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60"/>
  </p:normalViewPr>
  <p:slideViewPr>
    <p:cSldViewPr>
      <p:cViewPr varScale="1">
        <p:scale>
          <a:sx n="80" d="100"/>
          <a:sy n="80" d="100"/>
        </p:scale>
        <p:origin x="14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421624" cy="51480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7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7463" y="6705600"/>
            <a:ext cx="9121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700">
                <a:solidFill>
                  <a:srgbClr val="000000"/>
                </a:solidFill>
              </a:rPr>
              <a:t>Tanenbaum &amp; Van Steen, Distributed Systems: Principles and Paradigms, 2e, (c) 2007 Prentice-Hall, Inc. All rights reserved . ISBN 0-13-239227-5. Modified by Jie Song, Northeastern University, China, 2014</a:t>
            </a:r>
            <a:endParaRPr lang="zh-CN" altLang="en-US" sz="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4494213" cy="5029200"/>
          </a:xfrm>
        </p:spPr>
        <p:txBody>
          <a:bodyPr/>
          <a:lstStyle>
            <a:lvl1pPr>
              <a:defRPr sz="2800"/>
            </a:lvl1pPr>
            <a:lvl2pPr>
              <a:defRPr lang="en-US" altLang="zh-CN" sz="24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zh-CN" altLang="en-US" sz="2000" dirty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0" y="1524000"/>
            <a:ext cx="4494213" cy="5029200"/>
          </a:xfrm>
        </p:spPr>
        <p:txBody>
          <a:bodyPr/>
          <a:lstStyle>
            <a:lvl1pPr>
              <a:defRPr sz="2800"/>
            </a:lvl1pPr>
            <a:lvl2pPr>
              <a:defRPr lang="en-US" altLang="zh-CN" sz="24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zh-CN" altLang="en-US" sz="2000" dirty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49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0238" cy="452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0" y="6597650"/>
            <a:ext cx="9139238" cy="641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0238" cy="452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F676B7B-36A7-49C7-8E29-F6351ED8A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40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7463" y="6705600"/>
            <a:ext cx="9121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700">
                <a:solidFill>
                  <a:srgbClr val="000000"/>
                </a:solidFill>
              </a:rPr>
              <a:t>Tanenbaum &amp; Van Steen, Distributed Systems: Principles and Paradigms, 2e, (c) 2007 Prentice-Hall, Inc. All rights reserved . ISBN 0-13-239227-5. Modified by Jie Song, Northeastern University, China, 2014</a:t>
            </a:r>
            <a:endParaRPr lang="zh-CN" altLang="en-US" sz="7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4494213" cy="5029200"/>
          </a:xfrm>
        </p:spPr>
        <p:txBody>
          <a:bodyPr/>
          <a:lstStyle>
            <a:lvl1pPr>
              <a:defRPr sz="2800"/>
            </a:lvl1pPr>
            <a:lvl2pPr>
              <a:defRPr lang="en-US" altLang="zh-CN" sz="24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zh-CN" altLang="en-US" sz="2000" dirty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0" y="1524000"/>
            <a:ext cx="4494213" cy="5029200"/>
          </a:xfrm>
        </p:spPr>
        <p:txBody>
          <a:bodyPr/>
          <a:lstStyle>
            <a:lvl1pPr>
              <a:defRPr sz="2800"/>
            </a:lvl1pPr>
            <a:lvl2pPr>
              <a:defRPr lang="en-US" altLang="zh-CN" sz="24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en-US" altLang="zh-CN" sz="2000" dirty="0" smtClean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lang="zh-CN" altLang="en-US" sz="2000" dirty="0">
                <a:solidFill>
                  <a:srgbClr val="000000"/>
                </a:solidFill>
                <a:latin typeface="Arial Unicode MS" pitchFamily="32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8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463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421688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1028" name="Rectangle 6"/>
          <p:cNvSpPr>
            <a:spLocks noChangeArrowheads="1"/>
          </p:cNvSpPr>
          <p:nvPr userDrawn="1"/>
        </p:nvSpPr>
        <p:spPr bwMode="auto">
          <a:xfrm>
            <a:off x="17463" y="6705600"/>
            <a:ext cx="9121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700">
                <a:solidFill>
                  <a:srgbClr val="000000"/>
                </a:solidFill>
              </a:rPr>
              <a:t>Tanenbaum &amp; Van Steen, Distributed Systems: Principles and Paradigms, 2e, (c) 2007 Prentice-Hall, Inc. All rights reserved . ISBN 0-13-239227-5. Modified by Jie Song, Northeastern University, China, 2014</a:t>
            </a: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66690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zh-CN" altLang="en-US" sz="4200" kern="1200" dirty="0">
          <a:solidFill>
            <a:srgbClr val="FF0000"/>
          </a:solidFill>
          <a:latin typeface="Arial" charset="0"/>
          <a:ea typeface="宋体" charset="-122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FF0000"/>
          </a:solidFill>
          <a:latin typeface="Arial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FF0000"/>
          </a:solidFill>
          <a:latin typeface="Arial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FF0000"/>
          </a:solidFill>
          <a:latin typeface="Arial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FF0000"/>
          </a:solidFill>
          <a:latin typeface="Arial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FF0000"/>
          </a:solidFill>
          <a:latin typeface="Arial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FF0000"/>
          </a:solidFill>
          <a:latin typeface="Arial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FF0000"/>
          </a:solidFill>
          <a:latin typeface="Arial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SzPct val="100000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400">
          <a:solidFill>
            <a:srgbClr val="FF000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分布式系统导论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大作</a:t>
            </a:r>
            <a:r>
              <a:rPr lang="zh-CN" altLang="en-US" dirty="0" smtClean="0"/>
              <a:t>业要求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1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</a:t>
            </a:r>
            <a:r>
              <a:rPr lang="zh-CN" altLang="en-US" dirty="0" smtClean="0"/>
              <a:t>业要求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066800"/>
            <a:ext cx="8421624" cy="5452872"/>
          </a:xfrm>
        </p:spPr>
        <p:txBody>
          <a:bodyPr/>
          <a:lstStyle/>
          <a:p>
            <a:r>
              <a:rPr lang="zh-CN" altLang="en-US" dirty="0" smtClean="0"/>
              <a:t>对一个分布式系统进行概要设计，要清晰说明技术需求，利用所学知识给出设计方法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具</a:t>
            </a:r>
            <a:r>
              <a:rPr lang="zh-CN" altLang="en-US" dirty="0" smtClean="0"/>
              <a:t>体要求参见模板</a:t>
            </a:r>
            <a:r>
              <a:rPr lang="zh-CN" altLang="en-US" dirty="0" smtClean="0"/>
              <a:t>；</a:t>
            </a:r>
            <a:r>
              <a:rPr lang="zh-CN" altLang="en-US" dirty="0">
                <a:solidFill>
                  <a:srgbClr val="FF0000"/>
                </a:solidFill>
              </a:rPr>
              <a:t>不要照着书抄；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受</a:t>
            </a:r>
            <a:r>
              <a:rPr lang="zh-CN" altLang="en-US" dirty="0" smtClean="0"/>
              <a:t>限于以下系</a:t>
            </a:r>
            <a:r>
              <a:rPr lang="zh-CN" altLang="en-US" dirty="0" smtClean="0"/>
              <a:t>统：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：多人互动的</a:t>
            </a:r>
            <a:r>
              <a:rPr lang="zh-CN" altLang="en-US" dirty="0" smtClean="0"/>
              <a:t>协同办公平台，如钉钉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：垂直搜索与推荐平台，如豆瓣；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zh-CN" altLang="en-US" dirty="0"/>
              <a:t>社交网</a:t>
            </a:r>
            <a:r>
              <a:rPr lang="zh-CN" altLang="en-US" dirty="0" smtClean="0"/>
              <a:t>络购物平台</a:t>
            </a:r>
            <a:r>
              <a:rPr lang="zh-CN" altLang="en-US" dirty="0" smtClean="0"/>
              <a:t>，如拼多多；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分组办法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自由分组，不限班级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员数目 </a:t>
            </a:r>
            <a:r>
              <a:rPr lang="en-US" altLang="zh-CN" dirty="0" smtClean="0"/>
              <a:t>4-10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 smtClean="0"/>
              <a:t>不接受多于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个的</a:t>
            </a:r>
            <a:r>
              <a:rPr lang="zh-CN" altLang="en-US" dirty="0"/>
              <a:t>大作业</a:t>
            </a:r>
            <a:endParaRPr lang="en-US" altLang="zh-CN" dirty="0" smtClean="0"/>
          </a:p>
          <a:p>
            <a:r>
              <a:rPr lang="zh-CN" altLang="en-US" dirty="0"/>
              <a:t>不接</a:t>
            </a:r>
            <a:r>
              <a:rPr lang="zh-CN" altLang="en-US" dirty="0" smtClean="0"/>
              <a:t>受少于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人的大作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修，降级等需要单独提交事先和我联系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0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需求明</a:t>
            </a:r>
            <a:r>
              <a:rPr lang="zh-CN" altLang="en-US" dirty="0" smtClean="0">
                <a:solidFill>
                  <a:srgbClr val="FF0000"/>
                </a:solidFill>
              </a:rPr>
              <a:t>确</a:t>
            </a:r>
            <a:r>
              <a:rPr lang="zh-CN" altLang="en-US" dirty="0"/>
              <a:t>：</a:t>
            </a:r>
            <a:r>
              <a:rPr lang="zh-CN" altLang="en-US" dirty="0" smtClean="0"/>
              <a:t>清</a:t>
            </a:r>
            <a:r>
              <a:rPr lang="zh-CN" altLang="en-US" dirty="0"/>
              <a:t>晰定义分布式系统</a:t>
            </a:r>
            <a:r>
              <a:rPr lang="zh-CN" altLang="en-US" dirty="0" smtClean="0"/>
              <a:t>的</a:t>
            </a:r>
            <a:r>
              <a:rPr lang="zh-CN" altLang="en-US" dirty="0"/>
              <a:t>技术</a:t>
            </a:r>
            <a:r>
              <a:rPr lang="zh-CN" altLang="en-US" dirty="0" smtClean="0"/>
              <a:t>需求；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设计完整</a:t>
            </a:r>
            <a:r>
              <a:rPr lang="zh-CN" altLang="en-US" dirty="0" smtClean="0"/>
              <a:t>：涵盖所有所学知识点；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设计正确</a:t>
            </a:r>
            <a:r>
              <a:rPr lang="zh-CN" altLang="en-US" dirty="0" smtClean="0"/>
              <a:t>：可以完成既定技术需求；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自主知识运用</a:t>
            </a:r>
            <a:r>
              <a:rPr lang="zh-CN" altLang="en-US" dirty="0"/>
              <a:t>：是自己想的还是查阅资料获得的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选题新颖</a:t>
            </a:r>
            <a:r>
              <a:rPr lang="zh-CN" altLang="en-US" dirty="0" smtClean="0"/>
              <a:t>：常规的教科书均可见的分布式系统还是较为新颖的分布式系统；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格式良好</a:t>
            </a:r>
            <a:r>
              <a:rPr lang="zh-CN" altLang="en-US" dirty="0" smtClean="0"/>
              <a:t>：图文并茂，排版格式一致，简洁清新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注意：我给出的目录是参考，可以自己修改。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</a:t>
            </a:r>
            <a:r>
              <a:rPr lang="zh-CN" altLang="en-US" dirty="0" smtClean="0"/>
              <a:t>分办法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所有组得</a:t>
            </a:r>
            <a:r>
              <a:rPr lang="zh-CN" altLang="en-US" dirty="0"/>
              <a:t>分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100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个组按贡献率分配分数</a:t>
            </a:r>
            <a:endParaRPr lang="en-US" altLang="zh-CN" dirty="0" smtClean="0"/>
          </a:p>
          <a:p>
            <a:r>
              <a:rPr lang="zh-CN" altLang="en-US" dirty="0" smtClean="0"/>
              <a:t>每组：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不多于</a:t>
            </a:r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组长</a:t>
            </a:r>
            <a:r>
              <a:rPr lang="en-US" altLang="zh-CN" dirty="0" smtClean="0"/>
              <a:t>(100%)</a:t>
            </a:r>
          </a:p>
          <a:p>
            <a:pPr lvl="1"/>
            <a:r>
              <a:rPr lang="zh-CN" altLang="en-US" dirty="0" smtClean="0"/>
              <a:t>不多于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副组长</a:t>
            </a:r>
            <a:r>
              <a:rPr lang="en-US" altLang="zh-CN" dirty="0" smtClean="0"/>
              <a:t>(95%) 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组员</a:t>
            </a:r>
            <a:r>
              <a:rPr lang="en-US" altLang="zh-CN" dirty="0" smtClean="0"/>
              <a:t>(80%)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参与人员</a:t>
            </a:r>
            <a:r>
              <a:rPr lang="en-US" altLang="zh-CN" dirty="0" smtClean="0"/>
              <a:t>(75%)</a:t>
            </a:r>
          </a:p>
          <a:p>
            <a:r>
              <a:rPr lang="zh-CN" altLang="en-US" dirty="0" smtClean="0"/>
              <a:t>同一个学生在多个组，伪造组按最低分</a:t>
            </a:r>
            <a:r>
              <a:rPr lang="en-US" altLang="zh-CN" dirty="0" smtClean="0"/>
              <a:t>(75%)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保持原创，禁止抄袭往届学生，我会对比。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3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3865972"/>
            <a:ext cx="3048000" cy="2574036"/>
          </a:xfrm>
        </p:spPr>
        <p:txBody>
          <a:bodyPr/>
          <a:lstStyle/>
          <a:p>
            <a:r>
              <a:rPr lang="zh-CN" altLang="en-US" dirty="0" smtClean="0"/>
              <a:t>某组得分</a:t>
            </a:r>
            <a:r>
              <a:rPr lang="en-US" altLang="zh-CN" dirty="0" smtClean="0"/>
              <a:t>75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组长：</a:t>
            </a:r>
            <a:r>
              <a:rPr lang="en-US" altLang="zh-CN" dirty="0" smtClean="0"/>
              <a:t>75</a:t>
            </a:r>
            <a:endParaRPr lang="en-US" altLang="zh-CN" dirty="0"/>
          </a:p>
          <a:p>
            <a:pPr lvl="1"/>
            <a:r>
              <a:rPr lang="zh-CN" altLang="en-US" dirty="0"/>
              <a:t>副组长：</a:t>
            </a:r>
            <a:r>
              <a:rPr lang="en-US" altLang="zh-CN" dirty="0"/>
              <a:t>71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组员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参与人员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56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143000"/>
            <a:ext cx="3048000" cy="257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某组得分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组长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</a:t>
            </a:r>
            <a:endParaRPr lang="en-US" altLang="zh-CN" dirty="0"/>
          </a:p>
          <a:p>
            <a:pPr lvl="1"/>
            <a:r>
              <a:rPr lang="zh-CN" altLang="en-US" dirty="0"/>
              <a:t>副组长：</a:t>
            </a:r>
            <a:r>
              <a:rPr lang="en-US" altLang="zh-CN" dirty="0"/>
              <a:t>76</a:t>
            </a:r>
          </a:p>
          <a:p>
            <a:pPr lvl="1"/>
            <a:r>
              <a:rPr lang="zh-CN" altLang="en-US" dirty="0"/>
              <a:t>组员：</a:t>
            </a:r>
            <a:r>
              <a:rPr lang="en-US" altLang="zh-CN" dirty="0"/>
              <a:t>64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参与人员</a:t>
            </a:r>
            <a:r>
              <a:rPr lang="en-US" altLang="zh-CN" dirty="0" smtClean="0">
                <a:solidFill>
                  <a:srgbClr val="FF0000"/>
                </a:solidFill>
              </a:rPr>
              <a:t>: 60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143000"/>
            <a:ext cx="304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某组得分</a:t>
            </a:r>
            <a:r>
              <a:rPr lang="en-US" altLang="zh-CN" dirty="0"/>
              <a:t>90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buClr>
                <a:schemeClr val="tx2"/>
              </a:buClr>
            </a:pPr>
            <a:r>
              <a:rPr lang="zh-CN" altLang="en-US" dirty="0"/>
              <a:t>组长：</a:t>
            </a:r>
            <a:r>
              <a:rPr lang="en-US" altLang="zh-CN" dirty="0"/>
              <a:t>90</a:t>
            </a:r>
          </a:p>
          <a:p>
            <a:pPr lvl="1">
              <a:buClr>
                <a:schemeClr val="tx2"/>
              </a:buClr>
            </a:pPr>
            <a:r>
              <a:rPr lang="zh-CN" altLang="en-US" dirty="0"/>
              <a:t>副组长：</a:t>
            </a:r>
            <a:r>
              <a:rPr lang="en-US" altLang="zh-CN" dirty="0"/>
              <a:t>86</a:t>
            </a:r>
          </a:p>
          <a:p>
            <a:pPr lvl="1">
              <a:buClr>
                <a:schemeClr val="tx2"/>
              </a:buClr>
            </a:pPr>
            <a:r>
              <a:rPr lang="zh-CN" altLang="en-US" dirty="0"/>
              <a:t>组员：</a:t>
            </a:r>
            <a:r>
              <a:rPr lang="en-US" altLang="zh-CN" dirty="0"/>
              <a:t>72</a:t>
            </a:r>
          </a:p>
          <a:p>
            <a:pPr lvl="1">
              <a:buClr>
                <a:schemeClr val="tx2"/>
              </a:buClr>
            </a:pPr>
            <a:r>
              <a:rPr lang="zh-CN" altLang="en-US" dirty="0"/>
              <a:t>参与人员</a:t>
            </a:r>
            <a:r>
              <a:rPr lang="en-US" altLang="zh-CN" dirty="0"/>
              <a:t>: 68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0" y="3865972"/>
            <a:ext cx="3048000" cy="257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某组得分</a:t>
            </a:r>
            <a:r>
              <a:rPr lang="en-US" altLang="zh-CN" dirty="0" smtClean="0"/>
              <a:t>63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组长：</a:t>
            </a:r>
            <a:r>
              <a:rPr lang="en-US" altLang="zh-CN" dirty="0" smtClean="0"/>
              <a:t>63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副组长：</a:t>
            </a:r>
            <a:r>
              <a:rPr lang="en-US" altLang="zh-CN" dirty="0">
                <a:solidFill>
                  <a:srgbClr val="FF0000"/>
                </a:solidFill>
              </a:rPr>
              <a:t>60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组员：</a:t>
            </a:r>
            <a:r>
              <a:rPr lang="en-US" altLang="zh-CN" dirty="0" smtClean="0">
                <a:solidFill>
                  <a:srgbClr val="FF0000"/>
                </a:solidFill>
              </a:rPr>
              <a:t>50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参与人员</a:t>
            </a:r>
            <a:r>
              <a:rPr lang="en-US" altLang="zh-CN" dirty="0" smtClean="0">
                <a:solidFill>
                  <a:srgbClr val="FF0000"/>
                </a:solidFill>
              </a:rPr>
              <a:t>: 47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</a:t>
            </a:r>
            <a:r>
              <a:rPr lang="zh-CN" altLang="en-US" dirty="0" smtClean="0"/>
              <a:t>录必填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9" y="990600"/>
            <a:ext cx="780262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截止时间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电子版发送到</a:t>
            </a:r>
            <a:r>
              <a:rPr lang="en-US" altLang="zh-CN" dirty="0" smtClean="0">
                <a:solidFill>
                  <a:srgbClr val="FF0000"/>
                </a:solidFill>
              </a:rPr>
              <a:t>sy_songjie@163.com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邮件名称  </a:t>
            </a:r>
            <a:r>
              <a:rPr lang="en-US" altLang="zh-CN" dirty="0" smtClean="0">
                <a:solidFill>
                  <a:srgbClr val="FF0000"/>
                </a:solidFill>
              </a:rPr>
              <a:t>A_</a:t>
            </a:r>
            <a:r>
              <a:rPr lang="zh-CN" altLang="en-US" dirty="0" smtClean="0">
                <a:solidFill>
                  <a:srgbClr val="FF0000"/>
                </a:solidFill>
              </a:rPr>
              <a:t>组名</a:t>
            </a:r>
            <a:r>
              <a:rPr lang="en-US" altLang="zh-CN" dirty="0">
                <a:solidFill>
                  <a:srgbClr val="FF0000"/>
                </a:solidFill>
              </a:rPr>
              <a:t>, B _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 smtClean="0">
                <a:solidFill>
                  <a:srgbClr val="FF0000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或 </a:t>
            </a:r>
            <a:r>
              <a:rPr lang="en-US" altLang="zh-CN" dirty="0" smtClean="0">
                <a:solidFill>
                  <a:srgbClr val="FF0000"/>
                </a:solidFill>
              </a:rPr>
              <a:t>C_</a:t>
            </a:r>
            <a:r>
              <a:rPr lang="zh-CN" altLang="en-US" dirty="0">
                <a:solidFill>
                  <a:srgbClr val="FF0000"/>
                </a:solidFill>
              </a:rPr>
              <a:t>组名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en-US" altLang="zh-CN" dirty="0" smtClean="0">
                <a:solidFill>
                  <a:srgbClr val="FF0000"/>
                </a:solidFill>
              </a:rPr>
              <a:t>24:00 </a:t>
            </a:r>
            <a:r>
              <a:rPr lang="zh-CN" altLang="en-US" dirty="0" smtClean="0">
                <a:solidFill>
                  <a:srgbClr val="FF0000"/>
                </a:solidFill>
              </a:rPr>
              <a:t>时之</a:t>
            </a:r>
            <a:r>
              <a:rPr lang="zh-CN" altLang="en-US" dirty="0" smtClean="0">
                <a:solidFill>
                  <a:srgbClr val="FF0000"/>
                </a:solidFill>
              </a:rPr>
              <a:t>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只收一次，以第一个附件为准，以后不许替换。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149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614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宋体</vt:lpstr>
      <vt:lpstr>Arial</vt:lpstr>
      <vt:lpstr>Calibri</vt:lpstr>
      <vt:lpstr>Custom Design</vt:lpstr>
      <vt:lpstr>分布式系统导论 大作业要求</vt:lpstr>
      <vt:lpstr>大作业要求</vt:lpstr>
      <vt:lpstr>分组办法</vt:lpstr>
      <vt:lpstr>评分点</vt:lpstr>
      <vt:lpstr>评分办法</vt:lpstr>
      <vt:lpstr>举例</vt:lpstr>
      <vt:lpstr>附录必填</vt:lpstr>
      <vt:lpstr>截止时间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Song Jie</dc:creator>
  <cp:lastModifiedBy>Jie Song</cp:lastModifiedBy>
  <cp:revision>93</cp:revision>
  <dcterms:created xsi:type="dcterms:W3CDTF">2014-12-25T06:15:21Z</dcterms:created>
  <dcterms:modified xsi:type="dcterms:W3CDTF">2018-12-19T01:52:04Z</dcterms:modified>
</cp:coreProperties>
</file>