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6" r:id="rId4"/>
    <p:sldId id="277" r:id="rId5"/>
    <p:sldId id="278" r:id="rId6"/>
    <p:sldId id="271" r:id="rId7"/>
    <p:sldId id="270" r:id="rId8"/>
    <p:sldId id="275" r:id="rId9"/>
    <p:sldId id="274" r:id="rId10"/>
    <p:sldId id="268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80" autoAdjust="0"/>
    <p:restoredTop sz="76185" autoAdjust="0"/>
  </p:normalViewPr>
  <p:slideViewPr>
    <p:cSldViewPr snapToGrid="0" snapToObjects="1">
      <p:cViewPr varScale="1">
        <p:scale>
          <a:sx n="49" d="100"/>
          <a:sy n="49" d="100"/>
        </p:scale>
        <p:origin x="1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6418768"/>
        <c:axId val="-2015226368"/>
        <c:axId val="1980872752"/>
      </c:bar3DChart>
      <c:catAx>
        <c:axId val="1786418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15226368"/>
        <c:crosses val="autoZero"/>
        <c:auto val="1"/>
        <c:lblAlgn val="ctr"/>
        <c:lblOffset val="100"/>
        <c:noMultiLvlLbl val="0"/>
      </c:catAx>
      <c:valAx>
        <c:axId val="-201522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6418768"/>
        <c:crosses val="autoZero"/>
        <c:crossBetween val="between"/>
      </c:valAx>
      <c:serAx>
        <c:axId val="19808727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1522636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0B9C-F9FD-43EF-A958-F3A4E5B3C73F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08F-9C2E-4492-BAF1-ED1303A4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variables are not global across MPI processes.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7308F-9C2E-4492-BAF1-ED1303A4E2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5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7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4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61984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4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3F31BF-7BAA-B545-8A54-BD6165549183}" type="datetimeFigureOut">
              <a:rPr lang="en-US" smtClean="0"/>
              <a:pPr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1BF-7BAA-B545-8A54-BD6165549183}" type="datetimeFigureOut">
              <a:rPr lang="en-US" smtClean="0"/>
              <a:pPr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01756579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8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31BF-7BAA-B545-8A54-BD6165549183}" type="datetimeFigureOut">
              <a:rPr lang="en-US" smtClean="0"/>
              <a:pPr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pitutorial.com/tutorials/mpi-introduction/" TargetMode="External"/><Relationship Id="rId4" Type="http://schemas.openxmlformats.org/officeDocument/2006/relationships/hyperlink" Target="http://mpitutorial.com/tutorials/mpi-send-and-receive/" TargetMode="External"/><Relationship Id="rId5" Type="http://schemas.openxmlformats.org/officeDocument/2006/relationships/hyperlink" Target="http://mpitutorial.com/tutorials/dynamic-receiving-with-mpi-probe-and-mpi-status/" TargetMode="External"/><Relationship Id="rId6" Type="http://schemas.openxmlformats.org/officeDocument/2006/relationships/hyperlink" Target="http://mpitutorial.com/tutorials/point-to-point-communication-application-random-walk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mpitutorial.com/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8810" y="2130425"/>
            <a:ext cx="8130448" cy="226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Lab 3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dirty="0">
              <a:solidFill>
                <a:schemeClr val="bg1"/>
              </a:solidFill>
              <a:ea typeface="+mj-ea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/>
                </a:solidFill>
                <a:ea typeface="+mj-ea"/>
              </a:rPr>
              <a:t>Dining Philosophers with Message Passing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505898"/>
            <a:ext cx="6400800" cy="113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CDC4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NEU – 2016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CDC4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450"/>
            <a:ext cx="8229600" cy="1143000"/>
          </a:xfrm>
        </p:spPr>
        <p:txBody>
          <a:bodyPr/>
          <a:lstStyle/>
          <a:p>
            <a:r>
              <a:rPr lang="en-US" dirty="0" smtClean="0"/>
              <a:t>For Additional 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9351"/>
            <a:ext cx="82296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MPI Tutorial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MPI tutorial </a:t>
            </a:r>
            <a:r>
              <a:rPr lang="en-US" dirty="0" smtClean="0">
                <a:hlinkClick r:id="rId3"/>
              </a:rPr>
              <a:t>introduction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Sending and receiving with </a:t>
            </a:r>
            <a:r>
              <a:rPr lang="en-US" dirty="0" err="1">
                <a:hlinkClick r:id="rId4"/>
              </a:rPr>
              <a:t>MPI_Send</a:t>
            </a:r>
            <a:r>
              <a:rPr lang="en-US" dirty="0">
                <a:hlinkClick r:id="rId4"/>
              </a:rPr>
              <a:t> and </a:t>
            </a:r>
            <a:r>
              <a:rPr lang="en-US" dirty="0" err="1" smtClean="0">
                <a:hlinkClick r:id="rId4"/>
              </a:rPr>
              <a:t>MPI_Recv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Dynamic receiving with </a:t>
            </a:r>
            <a:r>
              <a:rPr lang="en-US" dirty="0" err="1">
                <a:hlinkClick r:id="rId5"/>
              </a:rPr>
              <a:t>MPI_Probe</a:t>
            </a:r>
            <a:r>
              <a:rPr lang="en-US" dirty="0">
                <a:hlinkClick r:id="rId5"/>
              </a:rPr>
              <a:t> and </a:t>
            </a:r>
            <a:r>
              <a:rPr lang="en-US" dirty="0" err="1" smtClean="0">
                <a:hlinkClick r:id="rId5"/>
              </a:rPr>
              <a:t>MPI_Status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Point-to-point communication application - Random walking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 a working Dining Philosopher program using MPI</a:t>
            </a:r>
          </a:p>
          <a:p>
            <a:r>
              <a:rPr lang="en-US" dirty="0" smtClean="0"/>
              <a:t>Message Passing Interface (MPI) </a:t>
            </a:r>
          </a:p>
          <a:p>
            <a:pPr lvl="1"/>
            <a:r>
              <a:rPr lang="en-US" dirty="0" smtClean="0"/>
              <a:t>Installed on Linux machines (Virtual Machine)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mpich2 </a:t>
            </a:r>
            <a:r>
              <a:rPr lang="en-US" dirty="0" smtClean="0"/>
              <a:t>mpich2-doc</a:t>
            </a:r>
          </a:p>
          <a:p>
            <a:pPr lvl="2"/>
            <a:r>
              <a:rPr lang="en-US" dirty="0" smtClean="0"/>
              <a:t>PATH=$PATH:.</a:t>
            </a:r>
          </a:p>
          <a:p>
            <a:pPr lvl="2"/>
            <a:r>
              <a:rPr lang="en-US" dirty="0" err="1" smtClean="0"/>
              <a:t>mpirun</a:t>
            </a:r>
            <a:r>
              <a:rPr lang="en-US" dirty="0" smtClean="0"/>
              <a:t> –n 5 program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Creates multiple instances of processes </a:t>
            </a:r>
          </a:p>
          <a:p>
            <a:pPr lvl="2"/>
            <a:r>
              <a:rPr lang="en-US" dirty="0" smtClean="0"/>
              <a:t>Understand components of one another</a:t>
            </a:r>
          </a:p>
          <a:p>
            <a:pPr lvl="2"/>
            <a:r>
              <a:rPr lang="en-US" dirty="0" smtClean="0"/>
              <a:t>Can communicate with each other via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791870"/>
          </a:xfrm>
        </p:spPr>
        <p:txBody>
          <a:bodyPr/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088"/>
            <a:ext cx="8229600" cy="4220806"/>
          </a:xfrm>
        </p:spPr>
        <p:txBody>
          <a:bodyPr/>
          <a:lstStyle/>
          <a:p>
            <a:r>
              <a:rPr lang="en-US" dirty="0" smtClean="0"/>
              <a:t>MPI initialization combined with </a:t>
            </a:r>
            <a:r>
              <a:rPr lang="en-US" dirty="0" err="1" smtClean="0"/>
              <a:t>mpirun</a:t>
            </a:r>
            <a:endParaRPr lang="en-US" dirty="0" smtClean="0"/>
          </a:p>
          <a:p>
            <a:pPr lvl="1"/>
            <a:r>
              <a:rPr lang="en-US" dirty="0" smtClean="0"/>
              <a:t>Each process knows about the others</a:t>
            </a:r>
          </a:p>
          <a:p>
            <a:pPr lvl="1"/>
            <a:r>
              <a:rPr lang="en-US" dirty="0" smtClean="0"/>
              <a:t>Each process executes an identical copy of the code</a:t>
            </a:r>
          </a:p>
          <a:p>
            <a:pPr lvl="1"/>
            <a:r>
              <a:rPr lang="en-US" dirty="0" smtClean="0"/>
              <a:t>Each instance acts as a process not a thread</a:t>
            </a:r>
          </a:p>
          <a:p>
            <a:r>
              <a:rPr lang="en-US" dirty="0" smtClean="0"/>
              <a:t>Nondeterministic message interleaving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4431"/>
          <a:stretch/>
        </p:blipFill>
        <p:spPr>
          <a:xfrm>
            <a:off x="272541" y="4586067"/>
            <a:ext cx="8871459" cy="20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2" y="538470"/>
            <a:ext cx="8229600" cy="4220806"/>
          </a:xfrm>
        </p:spPr>
        <p:txBody>
          <a:bodyPr/>
          <a:lstStyle/>
          <a:p>
            <a:r>
              <a:rPr lang="en-US" dirty="0" smtClean="0"/>
              <a:t>No easy way to decipher the global (total) ordering of all activities (all </a:t>
            </a:r>
            <a:r>
              <a:rPr lang="en-US" dirty="0" err="1" smtClean="0"/>
              <a:t>cout</a:t>
            </a:r>
            <a:r>
              <a:rPr lang="en-US" dirty="0" smtClean="0"/>
              <a:t> gets passed back to node 0 via MPI)</a:t>
            </a:r>
          </a:p>
          <a:p>
            <a:r>
              <a:rPr lang="en-US" dirty="0" smtClean="0"/>
              <a:t>Best to only have Master do output…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1415"/>
          <a:stretch/>
        </p:blipFill>
        <p:spPr>
          <a:xfrm>
            <a:off x="217208" y="2878602"/>
            <a:ext cx="8709583" cy="37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9"/>
          <a:stretch/>
        </p:blipFill>
        <p:spPr>
          <a:xfrm>
            <a:off x="1078556" y="492370"/>
            <a:ext cx="7198381" cy="6175715"/>
          </a:xfrm>
        </p:spPr>
      </p:pic>
    </p:spTree>
    <p:extLst>
      <p:ext uri="{BB962C8B-B14F-4D97-AF65-F5344CB8AC3E}">
        <p14:creationId xmlns:p14="http://schemas.microsoft.com/office/powerpoint/2010/main" val="5439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code (C style)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83" t="34475" r="28868" b="19624"/>
          <a:stretch/>
        </p:blipFill>
        <p:spPr>
          <a:xfrm>
            <a:off x="457200" y="1665329"/>
            <a:ext cx="8229600" cy="4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5329"/>
            <a:ext cx="8229600" cy="49324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Master Node – </a:t>
            </a:r>
            <a:r>
              <a:rPr lang="en-US" dirty="0" smtClean="0"/>
              <a:t>controls forks/chopsticks</a:t>
            </a:r>
            <a:endParaRPr lang="en-US" dirty="0" smtClean="0"/>
          </a:p>
          <a:p>
            <a:pPr lvl="1"/>
            <a:r>
              <a:rPr lang="en-US" dirty="0" smtClean="0"/>
              <a:t>Manages when forks are in use, free, and desired</a:t>
            </a:r>
          </a:p>
          <a:p>
            <a:pPr lvl="1"/>
            <a:r>
              <a:rPr lang="en-US" dirty="0" smtClean="0"/>
              <a:t>Will report to philosophers when they can eat</a:t>
            </a:r>
          </a:p>
          <a:p>
            <a:pPr lvl="1"/>
            <a:r>
              <a:rPr lang="en-US" dirty="0" smtClean="0"/>
              <a:t>Will receive from philosophers when done eating</a:t>
            </a:r>
          </a:p>
          <a:p>
            <a:r>
              <a:rPr lang="en-US" dirty="0" smtClean="0"/>
              <a:t>Philosophers</a:t>
            </a:r>
          </a:p>
          <a:p>
            <a:pPr lvl="1"/>
            <a:r>
              <a:rPr lang="en-US" dirty="0" smtClean="0"/>
              <a:t>Sleep for some random (finite) amount of time</a:t>
            </a:r>
          </a:p>
          <a:p>
            <a:pPr lvl="1"/>
            <a:r>
              <a:rPr lang="en-US" dirty="0" smtClean="0"/>
              <a:t>Become hungry and request to use their 2 assigned forks</a:t>
            </a:r>
          </a:p>
          <a:p>
            <a:pPr lvl="1"/>
            <a:r>
              <a:rPr lang="en-US" dirty="0" smtClean="0"/>
              <a:t>When notified they can eat, eat for some random (finite) amount of time</a:t>
            </a:r>
          </a:p>
          <a:p>
            <a:pPr lvl="1"/>
            <a:r>
              <a:rPr lang="en-US" dirty="0" smtClean="0"/>
              <a:t>“Return” the forks to the fork ombudsman</a:t>
            </a:r>
          </a:p>
          <a:p>
            <a:pPr lvl="1"/>
            <a:r>
              <a:rPr lang="en-US" dirty="0" smtClean="0"/>
              <a:t>Repeat (i.e., go back to sleep again)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messages do we send?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MPI_INT can send integers</a:t>
            </a:r>
          </a:p>
          <a:p>
            <a:pPr lvl="1"/>
            <a:r>
              <a:rPr lang="en-US" dirty="0" smtClean="0"/>
              <a:t>0 = exit/shutdown</a:t>
            </a:r>
          </a:p>
          <a:p>
            <a:pPr lvl="1"/>
            <a:r>
              <a:rPr lang="en-US" dirty="0" smtClean="0"/>
              <a:t>1 = I’d like to eat</a:t>
            </a:r>
          </a:p>
          <a:p>
            <a:pPr lvl="1"/>
            <a:r>
              <a:rPr lang="en-US" dirty="0" smtClean="0"/>
              <a:t>2 = you can eat</a:t>
            </a:r>
          </a:p>
          <a:p>
            <a:pPr lvl="1"/>
            <a:r>
              <a:rPr lang="en-US" dirty="0" smtClean="0"/>
              <a:t>3 =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1"/>
            <a:ext cx="8229600" cy="46091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Adding in a mechanism to end </a:t>
            </a:r>
          </a:p>
          <a:p>
            <a:pPr lvl="1"/>
            <a:r>
              <a:rPr lang="en-US" dirty="0" smtClean="0"/>
              <a:t>Time based, number of ‘eats’, etc.</a:t>
            </a:r>
          </a:p>
          <a:p>
            <a:r>
              <a:rPr lang="en-US" dirty="0" smtClean="0"/>
              <a:t>Blocking send/receive calls can lead to deadlock</a:t>
            </a:r>
          </a:p>
          <a:p>
            <a:endParaRPr lang="en-US" dirty="0"/>
          </a:p>
          <a:p>
            <a:r>
              <a:rPr lang="en-US" dirty="0" smtClean="0"/>
              <a:t>Due BY midnight Monday June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Upload source code to Blackboard</a:t>
            </a:r>
          </a:p>
          <a:p>
            <a:pPr lvl="1"/>
            <a:r>
              <a:rPr lang="en-US" dirty="0" smtClean="0"/>
              <a:t>Comment code &amp; possibly include a text file describing code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c1d84c9f-e1d7-497f-924c-f557b6e4713e"/>
  <p:tag name="WASPOLLED" val="E8FD9E58CB6E42AF9DDF6BB286E3942C"/>
  <p:tag name="TPVERSION" val="6"/>
  <p:tag name="TPFULLVERSION" val="6.2.1.5"/>
  <p:tag name="PPTVERSION" val="15"/>
  <p:tag name="TPOS" val="2"/>
  <p:tag name="TPLASTSAVEVERSION" val="6.2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9255</TotalTime>
  <Words>341</Words>
  <Application>Microsoft Macintosh PowerPoint</Application>
  <PresentationFormat>On-screen Show (4:3)</PresentationFormat>
  <Paragraphs>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PowerPoint Presentation</vt:lpstr>
      <vt:lpstr>Lab #3</vt:lpstr>
      <vt:lpstr>MPI</vt:lpstr>
      <vt:lpstr>PowerPoint Presentation</vt:lpstr>
      <vt:lpstr>PowerPoint Presentation</vt:lpstr>
      <vt:lpstr>MPI code (C style)</vt:lpstr>
      <vt:lpstr>Dining Philosophers</vt:lpstr>
      <vt:lpstr>What messages do we send?</vt:lpstr>
      <vt:lpstr>Considerations</vt:lpstr>
      <vt:lpstr>For Additional Reference</vt:lpstr>
    </vt:vector>
  </TitlesOfParts>
  <Company>Missouri University of Science and Technology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Mike Gosnell</cp:lastModifiedBy>
  <cp:revision>289</cp:revision>
  <dcterms:created xsi:type="dcterms:W3CDTF">2011-01-20T20:51:22Z</dcterms:created>
  <dcterms:modified xsi:type="dcterms:W3CDTF">2016-06-02T04:28:27Z</dcterms:modified>
</cp:coreProperties>
</file>