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9"/>
  </p:notesMasterIdLst>
  <p:handoutMasterIdLst>
    <p:handoutMasterId r:id="rId40"/>
  </p:handoutMasterIdLst>
  <p:sldIdLst>
    <p:sldId id="459" r:id="rId2"/>
    <p:sldId id="326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9933"/>
    <a:srgbClr val="990033"/>
    <a:srgbClr val="CCFFFF"/>
    <a:srgbClr val="FFCC00"/>
    <a:srgbClr val="0000CC"/>
    <a:srgbClr val="336600"/>
    <a:srgbClr val="E1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4" autoAdjust="0"/>
    <p:restoredTop sz="86410" autoAdjust="0"/>
  </p:normalViewPr>
  <p:slideViewPr>
    <p:cSldViewPr>
      <p:cViewPr varScale="1">
        <p:scale>
          <a:sx n="109" d="100"/>
          <a:sy n="109" d="100"/>
        </p:scale>
        <p:origin x="13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846" y="166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t" anchorCtr="0" compatLnSpc="1">
            <a:prstTxWarp prst="textNoShape">
              <a:avLst/>
            </a:prstTxWarp>
          </a:bodyPr>
          <a:lstStyle>
            <a:lvl1pPr defTabSz="952500">
              <a:defRPr sz="1000"/>
            </a:lvl1pPr>
          </a:lstStyle>
          <a:p>
            <a:r>
              <a:rPr lang="en-US" altLang="en-US"/>
              <a:t>© Pearson Education 2007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t" anchorCtr="0" compatLnSpc="1">
            <a:prstTxWarp prst="textNoShape">
              <a:avLst/>
            </a:prstTxWarp>
          </a:bodyPr>
          <a:lstStyle>
            <a:lvl1pPr algn="r" defTabSz="952500">
              <a:defRPr sz="1000"/>
            </a:lvl1pPr>
          </a:lstStyle>
          <a:p>
            <a:r>
              <a:rPr lang="en-US" altLang="en-US"/>
              <a:t>Appendix (RASD 3/e)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b" anchorCtr="0" compatLnSpc="1">
            <a:prstTxWarp prst="textNoShape">
              <a:avLst/>
            </a:prstTxWarp>
          </a:bodyPr>
          <a:lstStyle>
            <a:lvl1pPr defTabSz="952500">
              <a:defRPr sz="900"/>
            </a:lvl1pPr>
          </a:lstStyle>
          <a:p>
            <a:r>
              <a:rPr lang="en-US" altLang="en-US"/>
              <a:t>MACIASZEK (2007): Req Analysis &amp; Syst Design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b" anchorCtr="0" compatLnSpc="1">
            <a:prstTxWarp prst="textNoShape">
              <a:avLst/>
            </a:prstTxWarp>
          </a:bodyPr>
          <a:lstStyle>
            <a:lvl1pPr algn="r" defTabSz="952500">
              <a:defRPr sz="1000"/>
            </a:lvl1pPr>
          </a:lstStyle>
          <a:p>
            <a:fld id="{6A0125E5-84C7-4E78-A2B2-AD7B29EC31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101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t" anchorCtr="0" compatLnSpc="1">
            <a:prstTxWarp prst="textNoShape">
              <a:avLst/>
            </a:prstTxWarp>
          </a:bodyPr>
          <a:lstStyle>
            <a:lvl1pPr algn="r" defTabSz="952500">
              <a:defRPr sz="1000"/>
            </a:lvl1pPr>
          </a:lstStyle>
          <a:p>
            <a:r>
              <a:rPr lang="en-US" altLang="en-US"/>
              <a:t>Appendix (RASD 3/e)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b" anchorCtr="0" compatLnSpc="1">
            <a:prstTxWarp prst="textNoShape">
              <a:avLst/>
            </a:prstTxWarp>
          </a:bodyPr>
          <a:lstStyle>
            <a:lvl1pPr algn="r" defTabSz="952500">
              <a:defRPr sz="1000"/>
            </a:lvl1pPr>
          </a:lstStyle>
          <a:p>
            <a:fld id="{F1BFC852-C40D-4B8F-8172-551F065E5F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t" anchorCtr="0" compatLnSpc="1">
            <a:prstTxWarp prst="textNoShape">
              <a:avLst/>
            </a:prstTxWarp>
          </a:bodyPr>
          <a:lstStyle>
            <a:lvl1pPr defTabSz="952500">
              <a:defRPr sz="1000"/>
            </a:lvl1pPr>
          </a:lstStyle>
          <a:p>
            <a:r>
              <a:rPr lang="en-US" altLang="en-US"/>
              <a:t>© Pearson Education 2007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0" tIns="47580" rIns="95160" bIns="47580" numCol="1" anchor="b" anchorCtr="0" compatLnSpc="1">
            <a:prstTxWarp prst="textNoShape">
              <a:avLst/>
            </a:prstTxWarp>
          </a:bodyPr>
          <a:lstStyle>
            <a:lvl1pPr defTabSz="952500">
              <a:defRPr sz="1000"/>
            </a:lvl1pPr>
          </a:lstStyle>
          <a:p>
            <a:r>
              <a:rPr lang="en-US" altLang="en-US"/>
              <a:t>MACIASZEK (2007): Req Analysis &amp; Syst Design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Appendix (RASD 3/e)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83483-EB02-4D83-9C13-2862DC039F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© Pearson Education 2007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MACIASZEK (2007): Req Analysis &amp; Syst Design</a:t>
            </a:r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145" tIns="47573" rIns="95145" bIns="47573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Appendix (RASD 3/e)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43EF-82DB-4F64-ADF2-C565D3DB8A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© Pearson Education 2007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MACIASZEK (2007): Req Analysis &amp; Syst Design</a:t>
            </a:r>
          </a:p>
        </p:txBody>
      </p:sp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Appendix (RASD 3/e)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FD4CB-D8B8-43AC-9F8E-CF8DD5E8038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© Pearson Education 2007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MACIASZEK (2007): Req Analysis &amp; Syst Design</a:t>
            </a:r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89013" y="768350"/>
            <a:ext cx="5118100" cy="3838575"/>
          </a:xfrm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9338"/>
            <a:ext cx="5210175" cy="4606925"/>
          </a:xfrm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Appendix (RASD 3/e)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4D389-EE33-42F4-8B76-5692E714F76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© Pearson Education 2007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MACIASZEK (2007): Req Analysis &amp; Syst Design</a:t>
            </a:r>
          </a:p>
        </p:txBody>
      </p:sp>
      <p:sp>
        <p:nvSpPr>
          <p:cNvPr id="64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274" name="Group 2"/>
          <p:cNvGrpSpPr>
            <a:grpSpLocks/>
          </p:cNvGrpSpPr>
          <p:nvPr/>
        </p:nvGrpSpPr>
        <p:grpSpPr bwMode="auto">
          <a:xfrm>
            <a:off x="161925" y="0"/>
            <a:ext cx="8982075" cy="6845300"/>
            <a:chOff x="101" y="0"/>
            <a:chExt cx="5658" cy="4312"/>
          </a:xfrm>
        </p:grpSpPr>
        <p:sp>
          <p:nvSpPr>
            <p:cNvPr id="438275" name="Rectangle 3"/>
            <p:cNvSpPr>
              <a:spLocks noChangeArrowheads="1"/>
            </p:cNvSpPr>
            <p:nvPr/>
          </p:nvSpPr>
          <p:spPr bwMode="ltGray">
            <a:xfrm>
              <a:off x="149" y="0"/>
              <a:ext cx="150" cy="4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8276" name="Rectangle 4"/>
            <p:cNvSpPr>
              <a:spLocks noChangeArrowheads="1"/>
            </p:cNvSpPr>
            <p:nvPr/>
          </p:nvSpPr>
          <p:spPr bwMode="ltGray">
            <a:xfrm>
              <a:off x="277" y="0"/>
              <a:ext cx="235" cy="345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8277" name="Rectangle 5"/>
            <p:cNvSpPr>
              <a:spLocks noChangeArrowheads="1"/>
            </p:cNvSpPr>
            <p:nvPr/>
          </p:nvSpPr>
          <p:spPr bwMode="ltGray">
            <a:xfrm>
              <a:off x="203" y="0"/>
              <a:ext cx="682" cy="21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ltGray">
            <a:xfrm>
              <a:off x="288" y="0"/>
              <a:ext cx="160" cy="27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8279" name="Rectangle 7"/>
            <p:cNvSpPr>
              <a:spLocks noChangeArrowheads="1"/>
            </p:cNvSpPr>
            <p:nvPr/>
          </p:nvSpPr>
          <p:spPr bwMode="ltGray">
            <a:xfrm>
              <a:off x="373" y="1644"/>
              <a:ext cx="331" cy="76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8280" name="Rectangle 8"/>
            <p:cNvSpPr>
              <a:spLocks noChangeArrowheads="1"/>
            </p:cNvSpPr>
            <p:nvPr/>
          </p:nvSpPr>
          <p:spPr bwMode="ltGray">
            <a:xfrm>
              <a:off x="326" y="1560"/>
              <a:ext cx="5433" cy="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8281" name="Line 9"/>
            <p:cNvSpPr>
              <a:spLocks noChangeShapeType="1"/>
            </p:cNvSpPr>
            <p:nvPr/>
          </p:nvSpPr>
          <p:spPr bwMode="auto">
            <a:xfrm>
              <a:off x="101" y="1560"/>
              <a:ext cx="56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382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295400"/>
            <a:ext cx="7772400" cy="1143000"/>
          </a:xfrm>
        </p:spPr>
        <p:txBody>
          <a:bodyPr/>
          <a:lstStyle>
            <a:lvl1pPr>
              <a:defRPr>
                <a:solidFill>
                  <a:srgbClr val="000099"/>
                </a:solidFill>
                <a:effectLst/>
              </a:defRPr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4382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505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  <p:sp>
        <p:nvSpPr>
          <p:cNvPr id="4382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762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4382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44B17E-11DF-4A4F-A2CE-0577A1E3E9A7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E52B-BDEB-4F53-B3EB-EC5130F3CD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788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0"/>
            <a:ext cx="19431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0"/>
            <a:ext cx="567690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42B00-A5A2-4019-9161-430B8F5714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88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9CAE1-B40A-477C-850E-D9271CBA768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31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1FF0B-FB3A-4BB5-A7BC-192088D6868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25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066800"/>
            <a:ext cx="36957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066800"/>
            <a:ext cx="36957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0F5BE-2B8B-4D73-9CDA-D2C4D5AF43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597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B510-A741-4E01-8038-7902602972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48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40699-2392-48E7-86F7-6B3375AAA15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37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21EB6-BFC7-45F7-AE4E-25C22C3B0DE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6659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01EDC-DFCF-41B1-BF31-5D89DAE2819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43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E6929-ABBF-4050-868C-6AA290320D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93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050"/>
          <p:cNvSpPr>
            <a:spLocks noChangeArrowheads="1"/>
          </p:cNvSpPr>
          <p:nvPr/>
        </p:nvSpPr>
        <p:spPr bwMode="ltGray">
          <a:xfrm>
            <a:off x="247650" y="0"/>
            <a:ext cx="238125" cy="6845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51" name="Rectangle 2051"/>
          <p:cNvSpPr>
            <a:spLocks noChangeArrowheads="1"/>
          </p:cNvSpPr>
          <p:nvPr/>
        </p:nvSpPr>
        <p:spPr bwMode="ltGray">
          <a:xfrm>
            <a:off x="450850" y="0"/>
            <a:ext cx="373063" cy="46672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52" name="Rectangle 2052"/>
          <p:cNvSpPr>
            <a:spLocks noChangeArrowheads="1"/>
          </p:cNvSpPr>
          <p:nvPr/>
        </p:nvSpPr>
        <p:spPr bwMode="ltGray">
          <a:xfrm>
            <a:off x="333375" y="0"/>
            <a:ext cx="1082675" cy="3352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53" name="Rectangle 2053"/>
          <p:cNvSpPr>
            <a:spLocks noChangeArrowheads="1"/>
          </p:cNvSpPr>
          <p:nvPr/>
        </p:nvSpPr>
        <p:spPr bwMode="ltGray">
          <a:xfrm>
            <a:off x="417513" y="0"/>
            <a:ext cx="304800" cy="388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54" name="Rectangle 2054"/>
          <p:cNvSpPr>
            <a:spLocks noChangeArrowheads="1"/>
          </p:cNvSpPr>
          <p:nvPr/>
        </p:nvSpPr>
        <p:spPr bwMode="ltGray">
          <a:xfrm>
            <a:off x="533400" y="1066800"/>
            <a:ext cx="525463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55" name="Rectangle 2055"/>
          <p:cNvSpPr>
            <a:spLocks noChangeArrowheads="1"/>
          </p:cNvSpPr>
          <p:nvPr/>
        </p:nvSpPr>
        <p:spPr bwMode="ltGray">
          <a:xfrm>
            <a:off x="519113" y="914400"/>
            <a:ext cx="8624887" cy="1333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56" name="Rectangle 205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37257" name="Rectangle 20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066800"/>
            <a:ext cx="7543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37258" name="Rectangle 205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437259" name="Rectangle 205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i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r>
              <a:rPr lang="en-AU" altLang="en-US"/>
              <a:t>Appendix (Maciaszek - RASD 3/e)</a:t>
            </a:r>
          </a:p>
        </p:txBody>
      </p:sp>
      <p:sp>
        <p:nvSpPr>
          <p:cNvPr id="437260" name="Rectangle 20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fld id="{C419A11D-F245-4D16-AE8B-F854FAD6BEEC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437261" name="Rectangle 2061"/>
          <p:cNvSpPr>
            <a:spLocks noChangeArrowheads="1"/>
          </p:cNvSpPr>
          <p:nvPr/>
        </p:nvSpPr>
        <p:spPr bwMode="ltGray">
          <a:xfrm>
            <a:off x="519113" y="6400800"/>
            <a:ext cx="8624887" cy="1333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7262" name="Rectangle 2062"/>
          <p:cNvSpPr>
            <a:spLocks noChangeArrowheads="1"/>
          </p:cNvSpPr>
          <p:nvPr/>
        </p:nvSpPr>
        <p:spPr bwMode="ltGray">
          <a:xfrm>
            <a:off x="519113" y="6400800"/>
            <a:ext cx="8624887" cy="1333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1447800" y="3429000"/>
            <a:ext cx="76962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>
                <a:solidFill>
                  <a:srgbClr val="4D4D4D"/>
                </a:solidFill>
              </a:rPr>
              <a:t>Appendix </a:t>
            </a:r>
            <a:br>
              <a:rPr lang="en-US" altLang="en-US" sz="3200">
                <a:solidFill>
                  <a:srgbClr val="4D4D4D"/>
                </a:solidFill>
              </a:rPr>
            </a:br>
            <a:r>
              <a:rPr lang="en-US" altLang="en-US" sz="3200" b="1" i="1">
                <a:solidFill>
                  <a:srgbClr val="4D4D4D"/>
                </a:solidFill>
              </a:rPr>
              <a:t>Fundamentals of Object Technology </a:t>
            </a:r>
            <a:endParaRPr lang="en-US" altLang="en-US" sz="3200">
              <a:solidFill>
                <a:srgbClr val="4D4D4D"/>
              </a:solidFill>
            </a:endParaRP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19800"/>
            <a:ext cx="7772400" cy="609600"/>
          </a:xfrm>
          <a:noFill/>
          <a:ln/>
        </p:spPr>
        <p:txBody>
          <a:bodyPr/>
          <a:lstStyle/>
          <a:p>
            <a:r>
              <a:rPr lang="en-US" altLang="en-US" sz="2000"/>
              <a:t>© Pearson Education Limited 2007</a:t>
            </a:r>
          </a:p>
        </p:txBody>
      </p:sp>
      <p:sp>
        <p:nvSpPr>
          <p:cNvPr id="55809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371600" y="620713"/>
            <a:ext cx="7772400" cy="1601787"/>
          </a:xfrm>
          <a:noFill/>
          <a:ln/>
        </p:spPr>
        <p:txBody>
          <a:bodyPr/>
          <a:lstStyle/>
          <a:p>
            <a:pPr algn="ctr"/>
            <a:r>
              <a:rPr lang="en-US" altLang="en-US" sz="2800" i="0"/>
              <a:t>MACIASZEK, L.A. (2007): </a:t>
            </a:r>
            <a:br>
              <a:rPr lang="en-US" altLang="en-US" sz="2800" i="0"/>
            </a:br>
            <a:r>
              <a:rPr lang="en-US" altLang="en-US" sz="2800" b="1"/>
              <a:t>Requirements Analysis and System Design</a:t>
            </a:r>
            <a:r>
              <a:rPr lang="en-US" altLang="en-US" sz="2800" b="1" i="0"/>
              <a:t>, 3</a:t>
            </a:r>
            <a:r>
              <a:rPr lang="en-US" altLang="en-US" sz="2800" b="1" i="0" baseline="30000"/>
              <a:t>rd</a:t>
            </a:r>
            <a:r>
              <a:rPr lang="en-US" altLang="en-US" sz="2800" b="1" i="0"/>
              <a:t> ed.</a:t>
            </a:r>
            <a:br>
              <a:rPr lang="en-US" altLang="en-US" sz="2800" i="0"/>
            </a:br>
            <a:r>
              <a:rPr lang="en-US" altLang="en-US" sz="2800" i="0"/>
              <a:t>Addison Wesley, Harlow England</a:t>
            </a:r>
            <a:br>
              <a:rPr lang="en-US" altLang="en-US" sz="2800" i="0"/>
            </a:br>
            <a:r>
              <a:rPr lang="en-US" altLang="en-US" sz="2000" i="0"/>
              <a:t>ISBN 978-0-321-44036-5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A42A-0C17-4162-8EE6-E40927C6F10A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passing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crs_ref.getCourseName</a:t>
            </a:r>
            <a:r>
              <a:rPr lang="en-US" altLang="en-US" sz="2000" dirty="0">
                <a:latin typeface="Courier New" panose="02070309020205020404" pitchFamily="49" charset="0"/>
              </a:rPr>
              <a:t>(out </a:t>
            </a:r>
            <a:r>
              <a:rPr lang="en-US" altLang="en-US" sz="2000" dirty="0" err="1">
                <a:latin typeface="Courier New" panose="02070309020205020404" pitchFamily="49" charset="0"/>
              </a:rPr>
              <a:t>crs_name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in, out, and in/out arguments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Most OO languages do not make such distinction explicit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Java</a:t>
            </a:r>
          </a:p>
          <a:p>
            <a:pPr lvl="2">
              <a:lnSpc>
                <a:spcPct val="110000"/>
              </a:lnSpc>
            </a:pPr>
            <a:r>
              <a:rPr lang="en-US" altLang="en-US" sz="1600" dirty="0"/>
              <a:t>message arguments of primitive data types are passed by value</a:t>
            </a:r>
          </a:p>
          <a:p>
            <a:pPr lvl="3">
              <a:lnSpc>
                <a:spcPct val="110000"/>
              </a:lnSpc>
            </a:pPr>
            <a:r>
              <a:rPr lang="en-US" altLang="en-US" sz="1400" dirty="0"/>
              <a:t>act as </a:t>
            </a:r>
            <a:r>
              <a:rPr lang="en-US" altLang="en-US" sz="1400" b="1" dirty="0"/>
              <a:t>input arguments</a:t>
            </a:r>
          </a:p>
          <a:p>
            <a:pPr lvl="3">
              <a:lnSpc>
                <a:spcPct val="110000"/>
              </a:lnSpc>
            </a:pPr>
            <a:r>
              <a:rPr lang="en-US" altLang="en-US" sz="1400" dirty="0"/>
              <a:t>the change of argument values not possible because the operation acts on a copy of the argument</a:t>
            </a:r>
          </a:p>
          <a:p>
            <a:pPr lvl="2">
              <a:lnSpc>
                <a:spcPct val="110000"/>
              </a:lnSpc>
            </a:pPr>
            <a:r>
              <a:rPr lang="en-US" altLang="en-US" sz="1600" dirty="0"/>
              <a:t>“pass by value” for non-primitive data types results in the operation receiving the reference of the argument, not its value</a:t>
            </a:r>
          </a:p>
          <a:p>
            <a:pPr lvl="3">
              <a:lnSpc>
                <a:spcPct val="110000"/>
              </a:lnSpc>
            </a:pPr>
            <a:r>
              <a:rPr lang="en-US" altLang="en-US" sz="1400" dirty="0"/>
              <a:t>the reference can be used to access and possibly modify the attribute values within </a:t>
            </a:r>
            <a:r>
              <a:rPr lang="en-US" altLang="en-US" sz="1400" dirty="0" err="1"/>
              <a:t>the passed</a:t>
            </a:r>
            <a:r>
              <a:rPr lang="en-US" altLang="en-US" sz="1400" dirty="0"/>
              <a:t> object</a:t>
            </a:r>
          </a:p>
          <a:p>
            <a:pPr lvl="3">
              <a:lnSpc>
                <a:spcPct val="110000"/>
              </a:lnSpc>
            </a:pPr>
            <a:r>
              <a:rPr lang="en-US" altLang="en-US" sz="1400" dirty="0"/>
              <a:t>the above eliminates the need for explicit </a:t>
            </a:r>
            <a:r>
              <a:rPr lang="en-US" altLang="en-US" sz="1400" b="1" dirty="0"/>
              <a:t>in/out arguments</a:t>
            </a:r>
          </a:p>
          <a:p>
            <a:pPr lvl="2">
              <a:lnSpc>
                <a:spcPct val="110000"/>
              </a:lnSpc>
            </a:pPr>
            <a:r>
              <a:rPr lang="en-US" altLang="en-US" sz="1600" dirty="0"/>
              <a:t>return type of an operation substitutes a need for explicit </a:t>
            </a:r>
            <a:r>
              <a:rPr lang="en-US" altLang="en-US" sz="1600" b="1" dirty="0"/>
              <a:t>out arguments</a:t>
            </a:r>
          </a:p>
          <a:p>
            <a:pPr lvl="3">
              <a:lnSpc>
                <a:spcPct val="110000"/>
              </a:lnSpc>
            </a:pPr>
            <a:r>
              <a:rPr lang="en-US" altLang="en-US" sz="1400" dirty="0"/>
              <a:t>operation can return only one return value or no value at all (void)</a:t>
            </a:r>
          </a:p>
          <a:p>
            <a:pPr lvl="3">
              <a:lnSpc>
                <a:spcPct val="110000"/>
              </a:lnSpc>
            </a:pPr>
            <a:r>
              <a:rPr lang="en-US" altLang="en-US" sz="1400" dirty="0"/>
              <a:t>however, it can return non-primitive type (i.e. an object of any complexity)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5435-4BB7-4DDB-8E28-D17081014418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Class, attributes</a:t>
            </a:r>
            <a:endParaRPr lang="en-AU" altLang="en-US"/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3857625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989138"/>
            <a:ext cx="2449513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221163"/>
            <a:ext cx="7272337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1905000" y="1447800"/>
            <a:ext cx="325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2000"/>
              <a:t>Class – an “overloaded” term!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7D6-9325-41C2-8275-1412AC423914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Role names / attributes designating a class</a:t>
            </a:r>
            <a:endParaRPr lang="en-AU" altLang="en-US" sz="360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2262188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2233613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18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81010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5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60800"/>
            <a:ext cx="6770688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8503" name="AutoShape 7"/>
          <p:cNvSpPr>
            <a:spLocks noChangeArrowheads="1"/>
          </p:cNvSpPr>
          <p:nvPr/>
        </p:nvSpPr>
        <p:spPr bwMode="auto">
          <a:xfrm>
            <a:off x="4284663" y="2636838"/>
            <a:ext cx="1511300" cy="609600"/>
          </a:xfrm>
          <a:prstGeom prst="wedgeRoundRectCallout">
            <a:avLst>
              <a:gd name="adj1" fmla="val -33509"/>
              <a:gd name="adj2" fmla="val -128125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analysis model</a:t>
            </a:r>
          </a:p>
        </p:txBody>
      </p:sp>
      <p:sp>
        <p:nvSpPr>
          <p:cNvPr id="618504" name="AutoShape 8"/>
          <p:cNvSpPr>
            <a:spLocks noChangeArrowheads="1"/>
          </p:cNvSpPr>
          <p:nvPr/>
        </p:nvSpPr>
        <p:spPr bwMode="auto">
          <a:xfrm>
            <a:off x="4284663" y="5661025"/>
            <a:ext cx="1871662" cy="609600"/>
          </a:xfrm>
          <a:prstGeom prst="wedgeRoundRectCallout">
            <a:avLst>
              <a:gd name="adj1" fmla="val 4199"/>
              <a:gd name="adj2" fmla="val -122134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800"/>
              <a:t>implementation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FC11-A857-42D9-87E8-E9DCDA6A6398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visibility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7543800" cy="1425575"/>
          </a:xfrm>
        </p:spPr>
        <p:txBody>
          <a:bodyPr/>
          <a:lstStyle/>
          <a:p>
            <a:r>
              <a:rPr lang="en-US" altLang="en-US"/>
              <a:t>private attributes and public operations</a:t>
            </a:r>
          </a:p>
          <a:p>
            <a:r>
              <a:rPr lang="en-US" altLang="en-US"/>
              <a:t>operations </a:t>
            </a:r>
            <a:r>
              <a:rPr lang="en-US" altLang="en-US" b="1"/>
              <a:t>encapsulate</a:t>
            </a:r>
            <a:r>
              <a:rPr lang="en-US" altLang="en-US"/>
              <a:t> attributes</a:t>
            </a:r>
          </a:p>
        </p:txBody>
      </p:sp>
      <p:pic>
        <p:nvPicPr>
          <p:cNvPr id="619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2057400"/>
            <a:ext cx="3887787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4114800"/>
            <a:ext cx="40338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2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8990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381000" y="6019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BOOCH, G. (1994): </a:t>
            </a:r>
            <a:r>
              <a:rPr lang="en-US" altLang="en-US" i="1"/>
              <a:t>Object Oriented  Analysis and Design with Applications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ed, The Benjamin/Cummings Publ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319B-9BCB-4793-8D3A-C14476CA3A73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in object collaboration</a:t>
            </a:r>
            <a:endParaRPr lang="en-AU" altLang="en-US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2238375" y="2271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20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49725"/>
            <a:ext cx="7200900" cy="23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0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81075"/>
            <a:ext cx="3963988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0550" name="AutoShape 6"/>
          <p:cNvSpPr>
            <a:spLocks noChangeArrowheads="1"/>
          </p:cNvSpPr>
          <p:nvPr/>
        </p:nvSpPr>
        <p:spPr bwMode="auto">
          <a:xfrm rot="5400000">
            <a:off x="5400675" y="3105150"/>
            <a:ext cx="792163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316-EA55-47C7-9B77-7D50AC2E15CE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Operation, visibility, scope, class object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b="1" dirty="0"/>
              <a:t>method</a:t>
            </a:r>
            <a:r>
              <a:rPr lang="en-US" altLang="en-US" sz="2400" dirty="0"/>
              <a:t> – procedure that implements an </a:t>
            </a:r>
            <a:r>
              <a:rPr lang="en-US" altLang="en-US" sz="2400" b="1" dirty="0"/>
              <a:t>operation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message name = method name</a:t>
            </a:r>
          </a:p>
          <a:p>
            <a:pPr>
              <a:spcBef>
                <a:spcPts val="600"/>
              </a:spcBef>
            </a:pPr>
            <a:r>
              <a:rPr lang="en-US" altLang="en-US" sz="2400" b="1" dirty="0"/>
              <a:t>signature</a:t>
            </a:r>
            <a:r>
              <a:rPr lang="en-US" altLang="en-US" sz="2400" dirty="0"/>
              <a:t> = list of formal arguments of a method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visibility </a:t>
            </a:r>
            <a:r>
              <a:rPr lang="en-US" altLang="en-US" sz="2400" dirty="0">
                <a:cs typeface="Arial" panose="020B0604020202020204" pitchFamily="34" charset="0"/>
              </a:rPr>
              <a:t>≠</a:t>
            </a:r>
            <a:r>
              <a:rPr lang="en-US" altLang="en-US" sz="2400" baseline="-25000" dirty="0">
                <a:cs typeface="Arial" panose="020B0604020202020204" pitchFamily="34" charset="0"/>
              </a:rPr>
              <a:t> </a:t>
            </a:r>
            <a:r>
              <a:rPr lang="en-US" altLang="en-US" sz="2400" dirty="0"/>
              <a:t>scope</a:t>
            </a:r>
          </a:p>
          <a:p>
            <a:pPr lvl="1">
              <a:spcBef>
                <a:spcPts val="400"/>
              </a:spcBef>
            </a:pPr>
            <a:r>
              <a:rPr lang="en-US" altLang="en-US" sz="2000" b="1" dirty="0"/>
              <a:t>instance scope</a:t>
            </a:r>
            <a:r>
              <a:rPr lang="en-US" altLang="en-US" sz="2000" dirty="0"/>
              <a:t> when operation invoked on instance object (</a:t>
            </a:r>
            <a:r>
              <a:rPr lang="en-US" altLang="en-US" sz="2000" dirty="0" err="1"/>
              <a:t>findEmpAge</a:t>
            </a:r>
            <a:r>
              <a:rPr lang="en-US" altLang="en-US" sz="2000" dirty="0"/>
              <a:t>())</a:t>
            </a:r>
          </a:p>
          <a:p>
            <a:pPr lvl="1">
              <a:spcBef>
                <a:spcPts val="400"/>
              </a:spcBef>
            </a:pPr>
            <a:r>
              <a:rPr lang="en-US" altLang="en-US" sz="2000" b="1" dirty="0"/>
              <a:t>class scope</a:t>
            </a:r>
            <a:r>
              <a:rPr lang="en-US" altLang="en-US" sz="2000" dirty="0"/>
              <a:t> when operation invoked on class object (</a:t>
            </a:r>
            <a:r>
              <a:rPr lang="en-US" altLang="en-US" sz="2000" dirty="0" err="1"/>
              <a:t>findAverageAge</a:t>
            </a:r>
            <a:r>
              <a:rPr lang="en-US" altLang="en-US" sz="2000" dirty="0"/>
              <a:t>())</a:t>
            </a:r>
          </a:p>
          <a:p>
            <a:pPr>
              <a:spcBef>
                <a:spcPts val="600"/>
              </a:spcBef>
            </a:pPr>
            <a:r>
              <a:rPr lang="en-US" altLang="en-US" sz="2400" b="1" dirty="0"/>
              <a:t>Class object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most </a:t>
            </a:r>
            <a:r>
              <a:rPr lang="en-US" altLang="en-US" sz="2000" dirty="0" err="1"/>
              <a:t>prog</a:t>
            </a:r>
            <a:r>
              <a:rPr lang="en-US" altLang="en-US" sz="2000" dirty="0"/>
              <a:t>. lang. do not instantiate class object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/>
              <a:t>they only provide a syntax to refer to the class name in order to access a class-scope attribute or call a class-scope operation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b="1" dirty="0">
                <a:sym typeface="Symbol" panose="05050102010706020507" pitchFamily="18" charset="2"/>
              </a:rPr>
              <a:t>static</a:t>
            </a:r>
            <a:r>
              <a:rPr lang="en-US" altLang="en-US" sz="2000" dirty="0">
                <a:sym typeface="Symbol" panose="05050102010706020507" pitchFamily="18" charset="2"/>
              </a:rPr>
              <a:t> attribute/operation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Example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dirty="0"/>
              <a:t>next slide</a:t>
            </a:r>
          </a:p>
          <a:p>
            <a:pPr>
              <a:spcBef>
                <a:spcPts val="6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BD6-1EF9-4612-BE94-FF69C527C2FF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Class-scope attributes and operations – example</a:t>
            </a:r>
          </a:p>
        </p:txBody>
      </p:sp>
      <p:pic>
        <p:nvPicPr>
          <p:cNvPr id="622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5618162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2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8569325" cy="3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81B5-8237-4C15-ADB8-0CCEA7586A0E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Variables, methods, constructors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Variable</a:t>
            </a:r>
            <a:r>
              <a:rPr lang="en-US" altLang="en-US" sz="2400" dirty="0"/>
              <a:t> – name for a storage space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data member</a:t>
            </a:r>
            <a:r>
              <a:rPr lang="en-US" altLang="en-US" sz="2000" dirty="0"/>
              <a:t> – variable declared in a class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instance variable (instance scope)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class variable (class scope)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local variable</a:t>
            </a:r>
            <a:r>
              <a:rPr lang="en-US" altLang="en-US" sz="2000" dirty="0"/>
              <a:t> – variable declared in a method body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Method</a:t>
            </a:r>
            <a:r>
              <a:rPr lang="en-US" altLang="en-US" sz="2400" dirty="0"/>
              <a:t> – implementation of an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method </a:t>
            </a:r>
            <a:r>
              <a:rPr lang="en-US" altLang="en-US" sz="2000" b="1" dirty="0"/>
              <a:t>prototype</a:t>
            </a:r>
            <a:r>
              <a:rPr lang="en-US" altLang="en-US" sz="2000" dirty="0"/>
              <a:t> = name + signature + return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overloaded</a:t>
            </a:r>
            <a:r>
              <a:rPr lang="en-US" altLang="en-US" sz="2000" dirty="0"/>
              <a:t> methods – same names, different signatures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Constructor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“method” to instantiate objects of the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constructor name = class name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constructor has no return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class must have at least one constructor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invoked with the </a:t>
            </a:r>
            <a:r>
              <a:rPr lang="en-US" altLang="en-US" sz="2000" dirty="0">
                <a:latin typeface="Courier New" panose="02070309020205020404" pitchFamily="49" charset="0"/>
              </a:rPr>
              <a:t>new</a:t>
            </a:r>
            <a:r>
              <a:rPr lang="en-US" altLang="en-US" sz="2000" dirty="0"/>
              <a:t> keyword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Student std22 = new Student(); </a:t>
            </a:r>
            <a:r>
              <a:rPr lang="en-US" altLang="en-US" sz="1800" i="1" dirty="0"/>
              <a:t>//default constructor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0F-EAE3-4BB4-92DF-D159818894D2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</a:t>
            </a:r>
            <a:endParaRPr lang="en-AU" altLang="en-US"/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203835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2788"/>
            <a:ext cx="8027987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C8AE-44DF-4538-B77A-8CEA05329FBD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degree</a:t>
            </a:r>
            <a:endParaRPr lang="en-AU" altLang="en-US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066800"/>
            <a:ext cx="3581400" cy="175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Binary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Unary (singular)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Ternary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AU" altLang="en-US" sz="2400"/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2924175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256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81300"/>
            <a:ext cx="5057775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172B-21CE-410A-AB72-39C7F7635E03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066800"/>
            <a:ext cx="7543800" cy="525780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en-US" sz="2800"/>
              <a:t>Instance object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Class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Variables, methods, and constructors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Association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Aggregation and composition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Generalization and inheritance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Abstract class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Interface</a:t>
            </a:r>
          </a:p>
          <a:p>
            <a:pPr lvl="1">
              <a:lnSpc>
                <a:spcPct val="13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5A40-1B38-433A-9D3E-63D863E03688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multiplicity</a:t>
            </a:r>
            <a:endParaRPr lang="en-AU" altLang="en-US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150938"/>
            <a:ext cx="3124200" cy="2205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0..1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0..n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1..1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1..n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</a:t>
            </a:r>
            <a:endParaRPr lang="en-AU" altLang="en-US" sz="2400"/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55963"/>
            <a:ext cx="7885112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E092-BAE2-4822-A04D-EDCEB1C3434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link and extent</a:t>
            </a:r>
            <a:endParaRPr lang="en-AU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066800"/>
            <a:ext cx="7448550" cy="171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Link – association instance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represents a rolename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can be a collection of references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Extent – set of association instances</a:t>
            </a:r>
          </a:p>
          <a:p>
            <a:pPr lvl="1">
              <a:lnSpc>
                <a:spcPct val="90000"/>
              </a:lnSpc>
            </a:pPr>
            <a:r>
              <a:rPr lang="en-AU" altLang="en-US" sz="1800"/>
              <a:t>in the figure, the extend of the association is five (five links)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274320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27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997200"/>
            <a:ext cx="6481763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AC22-345E-4157-AB35-E7EC01AF5AE8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class</a:t>
            </a:r>
            <a:endParaRPr lang="en-AU" altLang="en-US"/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27622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28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7885112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5867400" y="4221163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Parameterized type</a:t>
            </a:r>
            <a:endParaRPr lang="en-AU" altLang="en-US" sz="1800"/>
          </a:p>
        </p:txBody>
      </p:sp>
      <p:sp>
        <p:nvSpPr>
          <p:cNvPr id="628742" name="Line 6"/>
          <p:cNvSpPr>
            <a:spLocks noChangeShapeType="1"/>
          </p:cNvSpPr>
          <p:nvPr/>
        </p:nvSpPr>
        <p:spPr bwMode="auto">
          <a:xfrm flipH="1" flipV="1">
            <a:off x="5638800" y="4044950"/>
            <a:ext cx="914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102E-43D5-4934-A132-B0ADC610BB8F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Composition and aggregation</a:t>
            </a:r>
            <a:endParaRPr lang="en-AU" alt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1052513"/>
            <a:ext cx="3529136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Aggregation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aggregation by reference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Composition 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aggregation by value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Properties: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Transitivity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Asymmetry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Existence dependency</a:t>
            </a:r>
          </a:p>
          <a:p>
            <a:pPr>
              <a:lnSpc>
                <a:spcPct val="110000"/>
              </a:lnSpc>
            </a:pPr>
            <a:r>
              <a:rPr lang="en-AU" altLang="en-US" sz="2000" dirty="0"/>
              <a:t>Implemented by buried references or inner classes </a:t>
            </a:r>
            <a:r>
              <a:rPr lang="en-AU" altLang="en-US" sz="2000" dirty="0">
                <a:sym typeface="Symbol" panose="05050102010706020507" pitchFamily="18" charset="2"/>
              </a:rPr>
              <a:t> </a:t>
            </a:r>
            <a:r>
              <a:rPr lang="en-AU" altLang="en-US" sz="2000" dirty="0"/>
              <a:t>next slides</a:t>
            </a:r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322421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2976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1"/>
          <a:stretch/>
        </p:blipFill>
        <p:spPr bwMode="auto">
          <a:xfrm>
            <a:off x="7524328" y="1484313"/>
            <a:ext cx="1724025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538"/>
          <a:stretch/>
        </p:blipFill>
        <p:spPr bwMode="auto">
          <a:xfrm>
            <a:off x="5027950" y="1636713"/>
            <a:ext cx="1952625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7314-4E10-41AE-AA3C-902F2879DCA2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Implementing aggregation by buried reference</a:t>
            </a:r>
          </a:p>
        </p:txBody>
      </p:sp>
      <p:pic>
        <p:nvPicPr>
          <p:cNvPr id="630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8459787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07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11238" y="1052513"/>
            <a:ext cx="4712890" cy="17145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i="1" dirty="0"/>
              <a:t>not different to association</a:t>
            </a:r>
          </a:p>
          <a:p>
            <a:pPr>
              <a:lnSpc>
                <a:spcPct val="80000"/>
              </a:lnSpc>
            </a:pPr>
            <a:r>
              <a:rPr lang="en-US" altLang="en-US" sz="1600" i="1" dirty="0"/>
              <a:t>by means of variable with private visibility</a:t>
            </a:r>
          </a:p>
          <a:p>
            <a:pPr>
              <a:lnSpc>
                <a:spcPct val="80000"/>
              </a:lnSpc>
            </a:pPr>
            <a:r>
              <a:rPr lang="en-US" altLang="en-US" sz="1600" i="1" dirty="0"/>
              <a:t>however, in Java, classes </a:t>
            </a:r>
            <a:br>
              <a:rPr lang="en-US" altLang="en-US" sz="1600" i="1" dirty="0"/>
            </a:br>
            <a:r>
              <a:rPr lang="en-US" altLang="en-US" sz="1600" i="1" dirty="0"/>
              <a:t>cannot have private visibility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subset classes must have </a:t>
            </a:r>
            <a:br>
              <a:rPr lang="en-US" altLang="en-US" sz="1400" i="1" dirty="0"/>
            </a:br>
            <a:r>
              <a:rPr lang="en-US" altLang="en-US" sz="1400" i="1" dirty="0"/>
              <a:t>public or package visibility</a:t>
            </a:r>
          </a:p>
          <a:p>
            <a:pPr lvl="1">
              <a:lnSpc>
                <a:spcPct val="80000"/>
              </a:lnSpc>
            </a:pPr>
            <a:endParaRPr lang="en-US" altLang="en-US" sz="14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BFA7-464A-4990-AB14-5E767816EA95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Implementing aggregation by inner classes</a:t>
            </a:r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4284663" y="1196975"/>
            <a:ext cx="4651375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public class Book 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private String title;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private Chapter[] ch;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private TableOfContents toc;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public Book(...) 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{ ...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toc = new TableOfContents();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ch = new Chapter[numberChapters];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for (int i=0; i&lt;numberChapters; i++)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   ch[i] = new Chapter();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public Void displayToc()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toc.generate();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return;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private class TableOfContents 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private Void generate() 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{...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   }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31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2714625" cy="592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1813" name="AutoShape 5"/>
          <p:cNvSpPr>
            <a:spLocks noChangeArrowheads="1"/>
          </p:cNvSpPr>
          <p:nvPr/>
        </p:nvSpPr>
        <p:spPr bwMode="auto">
          <a:xfrm>
            <a:off x="2411413" y="4221163"/>
            <a:ext cx="1944687" cy="792162"/>
          </a:xfrm>
          <a:prstGeom prst="wedgeRoundRectCallout">
            <a:avLst>
              <a:gd name="adj1" fmla="val 60287"/>
              <a:gd name="adj2" fmla="val 37778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400"/>
              <a:t>inner class can be private (accessible only from outer class)</a:t>
            </a:r>
          </a:p>
        </p:txBody>
      </p:sp>
      <p:sp>
        <p:nvSpPr>
          <p:cNvPr id="631814" name="AutoShape 6"/>
          <p:cNvSpPr>
            <a:spLocks noChangeArrowheads="1"/>
          </p:cNvSpPr>
          <p:nvPr/>
        </p:nvSpPr>
        <p:spPr bwMode="auto">
          <a:xfrm>
            <a:off x="2484438" y="2133600"/>
            <a:ext cx="1944687" cy="792163"/>
          </a:xfrm>
          <a:prstGeom prst="wedgeRoundRectCallout">
            <a:avLst>
              <a:gd name="adj1" fmla="val 60449"/>
              <a:gd name="adj2" fmla="val -11722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400"/>
              <a:t>outer class instantiates inner objects in its own constructor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88AD-F323-48EC-B262-C1CA456418F3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Generalization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7543800" cy="457200"/>
          </a:xfrm>
        </p:spPr>
        <p:txBody>
          <a:bodyPr/>
          <a:lstStyle/>
          <a:p>
            <a:r>
              <a:rPr lang="en-US" altLang="en-US" sz="1800"/>
              <a:t>A subclass inherits the structure and behavior of its superclass</a:t>
            </a:r>
          </a:p>
          <a:p>
            <a:endParaRPr lang="en-AU" altLang="en-US" sz="1800"/>
          </a:p>
        </p:txBody>
      </p:sp>
      <p:pic>
        <p:nvPicPr>
          <p:cNvPr id="63283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8785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1600200" y="5867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BOOCH, G. (1994): </a:t>
            </a:r>
            <a:r>
              <a:rPr lang="en-US" altLang="en-US" i="1"/>
              <a:t>Object Oriented  Analysis and Design with Applications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ed, </a:t>
            </a:r>
          </a:p>
          <a:p>
            <a:r>
              <a:rPr lang="en-US" altLang="en-US"/>
              <a:t>The Benjamin/Cummings Publ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7391400" y="2590800"/>
            <a:ext cx="17526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AU" altLang="en-US" sz="1600"/>
              <a:t>Not a good visualization</a:t>
            </a:r>
          </a:p>
          <a:p>
            <a:r>
              <a:rPr lang="en-AU" altLang="en-US" sz="1600"/>
              <a:t>of generalization.</a:t>
            </a:r>
          </a:p>
          <a:p>
            <a:r>
              <a:rPr lang="en-AU" altLang="en-US" sz="1600"/>
              <a:t>Subclasses inherit types, not values </a:t>
            </a:r>
          </a:p>
          <a:p>
            <a:r>
              <a:rPr lang="en-AU" altLang="en-US" sz="1600"/>
              <a:t>(a nose not a long nose)!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352-D995-45F0-8572-8D3FED2EEFDE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Generalization</a:t>
            </a:r>
            <a:endParaRPr lang="en-AU" altLang="en-US"/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3595688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613"/>
            <a:ext cx="3303587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4067175" y="1196975"/>
            <a:ext cx="5076825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 class Person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private String </a:t>
            </a:r>
            <a:r>
              <a:rPr lang="en-US" altLang="en-US" sz="1400" dirty="0" err="1">
                <a:latin typeface="Courier New" panose="02070309020205020404" pitchFamily="49" charset="0"/>
              </a:rPr>
              <a:t>fullName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private Date </a:t>
            </a:r>
            <a:r>
              <a:rPr lang="en-US" altLang="en-US" sz="1400" dirty="0" err="1">
                <a:latin typeface="Courier New" panose="02070309020205020404" pitchFamily="49" charset="0"/>
              </a:rPr>
              <a:t>dateOfBirth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public Person()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{...}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age(){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    return </a:t>
            </a:r>
            <a:r>
              <a:rPr lang="en-US" altLang="en-US" sz="1400" dirty="0" err="1">
                <a:latin typeface="Courier New" panose="02070309020205020404" pitchFamily="49" charset="0"/>
              </a:rPr>
              <a:t>getYear</a:t>
            </a:r>
            <a:r>
              <a:rPr lang="en-US" altLang="en-US" sz="1400" dirty="0">
                <a:latin typeface="Courier New" panose="02070309020205020404" pitchFamily="49" charset="0"/>
              </a:rPr>
              <a:t>() - </a:t>
            </a:r>
            <a:r>
              <a:rPr lang="en-US" altLang="en-US" sz="1400" dirty="0" err="1">
                <a:latin typeface="Courier New" panose="02070309020205020404" pitchFamily="49" charset="0"/>
              </a:rPr>
              <a:t>getYear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dateOfBirth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}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public class Employee extends Person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private Date </a:t>
            </a:r>
            <a:r>
              <a:rPr lang="en-US" altLang="en-US" sz="1400" dirty="0" err="1">
                <a:latin typeface="Courier New" panose="02070309020205020404" pitchFamily="49" charset="0"/>
              </a:rPr>
              <a:t>dateHired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private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salary;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private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leaveEntitlement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private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leaveTaken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public Employee()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{...}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remainingLeave</a:t>
            </a:r>
            <a:r>
              <a:rPr lang="en-US" altLang="en-US" sz="1400" dirty="0">
                <a:latin typeface="Courier New" panose="02070309020205020404" pitchFamily="49" charset="0"/>
              </a:rPr>
              <a:t>(){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    return </a:t>
            </a:r>
            <a:r>
              <a:rPr lang="en-US" altLang="en-US" sz="1400" dirty="0" err="1">
                <a:latin typeface="Courier New" panose="02070309020205020404" pitchFamily="49" charset="0"/>
              </a:rPr>
              <a:t>leaveEntitlement</a:t>
            </a:r>
            <a:r>
              <a:rPr lang="en-US" altLang="en-US" sz="1400" dirty="0">
                <a:latin typeface="Courier New" panose="02070309020205020404" pitchFamily="49" charset="0"/>
              </a:rPr>
              <a:t> - </a:t>
            </a:r>
            <a:r>
              <a:rPr lang="en-US" altLang="en-US" sz="1400" dirty="0" err="1">
                <a:latin typeface="Courier New" panose="02070309020205020404" pitchFamily="49" charset="0"/>
              </a:rPr>
              <a:t>leaveTaken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   }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endParaRPr lang="en-US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99F9-C24F-481E-B883-EA1F9B0C1B37}" type="slidenum">
              <a:rPr lang="en-AU" altLang="en-US"/>
              <a:pPr/>
              <a:t>28</a:t>
            </a:fld>
            <a:endParaRPr lang="en-AU" altLang="en-US"/>
          </a:p>
        </p:txBody>
      </p:sp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73225"/>
            <a:ext cx="7488238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  <a:endParaRPr lang="en-AU" altLang="en-US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1979613" y="5805488"/>
            <a:ext cx="47672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The same signature</a:t>
            </a:r>
          </a:p>
          <a:p>
            <a:pPr algn="ctr"/>
            <a:r>
              <a:rPr lang="en-US" altLang="en-US" sz="1600"/>
              <a:t>(operation name and the number and type of arguments)</a:t>
            </a:r>
            <a:endParaRPr lang="en-AU" altLang="en-US" sz="1600"/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 flipH="1" flipV="1">
            <a:off x="2916238" y="5445125"/>
            <a:ext cx="935037" cy="3603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34886" name="Line 6"/>
          <p:cNvSpPr>
            <a:spLocks noChangeShapeType="1"/>
          </p:cNvSpPr>
          <p:nvPr/>
        </p:nvSpPr>
        <p:spPr bwMode="auto">
          <a:xfrm flipV="1">
            <a:off x="3924300" y="5157788"/>
            <a:ext cx="863600" cy="6254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>
            <a:off x="3535363" y="1196975"/>
            <a:ext cx="560863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 class Manager extends Employee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private Date </a:t>
            </a:r>
            <a:r>
              <a:rPr lang="en-US" altLang="en-US" sz="1400" dirty="0" err="1">
                <a:latin typeface="Courier New" panose="02070309020205020404" pitchFamily="49" charset="0"/>
              </a:rPr>
              <a:t>dateAppointed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private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leaveSupplement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Manager()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{...}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remainingLeave</a:t>
            </a:r>
            <a:r>
              <a:rPr lang="en-US" altLang="en-US" sz="1400" dirty="0"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mrl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mrl</a:t>
            </a:r>
            <a:r>
              <a:rPr lang="en-US" altLang="en-US" sz="1400" dirty="0"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</a:rPr>
              <a:t>super.remainingLeave</a:t>
            </a:r>
            <a:r>
              <a:rPr lang="en-US" altLang="en-US" sz="1400" dirty="0">
                <a:latin typeface="Courier New" panose="02070309020205020404" pitchFamily="49" charset="0"/>
              </a:rPr>
              <a:t>() + </a:t>
            </a:r>
            <a:r>
              <a:rPr lang="en-US" altLang="en-US" sz="1400" dirty="0" err="1">
                <a:latin typeface="Courier New" panose="02070309020205020404" pitchFamily="49" charset="0"/>
              </a:rPr>
              <a:t>leaveSupplement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return </a:t>
            </a:r>
            <a:r>
              <a:rPr lang="en-US" altLang="en-US" sz="1400" dirty="0" err="1">
                <a:latin typeface="Courier New" panose="02070309020205020404" pitchFamily="49" charset="0"/>
              </a:rPr>
              <a:t>mrl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E940-25F1-47B7-91FB-0D921453389A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  <a:endParaRPr lang="en-AU" altLang="en-US"/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3067050" y="143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35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125538"/>
            <a:ext cx="45259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1828-E2B1-408E-B463-D8BE7807EE3B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Fundamentals of OT</a:t>
            </a:r>
            <a:endParaRPr lang="en-AU" altLang="en-US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7763" y="1125538"/>
            <a:ext cx="2695575" cy="5257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/>
              <a:t>Object has</a:t>
            </a:r>
          </a:p>
          <a:p>
            <a:pPr lvl="1">
              <a:lnSpc>
                <a:spcPct val="200000"/>
              </a:lnSpc>
            </a:pPr>
            <a:r>
              <a:rPr lang="en-US" altLang="en-US" sz="2000"/>
              <a:t>State</a:t>
            </a:r>
          </a:p>
          <a:p>
            <a:pPr lvl="1">
              <a:lnSpc>
                <a:spcPct val="200000"/>
              </a:lnSpc>
            </a:pPr>
            <a:r>
              <a:rPr lang="en-US" altLang="en-US" sz="2000"/>
              <a:t>Behavior</a:t>
            </a:r>
          </a:p>
          <a:p>
            <a:pPr lvl="1">
              <a:lnSpc>
                <a:spcPct val="200000"/>
              </a:lnSpc>
            </a:pPr>
            <a:r>
              <a:rPr lang="en-US" altLang="en-US" sz="2000"/>
              <a:t>Identity </a:t>
            </a:r>
            <a:br>
              <a:rPr lang="en-US" altLang="en-US" sz="2000"/>
            </a:br>
            <a:r>
              <a:rPr lang="en-US" altLang="en-US" sz="1600"/>
              <a:t>(equal </a:t>
            </a:r>
            <a:r>
              <a:rPr lang="en-US" altLang="en-US" sz="1600">
                <a:cs typeface="Arial" panose="020B0604020202020204" pitchFamily="34" charset="0"/>
              </a:rPr>
              <a:t>≠ </a:t>
            </a:r>
            <a:r>
              <a:rPr lang="en-US" altLang="en-US" sz="1600"/>
              <a:t>identical)</a:t>
            </a:r>
          </a:p>
          <a:p>
            <a:pPr>
              <a:lnSpc>
                <a:spcPct val="200000"/>
              </a:lnSpc>
            </a:pPr>
            <a:r>
              <a:rPr lang="en-US" altLang="en-US" sz="2400"/>
              <a:t>Objects and natural systems</a:t>
            </a:r>
            <a:endParaRPr lang="en-AU" altLang="en-US" sz="2400"/>
          </a:p>
        </p:txBody>
      </p:sp>
      <p:pic>
        <p:nvPicPr>
          <p:cNvPr id="608260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6148388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95288" y="594995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BOOCH, G. (1994): </a:t>
            </a:r>
            <a:r>
              <a:rPr lang="en-US" altLang="en-US" i="1"/>
              <a:t>Object Oriented  Analysis and Design with Applications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ed, </a:t>
            </a:r>
          </a:p>
          <a:p>
            <a:r>
              <a:rPr lang="en-US" altLang="en-US"/>
              <a:t>The Benjamin/Cummings Publ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73F5-DF93-497D-B047-BD78E6F5313E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classification</a:t>
            </a:r>
            <a:endParaRPr lang="en-AU" altLang="en-US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066800"/>
            <a:ext cx="3695700" cy="2119313"/>
          </a:xfrm>
        </p:spPr>
        <p:txBody>
          <a:bodyPr/>
          <a:lstStyle/>
          <a:p>
            <a:r>
              <a:rPr lang="en-US" altLang="en-US" sz="2400"/>
              <a:t>Multiple inheritance</a:t>
            </a:r>
          </a:p>
          <a:p>
            <a:pPr lvl="1"/>
            <a:r>
              <a:rPr lang="en-US" altLang="en-US" sz="2000"/>
              <a:t>A class may have many superclasses, but a single class must be defined for each object</a:t>
            </a:r>
            <a:endParaRPr lang="en-AU" altLang="en-US" sz="2000"/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1066800"/>
            <a:ext cx="3695700" cy="2035175"/>
          </a:xfrm>
        </p:spPr>
        <p:txBody>
          <a:bodyPr/>
          <a:lstStyle/>
          <a:p>
            <a:r>
              <a:rPr lang="en-US" altLang="en-US" sz="2400" dirty="0"/>
              <a:t>Multiple classification</a:t>
            </a:r>
          </a:p>
          <a:p>
            <a:pPr lvl="1"/>
            <a:r>
              <a:rPr lang="en-US" altLang="en-US" sz="2000" dirty="0"/>
              <a:t>An object is simultaneously the instance of two or more classes</a:t>
            </a:r>
            <a:endParaRPr lang="en-AU" altLang="en-US" sz="2000" dirty="0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1371600" y="33528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Char char="n"/>
            </a:pP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The problem arises if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is specialized in few orthogonal hierarchies 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Char char="n"/>
            </a:pP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can be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, etc.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Char char="n"/>
            </a:pP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Without multiple classification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Char char="n"/>
            </a:pP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need to define classes for each legal combination between the orthogonal hierarchies 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charset="2"/>
              <a:buChar char="n"/>
            </a:pP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ChildFemaleStudent</a:t>
            </a:r>
            <a:r>
              <a:rPr lang="en-US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 etc.</a:t>
            </a:r>
            <a:r>
              <a:rPr lang="en-AU" altLang="en-US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en-US" sz="2000" i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F44-0DA9-497B-8715-0BC8653ED88D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classification</a:t>
            </a:r>
            <a:endParaRPr lang="en-AU" altLang="en-US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An object does not only belong to multiple classes but it can gain or lose classes over its lifetime</a:t>
            </a:r>
            <a:r>
              <a:rPr lang="en-AU" altLang="en-US" dirty="0"/>
              <a:t> 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dirty="0">
                <a:cs typeface="Times New Roman" panose="02020603050405020304" pitchFamily="18" charset="0"/>
              </a:rPr>
              <a:t> object can be just an employee one day and a manager (and employee) another day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In most current object-oriented programming environments, an object cannot change its class after it has been instantiated (created)</a:t>
            </a: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AU" alt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936-2193-4837-AC2F-DEA625C35C76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</a:t>
            </a:r>
            <a:endParaRPr lang="en-AU" alt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066800"/>
            <a:ext cx="7772400" cy="849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400" b="1">
                <a:cs typeface="Times New Roman" panose="02020603050405020304" pitchFamily="18" charset="0"/>
              </a:rPr>
              <a:t>Parent class</a:t>
            </a:r>
            <a:r>
              <a:rPr lang="en-US" altLang="en-US" sz="1400">
                <a:cs typeface="Times New Roman" panose="02020603050405020304" pitchFamily="18" charset="0"/>
              </a:rPr>
              <a:t> that will not have direct instance objects</a:t>
            </a:r>
            <a:r>
              <a:rPr lang="en-AU" altLang="en-US" sz="1400"/>
              <a:t> </a:t>
            </a:r>
            <a:endParaRPr lang="en-US" altLang="en-US" sz="1400"/>
          </a:p>
          <a:p>
            <a:pPr>
              <a:lnSpc>
                <a:spcPct val="110000"/>
              </a:lnSpc>
            </a:pPr>
            <a:r>
              <a:rPr lang="en-US" altLang="en-US" sz="1400" b="1">
                <a:cs typeface="Times New Roman" panose="02020603050405020304" pitchFamily="18" charset="0"/>
              </a:rPr>
              <a:t>Abstract class</a:t>
            </a:r>
            <a:r>
              <a:rPr lang="en-US" altLang="en-US" sz="1400">
                <a:cs typeface="Times New Roman" panose="02020603050405020304" pitchFamily="18" charset="0"/>
              </a:rPr>
              <a:t> cannot instantiate objects because it has at least one </a:t>
            </a:r>
            <a:r>
              <a:rPr lang="en-US" altLang="en-US" sz="1400" b="1">
                <a:cs typeface="Times New Roman" panose="02020603050405020304" pitchFamily="18" charset="0"/>
              </a:rPr>
              <a:t>abstract operation</a:t>
            </a:r>
            <a:r>
              <a:rPr lang="en-AU" altLang="en-US" sz="1400"/>
              <a:t> </a:t>
            </a: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3214688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4572000" y="1773238"/>
            <a:ext cx="454501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 abstract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VideoMedium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abstract Double </a:t>
            </a:r>
            <a:r>
              <a:rPr lang="en-US" altLang="en-US" sz="1400" dirty="0" err="1">
                <a:latin typeface="Courier New" panose="02070309020205020404" pitchFamily="49" charset="0"/>
              </a:rPr>
              <a:t>rentalCharge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3708400" y="4538663"/>
            <a:ext cx="48029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VideoDisk</a:t>
            </a:r>
            <a:r>
              <a:rPr lang="en-US" altLang="en-US" sz="1400" dirty="0">
                <a:latin typeface="Courier New" panose="02070309020205020404" pitchFamily="49" charset="0"/>
              </a:rPr>
              <a:t> extends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VideoMedium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VideoDisk</a:t>
            </a:r>
            <a:r>
              <a:rPr lang="en-US" altLang="en-US" sz="1400" dirty="0"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{...}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Double </a:t>
            </a:r>
            <a:r>
              <a:rPr lang="en-US" altLang="en-US" sz="1400" dirty="0" err="1">
                <a:latin typeface="Courier New" panose="02070309020205020404" pitchFamily="49" charset="0"/>
              </a:rPr>
              <a:t>rentalCharge</a:t>
            </a:r>
            <a:r>
              <a:rPr lang="en-US" altLang="en-US" sz="1400" dirty="0"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return null;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5976937" cy="26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1426-1C42-42AB-B293-16B31482554F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vs abstract class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2000" b="1" dirty="0"/>
              <a:t>Interface</a:t>
            </a:r>
            <a:r>
              <a:rPr lang="en-US" altLang="en-US" sz="2000" dirty="0"/>
              <a:t> – a definition of a semantic type with attributes (constants only) and operations but without actual declarations (implementations) of operations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/>
              <a:t>classes that implement the interface provide the declarations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/>
              <a:t>Abstract class</a:t>
            </a:r>
            <a:r>
              <a:rPr lang="en-US" altLang="en-US" sz="2000" dirty="0"/>
              <a:t> has undesirable effect of the </a:t>
            </a:r>
            <a:r>
              <a:rPr lang="en-US" altLang="en-US" sz="2000" b="1" dirty="0"/>
              <a:t>fragile base class</a:t>
            </a:r>
            <a:r>
              <a:rPr lang="en-US" altLang="en-US" sz="2000" dirty="0"/>
              <a:t> problem</a:t>
            </a:r>
          </a:p>
          <a:p>
            <a:pPr>
              <a:lnSpc>
                <a:spcPct val="95000"/>
              </a:lnSpc>
            </a:pPr>
            <a:r>
              <a:rPr lang="en-US" altLang="en-US" sz="2000" dirty="0"/>
              <a:t>Unlike abstract classes</a:t>
            </a:r>
          </a:p>
          <a:p>
            <a:pPr lvl="1">
              <a:lnSpc>
                <a:spcPct val="95000"/>
              </a:lnSpc>
            </a:pPr>
            <a:r>
              <a:rPr lang="en-US" altLang="en-US" sz="1800" b="1" dirty="0"/>
              <a:t>interfaces</a:t>
            </a:r>
            <a:r>
              <a:rPr lang="en-US" altLang="en-US" sz="1800" dirty="0"/>
              <a:t> are helpful for modeling situations that ask for multiple inheritance</a:t>
            </a:r>
          </a:p>
          <a:p>
            <a:pPr lvl="1">
              <a:lnSpc>
                <a:spcPct val="95000"/>
              </a:lnSpc>
            </a:pPr>
            <a:r>
              <a:rPr lang="en-US" altLang="en-US" sz="1800" b="1" dirty="0"/>
              <a:t>interface</a:t>
            </a:r>
            <a:r>
              <a:rPr lang="en-US" altLang="en-US" sz="1800" dirty="0"/>
              <a:t> does not implement (even partially) any of its methods</a:t>
            </a:r>
          </a:p>
          <a:p>
            <a:pPr lvl="2">
              <a:lnSpc>
                <a:spcPct val="95000"/>
              </a:lnSpc>
            </a:pPr>
            <a:r>
              <a:rPr lang="en-US" altLang="en-US" sz="1600" dirty="0"/>
              <a:t>but still, </a:t>
            </a:r>
            <a:r>
              <a:rPr lang="en-US" altLang="en-US" sz="1600" b="1" dirty="0"/>
              <a:t>pure abstract class </a:t>
            </a:r>
            <a:r>
              <a:rPr lang="en-US" altLang="en-US" sz="1600" b="1" dirty="0">
                <a:cs typeface="Arial" panose="020B0604020202020204" pitchFamily="34" charset="0"/>
              </a:rPr>
              <a:t>≠</a:t>
            </a:r>
            <a:r>
              <a:rPr lang="en-US" altLang="en-US" sz="1600" b="1" dirty="0"/>
              <a:t> interface</a:t>
            </a:r>
            <a:r>
              <a:rPr lang="en-US" altLang="en-US" sz="1600" dirty="0"/>
              <a:t> </a:t>
            </a:r>
          </a:p>
          <a:p>
            <a:pPr lvl="3">
              <a:lnSpc>
                <a:spcPct val="95000"/>
              </a:lnSpc>
            </a:pPr>
            <a:r>
              <a:rPr lang="en-US" altLang="en-US" sz="1400" dirty="0"/>
              <a:t>in case of interface, any class in the system can implement it, not just the subclasses</a:t>
            </a:r>
          </a:p>
          <a:p>
            <a:pPr lvl="3">
              <a:lnSpc>
                <a:spcPct val="95000"/>
              </a:lnSpc>
            </a:pPr>
            <a:r>
              <a:rPr lang="en-US" altLang="en-US" sz="1400" dirty="0"/>
              <a:t>a class can implement any number of interfaces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/>
              <a:t>interface defines a </a:t>
            </a:r>
            <a:r>
              <a:rPr lang="en-US" altLang="en-US" sz="1800" b="1" dirty="0"/>
              <a:t>reference type</a:t>
            </a:r>
            <a:r>
              <a:rPr lang="en-US" altLang="en-US" sz="1800" dirty="0"/>
              <a:t> that separates client objects from the implementation changes in the supplier objects</a:t>
            </a:r>
          </a:p>
          <a:p>
            <a:pPr lvl="2">
              <a:lnSpc>
                <a:spcPct val="95000"/>
              </a:lnSpc>
            </a:pPr>
            <a:r>
              <a:rPr lang="en-US" altLang="en-US" sz="1600" dirty="0"/>
              <a:t>the implementation of the interface can change and the client object may not be affected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9FE1-AFB5-48A3-AFD1-C0994418117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Multiple implementation inheritance not allowed in Java</a:t>
            </a:r>
          </a:p>
        </p:txBody>
      </p:sp>
      <p:pic>
        <p:nvPicPr>
          <p:cNvPr id="64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91440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7A39-1696-4BD2-9200-E317ABCBCB1C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Java interface</a:t>
            </a:r>
          </a:p>
        </p:txBody>
      </p:sp>
      <p:pic>
        <p:nvPicPr>
          <p:cNvPr id="64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908050"/>
            <a:ext cx="9396413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1476375" y="1196975"/>
            <a:ext cx="32686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public interface VideoMedium 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   Double rentalCharge();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5435600" y="3933825"/>
            <a:ext cx="362150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VideoPlayer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extends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VideoEquipment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implements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VideoMedium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VideoPlayer</a:t>
            </a:r>
            <a:r>
              <a:rPr lang="en-US" altLang="en-US" sz="1400" dirty="0"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{...}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Double </a:t>
            </a:r>
            <a:r>
              <a:rPr lang="en-US" altLang="en-US" sz="1400" dirty="0" err="1">
                <a:latin typeface="Courier New" panose="02070309020205020404" pitchFamily="49" charset="0"/>
              </a:rPr>
              <a:t>rentalCharge</a:t>
            </a:r>
            <a:r>
              <a:rPr lang="en-US" altLang="en-US" sz="1400" dirty="0"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return null;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0DB8-CFE3-48BA-844F-252B7B76BF5E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Using interface to eliminate dependency to supplier</a:t>
            </a:r>
          </a:p>
        </p:txBody>
      </p:sp>
      <p:pic>
        <p:nvPicPr>
          <p:cNvPr id="64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6088"/>
            <a:ext cx="86518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5003800" y="981075"/>
            <a:ext cx="40511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ChargeCalculator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VideoMedium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theVideo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public Double </a:t>
            </a:r>
            <a:r>
              <a:rPr lang="en-US" altLang="en-US" sz="1400" dirty="0" err="1">
                <a:latin typeface="Courier New" panose="02070309020205020404" pitchFamily="49" charset="0"/>
              </a:rPr>
              <a:t>getRentalCharge</a:t>
            </a:r>
            <a:r>
              <a:rPr lang="en-US" altLang="en-US" sz="1400" dirty="0"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return </a:t>
            </a:r>
            <a:r>
              <a:rPr lang="en-US" altLang="en-US" sz="1400" dirty="0" err="1">
                <a:latin typeface="Courier New" panose="02070309020205020404" pitchFamily="49" charset="0"/>
              </a:rPr>
              <a:t>theVideo.rentalCharge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DA5-016E-4209-8184-FDF38F9C8F68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en-AU" altLang="en-US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</a:t>
            </a:r>
            <a:r>
              <a:rPr lang="en-US" altLang="en-US" sz="2400" b="1"/>
              <a:t>object</a:t>
            </a:r>
            <a:r>
              <a:rPr lang="en-US" altLang="en-US" sz="2400"/>
              <a:t> has a state, behavior and identity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There are </a:t>
            </a:r>
            <a:r>
              <a:rPr lang="en-US" altLang="en-US" sz="2400" b="1"/>
              <a:t>instance objects</a:t>
            </a:r>
            <a:r>
              <a:rPr lang="en-US" altLang="en-US" sz="2400"/>
              <a:t> and </a:t>
            </a:r>
            <a:r>
              <a:rPr lang="en-US" altLang="en-US" sz="2400" b="1"/>
              <a:t>class objects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 b="1"/>
              <a:t>Class</a:t>
            </a:r>
            <a:r>
              <a:rPr lang="en-US" altLang="en-US" sz="2400"/>
              <a:t> defines attributes and operations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There are three kinds of </a:t>
            </a:r>
            <a:r>
              <a:rPr lang="en-US" altLang="en-US" sz="2400" b="1"/>
              <a:t>relationships</a:t>
            </a:r>
            <a:r>
              <a:rPr lang="en-US" altLang="en-US" sz="2400"/>
              <a:t> – association, aggregation, generalization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Generalization</a:t>
            </a:r>
            <a:r>
              <a:rPr lang="en-US" altLang="en-US" sz="2400"/>
              <a:t> provides the basis for polymorphism and inheritance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Commercial programming environments support </a:t>
            </a:r>
            <a:r>
              <a:rPr lang="en-US" altLang="en-US" sz="2400" b="1"/>
              <a:t>multiple inheritance</a:t>
            </a:r>
            <a:r>
              <a:rPr lang="en-US" altLang="en-US" sz="2400"/>
              <a:t> directly (C++, C#) or by means of interfaces (Java)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Multiple and dynamic classification</a:t>
            </a:r>
            <a:r>
              <a:rPr lang="en-US" altLang="en-US" sz="2400"/>
              <a:t> is still not supported commercially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Abstract classes</a:t>
            </a:r>
            <a:r>
              <a:rPr lang="en-US" altLang="en-US" sz="2400"/>
              <a:t> and </a:t>
            </a:r>
            <a:r>
              <a:rPr lang="en-US" altLang="en-US" sz="2400" b="1"/>
              <a:t>interfaces</a:t>
            </a:r>
            <a:r>
              <a:rPr lang="en-US" altLang="en-US" sz="2400"/>
              <a:t> are important in modeling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7ECE7-8DA5-4E32-ACD9-594571BE6771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object</a:t>
            </a:r>
            <a:endParaRPr lang="en-AU" altLang="en-US"/>
          </a:p>
        </p:txBody>
      </p:sp>
      <p:pic>
        <p:nvPicPr>
          <p:cNvPr id="61030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5437188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0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32363" y="1052513"/>
            <a:ext cx="4211637" cy="50403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800"/>
              <a:t>Class</a:t>
            </a:r>
          </a:p>
          <a:p>
            <a:pPr lvl="1">
              <a:lnSpc>
                <a:spcPct val="110000"/>
              </a:lnSpc>
            </a:pPr>
            <a:r>
              <a:rPr lang="en-US" altLang="en-US" sz="1600"/>
              <a:t>an abstraction (generic description) for a set of objects</a:t>
            </a:r>
          </a:p>
          <a:p>
            <a:pPr lvl="1">
              <a:lnSpc>
                <a:spcPct val="110000"/>
              </a:lnSpc>
            </a:pPr>
            <a:r>
              <a:rPr lang="en-US" altLang="en-US" sz="1600"/>
              <a:t>a class for objects (but better to avoid the term “object class” because a class can be instantiated into an object – “object class object’ would sound a bit strange)</a:t>
            </a:r>
          </a:p>
          <a:p>
            <a:pPr>
              <a:lnSpc>
                <a:spcPct val="110000"/>
              </a:lnSpc>
            </a:pPr>
            <a:r>
              <a:rPr lang="en-US" altLang="en-US" sz="1800"/>
              <a:t>Instance object</a:t>
            </a:r>
          </a:p>
          <a:p>
            <a:pPr lvl="1">
              <a:lnSpc>
                <a:spcPct val="110000"/>
              </a:lnSpc>
            </a:pPr>
            <a:r>
              <a:rPr lang="en-US" altLang="en-US" sz="1600"/>
              <a:t>an instance of a class</a:t>
            </a:r>
          </a:p>
          <a:p>
            <a:pPr lvl="1">
              <a:lnSpc>
                <a:spcPct val="110000"/>
              </a:lnSpc>
            </a:pPr>
            <a:r>
              <a:rPr lang="en-US" altLang="en-US" sz="1600"/>
              <a:t>object, instance, but not object instance</a:t>
            </a:r>
          </a:p>
          <a:p>
            <a:pPr>
              <a:lnSpc>
                <a:spcPct val="110000"/>
              </a:lnSpc>
            </a:pPr>
            <a:r>
              <a:rPr lang="en-US" altLang="en-US" sz="1800"/>
              <a:t>Class object</a:t>
            </a:r>
          </a:p>
          <a:p>
            <a:pPr lvl="1">
              <a:lnSpc>
                <a:spcPct val="110000"/>
              </a:lnSpc>
            </a:pPr>
            <a:r>
              <a:rPr lang="en-AU" altLang="en-US" sz="1600"/>
              <a:t>an instantiated class (everything in an object oriented system is an object)</a:t>
            </a:r>
          </a:p>
        </p:txBody>
      </p:sp>
      <p:sp>
        <p:nvSpPr>
          <p:cNvPr id="610309" name="Line 5"/>
          <p:cNvSpPr>
            <a:spLocks noChangeShapeType="1"/>
          </p:cNvSpPr>
          <p:nvPr/>
        </p:nvSpPr>
        <p:spPr bwMode="auto">
          <a:xfrm flipH="1">
            <a:off x="3995738" y="1700213"/>
            <a:ext cx="1728787" cy="7207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0" y="55165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BOOCH, G. (1994): </a:t>
            </a:r>
            <a:r>
              <a:rPr lang="en-US" altLang="en-US" i="1"/>
              <a:t>Object Oriented  Analysis and Design with Applications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ed, </a:t>
            </a:r>
          </a:p>
          <a:p>
            <a:r>
              <a:rPr lang="en-US" altLang="en-US"/>
              <a:t>The Benjamin/Cummings Publ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8C04-91E5-4136-BA14-9867216C3080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notation</a:t>
            </a:r>
          </a:p>
        </p:txBody>
      </p:sp>
      <p:pic>
        <p:nvPicPr>
          <p:cNvPr id="611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6480175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1908175" y="977900"/>
            <a:ext cx="215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u="sng">
                <a:latin typeface="Arial Narrow" panose="020B0606020202030204" pitchFamily="34" charset="0"/>
              </a:rPr>
              <a:t>objectname: classname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5364163" y="977900"/>
            <a:ext cx="2562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u="sng">
                <a:latin typeface="Arial Narrow" panose="020B0606020202030204" pitchFamily="34" charset="0"/>
              </a:rPr>
              <a:t>attributename</a:t>
            </a:r>
            <a:r>
              <a:rPr lang="en-US" altLang="en-US" sz="1800">
                <a:latin typeface="Arial Narrow" panose="020B0606020202030204" pitchFamily="34" charset="0"/>
              </a:rPr>
              <a:t>: [type] = value</a:t>
            </a:r>
            <a:endParaRPr lang="en-US" altLang="en-US" sz="1800" u="sng">
              <a:latin typeface="Arial Narrow" panose="020B0606020202030204" pitchFamily="34" charset="0"/>
            </a:endParaRPr>
          </a:p>
        </p:txBody>
      </p:sp>
      <p:sp>
        <p:nvSpPr>
          <p:cNvPr id="611334" name="Line 6"/>
          <p:cNvSpPr>
            <a:spLocks noChangeShapeType="1"/>
          </p:cNvSpPr>
          <p:nvPr/>
        </p:nvSpPr>
        <p:spPr bwMode="auto">
          <a:xfrm>
            <a:off x="3203575" y="1412875"/>
            <a:ext cx="1008063" cy="6477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H="1">
            <a:off x="5364163" y="1412875"/>
            <a:ext cx="1512887" cy="1511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1336" name="Text Box 8"/>
          <p:cNvSpPr txBox="1">
            <a:spLocks noChangeArrowheads="1"/>
          </p:cNvSpPr>
          <p:nvPr/>
        </p:nvSpPr>
        <p:spPr bwMode="auto">
          <a:xfrm>
            <a:off x="1692275" y="5876925"/>
            <a:ext cx="59896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 Narrow" panose="020B0606020202030204" pitchFamily="34" charset="0"/>
              </a:rPr>
              <a:t>No compartment for operations in objects!</a:t>
            </a:r>
          </a:p>
          <a:p>
            <a:r>
              <a:rPr lang="en-US" altLang="en-US" sz="1600">
                <a:latin typeface="Arial Narrow" panose="020B0606020202030204" pitchFamily="34" charset="0"/>
              </a:rPr>
              <a:t>Exception – prototypical (delegation-based) languages, such as Self or Newton</a:t>
            </a:r>
          </a:p>
        </p:txBody>
      </p:sp>
      <p:sp>
        <p:nvSpPr>
          <p:cNvPr id="611337" name="Text Box 9"/>
          <p:cNvSpPr txBox="1">
            <a:spLocks noChangeArrowheads="1"/>
          </p:cNvSpPr>
          <p:nvPr/>
        </p:nvSpPr>
        <p:spPr bwMode="auto">
          <a:xfrm>
            <a:off x="4284663" y="5013325"/>
            <a:ext cx="1709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 Narrow" panose="020B0606020202030204" pitchFamily="34" charset="0"/>
              </a:rPr>
              <a:t>anonymous object</a:t>
            </a:r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6516688" y="5013325"/>
            <a:ext cx="210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 Narrow" panose="020B0606020202030204" pitchFamily="34" charset="0"/>
              </a:rPr>
              <a:t>classname suppressed</a:t>
            </a:r>
          </a:p>
        </p:txBody>
      </p:sp>
      <p:sp>
        <p:nvSpPr>
          <p:cNvPr id="611339" name="Line 11"/>
          <p:cNvSpPr>
            <a:spLocks noChangeShapeType="1"/>
          </p:cNvSpPr>
          <p:nvPr/>
        </p:nvSpPr>
        <p:spPr bwMode="auto">
          <a:xfrm flipV="1">
            <a:off x="5148263" y="46529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1340" name="Line 12"/>
          <p:cNvSpPr>
            <a:spLocks noChangeShapeType="1"/>
          </p:cNvSpPr>
          <p:nvPr/>
        </p:nvSpPr>
        <p:spPr bwMode="auto">
          <a:xfrm flipV="1">
            <a:off x="7308850" y="46529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9906-A838-4DBC-A124-7B4B30E08F78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objects collaborate?</a:t>
            </a:r>
            <a:endParaRPr lang="en-AU" altLang="en-US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2538413" y="1695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12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25538"/>
            <a:ext cx="6337300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3995738" y="1412875"/>
            <a:ext cx="2963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 Narrow" panose="020B0606020202030204" pitchFamily="34" charset="0"/>
              </a:rPr>
              <a:t>a </a:t>
            </a:r>
            <a:r>
              <a:rPr lang="en-US" altLang="en-US" sz="1800" b="1" i="1">
                <a:latin typeface="Arial Narrow" panose="020B0606020202030204" pitchFamily="34" charset="0"/>
              </a:rPr>
              <a:t>role</a:t>
            </a:r>
            <a:r>
              <a:rPr lang="en-US" altLang="en-US" sz="1800">
                <a:latin typeface="Arial Narrow" panose="020B0606020202030204" pitchFamily="34" charset="0"/>
              </a:rPr>
              <a:t> that many objects can play</a:t>
            </a:r>
          </a:p>
        </p:txBody>
      </p:sp>
      <p:sp>
        <p:nvSpPr>
          <p:cNvPr id="612358" name="Line 6"/>
          <p:cNvSpPr>
            <a:spLocks noChangeShapeType="1"/>
          </p:cNvSpPr>
          <p:nvPr/>
        </p:nvSpPr>
        <p:spPr bwMode="auto">
          <a:xfrm flipH="1">
            <a:off x="3492500" y="1628775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1187450" y="5300663"/>
            <a:ext cx="439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 Narrow" panose="020B0606020202030204" pitchFamily="34" charset="0"/>
              </a:rPr>
              <a:t>a </a:t>
            </a:r>
            <a:r>
              <a:rPr lang="en-US" altLang="en-US" sz="1800" b="1" i="1">
                <a:latin typeface="Arial Narrow" panose="020B0606020202030204" pitchFamily="34" charset="0"/>
              </a:rPr>
              <a:t>message</a:t>
            </a:r>
            <a:r>
              <a:rPr lang="en-US" altLang="en-US" sz="1800">
                <a:latin typeface="Arial Narrow" panose="020B0606020202030204" pitchFamily="34" charset="0"/>
              </a:rPr>
              <a:t> invoking an </a:t>
            </a:r>
            <a:r>
              <a:rPr lang="en-US" altLang="en-US" sz="1800" b="1" i="1">
                <a:latin typeface="Arial Narrow" panose="020B0606020202030204" pitchFamily="34" charset="0"/>
              </a:rPr>
              <a:t>operation</a:t>
            </a:r>
            <a:r>
              <a:rPr lang="en-US" altLang="en-US" sz="1800">
                <a:latin typeface="Arial Narrow" panose="020B0606020202030204" pitchFamily="34" charset="0"/>
              </a:rPr>
              <a:t> on an object</a:t>
            </a:r>
          </a:p>
          <a:p>
            <a:r>
              <a:rPr lang="en-US" altLang="en-US" sz="1800">
                <a:latin typeface="Arial Narrow" panose="020B0606020202030204" pitchFamily="34" charset="0"/>
              </a:rPr>
              <a:t>(numbers do not imply any sequence of execution)</a:t>
            </a:r>
          </a:p>
        </p:txBody>
      </p:sp>
      <p:sp>
        <p:nvSpPr>
          <p:cNvPr id="612360" name="Line 8"/>
          <p:cNvSpPr>
            <a:spLocks noChangeShapeType="1"/>
          </p:cNvSpPr>
          <p:nvPr/>
        </p:nvSpPr>
        <p:spPr bwMode="auto">
          <a:xfrm flipV="1">
            <a:off x="3851275" y="5013325"/>
            <a:ext cx="1225550" cy="28733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C540-B4D0-47E5-9EB6-86CD3855531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objects identify each other?</a:t>
            </a:r>
            <a:endParaRPr lang="en-AU" altLang="en-US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7543800" cy="28670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/>
              <a:t>object identifier - OID</a:t>
            </a:r>
          </a:p>
          <a:p>
            <a:pPr>
              <a:lnSpc>
                <a:spcPct val="130000"/>
              </a:lnSpc>
            </a:pPr>
            <a:r>
              <a:rPr lang="en-US" altLang="en-US" sz="2000"/>
              <a:t>Object longevity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Persistent object</a:t>
            </a:r>
          </a:p>
          <a:p>
            <a:pPr lvl="2">
              <a:lnSpc>
                <a:spcPct val="130000"/>
              </a:lnSpc>
            </a:pPr>
            <a:r>
              <a:rPr lang="en-US" altLang="en-US" sz="1600"/>
              <a:t>outlives the execution of the program</a:t>
            </a:r>
          </a:p>
          <a:p>
            <a:pPr lvl="2">
              <a:lnSpc>
                <a:spcPct val="130000"/>
              </a:lnSpc>
            </a:pPr>
            <a:r>
              <a:rPr lang="en-US" altLang="en-US" sz="1600"/>
              <a:t>swizzling to convert persistent OID (disk address) to transient OID (memory address)</a:t>
            </a:r>
          </a:p>
          <a:p>
            <a:pPr lvl="1">
              <a:lnSpc>
                <a:spcPct val="130000"/>
              </a:lnSpc>
            </a:pPr>
            <a:r>
              <a:rPr lang="en-US" altLang="en-US" sz="1800"/>
              <a:t>Transient object</a:t>
            </a:r>
          </a:p>
        </p:txBody>
      </p:sp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49725"/>
            <a:ext cx="66246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5E60-0249-4B02-86D7-B568521A90DA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OIDs to implement associations</a:t>
            </a:r>
            <a:endParaRPr lang="en-AU" altLang="en-US"/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2909888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98575"/>
            <a:ext cx="65532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© Pearson Education 2007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altLang="en-US"/>
              <a:t>Appendix (Maciaszek - RASD 3/e)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90CF-8810-4560-BA10-A65BCC3AEDA6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Transient link</a:t>
            </a:r>
            <a:endParaRPr lang="en-AU" alt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/>
              <a:t>How does an object know the OID of another object if there is no persistent link?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/>
              <a:t>Previous access to an object still “memorized” in some program variable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/>
              <a:t>Search on the database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/>
              <a:t>A “map” object that associates objects to other objects by logical identifiers (primary keys) or similar means</a:t>
            </a:r>
          </a:p>
          <a:p>
            <a:pPr lvl="1">
              <a:spcBef>
                <a:spcPts val="1200"/>
              </a:spcBef>
            </a:pPr>
            <a:r>
              <a:rPr lang="en-US" altLang="en-US" sz="2000" dirty="0"/>
              <a:t>Creating a new object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ok_LectureNotes">
  <a:themeElements>
    <a:clrScheme name="Book_LectureNotes 9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5F5F5F"/>
      </a:folHlink>
    </a:clrScheme>
    <a:fontScheme name="Book_LectureNot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ook_LectureNotes 1">
        <a:dk1>
          <a:srgbClr val="000000"/>
        </a:dk1>
        <a:lt1>
          <a:srgbClr val="FFFFFF"/>
        </a:lt1>
        <a:dk2>
          <a:srgbClr val="008080"/>
        </a:dk2>
        <a:lt2>
          <a:srgbClr val="FFFFFF"/>
        </a:lt2>
        <a:accent1>
          <a:srgbClr val="FF0033"/>
        </a:accent1>
        <a:accent2>
          <a:srgbClr val="3333FF"/>
        </a:accent2>
        <a:accent3>
          <a:srgbClr val="AAC0C0"/>
        </a:accent3>
        <a:accent4>
          <a:srgbClr val="DADADA"/>
        </a:accent4>
        <a:accent5>
          <a:srgbClr val="FFAAAD"/>
        </a:accent5>
        <a:accent6>
          <a:srgbClr val="2D2DE7"/>
        </a:accent6>
        <a:hlink>
          <a:srgbClr val="CBCBCB"/>
        </a:hlink>
        <a:folHlink>
          <a:srgbClr val="00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ok_LectureNotes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9FF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FFFF"/>
        </a:accent5>
        <a:accent6>
          <a:srgbClr val="B9B9E7"/>
        </a:accent6>
        <a:hlink>
          <a:srgbClr val="CCE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_LectureNot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_LectureNotes 4">
        <a:dk1>
          <a:srgbClr val="000000"/>
        </a:dk1>
        <a:lt1>
          <a:srgbClr val="FFFFFF"/>
        </a:lt1>
        <a:dk2>
          <a:srgbClr val="000080"/>
        </a:dk2>
        <a:lt2>
          <a:srgbClr val="FFFFFF"/>
        </a:lt2>
        <a:accent1>
          <a:srgbClr val="00FFCC"/>
        </a:accent1>
        <a:accent2>
          <a:srgbClr val="9933FF"/>
        </a:accent2>
        <a:accent3>
          <a:srgbClr val="AAAAC0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CC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ok_LectureNotes 5">
        <a:dk1>
          <a:srgbClr val="000000"/>
        </a:dk1>
        <a:lt1>
          <a:srgbClr val="FFFFFF"/>
        </a:lt1>
        <a:dk2>
          <a:srgbClr val="990066"/>
        </a:dk2>
        <a:lt2>
          <a:srgbClr val="FFFFFF"/>
        </a:lt2>
        <a:accent1>
          <a:srgbClr val="FF9966"/>
        </a:accent1>
        <a:accent2>
          <a:srgbClr val="009966"/>
        </a:accent2>
        <a:accent3>
          <a:srgbClr val="CAAAB8"/>
        </a:accent3>
        <a:accent4>
          <a:srgbClr val="DADADA"/>
        </a:accent4>
        <a:accent5>
          <a:srgbClr val="FFCAB8"/>
        </a:accent5>
        <a:accent6>
          <a:srgbClr val="008A5C"/>
        </a:accent6>
        <a:hlink>
          <a:srgbClr val="3333CC"/>
        </a:hlink>
        <a:folHlink>
          <a:srgbClr val="FF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ok_LectureNotes 6">
        <a:dk1>
          <a:srgbClr val="000000"/>
        </a:dk1>
        <a:lt1>
          <a:srgbClr val="FFFFE1"/>
        </a:lt1>
        <a:dk2>
          <a:srgbClr val="000000"/>
        </a:dk2>
        <a:lt2>
          <a:srgbClr val="FFFFCC"/>
        </a:lt2>
        <a:accent1>
          <a:srgbClr val="FF9933"/>
        </a:accent1>
        <a:accent2>
          <a:srgbClr val="9999FF"/>
        </a:accent2>
        <a:accent3>
          <a:srgbClr val="FFFFEE"/>
        </a:accent3>
        <a:accent4>
          <a:srgbClr val="000000"/>
        </a:accent4>
        <a:accent5>
          <a:srgbClr val="FFCAAD"/>
        </a:accent5>
        <a:accent6>
          <a:srgbClr val="8A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_LectureNotes 7">
        <a:dk1>
          <a:srgbClr val="000000"/>
        </a:dk1>
        <a:lt1>
          <a:srgbClr val="000080"/>
        </a:lt1>
        <a:dk2>
          <a:srgbClr val="FFFF00"/>
        </a:dk2>
        <a:lt2>
          <a:srgbClr val="000000"/>
        </a:lt2>
        <a:accent1>
          <a:srgbClr val="00FFCC"/>
        </a:accent1>
        <a:accent2>
          <a:srgbClr val="9933FF"/>
        </a:accent2>
        <a:accent3>
          <a:srgbClr val="AAAAC0"/>
        </a:accent3>
        <a:accent4>
          <a:srgbClr val="000000"/>
        </a:accent4>
        <a:accent5>
          <a:srgbClr val="AAFFE2"/>
        </a:accent5>
        <a:accent6>
          <a:srgbClr val="8A2DE7"/>
        </a:accent6>
        <a:hlink>
          <a:srgbClr val="CCCC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_LectureNotes 8">
        <a:dk1>
          <a:srgbClr val="000000"/>
        </a:dk1>
        <a:lt1>
          <a:srgbClr val="FFF9E1"/>
        </a:lt1>
        <a:dk2>
          <a:srgbClr val="000000"/>
        </a:dk2>
        <a:lt2>
          <a:srgbClr val="FFFFCC"/>
        </a:lt2>
        <a:accent1>
          <a:srgbClr val="FF9933"/>
        </a:accent1>
        <a:accent2>
          <a:srgbClr val="9999FF"/>
        </a:accent2>
        <a:accent3>
          <a:srgbClr val="FFFBEE"/>
        </a:accent3>
        <a:accent4>
          <a:srgbClr val="000000"/>
        </a:accent4>
        <a:accent5>
          <a:srgbClr val="FFCAAD"/>
        </a:accent5>
        <a:accent6>
          <a:srgbClr val="8A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ok_LectureNotes 9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Designs\Leszek Templates\Book_LectureNotes.pot</Template>
  <TotalTime>11354</TotalTime>
  <Words>2098</Words>
  <Application>Microsoft Office PowerPoint</Application>
  <PresentationFormat>On-screen Show (4:3)</PresentationFormat>
  <Paragraphs>397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Times New Roman</vt:lpstr>
      <vt:lpstr>Arial Narrow</vt:lpstr>
      <vt:lpstr>Arial</vt:lpstr>
      <vt:lpstr>Monotype Sorts</vt:lpstr>
      <vt:lpstr>Courier New</vt:lpstr>
      <vt:lpstr>Symbol</vt:lpstr>
      <vt:lpstr>Garamond</vt:lpstr>
      <vt:lpstr>Book_LectureNotes</vt:lpstr>
      <vt:lpstr>MACIASZEK, L.A. (2007):  Requirements Analysis and System Design, 3rd ed. Addison Wesley, Harlow England ISBN 978-0-321-44036-5</vt:lpstr>
      <vt:lpstr>Topics</vt:lpstr>
      <vt:lpstr>Fundamentals of OT</vt:lpstr>
      <vt:lpstr>Instance object</vt:lpstr>
      <vt:lpstr>Object notation</vt:lpstr>
      <vt:lpstr>How do objects collaborate?</vt:lpstr>
      <vt:lpstr>How objects identify each other?</vt:lpstr>
      <vt:lpstr>OIDs to implement associations</vt:lpstr>
      <vt:lpstr>Transient link</vt:lpstr>
      <vt:lpstr>Message passing</vt:lpstr>
      <vt:lpstr>Class, attributes</vt:lpstr>
      <vt:lpstr>Role names / attributes designating a class</vt:lpstr>
      <vt:lpstr>Attribute visibility</vt:lpstr>
      <vt:lpstr>Operations in object collaboration</vt:lpstr>
      <vt:lpstr>Operation, visibility, scope, class object</vt:lpstr>
      <vt:lpstr>Class-scope attributes and operations – example</vt:lpstr>
      <vt:lpstr>Variables, methods, constructors</vt:lpstr>
      <vt:lpstr>Association</vt:lpstr>
      <vt:lpstr>Association degree</vt:lpstr>
      <vt:lpstr>Association multiplicity</vt:lpstr>
      <vt:lpstr>Association link and extent</vt:lpstr>
      <vt:lpstr>Association class</vt:lpstr>
      <vt:lpstr>Composition and aggregation</vt:lpstr>
      <vt:lpstr>Implementing aggregation by buried reference</vt:lpstr>
      <vt:lpstr>Implementing aggregation by inner classes</vt:lpstr>
      <vt:lpstr>Generalization</vt:lpstr>
      <vt:lpstr>Generalization</vt:lpstr>
      <vt:lpstr>Polymorphism</vt:lpstr>
      <vt:lpstr>Multiple inheritance</vt:lpstr>
      <vt:lpstr>Multiple classification</vt:lpstr>
      <vt:lpstr>Dynamic classification</vt:lpstr>
      <vt:lpstr>Abstract class</vt:lpstr>
      <vt:lpstr>Interface vs abstract class</vt:lpstr>
      <vt:lpstr>Multiple implementation inheritance not allowed in Java</vt:lpstr>
      <vt:lpstr>Implementing Java interface</vt:lpstr>
      <vt:lpstr>Using interface to eliminate dependency to supplier</vt:lpstr>
      <vt:lpstr>Summary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RASD3ed-Appendix</dc:title>
  <dc:creator>Leszek A. Maciaszek</dc:creator>
  <cp:lastModifiedBy>Richard Thomas</cp:lastModifiedBy>
  <cp:revision>237</cp:revision>
  <cp:lastPrinted>1997-04-02T08:33:58Z</cp:lastPrinted>
  <dcterms:created xsi:type="dcterms:W3CDTF">1997-03-27T13:28:40Z</dcterms:created>
  <dcterms:modified xsi:type="dcterms:W3CDTF">2016-04-01T01:34:15Z</dcterms:modified>
</cp:coreProperties>
</file>