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 id="2147483683" r:id="rId2"/>
    <p:sldMasterId id="2147483697" r:id="rId3"/>
  </p:sldMasterIdLst>
  <p:notesMasterIdLst>
    <p:notesMasterId r:id="rId112"/>
  </p:notesMasterIdLst>
  <p:handoutMasterIdLst>
    <p:handoutMasterId r:id="rId113"/>
  </p:handoutMasterIdLst>
  <p:sldIdLst>
    <p:sldId id="511" r:id="rId4"/>
    <p:sldId id="510" r:id="rId5"/>
    <p:sldId id="530" r:id="rId6"/>
    <p:sldId id="512" r:id="rId7"/>
    <p:sldId id="514" r:id="rId8"/>
    <p:sldId id="515" r:id="rId9"/>
    <p:sldId id="516" r:id="rId10"/>
    <p:sldId id="459" r:id="rId11"/>
    <p:sldId id="326" r:id="rId12"/>
    <p:sldId id="476" r:id="rId13"/>
    <p:sldId id="482" r:id="rId14"/>
    <p:sldId id="547" r:id="rId15"/>
    <p:sldId id="548" r:id="rId16"/>
    <p:sldId id="483" r:id="rId17"/>
    <p:sldId id="484" r:id="rId18"/>
    <p:sldId id="419" r:id="rId19"/>
    <p:sldId id="549" r:id="rId20"/>
    <p:sldId id="550" r:id="rId21"/>
    <p:sldId id="551" r:id="rId22"/>
    <p:sldId id="556" r:id="rId23"/>
    <p:sldId id="553" r:id="rId24"/>
    <p:sldId id="554" r:id="rId25"/>
    <p:sldId id="555" r:id="rId26"/>
    <p:sldId id="557" r:id="rId27"/>
    <p:sldId id="558" r:id="rId28"/>
    <p:sldId id="559" r:id="rId29"/>
    <p:sldId id="560" r:id="rId30"/>
    <p:sldId id="517" r:id="rId31"/>
    <p:sldId id="518" r:id="rId32"/>
    <p:sldId id="423" r:id="rId33"/>
    <p:sldId id="524" r:id="rId34"/>
    <p:sldId id="581" r:id="rId35"/>
    <p:sldId id="587" r:id="rId36"/>
    <p:sldId id="583" r:id="rId37"/>
    <p:sldId id="584" r:id="rId38"/>
    <p:sldId id="485" r:id="rId39"/>
    <p:sldId id="536" r:id="rId40"/>
    <p:sldId id="537" r:id="rId41"/>
    <p:sldId id="538" r:id="rId42"/>
    <p:sldId id="539" r:id="rId43"/>
    <p:sldId id="540" r:id="rId44"/>
    <p:sldId id="541" r:id="rId45"/>
    <p:sldId id="542" r:id="rId46"/>
    <p:sldId id="543" r:id="rId47"/>
    <p:sldId id="528" r:id="rId48"/>
    <p:sldId id="497" r:id="rId49"/>
    <p:sldId id="529" r:id="rId50"/>
    <p:sldId id="499" r:id="rId51"/>
    <p:sldId id="561" r:id="rId52"/>
    <p:sldId id="508" r:id="rId53"/>
    <p:sldId id="501" r:id="rId54"/>
    <p:sldId id="527" r:id="rId55"/>
    <p:sldId id="502" r:id="rId56"/>
    <p:sldId id="503" r:id="rId57"/>
    <p:sldId id="504" r:id="rId58"/>
    <p:sldId id="562" r:id="rId59"/>
    <p:sldId id="505" r:id="rId60"/>
    <p:sldId id="506" r:id="rId61"/>
    <p:sldId id="369" r:id="rId62"/>
    <p:sldId id="370" r:id="rId63"/>
    <p:sldId id="371" r:id="rId64"/>
    <p:sldId id="372" r:id="rId65"/>
    <p:sldId id="373" r:id="rId66"/>
    <p:sldId id="374" r:id="rId67"/>
    <p:sldId id="375" r:id="rId68"/>
    <p:sldId id="425" r:id="rId69"/>
    <p:sldId id="426" r:id="rId70"/>
    <p:sldId id="460" r:id="rId71"/>
    <p:sldId id="462" r:id="rId72"/>
    <p:sldId id="427" r:id="rId73"/>
    <p:sldId id="428" r:id="rId74"/>
    <p:sldId id="463" r:id="rId75"/>
    <p:sldId id="509" r:id="rId76"/>
    <p:sldId id="477" r:id="rId77"/>
    <p:sldId id="430" r:id="rId78"/>
    <p:sldId id="431" r:id="rId79"/>
    <p:sldId id="432" r:id="rId80"/>
    <p:sldId id="433" r:id="rId81"/>
    <p:sldId id="544" r:id="rId82"/>
    <p:sldId id="465" r:id="rId83"/>
    <p:sldId id="478" r:id="rId84"/>
    <p:sldId id="435" r:id="rId85"/>
    <p:sldId id="466" r:id="rId86"/>
    <p:sldId id="467" r:id="rId87"/>
    <p:sldId id="468" r:id="rId88"/>
    <p:sldId id="469" r:id="rId89"/>
    <p:sldId id="479" r:id="rId90"/>
    <p:sldId id="470" r:id="rId91"/>
    <p:sldId id="471" r:id="rId92"/>
    <p:sldId id="472" r:id="rId93"/>
    <p:sldId id="440" r:id="rId94"/>
    <p:sldId id="441" r:id="rId95"/>
    <p:sldId id="442" r:id="rId96"/>
    <p:sldId id="443" r:id="rId97"/>
    <p:sldId id="444" r:id="rId98"/>
    <p:sldId id="445" r:id="rId99"/>
    <p:sldId id="446" r:id="rId100"/>
    <p:sldId id="448" r:id="rId101"/>
    <p:sldId id="449" r:id="rId102"/>
    <p:sldId id="450" r:id="rId103"/>
    <p:sldId id="451" r:id="rId104"/>
    <p:sldId id="452" r:id="rId105"/>
    <p:sldId id="473" r:id="rId106"/>
    <p:sldId id="513" r:id="rId107"/>
    <p:sldId id="588" r:id="rId108"/>
    <p:sldId id="589" r:id="rId109"/>
    <p:sldId id="526" r:id="rId110"/>
    <p:sldId id="418" r:id="rId111"/>
  </p:sldIdLst>
  <p:sldSz cx="9144000" cy="6858000" type="screen4x3"/>
  <p:notesSz cx="7086600" cy="10223500"/>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0" userDrawn="1">
          <p15:clr>
            <a:srgbClr val="A4A3A4"/>
          </p15:clr>
        </p15:guide>
        <p15:guide id="2" pos="223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FF"/>
    <a:srgbClr val="0000CC"/>
    <a:srgbClr val="3333CC"/>
    <a:srgbClr val="000066"/>
    <a:srgbClr val="CCECFF"/>
    <a:srgbClr val="99CCFF"/>
    <a:srgbClr val="0099FF"/>
    <a:srgbClr val="FF3399"/>
    <a:srgbClr val="FF9933"/>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26" autoAdjust="0"/>
    <p:restoredTop sz="85287" autoAdjust="0"/>
  </p:normalViewPr>
  <p:slideViewPr>
    <p:cSldViewPr snapToGrid="0">
      <p:cViewPr varScale="1">
        <p:scale>
          <a:sx n="74" d="100"/>
          <a:sy n="74" d="100"/>
        </p:scale>
        <p:origin x="1349"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846" y="1668"/>
      </p:cViewPr>
      <p:guideLst>
        <p:guide orient="horz" pos="3220"/>
        <p:guide pos="223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ableStyles" Target="tableStyle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notesMaster" Target="notesMasters/notesMaster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_rels/viewProps.xml.rels><?xml version="1.0" encoding="UTF-8" standalone="yes"?>
<Relationships xmlns="http://schemas.openxmlformats.org/package/2006/relationships"><Relationship Id="rId8" Type="http://schemas.openxmlformats.org/officeDocument/2006/relationships/slide" Target="slides/slide69.xml"/><Relationship Id="rId13" Type="http://schemas.openxmlformats.org/officeDocument/2006/relationships/slide" Target="slides/slide75.xml"/><Relationship Id="rId18" Type="http://schemas.openxmlformats.org/officeDocument/2006/relationships/slide" Target="slides/slide83.xml"/><Relationship Id="rId26" Type="http://schemas.openxmlformats.org/officeDocument/2006/relationships/slide" Target="slides/slide92.xml"/><Relationship Id="rId3" Type="http://schemas.openxmlformats.org/officeDocument/2006/relationships/slide" Target="slides/slide16.xml"/><Relationship Id="rId21" Type="http://schemas.openxmlformats.org/officeDocument/2006/relationships/slide" Target="slides/slide86.xml"/><Relationship Id="rId34" Type="http://schemas.openxmlformats.org/officeDocument/2006/relationships/slide" Target="slides/slide100.xml"/><Relationship Id="rId7" Type="http://schemas.openxmlformats.org/officeDocument/2006/relationships/slide" Target="slides/slide68.xml"/><Relationship Id="rId12" Type="http://schemas.openxmlformats.org/officeDocument/2006/relationships/slide" Target="slides/slide73.xml"/><Relationship Id="rId17" Type="http://schemas.openxmlformats.org/officeDocument/2006/relationships/slide" Target="slides/slide80.xml"/><Relationship Id="rId25" Type="http://schemas.openxmlformats.org/officeDocument/2006/relationships/slide" Target="slides/slide91.xml"/><Relationship Id="rId33" Type="http://schemas.openxmlformats.org/officeDocument/2006/relationships/slide" Target="slides/slide99.xml"/><Relationship Id="rId38" Type="http://schemas.openxmlformats.org/officeDocument/2006/relationships/slide" Target="slides/slide108.xml"/><Relationship Id="rId2" Type="http://schemas.openxmlformats.org/officeDocument/2006/relationships/slide" Target="slides/slide9.xml"/><Relationship Id="rId16" Type="http://schemas.openxmlformats.org/officeDocument/2006/relationships/slide" Target="slides/slide79.xml"/><Relationship Id="rId20" Type="http://schemas.openxmlformats.org/officeDocument/2006/relationships/slide" Target="slides/slide85.xml"/><Relationship Id="rId29" Type="http://schemas.openxmlformats.org/officeDocument/2006/relationships/slide" Target="slides/slide95.xml"/><Relationship Id="rId1" Type="http://schemas.openxmlformats.org/officeDocument/2006/relationships/slide" Target="slides/slide8.xml"/><Relationship Id="rId6" Type="http://schemas.openxmlformats.org/officeDocument/2006/relationships/slide" Target="slides/slide67.xml"/><Relationship Id="rId11" Type="http://schemas.openxmlformats.org/officeDocument/2006/relationships/slide" Target="slides/slide72.xml"/><Relationship Id="rId24" Type="http://schemas.openxmlformats.org/officeDocument/2006/relationships/slide" Target="slides/slide90.xml"/><Relationship Id="rId32" Type="http://schemas.openxmlformats.org/officeDocument/2006/relationships/slide" Target="slides/slide98.xml"/><Relationship Id="rId37" Type="http://schemas.openxmlformats.org/officeDocument/2006/relationships/slide" Target="slides/slide103.xml"/><Relationship Id="rId5" Type="http://schemas.openxmlformats.org/officeDocument/2006/relationships/slide" Target="slides/slide50.xml"/><Relationship Id="rId15" Type="http://schemas.openxmlformats.org/officeDocument/2006/relationships/slide" Target="slides/slide78.xml"/><Relationship Id="rId23" Type="http://schemas.openxmlformats.org/officeDocument/2006/relationships/slide" Target="slides/slide89.xml"/><Relationship Id="rId28" Type="http://schemas.openxmlformats.org/officeDocument/2006/relationships/slide" Target="slides/slide94.xml"/><Relationship Id="rId36" Type="http://schemas.openxmlformats.org/officeDocument/2006/relationships/slide" Target="slides/slide102.xml"/><Relationship Id="rId10" Type="http://schemas.openxmlformats.org/officeDocument/2006/relationships/slide" Target="slides/slide71.xml"/><Relationship Id="rId19" Type="http://schemas.openxmlformats.org/officeDocument/2006/relationships/slide" Target="slides/slide84.xml"/><Relationship Id="rId31" Type="http://schemas.openxmlformats.org/officeDocument/2006/relationships/slide" Target="slides/slide97.xml"/><Relationship Id="rId4" Type="http://schemas.openxmlformats.org/officeDocument/2006/relationships/slide" Target="slides/slide30.xml"/><Relationship Id="rId9" Type="http://schemas.openxmlformats.org/officeDocument/2006/relationships/slide" Target="slides/slide70.xml"/><Relationship Id="rId14" Type="http://schemas.openxmlformats.org/officeDocument/2006/relationships/slide" Target="slides/slide77.xml"/><Relationship Id="rId22" Type="http://schemas.openxmlformats.org/officeDocument/2006/relationships/slide" Target="slides/slide88.xml"/><Relationship Id="rId27" Type="http://schemas.openxmlformats.org/officeDocument/2006/relationships/slide" Target="slides/slide93.xml"/><Relationship Id="rId30" Type="http://schemas.openxmlformats.org/officeDocument/2006/relationships/slide" Target="slides/slide96.xml"/><Relationship Id="rId35" Type="http://schemas.openxmlformats.org/officeDocument/2006/relationships/slide" Target="slides/slide10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Successful</c:v>
                </c:pt>
              </c:strCache>
            </c:strRef>
          </c:tx>
          <c:spPr>
            <a:solidFill>
              <a:srgbClr val="00B050"/>
            </a:solidFill>
          </c:spPr>
          <c:invertIfNegative val="0"/>
          <c:cat>
            <c:strRef>
              <c:f>Sheet1!$A$2:$A$6</c:f>
              <c:strCache>
                <c:ptCount val="5"/>
                <c:pt idx="0">
                  <c:v>Traditional</c:v>
                </c:pt>
                <c:pt idx="1">
                  <c:v>Ad-Hoc</c:v>
                </c:pt>
                <c:pt idx="2">
                  <c:v>Agile</c:v>
                </c:pt>
                <c:pt idx="3">
                  <c:v>Iterative</c:v>
                </c:pt>
                <c:pt idx="4">
                  <c:v>Lean</c:v>
                </c:pt>
              </c:strCache>
            </c:strRef>
          </c:cat>
          <c:val>
            <c:numRef>
              <c:f>Sheet1!$B$2:$B$6</c:f>
              <c:numCache>
                <c:formatCode>0%</c:formatCode>
                <c:ptCount val="5"/>
                <c:pt idx="0">
                  <c:v>0.49000000000000005</c:v>
                </c:pt>
                <c:pt idx="1">
                  <c:v>0.5</c:v>
                </c:pt>
                <c:pt idx="2">
                  <c:v>0.64000000000000012</c:v>
                </c:pt>
                <c:pt idx="3">
                  <c:v>0.65000000000000013</c:v>
                </c:pt>
                <c:pt idx="4">
                  <c:v>0.72000000000000008</c:v>
                </c:pt>
              </c:numCache>
            </c:numRef>
          </c:val>
          <c:extLst>
            <c:ext xmlns:c16="http://schemas.microsoft.com/office/drawing/2014/chart" uri="{C3380CC4-5D6E-409C-BE32-E72D297353CC}">
              <c16:uniqueId val="{00000000-1689-4F82-B5FC-AB07EBAC9F80}"/>
            </c:ext>
          </c:extLst>
        </c:ser>
        <c:ser>
          <c:idx val="1"/>
          <c:order val="1"/>
          <c:tx>
            <c:strRef>
              <c:f>Sheet1!$C$1</c:f>
              <c:strCache>
                <c:ptCount val="1"/>
                <c:pt idx="0">
                  <c:v>Challenged</c:v>
                </c:pt>
              </c:strCache>
            </c:strRef>
          </c:tx>
          <c:spPr>
            <a:solidFill>
              <a:srgbClr val="FFC000"/>
            </a:solidFill>
          </c:spPr>
          <c:invertIfNegative val="0"/>
          <c:cat>
            <c:strRef>
              <c:f>Sheet1!$A$2:$A$6</c:f>
              <c:strCache>
                <c:ptCount val="5"/>
                <c:pt idx="0">
                  <c:v>Traditional</c:v>
                </c:pt>
                <c:pt idx="1">
                  <c:v>Ad-Hoc</c:v>
                </c:pt>
                <c:pt idx="2">
                  <c:v>Agile</c:v>
                </c:pt>
                <c:pt idx="3">
                  <c:v>Iterative</c:v>
                </c:pt>
                <c:pt idx="4">
                  <c:v>Lean</c:v>
                </c:pt>
              </c:strCache>
            </c:strRef>
          </c:cat>
          <c:val>
            <c:numRef>
              <c:f>Sheet1!$C$2:$C$6</c:f>
              <c:numCache>
                <c:formatCode>0%</c:formatCode>
                <c:ptCount val="5"/>
                <c:pt idx="0">
                  <c:v>0.32000000000000006</c:v>
                </c:pt>
                <c:pt idx="1">
                  <c:v>0.35000000000000003</c:v>
                </c:pt>
                <c:pt idx="2">
                  <c:v>0.30000000000000004</c:v>
                </c:pt>
                <c:pt idx="3">
                  <c:v>0.28000000000000008</c:v>
                </c:pt>
                <c:pt idx="4">
                  <c:v>0.21000000000000002</c:v>
                </c:pt>
              </c:numCache>
            </c:numRef>
          </c:val>
          <c:extLst>
            <c:ext xmlns:c16="http://schemas.microsoft.com/office/drawing/2014/chart" uri="{C3380CC4-5D6E-409C-BE32-E72D297353CC}">
              <c16:uniqueId val="{00000001-1689-4F82-B5FC-AB07EBAC9F80}"/>
            </c:ext>
          </c:extLst>
        </c:ser>
        <c:ser>
          <c:idx val="2"/>
          <c:order val="2"/>
          <c:tx>
            <c:strRef>
              <c:f>Sheet1!$D$1</c:f>
              <c:strCache>
                <c:ptCount val="1"/>
                <c:pt idx="0">
                  <c:v>Failed</c:v>
                </c:pt>
              </c:strCache>
            </c:strRef>
          </c:tx>
          <c:spPr>
            <a:solidFill>
              <a:srgbClr val="C00000"/>
            </a:solidFill>
          </c:spPr>
          <c:invertIfNegative val="0"/>
          <c:cat>
            <c:strRef>
              <c:f>Sheet1!$A$2:$A$6</c:f>
              <c:strCache>
                <c:ptCount val="5"/>
                <c:pt idx="0">
                  <c:v>Traditional</c:v>
                </c:pt>
                <c:pt idx="1">
                  <c:v>Ad-Hoc</c:v>
                </c:pt>
                <c:pt idx="2">
                  <c:v>Agile</c:v>
                </c:pt>
                <c:pt idx="3">
                  <c:v>Iterative</c:v>
                </c:pt>
                <c:pt idx="4">
                  <c:v>Lean</c:v>
                </c:pt>
              </c:strCache>
            </c:strRef>
          </c:cat>
          <c:val>
            <c:numRef>
              <c:f>Sheet1!$D$2:$D$6</c:f>
              <c:numCache>
                <c:formatCode>0%</c:formatCode>
                <c:ptCount val="5"/>
                <c:pt idx="0">
                  <c:v>0.18000000000000002</c:v>
                </c:pt>
                <c:pt idx="1">
                  <c:v>0.15000000000000002</c:v>
                </c:pt>
                <c:pt idx="2">
                  <c:v>6.0000000000000012E-2</c:v>
                </c:pt>
                <c:pt idx="3">
                  <c:v>7.0000000000000021E-2</c:v>
                </c:pt>
                <c:pt idx="4">
                  <c:v>7.0000000000000021E-2</c:v>
                </c:pt>
              </c:numCache>
            </c:numRef>
          </c:val>
          <c:extLst>
            <c:ext xmlns:c16="http://schemas.microsoft.com/office/drawing/2014/chart" uri="{C3380CC4-5D6E-409C-BE32-E72D297353CC}">
              <c16:uniqueId val="{00000002-1689-4F82-B5FC-AB07EBAC9F80}"/>
            </c:ext>
          </c:extLst>
        </c:ser>
        <c:dLbls>
          <c:showLegendKey val="0"/>
          <c:showVal val="0"/>
          <c:showCatName val="0"/>
          <c:showSerName val="0"/>
          <c:showPercent val="0"/>
          <c:showBubbleSize val="0"/>
        </c:dLbls>
        <c:gapWidth val="150"/>
        <c:overlap val="100"/>
        <c:axId val="87520384"/>
        <c:axId val="87521920"/>
      </c:barChart>
      <c:catAx>
        <c:axId val="87520384"/>
        <c:scaling>
          <c:orientation val="minMax"/>
        </c:scaling>
        <c:delete val="0"/>
        <c:axPos val="l"/>
        <c:numFmt formatCode="General" sourceLinked="0"/>
        <c:majorTickMark val="out"/>
        <c:minorTickMark val="none"/>
        <c:tickLblPos val="nextTo"/>
        <c:txPr>
          <a:bodyPr/>
          <a:lstStyle/>
          <a:p>
            <a:pPr>
              <a:defRPr b="1"/>
            </a:pPr>
            <a:endParaRPr lang="zh-CN"/>
          </a:p>
        </c:txPr>
        <c:crossAx val="87521920"/>
        <c:crosses val="autoZero"/>
        <c:auto val="1"/>
        <c:lblAlgn val="ctr"/>
        <c:lblOffset val="100"/>
        <c:noMultiLvlLbl val="0"/>
      </c:catAx>
      <c:valAx>
        <c:axId val="87521920"/>
        <c:scaling>
          <c:orientation val="minMax"/>
        </c:scaling>
        <c:delete val="0"/>
        <c:axPos val="b"/>
        <c:majorGridlines/>
        <c:numFmt formatCode="0%" sourceLinked="1"/>
        <c:majorTickMark val="out"/>
        <c:minorTickMark val="none"/>
        <c:tickLblPos val="nextTo"/>
        <c:crossAx val="87520384"/>
        <c:crosses val="autoZero"/>
        <c:crossBetween val="between"/>
      </c:valAx>
    </c:plotArea>
    <c:legend>
      <c:legendPos val="b"/>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bar"/>
        <c:grouping val="clustered"/>
        <c:varyColors val="0"/>
        <c:ser>
          <c:idx val="0"/>
          <c:order val="0"/>
          <c:tx>
            <c:strRef>
              <c:f>Sheet1!$B$1</c:f>
              <c:strCache>
                <c:ptCount val="1"/>
                <c:pt idx="0">
                  <c:v>Traditional</c:v>
                </c:pt>
              </c:strCache>
            </c:strRef>
          </c:tx>
          <c:spPr>
            <a:solidFill>
              <a:srgbClr val="800000"/>
            </a:solidFill>
          </c:spPr>
          <c:invertIfNegative val="0"/>
          <c:cat>
            <c:strRef>
              <c:f>Sheet1!$A$2:$A$5</c:f>
              <c:strCache>
                <c:ptCount val="4"/>
                <c:pt idx="0">
                  <c:v>Time/Schedule</c:v>
                </c:pt>
                <c:pt idx="1">
                  <c:v>ROI</c:v>
                </c:pt>
                <c:pt idx="2">
                  <c:v>Stakeholder Value</c:v>
                </c:pt>
                <c:pt idx="3">
                  <c:v>Product Quality</c:v>
                </c:pt>
              </c:strCache>
            </c:strRef>
          </c:cat>
          <c:val>
            <c:numRef>
              <c:f>Sheet1!$B$2:$B$5</c:f>
              <c:numCache>
                <c:formatCode>0.0</c:formatCode>
                <c:ptCount val="4"/>
                <c:pt idx="0">
                  <c:v>-0.70000000000000007</c:v>
                </c:pt>
                <c:pt idx="1">
                  <c:v>0.5</c:v>
                </c:pt>
                <c:pt idx="2">
                  <c:v>1</c:v>
                </c:pt>
                <c:pt idx="3">
                  <c:v>1.9000000000000001</c:v>
                </c:pt>
              </c:numCache>
            </c:numRef>
          </c:val>
          <c:extLst>
            <c:ext xmlns:c16="http://schemas.microsoft.com/office/drawing/2014/chart" uri="{C3380CC4-5D6E-409C-BE32-E72D297353CC}">
              <c16:uniqueId val="{00000000-61F2-476C-A5E5-1C51C6C0C734}"/>
            </c:ext>
          </c:extLst>
        </c:ser>
        <c:ser>
          <c:idx val="1"/>
          <c:order val="1"/>
          <c:tx>
            <c:strRef>
              <c:f>Sheet1!$C$1</c:f>
              <c:strCache>
                <c:ptCount val="1"/>
                <c:pt idx="0">
                  <c:v>Ad-hoc</c:v>
                </c:pt>
              </c:strCache>
            </c:strRef>
          </c:tx>
          <c:spPr>
            <a:solidFill>
              <a:srgbClr val="C00000"/>
            </a:solidFill>
          </c:spPr>
          <c:invertIfNegative val="0"/>
          <c:cat>
            <c:strRef>
              <c:f>Sheet1!$A$2:$A$5</c:f>
              <c:strCache>
                <c:ptCount val="4"/>
                <c:pt idx="0">
                  <c:v>Time/Schedule</c:v>
                </c:pt>
                <c:pt idx="1">
                  <c:v>ROI</c:v>
                </c:pt>
                <c:pt idx="2">
                  <c:v>Stakeholder Value</c:v>
                </c:pt>
                <c:pt idx="3">
                  <c:v>Product Quality</c:v>
                </c:pt>
              </c:strCache>
            </c:strRef>
          </c:cat>
          <c:val>
            <c:numRef>
              <c:f>Sheet1!$C$2:$C$5</c:f>
              <c:numCache>
                <c:formatCode>0.0</c:formatCode>
                <c:ptCount val="4"/>
                <c:pt idx="0">
                  <c:v>0</c:v>
                </c:pt>
                <c:pt idx="1">
                  <c:v>-0.4</c:v>
                </c:pt>
                <c:pt idx="2">
                  <c:v>1.9000000000000001</c:v>
                </c:pt>
                <c:pt idx="3">
                  <c:v>-1.4</c:v>
                </c:pt>
              </c:numCache>
            </c:numRef>
          </c:val>
          <c:extLst>
            <c:ext xmlns:c16="http://schemas.microsoft.com/office/drawing/2014/chart" uri="{C3380CC4-5D6E-409C-BE32-E72D297353CC}">
              <c16:uniqueId val="{00000001-61F2-476C-A5E5-1C51C6C0C734}"/>
            </c:ext>
          </c:extLst>
        </c:ser>
        <c:ser>
          <c:idx val="2"/>
          <c:order val="2"/>
          <c:tx>
            <c:strRef>
              <c:f>Sheet1!$D$1</c:f>
              <c:strCache>
                <c:ptCount val="1"/>
                <c:pt idx="0">
                  <c:v>Iterative</c:v>
                </c:pt>
              </c:strCache>
            </c:strRef>
          </c:tx>
          <c:spPr>
            <a:solidFill>
              <a:srgbClr val="FFC40B"/>
            </a:solidFill>
          </c:spPr>
          <c:invertIfNegative val="0"/>
          <c:cat>
            <c:strRef>
              <c:f>Sheet1!$A$2:$A$5</c:f>
              <c:strCache>
                <c:ptCount val="4"/>
                <c:pt idx="0">
                  <c:v>Time/Schedule</c:v>
                </c:pt>
                <c:pt idx="1">
                  <c:v>ROI</c:v>
                </c:pt>
                <c:pt idx="2">
                  <c:v>Stakeholder Value</c:v>
                </c:pt>
                <c:pt idx="3">
                  <c:v>Product Quality</c:v>
                </c:pt>
              </c:strCache>
            </c:strRef>
          </c:cat>
          <c:val>
            <c:numRef>
              <c:f>Sheet1!$D$2:$D$5</c:f>
              <c:numCache>
                <c:formatCode>0.0</c:formatCode>
                <c:ptCount val="4"/>
                <c:pt idx="0">
                  <c:v>4.9000000000000004</c:v>
                </c:pt>
                <c:pt idx="1">
                  <c:v>4.2</c:v>
                </c:pt>
                <c:pt idx="2">
                  <c:v>5.6</c:v>
                </c:pt>
                <c:pt idx="3">
                  <c:v>3.8</c:v>
                </c:pt>
              </c:numCache>
            </c:numRef>
          </c:val>
          <c:extLst>
            <c:ext xmlns:c16="http://schemas.microsoft.com/office/drawing/2014/chart" uri="{C3380CC4-5D6E-409C-BE32-E72D297353CC}">
              <c16:uniqueId val="{00000002-61F2-476C-A5E5-1C51C6C0C734}"/>
            </c:ext>
          </c:extLst>
        </c:ser>
        <c:ser>
          <c:idx val="3"/>
          <c:order val="3"/>
          <c:tx>
            <c:strRef>
              <c:f>Sheet1!$E$1</c:f>
              <c:strCache>
                <c:ptCount val="1"/>
                <c:pt idx="0">
                  <c:v>Agile</c:v>
                </c:pt>
              </c:strCache>
            </c:strRef>
          </c:tx>
          <c:spPr>
            <a:solidFill>
              <a:srgbClr val="008000"/>
            </a:solidFill>
          </c:spPr>
          <c:invertIfNegative val="0"/>
          <c:cat>
            <c:strRef>
              <c:f>Sheet1!$A$2:$A$5</c:f>
              <c:strCache>
                <c:ptCount val="4"/>
                <c:pt idx="0">
                  <c:v>Time/Schedule</c:v>
                </c:pt>
                <c:pt idx="1">
                  <c:v>ROI</c:v>
                </c:pt>
                <c:pt idx="2">
                  <c:v>Stakeholder Value</c:v>
                </c:pt>
                <c:pt idx="3">
                  <c:v>Product Quality</c:v>
                </c:pt>
              </c:strCache>
            </c:strRef>
          </c:cat>
          <c:val>
            <c:numRef>
              <c:f>Sheet1!$E$2:$E$5</c:f>
              <c:numCache>
                <c:formatCode>0.0</c:formatCode>
                <c:ptCount val="4"/>
                <c:pt idx="0">
                  <c:v>4.3</c:v>
                </c:pt>
                <c:pt idx="1">
                  <c:v>5.4</c:v>
                </c:pt>
                <c:pt idx="2">
                  <c:v>3</c:v>
                </c:pt>
                <c:pt idx="3">
                  <c:v>4</c:v>
                </c:pt>
              </c:numCache>
            </c:numRef>
          </c:val>
          <c:extLst>
            <c:ext xmlns:c16="http://schemas.microsoft.com/office/drawing/2014/chart" uri="{C3380CC4-5D6E-409C-BE32-E72D297353CC}">
              <c16:uniqueId val="{00000003-61F2-476C-A5E5-1C51C6C0C734}"/>
            </c:ext>
          </c:extLst>
        </c:ser>
        <c:ser>
          <c:idx val="4"/>
          <c:order val="4"/>
          <c:tx>
            <c:strRef>
              <c:f>Sheet1!$F$1</c:f>
              <c:strCache>
                <c:ptCount val="1"/>
                <c:pt idx="0">
                  <c:v>Lean</c:v>
                </c:pt>
              </c:strCache>
            </c:strRef>
          </c:tx>
          <c:spPr>
            <a:solidFill>
              <a:srgbClr val="660066"/>
            </a:solidFill>
          </c:spPr>
          <c:invertIfNegative val="0"/>
          <c:cat>
            <c:strRef>
              <c:f>Sheet1!$A$2:$A$5</c:f>
              <c:strCache>
                <c:ptCount val="4"/>
                <c:pt idx="0">
                  <c:v>Time/Schedule</c:v>
                </c:pt>
                <c:pt idx="1">
                  <c:v>ROI</c:v>
                </c:pt>
                <c:pt idx="2">
                  <c:v>Stakeholder Value</c:v>
                </c:pt>
                <c:pt idx="3">
                  <c:v>Product Quality</c:v>
                </c:pt>
              </c:strCache>
            </c:strRef>
          </c:cat>
          <c:val>
            <c:numRef>
              <c:f>Sheet1!$F$2:$F$5</c:f>
              <c:numCache>
                <c:formatCode>0.0</c:formatCode>
                <c:ptCount val="4"/>
                <c:pt idx="0">
                  <c:v>5.7</c:v>
                </c:pt>
                <c:pt idx="1">
                  <c:v>6</c:v>
                </c:pt>
                <c:pt idx="2">
                  <c:v>5.5</c:v>
                </c:pt>
                <c:pt idx="3">
                  <c:v>4.8</c:v>
                </c:pt>
              </c:numCache>
            </c:numRef>
          </c:val>
          <c:extLst>
            <c:ext xmlns:c16="http://schemas.microsoft.com/office/drawing/2014/chart" uri="{C3380CC4-5D6E-409C-BE32-E72D297353CC}">
              <c16:uniqueId val="{00000004-61F2-476C-A5E5-1C51C6C0C734}"/>
            </c:ext>
          </c:extLst>
        </c:ser>
        <c:dLbls>
          <c:showLegendKey val="0"/>
          <c:showVal val="0"/>
          <c:showCatName val="0"/>
          <c:showSerName val="0"/>
          <c:showPercent val="0"/>
          <c:showBubbleSize val="0"/>
        </c:dLbls>
        <c:gapWidth val="150"/>
        <c:axId val="87447040"/>
        <c:axId val="87448576"/>
      </c:barChart>
      <c:catAx>
        <c:axId val="87447040"/>
        <c:scaling>
          <c:orientation val="minMax"/>
        </c:scaling>
        <c:delete val="0"/>
        <c:axPos val="l"/>
        <c:numFmt formatCode="General" sourceLinked="0"/>
        <c:majorTickMark val="out"/>
        <c:minorTickMark val="none"/>
        <c:tickLblPos val="nextTo"/>
        <c:txPr>
          <a:bodyPr/>
          <a:lstStyle/>
          <a:p>
            <a:pPr>
              <a:defRPr b="1"/>
            </a:pPr>
            <a:endParaRPr lang="zh-CN"/>
          </a:p>
        </c:txPr>
        <c:crossAx val="87448576"/>
        <c:crosses val="autoZero"/>
        <c:auto val="1"/>
        <c:lblAlgn val="ctr"/>
        <c:lblOffset val="100"/>
        <c:noMultiLvlLbl val="0"/>
      </c:catAx>
      <c:valAx>
        <c:axId val="87448576"/>
        <c:scaling>
          <c:orientation val="minMax"/>
          <c:max val="7"/>
        </c:scaling>
        <c:delete val="0"/>
        <c:axPos val="b"/>
        <c:majorGridlines/>
        <c:numFmt formatCode="0.0" sourceLinked="1"/>
        <c:majorTickMark val="out"/>
        <c:minorTickMark val="none"/>
        <c:tickLblPos val="nextTo"/>
        <c:crossAx val="87447040"/>
        <c:crosses val="autoZero"/>
        <c:crossBetween val="between"/>
      </c:valAx>
    </c:plotArea>
    <c:legend>
      <c:legendPos val="r"/>
      <c:overlay val="0"/>
      <c:txPr>
        <a:bodyPr/>
        <a:lstStyle/>
        <a:p>
          <a:pPr>
            <a:defRPr b="1"/>
          </a:pPr>
          <a:endParaRPr lang="zh-CN"/>
        </a:p>
      </c:txPr>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5"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defTabSz="950913">
              <a:defRPr sz="1000" smtClean="0"/>
            </a:lvl1pPr>
          </a:lstStyle>
          <a:p>
            <a:pPr>
              <a:defRPr/>
            </a:pPr>
            <a:r>
              <a:rPr lang="en-US" altLang="en-US"/>
              <a:t>© Pearson Education 2007</a:t>
            </a:r>
          </a:p>
        </p:txBody>
      </p:sp>
      <p:sp>
        <p:nvSpPr>
          <p:cNvPr id="8195" name="Rectangle 3"/>
          <p:cNvSpPr>
            <a:spLocks noGrp="1" noChangeArrowheads="1"/>
          </p:cNvSpPr>
          <p:nvPr>
            <p:ph type="dt" sz="quarter" idx="1"/>
          </p:nvPr>
        </p:nvSpPr>
        <p:spPr bwMode="auto">
          <a:xfrm>
            <a:off x="401638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algn="r" defTabSz="950913">
              <a:defRPr sz="1000" smtClean="0"/>
            </a:lvl1pPr>
          </a:lstStyle>
          <a:p>
            <a:pPr>
              <a:defRPr/>
            </a:pPr>
            <a:r>
              <a:rPr lang="en-US" altLang="en-US"/>
              <a:t>Chapter 1 (RASD 3/e)</a:t>
            </a:r>
          </a:p>
        </p:txBody>
      </p:sp>
      <p:sp>
        <p:nvSpPr>
          <p:cNvPr id="8196" name="Rectangle 4"/>
          <p:cNvSpPr>
            <a:spLocks noGrp="1" noChangeArrowheads="1"/>
          </p:cNvSpPr>
          <p:nvPr>
            <p:ph type="ftr" sz="quarter" idx="2"/>
          </p:nvPr>
        </p:nvSpPr>
        <p:spPr bwMode="auto">
          <a:xfrm>
            <a:off x="5"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defTabSz="950913">
              <a:defRPr sz="900" smtClean="0"/>
            </a:lvl1pPr>
          </a:lstStyle>
          <a:p>
            <a:pPr>
              <a:defRPr/>
            </a:pPr>
            <a:r>
              <a:rPr lang="en-US" altLang="en-US"/>
              <a:t>MACIASZEK (2007): Req Analysis &amp; Syst Design</a:t>
            </a:r>
          </a:p>
        </p:txBody>
      </p:sp>
      <p:sp>
        <p:nvSpPr>
          <p:cNvPr id="8197" name="Rectangle 5"/>
          <p:cNvSpPr>
            <a:spLocks noGrp="1" noChangeArrowheads="1"/>
          </p:cNvSpPr>
          <p:nvPr>
            <p:ph type="sldNum" sz="quarter" idx="3"/>
          </p:nvPr>
        </p:nvSpPr>
        <p:spPr bwMode="auto">
          <a:xfrm>
            <a:off x="4016380"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algn="r" defTabSz="950913">
              <a:defRPr sz="1000" smtClean="0"/>
            </a:lvl1pPr>
          </a:lstStyle>
          <a:p>
            <a:pPr>
              <a:defRPr/>
            </a:pPr>
            <a:fld id="{9AB04889-50B2-45B7-A8EB-741E0A69BF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987425" y="766763"/>
            <a:ext cx="5111750" cy="38338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2975" y="4856164"/>
            <a:ext cx="520065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2" name="Rectangle 4"/>
          <p:cNvSpPr>
            <a:spLocks noGrp="1" noChangeArrowheads="1"/>
          </p:cNvSpPr>
          <p:nvPr>
            <p:ph type="dt" idx="1"/>
          </p:nvPr>
        </p:nvSpPr>
        <p:spPr bwMode="auto">
          <a:xfrm>
            <a:off x="401638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algn="r" defTabSz="950913">
              <a:defRPr sz="1000" smtClean="0"/>
            </a:lvl1pPr>
          </a:lstStyle>
          <a:p>
            <a:pPr>
              <a:defRPr/>
            </a:pPr>
            <a:r>
              <a:rPr lang="en-US" altLang="en-US"/>
              <a:t>Chapter 1 (RASD 3/e)</a:t>
            </a:r>
          </a:p>
        </p:txBody>
      </p:sp>
      <p:sp>
        <p:nvSpPr>
          <p:cNvPr id="2053" name="Rectangle 5"/>
          <p:cNvSpPr>
            <a:spLocks noGrp="1" noChangeArrowheads="1"/>
          </p:cNvSpPr>
          <p:nvPr>
            <p:ph type="sldNum" sz="quarter" idx="5"/>
          </p:nvPr>
        </p:nvSpPr>
        <p:spPr bwMode="auto">
          <a:xfrm>
            <a:off x="4016380"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algn="r" defTabSz="950913">
              <a:defRPr sz="1000" smtClean="0"/>
            </a:lvl1pPr>
          </a:lstStyle>
          <a:p>
            <a:pPr>
              <a:defRPr/>
            </a:pPr>
            <a:fld id="{5EE318C8-F42E-4A44-AFD3-BE33F9028D0B}" type="slidenum">
              <a:rPr lang="en-US" altLang="en-US"/>
              <a:pPr>
                <a:defRPr/>
              </a:pPr>
              <a:t>‹#›</a:t>
            </a:fld>
            <a:endParaRPr lang="en-US" altLang="en-US"/>
          </a:p>
        </p:txBody>
      </p:sp>
      <p:sp>
        <p:nvSpPr>
          <p:cNvPr id="2054" name="Rectangle 6"/>
          <p:cNvSpPr>
            <a:spLocks noGrp="1" noChangeArrowheads="1"/>
          </p:cNvSpPr>
          <p:nvPr>
            <p:ph type="hdr" sz="quarter"/>
          </p:nvPr>
        </p:nvSpPr>
        <p:spPr bwMode="auto">
          <a:xfrm>
            <a:off x="5"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defTabSz="950913">
              <a:defRPr sz="1000" smtClean="0"/>
            </a:lvl1pPr>
          </a:lstStyle>
          <a:p>
            <a:pPr>
              <a:defRPr/>
            </a:pPr>
            <a:r>
              <a:rPr lang="en-US" altLang="en-US"/>
              <a:t>© Pearson Education 2007</a:t>
            </a:r>
          </a:p>
        </p:txBody>
      </p:sp>
      <p:sp>
        <p:nvSpPr>
          <p:cNvPr id="2055" name="Rectangle 7"/>
          <p:cNvSpPr>
            <a:spLocks noGrp="1" noChangeArrowheads="1"/>
          </p:cNvSpPr>
          <p:nvPr>
            <p:ph type="ftr" sz="quarter" idx="4"/>
          </p:nvPr>
        </p:nvSpPr>
        <p:spPr bwMode="auto">
          <a:xfrm>
            <a:off x="5"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defTabSz="950913">
              <a:defRPr sz="1000" smtClean="0"/>
            </a:lvl1pPr>
          </a:lstStyle>
          <a:p>
            <a:pPr>
              <a:defRPr/>
            </a:pPr>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8195"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261F43B8-5708-465F-BC71-90B67DE0B260}" type="slidenum">
              <a:rPr lang="en-US" altLang="en-US" sz="1000"/>
              <a:pPr/>
              <a:t>8</a:t>
            </a:fld>
            <a:endParaRPr lang="en-US" altLang="en-US" sz="1000"/>
          </a:p>
        </p:txBody>
      </p:sp>
      <p:sp>
        <p:nvSpPr>
          <p:cNvPr id="8196"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8197"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8198" name="Rectangle 2"/>
          <p:cNvSpPr>
            <a:spLocks noGrp="1" noRot="1" noChangeAspect="1" noChangeArrowheads="1" noTextEdit="1"/>
          </p:cNvSpPr>
          <p:nvPr>
            <p:ph type="sldImg"/>
          </p:nvPr>
        </p:nvSpPr>
        <p:spPr>
          <a:xfrm>
            <a:off x="987425" y="766763"/>
            <a:ext cx="5111750" cy="3833812"/>
          </a:xfrm>
          <a:ln/>
        </p:spPr>
      </p:sp>
      <p:sp>
        <p:nvSpPr>
          <p:cNvPr id="8199" name="Rectangle 3"/>
          <p:cNvSpPr>
            <a:spLocks noGrp="1" noChangeArrowheads="1"/>
          </p:cNvSpPr>
          <p:nvPr>
            <p:ph type="body" idx="1"/>
          </p:nvPr>
        </p:nvSpPr>
        <p:spPr>
          <a:noFill/>
        </p:spPr>
        <p:txBody>
          <a:bodyPr lIns="95021" tIns="47511" rIns="95021" bIns="47511"/>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normAutofit/>
          </a:bodyPr>
          <a:lstStyle/>
          <a:p>
            <a:endParaRPr lang="en-AU" baseline="0" dirty="0"/>
          </a:p>
        </p:txBody>
      </p:sp>
      <p:sp>
        <p:nvSpPr>
          <p:cNvPr id="4" name="Slide Number Placeholder 3"/>
          <p:cNvSpPr>
            <a:spLocks noGrp="1"/>
          </p:cNvSpPr>
          <p:nvPr>
            <p:ph type="sldNum" sz="quarter" idx="10"/>
          </p:nvPr>
        </p:nvSpPr>
        <p:spPr/>
        <p:txBody>
          <a:bodyPr/>
          <a:lstStyle/>
          <a:p>
            <a:pPr>
              <a:defRPr/>
            </a:pPr>
            <a:fld id="{7CD4940C-7EE4-45B4-9191-E032F4400F3B}" type="slidenum">
              <a:rPr lang="en-AU" smtClean="0"/>
              <a:pPr>
                <a:defRPr/>
              </a:pPr>
              <a:t>26</a:t>
            </a:fld>
            <a:endParaRPr lang="en-AU"/>
          </a:p>
        </p:txBody>
      </p:sp>
    </p:spTree>
    <p:extLst>
      <p:ext uri="{BB962C8B-B14F-4D97-AF65-F5344CB8AC3E}">
        <p14:creationId xmlns:p14="http://schemas.microsoft.com/office/powerpoint/2010/main" val="400250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2525" y="857250"/>
            <a:ext cx="4552950" cy="3416300"/>
          </a:xfrm>
          <a:ln/>
        </p:spPr>
      </p:sp>
      <p:sp>
        <p:nvSpPr>
          <p:cNvPr id="88067" name="Rectangle 3"/>
          <p:cNvSpPr>
            <a:spLocks noGrp="1" noChangeArrowheads="1"/>
          </p:cNvSpPr>
          <p:nvPr>
            <p:ph type="body" idx="1"/>
          </p:nvPr>
        </p:nvSpPr>
        <p:spPr/>
        <p:txBody>
          <a:bodyPr/>
          <a:lstStyle/>
          <a:p>
            <a:r>
              <a:rPr lang="en-AU" altLang="en-US"/>
              <a:t>Should comment on the breadth of software engineering.  It is not just the software architecture and web services majors to which it relates.  All IT majors that relate to building any type of system or software relies on software engineering principles.  This includes majors like IS, business engineering, information security, games development, …</a:t>
            </a:r>
          </a:p>
        </p:txBody>
      </p:sp>
    </p:spTree>
    <p:extLst>
      <p:ext uri="{BB962C8B-B14F-4D97-AF65-F5344CB8AC3E}">
        <p14:creationId xmlns:p14="http://schemas.microsoft.com/office/powerpoint/2010/main" val="335059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2525" y="857250"/>
            <a:ext cx="4552950" cy="3416300"/>
          </a:xfrm>
          <a:ln/>
        </p:spPr>
      </p:sp>
      <p:sp>
        <p:nvSpPr>
          <p:cNvPr id="5529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36504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19459"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7A64FFA6-2AB3-472E-9E8F-6B4AEAFD05F7}" type="slidenum">
              <a:rPr lang="en-US" altLang="en-US" sz="1000"/>
              <a:pPr/>
              <a:t>30</a:t>
            </a:fld>
            <a:endParaRPr lang="en-US" altLang="en-US" sz="1000"/>
          </a:p>
        </p:txBody>
      </p:sp>
      <p:sp>
        <p:nvSpPr>
          <p:cNvPr id="19460"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19461"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19462" name="Rectangle 2"/>
          <p:cNvSpPr>
            <a:spLocks noGrp="1" noRot="1" noChangeAspect="1" noChangeArrowheads="1" noTextEdit="1"/>
          </p:cNvSpPr>
          <p:nvPr>
            <p:ph type="sldImg"/>
          </p:nvPr>
        </p:nvSpPr>
        <p:spPr>
          <a:xfrm>
            <a:off x="987425" y="766763"/>
            <a:ext cx="5111750" cy="3833812"/>
          </a:xfrm>
          <a:ln/>
        </p:spPr>
      </p:sp>
      <p:sp>
        <p:nvSpPr>
          <p:cNvPr id="19463" name="Rectangle 3"/>
          <p:cNvSpPr>
            <a:spLocks noGrp="1" noChangeArrowheads="1"/>
          </p:cNvSpPr>
          <p:nvPr>
            <p:ph type="body" idx="1"/>
          </p:nvPr>
        </p:nvSpPr>
        <p:spPr>
          <a:noFill/>
        </p:spPr>
        <p:txBody>
          <a:bodyPr/>
          <a:lstStyle/>
          <a:p>
            <a:pPr>
              <a:lnSpc>
                <a:spcPct val="90000"/>
              </a:lnSpc>
            </a:pPr>
            <a:r>
              <a:rPr lang="en-US" altLang="en-US" dirty="0"/>
              <a:t>The process aims at managing and improving collaboration in the development and maintenance team so that a quality product is delivered to the customers and it is properly supported afterwards.</a:t>
            </a:r>
          </a:p>
          <a:p>
            <a:pPr>
              <a:lnSpc>
                <a:spcPct val="90000"/>
              </a:lnSpc>
            </a:pPr>
            <a:endParaRPr lang="en-US" altLang="en-US" dirty="0"/>
          </a:p>
          <a:p>
            <a:pPr>
              <a:lnSpc>
                <a:spcPct val="90000"/>
              </a:lnSpc>
            </a:pPr>
            <a:r>
              <a:rPr lang="en-US" altLang="en-US" dirty="0"/>
              <a:t>Unlike modeling and programming languages, software processes are </a:t>
            </a:r>
            <a:r>
              <a:rPr lang="en-US" altLang="en-US" u="sng" dirty="0"/>
              <a:t>not susceptible to standardization</a:t>
            </a:r>
            <a:r>
              <a:rPr lang="en-US" altLang="en-US" dirty="0"/>
              <a:t>. Each organization has to develop its own process model or customize it from a generic process template, such as the template known as the  </a:t>
            </a:r>
            <a:r>
              <a:rPr lang="en-US" altLang="en-US" i="1" dirty="0"/>
              <a:t>Rational Unified Process</a:t>
            </a:r>
            <a:r>
              <a:rPr lang="en-US" altLang="en-US" dirty="0"/>
              <a:t> (RUP) (</a:t>
            </a:r>
            <a:r>
              <a:rPr lang="en-US" altLang="en-US" dirty="0" err="1"/>
              <a:t>Kruchten</a:t>
            </a:r>
            <a:r>
              <a:rPr lang="en-US" altLang="en-US" dirty="0"/>
              <a:t>, 1999). A software process is an important part of the organization’s overall business process and determines the organization’s unique character and competitive position in the market place.</a:t>
            </a:r>
          </a:p>
          <a:p>
            <a:pPr>
              <a:lnSpc>
                <a:spcPct val="90000"/>
              </a:lnSpc>
            </a:pPr>
            <a:endParaRPr lang="en-US" altLang="en-US" dirty="0"/>
          </a:p>
          <a:p>
            <a:pPr>
              <a:lnSpc>
                <a:spcPct val="90000"/>
              </a:lnSpc>
            </a:pPr>
            <a:r>
              <a:rPr lang="en-US" altLang="en-US" dirty="0"/>
              <a:t>The process adopted by an organization must be aligned with its development culture, social dynamics, developers’ knowledge and skills, managerial practices, customers’ expectations, project sizes, and even kinds of application domains. Because all these factors are subject to change, an organization may need to diversify its process model and create variants of it for each software project. For example, depending on the developers’ familiarity with the modeling methods and tools, special training courses may need to be included in the process.</a:t>
            </a:r>
            <a:endParaRPr lang="en-US" altLang="en-US" i="1" dirty="0"/>
          </a:p>
          <a:p>
            <a:pPr>
              <a:lnSpc>
                <a:spcPct val="90000"/>
              </a:lnSpc>
            </a:pPr>
            <a:r>
              <a:rPr lang="en-US" altLang="en-US" i="1" dirty="0"/>
              <a:t>Project size</a:t>
            </a:r>
            <a:r>
              <a:rPr lang="en-US" altLang="en-US" dirty="0"/>
              <a:t> has probably the greatest influence on the process. In a small project (of ten or so developers), a formal process may not be needed at all. Such a small team is likely to communicate and respond to changes informally. In larger projects, an informal communication network will not suffice and a well-defined process for controlled development is necessary.</a:t>
            </a:r>
          </a:p>
          <a:p>
            <a:pPr>
              <a:lnSpc>
                <a:spcPct val="90000"/>
              </a:lnSpc>
            </a:pP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2525" y="857250"/>
            <a:ext cx="4552950" cy="3416300"/>
          </a:xfrm>
          <a:ln/>
        </p:spPr>
      </p:sp>
      <p:sp>
        <p:nvSpPr>
          <p:cNvPr id="4301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008009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E4DBD50-C137-4812-9C65-2FFF08423345}"/>
              </a:ext>
            </a:extLst>
          </p:cNvPr>
          <p:cNvSpPr>
            <a:spLocks noGrp="1" noChangeArrowheads="1"/>
          </p:cNvSpPr>
          <p:nvPr>
            <p:ph type="body" idx="1"/>
          </p:nvPr>
        </p:nvSpPr>
        <p:spPr>
          <a:xfrm>
            <a:off x="660401" y="3817937"/>
            <a:ext cx="5476875" cy="4648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Palatino" charset="0"/>
                <a:ea typeface="ＭＳ Ｐゴシック" panose="020B0600070205080204" pitchFamily="34" charset="-128"/>
              </a:rPr>
              <a:t>So, in addition to the requirements of the system which have to be </a:t>
            </a:r>
            <a:r>
              <a:rPr lang="en-US" altLang="en-US" dirty="0" err="1">
                <a:latin typeface="Palatino" charset="0"/>
                <a:ea typeface="ＭＳ Ｐゴシック" panose="020B0600070205080204" pitchFamily="34" charset="-128"/>
              </a:rPr>
              <a:t>unambigous</a:t>
            </a:r>
            <a:r>
              <a:rPr lang="en-US" altLang="en-US" dirty="0">
                <a:latin typeface="Palatino" charset="0"/>
                <a:ea typeface="ＭＳ Ｐゴシック" panose="020B0600070205080204" pitchFamily="34" charset="-128"/>
              </a:rPr>
              <a:t>, we need to identify the end user ,the person that is ultimately using the system.</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The problem domain is sometimes difficult, just because we are not experts in it. That is, it might not be intellectually challenging, but because you are not an expert in it, you have to learn it. Couple this with learning several problem domains, and that is what you will have to do as a software engineer, and the problem becomes obvious.</a:t>
            </a:r>
          </a:p>
          <a:p>
            <a:r>
              <a:rPr lang="en-US" altLang="en-US" dirty="0">
                <a:latin typeface="Palatino" charset="0"/>
                <a:ea typeface="ＭＳ Ｐゴシック" panose="020B0600070205080204" pitchFamily="34" charset="-128"/>
              </a:rPr>
              <a:t>The development process is very difficult to manage. This has taken some time and some billion dollars to learn, but we are now starting to accept the fact, that software development is a complex activity. One of the assumptions that managers have made in the past, is that software development can be managed as a set of steps in linear fashion, for example: Requirements Specification, followed by System Design followed by Implementation followed by Testing and Delivery. </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In reality this is not that easy. Software Development does not follow a linear process. It is highly nonlinear. There are dependencies between the way you design a system and the functionality you require it to have. Moreover, and that makes it really tricky, some of these dependencies cannot be formulated unless you try the design.</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Another issue: Software is extremely flexible. We can change almost anything that we have designed in software. While it is hard to change the layout of a washing machine, it is extremely easy to change the program running it. </a:t>
            </a:r>
          </a:p>
          <a:p>
            <a:r>
              <a:rPr lang="en-US" altLang="en-US" dirty="0">
                <a:latin typeface="Palatino" charset="0"/>
                <a:ea typeface="ＭＳ Ｐゴシック" panose="020B0600070205080204" pitchFamily="34" charset="-128"/>
              </a:rPr>
              <a:t>Here is another problem: When you are sitting in a plane in a window seat, and you push a button to call the steward for a drink, you don’t expect the system to take a hard left turn and dive down into the pacific. This can happen with digital systems. One of the reasons: While you can decompose the system into subsystems, say “Call Steward” and “Flight Control” subsystems, if you don’t follow good design rules, you might have used some global variable for each of these subsystems.</a:t>
            </a:r>
          </a:p>
          <a:p>
            <a:r>
              <a:rPr lang="en-US" altLang="en-US" dirty="0">
                <a:latin typeface="Palatino" charset="0"/>
                <a:ea typeface="ＭＳ Ｐゴシック" panose="020B0600070205080204" pitchFamily="34" charset="-128"/>
              </a:rPr>
              <a:t>In the old days, when memory was expensive, programmers did this, as we learned in the case of the space shuttle. </a:t>
            </a:r>
          </a:p>
          <a:p>
            <a:r>
              <a:rPr lang="en-US" altLang="en-US" dirty="0">
                <a:latin typeface="Palatino" charset="0"/>
                <a:ea typeface="ＭＳ Ｐゴシック" panose="020B0600070205080204" pitchFamily="34" charset="-128"/>
              </a:rPr>
              <a:t> And one of these global variables used by the “Flight Control” subsystem might have  unintentionally ben been overwritten by the “Call Steward” </a:t>
            </a:r>
            <a:r>
              <a:rPr lang="en-US" altLang="en-US" dirty="0" err="1">
                <a:latin typeface="Palatino" charset="0"/>
                <a:ea typeface="ＭＳ Ｐゴシック" panose="020B0600070205080204" pitchFamily="34" charset="-128"/>
              </a:rPr>
              <a:t>SubSystem</a:t>
            </a:r>
            <a:r>
              <a:rPr lang="en-US" altLang="en-US" dirty="0">
                <a:latin typeface="Palatino" charset="0"/>
                <a:ea typeface="ＭＳ Ｐゴシック" panose="020B0600070205080204" pitchFamily="34" charset="-128"/>
              </a:rPr>
              <a:t>. </a:t>
            </a:r>
          </a:p>
        </p:txBody>
      </p:sp>
      <p:sp>
        <p:nvSpPr>
          <p:cNvPr id="49155" name="Rectangle 3">
            <a:extLst>
              <a:ext uri="{FF2B5EF4-FFF2-40B4-BE49-F238E27FC236}">
                <a16:creationId xmlns:a16="http://schemas.microsoft.com/office/drawing/2014/main" id="{FF66ADA1-F083-42BD-944D-CCDA3391EEDA}"/>
              </a:ext>
            </a:extLst>
          </p:cNvPr>
          <p:cNvSpPr>
            <a:spLocks noGrp="1" noRot="1" noChangeAspect="1" noChangeArrowheads="1" noTextEdit="1"/>
          </p:cNvSpPr>
          <p:nvPr>
            <p:ph type="sldImg"/>
          </p:nvPr>
        </p:nvSpPr>
        <p:spPr>
          <a:xfrm>
            <a:off x="1292225" y="31750"/>
            <a:ext cx="4162425" cy="3122613"/>
          </a:xfrm>
          <a:ln cap="flat"/>
        </p:spPr>
      </p:sp>
    </p:spTree>
    <p:extLst>
      <p:ext uri="{BB962C8B-B14F-4D97-AF65-F5344CB8AC3E}">
        <p14:creationId xmlns:p14="http://schemas.microsoft.com/office/powerpoint/2010/main" val="102597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D910E957-2597-4470-B2A7-20F40DED569B}"/>
              </a:ext>
            </a:extLst>
          </p:cNvPr>
          <p:cNvSpPr>
            <a:spLocks noGrp="1" noRot="1" noChangeAspect="1" noChangeArrowheads="1" noTextEdit="1"/>
          </p:cNvSpPr>
          <p:nvPr>
            <p:ph type="sldImg"/>
          </p:nvPr>
        </p:nvSpPr>
        <p:spPr>
          <a:xfrm>
            <a:off x="987425" y="766763"/>
            <a:ext cx="5111750" cy="3833812"/>
          </a:xfrm>
          <a:ln/>
        </p:spPr>
      </p:sp>
      <p:sp>
        <p:nvSpPr>
          <p:cNvPr id="51203" name="Rectangle 1027">
            <a:extLst>
              <a:ext uri="{FF2B5EF4-FFF2-40B4-BE49-F238E27FC236}">
                <a16:creationId xmlns:a16="http://schemas.microsoft.com/office/drawing/2014/main" id="{58C6C3BC-B979-4748-8C25-BB2ECACC2D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de-DE" altLang="en-US">
                <a:latin typeface="Palatino" charset="0"/>
                <a:ea typeface="ヒラギノ角ゴ Pro W3" charset="-128"/>
              </a:rPr>
              <a:t>Rubic Cube blindfolded http://www.youtube.com/watch?v=JCkI2qh1SF4&amp;NR=1</a:t>
            </a:r>
          </a:p>
          <a:p>
            <a:pPr lvl="2"/>
            <a:r>
              <a:rPr lang="de-DE" altLang="en-US">
                <a:latin typeface="Palatino" charset="0"/>
                <a:ea typeface="ヒラギノ角ゴ Pro W3" charset="-128"/>
              </a:rPr>
              <a:t> Rubic Cube in 6 seconds:  http://www.youtube.com/watch?v=jI_zjWssn2g&amp;feature=related</a:t>
            </a:r>
          </a:p>
          <a:p>
            <a:pPr lvl="2"/>
            <a:endParaRPr lang="de-DE" altLang="en-US">
              <a:latin typeface="Palatino" charset="0"/>
              <a:ea typeface="ヒラギノ角ゴ Pro W3" charset="-128"/>
            </a:endParaRPr>
          </a:p>
          <a:p>
            <a:pPr lvl="2"/>
            <a:r>
              <a:rPr lang="de-DE" altLang="en-US">
                <a:latin typeface="Palatino" charset="0"/>
                <a:ea typeface="ヒラギノ角ゴ Pro W3" charset="-128"/>
              </a:rPr>
              <a:t>Rubic cube by a 3 year old, </a:t>
            </a:r>
          </a:p>
          <a:p>
            <a:pPr lvl="2"/>
            <a:r>
              <a:rPr lang="de-DE" altLang="en-US">
                <a:latin typeface="Palatino" charset="0"/>
                <a:ea typeface="ヒラギノ角ゴ Pro W3" charset="-128"/>
              </a:rPr>
              <a:t>2 Rubic Cubes at the same time: http://www.youtube.com/watch?v=RW3akfdEGI8&amp;feature=related</a:t>
            </a:r>
          </a:p>
          <a:p>
            <a:pPr lvl="2"/>
            <a:r>
              <a:rPr lang="de-DE" altLang="en-US">
                <a:latin typeface="Palatino" charset="0"/>
                <a:ea typeface="ヒラギノ角ゴ Pro W3" charset="-128"/>
              </a:rPr>
              <a:t>3 Rubic Cubes in a row: p://www.youtube.com/watch?v=api7yyAoAug&amp;feature=channel</a:t>
            </a:r>
          </a:p>
          <a:p>
            <a:pPr lvl="2"/>
            <a:endParaRPr lang="de-DE" altLang="en-US">
              <a:latin typeface="Palatino" charset="0"/>
              <a:ea typeface="ヒラギノ角ゴ Pro W3" charset="-128"/>
            </a:endParaRPr>
          </a:p>
          <a:p>
            <a:pPr lvl="2"/>
            <a:endParaRPr lang="de-DE" altLang="en-US">
              <a:latin typeface="Palatino" charset="0"/>
              <a:ea typeface="ヒラギノ角ゴ Pro W3" charset="-128"/>
            </a:endParaRPr>
          </a:p>
          <a:p>
            <a:pPr lvl="2"/>
            <a:endParaRPr lang="de-DE" altLang="en-US">
              <a:latin typeface="Palatino" charset="0"/>
              <a:ea typeface="ヒラギノ角ゴ Pro W3" charset="-128"/>
            </a:endParaRPr>
          </a:p>
          <a:p>
            <a:pPr lvl="2"/>
            <a:endParaRPr lang="en-US" altLang="en-US">
              <a:latin typeface="Palatino" charset="0"/>
              <a:ea typeface="ヒラギノ角ゴ Pro W3" charset="-128"/>
            </a:endParaRPr>
          </a:p>
        </p:txBody>
      </p:sp>
    </p:spTree>
    <p:extLst>
      <p:ext uri="{BB962C8B-B14F-4D97-AF65-F5344CB8AC3E}">
        <p14:creationId xmlns:p14="http://schemas.microsoft.com/office/powerpoint/2010/main" val="3533312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B1F6CDE-EF42-452B-8E08-A75D68BB673D}"/>
              </a:ext>
            </a:extLst>
          </p:cNvPr>
          <p:cNvSpPr>
            <a:spLocks noGrp="1" noRot="1" noChangeAspect="1" noChangeArrowheads="1" noTextEdit="1"/>
          </p:cNvSpPr>
          <p:nvPr>
            <p:ph type="sldImg"/>
          </p:nvPr>
        </p:nvSpPr>
        <p:spPr>
          <a:xfrm>
            <a:off x="987425" y="766763"/>
            <a:ext cx="5111750" cy="3833812"/>
          </a:xfrm>
          <a:ln/>
        </p:spPr>
      </p:sp>
      <p:sp>
        <p:nvSpPr>
          <p:cNvPr id="54275" name="Rectangle 3">
            <a:extLst>
              <a:ext uri="{FF2B5EF4-FFF2-40B4-BE49-F238E27FC236}">
                <a16:creationId xmlns:a16="http://schemas.microsoft.com/office/drawing/2014/main" id="{74CC1E69-8DEC-48B7-849C-099D15C1EBD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Palatino" charset="0"/>
                <a:ea typeface="ＭＳ Ｐゴシック" panose="020B0600070205080204" pitchFamily="34" charset="-128"/>
              </a:rPr>
              <a:t>:Techniques are well known procedures that you know will produce a result (Algorithms, cook book recipes are examples of techniques).</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 Some people use the word “method” instead of technique, but this word is already reserved in our object-oriented development language, so we won’t use it here. </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A collection of techniques is called a methodology. (A cookbook is a methodology). </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A Tool is an instrument that helps you to accomplish a method. Examples of tools are: Pans, pots and stove. </a:t>
            </a:r>
          </a:p>
          <a:p>
            <a:r>
              <a:rPr lang="en-US" altLang="en-US" dirty="0">
                <a:latin typeface="Palatino" charset="0"/>
                <a:ea typeface="ＭＳ Ｐゴシック" panose="020B0600070205080204" pitchFamily="34" charset="-128"/>
              </a:rPr>
              <a:t>Note that these weapons are not enough to make a really good sauce. That is only possible if you are a good cook. In our case, if you are a good software engineer.  </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Techniques, methodologies and tools are the domain of discourse for computer scientists as well. What is the difference?</a:t>
            </a:r>
          </a:p>
        </p:txBody>
      </p:sp>
    </p:spTree>
    <p:extLst>
      <p:ext uri="{BB962C8B-B14F-4D97-AF65-F5344CB8AC3E}">
        <p14:creationId xmlns:p14="http://schemas.microsoft.com/office/powerpoint/2010/main" val="3727864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lstStyle/>
          <a:p>
            <a:r>
              <a:rPr lang="en-AU" dirty="0"/>
              <a:t>Focus on process control within phases.</a:t>
            </a:r>
          </a:p>
        </p:txBody>
      </p:sp>
      <p:sp>
        <p:nvSpPr>
          <p:cNvPr id="4" name="Slide Number Placeholder 3"/>
          <p:cNvSpPr>
            <a:spLocks noGrp="1"/>
          </p:cNvSpPr>
          <p:nvPr>
            <p:ph type="sldNum" sz="quarter" idx="10"/>
          </p:nvPr>
        </p:nvSpPr>
        <p:spPr/>
        <p:txBody>
          <a:bodyPr/>
          <a:lstStyle/>
          <a:p>
            <a:fld id="{5AAABF5B-BC12-401F-A940-95CB0071091E}" type="slidenum">
              <a:rPr lang="en-AU" smtClean="0"/>
              <a:pPr/>
              <a:t>42</a:t>
            </a:fld>
            <a:endParaRPr lang="en-AU"/>
          </a:p>
        </p:txBody>
      </p:sp>
    </p:spTree>
    <p:extLst>
      <p:ext uri="{BB962C8B-B14F-4D97-AF65-F5344CB8AC3E}">
        <p14:creationId xmlns:p14="http://schemas.microsoft.com/office/powerpoint/2010/main" val="3406296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104451"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4FD1AB7B-AAB4-4801-84AE-5EA196F04DD2}" type="slidenum">
              <a:rPr lang="en-US" altLang="en-US" sz="1000"/>
              <a:pPr/>
              <a:t>50</a:t>
            </a:fld>
            <a:endParaRPr lang="en-US" altLang="en-US" sz="1000"/>
          </a:p>
        </p:txBody>
      </p:sp>
      <p:sp>
        <p:nvSpPr>
          <p:cNvPr id="104452"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104453"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104454" name="Rectangle 1026"/>
          <p:cNvSpPr>
            <a:spLocks noGrp="1" noRot="1" noChangeAspect="1" noChangeArrowheads="1" noTextEdit="1"/>
          </p:cNvSpPr>
          <p:nvPr>
            <p:ph type="sldImg"/>
          </p:nvPr>
        </p:nvSpPr>
        <p:spPr>
          <a:xfrm>
            <a:off x="987425" y="766763"/>
            <a:ext cx="5111750" cy="3833812"/>
          </a:xfrm>
          <a:ln/>
        </p:spPr>
      </p:sp>
      <p:sp>
        <p:nvSpPr>
          <p:cNvPr id="104455" name="Rectangle 1027"/>
          <p:cNvSpPr>
            <a:spLocks noGrp="1" noChangeArrowheads="1"/>
          </p:cNvSpPr>
          <p:nvPr>
            <p:ph type="body" idx="1"/>
          </p:nvPr>
        </p:nvSpPr>
        <p:spPr>
          <a:noFill/>
        </p:spPr>
        <p:txBody>
          <a:bodyPr/>
          <a:lstStyle/>
          <a:p>
            <a:r>
              <a:rPr lang="en-US" altLang="en-US" dirty="0"/>
              <a:t>The Model Driven Architecture (MDA) (MDA, 2003; </a:t>
            </a:r>
            <a:r>
              <a:rPr lang="en-US" altLang="en-US" dirty="0" err="1"/>
              <a:t>Kleppe</a:t>
            </a:r>
            <a:r>
              <a:rPr lang="en-US" altLang="en-US" dirty="0"/>
              <a:t> </a:t>
            </a:r>
            <a:r>
              <a:rPr lang="en-US" altLang="en-US" i="1" dirty="0"/>
              <a:t>et al</a:t>
            </a:r>
            <a:r>
              <a:rPr lang="en-US" altLang="en-US" dirty="0"/>
              <a:t>., 2003) is an old idea whose time has (possibly) come. The idea dates back to the programming concept of formal specifications and transformation models (</a:t>
            </a:r>
            <a:r>
              <a:rPr lang="en-US" altLang="en-US" dirty="0" err="1"/>
              <a:t>Ghezzi</a:t>
            </a:r>
            <a:r>
              <a:rPr lang="en-US" altLang="en-US" dirty="0"/>
              <a:t> </a:t>
            </a:r>
            <a:r>
              <a:rPr lang="en-US" altLang="en-US" i="1" dirty="0"/>
              <a:t>et al</a:t>
            </a:r>
            <a:r>
              <a:rPr lang="en-US" altLang="en-US" dirty="0"/>
              <a:t>., 2003). MDA is a framework for executable modeling and generation of programs from specifications.</a:t>
            </a:r>
          </a:p>
          <a:p>
            <a:r>
              <a:rPr lang="en-US" altLang="en-US" dirty="0"/>
              <a:t>MDA aims at deriving platform-independent models, which include complete specifications of the system’s state and behavior. This allows the separation of business applications from the technology changes. In the next step, MDA provides tools and techniques to produce platform-specific models for realization in environments such as J2EE, .NET or Web Services. </a:t>
            </a:r>
          </a:p>
          <a:p>
            <a:r>
              <a:rPr lang="en-US" altLang="en-US" dirty="0"/>
              <a:t>As a natural consequence of executable modeling, MDA reaches also in the direction of component technology. Components are defined in platform-independent models and then implemented in platform-specific ways. OMG uses MDA to create transformable models and reusable components to offer standard solutions for vertical industries, such as telecommunications or hospitals.</a:t>
            </a:r>
          </a:p>
        </p:txBody>
      </p:sp>
    </p:spTree>
    <p:extLst>
      <p:ext uri="{BB962C8B-B14F-4D97-AF65-F5344CB8AC3E}">
        <p14:creationId xmlns:p14="http://schemas.microsoft.com/office/powerpoint/2010/main" val="412758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1024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10B66BC8-D737-44EE-88DE-39F0E112CDDB}" type="slidenum">
              <a:rPr lang="en-US" altLang="en-US" sz="1000"/>
              <a:pPr/>
              <a:t>9</a:t>
            </a:fld>
            <a:endParaRPr lang="en-US" altLang="en-US" sz="1000"/>
          </a:p>
        </p:txBody>
      </p:sp>
      <p:sp>
        <p:nvSpPr>
          <p:cNvPr id="1024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1024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10246" name="Rectangle 2"/>
          <p:cNvSpPr>
            <a:spLocks noGrp="1" noRot="1" noChangeAspect="1" noChangeArrowheads="1" noTextEdit="1"/>
          </p:cNvSpPr>
          <p:nvPr>
            <p:ph type="sldImg"/>
          </p:nvPr>
        </p:nvSpPr>
        <p:spPr>
          <a:xfrm>
            <a:off x="987425" y="766763"/>
            <a:ext cx="5111750" cy="3833812"/>
          </a:xfrm>
          <a:ln/>
        </p:spPr>
      </p:sp>
      <p:sp>
        <p:nvSpPr>
          <p:cNvPr id="10247" name="Rectangle 3"/>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en-US"/>
              <a:t>Chapter 1 (RASD 3/e)</a:t>
            </a:r>
          </a:p>
        </p:txBody>
      </p:sp>
      <p:sp>
        <p:nvSpPr>
          <p:cNvPr id="5" name="灯片编号占位符 4"/>
          <p:cNvSpPr>
            <a:spLocks noGrp="1"/>
          </p:cNvSpPr>
          <p:nvPr>
            <p:ph type="sldNum" sz="quarter" idx="11"/>
          </p:nvPr>
        </p:nvSpPr>
        <p:spPr/>
        <p:txBody>
          <a:bodyPr/>
          <a:lstStyle/>
          <a:p>
            <a:pPr>
              <a:defRPr/>
            </a:pPr>
            <a:fld id="{5EE318C8-F42E-4A44-AFD3-BE33F9028D0B}" type="slidenum">
              <a:rPr lang="en-US" altLang="en-US" smtClean="0"/>
              <a:pPr>
                <a:defRPr/>
              </a:pPr>
              <a:t>52</a:t>
            </a:fld>
            <a:endParaRPr lang="en-US" altLang="en-US"/>
          </a:p>
        </p:txBody>
      </p:sp>
      <p:sp>
        <p:nvSpPr>
          <p:cNvPr id="6" name="页眉占位符 5"/>
          <p:cNvSpPr>
            <a:spLocks noGrp="1"/>
          </p:cNvSpPr>
          <p:nvPr>
            <p:ph type="hdr" sz="quarter" idx="12"/>
          </p:nvPr>
        </p:nvSpPr>
        <p:spPr/>
        <p:txBody>
          <a:bodyPr/>
          <a:lstStyle/>
          <a:p>
            <a:pPr>
              <a:defRPr/>
            </a:pPr>
            <a:r>
              <a:rPr lang="en-US" altLang="en-US"/>
              <a:t>© Pearson Education 2007</a:t>
            </a:r>
          </a:p>
        </p:txBody>
      </p:sp>
      <p:sp>
        <p:nvSpPr>
          <p:cNvPr id="7" name="页脚占位符 6"/>
          <p:cNvSpPr>
            <a:spLocks noGrp="1"/>
          </p:cNvSpPr>
          <p:nvPr>
            <p:ph type="ftr" sz="quarter" idx="13"/>
          </p:nvPr>
        </p:nvSpPr>
        <p:spPr/>
        <p:txBody>
          <a:bodyPr/>
          <a:lstStyle/>
          <a:p>
            <a:pPr>
              <a:defRPr/>
            </a:pPr>
            <a:r>
              <a:rPr lang="en-US" altLang="en-US"/>
              <a:t>MACIASZEK (2007): Req Analysis &amp; Syst Design</a:t>
            </a:r>
          </a:p>
        </p:txBody>
      </p:sp>
    </p:spTree>
    <p:extLst>
      <p:ext uri="{BB962C8B-B14F-4D97-AF65-F5344CB8AC3E}">
        <p14:creationId xmlns:p14="http://schemas.microsoft.com/office/powerpoint/2010/main" val="1151931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en-US"/>
              <a:t>Chapter 1 (RASD 3/e)</a:t>
            </a:r>
          </a:p>
        </p:txBody>
      </p:sp>
      <p:sp>
        <p:nvSpPr>
          <p:cNvPr id="5" name="灯片编号占位符 4"/>
          <p:cNvSpPr>
            <a:spLocks noGrp="1"/>
          </p:cNvSpPr>
          <p:nvPr>
            <p:ph type="sldNum" sz="quarter" idx="11"/>
          </p:nvPr>
        </p:nvSpPr>
        <p:spPr/>
        <p:txBody>
          <a:bodyPr/>
          <a:lstStyle/>
          <a:p>
            <a:pPr>
              <a:defRPr/>
            </a:pPr>
            <a:fld id="{5EE318C8-F42E-4A44-AFD3-BE33F9028D0B}" type="slidenum">
              <a:rPr lang="en-US" altLang="en-US" smtClean="0"/>
              <a:pPr>
                <a:defRPr/>
              </a:pPr>
              <a:t>53</a:t>
            </a:fld>
            <a:endParaRPr lang="en-US" altLang="en-US"/>
          </a:p>
        </p:txBody>
      </p:sp>
      <p:sp>
        <p:nvSpPr>
          <p:cNvPr id="6" name="页眉占位符 5"/>
          <p:cNvSpPr>
            <a:spLocks noGrp="1"/>
          </p:cNvSpPr>
          <p:nvPr>
            <p:ph type="hdr" sz="quarter" idx="12"/>
          </p:nvPr>
        </p:nvSpPr>
        <p:spPr/>
        <p:txBody>
          <a:bodyPr/>
          <a:lstStyle/>
          <a:p>
            <a:pPr>
              <a:defRPr/>
            </a:pPr>
            <a:r>
              <a:rPr lang="en-US" altLang="en-US"/>
              <a:t>© Pearson Education 2007</a:t>
            </a:r>
          </a:p>
        </p:txBody>
      </p:sp>
      <p:sp>
        <p:nvSpPr>
          <p:cNvPr id="7" name="页脚占位符 6"/>
          <p:cNvSpPr>
            <a:spLocks noGrp="1"/>
          </p:cNvSpPr>
          <p:nvPr>
            <p:ph type="ftr" sz="quarter" idx="13"/>
          </p:nvPr>
        </p:nvSpPr>
        <p:spPr/>
        <p:txBody>
          <a:bodyPr/>
          <a:lstStyle/>
          <a:p>
            <a:pPr>
              <a:defRPr/>
            </a:pPr>
            <a:r>
              <a:rPr lang="en-US" altLang="en-US"/>
              <a:t>MACIASZEK (2007): Req Analysis &amp; Syst Design</a:t>
            </a:r>
          </a:p>
        </p:txBody>
      </p:sp>
    </p:spTree>
    <p:extLst>
      <p:ext uri="{BB962C8B-B14F-4D97-AF65-F5344CB8AC3E}">
        <p14:creationId xmlns:p14="http://schemas.microsoft.com/office/powerpoint/2010/main" val="2939671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7CD4940C-7EE4-45B4-9191-E032F4400F3B}" type="slidenum">
              <a:rPr lang="en-AU" smtClean="0"/>
              <a:pPr>
                <a:defRPr/>
              </a:pPr>
              <a:t>57</a:t>
            </a:fld>
            <a:endParaRPr lang="en-AU"/>
          </a:p>
        </p:txBody>
      </p:sp>
    </p:spTree>
    <p:extLst>
      <p:ext uri="{BB962C8B-B14F-4D97-AF65-F5344CB8AC3E}">
        <p14:creationId xmlns:p14="http://schemas.microsoft.com/office/powerpoint/2010/main" val="130156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7CD4940C-7EE4-45B4-9191-E032F4400F3B}" type="slidenum">
              <a:rPr lang="en-AU" smtClean="0"/>
              <a:pPr>
                <a:defRPr/>
              </a:pPr>
              <a:t>58</a:t>
            </a:fld>
            <a:endParaRPr lang="en-AU"/>
          </a:p>
        </p:txBody>
      </p:sp>
    </p:spTree>
    <p:extLst>
      <p:ext uri="{BB962C8B-B14F-4D97-AF65-F5344CB8AC3E}">
        <p14:creationId xmlns:p14="http://schemas.microsoft.com/office/powerpoint/2010/main" val="1405130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DF6F288-A94D-4775-917D-E9EB712F6D3D}"/>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11267" name="Rectangle 3">
            <a:extLst>
              <a:ext uri="{FF2B5EF4-FFF2-40B4-BE49-F238E27FC236}">
                <a16:creationId xmlns:a16="http://schemas.microsoft.com/office/drawing/2014/main" id="{AD7C68B6-2C56-4522-B2CF-CD4C35BCC5CB}"/>
              </a:ext>
            </a:extLst>
          </p:cNvPr>
          <p:cNvSpPr>
            <a:spLocks noGrp="1" noChangeArrowheads="1"/>
          </p:cNvSpPr>
          <p:nvPr>
            <p:ph type="body" idx="1"/>
          </p:nvPr>
        </p:nvSpPr>
        <p:spPr>
          <a:solidFill>
            <a:srgbClr val="FFFFFF"/>
          </a:solidFill>
          <a:ln>
            <a:solidFill>
              <a:srgbClr val="000000"/>
            </a:solidFill>
          </a:ln>
        </p:spPr>
        <p:txBody>
          <a:bodyPr/>
          <a:lstStyle/>
          <a:p>
            <a:endParaRPr lang="de-DE" altLang="en-US">
              <a:ea typeface="ＭＳ Ｐゴシック" panose="020B0600070205080204" pitchFamily="34" charset="-128"/>
            </a:endParaRPr>
          </a:p>
        </p:txBody>
      </p:sp>
    </p:spTree>
    <p:extLst>
      <p:ext uri="{BB962C8B-B14F-4D97-AF65-F5344CB8AC3E}">
        <p14:creationId xmlns:p14="http://schemas.microsoft.com/office/powerpoint/2010/main" val="2811880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35570CD-74D6-45ED-872E-72550A36D3F6}"/>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13315" name="Rectangle 3">
            <a:extLst>
              <a:ext uri="{FF2B5EF4-FFF2-40B4-BE49-F238E27FC236}">
                <a16:creationId xmlns:a16="http://schemas.microsoft.com/office/drawing/2014/main" id="{A46E8857-3FB0-442C-B6E5-46246750D515}"/>
              </a:ext>
            </a:extLst>
          </p:cNvPr>
          <p:cNvSpPr>
            <a:spLocks noGrp="1" noChangeArrowheads="1"/>
          </p:cNvSpPr>
          <p:nvPr>
            <p:ph type="body" idx="1"/>
          </p:nvPr>
        </p:nvSpPr>
        <p:spPr>
          <a:solidFill>
            <a:srgbClr val="FFFFFF"/>
          </a:solidFill>
          <a:ln>
            <a:solidFill>
              <a:srgbClr val="000000"/>
            </a:solidFill>
          </a:ln>
        </p:spPr>
        <p:txBody>
          <a:bodyPr/>
          <a:lstStyle/>
          <a:p>
            <a:endParaRPr lang="de-DE" altLang="en-US">
              <a:ea typeface="ＭＳ Ｐゴシック" panose="020B0600070205080204" pitchFamily="34" charset="-128"/>
            </a:endParaRPr>
          </a:p>
        </p:txBody>
      </p:sp>
    </p:spTree>
    <p:extLst>
      <p:ext uri="{BB962C8B-B14F-4D97-AF65-F5344CB8AC3E}">
        <p14:creationId xmlns:p14="http://schemas.microsoft.com/office/powerpoint/2010/main" val="3854794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C6F3815-8F00-4BD9-A994-67FB59FD4ABE}"/>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15363" name="Rectangle 3">
            <a:extLst>
              <a:ext uri="{FF2B5EF4-FFF2-40B4-BE49-F238E27FC236}">
                <a16:creationId xmlns:a16="http://schemas.microsoft.com/office/drawing/2014/main" id="{C6DE36AE-1EC5-41C8-9078-2FA1948BBB62}"/>
              </a:ext>
            </a:extLst>
          </p:cNvPr>
          <p:cNvSpPr>
            <a:spLocks noGrp="1" noChangeArrowheads="1"/>
          </p:cNvSpPr>
          <p:nvPr>
            <p:ph type="body" idx="1"/>
          </p:nvPr>
        </p:nvSpPr>
        <p:spPr>
          <a:solidFill>
            <a:srgbClr val="FFFFFF"/>
          </a:solidFill>
          <a:ln>
            <a:solidFill>
              <a:srgbClr val="000000"/>
            </a:solidFill>
          </a:ln>
        </p:spPr>
        <p:txBody>
          <a:bodyPr/>
          <a:lstStyle/>
          <a:p>
            <a:endParaRPr lang="de-DE" altLang="en-US">
              <a:ea typeface="ＭＳ Ｐゴシック" panose="020B0600070205080204" pitchFamily="34" charset="-128"/>
            </a:endParaRPr>
          </a:p>
        </p:txBody>
      </p:sp>
    </p:spTree>
    <p:extLst>
      <p:ext uri="{BB962C8B-B14F-4D97-AF65-F5344CB8AC3E}">
        <p14:creationId xmlns:p14="http://schemas.microsoft.com/office/powerpoint/2010/main" val="315838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4B1AABA-6EE8-4B85-8118-C5E889302A46}"/>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17411" name="Rectangle 3">
            <a:extLst>
              <a:ext uri="{FF2B5EF4-FFF2-40B4-BE49-F238E27FC236}">
                <a16:creationId xmlns:a16="http://schemas.microsoft.com/office/drawing/2014/main" id="{CF0F9AE5-8B9C-430F-91BB-C8B40CD7178F}"/>
              </a:ext>
            </a:extLst>
          </p:cNvPr>
          <p:cNvSpPr>
            <a:spLocks noGrp="1" noChangeArrowheads="1"/>
          </p:cNvSpPr>
          <p:nvPr>
            <p:ph type="body" idx="1"/>
          </p:nvPr>
        </p:nvSpPr>
        <p:spPr>
          <a:solidFill>
            <a:srgbClr val="FFFFFF"/>
          </a:solidFill>
          <a:ln>
            <a:solidFill>
              <a:srgbClr val="000000"/>
            </a:solidFill>
          </a:ln>
        </p:spPr>
        <p:txBody>
          <a:bodyPr/>
          <a:lstStyle/>
          <a:p>
            <a:endParaRPr lang="de-DE" altLang="en-US">
              <a:ea typeface="ＭＳ Ｐゴシック" panose="020B0600070205080204" pitchFamily="34" charset="-128"/>
            </a:endParaRPr>
          </a:p>
        </p:txBody>
      </p:sp>
    </p:spTree>
    <p:extLst>
      <p:ext uri="{BB962C8B-B14F-4D97-AF65-F5344CB8AC3E}">
        <p14:creationId xmlns:p14="http://schemas.microsoft.com/office/powerpoint/2010/main" val="1319327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E1F0106-EAB8-4AC8-947C-26700C5C1BB5}"/>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19459" name="Rectangle 3">
            <a:extLst>
              <a:ext uri="{FF2B5EF4-FFF2-40B4-BE49-F238E27FC236}">
                <a16:creationId xmlns:a16="http://schemas.microsoft.com/office/drawing/2014/main" id="{C314379D-8307-4AFD-9FC2-C309BA017AD1}"/>
              </a:ext>
            </a:extLst>
          </p:cNvPr>
          <p:cNvSpPr>
            <a:spLocks noGrp="1" noChangeArrowheads="1"/>
          </p:cNvSpPr>
          <p:nvPr>
            <p:ph type="body" idx="1"/>
          </p:nvPr>
        </p:nvSpPr>
        <p:spPr>
          <a:solidFill>
            <a:srgbClr val="FFFFFF"/>
          </a:solidFill>
          <a:ln>
            <a:solidFill>
              <a:srgbClr val="000000"/>
            </a:solidFill>
          </a:ln>
        </p:spPr>
        <p:txBody>
          <a:bodyPr/>
          <a:lstStyle/>
          <a:p>
            <a:endParaRPr lang="de-DE" altLang="en-US">
              <a:ea typeface="ＭＳ Ｐゴシック" panose="020B0600070205080204" pitchFamily="34" charset="-128"/>
            </a:endParaRPr>
          </a:p>
        </p:txBody>
      </p:sp>
    </p:spTree>
    <p:extLst>
      <p:ext uri="{BB962C8B-B14F-4D97-AF65-F5344CB8AC3E}">
        <p14:creationId xmlns:p14="http://schemas.microsoft.com/office/powerpoint/2010/main" val="479016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965E31B-81E3-4A9B-A208-485694D37E06}"/>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21507" name="Rectangle 3">
            <a:extLst>
              <a:ext uri="{FF2B5EF4-FFF2-40B4-BE49-F238E27FC236}">
                <a16:creationId xmlns:a16="http://schemas.microsoft.com/office/drawing/2014/main" id="{7CDE0BFE-7344-45C6-BE87-124378BCDB69}"/>
              </a:ext>
            </a:extLst>
          </p:cNvPr>
          <p:cNvSpPr>
            <a:spLocks noGrp="1" noChangeArrowheads="1"/>
          </p:cNvSpPr>
          <p:nvPr>
            <p:ph type="body" idx="1"/>
          </p:nvPr>
        </p:nvSpPr>
        <p:spPr>
          <a:solidFill>
            <a:srgbClr val="FFFFFF"/>
          </a:solidFill>
          <a:ln>
            <a:solidFill>
              <a:srgbClr val="000000"/>
            </a:solidFill>
          </a:ln>
        </p:spPr>
        <p:txBody>
          <a:bodyPr/>
          <a:lstStyle/>
          <a:p>
            <a:endParaRPr lang="de-DE" altLang="en-US">
              <a:ea typeface="ＭＳ Ｐゴシック" panose="020B0600070205080204" pitchFamily="34" charset="-128"/>
            </a:endParaRPr>
          </a:p>
        </p:txBody>
      </p:sp>
    </p:spTree>
    <p:extLst>
      <p:ext uri="{BB962C8B-B14F-4D97-AF65-F5344CB8AC3E}">
        <p14:creationId xmlns:p14="http://schemas.microsoft.com/office/powerpoint/2010/main" val="296552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lstStyle/>
          <a:p>
            <a:r>
              <a:rPr lang="en-US" dirty="0"/>
              <a:t>The levels of success</a:t>
            </a:r>
            <a:r>
              <a:rPr lang="en-US" baseline="0" dirty="0"/>
              <a:t> were defined as follows:</a:t>
            </a:r>
            <a:endParaRPr lang="en-US" dirty="0"/>
          </a:p>
          <a:p>
            <a:pPr marL="228600" indent="-228600">
              <a:buFont typeface="Arial"/>
              <a:buChar char="•"/>
            </a:pPr>
            <a:r>
              <a:rPr lang="en-US" b="1" dirty="0"/>
              <a:t>Successful</a:t>
            </a:r>
            <a:r>
              <a:rPr lang="en-US" dirty="0"/>
              <a:t>.  A project is considered successful if a solution has been delivered and it met its success criteria within a range acceptable to your organization.</a:t>
            </a:r>
          </a:p>
          <a:p>
            <a:pPr marL="228600" indent="-228600">
              <a:buFont typeface="Arial"/>
              <a:buChar char="•"/>
            </a:pPr>
            <a:r>
              <a:rPr lang="en-US" b="1" dirty="0"/>
              <a:t>Challenged</a:t>
            </a:r>
            <a:r>
              <a:rPr lang="en-US" dirty="0"/>
              <a:t>. A project is considered challenged if a solution was delivered but the team did not fully meet all of the project's success criteria within acceptable ranges (e.g. the quality was fine, the project was pretty much on time, but ROI was too low).</a:t>
            </a:r>
          </a:p>
          <a:p>
            <a:pPr marL="228600" indent="-228600">
              <a:buFont typeface="Arial"/>
              <a:buChar char="•"/>
            </a:pPr>
            <a:r>
              <a:rPr lang="en-US" b="1" dirty="0"/>
              <a:t>Failed</a:t>
            </a:r>
            <a:r>
              <a:rPr lang="en-US" dirty="0"/>
              <a:t>. The project team did not deliver a solution. </a:t>
            </a:r>
          </a:p>
          <a:p>
            <a:endParaRPr lang="en-US" dirty="0"/>
          </a:p>
          <a:p>
            <a:r>
              <a:rPr lang="en-US" dirty="0"/>
              <a:t>The paradigms were defined as follows:</a:t>
            </a:r>
          </a:p>
          <a:p>
            <a:pPr marL="228600" marR="0" indent="-228600" algn="l" defTabSz="914400" rtl="0" eaLnBrk="1" fontAlgn="base" latinLnBrk="0" hangingPunct="1">
              <a:lnSpc>
                <a:spcPct val="100000"/>
              </a:lnSpc>
              <a:spcBef>
                <a:spcPct val="30000"/>
              </a:spcBef>
              <a:spcAft>
                <a:spcPct val="0"/>
              </a:spcAft>
              <a:buClrTx/>
              <a:buSzTx/>
              <a:buFont typeface="Arial"/>
              <a:buChar char="•"/>
              <a:tabLst/>
              <a:defRPr/>
            </a:pPr>
            <a:r>
              <a:rPr lang="en-US" b="1" dirty="0"/>
              <a:t>Ad-hoc</a:t>
            </a:r>
            <a:r>
              <a:rPr lang="en-US" dirty="0"/>
              <a:t>. On an ad-hoc software development project the team does not follow a defined process. </a:t>
            </a:r>
          </a:p>
          <a:p>
            <a:pPr marL="228600" indent="-228600">
              <a:buFont typeface="Arial"/>
              <a:buChar char="•"/>
            </a:pPr>
            <a:r>
              <a:rPr lang="en-US" b="1" dirty="0"/>
              <a:t>Iterative</a:t>
            </a:r>
            <a:r>
              <a:rPr lang="en-US" dirty="0"/>
              <a:t>.</a:t>
            </a:r>
            <a:r>
              <a:rPr lang="en-US" baseline="0" dirty="0"/>
              <a:t> </a:t>
            </a:r>
            <a:r>
              <a:rPr lang="en-US" dirty="0"/>
              <a:t>On an iterative software development project the team follows a process which is organized into periods that are often referred to as iterations or time boxes. On any given day of the project team members may be gathering requirements, doing design, writing code, testing, and so on. An example of an iterative process is RUP. NOTE: We will ask about Agile projects, which are defined as iterative projects that are performed in a highly collaborative and lightweight manner, later.</a:t>
            </a:r>
          </a:p>
          <a:p>
            <a:pPr marL="228600" indent="-228600">
              <a:buFont typeface="Arial"/>
              <a:buChar char="•"/>
            </a:pPr>
            <a:r>
              <a:rPr lang="en-US" b="1" dirty="0"/>
              <a:t>Agile</a:t>
            </a:r>
            <a:r>
              <a:rPr lang="en-US" dirty="0"/>
              <a:t>.</a:t>
            </a:r>
            <a:r>
              <a:rPr lang="en-US" baseline="0" dirty="0"/>
              <a:t> </a:t>
            </a:r>
            <a:r>
              <a:rPr lang="en-US" dirty="0"/>
              <a:t>On an agile software development project the team follows an iterative process which is also lightweight, highly collaborative, self-organizing, and quality focused. An example of an agile process is Scrum, XP, and Disciplined Agile Delivery (DAD). </a:t>
            </a:r>
          </a:p>
          <a:p>
            <a:pPr marL="228600" indent="-228600">
              <a:buFont typeface="Arial"/>
              <a:buChar char="•"/>
            </a:pPr>
            <a:r>
              <a:rPr lang="en-US" b="1" dirty="0"/>
              <a:t>Traditional</a:t>
            </a:r>
            <a:r>
              <a:rPr lang="en-US" dirty="0"/>
              <a:t>. On a traditional software development project the team follows a staged process where the requirements are first identified, then the architecture/design is defined, then the coding occurs, then testing, then deployment. Traditional processes are often referred to as "waterfall" or simply "serial" processes. </a:t>
            </a:r>
          </a:p>
          <a:p>
            <a:pPr marL="228600" indent="-228600">
              <a:buFont typeface="Arial"/>
              <a:buChar char="•"/>
            </a:pPr>
            <a:r>
              <a:rPr lang="en-US" b="1" dirty="0"/>
              <a:t>Lean</a:t>
            </a:r>
            <a:r>
              <a:rPr lang="en-US" dirty="0"/>
              <a:t>.</a:t>
            </a:r>
            <a:r>
              <a:rPr lang="en-US" baseline="0" dirty="0"/>
              <a:t>  </a:t>
            </a:r>
            <a:r>
              <a:rPr lang="en-US" dirty="0"/>
              <a:t>Lean is a label applied to a customer value-focused mindset/philosophy. A lean process continuously strives to optimize value to the end customer, while minimizing waste which may be measured in terms of time, quality, and cost. Ultimately the Lean journey is the development of a learning organization.  Examples of Lean methods/processes include </a:t>
            </a:r>
            <a:r>
              <a:rPr lang="en-US" dirty="0" err="1"/>
              <a:t>Kanban</a:t>
            </a:r>
            <a:r>
              <a:rPr lang="en-US" dirty="0"/>
              <a:t> and </a:t>
            </a:r>
            <a:r>
              <a:rPr lang="en-US" dirty="0" err="1"/>
              <a:t>Scrumban</a:t>
            </a:r>
            <a:r>
              <a:rPr lang="en-US" dirty="0"/>
              <a:t>.</a:t>
            </a:r>
          </a:p>
          <a:p>
            <a:pPr marL="171450" indent="-171450">
              <a:buFont typeface="Arial"/>
              <a:buChar char="•"/>
            </a:pPr>
            <a:endParaRPr lang="en-US" dirty="0"/>
          </a:p>
          <a:p>
            <a:pPr marL="0" indent="0">
              <a:buFont typeface="Arial"/>
              <a:buNone/>
            </a:pPr>
            <a:r>
              <a:rPr lang="en-US" dirty="0"/>
              <a:t>Success rates were calculated using the following strategy:</a:t>
            </a:r>
          </a:p>
          <a:p>
            <a:pPr marL="228600" indent="-228600">
              <a:buFont typeface="Arial"/>
              <a:buAutoNum type="arabicPeriod"/>
            </a:pPr>
            <a:r>
              <a:rPr lang="en-US" baseline="0" dirty="0"/>
              <a:t>A weighted average for each of level of success was calculated.  A selection of 91-100% was considered to be 95%, 81-90% as 85% and so on.  A selection of 0 was considered as 0.  Answers of Don’t Know were now counted.</a:t>
            </a:r>
          </a:p>
          <a:p>
            <a:pPr marL="228600" indent="-228600">
              <a:buFont typeface="Arial"/>
              <a:buAutoNum type="arabicPeriod"/>
            </a:pPr>
            <a:r>
              <a:rPr lang="en-US" baseline="0" dirty="0"/>
              <a:t>A normalized value was calculated.  The weighted averages didn’t always add up to 100%.  For example, the weighted averages may have been 60% 30% and 20% for a total of 110%.  To normalize the values we divided by the total, to report 60/110, 30/110, and 20/110.</a:t>
            </a:r>
            <a:endParaRPr lang="en-US" dirty="0"/>
          </a:p>
        </p:txBody>
      </p:sp>
      <p:sp>
        <p:nvSpPr>
          <p:cNvPr id="4" name="Slide Number Placeholder 3"/>
          <p:cNvSpPr>
            <a:spLocks noGrp="1"/>
          </p:cNvSpPr>
          <p:nvPr>
            <p:ph type="sldNum" sz="quarter" idx="10"/>
          </p:nvPr>
        </p:nvSpPr>
        <p:spPr/>
        <p:txBody>
          <a:bodyPr/>
          <a:lstStyle/>
          <a:p>
            <a:fld id="{76D52BBF-4136-4340-8AD4-BEF8EE74C68B}" type="slidenum">
              <a:rPr lang="en-US" smtClean="0"/>
              <a:pPr/>
              <a:t>14</a:t>
            </a:fld>
            <a:endParaRPr lang="en-US"/>
          </a:p>
        </p:txBody>
      </p:sp>
    </p:spTree>
    <p:extLst>
      <p:ext uri="{BB962C8B-B14F-4D97-AF65-F5344CB8AC3E}">
        <p14:creationId xmlns:p14="http://schemas.microsoft.com/office/powerpoint/2010/main" val="2816908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CC41B18-B141-470E-ABC5-B2031A5865D0}"/>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23555" name="Rectangle 3">
            <a:extLst>
              <a:ext uri="{FF2B5EF4-FFF2-40B4-BE49-F238E27FC236}">
                <a16:creationId xmlns:a16="http://schemas.microsoft.com/office/drawing/2014/main" id="{6EDC4B8F-7340-4967-A28C-17677A736797}"/>
              </a:ext>
            </a:extLst>
          </p:cNvPr>
          <p:cNvSpPr>
            <a:spLocks noGrp="1" noChangeArrowheads="1"/>
          </p:cNvSpPr>
          <p:nvPr>
            <p:ph type="body" idx="1"/>
          </p:nvPr>
        </p:nvSpPr>
        <p:spPr>
          <a:solidFill>
            <a:srgbClr val="FFFFFF"/>
          </a:solidFill>
          <a:ln>
            <a:solidFill>
              <a:srgbClr val="000000"/>
            </a:solidFill>
          </a:ln>
        </p:spPr>
        <p:txBody>
          <a:bodyPr/>
          <a:lstStyle/>
          <a:p>
            <a:endParaRPr lang="de-DE" altLang="en-US">
              <a:ea typeface="ＭＳ Ｐゴシック" panose="020B0600070205080204" pitchFamily="34" charset="-128"/>
            </a:endParaRPr>
          </a:p>
        </p:txBody>
      </p:sp>
    </p:spTree>
    <p:extLst>
      <p:ext uri="{BB962C8B-B14F-4D97-AF65-F5344CB8AC3E}">
        <p14:creationId xmlns:p14="http://schemas.microsoft.com/office/powerpoint/2010/main" val="3563979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24579"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B03FED31-BDD2-4AED-B722-01CB9F881F78}" type="slidenum">
              <a:rPr lang="en-US" altLang="en-US" sz="1000"/>
              <a:pPr/>
              <a:t>66</a:t>
            </a:fld>
            <a:endParaRPr lang="en-US" altLang="en-US" sz="1000"/>
          </a:p>
        </p:txBody>
      </p:sp>
      <p:sp>
        <p:nvSpPr>
          <p:cNvPr id="24580"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24581"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24582" name="Rectangle 2"/>
          <p:cNvSpPr>
            <a:spLocks noGrp="1" noRot="1" noChangeAspect="1" noChangeArrowheads="1" noTextEdit="1"/>
          </p:cNvSpPr>
          <p:nvPr>
            <p:ph type="sldImg"/>
          </p:nvPr>
        </p:nvSpPr>
        <p:spPr>
          <a:xfrm>
            <a:off x="987425" y="766763"/>
            <a:ext cx="5111750" cy="3833812"/>
          </a:xfrm>
          <a:ln/>
        </p:spPr>
      </p:sp>
      <p:sp>
        <p:nvSpPr>
          <p:cNvPr id="24583" name="Rectangle 3"/>
          <p:cNvSpPr>
            <a:spLocks noGrp="1" noChangeArrowheads="1"/>
          </p:cNvSpPr>
          <p:nvPr>
            <p:ph type="body" idx="1"/>
          </p:nvPr>
        </p:nvSpPr>
        <p:spPr>
          <a:noFill/>
        </p:spPr>
        <p:txBody>
          <a:bodyPr/>
          <a:lstStyle/>
          <a:p>
            <a:pPr>
              <a:lnSpc>
                <a:spcPct val="90000"/>
              </a:lnSpc>
            </a:pPr>
            <a:r>
              <a:rPr lang="en-US" altLang="en-US" sz="1000" i="1"/>
              <a:t>Capability Maturity Model</a:t>
            </a:r>
            <a:r>
              <a:rPr lang="en-US" altLang="en-US" sz="1000" b="1" i="1"/>
              <a:t> </a:t>
            </a:r>
            <a:r>
              <a:rPr lang="en-US" altLang="en-US" sz="1000"/>
              <a:t>(CMM) is a popular method for process assessment and improvement (CMM, 1995).</a:t>
            </a:r>
          </a:p>
          <a:p>
            <a:pPr>
              <a:lnSpc>
                <a:spcPct val="90000"/>
              </a:lnSpc>
            </a:pPr>
            <a:r>
              <a:rPr lang="en-US" altLang="en-US" sz="1000"/>
              <a:t>CMM has been specified by the Software Engineering Institute (SEI) at Carnegie Mellon University in Pittsburgh, USA. Originally used by the US Department of Defense to assess IT capabilities of organizations bidding for defense contracts, it is now widely used by the IT industry in America and elsewhere.</a:t>
            </a:r>
          </a:p>
          <a:p>
            <a:pPr>
              <a:lnSpc>
                <a:spcPct val="90000"/>
              </a:lnSpc>
            </a:pPr>
            <a:r>
              <a:rPr lang="en-US" altLang="en-US" sz="1000"/>
              <a:t>CMM is essentially a </a:t>
            </a:r>
            <a:r>
              <a:rPr lang="en-US" altLang="en-US" sz="1000" i="1"/>
              <a:t>questionnaire</a:t>
            </a:r>
            <a:r>
              <a:rPr lang="en-US" altLang="en-US" sz="1000"/>
              <a:t> that an IT organization fills in. The questionnaire is followed by a verification and attestation process, which assigns the organization to one of the five CMM levels. </a:t>
            </a:r>
          </a:p>
          <a:p>
            <a:pPr>
              <a:lnSpc>
                <a:spcPct val="90000"/>
              </a:lnSpc>
            </a:pPr>
            <a:r>
              <a:rPr lang="en-US" altLang="en-US" sz="1000"/>
              <a:t>Arthur (1992) calls the levels of maturity ‘the stairway to software excellence.’ The five steps on the stairway are: chaos, project management, methods and tools, measurement, and continuous quality improvement.</a:t>
            </a:r>
          </a:p>
          <a:p>
            <a:pPr>
              <a:lnSpc>
                <a:spcPct val="90000"/>
              </a:lnSpc>
            </a:pPr>
            <a:r>
              <a:rPr lang="en-US" altLang="en-US" sz="1000"/>
              <a:t>Experience has shown that it takes several years to progress one level up on the maturity scale. Most organizations are at Level 1, some at Level 2; very few are known to be at Level 5. The following few questions show the difficulty of the task. An organization that wants to be at CMM Level 2 must provide positive answers to all these questions (and more) (Pfleeger, 1998):</a:t>
            </a:r>
          </a:p>
          <a:p>
            <a:pPr>
              <a:lnSpc>
                <a:spcPct val="90000"/>
              </a:lnSpc>
              <a:buFontTx/>
              <a:buChar char="•"/>
            </a:pPr>
            <a:r>
              <a:rPr lang="en-US" altLang="en-US" sz="1000"/>
              <a:t>Does the Software Quality Assurance function have a management-reporting channel separate from the software development project management?</a:t>
            </a:r>
          </a:p>
          <a:p>
            <a:pPr>
              <a:lnSpc>
                <a:spcPct val="90000"/>
              </a:lnSpc>
              <a:buFontTx/>
              <a:buChar char="•"/>
            </a:pPr>
            <a:r>
              <a:rPr lang="en-US" altLang="en-US" sz="1000"/>
              <a:t>Is there a software configuration control function for each project that involves software development?</a:t>
            </a:r>
          </a:p>
          <a:p>
            <a:pPr>
              <a:lnSpc>
                <a:spcPct val="90000"/>
              </a:lnSpc>
              <a:buFontTx/>
              <a:buChar char="•"/>
            </a:pPr>
            <a:r>
              <a:rPr lang="en-US" altLang="en-US" sz="1000"/>
              <a:t>Is a formal process used in the management review of each software development prior to making contractual commitments?</a:t>
            </a:r>
          </a:p>
          <a:p>
            <a:pPr>
              <a:lnSpc>
                <a:spcPct val="90000"/>
              </a:lnSpc>
              <a:buFontTx/>
              <a:buChar char="•"/>
            </a:pPr>
            <a:r>
              <a:rPr lang="en-US" altLang="en-US" sz="1000"/>
              <a:t>Is a formal procedure used to produce software development schedules?</a:t>
            </a:r>
          </a:p>
          <a:p>
            <a:pPr>
              <a:lnSpc>
                <a:spcPct val="90000"/>
              </a:lnSpc>
              <a:buFontTx/>
              <a:buChar char="•"/>
            </a:pPr>
            <a:r>
              <a:rPr lang="en-US" altLang="en-US" sz="1000"/>
              <a:t>Are formal procedures applied to estimating software development cost?</a:t>
            </a:r>
          </a:p>
          <a:p>
            <a:pPr>
              <a:lnSpc>
                <a:spcPct val="90000"/>
              </a:lnSpc>
              <a:buFontTx/>
              <a:buChar char="•"/>
            </a:pPr>
            <a:r>
              <a:rPr lang="en-US" altLang="en-US" sz="1000"/>
              <a:t>Are statistics on software code and test errors gathered?</a:t>
            </a:r>
          </a:p>
          <a:p>
            <a:pPr>
              <a:lnSpc>
                <a:spcPct val="90000"/>
              </a:lnSpc>
              <a:buFontTx/>
              <a:buChar char="•"/>
            </a:pPr>
            <a:r>
              <a:rPr lang="en-US" altLang="en-US" sz="1000"/>
              <a:t>Does senior management have a mechanism for the regular review of the status of software development projects?</a:t>
            </a:r>
          </a:p>
          <a:p>
            <a:pPr>
              <a:lnSpc>
                <a:spcPct val="90000"/>
              </a:lnSpc>
              <a:buFontTx/>
              <a:buChar char="•"/>
            </a:pPr>
            <a:r>
              <a:rPr lang="en-US" altLang="en-US" sz="1000"/>
              <a:t>Is a mechanism used for controlling changes to the software requirements?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26627"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3D9766A0-42FA-4323-AD32-C4052EC00F11}" type="slidenum">
              <a:rPr lang="en-US" altLang="en-US" sz="1000"/>
              <a:pPr/>
              <a:t>67</a:t>
            </a:fld>
            <a:endParaRPr lang="en-US" altLang="en-US" sz="1000"/>
          </a:p>
        </p:txBody>
      </p:sp>
      <p:sp>
        <p:nvSpPr>
          <p:cNvPr id="26628"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26629"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26630" name="Rectangle 2"/>
          <p:cNvSpPr>
            <a:spLocks noGrp="1" noRot="1" noChangeAspect="1" noChangeArrowheads="1" noTextEdit="1"/>
          </p:cNvSpPr>
          <p:nvPr>
            <p:ph type="sldImg"/>
          </p:nvPr>
        </p:nvSpPr>
        <p:spPr>
          <a:xfrm>
            <a:off x="987425" y="766763"/>
            <a:ext cx="5111750" cy="3833812"/>
          </a:xfrm>
          <a:ln/>
        </p:spPr>
      </p:sp>
      <p:sp>
        <p:nvSpPr>
          <p:cNvPr id="26631" name="Rectangle 3"/>
          <p:cNvSpPr>
            <a:spLocks noGrp="1" noChangeArrowheads="1"/>
          </p:cNvSpPr>
          <p:nvPr>
            <p:ph type="body" idx="1"/>
          </p:nvPr>
        </p:nvSpPr>
        <p:spPr>
          <a:noFill/>
        </p:spPr>
        <p:txBody>
          <a:bodyPr/>
          <a:lstStyle/>
          <a:p>
            <a:pPr lvl="1"/>
            <a:r>
              <a:rPr lang="en-US" altLang="en-US"/>
              <a:t>‘The objective of quality management is to produce quality products by building quality into the products rather than testing quality into the products.’ (Schmauch, 1994, p. 1.) </a:t>
            </a:r>
          </a:p>
          <a:p>
            <a:pPr lvl="1"/>
            <a:endParaRPr lang="en-US" altLang="en-US"/>
          </a:p>
          <a:p>
            <a:pPr lvl="1"/>
            <a:r>
              <a:rPr lang="en-US" altLang="en-US"/>
              <a:t>An organization requesting an ISO certification (also called registration) must say what it does, do what it says, and demonstrate what it has done (Schmauch, 1994).</a:t>
            </a:r>
          </a:p>
          <a:p>
            <a:pPr lvl="1"/>
            <a:r>
              <a:rPr lang="en-US" altLang="en-US"/>
              <a:t>A litmus test for an ISO certified organization is that it should be able to make a quality product or provide a quality service even if its entire workforce were replaced. To this aim the organization has to </a:t>
            </a:r>
            <a:r>
              <a:rPr lang="en-US" altLang="en-US" i="1"/>
              <a:t>document and record</a:t>
            </a:r>
            <a:r>
              <a:rPr lang="en-US" altLang="en-US"/>
              <a:t> all its formal activities. Written procedures must be defined for each activity, including what to do when things go wrong or customers complain.</a:t>
            </a:r>
          </a:p>
          <a:p>
            <a:pPr lvl="1"/>
            <a:r>
              <a:rPr lang="en-US" altLang="en-US"/>
              <a:t>As with CMM, the ISO certification can only be granted after an </a:t>
            </a:r>
            <a:r>
              <a:rPr lang="en-US" altLang="en-US" i="1"/>
              <a:t>on-site audit</a:t>
            </a:r>
            <a:r>
              <a:rPr lang="en-US" altLang="en-US"/>
              <a:t> by an ISO registrar. These audits are then repeated at regular intervals. Organizations are forced into the scheme through competitive forces stipulated by customers demanding that the suppliers of products and services be certified. Many countries have adopted ISO 9000 as national standards. The adoption is particularly strong in Europe.</a:t>
            </a:r>
          </a:p>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28675"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56B18385-7807-43EF-845B-B1A3BD5A977A}" type="slidenum">
              <a:rPr lang="en-US" altLang="en-US" sz="1000"/>
              <a:pPr/>
              <a:t>68</a:t>
            </a:fld>
            <a:endParaRPr lang="en-US" altLang="en-US" sz="1000"/>
          </a:p>
        </p:txBody>
      </p:sp>
      <p:sp>
        <p:nvSpPr>
          <p:cNvPr id="28676"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28677"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28678" name="Rectangle 2"/>
          <p:cNvSpPr>
            <a:spLocks noGrp="1" noRot="1" noChangeAspect="1" noChangeArrowheads="1" noTextEdit="1"/>
          </p:cNvSpPr>
          <p:nvPr>
            <p:ph type="sldImg"/>
          </p:nvPr>
        </p:nvSpPr>
        <p:spPr>
          <a:xfrm>
            <a:off x="987425" y="766763"/>
            <a:ext cx="5111750" cy="3833812"/>
          </a:xfrm>
          <a:ln/>
        </p:spPr>
      </p:sp>
      <p:sp>
        <p:nvSpPr>
          <p:cNvPr id="28679" name="Rectangle 3"/>
          <p:cNvSpPr>
            <a:spLocks noGrp="1" noChangeArrowheads="1"/>
          </p:cNvSpPr>
          <p:nvPr>
            <p:ph type="body" idx="1"/>
          </p:nvPr>
        </p:nvSpPr>
        <p:spPr>
          <a:noFill/>
        </p:spPr>
        <p:txBody>
          <a:bodyPr/>
          <a:lstStyle/>
          <a:p>
            <a:r>
              <a:rPr lang="en-US" altLang="en-US" dirty="0"/>
              <a:t>From business perspective, software (or Information Technology, IT, in general) is an infrastructure service that is fast becoming a commodity. IT is still a leading source of competitive advantage for early adopters but the time span of that advantage is much shorter lived than it used to be. The reasons are many and include the existence of open source software, free-of-charge educational licenses for commercial software, short cycles of iterative and incremental software development, etc. </a:t>
            </a:r>
          </a:p>
          <a:p>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32771"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2EF524EF-F267-4E08-9135-1C35E8FDD25A}" type="slidenum">
              <a:rPr lang="en-US" altLang="en-US" sz="1000"/>
              <a:pPr/>
              <a:t>69</a:t>
            </a:fld>
            <a:endParaRPr lang="en-US" altLang="en-US" sz="1000"/>
          </a:p>
        </p:txBody>
      </p:sp>
      <p:sp>
        <p:nvSpPr>
          <p:cNvPr id="32772"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32773"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32774" name="Rectangle 2"/>
          <p:cNvSpPr>
            <a:spLocks noGrp="1" noRot="1" noChangeAspect="1" noChangeArrowheads="1" noTextEdit="1"/>
          </p:cNvSpPr>
          <p:nvPr>
            <p:ph type="sldImg"/>
          </p:nvPr>
        </p:nvSpPr>
        <p:spPr>
          <a:xfrm>
            <a:off x="987425" y="766763"/>
            <a:ext cx="5111750" cy="3833812"/>
          </a:xfrm>
          <a:ln/>
        </p:spPr>
      </p:sp>
      <p:sp>
        <p:nvSpPr>
          <p:cNvPr id="32775" name="Rectangle 3"/>
          <p:cNvSpPr>
            <a:spLocks noGrp="1" noChangeArrowheads="1"/>
          </p:cNvSpPr>
          <p:nvPr>
            <p:ph type="body" idx="1"/>
          </p:nvPr>
        </p:nvSpPr>
        <p:spPr>
          <a:noFill/>
        </p:spPr>
        <p:txBody>
          <a:bodyPr/>
          <a:lstStyle/>
          <a:p>
            <a:r>
              <a:rPr lang="en-US" altLang="en-US" sz="1000" dirty="0"/>
              <a:t>The first domain – </a:t>
            </a:r>
            <a:r>
              <a:rPr lang="en-US" altLang="en-US" sz="1000" i="1" dirty="0"/>
              <a:t>Planning and Organization</a:t>
            </a:r>
            <a:r>
              <a:rPr lang="en-US" altLang="en-US" sz="1000" dirty="0"/>
              <a:t> – is a system planning activity (ref. Section 1.3).  It looks at IT as part of the organization’s strategic and tactical plan. It is concerned with the identification of how IT can best contribute to the realization of the business vision and objectives. It also looks at the short-term planning for the IT function. It assesses existing systems, conducts feasibility studies, allocates resources, builds information architecture model, looks at technological directions, systems architecture, migration strategies, organizational placement of the IT function, data and system ownership, people management, IT operating budgets, cost and benefit justification, risk assessment, quality management, etc.</a:t>
            </a:r>
          </a:p>
          <a:p>
            <a:r>
              <a:rPr lang="en-US" altLang="en-US" sz="1000" dirty="0"/>
              <a:t>The second domain – </a:t>
            </a:r>
            <a:r>
              <a:rPr lang="en-US" altLang="en-US" sz="1000" i="1" dirty="0"/>
              <a:t>Acquisition and Implementation</a:t>
            </a:r>
            <a:r>
              <a:rPr lang="en-US" altLang="en-US" sz="1000" dirty="0"/>
              <a:t> – is concerned with the realization of the IT strategy. It identifies automated solutions that would satisfy the business goals and user requirements. It determines if an IT solution has to be developed or can be acquired. It then proposes a software development or acquisition process. It does not just concentrate on the application software but also on the technology infrastructure.  It prescribes development, testing, installation and maintenance procedures, service requirements and training materials. It also introduces change management practices. </a:t>
            </a:r>
          </a:p>
          <a:p>
            <a:r>
              <a:rPr lang="en-US" altLang="en-US" sz="1000" dirty="0"/>
              <a:t> The third domain – </a:t>
            </a:r>
            <a:r>
              <a:rPr lang="en-US" altLang="en-US" sz="1000" i="1" dirty="0"/>
              <a:t>Delivery and Support</a:t>
            </a:r>
            <a:r>
              <a:rPr lang="en-US" altLang="en-US" sz="1000" dirty="0"/>
              <a:t> – encompasses delivery of IT service, actual processing of data by application systems (known as application controls), and the necessary IT support processes. It defines service level agreements, manages third-part services, addresses performance and workloads, takes responsibility for continuous service, ensures systems security, links with a cost accounting system, educates and trains users, assists and advices customers, manages system configuration, handles problems and incidents, manages data, facilities and operations.</a:t>
            </a:r>
          </a:p>
          <a:p>
            <a:r>
              <a:rPr lang="en-US" altLang="en-US" sz="1000" dirty="0"/>
              <a:t>The fourth domain – </a:t>
            </a:r>
            <a:r>
              <a:rPr lang="en-US" altLang="en-US" sz="1000" i="1" dirty="0"/>
              <a:t>Monitoring</a:t>
            </a:r>
            <a:r>
              <a:rPr lang="en-US" altLang="en-US" sz="1000" dirty="0"/>
              <a:t> – assesses IT processes over time for their quality and compliance with control requirements. It monitors the processes, assesses performance targets and customer satisfaction, looks at the adequacy of the internal control mechanisms, obtains independent assurance with regard to security, service effectiveness, compliance with laws, professional ethics, etc.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34819"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D4EAE4A0-7722-429F-BF96-4F803573DC05}" type="slidenum">
              <a:rPr lang="en-US" altLang="en-US" sz="1000"/>
              <a:pPr/>
              <a:t>70</a:t>
            </a:fld>
            <a:endParaRPr lang="en-US" altLang="en-US" sz="1000"/>
          </a:p>
        </p:txBody>
      </p:sp>
      <p:sp>
        <p:nvSpPr>
          <p:cNvPr id="34820"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34821"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34822" name="Rectangle 2"/>
          <p:cNvSpPr>
            <a:spLocks noGrp="1" noRot="1" noChangeAspect="1" noChangeArrowheads="1" noTextEdit="1"/>
          </p:cNvSpPr>
          <p:nvPr>
            <p:ph type="sldImg"/>
          </p:nvPr>
        </p:nvSpPr>
        <p:spPr>
          <a:xfrm>
            <a:off x="987425" y="766763"/>
            <a:ext cx="5111750" cy="3833812"/>
          </a:xfrm>
          <a:ln/>
        </p:spPr>
      </p:sp>
      <p:sp>
        <p:nvSpPr>
          <p:cNvPr id="34823" name="Rectangle 3"/>
          <p:cNvSpPr>
            <a:spLocks noGrp="1" noChangeArrowheads="1"/>
          </p:cNvSpPr>
          <p:nvPr>
            <p:ph type="body" idx="1"/>
          </p:nvPr>
        </p:nvSpPr>
        <p:spPr>
          <a:noFill/>
        </p:spPr>
        <p:txBody>
          <a:bodyPr/>
          <a:lstStyle/>
          <a:p>
            <a:r>
              <a:rPr lang="en-US" altLang="en-US"/>
              <a:t>Typical functions of a </a:t>
            </a:r>
            <a:r>
              <a:rPr lang="en-US" altLang="en-US" i="1"/>
              <a:t>CASE repository</a:t>
            </a:r>
            <a:r>
              <a:rPr lang="en-US" altLang="en-US"/>
              <a:t> are to:</a:t>
            </a:r>
          </a:p>
          <a:p>
            <a:pPr>
              <a:buFontTx/>
              <a:buChar char="•"/>
            </a:pPr>
            <a:r>
              <a:rPr lang="en-US" altLang="en-US"/>
              <a:t>coordinate access to models;</a:t>
            </a:r>
          </a:p>
          <a:p>
            <a:pPr>
              <a:buFontTx/>
              <a:buChar char="•"/>
            </a:pPr>
            <a:r>
              <a:rPr lang="en-US" altLang="en-US"/>
              <a:t>facilitate collaboration between developers;</a:t>
            </a:r>
          </a:p>
          <a:p>
            <a:pPr>
              <a:buFontTx/>
              <a:buChar char="•"/>
            </a:pPr>
            <a:r>
              <a:rPr lang="en-US" altLang="en-US"/>
              <a:t>store multiple versions of models;</a:t>
            </a:r>
          </a:p>
          <a:p>
            <a:pPr>
              <a:buFontTx/>
              <a:buChar char="•"/>
            </a:pPr>
            <a:r>
              <a:rPr lang="en-US" altLang="en-US"/>
              <a:t>identify differences between versions;</a:t>
            </a:r>
          </a:p>
          <a:p>
            <a:pPr>
              <a:buFontTx/>
              <a:buChar char="•"/>
            </a:pPr>
            <a:r>
              <a:rPr lang="en-US" altLang="en-US"/>
              <a:t>allow to share the same concepts in different models;</a:t>
            </a:r>
          </a:p>
          <a:p>
            <a:pPr>
              <a:buFontTx/>
              <a:buChar char="•"/>
            </a:pPr>
            <a:r>
              <a:rPr lang="en-US" altLang="en-US"/>
              <a:t>check consistency and integrity of models;</a:t>
            </a:r>
          </a:p>
          <a:p>
            <a:pPr>
              <a:buFontTx/>
              <a:buChar char="•"/>
            </a:pPr>
            <a:r>
              <a:rPr lang="en-US" altLang="en-US"/>
              <a:t>generate project reports and documents;</a:t>
            </a:r>
          </a:p>
          <a:p>
            <a:pPr>
              <a:buFontTx/>
              <a:buChar char="•"/>
            </a:pPr>
            <a:r>
              <a:rPr lang="en-US" altLang="en-US"/>
              <a:t>generate data structures and programming code (forward engineering);</a:t>
            </a:r>
          </a:p>
          <a:p>
            <a:pPr>
              <a:buFontTx/>
              <a:buChar char="•"/>
            </a:pPr>
            <a:r>
              <a:rPr lang="en-US" altLang="en-US"/>
              <a:t>generate models from existing implementation (reverse engineering), etc.</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36867"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3A93B2D9-2E80-4343-BBCE-95CC85A876CB}" type="slidenum">
              <a:rPr lang="en-US" altLang="en-US" sz="1000"/>
              <a:pPr/>
              <a:t>71</a:t>
            </a:fld>
            <a:endParaRPr lang="en-US" altLang="en-US" sz="1000"/>
          </a:p>
        </p:txBody>
      </p:sp>
      <p:sp>
        <p:nvSpPr>
          <p:cNvPr id="36868"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36869"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36870" name="Rectangle 2"/>
          <p:cNvSpPr>
            <a:spLocks noGrp="1" noRot="1" noChangeAspect="1" noChangeArrowheads="1" noTextEdit="1"/>
          </p:cNvSpPr>
          <p:nvPr>
            <p:ph type="sldImg"/>
          </p:nvPr>
        </p:nvSpPr>
        <p:spPr>
          <a:xfrm>
            <a:off x="987425" y="766763"/>
            <a:ext cx="5111750" cy="3833812"/>
          </a:xfrm>
          <a:ln/>
        </p:spPr>
      </p:sp>
      <p:sp>
        <p:nvSpPr>
          <p:cNvPr id="36871" name="Rectangle 3"/>
          <p:cNvSpPr>
            <a:spLocks noGrp="1" noChangeArrowheads="1"/>
          </p:cNvSpPr>
          <p:nvPr>
            <p:ph type="body" idx="1"/>
          </p:nvPr>
        </p:nvSpPr>
        <p:spPr>
          <a:noFill/>
        </p:spPr>
        <p:txBody>
          <a:bodyPr/>
          <a:lstStyle/>
          <a:p>
            <a:r>
              <a:rPr lang="en-US" altLang="en-US"/>
              <a:t>The Rational Software Corporation, currently part of IBM, developed UML. </a:t>
            </a:r>
          </a:p>
          <a:p>
            <a:r>
              <a:rPr lang="en-US" altLang="en-US"/>
              <a:t>In 1997, Object Management Group (OMG) approved UML as a standard modeling language. </a:t>
            </a:r>
          </a:p>
          <a:p>
            <a:endParaRPr lang="en-US" altLang="en-US"/>
          </a:p>
          <a:p>
            <a:r>
              <a:rPr lang="en-US" altLang="en-US"/>
              <a:t>The UML language constructs allow modeling the static structure and dynamic behavior of a system. A system is modeled as a set of collaborating </a:t>
            </a:r>
            <a:r>
              <a:rPr lang="en-US" altLang="en-US" i="1"/>
              <a:t>objects</a:t>
            </a:r>
            <a:r>
              <a:rPr lang="en-US" altLang="en-US"/>
              <a:t> (software modules) that react to external events to perform tasks of benefit to customers (users). Particular models emphasize some aspects of the system and ignore aspects that are stressed in other models. Together, a set of integrated models provides a complete description for the system.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4096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D8491AAE-D159-4697-BBA4-B894E11D6E32}" type="slidenum">
              <a:rPr lang="en-US" altLang="en-US" sz="1000"/>
              <a:pPr/>
              <a:t>72</a:t>
            </a:fld>
            <a:endParaRPr lang="en-US" altLang="en-US" sz="1000"/>
          </a:p>
        </p:txBody>
      </p:sp>
      <p:sp>
        <p:nvSpPr>
          <p:cNvPr id="4096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4096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40966" name="Rectangle 2"/>
          <p:cNvSpPr>
            <a:spLocks noGrp="1" noRot="1" noChangeAspect="1" noChangeArrowheads="1" noTextEdit="1"/>
          </p:cNvSpPr>
          <p:nvPr>
            <p:ph type="sldImg"/>
          </p:nvPr>
        </p:nvSpPr>
        <p:spPr>
          <a:xfrm>
            <a:off x="987425" y="766763"/>
            <a:ext cx="5111750" cy="3833812"/>
          </a:xfrm>
          <a:ln/>
        </p:spPr>
      </p:sp>
      <p:sp>
        <p:nvSpPr>
          <p:cNvPr id="40967" name="Rectangle 3"/>
          <p:cNvSpPr>
            <a:spLocks noGrp="1" noChangeArrowheads="1"/>
          </p:cNvSpPr>
          <p:nvPr>
            <p:ph type="body" idx="1"/>
          </p:nvPr>
        </p:nvSpPr>
        <p:spPr>
          <a:noFill/>
        </p:spPr>
        <p:txBody>
          <a:bodyPr/>
          <a:lstStyle/>
          <a:p>
            <a:r>
              <a:rPr lang="en-US" altLang="en-US" sz="1000" i="1" dirty="0"/>
              <a:t>Information-oriented integration</a:t>
            </a:r>
            <a:r>
              <a:rPr lang="en-US" altLang="en-US" sz="1000" dirty="0"/>
              <a:t> relies on exchanges of information between source and target applications. This is an integration on the level of databases or application-programming interfaces (APIs) that externalize information for consumption by other applications. </a:t>
            </a:r>
            <a:endParaRPr lang="en-US" altLang="en-US" sz="1000" i="1" dirty="0"/>
          </a:p>
          <a:p>
            <a:r>
              <a:rPr lang="en-US" altLang="en-US" sz="1000" i="1" dirty="0"/>
              <a:t>Portal-oriented integration</a:t>
            </a:r>
            <a:r>
              <a:rPr lang="en-US" altLang="en-US" sz="1000" dirty="0"/>
              <a:t> can be seen as a special kind of information-oriented integration in which information is externalized from multiple software systems into a common user interface, typically in a Web browser’s portal. The difference is that information-oriented integration focuses on the real time exchange of information whereas portals require human intervention to act on information externalized from back-end systems.</a:t>
            </a:r>
            <a:endParaRPr lang="en-US" altLang="en-US" sz="1000" i="1" dirty="0"/>
          </a:p>
          <a:p>
            <a:r>
              <a:rPr lang="en-US" altLang="en-US" sz="1000" i="1" dirty="0"/>
              <a:t>Interface-oriented integration</a:t>
            </a:r>
            <a:r>
              <a:rPr lang="en-US" altLang="en-US" sz="1000" dirty="0"/>
              <a:t> links application interfaces (i.e. </a:t>
            </a:r>
            <a:r>
              <a:rPr lang="en-US" altLang="en-US" sz="1000" i="1" dirty="0"/>
              <a:t>services</a:t>
            </a:r>
            <a:r>
              <a:rPr lang="en-US" altLang="en-US" sz="1000" dirty="0"/>
              <a:t> defined through an interface abstraction). Interfaces expose services performed by one application that can benefit another.  Interface-oriented integration does not require visibility into detailed business processes of participating applications. The supply of services can be </a:t>
            </a:r>
            <a:r>
              <a:rPr lang="en-US" altLang="en-US" sz="1000" i="1" dirty="0"/>
              <a:t>informational</a:t>
            </a:r>
            <a:r>
              <a:rPr lang="en-US" altLang="en-US" sz="1000" dirty="0"/>
              <a:t> (when data is supplied) or </a:t>
            </a:r>
            <a:r>
              <a:rPr lang="en-US" altLang="en-US" sz="1000" i="1" dirty="0"/>
              <a:t>transactional</a:t>
            </a:r>
            <a:r>
              <a:rPr lang="en-US" altLang="en-US" sz="1000" dirty="0"/>
              <a:t> (when a piece of functionality is supplied). The former is really a variation of information-based integration, but the latter requires changes to the source and target applications or may result in a new application (composite application). </a:t>
            </a:r>
            <a:endParaRPr lang="en-US" altLang="en-US" sz="1000" i="1" dirty="0"/>
          </a:p>
          <a:p>
            <a:r>
              <a:rPr lang="en-US" altLang="en-US" sz="1000" i="1" dirty="0"/>
              <a:t>Process-oriented integration</a:t>
            </a:r>
            <a:r>
              <a:rPr lang="en-US" altLang="en-US" sz="1000" dirty="0"/>
              <a:t> links applications by defining a new layer of processes on top of an existing set of processes and data in existing applications. Arguably, this is an ultimate integration solution in which new process logic is separated from the application logic of participating applications and which is likely to create a new solution that automates tasks once performed manually. Process-oriented integration starts with building a new process model and assumes complete visibility into internal processes of applications being integrated. It has a strategic dimension aimed at leveraging existing business processes and delivering competitive advantage.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108547"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E1744A74-9B8E-4799-84B9-F0DD506082C7}" type="slidenum">
              <a:rPr lang="en-US" altLang="en-US" sz="1000"/>
              <a:pPr/>
              <a:t>73</a:t>
            </a:fld>
            <a:endParaRPr lang="en-US" altLang="en-US" sz="1000"/>
          </a:p>
        </p:txBody>
      </p:sp>
      <p:sp>
        <p:nvSpPr>
          <p:cNvPr id="108548"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108549"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108550" name="Rectangle 2"/>
          <p:cNvSpPr>
            <a:spLocks noGrp="1" noRot="1" noChangeAspect="1" noChangeArrowheads="1" noTextEdit="1"/>
          </p:cNvSpPr>
          <p:nvPr>
            <p:ph type="sldImg"/>
          </p:nvPr>
        </p:nvSpPr>
        <p:spPr>
          <a:xfrm>
            <a:off x="987425" y="766763"/>
            <a:ext cx="5111750" cy="3833812"/>
          </a:xfrm>
          <a:ln/>
        </p:spPr>
      </p:sp>
      <p:sp>
        <p:nvSpPr>
          <p:cNvPr id="108551" name="Rectangle 3"/>
          <p:cNvSpPr>
            <a:spLocks noGrp="1" noChangeArrowheads="1"/>
          </p:cNvSpPr>
          <p:nvPr>
            <p:ph type="body" idx="1"/>
          </p:nvPr>
        </p:nvSpPr>
        <p:spPr>
          <a:noFill/>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dirty="0"/>
              <a:t>Customers and developers.</a:t>
            </a:r>
          </a:p>
          <a:p>
            <a:pPr marL="228600" indent="-228600">
              <a:buFontTx/>
              <a:buAutoNum type="arabicPeriod"/>
            </a:pPr>
            <a:r>
              <a:rPr lang="en-US" altLang="en-US" dirty="0"/>
              <a:t>Increment.</a:t>
            </a:r>
          </a:p>
          <a:p>
            <a:pPr marL="228600" indent="-228600">
              <a:buFontTx/>
              <a:buAutoNum type="arabicPeriod"/>
            </a:pPr>
            <a:r>
              <a:rPr lang="en-US" altLang="en-US" dirty="0"/>
              <a:t>The spiral model.</a:t>
            </a:r>
          </a:p>
          <a:p>
            <a:pPr marL="228600" indent="-228600">
              <a:buFontTx/>
              <a:buAutoNum type="arabicPeriod"/>
            </a:pPr>
            <a:r>
              <a:rPr lang="en-US" altLang="en-US" dirty="0"/>
              <a:t>Agile software development.</a:t>
            </a:r>
          </a:p>
        </p:txBody>
      </p:sp>
    </p:spTree>
    <p:extLst>
      <p:ext uri="{BB962C8B-B14F-4D97-AF65-F5344CB8AC3E}">
        <p14:creationId xmlns:p14="http://schemas.microsoft.com/office/powerpoint/2010/main" val="3916946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4608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F716B35E-1CAE-48AD-8BE6-1574264E1DF2}" type="slidenum">
              <a:rPr lang="en-US" altLang="en-US" sz="1000"/>
              <a:pPr/>
              <a:t>75</a:t>
            </a:fld>
            <a:endParaRPr lang="en-US" altLang="en-US" sz="1000"/>
          </a:p>
        </p:txBody>
      </p:sp>
      <p:sp>
        <p:nvSpPr>
          <p:cNvPr id="4608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4608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46086" name="Rectangle 2"/>
          <p:cNvSpPr>
            <a:spLocks noGrp="1" noRot="1" noChangeAspect="1" noChangeArrowheads="1" noTextEdit="1"/>
          </p:cNvSpPr>
          <p:nvPr>
            <p:ph type="sldImg"/>
          </p:nvPr>
        </p:nvSpPr>
        <p:spPr>
          <a:xfrm>
            <a:off x="987425" y="766763"/>
            <a:ext cx="5111750" cy="3833812"/>
          </a:xfrm>
          <a:ln/>
        </p:spPr>
      </p:sp>
      <p:sp>
        <p:nvSpPr>
          <p:cNvPr id="46087" name="Rectangle 3"/>
          <p:cNvSpPr>
            <a:spLocks noGrp="1" noChangeArrowheads="1"/>
          </p:cNvSpPr>
          <p:nvPr>
            <p:ph type="body" idx="1"/>
          </p:nvPr>
        </p:nvSpPr>
        <p:spPr>
          <a:noFill/>
        </p:spPr>
        <p:txBody>
          <a:bodyPr/>
          <a:lstStyle/>
          <a:p>
            <a:r>
              <a:rPr lang="en-US" altLang="en-US" sz="1000"/>
              <a:t>Business strategy can be determined through various processes known as </a:t>
            </a:r>
            <a:r>
              <a:rPr lang="en-US" altLang="en-US" sz="1000" i="1"/>
              <a:t>strategic planning</a:t>
            </a:r>
            <a:r>
              <a:rPr lang="en-US" altLang="en-US" sz="1000"/>
              <a:t>, </a:t>
            </a:r>
            <a:r>
              <a:rPr lang="en-US" altLang="en-US" sz="1000" i="1"/>
              <a:t>business modeling</a:t>
            </a:r>
            <a:r>
              <a:rPr lang="en-US" altLang="en-US" sz="1000"/>
              <a:t>, </a:t>
            </a:r>
            <a:r>
              <a:rPr lang="en-US" altLang="en-US" sz="1000" i="1"/>
              <a:t>business process reengineering</a:t>
            </a:r>
            <a:r>
              <a:rPr lang="en-US" altLang="en-US" sz="1000"/>
              <a:t>, </a:t>
            </a:r>
            <a:r>
              <a:rPr lang="en-US" altLang="en-US" sz="1000" i="1"/>
              <a:t>strategic alignment</a:t>
            </a:r>
            <a:r>
              <a:rPr lang="en-US" altLang="en-US" sz="1000"/>
              <a:t>, </a:t>
            </a:r>
            <a:r>
              <a:rPr lang="en-US" altLang="en-US" sz="1000" i="1"/>
              <a:t>information resource management</a:t>
            </a:r>
            <a:r>
              <a:rPr lang="en-US" altLang="en-US" sz="1000"/>
              <a:t>, or similar. All these approaches undertake to study fundamental business processes in an organization in order to determine a long-term vision for the business and then to prioritize business issues that can be resolved by the use of information technology.</a:t>
            </a:r>
          </a:p>
          <a:p>
            <a:r>
              <a:rPr lang="en-US" altLang="en-US" sz="1000"/>
              <a:t>This said, there are many organizations, in particular many small organizations, with no clear business strategy. Such organizations are likely to decide on information systems development by simply identifying the current most pressing business problems that need to be addressed. When external environment or internal business conditions change, the existing information systems will have to be modified or even replaced. Such modus operandi allows small organizations to refocus quickly on their current situation, take advantage of new opportunities and rebuff new threats.</a:t>
            </a:r>
          </a:p>
          <a:p>
            <a:r>
              <a:rPr lang="en-US" altLang="en-US" sz="1000"/>
              <a:t>Large organizations cannot afford constant changes of business directions. In reality, they frequently dictate directions for other organizations in the same line of business. To some degree, they can mold the environment to their </a:t>
            </a:r>
            <a:r>
              <a:rPr lang="en-US" altLang="en-US" sz="1000" i="1"/>
              <a:t>current</a:t>
            </a:r>
            <a:r>
              <a:rPr lang="en-US" altLang="en-US" sz="1000"/>
              <a:t> needs. However, large organizations have to look carefully into the </a:t>
            </a:r>
            <a:r>
              <a:rPr lang="en-US" altLang="en-US" sz="1000" i="1"/>
              <a:t>future</a:t>
            </a:r>
            <a:r>
              <a:rPr lang="en-US" altLang="en-US" sz="1000"/>
              <a:t>. They have to use a planning-based approach for identifying development projects. These are typically large projects that take a long time to complete. They are too cumbersome to be easily changed or replaced. They need to accommodate or even target future opportunities and threats.</a:t>
            </a:r>
          </a:p>
          <a:p>
            <a:endParaRPr lang="en-US" altLang="en-US" sz="1000"/>
          </a:p>
          <a:p>
            <a:r>
              <a:rPr lang="en-US" altLang="en-US" sz="1000"/>
              <a:t>All system planning approaches have an important common denominator – they are concerned with </a:t>
            </a:r>
            <a:r>
              <a:rPr lang="en-US" altLang="en-US" sz="1000" i="1"/>
              <a:t>effectiveness</a:t>
            </a:r>
            <a:r>
              <a:rPr lang="en-US" altLang="en-US" sz="1000"/>
              <a:t> (doing the right thing) rather than </a:t>
            </a:r>
            <a:r>
              <a:rPr lang="en-US" altLang="en-US" sz="1000" i="1"/>
              <a:t>efficiency</a:t>
            </a:r>
            <a:r>
              <a:rPr lang="en-US" altLang="en-US" sz="1000"/>
              <a:t> (doing things right). Efficiently solving a wrong problem does not do much good!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lstStyle/>
          <a:p>
            <a:r>
              <a:rPr lang="en-US" dirty="0"/>
              <a:t>The following questions </a:t>
            </a:r>
            <a:r>
              <a:rPr lang="en-US" baseline="0" dirty="0"/>
              <a:t>were asked for each factor:</a:t>
            </a:r>
          </a:p>
          <a:p>
            <a:pPr marL="171450" indent="-171450">
              <a:buFont typeface="Arial"/>
              <a:buChar char="•"/>
            </a:pPr>
            <a:r>
              <a:rPr lang="en-US" b="1" baseline="0" dirty="0"/>
              <a:t>Product Quality</a:t>
            </a:r>
            <a:r>
              <a:rPr lang="en-US" b="0" baseline="0" dirty="0"/>
              <a:t>. </a:t>
            </a:r>
            <a:r>
              <a:rPr lang="en-US" sz="1200" b="0" kern="1200" dirty="0">
                <a:solidFill>
                  <a:schemeClr val="tx1"/>
                </a:solidFill>
                <a:latin typeface="Arial" charset="0"/>
                <a:ea typeface="+mn-ea"/>
                <a:cs typeface="+mn-cs"/>
              </a:rPr>
              <a:t>When it comes to the quality of the system delivered, what is your experience regarding the effectiveness of [paradigm] software development teams?</a:t>
            </a:r>
            <a:endParaRPr lang="en-US" b="0" baseline="0" dirty="0"/>
          </a:p>
          <a:p>
            <a:pPr marL="171450" indent="-171450">
              <a:buFont typeface="Arial"/>
              <a:buChar char="•"/>
            </a:pPr>
            <a:r>
              <a:rPr lang="en-US" b="1" baseline="0" dirty="0"/>
              <a:t>Stakeholder Value</a:t>
            </a:r>
            <a:r>
              <a:rPr lang="en-US" b="0" baseline="0" dirty="0"/>
              <a:t>. </a:t>
            </a:r>
            <a:r>
              <a:rPr lang="en-US" sz="1200" b="0" kern="1200" dirty="0">
                <a:solidFill>
                  <a:schemeClr val="tx1"/>
                </a:solidFill>
                <a:latin typeface="Arial" charset="0"/>
                <a:ea typeface="+mn-ea"/>
                <a:cs typeface="+mn-cs"/>
              </a:rPr>
              <a:t>When it comes to ability to deliver a solution which meets the actual needs of it's stakeholders, what is your experience regarding the effectiveness of [paradigm] software development teams?</a:t>
            </a:r>
            <a:endParaRPr lang="en-US" b="0" baseline="0" dirty="0"/>
          </a:p>
          <a:p>
            <a:pPr marL="171450" indent="-171450">
              <a:buFont typeface="Arial"/>
              <a:buChar char="•"/>
            </a:pPr>
            <a:r>
              <a:rPr lang="en-US" b="1" baseline="0" dirty="0"/>
              <a:t>ROI</a:t>
            </a:r>
            <a:r>
              <a:rPr lang="en-US" b="0" baseline="0" dirty="0"/>
              <a:t>. </a:t>
            </a:r>
            <a:r>
              <a:rPr lang="en-US" sz="1200" b="0" kern="1200" dirty="0">
                <a:solidFill>
                  <a:schemeClr val="tx1"/>
                </a:solidFill>
                <a:latin typeface="Arial" charset="0"/>
                <a:ea typeface="+mn-ea"/>
                <a:cs typeface="+mn-cs"/>
              </a:rPr>
              <a:t>When it comes to effective use of return on investment (ROI), what is your experience regarding the effectiveness of [paradigm] software development teams?</a:t>
            </a:r>
            <a:endParaRPr lang="en-US" b="0" baseline="0" dirty="0"/>
          </a:p>
          <a:p>
            <a:pPr marL="171450" indent="-171450">
              <a:buFont typeface="Arial"/>
              <a:buChar char="•"/>
            </a:pPr>
            <a:r>
              <a:rPr lang="en-US" b="1" baseline="0" dirty="0"/>
              <a:t>Time/Schedule</a:t>
            </a:r>
            <a:r>
              <a:rPr lang="en-US" b="0" baseline="0" dirty="0"/>
              <a:t>. </a:t>
            </a:r>
            <a:r>
              <a:rPr lang="en-US" sz="1200" b="0" kern="1200" dirty="0">
                <a:solidFill>
                  <a:schemeClr val="tx1"/>
                </a:solidFill>
                <a:latin typeface="Arial" charset="0"/>
                <a:ea typeface="+mn-ea"/>
                <a:cs typeface="+mn-cs"/>
              </a:rPr>
              <a:t>When it comes to time/schedule, what is your experience regarding the effectiveness of [paradigm] software development teams?</a:t>
            </a:r>
            <a:endParaRPr lang="en-US" b="0" baseline="0" dirty="0"/>
          </a:p>
          <a:p>
            <a:endParaRPr lang="en-US" dirty="0"/>
          </a:p>
          <a:p>
            <a:r>
              <a:rPr lang="en-US" dirty="0"/>
              <a:t>When respondents</a:t>
            </a:r>
            <a:r>
              <a:rPr lang="en-US" baseline="0" dirty="0"/>
              <a:t> indicated that they had experience with a given paradigm, for each of the potential success factors there were given the following options: </a:t>
            </a:r>
          </a:p>
          <a:p>
            <a:pPr marL="171450" indent="-171450">
              <a:buFont typeface="Arial"/>
              <a:buChar char="•"/>
            </a:pPr>
            <a:r>
              <a:rPr lang="en-US" baseline="0" dirty="0"/>
              <a:t>Not applicable (not counted for scoring)</a:t>
            </a:r>
          </a:p>
          <a:p>
            <a:pPr marL="171450" indent="-171450">
              <a:buFont typeface="Arial"/>
              <a:buChar char="•"/>
            </a:pPr>
            <a:r>
              <a:rPr lang="en-US" baseline="0" dirty="0"/>
              <a:t>Very effective (Score = 10)</a:t>
            </a:r>
          </a:p>
          <a:p>
            <a:pPr marL="171450" indent="-171450">
              <a:buFont typeface="Arial"/>
              <a:buChar char="•"/>
            </a:pPr>
            <a:r>
              <a:rPr lang="en-US" baseline="0" dirty="0"/>
              <a:t>Effective (Score = 5)</a:t>
            </a:r>
          </a:p>
          <a:p>
            <a:pPr marL="171450" indent="-171450">
              <a:buFont typeface="Arial"/>
              <a:buChar char="•"/>
            </a:pPr>
            <a:r>
              <a:rPr lang="en-US" baseline="0" dirty="0"/>
              <a:t>Neutral (Score = 0)</a:t>
            </a:r>
          </a:p>
          <a:p>
            <a:pPr marL="171450" indent="-171450">
              <a:buFont typeface="Arial"/>
              <a:buChar char="•"/>
            </a:pPr>
            <a:r>
              <a:rPr lang="en-US" baseline="0" dirty="0"/>
              <a:t>Ineffective (Score = -5)</a:t>
            </a:r>
          </a:p>
          <a:p>
            <a:pPr marL="171450" indent="-171450">
              <a:buFont typeface="Arial"/>
              <a:buChar char="•"/>
            </a:pPr>
            <a:r>
              <a:rPr lang="en-US" baseline="0" dirty="0"/>
              <a:t>Very ineffective (Score = -10)</a:t>
            </a:r>
          </a:p>
          <a:p>
            <a:endParaRPr lang="en-US" baseline="0" dirty="0"/>
          </a:p>
          <a:p>
            <a:r>
              <a:rPr lang="en-US" baseline="0" dirty="0"/>
              <a:t>To calculate the overall rating for each factor was calculated as a weighted average using the score values listed above.</a:t>
            </a:r>
          </a:p>
        </p:txBody>
      </p:sp>
      <p:sp>
        <p:nvSpPr>
          <p:cNvPr id="4" name="Slide Number Placeholder 3"/>
          <p:cNvSpPr>
            <a:spLocks noGrp="1"/>
          </p:cNvSpPr>
          <p:nvPr>
            <p:ph type="sldNum" sz="quarter" idx="10"/>
          </p:nvPr>
        </p:nvSpPr>
        <p:spPr/>
        <p:txBody>
          <a:bodyPr/>
          <a:lstStyle/>
          <a:p>
            <a:fld id="{76D52BBF-4136-4340-8AD4-BEF8EE74C68B}" type="slidenum">
              <a:rPr lang="en-US" smtClean="0"/>
              <a:pPr/>
              <a:t>15</a:t>
            </a:fld>
            <a:endParaRPr lang="en-US"/>
          </a:p>
        </p:txBody>
      </p:sp>
    </p:spTree>
    <p:extLst>
      <p:ext uri="{BB962C8B-B14F-4D97-AF65-F5344CB8AC3E}">
        <p14:creationId xmlns:p14="http://schemas.microsoft.com/office/powerpoint/2010/main" val="4242675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48131"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241711C8-7448-4FB7-A971-E65846FC2527}" type="slidenum">
              <a:rPr lang="en-US" altLang="en-US" sz="1000"/>
              <a:pPr/>
              <a:t>76</a:t>
            </a:fld>
            <a:endParaRPr lang="en-US" altLang="en-US" sz="1000"/>
          </a:p>
        </p:txBody>
      </p:sp>
      <p:sp>
        <p:nvSpPr>
          <p:cNvPr id="48132"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48133"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48134" name="Rectangle 2"/>
          <p:cNvSpPr>
            <a:spLocks noGrp="1" noRot="1" noChangeAspect="1" noChangeArrowheads="1" noTextEdit="1"/>
          </p:cNvSpPr>
          <p:nvPr>
            <p:ph type="sldImg"/>
          </p:nvPr>
        </p:nvSpPr>
        <p:spPr>
          <a:xfrm>
            <a:off x="987425" y="766763"/>
            <a:ext cx="5111750" cy="3833812"/>
          </a:xfrm>
          <a:ln/>
        </p:spPr>
      </p:sp>
      <p:sp>
        <p:nvSpPr>
          <p:cNvPr id="48135" name="Rectangle 3"/>
          <p:cNvSpPr>
            <a:spLocks noGrp="1" noChangeArrowheads="1"/>
          </p:cNvSpPr>
          <p:nvPr>
            <p:ph type="body" idx="1"/>
          </p:nvPr>
        </p:nvSpPr>
        <p:spPr>
          <a:noFill/>
        </p:spPr>
        <p:txBody>
          <a:bodyPr/>
          <a:lstStyle/>
          <a:p>
            <a:pPr>
              <a:lnSpc>
                <a:spcPct val="80000"/>
              </a:lnSpc>
            </a:pPr>
            <a:r>
              <a:rPr lang="en-US" altLang="en-US" sz="800"/>
              <a:t>This is a top-down approach that starts with the determination of an organization’s mission.</a:t>
            </a:r>
          </a:p>
          <a:p>
            <a:pPr>
              <a:lnSpc>
                <a:spcPct val="80000"/>
              </a:lnSpc>
            </a:pPr>
            <a:r>
              <a:rPr lang="en-US" altLang="en-US" sz="800"/>
              <a:t>The </a:t>
            </a:r>
            <a:r>
              <a:rPr lang="en-US" altLang="en-US" sz="800" i="1"/>
              <a:t>mission statement</a:t>
            </a:r>
            <a:r>
              <a:rPr lang="en-US" altLang="en-US" sz="800"/>
              <a:t> captures the unique character of an organization and specifies its vision of where it wants to be in the future. In a good mission statement emphasis is placed on customer needs rather than on products or services that an organization delivers.</a:t>
            </a:r>
          </a:p>
          <a:p>
            <a:pPr>
              <a:lnSpc>
                <a:spcPct val="80000"/>
              </a:lnSpc>
            </a:pPr>
            <a:r>
              <a:rPr lang="en-US" altLang="en-US" sz="800"/>
              <a:t>The mission statement, and a business strategy developed from it, take into consideration the </a:t>
            </a:r>
            <a:r>
              <a:rPr lang="en-US" altLang="en-US" sz="800" i="1"/>
              <a:t>internal company strengths and weaknesses</a:t>
            </a:r>
            <a:r>
              <a:rPr lang="en-US" altLang="en-US" sz="800"/>
              <a:t> in the areas of management, production, human resources, finance, marketing, research and development, etc. </a:t>
            </a:r>
          </a:p>
          <a:p>
            <a:pPr>
              <a:lnSpc>
                <a:spcPct val="80000"/>
              </a:lnSpc>
            </a:pPr>
            <a:r>
              <a:rPr lang="en-US" altLang="en-US" sz="800"/>
              <a:t>Examples of </a:t>
            </a:r>
            <a:r>
              <a:rPr lang="en-US" altLang="en-US" sz="800" i="1"/>
              <a:t>strengths</a:t>
            </a:r>
            <a:r>
              <a:rPr lang="en-US" altLang="en-US" sz="800"/>
              <a:t> include:</a:t>
            </a:r>
          </a:p>
          <a:p>
            <a:pPr>
              <a:lnSpc>
                <a:spcPct val="80000"/>
              </a:lnSpc>
              <a:buFontTx/>
              <a:buChar char="•"/>
            </a:pPr>
            <a:r>
              <a:rPr lang="en-US" altLang="en-US" sz="800"/>
              <a:t>ownership of brand names and patents</a:t>
            </a:r>
          </a:p>
          <a:p>
            <a:pPr>
              <a:lnSpc>
                <a:spcPct val="80000"/>
              </a:lnSpc>
              <a:buFontTx/>
              <a:buChar char="•"/>
            </a:pPr>
            <a:r>
              <a:rPr lang="en-US" altLang="en-US" sz="800"/>
              <a:t>good reputation among customers and suppliers</a:t>
            </a:r>
          </a:p>
          <a:p>
            <a:pPr>
              <a:lnSpc>
                <a:spcPct val="80000"/>
              </a:lnSpc>
              <a:buFontTx/>
              <a:buChar char="•"/>
            </a:pPr>
            <a:r>
              <a:rPr lang="en-US" altLang="en-US" sz="800"/>
              <a:t>exclusive access to resources or technology</a:t>
            </a:r>
          </a:p>
          <a:p>
            <a:pPr>
              <a:lnSpc>
                <a:spcPct val="80000"/>
              </a:lnSpc>
              <a:buFontTx/>
              <a:buChar char="•"/>
            </a:pPr>
            <a:r>
              <a:rPr lang="en-US" altLang="en-US" sz="800"/>
              <a:t>cost advantage due to production volume, proprietary know-how, exclusive rights or partnerships</a:t>
            </a:r>
          </a:p>
          <a:p>
            <a:pPr>
              <a:lnSpc>
                <a:spcPct val="80000"/>
              </a:lnSpc>
            </a:pPr>
            <a:r>
              <a:rPr lang="en-US" altLang="en-US" sz="800"/>
              <a:t>Frequently, a </a:t>
            </a:r>
            <a:r>
              <a:rPr lang="en-US" altLang="en-US" sz="800" i="1"/>
              <a:t>weakness</a:t>
            </a:r>
            <a:r>
              <a:rPr lang="en-US" altLang="en-US" sz="800"/>
              <a:t> is the absence of a potential strength. Examples of weaknesses include:</a:t>
            </a:r>
          </a:p>
          <a:p>
            <a:pPr>
              <a:lnSpc>
                <a:spcPct val="80000"/>
              </a:lnSpc>
              <a:buFontTx/>
              <a:buChar char="•"/>
            </a:pPr>
            <a:r>
              <a:rPr lang="en-US" altLang="en-US" sz="800"/>
              <a:t>unreliable cash flow</a:t>
            </a:r>
          </a:p>
          <a:p>
            <a:pPr>
              <a:lnSpc>
                <a:spcPct val="80000"/>
              </a:lnSpc>
              <a:buFontTx/>
              <a:buChar char="•"/>
            </a:pPr>
            <a:r>
              <a:rPr lang="en-US" altLang="en-US" sz="800"/>
              <a:t>inferior skills base of the staff and the reliance on some key staff members</a:t>
            </a:r>
          </a:p>
          <a:p>
            <a:pPr>
              <a:lnSpc>
                <a:spcPct val="80000"/>
              </a:lnSpc>
              <a:buFontTx/>
              <a:buChar char="•"/>
            </a:pPr>
            <a:r>
              <a:rPr lang="en-US" altLang="en-US" sz="800"/>
              <a:t>poor location of the business</a:t>
            </a:r>
          </a:p>
          <a:p>
            <a:pPr>
              <a:lnSpc>
                <a:spcPct val="80000"/>
              </a:lnSpc>
            </a:pPr>
            <a:r>
              <a:rPr lang="en-US" altLang="en-US" sz="800"/>
              <a:t>An organization has to know of </a:t>
            </a:r>
            <a:r>
              <a:rPr lang="en-US" altLang="en-US" sz="800" i="1"/>
              <a:t>external opportunities</a:t>
            </a:r>
            <a:r>
              <a:rPr lang="en-US" altLang="en-US" sz="800"/>
              <a:t> to be taken advantage of and </a:t>
            </a:r>
            <a:r>
              <a:rPr lang="en-US" altLang="en-US" sz="800" i="1"/>
              <a:t>external threats</a:t>
            </a:r>
            <a:r>
              <a:rPr lang="en-US" altLang="en-US" sz="800"/>
              <a:t> to be avoided. These are factors that an organization cannot control but the knowledge of them is essential in determining the organization’s objectives and goals.</a:t>
            </a:r>
          </a:p>
          <a:p>
            <a:pPr>
              <a:lnSpc>
                <a:spcPct val="80000"/>
              </a:lnSpc>
            </a:pPr>
            <a:r>
              <a:rPr lang="en-US" altLang="en-US" sz="800"/>
              <a:t>Examples of </a:t>
            </a:r>
            <a:r>
              <a:rPr lang="en-US" altLang="en-US" sz="800" i="1"/>
              <a:t>opportunities</a:t>
            </a:r>
            <a:r>
              <a:rPr lang="en-US" altLang="en-US" sz="800"/>
              <a:t> include:</a:t>
            </a:r>
          </a:p>
          <a:p>
            <a:pPr>
              <a:lnSpc>
                <a:spcPct val="80000"/>
              </a:lnSpc>
              <a:buFontTx/>
              <a:buChar char="•"/>
            </a:pPr>
            <a:r>
              <a:rPr lang="en-US" altLang="en-US" sz="800"/>
              <a:t>new less restrictive regulations, removal of trade barriers, etc.</a:t>
            </a:r>
          </a:p>
          <a:p>
            <a:pPr>
              <a:lnSpc>
                <a:spcPct val="80000"/>
              </a:lnSpc>
              <a:buFontTx/>
              <a:buChar char="•"/>
            </a:pPr>
            <a:r>
              <a:rPr lang="en-US" altLang="en-US" sz="800"/>
              <a:t>a strategic alliance, a joint venture, or a merger</a:t>
            </a:r>
          </a:p>
          <a:p>
            <a:pPr>
              <a:lnSpc>
                <a:spcPct val="80000"/>
              </a:lnSpc>
              <a:buFontTx/>
              <a:buChar char="•"/>
            </a:pPr>
            <a:r>
              <a:rPr lang="en-US" altLang="en-US" sz="800"/>
              <a:t>Internet as a new market</a:t>
            </a:r>
          </a:p>
          <a:p>
            <a:pPr>
              <a:lnSpc>
                <a:spcPct val="80000"/>
              </a:lnSpc>
              <a:buFontTx/>
              <a:buChar char="•"/>
            </a:pPr>
            <a:r>
              <a:rPr lang="en-US" altLang="en-US" sz="800"/>
              <a:t>collapse of a competitor and the resulting opening of the market</a:t>
            </a:r>
          </a:p>
          <a:p>
            <a:pPr>
              <a:lnSpc>
                <a:spcPct val="80000"/>
              </a:lnSpc>
            </a:pPr>
            <a:r>
              <a:rPr lang="en-US" altLang="en-US" sz="800"/>
              <a:t>Any changes to environment with a potential negative impact are threats. Examples of </a:t>
            </a:r>
            <a:r>
              <a:rPr lang="en-US" altLang="en-US" sz="800" i="1"/>
              <a:t>threats </a:t>
            </a:r>
            <a:r>
              <a:rPr lang="en-US" altLang="en-US" sz="800"/>
              <a:t> include:</a:t>
            </a:r>
          </a:p>
          <a:p>
            <a:pPr>
              <a:lnSpc>
                <a:spcPct val="80000"/>
              </a:lnSpc>
              <a:buFontTx/>
              <a:buChar char="•"/>
            </a:pPr>
            <a:r>
              <a:rPr lang="en-US" altLang="en-US" sz="800"/>
              <a:t>a potential for a price war with competitors</a:t>
            </a:r>
          </a:p>
          <a:p>
            <a:pPr>
              <a:lnSpc>
                <a:spcPct val="80000"/>
              </a:lnSpc>
              <a:buFontTx/>
              <a:buChar char="•"/>
            </a:pPr>
            <a:r>
              <a:rPr lang="en-US" altLang="en-US" sz="800"/>
              <a:t>technology changes extending beyond the capability of assimilating it</a:t>
            </a:r>
          </a:p>
          <a:p>
            <a:pPr>
              <a:lnSpc>
                <a:spcPct val="80000"/>
              </a:lnSpc>
              <a:buFontTx/>
              <a:buChar char="•"/>
            </a:pPr>
            <a:r>
              <a:rPr lang="en-US" altLang="en-US" sz="800"/>
              <a:t>new tax barriers on the product or service</a:t>
            </a:r>
          </a:p>
          <a:p>
            <a:pPr>
              <a:lnSpc>
                <a:spcPct val="80000"/>
              </a:lnSpc>
            </a:pPr>
            <a:r>
              <a:rPr lang="en-US" altLang="en-US" sz="800"/>
              <a:t>Organizations pursue one or very few </a:t>
            </a:r>
            <a:r>
              <a:rPr lang="en-US" altLang="en-US" sz="800" i="1"/>
              <a:t>objectives</a:t>
            </a:r>
            <a:r>
              <a:rPr lang="en-US" altLang="en-US" sz="800"/>
              <a:t> at any given time. Objectives are normally long-term (three to five years) or even ‘timeless.’ Typical examples of objectives are to improve customer satisfaction, to introduce new services, to address competitive threats, to increase control over suppliers, etc. Each strategic objective must be associated with specific </a:t>
            </a:r>
            <a:r>
              <a:rPr lang="en-US" altLang="en-US" sz="800" i="1"/>
              <a:t>goals</a:t>
            </a:r>
            <a:r>
              <a:rPr lang="en-US" altLang="en-US" sz="800"/>
              <a:t>, usually expressed as annual targets. For example, the objective ‘to improve customer satisfaction’ can be supported by the goal of fulfilling customer orders more quickly – within two weeks, say.</a:t>
            </a:r>
          </a:p>
          <a:p>
            <a:pPr>
              <a:lnSpc>
                <a:spcPct val="80000"/>
              </a:lnSpc>
            </a:pPr>
            <a:r>
              <a:rPr lang="en-US" altLang="en-US" sz="800"/>
              <a:t>Objectives and goals require management </a:t>
            </a:r>
            <a:r>
              <a:rPr lang="en-US" altLang="en-US" sz="800" i="1"/>
              <a:t>strategies</a:t>
            </a:r>
            <a:r>
              <a:rPr lang="en-US" altLang="en-US" sz="800"/>
              <a:t> and specific </a:t>
            </a:r>
            <a:r>
              <a:rPr lang="en-US" altLang="en-US" sz="800" i="1"/>
              <a:t>policies</a:t>
            </a:r>
            <a:r>
              <a:rPr lang="en-US" altLang="en-US" sz="800"/>
              <a:t> for the implementation of these strategies. Such managerial instruments would adjust organizational structures, allocate resources and determine development projects, including information systems.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50179"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520BC6BC-383D-4DF1-8149-F050D631FFD2}" type="slidenum">
              <a:rPr lang="en-US" altLang="en-US" sz="1000"/>
              <a:pPr/>
              <a:t>77</a:t>
            </a:fld>
            <a:endParaRPr lang="en-US" altLang="en-US" sz="1000"/>
          </a:p>
        </p:txBody>
      </p:sp>
      <p:sp>
        <p:nvSpPr>
          <p:cNvPr id="50180"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50181"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50182" name="Rectangle 2"/>
          <p:cNvSpPr>
            <a:spLocks noGrp="1" noRot="1" noChangeAspect="1" noChangeArrowheads="1" noTextEdit="1"/>
          </p:cNvSpPr>
          <p:nvPr>
            <p:ph type="sldImg"/>
          </p:nvPr>
        </p:nvSpPr>
        <p:spPr>
          <a:xfrm>
            <a:off x="987425" y="766763"/>
            <a:ext cx="5111750" cy="3833812"/>
          </a:xfrm>
          <a:ln/>
        </p:spPr>
      </p:sp>
      <p:sp>
        <p:nvSpPr>
          <p:cNvPr id="50183" name="Rectangle 3"/>
          <p:cNvSpPr>
            <a:spLocks noGrp="1" noChangeArrowheads="1"/>
          </p:cNvSpPr>
          <p:nvPr>
            <p:ph type="body" idx="1"/>
          </p:nvPr>
        </p:nvSpPr>
        <p:spPr>
          <a:noFill/>
        </p:spPr>
        <p:txBody>
          <a:bodyPr/>
          <a:lstStyle/>
          <a:p>
            <a:pPr>
              <a:lnSpc>
                <a:spcPct val="90000"/>
              </a:lnSpc>
            </a:pPr>
            <a:r>
              <a:rPr lang="en-US" altLang="en-US" sz="1000"/>
              <a:t>In value chain approach, the product or service is the medium that transfers value to customers. The chain metaphor reinforces the point that a single weak link will cause the whole chain to break.</a:t>
            </a:r>
          </a:p>
          <a:p>
            <a:pPr>
              <a:lnSpc>
                <a:spcPct val="90000"/>
              </a:lnSpc>
            </a:pPr>
            <a:endParaRPr lang="en-US" altLang="en-US" sz="1000"/>
          </a:p>
          <a:p>
            <a:pPr>
              <a:lnSpc>
                <a:spcPct val="90000"/>
              </a:lnSpc>
            </a:pPr>
            <a:r>
              <a:rPr lang="en-US" altLang="en-US" sz="1000"/>
              <a:t>The primary activities create or add value to a final product. They are divided into five successive stages: (1) inbound logistics (receiving inputs to the product or service), (2) operations (using inputs to create the product or service), (3) outbound logistics (distributing the product or service to buyers), (4) sales and marketing (inducing buyers to purchase the product or services), (5) services (to maintain or enhance the value of the product or service). These stages receive proper IS support, which includes, for example: (1) warehousing systems, (2) computer manufacturing systems, (3) shipment and scheduling systems, (4) ordering and invoicing systems, (5) equipment maintenance systems.</a:t>
            </a:r>
          </a:p>
          <a:p>
            <a:pPr>
              <a:lnSpc>
                <a:spcPct val="90000"/>
              </a:lnSpc>
            </a:pPr>
            <a:endParaRPr lang="en-US" altLang="en-US" sz="1000"/>
          </a:p>
          <a:p>
            <a:pPr>
              <a:lnSpc>
                <a:spcPct val="90000"/>
              </a:lnSpc>
            </a:pPr>
            <a:r>
              <a:rPr lang="en-US" altLang="en-US" sz="1000"/>
              <a:t>The support activities include: (1) administration and infrastructure, (2) human resource management, (3) research and development, and – quite understandably – (4) IS development.</a:t>
            </a:r>
          </a:p>
          <a:p>
            <a:pPr>
              <a:lnSpc>
                <a:spcPct val="90000"/>
              </a:lnSpc>
            </a:pPr>
            <a:endParaRPr lang="en-US" altLang="en-US" sz="1000"/>
          </a:p>
          <a:p>
            <a:pPr>
              <a:lnSpc>
                <a:spcPct val="90000"/>
              </a:lnSpc>
            </a:pPr>
            <a:r>
              <a:rPr lang="en-US" altLang="en-US" sz="1000"/>
              <a:t>While VCM is a useful tool for strategic planning and determination of IS development projects, the reverse is also true. The omnipresent computerization facilitates business changes and this in turn creates efficiencies, cost reductions, and competitive advantages. In other words, </a:t>
            </a:r>
            <a:r>
              <a:rPr lang="en-US" altLang="en-US" sz="1000" i="1"/>
              <a:t>IT can transform organizations’ value chains</a:t>
            </a:r>
            <a:r>
              <a:rPr lang="en-US" altLang="en-US" sz="1000"/>
              <a:t>. A self-reinforcing loop between IT and VCM can be established.</a:t>
            </a:r>
          </a:p>
          <a:p>
            <a:pPr>
              <a:lnSpc>
                <a:spcPct val="90000"/>
              </a:lnSpc>
            </a:pPr>
            <a:r>
              <a:rPr lang="en-US" altLang="en-US" sz="1000"/>
              <a:t>Porter and Millar (1985) identify five steps that an organization can take to exploit IT opportunities:</a:t>
            </a:r>
          </a:p>
          <a:p>
            <a:pPr>
              <a:lnSpc>
                <a:spcPct val="90000"/>
              </a:lnSpc>
              <a:buFontTx/>
              <a:buChar char="•"/>
            </a:pPr>
            <a:r>
              <a:rPr lang="en-US" altLang="en-US" sz="1000"/>
              <a:t>Assess the information intensity of products and processes.</a:t>
            </a:r>
          </a:p>
          <a:p>
            <a:pPr>
              <a:lnSpc>
                <a:spcPct val="90000"/>
              </a:lnSpc>
              <a:buFontTx/>
              <a:buChar char="•"/>
            </a:pPr>
            <a:r>
              <a:rPr lang="en-US" altLang="en-US" sz="1000"/>
              <a:t>Assess the role of IT in industry structure.</a:t>
            </a:r>
          </a:p>
          <a:p>
            <a:pPr>
              <a:lnSpc>
                <a:spcPct val="90000"/>
              </a:lnSpc>
              <a:buFontTx/>
              <a:buChar char="•"/>
            </a:pPr>
            <a:r>
              <a:rPr lang="en-US" altLang="en-US" sz="1000"/>
              <a:t>Identify and rank ways in which IT could create a competitive advantage.</a:t>
            </a:r>
          </a:p>
          <a:p>
            <a:pPr>
              <a:lnSpc>
                <a:spcPct val="90000"/>
              </a:lnSpc>
              <a:buFontTx/>
              <a:buChar char="•"/>
            </a:pPr>
            <a:r>
              <a:rPr lang="en-US" altLang="en-US" sz="1000"/>
              <a:t>Consider how IT could create new businesses.</a:t>
            </a:r>
          </a:p>
          <a:p>
            <a:pPr>
              <a:lnSpc>
                <a:spcPct val="90000"/>
              </a:lnSpc>
              <a:buFontTx/>
              <a:buChar char="•"/>
            </a:pPr>
            <a:r>
              <a:rPr lang="en-US" altLang="en-US" sz="1000"/>
              <a:t>Develop a plan to take advantage of IT.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52227"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D1F465BE-C453-4D03-A1C8-20B75149582E}" type="slidenum">
              <a:rPr lang="en-US" altLang="en-US" sz="1000"/>
              <a:pPr/>
              <a:t>78</a:t>
            </a:fld>
            <a:endParaRPr lang="en-US" altLang="en-US" sz="1000"/>
          </a:p>
        </p:txBody>
      </p:sp>
      <p:sp>
        <p:nvSpPr>
          <p:cNvPr id="52228"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52229"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52230" name="Rectangle 2"/>
          <p:cNvSpPr>
            <a:spLocks noGrp="1" noRot="1" noChangeAspect="1" noChangeArrowheads="1" noTextEdit="1"/>
          </p:cNvSpPr>
          <p:nvPr>
            <p:ph type="sldImg"/>
          </p:nvPr>
        </p:nvSpPr>
        <p:spPr>
          <a:xfrm>
            <a:off x="987425" y="766763"/>
            <a:ext cx="5111750" cy="3833812"/>
          </a:xfrm>
          <a:ln/>
        </p:spPr>
      </p:sp>
      <p:sp>
        <p:nvSpPr>
          <p:cNvPr id="52231" name="Rectangle 3"/>
          <p:cNvSpPr>
            <a:spLocks noGrp="1" noChangeArrowheads="1"/>
          </p:cNvSpPr>
          <p:nvPr>
            <p:ph type="body" idx="1"/>
          </p:nvPr>
        </p:nvSpPr>
        <p:spPr>
          <a:noFill/>
        </p:spPr>
        <p:txBody>
          <a:bodyPr/>
          <a:lstStyle/>
          <a:p>
            <a:pPr>
              <a:lnSpc>
                <a:spcPct val="80000"/>
              </a:lnSpc>
            </a:pPr>
            <a:r>
              <a:rPr lang="en-US" altLang="en-US" sz="900"/>
              <a:t>BPR challenges Smith’s industrial principles of the division of labor, hierarchical control and economies of scale. In today’s world, organizations must be able to adapt quickly to market changes, new technologies, competitive factors, customer demands, etc.</a:t>
            </a:r>
          </a:p>
          <a:p>
            <a:pPr>
              <a:lnSpc>
                <a:spcPct val="80000"/>
              </a:lnSpc>
            </a:pPr>
            <a:r>
              <a:rPr lang="en-US" altLang="en-US" sz="900"/>
              <a:t>Rigid organizational structures in which business processes have to cut across many departments are obsolete. Organizations must focus on business processes rather than individual tasks, jobs, people, or departmental functions. These processes cut </a:t>
            </a:r>
            <a:r>
              <a:rPr lang="en-US" altLang="en-US" sz="900" i="1"/>
              <a:t>horizontally</a:t>
            </a:r>
            <a:r>
              <a:rPr lang="en-US" altLang="en-US" sz="900"/>
              <a:t> across the business and end at points of contact with customers. ‘The most visible difference between a process enterprise and a traditional organization is the existence of process owners’ (Hammer and Stanton, 1999).</a:t>
            </a:r>
          </a:p>
          <a:p>
            <a:pPr>
              <a:lnSpc>
                <a:spcPct val="80000"/>
              </a:lnSpc>
            </a:pPr>
            <a:r>
              <a:rPr lang="en-US" altLang="en-US" sz="900"/>
              <a:t>Business processes have to be identified, streamlined and improved. The processes are documented in </a:t>
            </a:r>
            <a:r>
              <a:rPr lang="en-US" altLang="en-US" sz="900" i="1"/>
              <a:t>workflow diagrams</a:t>
            </a:r>
            <a:r>
              <a:rPr lang="en-US" altLang="en-US" sz="900"/>
              <a:t> and subjected to a </a:t>
            </a:r>
            <a:r>
              <a:rPr lang="en-US" altLang="en-US" sz="900" i="1"/>
              <a:t>workflow analysis</a:t>
            </a:r>
            <a:r>
              <a:rPr lang="en-US" altLang="en-US" sz="900"/>
              <a:t>. Workflows capture the flow of events, documents and information in a business process and can be used to calculate time, resources and costs needed for these activities.</a:t>
            </a:r>
          </a:p>
          <a:p>
            <a:pPr>
              <a:lnSpc>
                <a:spcPct val="80000"/>
              </a:lnSpc>
            </a:pPr>
            <a:r>
              <a:rPr lang="en-US" altLang="en-US" sz="900"/>
              <a:t>Davenport and Short (1990) recommend a five-step approach to BPR:</a:t>
            </a:r>
          </a:p>
          <a:p>
            <a:pPr>
              <a:lnSpc>
                <a:spcPct val="80000"/>
              </a:lnSpc>
              <a:buFontTx/>
              <a:buChar char="•"/>
            </a:pPr>
            <a:r>
              <a:rPr lang="en-US" altLang="en-US" sz="900"/>
              <a:t>Determine the business vision and process objectives (the business vision derives from the mission statement; the objectives concentrates on cost and time reductions, quality improvements, staff empowerment, knowledge acquisition, etc.).</a:t>
            </a:r>
          </a:p>
          <a:p>
            <a:pPr>
              <a:lnSpc>
                <a:spcPct val="80000"/>
              </a:lnSpc>
              <a:buFontTx/>
              <a:buChar char="•"/>
            </a:pPr>
            <a:r>
              <a:rPr lang="en-US" altLang="en-US" sz="900"/>
              <a:t>Determine the processes to be reengineered.</a:t>
            </a:r>
          </a:p>
          <a:p>
            <a:pPr>
              <a:lnSpc>
                <a:spcPct val="80000"/>
              </a:lnSpc>
              <a:buFontTx/>
              <a:buChar char="•"/>
            </a:pPr>
            <a:r>
              <a:rPr lang="en-US" altLang="en-US" sz="900"/>
              <a:t>Understand and measure the existing processes (in order to avoid past mistakes and establish the baseline for process redesign and improvement).</a:t>
            </a:r>
          </a:p>
          <a:p>
            <a:pPr>
              <a:lnSpc>
                <a:spcPct val="80000"/>
              </a:lnSpc>
              <a:buFontTx/>
              <a:buChar char="•"/>
            </a:pPr>
            <a:r>
              <a:rPr lang="en-US" altLang="en-US" sz="900"/>
              <a:t>Identify Information Technology (IT) levers and how they can influence the process redesign and improvement.</a:t>
            </a:r>
          </a:p>
          <a:p>
            <a:pPr>
              <a:lnSpc>
                <a:spcPct val="80000"/>
              </a:lnSpc>
              <a:buFontTx/>
              <a:buChar char="•"/>
            </a:pPr>
            <a:r>
              <a:rPr lang="en-US" altLang="en-US" sz="900"/>
              <a:t>Design and build a “prototype” of the new process (the “prototype” is a workflow system that is the subject of iterative and incremental development).</a:t>
            </a:r>
          </a:p>
          <a:p>
            <a:pPr>
              <a:lnSpc>
                <a:spcPct val="80000"/>
              </a:lnSpc>
            </a:pPr>
            <a:endParaRPr lang="en-US" altLang="en-US" sz="900"/>
          </a:p>
          <a:p>
            <a:pPr>
              <a:lnSpc>
                <a:spcPct val="80000"/>
              </a:lnSpc>
            </a:pPr>
            <a:r>
              <a:rPr lang="en-US" altLang="en-US" sz="900"/>
              <a:t>Sometimes a radical change is unacceptable. The traditional structures cannot be changed overnight. A radical push can meet with defiance and potential benefits of BPR can be compromised. Under such circumstances, an organization can still benefit from modeling of business processes and attempting just to improve them, rather than reengineer. The term Business Process Improvement (BPI) is used to characterize an improvement initiative (Allen and Frost, 1998).</a:t>
            </a:r>
          </a:p>
          <a:p>
            <a:pPr>
              <a:lnSpc>
                <a:spcPct val="80000"/>
              </a:lnSpc>
            </a:pPr>
            <a:r>
              <a:rPr lang="en-US" altLang="en-US" sz="900"/>
              <a:t>Once business processes are defined, the process owners require IT support to further improve the efficiency of these processes. The resulting IS development projects concentrate on implementing the identified workflows. The combination of </a:t>
            </a:r>
            <a:r>
              <a:rPr lang="en-US" altLang="en-US" sz="900" i="1"/>
              <a:t>effectiveness</a:t>
            </a:r>
            <a:r>
              <a:rPr lang="en-US" altLang="en-US" sz="900"/>
              <a:t> of BPR and </a:t>
            </a:r>
            <a:r>
              <a:rPr lang="en-US" altLang="en-US" sz="900" i="1"/>
              <a:t>efficiency</a:t>
            </a:r>
            <a:r>
              <a:rPr lang="en-US" altLang="en-US" sz="900"/>
              <a:t> of IT can give dramatic improvements in all contemporary measures of an organization’s performance, such as quality, service, speed, cost, price, competitive advantage, flexibility, etc.</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52227"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D1F465BE-C453-4D03-A1C8-20B75149582E}" type="slidenum">
              <a:rPr lang="en-US" altLang="en-US" sz="1000"/>
              <a:pPr/>
              <a:t>79</a:t>
            </a:fld>
            <a:endParaRPr lang="en-US" altLang="en-US" sz="1000"/>
          </a:p>
        </p:txBody>
      </p:sp>
      <p:sp>
        <p:nvSpPr>
          <p:cNvPr id="52228"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52229"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52230" name="Rectangle 2"/>
          <p:cNvSpPr>
            <a:spLocks noGrp="1" noRot="1" noChangeAspect="1" noChangeArrowheads="1" noTextEdit="1"/>
          </p:cNvSpPr>
          <p:nvPr>
            <p:ph type="sldImg"/>
          </p:nvPr>
        </p:nvSpPr>
        <p:spPr>
          <a:xfrm>
            <a:off x="987425" y="766763"/>
            <a:ext cx="5111750" cy="3833812"/>
          </a:xfrm>
          <a:ln/>
        </p:spPr>
      </p:sp>
      <p:sp>
        <p:nvSpPr>
          <p:cNvPr id="52231" name="Rectangle 3"/>
          <p:cNvSpPr>
            <a:spLocks noGrp="1" noChangeArrowheads="1"/>
          </p:cNvSpPr>
          <p:nvPr>
            <p:ph type="body" idx="1"/>
          </p:nvPr>
        </p:nvSpPr>
        <p:spPr>
          <a:noFill/>
        </p:spPr>
        <p:txBody>
          <a:bodyPr/>
          <a:lstStyle/>
          <a:p>
            <a:pPr>
              <a:lnSpc>
                <a:spcPct val="80000"/>
              </a:lnSpc>
            </a:pPr>
            <a:r>
              <a:rPr lang="en-US" altLang="en-US" sz="900"/>
              <a:t>BPR challenges Smith’s industrial principles of the division of labor, hierarchical control and economies of scale. In today’s world, organizations must be able to adapt quickly to market changes, new technologies, competitive factors, customer demands, etc.</a:t>
            </a:r>
          </a:p>
          <a:p>
            <a:pPr>
              <a:lnSpc>
                <a:spcPct val="80000"/>
              </a:lnSpc>
            </a:pPr>
            <a:r>
              <a:rPr lang="en-US" altLang="en-US" sz="900"/>
              <a:t>Rigid organizational structures in which business processes have to cut across many departments are obsolete. Organizations must focus on business processes rather than individual tasks, jobs, people, or departmental functions. These processes cut </a:t>
            </a:r>
            <a:r>
              <a:rPr lang="en-US" altLang="en-US" sz="900" i="1"/>
              <a:t>horizontally</a:t>
            </a:r>
            <a:r>
              <a:rPr lang="en-US" altLang="en-US" sz="900"/>
              <a:t> across the business and end at points of contact with customers. ‘The most visible difference between a process enterprise and a traditional organization is the existence of process owners’ (Hammer and Stanton, 1999).</a:t>
            </a:r>
          </a:p>
          <a:p>
            <a:pPr>
              <a:lnSpc>
                <a:spcPct val="80000"/>
              </a:lnSpc>
            </a:pPr>
            <a:r>
              <a:rPr lang="en-US" altLang="en-US" sz="900"/>
              <a:t>Business processes have to be identified, streamlined and improved. The processes are documented in </a:t>
            </a:r>
            <a:r>
              <a:rPr lang="en-US" altLang="en-US" sz="900" i="1"/>
              <a:t>workflow diagrams</a:t>
            </a:r>
            <a:r>
              <a:rPr lang="en-US" altLang="en-US" sz="900"/>
              <a:t> and subjected to a </a:t>
            </a:r>
            <a:r>
              <a:rPr lang="en-US" altLang="en-US" sz="900" i="1"/>
              <a:t>workflow analysis</a:t>
            </a:r>
            <a:r>
              <a:rPr lang="en-US" altLang="en-US" sz="900"/>
              <a:t>. Workflows capture the flow of events, documents and information in a business process and can be used to calculate time, resources and costs needed for these activities.</a:t>
            </a:r>
          </a:p>
          <a:p>
            <a:pPr>
              <a:lnSpc>
                <a:spcPct val="80000"/>
              </a:lnSpc>
            </a:pPr>
            <a:r>
              <a:rPr lang="en-US" altLang="en-US" sz="900"/>
              <a:t>Davenport and Short (1990) recommend a five-step approach to BPR:</a:t>
            </a:r>
          </a:p>
          <a:p>
            <a:pPr>
              <a:lnSpc>
                <a:spcPct val="80000"/>
              </a:lnSpc>
              <a:buFontTx/>
              <a:buChar char="•"/>
            </a:pPr>
            <a:r>
              <a:rPr lang="en-US" altLang="en-US" sz="900"/>
              <a:t>Determine the business vision and process objectives (the business vision derives from the mission statement; the objectives concentrates on cost and time reductions, quality improvements, staff empowerment, knowledge acquisition, etc.).</a:t>
            </a:r>
          </a:p>
          <a:p>
            <a:pPr>
              <a:lnSpc>
                <a:spcPct val="80000"/>
              </a:lnSpc>
              <a:buFontTx/>
              <a:buChar char="•"/>
            </a:pPr>
            <a:r>
              <a:rPr lang="en-US" altLang="en-US" sz="900"/>
              <a:t>Determine the processes to be reengineered.</a:t>
            </a:r>
          </a:p>
          <a:p>
            <a:pPr>
              <a:lnSpc>
                <a:spcPct val="80000"/>
              </a:lnSpc>
              <a:buFontTx/>
              <a:buChar char="•"/>
            </a:pPr>
            <a:r>
              <a:rPr lang="en-US" altLang="en-US" sz="900"/>
              <a:t>Understand and measure the existing processes (in order to avoid past mistakes and establish the baseline for process redesign and improvement).</a:t>
            </a:r>
          </a:p>
          <a:p>
            <a:pPr>
              <a:lnSpc>
                <a:spcPct val="80000"/>
              </a:lnSpc>
              <a:buFontTx/>
              <a:buChar char="•"/>
            </a:pPr>
            <a:r>
              <a:rPr lang="en-US" altLang="en-US" sz="900"/>
              <a:t>Identify Information Technology (IT) levers and how they can influence the process redesign and improvement.</a:t>
            </a:r>
          </a:p>
          <a:p>
            <a:pPr>
              <a:lnSpc>
                <a:spcPct val="80000"/>
              </a:lnSpc>
              <a:buFontTx/>
              <a:buChar char="•"/>
            </a:pPr>
            <a:r>
              <a:rPr lang="en-US" altLang="en-US" sz="900"/>
              <a:t>Design and build a “prototype” of the new process (the “prototype” is a workflow system that is the subject of iterative and incremental development).</a:t>
            </a:r>
          </a:p>
          <a:p>
            <a:pPr>
              <a:lnSpc>
                <a:spcPct val="80000"/>
              </a:lnSpc>
            </a:pPr>
            <a:endParaRPr lang="en-US" altLang="en-US" sz="900"/>
          </a:p>
          <a:p>
            <a:pPr>
              <a:lnSpc>
                <a:spcPct val="80000"/>
              </a:lnSpc>
            </a:pPr>
            <a:r>
              <a:rPr lang="en-US" altLang="en-US" sz="900"/>
              <a:t>Sometimes a radical change is unacceptable. The traditional structures cannot be changed overnight. A radical push can meet with defiance and potential benefits of BPR can be compromised. Under such circumstances, an organization can still benefit from modeling of business processes and attempting just to improve them, rather than reengineer. The term Business Process Improvement (BPI) is used to characterize an improvement initiative (Allen and Frost, 1998).</a:t>
            </a:r>
          </a:p>
          <a:p>
            <a:pPr>
              <a:lnSpc>
                <a:spcPct val="80000"/>
              </a:lnSpc>
            </a:pPr>
            <a:r>
              <a:rPr lang="en-US" altLang="en-US" sz="900"/>
              <a:t>Once business processes are defined, the process owners require IT support to further improve the efficiency of these processes. The resulting IS development projects concentrate on implementing the identified workflows. The combination of </a:t>
            </a:r>
            <a:r>
              <a:rPr lang="en-US" altLang="en-US" sz="900" i="1"/>
              <a:t>effectiveness</a:t>
            </a:r>
            <a:r>
              <a:rPr lang="en-US" altLang="en-US" sz="900"/>
              <a:t> of BPR and </a:t>
            </a:r>
            <a:r>
              <a:rPr lang="en-US" altLang="en-US" sz="900" i="1"/>
              <a:t>efficiency</a:t>
            </a:r>
            <a:r>
              <a:rPr lang="en-US" altLang="en-US" sz="900"/>
              <a:t> of IT can give dramatic improvements in all contemporary measures of an organization’s performance, such as quality, service, speed, cost, price, competitive advantage, flexibility, etc.</a:t>
            </a:r>
          </a:p>
        </p:txBody>
      </p:sp>
    </p:spTree>
    <p:extLst>
      <p:ext uri="{BB962C8B-B14F-4D97-AF65-F5344CB8AC3E}">
        <p14:creationId xmlns:p14="http://schemas.microsoft.com/office/powerpoint/2010/main" val="928779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5632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4F640693-98B1-4F71-BA0A-FB29F7B94DE7}" type="slidenum">
              <a:rPr lang="en-US" altLang="en-US" sz="1000"/>
              <a:pPr/>
              <a:t>80</a:t>
            </a:fld>
            <a:endParaRPr lang="en-US" altLang="en-US" sz="1000"/>
          </a:p>
        </p:txBody>
      </p:sp>
      <p:sp>
        <p:nvSpPr>
          <p:cNvPr id="5632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5632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56326" name="Rectangle 2"/>
          <p:cNvSpPr>
            <a:spLocks noGrp="1" noRot="1" noChangeAspect="1" noChangeArrowheads="1" noTextEdit="1"/>
          </p:cNvSpPr>
          <p:nvPr>
            <p:ph type="sldImg"/>
          </p:nvPr>
        </p:nvSpPr>
        <p:spPr>
          <a:xfrm>
            <a:off x="987425" y="766763"/>
            <a:ext cx="5111750" cy="3833812"/>
          </a:xfrm>
          <a:ln/>
        </p:spPr>
      </p:sp>
      <p:sp>
        <p:nvSpPr>
          <p:cNvPr id="56327" name="Rectangle 3"/>
          <p:cNvSpPr>
            <a:spLocks noGrp="1" noChangeArrowheads="1"/>
          </p:cNvSpPr>
          <p:nvPr>
            <p:ph type="body" idx="1"/>
          </p:nvPr>
        </p:nvSpPr>
        <p:spPr>
          <a:noFill/>
        </p:spPr>
        <p:txBody>
          <a:bodyPr/>
          <a:lstStyle/>
          <a:p>
            <a:pPr marL="228600" indent="-228600">
              <a:buFontTx/>
              <a:buAutoNum type="arabicPeriod"/>
            </a:pPr>
            <a:r>
              <a:rPr lang="en-US" altLang="en-US" dirty="0"/>
              <a:t>Effectiveness.</a:t>
            </a:r>
          </a:p>
          <a:p>
            <a:pPr marL="228600" indent="-228600">
              <a:buFontTx/>
              <a:buAutoNum type="arabicPeriod"/>
            </a:pPr>
            <a:r>
              <a:rPr lang="en-US" altLang="en-US" dirty="0"/>
              <a:t>Vice versa – goals are derived from objectives.</a:t>
            </a:r>
          </a:p>
          <a:p>
            <a:pPr marL="228600" indent="-228600">
              <a:buFontTx/>
              <a:buAutoNum type="arabicPeriod"/>
            </a:pPr>
            <a:r>
              <a:rPr lang="en-US" altLang="en-US" dirty="0"/>
              <a:t>A primary activity.</a:t>
            </a:r>
          </a:p>
          <a:p>
            <a:pPr marL="228600" indent="-228600">
              <a:buFontTx/>
              <a:buAutoNum type="arabicPeriod"/>
            </a:pPr>
            <a:r>
              <a:rPr lang="en-US" altLang="en-US" dirty="0"/>
              <a:t>The existence o</a:t>
            </a:r>
            <a:r>
              <a:rPr lang="en-US" altLang="zh-CN" dirty="0"/>
              <a:t>f</a:t>
            </a:r>
            <a:r>
              <a:rPr lang="en-US" altLang="en-US" dirty="0"/>
              <a:t> process owners.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59395"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AF88CF26-537B-445E-822A-D12CB0B54C0F}" type="slidenum">
              <a:rPr lang="en-US" altLang="en-US" sz="1000"/>
              <a:pPr/>
              <a:t>82</a:t>
            </a:fld>
            <a:endParaRPr lang="en-US" altLang="en-US" sz="1000"/>
          </a:p>
        </p:txBody>
      </p:sp>
      <p:sp>
        <p:nvSpPr>
          <p:cNvPr id="59396"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59397"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59398" name="Rectangle 2"/>
          <p:cNvSpPr>
            <a:spLocks noGrp="1" noRot="1" noChangeAspect="1" noChangeArrowheads="1" noTextEdit="1"/>
          </p:cNvSpPr>
          <p:nvPr>
            <p:ph type="sldImg"/>
          </p:nvPr>
        </p:nvSpPr>
        <p:spPr>
          <a:xfrm>
            <a:off x="987425" y="766763"/>
            <a:ext cx="5111750" cy="3833812"/>
          </a:xfrm>
          <a:ln/>
        </p:spPr>
      </p:sp>
      <p:sp>
        <p:nvSpPr>
          <p:cNvPr id="59399" name="Rectangle 3"/>
          <p:cNvSpPr>
            <a:spLocks noGrp="1" noChangeArrowheads="1"/>
          </p:cNvSpPr>
          <p:nvPr>
            <p:ph type="body" idx="1"/>
          </p:nvPr>
        </p:nvSpPr>
        <p:spPr>
          <a:noFill/>
        </p:spPr>
        <p:txBody>
          <a:bodyPr/>
          <a:lstStyle/>
          <a:p>
            <a:pPr>
              <a:lnSpc>
                <a:spcPct val="90000"/>
              </a:lnSpc>
            </a:pPr>
            <a:r>
              <a:rPr lang="en-US" altLang="en-US" sz="1000"/>
              <a:t>IS applications and IT solutions that offer the greatest returns to an organization are those at the </a:t>
            </a:r>
            <a:r>
              <a:rPr lang="en-US" altLang="en-US" sz="1000" i="1"/>
              <a:t>strategic level</a:t>
            </a:r>
            <a:r>
              <a:rPr lang="en-US" altLang="en-US" sz="1000"/>
              <a:t>. However, these are also solutions that are most difficult to implement – they use ‘bleeding-edge’ technology and demand very skillful and specialized design. After all, these are the systems that can give an organization a competitive edge in the marketplace.</a:t>
            </a:r>
          </a:p>
          <a:p>
            <a:pPr>
              <a:lnSpc>
                <a:spcPct val="90000"/>
              </a:lnSpc>
            </a:pPr>
            <a:r>
              <a:rPr lang="en-US" altLang="en-US" sz="1000"/>
              <a:t>At the other end of the spectrum, systems in support of the</a:t>
            </a:r>
            <a:r>
              <a:rPr lang="en-US" altLang="en-US" sz="1000" i="1"/>
              <a:t> operational management level</a:t>
            </a:r>
            <a:r>
              <a:rPr lang="en-US" altLang="en-US" sz="1000"/>
              <a:t> are quite routine, use conventional database technology, and are frequently customized from pre-packaged solutions. These systems are unlikely to provide a competitive edge, but without them the organization is not able to function properly.</a:t>
            </a:r>
          </a:p>
          <a:p>
            <a:pPr>
              <a:lnSpc>
                <a:spcPct val="90000"/>
              </a:lnSpc>
            </a:pPr>
            <a:r>
              <a:rPr lang="en-US" altLang="en-US" sz="1000"/>
              <a:t>Every modern organization has a full suite of operational-level systems, but only the best-managed organizations have an integrated set of strategic-level IS applications. The main technology for storing and retrieving data for high-level strategic and tactical decision making is known as </a:t>
            </a:r>
            <a:r>
              <a:rPr lang="en-US" altLang="en-US" sz="1000" i="1"/>
              <a:t>data warehouse</a:t>
            </a:r>
            <a:r>
              <a:rPr lang="en-US" altLang="en-US" sz="1000"/>
              <a:t> (Kimball, 1996).</a:t>
            </a:r>
          </a:p>
          <a:p>
            <a:pPr>
              <a:lnSpc>
                <a:spcPct val="90000"/>
              </a:lnSpc>
            </a:pPr>
            <a:r>
              <a:rPr lang="en-US" altLang="en-US" sz="1000"/>
              <a:t>The last column in Table 1-1 associates three pivotal IS concepts (data, information, and knowledge) with systems at the three levels of decision making. The definitions of the pivotal concepts are:</a:t>
            </a:r>
            <a:endParaRPr lang="en-US" altLang="en-US" sz="1000" i="1"/>
          </a:p>
          <a:p>
            <a:pPr>
              <a:lnSpc>
                <a:spcPct val="90000"/>
              </a:lnSpc>
              <a:buFontTx/>
              <a:buChar char="•"/>
            </a:pPr>
            <a:r>
              <a:rPr lang="en-US" altLang="en-US" sz="1000" i="1"/>
              <a:t>Data</a:t>
            </a:r>
            <a:r>
              <a:rPr lang="en-US" altLang="en-US" sz="1000"/>
              <a:t> – raw facts representing values, quantities, concepts and events pertaining to business activities. </a:t>
            </a:r>
            <a:endParaRPr lang="en-US" altLang="en-US" sz="1000" i="1"/>
          </a:p>
          <a:p>
            <a:pPr>
              <a:lnSpc>
                <a:spcPct val="90000"/>
              </a:lnSpc>
              <a:buFontTx/>
              <a:buChar char="•"/>
            </a:pPr>
            <a:r>
              <a:rPr lang="en-US" altLang="en-US" sz="1000" i="1"/>
              <a:t>Information</a:t>
            </a:r>
            <a:r>
              <a:rPr lang="en-US" altLang="en-US" sz="1000"/>
              <a:t> – value-added facts; data that have been processed and summarized to produce value-added facts revealing new features and trends.</a:t>
            </a:r>
            <a:endParaRPr lang="en-US" altLang="en-US" sz="1000" i="1"/>
          </a:p>
          <a:p>
            <a:pPr>
              <a:lnSpc>
                <a:spcPct val="90000"/>
              </a:lnSpc>
              <a:buFontTx/>
              <a:buChar char="•"/>
            </a:pPr>
            <a:r>
              <a:rPr lang="en-US" altLang="en-US" sz="1000" i="1"/>
              <a:t>Knowledge</a:t>
            </a:r>
            <a:r>
              <a:rPr lang="en-US" altLang="en-US" sz="1000"/>
              <a:t> - understanding of information, obtained by experience or study, and resulting in ability to do things effectively and efficiently; knowledge can be in a person's mind (</a:t>
            </a:r>
            <a:r>
              <a:rPr lang="en-US" altLang="en-US" sz="1000" i="1"/>
              <a:t>tacit knowledge</a:t>
            </a:r>
            <a:r>
              <a:rPr lang="en-US" altLang="en-US" sz="1000"/>
              <a:t>) or documented in some structured form.</a:t>
            </a:r>
          </a:p>
          <a:p>
            <a:pPr>
              <a:lnSpc>
                <a:spcPct val="90000"/>
              </a:lnSpc>
            </a:pPr>
            <a:r>
              <a:rPr lang="en-US" altLang="en-US" sz="1000"/>
              <a:t>As an example, a telephone number is a piece of </a:t>
            </a:r>
            <a:r>
              <a:rPr lang="en-US" altLang="en-US" sz="1000" i="1"/>
              <a:t>data</a:t>
            </a:r>
            <a:r>
              <a:rPr lang="en-US" altLang="en-US" sz="1000"/>
              <a:t>. Groping telephone numbers by geographical areas or by customer rating of their owners results in </a:t>
            </a:r>
            <a:r>
              <a:rPr lang="en-US" altLang="en-US" sz="1000" i="1"/>
              <a:t>information</a:t>
            </a:r>
            <a:r>
              <a:rPr lang="en-US" altLang="en-US" sz="1000"/>
              <a:t>. Understanding how to use this information in telemarketing to entice people to buy products is </a:t>
            </a:r>
            <a:r>
              <a:rPr lang="en-US" altLang="en-US" sz="1000" i="1"/>
              <a:t>knowledge</a:t>
            </a:r>
            <a:r>
              <a:rPr lang="en-US" altLang="en-US" sz="1000"/>
              <a:t>. And, as jokingly noted by Benson and Standing (2002), deciding not to phone someone in the middle of the night is </a:t>
            </a:r>
            <a:r>
              <a:rPr lang="en-US" altLang="en-US" sz="1000" i="1"/>
              <a:t>wisdom</a:t>
            </a:r>
            <a:r>
              <a:rPr lang="en-US" altLang="en-US" sz="1000"/>
              <a:t>. More seriously, wisdom is sometimes considered to be the ultimate pivotal IS concept. It is then defined as the ability to use the knowledge to make good judgments and decisions.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62467"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286E14DA-1873-463E-8AA9-A91E8C43F6B3}" type="slidenum">
              <a:rPr lang="en-US" altLang="en-US" sz="1000"/>
              <a:pPr/>
              <a:t>84</a:t>
            </a:fld>
            <a:endParaRPr lang="en-US" altLang="en-US" sz="1000"/>
          </a:p>
        </p:txBody>
      </p:sp>
      <p:sp>
        <p:nvSpPr>
          <p:cNvPr id="62468"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62469"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62470" name="Rectangle 2"/>
          <p:cNvSpPr>
            <a:spLocks noGrp="1" noRot="1" noChangeAspect="1" noChangeArrowheads="1" noTextEdit="1"/>
          </p:cNvSpPr>
          <p:nvPr>
            <p:ph type="sldImg"/>
          </p:nvPr>
        </p:nvSpPr>
        <p:spPr>
          <a:xfrm>
            <a:off x="987425" y="766763"/>
            <a:ext cx="5111750" cy="3833812"/>
          </a:xfrm>
          <a:ln/>
        </p:spPr>
      </p:sp>
      <p:sp>
        <p:nvSpPr>
          <p:cNvPr id="62471" name="Rectangle 3"/>
          <p:cNvSpPr>
            <a:spLocks noGrp="1" noChangeArrowheads="1"/>
          </p:cNvSpPr>
          <p:nvPr>
            <p:ph type="body" idx="1"/>
          </p:nvPr>
        </p:nvSpPr>
        <p:spPr>
          <a:noFill/>
        </p:spPr>
        <p:txBody>
          <a:bodyPr/>
          <a:lstStyle/>
          <a:p>
            <a:r>
              <a:rPr lang="en-US" altLang="en-US" i="1" dirty="0"/>
              <a:t>Summarizing</a:t>
            </a:r>
            <a:r>
              <a:rPr lang="en-US" altLang="en-US" dirty="0"/>
              <a:t> (aggregation) selects, joins and groups data in order to provide </a:t>
            </a:r>
            <a:r>
              <a:rPr lang="en-US" altLang="en-US" dirty="0" err="1"/>
              <a:t>precalculated</a:t>
            </a:r>
            <a:r>
              <a:rPr lang="en-US" altLang="en-US" dirty="0"/>
              <a:t> measures and trends for direct access by the end users. </a:t>
            </a:r>
          </a:p>
          <a:p>
            <a:r>
              <a:rPr lang="en-US" altLang="en-US" i="1" dirty="0"/>
              <a:t>Packaging</a:t>
            </a:r>
            <a:r>
              <a:rPr lang="en-US" altLang="en-US" dirty="0"/>
              <a:t> transforms the operational and summarized data into more useful formats, such as graphs, charts, spreadsheets, animations. </a:t>
            </a:r>
          </a:p>
          <a:p>
            <a:r>
              <a:rPr lang="en-US" altLang="en-US" i="1" dirty="0"/>
              <a:t>Partitioning</a:t>
            </a:r>
            <a:r>
              <a:rPr lang="en-US" altLang="en-US" dirty="0"/>
              <a:t> uses technical means and the user profiling to reduce the amount of data that the system needs to scan in search for the answers to queries. </a:t>
            </a:r>
          </a:p>
          <a:p>
            <a:endParaRPr lang="en-US" altLang="en-US" dirty="0"/>
          </a:p>
          <a:p>
            <a:r>
              <a:rPr lang="en-US" altLang="en-US" dirty="0"/>
              <a:t>Like a data warehouse, a</a:t>
            </a:r>
            <a:r>
              <a:rPr lang="en-US" altLang="en-US" i="1" dirty="0"/>
              <a:t> data mart</a:t>
            </a:r>
            <a:r>
              <a:rPr lang="en-US" altLang="en-US" dirty="0"/>
              <a:t> is a special-purpose database dedicated to analytical processing. Unlike a data warehouse, a data mart holds only a subset of enterprise data relevant to a particular department or business function. Also, a data mart tends to hold mostly summarized historical data and leaves detailed operational data on original storage sources.</a:t>
            </a:r>
          </a:p>
          <a:p>
            <a:r>
              <a:rPr lang="en-US" altLang="en-US" dirty="0"/>
              <a:t>A new emerging trend is towards data </a:t>
            </a:r>
            <a:r>
              <a:rPr lang="en-US" altLang="en-US" dirty="0" err="1"/>
              <a:t>webhouses</a:t>
            </a:r>
            <a:r>
              <a:rPr lang="en-US" altLang="en-US" dirty="0"/>
              <a:t>. A </a:t>
            </a:r>
            <a:r>
              <a:rPr lang="en-US" altLang="en-US" i="1" dirty="0"/>
              <a:t>data </a:t>
            </a:r>
            <a:r>
              <a:rPr lang="en-US" altLang="en-US" i="1" dirty="0" err="1"/>
              <a:t>webhouse</a:t>
            </a:r>
            <a:r>
              <a:rPr lang="en-US" altLang="en-US" dirty="0"/>
              <a:t> is defined as “a distributed data warehouse that is implemented over the Web with no central data repository” (Connolly and </a:t>
            </a:r>
            <a:r>
              <a:rPr lang="en-US" altLang="en-US" dirty="0" err="1"/>
              <a:t>Begg</a:t>
            </a:r>
            <a:r>
              <a:rPr lang="en-US" altLang="en-US" dirty="0"/>
              <a:t>, 2005, p.1152). A data </a:t>
            </a:r>
            <a:r>
              <a:rPr lang="en-US" altLang="en-US" dirty="0" err="1"/>
              <a:t>webhouse</a:t>
            </a:r>
            <a:r>
              <a:rPr lang="en-US" altLang="en-US" dirty="0"/>
              <a:t> provides a natural answer to the difficulty associated with the extraction, cleansing and loading of large volumes of potentially inconsistent data from multiple data sources into single data storage. A data </a:t>
            </a:r>
            <a:r>
              <a:rPr lang="en-US" altLang="en-US" dirty="0" err="1"/>
              <a:t>webhouse</a:t>
            </a:r>
            <a:r>
              <a:rPr lang="en-US" altLang="en-US" dirty="0"/>
              <a:t> offers an alternative technology for analytical processing on enterprise Intranets. Its potential use on the Internet is naturally restricted by the confines of the privacy and security of data as the most guarded strategic asset of any enterprise. Outside of these confines, data </a:t>
            </a:r>
            <a:r>
              <a:rPr lang="en-US" altLang="en-US" dirty="0" err="1"/>
              <a:t>webhouses</a:t>
            </a:r>
            <a:r>
              <a:rPr lang="en-US" altLang="en-US" dirty="0"/>
              <a:t> can offer very useful analytical analysis of data associated with the behavior of Internet users (so called </a:t>
            </a:r>
            <a:r>
              <a:rPr lang="en-US" altLang="en-US" i="1" dirty="0" err="1"/>
              <a:t>clickstreams</a:t>
            </a:r>
            <a:r>
              <a:rPr lang="en-US" altLang="en-US" dirty="0"/>
              <a:t> of data).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64515"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FF85D7E8-7037-439E-8979-6FC5774B0D1E}" type="slidenum">
              <a:rPr lang="en-US" altLang="en-US" sz="1000"/>
              <a:pPr/>
              <a:t>85</a:t>
            </a:fld>
            <a:endParaRPr lang="en-US" altLang="en-US" sz="1000"/>
          </a:p>
        </p:txBody>
      </p:sp>
      <p:sp>
        <p:nvSpPr>
          <p:cNvPr id="64516"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64517"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64518" name="Rectangle 2"/>
          <p:cNvSpPr>
            <a:spLocks noGrp="1" noRot="1" noChangeAspect="1" noChangeArrowheads="1" noTextEdit="1"/>
          </p:cNvSpPr>
          <p:nvPr>
            <p:ph type="sldImg"/>
          </p:nvPr>
        </p:nvSpPr>
        <p:spPr>
          <a:xfrm>
            <a:off x="987425" y="766763"/>
            <a:ext cx="5111750" cy="3833812"/>
          </a:xfrm>
          <a:ln/>
        </p:spPr>
      </p:sp>
      <p:sp>
        <p:nvSpPr>
          <p:cNvPr id="64519" name="Rectangle 3"/>
          <p:cNvSpPr>
            <a:spLocks noGrp="1" noChangeArrowheads="1"/>
          </p:cNvSpPr>
          <p:nvPr>
            <p:ph type="body" idx="1"/>
          </p:nvPr>
        </p:nvSpPr>
        <p:spPr>
          <a:noFill/>
        </p:spPr>
        <p:txBody>
          <a:bodyPr/>
          <a:lstStyle/>
          <a:p>
            <a:r>
              <a:rPr lang="pl-PL" altLang="en-US" i="1" dirty="0"/>
              <a:t>Association (path analysis)</a:t>
            </a:r>
            <a:r>
              <a:rPr lang="pl-PL" altLang="en-US" dirty="0"/>
              <a:t>– finding patterns in data where one event leads to another related event (e.g. predicting which people who rent a property are likely to move out of rental and buy a property in a near future).</a:t>
            </a:r>
            <a:endParaRPr lang="pl-PL" altLang="en-US" i="1" dirty="0"/>
          </a:p>
          <a:p>
            <a:r>
              <a:rPr lang="pl-PL" altLang="en-US" i="1" dirty="0"/>
              <a:t>Classification</a:t>
            </a:r>
            <a:r>
              <a:rPr lang="pl-PL" altLang="en-US" dirty="0"/>
              <a:t> – finding if certain facts fall into predefined interesting categories (e.g. predicting which customers are likely to be less loyal and may change to another mobile phone provider).</a:t>
            </a:r>
            <a:endParaRPr lang="pl-PL" altLang="en-US" i="1" dirty="0"/>
          </a:p>
          <a:p>
            <a:r>
              <a:rPr lang="pl-PL" altLang="en-US" i="1" dirty="0"/>
              <a:t>Clustering</a:t>
            </a:r>
            <a:r>
              <a:rPr lang="pl-PL" altLang="en-US" dirty="0"/>
              <a:t> – similar to classification, but the categories are not previously known and are discovered by a clustering algorithm, not specified by the human analyst (e.g. predicting response to a telemarketing initiative).</a:t>
            </a:r>
            <a:endParaRPr lang="en-US" altLang="en-US" dirty="0"/>
          </a:p>
          <a:p>
            <a:r>
              <a:rPr lang="en-US" altLang="en-US" dirty="0"/>
              <a:t>Like with the OLAP systems, the main source of data for data mining is a data warehouse, rather than operational databases. Data mining extends the OLAP capabilities to reach to the demands of the strategic management. It offers </a:t>
            </a:r>
            <a:r>
              <a:rPr lang="en-US" altLang="en-US" i="1" dirty="0"/>
              <a:t>predictive</a:t>
            </a:r>
            <a:r>
              <a:rPr lang="en-US" altLang="en-US" dirty="0"/>
              <a:t> rather than retrospective models. It uses Artificial Intelligence (AI) techniques to discover trends, correlations, and patterns in data. It attempts to find hidden and unexpected knowledge rather than the knowledge that is anticipated (as the hidden and unexpected knowledge has more strategic value for decision making).</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6656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84E8947E-1C66-4C04-B96F-E923C3C515D6}" type="slidenum">
              <a:rPr lang="en-US" altLang="en-US" sz="1000"/>
              <a:pPr/>
              <a:t>86</a:t>
            </a:fld>
            <a:endParaRPr lang="en-US" altLang="en-US" sz="1000"/>
          </a:p>
        </p:txBody>
      </p:sp>
      <p:sp>
        <p:nvSpPr>
          <p:cNvPr id="6656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6656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66566" name="Rectangle 2"/>
          <p:cNvSpPr>
            <a:spLocks noGrp="1" noRot="1" noChangeAspect="1" noChangeArrowheads="1" noTextEdit="1"/>
          </p:cNvSpPr>
          <p:nvPr>
            <p:ph type="sldImg"/>
          </p:nvPr>
        </p:nvSpPr>
        <p:spPr>
          <a:xfrm>
            <a:off x="987425" y="766763"/>
            <a:ext cx="5111750" cy="3833812"/>
          </a:xfrm>
          <a:ln/>
        </p:spPr>
      </p:sp>
      <p:sp>
        <p:nvSpPr>
          <p:cNvPr id="66567" name="Rectangle 3"/>
          <p:cNvSpPr>
            <a:spLocks noGrp="1" noChangeArrowheads="1"/>
          </p:cNvSpPr>
          <p:nvPr>
            <p:ph type="body" idx="1"/>
          </p:nvPr>
        </p:nvSpPr>
        <p:spPr>
          <a:noFill/>
        </p:spPr>
        <p:txBody>
          <a:bodyPr/>
          <a:lstStyle/>
          <a:p>
            <a:pPr marL="228600" indent="-228600">
              <a:buFontTx/>
              <a:buAutoNum type="arabicPeriod"/>
            </a:pPr>
            <a:r>
              <a:rPr lang="en-US" altLang="en-US"/>
              <a:t>The tactical level of decision making.</a:t>
            </a:r>
          </a:p>
          <a:p>
            <a:pPr marL="228600" indent="-228600">
              <a:buFontTx/>
              <a:buAutoNum type="arabicPeriod"/>
            </a:pPr>
            <a:r>
              <a:rPr lang="en-US" altLang="en-US"/>
              <a:t>Concurrency control and recovery from failures.</a:t>
            </a:r>
          </a:p>
          <a:p>
            <a:pPr marL="228600" indent="-228600">
              <a:buFontTx/>
              <a:buAutoNum type="arabicPeriod"/>
            </a:pPr>
            <a:r>
              <a:rPr lang="en-US" altLang="en-US"/>
              <a:t>Data marts.</a:t>
            </a:r>
          </a:p>
          <a:p>
            <a:pPr marL="228600" indent="-228600">
              <a:buFontTx/>
              <a:buAutoNum type="arabicPeriod"/>
            </a:pPr>
            <a:r>
              <a:rPr lang="en-US" altLang="en-US"/>
              <a:t>Data mining.</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7680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D2533231-9427-4475-838C-A0E6E7592AA7}" type="slidenum">
              <a:rPr lang="en-US" altLang="en-US" sz="1000"/>
              <a:pPr/>
              <a:t>93</a:t>
            </a:fld>
            <a:endParaRPr lang="en-US" altLang="en-US" sz="1000"/>
          </a:p>
        </p:txBody>
      </p:sp>
      <p:sp>
        <p:nvSpPr>
          <p:cNvPr id="7680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7680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76806" name="Rectangle 2"/>
          <p:cNvSpPr>
            <a:spLocks noGrp="1" noRot="1" noChangeAspect="1" noChangeArrowheads="1" noTextEdit="1"/>
          </p:cNvSpPr>
          <p:nvPr>
            <p:ph type="sldImg"/>
          </p:nvPr>
        </p:nvSpPr>
        <p:spPr>
          <a:xfrm>
            <a:off x="987425" y="766763"/>
            <a:ext cx="5111750" cy="3833812"/>
          </a:xfrm>
          <a:ln/>
        </p:spPr>
      </p:sp>
      <p:sp>
        <p:nvSpPr>
          <p:cNvPr id="76807" name="Rectangle 3"/>
          <p:cNvSpPr>
            <a:spLocks noGrp="1" noChangeArrowheads="1"/>
          </p:cNvSpPr>
          <p:nvPr>
            <p:ph type="body" idx="1"/>
          </p:nvPr>
        </p:nvSpPr>
        <p:spPr>
          <a:noFill/>
        </p:spPr>
        <p:txBody>
          <a:bodyPr/>
          <a:lstStyle/>
          <a:p>
            <a:r>
              <a:rPr lang="en-US" altLang="en-US"/>
              <a:t>The task of the requirements determination phase is to determine, analyze and negotiate requirements with the customers. The phase involves various techniques of gathering information from the customers. It is a concept exploration through structured and unstructured interviews of users, questionnaires, study of documents and forms, video recordings, etc. An ultimate technique of the requirements phase is </a:t>
            </a:r>
            <a:r>
              <a:rPr lang="en-US" altLang="en-US" i="1"/>
              <a:t>rapid prototyping</a:t>
            </a:r>
            <a:r>
              <a:rPr lang="en-US" altLang="en-US"/>
              <a:t> of the solution so that difficult requirements can be clarified and misunderstandings avoided.</a:t>
            </a:r>
          </a:p>
          <a:p>
            <a:r>
              <a:rPr lang="en-US" altLang="en-US"/>
              <a:t>Requirements analysis includes negotiations between developers and customers. This step is necessary to eliminate contradicting and overlapping requirements, and also to conform to the project budget and deadline.</a:t>
            </a:r>
          </a:p>
          <a:p>
            <a:r>
              <a:rPr lang="en-US" altLang="en-US"/>
              <a:t>The product of the requirements phase is a </a:t>
            </a:r>
            <a:r>
              <a:rPr lang="en-US" altLang="en-US" i="1"/>
              <a:t>requirements document</a:t>
            </a:r>
            <a:r>
              <a:rPr lang="en-US" altLang="en-US"/>
              <a:t>. This is mostly a narrative text document with some informal diagrams and tables. No formal models are included except perhaps a few easy and popular notations which can be easily grasped by the customers and which can facilitate the developer–customer communication.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13315"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5B625FA1-C4CD-4F88-8300-5B0470D10842}" type="slidenum">
              <a:rPr lang="en-US" altLang="en-US" sz="1000"/>
              <a:pPr/>
              <a:t>16</a:t>
            </a:fld>
            <a:endParaRPr lang="en-US" altLang="en-US" sz="1000"/>
          </a:p>
        </p:txBody>
      </p:sp>
      <p:sp>
        <p:nvSpPr>
          <p:cNvPr id="13316"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13317"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13318" name="Rectangle 2"/>
          <p:cNvSpPr>
            <a:spLocks noGrp="1" noRot="1" noChangeAspect="1" noChangeArrowheads="1" noTextEdit="1"/>
          </p:cNvSpPr>
          <p:nvPr>
            <p:ph type="sldImg"/>
          </p:nvPr>
        </p:nvSpPr>
        <p:spPr>
          <a:xfrm>
            <a:off x="987425" y="766763"/>
            <a:ext cx="5111750" cy="3833812"/>
          </a:xfrm>
          <a:ln/>
        </p:spPr>
      </p:sp>
      <p:sp>
        <p:nvSpPr>
          <p:cNvPr id="13319" name="Rectangle 3"/>
          <p:cNvSpPr>
            <a:spLocks noGrp="1" noChangeArrowheads="1"/>
          </p:cNvSpPr>
          <p:nvPr>
            <p:ph type="body" idx="1"/>
          </p:nvPr>
        </p:nvSpPr>
        <p:spPr>
          <a:noFill/>
        </p:spPr>
        <p:txBody>
          <a:bodyPr/>
          <a:lstStyle/>
          <a:p>
            <a:r>
              <a:rPr lang="en-US" altLang="en-US" u="sng" dirty="0"/>
              <a:t>Complexity:</a:t>
            </a:r>
          </a:p>
          <a:p>
            <a:r>
              <a:rPr lang="en-US" altLang="en-US" dirty="0"/>
              <a:t>The complexity is the function of the mere size of the software (such as expressed in lines of written code) and the function of interdependencies between the components of which the software product is composed </a:t>
            </a:r>
          </a:p>
          <a:p>
            <a:r>
              <a:rPr lang="en-US" altLang="en-US" u="sng" dirty="0"/>
              <a:t>Conformity:</a:t>
            </a:r>
          </a:p>
          <a:p>
            <a:r>
              <a:rPr lang="en-US" altLang="en-US" dirty="0"/>
              <a:t>Application software must conform to a particular hardware/software platform on which it is built and must conform and integrate with existing information systems. </a:t>
            </a:r>
          </a:p>
          <a:p>
            <a:r>
              <a:rPr lang="en-US" altLang="en-US" u="sng" dirty="0"/>
              <a:t>Changeability:</a:t>
            </a:r>
          </a:p>
          <a:p>
            <a:r>
              <a:rPr lang="en-US" altLang="en-US" dirty="0"/>
              <a:t>Because business processes and requirements are in a constant state of flux, application software must be built to accommodate change. </a:t>
            </a:r>
          </a:p>
          <a:p>
            <a:r>
              <a:rPr lang="en-US" altLang="en-US" u="sng" dirty="0"/>
              <a:t>Invisibility:</a:t>
            </a:r>
          </a:p>
          <a:p>
            <a:r>
              <a:rPr lang="en-US" altLang="en-US" dirty="0"/>
              <a:t>Although application software produces visible output, the code responsible for the output is frequently buried deeply in “invisible” programming statements, binary library code, and surrounding system software.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80899"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E430A879-4671-43EC-B54D-B795FB384081}" type="slidenum">
              <a:rPr lang="en-US" altLang="en-US" sz="1000"/>
              <a:pPr/>
              <a:t>96</a:t>
            </a:fld>
            <a:endParaRPr lang="en-US" altLang="en-US" sz="1000"/>
          </a:p>
        </p:txBody>
      </p:sp>
      <p:sp>
        <p:nvSpPr>
          <p:cNvPr id="80900"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80901"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80902" name="Rectangle 2"/>
          <p:cNvSpPr>
            <a:spLocks noGrp="1" noRot="1" noChangeAspect="1" noChangeArrowheads="1" noTextEdit="1"/>
          </p:cNvSpPr>
          <p:nvPr>
            <p:ph type="sldImg"/>
          </p:nvPr>
        </p:nvSpPr>
        <p:spPr>
          <a:xfrm>
            <a:off x="987425" y="766763"/>
            <a:ext cx="5111750" cy="3833812"/>
          </a:xfrm>
          <a:ln/>
        </p:spPr>
      </p:sp>
      <p:sp>
        <p:nvSpPr>
          <p:cNvPr id="80903" name="Rectangle 3"/>
          <p:cNvSpPr>
            <a:spLocks noGrp="1" noChangeArrowheads="1"/>
          </p:cNvSpPr>
          <p:nvPr>
            <p:ph type="body" idx="1"/>
          </p:nvPr>
        </p:nvSpPr>
        <p:spPr>
          <a:noFill/>
        </p:spPr>
        <p:txBody>
          <a:bodyPr/>
          <a:lstStyle/>
          <a:p>
            <a:r>
              <a:rPr lang="en-US" altLang="en-US"/>
              <a:t>The detailed design of the </a:t>
            </a:r>
            <a:r>
              <a:rPr lang="en-US" altLang="en-US" i="1"/>
              <a:t>client</a:t>
            </a:r>
            <a:r>
              <a:rPr lang="en-US" altLang="en-US"/>
              <a:t> (user interface) needs to conform to the GUI design guidelines provided by the creator of a particular GUI interface (Windows, Motif, Macintosh). Such guidelines are normally provided online as part of the electronic GUI documentation (e.g. Windows, 2000).</a:t>
            </a:r>
          </a:p>
          <a:p>
            <a:r>
              <a:rPr lang="en-US" altLang="en-US"/>
              <a:t>A major principle for an object-oriented GUI design is that the </a:t>
            </a:r>
            <a:r>
              <a:rPr lang="en-US" altLang="en-US" i="1"/>
              <a:t>user is in control</a:t>
            </a:r>
            <a:r>
              <a:rPr lang="en-US" altLang="en-US"/>
              <a:t>, not the program. The program reacts to randomly generated user events and provides the necessary software services. Other GUI design principles are the consequence of this fact. (Of course, ‘the user is in control’ principle should not be taken literally – the program would still validate the user’s privileges and might disallow certain user’s actions.)</a:t>
            </a:r>
          </a:p>
          <a:p>
            <a:r>
              <a:rPr lang="en-US" altLang="en-US"/>
              <a:t>The detailed design of the </a:t>
            </a:r>
            <a:r>
              <a:rPr lang="en-US" altLang="en-US" i="1"/>
              <a:t>server</a:t>
            </a:r>
            <a:r>
              <a:rPr lang="en-US" altLang="en-US"/>
              <a:t> defines objects on a database server – most likely a relational (or possibly object-relational) server. Some of these objects are data containers (tables, views, etc.). Other objects are procedural (stored procedures, triggers, etc.).</a:t>
            </a:r>
          </a:p>
          <a:p>
            <a:r>
              <a:rPr lang="en-US" altLang="en-US"/>
              <a:t>The detailed design for the </a:t>
            </a:r>
            <a:r>
              <a:rPr lang="en-US" altLang="en-US" i="1"/>
              <a:t>middleware</a:t>
            </a:r>
            <a:r>
              <a:rPr lang="en-US" altLang="en-US"/>
              <a:t> layer is concerned with the application logic and the business rules. This layer provides a separation and mapping between the user interface and the database aspects of the solution. This separation is crucial for ease of independent evolution of the application software handling the user interface and the database software handling access to data sources.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82947"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CB30089C-7AFE-440F-8BC0-0A26097783E7}" type="slidenum">
              <a:rPr lang="en-US" altLang="en-US" sz="1000"/>
              <a:pPr/>
              <a:t>97</a:t>
            </a:fld>
            <a:endParaRPr lang="en-US" altLang="en-US" sz="1000"/>
          </a:p>
        </p:txBody>
      </p:sp>
      <p:sp>
        <p:nvSpPr>
          <p:cNvPr id="82948"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82949"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82950" name="Rectangle 2"/>
          <p:cNvSpPr>
            <a:spLocks noGrp="1" noRot="1" noChangeAspect="1" noChangeArrowheads="1" noTextEdit="1"/>
          </p:cNvSpPr>
          <p:nvPr>
            <p:ph type="sldImg"/>
          </p:nvPr>
        </p:nvSpPr>
        <p:spPr>
          <a:xfrm>
            <a:off x="987425" y="766763"/>
            <a:ext cx="5111750" cy="3833812"/>
          </a:xfrm>
          <a:ln/>
        </p:spPr>
      </p:sp>
      <p:sp>
        <p:nvSpPr>
          <p:cNvPr id="82951" name="Rectangle 3"/>
          <p:cNvSpPr>
            <a:spLocks noGrp="1" noChangeArrowheads="1"/>
          </p:cNvSpPr>
          <p:nvPr>
            <p:ph type="body" idx="1"/>
          </p:nvPr>
        </p:nvSpPr>
        <p:spPr>
          <a:noFill/>
        </p:spPr>
        <p:txBody>
          <a:bodyPr/>
          <a:lstStyle/>
          <a:p>
            <a:r>
              <a:rPr lang="en-US" altLang="en-US"/>
              <a:t>A typical organization of an implementation team distinguishes two groups of programmers: one responsible for client programming and the other in charge of server database programming. Client programs implement windows and application logic (even if application logic is deployed on a separate application server, there are always aspects of the application logic that have to reside on the client). Client programs initiate also business transactions, which result in activation of server database programs (stored procedures). The responsibility for database consistency and for transactional correctness lies with server programs.</a:t>
            </a:r>
          </a:p>
          <a:p>
            <a:r>
              <a:rPr lang="en-US" altLang="en-US"/>
              <a:t>In a true spirit of iterative and incremental development, the detailed design of </a:t>
            </a:r>
            <a:r>
              <a:rPr lang="en-US" altLang="en-US" i="1"/>
              <a:t>user interfaces</a:t>
            </a:r>
            <a:r>
              <a:rPr lang="en-US" altLang="en-US"/>
              <a:t> is prone to implementation changes. Application programmers may opt for a different appearance of implemented windows to conform to the vendor’s GUI principles, to facilitate programming or to improve the user’s productivity.</a:t>
            </a:r>
          </a:p>
          <a:p>
            <a:r>
              <a:rPr lang="en-US" altLang="en-US"/>
              <a:t>Similarly, server </a:t>
            </a:r>
            <a:r>
              <a:rPr lang="en-US" altLang="en-US" i="1"/>
              <a:t>database</a:t>
            </a:r>
            <a:r>
              <a:rPr lang="en-US" altLang="en-US"/>
              <a:t> implementation may force changes to design documents. Unforeseen database problems, difficulties with programming of stored procedures and triggers, concurrency issues, integration with client processes, performance tuning, etc. are just a few reasons why the design may need to be modified.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8704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818447F7-AB10-4E04-892E-A4865E67D5B4}" type="slidenum">
              <a:rPr lang="en-US" altLang="en-US" sz="1000"/>
              <a:pPr/>
              <a:t>98</a:t>
            </a:fld>
            <a:endParaRPr lang="en-US" altLang="en-US" sz="1000"/>
          </a:p>
        </p:txBody>
      </p:sp>
      <p:sp>
        <p:nvSpPr>
          <p:cNvPr id="8704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8704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87046" name="Rectangle 2"/>
          <p:cNvSpPr>
            <a:spLocks noGrp="1" noRot="1" noChangeAspect="1" noChangeArrowheads="1" noTextEdit="1"/>
          </p:cNvSpPr>
          <p:nvPr>
            <p:ph type="sldImg"/>
          </p:nvPr>
        </p:nvSpPr>
        <p:spPr>
          <a:xfrm>
            <a:off x="987425" y="766763"/>
            <a:ext cx="5111750" cy="3833812"/>
          </a:xfrm>
          <a:ln/>
        </p:spPr>
      </p:sp>
      <p:sp>
        <p:nvSpPr>
          <p:cNvPr id="87047" name="Rectangle 3"/>
          <p:cNvSpPr>
            <a:spLocks noGrp="1" noChangeArrowheads="1"/>
          </p:cNvSpPr>
          <p:nvPr>
            <p:ph type="body" idx="1"/>
          </p:nvPr>
        </p:nvSpPr>
        <p:spPr>
          <a:noFill/>
        </p:spPr>
        <p:txBody>
          <a:bodyPr/>
          <a:lstStyle/>
          <a:p>
            <a:r>
              <a:rPr lang="en-US" altLang="en-US" i="1" dirty="0"/>
              <a:t>Housekeeping</a:t>
            </a:r>
            <a:r>
              <a:rPr lang="en-US" altLang="en-US" dirty="0"/>
              <a:t> relates to routine maintenance tasks necessary to keep the system accessible to users and operational. </a:t>
            </a:r>
            <a:r>
              <a:rPr lang="en-US" altLang="en-US" i="1" dirty="0"/>
              <a:t>Adaptive maintenance</a:t>
            </a:r>
            <a:r>
              <a:rPr lang="en-US" altLang="en-US" dirty="0"/>
              <a:t> involves monitoring and auditing of the system’s operations, adjusting its functionality to satisfy the changing environment, and adapting it to meet performance and throughput demands. </a:t>
            </a:r>
            <a:r>
              <a:rPr lang="en-US" altLang="en-US" i="1" dirty="0"/>
              <a:t>Perfective maintenance</a:t>
            </a:r>
            <a:r>
              <a:rPr lang="en-US" altLang="en-US" dirty="0"/>
              <a:t> refers to redesigning and modifying the system to accommodate new or substantially changed requirements.</a:t>
            </a:r>
          </a:p>
          <a:p>
            <a:endParaRPr lang="en-US" altLang="en-US" dirty="0"/>
          </a:p>
          <a:p>
            <a:r>
              <a:rPr lang="en-US" altLang="en-US" i="1" dirty="0"/>
              <a:t>Phasing out</a:t>
            </a:r>
            <a:r>
              <a:rPr lang="en-US" altLang="en-US" dirty="0"/>
              <a:t> would normally happen due to reasons that have little to do with the </a:t>
            </a:r>
            <a:r>
              <a:rPr lang="en-US" altLang="en-US" i="1" dirty="0"/>
              <a:t>usefulness</a:t>
            </a:r>
            <a:r>
              <a:rPr lang="en-US" altLang="en-US" dirty="0"/>
              <a:t> of the software. The software is probably still useful, but it has become unmaintainable. </a:t>
            </a:r>
            <a:r>
              <a:rPr lang="en-US" altLang="en-US" dirty="0" err="1"/>
              <a:t>Schach</a:t>
            </a:r>
            <a:r>
              <a:rPr lang="en-US" altLang="en-US" dirty="0"/>
              <a:t> (2002) lists four reasons why the software may have to be phased out:</a:t>
            </a:r>
          </a:p>
          <a:p>
            <a:pPr>
              <a:buFontTx/>
              <a:buChar char="•"/>
            </a:pPr>
            <a:r>
              <a:rPr lang="en-US" altLang="en-US" dirty="0"/>
              <a:t>proposed changes go beyond the immediate capability of perfective maintenance;</a:t>
            </a:r>
          </a:p>
          <a:p>
            <a:pPr>
              <a:buFontTx/>
              <a:buChar char="•"/>
            </a:pPr>
            <a:r>
              <a:rPr lang="en-US" altLang="en-US" dirty="0"/>
              <a:t>the system is out of maintainers’ control and the effects of changes cannot be predicted;</a:t>
            </a:r>
          </a:p>
          <a:p>
            <a:pPr>
              <a:buFontTx/>
              <a:buChar char="•"/>
            </a:pPr>
            <a:r>
              <a:rPr lang="en-US" altLang="en-US" dirty="0"/>
              <a:t>there is lack of documentation to base future software extensions on;</a:t>
            </a:r>
          </a:p>
          <a:p>
            <a:pPr>
              <a:buFontTx/>
              <a:buChar char="•"/>
            </a:pPr>
            <a:r>
              <a:rPr lang="en-US" altLang="en-US" dirty="0"/>
              <a:t>the implementation hardware/software platform has to be replaced and no migration path is available.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90115"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A8A5CDCA-A549-4996-8D98-64C0AB83F60C}" type="slidenum">
              <a:rPr lang="en-US" altLang="en-US" sz="1000"/>
              <a:pPr/>
              <a:t>100</a:t>
            </a:fld>
            <a:endParaRPr lang="en-US" altLang="en-US" sz="1000"/>
          </a:p>
        </p:txBody>
      </p:sp>
      <p:sp>
        <p:nvSpPr>
          <p:cNvPr id="90116"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90117"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90118" name="Rectangle 1026"/>
          <p:cNvSpPr>
            <a:spLocks noGrp="1" noRot="1" noChangeAspect="1" noChangeArrowheads="1" noTextEdit="1"/>
          </p:cNvSpPr>
          <p:nvPr>
            <p:ph type="sldImg"/>
          </p:nvPr>
        </p:nvSpPr>
        <p:spPr>
          <a:xfrm>
            <a:off x="987425" y="766763"/>
            <a:ext cx="5111750" cy="3833812"/>
          </a:xfrm>
          <a:ln/>
        </p:spPr>
      </p:sp>
      <p:sp>
        <p:nvSpPr>
          <p:cNvPr id="90119" name="Rectangle 1027"/>
          <p:cNvSpPr>
            <a:spLocks noGrp="1" noChangeArrowheads="1"/>
          </p:cNvSpPr>
          <p:nvPr>
            <p:ph type="body" idx="1"/>
          </p:nvPr>
        </p:nvSpPr>
        <p:spPr>
          <a:noFill/>
        </p:spPr>
        <p:txBody>
          <a:bodyPr/>
          <a:lstStyle/>
          <a:p>
            <a:r>
              <a:rPr lang="en-US" altLang="en-US" sz="1000" i="1"/>
              <a:t>Project feasibility</a:t>
            </a:r>
            <a:r>
              <a:rPr lang="en-US" altLang="en-US" sz="1000"/>
              <a:t> is assessed with several factors in mind (Hoffer </a:t>
            </a:r>
            <a:r>
              <a:rPr lang="en-US" altLang="en-US" sz="1000" i="1"/>
              <a:t>et al</a:t>
            </a:r>
            <a:r>
              <a:rPr lang="en-US" altLang="en-US" sz="1000"/>
              <a:t>., 1999; Whitten and Bentley, 1998):</a:t>
            </a:r>
            <a:endParaRPr lang="en-US" altLang="en-US" sz="1000" i="1"/>
          </a:p>
          <a:p>
            <a:pPr>
              <a:buFontTx/>
              <a:buChar char="•"/>
            </a:pPr>
            <a:r>
              <a:rPr lang="en-US" altLang="en-US" sz="1000" i="1"/>
              <a:t>Operational feasibility</a:t>
            </a:r>
            <a:r>
              <a:rPr lang="en-US" altLang="en-US" sz="1000"/>
              <a:t> re-addresses the issues originally undertaken in </a:t>
            </a:r>
            <a:r>
              <a:rPr lang="en-US" altLang="en-US" sz="1000" i="1"/>
              <a:t>system planning</a:t>
            </a:r>
            <a:r>
              <a:rPr lang="en-US" altLang="en-US" sz="1000"/>
              <a:t> when the project was identified; it is the study of how the proposed system will affect organizational structures, procedures and people.</a:t>
            </a:r>
            <a:endParaRPr lang="en-US" altLang="en-US" sz="1000" i="1"/>
          </a:p>
          <a:p>
            <a:pPr>
              <a:buFontTx/>
              <a:buChar char="•"/>
            </a:pPr>
            <a:r>
              <a:rPr lang="en-US" altLang="en-US" sz="1000" i="1"/>
              <a:t>Economic feasibility</a:t>
            </a:r>
            <a:r>
              <a:rPr lang="en-US" altLang="en-US" sz="1000"/>
              <a:t> assesses costs and benefits of the project (known also as the cost–benefit analysis).</a:t>
            </a:r>
            <a:endParaRPr lang="en-US" altLang="en-US" sz="1000" i="1"/>
          </a:p>
          <a:p>
            <a:pPr>
              <a:buFontTx/>
              <a:buChar char="•"/>
            </a:pPr>
            <a:r>
              <a:rPr lang="en-US" altLang="en-US" sz="1000" i="1"/>
              <a:t>Technical feasibility</a:t>
            </a:r>
            <a:r>
              <a:rPr lang="en-US" altLang="en-US" sz="1000" b="1" i="1"/>
              <a:t> </a:t>
            </a:r>
            <a:r>
              <a:rPr lang="en-US" altLang="en-US" sz="1000"/>
              <a:t>assesses practicality of the proposed technical solution and availability of technical skills, expertise, and resources.</a:t>
            </a:r>
            <a:endParaRPr lang="en-US" altLang="en-US" sz="1000" i="1"/>
          </a:p>
          <a:p>
            <a:pPr>
              <a:buFontTx/>
              <a:buChar char="•"/>
            </a:pPr>
            <a:r>
              <a:rPr lang="en-US" altLang="en-US" sz="1000" i="1"/>
              <a:t>Schedule feasibility</a:t>
            </a:r>
            <a:r>
              <a:rPr lang="en-US" altLang="en-US" sz="1000"/>
              <a:t> assesses the reasonability of the project timetable.</a:t>
            </a:r>
          </a:p>
          <a:p>
            <a:r>
              <a:rPr lang="en-US" altLang="en-US" sz="1000"/>
              <a:t>Not all constraints are known or could be evaluated at the time of project initiation. Additional constraints will be discovered during the requirements phase and will undergo feasibility studies. These will include legal, contractual, political, and security constraints.</a:t>
            </a:r>
          </a:p>
          <a:p>
            <a:r>
              <a:rPr lang="en-US" altLang="en-US" sz="1000"/>
              <a:t>Subject to feasibility assessment, a </a:t>
            </a:r>
            <a:r>
              <a:rPr lang="en-US" altLang="en-US" sz="1000" i="1"/>
              <a:t>project plan</a:t>
            </a:r>
            <a:r>
              <a:rPr lang="en-US" altLang="en-US" sz="1000"/>
              <a:t> will be constructed and will constitute the guidance for project and process management. The issues addressed in the project plan include (Whitten and Bentley, 1998):</a:t>
            </a:r>
          </a:p>
          <a:p>
            <a:pPr>
              <a:buFontTx/>
              <a:buChar char="•"/>
            </a:pPr>
            <a:r>
              <a:rPr lang="en-US" altLang="en-US" sz="1000"/>
              <a:t>Project scope;</a:t>
            </a:r>
          </a:p>
          <a:p>
            <a:pPr>
              <a:buFontTx/>
              <a:buChar char="•"/>
            </a:pPr>
            <a:r>
              <a:rPr lang="en-US" altLang="en-US" sz="1000"/>
              <a:t>Project tasks;</a:t>
            </a:r>
          </a:p>
          <a:p>
            <a:pPr>
              <a:buFontTx/>
              <a:buChar char="•"/>
            </a:pPr>
            <a:r>
              <a:rPr lang="en-US" altLang="en-US" sz="1000"/>
              <a:t>Directing and controlling the project;</a:t>
            </a:r>
          </a:p>
          <a:p>
            <a:pPr>
              <a:buFontTx/>
              <a:buChar char="•"/>
            </a:pPr>
            <a:r>
              <a:rPr lang="en-US" altLang="en-US" sz="1000"/>
              <a:t>Quality management;</a:t>
            </a:r>
          </a:p>
          <a:p>
            <a:pPr>
              <a:buFontTx/>
              <a:buChar char="•"/>
            </a:pPr>
            <a:r>
              <a:rPr lang="en-US" altLang="en-US" sz="1000"/>
              <a:t>Metrics and measurement;</a:t>
            </a:r>
          </a:p>
          <a:p>
            <a:pPr>
              <a:buFontTx/>
              <a:buChar char="•"/>
            </a:pPr>
            <a:r>
              <a:rPr lang="en-US" altLang="en-US" sz="1000"/>
              <a:t>Project scheduling;</a:t>
            </a:r>
          </a:p>
          <a:p>
            <a:pPr>
              <a:buFontTx/>
              <a:buChar char="•"/>
            </a:pPr>
            <a:r>
              <a:rPr lang="en-US" altLang="en-US" sz="1000"/>
              <a:t>Allocation of resources (people, material, tools);</a:t>
            </a:r>
          </a:p>
          <a:p>
            <a:pPr>
              <a:buFontTx/>
              <a:buChar char="•"/>
            </a:pPr>
            <a:r>
              <a:rPr lang="en-US" altLang="en-US" sz="1000"/>
              <a:t>People management.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92163"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BFAC54F1-28C7-4005-B268-66EE8CD63F15}" type="slidenum">
              <a:rPr lang="en-US" altLang="en-US" sz="1000"/>
              <a:pPr/>
              <a:t>101</a:t>
            </a:fld>
            <a:endParaRPr lang="en-US" altLang="en-US" sz="1000"/>
          </a:p>
        </p:txBody>
      </p:sp>
      <p:sp>
        <p:nvSpPr>
          <p:cNvPr id="92164"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92165"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92166" name="Rectangle 1026"/>
          <p:cNvSpPr>
            <a:spLocks noGrp="1" noRot="1" noChangeAspect="1" noChangeArrowheads="1" noTextEdit="1"/>
          </p:cNvSpPr>
          <p:nvPr>
            <p:ph type="sldImg"/>
          </p:nvPr>
        </p:nvSpPr>
        <p:spPr>
          <a:xfrm>
            <a:off x="987425" y="766763"/>
            <a:ext cx="5111750" cy="3833812"/>
          </a:xfrm>
          <a:ln/>
        </p:spPr>
      </p:sp>
      <p:sp>
        <p:nvSpPr>
          <p:cNvPr id="92167" name="Rectangle 1027"/>
          <p:cNvSpPr>
            <a:spLocks noGrp="1" noChangeArrowheads="1"/>
          </p:cNvSpPr>
          <p:nvPr>
            <p:ph type="body" idx="1"/>
          </p:nvPr>
        </p:nvSpPr>
        <p:spPr>
          <a:noFill/>
        </p:spPr>
        <p:txBody>
          <a:bodyPr/>
          <a:lstStyle/>
          <a:p>
            <a:r>
              <a:rPr lang="en-US" altLang="en-US" sz="1000"/>
              <a:t>Metrics are used to measure such factors of quality as correctness, reliability, efficiency, integrity, usability, maintainability, flexibility, and testability. For example, software reliability can be evaluated by measuring the frequency and severity of failures, and in the meantime, between failures, the accuracy of output results, the ability to recover from failure, etc.</a:t>
            </a:r>
          </a:p>
          <a:p>
            <a:r>
              <a:rPr lang="en-US" altLang="en-US" sz="1000"/>
              <a:t>Typical metrics that apply to the </a:t>
            </a:r>
            <a:r>
              <a:rPr lang="en-US" altLang="en-US" sz="1000" i="1"/>
              <a:t>software process </a:t>
            </a:r>
            <a:r>
              <a:rPr lang="en-US" altLang="en-US" sz="1000"/>
              <a:t>and can be taken at various lifecycle phases are (Schach, 2002):</a:t>
            </a:r>
          </a:p>
          <a:p>
            <a:pPr>
              <a:buFontTx/>
              <a:buChar char="•"/>
            </a:pPr>
            <a:r>
              <a:rPr lang="en-US" altLang="en-US" sz="1000"/>
              <a:t>Requirements volatility (percentage of requirements which changed by the time the requirements phase had finished). This may reflect on the difficulty of obtaining requirements from the customers.</a:t>
            </a:r>
          </a:p>
          <a:p>
            <a:pPr>
              <a:buFontTx/>
              <a:buChar char="•"/>
            </a:pPr>
            <a:r>
              <a:rPr lang="en-US" altLang="en-US" sz="1000"/>
              <a:t>Requirements volatility after the requirements phase. This may point to a poor quality requirements document.</a:t>
            </a:r>
          </a:p>
          <a:p>
            <a:pPr>
              <a:buFontTx/>
              <a:buChar char="•"/>
            </a:pPr>
            <a:r>
              <a:rPr lang="en-US" altLang="en-US" sz="1000"/>
              <a:t>Prediction of ‘hot spots’ and ‘bottlenecks’ in the system (frequency at which the users attempt to execute different functions in the prototype of the software product).</a:t>
            </a:r>
          </a:p>
          <a:p>
            <a:pPr>
              <a:buFontTx/>
              <a:buChar char="•"/>
            </a:pPr>
            <a:r>
              <a:rPr lang="en-US" altLang="en-US" sz="1000"/>
              <a:t>The size of the specification document generated by the CASE tool, and other more detailed metrics from the CASE repository, such as the number of classes in a class model. If taken on a few past projects with known cost and time to completion, these metrics provide an ideal planning ‘database’ to predict time and effort on future projects.</a:t>
            </a:r>
          </a:p>
          <a:p>
            <a:pPr>
              <a:buFontTx/>
              <a:buChar char="•"/>
            </a:pPr>
            <a:r>
              <a:rPr lang="en-US" altLang="en-US" sz="1000"/>
              <a:t>Record of fault statistics, when they were introduced to the product and when they were discovered and rectified. This may reflect on the thoroughness of quality assurance, review processes, and testing activities.</a:t>
            </a:r>
          </a:p>
          <a:p>
            <a:pPr>
              <a:buFontTx/>
              <a:buChar char="•"/>
            </a:pPr>
            <a:r>
              <a:rPr lang="en-US" altLang="en-US" sz="1000"/>
              <a:t>Average number of tests before a test unit is considered acceptable for integration and release to customers. This may reflect on the programmers’ debugging procedures.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94211"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62A1E8C0-92CC-4227-ABAF-D9F0F30532D6}" type="slidenum">
              <a:rPr lang="en-US" altLang="en-US" sz="1000"/>
              <a:pPr/>
              <a:t>102</a:t>
            </a:fld>
            <a:endParaRPr lang="en-US" altLang="en-US" sz="1000"/>
          </a:p>
        </p:txBody>
      </p:sp>
      <p:sp>
        <p:nvSpPr>
          <p:cNvPr id="94212"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94213"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94214" name="Rectangle 1026"/>
          <p:cNvSpPr>
            <a:spLocks noGrp="1" noRot="1" noChangeAspect="1" noChangeArrowheads="1" noTextEdit="1"/>
          </p:cNvSpPr>
          <p:nvPr>
            <p:ph type="sldImg"/>
          </p:nvPr>
        </p:nvSpPr>
        <p:spPr>
          <a:xfrm>
            <a:off x="987425" y="766763"/>
            <a:ext cx="5111750" cy="3833812"/>
          </a:xfrm>
          <a:ln/>
        </p:spPr>
      </p:sp>
      <p:sp>
        <p:nvSpPr>
          <p:cNvPr id="94215" name="Rectangle 1027"/>
          <p:cNvSpPr>
            <a:spLocks noGrp="1" noChangeArrowheads="1"/>
          </p:cNvSpPr>
          <p:nvPr>
            <p:ph type="body" idx="1"/>
          </p:nvPr>
        </p:nvSpPr>
        <p:spPr>
          <a:noFill/>
        </p:spPr>
        <p:txBody>
          <a:bodyPr/>
          <a:lstStyle/>
          <a:p>
            <a:r>
              <a:rPr lang="en-US" altLang="en-US" i="1"/>
              <a:t>Testing to specs</a:t>
            </a:r>
            <a:r>
              <a:rPr lang="en-US" altLang="en-US"/>
              <a:t> treats the program itself as a black box about which nothing is known except that it takes some input and produces some output. The program is given some input and the resulting output is analyzed for presence of errors. Testing to specs is particularly useful for discovering incorrect or missing requirements.</a:t>
            </a:r>
            <a:endParaRPr lang="en-US" altLang="en-US" i="1"/>
          </a:p>
          <a:p>
            <a:r>
              <a:rPr lang="en-US" altLang="en-US" i="1"/>
              <a:t>Testing to code</a:t>
            </a:r>
            <a:r>
              <a:rPr lang="en-US" altLang="en-US"/>
              <a:t> ‘looks through’ the program logic to derive the input needed to </a:t>
            </a:r>
            <a:r>
              <a:rPr lang="en-US" altLang="en-US" i="1"/>
              <a:t>exercise</a:t>
            </a:r>
            <a:r>
              <a:rPr lang="en-US" altLang="en-US"/>
              <a:t> various execution paths in the program. Testing to code complements testing to specs – the two tests tend to discover different categories of errors.</a:t>
            </a:r>
          </a:p>
          <a:p>
            <a:r>
              <a:rPr lang="en-US" altLang="en-US"/>
              <a:t>Incremental development involves not only incremental integration of software modules, but also </a:t>
            </a:r>
            <a:r>
              <a:rPr lang="en-US" altLang="en-US" i="1"/>
              <a:t>incremental </a:t>
            </a:r>
            <a:r>
              <a:rPr lang="en-US" altLang="en-US"/>
              <a:t>or</a:t>
            </a:r>
            <a:r>
              <a:rPr lang="en-US" altLang="en-US" i="1"/>
              <a:t> regression testing</a:t>
            </a:r>
            <a:r>
              <a:rPr lang="en-US" altLang="en-US"/>
              <a:t>. Regression testing is the re-execution of the previous test cases on the same </a:t>
            </a:r>
            <a:r>
              <a:rPr lang="en-US" altLang="en-US" i="1"/>
              <a:t>baseline data set</a:t>
            </a:r>
            <a:r>
              <a:rPr lang="en-US" altLang="en-US"/>
              <a:t> after a previously released software module has been incrementally extended. The assumption is that the old functionality should remain the same and should not have been broken by an extension.</a:t>
            </a:r>
          </a:p>
          <a:p>
            <a:r>
              <a:rPr lang="en-US" altLang="en-US"/>
              <a:t>Regression testing can be well supported by </a:t>
            </a:r>
            <a:r>
              <a:rPr lang="en-US" altLang="en-US" i="1"/>
              <a:t>capture-playback tools</a:t>
            </a:r>
            <a:r>
              <a:rPr lang="en-US" altLang="en-US"/>
              <a:t> that allow capturing the user’s interactions with the program and playing them back without further user intervention. The main difficulty with regression testing is the enforcement of the baseline data set. Incremental development does not just extend the procedural program logic, but it also extends (and modifies) underlying data structures. An extended software product may force changes to the baseline data set, thus ruling out sensible comparison of results.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dt" sz="quarter" idx="1"/>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Chapter 1 (RASD 3/e)</a:t>
            </a:r>
          </a:p>
        </p:txBody>
      </p:sp>
      <p:sp>
        <p:nvSpPr>
          <p:cNvPr id="96259" name="Rectangle 5"/>
          <p:cNvSpPr>
            <a:spLocks noGrp="1" noChangeArrowheads="1"/>
          </p:cNvSpPr>
          <p:nvPr>
            <p:ph type="sldNum" sz="quarter" idx="5"/>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fld id="{E28B8CEF-3E5E-46B0-BC18-FCF5B16D6DE1}" type="slidenum">
              <a:rPr lang="en-US" altLang="en-US" sz="1000"/>
              <a:pPr/>
              <a:t>103</a:t>
            </a:fld>
            <a:endParaRPr lang="en-US" altLang="en-US" sz="1000"/>
          </a:p>
        </p:txBody>
      </p:sp>
      <p:sp>
        <p:nvSpPr>
          <p:cNvPr id="96260" name="Rectangle 6"/>
          <p:cNvSpPr>
            <a:spLocks noGrp="1" noChangeArrowheads="1"/>
          </p:cNvSpPr>
          <p:nvPr>
            <p:ph type="hdr" sz="quarter"/>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 Pearson Education 2007</a:t>
            </a:r>
          </a:p>
        </p:txBody>
      </p:sp>
      <p:sp>
        <p:nvSpPr>
          <p:cNvPr id="96261" name="Rectangle 7"/>
          <p:cNvSpPr>
            <a:spLocks noGrp="1" noChangeArrowheads="1"/>
          </p:cNvSpPr>
          <p:nvPr>
            <p:ph type="ftr" sz="quarter" idx="4"/>
          </p:nvPr>
        </p:nvSpPr>
        <p:spPr>
          <a:noFill/>
        </p:spPr>
        <p:txBody>
          <a:bodyPr/>
          <a:lstStyle>
            <a:lvl1pPr defTabSz="950913">
              <a:defRPr sz="1200">
                <a:solidFill>
                  <a:schemeClr val="tx1"/>
                </a:solidFill>
                <a:latin typeface="Times New Roman" panose="02020603050405020304" pitchFamily="18" charset="0"/>
              </a:defRPr>
            </a:lvl1pPr>
            <a:lvl2pPr marL="742950" indent="-285750" defTabSz="950913">
              <a:defRPr sz="1200">
                <a:solidFill>
                  <a:schemeClr val="tx1"/>
                </a:solidFill>
                <a:latin typeface="Times New Roman" panose="02020603050405020304" pitchFamily="18" charset="0"/>
              </a:defRPr>
            </a:lvl2pPr>
            <a:lvl3pPr marL="1143000" indent="-228600" defTabSz="950913">
              <a:defRPr sz="1200">
                <a:solidFill>
                  <a:schemeClr val="tx1"/>
                </a:solidFill>
                <a:latin typeface="Times New Roman" panose="02020603050405020304" pitchFamily="18" charset="0"/>
              </a:defRPr>
            </a:lvl3pPr>
            <a:lvl4pPr marL="1600200" indent="-228600" defTabSz="950913">
              <a:defRPr sz="1200">
                <a:solidFill>
                  <a:schemeClr val="tx1"/>
                </a:solidFill>
                <a:latin typeface="Times New Roman" panose="02020603050405020304" pitchFamily="18" charset="0"/>
              </a:defRPr>
            </a:lvl4pPr>
            <a:lvl5pPr marL="2057400" indent="-228600" defTabSz="950913">
              <a:defRPr sz="12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000"/>
              <a:t>MACIASZEK (2007): Req Analysis &amp; Syst Design</a:t>
            </a:r>
          </a:p>
        </p:txBody>
      </p:sp>
      <p:sp>
        <p:nvSpPr>
          <p:cNvPr id="96262" name="Rectangle 2"/>
          <p:cNvSpPr>
            <a:spLocks noGrp="1" noRot="1" noChangeAspect="1" noChangeArrowheads="1" noTextEdit="1"/>
          </p:cNvSpPr>
          <p:nvPr>
            <p:ph type="sldImg"/>
          </p:nvPr>
        </p:nvSpPr>
        <p:spPr>
          <a:xfrm>
            <a:off x="987425" y="766763"/>
            <a:ext cx="5111750" cy="3833812"/>
          </a:xfrm>
          <a:ln/>
        </p:spPr>
      </p:sp>
      <p:sp>
        <p:nvSpPr>
          <p:cNvPr id="96263" name="Rectangle 3"/>
          <p:cNvSpPr>
            <a:spLocks noGrp="1" noChangeArrowheads="1"/>
          </p:cNvSpPr>
          <p:nvPr>
            <p:ph type="body" idx="1"/>
          </p:nvPr>
        </p:nvSpPr>
        <p:spPr>
          <a:noFill/>
        </p:spPr>
        <p:txBody>
          <a:bodyPr/>
          <a:lstStyle/>
          <a:p>
            <a:pPr marL="228600" indent="-228600">
              <a:buFontTx/>
              <a:buAutoNum type="arabicPeriod"/>
            </a:pPr>
            <a:r>
              <a:rPr lang="en-US" altLang="en-US"/>
              <a:t>The structured approach.</a:t>
            </a:r>
          </a:p>
          <a:p>
            <a:pPr marL="228600" indent="-228600">
              <a:buFontTx/>
              <a:buAutoNum type="arabicPeriod"/>
            </a:pPr>
            <a:r>
              <a:rPr lang="en-US" altLang="en-US"/>
              <a:t>Requirements analysis.</a:t>
            </a:r>
          </a:p>
          <a:p>
            <a:pPr marL="228600" indent="-228600">
              <a:buFontTx/>
              <a:buAutoNum type="arabicPeriod"/>
            </a:pPr>
            <a:r>
              <a:rPr lang="en-US" altLang="en-US"/>
              <a:t>Architectural design.</a:t>
            </a:r>
          </a:p>
          <a:p>
            <a:pPr marL="228600" indent="-228600">
              <a:buFontTx/>
              <a:buAutoNum type="arabicPeriod"/>
            </a:pPr>
            <a:r>
              <a:rPr lang="en-US" altLang="en-US"/>
              <a:t>With the integration and deployment phase.</a:t>
            </a:r>
          </a:p>
          <a:p>
            <a:pPr marL="228600" indent="-228600">
              <a:buFontTx/>
              <a:buAutoNum type="arabicPeriod"/>
            </a:pPr>
            <a:r>
              <a:rPr lang="en-US" altLang="en-US"/>
              <a:t>Planning, testing, and metrics.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lstStyle/>
          <a:p>
            <a:pPr>
              <a:lnSpc>
                <a:spcPct val="90000"/>
              </a:lnSpc>
              <a:buFontTx/>
              <a:buChar char="•"/>
            </a:pPr>
            <a:r>
              <a:rPr lang="en-US" altLang="en-US" dirty="0"/>
              <a:t>The main causes of software failure can be traced to the stakeholder factor. On the </a:t>
            </a:r>
            <a:r>
              <a:rPr lang="en-US" altLang="en-US" i="1" dirty="0"/>
              <a:t>customer</a:t>
            </a:r>
            <a:r>
              <a:rPr lang="en-US" altLang="en-US" dirty="0"/>
              <a:t> end, projects fail because (e.g. </a:t>
            </a:r>
            <a:r>
              <a:rPr lang="en-US" altLang="en-US" dirty="0" err="1"/>
              <a:t>Pfleeger</a:t>
            </a:r>
            <a:r>
              <a:rPr lang="en-US" altLang="en-US" dirty="0"/>
              <a:t>, 1998):</a:t>
            </a:r>
          </a:p>
          <a:p>
            <a:pPr lvl="1">
              <a:lnSpc>
                <a:spcPct val="90000"/>
              </a:lnSpc>
              <a:buFontTx/>
              <a:buChar char="•"/>
            </a:pPr>
            <a:r>
              <a:rPr lang="en-US" altLang="en-US" dirty="0"/>
              <a:t>customer needs are misunderstood or not fully captured;</a:t>
            </a:r>
          </a:p>
          <a:p>
            <a:pPr lvl="1">
              <a:lnSpc>
                <a:spcPct val="90000"/>
              </a:lnSpc>
              <a:buFontTx/>
              <a:buChar char="•"/>
            </a:pPr>
            <a:r>
              <a:rPr lang="en-US" altLang="en-US" dirty="0"/>
              <a:t>customer requirements change too frequently;</a:t>
            </a:r>
          </a:p>
          <a:p>
            <a:pPr lvl="1">
              <a:lnSpc>
                <a:spcPct val="90000"/>
              </a:lnSpc>
              <a:buFontTx/>
              <a:buChar char="•"/>
            </a:pPr>
            <a:r>
              <a:rPr lang="en-US" altLang="en-US" dirty="0"/>
              <a:t>customers are not prepared to commit sufficient resources to the project;</a:t>
            </a:r>
          </a:p>
          <a:p>
            <a:pPr lvl="1">
              <a:lnSpc>
                <a:spcPct val="90000"/>
              </a:lnSpc>
              <a:buFontTx/>
              <a:buChar char="•"/>
            </a:pPr>
            <a:r>
              <a:rPr lang="en-US" altLang="en-US" dirty="0"/>
              <a:t>customers do not want to cooperate with developers;</a:t>
            </a:r>
          </a:p>
          <a:p>
            <a:pPr lvl="1">
              <a:lnSpc>
                <a:spcPct val="90000"/>
              </a:lnSpc>
              <a:buFontTx/>
              <a:buChar char="•"/>
            </a:pPr>
            <a:r>
              <a:rPr lang="en-US" altLang="en-US" dirty="0"/>
              <a:t>customers have unrealistic expectations;</a:t>
            </a:r>
          </a:p>
          <a:p>
            <a:pPr lvl="1">
              <a:lnSpc>
                <a:spcPct val="90000"/>
              </a:lnSpc>
              <a:buFontTx/>
              <a:buChar char="•"/>
            </a:pPr>
            <a:r>
              <a:rPr lang="en-US" altLang="en-US" dirty="0"/>
              <a:t>the system is no longer of benefit to customers.</a:t>
            </a:r>
          </a:p>
          <a:p>
            <a:pPr>
              <a:lnSpc>
                <a:spcPct val="90000"/>
              </a:lnSpc>
              <a:buFontTx/>
              <a:buChar char="•"/>
            </a:pPr>
            <a:r>
              <a:rPr lang="en-US" altLang="en-US" dirty="0"/>
              <a:t>Projects also fail because the </a:t>
            </a:r>
            <a:r>
              <a:rPr lang="en-US" altLang="en-US" i="1" dirty="0"/>
              <a:t>developers</a:t>
            </a:r>
            <a:r>
              <a:rPr lang="en-US" altLang="en-US" dirty="0"/>
              <a:t> may not be up to the task. With the escalation in software complexity, there is a growing recognition that skills and knowledge of developers are critical </a:t>
            </a:r>
            <a:r>
              <a:rPr lang="en-US" altLang="en-US" dirty="0">
                <a:sym typeface="Wingdings" panose="05000000000000000000" pitchFamily="2" charset="2"/>
              </a:rPr>
              <a:t></a:t>
            </a:r>
            <a:r>
              <a:rPr lang="en-US" altLang="en-US" dirty="0"/>
              <a:t>‘Great designs come from great designers.’:</a:t>
            </a:r>
          </a:p>
          <a:p>
            <a:pPr lvl="1">
              <a:lnSpc>
                <a:spcPct val="90000"/>
              </a:lnSpc>
              <a:buFontTx/>
              <a:buChar char="•"/>
            </a:pPr>
            <a:r>
              <a:rPr lang="en-US" altLang="en-US" dirty="0"/>
              <a:t>hire the best developers;</a:t>
            </a:r>
          </a:p>
          <a:p>
            <a:pPr lvl="1">
              <a:lnSpc>
                <a:spcPct val="90000"/>
              </a:lnSpc>
              <a:buFontTx/>
              <a:buChar char="•"/>
            </a:pPr>
            <a:r>
              <a:rPr lang="en-US" altLang="en-US" dirty="0"/>
              <a:t>provide ongoing training and education to existing developers;</a:t>
            </a:r>
          </a:p>
          <a:p>
            <a:pPr lvl="1">
              <a:lnSpc>
                <a:spcPct val="90000"/>
              </a:lnSpc>
              <a:buFontTx/>
              <a:buChar char="•"/>
            </a:pPr>
            <a:r>
              <a:rPr lang="en-US" altLang="en-US" dirty="0"/>
              <a:t>encourage exchange of information and interaction among developers so that they stimulate each other;</a:t>
            </a:r>
          </a:p>
          <a:p>
            <a:pPr lvl="1">
              <a:lnSpc>
                <a:spcPct val="90000"/>
              </a:lnSpc>
              <a:buFontTx/>
              <a:buChar char="•"/>
            </a:pPr>
            <a:r>
              <a:rPr lang="en-US" altLang="en-US" dirty="0"/>
              <a:t>motivate developers by removing obstacles and channeling the efforts into productive work;</a:t>
            </a:r>
          </a:p>
          <a:p>
            <a:pPr lvl="1">
              <a:lnSpc>
                <a:spcPct val="90000"/>
              </a:lnSpc>
              <a:buFontTx/>
              <a:buChar char="•"/>
            </a:pPr>
            <a:r>
              <a:rPr lang="en-US" altLang="en-US" dirty="0"/>
              <a:t>offer an exciting working environment (this tends to be much more important to people than an occasional salary increase);</a:t>
            </a:r>
          </a:p>
          <a:p>
            <a:pPr lvl="1">
              <a:lnSpc>
                <a:spcPct val="90000"/>
              </a:lnSpc>
              <a:buFontTx/>
              <a:buChar char="•"/>
            </a:pPr>
            <a:r>
              <a:rPr lang="en-US" altLang="en-US" dirty="0"/>
              <a:t>align personal goals with organizational strategies and objectives;</a:t>
            </a:r>
          </a:p>
          <a:p>
            <a:pPr lvl="1">
              <a:lnSpc>
                <a:spcPct val="90000"/>
              </a:lnSpc>
              <a:buFontTx/>
              <a:buChar char="•"/>
            </a:pPr>
            <a:r>
              <a:rPr lang="en-US" altLang="en-US" dirty="0"/>
              <a:t>emphasize teamwork.</a:t>
            </a:r>
            <a:endParaRPr lang="en-AU" dirty="0"/>
          </a:p>
        </p:txBody>
      </p:sp>
      <p:sp>
        <p:nvSpPr>
          <p:cNvPr id="4" name="Date Placeholder 3"/>
          <p:cNvSpPr>
            <a:spLocks noGrp="1"/>
          </p:cNvSpPr>
          <p:nvPr>
            <p:ph type="dt" idx="10"/>
          </p:nvPr>
        </p:nvSpPr>
        <p:spPr/>
        <p:txBody>
          <a:bodyPr/>
          <a:lstStyle/>
          <a:p>
            <a:pPr>
              <a:defRPr/>
            </a:pPr>
            <a:r>
              <a:rPr lang="en-US" altLang="en-US"/>
              <a:t>Chapter 1 (RASD 3/e)</a:t>
            </a:r>
          </a:p>
        </p:txBody>
      </p:sp>
      <p:sp>
        <p:nvSpPr>
          <p:cNvPr id="5" name="Slide Number Placeholder 4"/>
          <p:cNvSpPr>
            <a:spLocks noGrp="1"/>
          </p:cNvSpPr>
          <p:nvPr>
            <p:ph type="sldNum" sz="quarter" idx="11"/>
          </p:nvPr>
        </p:nvSpPr>
        <p:spPr/>
        <p:txBody>
          <a:bodyPr/>
          <a:lstStyle/>
          <a:p>
            <a:pPr>
              <a:defRPr/>
            </a:pPr>
            <a:fld id="{5EE318C8-F42E-4A44-AFD3-BE33F9028D0B}" type="slidenum">
              <a:rPr lang="en-US" altLang="en-US" smtClean="0"/>
              <a:pPr>
                <a:defRPr/>
              </a:pPr>
              <a:t>17</a:t>
            </a:fld>
            <a:endParaRPr lang="en-US" altLang="en-US"/>
          </a:p>
        </p:txBody>
      </p:sp>
      <p:sp>
        <p:nvSpPr>
          <p:cNvPr id="6" name="Header Placeholder 5"/>
          <p:cNvSpPr>
            <a:spLocks noGrp="1"/>
          </p:cNvSpPr>
          <p:nvPr>
            <p:ph type="hdr" sz="quarter" idx="12"/>
          </p:nvPr>
        </p:nvSpPr>
        <p:spPr/>
        <p:txBody>
          <a:bodyPr/>
          <a:lstStyle/>
          <a:p>
            <a:pPr>
              <a:defRPr/>
            </a:pPr>
            <a:r>
              <a:rPr lang="en-US" altLang="en-US"/>
              <a:t>© Pearson Education 2007</a:t>
            </a:r>
          </a:p>
        </p:txBody>
      </p:sp>
      <p:sp>
        <p:nvSpPr>
          <p:cNvPr id="7" name="Footer Placeholder 6"/>
          <p:cNvSpPr>
            <a:spLocks noGrp="1"/>
          </p:cNvSpPr>
          <p:nvPr>
            <p:ph type="ftr" sz="quarter" idx="13"/>
          </p:nvPr>
        </p:nvSpPr>
        <p:spPr/>
        <p:txBody>
          <a:bodyPr/>
          <a:lstStyle/>
          <a:p>
            <a:pPr>
              <a:defRPr/>
            </a:pPr>
            <a:r>
              <a:rPr lang="en-US" altLang="en-US"/>
              <a:t>MACIASZEK (2007): Req Analysis &amp; Syst Design</a:t>
            </a:r>
          </a:p>
        </p:txBody>
      </p:sp>
    </p:spTree>
    <p:extLst>
      <p:ext uri="{BB962C8B-B14F-4D97-AF65-F5344CB8AC3E}">
        <p14:creationId xmlns:p14="http://schemas.microsoft.com/office/powerpoint/2010/main" val="17493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lstStyle/>
          <a:p>
            <a:r>
              <a:rPr lang="en-AU" dirty="0"/>
              <a:t>Qld. Health patch was to deal with WannaCry ransomware threat. Rush to implement and poor testing resulted in error. Patch was on a new system that had only been installed in May 2016.</a:t>
            </a:r>
          </a:p>
          <a:p>
            <a:r>
              <a:rPr lang="en-AU" dirty="0"/>
              <a:t>Cairns Base Hospital worst affected, and had most opposition to adopting new system in 2016. Cairns</a:t>
            </a:r>
            <a:r>
              <a:rPr lang="en-AU" baseline="0" dirty="0"/>
              <a:t> h</a:t>
            </a:r>
            <a:r>
              <a:rPr lang="en-AU" dirty="0"/>
              <a:t>ad to call in all available off-duty medical staff to deal with problems.</a:t>
            </a:r>
          </a:p>
          <a:p>
            <a:r>
              <a:rPr lang="en-AU" dirty="0"/>
              <a:t>PA, Lady Cilento, McKay and Townsville also affected.</a:t>
            </a:r>
          </a:p>
        </p:txBody>
      </p:sp>
      <p:sp>
        <p:nvSpPr>
          <p:cNvPr id="4" name="Slide Number Placeholder 3"/>
          <p:cNvSpPr>
            <a:spLocks noGrp="1"/>
          </p:cNvSpPr>
          <p:nvPr>
            <p:ph type="sldNum" sz="quarter" idx="10"/>
          </p:nvPr>
        </p:nvSpPr>
        <p:spPr/>
        <p:txBody>
          <a:bodyPr/>
          <a:lstStyle/>
          <a:p>
            <a:fld id="{5AAABF5B-BC12-401F-A940-95CB0071091E}" type="slidenum">
              <a:rPr lang="en-AU" smtClean="0"/>
              <a:pPr/>
              <a:t>18</a:t>
            </a:fld>
            <a:endParaRPr lang="en-AU"/>
          </a:p>
        </p:txBody>
      </p:sp>
    </p:spTree>
    <p:extLst>
      <p:ext uri="{BB962C8B-B14F-4D97-AF65-F5344CB8AC3E}">
        <p14:creationId xmlns:p14="http://schemas.microsoft.com/office/powerpoint/2010/main" val="3850413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normAutofit/>
          </a:bodyPr>
          <a:lstStyle/>
          <a:p>
            <a:r>
              <a:rPr lang="en-AU" dirty="0"/>
              <a:t>http://www.healthpayrollinquiry.qld.gov.au/</a:t>
            </a:r>
          </a:p>
          <a:p>
            <a:r>
              <a:rPr lang="en-AU" dirty="0"/>
              <a:t>http://www.parliament.qld.gov.au/Documents/TableOffice/TabledPapers/2010/5310T2081.pdf</a:t>
            </a:r>
          </a:p>
          <a:p>
            <a:r>
              <a:rPr lang="en-AU" dirty="0"/>
              <a:t>http://www.computerworld.com.au/article/393394/shared_services_learning_lessons_from_queensland_wa/</a:t>
            </a:r>
          </a:p>
          <a:p>
            <a:r>
              <a:rPr lang="en-AU" dirty="0"/>
              <a:t>http://payrollnews.com.au/AnnouncementRetrieve.aspx?ID=52706</a:t>
            </a:r>
          </a:p>
          <a:p>
            <a:r>
              <a:rPr lang="en-AU" dirty="0"/>
              <a:t>http://www.couriermail.com.au/news/queensland/queensland-health-payroll-will-cost-up-to-220-million-to-fix-acting-director-general-admits/story-e6freoof-1226094095536</a:t>
            </a:r>
          </a:p>
          <a:p>
            <a:r>
              <a:rPr lang="en-AU" dirty="0"/>
              <a:t>http://www.couriermail.com.au/news/queensland/health-pay-bungle-bill-soars/story-e6freoof-1226178920932</a:t>
            </a:r>
          </a:p>
          <a:p>
            <a:r>
              <a:rPr lang="en-AU" dirty="0"/>
              <a:t>http://news.smh.com.au/breaking-news-national/qld-wont-chase-qh-payroll-overpayments-20110710-1h8h7.html</a:t>
            </a:r>
          </a:p>
          <a:p>
            <a:r>
              <a:rPr lang="en-AU" dirty="0"/>
              <a:t>http://www.brisbanetimes.com.au/queensland/lnp-demands-health-payroll-paper-trail-20120508-1yahx.html</a:t>
            </a:r>
          </a:p>
          <a:p>
            <a:r>
              <a:rPr lang="en-AU" dirty="0"/>
              <a:t>http://www.theaustralian.com.au/national-affairs/state-politics/queensland-health-payroll-at-point-of-critical-vulnerability/story-e6frgczx-1226599862679</a:t>
            </a:r>
          </a:p>
          <a:p>
            <a:r>
              <a:rPr lang="en-AU" dirty="0"/>
              <a:t>http://www.smh.com.au/it-pro/government-it/former-ibm-top-man-showed-no-bias-inquiry-20130321-2ggyq.html</a:t>
            </a:r>
          </a:p>
        </p:txBody>
      </p:sp>
      <p:sp>
        <p:nvSpPr>
          <p:cNvPr id="4" name="Slide Number Placeholder 3"/>
          <p:cNvSpPr>
            <a:spLocks noGrp="1"/>
          </p:cNvSpPr>
          <p:nvPr>
            <p:ph type="sldNum" sz="quarter" idx="10"/>
          </p:nvPr>
        </p:nvSpPr>
        <p:spPr/>
        <p:txBody>
          <a:bodyPr/>
          <a:lstStyle/>
          <a:p>
            <a:pPr>
              <a:defRPr/>
            </a:pPr>
            <a:fld id="{7CD4940C-7EE4-45B4-9191-E032F4400F3B}" type="slidenum">
              <a:rPr lang="en-AU" smtClean="0"/>
              <a:pPr>
                <a:defRPr/>
              </a:pPr>
              <a:t>24</a:t>
            </a:fld>
            <a:endParaRPr lang="en-AU"/>
          </a:p>
        </p:txBody>
      </p:sp>
    </p:spTree>
    <p:extLst>
      <p:ext uri="{BB962C8B-B14F-4D97-AF65-F5344CB8AC3E}">
        <p14:creationId xmlns:p14="http://schemas.microsoft.com/office/powerpoint/2010/main" val="392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7425" y="766763"/>
            <a:ext cx="5111750" cy="3833812"/>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7CD4940C-7EE4-45B4-9191-E032F4400F3B}" type="slidenum">
              <a:rPr lang="en-AU" smtClean="0"/>
              <a:pPr>
                <a:defRPr/>
              </a:pPr>
              <a:t>25</a:t>
            </a:fld>
            <a:endParaRPr lang="en-AU"/>
          </a:p>
        </p:txBody>
      </p:sp>
    </p:spTree>
    <p:extLst>
      <p:ext uri="{BB962C8B-B14F-4D97-AF65-F5344CB8AC3E}">
        <p14:creationId xmlns:p14="http://schemas.microsoft.com/office/powerpoint/2010/main" val="387097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1926" y="0"/>
            <a:ext cx="8982075" cy="6845300"/>
            <a:chOff x="101" y="0"/>
            <a:chExt cx="5658" cy="4312"/>
          </a:xfrm>
        </p:grpSpPr>
        <p:sp>
          <p:nvSpPr>
            <p:cNvPr id="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1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1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12" name="Rectangle 12"/>
          <p:cNvSpPr>
            <a:spLocks noGrp="1" noChangeArrowheads="1"/>
          </p:cNvSpPr>
          <p:nvPr>
            <p:ph type="dt" sz="quarter" idx="10"/>
          </p:nvPr>
        </p:nvSpPr>
        <p:spPr>
          <a:xfrm>
            <a:off x="762000" y="6248400"/>
            <a:ext cx="1905000" cy="457200"/>
          </a:xfrm>
        </p:spPr>
        <p:txBody>
          <a:bodyPr/>
          <a:lstStyle>
            <a:lvl1pPr>
              <a:defRPr smtClean="0"/>
            </a:lvl1pPr>
          </a:lstStyle>
          <a:p>
            <a:pPr>
              <a:defRPr/>
            </a:pPr>
            <a:r>
              <a:rPr lang="en-US" altLang="en-US"/>
              <a:t>© Pearson Education 2007</a:t>
            </a:r>
            <a:endParaRPr lang="en-AU" altLang="en-US"/>
          </a:p>
        </p:txBody>
      </p:sp>
      <p:sp>
        <p:nvSpPr>
          <p:cNvPr id="13" name="Rectangle 13"/>
          <p:cNvSpPr>
            <a:spLocks noGrp="1" noChangeArrowheads="1"/>
          </p:cNvSpPr>
          <p:nvPr>
            <p:ph type="ftr" sz="quarter" idx="11"/>
          </p:nvPr>
        </p:nvSpPr>
        <p:spPr>
          <a:xfrm>
            <a:off x="3276600" y="6248400"/>
            <a:ext cx="2895600" cy="457200"/>
          </a:xfrm>
        </p:spPr>
        <p:txBody>
          <a:bodyPr/>
          <a:lstStyle>
            <a:lvl1pPr>
              <a:defRPr smtClean="0"/>
            </a:lvl1pPr>
          </a:lstStyle>
          <a:p>
            <a:pPr>
              <a:defRPr/>
            </a:pPr>
            <a:r>
              <a:rPr lang="en-AU" altLang="en-US"/>
              <a:t>Chapter 1 (Maciaszek - RASD 3/e)</a:t>
            </a:r>
          </a:p>
        </p:txBody>
      </p:sp>
      <p:sp>
        <p:nvSpPr>
          <p:cNvPr id="14" name="Rectangle 14"/>
          <p:cNvSpPr>
            <a:spLocks noGrp="1" noChangeArrowheads="1"/>
          </p:cNvSpPr>
          <p:nvPr>
            <p:ph type="sldNum" sz="quarter" idx="12"/>
          </p:nvPr>
        </p:nvSpPr>
        <p:spPr>
          <a:xfrm>
            <a:off x="7010400" y="6248400"/>
            <a:ext cx="1905000" cy="457200"/>
          </a:xfrm>
        </p:spPr>
        <p:txBody>
          <a:bodyPr/>
          <a:lstStyle>
            <a:lvl1pPr>
              <a:defRPr smtClean="0"/>
            </a:lvl1pPr>
          </a:lstStyle>
          <a:p>
            <a:pPr>
              <a:defRPr/>
            </a:pPr>
            <a:fld id="{CB0CB3BE-CF0E-493C-9856-35B251402CAE}" type="slidenum">
              <a:rPr lang="en-AU" altLang="en-US"/>
              <a:pPr>
                <a:defRPr/>
              </a:pPr>
              <a:t>‹#›</a:t>
            </a:fld>
            <a:endParaRPr lang="en-AU" altLang="en-US"/>
          </a:p>
        </p:txBody>
      </p:sp>
    </p:spTree>
    <p:extLst>
      <p:ext uri="{BB962C8B-B14F-4D97-AF65-F5344CB8AC3E}">
        <p14:creationId xmlns:p14="http://schemas.microsoft.com/office/powerpoint/2010/main" val="61248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6"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7" name="Rectangle 2060"/>
          <p:cNvSpPr>
            <a:spLocks noGrp="1" noChangeArrowheads="1"/>
          </p:cNvSpPr>
          <p:nvPr>
            <p:ph type="sldNum" sz="quarter" idx="12"/>
          </p:nvPr>
        </p:nvSpPr>
        <p:spPr>
          <a:ln/>
        </p:spPr>
        <p:txBody>
          <a:bodyPr/>
          <a:lstStyle>
            <a:lvl1pPr>
              <a:defRPr/>
            </a:lvl1pPr>
          </a:lstStyle>
          <a:p>
            <a:pPr>
              <a:defRPr/>
            </a:pPr>
            <a:fld id="{E17EAC15-99C3-4FE7-B619-B0B4CC57C4E4}" type="slidenum">
              <a:rPr lang="en-AU" altLang="en-US"/>
              <a:pPr>
                <a:defRPr/>
              </a:pPr>
              <a:t>‹#›</a:t>
            </a:fld>
            <a:endParaRPr lang="en-AU" altLang="en-US"/>
          </a:p>
        </p:txBody>
      </p:sp>
    </p:spTree>
    <p:extLst>
      <p:ext uri="{BB962C8B-B14F-4D97-AF65-F5344CB8AC3E}">
        <p14:creationId xmlns:p14="http://schemas.microsoft.com/office/powerpoint/2010/main" val="293688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E3E9668C-DD9C-40B0-84DF-88485C685C56}" type="slidenum">
              <a:rPr lang="en-AU" altLang="en-US"/>
              <a:pPr>
                <a:defRPr/>
              </a:pPr>
              <a:t>‹#›</a:t>
            </a:fld>
            <a:endParaRPr lang="en-AU" altLang="en-US"/>
          </a:p>
        </p:txBody>
      </p:sp>
    </p:spTree>
    <p:extLst>
      <p:ext uri="{BB962C8B-B14F-4D97-AF65-F5344CB8AC3E}">
        <p14:creationId xmlns:p14="http://schemas.microsoft.com/office/powerpoint/2010/main" val="387264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FEFA4973-FDA3-4FAA-A8FE-BD241251814E}" type="slidenum">
              <a:rPr lang="en-AU" altLang="en-US"/>
              <a:pPr>
                <a:defRPr/>
              </a:pPr>
              <a:t>‹#›</a:t>
            </a:fld>
            <a:endParaRPr lang="en-AU" altLang="en-US"/>
          </a:p>
        </p:txBody>
      </p:sp>
    </p:spTree>
    <p:extLst>
      <p:ext uri="{BB962C8B-B14F-4D97-AF65-F5344CB8AC3E}">
        <p14:creationId xmlns:p14="http://schemas.microsoft.com/office/powerpoint/2010/main" val="700290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772400" cy="9144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6"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7" name="Rectangle 2060"/>
          <p:cNvSpPr>
            <a:spLocks noGrp="1" noChangeArrowheads="1"/>
          </p:cNvSpPr>
          <p:nvPr>
            <p:ph type="sldNum" sz="quarter" idx="12"/>
          </p:nvPr>
        </p:nvSpPr>
        <p:spPr>
          <a:ln/>
        </p:spPr>
        <p:txBody>
          <a:bodyPr/>
          <a:lstStyle>
            <a:lvl1pPr>
              <a:defRPr/>
            </a:lvl1pPr>
          </a:lstStyle>
          <a:p>
            <a:pPr>
              <a:defRPr/>
            </a:pPr>
            <a:fld id="{8E80CA99-7B43-4DC2-AD93-98591931D651}" type="slidenum">
              <a:rPr lang="en-AU" altLang="en-US"/>
              <a:pPr>
                <a:defRPr/>
              </a:pPr>
              <a:t>‹#›</a:t>
            </a:fld>
            <a:endParaRPr lang="en-AU" altLang="en-US"/>
          </a:p>
        </p:txBody>
      </p:sp>
    </p:spTree>
    <p:extLst>
      <p:ext uri="{BB962C8B-B14F-4D97-AF65-F5344CB8AC3E}">
        <p14:creationId xmlns:p14="http://schemas.microsoft.com/office/powerpoint/2010/main" val="3771923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extLst>
      <p:ext uri="{BB962C8B-B14F-4D97-AF65-F5344CB8AC3E}">
        <p14:creationId xmlns:p14="http://schemas.microsoft.com/office/powerpoint/2010/main" val="1087252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997022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extLst>
      <p:ext uri="{BB962C8B-B14F-4D97-AF65-F5344CB8AC3E}">
        <p14:creationId xmlns:p14="http://schemas.microsoft.com/office/powerpoint/2010/main" val="3432795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226616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1467517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extLst>
      <p:ext uri="{BB962C8B-B14F-4D97-AF65-F5344CB8AC3E}">
        <p14:creationId xmlns:p14="http://schemas.microsoft.com/office/powerpoint/2010/main" val="142007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lvl1pPr>
              <a:spcBef>
                <a:spcPts val="1200"/>
              </a:spcBef>
              <a:defRPr/>
            </a:lvl1pPr>
            <a:lvl2pPr>
              <a:spcBef>
                <a:spcPts val="600"/>
              </a:spcBef>
              <a:defRPr/>
            </a:lvl2pPr>
            <a:lvl3pPr>
              <a:spcBef>
                <a:spcPts val="400"/>
              </a:spcBef>
              <a:defRPr sz="2200"/>
            </a:lvl3pPr>
            <a:lvl4pPr>
              <a:spcBef>
                <a:spcPts val="300"/>
              </a:spcBef>
              <a:defRPr sz="2000"/>
            </a:lvl4pPr>
            <a:lvl5pPr>
              <a:spcBef>
                <a:spcPts val="300"/>
              </a:spcBef>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2505048C-9CA2-4356-B565-2FC324102B46}" type="slidenum">
              <a:rPr lang="en-AU" altLang="en-US"/>
              <a:pPr>
                <a:defRPr/>
              </a:pPr>
              <a:t>‹#›</a:t>
            </a:fld>
            <a:endParaRPr lang="en-AU" altLang="en-US"/>
          </a:p>
        </p:txBody>
      </p:sp>
    </p:spTree>
    <p:extLst>
      <p:ext uri="{BB962C8B-B14F-4D97-AF65-F5344CB8AC3E}">
        <p14:creationId xmlns:p14="http://schemas.microsoft.com/office/powerpoint/2010/main" val="390674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322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1085531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72333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499677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804873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AndTx">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419100" y="222250"/>
            <a:ext cx="8153400" cy="863600"/>
          </a:xfrm>
        </p:spPr>
        <p:txBody>
          <a:bodyPr/>
          <a:lstStyle/>
          <a:p>
            <a:r>
              <a:rPr lang="en-US"/>
              <a:t>Mastertitelformat bearbeiten</a:t>
            </a:r>
          </a:p>
        </p:txBody>
      </p:sp>
      <p:sp>
        <p:nvSpPr>
          <p:cNvPr id="3" name="Diagrammplatzhalter 2"/>
          <p:cNvSpPr>
            <a:spLocks noGrp="1"/>
          </p:cNvSpPr>
          <p:nvPr>
            <p:ph type="chart" sz="half" idx="1"/>
          </p:nvPr>
        </p:nvSpPr>
        <p:spPr>
          <a:xfrm>
            <a:off x="533400" y="1295400"/>
            <a:ext cx="3924300" cy="4800600"/>
          </a:xfrm>
        </p:spPr>
        <p:txBody>
          <a:bodyPr/>
          <a:lstStyle/>
          <a:p>
            <a:pPr lvl="0"/>
            <a:endParaRPr lang="en-US" noProof="0"/>
          </a:p>
        </p:txBody>
      </p:sp>
      <p:sp>
        <p:nvSpPr>
          <p:cNvPr id="4" name="Textplatzhalter 3"/>
          <p:cNvSpPr>
            <a:spLocks noGrp="1"/>
          </p:cNvSpPr>
          <p:nvPr>
            <p:ph type="body" sz="half" idx="2"/>
          </p:nvPr>
        </p:nvSpPr>
        <p:spPr>
          <a:xfrm>
            <a:off x="4610100" y="1295400"/>
            <a:ext cx="3924300" cy="48006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707623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76E36B-8066-4975-AEA8-17570F056409}"/>
              </a:ext>
            </a:extLst>
          </p:cNvPr>
          <p:cNvSpPr>
            <a:spLocks noChangeArrowheads="1"/>
          </p:cNvSpPr>
          <p:nvPr/>
        </p:nvSpPr>
        <p:spPr bwMode="auto">
          <a:xfrm rot="16200000">
            <a:off x="-2289969" y="2955133"/>
            <a:ext cx="6416675" cy="474662"/>
          </a:xfrm>
          <a:prstGeom prst="rect">
            <a:avLst/>
          </a:prstGeom>
          <a:noFill/>
          <a:ln w="12700">
            <a:noFill/>
            <a:miter lim="800000"/>
            <a:headEnd/>
            <a:tailEnd/>
          </a:ln>
          <a:effectLst/>
        </p:spPr>
        <p:txBody>
          <a:bodyPr lIns="0" tIns="0" rIns="0" bIns="0" anchor="ct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pPr algn="ctr"/>
            <a:r>
              <a:rPr lang="en-US" altLang="en-US" sz="2400" b="0"/>
              <a:t>Using UML, Patterns, and Java</a:t>
            </a:r>
          </a:p>
        </p:txBody>
      </p:sp>
      <p:sp>
        <p:nvSpPr>
          <p:cNvPr id="4" name="Text Box 5">
            <a:extLst>
              <a:ext uri="{FF2B5EF4-FFF2-40B4-BE49-F238E27FC236}">
                <a16:creationId xmlns:a16="http://schemas.microsoft.com/office/drawing/2014/main" id="{2A1EE83D-F548-4D3D-AAA2-246247717291}"/>
              </a:ext>
            </a:extLst>
          </p:cNvPr>
          <p:cNvSpPr txBox="1">
            <a:spLocks noChangeArrowheads="1"/>
          </p:cNvSpPr>
          <p:nvPr/>
        </p:nvSpPr>
        <p:spPr bwMode="auto">
          <a:xfrm rot="16200000">
            <a:off x="-2655888" y="3197376"/>
            <a:ext cx="6405563" cy="461665"/>
          </a:xfrm>
          <a:prstGeom prst="rect">
            <a:avLst/>
          </a:prstGeom>
          <a:noFill/>
          <a:ln w="12700">
            <a:noFill/>
            <a:miter lim="800000"/>
            <a:headEnd/>
            <a:tailEnd/>
          </a:ln>
          <a:effectLst/>
        </p:spPr>
        <p:txBody>
          <a:bodyPr>
            <a:spAutoFit/>
          </a:bodyP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pPr algn="ctr">
              <a:spcBef>
                <a:spcPct val="50000"/>
              </a:spcBef>
            </a:pPr>
            <a:r>
              <a:rPr lang="en-US" altLang="en-US" sz="2400"/>
              <a:t>Object-Oriented Software Engineering</a:t>
            </a:r>
            <a:endParaRPr lang="en-US" altLang="en-US" sz="2000" b="0"/>
          </a:p>
        </p:txBody>
      </p:sp>
      <p:sp>
        <p:nvSpPr>
          <p:cNvPr id="324611" name="Rectangle 3"/>
          <p:cNvSpPr>
            <a:spLocks noGrp="1" noChangeArrowheads="1"/>
          </p:cNvSpPr>
          <p:nvPr>
            <p:ph type="ctrTitle"/>
          </p:nvPr>
        </p:nvSpPr>
        <p:spPr>
          <a:xfrm>
            <a:off x="1409700" y="320677"/>
            <a:ext cx="6858000" cy="822325"/>
          </a:xfrm>
        </p:spPr>
        <p:txBody>
          <a:bodyPr/>
          <a:lstStyle>
            <a:lvl1pPr algn="ctr">
              <a:defRPr sz="4000" i="0"/>
            </a:lvl1pPr>
          </a:lstStyle>
          <a:p>
            <a:r>
              <a:rPr lang="en-US"/>
              <a:t>Click to edit Master title style</a:t>
            </a:r>
          </a:p>
        </p:txBody>
      </p:sp>
    </p:spTree>
    <p:extLst>
      <p:ext uri="{BB962C8B-B14F-4D97-AF65-F5344CB8AC3E}">
        <p14:creationId xmlns:p14="http://schemas.microsoft.com/office/powerpoint/2010/main" val="36658164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de-DE"/>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p>
        </p:txBody>
      </p:sp>
    </p:spTree>
    <p:extLst>
      <p:ext uri="{BB962C8B-B14F-4D97-AF65-F5344CB8AC3E}">
        <p14:creationId xmlns:p14="http://schemas.microsoft.com/office/powerpoint/2010/main" val="4110285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966354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415181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lvl1pPr>
              <a:spcBef>
                <a:spcPts val="1200"/>
              </a:spcBef>
              <a:defRPr/>
            </a:lvl1pPr>
            <a:lvl2pPr>
              <a:spcBef>
                <a:spcPts val="600"/>
              </a:spcBef>
              <a:defRPr/>
            </a:lvl2pPr>
            <a:lvl3pPr>
              <a:spcBef>
                <a:spcPts val="400"/>
              </a:spcBef>
              <a:defRPr sz="2200"/>
            </a:lvl3pPr>
            <a:lvl4pPr>
              <a:spcBef>
                <a:spcPts val="300"/>
              </a:spcBef>
              <a:defRPr sz="2000"/>
            </a:lvl4pPr>
            <a:lvl5pPr>
              <a:spcBef>
                <a:spcPts val="300"/>
              </a:spcBef>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dirty="0"/>
              <a:t>© Richard Thomas, 1992–2017</a:t>
            </a:r>
            <a:endParaRPr lang="en-AU" altLang="en-US" dirty="0"/>
          </a:p>
        </p:txBody>
      </p:sp>
      <p:sp>
        <p:nvSpPr>
          <p:cNvPr id="6" name="Rectangle 2060"/>
          <p:cNvSpPr>
            <a:spLocks noGrp="1" noChangeArrowheads="1"/>
          </p:cNvSpPr>
          <p:nvPr>
            <p:ph type="sldNum" sz="quarter" idx="12"/>
          </p:nvPr>
        </p:nvSpPr>
        <p:spPr>
          <a:ln/>
        </p:spPr>
        <p:txBody>
          <a:bodyPr/>
          <a:lstStyle>
            <a:lvl1pPr>
              <a:defRPr/>
            </a:lvl1pPr>
          </a:lstStyle>
          <a:p>
            <a:pPr>
              <a:defRPr/>
            </a:pPr>
            <a:fld id="{2505048C-9CA2-4356-B565-2FC324102B46}" type="slidenum">
              <a:rPr lang="en-AU" altLang="en-US"/>
              <a:pPr>
                <a:defRPr/>
              </a:pPr>
              <a:t>‹#›</a:t>
            </a:fld>
            <a:endParaRPr lang="en-AU" altLang="en-US"/>
          </a:p>
        </p:txBody>
      </p:sp>
    </p:spTree>
    <p:extLst>
      <p:ext uri="{BB962C8B-B14F-4D97-AF65-F5344CB8AC3E}">
        <p14:creationId xmlns:p14="http://schemas.microsoft.com/office/powerpoint/2010/main" val="2376148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12396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397973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927703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407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034957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692319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84126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612452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96031FCC-D486-403C-A79D-47D9313AF8FA}"/>
              </a:ext>
            </a:extLst>
          </p:cNvPr>
          <p:cNvSpPr>
            <a:spLocks noChangeArrowheads="1"/>
          </p:cNvSpPr>
          <p:nvPr/>
        </p:nvSpPr>
        <p:spPr bwMode="auto">
          <a:xfrm rot="16200000">
            <a:off x="-2289969" y="2955133"/>
            <a:ext cx="6416675" cy="474662"/>
          </a:xfrm>
          <a:prstGeom prst="rect">
            <a:avLst/>
          </a:prstGeom>
          <a:noFill/>
          <a:ln w="12700">
            <a:noFill/>
            <a:miter lim="800000"/>
            <a:headEnd/>
            <a:tailEnd/>
          </a:ln>
          <a:effectLst/>
        </p:spPr>
        <p:txBody>
          <a:bodyPr lIns="0" tIns="0" rIns="0" bIns="0" anchor="ctr"/>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defRPr/>
            </a:pPr>
            <a:r>
              <a:rPr lang="en-US" altLang="en-US" sz="2400">
                <a:latin typeface="Times" panose="02020603050405020304" pitchFamily="18" charset="0"/>
              </a:rPr>
              <a:t>Using UML, Patterns, and Java</a:t>
            </a:r>
          </a:p>
        </p:txBody>
      </p:sp>
      <p:sp>
        <p:nvSpPr>
          <p:cNvPr id="4" name="Text Box 5">
            <a:extLst>
              <a:ext uri="{FF2B5EF4-FFF2-40B4-BE49-F238E27FC236}">
                <a16:creationId xmlns:a16="http://schemas.microsoft.com/office/drawing/2014/main" id="{E63091B2-2C19-4965-9E42-6C9CCBF99708}"/>
              </a:ext>
            </a:extLst>
          </p:cNvPr>
          <p:cNvSpPr txBox="1">
            <a:spLocks noChangeArrowheads="1"/>
          </p:cNvSpPr>
          <p:nvPr/>
        </p:nvSpPr>
        <p:spPr bwMode="auto">
          <a:xfrm rot="16200000">
            <a:off x="-2662237" y="3172948"/>
            <a:ext cx="6405563" cy="523220"/>
          </a:xfrm>
          <a:prstGeom prst="rect">
            <a:avLst/>
          </a:prstGeom>
          <a:noFill/>
          <a:ln w="12700">
            <a:noFill/>
            <a:miter lim="800000"/>
            <a:headEnd/>
            <a:tailEnd/>
          </a:ln>
          <a:effectLst/>
        </p:spPr>
        <p:txBody>
          <a:bodyPr>
            <a:spAutoFit/>
          </a:bodyPr>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lgn="ctr">
              <a:spcBef>
                <a:spcPct val="50000"/>
              </a:spcBef>
              <a:defRPr/>
            </a:pPr>
            <a:r>
              <a:rPr lang="en-US" altLang="en-US" sz="2800" b="1">
                <a:latin typeface="Times" panose="02020603050405020304" pitchFamily="18" charset="0"/>
              </a:rPr>
              <a:t>Object-Oriented Software Engineering</a:t>
            </a:r>
            <a:endParaRPr lang="en-US" altLang="en-US" sz="2400">
              <a:latin typeface="Times" panose="02020603050405020304" pitchFamily="18" charset="0"/>
            </a:endParaRPr>
          </a:p>
        </p:txBody>
      </p:sp>
      <p:sp>
        <p:nvSpPr>
          <p:cNvPr id="79875" name="Rectangle 3"/>
          <p:cNvSpPr>
            <a:spLocks noGrp="1" noChangeArrowheads="1"/>
          </p:cNvSpPr>
          <p:nvPr>
            <p:ph type="ctrTitle"/>
          </p:nvPr>
        </p:nvSpPr>
        <p:spPr>
          <a:xfrm>
            <a:off x="1485900" y="320677"/>
            <a:ext cx="5638800" cy="2143125"/>
          </a:xfrm>
          <a:solidFill>
            <a:srgbClr val="C0C0C0">
              <a:alpha val="50000"/>
            </a:srgbClr>
          </a:solidFill>
        </p:spPr>
        <p:txBody>
          <a:bodyPr/>
          <a:lstStyle>
            <a:lvl1pPr algn="ctr">
              <a:defRPr sz="2400" i="0"/>
            </a:lvl1pPr>
          </a:lstStyle>
          <a:p>
            <a:r>
              <a:rPr lang="en-US"/>
              <a:t>Click to edit Master title style</a:t>
            </a:r>
          </a:p>
        </p:txBody>
      </p:sp>
    </p:spTree>
    <p:extLst>
      <p:ext uri="{BB962C8B-B14F-4D97-AF65-F5344CB8AC3E}">
        <p14:creationId xmlns:p14="http://schemas.microsoft.com/office/powerpoint/2010/main" val="41918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6DC9244F-88BD-49F9-BAED-BF4A04E2BAEC}" type="slidenum">
              <a:rPr lang="en-AU" altLang="en-US"/>
              <a:pPr>
                <a:defRPr/>
              </a:pPr>
              <a:t>‹#›</a:t>
            </a:fld>
            <a:endParaRPr lang="en-AU" altLang="en-US"/>
          </a:p>
        </p:txBody>
      </p:sp>
    </p:spTree>
    <p:extLst>
      <p:ext uri="{BB962C8B-B14F-4D97-AF65-F5344CB8AC3E}">
        <p14:creationId xmlns:p14="http://schemas.microsoft.com/office/powerpoint/2010/main" val="7788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6"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7" name="Rectangle 2060"/>
          <p:cNvSpPr>
            <a:spLocks noGrp="1" noChangeArrowheads="1"/>
          </p:cNvSpPr>
          <p:nvPr>
            <p:ph type="sldNum" sz="quarter" idx="12"/>
          </p:nvPr>
        </p:nvSpPr>
        <p:spPr>
          <a:ln/>
        </p:spPr>
        <p:txBody>
          <a:bodyPr/>
          <a:lstStyle>
            <a:lvl1pPr>
              <a:defRPr/>
            </a:lvl1pPr>
          </a:lstStyle>
          <a:p>
            <a:pPr>
              <a:defRPr/>
            </a:pPr>
            <a:fld id="{0725D9CA-A043-4535-BE35-077EEBC5E32F}" type="slidenum">
              <a:rPr lang="en-AU" altLang="en-US"/>
              <a:pPr>
                <a:defRPr/>
              </a:pPr>
              <a:t>‹#›</a:t>
            </a:fld>
            <a:endParaRPr lang="en-AU" altLang="en-US"/>
          </a:p>
        </p:txBody>
      </p:sp>
    </p:spTree>
    <p:extLst>
      <p:ext uri="{BB962C8B-B14F-4D97-AF65-F5344CB8AC3E}">
        <p14:creationId xmlns:p14="http://schemas.microsoft.com/office/powerpoint/2010/main" val="13225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8"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9" name="Rectangle 2060"/>
          <p:cNvSpPr>
            <a:spLocks noGrp="1" noChangeArrowheads="1"/>
          </p:cNvSpPr>
          <p:nvPr>
            <p:ph type="sldNum" sz="quarter" idx="12"/>
          </p:nvPr>
        </p:nvSpPr>
        <p:spPr>
          <a:ln/>
        </p:spPr>
        <p:txBody>
          <a:bodyPr/>
          <a:lstStyle>
            <a:lvl1pPr>
              <a:defRPr/>
            </a:lvl1pPr>
          </a:lstStyle>
          <a:p>
            <a:pPr>
              <a:defRPr/>
            </a:pPr>
            <a:fld id="{5C55FAEE-C81A-46D5-A434-8EF956C14544}" type="slidenum">
              <a:rPr lang="en-AU" altLang="en-US"/>
              <a:pPr>
                <a:defRPr/>
              </a:pPr>
              <a:t>‹#›</a:t>
            </a:fld>
            <a:endParaRPr lang="en-AU" altLang="en-US"/>
          </a:p>
        </p:txBody>
      </p:sp>
    </p:spTree>
    <p:extLst>
      <p:ext uri="{BB962C8B-B14F-4D97-AF65-F5344CB8AC3E}">
        <p14:creationId xmlns:p14="http://schemas.microsoft.com/office/powerpoint/2010/main" val="188326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4"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5" name="Rectangle 2060"/>
          <p:cNvSpPr>
            <a:spLocks noGrp="1" noChangeArrowheads="1"/>
          </p:cNvSpPr>
          <p:nvPr>
            <p:ph type="sldNum" sz="quarter" idx="12"/>
          </p:nvPr>
        </p:nvSpPr>
        <p:spPr>
          <a:ln/>
        </p:spPr>
        <p:txBody>
          <a:bodyPr/>
          <a:lstStyle>
            <a:lvl1pPr>
              <a:defRPr/>
            </a:lvl1pPr>
          </a:lstStyle>
          <a:p>
            <a:pPr>
              <a:defRPr/>
            </a:pPr>
            <a:fld id="{A8535BB9-C9E9-44A1-B610-8880AEACF8FD}" type="slidenum">
              <a:rPr lang="en-AU" altLang="en-US"/>
              <a:pPr>
                <a:defRPr/>
              </a:pPr>
              <a:t>‹#›</a:t>
            </a:fld>
            <a:endParaRPr lang="en-AU" altLang="en-US"/>
          </a:p>
        </p:txBody>
      </p:sp>
    </p:spTree>
    <p:extLst>
      <p:ext uri="{BB962C8B-B14F-4D97-AF65-F5344CB8AC3E}">
        <p14:creationId xmlns:p14="http://schemas.microsoft.com/office/powerpoint/2010/main" val="187850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3"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4" name="Rectangle 2060"/>
          <p:cNvSpPr>
            <a:spLocks noGrp="1" noChangeArrowheads="1"/>
          </p:cNvSpPr>
          <p:nvPr>
            <p:ph type="sldNum" sz="quarter" idx="12"/>
          </p:nvPr>
        </p:nvSpPr>
        <p:spPr>
          <a:ln/>
        </p:spPr>
        <p:txBody>
          <a:bodyPr/>
          <a:lstStyle>
            <a:lvl1pPr>
              <a:defRPr/>
            </a:lvl1pPr>
          </a:lstStyle>
          <a:p>
            <a:pPr>
              <a:defRPr/>
            </a:pPr>
            <a:fld id="{D109E406-D005-45F4-85C2-F625D41D5A8A}" type="slidenum">
              <a:rPr lang="en-AU" altLang="en-US"/>
              <a:pPr>
                <a:defRPr/>
              </a:pPr>
              <a:t>‹#›</a:t>
            </a:fld>
            <a:endParaRPr lang="en-AU" altLang="en-US"/>
          </a:p>
        </p:txBody>
      </p:sp>
    </p:spTree>
    <p:extLst>
      <p:ext uri="{BB962C8B-B14F-4D97-AF65-F5344CB8AC3E}">
        <p14:creationId xmlns:p14="http://schemas.microsoft.com/office/powerpoint/2010/main" val="144489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6" name="Rectangle 2059"/>
          <p:cNvSpPr>
            <a:spLocks noGrp="1" noChangeArrowheads="1"/>
          </p:cNvSpPr>
          <p:nvPr>
            <p:ph type="ftr" sz="quarter" idx="11"/>
          </p:nvPr>
        </p:nvSpPr>
        <p:spPr>
          <a:ln/>
        </p:spPr>
        <p:txBody>
          <a:bodyPr/>
          <a:lstStyle>
            <a:lvl1pPr>
              <a:defRPr/>
            </a:lvl1pPr>
          </a:lstStyle>
          <a:p>
            <a:pPr>
              <a:defRPr/>
            </a:pPr>
            <a:r>
              <a:rPr lang="en-AU" altLang="en-US"/>
              <a:t>Chapter 1 (Maciaszek - RASD 3/e)</a:t>
            </a:r>
          </a:p>
        </p:txBody>
      </p:sp>
      <p:sp>
        <p:nvSpPr>
          <p:cNvPr id="7" name="Rectangle 2060"/>
          <p:cNvSpPr>
            <a:spLocks noGrp="1" noChangeArrowheads="1"/>
          </p:cNvSpPr>
          <p:nvPr>
            <p:ph type="sldNum" sz="quarter" idx="12"/>
          </p:nvPr>
        </p:nvSpPr>
        <p:spPr>
          <a:ln/>
        </p:spPr>
        <p:txBody>
          <a:bodyPr/>
          <a:lstStyle>
            <a:lvl1pPr>
              <a:defRPr/>
            </a:lvl1pPr>
          </a:lstStyle>
          <a:p>
            <a:pPr>
              <a:defRPr/>
            </a:pPr>
            <a:fld id="{AB696F80-4C1F-4C25-A5C0-3B5D6E6D982C}" type="slidenum">
              <a:rPr lang="en-AU" altLang="en-US"/>
              <a:pPr>
                <a:defRPr/>
              </a:pPr>
              <a:t>‹#›</a:t>
            </a:fld>
            <a:endParaRPr lang="en-AU" altLang="en-US"/>
          </a:p>
        </p:txBody>
      </p:sp>
    </p:spTree>
    <p:extLst>
      <p:ext uri="{BB962C8B-B14F-4D97-AF65-F5344CB8AC3E}">
        <p14:creationId xmlns:p14="http://schemas.microsoft.com/office/powerpoint/2010/main" val="9960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3074" name="Rectangle 2050"/>
          <p:cNvSpPr>
            <a:spLocks noChangeArrowheads="1"/>
          </p:cNvSpPr>
          <p:nvPr/>
        </p:nvSpPr>
        <p:spPr bwMode="ltGray">
          <a:xfrm>
            <a:off x="247651"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3075" name="Rectangle 2051"/>
          <p:cNvSpPr>
            <a:spLocks noChangeArrowheads="1"/>
          </p:cNvSpPr>
          <p:nvPr/>
        </p:nvSpPr>
        <p:spPr bwMode="ltGray">
          <a:xfrm>
            <a:off x="450851"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3076" name="Rectangle 2052"/>
          <p:cNvSpPr>
            <a:spLocks noChangeArrowheads="1"/>
          </p:cNvSpPr>
          <p:nvPr/>
        </p:nvSpPr>
        <p:spPr bwMode="ltGray">
          <a:xfrm>
            <a:off x="333376"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3077"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3078" name="Rectangle 2054"/>
          <p:cNvSpPr>
            <a:spLocks noChangeArrowheads="1"/>
          </p:cNvSpPr>
          <p:nvPr/>
        </p:nvSpPr>
        <p:spPr bwMode="ltGray">
          <a:xfrm>
            <a:off x="533401"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3079" name="Rectangle 2055"/>
          <p:cNvSpPr>
            <a:spLocks noChangeArrowheads="1"/>
          </p:cNvSpPr>
          <p:nvPr/>
        </p:nvSpPr>
        <p:spPr bwMode="ltGray">
          <a:xfrm>
            <a:off x="519114"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smtClean="0">
                <a:effectLst>
                  <a:outerShdw blurRad="38100" dist="38100" dir="2700000" algn="tl">
                    <a:srgbClr val="FFFFFF"/>
                  </a:outerShdw>
                </a:effectLst>
                <a:latin typeface="+mn-lt"/>
              </a:defRPr>
            </a:lvl1pPr>
          </a:lstStyle>
          <a:p>
            <a:pPr>
              <a:defRPr/>
            </a:pPr>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smtClean="0">
                <a:effectLst>
                  <a:outerShdw blurRad="38100" dist="38100" dir="2700000" algn="tl">
                    <a:srgbClr val="FFFFFF"/>
                  </a:outerShdw>
                </a:effectLst>
                <a:latin typeface="+mn-lt"/>
              </a:defRPr>
            </a:lvl1pPr>
          </a:lstStyle>
          <a:p>
            <a:pPr>
              <a:defRPr/>
            </a:pPr>
            <a:r>
              <a:rPr lang="en-AU" altLang="en-US"/>
              <a:t>Chapter 1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smtClean="0">
                <a:effectLst>
                  <a:outerShdw blurRad="38100" dist="38100" dir="2700000" algn="tl">
                    <a:srgbClr val="FFFFFF"/>
                  </a:outerShdw>
                </a:effectLst>
                <a:latin typeface="+mn-lt"/>
              </a:defRPr>
            </a:lvl1pPr>
          </a:lstStyle>
          <a:p>
            <a:pPr>
              <a:defRPr/>
            </a:pPr>
            <a:fld id="{B1EF3AAF-C3D6-48AF-A618-A7A797D1CEB6}" type="slidenum">
              <a:rPr lang="en-AU" altLang="en-US"/>
              <a:pPr>
                <a:defRPr/>
              </a:pPr>
              <a:t>‹#›</a:t>
            </a:fld>
            <a:endParaRPr lang="en-AU" altLang="en-US"/>
          </a:p>
        </p:txBody>
      </p:sp>
      <p:sp>
        <p:nvSpPr>
          <p:cNvPr id="3085" name="Rectangle 2061"/>
          <p:cNvSpPr>
            <a:spLocks noChangeArrowheads="1"/>
          </p:cNvSpPr>
          <p:nvPr/>
        </p:nvSpPr>
        <p:spPr bwMode="ltGray">
          <a:xfrm>
            <a:off x="519114"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
        <p:nvSpPr>
          <p:cNvPr id="3086" name="Rectangle 2062"/>
          <p:cNvSpPr>
            <a:spLocks noChangeArrowheads="1"/>
          </p:cNvSpPr>
          <p:nvPr/>
        </p:nvSpPr>
        <p:spPr bwMode="ltGray">
          <a:xfrm>
            <a:off x="519114"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sz="1200"/>
          </a:p>
        </p:txBody>
      </p:sp>
    </p:spTree>
  </p:cSld>
  <p:clrMap bg1="lt1" tx1="dk1" bg2="lt2" tx2="dk2" accent1="accent1" accent2="accent2" accent3="accent3" accent4="accent4" accent5="accent5" accent6="accent6" hlink="hlink" folHlink="folHlink"/>
  <p:sldLayoutIdLst>
    <p:sldLayoutId id="2147483681" r:id="rId1"/>
    <p:sldLayoutId id="2147483670" r:id="rId2"/>
    <p:sldLayoutId id="2147483682"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6888398-298E-4236-832C-ACDA58704062}"/>
              </a:ext>
            </a:extLst>
          </p:cNvPr>
          <p:cNvSpPr>
            <a:spLocks noGrp="1" noChangeArrowheads="1"/>
          </p:cNvSpPr>
          <p:nvPr>
            <p:ph type="body" idx="1"/>
          </p:nvPr>
        </p:nvSpPr>
        <p:spPr bwMode="auto">
          <a:xfrm>
            <a:off x="533400"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F5EECFC5-656F-4FE3-9604-4B0F99B6C480}"/>
              </a:ext>
            </a:extLst>
          </p:cNvPr>
          <p:cNvSpPr>
            <a:spLocks noGrp="1" noChangeArrowheads="1"/>
          </p:cNvSpPr>
          <p:nvPr>
            <p:ph type="title"/>
          </p:nvPr>
        </p:nvSpPr>
        <p:spPr bwMode="auto">
          <a:xfrm>
            <a:off x="419100" y="222250"/>
            <a:ext cx="8153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a:t>Click to edit Master title style</a:t>
            </a:r>
          </a:p>
        </p:txBody>
      </p:sp>
      <p:sp>
        <p:nvSpPr>
          <p:cNvPr id="1034" name="Text Box 10">
            <a:extLst>
              <a:ext uri="{FF2B5EF4-FFF2-40B4-BE49-F238E27FC236}">
                <a16:creationId xmlns:a16="http://schemas.microsoft.com/office/drawing/2014/main" id="{9DCF215C-255B-4E0B-A45D-ED6DD8B591F0}"/>
              </a:ext>
            </a:extLst>
          </p:cNvPr>
          <p:cNvSpPr txBox="1">
            <a:spLocks noChangeArrowheads="1"/>
          </p:cNvSpPr>
          <p:nvPr userDrawn="1"/>
        </p:nvSpPr>
        <p:spPr bwMode="auto">
          <a:xfrm>
            <a:off x="533400" y="6400800"/>
            <a:ext cx="8382000" cy="230188"/>
          </a:xfrm>
          <a:prstGeom prst="rect">
            <a:avLst/>
          </a:prstGeom>
          <a:noFill/>
          <a:ln w="12700">
            <a:noFill/>
            <a:miter lim="800000"/>
            <a:headEnd/>
            <a:tailEnd/>
          </a:ln>
          <a:effectLst/>
        </p:spPr>
        <p:txBody>
          <a:bodyPr>
            <a:spAutoFit/>
          </a:bodyPr>
          <a:lstStyle>
            <a:lvl1pPr defTabSz="514350">
              <a:defRPr sz="3400" b="1">
                <a:solidFill>
                  <a:schemeClr val="tx1"/>
                </a:solidFill>
                <a:latin typeface="Palatino" charset="0"/>
                <a:ea typeface="ＭＳ Ｐゴシック" panose="020B0600070205080204" pitchFamily="34" charset="-128"/>
              </a:defRPr>
            </a:lvl1pPr>
            <a:lvl2pPr marL="37931725" indent="-37474525" defTabSz="514350">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pPr algn="ctr"/>
            <a:r>
              <a:rPr lang="en-US" altLang="en-US" sz="900"/>
              <a:t>Bernd Bruegge &amp; Allen H. Dutoit 	       	   Object-Oriented Software Engineering: Using UML, Patterns, and Java                                        </a:t>
            </a:r>
            <a:fld id="{1D653F78-2326-4E55-B522-9594CD14C695}" type="slidenum">
              <a:rPr lang="en-US" altLang="en-US" sz="900"/>
              <a:pPr algn="ctr"/>
              <a:t>‹#›</a:t>
            </a:fld>
            <a:endParaRPr lang="en-US" altLang="en-US" sz="900"/>
          </a:p>
        </p:txBody>
      </p:sp>
    </p:spTree>
    <p:extLst>
      <p:ext uri="{BB962C8B-B14F-4D97-AF65-F5344CB8AC3E}">
        <p14:creationId xmlns:p14="http://schemas.microsoft.com/office/powerpoint/2010/main" val="38709086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10" charset="-128"/>
          <a:cs typeface="ＭＳ Ｐゴシック" pitchFamily="-110" charset="-128"/>
        </a:defRPr>
      </a:lvl1pPr>
      <a:lvl2pPr algn="l" rtl="0" eaLnBrk="0" fontAlgn="base" hangingPunct="0">
        <a:lnSpc>
          <a:spcPct val="90000"/>
        </a:lnSpc>
        <a:spcBef>
          <a:spcPct val="0"/>
        </a:spcBef>
        <a:spcAft>
          <a:spcPct val="0"/>
        </a:spcAft>
        <a:defRPr sz="3000" b="1">
          <a:solidFill>
            <a:schemeClr val="tx2"/>
          </a:solidFill>
          <a:latin typeface="Century Gothic" pitchFamily="-110" charset="0"/>
          <a:ea typeface="ＭＳ Ｐゴシック" pitchFamily="-110" charset="-128"/>
          <a:cs typeface="ＭＳ Ｐゴシック" pitchFamily="-110" charset="-128"/>
        </a:defRPr>
      </a:lvl2pPr>
      <a:lvl3pPr algn="l" rtl="0" eaLnBrk="0" fontAlgn="base" hangingPunct="0">
        <a:lnSpc>
          <a:spcPct val="90000"/>
        </a:lnSpc>
        <a:spcBef>
          <a:spcPct val="0"/>
        </a:spcBef>
        <a:spcAft>
          <a:spcPct val="0"/>
        </a:spcAft>
        <a:defRPr sz="3000" b="1">
          <a:solidFill>
            <a:schemeClr val="tx2"/>
          </a:solidFill>
          <a:latin typeface="Century Gothic" pitchFamily="-110" charset="0"/>
          <a:ea typeface="ＭＳ Ｐゴシック" pitchFamily="-110" charset="-128"/>
          <a:cs typeface="ＭＳ Ｐゴシック" pitchFamily="-110" charset="-128"/>
        </a:defRPr>
      </a:lvl3pPr>
      <a:lvl4pPr algn="l" rtl="0" eaLnBrk="0" fontAlgn="base" hangingPunct="0">
        <a:lnSpc>
          <a:spcPct val="90000"/>
        </a:lnSpc>
        <a:spcBef>
          <a:spcPct val="0"/>
        </a:spcBef>
        <a:spcAft>
          <a:spcPct val="0"/>
        </a:spcAft>
        <a:defRPr sz="3000" b="1">
          <a:solidFill>
            <a:schemeClr val="tx2"/>
          </a:solidFill>
          <a:latin typeface="Century Gothic" pitchFamily="-110" charset="0"/>
          <a:ea typeface="ＭＳ Ｐゴシック" pitchFamily="-110" charset="-128"/>
          <a:cs typeface="ＭＳ Ｐゴシック" pitchFamily="-110" charset="-128"/>
        </a:defRPr>
      </a:lvl4pPr>
      <a:lvl5pPr algn="l" rtl="0" eaLnBrk="0" fontAlgn="base" hangingPunct="0">
        <a:lnSpc>
          <a:spcPct val="90000"/>
        </a:lnSpc>
        <a:spcBef>
          <a:spcPct val="0"/>
        </a:spcBef>
        <a:spcAft>
          <a:spcPct val="0"/>
        </a:spcAft>
        <a:defRPr sz="3000" b="1">
          <a:solidFill>
            <a:schemeClr val="tx2"/>
          </a:solidFill>
          <a:latin typeface="Century Gothic" pitchFamily="-110" charset="0"/>
          <a:ea typeface="ＭＳ Ｐゴシック" pitchFamily="-110" charset="-128"/>
          <a:cs typeface="ＭＳ Ｐゴシック" pitchFamily="-110"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10"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10"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10"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10" charset="0"/>
        </a:defRPr>
      </a:lvl9pPr>
    </p:titleStyle>
    <p:bodyStyle>
      <a:lvl1pPr marL="285750" indent="-285750" algn="l" rtl="0" eaLnBrk="0" fontAlgn="base" hangingPunct="0">
        <a:lnSpc>
          <a:spcPct val="90000"/>
        </a:lnSpc>
        <a:spcBef>
          <a:spcPct val="30000"/>
        </a:spcBef>
        <a:spcAft>
          <a:spcPct val="0"/>
        </a:spcAft>
        <a:buClr>
          <a:schemeClr val="tx2"/>
        </a:buClr>
        <a:buFont typeface="Times" panose="02020603050405020304" pitchFamily="18" charset="0"/>
        <a:buChar char="•"/>
        <a:defRPr sz="2400">
          <a:solidFill>
            <a:schemeClr val="tx1"/>
          </a:solidFill>
          <a:latin typeface="+mn-lt"/>
          <a:ea typeface="ＭＳ Ｐゴシック" pitchFamily="-110" charset="-128"/>
          <a:cs typeface="ＭＳ Ｐゴシック" pitchFamily="-110" charset="-128"/>
        </a:defRPr>
      </a:lvl1pPr>
      <a:lvl2pPr marL="685800" indent="-228600" algn="l" rtl="0" eaLnBrk="0" fontAlgn="base" hangingPunct="0">
        <a:lnSpc>
          <a:spcPct val="90000"/>
        </a:lnSpc>
        <a:spcBef>
          <a:spcPct val="30000"/>
        </a:spcBef>
        <a:spcAft>
          <a:spcPct val="0"/>
        </a:spcAft>
        <a:buClr>
          <a:schemeClr val="hlink"/>
        </a:buClr>
        <a:buSzPct val="100000"/>
        <a:buFont typeface="Times" panose="02020603050405020304" pitchFamily="18" charset="0"/>
        <a:buChar char="•"/>
        <a:defRPr sz="2000">
          <a:solidFill>
            <a:schemeClr val="tx1"/>
          </a:solidFill>
          <a:latin typeface="+mn-lt"/>
          <a:ea typeface="ＭＳ Ｐゴシック" pitchFamily="-110" charset="-128"/>
        </a:defRPr>
      </a:lvl2pPr>
      <a:lvl3pPr marL="1143000" indent="-228600" algn="l" rtl="0" eaLnBrk="0" fontAlgn="base" hangingPunct="0">
        <a:lnSpc>
          <a:spcPct val="90000"/>
        </a:lnSpc>
        <a:spcBef>
          <a:spcPct val="30000"/>
        </a:spcBef>
        <a:spcAft>
          <a:spcPct val="0"/>
        </a:spcAft>
        <a:buClr>
          <a:schemeClr val="tx2"/>
        </a:buClr>
        <a:buFont typeface="Times" panose="02020603050405020304" pitchFamily="18" charset="0"/>
        <a:buChar char="•"/>
        <a:defRPr sz="2000">
          <a:solidFill>
            <a:schemeClr val="tx1"/>
          </a:solidFill>
          <a:latin typeface="+mn-lt"/>
          <a:ea typeface="ＭＳ Ｐゴシック" pitchFamily="-110" charset="-128"/>
        </a:defRPr>
      </a:lvl3pPr>
      <a:lvl4pPr marL="15430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pitchFamily="-110" charset="-128"/>
        </a:defRPr>
      </a:lvl4pPr>
      <a:lvl5pPr marL="20002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pitchFamily="-110" charset="-128"/>
        </a:defRPr>
      </a:lvl5pPr>
      <a:lvl6pPr marL="2457450" indent="-171450" algn="l" rtl="0" eaLnBrk="0" fontAlgn="base" hangingPunct="0">
        <a:lnSpc>
          <a:spcPct val="90000"/>
        </a:lnSpc>
        <a:spcBef>
          <a:spcPct val="30000"/>
        </a:spcBef>
        <a:spcAft>
          <a:spcPct val="0"/>
        </a:spcAft>
        <a:buSzPct val="100000"/>
        <a:buFont typeface="Times" pitchFamily="-110" charset="0"/>
        <a:buChar char="•"/>
        <a:defRPr sz="2000">
          <a:solidFill>
            <a:schemeClr val="tx1"/>
          </a:solidFill>
          <a:latin typeface="+mn-lt"/>
          <a:ea typeface="ＭＳ Ｐゴシック" pitchFamily="-110" charset="-128"/>
        </a:defRPr>
      </a:lvl6pPr>
      <a:lvl7pPr marL="2914650" indent="-171450" algn="l" rtl="0" eaLnBrk="0" fontAlgn="base" hangingPunct="0">
        <a:lnSpc>
          <a:spcPct val="90000"/>
        </a:lnSpc>
        <a:spcBef>
          <a:spcPct val="30000"/>
        </a:spcBef>
        <a:spcAft>
          <a:spcPct val="0"/>
        </a:spcAft>
        <a:buSzPct val="100000"/>
        <a:buFont typeface="Times" pitchFamily="-110" charset="0"/>
        <a:buChar char="•"/>
        <a:defRPr sz="2000">
          <a:solidFill>
            <a:schemeClr val="tx1"/>
          </a:solidFill>
          <a:latin typeface="+mn-lt"/>
          <a:ea typeface="ＭＳ Ｐゴシック" pitchFamily="-110" charset="-128"/>
        </a:defRPr>
      </a:lvl7pPr>
      <a:lvl8pPr marL="3371850" indent="-171450" algn="l" rtl="0" eaLnBrk="0" fontAlgn="base" hangingPunct="0">
        <a:lnSpc>
          <a:spcPct val="90000"/>
        </a:lnSpc>
        <a:spcBef>
          <a:spcPct val="30000"/>
        </a:spcBef>
        <a:spcAft>
          <a:spcPct val="0"/>
        </a:spcAft>
        <a:buSzPct val="100000"/>
        <a:buFont typeface="Times" pitchFamily="-110" charset="0"/>
        <a:buChar char="•"/>
        <a:defRPr sz="2000">
          <a:solidFill>
            <a:schemeClr val="tx1"/>
          </a:solidFill>
          <a:latin typeface="+mn-lt"/>
          <a:ea typeface="ＭＳ Ｐゴシック" pitchFamily="-110" charset="-128"/>
        </a:defRPr>
      </a:lvl8pPr>
      <a:lvl9pPr marL="3829050" indent="-171450" algn="l" rtl="0" eaLnBrk="0" fontAlgn="base" hangingPunct="0">
        <a:lnSpc>
          <a:spcPct val="90000"/>
        </a:lnSpc>
        <a:spcBef>
          <a:spcPct val="30000"/>
        </a:spcBef>
        <a:spcAft>
          <a:spcPct val="0"/>
        </a:spcAft>
        <a:buSzPct val="100000"/>
        <a:buFont typeface="Times" pitchFamily="-110" charset="0"/>
        <a:buChar char="•"/>
        <a:defRPr sz="2000">
          <a:solidFill>
            <a:schemeClr val="tx1"/>
          </a:solidFill>
          <a:latin typeface="+mn-lt"/>
          <a:ea typeface="ＭＳ Ｐゴシック" pitchFamily="-110"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05982C-2AA5-4DCC-A603-45788A5501C1}"/>
              </a:ext>
            </a:extLst>
          </p:cNvPr>
          <p:cNvSpPr>
            <a:spLocks noGrp="1" noChangeArrowheads="1"/>
          </p:cNvSpPr>
          <p:nvPr>
            <p:ph type="body" idx="1"/>
          </p:nvPr>
        </p:nvSpPr>
        <p:spPr bwMode="auto">
          <a:xfrm>
            <a:off x="533400"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329098E3-95B8-4A26-86C4-4285CC17492F}"/>
              </a:ext>
            </a:extLst>
          </p:cNvPr>
          <p:cNvSpPr>
            <a:spLocks noGrp="1" noChangeArrowheads="1"/>
          </p:cNvSpPr>
          <p:nvPr>
            <p:ph type="title"/>
          </p:nvPr>
        </p:nvSpPr>
        <p:spPr bwMode="auto">
          <a:xfrm>
            <a:off x="419100" y="222250"/>
            <a:ext cx="8153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a:t>Click to edit Master title style</a:t>
            </a:r>
          </a:p>
        </p:txBody>
      </p:sp>
      <p:sp>
        <p:nvSpPr>
          <p:cNvPr id="223236" name="Text Box 4">
            <a:extLst>
              <a:ext uri="{FF2B5EF4-FFF2-40B4-BE49-F238E27FC236}">
                <a16:creationId xmlns:a16="http://schemas.microsoft.com/office/drawing/2014/main" id="{531D0EED-52FE-40AB-AE1D-44DBC9BB0D72}"/>
              </a:ext>
            </a:extLst>
          </p:cNvPr>
          <p:cNvSpPr txBox="1">
            <a:spLocks noChangeArrowheads="1"/>
          </p:cNvSpPr>
          <p:nvPr/>
        </p:nvSpPr>
        <p:spPr bwMode="auto">
          <a:xfrm>
            <a:off x="8001000" y="6356352"/>
            <a:ext cx="412292" cy="307777"/>
          </a:xfrm>
          <a:prstGeom prst="rect">
            <a:avLst/>
          </a:prstGeom>
          <a:noFill/>
          <a:ln w="12700">
            <a:noFill/>
            <a:miter lim="800000"/>
            <a:headEnd/>
            <a:tailEnd/>
          </a:ln>
          <a:effectLst/>
        </p:spPr>
        <p:txBody>
          <a:bodyPr wrap="none">
            <a:spAutoFit/>
          </a:bodyPr>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defRPr/>
            </a:pPr>
            <a:fld id="{B2A49095-9E97-440F-8BBC-D66ADD2E5515}" type="slidenum">
              <a:rPr lang="en-US" altLang="en-US" sz="1400" b="1" smtClean="0"/>
              <a:pPr>
                <a:defRPr/>
              </a:pPr>
              <a:t>‹#›</a:t>
            </a:fld>
            <a:endParaRPr lang="en-US" altLang="en-US" sz="1400" b="1"/>
          </a:p>
        </p:txBody>
      </p:sp>
      <p:sp>
        <p:nvSpPr>
          <p:cNvPr id="6" name="Text Box 10">
            <a:extLst>
              <a:ext uri="{FF2B5EF4-FFF2-40B4-BE49-F238E27FC236}">
                <a16:creationId xmlns:a16="http://schemas.microsoft.com/office/drawing/2014/main" id="{8C649587-91F6-4E98-A4C9-E13D6F6B1DB1}"/>
              </a:ext>
            </a:extLst>
          </p:cNvPr>
          <p:cNvSpPr txBox="1">
            <a:spLocks noChangeArrowheads="1"/>
          </p:cNvSpPr>
          <p:nvPr userDrawn="1"/>
        </p:nvSpPr>
        <p:spPr bwMode="auto">
          <a:xfrm>
            <a:off x="360363" y="6400800"/>
            <a:ext cx="8382000" cy="230188"/>
          </a:xfrm>
          <a:prstGeom prst="rect">
            <a:avLst/>
          </a:prstGeom>
          <a:noFill/>
          <a:ln w="12700">
            <a:noFill/>
            <a:miter lim="800000"/>
            <a:headEnd/>
            <a:tailEnd/>
          </a:ln>
          <a:effectLst/>
        </p:spPr>
        <p:txBody>
          <a:bodyPr>
            <a:spAutoFit/>
          </a:bodyPr>
          <a:lstStyle>
            <a:lvl1pPr defTabSz="514350">
              <a:defRPr sz="2400">
                <a:solidFill>
                  <a:schemeClr val="tx1"/>
                </a:solidFill>
                <a:latin typeface="Palatino" charset="0"/>
                <a:ea typeface="ＭＳ Ｐゴシック" panose="020B0600070205080204" pitchFamily="34" charset="-128"/>
              </a:defRPr>
            </a:lvl1pPr>
            <a:lvl2pPr marL="37931725" indent="-37474525" defTabSz="514350">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defRPr/>
            </a:pPr>
            <a:r>
              <a:rPr lang="en-US" altLang="en-US" sz="900"/>
              <a:t>Bernd Bruegge &amp; Allen H. Dutoit 	       	   Object-Oriented Software Engineering: Using UML, Patterns, and Java</a:t>
            </a:r>
          </a:p>
        </p:txBody>
      </p:sp>
    </p:spTree>
    <p:extLst>
      <p:ext uri="{BB962C8B-B14F-4D97-AF65-F5344CB8AC3E}">
        <p14:creationId xmlns:p14="http://schemas.microsoft.com/office/powerpoint/2010/main" val="4234584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10" charset="-128"/>
          <a:cs typeface="ＭＳ Ｐゴシック" pitchFamily="-110" charset="-128"/>
        </a:defRPr>
      </a:lvl1pPr>
      <a:lvl2pPr algn="l" rtl="0" eaLnBrk="0" fontAlgn="base" hangingPunct="0">
        <a:lnSpc>
          <a:spcPct val="90000"/>
        </a:lnSpc>
        <a:spcBef>
          <a:spcPct val="0"/>
        </a:spcBef>
        <a:spcAft>
          <a:spcPct val="0"/>
        </a:spcAft>
        <a:defRPr sz="3000" b="1">
          <a:solidFill>
            <a:schemeClr val="tx2"/>
          </a:solidFill>
          <a:latin typeface="Century Gothic" charset="0"/>
          <a:ea typeface="ＭＳ Ｐゴシック" pitchFamily="-110" charset="-128"/>
          <a:cs typeface="ＭＳ Ｐゴシック" pitchFamily="-110" charset="-128"/>
        </a:defRPr>
      </a:lvl2pPr>
      <a:lvl3pPr algn="l" rtl="0" eaLnBrk="0" fontAlgn="base" hangingPunct="0">
        <a:lnSpc>
          <a:spcPct val="90000"/>
        </a:lnSpc>
        <a:spcBef>
          <a:spcPct val="0"/>
        </a:spcBef>
        <a:spcAft>
          <a:spcPct val="0"/>
        </a:spcAft>
        <a:defRPr sz="3000" b="1">
          <a:solidFill>
            <a:schemeClr val="tx2"/>
          </a:solidFill>
          <a:latin typeface="Century Gothic" charset="0"/>
          <a:ea typeface="ＭＳ Ｐゴシック" pitchFamily="-110" charset="-128"/>
          <a:cs typeface="ＭＳ Ｐゴシック" pitchFamily="-110" charset="-128"/>
        </a:defRPr>
      </a:lvl3pPr>
      <a:lvl4pPr algn="l" rtl="0" eaLnBrk="0" fontAlgn="base" hangingPunct="0">
        <a:lnSpc>
          <a:spcPct val="90000"/>
        </a:lnSpc>
        <a:spcBef>
          <a:spcPct val="0"/>
        </a:spcBef>
        <a:spcAft>
          <a:spcPct val="0"/>
        </a:spcAft>
        <a:defRPr sz="3000" b="1">
          <a:solidFill>
            <a:schemeClr val="tx2"/>
          </a:solidFill>
          <a:latin typeface="Century Gothic" charset="0"/>
          <a:ea typeface="ＭＳ Ｐゴシック" pitchFamily="-110" charset="-128"/>
          <a:cs typeface="ＭＳ Ｐゴシック" pitchFamily="-110" charset="-128"/>
        </a:defRPr>
      </a:lvl4pPr>
      <a:lvl5pPr algn="l" rtl="0" eaLnBrk="0" fontAlgn="base" hangingPunct="0">
        <a:lnSpc>
          <a:spcPct val="90000"/>
        </a:lnSpc>
        <a:spcBef>
          <a:spcPct val="0"/>
        </a:spcBef>
        <a:spcAft>
          <a:spcPct val="0"/>
        </a:spcAft>
        <a:defRPr sz="3000" b="1">
          <a:solidFill>
            <a:schemeClr val="tx2"/>
          </a:solidFill>
          <a:latin typeface="Century Gothic" charset="0"/>
          <a:ea typeface="ＭＳ Ｐゴシック" pitchFamily="-110" charset="-128"/>
          <a:cs typeface="ＭＳ Ｐゴシック" pitchFamily="-110" charset="-128"/>
        </a:defRPr>
      </a:lvl5pPr>
      <a:lvl6pPr marL="457200" algn="l" rtl="0" eaLnBrk="0" fontAlgn="base" hangingPunct="0">
        <a:lnSpc>
          <a:spcPct val="90000"/>
        </a:lnSpc>
        <a:spcBef>
          <a:spcPct val="0"/>
        </a:spcBef>
        <a:spcAft>
          <a:spcPct val="0"/>
        </a:spcAft>
        <a:defRPr sz="3000" b="1">
          <a:solidFill>
            <a:schemeClr val="tx2"/>
          </a:solidFill>
          <a:latin typeface="Century Gothic" charset="0"/>
        </a:defRPr>
      </a:lvl6pPr>
      <a:lvl7pPr marL="914400" algn="l" rtl="0" eaLnBrk="0" fontAlgn="base" hangingPunct="0">
        <a:lnSpc>
          <a:spcPct val="90000"/>
        </a:lnSpc>
        <a:spcBef>
          <a:spcPct val="0"/>
        </a:spcBef>
        <a:spcAft>
          <a:spcPct val="0"/>
        </a:spcAft>
        <a:defRPr sz="3000" b="1">
          <a:solidFill>
            <a:schemeClr val="tx2"/>
          </a:solidFill>
          <a:latin typeface="Century Gothic" charset="0"/>
        </a:defRPr>
      </a:lvl7pPr>
      <a:lvl8pPr marL="1371600" algn="l" rtl="0" eaLnBrk="0" fontAlgn="base" hangingPunct="0">
        <a:lnSpc>
          <a:spcPct val="90000"/>
        </a:lnSpc>
        <a:spcBef>
          <a:spcPct val="0"/>
        </a:spcBef>
        <a:spcAft>
          <a:spcPct val="0"/>
        </a:spcAft>
        <a:defRPr sz="3000" b="1">
          <a:solidFill>
            <a:schemeClr val="tx2"/>
          </a:solidFill>
          <a:latin typeface="Century Gothic" charset="0"/>
        </a:defRPr>
      </a:lvl8pPr>
      <a:lvl9pPr marL="1828800" algn="l" rtl="0" eaLnBrk="0" fontAlgn="base" hangingPunct="0">
        <a:lnSpc>
          <a:spcPct val="90000"/>
        </a:lnSpc>
        <a:spcBef>
          <a:spcPct val="0"/>
        </a:spcBef>
        <a:spcAft>
          <a:spcPct val="0"/>
        </a:spcAft>
        <a:defRPr sz="3000" b="1">
          <a:solidFill>
            <a:schemeClr val="tx2"/>
          </a:solidFill>
          <a:latin typeface="Century Gothic" charset="0"/>
        </a:defRPr>
      </a:lvl9pPr>
    </p:titleStyle>
    <p:bodyStyle>
      <a:lvl1pPr marL="285750" indent="-285750" algn="l" rtl="0" eaLnBrk="0" fontAlgn="base" hangingPunct="0">
        <a:lnSpc>
          <a:spcPct val="90000"/>
        </a:lnSpc>
        <a:spcBef>
          <a:spcPct val="30000"/>
        </a:spcBef>
        <a:spcAft>
          <a:spcPct val="0"/>
        </a:spcAft>
        <a:buClr>
          <a:schemeClr val="tx2"/>
        </a:buClr>
        <a:buFont typeface="Times" panose="02020603050405020304" pitchFamily="18" charset="0"/>
        <a:buChar char="•"/>
        <a:defRPr sz="2400">
          <a:solidFill>
            <a:schemeClr val="tx1"/>
          </a:solidFill>
          <a:latin typeface="+mn-lt"/>
          <a:ea typeface="ＭＳ Ｐゴシック" pitchFamily="-110" charset="-128"/>
          <a:cs typeface="ＭＳ Ｐゴシック" pitchFamily="-110" charset="-128"/>
        </a:defRPr>
      </a:lvl1pPr>
      <a:lvl2pPr marL="685800" indent="-228600" algn="l" rtl="0" eaLnBrk="0" fontAlgn="base" hangingPunct="0">
        <a:lnSpc>
          <a:spcPct val="90000"/>
        </a:lnSpc>
        <a:spcBef>
          <a:spcPct val="30000"/>
        </a:spcBef>
        <a:spcAft>
          <a:spcPct val="0"/>
        </a:spcAft>
        <a:buClr>
          <a:schemeClr val="hlink"/>
        </a:buClr>
        <a:buSzPct val="100000"/>
        <a:buFont typeface="Times" panose="02020603050405020304" pitchFamily="18" charset="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Clr>
          <a:schemeClr val="tx2"/>
        </a:buClr>
        <a:buFont typeface="Times" panose="02020603050405020304" pitchFamily="18" charset="0"/>
        <a:buChar char="•"/>
        <a:defRPr sz="2000">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8.xm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918220" y="980728"/>
            <a:ext cx="7772400" cy="1143000"/>
          </a:xfrm>
          <a:effectLst>
            <a:outerShdw blurRad="12700" dist="25400" dir="2700000" algn="tl" rotWithShape="0">
              <a:schemeClr val="bg1"/>
            </a:outerShdw>
          </a:effectLst>
        </p:spPr>
        <p:txBody>
          <a:bodyPr/>
          <a:lstStyle/>
          <a:p>
            <a:pPr algn="ctr"/>
            <a:r>
              <a:rPr lang="en-AU" dirty="0"/>
              <a:t>Software Requirements</a:t>
            </a:r>
            <a:br>
              <a:rPr lang="en-AU" dirty="0"/>
            </a:br>
            <a:r>
              <a:rPr lang="en-AU" dirty="0"/>
              <a:t>Analysis and Design</a:t>
            </a:r>
          </a:p>
        </p:txBody>
      </p:sp>
      <p:sp>
        <p:nvSpPr>
          <p:cNvPr id="3" name="Subtitle 2"/>
          <p:cNvSpPr>
            <a:spLocks noGrp="1"/>
          </p:cNvSpPr>
          <p:nvPr>
            <p:ph type="subTitle" sz="quarter" idx="1"/>
          </p:nvPr>
        </p:nvSpPr>
        <p:spPr>
          <a:xfrm>
            <a:off x="1604020" y="3505200"/>
            <a:ext cx="6400800" cy="1752600"/>
          </a:xfrm>
        </p:spPr>
        <p:txBody>
          <a:bodyPr/>
          <a:lstStyle/>
          <a:p>
            <a:r>
              <a:rPr lang="en-AU" dirty="0"/>
              <a:t>Richard Thomas</a:t>
            </a:r>
          </a:p>
          <a:p>
            <a:r>
              <a:rPr lang="en-AU" dirty="0"/>
              <a:t>and</a:t>
            </a:r>
          </a:p>
          <a:p>
            <a:r>
              <a:rPr lang="en-AU" dirty="0"/>
              <a:t>Liu </a:t>
            </a:r>
            <a:r>
              <a:rPr lang="en-AU" dirty="0" err="1"/>
              <a:t>Yixian</a:t>
            </a:r>
            <a:endParaRPr lang="en-AU" dirty="0"/>
          </a:p>
        </p:txBody>
      </p:sp>
      <p:pic>
        <p:nvPicPr>
          <p:cNvPr id="9" name="Picture 8" descr="File:Nuvola Canada flag.sv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3257672"/>
            <a:ext cx="968896" cy="968896"/>
          </a:xfrm>
          <a:prstGeom prst="rect">
            <a:avLst/>
          </a:prstGeom>
        </p:spPr>
      </p:pic>
      <p:pic>
        <p:nvPicPr>
          <p:cNvPr id="15" name="Picture 14" descr="File:Nuvola Australian flag.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3257672"/>
            <a:ext cx="968896" cy="968896"/>
          </a:xfrm>
          <a:prstGeom prst="rect">
            <a:avLst/>
          </a:prstGeom>
        </p:spPr>
      </p:pic>
      <p:pic>
        <p:nvPicPr>
          <p:cNvPr id="19" name="Picture 18" descr="Fichier:Nuvola Chinese flag.sv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9972" y="5301208"/>
            <a:ext cx="968896" cy="968896"/>
          </a:xfrm>
          <a:prstGeom prst="rect">
            <a:avLst/>
          </a:prstGeom>
        </p:spPr>
      </p:pic>
    </p:spTree>
    <p:extLst>
      <p:ext uri="{BB962C8B-B14F-4D97-AF65-F5344CB8AC3E}">
        <p14:creationId xmlns:p14="http://schemas.microsoft.com/office/powerpoint/2010/main" val="239734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algn="ctr"/>
            <a:r>
              <a:rPr lang="en-US" altLang="en-US" sz="4000" dirty="0"/>
              <a:t>Nature of Software Development</a:t>
            </a:r>
          </a:p>
        </p:txBody>
      </p:sp>
      <p:sp>
        <p:nvSpPr>
          <p:cNvPr id="11267" name="Rectangle 3"/>
          <p:cNvSpPr>
            <a:spLocks noGrp="1" noChangeArrowheads="1"/>
          </p:cNvSpPr>
          <p:nvPr>
            <p:ph type="subTitle" idx="1"/>
          </p:nvPr>
        </p:nvSpPr>
        <p:spPr>
          <a:xfrm>
            <a:off x="1524000" y="3505200"/>
            <a:ext cx="7010400" cy="1752600"/>
          </a:xfrm>
        </p:spPr>
        <p:txBody>
          <a:bodyPr/>
          <a:lstStyle/>
          <a:p>
            <a:pPr>
              <a:lnSpc>
                <a:spcPct val="120000"/>
              </a:lnSpc>
            </a:pPr>
            <a:r>
              <a:rPr lang="en-US" altLang="en-US" dirty="0"/>
              <a:t> 70% of software projects fail </a:t>
            </a:r>
            <a:br>
              <a:rPr lang="en-US" altLang="en-US" dirty="0"/>
            </a:br>
            <a:r>
              <a:rPr lang="en-US" altLang="en-US" dirty="0"/>
              <a:t>(The Standish Group Chaos Report, 2015)</a:t>
            </a:r>
            <a:br>
              <a:rPr lang="en-US" altLang="en-US" dirty="0"/>
            </a:br>
            <a:r>
              <a:rPr lang="en-US" altLang="en-US" i="1" dirty="0"/>
              <a:t>– an exaggeration?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9B484E9A-8FA8-4854-9DC6-619E7A6F1639}" type="slidenum">
              <a:rPr lang="en-AU" altLang="en-US"/>
              <a:pPr>
                <a:defRPr/>
              </a:pPr>
              <a:t>100</a:t>
            </a:fld>
            <a:endParaRPr lang="en-AU" altLang="en-US"/>
          </a:p>
        </p:txBody>
      </p:sp>
      <p:sp>
        <p:nvSpPr>
          <p:cNvPr id="541698" name="Rectangle 2"/>
          <p:cNvSpPr>
            <a:spLocks noGrp="1" noChangeArrowheads="1"/>
          </p:cNvSpPr>
          <p:nvPr>
            <p:ph type="title"/>
          </p:nvPr>
        </p:nvSpPr>
        <p:spPr/>
        <p:txBody>
          <a:bodyPr/>
          <a:lstStyle/>
          <a:p>
            <a:pPr>
              <a:defRPr/>
            </a:pPr>
            <a:r>
              <a:rPr lang="en-US" altLang="en-US"/>
              <a:t>Project planning </a:t>
            </a:r>
          </a:p>
        </p:txBody>
      </p:sp>
      <p:sp>
        <p:nvSpPr>
          <p:cNvPr id="89094" name="Rectangle 3"/>
          <p:cNvSpPr>
            <a:spLocks noGrp="1" noChangeArrowheads="1"/>
          </p:cNvSpPr>
          <p:nvPr>
            <p:ph type="body" idx="1"/>
          </p:nvPr>
        </p:nvSpPr>
        <p:spPr/>
        <p:txBody>
          <a:bodyPr/>
          <a:lstStyle/>
          <a:p>
            <a:r>
              <a:rPr lang="en-US" altLang="en-US" dirty="0"/>
              <a:t>If you can’t plan it, you can’t do it</a:t>
            </a:r>
          </a:p>
          <a:p>
            <a:pPr lvl="1"/>
            <a:r>
              <a:rPr lang="en-US" altLang="en-US" i="1" dirty="0"/>
              <a:t>Failure to plan, is planning to fail </a:t>
            </a:r>
          </a:p>
          <a:p>
            <a:pPr>
              <a:spcBef>
                <a:spcPts val="900"/>
              </a:spcBef>
            </a:pPr>
            <a:r>
              <a:rPr lang="en-US" altLang="en-US" dirty="0"/>
              <a:t>Scheduling project activities</a:t>
            </a:r>
          </a:p>
          <a:p>
            <a:pPr lvl="1"/>
            <a:r>
              <a:rPr lang="en-US" altLang="en-US" dirty="0"/>
              <a:t>requiring estimates of costs and time</a:t>
            </a:r>
          </a:p>
          <a:p>
            <a:pPr lvl="1"/>
            <a:r>
              <a:rPr lang="en-US" altLang="en-US" dirty="0"/>
              <a:t>identifying risks</a:t>
            </a:r>
          </a:p>
          <a:p>
            <a:pPr lvl="1"/>
            <a:r>
              <a:rPr lang="en-US" altLang="en-US" dirty="0"/>
              <a:t>resource requirements</a:t>
            </a:r>
          </a:p>
          <a:p>
            <a:pPr>
              <a:spcBef>
                <a:spcPts val="900"/>
              </a:spcBef>
            </a:pPr>
            <a:r>
              <a:rPr lang="en-US" altLang="en-US" dirty="0"/>
              <a:t>Includes selection of development methods, processes, tools, standards, team </a:t>
            </a:r>
            <a:r>
              <a:rPr lang="en-US" altLang="en-US" dirty="0" err="1"/>
              <a:t>organisation</a:t>
            </a:r>
            <a:r>
              <a:rPr lang="en-US" altLang="en-US" dirty="0"/>
              <a:t>, etc.</a:t>
            </a:r>
          </a:p>
          <a:p>
            <a:pPr>
              <a:spcBef>
                <a:spcPts val="900"/>
              </a:spcBef>
            </a:pPr>
            <a:r>
              <a:rPr lang="en-US" altLang="en-US" dirty="0"/>
              <a:t>Moving target </a:t>
            </a:r>
          </a:p>
          <a:p>
            <a:pPr>
              <a:spcBef>
                <a:spcPts val="900"/>
              </a:spcBef>
            </a:pPr>
            <a:r>
              <a:rPr lang="en-US" altLang="en-US" dirty="0"/>
              <a:t>Typical constraints are time and money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4886863F-2BA5-4FDE-9C6B-1295DC922E05}" type="slidenum">
              <a:rPr lang="en-AU" altLang="en-US"/>
              <a:pPr>
                <a:defRPr/>
              </a:pPr>
              <a:t>101</a:t>
            </a:fld>
            <a:endParaRPr lang="en-AU" altLang="en-US"/>
          </a:p>
        </p:txBody>
      </p:sp>
      <p:sp>
        <p:nvSpPr>
          <p:cNvPr id="542722" name="Rectangle 1026"/>
          <p:cNvSpPr>
            <a:spLocks noGrp="1" noChangeArrowheads="1"/>
          </p:cNvSpPr>
          <p:nvPr>
            <p:ph type="title"/>
          </p:nvPr>
        </p:nvSpPr>
        <p:spPr/>
        <p:txBody>
          <a:bodyPr/>
          <a:lstStyle/>
          <a:p>
            <a:pPr>
              <a:defRPr/>
            </a:pPr>
            <a:r>
              <a:rPr lang="en-US" altLang="en-US"/>
              <a:t>Metrics</a:t>
            </a:r>
          </a:p>
        </p:txBody>
      </p:sp>
      <p:sp>
        <p:nvSpPr>
          <p:cNvPr id="91142" name="Rectangle 1027"/>
          <p:cNvSpPr>
            <a:spLocks noGrp="1" noChangeArrowheads="1"/>
          </p:cNvSpPr>
          <p:nvPr>
            <p:ph type="body" idx="1"/>
          </p:nvPr>
        </p:nvSpPr>
        <p:spPr/>
        <p:txBody>
          <a:bodyPr/>
          <a:lstStyle/>
          <a:p>
            <a:r>
              <a:rPr lang="en-US" altLang="en-US" sz="2400" dirty="0"/>
              <a:t>Measuring development time and effort </a:t>
            </a:r>
          </a:p>
          <a:p>
            <a:r>
              <a:rPr lang="en-US" altLang="en-US" sz="2400" dirty="0"/>
              <a:t>Without measuring the past, the </a:t>
            </a:r>
            <a:r>
              <a:rPr lang="en-US" altLang="en-US" sz="2400" dirty="0" err="1"/>
              <a:t>organisation</a:t>
            </a:r>
            <a:r>
              <a:rPr lang="en-US" altLang="en-US" sz="2400" dirty="0"/>
              <a:t> is not able to plan accurately for the future</a:t>
            </a:r>
          </a:p>
          <a:p>
            <a:r>
              <a:rPr lang="en-US" altLang="en-US" sz="2400" dirty="0"/>
              <a:t>Metrics are usually discussed in the context of </a:t>
            </a:r>
            <a:r>
              <a:rPr lang="en-US" altLang="en-US" sz="2400" u="sng" dirty="0"/>
              <a:t>software quality and complexity</a:t>
            </a:r>
          </a:p>
          <a:p>
            <a:pPr lvl="1"/>
            <a:r>
              <a:rPr lang="en-US" altLang="en-US" sz="2200" dirty="0"/>
              <a:t>apply to the quality and complexity of the software</a:t>
            </a:r>
          </a:p>
          <a:p>
            <a:r>
              <a:rPr lang="en-US" altLang="en-US" sz="2400" dirty="0"/>
              <a:t>Equally important application of metrics is measuring the development models (development products) at different phases of the lifecycle</a:t>
            </a:r>
          </a:p>
          <a:p>
            <a:pPr lvl="1"/>
            <a:r>
              <a:rPr lang="en-US" altLang="en-US" sz="2200" dirty="0"/>
              <a:t>assess the effectiveness of the </a:t>
            </a:r>
            <a:r>
              <a:rPr lang="en-US" altLang="en-US" sz="2200" u="sng" dirty="0"/>
              <a:t>process</a:t>
            </a:r>
            <a:r>
              <a:rPr lang="en-US" altLang="en-US" sz="2200" dirty="0"/>
              <a:t> </a:t>
            </a:r>
          </a:p>
          <a:p>
            <a:pPr lvl="1"/>
            <a:r>
              <a:rPr lang="en-US" altLang="en-US" sz="2200" dirty="0"/>
              <a:t>improve the quality of work at various lifecycle phases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FB9F8E5A-580D-4EC6-8F64-228E376F0040}" type="slidenum">
              <a:rPr lang="en-AU" altLang="en-US"/>
              <a:pPr>
                <a:defRPr/>
              </a:pPr>
              <a:t>102</a:t>
            </a:fld>
            <a:endParaRPr lang="en-AU" altLang="en-US"/>
          </a:p>
        </p:txBody>
      </p:sp>
      <p:sp>
        <p:nvSpPr>
          <p:cNvPr id="543746" name="Rectangle 1026"/>
          <p:cNvSpPr>
            <a:spLocks noGrp="1" noChangeArrowheads="1"/>
          </p:cNvSpPr>
          <p:nvPr>
            <p:ph type="title"/>
          </p:nvPr>
        </p:nvSpPr>
        <p:spPr/>
        <p:txBody>
          <a:bodyPr/>
          <a:lstStyle/>
          <a:p>
            <a:pPr>
              <a:defRPr/>
            </a:pPr>
            <a:r>
              <a:rPr lang="en-US" altLang="en-US"/>
              <a:t>Testing</a:t>
            </a:r>
          </a:p>
        </p:txBody>
      </p:sp>
      <p:sp>
        <p:nvSpPr>
          <p:cNvPr id="93190" name="Rectangle 1027"/>
          <p:cNvSpPr>
            <a:spLocks noGrp="1" noChangeArrowheads="1"/>
          </p:cNvSpPr>
          <p:nvPr>
            <p:ph type="body" idx="1"/>
          </p:nvPr>
        </p:nvSpPr>
        <p:spPr/>
        <p:txBody>
          <a:bodyPr/>
          <a:lstStyle/>
          <a:p>
            <a:r>
              <a:rPr lang="en-US" altLang="en-US" sz="2400" b="1" dirty="0"/>
              <a:t>Test cases</a:t>
            </a:r>
            <a:r>
              <a:rPr lang="en-US" altLang="en-US" sz="2400" dirty="0"/>
              <a:t> should be defined for each functional module (use case) described in the requirements</a:t>
            </a:r>
          </a:p>
          <a:p>
            <a:r>
              <a:rPr lang="en-US" altLang="en-US" sz="2400" u="sng" dirty="0"/>
              <a:t>Desktop testing</a:t>
            </a:r>
            <a:r>
              <a:rPr lang="en-US" altLang="en-US" sz="2400" dirty="0"/>
              <a:t> by developers not sufficient</a:t>
            </a:r>
          </a:p>
          <a:p>
            <a:r>
              <a:rPr lang="en-US" altLang="en-US" sz="2400" u="sng" dirty="0"/>
              <a:t>Methodical testing</a:t>
            </a:r>
            <a:r>
              <a:rPr lang="en-US" altLang="en-US" sz="2400" dirty="0"/>
              <a:t> by Software Quality Assurance (SQA) group necessary</a:t>
            </a:r>
          </a:p>
          <a:p>
            <a:r>
              <a:rPr lang="en-US" altLang="en-US" sz="2400" dirty="0"/>
              <a:t>Requirements, designs and any documents (including source code) can be tested by formal review</a:t>
            </a:r>
          </a:p>
          <a:p>
            <a:pPr lvl="1"/>
            <a:r>
              <a:rPr lang="en-US" altLang="en-US" sz="2200" u="sng" dirty="0"/>
              <a:t>walkthroughs and inspections</a:t>
            </a:r>
            <a:endParaRPr lang="en-US" altLang="en-US" sz="2200" dirty="0"/>
          </a:p>
          <a:p>
            <a:r>
              <a:rPr lang="en-US" altLang="en-US" sz="2400" dirty="0"/>
              <a:t>Execution-based testing</a:t>
            </a:r>
          </a:p>
          <a:p>
            <a:pPr lvl="1"/>
            <a:r>
              <a:rPr lang="en-US" altLang="en-US" sz="2200" u="sng" dirty="0"/>
              <a:t>Testing to specs</a:t>
            </a:r>
            <a:r>
              <a:rPr lang="en-US" altLang="en-US" sz="2200" dirty="0"/>
              <a:t> (black-box testing)</a:t>
            </a:r>
          </a:p>
          <a:p>
            <a:pPr lvl="1"/>
            <a:r>
              <a:rPr lang="en-US" altLang="en-US" sz="2200" u="sng" dirty="0"/>
              <a:t>Testing to code</a:t>
            </a:r>
            <a:r>
              <a:rPr lang="en-US" altLang="en-US" sz="2200" dirty="0"/>
              <a:t> (white-box or glass-box testing)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D12BF453-C2B7-4541-A2C6-360AEA0DF47E}" type="slidenum">
              <a:rPr lang="en-AU" altLang="en-US"/>
              <a:pPr>
                <a:defRPr/>
              </a:pPr>
              <a:t>103</a:t>
            </a:fld>
            <a:endParaRPr lang="en-AU" altLang="en-US"/>
          </a:p>
        </p:txBody>
      </p:sp>
      <p:sp>
        <p:nvSpPr>
          <p:cNvPr id="586754" name="Rectangle 2"/>
          <p:cNvSpPr>
            <a:spLocks noGrp="1" noChangeArrowheads="1"/>
          </p:cNvSpPr>
          <p:nvPr>
            <p:ph type="title"/>
          </p:nvPr>
        </p:nvSpPr>
        <p:spPr/>
        <p:txBody>
          <a:bodyPr/>
          <a:lstStyle/>
          <a:p>
            <a:pPr>
              <a:defRPr/>
            </a:pPr>
            <a:r>
              <a:rPr lang="en-US" altLang="en-US"/>
              <a:t>Review Quiz 1.4 </a:t>
            </a:r>
          </a:p>
        </p:txBody>
      </p:sp>
      <p:sp>
        <p:nvSpPr>
          <p:cNvPr id="95238" name="Rectangle 3"/>
          <p:cNvSpPr>
            <a:spLocks noGrp="1" noChangeArrowheads="1"/>
          </p:cNvSpPr>
          <p:nvPr>
            <p:ph type="body" idx="1"/>
          </p:nvPr>
        </p:nvSpPr>
        <p:spPr/>
        <p:txBody>
          <a:bodyPr/>
          <a:lstStyle/>
          <a:p>
            <a:pPr marL="533400" indent="-533400">
              <a:buClr>
                <a:srgbClr val="0000CC"/>
              </a:buClr>
              <a:buFont typeface="Monotype Sorts" charset="2"/>
              <a:buAutoNum type="arabicPeriod"/>
            </a:pPr>
            <a:r>
              <a:rPr lang="en-US" altLang="en-US" sz="2400"/>
              <a:t>Which software development approach, structured or object-oriented, takes advantage of the activity of functional decomposition?</a:t>
            </a:r>
          </a:p>
          <a:p>
            <a:pPr marL="533400" indent="-533400">
              <a:buClr>
                <a:srgbClr val="0000CC"/>
              </a:buClr>
              <a:buFont typeface="Monotype Sorts" charset="2"/>
              <a:buAutoNum type="arabicPeriod"/>
            </a:pPr>
            <a:r>
              <a:rPr lang="en-US" altLang="en-US" sz="2400" dirty="0"/>
              <a:t>What is another name for business analysis?</a:t>
            </a:r>
          </a:p>
          <a:p>
            <a:pPr marL="533400" indent="-533400">
              <a:buClr>
                <a:srgbClr val="0000CC"/>
              </a:buClr>
              <a:buFont typeface="Monotype Sorts" charset="2"/>
              <a:buAutoNum type="arabicPeriod"/>
            </a:pPr>
            <a:r>
              <a:rPr lang="en-US" altLang="en-US" sz="2400" dirty="0"/>
              <a:t>Which development phase is largely responsible for producing/delivering an adaptive system?</a:t>
            </a:r>
          </a:p>
          <a:p>
            <a:pPr marL="533400" indent="-533400">
              <a:buClr>
                <a:srgbClr val="0000CC"/>
              </a:buClr>
              <a:buFont typeface="Monotype Sorts" charset="2"/>
              <a:buAutoNum type="arabicPeriod"/>
            </a:pPr>
            <a:r>
              <a:rPr lang="en-US" altLang="en-US" sz="2400" dirty="0"/>
              <a:t>The notion of a stub is associated with what development phase?</a:t>
            </a:r>
          </a:p>
          <a:p>
            <a:pPr marL="533400" indent="-533400">
              <a:buClr>
                <a:srgbClr val="0000CC"/>
              </a:buClr>
              <a:buFont typeface="Monotype Sorts" charset="2"/>
              <a:buAutoNum type="arabicPeriod"/>
            </a:pPr>
            <a:r>
              <a:rPr lang="en-US" altLang="en-US" sz="2400" dirty="0"/>
              <a:t>Which activities span the development lifecycle and are not, therefore, distinct lifecycle phases?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Case Studies</a:t>
            </a:r>
          </a:p>
        </p:txBody>
      </p:sp>
      <p:sp>
        <p:nvSpPr>
          <p:cNvPr id="3" name="Content Placeholder 2"/>
          <p:cNvSpPr>
            <a:spLocks noGrp="1"/>
          </p:cNvSpPr>
          <p:nvPr>
            <p:ph idx="1"/>
          </p:nvPr>
        </p:nvSpPr>
        <p:spPr/>
        <p:txBody>
          <a:bodyPr/>
          <a:lstStyle/>
          <a:p>
            <a:r>
              <a:rPr lang="en-AU" dirty="0"/>
              <a:t>ATM</a:t>
            </a:r>
          </a:p>
          <a:p>
            <a:pPr lvl="1"/>
            <a:r>
              <a:rPr lang="en-AU" dirty="0"/>
              <a:t>in lectures</a:t>
            </a:r>
          </a:p>
          <a:p>
            <a:r>
              <a:rPr lang="en-AU" dirty="0"/>
              <a:t>Assignment</a:t>
            </a:r>
          </a:p>
          <a:p>
            <a:pPr lvl="1"/>
            <a:r>
              <a:rPr lang="en-AU" dirty="0"/>
              <a:t>Air Traffic Control</a:t>
            </a:r>
          </a:p>
          <a:p>
            <a:r>
              <a:rPr lang="en-AU" dirty="0"/>
              <a:t>Read textbook case study descriptions</a:t>
            </a:r>
          </a:p>
          <a:p>
            <a:pPr lvl="1"/>
            <a:r>
              <a:rPr lang="en-AU" dirty="0"/>
              <a:t>file: RASD3ed_Ch1_cs.pdf</a:t>
            </a:r>
          </a:p>
          <a:p>
            <a:pPr lvl="1"/>
            <a:r>
              <a:rPr lang="en-AU" dirty="0"/>
              <a:t>we will update these as we go …</a:t>
            </a:r>
          </a:p>
        </p:txBody>
      </p:sp>
      <p:sp>
        <p:nvSpPr>
          <p:cNvPr id="4" name="Date Placeholder 3"/>
          <p:cNvSpPr>
            <a:spLocks noGrp="1"/>
          </p:cNvSpPr>
          <p:nvPr>
            <p:ph type="dt" sz="half" idx="10"/>
          </p:nvPr>
        </p:nvSpPr>
        <p:spPr/>
        <p:txBody>
          <a:bodyPr/>
          <a:lstStyle/>
          <a:p>
            <a:pPr>
              <a:defRPr/>
            </a:pPr>
            <a:r>
              <a:rPr lang="en-US" altLang="en-US" dirty="0"/>
              <a:t>© Richard Thomas, 1992–2018</a:t>
            </a:r>
            <a:endParaRPr lang="en-AU" altLang="en-US" dirty="0"/>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104</a:t>
            </a:fld>
            <a:endParaRPr lang="en-AU" altLang="en-US"/>
          </a:p>
        </p:txBody>
      </p:sp>
    </p:spTree>
    <p:extLst>
      <p:ext uri="{BB962C8B-B14F-4D97-AF65-F5344CB8AC3E}">
        <p14:creationId xmlns:p14="http://schemas.microsoft.com/office/powerpoint/2010/main" val="11497748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97D7-0F01-4DEF-BC52-0D07429C85DE}"/>
              </a:ext>
            </a:extLst>
          </p:cNvPr>
          <p:cNvSpPr>
            <a:spLocks noGrp="1"/>
          </p:cNvSpPr>
          <p:nvPr>
            <p:ph type="title"/>
          </p:nvPr>
        </p:nvSpPr>
        <p:spPr/>
        <p:txBody>
          <a:bodyPr/>
          <a:lstStyle/>
          <a:p>
            <a:r>
              <a:rPr lang="en-AU" dirty="0"/>
              <a:t>Air Traffic Control System</a:t>
            </a:r>
          </a:p>
        </p:txBody>
      </p:sp>
      <p:sp>
        <p:nvSpPr>
          <p:cNvPr id="3" name="Content Placeholder 2">
            <a:extLst>
              <a:ext uri="{FF2B5EF4-FFF2-40B4-BE49-F238E27FC236}">
                <a16:creationId xmlns:a16="http://schemas.microsoft.com/office/drawing/2014/main" id="{02DC6F9F-82B6-4586-813C-45451B11EF0E}"/>
              </a:ext>
            </a:extLst>
          </p:cNvPr>
          <p:cNvSpPr>
            <a:spLocks noGrp="1"/>
          </p:cNvSpPr>
          <p:nvPr>
            <p:ph idx="1"/>
          </p:nvPr>
        </p:nvSpPr>
        <p:spPr/>
        <p:txBody>
          <a:bodyPr/>
          <a:lstStyle/>
          <a:p>
            <a:r>
              <a:rPr lang="en-AU" dirty="0"/>
              <a:t>Requirements Model</a:t>
            </a:r>
          </a:p>
          <a:p>
            <a:pPr lvl="1"/>
            <a:r>
              <a:rPr lang="en-AU" dirty="0"/>
              <a:t>use case diagrams for full system</a:t>
            </a:r>
          </a:p>
          <a:p>
            <a:pPr lvl="1"/>
            <a:r>
              <a:rPr lang="en-AU" dirty="0"/>
              <a:t>textual description of one major use case per team member</a:t>
            </a:r>
          </a:p>
          <a:p>
            <a:pPr lvl="2"/>
            <a:r>
              <a:rPr lang="en-AU" dirty="0"/>
              <a:t>includes subsidiary use cases</a:t>
            </a:r>
          </a:p>
          <a:p>
            <a:pPr lvl="1"/>
            <a:r>
              <a:rPr lang="en-AU" dirty="0"/>
              <a:t>activity diagram for one use case per team member</a:t>
            </a:r>
          </a:p>
          <a:p>
            <a:pPr lvl="2"/>
            <a:r>
              <a:rPr lang="en-AU" dirty="0"/>
              <a:t>not one that has a textual description</a:t>
            </a:r>
          </a:p>
          <a:p>
            <a:pPr lvl="1"/>
            <a:r>
              <a:rPr lang="en-AU" dirty="0"/>
              <a:t>non-functional requirements</a:t>
            </a:r>
          </a:p>
          <a:p>
            <a:pPr lvl="2"/>
            <a:r>
              <a:rPr lang="en-AU" dirty="0"/>
              <a:t>at least 8</a:t>
            </a:r>
          </a:p>
          <a:p>
            <a:pPr lvl="1"/>
            <a:r>
              <a:rPr lang="en-AU" dirty="0"/>
              <a:t>release plan</a:t>
            </a:r>
          </a:p>
          <a:p>
            <a:r>
              <a:rPr lang="en-AU" dirty="0"/>
              <a:t>Due: Nov. 2</a:t>
            </a:r>
          </a:p>
        </p:txBody>
      </p:sp>
      <p:sp>
        <p:nvSpPr>
          <p:cNvPr id="4" name="Date Placeholder 3">
            <a:extLst>
              <a:ext uri="{FF2B5EF4-FFF2-40B4-BE49-F238E27FC236}">
                <a16:creationId xmlns:a16="http://schemas.microsoft.com/office/drawing/2014/main" id="{1CAF5E91-3F60-4D1D-B0D9-877EC262AF80}"/>
              </a:ext>
            </a:extLst>
          </p:cNvPr>
          <p:cNvSpPr>
            <a:spLocks noGrp="1"/>
          </p:cNvSpPr>
          <p:nvPr>
            <p:ph type="dt" sz="half" idx="10"/>
          </p:nvPr>
        </p:nvSpPr>
        <p:spPr/>
        <p:txBody>
          <a:bodyPr/>
          <a:lstStyle/>
          <a:p>
            <a:pPr>
              <a:defRPr/>
            </a:pPr>
            <a:r>
              <a:rPr lang="en-US" altLang="en-US"/>
              <a:t>© Richard Thomas, 1992–2017</a:t>
            </a:r>
            <a:endParaRPr lang="en-AU" altLang="en-US" dirty="0"/>
          </a:p>
        </p:txBody>
      </p:sp>
      <p:sp>
        <p:nvSpPr>
          <p:cNvPr id="5" name="Slide Number Placeholder 4">
            <a:extLst>
              <a:ext uri="{FF2B5EF4-FFF2-40B4-BE49-F238E27FC236}">
                <a16:creationId xmlns:a16="http://schemas.microsoft.com/office/drawing/2014/main" id="{35AA2BBF-AB77-453B-946D-12B199A6C65A}"/>
              </a:ext>
            </a:extLst>
          </p:cNvPr>
          <p:cNvSpPr>
            <a:spLocks noGrp="1"/>
          </p:cNvSpPr>
          <p:nvPr>
            <p:ph type="sldNum" sz="quarter" idx="12"/>
          </p:nvPr>
        </p:nvSpPr>
        <p:spPr/>
        <p:txBody>
          <a:bodyPr/>
          <a:lstStyle/>
          <a:p>
            <a:pPr>
              <a:defRPr/>
            </a:pPr>
            <a:fld id="{2505048C-9CA2-4356-B565-2FC324102B46}" type="slidenum">
              <a:rPr lang="en-AU" altLang="en-US" smtClean="0"/>
              <a:pPr>
                <a:defRPr/>
              </a:pPr>
              <a:t>105</a:t>
            </a:fld>
            <a:endParaRPr lang="en-AU" altLang="en-US"/>
          </a:p>
        </p:txBody>
      </p:sp>
    </p:spTree>
    <p:extLst>
      <p:ext uri="{BB962C8B-B14F-4D97-AF65-F5344CB8AC3E}">
        <p14:creationId xmlns:p14="http://schemas.microsoft.com/office/powerpoint/2010/main" val="41518942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7357-D444-4102-80E3-14A0CEC43A66}"/>
              </a:ext>
            </a:extLst>
          </p:cNvPr>
          <p:cNvSpPr>
            <a:spLocks noGrp="1"/>
          </p:cNvSpPr>
          <p:nvPr>
            <p:ph type="title"/>
          </p:nvPr>
        </p:nvSpPr>
        <p:spPr/>
        <p:txBody>
          <a:bodyPr/>
          <a:lstStyle/>
          <a:p>
            <a:r>
              <a:rPr lang="en-AU" dirty="0"/>
              <a:t>Air Traffic Control System</a:t>
            </a:r>
          </a:p>
        </p:txBody>
      </p:sp>
      <p:sp>
        <p:nvSpPr>
          <p:cNvPr id="3" name="Content Placeholder 2">
            <a:extLst>
              <a:ext uri="{FF2B5EF4-FFF2-40B4-BE49-F238E27FC236}">
                <a16:creationId xmlns:a16="http://schemas.microsoft.com/office/drawing/2014/main" id="{8A66EDFA-899A-413E-99EE-617E1CB3EEB2}"/>
              </a:ext>
            </a:extLst>
          </p:cNvPr>
          <p:cNvSpPr>
            <a:spLocks noGrp="1"/>
          </p:cNvSpPr>
          <p:nvPr>
            <p:ph idx="1"/>
          </p:nvPr>
        </p:nvSpPr>
        <p:spPr/>
        <p:txBody>
          <a:bodyPr/>
          <a:lstStyle/>
          <a:p>
            <a:r>
              <a:rPr lang="en-AU" dirty="0"/>
              <a:t>Design Model</a:t>
            </a:r>
          </a:p>
          <a:p>
            <a:pPr lvl="1"/>
            <a:r>
              <a:rPr lang="en-AU" dirty="0"/>
              <a:t>class diagrams for full system</a:t>
            </a:r>
          </a:p>
          <a:p>
            <a:pPr lvl="2"/>
            <a:r>
              <a:rPr lang="en-AU" dirty="0"/>
              <a:t>focus on conceptual entities</a:t>
            </a:r>
          </a:p>
          <a:p>
            <a:pPr lvl="1"/>
            <a:r>
              <a:rPr lang="en-AU" dirty="0"/>
              <a:t>sequence diagrams</a:t>
            </a:r>
          </a:p>
          <a:p>
            <a:pPr lvl="2"/>
            <a:r>
              <a:rPr lang="en-AU" dirty="0"/>
              <a:t>one per team member</a:t>
            </a:r>
          </a:p>
          <a:p>
            <a:pPr lvl="2"/>
            <a:r>
              <a:rPr lang="en-AU" dirty="0"/>
              <a:t>for typical scenario of use case</a:t>
            </a:r>
          </a:p>
          <a:p>
            <a:pPr lvl="2"/>
            <a:r>
              <a:rPr lang="en-AU" dirty="0"/>
              <a:t>logical control and system boundary classes required for sequence diagrams</a:t>
            </a:r>
          </a:p>
          <a:p>
            <a:pPr lvl="1"/>
            <a:r>
              <a:rPr lang="en-AU" dirty="0"/>
              <a:t>state machine</a:t>
            </a:r>
          </a:p>
          <a:p>
            <a:pPr lvl="2"/>
            <a:r>
              <a:rPr lang="en-AU" dirty="0"/>
              <a:t>one per team member</a:t>
            </a:r>
          </a:p>
          <a:p>
            <a:pPr lvl="2"/>
            <a:r>
              <a:rPr lang="en-AU" dirty="0"/>
              <a:t>for a class with more than two states and three transitions</a:t>
            </a:r>
          </a:p>
          <a:p>
            <a:r>
              <a:rPr lang="en-AU" dirty="0"/>
              <a:t>Due: Nov. 8</a:t>
            </a:r>
          </a:p>
        </p:txBody>
      </p:sp>
      <p:sp>
        <p:nvSpPr>
          <p:cNvPr id="4" name="Date Placeholder 3">
            <a:extLst>
              <a:ext uri="{FF2B5EF4-FFF2-40B4-BE49-F238E27FC236}">
                <a16:creationId xmlns:a16="http://schemas.microsoft.com/office/drawing/2014/main" id="{BA5681D4-8FF9-41DC-8535-CFA00ADDF3AD}"/>
              </a:ext>
            </a:extLst>
          </p:cNvPr>
          <p:cNvSpPr>
            <a:spLocks noGrp="1"/>
          </p:cNvSpPr>
          <p:nvPr>
            <p:ph type="dt" sz="half" idx="10"/>
          </p:nvPr>
        </p:nvSpPr>
        <p:spPr/>
        <p:txBody>
          <a:bodyPr/>
          <a:lstStyle/>
          <a:p>
            <a:pPr>
              <a:defRPr/>
            </a:pPr>
            <a:r>
              <a:rPr lang="en-US" altLang="en-US"/>
              <a:t>© Richard Thomas, 1992–2017</a:t>
            </a:r>
            <a:endParaRPr lang="en-AU" altLang="en-US" dirty="0"/>
          </a:p>
        </p:txBody>
      </p:sp>
      <p:sp>
        <p:nvSpPr>
          <p:cNvPr id="5" name="Slide Number Placeholder 4">
            <a:extLst>
              <a:ext uri="{FF2B5EF4-FFF2-40B4-BE49-F238E27FC236}">
                <a16:creationId xmlns:a16="http://schemas.microsoft.com/office/drawing/2014/main" id="{AA30407C-CB71-49F2-923D-705C7A9B726B}"/>
              </a:ext>
            </a:extLst>
          </p:cNvPr>
          <p:cNvSpPr>
            <a:spLocks noGrp="1"/>
          </p:cNvSpPr>
          <p:nvPr>
            <p:ph type="sldNum" sz="quarter" idx="12"/>
          </p:nvPr>
        </p:nvSpPr>
        <p:spPr/>
        <p:txBody>
          <a:bodyPr/>
          <a:lstStyle/>
          <a:p>
            <a:pPr>
              <a:defRPr/>
            </a:pPr>
            <a:fld id="{2505048C-9CA2-4356-B565-2FC324102B46}" type="slidenum">
              <a:rPr lang="en-AU" altLang="en-US" smtClean="0"/>
              <a:pPr>
                <a:defRPr/>
              </a:pPr>
              <a:t>106</a:t>
            </a:fld>
            <a:endParaRPr lang="en-AU" altLang="en-US"/>
          </a:p>
        </p:txBody>
      </p:sp>
    </p:spTree>
    <p:extLst>
      <p:ext uri="{BB962C8B-B14F-4D97-AF65-F5344CB8AC3E}">
        <p14:creationId xmlns:p14="http://schemas.microsoft.com/office/powerpoint/2010/main" val="4012294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Homework</a:t>
            </a:r>
          </a:p>
        </p:txBody>
      </p:sp>
      <p:sp>
        <p:nvSpPr>
          <p:cNvPr id="3" name="Content Placeholder 2"/>
          <p:cNvSpPr>
            <a:spLocks noGrp="1"/>
          </p:cNvSpPr>
          <p:nvPr>
            <p:ph idx="1"/>
          </p:nvPr>
        </p:nvSpPr>
        <p:spPr/>
        <p:txBody>
          <a:bodyPr/>
          <a:lstStyle/>
          <a:p>
            <a:r>
              <a:rPr lang="en-AU" dirty="0"/>
              <a:t>Read assignment description</a:t>
            </a:r>
          </a:p>
          <a:p>
            <a:r>
              <a:rPr lang="en-AU" dirty="0"/>
              <a:t>Read textbook case study descriptions</a:t>
            </a:r>
          </a:p>
          <a:p>
            <a:r>
              <a:rPr lang="en-AU" dirty="0"/>
              <a:t>Find a partner in class now</a:t>
            </a:r>
          </a:p>
          <a:p>
            <a:pPr lvl="1"/>
            <a:r>
              <a:rPr lang="en-AU" dirty="0"/>
              <a:t>one will research an agile software engineering process</a:t>
            </a:r>
          </a:p>
          <a:p>
            <a:pPr lvl="1"/>
            <a:r>
              <a:rPr lang="en-AU" dirty="0"/>
              <a:t>one will research a non-agile software engineering process</a:t>
            </a:r>
          </a:p>
          <a:p>
            <a:r>
              <a:rPr lang="en-AU" dirty="0"/>
              <a:t>Bring a piece of paper to tomorrow’s lecture with 4 – 8 bullet points describing the most important characteristics of the process you researched.</a:t>
            </a:r>
          </a:p>
        </p:txBody>
      </p:sp>
      <p:sp>
        <p:nvSpPr>
          <p:cNvPr id="4" name="Date Placeholder 3"/>
          <p:cNvSpPr>
            <a:spLocks noGrp="1"/>
          </p:cNvSpPr>
          <p:nvPr>
            <p:ph type="dt" sz="half" idx="10"/>
          </p:nvPr>
        </p:nvSpPr>
        <p:spPr/>
        <p:txBody>
          <a:bodyPr/>
          <a:lstStyle/>
          <a:p>
            <a:pPr>
              <a:defRPr/>
            </a:pPr>
            <a:r>
              <a:rPr lang="en-US" altLang="en-US" dirty="0"/>
              <a:t>© Richard Thomas, 1992–2018</a:t>
            </a:r>
            <a:endParaRPr lang="en-AU" altLang="en-US" dirty="0"/>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107</a:t>
            </a:fld>
            <a:endParaRPr lang="en-AU" altLang="en-US"/>
          </a:p>
        </p:txBody>
      </p:sp>
    </p:spTree>
    <p:extLst>
      <p:ext uri="{BB962C8B-B14F-4D97-AF65-F5344CB8AC3E}">
        <p14:creationId xmlns:p14="http://schemas.microsoft.com/office/powerpoint/2010/main" val="15257209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0CC2225E-A585-498E-8A1C-A7CBE8BCBE05}" type="slidenum">
              <a:rPr lang="en-AU" altLang="en-US"/>
              <a:pPr>
                <a:defRPr/>
              </a:pPr>
              <a:t>108</a:t>
            </a:fld>
            <a:endParaRPr lang="en-AU" altLang="en-US"/>
          </a:p>
        </p:txBody>
      </p:sp>
      <p:sp>
        <p:nvSpPr>
          <p:cNvPr id="441346" name="Rectangle 1026"/>
          <p:cNvSpPr>
            <a:spLocks noGrp="1" noChangeArrowheads="1"/>
          </p:cNvSpPr>
          <p:nvPr>
            <p:ph type="title"/>
          </p:nvPr>
        </p:nvSpPr>
        <p:spPr/>
        <p:txBody>
          <a:bodyPr/>
          <a:lstStyle/>
          <a:p>
            <a:pPr>
              <a:defRPr/>
            </a:pPr>
            <a:r>
              <a:rPr lang="en-US" altLang="en-US"/>
              <a:t>Summary</a:t>
            </a:r>
            <a:endParaRPr lang="en-AU" altLang="en-US"/>
          </a:p>
        </p:txBody>
      </p:sp>
      <p:sp>
        <p:nvSpPr>
          <p:cNvPr id="110598" name="Rectangle 1027"/>
          <p:cNvSpPr>
            <a:spLocks noGrp="1" noChangeArrowheads="1"/>
          </p:cNvSpPr>
          <p:nvPr>
            <p:ph type="body" idx="1"/>
          </p:nvPr>
        </p:nvSpPr>
        <p:spPr/>
        <p:txBody>
          <a:bodyPr/>
          <a:lstStyle/>
          <a:p>
            <a:r>
              <a:rPr lang="en-US" altLang="en-US" sz="2400" dirty="0"/>
              <a:t>Nature of software development is that of a </a:t>
            </a:r>
            <a:r>
              <a:rPr lang="en-US" altLang="en-US" sz="2400" b="1" dirty="0"/>
              <a:t>craft</a:t>
            </a:r>
            <a:r>
              <a:rPr lang="en-US" altLang="en-US" sz="2400" dirty="0"/>
              <a:t> or even </a:t>
            </a:r>
            <a:r>
              <a:rPr lang="en-US" altLang="en-US" sz="2400" b="1" dirty="0"/>
              <a:t>art</a:t>
            </a:r>
            <a:r>
              <a:rPr lang="en-US" altLang="en-US" sz="2400" dirty="0"/>
              <a:t>. </a:t>
            </a:r>
          </a:p>
          <a:p>
            <a:r>
              <a:rPr lang="en-US" altLang="en-US" sz="2400" dirty="0"/>
              <a:t>Triangle for success includes the </a:t>
            </a:r>
            <a:r>
              <a:rPr lang="en-US" altLang="en-US" sz="2400" b="1" dirty="0"/>
              <a:t>stakeholders</a:t>
            </a:r>
            <a:r>
              <a:rPr lang="en-US" altLang="en-US" sz="2400" dirty="0"/>
              <a:t>’ factor, a sound </a:t>
            </a:r>
            <a:r>
              <a:rPr lang="en-US" altLang="en-US" sz="2400" b="1" dirty="0"/>
              <a:t>process</a:t>
            </a:r>
            <a:r>
              <a:rPr lang="en-US" altLang="en-US" sz="2400" dirty="0"/>
              <a:t> and the support of a modelling </a:t>
            </a:r>
            <a:r>
              <a:rPr lang="en-US" altLang="en-US" sz="2400" b="1" dirty="0"/>
              <a:t>language and tools</a:t>
            </a:r>
            <a:r>
              <a:rPr lang="en-US" altLang="en-US" sz="2400" dirty="0"/>
              <a:t>. </a:t>
            </a:r>
          </a:p>
          <a:p>
            <a:r>
              <a:rPr lang="en-US" altLang="en-US" sz="2400" b="1" dirty="0"/>
              <a:t>System planning</a:t>
            </a:r>
            <a:r>
              <a:rPr lang="en-US" altLang="en-US" sz="2400" dirty="0"/>
              <a:t> precedes software development and determines which products can be most effective for the </a:t>
            </a:r>
            <a:r>
              <a:rPr lang="en-US" altLang="en-US" sz="2400" dirty="0" err="1"/>
              <a:t>organisation</a:t>
            </a:r>
            <a:r>
              <a:rPr lang="en-US" altLang="en-US" sz="2400" dirty="0"/>
              <a:t>.</a:t>
            </a:r>
            <a:endParaRPr lang="en-AU" altLang="en-US" sz="2400" dirty="0"/>
          </a:p>
          <a:p>
            <a:r>
              <a:rPr lang="en-US" altLang="en-US" sz="2400" dirty="0"/>
              <a:t>Modern software products are </a:t>
            </a:r>
            <a:r>
              <a:rPr lang="en-US" altLang="en-US" sz="2400" b="1" dirty="0"/>
              <a:t>object-oriented</a:t>
            </a:r>
            <a:r>
              <a:rPr lang="en-US" altLang="en-US" sz="2400" dirty="0"/>
              <a:t>.</a:t>
            </a:r>
          </a:p>
          <a:p>
            <a:r>
              <a:rPr lang="en-US" altLang="en-US" sz="2400" dirty="0"/>
              <a:t>Software development follows a </a:t>
            </a:r>
            <a:r>
              <a:rPr lang="en-US" altLang="en-US" sz="2400" b="1" dirty="0"/>
              <a:t>lifecycle</a:t>
            </a:r>
            <a:r>
              <a:rPr lang="en-US" altLang="en-US" sz="2400" dirty="0"/>
              <a:t>.</a:t>
            </a:r>
          </a:p>
          <a:p>
            <a:r>
              <a:rPr lang="en-US" altLang="en-US" sz="2400" dirty="0"/>
              <a:t>Modern development lifecycles and processes are </a:t>
            </a:r>
            <a:r>
              <a:rPr lang="en-US" altLang="en-US" sz="2400" b="1" dirty="0"/>
              <a:t>iterative and incremental</a:t>
            </a:r>
            <a:r>
              <a:rPr lang="en-US" altLang="en-US" sz="2400" dirty="0"/>
              <a:t>.  </a:t>
            </a:r>
          </a:p>
          <a:p>
            <a:pPr>
              <a:buFont typeface="Monotype Sorts" charset="2"/>
              <a:buNone/>
            </a:pPr>
            <a:endParaRPr lang="en-AU"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668358"/>
            <a:ext cx="8229600" cy="2257290"/>
          </a:xfrm>
        </p:spPr>
        <p:txBody>
          <a:bodyPr/>
          <a:lstStyle/>
          <a:p>
            <a:r>
              <a:rPr lang="en-AU" dirty="0"/>
              <a:t>Standish Chaos Report</a:t>
            </a:r>
          </a:p>
          <a:p>
            <a:r>
              <a:rPr lang="en-US" dirty="0"/>
              <a:t>See also</a:t>
            </a:r>
          </a:p>
          <a:p>
            <a:pPr lvl="1"/>
            <a:r>
              <a:rPr lang="en-US" dirty="0"/>
              <a:t>http://www.drdobbs.com/architecture-and-design/the-non-existent-software-crisis-debunki/240165910</a:t>
            </a:r>
            <a:endParaRPr lang="en-AU" dirty="0"/>
          </a:p>
        </p:txBody>
      </p:sp>
      <p:sp>
        <p:nvSpPr>
          <p:cNvPr id="3" name="Title 2"/>
          <p:cNvSpPr>
            <a:spLocks noGrp="1"/>
          </p:cNvSpPr>
          <p:nvPr>
            <p:ph type="title"/>
          </p:nvPr>
        </p:nvSpPr>
        <p:spPr/>
        <p:txBody>
          <a:bodyPr/>
          <a:lstStyle/>
          <a:p>
            <a:r>
              <a:rPr lang="en-AU" dirty="0"/>
              <a:t>Software Success</a:t>
            </a:r>
          </a:p>
        </p:txBody>
      </p:sp>
      <p:sp>
        <p:nvSpPr>
          <p:cNvPr id="5" name="Date Placeholder 3"/>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
        <p:nvSpPr>
          <p:cNvPr id="6"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11</a:t>
            </a:fld>
            <a:endParaRPr lang="en-AU" altLang="en-US"/>
          </a:p>
        </p:txBody>
      </p:sp>
      <p:graphicFrame>
        <p:nvGraphicFramePr>
          <p:cNvPr id="7" name="Content Placeholder 3">
            <a:extLst>
              <a:ext uri="{FF2B5EF4-FFF2-40B4-BE49-F238E27FC236}">
                <a16:creationId xmlns:a16="http://schemas.microsoft.com/office/drawing/2014/main" id="{9E8592E7-A83A-48F9-86C0-215629DCD0DB}"/>
              </a:ext>
            </a:extLst>
          </p:cNvPr>
          <p:cNvGraphicFramePr>
            <a:graphicFrameLocks/>
          </p:cNvGraphicFramePr>
          <p:nvPr>
            <p:extLst>
              <p:ext uri="{D42A27DB-BD31-4B8C-83A1-F6EECF244321}">
                <p14:modId xmlns:p14="http://schemas.microsoft.com/office/powerpoint/2010/main" val="3850756278"/>
              </p:ext>
            </p:extLst>
          </p:nvPr>
        </p:nvGraphicFramePr>
        <p:xfrm>
          <a:off x="761105" y="1579492"/>
          <a:ext cx="8229600" cy="1828800"/>
        </p:xfrm>
        <a:graphic>
          <a:graphicData uri="http://schemas.openxmlformats.org/drawingml/2006/table">
            <a:tbl>
              <a:tblPr firstRow="1" bandRow="1"/>
              <a:tblGrid>
                <a:gridCol w="1602606">
                  <a:extLst>
                    <a:ext uri="{9D8B030D-6E8A-4147-A177-3AD203B41FA5}">
                      <a16:colId xmlns:a16="http://schemas.microsoft.com/office/drawing/2014/main" val="2563690493"/>
                    </a:ext>
                  </a:extLst>
                </a:gridCol>
                <a:gridCol w="1320208">
                  <a:extLst>
                    <a:ext uri="{9D8B030D-6E8A-4147-A177-3AD203B41FA5}">
                      <a16:colId xmlns:a16="http://schemas.microsoft.com/office/drawing/2014/main" val="2726605765"/>
                    </a:ext>
                  </a:extLst>
                </a:gridCol>
                <a:gridCol w="1330779">
                  <a:extLst>
                    <a:ext uri="{9D8B030D-6E8A-4147-A177-3AD203B41FA5}">
                      <a16:colId xmlns:a16="http://schemas.microsoft.com/office/drawing/2014/main" val="3670371496"/>
                    </a:ext>
                  </a:extLst>
                </a:gridCol>
                <a:gridCol w="1379764">
                  <a:extLst>
                    <a:ext uri="{9D8B030D-6E8A-4147-A177-3AD203B41FA5}">
                      <a16:colId xmlns:a16="http://schemas.microsoft.com/office/drawing/2014/main" val="4114342503"/>
                    </a:ext>
                  </a:extLst>
                </a:gridCol>
                <a:gridCol w="1281793">
                  <a:extLst>
                    <a:ext uri="{9D8B030D-6E8A-4147-A177-3AD203B41FA5}">
                      <a16:colId xmlns:a16="http://schemas.microsoft.com/office/drawing/2014/main" val="1544986894"/>
                    </a:ext>
                  </a:extLst>
                </a:gridCol>
                <a:gridCol w="1314450">
                  <a:extLst>
                    <a:ext uri="{9D8B030D-6E8A-4147-A177-3AD203B41FA5}">
                      <a16:colId xmlns:a16="http://schemas.microsoft.com/office/drawing/2014/main" val="3631662121"/>
                    </a:ext>
                  </a:extLst>
                </a:gridCol>
              </a:tblGrid>
              <a:tr h="370840">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endParaRPr lang="en-AU" sz="2000" dirty="0">
                        <a:latin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b="1" dirty="0">
                          <a:latin typeface="Calibri" panose="020F0502020204030204" pitchFamily="34" charset="0"/>
                        </a:rPr>
                        <a:t>2011</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b="1" dirty="0">
                          <a:latin typeface="Calibri" panose="020F0502020204030204" pitchFamily="34" charset="0"/>
                        </a:rPr>
                        <a:t>2012</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b="1" dirty="0">
                          <a:latin typeface="Calibri" panose="020F0502020204030204" pitchFamily="34" charset="0"/>
                        </a:rPr>
                        <a:t>2013</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b="1" dirty="0">
                          <a:latin typeface="Calibri" panose="020F0502020204030204" pitchFamily="34" charset="0"/>
                        </a:rPr>
                        <a:t>2014</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b="1" dirty="0">
                          <a:latin typeface="Calibri" panose="020F0502020204030204" pitchFamily="34" charset="0"/>
                        </a:rPr>
                        <a:t>2015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extLst>
                  <a:ext uri="{0D108BD9-81ED-4DB2-BD59-A6C34878D82A}">
                    <a16:rowId xmlns:a16="http://schemas.microsoft.com/office/drawing/2014/main" val="3286491605"/>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Successful</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31%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28%</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35191247"/>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Challenged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49%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2951651143"/>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Failed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187627606"/>
                  </a:ext>
                </a:extLst>
              </a:tr>
            </a:tbl>
          </a:graphicData>
        </a:graphic>
      </p:graphicFrame>
    </p:spTree>
    <p:extLst>
      <p:ext uri="{BB962C8B-B14F-4D97-AF65-F5344CB8AC3E}">
        <p14:creationId xmlns:p14="http://schemas.microsoft.com/office/powerpoint/2010/main" val="33714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EFA2-EF3E-4D6D-A2ED-65A72F47FA2B}"/>
              </a:ext>
            </a:extLst>
          </p:cNvPr>
          <p:cNvSpPr>
            <a:spLocks noGrp="1"/>
          </p:cNvSpPr>
          <p:nvPr>
            <p:ph type="title"/>
          </p:nvPr>
        </p:nvSpPr>
        <p:spPr/>
        <p:txBody>
          <a:bodyPr/>
          <a:lstStyle/>
          <a:p>
            <a:r>
              <a:rPr lang="en-AU" dirty="0"/>
              <a:t>Project Size &amp; Success</a:t>
            </a:r>
          </a:p>
        </p:txBody>
      </p:sp>
      <p:sp>
        <p:nvSpPr>
          <p:cNvPr id="3" name="Content Placeholder 2">
            <a:extLst>
              <a:ext uri="{FF2B5EF4-FFF2-40B4-BE49-F238E27FC236}">
                <a16:creationId xmlns:a16="http://schemas.microsoft.com/office/drawing/2014/main" id="{421EF0A6-2305-4636-B663-B9669D3D91D7}"/>
              </a:ext>
            </a:extLst>
          </p:cNvPr>
          <p:cNvSpPr>
            <a:spLocks noGrp="1"/>
          </p:cNvSpPr>
          <p:nvPr>
            <p:ph idx="1"/>
          </p:nvPr>
        </p:nvSpPr>
        <p:spPr>
          <a:xfrm>
            <a:off x="1371600" y="4604272"/>
            <a:ext cx="7543800" cy="848958"/>
          </a:xfrm>
        </p:spPr>
        <p:txBody>
          <a:bodyPr/>
          <a:lstStyle/>
          <a:p>
            <a:r>
              <a:rPr lang="en-AU" dirty="0"/>
              <a:t>Standish Chaos Report, 2011 - 2015</a:t>
            </a:r>
          </a:p>
        </p:txBody>
      </p:sp>
      <p:sp>
        <p:nvSpPr>
          <p:cNvPr id="6" name="Slide Number Placeholder 5">
            <a:extLst>
              <a:ext uri="{FF2B5EF4-FFF2-40B4-BE49-F238E27FC236}">
                <a16:creationId xmlns:a16="http://schemas.microsoft.com/office/drawing/2014/main" id="{208C5F9B-C164-434A-BC96-B7367C91B055}"/>
              </a:ext>
            </a:extLst>
          </p:cNvPr>
          <p:cNvSpPr>
            <a:spLocks noGrp="1"/>
          </p:cNvSpPr>
          <p:nvPr>
            <p:ph type="sldNum" sz="quarter" idx="12"/>
          </p:nvPr>
        </p:nvSpPr>
        <p:spPr/>
        <p:txBody>
          <a:bodyPr/>
          <a:lstStyle/>
          <a:p>
            <a:pPr>
              <a:defRPr/>
            </a:pPr>
            <a:fld id="{2505048C-9CA2-4356-B565-2FC324102B46}" type="slidenum">
              <a:rPr lang="en-AU" altLang="en-US" smtClean="0"/>
              <a:pPr>
                <a:defRPr/>
              </a:pPr>
              <a:t>12</a:t>
            </a:fld>
            <a:endParaRPr lang="en-AU" altLang="en-US"/>
          </a:p>
        </p:txBody>
      </p:sp>
      <p:graphicFrame>
        <p:nvGraphicFramePr>
          <p:cNvPr id="7" name="Table 6">
            <a:extLst>
              <a:ext uri="{FF2B5EF4-FFF2-40B4-BE49-F238E27FC236}">
                <a16:creationId xmlns:a16="http://schemas.microsoft.com/office/drawing/2014/main" id="{EE159A29-CDDE-470B-9DB8-7DE7BB449FEE}"/>
              </a:ext>
            </a:extLst>
          </p:cNvPr>
          <p:cNvGraphicFramePr>
            <a:graphicFrameLocks noGrp="1"/>
          </p:cNvGraphicFramePr>
          <p:nvPr>
            <p:extLst>
              <p:ext uri="{D42A27DB-BD31-4B8C-83A1-F6EECF244321}">
                <p14:modId xmlns:p14="http://schemas.microsoft.com/office/powerpoint/2010/main" val="4027769734"/>
              </p:ext>
            </p:extLst>
          </p:nvPr>
        </p:nvGraphicFramePr>
        <p:xfrm>
          <a:off x="1733301" y="1458715"/>
          <a:ext cx="6301340" cy="2743200"/>
        </p:xfrm>
        <a:graphic>
          <a:graphicData uri="http://schemas.openxmlformats.org/drawingml/2006/table">
            <a:tbl>
              <a:tblPr firstRow="1" bandRow="1"/>
              <a:tblGrid>
                <a:gridCol w="1488709">
                  <a:extLst>
                    <a:ext uri="{9D8B030D-6E8A-4147-A177-3AD203B41FA5}">
                      <a16:colId xmlns:a16="http://schemas.microsoft.com/office/drawing/2014/main" val="3591193664"/>
                    </a:ext>
                  </a:extLst>
                </a:gridCol>
                <a:gridCol w="1530417">
                  <a:extLst>
                    <a:ext uri="{9D8B030D-6E8A-4147-A177-3AD203B41FA5}">
                      <a16:colId xmlns:a16="http://schemas.microsoft.com/office/drawing/2014/main" val="728440830"/>
                    </a:ext>
                  </a:extLst>
                </a:gridCol>
                <a:gridCol w="1706879">
                  <a:extLst>
                    <a:ext uri="{9D8B030D-6E8A-4147-A177-3AD203B41FA5}">
                      <a16:colId xmlns:a16="http://schemas.microsoft.com/office/drawing/2014/main" val="1389125481"/>
                    </a:ext>
                  </a:extLst>
                </a:gridCol>
                <a:gridCol w="1575335">
                  <a:extLst>
                    <a:ext uri="{9D8B030D-6E8A-4147-A177-3AD203B41FA5}">
                      <a16:colId xmlns:a16="http://schemas.microsoft.com/office/drawing/2014/main" val="2627761411"/>
                    </a:ext>
                  </a:extLst>
                </a:gridCol>
              </a:tblGrid>
              <a:tr h="370840">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Size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Successful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Challenged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Failed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extLst>
                  <a:ext uri="{0D108BD9-81ED-4DB2-BD59-A6C34878D82A}">
                    <a16:rowId xmlns:a16="http://schemas.microsoft.com/office/drawing/2014/main" val="2443982948"/>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Grand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417306303"/>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Large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1087547809"/>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Medium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31%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1308264491"/>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Moderate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32%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3359379416"/>
                  </a:ext>
                </a:extLst>
              </a:tr>
              <a:tr h="370840">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Small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62%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2877384461"/>
                  </a:ext>
                </a:extLst>
              </a:tr>
            </a:tbl>
          </a:graphicData>
        </a:graphic>
      </p:graphicFrame>
      <p:sp>
        <p:nvSpPr>
          <p:cNvPr id="8" name="Date Placeholder 3">
            <a:extLst>
              <a:ext uri="{FF2B5EF4-FFF2-40B4-BE49-F238E27FC236}">
                <a16:creationId xmlns:a16="http://schemas.microsoft.com/office/drawing/2014/main" id="{F094C5F3-EB6F-4564-BCAD-C028CCD0C9C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81919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EFA2-EF3E-4D6D-A2ED-65A72F47FA2B}"/>
              </a:ext>
            </a:extLst>
          </p:cNvPr>
          <p:cNvSpPr>
            <a:spLocks noGrp="1"/>
          </p:cNvSpPr>
          <p:nvPr>
            <p:ph type="title"/>
          </p:nvPr>
        </p:nvSpPr>
        <p:spPr/>
        <p:txBody>
          <a:bodyPr/>
          <a:lstStyle/>
          <a:p>
            <a:r>
              <a:rPr lang="en-AU" dirty="0"/>
              <a:t>Project Size &amp; Success</a:t>
            </a:r>
          </a:p>
        </p:txBody>
      </p:sp>
      <p:sp>
        <p:nvSpPr>
          <p:cNvPr id="3" name="Content Placeholder 2">
            <a:extLst>
              <a:ext uri="{FF2B5EF4-FFF2-40B4-BE49-F238E27FC236}">
                <a16:creationId xmlns:a16="http://schemas.microsoft.com/office/drawing/2014/main" id="{421EF0A6-2305-4636-B663-B9669D3D91D7}"/>
              </a:ext>
            </a:extLst>
          </p:cNvPr>
          <p:cNvSpPr>
            <a:spLocks noGrp="1"/>
          </p:cNvSpPr>
          <p:nvPr>
            <p:ph idx="1"/>
          </p:nvPr>
        </p:nvSpPr>
        <p:spPr>
          <a:xfrm>
            <a:off x="1371600" y="5814059"/>
            <a:ext cx="7543800" cy="848958"/>
          </a:xfrm>
        </p:spPr>
        <p:txBody>
          <a:bodyPr/>
          <a:lstStyle/>
          <a:p>
            <a:r>
              <a:rPr lang="en-AU" dirty="0"/>
              <a:t>Standish Chaos Report, 2011 - 2015</a:t>
            </a:r>
          </a:p>
        </p:txBody>
      </p:sp>
      <p:sp>
        <p:nvSpPr>
          <p:cNvPr id="6" name="Slide Number Placeholder 5">
            <a:extLst>
              <a:ext uri="{FF2B5EF4-FFF2-40B4-BE49-F238E27FC236}">
                <a16:creationId xmlns:a16="http://schemas.microsoft.com/office/drawing/2014/main" id="{208C5F9B-C164-434A-BC96-B7367C91B055}"/>
              </a:ext>
            </a:extLst>
          </p:cNvPr>
          <p:cNvSpPr>
            <a:spLocks noGrp="1"/>
          </p:cNvSpPr>
          <p:nvPr>
            <p:ph type="sldNum" sz="quarter" idx="12"/>
          </p:nvPr>
        </p:nvSpPr>
        <p:spPr/>
        <p:txBody>
          <a:bodyPr/>
          <a:lstStyle/>
          <a:p>
            <a:pPr>
              <a:defRPr/>
            </a:pPr>
            <a:fld id="{2505048C-9CA2-4356-B565-2FC324102B46}" type="slidenum">
              <a:rPr lang="en-AU" altLang="en-US" smtClean="0"/>
              <a:pPr>
                <a:defRPr/>
              </a:pPr>
              <a:t>13</a:t>
            </a:fld>
            <a:endParaRPr lang="en-AU" altLang="en-US"/>
          </a:p>
        </p:txBody>
      </p:sp>
      <p:graphicFrame>
        <p:nvGraphicFramePr>
          <p:cNvPr id="9" name="Table 8">
            <a:extLst>
              <a:ext uri="{FF2B5EF4-FFF2-40B4-BE49-F238E27FC236}">
                <a16:creationId xmlns:a16="http://schemas.microsoft.com/office/drawing/2014/main" id="{44904D4B-B9B1-45D2-8718-171979E15C01}"/>
              </a:ext>
            </a:extLst>
          </p:cNvPr>
          <p:cNvGraphicFramePr>
            <a:graphicFrameLocks noGrp="1"/>
          </p:cNvGraphicFramePr>
          <p:nvPr>
            <p:extLst>
              <p:ext uri="{D42A27DB-BD31-4B8C-83A1-F6EECF244321}">
                <p14:modId xmlns:p14="http://schemas.microsoft.com/office/powerpoint/2010/main" val="4067343107"/>
              </p:ext>
            </p:extLst>
          </p:nvPr>
        </p:nvGraphicFramePr>
        <p:xfrm>
          <a:off x="1195986" y="1519069"/>
          <a:ext cx="7757962" cy="4114800"/>
        </p:xfrm>
        <a:graphic>
          <a:graphicData uri="http://schemas.openxmlformats.org/drawingml/2006/table">
            <a:tbl>
              <a:tblPr firstRow="1" bandRow="1"/>
              <a:tblGrid>
                <a:gridCol w="1474682">
                  <a:extLst>
                    <a:ext uri="{9D8B030D-6E8A-4147-A177-3AD203B41FA5}">
                      <a16:colId xmlns:a16="http://schemas.microsoft.com/office/drawing/2014/main" val="3591193664"/>
                    </a:ext>
                  </a:extLst>
                </a:gridCol>
                <a:gridCol w="1515997">
                  <a:extLst>
                    <a:ext uri="{9D8B030D-6E8A-4147-A177-3AD203B41FA5}">
                      <a16:colId xmlns:a16="http://schemas.microsoft.com/office/drawing/2014/main" val="1667713749"/>
                    </a:ext>
                  </a:extLst>
                </a:gridCol>
                <a:gridCol w="1515997">
                  <a:extLst>
                    <a:ext uri="{9D8B030D-6E8A-4147-A177-3AD203B41FA5}">
                      <a16:colId xmlns:a16="http://schemas.microsoft.com/office/drawing/2014/main" val="728440830"/>
                    </a:ext>
                  </a:extLst>
                </a:gridCol>
                <a:gridCol w="1690795">
                  <a:extLst>
                    <a:ext uri="{9D8B030D-6E8A-4147-A177-3AD203B41FA5}">
                      <a16:colId xmlns:a16="http://schemas.microsoft.com/office/drawing/2014/main" val="1389125481"/>
                    </a:ext>
                  </a:extLst>
                </a:gridCol>
                <a:gridCol w="1560491">
                  <a:extLst>
                    <a:ext uri="{9D8B030D-6E8A-4147-A177-3AD203B41FA5}">
                      <a16:colId xmlns:a16="http://schemas.microsoft.com/office/drawing/2014/main" val="2627761411"/>
                    </a:ext>
                  </a:extLst>
                </a:gridCol>
              </a:tblGrid>
              <a:tr h="370840">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Size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Method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Successful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Challenged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tc>
                  <a:txBody>
                    <a:bodyPr/>
                    <a:lstStyle>
                      <a:lvl1pPr marL="0" algn="l" defTabSz="914400" rtl="0" eaLnBrk="1" latinLnBrk="0" hangingPunct="1">
                        <a:defRPr sz="1800" b="1" kern="1200">
                          <a:solidFill>
                            <a:schemeClr val="lt1"/>
                          </a:solidFill>
                          <a:latin typeface="Lucida Sans Unicode"/>
                        </a:defRPr>
                      </a:lvl1pPr>
                      <a:lvl2pPr marL="457200" algn="l" defTabSz="914400" rtl="0" eaLnBrk="1" latinLnBrk="0" hangingPunct="1">
                        <a:defRPr sz="1800" b="1" kern="1200">
                          <a:solidFill>
                            <a:schemeClr val="lt1"/>
                          </a:solidFill>
                          <a:latin typeface="Lucida Sans Unicode"/>
                        </a:defRPr>
                      </a:lvl2pPr>
                      <a:lvl3pPr marL="914400" algn="l" defTabSz="914400" rtl="0" eaLnBrk="1" latinLnBrk="0" hangingPunct="1">
                        <a:defRPr sz="1800" b="1" kern="1200">
                          <a:solidFill>
                            <a:schemeClr val="lt1"/>
                          </a:solidFill>
                          <a:latin typeface="Lucida Sans Unicode"/>
                        </a:defRPr>
                      </a:lvl3pPr>
                      <a:lvl4pPr marL="1371600" algn="l" defTabSz="914400" rtl="0" eaLnBrk="1" latinLnBrk="0" hangingPunct="1">
                        <a:defRPr sz="1800" b="1" kern="1200">
                          <a:solidFill>
                            <a:schemeClr val="lt1"/>
                          </a:solidFill>
                          <a:latin typeface="Lucida Sans Unicode"/>
                        </a:defRPr>
                      </a:lvl4pPr>
                      <a:lvl5pPr marL="1828800" algn="l" defTabSz="914400" rtl="0" eaLnBrk="1" latinLnBrk="0" hangingPunct="1">
                        <a:defRPr sz="1800" b="1" kern="1200">
                          <a:solidFill>
                            <a:schemeClr val="lt1"/>
                          </a:solidFill>
                          <a:latin typeface="Lucida Sans Unicode"/>
                        </a:defRPr>
                      </a:lvl5pPr>
                      <a:lvl6pPr marL="2286000" algn="l" defTabSz="914400" rtl="0" eaLnBrk="1" latinLnBrk="0" hangingPunct="1">
                        <a:defRPr sz="1800" b="1" kern="1200">
                          <a:solidFill>
                            <a:schemeClr val="lt1"/>
                          </a:solidFill>
                          <a:latin typeface="Lucida Sans Unicode"/>
                        </a:defRPr>
                      </a:lvl6pPr>
                      <a:lvl7pPr marL="2743200" algn="l" defTabSz="914400" rtl="0" eaLnBrk="1" latinLnBrk="0" hangingPunct="1">
                        <a:defRPr sz="1800" b="1" kern="1200">
                          <a:solidFill>
                            <a:schemeClr val="lt1"/>
                          </a:solidFill>
                          <a:latin typeface="Lucida Sans Unicode"/>
                        </a:defRPr>
                      </a:lvl7pPr>
                      <a:lvl8pPr marL="3200400" algn="l" defTabSz="914400" rtl="0" eaLnBrk="1" latinLnBrk="0" hangingPunct="1">
                        <a:defRPr sz="1800" b="1" kern="1200">
                          <a:solidFill>
                            <a:schemeClr val="lt1"/>
                          </a:solidFill>
                          <a:latin typeface="Lucida Sans Unicode"/>
                        </a:defRPr>
                      </a:lvl8pPr>
                      <a:lvl9pPr marL="3657600" algn="l" defTabSz="914400" rtl="0" eaLnBrk="1" latinLnBrk="0" hangingPunct="1">
                        <a:defRPr sz="1800" b="1" kern="1200">
                          <a:solidFill>
                            <a:schemeClr val="lt1"/>
                          </a:solidFill>
                          <a:latin typeface="Lucida Sans Unicode"/>
                        </a:defRPr>
                      </a:lvl9pPr>
                    </a:lstStyle>
                    <a:p>
                      <a:pPr algn="ctr"/>
                      <a:r>
                        <a:rPr lang="en-AU" sz="2400" dirty="0">
                          <a:latin typeface="Calibri" panose="020F0502020204030204" pitchFamily="34" charset="0"/>
                        </a:rPr>
                        <a:t>Failed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DA2BF"/>
                    </a:solidFill>
                  </a:tcPr>
                </a:tc>
                <a:extLst>
                  <a:ext uri="{0D108BD9-81ED-4DB2-BD59-A6C34878D82A}">
                    <a16:rowId xmlns:a16="http://schemas.microsoft.com/office/drawing/2014/main" val="2443982948"/>
                  </a:ext>
                </a:extLst>
              </a:tr>
              <a:tr h="370840">
                <a:tc rowSpan="2">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All</a:t>
                      </a:r>
                    </a:p>
                  </a:txBody>
                  <a:tcPr anchor="ctr">
                    <a:lnL w="12700" cmpd="sng">
                      <a:solidFill>
                        <a:sysClr val="window" lastClr="FFFFFF"/>
                      </a:solidFill>
                    </a:lnL>
                    <a:lnR w="12700" cmpd="sng">
                      <a:solidFill>
                        <a:sysClr val="window" lastClr="FFFFFF"/>
                      </a:solidFill>
                    </a:lnR>
                    <a:lnT w="38100" cmpd="sng">
                      <a:solidFill>
                        <a:sysClr val="window" lastClr="FFFFFF"/>
                      </a:solidFill>
                    </a:lnT>
                    <a:lnB w="38100" cap="flat" cmpd="sng" algn="ctr">
                      <a:solidFill>
                        <a:srgbClr val="2DA2BF"/>
                      </a:solidFill>
                      <a:prstDash val="solid"/>
                      <a:round/>
                      <a:headEnd type="none" w="med" len="med"/>
                      <a:tailEnd type="none" w="med" len="med"/>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Agile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39%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417306303"/>
                  </a:ext>
                </a:extLst>
              </a:tr>
              <a:tr h="370840">
                <a:tc vMerge="1">
                  <a:txBody>
                    <a:bodyPr/>
                    <a:lstStyle/>
                    <a:p>
                      <a:endParaRPr lang="en-AU" sz="2400" b="1" dirty="0">
                        <a:latin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Waterfall</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2DA2BF"/>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11%</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2DA2BF"/>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60%</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2DA2BF"/>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29%</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2DA2BF"/>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1087547809"/>
                  </a:ext>
                </a:extLst>
              </a:tr>
              <a:tr h="370840">
                <a:tc rowSpan="2">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Large</a:t>
                      </a:r>
                    </a:p>
                  </a:txBody>
                  <a:tcPr anchor="ctr">
                    <a:lnL w="12700" cmpd="sng">
                      <a:solidFill>
                        <a:sysClr val="window" lastClr="FFFFFF"/>
                      </a:solidFill>
                    </a:lnL>
                    <a:lnR w="12700" cmpd="sng">
                      <a:solidFill>
                        <a:sysClr val="window" lastClr="FFFFFF"/>
                      </a:solidFill>
                    </a:lnR>
                    <a:lnT w="38100" cap="flat" cmpd="sng" algn="ctr">
                      <a:solidFill>
                        <a:srgbClr val="2DA2B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Agile</a:t>
                      </a:r>
                    </a:p>
                  </a:txBody>
                  <a:tcPr>
                    <a:lnL w="12700" cmpd="sng">
                      <a:solidFill>
                        <a:sysClr val="window" lastClr="FFFFFF"/>
                      </a:solidFill>
                    </a:lnL>
                    <a:lnR w="12700" cmpd="sng">
                      <a:solidFill>
                        <a:sysClr val="window" lastClr="FFFFFF"/>
                      </a:solidFill>
                    </a:lnR>
                    <a:lnT w="38100" cap="flat" cmpd="sng" algn="ctr">
                      <a:solidFill>
                        <a:srgbClr val="2DA2B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18%</a:t>
                      </a:r>
                    </a:p>
                  </a:txBody>
                  <a:tcPr>
                    <a:lnL w="12700" cmpd="sng">
                      <a:solidFill>
                        <a:sysClr val="window" lastClr="FFFFFF"/>
                      </a:solidFill>
                    </a:lnL>
                    <a:lnR w="12700" cmpd="sng">
                      <a:solidFill>
                        <a:sysClr val="window" lastClr="FFFFFF"/>
                      </a:solidFill>
                    </a:lnR>
                    <a:lnT w="38100" cap="flat" cmpd="sng" algn="ctr">
                      <a:solidFill>
                        <a:srgbClr val="2DA2B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59%</a:t>
                      </a:r>
                    </a:p>
                  </a:txBody>
                  <a:tcPr>
                    <a:lnL w="12700" cmpd="sng">
                      <a:solidFill>
                        <a:sysClr val="window" lastClr="FFFFFF"/>
                      </a:solidFill>
                    </a:lnL>
                    <a:lnR w="12700" cmpd="sng">
                      <a:solidFill>
                        <a:sysClr val="window" lastClr="FFFFFF"/>
                      </a:solidFill>
                    </a:lnR>
                    <a:lnT w="38100" cap="flat" cmpd="sng" algn="ctr">
                      <a:solidFill>
                        <a:srgbClr val="2DA2B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23%</a:t>
                      </a:r>
                    </a:p>
                  </a:txBody>
                  <a:tcPr>
                    <a:lnL w="12700" cmpd="sng">
                      <a:solidFill>
                        <a:sysClr val="window" lastClr="FFFFFF"/>
                      </a:solidFill>
                    </a:lnL>
                    <a:lnR w="12700" cmpd="sng">
                      <a:solidFill>
                        <a:sysClr val="window" lastClr="FFFFFF"/>
                      </a:solidFill>
                    </a:lnR>
                    <a:lnT w="38100" cap="flat" cmpd="sng" algn="ctr">
                      <a:solidFill>
                        <a:srgbClr val="2DA2B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1308264491"/>
                  </a:ext>
                </a:extLst>
              </a:tr>
              <a:tr h="370840">
                <a:tc vMerge="1">
                  <a:txBody>
                    <a:bodyPr/>
                    <a:lstStyle/>
                    <a:p>
                      <a:endParaRPr lang="en-AU" sz="2400" b="1" dirty="0">
                        <a:latin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Waterfall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42%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3359379416"/>
                  </a:ext>
                </a:extLst>
              </a:tr>
              <a:tr h="370840">
                <a:tc rowSpan="2">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Medium</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Agile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62%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2877384461"/>
                  </a:ext>
                </a:extLst>
              </a:tr>
              <a:tr h="370840">
                <a:tc vMerge="1">
                  <a:txBody>
                    <a:bodyPr/>
                    <a:lstStyle/>
                    <a:p>
                      <a:endParaRPr lang="en-AU" sz="2400" b="1" dirty="0">
                        <a:latin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Waterfall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25%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934787491"/>
                  </a:ext>
                </a:extLst>
              </a:tr>
              <a:tr h="370840">
                <a:tc rowSpan="2">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r>
                        <a:rPr lang="en-AU" sz="2400" b="1" dirty="0">
                          <a:latin typeface="Calibri" panose="020F0502020204030204" pitchFamily="34" charset="0"/>
                        </a:rPr>
                        <a:t>Small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Agile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58%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38%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40000"/>
                      </a:srgbClr>
                    </a:solidFill>
                  </a:tcPr>
                </a:tc>
                <a:extLst>
                  <a:ext uri="{0D108BD9-81ED-4DB2-BD59-A6C34878D82A}">
                    <a16:rowId xmlns:a16="http://schemas.microsoft.com/office/drawing/2014/main" val="2707131913"/>
                  </a:ext>
                </a:extLst>
              </a:tr>
              <a:tr h="370840">
                <a:tc vMerge="1">
                  <a:txBody>
                    <a:bodyPr/>
                    <a:lstStyle/>
                    <a:p>
                      <a:endParaRPr lang="en-AU" sz="2400" b="1" dirty="0">
                        <a:latin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Waterfall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tc>
                  <a:txBody>
                    <a:bodyPr/>
                    <a:lstStyle>
                      <a:lvl1pPr marL="0" algn="l" defTabSz="914400" rtl="0" eaLnBrk="1" latinLnBrk="0" hangingPunct="1">
                        <a:defRPr sz="1800" kern="1200">
                          <a:solidFill>
                            <a:schemeClr val="dk1"/>
                          </a:solidFill>
                          <a:latin typeface="Lucida Sans Unicode"/>
                        </a:defRPr>
                      </a:lvl1pPr>
                      <a:lvl2pPr marL="457200" algn="l" defTabSz="914400" rtl="0" eaLnBrk="1" latinLnBrk="0" hangingPunct="1">
                        <a:defRPr sz="1800" kern="1200">
                          <a:solidFill>
                            <a:schemeClr val="dk1"/>
                          </a:solidFill>
                          <a:latin typeface="Lucida Sans Unicode"/>
                        </a:defRPr>
                      </a:lvl2pPr>
                      <a:lvl3pPr marL="914400" algn="l" defTabSz="914400" rtl="0" eaLnBrk="1" latinLnBrk="0" hangingPunct="1">
                        <a:defRPr sz="1800" kern="1200">
                          <a:solidFill>
                            <a:schemeClr val="dk1"/>
                          </a:solidFill>
                          <a:latin typeface="Lucida Sans Unicode"/>
                        </a:defRPr>
                      </a:lvl3pPr>
                      <a:lvl4pPr marL="1371600" algn="l" defTabSz="914400" rtl="0" eaLnBrk="1" latinLnBrk="0" hangingPunct="1">
                        <a:defRPr sz="1800" kern="1200">
                          <a:solidFill>
                            <a:schemeClr val="dk1"/>
                          </a:solidFill>
                          <a:latin typeface="Lucida Sans Unicode"/>
                        </a:defRPr>
                      </a:lvl4pPr>
                      <a:lvl5pPr marL="1828800" algn="l" defTabSz="914400" rtl="0" eaLnBrk="1" latinLnBrk="0" hangingPunct="1">
                        <a:defRPr sz="1800" kern="1200">
                          <a:solidFill>
                            <a:schemeClr val="dk1"/>
                          </a:solidFill>
                          <a:latin typeface="Lucida Sans Unicode"/>
                        </a:defRPr>
                      </a:lvl5pPr>
                      <a:lvl6pPr marL="2286000" algn="l" defTabSz="914400" rtl="0" eaLnBrk="1" latinLnBrk="0" hangingPunct="1">
                        <a:defRPr sz="1800" kern="1200">
                          <a:solidFill>
                            <a:schemeClr val="dk1"/>
                          </a:solidFill>
                          <a:latin typeface="Lucida Sans Unicode"/>
                        </a:defRPr>
                      </a:lvl6pPr>
                      <a:lvl7pPr marL="2743200" algn="l" defTabSz="914400" rtl="0" eaLnBrk="1" latinLnBrk="0" hangingPunct="1">
                        <a:defRPr sz="1800" kern="1200">
                          <a:solidFill>
                            <a:schemeClr val="dk1"/>
                          </a:solidFill>
                          <a:latin typeface="Lucida Sans Unicode"/>
                        </a:defRPr>
                      </a:lvl7pPr>
                      <a:lvl8pPr marL="3200400" algn="l" defTabSz="914400" rtl="0" eaLnBrk="1" latinLnBrk="0" hangingPunct="1">
                        <a:defRPr sz="1800" kern="1200">
                          <a:solidFill>
                            <a:schemeClr val="dk1"/>
                          </a:solidFill>
                          <a:latin typeface="Lucida Sans Unicode"/>
                        </a:defRPr>
                      </a:lvl8pPr>
                      <a:lvl9pPr marL="3657600" algn="l" defTabSz="914400" rtl="0" eaLnBrk="1" latinLnBrk="0" hangingPunct="1">
                        <a:defRPr sz="1800" kern="1200">
                          <a:solidFill>
                            <a:schemeClr val="dk1"/>
                          </a:solidFill>
                          <a:latin typeface="Lucida Sans Unicode"/>
                        </a:defRPr>
                      </a:lvl9pPr>
                    </a:lstStyle>
                    <a:p>
                      <a:pPr algn="ctr"/>
                      <a:r>
                        <a:rPr lang="en-AU" sz="2400" dirty="0">
                          <a:latin typeface="Calibri" panose="020F0502020204030204" pitchFamily="34" charset="0"/>
                        </a:rPr>
                        <a:t>11%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351662597"/>
                  </a:ext>
                </a:extLst>
              </a:tr>
            </a:tbl>
          </a:graphicData>
        </a:graphic>
      </p:graphicFrame>
      <p:sp>
        <p:nvSpPr>
          <p:cNvPr id="10" name="Date Placeholder 3">
            <a:extLst>
              <a:ext uri="{FF2B5EF4-FFF2-40B4-BE49-F238E27FC236}">
                <a16:creationId xmlns:a16="http://schemas.microsoft.com/office/drawing/2014/main" id="{BD259754-EE73-4BF9-BA58-D789DE1B9B26}"/>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33830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604448" cy="914400"/>
          </a:xfrm>
        </p:spPr>
        <p:txBody>
          <a:bodyPr/>
          <a:lstStyle/>
          <a:p>
            <a:r>
              <a:rPr lang="en-US" altLang="en-US" sz="3400" dirty="0"/>
              <a:t>Comparing Software Development Paradigms: 2013</a:t>
            </a:r>
            <a:endParaRPr lang="en-CA" sz="3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8836627"/>
              </p:ext>
            </p:extLst>
          </p:nvPr>
        </p:nvGraphicFramePr>
        <p:xfrm>
          <a:off x="894148" y="1628800"/>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a:t>Copyright 2014 Scott W. Ambler www.ambysoft.com/surveys/</a:t>
            </a:r>
            <a:endParaRPr lang="en-US"/>
          </a:p>
        </p:txBody>
      </p:sp>
    </p:spTree>
    <p:extLst>
      <p:ext uri="{BB962C8B-B14F-4D97-AF65-F5344CB8AC3E}">
        <p14:creationId xmlns:p14="http://schemas.microsoft.com/office/powerpoint/2010/main" val="214111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31595"/>
            <a:ext cx="7355160" cy="795281"/>
          </a:xfrm>
        </p:spPr>
        <p:txBody>
          <a:bodyPr/>
          <a:lstStyle/>
          <a:p>
            <a:r>
              <a:rPr lang="en-US" sz="4000" dirty="0"/>
              <a:t>Comparing Delivery Paradigms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9061926"/>
              </p:ext>
            </p:extLst>
          </p:nvPr>
        </p:nvGraphicFramePr>
        <p:xfrm>
          <a:off x="824490" y="1477056"/>
          <a:ext cx="831951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dirty="0"/>
              <a:t>Copyright 2014 Scott W. Ambler www.ambysoft.com/surveys/</a:t>
            </a:r>
            <a:endParaRPr lang="en-US" dirty="0"/>
          </a:p>
        </p:txBody>
      </p:sp>
    </p:spTree>
    <p:extLst>
      <p:ext uri="{BB962C8B-B14F-4D97-AF65-F5344CB8AC3E}">
        <p14:creationId xmlns:p14="http://schemas.microsoft.com/office/powerpoint/2010/main" val="227570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CBB93E61-82A0-4D26-A31C-14C75856188E}" type="slidenum">
              <a:rPr lang="en-AU" altLang="en-US"/>
              <a:pPr>
                <a:defRPr/>
              </a:pPr>
              <a:t>16</a:t>
            </a:fld>
            <a:endParaRPr lang="en-AU" altLang="en-US"/>
          </a:p>
        </p:txBody>
      </p:sp>
      <p:sp>
        <p:nvSpPr>
          <p:cNvPr id="487426" name="Rectangle 2"/>
          <p:cNvSpPr>
            <a:spLocks noGrp="1" noChangeArrowheads="1"/>
          </p:cNvSpPr>
          <p:nvPr>
            <p:ph type="title"/>
          </p:nvPr>
        </p:nvSpPr>
        <p:spPr/>
        <p:txBody>
          <a:bodyPr/>
          <a:lstStyle/>
          <a:p>
            <a:pPr>
              <a:defRPr/>
            </a:pPr>
            <a:r>
              <a:rPr lang="en-US" altLang="en-US" sz="4000" dirty="0"/>
              <a:t>Essence of Software Development </a:t>
            </a:r>
          </a:p>
        </p:txBody>
      </p:sp>
      <p:sp>
        <p:nvSpPr>
          <p:cNvPr id="12294" name="Rectangle 3"/>
          <p:cNvSpPr>
            <a:spLocks noGrp="1" noChangeArrowheads="1"/>
          </p:cNvSpPr>
          <p:nvPr>
            <p:ph type="body" idx="1"/>
          </p:nvPr>
        </p:nvSpPr>
        <p:spPr>
          <a:xfrm>
            <a:off x="1371600" y="1066800"/>
            <a:ext cx="7880920" cy="5257800"/>
          </a:xfrm>
        </p:spPr>
        <p:txBody>
          <a:bodyPr/>
          <a:lstStyle/>
          <a:p>
            <a:pPr>
              <a:spcBef>
                <a:spcPts val="600"/>
              </a:spcBef>
            </a:pPr>
            <a:r>
              <a:rPr lang="en-US" altLang="en-US" dirty="0">
                <a:sym typeface="Wingdings" panose="05000000000000000000" pitchFamily="2" charset="2"/>
              </a:rPr>
              <a:t>Software development is a </a:t>
            </a:r>
            <a:r>
              <a:rPr lang="en-US" altLang="en-US" u="sng" dirty="0">
                <a:sym typeface="Wingdings" panose="05000000000000000000" pitchFamily="2" charset="2"/>
              </a:rPr>
              <a:t>creative act</a:t>
            </a:r>
          </a:p>
          <a:p>
            <a:pPr lvl="1"/>
            <a:r>
              <a:rPr lang="en-US" altLang="en-US" dirty="0">
                <a:sym typeface="Wingdings" panose="05000000000000000000" pitchFamily="2" charset="2"/>
              </a:rPr>
              <a:t>not a repetitive act of manufacturing</a:t>
            </a:r>
            <a:endParaRPr lang="en-US" altLang="en-US" dirty="0"/>
          </a:p>
          <a:p>
            <a:r>
              <a:rPr lang="en-US" altLang="en-US" dirty="0">
                <a:sym typeface="Wingdings" panose="05000000000000000000" pitchFamily="2" charset="2"/>
              </a:rPr>
              <a:t>Software development </a:t>
            </a:r>
            <a:r>
              <a:rPr lang="en-US" altLang="en-US" b="1" dirty="0">
                <a:sym typeface="Wingdings" panose="05000000000000000000" pitchFamily="2" charset="2"/>
              </a:rPr>
              <a:t>invariants</a:t>
            </a:r>
            <a:r>
              <a:rPr lang="en-US" altLang="en-US" dirty="0">
                <a:sym typeface="Wingdings" panose="05000000000000000000" pitchFamily="2" charset="2"/>
              </a:rPr>
              <a:t> (</a:t>
            </a:r>
            <a:r>
              <a:rPr lang="en-US" altLang="en-US" u="sng" dirty="0">
                <a:sym typeface="Wingdings" panose="05000000000000000000" pitchFamily="2" charset="2"/>
              </a:rPr>
              <a:t>constants</a:t>
            </a:r>
            <a:r>
              <a:rPr lang="en-US" altLang="en-US" dirty="0">
                <a:sym typeface="Wingdings" panose="05000000000000000000" pitchFamily="2" charset="2"/>
              </a:rPr>
              <a:t>)</a:t>
            </a:r>
            <a:endParaRPr lang="en-US" altLang="en-US" dirty="0"/>
          </a:p>
          <a:p>
            <a:pPr lvl="1"/>
            <a:r>
              <a:rPr lang="en-US" altLang="en-US" dirty="0"/>
              <a:t>complexity</a:t>
            </a:r>
          </a:p>
          <a:p>
            <a:pPr lvl="1"/>
            <a:r>
              <a:rPr lang="en-US" altLang="en-US" dirty="0"/>
              <a:t>conformity</a:t>
            </a:r>
          </a:p>
          <a:p>
            <a:pPr lvl="1"/>
            <a:r>
              <a:rPr lang="en-US" altLang="en-US" dirty="0"/>
              <a:t>changeability</a:t>
            </a:r>
          </a:p>
          <a:p>
            <a:pPr lvl="1"/>
            <a:r>
              <a:rPr lang="en-US" altLang="en-US" dirty="0"/>
              <a:t>invisibility</a:t>
            </a:r>
          </a:p>
          <a:p>
            <a:r>
              <a:rPr lang="en-US" altLang="en-US" dirty="0"/>
              <a:t>No ‘silver bullets’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endParaRPr lang="en-AU" dirty="0"/>
          </a:p>
        </p:txBody>
      </p:sp>
      <p:sp>
        <p:nvSpPr>
          <p:cNvPr id="3" name="Content Placeholder 2"/>
          <p:cNvSpPr>
            <a:spLocks noGrp="1"/>
          </p:cNvSpPr>
          <p:nvPr>
            <p:ph idx="1"/>
          </p:nvPr>
        </p:nvSpPr>
        <p:spPr>
          <a:xfrm>
            <a:off x="1371600" y="1312434"/>
            <a:ext cx="7543800" cy="5012167"/>
          </a:xfrm>
        </p:spPr>
        <p:txBody>
          <a:bodyPr/>
          <a:lstStyle/>
          <a:p>
            <a:r>
              <a:rPr lang="en-US" dirty="0"/>
              <a:t>Interested in project / system outcomes</a:t>
            </a:r>
          </a:p>
          <a:p>
            <a:pPr lvl="1"/>
            <a:r>
              <a:rPr lang="en-US" dirty="0"/>
              <a:t>Sponsor</a:t>
            </a:r>
          </a:p>
          <a:p>
            <a:pPr lvl="2"/>
            <a:r>
              <a:rPr lang="en-US" dirty="0">
                <a:effectLst/>
              </a:rPr>
              <a:t>and subordinates</a:t>
            </a:r>
          </a:p>
          <a:p>
            <a:pPr lvl="1"/>
            <a:r>
              <a:rPr lang="en-US" dirty="0"/>
              <a:t>End-users</a:t>
            </a:r>
          </a:p>
          <a:p>
            <a:pPr lvl="1"/>
            <a:r>
              <a:rPr lang="en-US" dirty="0"/>
              <a:t>Interested parties</a:t>
            </a:r>
          </a:p>
          <a:p>
            <a:pPr lvl="1"/>
            <a:r>
              <a:rPr lang="en-US" dirty="0"/>
              <a:t>Related project teams</a:t>
            </a:r>
          </a:p>
          <a:p>
            <a:r>
              <a:rPr lang="en-US" dirty="0"/>
              <a:t>Interested in project conduct</a:t>
            </a:r>
          </a:p>
          <a:p>
            <a:pPr lvl="1"/>
            <a:r>
              <a:rPr lang="en-US" dirty="0"/>
              <a:t>Process improvement team</a:t>
            </a:r>
          </a:p>
          <a:p>
            <a:pPr lvl="1"/>
            <a:r>
              <a:rPr lang="en-US" dirty="0"/>
              <a:t>QA team</a:t>
            </a:r>
          </a:p>
        </p:txBody>
      </p:sp>
      <p:grpSp>
        <p:nvGrpSpPr>
          <p:cNvPr id="6" name="Group 5"/>
          <p:cNvGrpSpPr/>
          <p:nvPr/>
        </p:nvGrpSpPr>
        <p:grpSpPr>
          <a:xfrm>
            <a:off x="7048502" y="3757614"/>
            <a:ext cx="2047875" cy="3048001"/>
            <a:chOff x="7048500" y="3757612"/>
            <a:chExt cx="2047875" cy="3048001"/>
          </a:xfrm>
        </p:grpSpPr>
        <p:pic>
          <p:nvPicPr>
            <p:cNvPr id="4" name="Picture 6" descr="http://vignette1.wikia.nocookie.net/buffy/images/f/f9/BuffyStake.jpg/revision/latest?cb=201311130837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3757612"/>
              <a:ext cx="2047875" cy="30480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7081075" y="6509564"/>
              <a:ext cx="1982725" cy="246221"/>
            </a:xfrm>
            <a:prstGeom prst="rect">
              <a:avLst/>
            </a:prstGeom>
          </p:spPr>
          <p:txBody>
            <a:bodyPr wrap="square">
              <a:spAutoFit/>
            </a:bodyPr>
            <a:lstStyle/>
            <a:p>
              <a:r>
                <a:rPr lang="en-AU" sz="1000" dirty="0">
                  <a:solidFill>
                    <a:schemeClr val="bg1"/>
                  </a:solidFill>
                </a:rPr>
                <a:t>http://buffy.wikia.com/wiki/Stake</a:t>
              </a:r>
            </a:p>
          </p:txBody>
        </p:sp>
      </p:grpSp>
      <p:sp>
        <p:nvSpPr>
          <p:cNvPr id="7" name="Date Placeholder 3">
            <a:extLst>
              <a:ext uri="{FF2B5EF4-FFF2-40B4-BE49-F238E27FC236}">
                <a16:creationId xmlns:a16="http://schemas.microsoft.com/office/drawing/2014/main" id="{691C66AB-834F-4D46-83BC-F67669B1CC69}"/>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0974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CD3221-19AF-48B5-9EDE-30E5662633A7}"/>
              </a:ext>
            </a:extLst>
          </p:cNvPr>
          <p:cNvSpPr>
            <a:spLocks noGrp="1"/>
          </p:cNvSpPr>
          <p:nvPr>
            <p:ph idx="1"/>
          </p:nvPr>
        </p:nvSpPr>
        <p:spPr/>
        <p:txBody>
          <a:bodyPr/>
          <a:lstStyle/>
          <a:p>
            <a:r>
              <a:rPr lang="en-AU" dirty="0"/>
              <a:t>Welsh NHS, Jan. 2018</a:t>
            </a:r>
          </a:p>
          <a:p>
            <a:pPr lvl="1"/>
            <a:r>
              <a:rPr lang="en-AU" dirty="0"/>
              <a:t>Could not access patient records</a:t>
            </a:r>
          </a:p>
          <a:p>
            <a:r>
              <a:rPr lang="en-AU" dirty="0"/>
              <a:t>England NHS, May 2017</a:t>
            </a:r>
          </a:p>
          <a:p>
            <a:pPr lvl="1"/>
            <a:r>
              <a:rPr lang="en-AU" dirty="0"/>
              <a:t>WannaCry Ransomware</a:t>
            </a:r>
          </a:p>
          <a:p>
            <a:pPr lvl="2"/>
            <a:r>
              <a:rPr lang="en-AU" dirty="0"/>
              <a:t>due to outdated environments (Windows 8 &amp; XP)</a:t>
            </a:r>
          </a:p>
          <a:p>
            <a:r>
              <a:rPr lang="en-AU" dirty="0"/>
              <a:t>Qld Health, May 2017</a:t>
            </a:r>
          </a:p>
          <a:p>
            <a:pPr lvl="1"/>
            <a:r>
              <a:rPr lang="en-AU" dirty="0"/>
              <a:t>Security patch ‘lost’ medical records</a:t>
            </a:r>
          </a:p>
          <a:p>
            <a:pPr lvl="2"/>
            <a:r>
              <a:rPr lang="en-AU" dirty="0"/>
              <a:t>&gt; 2 weeks to recover</a:t>
            </a:r>
          </a:p>
        </p:txBody>
      </p:sp>
      <p:sp>
        <p:nvSpPr>
          <p:cNvPr id="3" name="Title 2">
            <a:extLst>
              <a:ext uri="{FF2B5EF4-FFF2-40B4-BE49-F238E27FC236}">
                <a16:creationId xmlns:a16="http://schemas.microsoft.com/office/drawing/2014/main" id="{1F56F9B4-621C-46C9-BD0C-13E41FE54C30}"/>
              </a:ext>
            </a:extLst>
          </p:cNvPr>
          <p:cNvSpPr>
            <a:spLocks noGrp="1"/>
          </p:cNvSpPr>
          <p:nvPr>
            <p:ph type="title"/>
          </p:nvPr>
        </p:nvSpPr>
        <p:spPr/>
        <p:txBody>
          <a:bodyPr/>
          <a:lstStyle/>
          <a:p>
            <a:r>
              <a:rPr lang="en-AU" dirty="0"/>
              <a:t>Health</a:t>
            </a:r>
          </a:p>
        </p:txBody>
      </p:sp>
      <p:sp>
        <p:nvSpPr>
          <p:cNvPr id="4" name="Date Placeholder 3">
            <a:extLst>
              <a:ext uri="{FF2B5EF4-FFF2-40B4-BE49-F238E27FC236}">
                <a16:creationId xmlns:a16="http://schemas.microsoft.com/office/drawing/2014/main" id="{746C66CB-C719-4D85-BD2D-A01377E26EAA}"/>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83662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9E787-2B54-4490-B056-E47DE7FD1F6A}"/>
              </a:ext>
            </a:extLst>
          </p:cNvPr>
          <p:cNvSpPr>
            <a:spLocks noGrp="1"/>
          </p:cNvSpPr>
          <p:nvPr>
            <p:ph type="title"/>
          </p:nvPr>
        </p:nvSpPr>
        <p:spPr/>
        <p:txBody>
          <a:bodyPr/>
          <a:lstStyle/>
          <a:p>
            <a:r>
              <a:rPr lang="en-AU" dirty="0"/>
              <a:t>Banking</a:t>
            </a:r>
          </a:p>
        </p:txBody>
      </p:sp>
      <p:pic>
        <p:nvPicPr>
          <p:cNvPr id="4" name="Picture 3" descr="User Homer Simpsons - Stack Overfl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683" y="4596864"/>
            <a:ext cx="2454443" cy="2259780"/>
          </a:xfrm>
          <a:prstGeom prst="rect">
            <a:avLst/>
          </a:prstGeom>
        </p:spPr>
      </p:pic>
      <p:sp>
        <p:nvSpPr>
          <p:cNvPr id="2" name="Content Placeholder 1">
            <a:extLst>
              <a:ext uri="{FF2B5EF4-FFF2-40B4-BE49-F238E27FC236}">
                <a16:creationId xmlns:a16="http://schemas.microsoft.com/office/drawing/2014/main" id="{E09C7431-29C2-4276-9673-A0FD2CD2FACC}"/>
              </a:ext>
            </a:extLst>
          </p:cNvPr>
          <p:cNvSpPr>
            <a:spLocks noGrp="1"/>
          </p:cNvSpPr>
          <p:nvPr>
            <p:ph idx="1"/>
          </p:nvPr>
        </p:nvSpPr>
        <p:spPr/>
        <p:txBody>
          <a:bodyPr/>
          <a:lstStyle/>
          <a:p>
            <a:r>
              <a:rPr lang="en-AU" dirty="0"/>
              <a:t>Suncorp, Feb. 2017</a:t>
            </a:r>
          </a:p>
          <a:p>
            <a:pPr lvl="1"/>
            <a:r>
              <a:rPr lang="en-AU" dirty="0"/>
              <a:t>Money disappeared from customer accounts</a:t>
            </a:r>
          </a:p>
          <a:p>
            <a:pPr lvl="2"/>
            <a:r>
              <a:rPr lang="en-AU" dirty="0"/>
              <a:t>after upgrade</a:t>
            </a:r>
          </a:p>
          <a:p>
            <a:r>
              <a:rPr lang="en-AU" dirty="0"/>
              <a:t>Bangladesh Bank, Feb. 2016</a:t>
            </a:r>
          </a:p>
          <a:p>
            <a:pPr lvl="1"/>
            <a:r>
              <a:rPr lang="en-AU" dirty="0"/>
              <a:t>$81M successfully stolen – software security faults</a:t>
            </a:r>
          </a:p>
          <a:p>
            <a:pPr lvl="2"/>
            <a:r>
              <a:rPr lang="en-AU" dirty="0"/>
              <a:t>$870M cancelled due to thieves spelling mistake</a:t>
            </a:r>
          </a:p>
        </p:txBody>
      </p:sp>
      <p:sp>
        <p:nvSpPr>
          <p:cNvPr id="5" name="Date Placeholder 3">
            <a:extLst>
              <a:ext uri="{FF2B5EF4-FFF2-40B4-BE49-F238E27FC236}">
                <a16:creationId xmlns:a16="http://schemas.microsoft.com/office/drawing/2014/main" id="{C41EE6E0-015B-48A5-AF87-2C0170BD450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28452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Richard Thomas</a:t>
            </a:r>
          </a:p>
        </p:txBody>
      </p:sp>
      <p:sp>
        <p:nvSpPr>
          <p:cNvPr id="3" name="Content Placeholder 2"/>
          <p:cNvSpPr>
            <a:spLocks noGrp="1"/>
          </p:cNvSpPr>
          <p:nvPr>
            <p:ph idx="1"/>
          </p:nvPr>
        </p:nvSpPr>
        <p:spPr/>
        <p:txBody>
          <a:bodyPr/>
          <a:lstStyle/>
          <a:p>
            <a:r>
              <a:rPr lang="en-AU" dirty="0"/>
              <a:t>Professor at University of Queensland</a:t>
            </a:r>
          </a:p>
          <a:p>
            <a:pPr lvl="1">
              <a:spcBef>
                <a:spcPts val="400"/>
              </a:spcBef>
            </a:pPr>
            <a:r>
              <a:rPr lang="en-AU" dirty="0"/>
              <a:t>Director of Learning &amp; Teaching at Queensland University of Technology</a:t>
            </a:r>
          </a:p>
          <a:p>
            <a:pPr lvl="1">
              <a:spcBef>
                <a:spcPts val="400"/>
              </a:spcBef>
            </a:pPr>
            <a:r>
              <a:rPr lang="en-AU" dirty="0"/>
              <a:t>Adjunct Professor at University of Liverpool</a:t>
            </a:r>
          </a:p>
          <a:p>
            <a:pPr lvl="1">
              <a:spcBef>
                <a:spcPts val="400"/>
              </a:spcBef>
            </a:pPr>
            <a:r>
              <a:rPr lang="en-AU" dirty="0"/>
              <a:t>Lecturer at Trinity Western University</a:t>
            </a:r>
          </a:p>
          <a:p>
            <a:pPr>
              <a:spcBef>
                <a:spcPts val="1000"/>
              </a:spcBef>
            </a:pPr>
            <a:r>
              <a:rPr lang="en-AU" dirty="0"/>
              <a:t>Consultant</a:t>
            </a:r>
          </a:p>
          <a:p>
            <a:pPr lvl="1">
              <a:spcBef>
                <a:spcPts val="400"/>
              </a:spcBef>
            </a:pPr>
            <a:r>
              <a:rPr lang="en-AU" dirty="0"/>
              <a:t>over 30 companies software engineering process improvement</a:t>
            </a:r>
          </a:p>
          <a:p>
            <a:pPr lvl="1">
              <a:spcBef>
                <a:spcPts val="400"/>
              </a:spcBef>
            </a:pPr>
            <a:r>
              <a:rPr lang="en-AU" dirty="0"/>
              <a:t>over 150 professional training courses</a:t>
            </a:r>
          </a:p>
          <a:p>
            <a:pPr>
              <a:spcBef>
                <a:spcPts val="1000"/>
              </a:spcBef>
            </a:pPr>
            <a:r>
              <a:rPr lang="en-AU" dirty="0"/>
              <a:t>OMG / ISO Standards Member</a:t>
            </a:r>
          </a:p>
          <a:p>
            <a:pPr lvl="1">
              <a:spcBef>
                <a:spcPts val="400"/>
              </a:spcBef>
            </a:pPr>
            <a:r>
              <a:rPr lang="en-AU" dirty="0"/>
              <a:t>UML</a:t>
            </a:r>
          </a:p>
          <a:p>
            <a:pPr lvl="1">
              <a:spcBef>
                <a:spcPts val="400"/>
              </a:spcBef>
            </a:pPr>
            <a:r>
              <a:rPr lang="en-AU" dirty="0"/>
              <a:t>Programming Languages</a:t>
            </a:r>
          </a:p>
        </p:txBody>
      </p:sp>
      <p:sp>
        <p:nvSpPr>
          <p:cNvPr id="4" name="Date Placeholder 3"/>
          <p:cNvSpPr>
            <a:spLocks noGrp="1"/>
          </p:cNvSpPr>
          <p:nvPr>
            <p:ph type="dt" sz="half" idx="10"/>
          </p:nvPr>
        </p:nvSpPr>
        <p:spPr/>
        <p:txBody>
          <a:bodyPr/>
          <a:lstStyle/>
          <a:p>
            <a:pPr>
              <a:defRPr/>
            </a:pPr>
            <a:r>
              <a:rPr lang="en-US" altLang="en-US" dirty="0"/>
              <a:t>© Richard Thomas, 1992–2018</a:t>
            </a:r>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2</a:t>
            </a:fld>
            <a:endParaRPr lang="en-AU" altLang="en-US"/>
          </a:p>
        </p:txBody>
      </p:sp>
    </p:spTree>
    <p:extLst>
      <p:ext uri="{BB962C8B-B14F-4D97-AF65-F5344CB8AC3E}">
        <p14:creationId xmlns:p14="http://schemas.microsoft.com/office/powerpoint/2010/main" val="5552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A8C1-2283-4114-AD2D-48980DE8D92B}"/>
              </a:ext>
            </a:extLst>
          </p:cNvPr>
          <p:cNvSpPr>
            <a:spLocks noGrp="1"/>
          </p:cNvSpPr>
          <p:nvPr>
            <p:ph type="title"/>
          </p:nvPr>
        </p:nvSpPr>
        <p:spPr/>
        <p:txBody>
          <a:bodyPr/>
          <a:lstStyle/>
          <a:p>
            <a:r>
              <a:rPr lang="en-AU" dirty="0"/>
              <a:t>Air Travel</a:t>
            </a:r>
          </a:p>
        </p:txBody>
      </p:sp>
      <p:sp>
        <p:nvSpPr>
          <p:cNvPr id="3" name="Content Placeholder 2">
            <a:extLst>
              <a:ext uri="{FF2B5EF4-FFF2-40B4-BE49-F238E27FC236}">
                <a16:creationId xmlns:a16="http://schemas.microsoft.com/office/drawing/2014/main" id="{4D280C9F-2A57-493B-9C25-BDCC80B534BC}"/>
              </a:ext>
            </a:extLst>
          </p:cNvPr>
          <p:cNvSpPr>
            <a:spLocks noGrp="1"/>
          </p:cNvSpPr>
          <p:nvPr>
            <p:ph idx="1"/>
          </p:nvPr>
        </p:nvSpPr>
        <p:spPr/>
        <p:txBody>
          <a:bodyPr/>
          <a:lstStyle/>
          <a:p>
            <a:r>
              <a:rPr lang="en-AU" dirty="0"/>
              <a:t>British Airways, May 2017</a:t>
            </a:r>
          </a:p>
          <a:p>
            <a:pPr lvl="1"/>
            <a:r>
              <a:rPr lang="en-AU" dirty="0"/>
              <a:t>Global IT failure (6</a:t>
            </a:r>
            <a:r>
              <a:rPr lang="en-AU" baseline="30000" dirty="0"/>
              <a:t>th</a:t>
            </a:r>
            <a:r>
              <a:rPr lang="en-AU" dirty="0"/>
              <a:t> time in 2017)</a:t>
            </a:r>
          </a:p>
          <a:p>
            <a:pPr lvl="2"/>
            <a:r>
              <a:rPr lang="en-AU" dirty="0"/>
              <a:t>1000 flights &amp; 75,000 passengers affected</a:t>
            </a:r>
          </a:p>
          <a:p>
            <a:r>
              <a:rPr lang="en-AU" dirty="0"/>
              <a:t>Amadeus airport check-in, Sept. 2017</a:t>
            </a:r>
          </a:p>
          <a:p>
            <a:pPr lvl="1"/>
            <a:r>
              <a:rPr lang="en-AU" dirty="0"/>
              <a:t>7 airlines at 7 airports in 6 countries</a:t>
            </a:r>
          </a:p>
          <a:p>
            <a:pPr lvl="2"/>
            <a:r>
              <a:rPr lang="en-AU" dirty="0"/>
              <a:t>many others had short glitches</a:t>
            </a:r>
          </a:p>
          <a:p>
            <a:r>
              <a:rPr lang="en-AU" dirty="0"/>
              <a:t>American Airlines, Dec. 2017</a:t>
            </a:r>
          </a:p>
          <a:p>
            <a:pPr lvl="1"/>
            <a:r>
              <a:rPr lang="en-AU" dirty="0"/>
              <a:t>Scheduling system bug allowed most pilots to take holidays in Christmas week</a:t>
            </a:r>
          </a:p>
          <a:p>
            <a:pPr lvl="2"/>
            <a:r>
              <a:rPr lang="en-AU" dirty="0"/>
              <a:t>15,000 flights would have been affected</a:t>
            </a:r>
          </a:p>
        </p:txBody>
      </p:sp>
      <p:sp>
        <p:nvSpPr>
          <p:cNvPr id="6" name="Slide Number Placeholder 5">
            <a:extLst>
              <a:ext uri="{FF2B5EF4-FFF2-40B4-BE49-F238E27FC236}">
                <a16:creationId xmlns:a16="http://schemas.microsoft.com/office/drawing/2014/main" id="{A0C615B3-6E27-4B62-8133-476C4B113BEE}"/>
              </a:ext>
            </a:extLst>
          </p:cNvPr>
          <p:cNvSpPr>
            <a:spLocks noGrp="1"/>
          </p:cNvSpPr>
          <p:nvPr>
            <p:ph type="sldNum" sz="quarter" idx="12"/>
          </p:nvPr>
        </p:nvSpPr>
        <p:spPr/>
        <p:txBody>
          <a:bodyPr/>
          <a:lstStyle/>
          <a:p>
            <a:pPr>
              <a:defRPr/>
            </a:pPr>
            <a:fld id="{2505048C-9CA2-4356-B565-2FC324102B46}" type="slidenum">
              <a:rPr lang="en-AU" altLang="en-US" smtClean="0"/>
              <a:pPr>
                <a:defRPr/>
              </a:pPr>
              <a:t>20</a:t>
            </a:fld>
            <a:endParaRPr lang="en-AU" altLang="en-US"/>
          </a:p>
        </p:txBody>
      </p:sp>
      <p:sp>
        <p:nvSpPr>
          <p:cNvPr id="7" name="Date Placeholder 3">
            <a:extLst>
              <a:ext uri="{FF2B5EF4-FFF2-40B4-BE49-F238E27FC236}">
                <a16:creationId xmlns:a16="http://schemas.microsoft.com/office/drawing/2014/main" id="{A44ABF3D-B4DF-4003-99A7-3FD03F661868}"/>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57396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19B6A-FFC7-4593-B518-AED7396FD9DB}"/>
              </a:ext>
            </a:extLst>
          </p:cNvPr>
          <p:cNvSpPr>
            <a:spLocks noGrp="1"/>
          </p:cNvSpPr>
          <p:nvPr>
            <p:ph idx="1"/>
          </p:nvPr>
        </p:nvSpPr>
        <p:spPr/>
        <p:txBody>
          <a:bodyPr/>
          <a:lstStyle/>
          <a:p>
            <a:r>
              <a:rPr lang="en-AU" dirty="0"/>
              <a:t>Google Nest, Jan. 2016</a:t>
            </a:r>
          </a:p>
          <a:p>
            <a:pPr lvl="1"/>
            <a:r>
              <a:rPr lang="en-AU" dirty="0"/>
              <a:t>Software update caused battery to drain</a:t>
            </a:r>
          </a:p>
          <a:p>
            <a:pPr lvl="2"/>
            <a:r>
              <a:rPr lang="en-AU" dirty="0"/>
              <a:t>could not control temperatures on coldest weekend</a:t>
            </a:r>
          </a:p>
          <a:p>
            <a:r>
              <a:rPr lang="en-AU" dirty="0"/>
              <a:t>Hive Thermostat in UK, Feb. 2016</a:t>
            </a:r>
          </a:p>
          <a:p>
            <a:pPr lvl="1"/>
            <a:r>
              <a:rPr lang="en-AU" dirty="0"/>
              <a:t>Software update set temperature to 32°C</a:t>
            </a:r>
          </a:p>
          <a:p>
            <a:pPr lvl="2"/>
            <a:r>
              <a:rPr lang="en-AU" dirty="0"/>
              <a:t>reset back to 32</a:t>
            </a:r>
            <a:r>
              <a:rPr lang="en-AU" dirty="0">
                <a:latin typeface="Times New Roman" panose="02020603050405020304" pitchFamily="18" charset="0"/>
                <a:cs typeface="Times New Roman" panose="02020603050405020304" pitchFamily="18" charset="0"/>
              </a:rPr>
              <a:t>°</a:t>
            </a:r>
            <a:r>
              <a:rPr lang="en-AU" dirty="0"/>
              <a:t>C after customer changes</a:t>
            </a:r>
          </a:p>
        </p:txBody>
      </p:sp>
      <p:sp>
        <p:nvSpPr>
          <p:cNvPr id="3" name="Title 2">
            <a:extLst>
              <a:ext uri="{FF2B5EF4-FFF2-40B4-BE49-F238E27FC236}">
                <a16:creationId xmlns:a16="http://schemas.microsoft.com/office/drawing/2014/main" id="{6E48FA43-D0D4-4287-A9F6-CC428BF498A2}"/>
              </a:ext>
            </a:extLst>
          </p:cNvPr>
          <p:cNvSpPr>
            <a:spLocks noGrp="1"/>
          </p:cNvSpPr>
          <p:nvPr>
            <p:ph type="title"/>
          </p:nvPr>
        </p:nvSpPr>
        <p:spPr/>
        <p:txBody>
          <a:bodyPr/>
          <a:lstStyle/>
          <a:p>
            <a:r>
              <a:rPr lang="en-AU" dirty="0"/>
              <a:t>IoT</a:t>
            </a:r>
          </a:p>
        </p:txBody>
      </p:sp>
      <p:sp>
        <p:nvSpPr>
          <p:cNvPr id="4" name="Date Placeholder 3">
            <a:extLst>
              <a:ext uri="{FF2B5EF4-FFF2-40B4-BE49-F238E27FC236}">
                <a16:creationId xmlns:a16="http://schemas.microsoft.com/office/drawing/2014/main" id="{0BA9B74C-53EF-47F9-AA01-9E5C705839DF}"/>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4287091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31FB6B-8C78-4EF5-BDCA-D9F05C9A2CEF}"/>
              </a:ext>
            </a:extLst>
          </p:cNvPr>
          <p:cNvSpPr>
            <a:spLocks noGrp="1"/>
          </p:cNvSpPr>
          <p:nvPr>
            <p:ph idx="1"/>
          </p:nvPr>
        </p:nvSpPr>
        <p:spPr/>
        <p:txBody>
          <a:bodyPr/>
          <a:lstStyle/>
          <a:p>
            <a:r>
              <a:rPr lang="en-AU" dirty="0"/>
              <a:t>Nissan, 2015</a:t>
            </a:r>
          </a:p>
          <a:p>
            <a:pPr lvl="1"/>
            <a:r>
              <a:rPr lang="en-AU" dirty="0"/>
              <a:t>Airbag sensor couldn’t detect if adult was in seat</a:t>
            </a:r>
          </a:p>
          <a:p>
            <a:pPr lvl="2"/>
            <a:r>
              <a:rPr lang="en-AU" dirty="0"/>
              <a:t>3.5M cars recalled</a:t>
            </a:r>
          </a:p>
          <a:p>
            <a:r>
              <a:rPr lang="en-AU" dirty="0"/>
              <a:t>Fiat / Chrysler, May 2016</a:t>
            </a:r>
          </a:p>
          <a:p>
            <a:pPr lvl="1"/>
            <a:r>
              <a:rPr lang="en-AU" dirty="0"/>
              <a:t>Disabled airbags and seatbelts</a:t>
            </a:r>
          </a:p>
          <a:p>
            <a:pPr lvl="2"/>
            <a:r>
              <a:rPr lang="en-AU" dirty="0"/>
              <a:t>&gt; 1M trucks recalled &amp; at least one death</a:t>
            </a:r>
          </a:p>
          <a:p>
            <a:r>
              <a:rPr lang="en-AU" dirty="0"/>
              <a:t>Dodge Ram, 2016</a:t>
            </a:r>
          </a:p>
          <a:p>
            <a:pPr lvl="1"/>
            <a:r>
              <a:rPr lang="en-AU" dirty="0"/>
              <a:t>Airbags and seatbelts failed if truck rolled</a:t>
            </a:r>
          </a:p>
          <a:p>
            <a:pPr lvl="2"/>
            <a:r>
              <a:rPr lang="en-AU" dirty="0"/>
              <a:t>1.25M trucks recalled</a:t>
            </a:r>
          </a:p>
        </p:txBody>
      </p:sp>
      <p:sp>
        <p:nvSpPr>
          <p:cNvPr id="3" name="Title 2">
            <a:extLst>
              <a:ext uri="{FF2B5EF4-FFF2-40B4-BE49-F238E27FC236}">
                <a16:creationId xmlns:a16="http://schemas.microsoft.com/office/drawing/2014/main" id="{19832732-7A67-4AE5-814B-801A32A9E90E}"/>
              </a:ext>
            </a:extLst>
          </p:cNvPr>
          <p:cNvSpPr>
            <a:spLocks noGrp="1"/>
          </p:cNvSpPr>
          <p:nvPr>
            <p:ph type="title"/>
          </p:nvPr>
        </p:nvSpPr>
        <p:spPr/>
        <p:txBody>
          <a:bodyPr/>
          <a:lstStyle/>
          <a:p>
            <a:r>
              <a:rPr lang="en-AU" dirty="0"/>
              <a:t>Cars</a:t>
            </a:r>
          </a:p>
        </p:txBody>
      </p:sp>
      <p:sp>
        <p:nvSpPr>
          <p:cNvPr id="4" name="Date Placeholder 3">
            <a:extLst>
              <a:ext uri="{FF2B5EF4-FFF2-40B4-BE49-F238E27FC236}">
                <a16:creationId xmlns:a16="http://schemas.microsoft.com/office/drawing/2014/main" id="{6F9A1A5F-3D8C-4203-9643-BCEAB36A63C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653755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a:t>10 years until cancelled</a:t>
            </a:r>
          </a:p>
          <a:p>
            <a:r>
              <a:rPr lang="en-AU" dirty="0"/>
              <a:t>Initial estimate: ₤2.4B</a:t>
            </a:r>
          </a:p>
          <a:p>
            <a:pPr lvl="1"/>
            <a:r>
              <a:rPr lang="en-AU" dirty="0"/>
              <a:t>updated after 4 years to ₤12.4B</a:t>
            </a:r>
          </a:p>
          <a:p>
            <a:r>
              <a:rPr lang="en-AU" dirty="0"/>
              <a:t>Final cost: over ₤20B ($200B RMB)</a:t>
            </a:r>
          </a:p>
          <a:p>
            <a:pPr lvl="1"/>
            <a:r>
              <a:rPr lang="en-AU" dirty="0"/>
              <a:t>Bolivia’s GDP is almost ₤20B</a:t>
            </a:r>
          </a:p>
        </p:txBody>
      </p:sp>
      <p:sp>
        <p:nvSpPr>
          <p:cNvPr id="3" name="Title 2"/>
          <p:cNvSpPr>
            <a:spLocks noGrp="1"/>
          </p:cNvSpPr>
          <p:nvPr>
            <p:ph type="title"/>
          </p:nvPr>
        </p:nvSpPr>
        <p:spPr/>
        <p:txBody>
          <a:bodyPr/>
          <a:lstStyle/>
          <a:p>
            <a:r>
              <a:rPr lang="en-AU" dirty="0"/>
              <a:t>NHS in UK</a:t>
            </a:r>
          </a:p>
        </p:txBody>
      </p:sp>
      <p:sp>
        <p:nvSpPr>
          <p:cNvPr id="4" name="Date Placeholder 3">
            <a:extLst>
              <a:ext uri="{FF2B5EF4-FFF2-40B4-BE49-F238E27FC236}">
                <a16:creationId xmlns:a16="http://schemas.microsoft.com/office/drawing/2014/main" id="{F270FEF7-2BBA-4BBE-96DB-C097C726B72D}"/>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233523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Queensland Health Payroll</a:t>
            </a:r>
          </a:p>
        </p:txBody>
      </p:sp>
      <p:sp>
        <p:nvSpPr>
          <p:cNvPr id="6" name="Content Placeholder 4"/>
          <p:cNvSpPr>
            <a:spLocks noGrp="1"/>
          </p:cNvSpPr>
          <p:nvPr>
            <p:ph sz="quarter" idx="4294967295"/>
          </p:nvPr>
        </p:nvSpPr>
        <p:spPr>
          <a:xfrm>
            <a:off x="900873" y="1444294"/>
            <a:ext cx="4040188" cy="4937034"/>
          </a:xfrm>
          <a:prstGeom prst="rect">
            <a:avLst/>
          </a:prstGeom>
        </p:spPr>
        <p:txBody>
          <a:bodyPr>
            <a:normAutofit/>
          </a:bodyPr>
          <a:lstStyle/>
          <a:p>
            <a:r>
              <a:rPr lang="en-AU" sz="2600" dirty="0"/>
              <a:t>Started Dec. 2007</a:t>
            </a:r>
          </a:p>
          <a:p>
            <a:r>
              <a:rPr lang="en-AU" sz="2600" dirty="0"/>
              <a:t>Due July 2008</a:t>
            </a:r>
          </a:p>
          <a:p>
            <a:pPr lvl="1"/>
            <a:r>
              <a:rPr lang="en-AU" dirty="0"/>
              <a:t>delivered March 2010</a:t>
            </a:r>
          </a:p>
          <a:p>
            <a:r>
              <a:rPr lang="en-AU" sz="2600" dirty="0"/>
              <a:t>Initial estimate: $7M</a:t>
            </a:r>
          </a:p>
          <a:p>
            <a:pPr lvl="1"/>
            <a:r>
              <a:rPr lang="en-AU" dirty="0"/>
              <a:t>final cost: $102M</a:t>
            </a:r>
          </a:p>
        </p:txBody>
      </p:sp>
      <p:sp>
        <p:nvSpPr>
          <p:cNvPr id="7" name="Content Placeholder 5"/>
          <p:cNvSpPr>
            <a:spLocks noGrp="1"/>
          </p:cNvSpPr>
          <p:nvPr>
            <p:ph sz="quarter" idx="4294967295"/>
          </p:nvPr>
        </p:nvSpPr>
        <p:spPr>
          <a:xfrm>
            <a:off x="5086096" y="1444294"/>
            <a:ext cx="4047147" cy="4937034"/>
          </a:xfrm>
          <a:prstGeom prst="rect">
            <a:avLst/>
          </a:prstGeom>
        </p:spPr>
        <p:txBody>
          <a:bodyPr/>
          <a:lstStyle/>
          <a:p>
            <a:r>
              <a:rPr lang="en-AU" sz="2600" dirty="0"/>
              <a:t>Complete failure</a:t>
            </a:r>
          </a:p>
          <a:p>
            <a:pPr lvl="1"/>
            <a:r>
              <a:rPr lang="en-AU" dirty="0"/>
              <a:t>cost to fix:</a:t>
            </a:r>
          </a:p>
          <a:p>
            <a:pPr lvl="2"/>
            <a:r>
              <a:rPr lang="en-AU" sz="2200" dirty="0"/>
              <a:t>over $800M</a:t>
            </a:r>
          </a:p>
          <a:p>
            <a:pPr lvl="3"/>
            <a:r>
              <a:rPr lang="en-AU" sz="2000" dirty="0"/>
              <a:t>so far …</a:t>
            </a:r>
          </a:p>
          <a:p>
            <a:pPr lvl="2"/>
            <a:r>
              <a:rPr lang="en-AU" sz="2200" dirty="0"/>
              <a:t>years left until fixed</a:t>
            </a:r>
          </a:p>
          <a:p>
            <a:pPr lvl="3"/>
            <a:r>
              <a:rPr lang="en-AU" sz="2000" dirty="0"/>
              <a:t>at another $400M+</a:t>
            </a:r>
          </a:p>
          <a:p>
            <a:pPr lvl="1"/>
            <a:r>
              <a:rPr lang="en-AU" dirty="0"/>
              <a:t>staff over &amp; under paid</a:t>
            </a:r>
          </a:p>
          <a:p>
            <a:pPr lvl="2"/>
            <a:r>
              <a:rPr lang="en-AU" sz="2200" dirty="0"/>
              <a:t>for over a year</a:t>
            </a:r>
          </a:p>
          <a:p>
            <a:pPr lvl="2"/>
            <a:r>
              <a:rPr lang="en-AU" sz="2200" dirty="0"/>
              <a:t>over payments cost $62M</a:t>
            </a:r>
          </a:p>
        </p:txBody>
      </p:sp>
      <p:sp>
        <p:nvSpPr>
          <p:cNvPr id="5" name="Date Placeholder 3">
            <a:extLst>
              <a:ext uri="{FF2B5EF4-FFF2-40B4-BE49-F238E27FC236}">
                <a16:creationId xmlns:a16="http://schemas.microsoft.com/office/drawing/2014/main" id="{1A461B99-DE76-405B-BBD5-2AD9C1C9EF0C}"/>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06148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wipe(down)">
                                      <p:cBhvr>
                                        <p:cTn id="23" dur="580">
                                          <p:stCondLst>
                                            <p:cond delay="0"/>
                                          </p:stCondLst>
                                        </p:cTn>
                                        <p:tgtEl>
                                          <p:spTgt spid="7">
                                            <p:txEl>
                                              <p:pRg st="1" end="1"/>
                                            </p:txEl>
                                          </p:spTgt>
                                        </p:tgtEl>
                                      </p:cBhvr>
                                    </p:animEffect>
                                    <p:anim calcmode="lin" valueType="num">
                                      <p:cBhvr>
                                        <p:cTn id="24"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xEl>
                                              <p:pRg st="1" end="1"/>
                                            </p:txEl>
                                          </p:spTgt>
                                        </p:tgtEl>
                                      </p:cBhvr>
                                      <p:to x="100000" y="60000"/>
                                    </p:animScale>
                                    <p:animScale>
                                      <p:cBhvr>
                                        <p:cTn id="30" dur="166" decel="50000">
                                          <p:stCondLst>
                                            <p:cond delay="676"/>
                                          </p:stCondLst>
                                        </p:cTn>
                                        <p:tgtEl>
                                          <p:spTgt spid="7">
                                            <p:txEl>
                                              <p:pRg st="1" end="1"/>
                                            </p:txEl>
                                          </p:spTgt>
                                        </p:tgtEl>
                                      </p:cBhvr>
                                      <p:to x="100000" y="100000"/>
                                    </p:animScale>
                                    <p:animScale>
                                      <p:cBhvr>
                                        <p:cTn id="31" dur="26">
                                          <p:stCondLst>
                                            <p:cond delay="1312"/>
                                          </p:stCondLst>
                                        </p:cTn>
                                        <p:tgtEl>
                                          <p:spTgt spid="7">
                                            <p:txEl>
                                              <p:pRg st="1" end="1"/>
                                            </p:txEl>
                                          </p:spTgt>
                                        </p:tgtEl>
                                      </p:cBhvr>
                                      <p:to x="100000" y="80000"/>
                                    </p:animScale>
                                    <p:animScale>
                                      <p:cBhvr>
                                        <p:cTn id="32" dur="166" decel="50000">
                                          <p:stCondLst>
                                            <p:cond delay="1338"/>
                                          </p:stCondLst>
                                        </p:cTn>
                                        <p:tgtEl>
                                          <p:spTgt spid="7">
                                            <p:txEl>
                                              <p:pRg st="1" end="1"/>
                                            </p:txEl>
                                          </p:spTgt>
                                        </p:tgtEl>
                                      </p:cBhvr>
                                      <p:to x="100000" y="100000"/>
                                    </p:animScale>
                                    <p:animScale>
                                      <p:cBhvr>
                                        <p:cTn id="33" dur="26">
                                          <p:stCondLst>
                                            <p:cond delay="1642"/>
                                          </p:stCondLst>
                                        </p:cTn>
                                        <p:tgtEl>
                                          <p:spTgt spid="7">
                                            <p:txEl>
                                              <p:pRg st="1" end="1"/>
                                            </p:txEl>
                                          </p:spTgt>
                                        </p:tgtEl>
                                      </p:cBhvr>
                                      <p:to x="100000" y="90000"/>
                                    </p:animScale>
                                    <p:animScale>
                                      <p:cBhvr>
                                        <p:cTn id="34" dur="166" decel="50000">
                                          <p:stCondLst>
                                            <p:cond delay="1668"/>
                                          </p:stCondLst>
                                        </p:cTn>
                                        <p:tgtEl>
                                          <p:spTgt spid="7">
                                            <p:txEl>
                                              <p:pRg st="1" end="1"/>
                                            </p:txEl>
                                          </p:spTgt>
                                        </p:tgtEl>
                                      </p:cBhvr>
                                      <p:to x="100000" y="100000"/>
                                    </p:animScale>
                                    <p:animScale>
                                      <p:cBhvr>
                                        <p:cTn id="35" dur="26">
                                          <p:stCondLst>
                                            <p:cond delay="1808"/>
                                          </p:stCondLst>
                                        </p:cTn>
                                        <p:tgtEl>
                                          <p:spTgt spid="7">
                                            <p:txEl>
                                              <p:pRg st="1" end="1"/>
                                            </p:txEl>
                                          </p:spTgt>
                                        </p:tgtEl>
                                      </p:cBhvr>
                                      <p:to x="100000" y="95000"/>
                                    </p:animScale>
                                    <p:animScale>
                                      <p:cBhvr>
                                        <p:cTn id="36" dur="166" decel="50000">
                                          <p:stCondLst>
                                            <p:cond delay="1834"/>
                                          </p:stCondLst>
                                        </p:cTn>
                                        <p:tgtEl>
                                          <p:spTgt spid="7">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wipe(down)">
                                      <p:cBhvr>
                                        <p:cTn id="39" dur="580">
                                          <p:stCondLst>
                                            <p:cond delay="0"/>
                                          </p:stCondLst>
                                        </p:cTn>
                                        <p:tgtEl>
                                          <p:spTgt spid="7">
                                            <p:txEl>
                                              <p:pRg st="2" end="2"/>
                                            </p:txEl>
                                          </p:spTgt>
                                        </p:tgtEl>
                                      </p:cBhvr>
                                    </p:animEffect>
                                    <p:anim calcmode="lin" valueType="num">
                                      <p:cBhvr>
                                        <p:cTn id="40"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xEl>
                                              <p:pRg st="2" end="2"/>
                                            </p:txEl>
                                          </p:spTgt>
                                        </p:tgtEl>
                                      </p:cBhvr>
                                      <p:to x="100000" y="60000"/>
                                    </p:animScale>
                                    <p:animScale>
                                      <p:cBhvr>
                                        <p:cTn id="46" dur="166" decel="50000">
                                          <p:stCondLst>
                                            <p:cond delay="676"/>
                                          </p:stCondLst>
                                        </p:cTn>
                                        <p:tgtEl>
                                          <p:spTgt spid="7">
                                            <p:txEl>
                                              <p:pRg st="2" end="2"/>
                                            </p:txEl>
                                          </p:spTgt>
                                        </p:tgtEl>
                                      </p:cBhvr>
                                      <p:to x="100000" y="100000"/>
                                    </p:animScale>
                                    <p:animScale>
                                      <p:cBhvr>
                                        <p:cTn id="47" dur="26">
                                          <p:stCondLst>
                                            <p:cond delay="1312"/>
                                          </p:stCondLst>
                                        </p:cTn>
                                        <p:tgtEl>
                                          <p:spTgt spid="7">
                                            <p:txEl>
                                              <p:pRg st="2" end="2"/>
                                            </p:txEl>
                                          </p:spTgt>
                                        </p:tgtEl>
                                      </p:cBhvr>
                                      <p:to x="100000" y="80000"/>
                                    </p:animScale>
                                    <p:animScale>
                                      <p:cBhvr>
                                        <p:cTn id="48" dur="166" decel="50000">
                                          <p:stCondLst>
                                            <p:cond delay="1338"/>
                                          </p:stCondLst>
                                        </p:cTn>
                                        <p:tgtEl>
                                          <p:spTgt spid="7">
                                            <p:txEl>
                                              <p:pRg st="2" end="2"/>
                                            </p:txEl>
                                          </p:spTgt>
                                        </p:tgtEl>
                                      </p:cBhvr>
                                      <p:to x="100000" y="100000"/>
                                    </p:animScale>
                                    <p:animScale>
                                      <p:cBhvr>
                                        <p:cTn id="49" dur="26">
                                          <p:stCondLst>
                                            <p:cond delay="1642"/>
                                          </p:stCondLst>
                                        </p:cTn>
                                        <p:tgtEl>
                                          <p:spTgt spid="7">
                                            <p:txEl>
                                              <p:pRg st="2" end="2"/>
                                            </p:txEl>
                                          </p:spTgt>
                                        </p:tgtEl>
                                      </p:cBhvr>
                                      <p:to x="100000" y="90000"/>
                                    </p:animScale>
                                    <p:animScale>
                                      <p:cBhvr>
                                        <p:cTn id="50" dur="166" decel="50000">
                                          <p:stCondLst>
                                            <p:cond delay="1668"/>
                                          </p:stCondLst>
                                        </p:cTn>
                                        <p:tgtEl>
                                          <p:spTgt spid="7">
                                            <p:txEl>
                                              <p:pRg st="2" end="2"/>
                                            </p:txEl>
                                          </p:spTgt>
                                        </p:tgtEl>
                                      </p:cBhvr>
                                      <p:to x="100000" y="100000"/>
                                    </p:animScale>
                                    <p:animScale>
                                      <p:cBhvr>
                                        <p:cTn id="51" dur="26">
                                          <p:stCondLst>
                                            <p:cond delay="1808"/>
                                          </p:stCondLst>
                                        </p:cTn>
                                        <p:tgtEl>
                                          <p:spTgt spid="7">
                                            <p:txEl>
                                              <p:pRg st="2" end="2"/>
                                            </p:txEl>
                                          </p:spTgt>
                                        </p:tgtEl>
                                      </p:cBhvr>
                                      <p:to x="100000" y="95000"/>
                                    </p:animScale>
                                    <p:animScale>
                                      <p:cBhvr>
                                        <p:cTn id="52" dur="166" decel="50000">
                                          <p:stCondLst>
                                            <p:cond delay="1834"/>
                                          </p:stCondLst>
                                        </p:cTn>
                                        <p:tgtEl>
                                          <p:spTgt spid="7">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animEffect transition="in" filter="wipe(down)">
                                      <p:cBhvr>
                                        <p:cTn id="55" dur="580">
                                          <p:stCondLst>
                                            <p:cond delay="0"/>
                                          </p:stCondLst>
                                        </p:cTn>
                                        <p:tgtEl>
                                          <p:spTgt spid="7">
                                            <p:txEl>
                                              <p:pRg st="3" end="3"/>
                                            </p:txEl>
                                          </p:spTgt>
                                        </p:tgtEl>
                                      </p:cBhvr>
                                    </p:animEffect>
                                    <p:anim calcmode="lin" valueType="num">
                                      <p:cBhvr>
                                        <p:cTn id="56"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xEl>
                                              <p:pRg st="3" end="3"/>
                                            </p:txEl>
                                          </p:spTgt>
                                        </p:tgtEl>
                                      </p:cBhvr>
                                      <p:to x="100000" y="60000"/>
                                    </p:animScale>
                                    <p:animScale>
                                      <p:cBhvr>
                                        <p:cTn id="62" dur="166" decel="50000">
                                          <p:stCondLst>
                                            <p:cond delay="676"/>
                                          </p:stCondLst>
                                        </p:cTn>
                                        <p:tgtEl>
                                          <p:spTgt spid="7">
                                            <p:txEl>
                                              <p:pRg st="3" end="3"/>
                                            </p:txEl>
                                          </p:spTgt>
                                        </p:tgtEl>
                                      </p:cBhvr>
                                      <p:to x="100000" y="100000"/>
                                    </p:animScale>
                                    <p:animScale>
                                      <p:cBhvr>
                                        <p:cTn id="63" dur="26">
                                          <p:stCondLst>
                                            <p:cond delay="1312"/>
                                          </p:stCondLst>
                                        </p:cTn>
                                        <p:tgtEl>
                                          <p:spTgt spid="7">
                                            <p:txEl>
                                              <p:pRg st="3" end="3"/>
                                            </p:txEl>
                                          </p:spTgt>
                                        </p:tgtEl>
                                      </p:cBhvr>
                                      <p:to x="100000" y="80000"/>
                                    </p:animScale>
                                    <p:animScale>
                                      <p:cBhvr>
                                        <p:cTn id="64" dur="166" decel="50000">
                                          <p:stCondLst>
                                            <p:cond delay="1338"/>
                                          </p:stCondLst>
                                        </p:cTn>
                                        <p:tgtEl>
                                          <p:spTgt spid="7">
                                            <p:txEl>
                                              <p:pRg st="3" end="3"/>
                                            </p:txEl>
                                          </p:spTgt>
                                        </p:tgtEl>
                                      </p:cBhvr>
                                      <p:to x="100000" y="100000"/>
                                    </p:animScale>
                                    <p:animScale>
                                      <p:cBhvr>
                                        <p:cTn id="65" dur="26">
                                          <p:stCondLst>
                                            <p:cond delay="1642"/>
                                          </p:stCondLst>
                                        </p:cTn>
                                        <p:tgtEl>
                                          <p:spTgt spid="7">
                                            <p:txEl>
                                              <p:pRg st="3" end="3"/>
                                            </p:txEl>
                                          </p:spTgt>
                                        </p:tgtEl>
                                      </p:cBhvr>
                                      <p:to x="100000" y="90000"/>
                                    </p:animScale>
                                    <p:animScale>
                                      <p:cBhvr>
                                        <p:cTn id="66" dur="166" decel="50000">
                                          <p:stCondLst>
                                            <p:cond delay="1668"/>
                                          </p:stCondLst>
                                        </p:cTn>
                                        <p:tgtEl>
                                          <p:spTgt spid="7">
                                            <p:txEl>
                                              <p:pRg st="3" end="3"/>
                                            </p:txEl>
                                          </p:spTgt>
                                        </p:tgtEl>
                                      </p:cBhvr>
                                      <p:to x="100000" y="100000"/>
                                    </p:animScale>
                                    <p:animScale>
                                      <p:cBhvr>
                                        <p:cTn id="67" dur="26">
                                          <p:stCondLst>
                                            <p:cond delay="1808"/>
                                          </p:stCondLst>
                                        </p:cTn>
                                        <p:tgtEl>
                                          <p:spTgt spid="7">
                                            <p:txEl>
                                              <p:pRg st="3" end="3"/>
                                            </p:txEl>
                                          </p:spTgt>
                                        </p:tgtEl>
                                      </p:cBhvr>
                                      <p:to x="100000" y="95000"/>
                                    </p:animScale>
                                    <p:animScale>
                                      <p:cBhvr>
                                        <p:cTn id="68" dur="166" decel="50000">
                                          <p:stCondLst>
                                            <p:cond delay="1834"/>
                                          </p:stCondLst>
                                        </p:cTn>
                                        <p:tgtEl>
                                          <p:spTgt spid="7">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animEffect transition="in" filter="wipe(down)">
                                      <p:cBhvr>
                                        <p:cTn id="71" dur="580">
                                          <p:stCondLst>
                                            <p:cond delay="0"/>
                                          </p:stCondLst>
                                        </p:cTn>
                                        <p:tgtEl>
                                          <p:spTgt spid="7">
                                            <p:txEl>
                                              <p:pRg st="4" end="4"/>
                                            </p:txEl>
                                          </p:spTgt>
                                        </p:tgtEl>
                                      </p:cBhvr>
                                    </p:animEffect>
                                    <p:anim calcmode="lin" valueType="num">
                                      <p:cBhvr>
                                        <p:cTn id="72"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xEl>
                                              <p:pRg st="4" end="4"/>
                                            </p:txEl>
                                          </p:spTgt>
                                        </p:tgtEl>
                                      </p:cBhvr>
                                      <p:to x="100000" y="60000"/>
                                    </p:animScale>
                                    <p:animScale>
                                      <p:cBhvr>
                                        <p:cTn id="78" dur="166" decel="50000">
                                          <p:stCondLst>
                                            <p:cond delay="676"/>
                                          </p:stCondLst>
                                        </p:cTn>
                                        <p:tgtEl>
                                          <p:spTgt spid="7">
                                            <p:txEl>
                                              <p:pRg st="4" end="4"/>
                                            </p:txEl>
                                          </p:spTgt>
                                        </p:tgtEl>
                                      </p:cBhvr>
                                      <p:to x="100000" y="100000"/>
                                    </p:animScale>
                                    <p:animScale>
                                      <p:cBhvr>
                                        <p:cTn id="79" dur="26">
                                          <p:stCondLst>
                                            <p:cond delay="1312"/>
                                          </p:stCondLst>
                                        </p:cTn>
                                        <p:tgtEl>
                                          <p:spTgt spid="7">
                                            <p:txEl>
                                              <p:pRg st="4" end="4"/>
                                            </p:txEl>
                                          </p:spTgt>
                                        </p:tgtEl>
                                      </p:cBhvr>
                                      <p:to x="100000" y="80000"/>
                                    </p:animScale>
                                    <p:animScale>
                                      <p:cBhvr>
                                        <p:cTn id="80" dur="166" decel="50000">
                                          <p:stCondLst>
                                            <p:cond delay="1338"/>
                                          </p:stCondLst>
                                        </p:cTn>
                                        <p:tgtEl>
                                          <p:spTgt spid="7">
                                            <p:txEl>
                                              <p:pRg st="4" end="4"/>
                                            </p:txEl>
                                          </p:spTgt>
                                        </p:tgtEl>
                                      </p:cBhvr>
                                      <p:to x="100000" y="100000"/>
                                    </p:animScale>
                                    <p:animScale>
                                      <p:cBhvr>
                                        <p:cTn id="81" dur="26">
                                          <p:stCondLst>
                                            <p:cond delay="1642"/>
                                          </p:stCondLst>
                                        </p:cTn>
                                        <p:tgtEl>
                                          <p:spTgt spid="7">
                                            <p:txEl>
                                              <p:pRg st="4" end="4"/>
                                            </p:txEl>
                                          </p:spTgt>
                                        </p:tgtEl>
                                      </p:cBhvr>
                                      <p:to x="100000" y="90000"/>
                                    </p:animScale>
                                    <p:animScale>
                                      <p:cBhvr>
                                        <p:cTn id="82" dur="166" decel="50000">
                                          <p:stCondLst>
                                            <p:cond delay="1668"/>
                                          </p:stCondLst>
                                        </p:cTn>
                                        <p:tgtEl>
                                          <p:spTgt spid="7">
                                            <p:txEl>
                                              <p:pRg st="4" end="4"/>
                                            </p:txEl>
                                          </p:spTgt>
                                        </p:tgtEl>
                                      </p:cBhvr>
                                      <p:to x="100000" y="100000"/>
                                    </p:animScale>
                                    <p:animScale>
                                      <p:cBhvr>
                                        <p:cTn id="83" dur="26">
                                          <p:stCondLst>
                                            <p:cond delay="1808"/>
                                          </p:stCondLst>
                                        </p:cTn>
                                        <p:tgtEl>
                                          <p:spTgt spid="7">
                                            <p:txEl>
                                              <p:pRg st="4" end="4"/>
                                            </p:txEl>
                                          </p:spTgt>
                                        </p:tgtEl>
                                      </p:cBhvr>
                                      <p:to x="100000" y="95000"/>
                                    </p:animScale>
                                    <p:animScale>
                                      <p:cBhvr>
                                        <p:cTn id="84" dur="166" decel="50000">
                                          <p:stCondLst>
                                            <p:cond delay="1834"/>
                                          </p:stCondLst>
                                        </p:cTn>
                                        <p:tgtEl>
                                          <p:spTgt spid="7">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7">
                                            <p:txEl>
                                              <p:pRg st="5" end="5"/>
                                            </p:txEl>
                                          </p:spTgt>
                                        </p:tgtEl>
                                        <p:attrNameLst>
                                          <p:attrName>style.visibility</p:attrName>
                                        </p:attrNameLst>
                                      </p:cBhvr>
                                      <p:to>
                                        <p:strVal val="visible"/>
                                      </p:to>
                                    </p:set>
                                    <p:animEffect transition="in" filter="wipe(down)">
                                      <p:cBhvr>
                                        <p:cTn id="87" dur="580">
                                          <p:stCondLst>
                                            <p:cond delay="0"/>
                                          </p:stCondLst>
                                        </p:cTn>
                                        <p:tgtEl>
                                          <p:spTgt spid="7">
                                            <p:txEl>
                                              <p:pRg st="5" end="5"/>
                                            </p:txEl>
                                          </p:spTgt>
                                        </p:tgtEl>
                                      </p:cBhvr>
                                    </p:animEffect>
                                    <p:anim calcmode="lin" valueType="num">
                                      <p:cBhvr>
                                        <p:cTn id="88" dur="1822" tmFilter="0,0; 0.14,0.36; 0.43,0.73; 0.71,0.91; 1.0,1.0">
                                          <p:stCondLst>
                                            <p:cond delay="0"/>
                                          </p:stCondLst>
                                        </p:cTn>
                                        <p:tgtEl>
                                          <p:spTgt spid="7">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7">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7">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7">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7">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7">
                                            <p:txEl>
                                              <p:pRg st="5" end="5"/>
                                            </p:txEl>
                                          </p:spTgt>
                                        </p:tgtEl>
                                      </p:cBhvr>
                                      <p:to x="100000" y="60000"/>
                                    </p:animScale>
                                    <p:animScale>
                                      <p:cBhvr>
                                        <p:cTn id="94" dur="166" decel="50000">
                                          <p:stCondLst>
                                            <p:cond delay="676"/>
                                          </p:stCondLst>
                                        </p:cTn>
                                        <p:tgtEl>
                                          <p:spTgt spid="7">
                                            <p:txEl>
                                              <p:pRg st="5" end="5"/>
                                            </p:txEl>
                                          </p:spTgt>
                                        </p:tgtEl>
                                      </p:cBhvr>
                                      <p:to x="100000" y="100000"/>
                                    </p:animScale>
                                    <p:animScale>
                                      <p:cBhvr>
                                        <p:cTn id="95" dur="26">
                                          <p:stCondLst>
                                            <p:cond delay="1312"/>
                                          </p:stCondLst>
                                        </p:cTn>
                                        <p:tgtEl>
                                          <p:spTgt spid="7">
                                            <p:txEl>
                                              <p:pRg st="5" end="5"/>
                                            </p:txEl>
                                          </p:spTgt>
                                        </p:tgtEl>
                                      </p:cBhvr>
                                      <p:to x="100000" y="80000"/>
                                    </p:animScale>
                                    <p:animScale>
                                      <p:cBhvr>
                                        <p:cTn id="96" dur="166" decel="50000">
                                          <p:stCondLst>
                                            <p:cond delay="1338"/>
                                          </p:stCondLst>
                                        </p:cTn>
                                        <p:tgtEl>
                                          <p:spTgt spid="7">
                                            <p:txEl>
                                              <p:pRg st="5" end="5"/>
                                            </p:txEl>
                                          </p:spTgt>
                                        </p:tgtEl>
                                      </p:cBhvr>
                                      <p:to x="100000" y="100000"/>
                                    </p:animScale>
                                    <p:animScale>
                                      <p:cBhvr>
                                        <p:cTn id="97" dur="26">
                                          <p:stCondLst>
                                            <p:cond delay="1642"/>
                                          </p:stCondLst>
                                        </p:cTn>
                                        <p:tgtEl>
                                          <p:spTgt spid="7">
                                            <p:txEl>
                                              <p:pRg st="5" end="5"/>
                                            </p:txEl>
                                          </p:spTgt>
                                        </p:tgtEl>
                                      </p:cBhvr>
                                      <p:to x="100000" y="90000"/>
                                    </p:animScale>
                                    <p:animScale>
                                      <p:cBhvr>
                                        <p:cTn id="98" dur="166" decel="50000">
                                          <p:stCondLst>
                                            <p:cond delay="1668"/>
                                          </p:stCondLst>
                                        </p:cTn>
                                        <p:tgtEl>
                                          <p:spTgt spid="7">
                                            <p:txEl>
                                              <p:pRg st="5" end="5"/>
                                            </p:txEl>
                                          </p:spTgt>
                                        </p:tgtEl>
                                      </p:cBhvr>
                                      <p:to x="100000" y="100000"/>
                                    </p:animScale>
                                    <p:animScale>
                                      <p:cBhvr>
                                        <p:cTn id="99" dur="26">
                                          <p:stCondLst>
                                            <p:cond delay="1808"/>
                                          </p:stCondLst>
                                        </p:cTn>
                                        <p:tgtEl>
                                          <p:spTgt spid="7">
                                            <p:txEl>
                                              <p:pRg st="5" end="5"/>
                                            </p:txEl>
                                          </p:spTgt>
                                        </p:tgtEl>
                                      </p:cBhvr>
                                      <p:to x="100000" y="95000"/>
                                    </p:animScale>
                                    <p:animScale>
                                      <p:cBhvr>
                                        <p:cTn id="100" dur="166" decel="50000">
                                          <p:stCondLst>
                                            <p:cond delay="1834"/>
                                          </p:stCondLst>
                                        </p:cTn>
                                        <p:tgtEl>
                                          <p:spTgt spid="7">
                                            <p:txEl>
                                              <p:pRg st="5" end="5"/>
                                            </p:txEl>
                                          </p:spTgt>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7">
                                            <p:txEl>
                                              <p:pRg st="6" end="6"/>
                                            </p:txEl>
                                          </p:spTgt>
                                        </p:tgtEl>
                                        <p:attrNameLst>
                                          <p:attrName>style.visibility</p:attrName>
                                        </p:attrNameLst>
                                      </p:cBhvr>
                                      <p:to>
                                        <p:strVal val="visible"/>
                                      </p:to>
                                    </p:set>
                                    <p:animEffect transition="in" filter="wipe(down)">
                                      <p:cBhvr>
                                        <p:cTn id="103" dur="580">
                                          <p:stCondLst>
                                            <p:cond delay="0"/>
                                          </p:stCondLst>
                                        </p:cTn>
                                        <p:tgtEl>
                                          <p:spTgt spid="7">
                                            <p:txEl>
                                              <p:pRg st="6" end="6"/>
                                            </p:txEl>
                                          </p:spTgt>
                                        </p:tgtEl>
                                      </p:cBhvr>
                                    </p:animEffect>
                                    <p:anim calcmode="lin" valueType="num">
                                      <p:cBhvr>
                                        <p:cTn id="104" dur="1822" tmFilter="0,0; 0.14,0.36; 0.43,0.73; 0.71,0.91; 1.0,1.0">
                                          <p:stCondLst>
                                            <p:cond delay="0"/>
                                          </p:stCondLst>
                                        </p:cTn>
                                        <p:tgtEl>
                                          <p:spTgt spid="7">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7">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7">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7">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7">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7">
                                            <p:txEl>
                                              <p:pRg st="6" end="6"/>
                                            </p:txEl>
                                          </p:spTgt>
                                        </p:tgtEl>
                                      </p:cBhvr>
                                      <p:to x="100000" y="60000"/>
                                    </p:animScale>
                                    <p:animScale>
                                      <p:cBhvr>
                                        <p:cTn id="110" dur="166" decel="50000">
                                          <p:stCondLst>
                                            <p:cond delay="676"/>
                                          </p:stCondLst>
                                        </p:cTn>
                                        <p:tgtEl>
                                          <p:spTgt spid="7">
                                            <p:txEl>
                                              <p:pRg st="6" end="6"/>
                                            </p:txEl>
                                          </p:spTgt>
                                        </p:tgtEl>
                                      </p:cBhvr>
                                      <p:to x="100000" y="100000"/>
                                    </p:animScale>
                                    <p:animScale>
                                      <p:cBhvr>
                                        <p:cTn id="111" dur="26">
                                          <p:stCondLst>
                                            <p:cond delay="1312"/>
                                          </p:stCondLst>
                                        </p:cTn>
                                        <p:tgtEl>
                                          <p:spTgt spid="7">
                                            <p:txEl>
                                              <p:pRg st="6" end="6"/>
                                            </p:txEl>
                                          </p:spTgt>
                                        </p:tgtEl>
                                      </p:cBhvr>
                                      <p:to x="100000" y="80000"/>
                                    </p:animScale>
                                    <p:animScale>
                                      <p:cBhvr>
                                        <p:cTn id="112" dur="166" decel="50000">
                                          <p:stCondLst>
                                            <p:cond delay="1338"/>
                                          </p:stCondLst>
                                        </p:cTn>
                                        <p:tgtEl>
                                          <p:spTgt spid="7">
                                            <p:txEl>
                                              <p:pRg st="6" end="6"/>
                                            </p:txEl>
                                          </p:spTgt>
                                        </p:tgtEl>
                                      </p:cBhvr>
                                      <p:to x="100000" y="100000"/>
                                    </p:animScale>
                                    <p:animScale>
                                      <p:cBhvr>
                                        <p:cTn id="113" dur="26">
                                          <p:stCondLst>
                                            <p:cond delay="1642"/>
                                          </p:stCondLst>
                                        </p:cTn>
                                        <p:tgtEl>
                                          <p:spTgt spid="7">
                                            <p:txEl>
                                              <p:pRg st="6" end="6"/>
                                            </p:txEl>
                                          </p:spTgt>
                                        </p:tgtEl>
                                      </p:cBhvr>
                                      <p:to x="100000" y="90000"/>
                                    </p:animScale>
                                    <p:animScale>
                                      <p:cBhvr>
                                        <p:cTn id="114" dur="166" decel="50000">
                                          <p:stCondLst>
                                            <p:cond delay="1668"/>
                                          </p:stCondLst>
                                        </p:cTn>
                                        <p:tgtEl>
                                          <p:spTgt spid="7">
                                            <p:txEl>
                                              <p:pRg st="6" end="6"/>
                                            </p:txEl>
                                          </p:spTgt>
                                        </p:tgtEl>
                                      </p:cBhvr>
                                      <p:to x="100000" y="100000"/>
                                    </p:animScale>
                                    <p:animScale>
                                      <p:cBhvr>
                                        <p:cTn id="115" dur="26">
                                          <p:stCondLst>
                                            <p:cond delay="1808"/>
                                          </p:stCondLst>
                                        </p:cTn>
                                        <p:tgtEl>
                                          <p:spTgt spid="7">
                                            <p:txEl>
                                              <p:pRg st="6" end="6"/>
                                            </p:txEl>
                                          </p:spTgt>
                                        </p:tgtEl>
                                      </p:cBhvr>
                                      <p:to x="100000" y="95000"/>
                                    </p:animScale>
                                    <p:animScale>
                                      <p:cBhvr>
                                        <p:cTn id="116" dur="166" decel="50000">
                                          <p:stCondLst>
                                            <p:cond delay="1834"/>
                                          </p:stCondLst>
                                        </p:cTn>
                                        <p:tgtEl>
                                          <p:spTgt spid="7">
                                            <p:txEl>
                                              <p:pRg st="6" end="6"/>
                                            </p:txEl>
                                          </p:spTgt>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7">
                                            <p:txEl>
                                              <p:pRg st="7" end="7"/>
                                            </p:txEl>
                                          </p:spTgt>
                                        </p:tgtEl>
                                        <p:attrNameLst>
                                          <p:attrName>style.visibility</p:attrName>
                                        </p:attrNameLst>
                                      </p:cBhvr>
                                      <p:to>
                                        <p:strVal val="visible"/>
                                      </p:to>
                                    </p:set>
                                    <p:animEffect transition="in" filter="wipe(down)">
                                      <p:cBhvr>
                                        <p:cTn id="119" dur="580">
                                          <p:stCondLst>
                                            <p:cond delay="0"/>
                                          </p:stCondLst>
                                        </p:cTn>
                                        <p:tgtEl>
                                          <p:spTgt spid="7">
                                            <p:txEl>
                                              <p:pRg st="7" end="7"/>
                                            </p:txEl>
                                          </p:spTgt>
                                        </p:tgtEl>
                                      </p:cBhvr>
                                    </p:animEffect>
                                    <p:anim calcmode="lin" valueType="num">
                                      <p:cBhvr>
                                        <p:cTn id="120"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7">
                                            <p:txEl>
                                              <p:pRg st="7" end="7"/>
                                            </p:txEl>
                                          </p:spTgt>
                                        </p:tgtEl>
                                      </p:cBhvr>
                                      <p:to x="100000" y="60000"/>
                                    </p:animScale>
                                    <p:animScale>
                                      <p:cBhvr>
                                        <p:cTn id="126" dur="166" decel="50000">
                                          <p:stCondLst>
                                            <p:cond delay="676"/>
                                          </p:stCondLst>
                                        </p:cTn>
                                        <p:tgtEl>
                                          <p:spTgt spid="7">
                                            <p:txEl>
                                              <p:pRg st="7" end="7"/>
                                            </p:txEl>
                                          </p:spTgt>
                                        </p:tgtEl>
                                      </p:cBhvr>
                                      <p:to x="100000" y="100000"/>
                                    </p:animScale>
                                    <p:animScale>
                                      <p:cBhvr>
                                        <p:cTn id="127" dur="26">
                                          <p:stCondLst>
                                            <p:cond delay="1312"/>
                                          </p:stCondLst>
                                        </p:cTn>
                                        <p:tgtEl>
                                          <p:spTgt spid="7">
                                            <p:txEl>
                                              <p:pRg st="7" end="7"/>
                                            </p:txEl>
                                          </p:spTgt>
                                        </p:tgtEl>
                                      </p:cBhvr>
                                      <p:to x="100000" y="80000"/>
                                    </p:animScale>
                                    <p:animScale>
                                      <p:cBhvr>
                                        <p:cTn id="128" dur="166" decel="50000">
                                          <p:stCondLst>
                                            <p:cond delay="1338"/>
                                          </p:stCondLst>
                                        </p:cTn>
                                        <p:tgtEl>
                                          <p:spTgt spid="7">
                                            <p:txEl>
                                              <p:pRg st="7" end="7"/>
                                            </p:txEl>
                                          </p:spTgt>
                                        </p:tgtEl>
                                      </p:cBhvr>
                                      <p:to x="100000" y="100000"/>
                                    </p:animScale>
                                    <p:animScale>
                                      <p:cBhvr>
                                        <p:cTn id="129" dur="26">
                                          <p:stCondLst>
                                            <p:cond delay="1642"/>
                                          </p:stCondLst>
                                        </p:cTn>
                                        <p:tgtEl>
                                          <p:spTgt spid="7">
                                            <p:txEl>
                                              <p:pRg st="7" end="7"/>
                                            </p:txEl>
                                          </p:spTgt>
                                        </p:tgtEl>
                                      </p:cBhvr>
                                      <p:to x="100000" y="90000"/>
                                    </p:animScale>
                                    <p:animScale>
                                      <p:cBhvr>
                                        <p:cTn id="130" dur="166" decel="50000">
                                          <p:stCondLst>
                                            <p:cond delay="1668"/>
                                          </p:stCondLst>
                                        </p:cTn>
                                        <p:tgtEl>
                                          <p:spTgt spid="7">
                                            <p:txEl>
                                              <p:pRg st="7" end="7"/>
                                            </p:txEl>
                                          </p:spTgt>
                                        </p:tgtEl>
                                      </p:cBhvr>
                                      <p:to x="100000" y="100000"/>
                                    </p:animScale>
                                    <p:animScale>
                                      <p:cBhvr>
                                        <p:cTn id="131" dur="26">
                                          <p:stCondLst>
                                            <p:cond delay="1808"/>
                                          </p:stCondLst>
                                        </p:cTn>
                                        <p:tgtEl>
                                          <p:spTgt spid="7">
                                            <p:txEl>
                                              <p:pRg st="7" end="7"/>
                                            </p:txEl>
                                          </p:spTgt>
                                        </p:tgtEl>
                                      </p:cBhvr>
                                      <p:to x="100000" y="95000"/>
                                    </p:animScale>
                                    <p:animScale>
                                      <p:cBhvr>
                                        <p:cTn id="132" dur="166" decel="50000">
                                          <p:stCondLst>
                                            <p:cond delay="1834"/>
                                          </p:stCondLst>
                                        </p:cTn>
                                        <p:tgtEl>
                                          <p:spTgt spid="7">
                                            <p:txEl>
                                              <p:pRg st="7" end="7"/>
                                            </p:txEl>
                                          </p:spTgt>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7">
                                            <p:txEl>
                                              <p:pRg st="8" end="8"/>
                                            </p:txEl>
                                          </p:spTgt>
                                        </p:tgtEl>
                                        <p:attrNameLst>
                                          <p:attrName>style.visibility</p:attrName>
                                        </p:attrNameLst>
                                      </p:cBhvr>
                                      <p:to>
                                        <p:strVal val="visible"/>
                                      </p:to>
                                    </p:set>
                                    <p:animEffect transition="in" filter="wipe(down)">
                                      <p:cBhvr>
                                        <p:cTn id="135" dur="580">
                                          <p:stCondLst>
                                            <p:cond delay="0"/>
                                          </p:stCondLst>
                                        </p:cTn>
                                        <p:tgtEl>
                                          <p:spTgt spid="7">
                                            <p:txEl>
                                              <p:pRg st="8" end="8"/>
                                            </p:txEl>
                                          </p:spTgt>
                                        </p:tgtEl>
                                      </p:cBhvr>
                                    </p:animEffect>
                                    <p:anim calcmode="lin" valueType="num">
                                      <p:cBhvr>
                                        <p:cTn id="136" dur="1822" tmFilter="0,0; 0.14,0.36; 0.43,0.73; 0.71,0.91; 1.0,1.0">
                                          <p:stCondLst>
                                            <p:cond delay="0"/>
                                          </p:stCondLst>
                                        </p:cTn>
                                        <p:tgtEl>
                                          <p:spTgt spid="7">
                                            <p:txEl>
                                              <p:pRg st="8" end="8"/>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7">
                                            <p:txEl>
                                              <p:pRg st="8" end="8"/>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7">
                                            <p:txEl>
                                              <p:pRg st="8" end="8"/>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7">
                                            <p:txEl>
                                              <p:pRg st="8" end="8"/>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7">
                                            <p:txEl>
                                              <p:pRg st="8" end="8"/>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7">
                                            <p:txEl>
                                              <p:pRg st="8" end="8"/>
                                            </p:txEl>
                                          </p:spTgt>
                                        </p:tgtEl>
                                      </p:cBhvr>
                                      <p:to x="100000" y="60000"/>
                                    </p:animScale>
                                    <p:animScale>
                                      <p:cBhvr>
                                        <p:cTn id="142" dur="166" decel="50000">
                                          <p:stCondLst>
                                            <p:cond delay="676"/>
                                          </p:stCondLst>
                                        </p:cTn>
                                        <p:tgtEl>
                                          <p:spTgt spid="7">
                                            <p:txEl>
                                              <p:pRg st="8" end="8"/>
                                            </p:txEl>
                                          </p:spTgt>
                                        </p:tgtEl>
                                      </p:cBhvr>
                                      <p:to x="100000" y="100000"/>
                                    </p:animScale>
                                    <p:animScale>
                                      <p:cBhvr>
                                        <p:cTn id="143" dur="26">
                                          <p:stCondLst>
                                            <p:cond delay="1312"/>
                                          </p:stCondLst>
                                        </p:cTn>
                                        <p:tgtEl>
                                          <p:spTgt spid="7">
                                            <p:txEl>
                                              <p:pRg st="8" end="8"/>
                                            </p:txEl>
                                          </p:spTgt>
                                        </p:tgtEl>
                                      </p:cBhvr>
                                      <p:to x="100000" y="80000"/>
                                    </p:animScale>
                                    <p:animScale>
                                      <p:cBhvr>
                                        <p:cTn id="144" dur="166" decel="50000">
                                          <p:stCondLst>
                                            <p:cond delay="1338"/>
                                          </p:stCondLst>
                                        </p:cTn>
                                        <p:tgtEl>
                                          <p:spTgt spid="7">
                                            <p:txEl>
                                              <p:pRg st="8" end="8"/>
                                            </p:txEl>
                                          </p:spTgt>
                                        </p:tgtEl>
                                      </p:cBhvr>
                                      <p:to x="100000" y="100000"/>
                                    </p:animScale>
                                    <p:animScale>
                                      <p:cBhvr>
                                        <p:cTn id="145" dur="26">
                                          <p:stCondLst>
                                            <p:cond delay="1642"/>
                                          </p:stCondLst>
                                        </p:cTn>
                                        <p:tgtEl>
                                          <p:spTgt spid="7">
                                            <p:txEl>
                                              <p:pRg st="8" end="8"/>
                                            </p:txEl>
                                          </p:spTgt>
                                        </p:tgtEl>
                                      </p:cBhvr>
                                      <p:to x="100000" y="90000"/>
                                    </p:animScale>
                                    <p:animScale>
                                      <p:cBhvr>
                                        <p:cTn id="146" dur="166" decel="50000">
                                          <p:stCondLst>
                                            <p:cond delay="1668"/>
                                          </p:stCondLst>
                                        </p:cTn>
                                        <p:tgtEl>
                                          <p:spTgt spid="7">
                                            <p:txEl>
                                              <p:pRg st="8" end="8"/>
                                            </p:txEl>
                                          </p:spTgt>
                                        </p:tgtEl>
                                      </p:cBhvr>
                                      <p:to x="100000" y="100000"/>
                                    </p:animScale>
                                    <p:animScale>
                                      <p:cBhvr>
                                        <p:cTn id="147" dur="26">
                                          <p:stCondLst>
                                            <p:cond delay="1808"/>
                                          </p:stCondLst>
                                        </p:cTn>
                                        <p:tgtEl>
                                          <p:spTgt spid="7">
                                            <p:txEl>
                                              <p:pRg st="8" end="8"/>
                                            </p:txEl>
                                          </p:spTgt>
                                        </p:tgtEl>
                                      </p:cBhvr>
                                      <p:to x="100000" y="95000"/>
                                    </p:animScale>
                                    <p:animScale>
                                      <p:cBhvr>
                                        <p:cTn id="148" dur="166" decel="50000">
                                          <p:stCondLst>
                                            <p:cond delay="1834"/>
                                          </p:stCondLst>
                                        </p:cTn>
                                        <p:tgtEl>
                                          <p:spTgt spid="7">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Queensland Health Payroll</a:t>
            </a:r>
          </a:p>
        </p:txBody>
      </p:sp>
      <p:sp>
        <p:nvSpPr>
          <p:cNvPr id="3" name="Content Placeholder 2"/>
          <p:cNvSpPr>
            <a:spLocks noGrp="1"/>
          </p:cNvSpPr>
          <p:nvPr>
            <p:ph idx="1"/>
          </p:nvPr>
        </p:nvSpPr>
        <p:spPr>
          <a:xfrm>
            <a:off x="1371600" y="1470991"/>
            <a:ext cx="7640320" cy="4901008"/>
          </a:xfrm>
        </p:spPr>
        <p:txBody>
          <a:bodyPr>
            <a:normAutofit/>
          </a:bodyPr>
          <a:lstStyle/>
          <a:p>
            <a:r>
              <a:rPr lang="en-AU" dirty="0"/>
              <a:t>Typical large project</a:t>
            </a:r>
          </a:p>
          <a:p>
            <a:pPr lvl="1"/>
            <a:r>
              <a:rPr lang="en-AU" dirty="0"/>
              <a:t>Went off the rails – not uncommon for large projects</a:t>
            </a:r>
          </a:p>
          <a:p>
            <a:pPr lvl="2"/>
            <a:r>
              <a:rPr lang="en-AU" dirty="0"/>
              <a:t>first signs of problems in Feb. 2008</a:t>
            </a:r>
          </a:p>
          <a:p>
            <a:pPr lvl="3"/>
            <a:r>
              <a:rPr lang="en-AU" b="1" dirty="0"/>
              <a:t>2</a:t>
            </a:r>
            <a:r>
              <a:rPr lang="en-AU" dirty="0"/>
              <a:t> </a:t>
            </a:r>
            <a:r>
              <a:rPr lang="en-AU" b="1" dirty="0"/>
              <a:t>months</a:t>
            </a:r>
            <a:r>
              <a:rPr lang="en-AU" dirty="0"/>
              <a:t> after starting</a:t>
            </a:r>
          </a:p>
          <a:p>
            <a:r>
              <a:rPr lang="en-AU" dirty="0"/>
              <a:t>System couldn’t cope with all the different payment schemes</a:t>
            </a:r>
          </a:p>
          <a:p>
            <a:pPr lvl="1"/>
            <a:r>
              <a:rPr lang="en-AU" dirty="0"/>
              <a:t>roles, pay scale, overtime</a:t>
            </a:r>
          </a:p>
        </p:txBody>
      </p:sp>
      <p:sp>
        <p:nvSpPr>
          <p:cNvPr id="5"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25</a:t>
            </a:fld>
            <a:endParaRPr lang="en-AU" altLang="en-US"/>
          </a:p>
        </p:txBody>
      </p:sp>
      <p:sp>
        <p:nvSpPr>
          <p:cNvPr id="6" name="Date Placeholder 3">
            <a:extLst>
              <a:ext uri="{FF2B5EF4-FFF2-40B4-BE49-F238E27FC236}">
                <a16:creationId xmlns:a16="http://schemas.microsoft.com/office/drawing/2014/main" id="{25C8BE9D-506E-403A-B10B-C8D498A08E81}"/>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777408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04" y="0"/>
            <a:ext cx="7355160" cy="908720"/>
          </a:xfrm>
        </p:spPr>
        <p:txBody>
          <a:bodyPr/>
          <a:lstStyle/>
          <a:p>
            <a:r>
              <a:rPr lang="en-AU" dirty="0"/>
              <a:t>Queensland Health Payroll</a:t>
            </a:r>
          </a:p>
        </p:txBody>
      </p:sp>
      <p:sp>
        <p:nvSpPr>
          <p:cNvPr id="3" name="Content Placeholder 2"/>
          <p:cNvSpPr>
            <a:spLocks noGrp="1"/>
          </p:cNvSpPr>
          <p:nvPr>
            <p:ph idx="1"/>
          </p:nvPr>
        </p:nvSpPr>
        <p:spPr>
          <a:xfrm>
            <a:off x="1393304" y="1161512"/>
            <a:ext cx="7293496" cy="4525963"/>
          </a:xfrm>
        </p:spPr>
        <p:txBody>
          <a:bodyPr>
            <a:normAutofit fontScale="92500" lnSpcReduction="20000"/>
          </a:bodyPr>
          <a:lstStyle/>
          <a:p>
            <a:r>
              <a:rPr lang="en-AU" dirty="0"/>
              <a:t>Requirements First</a:t>
            </a:r>
          </a:p>
          <a:p>
            <a:pPr lvl="1">
              <a:spcBef>
                <a:spcPts val="300"/>
              </a:spcBef>
            </a:pPr>
            <a:r>
              <a:rPr lang="en-AU" dirty="0"/>
              <a:t>never verified or validated</a:t>
            </a:r>
          </a:p>
          <a:p>
            <a:r>
              <a:rPr lang="en-AU" dirty="0"/>
              <a:t>Big Design Up Front (BDUF)</a:t>
            </a:r>
          </a:p>
          <a:p>
            <a:pPr lvl="1">
              <a:spcBef>
                <a:spcPts val="300"/>
              </a:spcBef>
            </a:pPr>
            <a:r>
              <a:rPr lang="en-AU" dirty="0"/>
              <a:t>also never validated</a:t>
            </a:r>
          </a:p>
          <a:p>
            <a:r>
              <a:rPr lang="en-AU" dirty="0"/>
              <a:t>Implemented Design</a:t>
            </a:r>
          </a:p>
          <a:p>
            <a:r>
              <a:rPr lang="en-AU" dirty="0"/>
              <a:t>Never Passed Acceptance Tests</a:t>
            </a:r>
          </a:p>
          <a:p>
            <a:pPr lvl="1"/>
            <a:r>
              <a:rPr lang="en-AU" dirty="0"/>
              <a:t>&gt;50 Severity 2 </a:t>
            </a:r>
          </a:p>
          <a:p>
            <a:r>
              <a:rPr lang="en-AU" dirty="0"/>
              <a:t>Released it</a:t>
            </a:r>
          </a:p>
          <a:p>
            <a:pPr lvl="1">
              <a:spcBef>
                <a:spcPts val="300"/>
              </a:spcBef>
            </a:pPr>
            <a:r>
              <a:rPr lang="en-AU" dirty="0"/>
              <a:t>without a trial run on real data</a:t>
            </a:r>
          </a:p>
          <a:p>
            <a:r>
              <a:rPr lang="en-AU" dirty="0"/>
              <a:t>BANG!</a:t>
            </a:r>
          </a:p>
          <a:p>
            <a:pPr lvl="1">
              <a:spcBef>
                <a:spcPts val="300"/>
              </a:spcBef>
            </a:pPr>
            <a:r>
              <a:rPr lang="en-AU" dirty="0"/>
              <a:t>it didn’t work</a:t>
            </a:r>
          </a:p>
        </p:txBody>
      </p:sp>
      <p:sp>
        <p:nvSpPr>
          <p:cNvPr id="5"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26</a:t>
            </a:fld>
            <a:endParaRPr lang="en-AU" altLang="en-US"/>
          </a:p>
        </p:txBody>
      </p:sp>
      <p:sp>
        <p:nvSpPr>
          <p:cNvPr id="6" name="Date Placeholder 3">
            <a:extLst>
              <a:ext uri="{FF2B5EF4-FFF2-40B4-BE49-F238E27FC236}">
                <a16:creationId xmlns:a16="http://schemas.microsoft.com/office/drawing/2014/main" id="{09FC1E4C-5CF4-4E6A-8DC2-7205B008B949}"/>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55449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93304" y="1"/>
            <a:ext cx="7355160" cy="908720"/>
          </a:xfrm>
        </p:spPr>
        <p:txBody>
          <a:bodyPr/>
          <a:lstStyle/>
          <a:p>
            <a:r>
              <a:rPr lang="en-AU" altLang="en-US" dirty="0"/>
              <a:t>Successful Software Exists</a:t>
            </a:r>
          </a:p>
        </p:txBody>
      </p:sp>
      <p:sp>
        <p:nvSpPr>
          <p:cNvPr id="62467" name="Rectangle 3"/>
          <p:cNvSpPr>
            <a:spLocks noGrp="1" noChangeArrowheads="1"/>
          </p:cNvSpPr>
          <p:nvPr>
            <p:ph type="body" idx="1"/>
          </p:nvPr>
        </p:nvSpPr>
        <p:spPr>
          <a:xfrm>
            <a:off x="1393306" y="1285877"/>
            <a:ext cx="7501459" cy="4778375"/>
          </a:xfrm>
        </p:spPr>
        <p:txBody>
          <a:bodyPr/>
          <a:lstStyle/>
          <a:p>
            <a:pPr marL="93663" indent="-93663">
              <a:spcBef>
                <a:spcPct val="50000"/>
              </a:spcBef>
              <a:buNone/>
            </a:pPr>
            <a:r>
              <a:rPr lang="en-AU" altLang="en-US" sz="2600" dirty="0"/>
              <a:t>“C</a:t>
            </a:r>
            <a:r>
              <a:rPr lang="en-US" altLang="en-US" sz="2600" dirty="0" err="1"/>
              <a:t>omputer</a:t>
            </a:r>
            <a:r>
              <a:rPr lang="en-US" altLang="en-US" sz="2600" dirty="0"/>
              <a:t> systems are economically critical.  …  The effective functioning of modern economic and political systems depends on our ability to produce software in a cost-effective way.</a:t>
            </a:r>
            <a:r>
              <a:rPr lang="en-AU" altLang="en-US" sz="2600" dirty="0"/>
              <a:t>”</a:t>
            </a:r>
          </a:p>
          <a:p>
            <a:pPr lvl="1">
              <a:lnSpc>
                <a:spcPct val="100000"/>
              </a:lnSpc>
            </a:pPr>
            <a:r>
              <a:rPr lang="en-AU" altLang="en-US" dirty="0"/>
              <a:t>Ian </a:t>
            </a:r>
            <a:r>
              <a:rPr lang="en-AU" altLang="en-US" dirty="0" err="1"/>
              <a:t>Sommerville</a:t>
            </a:r>
            <a:r>
              <a:rPr lang="en-AU" altLang="en-US" dirty="0"/>
              <a:t>, 1996</a:t>
            </a:r>
          </a:p>
        </p:txBody>
      </p:sp>
      <p:sp>
        <p:nvSpPr>
          <p:cNvPr id="62468" name="AutoShape 4"/>
          <p:cNvSpPr>
            <a:spLocks noChangeArrowheads="1"/>
          </p:cNvSpPr>
          <p:nvPr/>
        </p:nvSpPr>
        <p:spPr bwMode="auto">
          <a:xfrm>
            <a:off x="251522" y="3933056"/>
            <a:ext cx="8778875" cy="1949450"/>
          </a:xfrm>
          <a:prstGeom prst="cloudCallout">
            <a:avLst>
              <a:gd name="adj1" fmla="val -37431"/>
              <a:gd name="adj2" fmla="val 67995"/>
            </a:avLst>
          </a:prstGeom>
          <a:solidFill>
            <a:schemeClr val="bg1"/>
          </a:solidFill>
          <a:ln w="12700">
            <a:solidFill>
              <a:schemeClr val="tx1"/>
            </a:solidFill>
            <a:round/>
            <a:headEnd type="none" w="sm" len="sm"/>
            <a:tailEnd type="none" w="sm" len="sm"/>
          </a:ln>
          <a:effectLst>
            <a:outerShdw dist="107763" dir="2700000" algn="ctr" rotWithShape="0">
              <a:srgbClr val="CCECFF"/>
            </a:outerShdw>
          </a:effectLst>
        </p:spPr>
        <p:txBody>
          <a:bodyPr/>
          <a:lstStyle/>
          <a:p>
            <a:pPr algn="ctr"/>
            <a:r>
              <a:rPr lang="en-AU" altLang="en-US" sz="2600" dirty="0">
                <a:latin typeface="Calibri" panose="020F0502020204030204" pitchFamily="34" charset="0"/>
              </a:rPr>
              <a:t>We’re interested in Software Engineering because we are building the software that will shape our society.</a:t>
            </a:r>
          </a:p>
        </p:txBody>
      </p:sp>
      <p:sp>
        <p:nvSpPr>
          <p:cNvPr id="6"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27</a:t>
            </a:fld>
            <a:endParaRPr lang="en-AU" altLang="en-US"/>
          </a:p>
        </p:txBody>
      </p:sp>
      <p:sp>
        <p:nvSpPr>
          <p:cNvPr id="7" name="Date Placeholder 3">
            <a:extLst>
              <a:ext uri="{FF2B5EF4-FFF2-40B4-BE49-F238E27FC236}">
                <a16:creationId xmlns:a16="http://schemas.microsoft.com/office/drawing/2014/main" id="{5AF82222-BB77-447F-8088-D4F0CC424343}"/>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551178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2000"/>
                                        <p:tgtEl>
                                          <p:spTgt spid="624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fade">
                                      <p:cBhvr>
                                        <p:cTn id="10" dur="2000"/>
                                        <p:tgtEl>
                                          <p:spTgt spid="6246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2468"/>
                                        </p:tgtEl>
                                        <p:attrNameLst>
                                          <p:attrName>style.visibility</p:attrName>
                                        </p:attrNameLst>
                                      </p:cBhvr>
                                      <p:to>
                                        <p:strVal val="visible"/>
                                      </p:to>
                                    </p:set>
                                    <p:animEffect transition="in" filter="wipe(down)">
                                      <p:cBhvr>
                                        <p:cTn id="15" dur="10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t>Software Engineering</a:t>
            </a:r>
          </a:p>
        </p:txBody>
      </p:sp>
      <p:sp>
        <p:nvSpPr>
          <p:cNvPr id="54275" name="Rectangle 3"/>
          <p:cNvSpPr>
            <a:spLocks noGrp="1" noChangeArrowheads="1"/>
          </p:cNvSpPr>
          <p:nvPr>
            <p:ph type="body" idx="1"/>
          </p:nvPr>
        </p:nvSpPr>
        <p:spPr>
          <a:xfrm>
            <a:off x="1371601" y="1295400"/>
            <a:ext cx="7664897" cy="4514850"/>
          </a:xfrm>
        </p:spPr>
        <p:txBody>
          <a:bodyPr/>
          <a:lstStyle/>
          <a:p>
            <a:pPr marL="0" indent="0">
              <a:spcBef>
                <a:spcPct val="50000"/>
              </a:spcBef>
              <a:buNone/>
            </a:pPr>
            <a:r>
              <a:rPr lang="en-US" altLang="en-US" dirty="0"/>
              <a:t>The topic that we call software engineering is both exciting and frustrating.</a:t>
            </a:r>
          </a:p>
          <a:p>
            <a:pPr>
              <a:spcBef>
                <a:spcPct val="50000"/>
              </a:spcBef>
            </a:pPr>
            <a:r>
              <a:rPr lang="en-US" altLang="en-US" dirty="0"/>
              <a:t>Exciting because it draws on many technical disciplines and provides a harness that binds each discipline to the next.</a:t>
            </a:r>
          </a:p>
          <a:p>
            <a:pPr>
              <a:spcBef>
                <a:spcPct val="50000"/>
              </a:spcBef>
            </a:pPr>
            <a:r>
              <a:rPr lang="en-US" altLang="en-US" dirty="0"/>
              <a:t>Frustrating, because it demands knowledge in a multitude of topic areas and seems to be infinitely expandable.</a:t>
            </a:r>
          </a:p>
          <a:p>
            <a:pPr lvl="1">
              <a:lnSpc>
                <a:spcPct val="100000"/>
              </a:lnSpc>
              <a:spcBef>
                <a:spcPct val="50000"/>
              </a:spcBef>
            </a:pPr>
            <a:r>
              <a:rPr lang="en-US" altLang="en-US" dirty="0"/>
              <a:t>Roger Pressman, 1992</a:t>
            </a:r>
          </a:p>
        </p:txBody>
      </p:sp>
      <p:sp>
        <p:nvSpPr>
          <p:cNvPr id="5"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28</a:t>
            </a:fld>
            <a:endParaRPr lang="en-AU" altLang="en-US"/>
          </a:p>
        </p:txBody>
      </p:sp>
      <p:sp>
        <p:nvSpPr>
          <p:cNvPr id="6" name="Date Placeholder 3">
            <a:extLst>
              <a:ext uri="{FF2B5EF4-FFF2-40B4-BE49-F238E27FC236}">
                <a16:creationId xmlns:a16="http://schemas.microsoft.com/office/drawing/2014/main" id="{0132EAAE-8B6A-444E-AFA5-6012EDB9BA14}"/>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390095932"/>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20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20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2000"/>
                                        <p:tgtEl>
                                          <p:spTgt spid="5427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fade">
                                      <p:cBhvr>
                                        <p:cTn id="20" dur="20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AU" altLang="en-US" dirty="0"/>
              <a:t>Software Engineers</a:t>
            </a:r>
          </a:p>
        </p:txBody>
      </p:sp>
      <p:sp>
        <p:nvSpPr>
          <p:cNvPr id="49155" name="Rectangle 3"/>
          <p:cNvSpPr>
            <a:spLocks noGrp="1" noChangeArrowheads="1"/>
          </p:cNvSpPr>
          <p:nvPr>
            <p:ph type="body" idx="1"/>
          </p:nvPr>
        </p:nvSpPr>
        <p:spPr>
          <a:xfrm>
            <a:off x="1371600" y="1481330"/>
            <a:ext cx="7527470" cy="4525963"/>
          </a:xfrm>
        </p:spPr>
        <p:txBody>
          <a:bodyPr/>
          <a:lstStyle/>
          <a:p>
            <a:r>
              <a:rPr lang="en-AU" altLang="en-US" dirty="0"/>
              <a:t>Choose appropriate tools &amp; techniques</a:t>
            </a:r>
          </a:p>
          <a:p>
            <a:r>
              <a:rPr lang="en-AU" altLang="en-US" dirty="0"/>
              <a:t>Work effectively in a team</a:t>
            </a:r>
          </a:p>
          <a:p>
            <a:r>
              <a:rPr lang="en-AU" altLang="en-US" dirty="0"/>
              <a:t>Manage your own work and the process</a:t>
            </a:r>
          </a:p>
        </p:txBody>
      </p:sp>
      <p:sp>
        <p:nvSpPr>
          <p:cNvPr id="5"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29</a:t>
            </a:fld>
            <a:endParaRPr lang="en-AU" altLang="en-US"/>
          </a:p>
        </p:txBody>
      </p:sp>
      <p:sp>
        <p:nvSpPr>
          <p:cNvPr id="6" name="Date Placeholder 3">
            <a:extLst>
              <a:ext uri="{FF2B5EF4-FFF2-40B4-BE49-F238E27FC236}">
                <a16:creationId xmlns:a16="http://schemas.microsoft.com/office/drawing/2014/main" id="{2BB62BC2-D216-412F-9941-D315384FFE00}"/>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418281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SRAD</a:t>
            </a:r>
          </a:p>
        </p:txBody>
      </p:sp>
      <p:sp>
        <p:nvSpPr>
          <p:cNvPr id="3" name="Content Placeholder 2"/>
          <p:cNvSpPr>
            <a:spLocks noGrp="1"/>
          </p:cNvSpPr>
          <p:nvPr>
            <p:ph idx="1"/>
          </p:nvPr>
        </p:nvSpPr>
        <p:spPr/>
        <p:txBody>
          <a:bodyPr/>
          <a:lstStyle/>
          <a:p>
            <a:r>
              <a:rPr lang="en-AU" dirty="0"/>
              <a:t>Designed similar courses at QUT, UQ, Liverpool</a:t>
            </a:r>
          </a:p>
          <a:p>
            <a:r>
              <a:rPr lang="en-AU" dirty="0"/>
              <a:t>Delivered training to several hundred professional developers</a:t>
            </a:r>
          </a:p>
          <a:p>
            <a:pPr lvl="1"/>
            <a:r>
              <a:rPr lang="en-AU" dirty="0"/>
              <a:t>some course material was the first in the world to be offered</a:t>
            </a:r>
          </a:p>
        </p:txBody>
      </p:sp>
      <p:sp>
        <p:nvSpPr>
          <p:cNvPr id="4" name="Date Placeholder 3"/>
          <p:cNvSpPr>
            <a:spLocks noGrp="1"/>
          </p:cNvSpPr>
          <p:nvPr>
            <p:ph type="dt" sz="half" idx="10"/>
          </p:nvPr>
        </p:nvSpPr>
        <p:spPr/>
        <p:txBody>
          <a:bodyPr/>
          <a:lstStyle/>
          <a:p>
            <a:pPr>
              <a:defRPr/>
            </a:pPr>
            <a:r>
              <a:rPr lang="en-US" altLang="en-US" dirty="0"/>
              <a:t>© Richard Thomas, 1992–2018</a:t>
            </a:r>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3</a:t>
            </a:fld>
            <a:endParaRPr lang="en-AU" altLang="en-US"/>
          </a:p>
        </p:txBody>
      </p:sp>
    </p:spTree>
    <p:extLst>
      <p:ext uri="{BB962C8B-B14F-4D97-AF65-F5344CB8AC3E}">
        <p14:creationId xmlns:p14="http://schemas.microsoft.com/office/powerpoint/2010/main" val="36670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5180DA70-D653-4EED-879B-AE662C6FA264}" type="slidenum">
              <a:rPr lang="en-AU" altLang="en-US"/>
              <a:pPr>
                <a:defRPr/>
              </a:pPr>
              <a:t>30</a:t>
            </a:fld>
            <a:endParaRPr lang="en-AU" altLang="en-US"/>
          </a:p>
        </p:txBody>
      </p:sp>
      <p:sp>
        <p:nvSpPr>
          <p:cNvPr id="491522" name="Rectangle 2"/>
          <p:cNvSpPr>
            <a:spLocks noGrp="1" noChangeArrowheads="1"/>
          </p:cNvSpPr>
          <p:nvPr>
            <p:ph type="title"/>
          </p:nvPr>
        </p:nvSpPr>
        <p:spPr/>
        <p:txBody>
          <a:bodyPr/>
          <a:lstStyle/>
          <a:p>
            <a:pPr>
              <a:defRPr/>
            </a:pPr>
            <a:r>
              <a:rPr lang="en-US" altLang="en-US" dirty="0"/>
              <a:t>Software Engineering Process </a:t>
            </a:r>
          </a:p>
        </p:txBody>
      </p:sp>
      <p:sp>
        <p:nvSpPr>
          <p:cNvPr id="18438" name="Rectangle 3"/>
          <p:cNvSpPr>
            <a:spLocks noGrp="1" noChangeArrowheads="1"/>
          </p:cNvSpPr>
          <p:nvPr>
            <p:ph type="body" idx="1"/>
          </p:nvPr>
        </p:nvSpPr>
        <p:spPr/>
        <p:txBody>
          <a:bodyPr/>
          <a:lstStyle/>
          <a:p>
            <a:r>
              <a:rPr lang="en-GB" altLang="en-US" dirty="0"/>
              <a:t>Structured set of activities followed to develop a software system</a:t>
            </a:r>
            <a:endParaRPr lang="en-US" altLang="en-US" dirty="0"/>
          </a:p>
          <a:p>
            <a:pPr lvl="1"/>
            <a:r>
              <a:rPr lang="en-US" altLang="en-US" sz="2600" dirty="0"/>
              <a:t>states an order for carrying out activities</a:t>
            </a:r>
          </a:p>
          <a:p>
            <a:pPr lvl="1"/>
            <a:r>
              <a:rPr lang="en-US" altLang="en-US" sz="2600" dirty="0"/>
              <a:t>specifies what development artifacts are to be delivered and when</a:t>
            </a:r>
          </a:p>
          <a:p>
            <a:pPr lvl="1"/>
            <a:r>
              <a:rPr lang="en-US" altLang="en-US" sz="2600" dirty="0"/>
              <a:t>assigns activities and artifacts to developers</a:t>
            </a:r>
          </a:p>
          <a:p>
            <a:pPr lvl="1"/>
            <a:r>
              <a:rPr lang="en-US" altLang="en-US" sz="2600" dirty="0"/>
              <a:t>offers criteria for monitoring a project’s progress, for measuring the outcomes, and for planning future projects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97895" y="1"/>
            <a:ext cx="6126435" cy="90872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b" anchorCtr="0" compatLnSpc="1">
            <a:prstTxWarp prst="textNoShape">
              <a:avLst/>
            </a:prstTxWarp>
          </a:bodyPr>
          <a:lstStyle/>
          <a:p>
            <a:r>
              <a:rPr lang="en-US" altLang="en-US" dirty="0"/>
              <a:t>Well Engineered Software</a:t>
            </a:r>
          </a:p>
        </p:txBody>
      </p:sp>
      <p:sp>
        <p:nvSpPr>
          <p:cNvPr id="20483" name="Rectangle 3"/>
          <p:cNvSpPr>
            <a:spLocks noGrp="1" noChangeArrowheads="1"/>
          </p:cNvSpPr>
          <p:nvPr>
            <p:ph type="body" idx="1"/>
          </p:nvPr>
        </p:nvSpPr>
        <p:spPr>
          <a:xfrm>
            <a:off x="1397894" y="1258888"/>
            <a:ext cx="7417495" cy="466725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dirty="0"/>
              <a:t>Usable</a:t>
            </a:r>
          </a:p>
          <a:p>
            <a:r>
              <a:rPr lang="en-US" altLang="en-US" dirty="0"/>
              <a:t>Dependable</a:t>
            </a:r>
          </a:p>
          <a:p>
            <a:r>
              <a:rPr lang="en-US" altLang="en-US" dirty="0"/>
              <a:t>Maintainable</a:t>
            </a:r>
          </a:p>
          <a:p>
            <a:r>
              <a:rPr lang="en-US" altLang="en-US" dirty="0"/>
              <a:t>Efficient</a:t>
            </a:r>
          </a:p>
          <a:p>
            <a:r>
              <a:rPr lang="en-US" altLang="en-US" dirty="0"/>
              <a:t>Delivered</a:t>
            </a:r>
          </a:p>
          <a:p>
            <a:pPr lvl="1"/>
            <a:r>
              <a:rPr lang="en-US" altLang="en-US" dirty="0"/>
              <a:t>on time</a:t>
            </a:r>
          </a:p>
          <a:p>
            <a:pPr lvl="1"/>
            <a:r>
              <a:rPr lang="en-US" altLang="en-US" dirty="0"/>
              <a:t>within a budget</a:t>
            </a:r>
          </a:p>
          <a:p>
            <a:r>
              <a:rPr lang="en-US" altLang="en-US" dirty="0"/>
              <a:t>Trade-offs may be involved</a:t>
            </a:r>
          </a:p>
          <a:p>
            <a:pPr lvl="1"/>
            <a:r>
              <a:rPr lang="en-US" altLang="en-US" dirty="0"/>
              <a:t>appropriate</a:t>
            </a:r>
          </a:p>
          <a:p>
            <a:pPr lvl="1"/>
            <a:r>
              <a:rPr lang="en-US" altLang="en-US" dirty="0"/>
              <a:t>cost-effective </a:t>
            </a:r>
          </a:p>
        </p:txBody>
      </p:sp>
      <p:sp>
        <p:nvSpPr>
          <p:cNvPr id="6"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31</a:t>
            </a:fld>
            <a:endParaRPr lang="en-AU" altLang="en-US"/>
          </a:p>
        </p:txBody>
      </p:sp>
      <p:sp>
        <p:nvSpPr>
          <p:cNvPr id="7" name="Date Placeholder 3">
            <a:extLst>
              <a:ext uri="{FF2B5EF4-FFF2-40B4-BE49-F238E27FC236}">
                <a16:creationId xmlns:a16="http://schemas.microsoft.com/office/drawing/2014/main" id="{B4AC2444-EA24-4F2D-9150-08A9507A4D93}"/>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pic>
        <p:nvPicPr>
          <p:cNvPr id="8" name="Picture 60" descr="Image Gallery SOH">
            <a:extLst>
              <a:ext uri="{FF2B5EF4-FFF2-40B4-BE49-F238E27FC236}">
                <a16:creationId xmlns:a16="http://schemas.microsoft.com/office/drawing/2014/main" id="{9EFBF88B-6645-4444-B726-CAA19FA027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142" y="1258890"/>
            <a:ext cx="3984859" cy="224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09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left)">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left)">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wipe(left)">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wipe(left)">
                                      <p:cBhvr>
                                        <p:cTn id="27" dur="500"/>
                                        <p:tgtEl>
                                          <p:spTgt spid="2048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0483">
                                            <p:txEl>
                                              <p:pRg st="5" end="5"/>
                                            </p:txEl>
                                          </p:spTgt>
                                        </p:tgtEl>
                                        <p:attrNameLst>
                                          <p:attrName>style.visibility</p:attrName>
                                        </p:attrNameLst>
                                      </p:cBhvr>
                                      <p:to>
                                        <p:strVal val="visible"/>
                                      </p:to>
                                    </p:set>
                                    <p:animEffect transition="in" filter="wipe(left)">
                                      <p:cBhvr>
                                        <p:cTn id="30" dur="500"/>
                                        <p:tgtEl>
                                          <p:spTgt spid="20483">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Effect transition="in" filter="wipe(left)">
                                      <p:cBhvr>
                                        <p:cTn id="33" dur="500"/>
                                        <p:tgtEl>
                                          <p:spTgt spid="2048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483">
                                            <p:txEl>
                                              <p:pRg st="7" end="7"/>
                                            </p:txEl>
                                          </p:spTgt>
                                        </p:tgtEl>
                                        <p:attrNameLst>
                                          <p:attrName>style.visibility</p:attrName>
                                        </p:attrNameLst>
                                      </p:cBhvr>
                                      <p:to>
                                        <p:strVal val="visible"/>
                                      </p:to>
                                    </p:set>
                                    <p:animEffect transition="in" filter="wipe(left)">
                                      <p:cBhvr>
                                        <p:cTn id="38" dur="500"/>
                                        <p:tgtEl>
                                          <p:spTgt spid="2048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483">
                                            <p:txEl>
                                              <p:pRg st="8" end="8"/>
                                            </p:txEl>
                                          </p:spTgt>
                                        </p:tgtEl>
                                        <p:attrNameLst>
                                          <p:attrName>style.visibility</p:attrName>
                                        </p:attrNameLst>
                                      </p:cBhvr>
                                      <p:to>
                                        <p:strVal val="visible"/>
                                      </p:to>
                                    </p:set>
                                    <p:animEffect transition="in" filter="wipe(left)">
                                      <p:cBhvr>
                                        <p:cTn id="41" dur="500"/>
                                        <p:tgtEl>
                                          <p:spTgt spid="2048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483">
                                            <p:txEl>
                                              <p:pRg st="9" end="9"/>
                                            </p:txEl>
                                          </p:spTgt>
                                        </p:tgtEl>
                                        <p:attrNameLst>
                                          <p:attrName>style.visibility</p:attrName>
                                        </p:attrNameLst>
                                      </p:cBhvr>
                                      <p:to>
                                        <p:strVal val="visible"/>
                                      </p:to>
                                    </p:set>
                                    <p:animEffect transition="in" filter="wipe(left)">
                                      <p:cBhvr>
                                        <p:cTn id="44"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131566A8-A440-42D6-978A-053370C96FAF}"/>
              </a:ext>
            </a:extLst>
          </p:cNvPr>
          <p:cNvSpPr>
            <a:spLocks noChangeArrowheads="1"/>
          </p:cNvSpPr>
          <p:nvPr/>
        </p:nvSpPr>
        <p:spPr bwMode="auto">
          <a:xfrm>
            <a:off x="312738" y="200027"/>
            <a:ext cx="64008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pPr>
              <a:defRPr/>
            </a:pPr>
            <a:endParaRPr lang="en-US" altLang="en-US">
              <a:solidFill>
                <a:srgbClr val="000000"/>
              </a:solidFill>
            </a:endParaRPr>
          </a:p>
        </p:txBody>
      </p:sp>
      <p:sp>
        <p:nvSpPr>
          <p:cNvPr id="48131" name="Rectangle 10">
            <a:extLst>
              <a:ext uri="{FF2B5EF4-FFF2-40B4-BE49-F238E27FC236}">
                <a16:creationId xmlns:a16="http://schemas.microsoft.com/office/drawing/2014/main" id="{A11652C6-9B7A-4084-A235-A0EF61FA6CE9}"/>
              </a:ext>
            </a:extLst>
          </p:cNvPr>
          <p:cNvSpPr>
            <a:spLocks noGrp="1" noChangeArrowheads="1"/>
          </p:cNvSpPr>
          <p:nvPr>
            <p:ph type="title"/>
          </p:nvPr>
        </p:nvSpPr>
        <p:spPr>
          <a:xfrm>
            <a:off x="228600" y="222250"/>
            <a:ext cx="8496300" cy="863600"/>
          </a:xfrm>
        </p:spPr>
        <p:txBody>
          <a:bodyPr/>
          <a:lstStyle/>
          <a:p>
            <a:r>
              <a:rPr lang="en-US" altLang="en-US" sz="3400" dirty="0">
                <a:ea typeface="ＭＳ Ｐゴシック" panose="020B0600070205080204" pitchFamily="34" charset="-128"/>
              </a:rPr>
              <a:t>Why is Software Development Difficult?</a:t>
            </a:r>
          </a:p>
        </p:txBody>
      </p:sp>
      <p:sp>
        <p:nvSpPr>
          <p:cNvPr id="282635" name="Rectangle 11">
            <a:extLst>
              <a:ext uri="{FF2B5EF4-FFF2-40B4-BE49-F238E27FC236}">
                <a16:creationId xmlns:a16="http://schemas.microsoft.com/office/drawing/2014/main" id="{9A898A6B-0E1F-4925-989B-F29341543F35}"/>
              </a:ext>
            </a:extLst>
          </p:cNvPr>
          <p:cNvSpPr>
            <a:spLocks noGrp="1" noChangeArrowheads="1"/>
          </p:cNvSpPr>
          <p:nvPr>
            <p:ph type="body" idx="1"/>
          </p:nvPr>
        </p:nvSpPr>
        <p:spPr>
          <a:xfrm>
            <a:off x="381000" y="990600"/>
            <a:ext cx="8382000" cy="5181600"/>
          </a:xfrm>
        </p:spPr>
        <p:txBody>
          <a:bodyPr/>
          <a:lstStyle/>
          <a:p>
            <a:r>
              <a:rPr lang="en-US" altLang="en-US" dirty="0">
                <a:ea typeface="ＭＳ Ｐゴシック" panose="020B0600070205080204" pitchFamily="34" charset="-128"/>
              </a:rPr>
              <a:t>Problem is usually ambiguous</a:t>
            </a:r>
          </a:p>
          <a:p>
            <a:r>
              <a:rPr lang="en-US" altLang="en-US" dirty="0">
                <a:ea typeface="ＭＳ Ｐゴシック" panose="020B0600070205080204" pitchFamily="34" charset="-128"/>
              </a:rPr>
              <a:t>Requirements are usually unclear and changing when they become clearer</a:t>
            </a:r>
          </a:p>
          <a:p>
            <a:r>
              <a:rPr lang="en-US" altLang="en-US" dirty="0">
                <a:ea typeface="ＭＳ Ｐゴシック" panose="020B0600070205080204" pitchFamily="34" charset="-128"/>
              </a:rPr>
              <a:t>Problem domain (or application domain) is  complex, and so is the solution domain </a:t>
            </a:r>
          </a:p>
          <a:p>
            <a:r>
              <a:rPr lang="en-US" altLang="en-US" dirty="0">
                <a:ea typeface="ＭＳ Ｐゴシック" panose="020B0600070205080204" pitchFamily="34" charset="-128"/>
              </a:rPr>
              <a:t>Development process is difficult to manage</a:t>
            </a:r>
          </a:p>
          <a:p>
            <a:r>
              <a:rPr lang="en-US" altLang="en-US" dirty="0">
                <a:ea typeface="ＭＳ Ｐゴシック" panose="020B0600070205080204" pitchFamily="34" charset="-128"/>
              </a:rPr>
              <a:t>Software offers extreme flexibility</a:t>
            </a:r>
          </a:p>
        </p:txBody>
      </p:sp>
      <p:pic>
        <p:nvPicPr>
          <p:cNvPr id="48134" name="Picture 12">
            <a:extLst>
              <a:ext uri="{FF2B5EF4-FFF2-40B4-BE49-F238E27FC236}">
                <a16:creationId xmlns:a16="http://schemas.microsoft.com/office/drawing/2014/main" id="{6A921B67-4D4F-42AA-8DA8-1773F6147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189415"/>
            <a:ext cx="1397000" cy="167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35" name="Text Box 13">
            <a:extLst>
              <a:ext uri="{FF2B5EF4-FFF2-40B4-BE49-F238E27FC236}">
                <a16:creationId xmlns:a16="http://schemas.microsoft.com/office/drawing/2014/main" id="{5CB1804A-0E9F-42CA-B15B-C80BEADA0B6D}"/>
              </a:ext>
            </a:extLst>
          </p:cNvPr>
          <p:cNvSpPr txBox="1">
            <a:spLocks noChangeArrowheads="1"/>
          </p:cNvSpPr>
          <p:nvPr/>
        </p:nvSpPr>
        <p:spPr bwMode="auto">
          <a:xfrm>
            <a:off x="1538288" y="4211640"/>
            <a:ext cx="5999162" cy="163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pPr>
              <a:defRPr/>
            </a:pPr>
            <a:r>
              <a:rPr lang="en-US" altLang="en-US" sz="2000" dirty="0">
                <a:solidFill>
                  <a:srgbClr val="000000"/>
                </a:solidFill>
                <a:latin typeface="Arial" panose="020B0604020202020204" pitchFamily="34" charset="0"/>
              </a:rPr>
              <a:t>David </a:t>
            </a:r>
            <a:r>
              <a:rPr lang="en-US" altLang="en-US" sz="2000" dirty="0" err="1">
                <a:solidFill>
                  <a:srgbClr val="000000"/>
                </a:solidFill>
                <a:latin typeface="Arial" panose="020B0604020202020204" pitchFamily="34" charset="0"/>
              </a:rPr>
              <a:t>Lorge</a:t>
            </a:r>
            <a:r>
              <a:rPr lang="en-US" altLang="en-US" sz="2000" dirty="0">
                <a:solidFill>
                  <a:srgbClr val="000000"/>
                </a:solidFill>
                <a:latin typeface="Arial" panose="020B0604020202020204" pitchFamily="34" charset="0"/>
              </a:rPr>
              <a:t> </a:t>
            </a:r>
            <a:r>
              <a:rPr lang="en-US" altLang="en-US" sz="2000" dirty="0" err="1">
                <a:solidFill>
                  <a:srgbClr val="000000"/>
                </a:solidFill>
                <a:latin typeface="Arial" panose="020B0604020202020204" pitchFamily="34" charset="0"/>
              </a:rPr>
              <a:t>Parnas</a:t>
            </a:r>
            <a:r>
              <a:rPr lang="en-US" altLang="en-US" sz="2000" b="0" dirty="0">
                <a:solidFill>
                  <a:srgbClr val="000000"/>
                </a:solidFill>
                <a:latin typeface="Helvetica" panose="020B0604020202020204" pitchFamily="34" charset="0"/>
              </a:rPr>
              <a:t> - an early pioneer in </a:t>
            </a:r>
          </a:p>
          <a:p>
            <a:pPr>
              <a:defRPr/>
            </a:pPr>
            <a:r>
              <a:rPr lang="en-US" altLang="en-US" sz="2000" b="0" dirty="0">
                <a:solidFill>
                  <a:srgbClr val="000000"/>
                </a:solidFill>
                <a:latin typeface="Helvetica" panose="020B0604020202020204" pitchFamily="34" charset="0"/>
              </a:rPr>
              <a:t>software engineering who developed the </a:t>
            </a:r>
          </a:p>
          <a:p>
            <a:pPr>
              <a:defRPr/>
            </a:pPr>
            <a:r>
              <a:rPr lang="en-US" altLang="en-US" sz="2000" b="0" dirty="0">
                <a:solidFill>
                  <a:srgbClr val="000000"/>
                </a:solidFill>
                <a:latin typeface="Helvetica" panose="020B0604020202020204" pitchFamily="34" charset="0"/>
              </a:rPr>
              <a:t>concepts of modularity and information hiding </a:t>
            </a:r>
          </a:p>
          <a:p>
            <a:pPr>
              <a:defRPr/>
            </a:pPr>
            <a:r>
              <a:rPr lang="en-US" altLang="en-US" sz="2000" b="0" dirty="0">
                <a:solidFill>
                  <a:srgbClr val="000000"/>
                </a:solidFill>
                <a:latin typeface="Helvetica" panose="020B0604020202020204" pitchFamily="34" charset="0"/>
              </a:rPr>
              <a:t>in systems which are the foundation of </a:t>
            </a:r>
          </a:p>
          <a:p>
            <a:pPr>
              <a:defRPr/>
            </a:pPr>
            <a:r>
              <a:rPr lang="en-US" altLang="en-US" sz="2000" b="0" dirty="0">
                <a:solidFill>
                  <a:srgbClr val="000000"/>
                </a:solidFill>
                <a:latin typeface="Helvetica" panose="020B0604020202020204" pitchFamily="34" charset="0"/>
              </a:rPr>
              <a:t>object oriented methodologies.</a:t>
            </a:r>
          </a:p>
        </p:txBody>
      </p:sp>
    </p:spTree>
    <p:extLst>
      <p:ext uri="{BB962C8B-B14F-4D97-AF65-F5344CB8AC3E}">
        <p14:creationId xmlns:p14="http://schemas.microsoft.com/office/powerpoint/2010/main" val="3332270024"/>
      </p:ext>
    </p:extLst>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2635">
                                            <p:txEl>
                                              <p:pRg st="0" end="0"/>
                                            </p:txEl>
                                          </p:spTgt>
                                        </p:tgtEl>
                                        <p:attrNameLst>
                                          <p:attrName>style.visibility</p:attrName>
                                        </p:attrNameLst>
                                      </p:cBhvr>
                                      <p:to>
                                        <p:strVal val="visible"/>
                                      </p:to>
                                    </p:set>
                                    <p:animEffect transition="in" filter="fade">
                                      <p:cBhvr>
                                        <p:cTn id="7" dur="500"/>
                                        <p:tgtEl>
                                          <p:spTgt spid="282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2635">
                                            <p:txEl>
                                              <p:pRg st="1" end="1"/>
                                            </p:txEl>
                                          </p:spTgt>
                                        </p:tgtEl>
                                        <p:attrNameLst>
                                          <p:attrName>style.visibility</p:attrName>
                                        </p:attrNameLst>
                                      </p:cBhvr>
                                      <p:to>
                                        <p:strVal val="visible"/>
                                      </p:to>
                                    </p:set>
                                    <p:animEffect transition="in" filter="fade">
                                      <p:cBhvr>
                                        <p:cTn id="12" dur="500"/>
                                        <p:tgtEl>
                                          <p:spTgt spid="282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2635">
                                            <p:txEl>
                                              <p:pRg st="2" end="2"/>
                                            </p:txEl>
                                          </p:spTgt>
                                        </p:tgtEl>
                                        <p:attrNameLst>
                                          <p:attrName>style.visibility</p:attrName>
                                        </p:attrNameLst>
                                      </p:cBhvr>
                                      <p:to>
                                        <p:strVal val="visible"/>
                                      </p:to>
                                    </p:set>
                                    <p:animEffect transition="in" filter="fade">
                                      <p:cBhvr>
                                        <p:cTn id="17" dur="500"/>
                                        <p:tgtEl>
                                          <p:spTgt spid="282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2635">
                                            <p:txEl>
                                              <p:pRg st="3" end="3"/>
                                            </p:txEl>
                                          </p:spTgt>
                                        </p:tgtEl>
                                        <p:attrNameLst>
                                          <p:attrName>style.visibility</p:attrName>
                                        </p:attrNameLst>
                                      </p:cBhvr>
                                      <p:to>
                                        <p:strVal val="visible"/>
                                      </p:to>
                                    </p:set>
                                    <p:animEffect transition="in" filter="fade">
                                      <p:cBhvr>
                                        <p:cTn id="22" dur="500"/>
                                        <p:tgtEl>
                                          <p:spTgt spid="282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2635">
                                            <p:txEl>
                                              <p:pRg st="4" end="4"/>
                                            </p:txEl>
                                          </p:spTgt>
                                        </p:tgtEl>
                                        <p:attrNameLst>
                                          <p:attrName>style.visibility</p:attrName>
                                        </p:attrNameLst>
                                      </p:cBhvr>
                                      <p:to>
                                        <p:strVal val="visible"/>
                                      </p:to>
                                    </p:set>
                                    <p:animEffect transition="in" filter="fade">
                                      <p:cBhvr>
                                        <p:cTn id="27" dur="500"/>
                                        <p:tgtEl>
                                          <p:spTgt spid="282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1156A0EB-CF72-4883-96C8-5DCD2EEBE633}"/>
              </a:ext>
            </a:extLst>
          </p:cNvPr>
          <p:cNvSpPr>
            <a:spLocks noGrp="1" noChangeArrowheads="1"/>
          </p:cNvSpPr>
          <p:nvPr>
            <p:ph type="title"/>
          </p:nvPr>
        </p:nvSpPr>
        <p:spPr/>
        <p:txBody>
          <a:bodyPr/>
          <a:lstStyle/>
          <a:p>
            <a:r>
              <a:rPr lang="en-US" altLang="en-US">
                <a:ea typeface="ＭＳ Ｐゴシック" panose="020B0600070205080204" pitchFamily="34" charset="-128"/>
              </a:rPr>
              <a:t>Software Development is more than just  Writing Code</a:t>
            </a:r>
          </a:p>
        </p:txBody>
      </p:sp>
      <p:sp>
        <p:nvSpPr>
          <p:cNvPr id="50179" name="Rectangle 7">
            <a:extLst>
              <a:ext uri="{FF2B5EF4-FFF2-40B4-BE49-F238E27FC236}">
                <a16:creationId xmlns:a16="http://schemas.microsoft.com/office/drawing/2014/main" id="{39834856-E090-419A-A2BF-21ECF22C245A}"/>
              </a:ext>
            </a:extLst>
          </p:cNvPr>
          <p:cNvSpPr>
            <a:spLocks noGrp="1" noChangeArrowheads="1"/>
          </p:cNvSpPr>
          <p:nvPr>
            <p:ph type="body" idx="1"/>
          </p:nvPr>
        </p:nvSpPr>
        <p:spPr>
          <a:xfrm>
            <a:off x="381000" y="1143000"/>
            <a:ext cx="6172200" cy="5410200"/>
          </a:xfrm>
        </p:spPr>
        <p:txBody>
          <a:bodyPr/>
          <a:lstStyle/>
          <a:p>
            <a:pPr>
              <a:lnSpc>
                <a:spcPct val="97000"/>
              </a:lnSpc>
              <a:spcBef>
                <a:spcPts val="600"/>
              </a:spcBef>
            </a:pPr>
            <a:r>
              <a:rPr lang="en-US" altLang="en-US" dirty="0">
                <a:ea typeface="ＭＳ Ｐゴシック" panose="020B0600070205080204" pitchFamily="34" charset="-128"/>
              </a:rPr>
              <a:t>It is problem solving</a:t>
            </a:r>
          </a:p>
          <a:p>
            <a:pPr lvl="1">
              <a:lnSpc>
                <a:spcPct val="97000"/>
              </a:lnSpc>
              <a:spcBef>
                <a:spcPts val="600"/>
              </a:spcBef>
            </a:pPr>
            <a:r>
              <a:rPr lang="en-US" altLang="en-US" dirty="0">
                <a:ea typeface="ＭＳ Ｐゴシック" panose="020B0600070205080204" pitchFamily="34" charset="-128"/>
              </a:rPr>
              <a:t>Understanding a problem</a:t>
            </a:r>
          </a:p>
          <a:p>
            <a:pPr lvl="1">
              <a:lnSpc>
                <a:spcPct val="97000"/>
              </a:lnSpc>
              <a:spcBef>
                <a:spcPts val="600"/>
              </a:spcBef>
            </a:pPr>
            <a:r>
              <a:rPr lang="en-US" altLang="en-US" dirty="0">
                <a:ea typeface="ＭＳ Ｐゴシック" panose="020B0600070205080204" pitchFamily="34" charset="-128"/>
              </a:rPr>
              <a:t>Proposing a solution and plan</a:t>
            </a:r>
          </a:p>
          <a:p>
            <a:pPr lvl="1">
              <a:lnSpc>
                <a:spcPct val="97000"/>
              </a:lnSpc>
              <a:spcBef>
                <a:spcPts val="600"/>
              </a:spcBef>
            </a:pPr>
            <a:r>
              <a:rPr lang="en-US" altLang="en-US" dirty="0">
                <a:ea typeface="ＭＳ Ｐゴシック" panose="020B0600070205080204" pitchFamily="34" charset="-128"/>
              </a:rPr>
              <a:t>Engineering a system based on the proposed solution using a </a:t>
            </a:r>
            <a:r>
              <a:rPr lang="en-US" altLang="en-US" b="1" i="1" dirty="0">
                <a:ea typeface="ＭＳ Ｐゴシック" panose="020B0600070205080204" pitchFamily="34" charset="-128"/>
              </a:rPr>
              <a:t>good </a:t>
            </a:r>
            <a:r>
              <a:rPr lang="en-US" altLang="en-US" dirty="0">
                <a:ea typeface="ＭＳ Ｐゴシック" panose="020B0600070205080204" pitchFamily="34" charset="-128"/>
              </a:rPr>
              <a:t>design</a:t>
            </a:r>
          </a:p>
          <a:p>
            <a:pPr>
              <a:lnSpc>
                <a:spcPct val="97000"/>
              </a:lnSpc>
              <a:spcBef>
                <a:spcPts val="600"/>
              </a:spcBef>
            </a:pPr>
            <a:r>
              <a:rPr lang="en-US" altLang="en-US" dirty="0">
                <a:ea typeface="ＭＳ Ｐゴシック" panose="020B0600070205080204" pitchFamily="34" charset="-128"/>
              </a:rPr>
              <a:t>It is about dealing with complexity</a:t>
            </a:r>
          </a:p>
          <a:p>
            <a:pPr lvl="1">
              <a:lnSpc>
                <a:spcPct val="97000"/>
              </a:lnSpc>
              <a:spcBef>
                <a:spcPts val="600"/>
              </a:spcBef>
            </a:pPr>
            <a:r>
              <a:rPr lang="en-US" altLang="en-US" dirty="0">
                <a:ea typeface="ＭＳ Ｐゴシック" panose="020B0600070205080204" pitchFamily="34" charset="-128"/>
              </a:rPr>
              <a:t>Creating abstractions and models</a:t>
            </a:r>
          </a:p>
          <a:p>
            <a:pPr lvl="1">
              <a:lnSpc>
                <a:spcPct val="97000"/>
              </a:lnSpc>
              <a:spcBef>
                <a:spcPts val="600"/>
              </a:spcBef>
            </a:pPr>
            <a:r>
              <a:rPr lang="en-US" altLang="en-US" dirty="0">
                <a:ea typeface="ＭＳ Ｐゴシック" panose="020B0600070205080204" pitchFamily="34" charset="-128"/>
              </a:rPr>
              <a:t>Notations for abstractions</a:t>
            </a:r>
          </a:p>
          <a:p>
            <a:pPr>
              <a:lnSpc>
                <a:spcPct val="97000"/>
              </a:lnSpc>
              <a:spcBef>
                <a:spcPts val="600"/>
              </a:spcBef>
            </a:pPr>
            <a:r>
              <a:rPr lang="en-US" altLang="en-US" dirty="0">
                <a:ea typeface="ＭＳ Ｐゴシック" panose="020B0600070205080204" pitchFamily="34" charset="-128"/>
              </a:rPr>
              <a:t>It is knowledge management</a:t>
            </a:r>
          </a:p>
          <a:p>
            <a:pPr lvl="1">
              <a:lnSpc>
                <a:spcPct val="97000"/>
              </a:lnSpc>
              <a:spcBef>
                <a:spcPts val="600"/>
              </a:spcBef>
            </a:pPr>
            <a:r>
              <a:rPr lang="en-US" altLang="en-US" dirty="0">
                <a:ea typeface="ＭＳ Ｐゴシック" panose="020B0600070205080204" pitchFamily="34" charset="-128"/>
              </a:rPr>
              <a:t>Elicitation, analysis, design, validation of the system and the solution process	</a:t>
            </a:r>
          </a:p>
          <a:p>
            <a:pPr>
              <a:lnSpc>
                <a:spcPct val="97000"/>
              </a:lnSpc>
              <a:spcBef>
                <a:spcPts val="600"/>
              </a:spcBef>
            </a:pPr>
            <a:r>
              <a:rPr lang="en-US" altLang="en-US" dirty="0">
                <a:ea typeface="ＭＳ Ｐゴシック" panose="020B0600070205080204" pitchFamily="34" charset="-128"/>
              </a:rPr>
              <a:t>It is rationale management</a:t>
            </a:r>
          </a:p>
          <a:p>
            <a:pPr lvl="1">
              <a:lnSpc>
                <a:spcPct val="97000"/>
              </a:lnSpc>
              <a:spcBef>
                <a:spcPts val="600"/>
              </a:spcBef>
            </a:pPr>
            <a:r>
              <a:rPr lang="en-US" altLang="en-US" dirty="0">
                <a:ea typeface="ＭＳ Ｐゴシック" panose="020B0600070205080204" pitchFamily="34" charset="-128"/>
              </a:rPr>
              <a:t>Making the design and development decisions explicit to all stakeholders</a:t>
            </a:r>
          </a:p>
        </p:txBody>
      </p:sp>
      <p:pic>
        <p:nvPicPr>
          <p:cNvPr id="50180" name="Bild 4">
            <a:extLst>
              <a:ext uri="{FF2B5EF4-FFF2-40B4-BE49-F238E27FC236}">
                <a16:creationId xmlns:a16="http://schemas.microsoft.com/office/drawing/2014/main" id="{C4401504-7348-4FAE-847C-420CD4F13F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33600"/>
            <a:ext cx="22860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Bild 5">
            <a:extLst>
              <a:ext uri="{FF2B5EF4-FFF2-40B4-BE49-F238E27FC236}">
                <a16:creationId xmlns:a16="http://schemas.microsoft.com/office/drawing/2014/main" id="{AEE97852-BAB5-4A09-BD2F-5DC3ECC924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676650"/>
            <a:ext cx="190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Bild 7">
            <a:extLst>
              <a:ext uri="{FF2B5EF4-FFF2-40B4-BE49-F238E27FC236}">
                <a16:creationId xmlns:a16="http://schemas.microsoft.com/office/drawing/2014/main" id="{8A14E149-1B08-49C6-A70C-751EF2389F7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31100" y="5194300"/>
            <a:ext cx="10033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Bild 10">
            <a:extLst>
              <a:ext uri="{FF2B5EF4-FFF2-40B4-BE49-F238E27FC236}">
                <a16:creationId xmlns:a16="http://schemas.microsoft.com/office/drawing/2014/main" id="{87249B0D-FED6-4E41-A96F-FE47B58D667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81915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Bild 11">
            <a:extLst>
              <a:ext uri="{FF2B5EF4-FFF2-40B4-BE49-F238E27FC236}">
                <a16:creationId xmlns:a16="http://schemas.microsoft.com/office/drawing/2014/main" id="{AAF3042B-71B8-43AE-8E05-43C5C513033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094413" y="7620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Bild 12">
            <a:extLst>
              <a:ext uri="{FF2B5EF4-FFF2-40B4-BE49-F238E27FC236}">
                <a16:creationId xmlns:a16="http://schemas.microsoft.com/office/drawing/2014/main" id="{076894A6-43F4-465E-962F-DB07E7863AE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838200"/>
            <a:ext cx="965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713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1">
            <a:extLst>
              <a:ext uri="{FF2B5EF4-FFF2-40B4-BE49-F238E27FC236}">
                <a16:creationId xmlns:a16="http://schemas.microsoft.com/office/drawing/2014/main" id="{E76D9D55-763F-4F6A-B024-A32EE490336A}"/>
              </a:ext>
            </a:extLst>
          </p:cNvPr>
          <p:cNvSpPr>
            <a:spLocks noGrp="1"/>
          </p:cNvSpPr>
          <p:nvPr>
            <p:ph type="title"/>
          </p:nvPr>
        </p:nvSpPr>
        <p:spPr/>
        <p:txBody>
          <a:bodyPr/>
          <a:lstStyle/>
          <a:p>
            <a:r>
              <a:rPr lang="en-US" altLang="en-US" dirty="0">
                <a:ea typeface="ＭＳ Ｐゴシック" panose="020B0600070205080204" pitchFamily="34" charset="-128"/>
              </a:rPr>
              <a:t>Can’t we use the Scientific Method?</a:t>
            </a:r>
          </a:p>
        </p:txBody>
      </p:sp>
      <p:sp>
        <p:nvSpPr>
          <p:cNvPr id="52227" name="Inhaltsplatzhalter 2">
            <a:extLst>
              <a:ext uri="{FF2B5EF4-FFF2-40B4-BE49-F238E27FC236}">
                <a16:creationId xmlns:a16="http://schemas.microsoft.com/office/drawing/2014/main" id="{08DEE1B0-FCBE-4C6B-9C07-046F3BB83321}"/>
              </a:ext>
            </a:extLst>
          </p:cNvPr>
          <p:cNvSpPr>
            <a:spLocks noGrp="1"/>
          </p:cNvSpPr>
          <p:nvPr>
            <p:ph idx="1"/>
          </p:nvPr>
        </p:nvSpPr>
        <p:spPr>
          <a:xfrm>
            <a:off x="381000" y="1066800"/>
            <a:ext cx="8382000" cy="5257800"/>
          </a:xfrm>
        </p:spPr>
        <p:txBody>
          <a:bodyPr/>
          <a:lstStyle/>
          <a:p>
            <a:pPr>
              <a:lnSpc>
                <a:spcPct val="100000"/>
              </a:lnSpc>
              <a:spcBef>
                <a:spcPts val="600"/>
              </a:spcBef>
            </a:pPr>
            <a:r>
              <a:rPr lang="de-DE" altLang="en-US" dirty="0">
                <a:ea typeface="ＭＳ Ｐゴシック" panose="020B0600070205080204" pitchFamily="34" charset="-128"/>
              </a:rPr>
              <a:t>Not exactly, we need ideas and hypotheses</a:t>
            </a:r>
          </a:p>
          <a:p>
            <a:pPr lvl="1">
              <a:lnSpc>
                <a:spcPct val="100000"/>
              </a:lnSpc>
              <a:spcBef>
                <a:spcPts val="600"/>
              </a:spcBef>
            </a:pPr>
            <a:r>
              <a:rPr lang="de-DE" altLang="en-US" dirty="0">
                <a:ea typeface="ＭＳ Ｐゴシック" panose="020B0600070205080204" pitchFamily="34" charset="-128"/>
              </a:rPr>
              <a:t>The scientific method, unfortunately, has never quite gotten around to saying exactly where to pick up these hypotheses.</a:t>
            </a:r>
          </a:p>
          <a:p>
            <a:pPr>
              <a:lnSpc>
                <a:spcPct val="100000"/>
              </a:lnSpc>
              <a:spcBef>
                <a:spcPts val="600"/>
              </a:spcBef>
            </a:pPr>
            <a:r>
              <a:rPr lang="de-DE" altLang="en-US" dirty="0">
                <a:ea typeface="ＭＳ Ｐゴシック" panose="020B0600070205080204" pitchFamily="34" charset="-128"/>
              </a:rPr>
              <a:t>The traditional scientific method has always been at the very best, 20-20 hindsight </a:t>
            </a:r>
          </a:p>
          <a:p>
            <a:pPr lvl="1">
              <a:lnSpc>
                <a:spcPct val="100000"/>
              </a:lnSpc>
              <a:spcBef>
                <a:spcPts val="600"/>
              </a:spcBef>
            </a:pPr>
            <a:r>
              <a:rPr lang="de-DE" altLang="en-US" dirty="0">
                <a:ea typeface="ＭＳ Ｐゴシック" panose="020B0600070205080204" pitchFamily="34" charset="-128"/>
              </a:rPr>
              <a:t>It's good for seeing where you've been. It's good for testing of what you think you know</a:t>
            </a:r>
          </a:p>
          <a:p>
            <a:pPr lvl="1">
              <a:lnSpc>
                <a:spcPct val="100000"/>
              </a:lnSpc>
              <a:spcBef>
                <a:spcPts val="600"/>
              </a:spcBef>
            </a:pPr>
            <a:r>
              <a:rPr lang="de-DE" altLang="en-US" dirty="0">
                <a:ea typeface="ＭＳ Ｐゴシック" panose="020B0600070205080204" pitchFamily="34" charset="-128"/>
              </a:rPr>
              <a:t>But it can't tell you where you should to go</a:t>
            </a:r>
          </a:p>
          <a:p>
            <a:pPr>
              <a:lnSpc>
                <a:spcPct val="100000"/>
              </a:lnSpc>
              <a:spcBef>
                <a:spcPts val="600"/>
              </a:spcBef>
            </a:pPr>
            <a:r>
              <a:rPr lang="de-DE" altLang="en-US" dirty="0">
                <a:ea typeface="ＭＳ Ｐゴシック" panose="020B0600070205080204" pitchFamily="34" charset="-128"/>
              </a:rPr>
              <a:t>Creativity, originality, inventiveness, intuition, imagination –are outside the domain of the scientific method</a:t>
            </a:r>
          </a:p>
          <a:p>
            <a:pPr lvl="1">
              <a:lnSpc>
                <a:spcPct val="100000"/>
              </a:lnSpc>
              <a:spcBef>
                <a:spcPts val="600"/>
              </a:spcBef>
            </a:pPr>
            <a:r>
              <a:rPr lang="de-DE" altLang="en-US" sz="1600" dirty="0">
                <a:ea typeface="ＭＳ Ｐゴシック" panose="020B0600070205080204" pitchFamily="34" charset="-128"/>
              </a:rPr>
              <a:t>Robert Pirsig, Zen and the Art of Motorcycle Maintenance, p. 251, Bantam Books, 1984.</a:t>
            </a:r>
            <a:endParaRPr lang="en-US" altLang="en-US" sz="1600" dirty="0">
              <a:ea typeface="ＭＳ Ｐゴシック" panose="020B0600070205080204" pitchFamily="34" charset="-128"/>
            </a:endParaRPr>
          </a:p>
        </p:txBody>
      </p:sp>
    </p:spTree>
    <p:extLst>
      <p:ext uri="{BB962C8B-B14F-4D97-AF65-F5344CB8AC3E}">
        <p14:creationId xmlns:p14="http://schemas.microsoft.com/office/powerpoint/2010/main" val="2717991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BB43E94-1904-4BF5-BD8E-363D50833B6C}"/>
              </a:ext>
            </a:extLst>
          </p:cNvPr>
          <p:cNvSpPr>
            <a:spLocks noGrp="1" noChangeArrowheads="1"/>
          </p:cNvSpPr>
          <p:nvPr>
            <p:ph type="title"/>
          </p:nvPr>
        </p:nvSpPr>
        <p:spPr/>
        <p:txBody>
          <a:bodyPr/>
          <a:lstStyle/>
          <a:p>
            <a:r>
              <a:rPr lang="en-US" altLang="en-US" sz="3400">
                <a:ea typeface="ＭＳ Ｐゴシック" panose="020B0600070205080204" pitchFamily="34" charset="-128"/>
              </a:rPr>
              <a:t>Techniques, Methodologies and Tools</a:t>
            </a:r>
          </a:p>
        </p:txBody>
      </p:sp>
      <p:sp>
        <p:nvSpPr>
          <p:cNvPr id="53251" name="Rectangle 3">
            <a:extLst>
              <a:ext uri="{FF2B5EF4-FFF2-40B4-BE49-F238E27FC236}">
                <a16:creationId xmlns:a16="http://schemas.microsoft.com/office/drawing/2014/main" id="{217269AC-6FAF-4320-95D9-E07260862264}"/>
              </a:ext>
            </a:extLst>
          </p:cNvPr>
          <p:cNvSpPr>
            <a:spLocks noGrp="1" noChangeArrowheads="1"/>
          </p:cNvSpPr>
          <p:nvPr>
            <p:ph type="body" idx="1"/>
          </p:nvPr>
        </p:nvSpPr>
        <p:spPr>
          <a:xfrm>
            <a:off x="533400" y="1295400"/>
            <a:ext cx="8039100" cy="4800600"/>
          </a:xfrm>
        </p:spPr>
        <p:txBody>
          <a:bodyPr/>
          <a:lstStyle/>
          <a:p>
            <a:pPr>
              <a:lnSpc>
                <a:spcPct val="100000"/>
              </a:lnSpc>
              <a:spcBef>
                <a:spcPts val="600"/>
              </a:spcBef>
            </a:pPr>
            <a:r>
              <a:rPr lang="en-US" altLang="en-US" b="1" dirty="0">
                <a:ea typeface="ＭＳ Ｐゴシック" panose="020B0600070205080204" pitchFamily="34" charset="-128"/>
              </a:rPr>
              <a:t>Techniques</a:t>
            </a:r>
            <a:endParaRPr lang="en-US" altLang="en-US" dirty="0">
              <a:ea typeface="ＭＳ Ｐゴシック" panose="020B0600070205080204" pitchFamily="34" charset="-128"/>
            </a:endParaRPr>
          </a:p>
          <a:p>
            <a:pPr lvl="1">
              <a:lnSpc>
                <a:spcPct val="100000"/>
              </a:lnSpc>
              <a:spcBef>
                <a:spcPts val="600"/>
              </a:spcBef>
            </a:pPr>
            <a:r>
              <a:rPr lang="en-US" altLang="en-US" dirty="0">
                <a:ea typeface="ＭＳ Ｐゴシック" panose="020B0600070205080204" pitchFamily="34" charset="-128"/>
              </a:rPr>
              <a:t>Formal procedures for producing results using some well-defined notation</a:t>
            </a:r>
          </a:p>
          <a:p>
            <a:pPr>
              <a:lnSpc>
                <a:spcPct val="100000"/>
              </a:lnSpc>
              <a:spcBef>
                <a:spcPts val="1200"/>
              </a:spcBef>
            </a:pPr>
            <a:r>
              <a:rPr lang="en-US" altLang="en-US" b="1" dirty="0">
                <a:ea typeface="ＭＳ Ｐゴシック" panose="020B0600070205080204" pitchFamily="34" charset="-128"/>
              </a:rPr>
              <a:t>Methodologies</a:t>
            </a:r>
            <a:endParaRPr lang="en-US" altLang="en-US" dirty="0">
              <a:ea typeface="ＭＳ Ｐゴシック" panose="020B0600070205080204" pitchFamily="34" charset="-128"/>
            </a:endParaRPr>
          </a:p>
          <a:p>
            <a:pPr lvl="1">
              <a:lnSpc>
                <a:spcPct val="100000"/>
              </a:lnSpc>
              <a:spcBef>
                <a:spcPts val="600"/>
              </a:spcBef>
            </a:pPr>
            <a:r>
              <a:rPr lang="en-US" altLang="en-US" dirty="0">
                <a:ea typeface="ＭＳ Ｐゴシック" panose="020B0600070205080204" pitchFamily="34" charset="-128"/>
              </a:rPr>
              <a:t>Collection of techniques applied across software development and unified by a philosophical approach</a:t>
            </a:r>
          </a:p>
          <a:p>
            <a:pPr>
              <a:lnSpc>
                <a:spcPct val="100000"/>
              </a:lnSpc>
              <a:spcBef>
                <a:spcPts val="1200"/>
              </a:spcBef>
            </a:pPr>
            <a:r>
              <a:rPr lang="en-US" altLang="en-US" b="1" dirty="0">
                <a:ea typeface="ＭＳ Ｐゴシック" panose="020B0600070205080204" pitchFamily="34" charset="-128"/>
              </a:rPr>
              <a:t>Tools</a:t>
            </a:r>
            <a:endParaRPr lang="en-US" altLang="en-US" dirty="0">
              <a:ea typeface="ＭＳ Ｐゴシック" panose="020B0600070205080204" pitchFamily="34" charset="-128"/>
            </a:endParaRPr>
          </a:p>
          <a:p>
            <a:pPr lvl="1">
              <a:lnSpc>
                <a:spcPct val="100000"/>
              </a:lnSpc>
              <a:spcBef>
                <a:spcPts val="600"/>
              </a:spcBef>
            </a:pPr>
            <a:r>
              <a:rPr lang="en-US" altLang="en-US" dirty="0">
                <a:ea typeface="ＭＳ Ｐゴシック" panose="020B0600070205080204" pitchFamily="34" charset="-128"/>
              </a:rPr>
              <a:t>Instruments or automated systems to accomplish a technique</a:t>
            </a:r>
          </a:p>
          <a:p>
            <a:pPr lvl="1">
              <a:lnSpc>
                <a:spcPct val="100000"/>
              </a:lnSpc>
              <a:spcBef>
                <a:spcPts val="600"/>
              </a:spcBef>
            </a:pPr>
            <a:r>
              <a:rPr lang="en-US" altLang="en-US" dirty="0">
                <a:ea typeface="ＭＳ Ｐゴシック" panose="020B0600070205080204" pitchFamily="34" charset="-128"/>
              </a:rPr>
              <a:t>Interactive Development Environment (IDE)</a:t>
            </a:r>
          </a:p>
          <a:p>
            <a:pPr lvl="1">
              <a:lnSpc>
                <a:spcPct val="100000"/>
              </a:lnSpc>
              <a:spcBef>
                <a:spcPts val="600"/>
              </a:spcBef>
            </a:pPr>
            <a:r>
              <a:rPr lang="en-US" altLang="en-US" dirty="0">
                <a:ea typeface="ＭＳ Ｐゴシック" panose="020B0600070205080204" pitchFamily="34" charset="-128"/>
              </a:rPr>
              <a:t>Computer Aided Software Engineering (CASE)</a:t>
            </a:r>
          </a:p>
        </p:txBody>
      </p:sp>
    </p:spTree>
    <p:extLst>
      <p:ext uri="{BB962C8B-B14F-4D97-AF65-F5344CB8AC3E}">
        <p14:creationId xmlns:p14="http://schemas.microsoft.com/office/powerpoint/2010/main" val="3401364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
            <a:ext cx="7772400" cy="1698171"/>
          </a:xfrm>
          <a:effectLst>
            <a:outerShdw blurRad="12700" dist="25400" dir="2700000" algn="tl" rotWithShape="0">
              <a:schemeClr val="bg1"/>
            </a:outerShdw>
          </a:effectLst>
        </p:spPr>
        <p:txBody>
          <a:bodyPr/>
          <a:lstStyle/>
          <a:p>
            <a:pPr algn="ctr"/>
            <a:r>
              <a:rPr lang="en-AU" altLang="en-US" dirty="0"/>
              <a:t>Software Engineering</a:t>
            </a:r>
            <a:br>
              <a:rPr lang="en-AU" altLang="en-US" dirty="0"/>
            </a:br>
            <a:r>
              <a:rPr lang="en-AU" altLang="en-US" dirty="0"/>
              <a:t>Process Models</a:t>
            </a:r>
            <a:endParaRPr lang="en-AU" dirty="0"/>
          </a:p>
        </p:txBody>
      </p:sp>
      <p:sp>
        <p:nvSpPr>
          <p:cNvPr id="3" name="Subtitle 2"/>
          <p:cNvSpPr>
            <a:spLocks noGrp="1"/>
          </p:cNvSpPr>
          <p:nvPr>
            <p:ph type="subTitle" idx="1"/>
          </p:nvPr>
        </p:nvSpPr>
        <p:spPr>
          <a:xfrm>
            <a:off x="899592" y="4500761"/>
            <a:ext cx="7772400" cy="1199704"/>
          </a:xfrm>
        </p:spPr>
        <p:txBody>
          <a:bodyPr/>
          <a:lstStyle/>
          <a:p>
            <a:pPr algn="ctr"/>
            <a:r>
              <a:rPr lang="en-AU" altLang="en-US" dirty="0"/>
              <a:t>The programmer, like the poet, works only slightly removed from pure thought-stuff.</a:t>
            </a:r>
          </a:p>
          <a:p>
            <a:r>
              <a:rPr lang="en-AU" altLang="en-US" dirty="0"/>
              <a:t>	– Brooks, Frederick.  </a:t>
            </a:r>
            <a:r>
              <a:rPr lang="en-AU" altLang="en-US" i="1" dirty="0"/>
              <a:t>The Mythical Man-Month</a:t>
            </a:r>
            <a:r>
              <a:rPr lang="en-AU" altLang="en-US" dirty="0"/>
              <a:t>. , p.7</a:t>
            </a:r>
          </a:p>
          <a:p>
            <a:endParaRPr lang="en-AU" dirty="0"/>
          </a:p>
        </p:txBody>
      </p:sp>
      <p:pic>
        <p:nvPicPr>
          <p:cNvPr id="4" name="Picture 6" descr="j02379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1992" y="2204864"/>
            <a:ext cx="2203450" cy="182403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36</a:t>
            </a:fld>
            <a:endParaRPr lang="en-AU" altLang="en-US"/>
          </a:p>
        </p:txBody>
      </p:sp>
      <p:sp>
        <p:nvSpPr>
          <p:cNvPr id="7" name="Date Placeholder 3">
            <a:extLst>
              <a:ext uri="{FF2B5EF4-FFF2-40B4-BE49-F238E27FC236}">
                <a16:creationId xmlns:a16="http://schemas.microsoft.com/office/drawing/2014/main" id="{B3B380D9-2A9B-4B79-ABFF-439E70791CF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91872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Process Models</a:t>
            </a:r>
            <a:endParaRPr lang="en-AU" altLang="en-US"/>
          </a:p>
        </p:txBody>
      </p:sp>
      <p:sp>
        <p:nvSpPr>
          <p:cNvPr id="99331" name="Rectangle 3"/>
          <p:cNvSpPr>
            <a:spLocks noGrp="1" noChangeArrowheads="1"/>
          </p:cNvSpPr>
          <p:nvPr>
            <p:ph type="body" idx="1"/>
          </p:nvPr>
        </p:nvSpPr>
        <p:spPr/>
        <p:txBody>
          <a:bodyPr/>
          <a:lstStyle/>
          <a:p>
            <a:r>
              <a:rPr lang="en-GB" altLang="en-US" dirty="0"/>
              <a:t>Abstract representation of a process</a:t>
            </a:r>
            <a:endParaRPr lang="en-AU" altLang="en-US" dirty="0"/>
          </a:p>
          <a:p>
            <a:r>
              <a:rPr lang="en-US" altLang="en-US" dirty="0"/>
              <a:t>Plan Driven</a:t>
            </a:r>
          </a:p>
          <a:p>
            <a:pPr lvl="1"/>
            <a:r>
              <a:rPr lang="en-US" altLang="en-US" dirty="0"/>
              <a:t>Structured / Traditional</a:t>
            </a:r>
          </a:p>
          <a:p>
            <a:r>
              <a:rPr lang="en-US" altLang="en-US" dirty="0"/>
              <a:t>Incremental</a:t>
            </a:r>
          </a:p>
          <a:p>
            <a:r>
              <a:rPr lang="en-US" altLang="en-US" dirty="0"/>
              <a:t>Agile</a:t>
            </a:r>
          </a:p>
          <a:p>
            <a:r>
              <a:rPr lang="en-US" altLang="en-US" dirty="0"/>
              <a:t>Lean</a:t>
            </a:r>
          </a:p>
          <a:p>
            <a:r>
              <a:rPr lang="en-US" altLang="en-US" dirty="0"/>
              <a:t>Formal</a:t>
            </a:r>
          </a:p>
        </p:txBody>
      </p:sp>
      <p:sp>
        <p:nvSpPr>
          <p:cNvPr id="5" name="Date Placeholder 3">
            <a:extLst>
              <a:ext uri="{FF2B5EF4-FFF2-40B4-BE49-F238E27FC236}">
                <a16:creationId xmlns:a16="http://schemas.microsoft.com/office/drawing/2014/main" id="{597044A9-B213-4940-B573-EC874155A70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445683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 calcmode="lin" valueType="num">
                                      <p:cBhvr additive="base">
                                        <p:cTn id="17"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anim calcmode="lin" valueType="num">
                                      <p:cBhvr additive="base">
                                        <p:cTn id="2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9331">
                                            <p:txEl>
                                              <p:pRg st="4" end="4"/>
                                            </p:txEl>
                                          </p:spTgt>
                                        </p:tgtEl>
                                        <p:attrNameLst>
                                          <p:attrName>style.visibility</p:attrName>
                                        </p:attrNameLst>
                                      </p:cBhvr>
                                      <p:to>
                                        <p:strVal val="visible"/>
                                      </p:to>
                                    </p:set>
                                    <p:anim calcmode="lin" valueType="num">
                                      <p:cBhvr additive="base">
                                        <p:cTn id="29"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9331">
                                            <p:txEl>
                                              <p:pRg st="5" end="5"/>
                                            </p:txEl>
                                          </p:spTgt>
                                        </p:tgtEl>
                                        <p:attrNameLst>
                                          <p:attrName>style.visibility</p:attrName>
                                        </p:attrNameLst>
                                      </p:cBhvr>
                                      <p:to>
                                        <p:strVal val="visible"/>
                                      </p:to>
                                    </p:set>
                                    <p:anim calcmode="lin" valueType="num">
                                      <p:cBhvr additive="base">
                                        <p:cTn id="35"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9331">
                                            <p:txEl>
                                              <p:pRg st="6" end="6"/>
                                            </p:txEl>
                                          </p:spTgt>
                                        </p:tgtEl>
                                        <p:attrNameLst>
                                          <p:attrName>style.visibility</p:attrName>
                                        </p:attrNameLst>
                                      </p:cBhvr>
                                      <p:to>
                                        <p:strVal val="visible"/>
                                      </p:to>
                                    </p:set>
                                    <p:anim calcmode="lin" valueType="num">
                                      <p:cBhvr additive="base">
                                        <p:cTn id="41"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a:t>Waterfall</a:t>
            </a:r>
          </a:p>
          <a:p>
            <a:r>
              <a:rPr lang="en-AU" dirty="0"/>
              <a:t>V Model</a:t>
            </a:r>
          </a:p>
          <a:p>
            <a:r>
              <a:rPr lang="en-AU" dirty="0"/>
              <a:t>Spiral</a:t>
            </a:r>
          </a:p>
        </p:txBody>
      </p:sp>
      <p:sp>
        <p:nvSpPr>
          <p:cNvPr id="3" name="Title 2"/>
          <p:cNvSpPr>
            <a:spLocks noGrp="1"/>
          </p:cNvSpPr>
          <p:nvPr>
            <p:ph type="title"/>
          </p:nvPr>
        </p:nvSpPr>
        <p:spPr/>
        <p:txBody>
          <a:bodyPr/>
          <a:lstStyle/>
          <a:p>
            <a:r>
              <a:rPr lang="en-AU" dirty="0"/>
              <a:t>Plan Driven Processes</a:t>
            </a:r>
          </a:p>
        </p:txBody>
      </p:sp>
      <p:sp>
        <p:nvSpPr>
          <p:cNvPr id="5" name="Date Placeholder 3">
            <a:extLst>
              <a:ext uri="{FF2B5EF4-FFF2-40B4-BE49-F238E27FC236}">
                <a16:creationId xmlns:a16="http://schemas.microsoft.com/office/drawing/2014/main" id="{84C1B317-D15B-4C0F-A192-B382DA526D25}"/>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375539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441526" y="78376"/>
            <a:ext cx="7245275" cy="907785"/>
          </a:xfrm>
        </p:spPr>
        <p:txBody>
          <a:bodyPr/>
          <a:lstStyle/>
          <a:p>
            <a:r>
              <a:rPr lang="en-AU" altLang="en-US" dirty="0"/>
              <a:t>Waterfall</a:t>
            </a:r>
          </a:p>
        </p:txBody>
      </p:sp>
      <p:grpSp>
        <p:nvGrpSpPr>
          <p:cNvPr id="2" name="Group 1"/>
          <p:cNvGrpSpPr/>
          <p:nvPr/>
        </p:nvGrpSpPr>
        <p:grpSpPr>
          <a:xfrm>
            <a:off x="166690" y="1515384"/>
            <a:ext cx="1812925" cy="593725"/>
            <a:chOff x="166688" y="1311275"/>
            <a:chExt cx="1812925" cy="593725"/>
          </a:xfrm>
        </p:grpSpPr>
        <p:sp>
          <p:nvSpPr>
            <p:cNvPr id="309253" name="Rectangle 5"/>
            <p:cNvSpPr>
              <a:spLocks noChangeArrowheads="1"/>
            </p:cNvSpPr>
            <p:nvPr/>
          </p:nvSpPr>
          <p:spPr bwMode="auto">
            <a:xfrm>
              <a:off x="166688" y="1311275"/>
              <a:ext cx="1812925" cy="593725"/>
            </a:xfrm>
            <a:prstGeom prst="rect">
              <a:avLst/>
            </a:prstGeom>
            <a:solidFill>
              <a:schemeClr val="bg1"/>
            </a:solidFill>
            <a:ln w="12700" cap="rnd" algn="ctr">
              <a:solidFill>
                <a:schemeClr val="tx1"/>
              </a:solidFill>
              <a:miter lim="800000"/>
              <a:headEnd type="none" w="sm" len="sm"/>
              <a:tailEnd/>
            </a:ln>
            <a:effectLst>
              <a:outerShdw dist="89803" dir="2700000" algn="ctr" rotWithShape="0">
                <a:srgbClr val="A3C2FF"/>
              </a:outerShdw>
            </a:effectLst>
          </p:spPr>
          <p:txBody>
            <a:bodyPr wrap="none" anchor="ctr"/>
            <a:lstStyle/>
            <a:p>
              <a:endParaRPr lang="en-US" altLang="en-US" sz="1800">
                <a:latin typeface="Arial" panose="020B0604020202020204" pitchFamily="34" charset="0"/>
              </a:endParaRPr>
            </a:p>
          </p:txBody>
        </p:sp>
        <p:sp>
          <p:nvSpPr>
            <p:cNvPr id="309268" name="Text Box 20"/>
            <p:cNvSpPr txBox="1">
              <a:spLocks noChangeArrowheads="1"/>
            </p:cNvSpPr>
            <p:nvPr/>
          </p:nvSpPr>
          <p:spPr bwMode="auto">
            <a:xfrm>
              <a:off x="215900" y="1438275"/>
              <a:ext cx="1620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lgn="ctr">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800" dirty="0">
                  <a:latin typeface="Arial" panose="020B0604020202020204" pitchFamily="34" charset="0"/>
                </a:rPr>
                <a:t>Requirements</a:t>
              </a:r>
            </a:p>
          </p:txBody>
        </p:sp>
      </p:grpSp>
      <p:grpSp>
        <p:nvGrpSpPr>
          <p:cNvPr id="3" name="Group 2"/>
          <p:cNvGrpSpPr/>
          <p:nvPr/>
        </p:nvGrpSpPr>
        <p:grpSpPr>
          <a:xfrm>
            <a:off x="1557340" y="2371047"/>
            <a:ext cx="1812925" cy="593725"/>
            <a:chOff x="1557338" y="2166938"/>
            <a:chExt cx="1812925" cy="593725"/>
          </a:xfrm>
        </p:grpSpPr>
        <p:sp>
          <p:nvSpPr>
            <p:cNvPr id="309255" name="Rectangle 7"/>
            <p:cNvSpPr>
              <a:spLocks noChangeArrowheads="1"/>
            </p:cNvSpPr>
            <p:nvPr/>
          </p:nvSpPr>
          <p:spPr bwMode="auto">
            <a:xfrm>
              <a:off x="1557338" y="2166938"/>
              <a:ext cx="1812925" cy="593725"/>
            </a:xfrm>
            <a:prstGeom prst="rect">
              <a:avLst/>
            </a:prstGeom>
            <a:solidFill>
              <a:schemeClr val="bg1"/>
            </a:solidFill>
            <a:ln w="12700" cap="rnd" algn="ctr">
              <a:solidFill>
                <a:schemeClr val="tx1"/>
              </a:solidFill>
              <a:miter lim="800000"/>
              <a:headEnd type="none" w="sm" len="sm"/>
              <a:tailEnd/>
            </a:ln>
            <a:effectLst>
              <a:outerShdw dist="89803" dir="2700000" algn="ctr" rotWithShape="0">
                <a:srgbClr val="A3C2FF"/>
              </a:outerShdw>
            </a:effectLst>
          </p:spPr>
          <p:txBody>
            <a:bodyPr wrap="none" anchor="ctr"/>
            <a:lstStyle/>
            <a:p>
              <a:endParaRPr lang="en-US" altLang="en-US" sz="1800">
                <a:latin typeface="Arial" panose="020B0604020202020204" pitchFamily="34" charset="0"/>
              </a:endParaRPr>
            </a:p>
          </p:txBody>
        </p:sp>
        <p:sp>
          <p:nvSpPr>
            <p:cNvPr id="309269" name="Text Box 21"/>
            <p:cNvSpPr txBox="1">
              <a:spLocks noChangeArrowheads="1"/>
            </p:cNvSpPr>
            <p:nvPr/>
          </p:nvSpPr>
          <p:spPr bwMode="auto">
            <a:xfrm>
              <a:off x="1912938" y="2278063"/>
              <a:ext cx="1043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lgn="ctr">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800" dirty="0">
                  <a:latin typeface="Arial" panose="020B0604020202020204" pitchFamily="34" charset="0"/>
                </a:rPr>
                <a:t>Analysis</a:t>
              </a:r>
            </a:p>
          </p:txBody>
        </p:sp>
      </p:grpSp>
      <p:grpSp>
        <p:nvGrpSpPr>
          <p:cNvPr id="4" name="Group 3"/>
          <p:cNvGrpSpPr/>
          <p:nvPr/>
        </p:nvGrpSpPr>
        <p:grpSpPr>
          <a:xfrm>
            <a:off x="2947990" y="3226709"/>
            <a:ext cx="1812925" cy="593725"/>
            <a:chOff x="2947988" y="3022600"/>
            <a:chExt cx="1812925" cy="593725"/>
          </a:xfrm>
        </p:grpSpPr>
        <p:sp>
          <p:nvSpPr>
            <p:cNvPr id="309256" name="Rectangle 8"/>
            <p:cNvSpPr>
              <a:spLocks noChangeArrowheads="1"/>
            </p:cNvSpPr>
            <p:nvPr/>
          </p:nvSpPr>
          <p:spPr bwMode="auto">
            <a:xfrm>
              <a:off x="2947988" y="3022600"/>
              <a:ext cx="1812925" cy="593725"/>
            </a:xfrm>
            <a:prstGeom prst="rect">
              <a:avLst/>
            </a:prstGeom>
            <a:solidFill>
              <a:schemeClr val="bg1"/>
            </a:solidFill>
            <a:ln w="12700" cap="rnd" algn="ctr">
              <a:solidFill>
                <a:schemeClr val="tx1"/>
              </a:solidFill>
              <a:miter lim="800000"/>
              <a:headEnd type="none" w="sm" len="sm"/>
              <a:tailEnd/>
            </a:ln>
            <a:effectLst>
              <a:outerShdw dist="89803" dir="2700000" algn="ctr" rotWithShape="0">
                <a:srgbClr val="A3C2FF"/>
              </a:outerShdw>
            </a:effectLst>
          </p:spPr>
          <p:txBody>
            <a:bodyPr wrap="none" anchor="ctr"/>
            <a:lstStyle/>
            <a:p>
              <a:endParaRPr lang="en-US" altLang="en-US" sz="1800">
                <a:latin typeface="Arial" panose="020B0604020202020204" pitchFamily="34" charset="0"/>
              </a:endParaRPr>
            </a:p>
          </p:txBody>
        </p:sp>
        <p:sp>
          <p:nvSpPr>
            <p:cNvPr id="309270" name="Text Box 22"/>
            <p:cNvSpPr txBox="1">
              <a:spLocks noChangeArrowheads="1"/>
            </p:cNvSpPr>
            <p:nvPr/>
          </p:nvSpPr>
          <p:spPr bwMode="auto">
            <a:xfrm>
              <a:off x="3373438" y="3132138"/>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lgn="ctr">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800" dirty="0">
                  <a:latin typeface="Arial" panose="020B0604020202020204" pitchFamily="34" charset="0"/>
                </a:rPr>
                <a:t>Design</a:t>
              </a:r>
            </a:p>
          </p:txBody>
        </p:sp>
      </p:grpSp>
      <p:grpSp>
        <p:nvGrpSpPr>
          <p:cNvPr id="5" name="Group 4"/>
          <p:cNvGrpSpPr/>
          <p:nvPr/>
        </p:nvGrpSpPr>
        <p:grpSpPr>
          <a:xfrm>
            <a:off x="4337052" y="4082372"/>
            <a:ext cx="1812925" cy="593725"/>
            <a:chOff x="4337050" y="3878263"/>
            <a:chExt cx="1812925" cy="593725"/>
          </a:xfrm>
        </p:grpSpPr>
        <p:sp>
          <p:nvSpPr>
            <p:cNvPr id="309257" name="Rectangle 9"/>
            <p:cNvSpPr>
              <a:spLocks noChangeArrowheads="1"/>
            </p:cNvSpPr>
            <p:nvPr/>
          </p:nvSpPr>
          <p:spPr bwMode="auto">
            <a:xfrm>
              <a:off x="4337050" y="3878263"/>
              <a:ext cx="1812925" cy="593725"/>
            </a:xfrm>
            <a:prstGeom prst="rect">
              <a:avLst/>
            </a:prstGeom>
            <a:solidFill>
              <a:schemeClr val="bg1"/>
            </a:solidFill>
            <a:ln w="12700" cap="rnd" algn="ctr">
              <a:solidFill>
                <a:schemeClr val="tx1"/>
              </a:solidFill>
              <a:miter lim="800000"/>
              <a:headEnd type="none" w="sm" len="sm"/>
              <a:tailEnd/>
            </a:ln>
            <a:effectLst>
              <a:outerShdw dist="89803" dir="2700000" algn="ctr" rotWithShape="0">
                <a:srgbClr val="A3C2FF"/>
              </a:outerShdw>
            </a:effectLst>
          </p:spPr>
          <p:txBody>
            <a:bodyPr wrap="none" anchor="ctr"/>
            <a:lstStyle/>
            <a:p>
              <a:endParaRPr lang="en-US" altLang="en-US" sz="1800">
                <a:latin typeface="Arial" panose="020B0604020202020204" pitchFamily="34" charset="0"/>
              </a:endParaRPr>
            </a:p>
          </p:txBody>
        </p:sp>
        <p:sp>
          <p:nvSpPr>
            <p:cNvPr id="309271" name="Text Box 23"/>
            <p:cNvSpPr txBox="1">
              <a:spLocks noChangeArrowheads="1"/>
            </p:cNvSpPr>
            <p:nvPr/>
          </p:nvSpPr>
          <p:spPr bwMode="auto">
            <a:xfrm>
              <a:off x="4762500" y="3970338"/>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lgn="ctr">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800" dirty="0">
                  <a:latin typeface="Arial" panose="020B0604020202020204" pitchFamily="34" charset="0"/>
                </a:rPr>
                <a:t>Coding</a:t>
              </a:r>
            </a:p>
          </p:txBody>
        </p:sp>
      </p:grpSp>
      <p:grpSp>
        <p:nvGrpSpPr>
          <p:cNvPr id="6" name="Group 5"/>
          <p:cNvGrpSpPr/>
          <p:nvPr/>
        </p:nvGrpSpPr>
        <p:grpSpPr>
          <a:xfrm>
            <a:off x="5727702" y="4938034"/>
            <a:ext cx="1812925" cy="593725"/>
            <a:chOff x="5727700" y="4733925"/>
            <a:chExt cx="1812925" cy="593725"/>
          </a:xfrm>
        </p:grpSpPr>
        <p:sp>
          <p:nvSpPr>
            <p:cNvPr id="309258" name="Rectangle 10"/>
            <p:cNvSpPr>
              <a:spLocks noChangeArrowheads="1"/>
            </p:cNvSpPr>
            <p:nvPr/>
          </p:nvSpPr>
          <p:spPr bwMode="auto">
            <a:xfrm>
              <a:off x="5727700" y="4733925"/>
              <a:ext cx="1812925" cy="593725"/>
            </a:xfrm>
            <a:prstGeom prst="rect">
              <a:avLst/>
            </a:prstGeom>
            <a:solidFill>
              <a:schemeClr val="bg1"/>
            </a:solidFill>
            <a:ln w="12700" cap="rnd" algn="ctr">
              <a:solidFill>
                <a:schemeClr val="tx1"/>
              </a:solidFill>
              <a:miter lim="800000"/>
              <a:headEnd type="none" w="sm" len="sm"/>
              <a:tailEnd/>
            </a:ln>
            <a:effectLst>
              <a:outerShdw dist="89803" dir="2700000" algn="ctr" rotWithShape="0">
                <a:srgbClr val="A3C2FF"/>
              </a:outerShdw>
            </a:effectLst>
          </p:spPr>
          <p:txBody>
            <a:bodyPr wrap="none" anchor="ctr"/>
            <a:lstStyle/>
            <a:p>
              <a:endParaRPr lang="en-US" altLang="en-US" sz="1800">
                <a:latin typeface="Arial" panose="020B0604020202020204" pitchFamily="34" charset="0"/>
              </a:endParaRPr>
            </a:p>
          </p:txBody>
        </p:sp>
        <p:sp>
          <p:nvSpPr>
            <p:cNvPr id="309272" name="Text Box 24"/>
            <p:cNvSpPr txBox="1">
              <a:spLocks noChangeArrowheads="1"/>
            </p:cNvSpPr>
            <p:nvPr/>
          </p:nvSpPr>
          <p:spPr bwMode="auto">
            <a:xfrm>
              <a:off x="6137275" y="4854575"/>
              <a:ext cx="915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lgn="ctr">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800" dirty="0">
                  <a:latin typeface="Arial" panose="020B0604020202020204" pitchFamily="34" charset="0"/>
                </a:rPr>
                <a:t>Testing</a:t>
              </a:r>
            </a:p>
          </p:txBody>
        </p:sp>
      </p:grpSp>
      <p:grpSp>
        <p:nvGrpSpPr>
          <p:cNvPr id="7" name="Group 6"/>
          <p:cNvGrpSpPr/>
          <p:nvPr/>
        </p:nvGrpSpPr>
        <p:grpSpPr>
          <a:xfrm>
            <a:off x="7116765" y="5795284"/>
            <a:ext cx="1812925" cy="593725"/>
            <a:chOff x="7116763" y="5591175"/>
            <a:chExt cx="1812925" cy="593725"/>
          </a:xfrm>
        </p:grpSpPr>
        <p:sp>
          <p:nvSpPr>
            <p:cNvPr id="309259" name="Rectangle 11"/>
            <p:cNvSpPr>
              <a:spLocks noChangeArrowheads="1"/>
            </p:cNvSpPr>
            <p:nvPr/>
          </p:nvSpPr>
          <p:spPr bwMode="auto">
            <a:xfrm>
              <a:off x="7116763" y="5591175"/>
              <a:ext cx="1812925" cy="593725"/>
            </a:xfrm>
            <a:prstGeom prst="rect">
              <a:avLst/>
            </a:prstGeom>
            <a:solidFill>
              <a:schemeClr val="bg1"/>
            </a:solidFill>
            <a:ln w="12700" cap="rnd" algn="ctr">
              <a:solidFill>
                <a:schemeClr val="tx1"/>
              </a:solidFill>
              <a:miter lim="800000"/>
              <a:headEnd type="none" w="sm" len="sm"/>
              <a:tailEnd/>
            </a:ln>
            <a:effectLst>
              <a:outerShdw dist="89803" dir="2700000" algn="ctr" rotWithShape="0">
                <a:srgbClr val="A3C2FF"/>
              </a:outerShdw>
            </a:effectLst>
          </p:spPr>
          <p:txBody>
            <a:bodyPr wrap="none" anchor="ctr"/>
            <a:lstStyle/>
            <a:p>
              <a:endParaRPr lang="en-US" altLang="en-US" sz="1800">
                <a:latin typeface="Arial" panose="020B0604020202020204" pitchFamily="34" charset="0"/>
              </a:endParaRPr>
            </a:p>
          </p:txBody>
        </p:sp>
        <p:sp>
          <p:nvSpPr>
            <p:cNvPr id="309273" name="Text Box 25"/>
            <p:cNvSpPr txBox="1">
              <a:spLocks noChangeArrowheads="1"/>
            </p:cNvSpPr>
            <p:nvPr/>
          </p:nvSpPr>
          <p:spPr bwMode="auto">
            <a:xfrm>
              <a:off x="7389813" y="5708650"/>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lgn="ctr">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800" dirty="0">
                  <a:latin typeface="Arial" panose="020B0604020202020204" pitchFamily="34" charset="0"/>
                </a:rPr>
                <a:t>Operation</a:t>
              </a:r>
            </a:p>
          </p:txBody>
        </p:sp>
      </p:grpSp>
      <p:sp>
        <p:nvSpPr>
          <p:cNvPr id="309260" name="AutoShape 12"/>
          <p:cNvSpPr>
            <a:spLocks noChangeArrowheads="1"/>
          </p:cNvSpPr>
          <p:nvPr/>
        </p:nvSpPr>
        <p:spPr bwMode="auto">
          <a:xfrm rot="2681154">
            <a:off x="2030415" y="1740807"/>
            <a:ext cx="941387" cy="427038"/>
          </a:xfrm>
          <a:prstGeom prst="curvedDownArrow">
            <a:avLst>
              <a:gd name="adj1" fmla="val 33751"/>
              <a:gd name="adj2" fmla="val 64348"/>
              <a:gd name="adj3" fmla="val 36458"/>
            </a:avLst>
          </a:prstGeom>
          <a:solidFill>
            <a:srgbClr val="3365FB"/>
          </a:solidFill>
          <a:ln w="12700" cap="rnd">
            <a:solidFill>
              <a:srgbClr val="3365FB"/>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9262" name="AutoShape 14"/>
          <p:cNvSpPr>
            <a:spLocks noChangeArrowheads="1"/>
          </p:cNvSpPr>
          <p:nvPr/>
        </p:nvSpPr>
        <p:spPr bwMode="auto">
          <a:xfrm rot="2681154">
            <a:off x="3421065" y="2596472"/>
            <a:ext cx="941387" cy="427037"/>
          </a:xfrm>
          <a:prstGeom prst="curvedDownArrow">
            <a:avLst>
              <a:gd name="adj1" fmla="val 33751"/>
              <a:gd name="adj2" fmla="val 64348"/>
              <a:gd name="adj3" fmla="val 36458"/>
            </a:avLst>
          </a:prstGeom>
          <a:solidFill>
            <a:srgbClr val="3365FB"/>
          </a:solidFill>
          <a:ln w="12700" cap="rnd">
            <a:solidFill>
              <a:srgbClr val="3365FB"/>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9263" name="AutoShape 15"/>
          <p:cNvSpPr>
            <a:spLocks noChangeArrowheads="1"/>
          </p:cNvSpPr>
          <p:nvPr/>
        </p:nvSpPr>
        <p:spPr bwMode="auto">
          <a:xfrm rot="2681154">
            <a:off x="4810125" y="3452132"/>
            <a:ext cx="941388" cy="427038"/>
          </a:xfrm>
          <a:prstGeom prst="curvedDownArrow">
            <a:avLst>
              <a:gd name="adj1" fmla="val 33751"/>
              <a:gd name="adj2" fmla="val 64348"/>
              <a:gd name="adj3" fmla="val 36458"/>
            </a:avLst>
          </a:prstGeom>
          <a:solidFill>
            <a:srgbClr val="3365FB"/>
          </a:solidFill>
          <a:ln w="12700" cap="rnd">
            <a:solidFill>
              <a:srgbClr val="3365FB"/>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9264" name="AutoShape 16"/>
          <p:cNvSpPr>
            <a:spLocks noChangeArrowheads="1"/>
          </p:cNvSpPr>
          <p:nvPr/>
        </p:nvSpPr>
        <p:spPr bwMode="auto">
          <a:xfrm rot="2681154">
            <a:off x="6197600" y="4306207"/>
            <a:ext cx="941388" cy="427038"/>
          </a:xfrm>
          <a:prstGeom prst="curvedDownArrow">
            <a:avLst>
              <a:gd name="adj1" fmla="val 33751"/>
              <a:gd name="adj2" fmla="val 64348"/>
              <a:gd name="adj3" fmla="val 36458"/>
            </a:avLst>
          </a:prstGeom>
          <a:solidFill>
            <a:srgbClr val="3365FB"/>
          </a:solidFill>
          <a:ln w="12700" cap="rnd">
            <a:solidFill>
              <a:srgbClr val="3365FB"/>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9265" name="AutoShape 17"/>
          <p:cNvSpPr>
            <a:spLocks noChangeArrowheads="1"/>
          </p:cNvSpPr>
          <p:nvPr/>
        </p:nvSpPr>
        <p:spPr bwMode="auto">
          <a:xfrm rot="2681154">
            <a:off x="7588250" y="5161872"/>
            <a:ext cx="941388" cy="427037"/>
          </a:xfrm>
          <a:prstGeom prst="curvedDownArrow">
            <a:avLst>
              <a:gd name="adj1" fmla="val 33751"/>
              <a:gd name="adj2" fmla="val 64348"/>
              <a:gd name="adj3" fmla="val 36458"/>
            </a:avLst>
          </a:prstGeom>
          <a:solidFill>
            <a:srgbClr val="3365FB"/>
          </a:solidFill>
          <a:ln w="12700" cap="rnd">
            <a:solidFill>
              <a:srgbClr val="3365FB"/>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7" name="Date Placeholder 3">
            <a:extLst>
              <a:ext uri="{FF2B5EF4-FFF2-40B4-BE49-F238E27FC236}">
                <a16:creationId xmlns:a16="http://schemas.microsoft.com/office/drawing/2014/main" id="{F3743D63-D88F-4747-A687-26080A60D42A}"/>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2782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309260"/>
                                        </p:tgtEl>
                                        <p:attrNameLst>
                                          <p:attrName>style.visibility</p:attrName>
                                        </p:attrNameLst>
                                      </p:cBhvr>
                                      <p:to>
                                        <p:strVal val="visible"/>
                                      </p:to>
                                    </p:set>
                                    <p:animEffect transition="in" filter="wipe(up)">
                                      <p:cBhvr>
                                        <p:cTn id="24" dur="500"/>
                                        <p:tgtEl>
                                          <p:spTgt spid="309260"/>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309262"/>
                                        </p:tgtEl>
                                        <p:attrNameLst>
                                          <p:attrName>style.visibility</p:attrName>
                                        </p:attrNameLst>
                                      </p:cBhvr>
                                      <p:to>
                                        <p:strVal val="visible"/>
                                      </p:to>
                                    </p:set>
                                    <p:animEffect transition="in" filter="wipe(up)">
                                      <p:cBhvr>
                                        <p:cTn id="32" dur="500"/>
                                        <p:tgtEl>
                                          <p:spTgt spid="309262"/>
                                        </p:tgtEl>
                                      </p:cBhvr>
                                    </p:animEffect>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309263"/>
                                        </p:tgtEl>
                                        <p:attrNameLst>
                                          <p:attrName>style.visibility</p:attrName>
                                        </p:attrNameLst>
                                      </p:cBhvr>
                                      <p:to>
                                        <p:strVal val="visible"/>
                                      </p:to>
                                    </p:set>
                                    <p:animEffect transition="in" filter="wipe(up)">
                                      <p:cBhvr>
                                        <p:cTn id="40" dur="500"/>
                                        <p:tgtEl>
                                          <p:spTgt spid="309263"/>
                                        </p:tgtEl>
                                      </p:cBhvr>
                                    </p:animEffect>
                                  </p:childTnLst>
                                </p:cTn>
                              </p:par>
                            </p:childTnLst>
                          </p:cTn>
                        </p:par>
                        <p:par>
                          <p:cTn id="41" fill="hold">
                            <p:stCondLst>
                              <p:cond delay="4500"/>
                            </p:stCondLst>
                            <p:childTnLst>
                              <p:par>
                                <p:cTn id="42" presetID="22" presetClass="entr" presetSubtype="1"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cTn>
                              </p:par>
                            </p:childTnLst>
                          </p:cTn>
                        </p:par>
                        <p:par>
                          <p:cTn id="45" fill="hold">
                            <p:stCondLst>
                              <p:cond delay="5000"/>
                            </p:stCondLst>
                            <p:childTnLst>
                              <p:par>
                                <p:cTn id="46" presetID="22" presetClass="entr" presetSubtype="1" fill="hold" grpId="0" nodeType="afterEffect">
                                  <p:stCondLst>
                                    <p:cond delay="0"/>
                                  </p:stCondLst>
                                  <p:childTnLst>
                                    <p:set>
                                      <p:cBhvr>
                                        <p:cTn id="47" dur="1" fill="hold">
                                          <p:stCondLst>
                                            <p:cond delay="0"/>
                                          </p:stCondLst>
                                        </p:cTn>
                                        <p:tgtEl>
                                          <p:spTgt spid="309264"/>
                                        </p:tgtEl>
                                        <p:attrNameLst>
                                          <p:attrName>style.visibility</p:attrName>
                                        </p:attrNameLst>
                                      </p:cBhvr>
                                      <p:to>
                                        <p:strVal val="visible"/>
                                      </p:to>
                                    </p:set>
                                    <p:animEffect transition="in" filter="wipe(up)">
                                      <p:cBhvr>
                                        <p:cTn id="48" dur="500"/>
                                        <p:tgtEl>
                                          <p:spTgt spid="309264"/>
                                        </p:tgtEl>
                                      </p:cBhvr>
                                    </p:animEffect>
                                  </p:childTnLst>
                                </p:cTn>
                              </p:par>
                            </p:childTnLst>
                          </p:cTn>
                        </p:par>
                        <p:par>
                          <p:cTn id="49" fill="hold">
                            <p:stCondLst>
                              <p:cond delay="5500"/>
                            </p:stCondLst>
                            <p:childTnLst>
                              <p:par>
                                <p:cTn id="50" presetID="22" presetClass="entr" presetSubtype="1"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up)">
                                      <p:cBhvr>
                                        <p:cTn id="52" dur="500"/>
                                        <p:tgtEl>
                                          <p:spTgt spid="6"/>
                                        </p:tgtEl>
                                      </p:cBhvr>
                                    </p:animEffect>
                                  </p:childTnLst>
                                </p:cTn>
                              </p:par>
                            </p:childTnLst>
                          </p:cTn>
                        </p:par>
                        <p:par>
                          <p:cTn id="53" fill="hold">
                            <p:stCondLst>
                              <p:cond delay="6000"/>
                            </p:stCondLst>
                            <p:childTnLst>
                              <p:par>
                                <p:cTn id="54" presetID="22" presetClass="entr" presetSubtype="1" fill="hold" grpId="0" nodeType="afterEffect">
                                  <p:stCondLst>
                                    <p:cond delay="0"/>
                                  </p:stCondLst>
                                  <p:childTnLst>
                                    <p:set>
                                      <p:cBhvr>
                                        <p:cTn id="55" dur="1" fill="hold">
                                          <p:stCondLst>
                                            <p:cond delay="0"/>
                                          </p:stCondLst>
                                        </p:cTn>
                                        <p:tgtEl>
                                          <p:spTgt spid="309265"/>
                                        </p:tgtEl>
                                        <p:attrNameLst>
                                          <p:attrName>style.visibility</p:attrName>
                                        </p:attrNameLst>
                                      </p:cBhvr>
                                      <p:to>
                                        <p:strVal val="visible"/>
                                      </p:to>
                                    </p:set>
                                    <p:animEffect transition="in" filter="wipe(up)">
                                      <p:cBhvr>
                                        <p:cTn id="56" dur="500"/>
                                        <p:tgtEl>
                                          <p:spTgt spid="309265"/>
                                        </p:tgtEl>
                                      </p:cBhvr>
                                    </p:animEffect>
                                  </p:childTnLst>
                                </p:cTn>
                              </p:par>
                            </p:childTnLst>
                          </p:cTn>
                        </p:par>
                        <p:par>
                          <p:cTn id="57" fill="hold">
                            <p:stCondLst>
                              <p:cond delay="6500"/>
                            </p:stCondLst>
                            <p:childTnLst>
                              <p:par>
                                <p:cTn id="58" presetID="22" presetClass="entr" presetSubtype="1"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up)">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60" grpId="0" animBg="1"/>
      <p:bldP spid="309262" grpId="0" animBg="1"/>
      <p:bldP spid="309263" grpId="0" animBg="1"/>
      <p:bldP spid="309264" grpId="0" animBg="1"/>
      <p:bldP spid="3092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Course Content</a:t>
            </a:r>
          </a:p>
        </p:txBody>
      </p:sp>
      <p:sp>
        <p:nvSpPr>
          <p:cNvPr id="3" name="Content Placeholder 2"/>
          <p:cNvSpPr>
            <a:spLocks noGrp="1"/>
          </p:cNvSpPr>
          <p:nvPr>
            <p:ph idx="1"/>
          </p:nvPr>
        </p:nvSpPr>
        <p:spPr/>
        <p:txBody>
          <a:bodyPr/>
          <a:lstStyle/>
          <a:p>
            <a:r>
              <a:rPr lang="en-AU" dirty="0"/>
              <a:t>Software Engineering Process</a:t>
            </a:r>
          </a:p>
          <a:p>
            <a:r>
              <a:rPr lang="en-AU" dirty="0"/>
              <a:t>Requirements Engineering</a:t>
            </a:r>
          </a:p>
          <a:p>
            <a:r>
              <a:rPr lang="en-AU" dirty="0"/>
              <a:t>Modelling</a:t>
            </a:r>
          </a:p>
          <a:p>
            <a:r>
              <a:rPr lang="en-AU" dirty="0"/>
              <a:t>Analysis</a:t>
            </a:r>
          </a:p>
          <a:p>
            <a:r>
              <a:rPr lang="en-AU" dirty="0"/>
              <a:t>Design</a:t>
            </a:r>
          </a:p>
          <a:p>
            <a:r>
              <a:rPr lang="en-AU" dirty="0"/>
              <a:t>GUIs</a:t>
            </a:r>
          </a:p>
          <a:p>
            <a:r>
              <a:rPr lang="en-AU" dirty="0"/>
              <a:t>Persistence</a:t>
            </a:r>
          </a:p>
          <a:p>
            <a:r>
              <a:rPr lang="en-AU" dirty="0"/>
              <a:t>Quality Assurance</a:t>
            </a:r>
          </a:p>
        </p:txBody>
      </p:sp>
      <p:sp>
        <p:nvSpPr>
          <p:cNvPr id="4" name="Date Placeholder 3"/>
          <p:cNvSpPr>
            <a:spLocks noGrp="1"/>
          </p:cNvSpPr>
          <p:nvPr>
            <p:ph type="dt" sz="half" idx="10"/>
          </p:nvPr>
        </p:nvSpPr>
        <p:spPr/>
        <p:txBody>
          <a:bodyPr/>
          <a:lstStyle/>
          <a:p>
            <a:pPr>
              <a:defRPr/>
            </a:pPr>
            <a:r>
              <a:rPr lang="en-US" altLang="en-US" dirty="0"/>
              <a:t>© Richard Thomas, 1992–2018</a:t>
            </a:r>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4</a:t>
            </a:fld>
            <a:endParaRPr lang="en-AU" altLang="en-US"/>
          </a:p>
        </p:txBody>
      </p:sp>
    </p:spTree>
    <p:extLst>
      <p:ext uri="{BB962C8B-B14F-4D97-AF65-F5344CB8AC3E}">
        <p14:creationId xmlns:p14="http://schemas.microsoft.com/office/powerpoint/2010/main" val="3568206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Introduced iteration between phases</a:t>
            </a:r>
          </a:p>
          <a:p>
            <a:r>
              <a:rPr lang="en-US" dirty="0"/>
              <a:t>Prototyping</a:t>
            </a:r>
          </a:p>
          <a:p>
            <a:pPr lvl="1"/>
            <a:r>
              <a:rPr lang="en-US" dirty="0"/>
              <a:t>Requirements </a:t>
            </a:r>
          </a:p>
          <a:p>
            <a:pPr lvl="1"/>
            <a:r>
              <a:rPr lang="en-US" dirty="0"/>
              <a:t>Design</a:t>
            </a:r>
          </a:p>
          <a:p>
            <a:r>
              <a:rPr lang="en-US" dirty="0"/>
              <a:t>See</a:t>
            </a:r>
          </a:p>
          <a:p>
            <a:pPr lvl="1"/>
            <a:r>
              <a:rPr lang="en-AU" dirty="0"/>
              <a:t>https://www.101ways.com/dr-royce-and-waterfall/</a:t>
            </a:r>
          </a:p>
        </p:txBody>
      </p:sp>
      <p:sp>
        <p:nvSpPr>
          <p:cNvPr id="3" name="Title 2"/>
          <p:cNvSpPr>
            <a:spLocks noGrp="1"/>
          </p:cNvSpPr>
          <p:nvPr>
            <p:ph type="title"/>
          </p:nvPr>
        </p:nvSpPr>
        <p:spPr>
          <a:xfrm>
            <a:off x="1371600" y="75310"/>
            <a:ext cx="7772400" cy="914400"/>
          </a:xfrm>
        </p:spPr>
        <p:txBody>
          <a:bodyPr/>
          <a:lstStyle/>
          <a:p>
            <a:pPr>
              <a:tabLst>
                <a:tab pos="5110163" algn="l"/>
              </a:tabLst>
            </a:pPr>
            <a:r>
              <a:rPr lang="en-US" dirty="0"/>
              <a:t>Waterfall in Theory	</a:t>
            </a:r>
            <a:r>
              <a:rPr lang="en-US" sz="2400" dirty="0"/>
              <a:t>– Royce, 1970</a:t>
            </a:r>
            <a:endParaRPr lang="en-AU" sz="2400" dirty="0"/>
          </a:p>
        </p:txBody>
      </p:sp>
      <p:sp>
        <p:nvSpPr>
          <p:cNvPr id="5" name="Date Placeholder 3">
            <a:extLst>
              <a:ext uri="{FF2B5EF4-FFF2-40B4-BE49-F238E27FC236}">
                <a16:creationId xmlns:a16="http://schemas.microsoft.com/office/drawing/2014/main" id="{6B703372-D71D-4C48-AE40-9AF55CC915B3}"/>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455854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1430768" y="81642"/>
            <a:ext cx="7256033" cy="940334"/>
          </a:xfrm>
        </p:spPr>
        <p:txBody>
          <a:bodyPr/>
          <a:lstStyle/>
          <a:p>
            <a:r>
              <a:rPr lang="en-AU" altLang="en-US" dirty="0"/>
              <a:t>V Model</a:t>
            </a:r>
          </a:p>
        </p:txBody>
      </p:sp>
      <p:pic>
        <p:nvPicPr>
          <p:cNvPr id="4" name="Picture 3" descr="A close up of a map&#10;&#10;Description generated with high confidence">
            <a:extLst>
              <a:ext uri="{FF2B5EF4-FFF2-40B4-BE49-F238E27FC236}">
                <a16:creationId xmlns:a16="http://schemas.microsoft.com/office/drawing/2014/main" id="{AE69E39C-8F28-470B-9E1D-C15692D15F17}"/>
              </a:ext>
            </a:extLst>
          </p:cNvPr>
          <p:cNvPicPr>
            <a:picLocks noChangeAspect="1"/>
          </p:cNvPicPr>
          <p:nvPr/>
        </p:nvPicPr>
        <p:blipFill>
          <a:blip r:embed="rId2"/>
          <a:stretch>
            <a:fillRect/>
          </a:stretch>
        </p:blipFill>
        <p:spPr>
          <a:xfrm>
            <a:off x="420339" y="1103174"/>
            <a:ext cx="8723663" cy="5754827"/>
          </a:xfrm>
          <a:prstGeom prst="rect">
            <a:avLst/>
          </a:prstGeom>
        </p:spPr>
      </p:pic>
    </p:spTree>
    <p:extLst>
      <p:ext uri="{BB962C8B-B14F-4D97-AF65-F5344CB8AC3E}">
        <p14:creationId xmlns:p14="http://schemas.microsoft.com/office/powerpoint/2010/main" val="3725101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4" name="Picture 2"/>
          <p:cNvPicPr>
            <a:picLocks noChangeAspect="1" noChangeArrowheads="1"/>
          </p:cNvPicPr>
          <p:nvPr/>
        </p:nvPicPr>
        <p:blipFill>
          <a:blip r:embed="rId3">
            <a:extLst>
              <a:ext uri="{28A0092B-C50C-407E-A947-70E740481C1C}">
                <a14:useLocalDpi xmlns:a14="http://schemas.microsoft.com/office/drawing/2010/main" val="0"/>
              </a:ext>
            </a:extLst>
          </a:blip>
          <a:srcRect l="3311" t="369" r="497"/>
          <a:stretch>
            <a:fillRect/>
          </a:stretch>
        </p:blipFill>
        <p:spPr bwMode="auto">
          <a:xfrm>
            <a:off x="906465" y="46038"/>
            <a:ext cx="7335837" cy="681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2"/>
          <p:cNvSpPr>
            <a:spLocks noGrp="1"/>
          </p:cNvSpPr>
          <p:nvPr>
            <p:ph type="title"/>
          </p:nvPr>
        </p:nvSpPr>
        <p:spPr>
          <a:xfrm>
            <a:off x="81642" y="43090"/>
            <a:ext cx="8229600" cy="1143000"/>
          </a:xfrm>
        </p:spPr>
        <p:txBody>
          <a:bodyPr/>
          <a:lstStyle/>
          <a:p>
            <a:pPr>
              <a:tabLst>
                <a:tab pos="5110163" algn="l"/>
              </a:tabLst>
            </a:pPr>
            <a:r>
              <a:rPr lang="en-US" dirty="0"/>
              <a:t>Spiral</a:t>
            </a:r>
            <a:br>
              <a:rPr lang="en-US" dirty="0"/>
            </a:br>
            <a:r>
              <a:rPr lang="en-US" sz="2400" dirty="0"/>
              <a:t>      – Boehm, 1988</a:t>
            </a:r>
            <a:endParaRPr lang="en-AU" sz="2400" dirty="0"/>
          </a:p>
        </p:txBody>
      </p:sp>
    </p:spTree>
    <p:extLst>
      <p:ext uri="{BB962C8B-B14F-4D97-AF65-F5344CB8AC3E}">
        <p14:creationId xmlns:p14="http://schemas.microsoft.com/office/powerpoint/2010/main" val="383594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15394"/>
                                        </p:tgtEl>
                                        <p:attrNameLst>
                                          <p:attrName>style.visibility</p:attrName>
                                        </p:attrNameLst>
                                      </p:cBhvr>
                                      <p:to>
                                        <p:strVal val="visible"/>
                                      </p:to>
                                    </p:set>
                                    <p:animEffect transition="in" filter="wheel(1)">
                                      <p:cBhvr>
                                        <p:cTn id="7" dur="2000"/>
                                        <p:tgtEl>
                                          <p:spTgt spid="315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481330"/>
            <a:ext cx="7453992" cy="4525963"/>
          </a:xfrm>
        </p:spPr>
        <p:txBody>
          <a:bodyPr/>
          <a:lstStyle/>
          <a:p>
            <a:r>
              <a:rPr lang="en-US" dirty="0"/>
              <a:t>Focus on process control</a:t>
            </a:r>
          </a:p>
          <a:p>
            <a:r>
              <a:rPr lang="en-US" dirty="0"/>
              <a:t>See</a:t>
            </a:r>
          </a:p>
          <a:p>
            <a:pPr lvl="1"/>
            <a:r>
              <a:rPr lang="en-AU" dirty="0"/>
              <a:t>http://csse.usc.edu/TECHRPTS/1988/usccse88-500/usccse88-500.pdf</a:t>
            </a:r>
          </a:p>
          <a:p>
            <a:pPr lvl="1"/>
            <a:r>
              <a:rPr lang="en-AU" dirty="0"/>
              <a:t>http://www.sei.cmu.edu/reports/00sr008.pdf</a:t>
            </a:r>
          </a:p>
        </p:txBody>
      </p:sp>
      <p:sp>
        <p:nvSpPr>
          <p:cNvPr id="3" name="Title 2"/>
          <p:cNvSpPr>
            <a:spLocks noGrp="1"/>
          </p:cNvSpPr>
          <p:nvPr>
            <p:ph type="title"/>
          </p:nvPr>
        </p:nvSpPr>
        <p:spPr/>
        <p:txBody>
          <a:bodyPr/>
          <a:lstStyle/>
          <a:p>
            <a:pPr>
              <a:tabLst>
                <a:tab pos="5110163" algn="l"/>
              </a:tabLst>
            </a:pPr>
            <a:r>
              <a:rPr lang="en-US" dirty="0"/>
              <a:t>Spiral	</a:t>
            </a:r>
            <a:r>
              <a:rPr lang="en-US" sz="2400" dirty="0"/>
              <a:t>– Boehm, 1988</a:t>
            </a:r>
            <a:endParaRPr lang="en-AU" sz="2400" dirty="0"/>
          </a:p>
        </p:txBody>
      </p:sp>
      <p:sp>
        <p:nvSpPr>
          <p:cNvPr id="5" name="Date Placeholder 3">
            <a:extLst>
              <a:ext uri="{FF2B5EF4-FFF2-40B4-BE49-F238E27FC236}">
                <a16:creationId xmlns:a16="http://schemas.microsoft.com/office/drawing/2014/main" id="{65131EEC-F333-4505-8EBD-058E8398AAB0}"/>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910934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a:t>Incremental &amp; Iterative Processes</a:t>
            </a:r>
          </a:p>
        </p:txBody>
      </p:sp>
      <p:sp>
        <p:nvSpPr>
          <p:cNvPr id="6" name="Slide Number Placeholder 5"/>
          <p:cNvSpPr>
            <a:spLocks noGrp="1"/>
          </p:cNvSpPr>
          <p:nvPr>
            <p:ph type="sldNum" sz="quarter" idx="12"/>
          </p:nvPr>
        </p:nvSpPr>
        <p:spPr/>
        <p:txBody>
          <a:bodyPr/>
          <a:lstStyle/>
          <a:p>
            <a:pPr>
              <a:defRPr/>
            </a:pPr>
            <a:fld id="{6CD8F311-C048-40B8-B195-3F35F4689C25}" type="slidenum">
              <a:rPr lang="en-AU" altLang="en-US"/>
              <a:pPr>
                <a:defRPr/>
              </a:pPr>
              <a:t>44</a:t>
            </a:fld>
            <a:endParaRPr lang="en-AU" altLang="en-US"/>
          </a:p>
        </p:txBody>
      </p:sp>
      <p:grpSp>
        <p:nvGrpSpPr>
          <p:cNvPr id="7" name="Group 86"/>
          <p:cNvGrpSpPr>
            <a:grpSpLocks/>
          </p:cNvGrpSpPr>
          <p:nvPr/>
        </p:nvGrpSpPr>
        <p:grpSpPr bwMode="auto">
          <a:xfrm>
            <a:off x="1065213" y="5011738"/>
            <a:ext cx="5149850" cy="1625600"/>
            <a:chOff x="976" y="1780"/>
            <a:chExt cx="3244" cy="1024"/>
          </a:xfrm>
        </p:grpSpPr>
        <p:grpSp>
          <p:nvGrpSpPr>
            <p:cNvPr id="22613" name="Group 87"/>
            <p:cNvGrpSpPr>
              <a:grpSpLocks/>
            </p:cNvGrpSpPr>
            <p:nvPr/>
          </p:nvGrpSpPr>
          <p:grpSpPr bwMode="auto">
            <a:xfrm>
              <a:off x="976" y="1780"/>
              <a:ext cx="3244" cy="808"/>
              <a:chOff x="976" y="1780"/>
              <a:chExt cx="3244" cy="808"/>
            </a:xfrm>
          </p:grpSpPr>
          <p:sp>
            <p:nvSpPr>
              <p:cNvPr id="22619" name="Rectangle 88"/>
              <p:cNvSpPr>
                <a:spLocks noChangeArrowheads="1"/>
              </p:cNvSpPr>
              <p:nvPr/>
            </p:nvSpPr>
            <p:spPr bwMode="auto">
              <a:xfrm>
                <a:off x="2356"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20" name="Rectangle 89"/>
              <p:cNvSpPr>
                <a:spLocks noChangeArrowheads="1"/>
              </p:cNvSpPr>
              <p:nvPr/>
            </p:nvSpPr>
            <p:spPr bwMode="auto">
              <a:xfrm>
                <a:off x="2980"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21" name="Rectangle 90"/>
              <p:cNvSpPr>
                <a:spLocks noChangeArrowheads="1"/>
              </p:cNvSpPr>
              <p:nvPr/>
            </p:nvSpPr>
            <p:spPr bwMode="auto">
              <a:xfrm>
                <a:off x="3604"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22" name="Rectangle 91"/>
              <p:cNvSpPr>
                <a:spLocks noChangeArrowheads="1"/>
              </p:cNvSpPr>
              <p:nvPr/>
            </p:nvSpPr>
            <p:spPr bwMode="auto">
              <a:xfrm>
                <a:off x="976"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23" name="Rectangle 92"/>
              <p:cNvSpPr>
                <a:spLocks noChangeArrowheads="1"/>
              </p:cNvSpPr>
              <p:nvPr/>
            </p:nvSpPr>
            <p:spPr bwMode="auto">
              <a:xfrm>
                <a:off x="1732"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sp>
          <p:nvSpPr>
            <p:cNvPr id="22614" name="Rectangle 93"/>
            <p:cNvSpPr>
              <a:spLocks noChangeArrowheads="1"/>
            </p:cNvSpPr>
            <p:nvPr/>
          </p:nvSpPr>
          <p:spPr bwMode="auto">
            <a:xfrm>
              <a:off x="1094" y="2592"/>
              <a:ext cx="3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Req.</a:t>
              </a:r>
            </a:p>
          </p:txBody>
        </p:sp>
        <p:sp>
          <p:nvSpPr>
            <p:cNvPr id="22615" name="Rectangle 94"/>
            <p:cNvSpPr>
              <a:spLocks noChangeArrowheads="1"/>
            </p:cNvSpPr>
            <p:nvPr/>
          </p:nvSpPr>
          <p:spPr bwMode="auto">
            <a:xfrm>
              <a:off x="1725" y="2592"/>
              <a:ext cx="5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Analysis</a:t>
              </a:r>
            </a:p>
          </p:txBody>
        </p:sp>
        <p:sp>
          <p:nvSpPr>
            <p:cNvPr id="22616" name="Rectangle 95"/>
            <p:cNvSpPr>
              <a:spLocks noChangeArrowheads="1"/>
            </p:cNvSpPr>
            <p:nvPr/>
          </p:nvSpPr>
          <p:spPr bwMode="auto">
            <a:xfrm>
              <a:off x="2444" y="2592"/>
              <a:ext cx="4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Design</a:t>
              </a:r>
            </a:p>
          </p:txBody>
        </p:sp>
        <p:sp>
          <p:nvSpPr>
            <p:cNvPr id="22617" name="Rectangle 96"/>
            <p:cNvSpPr>
              <a:spLocks noChangeArrowheads="1"/>
            </p:cNvSpPr>
            <p:nvPr/>
          </p:nvSpPr>
          <p:spPr bwMode="auto">
            <a:xfrm>
              <a:off x="3105" y="2592"/>
              <a:ext cx="4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Impl.</a:t>
              </a:r>
            </a:p>
          </p:txBody>
        </p:sp>
        <p:sp>
          <p:nvSpPr>
            <p:cNvPr id="22618" name="Rectangle 97"/>
            <p:cNvSpPr>
              <a:spLocks noChangeArrowheads="1"/>
            </p:cNvSpPr>
            <p:nvPr/>
          </p:nvSpPr>
          <p:spPr bwMode="auto">
            <a:xfrm>
              <a:off x="3735" y="2592"/>
              <a:ext cx="3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AU" altLang="en-US" sz="1600" b="1"/>
                <a:t>Test</a:t>
              </a:r>
            </a:p>
          </p:txBody>
        </p:sp>
      </p:grpSp>
      <p:grpSp>
        <p:nvGrpSpPr>
          <p:cNvPr id="19" name="Group 82"/>
          <p:cNvGrpSpPr>
            <a:grpSpLocks/>
          </p:cNvGrpSpPr>
          <p:nvPr/>
        </p:nvGrpSpPr>
        <p:grpSpPr bwMode="auto">
          <a:xfrm>
            <a:off x="1065213" y="1125538"/>
            <a:ext cx="5149850" cy="1625600"/>
            <a:chOff x="976" y="532"/>
            <a:chExt cx="3244" cy="1024"/>
          </a:xfrm>
        </p:grpSpPr>
        <p:grpSp>
          <p:nvGrpSpPr>
            <p:cNvPr id="22602" name="Group 71"/>
            <p:cNvGrpSpPr>
              <a:grpSpLocks/>
            </p:cNvGrpSpPr>
            <p:nvPr/>
          </p:nvGrpSpPr>
          <p:grpSpPr bwMode="auto">
            <a:xfrm>
              <a:off x="976" y="532"/>
              <a:ext cx="3244" cy="808"/>
              <a:chOff x="976" y="532"/>
              <a:chExt cx="3244" cy="808"/>
            </a:xfrm>
          </p:grpSpPr>
          <p:sp>
            <p:nvSpPr>
              <p:cNvPr id="22608" name="Rectangle 14"/>
              <p:cNvSpPr>
                <a:spLocks noChangeArrowheads="1"/>
              </p:cNvSpPr>
              <p:nvPr/>
            </p:nvSpPr>
            <p:spPr bwMode="auto">
              <a:xfrm>
                <a:off x="976" y="532"/>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09" name="Rectangle 9"/>
              <p:cNvSpPr>
                <a:spLocks noChangeArrowheads="1"/>
              </p:cNvSpPr>
              <p:nvPr/>
            </p:nvSpPr>
            <p:spPr bwMode="auto">
              <a:xfrm>
                <a:off x="1732" y="532"/>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10" name="Rectangle 10"/>
              <p:cNvSpPr>
                <a:spLocks noChangeArrowheads="1"/>
              </p:cNvSpPr>
              <p:nvPr/>
            </p:nvSpPr>
            <p:spPr bwMode="auto">
              <a:xfrm>
                <a:off x="2356" y="532"/>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11" name="Rectangle 11"/>
              <p:cNvSpPr>
                <a:spLocks noChangeArrowheads="1"/>
              </p:cNvSpPr>
              <p:nvPr/>
            </p:nvSpPr>
            <p:spPr bwMode="auto">
              <a:xfrm>
                <a:off x="2980" y="532"/>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12" name="Rectangle 12"/>
              <p:cNvSpPr>
                <a:spLocks noChangeArrowheads="1"/>
              </p:cNvSpPr>
              <p:nvPr/>
            </p:nvSpPr>
            <p:spPr bwMode="auto">
              <a:xfrm>
                <a:off x="3604" y="532"/>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sp>
          <p:nvSpPr>
            <p:cNvPr id="22603" name="Rectangle 3"/>
            <p:cNvSpPr>
              <a:spLocks noChangeArrowheads="1"/>
            </p:cNvSpPr>
            <p:nvPr/>
          </p:nvSpPr>
          <p:spPr bwMode="auto">
            <a:xfrm>
              <a:off x="1094" y="1344"/>
              <a:ext cx="3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Req.</a:t>
              </a:r>
            </a:p>
          </p:txBody>
        </p:sp>
        <p:sp>
          <p:nvSpPr>
            <p:cNvPr id="22604" name="Rectangle 4"/>
            <p:cNvSpPr>
              <a:spLocks noChangeArrowheads="1"/>
            </p:cNvSpPr>
            <p:nvPr/>
          </p:nvSpPr>
          <p:spPr bwMode="auto">
            <a:xfrm>
              <a:off x="1725" y="1344"/>
              <a:ext cx="5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Analysis</a:t>
              </a:r>
            </a:p>
          </p:txBody>
        </p:sp>
        <p:sp>
          <p:nvSpPr>
            <p:cNvPr id="22605" name="Rectangle 5"/>
            <p:cNvSpPr>
              <a:spLocks noChangeArrowheads="1"/>
            </p:cNvSpPr>
            <p:nvPr/>
          </p:nvSpPr>
          <p:spPr bwMode="auto">
            <a:xfrm>
              <a:off x="2444" y="1344"/>
              <a:ext cx="4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Design</a:t>
              </a:r>
            </a:p>
          </p:txBody>
        </p:sp>
        <p:sp>
          <p:nvSpPr>
            <p:cNvPr id="22606" name="Rectangle 6"/>
            <p:cNvSpPr>
              <a:spLocks noChangeArrowheads="1"/>
            </p:cNvSpPr>
            <p:nvPr/>
          </p:nvSpPr>
          <p:spPr bwMode="auto">
            <a:xfrm>
              <a:off x="3105" y="1344"/>
              <a:ext cx="4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Impl.</a:t>
              </a:r>
            </a:p>
          </p:txBody>
        </p:sp>
        <p:sp>
          <p:nvSpPr>
            <p:cNvPr id="22607" name="Rectangle 7"/>
            <p:cNvSpPr>
              <a:spLocks noChangeArrowheads="1"/>
            </p:cNvSpPr>
            <p:nvPr/>
          </p:nvSpPr>
          <p:spPr bwMode="auto">
            <a:xfrm>
              <a:off x="3735" y="1344"/>
              <a:ext cx="3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AU" altLang="en-US" sz="1600" b="1"/>
                <a:t>Test</a:t>
              </a:r>
            </a:p>
          </p:txBody>
        </p:sp>
      </p:grpSp>
      <p:sp>
        <p:nvSpPr>
          <p:cNvPr id="31" name="Rectangle 8"/>
          <p:cNvSpPr>
            <a:spLocks noChangeArrowheads="1"/>
          </p:cNvSpPr>
          <p:nvPr/>
        </p:nvSpPr>
        <p:spPr bwMode="auto">
          <a:xfrm>
            <a:off x="1065213" y="1125538"/>
            <a:ext cx="977900" cy="919164"/>
          </a:xfrm>
          <a:prstGeom prst="rect">
            <a:avLst/>
          </a:prstGeom>
          <a:solidFill>
            <a:srgbClr val="33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32" name="Rectangle 13"/>
          <p:cNvSpPr>
            <a:spLocks noChangeArrowheads="1"/>
          </p:cNvSpPr>
          <p:nvPr/>
        </p:nvSpPr>
        <p:spPr bwMode="auto">
          <a:xfrm>
            <a:off x="2268540" y="1128715"/>
            <a:ext cx="3952875" cy="523875"/>
          </a:xfrm>
          <a:prstGeom prst="rect">
            <a:avLst/>
          </a:prstGeom>
          <a:solidFill>
            <a:srgbClr val="3333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nvGrpSpPr>
          <p:cNvPr id="33" name="Group 83"/>
          <p:cNvGrpSpPr>
            <a:grpSpLocks/>
          </p:cNvGrpSpPr>
          <p:nvPr/>
        </p:nvGrpSpPr>
        <p:grpSpPr bwMode="auto">
          <a:xfrm>
            <a:off x="1065213" y="3106738"/>
            <a:ext cx="5149850" cy="1625600"/>
            <a:chOff x="976" y="1780"/>
            <a:chExt cx="3244" cy="1024"/>
          </a:xfrm>
        </p:grpSpPr>
        <p:grpSp>
          <p:nvGrpSpPr>
            <p:cNvPr id="22591" name="Group 74"/>
            <p:cNvGrpSpPr>
              <a:grpSpLocks/>
            </p:cNvGrpSpPr>
            <p:nvPr/>
          </p:nvGrpSpPr>
          <p:grpSpPr bwMode="auto">
            <a:xfrm>
              <a:off x="976" y="1780"/>
              <a:ext cx="3244" cy="808"/>
              <a:chOff x="976" y="1780"/>
              <a:chExt cx="3244" cy="808"/>
            </a:xfrm>
          </p:grpSpPr>
          <p:sp>
            <p:nvSpPr>
              <p:cNvPr id="22597" name="Rectangle 27"/>
              <p:cNvSpPr>
                <a:spLocks noChangeArrowheads="1"/>
              </p:cNvSpPr>
              <p:nvPr/>
            </p:nvSpPr>
            <p:spPr bwMode="auto">
              <a:xfrm>
                <a:off x="2356"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598" name="Rectangle 28"/>
              <p:cNvSpPr>
                <a:spLocks noChangeArrowheads="1"/>
              </p:cNvSpPr>
              <p:nvPr/>
            </p:nvSpPr>
            <p:spPr bwMode="auto">
              <a:xfrm>
                <a:off x="2980"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599" name="Rectangle 29"/>
              <p:cNvSpPr>
                <a:spLocks noChangeArrowheads="1"/>
              </p:cNvSpPr>
              <p:nvPr/>
            </p:nvSpPr>
            <p:spPr bwMode="auto">
              <a:xfrm>
                <a:off x="3604"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00" name="Rectangle 31"/>
              <p:cNvSpPr>
                <a:spLocks noChangeArrowheads="1"/>
              </p:cNvSpPr>
              <p:nvPr/>
            </p:nvSpPr>
            <p:spPr bwMode="auto">
              <a:xfrm>
                <a:off x="976"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601" name="Rectangle 26"/>
              <p:cNvSpPr>
                <a:spLocks noChangeArrowheads="1"/>
              </p:cNvSpPr>
              <p:nvPr/>
            </p:nvSpPr>
            <p:spPr bwMode="auto">
              <a:xfrm>
                <a:off x="1732" y="1780"/>
                <a:ext cx="616" cy="808"/>
              </a:xfrm>
              <a:prstGeom prst="rect">
                <a:avLst/>
              </a:prstGeom>
              <a:solidFill>
                <a:srgbClr val="EBF7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sp>
          <p:nvSpPr>
            <p:cNvPr id="22592" name="Rectangle 20"/>
            <p:cNvSpPr>
              <a:spLocks noChangeArrowheads="1"/>
            </p:cNvSpPr>
            <p:nvPr/>
          </p:nvSpPr>
          <p:spPr bwMode="auto">
            <a:xfrm>
              <a:off x="1094" y="2592"/>
              <a:ext cx="3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Req.</a:t>
              </a:r>
            </a:p>
          </p:txBody>
        </p:sp>
        <p:sp>
          <p:nvSpPr>
            <p:cNvPr id="22593" name="Rectangle 21"/>
            <p:cNvSpPr>
              <a:spLocks noChangeArrowheads="1"/>
            </p:cNvSpPr>
            <p:nvPr/>
          </p:nvSpPr>
          <p:spPr bwMode="auto">
            <a:xfrm>
              <a:off x="1725" y="2592"/>
              <a:ext cx="5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Analysis</a:t>
              </a:r>
            </a:p>
          </p:txBody>
        </p:sp>
        <p:sp>
          <p:nvSpPr>
            <p:cNvPr id="22594" name="Rectangle 22"/>
            <p:cNvSpPr>
              <a:spLocks noChangeArrowheads="1"/>
            </p:cNvSpPr>
            <p:nvPr/>
          </p:nvSpPr>
          <p:spPr bwMode="auto">
            <a:xfrm>
              <a:off x="2444" y="2592"/>
              <a:ext cx="4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Design</a:t>
              </a:r>
            </a:p>
          </p:txBody>
        </p:sp>
        <p:sp>
          <p:nvSpPr>
            <p:cNvPr id="22595" name="Rectangle 23"/>
            <p:cNvSpPr>
              <a:spLocks noChangeArrowheads="1"/>
            </p:cNvSpPr>
            <p:nvPr/>
          </p:nvSpPr>
          <p:spPr bwMode="auto">
            <a:xfrm>
              <a:off x="3105" y="2592"/>
              <a:ext cx="4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AU" altLang="en-US" sz="1600" b="1"/>
                <a:t>Impl.</a:t>
              </a:r>
            </a:p>
          </p:txBody>
        </p:sp>
        <p:sp>
          <p:nvSpPr>
            <p:cNvPr id="22596" name="Rectangle 24"/>
            <p:cNvSpPr>
              <a:spLocks noChangeArrowheads="1"/>
            </p:cNvSpPr>
            <p:nvPr/>
          </p:nvSpPr>
          <p:spPr bwMode="auto">
            <a:xfrm>
              <a:off x="3735" y="2592"/>
              <a:ext cx="3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AU" altLang="en-US" sz="1600" b="1"/>
                <a:t>Test</a:t>
              </a:r>
            </a:p>
          </p:txBody>
        </p:sp>
      </p:grpSp>
      <p:grpSp>
        <p:nvGrpSpPr>
          <p:cNvPr id="45" name="Group 116"/>
          <p:cNvGrpSpPr>
            <a:grpSpLocks/>
          </p:cNvGrpSpPr>
          <p:nvPr/>
        </p:nvGrpSpPr>
        <p:grpSpPr bwMode="auto">
          <a:xfrm>
            <a:off x="1066800" y="3101975"/>
            <a:ext cx="5156200" cy="1060450"/>
            <a:chOff x="675" y="1761"/>
            <a:chExt cx="3248" cy="668"/>
          </a:xfrm>
        </p:grpSpPr>
        <p:sp>
          <p:nvSpPr>
            <p:cNvPr id="22589" name="Rectangle 114"/>
            <p:cNvSpPr>
              <a:spLocks noChangeArrowheads="1"/>
            </p:cNvSpPr>
            <p:nvPr/>
          </p:nvSpPr>
          <p:spPr bwMode="auto">
            <a:xfrm>
              <a:off x="675" y="1761"/>
              <a:ext cx="616" cy="668"/>
            </a:xfrm>
            <a:prstGeom prst="rect">
              <a:avLst/>
            </a:prstGeom>
            <a:solidFill>
              <a:srgbClr val="33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590" name="Rectangle 115"/>
            <p:cNvSpPr>
              <a:spLocks noChangeArrowheads="1"/>
            </p:cNvSpPr>
            <p:nvPr/>
          </p:nvSpPr>
          <p:spPr bwMode="auto">
            <a:xfrm>
              <a:off x="1433" y="1763"/>
              <a:ext cx="2490" cy="330"/>
            </a:xfrm>
            <a:prstGeom prst="rect">
              <a:avLst/>
            </a:prstGeom>
            <a:solidFill>
              <a:srgbClr val="3333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sp>
        <p:nvSpPr>
          <p:cNvPr id="48" name="Rectangle 25"/>
          <p:cNvSpPr>
            <a:spLocks noChangeArrowheads="1"/>
          </p:cNvSpPr>
          <p:nvPr/>
        </p:nvSpPr>
        <p:spPr bwMode="auto">
          <a:xfrm>
            <a:off x="1065213" y="3106740"/>
            <a:ext cx="977900" cy="1038225"/>
          </a:xfrm>
          <a:prstGeom prst="rect">
            <a:avLst/>
          </a:prstGeom>
          <a:solidFill>
            <a:srgbClr val="33339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49" name="Rectangle 30"/>
          <p:cNvSpPr>
            <a:spLocks noChangeArrowheads="1"/>
          </p:cNvSpPr>
          <p:nvPr/>
        </p:nvSpPr>
        <p:spPr bwMode="auto">
          <a:xfrm>
            <a:off x="2268540" y="3109913"/>
            <a:ext cx="3952875" cy="895350"/>
          </a:xfrm>
          <a:prstGeom prst="rect">
            <a:avLst/>
          </a:prstGeom>
          <a:solidFill>
            <a:srgbClr val="33339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nvGrpSpPr>
          <p:cNvPr id="50" name="Group 119"/>
          <p:cNvGrpSpPr>
            <a:grpSpLocks/>
          </p:cNvGrpSpPr>
          <p:nvPr/>
        </p:nvGrpSpPr>
        <p:grpSpPr bwMode="auto">
          <a:xfrm>
            <a:off x="1065213" y="5011740"/>
            <a:ext cx="5156200" cy="1177925"/>
            <a:chOff x="680" y="2964"/>
            <a:chExt cx="3248" cy="742"/>
          </a:xfrm>
        </p:grpSpPr>
        <p:sp>
          <p:nvSpPr>
            <p:cNvPr id="22587" name="Rectangle 117"/>
            <p:cNvSpPr>
              <a:spLocks noChangeArrowheads="1"/>
            </p:cNvSpPr>
            <p:nvPr/>
          </p:nvSpPr>
          <p:spPr bwMode="auto">
            <a:xfrm>
              <a:off x="680" y="2964"/>
              <a:ext cx="616" cy="742"/>
            </a:xfrm>
            <a:prstGeom prst="rect">
              <a:avLst/>
            </a:prstGeom>
            <a:solidFill>
              <a:srgbClr val="33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588" name="Rectangle 118"/>
            <p:cNvSpPr>
              <a:spLocks noChangeArrowheads="1"/>
            </p:cNvSpPr>
            <p:nvPr/>
          </p:nvSpPr>
          <p:spPr bwMode="auto">
            <a:xfrm>
              <a:off x="1438" y="2966"/>
              <a:ext cx="2490" cy="564"/>
            </a:xfrm>
            <a:prstGeom prst="rect">
              <a:avLst/>
            </a:prstGeom>
            <a:solidFill>
              <a:srgbClr val="3333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sp>
        <p:nvSpPr>
          <p:cNvPr id="53" name="Rectangle 42"/>
          <p:cNvSpPr>
            <a:spLocks noChangeArrowheads="1"/>
          </p:cNvSpPr>
          <p:nvPr/>
        </p:nvSpPr>
        <p:spPr bwMode="auto">
          <a:xfrm>
            <a:off x="1065213" y="5011738"/>
            <a:ext cx="977900" cy="1282700"/>
          </a:xfrm>
          <a:prstGeom prst="rect">
            <a:avLst/>
          </a:prstGeom>
          <a:solidFill>
            <a:srgbClr val="33339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nvGrpSpPr>
          <p:cNvPr id="54" name="Group 98"/>
          <p:cNvGrpSpPr>
            <a:grpSpLocks/>
          </p:cNvGrpSpPr>
          <p:nvPr/>
        </p:nvGrpSpPr>
        <p:grpSpPr bwMode="auto">
          <a:xfrm>
            <a:off x="2265363" y="5011738"/>
            <a:ext cx="3949700" cy="1282700"/>
            <a:chOff x="1732" y="2980"/>
            <a:chExt cx="2488" cy="808"/>
          </a:xfrm>
        </p:grpSpPr>
        <p:sp>
          <p:nvSpPr>
            <p:cNvPr id="22583" name="Rectangle 43"/>
            <p:cNvSpPr>
              <a:spLocks noChangeArrowheads="1"/>
            </p:cNvSpPr>
            <p:nvPr/>
          </p:nvSpPr>
          <p:spPr bwMode="auto">
            <a:xfrm>
              <a:off x="1732" y="2980"/>
              <a:ext cx="616" cy="808"/>
            </a:xfrm>
            <a:prstGeom prst="rect">
              <a:avLst/>
            </a:prstGeom>
            <a:solidFill>
              <a:srgbClr val="33339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584" name="Rectangle 44"/>
            <p:cNvSpPr>
              <a:spLocks noChangeArrowheads="1"/>
            </p:cNvSpPr>
            <p:nvPr/>
          </p:nvSpPr>
          <p:spPr bwMode="auto">
            <a:xfrm>
              <a:off x="2356" y="2980"/>
              <a:ext cx="616" cy="808"/>
            </a:xfrm>
            <a:prstGeom prst="rect">
              <a:avLst/>
            </a:prstGeom>
            <a:solidFill>
              <a:srgbClr val="33339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585" name="Rectangle 45"/>
            <p:cNvSpPr>
              <a:spLocks noChangeArrowheads="1"/>
            </p:cNvSpPr>
            <p:nvPr/>
          </p:nvSpPr>
          <p:spPr bwMode="auto">
            <a:xfrm>
              <a:off x="2980" y="2980"/>
              <a:ext cx="616" cy="808"/>
            </a:xfrm>
            <a:prstGeom prst="rect">
              <a:avLst/>
            </a:prstGeom>
            <a:solidFill>
              <a:srgbClr val="33339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22586" name="Rectangle 46"/>
            <p:cNvSpPr>
              <a:spLocks noChangeArrowheads="1"/>
            </p:cNvSpPr>
            <p:nvPr/>
          </p:nvSpPr>
          <p:spPr bwMode="auto">
            <a:xfrm>
              <a:off x="3604" y="2980"/>
              <a:ext cx="616" cy="808"/>
            </a:xfrm>
            <a:prstGeom prst="rect">
              <a:avLst/>
            </a:prstGeom>
            <a:solidFill>
              <a:srgbClr val="33339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grpSp>
      <p:grpSp>
        <p:nvGrpSpPr>
          <p:cNvPr id="59" name="Group 72"/>
          <p:cNvGrpSpPr>
            <a:grpSpLocks/>
          </p:cNvGrpSpPr>
          <p:nvPr/>
        </p:nvGrpSpPr>
        <p:grpSpPr bwMode="auto">
          <a:xfrm>
            <a:off x="6226175" y="1514475"/>
            <a:ext cx="825500" cy="1358900"/>
            <a:chOff x="4227" y="777"/>
            <a:chExt cx="520" cy="856"/>
          </a:xfrm>
        </p:grpSpPr>
        <p:sp>
          <p:nvSpPr>
            <p:cNvPr id="22581" name="Arc 49"/>
            <p:cNvSpPr>
              <a:spLocks/>
            </p:cNvSpPr>
            <p:nvPr/>
          </p:nvSpPr>
          <p:spPr bwMode="auto">
            <a:xfrm>
              <a:off x="4227" y="777"/>
              <a:ext cx="520" cy="424"/>
            </a:xfrm>
            <a:custGeom>
              <a:avLst/>
              <a:gdLst>
                <a:gd name="T0" fmla="*/ 0 w 21600"/>
                <a:gd name="T1" fmla="*/ 0 h 21600"/>
                <a:gd name="T2" fmla="*/ 520 w 21600"/>
                <a:gd name="T3" fmla="*/ 424 h 21600"/>
                <a:gd name="T4" fmla="*/ 0 w 21600"/>
                <a:gd name="T5" fmla="*/ 42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cap="rnd">
              <a:solidFill>
                <a:srgbClr val="00006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2582" name="Arc 50"/>
            <p:cNvSpPr>
              <a:spLocks/>
            </p:cNvSpPr>
            <p:nvPr/>
          </p:nvSpPr>
          <p:spPr bwMode="auto">
            <a:xfrm rot="10800000">
              <a:off x="4227" y="1209"/>
              <a:ext cx="520" cy="424"/>
            </a:xfrm>
            <a:custGeom>
              <a:avLst/>
              <a:gdLst>
                <a:gd name="T0" fmla="*/ 0 w 21600"/>
                <a:gd name="T1" fmla="*/ 424 h 21600"/>
                <a:gd name="T2" fmla="*/ 519 w 21600"/>
                <a:gd name="T3" fmla="*/ 0 h 21600"/>
                <a:gd name="T4" fmla="*/ 520 w 21600"/>
                <a:gd name="T5" fmla="*/ 42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87"/>
                    <a:pt x="9645" y="23"/>
                    <a:pt x="21558" y="0"/>
                  </a:cubicBezTo>
                </a:path>
                <a:path w="21600" h="21600" stroke="0" extrusionOk="0">
                  <a:moveTo>
                    <a:pt x="0" y="21600"/>
                  </a:moveTo>
                  <a:cubicBezTo>
                    <a:pt x="0" y="9687"/>
                    <a:pt x="9645" y="23"/>
                    <a:pt x="21558" y="0"/>
                  </a:cubicBezTo>
                  <a:lnTo>
                    <a:pt x="21600" y="21600"/>
                  </a:lnTo>
                  <a:lnTo>
                    <a:pt x="0" y="21600"/>
                  </a:lnTo>
                  <a:close/>
                </a:path>
              </a:pathLst>
            </a:custGeom>
            <a:noFill/>
            <a:ln w="44450" cap="rnd">
              <a:solidFill>
                <a:srgbClr val="00006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62" name="Line 51"/>
          <p:cNvSpPr>
            <a:spLocks noChangeShapeType="1"/>
          </p:cNvSpPr>
          <p:nvPr/>
        </p:nvSpPr>
        <p:spPr bwMode="auto">
          <a:xfrm flipH="1">
            <a:off x="1027113" y="2871788"/>
            <a:ext cx="5207000" cy="0"/>
          </a:xfrm>
          <a:prstGeom prst="line">
            <a:avLst/>
          </a:prstGeom>
          <a:noFill/>
          <a:ln w="44450">
            <a:solidFill>
              <a:srgbClr val="0000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63" name="Group 73"/>
          <p:cNvGrpSpPr>
            <a:grpSpLocks/>
          </p:cNvGrpSpPr>
          <p:nvPr/>
        </p:nvGrpSpPr>
        <p:grpSpPr bwMode="auto">
          <a:xfrm>
            <a:off x="230188" y="2870200"/>
            <a:ext cx="825500" cy="1003300"/>
            <a:chOff x="582" y="1625"/>
            <a:chExt cx="520" cy="632"/>
          </a:xfrm>
        </p:grpSpPr>
        <p:sp>
          <p:nvSpPr>
            <p:cNvPr id="22579" name="Arc 52"/>
            <p:cNvSpPr>
              <a:spLocks/>
            </p:cNvSpPr>
            <p:nvPr/>
          </p:nvSpPr>
          <p:spPr bwMode="auto">
            <a:xfrm>
              <a:off x="582" y="1625"/>
              <a:ext cx="520" cy="332"/>
            </a:xfrm>
            <a:custGeom>
              <a:avLst/>
              <a:gdLst>
                <a:gd name="T0" fmla="*/ 0 w 21600"/>
                <a:gd name="T1" fmla="*/ 332 h 21600"/>
                <a:gd name="T2" fmla="*/ 519 w 21600"/>
                <a:gd name="T3" fmla="*/ 0 h 21600"/>
                <a:gd name="T4" fmla="*/ 520 w 21600"/>
                <a:gd name="T5" fmla="*/ 33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87"/>
                    <a:pt x="9645" y="23"/>
                    <a:pt x="21558" y="0"/>
                  </a:cubicBezTo>
                </a:path>
                <a:path w="21600" h="21600" stroke="0" extrusionOk="0">
                  <a:moveTo>
                    <a:pt x="0" y="21600"/>
                  </a:moveTo>
                  <a:cubicBezTo>
                    <a:pt x="0" y="9687"/>
                    <a:pt x="9645" y="23"/>
                    <a:pt x="21558" y="0"/>
                  </a:cubicBezTo>
                  <a:lnTo>
                    <a:pt x="21600" y="21600"/>
                  </a:lnTo>
                  <a:lnTo>
                    <a:pt x="0" y="21600"/>
                  </a:lnTo>
                  <a:close/>
                </a:path>
              </a:pathLst>
            </a:custGeom>
            <a:noFill/>
            <a:ln w="44450" cap="rnd">
              <a:solidFill>
                <a:srgbClr val="00006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2580" name="Arc 53"/>
            <p:cNvSpPr>
              <a:spLocks/>
            </p:cNvSpPr>
            <p:nvPr/>
          </p:nvSpPr>
          <p:spPr bwMode="auto">
            <a:xfrm rot="10800000">
              <a:off x="582" y="1963"/>
              <a:ext cx="520" cy="294"/>
            </a:xfrm>
            <a:custGeom>
              <a:avLst/>
              <a:gdLst>
                <a:gd name="T0" fmla="*/ 0 w 21600"/>
                <a:gd name="T1" fmla="*/ 0 h 21600"/>
                <a:gd name="T2" fmla="*/ 520 w 21600"/>
                <a:gd name="T3" fmla="*/ 294 h 21600"/>
                <a:gd name="T4" fmla="*/ 0 w 21600"/>
                <a:gd name="T5" fmla="*/ 29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cap="rnd">
              <a:solidFill>
                <a:srgbClr val="000064"/>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grpSp>
        <p:nvGrpSpPr>
          <p:cNvPr id="66" name="Group 84"/>
          <p:cNvGrpSpPr>
            <a:grpSpLocks/>
          </p:cNvGrpSpPr>
          <p:nvPr/>
        </p:nvGrpSpPr>
        <p:grpSpPr bwMode="auto">
          <a:xfrm>
            <a:off x="6226175" y="3724275"/>
            <a:ext cx="825500" cy="1130300"/>
            <a:chOff x="4227" y="2025"/>
            <a:chExt cx="520" cy="856"/>
          </a:xfrm>
        </p:grpSpPr>
        <p:sp>
          <p:nvSpPr>
            <p:cNvPr id="22577" name="Arc 55"/>
            <p:cNvSpPr>
              <a:spLocks/>
            </p:cNvSpPr>
            <p:nvPr/>
          </p:nvSpPr>
          <p:spPr bwMode="auto">
            <a:xfrm>
              <a:off x="4227" y="2025"/>
              <a:ext cx="520" cy="424"/>
            </a:xfrm>
            <a:custGeom>
              <a:avLst/>
              <a:gdLst>
                <a:gd name="T0" fmla="*/ 0 w 21600"/>
                <a:gd name="T1" fmla="*/ 0 h 21600"/>
                <a:gd name="T2" fmla="*/ 520 w 21600"/>
                <a:gd name="T3" fmla="*/ 424 h 21600"/>
                <a:gd name="T4" fmla="*/ 0 w 21600"/>
                <a:gd name="T5" fmla="*/ 42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cap="rnd">
              <a:solidFill>
                <a:srgbClr val="00006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2578" name="Arc 56"/>
            <p:cNvSpPr>
              <a:spLocks/>
            </p:cNvSpPr>
            <p:nvPr/>
          </p:nvSpPr>
          <p:spPr bwMode="auto">
            <a:xfrm rot="10800000">
              <a:off x="4227" y="2457"/>
              <a:ext cx="520" cy="424"/>
            </a:xfrm>
            <a:custGeom>
              <a:avLst/>
              <a:gdLst>
                <a:gd name="T0" fmla="*/ 0 w 21600"/>
                <a:gd name="T1" fmla="*/ 424 h 21600"/>
                <a:gd name="T2" fmla="*/ 519 w 21600"/>
                <a:gd name="T3" fmla="*/ 0 h 21600"/>
                <a:gd name="T4" fmla="*/ 520 w 21600"/>
                <a:gd name="T5" fmla="*/ 42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87"/>
                    <a:pt x="9645" y="23"/>
                    <a:pt x="21558" y="0"/>
                  </a:cubicBezTo>
                </a:path>
                <a:path w="21600" h="21600" stroke="0" extrusionOk="0">
                  <a:moveTo>
                    <a:pt x="0" y="21600"/>
                  </a:moveTo>
                  <a:cubicBezTo>
                    <a:pt x="0" y="9687"/>
                    <a:pt x="9645" y="23"/>
                    <a:pt x="21558" y="0"/>
                  </a:cubicBezTo>
                  <a:lnTo>
                    <a:pt x="21600" y="21600"/>
                  </a:lnTo>
                  <a:lnTo>
                    <a:pt x="0" y="21600"/>
                  </a:lnTo>
                  <a:close/>
                </a:path>
              </a:pathLst>
            </a:custGeom>
            <a:noFill/>
            <a:ln w="44450" cap="rnd">
              <a:solidFill>
                <a:srgbClr val="00006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69" name="Line 57"/>
          <p:cNvSpPr>
            <a:spLocks noChangeShapeType="1"/>
          </p:cNvSpPr>
          <p:nvPr/>
        </p:nvSpPr>
        <p:spPr bwMode="auto">
          <a:xfrm flipH="1">
            <a:off x="1008063" y="4852988"/>
            <a:ext cx="5226050" cy="0"/>
          </a:xfrm>
          <a:prstGeom prst="line">
            <a:avLst/>
          </a:prstGeom>
          <a:noFill/>
          <a:ln w="44450">
            <a:solidFill>
              <a:srgbClr val="0000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70" name="Group 85"/>
          <p:cNvGrpSpPr>
            <a:grpSpLocks/>
          </p:cNvGrpSpPr>
          <p:nvPr/>
        </p:nvGrpSpPr>
        <p:grpSpPr bwMode="auto">
          <a:xfrm>
            <a:off x="220663" y="4848225"/>
            <a:ext cx="825500" cy="1003300"/>
            <a:chOff x="576" y="2885"/>
            <a:chExt cx="520" cy="632"/>
          </a:xfrm>
        </p:grpSpPr>
        <p:sp>
          <p:nvSpPr>
            <p:cNvPr id="22575" name="Arc 58"/>
            <p:cNvSpPr>
              <a:spLocks/>
            </p:cNvSpPr>
            <p:nvPr/>
          </p:nvSpPr>
          <p:spPr bwMode="auto">
            <a:xfrm>
              <a:off x="576" y="2885"/>
              <a:ext cx="520" cy="332"/>
            </a:xfrm>
            <a:custGeom>
              <a:avLst/>
              <a:gdLst>
                <a:gd name="T0" fmla="*/ 0 w 21600"/>
                <a:gd name="T1" fmla="*/ 332 h 21600"/>
                <a:gd name="T2" fmla="*/ 519 w 21600"/>
                <a:gd name="T3" fmla="*/ 0 h 21600"/>
                <a:gd name="T4" fmla="*/ 520 w 21600"/>
                <a:gd name="T5" fmla="*/ 33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87"/>
                    <a:pt x="9645" y="23"/>
                    <a:pt x="21558" y="0"/>
                  </a:cubicBezTo>
                </a:path>
                <a:path w="21600" h="21600" stroke="0" extrusionOk="0">
                  <a:moveTo>
                    <a:pt x="0" y="21600"/>
                  </a:moveTo>
                  <a:cubicBezTo>
                    <a:pt x="0" y="9687"/>
                    <a:pt x="9645" y="23"/>
                    <a:pt x="21558" y="0"/>
                  </a:cubicBezTo>
                  <a:lnTo>
                    <a:pt x="21600" y="21600"/>
                  </a:lnTo>
                  <a:lnTo>
                    <a:pt x="0" y="21600"/>
                  </a:lnTo>
                  <a:close/>
                </a:path>
              </a:pathLst>
            </a:custGeom>
            <a:noFill/>
            <a:ln w="44450" cap="rnd">
              <a:solidFill>
                <a:srgbClr val="00006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2576" name="Arc 59"/>
            <p:cNvSpPr>
              <a:spLocks/>
            </p:cNvSpPr>
            <p:nvPr/>
          </p:nvSpPr>
          <p:spPr bwMode="auto">
            <a:xfrm rot="10800000">
              <a:off x="576" y="3223"/>
              <a:ext cx="520" cy="294"/>
            </a:xfrm>
            <a:custGeom>
              <a:avLst/>
              <a:gdLst>
                <a:gd name="T0" fmla="*/ 0 w 21600"/>
                <a:gd name="T1" fmla="*/ 0 h 21600"/>
                <a:gd name="T2" fmla="*/ 520 w 21600"/>
                <a:gd name="T3" fmla="*/ 294 h 21600"/>
                <a:gd name="T4" fmla="*/ 0 w 21600"/>
                <a:gd name="T5" fmla="*/ 29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cap="rnd">
              <a:solidFill>
                <a:srgbClr val="000064"/>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73" name="AutoShape 64"/>
          <p:cNvSpPr>
            <a:spLocks noChangeArrowheads="1"/>
          </p:cNvSpPr>
          <p:nvPr/>
        </p:nvSpPr>
        <p:spPr bwMode="auto">
          <a:xfrm flipH="1" flipV="1">
            <a:off x="2268538" y="1185865"/>
            <a:ext cx="1852612" cy="192087"/>
          </a:xfrm>
          <a:prstGeom prst="curvedUpArrow">
            <a:avLst>
              <a:gd name="adj1" fmla="val 149403"/>
              <a:gd name="adj2" fmla="val 303628"/>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74" name="AutoShape 66"/>
          <p:cNvSpPr>
            <a:spLocks noChangeArrowheads="1"/>
          </p:cNvSpPr>
          <p:nvPr/>
        </p:nvSpPr>
        <p:spPr bwMode="auto">
          <a:xfrm>
            <a:off x="2420938" y="1390650"/>
            <a:ext cx="1852612" cy="192088"/>
          </a:xfrm>
          <a:prstGeom prst="curvedUpArrow">
            <a:avLst>
              <a:gd name="adj1" fmla="val 149402"/>
              <a:gd name="adj2" fmla="val 303626"/>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75" name="AutoShape 67"/>
          <p:cNvSpPr>
            <a:spLocks noChangeArrowheads="1"/>
          </p:cNvSpPr>
          <p:nvPr/>
        </p:nvSpPr>
        <p:spPr bwMode="auto">
          <a:xfrm flipH="1" flipV="1">
            <a:off x="3249613" y="1185865"/>
            <a:ext cx="1852612" cy="192087"/>
          </a:xfrm>
          <a:prstGeom prst="curvedUpArrow">
            <a:avLst>
              <a:gd name="adj1" fmla="val 149403"/>
              <a:gd name="adj2" fmla="val 303628"/>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76" name="AutoShape 68"/>
          <p:cNvSpPr>
            <a:spLocks noChangeArrowheads="1"/>
          </p:cNvSpPr>
          <p:nvPr/>
        </p:nvSpPr>
        <p:spPr bwMode="auto">
          <a:xfrm>
            <a:off x="3402013" y="1390650"/>
            <a:ext cx="1852612" cy="192088"/>
          </a:xfrm>
          <a:prstGeom prst="curvedUpArrow">
            <a:avLst>
              <a:gd name="adj1" fmla="val 149402"/>
              <a:gd name="adj2" fmla="val 303626"/>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77" name="AutoShape 69"/>
          <p:cNvSpPr>
            <a:spLocks noChangeArrowheads="1"/>
          </p:cNvSpPr>
          <p:nvPr/>
        </p:nvSpPr>
        <p:spPr bwMode="auto">
          <a:xfrm flipH="1" flipV="1">
            <a:off x="4230688" y="1185865"/>
            <a:ext cx="1852612" cy="192087"/>
          </a:xfrm>
          <a:prstGeom prst="curvedUpArrow">
            <a:avLst>
              <a:gd name="adj1" fmla="val 149403"/>
              <a:gd name="adj2" fmla="val 303628"/>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78" name="AutoShape 70"/>
          <p:cNvSpPr>
            <a:spLocks noChangeArrowheads="1"/>
          </p:cNvSpPr>
          <p:nvPr/>
        </p:nvSpPr>
        <p:spPr bwMode="auto">
          <a:xfrm>
            <a:off x="4383088" y="1390650"/>
            <a:ext cx="1852612" cy="192088"/>
          </a:xfrm>
          <a:prstGeom prst="curvedUpArrow">
            <a:avLst>
              <a:gd name="adj1" fmla="val 149402"/>
              <a:gd name="adj2" fmla="val 303626"/>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79" name="AutoShape 75"/>
          <p:cNvSpPr>
            <a:spLocks noChangeArrowheads="1"/>
          </p:cNvSpPr>
          <p:nvPr/>
        </p:nvSpPr>
        <p:spPr bwMode="auto">
          <a:xfrm flipH="1" flipV="1">
            <a:off x="2249488" y="3167063"/>
            <a:ext cx="1852612" cy="366712"/>
          </a:xfrm>
          <a:prstGeom prst="curvedUpArrow">
            <a:avLst>
              <a:gd name="adj1" fmla="val 78259"/>
              <a:gd name="adj2" fmla="val 159043"/>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0" name="AutoShape 76"/>
          <p:cNvSpPr>
            <a:spLocks noChangeArrowheads="1"/>
          </p:cNvSpPr>
          <p:nvPr/>
        </p:nvSpPr>
        <p:spPr bwMode="auto">
          <a:xfrm>
            <a:off x="2401888" y="3559177"/>
            <a:ext cx="1852612" cy="366713"/>
          </a:xfrm>
          <a:prstGeom prst="curvedUpArrow">
            <a:avLst>
              <a:gd name="adj1" fmla="val 78258"/>
              <a:gd name="adj2" fmla="val 159043"/>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1" name="AutoShape 77"/>
          <p:cNvSpPr>
            <a:spLocks noChangeArrowheads="1"/>
          </p:cNvSpPr>
          <p:nvPr/>
        </p:nvSpPr>
        <p:spPr bwMode="auto">
          <a:xfrm flipH="1" flipV="1">
            <a:off x="3230563" y="3167063"/>
            <a:ext cx="1852612" cy="366712"/>
          </a:xfrm>
          <a:prstGeom prst="curvedUpArrow">
            <a:avLst>
              <a:gd name="adj1" fmla="val 78259"/>
              <a:gd name="adj2" fmla="val 159043"/>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2" name="AutoShape 78"/>
          <p:cNvSpPr>
            <a:spLocks noChangeArrowheads="1"/>
          </p:cNvSpPr>
          <p:nvPr/>
        </p:nvSpPr>
        <p:spPr bwMode="auto">
          <a:xfrm>
            <a:off x="3382963" y="3559177"/>
            <a:ext cx="1852612" cy="366713"/>
          </a:xfrm>
          <a:prstGeom prst="curvedUpArrow">
            <a:avLst>
              <a:gd name="adj1" fmla="val 78258"/>
              <a:gd name="adj2" fmla="val 159043"/>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3" name="AutoShape 79"/>
          <p:cNvSpPr>
            <a:spLocks noChangeArrowheads="1"/>
          </p:cNvSpPr>
          <p:nvPr/>
        </p:nvSpPr>
        <p:spPr bwMode="auto">
          <a:xfrm flipH="1" flipV="1">
            <a:off x="4211638" y="3167063"/>
            <a:ext cx="1852612" cy="366712"/>
          </a:xfrm>
          <a:prstGeom prst="curvedUpArrow">
            <a:avLst>
              <a:gd name="adj1" fmla="val 78259"/>
              <a:gd name="adj2" fmla="val 159043"/>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4" name="AutoShape 80"/>
          <p:cNvSpPr>
            <a:spLocks noChangeArrowheads="1"/>
          </p:cNvSpPr>
          <p:nvPr/>
        </p:nvSpPr>
        <p:spPr bwMode="auto">
          <a:xfrm>
            <a:off x="4364038" y="3559177"/>
            <a:ext cx="1852612" cy="366713"/>
          </a:xfrm>
          <a:prstGeom prst="curvedUpArrow">
            <a:avLst>
              <a:gd name="adj1" fmla="val 78258"/>
              <a:gd name="adj2" fmla="val 159043"/>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5" name="AutoShape 99"/>
          <p:cNvSpPr>
            <a:spLocks noChangeArrowheads="1"/>
          </p:cNvSpPr>
          <p:nvPr/>
        </p:nvSpPr>
        <p:spPr bwMode="auto">
          <a:xfrm flipH="1" flipV="1">
            <a:off x="2268538" y="5072063"/>
            <a:ext cx="1852612" cy="569912"/>
          </a:xfrm>
          <a:prstGeom prst="curvedUpArrow">
            <a:avLst>
              <a:gd name="adj1" fmla="val 50356"/>
              <a:gd name="adj2" fmla="val 102337"/>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6" name="AutoShape 100"/>
          <p:cNvSpPr>
            <a:spLocks noChangeArrowheads="1"/>
          </p:cNvSpPr>
          <p:nvPr/>
        </p:nvSpPr>
        <p:spPr bwMode="auto">
          <a:xfrm>
            <a:off x="2420938" y="5680077"/>
            <a:ext cx="1852612" cy="569913"/>
          </a:xfrm>
          <a:prstGeom prst="curvedUpArrow">
            <a:avLst>
              <a:gd name="adj1" fmla="val 50356"/>
              <a:gd name="adj2" fmla="val 102337"/>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7" name="AutoShape 101"/>
          <p:cNvSpPr>
            <a:spLocks noChangeArrowheads="1"/>
          </p:cNvSpPr>
          <p:nvPr/>
        </p:nvSpPr>
        <p:spPr bwMode="auto">
          <a:xfrm flipH="1" flipV="1">
            <a:off x="3249613" y="5072063"/>
            <a:ext cx="1852612" cy="569912"/>
          </a:xfrm>
          <a:prstGeom prst="curvedUpArrow">
            <a:avLst>
              <a:gd name="adj1" fmla="val 50356"/>
              <a:gd name="adj2" fmla="val 102337"/>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8" name="AutoShape 102"/>
          <p:cNvSpPr>
            <a:spLocks noChangeArrowheads="1"/>
          </p:cNvSpPr>
          <p:nvPr/>
        </p:nvSpPr>
        <p:spPr bwMode="auto">
          <a:xfrm>
            <a:off x="3402013" y="5680077"/>
            <a:ext cx="1852612" cy="569913"/>
          </a:xfrm>
          <a:prstGeom prst="curvedUpArrow">
            <a:avLst>
              <a:gd name="adj1" fmla="val 50356"/>
              <a:gd name="adj2" fmla="val 102337"/>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9" name="AutoShape 103"/>
          <p:cNvSpPr>
            <a:spLocks noChangeArrowheads="1"/>
          </p:cNvSpPr>
          <p:nvPr/>
        </p:nvSpPr>
        <p:spPr bwMode="auto">
          <a:xfrm flipH="1" flipV="1">
            <a:off x="4230688" y="5072063"/>
            <a:ext cx="1852612" cy="569912"/>
          </a:xfrm>
          <a:prstGeom prst="curvedUpArrow">
            <a:avLst>
              <a:gd name="adj1" fmla="val 50356"/>
              <a:gd name="adj2" fmla="val 102337"/>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90" name="AutoShape 104"/>
          <p:cNvSpPr>
            <a:spLocks noChangeArrowheads="1"/>
          </p:cNvSpPr>
          <p:nvPr/>
        </p:nvSpPr>
        <p:spPr bwMode="auto">
          <a:xfrm>
            <a:off x="4383088" y="5680077"/>
            <a:ext cx="1852612" cy="569913"/>
          </a:xfrm>
          <a:prstGeom prst="curvedUpArrow">
            <a:avLst>
              <a:gd name="adj1" fmla="val 50356"/>
              <a:gd name="adj2" fmla="val 102337"/>
              <a:gd name="adj3" fmla="val 33884"/>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91" name="AutoShape 107"/>
          <p:cNvSpPr>
            <a:spLocks noChangeArrowheads="1"/>
          </p:cNvSpPr>
          <p:nvPr/>
        </p:nvSpPr>
        <p:spPr bwMode="auto">
          <a:xfrm>
            <a:off x="7897813" y="1169988"/>
            <a:ext cx="990600" cy="508000"/>
          </a:xfrm>
          <a:prstGeom prst="cube">
            <a:avLst>
              <a:gd name="adj" fmla="val 25000"/>
            </a:avLst>
          </a:prstGeom>
          <a:solidFill>
            <a:srgbClr val="00007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1600" b="1" dirty="0">
                <a:solidFill>
                  <a:srgbClr val="FFFFCC"/>
                </a:solidFill>
              </a:rPr>
              <a:t>Deploy</a:t>
            </a:r>
            <a:endParaRPr lang="en-AU" altLang="en-US" sz="1600" b="1" dirty="0">
              <a:solidFill>
                <a:srgbClr val="FFFFCC"/>
              </a:solidFill>
            </a:endParaRPr>
          </a:p>
        </p:txBody>
      </p:sp>
      <p:sp>
        <p:nvSpPr>
          <p:cNvPr id="92" name="AutoShape 109"/>
          <p:cNvSpPr>
            <a:spLocks noChangeArrowheads="1"/>
          </p:cNvSpPr>
          <p:nvPr/>
        </p:nvSpPr>
        <p:spPr bwMode="auto">
          <a:xfrm>
            <a:off x="6729413" y="1220788"/>
            <a:ext cx="812800" cy="404812"/>
          </a:xfrm>
          <a:custGeom>
            <a:avLst/>
            <a:gdLst>
              <a:gd name="T0" fmla="*/ 609600 w 21600"/>
              <a:gd name="T1" fmla="*/ 0 h 21600"/>
              <a:gd name="T2" fmla="*/ 0 w 21600"/>
              <a:gd name="T3" fmla="*/ 202407 h 21600"/>
              <a:gd name="T4" fmla="*/ 609600 w 21600"/>
              <a:gd name="T5" fmla="*/ 404813 h 21600"/>
              <a:gd name="T6" fmla="*/ 812800 w 21600"/>
              <a:gd name="T7" fmla="*/ 202407 h 21600"/>
              <a:gd name="T8" fmla="*/ 17694720 60000 65536"/>
              <a:gd name="T9" fmla="*/ 11796480 60000 65536"/>
              <a:gd name="T10" fmla="*/ 5898240 60000 65536"/>
              <a:gd name="T11" fmla="*/ 0 60000 65536"/>
              <a:gd name="T12" fmla="*/ 3375 w 21600"/>
              <a:gd name="T13" fmla="*/ 6695 h 21600"/>
              <a:gd name="T14" fmla="*/ 19547 w 21600"/>
              <a:gd name="T15" fmla="*/ 14905 h 21600"/>
            </a:gdLst>
            <a:ahLst/>
            <a:cxnLst>
              <a:cxn ang="T8">
                <a:pos x="T0" y="T1"/>
              </a:cxn>
              <a:cxn ang="T9">
                <a:pos x="T2" y="T3"/>
              </a:cxn>
              <a:cxn ang="T10">
                <a:pos x="T4" y="T5"/>
              </a:cxn>
              <a:cxn ang="T11">
                <a:pos x="T6" y="T7"/>
              </a:cxn>
            </a:cxnLst>
            <a:rect l="T12" t="T13" r="T14" b="T15"/>
            <a:pathLst>
              <a:path w="21600" h="21600">
                <a:moveTo>
                  <a:pt x="16200" y="0"/>
                </a:moveTo>
                <a:lnTo>
                  <a:pt x="16200" y="6695"/>
                </a:lnTo>
                <a:lnTo>
                  <a:pt x="3375" y="6695"/>
                </a:lnTo>
                <a:lnTo>
                  <a:pt x="3375" y="14905"/>
                </a:lnTo>
                <a:lnTo>
                  <a:pt x="16200" y="14905"/>
                </a:lnTo>
                <a:lnTo>
                  <a:pt x="16200" y="21600"/>
                </a:lnTo>
                <a:lnTo>
                  <a:pt x="21600" y="10800"/>
                </a:lnTo>
                <a:lnTo>
                  <a:pt x="16200" y="0"/>
                </a:lnTo>
                <a:close/>
              </a:path>
              <a:path w="21600" h="21600">
                <a:moveTo>
                  <a:pt x="1350" y="6695"/>
                </a:moveTo>
                <a:lnTo>
                  <a:pt x="1350" y="14905"/>
                </a:lnTo>
                <a:lnTo>
                  <a:pt x="2700" y="14905"/>
                </a:lnTo>
                <a:lnTo>
                  <a:pt x="2700" y="6695"/>
                </a:lnTo>
                <a:lnTo>
                  <a:pt x="1350" y="6695"/>
                </a:lnTo>
                <a:close/>
              </a:path>
              <a:path w="21600" h="21600">
                <a:moveTo>
                  <a:pt x="0" y="6695"/>
                </a:moveTo>
                <a:lnTo>
                  <a:pt x="0" y="14905"/>
                </a:lnTo>
                <a:lnTo>
                  <a:pt x="675" y="14905"/>
                </a:lnTo>
                <a:lnTo>
                  <a:pt x="675" y="6695"/>
                </a:lnTo>
                <a:lnTo>
                  <a:pt x="0" y="6695"/>
                </a:lnTo>
                <a:close/>
              </a:path>
            </a:pathLst>
          </a:custGeom>
          <a:gradFill rotWithShape="0">
            <a:gsLst>
              <a:gs pos="0">
                <a:srgbClr val="FFEBFA"/>
              </a:gs>
              <a:gs pos="30000">
                <a:srgbClr val="C4D6EB"/>
              </a:gs>
              <a:gs pos="60001">
                <a:srgbClr val="85C2FF"/>
              </a:gs>
              <a:gs pos="100000">
                <a:srgbClr val="5E9EFF"/>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93" name="AutoShape 110"/>
          <p:cNvSpPr>
            <a:spLocks noChangeArrowheads="1"/>
          </p:cNvSpPr>
          <p:nvPr/>
        </p:nvSpPr>
        <p:spPr bwMode="auto">
          <a:xfrm>
            <a:off x="7745413" y="3074988"/>
            <a:ext cx="1143000" cy="939800"/>
          </a:xfrm>
          <a:prstGeom prst="cube">
            <a:avLst>
              <a:gd name="adj" fmla="val 25000"/>
            </a:avLst>
          </a:prstGeom>
          <a:solidFill>
            <a:srgbClr val="00007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1800" b="1" dirty="0">
                <a:solidFill>
                  <a:srgbClr val="FFFFCC"/>
                </a:solidFill>
              </a:rPr>
              <a:t>Deploy</a:t>
            </a:r>
            <a:endParaRPr lang="en-AU" altLang="en-US" sz="1600" b="1" dirty="0">
              <a:solidFill>
                <a:srgbClr val="FFFFCC"/>
              </a:solidFill>
            </a:endParaRPr>
          </a:p>
        </p:txBody>
      </p:sp>
      <p:sp>
        <p:nvSpPr>
          <p:cNvPr id="94" name="AutoShape 111"/>
          <p:cNvSpPr>
            <a:spLocks noChangeArrowheads="1"/>
          </p:cNvSpPr>
          <p:nvPr/>
        </p:nvSpPr>
        <p:spPr bwMode="auto">
          <a:xfrm>
            <a:off x="6678613" y="3316288"/>
            <a:ext cx="812800" cy="455612"/>
          </a:xfrm>
          <a:custGeom>
            <a:avLst/>
            <a:gdLst>
              <a:gd name="T0" fmla="*/ 584200 w 21600"/>
              <a:gd name="T1" fmla="*/ 0 h 21600"/>
              <a:gd name="T2" fmla="*/ 0 w 21600"/>
              <a:gd name="T3" fmla="*/ 227807 h 21600"/>
              <a:gd name="T4" fmla="*/ 584200 w 21600"/>
              <a:gd name="T5" fmla="*/ 455613 h 21600"/>
              <a:gd name="T6" fmla="*/ 812800 w 21600"/>
              <a:gd name="T7" fmla="*/ 227807 h 21600"/>
              <a:gd name="T8" fmla="*/ 17694720 60000 65536"/>
              <a:gd name="T9" fmla="*/ 11796480 60000 65536"/>
              <a:gd name="T10" fmla="*/ 5898240 60000 65536"/>
              <a:gd name="T11" fmla="*/ 0 60000 65536"/>
              <a:gd name="T12" fmla="*/ 3375 w 21600"/>
              <a:gd name="T13" fmla="*/ 5494 h 21600"/>
              <a:gd name="T14" fmla="*/ 18615 w 21600"/>
              <a:gd name="T15" fmla="*/ 16106 h 21600"/>
            </a:gdLst>
            <a:ahLst/>
            <a:cxnLst>
              <a:cxn ang="T8">
                <a:pos x="T0" y="T1"/>
              </a:cxn>
              <a:cxn ang="T9">
                <a:pos x="T2" y="T3"/>
              </a:cxn>
              <a:cxn ang="T10">
                <a:pos x="T4" y="T5"/>
              </a:cxn>
              <a:cxn ang="T11">
                <a:pos x="T6" y="T7"/>
              </a:cxn>
            </a:cxnLst>
            <a:rect l="T12" t="T13" r="T14" b="T15"/>
            <a:pathLst>
              <a:path w="21600" h="21600">
                <a:moveTo>
                  <a:pt x="15525" y="0"/>
                </a:moveTo>
                <a:lnTo>
                  <a:pt x="15525" y="5494"/>
                </a:lnTo>
                <a:lnTo>
                  <a:pt x="3375" y="5494"/>
                </a:lnTo>
                <a:lnTo>
                  <a:pt x="3375" y="16106"/>
                </a:lnTo>
                <a:lnTo>
                  <a:pt x="15525" y="16106"/>
                </a:lnTo>
                <a:lnTo>
                  <a:pt x="15525" y="21600"/>
                </a:lnTo>
                <a:lnTo>
                  <a:pt x="21600" y="10800"/>
                </a:lnTo>
                <a:lnTo>
                  <a:pt x="15525" y="0"/>
                </a:lnTo>
                <a:close/>
              </a:path>
              <a:path w="21600" h="21600">
                <a:moveTo>
                  <a:pt x="1350" y="5494"/>
                </a:moveTo>
                <a:lnTo>
                  <a:pt x="1350" y="16106"/>
                </a:lnTo>
                <a:lnTo>
                  <a:pt x="2700" y="16106"/>
                </a:lnTo>
                <a:lnTo>
                  <a:pt x="2700" y="5494"/>
                </a:lnTo>
                <a:lnTo>
                  <a:pt x="1350" y="5494"/>
                </a:lnTo>
                <a:close/>
              </a:path>
              <a:path w="21600" h="21600">
                <a:moveTo>
                  <a:pt x="0" y="5494"/>
                </a:moveTo>
                <a:lnTo>
                  <a:pt x="0" y="16106"/>
                </a:lnTo>
                <a:lnTo>
                  <a:pt x="675" y="16106"/>
                </a:lnTo>
                <a:lnTo>
                  <a:pt x="675" y="5494"/>
                </a:lnTo>
                <a:lnTo>
                  <a:pt x="0" y="5494"/>
                </a:lnTo>
                <a:close/>
              </a:path>
            </a:pathLst>
          </a:custGeom>
          <a:gradFill rotWithShape="0">
            <a:gsLst>
              <a:gs pos="0">
                <a:srgbClr val="FFEBFA"/>
              </a:gs>
              <a:gs pos="30000">
                <a:srgbClr val="C4D6EB"/>
              </a:gs>
              <a:gs pos="60001">
                <a:srgbClr val="85C2FF"/>
              </a:gs>
              <a:gs pos="100000">
                <a:srgbClr val="5E9EFF"/>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95" name="AutoShape 112"/>
          <p:cNvSpPr>
            <a:spLocks noChangeArrowheads="1"/>
          </p:cNvSpPr>
          <p:nvPr/>
        </p:nvSpPr>
        <p:spPr bwMode="auto">
          <a:xfrm>
            <a:off x="7542213" y="5005388"/>
            <a:ext cx="1346200" cy="1320800"/>
          </a:xfrm>
          <a:prstGeom prst="cube">
            <a:avLst>
              <a:gd name="adj" fmla="val 25000"/>
            </a:avLst>
          </a:prstGeom>
          <a:solidFill>
            <a:srgbClr val="00007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2000" b="1" dirty="0">
                <a:solidFill>
                  <a:srgbClr val="FFFFCC"/>
                </a:solidFill>
              </a:rPr>
              <a:t>Deploy</a:t>
            </a:r>
            <a:endParaRPr lang="en-AU" altLang="en-US" b="1" dirty="0">
              <a:solidFill>
                <a:srgbClr val="FFFFCC"/>
              </a:solidFill>
            </a:endParaRPr>
          </a:p>
        </p:txBody>
      </p:sp>
      <p:sp>
        <p:nvSpPr>
          <p:cNvPr id="96" name="AutoShape 113"/>
          <p:cNvSpPr>
            <a:spLocks noChangeArrowheads="1"/>
          </p:cNvSpPr>
          <p:nvPr/>
        </p:nvSpPr>
        <p:spPr bwMode="auto">
          <a:xfrm>
            <a:off x="6500813" y="5375277"/>
            <a:ext cx="838200" cy="582613"/>
          </a:xfrm>
          <a:custGeom>
            <a:avLst/>
            <a:gdLst>
              <a:gd name="T0" fmla="*/ 577854 w 21600"/>
              <a:gd name="T1" fmla="*/ 0 h 21600"/>
              <a:gd name="T2" fmla="*/ 0 w 21600"/>
              <a:gd name="T3" fmla="*/ 291306 h 21600"/>
              <a:gd name="T4" fmla="*/ 577854 w 21600"/>
              <a:gd name="T5" fmla="*/ 582612 h 21600"/>
              <a:gd name="T6" fmla="*/ 838200 w 21600"/>
              <a:gd name="T7" fmla="*/ 291306 h 21600"/>
              <a:gd name="T8" fmla="*/ 17694720 60000 65536"/>
              <a:gd name="T9" fmla="*/ 11796480 60000 65536"/>
              <a:gd name="T10" fmla="*/ 5898240 60000 65536"/>
              <a:gd name="T11" fmla="*/ 0 60000 65536"/>
              <a:gd name="T12" fmla="*/ 3375 w 21600"/>
              <a:gd name="T13" fmla="*/ 4826 h 21600"/>
              <a:gd name="T14" fmla="*/ 17889 w 21600"/>
              <a:gd name="T15" fmla="*/ 16774 h 21600"/>
            </a:gdLst>
            <a:ahLst/>
            <a:cxnLst>
              <a:cxn ang="T8">
                <a:pos x="T0" y="T1"/>
              </a:cxn>
              <a:cxn ang="T9">
                <a:pos x="T2" y="T3"/>
              </a:cxn>
              <a:cxn ang="T10">
                <a:pos x="T4" y="T5"/>
              </a:cxn>
              <a:cxn ang="T11">
                <a:pos x="T6" y="T7"/>
              </a:cxn>
            </a:cxnLst>
            <a:rect l="T12" t="T13" r="T14" b="T15"/>
            <a:pathLst>
              <a:path w="21600" h="21600">
                <a:moveTo>
                  <a:pt x="14891" y="0"/>
                </a:moveTo>
                <a:lnTo>
                  <a:pt x="14891" y="4826"/>
                </a:lnTo>
                <a:lnTo>
                  <a:pt x="3375" y="4826"/>
                </a:lnTo>
                <a:lnTo>
                  <a:pt x="3375" y="16774"/>
                </a:lnTo>
                <a:lnTo>
                  <a:pt x="14891" y="16774"/>
                </a:lnTo>
                <a:lnTo>
                  <a:pt x="14891" y="21600"/>
                </a:lnTo>
                <a:lnTo>
                  <a:pt x="21600" y="10800"/>
                </a:lnTo>
                <a:lnTo>
                  <a:pt x="14891" y="0"/>
                </a:lnTo>
                <a:close/>
              </a:path>
              <a:path w="21600" h="21600">
                <a:moveTo>
                  <a:pt x="1350" y="4826"/>
                </a:moveTo>
                <a:lnTo>
                  <a:pt x="1350" y="16774"/>
                </a:lnTo>
                <a:lnTo>
                  <a:pt x="2700" y="16774"/>
                </a:lnTo>
                <a:lnTo>
                  <a:pt x="2700" y="4826"/>
                </a:lnTo>
                <a:lnTo>
                  <a:pt x="1350" y="4826"/>
                </a:lnTo>
                <a:close/>
              </a:path>
              <a:path w="21600" h="21600">
                <a:moveTo>
                  <a:pt x="0" y="4826"/>
                </a:moveTo>
                <a:lnTo>
                  <a:pt x="0" y="16774"/>
                </a:lnTo>
                <a:lnTo>
                  <a:pt x="675" y="16774"/>
                </a:lnTo>
                <a:lnTo>
                  <a:pt x="675" y="4826"/>
                </a:lnTo>
                <a:lnTo>
                  <a:pt x="0" y="4826"/>
                </a:lnTo>
                <a:close/>
              </a:path>
            </a:pathLst>
          </a:custGeom>
          <a:gradFill rotWithShape="0">
            <a:gsLst>
              <a:gs pos="0">
                <a:srgbClr val="FFEBFA"/>
              </a:gs>
              <a:gs pos="30000">
                <a:srgbClr val="C4D6EB"/>
              </a:gs>
              <a:gs pos="60001">
                <a:srgbClr val="85C2FF"/>
              </a:gs>
              <a:gs pos="100000">
                <a:srgbClr val="5E9EFF"/>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 name="TextBox 2"/>
          <p:cNvSpPr txBox="1"/>
          <p:nvPr/>
        </p:nvSpPr>
        <p:spPr>
          <a:xfrm>
            <a:off x="6789579" y="4077074"/>
            <a:ext cx="492443" cy="461665"/>
          </a:xfrm>
          <a:prstGeom prst="rect">
            <a:avLst/>
          </a:prstGeom>
          <a:solidFill>
            <a:schemeClr val="bg2"/>
          </a:solidFill>
        </p:spPr>
        <p:txBody>
          <a:bodyPr wrap="none" rtlCol="0">
            <a:spAutoFit/>
          </a:bodyPr>
          <a:lstStyle/>
          <a:p>
            <a:r>
              <a:rPr lang="en-AU" sz="2400" b="1" dirty="0">
                <a:latin typeface="+mn-lt"/>
              </a:rPr>
              <a:t>…</a:t>
            </a:r>
          </a:p>
        </p:txBody>
      </p:sp>
      <p:sp>
        <p:nvSpPr>
          <p:cNvPr id="98" name="Date Placeholder 3">
            <a:extLst>
              <a:ext uri="{FF2B5EF4-FFF2-40B4-BE49-F238E27FC236}">
                <a16:creationId xmlns:a16="http://schemas.microsoft.com/office/drawing/2014/main" id="{0FDCE7BB-6AEA-49D9-B2B7-0E6FF8FDBFDD}"/>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473927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nodeType="afterGroup">
                            <p:stCondLst>
                              <p:cond delay="500"/>
                            </p:stCondLst>
                            <p:childTnLst>
                              <p:par>
                                <p:cTn id="23" presetID="22" presetClass="entr" presetSubtype="2" fill="hold"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right)">
                                      <p:cBhvr>
                                        <p:cTn id="25" dur="500"/>
                                        <p:tgtEl>
                                          <p:spTgt spid="73"/>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wipe(left)">
                                      <p:cBhvr>
                                        <p:cTn id="29" dur="500"/>
                                        <p:tgtEl>
                                          <p:spTgt spid="76"/>
                                        </p:tgtEl>
                                      </p:cBhvr>
                                    </p:animEffect>
                                  </p:childTnLst>
                                </p:cTn>
                              </p:par>
                            </p:childTnLst>
                          </p:cTn>
                        </p:par>
                        <p:par>
                          <p:cTn id="30" fill="hold" nodeType="afterGroup">
                            <p:stCondLst>
                              <p:cond delay="1500"/>
                            </p:stCondLst>
                            <p:childTnLst>
                              <p:par>
                                <p:cTn id="31" presetID="22" presetClass="entr" presetSubtype="2"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right)">
                                      <p:cBhvr>
                                        <p:cTn id="33" dur="500"/>
                                        <p:tgtEl>
                                          <p:spTgt spid="75"/>
                                        </p:tgtEl>
                                      </p:cBhvr>
                                    </p:animEffect>
                                  </p:childTnLst>
                                </p:cTn>
                              </p:par>
                            </p:childTnLst>
                          </p:cTn>
                        </p:par>
                        <p:par>
                          <p:cTn id="34" fill="hold" nodeType="afterGroup">
                            <p:stCondLst>
                              <p:cond delay="2000"/>
                            </p:stCondLst>
                            <p:childTnLst>
                              <p:par>
                                <p:cTn id="35" presetID="22" presetClass="entr" presetSubtype="8"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left)">
                                      <p:cBhvr>
                                        <p:cTn id="37" dur="500"/>
                                        <p:tgtEl>
                                          <p:spTgt spid="78"/>
                                        </p:tgtEl>
                                      </p:cBhvr>
                                    </p:animEffect>
                                  </p:childTnLst>
                                </p:cTn>
                              </p:par>
                            </p:childTnLst>
                          </p:cTn>
                        </p:par>
                        <p:par>
                          <p:cTn id="38" fill="hold" nodeType="afterGroup">
                            <p:stCondLst>
                              <p:cond delay="2500"/>
                            </p:stCondLst>
                            <p:childTnLst>
                              <p:par>
                                <p:cTn id="39" presetID="22" presetClass="entr" presetSubtype="2" fill="hold" nodeType="after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wipe(right)">
                                      <p:cBhvr>
                                        <p:cTn id="41" dur="500"/>
                                        <p:tgtEl>
                                          <p:spTgt spid="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left)">
                                      <p:cBhvr>
                                        <p:cTn id="46" dur="500"/>
                                        <p:tgtEl>
                                          <p:spTgt spid="92"/>
                                        </p:tgtEl>
                                      </p:cBhvr>
                                    </p:animEffect>
                                  </p:childTnLst>
                                </p:cTn>
                              </p:par>
                            </p:childTnLst>
                          </p:cTn>
                        </p:par>
                        <p:par>
                          <p:cTn id="47" fill="hold" nodeType="afterGroup">
                            <p:stCondLst>
                              <p:cond delay="500"/>
                            </p:stCondLst>
                            <p:childTnLst>
                              <p:par>
                                <p:cTn id="48" presetID="9" presetClass="entr" presetSubtype="0" fill="hold" grpId="0" nodeType="afterEffect">
                                  <p:stCondLst>
                                    <p:cond delay="600"/>
                                  </p:stCondLst>
                                  <p:childTnLst>
                                    <p:set>
                                      <p:cBhvr>
                                        <p:cTn id="49" dur="1" fill="hold">
                                          <p:stCondLst>
                                            <p:cond delay="0"/>
                                          </p:stCondLst>
                                        </p:cTn>
                                        <p:tgtEl>
                                          <p:spTgt spid="91"/>
                                        </p:tgtEl>
                                        <p:attrNameLst>
                                          <p:attrName>style.visibility</p:attrName>
                                        </p:attrNameLst>
                                      </p:cBhvr>
                                      <p:to>
                                        <p:strVal val="visible"/>
                                      </p:to>
                                    </p:set>
                                    <p:animEffect transition="in" filter="dissolve">
                                      <p:cBhvr>
                                        <p:cTn id="50" dur="500"/>
                                        <p:tgtEl>
                                          <p:spTgt spid="9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up)">
                                      <p:cBhvr>
                                        <p:cTn id="55" dur="500"/>
                                        <p:tgtEl>
                                          <p:spTgt spid="59"/>
                                        </p:tgtEl>
                                      </p:cBhvr>
                                    </p:animEffect>
                                  </p:childTnLst>
                                </p:cTn>
                              </p:par>
                            </p:childTnLst>
                          </p:cTn>
                        </p:par>
                        <p:par>
                          <p:cTn id="56" fill="hold" nodeType="afterGroup">
                            <p:stCondLst>
                              <p:cond delay="500"/>
                            </p:stCondLst>
                            <p:childTnLst>
                              <p:par>
                                <p:cTn id="57" presetID="22" presetClass="entr" presetSubtype="2" fill="hold"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wipe(right)">
                                      <p:cBhvr>
                                        <p:cTn id="59" dur="500"/>
                                        <p:tgtEl>
                                          <p:spTgt spid="62"/>
                                        </p:tgtEl>
                                      </p:cBhvr>
                                    </p:animEffect>
                                  </p:childTnLst>
                                </p:cTn>
                              </p:par>
                            </p:childTnLst>
                          </p:cTn>
                        </p:par>
                        <p:par>
                          <p:cTn id="60" fill="hold" nodeType="afterGroup">
                            <p:stCondLst>
                              <p:cond delay="1000"/>
                            </p:stCondLst>
                            <p:childTnLst>
                              <p:par>
                                <p:cTn id="61" presetID="22" presetClass="entr" presetSubtype="1"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up)">
                                      <p:cBhvr>
                                        <p:cTn id="63" dur="500"/>
                                        <p:tgtEl>
                                          <p:spTgt spid="63"/>
                                        </p:tgtEl>
                                      </p:cBhvr>
                                    </p:animEffect>
                                  </p:childTnLst>
                                </p:cTn>
                              </p:par>
                            </p:childTnLst>
                          </p:cTn>
                        </p:par>
                        <p:par>
                          <p:cTn id="64" fill="hold" nodeType="afterGroup">
                            <p:stCondLst>
                              <p:cond delay="1500"/>
                            </p:stCondLst>
                            <p:childTnLst>
                              <p:par>
                                <p:cTn id="65" presetID="1" presetClass="entr" presetSubtype="0" fill="hold" nodeType="afterEffect">
                                  <p:stCondLst>
                                    <p:cond delay="1000"/>
                                  </p:stCondLst>
                                  <p:childTnLst>
                                    <p:set>
                                      <p:cBhvr>
                                        <p:cTn id="66" dur="1" fill="hold">
                                          <p:stCondLst>
                                            <p:cond delay="499"/>
                                          </p:stCondLst>
                                        </p:cTn>
                                        <p:tgtEl>
                                          <p:spTgt spid="33"/>
                                        </p:tgtEl>
                                        <p:attrNameLst>
                                          <p:attrName>style.visibility</p:attrName>
                                        </p:attrNameLst>
                                      </p:cBhvr>
                                      <p:to>
                                        <p:strVal val="visible"/>
                                      </p:to>
                                    </p:set>
                                  </p:childTnLst>
                                </p:cTn>
                              </p:par>
                            </p:childTnLst>
                          </p:cTn>
                        </p:par>
                        <p:par>
                          <p:cTn id="67" fill="hold" nodeType="afterGroup">
                            <p:stCondLst>
                              <p:cond delay="3000"/>
                            </p:stCondLst>
                            <p:childTnLst>
                              <p:par>
                                <p:cTn id="68" presetID="1" presetClass="entr" presetSubtype="0" fill="hold" nodeType="afterEffect">
                                  <p:stCondLst>
                                    <p:cond delay="0"/>
                                  </p:stCondLst>
                                  <p:childTnLst>
                                    <p:set>
                                      <p:cBhvr>
                                        <p:cTn id="69" dur="1" fill="hold">
                                          <p:stCondLst>
                                            <p:cond delay="499"/>
                                          </p:stCondLst>
                                        </p:cTn>
                                        <p:tgtEl>
                                          <p:spTgt spid="45"/>
                                        </p:tgtEl>
                                        <p:attrNameLst>
                                          <p:attrName>style.visibility</p:attrName>
                                        </p:attrNameLst>
                                      </p:cBhvr>
                                      <p:to>
                                        <p:strVal val="visible"/>
                                      </p:to>
                                    </p:set>
                                  </p:childTnLst>
                                </p:cTn>
                              </p:par>
                            </p:childTnLst>
                          </p:cTn>
                        </p:par>
                        <p:par>
                          <p:cTn id="70" fill="hold" nodeType="afterGroup">
                            <p:stCondLst>
                              <p:cond delay="3500"/>
                            </p:stCondLst>
                            <p:childTnLst>
                              <p:par>
                                <p:cTn id="71" presetID="22" presetClass="entr" presetSubtype="1" fill="hold" nodeType="afterEffect">
                                  <p:stCondLst>
                                    <p:cond delay="500"/>
                                  </p:stCondLst>
                                  <p:childTnLst>
                                    <p:set>
                                      <p:cBhvr>
                                        <p:cTn id="72" dur="1" fill="hold">
                                          <p:stCondLst>
                                            <p:cond delay="0"/>
                                          </p:stCondLst>
                                        </p:cTn>
                                        <p:tgtEl>
                                          <p:spTgt spid="48"/>
                                        </p:tgtEl>
                                        <p:attrNameLst>
                                          <p:attrName>style.visibility</p:attrName>
                                        </p:attrNameLst>
                                      </p:cBhvr>
                                      <p:to>
                                        <p:strVal val="visible"/>
                                      </p:to>
                                    </p:set>
                                    <p:animEffect transition="in" filter="wipe(up)">
                                      <p:cBhvr>
                                        <p:cTn id="73" dur="500"/>
                                        <p:tgtEl>
                                          <p:spTgt spid="48"/>
                                        </p:tgtEl>
                                      </p:cBhvr>
                                    </p:animEffect>
                                  </p:childTnLst>
                                </p:cTn>
                              </p:par>
                            </p:childTnLst>
                          </p:cTn>
                        </p:par>
                        <p:par>
                          <p:cTn id="74" fill="hold" nodeType="afterGroup">
                            <p:stCondLst>
                              <p:cond delay="4500"/>
                            </p:stCondLst>
                            <p:childTnLst>
                              <p:par>
                                <p:cTn id="75" presetID="9" presetClass="entr" presetSubtype="0" fill="hold" nodeType="afterEffect">
                                  <p:stCondLst>
                                    <p:cond delay="1000"/>
                                  </p:stCondLst>
                                  <p:childTnLst>
                                    <p:set>
                                      <p:cBhvr>
                                        <p:cTn id="76" dur="1" fill="hold">
                                          <p:stCondLst>
                                            <p:cond delay="0"/>
                                          </p:stCondLst>
                                        </p:cTn>
                                        <p:tgtEl>
                                          <p:spTgt spid="49"/>
                                        </p:tgtEl>
                                        <p:attrNameLst>
                                          <p:attrName>style.visibility</p:attrName>
                                        </p:attrNameLst>
                                      </p:cBhvr>
                                      <p:to>
                                        <p:strVal val="visible"/>
                                      </p:to>
                                    </p:set>
                                    <p:animEffect transition="in" filter="dissolve">
                                      <p:cBhvr>
                                        <p:cTn id="77" dur="500"/>
                                        <p:tgtEl>
                                          <p:spTgt spid="49"/>
                                        </p:tgtEl>
                                      </p:cBhvr>
                                    </p:animEffect>
                                  </p:childTnLst>
                                </p:cTn>
                              </p:par>
                            </p:childTnLst>
                          </p:cTn>
                        </p:par>
                        <p:par>
                          <p:cTn id="78" fill="hold" nodeType="afterGroup">
                            <p:stCondLst>
                              <p:cond delay="6000"/>
                            </p:stCondLst>
                            <p:childTnLst>
                              <p:par>
                                <p:cTn id="79" presetID="22" presetClass="entr" presetSubtype="8" fill="hold" nodeType="afterEffect">
                                  <p:stCondLst>
                                    <p:cond delay="1000"/>
                                  </p:stCondLst>
                                  <p:childTnLst>
                                    <p:set>
                                      <p:cBhvr>
                                        <p:cTn id="80" dur="1" fill="hold">
                                          <p:stCondLst>
                                            <p:cond delay="0"/>
                                          </p:stCondLst>
                                        </p:cTn>
                                        <p:tgtEl>
                                          <p:spTgt spid="80"/>
                                        </p:tgtEl>
                                        <p:attrNameLst>
                                          <p:attrName>style.visibility</p:attrName>
                                        </p:attrNameLst>
                                      </p:cBhvr>
                                      <p:to>
                                        <p:strVal val="visible"/>
                                      </p:to>
                                    </p:set>
                                    <p:animEffect transition="in" filter="wipe(left)">
                                      <p:cBhvr>
                                        <p:cTn id="81" dur="500"/>
                                        <p:tgtEl>
                                          <p:spTgt spid="80"/>
                                        </p:tgtEl>
                                      </p:cBhvr>
                                    </p:animEffect>
                                  </p:childTnLst>
                                </p:cTn>
                              </p:par>
                            </p:childTnLst>
                          </p:cTn>
                        </p:par>
                        <p:par>
                          <p:cTn id="82" fill="hold" nodeType="afterGroup">
                            <p:stCondLst>
                              <p:cond delay="7500"/>
                            </p:stCondLst>
                            <p:childTnLst>
                              <p:par>
                                <p:cTn id="83" presetID="22" presetClass="entr" presetSubtype="2"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wipe(right)">
                                      <p:cBhvr>
                                        <p:cTn id="85" dur="500"/>
                                        <p:tgtEl>
                                          <p:spTgt spid="79"/>
                                        </p:tgtEl>
                                      </p:cBhvr>
                                    </p:animEffect>
                                  </p:childTnLst>
                                </p:cTn>
                              </p:par>
                            </p:childTnLst>
                          </p:cTn>
                        </p:par>
                        <p:par>
                          <p:cTn id="86" fill="hold" nodeType="afterGroup">
                            <p:stCondLst>
                              <p:cond delay="8000"/>
                            </p:stCondLst>
                            <p:childTnLst>
                              <p:par>
                                <p:cTn id="87" presetID="22" presetClass="entr" presetSubtype="8" fill="hold" nodeType="afterEffect">
                                  <p:stCondLst>
                                    <p:cond delay="0"/>
                                  </p:stCondLst>
                                  <p:childTnLst>
                                    <p:set>
                                      <p:cBhvr>
                                        <p:cTn id="88" dur="1" fill="hold">
                                          <p:stCondLst>
                                            <p:cond delay="0"/>
                                          </p:stCondLst>
                                        </p:cTn>
                                        <p:tgtEl>
                                          <p:spTgt spid="82"/>
                                        </p:tgtEl>
                                        <p:attrNameLst>
                                          <p:attrName>style.visibility</p:attrName>
                                        </p:attrNameLst>
                                      </p:cBhvr>
                                      <p:to>
                                        <p:strVal val="visible"/>
                                      </p:to>
                                    </p:set>
                                    <p:animEffect transition="in" filter="wipe(left)">
                                      <p:cBhvr>
                                        <p:cTn id="89" dur="500"/>
                                        <p:tgtEl>
                                          <p:spTgt spid="82"/>
                                        </p:tgtEl>
                                      </p:cBhvr>
                                    </p:animEffect>
                                  </p:childTnLst>
                                </p:cTn>
                              </p:par>
                            </p:childTnLst>
                          </p:cTn>
                        </p:par>
                        <p:par>
                          <p:cTn id="90" fill="hold" nodeType="afterGroup">
                            <p:stCondLst>
                              <p:cond delay="8500"/>
                            </p:stCondLst>
                            <p:childTnLst>
                              <p:par>
                                <p:cTn id="91" presetID="22" presetClass="entr" presetSubtype="2" fill="hold"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right)">
                                      <p:cBhvr>
                                        <p:cTn id="93" dur="500"/>
                                        <p:tgtEl>
                                          <p:spTgt spid="81"/>
                                        </p:tgtEl>
                                      </p:cBhvr>
                                    </p:animEffect>
                                  </p:childTnLst>
                                </p:cTn>
                              </p:par>
                            </p:childTnLst>
                          </p:cTn>
                        </p:par>
                        <p:par>
                          <p:cTn id="94" fill="hold" nodeType="afterGroup">
                            <p:stCondLst>
                              <p:cond delay="9000"/>
                            </p:stCondLst>
                            <p:childTnLst>
                              <p:par>
                                <p:cTn id="95" presetID="22" presetClass="entr" presetSubtype="8"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wipe(left)">
                                      <p:cBhvr>
                                        <p:cTn id="97" dur="500"/>
                                        <p:tgtEl>
                                          <p:spTgt spid="84"/>
                                        </p:tgtEl>
                                      </p:cBhvr>
                                    </p:animEffect>
                                  </p:childTnLst>
                                </p:cTn>
                              </p:par>
                            </p:childTnLst>
                          </p:cTn>
                        </p:par>
                        <p:par>
                          <p:cTn id="98" fill="hold" nodeType="afterGroup">
                            <p:stCondLst>
                              <p:cond delay="9500"/>
                            </p:stCondLst>
                            <p:childTnLst>
                              <p:par>
                                <p:cTn id="99" presetID="22" presetClass="entr" presetSubtype="2" fill="hold" nodeType="after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wipe(right)">
                                      <p:cBhvr>
                                        <p:cTn id="101" dur="500"/>
                                        <p:tgtEl>
                                          <p:spTgt spid="83"/>
                                        </p:tgtEl>
                                      </p:cBhvr>
                                    </p:animEffect>
                                  </p:childTnLst>
                                </p:cTn>
                              </p:par>
                            </p:childTnLst>
                          </p:cTn>
                        </p:par>
                        <p:par>
                          <p:cTn id="102" fill="hold" nodeType="afterGroup">
                            <p:stCondLst>
                              <p:cond delay="10000"/>
                            </p:stCondLst>
                            <p:childTnLst>
                              <p:par>
                                <p:cTn id="103" presetID="22" presetClass="entr" presetSubtype="8" fill="hold" nodeType="afterEffect">
                                  <p:stCondLst>
                                    <p:cond delay="1000"/>
                                  </p:stCondLst>
                                  <p:childTnLst>
                                    <p:set>
                                      <p:cBhvr>
                                        <p:cTn id="104" dur="1" fill="hold">
                                          <p:stCondLst>
                                            <p:cond delay="0"/>
                                          </p:stCondLst>
                                        </p:cTn>
                                        <p:tgtEl>
                                          <p:spTgt spid="94"/>
                                        </p:tgtEl>
                                        <p:attrNameLst>
                                          <p:attrName>style.visibility</p:attrName>
                                        </p:attrNameLst>
                                      </p:cBhvr>
                                      <p:to>
                                        <p:strVal val="visible"/>
                                      </p:to>
                                    </p:set>
                                    <p:animEffect transition="in" filter="wipe(left)">
                                      <p:cBhvr>
                                        <p:cTn id="105" dur="500"/>
                                        <p:tgtEl>
                                          <p:spTgt spid="94"/>
                                        </p:tgtEl>
                                      </p:cBhvr>
                                    </p:animEffect>
                                  </p:childTnLst>
                                </p:cTn>
                              </p:par>
                            </p:childTnLst>
                          </p:cTn>
                        </p:par>
                        <p:par>
                          <p:cTn id="106" fill="hold" nodeType="afterGroup">
                            <p:stCondLst>
                              <p:cond delay="11500"/>
                            </p:stCondLst>
                            <p:childTnLst>
                              <p:par>
                                <p:cTn id="107" presetID="9" presetClass="entr" presetSubtype="0" fill="hold" grpId="0" nodeType="afterEffect">
                                  <p:stCondLst>
                                    <p:cond delay="0"/>
                                  </p:stCondLst>
                                  <p:childTnLst>
                                    <p:set>
                                      <p:cBhvr>
                                        <p:cTn id="108" dur="1" fill="hold">
                                          <p:stCondLst>
                                            <p:cond delay="0"/>
                                          </p:stCondLst>
                                        </p:cTn>
                                        <p:tgtEl>
                                          <p:spTgt spid="93"/>
                                        </p:tgtEl>
                                        <p:attrNameLst>
                                          <p:attrName>style.visibility</p:attrName>
                                        </p:attrNameLst>
                                      </p:cBhvr>
                                      <p:to>
                                        <p:strVal val="visible"/>
                                      </p:to>
                                    </p:set>
                                    <p:animEffect transition="in" filter="dissolve">
                                      <p:cBhvr>
                                        <p:cTn id="109" dur="500"/>
                                        <p:tgtEl>
                                          <p:spTgt spid="93"/>
                                        </p:tgtEl>
                                      </p:cBhvr>
                                    </p:animEffect>
                                  </p:childTnLst>
                                </p:cTn>
                              </p:par>
                            </p:childTnLst>
                          </p:cTn>
                        </p:par>
                        <p:par>
                          <p:cTn id="110" fill="hold">
                            <p:stCondLst>
                              <p:cond delay="12000"/>
                            </p:stCondLst>
                            <p:childTnLst>
                              <p:par>
                                <p:cTn id="111" presetID="22" presetClass="entr" presetSubtype="1" fill="hold" nodeType="afterEffect">
                                  <p:stCondLst>
                                    <p:cond delay="1000"/>
                                  </p:stCondLst>
                                  <p:childTnLst>
                                    <p:set>
                                      <p:cBhvr>
                                        <p:cTn id="112" dur="1" fill="hold">
                                          <p:stCondLst>
                                            <p:cond delay="0"/>
                                          </p:stCondLst>
                                        </p:cTn>
                                        <p:tgtEl>
                                          <p:spTgt spid="66"/>
                                        </p:tgtEl>
                                        <p:attrNameLst>
                                          <p:attrName>style.visibility</p:attrName>
                                        </p:attrNameLst>
                                      </p:cBhvr>
                                      <p:to>
                                        <p:strVal val="visible"/>
                                      </p:to>
                                    </p:set>
                                    <p:animEffect transition="in" filter="wipe(up)">
                                      <p:cBhvr>
                                        <p:cTn id="113" dur="500"/>
                                        <p:tgtEl>
                                          <p:spTgt spid="66"/>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wipe(up)">
                                      <p:cBhvr>
                                        <p:cTn id="116" dur="500"/>
                                        <p:tgtEl>
                                          <p:spTgt spid="3"/>
                                        </p:tgtEl>
                                      </p:cBhvr>
                                    </p:animEffect>
                                  </p:childTnLst>
                                </p:cTn>
                              </p:par>
                            </p:childTnLst>
                          </p:cTn>
                        </p:par>
                        <p:par>
                          <p:cTn id="117" fill="hold" nodeType="afterGroup">
                            <p:stCondLst>
                              <p:cond delay="13500"/>
                            </p:stCondLst>
                            <p:childTnLst>
                              <p:par>
                                <p:cTn id="118" presetID="22" presetClass="entr" presetSubtype="2" fill="hold" nodeType="after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wipe(right)">
                                      <p:cBhvr>
                                        <p:cTn id="120" dur="500"/>
                                        <p:tgtEl>
                                          <p:spTgt spid="69"/>
                                        </p:tgtEl>
                                      </p:cBhvr>
                                    </p:animEffect>
                                  </p:childTnLst>
                                </p:cTn>
                              </p:par>
                            </p:childTnLst>
                          </p:cTn>
                        </p:par>
                        <p:par>
                          <p:cTn id="121" fill="hold" nodeType="afterGroup">
                            <p:stCondLst>
                              <p:cond delay="14000"/>
                            </p:stCondLst>
                            <p:childTnLst>
                              <p:par>
                                <p:cTn id="122" presetID="22" presetClass="entr" presetSubtype="1" fill="hold" nodeType="after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wipe(up)">
                                      <p:cBhvr>
                                        <p:cTn id="124" dur="500"/>
                                        <p:tgtEl>
                                          <p:spTgt spid="70"/>
                                        </p:tgtEl>
                                      </p:cBhvr>
                                    </p:animEffect>
                                  </p:childTnLst>
                                </p:cTn>
                              </p:par>
                            </p:childTnLst>
                          </p:cTn>
                        </p:par>
                        <p:par>
                          <p:cTn id="125" fill="hold" nodeType="afterGroup">
                            <p:stCondLst>
                              <p:cond delay="14500"/>
                            </p:stCondLst>
                            <p:childTnLst>
                              <p:par>
                                <p:cTn id="126" presetID="1" presetClass="entr" presetSubtype="0" fill="hold" nodeType="afterEffect">
                                  <p:stCondLst>
                                    <p:cond delay="1000"/>
                                  </p:stCondLst>
                                  <p:childTnLst>
                                    <p:set>
                                      <p:cBhvr>
                                        <p:cTn id="127" dur="1" fill="hold">
                                          <p:stCondLst>
                                            <p:cond delay="499"/>
                                          </p:stCondLst>
                                        </p:cTn>
                                        <p:tgtEl>
                                          <p:spTgt spid="7"/>
                                        </p:tgtEl>
                                        <p:attrNameLst>
                                          <p:attrName>style.visibility</p:attrName>
                                        </p:attrNameLst>
                                      </p:cBhvr>
                                      <p:to>
                                        <p:strVal val="visible"/>
                                      </p:to>
                                    </p:set>
                                  </p:childTnLst>
                                </p:cTn>
                              </p:par>
                            </p:childTnLst>
                          </p:cTn>
                        </p:par>
                        <p:par>
                          <p:cTn id="128" fill="hold" nodeType="afterGroup">
                            <p:stCondLst>
                              <p:cond delay="16000"/>
                            </p:stCondLst>
                            <p:childTnLst>
                              <p:par>
                                <p:cTn id="129" presetID="1" presetClass="entr" presetSubtype="0" fill="hold" nodeType="afterEffect">
                                  <p:stCondLst>
                                    <p:cond delay="0"/>
                                  </p:stCondLst>
                                  <p:childTnLst>
                                    <p:set>
                                      <p:cBhvr>
                                        <p:cTn id="130" dur="1" fill="hold">
                                          <p:stCondLst>
                                            <p:cond delay="499"/>
                                          </p:stCondLst>
                                        </p:cTn>
                                        <p:tgtEl>
                                          <p:spTgt spid="50"/>
                                        </p:tgtEl>
                                        <p:attrNameLst>
                                          <p:attrName>style.visibility</p:attrName>
                                        </p:attrNameLst>
                                      </p:cBhvr>
                                      <p:to>
                                        <p:strVal val="visible"/>
                                      </p:to>
                                    </p:set>
                                  </p:childTnLst>
                                </p:cTn>
                              </p:par>
                            </p:childTnLst>
                          </p:cTn>
                        </p:par>
                        <p:par>
                          <p:cTn id="131" fill="hold" nodeType="afterGroup">
                            <p:stCondLst>
                              <p:cond delay="16500"/>
                            </p:stCondLst>
                            <p:childTnLst>
                              <p:par>
                                <p:cTn id="132" presetID="22" presetClass="entr" presetSubtype="1" fill="hold" nodeType="afterEffect">
                                  <p:stCondLst>
                                    <p:cond delay="50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500"/>
                                        <p:tgtEl>
                                          <p:spTgt spid="53"/>
                                        </p:tgtEl>
                                      </p:cBhvr>
                                    </p:animEffect>
                                  </p:childTnLst>
                                </p:cTn>
                              </p:par>
                            </p:childTnLst>
                          </p:cTn>
                        </p:par>
                        <p:par>
                          <p:cTn id="135" fill="hold" nodeType="afterGroup">
                            <p:stCondLst>
                              <p:cond delay="17500"/>
                            </p:stCondLst>
                            <p:childTnLst>
                              <p:par>
                                <p:cTn id="136" presetID="9" presetClass="entr" presetSubtype="0" fill="hold" nodeType="afterEffect">
                                  <p:stCondLst>
                                    <p:cond delay="1000"/>
                                  </p:stCondLst>
                                  <p:childTnLst>
                                    <p:set>
                                      <p:cBhvr>
                                        <p:cTn id="137" dur="1" fill="hold">
                                          <p:stCondLst>
                                            <p:cond delay="0"/>
                                          </p:stCondLst>
                                        </p:cTn>
                                        <p:tgtEl>
                                          <p:spTgt spid="54"/>
                                        </p:tgtEl>
                                        <p:attrNameLst>
                                          <p:attrName>style.visibility</p:attrName>
                                        </p:attrNameLst>
                                      </p:cBhvr>
                                      <p:to>
                                        <p:strVal val="visible"/>
                                      </p:to>
                                    </p:set>
                                    <p:animEffect transition="in" filter="dissolve">
                                      <p:cBhvr>
                                        <p:cTn id="138" dur="500"/>
                                        <p:tgtEl>
                                          <p:spTgt spid="54"/>
                                        </p:tgtEl>
                                      </p:cBhvr>
                                    </p:animEffect>
                                  </p:childTnLst>
                                </p:cTn>
                              </p:par>
                            </p:childTnLst>
                          </p:cTn>
                        </p:par>
                        <p:par>
                          <p:cTn id="139" fill="hold" nodeType="afterGroup">
                            <p:stCondLst>
                              <p:cond delay="19000"/>
                            </p:stCondLst>
                            <p:childTnLst>
                              <p:par>
                                <p:cTn id="140" presetID="22" presetClass="entr" presetSubtype="8" fill="hold" nodeType="afterEffect">
                                  <p:stCondLst>
                                    <p:cond delay="1000"/>
                                  </p:stCondLst>
                                  <p:childTnLst>
                                    <p:set>
                                      <p:cBhvr>
                                        <p:cTn id="141" dur="1" fill="hold">
                                          <p:stCondLst>
                                            <p:cond delay="0"/>
                                          </p:stCondLst>
                                        </p:cTn>
                                        <p:tgtEl>
                                          <p:spTgt spid="86"/>
                                        </p:tgtEl>
                                        <p:attrNameLst>
                                          <p:attrName>style.visibility</p:attrName>
                                        </p:attrNameLst>
                                      </p:cBhvr>
                                      <p:to>
                                        <p:strVal val="visible"/>
                                      </p:to>
                                    </p:set>
                                    <p:animEffect transition="in" filter="wipe(left)">
                                      <p:cBhvr>
                                        <p:cTn id="142" dur="500"/>
                                        <p:tgtEl>
                                          <p:spTgt spid="86"/>
                                        </p:tgtEl>
                                      </p:cBhvr>
                                    </p:animEffect>
                                  </p:childTnLst>
                                </p:cTn>
                              </p:par>
                            </p:childTnLst>
                          </p:cTn>
                        </p:par>
                        <p:par>
                          <p:cTn id="143" fill="hold" nodeType="afterGroup">
                            <p:stCondLst>
                              <p:cond delay="20500"/>
                            </p:stCondLst>
                            <p:childTnLst>
                              <p:par>
                                <p:cTn id="144" presetID="22" presetClass="entr" presetSubtype="2" fill="hold" nodeType="afterEffect">
                                  <p:stCondLst>
                                    <p:cond delay="0"/>
                                  </p:stCondLst>
                                  <p:childTnLst>
                                    <p:set>
                                      <p:cBhvr>
                                        <p:cTn id="145" dur="1" fill="hold">
                                          <p:stCondLst>
                                            <p:cond delay="0"/>
                                          </p:stCondLst>
                                        </p:cTn>
                                        <p:tgtEl>
                                          <p:spTgt spid="85"/>
                                        </p:tgtEl>
                                        <p:attrNameLst>
                                          <p:attrName>style.visibility</p:attrName>
                                        </p:attrNameLst>
                                      </p:cBhvr>
                                      <p:to>
                                        <p:strVal val="visible"/>
                                      </p:to>
                                    </p:set>
                                    <p:animEffect transition="in" filter="wipe(right)">
                                      <p:cBhvr>
                                        <p:cTn id="146" dur="500"/>
                                        <p:tgtEl>
                                          <p:spTgt spid="85"/>
                                        </p:tgtEl>
                                      </p:cBhvr>
                                    </p:animEffect>
                                  </p:childTnLst>
                                </p:cTn>
                              </p:par>
                            </p:childTnLst>
                          </p:cTn>
                        </p:par>
                        <p:par>
                          <p:cTn id="147" fill="hold" nodeType="afterGroup">
                            <p:stCondLst>
                              <p:cond delay="21000"/>
                            </p:stCondLst>
                            <p:childTnLst>
                              <p:par>
                                <p:cTn id="148" presetID="22" presetClass="entr" presetSubtype="8" fill="hold" nodeType="afterEffect">
                                  <p:stCondLst>
                                    <p:cond delay="0"/>
                                  </p:stCondLst>
                                  <p:childTnLst>
                                    <p:set>
                                      <p:cBhvr>
                                        <p:cTn id="149" dur="1" fill="hold">
                                          <p:stCondLst>
                                            <p:cond delay="0"/>
                                          </p:stCondLst>
                                        </p:cTn>
                                        <p:tgtEl>
                                          <p:spTgt spid="88"/>
                                        </p:tgtEl>
                                        <p:attrNameLst>
                                          <p:attrName>style.visibility</p:attrName>
                                        </p:attrNameLst>
                                      </p:cBhvr>
                                      <p:to>
                                        <p:strVal val="visible"/>
                                      </p:to>
                                    </p:set>
                                    <p:animEffect transition="in" filter="wipe(left)">
                                      <p:cBhvr>
                                        <p:cTn id="150" dur="500"/>
                                        <p:tgtEl>
                                          <p:spTgt spid="88"/>
                                        </p:tgtEl>
                                      </p:cBhvr>
                                    </p:animEffect>
                                  </p:childTnLst>
                                </p:cTn>
                              </p:par>
                            </p:childTnLst>
                          </p:cTn>
                        </p:par>
                        <p:par>
                          <p:cTn id="151" fill="hold" nodeType="afterGroup">
                            <p:stCondLst>
                              <p:cond delay="21500"/>
                            </p:stCondLst>
                            <p:childTnLst>
                              <p:par>
                                <p:cTn id="152" presetID="22" presetClass="entr" presetSubtype="2" fill="hold" nodeType="after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wipe(right)">
                                      <p:cBhvr>
                                        <p:cTn id="154" dur="500"/>
                                        <p:tgtEl>
                                          <p:spTgt spid="87"/>
                                        </p:tgtEl>
                                      </p:cBhvr>
                                    </p:animEffect>
                                  </p:childTnLst>
                                </p:cTn>
                              </p:par>
                            </p:childTnLst>
                          </p:cTn>
                        </p:par>
                        <p:par>
                          <p:cTn id="155" fill="hold" nodeType="afterGroup">
                            <p:stCondLst>
                              <p:cond delay="22000"/>
                            </p:stCondLst>
                            <p:childTnLst>
                              <p:par>
                                <p:cTn id="156" presetID="22" presetClass="entr" presetSubtype="8" fill="hold" nodeType="after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left)">
                                      <p:cBhvr>
                                        <p:cTn id="158" dur="500"/>
                                        <p:tgtEl>
                                          <p:spTgt spid="90"/>
                                        </p:tgtEl>
                                      </p:cBhvr>
                                    </p:animEffect>
                                  </p:childTnLst>
                                </p:cTn>
                              </p:par>
                            </p:childTnLst>
                          </p:cTn>
                        </p:par>
                        <p:par>
                          <p:cTn id="159" fill="hold" nodeType="afterGroup">
                            <p:stCondLst>
                              <p:cond delay="22500"/>
                            </p:stCondLst>
                            <p:childTnLst>
                              <p:par>
                                <p:cTn id="160" presetID="22" presetClass="entr" presetSubtype="2" fill="hold"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right)">
                                      <p:cBhvr>
                                        <p:cTn id="162" dur="500"/>
                                        <p:tgtEl>
                                          <p:spTgt spid="89"/>
                                        </p:tgtEl>
                                      </p:cBhvr>
                                    </p:animEffect>
                                  </p:childTnLst>
                                </p:cTn>
                              </p:par>
                            </p:childTnLst>
                          </p:cTn>
                        </p:par>
                        <p:par>
                          <p:cTn id="163" fill="hold" nodeType="afterGroup">
                            <p:stCondLst>
                              <p:cond delay="23000"/>
                            </p:stCondLst>
                            <p:childTnLst>
                              <p:par>
                                <p:cTn id="164" presetID="22" presetClass="entr" presetSubtype="8" fill="hold" nodeType="afterEffect">
                                  <p:stCondLst>
                                    <p:cond delay="1000"/>
                                  </p:stCondLst>
                                  <p:childTnLst>
                                    <p:set>
                                      <p:cBhvr>
                                        <p:cTn id="165" dur="1" fill="hold">
                                          <p:stCondLst>
                                            <p:cond delay="0"/>
                                          </p:stCondLst>
                                        </p:cTn>
                                        <p:tgtEl>
                                          <p:spTgt spid="96"/>
                                        </p:tgtEl>
                                        <p:attrNameLst>
                                          <p:attrName>style.visibility</p:attrName>
                                        </p:attrNameLst>
                                      </p:cBhvr>
                                      <p:to>
                                        <p:strVal val="visible"/>
                                      </p:to>
                                    </p:set>
                                    <p:animEffect transition="in" filter="wipe(left)">
                                      <p:cBhvr>
                                        <p:cTn id="166" dur="500"/>
                                        <p:tgtEl>
                                          <p:spTgt spid="96"/>
                                        </p:tgtEl>
                                      </p:cBhvr>
                                    </p:animEffect>
                                  </p:childTnLst>
                                </p:cTn>
                              </p:par>
                            </p:childTnLst>
                          </p:cTn>
                        </p:par>
                        <p:par>
                          <p:cTn id="167" fill="hold" nodeType="afterGroup">
                            <p:stCondLst>
                              <p:cond delay="24500"/>
                            </p:stCondLst>
                            <p:childTnLst>
                              <p:par>
                                <p:cTn id="168" presetID="9" presetClass="entr" presetSubtype="0" fill="hold" grpId="0" nodeType="afterEffect">
                                  <p:stCondLst>
                                    <p:cond delay="0"/>
                                  </p:stCondLst>
                                  <p:childTnLst>
                                    <p:set>
                                      <p:cBhvr>
                                        <p:cTn id="169" dur="1" fill="hold">
                                          <p:stCondLst>
                                            <p:cond delay="0"/>
                                          </p:stCondLst>
                                        </p:cTn>
                                        <p:tgtEl>
                                          <p:spTgt spid="95"/>
                                        </p:tgtEl>
                                        <p:attrNameLst>
                                          <p:attrName>style.visibility</p:attrName>
                                        </p:attrNameLst>
                                      </p:cBhvr>
                                      <p:to>
                                        <p:strVal val="visible"/>
                                      </p:to>
                                    </p:set>
                                    <p:animEffect transition="in" filter="dissolve">
                                      <p:cBhvr>
                                        <p:cTn id="17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93" grpId="0" animBg="1" autoUpdateAnimBg="0"/>
      <p:bldP spid="95" grpId="0" animBg="1" autoUpdateAnimBg="0"/>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spcBef>
                <a:spcPct val="75000"/>
              </a:spcBef>
              <a:tabLst>
                <a:tab pos="5019675" algn="l"/>
              </a:tabLst>
            </a:pPr>
            <a:r>
              <a:rPr lang="en-US" altLang="en-US" dirty="0"/>
              <a:t>Unified Process</a:t>
            </a:r>
            <a:r>
              <a:rPr lang="en-US" dirty="0"/>
              <a:t>	</a:t>
            </a:r>
            <a:r>
              <a:rPr lang="en-US" sz="2400" dirty="0"/>
              <a:t>– Jacobsen et al, 1999</a:t>
            </a:r>
            <a:endParaRPr lang="en-AU" altLang="en-US" dirty="0"/>
          </a:p>
        </p:txBody>
      </p:sp>
      <p:sp>
        <p:nvSpPr>
          <p:cNvPr id="339971" name="Rectangle 3"/>
          <p:cNvSpPr>
            <a:spLocks noChangeArrowheads="1"/>
          </p:cNvSpPr>
          <p:nvPr/>
        </p:nvSpPr>
        <p:spPr bwMode="auto">
          <a:xfrm>
            <a:off x="2123953" y="5124214"/>
            <a:ext cx="2471737" cy="276999"/>
          </a:xfrm>
          <a:prstGeom prst="rect">
            <a:avLst/>
          </a:prstGeom>
          <a:solidFill>
            <a:srgbClr val="FEBF6A"/>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72" name="Rectangle 4"/>
          <p:cNvSpPr>
            <a:spLocks noChangeArrowheads="1"/>
          </p:cNvSpPr>
          <p:nvPr/>
        </p:nvSpPr>
        <p:spPr bwMode="auto">
          <a:xfrm>
            <a:off x="2123951" y="3173970"/>
            <a:ext cx="2470150" cy="276999"/>
          </a:xfrm>
          <a:prstGeom prst="rect">
            <a:avLst/>
          </a:prstGeom>
          <a:solidFill>
            <a:srgbClr val="FF9B9B"/>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73" name="Rectangle 5"/>
          <p:cNvSpPr>
            <a:spLocks noChangeArrowheads="1"/>
          </p:cNvSpPr>
          <p:nvPr/>
        </p:nvSpPr>
        <p:spPr bwMode="auto">
          <a:xfrm>
            <a:off x="4595688" y="1914674"/>
            <a:ext cx="4362450" cy="395605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n-AU"/>
          </a:p>
        </p:txBody>
      </p:sp>
      <p:sp>
        <p:nvSpPr>
          <p:cNvPr id="339974" name="Line 6"/>
          <p:cNvSpPr>
            <a:spLocks noChangeShapeType="1"/>
          </p:cNvSpPr>
          <p:nvPr/>
        </p:nvSpPr>
        <p:spPr bwMode="auto">
          <a:xfrm flipH="1" flipV="1">
            <a:off x="5918076" y="2230588"/>
            <a:ext cx="4762" cy="3465513"/>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75" name="Line 7"/>
          <p:cNvSpPr>
            <a:spLocks noChangeShapeType="1"/>
          </p:cNvSpPr>
          <p:nvPr/>
        </p:nvSpPr>
        <p:spPr bwMode="auto">
          <a:xfrm flipH="1" flipV="1">
            <a:off x="6913438" y="2232174"/>
            <a:ext cx="0" cy="3467100"/>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76" name="Line 8"/>
          <p:cNvSpPr>
            <a:spLocks noChangeShapeType="1"/>
          </p:cNvSpPr>
          <p:nvPr/>
        </p:nvSpPr>
        <p:spPr bwMode="auto">
          <a:xfrm flipH="1" flipV="1">
            <a:off x="7394453" y="2229001"/>
            <a:ext cx="1587" cy="3432175"/>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77" name="Line 9"/>
          <p:cNvSpPr>
            <a:spLocks noChangeShapeType="1"/>
          </p:cNvSpPr>
          <p:nvPr/>
        </p:nvSpPr>
        <p:spPr bwMode="auto">
          <a:xfrm flipH="1" flipV="1">
            <a:off x="8385051" y="2232174"/>
            <a:ext cx="0" cy="3454400"/>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78" name="Rectangle 10"/>
          <p:cNvSpPr>
            <a:spLocks noChangeArrowheads="1"/>
          </p:cNvSpPr>
          <p:nvPr/>
        </p:nvSpPr>
        <p:spPr bwMode="auto">
          <a:xfrm>
            <a:off x="4594103" y="5761595"/>
            <a:ext cx="4370387" cy="276999"/>
          </a:xfrm>
          <a:prstGeom prst="rect">
            <a:avLst/>
          </a:prstGeom>
          <a:gradFill rotWithShape="0">
            <a:gsLst>
              <a:gs pos="0">
                <a:srgbClr val="00C8B5">
                  <a:gamma/>
                  <a:tint val="26667"/>
                  <a:invGamma/>
                </a:srgbClr>
              </a:gs>
              <a:gs pos="100000">
                <a:srgbClr val="00C8B5"/>
              </a:gs>
            </a:gsLst>
            <a:lin ang="0" scaled="1"/>
          </a:gra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79" name="Line 11"/>
          <p:cNvSpPr>
            <a:spLocks noChangeShapeType="1"/>
          </p:cNvSpPr>
          <p:nvPr/>
        </p:nvSpPr>
        <p:spPr bwMode="auto">
          <a:xfrm flipH="1" flipV="1">
            <a:off x="5464053" y="2227411"/>
            <a:ext cx="1587" cy="3481388"/>
          </a:xfrm>
          <a:prstGeom prst="line">
            <a:avLst/>
          </a:prstGeom>
          <a:noFill/>
          <a:ln w="25400">
            <a:solidFill>
              <a:srgbClr val="000000"/>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80" name="Line 12"/>
          <p:cNvSpPr>
            <a:spLocks noChangeShapeType="1"/>
          </p:cNvSpPr>
          <p:nvPr/>
        </p:nvSpPr>
        <p:spPr bwMode="auto">
          <a:xfrm flipH="1" flipV="1">
            <a:off x="6410201" y="2227411"/>
            <a:ext cx="0" cy="3481388"/>
          </a:xfrm>
          <a:prstGeom prst="line">
            <a:avLst/>
          </a:prstGeom>
          <a:noFill/>
          <a:ln w="25400">
            <a:solidFill>
              <a:srgbClr val="000000"/>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81" name="Line 13"/>
          <p:cNvSpPr>
            <a:spLocks noChangeShapeType="1"/>
          </p:cNvSpPr>
          <p:nvPr/>
        </p:nvSpPr>
        <p:spPr bwMode="auto">
          <a:xfrm flipV="1">
            <a:off x="7834188" y="2230588"/>
            <a:ext cx="0" cy="3465513"/>
          </a:xfrm>
          <a:prstGeom prst="line">
            <a:avLst/>
          </a:prstGeom>
          <a:noFill/>
          <a:ln w="25400">
            <a:solidFill>
              <a:srgbClr val="000000"/>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39982" name="Rectangle 14"/>
          <p:cNvSpPr>
            <a:spLocks noChangeArrowheads="1"/>
          </p:cNvSpPr>
          <p:nvPr/>
        </p:nvSpPr>
        <p:spPr bwMode="auto">
          <a:xfrm>
            <a:off x="3070101" y="5180161"/>
            <a:ext cx="139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1800" b="1">
                <a:solidFill>
                  <a:srgbClr val="000000"/>
                </a:solidFill>
                <a:latin typeface="Arial" panose="020B0604020202020204" pitchFamily="34" charset="0"/>
              </a:rPr>
              <a:t>Management</a:t>
            </a:r>
            <a:endParaRPr lang="en-US" altLang="en-US" sz="2300" b="1">
              <a:solidFill>
                <a:srgbClr val="000000"/>
              </a:solidFill>
              <a:latin typeface="Arial" panose="020B0604020202020204" pitchFamily="34" charset="0"/>
            </a:endParaRPr>
          </a:p>
        </p:txBody>
      </p:sp>
      <p:sp>
        <p:nvSpPr>
          <p:cNvPr id="339983" name="Rectangle 15"/>
          <p:cNvSpPr>
            <a:spLocks noChangeArrowheads="1"/>
          </p:cNvSpPr>
          <p:nvPr/>
        </p:nvSpPr>
        <p:spPr bwMode="auto">
          <a:xfrm>
            <a:off x="3070101" y="5462736"/>
            <a:ext cx="139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1800" b="1">
                <a:solidFill>
                  <a:srgbClr val="000000"/>
                </a:solidFill>
                <a:latin typeface="Arial" panose="020B0604020202020204" pitchFamily="34" charset="0"/>
              </a:rPr>
              <a:t>Environment</a:t>
            </a:r>
            <a:endParaRPr lang="en-US" altLang="en-US" sz="2300" b="1">
              <a:solidFill>
                <a:srgbClr val="000000"/>
              </a:solidFill>
              <a:latin typeface="Arial" panose="020B0604020202020204" pitchFamily="34" charset="0"/>
            </a:endParaRPr>
          </a:p>
        </p:txBody>
      </p:sp>
      <p:sp>
        <p:nvSpPr>
          <p:cNvPr id="339984" name="Rectangle 16"/>
          <p:cNvSpPr>
            <a:spLocks noChangeArrowheads="1"/>
          </p:cNvSpPr>
          <p:nvPr/>
        </p:nvSpPr>
        <p:spPr bwMode="auto">
          <a:xfrm>
            <a:off x="2304928" y="2341711"/>
            <a:ext cx="2162175" cy="247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spcBef>
                <a:spcPct val="50000"/>
              </a:spcBef>
            </a:pPr>
            <a:r>
              <a:rPr lang="en-US" altLang="en-US" sz="1800" b="1">
                <a:solidFill>
                  <a:srgbClr val="000000"/>
                </a:solidFill>
                <a:latin typeface="Arial" panose="020B0604020202020204" pitchFamily="34" charset="0"/>
              </a:rPr>
              <a:t>Business Modeling</a:t>
            </a:r>
            <a:endParaRPr lang="en-US" altLang="en-US" sz="2300" b="1">
              <a:solidFill>
                <a:srgbClr val="000000"/>
              </a:solidFill>
              <a:latin typeface="Arial" panose="020B0604020202020204" pitchFamily="34" charset="0"/>
            </a:endParaRPr>
          </a:p>
        </p:txBody>
      </p:sp>
      <p:sp>
        <p:nvSpPr>
          <p:cNvPr id="339985" name="Rectangle 17"/>
          <p:cNvSpPr>
            <a:spLocks noChangeArrowheads="1"/>
          </p:cNvSpPr>
          <p:nvPr/>
        </p:nvSpPr>
        <p:spPr bwMode="auto">
          <a:xfrm>
            <a:off x="2778001" y="3446611"/>
            <a:ext cx="1689100" cy="247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spcBef>
                <a:spcPct val="50000"/>
              </a:spcBef>
            </a:pPr>
            <a:r>
              <a:rPr lang="en-US" altLang="en-US" sz="1800" b="1">
                <a:solidFill>
                  <a:srgbClr val="000000"/>
                </a:solidFill>
                <a:latin typeface="Arial" panose="020B0604020202020204" pitchFamily="34" charset="0"/>
              </a:rPr>
              <a:t>Implementation</a:t>
            </a:r>
            <a:endParaRPr lang="en-US" altLang="en-US" sz="2300" b="1">
              <a:solidFill>
                <a:srgbClr val="000000"/>
              </a:solidFill>
              <a:latin typeface="Arial" panose="020B0604020202020204" pitchFamily="34" charset="0"/>
            </a:endParaRPr>
          </a:p>
        </p:txBody>
      </p:sp>
      <p:sp>
        <p:nvSpPr>
          <p:cNvPr id="339986" name="Rectangle 18"/>
          <p:cNvSpPr>
            <a:spLocks noChangeArrowheads="1"/>
          </p:cNvSpPr>
          <p:nvPr/>
        </p:nvSpPr>
        <p:spPr bwMode="auto">
          <a:xfrm>
            <a:off x="3997201" y="3778399"/>
            <a:ext cx="469900" cy="247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spcBef>
                <a:spcPct val="50000"/>
              </a:spcBef>
            </a:pPr>
            <a:r>
              <a:rPr lang="en-US" altLang="en-US" sz="1800" b="1">
                <a:solidFill>
                  <a:srgbClr val="000000"/>
                </a:solidFill>
                <a:latin typeface="Arial" panose="020B0604020202020204" pitchFamily="34" charset="0"/>
              </a:rPr>
              <a:t>Test</a:t>
            </a:r>
            <a:endParaRPr lang="en-US" altLang="en-US" sz="2300" b="1">
              <a:solidFill>
                <a:srgbClr val="000000"/>
              </a:solidFill>
              <a:latin typeface="Arial" panose="020B0604020202020204" pitchFamily="34" charset="0"/>
            </a:endParaRPr>
          </a:p>
        </p:txBody>
      </p:sp>
      <p:sp>
        <p:nvSpPr>
          <p:cNvPr id="339987" name="Rectangle 19"/>
          <p:cNvSpPr>
            <a:spLocks noChangeArrowheads="1"/>
          </p:cNvSpPr>
          <p:nvPr/>
        </p:nvSpPr>
        <p:spPr bwMode="auto">
          <a:xfrm>
            <a:off x="2473201" y="3054499"/>
            <a:ext cx="1993900" cy="247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spcBef>
                <a:spcPct val="50000"/>
              </a:spcBef>
            </a:pPr>
            <a:r>
              <a:rPr lang="en-US" altLang="en-US" sz="1800" b="1">
                <a:solidFill>
                  <a:srgbClr val="000000"/>
                </a:solidFill>
                <a:latin typeface="Arial" panose="020B0604020202020204" pitchFamily="34" charset="0"/>
              </a:rPr>
              <a:t>Analysis &amp; Design</a:t>
            </a:r>
            <a:endParaRPr lang="en-US" altLang="en-US" sz="2300" b="1">
              <a:solidFill>
                <a:srgbClr val="000000"/>
              </a:solidFill>
              <a:latin typeface="Arial" panose="020B0604020202020204" pitchFamily="34" charset="0"/>
            </a:endParaRPr>
          </a:p>
        </p:txBody>
      </p:sp>
      <p:sp>
        <p:nvSpPr>
          <p:cNvPr id="339988" name="Rectangle 20"/>
          <p:cNvSpPr>
            <a:spLocks noChangeArrowheads="1"/>
          </p:cNvSpPr>
          <p:nvPr/>
        </p:nvSpPr>
        <p:spPr bwMode="auto">
          <a:xfrm>
            <a:off x="4609978" y="5740551"/>
            <a:ext cx="8731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Preliminary </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Iteration(s)</a:t>
            </a:r>
          </a:p>
        </p:txBody>
      </p:sp>
      <p:sp>
        <p:nvSpPr>
          <p:cNvPr id="339989" name="Rectangle 21"/>
          <p:cNvSpPr>
            <a:spLocks noChangeArrowheads="1"/>
          </p:cNvSpPr>
          <p:nvPr/>
        </p:nvSpPr>
        <p:spPr bwMode="auto">
          <a:xfrm>
            <a:off x="5549778" y="5740551"/>
            <a:ext cx="3317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 Iter.</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#1</a:t>
            </a:r>
          </a:p>
        </p:txBody>
      </p:sp>
      <p:sp>
        <p:nvSpPr>
          <p:cNvPr id="339990" name="Freeform 22"/>
          <p:cNvSpPr>
            <a:spLocks/>
          </p:cNvSpPr>
          <p:nvPr/>
        </p:nvSpPr>
        <p:spPr bwMode="auto">
          <a:xfrm>
            <a:off x="4641726" y="5242074"/>
            <a:ext cx="4235450" cy="106362"/>
          </a:xfrm>
          <a:custGeom>
            <a:avLst/>
            <a:gdLst>
              <a:gd name="T0" fmla="*/ 356 w 3169"/>
              <a:gd name="T1" fmla="*/ 5 h 79"/>
              <a:gd name="T2" fmla="*/ 620 w 3169"/>
              <a:gd name="T3" fmla="*/ 72 h 79"/>
              <a:gd name="T4" fmla="*/ 715 w 3169"/>
              <a:gd name="T5" fmla="*/ 54 h 79"/>
              <a:gd name="T6" fmla="*/ 810 w 3169"/>
              <a:gd name="T7" fmla="*/ 38 h 79"/>
              <a:gd name="T8" fmla="*/ 907 w 3169"/>
              <a:gd name="T9" fmla="*/ 23 h 79"/>
              <a:gd name="T10" fmla="*/ 1002 w 3169"/>
              <a:gd name="T11" fmla="*/ 5 h 79"/>
              <a:gd name="T12" fmla="*/ 1053 w 3169"/>
              <a:gd name="T13" fmla="*/ 5 h 79"/>
              <a:gd name="T14" fmla="*/ 1105 w 3169"/>
              <a:gd name="T15" fmla="*/ 0 h 79"/>
              <a:gd name="T16" fmla="*/ 1156 w 3169"/>
              <a:gd name="T17" fmla="*/ 0 h 79"/>
              <a:gd name="T18" fmla="*/ 1207 w 3169"/>
              <a:gd name="T19" fmla="*/ 5 h 79"/>
              <a:gd name="T20" fmla="*/ 1225 w 3169"/>
              <a:gd name="T21" fmla="*/ 13 h 79"/>
              <a:gd name="T22" fmla="*/ 1238 w 3169"/>
              <a:gd name="T23" fmla="*/ 25 h 79"/>
              <a:gd name="T24" fmla="*/ 1248 w 3169"/>
              <a:gd name="T25" fmla="*/ 38 h 79"/>
              <a:gd name="T26" fmla="*/ 1261 w 3169"/>
              <a:gd name="T27" fmla="*/ 51 h 79"/>
              <a:gd name="T28" fmla="*/ 1471 w 3169"/>
              <a:gd name="T29" fmla="*/ 46 h 79"/>
              <a:gd name="T30" fmla="*/ 1687 w 3169"/>
              <a:gd name="T31" fmla="*/ 79 h 79"/>
              <a:gd name="T32" fmla="*/ 1894 w 3169"/>
              <a:gd name="T33" fmla="*/ 33 h 79"/>
              <a:gd name="T34" fmla="*/ 2053 w 3169"/>
              <a:gd name="T35" fmla="*/ 74 h 79"/>
              <a:gd name="T36" fmla="*/ 2092 w 3169"/>
              <a:gd name="T37" fmla="*/ 61 h 79"/>
              <a:gd name="T38" fmla="*/ 2128 w 3169"/>
              <a:gd name="T39" fmla="*/ 49 h 79"/>
              <a:gd name="T40" fmla="*/ 2161 w 3169"/>
              <a:gd name="T41" fmla="*/ 36 h 79"/>
              <a:gd name="T42" fmla="*/ 2194 w 3169"/>
              <a:gd name="T43" fmla="*/ 25 h 79"/>
              <a:gd name="T44" fmla="*/ 2223 w 3169"/>
              <a:gd name="T45" fmla="*/ 20 h 79"/>
              <a:gd name="T46" fmla="*/ 2243 w 3169"/>
              <a:gd name="T47" fmla="*/ 18 h 79"/>
              <a:gd name="T48" fmla="*/ 2261 w 3169"/>
              <a:gd name="T49" fmla="*/ 18 h 79"/>
              <a:gd name="T50" fmla="*/ 2276 w 3169"/>
              <a:gd name="T51" fmla="*/ 20 h 79"/>
              <a:gd name="T52" fmla="*/ 2294 w 3169"/>
              <a:gd name="T53" fmla="*/ 23 h 79"/>
              <a:gd name="T54" fmla="*/ 2310 w 3169"/>
              <a:gd name="T55" fmla="*/ 31 h 79"/>
              <a:gd name="T56" fmla="*/ 2328 w 3169"/>
              <a:gd name="T57" fmla="*/ 38 h 79"/>
              <a:gd name="T58" fmla="*/ 2340 w 3169"/>
              <a:gd name="T59" fmla="*/ 46 h 79"/>
              <a:gd name="T60" fmla="*/ 2805 w 3169"/>
              <a:gd name="T61" fmla="*/ 25 h 79"/>
              <a:gd name="T62" fmla="*/ 2856 w 3169"/>
              <a:gd name="T63" fmla="*/ 23 h 79"/>
              <a:gd name="T64" fmla="*/ 2907 w 3169"/>
              <a:gd name="T65" fmla="*/ 20 h 79"/>
              <a:gd name="T66" fmla="*/ 2956 w 3169"/>
              <a:gd name="T67" fmla="*/ 18 h 79"/>
              <a:gd name="T68" fmla="*/ 2997 w 3169"/>
              <a:gd name="T69" fmla="*/ 20 h 79"/>
              <a:gd name="T70" fmla="*/ 3025 w 3169"/>
              <a:gd name="T71" fmla="*/ 25 h 79"/>
              <a:gd name="T72" fmla="*/ 3046 w 3169"/>
              <a:gd name="T73" fmla="*/ 33 h 79"/>
              <a:gd name="T74" fmla="*/ 3063 w 3169"/>
              <a:gd name="T75" fmla="*/ 43 h 79"/>
              <a:gd name="T76" fmla="*/ 3081 w 3169"/>
              <a:gd name="T77" fmla="*/ 51 h 79"/>
              <a:gd name="T78" fmla="*/ 2840 w 3169"/>
              <a:gd name="T79" fmla="*/ 77 h 79"/>
              <a:gd name="T80" fmla="*/ 0 w 3169"/>
              <a:gd name="T81"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headEnd/>
            <a:tailEnd/>
          </a:ln>
        </p:spPr>
        <p:txBody>
          <a:bodyPr/>
          <a:lstStyle/>
          <a:p>
            <a:endParaRPr lang="en-AU"/>
          </a:p>
        </p:txBody>
      </p:sp>
      <p:sp>
        <p:nvSpPr>
          <p:cNvPr id="339991" name="Freeform 23"/>
          <p:cNvSpPr>
            <a:spLocks/>
          </p:cNvSpPr>
          <p:nvPr/>
        </p:nvSpPr>
        <p:spPr bwMode="auto">
          <a:xfrm>
            <a:off x="4660778" y="5556401"/>
            <a:ext cx="4192587" cy="104775"/>
          </a:xfrm>
          <a:custGeom>
            <a:avLst/>
            <a:gdLst>
              <a:gd name="T0" fmla="*/ 185 w 3136"/>
              <a:gd name="T1" fmla="*/ 10 h 79"/>
              <a:gd name="T2" fmla="*/ 239 w 3136"/>
              <a:gd name="T3" fmla="*/ 0 h 79"/>
              <a:gd name="T4" fmla="*/ 282 w 3136"/>
              <a:gd name="T5" fmla="*/ 7 h 79"/>
              <a:gd name="T6" fmla="*/ 328 w 3136"/>
              <a:gd name="T7" fmla="*/ 13 h 79"/>
              <a:gd name="T8" fmla="*/ 382 w 3136"/>
              <a:gd name="T9" fmla="*/ 25 h 79"/>
              <a:gd name="T10" fmla="*/ 431 w 3136"/>
              <a:gd name="T11" fmla="*/ 33 h 79"/>
              <a:gd name="T12" fmla="*/ 587 w 3136"/>
              <a:gd name="T13" fmla="*/ 56 h 79"/>
              <a:gd name="T14" fmla="*/ 623 w 3136"/>
              <a:gd name="T15" fmla="*/ 56 h 79"/>
              <a:gd name="T16" fmla="*/ 649 w 3136"/>
              <a:gd name="T17" fmla="*/ 56 h 79"/>
              <a:gd name="T18" fmla="*/ 700 w 3136"/>
              <a:gd name="T19" fmla="*/ 59 h 79"/>
              <a:gd name="T20" fmla="*/ 741 w 3136"/>
              <a:gd name="T21" fmla="*/ 61 h 79"/>
              <a:gd name="T22" fmla="*/ 774 w 3136"/>
              <a:gd name="T23" fmla="*/ 64 h 79"/>
              <a:gd name="T24" fmla="*/ 803 w 3136"/>
              <a:gd name="T25" fmla="*/ 66 h 79"/>
              <a:gd name="T26" fmla="*/ 862 w 3136"/>
              <a:gd name="T27" fmla="*/ 66 h 79"/>
              <a:gd name="T28" fmla="*/ 923 w 3136"/>
              <a:gd name="T29" fmla="*/ 66 h 79"/>
              <a:gd name="T30" fmla="*/ 951 w 3136"/>
              <a:gd name="T31" fmla="*/ 66 h 79"/>
              <a:gd name="T32" fmla="*/ 1000 w 3136"/>
              <a:gd name="T33" fmla="*/ 72 h 79"/>
              <a:gd name="T34" fmla="*/ 1056 w 3136"/>
              <a:gd name="T35" fmla="*/ 72 h 79"/>
              <a:gd name="T36" fmla="*/ 1118 w 3136"/>
              <a:gd name="T37" fmla="*/ 72 h 79"/>
              <a:gd name="T38" fmla="*/ 1162 w 3136"/>
              <a:gd name="T39" fmla="*/ 72 h 79"/>
              <a:gd name="T40" fmla="*/ 1221 w 3136"/>
              <a:gd name="T41" fmla="*/ 72 h 79"/>
              <a:gd name="T42" fmla="*/ 1244 w 3136"/>
              <a:gd name="T43" fmla="*/ 77 h 79"/>
              <a:gd name="T44" fmla="*/ 1264 w 3136"/>
              <a:gd name="T45" fmla="*/ 77 h 79"/>
              <a:gd name="T46" fmla="*/ 1326 w 3136"/>
              <a:gd name="T47" fmla="*/ 77 h 79"/>
              <a:gd name="T48" fmla="*/ 1385 w 3136"/>
              <a:gd name="T49" fmla="*/ 72 h 79"/>
              <a:gd name="T50" fmla="*/ 1426 w 3136"/>
              <a:gd name="T51" fmla="*/ 74 h 79"/>
              <a:gd name="T52" fmla="*/ 1556 w 3136"/>
              <a:gd name="T53" fmla="*/ 79 h 79"/>
              <a:gd name="T54" fmla="*/ 1687 w 3136"/>
              <a:gd name="T55" fmla="*/ 74 h 79"/>
              <a:gd name="T56" fmla="*/ 1700 w 3136"/>
              <a:gd name="T57" fmla="*/ 77 h 79"/>
              <a:gd name="T58" fmla="*/ 1731 w 3136"/>
              <a:gd name="T59" fmla="*/ 74 h 79"/>
              <a:gd name="T60" fmla="*/ 1764 w 3136"/>
              <a:gd name="T61" fmla="*/ 74 h 79"/>
              <a:gd name="T62" fmla="*/ 1836 w 3136"/>
              <a:gd name="T63" fmla="*/ 74 h 79"/>
              <a:gd name="T64" fmla="*/ 1908 w 3136"/>
              <a:gd name="T65" fmla="*/ 77 h 79"/>
              <a:gd name="T66" fmla="*/ 1967 w 3136"/>
              <a:gd name="T67" fmla="*/ 77 h 79"/>
              <a:gd name="T68" fmla="*/ 2043 w 3136"/>
              <a:gd name="T69" fmla="*/ 77 h 79"/>
              <a:gd name="T70" fmla="*/ 2115 w 3136"/>
              <a:gd name="T71" fmla="*/ 74 h 79"/>
              <a:gd name="T72" fmla="*/ 2164 w 3136"/>
              <a:gd name="T73" fmla="*/ 77 h 79"/>
              <a:gd name="T74" fmla="*/ 2215 w 3136"/>
              <a:gd name="T75" fmla="*/ 77 h 79"/>
              <a:gd name="T76" fmla="*/ 2264 w 3136"/>
              <a:gd name="T77" fmla="*/ 77 h 79"/>
              <a:gd name="T78" fmla="*/ 2259 w 3136"/>
              <a:gd name="T79" fmla="*/ 77 h 79"/>
              <a:gd name="T80" fmla="*/ 2392 w 3136"/>
              <a:gd name="T81" fmla="*/ 77 h 79"/>
              <a:gd name="T82" fmla="*/ 2713 w 3136"/>
              <a:gd name="T83" fmla="*/ 77 h 79"/>
              <a:gd name="T84" fmla="*/ 2884 w 3136"/>
              <a:gd name="T85" fmla="*/ 77 h 79"/>
              <a:gd name="T86" fmla="*/ 2982 w 3136"/>
              <a:gd name="T87" fmla="*/ 77 h 79"/>
              <a:gd name="T88" fmla="*/ 3056 w 3136"/>
              <a:gd name="T89" fmla="*/ 79 h 79"/>
              <a:gd name="T90" fmla="*/ 3079 w 3136"/>
              <a:gd name="T91" fmla="*/ 74 h 79"/>
              <a:gd name="T92" fmla="*/ 3102 w 3136"/>
              <a:gd name="T93" fmla="*/ 74 h 79"/>
              <a:gd name="T94" fmla="*/ 3133 w 3136"/>
              <a:gd name="T95" fmla="*/ 77 h 79"/>
              <a:gd name="T96" fmla="*/ 3007 w 3136"/>
              <a:gd name="T97" fmla="*/ 77 h 79"/>
              <a:gd name="T98" fmla="*/ 2928 w 3136"/>
              <a:gd name="T99" fmla="*/ 77 h 79"/>
              <a:gd name="T100" fmla="*/ 2838 w 3136"/>
              <a:gd name="T101" fmla="*/ 77 h 79"/>
              <a:gd name="T102" fmla="*/ 2748 w 3136"/>
              <a:gd name="T103" fmla="*/ 77 h 79"/>
              <a:gd name="T104" fmla="*/ 2400 w 3136"/>
              <a:gd name="T105" fmla="*/ 77 h 79"/>
              <a:gd name="T106" fmla="*/ 1920 w 3136"/>
              <a:gd name="T107" fmla="*/ 77 h 79"/>
              <a:gd name="T108" fmla="*/ 1462 w 3136"/>
              <a:gd name="T109" fmla="*/ 77 h 79"/>
              <a:gd name="T110" fmla="*/ 1180 w 3136"/>
              <a:gd name="T111" fmla="*/ 77 h 79"/>
              <a:gd name="T112" fmla="*/ 992 w 3136"/>
              <a:gd name="T113" fmla="*/ 77 h 79"/>
              <a:gd name="T114" fmla="*/ 928 w 3136"/>
              <a:gd name="T115"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23" y="56"/>
                </a:lnTo>
                <a:lnTo>
                  <a:pt x="623"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7" y="77"/>
                </a:lnTo>
                <a:lnTo>
                  <a:pt x="2261" y="77"/>
                </a:lnTo>
                <a:lnTo>
                  <a:pt x="2259"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339992" name="Freeform 24"/>
          <p:cNvSpPr>
            <a:spLocks/>
          </p:cNvSpPr>
          <p:nvPr/>
        </p:nvSpPr>
        <p:spPr bwMode="auto">
          <a:xfrm>
            <a:off x="4660778" y="5556401"/>
            <a:ext cx="4192587" cy="104775"/>
          </a:xfrm>
          <a:custGeom>
            <a:avLst/>
            <a:gdLst>
              <a:gd name="T0" fmla="*/ 185 w 3136"/>
              <a:gd name="T1" fmla="*/ 10 h 79"/>
              <a:gd name="T2" fmla="*/ 239 w 3136"/>
              <a:gd name="T3" fmla="*/ 0 h 79"/>
              <a:gd name="T4" fmla="*/ 282 w 3136"/>
              <a:gd name="T5" fmla="*/ 7 h 79"/>
              <a:gd name="T6" fmla="*/ 328 w 3136"/>
              <a:gd name="T7" fmla="*/ 13 h 79"/>
              <a:gd name="T8" fmla="*/ 382 w 3136"/>
              <a:gd name="T9" fmla="*/ 25 h 79"/>
              <a:gd name="T10" fmla="*/ 431 w 3136"/>
              <a:gd name="T11" fmla="*/ 33 h 79"/>
              <a:gd name="T12" fmla="*/ 587 w 3136"/>
              <a:gd name="T13" fmla="*/ 56 h 79"/>
              <a:gd name="T14" fmla="*/ 631 w 3136"/>
              <a:gd name="T15" fmla="*/ 56 h 79"/>
              <a:gd name="T16" fmla="*/ 680 w 3136"/>
              <a:gd name="T17" fmla="*/ 56 h 79"/>
              <a:gd name="T18" fmla="*/ 726 w 3136"/>
              <a:gd name="T19" fmla="*/ 61 h 79"/>
              <a:gd name="T20" fmla="*/ 764 w 3136"/>
              <a:gd name="T21" fmla="*/ 61 h 79"/>
              <a:gd name="T22" fmla="*/ 790 w 3136"/>
              <a:gd name="T23" fmla="*/ 66 h 79"/>
              <a:gd name="T24" fmla="*/ 833 w 3136"/>
              <a:gd name="T25" fmla="*/ 66 h 79"/>
              <a:gd name="T26" fmla="*/ 903 w 3136"/>
              <a:gd name="T27" fmla="*/ 66 h 79"/>
              <a:gd name="T28" fmla="*/ 941 w 3136"/>
              <a:gd name="T29" fmla="*/ 66 h 79"/>
              <a:gd name="T30" fmla="*/ 974 w 3136"/>
              <a:gd name="T31" fmla="*/ 69 h 79"/>
              <a:gd name="T32" fmla="*/ 1033 w 3136"/>
              <a:gd name="T33" fmla="*/ 72 h 79"/>
              <a:gd name="T34" fmla="*/ 1097 w 3136"/>
              <a:gd name="T35" fmla="*/ 72 h 79"/>
              <a:gd name="T36" fmla="*/ 1138 w 3136"/>
              <a:gd name="T37" fmla="*/ 72 h 79"/>
              <a:gd name="T38" fmla="*/ 1197 w 3136"/>
              <a:gd name="T39" fmla="*/ 72 h 79"/>
              <a:gd name="T40" fmla="*/ 1238 w 3136"/>
              <a:gd name="T41" fmla="*/ 74 h 79"/>
              <a:gd name="T42" fmla="*/ 1251 w 3136"/>
              <a:gd name="T43" fmla="*/ 79 h 79"/>
              <a:gd name="T44" fmla="*/ 1297 w 3136"/>
              <a:gd name="T45" fmla="*/ 74 h 79"/>
              <a:gd name="T46" fmla="*/ 1364 w 3136"/>
              <a:gd name="T47" fmla="*/ 74 h 79"/>
              <a:gd name="T48" fmla="*/ 1405 w 3136"/>
              <a:gd name="T49" fmla="*/ 72 h 79"/>
              <a:gd name="T50" fmla="*/ 1487 w 3136"/>
              <a:gd name="T51" fmla="*/ 79 h 79"/>
              <a:gd name="T52" fmla="*/ 1654 w 3136"/>
              <a:gd name="T53" fmla="*/ 77 h 79"/>
              <a:gd name="T54" fmla="*/ 1700 w 3136"/>
              <a:gd name="T55" fmla="*/ 74 h 79"/>
              <a:gd name="T56" fmla="*/ 1726 w 3136"/>
              <a:gd name="T57" fmla="*/ 74 h 79"/>
              <a:gd name="T58" fmla="*/ 1754 w 3136"/>
              <a:gd name="T59" fmla="*/ 74 h 79"/>
              <a:gd name="T60" fmla="*/ 1820 w 3136"/>
              <a:gd name="T61" fmla="*/ 77 h 79"/>
              <a:gd name="T62" fmla="*/ 1895 w 3136"/>
              <a:gd name="T63" fmla="*/ 77 h 79"/>
              <a:gd name="T64" fmla="*/ 1954 w 3136"/>
              <a:gd name="T65" fmla="*/ 77 h 79"/>
              <a:gd name="T66" fmla="*/ 2026 w 3136"/>
              <a:gd name="T67" fmla="*/ 77 h 79"/>
              <a:gd name="T68" fmla="*/ 2102 w 3136"/>
              <a:gd name="T69" fmla="*/ 74 h 79"/>
              <a:gd name="T70" fmla="*/ 2156 w 3136"/>
              <a:gd name="T71" fmla="*/ 74 h 79"/>
              <a:gd name="T72" fmla="*/ 2205 w 3136"/>
              <a:gd name="T73" fmla="*/ 77 h 79"/>
              <a:gd name="T74" fmla="*/ 2254 w 3136"/>
              <a:gd name="T75" fmla="*/ 77 h 79"/>
              <a:gd name="T76" fmla="*/ 2264 w 3136"/>
              <a:gd name="T77" fmla="*/ 74 h 79"/>
              <a:gd name="T78" fmla="*/ 2454 w 3136"/>
              <a:gd name="T79" fmla="*/ 77 h 79"/>
              <a:gd name="T80" fmla="*/ 2759 w 3136"/>
              <a:gd name="T81" fmla="*/ 77 h 79"/>
              <a:gd name="T82" fmla="*/ 2907 w 3136"/>
              <a:gd name="T83" fmla="*/ 77 h 79"/>
              <a:gd name="T84" fmla="*/ 3002 w 3136"/>
              <a:gd name="T85" fmla="*/ 79 h 79"/>
              <a:gd name="T86" fmla="*/ 3064 w 3136"/>
              <a:gd name="T87" fmla="*/ 77 h 79"/>
              <a:gd name="T88" fmla="*/ 3084 w 3136"/>
              <a:gd name="T89" fmla="*/ 77 h 79"/>
              <a:gd name="T90" fmla="*/ 3107 w 3136"/>
              <a:gd name="T91" fmla="*/ 74 h 79"/>
              <a:gd name="T92" fmla="*/ 3136 w 3136"/>
              <a:gd name="T93" fmla="*/ 77 h 79"/>
              <a:gd name="T94" fmla="*/ 2979 w 3136"/>
              <a:gd name="T95" fmla="*/ 77 h 79"/>
              <a:gd name="T96" fmla="*/ 2884 w 3136"/>
              <a:gd name="T97" fmla="*/ 77 h 79"/>
              <a:gd name="T98" fmla="*/ 2805 w 3136"/>
              <a:gd name="T99" fmla="*/ 77 h 79"/>
              <a:gd name="T100" fmla="*/ 2631 w 3136"/>
              <a:gd name="T101" fmla="*/ 77 h 79"/>
              <a:gd name="T102" fmla="*/ 2225 w 3136"/>
              <a:gd name="T103" fmla="*/ 77 h 79"/>
              <a:gd name="T104" fmla="*/ 1718 w 3136"/>
              <a:gd name="T105" fmla="*/ 77 h 79"/>
              <a:gd name="T106" fmla="*/ 1305 w 3136"/>
              <a:gd name="T107" fmla="*/ 77 h 79"/>
              <a:gd name="T108" fmla="*/ 1126 w 3136"/>
              <a:gd name="T109" fmla="*/ 77 h 79"/>
              <a:gd name="T110" fmla="*/ 969 w 3136"/>
              <a:gd name="T111" fmla="*/ 77 h 79"/>
              <a:gd name="T112" fmla="*/ 900 w 3136"/>
              <a:gd name="T113"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w="0">
            <a:solidFill>
              <a:srgbClr val="000000"/>
            </a:solidFill>
            <a:prstDash val="solid"/>
            <a:round/>
            <a:headEnd/>
            <a:tailEnd/>
          </a:ln>
        </p:spPr>
        <p:txBody>
          <a:bodyPr/>
          <a:lstStyle/>
          <a:p>
            <a:endParaRPr lang="en-AU"/>
          </a:p>
        </p:txBody>
      </p:sp>
      <p:sp>
        <p:nvSpPr>
          <p:cNvPr id="339993" name="Freeform 25"/>
          <p:cNvSpPr>
            <a:spLocks/>
          </p:cNvSpPr>
          <p:nvPr/>
        </p:nvSpPr>
        <p:spPr bwMode="auto">
          <a:xfrm>
            <a:off x="4663953" y="2684613"/>
            <a:ext cx="4200525" cy="182563"/>
          </a:xfrm>
          <a:custGeom>
            <a:avLst/>
            <a:gdLst>
              <a:gd name="T0" fmla="*/ 0 w 2968"/>
              <a:gd name="T1" fmla="*/ 145 h 145"/>
              <a:gd name="T2" fmla="*/ 530 w 2968"/>
              <a:gd name="T3" fmla="*/ 34 h 145"/>
              <a:gd name="T4" fmla="*/ 573 w 2968"/>
              <a:gd name="T5" fmla="*/ 29 h 145"/>
              <a:gd name="T6" fmla="*/ 618 w 2968"/>
              <a:gd name="T7" fmla="*/ 24 h 145"/>
              <a:gd name="T8" fmla="*/ 658 w 2968"/>
              <a:gd name="T9" fmla="*/ 17 h 145"/>
              <a:gd name="T10" fmla="*/ 702 w 2968"/>
              <a:gd name="T11" fmla="*/ 10 h 145"/>
              <a:gd name="T12" fmla="*/ 746 w 2968"/>
              <a:gd name="T13" fmla="*/ 5 h 145"/>
              <a:gd name="T14" fmla="*/ 787 w 2968"/>
              <a:gd name="T15" fmla="*/ 3 h 145"/>
              <a:gd name="T16" fmla="*/ 830 w 2968"/>
              <a:gd name="T17" fmla="*/ 0 h 145"/>
              <a:gd name="T18" fmla="*/ 873 w 2968"/>
              <a:gd name="T19" fmla="*/ 5 h 145"/>
              <a:gd name="T20" fmla="*/ 1135 w 2968"/>
              <a:gd name="T21" fmla="*/ 34 h 145"/>
              <a:gd name="T22" fmla="*/ 1220 w 2968"/>
              <a:gd name="T23" fmla="*/ 60 h 145"/>
              <a:gd name="T24" fmla="*/ 1302 w 2968"/>
              <a:gd name="T25" fmla="*/ 85 h 145"/>
              <a:gd name="T26" fmla="*/ 1401 w 2968"/>
              <a:gd name="T27" fmla="*/ 97 h 145"/>
              <a:gd name="T28" fmla="*/ 1461 w 2968"/>
              <a:gd name="T29" fmla="*/ 105 h 145"/>
              <a:gd name="T30" fmla="*/ 1931 w 2968"/>
              <a:gd name="T31" fmla="*/ 107 h 145"/>
              <a:gd name="T32" fmla="*/ 2153 w 2968"/>
              <a:gd name="T33" fmla="*/ 109 h 145"/>
              <a:gd name="T34" fmla="*/ 2529 w 2968"/>
              <a:gd name="T35" fmla="*/ 113 h 145"/>
              <a:gd name="T36" fmla="*/ 2968 w 2968"/>
              <a:gd name="T37" fmla="*/ 145 h 145"/>
              <a:gd name="T38" fmla="*/ 0 w 2968"/>
              <a:gd name="T3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w="0">
            <a:solidFill>
              <a:srgbClr val="000000"/>
            </a:solidFill>
            <a:round/>
            <a:headEnd/>
            <a:tailEnd/>
          </a:ln>
        </p:spPr>
        <p:txBody>
          <a:bodyPr/>
          <a:lstStyle/>
          <a:p>
            <a:endParaRPr lang="en-AU"/>
          </a:p>
        </p:txBody>
      </p:sp>
      <p:sp>
        <p:nvSpPr>
          <p:cNvPr id="339994" name="Freeform 26"/>
          <p:cNvSpPr>
            <a:spLocks/>
          </p:cNvSpPr>
          <p:nvPr/>
        </p:nvSpPr>
        <p:spPr bwMode="auto">
          <a:xfrm>
            <a:off x="4795713" y="3022751"/>
            <a:ext cx="4084638" cy="204787"/>
          </a:xfrm>
          <a:custGeom>
            <a:avLst/>
            <a:gdLst>
              <a:gd name="T0" fmla="*/ 0 w 3056"/>
              <a:gd name="T1" fmla="*/ 154 h 154"/>
              <a:gd name="T2" fmla="*/ 374 w 3056"/>
              <a:gd name="T3" fmla="*/ 141 h 154"/>
              <a:gd name="T4" fmla="*/ 500 w 3056"/>
              <a:gd name="T5" fmla="*/ 113 h 154"/>
              <a:gd name="T6" fmla="*/ 600 w 3056"/>
              <a:gd name="T7" fmla="*/ 28 h 154"/>
              <a:gd name="T8" fmla="*/ 718 w 3056"/>
              <a:gd name="T9" fmla="*/ 0 h 154"/>
              <a:gd name="T10" fmla="*/ 1226 w 3056"/>
              <a:gd name="T11" fmla="*/ 13 h 154"/>
              <a:gd name="T12" fmla="*/ 1249 w 3056"/>
              <a:gd name="T13" fmla="*/ 18 h 154"/>
              <a:gd name="T14" fmla="*/ 1269 w 3056"/>
              <a:gd name="T15" fmla="*/ 20 h 154"/>
              <a:gd name="T16" fmla="*/ 1290 w 3056"/>
              <a:gd name="T17" fmla="*/ 26 h 154"/>
              <a:gd name="T18" fmla="*/ 1313 w 3056"/>
              <a:gd name="T19" fmla="*/ 28 h 154"/>
              <a:gd name="T20" fmla="*/ 1333 w 3056"/>
              <a:gd name="T21" fmla="*/ 33 h 154"/>
              <a:gd name="T22" fmla="*/ 1354 w 3056"/>
              <a:gd name="T23" fmla="*/ 38 h 154"/>
              <a:gd name="T24" fmla="*/ 1374 w 3056"/>
              <a:gd name="T25" fmla="*/ 43 h 154"/>
              <a:gd name="T26" fmla="*/ 1395 w 3056"/>
              <a:gd name="T27" fmla="*/ 49 h 154"/>
              <a:gd name="T28" fmla="*/ 1544 w 3056"/>
              <a:gd name="T29" fmla="*/ 92 h 154"/>
              <a:gd name="T30" fmla="*/ 1702 w 3056"/>
              <a:gd name="T31" fmla="*/ 133 h 154"/>
              <a:gd name="T32" fmla="*/ 2243 w 3056"/>
              <a:gd name="T33" fmla="*/ 143 h 154"/>
              <a:gd name="T34" fmla="*/ 2889 w 3056"/>
              <a:gd name="T35" fmla="*/ 143 h 154"/>
              <a:gd name="T36" fmla="*/ 3056 w 3056"/>
              <a:gd name="T37" fmla="*/ 154 h 154"/>
              <a:gd name="T38" fmla="*/ 0 w 3056"/>
              <a:gd name="T3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w="0">
            <a:solidFill>
              <a:srgbClr val="000000"/>
            </a:solidFill>
            <a:prstDash val="solid"/>
            <a:round/>
            <a:headEnd/>
            <a:tailEnd/>
          </a:ln>
        </p:spPr>
        <p:txBody>
          <a:bodyPr/>
          <a:lstStyle/>
          <a:p>
            <a:endParaRPr lang="en-AU"/>
          </a:p>
        </p:txBody>
      </p:sp>
      <p:sp>
        <p:nvSpPr>
          <p:cNvPr id="339995" name="Freeform 27"/>
          <p:cNvSpPr>
            <a:spLocks/>
          </p:cNvSpPr>
          <p:nvPr/>
        </p:nvSpPr>
        <p:spPr bwMode="auto">
          <a:xfrm>
            <a:off x="4763965" y="3383113"/>
            <a:ext cx="4113213" cy="233363"/>
          </a:xfrm>
          <a:custGeom>
            <a:avLst/>
            <a:gdLst>
              <a:gd name="T0" fmla="*/ 410 w 3077"/>
              <a:gd name="T1" fmla="*/ 226 h 239"/>
              <a:gd name="T2" fmla="*/ 1044 w 3077"/>
              <a:gd name="T3" fmla="*/ 113 h 239"/>
              <a:gd name="T4" fmla="*/ 1484 w 3077"/>
              <a:gd name="T5" fmla="*/ 0 h 239"/>
              <a:gd name="T6" fmla="*/ 2064 w 3077"/>
              <a:gd name="T7" fmla="*/ 5 h 239"/>
              <a:gd name="T8" fmla="*/ 2107 w 3077"/>
              <a:gd name="T9" fmla="*/ 11 h 239"/>
              <a:gd name="T10" fmla="*/ 2154 w 3077"/>
              <a:gd name="T11" fmla="*/ 21 h 239"/>
              <a:gd name="T12" fmla="*/ 2202 w 3077"/>
              <a:gd name="T13" fmla="*/ 44 h 239"/>
              <a:gd name="T14" fmla="*/ 2246 w 3077"/>
              <a:gd name="T15" fmla="*/ 77 h 239"/>
              <a:gd name="T16" fmla="*/ 2279 w 3077"/>
              <a:gd name="T17" fmla="*/ 105 h 239"/>
              <a:gd name="T18" fmla="*/ 2313 w 3077"/>
              <a:gd name="T19" fmla="*/ 134 h 239"/>
              <a:gd name="T20" fmla="*/ 2346 w 3077"/>
              <a:gd name="T21" fmla="*/ 159 h 239"/>
              <a:gd name="T22" fmla="*/ 2379 w 3077"/>
              <a:gd name="T23" fmla="*/ 177 h 239"/>
              <a:gd name="T24" fmla="*/ 2407 w 3077"/>
              <a:gd name="T25" fmla="*/ 190 h 239"/>
              <a:gd name="T26" fmla="*/ 2438 w 3077"/>
              <a:gd name="T27" fmla="*/ 198 h 239"/>
              <a:gd name="T28" fmla="*/ 2466 w 3077"/>
              <a:gd name="T29" fmla="*/ 205 h 239"/>
              <a:gd name="T30" fmla="*/ 2502 w 3077"/>
              <a:gd name="T31" fmla="*/ 208 h 239"/>
              <a:gd name="T32" fmla="*/ 2523 w 3077"/>
              <a:gd name="T33" fmla="*/ 210 h 239"/>
              <a:gd name="T34" fmla="*/ 2536 w 3077"/>
              <a:gd name="T35" fmla="*/ 210 h 239"/>
              <a:gd name="T36" fmla="*/ 2566 w 3077"/>
              <a:gd name="T37" fmla="*/ 210 h 239"/>
              <a:gd name="T38" fmla="*/ 2615 w 3077"/>
              <a:gd name="T39" fmla="*/ 205 h 239"/>
              <a:gd name="T40" fmla="*/ 2633 w 3077"/>
              <a:gd name="T41" fmla="*/ 193 h 239"/>
              <a:gd name="T42" fmla="*/ 2643 w 3077"/>
              <a:gd name="T43" fmla="*/ 175 h 239"/>
              <a:gd name="T44" fmla="*/ 2654 w 3077"/>
              <a:gd name="T45" fmla="*/ 159 h 239"/>
              <a:gd name="T46" fmla="*/ 2674 w 3077"/>
              <a:gd name="T47" fmla="*/ 159 h 239"/>
              <a:gd name="T48" fmla="*/ 2684 w 3077"/>
              <a:gd name="T49" fmla="*/ 172 h 239"/>
              <a:gd name="T50" fmla="*/ 2689 w 3077"/>
              <a:gd name="T51" fmla="*/ 187 h 239"/>
              <a:gd name="T52" fmla="*/ 2695 w 3077"/>
              <a:gd name="T53" fmla="*/ 200 h 239"/>
              <a:gd name="T54" fmla="*/ 2723 w 3077"/>
              <a:gd name="T55" fmla="*/ 210 h 239"/>
              <a:gd name="T56" fmla="*/ 2810 w 3077"/>
              <a:gd name="T57" fmla="*/ 221 h 239"/>
              <a:gd name="T58" fmla="*/ 2925 w 3077"/>
              <a:gd name="T59" fmla="*/ 228 h 239"/>
              <a:gd name="T60" fmla="*/ 3033 w 3077"/>
              <a:gd name="T61" fmla="*/ 234 h 239"/>
              <a:gd name="T62" fmla="*/ 2592 w 3077"/>
              <a:gd name="T63" fmla="*/ 239 h 239"/>
              <a:gd name="T64" fmla="*/ 1697 w 3077"/>
              <a:gd name="T65" fmla="*/ 239 h 239"/>
              <a:gd name="T66" fmla="*/ 328 w 3077"/>
              <a:gd name="T6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w="0">
            <a:solidFill>
              <a:srgbClr val="000000"/>
            </a:solidFill>
            <a:round/>
            <a:headEnd/>
            <a:tailEnd/>
          </a:ln>
        </p:spPr>
        <p:txBody>
          <a:bodyPr/>
          <a:lstStyle/>
          <a:p>
            <a:endParaRPr lang="en-AU"/>
          </a:p>
        </p:txBody>
      </p:sp>
      <p:sp>
        <p:nvSpPr>
          <p:cNvPr id="339996" name="Freeform 28"/>
          <p:cNvSpPr>
            <a:spLocks/>
          </p:cNvSpPr>
          <p:nvPr/>
        </p:nvSpPr>
        <p:spPr bwMode="auto">
          <a:xfrm>
            <a:off x="4805238" y="3772049"/>
            <a:ext cx="4071938" cy="157162"/>
          </a:xfrm>
          <a:custGeom>
            <a:avLst/>
            <a:gdLst>
              <a:gd name="T0" fmla="*/ 0 w 3046"/>
              <a:gd name="T1" fmla="*/ 118 h 118"/>
              <a:gd name="T2" fmla="*/ 490 w 3046"/>
              <a:gd name="T3" fmla="*/ 118 h 118"/>
              <a:gd name="T4" fmla="*/ 625 w 3046"/>
              <a:gd name="T5" fmla="*/ 92 h 118"/>
              <a:gd name="T6" fmla="*/ 725 w 3046"/>
              <a:gd name="T7" fmla="*/ 87 h 118"/>
              <a:gd name="T8" fmla="*/ 818 w 3046"/>
              <a:gd name="T9" fmla="*/ 118 h 118"/>
              <a:gd name="T10" fmla="*/ 905 w 3046"/>
              <a:gd name="T11" fmla="*/ 100 h 118"/>
              <a:gd name="T12" fmla="*/ 989 w 3046"/>
              <a:gd name="T13" fmla="*/ 87 h 118"/>
              <a:gd name="T14" fmla="*/ 1074 w 3046"/>
              <a:gd name="T15" fmla="*/ 87 h 118"/>
              <a:gd name="T16" fmla="*/ 1148 w 3046"/>
              <a:gd name="T17" fmla="*/ 118 h 118"/>
              <a:gd name="T18" fmla="*/ 1187 w 3046"/>
              <a:gd name="T19" fmla="*/ 118 h 118"/>
              <a:gd name="T20" fmla="*/ 1261 w 3046"/>
              <a:gd name="T21" fmla="*/ 87 h 118"/>
              <a:gd name="T22" fmla="*/ 1366 w 3046"/>
              <a:gd name="T23" fmla="*/ 66 h 118"/>
              <a:gd name="T24" fmla="*/ 1469 w 3046"/>
              <a:gd name="T25" fmla="*/ 79 h 118"/>
              <a:gd name="T26" fmla="*/ 1564 w 3046"/>
              <a:gd name="T27" fmla="*/ 118 h 118"/>
              <a:gd name="T28" fmla="*/ 1782 w 3046"/>
              <a:gd name="T29" fmla="*/ 59 h 118"/>
              <a:gd name="T30" fmla="*/ 1866 w 3046"/>
              <a:gd name="T31" fmla="*/ 54 h 118"/>
              <a:gd name="T32" fmla="*/ 1912 w 3046"/>
              <a:gd name="T33" fmla="*/ 87 h 118"/>
              <a:gd name="T34" fmla="*/ 1933 w 3046"/>
              <a:gd name="T35" fmla="*/ 118 h 118"/>
              <a:gd name="T36" fmla="*/ 2079 w 3046"/>
              <a:gd name="T37" fmla="*/ 46 h 118"/>
              <a:gd name="T38" fmla="*/ 2092 w 3046"/>
              <a:gd name="T39" fmla="*/ 41 h 118"/>
              <a:gd name="T40" fmla="*/ 2107 w 3046"/>
              <a:gd name="T41" fmla="*/ 36 h 118"/>
              <a:gd name="T42" fmla="*/ 2120 w 3046"/>
              <a:gd name="T43" fmla="*/ 31 h 118"/>
              <a:gd name="T44" fmla="*/ 2133 w 3046"/>
              <a:gd name="T45" fmla="*/ 25 h 118"/>
              <a:gd name="T46" fmla="*/ 2146 w 3046"/>
              <a:gd name="T47" fmla="*/ 20 h 118"/>
              <a:gd name="T48" fmla="*/ 2161 w 3046"/>
              <a:gd name="T49" fmla="*/ 15 h 118"/>
              <a:gd name="T50" fmla="*/ 2176 w 3046"/>
              <a:gd name="T51" fmla="*/ 10 h 118"/>
              <a:gd name="T52" fmla="*/ 2192 w 3046"/>
              <a:gd name="T53" fmla="*/ 7 h 118"/>
              <a:gd name="T54" fmla="*/ 2205 w 3046"/>
              <a:gd name="T55" fmla="*/ 5 h 118"/>
              <a:gd name="T56" fmla="*/ 2217 w 3046"/>
              <a:gd name="T57" fmla="*/ 2 h 118"/>
              <a:gd name="T58" fmla="*/ 2230 w 3046"/>
              <a:gd name="T59" fmla="*/ 0 h 118"/>
              <a:gd name="T60" fmla="*/ 2241 w 3046"/>
              <a:gd name="T61" fmla="*/ 0 h 118"/>
              <a:gd name="T62" fmla="*/ 2253 w 3046"/>
              <a:gd name="T63" fmla="*/ 0 h 118"/>
              <a:gd name="T64" fmla="*/ 2266 w 3046"/>
              <a:gd name="T65" fmla="*/ 0 h 118"/>
              <a:gd name="T66" fmla="*/ 2279 w 3046"/>
              <a:gd name="T67" fmla="*/ 2 h 118"/>
              <a:gd name="T68" fmla="*/ 2292 w 3046"/>
              <a:gd name="T69" fmla="*/ 5 h 118"/>
              <a:gd name="T70" fmla="*/ 2441 w 3046"/>
              <a:gd name="T71" fmla="*/ 54 h 118"/>
              <a:gd name="T72" fmla="*/ 2458 w 3046"/>
              <a:gd name="T73" fmla="*/ 59 h 118"/>
              <a:gd name="T74" fmla="*/ 2474 w 3046"/>
              <a:gd name="T75" fmla="*/ 64 h 118"/>
              <a:gd name="T76" fmla="*/ 2492 w 3046"/>
              <a:gd name="T77" fmla="*/ 69 h 118"/>
              <a:gd name="T78" fmla="*/ 2507 w 3046"/>
              <a:gd name="T79" fmla="*/ 74 h 118"/>
              <a:gd name="T80" fmla="*/ 2523 w 3046"/>
              <a:gd name="T81" fmla="*/ 79 h 118"/>
              <a:gd name="T82" fmla="*/ 2543 w 3046"/>
              <a:gd name="T83" fmla="*/ 82 h 118"/>
              <a:gd name="T84" fmla="*/ 2564 w 3046"/>
              <a:gd name="T85" fmla="*/ 87 h 118"/>
              <a:gd name="T86" fmla="*/ 2589 w 3046"/>
              <a:gd name="T87" fmla="*/ 89 h 118"/>
              <a:gd name="T88" fmla="*/ 2797 w 3046"/>
              <a:gd name="T89" fmla="*/ 92 h 118"/>
              <a:gd name="T90" fmla="*/ 2902 w 3046"/>
              <a:gd name="T91" fmla="*/ 100 h 118"/>
              <a:gd name="T92" fmla="*/ 3046 w 3046"/>
              <a:gd name="T93" fmla="*/ 118 h 118"/>
              <a:gd name="T94" fmla="*/ 0 w 3046"/>
              <a:gd name="T9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w="0">
            <a:solidFill>
              <a:srgbClr val="000000"/>
            </a:solidFill>
            <a:round/>
            <a:headEnd/>
            <a:tailEnd/>
          </a:ln>
        </p:spPr>
        <p:txBody>
          <a:bodyPr/>
          <a:lstStyle/>
          <a:p>
            <a:endParaRPr lang="en-AU"/>
          </a:p>
        </p:txBody>
      </p:sp>
      <p:sp>
        <p:nvSpPr>
          <p:cNvPr id="339997" name="Rectangle 29"/>
          <p:cNvSpPr>
            <a:spLocks noChangeArrowheads="1"/>
          </p:cNvSpPr>
          <p:nvPr/>
        </p:nvSpPr>
        <p:spPr bwMode="auto">
          <a:xfrm>
            <a:off x="6334003" y="1582888"/>
            <a:ext cx="94096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2100" b="1" dirty="0">
                <a:solidFill>
                  <a:srgbClr val="000066"/>
                </a:solidFill>
                <a:latin typeface="Arial" panose="020B0604020202020204" pitchFamily="34" charset="0"/>
              </a:rPr>
              <a:t>Phases</a:t>
            </a:r>
            <a:endParaRPr lang="en-US" altLang="en-US" sz="2300" b="1" dirty="0">
              <a:solidFill>
                <a:srgbClr val="000066"/>
              </a:solidFill>
              <a:latin typeface="Arial" panose="020B0604020202020204" pitchFamily="34" charset="0"/>
            </a:endParaRPr>
          </a:p>
        </p:txBody>
      </p:sp>
      <p:sp>
        <p:nvSpPr>
          <p:cNvPr id="339998" name="Rectangle 30"/>
          <p:cNvSpPr>
            <a:spLocks noChangeArrowheads="1"/>
          </p:cNvSpPr>
          <p:nvPr/>
        </p:nvSpPr>
        <p:spPr bwMode="auto">
          <a:xfrm>
            <a:off x="1538163" y="1898801"/>
            <a:ext cx="25669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2100" b="1" dirty="0">
                <a:solidFill>
                  <a:srgbClr val="000066"/>
                </a:solidFill>
                <a:latin typeface="Arial" panose="020B0604020202020204" pitchFamily="34" charset="0"/>
              </a:rPr>
              <a:t>Process Workflows</a:t>
            </a:r>
          </a:p>
        </p:txBody>
      </p:sp>
      <p:sp>
        <p:nvSpPr>
          <p:cNvPr id="339999" name="Rectangle 31"/>
          <p:cNvSpPr>
            <a:spLocks noChangeArrowheads="1"/>
          </p:cNvSpPr>
          <p:nvPr/>
        </p:nvSpPr>
        <p:spPr bwMode="auto">
          <a:xfrm>
            <a:off x="6280026" y="6164413"/>
            <a:ext cx="12001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2100" b="1">
                <a:solidFill>
                  <a:srgbClr val="000066"/>
                </a:solidFill>
                <a:latin typeface="Arial" panose="020B0604020202020204" pitchFamily="34" charset="0"/>
              </a:rPr>
              <a:t>Iterations</a:t>
            </a:r>
            <a:endParaRPr lang="en-US" altLang="en-US" sz="2300" b="1">
              <a:solidFill>
                <a:srgbClr val="000066"/>
              </a:solidFill>
              <a:latin typeface="Arial" panose="020B0604020202020204" pitchFamily="34" charset="0"/>
            </a:endParaRPr>
          </a:p>
        </p:txBody>
      </p:sp>
      <p:sp>
        <p:nvSpPr>
          <p:cNvPr id="340000" name="Freeform 32"/>
          <p:cNvSpPr>
            <a:spLocks/>
          </p:cNvSpPr>
          <p:nvPr/>
        </p:nvSpPr>
        <p:spPr bwMode="auto">
          <a:xfrm>
            <a:off x="5451353" y="5729438"/>
            <a:ext cx="28575" cy="257175"/>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a:lstStyle/>
          <a:p>
            <a:endParaRPr lang="en-AU"/>
          </a:p>
        </p:txBody>
      </p:sp>
      <p:sp>
        <p:nvSpPr>
          <p:cNvPr id="340001" name="Rectangle 33"/>
          <p:cNvSpPr>
            <a:spLocks noChangeArrowheads="1"/>
          </p:cNvSpPr>
          <p:nvPr/>
        </p:nvSpPr>
        <p:spPr bwMode="auto">
          <a:xfrm>
            <a:off x="1538163" y="4467376"/>
            <a:ext cx="29718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2100" b="1">
                <a:solidFill>
                  <a:srgbClr val="000066"/>
                </a:solidFill>
                <a:latin typeface="Arial" panose="020B0604020202020204" pitchFamily="34" charset="0"/>
              </a:rPr>
              <a:t>Supporting Workflows</a:t>
            </a:r>
            <a:endParaRPr lang="en-US" altLang="en-US" sz="2300" b="1">
              <a:solidFill>
                <a:srgbClr val="000066"/>
              </a:solidFill>
              <a:latin typeface="Arial" panose="020B0604020202020204" pitchFamily="34" charset="0"/>
            </a:endParaRPr>
          </a:p>
        </p:txBody>
      </p:sp>
      <p:sp>
        <p:nvSpPr>
          <p:cNvPr id="340002" name="Line 34"/>
          <p:cNvSpPr>
            <a:spLocks noChangeShapeType="1"/>
          </p:cNvSpPr>
          <p:nvPr/>
        </p:nvSpPr>
        <p:spPr bwMode="auto">
          <a:xfrm flipH="1">
            <a:off x="7394453" y="5719911"/>
            <a:ext cx="1587" cy="268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40003" name="Line 35"/>
          <p:cNvSpPr>
            <a:spLocks noChangeShapeType="1"/>
          </p:cNvSpPr>
          <p:nvPr/>
        </p:nvSpPr>
        <p:spPr bwMode="auto">
          <a:xfrm>
            <a:off x="6913438" y="5721499"/>
            <a:ext cx="0" cy="258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40004" name="Line 36"/>
          <p:cNvSpPr>
            <a:spLocks noChangeShapeType="1"/>
          </p:cNvSpPr>
          <p:nvPr/>
        </p:nvSpPr>
        <p:spPr bwMode="auto">
          <a:xfrm>
            <a:off x="5918078" y="5723088"/>
            <a:ext cx="1587" cy="2587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40005" name="Rectangle 37"/>
          <p:cNvSpPr>
            <a:spLocks noChangeArrowheads="1"/>
          </p:cNvSpPr>
          <p:nvPr/>
        </p:nvSpPr>
        <p:spPr bwMode="auto">
          <a:xfrm>
            <a:off x="6005388" y="5740551"/>
            <a:ext cx="331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 Iter.</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#2</a:t>
            </a:r>
          </a:p>
        </p:txBody>
      </p:sp>
      <p:sp>
        <p:nvSpPr>
          <p:cNvPr id="340006" name="Rectangle 38"/>
          <p:cNvSpPr>
            <a:spLocks noChangeArrowheads="1"/>
          </p:cNvSpPr>
          <p:nvPr/>
        </p:nvSpPr>
        <p:spPr bwMode="auto">
          <a:xfrm>
            <a:off x="6440363" y="5740551"/>
            <a:ext cx="427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 Iter.</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#n</a:t>
            </a:r>
          </a:p>
        </p:txBody>
      </p:sp>
      <p:sp>
        <p:nvSpPr>
          <p:cNvPr id="340007" name="Rectangle 39"/>
          <p:cNvSpPr>
            <a:spLocks noChangeArrowheads="1"/>
          </p:cNvSpPr>
          <p:nvPr/>
        </p:nvSpPr>
        <p:spPr bwMode="auto">
          <a:xfrm>
            <a:off x="6959478" y="5740551"/>
            <a:ext cx="3889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 Iter.</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#n+1</a:t>
            </a:r>
          </a:p>
        </p:txBody>
      </p:sp>
      <p:sp>
        <p:nvSpPr>
          <p:cNvPr id="340008" name="Rectangle 40"/>
          <p:cNvSpPr>
            <a:spLocks noChangeArrowheads="1"/>
          </p:cNvSpPr>
          <p:nvPr/>
        </p:nvSpPr>
        <p:spPr bwMode="auto">
          <a:xfrm>
            <a:off x="7419853" y="5740551"/>
            <a:ext cx="3762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 Iter.</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#n+2</a:t>
            </a:r>
          </a:p>
        </p:txBody>
      </p:sp>
      <p:sp>
        <p:nvSpPr>
          <p:cNvPr id="340009" name="Rectangle 41"/>
          <p:cNvSpPr>
            <a:spLocks noChangeArrowheads="1"/>
          </p:cNvSpPr>
          <p:nvPr/>
        </p:nvSpPr>
        <p:spPr bwMode="auto">
          <a:xfrm>
            <a:off x="7894515" y="5740551"/>
            <a:ext cx="485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 Iter.</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#m</a:t>
            </a:r>
          </a:p>
        </p:txBody>
      </p:sp>
      <p:sp>
        <p:nvSpPr>
          <p:cNvPr id="340010" name="Rectangle 42"/>
          <p:cNvSpPr>
            <a:spLocks noChangeArrowheads="1"/>
          </p:cNvSpPr>
          <p:nvPr/>
        </p:nvSpPr>
        <p:spPr bwMode="auto">
          <a:xfrm>
            <a:off x="8437440" y="5740551"/>
            <a:ext cx="4302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300">
                <a:solidFill>
                  <a:srgbClr val="000000"/>
                </a:solidFill>
                <a:latin typeface="Arial" panose="020B0604020202020204" pitchFamily="34" charset="0"/>
              </a:rPr>
              <a:t> Iter.</a:t>
            </a:r>
            <a:br>
              <a:rPr lang="en-US" altLang="en-US" sz="1300">
                <a:solidFill>
                  <a:srgbClr val="000000"/>
                </a:solidFill>
                <a:latin typeface="Arial" panose="020B0604020202020204" pitchFamily="34" charset="0"/>
              </a:rPr>
            </a:br>
            <a:r>
              <a:rPr lang="en-US" altLang="en-US" sz="1300">
                <a:solidFill>
                  <a:srgbClr val="000000"/>
                </a:solidFill>
                <a:latin typeface="Arial" panose="020B0604020202020204" pitchFamily="34" charset="0"/>
              </a:rPr>
              <a:t>#m+1</a:t>
            </a:r>
          </a:p>
        </p:txBody>
      </p:sp>
      <p:sp>
        <p:nvSpPr>
          <p:cNvPr id="340011" name="Rectangle 43"/>
          <p:cNvSpPr>
            <a:spLocks noChangeArrowheads="1"/>
          </p:cNvSpPr>
          <p:nvPr/>
        </p:nvSpPr>
        <p:spPr bwMode="auto">
          <a:xfrm>
            <a:off x="3159001" y="4113361"/>
            <a:ext cx="1308100" cy="247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spcBef>
                <a:spcPct val="50000"/>
              </a:spcBef>
            </a:pPr>
            <a:r>
              <a:rPr lang="en-US" altLang="en-US" sz="1800" b="1">
                <a:solidFill>
                  <a:srgbClr val="000000"/>
                </a:solidFill>
                <a:latin typeface="Arial" panose="020B0604020202020204" pitchFamily="34" charset="0"/>
              </a:rPr>
              <a:t>Deployment</a:t>
            </a:r>
            <a:endParaRPr lang="en-US" altLang="en-US" sz="2300" b="1">
              <a:solidFill>
                <a:srgbClr val="000000"/>
              </a:solidFill>
              <a:latin typeface="Arial" panose="020B0604020202020204" pitchFamily="34" charset="0"/>
            </a:endParaRPr>
          </a:p>
        </p:txBody>
      </p:sp>
      <p:sp>
        <p:nvSpPr>
          <p:cNvPr id="340012" name="Freeform 44"/>
          <p:cNvSpPr>
            <a:spLocks/>
          </p:cNvSpPr>
          <p:nvPr/>
        </p:nvSpPr>
        <p:spPr bwMode="auto">
          <a:xfrm>
            <a:off x="5552953" y="4084788"/>
            <a:ext cx="3260725" cy="188913"/>
          </a:xfrm>
          <a:custGeom>
            <a:avLst/>
            <a:gdLst>
              <a:gd name="T0" fmla="*/ 0 w 2440"/>
              <a:gd name="T1" fmla="*/ 141 h 141"/>
              <a:gd name="T2" fmla="*/ 169 w 2440"/>
              <a:gd name="T3" fmla="*/ 139 h 141"/>
              <a:gd name="T4" fmla="*/ 254 w 2440"/>
              <a:gd name="T5" fmla="*/ 141 h 141"/>
              <a:gd name="T6" fmla="*/ 343 w 2440"/>
              <a:gd name="T7" fmla="*/ 141 h 141"/>
              <a:gd name="T8" fmla="*/ 430 w 2440"/>
              <a:gd name="T9" fmla="*/ 139 h 141"/>
              <a:gd name="T10" fmla="*/ 520 w 2440"/>
              <a:gd name="T11" fmla="*/ 139 h 141"/>
              <a:gd name="T12" fmla="*/ 607 w 2440"/>
              <a:gd name="T13" fmla="*/ 136 h 141"/>
              <a:gd name="T14" fmla="*/ 671 w 2440"/>
              <a:gd name="T15" fmla="*/ 141 h 141"/>
              <a:gd name="T16" fmla="*/ 712 w 2440"/>
              <a:gd name="T17" fmla="*/ 141 h 141"/>
              <a:gd name="T18" fmla="*/ 802 w 2440"/>
              <a:gd name="T19" fmla="*/ 139 h 141"/>
              <a:gd name="T20" fmla="*/ 905 w 2440"/>
              <a:gd name="T21" fmla="*/ 141 h 141"/>
              <a:gd name="T22" fmla="*/ 1000 w 2440"/>
              <a:gd name="T23" fmla="*/ 139 h 141"/>
              <a:gd name="T24" fmla="*/ 1089 w 2440"/>
              <a:gd name="T25" fmla="*/ 141 h 141"/>
              <a:gd name="T26" fmla="*/ 1300 w 2440"/>
              <a:gd name="T27" fmla="*/ 141 h 141"/>
              <a:gd name="T28" fmla="*/ 1389 w 2440"/>
              <a:gd name="T29" fmla="*/ 134 h 141"/>
              <a:gd name="T30" fmla="*/ 1435 w 2440"/>
              <a:gd name="T31" fmla="*/ 128 h 141"/>
              <a:gd name="T32" fmla="*/ 1459 w 2440"/>
              <a:gd name="T33" fmla="*/ 126 h 141"/>
              <a:gd name="T34" fmla="*/ 1612 w 2440"/>
              <a:gd name="T35" fmla="*/ 95 h 141"/>
              <a:gd name="T36" fmla="*/ 1733 w 2440"/>
              <a:gd name="T37" fmla="*/ 59 h 141"/>
              <a:gd name="T38" fmla="*/ 1861 w 2440"/>
              <a:gd name="T39" fmla="*/ 36 h 141"/>
              <a:gd name="T40" fmla="*/ 2205 w 2440"/>
              <a:gd name="T41" fmla="*/ 0 h 141"/>
              <a:gd name="T42" fmla="*/ 2340 w 2440"/>
              <a:gd name="T43" fmla="*/ 23 h 141"/>
              <a:gd name="T44" fmla="*/ 2412 w 2440"/>
              <a:gd name="T45" fmla="*/ 75 h 141"/>
              <a:gd name="T46" fmla="*/ 2440 w 2440"/>
              <a:gd name="T47" fmla="*/ 141 h 141"/>
              <a:gd name="T48" fmla="*/ 0 w 2440"/>
              <a:gd name="T49"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w="0">
            <a:solidFill>
              <a:srgbClr val="000000"/>
            </a:solidFill>
            <a:round/>
            <a:headEnd/>
            <a:tailEnd/>
          </a:ln>
        </p:spPr>
        <p:txBody>
          <a:bodyPr/>
          <a:lstStyle/>
          <a:p>
            <a:endParaRPr lang="en-AU"/>
          </a:p>
        </p:txBody>
      </p:sp>
      <p:sp>
        <p:nvSpPr>
          <p:cNvPr id="340013" name="Freeform 45"/>
          <p:cNvSpPr>
            <a:spLocks/>
          </p:cNvSpPr>
          <p:nvPr/>
        </p:nvSpPr>
        <p:spPr bwMode="auto">
          <a:xfrm>
            <a:off x="4659190" y="2379813"/>
            <a:ext cx="4189413" cy="149225"/>
          </a:xfrm>
          <a:custGeom>
            <a:avLst/>
            <a:gdLst>
              <a:gd name="T0" fmla="*/ 0 w 1911"/>
              <a:gd name="T1" fmla="*/ 63 h 63"/>
              <a:gd name="T2" fmla="*/ 45 w 1911"/>
              <a:gd name="T3" fmla="*/ 50 h 63"/>
              <a:gd name="T4" fmla="*/ 81 w 1911"/>
              <a:gd name="T5" fmla="*/ 36 h 63"/>
              <a:gd name="T6" fmla="*/ 210 w 1911"/>
              <a:gd name="T7" fmla="*/ 0 h 63"/>
              <a:gd name="T8" fmla="*/ 531 w 1911"/>
              <a:gd name="T9" fmla="*/ 8 h 63"/>
              <a:gd name="T10" fmla="*/ 678 w 1911"/>
              <a:gd name="T11" fmla="*/ 25 h 63"/>
              <a:gd name="T12" fmla="*/ 765 w 1911"/>
              <a:gd name="T13" fmla="*/ 36 h 63"/>
              <a:gd name="T14" fmla="*/ 843 w 1911"/>
              <a:gd name="T15" fmla="*/ 47 h 63"/>
              <a:gd name="T16" fmla="*/ 903 w 1911"/>
              <a:gd name="T17" fmla="*/ 57 h 63"/>
              <a:gd name="T18" fmla="*/ 990 w 1911"/>
              <a:gd name="T19" fmla="*/ 53 h 63"/>
              <a:gd name="T20" fmla="*/ 1104 w 1911"/>
              <a:gd name="T21" fmla="*/ 47 h 63"/>
              <a:gd name="T22" fmla="*/ 1377 w 1911"/>
              <a:gd name="T23" fmla="*/ 53 h 63"/>
              <a:gd name="T24" fmla="*/ 1671 w 1911"/>
              <a:gd name="T25" fmla="*/ 58 h 63"/>
              <a:gd name="T26" fmla="*/ 1899 w 1911"/>
              <a:gd name="T27" fmla="*/ 63 h 63"/>
              <a:gd name="T28" fmla="*/ 0 w 1911"/>
              <a:gd name="T2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FF9B9B"/>
          </a:solidFill>
          <a:ln w="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0014" name="Freeform 46"/>
          <p:cNvSpPr>
            <a:spLocks/>
          </p:cNvSpPr>
          <p:nvPr/>
        </p:nvSpPr>
        <p:spPr bwMode="auto">
          <a:xfrm>
            <a:off x="4614740" y="4861074"/>
            <a:ext cx="4252913" cy="176212"/>
          </a:xfrm>
          <a:custGeom>
            <a:avLst/>
            <a:gdLst>
              <a:gd name="T0" fmla="*/ 0 w 3080"/>
              <a:gd name="T1" fmla="*/ 140 h 140"/>
              <a:gd name="T2" fmla="*/ 64 w 3080"/>
              <a:gd name="T3" fmla="*/ 123 h 140"/>
              <a:gd name="T4" fmla="*/ 808 w 3080"/>
              <a:gd name="T5" fmla="*/ 90 h 140"/>
              <a:gd name="T6" fmla="*/ 1171 w 3080"/>
              <a:gd name="T7" fmla="*/ 42 h 140"/>
              <a:gd name="T8" fmla="*/ 1508 w 3080"/>
              <a:gd name="T9" fmla="*/ 20 h 140"/>
              <a:gd name="T10" fmla="*/ 1578 w 3080"/>
              <a:gd name="T11" fmla="*/ 9 h 140"/>
              <a:gd name="T12" fmla="*/ 2147 w 3080"/>
              <a:gd name="T13" fmla="*/ 0 h 140"/>
              <a:gd name="T14" fmla="*/ 2789 w 3080"/>
              <a:gd name="T15" fmla="*/ 86 h 140"/>
              <a:gd name="T16" fmla="*/ 3080 w 3080"/>
              <a:gd name="T17" fmla="*/ 140 h 140"/>
              <a:gd name="T18" fmla="*/ 0 w 3080"/>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0015" name="Freeform 47"/>
          <p:cNvSpPr>
            <a:spLocks/>
          </p:cNvSpPr>
          <p:nvPr/>
        </p:nvSpPr>
        <p:spPr bwMode="auto">
          <a:xfrm>
            <a:off x="6395915" y="5731026"/>
            <a:ext cx="28575" cy="257175"/>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a:lstStyle/>
          <a:p>
            <a:endParaRPr lang="en-AU"/>
          </a:p>
        </p:txBody>
      </p:sp>
      <p:sp>
        <p:nvSpPr>
          <p:cNvPr id="340016" name="Freeform 48"/>
          <p:cNvSpPr>
            <a:spLocks/>
          </p:cNvSpPr>
          <p:nvPr/>
        </p:nvSpPr>
        <p:spPr bwMode="auto">
          <a:xfrm>
            <a:off x="7816728" y="5732611"/>
            <a:ext cx="28575" cy="255588"/>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a:lstStyle/>
          <a:p>
            <a:endParaRPr lang="en-AU"/>
          </a:p>
        </p:txBody>
      </p:sp>
      <p:sp>
        <p:nvSpPr>
          <p:cNvPr id="340017" name="Rectangle 49"/>
          <p:cNvSpPr>
            <a:spLocks noChangeArrowheads="1"/>
          </p:cNvSpPr>
          <p:nvPr/>
        </p:nvSpPr>
        <p:spPr bwMode="auto">
          <a:xfrm>
            <a:off x="2295401" y="4865836"/>
            <a:ext cx="2171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1800" b="1">
                <a:solidFill>
                  <a:srgbClr val="000000"/>
                </a:solidFill>
                <a:latin typeface="Arial" panose="020B0604020202020204" pitchFamily="34" charset="0"/>
              </a:rPr>
              <a:t>Configuration Mgmt</a:t>
            </a:r>
          </a:p>
        </p:txBody>
      </p:sp>
      <p:sp>
        <p:nvSpPr>
          <p:cNvPr id="340018" name="Rectangle 50"/>
          <p:cNvSpPr>
            <a:spLocks noChangeArrowheads="1"/>
          </p:cNvSpPr>
          <p:nvPr/>
        </p:nvSpPr>
        <p:spPr bwMode="auto">
          <a:xfrm>
            <a:off x="2731963" y="2705249"/>
            <a:ext cx="1735138" cy="247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spcBef>
                <a:spcPct val="50000"/>
              </a:spcBef>
            </a:pPr>
            <a:r>
              <a:rPr lang="en-US" altLang="en-US" sz="1800" b="1">
                <a:solidFill>
                  <a:srgbClr val="000000"/>
                </a:solidFill>
                <a:latin typeface="Arial" panose="020B0604020202020204" pitchFamily="34" charset="0"/>
              </a:rPr>
              <a:t>Requirements</a:t>
            </a:r>
            <a:endParaRPr lang="en-US" altLang="en-US" sz="2300" b="1">
              <a:solidFill>
                <a:srgbClr val="000000"/>
              </a:solidFill>
              <a:latin typeface="Arial" panose="020B0604020202020204" pitchFamily="34" charset="0"/>
            </a:endParaRPr>
          </a:p>
        </p:txBody>
      </p:sp>
      <p:grpSp>
        <p:nvGrpSpPr>
          <p:cNvPr id="340019" name="Group 51"/>
          <p:cNvGrpSpPr>
            <a:grpSpLocks/>
          </p:cNvGrpSpPr>
          <p:nvPr/>
        </p:nvGrpSpPr>
        <p:grpSpPr bwMode="auto">
          <a:xfrm>
            <a:off x="4594103" y="1931502"/>
            <a:ext cx="4370387" cy="279080"/>
            <a:chOff x="2343" y="1069"/>
            <a:chExt cx="3084" cy="197"/>
          </a:xfrm>
        </p:grpSpPr>
        <p:sp>
          <p:nvSpPr>
            <p:cNvPr id="340020" name="Rectangle 52"/>
            <p:cNvSpPr>
              <a:spLocks noChangeArrowheads="1"/>
            </p:cNvSpPr>
            <p:nvPr/>
          </p:nvSpPr>
          <p:spPr bwMode="auto">
            <a:xfrm>
              <a:off x="3623" y="1070"/>
              <a:ext cx="1005" cy="196"/>
            </a:xfrm>
            <a:prstGeom prst="rect">
              <a:avLst/>
            </a:prstGeom>
            <a:gradFill rotWithShape="0">
              <a:gsLst>
                <a:gs pos="0">
                  <a:srgbClr val="00C8B5">
                    <a:gamma/>
                    <a:tint val="26667"/>
                    <a:invGamma/>
                  </a:srgbClr>
                </a:gs>
                <a:gs pos="100000">
                  <a:srgbClr val="00C8B5"/>
                </a:gs>
              </a:gsLst>
              <a:lin ang="0" scaled="1"/>
            </a:gra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40021" name="Rectangle 53"/>
            <p:cNvSpPr>
              <a:spLocks noChangeArrowheads="1"/>
            </p:cNvSpPr>
            <p:nvPr/>
          </p:nvSpPr>
          <p:spPr bwMode="auto">
            <a:xfrm>
              <a:off x="4629" y="1069"/>
              <a:ext cx="798" cy="196"/>
            </a:xfrm>
            <a:prstGeom prst="rect">
              <a:avLst/>
            </a:prstGeom>
            <a:gradFill rotWithShape="0">
              <a:gsLst>
                <a:gs pos="0">
                  <a:srgbClr val="00C8B5">
                    <a:gamma/>
                    <a:tint val="26667"/>
                    <a:invGamma/>
                  </a:srgbClr>
                </a:gs>
                <a:gs pos="100000">
                  <a:srgbClr val="00C8B5"/>
                </a:gs>
              </a:gsLst>
              <a:lin ang="0" scaled="1"/>
            </a:gra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40022" name="Rectangle 54"/>
            <p:cNvSpPr>
              <a:spLocks noChangeArrowheads="1"/>
            </p:cNvSpPr>
            <p:nvPr/>
          </p:nvSpPr>
          <p:spPr bwMode="auto">
            <a:xfrm>
              <a:off x="2343" y="1069"/>
              <a:ext cx="615" cy="196"/>
            </a:xfrm>
            <a:prstGeom prst="rect">
              <a:avLst/>
            </a:prstGeom>
            <a:gradFill rotWithShape="0">
              <a:gsLst>
                <a:gs pos="0">
                  <a:srgbClr val="00C8B5">
                    <a:gamma/>
                    <a:tint val="26667"/>
                    <a:invGamma/>
                  </a:srgbClr>
                </a:gs>
                <a:gs pos="100000">
                  <a:srgbClr val="00C8B5"/>
                </a:gs>
              </a:gsLst>
              <a:lin ang="0" scaled="1"/>
            </a:gra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sp>
          <p:nvSpPr>
            <p:cNvPr id="340023" name="Rectangle 55"/>
            <p:cNvSpPr>
              <a:spLocks noChangeArrowheads="1"/>
            </p:cNvSpPr>
            <p:nvPr/>
          </p:nvSpPr>
          <p:spPr bwMode="auto">
            <a:xfrm>
              <a:off x="2958" y="1069"/>
              <a:ext cx="666" cy="196"/>
            </a:xfrm>
            <a:prstGeom prst="rect">
              <a:avLst/>
            </a:prstGeom>
            <a:gradFill rotWithShape="0">
              <a:gsLst>
                <a:gs pos="0">
                  <a:srgbClr val="00C8B5">
                    <a:gamma/>
                    <a:tint val="26667"/>
                    <a:invGamma/>
                  </a:srgbClr>
                </a:gs>
                <a:gs pos="100000">
                  <a:srgbClr val="00C8B5"/>
                </a:gs>
              </a:gsLst>
              <a:lin ang="0" scaled="1"/>
            </a:gra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a:p>
          </p:txBody>
        </p:sp>
      </p:grpSp>
      <p:sp>
        <p:nvSpPr>
          <p:cNvPr id="340024" name="Freeform 56"/>
          <p:cNvSpPr>
            <a:spLocks/>
          </p:cNvSpPr>
          <p:nvPr/>
        </p:nvSpPr>
        <p:spPr bwMode="auto">
          <a:xfrm>
            <a:off x="4684590" y="1938488"/>
            <a:ext cx="779463" cy="290513"/>
          </a:xfrm>
          <a:custGeom>
            <a:avLst/>
            <a:gdLst>
              <a:gd name="T0" fmla="*/ 582 w 582"/>
              <a:gd name="T1" fmla="*/ 0 h 218"/>
              <a:gd name="T2" fmla="*/ 582 w 582"/>
              <a:gd name="T3" fmla="*/ 218 h 218"/>
              <a:gd name="T4" fmla="*/ 0 w 582"/>
              <a:gd name="T5" fmla="*/ 218 h 218"/>
            </a:gdLst>
            <a:ahLst/>
            <a:cxnLst>
              <a:cxn ang="0">
                <a:pos x="T0" y="T1"/>
              </a:cxn>
              <a:cxn ang="0">
                <a:pos x="T2" y="T3"/>
              </a:cxn>
              <a:cxn ang="0">
                <a:pos x="T4" y="T5"/>
              </a:cxn>
            </a:cxnLst>
            <a:rect l="0" t="0" r="r" b="b"/>
            <a:pathLst>
              <a:path w="582" h="218">
                <a:moveTo>
                  <a:pt x="582" y="0"/>
                </a:moveTo>
                <a:lnTo>
                  <a:pt x="582"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n-AU"/>
          </a:p>
        </p:txBody>
      </p:sp>
      <p:sp>
        <p:nvSpPr>
          <p:cNvPr id="340025" name="Freeform 57"/>
          <p:cNvSpPr>
            <a:spLocks/>
          </p:cNvSpPr>
          <p:nvPr/>
        </p:nvSpPr>
        <p:spPr bwMode="auto">
          <a:xfrm>
            <a:off x="5518026" y="1938488"/>
            <a:ext cx="887412" cy="290513"/>
          </a:xfrm>
          <a:custGeom>
            <a:avLst/>
            <a:gdLst>
              <a:gd name="T0" fmla="*/ 664 w 664"/>
              <a:gd name="T1" fmla="*/ 0 h 218"/>
              <a:gd name="T2" fmla="*/ 664 w 664"/>
              <a:gd name="T3" fmla="*/ 218 h 218"/>
              <a:gd name="T4" fmla="*/ 0 w 664"/>
              <a:gd name="T5" fmla="*/ 218 h 218"/>
            </a:gdLst>
            <a:ahLst/>
            <a:cxnLst>
              <a:cxn ang="0">
                <a:pos x="T0" y="T1"/>
              </a:cxn>
              <a:cxn ang="0">
                <a:pos x="T2" y="T3"/>
              </a:cxn>
              <a:cxn ang="0">
                <a:pos x="T4" y="T5"/>
              </a:cxn>
            </a:cxnLst>
            <a:rect l="0" t="0" r="r" b="b"/>
            <a:pathLst>
              <a:path w="664" h="218">
                <a:moveTo>
                  <a:pt x="664" y="0"/>
                </a:moveTo>
                <a:lnTo>
                  <a:pt x="664"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n-AU"/>
          </a:p>
        </p:txBody>
      </p:sp>
      <p:sp>
        <p:nvSpPr>
          <p:cNvPr id="340026" name="Freeform 58"/>
          <p:cNvSpPr>
            <a:spLocks/>
          </p:cNvSpPr>
          <p:nvPr/>
        </p:nvSpPr>
        <p:spPr bwMode="auto">
          <a:xfrm>
            <a:off x="6467353" y="1938488"/>
            <a:ext cx="1373187" cy="290513"/>
          </a:xfrm>
          <a:custGeom>
            <a:avLst/>
            <a:gdLst>
              <a:gd name="T0" fmla="*/ 1028 w 1028"/>
              <a:gd name="T1" fmla="*/ 0 h 218"/>
              <a:gd name="T2" fmla="*/ 1028 w 1028"/>
              <a:gd name="T3" fmla="*/ 218 h 218"/>
              <a:gd name="T4" fmla="*/ 0 w 1028"/>
              <a:gd name="T5" fmla="*/ 218 h 218"/>
            </a:gdLst>
            <a:ahLst/>
            <a:cxnLst>
              <a:cxn ang="0">
                <a:pos x="T0" y="T1"/>
              </a:cxn>
              <a:cxn ang="0">
                <a:pos x="T2" y="T3"/>
              </a:cxn>
              <a:cxn ang="0">
                <a:pos x="T4" y="T5"/>
              </a:cxn>
            </a:cxnLst>
            <a:rect l="0" t="0" r="r" b="b"/>
            <a:pathLst>
              <a:path w="1028" h="218">
                <a:moveTo>
                  <a:pt x="1028" y="0"/>
                </a:moveTo>
                <a:lnTo>
                  <a:pt x="1028"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n-AU"/>
          </a:p>
        </p:txBody>
      </p:sp>
      <p:sp>
        <p:nvSpPr>
          <p:cNvPr id="340027" name="Freeform 59"/>
          <p:cNvSpPr>
            <a:spLocks/>
          </p:cNvSpPr>
          <p:nvPr/>
        </p:nvSpPr>
        <p:spPr bwMode="auto">
          <a:xfrm>
            <a:off x="7899278" y="1938488"/>
            <a:ext cx="1017587" cy="290513"/>
          </a:xfrm>
          <a:custGeom>
            <a:avLst/>
            <a:gdLst>
              <a:gd name="T0" fmla="*/ 761 w 761"/>
              <a:gd name="T1" fmla="*/ 0 h 218"/>
              <a:gd name="T2" fmla="*/ 761 w 761"/>
              <a:gd name="T3" fmla="*/ 218 h 218"/>
              <a:gd name="T4" fmla="*/ 0 w 761"/>
              <a:gd name="T5" fmla="*/ 218 h 218"/>
            </a:gdLst>
            <a:ahLst/>
            <a:cxnLst>
              <a:cxn ang="0">
                <a:pos x="T0" y="T1"/>
              </a:cxn>
              <a:cxn ang="0">
                <a:pos x="T2" y="T3"/>
              </a:cxn>
              <a:cxn ang="0">
                <a:pos x="T4" y="T5"/>
              </a:cxn>
            </a:cxnLst>
            <a:rect l="0" t="0" r="r" b="b"/>
            <a:pathLst>
              <a:path w="761" h="218">
                <a:moveTo>
                  <a:pt x="761" y="0"/>
                </a:moveTo>
                <a:lnTo>
                  <a:pt x="761"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n-AU"/>
          </a:p>
        </p:txBody>
      </p:sp>
      <p:sp>
        <p:nvSpPr>
          <p:cNvPr id="340028" name="Rectangle 60"/>
          <p:cNvSpPr>
            <a:spLocks noChangeArrowheads="1"/>
          </p:cNvSpPr>
          <p:nvPr/>
        </p:nvSpPr>
        <p:spPr bwMode="auto">
          <a:xfrm>
            <a:off x="5448178" y="1971826"/>
            <a:ext cx="97472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400" b="1">
                <a:solidFill>
                  <a:srgbClr val="000000"/>
                </a:solidFill>
                <a:latin typeface="Arial" panose="020B0604020202020204" pitchFamily="34" charset="0"/>
              </a:rPr>
              <a:t>Elaboration</a:t>
            </a:r>
            <a:endParaRPr lang="en-US" altLang="en-US" sz="1400" b="1">
              <a:latin typeface="Arial" panose="020B0604020202020204" pitchFamily="34" charset="0"/>
            </a:endParaRPr>
          </a:p>
        </p:txBody>
      </p:sp>
      <p:sp>
        <p:nvSpPr>
          <p:cNvPr id="340029" name="Rectangle 61"/>
          <p:cNvSpPr>
            <a:spLocks noChangeArrowheads="1"/>
          </p:cNvSpPr>
          <p:nvPr/>
        </p:nvSpPr>
        <p:spPr bwMode="auto">
          <a:xfrm>
            <a:off x="7897690" y="1971826"/>
            <a:ext cx="101917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400" b="1">
                <a:solidFill>
                  <a:srgbClr val="000000"/>
                </a:solidFill>
                <a:latin typeface="Arial" panose="020B0604020202020204" pitchFamily="34" charset="0"/>
              </a:rPr>
              <a:t>Transition</a:t>
            </a:r>
            <a:endParaRPr lang="en-US" altLang="en-US" sz="1400" b="1">
              <a:latin typeface="Arial" panose="020B0604020202020204" pitchFamily="34" charset="0"/>
            </a:endParaRPr>
          </a:p>
        </p:txBody>
      </p:sp>
      <p:sp>
        <p:nvSpPr>
          <p:cNvPr id="340030" name="Rectangle 62"/>
          <p:cNvSpPr>
            <a:spLocks noChangeArrowheads="1"/>
          </p:cNvSpPr>
          <p:nvPr/>
        </p:nvSpPr>
        <p:spPr bwMode="auto">
          <a:xfrm>
            <a:off x="4586165" y="1963886"/>
            <a:ext cx="893763"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400" b="1">
                <a:solidFill>
                  <a:srgbClr val="000000"/>
                </a:solidFill>
                <a:latin typeface="Arial" panose="020B0604020202020204" pitchFamily="34" charset="0"/>
              </a:rPr>
              <a:t>Inception</a:t>
            </a:r>
            <a:endParaRPr lang="en-US" altLang="en-US" sz="1400" b="1">
              <a:latin typeface="Arial" panose="020B0604020202020204" pitchFamily="34" charset="0"/>
            </a:endParaRPr>
          </a:p>
        </p:txBody>
      </p:sp>
      <p:sp>
        <p:nvSpPr>
          <p:cNvPr id="340031" name="Rectangle 63"/>
          <p:cNvSpPr>
            <a:spLocks noChangeArrowheads="1"/>
          </p:cNvSpPr>
          <p:nvPr/>
        </p:nvSpPr>
        <p:spPr bwMode="auto">
          <a:xfrm>
            <a:off x="6467353" y="1971826"/>
            <a:ext cx="1328737"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lgn="l" defTabSz="862013">
              <a:defRPr sz="2400">
                <a:solidFill>
                  <a:schemeClr val="tx1"/>
                </a:solidFill>
                <a:latin typeface="Times New Roman" panose="02020603050405020304" pitchFamily="18" charset="0"/>
              </a:defRPr>
            </a:lvl1pPr>
            <a:lvl2pPr marL="430213" algn="l" defTabSz="862013">
              <a:defRPr sz="2400">
                <a:solidFill>
                  <a:schemeClr val="tx1"/>
                </a:solidFill>
                <a:latin typeface="Times New Roman" panose="02020603050405020304" pitchFamily="18" charset="0"/>
              </a:defRPr>
            </a:lvl2pPr>
            <a:lvl3pPr marL="862013" algn="l" defTabSz="862013">
              <a:defRPr sz="2400">
                <a:solidFill>
                  <a:schemeClr val="tx1"/>
                </a:solidFill>
                <a:latin typeface="Times New Roman" panose="02020603050405020304" pitchFamily="18" charset="0"/>
              </a:defRPr>
            </a:lvl3pPr>
            <a:lvl4pPr marL="1292225" algn="l" defTabSz="862013">
              <a:defRPr sz="2400">
                <a:solidFill>
                  <a:schemeClr val="tx1"/>
                </a:solidFill>
                <a:latin typeface="Times New Roman" panose="02020603050405020304" pitchFamily="18" charset="0"/>
              </a:defRPr>
            </a:lvl4pPr>
            <a:lvl5pPr marL="1724025" algn="l"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400" b="1">
                <a:solidFill>
                  <a:srgbClr val="000000"/>
                </a:solidFill>
                <a:latin typeface="Arial" panose="020B0604020202020204" pitchFamily="34" charset="0"/>
              </a:rPr>
              <a:t>Construction</a:t>
            </a:r>
            <a:endParaRPr lang="en-US" altLang="en-US" sz="1400" b="1">
              <a:latin typeface="Arial" panose="020B0604020202020204" pitchFamily="34" charset="0"/>
            </a:endParaRPr>
          </a:p>
        </p:txBody>
      </p:sp>
      <p:sp>
        <p:nvSpPr>
          <p:cNvPr id="340032" name="Line 64"/>
          <p:cNvSpPr>
            <a:spLocks noChangeShapeType="1"/>
          </p:cNvSpPr>
          <p:nvPr/>
        </p:nvSpPr>
        <p:spPr bwMode="auto">
          <a:xfrm flipH="1">
            <a:off x="8385051" y="5719911"/>
            <a:ext cx="0" cy="268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40033" name="Line 65"/>
          <p:cNvSpPr>
            <a:spLocks noChangeShapeType="1"/>
          </p:cNvSpPr>
          <p:nvPr/>
        </p:nvSpPr>
        <p:spPr bwMode="auto">
          <a:xfrm>
            <a:off x="3290763" y="1430486"/>
            <a:ext cx="4343400" cy="0"/>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0034" name="Line 66"/>
          <p:cNvSpPr>
            <a:spLocks noChangeShapeType="1"/>
          </p:cNvSpPr>
          <p:nvPr/>
        </p:nvSpPr>
        <p:spPr bwMode="auto">
          <a:xfrm>
            <a:off x="1309563" y="1963886"/>
            <a:ext cx="0" cy="3733800"/>
          </a:xfrm>
          <a:prstGeom prst="line">
            <a:avLst/>
          </a:prstGeom>
          <a:noFill/>
          <a:ln w="57150">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0035" name="Text Box 67"/>
          <p:cNvSpPr txBox="1">
            <a:spLocks noChangeArrowheads="1"/>
          </p:cNvSpPr>
          <p:nvPr/>
        </p:nvSpPr>
        <p:spPr bwMode="auto">
          <a:xfrm>
            <a:off x="4035427" y="951113"/>
            <a:ext cx="29225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b="1" dirty="0">
                <a:solidFill>
                  <a:srgbClr val="CC6600"/>
                </a:solidFill>
                <a:latin typeface="Arial" panose="020B0604020202020204" pitchFamily="34" charset="0"/>
              </a:rPr>
              <a:t>Dynamic Structure</a:t>
            </a:r>
          </a:p>
        </p:txBody>
      </p:sp>
      <p:sp>
        <p:nvSpPr>
          <p:cNvPr id="340036" name="Text Box 68"/>
          <p:cNvSpPr txBox="1">
            <a:spLocks noChangeArrowheads="1"/>
          </p:cNvSpPr>
          <p:nvPr/>
        </p:nvSpPr>
        <p:spPr bwMode="auto">
          <a:xfrm rot="16200000">
            <a:off x="-209681" y="3497563"/>
            <a:ext cx="24769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b="1" dirty="0">
                <a:solidFill>
                  <a:srgbClr val="CC6600"/>
                </a:solidFill>
                <a:latin typeface="Arial" panose="020B0604020202020204" pitchFamily="34" charset="0"/>
              </a:rPr>
              <a:t>Static Structure</a:t>
            </a:r>
          </a:p>
        </p:txBody>
      </p:sp>
      <p:sp>
        <p:nvSpPr>
          <p:cNvPr id="340037" name="Text Box 69"/>
          <p:cNvSpPr txBox="1">
            <a:spLocks noChangeArrowheads="1"/>
          </p:cNvSpPr>
          <p:nvPr/>
        </p:nvSpPr>
        <p:spPr bwMode="auto">
          <a:xfrm>
            <a:off x="479805" y="6583365"/>
            <a:ext cx="3179075" cy="276999"/>
          </a:xfrm>
          <a:prstGeom prst="rect">
            <a:avLst/>
          </a:prstGeom>
          <a:noFill/>
          <a:ln>
            <a:noFill/>
          </a:ln>
          <a:effectLst/>
        </p:spPr>
        <p:txBody>
          <a:bodyPr wrap="none">
            <a:spAutoFit/>
          </a:bodyPr>
          <a:lstStyle/>
          <a:p>
            <a:pPr algn="l"/>
            <a:r>
              <a:rPr lang="en-US" altLang="en-US" i="1" dirty="0">
                <a:latin typeface="+mn-lt"/>
              </a:rPr>
              <a:t>© 2000 Rational Software </a:t>
            </a:r>
            <a:r>
              <a:rPr lang="en-US" altLang="en-US" sz="1100" i="1" dirty="0">
                <a:latin typeface="+mn-lt"/>
              </a:rPr>
              <a:t>(Philippe </a:t>
            </a:r>
            <a:r>
              <a:rPr lang="en-US" altLang="en-US" sz="1100" i="1" dirty="0" err="1">
                <a:latin typeface="+mn-lt"/>
              </a:rPr>
              <a:t>Krutchen</a:t>
            </a:r>
            <a:r>
              <a:rPr lang="en-US" altLang="en-US" sz="1100" i="1" dirty="0">
                <a:latin typeface="+mn-lt"/>
              </a:rPr>
              <a:t>)</a:t>
            </a:r>
            <a:endParaRPr lang="en-AU" altLang="en-US" sz="1000" i="1" dirty="0">
              <a:latin typeface="+mn-lt"/>
            </a:endParaRPr>
          </a:p>
        </p:txBody>
      </p:sp>
      <p:sp>
        <p:nvSpPr>
          <p:cNvPr id="71"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45</a:t>
            </a:fld>
            <a:endParaRPr lang="en-AU" altLang="en-US"/>
          </a:p>
        </p:txBody>
      </p:sp>
    </p:spTree>
    <p:extLst>
      <p:ext uri="{BB962C8B-B14F-4D97-AF65-F5344CB8AC3E}">
        <p14:creationId xmlns:p14="http://schemas.microsoft.com/office/powerpoint/2010/main" val="189456040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Four distinct</a:t>
            </a:r>
            <a:r>
              <a:rPr lang="en-AU" altLang="en-US" dirty="0"/>
              <a:t> phases</a:t>
            </a:r>
            <a:endParaRPr lang="en-US" altLang="en-US" dirty="0"/>
          </a:p>
          <a:p>
            <a:pPr lvl="1"/>
            <a:r>
              <a:rPr lang="en-AU" altLang="en-US" dirty="0"/>
              <a:t>Inception</a:t>
            </a:r>
          </a:p>
          <a:p>
            <a:pPr lvl="1"/>
            <a:r>
              <a:rPr lang="en-AU" altLang="en-US" dirty="0"/>
              <a:t>Elaboration</a:t>
            </a:r>
          </a:p>
          <a:p>
            <a:pPr lvl="1"/>
            <a:r>
              <a:rPr lang="en-AU" altLang="en-US" dirty="0"/>
              <a:t>Construction</a:t>
            </a:r>
          </a:p>
          <a:p>
            <a:pPr lvl="1"/>
            <a:r>
              <a:rPr lang="en-AU" altLang="en-US" dirty="0"/>
              <a:t>Transition</a:t>
            </a:r>
          </a:p>
          <a:p>
            <a:r>
              <a:rPr lang="en-US" altLang="en-US" dirty="0"/>
              <a:t>Considers activity balance across workflows and phases</a:t>
            </a:r>
            <a:endParaRPr lang="en-AU" altLang="en-US" dirty="0"/>
          </a:p>
        </p:txBody>
      </p:sp>
      <p:sp>
        <p:nvSpPr>
          <p:cNvPr id="3" name="Title 2"/>
          <p:cNvSpPr>
            <a:spLocks noGrp="1"/>
          </p:cNvSpPr>
          <p:nvPr>
            <p:ph type="title"/>
          </p:nvPr>
        </p:nvSpPr>
        <p:spPr/>
        <p:txBody>
          <a:bodyPr/>
          <a:lstStyle/>
          <a:p>
            <a:r>
              <a:rPr lang="en-US" dirty="0"/>
              <a:t>Unified Process</a:t>
            </a:r>
            <a:endParaRPr lang="en-AU" dirty="0"/>
          </a:p>
        </p:txBody>
      </p:sp>
      <p:sp>
        <p:nvSpPr>
          <p:cNvPr id="5"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46</a:t>
            </a:fld>
            <a:endParaRPr lang="en-AU" altLang="en-US"/>
          </a:p>
        </p:txBody>
      </p:sp>
      <p:sp>
        <p:nvSpPr>
          <p:cNvPr id="7" name="Date Placeholder 3">
            <a:extLst>
              <a:ext uri="{FF2B5EF4-FFF2-40B4-BE49-F238E27FC236}">
                <a16:creationId xmlns:a16="http://schemas.microsoft.com/office/drawing/2014/main" id="{EF8AB23D-D65C-414E-9217-564F694F7F08}"/>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482261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bwMode="auto">
          <a:xfrm>
            <a:off x="580915" y="2436514"/>
            <a:ext cx="5163671" cy="2601057"/>
          </a:xfrm>
          <a:prstGeom prst="roundRect">
            <a:avLst>
              <a:gd name="adj" fmla="val 10743"/>
            </a:avLst>
          </a:prstGeom>
          <a:solidFill>
            <a:schemeClr val="bg2"/>
          </a:solidFill>
          <a:ln w="12700" cap="flat" cmpd="sng" algn="ctr">
            <a:solidFill>
              <a:schemeClr val="tx1"/>
            </a:solidFill>
            <a:prstDash val="solid"/>
            <a:miter lim="800000"/>
            <a:headEnd type="none" w="sm" len="sm"/>
            <a:tailEnd type="none" w="sm" len="sm"/>
          </a:ln>
          <a:effectLst/>
          <a:extLst/>
        </p:spPr>
        <p:txBody>
          <a:bodyPr vert="horz" wrap="square" lIns="91440" tIns="45720" rIns="91440" bIns="45720" numCol="1" rtlCol="0" anchor="t" anchorCtr="0" compatLnSpc="1">
            <a:prstTxWarp prst="textNoShape">
              <a:avLst/>
            </a:prstTxWarp>
          </a:bodyPr>
          <a:lstStyle/>
          <a:p>
            <a:endParaRPr lang="en-AU"/>
          </a:p>
        </p:txBody>
      </p:sp>
      <p:sp>
        <p:nvSpPr>
          <p:cNvPr id="2" name="Title 1"/>
          <p:cNvSpPr>
            <a:spLocks noGrp="1"/>
          </p:cNvSpPr>
          <p:nvPr>
            <p:ph type="title"/>
          </p:nvPr>
        </p:nvSpPr>
        <p:spPr/>
        <p:txBody>
          <a:bodyPr/>
          <a:lstStyle/>
          <a:p>
            <a:pPr>
              <a:tabLst>
                <a:tab pos="5151438" algn="l"/>
              </a:tabLst>
            </a:pPr>
            <a:r>
              <a:rPr lang="en-AU" dirty="0"/>
              <a:t>OPEN	</a:t>
            </a:r>
            <a:r>
              <a:rPr lang="en-AU" sz="2400" dirty="0"/>
              <a:t>– Graham et al, 1997</a:t>
            </a:r>
            <a:endParaRPr lang="en-AU" sz="4000" dirty="0"/>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47</a:t>
            </a:fld>
            <a:endParaRPr lang="en-AU" altLang="en-US"/>
          </a:p>
        </p:txBody>
      </p:sp>
      <p:sp>
        <p:nvSpPr>
          <p:cNvPr id="127" name="Rectangle 21"/>
          <p:cNvSpPr>
            <a:spLocks noChangeArrowheads="1"/>
          </p:cNvSpPr>
          <p:nvPr/>
        </p:nvSpPr>
        <p:spPr bwMode="auto">
          <a:xfrm>
            <a:off x="4454411" y="4296085"/>
            <a:ext cx="924658" cy="487974"/>
          </a:xfrm>
          <a:prstGeom prst="rect">
            <a:avLst/>
          </a:prstGeom>
          <a:solidFill>
            <a:srgbClr val="FFFFFF"/>
          </a:solidFill>
          <a:ln w="15875">
            <a:solidFill>
              <a:srgbClr val="000000"/>
            </a:solidFill>
            <a:miter lim="800000"/>
            <a:headEnd/>
            <a:tailEnd/>
          </a:ln>
        </p:spPr>
        <p:txBody>
          <a:bodyPr/>
          <a:lstStyle/>
          <a:p>
            <a:endParaRPr lang="en-AU" sz="1477"/>
          </a:p>
        </p:txBody>
      </p:sp>
      <p:sp>
        <p:nvSpPr>
          <p:cNvPr id="128" name="Rectangle 22"/>
          <p:cNvSpPr>
            <a:spLocks noChangeArrowheads="1"/>
          </p:cNvSpPr>
          <p:nvPr/>
        </p:nvSpPr>
        <p:spPr bwMode="auto">
          <a:xfrm>
            <a:off x="1337538" y="4296085"/>
            <a:ext cx="694592" cy="487974"/>
          </a:xfrm>
          <a:prstGeom prst="rect">
            <a:avLst/>
          </a:prstGeom>
          <a:solidFill>
            <a:srgbClr val="FFFFFF"/>
          </a:solidFill>
          <a:ln w="15875">
            <a:solidFill>
              <a:srgbClr val="000000"/>
            </a:solidFill>
            <a:miter lim="800000"/>
            <a:headEnd/>
            <a:tailEnd/>
          </a:ln>
        </p:spPr>
        <p:txBody>
          <a:bodyPr/>
          <a:lstStyle/>
          <a:p>
            <a:endParaRPr lang="en-AU" sz="1477"/>
          </a:p>
        </p:txBody>
      </p:sp>
      <p:sp>
        <p:nvSpPr>
          <p:cNvPr id="129" name="Rectangle 23"/>
          <p:cNvSpPr>
            <a:spLocks noChangeArrowheads="1"/>
          </p:cNvSpPr>
          <p:nvPr/>
        </p:nvSpPr>
        <p:spPr bwMode="auto">
          <a:xfrm>
            <a:off x="4668357" y="4448487"/>
            <a:ext cx="495300"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30" name="Rectangle 24"/>
          <p:cNvSpPr>
            <a:spLocks noChangeArrowheads="1"/>
          </p:cNvSpPr>
          <p:nvPr/>
        </p:nvSpPr>
        <p:spPr bwMode="auto">
          <a:xfrm>
            <a:off x="4667274" y="4329790"/>
            <a:ext cx="471091" cy="22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77" b="1">
                <a:solidFill>
                  <a:srgbClr val="000000"/>
                </a:solidFill>
                <a:latin typeface="Arial" panose="020B0604020202020204" pitchFamily="34" charset="0"/>
              </a:rPr>
              <a:t>Work</a:t>
            </a:r>
            <a:endParaRPr lang="en-GB" altLang="en-US" sz="1477">
              <a:latin typeface="Arial" panose="020B0604020202020204" pitchFamily="34" charset="0"/>
            </a:endParaRPr>
          </a:p>
        </p:txBody>
      </p:sp>
      <p:sp>
        <p:nvSpPr>
          <p:cNvPr id="131" name="Rectangle 25"/>
          <p:cNvSpPr>
            <a:spLocks noChangeArrowheads="1"/>
          </p:cNvSpPr>
          <p:nvPr/>
        </p:nvSpPr>
        <p:spPr bwMode="auto">
          <a:xfrm>
            <a:off x="4486649" y="4617005"/>
            <a:ext cx="810358" cy="16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32" name="Rectangle 26"/>
          <p:cNvSpPr>
            <a:spLocks noChangeArrowheads="1"/>
          </p:cNvSpPr>
          <p:nvPr/>
        </p:nvSpPr>
        <p:spPr bwMode="auto">
          <a:xfrm>
            <a:off x="4496848" y="4553993"/>
            <a:ext cx="820739" cy="22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77" b="1">
                <a:solidFill>
                  <a:srgbClr val="000000"/>
                </a:solidFill>
                <a:latin typeface="Arial" panose="020B0604020202020204" pitchFamily="34" charset="0"/>
              </a:rPr>
              <a:t>Products</a:t>
            </a:r>
            <a:endParaRPr lang="en-GB" altLang="en-US" sz="1477">
              <a:latin typeface="Arial" panose="020B0604020202020204" pitchFamily="34" charset="0"/>
            </a:endParaRPr>
          </a:p>
        </p:txBody>
      </p:sp>
      <p:sp>
        <p:nvSpPr>
          <p:cNvPr id="133" name="Rectangle 27"/>
          <p:cNvSpPr>
            <a:spLocks noChangeArrowheads="1"/>
          </p:cNvSpPr>
          <p:nvPr/>
        </p:nvSpPr>
        <p:spPr bwMode="auto">
          <a:xfrm>
            <a:off x="2706209" y="2817514"/>
            <a:ext cx="926123"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34" name="Rectangle 29"/>
          <p:cNvSpPr>
            <a:spLocks noChangeArrowheads="1"/>
          </p:cNvSpPr>
          <p:nvPr/>
        </p:nvSpPr>
        <p:spPr bwMode="auto">
          <a:xfrm>
            <a:off x="1437186" y="4448487"/>
            <a:ext cx="496765"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35" name="Rectangle 30"/>
          <p:cNvSpPr>
            <a:spLocks noChangeArrowheads="1"/>
          </p:cNvSpPr>
          <p:nvPr/>
        </p:nvSpPr>
        <p:spPr bwMode="auto">
          <a:xfrm>
            <a:off x="1436102" y="4315136"/>
            <a:ext cx="471091" cy="22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77" b="1">
                <a:solidFill>
                  <a:srgbClr val="000000"/>
                </a:solidFill>
                <a:latin typeface="Arial" panose="020B0604020202020204" pitchFamily="34" charset="0"/>
              </a:rPr>
              <a:t>Work</a:t>
            </a:r>
            <a:endParaRPr lang="en-GB" altLang="en-US" sz="1477">
              <a:latin typeface="Arial" panose="020B0604020202020204" pitchFamily="34" charset="0"/>
            </a:endParaRPr>
          </a:p>
        </p:txBody>
      </p:sp>
      <p:sp>
        <p:nvSpPr>
          <p:cNvPr id="136" name="Rectangle 31"/>
          <p:cNvSpPr>
            <a:spLocks noChangeArrowheads="1"/>
          </p:cNvSpPr>
          <p:nvPr/>
        </p:nvSpPr>
        <p:spPr bwMode="auto">
          <a:xfrm>
            <a:off x="1437186" y="4617005"/>
            <a:ext cx="496765" cy="16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37" name="Rectangle 32"/>
          <p:cNvSpPr>
            <a:spLocks noChangeArrowheads="1"/>
          </p:cNvSpPr>
          <p:nvPr/>
        </p:nvSpPr>
        <p:spPr bwMode="auto">
          <a:xfrm>
            <a:off x="1435202" y="4553993"/>
            <a:ext cx="472886" cy="22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77" b="1">
                <a:solidFill>
                  <a:srgbClr val="000000"/>
                </a:solidFill>
                <a:latin typeface="Arial" panose="020B0604020202020204" pitchFamily="34" charset="0"/>
              </a:rPr>
              <a:t>Units</a:t>
            </a:r>
            <a:endParaRPr lang="en-GB" altLang="en-US" sz="1477">
              <a:latin typeface="Arial" panose="020B0604020202020204" pitchFamily="34" charset="0"/>
            </a:endParaRPr>
          </a:p>
        </p:txBody>
      </p:sp>
      <p:sp>
        <p:nvSpPr>
          <p:cNvPr id="138" name="Rectangle 33"/>
          <p:cNvSpPr>
            <a:spLocks noChangeArrowheads="1"/>
          </p:cNvSpPr>
          <p:nvPr/>
        </p:nvSpPr>
        <p:spPr bwMode="auto">
          <a:xfrm>
            <a:off x="2907793" y="1280324"/>
            <a:ext cx="644769"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39" name="Rectangle 35"/>
          <p:cNvSpPr>
            <a:spLocks noChangeArrowheads="1"/>
          </p:cNvSpPr>
          <p:nvPr/>
        </p:nvSpPr>
        <p:spPr bwMode="auto">
          <a:xfrm>
            <a:off x="4388469" y="6168849"/>
            <a:ext cx="974480"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grpSp>
        <p:nvGrpSpPr>
          <p:cNvPr id="140" name="Group 108"/>
          <p:cNvGrpSpPr>
            <a:grpSpLocks/>
          </p:cNvGrpSpPr>
          <p:nvPr/>
        </p:nvGrpSpPr>
        <p:grpSpPr bwMode="auto">
          <a:xfrm>
            <a:off x="4337180" y="6017915"/>
            <a:ext cx="1242646" cy="363415"/>
            <a:chOff x="3116" y="3697"/>
            <a:chExt cx="848" cy="248"/>
          </a:xfrm>
        </p:grpSpPr>
        <p:sp>
          <p:nvSpPr>
            <p:cNvPr id="141" name="Rectangle 3"/>
            <p:cNvSpPr>
              <a:spLocks noChangeArrowheads="1"/>
            </p:cNvSpPr>
            <p:nvPr/>
          </p:nvSpPr>
          <p:spPr bwMode="auto">
            <a:xfrm>
              <a:off x="3116" y="3697"/>
              <a:ext cx="848" cy="248"/>
            </a:xfrm>
            <a:prstGeom prst="rect">
              <a:avLst/>
            </a:prstGeom>
            <a:solidFill>
              <a:srgbClr val="FFFFFF"/>
            </a:solidFill>
            <a:ln w="15875">
              <a:solidFill>
                <a:srgbClr val="000000"/>
              </a:solidFill>
              <a:miter lim="800000"/>
              <a:headEnd/>
              <a:tailEnd/>
            </a:ln>
          </p:spPr>
          <p:txBody>
            <a:bodyPr/>
            <a:lstStyle/>
            <a:p>
              <a:endParaRPr lang="en-AU" sz="1477"/>
            </a:p>
          </p:txBody>
        </p:sp>
        <p:sp>
          <p:nvSpPr>
            <p:cNvPr id="142" name="Rectangle 36"/>
            <p:cNvSpPr>
              <a:spLocks noChangeArrowheads="1"/>
            </p:cNvSpPr>
            <p:nvPr/>
          </p:nvSpPr>
          <p:spPr bwMode="auto">
            <a:xfrm>
              <a:off x="3192" y="3736"/>
              <a:ext cx="6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77" b="1">
                  <a:solidFill>
                    <a:srgbClr val="000000"/>
                  </a:solidFill>
                  <a:latin typeface="Arial" panose="020B0604020202020204" pitchFamily="34" charset="0"/>
                </a:rPr>
                <a:t>Languages</a:t>
              </a:r>
              <a:endParaRPr lang="en-GB" altLang="en-US" sz="1477">
                <a:latin typeface="Arial" panose="020B0604020202020204" pitchFamily="34" charset="0"/>
              </a:endParaRPr>
            </a:p>
          </p:txBody>
        </p:sp>
      </p:grpSp>
      <p:sp>
        <p:nvSpPr>
          <p:cNvPr id="143" name="Rectangle 37"/>
          <p:cNvSpPr>
            <a:spLocks noChangeArrowheads="1"/>
          </p:cNvSpPr>
          <p:nvPr/>
        </p:nvSpPr>
        <p:spPr bwMode="auto">
          <a:xfrm>
            <a:off x="893528" y="2651924"/>
            <a:ext cx="841131" cy="16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44" name="Rectangle 38"/>
          <p:cNvSpPr>
            <a:spLocks noChangeArrowheads="1"/>
          </p:cNvSpPr>
          <p:nvPr/>
        </p:nvSpPr>
        <p:spPr bwMode="auto">
          <a:xfrm>
            <a:off x="912981" y="2647530"/>
            <a:ext cx="9008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00" b="1" dirty="0">
                <a:solidFill>
                  <a:srgbClr val="000000"/>
                </a:solidFill>
                <a:latin typeface="Arial" panose="020B0604020202020204" pitchFamily="34" charset="0"/>
              </a:rPr>
              <a:t>Essential</a:t>
            </a:r>
            <a:endParaRPr lang="en-GB" altLang="en-US" sz="1600" b="1" dirty="0">
              <a:latin typeface="Arial" panose="020B0604020202020204" pitchFamily="34" charset="0"/>
            </a:endParaRPr>
          </a:p>
        </p:txBody>
      </p:sp>
      <p:sp>
        <p:nvSpPr>
          <p:cNvPr id="145" name="Rectangle 39"/>
          <p:cNvSpPr>
            <a:spLocks noChangeArrowheads="1"/>
          </p:cNvSpPr>
          <p:nvPr/>
        </p:nvSpPr>
        <p:spPr bwMode="auto">
          <a:xfrm>
            <a:off x="927233" y="2817514"/>
            <a:ext cx="759069"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46" name="Rectangle 40"/>
          <p:cNvSpPr>
            <a:spLocks noChangeArrowheads="1"/>
          </p:cNvSpPr>
          <p:nvPr/>
        </p:nvSpPr>
        <p:spPr bwMode="auto">
          <a:xfrm>
            <a:off x="965081" y="2859278"/>
            <a:ext cx="7966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00" b="1">
                <a:solidFill>
                  <a:srgbClr val="000000"/>
                </a:solidFill>
                <a:latin typeface="Arial" panose="020B0604020202020204" pitchFamily="34" charset="0"/>
              </a:rPr>
              <a:t>Process</a:t>
            </a:r>
            <a:endParaRPr lang="en-GB" altLang="en-US" sz="1600" b="1">
              <a:latin typeface="Arial" panose="020B0604020202020204" pitchFamily="34" charset="0"/>
            </a:endParaRPr>
          </a:p>
        </p:txBody>
      </p:sp>
      <p:sp>
        <p:nvSpPr>
          <p:cNvPr id="147" name="Rectangle 41"/>
          <p:cNvSpPr>
            <a:spLocks noChangeArrowheads="1"/>
          </p:cNvSpPr>
          <p:nvPr/>
        </p:nvSpPr>
        <p:spPr bwMode="auto">
          <a:xfrm>
            <a:off x="744056" y="2987498"/>
            <a:ext cx="1091712" cy="16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48" name="Rectangle 42"/>
          <p:cNvSpPr>
            <a:spLocks noChangeArrowheads="1"/>
          </p:cNvSpPr>
          <p:nvPr/>
        </p:nvSpPr>
        <p:spPr bwMode="auto">
          <a:xfrm>
            <a:off x="737452" y="3071026"/>
            <a:ext cx="12519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00" b="1">
                <a:solidFill>
                  <a:srgbClr val="000000"/>
                </a:solidFill>
                <a:latin typeface="Arial" panose="020B0604020202020204" pitchFamily="34" charset="0"/>
              </a:rPr>
              <a:t>Components</a:t>
            </a:r>
            <a:endParaRPr lang="en-GB" altLang="en-US" sz="1600" b="1">
              <a:latin typeface="Arial" panose="020B0604020202020204" pitchFamily="34" charset="0"/>
            </a:endParaRPr>
          </a:p>
        </p:txBody>
      </p:sp>
      <p:sp>
        <p:nvSpPr>
          <p:cNvPr id="149" name="Line 43"/>
          <p:cNvSpPr>
            <a:spLocks noChangeShapeType="1"/>
          </p:cNvSpPr>
          <p:nvPr/>
        </p:nvSpPr>
        <p:spPr bwMode="auto">
          <a:xfrm>
            <a:off x="3348046" y="2969915"/>
            <a:ext cx="578826" cy="56417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50" name="Line 44"/>
          <p:cNvSpPr>
            <a:spLocks noChangeShapeType="1"/>
          </p:cNvSpPr>
          <p:nvPr/>
        </p:nvSpPr>
        <p:spPr bwMode="auto">
          <a:xfrm>
            <a:off x="4124701" y="3746568"/>
            <a:ext cx="543657" cy="5495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51" name="Rectangle 45"/>
          <p:cNvSpPr>
            <a:spLocks noChangeArrowheads="1"/>
          </p:cNvSpPr>
          <p:nvPr/>
        </p:nvSpPr>
        <p:spPr bwMode="auto">
          <a:xfrm>
            <a:off x="3629401" y="3641061"/>
            <a:ext cx="744415" cy="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52" name="Rectangle 46"/>
          <p:cNvSpPr>
            <a:spLocks noChangeArrowheads="1"/>
          </p:cNvSpPr>
          <p:nvPr/>
        </p:nvSpPr>
        <p:spPr bwMode="auto">
          <a:xfrm>
            <a:off x="3671098" y="3535551"/>
            <a:ext cx="7053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produce</a:t>
            </a:r>
            <a:endParaRPr lang="en-GB" altLang="en-US" sz="1600" dirty="0"/>
          </a:p>
        </p:txBody>
      </p:sp>
      <p:sp>
        <p:nvSpPr>
          <p:cNvPr id="153" name="Line 47"/>
          <p:cNvSpPr>
            <a:spLocks noChangeShapeType="1"/>
          </p:cNvSpPr>
          <p:nvPr/>
        </p:nvSpPr>
        <p:spPr bwMode="auto">
          <a:xfrm flipH="1" flipV="1">
            <a:off x="4600949" y="4098259"/>
            <a:ext cx="67408" cy="1978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54" name="Line 48"/>
          <p:cNvSpPr>
            <a:spLocks noChangeShapeType="1"/>
          </p:cNvSpPr>
          <p:nvPr/>
        </p:nvSpPr>
        <p:spPr bwMode="auto">
          <a:xfrm flipH="1" flipV="1">
            <a:off x="4454411" y="4218423"/>
            <a:ext cx="213946" cy="7766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55" name="Line 49"/>
          <p:cNvSpPr>
            <a:spLocks noChangeShapeType="1"/>
          </p:cNvSpPr>
          <p:nvPr/>
        </p:nvSpPr>
        <p:spPr bwMode="auto">
          <a:xfrm>
            <a:off x="4914541" y="4782596"/>
            <a:ext cx="1466" cy="35022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56" name="Line 50"/>
          <p:cNvSpPr>
            <a:spLocks noChangeShapeType="1"/>
          </p:cNvSpPr>
          <p:nvPr/>
        </p:nvSpPr>
        <p:spPr bwMode="auto">
          <a:xfrm>
            <a:off x="4914541" y="5682339"/>
            <a:ext cx="1466" cy="33557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57" name="Rectangle 51"/>
          <p:cNvSpPr>
            <a:spLocks noChangeArrowheads="1"/>
          </p:cNvSpPr>
          <p:nvPr/>
        </p:nvSpPr>
        <p:spPr bwMode="auto">
          <a:xfrm>
            <a:off x="4765074" y="5182645"/>
            <a:ext cx="350227"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58" name="Rectangle 52"/>
          <p:cNvSpPr>
            <a:spLocks noChangeArrowheads="1"/>
          </p:cNvSpPr>
          <p:nvPr/>
        </p:nvSpPr>
        <p:spPr bwMode="auto">
          <a:xfrm>
            <a:off x="4781451" y="5103140"/>
            <a:ext cx="2693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are</a:t>
            </a:r>
            <a:endParaRPr lang="en-GB" altLang="en-US" sz="1600" dirty="0"/>
          </a:p>
        </p:txBody>
      </p:sp>
      <p:sp>
        <p:nvSpPr>
          <p:cNvPr id="159" name="Rectangle 53"/>
          <p:cNvSpPr>
            <a:spLocks noChangeArrowheads="1"/>
          </p:cNvSpPr>
          <p:nvPr/>
        </p:nvSpPr>
        <p:spPr bwMode="auto">
          <a:xfrm>
            <a:off x="4439759" y="5276430"/>
            <a:ext cx="1074127" cy="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60" name="Rectangle 54"/>
          <p:cNvSpPr>
            <a:spLocks noChangeArrowheads="1"/>
          </p:cNvSpPr>
          <p:nvPr/>
        </p:nvSpPr>
        <p:spPr bwMode="auto">
          <a:xfrm>
            <a:off x="4384710" y="5281372"/>
            <a:ext cx="1062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documented</a:t>
            </a:r>
            <a:endParaRPr lang="en-GB" altLang="en-US" sz="1600" dirty="0"/>
          </a:p>
        </p:txBody>
      </p:sp>
      <p:sp>
        <p:nvSpPr>
          <p:cNvPr id="161" name="Rectangle 55"/>
          <p:cNvSpPr>
            <a:spLocks noChangeArrowheads="1"/>
          </p:cNvSpPr>
          <p:nvPr/>
        </p:nvSpPr>
        <p:spPr bwMode="auto">
          <a:xfrm>
            <a:off x="4753351" y="5443484"/>
            <a:ext cx="530469" cy="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62" name="Rectangle 56"/>
          <p:cNvSpPr>
            <a:spLocks noChangeArrowheads="1"/>
          </p:cNvSpPr>
          <p:nvPr/>
        </p:nvSpPr>
        <p:spPr bwMode="auto">
          <a:xfrm>
            <a:off x="4678057" y="5459603"/>
            <a:ext cx="4760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using</a:t>
            </a:r>
            <a:endParaRPr lang="en-GB" altLang="en-US" sz="1600" dirty="0"/>
          </a:p>
        </p:txBody>
      </p:sp>
      <p:sp>
        <p:nvSpPr>
          <p:cNvPr id="163" name="Line 57"/>
          <p:cNvSpPr>
            <a:spLocks noChangeShapeType="1"/>
          </p:cNvSpPr>
          <p:nvPr/>
        </p:nvSpPr>
        <p:spPr bwMode="auto">
          <a:xfrm flipV="1">
            <a:off x="4914541" y="5833275"/>
            <a:ext cx="99646" cy="1846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64" name="Line 58"/>
          <p:cNvSpPr>
            <a:spLocks noChangeShapeType="1"/>
          </p:cNvSpPr>
          <p:nvPr/>
        </p:nvSpPr>
        <p:spPr bwMode="auto">
          <a:xfrm flipH="1" flipV="1">
            <a:off x="4814895" y="5833275"/>
            <a:ext cx="99646" cy="1846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65" name="Line 59"/>
          <p:cNvSpPr>
            <a:spLocks noChangeShapeType="1"/>
          </p:cNvSpPr>
          <p:nvPr/>
        </p:nvSpPr>
        <p:spPr bwMode="auto">
          <a:xfrm>
            <a:off x="2029200" y="4539339"/>
            <a:ext cx="775188" cy="14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66" name="Line 60"/>
          <p:cNvSpPr>
            <a:spLocks noChangeShapeType="1"/>
          </p:cNvSpPr>
          <p:nvPr/>
        </p:nvSpPr>
        <p:spPr bwMode="auto">
          <a:xfrm>
            <a:off x="3695344" y="4539339"/>
            <a:ext cx="759069" cy="14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67" name="Rectangle 61"/>
          <p:cNvSpPr>
            <a:spLocks noChangeArrowheads="1"/>
          </p:cNvSpPr>
          <p:nvPr/>
        </p:nvSpPr>
        <p:spPr bwMode="auto">
          <a:xfrm>
            <a:off x="3011007" y="4281433"/>
            <a:ext cx="594946"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68" name="Rectangle 62"/>
          <p:cNvSpPr>
            <a:spLocks noChangeArrowheads="1"/>
          </p:cNvSpPr>
          <p:nvPr/>
        </p:nvSpPr>
        <p:spPr bwMode="auto">
          <a:xfrm>
            <a:off x="2998999" y="4159426"/>
            <a:ext cx="5273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create</a:t>
            </a:r>
            <a:endParaRPr lang="en-GB" altLang="en-US" sz="1600" dirty="0"/>
          </a:p>
        </p:txBody>
      </p:sp>
      <p:sp>
        <p:nvSpPr>
          <p:cNvPr id="169" name="Rectangle 63"/>
          <p:cNvSpPr>
            <a:spLocks noChangeArrowheads="1"/>
          </p:cNvSpPr>
          <p:nvPr/>
        </p:nvSpPr>
        <p:spPr bwMode="auto">
          <a:xfrm>
            <a:off x="2911361" y="4448487"/>
            <a:ext cx="77665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70" name="Rectangle 64"/>
          <p:cNvSpPr>
            <a:spLocks noChangeArrowheads="1"/>
          </p:cNvSpPr>
          <p:nvPr/>
        </p:nvSpPr>
        <p:spPr bwMode="auto">
          <a:xfrm>
            <a:off x="2905226" y="4341257"/>
            <a:ext cx="7149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evaluate</a:t>
            </a:r>
            <a:endParaRPr lang="en-GB" altLang="en-US" sz="1600" dirty="0"/>
          </a:p>
        </p:txBody>
      </p:sp>
      <p:sp>
        <p:nvSpPr>
          <p:cNvPr id="171" name="Rectangle 65"/>
          <p:cNvSpPr>
            <a:spLocks noChangeArrowheads="1"/>
          </p:cNvSpPr>
          <p:nvPr/>
        </p:nvSpPr>
        <p:spPr bwMode="auto">
          <a:xfrm>
            <a:off x="3011007" y="4617005"/>
            <a:ext cx="594946" cy="16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72" name="Rectangle 66"/>
          <p:cNvSpPr>
            <a:spLocks noChangeArrowheads="1"/>
          </p:cNvSpPr>
          <p:nvPr/>
        </p:nvSpPr>
        <p:spPr bwMode="auto">
          <a:xfrm>
            <a:off x="2994190" y="4523088"/>
            <a:ext cx="53700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a:solidFill>
                  <a:srgbClr val="000000"/>
                </a:solidFill>
                <a:latin typeface="Arial" panose="020B0604020202020204" pitchFamily="34" charset="0"/>
              </a:rPr>
              <a:t>iterate</a:t>
            </a:r>
            <a:endParaRPr lang="en-GB" altLang="en-US" sz="1600"/>
          </a:p>
        </p:txBody>
      </p:sp>
      <p:sp>
        <p:nvSpPr>
          <p:cNvPr id="173" name="Rectangle 67"/>
          <p:cNvSpPr>
            <a:spLocks noChangeArrowheads="1"/>
          </p:cNvSpPr>
          <p:nvPr/>
        </p:nvSpPr>
        <p:spPr bwMode="auto">
          <a:xfrm>
            <a:off x="2911361" y="4782595"/>
            <a:ext cx="776654"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74" name="Rectangle 68"/>
          <p:cNvSpPr>
            <a:spLocks noChangeArrowheads="1"/>
          </p:cNvSpPr>
          <p:nvPr/>
        </p:nvSpPr>
        <p:spPr bwMode="auto">
          <a:xfrm>
            <a:off x="2894806" y="4704920"/>
            <a:ext cx="7357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a:solidFill>
                  <a:srgbClr val="000000"/>
                </a:solidFill>
                <a:latin typeface="Arial" panose="020B0604020202020204" pitchFamily="34" charset="0"/>
              </a:rPr>
              <a:t>maintain</a:t>
            </a:r>
            <a:endParaRPr lang="en-GB" altLang="en-US" sz="1600"/>
          </a:p>
        </p:txBody>
      </p:sp>
      <p:sp>
        <p:nvSpPr>
          <p:cNvPr id="175" name="Line 69"/>
          <p:cNvSpPr>
            <a:spLocks noChangeShapeType="1"/>
          </p:cNvSpPr>
          <p:nvPr/>
        </p:nvSpPr>
        <p:spPr bwMode="auto">
          <a:xfrm flipH="1" flipV="1">
            <a:off x="4256584" y="4447022"/>
            <a:ext cx="197826" cy="923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76" name="Line 70"/>
          <p:cNvSpPr>
            <a:spLocks noChangeShapeType="1"/>
          </p:cNvSpPr>
          <p:nvPr/>
        </p:nvSpPr>
        <p:spPr bwMode="auto">
          <a:xfrm flipH="1">
            <a:off x="4256584" y="4539339"/>
            <a:ext cx="197826" cy="923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77" name="Line 71"/>
          <p:cNvSpPr>
            <a:spLocks noChangeShapeType="1"/>
          </p:cNvSpPr>
          <p:nvPr/>
        </p:nvSpPr>
        <p:spPr bwMode="auto">
          <a:xfrm flipH="1">
            <a:off x="2542086" y="2969915"/>
            <a:ext cx="526073" cy="5495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78" name="Line 72"/>
          <p:cNvSpPr>
            <a:spLocks noChangeShapeType="1"/>
          </p:cNvSpPr>
          <p:nvPr/>
        </p:nvSpPr>
        <p:spPr bwMode="auto">
          <a:xfrm flipH="1">
            <a:off x="1898782" y="3731915"/>
            <a:ext cx="461597" cy="56417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79" name="Rectangle 73"/>
          <p:cNvSpPr>
            <a:spLocks noChangeArrowheads="1"/>
          </p:cNvSpPr>
          <p:nvPr/>
        </p:nvSpPr>
        <p:spPr bwMode="auto">
          <a:xfrm>
            <a:off x="2128848" y="3626407"/>
            <a:ext cx="710711" cy="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80" name="Rectangle 74"/>
          <p:cNvSpPr>
            <a:spLocks noChangeArrowheads="1"/>
          </p:cNvSpPr>
          <p:nvPr/>
        </p:nvSpPr>
        <p:spPr bwMode="auto">
          <a:xfrm>
            <a:off x="2141671" y="3535551"/>
            <a:ext cx="6780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perform</a:t>
            </a:r>
            <a:endParaRPr lang="en-GB" altLang="en-US" sz="1600" dirty="0"/>
          </a:p>
        </p:txBody>
      </p:sp>
      <p:sp>
        <p:nvSpPr>
          <p:cNvPr id="181" name="Line 75"/>
          <p:cNvSpPr>
            <a:spLocks noChangeShapeType="1"/>
          </p:cNvSpPr>
          <p:nvPr/>
        </p:nvSpPr>
        <p:spPr bwMode="auto">
          <a:xfrm flipV="1">
            <a:off x="1898782" y="4203768"/>
            <a:ext cx="197827" cy="923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82" name="Line 76"/>
          <p:cNvSpPr>
            <a:spLocks noChangeShapeType="1"/>
          </p:cNvSpPr>
          <p:nvPr/>
        </p:nvSpPr>
        <p:spPr bwMode="auto">
          <a:xfrm flipV="1">
            <a:off x="1898780" y="4098259"/>
            <a:ext cx="48358" cy="1978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83" name="Line 77"/>
          <p:cNvSpPr>
            <a:spLocks noChangeShapeType="1"/>
          </p:cNvSpPr>
          <p:nvPr/>
        </p:nvSpPr>
        <p:spPr bwMode="auto">
          <a:xfrm>
            <a:off x="3228712" y="1400486"/>
            <a:ext cx="2931" cy="21394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84" name="Line 78"/>
          <p:cNvSpPr>
            <a:spLocks noChangeShapeType="1"/>
          </p:cNvSpPr>
          <p:nvPr/>
        </p:nvSpPr>
        <p:spPr bwMode="auto">
          <a:xfrm>
            <a:off x="3228712" y="2162488"/>
            <a:ext cx="2931" cy="27402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85" name="Rectangle 79"/>
          <p:cNvSpPr>
            <a:spLocks noChangeArrowheads="1"/>
          </p:cNvSpPr>
          <p:nvPr/>
        </p:nvSpPr>
        <p:spPr bwMode="auto">
          <a:xfrm>
            <a:off x="2882879" y="1633484"/>
            <a:ext cx="694592" cy="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86" name="Rectangle 80"/>
          <p:cNvSpPr>
            <a:spLocks noChangeArrowheads="1"/>
          </p:cNvSpPr>
          <p:nvPr/>
        </p:nvSpPr>
        <p:spPr bwMode="auto">
          <a:xfrm>
            <a:off x="2907172" y="1587684"/>
            <a:ext cx="6460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provide</a:t>
            </a:r>
            <a:endParaRPr lang="en-GB" altLang="en-US" sz="1600" dirty="0"/>
          </a:p>
        </p:txBody>
      </p:sp>
      <p:sp>
        <p:nvSpPr>
          <p:cNvPr id="187" name="Rectangle 81"/>
          <p:cNvSpPr>
            <a:spLocks noChangeArrowheads="1"/>
          </p:cNvSpPr>
          <p:nvPr/>
        </p:nvSpPr>
        <p:spPr bwMode="auto">
          <a:xfrm>
            <a:off x="2412493" y="1802002"/>
            <a:ext cx="1635369" cy="1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88" name="Rectangle 82"/>
          <p:cNvSpPr>
            <a:spLocks noChangeArrowheads="1"/>
          </p:cNvSpPr>
          <p:nvPr/>
        </p:nvSpPr>
        <p:spPr bwMode="auto">
          <a:xfrm>
            <a:off x="2404631" y="1779286"/>
            <a:ext cx="16510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macro organization</a:t>
            </a:r>
            <a:endParaRPr lang="en-GB" altLang="en-US" sz="1600" dirty="0"/>
          </a:p>
        </p:txBody>
      </p:sp>
      <p:sp>
        <p:nvSpPr>
          <p:cNvPr id="189" name="Rectangle 83"/>
          <p:cNvSpPr>
            <a:spLocks noChangeArrowheads="1"/>
          </p:cNvSpPr>
          <p:nvPr/>
        </p:nvSpPr>
        <p:spPr bwMode="auto">
          <a:xfrm>
            <a:off x="2964208" y="1969055"/>
            <a:ext cx="531934"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477"/>
          </a:p>
        </p:txBody>
      </p:sp>
      <p:sp>
        <p:nvSpPr>
          <p:cNvPr id="190" name="Rectangle 84"/>
          <p:cNvSpPr>
            <a:spLocks noChangeArrowheads="1"/>
          </p:cNvSpPr>
          <p:nvPr/>
        </p:nvSpPr>
        <p:spPr bwMode="auto">
          <a:xfrm>
            <a:off x="2987320" y="1970887"/>
            <a:ext cx="4857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to the</a:t>
            </a:r>
            <a:endParaRPr lang="en-GB" altLang="en-US" sz="1600" dirty="0"/>
          </a:p>
        </p:txBody>
      </p:sp>
      <p:sp>
        <p:nvSpPr>
          <p:cNvPr id="191" name="Line 85"/>
          <p:cNvSpPr>
            <a:spLocks noChangeShapeType="1"/>
          </p:cNvSpPr>
          <p:nvPr/>
        </p:nvSpPr>
        <p:spPr bwMode="auto">
          <a:xfrm flipV="1">
            <a:off x="3238713" y="2253339"/>
            <a:ext cx="101111" cy="18317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92" name="Line 86"/>
          <p:cNvSpPr>
            <a:spLocks noChangeShapeType="1"/>
          </p:cNvSpPr>
          <p:nvPr/>
        </p:nvSpPr>
        <p:spPr bwMode="auto">
          <a:xfrm flipH="1" flipV="1">
            <a:off x="3128694" y="2253339"/>
            <a:ext cx="98181" cy="18317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grpSp>
        <p:nvGrpSpPr>
          <p:cNvPr id="193" name="Group 107"/>
          <p:cNvGrpSpPr>
            <a:grpSpLocks/>
          </p:cNvGrpSpPr>
          <p:nvPr/>
        </p:nvGrpSpPr>
        <p:grpSpPr bwMode="auto">
          <a:xfrm>
            <a:off x="5519747" y="1604176"/>
            <a:ext cx="1840523" cy="568569"/>
            <a:chOff x="3923" y="685"/>
            <a:chExt cx="1256" cy="388"/>
          </a:xfrm>
        </p:grpSpPr>
        <p:sp>
          <p:nvSpPr>
            <p:cNvPr id="194" name="Rectangle 87"/>
            <p:cNvSpPr>
              <a:spLocks noChangeArrowheads="1"/>
            </p:cNvSpPr>
            <p:nvPr/>
          </p:nvSpPr>
          <p:spPr bwMode="auto">
            <a:xfrm>
              <a:off x="3923" y="685"/>
              <a:ext cx="1256" cy="388"/>
            </a:xfrm>
            <a:prstGeom prst="rect">
              <a:avLst/>
            </a:prstGeom>
            <a:solidFill>
              <a:srgbClr val="FFFFFF"/>
            </a:solidFill>
            <a:ln w="12700">
              <a:solidFill>
                <a:srgbClr val="000000"/>
              </a:solidFill>
              <a:miter lim="800000"/>
              <a:headEnd/>
              <a:tailEnd/>
            </a:ln>
          </p:spPr>
          <p:txBody>
            <a:bodyPr/>
            <a:lstStyle/>
            <a:p>
              <a:endParaRPr lang="en-AU" sz="1477"/>
            </a:p>
          </p:txBody>
        </p:sp>
        <p:sp>
          <p:nvSpPr>
            <p:cNvPr id="195" name="Rectangle 88"/>
            <p:cNvSpPr>
              <a:spLocks noChangeArrowheads="1"/>
            </p:cNvSpPr>
            <p:nvPr/>
          </p:nvSpPr>
          <p:spPr bwMode="auto">
            <a:xfrm>
              <a:off x="4139" y="783"/>
              <a:ext cx="8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846" b="1">
                  <a:solidFill>
                    <a:srgbClr val="000000"/>
                  </a:solidFill>
                  <a:latin typeface="Arial" panose="020B0604020202020204" pitchFamily="34" charset="0"/>
                </a:rPr>
                <a:t>Guidelines</a:t>
              </a:r>
              <a:endParaRPr lang="en-GB" altLang="en-US" sz="1846" b="1">
                <a:latin typeface="Arial" panose="020B0604020202020204" pitchFamily="34" charset="0"/>
              </a:endParaRPr>
            </a:p>
          </p:txBody>
        </p:sp>
      </p:grpSp>
      <p:grpSp>
        <p:nvGrpSpPr>
          <p:cNvPr id="196" name="Group 89"/>
          <p:cNvGrpSpPr>
            <a:grpSpLocks/>
          </p:cNvGrpSpPr>
          <p:nvPr/>
        </p:nvGrpSpPr>
        <p:grpSpPr bwMode="auto">
          <a:xfrm>
            <a:off x="4171591" y="1882597"/>
            <a:ext cx="1348154" cy="121626"/>
            <a:chOff x="2366" y="883"/>
            <a:chExt cx="849" cy="83"/>
          </a:xfrm>
        </p:grpSpPr>
        <p:sp>
          <p:nvSpPr>
            <p:cNvPr id="197" name="Line 90"/>
            <p:cNvSpPr>
              <a:spLocks noChangeShapeType="1"/>
            </p:cNvSpPr>
            <p:nvPr/>
          </p:nvSpPr>
          <p:spPr bwMode="auto">
            <a:xfrm flipH="1">
              <a:off x="2447" y="925"/>
              <a:ext cx="76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sz="1477"/>
            </a:p>
          </p:txBody>
        </p:sp>
        <p:sp>
          <p:nvSpPr>
            <p:cNvPr id="198" name="Freeform 91"/>
            <p:cNvSpPr>
              <a:spLocks/>
            </p:cNvSpPr>
            <p:nvPr/>
          </p:nvSpPr>
          <p:spPr bwMode="auto">
            <a:xfrm>
              <a:off x="2366" y="883"/>
              <a:ext cx="84" cy="83"/>
            </a:xfrm>
            <a:custGeom>
              <a:avLst/>
              <a:gdLst>
                <a:gd name="T0" fmla="*/ 84 w 84"/>
                <a:gd name="T1" fmla="*/ 0 h 83"/>
                <a:gd name="T2" fmla="*/ 0 w 84"/>
                <a:gd name="T3" fmla="*/ 42 h 83"/>
                <a:gd name="T4" fmla="*/ 84 w 84"/>
                <a:gd name="T5" fmla="*/ 83 h 83"/>
                <a:gd name="T6" fmla="*/ 84 w 84"/>
                <a:gd name="T7" fmla="*/ 0 h 83"/>
              </a:gdLst>
              <a:ahLst/>
              <a:cxnLst>
                <a:cxn ang="0">
                  <a:pos x="T0" y="T1"/>
                </a:cxn>
                <a:cxn ang="0">
                  <a:pos x="T2" y="T3"/>
                </a:cxn>
                <a:cxn ang="0">
                  <a:pos x="T4" y="T5"/>
                </a:cxn>
                <a:cxn ang="0">
                  <a:pos x="T6" y="T7"/>
                </a:cxn>
              </a:cxnLst>
              <a:rect l="0" t="0" r="r" b="b"/>
              <a:pathLst>
                <a:path w="84" h="83">
                  <a:moveTo>
                    <a:pt x="84" y="0"/>
                  </a:moveTo>
                  <a:lnTo>
                    <a:pt x="0" y="42"/>
                  </a:lnTo>
                  <a:lnTo>
                    <a:pt x="84" y="83"/>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sz="1477"/>
            </a:p>
          </p:txBody>
        </p:sp>
      </p:grpSp>
      <p:sp>
        <p:nvSpPr>
          <p:cNvPr id="199" name="Rectangle 93"/>
          <p:cNvSpPr>
            <a:spLocks noChangeArrowheads="1"/>
          </p:cNvSpPr>
          <p:nvPr/>
        </p:nvSpPr>
        <p:spPr bwMode="auto">
          <a:xfrm>
            <a:off x="4666148" y="1673047"/>
            <a:ext cx="58509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b="1" dirty="0">
                <a:solidFill>
                  <a:srgbClr val="000000"/>
                </a:solidFill>
                <a:latin typeface="Arial" panose="020B0604020202020204" pitchFamily="34" charset="0"/>
              </a:rPr>
              <a:t>help to</a:t>
            </a:r>
            <a:endParaRPr lang="en-GB" altLang="en-US" sz="1400" b="1" dirty="0">
              <a:latin typeface="Arial" panose="020B0604020202020204" pitchFamily="34" charset="0"/>
            </a:endParaRPr>
          </a:p>
        </p:txBody>
      </p:sp>
      <p:grpSp>
        <p:nvGrpSpPr>
          <p:cNvPr id="200" name="Group 106"/>
          <p:cNvGrpSpPr>
            <a:grpSpLocks/>
          </p:cNvGrpSpPr>
          <p:nvPr/>
        </p:nvGrpSpPr>
        <p:grpSpPr bwMode="auto">
          <a:xfrm>
            <a:off x="6165670" y="2509783"/>
            <a:ext cx="2782766" cy="2469174"/>
            <a:chOff x="4341" y="1303"/>
            <a:chExt cx="1899" cy="1685"/>
          </a:xfrm>
        </p:grpSpPr>
        <p:sp>
          <p:nvSpPr>
            <p:cNvPr id="201" name="Rectangle 94"/>
            <p:cNvSpPr>
              <a:spLocks noChangeArrowheads="1"/>
            </p:cNvSpPr>
            <p:nvPr/>
          </p:nvSpPr>
          <p:spPr bwMode="auto">
            <a:xfrm>
              <a:off x="4341" y="1303"/>
              <a:ext cx="1899" cy="1685"/>
            </a:xfrm>
            <a:prstGeom prst="rect">
              <a:avLst/>
            </a:prstGeom>
            <a:solidFill>
              <a:srgbClr val="FFFFFF"/>
            </a:solidFill>
            <a:ln w="12700">
              <a:solidFill>
                <a:srgbClr val="000000"/>
              </a:solidFill>
              <a:miter lim="800000"/>
              <a:headEnd/>
              <a:tailEnd/>
            </a:ln>
          </p:spPr>
          <p:txBody>
            <a:bodyPr/>
            <a:lstStyle/>
            <a:p>
              <a:endParaRPr lang="en-AU" sz="1477"/>
            </a:p>
          </p:txBody>
        </p:sp>
        <p:sp>
          <p:nvSpPr>
            <p:cNvPr id="202" name="Rectangle 95"/>
            <p:cNvSpPr>
              <a:spLocks noChangeArrowheads="1"/>
            </p:cNvSpPr>
            <p:nvPr/>
          </p:nvSpPr>
          <p:spPr bwMode="auto">
            <a:xfrm>
              <a:off x="4424" y="1347"/>
              <a:ext cx="17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a:solidFill>
                    <a:srgbClr val="000000"/>
                  </a:solidFill>
                </a:rPr>
                <a:t>For each element (represented</a:t>
              </a:r>
              <a:endParaRPr lang="en-GB" altLang="en-US" sz="1662"/>
            </a:p>
          </p:txBody>
        </p:sp>
        <p:sp>
          <p:nvSpPr>
            <p:cNvPr id="203" name="Rectangle 96"/>
            <p:cNvSpPr>
              <a:spLocks noChangeArrowheads="1"/>
            </p:cNvSpPr>
            <p:nvPr/>
          </p:nvSpPr>
          <p:spPr bwMode="auto">
            <a:xfrm>
              <a:off x="4424" y="1503"/>
              <a:ext cx="158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dirty="0">
                  <a:solidFill>
                    <a:srgbClr val="000000"/>
                  </a:solidFill>
                </a:rPr>
                <a:t>by box), OPEN permits the</a:t>
              </a:r>
              <a:endParaRPr lang="en-GB" altLang="en-US" sz="1662" dirty="0"/>
            </a:p>
          </p:txBody>
        </p:sp>
        <p:sp>
          <p:nvSpPr>
            <p:cNvPr id="204" name="Rectangle 97"/>
            <p:cNvSpPr>
              <a:spLocks noChangeArrowheads="1"/>
            </p:cNvSpPr>
            <p:nvPr/>
          </p:nvSpPr>
          <p:spPr bwMode="auto">
            <a:xfrm>
              <a:off x="4424" y="1659"/>
              <a:ext cx="164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dirty="0">
                  <a:solidFill>
                    <a:srgbClr val="000000"/>
                  </a:solidFill>
                </a:rPr>
                <a:t>user to select how many and</a:t>
              </a:r>
              <a:endParaRPr lang="en-GB" altLang="en-US" sz="1662" dirty="0"/>
            </a:p>
          </p:txBody>
        </p:sp>
        <p:sp>
          <p:nvSpPr>
            <p:cNvPr id="205" name="Rectangle 98"/>
            <p:cNvSpPr>
              <a:spLocks noChangeArrowheads="1"/>
            </p:cNvSpPr>
            <p:nvPr/>
          </p:nvSpPr>
          <p:spPr bwMode="auto">
            <a:xfrm>
              <a:off x="4423" y="1815"/>
              <a:ext cx="169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a:solidFill>
                    <a:srgbClr val="000000"/>
                  </a:solidFill>
                </a:rPr>
                <a:t>which instances will be used.</a:t>
              </a:r>
              <a:endParaRPr lang="en-GB" altLang="en-US" sz="1662"/>
            </a:p>
          </p:txBody>
        </p:sp>
        <p:sp>
          <p:nvSpPr>
            <p:cNvPr id="206" name="Rectangle 99"/>
            <p:cNvSpPr>
              <a:spLocks noChangeArrowheads="1"/>
            </p:cNvSpPr>
            <p:nvPr/>
          </p:nvSpPr>
          <p:spPr bwMode="auto">
            <a:xfrm>
              <a:off x="4424" y="1971"/>
              <a:ext cx="142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dirty="0">
                  <a:solidFill>
                    <a:srgbClr val="000000"/>
                  </a:solidFill>
                </a:rPr>
                <a:t>The OPF documentation</a:t>
              </a:r>
              <a:endParaRPr lang="en-GB" altLang="en-US" sz="1662" dirty="0"/>
            </a:p>
          </p:txBody>
        </p:sp>
        <p:sp>
          <p:nvSpPr>
            <p:cNvPr id="207" name="Rectangle 100"/>
            <p:cNvSpPr>
              <a:spLocks noChangeArrowheads="1"/>
            </p:cNvSpPr>
            <p:nvPr/>
          </p:nvSpPr>
          <p:spPr bwMode="auto">
            <a:xfrm>
              <a:off x="4423" y="2127"/>
              <a:ext cx="172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a:solidFill>
                    <a:srgbClr val="000000"/>
                  </a:solidFill>
                </a:rPr>
                <a:t>provides a comprehensive list</a:t>
              </a:r>
              <a:endParaRPr lang="en-GB" altLang="en-US" sz="1662"/>
            </a:p>
          </p:txBody>
        </p:sp>
        <p:sp>
          <p:nvSpPr>
            <p:cNvPr id="208" name="Rectangle 101"/>
            <p:cNvSpPr>
              <a:spLocks noChangeArrowheads="1"/>
            </p:cNvSpPr>
            <p:nvPr/>
          </p:nvSpPr>
          <p:spPr bwMode="auto">
            <a:xfrm>
              <a:off x="4424" y="2283"/>
              <a:ext cx="14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a:solidFill>
                    <a:srgbClr val="000000"/>
                  </a:solidFill>
                </a:rPr>
                <a:t>of suggestions on the best</a:t>
              </a:r>
              <a:endParaRPr lang="en-GB" altLang="en-US" sz="1662"/>
            </a:p>
          </p:txBody>
        </p:sp>
        <p:sp>
          <p:nvSpPr>
            <p:cNvPr id="209" name="Rectangle 102"/>
            <p:cNvSpPr>
              <a:spLocks noChangeArrowheads="1"/>
            </p:cNvSpPr>
            <p:nvPr/>
          </p:nvSpPr>
          <p:spPr bwMode="auto">
            <a:xfrm>
              <a:off x="4424" y="2439"/>
              <a:ext cx="137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a:solidFill>
                    <a:srgbClr val="000000"/>
                  </a:solidFill>
                </a:rPr>
                <a:t>selections together with</a:t>
              </a:r>
              <a:endParaRPr lang="en-GB" altLang="en-US" sz="1662"/>
            </a:p>
          </p:txBody>
        </p:sp>
        <p:sp>
          <p:nvSpPr>
            <p:cNvPr id="210" name="Rectangle 103"/>
            <p:cNvSpPr>
              <a:spLocks noChangeArrowheads="1"/>
            </p:cNvSpPr>
            <p:nvPr/>
          </p:nvSpPr>
          <p:spPr bwMode="auto">
            <a:xfrm>
              <a:off x="4424" y="2595"/>
              <a:ext cx="134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a:solidFill>
                    <a:srgbClr val="000000"/>
                  </a:solidFill>
                </a:rPr>
                <a:t>guidelines on their best</a:t>
              </a:r>
              <a:endParaRPr lang="en-GB" altLang="en-US" sz="1662"/>
            </a:p>
          </p:txBody>
        </p:sp>
        <p:sp>
          <p:nvSpPr>
            <p:cNvPr id="211" name="Rectangle 104"/>
            <p:cNvSpPr>
              <a:spLocks noChangeArrowheads="1"/>
            </p:cNvSpPr>
            <p:nvPr/>
          </p:nvSpPr>
          <p:spPr bwMode="auto">
            <a:xfrm>
              <a:off x="4428" y="2750"/>
              <a:ext cx="75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662" dirty="0">
                  <a:solidFill>
                    <a:srgbClr val="000000"/>
                  </a:solidFill>
                </a:rPr>
                <a:t>organisation.</a:t>
              </a:r>
              <a:endParaRPr lang="en-GB" altLang="en-US" sz="1662" dirty="0"/>
            </a:p>
          </p:txBody>
        </p:sp>
      </p:grpSp>
      <p:sp>
        <p:nvSpPr>
          <p:cNvPr id="212" name="Rectangle 2"/>
          <p:cNvSpPr>
            <a:spLocks noChangeArrowheads="1"/>
          </p:cNvSpPr>
          <p:nvPr/>
        </p:nvSpPr>
        <p:spPr bwMode="auto">
          <a:xfrm>
            <a:off x="2794956" y="1157231"/>
            <a:ext cx="870438" cy="334108"/>
          </a:xfrm>
          <a:prstGeom prst="rect">
            <a:avLst/>
          </a:prstGeom>
          <a:solidFill>
            <a:srgbClr val="FFFFFF"/>
          </a:solidFill>
          <a:ln w="15875">
            <a:solidFill>
              <a:srgbClr val="000000"/>
            </a:solidFill>
            <a:miter lim="800000"/>
            <a:headEnd/>
            <a:tailEnd/>
          </a:ln>
        </p:spPr>
        <p:txBody>
          <a:bodyPr/>
          <a:lstStyle/>
          <a:p>
            <a:endParaRPr lang="en-AU" sz="1477"/>
          </a:p>
        </p:txBody>
      </p:sp>
      <p:sp>
        <p:nvSpPr>
          <p:cNvPr id="213" name="Rectangle 20"/>
          <p:cNvSpPr>
            <a:spLocks noChangeArrowheads="1"/>
          </p:cNvSpPr>
          <p:nvPr/>
        </p:nvSpPr>
        <p:spPr bwMode="auto">
          <a:xfrm>
            <a:off x="2624148" y="2666578"/>
            <a:ext cx="1244111" cy="329712"/>
          </a:xfrm>
          <a:prstGeom prst="rect">
            <a:avLst/>
          </a:prstGeom>
          <a:solidFill>
            <a:srgbClr val="FFFFFF"/>
          </a:solidFill>
          <a:ln w="15875">
            <a:solidFill>
              <a:srgbClr val="000000"/>
            </a:solidFill>
            <a:miter lim="800000"/>
            <a:headEnd/>
            <a:tailEnd/>
          </a:ln>
        </p:spPr>
        <p:txBody>
          <a:bodyPr/>
          <a:lstStyle/>
          <a:p>
            <a:endParaRPr lang="en-AU" sz="1477"/>
          </a:p>
        </p:txBody>
      </p:sp>
      <p:sp>
        <p:nvSpPr>
          <p:cNvPr id="214" name="Rectangle 28"/>
          <p:cNvSpPr>
            <a:spLocks noChangeArrowheads="1"/>
          </p:cNvSpPr>
          <p:nvPr/>
        </p:nvSpPr>
        <p:spPr bwMode="auto">
          <a:xfrm>
            <a:off x="2772195" y="2698816"/>
            <a:ext cx="937757" cy="22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77" b="1" dirty="0">
                <a:solidFill>
                  <a:srgbClr val="000000"/>
                </a:solidFill>
                <a:latin typeface="Arial" panose="020B0604020202020204" pitchFamily="34" charset="0"/>
              </a:rPr>
              <a:t>Producers</a:t>
            </a:r>
            <a:endParaRPr lang="en-GB" altLang="en-US" sz="1477" dirty="0">
              <a:latin typeface="Arial" panose="020B0604020202020204" pitchFamily="34" charset="0"/>
            </a:endParaRPr>
          </a:p>
        </p:txBody>
      </p:sp>
      <p:sp>
        <p:nvSpPr>
          <p:cNvPr id="215" name="Rectangle 34"/>
          <p:cNvSpPr>
            <a:spLocks noChangeArrowheads="1"/>
          </p:cNvSpPr>
          <p:nvPr/>
        </p:nvSpPr>
        <p:spPr bwMode="auto">
          <a:xfrm>
            <a:off x="2919192" y="1221708"/>
            <a:ext cx="621966" cy="22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77" b="1">
                <a:solidFill>
                  <a:srgbClr val="000000"/>
                </a:solidFill>
                <a:latin typeface="Arial" panose="020B0604020202020204" pitchFamily="34" charset="0"/>
              </a:rPr>
              <a:t>Stages</a:t>
            </a:r>
            <a:endParaRPr lang="en-GB" altLang="en-US" sz="1477">
              <a:latin typeface="Arial" panose="020B0604020202020204" pitchFamily="34" charset="0"/>
            </a:endParaRPr>
          </a:p>
        </p:txBody>
      </p:sp>
      <p:sp>
        <p:nvSpPr>
          <p:cNvPr id="95" name="Date Placeholder 3">
            <a:extLst>
              <a:ext uri="{FF2B5EF4-FFF2-40B4-BE49-F238E27FC236}">
                <a16:creationId xmlns:a16="http://schemas.microsoft.com/office/drawing/2014/main" id="{1A2EC306-57CE-4132-86DA-19069064F01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altLang="en-US" dirty="0"/>
              <a:t>Process framework</a:t>
            </a:r>
          </a:p>
          <a:p>
            <a:pPr lvl="1"/>
            <a:r>
              <a:rPr lang="en-AU" altLang="en-US" dirty="0"/>
              <a:t>process is instantiated from the framework</a:t>
            </a:r>
          </a:p>
          <a:p>
            <a:pPr lvl="1"/>
            <a:r>
              <a:rPr lang="en-AU" altLang="en-US" dirty="0" err="1"/>
              <a:t>metamodel</a:t>
            </a:r>
            <a:r>
              <a:rPr lang="en-AU" altLang="en-US" dirty="0"/>
              <a:t> documents the framework</a:t>
            </a:r>
          </a:p>
          <a:p>
            <a:r>
              <a:rPr lang="en-AU" altLang="en-US" dirty="0"/>
              <a:t>Contracts between components</a:t>
            </a:r>
          </a:p>
          <a:p>
            <a:pPr lvl="1"/>
            <a:r>
              <a:rPr lang="en-AU" altLang="en-US" dirty="0"/>
              <a:t>process construction</a:t>
            </a:r>
          </a:p>
          <a:p>
            <a:pPr lvl="1"/>
            <a:r>
              <a:rPr lang="en-AU" altLang="en-US" dirty="0"/>
              <a:t>scheduling</a:t>
            </a:r>
          </a:p>
        </p:txBody>
      </p:sp>
      <p:sp>
        <p:nvSpPr>
          <p:cNvPr id="3" name="Title 2"/>
          <p:cNvSpPr>
            <a:spLocks noGrp="1"/>
          </p:cNvSpPr>
          <p:nvPr>
            <p:ph type="title"/>
          </p:nvPr>
        </p:nvSpPr>
        <p:spPr/>
        <p:txBody>
          <a:bodyPr/>
          <a:lstStyle/>
          <a:p>
            <a:r>
              <a:rPr lang="en-US" dirty="0"/>
              <a:t>OPEN</a:t>
            </a:r>
            <a:endParaRPr lang="en-AU" dirty="0"/>
          </a:p>
        </p:txBody>
      </p:sp>
      <p:sp>
        <p:nvSpPr>
          <p:cNvPr id="5"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48</a:t>
            </a:fld>
            <a:endParaRPr lang="en-AU" altLang="en-US"/>
          </a:p>
        </p:txBody>
      </p:sp>
      <p:sp>
        <p:nvSpPr>
          <p:cNvPr id="7" name="Date Placeholder 3">
            <a:extLst>
              <a:ext uri="{FF2B5EF4-FFF2-40B4-BE49-F238E27FC236}">
                <a16:creationId xmlns:a16="http://schemas.microsoft.com/office/drawing/2014/main" id="{1F39517B-0113-4DF9-8729-0005265ABAC3}"/>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617108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67" name="Rectangle 63"/>
          <p:cNvSpPr>
            <a:spLocks noChangeArrowheads="1"/>
          </p:cNvSpPr>
          <p:nvPr/>
        </p:nvSpPr>
        <p:spPr bwMode="auto">
          <a:xfrm>
            <a:off x="224335" y="3668265"/>
            <a:ext cx="2946888" cy="2147046"/>
          </a:xfrm>
          <a:prstGeom prst="rect">
            <a:avLst/>
          </a:prstGeom>
          <a:solidFill>
            <a:srgbClr val="CC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1968" name="Text Box 64"/>
          <p:cNvSpPr txBox="1">
            <a:spLocks noChangeArrowheads="1"/>
          </p:cNvSpPr>
          <p:nvPr/>
        </p:nvSpPr>
        <p:spPr bwMode="auto">
          <a:xfrm>
            <a:off x="343763" y="3743002"/>
            <a:ext cx="611066" cy="348109"/>
          </a:xfrm>
          <a:prstGeom prst="rect">
            <a:avLst/>
          </a:prstGeom>
          <a:solidFill>
            <a:srgbClr val="CC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62">
                <a:latin typeface="Arial" panose="020B0604020202020204" pitchFamily="34" charset="0"/>
              </a:rPr>
              <a:t>Key:</a:t>
            </a:r>
          </a:p>
        </p:txBody>
      </p:sp>
      <p:sp>
        <p:nvSpPr>
          <p:cNvPr id="251969" name="Text Box 65"/>
          <p:cNvSpPr txBox="1">
            <a:spLocks noChangeArrowheads="1"/>
          </p:cNvSpPr>
          <p:nvPr/>
        </p:nvSpPr>
        <p:spPr bwMode="auto">
          <a:xfrm>
            <a:off x="1088924" y="4091764"/>
            <a:ext cx="2020433" cy="1723549"/>
          </a:xfrm>
          <a:prstGeom prst="rect">
            <a:avLst/>
          </a:prstGeom>
          <a:noFill/>
          <a:ln>
            <a:noFill/>
          </a:ln>
          <a:effectLst/>
          <a:extLst/>
        </p:spPr>
        <p:txBody>
          <a:bodyPr wrap="square">
            <a:spAutoFit/>
          </a:bodyPr>
          <a:lstStyle/>
          <a:p>
            <a:pPr>
              <a:spcAft>
                <a:spcPts val="600"/>
              </a:spcAft>
            </a:pPr>
            <a:r>
              <a:rPr lang="en-GB" altLang="en-US" sz="1600" dirty="0">
                <a:latin typeface="Arial" panose="020B0604020202020204" pitchFamily="34" charset="0"/>
              </a:rPr>
              <a:t>Time boxed activity object</a:t>
            </a:r>
          </a:p>
          <a:p>
            <a:pPr>
              <a:spcAft>
                <a:spcPts val="600"/>
              </a:spcAft>
            </a:pPr>
            <a:r>
              <a:rPr lang="en-GB" altLang="en-US" sz="1600" dirty="0">
                <a:latin typeface="Arial" panose="020B0604020202020204" pitchFamily="34" charset="0"/>
              </a:rPr>
              <a:t>Unconstrained activity object</a:t>
            </a:r>
          </a:p>
          <a:p>
            <a:pPr>
              <a:spcAft>
                <a:spcPts val="600"/>
              </a:spcAft>
            </a:pPr>
            <a:r>
              <a:rPr lang="en-GB" altLang="en-US" sz="1600" dirty="0">
                <a:latin typeface="Arial" panose="020B0604020202020204" pitchFamily="34" charset="0"/>
              </a:rPr>
              <a:t>Guarded transition between tasks</a:t>
            </a:r>
          </a:p>
        </p:txBody>
      </p:sp>
      <p:sp>
        <p:nvSpPr>
          <p:cNvPr id="251970" name="Oval 66"/>
          <p:cNvSpPr>
            <a:spLocks noChangeArrowheads="1"/>
          </p:cNvSpPr>
          <p:nvPr/>
        </p:nvSpPr>
        <p:spPr bwMode="auto">
          <a:xfrm>
            <a:off x="362081" y="4748461"/>
            <a:ext cx="571500" cy="243254"/>
          </a:xfrm>
          <a:prstGeom prst="ellipse">
            <a:avLst/>
          </a:prstGeom>
          <a:solidFill>
            <a:srgbClr val="CC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1971" name="Oval 67"/>
          <p:cNvSpPr>
            <a:spLocks noChangeArrowheads="1"/>
          </p:cNvSpPr>
          <p:nvPr/>
        </p:nvSpPr>
        <p:spPr bwMode="auto">
          <a:xfrm>
            <a:off x="362081" y="4170892"/>
            <a:ext cx="571500" cy="243254"/>
          </a:xfrm>
          <a:prstGeom prst="ellipse">
            <a:avLst/>
          </a:prstGeom>
          <a:solidFill>
            <a:srgbClr val="CC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1972" name="Rectangle 68"/>
          <p:cNvSpPr>
            <a:spLocks noChangeArrowheads="1"/>
          </p:cNvSpPr>
          <p:nvPr/>
        </p:nvSpPr>
        <p:spPr bwMode="auto">
          <a:xfrm>
            <a:off x="775319" y="4147447"/>
            <a:ext cx="95250" cy="161192"/>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1973" name="Line 69"/>
          <p:cNvSpPr>
            <a:spLocks noChangeShapeType="1"/>
          </p:cNvSpPr>
          <p:nvPr/>
        </p:nvSpPr>
        <p:spPr bwMode="auto">
          <a:xfrm>
            <a:off x="362081" y="5395534"/>
            <a:ext cx="533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1974" name="Text Box 70"/>
          <p:cNvSpPr txBox="1">
            <a:spLocks noChangeArrowheads="1"/>
          </p:cNvSpPr>
          <p:nvPr/>
        </p:nvSpPr>
        <p:spPr bwMode="auto">
          <a:xfrm>
            <a:off x="12707" y="86837"/>
            <a:ext cx="391370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altLang="en-US" sz="3200" b="1" dirty="0">
                <a:latin typeface="Calibri" panose="020F0502020204030204" pitchFamily="34" charset="0"/>
                <a:cs typeface="Calibri" panose="020F0502020204030204" pitchFamily="34" charset="0"/>
              </a:rPr>
              <a:t>Typical OPEN Instance </a:t>
            </a:r>
            <a:r>
              <a:rPr lang="en-GB" altLang="en-US" sz="2800" b="1" dirty="0">
                <a:latin typeface="Calibri" panose="020F0502020204030204" pitchFamily="34" charset="0"/>
                <a:cs typeface="Calibri" panose="020F0502020204030204" pitchFamily="34" charset="0"/>
              </a:rPr>
              <a:t>Project in an Organisation</a:t>
            </a:r>
          </a:p>
        </p:txBody>
      </p:sp>
      <p:sp>
        <p:nvSpPr>
          <p:cNvPr id="251976" name="Line 72"/>
          <p:cNvSpPr>
            <a:spLocks noChangeShapeType="1"/>
          </p:cNvSpPr>
          <p:nvPr/>
        </p:nvSpPr>
        <p:spPr bwMode="auto">
          <a:xfrm>
            <a:off x="7601381" y="1436228"/>
            <a:ext cx="0" cy="459544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1977" name="AutoShape 73"/>
          <p:cNvSpPr>
            <a:spLocks noChangeArrowheads="1"/>
          </p:cNvSpPr>
          <p:nvPr/>
        </p:nvSpPr>
        <p:spPr bwMode="auto">
          <a:xfrm>
            <a:off x="7894460" y="650784"/>
            <a:ext cx="703385" cy="5697415"/>
          </a:xfrm>
          <a:prstGeom prst="roundRect">
            <a:avLst>
              <a:gd name="adj" fmla="val 50000"/>
            </a:avLst>
          </a:prstGeom>
          <a:solidFill>
            <a:srgbClr val="E9F7FF"/>
          </a:solidFill>
          <a:ln w="9525">
            <a:solidFill>
              <a:schemeClr val="tx1"/>
            </a:solidFill>
            <a:round/>
            <a:headEnd/>
            <a:tailEnd/>
          </a:ln>
          <a:effectLst/>
        </p:spPr>
        <p:txBody>
          <a:bodyPr wrap="none" anchor="ctr"/>
          <a:lstStyle/>
          <a:p>
            <a:endParaRPr lang="en-AU" sz="1477"/>
          </a:p>
        </p:txBody>
      </p:sp>
      <p:sp>
        <p:nvSpPr>
          <p:cNvPr id="251978" name="Text Box 74"/>
          <p:cNvSpPr txBox="1">
            <a:spLocks noChangeArrowheads="1"/>
          </p:cNvSpPr>
          <p:nvPr/>
        </p:nvSpPr>
        <p:spPr bwMode="auto">
          <a:xfrm rot="5400000">
            <a:off x="5661215" y="3403619"/>
            <a:ext cx="555966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sz="1846" dirty="0">
                <a:latin typeface="Calibri" panose="020F0502020204030204" pitchFamily="34" charset="0"/>
                <a:cs typeface="Calibri" panose="020F0502020204030204" pitchFamily="34" charset="0"/>
              </a:rPr>
              <a:t>Extra-project Activities &amp; Reuse Management</a:t>
            </a:r>
          </a:p>
        </p:txBody>
      </p:sp>
      <p:sp>
        <p:nvSpPr>
          <p:cNvPr id="251979" name="AutoShape 75"/>
          <p:cNvSpPr>
            <a:spLocks noChangeArrowheads="1"/>
          </p:cNvSpPr>
          <p:nvPr/>
        </p:nvSpPr>
        <p:spPr bwMode="auto">
          <a:xfrm>
            <a:off x="3955506" y="674230"/>
            <a:ext cx="703385" cy="5697415"/>
          </a:xfrm>
          <a:prstGeom prst="roundRect">
            <a:avLst>
              <a:gd name="adj" fmla="val 50000"/>
            </a:avLst>
          </a:prstGeom>
          <a:solidFill>
            <a:srgbClr val="E9F7FF"/>
          </a:solidFill>
          <a:ln w="9525">
            <a:solidFill>
              <a:schemeClr val="tx1"/>
            </a:solidFill>
            <a:round/>
            <a:headEnd/>
            <a:tailEnd/>
          </a:ln>
          <a:effectLst/>
        </p:spPr>
        <p:txBody>
          <a:bodyPr vert="eaVert" wrap="none" rIns="0"/>
          <a:lstStyle/>
          <a:p>
            <a:pPr algn="ctr"/>
            <a:endParaRPr lang="en-GB" altLang="en-US" sz="1662"/>
          </a:p>
        </p:txBody>
      </p:sp>
      <p:sp>
        <p:nvSpPr>
          <p:cNvPr id="251980" name="Text Box 76"/>
          <p:cNvSpPr txBox="1">
            <a:spLocks noChangeArrowheads="1"/>
          </p:cNvSpPr>
          <p:nvPr/>
        </p:nvSpPr>
        <p:spPr bwMode="auto">
          <a:xfrm rot="16200000">
            <a:off x="1327338" y="3366252"/>
            <a:ext cx="5628542"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sz="1846" dirty="0">
                <a:latin typeface="Calibri" panose="020F0502020204030204" pitchFamily="34" charset="0"/>
                <a:cs typeface="Calibri" panose="020F0502020204030204" pitchFamily="34" charset="0"/>
              </a:rPr>
              <a:t>Project Planning</a:t>
            </a:r>
          </a:p>
        </p:txBody>
      </p:sp>
      <p:sp>
        <p:nvSpPr>
          <p:cNvPr id="251982" name="Oval 78"/>
          <p:cNvSpPr>
            <a:spLocks noChangeArrowheads="1"/>
          </p:cNvSpPr>
          <p:nvPr/>
        </p:nvSpPr>
        <p:spPr bwMode="auto">
          <a:xfrm>
            <a:off x="5491228" y="1096261"/>
            <a:ext cx="1761392" cy="536331"/>
          </a:xfrm>
          <a:prstGeom prst="ellipse">
            <a:avLst/>
          </a:prstGeom>
          <a:solidFill>
            <a:srgbClr val="E9F7FF"/>
          </a:solidFill>
          <a:ln w="9525">
            <a:solidFill>
              <a:schemeClr val="tx1"/>
            </a:solidFill>
            <a:round/>
            <a:headEnd/>
            <a:tailEnd/>
          </a:ln>
          <a:effectLst/>
        </p:spPr>
        <p:txBody>
          <a:bodyPr wrap="none" anchor="ctr"/>
          <a:lstStyle/>
          <a:p>
            <a:pPr algn="ctr"/>
            <a:r>
              <a:rPr lang="de-DE" altLang="en-US" sz="1600" dirty="0">
                <a:latin typeface="Calibri" panose="020F0502020204030204" pitchFamily="34" charset="0"/>
                <a:cs typeface="Calibri" panose="020F0502020204030204" pitchFamily="34" charset="0"/>
              </a:rPr>
              <a:t>Requirements </a:t>
            </a:r>
          </a:p>
          <a:p>
            <a:pPr algn="ctr"/>
            <a:r>
              <a:rPr lang="de-DE" altLang="en-US" sz="1600" dirty="0">
                <a:latin typeface="Calibri" panose="020F0502020204030204" pitchFamily="34" charset="0"/>
                <a:cs typeface="Calibri" panose="020F0502020204030204" pitchFamily="34" charset="0"/>
              </a:rPr>
              <a:t>Engineering</a:t>
            </a:r>
          </a:p>
        </p:txBody>
      </p:sp>
      <p:sp>
        <p:nvSpPr>
          <p:cNvPr id="251983" name="Rectangle 79"/>
          <p:cNvSpPr>
            <a:spLocks noChangeArrowheads="1"/>
          </p:cNvSpPr>
          <p:nvPr/>
        </p:nvSpPr>
        <p:spPr bwMode="auto">
          <a:xfrm>
            <a:off x="6829332" y="1035969"/>
            <a:ext cx="146538" cy="15386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grpSp>
        <p:nvGrpSpPr>
          <p:cNvPr id="251984" name="Group 80"/>
          <p:cNvGrpSpPr>
            <a:grpSpLocks/>
          </p:cNvGrpSpPr>
          <p:nvPr/>
        </p:nvGrpSpPr>
        <p:grpSpPr bwMode="auto">
          <a:xfrm>
            <a:off x="5467783" y="5070383"/>
            <a:ext cx="1688123" cy="492369"/>
            <a:chOff x="2112" y="1776"/>
            <a:chExt cx="1152" cy="336"/>
          </a:xfrm>
          <a:solidFill>
            <a:srgbClr val="E9F7FF"/>
          </a:solidFill>
        </p:grpSpPr>
        <p:sp>
          <p:nvSpPr>
            <p:cNvPr id="251985" name="Oval 81"/>
            <p:cNvSpPr>
              <a:spLocks noChangeArrowheads="1"/>
            </p:cNvSpPr>
            <p:nvPr/>
          </p:nvSpPr>
          <p:spPr bwMode="auto">
            <a:xfrm>
              <a:off x="2112" y="1776"/>
              <a:ext cx="1152" cy="33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dirty="0">
                  <a:latin typeface="Calibri" panose="020F0502020204030204" pitchFamily="34" charset="0"/>
                  <a:cs typeface="Calibri" panose="020F0502020204030204" pitchFamily="34" charset="0"/>
                </a:rPr>
                <a:t>Evaluation</a:t>
              </a:r>
              <a:endParaRPr lang="de-DE" altLang="en-US" sz="1662" dirty="0">
                <a:latin typeface="Calibri" panose="020F0502020204030204" pitchFamily="34" charset="0"/>
                <a:cs typeface="Calibri" panose="020F0502020204030204" pitchFamily="34" charset="0"/>
              </a:endParaRPr>
            </a:p>
          </p:txBody>
        </p:sp>
        <p:sp>
          <p:nvSpPr>
            <p:cNvPr id="251986" name="Rectangle 82"/>
            <p:cNvSpPr>
              <a:spLocks noChangeArrowheads="1"/>
            </p:cNvSpPr>
            <p:nvPr/>
          </p:nvSpPr>
          <p:spPr bwMode="auto">
            <a:xfrm>
              <a:off x="2976" y="1776"/>
              <a:ext cx="9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latin typeface="Calibri" panose="020F0502020204030204" pitchFamily="34" charset="0"/>
                <a:cs typeface="Calibri" panose="020F0502020204030204" pitchFamily="34" charset="0"/>
              </a:endParaRPr>
            </a:p>
          </p:txBody>
        </p:sp>
      </p:grpSp>
      <p:cxnSp>
        <p:nvCxnSpPr>
          <p:cNvPr id="251987" name="AutoShape 83"/>
          <p:cNvCxnSpPr>
            <a:cxnSpLocks noChangeShapeType="1"/>
            <a:stCxn id="251982" idx="3"/>
          </p:cNvCxnSpPr>
          <p:nvPr/>
        </p:nvCxnSpPr>
        <p:spPr bwMode="auto">
          <a:xfrm>
            <a:off x="5749135" y="1553458"/>
            <a:ext cx="1466" cy="15679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1988" name="Group 84"/>
          <p:cNvGrpSpPr>
            <a:grpSpLocks/>
          </p:cNvGrpSpPr>
          <p:nvPr/>
        </p:nvGrpSpPr>
        <p:grpSpPr bwMode="auto">
          <a:xfrm>
            <a:off x="5819476" y="1858260"/>
            <a:ext cx="1406769" cy="492369"/>
            <a:chOff x="2544" y="1248"/>
            <a:chExt cx="960" cy="336"/>
          </a:xfrm>
          <a:solidFill>
            <a:srgbClr val="E9F7FF"/>
          </a:solidFill>
        </p:grpSpPr>
        <p:sp>
          <p:nvSpPr>
            <p:cNvPr id="251989" name="Oval 85"/>
            <p:cNvSpPr>
              <a:spLocks noChangeArrowheads="1"/>
            </p:cNvSpPr>
            <p:nvPr/>
          </p:nvSpPr>
          <p:spPr bwMode="auto">
            <a:xfrm>
              <a:off x="2544" y="1248"/>
              <a:ext cx="960" cy="33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de-DE" altLang="en-US" sz="1600">
                  <a:latin typeface="Calibri" panose="020F0502020204030204" pitchFamily="34" charset="0"/>
                  <a:cs typeface="Calibri" panose="020F0502020204030204" pitchFamily="34" charset="0"/>
                </a:rPr>
                <a:t>Architecting</a:t>
              </a:r>
            </a:p>
          </p:txBody>
        </p:sp>
        <p:sp>
          <p:nvSpPr>
            <p:cNvPr id="251990" name="Rectangle 86"/>
            <p:cNvSpPr>
              <a:spLocks noChangeArrowheads="1"/>
            </p:cNvSpPr>
            <p:nvPr/>
          </p:nvSpPr>
          <p:spPr bwMode="auto">
            <a:xfrm>
              <a:off x="3264" y="1248"/>
              <a:ext cx="9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600">
                <a:latin typeface="Calibri" panose="020F0502020204030204" pitchFamily="34" charset="0"/>
                <a:cs typeface="Calibri" panose="020F0502020204030204" pitchFamily="34" charset="0"/>
              </a:endParaRPr>
            </a:p>
          </p:txBody>
        </p:sp>
      </p:grpSp>
      <p:grpSp>
        <p:nvGrpSpPr>
          <p:cNvPr id="251991" name="Group 87"/>
          <p:cNvGrpSpPr>
            <a:grpSpLocks/>
          </p:cNvGrpSpPr>
          <p:nvPr/>
        </p:nvGrpSpPr>
        <p:grpSpPr bwMode="auto">
          <a:xfrm>
            <a:off x="4374606" y="2758004"/>
            <a:ext cx="3868615" cy="1828800"/>
            <a:chOff x="1488" y="2352"/>
            <a:chExt cx="2640" cy="1248"/>
          </a:xfrm>
          <a:solidFill>
            <a:srgbClr val="F5FCFF"/>
          </a:solidFill>
        </p:grpSpPr>
        <p:sp>
          <p:nvSpPr>
            <p:cNvPr id="251992" name="Oval 88"/>
            <p:cNvSpPr>
              <a:spLocks noChangeArrowheads="1"/>
            </p:cNvSpPr>
            <p:nvPr/>
          </p:nvSpPr>
          <p:spPr bwMode="auto">
            <a:xfrm>
              <a:off x="1488" y="2352"/>
              <a:ext cx="2640" cy="12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1993" name="Rectangle 89"/>
            <p:cNvSpPr>
              <a:spLocks noChangeArrowheads="1"/>
            </p:cNvSpPr>
            <p:nvPr/>
          </p:nvSpPr>
          <p:spPr bwMode="auto">
            <a:xfrm>
              <a:off x="3456" y="2400"/>
              <a:ext cx="9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grpSp>
      <p:sp>
        <p:nvSpPr>
          <p:cNvPr id="251994" name="Oval 90"/>
          <p:cNvSpPr>
            <a:spLocks noChangeArrowheads="1"/>
          </p:cNvSpPr>
          <p:nvPr/>
        </p:nvSpPr>
        <p:spPr bwMode="auto">
          <a:xfrm>
            <a:off x="4524076" y="3180036"/>
            <a:ext cx="1468315" cy="594946"/>
          </a:xfrm>
          <a:prstGeom prst="ellipse">
            <a:avLst/>
          </a:prstGeom>
          <a:solidFill>
            <a:srgbClr val="E9F7FF"/>
          </a:solidFill>
          <a:ln w="9525">
            <a:solidFill>
              <a:schemeClr val="tx1"/>
            </a:solidFill>
            <a:round/>
            <a:headEnd/>
            <a:tailEnd/>
          </a:ln>
          <a:effectLst/>
        </p:spPr>
        <p:txBody>
          <a:bodyPr wrap="none" anchor="ctr"/>
          <a:lstStyle/>
          <a:p>
            <a:pPr algn="ctr"/>
            <a:r>
              <a:rPr lang="de-DE" altLang="en-US" sz="1600" dirty="0">
                <a:latin typeface="Calibri" panose="020F0502020204030204" pitchFamily="34" charset="0"/>
                <a:cs typeface="Calibri" panose="020F0502020204030204" pitchFamily="34" charset="0"/>
              </a:rPr>
              <a:t>Evolutionary </a:t>
            </a:r>
          </a:p>
          <a:p>
            <a:pPr algn="ctr"/>
            <a:r>
              <a:rPr lang="de-DE" altLang="en-US" sz="1600" dirty="0">
                <a:latin typeface="Calibri" panose="020F0502020204030204" pitchFamily="34" charset="0"/>
                <a:cs typeface="Calibri" panose="020F0502020204030204" pitchFamily="34" charset="0"/>
              </a:rPr>
              <a:t>Development</a:t>
            </a:r>
          </a:p>
        </p:txBody>
      </p:sp>
      <p:sp>
        <p:nvSpPr>
          <p:cNvPr id="251995" name="Oval 91"/>
          <p:cNvSpPr>
            <a:spLocks noChangeArrowheads="1"/>
          </p:cNvSpPr>
          <p:nvPr/>
        </p:nvSpPr>
        <p:spPr bwMode="auto">
          <a:xfrm>
            <a:off x="6555098" y="3180037"/>
            <a:ext cx="1336431" cy="492369"/>
          </a:xfrm>
          <a:prstGeom prst="ellipse">
            <a:avLst/>
          </a:prstGeom>
          <a:solidFill>
            <a:srgbClr val="E9F7FF"/>
          </a:solidFill>
          <a:ln w="9525">
            <a:solidFill>
              <a:schemeClr val="tx1"/>
            </a:solidFill>
            <a:round/>
            <a:headEnd/>
            <a:tailEnd/>
          </a:ln>
          <a:effectLst/>
        </p:spPr>
        <p:txBody>
          <a:bodyPr wrap="none" anchor="ctr"/>
          <a:lstStyle/>
          <a:p>
            <a:pPr algn="ctr"/>
            <a:r>
              <a:rPr lang="de-DE" altLang="en-US" sz="1600" dirty="0">
                <a:latin typeface="Calibri" panose="020F0502020204030204" pitchFamily="34" charset="0"/>
                <a:cs typeface="Calibri" panose="020F0502020204030204" pitchFamily="34" charset="0"/>
              </a:rPr>
              <a:t>User Review</a:t>
            </a:r>
          </a:p>
        </p:txBody>
      </p:sp>
      <p:sp>
        <p:nvSpPr>
          <p:cNvPr id="251996" name="Oval 92"/>
          <p:cNvSpPr>
            <a:spLocks noChangeArrowheads="1"/>
          </p:cNvSpPr>
          <p:nvPr/>
        </p:nvSpPr>
        <p:spPr bwMode="auto">
          <a:xfrm>
            <a:off x="6080314" y="3883422"/>
            <a:ext cx="1336431" cy="492369"/>
          </a:xfrm>
          <a:prstGeom prst="ellipse">
            <a:avLst/>
          </a:prstGeom>
          <a:solidFill>
            <a:srgbClr val="E9F7FF"/>
          </a:solidFill>
          <a:ln w="9525">
            <a:solidFill>
              <a:schemeClr val="tx1"/>
            </a:solidFill>
            <a:round/>
            <a:headEnd/>
            <a:tailEnd/>
          </a:ln>
          <a:effectLst/>
        </p:spPr>
        <p:txBody>
          <a:bodyPr wrap="none" anchor="ctr"/>
          <a:lstStyle/>
          <a:p>
            <a:pPr algn="ctr"/>
            <a:r>
              <a:rPr lang="de-DE" altLang="en-US" sz="1600" dirty="0">
                <a:latin typeface="Calibri" panose="020F0502020204030204" pitchFamily="34" charset="0"/>
                <a:cs typeface="Calibri" panose="020F0502020204030204" pitchFamily="34" charset="0"/>
              </a:rPr>
              <a:t>Consolidation</a:t>
            </a:r>
          </a:p>
        </p:txBody>
      </p:sp>
      <p:cxnSp>
        <p:nvCxnSpPr>
          <p:cNvPr id="251997" name="AutoShape 93"/>
          <p:cNvCxnSpPr>
            <a:cxnSpLocks noChangeShapeType="1"/>
            <a:stCxn id="251995" idx="4"/>
            <a:endCxn id="251996" idx="7"/>
          </p:cNvCxnSpPr>
          <p:nvPr/>
        </p:nvCxnSpPr>
        <p:spPr bwMode="auto">
          <a:xfrm flipH="1">
            <a:off x="7220384" y="3672404"/>
            <a:ext cx="2931" cy="2828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998" name="AutoShape 94"/>
          <p:cNvCxnSpPr>
            <a:cxnSpLocks noChangeShapeType="1"/>
            <a:stCxn id="251994" idx="7"/>
            <a:endCxn id="251995" idx="1"/>
          </p:cNvCxnSpPr>
          <p:nvPr/>
        </p:nvCxnSpPr>
        <p:spPr bwMode="auto">
          <a:xfrm rot="16200000">
            <a:off x="6256891" y="2771927"/>
            <a:ext cx="14654" cy="974480"/>
          </a:xfrm>
          <a:prstGeom prst="curvedConnector3">
            <a:avLst>
              <a:gd name="adj1" fmla="val 1119995"/>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999" name="AutoShape 95"/>
          <p:cNvCxnSpPr>
            <a:cxnSpLocks noChangeShapeType="1"/>
            <a:stCxn id="251994" idx="5"/>
            <a:endCxn id="251995" idx="3"/>
          </p:cNvCxnSpPr>
          <p:nvPr/>
        </p:nvCxnSpPr>
        <p:spPr bwMode="auto">
          <a:xfrm rot="5400000" flipH="1" flipV="1">
            <a:off x="6220259" y="3157323"/>
            <a:ext cx="87923" cy="974480"/>
          </a:xfrm>
          <a:prstGeom prst="curvedConnector3">
            <a:avLst>
              <a:gd name="adj1" fmla="val -15833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000" name="Text Box 96"/>
          <p:cNvSpPr txBox="1">
            <a:spLocks noChangeArrowheads="1"/>
          </p:cNvSpPr>
          <p:nvPr/>
        </p:nvSpPr>
        <p:spPr bwMode="auto">
          <a:xfrm>
            <a:off x="6125362" y="3250376"/>
            <a:ext cx="44916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662"/>
              <a:t>x 3</a:t>
            </a:r>
          </a:p>
        </p:txBody>
      </p:sp>
      <p:sp>
        <p:nvSpPr>
          <p:cNvPr id="252001" name="Line 97"/>
          <p:cNvSpPr>
            <a:spLocks noChangeShapeType="1"/>
          </p:cNvSpPr>
          <p:nvPr/>
        </p:nvSpPr>
        <p:spPr bwMode="auto">
          <a:xfrm>
            <a:off x="6335289" y="1647245"/>
            <a:ext cx="0" cy="211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477"/>
          </a:p>
        </p:txBody>
      </p:sp>
      <p:sp>
        <p:nvSpPr>
          <p:cNvPr id="252002" name="Line 98"/>
          <p:cNvSpPr>
            <a:spLocks noChangeShapeType="1"/>
          </p:cNvSpPr>
          <p:nvPr/>
        </p:nvSpPr>
        <p:spPr bwMode="auto">
          <a:xfrm>
            <a:off x="6311843" y="2362353"/>
            <a:ext cx="8792" cy="3604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477"/>
          </a:p>
        </p:txBody>
      </p:sp>
      <p:cxnSp>
        <p:nvCxnSpPr>
          <p:cNvPr id="252003" name="AutoShape 99"/>
          <p:cNvCxnSpPr>
            <a:cxnSpLocks noChangeShapeType="1"/>
            <a:stCxn id="251992" idx="4"/>
            <a:endCxn id="251985" idx="0"/>
          </p:cNvCxnSpPr>
          <p:nvPr/>
        </p:nvCxnSpPr>
        <p:spPr bwMode="auto">
          <a:xfrm>
            <a:off x="6308914" y="4586807"/>
            <a:ext cx="2931" cy="48357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004" name="AutoShape 100"/>
          <p:cNvCxnSpPr>
            <a:cxnSpLocks noChangeShapeType="1"/>
            <a:stCxn id="251992" idx="1"/>
            <a:endCxn id="251982" idx="2"/>
          </p:cNvCxnSpPr>
          <p:nvPr/>
        </p:nvCxnSpPr>
        <p:spPr bwMode="auto">
          <a:xfrm rot="16200000">
            <a:off x="4385595" y="1920540"/>
            <a:ext cx="1661746" cy="549519"/>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005" name="Text Box 101"/>
          <p:cNvSpPr txBox="1">
            <a:spLocks noChangeArrowheads="1"/>
          </p:cNvSpPr>
          <p:nvPr/>
        </p:nvSpPr>
        <p:spPr bwMode="auto">
          <a:xfrm>
            <a:off x="5591081" y="2734561"/>
            <a:ext cx="606256" cy="31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77"/>
              <a:t>Build</a:t>
            </a:r>
          </a:p>
        </p:txBody>
      </p:sp>
      <p:sp>
        <p:nvSpPr>
          <p:cNvPr id="252006" name="Oval 102"/>
          <p:cNvSpPr>
            <a:spLocks noChangeArrowheads="1"/>
          </p:cNvSpPr>
          <p:nvPr/>
        </p:nvSpPr>
        <p:spPr bwMode="auto">
          <a:xfrm>
            <a:off x="5432614" y="5804542"/>
            <a:ext cx="1688123" cy="492369"/>
          </a:xfrm>
          <a:prstGeom prst="ellipse">
            <a:avLst/>
          </a:prstGeom>
          <a:solidFill>
            <a:srgbClr val="E9F7FF"/>
          </a:solidFill>
          <a:ln w="9525">
            <a:solidFill>
              <a:schemeClr val="tx1"/>
            </a:solidFill>
            <a:round/>
            <a:headEnd/>
            <a:tailEnd/>
          </a:ln>
          <a:effectLst/>
        </p:spPr>
        <p:txBody>
          <a:bodyPr wrap="none" anchor="ctr"/>
          <a:lstStyle/>
          <a:p>
            <a:pPr algn="ctr"/>
            <a:r>
              <a:rPr lang="de-DE" altLang="en-US" sz="1600" dirty="0">
                <a:latin typeface="Calibri" panose="020F0502020204030204" pitchFamily="34" charset="0"/>
                <a:cs typeface="Calibri" panose="020F0502020204030204" pitchFamily="34" charset="0"/>
              </a:rPr>
              <a:t>Deployment</a:t>
            </a:r>
            <a:endParaRPr lang="de-DE" altLang="en-US" sz="1662" dirty="0">
              <a:latin typeface="Calibri" panose="020F0502020204030204" pitchFamily="34" charset="0"/>
              <a:cs typeface="Calibri" panose="020F0502020204030204" pitchFamily="34" charset="0"/>
            </a:endParaRPr>
          </a:p>
        </p:txBody>
      </p:sp>
      <p:sp>
        <p:nvSpPr>
          <p:cNvPr id="252007" name="Line 103"/>
          <p:cNvSpPr>
            <a:spLocks noChangeShapeType="1"/>
          </p:cNvSpPr>
          <p:nvPr/>
        </p:nvSpPr>
        <p:spPr bwMode="auto">
          <a:xfrm>
            <a:off x="7267273" y="1401058"/>
            <a:ext cx="334108" cy="0"/>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2008" name="Line 104"/>
          <p:cNvSpPr>
            <a:spLocks noChangeShapeType="1"/>
          </p:cNvSpPr>
          <p:nvPr/>
        </p:nvSpPr>
        <p:spPr bwMode="auto">
          <a:xfrm flipH="1">
            <a:off x="7120735" y="6031674"/>
            <a:ext cx="48064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252009" name="Line 105"/>
          <p:cNvSpPr>
            <a:spLocks noChangeShapeType="1"/>
          </p:cNvSpPr>
          <p:nvPr/>
        </p:nvSpPr>
        <p:spPr bwMode="auto">
          <a:xfrm>
            <a:off x="6288397" y="5562752"/>
            <a:ext cx="0" cy="2461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grpSp>
        <p:nvGrpSpPr>
          <p:cNvPr id="252010" name="Group 106"/>
          <p:cNvGrpSpPr>
            <a:grpSpLocks/>
          </p:cNvGrpSpPr>
          <p:nvPr/>
        </p:nvGrpSpPr>
        <p:grpSpPr bwMode="auto">
          <a:xfrm>
            <a:off x="5549845" y="322537"/>
            <a:ext cx="1688123" cy="492369"/>
            <a:chOff x="2112" y="768"/>
            <a:chExt cx="1152" cy="336"/>
          </a:xfrm>
          <a:solidFill>
            <a:srgbClr val="E9F7FF"/>
          </a:solidFill>
        </p:grpSpPr>
        <p:sp>
          <p:nvSpPr>
            <p:cNvPr id="252011" name="Oval 107"/>
            <p:cNvSpPr>
              <a:spLocks noChangeArrowheads="1"/>
            </p:cNvSpPr>
            <p:nvPr/>
          </p:nvSpPr>
          <p:spPr bwMode="auto">
            <a:xfrm>
              <a:off x="2112" y="768"/>
              <a:ext cx="1152" cy="33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dirty="0">
                  <a:latin typeface="Calibri" panose="020F0502020204030204" pitchFamily="34" charset="0"/>
                  <a:cs typeface="Calibri" panose="020F0502020204030204" pitchFamily="34" charset="0"/>
                </a:rPr>
                <a:t>Project</a:t>
              </a:r>
            </a:p>
            <a:p>
              <a:pPr algn="ctr"/>
              <a:r>
                <a:rPr lang="de-DE" altLang="en-US" sz="1600" dirty="0">
                  <a:latin typeface="Calibri" panose="020F0502020204030204" pitchFamily="34" charset="0"/>
                  <a:cs typeface="Calibri" panose="020F0502020204030204" pitchFamily="34" charset="0"/>
                </a:rPr>
                <a:t>Initiation</a:t>
              </a:r>
            </a:p>
          </p:txBody>
        </p:sp>
        <p:sp>
          <p:nvSpPr>
            <p:cNvPr id="252012" name="Rectangle 108"/>
            <p:cNvSpPr>
              <a:spLocks noChangeArrowheads="1"/>
            </p:cNvSpPr>
            <p:nvPr/>
          </p:nvSpPr>
          <p:spPr bwMode="auto">
            <a:xfrm>
              <a:off x="2976" y="768"/>
              <a:ext cx="9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600">
                <a:latin typeface="Calibri" panose="020F0502020204030204" pitchFamily="34" charset="0"/>
                <a:cs typeface="Calibri" panose="020F0502020204030204" pitchFamily="34" charset="0"/>
              </a:endParaRPr>
            </a:p>
          </p:txBody>
        </p:sp>
      </p:grpSp>
      <p:sp>
        <p:nvSpPr>
          <p:cNvPr id="252013" name="Line 109"/>
          <p:cNvSpPr>
            <a:spLocks noChangeShapeType="1"/>
          </p:cNvSpPr>
          <p:nvPr/>
        </p:nvSpPr>
        <p:spPr bwMode="auto">
          <a:xfrm>
            <a:off x="6370458" y="826629"/>
            <a:ext cx="0" cy="2710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77"/>
          </a:p>
        </p:txBody>
      </p:sp>
      <p:sp>
        <p:nvSpPr>
          <p:cNvPr id="47" name="Rectangle 2060">
            <a:extLst>
              <a:ext uri="{FF2B5EF4-FFF2-40B4-BE49-F238E27FC236}">
                <a16:creationId xmlns:a16="http://schemas.microsoft.com/office/drawing/2014/main" id="{6505DD20-687F-4DEE-A0C9-39D45929D4F1}"/>
              </a:ext>
            </a:extLst>
          </p:cNvPr>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49</a:t>
            </a:fld>
            <a:endParaRPr lang="en-AU" altLang="en-US"/>
          </a:p>
        </p:txBody>
      </p:sp>
      <p:sp>
        <p:nvSpPr>
          <p:cNvPr id="48" name="Date Placeholder 3">
            <a:extLst>
              <a:ext uri="{FF2B5EF4-FFF2-40B4-BE49-F238E27FC236}">
                <a16:creationId xmlns:a16="http://schemas.microsoft.com/office/drawing/2014/main" id="{605CADAB-48E0-4EFD-A97E-0344D841B73F}"/>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7711807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Assumed Knowledge</a:t>
            </a:r>
          </a:p>
        </p:txBody>
      </p:sp>
      <p:sp>
        <p:nvSpPr>
          <p:cNvPr id="3" name="Content Placeholder 2"/>
          <p:cNvSpPr>
            <a:spLocks noGrp="1"/>
          </p:cNvSpPr>
          <p:nvPr>
            <p:ph idx="1"/>
          </p:nvPr>
        </p:nvSpPr>
        <p:spPr/>
        <p:txBody>
          <a:bodyPr/>
          <a:lstStyle/>
          <a:p>
            <a:r>
              <a:rPr lang="en-AU" dirty="0"/>
              <a:t>OO Programming Ability</a:t>
            </a:r>
          </a:p>
          <a:p>
            <a:pPr lvl="1"/>
            <a:r>
              <a:rPr lang="en-AU" dirty="0"/>
              <a:t>e.g. Java</a:t>
            </a:r>
          </a:p>
          <a:p>
            <a:r>
              <a:rPr lang="en-AU" dirty="0"/>
              <a:t>Software Systems</a:t>
            </a:r>
          </a:p>
          <a:p>
            <a:pPr lvl="1"/>
            <a:r>
              <a:rPr lang="en-AU" dirty="0"/>
              <a:t>basic understanding of systems</a:t>
            </a:r>
          </a:p>
        </p:txBody>
      </p:sp>
      <p:sp>
        <p:nvSpPr>
          <p:cNvPr id="4" name="Date Placeholder 3"/>
          <p:cNvSpPr>
            <a:spLocks noGrp="1"/>
          </p:cNvSpPr>
          <p:nvPr>
            <p:ph type="dt" sz="half" idx="10"/>
          </p:nvPr>
        </p:nvSpPr>
        <p:spPr/>
        <p:txBody>
          <a:bodyPr/>
          <a:lstStyle/>
          <a:p>
            <a:pPr>
              <a:defRPr/>
            </a:pPr>
            <a:r>
              <a:rPr lang="en-US" altLang="en-US" dirty="0"/>
              <a:t>© Richard Thomas, 1992–2018</a:t>
            </a:r>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5</a:t>
            </a:fld>
            <a:endParaRPr lang="en-AU" altLang="en-US"/>
          </a:p>
        </p:txBody>
      </p:sp>
    </p:spTree>
    <p:extLst>
      <p:ext uri="{BB962C8B-B14F-4D97-AF65-F5344CB8AC3E}">
        <p14:creationId xmlns:p14="http://schemas.microsoft.com/office/powerpoint/2010/main" val="1778758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34" name="Footer Placeholder 4"/>
          <p:cNvSpPr>
            <a:spLocks noGrp="1"/>
          </p:cNvSpPr>
          <p:nvPr>
            <p:ph type="ftr" sz="quarter" idx="11"/>
          </p:nvPr>
        </p:nvSpPr>
        <p:spPr/>
        <p:txBody>
          <a:bodyPr/>
          <a:lstStyle/>
          <a:p>
            <a:pPr>
              <a:defRPr/>
            </a:pPr>
            <a:r>
              <a:rPr lang="en-AU" altLang="en-US"/>
              <a:t>Chapter 1 (Maciaszek - RASD 3/e)</a:t>
            </a:r>
          </a:p>
        </p:txBody>
      </p:sp>
      <p:sp>
        <p:nvSpPr>
          <p:cNvPr id="35" name="Slide Number Placeholder 5"/>
          <p:cNvSpPr>
            <a:spLocks noGrp="1"/>
          </p:cNvSpPr>
          <p:nvPr>
            <p:ph type="sldNum" sz="quarter" idx="12"/>
          </p:nvPr>
        </p:nvSpPr>
        <p:spPr/>
        <p:txBody>
          <a:bodyPr/>
          <a:lstStyle/>
          <a:p>
            <a:pPr>
              <a:defRPr/>
            </a:pPr>
            <a:fld id="{C8BFA3FE-BF4A-44B7-A63C-9D1AA945B58D}" type="slidenum">
              <a:rPr lang="en-AU" altLang="en-US"/>
              <a:pPr>
                <a:defRPr/>
              </a:pPr>
              <a:t>50</a:t>
            </a:fld>
            <a:endParaRPr lang="en-AU" altLang="en-US"/>
          </a:p>
        </p:txBody>
      </p:sp>
      <p:sp>
        <p:nvSpPr>
          <p:cNvPr id="547842" name="Rectangle 1026"/>
          <p:cNvSpPr>
            <a:spLocks noGrp="1" noChangeArrowheads="1"/>
          </p:cNvSpPr>
          <p:nvPr>
            <p:ph type="title"/>
          </p:nvPr>
        </p:nvSpPr>
        <p:spPr/>
        <p:txBody>
          <a:bodyPr/>
          <a:lstStyle/>
          <a:p>
            <a:pPr>
              <a:defRPr/>
            </a:pPr>
            <a:r>
              <a:rPr lang="en-US" altLang="en-US"/>
              <a:t>Model Driven Architecture (MDA)</a:t>
            </a:r>
          </a:p>
        </p:txBody>
      </p:sp>
      <p:sp>
        <p:nvSpPr>
          <p:cNvPr id="103430" name="Rectangle 1027"/>
          <p:cNvSpPr>
            <a:spLocks noGrp="1" noChangeArrowheads="1"/>
          </p:cNvSpPr>
          <p:nvPr>
            <p:ph type="body" idx="1"/>
          </p:nvPr>
        </p:nvSpPr>
        <p:spPr>
          <a:xfrm>
            <a:off x="539750" y="4827907"/>
            <a:ext cx="8604250" cy="2030095"/>
          </a:xfrm>
          <a:solidFill>
            <a:schemeClr val="bg2"/>
          </a:solidFill>
        </p:spPr>
        <p:txBody>
          <a:bodyPr/>
          <a:lstStyle/>
          <a:p>
            <a:pPr>
              <a:spcBef>
                <a:spcPts val="400"/>
              </a:spcBef>
              <a:buNone/>
            </a:pPr>
            <a:r>
              <a:rPr lang="en-US" altLang="en-US" sz="1600" dirty="0"/>
              <a:t>Applicable standards:</a:t>
            </a:r>
          </a:p>
          <a:p>
            <a:pPr>
              <a:spcBef>
                <a:spcPts val="400"/>
              </a:spcBef>
            </a:pPr>
            <a:r>
              <a:rPr lang="en-US" altLang="en-US" sz="1600" dirty="0"/>
              <a:t>Unified Modeling Language (UML)</a:t>
            </a:r>
          </a:p>
          <a:p>
            <a:pPr>
              <a:spcBef>
                <a:spcPts val="400"/>
              </a:spcBef>
            </a:pPr>
            <a:r>
              <a:rPr lang="en-US" altLang="en-US" sz="1600" dirty="0"/>
              <a:t>Meta-Object Facility (MOF) for using a </a:t>
            </a:r>
            <a:br>
              <a:rPr lang="en-US" altLang="en-US" sz="1600" dirty="0"/>
            </a:br>
            <a:r>
              <a:rPr lang="en-US" altLang="en-US" sz="1600" dirty="0"/>
              <a:t>standard meta-model repository so that derived specifications can work together</a:t>
            </a:r>
          </a:p>
          <a:p>
            <a:pPr>
              <a:spcBef>
                <a:spcPts val="400"/>
              </a:spcBef>
            </a:pPr>
            <a:r>
              <a:rPr lang="en-US" altLang="en-US" sz="1600" dirty="0"/>
              <a:t>XML Meta-Data Interchange (XMI) for mapping UML to XML for interchange purposes,</a:t>
            </a:r>
          </a:p>
          <a:p>
            <a:pPr>
              <a:spcBef>
                <a:spcPts val="400"/>
              </a:spcBef>
            </a:pPr>
            <a:r>
              <a:rPr lang="en-US" altLang="en-US" sz="1600" dirty="0"/>
              <a:t>Common Warehouse Meta-model (CWM) for mapping of MDA to database schemas and permitting flexible data mining.</a:t>
            </a:r>
          </a:p>
        </p:txBody>
      </p:sp>
      <p:sp>
        <p:nvSpPr>
          <p:cNvPr id="103431" name="Rectangle 1028"/>
          <p:cNvSpPr>
            <a:spLocks noChangeArrowheads="1"/>
          </p:cNvSpPr>
          <p:nvPr/>
        </p:nvSpPr>
        <p:spPr bwMode="auto">
          <a:xfrm rot="-5400000">
            <a:off x="2866233" y="1181895"/>
            <a:ext cx="708025" cy="1947862"/>
          </a:xfrm>
          <a:prstGeom prst="rect">
            <a:avLst/>
          </a:prstGeom>
          <a:solidFill>
            <a:srgbClr val="FFFFFF"/>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Analysis</a:t>
            </a:r>
          </a:p>
        </p:txBody>
      </p:sp>
      <p:sp>
        <p:nvSpPr>
          <p:cNvPr id="103432" name="Rectangle 1029"/>
          <p:cNvSpPr>
            <a:spLocks noChangeArrowheads="1"/>
          </p:cNvSpPr>
          <p:nvPr/>
        </p:nvSpPr>
        <p:spPr bwMode="auto">
          <a:xfrm rot="-5400000">
            <a:off x="2866233" y="2337595"/>
            <a:ext cx="708025" cy="1947862"/>
          </a:xfrm>
          <a:prstGeom prst="rect">
            <a:avLst/>
          </a:prstGeom>
          <a:solidFill>
            <a:srgbClr val="FFFFFF"/>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Design</a:t>
            </a:r>
          </a:p>
        </p:txBody>
      </p:sp>
      <p:sp>
        <p:nvSpPr>
          <p:cNvPr id="103433" name="Rectangle 1030"/>
          <p:cNvSpPr>
            <a:spLocks noChangeArrowheads="1"/>
          </p:cNvSpPr>
          <p:nvPr/>
        </p:nvSpPr>
        <p:spPr bwMode="auto">
          <a:xfrm rot="-5400000">
            <a:off x="2867027" y="3505201"/>
            <a:ext cx="706437" cy="1947862"/>
          </a:xfrm>
          <a:prstGeom prst="rect">
            <a:avLst/>
          </a:prstGeom>
          <a:solidFill>
            <a:srgbClr val="FFFFFF"/>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Coding</a:t>
            </a:r>
          </a:p>
        </p:txBody>
      </p:sp>
      <p:cxnSp>
        <p:nvCxnSpPr>
          <p:cNvPr id="103434" name="AutoShape 1031"/>
          <p:cNvCxnSpPr>
            <a:cxnSpLocks noChangeShapeType="1"/>
            <a:stCxn id="103431" idx="1"/>
            <a:endCxn id="103432" idx="3"/>
          </p:cNvCxnSpPr>
          <p:nvPr/>
        </p:nvCxnSpPr>
        <p:spPr bwMode="auto">
          <a:xfrm>
            <a:off x="3222625" y="2528888"/>
            <a:ext cx="0" cy="412750"/>
          </a:xfrm>
          <a:prstGeom prst="straightConnector1">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35" name="AutoShape 1032"/>
          <p:cNvCxnSpPr>
            <a:cxnSpLocks noChangeShapeType="1"/>
            <a:stCxn id="103432" idx="1"/>
            <a:endCxn id="103433" idx="3"/>
          </p:cNvCxnSpPr>
          <p:nvPr/>
        </p:nvCxnSpPr>
        <p:spPr bwMode="auto">
          <a:xfrm>
            <a:off x="3222625" y="3686177"/>
            <a:ext cx="0" cy="423863"/>
          </a:xfrm>
          <a:prstGeom prst="straightConnector1">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36" name="AutoShape 1033"/>
          <p:cNvCxnSpPr>
            <a:cxnSpLocks noChangeShapeType="1"/>
          </p:cNvCxnSpPr>
          <p:nvPr/>
        </p:nvCxnSpPr>
        <p:spPr bwMode="auto">
          <a:xfrm rot="10800000">
            <a:off x="2246315" y="2401888"/>
            <a:ext cx="1587" cy="811212"/>
          </a:xfrm>
          <a:prstGeom prst="bentConnector3">
            <a:avLst>
              <a:gd name="adj1" fmla="val 13600000"/>
            </a:avLst>
          </a:prstGeom>
          <a:noFill/>
          <a:ln w="25400">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37" name="AutoShape 1034"/>
          <p:cNvCxnSpPr>
            <a:cxnSpLocks noChangeShapeType="1"/>
          </p:cNvCxnSpPr>
          <p:nvPr/>
        </p:nvCxnSpPr>
        <p:spPr bwMode="auto">
          <a:xfrm rot="10800000">
            <a:off x="2246315" y="3616327"/>
            <a:ext cx="1587" cy="809625"/>
          </a:xfrm>
          <a:prstGeom prst="bentConnector3">
            <a:avLst>
              <a:gd name="adj1" fmla="val 13600000"/>
            </a:avLst>
          </a:prstGeom>
          <a:noFill/>
          <a:ln w="25400">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38" name="AutoShape 1035"/>
          <p:cNvSpPr>
            <a:spLocks noChangeArrowheads="1"/>
          </p:cNvSpPr>
          <p:nvPr/>
        </p:nvSpPr>
        <p:spPr bwMode="auto">
          <a:xfrm>
            <a:off x="6097588" y="1228727"/>
            <a:ext cx="1327150" cy="409575"/>
          </a:xfrm>
          <a:prstGeom prst="roundRect">
            <a:avLst>
              <a:gd name="adj" fmla="val 16667"/>
            </a:avLst>
          </a:prstGeom>
          <a:solidFill>
            <a:srgbClr val="FDFECA"/>
          </a:solidFill>
          <a:ln w="1270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Mostly text</a:t>
            </a:r>
          </a:p>
        </p:txBody>
      </p:sp>
      <p:sp>
        <p:nvSpPr>
          <p:cNvPr id="103439" name="AutoShape 1036"/>
          <p:cNvSpPr>
            <a:spLocks noChangeArrowheads="1"/>
          </p:cNvSpPr>
          <p:nvPr/>
        </p:nvSpPr>
        <p:spPr bwMode="auto">
          <a:xfrm>
            <a:off x="6076950" y="2047877"/>
            <a:ext cx="1555750" cy="1019175"/>
          </a:xfrm>
          <a:prstGeom prst="roundRect">
            <a:avLst>
              <a:gd name="adj" fmla="val 16667"/>
            </a:avLst>
          </a:prstGeom>
          <a:solidFill>
            <a:srgbClr val="FDFECA"/>
          </a:solidFill>
          <a:ln w="1270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dirty="0">
                <a:latin typeface="Arial" panose="020B0604020202020204" pitchFamily="34" charset="0"/>
              </a:rPr>
              <a:t>Platform</a:t>
            </a:r>
          </a:p>
          <a:p>
            <a:pPr algn="ctr" eaLnBrk="1" hangingPunct="1"/>
            <a:r>
              <a:rPr lang="en-US" altLang="en-US" sz="1800" dirty="0">
                <a:latin typeface="Arial" panose="020B0604020202020204" pitchFamily="34" charset="0"/>
              </a:rPr>
              <a:t>Independent</a:t>
            </a:r>
            <a:br>
              <a:rPr lang="en-US" altLang="en-US" sz="1800" dirty="0">
                <a:latin typeface="Arial" panose="020B0604020202020204" pitchFamily="34" charset="0"/>
              </a:rPr>
            </a:br>
            <a:r>
              <a:rPr lang="en-US" altLang="en-US" sz="1800" dirty="0">
                <a:latin typeface="Arial" panose="020B0604020202020204" pitchFamily="34" charset="0"/>
              </a:rPr>
              <a:t>Model</a:t>
            </a:r>
          </a:p>
        </p:txBody>
      </p:sp>
      <p:sp>
        <p:nvSpPr>
          <p:cNvPr id="103440" name="AutoShape 1037"/>
          <p:cNvSpPr>
            <a:spLocks noChangeArrowheads="1"/>
          </p:cNvSpPr>
          <p:nvPr/>
        </p:nvSpPr>
        <p:spPr bwMode="auto">
          <a:xfrm>
            <a:off x="5041270" y="3463529"/>
            <a:ext cx="1134736" cy="1021556"/>
          </a:xfrm>
          <a:prstGeom prst="roundRect">
            <a:avLst>
              <a:gd name="adj" fmla="val 16667"/>
            </a:avLst>
          </a:prstGeom>
          <a:solidFill>
            <a:srgbClr val="FDFECA"/>
          </a:solidFill>
          <a:ln w="1270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Platform</a:t>
            </a:r>
          </a:p>
          <a:p>
            <a:pPr algn="ctr" eaLnBrk="1" hangingPunct="1"/>
            <a:r>
              <a:rPr lang="en-US" altLang="en-US" sz="1800">
                <a:latin typeface="Arial" panose="020B0604020202020204" pitchFamily="34" charset="0"/>
              </a:rPr>
              <a:t>Specific</a:t>
            </a:r>
            <a:br>
              <a:rPr lang="en-US" altLang="en-US" sz="1800">
                <a:latin typeface="Arial" panose="020B0604020202020204" pitchFamily="34" charset="0"/>
              </a:rPr>
            </a:br>
            <a:r>
              <a:rPr lang="en-US" altLang="en-US" sz="1800">
                <a:latin typeface="Arial" panose="020B0604020202020204" pitchFamily="34" charset="0"/>
              </a:rPr>
              <a:t>Model</a:t>
            </a:r>
          </a:p>
        </p:txBody>
      </p:sp>
      <p:sp>
        <p:nvSpPr>
          <p:cNvPr id="103441" name="AutoShape 1038"/>
          <p:cNvSpPr>
            <a:spLocks noChangeArrowheads="1"/>
          </p:cNvSpPr>
          <p:nvPr/>
        </p:nvSpPr>
        <p:spPr bwMode="auto">
          <a:xfrm>
            <a:off x="5227638" y="4941888"/>
            <a:ext cx="773112" cy="411162"/>
          </a:xfrm>
          <a:prstGeom prst="roundRect">
            <a:avLst>
              <a:gd name="adj" fmla="val 16667"/>
            </a:avLst>
          </a:prstGeom>
          <a:solidFill>
            <a:srgbClr val="FDFECA"/>
          </a:solidFill>
          <a:ln w="1270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Code</a:t>
            </a:r>
          </a:p>
        </p:txBody>
      </p:sp>
      <p:sp>
        <p:nvSpPr>
          <p:cNvPr id="103442" name="AutoShape 1039"/>
          <p:cNvSpPr>
            <a:spLocks noChangeArrowheads="1"/>
          </p:cNvSpPr>
          <p:nvPr/>
        </p:nvSpPr>
        <p:spPr bwMode="auto">
          <a:xfrm>
            <a:off x="7801141" y="3463529"/>
            <a:ext cx="1134735" cy="1021556"/>
          </a:xfrm>
          <a:prstGeom prst="roundRect">
            <a:avLst>
              <a:gd name="adj" fmla="val 16667"/>
            </a:avLst>
          </a:prstGeom>
          <a:solidFill>
            <a:srgbClr val="FDFECA"/>
          </a:solidFill>
          <a:ln w="1270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dirty="0">
                <a:latin typeface="Arial" panose="020B0604020202020204" pitchFamily="34" charset="0"/>
              </a:rPr>
              <a:t>Platform</a:t>
            </a:r>
          </a:p>
          <a:p>
            <a:pPr algn="ctr" eaLnBrk="1" hangingPunct="1"/>
            <a:r>
              <a:rPr lang="en-US" altLang="en-US" sz="1800" dirty="0">
                <a:latin typeface="Arial" panose="020B0604020202020204" pitchFamily="34" charset="0"/>
              </a:rPr>
              <a:t>Specific</a:t>
            </a:r>
            <a:br>
              <a:rPr lang="en-US" altLang="en-US" sz="1800" dirty="0">
                <a:latin typeface="Arial" panose="020B0604020202020204" pitchFamily="34" charset="0"/>
              </a:rPr>
            </a:br>
            <a:r>
              <a:rPr lang="en-US" altLang="en-US" sz="1800" dirty="0">
                <a:latin typeface="Arial" panose="020B0604020202020204" pitchFamily="34" charset="0"/>
              </a:rPr>
              <a:t>Model</a:t>
            </a:r>
          </a:p>
        </p:txBody>
      </p:sp>
      <p:sp>
        <p:nvSpPr>
          <p:cNvPr id="103443" name="AutoShape 1040"/>
          <p:cNvSpPr>
            <a:spLocks noChangeArrowheads="1"/>
          </p:cNvSpPr>
          <p:nvPr/>
        </p:nvSpPr>
        <p:spPr bwMode="auto">
          <a:xfrm>
            <a:off x="7956550" y="4941888"/>
            <a:ext cx="833438" cy="411162"/>
          </a:xfrm>
          <a:prstGeom prst="roundRect">
            <a:avLst>
              <a:gd name="adj" fmla="val 16667"/>
            </a:avLst>
          </a:prstGeom>
          <a:solidFill>
            <a:srgbClr val="FDFECA"/>
          </a:solidFill>
          <a:ln w="1270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Code</a:t>
            </a:r>
          </a:p>
        </p:txBody>
      </p:sp>
      <p:cxnSp>
        <p:nvCxnSpPr>
          <p:cNvPr id="103444" name="AutoShape 1041"/>
          <p:cNvCxnSpPr>
            <a:cxnSpLocks noChangeShapeType="1"/>
            <a:stCxn id="103440" idx="3"/>
            <a:endCxn id="103442" idx="1"/>
          </p:cNvCxnSpPr>
          <p:nvPr/>
        </p:nvCxnSpPr>
        <p:spPr bwMode="auto">
          <a:xfrm>
            <a:off x="6176008" y="3974307"/>
            <a:ext cx="1625133" cy="0"/>
          </a:xfrm>
          <a:prstGeom prst="straightConnector1">
            <a:avLst/>
          </a:prstGeom>
          <a:noFill/>
          <a:ln w="12700">
            <a:solidFill>
              <a:schemeClr val="tx1"/>
            </a:solidFill>
            <a:round/>
            <a:headEnd type="arrow" w="med" len="me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45" name="Text Box 1042"/>
          <p:cNvSpPr txBox="1">
            <a:spLocks noChangeArrowheads="1"/>
          </p:cNvSpPr>
          <p:nvPr/>
        </p:nvSpPr>
        <p:spPr bwMode="auto">
          <a:xfrm>
            <a:off x="6538915" y="3502025"/>
            <a:ext cx="820737" cy="641350"/>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PSM</a:t>
            </a:r>
          </a:p>
          <a:p>
            <a:pPr eaLnBrk="1" hangingPunct="1"/>
            <a:r>
              <a:rPr lang="en-US" altLang="en-US" sz="1800">
                <a:latin typeface="Arial" panose="020B0604020202020204" pitchFamily="34" charset="0"/>
              </a:rPr>
              <a:t>bridge</a:t>
            </a:r>
          </a:p>
        </p:txBody>
      </p:sp>
      <p:cxnSp>
        <p:nvCxnSpPr>
          <p:cNvPr id="103446" name="AutoShape 1043"/>
          <p:cNvCxnSpPr>
            <a:cxnSpLocks noChangeShapeType="1"/>
            <a:stCxn id="103441" idx="3"/>
            <a:endCxn id="103443" idx="1"/>
          </p:cNvCxnSpPr>
          <p:nvPr/>
        </p:nvCxnSpPr>
        <p:spPr bwMode="auto">
          <a:xfrm>
            <a:off x="6038852" y="5149850"/>
            <a:ext cx="1909763" cy="0"/>
          </a:xfrm>
          <a:prstGeom prst="straightConnector1">
            <a:avLst/>
          </a:prstGeom>
          <a:noFill/>
          <a:ln w="12700">
            <a:solidFill>
              <a:schemeClr val="tx1"/>
            </a:solidFill>
            <a:round/>
            <a:headEnd type="arrow" w="med" len="me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47" name="Text Box 1044"/>
          <p:cNvSpPr txBox="1">
            <a:spLocks noChangeArrowheads="1"/>
          </p:cNvSpPr>
          <p:nvPr/>
        </p:nvSpPr>
        <p:spPr bwMode="auto">
          <a:xfrm>
            <a:off x="6538915" y="4686300"/>
            <a:ext cx="820737" cy="642938"/>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Code</a:t>
            </a:r>
          </a:p>
          <a:p>
            <a:pPr eaLnBrk="1" hangingPunct="1"/>
            <a:r>
              <a:rPr lang="en-US" altLang="en-US" sz="1800">
                <a:latin typeface="Arial" panose="020B0604020202020204" pitchFamily="34" charset="0"/>
              </a:rPr>
              <a:t>bridge</a:t>
            </a:r>
          </a:p>
        </p:txBody>
      </p:sp>
      <p:cxnSp>
        <p:nvCxnSpPr>
          <p:cNvPr id="103448" name="AutoShape 1045"/>
          <p:cNvCxnSpPr>
            <a:cxnSpLocks noChangeShapeType="1"/>
            <a:stCxn id="103440" idx="2"/>
            <a:endCxn id="103441" idx="0"/>
          </p:cNvCxnSpPr>
          <p:nvPr/>
        </p:nvCxnSpPr>
        <p:spPr bwMode="auto">
          <a:xfrm>
            <a:off x="5608638" y="4485087"/>
            <a:ext cx="5556" cy="456803"/>
          </a:xfrm>
          <a:prstGeom prst="straightConnector1">
            <a:avLst/>
          </a:prstGeom>
          <a:noFill/>
          <a:ln w="12700">
            <a:solidFill>
              <a:schemeClr val="tx1"/>
            </a:solidFill>
            <a:round/>
            <a:headEnd type="arrow" w="med" len="me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49" name="AutoShape 1046"/>
          <p:cNvCxnSpPr>
            <a:cxnSpLocks noChangeShapeType="1"/>
            <a:stCxn id="103442" idx="2"/>
            <a:endCxn id="103443" idx="0"/>
          </p:cNvCxnSpPr>
          <p:nvPr/>
        </p:nvCxnSpPr>
        <p:spPr bwMode="auto">
          <a:xfrm>
            <a:off x="8368507" y="4485087"/>
            <a:ext cx="4762" cy="456803"/>
          </a:xfrm>
          <a:prstGeom prst="straightConnector1">
            <a:avLst/>
          </a:prstGeom>
          <a:noFill/>
          <a:ln w="12700">
            <a:solidFill>
              <a:schemeClr val="tx1"/>
            </a:solidFill>
            <a:round/>
            <a:headEnd type="arrow" w="med" len="me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0" name="AutoShape 1047"/>
          <p:cNvCxnSpPr>
            <a:cxnSpLocks noChangeShapeType="1"/>
            <a:stCxn id="103439" idx="2"/>
            <a:endCxn id="103442" idx="0"/>
          </p:cNvCxnSpPr>
          <p:nvPr/>
        </p:nvCxnSpPr>
        <p:spPr bwMode="auto">
          <a:xfrm>
            <a:off x="6854825" y="3067052"/>
            <a:ext cx="1513682" cy="396479"/>
          </a:xfrm>
          <a:prstGeom prst="straightConnector1">
            <a:avLst/>
          </a:prstGeom>
          <a:noFill/>
          <a:ln w="12700">
            <a:solidFill>
              <a:schemeClr val="tx1"/>
            </a:solidFill>
            <a:round/>
            <a:headEnd type="arrow" w="med" len="me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1" name="AutoShape 1048"/>
          <p:cNvCxnSpPr>
            <a:cxnSpLocks noChangeShapeType="1"/>
            <a:stCxn id="103440" idx="0"/>
            <a:endCxn id="103439" idx="2"/>
          </p:cNvCxnSpPr>
          <p:nvPr/>
        </p:nvCxnSpPr>
        <p:spPr bwMode="auto">
          <a:xfrm flipV="1">
            <a:off x="5608640" y="3067052"/>
            <a:ext cx="1246187" cy="396479"/>
          </a:xfrm>
          <a:prstGeom prst="straightConnector1">
            <a:avLst/>
          </a:prstGeom>
          <a:noFill/>
          <a:ln w="12700">
            <a:solidFill>
              <a:schemeClr val="tx1"/>
            </a:solidFill>
            <a:round/>
            <a:headEnd type="arrow" w="med" len="me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2" name="AutoShape 1049"/>
          <p:cNvCxnSpPr>
            <a:cxnSpLocks noChangeShapeType="1"/>
            <a:stCxn id="103459" idx="3"/>
            <a:endCxn id="103438" idx="1"/>
          </p:cNvCxnSpPr>
          <p:nvPr/>
        </p:nvCxnSpPr>
        <p:spPr bwMode="auto">
          <a:xfrm>
            <a:off x="5178427" y="1277940"/>
            <a:ext cx="919163" cy="155575"/>
          </a:xfrm>
          <a:prstGeom prst="straightConnector1">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3" name="AutoShape 1050"/>
          <p:cNvCxnSpPr>
            <a:cxnSpLocks noChangeShapeType="1"/>
            <a:stCxn id="103438" idx="1"/>
            <a:endCxn id="103431" idx="2"/>
          </p:cNvCxnSpPr>
          <p:nvPr/>
        </p:nvCxnSpPr>
        <p:spPr bwMode="auto">
          <a:xfrm flipH="1">
            <a:off x="4214815" y="1435102"/>
            <a:ext cx="1857375" cy="720725"/>
          </a:xfrm>
          <a:prstGeom prst="straightConnector1">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4" name="AutoShape 1051"/>
          <p:cNvCxnSpPr>
            <a:cxnSpLocks noChangeShapeType="1"/>
            <a:stCxn id="103431" idx="2"/>
            <a:endCxn id="103439" idx="1"/>
          </p:cNvCxnSpPr>
          <p:nvPr/>
        </p:nvCxnSpPr>
        <p:spPr bwMode="auto">
          <a:xfrm>
            <a:off x="4214815" y="2155827"/>
            <a:ext cx="1844675" cy="403225"/>
          </a:xfrm>
          <a:prstGeom prst="straightConnector1">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5" name="AutoShape 1052"/>
          <p:cNvCxnSpPr>
            <a:cxnSpLocks noChangeShapeType="1"/>
            <a:stCxn id="103439" idx="1"/>
            <a:endCxn id="103432" idx="2"/>
          </p:cNvCxnSpPr>
          <p:nvPr/>
        </p:nvCxnSpPr>
        <p:spPr bwMode="auto">
          <a:xfrm flipH="1">
            <a:off x="4214815" y="2559052"/>
            <a:ext cx="1844675" cy="754063"/>
          </a:xfrm>
          <a:prstGeom prst="straightConnector1">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6" name="AutoShape 1053"/>
          <p:cNvCxnSpPr>
            <a:cxnSpLocks noChangeShapeType="1"/>
            <a:stCxn id="103432" idx="2"/>
            <a:endCxn id="103440" idx="1"/>
          </p:cNvCxnSpPr>
          <p:nvPr/>
        </p:nvCxnSpPr>
        <p:spPr bwMode="auto">
          <a:xfrm>
            <a:off x="4194177" y="3311528"/>
            <a:ext cx="847095" cy="662781"/>
          </a:xfrm>
          <a:prstGeom prst="straightConnector1">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7" name="AutoShape 1054"/>
          <p:cNvCxnSpPr>
            <a:cxnSpLocks noChangeShapeType="1"/>
            <a:stCxn id="103440" idx="1"/>
            <a:endCxn id="103433" idx="2"/>
          </p:cNvCxnSpPr>
          <p:nvPr/>
        </p:nvCxnSpPr>
        <p:spPr bwMode="auto">
          <a:xfrm flipH="1">
            <a:off x="4194177" y="3974309"/>
            <a:ext cx="847095" cy="504825"/>
          </a:xfrm>
          <a:prstGeom prst="straightConnector1">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58" name="AutoShape 1055"/>
          <p:cNvCxnSpPr>
            <a:cxnSpLocks noChangeShapeType="1"/>
            <a:stCxn id="103433" idx="2"/>
            <a:endCxn id="103441" idx="1"/>
          </p:cNvCxnSpPr>
          <p:nvPr/>
        </p:nvCxnSpPr>
        <p:spPr bwMode="auto">
          <a:xfrm>
            <a:off x="4214813" y="4479927"/>
            <a:ext cx="977900" cy="669925"/>
          </a:xfrm>
          <a:prstGeom prst="straightConnector1">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59" name="Text Box 1056"/>
          <p:cNvSpPr txBox="1">
            <a:spLocks noChangeArrowheads="1"/>
          </p:cNvSpPr>
          <p:nvPr/>
        </p:nvSpPr>
        <p:spPr bwMode="auto">
          <a:xfrm>
            <a:off x="2605090" y="1093788"/>
            <a:ext cx="25733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Customer requirements</a:t>
            </a:r>
          </a:p>
        </p:txBody>
      </p:sp>
    </p:spTree>
    <p:extLst>
      <p:ext uri="{BB962C8B-B14F-4D97-AF65-F5344CB8AC3E}">
        <p14:creationId xmlns:p14="http://schemas.microsoft.com/office/powerpoint/2010/main" val="3430536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31640" y="1285394"/>
            <a:ext cx="7560840" cy="4525963"/>
          </a:xfrm>
        </p:spPr>
        <p:txBody>
          <a:bodyPr/>
          <a:lstStyle/>
          <a:p>
            <a:r>
              <a:rPr lang="en-AU" dirty="0"/>
              <a:t>Embrace change!</a:t>
            </a:r>
          </a:p>
          <a:p>
            <a:pPr lvl="1"/>
            <a:r>
              <a:rPr lang="en-AU" dirty="0"/>
              <a:t>Requirements are never, ever, ever, fixed</a:t>
            </a:r>
          </a:p>
          <a:p>
            <a:pPr lvl="1"/>
            <a:r>
              <a:rPr lang="en-AU" dirty="0"/>
              <a:t>Stop pretending, and get used to it </a:t>
            </a:r>
          </a:p>
          <a:p>
            <a:r>
              <a:rPr lang="en-AU" dirty="0"/>
              <a:t>Deliver early and deliver often </a:t>
            </a:r>
          </a:p>
          <a:p>
            <a:pPr lvl="1"/>
            <a:r>
              <a:rPr lang="en-AU" dirty="0"/>
              <a:t>Working system delivers value</a:t>
            </a:r>
          </a:p>
          <a:p>
            <a:pPr lvl="2"/>
            <a:r>
              <a:rPr lang="en-AU" dirty="0"/>
              <a:t>telephone book scale documentation does not </a:t>
            </a:r>
          </a:p>
          <a:p>
            <a:pPr lvl="1"/>
            <a:r>
              <a:rPr lang="en-AU" dirty="0"/>
              <a:t>Deployed system generates revenue </a:t>
            </a:r>
          </a:p>
          <a:p>
            <a:pPr lvl="1"/>
            <a:r>
              <a:rPr lang="en-AU" dirty="0"/>
              <a:t>80:20 rule</a:t>
            </a:r>
          </a:p>
          <a:p>
            <a:r>
              <a:rPr lang="en-US" altLang="en-US" dirty="0"/>
              <a:t>Scrum, XP, FDD, DSDM</a:t>
            </a:r>
            <a:endParaRPr lang="en-AU" altLang="en-US" dirty="0"/>
          </a:p>
        </p:txBody>
      </p:sp>
      <p:sp>
        <p:nvSpPr>
          <p:cNvPr id="3" name="Title 2"/>
          <p:cNvSpPr>
            <a:spLocks noGrp="1"/>
          </p:cNvSpPr>
          <p:nvPr>
            <p:ph type="title"/>
          </p:nvPr>
        </p:nvSpPr>
        <p:spPr>
          <a:xfrm>
            <a:off x="1331640" y="0"/>
            <a:ext cx="7355160" cy="908720"/>
          </a:xfrm>
        </p:spPr>
        <p:txBody>
          <a:bodyPr/>
          <a:lstStyle/>
          <a:p>
            <a:r>
              <a:rPr lang="en-US" dirty="0"/>
              <a:t>Agile Methods</a:t>
            </a:r>
            <a:endParaRPr lang="en-AU" dirty="0"/>
          </a:p>
        </p:txBody>
      </p:sp>
      <p:sp>
        <p:nvSpPr>
          <p:cNvPr id="5"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51</a:t>
            </a:fld>
            <a:endParaRPr lang="en-AU" altLang="en-US"/>
          </a:p>
        </p:txBody>
      </p:sp>
      <p:sp>
        <p:nvSpPr>
          <p:cNvPr id="6" name="Date Placeholder 3">
            <a:extLst>
              <a:ext uri="{FF2B5EF4-FFF2-40B4-BE49-F238E27FC236}">
                <a16:creationId xmlns:a16="http://schemas.microsoft.com/office/drawing/2014/main" id="{C9CEBAB9-2D79-4E8D-AB9C-C35D5DB79BFF}"/>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3923324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5"/>
          <p:cNvGrpSpPr>
            <a:grpSpLocks/>
          </p:cNvGrpSpPr>
          <p:nvPr/>
        </p:nvGrpSpPr>
        <p:grpSpPr bwMode="auto">
          <a:xfrm>
            <a:off x="911669" y="3090610"/>
            <a:ext cx="1508125" cy="560387"/>
            <a:chOff x="0" y="0"/>
            <a:chExt cx="1056" cy="392"/>
          </a:xfrm>
        </p:grpSpPr>
        <p:pic>
          <p:nvPicPr>
            <p:cNvPr id="28" name="Picture 26"/>
            <p:cNvPicPr>
              <a:picLocks noChangeAspect="1" noChangeArrowheads="1"/>
            </p:cNvPicPr>
            <p:nvPr/>
          </p:nvPicPr>
          <p:blipFill>
            <a:blip r:embed="rId3" cstate="print"/>
            <a:srcRect/>
            <a:stretch>
              <a:fillRect/>
            </a:stretch>
          </p:blipFill>
          <p:spPr bwMode="auto">
            <a:xfrm>
              <a:off x="0" y="0"/>
              <a:ext cx="1056" cy="392"/>
            </a:xfrm>
            <a:prstGeom prst="rect">
              <a:avLst/>
            </a:prstGeom>
            <a:noFill/>
            <a:ln w="9525">
              <a:noFill/>
              <a:miter lim="800000"/>
              <a:headEnd/>
              <a:tailEnd/>
            </a:ln>
          </p:spPr>
        </p:pic>
        <p:sp>
          <p:nvSpPr>
            <p:cNvPr id="29" name="Rectangle 27"/>
            <p:cNvSpPr>
              <a:spLocks/>
            </p:cNvSpPr>
            <p:nvPr/>
          </p:nvSpPr>
          <p:spPr bwMode="auto">
            <a:xfrm>
              <a:off x="246" y="125"/>
              <a:ext cx="754" cy="237"/>
            </a:xfrm>
            <a:prstGeom prst="rect">
              <a:avLst/>
            </a:prstGeom>
            <a:noFill/>
            <a:ln w="9525">
              <a:noFill/>
              <a:miter lim="800000"/>
              <a:headEnd/>
              <a:tailEnd/>
            </a:ln>
          </p:spPr>
          <p:txBody>
            <a:bodyPr wrap="none" lIns="0" tIns="0" rIns="0" bIns="0" anchor="ctr">
              <a:spAutoFit/>
            </a:bodyPr>
            <a:lstStyle/>
            <a:p>
              <a:r>
                <a:rPr lang="en-US" sz="2200" dirty="0">
                  <a:latin typeface="Corbel" pitchFamily="34" charset="0"/>
                </a:rPr>
                <a:t>Furniture</a:t>
              </a:r>
            </a:p>
          </p:txBody>
        </p:sp>
      </p:grpSp>
      <p:sp>
        <p:nvSpPr>
          <p:cNvPr id="2" name="Title 1"/>
          <p:cNvSpPr>
            <a:spLocks noGrp="1"/>
          </p:cNvSpPr>
          <p:nvPr>
            <p:ph type="title"/>
          </p:nvPr>
        </p:nvSpPr>
        <p:spPr/>
        <p:txBody>
          <a:bodyPr/>
          <a:lstStyle/>
          <a:p>
            <a:r>
              <a:rPr lang="en-US" dirty="0"/>
              <a:t>Scrum</a:t>
            </a:r>
            <a:endParaRPr lang="en-AU" dirty="0"/>
          </a:p>
        </p:txBody>
      </p:sp>
      <p:grpSp>
        <p:nvGrpSpPr>
          <p:cNvPr id="4" name="Group 28"/>
          <p:cNvGrpSpPr>
            <a:grpSpLocks/>
          </p:cNvGrpSpPr>
          <p:nvPr/>
        </p:nvGrpSpPr>
        <p:grpSpPr bwMode="auto">
          <a:xfrm>
            <a:off x="610189" y="2700024"/>
            <a:ext cx="1509713" cy="560387"/>
            <a:chOff x="0" y="0"/>
            <a:chExt cx="1056" cy="392"/>
          </a:xfrm>
        </p:grpSpPr>
        <p:pic>
          <p:nvPicPr>
            <p:cNvPr id="5" name="Picture 29"/>
            <p:cNvPicPr>
              <a:picLocks noChangeAspect="1" noChangeArrowheads="1"/>
            </p:cNvPicPr>
            <p:nvPr/>
          </p:nvPicPr>
          <p:blipFill>
            <a:blip r:embed="rId3" cstate="print"/>
            <a:srcRect/>
            <a:stretch>
              <a:fillRect/>
            </a:stretch>
          </p:blipFill>
          <p:spPr bwMode="auto">
            <a:xfrm>
              <a:off x="0" y="0"/>
              <a:ext cx="1056" cy="392"/>
            </a:xfrm>
            <a:prstGeom prst="rect">
              <a:avLst/>
            </a:prstGeom>
            <a:noFill/>
            <a:ln w="9525">
              <a:noFill/>
              <a:miter lim="800000"/>
              <a:headEnd/>
              <a:tailEnd/>
            </a:ln>
          </p:spPr>
        </p:pic>
        <p:sp>
          <p:nvSpPr>
            <p:cNvPr id="6" name="Rectangle 30"/>
            <p:cNvSpPr>
              <a:spLocks/>
            </p:cNvSpPr>
            <p:nvPr/>
          </p:nvSpPr>
          <p:spPr bwMode="auto">
            <a:xfrm>
              <a:off x="198" y="128"/>
              <a:ext cx="682" cy="237"/>
            </a:xfrm>
            <a:prstGeom prst="rect">
              <a:avLst/>
            </a:prstGeom>
            <a:noFill/>
            <a:ln w="9525">
              <a:noFill/>
              <a:miter lim="800000"/>
              <a:headEnd/>
              <a:tailEnd/>
            </a:ln>
          </p:spPr>
          <p:txBody>
            <a:bodyPr wrap="none" lIns="0" tIns="0" rIns="0" bIns="0" anchor="ctr">
              <a:spAutoFit/>
            </a:bodyPr>
            <a:lstStyle/>
            <a:p>
              <a:r>
                <a:rPr lang="en-US" sz="2200">
                  <a:latin typeface="Corbel" pitchFamily="34" charset="0"/>
                </a:rPr>
                <a:t>Painting</a:t>
              </a:r>
            </a:p>
          </p:txBody>
        </p:sp>
      </p:grpSp>
      <p:grpSp>
        <p:nvGrpSpPr>
          <p:cNvPr id="7" name="Group 31"/>
          <p:cNvGrpSpPr>
            <a:grpSpLocks/>
          </p:cNvGrpSpPr>
          <p:nvPr/>
        </p:nvGrpSpPr>
        <p:grpSpPr bwMode="auto">
          <a:xfrm>
            <a:off x="859427" y="2309499"/>
            <a:ext cx="1508125" cy="560387"/>
            <a:chOff x="0" y="0"/>
            <a:chExt cx="1056" cy="392"/>
          </a:xfrm>
        </p:grpSpPr>
        <p:pic>
          <p:nvPicPr>
            <p:cNvPr id="8" name="Picture 32"/>
            <p:cNvPicPr>
              <a:picLocks noChangeAspect="1" noChangeArrowheads="1"/>
            </p:cNvPicPr>
            <p:nvPr/>
          </p:nvPicPr>
          <p:blipFill>
            <a:blip r:embed="rId3" cstate="print"/>
            <a:srcRect/>
            <a:stretch>
              <a:fillRect/>
            </a:stretch>
          </p:blipFill>
          <p:spPr bwMode="auto">
            <a:xfrm>
              <a:off x="0" y="0"/>
              <a:ext cx="1056" cy="392"/>
            </a:xfrm>
            <a:prstGeom prst="rect">
              <a:avLst/>
            </a:prstGeom>
            <a:noFill/>
            <a:ln w="9525">
              <a:noFill/>
              <a:miter lim="800000"/>
              <a:headEnd/>
              <a:tailEnd/>
            </a:ln>
          </p:spPr>
        </p:pic>
        <p:sp>
          <p:nvSpPr>
            <p:cNvPr id="9" name="Rectangle 33"/>
            <p:cNvSpPr>
              <a:spLocks/>
            </p:cNvSpPr>
            <p:nvPr/>
          </p:nvSpPr>
          <p:spPr bwMode="auto">
            <a:xfrm>
              <a:off x="246" y="125"/>
              <a:ext cx="754" cy="237"/>
            </a:xfrm>
            <a:prstGeom prst="rect">
              <a:avLst/>
            </a:prstGeom>
            <a:noFill/>
            <a:ln w="9525">
              <a:noFill/>
              <a:miter lim="800000"/>
              <a:headEnd/>
              <a:tailEnd/>
            </a:ln>
          </p:spPr>
          <p:txBody>
            <a:bodyPr wrap="none" lIns="0" tIns="0" rIns="0" bIns="0" anchor="ctr">
              <a:spAutoFit/>
            </a:bodyPr>
            <a:lstStyle/>
            <a:p>
              <a:r>
                <a:rPr lang="en-US" sz="2200">
                  <a:latin typeface="Corbel" pitchFamily="34" charset="0"/>
                </a:rPr>
                <a:t>Furniture</a:t>
              </a:r>
            </a:p>
          </p:txBody>
        </p:sp>
      </p:grpSp>
      <p:grpSp>
        <p:nvGrpSpPr>
          <p:cNvPr id="10" name="Group 2"/>
          <p:cNvGrpSpPr>
            <a:grpSpLocks/>
          </p:cNvGrpSpPr>
          <p:nvPr/>
        </p:nvGrpSpPr>
        <p:grpSpPr bwMode="auto">
          <a:xfrm>
            <a:off x="584789" y="2709549"/>
            <a:ext cx="1509713" cy="560387"/>
            <a:chOff x="0" y="0"/>
            <a:chExt cx="1056" cy="392"/>
          </a:xfrm>
        </p:grpSpPr>
        <p:pic>
          <p:nvPicPr>
            <p:cNvPr id="11" name="Picture 3"/>
            <p:cNvPicPr>
              <a:picLocks noChangeAspect="1" noChangeArrowheads="1"/>
            </p:cNvPicPr>
            <p:nvPr/>
          </p:nvPicPr>
          <p:blipFill>
            <a:blip r:embed="rId3" cstate="print"/>
            <a:srcRect/>
            <a:stretch>
              <a:fillRect/>
            </a:stretch>
          </p:blipFill>
          <p:spPr bwMode="auto">
            <a:xfrm>
              <a:off x="0" y="0"/>
              <a:ext cx="1056" cy="392"/>
            </a:xfrm>
            <a:prstGeom prst="rect">
              <a:avLst/>
            </a:prstGeom>
            <a:noFill/>
            <a:ln w="9525">
              <a:noFill/>
              <a:miter lim="800000"/>
              <a:headEnd/>
              <a:tailEnd/>
            </a:ln>
          </p:spPr>
        </p:pic>
        <p:sp>
          <p:nvSpPr>
            <p:cNvPr id="12" name="Rectangle 4"/>
            <p:cNvSpPr>
              <a:spLocks/>
            </p:cNvSpPr>
            <p:nvPr/>
          </p:nvSpPr>
          <p:spPr bwMode="auto">
            <a:xfrm>
              <a:off x="335" y="125"/>
              <a:ext cx="682" cy="237"/>
            </a:xfrm>
            <a:prstGeom prst="rect">
              <a:avLst/>
            </a:prstGeom>
            <a:noFill/>
            <a:ln w="9525">
              <a:noFill/>
              <a:miter lim="800000"/>
              <a:headEnd/>
              <a:tailEnd/>
            </a:ln>
          </p:spPr>
          <p:txBody>
            <a:bodyPr wrap="none" lIns="0" tIns="0" rIns="0" bIns="0" anchor="ctr">
              <a:spAutoFit/>
            </a:bodyPr>
            <a:lstStyle/>
            <a:p>
              <a:r>
                <a:rPr lang="en-US" sz="2200">
                  <a:latin typeface="Corbel" pitchFamily="34" charset="0"/>
                </a:rPr>
                <a:t>Painting</a:t>
              </a:r>
            </a:p>
          </p:txBody>
        </p:sp>
      </p:grpSp>
      <p:grpSp>
        <p:nvGrpSpPr>
          <p:cNvPr id="13" name="Group 11"/>
          <p:cNvGrpSpPr>
            <a:grpSpLocks/>
          </p:cNvGrpSpPr>
          <p:nvPr/>
        </p:nvGrpSpPr>
        <p:grpSpPr bwMode="auto">
          <a:xfrm>
            <a:off x="4184591" y="3620971"/>
            <a:ext cx="2549525" cy="2138363"/>
            <a:chOff x="0" y="0"/>
            <a:chExt cx="1784" cy="1496"/>
          </a:xfrm>
        </p:grpSpPr>
        <p:pic>
          <p:nvPicPr>
            <p:cNvPr id="14" name="Picture 12"/>
            <p:cNvPicPr>
              <a:picLocks noChangeAspect="1" noChangeArrowheads="1"/>
            </p:cNvPicPr>
            <p:nvPr/>
          </p:nvPicPr>
          <p:blipFill>
            <a:blip r:embed="rId4" cstate="print"/>
            <a:srcRect/>
            <a:stretch>
              <a:fillRect/>
            </a:stretch>
          </p:blipFill>
          <p:spPr bwMode="auto">
            <a:xfrm>
              <a:off x="0" y="0"/>
              <a:ext cx="1784" cy="1496"/>
            </a:xfrm>
            <a:prstGeom prst="rect">
              <a:avLst/>
            </a:prstGeom>
            <a:noFill/>
            <a:ln w="9525">
              <a:noFill/>
              <a:miter lim="800000"/>
              <a:headEnd/>
              <a:tailEnd/>
            </a:ln>
          </p:spPr>
        </p:pic>
        <p:sp>
          <p:nvSpPr>
            <p:cNvPr id="15" name="Rectangle 13"/>
            <p:cNvSpPr>
              <a:spLocks/>
            </p:cNvSpPr>
            <p:nvPr/>
          </p:nvSpPr>
          <p:spPr bwMode="auto">
            <a:xfrm>
              <a:off x="403" y="367"/>
              <a:ext cx="822" cy="495"/>
            </a:xfrm>
            <a:prstGeom prst="rect">
              <a:avLst/>
            </a:prstGeom>
            <a:noFill/>
            <a:ln w="9525">
              <a:noFill/>
              <a:miter lim="800000"/>
              <a:headEnd/>
              <a:tailEnd/>
            </a:ln>
          </p:spPr>
          <p:txBody>
            <a:bodyPr wrap="none" lIns="0" tIns="0" rIns="0" bIns="0" anchor="ctr">
              <a:spAutoFit/>
            </a:bodyPr>
            <a:lstStyle/>
            <a:p>
              <a:pPr algn="ctr"/>
              <a:r>
                <a:rPr lang="en-US" sz="2400" b="1" dirty="0">
                  <a:latin typeface="Corbel" pitchFamily="34" charset="0"/>
                </a:rPr>
                <a:t>Sprint</a:t>
              </a:r>
              <a:endParaRPr lang="en-US" sz="2200" b="1" dirty="0">
                <a:latin typeface="Corbel" pitchFamily="34" charset="0"/>
              </a:endParaRPr>
            </a:p>
            <a:p>
              <a:pPr algn="ctr"/>
              <a:r>
                <a:rPr lang="en-US" sz="2200" dirty="0">
                  <a:latin typeface="Corbel" pitchFamily="34" charset="0"/>
                </a:rPr>
                <a:t>2-4 weeks</a:t>
              </a:r>
            </a:p>
          </p:txBody>
        </p:sp>
      </p:grpSp>
      <p:grpSp>
        <p:nvGrpSpPr>
          <p:cNvPr id="16" name="Group 14"/>
          <p:cNvGrpSpPr>
            <a:grpSpLocks/>
          </p:cNvGrpSpPr>
          <p:nvPr/>
        </p:nvGrpSpPr>
        <p:grpSpPr bwMode="auto">
          <a:xfrm>
            <a:off x="934519" y="4702710"/>
            <a:ext cx="1546685" cy="929622"/>
            <a:chOff x="-27" y="-3"/>
            <a:chExt cx="1083" cy="651"/>
          </a:xfrm>
        </p:grpSpPr>
        <p:pic>
          <p:nvPicPr>
            <p:cNvPr id="17" name="Picture 15"/>
            <p:cNvPicPr>
              <a:picLocks noChangeAspect="1" noChangeArrowheads="1"/>
            </p:cNvPicPr>
            <p:nvPr/>
          </p:nvPicPr>
          <p:blipFill>
            <a:blip r:embed="rId3" cstate="print"/>
            <a:srcRect/>
            <a:stretch>
              <a:fillRect/>
            </a:stretch>
          </p:blipFill>
          <p:spPr bwMode="auto">
            <a:xfrm>
              <a:off x="0" y="256"/>
              <a:ext cx="1056" cy="392"/>
            </a:xfrm>
            <a:prstGeom prst="rect">
              <a:avLst/>
            </a:prstGeom>
            <a:noFill/>
            <a:ln w="9525">
              <a:noFill/>
              <a:miter lim="800000"/>
              <a:headEnd/>
              <a:tailEnd/>
            </a:ln>
          </p:spPr>
        </p:pic>
        <p:sp>
          <p:nvSpPr>
            <p:cNvPr id="18" name="Rectangle 16"/>
            <p:cNvSpPr>
              <a:spLocks/>
            </p:cNvSpPr>
            <p:nvPr/>
          </p:nvSpPr>
          <p:spPr bwMode="auto">
            <a:xfrm>
              <a:off x="196" y="411"/>
              <a:ext cx="770" cy="237"/>
            </a:xfrm>
            <a:prstGeom prst="rect">
              <a:avLst/>
            </a:prstGeom>
            <a:noFill/>
            <a:ln w="9525">
              <a:noFill/>
              <a:miter lim="800000"/>
              <a:headEnd/>
              <a:tailEnd/>
            </a:ln>
          </p:spPr>
          <p:txBody>
            <a:bodyPr wrap="none" lIns="0" tIns="0" rIns="0" bIns="0" anchor="ctr">
              <a:spAutoFit/>
            </a:bodyPr>
            <a:lstStyle/>
            <a:p>
              <a:r>
                <a:rPr lang="en-US" sz="2200" dirty="0">
                  <a:latin typeface="Corbel" pitchFamily="34" charset="0"/>
                </a:rPr>
                <a:t>Drawings</a:t>
              </a:r>
            </a:p>
          </p:txBody>
        </p:sp>
        <p:sp>
          <p:nvSpPr>
            <p:cNvPr id="19" name="Rectangle 17"/>
            <p:cNvSpPr>
              <a:spLocks/>
            </p:cNvSpPr>
            <p:nvPr/>
          </p:nvSpPr>
          <p:spPr bwMode="auto">
            <a:xfrm>
              <a:off x="-27" y="-3"/>
              <a:ext cx="1040" cy="259"/>
            </a:xfrm>
            <a:prstGeom prst="rect">
              <a:avLst/>
            </a:prstGeom>
            <a:noFill/>
            <a:ln w="9525">
              <a:noFill/>
              <a:miter lim="800000"/>
              <a:headEnd/>
              <a:tailEnd/>
            </a:ln>
          </p:spPr>
          <p:txBody>
            <a:bodyPr wrap="none" lIns="0" tIns="0" rIns="0" bIns="0" anchor="ctr">
              <a:spAutoFit/>
            </a:bodyPr>
            <a:lstStyle/>
            <a:p>
              <a:r>
                <a:rPr lang="en-US" sz="2400" b="1" dirty="0">
                  <a:latin typeface="Corbel" pitchFamily="34" charset="0"/>
                </a:rPr>
                <a:t>Sprint Goal</a:t>
              </a:r>
            </a:p>
          </p:txBody>
        </p:sp>
      </p:grpSp>
      <p:grpSp>
        <p:nvGrpSpPr>
          <p:cNvPr id="20" name="Group 18"/>
          <p:cNvGrpSpPr>
            <a:grpSpLocks/>
          </p:cNvGrpSpPr>
          <p:nvPr/>
        </p:nvGrpSpPr>
        <p:grpSpPr bwMode="auto">
          <a:xfrm>
            <a:off x="2551052" y="5198944"/>
            <a:ext cx="2074814" cy="1119188"/>
            <a:chOff x="0" y="0"/>
            <a:chExt cx="1453" cy="784"/>
          </a:xfrm>
        </p:grpSpPr>
        <p:pic>
          <p:nvPicPr>
            <p:cNvPr id="21" name="Picture 19"/>
            <p:cNvPicPr>
              <a:picLocks noChangeAspect="1" noChangeArrowheads="1"/>
            </p:cNvPicPr>
            <p:nvPr/>
          </p:nvPicPr>
          <p:blipFill>
            <a:blip r:embed="rId5" cstate="print"/>
            <a:srcRect/>
            <a:stretch>
              <a:fillRect/>
            </a:stretch>
          </p:blipFill>
          <p:spPr bwMode="auto">
            <a:xfrm>
              <a:off x="0" y="0"/>
              <a:ext cx="1144" cy="368"/>
            </a:xfrm>
            <a:prstGeom prst="rect">
              <a:avLst/>
            </a:prstGeom>
            <a:noFill/>
            <a:ln w="9525">
              <a:noFill/>
              <a:miter lim="800000"/>
              <a:headEnd/>
              <a:tailEnd/>
            </a:ln>
          </p:spPr>
        </p:pic>
        <p:sp>
          <p:nvSpPr>
            <p:cNvPr id="22" name="Rectangle 20"/>
            <p:cNvSpPr>
              <a:spLocks/>
            </p:cNvSpPr>
            <p:nvPr/>
          </p:nvSpPr>
          <p:spPr bwMode="auto">
            <a:xfrm>
              <a:off x="381" y="288"/>
              <a:ext cx="1072" cy="496"/>
            </a:xfrm>
            <a:prstGeom prst="rect">
              <a:avLst/>
            </a:prstGeom>
            <a:noFill/>
            <a:ln w="9525">
              <a:noFill/>
              <a:miter lim="800000"/>
              <a:headEnd/>
              <a:tailEnd/>
            </a:ln>
          </p:spPr>
          <p:txBody>
            <a:bodyPr lIns="0" tIns="0" rIns="0" bIns="0" anchor="ctr"/>
            <a:lstStyle/>
            <a:p>
              <a:pPr algn="ctr"/>
              <a:r>
                <a:rPr lang="en-US" sz="2200" b="1" dirty="0">
                  <a:latin typeface="Corbel" pitchFamily="34" charset="0"/>
                </a:rPr>
                <a:t>Sprint Backlog</a:t>
              </a:r>
            </a:p>
          </p:txBody>
        </p:sp>
      </p:grpSp>
      <p:grpSp>
        <p:nvGrpSpPr>
          <p:cNvPr id="23" name="Group 21"/>
          <p:cNvGrpSpPr>
            <a:grpSpLocks/>
          </p:cNvGrpSpPr>
          <p:nvPr/>
        </p:nvGrpSpPr>
        <p:grpSpPr bwMode="auto">
          <a:xfrm>
            <a:off x="6463712" y="4867159"/>
            <a:ext cx="2602363" cy="1582737"/>
            <a:chOff x="6" y="0"/>
            <a:chExt cx="1820" cy="1108"/>
          </a:xfrm>
        </p:grpSpPr>
        <p:pic>
          <p:nvPicPr>
            <p:cNvPr id="24" name="Picture 22"/>
            <p:cNvPicPr>
              <a:picLocks noChangeAspect="1" noChangeArrowheads="1"/>
            </p:cNvPicPr>
            <p:nvPr/>
          </p:nvPicPr>
          <p:blipFill>
            <a:blip r:embed="rId6" cstate="print"/>
            <a:srcRect/>
            <a:stretch>
              <a:fillRect/>
            </a:stretch>
          </p:blipFill>
          <p:spPr bwMode="auto">
            <a:xfrm>
              <a:off x="362" y="0"/>
              <a:ext cx="928" cy="600"/>
            </a:xfrm>
            <a:prstGeom prst="rect">
              <a:avLst/>
            </a:prstGeom>
            <a:noFill/>
            <a:ln w="9525">
              <a:noFill/>
              <a:miter lim="800000"/>
              <a:headEnd/>
              <a:tailEnd/>
            </a:ln>
          </p:spPr>
        </p:pic>
        <p:sp>
          <p:nvSpPr>
            <p:cNvPr id="25" name="Rectangle 23"/>
            <p:cNvSpPr>
              <a:spLocks/>
            </p:cNvSpPr>
            <p:nvPr/>
          </p:nvSpPr>
          <p:spPr bwMode="auto">
            <a:xfrm>
              <a:off x="6" y="634"/>
              <a:ext cx="1820" cy="474"/>
            </a:xfrm>
            <a:prstGeom prst="rect">
              <a:avLst/>
            </a:prstGeom>
            <a:noFill/>
            <a:ln w="9525">
              <a:noFill/>
              <a:miter lim="800000"/>
              <a:headEnd/>
              <a:tailEnd/>
            </a:ln>
          </p:spPr>
          <p:txBody>
            <a:bodyPr wrap="none" lIns="0" tIns="0" rIns="0" bIns="0" anchor="ctr">
              <a:spAutoFit/>
            </a:bodyPr>
            <a:lstStyle/>
            <a:p>
              <a:pPr algn="ctr"/>
              <a:r>
                <a:rPr lang="en-US" sz="2200" b="1" dirty="0">
                  <a:latin typeface="Corbel" pitchFamily="34" charset="0"/>
                </a:rPr>
                <a:t>Potentially Shippable</a:t>
              </a:r>
            </a:p>
            <a:p>
              <a:pPr algn="ctr"/>
              <a:r>
                <a:rPr lang="en-US" sz="2200" b="1" dirty="0">
                  <a:latin typeface="Corbel" pitchFamily="34" charset="0"/>
                </a:rPr>
                <a:t>Product Increment</a:t>
              </a:r>
            </a:p>
          </p:txBody>
        </p:sp>
      </p:grpSp>
      <p:sp>
        <p:nvSpPr>
          <p:cNvPr id="26" name="Rectangle 24"/>
          <p:cNvSpPr>
            <a:spLocks/>
          </p:cNvSpPr>
          <p:nvPr/>
        </p:nvSpPr>
        <p:spPr bwMode="auto">
          <a:xfrm>
            <a:off x="292106" y="1492457"/>
            <a:ext cx="2259594" cy="369332"/>
          </a:xfrm>
          <a:prstGeom prst="rect">
            <a:avLst/>
          </a:prstGeom>
          <a:noFill/>
          <a:ln w="9525">
            <a:noFill/>
            <a:miter lim="800000"/>
            <a:headEnd/>
            <a:tailEnd/>
          </a:ln>
        </p:spPr>
        <p:txBody>
          <a:bodyPr wrap="square" lIns="0" tIns="0" rIns="0" bIns="0" anchor="ctr">
            <a:spAutoFit/>
          </a:bodyPr>
          <a:lstStyle/>
          <a:p>
            <a:r>
              <a:rPr lang="en-US" sz="2400" b="1" dirty="0">
                <a:latin typeface="Corbel" pitchFamily="34" charset="0"/>
              </a:rPr>
              <a:t>Product Backlog</a:t>
            </a:r>
          </a:p>
        </p:txBody>
      </p:sp>
      <p:grpSp>
        <p:nvGrpSpPr>
          <p:cNvPr id="30" name="Group 37"/>
          <p:cNvGrpSpPr>
            <a:grpSpLocks/>
          </p:cNvGrpSpPr>
          <p:nvPr/>
        </p:nvGrpSpPr>
        <p:grpSpPr bwMode="auto">
          <a:xfrm>
            <a:off x="4379852" y="2963896"/>
            <a:ext cx="2182812" cy="1092048"/>
            <a:chOff x="0" y="188"/>
            <a:chExt cx="1528" cy="764"/>
          </a:xfrm>
        </p:grpSpPr>
        <p:pic>
          <p:nvPicPr>
            <p:cNvPr id="31" name="Picture 38"/>
            <p:cNvPicPr>
              <a:picLocks noChangeAspect="1" noChangeArrowheads="1"/>
            </p:cNvPicPr>
            <p:nvPr/>
          </p:nvPicPr>
          <p:blipFill>
            <a:blip r:embed="rId7" cstate="print"/>
            <a:srcRect/>
            <a:stretch>
              <a:fillRect/>
            </a:stretch>
          </p:blipFill>
          <p:spPr bwMode="auto">
            <a:xfrm>
              <a:off x="0" y="264"/>
              <a:ext cx="856" cy="688"/>
            </a:xfrm>
            <a:prstGeom prst="rect">
              <a:avLst/>
            </a:prstGeom>
            <a:noFill/>
            <a:ln w="9525">
              <a:noFill/>
              <a:miter lim="800000"/>
              <a:headEnd/>
              <a:tailEnd/>
            </a:ln>
          </p:spPr>
        </p:pic>
        <p:sp>
          <p:nvSpPr>
            <p:cNvPr id="32" name="Rectangle 39"/>
            <p:cNvSpPr>
              <a:spLocks/>
            </p:cNvSpPr>
            <p:nvPr/>
          </p:nvSpPr>
          <p:spPr bwMode="auto">
            <a:xfrm>
              <a:off x="827" y="188"/>
              <a:ext cx="701" cy="495"/>
            </a:xfrm>
            <a:prstGeom prst="rect">
              <a:avLst/>
            </a:prstGeom>
            <a:noFill/>
            <a:ln w="9525">
              <a:noFill/>
              <a:miter lim="800000"/>
              <a:headEnd/>
              <a:tailEnd/>
            </a:ln>
          </p:spPr>
          <p:txBody>
            <a:bodyPr wrap="none" lIns="0" tIns="0" rIns="0" bIns="0" anchor="ctr">
              <a:spAutoFit/>
            </a:bodyPr>
            <a:lstStyle/>
            <a:p>
              <a:pPr algn="ctr"/>
              <a:r>
                <a:rPr lang="en-US" sz="2400" b="1" dirty="0">
                  <a:latin typeface="Corbel" pitchFamily="34" charset="0"/>
                </a:rPr>
                <a:t>Scrum</a:t>
              </a:r>
              <a:endParaRPr lang="en-US" sz="2200" b="1" dirty="0">
                <a:latin typeface="Corbel" pitchFamily="34" charset="0"/>
              </a:endParaRPr>
            </a:p>
            <a:p>
              <a:r>
                <a:rPr lang="en-US" sz="2200" dirty="0">
                  <a:latin typeface="Corbel" pitchFamily="34" charset="0"/>
                </a:rPr>
                <a:t>24 hours</a:t>
              </a:r>
            </a:p>
          </p:txBody>
        </p:sp>
      </p:grpSp>
      <p:grpSp>
        <p:nvGrpSpPr>
          <p:cNvPr id="33" name="Group 5"/>
          <p:cNvGrpSpPr>
            <a:grpSpLocks/>
          </p:cNvGrpSpPr>
          <p:nvPr/>
        </p:nvGrpSpPr>
        <p:grpSpPr bwMode="auto">
          <a:xfrm>
            <a:off x="867364" y="2314259"/>
            <a:ext cx="1509713" cy="560388"/>
            <a:chOff x="0" y="0"/>
            <a:chExt cx="1056" cy="392"/>
          </a:xfrm>
        </p:grpSpPr>
        <p:pic>
          <p:nvPicPr>
            <p:cNvPr id="34" name="Picture 6"/>
            <p:cNvPicPr>
              <a:picLocks noChangeAspect="1" noChangeArrowheads="1"/>
            </p:cNvPicPr>
            <p:nvPr/>
          </p:nvPicPr>
          <p:blipFill>
            <a:blip r:embed="rId3" cstate="print"/>
            <a:srcRect/>
            <a:stretch>
              <a:fillRect/>
            </a:stretch>
          </p:blipFill>
          <p:spPr bwMode="auto">
            <a:xfrm>
              <a:off x="0" y="0"/>
              <a:ext cx="1056" cy="392"/>
            </a:xfrm>
            <a:prstGeom prst="rect">
              <a:avLst/>
            </a:prstGeom>
            <a:noFill/>
            <a:ln w="9525">
              <a:noFill/>
              <a:miter lim="800000"/>
              <a:headEnd/>
              <a:tailEnd/>
            </a:ln>
          </p:spPr>
        </p:pic>
        <p:sp>
          <p:nvSpPr>
            <p:cNvPr id="35" name="Rectangle 7"/>
            <p:cNvSpPr>
              <a:spLocks/>
            </p:cNvSpPr>
            <p:nvPr/>
          </p:nvSpPr>
          <p:spPr bwMode="auto">
            <a:xfrm>
              <a:off x="186" y="138"/>
              <a:ext cx="790" cy="237"/>
            </a:xfrm>
            <a:prstGeom prst="rect">
              <a:avLst/>
            </a:prstGeom>
            <a:noFill/>
            <a:ln w="9525">
              <a:noFill/>
              <a:miter lim="800000"/>
              <a:headEnd/>
              <a:tailEnd/>
            </a:ln>
          </p:spPr>
          <p:txBody>
            <a:bodyPr wrap="none" lIns="0" tIns="0" rIns="0" bIns="0" anchor="ctr">
              <a:spAutoFit/>
            </a:bodyPr>
            <a:lstStyle/>
            <a:p>
              <a:r>
                <a:rPr lang="en-US" sz="2200">
                  <a:latin typeface="Corbel" pitchFamily="34" charset="0"/>
                </a:rPr>
                <a:t>House Kit</a:t>
              </a:r>
            </a:p>
          </p:txBody>
        </p:sp>
      </p:grpSp>
      <p:grpSp>
        <p:nvGrpSpPr>
          <p:cNvPr id="36" name="Group 34"/>
          <p:cNvGrpSpPr>
            <a:grpSpLocks/>
          </p:cNvGrpSpPr>
          <p:nvPr/>
        </p:nvGrpSpPr>
        <p:grpSpPr bwMode="auto">
          <a:xfrm>
            <a:off x="610189" y="1928499"/>
            <a:ext cx="1509713" cy="560387"/>
            <a:chOff x="0" y="0"/>
            <a:chExt cx="1056" cy="392"/>
          </a:xfrm>
        </p:grpSpPr>
        <p:pic>
          <p:nvPicPr>
            <p:cNvPr id="37" name="Picture 35"/>
            <p:cNvPicPr>
              <a:picLocks noChangeAspect="1" noChangeArrowheads="1"/>
            </p:cNvPicPr>
            <p:nvPr/>
          </p:nvPicPr>
          <p:blipFill>
            <a:blip r:embed="rId3" cstate="print"/>
            <a:srcRect/>
            <a:stretch>
              <a:fillRect/>
            </a:stretch>
          </p:blipFill>
          <p:spPr bwMode="auto">
            <a:xfrm>
              <a:off x="0" y="0"/>
              <a:ext cx="1056" cy="392"/>
            </a:xfrm>
            <a:prstGeom prst="rect">
              <a:avLst/>
            </a:prstGeom>
            <a:noFill/>
            <a:ln w="9525">
              <a:noFill/>
              <a:miter lim="800000"/>
              <a:headEnd/>
              <a:tailEnd/>
            </a:ln>
          </p:spPr>
        </p:pic>
        <p:sp>
          <p:nvSpPr>
            <p:cNvPr id="38" name="Rectangle 36"/>
            <p:cNvSpPr>
              <a:spLocks/>
            </p:cNvSpPr>
            <p:nvPr/>
          </p:nvSpPr>
          <p:spPr bwMode="auto">
            <a:xfrm>
              <a:off x="225" y="135"/>
              <a:ext cx="790" cy="237"/>
            </a:xfrm>
            <a:prstGeom prst="rect">
              <a:avLst/>
            </a:prstGeom>
            <a:noFill/>
            <a:ln w="9525">
              <a:noFill/>
              <a:miter lim="800000"/>
              <a:headEnd/>
              <a:tailEnd/>
            </a:ln>
          </p:spPr>
          <p:txBody>
            <a:bodyPr wrap="none" lIns="0" tIns="0" rIns="0" bIns="0" anchor="ctr">
              <a:spAutoFit/>
            </a:bodyPr>
            <a:lstStyle/>
            <a:p>
              <a:r>
                <a:rPr lang="en-US" sz="2200">
                  <a:latin typeface="Corbel" pitchFamily="34" charset="0"/>
                </a:rPr>
                <a:t>House Kit</a:t>
              </a:r>
            </a:p>
          </p:txBody>
        </p:sp>
      </p:grpSp>
      <p:grpSp>
        <p:nvGrpSpPr>
          <p:cNvPr id="39" name="Group 8"/>
          <p:cNvGrpSpPr>
            <a:grpSpLocks/>
          </p:cNvGrpSpPr>
          <p:nvPr/>
        </p:nvGrpSpPr>
        <p:grpSpPr bwMode="auto">
          <a:xfrm>
            <a:off x="610189" y="1928499"/>
            <a:ext cx="1509713" cy="560387"/>
            <a:chOff x="0" y="0"/>
            <a:chExt cx="1056" cy="392"/>
          </a:xfrm>
        </p:grpSpPr>
        <p:pic>
          <p:nvPicPr>
            <p:cNvPr id="40" name="Picture 9"/>
            <p:cNvPicPr>
              <a:picLocks noChangeAspect="1" noChangeArrowheads="1"/>
            </p:cNvPicPr>
            <p:nvPr/>
          </p:nvPicPr>
          <p:blipFill>
            <a:blip r:embed="rId3" cstate="print"/>
            <a:srcRect/>
            <a:stretch>
              <a:fillRect/>
            </a:stretch>
          </p:blipFill>
          <p:spPr bwMode="auto">
            <a:xfrm>
              <a:off x="0" y="0"/>
              <a:ext cx="1056" cy="392"/>
            </a:xfrm>
            <a:prstGeom prst="rect">
              <a:avLst/>
            </a:prstGeom>
            <a:noFill/>
            <a:ln w="9525">
              <a:noFill/>
              <a:miter lim="800000"/>
              <a:headEnd/>
              <a:tailEnd/>
            </a:ln>
          </p:spPr>
        </p:pic>
        <p:sp>
          <p:nvSpPr>
            <p:cNvPr id="41" name="Rectangle 10"/>
            <p:cNvSpPr>
              <a:spLocks/>
            </p:cNvSpPr>
            <p:nvPr/>
          </p:nvSpPr>
          <p:spPr bwMode="auto">
            <a:xfrm>
              <a:off x="198" y="111"/>
              <a:ext cx="770" cy="237"/>
            </a:xfrm>
            <a:prstGeom prst="rect">
              <a:avLst/>
            </a:prstGeom>
            <a:noFill/>
            <a:ln w="9525">
              <a:noFill/>
              <a:miter lim="800000"/>
              <a:headEnd/>
              <a:tailEnd/>
            </a:ln>
          </p:spPr>
          <p:txBody>
            <a:bodyPr wrap="none" lIns="0" tIns="0" rIns="0" bIns="0" anchor="ctr">
              <a:spAutoFit/>
            </a:bodyPr>
            <a:lstStyle/>
            <a:p>
              <a:r>
                <a:rPr lang="en-US" sz="2200" dirty="0">
                  <a:latin typeface="Corbel" pitchFamily="34" charset="0"/>
                </a:rPr>
                <a:t>Drawings</a:t>
              </a:r>
            </a:p>
          </p:txBody>
        </p:sp>
      </p:grpSp>
      <p:grpSp>
        <p:nvGrpSpPr>
          <p:cNvPr id="42" name="Group 41"/>
          <p:cNvGrpSpPr/>
          <p:nvPr/>
        </p:nvGrpSpPr>
        <p:grpSpPr>
          <a:xfrm>
            <a:off x="7404065" y="3564238"/>
            <a:ext cx="739800" cy="1016155"/>
            <a:chOff x="7765045" y="2489338"/>
            <a:chExt cx="739800" cy="1016155"/>
          </a:xfrm>
        </p:grpSpPr>
        <p:pic>
          <p:nvPicPr>
            <p:cNvPr id="43" name="Shape 384"/>
            <p:cNvPicPr preferRelativeResize="0"/>
            <p:nvPr/>
          </p:nvPicPr>
          <p:blipFill rotWithShape="1">
            <a:blip r:embed="rId8" cstate="print">
              <a:alphaModFix/>
            </a:blip>
            <a:srcRect/>
            <a:stretch/>
          </p:blipFill>
          <p:spPr>
            <a:xfrm>
              <a:off x="7765045" y="2489338"/>
              <a:ext cx="739800" cy="716100"/>
            </a:xfrm>
            <a:prstGeom prst="rect">
              <a:avLst/>
            </a:prstGeom>
            <a:noFill/>
            <a:ln>
              <a:noFill/>
            </a:ln>
          </p:spPr>
        </p:pic>
        <p:sp>
          <p:nvSpPr>
            <p:cNvPr id="44" name="Shape 385"/>
            <p:cNvSpPr txBox="1"/>
            <p:nvPr/>
          </p:nvSpPr>
          <p:spPr>
            <a:xfrm>
              <a:off x="7827877" y="3154794"/>
              <a:ext cx="614137" cy="350699"/>
            </a:xfrm>
            <a:prstGeom prst="rect">
              <a:avLst/>
            </a:prstGeom>
            <a:noFill/>
            <a:ln>
              <a:noFill/>
            </a:ln>
          </p:spPr>
          <p:txBody>
            <a:bodyPr lIns="90000" tIns="55425" rIns="90000" bIns="45000" anchor="t" anchorCtr="0">
              <a:noAutofit/>
            </a:bodyPr>
            <a:lstStyle/>
            <a:p>
              <a:pPr algn="ctr">
                <a:spcBef>
                  <a:spcPts val="0"/>
                </a:spcBef>
                <a:spcAft>
                  <a:spcPts val="0"/>
                </a:spcAft>
                <a:buClr>
                  <a:srgbClr val="008000"/>
                </a:buClr>
                <a:buSzPct val="25000"/>
              </a:pPr>
              <a:r>
                <a:rPr lang="en-US" b="1" dirty="0">
                  <a:solidFill>
                    <a:srgbClr val="008000"/>
                  </a:solidFill>
                  <a:latin typeface="Arial"/>
                  <a:ea typeface="Arial"/>
                  <a:cs typeface="Arial"/>
                  <a:sym typeface="Arial"/>
                </a:rPr>
                <a:t>DoD</a:t>
              </a:r>
            </a:p>
          </p:txBody>
        </p:sp>
      </p:grpSp>
      <p:sp>
        <p:nvSpPr>
          <p:cNvPr id="3" name="TextBox 2"/>
          <p:cNvSpPr txBox="1"/>
          <p:nvPr/>
        </p:nvSpPr>
        <p:spPr>
          <a:xfrm>
            <a:off x="6156302" y="5032288"/>
            <a:ext cx="772586" cy="523220"/>
          </a:xfrm>
          <a:prstGeom prst="rect">
            <a:avLst/>
          </a:prstGeom>
          <a:noFill/>
        </p:spPr>
        <p:txBody>
          <a:bodyPr wrap="square" rtlCol="0">
            <a:spAutoFit/>
          </a:bodyPr>
          <a:lstStyle/>
          <a:p>
            <a:pPr algn="ctr"/>
            <a:r>
              <a:rPr lang="en-AU" sz="1400" b="1" dirty="0">
                <a:latin typeface="Corbel" panose="020B0503020204020204" pitchFamily="34" charset="0"/>
              </a:rPr>
              <a:t>Sprint Review</a:t>
            </a:r>
          </a:p>
        </p:txBody>
      </p:sp>
      <p:sp>
        <p:nvSpPr>
          <p:cNvPr id="45" name="TextBox 44"/>
          <p:cNvSpPr txBox="1"/>
          <p:nvPr/>
        </p:nvSpPr>
        <p:spPr>
          <a:xfrm>
            <a:off x="4211962" y="4725144"/>
            <a:ext cx="674893" cy="523220"/>
          </a:xfrm>
          <a:prstGeom prst="rect">
            <a:avLst/>
          </a:prstGeom>
          <a:noFill/>
        </p:spPr>
        <p:txBody>
          <a:bodyPr wrap="square" rtlCol="0">
            <a:spAutoFit/>
          </a:bodyPr>
          <a:lstStyle/>
          <a:p>
            <a:pPr algn="ctr"/>
            <a:r>
              <a:rPr lang="en-AU" sz="1400" b="1" dirty="0">
                <a:latin typeface="Corbel" panose="020B0503020204020204" pitchFamily="34" charset="0"/>
              </a:rPr>
              <a:t>Sprint Retro</a:t>
            </a:r>
          </a:p>
        </p:txBody>
      </p:sp>
      <p:grpSp>
        <p:nvGrpSpPr>
          <p:cNvPr id="50" name="Group 49"/>
          <p:cNvGrpSpPr/>
          <p:nvPr/>
        </p:nvGrpSpPr>
        <p:grpSpPr>
          <a:xfrm>
            <a:off x="101980" y="3833968"/>
            <a:ext cx="1870962" cy="791450"/>
            <a:chOff x="101980" y="3833968"/>
            <a:chExt cx="1870962" cy="791450"/>
          </a:xfrm>
        </p:grpSpPr>
        <p:pic>
          <p:nvPicPr>
            <p:cNvPr id="47" name="Picture 19"/>
            <p:cNvPicPr>
              <a:picLocks noChangeAspect="1" noChangeArrowheads="1"/>
            </p:cNvPicPr>
            <p:nvPr/>
          </p:nvPicPr>
          <p:blipFill rotWithShape="1">
            <a:blip r:embed="rId5" cstate="print"/>
            <a:srcRect r="51551"/>
            <a:stretch/>
          </p:blipFill>
          <p:spPr bwMode="auto">
            <a:xfrm rot="5400000">
              <a:off x="1314551" y="3967026"/>
              <a:ext cx="791450" cy="525333"/>
            </a:xfrm>
            <a:prstGeom prst="rect">
              <a:avLst/>
            </a:prstGeom>
            <a:noFill/>
            <a:ln w="9525">
              <a:noFill/>
              <a:miter lim="800000"/>
              <a:headEnd/>
              <a:tailEnd/>
            </a:ln>
          </p:spPr>
        </p:pic>
        <p:sp>
          <p:nvSpPr>
            <p:cNvPr id="48" name="Rectangle 20"/>
            <p:cNvSpPr>
              <a:spLocks/>
            </p:cNvSpPr>
            <p:nvPr/>
          </p:nvSpPr>
          <p:spPr bwMode="auto">
            <a:xfrm>
              <a:off x="101980" y="3872333"/>
              <a:ext cx="1530764" cy="708058"/>
            </a:xfrm>
            <a:prstGeom prst="rect">
              <a:avLst/>
            </a:prstGeom>
            <a:noFill/>
            <a:ln w="9525">
              <a:noFill/>
              <a:miter lim="800000"/>
              <a:headEnd/>
              <a:tailEnd/>
            </a:ln>
          </p:spPr>
          <p:txBody>
            <a:bodyPr lIns="0" tIns="0" rIns="0" bIns="0" anchor="ctr"/>
            <a:lstStyle/>
            <a:p>
              <a:pPr algn="ctr"/>
              <a:r>
                <a:rPr lang="en-US" sz="2200" b="1" dirty="0">
                  <a:latin typeface="Corbel" pitchFamily="34" charset="0"/>
                </a:rPr>
                <a:t>Sprint Planning</a:t>
              </a:r>
            </a:p>
          </p:txBody>
        </p:sp>
      </p:grpSp>
      <p:pic>
        <p:nvPicPr>
          <p:cNvPr id="49" name="Shape 376"/>
          <p:cNvPicPr preferRelativeResize="0"/>
          <p:nvPr/>
        </p:nvPicPr>
        <p:blipFill rotWithShape="1">
          <a:blip r:embed="rId9" cstate="print">
            <a:alphaModFix/>
          </a:blip>
          <a:srcRect/>
          <a:stretch/>
        </p:blipFill>
        <p:spPr>
          <a:xfrm>
            <a:off x="296592" y="404301"/>
            <a:ext cx="717750" cy="788132"/>
          </a:xfrm>
          <a:prstGeom prst="rect">
            <a:avLst/>
          </a:prstGeom>
          <a:noFill/>
          <a:ln>
            <a:noFill/>
          </a:ln>
        </p:spPr>
      </p:pic>
      <p:sp>
        <p:nvSpPr>
          <p:cNvPr id="51" name="Rectangle 50"/>
          <p:cNvSpPr/>
          <p:nvPr/>
        </p:nvSpPr>
        <p:spPr bwMode="auto">
          <a:xfrm>
            <a:off x="259530" y="1430723"/>
            <a:ext cx="2527775" cy="2258664"/>
          </a:xfrm>
          <a:prstGeom prst="rect">
            <a:avLst/>
          </a:prstGeom>
          <a:solidFill>
            <a:schemeClr val="bg2"/>
          </a:solidFill>
          <a:ln w="12700" cap="flat" cmpd="sng" algn="ctr">
            <a:noFill/>
            <a:prstDash val="solid"/>
            <a:miter lim="800000"/>
            <a:headEnd type="none" w="sm" len="sm"/>
            <a:tailEnd type="none" w="sm" len="sm"/>
          </a:ln>
          <a:effectLst/>
          <a:extLst/>
        </p:spPr>
        <p:txBody>
          <a:bodyPr vert="horz" wrap="square" lIns="91440" tIns="45720" rIns="91440" bIns="45720" numCol="1" rtlCol="0" anchor="t" anchorCtr="0" compatLnSpc="1">
            <a:prstTxWarp prst="textNoShape">
              <a:avLst/>
            </a:prstTxWarp>
          </a:bodyPr>
          <a:lstStyle/>
          <a:p>
            <a:endParaRPr lang="en-AU"/>
          </a:p>
        </p:txBody>
      </p:sp>
      <p:sp>
        <p:nvSpPr>
          <p:cNvPr id="53"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52</a:t>
            </a:fld>
            <a:endParaRPr lang="en-AU" altLang="en-US"/>
          </a:p>
        </p:txBody>
      </p:sp>
      <p:sp>
        <p:nvSpPr>
          <p:cNvPr id="55" name="Date Placeholder 3">
            <a:extLst>
              <a:ext uri="{FF2B5EF4-FFF2-40B4-BE49-F238E27FC236}">
                <a16:creationId xmlns:a16="http://schemas.microsoft.com/office/drawing/2014/main" id="{48333DBF-2D97-4C37-BDA1-79E4CC325EF5}"/>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74341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500"/>
                                        <p:tgtEl>
                                          <p:spTgt spid="50"/>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1+#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anim calcmode="lin" valueType="num">
                                      <p:cBhvr>
                                        <p:cTn id="49" dur="1000" fill="hold"/>
                                        <p:tgtEl>
                                          <p:spTgt spid="42"/>
                                        </p:tgtEl>
                                        <p:attrNameLst>
                                          <p:attrName>ppt_x</p:attrName>
                                        </p:attrNameLst>
                                      </p:cBhvr>
                                      <p:tavLst>
                                        <p:tav tm="0">
                                          <p:val>
                                            <p:strVal val="#ppt_x"/>
                                          </p:val>
                                        </p:tav>
                                        <p:tav tm="100000">
                                          <p:val>
                                            <p:strVal val="#ppt_x"/>
                                          </p:val>
                                        </p:tav>
                                      </p:tavLst>
                                    </p:anim>
                                    <p:anim calcmode="lin" valueType="num">
                                      <p:cBhvr>
                                        <p:cTn id="5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circle(in)">
                                      <p:cBhvr>
                                        <p:cTn id="55" dur="10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p:cTn id="60" dur="500" fill="hold"/>
                                        <p:tgtEl>
                                          <p:spTgt spid="3"/>
                                        </p:tgtEl>
                                        <p:attrNameLst>
                                          <p:attrName>ppt_w</p:attrName>
                                        </p:attrNameLst>
                                      </p:cBhvr>
                                      <p:tavLst>
                                        <p:tav tm="0">
                                          <p:val>
                                            <p:fltVal val="0"/>
                                          </p:val>
                                        </p:tav>
                                        <p:tav tm="100000">
                                          <p:val>
                                            <p:strVal val="#ppt_w"/>
                                          </p:val>
                                        </p:tav>
                                      </p:tavLst>
                                    </p:anim>
                                    <p:anim calcmode="lin" valueType="num">
                                      <p:cBhvr>
                                        <p:cTn id="61" dur="500" fill="hold"/>
                                        <p:tgtEl>
                                          <p:spTgt spid="3"/>
                                        </p:tgtEl>
                                        <p:attrNameLst>
                                          <p:attrName>ppt_h</p:attrName>
                                        </p:attrNameLst>
                                      </p:cBhvr>
                                      <p:tavLst>
                                        <p:tav tm="0">
                                          <p:val>
                                            <p:fltVal val="0"/>
                                          </p:val>
                                        </p:tav>
                                        <p:tav tm="100000">
                                          <p:val>
                                            <p:strVal val="#ppt_h"/>
                                          </p:val>
                                        </p:tav>
                                      </p:tavLst>
                                    </p:anim>
                                    <p:animEffect transition="in" filter="fade">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fltVal val="0"/>
                                          </p:val>
                                        </p:tav>
                                        <p:tav tm="100000">
                                          <p:val>
                                            <p:strVal val="#ppt_w"/>
                                          </p:val>
                                        </p:tav>
                                      </p:tavLst>
                                    </p:anim>
                                    <p:anim calcmode="lin" valueType="num">
                                      <p:cBhvr>
                                        <p:cTn id="68" dur="500" fill="hold"/>
                                        <p:tgtEl>
                                          <p:spTgt spid="45"/>
                                        </p:tgtEl>
                                        <p:attrNameLst>
                                          <p:attrName>ppt_h</p:attrName>
                                        </p:attrNameLst>
                                      </p:cBhvr>
                                      <p:tavLst>
                                        <p:tav tm="0">
                                          <p:val>
                                            <p:fltVal val="0"/>
                                          </p:val>
                                        </p:tav>
                                        <p:tav tm="100000">
                                          <p:val>
                                            <p:strVal val="#ppt_h"/>
                                          </p:val>
                                        </p:tav>
                                      </p:tavLst>
                                    </p:anim>
                                    <p:animEffect transition="in" filter="fade">
                                      <p:cBhvr>
                                        <p:cTn id="69" dur="5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additive="base">
                                        <p:cTn id="74" dur="500" fill="hold"/>
                                        <p:tgtEl>
                                          <p:spTgt spid="27"/>
                                        </p:tgtEl>
                                        <p:attrNameLst>
                                          <p:attrName>ppt_x</p:attrName>
                                        </p:attrNameLst>
                                      </p:cBhvr>
                                      <p:tavLst>
                                        <p:tav tm="0">
                                          <p:val>
                                            <p:strVal val="1+#ppt_w/2"/>
                                          </p:val>
                                        </p:tav>
                                        <p:tav tm="100000">
                                          <p:val>
                                            <p:strVal val="#ppt_x"/>
                                          </p:val>
                                        </p:tav>
                                      </p:tavLst>
                                    </p:anim>
                                    <p:anim calcmode="lin" valueType="num">
                                      <p:cBhvr additive="base">
                                        <p:cTn id="75"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10"/>
                                        </p:tgtEl>
                                      </p:cBhvr>
                                    </p:animEffect>
                                    <p:set>
                                      <p:cBhvr>
                                        <p:cTn id="80" dur="1" fill="hold">
                                          <p:stCondLst>
                                            <p:cond delay="499"/>
                                          </p:stCondLst>
                                        </p:cTn>
                                        <p:tgtEl>
                                          <p:spTgt spid="10"/>
                                        </p:tgtEl>
                                        <p:attrNameLst>
                                          <p:attrName>style.visibility</p:attrName>
                                        </p:attrNameLst>
                                      </p:cBhvr>
                                      <p:to>
                                        <p:strVal val="hidden"/>
                                      </p:to>
                                    </p:set>
                                  </p:childTnLst>
                                </p:cTn>
                              </p:par>
                            </p:childTnLst>
                          </p:cTn>
                        </p:par>
                        <p:par>
                          <p:cTn id="81" fill="hold">
                            <p:stCondLst>
                              <p:cond delay="500"/>
                            </p:stCondLst>
                            <p:childTnLst>
                              <p:par>
                                <p:cTn id="82" presetID="10" presetClass="exit" presetSubtype="0" fill="hold" nodeType="after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childTnLst>
                          </p:cTn>
                        </p:par>
                        <p:par>
                          <p:cTn id="85" fill="hold">
                            <p:stCondLst>
                              <p:cond delay="1000"/>
                            </p:stCondLst>
                            <p:childTnLst>
                              <p:par>
                                <p:cTn id="86" presetID="10" presetClass="entr" presetSubtype="0" fill="hold" nodeType="afterEffect">
                                  <p:stCondLst>
                                    <p:cond delay="50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500"/>
                                        <p:tgtEl>
                                          <p:spTgt spid="36"/>
                                        </p:tgtEl>
                                      </p:cBhvr>
                                    </p:animEffect>
                                  </p:childTnLst>
                                </p:cTn>
                              </p:par>
                            </p:childTnLst>
                          </p:cTn>
                        </p:par>
                        <p:par>
                          <p:cTn id="89" fill="hold">
                            <p:stCondLst>
                              <p:cond delay="2000"/>
                            </p:stCondLst>
                            <p:childTnLst>
                              <p:par>
                                <p:cTn id="90" presetID="10" presetClass="exit" presetSubtype="0" fill="hold" nodeType="afterEffect">
                                  <p:stCondLst>
                                    <p:cond delay="500"/>
                                  </p:stCondLst>
                                  <p:childTnLst>
                                    <p:animEffect transition="out" filter="fade">
                                      <p:cBhvr>
                                        <p:cTn id="91" dur="500"/>
                                        <p:tgtEl>
                                          <p:spTgt spid="27"/>
                                        </p:tgtEl>
                                      </p:cBhvr>
                                    </p:animEffect>
                                    <p:set>
                                      <p:cBhvr>
                                        <p:cTn id="92" dur="1" fill="hold">
                                          <p:stCondLst>
                                            <p:cond delay="499"/>
                                          </p:stCondLst>
                                        </p:cTn>
                                        <p:tgtEl>
                                          <p:spTgt spid="27"/>
                                        </p:tgtEl>
                                        <p:attrNameLst>
                                          <p:attrName>style.visibility</p:attrName>
                                        </p:attrNameLst>
                                      </p:cBhvr>
                                      <p:to>
                                        <p:strVal val="hidden"/>
                                      </p:to>
                                    </p:set>
                                  </p:childTnLst>
                                </p:cTn>
                              </p:par>
                            </p:childTnLst>
                          </p:cTn>
                        </p:par>
                        <p:par>
                          <p:cTn id="93" fill="hold">
                            <p:stCondLst>
                              <p:cond delay="3000"/>
                            </p:stCondLst>
                            <p:childTnLst>
                              <p:par>
                                <p:cTn id="94" presetID="10" presetClass="entr" presetSubtype="0" fill="hold" nodeType="afterEffect">
                                  <p:stCondLst>
                                    <p:cond delay="50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par>
                          <p:cTn id="97" fill="hold">
                            <p:stCondLst>
                              <p:cond delay="4000"/>
                            </p:stCondLst>
                            <p:childTnLst>
                              <p:par>
                                <p:cTn id="98" presetID="10" presetClass="entr" presetSubtype="0" fill="hold" nodeType="after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fade">
                                      <p:cBhvr>
                                        <p:cTn id="10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p:bldP spid="5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066800"/>
            <a:ext cx="7664896" cy="5257800"/>
          </a:xfrm>
        </p:spPr>
        <p:txBody>
          <a:bodyPr/>
          <a:lstStyle/>
          <a:p>
            <a:r>
              <a:rPr lang="en-AU" dirty="0"/>
              <a:t>More a philosophy than a process</a:t>
            </a:r>
          </a:p>
          <a:p>
            <a:pPr lvl="1"/>
            <a:r>
              <a:rPr lang="en-AU" dirty="0"/>
              <a:t>Think Big</a:t>
            </a:r>
          </a:p>
          <a:p>
            <a:pPr lvl="1"/>
            <a:r>
              <a:rPr lang="en-AU" dirty="0"/>
              <a:t>Act Small</a:t>
            </a:r>
          </a:p>
          <a:p>
            <a:pPr lvl="1"/>
            <a:r>
              <a:rPr lang="en-AU" dirty="0"/>
              <a:t>Fail Fast</a:t>
            </a:r>
          </a:p>
          <a:p>
            <a:r>
              <a:rPr lang="en-AU" dirty="0"/>
              <a:t>Kanban</a:t>
            </a:r>
          </a:p>
          <a:p>
            <a:pPr lvl="1"/>
            <a:r>
              <a:rPr lang="en-AU" dirty="0"/>
              <a:t>http://www.everydaykanban.com/what-is-kanban/</a:t>
            </a:r>
          </a:p>
          <a:p>
            <a:r>
              <a:rPr lang="en-AU" dirty="0"/>
              <a:t>See</a:t>
            </a:r>
          </a:p>
          <a:p>
            <a:pPr lvl="1"/>
            <a:r>
              <a:rPr lang="en-AU" dirty="0"/>
              <a:t>http://www.poppendieck.com/</a:t>
            </a:r>
          </a:p>
        </p:txBody>
      </p:sp>
      <p:sp>
        <p:nvSpPr>
          <p:cNvPr id="3" name="Title 2"/>
          <p:cNvSpPr>
            <a:spLocks noGrp="1"/>
          </p:cNvSpPr>
          <p:nvPr>
            <p:ph type="title"/>
          </p:nvPr>
        </p:nvSpPr>
        <p:spPr/>
        <p:txBody>
          <a:bodyPr/>
          <a:lstStyle/>
          <a:p>
            <a:r>
              <a:rPr lang="en-AU" dirty="0"/>
              <a:t>Lean Development</a:t>
            </a:r>
          </a:p>
        </p:txBody>
      </p:sp>
      <p:sp>
        <p:nvSpPr>
          <p:cNvPr id="5"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53</a:t>
            </a:fld>
            <a:endParaRPr lang="en-AU" altLang="en-US"/>
          </a:p>
        </p:txBody>
      </p:sp>
      <p:sp>
        <p:nvSpPr>
          <p:cNvPr id="7" name="Date Placeholder 3">
            <a:extLst>
              <a:ext uri="{FF2B5EF4-FFF2-40B4-BE49-F238E27FC236}">
                <a16:creationId xmlns:a16="http://schemas.microsoft.com/office/drawing/2014/main" id="{4A4FB075-B9B5-4AE1-A69D-997C3E4EC3A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1196013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Lean Development</a:t>
            </a:r>
          </a:p>
        </p:txBody>
      </p:sp>
      <p:sp>
        <p:nvSpPr>
          <p:cNvPr id="5"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54</a:t>
            </a:fld>
            <a:endParaRPr lang="en-AU" altLang="en-US"/>
          </a:p>
        </p:txBody>
      </p:sp>
      <p:sp>
        <p:nvSpPr>
          <p:cNvPr id="7" name="Scroll: Vertical 6">
            <a:extLst>
              <a:ext uri="{FF2B5EF4-FFF2-40B4-BE49-F238E27FC236}">
                <a16:creationId xmlns:a16="http://schemas.microsoft.com/office/drawing/2014/main" id="{20C0E998-FCBB-41E6-99DC-A83C1E0DF763}"/>
              </a:ext>
            </a:extLst>
          </p:cNvPr>
          <p:cNvSpPr/>
          <p:nvPr/>
        </p:nvSpPr>
        <p:spPr>
          <a:xfrm>
            <a:off x="1526913" y="1118131"/>
            <a:ext cx="6613072" cy="5358871"/>
          </a:xfrm>
          <a:prstGeom prst="verticalScroll">
            <a:avLst/>
          </a:prstGeom>
          <a:solidFill>
            <a:srgbClr val="2DA2BF">
              <a:lumMod val="60000"/>
              <a:lumOff val="40000"/>
            </a:srgbClr>
          </a:solidFill>
          <a:ln w="55000" cap="flat" cmpd="thickThin" algn="ctr">
            <a:solidFill>
              <a:srgbClr val="2DA2BF">
                <a:shade val="50000"/>
              </a:srgbClr>
            </a:solidFill>
            <a:prstDash val="solid"/>
          </a:ln>
          <a:effectLst/>
        </p:spPr>
        <p:txBody>
          <a:bodyPr rtlCol="0" anchor="ctr"/>
          <a:lstStyle/>
          <a:p>
            <a:pPr algn="ctr" eaLnBrk="1" fontAlgn="auto" hangingPunct="1">
              <a:spcBef>
                <a:spcPts val="0"/>
              </a:spcBef>
              <a:spcAft>
                <a:spcPts val="0"/>
              </a:spcAft>
              <a:defRPr/>
            </a:pPr>
            <a:endParaRPr lang="en-AU" sz="1800" kern="0">
              <a:solidFill>
                <a:prstClr val="white"/>
              </a:solidFill>
              <a:latin typeface="Lucida Sans Unicode"/>
            </a:endParaRPr>
          </a:p>
        </p:txBody>
      </p:sp>
      <p:sp>
        <p:nvSpPr>
          <p:cNvPr id="2" name="Content Placeholder 1"/>
          <p:cNvSpPr>
            <a:spLocks noGrp="1"/>
          </p:cNvSpPr>
          <p:nvPr>
            <p:ph idx="1"/>
          </p:nvPr>
        </p:nvSpPr>
        <p:spPr>
          <a:xfrm>
            <a:off x="2280621" y="1861074"/>
            <a:ext cx="5142156" cy="4463527"/>
          </a:xfrm>
        </p:spPr>
        <p:txBody>
          <a:bodyPr/>
          <a:lstStyle/>
          <a:p>
            <a:pPr>
              <a:spcBef>
                <a:spcPts val="1800"/>
              </a:spcBef>
            </a:pPr>
            <a:r>
              <a:rPr lang="en-AU" dirty="0"/>
              <a:t>Eliminate Waste</a:t>
            </a:r>
          </a:p>
          <a:p>
            <a:pPr>
              <a:spcBef>
                <a:spcPts val="1800"/>
              </a:spcBef>
            </a:pPr>
            <a:r>
              <a:rPr lang="en-AU" dirty="0"/>
              <a:t>Amplify Learning</a:t>
            </a:r>
          </a:p>
          <a:p>
            <a:pPr>
              <a:spcBef>
                <a:spcPts val="1800"/>
              </a:spcBef>
            </a:pPr>
            <a:r>
              <a:rPr lang="en-AU" dirty="0"/>
              <a:t>Decide as Late as Possible</a:t>
            </a:r>
          </a:p>
          <a:p>
            <a:pPr>
              <a:spcBef>
                <a:spcPts val="1800"/>
              </a:spcBef>
            </a:pPr>
            <a:r>
              <a:rPr lang="en-AU" dirty="0"/>
              <a:t>Deliver as Fast as Possible</a:t>
            </a:r>
          </a:p>
          <a:p>
            <a:pPr>
              <a:spcBef>
                <a:spcPts val="1800"/>
              </a:spcBef>
            </a:pPr>
            <a:r>
              <a:rPr lang="en-AU" dirty="0"/>
              <a:t>Empower the Team</a:t>
            </a:r>
          </a:p>
          <a:p>
            <a:pPr>
              <a:spcBef>
                <a:spcPts val="1800"/>
              </a:spcBef>
            </a:pPr>
            <a:r>
              <a:rPr lang="en-AU" dirty="0"/>
              <a:t>Build Integrity In</a:t>
            </a:r>
          </a:p>
          <a:p>
            <a:pPr>
              <a:spcBef>
                <a:spcPts val="1800"/>
              </a:spcBef>
            </a:pPr>
            <a:r>
              <a:rPr lang="en-AU" dirty="0"/>
              <a:t>See the Whole</a:t>
            </a:r>
          </a:p>
        </p:txBody>
      </p:sp>
      <p:sp>
        <p:nvSpPr>
          <p:cNvPr id="8" name="Date Placeholder 3">
            <a:extLst>
              <a:ext uri="{FF2B5EF4-FFF2-40B4-BE49-F238E27FC236}">
                <a16:creationId xmlns:a16="http://schemas.microsoft.com/office/drawing/2014/main" id="{A2A739A7-EC3B-4B94-B8BF-6BE475C466DD}"/>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73849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Formal Model</a:t>
            </a:r>
            <a:endParaRPr lang="en-AU" altLang="en-US"/>
          </a:p>
        </p:txBody>
      </p:sp>
      <p:sp>
        <p:nvSpPr>
          <p:cNvPr id="94211" name="Rectangle 3"/>
          <p:cNvSpPr>
            <a:spLocks noGrp="1" noChangeArrowheads="1"/>
          </p:cNvSpPr>
          <p:nvPr>
            <p:ph type="body" idx="1"/>
          </p:nvPr>
        </p:nvSpPr>
        <p:spPr/>
        <p:txBody>
          <a:bodyPr/>
          <a:lstStyle/>
          <a:p>
            <a:r>
              <a:rPr lang="en-US" altLang="en-US" dirty="0"/>
              <a:t>Application of mathematical formality to software development</a:t>
            </a:r>
          </a:p>
          <a:p>
            <a:pPr lvl="1"/>
            <a:r>
              <a:rPr lang="en-US" altLang="en-US" dirty="0"/>
              <a:t>formal specification</a:t>
            </a:r>
          </a:p>
          <a:p>
            <a:pPr lvl="1"/>
            <a:r>
              <a:rPr lang="en-US" altLang="en-US" dirty="0"/>
              <a:t>transformation of specification to code</a:t>
            </a:r>
          </a:p>
          <a:p>
            <a:r>
              <a:rPr lang="en-US" altLang="en-US" dirty="0"/>
              <a:t>Cleanroom, VDM, B-Method, Z</a:t>
            </a:r>
            <a:endParaRPr lang="en-AU" altLang="en-US" dirty="0"/>
          </a:p>
        </p:txBody>
      </p:sp>
      <p:sp>
        <p:nvSpPr>
          <p:cNvPr id="5"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55</a:t>
            </a:fld>
            <a:endParaRPr lang="en-AU" altLang="en-US"/>
          </a:p>
        </p:txBody>
      </p:sp>
      <p:sp>
        <p:nvSpPr>
          <p:cNvPr id="7" name="Date Placeholder 3">
            <a:extLst>
              <a:ext uri="{FF2B5EF4-FFF2-40B4-BE49-F238E27FC236}">
                <a16:creationId xmlns:a16="http://schemas.microsoft.com/office/drawing/2014/main" id="{807F07B9-E150-46FB-BF6A-1FD87E19CCEF}"/>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286176730"/>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Z Specification</a:t>
            </a:r>
            <a:endParaRPr lang="en-AU" dirty="0"/>
          </a:p>
        </p:txBody>
      </p:sp>
      <p:pic>
        <p:nvPicPr>
          <p:cNvPr id="4" name="Picture 3"/>
          <p:cNvPicPr>
            <a:picLocks noChangeAspect="1"/>
          </p:cNvPicPr>
          <p:nvPr/>
        </p:nvPicPr>
        <p:blipFill>
          <a:blip r:embed="rId2"/>
          <a:stretch>
            <a:fillRect/>
          </a:stretch>
        </p:blipFill>
        <p:spPr>
          <a:xfrm>
            <a:off x="1371600" y="1393292"/>
            <a:ext cx="7420928" cy="4490561"/>
          </a:xfrm>
          <a:prstGeom prst="rect">
            <a:avLst/>
          </a:prstGeom>
        </p:spPr>
      </p:pic>
      <p:sp>
        <p:nvSpPr>
          <p:cNvPr id="5" name="Rectangle 2060">
            <a:extLst>
              <a:ext uri="{FF2B5EF4-FFF2-40B4-BE49-F238E27FC236}">
                <a16:creationId xmlns:a16="http://schemas.microsoft.com/office/drawing/2014/main" id="{13DD3D97-B48C-4BAE-B265-BD469A62D23C}"/>
              </a:ext>
            </a:extLst>
          </p:cNvPr>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56</a:t>
            </a:fld>
            <a:endParaRPr lang="en-AU" altLang="en-US"/>
          </a:p>
        </p:txBody>
      </p:sp>
      <p:sp>
        <p:nvSpPr>
          <p:cNvPr id="6" name="Date Placeholder 3">
            <a:extLst>
              <a:ext uri="{FF2B5EF4-FFF2-40B4-BE49-F238E27FC236}">
                <a16:creationId xmlns:a16="http://schemas.microsoft.com/office/drawing/2014/main" id="{446D7418-58A1-4477-BC4C-9B889BF8D3DD}"/>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722680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Process</a:t>
            </a:r>
            <a:endParaRPr lang="en-AU" dirty="0"/>
          </a:p>
        </p:txBody>
      </p:sp>
      <p:sp>
        <p:nvSpPr>
          <p:cNvPr id="3" name="Content Placeholder 2"/>
          <p:cNvSpPr>
            <a:spLocks noGrp="1"/>
          </p:cNvSpPr>
          <p:nvPr>
            <p:ph idx="1"/>
          </p:nvPr>
        </p:nvSpPr>
        <p:spPr>
          <a:xfrm>
            <a:off x="1371600" y="1440510"/>
            <a:ext cx="7543800" cy="4525963"/>
          </a:xfrm>
        </p:spPr>
        <p:txBody>
          <a:bodyPr/>
          <a:lstStyle/>
          <a:p>
            <a:r>
              <a:rPr lang="en-AU" dirty="0"/>
              <a:t>All SE Processes involve phases </a:t>
            </a:r>
          </a:p>
          <a:p>
            <a:pPr lvl="1">
              <a:spcBef>
                <a:spcPts val="400"/>
              </a:spcBef>
            </a:pPr>
            <a:r>
              <a:rPr lang="en-AU" dirty="0"/>
              <a:t>Requirements </a:t>
            </a:r>
          </a:p>
          <a:p>
            <a:pPr lvl="1">
              <a:spcBef>
                <a:spcPts val="400"/>
              </a:spcBef>
            </a:pPr>
            <a:r>
              <a:rPr lang="en-AU" dirty="0"/>
              <a:t>Design </a:t>
            </a:r>
          </a:p>
          <a:p>
            <a:pPr lvl="1">
              <a:spcBef>
                <a:spcPts val="400"/>
              </a:spcBef>
            </a:pPr>
            <a:r>
              <a:rPr lang="en-AU" dirty="0"/>
              <a:t>Development (implementation, coding)</a:t>
            </a:r>
          </a:p>
          <a:p>
            <a:pPr lvl="1">
              <a:spcBef>
                <a:spcPts val="400"/>
              </a:spcBef>
            </a:pPr>
            <a:r>
              <a:rPr lang="en-AU" dirty="0"/>
              <a:t>Testing (Verification) </a:t>
            </a:r>
          </a:p>
          <a:p>
            <a:pPr lvl="1">
              <a:spcBef>
                <a:spcPts val="400"/>
              </a:spcBef>
            </a:pPr>
            <a:r>
              <a:rPr lang="en-AU" dirty="0"/>
              <a:t>Delivery and Maintenance </a:t>
            </a:r>
          </a:p>
          <a:p>
            <a:r>
              <a:rPr lang="en-AU" dirty="0"/>
              <a:t>These are never disjoint, never just sequential </a:t>
            </a:r>
          </a:p>
          <a:p>
            <a:r>
              <a:rPr lang="en-AU" dirty="0"/>
              <a:t>We iterate between them, and we blur the distinctions because we want to get it right</a:t>
            </a:r>
          </a:p>
        </p:txBody>
      </p:sp>
      <p:pic>
        <p:nvPicPr>
          <p:cNvPr id="5124" name="Picture 4" descr="http://upload.wikimedia.org/wikipedia/en/thumb/e/e2/Waterfall_model.svg/350px-Waterfall_model.svg.png"/>
          <p:cNvPicPr>
            <a:picLocks noChangeAspect="1" noChangeArrowheads="1"/>
          </p:cNvPicPr>
          <p:nvPr/>
        </p:nvPicPr>
        <p:blipFill>
          <a:blip r:embed="rId3" cstate="print"/>
          <a:srcRect/>
          <a:stretch>
            <a:fillRect/>
          </a:stretch>
        </p:blipFill>
        <p:spPr bwMode="auto">
          <a:xfrm>
            <a:off x="5918770" y="-27384"/>
            <a:ext cx="3333750" cy="2505075"/>
          </a:xfrm>
          <a:prstGeom prst="rect">
            <a:avLst/>
          </a:prstGeom>
          <a:noFill/>
        </p:spPr>
      </p:pic>
      <p:sp>
        <p:nvSpPr>
          <p:cNvPr id="6"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57</a:t>
            </a:fld>
            <a:endParaRPr lang="en-AU" altLang="en-US"/>
          </a:p>
        </p:txBody>
      </p:sp>
      <p:sp>
        <p:nvSpPr>
          <p:cNvPr id="8" name="Date Placeholder 3">
            <a:extLst>
              <a:ext uri="{FF2B5EF4-FFF2-40B4-BE49-F238E27FC236}">
                <a16:creationId xmlns:a16="http://schemas.microsoft.com/office/drawing/2014/main" id="{74105516-57D5-49B6-A317-33719E0206E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470341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Process</a:t>
            </a:r>
          </a:p>
        </p:txBody>
      </p:sp>
      <p:sp>
        <p:nvSpPr>
          <p:cNvPr id="3" name="Content Placeholder 2"/>
          <p:cNvSpPr>
            <a:spLocks noGrp="1"/>
          </p:cNvSpPr>
          <p:nvPr>
            <p:ph idx="1"/>
          </p:nvPr>
        </p:nvSpPr>
        <p:spPr>
          <a:xfrm>
            <a:off x="1371600" y="1432346"/>
            <a:ext cx="7664896" cy="4525963"/>
          </a:xfrm>
        </p:spPr>
        <p:txBody>
          <a:bodyPr/>
          <a:lstStyle/>
          <a:p>
            <a:r>
              <a:rPr lang="en-AU" dirty="0"/>
              <a:t>Software Engineering cannot work without a defined development process </a:t>
            </a:r>
          </a:p>
          <a:p>
            <a:pPr lvl="1"/>
            <a:r>
              <a:rPr lang="en-AU" dirty="0"/>
              <a:t>anything else is randomised hacking </a:t>
            </a:r>
          </a:p>
          <a:p>
            <a:r>
              <a:rPr lang="en-AU" dirty="0"/>
              <a:t>Processes cannot work if they are not usable </a:t>
            </a:r>
          </a:p>
          <a:p>
            <a:pPr lvl="1"/>
            <a:r>
              <a:rPr lang="en-AU" dirty="0"/>
              <a:t>people don’t read telephone books cover to cover </a:t>
            </a:r>
          </a:p>
          <a:p>
            <a:r>
              <a:rPr lang="en-AU" dirty="0"/>
              <a:t>Good processes should engage the team</a:t>
            </a:r>
          </a:p>
          <a:p>
            <a:pPr lvl="1"/>
            <a:r>
              <a:rPr lang="en-AU" dirty="0"/>
              <a:t>support technical excellence and innovation </a:t>
            </a:r>
          </a:p>
          <a:p>
            <a:pPr lvl="1"/>
            <a:r>
              <a:rPr lang="en-AU" dirty="0"/>
              <a:t>embed a culture of trust and responsibility </a:t>
            </a:r>
          </a:p>
          <a:p>
            <a:pPr lvl="2"/>
            <a:r>
              <a:rPr lang="en-AU" dirty="0"/>
              <a:t>no place to hide</a:t>
            </a:r>
          </a:p>
        </p:txBody>
      </p:sp>
      <p:sp>
        <p:nvSpPr>
          <p:cNvPr id="5" name="Rectangle 2060"/>
          <p:cNvSpPr>
            <a:spLocks noGrp="1" noChangeArrowheads="1"/>
          </p:cNvSpPr>
          <p:nvPr>
            <p:ph type="sldNum" sz="quarter" idx="12"/>
          </p:nvPr>
        </p:nvSpPr>
        <p:spPr>
          <a:xfrm>
            <a:off x="7010400" y="6553200"/>
            <a:ext cx="1905000" cy="304800"/>
          </a:xfrm>
          <a:ln/>
        </p:spPr>
        <p:txBody>
          <a:bodyPr/>
          <a:lstStyle>
            <a:lvl1pPr>
              <a:defRPr/>
            </a:lvl1pPr>
          </a:lstStyle>
          <a:p>
            <a:pPr>
              <a:defRPr/>
            </a:pPr>
            <a:fld id="{2505048C-9CA2-4356-B565-2FC324102B46}" type="slidenum">
              <a:rPr lang="en-AU" altLang="en-US"/>
              <a:pPr>
                <a:defRPr/>
              </a:pPr>
              <a:t>58</a:t>
            </a:fld>
            <a:endParaRPr lang="en-AU" altLang="en-US"/>
          </a:p>
        </p:txBody>
      </p:sp>
      <p:sp>
        <p:nvSpPr>
          <p:cNvPr id="7" name="Date Placeholder 3">
            <a:extLst>
              <a:ext uri="{FF2B5EF4-FFF2-40B4-BE49-F238E27FC236}">
                <a16:creationId xmlns:a16="http://schemas.microsoft.com/office/drawing/2014/main" id="{02165DB2-193B-431B-A2CA-0B86427041E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p>
        </p:txBody>
      </p:sp>
    </p:spTree>
    <p:extLst>
      <p:ext uri="{BB962C8B-B14F-4D97-AF65-F5344CB8AC3E}">
        <p14:creationId xmlns:p14="http://schemas.microsoft.com/office/powerpoint/2010/main" val="2008603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3B7CC91-1E0A-4EF4-B602-3C64528C087C}"/>
              </a:ext>
            </a:extLst>
          </p:cNvPr>
          <p:cNvSpPr>
            <a:spLocks noGrp="1" noChangeArrowheads="1"/>
          </p:cNvSpPr>
          <p:nvPr>
            <p:ph type="title"/>
          </p:nvPr>
        </p:nvSpPr>
        <p:spPr>
          <a:xfrm>
            <a:off x="228600" y="222250"/>
            <a:ext cx="8483600" cy="863600"/>
          </a:xfrm>
          <a:noFill/>
        </p:spPr>
        <p:txBody>
          <a:bodyPr vert="horz" wrap="square" lIns="92407" tIns="45420" rIns="92407" bIns="45420" numCol="1" anchor="ctr" anchorCtr="0" compatLnSpc="1">
            <a:prstTxWarp prst="textNoShape">
              <a:avLst/>
            </a:prstTxWarp>
          </a:bodyPr>
          <a:lstStyle/>
          <a:p>
            <a:r>
              <a:rPr lang="en-US" altLang="en-US" sz="3600" dirty="0">
                <a:ea typeface="ＭＳ Ｐゴシック" panose="020B0600070205080204" pitchFamily="34" charset="-128"/>
              </a:rPr>
              <a:t>Development Phases</a:t>
            </a:r>
          </a:p>
        </p:txBody>
      </p:sp>
      <p:sp>
        <p:nvSpPr>
          <p:cNvPr id="10243" name="Rectangle 3">
            <a:extLst>
              <a:ext uri="{FF2B5EF4-FFF2-40B4-BE49-F238E27FC236}">
                <a16:creationId xmlns:a16="http://schemas.microsoft.com/office/drawing/2014/main" id="{FA6AA36D-EF02-46F5-9880-FA8DBDBAA4D1}"/>
              </a:ext>
            </a:extLst>
          </p:cNvPr>
          <p:cNvSpPr>
            <a:spLocks noChangeArrowheads="1"/>
          </p:cNvSpPr>
          <p:nvPr/>
        </p:nvSpPr>
        <p:spPr bwMode="auto">
          <a:xfrm>
            <a:off x="1711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0244" name="Group 4">
            <a:extLst>
              <a:ext uri="{FF2B5EF4-FFF2-40B4-BE49-F238E27FC236}">
                <a16:creationId xmlns:a16="http://schemas.microsoft.com/office/drawing/2014/main" id="{8FC1FF33-6635-468B-BE1A-BF6BC194A428}"/>
              </a:ext>
            </a:extLst>
          </p:cNvPr>
          <p:cNvGrpSpPr>
            <a:grpSpLocks/>
          </p:cNvGrpSpPr>
          <p:nvPr/>
        </p:nvGrpSpPr>
        <p:grpSpPr bwMode="auto">
          <a:xfrm>
            <a:off x="608013" y="1874840"/>
            <a:ext cx="8196262" cy="795337"/>
            <a:chOff x="383" y="1181"/>
            <a:chExt cx="5163" cy="501"/>
          </a:xfrm>
        </p:grpSpPr>
        <p:sp>
          <p:nvSpPr>
            <p:cNvPr id="10245" name="Rectangle 5">
              <a:extLst>
                <a:ext uri="{FF2B5EF4-FFF2-40B4-BE49-F238E27FC236}">
                  <a16:creationId xmlns:a16="http://schemas.microsoft.com/office/drawing/2014/main" id="{5088FA25-1B1D-4691-B178-FC6BE0016D55}"/>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System</a:t>
              </a:r>
            </a:p>
            <a:p>
              <a:pPr algn="ctr">
                <a:defRPr/>
              </a:pPr>
              <a:r>
                <a:rPr lang="en-US" altLang="en-US" sz="1800" b="1">
                  <a:solidFill>
                    <a:srgbClr val="000000"/>
                  </a:solidFill>
                </a:rPr>
                <a:t>Design</a:t>
              </a:r>
            </a:p>
          </p:txBody>
        </p:sp>
        <p:sp>
          <p:nvSpPr>
            <p:cNvPr id="10246" name="Rectangle 6">
              <a:extLst>
                <a:ext uri="{FF2B5EF4-FFF2-40B4-BE49-F238E27FC236}">
                  <a16:creationId xmlns:a16="http://schemas.microsoft.com/office/drawing/2014/main" id="{5BCF9120-8978-4D1F-B9A0-9517760D550D}"/>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Detailed</a:t>
              </a:r>
            </a:p>
            <a:p>
              <a:pPr algn="ctr">
                <a:defRPr/>
              </a:pPr>
              <a:r>
                <a:rPr lang="en-US" altLang="en-US" sz="1800" b="1">
                  <a:solidFill>
                    <a:srgbClr val="000000"/>
                  </a:solidFill>
                </a:rPr>
                <a:t>Design</a:t>
              </a:r>
            </a:p>
          </p:txBody>
        </p:sp>
        <p:sp>
          <p:nvSpPr>
            <p:cNvPr id="10247" name="Rectangle 7">
              <a:extLst>
                <a:ext uri="{FF2B5EF4-FFF2-40B4-BE49-F238E27FC236}">
                  <a16:creationId xmlns:a16="http://schemas.microsoft.com/office/drawing/2014/main" id="{96AB401C-30A8-4097-8457-DC4DCA427A33}"/>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Implemen-</a:t>
              </a:r>
            </a:p>
            <a:p>
              <a:pPr algn="ctr">
                <a:defRPr/>
              </a:pPr>
              <a:r>
                <a:rPr lang="en-US" altLang="en-US" sz="1800" b="1">
                  <a:solidFill>
                    <a:srgbClr val="000000"/>
                  </a:solidFill>
                </a:rPr>
                <a:t>tation</a:t>
              </a:r>
            </a:p>
          </p:txBody>
        </p:sp>
        <p:sp>
          <p:nvSpPr>
            <p:cNvPr id="10248" name="Rectangle 8">
              <a:extLst>
                <a:ext uri="{FF2B5EF4-FFF2-40B4-BE49-F238E27FC236}">
                  <a16:creationId xmlns:a16="http://schemas.microsoft.com/office/drawing/2014/main" id="{BEA2AA0A-560E-4FFD-BC7B-1CB0BD34EA7C}"/>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Testing</a:t>
              </a:r>
            </a:p>
          </p:txBody>
        </p:sp>
        <p:sp>
          <p:nvSpPr>
            <p:cNvPr id="10249" name="Rectangle 9">
              <a:extLst>
                <a:ext uri="{FF2B5EF4-FFF2-40B4-BE49-F238E27FC236}">
                  <a16:creationId xmlns:a16="http://schemas.microsoft.com/office/drawing/2014/main" id="{359F6645-A428-4DB6-9696-008743027D6C}"/>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Requirements</a:t>
              </a:r>
            </a:p>
            <a:p>
              <a:pPr algn="ctr">
                <a:defRPr/>
              </a:pPr>
              <a:r>
                <a:rPr lang="en-US" altLang="en-US" sz="1800" b="1">
                  <a:solidFill>
                    <a:srgbClr val="000000"/>
                  </a:solidFill>
                </a:rPr>
                <a:t>Elicitation</a:t>
              </a:r>
            </a:p>
          </p:txBody>
        </p:sp>
        <p:sp>
          <p:nvSpPr>
            <p:cNvPr id="10250" name="Rectangle 10">
              <a:extLst>
                <a:ext uri="{FF2B5EF4-FFF2-40B4-BE49-F238E27FC236}">
                  <a16:creationId xmlns:a16="http://schemas.microsoft.com/office/drawing/2014/main" id="{CBC87DCC-2E43-44E1-B689-42660D3B3757}"/>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Analysis</a:t>
              </a:r>
            </a:p>
          </p:txBody>
        </p:sp>
      </p:grpSp>
    </p:spTree>
    <p:extLst>
      <p:ext uri="{BB962C8B-B14F-4D97-AF65-F5344CB8AC3E}">
        <p14:creationId xmlns:p14="http://schemas.microsoft.com/office/powerpoint/2010/main" val="2510839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Textbook</a:t>
            </a:r>
          </a:p>
        </p:txBody>
      </p:sp>
      <p:sp>
        <p:nvSpPr>
          <p:cNvPr id="3" name="Content Placeholder 2"/>
          <p:cNvSpPr>
            <a:spLocks noGrp="1"/>
          </p:cNvSpPr>
          <p:nvPr>
            <p:ph idx="1"/>
          </p:nvPr>
        </p:nvSpPr>
        <p:spPr/>
        <p:txBody>
          <a:bodyPr/>
          <a:lstStyle/>
          <a:p>
            <a:r>
              <a:rPr lang="en-AU" i="1" dirty="0"/>
              <a:t>Requirements Analysis and System Design</a:t>
            </a:r>
          </a:p>
          <a:p>
            <a:pPr lvl="1"/>
            <a:r>
              <a:rPr lang="en-AU" dirty="0" err="1"/>
              <a:t>Leszek</a:t>
            </a:r>
            <a:r>
              <a:rPr lang="en-AU" dirty="0"/>
              <a:t> A. </a:t>
            </a:r>
            <a:r>
              <a:rPr lang="en-AU" dirty="0" err="1"/>
              <a:t>Maciaszek</a:t>
            </a:r>
            <a:endParaRPr lang="en-AU" dirty="0"/>
          </a:p>
          <a:p>
            <a:pPr lvl="1"/>
            <a:r>
              <a:rPr lang="en-AU" dirty="0"/>
              <a:t>3</a:t>
            </a:r>
            <a:r>
              <a:rPr lang="en-AU" baseline="30000" dirty="0"/>
              <a:t>rd</a:t>
            </a:r>
            <a:r>
              <a:rPr lang="en-AU" dirty="0"/>
              <a:t> edition</a:t>
            </a:r>
          </a:p>
          <a:p>
            <a:r>
              <a:rPr lang="en-AU" dirty="0"/>
              <a:t>Yes, I am assuming you actually read it</a:t>
            </a:r>
          </a:p>
          <a:p>
            <a:pPr lvl="1"/>
            <a:r>
              <a:rPr lang="en-AU" dirty="0">
                <a:sym typeface="Wingdings" pitchFamily="2" charset="2"/>
              </a:rPr>
              <a:t></a:t>
            </a:r>
            <a:endParaRPr lang="en-AU" dirty="0"/>
          </a:p>
        </p:txBody>
      </p:sp>
      <p:sp>
        <p:nvSpPr>
          <p:cNvPr id="4" name="Date Placeholder 3"/>
          <p:cNvSpPr>
            <a:spLocks noGrp="1"/>
          </p:cNvSpPr>
          <p:nvPr>
            <p:ph type="dt" sz="half" idx="10"/>
          </p:nvPr>
        </p:nvSpPr>
        <p:spPr/>
        <p:txBody>
          <a:bodyPr/>
          <a:lstStyle/>
          <a:p>
            <a:pPr>
              <a:defRPr/>
            </a:pPr>
            <a:r>
              <a:rPr lang="en-US" altLang="en-US" dirty="0"/>
              <a:t>© Richard Thomas, 1992–2018</a:t>
            </a:r>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6</a:t>
            </a:fld>
            <a:endParaRPr lang="en-AU" altLang="en-US"/>
          </a:p>
        </p:txBody>
      </p:sp>
    </p:spTree>
    <p:extLst>
      <p:ext uri="{BB962C8B-B14F-4D97-AF65-F5344CB8AC3E}">
        <p14:creationId xmlns:p14="http://schemas.microsoft.com/office/powerpoint/2010/main" val="2340280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1904A8E-1089-4B9E-8736-ADDF0FCDF03B}"/>
              </a:ext>
            </a:extLst>
          </p:cNvPr>
          <p:cNvSpPr>
            <a:spLocks noGrp="1" noChangeArrowheads="1"/>
          </p:cNvSpPr>
          <p:nvPr>
            <p:ph type="title"/>
          </p:nvPr>
        </p:nvSpPr>
        <p:spPr>
          <a:xfrm>
            <a:off x="228600" y="222250"/>
            <a:ext cx="8721762" cy="863600"/>
          </a:xfrm>
          <a:noFill/>
        </p:spPr>
        <p:txBody>
          <a:bodyPr vert="horz" wrap="square" lIns="92407" tIns="45420" rIns="92407" bIns="45420" numCol="1" anchor="ctr" anchorCtr="0" compatLnSpc="1">
            <a:prstTxWarp prst="textNoShape">
              <a:avLst/>
            </a:prstTxWarp>
          </a:bodyPr>
          <a:lstStyle/>
          <a:p>
            <a:r>
              <a:rPr lang="en-US" altLang="en-US" sz="3600" dirty="0">
                <a:ea typeface="ＭＳ Ｐゴシック" panose="020B0600070205080204" pitchFamily="34" charset="-128"/>
              </a:rPr>
              <a:t>Development Phases and UML Models</a:t>
            </a:r>
            <a:endParaRPr lang="en-US" altLang="en-US" sz="3200" dirty="0">
              <a:ea typeface="ＭＳ Ｐゴシック" panose="020B0600070205080204" pitchFamily="34" charset="-128"/>
            </a:endParaRPr>
          </a:p>
        </p:txBody>
      </p:sp>
      <p:grpSp>
        <p:nvGrpSpPr>
          <p:cNvPr id="12291" name="Group 3">
            <a:extLst>
              <a:ext uri="{FF2B5EF4-FFF2-40B4-BE49-F238E27FC236}">
                <a16:creationId xmlns:a16="http://schemas.microsoft.com/office/drawing/2014/main" id="{572F79EB-70B8-4DC0-8D86-C8B436E7629E}"/>
              </a:ext>
            </a:extLst>
          </p:cNvPr>
          <p:cNvGrpSpPr>
            <a:grpSpLocks/>
          </p:cNvGrpSpPr>
          <p:nvPr/>
        </p:nvGrpSpPr>
        <p:grpSpPr bwMode="auto">
          <a:xfrm>
            <a:off x="533402" y="1698625"/>
            <a:ext cx="8270875" cy="4356100"/>
            <a:chOff x="336" y="1070"/>
            <a:chExt cx="5210" cy="2744"/>
          </a:xfrm>
        </p:grpSpPr>
        <p:sp>
          <p:nvSpPr>
            <p:cNvPr id="12293" name="Rectangle 4">
              <a:extLst>
                <a:ext uri="{FF2B5EF4-FFF2-40B4-BE49-F238E27FC236}">
                  <a16:creationId xmlns:a16="http://schemas.microsoft.com/office/drawing/2014/main" id="{5F218F87-876B-46AC-9109-D844CAC156E3}"/>
                </a:ext>
              </a:extLst>
            </p:cNvPr>
            <p:cNvSpPr>
              <a:spLocks noChangeArrowheads="1"/>
            </p:cNvSpPr>
            <p:nvPr/>
          </p:nvSpPr>
          <p:spPr bwMode="auto">
            <a:xfrm>
              <a:off x="1078" y="1070"/>
              <a:ext cx="4169" cy="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2294" name="Rectangle 5">
              <a:extLst>
                <a:ext uri="{FF2B5EF4-FFF2-40B4-BE49-F238E27FC236}">
                  <a16:creationId xmlns:a16="http://schemas.microsoft.com/office/drawing/2014/main" id="{29913007-91F6-4209-B9D9-073AD923B398}"/>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System</a:t>
              </a:r>
            </a:p>
            <a:p>
              <a:pPr algn="ctr">
                <a:defRPr/>
              </a:pPr>
              <a:r>
                <a:rPr lang="en-US" altLang="en-US" sz="1800" b="1">
                  <a:solidFill>
                    <a:srgbClr val="000000"/>
                  </a:solidFill>
                </a:rPr>
                <a:t>Design</a:t>
              </a:r>
            </a:p>
          </p:txBody>
        </p:sp>
        <p:sp>
          <p:nvSpPr>
            <p:cNvPr id="12295" name="Rectangle 6">
              <a:extLst>
                <a:ext uri="{FF2B5EF4-FFF2-40B4-BE49-F238E27FC236}">
                  <a16:creationId xmlns:a16="http://schemas.microsoft.com/office/drawing/2014/main" id="{807A9666-CA61-48A8-8791-F7AAFED0FF01}"/>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Detailed</a:t>
              </a:r>
            </a:p>
            <a:p>
              <a:pPr algn="ctr">
                <a:defRPr/>
              </a:pPr>
              <a:r>
                <a:rPr lang="en-US" altLang="en-US" sz="1800" b="1">
                  <a:solidFill>
                    <a:srgbClr val="000000"/>
                  </a:solidFill>
                </a:rPr>
                <a:t>Design</a:t>
              </a:r>
            </a:p>
          </p:txBody>
        </p:sp>
        <p:sp>
          <p:nvSpPr>
            <p:cNvPr id="12296" name="Rectangle 7">
              <a:extLst>
                <a:ext uri="{FF2B5EF4-FFF2-40B4-BE49-F238E27FC236}">
                  <a16:creationId xmlns:a16="http://schemas.microsoft.com/office/drawing/2014/main" id="{D75DB409-BFB1-4C2A-B320-6B92EA2FEB81}"/>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Implemen-</a:t>
              </a:r>
            </a:p>
            <a:p>
              <a:pPr algn="ctr">
                <a:defRPr/>
              </a:pPr>
              <a:r>
                <a:rPr lang="en-US" altLang="en-US" sz="1800" b="1">
                  <a:solidFill>
                    <a:srgbClr val="000000"/>
                  </a:solidFill>
                </a:rPr>
                <a:t>tation</a:t>
              </a:r>
            </a:p>
          </p:txBody>
        </p:sp>
        <p:sp>
          <p:nvSpPr>
            <p:cNvPr id="12297" name="Rectangle 8">
              <a:extLst>
                <a:ext uri="{FF2B5EF4-FFF2-40B4-BE49-F238E27FC236}">
                  <a16:creationId xmlns:a16="http://schemas.microsoft.com/office/drawing/2014/main" id="{A36922F2-BDFD-496B-ADB9-095FFD52A2AD}"/>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Testing</a:t>
              </a:r>
            </a:p>
          </p:txBody>
        </p:sp>
        <p:sp>
          <p:nvSpPr>
            <p:cNvPr id="12298" name="Rectangle 9">
              <a:extLst>
                <a:ext uri="{FF2B5EF4-FFF2-40B4-BE49-F238E27FC236}">
                  <a16:creationId xmlns:a16="http://schemas.microsoft.com/office/drawing/2014/main" id="{98184371-4E46-4975-BF00-6FAFDC188775}"/>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Requirements</a:t>
              </a:r>
            </a:p>
            <a:p>
              <a:pPr algn="ctr">
                <a:defRPr/>
              </a:pPr>
              <a:r>
                <a:rPr lang="en-US" altLang="en-US" sz="1800" b="1">
                  <a:solidFill>
                    <a:srgbClr val="000000"/>
                  </a:solidFill>
                </a:rPr>
                <a:t>Elicitation</a:t>
              </a:r>
            </a:p>
          </p:txBody>
        </p:sp>
        <p:grpSp>
          <p:nvGrpSpPr>
            <p:cNvPr id="12299" name="Group 10">
              <a:extLst>
                <a:ext uri="{FF2B5EF4-FFF2-40B4-BE49-F238E27FC236}">
                  <a16:creationId xmlns:a16="http://schemas.microsoft.com/office/drawing/2014/main" id="{23328CD2-DC0A-4306-914C-826E409877E4}"/>
                </a:ext>
              </a:extLst>
            </p:cNvPr>
            <p:cNvGrpSpPr>
              <a:grpSpLocks/>
            </p:cNvGrpSpPr>
            <p:nvPr/>
          </p:nvGrpSpPr>
          <p:grpSpPr bwMode="auto">
            <a:xfrm>
              <a:off x="336" y="1950"/>
              <a:ext cx="888" cy="1864"/>
              <a:chOff x="474" y="1950"/>
              <a:chExt cx="888" cy="1864"/>
            </a:xfrm>
          </p:grpSpPr>
          <p:sp>
            <p:nvSpPr>
              <p:cNvPr id="12301" name="Rectangle 11">
                <a:extLst>
                  <a:ext uri="{FF2B5EF4-FFF2-40B4-BE49-F238E27FC236}">
                    <a16:creationId xmlns:a16="http://schemas.microsoft.com/office/drawing/2014/main" id="{0AADBA00-E7F4-4830-8DBD-7C524667321B}"/>
                  </a:ext>
                </a:extLst>
              </p:cNvPr>
              <p:cNvSpPr>
                <a:spLocks noChangeArrowheads="1"/>
              </p:cNvSpPr>
              <p:nvPr/>
            </p:nvSpPr>
            <p:spPr bwMode="auto">
              <a:xfrm>
                <a:off x="474" y="3410"/>
                <a:ext cx="8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Use Case</a:t>
                </a:r>
              </a:p>
              <a:p>
                <a:pPr algn="ctr">
                  <a:defRPr/>
                </a:pPr>
                <a:r>
                  <a:rPr lang="en-US" altLang="en-US" sz="1800" b="1">
                    <a:solidFill>
                      <a:srgbClr val="3D5500"/>
                    </a:solidFill>
                    <a:latin typeface="Book Antiqua" panose="02040602050305030304" pitchFamily="18" charset="0"/>
                  </a:rPr>
                  <a:t>Model</a:t>
                </a:r>
              </a:p>
            </p:txBody>
          </p:sp>
          <p:grpSp>
            <p:nvGrpSpPr>
              <p:cNvPr id="12302" name="Group 12">
                <a:extLst>
                  <a:ext uri="{FF2B5EF4-FFF2-40B4-BE49-F238E27FC236}">
                    <a16:creationId xmlns:a16="http://schemas.microsoft.com/office/drawing/2014/main" id="{B62CB5D6-8E5A-45F7-B88A-DB409071EC64}"/>
                  </a:ext>
                </a:extLst>
              </p:cNvPr>
              <p:cNvGrpSpPr>
                <a:grpSpLocks/>
              </p:cNvGrpSpPr>
              <p:nvPr/>
            </p:nvGrpSpPr>
            <p:grpSpPr bwMode="auto">
              <a:xfrm>
                <a:off x="602" y="1950"/>
                <a:ext cx="727" cy="352"/>
                <a:chOff x="602" y="1950"/>
                <a:chExt cx="727" cy="352"/>
              </a:xfrm>
            </p:grpSpPr>
            <p:sp>
              <p:nvSpPr>
                <p:cNvPr id="12303" name="Rectangle 13">
                  <a:extLst>
                    <a:ext uri="{FF2B5EF4-FFF2-40B4-BE49-F238E27FC236}">
                      <a16:creationId xmlns:a16="http://schemas.microsoft.com/office/drawing/2014/main" id="{BCDE0219-2972-4F0C-BCB5-EFF1E019F9D9}"/>
                    </a:ext>
                  </a:extLst>
                </p:cNvPr>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2304" name="Oval 14">
                  <a:extLst>
                    <a:ext uri="{FF2B5EF4-FFF2-40B4-BE49-F238E27FC236}">
                      <a16:creationId xmlns:a16="http://schemas.microsoft.com/office/drawing/2014/main" id="{2A2A5BA7-0C58-4F6E-B9CC-5AC6B7D4411E}"/>
                    </a:ext>
                  </a:extLst>
                </p:cNvPr>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2305" name="Oval 15">
                  <a:extLst>
                    <a:ext uri="{FF2B5EF4-FFF2-40B4-BE49-F238E27FC236}">
                      <a16:creationId xmlns:a16="http://schemas.microsoft.com/office/drawing/2014/main" id="{04FC368F-8BAF-4AE2-855D-727D54D41B8F}"/>
                    </a:ext>
                  </a:extLst>
                </p:cNvPr>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2306" name="Group 16">
                  <a:extLst>
                    <a:ext uri="{FF2B5EF4-FFF2-40B4-BE49-F238E27FC236}">
                      <a16:creationId xmlns:a16="http://schemas.microsoft.com/office/drawing/2014/main" id="{15BC9E97-A9E8-47EF-B278-E603D69AAB8E}"/>
                    </a:ext>
                  </a:extLst>
                </p:cNvPr>
                <p:cNvGrpSpPr>
                  <a:grpSpLocks/>
                </p:cNvGrpSpPr>
                <p:nvPr/>
              </p:nvGrpSpPr>
              <p:grpSpPr bwMode="auto">
                <a:xfrm>
                  <a:off x="1082" y="1994"/>
                  <a:ext cx="90" cy="137"/>
                  <a:chOff x="1097" y="2020"/>
                  <a:chExt cx="91" cy="139"/>
                </a:xfrm>
              </p:grpSpPr>
              <p:sp>
                <p:nvSpPr>
                  <p:cNvPr id="12316" name="Oval 17">
                    <a:extLst>
                      <a:ext uri="{FF2B5EF4-FFF2-40B4-BE49-F238E27FC236}">
                        <a16:creationId xmlns:a16="http://schemas.microsoft.com/office/drawing/2014/main" id="{E6EE9D65-EF5E-4A27-9B82-90E423BFB40F}"/>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2317" name="Line 18">
                    <a:extLst>
                      <a:ext uri="{FF2B5EF4-FFF2-40B4-BE49-F238E27FC236}">
                        <a16:creationId xmlns:a16="http://schemas.microsoft.com/office/drawing/2014/main" id="{D2B970E0-E5B8-40AA-8DE2-E7A01788C4DF}"/>
                      </a:ext>
                    </a:extLst>
                  </p:cNvPr>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2318" name="Line 19">
                    <a:extLst>
                      <a:ext uri="{FF2B5EF4-FFF2-40B4-BE49-F238E27FC236}">
                        <a16:creationId xmlns:a16="http://schemas.microsoft.com/office/drawing/2014/main" id="{91314F82-CC08-47D4-BF75-074251C25A78}"/>
                      </a:ext>
                    </a:extLst>
                  </p:cNvPr>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2319" name="Line 20">
                    <a:extLst>
                      <a:ext uri="{FF2B5EF4-FFF2-40B4-BE49-F238E27FC236}">
                        <a16:creationId xmlns:a16="http://schemas.microsoft.com/office/drawing/2014/main" id="{2F628C60-9B31-415B-9E31-EEBD7ADA19CE}"/>
                      </a:ext>
                    </a:extLst>
                  </p:cNvPr>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2320" name="Line 21">
                    <a:extLst>
                      <a:ext uri="{FF2B5EF4-FFF2-40B4-BE49-F238E27FC236}">
                        <a16:creationId xmlns:a16="http://schemas.microsoft.com/office/drawing/2014/main" id="{E1308765-C248-4061-AC82-691A88A3CAAC}"/>
                      </a:ext>
                    </a:extLst>
                  </p:cNvPr>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2307" name="Line 22">
                  <a:extLst>
                    <a:ext uri="{FF2B5EF4-FFF2-40B4-BE49-F238E27FC236}">
                      <a16:creationId xmlns:a16="http://schemas.microsoft.com/office/drawing/2014/main" id="{4C5314D9-20BC-4913-8F2E-04519555F94F}"/>
                    </a:ext>
                  </a:extLst>
                </p:cNvPr>
                <p:cNvSpPr>
                  <a:spLocks noChangeShapeType="1"/>
                </p:cNvSpPr>
                <p:nvPr/>
              </p:nvSpPr>
              <p:spPr bwMode="auto">
                <a:xfrm flipH="1" flipV="1">
                  <a:off x="915" y="2072"/>
                  <a:ext cx="157"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2308" name="Line 23">
                  <a:extLst>
                    <a:ext uri="{FF2B5EF4-FFF2-40B4-BE49-F238E27FC236}">
                      <a16:creationId xmlns:a16="http://schemas.microsoft.com/office/drawing/2014/main" id="{A6B6DFCF-CDAE-4103-B7A5-AFBDD5095B5C}"/>
                    </a:ext>
                  </a:extLst>
                </p:cNvPr>
                <p:cNvSpPr>
                  <a:spLocks noChangeShapeType="1"/>
                </p:cNvSpPr>
                <p:nvPr/>
              </p:nvSpPr>
              <p:spPr bwMode="auto">
                <a:xfrm>
                  <a:off x="1128" y="2154"/>
                  <a:ext cx="7"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12309" name="Group 24">
                  <a:extLst>
                    <a:ext uri="{FF2B5EF4-FFF2-40B4-BE49-F238E27FC236}">
                      <a16:creationId xmlns:a16="http://schemas.microsoft.com/office/drawing/2014/main" id="{8D2F7C33-5E1B-43BC-BB84-0B2779087B09}"/>
                    </a:ext>
                  </a:extLst>
                </p:cNvPr>
                <p:cNvGrpSpPr>
                  <a:grpSpLocks/>
                </p:cNvGrpSpPr>
                <p:nvPr/>
              </p:nvGrpSpPr>
              <p:grpSpPr bwMode="auto">
                <a:xfrm>
                  <a:off x="905" y="2151"/>
                  <a:ext cx="91" cy="135"/>
                  <a:chOff x="918" y="2179"/>
                  <a:chExt cx="92" cy="137"/>
                </a:xfrm>
              </p:grpSpPr>
              <p:sp>
                <p:nvSpPr>
                  <p:cNvPr id="12311" name="Oval 25">
                    <a:extLst>
                      <a:ext uri="{FF2B5EF4-FFF2-40B4-BE49-F238E27FC236}">
                        <a16:creationId xmlns:a16="http://schemas.microsoft.com/office/drawing/2014/main" id="{D56B6AE7-5394-4716-815B-A49D80A46CB0}"/>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2312" name="Line 26">
                    <a:extLst>
                      <a:ext uri="{FF2B5EF4-FFF2-40B4-BE49-F238E27FC236}">
                        <a16:creationId xmlns:a16="http://schemas.microsoft.com/office/drawing/2014/main" id="{505F23D1-F49C-4B22-8C8A-67FE8678FEBC}"/>
                      </a:ext>
                    </a:extLst>
                  </p:cNvPr>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2313" name="Line 27">
                    <a:extLst>
                      <a:ext uri="{FF2B5EF4-FFF2-40B4-BE49-F238E27FC236}">
                        <a16:creationId xmlns:a16="http://schemas.microsoft.com/office/drawing/2014/main" id="{BA18A17A-C909-4F1E-84EF-4B2FCC3D6200}"/>
                      </a:ext>
                    </a:extLst>
                  </p:cNvPr>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2314" name="Line 28">
                    <a:extLst>
                      <a:ext uri="{FF2B5EF4-FFF2-40B4-BE49-F238E27FC236}">
                        <a16:creationId xmlns:a16="http://schemas.microsoft.com/office/drawing/2014/main" id="{A5CC946D-320F-4C10-8C3E-1D29EBCBFEC3}"/>
                      </a:ext>
                    </a:extLst>
                  </p:cNvPr>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2315" name="Line 29">
                    <a:extLst>
                      <a:ext uri="{FF2B5EF4-FFF2-40B4-BE49-F238E27FC236}">
                        <a16:creationId xmlns:a16="http://schemas.microsoft.com/office/drawing/2014/main" id="{F476C4D0-032F-45A7-AED5-76075178C988}"/>
                      </a:ext>
                    </a:extLst>
                  </p:cNvPr>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2310" name="Line 30">
                  <a:extLst>
                    <a:ext uri="{FF2B5EF4-FFF2-40B4-BE49-F238E27FC236}">
                      <a16:creationId xmlns:a16="http://schemas.microsoft.com/office/drawing/2014/main" id="{31CB2067-8C52-4353-97B4-424D391D5986}"/>
                    </a:ext>
                  </a:extLst>
                </p:cNvPr>
                <p:cNvSpPr>
                  <a:spLocks noChangeShapeType="1"/>
                </p:cNvSpPr>
                <p:nvPr/>
              </p:nvSpPr>
              <p:spPr bwMode="auto">
                <a:xfrm flipH="1" flipV="1">
                  <a:off x="811" y="2128"/>
                  <a:ext cx="85"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sp>
          <p:nvSpPr>
            <p:cNvPr id="12300" name="Rectangle 31">
              <a:extLst>
                <a:ext uri="{FF2B5EF4-FFF2-40B4-BE49-F238E27FC236}">
                  <a16:creationId xmlns:a16="http://schemas.microsoft.com/office/drawing/2014/main" id="{4352D020-134B-4285-AB87-6152782D1B1D}"/>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Analysis</a:t>
              </a:r>
            </a:p>
          </p:txBody>
        </p:sp>
      </p:grpSp>
    </p:spTree>
    <p:extLst>
      <p:ext uri="{BB962C8B-B14F-4D97-AF65-F5344CB8AC3E}">
        <p14:creationId xmlns:p14="http://schemas.microsoft.com/office/powerpoint/2010/main" val="58976495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D4E1A96-DA2B-4437-ADE5-AC9A4C0340ED}"/>
              </a:ext>
            </a:extLst>
          </p:cNvPr>
          <p:cNvSpPr>
            <a:spLocks noChangeArrowheads="1"/>
          </p:cNvSpPr>
          <p:nvPr/>
        </p:nvSpPr>
        <p:spPr bwMode="auto">
          <a:xfrm>
            <a:off x="1711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4340" name="Group 4">
            <a:extLst>
              <a:ext uri="{FF2B5EF4-FFF2-40B4-BE49-F238E27FC236}">
                <a16:creationId xmlns:a16="http://schemas.microsoft.com/office/drawing/2014/main" id="{2F8E053A-5DDF-4930-B590-45FACE721EBB}"/>
              </a:ext>
            </a:extLst>
          </p:cNvPr>
          <p:cNvGrpSpPr>
            <a:grpSpLocks/>
          </p:cNvGrpSpPr>
          <p:nvPr/>
        </p:nvGrpSpPr>
        <p:grpSpPr bwMode="auto">
          <a:xfrm>
            <a:off x="533400" y="3095625"/>
            <a:ext cx="3200400" cy="3170238"/>
            <a:chOff x="336" y="1950"/>
            <a:chExt cx="2016" cy="1997"/>
          </a:xfrm>
        </p:grpSpPr>
        <p:grpSp>
          <p:nvGrpSpPr>
            <p:cNvPr id="14349" name="Group 5">
              <a:extLst>
                <a:ext uri="{FF2B5EF4-FFF2-40B4-BE49-F238E27FC236}">
                  <a16:creationId xmlns:a16="http://schemas.microsoft.com/office/drawing/2014/main" id="{AC9314D7-5DBE-45F4-8C5E-4602CD3BFB1E}"/>
                </a:ext>
              </a:extLst>
            </p:cNvPr>
            <p:cNvGrpSpPr>
              <a:grpSpLocks/>
            </p:cNvGrpSpPr>
            <p:nvPr/>
          </p:nvGrpSpPr>
          <p:grpSpPr bwMode="auto">
            <a:xfrm>
              <a:off x="1152" y="2300"/>
              <a:ext cx="1200" cy="1647"/>
              <a:chOff x="1349" y="2300"/>
              <a:chExt cx="1077" cy="1647"/>
            </a:xfrm>
          </p:grpSpPr>
          <p:sp>
            <p:nvSpPr>
              <p:cNvPr id="14371" name="Rectangle 6">
                <a:extLst>
                  <a:ext uri="{FF2B5EF4-FFF2-40B4-BE49-F238E27FC236}">
                    <a16:creationId xmlns:a16="http://schemas.microsoft.com/office/drawing/2014/main" id="{FF411A4A-1B03-4679-BE1F-1B34B7B897AE}"/>
                  </a:ext>
                </a:extLst>
              </p:cNvPr>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72" name="Rectangle 7" descr="Light horizontal">
                <a:extLst>
                  <a:ext uri="{FF2B5EF4-FFF2-40B4-BE49-F238E27FC236}">
                    <a16:creationId xmlns:a16="http://schemas.microsoft.com/office/drawing/2014/main" id="{443684BA-4328-4BB2-83D4-54A6FA4D9851}"/>
                  </a:ext>
                </a:extLst>
              </p:cNvPr>
              <p:cNvSpPr>
                <a:spLocks noChangeArrowheads="1"/>
              </p:cNvSpPr>
              <p:nvPr/>
            </p:nvSpPr>
            <p:spPr bwMode="auto">
              <a:xfrm>
                <a:off x="1970" y="2880"/>
                <a:ext cx="87" cy="89"/>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73" name="Rectangle 8" descr="Light horizontal">
                <a:extLst>
                  <a:ext uri="{FF2B5EF4-FFF2-40B4-BE49-F238E27FC236}">
                    <a16:creationId xmlns:a16="http://schemas.microsoft.com/office/drawing/2014/main" id="{13F0B246-3E18-402C-ACD0-22E1259ED6EC}"/>
                  </a:ext>
                </a:extLst>
              </p:cNvPr>
              <p:cNvSpPr>
                <a:spLocks noChangeArrowheads="1"/>
              </p:cNvSpPr>
              <p:nvPr/>
            </p:nvSpPr>
            <p:spPr bwMode="auto">
              <a:xfrm>
                <a:off x="2054" y="3089"/>
                <a:ext cx="87" cy="91"/>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74" name="Rectangle 9" descr="Light horizontal">
                <a:extLst>
                  <a:ext uri="{FF2B5EF4-FFF2-40B4-BE49-F238E27FC236}">
                    <a16:creationId xmlns:a16="http://schemas.microsoft.com/office/drawing/2014/main" id="{1EE3FB16-FCF6-4DEE-BF4D-A77765632717}"/>
                  </a:ext>
                </a:extLst>
              </p:cNvPr>
              <p:cNvSpPr>
                <a:spLocks noChangeArrowheads="1"/>
              </p:cNvSpPr>
              <p:nvPr/>
            </p:nvSpPr>
            <p:spPr bwMode="auto">
              <a:xfrm>
                <a:off x="1870" y="3087"/>
                <a:ext cx="78" cy="92"/>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75" name="Rectangle 10">
                <a:extLst>
                  <a:ext uri="{FF2B5EF4-FFF2-40B4-BE49-F238E27FC236}">
                    <a16:creationId xmlns:a16="http://schemas.microsoft.com/office/drawing/2014/main" id="{A0BD7150-5BDD-4F28-89ED-85F9D09697AA}"/>
                  </a:ext>
                </a:extLst>
              </p:cNvPr>
              <p:cNvSpPr>
                <a:spLocks noChangeArrowheads="1"/>
              </p:cNvSpPr>
              <p:nvPr/>
            </p:nvSpPr>
            <p:spPr bwMode="auto">
              <a:xfrm>
                <a:off x="1558" y="3370"/>
                <a:ext cx="84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Application</a:t>
                </a:r>
              </a:p>
              <a:p>
                <a:pPr algn="ctr">
                  <a:defRPr/>
                </a:pPr>
                <a:r>
                  <a:rPr lang="en-US" altLang="en-US" sz="1800" b="1">
                    <a:solidFill>
                      <a:srgbClr val="3D5500"/>
                    </a:solidFill>
                    <a:latin typeface="Book Antiqua" panose="02040602050305030304" pitchFamily="18" charset="0"/>
                  </a:rPr>
                  <a:t>Domain </a:t>
                </a:r>
              </a:p>
              <a:p>
                <a:pPr algn="ctr">
                  <a:defRPr/>
                </a:pPr>
                <a:r>
                  <a:rPr lang="en-US" altLang="en-US" sz="1800" b="1">
                    <a:solidFill>
                      <a:srgbClr val="3D5500"/>
                    </a:solidFill>
                    <a:latin typeface="Book Antiqua" panose="02040602050305030304" pitchFamily="18" charset="0"/>
                  </a:rPr>
                  <a:t>Objects</a:t>
                </a:r>
              </a:p>
            </p:txBody>
          </p:sp>
          <p:sp>
            <p:nvSpPr>
              <p:cNvPr id="14376" name="Line 11">
                <a:extLst>
                  <a:ext uri="{FF2B5EF4-FFF2-40B4-BE49-F238E27FC236}">
                    <a16:creationId xmlns:a16="http://schemas.microsoft.com/office/drawing/2014/main" id="{8AB05542-29C9-4D4C-804B-5BD54898DE28}"/>
                  </a:ext>
                </a:extLst>
              </p:cNvPr>
              <p:cNvSpPr>
                <a:spLocks noChangeShapeType="1"/>
              </p:cNvSpPr>
              <p:nvPr/>
            </p:nvSpPr>
            <p:spPr bwMode="auto">
              <a:xfrm>
                <a:off x="1963" y="2317"/>
                <a:ext cx="0" cy="5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77" name="Rectangle 12">
                <a:extLst>
                  <a:ext uri="{FF2B5EF4-FFF2-40B4-BE49-F238E27FC236}">
                    <a16:creationId xmlns:a16="http://schemas.microsoft.com/office/drawing/2014/main" id="{F54F6D45-AD65-43A1-BE70-113FFCECA133}"/>
                  </a:ext>
                </a:extLst>
              </p:cNvPr>
              <p:cNvSpPr>
                <a:spLocks noChangeArrowheads="1"/>
              </p:cNvSpPr>
              <p:nvPr/>
            </p:nvSpPr>
            <p:spPr bwMode="auto">
              <a:xfrm>
                <a:off x="1442" y="2348"/>
                <a:ext cx="984"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Expressed in terms of</a:t>
                </a:r>
              </a:p>
            </p:txBody>
          </p:sp>
          <p:sp>
            <p:nvSpPr>
              <p:cNvPr id="14378" name="Line 13">
                <a:extLst>
                  <a:ext uri="{FF2B5EF4-FFF2-40B4-BE49-F238E27FC236}">
                    <a16:creationId xmlns:a16="http://schemas.microsoft.com/office/drawing/2014/main" id="{0F6A11BD-356C-4E67-A702-432541F448C4}"/>
                  </a:ext>
                </a:extLst>
              </p:cNvPr>
              <p:cNvSpPr>
                <a:spLocks noChangeShapeType="1"/>
              </p:cNvSpPr>
              <p:nvPr/>
            </p:nvSpPr>
            <p:spPr bwMode="auto">
              <a:xfrm>
                <a:off x="1349" y="2300"/>
                <a:ext cx="6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79" name="Line 14">
                <a:extLst>
                  <a:ext uri="{FF2B5EF4-FFF2-40B4-BE49-F238E27FC236}">
                    <a16:creationId xmlns:a16="http://schemas.microsoft.com/office/drawing/2014/main" id="{F30582A6-1B1D-4E3C-A81B-2A9CEDA25F84}"/>
                  </a:ext>
                </a:extLst>
              </p:cNvPr>
              <p:cNvSpPr>
                <a:spLocks noChangeShapeType="1"/>
              </p:cNvSpPr>
              <p:nvPr/>
            </p:nvSpPr>
            <p:spPr bwMode="auto">
              <a:xfrm>
                <a:off x="1920" y="3021"/>
                <a:ext cx="1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80" name="Line 15">
                <a:extLst>
                  <a:ext uri="{FF2B5EF4-FFF2-40B4-BE49-F238E27FC236}">
                    <a16:creationId xmlns:a16="http://schemas.microsoft.com/office/drawing/2014/main" id="{BB2C7185-7A34-4131-938B-F8A8FC5A60F5}"/>
                  </a:ext>
                </a:extLst>
              </p:cNvPr>
              <p:cNvSpPr>
                <a:spLocks noChangeShapeType="1"/>
              </p:cNvSpPr>
              <p:nvPr/>
            </p:nvSpPr>
            <p:spPr bwMode="auto">
              <a:xfrm>
                <a:off x="2115" y="3032"/>
                <a:ext cx="0" cy="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81" name="Line 16">
                <a:extLst>
                  <a:ext uri="{FF2B5EF4-FFF2-40B4-BE49-F238E27FC236}">
                    <a16:creationId xmlns:a16="http://schemas.microsoft.com/office/drawing/2014/main" id="{3205AD6C-7861-4450-8AE5-2E1749603253}"/>
                  </a:ext>
                </a:extLst>
              </p:cNvPr>
              <p:cNvSpPr>
                <a:spLocks noChangeShapeType="1"/>
              </p:cNvSpPr>
              <p:nvPr/>
            </p:nvSpPr>
            <p:spPr bwMode="auto">
              <a:xfrm>
                <a:off x="1909" y="3025"/>
                <a:ext cx="0"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82" name="Line 17">
                <a:extLst>
                  <a:ext uri="{FF2B5EF4-FFF2-40B4-BE49-F238E27FC236}">
                    <a16:creationId xmlns:a16="http://schemas.microsoft.com/office/drawing/2014/main" id="{E8FA5FDB-000F-493D-8E2F-3FB74006D302}"/>
                  </a:ext>
                </a:extLst>
              </p:cNvPr>
              <p:cNvSpPr>
                <a:spLocks noChangeShapeType="1"/>
              </p:cNvSpPr>
              <p:nvPr/>
            </p:nvSpPr>
            <p:spPr bwMode="auto">
              <a:xfrm>
                <a:off x="2008" y="2975"/>
                <a:ext cx="0"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nvGrpSpPr>
            <p:cNvPr id="14350" name="Group 18">
              <a:extLst>
                <a:ext uri="{FF2B5EF4-FFF2-40B4-BE49-F238E27FC236}">
                  <a16:creationId xmlns:a16="http://schemas.microsoft.com/office/drawing/2014/main" id="{F1200100-4D1D-4CED-B0CC-9BCF35773BE9}"/>
                </a:ext>
              </a:extLst>
            </p:cNvPr>
            <p:cNvGrpSpPr>
              <a:grpSpLocks/>
            </p:cNvGrpSpPr>
            <p:nvPr/>
          </p:nvGrpSpPr>
          <p:grpSpPr bwMode="auto">
            <a:xfrm>
              <a:off x="336" y="1950"/>
              <a:ext cx="888" cy="1864"/>
              <a:chOff x="474" y="1950"/>
              <a:chExt cx="888" cy="1864"/>
            </a:xfrm>
          </p:grpSpPr>
          <p:sp>
            <p:nvSpPr>
              <p:cNvPr id="14351" name="Rectangle 19">
                <a:extLst>
                  <a:ext uri="{FF2B5EF4-FFF2-40B4-BE49-F238E27FC236}">
                    <a16:creationId xmlns:a16="http://schemas.microsoft.com/office/drawing/2014/main" id="{2C050E98-818A-4016-85B3-01A248E1FEA7}"/>
                  </a:ext>
                </a:extLst>
              </p:cNvPr>
              <p:cNvSpPr>
                <a:spLocks noChangeArrowheads="1"/>
              </p:cNvSpPr>
              <p:nvPr/>
            </p:nvSpPr>
            <p:spPr bwMode="auto">
              <a:xfrm>
                <a:off x="474" y="3410"/>
                <a:ext cx="8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Use Case</a:t>
                </a:r>
              </a:p>
              <a:p>
                <a:pPr algn="ctr">
                  <a:defRPr/>
                </a:pPr>
                <a:r>
                  <a:rPr lang="en-US" altLang="en-US" sz="1800" b="1">
                    <a:solidFill>
                      <a:srgbClr val="3D5500"/>
                    </a:solidFill>
                    <a:latin typeface="Book Antiqua" panose="02040602050305030304" pitchFamily="18" charset="0"/>
                  </a:rPr>
                  <a:t>Model</a:t>
                </a:r>
              </a:p>
            </p:txBody>
          </p:sp>
          <p:grpSp>
            <p:nvGrpSpPr>
              <p:cNvPr id="14352" name="Group 20">
                <a:extLst>
                  <a:ext uri="{FF2B5EF4-FFF2-40B4-BE49-F238E27FC236}">
                    <a16:creationId xmlns:a16="http://schemas.microsoft.com/office/drawing/2014/main" id="{DBBD3771-962F-44AB-9786-FAAAA21AAF67}"/>
                  </a:ext>
                </a:extLst>
              </p:cNvPr>
              <p:cNvGrpSpPr>
                <a:grpSpLocks/>
              </p:cNvGrpSpPr>
              <p:nvPr/>
            </p:nvGrpSpPr>
            <p:grpSpPr bwMode="auto">
              <a:xfrm>
                <a:off x="602" y="1950"/>
                <a:ext cx="727" cy="352"/>
                <a:chOff x="602" y="1950"/>
                <a:chExt cx="727" cy="352"/>
              </a:xfrm>
            </p:grpSpPr>
            <p:sp>
              <p:nvSpPr>
                <p:cNvPr id="14353" name="Rectangle 21">
                  <a:extLst>
                    <a:ext uri="{FF2B5EF4-FFF2-40B4-BE49-F238E27FC236}">
                      <a16:creationId xmlns:a16="http://schemas.microsoft.com/office/drawing/2014/main" id="{549B3554-BE36-4564-B8D0-C755A896FFB6}"/>
                    </a:ext>
                  </a:extLst>
                </p:cNvPr>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54" name="Oval 22">
                  <a:extLst>
                    <a:ext uri="{FF2B5EF4-FFF2-40B4-BE49-F238E27FC236}">
                      <a16:creationId xmlns:a16="http://schemas.microsoft.com/office/drawing/2014/main" id="{C5B350B3-170D-42D0-A0D2-6DF93FA98DDC}"/>
                    </a:ext>
                  </a:extLst>
                </p:cNvPr>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55" name="Oval 23">
                  <a:extLst>
                    <a:ext uri="{FF2B5EF4-FFF2-40B4-BE49-F238E27FC236}">
                      <a16:creationId xmlns:a16="http://schemas.microsoft.com/office/drawing/2014/main" id="{6A2E5EED-E43C-4FA7-BC74-B665708E13AD}"/>
                    </a:ext>
                  </a:extLst>
                </p:cNvPr>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4356" name="Group 24">
                  <a:extLst>
                    <a:ext uri="{FF2B5EF4-FFF2-40B4-BE49-F238E27FC236}">
                      <a16:creationId xmlns:a16="http://schemas.microsoft.com/office/drawing/2014/main" id="{3DCA1A11-8335-4E01-96E5-94B9CCBE4937}"/>
                    </a:ext>
                  </a:extLst>
                </p:cNvPr>
                <p:cNvGrpSpPr>
                  <a:grpSpLocks/>
                </p:cNvGrpSpPr>
                <p:nvPr/>
              </p:nvGrpSpPr>
              <p:grpSpPr bwMode="auto">
                <a:xfrm>
                  <a:off x="1082" y="1994"/>
                  <a:ext cx="90" cy="137"/>
                  <a:chOff x="1097" y="2020"/>
                  <a:chExt cx="91" cy="139"/>
                </a:xfrm>
              </p:grpSpPr>
              <p:sp>
                <p:nvSpPr>
                  <p:cNvPr id="14366" name="Oval 25">
                    <a:extLst>
                      <a:ext uri="{FF2B5EF4-FFF2-40B4-BE49-F238E27FC236}">
                        <a16:creationId xmlns:a16="http://schemas.microsoft.com/office/drawing/2014/main" id="{C1931473-14B6-4FBB-B93C-D28FA8CD3507}"/>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67" name="Line 26">
                    <a:extLst>
                      <a:ext uri="{FF2B5EF4-FFF2-40B4-BE49-F238E27FC236}">
                        <a16:creationId xmlns:a16="http://schemas.microsoft.com/office/drawing/2014/main" id="{A49A4F09-A479-4574-8CAF-2BCB5C7771B5}"/>
                      </a:ext>
                    </a:extLst>
                  </p:cNvPr>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68" name="Line 27">
                    <a:extLst>
                      <a:ext uri="{FF2B5EF4-FFF2-40B4-BE49-F238E27FC236}">
                        <a16:creationId xmlns:a16="http://schemas.microsoft.com/office/drawing/2014/main" id="{EA735A74-2F25-44B6-A9BB-EAE5392F5836}"/>
                      </a:ext>
                    </a:extLst>
                  </p:cNvPr>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69" name="Line 28">
                    <a:extLst>
                      <a:ext uri="{FF2B5EF4-FFF2-40B4-BE49-F238E27FC236}">
                        <a16:creationId xmlns:a16="http://schemas.microsoft.com/office/drawing/2014/main" id="{BA41C8D2-29FC-47C3-AB7F-6D7271AACDB0}"/>
                      </a:ext>
                    </a:extLst>
                  </p:cNvPr>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70" name="Line 29">
                    <a:extLst>
                      <a:ext uri="{FF2B5EF4-FFF2-40B4-BE49-F238E27FC236}">
                        <a16:creationId xmlns:a16="http://schemas.microsoft.com/office/drawing/2014/main" id="{AF6D2077-609F-4248-9C8F-6AB1BB652C80}"/>
                      </a:ext>
                    </a:extLst>
                  </p:cNvPr>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4357" name="Line 30">
                  <a:extLst>
                    <a:ext uri="{FF2B5EF4-FFF2-40B4-BE49-F238E27FC236}">
                      <a16:creationId xmlns:a16="http://schemas.microsoft.com/office/drawing/2014/main" id="{E42B7FA6-42EE-4AD3-84BF-3E1349A5A563}"/>
                    </a:ext>
                  </a:extLst>
                </p:cNvPr>
                <p:cNvSpPr>
                  <a:spLocks noChangeShapeType="1"/>
                </p:cNvSpPr>
                <p:nvPr/>
              </p:nvSpPr>
              <p:spPr bwMode="auto">
                <a:xfrm flipH="1" flipV="1">
                  <a:off x="915" y="2072"/>
                  <a:ext cx="157"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58" name="Line 31">
                  <a:extLst>
                    <a:ext uri="{FF2B5EF4-FFF2-40B4-BE49-F238E27FC236}">
                      <a16:creationId xmlns:a16="http://schemas.microsoft.com/office/drawing/2014/main" id="{6C03BC64-E8A6-49CC-811F-68759C9AAE6E}"/>
                    </a:ext>
                  </a:extLst>
                </p:cNvPr>
                <p:cNvSpPr>
                  <a:spLocks noChangeShapeType="1"/>
                </p:cNvSpPr>
                <p:nvPr/>
              </p:nvSpPr>
              <p:spPr bwMode="auto">
                <a:xfrm>
                  <a:off x="1128" y="2154"/>
                  <a:ext cx="7"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14359" name="Group 32">
                  <a:extLst>
                    <a:ext uri="{FF2B5EF4-FFF2-40B4-BE49-F238E27FC236}">
                      <a16:creationId xmlns:a16="http://schemas.microsoft.com/office/drawing/2014/main" id="{DB22233B-53EB-4FDD-B2E9-9205FB33364E}"/>
                    </a:ext>
                  </a:extLst>
                </p:cNvPr>
                <p:cNvGrpSpPr>
                  <a:grpSpLocks/>
                </p:cNvGrpSpPr>
                <p:nvPr/>
              </p:nvGrpSpPr>
              <p:grpSpPr bwMode="auto">
                <a:xfrm>
                  <a:off x="905" y="2151"/>
                  <a:ext cx="91" cy="135"/>
                  <a:chOff x="918" y="2179"/>
                  <a:chExt cx="92" cy="137"/>
                </a:xfrm>
              </p:grpSpPr>
              <p:sp>
                <p:nvSpPr>
                  <p:cNvPr id="14361" name="Oval 33">
                    <a:extLst>
                      <a:ext uri="{FF2B5EF4-FFF2-40B4-BE49-F238E27FC236}">
                        <a16:creationId xmlns:a16="http://schemas.microsoft.com/office/drawing/2014/main" id="{D0061516-6E40-400F-A051-76161EB87CA6}"/>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4362" name="Line 34">
                    <a:extLst>
                      <a:ext uri="{FF2B5EF4-FFF2-40B4-BE49-F238E27FC236}">
                        <a16:creationId xmlns:a16="http://schemas.microsoft.com/office/drawing/2014/main" id="{B522A85D-A1B9-4286-B943-17DD80F57F7E}"/>
                      </a:ext>
                    </a:extLst>
                  </p:cNvPr>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63" name="Line 35">
                    <a:extLst>
                      <a:ext uri="{FF2B5EF4-FFF2-40B4-BE49-F238E27FC236}">
                        <a16:creationId xmlns:a16="http://schemas.microsoft.com/office/drawing/2014/main" id="{A0060AD3-6484-4C8E-9A77-889EBB4CA683}"/>
                      </a:ext>
                    </a:extLst>
                  </p:cNvPr>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64" name="Line 36">
                    <a:extLst>
                      <a:ext uri="{FF2B5EF4-FFF2-40B4-BE49-F238E27FC236}">
                        <a16:creationId xmlns:a16="http://schemas.microsoft.com/office/drawing/2014/main" id="{DE9FF0E3-C886-4765-9F62-9DBBB3A966CF}"/>
                      </a:ext>
                    </a:extLst>
                  </p:cNvPr>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4365" name="Line 37">
                    <a:extLst>
                      <a:ext uri="{FF2B5EF4-FFF2-40B4-BE49-F238E27FC236}">
                        <a16:creationId xmlns:a16="http://schemas.microsoft.com/office/drawing/2014/main" id="{7EEDB0AC-7975-4F28-AE1D-54ACF6DBA23F}"/>
                      </a:ext>
                    </a:extLst>
                  </p:cNvPr>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4360" name="Line 38">
                  <a:extLst>
                    <a:ext uri="{FF2B5EF4-FFF2-40B4-BE49-F238E27FC236}">
                      <a16:creationId xmlns:a16="http://schemas.microsoft.com/office/drawing/2014/main" id="{330B3649-0320-4BB5-B028-5F8C6ED8FACD}"/>
                    </a:ext>
                  </a:extLst>
                </p:cNvPr>
                <p:cNvSpPr>
                  <a:spLocks noChangeShapeType="1"/>
                </p:cNvSpPr>
                <p:nvPr/>
              </p:nvSpPr>
              <p:spPr bwMode="auto">
                <a:xfrm flipH="1" flipV="1">
                  <a:off x="811" y="2128"/>
                  <a:ext cx="85"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grpSp>
      <p:grpSp>
        <p:nvGrpSpPr>
          <p:cNvPr id="14341" name="Group 39">
            <a:extLst>
              <a:ext uri="{FF2B5EF4-FFF2-40B4-BE49-F238E27FC236}">
                <a16:creationId xmlns:a16="http://schemas.microsoft.com/office/drawing/2014/main" id="{42357E94-7E39-436E-961C-8B7BFA6BA0C8}"/>
              </a:ext>
            </a:extLst>
          </p:cNvPr>
          <p:cNvGrpSpPr>
            <a:grpSpLocks/>
          </p:cNvGrpSpPr>
          <p:nvPr/>
        </p:nvGrpSpPr>
        <p:grpSpPr bwMode="auto">
          <a:xfrm>
            <a:off x="608013" y="1874840"/>
            <a:ext cx="8196262" cy="795337"/>
            <a:chOff x="383" y="1181"/>
            <a:chExt cx="5163" cy="501"/>
          </a:xfrm>
        </p:grpSpPr>
        <p:sp>
          <p:nvSpPr>
            <p:cNvPr id="14343" name="Rectangle 40">
              <a:extLst>
                <a:ext uri="{FF2B5EF4-FFF2-40B4-BE49-F238E27FC236}">
                  <a16:creationId xmlns:a16="http://schemas.microsoft.com/office/drawing/2014/main" id="{D03E6BF0-6577-40E9-826A-B1C860B35D41}"/>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System</a:t>
              </a:r>
            </a:p>
            <a:p>
              <a:pPr algn="ctr">
                <a:defRPr/>
              </a:pPr>
              <a:r>
                <a:rPr lang="en-US" altLang="en-US" sz="1800" b="1">
                  <a:solidFill>
                    <a:srgbClr val="000000"/>
                  </a:solidFill>
                </a:rPr>
                <a:t>Design</a:t>
              </a:r>
            </a:p>
          </p:txBody>
        </p:sp>
        <p:sp>
          <p:nvSpPr>
            <p:cNvPr id="14344" name="Rectangle 41">
              <a:extLst>
                <a:ext uri="{FF2B5EF4-FFF2-40B4-BE49-F238E27FC236}">
                  <a16:creationId xmlns:a16="http://schemas.microsoft.com/office/drawing/2014/main" id="{1FC020D1-3DA1-4F36-8E80-DE65119B7CFC}"/>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Detailed</a:t>
              </a:r>
            </a:p>
            <a:p>
              <a:pPr algn="ctr">
                <a:defRPr/>
              </a:pPr>
              <a:r>
                <a:rPr lang="en-US" altLang="en-US" sz="1800" b="1">
                  <a:solidFill>
                    <a:srgbClr val="000000"/>
                  </a:solidFill>
                </a:rPr>
                <a:t>Design</a:t>
              </a:r>
            </a:p>
          </p:txBody>
        </p:sp>
        <p:sp>
          <p:nvSpPr>
            <p:cNvPr id="14345" name="Rectangle 42">
              <a:extLst>
                <a:ext uri="{FF2B5EF4-FFF2-40B4-BE49-F238E27FC236}">
                  <a16:creationId xmlns:a16="http://schemas.microsoft.com/office/drawing/2014/main" id="{C3262A51-588F-4E58-B8B9-2B54F298E712}"/>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Implemen-</a:t>
              </a:r>
            </a:p>
            <a:p>
              <a:pPr algn="ctr">
                <a:defRPr/>
              </a:pPr>
              <a:r>
                <a:rPr lang="en-US" altLang="en-US" sz="1800" b="1">
                  <a:solidFill>
                    <a:srgbClr val="000000"/>
                  </a:solidFill>
                </a:rPr>
                <a:t>tation</a:t>
              </a:r>
            </a:p>
          </p:txBody>
        </p:sp>
        <p:sp>
          <p:nvSpPr>
            <p:cNvPr id="14346" name="Rectangle 43">
              <a:extLst>
                <a:ext uri="{FF2B5EF4-FFF2-40B4-BE49-F238E27FC236}">
                  <a16:creationId xmlns:a16="http://schemas.microsoft.com/office/drawing/2014/main" id="{FF31698F-72E1-42FB-A370-20C21B9509FA}"/>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Testing</a:t>
              </a:r>
            </a:p>
          </p:txBody>
        </p:sp>
        <p:sp>
          <p:nvSpPr>
            <p:cNvPr id="14347" name="Rectangle 44">
              <a:extLst>
                <a:ext uri="{FF2B5EF4-FFF2-40B4-BE49-F238E27FC236}">
                  <a16:creationId xmlns:a16="http://schemas.microsoft.com/office/drawing/2014/main" id="{93151A21-DB11-46DF-B25D-E9646D15A2A1}"/>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Requirements</a:t>
              </a:r>
            </a:p>
            <a:p>
              <a:pPr algn="ctr">
                <a:defRPr/>
              </a:pPr>
              <a:r>
                <a:rPr lang="en-US" altLang="en-US" sz="1800" b="1">
                  <a:solidFill>
                    <a:srgbClr val="000000"/>
                  </a:solidFill>
                </a:rPr>
                <a:t>Elicitation</a:t>
              </a:r>
            </a:p>
          </p:txBody>
        </p:sp>
        <p:sp>
          <p:nvSpPr>
            <p:cNvPr id="14348" name="Rectangle 45">
              <a:extLst>
                <a:ext uri="{FF2B5EF4-FFF2-40B4-BE49-F238E27FC236}">
                  <a16:creationId xmlns:a16="http://schemas.microsoft.com/office/drawing/2014/main" id="{0DF0F20D-5BB4-4BF2-9769-755D85492BE8}"/>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Analysis</a:t>
              </a:r>
            </a:p>
          </p:txBody>
        </p:sp>
      </p:grpSp>
      <p:sp>
        <p:nvSpPr>
          <p:cNvPr id="49" name="Rectangle 2">
            <a:extLst>
              <a:ext uri="{FF2B5EF4-FFF2-40B4-BE49-F238E27FC236}">
                <a16:creationId xmlns:a16="http://schemas.microsoft.com/office/drawing/2014/main" id="{996C9E98-4613-4D6F-86FF-FE2B90406500}"/>
              </a:ext>
            </a:extLst>
          </p:cNvPr>
          <p:cNvSpPr>
            <a:spLocks noGrp="1" noChangeArrowheads="1"/>
          </p:cNvSpPr>
          <p:nvPr>
            <p:ph type="title"/>
          </p:nvPr>
        </p:nvSpPr>
        <p:spPr>
          <a:xfrm>
            <a:off x="228600" y="222250"/>
            <a:ext cx="8721762" cy="863600"/>
          </a:xfrm>
          <a:noFill/>
        </p:spPr>
        <p:txBody>
          <a:bodyPr vert="horz" wrap="square" lIns="92407" tIns="45420" rIns="92407" bIns="45420" numCol="1" anchor="ctr" anchorCtr="0" compatLnSpc="1">
            <a:prstTxWarp prst="textNoShape">
              <a:avLst/>
            </a:prstTxWarp>
          </a:bodyPr>
          <a:lstStyle/>
          <a:p>
            <a:r>
              <a:rPr lang="en-US" altLang="en-US" sz="3600" dirty="0">
                <a:ea typeface="ＭＳ Ｐゴシック" panose="020B0600070205080204" pitchFamily="34" charset="-128"/>
              </a:rPr>
              <a:t>Development Phases and UML Models</a:t>
            </a:r>
            <a:endParaRPr lang="en-US" altLang="en-US" sz="3200" dirty="0">
              <a:ea typeface="ＭＳ Ｐゴシック" panose="020B0600070205080204" pitchFamily="34" charset="-128"/>
            </a:endParaRPr>
          </a:p>
        </p:txBody>
      </p:sp>
    </p:spTree>
    <p:extLst>
      <p:ext uri="{BB962C8B-B14F-4D97-AF65-F5344CB8AC3E}">
        <p14:creationId xmlns:p14="http://schemas.microsoft.com/office/powerpoint/2010/main" val="303462076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5336C329-E514-43E7-878B-9BE489FEC2DF}"/>
              </a:ext>
            </a:extLst>
          </p:cNvPr>
          <p:cNvSpPr>
            <a:spLocks noChangeArrowheads="1"/>
          </p:cNvSpPr>
          <p:nvPr/>
        </p:nvSpPr>
        <p:spPr bwMode="auto">
          <a:xfrm>
            <a:off x="1711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6388" name="Group 4">
            <a:extLst>
              <a:ext uri="{FF2B5EF4-FFF2-40B4-BE49-F238E27FC236}">
                <a16:creationId xmlns:a16="http://schemas.microsoft.com/office/drawing/2014/main" id="{69AE378C-C590-48B5-8746-FB36B42A4E2E}"/>
              </a:ext>
            </a:extLst>
          </p:cNvPr>
          <p:cNvGrpSpPr>
            <a:grpSpLocks/>
          </p:cNvGrpSpPr>
          <p:nvPr/>
        </p:nvGrpSpPr>
        <p:grpSpPr bwMode="auto">
          <a:xfrm>
            <a:off x="533400" y="3095625"/>
            <a:ext cx="4648200" cy="3170238"/>
            <a:chOff x="336" y="1950"/>
            <a:chExt cx="2928" cy="1997"/>
          </a:xfrm>
        </p:grpSpPr>
        <p:grpSp>
          <p:nvGrpSpPr>
            <p:cNvPr id="16397" name="Group 5">
              <a:extLst>
                <a:ext uri="{FF2B5EF4-FFF2-40B4-BE49-F238E27FC236}">
                  <a16:creationId xmlns:a16="http://schemas.microsoft.com/office/drawing/2014/main" id="{41F3B54E-5D3A-4F4E-9240-5492E1EB25F9}"/>
                </a:ext>
              </a:extLst>
            </p:cNvPr>
            <p:cNvGrpSpPr>
              <a:grpSpLocks/>
            </p:cNvGrpSpPr>
            <p:nvPr/>
          </p:nvGrpSpPr>
          <p:grpSpPr bwMode="auto">
            <a:xfrm>
              <a:off x="1197" y="2241"/>
              <a:ext cx="2067" cy="1646"/>
              <a:chOff x="1341" y="2241"/>
              <a:chExt cx="1997" cy="1646"/>
            </a:xfrm>
          </p:grpSpPr>
          <p:sp>
            <p:nvSpPr>
              <p:cNvPr id="16432" name="Line 6">
                <a:extLst>
                  <a:ext uri="{FF2B5EF4-FFF2-40B4-BE49-F238E27FC236}">
                    <a16:creationId xmlns:a16="http://schemas.microsoft.com/office/drawing/2014/main" id="{8AEB1EA0-7065-4A42-90CA-0453560DB479}"/>
                  </a:ext>
                </a:extLst>
              </p:cNvPr>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16433" name="Group 7">
                <a:extLst>
                  <a:ext uri="{FF2B5EF4-FFF2-40B4-BE49-F238E27FC236}">
                    <a16:creationId xmlns:a16="http://schemas.microsoft.com/office/drawing/2014/main" id="{C87EDA79-53D7-4DA1-8A16-2C4CB34C01A0}"/>
                  </a:ext>
                </a:extLst>
              </p:cNvPr>
              <p:cNvGrpSpPr>
                <a:grpSpLocks/>
              </p:cNvGrpSpPr>
              <p:nvPr/>
            </p:nvGrpSpPr>
            <p:grpSpPr bwMode="auto">
              <a:xfrm>
                <a:off x="1341" y="2241"/>
                <a:ext cx="1997" cy="1646"/>
                <a:chOff x="1341" y="2241"/>
                <a:chExt cx="1997" cy="1646"/>
              </a:xfrm>
            </p:grpSpPr>
            <p:sp>
              <p:nvSpPr>
                <p:cNvPr id="16434" name="Rectangle 8">
                  <a:extLst>
                    <a:ext uri="{FF2B5EF4-FFF2-40B4-BE49-F238E27FC236}">
                      <a16:creationId xmlns:a16="http://schemas.microsoft.com/office/drawing/2014/main" id="{AFDF9026-DDB1-46EB-B19C-004F6DB87F69}"/>
                    </a:ext>
                  </a:extLst>
                </p:cNvPr>
                <p:cNvSpPr>
                  <a:spLocks noChangeArrowheads="1"/>
                </p:cNvSpPr>
                <p:nvPr/>
              </p:nvSpPr>
              <p:spPr bwMode="auto">
                <a:xfrm>
                  <a:off x="2197" y="3483"/>
                  <a:ext cx="11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Sub-</a:t>
                  </a:r>
                </a:p>
                <a:p>
                  <a:pPr algn="ctr">
                    <a:defRPr/>
                  </a:pPr>
                  <a:r>
                    <a:rPr lang="en-US" altLang="en-US" sz="1800" b="1">
                      <a:solidFill>
                        <a:srgbClr val="3D5500"/>
                      </a:solidFill>
                      <a:latin typeface="Book Antiqua" panose="02040602050305030304" pitchFamily="18" charset="0"/>
                    </a:rPr>
                    <a:t>systems </a:t>
                  </a:r>
                </a:p>
              </p:txBody>
            </p:sp>
            <p:sp>
              <p:nvSpPr>
                <p:cNvPr id="16435" name="Rectangle 9">
                  <a:extLst>
                    <a:ext uri="{FF2B5EF4-FFF2-40B4-BE49-F238E27FC236}">
                      <a16:creationId xmlns:a16="http://schemas.microsoft.com/office/drawing/2014/main" id="{2BA731B4-9351-4CA5-8FEF-2B0E271BA2D8}"/>
                    </a:ext>
                  </a:extLst>
                </p:cNvPr>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36" name="Line 10">
                  <a:extLst>
                    <a:ext uri="{FF2B5EF4-FFF2-40B4-BE49-F238E27FC236}">
                      <a16:creationId xmlns:a16="http://schemas.microsoft.com/office/drawing/2014/main" id="{E8DBED54-1018-496B-8D00-71FE5BB4446D}"/>
                    </a:ext>
                  </a:extLst>
                </p:cNvPr>
                <p:cNvSpPr>
                  <a:spLocks noChangeShapeType="1"/>
                </p:cNvSpPr>
                <p:nvPr/>
              </p:nvSpPr>
              <p:spPr bwMode="auto">
                <a:xfrm>
                  <a:off x="2736" y="2997"/>
                  <a:ext cx="22"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37" name="Line 11">
                  <a:extLst>
                    <a:ext uri="{FF2B5EF4-FFF2-40B4-BE49-F238E27FC236}">
                      <a16:creationId xmlns:a16="http://schemas.microsoft.com/office/drawing/2014/main" id="{B4BE1D27-045B-400E-AF60-9E632E52A774}"/>
                    </a:ext>
                  </a:extLst>
                </p:cNvPr>
                <p:cNvSpPr>
                  <a:spLocks noChangeShapeType="1"/>
                </p:cNvSpPr>
                <p:nvPr/>
              </p:nvSpPr>
              <p:spPr bwMode="auto">
                <a:xfrm>
                  <a:off x="2810" y="3160"/>
                  <a:ext cx="110" cy="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38" name="Line 12">
                  <a:extLst>
                    <a:ext uri="{FF2B5EF4-FFF2-40B4-BE49-F238E27FC236}">
                      <a16:creationId xmlns:a16="http://schemas.microsoft.com/office/drawing/2014/main" id="{AC628CF8-4BA1-4FD6-8497-3745A29141D4}"/>
                    </a:ext>
                  </a:extLst>
                </p:cNvPr>
                <p:cNvSpPr>
                  <a:spLocks noChangeShapeType="1"/>
                </p:cNvSpPr>
                <p:nvPr/>
              </p:nvSpPr>
              <p:spPr bwMode="auto">
                <a:xfrm flipH="1" flipV="1">
                  <a:off x="2945" y="3045"/>
                  <a:ext cx="9"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39" name="AutoShape 13">
                  <a:extLst>
                    <a:ext uri="{FF2B5EF4-FFF2-40B4-BE49-F238E27FC236}">
                      <a16:creationId xmlns:a16="http://schemas.microsoft.com/office/drawing/2014/main" id="{2F9DB59D-BDE6-4AA5-85B1-81CC27F410F1}"/>
                    </a:ext>
                  </a:extLst>
                </p:cNvPr>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40" name="AutoShape 14">
                  <a:extLst>
                    <a:ext uri="{FF2B5EF4-FFF2-40B4-BE49-F238E27FC236}">
                      <a16:creationId xmlns:a16="http://schemas.microsoft.com/office/drawing/2014/main" id="{A5EF2B63-8A14-4184-B01E-F58CE594536C}"/>
                    </a:ext>
                  </a:extLst>
                </p:cNvPr>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41" name="AutoShape 15">
                  <a:extLst>
                    <a:ext uri="{FF2B5EF4-FFF2-40B4-BE49-F238E27FC236}">
                      <a16:creationId xmlns:a16="http://schemas.microsoft.com/office/drawing/2014/main" id="{67C4AA1D-FDFF-488A-A084-5CF99A9BAB39}"/>
                    </a:ext>
                  </a:extLst>
                </p:cNvPr>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42" name="AutoShape 16">
                  <a:extLst>
                    <a:ext uri="{FF2B5EF4-FFF2-40B4-BE49-F238E27FC236}">
                      <a16:creationId xmlns:a16="http://schemas.microsoft.com/office/drawing/2014/main" id="{1BE7DC8F-991E-49FA-936A-BFE641EDE896}"/>
                    </a:ext>
                  </a:extLst>
                </p:cNvPr>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43" name="Line 17">
                  <a:extLst>
                    <a:ext uri="{FF2B5EF4-FFF2-40B4-BE49-F238E27FC236}">
                      <a16:creationId xmlns:a16="http://schemas.microsoft.com/office/drawing/2014/main" id="{4EA809FD-0C28-48F6-ADCC-9300FB8030B7}"/>
                    </a:ext>
                  </a:extLst>
                </p:cNvPr>
                <p:cNvSpPr>
                  <a:spLocks noChangeShapeType="1"/>
                </p:cNvSpPr>
                <p:nvPr/>
              </p:nvSpPr>
              <p:spPr bwMode="auto">
                <a:xfrm>
                  <a:off x="1341" y="2241"/>
                  <a:ext cx="14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44" name="Line 18">
                  <a:extLst>
                    <a:ext uri="{FF2B5EF4-FFF2-40B4-BE49-F238E27FC236}">
                      <a16:creationId xmlns:a16="http://schemas.microsoft.com/office/drawing/2014/main" id="{412C7282-53FA-4D5D-8708-48D149E8DC43}"/>
                    </a:ext>
                  </a:extLst>
                </p:cNvPr>
                <p:cNvSpPr>
                  <a:spLocks noChangeShapeType="1"/>
                </p:cNvSpPr>
                <p:nvPr/>
              </p:nvSpPr>
              <p:spPr bwMode="auto">
                <a:xfrm>
                  <a:off x="2806" y="2249"/>
                  <a:ext cx="0" cy="5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45" name="Rectangle 19">
                  <a:extLst>
                    <a:ext uri="{FF2B5EF4-FFF2-40B4-BE49-F238E27FC236}">
                      <a16:creationId xmlns:a16="http://schemas.microsoft.com/office/drawing/2014/main" id="{F7BF123C-6311-45D0-BE0D-2FC2154C8ABD}"/>
                    </a:ext>
                  </a:extLst>
                </p:cNvPr>
                <p:cNvSpPr>
                  <a:spLocks noChangeArrowheads="1"/>
                </p:cNvSpPr>
                <p:nvPr/>
              </p:nvSpPr>
              <p:spPr bwMode="auto">
                <a:xfrm>
                  <a:off x="2363" y="2384"/>
                  <a:ext cx="837"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Structured by</a:t>
                  </a:r>
                </a:p>
              </p:txBody>
            </p:sp>
          </p:grpSp>
        </p:grpSp>
        <p:grpSp>
          <p:nvGrpSpPr>
            <p:cNvPr id="16398" name="Group 20">
              <a:extLst>
                <a:ext uri="{FF2B5EF4-FFF2-40B4-BE49-F238E27FC236}">
                  <a16:creationId xmlns:a16="http://schemas.microsoft.com/office/drawing/2014/main" id="{D33B9F02-AF35-48AE-BDDD-14DC0373F6B1}"/>
                </a:ext>
              </a:extLst>
            </p:cNvPr>
            <p:cNvGrpSpPr>
              <a:grpSpLocks/>
            </p:cNvGrpSpPr>
            <p:nvPr/>
          </p:nvGrpSpPr>
          <p:grpSpPr bwMode="auto">
            <a:xfrm>
              <a:off x="1152" y="2300"/>
              <a:ext cx="1200" cy="1647"/>
              <a:chOff x="1349" y="2300"/>
              <a:chExt cx="1077" cy="1647"/>
            </a:xfrm>
          </p:grpSpPr>
          <p:sp>
            <p:nvSpPr>
              <p:cNvPr id="16420" name="Rectangle 21">
                <a:extLst>
                  <a:ext uri="{FF2B5EF4-FFF2-40B4-BE49-F238E27FC236}">
                    <a16:creationId xmlns:a16="http://schemas.microsoft.com/office/drawing/2014/main" id="{D6FC87D3-2F61-4573-9CCD-D5AC79FBD256}"/>
                  </a:ext>
                </a:extLst>
              </p:cNvPr>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21" name="Rectangle 22" descr="Light horizontal">
                <a:extLst>
                  <a:ext uri="{FF2B5EF4-FFF2-40B4-BE49-F238E27FC236}">
                    <a16:creationId xmlns:a16="http://schemas.microsoft.com/office/drawing/2014/main" id="{ED1CBD5C-1B5F-44EC-8BCD-A67B78014FC4}"/>
                  </a:ext>
                </a:extLst>
              </p:cNvPr>
              <p:cNvSpPr>
                <a:spLocks noChangeArrowheads="1"/>
              </p:cNvSpPr>
              <p:nvPr/>
            </p:nvSpPr>
            <p:spPr bwMode="auto">
              <a:xfrm>
                <a:off x="1970" y="2880"/>
                <a:ext cx="87" cy="89"/>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22" name="Rectangle 23" descr="Light horizontal">
                <a:extLst>
                  <a:ext uri="{FF2B5EF4-FFF2-40B4-BE49-F238E27FC236}">
                    <a16:creationId xmlns:a16="http://schemas.microsoft.com/office/drawing/2014/main" id="{88EFBCAF-501D-4F5D-8B93-2598E129F9FC}"/>
                  </a:ext>
                </a:extLst>
              </p:cNvPr>
              <p:cNvSpPr>
                <a:spLocks noChangeArrowheads="1"/>
              </p:cNvSpPr>
              <p:nvPr/>
            </p:nvSpPr>
            <p:spPr bwMode="auto">
              <a:xfrm>
                <a:off x="2054" y="3089"/>
                <a:ext cx="87" cy="91"/>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23" name="Rectangle 24" descr="Light horizontal">
                <a:extLst>
                  <a:ext uri="{FF2B5EF4-FFF2-40B4-BE49-F238E27FC236}">
                    <a16:creationId xmlns:a16="http://schemas.microsoft.com/office/drawing/2014/main" id="{10EBD8F9-648D-42F7-9C8B-099DAE9B1417}"/>
                  </a:ext>
                </a:extLst>
              </p:cNvPr>
              <p:cNvSpPr>
                <a:spLocks noChangeArrowheads="1"/>
              </p:cNvSpPr>
              <p:nvPr/>
            </p:nvSpPr>
            <p:spPr bwMode="auto">
              <a:xfrm>
                <a:off x="1870" y="3087"/>
                <a:ext cx="78" cy="92"/>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24" name="Rectangle 25">
                <a:extLst>
                  <a:ext uri="{FF2B5EF4-FFF2-40B4-BE49-F238E27FC236}">
                    <a16:creationId xmlns:a16="http://schemas.microsoft.com/office/drawing/2014/main" id="{8CA0732A-1415-469B-AAA6-A74B383F2984}"/>
                  </a:ext>
                </a:extLst>
              </p:cNvPr>
              <p:cNvSpPr>
                <a:spLocks noChangeArrowheads="1"/>
              </p:cNvSpPr>
              <p:nvPr/>
            </p:nvSpPr>
            <p:spPr bwMode="auto">
              <a:xfrm>
                <a:off x="1558" y="3370"/>
                <a:ext cx="84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Application</a:t>
                </a:r>
              </a:p>
              <a:p>
                <a:pPr algn="ctr">
                  <a:defRPr/>
                </a:pPr>
                <a:r>
                  <a:rPr lang="en-US" altLang="en-US" sz="1800" b="1">
                    <a:solidFill>
                      <a:srgbClr val="3D5500"/>
                    </a:solidFill>
                    <a:latin typeface="Book Antiqua" panose="02040602050305030304" pitchFamily="18" charset="0"/>
                  </a:rPr>
                  <a:t>Domain </a:t>
                </a:r>
              </a:p>
              <a:p>
                <a:pPr algn="ctr">
                  <a:defRPr/>
                </a:pPr>
                <a:r>
                  <a:rPr lang="en-US" altLang="en-US" sz="1800" b="1">
                    <a:solidFill>
                      <a:srgbClr val="3D5500"/>
                    </a:solidFill>
                    <a:latin typeface="Book Antiqua" panose="02040602050305030304" pitchFamily="18" charset="0"/>
                  </a:rPr>
                  <a:t>Objects</a:t>
                </a:r>
              </a:p>
            </p:txBody>
          </p:sp>
          <p:sp>
            <p:nvSpPr>
              <p:cNvPr id="16425" name="Line 26">
                <a:extLst>
                  <a:ext uri="{FF2B5EF4-FFF2-40B4-BE49-F238E27FC236}">
                    <a16:creationId xmlns:a16="http://schemas.microsoft.com/office/drawing/2014/main" id="{4FEE3368-73F9-4A65-BF5B-585DEE2151C9}"/>
                  </a:ext>
                </a:extLst>
              </p:cNvPr>
              <p:cNvSpPr>
                <a:spLocks noChangeShapeType="1"/>
              </p:cNvSpPr>
              <p:nvPr/>
            </p:nvSpPr>
            <p:spPr bwMode="auto">
              <a:xfrm>
                <a:off x="1963" y="2317"/>
                <a:ext cx="0" cy="5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26" name="Rectangle 27">
                <a:extLst>
                  <a:ext uri="{FF2B5EF4-FFF2-40B4-BE49-F238E27FC236}">
                    <a16:creationId xmlns:a16="http://schemas.microsoft.com/office/drawing/2014/main" id="{D405168B-EEFC-4496-9ECC-3377F8E38FDE}"/>
                  </a:ext>
                </a:extLst>
              </p:cNvPr>
              <p:cNvSpPr>
                <a:spLocks noChangeArrowheads="1"/>
              </p:cNvSpPr>
              <p:nvPr/>
            </p:nvSpPr>
            <p:spPr bwMode="auto">
              <a:xfrm>
                <a:off x="1442" y="2348"/>
                <a:ext cx="984"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Expressed in terms of</a:t>
                </a:r>
              </a:p>
            </p:txBody>
          </p:sp>
          <p:sp>
            <p:nvSpPr>
              <p:cNvPr id="16427" name="Line 28">
                <a:extLst>
                  <a:ext uri="{FF2B5EF4-FFF2-40B4-BE49-F238E27FC236}">
                    <a16:creationId xmlns:a16="http://schemas.microsoft.com/office/drawing/2014/main" id="{478062F2-1E17-4ECC-B94E-8E9EB369719F}"/>
                  </a:ext>
                </a:extLst>
              </p:cNvPr>
              <p:cNvSpPr>
                <a:spLocks noChangeShapeType="1"/>
              </p:cNvSpPr>
              <p:nvPr/>
            </p:nvSpPr>
            <p:spPr bwMode="auto">
              <a:xfrm>
                <a:off x="1349" y="2300"/>
                <a:ext cx="6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28" name="Line 29">
                <a:extLst>
                  <a:ext uri="{FF2B5EF4-FFF2-40B4-BE49-F238E27FC236}">
                    <a16:creationId xmlns:a16="http://schemas.microsoft.com/office/drawing/2014/main" id="{946B08D9-2C88-4E8E-8CD2-F4BCA7B6E4C9}"/>
                  </a:ext>
                </a:extLst>
              </p:cNvPr>
              <p:cNvSpPr>
                <a:spLocks noChangeShapeType="1"/>
              </p:cNvSpPr>
              <p:nvPr/>
            </p:nvSpPr>
            <p:spPr bwMode="auto">
              <a:xfrm>
                <a:off x="1920" y="3021"/>
                <a:ext cx="1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29" name="Line 30">
                <a:extLst>
                  <a:ext uri="{FF2B5EF4-FFF2-40B4-BE49-F238E27FC236}">
                    <a16:creationId xmlns:a16="http://schemas.microsoft.com/office/drawing/2014/main" id="{C19FEB28-2E14-4130-8B35-105AEED0AB65}"/>
                  </a:ext>
                </a:extLst>
              </p:cNvPr>
              <p:cNvSpPr>
                <a:spLocks noChangeShapeType="1"/>
              </p:cNvSpPr>
              <p:nvPr/>
            </p:nvSpPr>
            <p:spPr bwMode="auto">
              <a:xfrm>
                <a:off x="2115" y="3032"/>
                <a:ext cx="0" cy="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30" name="Line 31">
                <a:extLst>
                  <a:ext uri="{FF2B5EF4-FFF2-40B4-BE49-F238E27FC236}">
                    <a16:creationId xmlns:a16="http://schemas.microsoft.com/office/drawing/2014/main" id="{0F5A763A-64E8-401D-99E7-FC284D8F9EC7}"/>
                  </a:ext>
                </a:extLst>
              </p:cNvPr>
              <p:cNvSpPr>
                <a:spLocks noChangeShapeType="1"/>
              </p:cNvSpPr>
              <p:nvPr/>
            </p:nvSpPr>
            <p:spPr bwMode="auto">
              <a:xfrm>
                <a:off x="1909" y="3025"/>
                <a:ext cx="0"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31" name="Line 32">
                <a:extLst>
                  <a:ext uri="{FF2B5EF4-FFF2-40B4-BE49-F238E27FC236}">
                    <a16:creationId xmlns:a16="http://schemas.microsoft.com/office/drawing/2014/main" id="{215674E0-0069-4551-B9AF-BE5C7BC25479}"/>
                  </a:ext>
                </a:extLst>
              </p:cNvPr>
              <p:cNvSpPr>
                <a:spLocks noChangeShapeType="1"/>
              </p:cNvSpPr>
              <p:nvPr/>
            </p:nvSpPr>
            <p:spPr bwMode="auto">
              <a:xfrm>
                <a:off x="2008" y="2975"/>
                <a:ext cx="0"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nvGrpSpPr>
            <p:cNvPr id="16399" name="Group 33">
              <a:extLst>
                <a:ext uri="{FF2B5EF4-FFF2-40B4-BE49-F238E27FC236}">
                  <a16:creationId xmlns:a16="http://schemas.microsoft.com/office/drawing/2014/main" id="{7149CEAD-41DE-4148-8FA2-072410289C48}"/>
                </a:ext>
              </a:extLst>
            </p:cNvPr>
            <p:cNvGrpSpPr>
              <a:grpSpLocks/>
            </p:cNvGrpSpPr>
            <p:nvPr/>
          </p:nvGrpSpPr>
          <p:grpSpPr bwMode="auto">
            <a:xfrm>
              <a:off x="336" y="1950"/>
              <a:ext cx="888" cy="1864"/>
              <a:chOff x="474" y="1950"/>
              <a:chExt cx="888" cy="1864"/>
            </a:xfrm>
          </p:grpSpPr>
          <p:sp>
            <p:nvSpPr>
              <p:cNvPr id="16400" name="Rectangle 34">
                <a:extLst>
                  <a:ext uri="{FF2B5EF4-FFF2-40B4-BE49-F238E27FC236}">
                    <a16:creationId xmlns:a16="http://schemas.microsoft.com/office/drawing/2014/main" id="{7E542ADF-3F78-4A2C-8C0C-39924B618F50}"/>
                  </a:ext>
                </a:extLst>
              </p:cNvPr>
              <p:cNvSpPr>
                <a:spLocks noChangeArrowheads="1"/>
              </p:cNvSpPr>
              <p:nvPr/>
            </p:nvSpPr>
            <p:spPr bwMode="auto">
              <a:xfrm>
                <a:off x="474" y="3410"/>
                <a:ext cx="8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Use Case</a:t>
                </a:r>
              </a:p>
              <a:p>
                <a:pPr algn="ctr">
                  <a:defRPr/>
                </a:pPr>
                <a:r>
                  <a:rPr lang="en-US" altLang="en-US" sz="1800" b="1">
                    <a:solidFill>
                      <a:srgbClr val="3D5500"/>
                    </a:solidFill>
                    <a:latin typeface="Book Antiqua" panose="02040602050305030304" pitchFamily="18" charset="0"/>
                  </a:rPr>
                  <a:t>Model</a:t>
                </a:r>
              </a:p>
            </p:txBody>
          </p:sp>
          <p:grpSp>
            <p:nvGrpSpPr>
              <p:cNvPr id="16401" name="Group 35">
                <a:extLst>
                  <a:ext uri="{FF2B5EF4-FFF2-40B4-BE49-F238E27FC236}">
                    <a16:creationId xmlns:a16="http://schemas.microsoft.com/office/drawing/2014/main" id="{1942BF97-020B-4E8E-8887-0F09CC5598D1}"/>
                  </a:ext>
                </a:extLst>
              </p:cNvPr>
              <p:cNvGrpSpPr>
                <a:grpSpLocks/>
              </p:cNvGrpSpPr>
              <p:nvPr/>
            </p:nvGrpSpPr>
            <p:grpSpPr bwMode="auto">
              <a:xfrm>
                <a:off x="602" y="1950"/>
                <a:ext cx="727" cy="352"/>
                <a:chOff x="602" y="1950"/>
                <a:chExt cx="727" cy="352"/>
              </a:xfrm>
            </p:grpSpPr>
            <p:sp>
              <p:nvSpPr>
                <p:cNvPr id="16402" name="Rectangle 36">
                  <a:extLst>
                    <a:ext uri="{FF2B5EF4-FFF2-40B4-BE49-F238E27FC236}">
                      <a16:creationId xmlns:a16="http://schemas.microsoft.com/office/drawing/2014/main" id="{391147DF-55DD-4F8B-A63D-3E79C2EB5C6D}"/>
                    </a:ext>
                  </a:extLst>
                </p:cNvPr>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03" name="Oval 37">
                  <a:extLst>
                    <a:ext uri="{FF2B5EF4-FFF2-40B4-BE49-F238E27FC236}">
                      <a16:creationId xmlns:a16="http://schemas.microsoft.com/office/drawing/2014/main" id="{401690D5-8DBB-4598-B354-63E2D4A6ABE4}"/>
                    </a:ext>
                  </a:extLst>
                </p:cNvPr>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04" name="Oval 38">
                  <a:extLst>
                    <a:ext uri="{FF2B5EF4-FFF2-40B4-BE49-F238E27FC236}">
                      <a16:creationId xmlns:a16="http://schemas.microsoft.com/office/drawing/2014/main" id="{47CA2BD5-076D-4010-8DCD-30145A2DDFFB}"/>
                    </a:ext>
                  </a:extLst>
                </p:cNvPr>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6405" name="Group 39">
                  <a:extLst>
                    <a:ext uri="{FF2B5EF4-FFF2-40B4-BE49-F238E27FC236}">
                      <a16:creationId xmlns:a16="http://schemas.microsoft.com/office/drawing/2014/main" id="{D6B02A05-34DA-4822-9747-A0AFD568F04F}"/>
                    </a:ext>
                  </a:extLst>
                </p:cNvPr>
                <p:cNvGrpSpPr>
                  <a:grpSpLocks/>
                </p:cNvGrpSpPr>
                <p:nvPr/>
              </p:nvGrpSpPr>
              <p:grpSpPr bwMode="auto">
                <a:xfrm>
                  <a:off x="1082" y="1994"/>
                  <a:ext cx="90" cy="137"/>
                  <a:chOff x="1097" y="2020"/>
                  <a:chExt cx="91" cy="139"/>
                </a:xfrm>
              </p:grpSpPr>
              <p:sp>
                <p:nvSpPr>
                  <p:cNvPr id="16415" name="Oval 40">
                    <a:extLst>
                      <a:ext uri="{FF2B5EF4-FFF2-40B4-BE49-F238E27FC236}">
                        <a16:creationId xmlns:a16="http://schemas.microsoft.com/office/drawing/2014/main" id="{22D0BBCC-0037-497E-ABE5-AADAABD4E787}"/>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16" name="Line 41">
                    <a:extLst>
                      <a:ext uri="{FF2B5EF4-FFF2-40B4-BE49-F238E27FC236}">
                        <a16:creationId xmlns:a16="http://schemas.microsoft.com/office/drawing/2014/main" id="{E8405934-44A6-4B74-9A51-EFE2FBEC67C6}"/>
                      </a:ext>
                    </a:extLst>
                  </p:cNvPr>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17" name="Line 42">
                    <a:extLst>
                      <a:ext uri="{FF2B5EF4-FFF2-40B4-BE49-F238E27FC236}">
                        <a16:creationId xmlns:a16="http://schemas.microsoft.com/office/drawing/2014/main" id="{EE06EFAE-EE4A-4139-B71E-67F23E849A06}"/>
                      </a:ext>
                    </a:extLst>
                  </p:cNvPr>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18" name="Line 43">
                    <a:extLst>
                      <a:ext uri="{FF2B5EF4-FFF2-40B4-BE49-F238E27FC236}">
                        <a16:creationId xmlns:a16="http://schemas.microsoft.com/office/drawing/2014/main" id="{7D48C344-9F98-4EB9-9394-3EDB8A321BC6}"/>
                      </a:ext>
                    </a:extLst>
                  </p:cNvPr>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19" name="Line 44">
                    <a:extLst>
                      <a:ext uri="{FF2B5EF4-FFF2-40B4-BE49-F238E27FC236}">
                        <a16:creationId xmlns:a16="http://schemas.microsoft.com/office/drawing/2014/main" id="{5395E0B1-33DE-453A-8A67-3B0BFB397C53}"/>
                      </a:ext>
                    </a:extLst>
                  </p:cNvPr>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6406" name="Line 45">
                  <a:extLst>
                    <a:ext uri="{FF2B5EF4-FFF2-40B4-BE49-F238E27FC236}">
                      <a16:creationId xmlns:a16="http://schemas.microsoft.com/office/drawing/2014/main" id="{447BD68A-A03A-4F6E-AC94-5CB7038162A5}"/>
                    </a:ext>
                  </a:extLst>
                </p:cNvPr>
                <p:cNvSpPr>
                  <a:spLocks noChangeShapeType="1"/>
                </p:cNvSpPr>
                <p:nvPr/>
              </p:nvSpPr>
              <p:spPr bwMode="auto">
                <a:xfrm flipH="1" flipV="1">
                  <a:off x="915" y="2072"/>
                  <a:ext cx="157"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07" name="Line 46">
                  <a:extLst>
                    <a:ext uri="{FF2B5EF4-FFF2-40B4-BE49-F238E27FC236}">
                      <a16:creationId xmlns:a16="http://schemas.microsoft.com/office/drawing/2014/main" id="{710EAD73-1A34-482A-A127-78DC72557E30}"/>
                    </a:ext>
                  </a:extLst>
                </p:cNvPr>
                <p:cNvSpPr>
                  <a:spLocks noChangeShapeType="1"/>
                </p:cNvSpPr>
                <p:nvPr/>
              </p:nvSpPr>
              <p:spPr bwMode="auto">
                <a:xfrm>
                  <a:off x="1128" y="2154"/>
                  <a:ext cx="7"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16408" name="Group 47">
                  <a:extLst>
                    <a:ext uri="{FF2B5EF4-FFF2-40B4-BE49-F238E27FC236}">
                      <a16:creationId xmlns:a16="http://schemas.microsoft.com/office/drawing/2014/main" id="{91E8FF66-A6C4-4333-8F61-378B24A4276C}"/>
                    </a:ext>
                  </a:extLst>
                </p:cNvPr>
                <p:cNvGrpSpPr>
                  <a:grpSpLocks/>
                </p:cNvGrpSpPr>
                <p:nvPr/>
              </p:nvGrpSpPr>
              <p:grpSpPr bwMode="auto">
                <a:xfrm>
                  <a:off x="905" y="2151"/>
                  <a:ext cx="91" cy="135"/>
                  <a:chOff x="918" y="2179"/>
                  <a:chExt cx="92" cy="137"/>
                </a:xfrm>
              </p:grpSpPr>
              <p:sp>
                <p:nvSpPr>
                  <p:cNvPr id="16410" name="Oval 48">
                    <a:extLst>
                      <a:ext uri="{FF2B5EF4-FFF2-40B4-BE49-F238E27FC236}">
                        <a16:creationId xmlns:a16="http://schemas.microsoft.com/office/drawing/2014/main" id="{18C997E6-DA67-4482-A358-2E5356F11C74}"/>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6411" name="Line 49">
                    <a:extLst>
                      <a:ext uri="{FF2B5EF4-FFF2-40B4-BE49-F238E27FC236}">
                        <a16:creationId xmlns:a16="http://schemas.microsoft.com/office/drawing/2014/main" id="{FFC2246A-FA69-4928-905C-A2D46414D8D4}"/>
                      </a:ext>
                    </a:extLst>
                  </p:cNvPr>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12" name="Line 50">
                    <a:extLst>
                      <a:ext uri="{FF2B5EF4-FFF2-40B4-BE49-F238E27FC236}">
                        <a16:creationId xmlns:a16="http://schemas.microsoft.com/office/drawing/2014/main" id="{2C771AC4-97F6-44C2-9408-93C43BA9662B}"/>
                      </a:ext>
                    </a:extLst>
                  </p:cNvPr>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13" name="Line 51">
                    <a:extLst>
                      <a:ext uri="{FF2B5EF4-FFF2-40B4-BE49-F238E27FC236}">
                        <a16:creationId xmlns:a16="http://schemas.microsoft.com/office/drawing/2014/main" id="{21C8C843-5E58-49CB-9CDB-BE11B0B8ADA4}"/>
                      </a:ext>
                    </a:extLst>
                  </p:cNvPr>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6414" name="Line 52">
                    <a:extLst>
                      <a:ext uri="{FF2B5EF4-FFF2-40B4-BE49-F238E27FC236}">
                        <a16:creationId xmlns:a16="http://schemas.microsoft.com/office/drawing/2014/main" id="{A58E7907-3155-4D51-B784-B997CD4B87A3}"/>
                      </a:ext>
                    </a:extLst>
                  </p:cNvPr>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6409" name="Line 53">
                  <a:extLst>
                    <a:ext uri="{FF2B5EF4-FFF2-40B4-BE49-F238E27FC236}">
                      <a16:creationId xmlns:a16="http://schemas.microsoft.com/office/drawing/2014/main" id="{912D4CC6-6DB9-485D-9E67-A7A4D6ECA274}"/>
                    </a:ext>
                  </a:extLst>
                </p:cNvPr>
                <p:cNvSpPr>
                  <a:spLocks noChangeShapeType="1"/>
                </p:cNvSpPr>
                <p:nvPr/>
              </p:nvSpPr>
              <p:spPr bwMode="auto">
                <a:xfrm flipH="1" flipV="1">
                  <a:off x="811" y="2128"/>
                  <a:ext cx="85"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grpSp>
      <p:grpSp>
        <p:nvGrpSpPr>
          <p:cNvPr id="16389" name="Group 54">
            <a:extLst>
              <a:ext uri="{FF2B5EF4-FFF2-40B4-BE49-F238E27FC236}">
                <a16:creationId xmlns:a16="http://schemas.microsoft.com/office/drawing/2014/main" id="{FAA65E8B-BD5C-45F4-A28C-34FB050B090B}"/>
              </a:ext>
            </a:extLst>
          </p:cNvPr>
          <p:cNvGrpSpPr>
            <a:grpSpLocks/>
          </p:cNvGrpSpPr>
          <p:nvPr/>
        </p:nvGrpSpPr>
        <p:grpSpPr bwMode="auto">
          <a:xfrm>
            <a:off x="608013" y="1874840"/>
            <a:ext cx="8196262" cy="795337"/>
            <a:chOff x="383" y="1181"/>
            <a:chExt cx="5163" cy="501"/>
          </a:xfrm>
        </p:grpSpPr>
        <p:sp>
          <p:nvSpPr>
            <p:cNvPr id="16391" name="Rectangle 55">
              <a:extLst>
                <a:ext uri="{FF2B5EF4-FFF2-40B4-BE49-F238E27FC236}">
                  <a16:creationId xmlns:a16="http://schemas.microsoft.com/office/drawing/2014/main" id="{33BCD64A-84C8-430C-962D-7685BE0A7391}"/>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System</a:t>
              </a:r>
            </a:p>
            <a:p>
              <a:pPr algn="ctr">
                <a:defRPr/>
              </a:pPr>
              <a:r>
                <a:rPr lang="en-US" altLang="en-US" sz="1800" b="1">
                  <a:solidFill>
                    <a:srgbClr val="000000"/>
                  </a:solidFill>
                </a:rPr>
                <a:t>Design</a:t>
              </a:r>
            </a:p>
          </p:txBody>
        </p:sp>
        <p:sp>
          <p:nvSpPr>
            <p:cNvPr id="16392" name="Rectangle 56">
              <a:extLst>
                <a:ext uri="{FF2B5EF4-FFF2-40B4-BE49-F238E27FC236}">
                  <a16:creationId xmlns:a16="http://schemas.microsoft.com/office/drawing/2014/main" id="{689A0D5D-E5EF-4989-A30E-CC8E4BC25FC6}"/>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Detailed</a:t>
              </a:r>
            </a:p>
            <a:p>
              <a:pPr algn="ctr">
                <a:defRPr/>
              </a:pPr>
              <a:r>
                <a:rPr lang="en-US" altLang="en-US" sz="1800" b="1">
                  <a:solidFill>
                    <a:srgbClr val="000000"/>
                  </a:solidFill>
                </a:rPr>
                <a:t>Design</a:t>
              </a:r>
            </a:p>
          </p:txBody>
        </p:sp>
        <p:sp>
          <p:nvSpPr>
            <p:cNvPr id="16393" name="Rectangle 57">
              <a:extLst>
                <a:ext uri="{FF2B5EF4-FFF2-40B4-BE49-F238E27FC236}">
                  <a16:creationId xmlns:a16="http://schemas.microsoft.com/office/drawing/2014/main" id="{0897AB43-3E03-44F0-8099-111904403E02}"/>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Implemen-</a:t>
              </a:r>
            </a:p>
            <a:p>
              <a:pPr algn="ctr">
                <a:defRPr/>
              </a:pPr>
              <a:r>
                <a:rPr lang="en-US" altLang="en-US" sz="1800" b="1">
                  <a:solidFill>
                    <a:srgbClr val="000000"/>
                  </a:solidFill>
                </a:rPr>
                <a:t>tation</a:t>
              </a:r>
            </a:p>
          </p:txBody>
        </p:sp>
        <p:sp>
          <p:nvSpPr>
            <p:cNvPr id="16394" name="Rectangle 58">
              <a:extLst>
                <a:ext uri="{FF2B5EF4-FFF2-40B4-BE49-F238E27FC236}">
                  <a16:creationId xmlns:a16="http://schemas.microsoft.com/office/drawing/2014/main" id="{37E8E309-3D65-4ECE-BAFF-34E538419D11}"/>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Testing</a:t>
              </a:r>
            </a:p>
          </p:txBody>
        </p:sp>
        <p:sp>
          <p:nvSpPr>
            <p:cNvPr id="16395" name="Rectangle 59">
              <a:extLst>
                <a:ext uri="{FF2B5EF4-FFF2-40B4-BE49-F238E27FC236}">
                  <a16:creationId xmlns:a16="http://schemas.microsoft.com/office/drawing/2014/main" id="{75AF0552-9ACC-47AC-8000-24B2582FDE7E}"/>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Requirements</a:t>
              </a:r>
            </a:p>
            <a:p>
              <a:pPr algn="ctr">
                <a:defRPr/>
              </a:pPr>
              <a:r>
                <a:rPr lang="en-US" altLang="en-US" sz="1800" b="1">
                  <a:solidFill>
                    <a:srgbClr val="000000"/>
                  </a:solidFill>
                </a:rPr>
                <a:t>Elicitation</a:t>
              </a:r>
            </a:p>
          </p:txBody>
        </p:sp>
        <p:sp>
          <p:nvSpPr>
            <p:cNvPr id="16396" name="Rectangle 60">
              <a:extLst>
                <a:ext uri="{FF2B5EF4-FFF2-40B4-BE49-F238E27FC236}">
                  <a16:creationId xmlns:a16="http://schemas.microsoft.com/office/drawing/2014/main" id="{22D349E5-16A2-4920-96EC-8CA2EA0DB0E6}"/>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Analysis</a:t>
              </a:r>
            </a:p>
          </p:txBody>
        </p:sp>
      </p:grpSp>
      <p:sp>
        <p:nvSpPr>
          <p:cNvPr id="64" name="Rectangle 2">
            <a:extLst>
              <a:ext uri="{FF2B5EF4-FFF2-40B4-BE49-F238E27FC236}">
                <a16:creationId xmlns:a16="http://schemas.microsoft.com/office/drawing/2014/main" id="{1A3AB0F2-94CA-4443-957E-9BE1A8924F25}"/>
              </a:ext>
            </a:extLst>
          </p:cNvPr>
          <p:cNvSpPr>
            <a:spLocks noGrp="1" noChangeArrowheads="1"/>
          </p:cNvSpPr>
          <p:nvPr>
            <p:ph type="title"/>
          </p:nvPr>
        </p:nvSpPr>
        <p:spPr>
          <a:xfrm>
            <a:off x="228600" y="222250"/>
            <a:ext cx="8721762" cy="863600"/>
          </a:xfrm>
          <a:noFill/>
        </p:spPr>
        <p:txBody>
          <a:bodyPr vert="horz" wrap="square" lIns="92407" tIns="45420" rIns="92407" bIns="45420" numCol="1" anchor="ctr" anchorCtr="0" compatLnSpc="1">
            <a:prstTxWarp prst="textNoShape">
              <a:avLst/>
            </a:prstTxWarp>
          </a:bodyPr>
          <a:lstStyle/>
          <a:p>
            <a:r>
              <a:rPr lang="en-US" altLang="en-US" sz="3600" dirty="0">
                <a:ea typeface="ＭＳ Ｐゴシック" panose="020B0600070205080204" pitchFamily="34" charset="-128"/>
              </a:rPr>
              <a:t>Development Phases and UML Models</a:t>
            </a:r>
            <a:endParaRPr lang="en-US" altLang="en-US" sz="3200" dirty="0">
              <a:ea typeface="ＭＳ Ｐゴシック" panose="020B0600070205080204" pitchFamily="34" charset="-128"/>
            </a:endParaRPr>
          </a:p>
        </p:txBody>
      </p:sp>
    </p:spTree>
    <p:extLst>
      <p:ext uri="{BB962C8B-B14F-4D97-AF65-F5344CB8AC3E}">
        <p14:creationId xmlns:p14="http://schemas.microsoft.com/office/powerpoint/2010/main" val="252633724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7DD51AC1-CE14-4897-9E0B-F79671C52CD0}"/>
              </a:ext>
            </a:extLst>
          </p:cNvPr>
          <p:cNvSpPr>
            <a:spLocks noChangeArrowheads="1"/>
          </p:cNvSpPr>
          <p:nvPr/>
        </p:nvSpPr>
        <p:spPr bwMode="auto">
          <a:xfrm>
            <a:off x="1711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8436" name="Group 4">
            <a:extLst>
              <a:ext uri="{FF2B5EF4-FFF2-40B4-BE49-F238E27FC236}">
                <a16:creationId xmlns:a16="http://schemas.microsoft.com/office/drawing/2014/main" id="{F978BCCA-3405-49F0-AFA0-8AD05E08EFAC}"/>
              </a:ext>
            </a:extLst>
          </p:cNvPr>
          <p:cNvGrpSpPr>
            <a:grpSpLocks/>
          </p:cNvGrpSpPr>
          <p:nvPr/>
        </p:nvGrpSpPr>
        <p:grpSpPr bwMode="auto">
          <a:xfrm>
            <a:off x="533400" y="3095625"/>
            <a:ext cx="5932488" cy="3214688"/>
            <a:chOff x="336" y="1950"/>
            <a:chExt cx="3737" cy="2025"/>
          </a:xfrm>
        </p:grpSpPr>
        <p:grpSp>
          <p:nvGrpSpPr>
            <p:cNvPr id="18445" name="Group 5">
              <a:extLst>
                <a:ext uri="{FF2B5EF4-FFF2-40B4-BE49-F238E27FC236}">
                  <a16:creationId xmlns:a16="http://schemas.microsoft.com/office/drawing/2014/main" id="{A3EBBB2E-09AE-4ADF-860D-351C330FC91C}"/>
                </a:ext>
              </a:extLst>
            </p:cNvPr>
            <p:cNvGrpSpPr>
              <a:grpSpLocks/>
            </p:cNvGrpSpPr>
            <p:nvPr/>
          </p:nvGrpSpPr>
          <p:grpSpPr bwMode="auto">
            <a:xfrm>
              <a:off x="1197" y="2241"/>
              <a:ext cx="2067" cy="1646"/>
              <a:chOff x="1341" y="2241"/>
              <a:chExt cx="1997" cy="1646"/>
            </a:xfrm>
          </p:grpSpPr>
          <p:sp>
            <p:nvSpPr>
              <p:cNvPr id="18492" name="Line 6">
                <a:extLst>
                  <a:ext uri="{FF2B5EF4-FFF2-40B4-BE49-F238E27FC236}">
                    <a16:creationId xmlns:a16="http://schemas.microsoft.com/office/drawing/2014/main" id="{8491C277-1635-4FAF-BF35-64B170409009}"/>
                  </a:ext>
                </a:extLst>
              </p:cNvPr>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18493" name="Group 7">
                <a:extLst>
                  <a:ext uri="{FF2B5EF4-FFF2-40B4-BE49-F238E27FC236}">
                    <a16:creationId xmlns:a16="http://schemas.microsoft.com/office/drawing/2014/main" id="{52A21CE0-0D97-4ADD-A0D3-7269CC94A8F4}"/>
                  </a:ext>
                </a:extLst>
              </p:cNvPr>
              <p:cNvGrpSpPr>
                <a:grpSpLocks/>
              </p:cNvGrpSpPr>
              <p:nvPr/>
            </p:nvGrpSpPr>
            <p:grpSpPr bwMode="auto">
              <a:xfrm>
                <a:off x="1341" y="2241"/>
                <a:ext cx="1997" cy="1646"/>
                <a:chOff x="1341" y="2241"/>
                <a:chExt cx="1997" cy="1646"/>
              </a:xfrm>
            </p:grpSpPr>
            <p:sp>
              <p:nvSpPr>
                <p:cNvPr id="18494" name="Rectangle 8">
                  <a:extLst>
                    <a:ext uri="{FF2B5EF4-FFF2-40B4-BE49-F238E27FC236}">
                      <a16:creationId xmlns:a16="http://schemas.microsoft.com/office/drawing/2014/main" id="{554DD5A1-CE4C-416F-8624-0B71042E830F}"/>
                    </a:ext>
                  </a:extLst>
                </p:cNvPr>
                <p:cNvSpPr>
                  <a:spLocks noChangeArrowheads="1"/>
                </p:cNvSpPr>
                <p:nvPr/>
              </p:nvSpPr>
              <p:spPr bwMode="auto">
                <a:xfrm>
                  <a:off x="2197" y="3483"/>
                  <a:ext cx="11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Sub-</a:t>
                  </a:r>
                </a:p>
                <a:p>
                  <a:pPr algn="ctr">
                    <a:defRPr/>
                  </a:pPr>
                  <a:r>
                    <a:rPr lang="en-US" altLang="en-US" sz="1800" b="1">
                      <a:solidFill>
                        <a:srgbClr val="3D5500"/>
                      </a:solidFill>
                      <a:latin typeface="Book Antiqua" panose="02040602050305030304" pitchFamily="18" charset="0"/>
                    </a:rPr>
                    <a:t>systems </a:t>
                  </a:r>
                </a:p>
              </p:txBody>
            </p:sp>
            <p:sp>
              <p:nvSpPr>
                <p:cNvPr id="18495" name="Rectangle 9">
                  <a:extLst>
                    <a:ext uri="{FF2B5EF4-FFF2-40B4-BE49-F238E27FC236}">
                      <a16:creationId xmlns:a16="http://schemas.microsoft.com/office/drawing/2014/main" id="{6121DD4C-1F15-433C-B19B-C777B1C71536}"/>
                    </a:ext>
                  </a:extLst>
                </p:cNvPr>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96" name="Line 10">
                  <a:extLst>
                    <a:ext uri="{FF2B5EF4-FFF2-40B4-BE49-F238E27FC236}">
                      <a16:creationId xmlns:a16="http://schemas.microsoft.com/office/drawing/2014/main" id="{A5EF343C-38D2-496B-8EBF-326D5D9BF7BD}"/>
                    </a:ext>
                  </a:extLst>
                </p:cNvPr>
                <p:cNvSpPr>
                  <a:spLocks noChangeShapeType="1"/>
                </p:cNvSpPr>
                <p:nvPr/>
              </p:nvSpPr>
              <p:spPr bwMode="auto">
                <a:xfrm>
                  <a:off x="2736" y="2997"/>
                  <a:ext cx="22"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97" name="Line 11">
                  <a:extLst>
                    <a:ext uri="{FF2B5EF4-FFF2-40B4-BE49-F238E27FC236}">
                      <a16:creationId xmlns:a16="http://schemas.microsoft.com/office/drawing/2014/main" id="{F0C2EA9B-EB43-4129-B431-4633F1CA4EEB}"/>
                    </a:ext>
                  </a:extLst>
                </p:cNvPr>
                <p:cNvSpPr>
                  <a:spLocks noChangeShapeType="1"/>
                </p:cNvSpPr>
                <p:nvPr/>
              </p:nvSpPr>
              <p:spPr bwMode="auto">
                <a:xfrm>
                  <a:off x="2810" y="3160"/>
                  <a:ext cx="110" cy="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98" name="Line 12">
                  <a:extLst>
                    <a:ext uri="{FF2B5EF4-FFF2-40B4-BE49-F238E27FC236}">
                      <a16:creationId xmlns:a16="http://schemas.microsoft.com/office/drawing/2014/main" id="{67422AED-41AA-48EE-BED4-2EAAA697EC42}"/>
                    </a:ext>
                  </a:extLst>
                </p:cNvPr>
                <p:cNvSpPr>
                  <a:spLocks noChangeShapeType="1"/>
                </p:cNvSpPr>
                <p:nvPr/>
              </p:nvSpPr>
              <p:spPr bwMode="auto">
                <a:xfrm flipH="1" flipV="1">
                  <a:off x="2945" y="3045"/>
                  <a:ext cx="9"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99" name="AutoShape 13">
                  <a:extLst>
                    <a:ext uri="{FF2B5EF4-FFF2-40B4-BE49-F238E27FC236}">
                      <a16:creationId xmlns:a16="http://schemas.microsoft.com/office/drawing/2014/main" id="{83293024-6E44-4AB5-8BFF-4238CFC1D2D1}"/>
                    </a:ext>
                  </a:extLst>
                </p:cNvPr>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500" name="AutoShape 14">
                  <a:extLst>
                    <a:ext uri="{FF2B5EF4-FFF2-40B4-BE49-F238E27FC236}">
                      <a16:creationId xmlns:a16="http://schemas.microsoft.com/office/drawing/2014/main" id="{C02DF0DA-ECED-4A35-B0DF-526B8A9DF3AF}"/>
                    </a:ext>
                  </a:extLst>
                </p:cNvPr>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501" name="AutoShape 15">
                  <a:extLst>
                    <a:ext uri="{FF2B5EF4-FFF2-40B4-BE49-F238E27FC236}">
                      <a16:creationId xmlns:a16="http://schemas.microsoft.com/office/drawing/2014/main" id="{2D779FC0-45CE-419C-A300-6569BC412392}"/>
                    </a:ext>
                  </a:extLst>
                </p:cNvPr>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502" name="AutoShape 16">
                  <a:extLst>
                    <a:ext uri="{FF2B5EF4-FFF2-40B4-BE49-F238E27FC236}">
                      <a16:creationId xmlns:a16="http://schemas.microsoft.com/office/drawing/2014/main" id="{D69EB7EB-1627-4B98-8AE9-21D218539798}"/>
                    </a:ext>
                  </a:extLst>
                </p:cNvPr>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503" name="Line 17">
                  <a:extLst>
                    <a:ext uri="{FF2B5EF4-FFF2-40B4-BE49-F238E27FC236}">
                      <a16:creationId xmlns:a16="http://schemas.microsoft.com/office/drawing/2014/main" id="{61C55182-B860-476E-8CD7-E4C45FC46BED}"/>
                    </a:ext>
                  </a:extLst>
                </p:cNvPr>
                <p:cNvSpPr>
                  <a:spLocks noChangeShapeType="1"/>
                </p:cNvSpPr>
                <p:nvPr/>
              </p:nvSpPr>
              <p:spPr bwMode="auto">
                <a:xfrm>
                  <a:off x="1341" y="2241"/>
                  <a:ext cx="14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504" name="Line 18">
                  <a:extLst>
                    <a:ext uri="{FF2B5EF4-FFF2-40B4-BE49-F238E27FC236}">
                      <a16:creationId xmlns:a16="http://schemas.microsoft.com/office/drawing/2014/main" id="{604B8511-7EDA-419A-9240-A2B0EC12C7FA}"/>
                    </a:ext>
                  </a:extLst>
                </p:cNvPr>
                <p:cNvSpPr>
                  <a:spLocks noChangeShapeType="1"/>
                </p:cNvSpPr>
                <p:nvPr/>
              </p:nvSpPr>
              <p:spPr bwMode="auto">
                <a:xfrm>
                  <a:off x="2806" y="2249"/>
                  <a:ext cx="0" cy="5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505" name="Rectangle 19">
                  <a:extLst>
                    <a:ext uri="{FF2B5EF4-FFF2-40B4-BE49-F238E27FC236}">
                      <a16:creationId xmlns:a16="http://schemas.microsoft.com/office/drawing/2014/main" id="{3E6E91A9-507B-4A4A-9F30-2CD5AB4F111E}"/>
                    </a:ext>
                  </a:extLst>
                </p:cNvPr>
                <p:cNvSpPr>
                  <a:spLocks noChangeArrowheads="1"/>
                </p:cNvSpPr>
                <p:nvPr/>
              </p:nvSpPr>
              <p:spPr bwMode="auto">
                <a:xfrm>
                  <a:off x="2363" y="2384"/>
                  <a:ext cx="837"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Structured by</a:t>
                  </a:r>
                </a:p>
              </p:txBody>
            </p:sp>
          </p:grpSp>
        </p:grpSp>
        <p:grpSp>
          <p:nvGrpSpPr>
            <p:cNvPr id="18446" name="Group 20">
              <a:extLst>
                <a:ext uri="{FF2B5EF4-FFF2-40B4-BE49-F238E27FC236}">
                  <a16:creationId xmlns:a16="http://schemas.microsoft.com/office/drawing/2014/main" id="{F5103868-2E30-4379-9F9D-61305D01809B}"/>
                </a:ext>
              </a:extLst>
            </p:cNvPr>
            <p:cNvGrpSpPr>
              <a:grpSpLocks/>
            </p:cNvGrpSpPr>
            <p:nvPr/>
          </p:nvGrpSpPr>
          <p:grpSpPr bwMode="auto">
            <a:xfrm>
              <a:off x="1200" y="2151"/>
              <a:ext cx="2873" cy="1824"/>
              <a:chOff x="1333" y="2151"/>
              <a:chExt cx="2873" cy="1824"/>
            </a:xfrm>
          </p:grpSpPr>
          <p:sp>
            <p:nvSpPr>
              <p:cNvPr id="18481" name="Rectangle 21">
                <a:extLst>
                  <a:ext uri="{FF2B5EF4-FFF2-40B4-BE49-F238E27FC236}">
                    <a16:creationId xmlns:a16="http://schemas.microsoft.com/office/drawing/2014/main" id="{6A6DF1A3-270A-4A76-AE58-03D44016CD41}"/>
                  </a:ext>
                </a:extLst>
              </p:cNvPr>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82" name="Line 22">
                <a:extLst>
                  <a:ext uri="{FF2B5EF4-FFF2-40B4-BE49-F238E27FC236}">
                    <a16:creationId xmlns:a16="http://schemas.microsoft.com/office/drawing/2014/main" id="{4F27310F-A0D2-4BAB-8D69-20C7D4FA21DB}"/>
                  </a:ext>
                </a:extLst>
              </p:cNvPr>
              <p:cNvSpPr>
                <a:spLocks noChangeShapeType="1"/>
              </p:cNvSpPr>
              <p:nvPr/>
            </p:nvSpPr>
            <p:spPr bwMode="auto">
              <a:xfrm>
                <a:off x="3593" y="2974"/>
                <a:ext cx="98" cy="1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83" name="Line 23">
                <a:extLst>
                  <a:ext uri="{FF2B5EF4-FFF2-40B4-BE49-F238E27FC236}">
                    <a16:creationId xmlns:a16="http://schemas.microsoft.com/office/drawing/2014/main" id="{5583375D-2503-4B36-95A2-C00D846575D8}"/>
                  </a:ext>
                </a:extLst>
              </p:cNvPr>
              <p:cNvSpPr>
                <a:spLocks noChangeShapeType="1"/>
              </p:cNvSpPr>
              <p:nvPr/>
            </p:nvSpPr>
            <p:spPr bwMode="auto">
              <a:xfrm flipV="1">
                <a:off x="3681" y="3052"/>
                <a:ext cx="11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84" name="Rectangle 24" descr="Light horizontal">
                <a:extLst>
                  <a:ext uri="{FF2B5EF4-FFF2-40B4-BE49-F238E27FC236}">
                    <a16:creationId xmlns:a16="http://schemas.microsoft.com/office/drawing/2014/main" id="{BB8CB5A7-BABD-45CD-97AD-287AC2D27C8E}"/>
                  </a:ext>
                </a:extLst>
              </p:cNvPr>
              <p:cNvSpPr>
                <a:spLocks noChangeArrowheads="1"/>
              </p:cNvSpPr>
              <p:nvPr/>
            </p:nvSpPr>
            <p:spPr bwMode="auto">
              <a:xfrm>
                <a:off x="3556" y="2921"/>
                <a:ext cx="74" cy="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85" name="Rectangle 25" descr="Light horizontal">
                <a:extLst>
                  <a:ext uri="{FF2B5EF4-FFF2-40B4-BE49-F238E27FC236}">
                    <a16:creationId xmlns:a16="http://schemas.microsoft.com/office/drawing/2014/main" id="{068A1DB0-919D-42BA-8391-235843DFB342}"/>
                  </a:ext>
                </a:extLst>
              </p:cNvPr>
              <p:cNvSpPr>
                <a:spLocks noChangeArrowheads="1"/>
              </p:cNvSpPr>
              <p:nvPr/>
            </p:nvSpPr>
            <p:spPr bwMode="auto">
              <a:xfrm>
                <a:off x="3659" y="3161"/>
                <a:ext cx="73" cy="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86" name="Rectangle 26" descr="Light horizontal">
                <a:extLst>
                  <a:ext uri="{FF2B5EF4-FFF2-40B4-BE49-F238E27FC236}">
                    <a16:creationId xmlns:a16="http://schemas.microsoft.com/office/drawing/2014/main" id="{EBD7CD42-4C71-40DC-8BF1-D223BB4481F2}"/>
                  </a:ext>
                </a:extLst>
              </p:cNvPr>
              <p:cNvSpPr>
                <a:spLocks noChangeArrowheads="1"/>
              </p:cNvSpPr>
              <p:nvPr/>
            </p:nvSpPr>
            <p:spPr bwMode="auto">
              <a:xfrm>
                <a:off x="3755" y="2981"/>
                <a:ext cx="74" cy="74"/>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87" name="Rectangle 27">
                <a:extLst>
                  <a:ext uri="{FF2B5EF4-FFF2-40B4-BE49-F238E27FC236}">
                    <a16:creationId xmlns:a16="http://schemas.microsoft.com/office/drawing/2014/main" id="{94DB5B8E-EA7D-4F21-8EA6-A65BDDEE4752}"/>
                  </a:ext>
                </a:extLst>
              </p:cNvPr>
              <p:cNvSpPr>
                <a:spLocks noChangeArrowheads="1"/>
              </p:cNvSpPr>
              <p:nvPr/>
            </p:nvSpPr>
            <p:spPr bwMode="auto">
              <a:xfrm>
                <a:off x="3243" y="3398"/>
                <a:ext cx="88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Solution Domain </a:t>
                </a:r>
              </a:p>
              <a:p>
                <a:pPr algn="ctr">
                  <a:defRPr/>
                </a:pPr>
                <a:r>
                  <a:rPr lang="en-US" altLang="en-US" sz="1800" b="1">
                    <a:solidFill>
                      <a:srgbClr val="3D5500"/>
                    </a:solidFill>
                    <a:latin typeface="Book Antiqua" panose="02040602050305030304" pitchFamily="18" charset="0"/>
                  </a:rPr>
                  <a:t>Objects</a:t>
                </a:r>
              </a:p>
            </p:txBody>
          </p:sp>
          <p:sp>
            <p:nvSpPr>
              <p:cNvPr id="18488" name="Line 28">
                <a:extLst>
                  <a:ext uri="{FF2B5EF4-FFF2-40B4-BE49-F238E27FC236}">
                    <a16:creationId xmlns:a16="http://schemas.microsoft.com/office/drawing/2014/main" id="{E7DC6BD0-1792-492D-8006-2597F59BEDC5}"/>
                  </a:ext>
                </a:extLst>
              </p:cNvPr>
              <p:cNvSpPr>
                <a:spLocks noChangeShapeType="1"/>
              </p:cNvSpPr>
              <p:nvPr/>
            </p:nvSpPr>
            <p:spPr bwMode="auto">
              <a:xfrm>
                <a:off x="3094" y="3066"/>
                <a:ext cx="3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89" name="Line 29">
                <a:extLst>
                  <a:ext uri="{FF2B5EF4-FFF2-40B4-BE49-F238E27FC236}">
                    <a16:creationId xmlns:a16="http://schemas.microsoft.com/office/drawing/2014/main" id="{1DBC70DF-D5CD-4465-8478-81B93A1B6FB0}"/>
                  </a:ext>
                </a:extLst>
              </p:cNvPr>
              <p:cNvSpPr>
                <a:spLocks noChangeShapeType="1"/>
              </p:cNvSpPr>
              <p:nvPr/>
            </p:nvSpPr>
            <p:spPr bwMode="auto">
              <a:xfrm>
                <a:off x="1333" y="2151"/>
                <a:ext cx="23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90" name="Line 30">
                <a:extLst>
                  <a:ext uri="{FF2B5EF4-FFF2-40B4-BE49-F238E27FC236}">
                    <a16:creationId xmlns:a16="http://schemas.microsoft.com/office/drawing/2014/main" id="{6AB74BEB-AECC-40E2-A5C9-AA0A06C3DA4B}"/>
                  </a:ext>
                </a:extLst>
              </p:cNvPr>
              <p:cNvSpPr>
                <a:spLocks noChangeShapeType="1"/>
              </p:cNvSpPr>
              <p:nvPr/>
            </p:nvSpPr>
            <p:spPr bwMode="auto">
              <a:xfrm>
                <a:off x="3677" y="2152"/>
                <a:ext cx="0" cy="65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91" name="Rectangle 31">
                <a:extLst>
                  <a:ext uri="{FF2B5EF4-FFF2-40B4-BE49-F238E27FC236}">
                    <a16:creationId xmlns:a16="http://schemas.microsoft.com/office/drawing/2014/main" id="{57F46A8E-6CBE-462A-9D0A-C597565B1703}"/>
                  </a:ext>
                </a:extLst>
              </p:cNvPr>
              <p:cNvSpPr>
                <a:spLocks noChangeArrowheads="1"/>
              </p:cNvSpPr>
              <p:nvPr/>
            </p:nvSpPr>
            <p:spPr bwMode="auto">
              <a:xfrm>
                <a:off x="3226" y="2423"/>
                <a:ext cx="980"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a:solidFill>
                      <a:srgbClr val="000000"/>
                    </a:solidFill>
                    <a:latin typeface="ITCCheltenham BookCond" charset="0"/>
                  </a:rPr>
                  <a:t>Realized by</a:t>
                </a:r>
              </a:p>
            </p:txBody>
          </p:sp>
        </p:grpSp>
        <p:grpSp>
          <p:nvGrpSpPr>
            <p:cNvPr id="18447" name="Group 32">
              <a:extLst>
                <a:ext uri="{FF2B5EF4-FFF2-40B4-BE49-F238E27FC236}">
                  <a16:creationId xmlns:a16="http://schemas.microsoft.com/office/drawing/2014/main" id="{1D86189C-348D-4B3B-A58D-D97A06E42576}"/>
                </a:ext>
              </a:extLst>
            </p:cNvPr>
            <p:cNvGrpSpPr>
              <a:grpSpLocks/>
            </p:cNvGrpSpPr>
            <p:nvPr/>
          </p:nvGrpSpPr>
          <p:grpSpPr bwMode="auto">
            <a:xfrm>
              <a:off x="1152" y="2300"/>
              <a:ext cx="1200" cy="1647"/>
              <a:chOff x="1349" y="2300"/>
              <a:chExt cx="1077" cy="1647"/>
            </a:xfrm>
          </p:grpSpPr>
          <p:sp>
            <p:nvSpPr>
              <p:cNvPr id="18469" name="Rectangle 33">
                <a:extLst>
                  <a:ext uri="{FF2B5EF4-FFF2-40B4-BE49-F238E27FC236}">
                    <a16:creationId xmlns:a16="http://schemas.microsoft.com/office/drawing/2014/main" id="{D6A135CC-EA77-417D-8619-B4AE608D47BB}"/>
                  </a:ext>
                </a:extLst>
              </p:cNvPr>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70" name="Rectangle 34" descr="Light horizontal">
                <a:extLst>
                  <a:ext uri="{FF2B5EF4-FFF2-40B4-BE49-F238E27FC236}">
                    <a16:creationId xmlns:a16="http://schemas.microsoft.com/office/drawing/2014/main" id="{62CC7920-BA2F-4EC3-8EC6-9A276FF0310D}"/>
                  </a:ext>
                </a:extLst>
              </p:cNvPr>
              <p:cNvSpPr>
                <a:spLocks noChangeArrowheads="1"/>
              </p:cNvSpPr>
              <p:nvPr/>
            </p:nvSpPr>
            <p:spPr bwMode="auto">
              <a:xfrm>
                <a:off x="1970" y="2880"/>
                <a:ext cx="87" cy="89"/>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71" name="Rectangle 35" descr="Light horizontal">
                <a:extLst>
                  <a:ext uri="{FF2B5EF4-FFF2-40B4-BE49-F238E27FC236}">
                    <a16:creationId xmlns:a16="http://schemas.microsoft.com/office/drawing/2014/main" id="{CBE01F53-6662-4929-A02B-DBD05C58F631}"/>
                  </a:ext>
                </a:extLst>
              </p:cNvPr>
              <p:cNvSpPr>
                <a:spLocks noChangeArrowheads="1"/>
              </p:cNvSpPr>
              <p:nvPr/>
            </p:nvSpPr>
            <p:spPr bwMode="auto">
              <a:xfrm>
                <a:off x="2054" y="3089"/>
                <a:ext cx="87" cy="91"/>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72" name="Rectangle 36" descr="Light horizontal">
                <a:extLst>
                  <a:ext uri="{FF2B5EF4-FFF2-40B4-BE49-F238E27FC236}">
                    <a16:creationId xmlns:a16="http://schemas.microsoft.com/office/drawing/2014/main" id="{73944331-F9AA-4826-9A09-45EB8CDF372B}"/>
                  </a:ext>
                </a:extLst>
              </p:cNvPr>
              <p:cNvSpPr>
                <a:spLocks noChangeArrowheads="1"/>
              </p:cNvSpPr>
              <p:nvPr/>
            </p:nvSpPr>
            <p:spPr bwMode="auto">
              <a:xfrm>
                <a:off x="1870" y="3087"/>
                <a:ext cx="78" cy="92"/>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73" name="Rectangle 37">
                <a:extLst>
                  <a:ext uri="{FF2B5EF4-FFF2-40B4-BE49-F238E27FC236}">
                    <a16:creationId xmlns:a16="http://schemas.microsoft.com/office/drawing/2014/main" id="{AEFA253A-0468-4A95-891F-1B90EE6BA278}"/>
                  </a:ext>
                </a:extLst>
              </p:cNvPr>
              <p:cNvSpPr>
                <a:spLocks noChangeArrowheads="1"/>
              </p:cNvSpPr>
              <p:nvPr/>
            </p:nvSpPr>
            <p:spPr bwMode="auto">
              <a:xfrm>
                <a:off x="1558" y="3370"/>
                <a:ext cx="84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Application</a:t>
                </a:r>
              </a:p>
              <a:p>
                <a:pPr algn="ctr">
                  <a:defRPr/>
                </a:pPr>
                <a:r>
                  <a:rPr lang="en-US" altLang="en-US" sz="1800" b="1">
                    <a:solidFill>
                      <a:srgbClr val="3D5500"/>
                    </a:solidFill>
                    <a:latin typeface="Book Antiqua" panose="02040602050305030304" pitchFamily="18" charset="0"/>
                  </a:rPr>
                  <a:t>Domain </a:t>
                </a:r>
              </a:p>
              <a:p>
                <a:pPr algn="ctr">
                  <a:defRPr/>
                </a:pPr>
                <a:r>
                  <a:rPr lang="en-US" altLang="en-US" sz="1800" b="1">
                    <a:solidFill>
                      <a:srgbClr val="3D5500"/>
                    </a:solidFill>
                    <a:latin typeface="Book Antiqua" panose="02040602050305030304" pitchFamily="18" charset="0"/>
                  </a:rPr>
                  <a:t>Objects</a:t>
                </a:r>
              </a:p>
            </p:txBody>
          </p:sp>
          <p:sp>
            <p:nvSpPr>
              <p:cNvPr id="18474" name="Line 38">
                <a:extLst>
                  <a:ext uri="{FF2B5EF4-FFF2-40B4-BE49-F238E27FC236}">
                    <a16:creationId xmlns:a16="http://schemas.microsoft.com/office/drawing/2014/main" id="{2AA1F5E9-5A58-45E9-8987-D88BDBEC61F8}"/>
                  </a:ext>
                </a:extLst>
              </p:cNvPr>
              <p:cNvSpPr>
                <a:spLocks noChangeShapeType="1"/>
              </p:cNvSpPr>
              <p:nvPr/>
            </p:nvSpPr>
            <p:spPr bwMode="auto">
              <a:xfrm>
                <a:off x="1963" y="2317"/>
                <a:ext cx="0" cy="5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75" name="Rectangle 39">
                <a:extLst>
                  <a:ext uri="{FF2B5EF4-FFF2-40B4-BE49-F238E27FC236}">
                    <a16:creationId xmlns:a16="http://schemas.microsoft.com/office/drawing/2014/main" id="{4EED1A82-5FD8-4944-BEE0-75FF53C3CF2A}"/>
                  </a:ext>
                </a:extLst>
              </p:cNvPr>
              <p:cNvSpPr>
                <a:spLocks noChangeArrowheads="1"/>
              </p:cNvSpPr>
              <p:nvPr/>
            </p:nvSpPr>
            <p:spPr bwMode="auto">
              <a:xfrm>
                <a:off x="1442" y="2348"/>
                <a:ext cx="984"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Expressed in terms of</a:t>
                </a:r>
              </a:p>
            </p:txBody>
          </p:sp>
          <p:sp>
            <p:nvSpPr>
              <p:cNvPr id="18476" name="Line 40">
                <a:extLst>
                  <a:ext uri="{FF2B5EF4-FFF2-40B4-BE49-F238E27FC236}">
                    <a16:creationId xmlns:a16="http://schemas.microsoft.com/office/drawing/2014/main" id="{4753CD48-AF83-414D-9137-8FABA9DA1BC5}"/>
                  </a:ext>
                </a:extLst>
              </p:cNvPr>
              <p:cNvSpPr>
                <a:spLocks noChangeShapeType="1"/>
              </p:cNvSpPr>
              <p:nvPr/>
            </p:nvSpPr>
            <p:spPr bwMode="auto">
              <a:xfrm>
                <a:off x="1349" y="2300"/>
                <a:ext cx="6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77" name="Line 41">
                <a:extLst>
                  <a:ext uri="{FF2B5EF4-FFF2-40B4-BE49-F238E27FC236}">
                    <a16:creationId xmlns:a16="http://schemas.microsoft.com/office/drawing/2014/main" id="{3A63024D-91AF-4C63-8D86-04CED4377267}"/>
                  </a:ext>
                </a:extLst>
              </p:cNvPr>
              <p:cNvSpPr>
                <a:spLocks noChangeShapeType="1"/>
              </p:cNvSpPr>
              <p:nvPr/>
            </p:nvSpPr>
            <p:spPr bwMode="auto">
              <a:xfrm>
                <a:off x="1920" y="3021"/>
                <a:ext cx="1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78" name="Line 42">
                <a:extLst>
                  <a:ext uri="{FF2B5EF4-FFF2-40B4-BE49-F238E27FC236}">
                    <a16:creationId xmlns:a16="http://schemas.microsoft.com/office/drawing/2014/main" id="{D4E65BD1-B5D4-4BB4-B51F-969DBE0DDA45}"/>
                  </a:ext>
                </a:extLst>
              </p:cNvPr>
              <p:cNvSpPr>
                <a:spLocks noChangeShapeType="1"/>
              </p:cNvSpPr>
              <p:nvPr/>
            </p:nvSpPr>
            <p:spPr bwMode="auto">
              <a:xfrm>
                <a:off x="2115" y="3032"/>
                <a:ext cx="0" cy="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79" name="Line 43">
                <a:extLst>
                  <a:ext uri="{FF2B5EF4-FFF2-40B4-BE49-F238E27FC236}">
                    <a16:creationId xmlns:a16="http://schemas.microsoft.com/office/drawing/2014/main" id="{BBC32769-7BB8-4DA0-B537-668A434B4D86}"/>
                  </a:ext>
                </a:extLst>
              </p:cNvPr>
              <p:cNvSpPr>
                <a:spLocks noChangeShapeType="1"/>
              </p:cNvSpPr>
              <p:nvPr/>
            </p:nvSpPr>
            <p:spPr bwMode="auto">
              <a:xfrm>
                <a:off x="1909" y="3025"/>
                <a:ext cx="0"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80" name="Line 44">
                <a:extLst>
                  <a:ext uri="{FF2B5EF4-FFF2-40B4-BE49-F238E27FC236}">
                    <a16:creationId xmlns:a16="http://schemas.microsoft.com/office/drawing/2014/main" id="{D0D52479-95E3-4C58-BB4F-52CA60301309}"/>
                  </a:ext>
                </a:extLst>
              </p:cNvPr>
              <p:cNvSpPr>
                <a:spLocks noChangeShapeType="1"/>
              </p:cNvSpPr>
              <p:nvPr/>
            </p:nvSpPr>
            <p:spPr bwMode="auto">
              <a:xfrm>
                <a:off x="2008" y="2975"/>
                <a:ext cx="0"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nvGrpSpPr>
            <p:cNvPr id="18448" name="Group 45">
              <a:extLst>
                <a:ext uri="{FF2B5EF4-FFF2-40B4-BE49-F238E27FC236}">
                  <a16:creationId xmlns:a16="http://schemas.microsoft.com/office/drawing/2014/main" id="{73E15847-6267-4288-8FAB-BD6B11974BEF}"/>
                </a:ext>
              </a:extLst>
            </p:cNvPr>
            <p:cNvGrpSpPr>
              <a:grpSpLocks/>
            </p:cNvGrpSpPr>
            <p:nvPr/>
          </p:nvGrpSpPr>
          <p:grpSpPr bwMode="auto">
            <a:xfrm>
              <a:off x="336" y="1950"/>
              <a:ext cx="888" cy="1864"/>
              <a:chOff x="474" y="1950"/>
              <a:chExt cx="888" cy="1864"/>
            </a:xfrm>
          </p:grpSpPr>
          <p:sp>
            <p:nvSpPr>
              <p:cNvPr id="18449" name="Rectangle 46">
                <a:extLst>
                  <a:ext uri="{FF2B5EF4-FFF2-40B4-BE49-F238E27FC236}">
                    <a16:creationId xmlns:a16="http://schemas.microsoft.com/office/drawing/2014/main" id="{397FD825-3D1C-4FDD-B63D-AA36E5F525F7}"/>
                  </a:ext>
                </a:extLst>
              </p:cNvPr>
              <p:cNvSpPr>
                <a:spLocks noChangeArrowheads="1"/>
              </p:cNvSpPr>
              <p:nvPr/>
            </p:nvSpPr>
            <p:spPr bwMode="auto">
              <a:xfrm>
                <a:off x="474" y="3410"/>
                <a:ext cx="8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Use Case</a:t>
                </a:r>
              </a:p>
              <a:p>
                <a:pPr algn="ctr">
                  <a:defRPr/>
                </a:pPr>
                <a:r>
                  <a:rPr lang="en-US" altLang="en-US" sz="1800" b="1">
                    <a:solidFill>
                      <a:srgbClr val="3D5500"/>
                    </a:solidFill>
                    <a:latin typeface="Book Antiqua" panose="02040602050305030304" pitchFamily="18" charset="0"/>
                  </a:rPr>
                  <a:t>Model</a:t>
                </a:r>
              </a:p>
            </p:txBody>
          </p:sp>
          <p:grpSp>
            <p:nvGrpSpPr>
              <p:cNvPr id="18450" name="Group 47">
                <a:extLst>
                  <a:ext uri="{FF2B5EF4-FFF2-40B4-BE49-F238E27FC236}">
                    <a16:creationId xmlns:a16="http://schemas.microsoft.com/office/drawing/2014/main" id="{B75C4669-8436-4FCE-A42F-B8798F8991AC}"/>
                  </a:ext>
                </a:extLst>
              </p:cNvPr>
              <p:cNvGrpSpPr>
                <a:grpSpLocks/>
              </p:cNvGrpSpPr>
              <p:nvPr/>
            </p:nvGrpSpPr>
            <p:grpSpPr bwMode="auto">
              <a:xfrm>
                <a:off x="602" y="1950"/>
                <a:ext cx="727" cy="352"/>
                <a:chOff x="602" y="1950"/>
                <a:chExt cx="727" cy="352"/>
              </a:xfrm>
            </p:grpSpPr>
            <p:sp>
              <p:nvSpPr>
                <p:cNvPr id="18451" name="Rectangle 48">
                  <a:extLst>
                    <a:ext uri="{FF2B5EF4-FFF2-40B4-BE49-F238E27FC236}">
                      <a16:creationId xmlns:a16="http://schemas.microsoft.com/office/drawing/2014/main" id="{8AC525EE-6FCA-436E-9316-CF2E7028A93C}"/>
                    </a:ext>
                  </a:extLst>
                </p:cNvPr>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52" name="Oval 49">
                  <a:extLst>
                    <a:ext uri="{FF2B5EF4-FFF2-40B4-BE49-F238E27FC236}">
                      <a16:creationId xmlns:a16="http://schemas.microsoft.com/office/drawing/2014/main" id="{A6C77317-A78C-485F-869D-72AE599FAD63}"/>
                    </a:ext>
                  </a:extLst>
                </p:cNvPr>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53" name="Oval 50">
                  <a:extLst>
                    <a:ext uri="{FF2B5EF4-FFF2-40B4-BE49-F238E27FC236}">
                      <a16:creationId xmlns:a16="http://schemas.microsoft.com/office/drawing/2014/main" id="{464DDB08-9C6F-4E2B-9218-34E942C3C96F}"/>
                    </a:ext>
                  </a:extLst>
                </p:cNvPr>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18454" name="Group 51">
                  <a:extLst>
                    <a:ext uri="{FF2B5EF4-FFF2-40B4-BE49-F238E27FC236}">
                      <a16:creationId xmlns:a16="http://schemas.microsoft.com/office/drawing/2014/main" id="{CAAC2F52-29AD-4007-BE91-8D0584C647B3}"/>
                    </a:ext>
                  </a:extLst>
                </p:cNvPr>
                <p:cNvGrpSpPr>
                  <a:grpSpLocks/>
                </p:cNvGrpSpPr>
                <p:nvPr/>
              </p:nvGrpSpPr>
              <p:grpSpPr bwMode="auto">
                <a:xfrm>
                  <a:off x="1082" y="1994"/>
                  <a:ext cx="90" cy="137"/>
                  <a:chOff x="1097" y="2020"/>
                  <a:chExt cx="91" cy="139"/>
                </a:xfrm>
              </p:grpSpPr>
              <p:sp>
                <p:nvSpPr>
                  <p:cNvPr id="18464" name="Oval 52">
                    <a:extLst>
                      <a:ext uri="{FF2B5EF4-FFF2-40B4-BE49-F238E27FC236}">
                        <a16:creationId xmlns:a16="http://schemas.microsoft.com/office/drawing/2014/main" id="{649FFBBF-B0BE-442B-BBB9-FF492A4162C6}"/>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65" name="Line 53">
                    <a:extLst>
                      <a:ext uri="{FF2B5EF4-FFF2-40B4-BE49-F238E27FC236}">
                        <a16:creationId xmlns:a16="http://schemas.microsoft.com/office/drawing/2014/main" id="{277B68F5-2991-4437-A037-0907C405F6E8}"/>
                      </a:ext>
                    </a:extLst>
                  </p:cNvPr>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66" name="Line 54">
                    <a:extLst>
                      <a:ext uri="{FF2B5EF4-FFF2-40B4-BE49-F238E27FC236}">
                        <a16:creationId xmlns:a16="http://schemas.microsoft.com/office/drawing/2014/main" id="{BAEFCC78-03B6-4370-9C53-80089C5637E8}"/>
                      </a:ext>
                    </a:extLst>
                  </p:cNvPr>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67" name="Line 55">
                    <a:extLst>
                      <a:ext uri="{FF2B5EF4-FFF2-40B4-BE49-F238E27FC236}">
                        <a16:creationId xmlns:a16="http://schemas.microsoft.com/office/drawing/2014/main" id="{5BDB02A9-F3B0-4C62-AE87-DB74C1CA8939}"/>
                      </a:ext>
                    </a:extLst>
                  </p:cNvPr>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68" name="Line 56">
                    <a:extLst>
                      <a:ext uri="{FF2B5EF4-FFF2-40B4-BE49-F238E27FC236}">
                        <a16:creationId xmlns:a16="http://schemas.microsoft.com/office/drawing/2014/main" id="{C2698966-5F23-4572-9470-F6CC821CB051}"/>
                      </a:ext>
                    </a:extLst>
                  </p:cNvPr>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8455" name="Line 57">
                  <a:extLst>
                    <a:ext uri="{FF2B5EF4-FFF2-40B4-BE49-F238E27FC236}">
                      <a16:creationId xmlns:a16="http://schemas.microsoft.com/office/drawing/2014/main" id="{24887A2A-EE84-4BB2-AA68-BC227EC53002}"/>
                    </a:ext>
                  </a:extLst>
                </p:cNvPr>
                <p:cNvSpPr>
                  <a:spLocks noChangeShapeType="1"/>
                </p:cNvSpPr>
                <p:nvPr/>
              </p:nvSpPr>
              <p:spPr bwMode="auto">
                <a:xfrm flipH="1" flipV="1">
                  <a:off x="915" y="2072"/>
                  <a:ext cx="157"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56" name="Line 58">
                  <a:extLst>
                    <a:ext uri="{FF2B5EF4-FFF2-40B4-BE49-F238E27FC236}">
                      <a16:creationId xmlns:a16="http://schemas.microsoft.com/office/drawing/2014/main" id="{B57775ED-3A74-477A-8E1C-82D6D34DE4E5}"/>
                    </a:ext>
                  </a:extLst>
                </p:cNvPr>
                <p:cNvSpPr>
                  <a:spLocks noChangeShapeType="1"/>
                </p:cNvSpPr>
                <p:nvPr/>
              </p:nvSpPr>
              <p:spPr bwMode="auto">
                <a:xfrm>
                  <a:off x="1128" y="2154"/>
                  <a:ext cx="7"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18457" name="Group 59">
                  <a:extLst>
                    <a:ext uri="{FF2B5EF4-FFF2-40B4-BE49-F238E27FC236}">
                      <a16:creationId xmlns:a16="http://schemas.microsoft.com/office/drawing/2014/main" id="{FA9D78AE-7604-4E51-9637-46ABDBCB22B7}"/>
                    </a:ext>
                  </a:extLst>
                </p:cNvPr>
                <p:cNvGrpSpPr>
                  <a:grpSpLocks/>
                </p:cNvGrpSpPr>
                <p:nvPr/>
              </p:nvGrpSpPr>
              <p:grpSpPr bwMode="auto">
                <a:xfrm>
                  <a:off x="905" y="2151"/>
                  <a:ext cx="91" cy="135"/>
                  <a:chOff x="918" y="2179"/>
                  <a:chExt cx="92" cy="137"/>
                </a:xfrm>
              </p:grpSpPr>
              <p:sp>
                <p:nvSpPr>
                  <p:cNvPr id="18459" name="Oval 60">
                    <a:extLst>
                      <a:ext uri="{FF2B5EF4-FFF2-40B4-BE49-F238E27FC236}">
                        <a16:creationId xmlns:a16="http://schemas.microsoft.com/office/drawing/2014/main" id="{CF0E48E2-DA43-460B-AF22-C5CE4C8A0FE5}"/>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18460" name="Line 61">
                    <a:extLst>
                      <a:ext uri="{FF2B5EF4-FFF2-40B4-BE49-F238E27FC236}">
                        <a16:creationId xmlns:a16="http://schemas.microsoft.com/office/drawing/2014/main" id="{9F0F75F1-9BBB-435B-A625-27688964B905}"/>
                      </a:ext>
                    </a:extLst>
                  </p:cNvPr>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61" name="Line 62">
                    <a:extLst>
                      <a:ext uri="{FF2B5EF4-FFF2-40B4-BE49-F238E27FC236}">
                        <a16:creationId xmlns:a16="http://schemas.microsoft.com/office/drawing/2014/main" id="{9E71B115-EB08-4E07-8523-C9A771332CB8}"/>
                      </a:ext>
                    </a:extLst>
                  </p:cNvPr>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62" name="Line 63">
                    <a:extLst>
                      <a:ext uri="{FF2B5EF4-FFF2-40B4-BE49-F238E27FC236}">
                        <a16:creationId xmlns:a16="http://schemas.microsoft.com/office/drawing/2014/main" id="{D694BCC6-F154-485F-A2E3-94D94A5E979D}"/>
                      </a:ext>
                    </a:extLst>
                  </p:cNvPr>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18463" name="Line 64">
                    <a:extLst>
                      <a:ext uri="{FF2B5EF4-FFF2-40B4-BE49-F238E27FC236}">
                        <a16:creationId xmlns:a16="http://schemas.microsoft.com/office/drawing/2014/main" id="{7439782F-AFD3-490E-B844-AFEA805A9F49}"/>
                      </a:ext>
                    </a:extLst>
                  </p:cNvPr>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18458" name="Line 65">
                  <a:extLst>
                    <a:ext uri="{FF2B5EF4-FFF2-40B4-BE49-F238E27FC236}">
                      <a16:creationId xmlns:a16="http://schemas.microsoft.com/office/drawing/2014/main" id="{55ED026F-B8FC-4632-BDED-8278F4C5581A}"/>
                    </a:ext>
                  </a:extLst>
                </p:cNvPr>
                <p:cNvSpPr>
                  <a:spLocks noChangeShapeType="1"/>
                </p:cNvSpPr>
                <p:nvPr/>
              </p:nvSpPr>
              <p:spPr bwMode="auto">
                <a:xfrm flipH="1" flipV="1">
                  <a:off x="811" y="2128"/>
                  <a:ext cx="85"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grpSp>
      <p:grpSp>
        <p:nvGrpSpPr>
          <p:cNvPr id="18437" name="Group 66">
            <a:extLst>
              <a:ext uri="{FF2B5EF4-FFF2-40B4-BE49-F238E27FC236}">
                <a16:creationId xmlns:a16="http://schemas.microsoft.com/office/drawing/2014/main" id="{31C439C3-F1C2-4854-9003-077E346E7565}"/>
              </a:ext>
            </a:extLst>
          </p:cNvPr>
          <p:cNvGrpSpPr>
            <a:grpSpLocks/>
          </p:cNvGrpSpPr>
          <p:nvPr/>
        </p:nvGrpSpPr>
        <p:grpSpPr bwMode="auto">
          <a:xfrm>
            <a:off x="608013" y="1874840"/>
            <a:ext cx="8196262" cy="795337"/>
            <a:chOff x="383" y="1181"/>
            <a:chExt cx="5163" cy="501"/>
          </a:xfrm>
        </p:grpSpPr>
        <p:sp>
          <p:nvSpPr>
            <p:cNvPr id="18439" name="Rectangle 67">
              <a:extLst>
                <a:ext uri="{FF2B5EF4-FFF2-40B4-BE49-F238E27FC236}">
                  <a16:creationId xmlns:a16="http://schemas.microsoft.com/office/drawing/2014/main" id="{27CE2E3A-E4FF-4D97-9D49-F3D1C41E3FAF}"/>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System</a:t>
              </a:r>
            </a:p>
            <a:p>
              <a:pPr algn="ctr">
                <a:defRPr/>
              </a:pPr>
              <a:r>
                <a:rPr lang="en-US" altLang="en-US" sz="1800" b="1">
                  <a:solidFill>
                    <a:srgbClr val="000000"/>
                  </a:solidFill>
                </a:rPr>
                <a:t>Design</a:t>
              </a:r>
            </a:p>
          </p:txBody>
        </p:sp>
        <p:sp>
          <p:nvSpPr>
            <p:cNvPr id="18440" name="Rectangle 68">
              <a:extLst>
                <a:ext uri="{FF2B5EF4-FFF2-40B4-BE49-F238E27FC236}">
                  <a16:creationId xmlns:a16="http://schemas.microsoft.com/office/drawing/2014/main" id="{19FB3A35-9C21-4E56-923F-BBF578614854}"/>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Detailed</a:t>
              </a:r>
            </a:p>
            <a:p>
              <a:pPr algn="ctr">
                <a:defRPr/>
              </a:pPr>
              <a:r>
                <a:rPr lang="en-US" altLang="en-US" sz="1800" b="1">
                  <a:solidFill>
                    <a:srgbClr val="000000"/>
                  </a:solidFill>
                </a:rPr>
                <a:t>Design</a:t>
              </a:r>
            </a:p>
          </p:txBody>
        </p:sp>
        <p:sp>
          <p:nvSpPr>
            <p:cNvPr id="18441" name="Rectangle 69">
              <a:extLst>
                <a:ext uri="{FF2B5EF4-FFF2-40B4-BE49-F238E27FC236}">
                  <a16:creationId xmlns:a16="http://schemas.microsoft.com/office/drawing/2014/main" id="{839F30D7-4724-4D89-84E5-991F05CCBFFC}"/>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Implemen-</a:t>
              </a:r>
            </a:p>
            <a:p>
              <a:pPr algn="ctr">
                <a:defRPr/>
              </a:pPr>
              <a:r>
                <a:rPr lang="en-US" altLang="en-US" sz="1800" b="1">
                  <a:solidFill>
                    <a:srgbClr val="000000"/>
                  </a:solidFill>
                </a:rPr>
                <a:t>tation</a:t>
              </a:r>
            </a:p>
          </p:txBody>
        </p:sp>
        <p:sp>
          <p:nvSpPr>
            <p:cNvPr id="18442" name="Rectangle 70">
              <a:extLst>
                <a:ext uri="{FF2B5EF4-FFF2-40B4-BE49-F238E27FC236}">
                  <a16:creationId xmlns:a16="http://schemas.microsoft.com/office/drawing/2014/main" id="{B29FEC3D-0928-4E9D-AEBF-9857BAF27146}"/>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Testing</a:t>
              </a:r>
            </a:p>
          </p:txBody>
        </p:sp>
        <p:sp>
          <p:nvSpPr>
            <p:cNvPr id="18443" name="Rectangle 71">
              <a:extLst>
                <a:ext uri="{FF2B5EF4-FFF2-40B4-BE49-F238E27FC236}">
                  <a16:creationId xmlns:a16="http://schemas.microsoft.com/office/drawing/2014/main" id="{B2E7045F-59F8-41B4-AED8-3BB1981B04E1}"/>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Requirements</a:t>
              </a:r>
            </a:p>
            <a:p>
              <a:pPr algn="ctr">
                <a:defRPr/>
              </a:pPr>
              <a:r>
                <a:rPr lang="en-US" altLang="en-US" sz="1800" b="1">
                  <a:solidFill>
                    <a:srgbClr val="000000"/>
                  </a:solidFill>
                </a:rPr>
                <a:t>Elicitation</a:t>
              </a:r>
            </a:p>
          </p:txBody>
        </p:sp>
        <p:sp>
          <p:nvSpPr>
            <p:cNvPr id="18444" name="Rectangle 72">
              <a:extLst>
                <a:ext uri="{FF2B5EF4-FFF2-40B4-BE49-F238E27FC236}">
                  <a16:creationId xmlns:a16="http://schemas.microsoft.com/office/drawing/2014/main" id="{D63D5D1C-FCA2-47C4-9190-D532EEC7CBBA}"/>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Analysis</a:t>
              </a:r>
            </a:p>
          </p:txBody>
        </p:sp>
      </p:grpSp>
      <p:sp>
        <p:nvSpPr>
          <p:cNvPr id="76" name="Rectangle 2">
            <a:extLst>
              <a:ext uri="{FF2B5EF4-FFF2-40B4-BE49-F238E27FC236}">
                <a16:creationId xmlns:a16="http://schemas.microsoft.com/office/drawing/2014/main" id="{0D2BA0E1-07FA-4204-85B4-F533E0F0B497}"/>
              </a:ext>
            </a:extLst>
          </p:cNvPr>
          <p:cNvSpPr>
            <a:spLocks noGrp="1" noChangeArrowheads="1"/>
          </p:cNvSpPr>
          <p:nvPr>
            <p:ph type="title"/>
          </p:nvPr>
        </p:nvSpPr>
        <p:spPr>
          <a:xfrm>
            <a:off x="228600" y="222250"/>
            <a:ext cx="8721762" cy="863600"/>
          </a:xfrm>
          <a:noFill/>
        </p:spPr>
        <p:txBody>
          <a:bodyPr vert="horz" wrap="square" lIns="92407" tIns="45420" rIns="92407" bIns="45420" numCol="1" anchor="ctr" anchorCtr="0" compatLnSpc="1">
            <a:prstTxWarp prst="textNoShape">
              <a:avLst/>
            </a:prstTxWarp>
          </a:bodyPr>
          <a:lstStyle/>
          <a:p>
            <a:r>
              <a:rPr lang="en-US" altLang="en-US" sz="3600" dirty="0">
                <a:ea typeface="ＭＳ Ｐゴシック" panose="020B0600070205080204" pitchFamily="34" charset="-128"/>
              </a:rPr>
              <a:t>Development Phases and UML Models</a:t>
            </a:r>
            <a:endParaRPr lang="en-US" altLang="en-US" sz="3200" dirty="0">
              <a:ea typeface="ＭＳ Ｐゴシック" panose="020B0600070205080204" pitchFamily="34" charset="-128"/>
            </a:endParaRPr>
          </a:p>
        </p:txBody>
      </p:sp>
    </p:spTree>
    <p:extLst>
      <p:ext uri="{BB962C8B-B14F-4D97-AF65-F5344CB8AC3E}">
        <p14:creationId xmlns:p14="http://schemas.microsoft.com/office/powerpoint/2010/main" val="366841972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164C882-322B-4196-9DDC-0F7BFB41F45B}"/>
              </a:ext>
            </a:extLst>
          </p:cNvPr>
          <p:cNvSpPr>
            <a:spLocks noChangeArrowheads="1"/>
          </p:cNvSpPr>
          <p:nvPr/>
        </p:nvSpPr>
        <p:spPr bwMode="auto">
          <a:xfrm>
            <a:off x="1711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20484" name="Group 4">
            <a:extLst>
              <a:ext uri="{FF2B5EF4-FFF2-40B4-BE49-F238E27FC236}">
                <a16:creationId xmlns:a16="http://schemas.microsoft.com/office/drawing/2014/main" id="{66556A54-F138-47B3-8CF1-B02B4B6FDA0A}"/>
              </a:ext>
            </a:extLst>
          </p:cNvPr>
          <p:cNvGrpSpPr>
            <a:grpSpLocks/>
          </p:cNvGrpSpPr>
          <p:nvPr/>
        </p:nvGrpSpPr>
        <p:grpSpPr bwMode="auto">
          <a:xfrm>
            <a:off x="533400" y="3095625"/>
            <a:ext cx="7493000" cy="3214688"/>
            <a:chOff x="336" y="1950"/>
            <a:chExt cx="4720" cy="2025"/>
          </a:xfrm>
        </p:grpSpPr>
        <p:grpSp>
          <p:nvGrpSpPr>
            <p:cNvPr id="20493" name="Group 5">
              <a:extLst>
                <a:ext uri="{FF2B5EF4-FFF2-40B4-BE49-F238E27FC236}">
                  <a16:creationId xmlns:a16="http://schemas.microsoft.com/office/drawing/2014/main" id="{7FFE3C34-0EDC-41C4-8397-DC2B74A98FA1}"/>
                </a:ext>
              </a:extLst>
            </p:cNvPr>
            <p:cNvGrpSpPr>
              <a:grpSpLocks/>
            </p:cNvGrpSpPr>
            <p:nvPr/>
          </p:nvGrpSpPr>
          <p:grpSpPr bwMode="auto">
            <a:xfrm>
              <a:off x="1197" y="2241"/>
              <a:ext cx="2067" cy="1646"/>
              <a:chOff x="1341" y="2241"/>
              <a:chExt cx="1997" cy="1646"/>
            </a:xfrm>
          </p:grpSpPr>
          <p:sp>
            <p:nvSpPr>
              <p:cNvPr id="20548" name="Line 6">
                <a:extLst>
                  <a:ext uri="{FF2B5EF4-FFF2-40B4-BE49-F238E27FC236}">
                    <a16:creationId xmlns:a16="http://schemas.microsoft.com/office/drawing/2014/main" id="{4A55F508-83C1-4A1B-9F45-45210EFC1687}"/>
                  </a:ext>
                </a:extLst>
              </p:cNvPr>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20549" name="Group 7">
                <a:extLst>
                  <a:ext uri="{FF2B5EF4-FFF2-40B4-BE49-F238E27FC236}">
                    <a16:creationId xmlns:a16="http://schemas.microsoft.com/office/drawing/2014/main" id="{E14D92F7-EE16-4A48-A97F-0A1685B8A677}"/>
                  </a:ext>
                </a:extLst>
              </p:cNvPr>
              <p:cNvGrpSpPr>
                <a:grpSpLocks/>
              </p:cNvGrpSpPr>
              <p:nvPr/>
            </p:nvGrpSpPr>
            <p:grpSpPr bwMode="auto">
              <a:xfrm>
                <a:off x="1341" y="2241"/>
                <a:ext cx="1997" cy="1646"/>
                <a:chOff x="1341" y="2241"/>
                <a:chExt cx="1997" cy="1646"/>
              </a:xfrm>
            </p:grpSpPr>
            <p:sp>
              <p:nvSpPr>
                <p:cNvPr id="20550" name="Rectangle 8">
                  <a:extLst>
                    <a:ext uri="{FF2B5EF4-FFF2-40B4-BE49-F238E27FC236}">
                      <a16:creationId xmlns:a16="http://schemas.microsoft.com/office/drawing/2014/main" id="{B8728F70-9D49-4275-B09A-C8974DEFC17F}"/>
                    </a:ext>
                  </a:extLst>
                </p:cNvPr>
                <p:cNvSpPr>
                  <a:spLocks noChangeArrowheads="1"/>
                </p:cNvSpPr>
                <p:nvPr/>
              </p:nvSpPr>
              <p:spPr bwMode="auto">
                <a:xfrm>
                  <a:off x="2197" y="3483"/>
                  <a:ext cx="11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Sub-</a:t>
                  </a:r>
                </a:p>
                <a:p>
                  <a:pPr algn="ctr">
                    <a:defRPr/>
                  </a:pPr>
                  <a:r>
                    <a:rPr lang="en-US" altLang="en-US" sz="1800" b="1">
                      <a:solidFill>
                        <a:srgbClr val="3D5500"/>
                      </a:solidFill>
                      <a:latin typeface="Book Antiqua" panose="02040602050305030304" pitchFamily="18" charset="0"/>
                    </a:rPr>
                    <a:t>systems </a:t>
                  </a:r>
                </a:p>
              </p:txBody>
            </p:sp>
            <p:sp>
              <p:nvSpPr>
                <p:cNvPr id="20551" name="Rectangle 9">
                  <a:extLst>
                    <a:ext uri="{FF2B5EF4-FFF2-40B4-BE49-F238E27FC236}">
                      <a16:creationId xmlns:a16="http://schemas.microsoft.com/office/drawing/2014/main" id="{087A204A-E6BA-4435-A175-DA7AC2305C53}"/>
                    </a:ext>
                  </a:extLst>
                </p:cNvPr>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52" name="Line 10">
                  <a:extLst>
                    <a:ext uri="{FF2B5EF4-FFF2-40B4-BE49-F238E27FC236}">
                      <a16:creationId xmlns:a16="http://schemas.microsoft.com/office/drawing/2014/main" id="{8AE4437C-78E6-44A5-9DF3-3D28A4F8A691}"/>
                    </a:ext>
                  </a:extLst>
                </p:cNvPr>
                <p:cNvSpPr>
                  <a:spLocks noChangeShapeType="1"/>
                </p:cNvSpPr>
                <p:nvPr/>
              </p:nvSpPr>
              <p:spPr bwMode="auto">
                <a:xfrm>
                  <a:off x="2736" y="2997"/>
                  <a:ext cx="22"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53" name="Line 11">
                  <a:extLst>
                    <a:ext uri="{FF2B5EF4-FFF2-40B4-BE49-F238E27FC236}">
                      <a16:creationId xmlns:a16="http://schemas.microsoft.com/office/drawing/2014/main" id="{6BB96659-5EDD-42A7-9E82-7C5D05F4128C}"/>
                    </a:ext>
                  </a:extLst>
                </p:cNvPr>
                <p:cNvSpPr>
                  <a:spLocks noChangeShapeType="1"/>
                </p:cNvSpPr>
                <p:nvPr/>
              </p:nvSpPr>
              <p:spPr bwMode="auto">
                <a:xfrm>
                  <a:off x="2810" y="3160"/>
                  <a:ext cx="110" cy="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54" name="Line 12">
                  <a:extLst>
                    <a:ext uri="{FF2B5EF4-FFF2-40B4-BE49-F238E27FC236}">
                      <a16:creationId xmlns:a16="http://schemas.microsoft.com/office/drawing/2014/main" id="{35A21516-97FC-4585-B320-37B62D7EEDA0}"/>
                    </a:ext>
                  </a:extLst>
                </p:cNvPr>
                <p:cNvSpPr>
                  <a:spLocks noChangeShapeType="1"/>
                </p:cNvSpPr>
                <p:nvPr/>
              </p:nvSpPr>
              <p:spPr bwMode="auto">
                <a:xfrm flipH="1" flipV="1">
                  <a:off x="2945" y="3045"/>
                  <a:ext cx="9"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55" name="AutoShape 13">
                  <a:extLst>
                    <a:ext uri="{FF2B5EF4-FFF2-40B4-BE49-F238E27FC236}">
                      <a16:creationId xmlns:a16="http://schemas.microsoft.com/office/drawing/2014/main" id="{D038D4CC-A1BA-45FD-8EEA-67D30E4788AF}"/>
                    </a:ext>
                  </a:extLst>
                </p:cNvPr>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56" name="AutoShape 14">
                  <a:extLst>
                    <a:ext uri="{FF2B5EF4-FFF2-40B4-BE49-F238E27FC236}">
                      <a16:creationId xmlns:a16="http://schemas.microsoft.com/office/drawing/2014/main" id="{14DDB0FE-BBDD-4403-8471-BF1B0BCA826E}"/>
                    </a:ext>
                  </a:extLst>
                </p:cNvPr>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57" name="AutoShape 15">
                  <a:extLst>
                    <a:ext uri="{FF2B5EF4-FFF2-40B4-BE49-F238E27FC236}">
                      <a16:creationId xmlns:a16="http://schemas.microsoft.com/office/drawing/2014/main" id="{9DE60EED-F0B6-400B-B58E-07D73C264412}"/>
                    </a:ext>
                  </a:extLst>
                </p:cNvPr>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58" name="AutoShape 16">
                  <a:extLst>
                    <a:ext uri="{FF2B5EF4-FFF2-40B4-BE49-F238E27FC236}">
                      <a16:creationId xmlns:a16="http://schemas.microsoft.com/office/drawing/2014/main" id="{361B9E8E-0296-41B5-98D0-DF8C83203B2F}"/>
                    </a:ext>
                  </a:extLst>
                </p:cNvPr>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59" name="Line 17">
                  <a:extLst>
                    <a:ext uri="{FF2B5EF4-FFF2-40B4-BE49-F238E27FC236}">
                      <a16:creationId xmlns:a16="http://schemas.microsoft.com/office/drawing/2014/main" id="{905F2A42-C466-4655-8DAA-9C4C1EFDFB60}"/>
                    </a:ext>
                  </a:extLst>
                </p:cNvPr>
                <p:cNvSpPr>
                  <a:spLocks noChangeShapeType="1"/>
                </p:cNvSpPr>
                <p:nvPr/>
              </p:nvSpPr>
              <p:spPr bwMode="auto">
                <a:xfrm>
                  <a:off x="1341" y="2241"/>
                  <a:ext cx="14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60" name="Line 18">
                  <a:extLst>
                    <a:ext uri="{FF2B5EF4-FFF2-40B4-BE49-F238E27FC236}">
                      <a16:creationId xmlns:a16="http://schemas.microsoft.com/office/drawing/2014/main" id="{AA510EA9-C5AE-4F80-B561-4186487E718E}"/>
                    </a:ext>
                  </a:extLst>
                </p:cNvPr>
                <p:cNvSpPr>
                  <a:spLocks noChangeShapeType="1"/>
                </p:cNvSpPr>
                <p:nvPr/>
              </p:nvSpPr>
              <p:spPr bwMode="auto">
                <a:xfrm>
                  <a:off x="2806" y="2249"/>
                  <a:ext cx="0" cy="5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61" name="Rectangle 19">
                  <a:extLst>
                    <a:ext uri="{FF2B5EF4-FFF2-40B4-BE49-F238E27FC236}">
                      <a16:creationId xmlns:a16="http://schemas.microsoft.com/office/drawing/2014/main" id="{707FD708-5907-4F8E-B042-7965557C74D4}"/>
                    </a:ext>
                  </a:extLst>
                </p:cNvPr>
                <p:cNvSpPr>
                  <a:spLocks noChangeArrowheads="1"/>
                </p:cNvSpPr>
                <p:nvPr/>
              </p:nvSpPr>
              <p:spPr bwMode="auto">
                <a:xfrm>
                  <a:off x="2363" y="2384"/>
                  <a:ext cx="837"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Structured by</a:t>
                  </a:r>
                </a:p>
              </p:txBody>
            </p:sp>
          </p:grpSp>
        </p:grpSp>
        <p:grpSp>
          <p:nvGrpSpPr>
            <p:cNvPr id="20494" name="Group 20">
              <a:extLst>
                <a:ext uri="{FF2B5EF4-FFF2-40B4-BE49-F238E27FC236}">
                  <a16:creationId xmlns:a16="http://schemas.microsoft.com/office/drawing/2014/main" id="{D4BA4E4A-7DB6-422C-85FA-ED533D166607}"/>
                </a:ext>
              </a:extLst>
            </p:cNvPr>
            <p:cNvGrpSpPr>
              <a:grpSpLocks/>
            </p:cNvGrpSpPr>
            <p:nvPr/>
          </p:nvGrpSpPr>
          <p:grpSpPr bwMode="auto">
            <a:xfrm>
              <a:off x="1152" y="2064"/>
              <a:ext cx="3904" cy="1820"/>
              <a:chOff x="1152" y="2064"/>
              <a:chExt cx="3904" cy="1820"/>
            </a:xfrm>
          </p:grpSpPr>
          <p:grpSp>
            <p:nvGrpSpPr>
              <p:cNvPr id="20541" name="Group 21">
                <a:extLst>
                  <a:ext uri="{FF2B5EF4-FFF2-40B4-BE49-F238E27FC236}">
                    <a16:creationId xmlns:a16="http://schemas.microsoft.com/office/drawing/2014/main" id="{FA459177-3CCA-4DC4-97AA-10E105BEECCA}"/>
                  </a:ext>
                </a:extLst>
              </p:cNvPr>
              <p:cNvGrpSpPr>
                <a:grpSpLocks/>
              </p:cNvGrpSpPr>
              <p:nvPr/>
            </p:nvGrpSpPr>
            <p:grpSpPr bwMode="auto">
              <a:xfrm>
                <a:off x="4095" y="2854"/>
                <a:ext cx="603" cy="597"/>
                <a:chOff x="4188" y="2891"/>
                <a:chExt cx="440" cy="448"/>
              </a:xfrm>
            </p:grpSpPr>
            <p:sp>
              <p:nvSpPr>
                <p:cNvPr id="20546" name="Rectangle 22">
                  <a:extLst>
                    <a:ext uri="{FF2B5EF4-FFF2-40B4-BE49-F238E27FC236}">
                      <a16:creationId xmlns:a16="http://schemas.microsoft.com/office/drawing/2014/main" id="{0D788D8B-2485-4A3D-A7AA-3852CE875C0C}"/>
                    </a:ext>
                  </a:extLst>
                </p:cNvPr>
                <p:cNvSpPr>
                  <a:spLocks noChangeArrowheads="1"/>
                </p:cNvSpPr>
                <p:nvPr/>
              </p:nvSpPr>
              <p:spPr bwMode="auto">
                <a:xfrm>
                  <a:off x="4203" y="2891"/>
                  <a:ext cx="86" cy="174"/>
                </a:xfrm>
                <a:prstGeom prst="rect">
                  <a:avLst/>
                </a:prstGeom>
                <a:solidFill>
                  <a:schemeClr val="bg1"/>
                </a:solidFill>
                <a:ln w="12700">
                  <a:solidFill>
                    <a:schemeClr val="tx1"/>
                  </a:solidFill>
                  <a:miter lim="800000"/>
                  <a:headEnd/>
                  <a:tailEnd/>
                </a:ln>
              </p:spPr>
              <p:txBody>
                <a:bodyPr wrap="none" lIns="92407" tIns="45420" rIns="92407" bIns="45420">
                  <a:spAutoFit/>
                </a:bodyP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47" name="Rectangle 23">
                  <a:extLst>
                    <a:ext uri="{FF2B5EF4-FFF2-40B4-BE49-F238E27FC236}">
                      <a16:creationId xmlns:a16="http://schemas.microsoft.com/office/drawing/2014/main" id="{16AC4029-90F9-473B-8E3C-29C5BB2E5805}"/>
                    </a:ext>
                  </a:extLst>
                </p:cNvPr>
                <p:cNvSpPr>
                  <a:spLocks noChangeArrowheads="1"/>
                </p:cNvSpPr>
                <p:nvPr/>
              </p:nvSpPr>
              <p:spPr bwMode="auto">
                <a:xfrm>
                  <a:off x="4188" y="2903"/>
                  <a:ext cx="44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b="1">
                      <a:solidFill>
                        <a:srgbClr val="000000"/>
                      </a:solidFill>
                      <a:latin typeface="Helvetica" panose="020B0604020202020204" pitchFamily="34" charset="0"/>
                    </a:rPr>
                    <a:t>class...</a:t>
                  </a:r>
                </a:p>
                <a:p>
                  <a:pPr>
                    <a:defRPr/>
                  </a:pPr>
                  <a:r>
                    <a:rPr lang="en-US" altLang="en-US" sz="1800" b="1">
                      <a:solidFill>
                        <a:srgbClr val="000000"/>
                      </a:solidFill>
                      <a:latin typeface="Helvetica" panose="020B0604020202020204" pitchFamily="34" charset="0"/>
                    </a:rPr>
                    <a:t>class...</a:t>
                  </a:r>
                </a:p>
                <a:p>
                  <a:pPr>
                    <a:defRPr/>
                  </a:pPr>
                  <a:r>
                    <a:rPr lang="en-US" altLang="en-US" sz="1800" b="1">
                      <a:solidFill>
                        <a:srgbClr val="000000"/>
                      </a:solidFill>
                      <a:latin typeface="Helvetica" panose="020B0604020202020204" pitchFamily="34" charset="0"/>
                    </a:rPr>
                    <a:t>class...</a:t>
                  </a:r>
                </a:p>
              </p:txBody>
            </p:sp>
          </p:grpSp>
          <p:sp>
            <p:nvSpPr>
              <p:cNvPr id="20542" name="Rectangle 24">
                <a:extLst>
                  <a:ext uri="{FF2B5EF4-FFF2-40B4-BE49-F238E27FC236}">
                    <a16:creationId xmlns:a16="http://schemas.microsoft.com/office/drawing/2014/main" id="{EB0EB755-11AA-4DCD-ACE4-0F535E7761B7}"/>
                  </a:ext>
                </a:extLst>
              </p:cNvPr>
              <p:cNvSpPr>
                <a:spLocks noChangeArrowheads="1"/>
              </p:cNvSpPr>
              <p:nvPr/>
            </p:nvSpPr>
            <p:spPr bwMode="auto">
              <a:xfrm>
                <a:off x="4174" y="3477"/>
                <a:ext cx="57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Source</a:t>
                </a:r>
              </a:p>
              <a:p>
                <a:pPr algn="ctr">
                  <a:defRPr/>
                </a:pPr>
                <a:r>
                  <a:rPr lang="en-US" altLang="en-US" sz="1800" b="1">
                    <a:solidFill>
                      <a:srgbClr val="3D5500"/>
                    </a:solidFill>
                    <a:latin typeface="Book Antiqua" panose="02040602050305030304" pitchFamily="18" charset="0"/>
                  </a:rPr>
                  <a:t>Code</a:t>
                </a:r>
              </a:p>
            </p:txBody>
          </p:sp>
          <p:sp>
            <p:nvSpPr>
              <p:cNvPr id="20543" name="Line 25">
                <a:extLst>
                  <a:ext uri="{FF2B5EF4-FFF2-40B4-BE49-F238E27FC236}">
                    <a16:creationId xmlns:a16="http://schemas.microsoft.com/office/drawing/2014/main" id="{743132F2-4D8C-4566-B8D5-7454BD71759C}"/>
                  </a:ext>
                </a:extLst>
              </p:cNvPr>
              <p:cNvSpPr>
                <a:spLocks noChangeShapeType="1"/>
              </p:cNvSpPr>
              <p:nvPr/>
            </p:nvSpPr>
            <p:spPr bwMode="auto">
              <a:xfrm flipV="1">
                <a:off x="1152" y="2064"/>
                <a:ext cx="3168" cy="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44" name="Line 26">
                <a:extLst>
                  <a:ext uri="{FF2B5EF4-FFF2-40B4-BE49-F238E27FC236}">
                    <a16:creationId xmlns:a16="http://schemas.microsoft.com/office/drawing/2014/main" id="{94D07617-F9A0-4B7B-8746-1235B771F5E1}"/>
                  </a:ext>
                </a:extLst>
              </p:cNvPr>
              <p:cNvSpPr>
                <a:spLocks noChangeShapeType="1"/>
              </p:cNvSpPr>
              <p:nvPr/>
            </p:nvSpPr>
            <p:spPr bwMode="auto">
              <a:xfrm>
                <a:off x="4314" y="2076"/>
                <a:ext cx="1" cy="7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45" name="Rectangle 27">
                <a:extLst>
                  <a:ext uri="{FF2B5EF4-FFF2-40B4-BE49-F238E27FC236}">
                    <a16:creationId xmlns:a16="http://schemas.microsoft.com/office/drawing/2014/main" id="{AEDFCF06-49C3-49CE-92E0-066D67D2E860}"/>
                  </a:ext>
                </a:extLst>
              </p:cNvPr>
              <p:cNvSpPr>
                <a:spLocks noChangeArrowheads="1"/>
              </p:cNvSpPr>
              <p:nvPr/>
            </p:nvSpPr>
            <p:spPr bwMode="auto">
              <a:xfrm>
                <a:off x="3900" y="2158"/>
                <a:ext cx="1156"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Implemented by</a:t>
                </a:r>
              </a:p>
            </p:txBody>
          </p:sp>
        </p:grpSp>
        <p:grpSp>
          <p:nvGrpSpPr>
            <p:cNvPr id="20495" name="Group 28">
              <a:extLst>
                <a:ext uri="{FF2B5EF4-FFF2-40B4-BE49-F238E27FC236}">
                  <a16:creationId xmlns:a16="http://schemas.microsoft.com/office/drawing/2014/main" id="{6BB41311-C926-4E87-A8C1-3D6D8A441658}"/>
                </a:ext>
              </a:extLst>
            </p:cNvPr>
            <p:cNvGrpSpPr>
              <a:grpSpLocks/>
            </p:cNvGrpSpPr>
            <p:nvPr/>
          </p:nvGrpSpPr>
          <p:grpSpPr bwMode="auto">
            <a:xfrm>
              <a:off x="1200" y="2151"/>
              <a:ext cx="2873" cy="1824"/>
              <a:chOff x="1333" y="2151"/>
              <a:chExt cx="2873" cy="1824"/>
            </a:xfrm>
          </p:grpSpPr>
          <p:sp>
            <p:nvSpPr>
              <p:cNvPr id="20530" name="Rectangle 29">
                <a:extLst>
                  <a:ext uri="{FF2B5EF4-FFF2-40B4-BE49-F238E27FC236}">
                    <a16:creationId xmlns:a16="http://schemas.microsoft.com/office/drawing/2014/main" id="{F75F1216-8E8A-449B-9678-FE0C2AAD4CA5}"/>
                  </a:ext>
                </a:extLst>
              </p:cNvPr>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31" name="Line 30">
                <a:extLst>
                  <a:ext uri="{FF2B5EF4-FFF2-40B4-BE49-F238E27FC236}">
                    <a16:creationId xmlns:a16="http://schemas.microsoft.com/office/drawing/2014/main" id="{028A3B06-1DE0-4FCF-A9DF-67738739C0EB}"/>
                  </a:ext>
                </a:extLst>
              </p:cNvPr>
              <p:cNvSpPr>
                <a:spLocks noChangeShapeType="1"/>
              </p:cNvSpPr>
              <p:nvPr/>
            </p:nvSpPr>
            <p:spPr bwMode="auto">
              <a:xfrm>
                <a:off x="3593" y="2974"/>
                <a:ext cx="98" cy="1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32" name="Line 31">
                <a:extLst>
                  <a:ext uri="{FF2B5EF4-FFF2-40B4-BE49-F238E27FC236}">
                    <a16:creationId xmlns:a16="http://schemas.microsoft.com/office/drawing/2014/main" id="{9A8B851F-E103-4B39-B131-219077A1D89D}"/>
                  </a:ext>
                </a:extLst>
              </p:cNvPr>
              <p:cNvSpPr>
                <a:spLocks noChangeShapeType="1"/>
              </p:cNvSpPr>
              <p:nvPr/>
            </p:nvSpPr>
            <p:spPr bwMode="auto">
              <a:xfrm flipV="1">
                <a:off x="3681" y="3052"/>
                <a:ext cx="11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33" name="Rectangle 32" descr="Light horizontal">
                <a:extLst>
                  <a:ext uri="{FF2B5EF4-FFF2-40B4-BE49-F238E27FC236}">
                    <a16:creationId xmlns:a16="http://schemas.microsoft.com/office/drawing/2014/main" id="{27EFFA33-B6AE-438C-AEDE-572879001A24}"/>
                  </a:ext>
                </a:extLst>
              </p:cNvPr>
              <p:cNvSpPr>
                <a:spLocks noChangeArrowheads="1"/>
              </p:cNvSpPr>
              <p:nvPr/>
            </p:nvSpPr>
            <p:spPr bwMode="auto">
              <a:xfrm>
                <a:off x="3556" y="2921"/>
                <a:ext cx="74" cy="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34" name="Rectangle 33" descr="Light horizontal">
                <a:extLst>
                  <a:ext uri="{FF2B5EF4-FFF2-40B4-BE49-F238E27FC236}">
                    <a16:creationId xmlns:a16="http://schemas.microsoft.com/office/drawing/2014/main" id="{E57835AC-3F7D-499C-844D-4540FDCCAF9D}"/>
                  </a:ext>
                </a:extLst>
              </p:cNvPr>
              <p:cNvSpPr>
                <a:spLocks noChangeArrowheads="1"/>
              </p:cNvSpPr>
              <p:nvPr/>
            </p:nvSpPr>
            <p:spPr bwMode="auto">
              <a:xfrm>
                <a:off x="3659" y="3161"/>
                <a:ext cx="73" cy="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35" name="Rectangle 34" descr="Light horizontal">
                <a:extLst>
                  <a:ext uri="{FF2B5EF4-FFF2-40B4-BE49-F238E27FC236}">
                    <a16:creationId xmlns:a16="http://schemas.microsoft.com/office/drawing/2014/main" id="{4535AE3C-FC52-4796-8A7D-672F475F63BC}"/>
                  </a:ext>
                </a:extLst>
              </p:cNvPr>
              <p:cNvSpPr>
                <a:spLocks noChangeArrowheads="1"/>
              </p:cNvSpPr>
              <p:nvPr/>
            </p:nvSpPr>
            <p:spPr bwMode="auto">
              <a:xfrm>
                <a:off x="3755" y="2981"/>
                <a:ext cx="74" cy="74"/>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36" name="Rectangle 35">
                <a:extLst>
                  <a:ext uri="{FF2B5EF4-FFF2-40B4-BE49-F238E27FC236}">
                    <a16:creationId xmlns:a16="http://schemas.microsoft.com/office/drawing/2014/main" id="{CDD01C5F-8924-448D-B15C-802B747DF222}"/>
                  </a:ext>
                </a:extLst>
              </p:cNvPr>
              <p:cNvSpPr>
                <a:spLocks noChangeArrowheads="1"/>
              </p:cNvSpPr>
              <p:nvPr/>
            </p:nvSpPr>
            <p:spPr bwMode="auto">
              <a:xfrm>
                <a:off x="3243" y="3398"/>
                <a:ext cx="88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Solution Domain </a:t>
                </a:r>
              </a:p>
              <a:p>
                <a:pPr algn="ctr">
                  <a:defRPr/>
                </a:pPr>
                <a:r>
                  <a:rPr lang="en-US" altLang="en-US" sz="1800" b="1">
                    <a:solidFill>
                      <a:srgbClr val="3D5500"/>
                    </a:solidFill>
                    <a:latin typeface="Book Antiqua" panose="02040602050305030304" pitchFamily="18" charset="0"/>
                  </a:rPr>
                  <a:t>Objects</a:t>
                </a:r>
              </a:p>
            </p:txBody>
          </p:sp>
          <p:sp>
            <p:nvSpPr>
              <p:cNvPr id="20537" name="Line 36">
                <a:extLst>
                  <a:ext uri="{FF2B5EF4-FFF2-40B4-BE49-F238E27FC236}">
                    <a16:creationId xmlns:a16="http://schemas.microsoft.com/office/drawing/2014/main" id="{6FBAEBE1-810F-4413-B90F-F053DB24EFB3}"/>
                  </a:ext>
                </a:extLst>
              </p:cNvPr>
              <p:cNvSpPr>
                <a:spLocks noChangeShapeType="1"/>
              </p:cNvSpPr>
              <p:nvPr/>
            </p:nvSpPr>
            <p:spPr bwMode="auto">
              <a:xfrm>
                <a:off x="3094" y="3066"/>
                <a:ext cx="3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38" name="Line 37">
                <a:extLst>
                  <a:ext uri="{FF2B5EF4-FFF2-40B4-BE49-F238E27FC236}">
                    <a16:creationId xmlns:a16="http://schemas.microsoft.com/office/drawing/2014/main" id="{90AC0F8B-6325-4E5D-85B3-11321FDA541A}"/>
                  </a:ext>
                </a:extLst>
              </p:cNvPr>
              <p:cNvSpPr>
                <a:spLocks noChangeShapeType="1"/>
              </p:cNvSpPr>
              <p:nvPr/>
            </p:nvSpPr>
            <p:spPr bwMode="auto">
              <a:xfrm>
                <a:off x="1333" y="2151"/>
                <a:ext cx="23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39" name="Line 38">
                <a:extLst>
                  <a:ext uri="{FF2B5EF4-FFF2-40B4-BE49-F238E27FC236}">
                    <a16:creationId xmlns:a16="http://schemas.microsoft.com/office/drawing/2014/main" id="{AB6D1102-47E2-4E99-8D86-05858790BC78}"/>
                  </a:ext>
                </a:extLst>
              </p:cNvPr>
              <p:cNvSpPr>
                <a:spLocks noChangeShapeType="1"/>
              </p:cNvSpPr>
              <p:nvPr/>
            </p:nvSpPr>
            <p:spPr bwMode="auto">
              <a:xfrm>
                <a:off x="3677" y="2152"/>
                <a:ext cx="0" cy="65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40" name="Rectangle 39">
                <a:extLst>
                  <a:ext uri="{FF2B5EF4-FFF2-40B4-BE49-F238E27FC236}">
                    <a16:creationId xmlns:a16="http://schemas.microsoft.com/office/drawing/2014/main" id="{562E7F8D-0BE9-4A73-AFB5-1D22ADB1C04B}"/>
                  </a:ext>
                </a:extLst>
              </p:cNvPr>
              <p:cNvSpPr>
                <a:spLocks noChangeArrowheads="1"/>
              </p:cNvSpPr>
              <p:nvPr/>
            </p:nvSpPr>
            <p:spPr bwMode="auto">
              <a:xfrm>
                <a:off x="3226" y="2423"/>
                <a:ext cx="980"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a:solidFill>
                      <a:srgbClr val="000000"/>
                    </a:solidFill>
                    <a:latin typeface="ITCCheltenham BookCond" charset="0"/>
                  </a:rPr>
                  <a:t>Realized by</a:t>
                </a:r>
              </a:p>
            </p:txBody>
          </p:sp>
        </p:grpSp>
        <p:grpSp>
          <p:nvGrpSpPr>
            <p:cNvPr id="20496" name="Group 40">
              <a:extLst>
                <a:ext uri="{FF2B5EF4-FFF2-40B4-BE49-F238E27FC236}">
                  <a16:creationId xmlns:a16="http://schemas.microsoft.com/office/drawing/2014/main" id="{7A959A0C-5BFC-4109-AE15-C154F16A9FA6}"/>
                </a:ext>
              </a:extLst>
            </p:cNvPr>
            <p:cNvGrpSpPr>
              <a:grpSpLocks/>
            </p:cNvGrpSpPr>
            <p:nvPr/>
          </p:nvGrpSpPr>
          <p:grpSpPr bwMode="auto">
            <a:xfrm>
              <a:off x="1152" y="2300"/>
              <a:ext cx="1200" cy="1647"/>
              <a:chOff x="1349" y="2300"/>
              <a:chExt cx="1077" cy="1647"/>
            </a:xfrm>
          </p:grpSpPr>
          <p:sp>
            <p:nvSpPr>
              <p:cNvPr id="20518" name="Rectangle 41">
                <a:extLst>
                  <a:ext uri="{FF2B5EF4-FFF2-40B4-BE49-F238E27FC236}">
                    <a16:creationId xmlns:a16="http://schemas.microsoft.com/office/drawing/2014/main" id="{095F36DD-B5C4-4EDB-A52A-073A86887D9D}"/>
                  </a:ext>
                </a:extLst>
              </p:cNvPr>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19" name="Rectangle 42" descr="Light horizontal">
                <a:extLst>
                  <a:ext uri="{FF2B5EF4-FFF2-40B4-BE49-F238E27FC236}">
                    <a16:creationId xmlns:a16="http://schemas.microsoft.com/office/drawing/2014/main" id="{F0264F05-113F-449C-A69F-7B6375A3D088}"/>
                  </a:ext>
                </a:extLst>
              </p:cNvPr>
              <p:cNvSpPr>
                <a:spLocks noChangeArrowheads="1"/>
              </p:cNvSpPr>
              <p:nvPr/>
            </p:nvSpPr>
            <p:spPr bwMode="auto">
              <a:xfrm>
                <a:off x="1970" y="2880"/>
                <a:ext cx="87" cy="89"/>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20" name="Rectangle 43" descr="Light horizontal">
                <a:extLst>
                  <a:ext uri="{FF2B5EF4-FFF2-40B4-BE49-F238E27FC236}">
                    <a16:creationId xmlns:a16="http://schemas.microsoft.com/office/drawing/2014/main" id="{4256F8C0-7FC4-4A35-A707-B31BB65E525E}"/>
                  </a:ext>
                </a:extLst>
              </p:cNvPr>
              <p:cNvSpPr>
                <a:spLocks noChangeArrowheads="1"/>
              </p:cNvSpPr>
              <p:nvPr/>
            </p:nvSpPr>
            <p:spPr bwMode="auto">
              <a:xfrm>
                <a:off x="2054" y="3089"/>
                <a:ext cx="87" cy="91"/>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21" name="Rectangle 44" descr="Light horizontal">
                <a:extLst>
                  <a:ext uri="{FF2B5EF4-FFF2-40B4-BE49-F238E27FC236}">
                    <a16:creationId xmlns:a16="http://schemas.microsoft.com/office/drawing/2014/main" id="{7D220043-CAFD-4658-A572-BF9FD86F5DD3}"/>
                  </a:ext>
                </a:extLst>
              </p:cNvPr>
              <p:cNvSpPr>
                <a:spLocks noChangeArrowheads="1"/>
              </p:cNvSpPr>
              <p:nvPr/>
            </p:nvSpPr>
            <p:spPr bwMode="auto">
              <a:xfrm>
                <a:off x="1870" y="3087"/>
                <a:ext cx="78" cy="92"/>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22" name="Rectangle 45">
                <a:extLst>
                  <a:ext uri="{FF2B5EF4-FFF2-40B4-BE49-F238E27FC236}">
                    <a16:creationId xmlns:a16="http://schemas.microsoft.com/office/drawing/2014/main" id="{7E011DBF-53AF-4CAC-B2D3-05E73C9D6540}"/>
                  </a:ext>
                </a:extLst>
              </p:cNvPr>
              <p:cNvSpPr>
                <a:spLocks noChangeArrowheads="1"/>
              </p:cNvSpPr>
              <p:nvPr/>
            </p:nvSpPr>
            <p:spPr bwMode="auto">
              <a:xfrm>
                <a:off x="1558" y="3370"/>
                <a:ext cx="84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Application</a:t>
                </a:r>
              </a:p>
              <a:p>
                <a:pPr algn="ctr">
                  <a:defRPr/>
                </a:pPr>
                <a:r>
                  <a:rPr lang="en-US" altLang="en-US" sz="1800" b="1">
                    <a:solidFill>
                      <a:srgbClr val="3D5500"/>
                    </a:solidFill>
                    <a:latin typeface="Book Antiqua" panose="02040602050305030304" pitchFamily="18" charset="0"/>
                  </a:rPr>
                  <a:t>Domain </a:t>
                </a:r>
              </a:p>
              <a:p>
                <a:pPr algn="ctr">
                  <a:defRPr/>
                </a:pPr>
                <a:r>
                  <a:rPr lang="en-US" altLang="en-US" sz="1800" b="1">
                    <a:solidFill>
                      <a:srgbClr val="3D5500"/>
                    </a:solidFill>
                    <a:latin typeface="Book Antiqua" panose="02040602050305030304" pitchFamily="18" charset="0"/>
                  </a:rPr>
                  <a:t>Objects</a:t>
                </a:r>
              </a:p>
            </p:txBody>
          </p:sp>
          <p:sp>
            <p:nvSpPr>
              <p:cNvPr id="20523" name="Line 46">
                <a:extLst>
                  <a:ext uri="{FF2B5EF4-FFF2-40B4-BE49-F238E27FC236}">
                    <a16:creationId xmlns:a16="http://schemas.microsoft.com/office/drawing/2014/main" id="{45142731-9AC9-4AA3-A104-446A993EDC76}"/>
                  </a:ext>
                </a:extLst>
              </p:cNvPr>
              <p:cNvSpPr>
                <a:spLocks noChangeShapeType="1"/>
              </p:cNvSpPr>
              <p:nvPr/>
            </p:nvSpPr>
            <p:spPr bwMode="auto">
              <a:xfrm>
                <a:off x="1963" y="2317"/>
                <a:ext cx="0" cy="5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24" name="Rectangle 47">
                <a:extLst>
                  <a:ext uri="{FF2B5EF4-FFF2-40B4-BE49-F238E27FC236}">
                    <a16:creationId xmlns:a16="http://schemas.microsoft.com/office/drawing/2014/main" id="{2955CAFA-9857-44D8-BD1A-21422BCE041C}"/>
                  </a:ext>
                </a:extLst>
              </p:cNvPr>
              <p:cNvSpPr>
                <a:spLocks noChangeArrowheads="1"/>
              </p:cNvSpPr>
              <p:nvPr/>
            </p:nvSpPr>
            <p:spPr bwMode="auto">
              <a:xfrm>
                <a:off x="1442" y="2348"/>
                <a:ext cx="984"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Expressed in terms of</a:t>
                </a:r>
              </a:p>
            </p:txBody>
          </p:sp>
          <p:sp>
            <p:nvSpPr>
              <p:cNvPr id="20525" name="Line 48">
                <a:extLst>
                  <a:ext uri="{FF2B5EF4-FFF2-40B4-BE49-F238E27FC236}">
                    <a16:creationId xmlns:a16="http://schemas.microsoft.com/office/drawing/2014/main" id="{83F324DF-6C4A-43C0-B9B3-1D91ABCF30C8}"/>
                  </a:ext>
                </a:extLst>
              </p:cNvPr>
              <p:cNvSpPr>
                <a:spLocks noChangeShapeType="1"/>
              </p:cNvSpPr>
              <p:nvPr/>
            </p:nvSpPr>
            <p:spPr bwMode="auto">
              <a:xfrm>
                <a:off x="1349" y="2300"/>
                <a:ext cx="6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26" name="Line 49">
                <a:extLst>
                  <a:ext uri="{FF2B5EF4-FFF2-40B4-BE49-F238E27FC236}">
                    <a16:creationId xmlns:a16="http://schemas.microsoft.com/office/drawing/2014/main" id="{C6B174A8-5C33-4788-8611-4B30C95AD271}"/>
                  </a:ext>
                </a:extLst>
              </p:cNvPr>
              <p:cNvSpPr>
                <a:spLocks noChangeShapeType="1"/>
              </p:cNvSpPr>
              <p:nvPr/>
            </p:nvSpPr>
            <p:spPr bwMode="auto">
              <a:xfrm>
                <a:off x="1920" y="3021"/>
                <a:ext cx="1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27" name="Line 50">
                <a:extLst>
                  <a:ext uri="{FF2B5EF4-FFF2-40B4-BE49-F238E27FC236}">
                    <a16:creationId xmlns:a16="http://schemas.microsoft.com/office/drawing/2014/main" id="{1B1AE5F4-51FB-445D-83EF-79E0235D7F6D}"/>
                  </a:ext>
                </a:extLst>
              </p:cNvPr>
              <p:cNvSpPr>
                <a:spLocks noChangeShapeType="1"/>
              </p:cNvSpPr>
              <p:nvPr/>
            </p:nvSpPr>
            <p:spPr bwMode="auto">
              <a:xfrm>
                <a:off x="2115" y="3032"/>
                <a:ext cx="0" cy="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28" name="Line 51">
                <a:extLst>
                  <a:ext uri="{FF2B5EF4-FFF2-40B4-BE49-F238E27FC236}">
                    <a16:creationId xmlns:a16="http://schemas.microsoft.com/office/drawing/2014/main" id="{67DD99F8-BBC0-43AD-A980-4213566CD55A}"/>
                  </a:ext>
                </a:extLst>
              </p:cNvPr>
              <p:cNvSpPr>
                <a:spLocks noChangeShapeType="1"/>
              </p:cNvSpPr>
              <p:nvPr/>
            </p:nvSpPr>
            <p:spPr bwMode="auto">
              <a:xfrm>
                <a:off x="1909" y="3025"/>
                <a:ext cx="0"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29" name="Line 52">
                <a:extLst>
                  <a:ext uri="{FF2B5EF4-FFF2-40B4-BE49-F238E27FC236}">
                    <a16:creationId xmlns:a16="http://schemas.microsoft.com/office/drawing/2014/main" id="{90057BAE-691E-44DE-B9B2-97C700C06D46}"/>
                  </a:ext>
                </a:extLst>
              </p:cNvPr>
              <p:cNvSpPr>
                <a:spLocks noChangeShapeType="1"/>
              </p:cNvSpPr>
              <p:nvPr/>
            </p:nvSpPr>
            <p:spPr bwMode="auto">
              <a:xfrm>
                <a:off x="2008" y="2975"/>
                <a:ext cx="0"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nvGrpSpPr>
            <p:cNvPr id="20497" name="Group 53">
              <a:extLst>
                <a:ext uri="{FF2B5EF4-FFF2-40B4-BE49-F238E27FC236}">
                  <a16:creationId xmlns:a16="http://schemas.microsoft.com/office/drawing/2014/main" id="{697900B8-AC8F-4864-AA24-BEF93B58949C}"/>
                </a:ext>
              </a:extLst>
            </p:cNvPr>
            <p:cNvGrpSpPr>
              <a:grpSpLocks/>
            </p:cNvGrpSpPr>
            <p:nvPr/>
          </p:nvGrpSpPr>
          <p:grpSpPr bwMode="auto">
            <a:xfrm>
              <a:off x="336" y="1950"/>
              <a:ext cx="888" cy="1864"/>
              <a:chOff x="474" y="1950"/>
              <a:chExt cx="888" cy="1864"/>
            </a:xfrm>
          </p:grpSpPr>
          <p:sp>
            <p:nvSpPr>
              <p:cNvPr id="20498" name="Rectangle 54">
                <a:extLst>
                  <a:ext uri="{FF2B5EF4-FFF2-40B4-BE49-F238E27FC236}">
                    <a16:creationId xmlns:a16="http://schemas.microsoft.com/office/drawing/2014/main" id="{5C13EC4C-EB10-4973-87B9-381672F4E4E8}"/>
                  </a:ext>
                </a:extLst>
              </p:cNvPr>
              <p:cNvSpPr>
                <a:spLocks noChangeArrowheads="1"/>
              </p:cNvSpPr>
              <p:nvPr/>
            </p:nvSpPr>
            <p:spPr bwMode="auto">
              <a:xfrm>
                <a:off x="474" y="3410"/>
                <a:ext cx="8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Use Case</a:t>
                </a:r>
              </a:p>
              <a:p>
                <a:pPr algn="ctr">
                  <a:defRPr/>
                </a:pPr>
                <a:r>
                  <a:rPr lang="en-US" altLang="en-US" sz="1800" b="1">
                    <a:solidFill>
                      <a:srgbClr val="3D5500"/>
                    </a:solidFill>
                    <a:latin typeface="Book Antiqua" panose="02040602050305030304" pitchFamily="18" charset="0"/>
                  </a:rPr>
                  <a:t>Model</a:t>
                </a:r>
              </a:p>
            </p:txBody>
          </p:sp>
          <p:grpSp>
            <p:nvGrpSpPr>
              <p:cNvPr id="20499" name="Group 55">
                <a:extLst>
                  <a:ext uri="{FF2B5EF4-FFF2-40B4-BE49-F238E27FC236}">
                    <a16:creationId xmlns:a16="http://schemas.microsoft.com/office/drawing/2014/main" id="{93CC5383-8CEA-4FCC-A678-CDFEF5B67DA4}"/>
                  </a:ext>
                </a:extLst>
              </p:cNvPr>
              <p:cNvGrpSpPr>
                <a:grpSpLocks/>
              </p:cNvGrpSpPr>
              <p:nvPr/>
            </p:nvGrpSpPr>
            <p:grpSpPr bwMode="auto">
              <a:xfrm>
                <a:off x="602" y="1950"/>
                <a:ext cx="727" cy="352"/>
                <a:chOff x="602" y="1950"/>
                <a:chExt cx="727" cy="352"/>
              </a:xfrm>
            </p:grpSpPr>
            <p:sp>
              <p:nvSpPr>
                <p:cNvPr id="20500" name="Rectangle 56">
                  <a:extLst>
                    <a:ext uri="{FF2B5EF4-FFF2-40B4-BE49-F238E27FC236}">
                      <a16:creationId xmlns:a16="http://schemas.microsoft.com/office/drawing/2014/main" id="{75DC2F4F-66AD-42E8-9710-D555F5F5355D}"/>
                    </a:ext>
                  </a:extLst>
                </p:cNvPr>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01" name="Oval 57">
                  <a:extLst>
                    <a:ext uri="{FF2B5EF4-FFF2-40B4-BE49-F238E27FC236}">
                      <a16:creationId xmlns:a16="http://schemas.microsoft.com/office/drawing/2014/main" id="{2206565A-F729-4181-B924-09B867B6F891}"/>
                    </a:ext>
                  </a:extLst>
                </p:cNvPr>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02" name="Oval 58">
                  <a:extLst>
                    <a:ext uri="{FF2B5EF4-FFF2-40B4-BE49-F238E27FC236}">
                      <a16:creationId xmlns:a16="http://schemas.microsoft.com/office/drawing/2014/main" id="{DFB84AE0-2FE3-497C-B09F-60A38B736A74}"/>
                    </a:ext>
                  </a:extLst>
                </p:cNvPr>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20503" name="Group 59">
                  <a:extLst>
                    <a:ext uri="{FF2B5EF4-FFF2-40B4-BE49-F238E27FC236}">
                      <a16:creationId xmlns:a16="http://schemas.microsoft.com/office/drawing/2014/main" id="{FF132874-8361-4C7B-9CC9-0B54C00C2735}"/>
                    </a:ext>
                  </a:extLst>
                </p:cNvPr>
                <p:cNvGrpSpPr>
                  <a:grpSpLocks/>
                </p:cNvGrpSpPr>
                <p:nvPr/>
              </p:nvGrpSpPr>
              <p:grpSpPr bwMode="auto">
                <a:xfrm>
                  <a:off x="1082" y="1994"/>
                  <a:ext cx="90" cy="137"/>
                  <a:chOff x="1097" y="2020"/>
                  <a:chExt cx="91" cy="139"/>
                </a:xfrm>
              </p:grpSpPr>
              <p:sp>
                <p:nvSpPr>
                  <p:cNvPr id="20513" name="Oval 60">
                    <a:extLst>
                      <a:ext uri="{FF2B5EF4-FFF2-40B4-BE49-F238E27FC236}">
                        <a16:creationId xmlns:a16="http://schemas.microsoft.com/office/drawing/2014/main" id="{E122788D-BE82-4666-83ED-08EB561B8C6D}"/>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14" name="Line 61">
                    <a:extLst>
                      <a:ext uri="{FF2B5EF4-FFF2-40B4-BE49-F238E27FC236}">
                        <a16:creationId xmlns:a16="http://schemas.microsoft.com/office/drawing/2014/main" id="{A704FCC4-0B3D-4A7A-B144-ECEAB404563D}"/>
                      </a:ext>
                    </a:extLst>
                  </p:cNvPr>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15" name="Line 62">
                    <a:extLst>
                      <a:ext uri="{FF2B5EF4-FFF2-40B4-BE49-F238E27FC236}">
                        <a16:creationId xmlns:a16="http://schemas.microsoft.com/office/drawing/2014/main" id="{BDD19562-6085-493F-B565-3C77B83D7167}"/>
                      </a:ext>
                    </a:extLst>
                  </p:cNvPr>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16" name="Line 63">
                    <a:extLst>
                      <a:ext uri="{FF2B5EF4-FFF2-40B4-BE49-F238E27FC236}">
                        <a16:creationId xmlns:a16="http://schemas.microsoft.com/office/drawing/2014/main" id="{1BC287FD-0DE7-4DDA-BE4E-9458DC3F346C}"/>
                      </a:ext>
                    </a:extLst>
                  </p:cNvPr>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17" name="Line 64">
                    <a:extLst>
                      <a:ext uri="{FF2B5EF4-FFF2-40B4-BE49-F238E27FC236}">
                        <a16:creationId xmlns:a16="http://schemas.microsoft.com/office/drawing/2014/main" id="{DD071983-546D-4E56-9252-603B41A088DF}"/>
                      </a:ext>
                    </a:extLst>
                  </p:cNvPr>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20504" name="Line 65">
                  <a:extLst>
                    <a:ext uri="{FF2B5EF4-FFF2-40B4-BE49-F238E27FC236}">
                      <a16:creationId xmlns:a16="http://schemas.microsoft.com/office/drawing/2014/main" id="{E30D35A9-F803-4B14-ACBE-A9A40C69697E}"/>
                    </a:ext>
                  </a:extLst>
                </p:cNvPr>
                <p:cNvSpPr>
                  <a:spLocks noChangeShapeType="1"/>
                </p:cNvSpPr>
                <p:nvPr/>
              </p:nvSpPr>
              <p:spPr bwMode="auto">
                <a:xfrm flipH="1" flipV="1">
                  <a:off x="915" y="2072"/>
                  <a:ext cx="157"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05" name="Line 66">
                  <a:extLst>
                    <a:ext uri="{FF2B5EF4-FFF2-40B4-BE49-F238E27FC236}">
                      <a16:creationId xmlns:a16="http://schemas.microsoft.com/office/drawing/2014/main" id="{99E7F6A0-0A9F-4E95-814A-73BE4672556B}"/>
                    </a:ext>
                  </a:extLst>
                </p:cNvPr>
                <p:cNvSpPr>
                  <a:spLocks noChangeShapeType="1"/>
                </p:cNvSpPr>
                <p:nvPr/>
              </p:nvSpPr>
              <p:spPr bwMode="auto">
                <a:xfrm>
                  <a:off x="1128" y="2154"/>
                  <a:ext cx="7"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20506" name="Group 67">
                  <a:extLst>
                    <a:ext uri="{FF2B5EF4-FFF2-40B4-BE49-F238E27FC236}">
                      <a16:creationId xmlns:a16="http://schemas.microsoft.com/office/drawing/2014/main" id="{EDA71D99-799E-4DAE-88C2-91A3F64F79AE}"/>
                    </a:ext>
                  </a:extLst>
                </p:cNvPr>
                <p:cNvGrpSpPr>
                  <a:grpSpLocks/>
                </p:cNvGrpSpPr>
                <p:nvPr/>
              </p:nvGrpSpPr>
              <p:grpSpPr bwMode="auto">
                <a:xfrm>
                  <a:off x="905" y="2151"/>
                  <a:ext cx="91" cy="135"/>
                  <a:chOff x="918" y="2179"/>
                  <a:chExt cx="92" cy="137"/>
                </a:xfrm>
              </p:grpSpPr>
              <p:sp>
                <p:nvSpPr>
                  <p:cNvPr id="20508" name="Oval 68">
                    <a:extLst>
                      <a:ext uri="{FF2B5EF4-FFF2-40B4-BE49-F238E27FC236}">
                        <a16:creationId xmlns:a16="http://schemas.microsoft.com/office/drawing/2014/main" id="{6EA19962-1B97-4BC7-AB59-15CA1C187BF9}"/>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0509" name="Line 69">
                    <a:extLst>
                      <a:ext uri="{FF2B5EF4-FFF2-40B4-BE49-F238E27FC236}">
                        <a16:creationId xmlns:a16="http://schemas.microsoft.com/office/drawing/2014/main" id="{7295723C-1830-44D7-988A-CAD6BFF0532A}"/>
                      </a:ext>
                    </a:extLst>
                  </p:cNvPr>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10" name="Line 70">
                    <a:extLst>
                      <a:ext uri="{FF2B5EF4-FFF2-40B4-BE49-F238E27FC236}">
                        <a16:creationId xmlns:a16="http://schemas.microsoft.com/office/drawing/2014/main" id="{8789B4B3-0EAD-4F59-BC55-842B32F8069B}"/>
                      </a:ext>
                    </a:extLst>
                  </p:cNvPr>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11" name="Line 71">
                    <a:extLst>
                      <a:ext uri="{FF2B5EF4-FFF2-40B4-BE49-F238E27FC236}">
                        <a16:creationId xmlns:a16="http://schemas.microsoft.com/office/drawing/2014/main" id="{C37F16D4-5F98-44DA-9E08-FD8DE4BEF7E9}"/>
                      </a:ext>
                    </a:extLst>
                  </p:cNvPr>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0512" name="Line 72">
                    <a:extLst>
                      <a:ext uri="{FF2B5EF4-FFF2-40B4-BE49-F238E27FC236}">
                        <a16:creationId xmlns:a16="http://schemas.microsoft.com/office/drawing/2014/main" id="{DA4A0CAC-8955-4BAA-9C24-01B23AD01AE6}"/>
                      </a:ext>
                    </a:extLst>
                  </p:cNvPr>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20507" name="Line 73">
                  <a:extLst>
                    <a:ext uri="{FF2B5EF4-FFF2-40B4-BE49-F238E27FC236}">
                      <a16:creationId xmlns:a16="http://schemas.microsoft.com/office/drawing/2014/main" id="{AE2B62E8-410D-4C51-8F6D-5EAA6B23924C}"/>
                    </a:ext>
                  </a:extLst>
                </p:cNvPr>
                <p:cNvSpPr>
                  <a:spLocks noChangeShapeType="1"/>
                </p:cNvSpPr>
                <p:nvPr/>
              </p:nvSpPr>
              <p:spPr bwMode="auto">
                <a:xfrm flipH="1" flipV="1">
                  <a:off x="811" y="2128"/>
                  <a:ext cx="85"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grpSp>
      <p:grpSp>
        <p:nvGrpSpPr>
          <p:cNvPr id="20485" name="Group 74">
            <a:extLst>
              <a:ext uri="{FF2B5EF4-FFF2-40B4-BE49-F238E27FC236}">
                <a16:creationId xmlns:a16="http://schemas.microsoft.com/office/drawing/2014/main" id="{F46EC957-9958-4065-A2C0-E5753A09898D}"/>
              </a:ext>
            </a:extLst>
          </p:cNvPr>
          <p:cNvGrpSpPr>
            <a:grpSpLocks/>
          </p:cNvGrpSpPr>
          <p:nvPr/>
        </p:nvGrpSpPr>
        <p:grpSpPr bwMode="auto">
          <a:xfrm>
            <a:off x="608013" y="1874840"/>
            <a:ext cx="8196262" cy="795337"/>
            <a:chOff x="383" y="1181"/>
            <a:chExt cx="5163" cy="501"/>
          </a:xfrm>
        </p:grpSpPr>
        <p:sp>
          <p:nvSpPr>
            <p:cNvPr id="20487" name="Rectangle 75">
              <a:extLst>
                <a:ext uri="{FF2B5EF4-FFF2-40B4-BE49-F238E27FC236}">
                  <a16:creationId xmlns:a16="http://schemas.microsoft.com/office/drawing/2014/main" id="{8E4C42BD-0460-498A-920B-E21C09F8A6A8}"/>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System</a:t>
              </a:r>
            </a:p>
            <a:p>
              <a:pPr algn="ctr">
                <a:defRPr/>
              </a:pPr>
              <a:r>
                <a:rPr lang="en-US" altLang="en-US" sz="1800" b="1">
                  <a:solidFill>
                    <a:srgbClr val="000000"/>
                  </a:solidFill>
                </a:rPr>
                <a:t>Design</a:t>
              </a:r>
            </a:p>
          </p:txBody>
        </p:sp>
        <p:sp>
          <p:nvSpPr>
            <p:cNvPr id="20488" name="Rectangle 76">
              <a:extLst>
                <a:ext uri="{FF2B5EF4-FFF2-40B4-BE49-F238E27FC236}">
                  <a16:creationId xmlns:a16="http://schemas.microsoft.com/office/drawing/2014/main" id="{62494BCC-6A05-4C4A-A609-A7AFFA9B51BD}"/>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Detailed</a:t>
              </a:r>
            </a:p>
            <a:p>
              <a:pPr algn="ctr">
                <a:defRPr/>
              </a:pPr>
              <a:r>
                <a:rPr lang="en-US" altLang="en-US" sz="1800" b="1">
                  <a:solidFill>
                    <a:srgbClr val="000000"/>
                  </a:solidFill>
                </a:rPr>
                <a:t>Design</a:t>
              </a:r>
            </a:p>
          </p:txBody>
        </p:sp>
        <p:sp>
          <p:nvSpPr>
            <p:cNvPr id="20489" name="Rectangle 77">
              <a:extLst>
                <a:ext uri="{FF2B5EF4-FFF2-40B4-BE49-F238E27FC236}">
                  <a16:creationId xmlns:a16="http://schemas.microsoft.com/office/drawing/2014/main" id="{8D8361B8-6B7F-4C55-870F-08F71F741767}"/>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Implemen-</a:t>
              </a:r>
            </a:p>
            <a:p>
              <a:pPr algn="ctr">
                <a:defRPr/>
              </a:pPr>
              <a:r>
                <a:rPr lang="en-US" altLang="en-US" sz="1800" b="1">
                  <a:solidFill>
                    <a:srgbClr val="000000"/>
                  </a:solidFill>
                </a:rPr>
                <a:t>tation</a:t>
              </a:r>
            </a:p>
          </p:txBody>
        </p:sp>
        <p:sp>
          <p:nvSpPr>
            <p:cNvPr id="20490" name="Rectangle 78">
              <a:extLst>
                <a:ext uri="{FF2B5EF4-FFF2-40B4-BE49-F238E27FC236}">
                  <a16:creationId xmlns:a16="http://schemas.microsoft.com/office/drawing/2014/main" id="{4F0D0C32-F8FB-49D8-B3E2-C1EE7405596D}"/>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Testing</a:t>
              </a:r>
            </a:p>
          </p:txBody>
        </p:sp>
        <p:sp>
          <p:nvSpPr>
            <p:cNvPr id="20491" name="Rectangle 79">
              <a:extLst>
                <a:ext uri="{FF2B5EF4-FFF2-40B4-BE49-F238E27FC236}">
                  <a16:creationId xmlns:a16="http://schemas.microsoft.com/office/drawing/2014/main" id="{0C16F01D-DA58-4C14-B81C-39A671DEC5B2}"/>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Requirements</a:t>
              </a:r>
            </a:p>
            <a:p>
              <a:pPr algn="ctr">
                <a:defRPr/>
              </a:pPr>
              <a:r>
                <a:rPr lang="en-US" altLang="en-US" sz="1800" b="1">
                  <a:solidFill>
                    <a:srgbClr val="000000"/>
                  </a:solidFill>
                </a:rPr>
                <a:t>Elicitation</a:t>
              </a:r>
            </a:p>
          </p:txBody>
        </p:sp>
        <p:sp>
          <p:nvSpPr>
            <p:cNvPr id="20492" name="Rectangle 80">
              <a:extLst>
                <a:ext uri="{FF2B5EF4-FFF2-40B4-BE49-F238E27FC236}">
                  <a16:creationId xmlns:a16="http://schemas.microsoft.com/office/drawing/2014/main" id="{4349D57D-F119-4EAD-BB40-746C5126AFB1}"/>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Analysis</a:t>
              </a:r>
            </a:p>
          </p:txBody>
        </p:sp>
      </p:grpSp>
      <p:sp>
        <p:nvSpPr>
          <p:cNvPr id="84" name="Rectangle 2">
            <a:extLst>
              <a:ext uri="{FF2B5EF4-FFF2-40B4-BE49-F238E27FC236}">
                <a16:creationId xmlns:a16="http://schemas.microsoft.com/office/drawing/2014/main" id="{D0321E6E-D7A3-40B2-BD4E-B6AC32F5BFE5}"/>
              </a:ext>
            </a:extLst>
          </p:cNvPr>
          <p:cNvSpPr>
            <a:spLocks noGrp="1" noChangeArrowheads="1"/>
          </p:cNvSpPr>
          <p:nvPr>
            <p:ph type="title"/>
          </p:nvPr>
        </p:nvSpPr>
        <p:spPr>
          <a:xfrm>
            <a:off x="228600" y="222250"/>
            <a:ext cx="8721762" cy="863600"/>
          </a:xfrm>
          <a:noFill/>
        </p:spPr>
        <p:txBody>
          <a:bodyPr vert="horz" wrap="square" lIns="92407" tIns="45420" rIns="92407" bIns="45420" numCol="1" anchor="ctr" anchorCtr="0" compatLnSpc="1">
            <a:prstTxWarp prst="textNoShape">
              <a:avLst/>
            </a:prstTxWarp>
          </a:bodyPr>
          <a:lstStyle/>
          <a:p>
            <a:r>
              <a:rPr lang="en-US" altLang="en-US" sz="3600" dirty="0">
                <a:ea typeface="ＭＳ Ｐゴシック" panose="020B0600070205080204" pitchFamily="34" charset="-128"/>
              </a:rPr>
              <a:t>Development Phases and UML Models</a:t>
            </a:r>
            <a:endParaRPr lang="en-US" altLang="en-US" sz="3200" dirty="0">
              <a:ea typeface="ＭＳ Ｐゴシック" panose="020B0600070205080204" pitchFamily="34" charset="-128"/>
            </a:endParaRPr>
          </a:p>
        </p:txBody>
      </p:sp>
    </p:spTree>
    <p:extLst>
      <p:ext uri="{BB962C8B-B14F-4D97-AF65-F5344CB8AC3E}">
        <p14:creationId xmlns:p14="http://schemas.microsoft.com/office/powerpoint/2010/main" val="371569712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09EA7703-8D95-4229-9D62-C58CA902A36E}"/>
              </a:ext>
            </a:extLst>
          </p:cNvPr>
          <p:cNvSpPr>
            <a:spLocks noChangeArrowheads="1"/>
          </p:cNvSpPr>
          <p:nvPr/>
        </p:nvSpPr>
        <p:spPr bwMode="auto">
          <a:xfrm>
            <a:off x="1711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22532" name="Group 4">
            <a:extLst>
              <a:ext uri="{FF2B5EF4-FFF2-40B4-BE49-F238E27FC236}">
                <a16:creationId xmlns:a16="http://schemas.microsoft.com/office/drawing/2014/main" id="{128D0C9C-E202-4F88-9751-C3D284239FE9}"/>
              </a:ext>
            </a:extLst>
          </p:cNvPr>
          <p:cNvGrpSpPr>
            <a:grpSpLocks/>
          </p:cNvGrpSpPr>
          <p:nvPr/>
        </p:nvGrpSpPr>
        <p:grpSpPr bwMode="auto">
          <a:xfrm>
            <a:off x="533400" y="3095625"/>
            <a:ext cx="8229600" cy="3424238"/>
            <a:chOff x="336" y="1950"/>
            <a:chExt cx="5184" cy="2157"/>
          </a:xfrm>
        </p:grpSpPr>
        <p:grpSp>
          <p:nvGrpSpPr>
            <p:cNvPr id="22541" name="Group 5">
              <a:extLst>
                <a:ext uri="{FF2B5EF4-FFF2-40B4-BE49-F238E27FC236}">
                  <a16:creationId xmlns:a16="http://schemas.microsoft.com/office/drawing/2014/main" id="{9AAA42D2-081B-46C7-AB5E-B1B98504D692}"/>
                </a:ext>
              </a:extLst>
            </p:cNvPr>
            <p:cNvGrpSpPr>
              <a:grpSpLocks/>
            </p:cNvGrpSpPr>
            <p:nvPr/>
          </p:nvGrpSpPr>
          <p:grpSpPr bwMode="auto">
            <a:xfrm>
              <a:off x="1197" y="2241"/>
              <a:ext cx="2067" cy="1646"/>
              <a:chOff x="1341" y="2241"/>
              <a:chExt cx="1997" cy="1646"/>
            </a:xfrm>
          </p:grpSpPr>
          <p:sp>
            <p:nvSpPr>
              <p:cNvPr id="22612" name="Line 6">
                <a:extLst>
                  <a:ext uri="{FF2B5EF4-FFF2-40B4-BE49-F238E27FC236}">
                    <a16:creationId xmlns:a16="http://schemas.microsoft.com/office/drawing/2014/main" id="{769FECD0-1F79-4836-A05B-71A8EA422117}"/>
                  </a:ext>
                </a:extLst>
              </p:cNvPr>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22613" name="Group 7">
                <a:extLst>
                  <a:ext uri="{FF2B5EF4-FFF2-40B4-BE49-F238E27FC236}">
                    <a16:creationId xmlns:a16="http://schemas.microsoft.com/office/drawing/2014/main" id="{FB2CE34E-6EC7-4E6A-87EA-F4633835B09E}"/>
                  </a:ext>
                </a:extLst>
              </p:cNvPr>
              <p:cNvGrpSpPr>
                <a:grpSpLocks/>
              </p:cNvGrpSpPr>
              <p:nvPr/>
            </p:nvGrpSpPr>
            <p:grpSpPr bwMode="auto">
              <a:xfrm>
                <a:off x="1341" y="2241"/>
                <a:ext cx="1997" cy="1646"/>
                <a:chOff x="1341" y="2241"/>
                <a:chExt cx="1997" cy="1646"/>
              </a:xfrm>
            </p:grpSpPr>
            <p:sp>
              <p:nvSpPr>
                <p:cNvPr id="22614" name="Rectangle 8">
                  <a:extLst>
                    <a:ext uri="{FF2B5EF4-FFF2-40B4-BE49-F238E27FC236}">
                      <a16:creationId xmlns:a16="http://schemas.microsoft.com/office/drawing/2014/main" id="{B8441C69-46CC-4420-AF45-A0280B36C538}"/>
                    </a:ext>
                  </a:extLst>
                </p:cNvPr>
                <p:cNvSpPr>
                  <a:spLocks noChangeArrowheads="1"/>
                </p:cNvSpPr>
                <p:nvPr/>
              </p:nvSpPr>
              <p:spPr bwMode="auto">
                <a:xfrm>
                  <a:off x="2197" y="3483"/>
                  <a:ext cx="11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Sub-</a:t>
                  </a:r>
                </a:p>
                <a:p>
                  <a:pPr algn="ctr">
                    <a:defRPr/>
                  </a:pPr>
                  <a:r>
                    <a:rPr lang="en-US" altLang="en-US" sz="1800" b="1">
                      <a:solidFill>
                        <a:srgbClr val="3D5500"/>
                      </a:solidFill>
                      <a:latin typeface="Book Antiqua" panose="02040602050305030304" pitchFamily="18" charset="0"/>
                    </a:rPr>
                    <a:t>systems </a:t>
                  </a:r>
                </a:p>
              </p:txBody>
            </p:sp>
            <p:sp>
              <p:nvSpPr>
                <p:cNvPr id="22615" name="Rectangle 9">
                  <a:extLst>
                    <a:ext uri="{FF2B5EF4-FFF2-40B4-BE49-F238E27FC236}">
                      <a16:creationId xmlns:a16="http://schemas.microsoft.com/office/drawing/2014/main" id="{2E81E636-574E-4231-8533-B8EFFFCDA5A1}"/>
                    </a:ext>
                  </a:extLst>
                </p:cNvPr>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616" name="Line 10">
                  <a:extLst>
                    <a:ext uri="{FF2B5EF4-FFF2-40B4-BE49-F238E27FC236}">
                      <a16:creationId xmlns:a16="http://schemas.microsoft.com/office/drawing/2014/main" id="{069FDDA3-A9A8-4967-A7C6-519605E6E121}"/>
                    </a:ext>
                  </a:extLst>
                </p:cNvPr>
                <p:cNvSpPr>
                  <a:spLocks noChangeShapeType="1"/>
                </p:cNvSpPr>
                <p:nvPr/>
              </p:nvSpPr>
              <p:spPr bwMode="auto">
                <a:xfrm>
                  <a:off x="2736" y="2997"/>
                  <a:ext cx="22"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17" name="Line 11">
                  <a:extLst>
                    <a:ext uri="{FF2B5EF4-FFF2-40B4-BE49-F238E27FC236}">
                      <a16:creationId xmlns:a16="http://schemas.microsoft.com/office/drawing/2014/main" id="{1F3941BD-79FC-4123-B43D-34E26139F42D}"/>
                    </a:ext>
                  </a:extLst>
                </p:cNvPr>
                <p:cNvSpPr>
                  <a:spLocks noChangeShapeType="1"/>
                </p:cNvSpPr>
                <p:nvPr/>
              </p:nvSpPr>
              <p:spPr bwMode="auto">
                <a:xfrm>
                  <a:off x="2810" y="3160"/>
                  <a:ext cx="110" cy="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18" name="Line 12">
                  <a:extLst>
                    <a:ext uri="{FF2B5EF4-FFF2-40B4-BE49-F238E27FC236}">
                      <a16:creationId xmlns:a16="http://schemas.microsoft.com/office/drawing/2014/main" id="{8921157B-DD93-4C53-B3EF-0969B420D258}"/>
                    </a:ext>
                  </a:extLst>
                </p:cNvPr>
                <p:cNvSpPr>
                  <a:spLocks noChangeShapeType="1"/>
                </p:cNvSpPr>
                <p:nvPr/>
              </p:nvSpPr>
              <p:spPr bwMode="auto">
                <a:xfrm flipH="1" flipV="1">
                  <a:off x="2945" y="3045"/>
                  <a:ext cx="9"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19" name="AutoShape 13">
                  <a:extLst>
                    <a:ext uri="{FF2B5EF4-FFF2-40B4-BE49-F238E27FC236}">
                      <a16:creationId xmlns:a16="http://schemas.microsoft.com/office/drawing/2014/main" id="{F598D7E4-225A-4316-AFC6-E65F5B4D25D2}"/>
                    </a:ext>
                  </a:extLst>
                </p:cNvPr>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620" name="AutoShape 14">
                  <a:extLst>
                    <a:ext uri="{FF2B5EF4-FFF2-40B4-BE49-F238E27FC236}">
                      <a16:creationId xmlns:a16="http://schemas.microsoft.com/office/drawing/2014/main" id="{426221E7-AE9D-4D38-A71E-E92D8630699E}"/>
                    </a:ext>
                  </a:extLst>
                </p:cNvPr>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621" name="AutoShape 15">
                  <a:extLst>
                    <a:ext uri="{FF2B5EF4-FFF2-40B4-BE49-F238E27FC236}">
                      <a16:creationId xmlns:a16="http://schemas.microsoft.com/office/drawing/2014/main" id="{A32E05B4-4BC8-4247-BA43-2A6927FC7F80}"/>
                    </a:ext>
                  </a:extLst>
                </p:cNvPr>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622" name="AutoShape 16">
                  <a:extLst>
                    <a:ext uri="{FF2B5EF4-FFF2-40B4-BE49-F238E27FC236}">
                      <a16:creationId xmlns:a16="http://schemas.microsoft.com/office/drawing/2014/main" id="{CA92605D-E292-4075-8452-C83702418F65}"/>
                    </a:ext>
                  </a:extLst>
                </p:cNvPr>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623" name="Line 17">
                  <a:extLst>
                    <a:ext uri="{FF2B5EF4-FFF2-40B4-BE49-F238E27FC236}">
                      <a16:creationId xmlns:a16="http://schemas.microsoft.com/office/drawing/2014/main" id="{A8E99B0E-5E26-435E-8C49-E2EE4DBAD9EC}"/>
                    </a:ext>
                  </a:extLst>
                </p:cNvPr>
                <p:cNvSpPr>
                  <a:spLocks noChangeShapeType="1"/>
                </p:cNvSpPr>
                <p:nvPr/>
              </p:nvSpPr>
              <p:spPr bwMode="auto">
                <a:xfrm>
                  <a:off x="1341" y="2241"/>
                  <a:ext cx="14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24" name="Line 18">
                  <a:extLst>
                    <a:ext uri="{FF2B5EF4-FFF2-40B4-BE49-F238E27FC236}">
                      <a16:creationId xmlns:a16="http://schemas.microsoft.com/office/drawing/2014/main" id="{59933B54-579F-4A16-83EB-5517E3A77458}"/>
                    </a:ext>
                  </a:extLst>
                </p:cNvPr>
                <p:cNvSpPr>
                  <a:spLocks noChangeShapeType="1"/>
                </p:cNvSpPr>
                <p:nvPr/>
              </p:nvSpPr>
              <p:spPr bwMode="auto">
                <a:xfrm>
                  <a:off x="2806" y="2249"/>
                  <a:ext cx="0" cy="5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25" name="Rectangle 19">
                  <a:extLst>
                    <a:ext uri="{FF2B5EF4-FFF2-40B4-BE49-F238E27FC236}">
                      <a16:creationId xmlns:a16="http://schemas.microsoft.com/office/drawing/2014/main" id="{B373A586-6E7B-45AD-B811-BCC5F48992DB}"/>
                    </a:ext>
                  </a:extLst>
                </p:cNvPr>
                <p:cNvSpPr>
                  <a:spLocks noChangeArrowheads="1"/>
                </p:cNvSpPr>
                <p:nvPr/>
              </p:nvSpPr>
              <p:spPr bwMode="auto">
                <a:xfrm>
                  <a:off x="2363" y="2384"/>
                  <a:ext cx="837"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Structured by</a:t>
                  </a:r>
                </a:p>
              </p:txBody>
            </p:sp>
          </p:grpSp>
        </p:grpSp>
        <p:grpSp>
          <p:nvGrpSpPr>
            <p:cNvPr id="22542" name="Group 20">
              <a:extLst>
                <a:ext uri="{FF2B5EF4-FFF2-40B4-BE49-F238E27FC236}">
                  <a16:creationId xmlns:a16="http://schemas.microsoft.com/office/drawing/2014/main" id="{2EC6A80F-CDAB-4D9A-87BA-65D246432311}"/>
                </a:ext>
              </a:extLst>
            </p:cNvPr>
            <p:cNvGrpSpPr>
              <a:grpSpLocks/>
            </p:cNvGrpSpPr>
            <p:nvPr/>
          </p:nvGrpSpPr>
          <p:grpSpPr bwMode="auto">
            <a:xfrm>
              <a:off x="1152" y="2064"/>
              <a:ext cx="3904" cy="1820"/>
              <a:chOff x="1152" y="2064"/>
              <a:chExt cx="3904" cy="1820"/>
            </a:xfrm>
          </p:grpSpPr>
          <p:grpSp>
            <p:nvGrpSpPr>
              <p:cNvPr id="22605" name="Group 21">
                <a:extLst>
                  <a:ext uri="{FF2B5EF4-FFF2-40B4-BE49-F238E27FC236}">
                    <a16:creationId xmlns:a16="http://schemas.microsoft.com/office/drawing/2014/main" id="{A4B69233-11D1-42E5-9DFE-FEDBFFB18C04}"/>
                  </a:ext>
                </a:extLst>
              </p:cNvPr>
              <p:cNvGrpSpPr>
                <a:grpSpLocks/>
              </p:cNvGrpSpPr>
              <p:nvPr/>
            </p:nvGrpSpPr>
            <p:grpSpPr bwMode="auto">
              <a:xfrm>
                <a:off x="4095" y="2854"/>
                <a:ext cx="603" cy="597"/>
                <a:chOff x="4188" y="2891"/>
                <a:chExt cx="440" cy="448"/>
              </a:xfrm>
            </p:grpSpPr>
            <p:sp>
              <p:nvSpPr>
                <p:cNvPr id="22610" name="Rectangle 22">
                  <a:extLst>
                    <a:ext uri="{FF2B5EF4-FFF2-40B4-BE49-F238E27FC236}">
                      <a16:creationId xmlns:a16="http://schemas.microsoft.com/office/drawing/2014/main" id="{17843841-296E-4DBD-B0B1-B026754091D5}"/>
                    </a:ext>
                  </a:extLst>
                </p:cNvPr>
                <p:cNvSpPr>
                  <a:spLocks noChangeArrowheads="1"/>
                </p:cNvSpPr>
                <p:nvPr/>
              </p:nvSpPr>
              <p:spPr bwMode="auto">
                <a:xfrm>
                  <a:off x="4203" y="2891"/>
                  <a:ext cx="86" cy="174"/>
                </a:xfrm>
                <a:prstGeom prst="rect">
                  <a:avLst/>
                </a:prstGeom>
                <a:solidFill>
                  <a:schemeClr val="bg1"/>
                </a:solidFill>
                <a:ln w="12700">
                  <a:solidFill>
                    <a:schemeClr val="tx1"/>
                  </a:solidFill>
                  <a:miter lim="800000"/>
                  <a:headEnd/>
                  <a:tailEnd/>
                </a:ln>
              </p:spPr>
              <p:txBody>
                <a:bodyPr wrap="none" lIns="92407" tIns="45420" rIns="92407" bIns="45420">
                  <a:spAutoFit/>
                </a:bodyP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611" name="Rectangle 23">
                  <a:extLst>
                    <a:ext uri="{FF2B5EF4-FFF2-40B4-BE49-F238E27FC236}">
                      <a16:creationId xmlns:a16="http://schemas.microsoft.com/office/drawing/2014/main" id="{BFA96C45-8E46-4553-92AD-74941AAD913D}"/>
                    </a:ext>
                  </a:extLst>
                </p:cNvPr>
                <p:cNvSpPr>
                  <a:spLocks noChangeArrowheads="1"/>
                </p:cNvSpPr>
                <p:nvPr/>
              </p:nvSpPr>
              <p:spPr bwMode="auto">
                <a:xfrm>
                  <a:off x="4188" y="2903"/>
                  <a:ext cx="44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b="1">
                      <a:solidFill>
                        <a:srgbClr val="000000"/>
                      </a:solidFill>
                      <a:latin typeface="Helvetica" panose="020B0604020202020204" pitchFamily="34" charset="0"/>
                    </a:rPr>
                    <a:t>class...</a:t>
                  </a:r>
                </a:p>
                <a:p>
                  <a:pPr>
                    <a:defRPr/>
                  </a:pPr>
                  <a:r>
                    <a:rPr lang="en-US" altLang="en-US" sz="1800" b="1">
                      <a:solidFill>
                        <a:srgbClr val="000000"/>
                      </a:solidFill>
                      <a:latin typeface="Helvetica" panose="020B0604020202020204" pitchFamily="34" charset="0"/>
                    </a:rPr>
                    <a:t>class...</a:t>
                  </a:r>
                </a:p>
                <a:p>
                  <a:pPr>
                    <a:defRPr/>
                  </a:pPr>
                  <a:r>
                    <a:rPr lang="en-US" altLang="en-US" sz="1800" b="1">
                      <a:solidFill>
                        <a:srgbClr val="000000"/>
                      </a:solidFill>
                      <a:latin typeface="Helvetica" panose="020B0604020202020204" pitchFamily="34" charset="0"/>
                    </a:rPr>
                    <a:t>class...</a:t>
                  </a:r>
                </a:p>
              </p:txBody>
            </p:sp>
          </p:grpSp>
          <p:sp>
            <p:nvSpPr>
              <p:cNvPr id="22606" name="Rectangle 24">
                <a:extLst>
                  <a:ext uri="{FF2B5EF4-FFF2-40B4-BE49-F238E27FC236}">
                    <a16:creationId xmlns:a16="http://schemas.microsoft.com/office/drawing/2014/main" id="{C1DC7F3D-BD85-414F-8833-CEAF687A4DA2}"/>
                  </a:ext>
                </a:extLst>
              </p:cNvPr>
              <p:cNvSpPr>
                <a:spLocks noChangeArrowheads="1"/>
              </p:cNvSpPr>
              <p:nvPr/>
            </p:nvSpPr>
            <p:spPr bwMode="auto">
              <a:xfrm>
                <a:off x="4174" y="3477"/>
                <a:ext cx="57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Source</a:t>
                </a:r>
              </a:p>
              <a:p>
                <a:pPr algn="ctr">
                  <a:defRPr/>
                </a:pPr>
                <a:r>
                  <a:rPr lang="en-US" altLang="en-US" sz="1800" b="1">
                    <a:solidFill>
                      <a:srgbClr val="3D5500"/>
                    </a:solidFill>
                    <a:latin typeface="Book Antiqua" panose="02040602050305030304" pitchFamily="18" charset="0"/>
                  </a:rPr>
                  <a:t>Code</a:t>
                </a:r>
              </a:p>
            </p:txBody>
          </p:sp>
          <p:sp>
            <p:nvSpPr>
              <p:cNvPr id="22607" name="Line 25">
                <a:extLst>
                  <a:ext uri="{FF2B5EF4-FFF2-40B4-BE49-F238E27FC236}">
                    <a16:creationId xmlns:a16="http://schemas.microsoft.com/office/drawing/2014/main" id="{D53477B6-3E9F-4E8D-8852-45389BD02546}"/>
                  </a:ext>
                </a:extLst>
              </p:cNvPr>
              <p:cNvSpPr>
                <a:spLocks noChangeShapeType="1"/>
              </p:cNvSpPr>
              <p:nvPr/>
            </p:nvSpPr>
            <p:spPr bwMode="auto">
              <a:xfrm flipV="1">
                <a:off x="1152" y="2064"/>
                <a:ext cx="3168" cy="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08" name="Line 26">
                <a:extLst>
                  <a:ext uri="{FF2B5EF4-FFF2-40B4-BE49-F238E27FC236}">
                    <a16:creationId xmlns:a16="http://schemas.microsoft.com/office/drawing/2014/main" id="{5D30F8A0-F155-44AD-B903-4EA827B81689}"/>
                  </a:ext>
                </a:extLst>
              </p:cNvPr>
              <p:cNvSpPr>
                <a:spLocks noChangeShapeType="1"/>
              </p:cNvSpPr>
              <p:nvPr/>
            </p:nvSpPr>
            <p:spPr bwMode="auto">
              <a:xfrm>
                <a:off x="4314" y="2076"/>
                <a:ext cx="1" cy="7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09" name="Rectangle 27">
                <a:extLst>
                  <a:ext uri="{FF2B5EF4-FFF2-40B4-BE49-F238E27FC236}">
                    <a16:creationId xmlns:a16="http://schemas.microsoft.com/office/drawing/2014/main" id="{6985FA22-E682-42F7-8367-9274FA776F76}"/>
                  </a:ext>
                </a:extLst>
              </p:cNvPr>
              <p:cNvSpPr>
                <a:spLocks noChangeArrowheads="1"/>
              </p:cNvSpPr>
              <p:nvPr/>
            </p:nvSpPr>
            <p:spPr bwMode="auto">
              <a:xfrm>
                <a:off x="3900" y="2158"/>
                <a:ext cx="1156"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Implemented by</a:t>
                </a:r>
              </a:p>
            </p:txBody>
          </p:sp>
        </p:grpSp>
        <p:grpSp>
          <p:nvGrpSpPr>
            <p:cNvPr id="22543" name="Group 28">
              <a:extLst>
                <a:ext uri="{FF2B5EF4-FFF2-40B4-BE49-F238E27FC236}">
                  <a16:creationId xmlns:a16="http://schemas.microsoft.com/office/drawing/2014/main" id="{0602EBCF-E69D-4FAB-B5A9-37F8239283AA}"/>
                </a:ext>
              </a:extLst>
            </p:cNvPr>
            <p:cNvGrpSpPr>
              <a:grpSpLocks/>
            </p:cNvGrpSpPr>
            <p:nvPr/>
          </p:nvGrpSpPr>
          <p:grpSpPr bwMode="auto">
            <a:xfrm>
              <a:off x="1200" y="2151"/>
              <a:ext cx="2873" cy="1824"/>
              <a:chOff x="1333" y="2151"/>
              <a:chExt cx="2873" cy="1824"/>
            </a:xfrm>
          </p:grpSpPr>
          <p:sp>
            <p:nvSpPr>
              <p:cNvPr id="22594" name="Rectangle 29">
                <a:extLst>
                  <a:ext uri="{FF2B5EF4-FFF2-40B4-BE49-F238E27FC236}">
                    <a16:creationId xmlns:a16="http://schemas.microsoft.com/office/drawing/2014/main" id="{5F745555-3529-47BA-AAFE-427E59BC51F9}"/>
                  </a:ext>
                </a:extLst>
              </p:cNvPr>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95" name="Line 30">
                <a:extLst>
                  <a:ext uri="{FF2B5EF4-FFF2-40B4-BE49-F238E27FC236}">
                    <a16:creationId xmlns:a16="http://schemas.microsoft.com/office/drawing/2014/main" id="{5CF1BF20-C7BF-4B19-B5DD-64C39A01C4D3}"/>
                  </a:ext>
                </a:extLst>
              </p:cNvPr>
              <p:cNvSpPr>
                <a:spLocks noChangeShapeType="1"/>
              </p:cNvSpPr>
              <p:nvPr/>
            </p:nvSpPr>
            <p:spPr bwMode="auto">
              <a:xfrm>
                <a:off x="3593" y="2974"/>
                <a:ext cx="98" cy="1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96" name="Line 31">
                <a:extLst>
                  <a:ext uri="{FF2B5EF4-FFF2-40B4-BE49-F238E27FC236}">
                    <a16:creationId xmlns:a16="http://schemas.microsoft.com/office/drawing/2014/main" id="{CFED3146-C82C-4DFE-840E-FB635DC3458D}"/>
                  </a:ext>
                </a:extLst>
              </p:cNvPr>
              <p:cNvSpPr>
                <a:spLocks noChangeShapeType="1"/>
              </p:cNvSpPr>
              <p:nvPr/>
            </p:nvSpPr>
            <p:spPr bwMode="auto">
              <a:xfrm flipV="1">
                <a:off x="3681" y="3052"/>
                <a:ext cx="11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97" name="Rectangle 32" descr="Light horizontal">
                <a:extLst>
                  <a:ext uri="{FF2B5EF4-FFF2-40B4-BE49-F238E27FC236}">
                    <a16:creationId xmlns:a16="http://schemas.microsoft.com/office/drawing/2014/main" id="{70A9A0EA-7180-4239-BE0D-FC7FC1288193}"/>
                  </a:ext>
                </a:extLst>
              </p:cNvPr>
              <p:cNvSpPr>
                <a:spLocks noChangeArrowheads="1"/>
              </p:cNvSpPr>
              <p:nvPr/>
            </p:nvSpPr>
            <p:spPr bwMode="auto">
              <a:xfrm>
                <a:off x="3556" y="2921"/>
                <a:ext cx="74" cy="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98" name="Rectangle 33" descr="Light horizontal">
                <a:extLst>
                  <a:ext uri="{FF2B5EF4-FFF2-40B4-BE49-F238E27FC236}">
                    <a16:creationId xmlns:a16="http://schemas.microsoft.com/office/drawing/2014/main" id="{4C0DD70E-AA9A-474F-AB4A-CE8206393B7C}"/>
                  </a:ext>
                </a:extLst>
              </p:cNvPr>
              <p:cNvSpPr>
                <a:spLocks noChangeArrowheads="1"/>
              </p:cNvSpPr>
              <p:nvPr/>
            </p:nvSpPr>
            <p:spPr bwMode="auto">
              <a:xfrm>
                <a:off x="3659" y="3161"/>
                <a:ext cx="73" cy="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99" name="Rectangle 34" descr="Light horizontal">
                <a:extLst>
                  <a:ext uri="{FF2B5EF4-FFF2-40B4-BE49-F238E27FC236}">
                    <a16:creationId xmlns:a16="http://schemas.microsoft.com/office/drawing/2014/main" id="{CEADCDE5-76F1-49D8-8FFD-5F0E136B363B}"/>
                  </a:ext>
                </a:extLst>
              </p:cNvPr>
              <p:cNvSpPr>
                <a:spLocks noChangeArrowheads="1"/>
              </p:cNvSpPr>
              <p:nvPr/>
            </p:nvSpPr>
            <p:spPr bwMode="auto">
              <a:xfrm>
                <a:off x="3755" y="2981"/>
                <a:ext cx="74" cy="74"/>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600" name="Rectangle 35">
                <a:extLst>
                  <a:ext uri="{FF2B5EF4-FFF2-40B4-BE49-F238E27FC236}">
                    <a16:creationId xmlns:a16="http://schemas.microsoft.com/office/drawing/2014/main" id="{BF860896-B591-45BF-91A7-5E9B0AAE9B9A}"/>
                  </a:ext>
                </a:extLst>
              </p:cNvPr>
              <p:cNvSpPr>
                <a:spLocks noChangeArrowheads="1"/>
              </p:cNvSpPr>
              <p:nvPr/>
            </p:nvSpPr>
            <p:spPr bwMode="auto">
              <a:xfrm>
                <a:off x="3243" y="3398"/>
                <a:ext cx="88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Solution Domain </a:t>
                </a:r>
              </a:p>
              <a:p>
                <a:pPr algn="ctr">
                  <a:defRPr/>
                </a:pPr>
                <a:r>
                  <a:rPr lang="en-US" altLang="en-US" sz="1800" b="1">
                    <a:solidFill>
                      <a:srgbClr val="3D5500"/>
                    </a:solidFill>
                    <a:latin typeface="Book Antiqua" panose="02040602050305030304" pitchFamily="18" charset="0"/>
                  </a:rPr>
                  <a:t>Objects</a:t>
                </a:r>
              </a:p>
            </p:txBody>
          </p:sp>
          <p:sp>
            <p:nvSpPr>
              <p:cNvPr id="22601" name="Line 36">
                <a:extLst>
                  <a:ext uri="{FF2B5EF4-FFF2-40B4-BE49-F238E27FC236}">
                    <a16:creationId xmlns:a16="http://schemas.microsoft.com/office/drawing/2014/main" id="{6C02E32C-63BD-45DE-99FD-99DC56BCA790}"/>
                  </a:ext>
                </a:extLst>
              </p:cNvPr>
              <p:cNvSpPr>
                <a:spLocks noChangeShapeType="1"/>
              </p:cNvSpPr>
              <p:nvPr/>
            </p:nvSpPr>
            <p:spPr bwMode="auto">
              <a:xfrm>
                <a:off x="3094" y="3066"/>
                <a:ext cx="3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02" name="Line 37">
                <a:extLst>
                  <a:ext uri="{FF2B5EF4-FFF2-40B4-BE49-F238E27FC236}">
                    <a16:creationId xmlns:a16="http://schemas.microsoft.com/office/drawing/2014/main" id="{9A3D96C8-F80F-4C55-A882-ABCDE837236C}"/>
                  </a:ext>
                </a:extLst>
              </p:cNvPr>
              <p:cNvSpPr>
                <a:spLocks noChangeShapeType="1"/>
              </p:cNvSpPr>
              <p:nvPr/>
            </p:nvSpPr>
            <p:spPr bwMode="auto">
              <a:xfrm>
                <a:off x="1333" y="2151"/>
                <a:ext cx="23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03" name="Line 38">
                <a:extLst>
                  <a:ext uri="{FF2B5EF4-FFF2-40B4-BE49-F238E27FC236}">
                    <a16:creationId xmlns:a16="http://schemas.microsoft.com/office/drawing/2014/main" id="{75012422-B491-4253-939A-63274419E347}"/>
                  </a:ext>
                </a:extLst>
              </p:cNvPr>
              <p:cNvSpPr>
                <a:spLocks noChangeShapeType="1"/>
              </p:cNvSpPr>
              <p:nvPr/>
            </p:nvSpPr>
            <p:spPr bwMode="auto">
              <a:xfrm>
                <a:off x="3677" y="2152"/>
                <a:ext cx="0" cy="65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604" name="Rectangle 39">
                <a:extLst>
                  <a:ext uri="{FF2B5EF4-FFF2-40B4-BE49-F238E27FC236}">
                    <a16:creationId xmlns:a16="http://schemas.microsoft.com/office/drawing/2014/main" id="{989B114C-F99D-4CF9-882E-7D8901C39752}"/>
                  </a:ext>
                </a:extLst>
              </p:cNvPr>
              <p:cNvSpPr>
                <a:spLocks noChangeArrowheads="1"/>
              </p:cNvSpPr>
              <p:nvPr/>
            </p:nvSpPr>
            <p:spPr bwMode="auto">
              <a:xfrm>
                <a:off x="3226" y="2423"/>
                <a:ext cx="980"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a:solidFill>
                      <a:srgbClr val="000000"/>
                    </a:solidFill>
                    <a:latin typeface="ITCCheltenham BookCond" charset="0"/>
                  </a:rPr>
                  <a:t>Realized by</a:t>
                </a:r>
              </a:p>
            </p:txBody>
          </p:sp>
        </p:grpSp>
        <p:grpSp>
          <p:nvGrpSpPr>
            <p:cNvPr id="22544" name="Group 40">
              <a:extLst>
                <a:ext uri="{FF2B5EF4-FFF2-40B4-BE49-F238E27FC236}">
                  <a16:creationId xmlns:a16="http://schemas.microsoft.com/office/drawing/2014/main" id="{514848B5-B151-44D4-AD09-AD72696438C8}"/>
                </a:ext>
              </a:extLst>
            </p:cNvPr>
            <p:cNvGrpSpPr>
              <a:grpSpLocks/>
            </p:cNvGrpSpPr>
            <p:nvPr/>
          </p:nvGrpSpPr>
          <p:grpSpPr bwMode="auto">
            <a:xfrm>
              <a:off x="1152" y="2300"/>
              <a:ext cx="1200" cy="1647"/>
              <a:chOff x="1349" y="2300"/>
              <a:chExt cx="1077" cy="1647"/>
            </a:xfrm>
          </p:grpSpPr>
          <p:sp>
            <p:nvSpPr>
              <p:cNvPr id="22582" name="Rectangle 41">
                <a:extLst>
                  <a:ext uri="{FF2B5EF4-FFF2-40B4-BE49-F238E27FC236}">
                    <a16:creationId xmlns:a16="http://schemas.microsoft.com/office/drawing/2014/main" id="{B3BC4C73-D5D9-417E-AF8D-C01069346406}"/>
                  </a:ext>
                </a:extLst>
              </p:cNvPr>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83" name="Rectangle 42" descr="Light horizontal">
                <a:extLst>
                  <a:ext uri="{FF2B5EF4-FFF2-40B4-BE49-F238E27FC236}">
                    <a16:creationId xmlns:a16="http://schemas.microsoft.com/office/drawing/2014/main" id="{D74FFDA9-72A1-4845-B028-CBFF52158895}"/>
                  </a:ext>
                </a:extLst>
              </p:cNvPr>
              <p:cNvSpPr>
                <a:spLocks noChangeArrowheads="1"/>
              </p:cNvSpPr>
              <p:nvPr/>
            </p:nvSpPr>
            <p:spPr bwMode="auto">
              <a:xfrm>
                <a:off x="1970" y="2880"/>
                <a:ext cx="87" cy="89"/>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84" name="Rectangle 43" descr="Light horizontal">
                <a:extLst>
                  <a:ext uri="{FF2B5EF4-FFF2-40B4-BE49-F238E27FC236}">
                    <a16:creationId xmlns:a16="http://schemas.microsoft.com/office/drawing/2014/main" id="{4498C30F-0C7C-4D8A-8A27-54D34EA4FC5B}"/>
                  </a:ext>
                </a:extLst>
              </p:cNvPr>
              <p:cNvSpPr>
                <a:spLocks noChangeArrowheads="1"/>
              </p:cNvSpPr>
              <p:nvPr/>
            </p:nvSpPr>
            <p:spPr bwMode="auto">
              <a:xfrm>
                <a:off x="2054" y="3089"/>
                <a:ext cx="87" cy="91"/>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85" name="Rectangle 44" descr="Light horizontal">
                <a:extLst>
                  <a:ext uri="{FF2B5EF4-FFF2-40B4-BE49-F238E27FC236}">
                    <a16:creationId xmlns:a16="http://schemas.microsoft.com/office/drawing/2014/main" id="{064901B1-A835-4DDF-A60D-281FE8294E2E}"/>
                  </a:ext>
                </a:extLst>
              </p:cNvPr>
              <p:cNvSpPr>
                <a:spLocks noChangeArrowheads="1"/>
              </p:cNvSpPr>
              <p:nvPr/>
            </p:nvSpPr>
            <p:spPr bwMode="auto">
              <a:xfrm>
                <a:off x="1870" y="3087"/>
                <a:ext cx="78" cy="92"/>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86" name="Rectangle 45">
                <a:extLst>
                  <a:ext uri="{FF2B5EF4-FFF2-40B4-BE49-F238E27FC236}">
                    <a16:creationId xmlns:a16="http://schemas.microsoft.com/office/drawing/2014/main" id="{194B12EC-CD58-4E2D-AA25-3D8FBC22F564}"/>
                  </a:ext>
                </a:extLst>
              </p:cNvPr>
              <p:cNvSpPr>
                <a:spLocks noChangeArrowheads="1"/>
              </p:cNvSpPr>
              <p:nvPr/>
            </p:nvSpPr>
            <p:spPr bwMode="auto">
              <a:xfrm>
                <a:off x="1558" y="3370"/>
                <a:ext cx="84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Application</a:t>
                </a:r>
              </a:p>
              <a:p>
                <a:pPr algn="ctr">
                  <a:defRPr/>
                </a:pPr>
                <a:r>
                  <a:rPr lang="en-US" altLang="en-US" sz="1800" b="1">
                    <a:solidFill>
                      <a:srgbClr val="3D5500"/>
                    </a:solidFill>
                    <a:latin typeface="Book Antiqua" panose="02040602050305030304" pitchFamily="18" charset="0"/>
                  </a:rPr>
                  <a:t>Domain </a:t>
                </a:r>
              </a:p>
              <a:p>
                <a:pPr algn="ctr">
                  <a:defRPr/>
                </a:pPr>
                <a:r>
                  <a:rPr lang="en-US" altLang="en-US" sz="1800" b="1">
                    <a:solidFill>
                      <a:srgbClr val="3D5500"/>
                    </a:solidFill>
                    <a:latin typeface="Book Antiqua" panose="02040602050305030304" pitchFamily="18" charset="0"/>
                  </a:rPr>
                  <a:t>Objects</a:t>
                </a:r>
              </a:p>
            </p:txBody>
          </p:sp>
          <p:sp>
            <p:nvSpPr>
              <p:cNvPr id="22587" name="Line 46">
                <a:extLst>
                  <a:ext uri="{FF2B5EF4-FFF2-40B4-BE49-F238E27FC236}">
                    <a16:creationId xmlns:a16="http://schemas.microsoft.com/office/drawing/2014/main" id="{1AFEE5AB-C43C-48E5-B329-3F3CC01A1CAD}"/>
                  </a:ext>
                </a:extLst>
              </p:cNvPr>
              <p:cNvSpPr>
                <a:spLocks noChangeShapeType="1"/>
              </p:cNvSpPr>
              <p:nvPr/>
            </p:nvSpPr>
            <p:spPr bwMode="auto">
              <a:xfrm>
                <a:off x="1963" y="2317"/>
                <a:ext cx="0" cy="5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88" name="Rectangle 47">
                <a:extLst>
                  <a:ext uri="{FF2B5EF4-FFF2-40B4-BE49-F238E27FC236}">
                    <a16:creationId xmlns:a16="http://schemas.microsoft.com/office/drawing/2014/main" id="{3A51BEDB-B9DD-46C1-B6D5-7BA16B4FFA8C}"/>
                  </a:ext>
                </a:extLst>
              </p:cNvPr>
              <p:cNvSpPr>
                <a:spLocks noChangeArrowheads="1"/>
              </p:cNvSpPr>
              <p:nvPr/>
            </p:nvSpPr>
            <p:spPr bwMode="auto">
              <a:xfrm>
                <a:off x="1442" y="2348"/>
                <a:ext cx="984" cy="40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Expressed in terms of</a:t>
                </a:r>
              </a:p>
            </p:txBody>
          </p:sp>
          <p:sp>
            <p:nvSpPr>
              <p:cNvPr id="22589" name="Line 48">
                <a:extLst>
                  <a:ext uri="{FF2B5EF4-FFF2-40B4-BE49-F238E27FC236}">
                    <a16:creationId xmlns:a16="http://schemas.microsoft.com/office/drawing/2014/main" id="{474EFFCC-6D9C-47A4-BE8D-A3607CE5A33B}"/>
                  </a:ext>
                </a:extLst>
              </p:cNvPr>
              <p:cNvSpPr>
                <a:spLocks noChangeShapeType="1"/>
              </p:cNvSpPr>
              <p:nvPr/>
            </p:nvSpPr>
            <p:spPr bwMode="auto">
              <a:xfrm>
                <a:off x="1349" y="2300"/>
                <a:ext cx="6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90" name="Line 49">
                <a:extLst>
                  <a:ext uri="{FF2B5EF4-FFF2-40B4-BE49-F238E27FC236}">
                    <a16:creationId xmlns:a16="http://schemas.microsoft.com/office/drawing/2014/main" id="{44ECCB25-3945-49E7-A9DA-69077E70F5F4}"/>
                  </a:ext>
                </a:extLst>
              </p:cNvPr>
              <p:cNvSpPr>
                <a:spLocks noChangeShapeType="1"/>
              </p:cNvSpPr>
              <p:nvPr/>
            </p:nvSpPr>
            <p:spPr bwMode="auto">
              <a:xfrm>
                <a:off x="1920" y="3021"/>
                <a:ext cx="1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91" name="Line 50">
                <a:extLst>
                  <a:ext uri="{FF2B5EF4-FFF2-40B4-BE49-F238E27FC236}">
                    <a16:creationId xmlns:a16="http://schemas.microsoft.com/office/drawing/2014/main" id="{62BA6268-E874-4FFD-A4A4-4D652E0902B9}"/>
                  </a:ext>
                </a:extLst>
              </p:cNvPr>
              <p:cNvSpPr>
                <a:spLocks noChangeShapeType="1"/>
              </p:cNvSpPr>
              <p:nvPr/>
            </p:nvSpPr>
            <p:spPr bwMode="auto">
              <a:xfrm>
                <a:off x="2115" y="3032"/>
                <a:ext cx="0" cy="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92" name="Line 51">
                <a:extLst>
                  <a:ext uri="{FF2B5EF4-FFF2-40B4-BE49-F238E27FC236}">
                    <a16:creationId xmlns:a16="http://schemas.microsoft.com/office/drawing/2014/main" id="{0E1CA1ED-EAE7-4D0C-9062-F165631985D4}"/>
                  </a:ext>
                </a:extLst>
              </p:cNvPr>
              <p:cNvSpPr>
                <a:spLocks noChangeShapeType="1"/>
              </p:cNvSpPr>
              <p:nvPr/>
            </p:nvSpPr>
            <p:spPr bwMode="auto">
              <a:xfrm>
                <a:off x="1909" y="3025"/>
                <a:ext cx="0"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93" name="Line 52">
                <a:extLst>
                  <a:ext uri="{FF2B5EF4-FFF2-40B4-BE49-F238E27FC236}">
                    <a16:creationId xmlns:a16="http://schemas.microsoft.com/office/drawing/2014/main" id="{D77D8798-17DC-417C-A4E8-D802C2659B38}"/>
                  </a:ext>
                </a:extLst>
              </p:cNvPr>
              <p:cNvSpPr>
                <a:spLocks noChangeShapeType="1"/>
              </p:cNvSpPr>
              <p:nvPr/>
            </p:nvSpPr>
            <p:spPr bwMode="auto">
              <a:xfrm>
                <a:off x="2008" y="2975"/>
                <a:ext cx="0"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nvGrpSpPr>
            <p:cNvPr id="22545" name="Group 53">
              <a:extLst>
                <a:ext uri="{FF2B5EF4-FFF2-40B4-BE49-F238E27FC236}">
                  <a16:creationId xmlns:a16="http://schemas.microsoft.com/office/drawing/2014/main" id="{774ABD05-C811-45A1-9E47-48722A894989}"/>
                </a:ext>
              </a:extLst>
            </p:cNvPr>
            <p:cNvGrpSpPr>
              <a:grpSpLocks/>
            </p:cNvGrpSpPr>
            <p:nvPr/>
          </p:nvGrpSpPr>
          <p:grpSpPr bwMode="auto">
            <a:xfrm>
              <a:off x="1197" y="1979"/>
              <a:ext cx="4323" cy="2128"/>
              <a:chOff x="1326" y="1979"/>
              <a:chExt cx="4179" cy="2128"/>
            </a:xfrm>
          </p:grpSpPr>
          <p:sp>
            <p:nvSpPr>
              <p:cNvPr id="22567" name="Rectangle 54">
                <a:extLst>
                  <a:ext uri="{FF2B5EF4-FFF2-40B4-BE49-F238E27FC236}">
                    <a16:creationId xmlns:a16="http://schemas.microsoft.com/office/drawing/2014/main" id="{A072DA89-3754-4334-9363-CDD88C0C6573}"/>
                  </a:ext>
                </a:extLst>
              </p:cNvPr>
              <p:cNvSpPr>
                <a:spLocks noChangeArrowheads="1"/>
              </p:cNvSpPr>
              <p:nvPr/>
            </p:nvSpPr>
            <p:spPr bwMode="auto">
              <a:xfrm>
                <a:off x="4852" y="3526"/>
                <a:ext cx="535"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Test </a:t>
                </a:r>
              </a:p>
              <a:p>
                <a:pPr algn="ctr">
                  <a:defRPr/>
                </a:pPr>
                <a:r>
                  <a:rPr lang="en-US" altLang="en-US" sz="1800" b="1">
                    <a:solidFill>
                      <a:srgbClr val="3D5500"/>
                    </a:solidFill>
                    <a:latin typeface="Book Antiqua" panose="02040602050305030304" pitchFamily="18" charset="0"/>
                  </a:rPr>
                  <a:t>Case</a:t>
                </a:r>
              </a:p>
              <a:p>
                <a:pPr algn="ctr">
                  <a:defRPr/>
                </a:pPr>
                <a:r>
                  <a:rPr lang="en-US" altLang="en-US" sz="1800" b="1">
                    <a:solidFill>
                      <a:srgbClr val="3D5500"/>
                    </a:solidFill>
                    <a:latin typeface="Book Antiqua" panose="02040602050305030304" pitchFamily="18" charset="0"/>
                  </a:rPr>
                  <a:t>Model</a:t>
                </a:r>
              </a:p>
            </p:txBody>
          </p:sp>
          <p:sp>
            <p:nvSpPr>
              <p:cNvPr id="22568" name="Rectangle 55">
                <a:extLst>
                  <a:ext uri="{FF2B5EF4-FFF2-40B4-BE49-F238E27FC236}">
                    <a16:creationId xmlns:a16="http://schemas.microsoft.com/office/drawing/2014/main" id="{2AA11E36-9C86-4F24-B44F-296D914E650E}"/>
                  </a:ext>
                </a:extLst>
              </p:cNvPr>
              <p:cNvSpPr>
                <a:spLocks noChangeArrowheads="1"/>
              </p:cNvSpPr>
              <p:nvPr/>
            </p:nvSpPr>
            <p:spPr bwMode="auto">
              <a:xfrm>
                <a:off x="4854" y="2847"/>
                <a:ext cx="651" cy="63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69" name="AutoShape 56">
                <a:extLst>
                  <a:ext uri="{FF2B5EF4-FFF2-40B4-BE49-F238E27FC236}">
                    <a16:creationId xmlns:a16="http://schemas.microsoft.com/office/drawing/2014/main" id="{CE351847-5597-4FAF-92BE-6EF6DC18837E}"/>
                  </a:ext>
                </a:extLst>
              </p:cNvPr>
              <p:cNvSpPr>
                <a:spLocks noChangeArrowheads="1"/>
              </p:cNvSpPr>
              <p:nvPr/>
            </p:nvSpPr>
            <p:spPr bwMode="auto">
              <a:xfrm>
                <a:off x="4980" y="3156"/>
                <a:ext cx="132" cy="76"/>
              </a:xfrm>
              <a:prstGeom prst="roundRect">
                <a:avLst>
                  <a:gd name="adj" fmla="val 1249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70" name="Oval 57" descr="50%">
                <a:extLst>
                  <a:ext uri="{FF2B5EF4-FFF2-40B4-BE49-F238E27FC236}">
                    <a16:creationId xmlns:a16="http://schemas.microsoft.com/office/drawing/2014/main" id="{6FDAAB00-4448-4FDA-BA11-CB697C26B1A9}"/>
                  </a:ext>
                </a:extLst>
              </p:cNvPr>
              <p:cNvSpPr>
                <a:spLocks noChangeArrowheads="1"/>
              </p:cNvSpPr>
              <p:nvPr/>
            </p:nvSpPr>
            <p:spPr bwMode="auto">
              <a:xfrm>
                <a:off x="4983" y="2892"/>
                <a:ext cx="138" cy="63"/>
              </a:xfrm>
              <a:prstGeom prst="ellipse">
                <a:avLst/>
              </a:prstGeom>
              <a:blipFill dpi="0" rotWithShape="0">
                <a:blip r:embed="rId4"/>
                <a:srcRect/>
                <a:tile tx="0" ty="0" sx="100000" sy="100000" flip="none" algn="tl"/>
              </a:blip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71" name="Rectangle 58">
                <a:extLst>
                  <a:ext uri="{FF2B5EF4-FFF2-40B4-BE49-F238E27FC236}">
                    <a16:creationId xmlns:a16="http://schemas.microsoft.com/office/drawing/2014/main" id="{F1C25E7C-60F2-4831-8D92-1D1B5273798D}"/>
                  </a:ext>
                </a:extLst>
              </p:cNvPr>
              <p:cNvSpPr>
                <a:spLocks noChangeArrowheads="1"/>
              </p:cNvSpPr>
              <p:nvPr/>
            </p:nvSpPr>
            <p:spPr bwMode="auto">
              <a:xfrm>
                <a:off x="5219" y="3086"/>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b="1">
                    <a:solidFill>
                      <a:srgbClr val="000000"/>
                    </a:solidFill>
                    <a:latin typeface="Book Antiqua" panose="02040602050305030304" pitchFamily="18" charset="0"/>
                  </a:rPr>
                  <a:t>? </a:t>
                </a:r>
              </a:p>
            </p:txBody>
          </p:sp>
          <p:sp>
            <p:nvSpPr>
              <p:cNvPr id="22572" name="Freeform 59">
                <a:extLst>
                  <a:ext uri="{FF2B5EF4-FFF2-40B4-BE49-F238E27FC236}">
                    <a16:creationId xmlns:a16="http://schemas.microsoft.com/office/drawing/2014/main" id="{86954A31-0D9F-49DD-98C1-B487188D4620}"/>
                  </a:ext>
                </a:extLst>
              </p:cNvPr>
              <p:cNvSpPr>
                <a:spLocks/>
              </p:cNvSpPr>
              <p:nvPr/>
            </p:nvSpPr>
            <p:spPr bwMode="auto">
              <a:xfrm>
                <a:off x="5228" y="3007"/>
                <a:ext cx="106" cy="77"/>
              </a:xfrm>
              <a:custGeom>
                <a:avLst/>
                <a:gdLst>
                  <a:gd name="T0" fmla="*/ 0 w 107"/>
                  <a:gd name="T1" fmla="*/ 15 h 78"/>
                  <a:gd name="T2" fmla="*/ 15 w 107"/>
                  <a:gd name="T3" fmla="*/ 62 h 78"/>
                  <a:gd name="T4" fmla="*/ 91 w 107"/>
                  <a:gd name="T5" fmla="*/ 0 h 78"/>
                  <a:gd name="T6" fmla="*/ 0 60000 65536"/>
                  <a:gd name="T7" fmla="*/ 0 60000 65536"/>
                  <a:gd name="T8" fmla="*/ 0 60000 65536"/>
                  <a:gd name="T9" fmla="*/ 0 w 107"/>
                  <a:gd name="T10" fmla="*/ 0 h 78"/>
                  <a:gd name="T11" fmla="*/ 107 w 107"/>
                  <a:gd name="T12" fmla="*/ 78 h 78"/>
                </a:gdLst>
                <a:ahLst/>
                <a:cxnLst>
                  <a:cxn ang="T6">
                    <a:pos x="T0" y="T1"/>
                  </a:cxn>
                  <a:cxn ang="T7">
                    <a:pos x="T2" y="T3"/>
                  </a:cxn>
                  <a:cxn ang="T8">
                    <a:pos x="T4" y="T5"/>
                  </a:cxn>
                </a:cxnLst>
                <a:rect l="T9" t="T10" r="T11" b="T12"/>
                <a:pathLst>
                  <a:path w="107" h="78">
                    <a:moveTo>
                      <a:pt x="0" y="15"/>
                    </a:moveTo>
                    <a:lnTo>
                      <a:pt x="15" y="77"/>
                    </a:lnTo>
                    <a:lnTo>
                      <a:pt x="10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AU" sz="1800">
                  <a:solidFill>
                    <a:srgbClr val="000000"/>
                  </a:solidFill>
                  <a:latin typeface="Palatino" charset="0"/>
                  <a:ea typeface="ＭＳ Ｐゴシック" panose="020B0600070205080204" pitchFamily="34" charset="-128"/>
                </a:endParaRPr>
              </a:p>
            </p:txBody>
          </p:sp>
          <p:sp>
            <p:nvSpPr>
              <p:cNvPr id="22573" name="Freeform 60">
                <a:extLst>
                  <a:ext uri="{FF2B5EF4-FFF2-40B4-BE49-F238E27FC236}">
                    <a16:creationId xmlns:a16="http://schemas.microsoft.com/office/drawing/2014/main" id="{D52C51F4-FA14-44E4-9F53-505FBB7C16C1}"/>
                  </a:ext>
                </a:extLst>
              </p:cNvPr>
              <p:cNvSpPr>
                <a:spLocks/>
              </p:cNvSpPr>
              <p:nvPr/>
            </p:nvSpPr>
            <p:spPr bwMode="auto">
              <a:xfrm>
                <a:off x="5228" y="2895"/>
                <a:ext cx="105" cy="76"/>
              </a:xfrm>
              <a:custGeom>
                <a:avLst/>
                <a:gdLst>
                  <a:gd name="T0" fmla="*/ 0 w 106"/>
                  <a:gd name="T1" fmla="*/ 15 h 77"/>
                  <a:gd name="T2" fmla="*/ 15 w 106"/>
                  <a:gd name="T3" fmla="*/ 61 h 77"/>
                  <a:gd name="T4" fmla="*/ 90 w 106"/>
                  <a:gd name="T5" fmla="*/ 0 h 77"/>
                  <a:gd name="T6" fmla="*/ 0 60000 65536"/>
                  <a:gd name="T7" fmla="*/ 0 60000 65536"/>
                  <a:gd name="T8" fmla="*/ 0 60000 65536"/>
                  <a:gd name="T9" fmla="*/ 0 w 106"/>
                  <a:gd name="T10" fmla="*/ 0 h 77"/>
                  <a:gd name="T11" fmla="*/ 106 w 106"/>
                  <a:gd name="T12" fmla="*/ 77 h 77"/>
                </a:gdLst>
                <a:ahLst/>
                <a:cxnLst>
                  <a:cxn ang="T6">
                    <a:pos x="T0" y="T1"/>
                  </a:cxn>
                  <a:cxn ang="T7">
                    <a:pos x="T2" y="T3"/>
                  </a:cxn>
                  <a:cxn ang="T8">
                    <a:pos x="T4" y="T5"/>
                  </a:cxn>
                </a:cxnLst>
                <a:rect l="T9" t="T10" r="T11" b="T12"/>
                <a:pathLst>
                  <a:path w="106" h="77">
                    <a:moveTo>
                      <a:pt x="0" y="15"/>
                    </a:moveTo>
                    <a:lnTo>
                      <a:pt x="15" y="76"/>
                    </a:lnTo>
                    <a:lnTo>
                      <a:pt x="105"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AU" sz="1800">
                  <a:solidFill>
                    <a:srgbClr val="000000"/>
                  </a:solidFill>
                  <a:latin typeface="Palatino" charset="0"/>
                  <a:ea typeface="ＭＳ Ｐゴシック" panose="020B0600070205080204" pitchFamily="34" charset="-128"/>
                </a:endParaRPr>
              </a:p>
            </p:txBody>
          </p:sp>
          <p:sp>
            <p:nvSpPr>
              <p:cNvPr id="22574" name="Line 61">
                <a:extLst>
                  <a:ext uri="{FF2B5EF4-FFF2-40B4-BE49-F238E27FC236}">
                    <a16:creationId xmlns:a16="http://schemas.microsoft.com/office/drawing/2014/main" id="{2AE72F39-6F72-444C-9EBB-2173C0CD1AE5}"/>
                  </a:ext>
                </a:extLst>
              </p:cNvPr>
              <p:cNvSpPr>
                <a:spLocks noChangeShapeType="1"/>
              </p:cNvSpPr>
              <p:nvPr/>
            </p:nvSpPr>
            <p:spPr bwMode="auto">
              <a:xfrm>
                <a:off x="1326" y="1986"/>
                <a:ext cx="38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75" name="Line 62">
                <a:extLst>
                  <a:ext uri="{FF2B5EF4-FFF2-40B4-BE49-F238E27FC236}">
                    <a16:creationId xmlns:a16="http://schemas.microsoft.com/office/drawing/2014/main" id="{B1F45230-B64C-4225-AC49-59A470B05D28}"/>
                  </a:ext>
                </a:extLst>
              </p:cNvPr>
              <p:cNvSpPr>
                <a:spLocks noChangeShapeType="1"/>
              </p:cNvSpPr>
              <p:nvPr/>
            </p:nvSpPr>
            <p:spPr bwMode="auto">
              <a:xfrm>
                <a:off x="5172" y="1979"/>
                <a:ext cx="0" cy="84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76" name="Rectangle 63">
                <a:extLst>
                  <a:ext uri="{FF2B5EF4-FFF2-40B4-BE49-F238E27FC236}">
                    <a16:creationId xmlns:a16="http://schemas.microsoft.com/office/drawing/2014/main" id="{43538596-2F01-49C2-B9FE-E97D024EB4EF}"/>
                  </a:ext>
                </a:extLst>
              </p:cNvPr>
              <p:cNvSpPr>
                <a:spLocks noChangeArrowheads="1"/>
              </p:cNvSpPr>
              <p:nvPr/>
            </p:nvSpPr>
            <p:spPr bwMode="auto">
              <a:xfrm>
                <a:off x="4858" y="2468"/>
                <a:ext cx="590" cy="40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a:solidFill>
                      <a:srgbClr val="000000"/>
                    </a:solidFill>
                    <a:latin typeface="ITCCheltenham BookCond" charset="0"/>
                  </a:rPr>
                  <a:t>Verified </a:t>
                </a:r>
              </a:p>
              <a:p>
                <a:pPr algn="ctr">
                  <a:defRPr/>
                </a:pPr>
                <a:r>
                  <a:rPr lang="en-US" altLang="en-US" sz="1800">
                    <a:solidFill>
                      <a:srgbClr val="000000"/>
                    </a:solidFill>
                    <a:latin typeface="ITCCheltenham BookCond" charset="0"/>
                  </a:rPr>
                  <a:t>By</a:t>
                </a:r>
              </a:p>
            </p:txBody>
          </p:sp>
          <p:sp>
            <p:nvSpPr>
              <p:cNvPr id="22577" name="Rectangle 64" descr="Light horizontal">
                <a:extLst>
                  <a:ext uri="{FF2B5EF4-FFF2-40B4-BE49-F238E27FC236}">
                    <a16:creationId xmlns:a16="http://schemas.microsoft.com/office/drawing/2014/main" id="{FA23DABD-F715-4C5C-B7A7-212BABB68C09}"/>
                  </a:ext>
                </a:extLst>
              </p:cNvPr>
              <p:cNvSpPr>
                <a:spLocks noChangeArrowheads="1"/>
              </p:cNvSpPr>
              <p:nvPr/>
            </p:nvSpPr>
            <p:spPr bwMode="auto">
              <a:xfrm>
                <a:off x="5004" y="3013"/>
                <a:ext cx="87" cy="90"/>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22578" name="Group 65">
                <a:extLst>
                  <a:ext uri="{FF2B5EF4-FFF2-40B4-BE49-F238E27FC236}">
                    <a16:creationId xmlns:a16="http://schemas.microsoft.com/office/drawing/2014/main" id="{5278BE81-9EFF-45A2-B144-CD616B2084CF}"/>
                  </a:ext>
                </a:extLst>
              </p:cNvPr>
              <p:cNvGrpSpPr>
                <a:grpSpLocks/>
              </p:cNvGrpSpPr>
              <p:nvPr/>
            </p:nvGrpSpPr>
            <p:grpSpPr bwMode="auto">
              <a:xfrm>
                <a:off x="4866" y="3271"/>
                <a:ext cx="621" cy="245"/>
                <a:chOff x="4933" y="3310"/>
                <a:chExt cx="629" cy="249"/>
              </a:xfrm>
            </p:grpSpPr>
            <p:sp>
              <p:nvSpPr>
                <p:cNvPr id="22580" name="Rectangle 66">
                  <a:extLst>
                    <a:ext uri="{FF2B5EF4-FFF2-40B4-BE49-F238E27FC236}">
                      <a16:creationId xmlns:a16="http://schemas.microsoft.com/office/drawing/2014/main" id="{D7225583-5DAF-40D5-9C75-5D813C702055}"/>
                    </a:ext>
                  </a:extLst>
                </p:cNvPr>
                <p:cNvSpPr>
                  <a:spLocks noChangeArrowheads="1"/>
                </p:cNvSpPr>
                <p:nvPr/>
              </p:nvSpPr>
              <p:spPr bwMode="auto">
                <a:xfrm>
                  <a:off x="4943" y="3323"/>
                  <a:ext cx="11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81" name="Rectangle 67">
                  <a:extLst>
                    <a:ext uri="{FF2B5EF4-FFF2-40B4-BE49-F238E27FC236}">
                      <a16:creationId xmlns:a16="http://schemas.microsoft.com/office/drawing/2014/main" id="{8E988A44-4D1D-436D-939F-C5E74E2D664A}"/>
                    </a:ext>
                  </a:extLst>
                </p:cNvPr>
                <p:cNvSpPr>
                  <a:spLocks noChangeArrowheads="1"/>
                </p:cNvSpPr>
                <p:nvPr/>
              </p:nvSpPr>
              <p:spPr bwMode="auto">
                <a:xfrm>
                  <a:off x="4933" y="3310"/>
                  <a:ext cx="62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b="1">
                      <a:solidFill>
                        <a:srgbClr val="000000"/>
                      </a:solidFill>
                      <a:latin typeface="Helvetica" panose="020B0604020202020204" pitchFamily="34" charset="0"/>
                    </a:rPr>
                    <a:t>class....</a:t>
                  </a:r>
                </a:p>
              </p:txBody>
            </p:sp>
          </p:grpSp>
          <p:sp>
            <p:nvSpPr>
              <p:cNvPr id="22579" name="Rectangle 68">
                <a:extLst>
                  <a:ext uri="{FF2B5EF4-FFF2-40B4-BE49-F238E27FC236}">
                    <a16:creationId xmlns:a16="http://schemas.microsoft.com/office/drawing/2014/main" id="{BB625498-155C-4CF7-9E83-C8BEE059BF7B}"/>
                  </a:ext>
                </a:extLst>
              </p:cNvPr>
              <p:cNvSpPr>
                <a:spLocks noChangeArrowheads="1"/>
              </p:cNvSpPr>
              <p:nvPr/>
            </p:nvSpPr>
            <p:spPr bwMode="auto">
              <a:xfrm>
                <a:off x="5219" y="3256"/>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r>
                  <a:rPr lang="en-US" altLang="en-US" sz="1800" b="1">
                    <a:solidFill>
                      <a:srgbClr val="000000"/>
                    </a:solidFill>
                    <a:latin typeface="Book Antiqua" panose="02040602050305030304" pitchFamily="18" charset="0"/>
                  </a:rPr>
                  <a:t>? </a:t>
                </a:r>
              </a:p>
            </p:txBody>
          </p:sp>
        </p:grpSp>
        <p:grpSp>
          <p:nvGrpSpPr>
            <p:cNvPr id="22546" name="Group 69">
              <a:extLst>
                <a:ext uri="{FF2B5EF4-FFF2-40B4-BE49-F238E27FC236}">
                  <a16:creationId xmlns:a16="http://schemas.microsoft.com/office/drawing/2014/main" id="{FCEBA997-4699-4725-92A7-C717E1C34870}"/>
                </a:ext>
              </a:extLst>
            </p:cNvPr>
            <p:cNvGrpSpPr>
              <a:grpSpLocks/>
            </p:cNvGrpSpPr>
            <p:nvPr/>
          </p:nvGrpSpPr>
          <p:grpSpPr bwMode="auto">
            <a:xfrm>
              <a:off x="336" y="1950"/>
              <a:ext cx="888" cy="1864"/>
              <a:chOff x="474" y="1950"/>
              <a:chExt cx="888" cy="1864"/>
            </a:xfrm>
          </p:grpSpPr>
          <p:sp>
            <p:nvSpPr>
              <p:cNvPr id="22547" name="Rectangle 70">
                <a:extLst>
                  <a:ext uri="{FF2B5EF4-FFF2-40B4-BE49-F238E27FC236}">
                    <a16:creationId xmlns:a16="http://schemas.microsoft.com/office/drawing/2014/main" id="{C3782841-1334-4295-BFCF-F18D00077499}"/>
                  </a:ext>
                </a:extLst>
              </p:cNvPr>
              <p:cNvSpPr>
                <a:spLocks noChangeArrowheads="1"/>
              </p:cNvSpPr>
              <p:nvPr/>
            </p:nvSpPr>
            <p:spPr bwMode="auto">
              <a:xfrm>
                <a:off x="474" y="3410"/>
                <a:ext cx="8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a:solidFill>
                      <a:schemeClr val="tx1"/>
                    </a:solidFill>
                    <a:latin typeface="Palatino" charset="0"/>
                    <a:ea typeface="ＭＳ Ｐゴシック" panose="020B0600070205080204" pitchFamily="34" charset="-128"/>
                  </a:defRPr>
                </a:lvl1pPr>
                <a:lvl2pPr marL="37931725" indent="-37474525" defTabSz="911225">
                  <a:defRPr>
                    <a:solidFill>
                      <a:schemeClr val="tx1"/>
                    </a:solidFill>
                    <a:latin typeface="Palatino" charset="0"/>
                    <a:ea typeface="ＭＳ Ｐゴシック" panose="020B0600070205080204" pitchFamily="34" charset="-128"/>
                  </a:defRPr>
                </a:lvl2pPr>
                <a:lvl3pPr marL="1143000" indent="-228600" defTabSz="911225">
                  <a:defRPr>
                    <a:solidFill>
                      <a:schemeClr val="tx1"/>
                    </a:solidFill>
                    <a:latin typeface="Palatino" charset="0"/>
                    <a:ea typeface="ＭＳ Ｐゴシック" panose="020B0600070205080204" pitchFamily="34" charset="-128"/>
                  </a:defRPr>
                </a:lvl3pPr>
                <a:lvl4pPr marL="1600200" indent="-228600" defTabSz="911225">
                  <a:defRPr>
                    <a:solidFill>
                      <a:schemeClr val="tx1"/>
                    </a:solidFill>
                    <a:latin typeface="Palatino" charset="0"/>
                    <a:ea typeface="ＭＳ Ｐゴシック" panose="020B0600070205080204" pitchFamily="34" charset="-128"/>
                  </a:defRPr>
                </a:lvl4pPr>
                <a:lvl5pPr marL="2057400" indent="-228600" defTabSz="911225">
                  <a:defRPr>
                    <a:solidFill>
                      <a:schemeClr val="tx1"/>
                    </a:solidFill>
                    <a:latin typeface="Palatino" charset="0"/>
                    <a:ea typeface="ＭＳ Ｐゴシック" panose="020B0600070205080204" pitchFamily="34" charset="-128"/>
                  </a:defRPr>
                </a:lvl5pPr>
                <a:lvl6pPr marL="25146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11225"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3D5500"/>
                    </a:solidFill>
                    <a:latin typeface="Book Antiqua" panose="02040602050305030304" pitchFamily="18" charset="0"/>
                  </a:rPr>
                  <a:t>Use Case</a:t>
                </a:r>
              </a:p>
              <a:p>
                <a:pPr algn="ctr">
                  <a:defRPr/>
                </a:pPr>
                <a:r>
                  <a:rPr lang="en-US" altLang="en-US" sz="1800" b="1">
                    <a:solidFill>
                      <a:srgbClr val="3D5500"/>
                    </a:solidFill>
                    <a:latin typeface="Book Antiqua" panose="02040602050305030304" pitchFamily="18" charset="0"/>
                  </a:rPr>
                  <a:t>Model</a:t>
                </a:r>
              </a:p>
            </p:txBody>
          </p:sp>
          <p:grpSp>
            <p:nvGrpSpPr>
              <p:cNvPr id="22548" name="Group 71">
                <a:extLst>
                  <a:ext uri="{FF2B5EF4-FFF2-40B4-BE49-F238E27FC236}">
                    <a16:creationId xmlns:a16="http://schemas.microsoft.com/office/drawing/2014/main" id="{07242951-DBD3-496B-A6BA-CF41957C4FA7}"/>
                  </a:ext>
                </a:extLst>
              </p:cNvPr>
              <p:cNvGrpSpPr>
                <a:grpSpLocks/>
              </p:cNvGrpSpPr>
              <p:nvPr/>
            </p:nvGrpSpPr>
            <p:grpSpPr bwMode="auto">
              <a:xfrm>
                <a:off x="602" y="1950"/>
                <a:ext cx="727" cy="352"/>
                <a:chOff x="602" y="1950"/>
                <a:chExt cx="727" cy="352"/>
              </a:xfrm>
            </p:grpSpPr>
            <p:sp>
              <p:nvSpPr>
                <p:cNvPr id="22549" name="Rectangle 72">
                  <a:extLst>
                    <a:ext uri="{FF2B5EF4-FFF2-40B4-BE49-F238E27FC236}">
                      <a16:creationId xmlns:a16="http://schemas.microsoft.com/office/drawing/2014/main" id="{62F02027-FB1A-4362-A38B-6B22300E27B6}"/>
                    </a:ext>
                  </a:extLst>
                </p:cNvPr>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50" name="Oval 73">
                  <a:extLst>
                    <a:ext uri="{FF2B5EF4-FFF2-40B4-BE49-F238E27FC236}">
                      <a16:creationId xmlns:a16="http://schemas.microsoft.com/office/drawing/2014/main" id="{2A687524-FF5E-4C57-8199-9DBD1C1B4F42}"/>
                    </a:ext>
                  </a:extLst>
                </p:cNvPr>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51" name="Oval 74">
                  <a:extLst>
                    <a:ext uri="{FF2B5EF4-FFF2-40B4-BE49-F238E27FC236}">
                      <a16:creationId xmlns:a16="http://schemas.microsoft.com/office/drawing/2014/main" id="{80ED5029-3A23-4130-9250-17A44D5337A0}"/>
                    </a:ext>
                  </a:extLst>
                </p:cNvPr>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grpSp>
              <p:nvGrpSpPr>
                <p:cNvPr id="22552" name="Group 75">
                  <a:extLst>
                    <a:ext uri="{FF2B5EF4-FFF2-40B4-BE49-F238E27FC236}">
                      <a16:creationId xmlns:a16="http://schemas.microsoft.com/office/drawing/2014/main" id="{A62F5D16-09C1-4BEB-9DA3-0669C4492180}"/>
                    </a:ext>
                  </a:extLst>
                </p:cNvPr>
                <p:cNvGrpSpPr>
                  <a:grpSpLocks/>
                </p:cNvGrpSpPr>
                <p:nvPr/>
              </p:nvGrpSpPr>
              <p:grpSpPr bwMode="auto">
                <a:xfrm>
                  <a:off x="1082" y="1994"/>
                  <a:ext cx="90" cy="137"/>
                  <a:chOff x="1097" y="2020"/>
                  <a:chExt cx="91" cy="139"/>
                </a:xfrm>
              </p:grpSpPr>
              <p:sp>
                <p:nvSpPr>
                  <p:cNvPr id="22562" name="Oval 76">
                    <a:extLst>
                      <a:ext uri="{FF2B5EF4-FFF2-40B4-BE49-F238E27FC236}">
                        <a16:creationId xmlns:a16="http://schemas.microsoft.com/office/drawing/2014/main" id="{3AF56426-6A51-4FE4-9FFC-3452CCB52D31}"/>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63" name="Line 77">
                    <a:extLst>
                      <a:ext uri="{FF2B5EF4-FFF2-40B4-BE49-F238E27FC236}">
                        <a16:creationId xmlns:a16="http://schemas.microsoft.com/office/drawing/2014/main" id="{99AB4693-E4F0-4EC3-8B18-D456057B3633}"/>
                      </a:ext>
                    </a:extLst>
                  </p:cNvPr>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64" name="Line 78">
                    <a:extLst>
                      <a:ext uri="{FF2B5EF4-FFF2-40B4-BE49-F238E27FC236}">
                        <a16:creationId xmlns:a16="http://schemas.microsoft.com/office/drawing/2014/main" id="{1C0FD428-4912-4C64-BD2E-0EE9E5448E08}"/>
                      </a:ext>
                    </a:extLst>
                  </p:cNvPr>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65" name="Line 79">
                    <a:extLst>
                      <a:ext uri="{FF2B5EF4-FFF2-40B4-BE49-F238E27FC236}">
                        <a16:creationId xmlns:a16="http://schemas.microsoft.com/office/drawing/2014/main" id="{90FAF7EF-F6E7-4C92-AB24-D113833C4250}"/>
                      </a:ext>
                    </a:extLst>
                  </p:cNvPr>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66" name="Line 80">
                    <a:extLst>
                      <a:ext uri="{FF2B5EF4-FFF2-40B4-BE49-F238E27FC236}">
                        <a16:creationId xmlns:a16="http://schemas.microsoft.com/office/drawing/2014/main" id="{68A5C304-2EE7-4D3D-87B8-9DA06EB2F000}"/>
                      </a:ext>
                    </a:extLst>
                  </p:cNvPr>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22553" name="Line 81">
                  <a:extLst>
                    <a:ext uri="{FF2B5EF4-FFF2-40B4-BE49-F238E27FC236}">
                      <a16:creationId xmlns:a16="http://schemas.microsoft.com/office/drawing/2014/main" id="{0C58D662-BFBD-469D-A62E-61B19B03E373}"/>
                    </a:ext>
                  </a:extLst>
                </p:cNvPr>
                <p:cNvSpPr>
                  <a:spLocks noChangeShapeType="1"/>
                </p:cNvSpPr>
                <p:nvPr/>
              </p:nvSpPr>
              <p:spPr bwMode="auto">
                <a:xfrm flipH="1" flipV="1">
                  <a:off x="915" y="2072"/>
                  <a:ext cx="157"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54" name="Line 82">
                  <a:extLst>
                    <a:ext uri="{FF2B5EF4-FFF2-40B4-BE49-F238E27FC236}">
                      <a16:creationId xmlns:a16="http://schemas.microsoft.com/office/drawing/2014/main" id="{47A95FE0-BAF7-4180-ABD4-3664CA0D314F}"/>
                    </a:ext>
                  </a:extLst>
                </p:cNvPr>
                <p:cNvSpPr>
                  <a:spLocks noChangeShapeType="1"/>
                </p:cNvSpPr>
                <p:nvPr/>
              </p:nvSpPr>
              <p:spPr bwMode="auto">
                <a:xfrm>
                  <a:off x="1128" y="2154"/>
                  <a:ext cx="7"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nvGrpSpPr>
                <p:cNvPr id="22555" name="Group 83">
                  <a:extLst>
                    <a:ext uri="{FF2B5EF4-FFF2-40B4-BE49-F238E27FC236}">
                      <a16:creationId xmlns:a16="http://schemas.microsoft.com/office/drawing/2014/main" id="{912022FF-3994-4436-A44C-2439D6ABFF09}"/>
                    </a:ext>
                  </a:extLst>
                </p:cNvPr>
                <p:cNvGrpSpPr>
                  <a:grpSpLocks/>
                </p:cNvGrpSpPr>
                <p:nvPr/>
              </p:nvGrpSpPr>
              <p:grpSpPr bwMode="auto">
                <a:xfrm>
                  <a:off x="905" y="2151"/>
                  <a:ext cx="91" cy="135"/>
                  <a:chOff x="918" y="2179"/>
                  <a:chExt cx="92" cy="137"/>
                </a:xfrm>
              </p:grpSpPr>
              <p:sp>
                <p:nvSpPr>
                  <p:cNvPr id="22557" name="Oval 84">
                    <a:extLst>
                      <a:ext uri="{FF2B5EF4-FFF2-40B4-BE49-F238E27FC236}">
                        <a16:creationId xmlns:a16="http://schemas.microsoft.com/office/drawing/2014/main" id="{453DF6A0-1FD9-4A1C-99BC-2A97B57D1EAA}"/>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Palatino" charset="0"/>
                        <a:ea typeface="ＭＳ Ｐゴシック" panose="020B0600070205080204" pitchFamily="34" charset="-128"/>
                      </a:defRPr>
                    </a:lvl1pPr>
                    <a:lvl2pPr marL="37931725" indent="-37474525">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defRPr/>
                    </a:pPr>
                    <a:endParaRPr lang="de-DE" altLang="en-US" sz="1800">
                      <a:solidFill>
                        <a:srgbClr val="000000"/>
                      </a:solidFill>
                    </a:endParaRPr>
                  </a:p>
                </p:txBody>
              </p:sp>
              <p:sp>
                <p:nvSpPr>
                  <p:cNvPr id="22558" name="Line 85">
                    <a:extLst>
                      <a:ext uri="{FF2B5EF4-FFF2-40B4-BE49-F238E27FC236}">
                        <a16:creationId xmlns:a16="http://schemas.microsoft.com/office/drawing/2014/main" id="{47327068-A364-419A-9E71-22165B509B60}"/>
                      </a:ext>
                    </a:extLst>
                  </p:cNvPr>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59" name="Line 86">
                    <a:extLst>
                      <a:ext uri="{FF2B5EF4-FFF2-40B4-BE49-F238E27FC236}">
                        <a16:creationId xmlns:a16="http://schemas.microsoft.com/office/drawing/2014/main" id="{BD8CE917-C6FF-4729-A0F5-8F1071C62FA7}"/>
                      </a:ext>
                    </a:extLst>
                  </p:cNvPr>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60" name="Line 87">
                    <a:extLst>
                      <a:ext uri="{FF2B5EF4-FFF2-40B4-BE49-F238E27FC236}">
                        <a16:creationId xmlns:a16="http://schemas.microsoft.com/office/drawing/2014/main" id="{B1876096-1D04-4C2D-B2C8-1FE993B74F69}"/>
                      </a:ext>
                    </a:extLst>
                  </p:cNvPr>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sp>
                <p:nvSpPr>
                  <p:cNvPr id="22561" name="Line 88">
                    <a:extLst>
                      <a:ext uri="{FF2B5EF4-FFF2-40B4-BE49-F238E27FC236}">
                        <a16:creationId xmlns:a16="http://schemas.microsoft.com/office/drawing/2014/main" id="{A00B2667-EEE4-4F1E-96A2-FAE4C011F1C7}"/>
                      </a:ext>
                    </a:extLst>
                  </p:cNvPr>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sp>
              <p:nvSpPr>
                <p:cNvPr id="22556" name="Line 89">
                  <a:extLst>
                    <a:ext uri="{FF2B5EF4-FFF2-40B4-BE49-F238E27FC236}">
                      <a16:creationId xmlns:a16="http://schemas.microsoft.com/office/drawing/2014/main" id="{934FA240-AB04-4427-8C69-6CC1A17D63B3}"/>
                    </a:ext>
                  </a:extLst>
                </p:cNvPr>
                <p:cNvSpPr>
                  <a:spLocks noChangeShapeType="1"/>
                </p:cNvSpPr>
                <p:nvPr/>
              </p:nvSpPr>
              <p:spPr bwMode="auto">
                <a:xfrm flipH="1" flipV="1">
                  <a:off x="811" y="2128"/>
                  <a:ext cx="85"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AU" sz="1800">
                    <a:solidFill>
                      <a:srgbClr val="000000"/>
                    </a:solidFill>
                    <a:latin typeface="Palatino" charset="0"/>
                    <a:ea typeface="ＭＳ Ｐゴシック" panose="020B0600070205080204" pitchFamily="34" charset="-128"/>
                  </a:endParaRPr>
                </a:p>
              </p:txBody>
            </p:sp>
          </p:grpSp>
        </p:grpSp>
      </p:grpSp>
      <p:grpSp>
        <p:nvGrpSpPr>
          <p:cNvPr id="22533" name="Group 90">
            <a:extLst>
              <a:ext uri="{FF2B5EF4-FFF2-40B4-BE49-F238E27FC236}">
                <a16:creationId xmlns:a16="http://schemas.microsoft.com/office/drawing/2014/main" id="{25FD97D9-37C7-4179-AD94-289161711426}"/>
              </a:ext>
            </a:extLst>
          </p:cNvPr>
          <p:cNvGrpSpPr>
            <a:grpSpLocks/>
          </p:cNvGrpSpPr>
          <p:nvPr/>
        </p:nvGrpSpPr>
        <p:grpSpPr bwMode="auto">
          <a:xfrm>
            <a:off x="608013" y="1874840"/>
            <a:ext cx="8196262" cy="795337"/>
            <a:chOff x="383" y="1181"/>
            <a:chExt cx="5163" cy="501"/>
          </a:xfrm>
        </p:grpSpPr>
        <p:sp>
          <p:nvSpPr>
            <p:cNvPr id="22535" name="Rectangle 91">
              <a:extLst>
                <a:ext uri="{FF2B5EF4-FFF2-40B4-BE49-F238E27FC236}">
                  <a16:creationId xmlns:a16="http://schemas.microsoft.com/office/drawing/2014/main" id="{395862FE-321D-43C0-9054-9115369C248C}"/>
                </a:ext>
              </a:extLst>
            </p:cNvPr>
            <p:cNvSpPr>
              <a:spLocks noChangeArrowheads="1"/>
            </p:cNvSpPr>
            <p:nvPr/>
          </p:nvSpPr>
          <p:spPr bwMode="auto">
            <a:xfrm>
              <a:off x="2436"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System</a:t>
              </a:r>
            </a:p>
            <a:p>
              <a:pPr algn="ctr">
                <a:defRPr/>
              </a:pPr>
              <a:r>
                <a:rPr lang="en-US" altLang="en-US" sz="1800" b="1">
                  <a:solidFill>
                    <a:srgbClr val="000000"/>
                  </a:solidFill>
                </a:rPr>
                <a:t>Design</a:t>
              </a:r>
            </a:p>
          </p:txBody>
        </p:sp>
        <p:sp>
          <p:nvSpPr>
            <p:cNvPr id="22536" name="Rectangle 92">
              <a:extLst>
                <a:ext uri="{FF2B5EF4-FFF2-40B4-BE49-F238E27FC236}">
                  <a16:creationId xmlns:a16="http://schemas.microsoft.com/office/drawing/2014/main" id="{200EC7FA-4A42-4D81-9600-B44B75171879}"/>
                </a:ext>
              </a:extLst>
            </p:cNvPr>
            <p:cNvSpPr>
              <a:spLocks noChangeArrowheads="1"/>
            </p:cNvSpPr>
            <p:nvPr/>
          </p:nvSpPr>
          <p:spPr bwMode="auto">
            <a:xfrm>
              <a:off x="3233"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Detailed</a:t>
              </a:r>
            </a:p>
            <a:p>
              <a:pPr algn="ctr">
                <a:defRPr/>
              </a:pPr>
              <a:r>
                <a:rPr lang="en-US" altLang="en-US" sz="1800" b="1">
                  <a:solidFill>
                    <a:srgbClr val="000000"/>
                  </a:solidFill>
                </a:rPr>
                <a:t>Design</a:t>
              </a:r>
            </a:p>
          </p:txBody>
        </p:sp>
        <p:sp>
          <p:nvSpPr>
            <p:cNvPr id="22537" name="Rectangle 93">
              <a:extLst>
                <a:ext uri="{FF2B5EF4-FFF2-40B4-BE49-F238E27FC236}">
                  <a16:creationId xmlns:a16="http://schemas.microsoft.com/office/drawing/2014/main" id="{2432BCD7-81EF-4178-A344-CB373B663515}"/>
                </a:ext>
              </a:extLst>
            </p:cNvPr>
            <p:cNvSpPr>
              <a:spLocks noChangeArrowheads="1"/>
            </p:cNvSpPr>
            <p:nvPr/>
          </p:nvSpPr>
          <p:spPr bwMode="auto">
            <a:xfrm>
              <a:off x="4051" y="1181"/>
              <a:ext cx="698"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Implemen-</a:t>
              </a:r>
            </a:p>
            <a:p>
              <a:pPr algn="ctr">
                <a:defRPr/>
              </a:pPr>
              <a:r>
                <a:rPr lang="en-US" altLang="en-US" sz="1800" b="1">
                  <a:solidFill>
                    <a:srgbClr val="000000"/>
                  </a:solidFill>
                </a:rPr>
                <a:t>tation</a:t>
              </a:r>
            </a:p>
          </p:txBody>
        </p:sp>
        <p:sp>
          <p:nvSpPr>
            <p:cNvPr id="22538" name="Rectangle 94">
              <a:extLst>
                <a:ext uri="{FF2B5EF4-FFF2-40B4-BE49-F238E27FC236}">
                  <a16:creationId xmlns:a16="http://schemas.microsoft.com/office/drawing/2014/main" id="{E8232A8D-E6C0-4911-A2C5-C19289DD556C}"/>
                </a:ext>
              </a:extLst>
            </p:cNvPr>
            <p:cNvSpPr>
              <a:spLocks noChangeArrowheads="1"/>
            </p:cNvSpPr>
            <p:nvPr/>
          </p:nvSpPr>
          <p:spPr bwMode="auto">
            <a:xfrm>
              <a:off x="4849" y="1181"/>
              <a:ext cx="697"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Testing</a:t>
              </a:r>
            </a:p>
          </p:txBody>
        </p:sp>
        <p:sp>
          <p:nvSpPr>
            <p:cNvPr id="22539" name="Rectangle 95">
              <a:extLst>
                <a:ext uri="{FF2B5EF4-FFF2-40B4-BE49-F238E27FC236}">
                  <a16:creationId xmlns:a16="http://schemas.microsoft.com/office/drawing/2014/main" id="{39F1AC0C-F15D-4FDB-A567-A1CD5F8D87CE}"/>
                </a:ext>
              </a:extLst>
            </p:cNvPr>
            <p:cNvSpPr>
              <a:spLocks noChangeArrowheads="1"/>
            </p:cNvSpPr>
            <p:nvPr/>
          </p:nvSpPr>
          <p:spPr bwMode="auto">
            <a:xfrm>
              <a:off x="383" y="1181"/>
              <a:ext cx="1002" cy="50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Requirements</a:t>
              </a:r>
            </a:p>
            <a:p>
              <a:pPr algn="ctr">
                <a:defRPr/>
              </a:pPr>
              <a:r>
                <a:rPr lang="en-US" altLang="en-US" sz="1800" b="1">
                  <a:solidFill>
                    <a:srgbClr val="000000"/>
                  </a:solidFill>
                </a:rPr>
                <a:t>Elicitation</a:t>
              </a:r>
            </a:p>
          </p:txBody>
        </p:sp>
        <p:sp>
          <p:nvSpPr>
            <p:cNvPr id="22540" name="Rectangle 96">
              <a:extLst>
                <a:ext uri="{FF2B5EF4-FFF2-40B4-BE49-F238E27FC236}">
                  <a16:creationId xmlns:a16="http://schemas.microsoft.com/office/drawing/2014/main" id="{22E48E5C-25A2-4D4D-8DA1-FFF6C78E4BAA}"/>
                </a:ext>
              </a:extLst>
            </p:cNvPr>
            <p:cNvSpPr>
              <a:spLocks noChangeArrowheads="1"/>
            </p:cNvSpPr>
            <p:nvPr/>
          </p:nvSpPr>
          <p:spPr bwMode="auto">
            <a:xfrm>
              <a:off x="1448" y="1181"/>
              <a:ext cx="923" cy="501"/>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a:solidFill>
                    <a:schemeClr val="tx1"/>
                  </a:solidFill>
                  <a:latin typeface="Palatino" charset="0"/>
                  <a:ea typeface="ＭＳ Ｐゴシック" panose="020B0600070205080204" pitchFamily="34" charset="-128"/>
                </a:defRPr>
              </a:lvl1pPr>
              <a:lvl2pPr marL="37931725" indent="-37474525" defTabSz="901700">
                <a:defRPr>
                  <a:solidFill>
                    <a:schemeClr val="tx1"/>
                  </a:solidFill>
                  <a:latin typeface="Palatino" charset="0"/>
                  <a:ea typeface="ＭＳ Ｐゴシック" panose="020B0600070205080204" pitchFamily="34" charset="-128"/>
                </a:defRPr>
              </a:lvl2pPr>
              <a:lvl3pPr marL="1143000" indent="-228600" defTabSz="901700">
                <a:defRPr>
                  <a:solidFill>
                    <a:schemeClr val="tx1"/>
                  </a:solidFill>
                  <a:latin typeface="Palatino" charset="0"/>
                  <a:ea typeface="ＭＳ Ｐゴシック" panose="020B0600070205080204" pitchFamily="34" charset="-128"/>
                </a:defRPr>
              </a:lvl3pPr>
              <a:lvl4pPr marL="1600200" indent="-228600" defTabSz="901700">
                <a:defRPr>
                  <a:solidFill>
                    <a:schemeClr val="tx1"/>
                  </a:solidFill>
                  <a:latin typeface="Palatino" charset="0"/>
                  <a:ea typeface="ＭＳ Ｐゴシック" panose="020B0600070205080204" pitchFamily="34" charset="-128"/>
                </a:defRPr>
              </a:lvl4pPr>
              <a:lvl5pPr marL="2057400" indent="-228600" defTabSz="901700">
                <a:defRPr>
                  <a:solidFill>
                    <a:schemeClr val="tx1"/>
                  </a:solidFill>
                  <a:latin typeface="Palatino" charset="0"/>
                  <a:ea typeface="ＭＳ Ｐゴシック" panose="020B0600070205080204" pitchFamily="34" charset="-128"/>
                </a:defRPr>
              </a:lvl5pPr>
              <a:lvl6pPr marL="25146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defTabSz="9017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a:defRPr/>
              </a:pPr>
              <a:r>
                <a:rPr lang="en-US" altLang="en-US" sz="1800" b="1">
                  <a:solidFill>
                    <a:srgbClr val="000000"/>
                  </a:solidFill>
                </a:rPr>
                <a:t>Analysis</a:t>
              </a:r>
            </a:p>
          </p:txBody>
        </p:sp>
      </p:grpSp>
      <p:sp>
        <p:nvSpPr>
          <p:cNvPr id="100" name="Rectangle 2">
            <a:extLst>
              <a:ext uri="{FF2B5EF4-FFF2-40B4-BE49-F238E27FC236}">
                <a16:creationId xmlns:a16="http://schemas.microsoft.com/office/drawing/2014/main" id="{29E8C4A4-D0D6-4858-B032-DD0ED5426B54}"/>
              </a:ext>
            </a:extLst>
          </p:cNvPr>
          <p:cNvSpPr>
            <a:spLocks noGrp="1" noChangeArrowheads="1"/>
          </p:cNvSpPr>
          <p:nvPr>
            <p:ph type="title"/>
          </p:nvPr>
        </p:nvSpPr>
        <p:spPr>
          <a:xfrm>
            <a:off x="228600" y="222250"/>
            <a:ext cx="8721762" cy="863600"/>
          </a:xfrm>
          <a:noFill/>
        </p:spPr>
        <p:txBody>
          <a:bodyPr vert="horz" wrap="square" lIns="92407" tIns="45420" rIns="92407" bIns="45420" numCol="1" anchor="ctr" anchorCtr="0" compatLnSpc="1">
            <a:prstTxWarp prst="textNoShape">
              <a:avLst/>
            </a:prstTxWarp>
          </a:bodyPr>
          <a:lstStyle/>
          <a:p>
            <a:r>
              <a:rPr lang="en-US" altLang="en-US" sz="3600" dirty="0">
                <a:ea typeface="ＭＳ Ｐゴシック" panose="020B0600070205080204" pitchFamily="34" charset="-128"/>
              </a:rPr>
              <a:t>Development Phases and UML Models</a:t>
            </a:r>
            <a:endParaRPr lang="en-US" altLang="en-US" sz="3200" dirty="0">
              <a:ea typeface="ＭＳ Ｐゴシック" panose="020B0600070205080204" pitchFamily="34" charset="-128"/>
            </a:endParaRPr>
          </a:p>
        </p:txBody>
      </p:sp>
    </p:spTree>
    <p:extLst>
      <p:ext uri="{BB962C8B-B14F-4D97-AF65-F5344CB8AC3E}">
        <p14:creationId xmlns:p14="http://schemas.microsoft.com/office/powerpoint/2010/main" val="175671519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F215CFFD-2F49-4D06-BCE1-FFF1EAE69C28}" type="slidenum">
              <a:rPr lang="en-AU" altLang="en-US"/>
              <a:pPr>
                <a:defRPr/>
              </a:pPr>
              <a:t>66</a:t>
            </a:fld>
            <a:endParaRPr lang="en-AU" altLang="en-US"/>
          </a:p>
        </p:txBody>
      </p:sp>
      <p:sp>
        <p:nvSpPr>
          <p:cNvPr id="493570" name="Rectangle 2"/>
          <p:cNvSpPr>
            <a:spLocks noGrp="1" noChangeArrowheads="1"/>
          </p:cNvSpPr>
          <p:nvPr>
            <p:ph type="title"/>
          </p:nvPr>
        </p:nvSpPr>
        <p:spPr/>
        <p:txBody>
          <a:bodyPr/>
          <a:lstStyle/>
          <a:p>
            <a:pPr>
              <a:defRPr/>
            </a:pPr>
            <a:r>
              <a:rPr lang="en-US" altLang="en-US" dirty="0"/>
              <a:t>Capability Maturity Model</a:t>
            </a:r>
          </a:p>
        </p:txBody>
      </p:sp>
      <p:pic>
        <p:nvPicPr>
          <p:cNvPr id="2355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90" y="981077"/>
            <a:ext cx="7775575"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3B8A4675-9622-420C-82B3-30F4A34C15FD}" type="slidenum">
              <a:rPr lang="en-AU" altLang="en-US"/>
              <a:pPr>
                <a:defRPr/>
              </a:pPr>
              <a:t>67</a:t>
            </a:fld>
            <a:endParaRPr lang="en-AU" altLang="en-US"/>
          </a:p>
        </p:txBody>
      </p:sp>
      <p:sp>
        <p:nvSpPr>
          <p:cNvPr id="494594" name="Rectangle 2"/>
          <p:cNvSpPr>
            <a:spLocks noGrp="1" noChangeArrowheads="1"/>
          </p:cNvSpPr>
          <p:nvPr>
            <p:ph type="title"/>
          </p:nvPr>
        </p:nvSpPr>
        <p:spPr/>
        <p:txBody>
          <a:bodyPr/>
          <a:lstStyle/>
          <a:p>
            <a:pPr>
              <a:defRPr/>
            </a:pPr>
            <a:r>
              <a:rPr lang="en-US" altLang="en-US" dirty="0"/>
              <a:t>ISO 9000 family of quality standards </a:t>
            </a:r>
          </a:p>
        </p:txBody>
      </p:sp>
      <p:sp>
        <p:nvSpPr>
          <p:cNvPr id="25606" name="Rectangle 3"/>
          <p:cNvSpPr>
            <a:spLocks noGrp="1" noChangeArrowheads="1"/>
          </p:cNvSpPr>
          <p:nvPr>
            <p:ph type="body" idx="1"/>
          </p:nvPr>
        </p:nvSpPr>
        <p:spPr/>
        <p:txBody>
          <a:bodyPr/>
          <a:lstStyle/>
          <a:p>
            <a:r>
              <a:rPr lang="en-US" altLang="en-US" dirty="0"/>
              <a:t>Apply to the </a:t>
            </a:r>
            <a:r>
              <a:rPr lang="en-US" altLang="en-US" u="sng" dirty="0"/>
              <a:t>quality management</a:t>
            </a:r>
            <a:r>
              <a:rPr lang="en-US" altLang="en-US" dirty="0"/>
              <a:t> and the process to produce a quality product </a:t>
            </a:r>
          </a:p>
          <a:p>
            <a:r>
              <a:rPr lang="en-US" altLang="en-US" dirty="0"/>
              <a:t>Apply to </a:t>
            </a:r>
            <a:r>
              <a:rPr lang="en-US" altLang="en-US" u="sng" dirty="0"/>
              <a:t>any industry</a:t>
            </a:r>
            <a:r>
              <a:rPr lang="en-US" altLang="en-US" dirty="0"/>
              <a:t> and all types of businesses, including software development</a:t>
            </a:r>
          </a:p>
          <a:p>
            <a:r>
              <a:rPr lang="en-US" altLang="en-US" dirty="0"/>
              <a:t>The main premise</a:t>
            </a:r>
          </a:p>
          <a:p>
            <a:pPr lvl="1"/>
            <a:r>
              <a:rPr lang="en-US" altLang="en-US" dirty="0"/>
              <a:t>if the </a:t>
            </a:r>
            <a:r>
              <a:rPr lang="en-US" altLang="en-US" u="sng" dirty="0"/>
              <a:t>process</a:t>
            </a:r>
            <a:r>
              <a:rPr lang="en-US" altLang="en-US" dirty="0"/>
              <a:t> is right then the process outcome (product or service) will also be right</a:t>
            </a:r>
          </a:p>
          <a:p>
            <a:pPr lvl="1"/>
            <a:r>
              <a:rPr lang="en-US" altLang="en-US" dirty="0"/>
              <a:t>but... the ISO standards do not enforce or specify processes</a:t>
            </a:r>
          </a:p>
          <a:p>
            <a:pPr lvl="2"/>
            <a:r>
              <a:rPr lang="en-US" altLang="en-US" sz="2400" dirty="0">
                <a:sym typeface="Wingdings" panose="05000000000000000000" pitchFamily="2" charset="2"/>
              </a:rPr>
              <a:t>the standards provide models of </a:t>
            </a:r>
            <a:r>
              <a:rPr lang="en-US" altLang="en-US" sz="2400" b="1" u="sng" dirty="0">
                <a:sym typeface="Wingdings" panose="05000000000000000000" pitchFamily="2" charset="2"/>
              </a:rPr>
              <a:t>what</a:t>
            </a:r>
            <a:r>
              <a:rPr lang="en-US" altLang="en-US" sz="2400" dirty="0">
                <a:sym typeface="Wingdings" panose="05000000000000000000" pitchFamily="2" charset="2"/>
              </a:rPr>
              <a:t> must be accomplished, </a:t>
            </a:r>
            <a:r>
              <a:rPr lang="en-US" altLang="en-US" sz="2400" b="1" u="sng" dirty="0">
                <a:sym typeface="Wingdings" panose="05000000000000000000" pitchFamily="2" charset="2"/>
              </a:rPr>
              <a:t>not how</a:t>
            </a:r>
            <a:r>
              <a:rPr lang="en-US" altLang="en-US" sz="2400" dirty="0">
                <a:sym typeface="Wingdings" panose="05000000000000000000" pitchFamily="2" charset="2"/>
              </a:rPr>
              <a:t> activities must be performed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BF4C4AAC-250C-4D50-94B1-183E20C16DEB}" type="slidenum">
              <a:rPr lang="en-AU" altLang="en-US"/>
              <a:pPr>
                <a:defRPr/>
              </a:pPr>
              <a:t>68</a:t>
            </a:fld>
            <a:endParaRPr lang="en-AU" altLang="en-US"/>
          </a:p>
        </p:txBody>
      </p:sp>
      <p:sp>
        <p:nvSpPr>
          <p:cNvPr id="564226" name="Rectangle 2"/>
          <p:cNvSpPr>
            <a:spLocks noGrp="1" noChangeArrowheads="1"/>
          </p:cNvSpPr>
          <p:nvPr>
            <p:ph type="title"/>
          </p:nvPr>
        </p:nvSpPr>
        <p:spPr/>
        <p:txBody>
          <a:bodyPr/>
          <a:lstStyle/>
          <a:p>
            <a:pPr>
              <a:defRPr/>
            </a:pPr>
            <a:r>
              <a:rPr lang="en-US" altLang="en-US"/>
              <a:t>ITIL framework</a:t>
            </a:r>
          </a:p>
        </p:txBody>
      </p:sp>
      <p:sp>
        <p:nvSpPr>
          <p:cNvPr id="564227" name="Rectangle 3"/>
          <p:cNvSpPr>
            <a:spLocks noGrp="1" noChangeArrowheads="1"/>
          </p:cNvSpPr>
          <p:nvPr>
            <p:ph type="body" idx="1"/>
          </p:nvPr>
        </p:nvSpPr>
        <p:spPr>
          <a:xfrm>
            <a:off x="1403350" y="1052513"/>
            <a:ext cx="7543800" cy="5257800"/>
          </a:xfrm>
        </p:spPr>
        <p:txBody>
          <a:bodyPr/>
          <a:lstStyle/>
          <a:p>
            <a:pPr>
              <a:defRPr/>
            </a:pPr>
            <a:r>
              <a:rPr lang="en-US" altLang="en-US" dirty="0"/>
              <a:t>IT as </a:t>
            </a:r>
            <a:r>
              <a:rPr lang="en-US" altLang="en-US" u="sng" dirty="0"/>
              <a:t>commodity</a:t>
            </a:r>
          </a:p>
          <a:p>
            <a:pPr>
              <a:defRPr/>
            </a:pPr>
            <a:r>
              <a:rPr lang="en-US" altLang="en-US" dirty="0"/>
              <a:t>Software becomes merely a </a:t>
            </a:r>
            <a:r>
              <a:rPr lang="en-US" altLang="en-US" u="sng" dirty="0"/>
              <a:t>service</a:t>
            </a:r>
            <a:r>
              <a:rPr lang="en-US" altLang="en-US" dirty="0"/>
              <a:t> enabling business </a:t>
            </a:r>
            <a:r>
              <a:rPr lang="en-US" altLang="en-US" u="sng" dirty="0"/>
              <a:t>solution</a:t>
            </a:r>
            <a:r>
              <a:rPr lang="en-US" altLang="en-US" dirty="0"/>
              <a:t> </a:t>
            </a:r>
            <a:r>
              <a:rPr lang="en-US" altLang="en-US" dirty="0">
                <a:sym typeface="Wingdings" panose="05000000000000000000" pitchFamily="2" charset="2"/>
              </a:rPr>
              <a:t> </a:t>
            </a:r>
            <a:r>
              <a:rPr lang="en-US" altLang="en-US" i="1" dirty="0">
                <a:sym typeface="Wingdings" panose="05000000000000000000" pitchFamily="2" charset="2"/>
              </a:rPr>
              <a:t>solution (service) delivery</a:t>
            </a:r>
            <a:r>
              <a:rPr lang="en-US" altLang="en-US" dirty="0">
                <a:sym typeface="Wingdings" panose="05000000000000000000" pitchFamily="2" charset="2"/>
              </a:rPr>
              <a:t> </a:t>
            </a:r>
            <a:r>
              <a:rPr lang="en-US" altLang="en-US" dirty="0"/>
              <a:t> </a:t>
            </a:r>
          </a:p>
          <a:p>
            <a:pPr>
              <a:defRPr/>
            </a:pPr>
            <a:r>
              <a:rPr lang="en-US" altLang="en-US" dirty="0"/>
              <a:t>IT Infrastructure Library (ITIL) – the most widely used and accepted framework of best practices for </a:t>
            </a:r>
            <a:r>
              <a:rPr lang="en-US" altLang="en-US" u="sng" dirty="0"/>
              <a:t>IT service management</a:t>
            </a:r>
          </a:p>
          <a:p>
            <a:pPr>
              <a:defRPr/>
            </a:pPr>
            <a:r>
              <a:rPr lang="en-AU" altLang="en-US" dirty="0"/>
              <a:t>Efficient and effective use of the </a:t>
            </a:r>
            <a:r>
              <a:rPr lang="en-AU" altLang="en-US" i="1" dirty="0"/>
              <a:t>four Ps</a:t>
            </a:r>
            <a:endParaRPr lang="en-AU" altLang="en-US" dirty="0"/>
          </a:p>
          <a:p>
            <a:pPr lvl="1">
              <a:defRPr/>
            </a:pPr>
            <a:r>
              <a:rPr lang="en-AU" altLang="en-US" u="sng" dirty="0"/>
              <a:t>people</a:t>
            </a:r>
            <a:r>
              <a:rPr lang="en-AU" altLang="en-US" dirty="0"/>
              <a:t>, </a:t>
            </a:r>
            <a:r>
              <a:rPr lang="en-AU" altLang="en-US" u="sng" dirty="0"/>
              <a:t>processes</a:t>
            </a:r>
            <a:r>
              <a:rPr lang="en-AU" altLang="en-US" dirty="0"/>
              <a:t>, </a:t>
            </a:r>
            <a:r>
              <a:rPr lang="en-AU" altLang="en-US" u="sng" dirty="0"/>
              <a:t>products</a:t>
            </a:r>
            <a:r>
              <a:rPr lang="en-AU" altLang="en-US" dirty="0"/>
              <a:t> (tools and technology) and </a:t>
            </a:r>
            <a:r>
              <a:rPr lang="en-AU" altLang="en-US" u="sng" dirty="0"/>
              <a:t>partners</a:t>
            </a:r>
            <a:r>
              <a:rPr lang="en-AU" altLang="en-US" dirty="0"/>
              <a:t> (suppliers, vendors and outsourcing organizations).</a:t>
            </a:r>
            <a:r>
              <a:rPr lang="en-US" altLang="en-US"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2C909EDE-FC7B-4424-9B2B-B1ACB35FB0CF}" type="slidenum">
              <a:rPr lang="en-AU" altLang="en-US"/>
              <a:pPr>
                <a:defRPr/>
              </a:pPr>
              <a:t>69</a:t>
            </a:fld>
            <a:endParaRPr lang="en-AU" altLang="en-US"/>
          </a:p>
        </p:txBody>
      </p:sp>
      <p:sp>
        <p:nvSpPr>
          <p:cNvPr id="568322" name="Rectangle 2"/>
          <p:cNvSpPr>
            <a:spLocks noGrp="1" noChangeArrowheads="1"/>
          </p:cNvSpPr>
          <p:nvPr>
            <p:ph type="title"/>
          </p:nvPr>
        </p:nvSpPr>
        <p:spPr/>
        <p:txBody>
          <a:bodyPr/>
          <a:lstStyle/>
          <a:p>
            <a:pPr>
              <a:defRPr/>
            </a:pPr>
            <a:r>
              <a:rPr lang="en-US" altLang="en-US"/>
              <a:t>COBIT framework</a:t>
            </a:r>
          </a:p>
        </p:txBody>
      </p:sp>
      <p:sp>
        <p:nvSpPr>
          <p:cNvPr id="31750" name="Rectangle 3"/>
          <p:cNvSpPr>
            <a:spLocks noGrp="1" noChangeArrowheads="1"/>
          </p:cNvSpPr>
          <p:nvPr>
            <p:ph type="body" idx="1"/>
          </p:nvPr>
        </p:nvSpPr>
        <p:spPr/>
        <p:txBody>
          <a:bodyPr/>
          <a:lstStyle/>
          <a:p>
            <a:pPr>
              <a:lnSpc>
                <a:spcPct val="95000"/>
              </a:lnSpc>
            </a:pPr>
            <a:r>
              <a:rPr lang="en-US" altLang="en-US" sz="2400" dirty="0"/>
              <a:t>ITIL and ISO 9000 are </a:t>
            </a:r>
            <a:r>
              <a:rPr lang="en-US" altLang="en-US" sz="2400" b="1" i="1" dirty="0"/>
              <a:t>process standards</a:t>
            </a:r>
          </a:p>
          <a:p>
            <a:pPr>
              <a:lnSpc>
                <a:spcPct val="95000"/>
              </a:lnSpc>
            </a:pPr>
            <a:r>
              <a:rPr lang="en-US" altLang="en-US" sz="2400" dirty="0"/>
              <a:t>COBIT (Control </a:t>
            </a:r>
            <a:r>
              <a:rPr lang="en-US" altLang="en-US" sz="2400" dirty="0" err="1"/>
              <a:t>OBjectives</a:t>
            </a:r>
            <a:r>
              <a:rPr lang="en-US" altLang="en-US" sz="2400" dirty="0"/>
              <a:t> for Information and related Technology) is a compliance framework addressing the control side of solution management </a:t>
            </a:r>
          </a:p>
          <a:p>
            <a:pPr lvl="1">
              <a:lnSpc>
                <a:spcPct val="95000"/>
              </a:lnSpc>
            </a:pPr>
            <a:r>
              <a:rPr lang="en-US" altLang="en-US" sz="2000" dirty="0"/>
              <a:t>a</a:t>
            </a:r>
            <a:r>
              <a:rPr lang="en-US" altLang="en-US" sz="2000" i="1" dirty="0"/>
              <a:t> </a:t>
            </a:r>
            <a:r>
              <a:rPr lang="en-US" altLang="en-US" sz="2000" b="1" i="1" dirty="0"/>
              <a:t>product standard</a:t>
            </a:r>
            <a:r>
              <a:rPr lang="en-US" altLang="en-US" sz="2000" dirty="0"/>
              <a:t> </a:t>
            </a:r>
          </a:p>
          <a:p>
            <a:pPr>
              <a:lnSpc>
                <a:spcPct val="95000"/>
              </a:lnSpc>
            </a:pPr>
            <a:r>
              <a:rPr lang="en-US" altLang="en-US" sz="2400" dirty="0"/>
              <a:t>COBIT groups IT-related efforts into four </a:t>
            </a:r>
            <a:r>
              <a:rPr lang="en-US" altLang="en-US" sz="2400" i="1" u="sng" dirty="0"/>
              <a:t>domains</a:t>
            </a:r>
            <a:r>
              <a:rPr lang="en-US" altLang="en-US" sz="2400" dirty="0"/>
              <a:t> </a:t>
            </a:r>
          </a:p>
          <a:p>
            <a:pPr lvl="1">
              <a:lnSpc>
                <a:spcPct val="95000"/>
              </a:lnSpc>
            </a:pPr>
            <a:r>
              <a:rPr lang="en-US" altLang="en-US" sz="2000" dirty="0"/>
              <a:t>Plan and Organize</a:t>
            </a:r>
          </a:p>
          <a:p>
            <a:pPr lvl="1">
              <a:lnSpc>
                <a:spcPct val="95000"/>
              </a:lnSpc>
            </a:pPr>
            <a:r>
              <a:rPr lang="en-US" altLang="en-US" sz="2000" dirty="0"/>
              <a:t>Acquire and Implement</a:t>
            </a:r>
          </a:p>
          <a:p>
            <a:pPr lvl="1">
              <a:lnSpc>
                <a:spcPct val="95000"/>
              </a:lnSpc>
            </a:pPr>
            <a:r>
              <a:rPr lang="en-US" altLang="en-US" sz="2000" dirty="0"/>
              <a:t>Deliver and Support</a:t>
            </a:r>
          </a:p>
          <a:p>
            <a:pPr lvl="1">
              <a:lnSpc>
                <a:spcPct val="95000"/>
              </a:lnSpc>
            </a:pPr>
            <a:r>
              <a:rPr lang="en-US" altLang="en-US" sz="2000" dirty="0"/>
              <a:t>Monitor.</a:t>
            </a:r>
          </a:p>
          <a:p>
            <a:pPr>
              <a:lnSpc>
                <a:spcPct val="95000"/>
              </a:lnSpc>
            </a:pPr>
            <a:r>
              <a:rPr lang="en-US" altLang="en-US" sz="2400" dirty="0"/>
              <a:t>The domains are assigned </a:t>
            </a:r>
            <a:r>
              <a:rPr lang="en-US" altLang="en-US" sz="2400" i="1" u="sng" dirty="0"/>
              <a:t>control objectives</a:t>
            </a:r>
          </a:p>
          <a:p>
            <a:pPr lvl="1">
              <a:lnSpc>
                <a:spcPct val="95000"/>
              </a:lnSpc>
            </a:pPr>
            <a:r>
              <a:rPr lang="en-US" altLang="en-US" sz="2000" dirty="0"/>
              <a:t>34 high-level control objectives</a:t>
            </a:r>
          </a:p>
          <a:p>
            <a:pPr lvl="1">
              <a:lnSpc>
                <a:spcPct val="95000"/>
              </a:lnSpc>
            </a:pPr>
            <a:r>
              <a:rPr lang="en-US" altLang="en-US" sz="2000" dirty="0"/>
              <a:t>318 recommended detailed control objectives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a:t>
            </a:r>
          </a:p>
        </p:txBody>
      </p:sp>
      <p:sp>
        <p:nvSpPr>
          <p:cNvPr id="3" name="Content Placeholder 2"/>
          <p:cNvSpPr>
            <a:spLocks noGrp="1"/>
          </p:cNvSpPr>
          <p:nvPr>
            <p:ph idx="1"/>
          </p:nvPr>
        </p:nvSpPr>
        <p:spPr/>
        <p:txBody>
          <a:bodyPr/>
          <a:lstStyle/>
          <a:p>
            <a:r>
              <a:rPr lang="en-AU" dirty="0"/>
              <a:t>OOA&amp;D Project</a:t>
            </a:r>
          </a:p>
          <a:p>
            <a:pPr lvl="1">
              <a:tabLst>
                <a:tab pos="2962275" algn="l"/>
              </a:tabLst>
            </a:pPr>
            <a:r>
              <a:rPr lang="en-AU" dirty="0"/>
              <a:t>Analysis</a:t>
            </a:r>
          </a:p>
          <a:p>
            <a:pPr lvl="1">
              <a:tabLst>
                <a:tab pos="2962275" algn="l"/>
              </a:tabLst>
            </a:pPr>
            <a:r>
              <a:rPr lang="en-AU" dirty="0"/>
              <a:t>Design</a:t>
            </a:r>
          </a:p>
          <a:p>
            <a:pPr>
              <a:tabLst>
                <a:tab pos="2962275" algn="l"/>
              </a:tabLst>
            </a:pPr>
            <a:r>
              <a:rPr lang="en-AU"/>
              <a:t>Final Exam</a:t>
            </a:r>
            <a:endParaRPr lang="en-AU" dirty="0"/>
          </a:p>
          <a:p>
            <a:pPr lvl="1">
              <a:tabLst>
                <a:tab pos="2962275" algn="l"/>
              </a:tabLst>
            </a:pPr>
            <a:r>
              <a:rPr lang="en-AU" dirty="0"/>
              <a:t>theoretical content</a:t>
            </a:r>
          </a:p>
          <a:p>
            <a:pPr lvl="1">
              <a:tabLst>
                <a:tab pos="2962275" algn="l"/>
              </a:tabLst>
            </a:pPr>
            <a:r>
              <a:rPr lang="en-AU" dirty="0"/>
              <a:t>demonstration of practical application</a:t>
            </a:r>
          </a:p>
        </p:txBody>
      </p:sp>
      <p:sp>
        <p:nvSpPr>
          <p:cNvPr id="4" name="Date Placeholder 3"/>
          <p:cNvSpPr>
            <a:spLocks noGrp="1"/>
          </p:cNvSpPr>
          <p:nvPr>
            <p:ph type="dt" sz="half" idx="10"/>
          </p:nvPr>
        </p:nvSpPr>
        <p:spPr/>
        <p:txBody>
          <a:bodyPr/>
          <a:lstStyle/>
          <a:p>
            <a:pPr>
              <a:defRPr/>
            </a:pPr>
            <a:r>
              <a:rPr lang="en-US" altLang="en-US" dirty="0"/>
              <a:t>© Richard Thomas, 1992–2018</a:t>
            </a:r>
          </a:p>
        </p:txBody>
      </p:sp>
      <p:sp>
        <p:nvSpPr>
          <p:cNvPr id="5" name="Slide Number Placeholder 4"/>
          <p:cNvSpPr>
            <a:spLocks noGrp="1"/>
          </p:cNvSpPr>
          <p:nvPr>
            <p:ph type="sldNum" sz="quarter" idx="12"/>
          </p:nvPr>
        </p:nvSpPr>
        <p:spPr/>
        <p:txBody>
          <a:bodyPr/>
          <a:lstStyle/>
          <a:p>
            <a:pPr>
              <a:defRPr/>
            </a:pPr>
            <a:fld id="{2505048C-9CA2-4356-B565-2FC324102B46}" type="slidenum">
              <a:rPr lang="en-AU" altLang="en-US" smtClean="0"/>
              <a:pPr>
                <a:defRPr/>
              </a:pPr>
              <a:t>7</a:t>
            </a:fld>
            <a:endParaRPr lang="en-AU" altLang="en-US"/>
          </a:p>
        </p:txBody>
      </p:sp>
    </p:spTree>
    <p:extLst>
      <p:ext uri="{BB962C8B-B14F-4D97-AF65-F5344CB8AC3E}">
        <p14:creationId xmlns:p14="http://schemas.microsoft.com/office/powerpoint/2010/main" val="40155945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0734C546-B63B-4EA3-B3BA-438C3E4071E2}" type="slidenum">
              <a:rPr lang="en-AU" altLang="en-US"/>
              <a:pPr>
                <a:defRPr/>
              </a:pPr>
              <a:t>70</a:t>
            </a:fld>
            <a:endParaRPr lang="en-AU" altLang="en-US"/>
          </a:p>
        </p:txBody>
      </p:sp>
      <p:sp>
        <p:nvSpPr>
          <p:cNvPr id="495618" name="Rectangle 2"/>
          <p:cNvSpPr>
            <a:spLocks noGrp="1" noChangeArrowheads="1"/>
          </p:cNvSpPr>
          <p:nvPr>
            <p:ph type="title"/>
          </p:nvPr>
        </p:nvSpPr>
        <p:spPr/>
        <p:txBody>
          <a:bodyPr/>
          <a:lstStyle/>
          <a:p>
            <a:pPr>
              <a:defRPr/>
            </a:pPr>
            <a:r>
              <a:rPr lang="en-US" altLang="en-US" dirty="0"/>
              <a:t>Modelling</a:t>
            </a:r>
          </a:p>
        </p:txBody>
      </p:sp>
      <p:sp>
        <p:nvSpPr>
          <p:cNvPr id="33798" name="Rectangle 3"/>
          <p:cNvSpPr>
            <a:spLocks noGrp="1" noChangeArrowheads="1"/>
          </p:cNvSpPr>
          <p:nvPr>
            <p:ph type="body" idx="1"/>
          </p:nvPr>
        </p:nvSpPr>
        <p:spPr/>
        <p:txBody>
          <a:bodyPr/>
          <a:lstStyle/>
          <a:p>
            <a:r>
              <a:rPr lang="en-US" altLang="en-US" sz="2600" dirty="0"/>
              <a:t>Modelling </a:t>
            </a:r>
            <a:r>
              <a:rPr lang="en-US" altLang="en-US" sz="2600" i="1" dirty="0"/>
              <a:t>artifacts</a:t>
            </a:r>
            <a:r>
              <a:rPr lang="en-US" altLang="en-US" sz="2600" dirty="0"/>
              <a:t> have to be </a:t>
            </a:r>
          </a:p>
          <a:p>
            <a:pPr lvl="1"/>
            <a:r>
              <a:rPr lang="en-US" altLang="en-US" dirty="0"/>
              <a:t>communicated (language)</a:t>
            </a:r>
          </a:p>
          <a:p>
            <a:pPr lvl="1"/>
            <a:r>
              <a:rPr lang="en-US" altLang="en-US" dirty="0"/>
              <a:t>documented (tools)</a:t>
            </a:r>
          </a:p>
          <a:p>
            <a:r>
              <a:rPr lang="en-US" altLang="en-US" sz="2600" dirty="0"/>
              <a:t>‘The </a:t>
            </a:r>
            <a:r>
              <a:rPr lang="en-US" altLang="en-US" sz="2600" b="1" dirty="0"/>
              <a:t>Unified Modeling Language (UML)</a:t>
            </a:r>
            <a:r>
              <a:rPr lang="en-US" altLang="en-US" sz="2600" dirty="0"/>
              <a:t> is a general-purpose visual modeling language that is used to specify, visualize, construct, and document the artifacts of a software system.’ </a:t>
            </a:r>
          </a:p>
          <a:p>
            <a:r>
              <a:rPr lang="en-US" altLang="en-US" sz="2600" b="1" dirty="0"/>
              <a:t>Computer-Assisted Software Engineering (CASE)</a:t>
            </a:r>
            <a:r>
              <a:rPr lang="en-US" altLang="en-US" sz="2600" dirty="0"/>
              <a:t> tool enables storage and retrieval of models in a central </a:t>
            </a:r>
            <a:r>
              <a:rPr lang="en-US" altLang="en-US" sz="2600" u="sng" dirty="0"/>
              <a:t>repository</a:t>
            </a:r>
            <a:r>
              <a:rPr lang="en-US" altLang="en-US" sz="2600" dirty="0"/>
              <a:t> and graphical and textual manipulation of models on a computer screen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FE46CFE3-C601-4650-9777-4E39E23DAC9C}" type="slidenum">
              <a:rPr lang="en-AU" altLang="en-US"/>
              <a:pPr>
                <a:defRPr/>
              </a:pPr>
              <a:t>71</a:t>
            </a:fld>
            <a:endParaRPr lang="en-AU" altLang="en-US"/>
          </a:p>
        </p:txBody>
      </p:sp>
      <p:sp>
        <p:nvSpPr>
          <p:cNvPr id="496642" name="Rectangle 2"/>
          <p:cNvSpPr>
            <a:spLocks noGrp="1" noChangeArrowheads="1"/>
          </p:cNvSpPr>
          <p:nvPr>
            <p:ph type="title"/>
          </p:nvPr>
        </p:nvSpPr>
        <p:spPr/>
        <p:txBody>
          <a:bodyPr/>
          <a:lstStyle/>
          <a:p>
            <a:pPr>
              <a:defRPr/>
            </a:pPr>
            <a:r>
              <a:rPr lang="en-US" altLang="en-US"/>
              <a:t>UML</a:t>
            </a:r>
          </a:p>
        </p:txBody>
      </p:sp>
      <p:sp>
        <p:nvSpPr>
          <p:cNvPr id="496643" name="Rectangle 3"/>
          <p:cNvSpPr>
            <a:spLocks noGrp="1" noChangeArrowheads="1"/>
          </p:cNvSpPr>
          <p:nvPr>
            <p:ph type="body" idx="1"/>
          </p:nvPr>
        </p:nvSpPr>
        <p:spPr/>
        <p:txBody>
          <a:bodyPr/>
          <a:lstStyle/>
          <a:p>
            <a:pPr>
              <a:lnSpc>
                <a:spcPct val="95000"/>
              </a:lnSpc>
              <a:defRPr/>
            </a:pPr>
            <a:r>
              <a:rPr lang="en-US" altLang="en-US" sz="2400" b="1" dirty="0"/>
              <a:t>UML</a:t>
            </a:r>
            <a:r>
              <a:rPr lang="en-US" altLang="en-US" sz="2400" dirty="0"/>
              <a:t> is independent of </a:t>
            </a:r>
          </a:p>
          <a:p>
            <a:pPr lvl="1">
              <a:lnSpc>
                <a:spcPct val="95000"/>
              </a:lnSpc>
              <a:defRPr/>
            </a:pPr>
            <a:r>
              <a:rPr lang="en-US" altLang="en-US" sz="2000" dirty="0"/>
              <a:t>software development process</a:t>
            </a:r>
          </a:p>
          <a:p>
            <a:pPr lvl="2">
              <a:lnSpc>
                <a:spcPct val="95000"/>
              </a:lnSpc>
              <a:defRPr/>
            </a:pPr>
            <a:r>
              <a:rPr lang="en-US" altLang="en-US" sz="1800" dirty="0"/>
              <a:t>process must support an </a:t>
            </a:r>
            <a:r>
              <a:rPr lang="en-US" altLang="en-US" sz="1800" u="sng" dirty="0"/>
              <a:t>object-oriented approach</a:t>
            </a:r>
            <a:r>
              <a:rPr lang="en-US" altLang="en-US" sz="1800" dirty="0"/>
              <a:t> to software production</a:t>
            </a:r>
          </a:p>
          <a:p>
            <a:pPr lvl="1">
              <a:lnSpc>
                <a:spcPct val="95000"/>
              </a:lnSpc>
              <a:defRPr/>
            </a:pPr>
            <a:r>
              <a:rPr lang="en-US" altLang="en-US" sz="2000" dirty="0"/>
              <a:t>implementation technologies (as long as they are object-oriented)</a:t>
            </a:r>
          </a:p>
          <a:p>
            <a:pPr lvl="2">
              <a:lnSpc>
                <a:spcPct val="95000"/>
              </a:lnSpc>
              <a:defRPr/>
            </a:pPr>
            <a:r>
              <a:rPr lang="en-US" altLang="en-US" sz="1800" dirty="0"/>
              <a:t>makes UML somewhat deficient in supporting the detailed design phase of the development lifecycle</a:t>
            </a:r>
          </a:p>
          <a:p>
            <a:pPr>
              <a:lnSpc>
                <a:spcPct val="95000"/>
              </a:lnSpc>
              <a:defRPr/>
            </a:pPr>
            <a:r>
              <a:rPr lang="en-US" altLang="en-US" sz="2400" b="1" dirty="0"/>
              <a:t>UML models</a:t>
            </a:r>
            <a:r>
              <a:rPr lang="en-US" altLang="en-US" sz="2400" dirty="0"/>
              <a:t> can be categorized into three groups</a:t>
            </a:r>
          </a:p>
          <a:p>
            <a:pPr lvl="1">
              <a:lnSpc>
                <a:spcPct val="95000"/>
              </a:lnSpc>
              <a:defRPr/>
            </a:pPr>
            <a:r>
              <a:rPr lang="en-US" altLang="en-US" sz="2000" b="1" dirty="0"/>
              <a:t>Static models</a:t>
            </a:r>
            <a:r>
              <a:rPr lang="en-US" altLang="en-US" sz="2000" dirty="0"/>
              <a:t> </a:t>
            </a:r>
          </a:p>
          <a:p>
            <a:pPr lvl="2">
              <a:lnSpc>
                <a:spcPct val="95000"/>
              </a:lnSpc>
              <a:defRPr/>
            </a:pPr>
            <a:r>
              <a:rPr lang="en-US" altLang="en-US" sz="1800" dirty="0"/>
              <a:t>describe the static data structures</a:t>
            </a:r>
          </a:p>
          <a:p>
            <a:pPr lvl="1">
              <a:lnSpc>
                <a:spcPct val="95000"/>
              </a:lnSpc>
              <a:defRPr/>
            </a:pPr>
            <a:r>
              <a:rPr lang="en-US" altLang="en-US" sz="2000" b="1" dirty="0"/>
              <a:t>Behavior models</a:t>
            </a:r>
            <a:r>
              <a:rPr lang="en-US" altLang="en-US" sz="2000" dirty="0"/>
              <a:t> </a:t>
            </a:r>
          </a:p>
          <a:p>
            <a:pPr lvl="2">
              <a:lnSpc>
                <a:spcPct val="95000"/>
              </a:lnSpc>
              <a:defRPr/>
            </a:pPr>
            <a:r>
              <a:rPr lang="en-US" altLang="en-US" sz="1800" dirty="0"/>
              <a:t>describe object collaborations</a:t>
            </a:r>
          </a:p>
          <a:p>
            <a:pPr lvl="1">
              <a:lnSpc>
                <a:spcPct val="95000"/>
              </a:lnSpc>
              <a:defRPr/>
            </a:pPr>
            <a:r>
              <a:rPr lang="en-US" altLang="en-US" sz="2000" b="1" dirty="0"/>
              <a:t>State change models</a:t>
            </a:r>
            <a:r>
              <a:rPr lang="en-US" altLang="en-US" sz="2000" dirty="0"/>
              <a:t> </a:t>
            </a:r>
          </a:p>
          <a:p>
            <a:pPr lvl="2">
              <a:lnSpc>
                <a:spcPct val="95000"/>
              </a:lnSpc>
              <a:defRPr/>
            </a:pPr>
            <a:r>
              <a:rPr lang="en-US" altLang="en-US" sz="1800" dirty="0"/>
              <a:t>describe the allowed states for the system over time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985A23E1-CC9F-4647-9E43-BAAE54B02C97}" type="slidenum">
              <a:rPr lang="en-AU" altLang="en-US"/>
              <a:pPr>
                <a:defRPr/>
              </a:pPr>
              <a:t>72</a:t>
            </a:fld>
            <a:endParaRPr lang="en-AU" altLang="en-US"/>
          </a:p>
        </p:txBody>
      </p:sp>
      <p:sp>
        <p:nvSpPr>
          <p:cNvPr id="570370" name="Rectangle 2"/>
          <p:cNvSpPr>
            <a:spLocks noGrp="1" noChangeArrowheads="1"/>
          </p:cNvSpPr>
          <p:nvPr>
            <p:ph type="title"/>
          </p:nvPr>
        </p:nvSpPr>
        <p:spPr/>
        <p:txBody>
          <a:bodyPr/>
          <a:lstStyle/>
          <a:p>
            <a:pPr>
              <a:defRPr/>
            </a:pPr>
            <a:r>
              <a:rPr lang="en-US" altLang="en-US" dirty="0"/>
              <a:t>Development or Integration?</a:t>
            </a:r>
          </a:p>
        </p:txBody>
      </p:sp>
      <p:sp>
        <p:nvSpPr>
          <p:cNvPr id="39942" name="Rectangle 3"/>
          <p:cNvSpPr>
            <a:spLocks noGrp="1" noChangeArrowheads="1"/>
          </p:cNvSpPr>
          <p:nvPr>
            <p:ph type="body" idx="1"/>
          </p:nvPr>
        </p:nvSpPr>
        <p:spPr/>
        <p:txBody>
          <a:bodyPr/>
          <a:lstStyle/>
          <a:p>
            <a:r>
              <a:rPr lang="en-US" altLang="en-US"/>
              <a:t>Application development</a:t>
            </a:r>
          </a:p>
          <a:p>
            <a:pPr lvl="1"/>
            <a:r>
              <a:rPr lang="en-US" altLang="en-US"/>
              <a:t>Stand-alone</a:t>
            </a:r>
          </a:p>
          <a:p>
            <a:pPr lvl="1"/>
            <a:r>
              <a:rPr lang="en-US" altLang="en-US"/>
              <a:t>From-scratch</a:t>
            </a:r>
          </a:p>
          <a:p>
            <a:r>
              <a:rPr lang="en-US" altLang="en-US"/>
              <a:t>Integration development</a:t>
            </a:r>
          </a:p>
          <a:p>
            <a:pPr lvl="1"/>
            <a:r>
              <a:rPr lang="en-US" altLang="en-US"/>
              <a:t>Value-added or</a:t>
            </a:r>
          </a:p>
          <a:p>
            <a:pPr lvl="1"/>
            <a:r>
              <a:rPr lang="en-US" altLang="en-US"/>
              <a:t>Brand new application that (also) requires integration of existing apps</a:t>
            </a:r>
          </a:p>
          <a:p>
            <a:r>
              <a:rPr lang="en-US" altLang="en-US"/>
              <a:t>Integration approaches</a:t>
            </a:r>
          </a:p>
          <a:p>
            <a:pPr lvl="1"/>
            <a:r>
              <a:rPr lang="en-US" altLang="en-US"/>
              <a:t>Information- and/or portal-oriented</a:t>
            </a:r>
          </a:p>
          <a:p>
            <a:pPr lvl="1"/>
            <a:r>
              <a:rPr lang="en-US" altLang="en-US"/>
              <a:t>Interface-oriented</a:t>
            </a:r>
          </a:p>
          <a:p>
            <a:pPr lvl="1"/>
            <a:r>
              <a:rPr lang="en-US" altLang="en-US"/>
              <a:t>Process-oriented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E86EA112-FC2B-4DF2-A59C-C3EF55022C86}" type="slidenum">
              <a:rPr lang="en-AU" altLang="en-US"/>
              <a:pPr>
                <a:defRPr/>
              </a:pPr>
              <a:t>73</a:t>
            </a:fld>
            <a:endParaRPr lang="en-AU" altLang="en-US"/>
          </a:p>
        </p:txBody>
      </p:sp>
      <p:sp>
        <p:nvSpPr>
          <p:cNvPr id="591874" name="Rectangle 2"/>
          <p:cNvSpPr>
            <a:spLocks noGrp="1" noChangeArrowheads="1"/>
          </p:cNvSpPr>
          <p:nvPr>
            <p:ph type="title"/>
          </p:nvPr>
        </p:nvSpPr>
        <p:spPr/>
        <p:txBody>
          <a:bodyPr/>
          <a:lstStyle/>
          <a:p>
            <a:pPr>
              <a:defRPr/>
            </a:pPr>
            <a:r>
              <a:rPr lang="en-US" altLang="en-US" dirty="0"/>
              <a:t>Review Quiz 1.1 </a:t>
            </a:r>
          </a:p>
        </p:txBody>
      </p:sp>
      <p:sp>
        <p:nvSpPr>
          <p:cNvPr id="107526" name="Rectangle 3"/>
          <p:cNvSpPr>
            <a:spLocks noGrp="1" noChangeArrowheads="1"/>
          </p:cNvSpPr>
          <p:nvPr>
            <p:ph type="body" idx="1"/>
          </p:nvPr>
        </p:nvSpPr>
        <p:spPr/>
        <p:txBody>
          <a:bodyPr/>
          <a:lstStyle/>
          <a:p>
            <a:pPr marL="533400" indent="-533400">
              <a:buClr>
                <a:srgbClr val="0000CC"/>
              </a:buClr>
              <a:buFont typeface="Monotype Sorts" charset="2"/>
              <a:buAutoNum type="arabicPeriod"/>
            </a:pPr>
            <a:r>
              <a:rPr lang="en-US" altLang="en-US" sz="2400" dirty="0"/>
              <a:t>What are the two main groups of stakeholders in software projects?</a:t>
            </a:r>
          </a:p>
          <a:p>
            <a:pPr marL="533400" indent="-533400">
              <a:buClr>
                <a:srgbClr val="0000CC"/>
              </a:buClr>
              <a:buFont typeface="Monotype Sorts" charset="2"/>
              <a:buAutoNum type="arabicPeriod"/>
            </a:pPr>
            <a:r>
              <a:rPr lang="en-US" altLang="en-US" sz="2400" dirty="0"/>
              <a:t>Is adding a new functionality to a software project the responsibility of a software iteration or increment?</a:t>
            </a:r>
          </a:p>
          <a:p>
            <a:pPr marL="533400" indent="-533400">
              <a:buClr>
                <a:srgbClr val="0000CC"/>
              </a:buClr>
              <a:buFont typeface="Monotype Sorts" charset="2"/>
              <a:buAutoNum type="arabicPeriod"/>
            </a:pPr>
            <a:r>
              <a:rPr lang="en-US" altLang="en-US" sz="2400" dirty="0"/>
              <a:t>Which of the development models/methods is most explicit about risk analysis?</a:t>
            </a:r>
          </a:p>
          <a:p>
            <a:pPr marL="533400" indent="-533400">
              <a:buClr>
                <a:srgbClr val="0000CC"/>
              </a:buClr>
              <a:buFont typeface="Monotype Sorts" charset="2"/>
              <a:buAutoNum type="arabicPeriod"/>
            </a:pPr>
            <a:r>
              <a:rPr lang="en-US" altLang="en-US" sz="2400" dirty="0"/>
              <a:t>Which development model/method is directly linked to return on investment?</a:t>
            </a:r>
          </a:p>
        </p:txBody>
      </p:sp>
    </p:spTree>
    <p:extLst>
      <p:ext uri="{BB962C8B-B14F-4D97-AF65-F5344CB8AC3E}">
        <p14:creationId xmlns:p14="http://schemas.microsoft.com/office/powerpoint/2010/main" val="27524365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p:txBody>
          <a:bodyPr/>
          <a:lstStyle/>
          <a:p>
            <a:pPr algn="ctr"/>
            <a:r>
              <a:rPr lang="en-US" altLang="en-US" dirty="0"/>
              <a:t>System Planning</a:t>
            </a:r>
          </a:p>
        </p:txBody>
      </p:sp>
      <p:sp>
        <p:nvSpPr>
          <p:cNvPr id="44035" name="Rectangle 3"/>
          <p:cNvSpPr>
            <a:spLocks noGrp="1" noChangeArrowheads="1"/>
          </p:cNvSpPr>
          <p:nvPr>
            <p:ph type="subTitle" idx="1"/>
          </p:nvPr>
        </p:nvSpPr>
        <p:spPr/>
        <p:txBody>
          <a:bodyPr/>
          <a:lstStyle/>
          <a:p>
            <a:pPr>
              <a:buFont typeface="Monotype Sorts" charset="2"/>
              <a:buChar char="n"/>
            </a:pPr>
            <a:r>
              <a:rPr lang="en-US" altLang="en-US" dirty="0"/>
              <a:t> Which IT technologies and applications will return the most value to the business?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DA6AD500-E3F2-4E37-AD67-7A8B96995539}" type="slidenum">
              <a:rPr lang="en-AU" altLang="en-US"/>
              <a:pPr>
                <a:defRPr/>
              </a:pPr>
              <a:t>75</a:t>
            </a:fld>
            <a:endParaRPr lang="en-AU" altLang="en-US"/>
          </a:p>
        </p:txBody>
      </p:sp>
      <p:sp>
        <p:nvSpPr>
          <p:cNvPr id="498690" name="Rectangle 2"/>
          <p:cNvSpPr>
            <a:spLocks noGrp="1" noChangeArrowheads="1"/>
          </p:cNvSpPr>
          <p:nvPr>
            <p:ph type="title"/>
          </p:nvPr>
        </p:nvSpPr>
        <p:spPr/>
        <p:txBody>
          <a:bodyPr/>
          <a:lstStyle/>
          <a:p>
            <a:pPr>
              <a:defRPr/>
            </a:pPr>
            <a:r>
              <a:rPr lang="en-US" altLang="en-US"/>
              <a:t>System planning </a:t>
            </a:r>
          </a:p>
        </p:txBody>
      </p:sp>
      <p:sp>
        <p:nvSpPr>
          <p:cNvPr id="45062" name="Rectangle 3"/>
          <p:cNvSpPr>
            <a:spLocks noGrp="1" noChangeArrowheads="1"/>
          </p:cNvSpPr>
          <p:nvPr>
            <p:ph type="body" idx="1"/>
          </p:nvPr>
        </p:nvSpPr>
        <p:spPr/>
        <p:txBody>
          <a:bodyPr/>
          <a:lstStyle/>
          <a:p>
            <a:r>
              <a:rPr lang="en-US" altLang="en-US" b="1" dirty="0"/>
              <a:t>System planning</a:t>
            </a:r>
            <a:r>
              <a:rPr lang="en-US" altLang="en-US" dirty="0"/>
              <a:t> can be carried out in a number of different ways</a:t>
            </a:r>
          </a:p>
          <a:p>
            <a:pPr lvl="1"/>
            <a:r>
              <a:rPr lang="en-US" altLang="en-US" dirty="0"/>
              <a:t>SWOT – Strengths, Weaknesses, Opportunities, Threats </a:t>
            </a:r>
          </a:p>
          <a:p>
            <a:pPr lvl="1"/>
            <a:r>
              <a:rPr lang="en-US" altLang="en-US" dirty="0"/>
              <a:t>VCM – Value Chain Model</a:t>
            </a:r>
          </a:p>
          <a:p>
            <a:pPr lvl="1"/>
            <a:r>
              <a:rPr lang="en-US" altLang="en-US" dirty="0"/>
              <a:t>BPR – Business Process Reengineering</a:t>
            </a:r>
          </a:p>
          <a:p>
            <a:pPr lvl="1"/>
            <a:r>
              <a:rPr lang="en-US" altLang="en-US" dirty="0"/>
              <a:t>Information System Architecture (ISA)</a:t>
            </a:r>
          </a:p>
          <a:p>
            <a:r>
              <a:rPr lang="en-US" altLang="en-US" dirty="0"/>
              <a:t>All system planning approaches have an important common denominator</a:t>
            </a:r>
          </a:p>
          <a:p>
            <a:pPr lvl="1"/>
            <a:r>
              <a:rPr lang="en-US" altLang="en-US" dirty="0"/>
              <a:t>they are concerned with </a:t>
            </a:r>
            <a:r>
              <a:rPr lang="en-US" altLang="en-US" u="sng" dirty="0"/>
              <a:t>effectiveness</a:t>
            </a:r>
            <a:r>
              <a:rPr lang="en-US" altLang="en-US" dirty="0"/>
              <a:t> rather than </a:t>
            </a:r>
            <a:r>
              <a:rPr lang="en-US" altLang="en-US" u="sng" dirty="0"/>
              <a:t>efficiency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31" name="Footer Placeholder 4"/>
          <p:cNvSpPr>
            <a:spLocks noGrp="1"/>
          </p:cNvSpPr>
          <p:nvPr>
            <p:ph type="ftr" sz="quarter" idx="11"/>
          </p:nvPr>
        </p:nvSpPr>
        <p:spPr/>
        <p:txBody>
          <a:bodyPr/>
          <a:lstStyle/>
          <a:p>
            <a:pPr>
              <a:defRPr/>
            </a:pPr>
            <a:r>
              <a:rPr lang="en-AU" altLang="en-US"/>
              <a:t>Chapter 1 (Maciaszek - RASD 3/e)</a:t>
            </a:r>
          </a:p>
        </p:txBody>
      </p:sp>
      <p:sp>
        <p:nvSpPr>
          <p:cNvPr id="32" name="Slide Number Placeholder 5"/>
          <p:cNvSpPr>
            <a:spLocks noGrp="1"/>
          </p:cNvSpPr>
          <p:nvPr>
            <p:ph type="sldNum" sz="quarter" idx="12"/>
          </p:nvPr>
        </p:nvSpPr>
        <p:spPr/>
        <p:txBody>
          <a:bodyPr/>
          <a:lstStyle/>
          <a:p>
            <a:pPr>
              <a:defRPr/>
            </a:pPr>
            <a:fld id="{9614F2CB-6FAE-444E-81FE-724E7420FCB1}" type="slidenum">
              <a:rPr lang="en-AU" altLang="en-US"/>
              <a:pPr>
                <a:defRPr/>
              </a:pPr>
              <a:t>76</a:t>
            </a:fld>
            <a:endParaRPr lang="en-AU" altLang="en-US"/>
          </a:p>
        </p:txBody>
      </p:sp>
      <p:sp>
        <p:nvSpPr>
          <p:cNvPr id="499714" name="Rectangle 2"/>
          <p:cNvSpPr>
            <a:spLocks noGrp="1" noChangeArrowheads="1"/>
          </p:cNvSpPr>
          <p:nvPr>
            <p:ph type="title"/>
          </p:nvPr>
        </p:nvSpPr>
        <p:spPr/>
        <p:txBody>
          <a:bodyPr/>
          <a:lstStyle/>
          <a:p>
            <a:pPr>
              <a:defRPr/>
            </a:pPr>
            <a:r>
              <a:rPr lang="en-US" altLang="en-US"/>
              <a:t>SWOT approach</a:t>
            </a:r>
          </a:p>
        </p:txBody>
      </p:sp>
      <p:sp>
        <p:nvSpPr>
          <p:cNvPr id="47110" name="Text Box 4"/>
          <p:cNvSpPr txBox="1">
            <a:spLocks noChangeArrowheads="1"/>
          </p:cNvSpPr>
          <p:nvPr/>
        </p:nvSpPr>
        <p:spPr bwMode="auto">
          <a:xfrm>
            <a:off x="3946525" y="1144588"/>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Mission statement</a:t>
            </a:r>
          </a:p>
        </p:txBody>
      </p:sp>
      <p:sp>
        <p:nvSpPr>
          <p:cNvPr id="47111" name="Text Box 5"/>
          <p:cNvSpPr txBox="1">
            <a:spLocks noChangeArrowheads="1"/>
          </p:cNvSpPr>
          <p:nvPr/>
        </p:nvSpPr>
        <p:spPr bwMode="auto">
          <a:xfrm>
            <a:off x="2433638" y="1844677"/>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Internal analysis</a:t>
            </a:r>
          </a:p>
        </p:txBody>
      </p:sp>
      <p:cxnSp>
        <p:nvCxnSpPr>
          <p:cNvPr id="47112" name="AutoShape 6"/>
          <p:cNvCxnSpPr>
            <a:cxnSpLocks noChangeShapeType="1"/>
            <a:stCxn id="47111" idx="0"/>
            <a:endCxn id="47110" idx="2"/>
          </p:cNvCxnSpPr>
          <p:nvPr/>
        </p:nvCxnSpPr>
        <p:spPr bwMode="auto">
          <a:xfrm flipV="1">
            <a:off x="3351215" y="1511302"/>
            <a:ext cx="1608137" cy="333375"/>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3" name="Text Box 7"/>
          <p:cNvSpPr txBox="1">
            <a:spLocks noChangeArrowheads="1"/>
          </p:cNvSpPr>
          <p:nvPr/>
        </p:nvSpPr>
        <p:spPr bwMode="auto">
          <a:xfrm>
            <a:off x="5675313" y="1916113"/>
            <a:ext cx="191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External analysis</a:t>
            </a:r>
          </a:p>
        </p:txBody>
      </p:sp>
      <p:cxnSp>
        <p:nvCxnSpPr>
          <p:cNvPr id="47114" name="AutoShape 8"/>
          <p:cNvCxnSpPr>
            <a:cxnSpLocks noChangeShapeType="1"/>
            <a:stCxn id="47113" idx="0"/>
            <a:endCxn id="47110" idx="2"/>
          </p:cNvCxnSpPr>
          <p:nvPr/>
        </p:nvCxnSpPr>
        <p:spPr bwMode="auto">
          <a:xfrm flipH="1" flipV="1">
            <a:off x="4959350" y="1511302"/>
            <a:ext cx="1671638" cy="404813"/>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5" name="Text Box 9"/>
          <p:cNvSpPr txBox="1">
            <a:spLocks noChangeArrowheads="1"/>
          </p:cNvSpPr>
          <p:nvPr/>
        </p:nvSpPr>
        <p:spPr bwMode="auto">
          <a:xfrm>
            <a:off x="1785938" y="2779713"/>
            <a:ext cx="125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b="1">
                <a:latin typeface="Arial" panose="020B0604020202020204" pitchFamily="34" charset="0"/>
              </a:rPr>
              <a:t>Strengths</a:t>
            </a:r>
          </a:p>
        </p:txBody>
      </p:sp>
      <p:sp>
        <p:nvSpPr>
          <p:cNvPr id="47116" name="Text Box 10"/>
          <p:cNvSpPr txBox="1">
            <a:spLocks noChangeArrowheads="1"/>
          </p:cNvSpPr>
          <p:nvPr/>
        </p:nvSpPr>
        <p:spPr bwMode="auto">
          <a:xfrm>
            <a:off x="3462338" y="2779713"/>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b="1">
                <a:latin typeface="Arial" panose="020B0604020202020204" pitchFamily="34" charset="0"/>
              </a:rPr>
              <a:t>Weaknesses</a:t>
            </a:r>
          </a:p>
        </p:txBody>
      </p:sp>
      <p:cxnSp>
        <p:nvCxnSpPr>
          <p:cNvPr id="47117" name="AutoShape 11"/>
          <p:cNvCxnSpPr>
            <a:cxnSpLocks noChangeShapeType="1"/>
            <a:stCxn id="47115" idx="0"/>
            <a:endCxn id="47111" idx="2"/>
          </p:cNvCxnSpPr>
          <p:nvPr/>
        </p:nvCxnSpPr>
        <p:spPr bwMode="auto">
          <a:xfrm flipV="1">
            <a:off x="2411413" y="2211390"/>
            <a:ext cx="939800" cy="568325"/>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18" name="AutoShape 12"/>
          <p:cNvCxnSpPr>
            <a:cxnSpLocks noChangeShapeType="1"/>
            <a:stCxn id="47116" idx="0"/>
            <a:endCxn id="47111" idx="2"/>
          </p:cNvCxnSpPr>
          <p:nvPr/>
        </p:nvCxnSpPr>
        <p:spPr bwMode="auto">
          <a:xfrm flipH="1" flipV="1">
            <a:off x="3351213" y="2211390"/>
            <a:ext cx="889000" cy="568325"/>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9" name="Text Box 13"/>
          <p:cNvSpPr txBox="1">
            <a:spLocks noChangeArrowheads="1"/>
          </p:cNvSpPr>
          <p:nvPr/>
        </p:nvSpPr>
        <p:spPr bwMode="auto">
          <a:xfrm>
            <a:off x="5099050" y="2779713"/>
            <a:ext cx="168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b="1">
                <a:latin typeface="Arial" panose="020B0604020202020204" pitchFamily="34" charset="0"/>
              </a:rPr>
              <a:t>Opportunities</a:t>
            </a:r>
          </a:p>
        </p:txBody>
      </p:sp>
      <p:sp>
        <p:nvSpPr>
          <p:cNvPr id="47120" name="Text Box 14"/>
          <p:cNvSpPr txBox="1">
            <a:spLocks noChangeArrowheads="1"/>
          </p:cNvSpPr>
          <p:nvPr/>
        </p:nvSpPr>
        <p:spPr bwMode="auto">
          <a:xfrm>
            <a:off x="6826250" y="2779713"/>
            <a:ext cx="100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b="1">
                <a:latin typeface="Arial" panose="020B0604020202020204" pitchFamily="34" charset="0"/>
              </a:rPr>
              <a:t>Threats</a:t>
            </a:r>
          </a:p>
        </p:txBody>
      </p:sp>
      <p:cxnSp>
        <p:nvCxnSpPr>
          <p:cNvPr id="47121" name="AutoShape 15"/>
          <p:cNvCxnSpPr>
            <a:cxnSpLocks noChangeShapeType="1"/>
            <a:stCxn id="47119" idx="0"/>
            <a:endCxn id="47113" idx="2"/>
          </p:cNvCxnSpPr>
          <p:nvPr/>
        </p:nvCxnSpPr>
        <p:spPr bwMode="auto">
          <a:xfrm flipV="1">
            <a:off x="5940427" y="2282825"/>
            <a:ext cx="690563" cy="496888"/>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2" name="AutoShape 16"/>
          <p:cNvCxnSpPr>
            <a:cxnSpLocks noChangeShapeType="1"/>
            <a:stCxn id="47120" idx="0"/>
            <a:endCxn id="47113" idx="2"/>
          </p:cNvCxnSpPr>
          <p:nvPr/>
        </p:nvCxnSpPr>
        <p:spPr bwMode="auto">
          <a:xfrm flipH="1" flipV="1">
            <a:off x="6630990" y="2282825"/>
            <a:ext cx="700087" cy="496888"/>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3" name="Text Box 17"/>
          <p:cNvSpPr txBox="1">
            <a:spLocks noChangeArrowheads="1"/>
          </p:cNvSpPr>
          <p:nvPr/>
        </p:nvSpPr>
        <p:spPr bwMode="auto">
          <a:xfrm>
            <a:off x="4233863" y="393223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SWOT matrix</a:t>
            </a:r>
          </a:p>
        </p:txBody>
      </p:sp>
      <p:cxnSp>
        <p:nvCxnSpPr>
          <p:cNvPr id="47124" name="AutoShape 18"/>
          <p:cNvCxnSpPr>
            <a:cxnSpLocks noChangeShapeType="1"/>
            <a:stCxn id="47123" idx="0"/>
            <a:endCxn id="47115" idx="2"/>
          </p:cNvCxnSpPr>
          <p:nvPr/>
        </p:nvCxnSpPr>
        <p:spPr bwMode="auto">
          <a:xfrm flipH="1" flipV="1">
            <a:off x="2411415" y="3146427"/>
            <a:ext cx="2600325" cy="785813"/>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5" name="AutoShape 19"/>
          <p:cNvCxnSpPr>
            <a:cxnSpLocks noChangeShapeType="1"/>
            <a:stCxn id="47123" idx="0"/>
            <a:endCxn id="47116" idx="2"/>
          </p:cNvCxnSpPr>
          <p:nvPr/>
        </p:nvCxnSpPr>
        <p:spPr bwMode="auto">
          <a:xfrm flipH="1" flipV="1">
            <a:off x="4240215" y="3146427"/>
            <a:ext cx="771525" cy="785813"/>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6" name="AutoShape 20"/>
          <p:cNvCxnSpPr>
            <a:cxnSpLocks noChangeShapeType="1"/>
            <a:stCxn id="47123" idx="0"/>
            <a:endCxn id="47119" idx="2"/>
          </p:cNvCxnSpPr>
          <p:nvPr/>
        </p:nvCxnSpPr>
        <p:spPr bwMode="auto">
          <a:xfrm flipV="1">
            <a:off x="5011740" y="3146427"/>
            <a:ext cx="928687" cy="785813"/>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7" name="AutoShape 21"/>
          <p:cNvCxnSpPr>
            <a:cxnSpLocks noChangeShapeType="1"/>
            <a:stCxn id="47123" idx="0"/>
            <a:endCxn id="47120" idx="2"/>
          </p:cNvCxnSpPr>
          <p:nvPr/>
        </p:nvCxnSpPr>
        <p:spPr bwMode="auto">
          <a:xfrm flipV="1">
            <a:off x="5011740" y="3146427"/>
            <a:ext cx="2319337" cy="785813"/>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8" name="Text Box 22"/>
          <p:cNvSpPr txBox="1">
            <a:spLocks noChangeArrowheads="1"/>
          </p:cNvSpPr>
          <p:nvPr/>
        </p:nvSpPr>
        <p:spPr bwMode="auto">
          <a:xfrm>
            <a:off x="3946525" y="4868863"/>
            <a:ext cx="125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Objectives</a:t>
            </a:r>
          </a:p>
        </p:txBody>
      </p:sp>
      <p:sp>
        <p:nvSpPr>
          <p:cNvPr id="47129" name="Text Box 23"/>
          <p:cNvSpPr txBox="1">
            <a:spLocks noChangeArrowheads="1"/>
          </p:cNvSpPr>
          <p:nvPr/>
        </p:nvSpPr>
        <p:spPr bwMode="auto">
          <a:xfrm>
            <a:off x="6323013" y="486886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Goals</a:t>
            </a:r>
          </a:p>
        </p:txBody>
      </p:sp>
      <p:cxnSp>
        <p:nvCxnSpPr>
          <p:cNvPr id="47130" name="AutoShape 24"/>
          <p:cNvCxnSpPr>
            <a:cxnSpLocks noChangeShapeType="1"/>
            <a:stCxn id="47128" idx="0"/>
            <a:endCxn id="47123" idx="2"/>
          </p:cNvCxnSpPr>
          <p:nvPr/>
        </p:nvCxnSpPr>
        <p:spPr bwMode="auto">
          <a:xfrm flipV="1">
            <a:off x="4572000" y="4298952"/>
            <a:ext cx="439738" cy="569913"/>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1" name="AutoShape 25"/>
          <p:cNvCxnSpPr>
            <a:cxnSpLocks noChangeShapeType="1"/>
            <a:stCxn id="47129" idx="1"/>
            <a:endCxn id="47128" idx="3"/>
          </p:cNvCxnSpPr>
          <p:nvPr/>
        </p:nvCxnSpPr>
        <p:spPr bwMode="auto">
          <a:xfrm flipH="1">
            <a:off x="5197475" y="5053013"/>
            <a:ext cx="1125538" cy="0"/>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32" name="Text Box 26"/>
          <p:cNvSpPr txBox="1">
            <a:spLocks noChangeArrowheads="1"/>
          </p:cNvSpPr>
          <p:nvPr/>
        </p:nvSpPr>
        <p:spPr bwMode="auto">
          <a:xfrm>
            <a:off x="3957638" y="5948363"/>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Strategies</a:t>
            </a:r>
          </a:p>
        </p:txBody>
      </p:sp>
      <p:sp>
        <p:nvSpPr>
          <p:cNvPr id="47133" name="Text Box 27"/>
          <p:cNvSpPr txBox="1">
            <a:spLocks noChangeArrowheads="1"/>
          </p:cNvSpPr>
          <p:nvPr/>
        </p:nvSpPr>
        <p:spPr bwMode="auto">
          <a:xfrm>
            <a:off x="6249988" y="5948363"/>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r>
              <a:rPr lang="en-US" altLang="en-US" sz="1800">
                <a:latin typeface="Arial" panose="020B0604020202020204" pitchFamily="34" charset="0"/>
              </a:rPr>
              <a:t>Policies</a:t>
            </a:r>
          </a:p>
        </p:txBody>
      </p:sp>
      <p:cxnSp>
        <p:nvCxnSpPr>
          <p:cNvPr id="47134" name="AutoShape 28"/>
          <p:cNvCxnSpPr>
            <a:cxnSpLocks noChangeShapeType="1"/>
            <a:stCxn id="47133" idx="1"/>
            <a:endCxn id="47132" idx="3"/>
          </p:cNvCxnSpPr>
          <p:nvPr/>
        </p:nvCxnSpPr>
        <p:spPr bwMode="auto">
          <a:xfrm flipH="1">
            <a:off x="5170488" y="6132513"/>
            <a:ext cx="1079500" cy="0"/>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5" name="AutoShape 29"/>
          <p:cNvCxnSpPr>
            <a:cxnSpLocks noChangeShapeType="1"/>
            <a:stCxn id="47132" idx="0"/>
            <a:endCxn id="47128" idx="2"/>
          </p:cNvCxnSpPr>
          <p:nvPr/>
        </p:nvCxnSpPr>
        <p:spPr bwMode="auto">
          <a:xfrm flipV="1">
            <a:off x="4564065" y="5235575"/>
            <a:ext cx="7937" cy="712788"/>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6" name="AutoShape 30"/>
          <p:cNvCxnSpPr>
            <a:cxnSpLocks noChangeShapeType="1"/>
            <a:stCxn id="47132" idx="0"/>
            <a:endCxn id="47129" idx="2"/>
          </p:cNvCxnSpPr>
          <p:nvPr/>
        </p:nvCxnSpPr>
        <p:spPr bwMode="auto">
          <a:xfrm flipV="1">
            <a:off x="4564065" y="5235575"/>
            <a:ext cx="2149475" cy="712788"/>
          </a:xfrm>
          <a:prstGeom prst="straightConnector1">
            <a:avLst/>
          </a:prstGeom>
          <a:noFill/>
          <a:ln w="9525">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3C5799F5-66CF-4732-A89D-C26C24EBE50E}" type="slidenum">
              <a:rPr lang="en-AU" altLang="en-US"/>
              <a:pPr>
                <a:defRPr/>
              </a:pPr>
              <a:t>77</a:t>
            </a:fld>
            <a:endParaRPr lang="en-AU" altLang="en-US"/>
          </a:p>
        </p:txBody>
      </p:sp>
      <p:sp>
        <p:nvSpPr>
          <p:cNvPr id="500738" name="Rectangle 2"/>
          <p:cNvSpPr>
            <a:spLocks noGrp="1" noChangeArrowheads="1"/>
          </p:cNvSpPr>
          <p:nvPr>
            <p:ph type="title"/>
          </p:nvPr>
        </p:nvSpPr>
        <p:spPr/>
        <p:txBody>
          <a:bodyPr/>
          <a:lstStyle/>
          <a:p>
            <a:pPr>
              <a:defRPr/>
            </a:pPr>
            <a:r>
              <a:rPr lang="en-US" altLang="en-US"/>
              <a:t>VCM approach </a:t>
            </a:r>
          </a:p>
        </p:txBody>
      </p:sp>
      <p:sp>
        <p:nvSpPr>
          <p:cNvPr id="500739" name="Rectangle 3"/>
          <p:cNvSpPr>
            <a:spLocks noGrp="1" noChangeArrowheads="1"/>
          </p:cNvSpPr>
          <p:nvPr>
            <p:ph type="body" idx="1"/>
          </p:nvPr>
        </p:nvSpPr>
        <p:spPr/>
        <p:txBody>
          <a:bodyPr/>
          <a:lstStyle/>
          <a:p>
            <a:pPr>
              <a:defRPr/>
            </a:pPr>
            <a:r>
              <a:rPr lang="en-US" altLang="en-US" sz="2400" b="1" dirty="0"/>
              <a:t>Value Chain Model</a:t>
            </a:r>
            <a:r>
              <a:rPr lang="en-US" altLang="en-US" sz="2400" dirty="0"/>
              <a:t> assesses competitive advantage by analyzing the full chain of activities in an organization – from raw materials to final products sold and shipped to customers</a:t>
            </a:r>
          </a:p>
          <a:p>
            <a:pPr lvl="1">
              <a:defRPr/>
            </a:pPr>
            <a:r>
              <a:rPr lang="en-US" altLang="en-US" sz="2200" dirty="0"/>
              <a:t>Which value chain configurations will yield the greatest competitive advantage? </a:t>
            </a:r>
          </a:p>
          <a:p>
            <a:pPr lvl="2">
              <a:defRPr/>
            </a:pPr>
            <a:r>
              <a:rPr lang="en-US" altLang="en-US" sz="2000" dirty="0"/>
              <a:t>IT projects can then target those segments, operations, distribution channels, marketing approaches, etc. that give the most competitive advantage</a:t>
            </a:r>
          </a:p>
          <a:p>
            <a:pPr>
              <a:defRPr/>
            </a:pPr>
            <a:r>
              <a:rPr lang="en-US" altLang="en-US" sz="2400" i="1" dirty="0"/>
              <a:t>Organizational functions</a:t>
            </a:r>
            <a:r>
              <a:rPr lang="en-US" altLang="en-US" sz="2400" dirty="0"/>
              <a:t> are categorized into</a:t>
            </a:r>
          </a:p>
          <a:p>
            <a:pPr lvl="1">
              <a:defRPr/>
            </a:pPr>
            <a:r>
              <a:rPr lang="en-US" altLang="en-US" sz="2000" u="sng" dirty="0"/>
              <a:t>primary activities</a:t>
            </a:r>
          </a:p>
          <a:p>
            <a:pPr lvl="2">
              <a:defRPr/>
            </a:pPr>
            <a:r>
              <a:rPr lang="en-US" altLang="en-US" sz="1800" dirty="0"/>
              <a:t>create or add value to a final product  </a:t>
            </a:r>
          </a:p>
          <a:p>
            <a:pPr lvl="1">
              <a:defRPr/>
            </a:pPr>
            <a:r>
              <a:rPr lang="en-US" altLang="en-US" sz="2000" u="sng" dirty="0"/>
              <a:t>support activities</a:t>
            </a:r>
          </a:p>
          <a:p>
            <a:pPr lvl="2">
              <a:defRPr/>
            </a:pPr>
            <a:r>
              <a:rPr lang="en-US" altLang="en-US" sz="1800" dirty="0"/>
              <a:t>essential but they do not enrich the product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87E0F1AD-32FA-41F2-9255-EEE9A56B6472}" type="slidenum">
              <a:rPr lang="en-AU" altLang="en-US"/>
              <a:pPr>
                <a:defRPr/>
              </a:pPr>
              <a:t>78</a:t>
            </a:fld>
            <a:endParaRPr lang="en-AU" altLang="en-US"/>
          </a:p>
        </p:txBody>
      </p:sp>
      <p:sp>
        <p:nvSpPr>
          <p:cNvPr id="501762" name="Rectangle 2"/>
          <p:cNvSpPr>
            <a:spLocks noGrp="1" noChangeArrowheads="1"/>
          </p:cNvSpPr>
          <p:nvPr>
            <p:ph type="title"/>
          </p:nvPr>
        </p:nvSpPr>
        <p:spPr/>
        <p:txBody>
          <a:bodyPr/>
          <a:lstStyle/>
          <a:p>
            <a:pPr>
              <a:defRPr/>
            </a:pPr>
            <a:r>
              <a:rPr lang="en-US" altLang="en-US"/>
              <a:t>BPR approach </a:t>
            </a:r>
          </a:p>
        </p:txBody>
      </p:sp>
      <p:sp>
        <p:nvSpPr>
          <p:cNvPr id="501763" name="Rectangle 3"/>
          <p:cNvSpPr>
            <a:spLocks noGrp="1" noChangeArrowheads="1"/>
          </p:cNvSpPr>
          <p:nvPr>
            <p:ph type="body" idx="1"/>
          </p:nvPr>
        </p:nvSpPr>
        <p:spPr/>
        <p:txBody>
          <a:bodyPr/>
          <a:lstStyle/>
          <a:p>
            <a:pPr>
              <a:defRPr/>
            </a:pPr>
            <a:r>
              <a:rPr lang="en-US" altLang="en-US" sz="2400" b="1" dirty="0"/>
              <a:t>Business Process Reengineering</a:t>
            </a:r>
            <a:r>
              <a:rPr lang="en-US" altLang="en-US" sz="2400" dirty="0"/>
              <a:t> is based on the premise that modern organizations must reinvent themselves, abandoning their current functional decomposition, hierarchical structures and operational principles</a:t>
            </a:r>
          </a:p>
          <a:p>
            <a:pPr lvl="1">
              <a:defRPr/>
            </a:pPr>
            <a:r>
              <a:rPr lang="en-US" altLang="en-US" sz="2000" dirty="0"/>
              <a:t>Most contemporary organizations are structured in </a:t>
            </a:r>
            <a:r>
              <a:rPr lang="en-US" altLang="en-US" sz="2000" u="sng" dirty="0"/>
              <a:t>vertical units</a:t>
            </a:r>
            <a:r>
              <a:rPr lang="en-US" altLang="en-US" sz="2000" dirty="0"/>
              <a:t> focused on functions, products or regions</a:t>
            </a:r>
          </a:p>
          <a:p>
            <a:pPr lvl="1">
              <a:defRPr/>
            </a:pPr>
            <a:r>
              <a:rPr lang="en-US" altLang="en-US" sz="2000" dirty="0"/>
              <a:t>No one employee or department is responsible for a </a:t>
            </a:r>
            <a:r>
              <a:rPr lang="en-US" altLang="en-US" sz="2000" u="sng" dirty="0"/>
              <a:t>business process</a:t>
            </a:r>
            <a:r>
              <a:rPr lang="en-US" altLang="en-US" sz="2000" dirty="0"/>
              <a:t> </a:t>
            </a:r>
          </a:p>
          <a:p>
            <a:pPr lvl="2">
              <a:defRPr/>
            </a:pPr>
            <a:r>
              <a:rPr lang="en-US" altLang="en-US" sz="1800" dirty="0"/>
              <a:t>‘. . . a collection of activities that takes one or more kinds of input and creates an output that is of value to the customer’</a:t>
            </a:r>
          </a:p>
          <a:p>
            <a:pPr lvl="1">
              <a:defRPr/>
            </a:pPr>
            <a:r>
              <a:rPr lang="en-US" altLang="en-US" sz="2000" dirty="0"/>
              <a:t>‘The most visible difference between a process enterprise and a traditional organization is the existence of </a:t>
            </a:r>
            <a:r>
              <a:rPr lang="en-US" altLang="en-US" sz="2000" u="sng" dirty="0"/>
              <a:t>process owners</a:t>
            </a:r>
            <a:r>
              <a:rPr lang="en-US" altLang="en-US" sz="2000" dirty="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87E0F1AD-32FA-41F2-9255-EEE9A56B6472}" type="slidenum">
              <a:rPr lang="en-AU" altLang="en-US"/>
              <a:pPr>
                <a:defRPr/>
              </a:pPr>
              <a:t>79</a:t>
            </a:fld>
            <a:endParaRPr lang="en-AU" altLang="en-US"/>
          </a:p>
        </p:txBody>
      </p:sp>
      <p:sp>
        <p:nvSpPr>
          <p:cNvPr id="501762" name="Rectangle 2"/>
          <p:cNvSpPr>
            <a:spLocks noGrp="1" noChangeArrowheads="1"/>
          </p:cNvSpPr>
          <p:nvPr>
            <p:ph type="title"/>
          </p:nvPr>
        </p:nvSpPr>
        <p:spPr/>
        <p:txBody>
          <a:bodyPr/>
          <a:lstStyle/>
          <a:p>
            <a:pPr>
              <a:defRPr/>
            </a:pPr>
            <a:r>
              <a:rPr lang="en-US" altLang="en-US"/>
              <a:t>BPR approach </a:t>
            </a:r>
          </a:p>
        </p:txBody>
      </p:sp>
      <p:sp>
        <p:nvSpPr>
          <p:cNvPr id="501763" name="Rectangle 3"/>
          <p:cNvSpPr>
            <a:spLocks noGrp="1" noChangeArrowheads="1"/>
          </p:cNvSpPr>
          <p:nvPr>
            <p:ph type="body" idx="1"/>
          </p:nvPr>
        </p:nvSpPr>
        <p:spPr/>
        <p:txBody>
          <a:bodyPr/>
          <a:lstStyle/>
          <a:p>
            <a:pPr>
              <a:defRPr/>
            </a:pPr>
            <a:r>
              <a:rPr lang="en-US" altLang="en-US" sz="2400" dirty="0"/>
              <a:t>Main objective is to radically redesign business processes</a:t>
            </a:r>
          </a:p>
          <a:p>
            <a:pPr lvl="1">
              <a:defRPr/>
            </a:pPr>
            <a:r>
              <a:rPr lang="en-US" altLang="en-US" sz="2200" dirty="0"/>
              <a:t>Major hurdle lies in the need to embed a </a:t>
            </a:r>
            <a:r>
              <a:rPr lang="en-US" altLang="en-US" sz="2200" u="sng" dirty="0"/>
              <a:t>horizontal process</a:t>
            </a:r>
            <a:r>
              <a:rPr lang="en-US" altLang="en-US" sz="2200" dirty="0"/>
              <a:t> in a traditional vertical management structure</a:t>
            </a:r>
          </a:p>
          <a:p>
            <a:pPr lvl="1">
              <a:defRPr/>
            </a:pPr>
            <a:r>
              <a:rPr lang="en-US" altLang="en-US" sz="2200" dirty="0"/>
              <a:t>BPR initiative requires changing the organization around the </a:t>
            </a:r>
            <a:r>
              <a:rPr lang="en-US" altLang="en-US" sz="2200" u="sng" dirty="0"/>
              <a:t>development teams</a:t>
            </a:r>
            <a:r>
              <a:rPr lang="en-US" altLang="en-US" sz="2200" dirty="0"/>
              <a:t> as the primary organizational units</a:t>
            </a:r>
          </a:p>
          <a:p>
            <a:pPr lvl="2">
              <a:defRPr/>
            </a:pPr>
            <a:r>
              <a:rPr lang="en-US" altLang="en-US" sz="2000" dirty="0"/>
              <a:t>Teams are responsible for one or more end-to-end business processes</a:t>
            </a:r>
          </a:p>
          <a:p>
            <a:pPr>
              <a:defRPr/>
            </a:pPr>
            <a:endParaRPr lang="en-US" altLang="en-US" sz="2400" dirty="0"/>
          </a:p>
        </p:txBody>
      </p:sp>
    </p:spTree>
    <p:extLst>
      <p:ext uri="{BB962C8B-B14F-4D97-AF65-F5344CB8AC3E}">
        <p14:creationId xmlns:p14="http://schemas.microsoft.com/office/powerpoint/2010/main" val="336011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3200">
                <a:solidFill>
                  <a:srgbClr val="4D4D4D"/>
                </a:solidFill>
              </a:rPr>
              <a:t>Chapter 1 </a:t>
            </a:r>
            <a:br>
              <a:rPr lang="en-US" altLang="en-US" sz="3200">
                <a:solidFill>
                  <a:srgbClr val="4D4D4D"/>
                </a:solidFill>
              </a:rPr>
            </a:br>
            <a:r>
              <a:rPr lang="en-US" altLang="en-US" sz="3200" b="1" i="1">
                <a:solidFill>
                  <a:srgbClr val="4D4D4D"/>
                </a:solidFill>
              </a:rPr>
              <a:t>Software Process </a:t>
            </a:r>
            <a:endParaRPr lang="en-US" altLang="en-US" sz="3200">
              <a:solidFill>
                <a:srgbClr val="4D4D4D"/>
              </a:solidFill>
            </a:endParaRPr>
          </a:p>
        </p:txBody>
      </p:sp>
      <p:sp>
        <p:nvSpPr>
          <p:cNvPr id="7171" name="Rectangle 4"/>
          <p:cNvSpPr>
            <a:spLocks noGrp="1" noChangeArrowheads="1"/>
          </p:cNvSpPr>
          <p:nvPr>
            <p:ph type="subTitle" idx="1"/>
          </p:nvPr>
        </p:nvSpPr>
        <p:spPr>
          <a:xfrm>
            <a:off x="1371600" y="6019800"/>
            <a:ext cx="7772400" cy="609600"/>
          </a:xfrm>
          <a:noFill/>
        </p:spPr>
        <p:txBody>
          <a:bodyPr/>
          <a:lstStyle/>
          <a:p>
            <a:r>
              <a:rPr lang="en-US" altLang="en-US" sz="2000"/>
              <a:t>© Pearson Education Limited 2007</a:t>
            </a:r>
          </a:p>
        </p:txBody>
      </p:sp>
      <p:sp>
        <p:nvSpPr>
          <p:cNvPr id="7172" name="Rectangle 8"/>
          <p:cNvSpPr>
            <a:spLocks noGrp="1" noChangeArrowheads="1"/>
          </p:cNvSpPr>
          <p:nvPr>
            <p:ph type="ctrTitle"/>
          </p:nvPr>
        </p:nvSpPr>
        <p:spPr>
          <a:xfrm>
            <a:off x="1524000" y="188915"/>
            <a:ext cx="7620000" cy="2160587"/>
          </a:xfrm>
          <a:noFill/>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D15A2105-407B-4783-9076-BA1061777BCD}" type="slidenum">
              <a:rPr lang="en-AU" altLang="en-US"/>
              <a:pPr>
                <a:defRPr/>
              </a:pPr>
              <a:t>80</a:t>
            </a:fld>
            <a:endParaRPr lang="en-AU" altLang="en-US"/>
          </a:p>
        </p:txBody>
      </p:sp>
      <p:sp>
        <p:nvSpPr>
          <p:cNvPr id="574466" name="Rectangle 2"/>
          <p:cNvSpPr>
            <a:spLocks noGrp="1" noChangeArrowheads="1"/>
          </p:cNvSpPr>
          <p:nvPr>
            <p:ph type="title"/>
          </p:nvPr>
        </p:nvSpPr>
        <p:spPr/>
        <p:txBody>
          <a:bodyPr/>
          <a:lstStyle/>
          <a:p>
            <a:pPr>
              <a:defRPr/>
            </a:pPr>
            <a:r>
              <a:rPr lang="en-US" altLang="en-US"/>
              <a:t>Review Quiz 1.2 </a:t>
            </a:r>
          </a:p>
        </p:txBody>
      </p:sp>
      <p:sp>
        <p:nvSpPr>
          <p:cNvPr id="55302" name="Rectangle 3"/>
          <p:cNvSpPr>
            <a:spLocks noGrp="1" noChangeArrowheads="1"/>
          </p:cNvSpPr>
          <p:nvPr>
            <p:ph type="body" idx="1"/>
          </p:nvPr>
        </p:nvSpPr>
        <p:spPr/>
        <p:txBody>
          <a:bodyPr/>
          <a:lstStyle/>
          <a:p>
            <a:pPr marL="533400" indent="-533400">
              <a:lnSpc>
                <a:spcPct val="90000"/>
              </a:lnSpc>
              <a:buClr>
                <a:srgbClr val="0000CC"/>
              </a:buClr>
              <a:buFont typeface="Monotype Sorts" charset="2"/>
              <a:buAutoNum type="arabicPeriod"/>
            </a:pPr>
            <a:r>
              <a:rPr lang="en-US" altLang="en-US" dirty="0"/>
              <a:t>What is the main target of system planning – effectiveness or efficiency?</a:t>
            </a:r>
          </a:p>
          <a:p>
            <a:pPr marL="533400" indent="-533400">
              <a:lnSpc>
                <a:spcPct val="90000"/>
              </a:lnSpc>
              <a:buClr>
                <a:srgbClr val="0000CC"/>
              </a:buClr>
              <a:buFont typeface="Monotype Sorts" charset="2"/>
              <a:buAutoNum type="arabicPeriod"/>
            </a:pPr>
            <a:r>
              <a:rPr lang="en-US" altLang="en-US" dirty="0"/>
              <a:t>In the SWOT analysis, are objectives derived from goals or vice versa?</a:t>
            </a:r>
          </a:p>
          <a:p>
            <a:pPr marL="533400" indent="-533400">
              <a:lnSpc>
                <a:spcPct val="90000"/>
              </a:lnSpc>
              <a:buClr>
                <a:srgbClr val="0000CC"/>
              </a:buClr>
              <a:buFont typeface="Monotype Sorts" charset="2"/>
              <a:buAutoNum type="arabicPeriod"/>
            </a:pPr>
            <a:r>
              <a:rPr lang="en-US" altLang="en-US" dirty="0"/>
              <a:t>In the VCM approach, is ‘sales and marketing’ a primary or support activity?</a:t>
            </a:r>
          </a:p>
          <a:p>
            <a:pPr marL="533400" indent="-533400">
              <a:lnSpc>
                <a:spcPct val="90000"/>
              </a:lnSpc>
              <a:buClr>
                <a:srgbClr val="0000CC"/>
              </a:buClr>
              <a:buFont typeface="Monotype Sorts" charset="2"/>
              <a:buAutoNum type="arabicPeriod"/>
            </a:pPr>
            <a:r>
              <a:rPr lang="en-US" altLang="en-US" dirty="0"/>
              <a:t>According to the BPR approach, what is the most visible difference between a process enterprise and a traditional organization?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pPr algn="ctr"/>
            <a:r>
              <a:rPr lang="en-US" altLang="en-US" sz="4000" dirty="0"/>
              <a:t>Systems for three management levels</a:t>
            </a:r>
          </a:p>
        </p:txBody>
      </p:sp>
      <p:sp>
        <p:nvSpPr>
          <p:cNvPr id="57347" name="Rectangle 3"/>
          <p:cNvSpPr>
            <a:spLocks noGrp="1" noChangeArrowheads="1"/>
          </p:cNvSpPr>
          <p:nvPr>
            <p:ph type="subTitle" idx="1"/>
          </p:nvPr>
        </p:nvSpPr>
        <p:spPr/>
        <p:txBody>
          <a:bodyPr/>
          <a:lstStyle/>
          <a:p>
            <a:pPr marL="533400" indent="-533400">
              <a:buFont typeface="Monotype Sorts" charset="2"/>
              <a:buChar char="n"/>
            </a:pPr>
            <a:r>
              <a:rPr lang="en-US" altLang="en-US"/>
              <a:t> strategic</a:t>
            </a:r>
          </a:p>
          <a:p>
            <a:pPr marL="533400" indent="-533400">
              <a:buFont typeface="Monotype Sorts" charset="2"/>
              <a:buChar char="n"/>
            </a:pPr>
            <a:r>
              <a:rPr lang="en-US" altLang="en-US"/>
              <a:t>tactical</a:t>
            </a:r>
          </a:p>
          <a:p>
            <a:pPr marL="533400" indent="-533400">
              <a:buFont typeface="Monotype Sorts" charset="2"/>
              <a:buChar char="n"/>
            </a:pPr>
            <a:r>
              <a:rPr lang="en-US" altLang="en-US"/>
              <a:t>operational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32" name="Footer Placeholder 4"/>
          <p:cNvSpPr>
            <a:spLocks noGrp="1"/>
          </p:cNvSpPr>
          <p:nvPr>
            <p:ph type="ftr" sz="quarter" idx="11"/>
          </p:nvPr>
        </p:nvSpPr>
        <p:spPr/>
        <p:txBody>
          <a:bodyPr/>
          <a:lstStyle/>
          <a:p>
            <a:pPr>
              <a:defRPr/>
            </a:pPr>
            <a:r>
              <a:rPr lang="en-AU" altLang="en-US"/>
              <a:t>Chapter 1 (Maciaszek - RASD 3/e)</a:t>
            </a:r>
          </a:p>
        </p:txBody>
      </p:sp>
      <p:sp>
        <p:nvSpPr>
          <p:cNvPr id="33" name="Slide Number Placeholder 5"/>
          <p:cNvSpPr>
            <a:spLocks noGrp="1"/>
          </p:cNvSpPr>
          <p:nvPr>
            <p:ph type="sldNum" sz="quarter" idx="12"/>
          </p:nvPr>
        </p:nvSpPr>
        <p:spPr/>
        <p:txBody>
          <a:bodyPr/>
          <a:lstStyle/>
          <a:p>
            <a:pPr>
              <a:defRPr/>
            </a:pPr>
            <a:fld id="{B7AE5D90-A555-4D22-89AE-94FF33E1FF64}" type="slidenum">
              <a:rPr lang="en-AU" altLang="en-US"/>
              <a:pPr>
                <a:defRPr/>
              </a:pPr>
              <a:t>82</a:t>
            </a:fld>
            <a:endParaRPr lang="en-AU" altLang="en-US"/>
          </a:p>
        </p:txBody>
      </p:sp>
      <p:sp>
        <p:nvSpPr>
          <p:cNvPr id="503810" name="Rectangle 2"/>
          <p:cNvSpPr>
            <a:spLocks noGrp="1" noChangeArrowheads="1"/>
          </p:cNvSpPr>
          <p:nvPr>
            <p:ph type="title"/>
          </p:nvPr>
        </p:nvSpPr>
        <p:spPr/>
        <p:txBody>
          <a:bodyPr/>
          <a:lstStyle/>
          <a:p>
            <a:pPr>
              <a:defRPr/>
            </a:pPr>
            <a:r>
              <a:rPr lang="en-US" altLang="en-US" sz="4000"/>
              <a:t>Systems for three management levels</a:t>
            </a:r>
          </a:p>
        </p:txBody>
      </p:sp>
      <p:graphicFrame>
        <p:nvGraphicFramePr>
          <p:cNvPr id="503886" name="Group 78"/>
          <p:cNvGraphicFramePr>
            <a:graphicFrameLocks noGrp="1"/>
          </p:cNvGraphicFramePr>
          <p:nvPr>
            <p:extLst>
              <p:ext uri="{D42A27DB-BD31-4B8C-83A1-F6EECF244321}">
                <p14:modId xmlns:p14="http://schemas.microsoft.com/office/powerpoint/2010/main" val="3583147817"/>
              </p:ext>
            </p:extLst>
          </p:nvPr>
        </p:nvGraphicFramePr>
        <p:xfrm>
          <a:off x="323852" y="1125538"/>
          <a:ext cx="8640763" cy="5399174"/>
        </p:xfrm>
        <a:graphic>
          <a:graphicData uri="http://schemas.openxmlformats.org/drawingml/2006/table">
            <a:tbl>
              <a:tblPr/>
              <a:tblGrid>
                <a:gridCol w="1787525">
                  <a:extLst>
                    <a:ext uri="{9D8B030D-6E8A-4147-A177-3AD203B41FA5}">
                      <a16:colId xmlns:a16="http://schemas.microsoft.com/office/drawing/2014/main" val="910665429"/>
                    </a:ext>
                  </a:extLst>
                </a:gridCol>
                <a:gridCol w="1774825">
                  <a:extLst>
                    <a:ext uri="{9D8B030D-6E8A-4147-A177-3AD203B41FA5}">
                      <a16:colId xmlns:a16="http://schemas.microsoft.com/office/drawing/2014/main" val="1051223753"/>
                    </a:ext>
                  </a:extLst>
                </a:gridCol>
                <a:gridCol w="1933575">
                  <a:extLst>
                    <a:ext uri="{9D8B030D-6E8A-4147-A177-3AD203B41FA5}">
                      <a16:colId xmlns:a16="http://schemas.microsoft.com/office/drawing/2014/main" val="4027382757"/>
                    </a:ext>
                  </a:extLst>
                </a:gridCol>
                <a:gridCol w="1776413">
                  <a:extLst>
                    <a:ext uri="{9D8B030D-6E8A-4147-A177-3AD203B41FA5}">
                      <a16:colId xmlns:a16="http://schemas.microsoft.com/office/drawing/2014/main" val="3507332233"/>
                    </a:ext>
                  </a:extLst>
                </a:gridCol>
                <a:gridCol w="1368425">
                  <a:extLst>
                    <a:ext uri="{9D8B030D-6E8A-4147-A177-3AD203B41FA5}">
                      <a16:colId xmlns:a16="http://schemas.microsoft.com/office/drawing/2014/main" val="1066908507"/>
                    </a:ext>
                  </a:extLst>
                </a:gridCol>
              </a:tblGrid>
              <a:tr h="8228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Level of decision making</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Focus of decision making</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Typical IS applications</a:t>
                      </a:r>
                      <a:endParaRPr kumimoji="0" lang="en-US" altLang="en-US" sz="16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Typical IT solutions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Pivotal concept</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4151432769"/>
                  </a:ext>
                </a:extLst>
              </a:tr>
              <a:tr h="1525408">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Strategic</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(executive and senior management levels)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Strategies in support of organizational long-term objectives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Market and sales analysis,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Product planning,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Performance evaluation</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Data mining,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Knowledge management</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Knowledge</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692931661"/>
                  </a:ext>
                </a:extLst>
              </a:tr>
              <a:tr h="1525408">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Tactical</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(line management level)</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Policies in support of short-term goals and resource allocation</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Budget analysis,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 forecasting,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Inventory scheduling, Customer service</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Data warehouse,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Analytical processing, Spreadsheets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Information</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883794692"/>
                  </a:ext>
                </a:extLst>
              </a:tr>
              <a:tr h="1525408">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Operational</a:t>
                      </a:r>
                      <a:endParaRPr kumimoji="0" lang="en-US" altLang="en-US" sz="16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(operative management level)</a:t>
                      </a:r>
                      <a:endParaRPr kumimoji="0" lang="en-US" altLang="en-US" sz="16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Day-to-day staff activities and production support</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Payroll, Invoicing,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Purchasing, Accounting</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Database,</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Transactional processing,</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Application generators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Data</a:t>
                      </a:r>
                      <a:endParaRPr kumimoji="0" lang="en-US" altLang="en-US" sz="16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T="45715" marB="45715"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19372609"/>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723A0662-CBE3-4A55-BDAD-359F94F92F2D}" type="slidenum">
              <a:rPr lang="en-AU" altLang="en-US"/>
              <a:pPr>
                <a:defRPr/>
              </a:pPr>
              <a:t>83</a:t>
            </a:fld>
            <a:endParaRPr lang="en-AU" altLang="en-US"/>
          </a:p>
        </p:txBody>
      </p:sp>
      <p:sp>
        <p:nvSpPr>
          <p:cNvPr id="576514" name="Rectangle 2"/>
          <p:cNvSpPr>
            <a:spLocks noGrp="1" noChangeArrowheads="1"/>
          </p:cNvSpPr>
          <p:nvPr>
            <p:ph type="title"/>
          </p:nvPr>
        </p:nvSpPr>
        <p:spPr/>
        <p:txBody>
          <a:bodyPr/>
          <a:lstStyle/>
          <a:p>
            <a:pPr>
              <a:defRPr/>
            </a:pPr>
            <a:r>
              <a:rPr lang="en-US" altLang="en-US"/>
              <a:t>Transactional processing systems</a:t>
            </a:r>
          </a:p>
        </p:txBody>
      </p:sp>
      <p:sp>
        <p:nvSpPr>
          <p:cNvPr id="576515" name="Rectangle 3"/>
          <p:cNvSpPr>
            <a:spLocks noGrp="1" noChangeArrowheads="1"/>
          </p:cNvSpPr>
          <p:nvPr>
            <p:ph type="body" idx="1"/>
          </p:nvPr>
        </p:nvSpPr>
        <p:spPr/>
        <p:txBody>
          <a:bodyPr/>
          <a:lstStyle/>
          <a:p>
            <a:pPr>
              <a:defRPr/>
            </a:pPr>
            <a:r>
              <a:rPr lang="en-US" altLang="en-US" dirty="0" err="1"/>
              <a:t>OnLine</a:t>
            </a:r>
            <a:r>
              <a:rPr lang="en-US" altLang="en-US" dirty="0"/>
              <a:t> Transaction Processing (OLTP) systems </a:t>
            </a:r>
          </a:p>
          <a:p>
            <a:pPr lvl="1">
              <a:defRPr/>
            </a:pPr>
            <a:r>
              <a:rPr lang="en-US" altLang="en-US" i="1" u="sng" dirty="0"/>
              <a:t>Transaction</a:t>
            </a:r>
            <a:r>
              <a:rPr lang="en-US" altLang="en-US" dirty="0"/>
              <a:t> – a logical unit of work that accomplishes a particular business task and guarantees the integrity of the database after the task completes </a:t>
            </a:r>
          </a:p>
          <a:p>
            <a:pPr lvl="1">
              <a:defRPr/>
            </a:pPr>
            <a:r>
              <a:rPr lang="en-US" altLang="en-US" u="sng" dirty="0"/>
              <a:t>Database</a:t>
            </a:r>
            <a:r>
              <a:rPr lang="en-US" altLang="en-US" dirty="0"/>
              <a:t> technology</a:t>
            </a:r>
          </a:p>
          <a:p>
            <a:pPr lvl="2">
              <a:defRPr/>
            </a:pPr>
            <a:r>
              <a:rPr lang="en-US" altLang="en-US" dirty="0"/>
              <a:t>Concurrency control</a:t>
            </a:r>
          </a:p>
          <a:p>
            <a:pPr lvl="2">
              <a:defRPr/>
            </a:pPr>
            <a:r>
              <a:rPr lang="en-US" altLang="en-US" dirty="0"/>
              <a:t>Recovery</a:t>
            </a:r>
          </a:p>
          <a:p>
            <a:pPr lvl="2">
              <a:defRPr/>
            </a:pPr>
            <a:r>
              <a:rPr lang="en-US" altLang="en-US" dirty="0"/>
              <a:t>Business logic (vs application/control logic)</a:t>
            </a:r>
          </a:p>
          <a:p>
            <a:pPr lvl="2">
              <a:defRPr/>
            </a:pPr>
            <a:r>
              <a:rPr lang="en-US" altLang="en-US" dirty="0"/>
              <a:t>Security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2A5F7225-EB90-49CF-BB59-E9C9F2BD33D2}" type="slidenum">
              <a:rPr lang="en-AU" altLang="en-US"/>
              <a:pPr>
                <a:defRPr/>
              </a:pPr>
              <a:t>84</a:t>
            </a:fld>
            <a:endParaRPr lang="en-AU" altLang="en-US"/>
          </a:p>
        </p:txBody>
      </p:sp>
      <p:sp>
        <p:nvSpPr>
          <p:cNvPr id="577538" name="Rectangle 2"/>
          <p:cNvSpPr>
            <a:spLocks noGrp="1" noChangeArrowheads="1"/>
          </p:cNvSpPr>
          <p:nvPr>
            <p:ph type="title"/>
          </p:nvPr>
        </p:nvSpPr>
        <p:spPr/>
        <p:txBody>
          <a:bodyPr/>
          <a:lstStyle/>
          <a:p>
            <a:pPr>
              <a:defRPr/>
            </a:pPr>
            <a:r>
              <a:rPr lang="en-US" altLang="en-US"/>
              <a:t>Analytical processing systems</a:t>
            </a:r>
          </a:p>
        </p:txBody>
      </p:sp>
      <p:sp>
        <p:nvSpPr>
          <p:cNvPr id="577539" name="Rectangle 3"/>
          <p:cNvSpPr>
            <a:spLocks noGrp="1" noChangeArrowheads="1"/>
          </p:cNvSpPr>
          <p:nvPr>
            <p:ph type="body" idx="1"/>
          </p:nvPr>
        </p:nvSpPr>
        <p:spPr/>
        <p:txBody>
          <a:bodyPr/>
          <a:lstStyle/>
          <a:p>
            <a:pPr>
              <a:defRPr/>
            </a:pPr>
            <a:r>
              <a:rPr lang="en-US" altLang="en-US" dirty="0" err="1"/>
              <a:t>OnLine</a:t>
            </a:r>
            <a:r>
              <a:rPr lang="en-US" altLang="en-US" dirty="0"/>
              <a:t> Analytical Processing (OLAP) systems </a:t>
            </a:r>
          </a:p>
          <a:p>
            <a:pPr lvl="1">
              <a:defRPr/>
            </a:pPr>
            <a:r>
              <a:rPr lang="en-US" altLang="en-US" i="1" u="sng" dirty="0"/>
              <a:t>Analysis</a:t>
            </a:r>
            <a:r>
              <a:rPr lang="en-US" altLang="en-US" dirty="0"/>
              <a:t> of pre-existing historical data to facilitate decision making</a:t>
            </a:r>
          </a:p>
          <a:p>
            <a:pPr lvl="1">
              <a:defRPr/>
            </a:pPr>
            <a:r>
              <a:rPr lang="en-US" altLang="en-US" u="sng" dirty="0"/>
              <a:t>Data warehouse</a:t>
            </a:r>
            <a:r>
              <a:rPr lang="en-US" altLang="en-US" dirty="0"/>
              <a:t> technology </a:t>
            </a:r>
          </a:p>
          <a:p>
            <a:pPr lvl="2">
              <a:defRPr/>
            </a:pPr>
            <a:r>
              <a:rPr lang="en-US" altLang="en-US" dirty="0"/>
              <a:t>Summarizing</a:t>
            </a:r>
          </a:p>
          <a:p>
            <a:pPr lvl="2">
              <a:defRPr/>
            </a:pPr>
            <a:r>
              <a:rPr lang="en-US" altLang="en-US" dirty="0"/>
              <a:t>Packaging</a:t>
            </a:r>
          </a:p>
          <a:p>
            <a:pPr lvl="2">
              <a:defRPr/>
            </a:pPr>
            <a:r>
              <a:rPr lang="en-US" altLang="en-US" dirty="0"/>
              <a:t>Partitioning</a:t>
            </a:r>
          </a:p>
          <a:p>
            <a:pPr lvl="1">
              <a:defRPr/>
            </a:pPr>
            <a:r>
              <a:rPr lang="en-US" altLang="en-US" u="sng" dirty="0"/>
              <a:t>Data marts</a:t>
            </a:r>
          </a:p>
          <a:p>
            <a:pPr lvl="1">
              <a:defRPr/>
            </a:pPr>
            <a:r>
              <a:rPr lang="en-US" altLang="en-US" u="sng" dirty="0"/>
              <a:t>Data </a:t>
            </a:r>
            <a:r>
              <a:rPr lang="en-US" altLang="en-US" u="sng" dirty="0" err="1"/>
              <a:t>webhouse</a:t>
            </a:r>
            <a:endParaRPr lang="en-US" altLang="en-US" u="sng"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6498A339-7147-427E-9AB2-5D7F6967A409}" type="slidenum">
              <a:rPr lang="en-AU" altLang="en-US"/>
              <a:pPr>
                <a:defRPr/>
              </a:pPr>
              <a:t>85</a:t>
            </a:fld>
            <a:endParaRPr lang="en-AU" altLang="en-US"/>
          </a:p>
        </p:txBody>
      </p:sp>
      <p:sp>
        <p:nvSpPr>
          <p:cNvPr id="579586" name="Rectangle 2"/>
          <p:cNvSpPr>
            <a:spLocks noGrp="1" noChangeArrowheads="1"/>
          </p:cNvSpPr>
          <p:nvPr>
            <p:ph type="title"/>
          </p:nvPr>
        </p:nvSpPr>
        <p:spPr/>
        <p:txBody>
          <a:bodyPr/>
          <a:lstStyle/>
          <a:p>
            <a:pPr>
              <a:defRPr/>
            </a:pPr>
            <a:r>
              <a:rPr lang="en-US" altLang="en-US"/>
              <a:t>Knowledge processing systems</a:t>
            </a:r>
          </a:p>
        </p:txBody>
      </p:sp>
      <p:sp>
        <p:nvSpPr>
          <p:cNvPr id="579587" name="Rectangle 3"/>
          <p:cNvSpPr>
            <a:spLocks noGrp="1" noChangeArrowheads="1"/>
          </p:cNvSpPr>
          <p:nvPr>
            <p:ph type="body" idx="1"/>
          </p:nvPr>
        </p:nvSpPr>
        <p:spPr/>
        <p:txBody>
          <a:bodyPr/>
          <a:lstStyle/>
          <a:p>
            <a:pPr>
              <a:defRPr/>
            </a:pPr>
            <a:r>
              <a:rPr lang="en-US" altLang="en-US" sz="2400" dirty="0"/>
              <a:t>“Know-how” – intellectual capital accumulated through experience</a:t>
            </a:r>
          </a:p>
          <a:p>
            <a:pPr>
              <a:defRPr/>
            </a:pPr>
            <a:r>
              <a:rPr lang="en-US" altLang="en-US" sz="2400" i="1" u="sng" dirty="0"/>
              <a:t>Knowledge management</a:t>
            </a:r>
            <a:r>
              <a:rPr lang="en-US" altLang="en-US" sz="2400" dirty="0"/>
              <a:t> – to help organizations discover, organize, distribute and apply the knowledge encoded in information systems</a:t>
            </a:r>
          </a:p>
          <a:p>
            <a:pPr lvl="1">
              <a:defRPr/>
            </a:pPr>
            <a:r>
              <a:rPr lang="en-US" altLang="en-US" sz="2200" dirty="0"/>
              <a:t>Data mining</a:t>
            </a:r>
          </a:p>
          <a:p>
            <a:pPr lvl="2">
              <a:defRPr/>
            </a:pPr>
            <a:r>
              <a:rPr lang="en-US" altLang="en-US" dirty="0"/>
              <a:t>Association</a:t>
            </a:r>
          </a:p>
          <a:p>
            <a:pPr lvl="2">
              <a:defRPr/>
            </a:pPr>
            <a:r>
              <a:rPr lang="en-US" altLang="en-US" dirty="0"/>
              <a:t>Classification  </a:t>
            </a:r>
          </a:p>
          <a:p>
            <a:pPr lvl="2">
              <a:defRPr/>
            </a:pPr>
            <a:r>
              <a:rPr lang="en-US" altLang="en-US" dirty="0"/>
              <a:t>Clustering</a:t>
            </a:r>
          </a:p>
          <a:p>
            <a:pPr lvl="1">
              <a:defRPr/>
            </a:pPr>
            <a:r>
              <a:rPr lang="en-US" altLang="en-US" sz="2200" dirty="0"/>
              <a:t>AI techniques</a:t>
            </a:r>
          </a:p>
          <a:p>
            <a:pPr lvl="2">
              <a:defRPr/>
            </a:pPr>
            <a:r>
              <a:rPr lang="en-US" altLang="en-US" i="1" dirty="0">
                <a:sym typeface="Wingdings" panose="05000000000000000000" pitchFamily="2" charset="2"/>
              </a:rPr>
              <a:t>predictive</a:t>
            </a:r>
            <a:r>
              <a:rPr lang="en-US" altLang="en-US" dirty="0">
                <a:sym typeface="Wingdings" panose="05000000000000000000" pitchFamily="2" charset="2"/>
              </a:rPr>
              <a:t> rather than retrospective models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4142A955-D433-49F8-9A7F-8D2F2112C05A}" type="slidenum">
              <a:rPr lang="en-AU" altLang="en-US"/>
              <a:pPr>
                <a:defRPr/>
              </a:pPr>
              <a:t>86</a:t>
            </a:fld>
            <a:endParaRPr lang="en-AU" altLang="en-US"/>
          </a:p>
        </p:txBody>
      </p:sp>
      <p:sp>
        <p:nvSpPr>
          <p:cNvPr id="581634" name="Rectangle 2"/>
          <p:cNvSpPr>
            <a:spLocks noGrp="1" noChangeArrowheads="1"/>
          </p:cNvSpPr>
          <p:nvPr>
            <p:ph type="title"/>
          </p:nvPr>
        </p:nvSpPr>
        <p:spPr/>
        <p:txBody>
          <a:bodyPr/>
          <a:lstStyle/>
          <a:p>
            <a:pPr>
              <a:defRPr/>
            </a:pPr>
            <a:r>
              <a:rPr lang="en-US" altLang="en-US"/>
              <a:t>Review Quiz 1.3 </a:t>
            </a:r>
          </a:p>
        </p:txBody>
      </p:sp>
      <p:sp>
        <p:nvSpPr>
          <p:cNvPr id="65542" name="Rectangle 3"/>
          <p:cNvSpPr>
            <a:spLocks noGrp="1" noChangeArrowheads="1"/>
          </p:cNvSpPr>
          <p:nvPr>
            <p:ph type="body" idx="1"/>
          </p:nvPr>
        </p:nvSpPr>
        <p:spPr/>
        <p:txBody>
          <a:bodyPr/>
          <a:lstStyle/>
          <a:p>
            <a:pPr marL="533400" indent="-533400">
              <a:lnSpc>
                <a:spcPct val="90000"/>
              </a:lnSpc>
              <a:buClr>
                <a:srgbClr val="0000CC"/>
              </a:buClr>
              <a:buFont typeface="Monotype Sorts" charset="2"/>
              <a:buAutoNum type="arabicPeriod"/>
            </a:pPr>
            <a:r>
              <a:rPr lang="en-US" altLang="en-US"/>
              <a:t>Which level of decision making is primarily supported by the data warehouse technology?</a:t>
            </a:r>
          </a:p>
          <a:p>
            <a:pPr marL="533400" indent="-533400">
              <a:lnSpc>
                <a:spcPct val="90000"/>
              </a:lnSpc>
              <a:buClr>
                <a:srgbClr val="0000CC"/>
              </a:buClr>
              <a:buFont typeface="Monotype Sorts" charset="2"/>
              <a:buAutoNum type="arabicPeriod"/>
            </a:pPr>
            <a:r>
              <a:rPr lang="en-US" altLang="en-US"/>
              <a:t>What are the two main functions of transaction management in OLTP systems?</a:t>
            </a:r>
          </a:p>
          <a:p>
            <a:pPr marL="533400" indent="-533400">
              <a:lnSpc>
                <a:spcPct val="90000"/>
              </a:lnSpc>
              <a:buClr>
                <a:srgbClr val="0000CC"/>
              </a:buClr>
              <a:buFont typeface="Monotype Sorts" charset="2"/>
              <a:buAutoNum type="arabicPeriod"/>
            </a:pPr>
            <a:r>
              <a:rPr lang="en-US" altLang="en-US"/>
              <a:t>What kind of OLAP technology aims at supporting individual departments or business functions and stores only summarized historical data?</a:t>
            </a:r>
          </a:p>
          <a:p>
            <a:pPr marL="533400" indent="-533400">
              <a:lnSpc>
                <a:spcPct val="90000"/>
              </a:lnSpc>
              <a:buClr>
                <a:srgbClr val="0000CC"/>
              </a:buClr>
              <a:buFont typeface="Monotype Sorts" charset="2"/>
              <a:buAutoNum type="arabicPeriod"/>
            </a:pPr>
            <a:r>
              <a:rPr lang="en-US" altLang="en-US"/>
              <a:t>What is the main technology underpinning knowledge processing systems?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p:txBody>
          <a:bodyPr/>
          <a:lstStyle/>
          <a:p>
            <a:pPr algn="ctr"/>
            <a:r>
              <a:rPr lang="en-US" altLang="en-US" sz="4000" dirty="0"/>
              <a:t>SDLC Activities</a:t>
            </a:r>
          </a:p>
        </p:txBody>
      </p:sp>
      <p:sp>
        <p:nvSpPr>
          <p:cNvPr id="67587" name="Rectangle 3"/>
          <p:cNvSpPr>
            <a:spLocks noGrp="1" noChangeArrowheads="1"/>
          </p:cNvSpPr>
          <p:nvPr>
            <p:ph type="subTitle" idx="1"/>
          </p:nvPr>
        </p:nvSpPr>
        <p:spPr/>
        <p:txBody>
          <a:bodyPr/>
          <a:lstStyle/>
          <a:p>
            <a:pPr marL="533400" indent="-533400">
              <a:buFont typeface="Monotype Sorts" charset="2"/>
              <a:buChar char="n"/>
            </a:pPr>
            <a:r>
              <a:rPr lang="en-US" altLang="en-US"/>
              <a:t> strategic</a:t>
            </a:r>
          </a:p>
          <a:p>
            <a:pPr marL="533400" indent="-533400">
              <a:buFont typeface="Monotype Sorts" charset="2"/>
              <a:buChar char="n"/>
            </a:pPr>
            <a:r>
              <a:rPr lang="en-US" altLang="en-US"/>
              <a:t>tactical</a:t>
            </a:r>
          </a:p>
          <a:p>
            <a:pPr marL="533400" indent="-533400">
              <a:buFont typeface="Monotype Sorts" charset="2"/>
              <a:buChar char="n"/>
            </a:pPr>
            <a:r>
              <a:rPr lang="en-US" altLang="en-US"/>
              <a:t>operational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FD033C49-B8B8-4BD8-B50A-77B04F21D54A}" type="slidenum">
              <a:rPr lang="en-AU" altLang="en-US"/>
              <a:pPr>
                <a:defRPr/>
              </a:pPr>
              <a:t>88</a:t>
            </a:fld>
            <a:endParaRPr lang="en-AU" altLang="en-US"/>
          </a:p>
        </p:txBody>
      </p:sp>
      <p:sp>
        <p:nvSpPr>
          <p:cNvPr id="583682" name="Rectangle 2"/>
          <p:cNvSpPr>
            <a:spLocks noGrp="1" noChangeArrowheads="1"/>
          </p:cNvSpPr>
          <p:nvPr>
            <p:ph type="title"/>
          </p:nvPr>
        </p:nvSpPr>
        <p:spPr/>
        <p:txBody>
          <a:bodyPr/>
          <a:lstStyle/>
          <a:p>
            <a:pPr>
              <a:defRPr/>
            </a:pPr>
            <a:r>
              <a:rPr lang="en-US" altLang="en-US"/>
              <a:t>Structured approach</a:t>
            </a:r>
          </a:p>
        </p:txBody>
      </p:sp>
      <p:sp>
        <p:nvSpPr>
          <p:cNvPr id="70662" name="Rectangle 3"/>
          <p:cNvSpPr>
            <a:spLocks noGrp="1" noChangeArrowheads="1"/>
          </p:cNvSpPr>
          <p:nvPr>
            <p:ph type="body" idx="1"/>
          </p:nvPr>
        </p:nvSpPr>
        <p:spPr/>
        <p:txBody>
          <a:bodyPr/>
          <a:lstStyle/>
          <a:p>
            <a:r>
              <a:rPr lang="en-US" altLang="en-US" sz="2400" dirty="0"/>
              <a:t>Based on</a:t>
            </a:r>
          </a:p>
          <a:p>
            <a:pPr lvl="1"/>
            <a:r>
              <a:rPr lang="en-US" altLang="en-US" sz="2000" dirty="0"/>
              <a:t>DFD (data flow diagrams) for process modeling</a:t>
            </a:r>
          </a:p>
          <a:p>
            <a:pPr lvl="1"/>
            <a:r>
              <a:rPr lang="en-US" altLang="en-US" sz="2000" dirty="0"/>
              <a:t>ERD (entity relationship diagrams) for data modeling</a:t>
            </a:r>
          </a:p>
          <a:p>
            <a:r>
              <a:rPr lang="en-US" altLang="en-US" sz="2400" i="1" dirty="0"/>
              <a:t>Process-centric</a:t>
            </a:r>
            <a:r>
              <a:rPr lang="en-US" altLang="en-US" sz="2400" dirty="0"/>
              <a:t> </a:t>
            </a:r>
          </a:p>
          <a:p>
            <a:pPr lvl="1"/>
            <a:r>
              <a:rPr lang="en-US" altLang="en-US" sz="2000" dirty="0"/>
              <a:t>Brakes system down to manageable units in the activity called </a:t>
            </a:r>
            <a:r>
              <a:rPr lang="en-US" altLang="en-US" sz="2000" i="1" dirty="0"/>
              <a:t>functional decomposition</a:t>
            </a:r>
            <a:endParaRPr lang="en-US" altLang="en-US" sz="2000" dirty="0"/>
          </a:p>
          <a:p>
            <a:r>
              <a:rPr lang="en-US" altLang="en-US" sz="2400" dirty="0"/>
              <a:t>Not well aligned with modern software engineering</a:t>
            </a:r>
          </a:p>
          <a:p>
            <a:pPr lvl="1"/>
            <a:r>
              <a:rPr lang="en-US" altLang="en-US" sz="2000" i="1" dirty="0"/>
              <a:t>sequential and transformational</a:t>
            </a:r>
            <a:r>
              <a:rPr lang="en-US" altLang="en-US" sz="2000" dirty="0"/>
              <a:t> approach rather than iterative and incremental</a:t>
            </a:r>
          </a:p>
          <a:p>
            <a:pPr lvl="1"/>
            <a:r>
              <a:rPr lang="en-US" altLang="en-US" sz="2000" dirty="0"/>
              <a:t>tends to deliver inflexible solutions that satisfy the set of identified business functions</a:t>
            </a:r>
          </a:p>
          <a:p>
            <a:pPr lvl="1"/>
            <a:r>
              <a:rPr lang="en-US" altLang="en-US" sz="2000" dirty="0"/>
              <a:t>assumes development from scratch, and it does not support the reuse of pre-existing components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3E7E7E35-A056-48EB-BAB4-F67FE42BD263}" type="slidenum">
              <a:rPr lang="en-AU" altLang="en-US"/>
              <a:pPr>
                <a:defRPr/>
              </a:pPr>
              <a:t>89</a:t>
            </a:fld>
            <a:endParaRPr lang="en-AU" altLang="en-US"/>
          </a:p>
        </p:txBody>
      </p:sp>
      <p:sp>
        <p:nvSpPr>
          <p:cNvPr id="584706" name="Rectangle 2"/>
          <p:cNvSpPr>
            <a:spLocks noGrp="1" noChangeArrowheads="1"/>
          </p:cNvSpPr>
          <p:nvPr>
            <p:ph type="title"/>
          </p:nvPr>
        </p:nvSpPr>
        <p:spPr/>
        <p:txBody>
          <a:bodyPr/>
          <a:lstStyle/>
          <a:p>
            <a:pPr>
              <a:defRPr/>
            </a:pPr>
            <a:r>
              <a:rPr lang="en-US" altLang="en-US"/>
              <a:t>Object-oriented approach</a:t>
            </a:r>
          </a:p>
        </p:txBody>
      </p:sp>
      <p:sp>
        <p:nvSpPr>
          <p:cNvPr id="71686" name="Rectangle 3"/>
          <p:cNvSpPr>
            <a:spLocks noGrp="1" noChangeArrowheads="1"/>
          </p:cNvSpPr>
          <p:nvPr>
            <p:ph type="body" idx="1"/>
          </p:nvPr>
        </p:nvSpPr>
        <p:spPr/>
        <p:txBody>
          <a:bodyPr/>
          <a:lstStyle/>
          <a:p>
            <a:r>
              <a:rPr lang="en-US" altLang="en-US" sz="2400" i="1" dirty="0"/>
              <a:t>Data-centric</a:t>
            </a:r>
            <a:r>
              <a:rPr lang="en-US" altLang="en-US" sz="2400" dirty="0"/>
              <a:t> – evolves around class models</a:t>
            </a:r>
          </a:p>
          <a:p>
            <a:pPr lvl="1"/>
            <a:r>
              <a:rPr lang="en-US" altLang="en-US" sz="2000" dirty="0"/>
              <a:t>growing significance of </a:t>
            </a:r>
            <a:r>
              <a:rPr lang="en-US" altLang="en-US" sz="2000" i="1" dirty="0"/>
              <a:t>use cases</a:t>
            </a:r>
            <a:r>
              <a:rPr lang="en-US" altLang="en-US" sz="2000" dirty="0"/>
              <a:t> in UML shifts the emphasis slightly from data to processes </a:t>
            </a:r>
          </a:p>
          <a:p>
            <a:r>
              <a:rPr lang="en-US" altLang="en-US" sz="2400" dirty="0"/>
              <a:t>Matches the </a:t>
            </a:r>
            <a:r>
              <a:rPr lang="en-US" altLang="en-US" sz="2400" i="1" dirty="0"/>
              <a:t>event-driven</a:t>
            </a:r>
            <a:r>
              <a:rPr lang="en-US" altLang="en-US" sz="2400" dirty="0"/>
              <a:t> programming demanded by interactive GUI-based applications</a:t>
            </a:r>
          </a:p>
          <a:p>
            <a:r>
              <a:rPr lang="en-US" altLang="en-US" sz="2400" dirty="0"/>
              <a:t>Addresses the needs of </a:t>
            </a:r>
            <a:r>
              <a:rPr lang="en-US" altLang="en-US" sz="2400" i="1" dirty="0"/>
              <a:t>emerging applications</a:t>
            </a:r>
            <a:r>
              <a:rPr lang="en-US" altLang="en-US" sz="2400" dirty="0"/>
              <a:t>, such as </a:t>
            </a:r>
            <a:r>
              <a:rPr lang="en-US" altLang="en-US" sz="2400" i="1" dirty="0"/>
              <a:t>workgroup computing</a:t>
            </a:r>
            <a:r>
              <a:rPr lang="en-US" altLang="en-US" sz="2400" dirty="0"/>
              <a:t> and </a:t>
            </a:r>
            <a:r>
              <a:rPr lang="en-US" altLang="en-US" sz="2400" i="1" dirty="0"/>
              <a:t>multimedia systems</a:t>
            </a:r>
            <a:r>
              <a:rPr lang="en-US" altLang="en-US" sz="2400" dirty="0"/>
              <a:t> </a:t>
            </a:r>
          </a:p>
          <a:p>
            <a:r>
              <a:rPr lang="en-US" altLang="en-US" sz="2400" dirty="0"/>
              <a:t>Good at fighting </a:t>
            </a:r>
            <a:r>
              <a:rPr lang="en-US" altLang="en-US" sz="2400" i="1" dirty="0"/>
              <a:t>application backlogs</a:t>
            </a:r>
            <a:r>
              <a:rPr lang="en-US" altLang="en-US" sz="2400" dirty="0"/>
              <a:t> using </a:t>
            </a:r>
            <a:r>
              <a:rPr lang="en-US" altLang="en-US" sz="2400" i="1" dirty="0"/>
              <a:t>object wrapping</a:t>
            </a:r>
            <a:r>
              <a:rPr lang="en-US" altLang="en-US" sz="2400" dirty="0"/>
              <a:t> and similar techniques</a:t>
            </a:r>
          </a:p>
          <a:p>
            <a:r>
              <a:rPr lang="en-US" altLang="en-US" sz="2400" dirty="0"/>
              <a:t>Aligns with the </a:t>
            </a:r>
            <a:r>
              <a:rPr lang="en-US" altLang="en-US" sz="2400" i="1" dirty="0"/>
              <a:t>iterative and incremental</a:t>
            </a:r>
            <a:r>
              <a:rPr lang="en-US" altLang="en-US" sz="2400" dirty="0"/>
              <a:t> process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5"/>
          <p:cNvSpPr>
            <a:spLocks noGrp="1"/>
          </p:cNvSpPr>
          <p:nvPr>
            <p:ph type="ftr" sz="quarter" idx="11"/>
          </p:nvPr>
        </p:nvSpPr>
        <p:spPr/>
        <p:txBody>
          <a:bodyPr/>
          <a:lstStyle/>
          <a:p>
            <a:pPr>
              <a:defRPr/>
            </a:pPr>
            <a:r>
              <a:rPr lang="en-AU" altLang="en-US"/>
              <a:t>Chapter 1 (Maciaszek - RASD 3/e)</a:t>
            </a:r>
          </a:p>
        </p:txBody>
      </p:sp>
      <p:sp>
        <p:nvSpPr>
          <p:cNvPr id="6" name="Slide Number Placeholder 6"/>
          <p:cNvSpPr>
            <a:spLocks noGrp="1"/>
          </p:cNvSpPr>
          <p:nvPr>
            <p:ph type="sldNum" sz="quarter" idx="12"/>
          </p:nvPr>
        </p:nvSpPr>
        <p:spPr/>
        <p:txBody>
          <a:bodyPr/>
          <a:lstStyle/>
          <a:p>
            <a:pPr>
              <a:defRPr/>
            </a:pPr>
            <a:fld id="{E9D23A98-ABE8-464D-BC07-13EEB6B24EAF}" type="slidenum">
              <a:rPr lang="en-AU" altLang="en-US"/>
              <a:pPr>
                <a:defRPr/>
              </a:pPr>
              <a:t>9</a:t>
            </a:fld>
            <a:endParaRPr lang="en-AU" altLang="en-US"/>
          </a:p>
        </p:txBody>
      </p:sp>
      <p:sp>
        <p:nvSpPr>
          <p:cNvPr id="218114" name="Rectangle 2"/>
          <p:cNvSpPr>
            <a:spLocks noGrp="1" noChangeArrowheads="1"/>
          </p:cNvSpPr>
          <p:nvPr>
            <p:ph type="title"/>
          </p:nvPr>
        </p:nvSpPr>
        <p:spPr/>
        <p:txBody>
          <a:bodyPr/>
          <a:lstStyle/>
          <a:p>
            <a:pPr>
              <a:defRPr/>
            </a:pPr>
            <a:r>
              <a:rPr lang="en-US" altLang="en-US"/>
              <a:t>Topics</a:t>
            </a:r>
          </a:p>
        </p:txBody>
      </p:sp>
      <p:sp>
        <p:nvSpPr>
          <p:cNvPr id="218115" name="Rectangle 3"/>
          <p:cNvSpPr>
            <a:spLocks noGrp="1" noChangeArrowheads="1"/>
          </p:cNvSpPr>
          <p:nvPr>
            <p:ph type="body" sz="half" idx="1"/>
          </p:nvPr>
        </p:nvSpPr>
        <p:spPr>
          <a:xfrm>
            <a:off x="1371600" y="1066800"/>
            <a:ext cx="7543800" cy="5257800"/>
          </a:xfrm>
        </p:spPr>
        <p:txBody>
          <a:bodyPr/>
          <a:lstStyle/>
          <a:p>
            <a:pPr>
              <a:spcBef>
                <a:spcPts val="1800"/>
              </a:spcBef>
            </a:pPr>
            <a:r>
              <a:rPr lang="en-US" altLang="en-US" dirty="0"/>
              <a:t>Nature of software development</a:t>
            </a:r>
          </a:p>
          <a:p>
            <a:pPr>
              <a:spcBef>
                <a:spcPts val="1800"/>
              </a:spcBef>
            </a:pPr>
            <a:r>
              <a:rPr lang="en-US" altLang="en-US" dirty="0"/>
              <a:t>Software engineering processes</a:t>
            </a:r>
          </a:p>
          <a:p>
            <a:pPr>
              <a:spcBef>
                <a:spcPts val="1800"/>
              </a:spcBef>
            </a:pPr>
            <a:r>
              <a:rPr lang="en-US" altLang="en-US" dirty="0"/>
              <a:t>System planning</a:t>
            </a:r>
          </a:p>
          <a:p>
            <a:pPr>
              <a:spcBef>
                <a:spcPts val="1800"/>
              </a:spcBef>
            </a:pPr>
            <a:r>
              <a:rPr lang="en-US" altLang="en-US" dirty="0"/>
              <a:t>Systems for three management levels</a:t>
            </a:r>
          </a:p>
          <a:p>
            <a:pPr>
              <a:spcBef>
                <a:spcPts val="1800"/>
              </a:spcBef>
            </a:pPr>
            <a:r>
              <a:rPr lang="en-US" altLang="en-US" dirty="0"/>
              <a:t>Software development lifecycle activities</a:t>
            </a:r>
          </a:p>
          <a:p>
            <a:pPr>
              <a:spcBef>
                <a:spcPts val="1800"/>
              </a:spcBef>
            </a:pPr>
            <a:r>
              <a:rPr lang="en-US" altLang="en-US" dirty="0"/>
              <a:t>Problem statements for case studies</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18115">
                                            <p:txEl>
                                              <p:pRg st="2" end="2"/>
                                            </p:txEl>
                                          </p:spTgt>
                                        </p:tgtEl>
                                        <p:attrNameLst>
                                          <p:attrName>style.visibility</p:attrName>
                                        </p:attrNameLst>
                                      </p:cBhvr>
                                      <p:to>
                                        <p:strVal val="visible"/>
                                      </p:to>
                                    </p:set>
                                    <p:anim calcmode="lin" valueType="num">
                                      <p:cBhvr additive="base">
                                        <p:cTn id="19" dur="500" fill="hold"/>
                                        <p:tgtEl>
                                          <p:spTgt spid="218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8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anim calcmode="lin" valueType="num">
                                      <p:cBhvr additive="base">
                                        <p:cTn id="25" dur="500" fill="hold"/>
                                        <p:tgtEl>
                                          <p:spTgt spid="2181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8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218115">
                                            <p:txEl>
                                              <p:pRg st="4" end="4"/>
                                            </p:txEl>
                                          </p:spTgt>
                                        </p:tgtEl>
                                        <p:attrNameLst>
                                          <p:attrName>style.visibility</p:attrName>
                                        </p:attrNameLst>
                                      </p:cBhvr>
                                      <p:to>
                                        <p:strVal val="visible"/>
                                      </p:to>
                                    </p:set>
                                    <p:anim calcmode="lin" valueType="num">
                                      <p:cBhvr additive="base">
                                        <p:cTn id="31" dur="500" fill="hold"/>
                                        <p:tgtEl>
                                          <p:spTgt spid="2181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8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218115">
                                            <p:txEl>
                                              <p:pRg st="5" end="5"/>
                                            </p:txEl>
                                          </p:spTgt>
                                        </p:tgtEl>
                                        <p:attrNameLst>
                                          <p:attrName>style.visibility</p:attrName>
                                        </p:attrNameLst>
                                      </p:cBhvr>
                                      <p:to>
                                        <p:strVal val="visible"/>
                                      </p:to>
                                    </p:set>
                                    <p:anim calcmode="lin" valueType="num">
                                      <p:cBhvr additive="base">
                                        <p:cTn id="37" dur="500" fill="hold"/>
                                        <p:tgtEl>
                                          <p:spTgt spid="21811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81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6893C0A9-C6BB-43D3-8E11-8CDF270EC61F}" type="slidenum">
              <a:rPr lang="en-AU" altLang="en-US"/>
              <a:pPr>
                <a:defRPr/>
              </a:pPr>
              <a:t>90</a:t>
            </a:fld>
            <a:endParaRPr lang="en-AU" altLang="en-US"/>
          </a:p>
        </p:txBody>
      </p:sp>
      <p:sp>
        <p:nvSpPr>
          <p:cNvPr id="585730" name="Rectangle 2"/>
          <p:cNvSpPr>
            <a:spLocks noGrp="1" noChangeArrowheads="1"/>
          </p:cNvSpPr>
          <p:nvPr>
            <p:ph type="title"/>
          </p:nvPr>
        </p:nvSpPr>
        <p:spPr/>
        <p:txBody>
          <a:bodyPr/>
          <a:lstStyle/>
          <a:p>
            <a:pPr>
              <a:defRPr/>
            </a:pPr>
            <a:r>
              <a:rPr lang="en-US" altLang="en-US"/>
              <a:t>Problems related to OO development</a:t>
            </a:r>
          </a:p>
        </p:txBody>
      </p:sp>
      <p:sp>
        <p:nvSpPr>
          <p:cNvPr id="72710" name="Rectangle 3"/>
          <p:cNvSpPr>
            <a:spLocks noGrp="1" noChangeArrowheads="1"/>
          </p:cNvSpPr>
          <p:nvPr>
            <p:ph type="body" idx="1"/>
          </p:nvPr>
        </p:nvSpPr>
        <p:spPr/>
        <p:txBody>
          <a:bodyPr/>
          <a:lstStyle/>
          <a:p>
            <a:r>
              <a:rPr lang="en-US" altLang="en-US" i="1" dirty="0"/>
              <a:t>Semantic gap</a:t>
            </a:r>
            <a:r>
              <a:rPr lang="en-US" altLang="en-US" dirty="0"/>
              <a:t> between</a:t>
            </a:r>
          </a:p>
          <a:p>
            <a:pPr lvl="1"/>
            <a:r>
              <a:rPr lang="en-US" altLang="en-US" dirty="0"/>
              <a:t>object-oriented modelling artifacts</a:t>
            </a:r>
          </a:p>
          <a:p>
            <a:pPr lvl="1"/>
            <a:r>
              <a:rPr lang="en-US" altLang="en-US" dirty="0"/>
              <a:t>implementation of the data-centric artifacts</a:t>
            </a:r>
          </a:p>
          <a:p>
            <a:pPr lvl="2"/>
            <a:r>
              <a:rPr lang="en-US" altLang="en-US" dirty="0"/>
              <a:t>relational database technology can make this significant</a:t>
            </a:r>
            <a:endParaRPr lang="en-US" altLang="en-US" i="1" dirty="0"/>
          </a:p>
          <a:p>
            <a:r>
              <a:rPr lang="en-US" altLang="en-US" i="1" dirty="0"/>
              <a:t>Project management</a:t>
            </a:r>
            <a:r>
              <a:rPr lang="en-US" altLang="en-US" dirty="0"/>
              <a:t> is more difficult</a:t>
            </a:r>
          </a:p>
          <a:p>
            <a:pPr lvl="1"/>
            <a:r>
              <a:rPr lang="en-US" altLang="en-US" dirty="0"/>
              <a:t>development through “elaboration”</a:t>
            </a:r>
          </a:p>
          <a:p>
            <a:pPr lvl="2"/>
            <a:r>
              <a:rPr lang="en-US" altLang="en-US" dirty="0"/>
              <a:t>no clear boundaries between phases</a:t>
            </a:r>
          </a:p>
          <a:p>
            <a:pPr lvl="2"/>
            <a:r>
              <a:rPr lang="en-US" altLang="en-US" dirty="0"/>
              <a:t>project documentation evolves continuously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476606D4-CB4A-4DC8-AD14-C56899E95682}" type="slidenum">
              <a:rPr lang="en-AU" altLang="en-US"/>
              <a:pPr>
                <a:defRPr/>
              </a:pPr>
              <a:t>91</a:t>
            </a:fld>
            <a:endParaRPr lang="en-AU" altLang="en-US"/>
          </a:p>
        </p:txBody>
      </p:sp>
      <p:sp>
        <p:nvSpPr>
          <p:cNvPr id="526338" name="Rectangle 2"/>
          <p:cNvSpPr>
            <a:spLocks noGrp="1" noChangeArrowheads="1"/>
          </p:cNvSpPr>
          <p:nvPr>
            <p:ph type="title"/>
          </p:nvPr>
        </p:nvSpPr>
        <p:spPr/>
        <p:txBody>
          <a:bodyPr/>
          <a:lstStyle/>
          <a:p>
            <a:pPr>
              <a:defRPr/>
            </a:pPr>
            <a:r>
              <a:rPr lang="en-US" altLang="en-US"/>
              <a:t>Lifecycle phases </a:t>
            </a:r>
          </a:p>
        </p:txBody>
      </p:sp>
      <p:sp>
        <p:nvSpPr>
          <p:cNvPr id="73734" name="Rectangle 3"/>
          <p:cNvSpPr>
            <a:spLocks noGrp="1" noChangeArrowheads="1"/>
          </p:cNvSpPr>
          <p:nvPr>
            <p:ph type="body" idx="1"/>
          </p:nvPr>
        </p:nvSpPr>
        <p:spPr/>
        <p:txBody>
          <a:bodyPr/>
          <a:lstStyle/>
          <a:p>
            <a:r>
              <a:rPr lang="en-US" altLang="en-US"/>
              <a:t>Business Analysis</a:t>
            </a:r>
          </a:p>
          <a:p>
            <a:pPr lvl="1"/>
            <a:r>
              <a:rPr lang="en-US" altLang="en-US" dirty="0"/>
              <a:t>functional and non-functional requirements</a:t>
            </a:r>
          </a:p>
          <a:p>
            <a:r>
              <a:rPr lang="en-US" altLang="en-US" dirty="0"/>
              <a:t>System Design</a:t>
            </a:r>
          </a:p>
          <a:p>
            <a:pPr lvl="1"/>
            <a:r>
              <a:rPr lang="en-US" altLang="en-US" dirty="0"/>
              <a:t>architectural design</a:t>
            </a:r>
          </a:p>
          <a:p>
            <a:pPr lvl="1"/>
            <a:r>
              <a:rPr lang="en-US" altLang="en-US" dirty="0"/>
              <a:t>detailed design</a:t>
            </a:r>
          </a:p>
          <a:p>
            <a:r>
              <a:rPr lang="en-US" altLang="en-US" dirty="0"/>
              <a:t>Implementation</a:t>
            </a:r>
          </a:p>
          <a:p>
            <a:pPr lvl="1"/>
            <a:r>
              <a:rPr lang="en-US" altLang="en-US" dirty="0"/>
              <a:t>coding</a:t>
            </a:r>
          </a:p>
          <a:p>
            <a:pPr lvl="1"/>
            <a:r>
              <a:rPr lang="en-US" altLang="en-US" dirty="0"/>
              <a:t>round-trip engineering</a:t>
            </a:r>
          </a:p>
          <a:p>
            <a:r>
              <a:rPr lang="en-US" altLang="en-US" dirty="0"/>
              <a:t>Integration and Deployment</a:t>
            </a:r>
          </a:p>
          <a:p>
            <a:r>
              <a:rPr lang="en-US" altLang="en-US" dirty="0"/>
              <a:t>Operation and Maintenance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5023BA2C-2224-47B5-9BFC-A43723132E0E}" type="slidenum">
              <a:rPr lang="en-AU" altLang="en-US"/>
              <a:pPr>
                <a:defRPr/>
              </a:pPr>
              <a:t>92</a:t>
            </a:fld>
            <a:endParaRPr lang="en-AU" altLang="en-US"/>
          </a:p>
        </p:txBody>
      </p:sp>
      <p:sp>
        <p:nvSpPr>
          <p:cNvPr id="527362" name="Rectangle 2"/>
          <p:cNvSpPr>
            <a:spLocks noGrp="1" noChangeArrowheads="1"/>
          </p:cNvSpPr>
          <p:nvPr>
            <p:ph type="title"/>
          </p:nvPr>
        </p:nvSpPr>
        <p:spPr/>
        <p:txBody>
          <a:bodyPr/>
          <a:lstStyle/>
          <a:p>
            <a:pPr>
              <a:defRPr/>
            </a:pPr>
            <a:r>
              <a:rPr lang="en-US" altLang="en-US"/>
              <a:t>Business analysis </a:t>
            </a:r>
          </a:p>
        </p:txBody>
      </p:sp>
      <p:sp>
        <p:nvSpPr>
          <p:cNvPr id="74758" name="Rectangle 3"/>
          <p:cNvSpPr>
            <a:spLocks noGrp="1" noChangeArrowheads="1"/>
          </p:cNvSpPr>
          <p:nvPr>
            <p:ph type="body" idx="1"/>
          </p:nvPr>
        </p:nvSpPr>
        <p:spPr/>
        <p:txBody>
          <a:bodyPr/>
          <a:lstStyle/>
          <a:p>
            <a:r>
              <a:rPr lang="en-US" altLang="en-US" dirty="0"/>
              <a:t>Activity of determining and specifying customer requirements</a:t>
            </a:r>
          </a:p>
          <a:p>
            <a:r>
              <a:rPr lang="en-US" altLang="en-US" dirty="0"/>
              <a:t>Business analysis is linked to </a:t>
            </a:r>
            <a:r>
              <a:rPr lang="en-US" altLang="en-US" b="1" dirty="0"/>
              <a:t>business process reengineering</a:t>
            </a:r>
            <a:r>
              <a:rPr lang="en-US" altLang="en-US" dirty="0"/>
              <a:t> (BPR) </a:t>
            </a:r>
          </a:p>
          <a:p>
            <a:pPr lvl="1"/>
            <a:r>
              <a:rPr lang="en-US" altLang="en-US" dirty="0"/>
              <a:t>aim of BPR is to propose new ways of conducting business and gaining competitive advantage</a:t>
            </a:r>
          </a:p>
          <a:p>
            <a:r>
              <a:rPr lang="en-US" altLang="en-US" dirty="0"/>
              <a:t>Business analysis is really an act of </a:t>
            </a:r>
            <a:r>
              <a:rPr lang="en-US" altLang="en-US" b="1" dirty="0"/>
              <a:t>requirements engineering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78273C20-3B82-48AF-AF9A-F77D61BE5C29}" type="slidenum">
              <a:rPr lang="en-AU" altLang="en-US"/>
              <a:pPr>
                <a:defRPr/>
              </a:pPr>
              <a:t>93</a:t>
            </a:fld>
            <a:endParaRPr lang="en-AU" altLang="en-US"/>
          </a:p>
        </p:txBody>
      </p:sp>
      <p:sp>
        <p:nvSpPr>
          <p:cNvPr id="528386" name="Rectangle 2"/>
          <p:cNvSpPr>
            <a:spLocks noGrp="1" noChangeArrowheads="1"/>
          </p:cNvSpPr>
          <p:nvPr>
            <p:ph type="title"/>
          </p:nvPr>
        </p:nvSpPr>
        <p:spPr/>
        <p:txBody>
          <a:bodyPr/>
          <a:lstStyle/>
          <a:p>
            <a:pPr>
              <a:defRPr/>
            </a:pPr>
            <a:r>
              <a:rPr lang="en-US" altLang="en-US"/>
              <a:t>Requirements determination </a:t>
            </a:r>
          </a:p>
        </p:txBody>
      </p:sp>
      <p:sp>
        <p:nvSpPr>
          <p:cNvPr id="75782" name="Rectangle 3"/>
          <p:cNvSpPr>
            <a:spLocks noGrp="1" noChangeArrowheads="1"/>
          </p:cNvSpPr>
          <p:nvPr>
            <p:ph type="body" idx="1"/>
          </p:nvPr>
        </p:nvSpPr>
        <p:spPr/>
        <p:txBody>
          <a:bodyPr/>
          <a:lstStyle/>
          <a:p>
            <a:pPr>
              <a:lnSpc>
                <a:spcPct val="110000"/>
              </a:lnSpc>
            </a:pPr>
            <a:r>
              <a:rPr lang="en-US" altLang="en-US" sz="2400" b="1"/>
              <a:t>Requirement</a:t>
            </a:r>
            <a:r>
              <a:rPr lang="en-US" altLang="en-US" sz="2400"/>
              <a:t> – ‘a statement of a system service or constraint’ </a:t>
            </a:r>
          </a:p>
          <a:p>
            <a:pPr>
              <a:lnSpc>
                <a:spcPct val="110000"/>
              </a:lnSpc>
            </a:pPr>
            <a:r>
              <a:rPr lang="en-US" altLang="en-US" sz="2400" b="1"/>
              <a:t>Service statement</a:t>
            </a:r>
          </a:p>
          <a:p>
            <a:pPr lvl="1">
              <a:lnSpc>
                <a:spcPct val="110000"/>
              </a:lnSpc>
            </a:pPr>
            <a:r>
              <a:rPr lang="en-US" altLang="en-US" sz="2000"/>
              <a:t>a </a:t>
            </a:r>
            <a:r>
              <a:rPr lang="en-US" altLang="en-US" sz="2000" u="sng"/>
              <a:t>business rule</a:t>
            </a:r>
            <a:r>
              <a:rPr lang="en-US" altLang="en-US" sz="2000"/>
              <a:t> that must be obeyed at all times (e.g. ‘fortnightly salaries are paid on Wednesdays’)</a:t>
            </a:r>
          </a:p>
          <a:p>
            <a:pPr lvl="1">
              <a:lnSpc>
                <a:spcPct val="110000"/>
              </a:lnSpc>
            </a:pPr>
            <a:r>
              <a:rPr lang="en-US" altLang="en-US" sz="2000"/>
              <a:t>a </a:t>
            </a:r>
            <a:r>
              <a:rPr lang="en-US" altLang="en-US" sz="2000" u="sng"/>
              <a:t>computation</a:t>
            </a:r>
            <a:r>
              <a:rPr lang="en-US" altLang="en-US" sz="2000"/>
              <a:t> that the system must carry out (e.g. ‘calculate salesperson commission based on the sales in the last fortnight using a particular formula’)</a:t>
            </a:r>
          </a:p>
          <a:p>
            <a:pPr>
              <a:lnSpc>
                <a:spcPct val="110000"/>
              </a:lnSpc>
            </a:pPr>
            <a:r>
              <a:rPr lang="en-US" altLang="en-US" sz="2400" b="1"/>
              <a:t>Constraint statement</a:t>
            </a:r>
            <a:r>
              <a:rPr lang="en-US" altLang="en-US" sz="2400"/>
              <a:t> </a:t>
            </a:r>
          </a:p>
          <a:p>
            <a:pPr lvl="1">
              <a:lnSpc>
                <a:spcPct val="110000"/>
              </a:lnSpc>
            </a:pPr>
            <a:r>
              <a:rPr lang="en-US" altLang="en-US" sz="2000"/>
              <a:t>a restriction on the system’s behavior (‘only direct managers can see the salary information of their staff’ )</a:t>
            </a:r>
          </a:p>
          <a:p>
            <a:pPr lvl="1">
              <a:lnSpc>
                <a:spcPct val="110000"/>
              </a:lnSpc>
            </a:pPr>
            <a:r>
              <a:rPr lang="en-US" altLang="en-US" sz="2000"/>
              <a:t>a restriction on the system’s development (‘we must use Sybase development tools’ )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9FC77970-59BD-4136-B0F3-6B09610D2E34}" type="slidenum">
              <a:rPr lang="en-AU" altLang="en-US"/>
              <a:pPr>
                <a:defRPr/>
              </a:pPr>
              <a:t>94</a:t>
            </a:fld>
            <a:endParaRPr lang="en-AU" altLang="en-US"/>
          </a:p>
        </p:txBody>
      </p:sp>
      <p:sp>
        <p:nvSpPr>
          <p:cNvPr id="529410" name="Rectangle 2"/>
          <p:cNvSpPr>
            <a:spLocks noGrp="1" noChangeArrowheads="1"/>
          </p:cNvSpPr>
          <p:nvPr>
            <p:ph type="title"/>
          </p:nvPr>
        </p:nvSpPr>
        <p:spPr/>
        <p:txBody>
          <a:bodyPr/>
          <a:lstStyle/>
          <a:p>
            <a:pPr>
              <a:defRPr/>
            </a:pPr>
            <a:r>
              <a:rPr lang="en-US" altLang="en-US"/>
              <a:t>Requirements specification </a:t>
            </a:r>
          </a:p>
        </p:txBody>
      </p:sp>
      <p:sp>
        <p:nvSpPr>
          <p:cNvPr id="529411" name="Rectangle 3"/>
          <p:cNvSpPr>
            <a:spLocks noGrp="1" noChangeArrowheads="1"/>
          </p:cNvSpPr>
          <p:nvPr>
            <p:ph type="body" idx="1"/>
          </p:nvPr>
        </p:nvSpPr>
        <p:spPr/>
        <p:txBody>
          <a:bodyPr/>
          <a:lstStyle/>
          <a:p>
            <a:pPr>
              <a:defRPr/>
            </a:pPr>
            <a:r>
              <a:rPr lang="en-US" altLang="en-US" sz="2400" dirty="0"/>
              <a:t>Begins when developers start modeling the requirements</a:t>
            </a:r>
          </a:p>
          <a:p>
            <a:pPr>
              <a:defRPr/>
            </a:pPr>
            <a:r>
              <a:rPr lang="en-US" altLang="en-US" sz="2400" dirty="0"/>
              <a:t>Most important requirements specification technique</a:t>
            </a:r>
          </a:p>
          <a:p>
            <a:pPr lvl="1">
              <a:defRPr/>
            </a:pPr>
            <a:r>
              <a:rPr lang="en-US" altLang="en-US" sz="2200" dirty="0"/>
              <a:t>use cases</a:t>
            </a:r>
          </a:p>
          <a:p>
            <a:pPr>
              <a:defRPr/>
            </a:pPr>
            <a:r>
              <a:rPr lang="en-US" altLang="en-US" sz="2400" dirty="0"/>
              <a:t>Ideally, the specification models should be independent from the </a:t>
            </a:r>
            <a:r>
              <a:rPr lang="en-US" altLang="en-US" sz="2400" u="sng" dirty="0"/>
              <a:t>hardware/software platform</a:t>
            </a:r>
            <a:r>
              <a:rPr lang="en-US" altLang="en-US" sz="2400" dirty="0"/>
              <a:t> on which the system is to be deployed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E5E4955A-F702-4392-9F72-C8A344832986}" type="slidenum">
              <a:rPr lang="en-AU" altLang="en-US"/>
              <a:pPr>
                <a:defRPr/>
              </a:pPr>
              <a:t>95</a:t>
            </a:fld>
            <a:endParaRPr lang="en-AU" altLang="en-US"/>
          </a:p>
        </p:txBody>
      </p:sp>
      <p:sp>
        <p:nvSpPr>
          <p:cNvPr id="530434" name="Rectangle 2"/>
          <p:cNvSpPr>
            <a:spLocks noGrp="1" noChangeArrowheads="1"/>
          </p:cNvSpPr>
          <p:nvPr>
            <p:ph type="title"/>
          </p:nvPr>
        </p:nvSpPr>
        <p:spPr/>
        <p:txBody>
          <a:bodyPr/>
          <a:lstStyle/>
          <a:p>
            <a:pPr>
              <a:defRPr/>
            </a:pPr>
            <a:r>
              <a:rPr lang="en-US" altLang="en-US"/>
              <a:t>Architectural design </a:t>
            </a:r>
          </a:p>
        </p:txBody>
      </p:sp>
      <p:sp>
        <p:nvSpPr>
          <p:cNvPr id="530435" name="Rectangle 3"/>
          <p:cNvSpPr>
            <a:spLocks noGrp="1" noChangeArrowheads="1"/>
          </p:cNvSpPr>
          <p:nvPr>
            <p:ph type="body" idx="1"/>
          </p:nvPr>
        </p:nvSpPr>
        <p:spPr/>
        <p:txBody>
          <a:bodyPr/>
          <a:lstStyle/>
          <a:p>
            <a:pPr>
              <a:lnSpc>
                <a:spcPct val="95000"/>
              </a:lnSpc>
              <a:defRPr/>
            </a:pPr>
            <a:r>
              <a:rPr lang="en-US" altLang="en-US" sz="2200" dirty="0"/>
              <a:t>Description of the system in terms of its modules</a:t>
            </a:r>
          </a:p>
          <a:p>
            <a:pPr>
              <a:lnSpc>
                <a:spcPct val="95000"/>
              </a:lnSpc>
              <a:spcBef>
                <a:spcPts val="600"/>
              </a:spcBef>
              <a:defRPr/>
            </a:pPr>
            <a:r>
              <a:rPr lang="en-US" altLang="en-US" sz="2200" dirty="0"/>
              <a:t>Concerned with </a:t>
            </a:r>
          </a:p>
          <a:p>
            <a:pPr lvl="1">
              <a:lnSpc>
                <a:spcPct val="95000"/>
              </a:lnSpc>
              <a:spcBef>
                <a:spcPts val="400"/>
              </a:spcBef>
              <a:defRPr/>
            </a:pPr>
            <a:r>
              <a:rPr lang="en-US" altLang="en-US" sz="2000" dirty="0"/>
              <a:t>selection of a </a:t>
            </a:r>
            <a:r>
              <a:rPr lang="en-US" altLang="en-US" sz="2000" u="sng" dirty="0"/>
              <a:t>solution strategy</a:t>
            </a:r>
          </a:p>
          <a:p>
            <a:pPr lvl="2">
              <a:lnSpc>
                <a:spcPct val="95000"/>
              </a:lnSpc>
              <a:spcBef>
                <a:spcPts val="300"/>
              </a:spcBef>
              <a:defRPr/>
            </a:pPr>
            <a:r>
              <a:rPr lang="en-US" altLang="en-US" sz="1800" dirty="0"/>
              <a:t>to resolve client (user interface) and server (database) issues as well as any middleware needed to ‘glue’ client and server processes </a:t>
            </a:r>
          </a:p>
          <a:p>
            <a:pPr lvl="1">
              <a:lnSpc>
                <a:spcPct val="95000"/>
              </a:lnSpc>
              <a:spcBef>
                <a:spcPts val="400"/>
              </a:spcBef>
              <a:defRPr/>
            </a:pPr>
            <a:r>
              <a:rPr lang="en-US" altLang="en-US" sz="2000" u="sng" dirty="0" err="1"/>
              <a:t>modularisation</a:t>
            </a:r>
            <a:r>
              <a:rPr lang="en-US" altLang="en-US" sz="2000" dirty="0"/>
              <a:t> of the system</a:t>
            </a:r>
          </a:p>
          <a:p>
            <a:pPr lvl="2">
              <a:lnSpc>
                <a:spcPct val="95000"/>
              </a:lnSpc>
              <a:spcBef>
                <a:spcPts val="300"/>
              </a:spcBef>
              <a:defRPr/>
            </a:pPr>
            <a:r>
              <a:rPr lang="en-US" altLang="en-US" sz="1800" dirty="0"/>
              <a:t>relatively independent from a solution strategy but the detailed design of components must conform to a selected client/server solution</a:t>
            </a:r>
          </a:p>
          <a:p>
            <a:pPr>
              <a:lnSpc>
                <a:spcPct val="95000"/>
              </a:lnSpc>
              <a:spcBef>
                <a:spcPts val="600"/>
              </a:spcBef>
              <a:defRPr/>
            </a:pPr>
            <a:r>
              <a:rPr lang="en-US" altLang="en-US" sz="2200" dirty="0"/>
              <a:t>Client/server models are frequently extended to provide a </a:t>
            </a:r>
            <a:r>
              <a:rPr lang="en-US" altLang="en-US" sz="2200" u="sng" dirty="0"/>
              <a:t>three-tier architecture</a:t>
            </a:r>
            <a:r>
              <a:rPr lang="en-US" altLang="en-US" sz="2200" dirty="0"/>
              <a:t> where application logic constitutes a separate layer</a:t>
            </a:r>
          </a:p>
          <a:p>
            <a:pPr>
              <a:lnSpc>
                <a:spcPct val="95000"/>
              </a:lnSpc>
              <a:spcBef>
                <a:spcPts val="600"/>
              </a:spcBef>
              <a:defRPr/>
            </a:pPr>
            <a:r>
              <a:rPr lang="en-US" altLang="en-US" sz="2200" dirty="0"/>
              <a:t>Good architectural design produces </a:t>
            </a:r>
            <a:r>
              <a:rPr lang="en-US" altLang="en-US" sz="2200" u="sng" dirty="0"/>
              <a:t>adaptive</a:t>
            </a:r>
            <a:r>
              <a:rPr lang="en-US" altLang="en-US" sz="2200" dirty="0"/>
              <a:t> (supportable) </a:t>
            </a:r>
            <a:r>
              <a:rPr lang="en-US" altLang="en-US" sz="2200" u="sng" dirty="0"/>
              <a:t>systems</a:t>
            </a:r>
            <a:endParaRPr lang="en-US" altLang="en-US" sz="2200" dirty="0"/>
          </a:p>
          <a:p>
            <a:pPr lvl="1">
              <a:lnSpc>
                <a:spcPct val="95000"/>
              </a:lnSpc>
              <a:spcBef>
                <a:spcPts val="400"/>
              </a:spcBef>
              <a:defRPr/>
            </a:pPr>
            <a:r>
              <a:rPr lang="en-US" altLang="en-US" sz="1800" dirty="0"/>
              <a:t>understandable, maintainable, and scalable (extensible)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81B5817A-6CBB-423F-99B0-7F799A556BA4}" type="slidenum">
              <a:rPr lang="en-AU" altLang="en-US"/>
              <a:pPr>
                <a:defRPr/>
              </a:pPr>
              <a:t>96</a:t>
            </a:fld>
            <a:endParaRPr lang="en-AU" altLang="en-US"/>
          </a:p>
        </p:txBody>
      </p:sp>
      <p:sp>
        <p:nvSpPr>
          <p:cNvPr id="531458" name="Rectangle 2"/>
          <p:cNvSpPr>
            <a:spLocks noGrp="1" noChangeArrowheads="1"/>
          </p:cNvSpPr>
          <p:nvPr>
            <p:ph type="title"/>
          </p:nvPr>
        </p:nvSpPr>
        <p:spPr/>
        <p:txBody>
          <a:bodyPr/>
          <a:lstStyle/>
          <a:p>
            <a:pPr>
              <a:defRPr/>
            </a:pPr>
            <a:r>
              <a:rPr lang="en-US" altLang="en-US"/>
              <a:t>Detailed design </a:t>
            </a:r>
          </a:p>
        </p:txBody>
      </p:sp>
      <p:sp>
        <p:nvSpPr>
          <p:cNvPr id="79878" name="Rectangle 3"/>
          <p:cNvSpPr>
            <a:spLocks noGrp="1" noChangeArrowheads="1"/>
          </p:cNvSpPr>
          <p:nvPr>
            <p:ph type="body" idx="1"/>
          </p:nvPr>
        </p:nvSpPr>
        <p:spPr/>
        <p:txBody>
          <a:bodyPr/>
          <a:lstStyle/>
          <a:p>
            <a:r>
              <a:rPr lang="en-US" altLang="en-US" dirty="0"/>
              <a:t>Description of the internal workings of each software component</a:t>
            </a:r>
          </a:p>
          <a:p>
            <a:r>
              <a:rPr lang="en-US" altLang="en-US" dirty="0"/>
              <a:t>Develops detailed algorithms and data structures for each component</a:t>
            </a:r>
          </a:p>
          <a:p>
            <a:r>
              <a:rPr lang="en-US" altLang="en-US" dirty="0"/>
              <a:t>Dependent on the underlying implementation platform</a:t>
            </a:r>
          </a:p>
          <a:p>
            <a:pPr lvl="1"/>
            <a:r>
              <a:rPr lang="en-US" altLang="en-US" dirty="0"/>
              <a:t>client</a:t>
            </a:r>
          </a:p>
          <a:p>
            <a:pPr lvl="1"/>
            <a:r>
              <a:rPr lang="en-US" altLang="en-US" dirty="0"/>
              <a:t>server</a:t>
            </a:r>
          </a:p>
          <a:p>
            <a:pPr lvl="1"/>
            <a:r>
              <a:rPr lang="en-US" altLang="en-US" dirty="0"/>
              <a:t>middleware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63DAA1E8-A24D-44E0-B4B7-F5F1BA2A43BE}" type="slidenum">
              <a:rPr lang="en-AU" altLang="en-US"/>
              <a:pPr>
                <a:defRPr/>
              </a:pPr>
              <a:t>97</a:t>
            </a:fld>
            <a:endParaRPr lang="en-AU" altLang="en-US"/>
          </a:p>
        </p:txBody>
      </p:sp>
      <p:sp>
        <p:nvSpPr>
          <p:cNvPr id="532482" name="Rectangle 2"/>
          <p:cNvSpPr>
            <a:spLocks noGrp="1" noChangeArrowheads="1"/>
          </p:cNvSpPr>
          <p:nvPr>
            <p:ph type="title"/>
          </p:nvPr>
        </p:nvSpPr>
        <p:spPr/>
        <p:txBody>
          <a:bodyPr/>
          <a:lstStyle/>
          <a:p>
            <a:pPr>
              <a:defRPr/>
            </a:pPr>
            <a:r>
              <a:rPr lang="en-US" altLang="en-US"/>
              <a:t>Implementation </a:t>
            </a:r>
          </a:p>
        </p:txBody>
      </p:sp>
      <p:sp>
        <p:nvSpPr>
          <p:cNvPr id="81926" name="Rectangle 3"/>
          <p:cNvSpPr>
            <a:spLocks noGrp="1" noChangeArrowheads="1"/>
          </p:cNvSpPr>
          <p:nvPr>
            <p:ph type="body" idx="1"/>
          </p:nvPr>
        </p:nvSpPr>
        <p:spPr/>
        <p:txBody>
          <a:bodyPr/>
          <a:lstStyle/>
          <a:p>
            <a:r>
              <a:rPr lang="en-US" altLang="en-US" dirty="0"/>
              <a:t>Involves </a:t>
            </a:r>
          </a:p>
          <a:p>
            <a:pPr lvl="1"/>
            <a:r>
              <a:rPr lang="en-US" altLang="en-US" dirty="0"/>
              <a:t>installation of purchased software </a:t>
            </a:r>
          </a:p>
          <a:p>
            <a:pPr lvl="1"/>
            <a:r>
              <a:rPr lang="en-US" altLang="en-US" dirty="0"/>
              <a:t>coding of custom-written software</a:t>
            </a:r>
          </a:p>
          <a:p>
            <a:pPr lvl="1"/>
            <a:r>
              <a:rPr lang="en-US" altLang="en-US" dirty="0"/>
              <a:t>other important activities, such as loading of test and production databases, testing, user training, hardware issues, etc.</a:t>
            </a:r>
          </a:p>
          <a:p>
            <a:r>
              <a:rPr lang="en-US" altLang="en-US" dirty="0"/>
              <a:t>Client programs</a:t>
            </a:r>
          </a:p>
          <a:p>
            <a:r>
              <a:rPr lang="en-US" altLang="en-US" dirty="0"/>
              <a:t>Server programs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D0AE4FA2-D779-4E4A-B58B-5BD1AB26065E}" type="slidenum">
              <a:rPr lang="en-AU" altLang="en-US"/>
              <a:pPr>
                <a:defRPr/>
              </a:pPr>
              <a:t>98</a:t>
            </a:fld>
            <a:endParaRPr lang="en-AU" altLang="en-US"/>
          </a:p>
        </p:txBody>
      </p:sp>
      <p:sp>
        <p:nvSpPr>
          <p:cNvPr id="534530" name="Rectangle 2"/>
          <p:cNvSpPr>
            <a:spLocks noGrp="1" noChangeArrowheads="1"/>
          </p:cNvSpPr>
          <p:nvPr>
            <p:ph type="title"/>
          </p:nvPr>
        </p:nvSpPr>
        <p:spPr/>
        <p:txBody>
          <a:bodyPr/>
          <a:lstStyle/>
          <a:p>
            <a:pPr>
              <a:defRPr/>
            </a:pPr>
            <a:r>
              <a:rPr lang="en-US" altLang="en-US"/>
              <a:t>Operation and maintenance</a:t>
            </a:r>
          </a:p>
        </p:txBody>
      </p:sp>
      <p:sp>
        <p:nvSpPr>
          <p:cNvPr id="86022" name="Rectangle 3"/>
          <p:cNvSpPr>
            <a:spLocks noGrp="1" noChangeArrowheads="1"/>
          </p:cNvSpPr>
          <p:nvPr>
            <p:ph type="body" idx="1"/>
          </p:nvPr>
        </p:nvSpPr>
        <p:spPr/>
        <p:txBody>
          <a:bodyPr/>
          <a:lstStyle/>
          <a:p>
            <a:r>
              <a:rPr lang="en-US" altLang="en-US" sz="2400" b="1" dirty="0"/>
              <a:t>Operation</a:t>
            </a:r>
            <a:r>
              <a:rPr lang="en-US" altLang="en-US" sz="2400" dirty="0"/>
              <a:t> signifies </a:t>
            </a:r>
            <a:r>
              <a:rPr lang="en-US" altLang="en-US" sz="2400" u="sng" dirty="0"/>
              <a:t>change over</a:t>
            </a:r>
            <a:r>
              <a:rPr lang="en-US" altLang="en-US" sz="2400" dirty="0"/>
              <a:t> from the existing business solution</a:t>
            </a:r>
          </a:p>
          <a:p>
            <a:pPr lvl="1"/>
            <a:r>
              <a:rPr lang="en-US" altLang="en-US" sz="2000" dirty="0"/>
              <a:t>deploying the new system</a:t>
            </a:r>
          </a:p>
          <a:p>
            <a:r>
              <a:rPr lang="en-US" altLang="en-US" sz="2400" b="1" dirty="0"/>
              <a:t>Maintenance</a:t>
            </a:r>
            <a:r>
              <a:rPr lang="en-US" altLang="en-US" sz="2400" dirty="0"/>
              <a:t> is not only an inherent part of the software lifecycle – it accounts for most of it as far as IT personnel time and effort is concerned</a:t>
            </a:r>
          </a:p>
          <a:p>
            <a:pPr lvl="1"/>
            <a:r>
              <a:rPr lang="en-US" altLang="en-US" sz="2000" dirty="0"/>
              <a:t>housekeeping</a:t>
            </a:r>
          </a:p>
          <a:p>
            <a:pPr lvl="1"/>
            <a:r>
              <a:rPr lang="en-US" altLang="en-US" sz="2000" dirty="0"/>
              <a:t>adaptive maintenance</a:t>
            </a:r>
          </a:p>
          <a:p>
            <a:pPr lvl="1"/>
            <a:r>
              <a:rPr lang="en-US" altLang="en-US" sz="2000" dirty="0"/>
              <a:t>perfective maintenance</a:t>
            </a:r>
          </a:p>
          <a:p>
            <a:r>
              <a:rPr lang="en-US" altLang="en-US" sz="2400" b="1" dirty="0"/>
              <a:t>Phasing out</a:t>
            </a:r>
            <a:r>
              <a:rPr lang="en-US" altLang="en-US" sz="2400" dirty="0"/>
              <a:t> would normally happen due to reasons that have little to do with the usefulness of the software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1 (Maciaszek - RASD 3/e)</a:t>
            </a:r>
          </a:p>
        </p:txBody>
      </p:sp>
      <p:sp>
        <p:nvSpPr>
          <p:cNvPr id="6" name="Slide Number Placeholder 5"/>
          <p:cNvSpPr>
            <a:spLocks noGrp="1"/>
          </p:cNvSpPr>
          <p:nvPr>
            <p:ph type="sldNum" sz="quarter" idx="12"/>
          </p:nvPr>
        </p:nvSpPr>
        <p:spPr/>
        <p:txBody>
          <a:bodyPr/>
          <a:lstStyle/>
          <a:p>
            <a:pPr>
              <a:defRPr/>
            </a:pPr>
            <a:fld id="{BD1D8942-B2CB-4BD2-BC80-F3B37C13EEA2}" type="slidenum">
              <a:rPr lang="en-AU" altLang="en-US"/>
              <a:pPr>
                <a:defRPr/>
              </a:pPr>
              <a:t>99</a:t>
            </a:fld>
            <a:endParaRPr lang="en-AU" altLang="en-US"/>
          </a:p>
        </p:txBody>
      </p:sp>
      <p:sp>
        <p:nvSpPr>
          <p:cNvPr id="535554" name="Rectangle 2"/>
          <p:cNvSpPr>
            <a:spLocks noGrp="1" noChangeArrowheads="1"/>
          </p:cNvSpPr>
          <p:nvPr>
            <p:ph type="title"/>
          </p:nvPr>
        </p:nvSpPr>
        <p:spPr/>
        <p:txBody>
          <a:bodyPr/>
          <a:lstStyle/>
          <a:p>
            <a:pPr>
              <a:defRPr/>
            </a:pPr>
            <a:r>
              <a:rPr lang="en-US" altLang="en-US"/>
              <a:t>Activities spanning the lifecycle </a:t>
            </a:r>
          </a:p>
        </p:txBody>
      </p:sp>
      <p:sp>
        <p:nvSpPr>
          <p:cNvPr id="88070" name="Rectangle 3"/>
          <p:cNvSpPr>
            <a:spLocks noGrp="1" noChangeArrowheads="1"/>
          </p:cNvSpPr>
          <p:nvPr>
            <p:ph type="body" idx="1"/>
          </p:nvPr>
        </p:nvSpPr>
        <p:spPr/>
        <p:txBody>
          <a:bodyPr/>
          <a:lstStyle/>
          <a:p>
            <a:pPr>
              <a:spcBef>
                <a:spcPts val="2400"/>
              </a:spcBef>
            </a:pPr>
            <a:r>
              <a:rPr lang="en-US" altLang="en-US" dirty="0"/>
              <a:t>Project planning</a:t>
            </a:r>
          </a:p>
          <a:p>
            <a:pPr>
              <a:spcBef>
                <a:spcPts val="2400"/>
              </a:spcBef>
            </a:pPr>
            <a:r>
              <a:rPr lang="en-US" altLang="en-US" dirty="0"/>
              <a:t>Metrics</a:t>
            </a:r>
          </a:p>
          <a:p>
            <a:pPr>
              <a:spcBef>
                <a:spcPts val="2400"/>
              </a:spcBef>
            </a:pPr>
            <a:r>
              <a:rPr lang="en-US" altLang="en-US" dirty="0"/>
              <a:t>Testing</a:t>
            </a:r>
          </a:p>
        </p:txBody>
      </p:sp>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titled 1">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untitled 1">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400" b="1" i="0" u="none" strike="noStrike" cap="none" normalizeH="0" baseline="0">
            <a:ln>
              <a:noFill/>
            </a:ln>
            <a:solidFill>
              <a:schemeClr val="tx1"/>
            </a:solidFill>
            <a:effectLst/>
            <a:latin typeface="Palatino" pitchFamily="-110"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400" b="1" i="0" u="none" strike="noStrike" cap="none" normalizeH="0" baseline="0">
            <a:ln>
              <a:noFill/>
            </a:ln>
            <a:solidFill>
              <a:schemeClr val="tx1"/>
            </a:solidFill>
            <a:effectLst/>
            <a:latin typeface="Palatino" pitchFamily="-110"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1_Introduc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_Introductio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Palatino" charset="0"/>
          </a:defRPr>
        </a:defPPr>
      </a:lstStyle>
    </a:lnDef>
  </a:objectDefaults>
  <a:extraClrSchemeLst>
    <a:extraClrScheme>
      <a:clrScheme name="L1_Introduc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_Introduc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_Introduc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_Introduc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_Introduc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_Introduc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_Introduc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10027</TotalTime>
  <Words>14847</Words>
  <Application>Microsoft Office PowerPoint</Application>
  <PresentationFormat>全屏显示(4:3)</PresentationFormat>
  <Paragraphs>1719</Paragraphs>
  <Slides>108</Slides>
  <Notes>56</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108</vt:i4>
      </vt:variant>
    </vt:vector>
  </HeadingPairs>
  <TitlesOfParts>
    <vt:vector size="129" baseType="lpstr">
      <vt:lpstr>ITCCheltenham BookCond</vt:lpstr>
      <vt:lpstr>Monotype Sorts</vt:lpstr>
      <vt:lpstr>ＭＳ Ｐゴシック</vt:lpstr>
      <vt:lpstr>Palatino</vt:lpstr>
      <vt:lpstr>ヒラギノ角ゴ Pro W3</vt:lpstr>
      <vt:lpstr>等线</vt:lpstr>
      <vt:lpstr>Arial</vt:lpstr>
      <vt:lpstr>Arial Narrow</vt:lpstr>
      <vt:lpstr>Book Antiqua</vt:lpstr>
      <vt:lpstr>Calibri</vt:lpstr>
      <vt:lpstr>Century Gothic</vt:lpstr>
      <vt:lpstr>Corbel</vt:lpstr>
      <vt:lpstr>Helvetica</vt:lpstr>
      <vt:lpstr>Lucida Sans Unicode</vt:lpstr>
      <vt:lpstr>Times</vt:lpstr>
      <vt:lpstr>Times New Roman</vt:lpstr>
      <vt:lpstr>Verdana</vt:lpstr>
      <vt:lpstr>Wingdings</vt:lpstr>
      <vt:lpstr>Book_LectureNotes</vt:lpstr>
      <vt:lpstr>untitled 1</vt:lpstr>
      <vt:lpstr>L1_Introduction</vt:lpstr>
      <vt:lpstr>Software Requirements Analysis and Design</vt:lpstr>
      <vt:lpstr>Richard Thomas</vt:lpstr>
      <vt:lpstr>SRAD</vt:lpstr>
      <vt:lpstr>Course Content</vt:lpstr>
      <vt:lpstr>Assumed Knowledge</vt:lpstr>
      <vt:lpstr>Textbook</vt:lpstr>
      <vt:lpstr>Assessment</vt:lpstr>
      <vt:lpstr>MACIASZEK, L.A. (2007):  Requirements Analysis and System Design, 3rd ed. Addison Wesley, Harlow England ISBN 978-0-321-44036-5</vt:lpstr>
      <vt:lpstr>Topics</vt:lpstr>
      <vt:lpstr>Nature of Software Development</vt:lpstr>
      <vt:lpstr>Software Success</vt:lpstr>
      <vt:lpstr>Project Size &amp; Success</vt:lpstr>
      <vt:lpstr>Project Size &amp; Success</vt:lpstr>
      <vt:lpstr>Comparing Software Development Paradigms: 2013</vt:lpstr>
      <vt:lpstr>Comparing Delivery Paradigms</vt:lpstr>
      <vt:lpstr>Essence of Software Development </vt:lpstr>
      <vt:lpstr>Stakeholders</vt:lpstr>
      <vt:lpstr>Health</vt:lpstr>
      <vt:lpstr>Banking</vt:lpstr>
      <vt:lpstr>Air Travel</vt:lpstr>
      <vt:lpstr>IoT</vt:lpstr>
      <vt:lpstr>Cars</vt:lpstr>
      <vt:lpstr>NHS in UK</vt:lpstr>
      <vt:lpstr>Queensland Health Payroll</vt:lpstr>
      <vt:lpstr>Queensland Health Payroll</vt:lpstr>
      <vt:lpstr>Queensland Health Payroll</vt:lpstr>
      <vt:lpstr>Successful Software Exists</vt:lpstr>
      <vt:lpstr>Software Engineering</vt:lpstr>
      <vt:lpstr>Software Engineers</vt:lpstr>
      <vt:lpstr>Software Engineering Process </vt:lpstr>
      <vt:lpstr>Well Engineered Software</vt:lpstr>
      <vt:lpstr>Why is Software Development Difficult?</vt:lpstr>
      <vt:lpstr>Software Development is more than just  Writing Code</vt:lpstr>
      <vt:lpstr>Can’t we use the Scientific Method?</vt:lpstr>
      <vt:lpstr>Techniques, Methodologies and Tools</vt:lpstr>
      <vt:lpstr>Software Engineering Process Models</vt:lpstr>
      <vt:lpstr>Process Models</vt:lpstr>
      <vt:lpstr>Plan Driven Processes</vt:lpstr>
      <vt:lpstr>Waterfall</vt:lpstr>
      <vt:lpstr>Waterfall in Theory – Royce, 1970</vt:lpstr>
      <vt:lpstr>V Model</vt:lpstr>
      <vt:lpstr>Spiral       – Boehm, 1988</vt:lpstr>
      <vt:lpstr>Spiral – Boehm, 1988</vt:lpstr>
      <vt:lpstr>Incremental &amp; Iterative Processes</vt:lpstr>
      <vt:lpstr>Unified Process – Jacobsen et al, 1999</vt:lpstr>
      <vt:lpstr>Unified Process</vt:lpstr>
      <vt:lpstr>OPEN – Graham et al, 1997</vt:lpstr>
      <vt:lpstr>OPEN</vt:lpstr>
      <vt:lpstr>PowerPoint 演示文稿</vt:lpstr>
      <vt:lpstr>Model Driven Architecture (MDA)</vt:lpstr>
      <vt:lpstr>Agile Methods</vt:lpstr>
      <vt:lpstr>Scrum</vt:lpstr>
      <vt:lpstr>Lean Development</vt:lpstr>
      <vt:lpstr>Lean Development</vt:lpstr>
      <vt:lpstr>Formal Model</vt:lpstr>
      <vt:lpstr>Z Specification</vt:lpstr>
      <vt:lpstr>Process</vt:lpstr>
      <vt:lpstr>Process</vt:lpstr>
      <vt:lpstr>Development Phases</vt:lpstr>
      <vt:lpstr>Development Phases and UML Models</vt:lpstr>
      <vt:lpstr>Development Phases and UML Models</vt:lpstr>
      <vt:lpstr>Development Phases and UML Models</vt:lpstr>
      <vt:lpstr>Development Phases and UML Models</vt:lpstr>
      <vt:lpstr>Development Phases and UML Models</vt:lpstr>
      <vt:lpstr>Development Phases and UML Models</vt:lpstr>
      <vt:lpstr>Capability Maturity Model</vt:lpstr>
      <vt:lpstr>ISO 9000 family of quality standards </vt:lpstr>
      <vt:lpstr>ITIL framework</vt:lpstr>
      <vt:lpstr>COBIT framework</vt:lpstr>
      <vt:lpstr>Modelling</vt:lpstr>
      <vt:lpstr>UML</vt:lpstr>
      <vt:lpstr>Development or Integration?</vt:lpstr>
      <vt:lpstr>Review Quiz 1.1 </vt:lpstr>
      <vt:lpstr>System Planning</vt:lpstr>
      <vt:lpstr>System planning </vt:lpstr>
      <vt:lpstr>SWOT approach</vt:lpstr>
      <vt:lpstr>VCM approach </vt:lpstr>
      <vt:lpstr>BPR approach </vt:lpstr>
      <vt:lpstr>BPR approach </vt:lpstr>
      <vt:lpstr>Review Quiz 1.2 </vt:lpstr>
      <vt:lpstr>Systems for three management levels</vt:lpstr>
      <vt:lpstr>Systems for three management levels</vt:lpstr>
      <vt:lpstr>Transactional processing systems</vt:lpstr>
      <vt:lpstr>Analytical processing systems</vt:lpstr>
      <vt:lpstr>Knowledge processing systems</vt:lpstr>
      <vt:lpstr>Review Quiz 1.3 </vt:lpstr>
      <vt:lpstr>SDLC Activities</vt:lpstr>
      <vt:lpstr>Structured approach</vt:lpstr>
      <vt:lpstr>Object-oriented approach</vt:lpstr>
      <vt:lpstr>Problems related to OO development</vt:lpstr>
      <vt:lpstr>Lifecycle phases </vt:lpstr>
      <vt:lpstr>Business analysis </vt:lpstr>
      <vt:lpstr>Requirements determination </vt:lpstr>
      <vt:lpstr>Requirements specification </vt:lpstr>
      <vt:lpstr>Architectural design </vt:lpstr>
      <vt:lpstr>Detailed design </vt:lpstr>
      <vt:lpstr>Implementation </vt:lpstr>
      <vt:lpstr>Operation and maintenance</vt:lpstr>
      <vt:lpstr>Activities spanning the lifecycle </vt:lpstr>
      <vt:lpstr>Project planning </vt:lpstr>
      <vt:lpstr>Metrics</vt:lpstr>
      <vt:lpstr>Testing</vt:lpstr>
      <vt:lpstr>Review Quiz 1.4 </vt:lpstr>
      <vt:lpstr>Case Studies</vt:lpstr>
      <vt:lpstr>Air Traffic Control System</vt:lpstr>
      <vt:lpstr>Air Traffic Control System</vt:lpstr>
      <vt:lpstr>Homework</vt:lpstr>
      <vt:lpstr>Summary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RASD3edChapter1</dc:title>
  <dc:creator>Leszek A. Maciaszek;Richard Thomas</dc:creator>
  <cp:lastModifiedBy>杨 沛怡</cp:lastModifiedBy>
  <cp:revision>316</cp:revision>
  <cp:lastPrinted>1997-04-02T08:33:58Z</cp:lastPrinted>
  <dcterms:created xsi:type="dcterms:W3CDTF">1997-03-27T13:28:40Z</dcterms:created>
  <dcterms:modified xsi:type="dcterms:W3CDTF">2018-11-15T12:04:44Z</dcterms:modified>
</cp:coreProperties>
</file>