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Lst>
  <p:notesMasterIdLst>
    <p:notesMasterId r:id="rId49"/>
  </p:notesMasterIdLst>
  <p:handoutMasterIdLst>
    <p:handoutMasterId r:id="rId50"/>
  </p:handoutMasterIdLst>
  <p:sldIdLst>
    <p:sldId id="459" r:id="rId2"/>
    <p:sldId id="814" r:id="rId3"/>
    <p:sldId id="815" r:id="rId4"/>
    <p:sldId id="574" r:id="rId5"/>
    <p:sldId id="816" r:id="rId6"/>
    <p:sldId id="817" r:id="rId7"/>
    <p:sldId id="818" r:id="rId8"/>
    <p:sldId id="819" r:id="rId9"/>
    <p:sldId id="847" r:id="rId10"/>
    <p:sldId id="820" r:id="rId11"/>
    <p:sldId id="821" r:id="rId12"/>
    <p:sldId id="848" r:id="rId13"/>
    <p:sldId id="822" r:id="rId14"/>
    <p:sldId id="823" r:id="rId15"/>
    <p:sldId id="824" r:id="rId16"/>
    <p:sldId id="825" r:id="rId17"/>
    <p:sldId id="826" r:id="rId18"/>
    <p:sldId id="849" r:id="rId19"/>
    <p:sldId id="850" r:id="rId20"/>
    <p:sldId id="851" r:id="rId21"/>
    <p:sldId id="827" r:id="rId22"/>
    <p:sldId id="828" r:id="rId23"/>
    <p:sldId id="829" r:id="rId24"/>
    <p:sldId id="852" r:id="rId25"/>
    <p:sldId id="830" r:id="rId26"/>
    <p:sldId id="831" r:id="rId27"/>
    <p:sldId id="853" r:id="rId28"/>
    <p:sldId id="832" r:id="rId29"/>
    <p:sldId id="833" r:id="rId30"/>
    <p:sldId id="834" r:id="rId31"/>
    <p:sldId id="835" r:id="rId32"/>
    <p:sldId id="836" r:id="rId33"/>
    <p:sldId id="854" r:id="rId34"/>
    <p:sldId id="837" r:id="rId35"/>
    <p:sldId id="855" r:id="rId36"/>
    <p:sldId id="856" r:id="rId37"/>
    <p:sldId id="838" r:id="rId38"/>
    <p:sldId id="839" r:id="rId39"/>
    <p:sldId id="857" r:id="rId40"/>
    <p:sldId id="840" r:id="rId41"/>
    <p:sldId id="841" r:id="rId42"/>
    <p:sldId id="842" r:id="rId43"/>
    <p:sldId id="858" r:id="rId44"/>
    <p:sldId id="843" r:id="rId45"/>
    <p:sldId id="844" r:id="rId46"/>
    <p:sldId id="845" r:id="rId47"/>
    <p:sldId id="846" r:id="rId48"/>
  </p:sldIdLst>
  <p:sldSz cx="9144000" cy="6858000" type="screen4x3"/>
  <p:notesSz cx="7099300" cy="10234613"/>
  <p:defaultTextStyle>
    <a:defPPr>
      <a:defRPr lang="en-US"/>
    </a:defPPr>
    <a:lvl1pPr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99"/>
    <a:srgbClr val="FF9933"/>
    <a:srgbClr val="990033"/>
    <a:srgbClr val="CCFFFF"/>
    <a:srgbClr val="FFCC00"/>
    <a:srgbClr val="0000CC"/>
    <a:srgbClr val="336600"/>
    <a:srgbClr val="E1F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63" autoAdjust="0"/>
    <p:restoredTop sz="91068" autoAdjust="0"/>
  </p:normalViewPr>
  <p:slideViewPr>
    <p:cSldViewPr>
      <p:cViewPr varScale="1">
        <p:scale>
          <a:sx n="115" d="100"/>
          <a:sy n="115" d="100"/>
        </p:scale>
        <p:origin x="1518"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846" y="166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7" Type="http://schemas.openxmlformats.org/officeDocument/2006/relationships/slide" Target="slides/slide4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3.xml"/><Relationship Id="rId5" Type="http://schemas.openxmlformats.org/officeDocument/2006/relationships/slide" Target="slides/slide6.xml"/><Relationship Id="rId4"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lvl1pPr defTabSz="950913">
              <a:defRPr sz="1000"/>
            </a:lvl1pPr>
          </a:lstStyle>
          <a:p>
            <a:r>
              <a:rPr lang="en-US" altLang="en-US"/>
              <a:t>© Pearson Education 2007</a:t>
            </a:r>
          </a:p>
        </p:txBody>
      </p:sp>
      <p:sp>
        <p:nvSpPr>
          <p:cNvPr id="8195"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lvl1pPr algn="r" defTabSz="950913">
              <a:defRPr sz="1000"/>
            </a:lvl1pPr>
          </a:lstStyle>
          <a:p>
            <a:r>
              <a:rPr lang="en-US" altLang="en-US"/>
              <a:t>Chapter 10 (RASD 3/e)</a:t>
            </a:r>
          </a:p>
        </p:txBody>
      </p:sp>
      <p:sp>
        <p:nvSpPr>
          <p:cNvPr id="8196"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b" anchorCtr="0" compatLnSpc="1">
            <a:prstTxWarp prst="textNoShape">
              <a:avLst/>
            </a:prstTxWarp>
          </a:bodyPr>
          <a:lstStyle>
            <a:lvl1pPr defTabSz="950913">
              <a:defRPr sz="900"/>
            </a:lvl1pPr>
          </a:lstStyle>
          <a:p>
            <a:r>
              <a:rPr lang="en-US" altLang="en-US"/>
              <a:t>MACIASZEK (2007): Req Analysis &amp; Syst Design</a:t>
            </a:r>
          </a:p>
        </p:txBody>
      </p:sp>
      <p:sp>
        <p:nvSpPr>
          <p:cNvPr id="8197"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b" anchorCtr="0" compatLnSpc="1">
            <a:prstTxWarp prst="textNoShape">
              <a:avLst/>
            </a:prstTxWarp>
          </a:bodyPr>
          <a:lstStyle>
            <a:lvl1pPr algn="r" defTabSz="950913">
              <a:defRPr sz="1000"/>
            </a:lvl1pPr>
          </a:lstStyle>
          <a:p>
            <a:fld id="{F0A4D252-F04B-485D-9192-08D0642B63A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44563" y="4860925"/>
            <a:ext cx="52101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Rectangle 4"/>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lvl1pPr algn="r" defTabSz="950913">
              <a:defRPr sz="1000"/>
            </a:lvl1pPr>
          </a:lstStyle>
          <a:p>
            <a:r>
              <a:rPr lang="en-US" altLang="en-US"/>
              <a:t>Chapter 10 (RASD 3/e)</a:t>
            </a:r>
          </a:p>
        </p:txBody>
      </p:sp>
      <p:sp>
        <p:nvSpPr>
          <p:cNvPr id="2053" name="Rectangle 5"/>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b" anchorCtr="0" compatLnSpc="1">
            <a:prstTxWarp prst="textNoShape">
              <a:avLst/>
            </a:prstTxWarp>
          </a:bodyPr>
          <a:lstStyle>
            <a:lvl1pPr algn="r" defTabSz="950913">
              <a:defRPr sz="1000"/>
            </a:lvl1pPr>
          </a:lstStyle>
          <a:p>
            <a:fld id="{65D53D8B-CC8B-42E7-911A-1B15FD7CC5C7}" type="slidenum">
              <a:rPr lang="en-US" altLang="en-US"/>
              <a:pPr/>
              <a:t>‹#›</a:t>
            </a:fld>
            <a:endParaRPr lang="en-US" altLang="en-US"/>
          </a:p>
        </p:txBody>
      </p:sp>
      <p:sp>
        <p:nvSpPr>
          <p:cNvPr id="2054" name="Rectangle 6"/>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t" anchorCtr="0" compatLnSpc="1">
            <a:prstTxWarp prst="textNoShape">
              <a:avLst/>
            </a:prstTxWarp>
          </a:bodyPr>
          <a:lstStyle>
            <a:lvl1pPr defTabSz="950913">
              <a:defRPr sz="1000"/>
            </a:lvl1pPr>
          </a:lstStyle>
          <a:p>
            <a:r>
              <a:rPr lang="en-US" altLang="en-US"/>
              <a:t>© Pearson Education 2007</a:t>
            </a:r>
          </a:p>
        </p:txBody>
      </p:sp>
      <p:sp>
        <p:nvSpPr>
          <p:cNvPr id="2055" name="Rectangle 7"/>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53" tIns="47576" rIns="95153" bIns="47576" numCol="1" anchor="b" anchorCtr="0" compatLnSpc="1">
            <a:prstTxWarp prst="textNoShape">
              <a:avLst/>
            </a:prstTxWarp>
          </a:bodyPr>
          <a:lstStyle>
            <a:lvl1pPr defTabSz="950913">
              <a:defRPr sz="1000"/>
            </a:lvl1pPr>
          </a:lstStyle>
          <a:p>
            <a:r>
              <a:rPr lang="en-US" altLang="en-US"/>
              <a:t>MACIASZEK (2007): Req Analysis &amp; Syst Design</a:t>
            </a: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10 (RASD 3/e)</a:t>
            </a:r>
          </a:p>
        </p:txBody>
      </p:sp>
      <p:sp>
        <p:nvSpPr>
          <p:cNvPr id="5" name="Rectangle 5"/>
          <p:cNvSpPr>
            <a:spLocks noGrp="1" noChangeArrowheads="1"/>
          </p:cNvSpPr>
          <p:nvPr>
            <p:ph type="sldNum" sz="quarter" idx="5"/>
          </p:nvPr>
        </p:nvSpPr>
        <p:spPr>
          <a:ln/>
        </p:spPr>
        <p:txBody>
          <a:bodyPr/>
          <a:lstStyle/>
          <a:p>
            <a:fld id="{43C74E18-900E-449D-89A6-2AA7366EBF29}" type="slidenum">
              <a:rPr lang="en-US" altLang="en-US"/>
              <a:pPr/>
              <a:t>1</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559106" name="Rectangle 2"/>
          <p:cNvSpPr>
            <a:spLocks noChangeArrowheads="1" noTextEdit="1"/>
          </p:cNvSpPr>
          <p:nvPr>
            <p:ph type="sldImg"/>
          </p:nvPr>
        </p:nvSpPr>
        <p:spPr>
          <a:ln/>
        </p:spPr>
      </p:sp>
      <p:sp>
        <p:nvSpPr>
          <p:cNvPr id="559107" name="Rectangle 3"/>
          <p:cNvSpPr>
            <a:spLocks noGrp="1" noChangeArrowheads="1"/>
          </p:cNvSpPr>
          <p:nvPr>
            <p:ph type="body" idx="1"/>
          </p:nvPr>
        </p:nvSpPr>
        <p:spPr>
          <a:ln/>
        </p:spPr>
        <p:txBody>
          <a:bodyPr lIns="95138" tIns="47569" rIns="95138" bIns="47569"/>
          <a:lstStyle/>
          <a:p>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10 (RASD 3/e)</a:t>
            </a:r>
          </a:p>
        </p:txBody>
      </p:sp>
      <p:sp>
        <p:nvSpPr>
          <p:cNvPr id="5" name="Rectangle 5"/>
          <p:cNvSpPr>
            <a:spLocks noGrp="1" noChangeArrowheads="1"/>
          </p:cNvSpPr>
          <p:nvPr>
            <p:ph type="sldNum" sz="quarter" idx="5"/>
          </p:nvPr>
        </p:nvSpPr>
        <p:spPr>
          <a:ln/>
        </p:spPr>
        <p:txBody>
          <a:bodyPr/>
          <a:lstStyle/>
          <a:p>
            <a:fld id="{19542E60-F282-44FB-8887-11A80681346C}" type="slidenum">
              <a:rPr lang="en-US" altLang="en-US"/>
              <a:pPr/>
              <a:t>31</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47906" name="Rectangle 2"/>
          <p:cNvSpPr>
            <a:spLocks noChangeArrowheads="1" noTextEdit="1"/>
          </p:cNvSpPr>
          <p:nvPr>
            <p:ph type="sldImg"/>
          </p:nvPr>
        </p:nvSpPr>
        <p:spPr>
          <a:xfrm>
            <a:off x="992188" y="768350"/>
            <a:ext cx="5118100" cy="3838575"/>
          </a:xfrm>
          <a:ln/>
        </p:spPr>
      </p:sp>
      <p:sp>
        <p:nvSpPr>
          <p:cNvPr id="1147907" name="Rectangle 3"/>
          <p:cNvSpPr>
            <a:spLocks noGrp="1" noChangeArrowheads="1"/>
          </p:cNvSpPr>
          <p:nvPr>
            <p:ph type="body" idx="1"/>
          </p:nvPr>
        </p:nvSpPr>
        <p:spPr/>
        <p:txBody>
          <a:bodyPr/>
          <a:lstStyle/>
          <a:p>
            <a:r>
              <a:rPr lang="en-US" altLang="en-US"/>
              <a:t>A component is a cohesive functional unit with clear interfaces so that it becomes a replaceable part of the system.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10 (RASD 3/e)</a:t>
            </a:r>
          </a:p>
        </p:txBody>
      </p:sp>
      <p:sp>
        <p:nvSpPr>
          <p:cNvPr id="5" name="Rectangle 5"/>
          <p:cNvSpPr>
            <a:spLocks noGrp="1" noChangeArrowheads="1"/>
          </p:cNvSpPr>
          <p:nvPr>
            <p:ph type="sldNum" sz="quarter" idx="5"/>
          </p:nvPr>
        </p:nvSpPr>
        <p:spPr>
          <a:ln/>
        </p:spPr>
        <p:txBody>
          <a:bodyPr/>
          <a:lstStyle/>
          <a:p>
            <a:fld id="{8FDFB62B-3E6B-4A88-B765-09500B52F754}" type="slidenum">
              <a:rPr lang="en-US" altLang="en-US"/>
              <a:pPr/>
              <a:t>32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49954" name="Rectangle 2"/>
          <p:cNvSpPr>
            <a:spLocks noChangeArrowheads="1" noTextEdit="1"/>
          </p:cNvSpPr>
          <p:nvPr>
            <p:ph type="sldImg"/>
          </p:nvPr>
        </p:nvSpPr>
        <p:spPr>
          <a:xfrm>
            <a:off x="992188" y="768350"/>
            <a:ext cx="5118100" cy="3838575"/>
          </a:xfrm>
          <a:ln/>
        </p:spPr>
      </p:sp>
      <p:sp>
        <p:nvSpPr>
          <p:cNvPr id="1149955" name="Rectangle 3"/>
          <p:cNvSpPr>
            <a:spLocks noGrp="1" noChangeArrowheads="1"/>
          </p:cNvSpPr>
          <p:nvPr>
            <p:ph type="body" idx="1"/>
          </p:nvPr>
        </p:nvSpPr>
        <p:spPr/>
        <p:txBody>
          <a:bodyPr/>
          <a:lstStyle/>
          <a:p>
            <a:pPr marL="228600" indent="-228600">
              <a:lnSpc>
                <a:spcPct val="90000"/>
              </a:lnSpc>
            </a:pPr>
            <a:r>
              <a:rPr lang="en-US" altLang="en-US"/>
              <a:t>The deployment architecture capable of supporting more sophisticated web applications includes four tiers of computing nodes:</a:t>
            </a:r>
          </a:p>
          <a:p>
            <a:pPr marL="228600" indent="-228600">
              <a:lnSpc>
                <a:spcPct val="90000"/>
              </a:lnSpc>
              <a:buFontTx/>
              <a:buChar char="•"/>
            </a:pPr>
            <a:r>
              <a:rPr lang="en-US" altLang="en-US"/>
              <a:t>Client with browser.</a:t>
            </a:r>
          </a:p>
          <a:p>
            <a:pPr marL="228600" indent="-228600">
              <a:lnSpc>
                <a:spcPct val="90000"/>
              </a:lnSpc>
              <a:buFontTx/>
              <a:buChar char="•"/>
            </a:pPr>
            <a:r>
              <a:rPr lang="en-US" altLang="en-US"/>
              <a:t>Web server.</a:t>
            </a:r>
          </a:p>
          <a:p>
            <a:pPr marL="228600" indent="-228600">
              <a:lnSpc>
                <a:spcPct val="90000"/>
              </a:lnSpc>
              <a:buFontTx/>
              <a:buChar char="•"/>
            </a:pPr>
            <a:r>
              <a:rPr lang="en-US" altLang="en-US"/>
              <a:t>Application server.</a:t>
            </a:r>
          </a:p>
          <a:p>
            <a:pPr marL="228600" indent="-228600">
              <a:lnSpc>
                <a:spcPct val="90000"/>
              </a:lnSpc>
              <a:buFontTx/>
              <a:buChar char="•"/>
            </a:pPr>
            <a:r>
              <a:rPr lang="en-US" altLang="en-US"/>
              <a:t>Database server.</a:t>
            </a:r>
          </a:p>
          <a:p>
            <a:pPr marL="228600" indent="-228600">
              <a:lnSpc>
                <a:spcPct val="90000"/>
              </a:lnSpc>
            </a:pPr>
            <a:r>
              <a:rPr lang="en-US" altLang="en-US"/>
              <a:t>The browser of the </a:t>
            </a:r>
            <a:r>
              <a:rPr lang="en-US" altLang="en-US" i="1"/>
              <a:t>client node</a:t>
            </a:r>
            <a:r>
              <a:rPr lang="en-US" altLang="en-US"/>
              <a:t> can be used to display static or dynamic pages. Scripted pages and applets can be downloaded and run within the browser. Additional functionality can be supplied to the client’s browser with objects such as ActiveX controls or JavaBeans. Running application code on the client, but outside the browser, may satisfy other UI requirements.</a:t>
            </a:r>
          </a:p>
          <a:p>
            <a:pPr marL="228600" indent="-228600">
              <a:lnSpc>
                <a:spcPct val="90000"/>
              </a:lnSpc>
            </a:pPr>
            <a:r>
              <a:rPr lang="en-US" altLang="en-US"/>
              <a:t>The </a:t>
            </a:r>
            <a:r>
              <a:rPr lang="en-US" altLang="en-US" i="1"/>
              <a:t>web server</a:t>
            </a:r>
            <a:r>
              <a:rPr lang="en-US" altLang="en-US"/>
              <a:t> handles page requests from the browser and dynamically generates pages and code for execution and display on the client. The web server also deals with the customization and parameterization of the session with the user.</a:t>
            </a:r>
          </a:p>
          <a:p>
            <a:pPr marL="228600" indent="-228600">
              <a:lnSpc>
                <a:spcPct val="90000"/>
              </a:lnSpc>
            </a:pPr>
            <a:r>
              <a:rPr lang="en-US" altLang="en-US"/>
              <a:t>The</a:t>
            </a:r>
            <a:r>
              <a:rPr lang="en-US" altLang="en-US" i="1"/>
              <a:t> application server</a:t>
            </a:r>
            <a:r>
              <a:rPr lang="en-US" altLang="en-US"/>
              <a:t> is indispensable when distributed objects are involved in the implementation. It manages the business logic. The business components publish their interfaces to other nodes via component interfaces such as CORBA, DCOM or EJB.</a:t>
            </a:r>
          </a:p>
          <a:p>
            <a:pPr marL="228600" indent="-228600">
              <a:lnSpc>
                <a:spcPct val="90000"/>
              </a:lnSpc>
            </a:pPr>
            <a:r>
              <a:rPr lang="en-US" altLang="en-US"/>
              <a:t>The business components encapsulate persistent data stored in a database, probably a relational database. They communicate with the </a:t>
            </a:r>
            <a:r>
              <a:rPr lang="en-US" altLang="en-US" i="1"/>
              <a:t>database server</a:t>
            </a:r>
            <a:r>
              <a:rPr lang="en-US" altLang="en-US"/>
              <a:t> via database connectivity protocols such as JDBC, SQLJ or ODBC. The database node provides for a scalable storage of data and multi-user access to it.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10 (RASD 3/e)</a:t>
            </a:r>
          </a:p>
        </p:txBody>
      </p:sp>
      <p:sp>
        <p:nvSpPr>
          <p:cNvPr id="5" name="Rectangle 5"/>
          <p:cNvSpPr>
            <a:spLocks noGrp="1" noChangeArrowheads="1"/>
          </p:cNvSpPr>
          <p:nvPr>
            <p:ph type="sldNum" sz="quarter" idx="5"/>
          </p:nvPr>
        </p:nvSpPr>
        <p:spPr>
          <a:ln/>
        </p:spPr>
        <p:txBody>
          <a:bodyPr/>
          <a:lstStyle/>
          <a:p>
            <a:fld id="{16648608-3B3F-4A37-9286-7430131A88EC}" type="slidenum">
              <a:rPr lang="en-US" altLang="en-US"/>
              <a:pPr/>
              <a:t>37</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53026" name="Rectangle 2"/>
          <p:cNvSpPr>
            <a:spLocks noChangeArrowheads="1" noTextEdit="1"/>
          </p:cNvSpPr>
          <p:nvPr>
            <p:ph type="sldImg"/>
          </p:nvPr>
        </p:nvSpPr>
        <p:spPr>
          <a:xfrm>
            <a:off x="992188" y="768350"/>
            <a:ext cx="5118100" cy="3838575"/>
          </a:xfrm>
          <a:ln/>
        </p:spPr>
      </p:sp>
      <p:sp>
        <p:nvSpPr>
          <p:cNvPr id="1153027" name="Rectangle 3"/>
          <p:cNvSpPr>
            <a:spLocks noGrp="1" noChangeArrowheads="1"/>
          </p:cNvSpPr>
          <p:nvPr>
            <p:ph type="body" idx="1"/>
          </p:nvPr>
        </p:nvSpPr>
        <p:spPr/>
        <p:txBody>
          <a:bodyPr/>
          <a:lstStyle/>
          <a:p>
            <a:r>
              <a:rPr lang="en-US" altLang="en-US"/>
              <a:t>Sequence diagram for  ‘Display Order Status’. </a:t>
            </a:r>
          </a:p>
          <a:p>
            <a:r>
              <a:rPr lang="en-US" altLang="en-US"/>
              <a:t>Assume the Data Mapper knows that the memory cache does not contain a “clean” order status information and a trip to the database is necessary. Once the status information is obtained from the database, the memory cache needs to be refreshed. Assume that the refreshing means updating EOrder and creating a new EOrderStatus object. </a:t>
            </a:r>
          </a:p>
          <a:p>
            <a:r>
              <a:rPr lang="en-US" altLang="en-US"/>
              <a:t>Note that MDataMapper proceeds immediately to the database and returns the order status data to the Order Status screen via CStatusMonitor (of course, the “screens” could be modeled as presentation object, e.g. POrderStatus, but we opted for the notation of the UX storyboards profile). The Order Status screen uses the display() message to render the data to the screen. At the same time, MDataMapper takes care of refreshing the entity objects in the memory cache. First, it updates EOrder. Next, it creates a new EOrderStatus. The model does not explain what should be done to link EOrderStatus to its EOrder object.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10 (RASD 3/e)</a:t>
            </a:r>
          </a:p>
        </p:txBody>
      </p:sp>
      <p:sp>
        <p:nvSpPr>
          <p:cNvPr id="5" name="Rectangle 5"/>
          <p:cNvSpPr>
            <a:spLocks noGrp="1" noChangeArrowheads="1"/>
          </p:cNvSpPr>
          <p:nvPr>
            <p:ph type="sldNum" sz="quarter" idx="5"/>
          </p:nvPr>
        </p:nvSpPr>
        <p:spPr>
          <a:ln/>
        </p:spPr>
        <p:txBody>
          <a:bodyPr/>
          <a:lstStyle/>
          <a:p>
            <a:fld id="{D0AC8244-9964-42DD-B90F-7165FCA40A7E}" type="slidenum">
              <a:rPr lang="en-US" altLang="en-US"/>
              <a:pPr/>
              <a:t>2</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18210" name="Rectangle 2"/>
          <p:cNvSpPr>
            <a:spLocks noChangeArrowheads="1" noTextEdit="1"/>
          </p:cNvSpPr>
          <p:nvPr>
            <p:ph type="sldImg"/>
          </p:nvPr>
        </p:nvSpPr>
        <p:spPr>
          <a:xfrm>
            <a:off x="992188" y="768350"/>
            <a:ext cx="5118100" cy="3838575"/>
          </a:xfrm>
          <a:ln/>
        </p:spPr>
      </p:sp>
      <p:sp>
        <p:nvSpPr>
          <p:cNvPr id="1118211" name="Rectangle 3"/>
          <p:cNvSpPr>
            <a:spLocks noGrp="1" noChangeArrowheads="1"/>
          </p:cNvSpPr>
          <p:nvPr>
            <p:ph type="body" idx="1"/>
          </p:nvPr>
        </p:nvSpPr>
        <p:spPr>
          <a:xfrm>
            <a:off x="946150" y="4860925"/>
            <a:ext cx="5207000" cy="4605338"/>
          </a:xfrm>
        </p:spPr>
        <p:txBody>
          <a:bodyPr/>
          <a:lstStyle/>
          <a:p>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10 (RASD 3/e)</a:t>
            </a:r>
          </a:p>
        </p:txBody>
      </p:sp>
      <p:sp>
        <p:nvSpPr>
          <p:cNvPr id="5" name="Rectangle 5"/>
          <p:cNvSpPr>
            <a:spLocks noGrp="1" noChangeArrowheads="1"/>
          </p:cNvSpPr>
          <p:nvPr>
            <p:ph type="sldNum" sz="quarter" idx="5"/>
          </p:nvPr>
        </p:nvSpPr>
        <p:spPr>
          <a:ln/>
        </p:spPr>
        <p:txBody>
          <a:bodyPr/>
          <a:lstStyle/>
          <a:p>
            <a:fld id="{C155189E-EF60-4783-8165-CF2976B5E99F}" type="slidenum">
              <a:rPr lang="en-US" altLang="en-US"/>
              <a:pPr/>
              <a:t>15</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29474" name="Rectangle 2"/>
          <p:cNvSpPr>
            <a:spLocks noChangeArrowheads="1" noTextEdit="1"/>
          </p:cNvSpPr>
          <p:nvPr>
            <p:ph type="sldImg"/>
          </p:nvPr>
        </p:nvSpPr>
        <p:spPr>
          <a:xfrm>
            <a:off x="992188" y="768350"/>
            <a:ext cx="5118100" cy="3838575"/>
          </a:xfrm>
          <a:ln/>
        </p:spPr>
      </p:sp>
      <p:sp>
        <p:nvSpPr>
          <p:cNvPr id="1129475" name="Rectangle 3"/>
          <p:cNvSpPr>
            <a:spLocks noGrp="1" noChangeArrowheads="1"/>
          </p:cNvSpPr>
          <p:nvPr>
            <p:ph type="body" idx="1"/>
          </p:nvPr>
        </p:nvSpPr>
        <p:spPr/>
        <p:txBody>
          <a:bodyPr/>
          <a:lstStyle/>
          <a:p>
            <a:r>
              <a:rPr lang="en-US" altLang="en-US"/>
              <a:t>Order is from a single Customer, but Customer may place many Orders. </a:t>
            </a:r>
          </a:p>
          <a:p>
            <a:r>
              <a:rPr lang="en-US" altLang="en-US"/>
              <a:t>Order is not accepted unless the Payment has been specified (hence, one-to-one association). </a:t>
            </a:r>
          </a:p>
          <a:p>
            <a:r>
              <a:rPr lang="en-US" altLang="en-US"/>
              <a:t>Order does not have to have an associated Invoice, but Invoice is always related to a single Order. </a:t>
            </a:r>
          </a:p>
          <a:p>
            <a:r>
              <a:rPr lang="en-US" altLang="en-US"/>
              <a:t>An Order is for one or many ConfiguredComputers. A ConfiguredComputer may be ordered many times or not at all.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10 (RASD 3/e)</a:t>
            </a:r>
          </a:p>
        </p:txBody>
      </p:sp>
      <p:sp>
        <p:nvSpPr>
          <p:cNvPr id="5" name="Rectangle 5"/>
          <p:cNvSpPr>
            <a:spLocks noGrp="1" noChangeArrowheads="1"/>
          </p:cNvSpPr>
          <p:nvPr>
            <p:ph type="sldNum" sz="quarter" idx="5"/>
          </p:nvPr>
        </p:nvSpPr>
        <p:spPr>
          <a:ln/>
        </p:spPr>
        <p:txBody>
          <a:bodyPr/>
          <a:lstStyle/>
          <a:p>
            <a:fld id="{B8341C27-DF52-4CCC-AFF4-AC8E3D7AE42F}" type="slidenum">
              <a:rPr lang="en-US" altLang="en-US"/>
              <a:pPr/>
              <a:t>21</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33570" name="Rectangle 2"/>
          <p:cNvSpPr>
            <a:spLocks noChangeArrowheads="1" noTextEdit="1"/>
          </p:cNvSpPr>
          <p:nvPr>
            <p:ph type="sldImg"/>
          </p:nvPr>
        </p:nvSpPr>
        <p:spPr>
          <a:xfrm>
            <a:off x="992188" y="768350"/>
            <a:ext cx="5118100" cy="3838575"/>
          </a:xfrm>
          <a:ln/>
        </p:spPr>
      </p:sp>
      <p:sp>
        <p:nvSpPr>
          <p:cNvPr id="1133571" name="Rectangle 3"/>
          <p:cNvSpPr>
            <a:spLocks noGrp="1" noChangeArrowheads="1"/>
          </p:cNvSpPr>
          <p:nvPr>
            <p:ph type="body" idx="1"/>
          </p:nvPr>
        </p:nvSpPr>
        <p:spPr/>
        <p:txBody>
          <a:bodyPr/>
          <a:lstStyle/>
          <a:p>
            <a:r>
              <a:rPr lang="en-US" altLang="en-US"/>
              <a:t>The submit() method sends a getCurrentConf() to EComputer. EComputer is an abstract class, so in reality the message will be sent to either EStandardComputer or EConfiguredComputer (Figure 10-11). The model assumes that PCustomConfiguration knows if the actor modified the standard configuration and it can, therefore, resolve to which concrete class the getCurrentConf() message should go.</a:t>
            </a:r>
          </a:p>
          <a:p>
            <a:r>
              <a:rPr lang="en-US" altLang="en-US"/>
              <a:t>Because PCustomConfiguration </a:t>
            </a:r>
            <a:r>
              <a:rPr lang="en-US" altLang="en-US" i="1"/>
              <a:t>has</a:t>
            </a:r>
            <a:r>
              <a:rPr lang="en-US" altLang="en-US"/>
              <a:t> an EComputer object, it could directly request all details. However, the model in Figure 10-14 makes EComputer to combine all information (computerName, itemDescr, and price) and then return all this information (in a Java collection) to PCustomConfiguration. In fact, EConfigurationItem is itself a collection of objects and getItemDescr() works on this collection. The model does not explain how exactly the getPrice() method works.</a:t>
            </a:r>
          </a:p>
          <a:p>
            <a:r>
              <a:rPr lang="en-US" altLang="en-US"/>
              <a:t>When equipped with all requested information, PCustomConfiguration constructs a new PConfigurationSummary web page. The constructor receives all information in the argument of the new() message. As a result, the constructor of PConfigurationSummary contains a self-method display(), so that the current configuration can be displayed on the screen.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10 (RASD 3/e)</a:t>
            </a:r>
          </a:p>
        </p:txBody>
      </p:sp>
      <p:sp>
        <p:nvSpPr>
          <p:cNvPr id="5" name="Rectangle 5"/>
          <p:cNvSpPr>
            <a:spLocks noGrp="1" noChangeArrowheads="1"/>
          </p:cNvSpPr>
          <p:nvPr>
            <p:ph type="sldNum" sz="quarter" idx="5"/>
          </p:nvPr>
        </p:nvSpPr>
        <p:spPr>
          <a:ln/>
        </p:spPr>
        <p:txBody>
          <a:bodyPr/>
          <a:lstStyle/>
          <a:p>
            <a:fld id="{D344B581-AB75-4FE9-8A6E-978EB72C0BAB}" type="slidenum">
              <a:rPr lang="en-US" altLang="en-US"/>
              <a:pPr/>
              <a:t>25</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37666" name="Rectangle 2"/>
          <p:cNvSpPr>
            <a:spLocks noChangeArrowheads="1" noTextEdit="1"/>
          </p:cNvSpPr>
          <p:nvPr>
            <p:ph type="sldImg"/>
          </p:nvPr>
        </p:nvSpPr>
        <p:spPr>
          <a:xfrm>
            <a:off x="992188" y="768350"/>
            <a:ext cx="5118100" cy="3838575"/>
          </a:xfrm>
          <a:ln/>
        </p:spPr>
      </p:sp>
      <p:sp>
        <p:nvSpPr>
          <p:cNvPr id="1137667" name="Rectangle 3"/>
          <p:cNvSpPr>
            <a:spLocks noGrp="1" noChangeArrowheads="1"/>
          </p:cNvSpPr>
          <p:nvPr>
            <p:ph type="body" idx="1"/>
          </p:nvPr>
        </p:nvSpPr>
        <p:spPr/>
        <p:txBody>
          <a:bodyPr/>
          <a:lstStyle/>
          <a:p>
            <a:r>
              <a:rPr lang="en-US" altLang="en-US"/>
              <a:t>The initial state of Invoice is Unpaid. There are two possible transitions out of the Unpaid state. On the partial payment event, the Invoice object goes into the Partly Paid state. Only one partial payment is allowed. The final payment event, when in an Unpaid or Partly Paid state, fires a transition to Fully Paid state. This is the final state.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10 (RASD 3/e)</a:t>
            </a:r>
          </a:p>
        </p:txBody>
      </p:sp>
      <p:sp>
        <p:nvSpPr>
          <p:cNvPr id="5" name="Rectangle 5"/>
          <p:cNvSpPr>
            <a:spLocks noGrp="1" noChangeArrowheads="1"/>
          </p:cNvSpPr>
          <p:nvPr>
            <p:ph type="sldNum" sz="quarter" idx="5"/>
          </p:nvPr>
        </p:nvSpPr>
        <p:spPr>
          <a:ln/>
        </p:spPr>
        <p:txBody>
          <a:bodyPr/>
          <a:lstStyle/>
          <a:p>
            <a:fld id="{7BE13863-C67A-412A-85DE-8FA14A5D5332}" type="slidenum">
              <a:rPr lang="en-US" altLang="en-US"/>
              <a:pPr/>
              <a:t>26</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39714" name="Rectangle 2"/>
          <p:cNvSpPr>
            <a:spLocks noChangeArrowheads="1" noTextEdit="1"/>
          </p:cNvSpPr>
          <p:nvPr>
            <p:ph type="sldImg"/>
          </p:nvPr>
        </p:nvSpPr>
        <p:spPr>
          <a:xfrm>
            <a:off x="992188" y="768350"/>
            <a:ext cx="5118100" cy="3838575"/>
          </a:xfrm>
          <a:ln/>
        </p:spPr>
      </p:sp>
      <p:sp>
        <p:nvSpPr>
          <p:cNvPr id="1139715" name="Rectangle 3"/>
          <p:cNvSpPr>
            <a:spLocks noGrp="1" noChangeArrowheads="1"/>
          </p:cNvSpPr>
          <p:nvPr>
            <p:ph type="body" idx="1"/>
          </p:nvPr>
        </p:nvSpPr>
        <p:spPr/>
        <p:txBody>
          <a:bodyPr/>
          <a:lstStyle/>
          <a:p>
            <a:r>
              <a:rPr lang="en-US" altLang="en-US"/>
              <a:t>The initial state is New Order. This is one of the Pending states – the other being Back Order and Future Order. There are two possible transitions out of any of the three states nested in the Pending state.</a:t>
            </a:r>
          </a:p>
          <a:p>
            <a:r>
              <a:rPr lang="en-US" altLang="en-US"/>
              <a:t>The transition into the Canceled state is guarded by the condition [canceled]. It would be possible – without violating the statechart modeling rules – to replace the guard by the event cancel. The transition to the state Ready to Ship is labeled with a complete description containing the event, guard and action.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10 (RASD 3/e)</a:t>
            </a:r>
          </a:p>
        </p:txBody>
      </p:sp>
      <p:sp>
        <p:nvSpPr>
          <p:cNvPr id="5" name="Rectangle 5"/>
          <p:cNvSpPr>
            <a:spLocks noGrp="1" noChangeArrowheads="1"/>
          </p:cNvSpPr>
          <p:nvPr>
            <p:ph type="sldNum" sz="quarter" idx="5"/>
          </p:nvPr>
        </p:nvSpPr>
        <p:spPr>
          <a:ln/>
        </p:spPr>
        <p:txBody>
          <a:bodyPr/>
          <a:lstStyle/>
          <a:p>
            <a:fld id="{F6C13FD3-435F-4EFD-8DAF-3CBD7CCCB611}" type="slidenum">
              <a:rPr lang="en-US" altLang="en-US"/>
              <a:pPr/>
              <a:t>28</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41762" name="Rectangle 2"/>
          <p:cNvSpPr>
            <a:spLocks noChangeArrowheads="1" noTextEdit="1"/>
          </p:cNvSpPr>
          <p:nvPr>
            <p:ph type="sldImg"/>
          </p:nvPr>
        </p:nvSpPr>
        <p:spPr>
          <a:xfrm>
            <a:off x="992188" y="768350"/>
            <a:ext cx="5118100" cy="3838575"/>
          </a:xfrm>
          <a:ln/>
        </p:spPr>
      </p:sp>
      <p:sp>
        <p:nvSpPr>
          <p:cNvPr id="1141763" name="Rectangle 3"/>
          <p:cNvSpPr>
            <a:spLocks noGrp="1" noChangeArrowheads="1"/>
          </p:cNvSpPr>
          <p:nvPr>
            <p:ph type="body" idx="1"/>
          </p:nvPr>
        </p:nvSpPr>
        <p:spPr/>
        <p:txBody>
          <a:bodyPr/>
          <a:lstStyle/>
          <a:p>
            <a:r>
              <a:rPr lang="en-US" altLang="en-US"/>
              <a:t>Services of a subsystem are encapsulated by interfaces.</a:t>
            </a:r>
          </a:p>
          <a:p>
            <a:r>
              <a:rPr lang="en-US" altLang="en-US"/>
              <a:t>As an example, the entity subsystem implements the Einterface interface, which can be used by the control and mediator subsystems.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10 (RASD 3/e)</a:t>
            </a:r>
          </a:p>
        </p:txBody>
      </p:sp>
      <p:sp>
        <p:nvSpPr>
          <p:cNvPr id="5" name="Rectangle 5"/>
          <p:cNvSpPr>
            <a:spLocks noGrp="1" noChangeArrowheads="1"/>
          </p:cNvSpPr>
          <p:nvPr>
            <p:ph type="sldNum" sz="quarter" idx="5"/>
          </p:nvPr>
        </p:nvSpPr>
        <p:spPr>
          <a:ln/>
        </p:spPr>
        <p:txBody>
          <a:bodyPr/>
          <a:lstStyle/>
          <a:p>
            <a:fld id="{9ABCF889-7AC9-4223-8B38-A563A340A205}" type="slidenum">
              <a:rPr lang="en-US" altLang="en-US"/>
              <a:pPr/>
              <a:t>29</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43810" name="Rectangle 2"/>
          <p:cNvSpPr>
            <a:spLocks noChangeArrowheads="1" noTextEdit="1"/>
          </p:cNvSpPr>
          <p:nvPr>
            <p:ph type="sldImg"/>
          </p:nvPr>
        </p:nvSpPr>
        <p:spPr>
          <a:xfrm>
            <a:off x="992188" y="768350"/>
            <a:ext cx="5118100" cy="3838575"/>
          </a:xfrm>
          <a:ln/>
        </p:spPr>
      </p:sp>
      <p:sp>
        <p:nvSpPr>
          <p:cNvPr id="11438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idx="1"/>
          </p:nvPr>
        </p:nvSpPr>
        <p:spPr>
          <a:ln/>
        </p:spPr>
        <p:txBody>
          <a:bodyPr/>
          <a:lstStyle/>
          <a:p>
            <a:r>
              <a:rPr lang="en-US" altLang="en-US"/>
              <a:t>Chapter 10 (RASD 3/e)</a:t>
            </a:r>
          </a:p>
        </p:txBody>
      </p:sp>
      <p:sp>
        <p:nvSpPr>
          <p:cNvPr id="5" name="Rectangle 5"/>
          <p:cNvSpPr>
            <a:spLocks noGrp="1" noChangeArrowheads="1"/>
          </p:cNvSpPr>
          <p:nvPr>
            <p:ph type="sldNum" sz="quarter" idx="5"/>
          </p:nvPr>
        </p:nvSpPr>
        <p:spPr>
          <a:ln/>
        </p:spPr>
        <p:txBody>
          <a:bodyPr/>
          <a:lstStyle/>
          <a:p>
            <a:fld id="{B8A16AA9-68FC-4839-8EAF-4C95DF7CA535}" type="slidenum">
              <a:rPr lang="en-US" altLang="en-US"/>
              <a:pPr/>
              <a:t>30</a:t>
            </a:fld>
            <a:endParaRPr lang="en-US" altLang="en-US"/>
          </a:p>
        </p:txBody>
      </p:sp>
      <p:sp>
        <p:nvSpPr>
          <p:cNvPr id="6" name="Rectangle 6"/>
          <p:cNvSpPr>
            <a:spLocks noGrp="1" noChangeArrowheads="1"/>
          </p:cNvSpPr>
          <p:nvPr>
            <p:ph type="hdr" sz="quarter"/>
          </p:nvPr>
        </p:nvSpPr>
        <p:spPr>
          <a:ln/>
        </p:spPr>
        <p:txBody>
          <a:bodyPr/>
          <a:lstStyle/>
          <a:p>
            <a:r>
              <a:rPr lang="en-US" altLang="en-US"/>
              <a:t>© Pearson Education 2007</a:t>
            </a:r>
          </a:p>
        </p:txBody>
      </p:sp>
      <p:sp>
        <p:nvSpPr>
          <p:cNvPr id="7" name="Rectangle 7"/>
          <p:cNvSpPr>
            <a:spLocks noGrp="1" noChangeArrowheads="1"/>
          </p:cNvSpPr>
          <p:nvPr>
            <p:ph type="ftr" sz="quarter" idx="4"/>
          </p:nvPr>
        </p:nvSpPr>
        <p:spPr>
          <a:ln/>
        </p:spPr>
        <p:txBody>
          <a:bodyPr/>
          <a:lstStyle/>
          <a:p>
            <a:r>
              <a:rPr lang="en-US" altLang="en-US"/>
              <a:t>MACIASZEK (2007): Req Analysis &amp; Syst Design</a:t>
            </a:r>
          </a:p>
        </p:txBody>
      </p:sp>
      <p:sp>
        <p:nvSpPr>
          <p:cNvPr id="1145858" name="Rectangle 2"/>
          <p:cNvSpPr>
            <a:spLocks noChangeArrowheads="1" noTextEdit="1"/>
          </p:cNvSpPr>
          <p:nvPr>
            <p:ph type="sldImg"/>
          </p:nvPr>
        </p:nvSpPr>
        <p:spPr>
          <a:xfrm>
            <a:off x="992188" y="768350"/>
            <a:ext cx="5118100" cy="3838575"/>
          </a:xfrm>
          <a:ln/>
        </p:spPr>
      </p:sp>
      <p:sp>
        <p:nvSpPr>
          <p:cNvPr id="114585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8274" name="Group 2"/>
          <p:cNvGrpSpPr>
            <a:grpSpLocks/>
          </p:cNvGrpSpPr>
          <p:nvPr/>
        </p:nvGrpSpPr>
        <p:grpSpPr bwMode="auto">
          <a:xfrm>
            <a:off x="161925" y="0"/>
            <a:ext cx="8982075" cy="6845300"/>
            <a:chOff x="101" y="0"/>
            <a:chExt cx="5658" cy="4312"/>
          </a:xfrm>
        </p:grpSpPr>
        <p:sp>
          <p:nvSpPr>
            <p:cNvPr id="438275" name="Rectangle 3"/>
            <p:cNvSpPr>
              <a:spLocks noChangeArrowheads="1"/>
            </p:cNvSpPr>
            <p:nvPr/>
          </p:nvSpPr>
          <p:spPr bwMode="ltGray">
            <a:xfrm>
              <a:off x="149" y="0"/>
              <a:ext cx="150" cy="43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6" name="Rectangle 4"/>
            <p:cNvSpPr>
              <a:spLocks noChangeArrowheads="1"/>
            </p:cNvSpPr>
            <p:nvPr/>
          </p:nvSpPr>
          <p:spPr bwMode="ltGray">
            <a:xfrm>
              <a:off x="277" y="0"/>
              <a:ext cx="235" cy="3456"/>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7" name="Rectangle 5"/>
            <p:cNvSpPr>
              <a:spLocks noChangeArrowheads="1"/>
            </p:cNvSpPr>
            <p:nvPr/>
          </p:nvSpPr>
          <p:spPr bwMode="ltGray">
            <a:xfrm>
              <a:off x="203" y="0"/>
              <a:ext cx="682" cy="21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8" name="Rectangle 6"/>
            <p:cNvSpPr>
              <a:spLocks noChangeArrowheads="1"/>
            </p:cNvSpPr>
            <p:nvPr/>
          </p:nvSpPr>
          <p:spPr bwMode="ltGray">
            <a:xfrm>
              <a:off x="288" y="0"/>
              <a:ext cx="160" cy="2784"/>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79" name="Rectangle 7"/>
            <p:cNvSpPr>
              <a:spLocks noChangeArrowheads="1"/>
            </p:cNvSpPr>
            <p:nvPr/>
          </p:nvSpPr>
          <p:spPr bwMode="ltGray">
            <a:xfrm>
              <a:off x="373" y="1644"/>
              <a:ext cx="331" cy="768"/>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80" name="Rectangle 8"/>
            <p:cNvSpPr>
              <a:spLocks noChangeArrowheads="1"/>
            </p:cNvSpPr>
            <p:nvPr/>
          </p:nvSpPr>
          <p:spPr bwMode="ltGray">
            <a:xfrm>
              <a:off x="326" y="1560"/>
              <a:ext cx="5433" cy="84"/>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8281" name="Line 9"/>
            <p:cNvSpPr>
              <a:spLocks noChangeShapeType="1"/>
            </p:cNvSpPr>
            <p:nvPr/>
          </p:nvSpPr>
          <p:spPr bwMode="auto">
            <a:xfrm>
              <a:off x="101" y="1560"/>
              <a:ext cx="5604"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438282" name="Rectangle 10"/>
          <p:cNvSpPr>
            <a:spLocks noGrp="1" noChangeArrowheads="1"/>
          </p:cNvSpPr>
          <p:nvPr>
            <p:ph type="ctrTitle" sz="quarter"/>
          </p:nvPr>
        </p:nvSpPr>
        <p:spPr>
          <a:xfrm>
            <a:off x="762000" y="1295400"/>
            <a:ext cx="7772400" cy="1143000"/>
          </a:xfrm>
        </p:spPr>
        <p:txBody>
          <a:bodyPr/>
          <a:lstStyle>
            <a:lvl1pPr>
              <a:defRPr>
                <a:solidFill>
                  <a:srgbClr val="000099"/>
                </a:solidFill>
                <a:effectLst/>
              </a:defRPr>
            </a:lvl1pPr>
          </a:lstStyle>
          <a:p>
            <a:pPr lvl="0"/>
            <a:r>
              <a:rPr lang="en-AU" altLang="en-US" noProof="0"/>
              <a:t>Click to edit Master title style</a:t>
            </a:r>
          </a:p>
        </p:txBody>
      </p:sp>
      <p:sp>
        <p:nvSpPr>
          <p:cNvPr id="438283" name="Rectangle 11"/>
          <p:cNvSpPr>
            <a:spLocks noGrp="1" noChangeArrowheads="1"/>
          </p:cNvSpPr>
          <p:nvPr>
            <p:ph type="subTitle" sz="quarter" idx="1"/>
          </p:nvPr>
        </p:nvSpPr>
        <p:spPr>
          <a:xfrm>
            <a:off x="1524000" y="3505200"/>
            <a:ext cx="6400800" cy="1752600"/>
          </a:xfrm>
        </p:spPr>
        <p:txBody>
          <a:bodyPr/>
          <a:lstStyle>
            <a:lvl1pPr marL="0" indent="0" algn="ctr">
              <a:buFont typeface="Monotype Sorts" charset="2"/>
              <a:buNone/>
              <a:defRPr/>
            </a:lvl1pPr>
          </a:lstStyle>
          <a:p>
            <a:pPr lvl="0"/>
            <a:r>
              <a:rPr lang="en-AU" altLang="en-US" noProof="0"/>
              <a:t>Click to edit Master subtitle style</a:t>
            </a:r>
          </a:p>
        </p:txBody>
      </p:sp>
      <p:sp>
        <p:nvSpPr>
          <p:cNvPr id="438284" name="Rectangle 12"/>
          <p:cNvSpPr>
            <a:spLocks noGrp="1" noChangeArrowheads="1"/>
          </p:cNvSpPr>
          <p:nvPr>
            <p:ph type="dt" sz="quarter" idx="2"/>
          </p:nvPr>
        </p:nvSpPr>
        <p:spPr>
          <a:xfrm>
            <a:off x="762000" y="6248400"/>
            <a:ext cx="1905000" cy="457200"/>
          </a:xfrm>
        </p:spPr>
        <p:txBody>
          <a:bodyPr/>
          <a:lstStyle>
            <a:lvl1pPr>
              <a:defRPr/>
            </a:lvl1pPr>
          </a:lstStyle>
          <a:p>
            <a:r>
              <a:rPr lang="en-US" altLang="en-US"/>
              <a:t>© Pearson Education 2007</a:t>
            </a:r>
            <a:endParaRPr lang="en-AU" altLang="en-US"/>
          </a:p>
        </p:txBody>
      </p:sp>
      <p:sp>
        <p:nvSpPr>
          <p:cNvPr id="438285" name="Rectangle 13"/>
          <p:cNvSpPr>
            <a:spLocks noGrp="1" noChangeArrowheads="1"/>
          </p:cNvSpPr>
          <p:nvPr>
            <p:ph type="ftr" sz="quarter" idx="3"/>
          </p:nvPr>
        </p:nvSpPr>
        <p:spPr>
          <a:xfrm>
            <a:off x="3276600" y="6248400"/>
            <a:ext cx="2895600" cy="457200"/>
          </a:xfrm>
        </p:spPr>
        <p:txBody>
          <a:bodyPr/>
          <a:lstStyle>
            <a:lvl1pPr>
              <a:defRPr/>
            </a:lvl1pPr>
          </a:lstStyle>
          <a:p>
            <a:r>
              <a:rPr lang="en-AU" altLang="en-US"/>
              <a:t>Chapter 10 (Maciaszek - RASD 3/e)</a:t>
            </a:r>
          </a:p>
        </p:txBody>
      </p:sp>
      <p:sp>
        <p:nvSpPr>
          <p:cNvPr id="438286" name="Rectangle 14"/>
          <p:cNvSpPr>
            <a:spLocks noGrp="1" noChangeArrowheads="1"/>
          </p:cNvSpPr>
          <p:nvPr>
            <p:ph type="sldNum" sz="quarter" idx="4"/>
          </p:nvPr>
        </p:nvSpPr>
        <p:spPr>
          <a:xfrm>
            <a:off x="7010400" y="6248400"/>
            <a:ext cx="1905000" cy="457200"/>
          </a:xfrm>
        </p:spPr>
        <p:txBody>
          <a:bodyPr/>
          <a:lstStyle>
            <a:lvl1pPr>
              <a:defRPr/>
            </a:lvl1pPr>
          </a:lstStyle>
          <a:p>
            <a:fld id="{A8689629-919D-45C6-9A44-68B947FB4466}" type="slidenum">
              <a:rPr lang="en-AU" altLang="en-US"/>
              <a:pPr/>
              <a:t>‹#›</a:t>
            </a:fld>
            <a:endParaRPr lang="en-AU"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10 (Maciaszek - RASD 3/e)</a:t>
            </a:r>
          </a:p>
        </p:txBody>
      </p:sp>
      <p:sp>
        <p:nvSpPr>
          <p:cNvPr id="6" name="Slide Number Placeholder 5"/>
          <p:cNvSpPr>
            <a:spLocks noGrp="1"/>
          </p:cNvSpPr>
          <p:nvPr>
            <p:ph type="sldNum" sz="quarter" idx="12"/>
          </p:nvPr>
        </p:nvSpPr>
        <p:spPr/>
        <p:txBody>
          <a:bodyPr/>
          <a:lstStyle>
            <a:lvl1pPr>
              <a:defRPr/>
            </a:lvl1pPr>
          </a:lstStyle>
          <a:p>
            <a:fld id="{E5336488-C6E9-4B0B-98AD-99E9B03B60CA}" type="slidenum">
              <a:rPr lang="en-AU" altLang="en-US"/>
              <a:pPr/>
              <a:t>‹#›</a:t>
            </a:fld>
            <a:endParaRPr lang="en-AU" altLang="en-US"/>
          </a:p>
        </p:txBody>
      </p:sp>
    </p:spTree>
    <p:extLst>
      <p:ext uri="{BB962C8B-B14F-4D97-AF65-F5344CB8AC3E}">
        <p14:creationId xmlns:p14="http://schemas.microsoft.com/office/powerpoint/2010/main" val="215772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0" y="0"/>
            <a:ext cx="1943100" cy="632460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371600" y="0"/>
            <a:ext cx="5676900" cy="6324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10 (Maciaszek - RASD 3/e)</a:t>
            </a:r>
          </a:p>
        </p:txBody>
      </p:sp>
      <p:sp>
        <p:nvSpPr>
          <p:cNvPr id="6" name="Slide Number Placeholder 5"/>
          <p:cNvSpPr>
            <a:spLocks noGrp="1"/>
          </p:cNvSpPr>
          <p:nvPr>
            <p:ph type="sldNum" sz="quarter" idx="12"/>
          </p:nvPr>
        </p:nvSpPr>
        <p:spPr/>
        <p:txBody>
          <a:bodyPr/>
          <a:lstStyle>
            <a:lvl1pPr>
              <a:defRPr/>
            </a:lvl1pPr>
          </a:lstStyle>
          <a:p>
            <a:fld id="{5092CAB0-3EB3-43E1-A5E2-F401A65FFDEC}" type="slidenum">
              <a:rPr lang="en-AU" altLang="en-US"/>
              <a:pPr/>
              <a:t>‹#›</a:t>
            </a:fld>
            <a:endParaRPr lang="en-AU" altLang="en-US"/>
          </a:p>
        </p:txBody>
      </p:sp>
    </p:spTree>
    <p:extLst>
      <p:ext uri="{BB962C8B-B14F-4D97-AF65-F5344CB8AC3E}">
        <p14:creationId xmlns:p14="http://schemas.microsoft.com/office/powerpoint/2010/main" val="562630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10 (Maciaszek - RASD 3/e)</a:t>
            </a:r>
          </a:p>
        </p:txBody>
      </p:sp>
      <p:sp>
        <p:nvSpPr>
          <p:cNvPr id="6" name="Slide Number Placeholder 5"/>
          <p:cNvSpPr>
            <a:spLocks noGrp="1"/>
          </p:cNvSpPr>
          <p:nvPr>
            <p:ph type="sldNum" sz="quarter" idx="12"/>
          </p:nvPr>
        </p:nvSpPr>
        <p:spPr/>
        <p:txBody>
          <a:bodyPr/>
          <a:lstStyle>
            <a:lvl1pPr>
              <a:defRPr/>
            </a:lvl1pPr>
          </a:lstStyle>
          <a:p>
            <a:fld id="{40D00461-C492-498A-AAAD-EF71521A4183}" type="slidenum">
              <a:rPr lang="en-AU" altLang="en-US"/>
              <a:pPr/>
              <a:t>‹#›</a:t>
            </a:fld>
            <a:endParaRPr lang="en-AU" altLang="en-US"/>
          </a:p>
        </p:txBody>
      </p:sp>
    </p:spTree>
    <p:extLst>
      <p:ext uri="{BB962C8B-B14F-4D97-AF65-F5344CB8AC3E}">
        <p14:creationId xmlns:p14="http://schemas.microsoft.com/office/powerpoint/2010/main" val="197728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Chapter 10 (Maciaszek - RASD 3/e)</a:t>
            </a:r>
          </a:p>
        </p:txBody>
      </p:sp>
      <p:sp>
        <p:nvSpPr>
          <p:cNvPr id="6" name="Slide Number Placeholder 5"/>
          <p:cNvSpPr>
            <a:spLocks noGrp="1"/>
          </p:cNvSpPr>
          <p:nvPr>
            <p:ph type="sldNum" sz="quarter" idx="12"/>
          </p:nvPr>
        </p:nvSpPr>
        <p:spPr/>
        <p:txBody>
          <a:bodyPr/>
          <a:lstStyle>
            <a:lvl1pPr>
              <a:defRPr/>
            </a:lvl1pPr>
          </a:lstStyle>
          <a:p>
            <a:fld id="{8C6A986E-59DF-4975-BE13-711F59C4F6EE}" type="slidenum">
              <a:rPr lang="en-AU" altLang="en-US"/>
              <a:pPr/>
              <a:t>‹#›</a:t>
            </a:fld>
            <a:endParaRPr lang="en-AU" altLang="en-US"/>
          </a:p>
        </p:txBody>
      </p:sp>
    </p:spTree>
    <p:extLst>
      <p:ext uri="{BB962C8B-B14F-4D97-AF65-F5344CB8AC3E}">
        <p14:creationId xmlns:p14="http://schemas.microsoft.com/office/powerpoint/2010/main" val="296440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3716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197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10 (Maciaszek - RASD 3/e)</a:t>
            </a:r>
          </a:p>
        </p:txBody>
      </p:sp>
      <p:sp>
        <p:nvSpPr>
          <p:cNvPr id="7" name="Slide Number Placeholder 6"/>
          <p:cNvSpPr>
            <a:spLocks noGrp="1"/>
          </p:cNvSpPr>
          <p:nvPr>
            <p:ph type="sldNum" sz="quarter" idx="12"/>
          </p:nvPr>
        </p:nvSpPr>
        <p:spPr/>
        <p:txBody>
          <a:bodyPr/>
          <a:lstStyle>
            <a:lvl1pPr>
              <a:defRPr/>
            </a:lvl1pPr>
          </a:lstStyle>
          <a:p>
            <a:fld id="{74074F68-5F4D-44C2-9FA4-7FF46BAAA263}" type="slidenum">
              <a:rPr lang="en-AU" altLang="en-US"/>
              <a:pPr/>
              <a:t>‹#›</a:t>
            </a:fld>
            <a:endParaRPr lang="en-AU" altLang="en-US"/>
          </a:p>
        </p:txBody>
      </p:sp>
    </p:spTree>
    <p:extLst>
      <p:ext uri="{BB962C8B-B14F-4D97-AF65-F5344CB8AC3E}">
        <p14:creationId xmlns:p14="http://schemas.microsoft.com/office/powerpoint/2010/main" val="375576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lvl1pPr>
              <a:defRPr/>
            </a:lvl1pPr>
          </a:lstStyle>
          <a:p>
            <a:r>
              <a:rPr lang="en-US" altLang="en-US"/>
              <a:t>© Pearson Education 2007</a:t>
            </a:r>
            <a:endParaRPr lang="en-AU" altLang="en-US"/>
          </a:p>
        </p:txBody>
      </p:sp>
      <p:sp>
        <p:nvSpPr>
          <p:cNvPr id="8" name="Footer Placeholder 7"/>
          <p:cNvSpPr>
            <a:spLocks noGrp="1"/>
          </p:cNvSpPr>
          <p:nvPr>
            <p:ph type="ftr" sz="quarter" idx="11"/>
          </p:nvPr>
        </p:nvSpPr>
        <p:spPr/>
        <p:txBody>
          <a:bodyPr/>
          <a:lstStyle>
            <a:lvl1pPr>
              <a:defRPr/>
            </a:lvl1pPr>
          </a:lstStyle>
          <a:p>
            <a:r>
              <a:rPr lang="en-AU" altLang="en-US"/>
              <a:t>Chapter 10 (Maciaszek - RASD 3/e)</a:t>
            </a:r>
          </a:p>
        </p:txBody>
      </p:sp>
      <p:sp>
        <p:nvSpPr>
          <p:cNvPr id="9" name="Slide Number Placeholder 8"/>
          <p:cNvSpPr>
            <a:spLocks noGrp="1"/>
          </p:cNvSpPr>
          <p:nvPr>
            <p:ph type="sldNum" sz="quarter" idx="12"/>
          </p:nvPr>
        </p:nvSpPr>
        <p:spPr/>
        <p:txBody>
          <a:bodyPr/>
          <a:lstStyle>
            <a:lvl1pPr>
              <a:defRPr/>
            </a:lvl1pPr>
          </a:lstStyle>
          <a:p>
            <a:fld id="{8F064367-B0A5-4E5E-BD52-B55B37B050FE}" type="slidenum">
              <a:rPr lang="en-AU" altLang="en-US"/>
              <a:pPr/>
              <a:t>‹#›</a:t>
            </a:fld>
            <a:endParaRPr lang="en-AU" altLang="en-US"/>
          </a:p>
        </p:txBody>
      </p:sp>
    </p:spTree>
    <p:extLst>
      <p:ext uri="{BB962C8B-B14F-4D97-AF65-F5344CB8AC3E}">
        <p14:creationId xmlns:p14="http://schemas.microsoft.com/office/powerpoint/2010/main" val="4276428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lvl1pPr>
              <a:defRPr/>
            </a:lvl1pPr>
          </a:lstStyle>
          <a:p>
            <a:r>
              <a:rPr lang="en-US" altLang="en-US"/>
              <a:t>© Pearson Education 2007</a:t>
            </a:r>
            <a:endParaRPr lang="en-AU" altLang="en-US"/>
          </a:p>
        </p:txBody>
      </p:sp>
      <p:sp>
        <p:nvSpPr>
          <p:cNvPr id="4" name="Footer Placeholder 3"/>
          <p:cNvSpPr>
            <a:spLocks noGrp="1"/>
          </p:cNvSpPr>
          <p:nvPr>
            <p:ph type="ftr" sz="quarter" idx="11"/>
          </p:nvPr>
        </p:nvSpPr>
        <p:spPr/>
        <p:txBody>
          <a:bodyPr/>
          <a:lstStyle>
            <a:lvl1pPr>
              <a:defRPr/>
            </a:lvl1pPr>
          </a:lstStyle>
          <a:p>
            <a:r>
              <a:rPr lang="en-AU" altLang="en-US"/>
              <a:t>Chapter 10 (Maciaszek - RASD 3/e)</a:t>
            </a:r>
          </a:p>
        </p:txBody>
      </p:sp>
      <p:sp>
        <p:nvSpPr>
          <p:cNvPr id="5" name="Slide Number Placeholder 4"/>
          <p:cNvSpPr>
            <a:spLocks noGrp="1"/>
          </p:cNvSpPr>
          <p:nvPr>
            <p:ph type="sldNum" sz="quarter" idx="12"/>
          </p:nvPr>
        </p:nvSpPr>
        <p:spPr/>
        <p:txBody>
          <a:bodyPr/>
          <a:lstStyle>
            <a:lvl1pPr>
              <a:defRPr/>
            </a:lvl1pPr>
          </a:lstStyle>
          <a:p>
            <a:fld id="{46A63A46-C197-441B-8A94-E0EA43E9C4B6}" type="slidenum">
              <a:rPr lang="en-AU" altLang="en-US"/>
              <a:pPr/>
              <a:t>‹#›</a:t>
            </a:fld>
            <a:endParaRPr lang="en-AU" altLang="en-US"/>
          </a:p>
        </p:txBody>
      </p:sp>
    </p:spTree>
    <p:extLst>
      <p:ext uri="{BB962C8B-B14F-4D97-AF65-F5344CB8AC3E}">
        <p14:creationId xmlns:p14="http://schemas.microsoft.com/office/powerpoint/2010/main" val="103242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 Pearson Education 2007</a:t>
            </a:r>
            <a:endParaRPr lang="en-AU" altLang="en-US"/>
          </a:p>
        </p:txBody>
      </p:sp>
      <p:sp>
        <p:nvSpPr>
          <p:cNvPr id="3" name="Footer Placeholder 2"/>
          <p:cNvSpPr>
            <a:spLocks noGrp="1"/>
          </p:cNvSpPr>
          <p:nvPr>
            <p:ph type="ftr" sz="quarter" idx="11"/>
          </p:nvPr>
        </p:nvSpPr>
        <p:spPr/>
        <p:txBody>
          <a:bodyPr/>
          <a:lstStyle>
            <a:lvl1pPr>
              <a:defRPr/>
            </a:lvl1pPr>
          </a:lstStyle>
          <a:p>
            <a:r>
              <a:rPr lang="en-AU" altLang="en-US"/>
              <a:t>Chapter 10 (Maciaszek - RASD 3/e)</a:t>
            </a:r>
          </a:p>
        </p:txBody>
      </p:sp>
      <p:sp>
        <p:nvSpPr>
          <p:cNvPr id="4" name="Slide Number Placeholder 3"/>
          <p:cNvSpPr>
            <a:spLocks noGrp="1"/>
          </p:cNvSpPr>
          <p:nvPr>
            <p:ph type="sldNum" sz="quarter" idx="12"/>
          </p:nvPr>
        </p:nvSpPr>
        <p:spPr/>
        <p:txBody>
          <a:bodyPr/>
          <a:lstStyle>
            <a:lvl1pPr>
              <a:defRPr/>
            </a:lvl1pPr>
          </a:lstStyle>
          <a:p>
            <a:fld id="{C0A66C97-84A0-4647-9C78-7EC39360FF72}" type="slidenum">
              <a:rPr lang="en-AU" altLang="en-US"/>
              <a:pPr/>
              <a:t>‹#›</a:t>
            </a:fld>
            <a:endParaRPr lang="en-AU" altLang="en-US"/>
          </a:p>
        </p:txBody>
      </p:sp>
    </p:spTree>
    <p:extLst>
      <p:ext uri="{BB962C8B-B14F-4D97-AF65-F5344CB8AC3E}">
        <p14:creationId xmlns:p14="http://schemas.microsoft.com/office/powerpoint/2010/main" val="304041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10 (Maciaszek - RASD 3/e)</a:t>
            </a:r>
          </a:p>
        </p:txBody>
      </p:sp>
      <p:sp>
        <p:nvSpPr>
          <p:cNvPr id="7" name="Slide Number Placeholder 6"/>
          <p:cNvSpPr>
            <a:spLocks noGrp="1"/>
          </p:cNvSpPr>
          <p:nvPr>
            <p:ph type="sldNum" sz="quarter" idx="12"/>
          </p:nvPr>
        </p:nvSpPr>
        <p:spPr/>
        <p:txBody>
          <a:bodyPr/>
          <a:lstStyle>
            <a:lvl1pPr>
              <a:defRPr/>
            </a:lvl1pPr>
          </a:lstStyle>
          <a:p>
            <a:fld id="{0885EB72-973B-4FB7-91CC-B701217EF8AC}" type="slidenum">
              <a:rPr lang="en-AU" altLang="en-US"/>
              <a:pPr/>
              <a:t>‹#›</a:t>
            </a:fld>
            <a:endParaRPr lang="en-AU" altLang="en-US"/>
          </a:p>
        </p:txBody>
      </p:sp>
    </p:spTree>
    <p:extLst>
      <p:ext uri="{BB962C8B-B14F-4D97-AF65-F5344CB8AC3E}">
        <p14:creationId xmlns:p14="http://schemas.microsoft.com/office/powerpoint/2010/main" val="62060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r>
              <a:rPr lang="en-US" altLang="en-US"/>
              <a:t>© Pearson Education 2007</a:t>
            </a:r>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Chapter 10 (Maciaszek - RASD 3/e)</a:t>
            </a:r>
          </a:p>
        </p:txBody>
      </p:sp>
      <p:sp>
        <p:nvSpPr>
          <p:cNvPr id="7" name="Slide Number Placeholder 6"/>
          <p:cNvSpPr>
            <a:spLocks noGrp="1"/>
          </p:cNvSpPr>
          <p:nvPr>
            <p:ph type="sldNum" sz="quarter" idx="12"/>
          </p:nvPr>
        </p:nvSpPr>
        <p:spPr/>
        <p:txBody>
          <a:bodyPr/>
          <a:lstStyle>
            <a:lvl1pPr>
              <a:defRPr/>
            </a:lvl1pPr>
          </a:lstStyle>
          <a:p>
            <a:fld id="{83D2F877-2911-4CE3-ADE8-D4823EA3855B}" type="slidenum">
              <a:rPr lang="en-AU" altLang="en-US"/>
              <a:pPr/>
              <a:t>‹#›</a:t>
            </a:fld>
            <a:endParaRPr lang="en-AU" altLang="en-US"/>
          </a:p>
        </p:txBody>
      </p:sp>
    </p:spTree>
    <p:extLst>
      <p:ext uri="{BB962C8B-B14F-4D97-AF65-F5344CB8AC3E}">
        <p14:creationId xmlns:p14="http://schemas.microsoft.com/office/powerpoint/2010/main" val="135011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FFFA"/>
        </a:solidFill>
        <a:effectLst/>
      </p:bgPr>
    </p:bg>
    <p:spTree>
      <p:nvGrpSpPr>
        <p:cNvPr id="1" name=""/>
        <p:cNvGrpSpPr/>
        <p:nvPr/>
      </p:nvGrpSpPr>
      <p:grpSpPr>
        <a:xfrm>
          <a:off x="0" y="0"/>
          <a:ext cx="0" cy="0"/>
          <a:chOff x="0" y="0"/>
          <a:chExt cx="0" cy="0"/>
        </a:xfrm>
      </p:grpSpPr>
      <p:sp>
        <p:nvSpPr>
          <p:cNvPr id="437250" name="Rectangle 2050"/>
          <p:cNvSpPr>
            <a:spLocks noChangeArrowheads="1"/>
          </p:cNvSpPr>
          <p:nvPr/>
        </p:nvSpPr>
        <p:spPr bwMode="ltGray">
          <a:xfrm>
            <a:off x="247650" y="0"/>
            <a:ext cx="238125" cy="68453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1" name="Rectangle 2051"/>
          <p:cNvSpPr>
            <a:spLocks noChangeArrowheads="1"/>
          </p:cNvSpPr>
          <p:nvPr/>
        </p:nvSpPr>
        <p:spPr bwMode="ltGray">
          <a:xfrm>
            <a:off x="450850" y="0"/>
            <a:ext cx="373063" cy="46672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2" name="Rectangle 2052"/>
          <p:cNvSpPr>
            <a:spLocks noChangeArrowheads="1"/>
          </p:cNvSpPr>
          <p:nvPr/>
        </p:nvSpPr>
        <p:spPr bwMode="ltGray">
          <a:xfrm>
            <a:off x="333375" y="0"/>
            <a:ext cx="1082675" cy="33528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3" name="Rectangle 2053"/>
          <p:cNvSpPr>
            <a:spLocks noChangeArrowheads="1"/>
          </p:cNvSpPr>
          <p:nvPr/>
        </p:nvSpPr>
        <p:spPr bwMode="ltGray">
          <a:xfrm>
            <a:off x="417513" y="0"/>
            <a:ext cx="304800" cy="3886200"/>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4" name="Rectangle 2054"/>
          <p:cNvSpPr>
            <a:spLocks noChangeArrowheads="1"/>
          </p:cNvSpPr>
          <p:nvPr/>
        </p:nvSpPr>
        <p:spPr bwMode="ltGray">
          <a:xfrm>
            <a:off x="533400" y="1066800"/>
            <a:ext cx="525463" cy="1219200"/>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5" name="Rectangle 2055"/>
          <p:cNvSpPr>
            <a:spLocks noChangeArrowheads="1"/>
          </p:cNvSpPr>
          <p:nvPr/>
        </p:nvSpPr>
        <p:spPr bwMode="ltGray">
          <a:xfrm>
            <a:off x="519113" y="9144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56" name="Rectangle 2056"/>
          <p:cNvSpPr>
            <a:spLocks noGrp="1" noChangeArrowheads="1"/>
          </p:cNvSpPr>
          <p:nvPr>
            <p:ph type="title"/>
          </p:nvPr>
        </p:nvSpPr>
        <p:spPr bwMode="auto">
          <a:xfrm>
            <a:off x="13716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AU" altLang="en-US"/>
              <a:t>Click to edit Master title style</a:t>
            </a:r>
          </a:p>
        </p:txBody>
      </p:sp>
      <p:sp>
        <p:nvSpPr>
          <p:cNvPr id="437257" name="Rectangle 2057"/>
          <p:cNvSpPr>
            <a:spLocks noGrp="1" noChangeArrowheads="1"/>
          </p:cNvSpPr>
          <p:nvPr>
            <p:ph type="body" idx="1"/>
          </p:nvPr>
        </p:nvSpPr>
        <p:spPr bwMode="auto">
          <a:xfrm>
            <a:off x="1371600" y="1066800"/>
            <a:ext cx="7543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37258" name="Rectangle 2058"/>
          <p:cNvSpPr>
            <a:spLocks noGrp="1" noChangeArrowheads="1"/>
          </p:cNvSpPr>
          <p:nvPr>
            <p:ph type="dt" sz="half" idx="2"/>
          </p:nvPr>
        </p:nvSpPr>
        <p:spPr bwMode="auto">
          <a:xfrm>
            <a:off x="762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i="1">
                <a:effectLst>
                  <a:outerShdw blurRad="38100" dist="38100" dir="2700000" algn="tl">
                    <a:srgbClr val="FFFFFF"/>
                  </a:outerShdw>
                </a:effectLst>
                <a:latin typeface="+mn-lt"/>
              </a:defRPr>
            </a:lvl1pPr>
          </a:lstStyle>
          <a:p>
            <a:r>
              <a:rPr lang="en-US" altLang="en-US"/>
              <a:t>© Pearson Education 2007</a:t>
            </a:r>
            <a:endParaRPr lang="en-AU" altLang="en-US"/>
          </a:p>
        </p:txBody>
      </p:sp>
      <p:sp>
        <p:nvSpPr>
          <p:cNvPr id="437259" name="Rectangle 2059"/>
          <p:cNvSpPr>
            <a:spLocks noGrp="1" noChangeArrowheads="1"/>
          </p:cNvSpPr>
          <p:nvPr>
            <p:ph type="ftr" sz="quarter" idx="3"/>
          </p:nvPr>
        </p:nvSpPr>
        <p:spPr bwMode="auto">
          <a:xfrm>
            <a:off x="3276600" y="65532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i="1">
                <a:effectLst>
                  <a:outerShdw blurRad="38100" dist="38100" dir="2700000" algn="tl">
                    <a:srgbClr val="FFFFFF"/>
                  </a:outerShdw>
                </a:effectLst>
                <a:latin typeface="+mn-lt"/>
              </a:defRPr>
            </a:lvl1pPr>
          </a:lstStyle>
          <a:p>
            <a:r>
              <a:rPr lang="en-AU" altLang="en-US"/>
              <a:t>Chapter 10 (Maciaszek - RASD 3/e)</a:t>
            </a:r>
          </a:p>
        </p:txBody>
      </p:sp>
      <p:sp>
        <p:nvSpPr>
          <p:cNvPr id="437260" name="Rectangle 2060"/>
          <p:cNvSpPr>
            <a:spLocks noGrp="1" noChangeArrowheads="1"/>
          </p:cNvSpPr>
          <p:nvPr>
            <p:ph type="sldNum" sz="quarter" idx="4"/>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i="1">
                <a:effectLst>
                  <a:outerShdw blurRad="38100" dist="38100" dir="2700000" algn="tl">
                    <a:srgbClr val="FFFFFF"/>
                  </a:outerShdw>
                </a:effectLst>
                <a:latin typeface="+mn-lt"/>
              </a:defRPr>
            </a:lvl1pPr>
          </a:lstStyle>
          <a:p>
            <a:fld id="{2C6B2D07-928A-43D6-816A-25B8520B5EDB}" type="slidenum">
              <a:rPr lang="en-AU" altLang="en-US"/>
              <a:pPr/>
              <a:t>‹#›</a:t>
            </a:fld>
            <a:endParaRPr lang="en-AU" altLang="en-US"/>
          </a:p>
        </p:txBody>
      </p:sp>
      <p:sp>
        <p:nvSpPr>
          <p:cNvPr id="437261" name="Rectangle 2061"/>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37262" name="Rectangle 2062"/>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p:txStyles>
    <p:titleStyle>
      <a:lvl1pPr algn="l" rtl="0" eaLnBrk="0" fontAlgn="base" hangingPunct="0">
        <a:spcBef>
          <a:spcPct val="0"/>
        </a:spcBef>
        <a:spcAft>
          <a:spcPct val="0"/>
        </a:spcAft>
        <a:defRPr sz="4400" i="1" kern="1200">
          <a:solidFill>
            <a:schemeClr val="tx2"/>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2pPr>
      <a:lvl3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3pPr>
      <a:lvl4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4pPr>
      <a:lvl5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5pPr>
      <a:lvl6pPr marL="4572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6pPr>
      <a:lvl7pPr marL="9144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7pPr>
      <a:lvl8pPr marL="13716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8pPr>
      <a:lvl9pPr marL="18288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9pPr>
    </p:titleStyle>
    <p:bodyStyle>
      <a:lvl1pPr marL="342900" indent="-342900" algn="l" rtl="0" eaLnBrk="0" fontAlgn="base" hangingPunct="0">
        <a:spcBef>
          <a:spcPct val="20000"/>
        </a:spcBef>
        <a:spcAft>
          <a:spcPct val="0"/>
        </a:spcAft>
        <a:buClr>
          <a:schemeClr val="accent1"/>
        </a:buClr>
        <a:buSzPct val="75000"/>
        <a:buFont typeface="Monotype Sorts"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000" kern="1200">
          <a:solidFill>
            <a:schemeClr val="tx1"/>
          </a:solidFill>
          <a:effectLst>
            <a:outerShdw blurRad="38100" dist="38100" dir="2700000" algn="tl">
              <a:srgbClr val="FFFFFF"/>
            </a:outerShdw>
          </a:effectLst>
          <a:latin typeface="+mn-lt"/>
          <a:ea typeface="+mn-ea"/>
          <a:cs typeface="+mn-cs"/>
        </a:defRPr>
      </a:lvl3pPr>
      <a:lvl4pPr marL="1600200" indent="-228600" algn="l" rtl="0" eaLnBrk="0" fontAlgn="base" hangingPunct="0">
        <a:spcBef>
          <a:spcPct val="20000"/>
        </a:spcBef>
        <a:spcAft>
          <a:spcPct val="0"/>
        </a:spcAft>
        <a:buClr>
          <a:schemeClr val="tx2"/>
        </a:buClr>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ctrTitle"/>
          </p:nvPr>
        </p:nvSpPr>
        <p:spPr>
          <a:xfrm>
            <a:off x="1524000" y="188913"/>
            <a:ext cx="7620000" cy="2160587"/>
          </a:xfrm>
        </p:spPr>
        <p:txBody>
          <a:bodyPr/>
          <a:lstStyle/>
          <a:p>
            <a:pPr algn="ctr"/>
            <a:r>
              <a:rPr lang="en-US" altLang="en-US" sz="2800" i="0"/>
              <a:t>MACIASZEK, L.A. (2007): </a:t>
            </a:r>
            <a:br>
              <a:rPr lang="en-US" altLang="en-US" sz="2800" i="0"/>
            </a:br>
            <a:r>
              <a:rPr lang="en-US" altLang="en-US" sz="2800" b="1"/>
              <a:t>Requirements Analysis and System Design</a:t>
            </a:r>
            <a:r>
              <a:rPr lang="en-US" altLang="en-US" sz="2800" b="1" i="0"/>
              <a:t>, 3</a:t>
            </a:r>
            <a:r>
              <a:rPr lang="en-US" altLang="en-US" sz="2800" b="1" i="0" baseline="30000"/>
              <a:t>rd</a:t>
            </a:r>
            <a:r>
              <a:rPr lang="en-US" altLang="en-US" sz="2800" b="1" i="0"/>
              <a:t> ed.</a:t>
            </a:r>
            <a:br>
              <a:rPr lang="en-US" altLang="en-US" sz="2800" i="0"/>
            </a:br>
            <a:r>
              <a:rPr lang="en-US" altLang="en-US" sz="2800" i="0"/>
              <a:t>Addison Wesley, Harlow England</a:t>
            </a:r>
            <a:br>
              <a:rPr lang="en-US" altLang="en-US" sz="2800" i="0"/>
            </a:br>
            <a:r>
              <a:rPr lang="en-US" altLang="en-US" sz="2000" i="0"/>
              <a:t>ISBN 978-0-321-44036-5</a:t>
            </a:r>
            <a:endParaRPr lang="en-US" altLang="en-US" sz="2000"/>
          </a:p>
        </p:txBody>
      </p:sp>
      <p:sp>
        <p:nvSpPr>
          <p:cNvPr id="558083" name="Rectangle 3"/>
          <p:cNvSpPr>
            <a:spLocks noChangeArrowheads="1"/>
          </p:cNvSpPr>
          <p:nvPr/>
        </p:nvSpPr>
        <p:spPr bwMode="auto">
          <a:xfrm>
            <a:off x="1447800" y="3429000"/>
            <a:ext cx="76962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a:solidFill>
                  <a:srgbClr val="4D4D4D"/>
                </a:solidFill>
              </a:rPr>
              <a:t>Chapter 10 </a:t>
            </a:r>
            <a:br>
              <a:rPr lang="en-US" altLang="en-US" sz="3200">
                <a:solidFill>
                  <a:srgbClr val="4D4D4D"/>
                </a:solidFill>
              </a:rPr>
            </a:br>
            <a:r>
              <a:rPr lang="en-US" altLang="en-US" sz="3200">
                <a:solidFill>
                  <a:srgbClr val="4D4D4D"/>
                </a:solidFill>
              </a:rPr>
              <a:t> </a:t>
            </a:r>
            <a:r>
              <a:rPr lang="en-US" altLang="en-US" sz="3200" b="1" i="1">
                <a:solidFill>
                  <a:srgbClr val="4D4D4D"/>
                </a:solidFill>
              </a:rPr>
              <a:t>Tutorial-style Review and Reinforcement </a:t>
            </a:r>
          </a:p>
        </p:txBody>
      </p:sp>
      <p:sp>
        <p:nvSpPr>
          <p:cNvPr id="558084" name="Rectangle 4"/>
          <p:cNvSpPr>
            <a:spLocks noGrp="1" noChangeArrowheads="1"/>
          </p:cNvSpPr>
          <p:nvPr>
            <p:ph type="subTitle" idx="1"/>
          </p:nvPr>
        </p:nvSpPr>
        <p:spPr>
          <a:xfrm>
            <a:off x="1371600" y="6019800"/>
            <a:ext cx="7772400" cy="609600"/>
          </a:xfrm>
          <a:noFill/>
          <a:ln/>
        </p:spPr>
        <p:txBody>
          <a:bodyPr/>
          <a:lstStyle/>
          <a:p>
            <a:r>
              <a:rPr lang="en-US" altLang="en-US" sz="2000"/>
              <a:t>© Pearson Education Limited 2007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a:spLocks noGrp="1"/>
          </p:cNvSpPr>
          <p:nvPr>
            <p:ph type="dt" sz="half" idx="10"/>
          </p:nvPr>
        </p:nvSpPr>
        <p:spPr/>
        <p:txBody>
          <a:bodyPr/>
          <a:lstStyle/>
          <a:p>
            <a:r>
              <a:rPr lang="en-US" altLang="en-US"/>
              <a:t>© Pearson Education 2007</a:t>
            </a:r>
            <a:endParaRPr lang="en-AU" altLang="en-US"/>
          </a:p>
        </p:txBody>
      </p:sp>
      <p:sp>
        <p:nvSpPr>
          <p:cNvPr id="27" name="Footer Placeholder 4"/>
          <p:cNvSpPr>
            <a:spLocks noGrp="1"/>
          </p:cNvSpPr>
          <p:nvPr>
            <p:ph type="ftr" sz="quarter" idx="11"/>
          </p:nvPr>
        </p:nvSpPr>
        <p:spPr/>
        <p:txBody>
          <a:bodyPr/>
          <a:lstStyle/>
          <a:p>
            <a:r>
              <a:rPr lang="en-AU" altLang="en-US"/>
              <a:t>Chapter 10 (Maciaszek - RASD 3/e)</a:t>
            </a:r>
          </a:p>
        </p:txBody>
      </p:sp>
      <p:sp>
        <p:nvSpPr>
          <p:cNvPr id="28" name="Slide Number Placeholder 5"/>
          <p:cNvSpPr>
            <a:spLocks noGrp="1"/>
          </p:cNvSpPr>
          <p:nvPr>
            <p:ph type="sldNum" sz="quarter" idx="12"/>
          </p:nvPr>
        </p:nvSpPr>
        <p:spPr/>
        <p:txBody>
          <a:bodyPr/>
          <a:lstStyle/>
          <a:p>
            <a:fld id="{C0070871-8342-4608-9243-698A842E5F45}" type="slidenum">
              <a:rPr lang="en-AU" altLang="en-US"/>
              <a:pPr/>
              <a:t>10</a:t>
            </a:fld>
            <a:endParaRPr lang="en-AU" altLang="en-US"/>
          </a:p>
        </p:txBody>
      </p:sp>
      <p:sp>
        <p:nvSpPr>
          <p:cNvPr id="1124354" name="Rectangle 2"/>
          <p:cNvSpPr>
            <a:spLocks noGrp="1" noChangeArrowheads="1"/>
          </p:cNvSpPr>
          <p:nvPr>
            <p:ph type="title"/>
          </p:nvPr>
        </p:nvSpPr>
        <p:spPr/>
        <p:txBody>
          <a:bodyPr/>
          <a:lstStyle/>
          <a:p>
            <a:r>
              <a:rPr lang="en-US" altLang="en-US"/>
              <a:t>Actions</a:t>
            </a:r>
          </a:p>
        </p:txBody>
      </p:sp>
      <p:grpSp>
        <p:nvGrpSpPr>
          <p:cNvPr id="1124355" name="Group 3"/>
          <p:cNvGrpSpPr>
            <a:grpSpLocks/>
          </p:cNvGrpSpPr>
          <p:nvPr/>
        </p:nvGrpSpPr>
        <p:grpSpPr bwMode="auto">
          <a:xfrm>
            <a:off x="6948488" y="0"/>
            <a:ext cx="1439862" cy="1152525"/>
            <a:chOff x="431" y="2341"/>
            <a:chExt cx="725" cy="576"/>
          </a:xfrm>
        </p:grpSpPr>
        <p:sp>
          <p:nvSpPr>
            <p:cNvPr id="1124356" name="AutoShape 4"/>
            <p:cNvSpPr>
              <a:spLocks noChangeAspect="1" noChangeArrowheads="1" noTextEdit="1"/>
            </p:cNvSpPr>
            <p:nvPr/>
          </p:nvSpPr>
          <p:spPr bwMode="auto">
            <a:xfrm>
              <a:off x="431" y="2341"/>
              <a:ext cx="725"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4357" name="Oval 5"/>
            <p:cNvSpPr>
              <a:spLocks noChangeArrowheads="1"/>
            </p:cNvSpPr>
            <p:nvPr/>
          </p:nvSpPr>
          <p:spPr bwMode="auto">
            <a:xfrm>
              <a:off x="545" y="2384"/>
              <a:ext cx="494" cy="240"/>
            </a:xfrm>
            <a:prstGeom prst="ellipse">
              <a:avLst/>
            </a:prstGeom>
            <a:solidFill>
              <a:srgbClr val="FFFFFF"/>
            </a:solidFill>
            <a:ln w="0">
              <a:solidFill>
                <a:srgbClr val="990033"/>
              </a:solidFill>
              <a:round/>
              <a:headEnd/>
              <a:tailEnd/>
            </a:ln>
          </p:spPr>
          <p:txBody>
            <a:bodyPr/>
            <a:lstStyle/>
            <a:p>
              <a:endParaRPr lang="en-AU"/>
            </a:p>
          </p:txBody>
        </p:sp>
        <p:sp>
          <p:nvSpPr>
            <p:cNvPr id="1124358" name="Rectangle 6"/>
            <p:cNvSpPr>
              <a:spLocks noChangeArrowheads="1"/>
            </p:cNvSpPr>
            <p:nvPr/>
          </p:nvSpPr>
          <p:spPr bwMode="auto">
            <a:xfrm>
              <a:off x="448" y="2698"/>
              <a:ext cx="689"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Order Configured</a:t>
              </a:r>
              <a:endParaRPr lang="en-US" altLang="en-US" sz="1400"/>
            </a:p>
          </p:txBody>
        </p:sp>
        <p:sp>
          <p:nvSpPr>
            <p:cNvPr id="1124359" name="Rectangle 7"/>
            <p:cNvSpPr>
              <a:spLocks noChangeArrowheads="1"/>
            </p:cNvSpPr>
            <p:nvPr/>
          </p:nvSpPr>
          <p:spPr bwMode="auto">
            <a:xfrm>
              <a:off x="596" y="2794"/>
              <a:ext cx="391"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Computer</a:t>
              </a:r>
              <a:endParaRPr lang="en-US" altLang="en-US" sz="1400"/>
            </a:p>
          </p:txBody>
        </p:sp>
      </p:grpSp>
      <p:graphicFrame>
        <p:nvGraphicFramePr>
          <p:cNvPr id="1124360" name="Group 8"/>
          <p:cNvGraphicFramePr>
            <a:graphicFrameLocks noGrp="1"/>
          </p:cNvGraphicFramePr>
          <p:nvPr/>
        </p:nvGraphicFramePr>
        <p:xfrm>
          <a:off x="1479550" y="1125538"/>
          <a:ext cx="7485063" cy="3291840"/>
        </p:xfrm>
        <a:graphic>
          <a:graphicData uri="http://schemas.openxmlformats.org/drawingml/2006/table">
            <a:tbl>
              <a:tblPr/>
              <a:tblGrid>
                <a:gridCol w="428625">
                  <a:extLst>
                    <a:ext uri="{9D8B030D-6E8A-4147-A177-3AD203B41FA5}">
                      <a16:colId xmlns:a16="http://schemas.microsoft.com/office/drawing/2014/main" val="1570863926"/>
                    </a:ext>
                  </a:extLst>
                </a:gridCol>
                <a:gridCol w="4703763">
                  <a:extLst>
                    <a:ext uri="{9D8B030D-6E8A-4147-A177-3AD203B41FA5}">
                      <a16:colId xmlns:a16="http://schemas.microsoft.com/office/drawing/2014/main" val="1570170255"/>
                    </a:ext>
                  </a:extLst>
                </a:gridCol>
                <a:gridCol w="2352675">
                  <a:extLst>
                    <a:ext uri="{9D8B030D-6E8A-4147-A177-3AD203B41FA5}">
                      <a16:colId xmlns:a16="http://schemas.microsoft.com/office/drawing/2014/main" val="639500561"/>
                    </a:ext>
                  </a:extLst>
                </a:gridCol>
              </a:tblGrid>
              <a:tr h="21431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endParaRPr kumimoji="0" lang="en-US" altLang="en-US" sz="18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cap="flat">
                      <a:noFill/>
                    </a:lnL>
                    <a:lnR>
                      <a:noFill/>
                    </a:lnR>
                    <a:lnT cap="flat">
                      <a:noFill/>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a:t>
                      </a: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Customer</a:t>
                      </a: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chooses the </a:t>
                      </a: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Purchase</a:t>
                      </a: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(or similarly named) function to send the order to the manufacturer.</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cap="flat">
                      <a:noFill/>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Get</a:t>
                      </a: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Purchase</a:t>
                      </a: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Details</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cap="flat">
                      <a:noFill/>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814566622"/>
                  </a:ext>
                </a:extLst>
              </a:tr>
              <a:tr h="21431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a:t>
                      </a:r>
                      <a:endParaRPr kumimoji="0" lang="en-US" altLang="en-US" sz="18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cap="flat">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system assigns a unique order number and a customer account number to the purchase order and it stores the order information in the database.</a:t>
                      </a:r>
                      <a:endParaRPr kumimoji="0" lang="en-US" altLang="en-US" sz="18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Store</a:t>
                      </a: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Order</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405301892"/>
                  </a:ext>
                </a:extLst>
              </a:tr>
              <a:tr h="21431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a:t>
                      </a:r>
                      <a:endParaRPr kumimoji="0" lang="en-US" altLang="en-US" sz="18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cap="flat">
                      <a:noFill/>
                    </a:lnL>
                    <a:lnR>
                      <a:noFill/>
                    </a:lnR>
                    <a:lnT w="12700" cap="flat" cmpd="sng" algn="ctr">
                      <a:solidFill>
                        <a:srgbClr val="000000"/>
                      </a:solidFill>
                      <a:prstDash val="solid"/>
                      <a:miter lim="800000"/>
                      <a:headEnd type="none" w="sm" len="sm"/>
                      <a:tailEnd type="none" w="sm" len="sm"/>
                    </a:lnT>
                    <a:lnB cap="flat">
                      <a:noFill/>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system e-mails to the </a:t>
                      </a: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Customer</a:t>
                      </a: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the order number and the customer number, together with all order details, as the confirmation of the order’s acceptance.</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a:noFill/>
                    </a:lnR>
                    <a:lnT w="12700" cap="flat" cmpd="sng" algn="ctr">
                      <a:solidFill>
                        <a:srgbClr val="000000"/>
                      </a:solidFill>
                      <a:prstDash val="solid"/>
                      <a:miter lim="800000"/>
                      <a:headEnd type="none" w="sm" len="sm"/>
                      <a:tailEnd type="none" w="sm" len="sm"/>
                    </a:lnT>
                    <a:lnB cap="flat">
                      <a:noFill/>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Email</a:t>
                      </a: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Order</a:t>
                      </a: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8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Details</a:t>
                      </a:r>
                      <a:endParaRPr kumimoji="0" lang="en-US" altLang="en-US" sz="18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w="12700" cap="flat" cmpd="sng" algn="ctr">
                      <a:solidFill>
                        <a:srgbClr val="000000"/>
                      </a:solidFill>
                      <a:prstDash val="solid"/>
                      <a:miter lim="800000"/>
                      <a:headEnd type="none" w="sm" len="sm"/>
                      <a:tailEnd type="none" w="sm" len="sm"/>
                    </a:lnT>
                    <a:lnB cap="flat">
                      <a:noFill/>
                    </a:lnB>
                    <a:lnTlToBr>
                      <a:noFill/>
                    </a:lnTlToBr>
                    <a:lnBlToTr>
                      <a:noFill/>
                    </a:lnBlToTr>
                    <a:noFill/>
                  </a:tcPr>
                </a:tc>
                <a:extLst>
                  <a:ext uri="{0D108BD9-81ED-4DB2-BD59-A6C34878D82A}">
                    <a16:rowId xmlns:a16="http://schemas.microsoft.com/office/drawing/2014/main" val="2306096702"/>
                  </a:ext>
                </a:extLst>
              </a:tr>
            </a:tbl>
          </a:graphicData>
        </a:graphic>
      </p:graphicFrame>
      <p:pic>
        <p:nvPicPr>
          <p:cNvPr id="1124376"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5084763"/>
            <a:ext cx="8316912"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4377" name="AutoShape 25"/>
          <p:cNvSpPr>
            <a:spLocks noChangeArrowheads="1"/>
          </p:cNvSpPr>
          <p:nvPr/>
        </p:nvSpPr>
        <p:spPr bwMode="auto">
          <a:xfrm>
            <a:off x="4787900" y="4581525"/>
            <a:ext cx="647700" cy="576263"/>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altLang="en-US"/>
              <a:t>© Pearson Education 2007</a:t>
            </a:r>
            <a:endParaRPr lang="en-AU" altLang="en-US"/>
          </a:p>
        </p:txBody>
      </p:sp>
      <p:sp>
        <p:nvSpPr>
          <p:cNvPr id="10" name="Footer Placeholder 4"/>
          <p:cNvSpPr>
            <a:spLocks noGrp="1"/>
          </p:cNvSpPr>
          <p:nvPr>
            <p:ph type="ftr" sz="quarter" idx="11"/>
          </p:nvPr>
        </p:nvSpPr>
        <p:spPr/>
        <p:txBody>
          <a:bodyPr/>
          <a:lstStyle/>
          <a:p>
            <a:r>
              <a:rPr lang="en-AU" altLang="en-US"/>
              <a:t>Chapter 10 (Maciaszek - RASD 3/e)</a:t>
            </a:r>
          </a:p>
        </p:txBody>
      </p:sp>
      <p:sp>
        <p:nvSpPr>
          <p:cNvPr id="11" name="Slide Number Placeholder 5"/>
          <p:cNvSpPr>
            <a:spLocks noGrp="1"/>
          </p:cNvSpPr>
          <p:nvPr>
            <p:ph type="sldNum" sz="quarter" idx="12"/>
          </p:nvPr>
        </p:nvSpPr>
        <p:spPr/>
        <p:txBody>
          <a:bodyPr/>
          <a:lstStyle/>
          <a:p>
            <a:fld id="{F1141EB2-1E3C-4CAA-BC1F-68A7BE45D2D3}" type="slidenum">
              <a:rPr lang="en-AU" altLang="en-US"/>
              <a:pPr/>
              <a:t>11</a:t>
            </a:fld>
            <a:endParaRPr lang="en-AU" altLang="en-US"/>
          </a:p>
        </p:txBody>
      </p:sp>
      <p:sp>
        <p:nvSpPr>
          <p:cNvPr id="1125378" name="Rectangle 2"/>
          <p:cNvSpPr>
            <a:spLocks noGrp="1" noChangeArrowheads="1"/>
          </p:cNvSpPr>
          <p:nvPr>
            <p:ph type="title"/>
          </p:nvPr>
        </p:nvSpPr>
        <p:spPr/>
        <p:txBody>
          <a:bodyPr/>
          <a:lstStyle/>
          <a:p>
            <a:r>
              <a:rPr lang="en-US" altLang="en-US"/>
              <a:t>Activity diagram</a:t>
            </a:r>
          </a:p>
        </p:txBody>
      </p:sp>
      <p:grpSp>
        <p:nvGrpSpPr>
          <p:cNvPr id="1125379" name="Group 3"/>
          <p:cNvGrpSpPr>
            <a:grpSpLocks/>
          </p:cNvGrpSpPr>
          <p:nvPr/>
        </p:nvGrpSpPr>
        <p:grpSpPr bwMode="auto">
          <a:xfrm>
            <a:off x="6948488" y="0"/>
            <a:ext cx="1439862" cy="1152525"/>
            <a:chOff x="431" y="2341"/>
            <a:chExt cx="725" cy="576"/>
          </a:xfrm>
        </p:grpSpPr>
        <p:sp>
          <p:nvSpPr>
            <p:cNvPr id="1125380" name="AutoShape 4"/>
            <p:cNvSpPr>
              <a:spLocks noChangeAspect="1" noChangeArrowheads="1" noTextEdit="1"/>
            </p:cNvSpPr>
            <p:nvPr/>
          </p:nvSpPr>
          <p:spPr bwMode="auto">
            <a:xfrm>
              <a:off x="431" y="2341"/>
              <a:ext cx="725"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5381" name="Oval 5"/>
            <p:cNvSpPr>
              <a:spLocks noChangeArrowheads="1"/>
            </p:cNvSpPr>
            <p:nvPr/>
          </p:nvSpPr>
          <p:spPr bwMode="auto">
            <a:xfrm>
              <a:off x="545" y="2384"/>
              <a:ext cx="494" cy="240"/>
            </a:xfrm>
            <a:prstGeom prst="ellipse">
              <a:avLst/>
            </a:prstGeom>
            <a:solidFill>
              <a:srgbClr val="FFFFFF"/>
            </a:solidFill>
            <a:ln w="0">
              <a:solidFill>
                <a:srgbClr val="990033"/>
              </a:solidFill>
              <a:round/>
              <a:headEnd/>
              <a:tailEnd/>
            </a:ln>
          </p:spPr>
          <p:txBody>
            <a:bodyPr/>
            <a:lstStyle/>
            <a:p>
              <a:endParaRPr lang="en-AU"/>
            </a:p>
          </p:txBody>
        </p:sp>
        <p:sp>
          <p:nvSpPr>
            <p:cNvPr id="1125382" name="Rectangle 6"/>
            <p:cNvSpPr>
              <a:spLocks noChangeArrowheads="1"/>
            </p:cNvSpPr>
            <p:nvPr/>
          </p:nvSpPr>
          <p:spPr bwMode="auto">
            <a:xfrm>
              <a:off x="448" y="2698"/>
              <a:ext cx="689"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Order Configured</a:t>
              </a:r>
              <a:endParaRPr lang="en-US" altLang="en-US" sz="1400"/>
            </a:p>
          </p:txBody>
        </p:sp>
        <p:sp>
          <p:nvSpPr>
            <p:cNvPr id="1125383" name="Rectangle 7"/>
            <p:cNvSpPr>
              <a:spLocks noChangeArrowheads="1"/>
            </p:cNvSpPr>
            <p:nvPr/>
          </p:nvSpPr>
          <p:spPr bwMode="auto">
            <a:xfrm>
              <a:off x="596" y="2794"/>
              <a:ext cx="391"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Computer</a:t>
              </a:r>
              <a:endParaRPr lang="en-US" altLang="en-US" sz="1400"/>
            </a:p>
          </p:txBody>
        </p:sp>
      </p:grpSp>
      <p:pic>
        <p:nvPicPr>
          <p:cNvPr id="112538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684213"/>
            <a:ext cx="8604250"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266" name="Rectangle 2"/>
          <p:cNvSpPr>
            <a:spLocks noGrp="1" noChangeArrowheads="1"/>
          </p:cNvSpPr>
          <p:nvPr>
            <p:ph type="ctrTitle"/>
          </p:nvPr>
        </p:nvSpPr>
        <p:spPr/>
        <p:txBody>
          <a:bodyPr/>
          <a:lstStyle/>
          <a:p>
            <a:pPr algn="ctr"/>
            <a:r>
              <a:rPr lang="en-US" altLang="en-US" sz="4000"/>
              <a:t>3. </a:t>
            </a:r>
            <a:r>
              <a:rPr lang="en-US" altLang="en-US"/>
              <a:t>Class modeling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r>
              <a:rPr lang="en-US" altLang="en-US"/>
              <a:t>© Pearson Education 2007</a:t>
            </a:r>
            <a:endParaRPr lang="en-AU" altLang="en-US"/>
          </a:p>
        </p:txBody>
      </p:sp>
      <p:sp>
        <p:nvSpPr>
          <p:cNvPr id="20" name="Footer Placeholder 4"/>
          <p:cNvSpPr>
            <a:spLocks noGrp="1"/>
          </p:cNvSpPr>
          <p:nvPr>
            <p:ph type="ftr" sz="quarter" idx="11"/>
          </p:nvPr>
        </p:nvSpPr>
        <p:spPr/>
        <p:txBody>
          <a:bodyPr/>
          <a:lstStyle/>
          <a:p>
            <a:r>
              <a:rPr lang="en-AU" altLang="en-US"/>
              <a:t>Chapter 10 (Maciaszek - RASD 3/e)</a:t>
            </a:r>
          </a:p>
        </p:txBody>
      </p:sp>
      <p:sp>
        <p:nvSpPr>
          <p:cNvPr id="21" name="Slide Number Placeholder 5"/>
          <p:cNvSpPr>
            <a:spLocks noGrp="1"/>
          </p:cNvSpPr>
          <p:nvPr>
            <p:ph type="sldNum" sz="quarter" idx="12"/>
          </p:nvPr>
        </p:nvSpPr>
        <p:spPr/>
        <p:txBody>
          <a:bodyPr/>
          <a:lstStyle/>
          <a:p>
            <a:fld id="{CF45F301-84CA-4D4A-8204-59D25ADC1DDE}" type="slidenum">
              <a:rPr lang="en-AU" altLang="en-US"/>
              <a:pPr/>
              <a:t>13</a:t>
            </a:fld>
            <a:endParaRPr lang="en-AU" altLang="en-US"/>
          </a:p>
        </p:txBody>
      </p:sp>
      <p:sp>
        <p:nvSpPr>
          <p:cNvPr id="1126402" name="Rectangle 2"/>
          <p:cNvSpPr>
            <a:spLocks noGrp="1" noChangeArrowheads="1"/>
          </p:cNvSpPr>
          <p:nvPr>
            <p:ph type="title"/>
          </p:nvPr>
        </p:nvSpPr>
        <p:spPr/>
        <p:txBody>
          <a:bodyPr/>
          <a:lstStyle/>
          <a:p>
            <a:r>
              <a:rPr lang="en-US" altLang="en-US"/>
              <a:t>Classes</a:t>
            </a:r>
          </a:p>
        </p:txBody>
      </p:sp>
      <p:sp>
        <p:nvSpPr>
          <p:cNvPr id="1126403" name="Rectangle 3"/>
          <p:cNvSpPr>
            <a:spLocks noGrp="1" noChangeArrowheads="1"/>
          </p:cNvSpPr>
          <p:nvPr>
            <p:ph type="body" idx="1"/>
          </p:nvPr>
        </p:nvSpPr>
        <p:spPr>
          <a:xfrm>
            <a:off x="1371600" y="4941888"/>
            <a:ext cx="7543800" cy="1382712"/>
          </a:xfrm>
        </p:spPr>
        <p:txBody>
          <a:bodyPr/>
          <a:lstStyle/>
          <a:p>
            <a:pPr>
              <a:lnSpc>
                <a:spcPct val="110000"/>
              </a:lnSpc>
            </a:pPr>
            <a:r>
              <a:rPr lang="en-US" altLang="en-US" sz="1600"/>
              <a:t>Do we need the </a:t>
            </a:r>
            <a:r>
              <a:rPr lang="en-US" altLang="en-US" sz="1600" b="1" u="sng"/>
              <a:t>Shipment</a:t>
            </a:r>
            <a:r>
              <a:rPr lang="en-US" altLang="en-US" sz="1600"/>
              <a:t> class if we know that the shipment is the warehouse responsibility and it is therefore out of the scope? </a:t>
            </a:r>
          </a:p>
          <a:p>
            <a:pPr>
              <a:lnSpc>
                <a:spcPct val="110000"/>
              </a:lnSpc>
            </a:pPr>
            <a:r>
              <a:rPr lang="en-US" altLang="en-US" sz="1600"/>
              <a:t>Is </a:t>
            </a:r>
            <a:r>
              <a:rPr lang="en-US" altLang="en-US" sz="1600" b="1" u="sng"/>
              <a:t>OrderStatus</a:t>
            </a:r>
            <a:r>
              <a:rPr lang="en-US" altLang="en-US" sz="1600"/>
              <a:t> a class or an attribute of Order? </a:t>
            </a:r>
          </a:p>
          <a:p>
            <a:pPr>
              <a:lnSpc>
                <a:spcPct val="110000"/>
              </a:lnSpc>
            </a:pPr>
            <a:r>
              <a:rPr lang="en-US" altLang="en-US" sz="1600"/>
              <a:t>Is </a:t>
            </a:r>
            <a:r>
              <a:rPr lang="en-US" altLang="en-US" sz="1600" b="1" u="sng"/>
              <a:t>Salesperson</a:t>
            </a:r>
            <a:r>
              <a:rPr lang="en-US" altLang="en-US" sz="1600"/>
              <a:t> a class or an attribute of Order and Invoice? </a:t>
            </a:r>
          </a:p>
        </p:txBody>
      </p:sp>
      <p:graphicFrame>
        <p:nvGraphicFramePr>
          <p:cNvPr id="1126404" name="Group 4"/>
          <p:cNvGraphicFramePr>
            <a:graphicFrameLocks noGrp="1"/>
          </p:cNvGraphicFramePr>
          <p:nvPr/>
        </p:nvGraphicFramePr>
        <p:xfrm>
          <a:off x="1479550" y="1196975"/>
          <a:ext cx="7485063" cy="1889760"/>
        </p:xfrm>
        <a:graphic>
          <a:graphicData uri="http://schemas.openxmlformats.org/drawingml/2006/table">
            <a:tbl>
              <a:tblPr/>
              <a:tblGrid>
                <a:gridCol w="498475">
                  <a:extLst>
                    <a:ext uri="{9D8B030D-6E8A-4147-A177-3AD203B41FA5}">
                      <a16:colId xmlns:a16="http://schemas.microsoft.com/office/drawing/2014/main" val="2091429683"/>
                    </a:ext>
                  </a:extLst>
                </a:gridCol>
                <a:gridCol w="4538663">
                  <a:extLst>
                    <a:ext uri="{9D8B030D-6E8A-4147-A177-3AD203B41FA5}">
                      <a16:colId xmlns:a16="http://schemas.microsoft.com/office/drawing/2014/main" val="894066911"/>
                    </a:ext>
                  </a:extLst>
                </a:gridCol>
                <a:gridCol w="2447925">
                  <a:extLst>
                    <a:ext uri="{9D8B030D-6E8A-4147-A177-3AD203B41FA5}">
                      <a16:colId xmlns:a16="http://schemas.microsoft.com/office/drawing/2014/main" val="4008387728"/>
                    </a:ext>
                  </a:extLst>
                </a:gridCol>
              </a:tblGrid>
              <a:tr h="21431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6</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details of the </a:t>
                      </a:r>
                      <a:r>
                        <a:rPr kumimoji="0" lang="en-US" altLang="en-US" sz="1600" b="0" i="1" u="sng"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transaction</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including an order number and a customer account number, are emailed to the </a:t>
                      </a:r>
                      <a:r>
                        <a:rPr kumimoji="0" lang="en-US" altLang="en-US" sz="1600" b="0" i="1" u="sng"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customer</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so that the customer can check the </a:t>
                      </a:r>
                      <a:r>
                        <a:rPr kumimoji="0" lang="en-US" altLang="en-US" sz="1600" b="0" i="1" u="sng"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status</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of the </a:t>
                      </a:r>
                      <a:r>
                        <a:rPr kumimoji="0" lang="en-US" altLang="en-US" sz="1600" b="0" i="1" u="sng"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order</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online.</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Order,</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Customer,</a:t>
                      </a:r>
                      <a:r>
                        <a:rPr kumimoji="0" lang="en-US" altLang="en-US" sz="1600" b="0" i="1" u="none" strike="noStrike" cap="none" normalizeH="0" baseline="0">
                          <a:ln>
                            <a:noFill/>
                          </a:ln>
                          <a:solidFill>
                            <a:schemeClr val="tx1"/>
                          </a:solidFill>
                          <a:effectLst/>
                          <a:latin typeface="Times" panose="02020603050405020304" pitchFamily="18" charset="0"/>
                          <a:ea typeface="Times New Roman" panose="02020603050405020304" pitchFamily="18" charset="0"/>
                          <a:cs typeface="Arial" panose="020B0604020202020204" pitchFamily="34" charset="0"/>
                        </a:rPr>
                        <a:t> (</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OrderStatus)</a:t>
                      </a:r>
                      <a:endParaRPr kumimoji="0" lang="en-US" altLang="en-US" sz="1600" b="0" i="1"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3003979707"/>
                  </a:ext>
                </a:extLst>
              </a:tr>
              <a:tr h="21431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warehouse obtains the </a:t>
                      </a:r>
                      <a:r>
                        <a:rPr kumimoji="0" lang="en-US" altLang="en-US" sz="1600" b="0" i="1" u="sng"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invoice</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from the </a:t>
                      </a:r>
                      <a:r>
                        <a:rPr kumimoji="0" lang="en-US" altLang="en-US" sz="1600" b="0" i="1" u="sng"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salesperson</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and </a:t>
                      </a:r>
                      <a:r>
                        <a:rPr kumimoji="0" lang="en-US" altLang="en-US" sz="1600" b="0" i="1" u="sng"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ships</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the </a:t>
                      </a:r>
                      <a:r>
                        <a:rPr kumimoji="0" lang="en-US" altLang="en-US" sz="1600" b="0" i="1" u="sng"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computer</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to the </a:t>
                      </a:r>
                      <a:r>
                        <a:rPr kumimoji="0" lang="en-US" altLang="en-US" sz="1600" b="0" i="1" u="sng"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customer</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Invoice,</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(Salesperson),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Shipment),Computer, Customer</a:t>
                      </a: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612124020"/>
                  </a:ext>
                </a:extLst>
              </a:tr>
            </a:tbl>
          </a:graphicData>
        </a:graphic>
      </p:graphicFrame>
      <p:pic>
        <p:nvPicPr>
          <p:cNvPr id="1126418"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357563"/>
            <a:ext cx="6119813" cy="184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10FC278C-E6FF-40D9-923B-BB6C28B15E53}" type="slidenum">
              <a:rPr lang="en-AU" altLang="en-US"/>
              <a:pPr/>
              <a:t>14</a:t>
            </a:fld>
            <a:endParaRPr lang="en-AU" altLang="en-US"/>
          </a:p>
        </p:txBody>
      </p:sp>
      <p:sp>
        <p:nvSpPr>
          <p:cNvPr id="1127426" name="Rectangle 2"/>
          <p:cNvSpPr>
            <a:spLocks noGrp="1" noChangeArrowheads="1"/>
          </p:cNvSpPr>
          <p:nvPr>
            <p:ph type="title"/>
          </p:nvPr>
        </p:nvSpPr>
        <p:spPr/>
        <p:txBody>
          <a:bodyPr/>
          <a:lstStyle/>
          <a:p>
            <a:r>
              <a:rPr lang="en-US" altLang="en-US"/>
              <a:t>Attributes </a:t>
            </a:r>
          </a:p>
        </p:txBody>
      </p:sp>
      <p:pic>
        <p:nvPicPr>
          <p:cNvPr id="11274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658938"/>
            <a:ext cx="8027987"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45897A1F-4EC2-46C0-83F3-D5485A3C09D0}" type="slidenum">
              <a:rPr lang="en-AU" altLang="en-US"/>
              <a:pPr/>
              <a:t>15</a:t>
            </a:fld>
            <a:endParaRPr lang="en-AU" altLang="en-US"/>
          </a:p>
        </p:txBody>
      </p:sp>
      <p:sp>
        <p:nvSpPr>
          <p:cNvPr id="1128450" name="Rectangle 2"/>
          <p:cNvSpPr>
            <a:spLocks noGrp="1" noChangeArrowheads="1"/>
          </p:cNvSpPr>
          <p:nvPr>
            <p:ph type="title"/>
          </p:nvPr>
        </p:nvSpPr>
        <p:spPr/>
        <p:txBody>
          <a:bodyPr/>
          <a:lstStyle/>
          <a:p>
            <a:r>
              <a:rPr lang="en-US" altLang="en-US"/>
              <a:t>Associations</a:t>
            </a:r>
          </a:p>
        </p:txBody>
      </p:sp>
      <p:pic>
        <p:nvPicPr>
          <p:cNvPr id="11284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125538"/>
            <a:ext cx="7596187"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0D9BFDB2-9945-4A5C-B46C-CCFDD76DD35A}" type="slidenum">
              <a:rPr lang="en-AU" altLang="en-US"/>
              <a:pPr/>
              <a:t>16</a:t>
            </a:fld>
            <a:endParaRPr lang="en-AU" altLang="en-US"/>
          </a:p>
        </p:txBody>
      </p:sp>
      <p:sp>
        <p:nvSpPr>
          <p:cNvPr id="1130498" name="Rectangle 2"/>
          <p:cNvSpPr>
            <a:spLocks noGrp="1" noChangeArrowheads="1"/>
          </p:cNvSpPr>
          <p:nvPr>
            <p:ph type="title"/>
          </p:nvPr>
        </p:nvSpPr>
        <p:spPr/>
        <p:txBody>
          <a:bodyPr/>
          <a:lstStyle/>
          <a:p>
            <a:r>
              <a:rPr lang="en-US" altLang="en-US"/>
              <a:t>Aggregations</a:t>
            </a:r>
          </a:p>
        </p:txBody>
      </p:sp>
      <p:pic>
        <p:nvPicPr>
          <p:cNvPr id="11304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052513"/>
            <a:ext cx="7488238"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506D5EB6-23FC-439D-9EE0-4FC22A0DD7F0}" type="slidenum">
              <a:rPr lang="en-AU" altLang="en-US"/>
              <a:pPr/>
              <a:t>17</a:t>
            </a:fld>
            <a:endParaRPr lang="en-AU" altLang="en-US"/>
          </a:p>
        </p:txBody>
      </p:sp>
      <p:sp>
        <p:nvSpPr>
          <p:cNvPr id="1131522" name="Rectangle 2"/>
          <p:cNvSpPr>
            <a:spLocks noGrp="1" noChangeArrowheads="1"/>
          </p:cNvSpPr>
          <p:nvPr>
            <p:ph type="title"/>
          </p:nvPr>
        </p:nvSpPr>
        <p:spPr/>
        <p:txBody>
          <a:bodyPr/>
          <a:lstStyle/>
          <a:p>
            <a:r>
              <a:rPr lang="en-US" altLang="en-US"/>
              <a:t>Class diagram</a:t>
            </a:r>
          </a:p>
        </p:txBody>
      </p:sp>
      <p:pic>
        <p:nvPicPr>
          <p:cNvPr id="11315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884238"/>
            <a:ext cx="8604250" cy="5738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Rectangle 2"/>
          <p:cNvSpPr>
            <a:spLocks noGrp="1" noChangeArrowheads="1"/>
          </p:cNvSpPr>
          <p:nvPr>
            <p:ph type="ctrTitle"/>
          </p:nvPr>
        </p:nvSpPr>
        <p:spPr/>
        <p:txBody>
          <a:bodyPr/>
          <a:lstStyle/>
          <a:p>
            <a:pPr algn="ctr"/>
            <a:r>
              <a:rPr lang="en-US" altLang="en-US" sz="4000"/>
              <a:t>4. </a:t>
            </a:r>
            <a:r>
              <a:rPr lang="en-US" altLang="en-US"/>
              <a:t>Interaction modeling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39872AB6-6445-4551-BA98-9A0FAB0E2A74}" type="slidenum">
              <a:rPr lang="en-AU" altLang="en-US"/>
              <a:pPr/>
              <a:t>19</a:t>
            </a:fld>
            <a:endParaRPr lang="en-AU" altLang="en-US"/>
          </a:p>
        </p:txBody>
      </p:sp>
      <p:sp>
        <p:nvSpPr>
          <p:cNvPr id="1165314" name="Rectangle 2"/>
          <p:cNvSpPr>
            <a:spLocks noGrp="1" noChangeArrowheads="1"/>
          </p:cNvSpPr>
          <p:nvPr>
            <p:ph type="title"/>
          </p:nvPr>
        </p:nvSpPr>
        <p:spPr/>
        <p:txBody>
          <a:bodyPr/>
          <a:lstStyle/>
          <a:p>
            <a:r>
              <a:rPr lang="en-US" altLang="en-US" sz="3600"/>
              <a:t>Custom computer configuration webpage</a:t>
            </a:r>
          </a:p>
        </p:txBody>
      </p:sp>
      <p:pic>
        <p:nvPicPr>
          <p:cNvPr id="1165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908050"/>
            <a:ext cx="6237288"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4"/>
          <p:cNvSpPr>
            <a:spLocks noGrp="1"/>
          </p:cNvSpPr>
          <p:nvPr>
            <p:ph type="dt" sz="half" idx="10"/>
          </p:nvPr>
        </p:nvSpPr>
        <p:spPr/>
        <p:txBody>
          <a:bodyPr/>
          <a:lstStyle/>
          <a:p>
            <a:r>
              <a:rPr lang="en-US" altLang="en-US"/>
              <a:t>© Pearson Education 2007</a:t>
            </a:r>
            <a:endParaRPr lang="en-AU" altLang="en-US"/>
          </a:p>
        </p:txBody>
      </p:sp>
      <p:sp>
        <p:nvSpPr>
          <p:cNvPr id="5" name="Footer Placeholder 5"/>
          <p:cNvSpPr>
            <a:spLocks noGrp="1"/>
          </p:cNvSpPr>
          <p:nvPr>
            <p:ph type="ftr" sz="quarter" idx="11"/>
          </p:nvPr>
        </p:nvSpPr>
        <p:spPr/>
        <p:txBody>
          <a:bodyPr/>
          <a:lstStyle/>
          <a:p>
            <a:r>
              <a:rPr lang="en-AU" altLang="en-US"/>
              <a:t>Chapter 10 (Maciaszek - RASD 3/e)</a:t>
            </a:r>
          </a:p>
        </p:txBody>
      </p:sp>
      <p:sp>
        <p:nvSpPr>
          <p:cNvPr id="6" name="Slide Number Placeholder 6"/>
          <p:cNvSpPr>
            <a:spLocks noGrp="1"/>
          </p:cNvSpPr>
          <p:nvPr>
            <p:ph type="sldNum" sz="quarter" idx="12"/>
          </p:nvPr>
        </p:nvSpPr>
        <p:spPr/>
        <p:txBody>
          <a:bodyPr/>
          <a:lstStyle/>
          <a:p>
            <a:fld id="{351484C3-8F46-4B90-8820-B887EF3340B9}" type="slidenum">
              <a:rPr lang="en-AU" altLang="en-US"/>
              <a:pPr/>
              <a:t>2</a:t>
            </a:fld>
            <a:endParaRPr lang="en-AU" altLang="en-US"/>
          </a:p>
        </p:txBody>
      </p:sp>
      <p:sp>
        <p:nvSpPr>
          <p:cNvPr id="1117186" name="Rectangle 2"/>
          <p:cNvSpPr>
            <a:spLocks noGrp="1" noChangeArrowheads="1"/>
          </p:cNvSpPr>
          <p:nvPr>
            <p:ph type="title"/>
          </p:nvPr>
        </p:nvSpPr>
        <p:spPr/>
        <p:txBody>
          <a:bodyPr/>
          <a:lstStyle/>
          <a:p>
            <a:r>
              <a:rPr lang="en-US" altLang="en-US"/>
              <a:t>Topics</a:t>
            </a:r>
          </a:p>
        </p:txBody>
      </p:sp>
      <p:sp>
        <p:nvSpPr>
          <p:cNvPr id="1117187" name="Rectangle 3"/>
          <p:cNvSpPr>
            <a:spLocks noGrp="1" noChangeArrowheads="1"/>
          </p:cNvSpPr>
          <p:nvPr>
            <p:ph type="body" sz="half" idx="1"/>
          </p:nvPr>
        </p:nvSpPr>
        <p:spPr>
          <a:xfrm>
            <a:off x="1371600" y="1371600"/>
            <a:ext cx="7543800" cy="4724400"/>
          </a:xfrm>
        </p:spPr>
        <p:txBody>
          <a:bodyPr/>
          <a:lstStyle/>
          <a:p>
            <a:pPr marL="457200" indent="-457200">
              <a:lnSpc>
                <a:spcPct val="120000"/>
              </a:lnSpc>
              <a:buClr>
                <a:srgbClr val="0000CC"/>
              </a:buClr>
              <a:buFont typeface="Monotype Sorts" charset="2"/>
              <a:buAutoNum type="arabicPeriod"/>
            </a:pPr>
            <a:r>
              <a:rPr lang="en-US" altLang="en-US" sz="2400"/>
              <a:t>Use case modeling</a:t>
            </a:r>
          </a:p>
          <a:p>
            <a:pPr marL="457200" indent="-457200">
              <a:lnSpc>
                <a:spcPct val="120000"/>
              </a:lnSpc>
              <a:buClr>
                <a:srgbClr val="0000CC"/>
              </a:buClr>
              <a:buFont typeface="Monotype Sorts" charset="2"/>
              <a:buAutoNum type="arabicPeriod"/>
            </a:pPr>
            <a:r>
              <a:rPr lang="en-US" altLang="en-US" sz="2400"/>
              <a:t>Activity modeling</a:t>
            </a:r>
          </a:p>
          <a:p>
            <a:pPr marL="457200" indent="-457200">
              <a:lnSpc>
                <a:spcPct val="120000"/>
              </a:lnSpc>
              <a:buClr>
                <a:srgbClr val="0000CC"/>
              </a:buClr>
              <a:buFont typeface="Monotype Sorts" charset="2"/>
              <a:buAutoNum type="arabicPeriod"/>
            </a:pPr>
            <a:r>
              <a:rPr lang="en-US" altLang="en-US" sz="2400"/>
              <a:t>Class modeling</a:t>
            </a:r>
          </a:p>
          <a:p>
            <a:pPr marL="457200" indent="-457200">
              <a:lnSpc>
                <a:spcPct val="120000"/>
              </a:lnSpc>
              <a:buClr>
                <a:srgbClr val="0000CC"/>
              </a:buClr>
              <a:buFont typeface="Monotype Sorts" charset="2"/>
              <a:buAutoNum type="arabicPeriod"/>
            </a:pPr>
            <a:r>
              <a:rPr lang="en-US" altLang="en-US" sz="2400"/>
              <a:t>Interaction modeling</a:t>
            </a:r>
          </a:p>
          <a:p>
            <a:pPr marL="457200" indent="-457200">
              <a:lnSpc>
                <a:spcPct val="120000"/>
              </a:lnSpc>
              <a:buClr>
                <a:srgbClr val="0000CC"/>
              </a:buClr>
              <a:buFont typeface="Monotype Sorts" charset="2"/>
              <a:buAutoNum type="arabicPeriod"/>
            </a:pPr>
            <a:r>
              <a:rPr lang="en-US" altLang="en-US" sz="2400"/>
              <a:t>Statechart modeling</a:t>
            </a:r>
          </a:p>
          <a:p>
            <a:pPr marL="457200" indent="-457200">
              <a:lnSpc>
                <a:spcPct val="120000"/>
              </a:lnSpc>
              <a:buClr>
                <a:srgbClr val="0000CC"/>
              </a:buClr>
              <a:buFont typeface="Monotype Sorts" charset="2"/>
              <a:buAutoNum type="arabicPeriod"/>
            </a:pPr>
            <a:r>
              <a:rPr lang="en-US" altLang="en-US" sz="2400"/>
              <a:t>Implementation models</a:t>
            </a:r>
          </a:p>
          <a:p>
            <a:pPr marL="457200" indent="-457200">
              <a:lnSpc>
                <a:spcPct val="120000"/>
              </a:lnSpc>
              <a:buClr>
                <a:srgbClr val="0000CC"/>
              </a:buClr>
              <a:buFont typeface="Monotype Sorts" charset="2"/>
              <a:buAutoNum type="arabicPeriod"/>
            </a:pPr>
            <a:r>
              <a:rPr lang="en-US" altLang="en-US" sz="2400"/>
              <a:t>Object collaboration design</a:t>
            </a:r>
          </a:p>
          <a:p>
            <a:pPr marL="457200" indent="-457200">
              <a:lnSpc>
                <a:spcPct val="120000"/>
              </a:lnSpc>
              <a:buClr>
                <a:srgbClr val="0000CC"/>
              </a:buClr>
              <a:buFont typeface="Monotype Sorts" charset="2"/>
              <a:buAutoNum type="arabicPeriod"/>
            </a:pPr>
            <a:r>
              <a:rPr lang="en-US" altLang="en-US" sz="2400"/>
              <a:t>Window navigation design</a:t>
            </a:r>
          </a:p>
          <a:p>
            <a:pPr marL="457200" indent="-457200">
              <a:lnSpc>
                <a:spcPct val="120000"/>
              </a:lnSpc>
              <a:buClr>
                <a:srgbClr val="0000CC"/>
              </a:buClr>
              <a:buFont typeface="Monotype Sorts" charset="2"/>
              <a:buAutoNum type="arabicPeriod"/>
            </a:pPr>
            <a:r>
              <a:rPr lang="en-US" altLang="en-US" sz="2400"/>
              <a:t>Database design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117187">
                                            <p:txEl>
                                              <p:pRg st="0" end="0"/>
                                            </p:txEl>
                                          </p:spTgt>
                                        </p:tgtEl>
                                        <p:attrNameLst>
                                          <p:attrName>style.visibility</p:attrName>
                                        </p:attrNameLst>
                                      </p:cBhvr>
                                      <p:to>
                                        <p:strVal val="visible"/>
                                      </p:to>
                                    </p:set>
                                    <p:anim calcmode="lin" valueType="num">
                                      <p:cBhvr additive="base">
                                        <p:cTn id="7" dur="500" fill="hold"/>
                                        <p:tgtEl>
                                          <p:spTgt spid="11171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17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117187">
                                            <p:txEl>
                                              <p:pRg st="1" end="1"/>
                                            </p:txEl>
                                          </p:spTgt>
                                        </p:tgtEl>
                                        <p:attrNameLst>
                                          <p:attrName>style.visibility</p:attrName>
                                        </p:attrNameLst>
                                      </p:cBhvr>
                                      <p:to>
                                        <p:strVal val="visible"/>
                                      </p:to>
                                    </p:set>
                                    <p:anim calcmode="lin" valueType="num">
                                      <p:cBhvr additive="base">
                                        <p:cTn id="13" dur="500" fill="hold"/>
                                        <p:tgtEl>
                                          <p:spTgt spid="11171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7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117187">
                                            <p:txEl>
                                              <p:pRg st="2" end="2"/>
                                            </p:txEl>
                                          </p:spTgt>
                                        </p:tgtEl>
                                        <p:attrNameLst>
                                          <p:attrName>style.visibility</p:attrName>
                                        </p:attrNameLst>
                                      </p:cBhvr>
                                      <p:to>
                                        <p:strVal val="visible"/>
                                      </p:to>
                                    </p:set>
                                    <p:anim calcmode="lin" valueType="num">
                                      <p:cBhvr additive="base">
                                        <p:cTn id="19" dur="500" fill="hold"/>
                                        <p:tgtEl>
                                          <p:spTgt spid="11171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71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117187">
                                            <p:txEl>
                                              <p:pRg st="3" end="3"/>
                                            </p:txEl>
                                          </p:spTgt>
                                        </p:tgtEl>
                                        <p:attrNameLst>
                                          <p:attrName>style.visibility</p:attrName>
                                        </p:attrNameLst>
                                      </p:cBhvr>
                                      <p:to>
                                        <p:strVal val="visible"/>
                                      </p:to>
                                    </p:set>
                                    <p:anim calcmode="lin" valueType="num">
                                      <p:cBhvr additive="base">
                                        <p:cTn id="25" dur="500" fill="hold"/>
                                        <p:tgtEl>
                                          <p:spTgt spid="11171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71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1117187">
                                            <p:txEl>
                                              <p:pRg st="4" end="4"/>
                                            </p:txEl>
                                          </p:spTgt>
                                        </p:tgtEl>
                                        <p:attrNameLst>
                                          <p:attrName>style.visibility</p:attrName>
                                        </p:attrNameLst>
                                      </p:cBhvr>
                                      <p:to>
                                        <p:strVal val="visible"/>
                                      </p:to>
                                    </p:set>
                                    <p:anim calcmode="lin" valueType="num">
                                      <p:cBhvr additive="base">
                                        <p:cTn id="31" dur="500" fill="hold"/>
                                        <p:tgtEl>
                                          <p:spTgt spid="11171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71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1117187">
                                            <p:txEl>
                                              <p:pRg st="5" end="5"/>
                                            </p:txEl>
                                          </p:spTgt>
                                        </p:tgtEl>
                                        <p:attrNameLst>
                                          <p:attrName>style.visibility</p:attrName>
                                        </p:attrNameLst>
                                      </p:cBhvr>
                                      <p:to>
                                        <p:strVal val="visible"/>
                                      </p:to>
                                    </p:set>
                                    <p:anim calcmode="lin" valueType="num">
                                      <p:cBhvr additive="base">
                                        <p:cTn id="37" dur="500" fill="hold"/>
                                        <p:tgtEl>
                                          <p:spTgt spid="11171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171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1117187">
                                            <p:txEl>
                                              <p:pRg st="6" end="6"/>
                                            </p:txEl>
                                          </p:spTgt>
                                        </p:tgtEl>
                                        <p:attrNameLst>
                                          <p:attrName>style.visibility</p:attrName>
                                        </p:attrNameLst>
                                      </p:cBhvr>
                                      <p:to>
                                        <p:strVal val="visible"/>
                                      </p:to>
                                    </p:set>
                                    <p:anim calcmode="lin" valueType="num">
                                      <p:cBhvr additive="base">
                                        <p:cTn id="43" dur="500" fill="hold"/>
                                        <p:tgtEl>
                                          <p:spTgt spid="111718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171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1117187">
                                            <p:txEl>
                                              <p:pRg st="7" end="7"/>
                                            </p:txEl>
                                          </p:spTgt>
                                        </p:tgtEl>
                                        <p:attrNameLst>
                                          <p:attrName>style.visibility</p:attrName>
                                        </p:attrNameLst>
                                      </p:cBhvr>
                                      <p:to>
                                        <p:strVal val="visible"/>
                                      </p:to>
                                    </p:set>
                                    <p:anim calcmode="lin" valueType="num">
                                      <p:cBhvr additive="base">
                                        <p:cTn id="49" dur="500" fill="hold"/>
                                        <p:tgtEl>
                                          <p:spTgt spid="111718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171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6" fill="hold" grpId="0" nodeType="clickEffect">
                                  <p:stCondLst>
                                    <p:cond delay="0"/>
                                  </p:stCondLst>
                                  <p:childTnLst>
                                    <p:set>
                                      <p:cBhvr>
                                        <p:cTn id="54" dur="1" fill="hold">
                                          <p:stCondLst>
                                            <p:cond delay="0"/>
                                          </p:stCondLst>
                                        </p:cTn>
                                        <p:tgtEl>
                                          <p:spTgt spid="1117187">
                                            <p:txEl>
                                              <p:pRg st="8" end="8"/>
                                            </p:txEl>
                                          </p:spTgt>
                                        </p:tgtEl>
                                        <p:attrNameLst>
                                          <p:attrName>style.visibility</p:attrName>
                                        </p:attrNameLst>
                                      </p:cBhvr>
                                      <p:to>
                                        <p:strVal val="visible"/>
                                      </p:to>
                                    </p:set>
                                    <p:anim calcmode="lin" valueType="num">
                                      <p:cBhvr additive="base">
                                        <p:cTn id="55" dur="500" fill="hold"/>
                                        <p:tgtEl>
                                          <p:spTgt spid="1117187">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1718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18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51EEA1E7-2233-47A5-B286-F0C1AC5E29CD}" type="slidenum">
              <a:rPr lang="en-AU" altLang="en-US"/>
              <a:pPr/>
              <a:t>20</a:t>
            </a:fld>
            <a:endParaRPr lang="en-AU" altLang="en-US"/>
          </a:p>
        </p:txBody>
      </p:sp>
      <p:sp>
        <p:nvSpPr>
          <p:cNvPr id="1166338" name="Rectangle 2"/>
          <p:cNvSpPr>
            <a:spLocks noGrp="1" noChangeArrowheads="1"/>
          </p:cNvSpPr>
          <p:nvPr>
            <p:ph type="title"/>
          </p:nvPr>
        </p:nvSpPr>
        <p:spPr/>
        <p:txBody>
          <a:bodyPr/>
          <a:lstStyle/>
          <a:p>
            <a:r>
              <a:rPr lang="en-US" altLang="en-US"/>
              <a:t>Configuration summary webpage</a:t>
            </a:r>
          </a:p>
        </p:txBody>
      </p:sp>
      <p:pic>
        <p:nvPicPr>
          <p:cNvPr id="1166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062038"/>
            <a:ext cx="8172450" cy="5372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half" idx="10"/>
          </p:nvPr>
        </p:nvSpPr>
        <p:spPr/>
        <p:txBody>
          <a:bodyPr/>
          <a:lstStyle/>
          <a:p>
            <a:r>
              <a:rPr lang="en-US" altLang="en-US"/>
              <a:t>© Pearson Education 2007</a:t>
            </a:r>
            <a:endParaRPr lang="en-AU" altLang="en-US"/>
          </a:p>
        </p:txBody>
      </p:sp>
      <p:sp>
        <p:nvSpPr>
          <p:cNvPr id="22" name="Footer Placeholder 4"/>
          <p:cNvSpPr>
            <a:spLocks noGrp="1"/>
          </p:cNvSpPr>
          <p:nvPr>
            <p:ph type="ftr" sz="quarter" idx="11"/>
          </p:nvPr>
        </p:nvSpPr>
        <p:spPr/>
        <p:txBody>
          <a:bodyPr/>
          <a:lstStyle/>
          <a:p>
            <a:r>
              <a:rPr lang="en-AU" altLang="en-US"/>
              <a:t>Chapter 10 (Maciaszek - RASD 3/e)</a:t>
            </a:r>
          </a:p>
        </p:txBody>
      </p:sp>
      <p:sp>
        <p:nvSpPr>
          <p:cNvPr id="23" name="Slide Number Placeholder 5"/>
          <p:cNvSpPr>
            <a:spLocks noGrp="1"/>
          </p:cNvSpPr>
          <p:nvPr>
            <p:ph type="sldNum" sz="quarter" idx="12"/>
          </p:nvPr>
        </p:nvSpPr>
        <p:spPr/>
        <p:txBody>
          <a:bodyPr/>
          <a:lstStyle/>
          <a:p>
            <a:fld id="{94B5EC13-69FD-4124-A02A-38088C96214B}" type="slidenum">
              <a:rPr lang="en-AU" altLang="en-US"/>
              <a:pPr/>
              <a:t>21</a:t>
            </a:fld>
            <a:endParaRPr lang="en-AU" altLang="en-US"/>
          </a:p>
        </p:txBody>
      </p:sp>
      <p:sp>
        <p:nvSpPr>
          <p:cNvPr id="1132546" name="Rectangle 2"/>
          <p:cNvSpPr>
            <a:spLocks noGrp="1" noChangeArrowheads="1"/>
          </p:cNvSpPr>
          <p:nvPr>
            <p:ph type="title"/>
          </p:nvPr>
        </p:nvSpPr>
        <p:spPr/>
        <p:txBody>
          <a:bodyPr/>
          <a:lstStyle/>
          <a:p>
            <a:r>
              <a:rPr lang="en-US" altLang="en-US"/>
              <a:t>Sequence diagram</a:t>
            </a:r>
          </a:p>
        </p:txBody>
      </p:sp>
      <p:grpSp>
        <p:nvGrpSpPr>
          <p:cNvPr id="1132547" name="Group 3"/>
          <p:cNvGrpSpPr>
            <a:grpSpLocks/>
          </p:cNvGrpSpPr>
          <p:nvPr/>
        </p:nvGrpSpPr>
        <p:grpSpPr bwMode="auto">
          <a:xfrm>
            <a:off x="6227763" y="115888"/>
            <a:ext cx="2189162" cy="860425"/>
            <a:chOff x="3589" y="160"/>
            <a:chExt cx="1379" cy="542"/>
          </a:xfrm>
        </p:grpSpPr>
        <p:sp>
          <p:nvSpPr>
            <p:cNvPr id="1132548" name="Freeform 4"/>
            <p:cNvSpPr>
              <a:spLocks/>
            </p:cNvSpPr>
            <p:nvPr/>
          </p:nvSpPr>
          <p:spPr bwMode="auto">
            <a:xfrm>
              <a:off x="4014" y="489"/>
              <a:ext cx="954" cy="213"/>
            </a:xfrm>
            <a:custGeom>
              <a:avLst/>
              <a:gdLst>
                <a:gd name="T0" fmla="*/ 91 w 954"/>
                <a:gd name="T1" fmla="*/ 0 h 213"/>
                <a:gd name="T2" fmla="*/ 52 w 954"/>
                <a:gd name="T3" fmla="*/ 21 h 213"/>
                <a:gd name="T4" fmla="*/ 23 w 954"/>
                <a:gd name="T5" fmla="*/ 48 h 213"/>
                <a:gd name="T6" fmla="*/ 6 w 954"/>
                <a:gd name="T7" fmla="*/ 75 h 213"/>
                <a:gd name="T8" fmla="*/ 0 w 954"/>
                <a:gd name="T9" fmla="*/ 106 h 213"/>
                <a:gd name="T10" fmla="*/ 6 w 954"/>
                <a:gd name="T11" fmla="*/ 133 h 213"/>
                <a:gd name="T12" fmla="*/ 23 w 954"/>
                <a:gd name="T13" fmla="*/ 160 h 213"/>
                <a:gd name="T14" fmla="*/ 52 w 954"/>
                <a:gd name="T15" fmla="*/ 186 h 213"/>
                <a:gd name="T16" fmla="*/ 91 w 954"/>
                <a:gd name="T17" fmla="*/ 213 h 213"/>
                <a:gd name="T18" fmla="*/ 863 w 954"/>
                <a:gd name="T19" fmla="*/ 213 h 213"/>
                <a:gd name="T20" fmla="*/ 897 w 954"/>
                <a:gd name="T21" fmla="*/ 186 h 213"/>
                <a:gd name="T22" fmla="*/ 931 w 954"/>
                <a:gd name="T23" fmla="*/ 160 h 213"/>
                <a:gd name="T24" fmla="*/ 943 w 954"/>
                <a:gd name="T25" fmla="*/ 133 h 213"/>
                <a:gd name="T26" fmla="*/ 954 w 954"/>
                <a:gd name="T27" fmla="*/ 106 h 213"/>
                <a:gd name="T28" fmla="*/ 943 w 954"/>
                <a:gd name="T29" fmla="*/ 75 h 213"/>
                <a:gd name="T30" fmla="*/ 931 w 954"/>
                <a:gd name="T31" fmla="*/ 48 h 213"/>
                <a:gd name="T32" fmla="*/ 897 w 954"/>
                <a:gd name="T33" fmla="*/ 21 h 213"/>
                <a:gd name="T34" fmla="*/ 863 w 954"/>
                <a:gd name="T35" fmla="*/ 0 h 213"/>
                <a:gd name="T36" fmla="*/ 91 w 954"/>
                <a:gd name="T3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4" h="213">
                  <a:moveTo>
                    <a:pt x="91" y="0"/>
                  </a:moveTo>
                  <a:lnTo>
                    <a:pt x="52" y="21"/>
                  </a:lnTo>
                  <a:lnTo>
                    <a:pt x="23" y="48"/>
                  </a:lnTo>
                  <a:lnTo>
                    <a:pt x="6" y="75"/>
                  </a:lnTo>
                  <a:lnTo>
                    <a:pt x="0" y="106"/>
                  </a:lnTo>
                  <a:lnTo>
                    <a:pt x="6" y="133"/>
                  </a:lnTo>
                  <a:lnTo>
                    <a:pt x="23" y="160"/>
                  </a:lnTo>
                  <a:lnTo>
                    <a:pt x="52" y="186"/>
                  </a:lnTo>
                  <a:lnTo>
                    <a:pt x="91" y="213"/>
                  </a:lnTo>
                  <a:lnTo>
                    <a:pt x="863" y="213"/>
                  </a:lnTo>
                  <a:lnTo>
                    <a:pt x="897" y="186"/>
                  </a:lnTo>
                  <a:lnTo>
                    <a:pt x="931" y="160"/>
                  </a:lnTo>
                  <a:lnTo>
                    <a:pt x="943" y="133"/>
                  </a:lnTo>
                  <a:lnTo>
                    <a:pt x="954" y="106"/>
                  </a:lnTo>
                  <a:lnTo>
                    <a:pt x="943" y="75"/>
                  </a:lnTo>
                  <a:lnTo>
                    <a:pt x="931" y="48"/>
                  </a:lnTo>
                  <a:lnTo>
                    <a:pt x="897" y="21"/>
                  </a:lnTo>
                  <a:lnTo>
                    <a:pt x="863" y="0"/>
                  </a:lnTo>
                  <a:lnTo>
                    <a:pt x="91" y="0"/>
                  </a:lnTo>
                  <a:close/>
                </a:path>
              </a:pathLst>
            </a:custGeom>
            <a:solidFill>
              <a:srgbClr val="FFFFCC"/>
            </a:solidFill>
            <a:ln w="0">
              <a:solidFill>
                <a:srgbClr val="990033"/>
              </a:solidFill>
              <a:prstDash val="solid"/>
              <a:round/>
              <a:headEnd/>
              <a:tailEnd/>
            </a:ln>
          </p:spPr>
          <p:txBody>
            <a:bodyPr/>
            <a:lstStyle/>
            <a:p>
              <a:endParaRPr lang="en-AU"/>
            </a:p>
          </p:txBody>
        </p:sp>
        <p:sp>
          <p:nvSpPr>
            <p:cNvPr id="1132549" name="Rectangle 5"/>
            <p:cNvSpPr>
              <a:spLocks noChangeArrowheads="1"/>
            </p:cNvSpPr>
            <p:nvPr/>
          </p:nvSpPr>
          <p:spPr bwMode="auto">
            <a:xfrm>
              <a:off x="4179" y="494"/>
              <a:ext cx="63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Arial" panose="020B0604020202020204" pitchFamily="34" charset="0"/>
                </a:rPr>
                <a:t>Display Current </a:t>
              </a:r>
              <a:endParaRPr lang="en-US" altLang="en-US"/>
            </a:p>
          </p:txBody>
        </p:sp>
        <p:sp>
          <p:nvSpPr>
            <p:cNvPr id="1132550" name="Rectangle 6"/>
            <p:cNvSpPr>
              <a:spLocks noChangeArrowheads="1"/>
            </p:cNvSpPr>
            <p:nvPr/>
          </p:nvSpPr>
          <p:spPr bwMode="auto">
            <a:xfrm>
              <a:off x="4230" y="590"/>
              <a:ext cx="5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Arial" panose="020B0604020202020204" pitchFamily="34" charset="0"/>
                </a:rPr>
                <a:t>Configuration</a:t>
              </a:r>
              <a:endParaRPr lang="en-US" altLang="en-US"/>
            </a:p>
          </p:txBody>
        </p:sp>
        <p:sp>
          <p:nvSpPr>
            <p:cNvPr id="1132551" name="Arc 7"/>
            <p:cNvSpPr>
              <a:spLocks/>
            </p:cNvSpPr>
            <p:nvPr/>
          </p:nvSpPr>
          <p:spPr bwMode="auto">
            <a:xfrm>
              <a:off x="4361" y="160"/>
              <a:ext cx="261" cy="317"/>
            </a:xfrm>
            <a:custGeom>
              <a:avLst/>
              <a:gdLst>
                <a:gd name="G0" fmla="+- 21600 0 0"/>
                <a:gd name="G1" fmla="+- 21600 0 0"/>
                <a:gd name="G2" fmla="+- 21600 0 0"/>
                <a:gd name="T0" fmla="*/ 645 w 43200"/>
                <a:gd name="T1" fmla="*/ 26839 h 26877"/>
                <a:gd name="T2" fmla="*/ 42545 w 43200"/>
                <a:gd name="T3" fmla="*/ 26877 h 26877"/>
                <a:gd name="T4" fmla="*/ 21600 w 43200"/>
                <a:gd name="T5" fmla="*/ 21600 h 26877"/>
              </a:gdLst>
              <a:ahLst/>
              <a:cxnLst>
                <a:cxn ang="0">
                  <a:pos x="T0" y="T1"/>
                </a:cxn>
                <a:cxn ang="0">
                  <a:pos x="T2" y="T3"/>
                </a:cxn>
                <a:cxn ang="0">
                  <a:pos x="T4" y="T5"/>
                </a:cxn>
              </a:cxnLst>
              <a:rect l="0" t="0" r="r" b="b"/>
              <a:pathLst>
                <a:path w="43200" h="26877" fill="none" extrusionOk="0">
                  <a:moveTo>
                    <a:pt x="644" y="26839"/>
                  </a:moveTo>
                  <a:cubicBezTo>
                    <a:pt x="216" y="25125"/>
                    <a:pt x="0" y="23366"/>
                    <a:pt x="0" y="21600"/>
                  </a:cubicBezTo>
                  <a:cubicBezTo>
                    <a:pt x="0" y="9670"/>
                    <a:pt x="9670" y="0"/>
                    <a:pt x="21600" y="0"/>
                  </a:cubicBezTo>
                  <a:cubicBezTo>
                    <a:pt x="33529" y="0"/>
                    <a:pt x="43200" y="9670"/>
                    <a:pt x="43200" y="21600"/>
                  </a:cubicBezTo>
                  <a:cubicBezTo>
                    <a:pt x="43200" y="23379"/>
                    <a:pt x="42980" y="25151"/>
                    <a:pt x="42545" y="26877"/>
                  </a:cubicBezTo>
                </a:path>
                <a:path w="43200" h="26877" stroke="0" extrusionOk="0">
                  <a:moveTo>
                    <a:pt x="644" y="26839"/>
                  </a:moveTo>
                  <a:cubicBezTo>
                    <a:pt x="216" y="25125"/>
                    <a:pt x="0" y="23366"/>
                    <a:pt x="0" y="21600"/>
                  </a:cubicBezTo>
                  <a:cubicBezTo>
                    <a:pt x="0" y="9670"/>
                    <a:pt x="9670" y="0"/>
                    <a:pt x="21600" y="0"/>
                  </a:cubicBezTo>
                  <a:cubicBezTo>
                    <a:pt x="33529" y="0"/>
                    <a:pt x="43200" y="9670"/>
                    <a:pt x="43200" y="21600"/>
                  </a:cubicBezTo>
                  <a:cubicBezTo>
                    <a:pt x="43200" y="23379"/>
                    <a:pt x="42980" y="25151"/>
                    <a:pt x="42545" y="26877"/>
                  </a:cubicBezTo>
                  <a:lnTo>
                    <a:pt x="21600" y="21600"/>
                  </a:lnTo>
                  <a:close/>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132552" name="Line 8"/>
            <p:cNvSpPr>
              <a:spLocks noChangeShapeType="1"/>
            </p:cNvSpPr>
            <p:nvPr/>
          </p:nvSpPr>
          <p:spPr bwMode="auto">
            <a:xfrm flipV="1">
              <a:off x="4616" y="399"/>
              <a:ext cx="34" cy="8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2553" name="Line 9"/>
            <p:cNvSpPr>
              <a:spLocks noChangeShapeType="1"/>
            </p:cNvSpPr>
            <p:nvPr/>
          </p:nvSpPr>
          <p:spPr bwMode="auto">
            <a:xfrm flipH="1" flipV="1">
              <a:off x="4582" y="399"/>
              <a:ext cx="34" cy="8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2554" name="Freeform 10"/>
            <p:cNvSpPr>
              <a:spLocks/>
            </p:cNvSpPr>
            <p:nvPr/>
          </p:nvSpPr>
          <p:spPr bwMode="auto">
            <a:xfrm>
              <a:off x="3725" y="595"/>
              <a:ext cx="318" cy="32"/>
            </a:xfrm>
            <a:custGeom>
              <a:avLst/>
              <a:gdLst>
                <a:gd name="T0" fmla="*/ 0 w 56"/>
                <a:gd name="T1" fmla="*/ 0 h 6"/>
                <a:gd name="T2" fmla="*/ 56 w 56"/>
                <a:gd name="T3" fmla="*/ 0 h 6"/>
                <a:gd name="T4" fmla="*/ 42 w 56"/>
                <a:gd name="T5" fmla="*/ 6 h 6"/>
              </a:gdLst>
              <a:ahLst/>
              <a:cxnLst>
                <a:cxn ang="0">
                  <a:pos x="T0" y="T1"/>
                </a:cxn>
                <a:cxn ang="0">
                  <a:pos x="T2" y="T3"/>
                </a:cxn>
                <a:cxn ang="0">
                  <a:pos x="T4" y="T5"/>
                </a:cxn>
              </a:cxnLst>
              <a:rect l="0" t="0" r="r" b="b"/>
              <a:pathLst>
                <a:path w="56" h="6">
                  <a:moveTo>
                    <a:pt x="0" y="0"/>
                  </a:moveTo>
                  <a:lnTo>
                    <a:pt x="56" y="0"/>
                  </a:lnTo>
                  <a:lnTo>
                    <a:pt x="42" y="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132555" name="Line 11"/>
            <p:cNvSpPr>
              <a:spLocks noChangeShapeType="1"/>
            </p:cNvSpPr>
            <p:nvPr/>
          </p:nvSpPr>
          <p:spPr bwMode="auto">
            <a:xfrm flipH="1" flipV="1">
              <a:off x="3963" y="564"/>
              <a:ext cx="80" cy="3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2556" name="Arc 12"/>
            <p:cNvSpPr>
              <a:spLocks/>
            </p:cNvSpPr>
            <p:nvPr/>
          </p:nvSpPr>
          <p:spPr bwMode="auto">
            <a:xfrm>
              <a:off x="4361" y="160"/>
              <a:ext cx="261" cy="317"/>
            </a:xfrm>
            <a:custGeom>
              <a:avLst/>
              <a:gdLst>
                <a:gd name="G0" fmla="+- 21600 0 0"/>
                <a:gd name="G1" fmla="+- 21600 0 0"/>
                <a:gd name="G2" fmla="+- 21600 0 0"/>
                <a:gd name="T0" fmla="*/ 645 w 43200"/>
                <a:gd name="T1" fmla="*/ 26839 h 26877"/>
                <a:gd name="T2" fmla="*/ 42545 w 43200"/>
                <a:gd name="T3" fmla="*/ 26877 h 26877"/>
                <a:gd name="T4" fmla="*/ 21600 w 43200"/>
                <a:gd name="T5" fmla="*/ 21600 h 26877"/>
              </a:gdLst>
              <a:ahLst/>
              <a:cxnLst>
                <a:cxn ang="0">
                  <a:pos x="T0" y="T1"/>
                </a:cxn>
                <a:cxn ang="0">
                  <a:pos x="T2" y="T3"/>
                </a:cxn>
                <a:cxn ang="0">
                  <a:pos x="T4" y="T5"/>
                </a:cxn>
              </a:cxnLst>
              <a:rect l="0" t="0" r="r" b="b"/>
              <a:pathLst>
                <a:path w="43200" h="26877" fill="none" extrusionOk="0">
                  <a:moveTo>
                    <a:pt x="644" y="26839"/>
                  </a:moveTo>
                  <a:cubicBezTo>
                    <a:pt x="216" y="25125"/>
                    <a:pt x="0" y="23366"/>
                    <a:pt x="0" y="21600"/>
                  </a:cubicBezTo>
                  <a:cubicBezTo>
                    <a:pt x="0" y="9670"/>
                    <a:pt x="9670" y="0"/>
                    <a:pt x="21600" y="0"/>
                  </a:cubicBezTo>
                  <a:cubicBezTo>
                    <a:pt x="33529" y="0"/>
                    <a:pt x="43200" y="9670"/>
                    <a:pt x="43200" y="21600"/>
                  </a:cubicBezTo>
                  <a:cubicBezTo>
                    <a:pt x="43200" y="23379"/>
                    <a:pt x="42980" y="25151"/>
                    <a:pt x="42545" y="26877"/>
                  </a:cubicBezTo>
                </a:path>
                <a:path w="43200" h="26877" stroke="0" extrusionOk="0">
                  <a:moveTo>
                    <a:pt x="644" y="26839"/>
                  </a:moveTo>
                  <a:cubicBezTo>
                    <a:pt x="216" y="25125"/>
                    <a:pt x="0" y="23366"/>
                    <a:pt x="0" y="21600"/>
                  </a:cubicBezTo>
                  <a:cubicBezTo>
                    <a:pt x="0" y="9670"/>
                    <a:pt x="9670" y="0"/>
                    <a:pt x="21600" y="0"/>
                  </a:cubicBezTo>
                  <a:cubicBezTo>
                    <a:pt x="33529" y="0"/>
                    <a:pt x="43200" y="9670"/>
                    <a:pt x="43200" y="21600"/>
                  </a:cubicBezTo>
                  <a:cubicBezTo>
                    <a:pt x="43200" y="23379"/>
                    <a:pt x="42980" y="25151"/>
                    <a:pt x="42545" y="26877"/>
                  </a:cubicBezTo>
                  <a:lnTo>
                    <a:pt x="21600" y="21600"/>
                  </a:lnTo>
                  <a:close/>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132557" name="Line 13"/>
            <p:cNvSpPr>
              <a:spLocks noChangeShapeType="1"/>
            </p:cNvSpPr>
            <p:nvPr/>
          </p:nvSpPr>
          <p:spPr bwMode="auto">
            <a:xfrm flipV="1">
              <a:off x="4616" y="399"/>
              <a:ext cx="34" cy="8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2558" name="Line 14"/>
            <p:cNvSpPr>
              <a:spLocks noChangeShapeType="1"/>
            </p:cNvSpPr>
            <p:nvPr/>
          </p:nvSpPr>
          <p:spPr bwMode="auto">
            <a:xfrm flipH="1" flipV="1">
              <a:off x="4582" y="399"/>
              <a:ext cx="34" cy="8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2559" name="Oval 15"/>
            <p:cNvSpPr>
              <a:spLocks noChangeArrowheads="1"/>
            </p:cNvSpPr>
            <p:nvPr/>
          </p:nvSpPr>
          <p:spPr bwMode="auto">
            <a:xfrm>
              <a:off x="3589" y="532"/>
              <a:ext cx="136" cy="122"/>
            </a:xfrm>
            <a:prstGeom prst="ellipse">
              <a:avLst/>
            </a:prstGeom>
            <a:solidFill>
              <a:srgbClr val="000000"/>
            </a:solidFill>
            <a:ln w="0">
              <a:solidFill>
                <a:srgbClr val="990033"/>
              </a:solidFill>
              <a:round/>
              <a:headEnd/>
              <a:tailEnd/>
            </a:ln>
          </p:spPr>
          <p:txBody>
            <a:bodyPr/>
            <a:lstStyle/>
            <a:p>
              <a:endParaRPr lang="en-AU"/>
            </a:p>
          </p:txBody>
        </p:sp>
        <p:sp>
          <p:nvSpPr>
            <p:cNvPr id="1132560" name="Freeform 16"/>
            <p:cNvSpPr>
              <a:spLocks/>
            </p:cNvSpPr>
            <p:nvPr/>
          </p:nvSpPr>
          <p:spPr bwMode="auto">
            <a:xfrm>
              <a:off x="3725" y="595"/>
              <a:ext cx="318" cy="32"/>
            </a:xfrm>
            <a:custGeom>
              <a:avLst/>
              <a:gdLst>
                <a:gd name="T0" fmla="*/ 0 w 56"/>
                <a:gd name="T1" fmla="*/ 0 h 6"/>
                <a:gd name="T2" fmla="*/ 56 w 56"/>
                <a:gd name="T3" fmla="*/ 0 h 6"/>
                <a:gd name="T4" fmla="*/ 42 w 56"/>
                <a:gd name="T5" fmla="*/ 6 h 6"/>
              </a:gdLst>
              <a:ahLst/>
              <a:cxnLst>
                <a:cxn ang="0">
                  <a:pos x="T0" y="T1"/>
                </a:cxn>
                <a:cxn ang="0">
                  <a:pos x="T2" y="T3"/>
                </a:cxn>
                <a:cxn ang="0">
                  <a:pos x="T4" y="T5"/>
                </a:cxn>
              </a:cxnLst>
              <a:rect l="0" t="0" r="r" b="b"/>
              <a:pathLst>
                <a:path w="56" h="6">
                  <a:moveTo>
                    <a:pt x="0" y="0"/>
                  </a:moveTo>
                  <a:lnTo>
                    <a:pt x="56" y="0"/>
                  </a:lnTo>
                  <a:lnTo>
                    <a:pt x="42" y="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132561" name="Line 17"/>
            <p:cNvSpPr>
              <a:spLocks noChangeShapeType="1"/>
            </p:cNvSpPr>
            <p:nvPr/>
          </p:nvSpPr>
          <p:spPr bwMode="auto">
            <a:xfrm flipH="1" flipV="1">
              <a:off x="3963" y="564"/>
              <a:ext cx="80" cy="3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2562" name="Freeform 18"/>
            <p:cNvSpPr>
              <a:spLocks/>
            </p:cNvSpPr>
            <p:nvPr/>
          </p:nvSpPr>
          <p:spPr bwMode="auto">
            <a:xfrm>
              <a:off x="3725" y="595"/>
              <a:ext cx="318" cy="32"/>
            </a:xfrm>
            <a:custGeom>
              <a:avLst/>
              <a:gdLst>
                <a:gd name="T0" fmla="*/ 0 w 56"/>
                <a:gd name="T1" fmla="*/ 0 h 6"/>
                <a:gd name="T2" fmla="*/ 56 w 56"/>
                <a:gd name="T3" fmla="*/ 0 h 6"/>
                <a:gd name="T4" fmla="*/ 42 w 56"/>
                <a:gd name="T5" fmla="*/ 6 h 6"/>
              </a:gdLst>
              <a:ahLst/>
              <a:cxnLst>
                <a:cxn ang="0">
                  <a:pos x="T0" y="T1"/>
                </a:cxn>
                <a:cxn ang="0">
                  <a:pos x="T2" y="T3"/>
                </a:cxn>
                <a:cxn ang="0">
                  <a:pos x="T4" y="T5"/>
                </a:cxn>
              </a:cxnLst>
              <a:rect l="0" t="0" r="r" b="b"/>
              <a:pathLst>
                <a:path w="56" h="6">
                  <a:moveTo>
                    <a:pt x="0" y="0"/>
                  </a:moveTo>
                  <a:lnTo>
                    <a:pt x="56" y="0"/>
                  </a:lnTo>
                  <a:lnTo>
                    <a:pt x="42" y="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132563" name="Line 19"/>
            <p:cNvSpPr>
              <a:spLocks noChangeShapeType="1"/>
            </p:cNvSpPr>
            <p:nvPr/>
          </p:nvSpPr>
          <p:spPr bwMode="auto">
            <a:xfrm flipH="1" flipV="1">
              <a:off x="3963" y="564"/>
              <a:ext cx="80" cy="3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grpSp>
      <p:pic>
        <p:nvPicPr>
          <p:cNvPr id="113256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75" y="852488"/>
            <a:ext cx="7997825" cy="6016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half" idx="10"/>
          </p:nvPr>
        </p:nvSpPr>
        <p:spPr/>
        <p:txBody>
          <a:bodyPr/>
          <a:lstStyle/>
          <a:p>
            <a:r>
              <a:rPr lang="en-US" altLang="en-US"/>
              <a:t>© Pearson Education 2007</a:t>
            </a:r>
            <a:endParaRPr lang="en-AU" altLang="en-US"/>
          </a:p>
        </p:txBody>
      </p:sp>
      <p:sp>
        <p:nvSpPr>
          <p:cNvPr id="22" name="Footer Placeholder 4"/>
          <p:cNvSpPr>
            <a:spLocks noGrp="1"/>
          </p:cNvSpPr>
          <p:nvPr>
            <p:ph type="ftr" sz="quarter" idx="11"/>
          </p:nvPr>
        </p:nvSpPr>
        <p:spPr/>
        <p:txBody>
          <a:bodyPr/>
          <a:lstStyle/>
          <a:p>
            <a:r>
              <a:rPr lang="en-AU" altLang="en-US"/>
              <a:t>Chapter 10 (Maciaszek - RASD 3/e)</a:t>
            </a:r>
          </a:p>
        </p:txBody>
      </p:sp>
      <p:sp>
        <p:nvSpPr>
          <p:cNvPr id="23" name="Slide Number Placeholder 5"/>
          <p:cNvSpPr>
            <a:spLocks noGrp="1"/>
          </p:cNvSpPr>
          <p:nvPr>
            <p:ph type="sldNum" sz="quarter" idx="12"/>
          </p:nvPr>
        </p:nvSpPr>
        <p:spPr/>
        <p:txBody>
          <a:bodyPr/>
          <a:lstStyle/>
          <a:p>
            <a:fld id="{787B6C4F-BF7A-4A70-9C71-433C8FB84F1E}" type="slidenum">
              <a:rPr lang="en-AU" altLang="en-US"/>
              <a:pPr/>
              <a:t>22</a:t>
            </a:fld>
            <a:endParaRPr lang="en-AU" altLang="en-US"/>
          </a:p>
        </p:txBody>
      </p:sp>
      <p:sp>
        <p:nvSpPr>
          <p:cNvPr id="1134594" name="Rectangle 2"/>
          <p:cNvSpPr>
            <a:spLocks noGrp="1" noChangeArrowheads="1"/>
          </p:cNvSpPr>
          <p:nvPr>
            <p:ph type="title"/>
          </p:nvPr>
        </p:nvSpPr>
        <p:spPr/>
        <p:txBody>
          <a:bodyPr/>
          <a:lstStyle/>
          <a:p>
            <a:r>
              <a:rPr lang="en-US" altLang="en-US"/>
              <a:t>Communication diagram</a:t>
            </a:r>
          </a:p>
        </p:txBody>
      </p:sp>
      <p:grpSp>
        <p:nvGrpSpPr>
          <p:cNvPr id="1134595" name="Group 3"/>
          <p:cNvGrpSpPr>
            <a:grpSpLocks/>
          </p:cNvGrpSpPr>
          <p:nvPr/>
        </p:nvGrpSpPr>
        <p:grpSpPr bwMode="auto">
          <a:xfrm>
            <a:off x="6227763" y="115888"/>
            <a:ext cx="2189162" cy="860425"/>
            <a:chOff x="3589" y="160"/>
            <a:chExt cx="1379" cy="542"/>
          </a:xfrm>
        </p:grpSpPr>
        <p:sp>
          <p:nvSpPr>
            <p:cNvPr id="1134596" name="Freeform 4"/>
            <p:cNvSpPr>
              <a:spLocks/>
            </p:cNvSpPr>
            <p:nvPr/>
          </p:nvSpPr>
          <p:spPr bwMode="auto">
            <a:xfrm>
              <a:off x="4014" y="489"/>
              <a:ext cx="954" cy="213"/>
            </a:xfrm>
            <a:custGeom>
              <a:avLst/>
              <a:gdLst>
                <a:gd name="T0" fmla="*/ 91 w 954"/>
                <a:gd name="T1" fmla="*/ 0 h 213"/>
                <a:gd name="T2" fmla="*/ 52 w 954"/>
                <a:gd name="T3" fmla="*/ 21 h 213"/>
                <a:gd name="T4" fmla="*/ 23 w 954"/>
                <a:gd name="T5" fmla="*/ 48 h 213"/>
                <a:gd name="T6" fmla="*/ 6 w 954"/>
                <a:gd name="T7" fmla="*/ 75 h 213"/>
                <a:gd name="T8" fmla="*/ 0 w 954"/>
                <a:gd name="T9" fmla="*/ 106 h 213"/>
                <a:gd name="T10" fmla="*/ 6 w 954"/>
                <a:gd name="T11" fmla="*/ 133 h 213"/>
                <a:gd name="T12" fmla="*/ 23 w 954"/>
                <a:gd name="T13" fmla="*/ 160 h 213"/>
                <a:gd name="T14" fmla="*/ 52 w 954"/>
                <a:gd name="T15" fmla="*/ 186 h 213"/>
                <a:gd name="T16" fmla="*/ 91 w 954"/>
                <a:gd name="T17" fmla="*/ 213 h 213"/>
                <a:gd name="T18" fmla="*/ 863 w 954"/>
                <a:gd name="T19" fmla="*/ 213 h 213"/>
                <a:gd name="T20" fmla="*/ 897 w 954"/>
                <a:gd name="T21" fmla="*/ 186 h 213"/>
                <a:gd name="T22" fmla="*/ 931 w 954"/>
                <a:gd name="T23" fmla="*/ 160 h 213"/>
                <a:gd name="T24" fmla="*/ 943 w 954"/>
                <a:gd name="T25" fmla="*/ 133 h 213"/>
                <a:gd name="T26" fmla="*/ 954 w 954"/>
                <a:gd name="T27" fmla="*/ 106 h 213"/>
                <a:gd name="T28" fmla="*/ 943 w 954"/>
                <a:gd name="T29" fmla="*/ 75 h 213"/>
                <a:gd name="T30" fmla="*/ 931 w 954"/>
                <a:gd name="T31" fmla="*/ 48 h 213"/>
                <a:gd name="T32" fmla="*/ 897 w 954"/>
                <a:gd name="T33" fmla="*/ 21 h 213"/>
                <a:gd name="T34" fmla="*/ 863 w 954"/>
                <a:gd name="T35" fmla="*/ 0 h 213"/>
                <a:gd name="T36" fmla="*/ 91 w 954"/>
                <a:gd name="T3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4" h="213">
                  <a:moveTo>
                    <a:pt x="91" y="0"/>
                  </a:moveTo>
                  <a:lnTo>
                    <a:pt x="52" y="21"/>
                  </a:lnTo>
                  <a:lnTo>
                    <a:pt x="23" y="48"/>
                  </a:lnTo>
                  <a:lnTo>
                    <a:pt x="6" y="75"/>
                  </a:lnTo>
                  <a:lnTo>
                    <a:pt x="0" y="106"/>
                  </a:lnTo>
                  <a:lnTo>
                    <a:pt x="6" y="133"/>
                  </a:lnTo>
                  <a:lnTo>
                    <a:pt x="23" y="160"/>
                  </a:lnTo>
                  <a:lnTo>
                    <a:pt x="52" y="186"/>
                  </a:lnTo>
                  <a:lnTo>
                    <a:pt x="91" y="213"/>
                  </a:lnTo>
                  <a:lnTo>
                    <a:pt x="863" y="213"/>
                  </a:lnTo>
                  <a:lnTo>
                    <a:pt x="897" y="186"/>
                  </a:lnTo>
                  <a:lnTo>
                    <a:pt x="931" y="160"/>
                  </a:lnTo>
                  <a:lnTo>
                    <a:pt x="943" y="133"/>
                  </a:lnTo>
                  <a:lnTo>
                    <a:pt x="954" y="106"/>
                  </a:lnTo>
                  <a:lnTo>
                    <a:pt x="943" y="75"/>
                  </a:lnTo>
                  <a:lnTo>
                    <a:pt x="931" y="48"/>
                  </a:lnTo>
                  <a:lnTo>
                    <a:pt x="897" y="21"/>
                  </a:lnTo>
                  <a:lnTo>
                    <a:pt x="863" y="0"/>
                  </a:lnTo>
                  <a:lnTo>
                    <a:pt x="91" y="0"/>
                  </a:lnTo>
                  <a:close/>
                </a:path>
              </a:pathLst>
            </a:custGeom>
            <a:solidFill>
              <a:srgbClr val="FFFFCC"/>
            </a:solidFill>
            <a:ln w="0">
              <a:solidFill>
                <a:srgbClr val="990033"/>
              </a:solidFill>
              <a:prstDash val="solid"/>
              <a:round/>
              <a:headEnd/>
              <a:tailEnd/>
            </a:ln>
          </p:spPr>
          <p:txBody>
            <a:bodyPr/>
            <a:lstStyle/>
            <a:p>
              <a:endParaRPr lang="en-AU"/>
            </a:p>
          </p:txBody>
        </p:sp>
        <p:sp>
          <p:nvSpPr>
            <p:cNvPr id="1134597" name="Rectangle 5"/>
            <p:cNvSpPr>
              <a:spLocks noChangeArrowheads="1"/>
            </p:cNvSpPr>
            <p:nvPr/>
          </p:nvSpPr>
          <p:spPr bwMode="auto">
            <a:xfrm>
              <a:off x="4179" y="494"/>
              <a:ext cx="63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Arial" panose="020B0604020202020204" pitchFamily="34" charset="0"/>
                </a:rPr>
                <a:t>Display Current </a:t>
              </a:r>
              <a:endParaRPr lang="en-US" altLang="en-US"/>
            </a:p>
          </p:txBody>
        </p:sp>
        <p:sp>
          <p:nvSpPr>
            <p:cNvPr id="1134598" name="Rectangle 6"/>
            <p:cNvSpPr>
              <a:spLocks noChangeArrowheads="1"/>
            </p:cNvSpPr>
            <p:nvPr/>
          </p:nvSpPr>
          <p:spPr bwMode="auto">
            <a:xfrm>
              <a:off x="4230" y="590"/>
              <a:ext cx="5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Arial" panose="020B0604020202020204" pitchFamily="34" charset="0"/>
                </a:rPr>
                <a:t>Configuration</a:t>
              </a:r>
              <a:endParaRPr lang="en-US" altLang="en-US"/>
            </a:p>
          </p:txBody>
        </p:sp>
        <p:sp>
          <p:nvSpPr>
            <p:cNvPr id="1134599" name="Arc 7"/>
            <p:cNvSpPr>
              <a:spLocks/>
            </p:cNvSpPr>
            <p:nvPr/>
          </p:nvSpPr>
          <p:spPr bwMode="auto">
            <a:xfrm>
              <a:off x="4361" y="160"/>
              <a:ext cx="261" cy="317"/>
            </a:xfrm>
            <a:custGeom>
              <a:avLst/>
              <a:gdLst>
                <a:gd name="G0" fmla="+- 21600 0 0"/>
                <a:gd name="G1" fmla="+- 21600 0 0"/>
                <a:gd name="G2" fmla="+- 21600 0 0"/>
                <a:gd name="T0" fmla="*/ 645 w 43200"/>
                <a:gd name="T1" fmla="*/ 26839 h 26877"/>
                <a:gd name="T2" fmla="*/ 42545 w 43200"/>
                <a:gd name="T3" fmla="*/ 26877 h 26877"/>
                <a:gd name="T4" fmla="*/ 21600 w 43200"/>
                <a:gd name="T5" fmla="*/ 21600 h 26877"/>
              </a:gdLst>
              <a:ahLst/>
              <a:cxnLst>
                <a:cxn ang="0">
                  <a:pos x="T0" y="T1"/>
                </a:cxn>
                <a:cxn ang="0">
                  <a:pos x="T2" y="T3"/>
                </a:cxn>
                <a:cxn ang="0">
                  <a:pos x="T4" y="T5"/>
                </a:cxn>
              </a:cxnLst>
              <a:rect l="0" t="0" r="r" b="b"/>
              <a:pathLst>
                <a:path w="43200" h="26877" fill="none" extrusionOk="0">
                  <a:moveTo>
                    <a:pt x="644" y="26839"/>
                  </a:moveTo>
                  <a:cubicBezTo>
                    <a:pt x="216" y="25125"/>
                    <a:pt x="0" y="23366"/>
                    <a:pt x="0" y="21600"/>
                  </a:cubicBezTo>
                  <a:cubicBezTo>
                    <a:pt x="0" y="9670"/>
                    <a:pt x="9670" y="0"/>
                    <a:pt x="21600" y="0"/>
                  </a:cubicBezTo>
                  <a:cubicBezTo>
                    <a:pt x="33529" y="0"/>
                    <a:pt x="43200" y="9670"/>
                    <a:pt x="43200" y="21600"/>
                  </a:cubicBezTo>
                  <a:cubicBezTo>
                    <a:pt x="43200" y="23379"/>
                    <a:pt x="42980" y="25151"/>
                    <a:pt x="42545" y="26877"/>
                  </a:cubicBezTo>
                </a:path>
                <a:path w="43200" h="26877" stroke="0" extrusionOk="0">
                  <a:moveTo>
                    <a:pt x="644" y="26839"/>
                  </a:moveTo>
                  <a:cubicBezTo>
                    <a:pt x="216" y="25125"/>
                    <a:pt x="0" y="23366"/>
                    <a:pt x="0" y="21600"/>
                  </a:cubicBezTo>
                  <a:cubicBezTo>
                    <a:pt x="0" y="9670"/>
                    <a:pt x="9670" y="0"/>
                    <a:pt x="21600" y="0"/>
                  </a:cubicBezTo>
                  <a:cubicBezTo>
                    <a:pt x="33529" y="0"/>
                    <a:pt x="43200" y="9670"/>
                    <a:pt x="43200" y="21600"/>
                  </a:cubicBezTo>
                  <a:cubicBezTo>
                    <a:pt x="43200" y="23379"/>
                    <a:pt x="42980" y="25151"/>
                    <a:pt x="42545" y="26877"/>
                  </a:cubicBezTo>
                  <a:lnTo>
                    <a:pt x="21600" y="21600"/>
                  </a:lnTo>
                  <a:close/>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134600" name="Line 8"/>
            <p:cNvSpPr>
              <a:spLocks noChangeShapeType="1"/>
            </p:cNvSpPr>
            <p:nvPr/>
          </p:nvSpPr>
          <p:spPr bwMode="auto">
            <a:xfrm flipV="1">
              <a:off x="4616" y="399"/>
              <a:ext cx="34" cy="8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4601" name="Line 9"/>
            <p:cNvSpPr>
              <a:spLocks noChangeShapeType="1"/>
            </p:cNvSpPr>
            <p:nvPr/>
          </p:nvSpPr>
          <p:spPr bwMode="auto">
            <a:xfrm flipH="1" flipV="1">
              <a:off x="4582" y="399"/>
              <a:ext cx="34" cy="8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4602" name="Freeform 10"/>
            <p:cNvSpPr>
              <a:spLocks/>
            </p:cNvSpPr>
            <p:nvPr/>
          </p:nvSpPr>
          <p:spPr bwMode="auto">
            <a:xfrm>
              <a:off x="3725" y="595"/>
              <a:ext cx="318" cy="32"/>
            </a:xfrm>
            <a:custGeom>
              <a:avLst/>
              <a:gdLst>
                <a:gd name="T0" fmla="*/ 0 w 56"/>
                <a:gd name="T1" fmla="*/ 0 h 6"/>
                <a:gd name="T2" fmla="*/ 56 w 56"/>
                <a:gd name="T3" fmla="*/ 0 h 6"/>
                <a:gd name="T4" fmla="*/ 42 w 56"/>
                <a:gd name="T5" fmla="*/ 6 h 6"/>
              </a:gdLst>
              <a:ahLst/>
              <a:cxnLst>
                <a:cxn ang="0">
                  <a:pos x="T0" y="T1"/>
                </a:cxn>
                <a:cxn ang="0">
                  <a:pos x="T2" y="T3"/>
                </a:cxn>
                <a:cxn ang="0">
                  <a:pos x="T4" y="T5"/>
                </a:cxn>
              </a:cxnLst>
              <a:rect l="0" t="0" r="r" b="b"/>
              <a:pathLst>
                <a:path w="56" h="6">
                  <a:moveTo>
                    <a:pt x="0" y="0"/>
                  </a:moveTo>
                  <a:lnTo>
                    <a:pt x="56" y="0"/>
                  </a:lnTo>
                  <a:lnTo>
                    <a:pt x="42" y="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134603" name="Line 11"/>
            <p:cNvSpPr>
              <a:spLocks noChangeShapeType="1"/>
            </p:cNvSpPr>
            <p:nvPr/>
          </p:nvSpPr>
          <p:spPr bwMode="auto">
            <a:xfrm flipH="1" flipV="1">
              <a:off x="3963" y="564"/>
              <a:ext cx="80" cy="3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4604" name="Arc 12"/>
            <p:cNvSpPr>
              <a:spLocks/>
            </p:cNvSpPr>
            <p:nvPr/>
          </p:nvSpPr>
          <p:spPr bwMode="auto">
            <a:xfrm>
              <a:off x="4361" y="160"/>
              <a:ext cx="261" cy="317"/>
            </a:xfrm>
            <a:custGeom>
              <a:avLst/>
              <a:gdLst>
                <a:gd name="G0" fmla="+- 21600 0 0"/>
                <a:gd name="G1" fmla="+- 21600 0 0"/>
                <a:gd name="G2" fmla="+- 21600 0 0"/>
                <a:gd name="T0" fmla="*/ 645 w 43200"/>
                <a:gd name="T1" fmla="*/ 26839 h 26877"/>
                <a:gd name="T2" fmla="*/ 42545 w 43200"/>
                <a:gd name="T3" fmla="*/ 26877 h 26877"/>
                <a:gd name="T4" fmla="*/ 21600 w 43200"/>
                <a:gd name="T5" fmla="*/ 21600 h 26877"/>
              </a:gdLst>
              <a:ahLst/>
              <a:cxnLst>
                <a:cxn ang="0">
                  <a:pos x="T0" y="T1"/>
                </a:cxn>
                <a:cxn ang="0">
                  <a:pos x="T2" y="T3"/>
                </a:cxn>
                <a:cxn ang="0">
                  <a:pos x="T4" y="T5"/>
                </a:cxn>
              </a:cxnLst>
              <a:rect l="0" t="0" r="r" b="b"/>
              <a:pathLst>
                <a:path w="43200" h="26877" fill="none" extrusionOk="0">
                  <a:moveTo>
                    <a:pt x="644" y="26839"/>
                  </a:moveTo>
                  <a:cubicBezTo>
                    <a:pt x="216" y="25125"/>
                    <a:pt x="0" y="23366"/>
                    <a:pt x="0" y="21600"/>
                  </a:cubicBezTo>
                  <a:cubicBezTo>
                    <a:pt x="0" y="9670"/>
                    <a:pt x="9670" y="0"/>
                    <a:pt x="21600" y="0"/>
                  </a:cubicBezTo>
                  <a:cubicBezTo>
                    <a:pt x="33529" y="0"/>
                    <a:pt x="43200" y="9670"/>
                    <a:pt x="43200" y="21600"/>
                  </a:cubicBezTo>
                  <a:cubicBezTo>
                    <a:pt x="43200" y="23379"/>
                    <a:pt x="42980" y="25151"/>
                    <a:pt x="42545" y="26877"/>
                  </a:cubicBezTo>
                </a:path>
                <a:path w="43200" h="26877" stroke="0" extrusionOk="0">
                  <a:moveTo>
                    <a:pt x="644" y="26839"/>
                  </a:moveTo>
                  <a:cubicBezTo>
                    <a:pt x="216" y="25125"/>
                    <a:pt x="0" y="23366"/>
                    <a:pt x="0" y="21600"/>
                  </a:cubicBezTo>
                  <a:cubicBezTo>
                    <a:pt x="0" y="9670"/>
                    <a:pt x="9670" y="0"/>
                    <a:pt x="21600" y="0"/>
                  </a:cubicBezTo>
                  <a:cubicBezTo>
                    <a:pt x="33529" y="0"/>
                    <a:pt x="43200" y="9670"/>
                    <a:pt x="43200" y="21600"/>
                  </a:cubicBezTo>
                  <a:cubicBezTo>
                    <a:pt x="43200" y="23379"/>
                    <a:pt x="42980" y="25151"/>
                    <a:pt x="42545" y="26877"/>
                  </a:cubicBezTo>
                  <a:lnTo>
                    <a:pt x="21600" y="21600"/>
                  </a:lnTo>
                  <a:close/>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134605" name="Line 13"/>
            <p:cNvSpPr>
              <a:spLocks noChangeShapeType="1"/>
            </p:cNvSpPr>
            <p:nvPr/>
          </p:nvSpPr>
          <p:spPr bwMode="auto">
            <a:xfrm flipV="1">
              <a:off x="4616" y="399"/>
              <a:ext cx="34" cy="8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4606" name="Line 14"/>
            <p:cNvSpPr>
              <a:spLocks noChangeShapeType="1"/>
            </p:cNvSpPr>
            <p:nvPr/>
          </p:nvSpPr>
          <p:spPr bwMode="auto">
            <a:xfrm flipH="1" flipV="1">
              <a:off x="4582" y="399"/>
              <a:ext cx="34" cy="8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4607" name="Oval 15"/>
            <p:cNvSpPr>
              <a:spLocks noChangeArrowheads="1"/>
            </p:cNvSpPr>
            <p:nvPr/>
          </p:nvSpPr>
          <p:spPr bwMode="auto">
            <a:xfrm>
              <a:off x="3589" y="532"/>
              <a:ext cx="136" cy="122"/>
            </a:xfrm>
            <a:prstGeom prst="ellipse">
              <a:avLst/>
            </a:prstGeom>
            <a:solidFill>
              <a:srgbClr val="000000"/>
            </a:solidFill>
            <a:ln w="0">
              <a:solidFill>
                <a:srgbClr val="990033"/>
              </a:solidFill>
              <a:round/>
              <a:headEnd/>
              <a:tailEnd/>
            </a:ln>
          </p:spPr>
          <p:txBody>
            <a:bodyPr/>
            <a:lstStyle/>
            <a:p>
              <a:endParaRPr lang="en-AU"/>
            </a:p>
          </p:txBody>
        </p:sp>
        <p:sp>
          <p:nvSpPr>
            <p:cNvPr id="1134608" name="Freeform 16"/>
            <p:cNvSpPr>
              <a:spLocks/>
            </p:cNvSpPr>
            <p:nvPr/>
          </p:nvSpPr>
          <p:spPr bwMode="auto">
            <a:xfrm>
              <a:off x="3725" y="595"/>
              <a:ext cx="318" cy="32"/>
            </a:xfrm>
            <a:custGeom>
              <a:avLst/>
              <a:gdLst>
                <a:gd name="T0" fmla="*/ 0 w 56"/>
                <a:gd name="T1" fmla="*/ 0 h 6"/>
                <a:gd name="T2" fmla="*/ 56 w 56"/>
                <a:gd name="T3" fmla="*/ 0 h 6"/>
                <a:gd name="T4" fmla="*/ 42 w 56"/>
                <a:gd name="T5" fmla="*/ 6 h 6"/>
              </a:gdLst>
              <a:ahLst/>
              <a:cxnLst>
                <a:cxn ang="0">
                  <a:pos x="T0" y="T1"/>
                </a:cxn>
                <a:cxn ang="0">
                  <a:pos x="T2" y="T3"/>
                </a:cxn>
                <a:cxn ang="0">
                  <a:pos x="T4" y="T5"/>
                </a:cxn>
              </a:cxnLst>
              <a:rect l="0" t="0" r="r" b="b"/>
              <a:pathLst>
                <a:path w="56" h="6">
                  <a:moveTo>
                    <a:pt x="0" y="0"/>
                  </a:moveTo>
                  <a:lnTo>
                    <a:pt x="56" y="0"/>
                  </a:lnTo>
                  <a:lnTo>
                    <a:pt x="42" y="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134609" name="Line 17"/>
            <p:cNvSpPr>
              <a:spLocks noChangeShapeType="1"/>
            </p:cNvSpPr>
            <p:nvPr/>
          </p:nvSpPr>
          <p:spPr bwMode="auto">
            <a:xfrm flipH="1" flipV="1">
              <a:off x="3963" y="564"/>
              <a:ext cx="80" cy="3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34610" name="Freeform 18"/>
            <p:cNvSpPr>
              <a:spLocks/>
            </p:cNvSpPr>
            <p:nvPr/>
          </p:nvSpPr>
          <p:spPr bwMode="auto">
            <a:xfrm>
              <a:off x="3725" y="595"/>
              <a:ext cx="318" cy="32"/>
            </a:xfrm>
            <a:custGeom>
              <a:avLst/>
              <a:gdLst>
                <a:gd name="T0" fmla="*/ 0 w 56"/>
                <a:gd name="T1" fmla="*/ 0 h 6"/>
                <a:gd name="T2" fmla="*/ 56 w 56"/>
                <a:gd name="T3" fmla="*/ 0 h 6"/>
                <a:gd name="T4" fmla="*/ 42 w 56"/>
                <a:gd name="T5" fmla="*/ 6 h 6"/>
              </a:gdLst>
              <a:ahLst/>
              <a:cxnLst>
                <a:cxn ang="0">
                  <a:pos x="T0" y="T1"/>
                </a:cxn>
                <a:cxn ang="0">
                  <a:pos x="T2" y="T3"/>
                </a:cxn>
                <a:cxn ang="0">
                  <a:pos x="T4" y="T5"/>
                </a:cxn>
              </a:cxnLst>
              <a:rect l="0" t="0" r="r" b="b"/>
              <a:pathLst>
                <a:path w="56" h="6">
                  <a:moveTo>
                    <a:pt x="0" y="0"/>
                  </a:moveTo>
                  <a:lnTo>
                    <a:pt x="56" y="0"/>
                  </a:lnTo>
                  <a:lnTo>
                    <a:pt x="42" y="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134611" name="Line 19"/>
            <p:cNvSpPr>
              <a:spLocks noChangeShapeType="1"/>
            </p:cNvSpPr>
            <p:nvPr/>
          </p:nvSpPr>
          <p:spPr bwMode="auto">
            <a:xfrm flipH="1" flipV="1">
              <a:off x="3963" y="564"/>
              <a:ext cx="80" cy="3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grpSp>
      <p:pic>
        <p:nvPicPr>
          <p:cNvPr id="1134612"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052513"/>
            <a:ext cx="8459787" cy="556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0BFCC055-5B9B-4FF0-9EA4-78DF610782CD}" type="slidenum">
              <a:rPr lang="en-AU" altLang="en-US"/>
              <a:pPr/>
              <a:t>23</a:t>
            </a:fld>
            <a:endParaRPr lang="en-AU" altLang="en-US"/>
          </a:p>
        </p:txBody>
      </p:sp>
      <p:sp>
        <p:nvSpPr>
          <p:cNvPr id="1135618" name="Rectangle 2"/>
          <p:cNvSpPr>
            <a:spLocks noGrp="1" noChangeArrowheads="1"/>
          </p:cNvSpPr>
          <p:nvPr>
            <p:ph type="title"/>
          </p:nvPr>
        </p:nvSpPr>
        <p:spPr/>
        <p:txBody>
          <a:bodyPr/>
          <a:lstStyle/>
          <a:p>
            <a:r>
              <a:rPr lang="en-US" altLang="en-US"/>
              <a:t>Class methods</a:t>
            </a:r>
          </a:p>
        </p:txBody>
      </p:sp>
      <p:pic>
        <p:nvPicPr>
          <p:cNvPr id="11356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8388"/>
            <a:ext cx="9144000" cy="5353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ctrTitle"/>
          </p:nvPr>
        </p:nvSpPr>
        <p:spPr/>
        <p:txBody>
          <a:bodyPr/>
          <a:lstStyle/>
          <a:p>
            <a:pPr algn="ctr"/>
            <a:r>
              <a:rPr lang="en-US" altLang="en-US" sz="4000"/>
              <a:t>5. </a:t>
            </a:r>
            <a:r>
              <a:rPr lang="en-US" altLang="en-US"/>
              <a:t>State machine modeling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10 (Maciaszek - RASD 3/e)</a:t>
            </a:r>
          </a:p>
        </p:txBody>
      </p:sp>
      <p:sp>
        <p:nvSpPr>
          <p:cNvPr id="7" name="Slide Number Placeholder 5"/>
          <p:cNvSpPr>
            <a:spLocks noGrp="1"/>
          </p:cNvSpPr>
          <p:nvPr>
            <p:ph type="sldNum" sz="quarter" idx="12"/>
          </p:nvPr>
        </p:nvSpPr>
        <p:spPr/>
        <p:txBody>
          <a:bodyPr/>
          <a:lstStyle/>
          <a:p>
            <a:fld id="{D2F9319B-547D-4176-A7BF-2605C8A85F46}" type="slidenum">
              <a:rPr lang="en-AU" altLang="en-US"/>
              <a:pPr/>
              <a:t>25</a:t>
            </a:fld>
            <a:endParaRPr lang="en-AU" altLang="en-US"/>
          </a:p>
        </p:txBody>
      </p:sp>
      <p:sp>
        <p:nvSpPr>
          <p:cNvPr id="1136642" name="Rectangle 2"/>
          <p:cNvSpPr>
            <a:spLocks noGrp="1" noChangeArrowheads="1"/>
          </p:cNvSpPr>
          <p:nvPr>
            <p:ph type="title"/>
          </p:nvPr>
        </p:nvSpPr>
        <p:spPr/>
        <p:txBody>
          <a:bodyPr/>
          <a:lstStyle/>
          <a:p>
            <a:r>
              <a:rPr lang="en-US" altLang="en-US"/>
              <a:t>States and transitions</a:t>
            </a:r>
          </a:p>
        </p:txBody>
      </p:sp>
      <p:pic>
        <p:nvPicPr>
          <p:cNvPr id="11366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613" y="1117600"/>
            <a:ext cx="6319837" cy="541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0"/>
            <a:ext cx="1943100" cy="904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 Pearson Education 2007</a:t>
            </a:r>
            <a:endParaRPr lang="en-AU" altLang="en-US"/>
          </a:p>
        </p:txBody>
      </p:sp>
      <p:sp>
        <p:nvSpPr>
          <p:cNvPr id="6" name="Footer Placeholder 4"/>
          <p:cNvSpPr>
            <a:spLocks noGrp="1"/>
          </p:cNvSpPr>
          <p:nvPr>
            <p:ph type="ftr" sz="quarter" idx="11"/>
          </p:nvPr>
        </p:nvSpPr>
        <p:spPr/>
        <p:txBody>
          <a:bodyPr/>
          <a:lstStyle/>
          <a:p>
            <a:r>
              <a:rPr lang="en-AU" altLang="en-US"/>
              <a:t>Chapter 10 (Maciaszek - RASD 3/e)</a:t>
            </a:r>
          </a:p>
        </p:txBody>
      </p:sp>
      <p:sp>
        <p:nvSpPr>
          <p:cNvPr id="7" name="Slide Number Placeholder 5"/>
          <p:cNvSpPr>
            <a:spLocks noGrp="1"/>
          </p:cNvSpPr>
          <p:nvPr>
            <p:ph type="sldNum" sz="quarter" idx="12"/>
          </p:nvPr>
        </p:nvSpPr>
        <p:spPr/>
        <p:txBody>
          <a:bodyPr/>
          <a:lstStyle/>
          <a:p>
            <a:fld id="{D53DC912-3307-4577-A1B2-87BB9D29A321}" type="slidenum">
              <a:rPr lang="en-AU" altLang="en-US"/>
              <a:pPr/>
              <a:t>26</a:t>
            </a:fld>
            <a:endParaRPr lang="en-AU" altLang="en-US"/>
          </a:p>
        </p:txBody>
      </p:sp>
      <p:sp>
        <p:nvSpPr>
          <p:cNvPr id="1138690" name="Rectangle 2"/>
          <p:cNvSpPr>
            <a:spLocks noGrp="1" noChangeArrowheads="1"/>
          </p:cNvSpPr>
          <p:nvPr>
            <p:ph type="title"/>
          </p:nvPr>
        </p:nvSpPr>
        <p:spPr/>
        <p:txBody>
          <a:bodyPr/>
          <a:lstStyle/>
          <a:p>
            <a:r>
              <a:rPr lang="en-US" altLang="en-US"/>
              <a:t>Statechart diagram</a:t>
            </a:r>
          </a:p>
        </p:txBody>
      </p:sp>
      <p:pic>
        <p:nvPicPr>
          <p:cNvPr id="1138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0"/>
            <a:ext cx="187166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386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452438"/>
            <a:ext cx="7343775" cy="638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ctrTitle"/>
          </p:nvPr>
        </p:nvSpPr>
        <p:spPr/>
        <p:txBody>
          <a:bodyPr/>
          <a:lstStyle/>
          <a:p>
            <a:pPr algn="ctr"/>
            <a:r>
              <a:rPr lang="en-US" altLang="en-US" sz="4000"/>
              <a:t>6. </a:t>
            </a:r>
            <a:r>
              <a:rPr lang="en-US" altLang="en-US"/>
              <a:t>Implementation models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35653B86-4692-4B59-BD12-3EF41C1B7442}" type="slidenum">
              <a:rPr lang="en-AU" altLang="en-US"/>
              <a:pPr/>
              <a:t>28</a:t>
            </a:fld>
            <a:endParaRPr lang="en-AU" altLang="en-US"/>
          </a:p>
        </p:txBody>
      </p:sp>
      <p:sp>
        <p:nvSpPr>
          <p:cNvPr id="1140738" name="Rectangle 2"/>
          <p:cNvSpPr>
            <a:spLocks noGrp="1" noChangeArrowheads="1"/>
          </p:cNvSpPr>
          <p:nvPr>
            <p:ph type="title"/>
          </p:nvPr>
        </p:nvSpPr>
        <p:spPr/>
        <p:txBody>
          <a:bodyPr/>
          <a:lstStyle/>
          <a:p>
            <a:r>
              <a:rPr lang="en-US" altLang="en-US"/>
              <a:t>Subsystems</a:t>
            </a:r>
          </a:p>
        </p:txBody>
      </p:sp>
      <p:pic>
        <p:nvPicPr>
          <p:cNvPr id="11407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0"/>
            <a:ext cx="4618038" cy="659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B189F62C-9A3F-4A78-B9FF-6403AE07D1FB}" type="slidenum">
              <a:rPr lang="en-AU" altLang="en-US"/>
              <a:pPr/>
              <a:t>29</a:t>
            </a:fld>
            <a:endParaRPr lang="en-AU" altLang="en-US"/>
          </a:p>
        </p:txBody>
      </p:sp>
      <p:sp>
        <p:nvSpPr>
          <p:cNvPr id="1142786" name="Rectangle 2"/>
          <p:cNvSpPr>
            <a:spLocks noGrp="1" noChangeArrowheads="1"/>
          </p:cNvSpPr>
          <p:nvPr>
            <p:ph type="title"/>
          </p:nvPr>
        </p:nvSpPr>
        <p:spPr/>
        <p:txBody>
          <a:bodyPr/>
          <a:lstStyle/>
          <a:p>
            <a:r>
              <a:rPr lang="en-US" altLang="en-US"/>
              <a:t>Packages (1 of 2)</a:t>
            </a:r>
          </a:p>
        </p:txBody>
      </p:sp>
      <p:pic>
        <p:nvPicPr>
          <p:cNvPr id="11427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981075"/>
            <a:ext cx="8370888" cy="4895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69E77337-1A5D-4EA7-A4B2-462EDBC7B8EC}" type="slidenum">
              <a:rPr lang="en-AU" altLang="en-US"/>
              <a:pPr/>
              <a:t>3</a:t>
            </a:fld>
            <a:endParaRPr lang="en-AU" altLang="en-US"/>
          </a:p>
        </p:txBody>
      </p:sp>
      <p:sp>
        <p:nvSpPr>
          <p:cNvPr id="1119234" name="Rectangle 2"/>
          <p:cNvSpPr>
            <a:spLocks noGrp="1" noChangeArrowheads="1"/>
          </p:cNvSpPr>
          <p:nvPr>
            <p:ph type="title"/>
          </p:nvPr>
        </p:nvSpPr>
        <p:spPr/>
        <p:txBody>
          <a:bodyPr/>
          <a:lstStyle/>
          <a:p>
            <a:r>
              <a:rPr lang="en-US" altLang="en-US"/>
              <a:t>Tutorial – OnLine Shopping</a:t>
            </a:r>
          </a:p>
        </p:txBody>
      </p:sp>
      <p:sp>
        <p:nvSpPr>
          <p:cNvPr id="1119235" name="Rectangle 3"/>
          <p:cNvSpPr>
            <a:spLocks noGrp="1" noChangeArrowheads="1"/>
          </p:cNvSpPr>
          <p:nvPr>
            <p:ph type="body" idx="1"/>
          </p:nvPr>
        </p:nvSpPr>
        <p:spPr>
          <a:xfrm>
            <a:off x="1403350" y="1052513"/>
            <a:ext cx="7543800" cy="5257800"/>
          </a:xfrm>
        </p:spPr>
        <p:txBody>
          <a:bodyPr/>
          <a:lstStyle/>
          <a:p>
            <a:r>
              <a:rPr lang="en-US" altLang="en-US" sz="2000" dirty="0"/>
              <a:t>Buying computers over Internet from the manufacturer.</a:t>
            </a:r>
          </a:p>
          <a:p>
            <a:r>
              <a:rPr lang="en-US" altLang="en-US" sz="2000" dirty="0"/>
              <a:t>Computers classified into servers, desktops and portables. </a:t>
            </a:r>
          </a:p>
          <a:p>
            <a:r>
              <a:rPr lang="en-US" altLang="en-US" sz="2000" dirty="0"/>
              <a:t>Customer can select standard configuration or can configure his/her own configuration. </a:t>
            </a:r>
          </a:p>
          <a:p>
            <a:pPr lvl="1"/>
            <a:r>
              <a:rPr lang="en-US" altLang="en-US" sz="1800" dirty="0"/>
              <a:t>For each new configuration, the system can calculate price.</a:t>
            </a:r>
          </a:p>
          <a:p>
            <a:r>
              <a:rPr lang="en-US" altLang="en-US" sz="2000" dirty="0"/>
              <a:t>To place order, the customer must fill out the shipment and payment information. </a:t>
            </a:r>
          </a:p>
          <a:p>
            <a:r>
              <a:rPr lang="en-US" altLang="en-US" sz="2000" dirty="0"/>
              <a:t>The system sends a confirmation e-mail message to the customer with details of the order. </a:t>
            </a:r>
          </a:p>
          <a:p>
            <a:r>
              <a:rPr lang="en-US" altLang="en-US" sz="2000" dirty="0"/>
              <a:t>Customer can check the order status online at any time.</a:t>
            </a:r>
          </a:p>
          <a:p>
            <a:r>
              <a:rPr lang="en-US" altLang="en-US" sz="2000" dirty="0"/>
              <a:t>Moreover, the system needs to</a:t>
            </a:r>
          </a:p>
          <a:p>
            <a:pPr lvl="1"/>
            <a:r>
              <a:rPr lang="en-US" altLang="en-US" sz="1800" dirty="0"/>
              <a:t>verify the customer’s credentials and payment method, </a:t>
            </a:r>
          </a:p>
          <a:p>
            <a:pPr lvl="1"/>
            <a:r>
              <a:rPr lang="en-US" altLang="en-US" sz="1800" dirty="0"/>
              <a:t>request the ordered configuration from the warehouse, </a:t>
            </a:r>
          </a:p>
          <a:p>
            <a:pPr lvl="1"/>
            <a:r>
              <a:rPr lang="en-US" altLang="en-US" sz="1800" dirty="0"/>
              <a:t>print an invoice, and </a:t>
            </a:r>
          </a:p>
          <a:p>
            <a:pPr lvl="1"/>
            <a:r>
              <a:rPr lang="en-US" altLang="en-US" sz="1800" dirty="0"/>
              <a:t>request the warehouse to ship the computer to the customer.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05CE5DB7-EC6D-4B4D-9D63-D50B7F59284A}" type="slidenum">
              <a:rPr lang="en-AU" altLang="en-US"/>
              <a:pPr/>
              <a:t>30</a:t>
            </a:fld>
            <a:endParaRPr lang="en-AU" altLang="en-US"/>
          </a:p>
        </p:txBody>
      </p:sp>
      <p:sp>
        <p:nvSpPr>
          <p:cNvPr id="1144834" name="Rectangle 2"/>
          <p:cNvSpPr>
            <a:spLocks noGrp="1" noChangeArrowheads="1"/>
          </p:cNvSpPr>
          <p:nvPr>
            <p:ph type="title"/>
          </p:nvPr>
        </p:nvSpPr>
        <p:spPr/>
        <p:txBody>
          <a:bodyPr/>
          <a:lstStyle/>
          <a:p>
            <a:r>
              <a:rPr lang="en-US" altLang="en-US"/>
              <a:t>Packages (2 of 2)</a:t>
            </a:r>
          </a:p>
        </p:txBody>
      </p:sp>
      <p:pic>
        <p:nvPicPr>
          <p:cNvPr id="11448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908050"/>
            <a:ext cx="7999412" cy="5610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3AB29ABA-161B-4C31-899E-6AC158C1F7E6}" type="slidenum">
              <a:rPr lang="en-AU" altLang="en-US"/>
              <a:pPr/>
              <a:t>31</a:t>
            </a:fld>
            <a:endParaRPr lang="en-AU" altLang="en-US"/>
          </a:p>
        </p:txBody>
      </p:sp>
      <p:sp>
        <p:nvSpPr>
          <p:cNvPr id="1146882" name="Rectangle 2"/>
          <p:cNvSpPr>
            <a:spLocks noGrp="1" noChangeArrowheads="1"/>
          </p:cNvSpPr>
          <p:nvPr>
            <p:ph type="title"/>
          </p:nvPr>
        </p:nvSpPr>
        <p:spPr/>
        <p:txBody>
          <a:bodyPr/>
          <a:lstStyle/>
          <a:p>
            <a:r>
              <a:rPr lang="en-US" altLang="en-US"/>
              <a:t>Components</a:t>
            </a:r>
          </a:p>
        </p:txBody>
      </p:sp>
      <p:pic>
        <p:nvPicPr>
          <p:cNvPr id="11468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550" y="1060450"/>
            <a:ext cx="4432300" cy="539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79BCDBB0-387D-47F9-8E0B-F3B8228C62F9}" type="slidenum">
              <a:rPr lang="en-AU" altLang="en-US"/>
              <a:pPr/>
              <a:t>32</a:t>
            </a:fld>
            <a:endParaRPr lang="en-AU" altLang="en-US"/>
          </a:p>
        </p:txBody>
      </p:sp>
      <p:sp>
        <p:nvSpPr>
          <p:cNvPr id="1148930" name="Rectangle 2"/>
          <p:cNvSpPr>
            <a:spLocks noGrp="1" noChangeArrowheads="1"/>
          </p:cNvSpPr>
          <p:nvPr>
            <p:ph type="title"/>
          </p:nvPr>
        </p:nvSpPr>
        <p:spPr/>
        <p:txBody>
          <a:bodyPr/>
          <a:lstStyle/>
          <a:p>
            <a:r>
              <a:rPr lang="en-US" altLang="en-US"/>
              <a:t>Nodes – deployment diagram</a:t>
            </a:r>
          </a:p>
        </p:txBody>
      </p:sp>
      <p:pic>
        <p:nvPicPr>
          <p:cNvPr id="11489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125538"/>
            <a:ext cx="5400675" cy="531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ctrTitle"/>
          </p:nvPr>
        </p:nvSpPr>
        <p:spPr/>
        <p:txBody>
          <a:bodyPr/>
          <a:lstStyle/>
          <a:p>
            <a:pPr algn="ctr"/>
            <a:r>
              <a:rPr lang="en-US" altLang="en-US" sz="4000"/>
              <a:t>7. </a:t>
            </a:r>
            <a:r>
              <a:rPr lang="en-US" altLang="en-US"/>
              <a:t>Object collaboration design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7CECFE04-261A-405C-AF42-39E21D8CD3AA}" type="slidenum">
              <a:rPr lang="en-AU" altLang="en-US"/>
              <a:pPr/>
              <a:t>34</a:t>
            </a:fld>
            <a:endParaRPr lang="en-AU" altLang="en-US"/>
          </a:p>
        </p:txBody>
      </p:sp>
      <p:sp>
        <p:nvSpPr>
          <p:cNvPr id="1150978" name="Rectangle 2"/>
          <p:cNvSpPr>
            <a:spLocks noGrp="1" noChangeArrowheads="1"/>
          </p:cNvSpPr>
          <p:nvPr>
            <p:ph type="title"/>
          </p:nvPr>
        </p:nvSpPr>
        <p:spPr/>
        <p:txBody>
          <a:bodyPr/>
          <a:lstStyle/>
          <a:p>
            <a:r>
              <a:rPr lang="en-US" altLang="en-US"/>
              <a:t>Use case document</a:t>
            </a:r>
          </a:p>
        </p:txBody>
      </p:sp>
      <p:pic>
        <p:nvPicPr>
          <p:cNvPr id="1150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047750"/>
            <a:ext cx="6551613" cy="541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C2B47EC6-D98D-4622-AF29-1E8AF0147D49}" type="slidenum">
              <a:rPr lang="en-AU" altLang="en-US"/>
              <a:pPr/>
              <a:t>35</a:t>
            </a:fld>
            <a:endParaRPr lang="en-AU" altLang="en-US"/>
          </a:p>
        </p:txBody>
      </p:sp>
      <p:sp>
        <p:nvSpPr>
          <p:cNvPr id="1170434" name="Rectangle 2"/>
          <p:cNvSpPr>
            <a:spLocks noGrp="1" noChangeArrowheads="1"/>
          </p:cNvSpPr>
          <p:nvPr>
            <p:ph type="title"/>
          </p:nvPr>
        </p:nvSpPr>
        <p:spPr/>
        <p:txBody>
          <a:bodyPr/>
          <a:lstStyle/>
          <a:p>
            <a:r>
              <a:rPr lang="en-US" altLang="en-US" sz="3600"/>
              <a:t>Requirements management in a CASE tool</a:t>
            </a:r>
          </a:p>
        </p:txBody>
      </p:sp>
      <p:pic>
        <p:nvPicPr>
          <p:cNvPr id="1170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052513"/>
            <a:ext cx="6767513"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B9124053-928D-4D26-929F-6D4DF21DA6A4}" type="slidenum">
              <a:rPr lang="en-AU" altLang="en-US"/>
              <a:pPr/>
              <a:t>36</a:t>
            </a:fld>
            <a:endParaRPr lang="en-AU" altLang="en-US"/>
          </a:p>
        </p:txBody>
      </p:sp>
      <p:sp>
        <p:nvSpPr>
          <p:cNvPr id="1171458" name="Rectangle 2"/>
          <p:cNvSpPr>
            <a:spLocks noGrp="1" noChangeArrowheads="1"/>
          </p:cNvSpPr>
          <p:nvPr>
            <p:ph type="title"/>
          </p:nvPr>
        </p:nvSpPr>
        <p:spPr/>
        <p:txBody>
          <a:bodyPr/>
          <a:lstStyle/>
          <a:p>
            <a:r>
              <a:rPr lang="en-US" altLang="en-US"/>
              <a:t>GUI prototype</a:t>
            </a:r>
          </a:p>
        </p:txBody>
      </p:sp>
      <p:pic>
        <p:nvPicPr>
          <p:cNvPr id="1171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052513"/>
            <a:ext cx="6840538"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41EFB932-C77C-4F61-8810-885B1C1A544C}" type="slidenum">
              <a:rPr lang="en-AU" altLang="en-US"/>
              <a:pPr/>
              <a:t>37</a:t>
            </a:fld>
            <a:endParaRPr lang="en-AU" altLang="en-US"/>
          </a:p>
        </p:txBody>
      </p:sp>
      <p:sp>
        <p:nvSpPr>
          <p:cNvPr id="1152002" name="Rectangle 2"/>
          <p:cNvSpPr>
            <a:spLocks noGrp="1" noChangeArrowheads="1"/>
          </p:cNvSpPr>
          <p:nvPr>
            <p:ph type="title"/>
          </p:nvPr>
        </p:nvSpPr>
        <p:spPr/>
        <p:txBody>
          <a:bodyPr/>
          <a:lstStyle/>
          <a:p>
            <a:r>
              <a:rPr lang="en-US" altLang="en-US"/>
              <a:t>Sequence diagram</a:t>
            </a:r>
          </a:p>
        </p:txBody>
      </p:sp>
      <p:pic>
        <p:nvPicPr>
          <p:cNvPr id="1152129" name="Picture 1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38213"/>
            <a:ext cx="9144000" cy="55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F39BD74A-AB1A-45A0-96B0-1483414AFEA9}" type="slidenum">
              <a:rPr lang="en-AU" altLang="en-US"/>
              <a:pPr/>
              <a:t>38</a:t>
            </a:fld>
            <a:endParaRPr lang="en-AU" altLang="en-US"/>
          </a:p>
        </p:txBody>
      </p:sp>
      <p:sp>
        <p:nvSpPr>
          <p:cNvPr id="1154050" name="Rectangle 2"/>
          <p:cNvSpPr>
            <a:spLocks noGrp="1" noChangeArrowheads="1"/>
          </p:cNvSpPr>
          <p:nvPr>
            <p:ph type="title"/>
          </p:nvPr>
        </p:nvSpPr>
        <p:spPr/>
        <p:txBody>
          <a:bodyPr/>
          <a:lstStyle/>
          <a:p>
            <a:r>
              <a:rPr lang="en-US" altLang="en-US"/>
              <a:t>Design-level class diagram</a:t>
            </a:r>
          </a:p>
        </p:txBody>
      </p:sp>
      <p:pic>
        <p:nvPicPr>
          <p:cNvPr id="1154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011238"/>
            <a:ext cx="81724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ctrTitle"/>
          </p:nvPr>
        </p:nvSpPr>
        <p:spPr/>
        <p:txBody>
          <a:bodyPr/>
          <a:lstStyle/>
          <a:p>
            <a:pPr algn="ctr"/>
            <a:r>
              <a:rPr lang="en-US" altLang="en-US" sz="4000"/>
              <a:t>8. </a:t>
            </a:r>
            <a:r>
              <a:rPr lang="en-US" altLang="en-US"/>
              <a:t>Window navigation design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4" name="Rectangle 4"/>
          <p:cNvSpPr>
            <a:spLocks noGrp="1" noChangeArrowheads="1"/>
          </p:cNvSpPr>
          <p:nvPr>
            <p:ph type="ctrTitle"/>
          </p:nvPr>
        </p:nvSpPr>
        <p:spPr/>
        <p:txBody>
          <a:bodyPr/>
          <a:lstStyle/>
          <a:p>
            <a:pPr algn="ctr"/>
            <a:r>
              <a:rPr lang="en-US" altLang="en-US" sz="4000"/>
              <a:t>1. </a:t>
            </a:r>
            <a:r>
              <a:rPr lang="en-US" altLang="en-US"/>
              <a:t>Use case modeling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12F5A888-6A85-47B2-83F3-53749124A400}" type="slidenum">
              <a:rPr lang="en-AU" altLang="en-US"/>
              <a:pPr/>
              <a:t>40</a:t>
            </a:fld>
            <a:endParaRPr lang="en-AU" altLang="en-US"/>
          </a:p>
        </p:txBody>
      </p:sp>
      <p:sp>
        <p:nvSpPr>
          <p:cNvPr id="1155074" name="Rectangle 2"/>
          <p:cNvSpPr>
            <a:spLocks noGrp="1" noChangeArrowheads="1"/>
          </p:cNvSpPr>
          <p:nvPr>
            <p:ph type="title"/>
          </p:nvPr>
        </p:nvSpPr>
        <p:spPr/>
        <p:txBody>
          <a:bodyPr/>
          <a:lstStyle/>
          <a:p>
            <a:r>
              <a:rPr lang="en-US" altLang="en-US"/>
              <a:t>User experience (UX) elements</a:t>
            </a:r>
          </a:p>
        </p:txBody>
      </p:sp>
      <p:pic>
        <p:nvPicPr>
          <p:cNvPr id="1155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052513"/>
            <a:ext cx="8604250" cy="543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8B1C9041-1672-4339-939A-5DD6FAA3C9D1}" type="slidenum">
              <a:rPr lang="en-AU" altLang="en-US"/>
              <a:pPr/>
              <a:t>41</a:t>
            </a:fld>
            <a:endParaRPr lang="en-AU" altLang="en-US"/>
          </a:p>
        </p:txBody>
      </p:sp>
      <p:sp>
        <p:nvSpPr>
          <p:cNvPr id="1156098" name="Rectangle 2"/>
          <p:cNvSpPr>
            <a:spLocks noGrp="1" noChangeArrowheads="1"/>
          </p:cNvSpPr>
          <p:nvPr>
            <p:ph type="title"/>
          </p:nvPr>
        </p:nvSpPr>
        <p:spPr/>
        <p:txBody>
          <a:bodyPr/>
          <a:lstStyle/>
          <a:p>
            <a:r>
              <a:rPr lang="en-US" altLang="en-US"/>
              <a:t>Behavioral UX collaboration</a:t>
            </a:r>
          </a:p>
        </p:txBody>
      </p:sp>
      <p:graphicFrame>
        <p:nvGraphicFramePr>
          <p:cNvPr id="1156099" name="Object 3"/>
          <p:cNvGraphicFramePr>
            <a:graphicFrameLocks noChangeAspect="1"/>
          </p:cNvGraphicFramePr>
          <p:nvPr/>
        </p:nvGraphicFramePr>
        <p:xfrm>
          <a:off x="1116013" y="835025"/>
          <a:ext cx="7559675" cy="5675313"/>
        </p:xfrm>
        <a:graphic>
          <a:graphicData uri="http://schemas.openxmlformats.org/presentationml/2006/ole">
            <mc:AlternateContent xmlns:mc="http://schemas.openxmlformats.org/markup-compatibility/2006">
              <mc:Choice xmlns:v="urn:schemas-microsoft-com:vml" Requires="v">
                <p:oleObj spid="_x0000_s1156100" name="Bitmap Image" r:id="rId3" imgW="6629975" imgH="4976291" progId="Paint.Picture">
                  <p:embed/>
                </p:oleObj>
              </mc:Choice>
              <mc:Fallback>
                <p:oleObj name="Bitmap Image" r:id="rId3" imgW="6629975" imgH="4976291"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835025"/>
                        <a:ext cx="7559675" cy="567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6247C7B0-CEC7-404C-A2A2-8FD78A29EC2A}" type="slidenum">
              <a:rPr lang="en-AU" altLang="en-US"/>
              <a:pPr/>
              <a:t>42</a:t>
            </a:fld>
            <a:endParaRPr lang="en-AU" altLang="en-US"/>
          </a:p>
        </p:txBody>
      </p:sp>
      <p:sp>
        <p:nvSpPr>
          <p:cNvPr id="1157122" name="Rectangle 2"/>
          <p:cNvSpPr>
            <a:spLocks noGrp="1" noChangeArrowheads="1"/>
          </p:cNvSpPr>
          <p:nvPr>
            <p:ph type="title"/>
          </p:nvPr>
        </p:nvSpPr>
        <p:spPr/>
        <p:txBody>
          <a:bodyPr/>
          <a:lstStyle/>
          <a:p>
            <a:r>
              <a:rPr lang="en-US" altLang="en-US"/>
              <a:t>Structural UX collaboration</a:t>
            </a:r>
          </a:p>
        </p:txBody>
      </p:sp>
      <p:pic>
        <p:nvPicPr>
          <p:cNvPr id="1157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023938"/>
            <a:ext cx="8893175" cy="5400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ctrTitle"/>
          </p:nvPr>
        </p:nvSpPr>
        <p:spPr/>
        <p:txBody>
          <a:bodyPr/>
          <a:lstStyle/>
          <a:p>
            <a:pPr algn="ctr"/>
            <a:r>
              <a:rPr lang="en-US" altLang="en-US" sz="4000"/>
              <a:t>9. </a:t>
            </a:r>
            <a:r>
              <a:rPr lang="en-US" altLang="en-US"/>
              <a:t>Database design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74B96286-F1A2-4A15-84DB-B774815AA1A7}" type="slidenum">
              <a:rPr lang="en-AU" altLang="en-US"/>
              <a:pPr/>
              <a:t>44</a:t>
            </a:fld>
            <a:endParaRPr lang="en-AU" altLang="en-US"/>
          </a:p>
        </p:txBody>
      </p:sp>
      <p:sp>
        <p:nvSpPr>
          <p:cNvPr id="1158146" name="Rectangle 2"/>
          <p:cNvSpPr>
            <a:spLocks noGrp="1" noChangeArrowheads="1"/>
          </p:cNvSpPr>
          <p:nvPr>
            <p:ph type="title"/>
          </p:nvPr>
        </p:nvSpPr>
        <p:spPr/>
        <p:txBody>
          <a:bodyPr/>
          <a:lstStyle/>
          <a:p>
            <a:r>
              <a:rPr lang="en-US" altLang="en-US"/>
              <a:t>DB schema</a:t>
            </a:r>
          </a:p>
        </p:txBody>
      </p:sp>
      <p:pic>
        <p:nvPicPr>
          <p:cNvPr id="1158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1438"/>
            <a:ext cx="9144000" cy="4694237"/>
          </a:xfrm>
          <a:prstGeom prst="rect">
            <a:avLst/>
          </a:prstGeom>
          <a:solidFill>
            <a:srgbClr val="FFFFFF"/>
          </a:solid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BBE4EFFF-71BC-481C-9DAE-288EC64E6788}" type="slidenum">
              <a:rPr lang="en-AU" altLang="en-US"/>
              <a:pPr/>
              <a:t>45</a:t>
            </a:fld>
            <a:endParaRPr lang="en-AU" altLang="en-US"/>
          </a:p>
        </p:txBody>
      </p:sp>
      <p:sp>
        <p:nvSpPr>
          <p:cNvPr id="1159170" name="Rectangle 2"/>
          <p:cNvSpPr>
            <a:spLocks noGrp="1" noChangeArrowheads="1"/>
          </p:cNvSpPr>
          <p:nvPr>
            <p:ph type="title"/>
          </p:nvPr>
        </p:nvSpPr>
        <p:spPr/>
        <p:txBody>
          <a:bodyPr/>
          <a:lstStyle/>
          <a:p>
            <a:r>
              <a:rPr lang="en-US" altLang="en-US" sz="3200"/>
              <a:t>DB schema with referential integrity constraints</a:t>
            </a:r>
          </a:p>
        </p:txBody>
      </p:sp>
      <p:pic>
        <p:nvPicPr>
          <p:cNvPr id="1159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413"/>
            <a:ext cx="9144000" cy="4773612"/>
          </a:xfrm>
          <a:prstGeom prst="rect">
            <a:avLst/>
          </a:prstGeom>
          <a:solidFill>
            <a:srgbClr val="FFFFFF"/>
          </a:solid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1CCF6856-5E2B-4A87-82F8-CA66A3BEE96F}" type="slidenum">
              <a:rPr lang="en-AU" altLang="en-US"/>
              <a:pPr/>
              <a:t>46</a:t>
            </a:fld>
            <a:endParaRPr lang="en-AU" altLang="en-US"/>
          </a:p>
        </p:txBody>
      </p:sp>
      <p:sp>
        <p:nvSpPr>
          <p:cNvPr id="1160194" name="Rectangle 2"/>
          <p:cNvSpPr>
            <a:spLocks noGrp="1" noChangeArrowheads="1"/>
          </p:cNvSpPr>
          <p:nvPr>
            <p:ph type="title"/>
          </p:nvPr>
        </p:nvSpPr>
        <p:spPr/>
        <p:txBody>
          <a:bodyPr/>
          <a:lstStyle/>
          <a:p>
            <a:r>
              <a:rPr lang="en-US" altLang="en-US"/>
              <a:t>Referential integrity design</a:t>
            </a:r>
          </a:p>
        </p:txBody>
      </p:sp>
      <p:pic>
        <p:nvPicPr>
          <p:cNvPr id="1160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4438"/>
            <a:ext cx="9144000" cy="476567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 Pearson Education 2007</a:t>
            </a:r>
            <a:endParaRPr lang="en-AU" altLang="en-US"/>
          </a:p>
        </p:txBody>
      </p:sp>
      <p:sp>
        <p:nvSpPr>
          <p:cNvPr id="5" name="Footer Placeholder 4"/>
          <p:cNvSpPr>
            <a:spLocks noGrp="1"/>
          </p:cNvSpPr>
          <p:nvPr>
            <p:ph type="ftr" sz="quarter" idx="11"/>
          </p:nvPr>
        </p:nvSpPr>
        <p:spPr/>
        <p:txBody>
          <a:bodyPr/>
          <a:lstStyle/>
          <a:p>
            <a:r>
              <a:rPr lang="en-AU" altLang="en-US"/>
              <a:t>Chapter 10 (Maciaszek - RASD 3/e)</a:t>
            </a:r>
          </a:p>
        </p:txBody>
      </p:sp>
      <p:sp>
        <p:nvSpPr>
          <p:cNvPr id="6" name="Slide Number Placeholder 5"/>
          <p:cNvSpPr>
            <a:spLocks noGrp="1"/>
          </p:cNvSpPr>
          <p:nvPr>
            <p:ph type="sldNum" sz="quarter" idx="12"/>
          </p:nvPr>
        </p:nvSpPr>
        <p:spPr/>
        <p:txBody>
          <a:bodyPr/>
          <a:lstStyle/>
          <a:p>
            <a:fld id="{F8ABE7E8-892E-4700-A2CC-5EED59715A91}" type="slidenum">
              <a:rPr lang="en-AU" altLang="en-US"/>
              <a:pPr/>
              <a:t>47</a:t>
            </a:fld>
            <a:endParaRPr lang="en-AU" altLang="en-US"/>
          </a:p>
        </p:txBody>
      </p:sp>
      <p:sp>
        <p:nvSpPr>
          <p:cNvPr id="1161218" name="Rectangle 2"/>
          <p:cNvSpPr>
            <a:spLocks noGrp="1" noChangeArrowheads="1"/>
          </p:cNvSpPr>
          <p:nvPr>
            <p:ph type="title"/>
          </p:nvPr>
        </p:nvSpPr>
        <p:spPr/>
        <p:txBody>
          <a:bodyPr/>
          <a:lstStyle/>
          <a:p>
            <a:r>
              <a:rPr lang="en-US" altLang="en-US"/>
              <a:t>Summary</a:t>
            </a:r>
          </a:p>
        </p:txBody>
      </p:sp>
      <p:sp>
        <p:nvSpPr>
          <p:cNvPr id="1161219" name="Rectangle 3"/>
          <p:cNvSpPr>
            <a:spLocks noGrp="1" noChangeArrowheads="1"/>
          </p:cNvSpPr>
          <p:nvPr>
            <p:ph type="body" idx="1"/>
          </p:nvPr>
        </p:nvSpPr>
        <p:spPr/>
        <p:txBody>
          <a:bodyPr/>
          <a:lstStyle/>
          <a:p>
            <a:pPr>
              <a:lnSpc>
                <a:spcPct val="110000"/>
              </a:lnSpc>
            </a:pPr>
            <a:r>
              <a:rPr lang="en-US" altLang="en-US"/>
              <a:t>use case modeling</a:t>
            </a:r>
          </a:p>
          <a:p>
            <a:pPr>
              <a:lnSpc>
                <a:spcPct val="110000"/>
              </a:lnSpc>
            </a:pPr>
            <a:r>
              <a:rPr lang="en-US" altLang="en-US"/>
              <a:t>activity modeling</a:t>
            </a:r>
          </a:p>
          <a:p>
            <a:pPr>
              <a:lnSpc>
                <a:spcPct val="110000"/>
              </a:lnSpc>
            </a:pPr>
            <a:r>
              <a:rPr lang="en-US" altLang="en-US"/>
              <a:t>class modeling</a:t>
            </a:r>
          </a:p>
          <a:p>
            <a:pPr>
              <a:lnSpc>
                <a:spcPct val="110000"/>
              </a:lnSpc>
            </a:pPr>
            <a:r>
              <a:rPr lang="en-US" altLang="en-US"/>
              <a:t>interaction modeling</a:t>
            </a:r>
          </a:p>
          <a:p>
            <a:pPr>
              <a:lnSpc>
                <a:spcPct val="110000"/>
              </a:lnSpc>
            </a:pPr>
            <a:r>
              <a:rPr lang="en-US" altLang="en-US"/>
              <a:t>statechart modeling</a:t>
            </a:r>
          </a:p>
          <a:p>
            <a:pPr>
              <a:lnSpc>
                <a:spcPct val="110000"/>
              </a:lnSpc>
            </a:pPr>
            <a:r>
              <a:rPr lang="en-US" altLang="en-US"/>
              <a:t>implementation models</a:t>
            </a:r>
          </a:p>
          <a:p>
            <a:pPr>
              <a:lnSpc>
                <a:spcPct val="110000"/>
              </a:lnSpc>
            </a:pPr>
            <a:r>
              <a:rPr lang="en-US" altLang="en-US"/>
              <a:t>object collaboration design</a:t>
            </a:r>
          </a:p>
          <a:p>
            <a:pPr>
              <a:lnSpc>
                <a:spcPct val="110000"/>
              </a:lnSpc>
            </a:pPr>
            <a:r>
              <a:rPr lang="en-US" altLang="en-US"/>
              <a:t>window navigation design</a:t>
            </a:r>
          </a:p>
          <a:p>
            <a:pPr>
              <a:lnSpc>
                <a:spcPct val="110000"/>
              </a:lnSpc>
            </a:pPr>
            <a:r>
              <a:rPr lang="en-US" altLang="en-US"/>
              <a:t>database design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altLang="en-US"/>
              <a:t>© Pearson Education 2007</a:t>
            </a:r>
            <a:endParaRPr lang="en-AU" altLang="en-US"/>
          </a:p>
        </p:txBody>
      </p:sp>
      <p:sp>
        <p:nvSpPr>
          <p:cNvPr id="11" name="Footer Placeholder 4"/>
          <p:cNvSpPr>
            <a:spLocks noGrp="1"/>
          </p:cNvSpPr>
          <p:nvPr>
            <p:ph type="ftr" sz="quarter" idx="11"/>
          </p:nvPr>
        </p:nvSpPr>
        <p:spPr/>
        <p:txBody>
          <a:bodyPr/>
          <a:lstStyle/>
          <a:p>
            <a:r>
              <a:rPr lang="en-AU" altLang="en-US"/>
              <a:t>Chapter 10 (Maciaszek - RASD 3/e)</a:t>
            </a:r>
          </a:p>
        </p:txBody>
      </p:sp>
      <p:sp>
        <p:nvSpPr>
          <p:cNvPr id="12" name="Slide Number Placeholder 5"/>
          <p:cNvSpPr>
            <a:spLocks noGrp="1"/>
          </p:cNvSpPr>
          <p:nvPr>
            <p:ph type="sldNum" sz="quarter" idx="12"/>
          </p:nvPr>
        </p:nvSpPr>
        <p:spPr/>
        <p:txBody>
          <a:bodyPr/>
          <a:lstStyle/>
          <a:p>
            <a:fld id="{D2B70DDF-5199-4497-A6DE-4BA6E89A98A7}" type="slidenum">
              <a:rPr lang="en-AU" altLang="en-US"/>
              <a:pPr/>
              <a:t>5</a:t>
            </a:fld>
            <a:endParaRPr lang="en-AU" altLang="en-US"/>
          </a:p>
        </p:txBody>
      </p:sp>
      <p:sp>
        <p:nvSpPr>
          <p:cNvPr id="1120258" name="Rectangle 2"/>
          <p:cNvSpPr>
            <a:spLocks noGrp="1" noChangeArrowheads="1"/>
          </p:cNvSpPr>
          <p:nvPr>
            <p:ph type="title"/>
          </p:nvPr>
        </p:nvSpPr>
        <p:spPr/>
        <p:txBody>
          <a:bodyPr/>
          <a:lstStyle/>
          <a:p>
            <a:r>
              <a:rPr lang="en-US" altLang="en-US" dirty="0"/>
              <a:t>Use case modeling – actors</a:t>
            </a:r>
          </a:p>
        </p:txBody>
      </p:sp>
      <p:sp>
        <p:nvSpPr>
          <p:cNvPr id="1120259" name="Rectangle 3"/>
          <p:cNvSpPr>
            <a:spLocks noGrp="1" noChangeArrowheads="1"/>
          </p:cNvSpPr>
          <p:nvPr>
            <p:ph type="body" idx="1"/>
          </p:nvPr>
        </p:nvSpPr>
        <p:spPr>
          <a:xfrm>
            <a:off x="1371600" y="1066800"/>
            <a:ext cx="7543800" cy="3009900"/>
          </a:xfrm>
        </p:spPr>
        <p:txBody>
          <a:bodyPr/>
          <a:lstStyle/>
          <a:p>
            <a:pPr>
              <a:lnSpc>
                <a:spcPct val="90000"/>
              </a:lnSpc>
              <a:buFont typeface="Monotype Sorts" charset="2"/>
              <a:buNone/>
            </a:pPr>
            <a:r>
              <a:rPr lang="en-US" altLang="en-US" sz="2400"/>
              <a:t>Consider the following requirements:</a:t>
            </a:r>
          </a:p>
          <a:p>
            <a:pPr>
              <a:lnSpc>
                <a:spcPct val="90000"/>
              </a:lnSpc>
              <a:buFont typeface="Monotype Sorts" charset="2"/>
              <a:buNone/>
            </a:pPr>
            <a:r>
              <a:rPr lang="en-US" altLang="en-US" sz="2400"/>
              <a:t>3.	The </a:t>
            </a:r>
            <a:r>
              <a:rPr lang="en-US" altLang="en-US" sz="2400" u="sng"/>
              <a:t>customer</a:t>
            </a:r>
            <a:r>
              <a:rPr lang="en-US" altLang="en-US" sz="2400"/>
              <a:t> may choose to order a computer online or may request that the </a:t>
            </a:r>
            <a:r>
              <a:rPr lang="en-US" altLang="en-US" sz="2400" u="sng"/>
              <a:t>salesperson</a:t>
            </a:r>
            <a:r>
              <a:rPr lang="en-US" altLang="en-US" sz="2400"/>
              <a:t> contact him/her to explain order details, negotiate the price, etc. before the order is actually placed.</a:t>
            </a:r>
          </a:p>
          <a:p>
            <a:pPr>
              <a:lnSpc>
                <a:spcPct val="90000"/>
              </a:lnSpc>
              <a:buFont typeface="Monotype Sorts" charset="2"/>
              <a:buNone/>
            </a:pPr>
            <a:r>
              <a:rPr lang="en-US" altLang="en-US" sz="2400"/>
              <a:t>7.	The </a:t>
            </a:r>
            <a:r>
              <a:rPr lang="en-US" altLang="en-US" sz="2400" u="sng"/>
              <a:t>warehouse</a:t>
            </a:r>
            <a:r>
              <a:rPr lang="en-US" altLang="en-US" sz="2400"/>
              <a:t> obtains the invoice from the </a:t>
            </a:r>
            <a:r>
              <a:rPr lang="en-US" altLang="en-US" sz="2400" u="sng"/>
              <a:t>salesperson</a:t>
            </a:r>
            <a:r>
              <a:rPr lang="en-US" altLang="en-US" sz="2400"/>
              <a:t> and ships the computer to the </a:t>
            </a:r>
            <a:r>
              <a:rPr lang="en-US" altLang="en-US" sz="2400" u="sng"/>
              <a:t>customer</a:t>
            </a:r>
            <a:r>
              <a:rPr lang="en-US" altLang="en-US" sz="2400"/>
              <a:t>.</a:t>
            </a:r>
          </a:p>
        </p:txBody>
      </p:sp>
      <p:pic>
        <p:nvPicPr>
          <p:cNvPr id="11202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292600"/>
            <a:ext cx="7129462"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0261" name="Freeform 5"/>
          <p:cNvSpPr>
            <a:spLocks/>
          </p:cNvSpPr>
          <p:nvPr/>
        </p:nvSpPr>
        <p:spPr bwMode="auto">
          <a:xfrm>
            <a:off x="995363" y="1819275"/>
            <a:ext cx="1858962" cy="3011488"/>
          </a:xfrm>
          <a:custGeom>
            <a:avLst/>
            <a:gdLst>
              <a:gd name="T0" fmla="*/ 1171 w 1171"/>
              <a:gd name="T1" fmla="*/ 0 h 1897"/>
              <a:gd name="T2" fmla="*/ 1133 w 1171"/>
              <a:gd name="T3" fmla="*/ 19 h 1897"/>
              <a:gd name="T4" fmla="*/ 1088 w 1171"/>
              <a:gd name="T5" fmla="*/ 50 h 1897"/>
              <a:gd name="T6" fmla="*/ 898 w 1171"/>
              <a:gd name="T7" fmla="*/ 183 h 1897"/>
              <a:gd name="T8" fmla="*/ 841 w 1171"/>
              <a:gd name="T9" fmla="*/ 247 h 1897"/>
              <a:gd name="T10" fmla="*/ 759 w 1171"/>
              <a:gd name="T11" fmla="*/ 297 h 1897"/>
              <a:gd name="T12" fmla="*/ 696 w 1171"/>
              <a:gd name="T13" fmla="*/ 341 h 1897"/>
              <a:gd name="T14" fmla="*/ 550 w 1171"/>
              <a:gd name="T15" fmla="*/ 436 h 1897"/>
              <a:gd name="T16" fmla="*/ 493 w 1171"/>
              <a:gd name="T17" fmla="*/ 455 h 1897"/>
              <a:gd name="T18" fmla="*/ 417 w 1171"/>
              <a:gd name="T19" fmla="*/ 493 h 1897"/>
              <a:gd name="T20" fmla="*/ 341 w 1171"/>
              <a:gd name="T21" fmla="*/ 506 h 1897"/>
              <a:gd name="T22" fmla="*/ 120 w 1171"/>
              <a:gd name="T23" fmla="*/ 582 h 1897"/>
              <a:gd name="T24" fmla="*/ 76 w 1171"/>
              <a:gd name="T25" fmla="*/ 633 h 1897"/>
              <a:gd name="T26" fmla="*/ 63 w 1171"/>
              <a:gd name="T27" fmla="*/ 652 h 1897"/>
              <a:gd name="T28" fmla="*/ 31 w 1171"/>
              <a:gd name="T29" fmla="*/ 734 h 1897"/>
              <a:gd name="T30" fmla="*/ 19 w 1171"/>
              <a:gd name="T31" fmla="*/ 785 h 1897"/>
              <a:gd name="T32" fmla="*/ 12 w 1171"/>
              <a:gd name="T33" fmla="*/ 1114 h 1897"/>
              <a:gd name="T34" fmla="*/ 38 w 1171"/>
              <a:gd name="T35" fmla="*/ 1253 h 1897"/>
              <a:gd name="T36" fmla="*/ 69 w 1171"/>
              <a:gd name="T37" fmla="*/ 1316 h 1897"/>
              <a:gd name="T38" fmla="*/ 158 w 1171"/>
              <a:gd name="T39" fmla="*/ 1455 h 1897"/>
              <a:gd name="T40" fmla="*/ 202 w 1171"/>
              <a:gd name="T41" fmla="*/ 1519 h 1897"/>
              <a:gd name="T42" fmla="*/ 265 w 1171"/>
              <a:gd name="T43" fmla="*/ 1569 h 1897"/>
              <a:gd name="T44" fmla="*/ 291 w 1171"/>
              <a:gd name="T45" fmla="*/ 1588 h 1897"/>
              <a:gd name="T46" fmla="*/ 310 w 1171"/>
              <a:gd name="T47" fmla="*/ 1601 h 1897"/>
              <a:gd name="T48" fmla="*/ 424 w 1171"/>
              <a:gd name="T49" fmla="*/ 1652 h 1897"/>
              <a:gd name="T50" fmla="*/ 557 w 1171"/>
              <a:gd name="T51" fmla="*/ 1690 h 1897"/>
              <a:gd name="T52" fmla="*/ 626 w 1171"/>
              <a:gd name="T53" fmla="*/ 1728 h 1897"/>
              <a:gd name="T54" fmla="*/ 854 w 1171"/>
              <a:gd name="T55" fmla="*/ 1835 h 1897"/>
              <a:gd name="T56" fmla="*/ 930 w 1171"/>
              <a:gd name="T57" fmla="*/ 1873 h 1897"/>
              <a:gd name="T58" fmla="*/ 1025 w 1171"/>
              <a:gd name="T59" fmla="*/ 188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71" h="1897">
                <a:moveTo>
                  <a:pt x="1171" y="0"/>
                </a:moveTo>
                <a:cubicBezTo>
                  <a:pt x="1159" y="8"/>
                  <a:pt x="1145" y="11"/>
                  <a:pt x="1133" y="19"/>
                </a:cubicBezTo>
                <a:cubicBezTo>
                  <a:pt x="1071" y="62"/>
                  <a:pt x="1161" y="16"/>
                  <a:pt x="1088" y="50"/>
                </a:cubicBezTo>
                <a:cubicBezTo>
                  <a:pt x="1033" y="105"/>
                  <a:pt x="963" y="142"/>
                  <a:pt x="898" y="183"/>
                </a:cubicBezTo>
                <a:cubicBezTo>
                  <a:pt x="876" y="197"/>
                  <a:pt x="859" y="230"/>
                  <a:pt x="841" y="247"/>
                </a:cubicBezTo>
                <a:cubicBezTo>
                  <a:pt x="819" y="269"/>
                  <a:pt x="787" y="284"/>
                  <a:pt x="759" y="297"/>
                </a:cubicBezTo>
                <a:cubicBezTo>
                  <a:pt x="737" y="319"/>
                  <a:pt x="725" y="332"/>
                  <a:pt x="696" y="341"/>
                </a:cubicBezTo>
                <a:cubicBezTo>
                  <a:pt x="649" y="373"/>
                  <a:pt x="601" y="410"/>
                  <a:pt x="550" y="436"/>
                </a:cubicBezTo>
                <a:cubicBezTo>
                  <a:pt x="541" y="440"/>
                  <a:pt x="493" y="455"/>
                  <a:pt x="493" y="455"/>
                </a:cubicBezTo>
                <a:cubicBezTo>
                  <a:pt x="466" y="464"/>
                  <a:pt x="444" y="485"/>
                  <a:pt x="417" y="493"/>
                </a:cubicBezTo>
                <a:cubicBezTo>
                  <a:pt x="401" y="498"/>
                  <a:pt x="357" y="503"/>
                  <a:pt x="341" y="506"/>
                </a:cubicBezTo>
                <a:cubicBezTo>
                  <a:pt x="264" y="522"/>
                  <a:pt x="194" y="559"/>
                  <a:pt x="120" y="582"/>
                </a:cubicBezTo>
                <a:cubicBezTo>
                  <a:pt x="88" y="604"/>
                  <a:pt x="106" y="588"/>
                  <a:pt x="76" y="633"/>
                </a:cubicBezTo>
                <a:cubicBezTo>
                  <a:pt x="72" y="639"/>
                  <a:pt x="63" y="652"/>
                  <a:pt x="63" y="652"/>
                </a:cubicBezTo>
                <a:cubicBezTo>
                  <a:pt x="54" y="681"/>
                  <a:pt x="39" y="704"/>
                  <a:pt x="31" y="734"/>
                </a:cubicBezTo>
                <a:cubicBezTo>
                  <a:pt x="27" y="751"/>
                  <a:pt x="19" y="785"/>
                  <a:pt x="19" y="785"/>
                </a:cubicBezTo>
                <a:cubicBezTo>
                  <a:pt x="3" y="925"/>
                  <a:pt x="0" y="898"/>
                  <a:pt x="12" y="1114"/>
                </a:cubicBezTo>
                <a:cubicBezTo>
                  <a:pt x="15" y="1173"/>
                  <a:pt x="23" y="1203"/>
                  <a:pt x="38" y="1253"/>
                </a:cubicBezTo>
                <a:cubicBezTo>
                  <a:pt x="45" y="1275"/>
                  <a:pt x="69" y="1316"/>
                  <a:pt x="69" y="1316"/>
                </a:cubicBezTo>
                <a:cubicBezTo>
                  <a:pt x="83" y="1370"/>
                  <a:pt x="126" y="1410"/>
                  <a:pt x="158" y="1455"/>
                </a:cubicBezTo>
                <a:cubicBezTo>
                  <a:pt x="173" y="1476"/>
                  <a:pt x="183" y="1501"/>
                  <a:pt x="202" y="1519"/>
                </a:cubicBezTo>
                <a:cubicBezTo>
                  <a:pt x="222" y="1537"/>
                  <a:pt x="244" y="1553"/>
                  <a:pt x="265" y="1569"/>
                </a:cubicBezTo>
                <a:cubicBezTo>
                  <a:pt x="273" y="1576"/>
                  <a:pt x="282" y="1582"/>
                  <a:pt x="291" y="1588"/>
                </a:cubicBezTo>
                <a:cubicBezTo>
                  <a:pt x="297" y="1592"/>
                  <a:pt x="310" y="1601"/>
                  <a:pt x="310" y="1601"/>
                </a:cubicBezTo>
                <a:cubicBezTo>
                  <a:pt x="333" y="1637"/>
                  <a:pt x="384" y="1645"/>
                  <a:pt x="424" y="1652"/>
                </a:cubicBezTo>
                <a:cubicBezTo>
                  <a:pt x="466" y="1672"/>
                  <a:pt x="511" y="1682"/>
                  <a:pt x="557" y="1690"/>
                </a:cubicBezTo>
                <a:cubicBezTo>
                  <a:pt x="613" y="1725"/>
                  <a:pt x="589" y="1714"/>
                  <a:pt x="626" y="1728"/>
                </a:cubicBezTo>
                <a:cubicBezTo>
                  <a:pt x="689" y="1777"/>
                  <a:pt x="776" y="1816"/>
                  <a:pt x="854" y="1835"/>
                </a:cubicBezTo>
                <a:cubicBezTo>
                  <a:pt x="881" y="1849"/>
                  <a:pt x="900" y="1866"/>
                  <a:pt x="930" y="1873"/>
                </a:cubicBezTo>
                <a:cubicBezTo>
                  <a:pt x="965" y="1897"/>
                  <a:pt x="1053" y="1880"/>
                  <a:pt x="1025" y="1880"/>
                </a:cubicBezTo>
              </a:path>
            </a:pathLst>
          </a:custGeom>
          <a:noFill/>
          <a:ln w="12700" cap="flat"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20262" name="Freeform 6"/>
          <p:cNvSpPr>
            <a:spLocks/>
          </p:cNvSpPr>
          <p:nvPr/>
        </p:nvSpPr>
        <p:spPr bwMode="auto">
          <a:xfrm>
            <a:off x="5508625" y="2133600"/>
            <a:ext cx="1079500" cy="2159000"/>
          </a:xfrm>
          <a:custGeom>
            <a:avLst/>
            <a:gdLst>
              <a:gd name="T0" fmla="*/ 680 w 680"/>
              <a:gd name="T1" fmla="*/ 0 h 1360"/>
              <a:gd name="T2" fmla="*/ 0 w 680"/>
              <a:gd name="T3" fmla="*/ 1360 h 1360"/>
            </a:gdLst>
            <a:ahLst/>
            <a:cxnLst>
              <a:cxn ang="0">
                <a:pos x="T0" y="T1"/>
              </a:cxn>
              <a:cxn ang="0">
                <a:pos x="T2" y="T3"/>
              </a:cxn>
            </a:cxnLst>
            <a:rect l="0" t="0" r="r" b="b"/>
            <a:pathLst>
              <a:path w="680" h="1360">
                <a:moveTo>
                  <a:pt x="680" y="0"/>
                </a:moveTo>
                <a:cubicBezTo>
                  <a:pt x="396" y="566"/>
                  <a:pt x="113" y="1133"/>
                  <a:pt x="0" y="1360"/>
                </a:cubicBezTo>
              </a:path>
            </a:pathLst>
          </a:custGeom>
          <a:noFill/>
          <a:ln w="12700" cap="flat"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20263" name="Freeform 7"/>
          <p:cNvSpPr>
            <a:spLocks/>
          </p:cNvSpPr>
          <p:nvPr/>
        </p:nvSpPr>
        <p:spPr bwMode="auto">
          <a:xfrm flipH="1">
            <a:off x="2627313" y="3860800"/>
            <a:ext cx="360362" cy="504825"/>
          </a:xfrm>
          <a:custGeom>
            <a:avLst/>
            <a:gdLst>
              <a:gd name="T0" fmla="*/ 680 w 680"/>
              <a:gd name="T1" fmla="*/ 0 h 1360"/>
              <a:gd name="T2" fmla="*/ 0 w 680"/>
              <a:gd name="T3" fmla="*/ 1360 h 1360"/>
            </a:gdLst>
            <a:ahLst/>
            <a:cxnLst>
              <a:cxn ang="0">
                <a:pos x="T0" y="T1"/>
              </a:cxn>
              <a:cxn ang="0">
                <a:pos x="T2" y="T3"/>
              </a:cxn>
            </a:cxnLst>
            <a:rect l="0" t="0" r="r" b="b"/>
            <a:pathLst>
              <a:path w="680" h="1360">
                <a:moveTo>
                  <a:pt x="680" y="0"/>
                </a:moveTo>
                <a:cubicBezTo>
                  <a:pt x="396" y="566"/>
                  <a:pt x="113" y="1133"/>
                  <a:pt x="0" y="1360"/>
                </a:cubicBezTo>
              </a:path>
            </a:pathLst>
          </a:custGeom>
          <a:noFill/>
          <a:ln w="12700" cap="flat"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20264" name="Freeform 8"/>
          <p:cNvSpPr>
            <a:spLocks/>
          </p:cNvSpPr>
          <p:nvPr/>
        </p:nvSpPr>
        <p:spPr bwMode="auto">
          <a:xfrm flipH="1">
            <a:off x="3276600" y="3573463"/>
            <a:ext cx="1727200" cy="863600"/>
          </a:xfrm>
          <a:custGeom>
            <a:avLst/>
            <a:gdLst>
              <a:gd name="T0" fmla="*/ 680 w 680"/>
              <a:gd name="T1" fmla="*/ 0 h 1360"/>
              <a:gd name="T2" fmla="*/ 0 w 680"/>
              <a:gd name="T3" fmla="*/ 1360 h 1360"/>
            </a:gdLst>
            <a:ahLst/>
            <a:cxnLst>
              <a:cxn ang="0">
                <a:pos x="T0" y="T1"/>
              </a:cxn>
              <a:cxn ang="0">
                <a:pos x="T2" y="T3"/>
              </a:cxn>
            </a:cxnLst>
            <a:rect l="0" t="0" r="r" b="b"/>
            <a:pathLst>
              <a:path w="680" h="1360">
                <a:moveTo>
                  <a:pt x="680" y="0"/>
                </a:moveTo>
                <a:cubicBezTo>
                  <a:pt x="396" y="566"/>
                  <a:pt x="113" y="1133"/>
                  <a:pt x="0" y="1360"/>
                </a:cubicBezTo>
              </a:path>
            </a:pathLst>
          </a:custGeom>
          <a:noFill/>
          <a:ln w="12700" cap="flat"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20265" name="Freeform 9"/>
          <p:cNvSpPr>
            <a:spLocks/>
          </p:cNvSpPr>
          <p:nvPr/>
        </p:nvSpPr>
        <p:spPr bwMode="auto">
          <a:xfrm flipH="1">
            <a:off x="3492500" y="3213100"/>
            <a:ext cx="3887788" cy="1223963"/>
          </a:xfrm>
          <a:custGeom>
            <a:avLst/>
            <a:gdLst>
              <a:gd name="T0" fmla="*/ 680 w 680"/>
              <a:gd name="T1" fmla="*/ 0 h 1360"/>
              <a:gd name="T2" fmla="*/ 0 w 680"/>
              <a:gd name="T3" fmla="*/ 1360 h 1360"/>
            </a:gdLst>
            <a:ahLst/>
            <a:cxnLst>
              <a:cxn ang="0">
                <a:pos x="T0" y="T1"/>
              </a:cxn>
              <a:cxn ang="0">
                <a:pos x="T2" y="T3"/>
              </a:cxn>
            </a:cxnLst>
            <a:rect l="0" t="0" r="r" b="b"/>
            <a:pathLst>
              <a:path w="680" h="1360">
                <a:moveTo>
                  <a:pt x="680" y="0"/>
                </a:moveTo>
                <a:cubicBezTo>
                  <a:pt x="396" y="566"/>
                  <a:pt x="113" y="1133"/>
                  <a:pt x="0" y="1360"/>
                </a:cubicBezTo>
              </a:path>
            </a:pathLst>
          </a:custGeom>
          <a:noFill/>
          <a:ln w="12700" cap="flat" cmpd="sng">
            <a:solidFill>
              <a:schemeClr val="tx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altLang="en-US"/>
              <a:t>© Pearson Education 2007</a:t>
            </a:r>
            <a:endParaRPr lang="en-AU" altLang="en-US"/>
          </a:p>
        </p:txBody>
      </p:sp>
      <p:sp>
        <p:nvSpPr>
          <p:cNvPr id="9" name="Footer Placeholder 4"/>
          <p:cNvSpPr>
            <a:spLocks noGrp="1"/>
          </p:cNvSpPr>
          <p:nvPr>
            <p:ph type="ftr" sz="quarter" idx="11"/>
          </p:nvPr>
        </p:nvSpPr>
        <p:spPr/>
        <p:txBody>
          <a:bodyPr/>
          <a:lstStyle/>
          <a:p>
            <a:r>
              <a:rPr lang="en-AU" altLang="en-US"/>
              <a:t>Chapter 10 (Maciaszek - RASD 3/e)</a:t>
            </a:r>
          </a:p>
        </p:txBody>
      </p:sp>
      <p:sp>
        <p:nvSpPr>
          <p:cNvPr id="10" name="Slide Number Placeholder 5"/>
          <p:cNvSpPr>
            <a:spLocks noGrp="1"/>
          </p:cNvSpPr>
          <p:nvPr>
            <p:ph type="sldNum" sz="quarter" idx="12"/>
          </p:nvPr>
        </p:nvSpPr>
        <p:spPr/>
        <p:txBody>
          <a:bodyPr/>
          <a:lstStyle/>
          <a:p>
            <a:fld id="{0F67A45F-3F16-4A6E-86EA-3A7ABE6D6D8C}" type="slidenum">
              <a:rPr lang="en-AU" altLang="en-US"/>
              <a:pPr/>
              <a:t>6</a:t>
            </a:fld>
            <a:endParaRPr lang="en-AU" altLang="en-US"/>
          </a:p>
        </p:txBody>
      </p:sp>
      <p:sp>
        <p:nvSpPr>
          <p:cNvPr id="1121282" name="Rectangle 2"/>
          <p:cNvSpPr>
            <a:spLocks noGrp="1" noChangeArrowheads="1"/>
          </p:cNvSpPr>
          <p:nvPr>
            <p:ph type="title"/>
          </p:nvPr>
        </p:nvSpPr>
        <p:spPr/>
        <p:txBody>
          <a:bodyPr/>
          <a:lstStyle/>
          <a:p>
            <a:r>
              <a:rPr lang="en-US" altLang="en-US"/>
              <a:t>Use case modeling – use cases</a:t>
            </a:r>
          </a:p>
        </p:txBody>
      </p:sp>
      <p:sp>
        <p:nvSpPr>
          <p:cNvPr id="1121283" name="Rectangle 3"/>
          <p:cNvSpPr>
            <a:spLocks noGrp="1" noChangeArrowheads="1"/>
          </p:cNvSpPr>
          <p:nvPr>
            <p:ph type="body" idx="1"/>
          </p:nvPr>
        </p:nvSpPr>
        <p:spPr>
          <a:xfrm>
            <a:off x="1371600" y="1066800"/>
            <a:ext cx="7543800" cy="3009900"/>
          </a:xfrm>
        </p:spPr>
        <p:txBody>
          <a:bodyPr/>
          <a:lstStyle/>
          <a:p>
            <a:pPr>
              <a:lnSpc>
                <a:spcPct val="90000"/>
              </a:lnSpc>
              <a:buFont typeface="Monotype Sorts" charset="2"/>
              <a:buNone/>
            </a:pPr>
            <a:r>
              <a:rPr lang="en-US" altLang="en-US" sz="2400"/>
              <a:t>Consider the following requirements:</a:t>
            </a:r>
          </a:p>
          <a:p>
            <a:pPr>
              <a:lnSpc>
                <a:spcPct val="90000"/>
              </a:lnSpc>
              <a:buFont typeface="Monotype Sorts" charset="2"/>
              <a:buNone/>
            </a:pPr>
            <a:r>
              <a:rPr lang="en-US" altLang="en-US" sz="2400"/>
              <a:t>3.	The customer may choose to </a:t>
            </a:r>
            <a:r>
              <a:rPr lang="en-US" altLang="en-US" sz="2400" u="sng"/>
              <a:t>order a computer</a:t>
            </a:r>
            <a:r>
              <a:rPr lang="en-US" altLang="en-US" sz="2400"/>
              <a:t> online or may </a:t>
            </a:r>
            <a:r>
              <a:rPr lang="en-US" altLang="en-US" sz="2400" u="sng"/>
              <a:t>request that the salesperson contact</a:t>
            </a:r>
            <a:r>
              <a:rPr lang="en-US" altLang="en-US" sz="2400"/>
              <a:t> him/her to explain order details, negotiate the price, etc. before the order is actually placed.</a:t>
            </a:r>
          </a:p>
          <a:p>
            <a:pPr>
              <a:lnSpc>
                <a:spcPct val="90000"/>
              </a:lnSpc>
              <a:buFont typeface="Monotype Sorts" charset="2"/>
              <a:buNone/>
            </a:pPr>
            <a:r>
              <a:rPr lang="en-US" altLang="en-US" sz="2400"/>
              <a:t>7.	The warehouse </a:t>
            </a:r>
            <a:r>
              <a:rPr lang="en-US" altLang="en-US" sz="2400" u="sng"/>
              <a:t>obtains the invoice</a:t>
            </a:r>
            <a:r>
              <a:rPr lang="en-US" altLang="en-US" sz="2400"/>
              <a:t> from the salesperson and ships the computer to the customer.</a:t>
            </a:r>
          </a:p>
        </p:txBody>
      </p:sp>
      <p:pic>
        <p:nvPicPr>
          <p:cNvPr id="1121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581525"/>
            <a:ext cx="8640762"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1285" name="Line 5"/>
          <p:cNvSpPr>
            <a:spLocks noChangeShapeType="1"/>
          </p:cNvSpPr>
          <p:nvPr/>
        </p:nvSpPr>
        <p:spPr bwMode="auto">
          <a:xfrm flipH="1">
            <a:off x="2771775" y="1844675"/>
            <a:ext cx="3455988" cy="2736850"/>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21286" name="Line 6"/>
          <p:cNvSpPr>
            <a:spLocks noChangeShapeType="1"/>
          </p:cNvSpPr>
          <p:nvPr/>
        </p:nvSpPr>
        <p:spPr bwMode="auto">
          <a:xfrm flipH="1">
            <a:off x="4859338" y="2133600"/>
            <a:ext cx="1584325" cy="2447925"/>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21287" name="Line 7"/>
          <p:cNvSpPr>
            <a:spLocks noChangeShapeType="1"/>
          </p:cNvSpPr>
          <p:nvPr/>
        </p:nvSpPr>
        <p:spPr bwMode="auto">
          <a:xfrm>
            <a:off x="6084888" y="3213100"/>
            <a:ext cx="863600" cy="1368425"/>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ate Placeholder 3"/>
          <p:cNvSpPr>
            <a:spLocks noGrp="1"/>
          </p:cNvSpPr>
          <p:nvPr>
            <p:ph type="dt" sz="half" idx="10"/>
          </p:nvPr>
        </p:nvSpPr>
        <p:spPr/>
        <p:txBody>
          <a:bodyPr/>
          <a:lstStyle/>
          <a:p>
            <a:r>
              <a:rPr lang="en-US" altLang="en-US"/>
              <a:t>© Pearson Education 2007</a:t>
            </a:r>
            <a:endParaRPr lang="en-AU" altLang="en-US"/>
          </a:p>
        </p:txBody>
      </p:sp>
      <p:sp>
        <p:nvSpPr>
          <p:cNvPr id="75" name="Footer Placeholder 4"/>
          <p:cNvSpPr>
            <a:spLocks noGrp="1"/>
          </p:cNvSpPr>
          <p:nvPr>
            <p:ph type="ftr" sz="quarter" idx="11"/>
          </p:nvPr>
        </p:nvSpPr>
        <p:spPr/>
        <p:txBody>
          <a:bodyPr/>
          <a:lstStyle/>
          <a:p>
            <a:r>
              <a:rPr lang="en-AU" altLang="en-US"/>
              <a:t>Chapter 10 (Maciaszek - RASD 3/e)</a:t>
            </a:r>
          </a:p>
        </p:txBody>
      </p:sp>
      <p:sp>
        <p:nvSpPr>
          <p:cNvPr id="76" name="Slide Number Placeholder 5"/>
          <p:cNvSpPr>
            <a:spLocks noGrp="1"/>
          </p:cNvSpPr>
          <p:nvPr>
            <p:ph type="sldNum" sz="quarter" idx="12"/>
          </p:nvPr>
        </p:nvSpPr>
        <p:spPr/>
        <p:txBody>
          <a:bodyPr/>
          <a:lstStyle/>
          <a:p>
            <a:fld id="{69562A52-FB49-438B-86A1-903C6E3EA683}" type="slidenum">
              <a:rPr lang="en-AU" altLang="en-US"/>
              <a:pPr/>
              <a:t>7</a:t>
            </a:fld>
            <a:endParaRPr lang="en-AU" altLang="en-US"/>
          </a:p>
        </p:txBody>
      </p:sp>
      <p:sp>
        <p:nvSpPr>
          <p:cNvPr id="1122306" name="Rectangle 2"/>
          <p:cNvSpPr>
            <a:spLocks noGrp="1" noChangeArrowheads="1"/>
          </p:cNvSpPr>
          <p:nvPr>
            <p:ph type="title"/>
          </p:nvPr>
        </p:nvSpPr>
        <p:spPr>
          <a:xfrm>
            <a:off x="7092950" y="1125538"/>
            <a:ext cx="2051050" cy="1150937"/>
          </a:xfrm>
        </p:spPr>
        <p:txBody>
          <a:bodyPr/>
          <a:lstStyle/>
          <a:p>
            <a:r>
              <a:rPr lang="en-US" altLang="en-US" sz="4000"/>
              <a:t>Use case diagram</a:t>
            </a:r>
          </a:p>
        </p:txBody>
      </p:sp>
      <p:grpSp>
        <p:nvGrpSpPr>
          <p:cNvPr id="1122307" name="Group 3"/>
          <p:cNvGrpSpPr>
            <a:grpSpLocks/>
          </p:cNvGrpSpPr>
          <p:nvPr/>
        </p:nvGrpSpPr>
        <p:grpSpPr bwMode="auto">
          <a:xfrm>
            <a:off x="250825" y="0"/>
            <a:ext cx="6840538" cy="6453188"/>
            <a:chOff x="158" y="0"/>
            <a:chExt cx="4309" cy="4065"/>
          </a:xfrm>
        </p:grpSpPr>
        <p:sp>
          <p:nvSpPr>
            <p:cNvPr id="1122308" name="AutoShape 4"/>
            <p:cNvSpPr>
              <a:spLocks noChangeAspect="1" noChangeArrowheads="1" noTextEdit="1"/>
            </p:cNvSpPr>
            <p:nvPr/>
          </p:nvSpPr>
          <p:spPr bwMode="auto">
            <a:xfrm>
              <a:off x="158" y="0"/>
              <a:ext cx="4309" cy="40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2309" name="Oval 5"/>
            <p:cNvSpPr>
              <a:spLocks noChangeArrowheads="1"/>
            </p:cNvSpPr>
            <p:nvPr/>
          </p:nvSpPr>
          <p:spPr bwMode="auto">
            <a:xfrm>
              <a:off x="628" y="92"/>
              <a:ext cx="711" cy="330"/>
            </a:xfrm>
            <a:prstGeom prst="ellipse">
              <a:avLst/>
            </a:prstGeom>
            <a:solidFill>
              <a:srgbClr val="FFFFFF"/>
            </a:solidFill>
            <a:ln w="3175">
              <a:solidFill>
                <a:srgbClr val="990033"/>
              </a:solidFill>
              <a:round/>
              <a:headEnd/>
              <a:tailEnd/>
            </a:ln>
          </p:spPr>
          <p:txBody>
            <a:bodyPr/>
            <a:lstStyle/>
            <a:p>
              <a:endParaRPr lang="en-AU"/>
            </a:p>
          </p:txBody>
        </p:sp>
        <p:sp>
          <p:nvSpPr>
            <p:cNvPr id="1122310" name="Rectangle 6"/>
            <p:cNvSpPr>
              <a:spLocks noChangeArrowheads="1"/>
            </p:cNvSpPr>
            <p:nvPr/>
          </p:nvSpPr>
          <p:spPr bwMode="auto">
            <a:xfrm>
              <a:off x="486" y="534"/>
              <a:ext cx="85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Display Standard</a:t>
              </a:r>
              <a:endParaRPr lang="en-US" altLang="en-US" sz="1400"/>
            </a:p>
          </p:txBody>
        </p:sp>
        <p:sp>
          <p:nvSpPr>
            <p:cNvPr id="1122311" name="Rectangle 7"/>
            <p:cNvSpPr>
              <a:spLocks noChangeArrowheads="1"/>
            </p:cNvSpPr>
            <p:nvPr/>
          </p:nvSpPr>
          <p:spPr bwMode="auto">
            <a:xfrm>
              <a:off x="298" y="668"/>
              <a:ext cx="1185"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Computer Configuration</a:t>
              </a:r>
              <a:endParaRPr lang="en-US" altLang="en-US" sz="1400"/>
            </a:p>
          </p:txBody>
        </p:sp>
        <p:sp>
          <p:nvSpPr>
            <p:cNvPr id="1122312" name="Oval 8"/>
            <p:cNvSpPr>
              <a:spLocks noChangeArrowheads="1"/>
            </p:cNvSpPr>
            <p:nvPr/>
          </p:nvSpPr>
          <p:spPr bwMode="auto">
            <a:xfrm>
              <a:off x="1952" y="92"/>
              <a:ext cx="714" cy="330"/>
            </a:xfrm>
            <a:prstGeom prst="ellipse">
              <a:avLst/>
            </a:prstGeom>
            <a:solidFill>
              <a:srgbClr val="FFFFFF"/>
            </a:solidFill>
            <a:ln w="3175">
              <a:solidFill>
                <a:srgbClr val="990033"/>
              </a:solidFill>
              <a:round/>
              <a:headEnd/>
              <a:tailEnd/>
            </a:ln>
          </p:spPr>
          <p:txBody>
            <a:bodyPr/>
            <a:lstStyle/>
            <a:p>
              <a:endParaRPr lang="en-AU"/>
            </a:p>
          </p:txBody>
        </p:sp>
        <p:sp>
          <p:nvSpPr>
            <p:cNvPr id="1122313" name="Rectangle 9"/>
            <p:cNvSpPr>
              <a:spLocks noChangeArrowheads="1"/>
            </p:cNvSpPr>
            <p:nvPr/>
          </p:nvSpPr>
          <p:spPr bwMode="auto">
            <a:xfrm>
              <a:off x="1861" y="534"/>
              <a:ext cx="770"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Build Computer</a:t>
              </a:r>
              <a:endParaRPr lang="en-US" altLang="en-US" sz="1400"/>
            </a:p>
          </p:txBody>
        </p:sp>
        <p:sp>
          <p:nvSpPr>
            <p:cNvPr id="1122314" name="Rectangle 10"/>
            <p:cNvSpPr>
              <a:spLocks noChangeArrowheads="1"/>
            </p:cNvSpPr>
            <p:nvPr/>
          </p:nvSpPr>
          <p:spPr bwMode="auto">
            <a:xfrm>
              <a:off x="1925" y="668"/>
              <a:ext cx="665"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Configuration</a:t>
              </a:r>
              <a:endParaRPr lang="en-US" altLang="en-US" sz="1400"/>
            </a:p>
          </p:txBody>
        </p:sp>
        <p:sp>
          <p:nvSpPr>
            <p:cNvPr id="1122315" name="Oval 11"/>
            <p:cNvSpPr>
              <a:spLocks noChangeArrowheads="1"/>
            </p:cNvSpPr>
            <p:nvPr/>
          </p:nvSpPr>
          <p:spPr bwMode="auto">
            <a:xfrm>
              <a:off x="628" y="1093"/>
              <a:ext cx="711" cy="331"/>
            </a:xfrm>
            <a:prstGeom prst="ellipse">
              <a:avLst/>
            </a:prstGeom>
            <a:solidFill>
              <a:srgbClr val="FFFFFF"/>
            </a:solidFill>
            <a:ln w="3175">
              <a:solidFill>
                <a:srgbClr val="990033"/>
              </a:solidFill>
              <a:round/>
              <a:headEnd/>
              <a:tailEnd/>
            </a:ln>
          </p:spPr>
          <p:txBody>
            <a:bodyPr/>
            <a:lstStyle/>
            <a:p>
              <a:endParaRPr lang="en-AU"/>
            </a:p>
          </p:txBody>
        </p:sp>
        <p:sp>
          <p:nvSpPr>
            <p:cNvPr id="1122316" name="Rectangle 12"/>
            <p:cNvSpPr>
              <a:spLocks noChangeArrowheads="1"/>
            </p:cNvSpPr>
            <p:nvPr/>
          </p:nvSpPr>
          <p:spPr bwMode="auto">
            <a:xfrm>
              <a:off x="474" y="1536"/>
              <a:ext cx="876"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Verify and Accept</a:t>
              </a:r>
              <a:endParaRPr lang="en-US" altLang="en-US" sz="1400"/>
            </a:p>
          </p:txBody>
        </p:sp>
        <p:sp>
          <p:nvSpPr>
            <p:cNvPr id="1122317" name="Rectangle 13"/>
            <p:cNvSpPr>
              <a:spLocks noChangeArrowheads="1"/>
            </p:cNvSpPr>
            <p:nvPr/>
          </p:nvSpPr>
          <p:spPr bwMode="auto">
            <a:xfrm>
              <a:off x="434" y="1669"/>
              <a:ext cx="955"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Customer Payment</a:t>
              </a:r>
              <a:endParaRPr lang="en-US" altLang="en-US" sz="1400"/>
            </a:p>
          </p:txBody>
        </p:sp>
        <p:sp>
          <p:nvSpPr>
            <p:cNvPr id="1122318" name="Oval 14"/>
            <p:cNvSpPr>
              <a:spLocks noChangeArrowheads="1"/>
            </p:cNvSpPr>
            <p:nvPr/>
          </p:nvSpPr>
          <p:spPr bwMode="auto">
            <a:xfrm>
              <a:off x="3279" y="665"/>
              <a:ext cx="711" cy="329"/>
            </a:xfrm>
            <a:prstGeom prst="ellipse">
              <a:avLst/>
            </a:prstGeom>
            <a:solidFill>
              <a:srgbClr val="FFFFFF"/>
            </a:solidFill>
            <a:ln w="3175">
              <a:solidFill>
                <a:srgbClr val="990033"/>
              </a:solidFill>
              <a:round/>
              <a:headEnd/>
              <a:tailEnd/>
            </a:ln>
          </p:spPr>
          <p:txBody>
            <a:bodyPr/>
            <a:lstStyle/>
            <a:p>
              <a:endParaRPr lang="en-AU"/>
            </a:p>
          </p:txBody>
        </p:sp>
        <p:sp>
          <p:nvSpPr>
            <p:cNvPr id="1122319" name="Rectangle 15"/>
            <p:cNvSpPr>
              <a:spLocks noChangeArrowheads="1"/>
            </p:cNvSpPr>
            <p:nvPr/>
          </p:nvSpPr>
          <p:spPr bwMode="auto">
            <a:xfrm>
              <a:off x="3134" y="1106"/>
              <a:ext cx="86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Order Configured</a:t>
              </a:r>
              <a:endParaRPr lang="en-US" altLang="en-US" sz="1400"/>
            </a:p>
          </p:txBody>
        </p:sp>
        <p:sp>
          <p:nvSpPr>
            <p:cNvPr id="1122320" name="Rectangle 16"/>
            <p:cNvSpPr>
              <a:spLocks noChangeArrowheads="1"/>
            </p:cNvSpPr>
            <p:nvPr/>
          </p:nvSpPr>
          <p:spPr bwMode="auto">
            <a:xfrm>
              <a:off x="3350" y="1241"/>
              <a:ext cx="490"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Computer</a:t>
              </a:r>
              <a:endParaRPr lang="en-US" altLang="en-US" sz="1400"/>
            </a:p>
          </p:txBody>
        </p:sp>
        <p:grpSp>
          <p:nvGrpSpPr>
            <p:cNvPr id="1122321" name="Group 17"/>
            <p:cNvGrpSpPr>
              <a:grpSpLocks/>
            </p:cNvGrpSpPr>
            <p:nvPr/>
          </p:nvGrpSpPr>
          <p:grpSpPr bwMode="auto">
            <a:xfrm>
              <a:off x="845" y="3174"/>
              <a:ext cx="384" cy="466"/>
              <a:chOff x="2960" y="3111"/>
              <a:chExt cx="222" cy="300"/>
            </a:xfrm>
          </p:grpSpPr>
          <p:sp>
            <p:nvSpPr>
              <p:cNvPr id="1122322" name="Oval 18"/>
              <p:cNvSpPr>
                <a:spLocks noChangeArrowheads="1"/>
              </p:cNvSpPr>
              <p:nvPr/>
            </p:nvSpPr>
            <p:spPr bwMode="auto">
              <a:xfrm>
                <a:off x="3022" y="3111"/>
                <a:ext cx="101" cy="99"/>
              </a:xfrm>
              <a:prstGeom prst="ellipse">
                <a:avLst/>
              </a:prstGeom>
              <a:solidFill>
                <a:srgbClr val="FFFFFF"/>
              </a:solidFill>
              <a:ln w="3175">
                <a:solidFill>
                  <a:srgbClr val="990033"/>
                </a:solidFill>
                <a:round/>
                <a:headEnd/>
                <a:tailEnd/>
              </a:ln>
            </p:spPr>
            <p:txBody>
              <a:bodyPr/>
              <a:lstStyle/>
              <a:p>
                <a:endParaRPr lang="en-AU"/>
              </a:p>
            </p:txBody>
          </p:sp>
          <p:sp>
            <p:nvSpPr>
              <p:cNvPr id="1122323" name="Line 19"/>
              <p:cNvSpPr>
                <a:spLocks noChangeShapeType="1"/>
              </p:cNvSpPr>
              <p:nvPr/>
            </p:nvSpPr>
            <p:spPr bwMode="auto">
              <a:xfrm>
                <a:off x="3071" y="3209"/>
                <a:ext cx="1" cy="93"/>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24" name="Line 20"/>
              <p:cNvSpPr>
                <a:spLocks noChangeShapeType="1"/>
              </p:cNvSpPr>
              <p:nvPr/>
            </p:nvSpPr>
            <p:spPr bwMode="auto">
              <a:xfrm>
                <a:off x="2990" y="3235"/>
                <a:ext cx="161"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25" name="Freeform 21"/>
              <p:cNvSpPr>
                <a:spLocks/>
              </p:cNvSpPr>
              <p:nvPr/>
            </p:nvSpPr>
            <p:spPr bwMode="auto">
              <a:xfrm>
                <a:off x="2960" y="3302"/>
                <a:ext cx="222" cy="109"/>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solidFill>
                <a:srgbClr val="FFFFFF"/>
              </a:solidFill>
              <a:ln w="3175">
                <a:solidFill>
                  <a:srgbClr val="990033"/>
                </a:solidFill>
                <a:prstDash val="solid"/>
                <a:round/>
                <a:headEnd/>
                <a:tailEnd/>
              </a:ln>
            </p:spPr>
            <p:txBody>
              <a:bodyPr/>
              <a:lstStyle/>
              <a:p>
                <a:endParaRPr lang="en-AU"/>
              </a:p>
            </p:txBody>
          </p:sp>
        </p:grpSp>
        <p:sp>
          <p:nvSpPr>
            <p:cNvPr id="1122326" name="Rectangle 22"/>
            <p:cNvSpPr>
              <a:spLocks noChangeArrowheads="1"/>
            </p:cNvSpPr>
            <p:nvPr/>
          </p:nvSpPr>
          <p:spPr bwMode="auto">
            <a:xfrm>
              <a:off x="705" y="3747"/>
              <a:ext cx="570" cy="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Warehouse</a:t>
              </a:r>
              <a:endParaRPr lang="en-US" altLang="en-US" sz="1400"/>
            </a:p>
          </p:txBody>
        </p:sp>
        <p:grpSp>
          <p:nvGrpSpPr>
            <p:cNvPr id="1122327" name="Group 23"/>
            <p:cNvGrpSpPr>
              <a:grpSpLocks/>
            </p:cNvGrpSpPr>
            <p:nvPr/>
          </p:nvGrpSpPr>
          <p:grpSpPr bwMode="auto">
            <a:xfrm>
              <a:off x="2116" y="1028"/>
              <a:ext cx="386" cy="466"/>
              <a:chOff x="3696" y="1729"/>
              <a:chExt cx="223" cy="300"/>
            </a:xfrm>
          </p:grpSpPr>
          <p:sp>
            <p:nvSpPr>
              <p:cNvPr id="1122328" name="Oval 24"/>
              <p:cNvSpPr>
                <a:spLocks noChangeArrowheads="1"/>
              </p:cNvSpPr>
              <p:nvPr/>
            </p:nvSpPr>
            <p:spPr bwMode="auto">
              <a:xfrm>
                <a:off x="3759" y="1729"/>
                <a:ext cx="101" cy="99"/>
              </a:xfrm>
              <a:prstGeom prst="ellipse">
                <a:avLst/>
              </a:prstGeom>
              <a:solidFill>
                <a:srgbClr val="FFFFFF"/>
              </a:solidFill>
              <a:ln w="3175">
                <a:solidFill>
                  <a:srgbClr val="990033"/>
                </a:solidFill>
                <a:round/>
                <a:headEnd/>
                <a:tailEnd/>
              </a:ln>
            </p:spPr>
            <p:txBody>
              <a:bodyPr/>
              <a:lstStyle/>
              <a:p>
                <a:endParaRPr lang="en-AU"/>
              </a:p>
            </p:txBody>
          </p:sp>
          <p:sp>
            <p:nvSpPr>
              <p:cNvPr id="1122329" name="Line 25"/>
              <p:cNvSpPr>
                <a:spLocks noChangeShapeType="1"/>
              </p:cNvSpPr>
              <p:nvPr/>
            </p:nvSpPr>
            <p:spPr bwMode="auto">
              <a:xfrm>
                <a:off x="3807" y="1827"/>
                <a:ext cx="1" cy="93"/>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30" name="Line 26"/>
              <p:cNvSpPr>
                <a:spLocks noChangeShapeType="1"/>
              </p:cNvSpPr>
              <p:nvPr/>
            </p:nvSpPr>
            <p:spPr bwMode="auto">
              <a:xfrm>
                <a:off x="3727" y="1853"/>
                <a:ext cx="161"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31" name="Freeform 27"/>
              <p:cNvSpPr>
                <a:spLocks/>
              </p:cNvSpPr>
              <p:nvPr/>
            </p:nvSpPr>
            <p:spPr bwMode="auto">
              <a:xfrm>
                <a:off x="3696" y="1920"/>
                <a:ext cx="223" cy="109"/>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solidFill>
                <a:srgbClr val="FFFFFF"/>
              </a:solidFill>
              <a:ln w="3175">
                <a:solidFill>
                  <a:srgbClr val="990033"/>
                </a:solidFill>
                <a:prstDash val="solid"/>
                <a:round/>
                <a:headEnd/>
                <a:tailEnd/>
              </a:ln>
            </p:spPr>
            <p:txBody>
              <a:bodyPr/>
              <a:lstStyle/>
              <a:p>
                <a:endParaRPr lang="en-AU"/>
              </a:p>
            </p:txBody>
          </p:sp>
        </p:grpSp>
        <p:sp>
          <p:nvSpPr>
            <p:cNvPr id="1122332" name="Rectangle 28"/>
            <p:cNvSpPr>
              <a:spLocks noChangeArrowheads="1"/>
            </p:cNvSpPr>
            <p:nvPr/>
          </p:nvSpPr>
          <p:spPr bwMode="auto">
            <a:xfrm>
              <a:off x="2027" y="1601"/>
              <a:ext cx="483" cy="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Customer</a:t>
              </a:r>
              <a:endParaRPr lang="en-US" altLang="en-US" sz="1400"/>
            </a:p>
          </p:txBody>
        </p:sp>
        <p:sp>
          <p:nvSpPr>
            <p:cNvPr id="1122333" name="Line 29"/>
            <p:cNvSpPr>
              <a:spLocks noChangeShapeType="1"/>
            </p:cNvSpPr>
            <p:nvPr/>
          </p:nvSpPr>
          <p:spPr bwMode="auto">
            <a:xfrm flipH="1" flipV="1">
              <a:off x="1686" y="790"/>
              <a:ext cx="213" cy="156"/>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34" name="Line 30"/>
            <p:cNvSpPr>
              <a:spLocks noChangeShapeType="1"/>
            </p:cNvSpPr>
            <p:nvPr/>
          </p:nvSpPr>
          <p:spPr bwMode="auto">
            <a:xfrm>
              <a:off x="1899" y="946"/>
              <a:ext cx="214" cy="158"/>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35" name="Line 31"/>
            <p:cNvSpPr>
              <a:spLocks noChangeShapeType="1"/>
            </p:cNvSpPr>
            <p:nvPr/>
          </p:nvSpPr>
          <p:spPr bwMode="auto">
            <a:xfrm flipV="1">
              <a:off x="2308" y="803"/>
              <a:ext cx="2" cy="107"/>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36" name="Line 32"/>
            <p:cNvSpPr>
              <a:spLocks noChangeShapeType="1"/>
            </p:cNvSpPr>
            <p:nvPr/>
          </p:nvSpPr>
          <p:spPr bwMode="auto">
            <a:xfrm>
              <a:off x="2308" y="910"/>
              <a:ext cx="2" cy="11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37" name="Line 33"/>
            <p:cNvSpPr>
              <a:spLocks noChangeShapeType="1"/>
            </p:cNvSpPr>
            <p:nvPr/>
          </p:nvSpPr>
          <p:spPr bwMode="auto">
            <a:xfrm flipH="1">
              <a:off x="1341" y="1258"/>
              <a:ext cx="385"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38" name="Line 34"/>
            <p:cNvSpPr>
              <a:spLocks noChangeShapeType="1"/>
            </p:cNvSpPr>
            <p:nvPr/>
          </p:nvSpPr>
          <p:spPr bwMode="auto">
            <a:xfrm>
              <a:off x="1726" y="1258"/>
              <a:ext cx="387"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39" name="Line 35"/>
            <p:cNvSpPr>
              <a:spLocks noChangeShapeType="1"/>
            </p:cNvSpPr>
            <p:nvPr/>
          </p:nvSpPr>
          <p:spPr bwMode="auto">
            <a:xfrm flipV="1">
              <a:off x="2882" y="939"/>
              <a:ext cx="385" cy="123"/>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40" name="Line 36"/>
            <p:cNvSpPr>
              <a:spLocks noChangeShapeType="1"/>
            </p:cNvSpPr>
            <p:nvPr/>
          </p:nvSpPr>
          <p:spPr bwMode="auto">
            <a:xfrm flipH="1">
              <a:off x="2498" y="1062"/>
              <a:ext cx="384" cy="124"/>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41" name="Oval 37"/>
            <p:cNvSpPr>
              <a:spLocks noChangeArrowheads="1"/>
            </p:cNvSpPr>
            <p:nvPr/>
          </p:nvSpPr>
          <p:spPr bwMode="auto">
            <a:xfrm>
              <a:off x="3279" y="1904"/>
              <a:ext cx="711" cy="330"/>
            </a:xfrm>
            <a:prstGeom prst="ellipse">
              <a:avLst/>
            </a:prstGeom>
            <a:solidFill>
              <a:srgbClr val="FFFFFF"/>
            </a:solidFill>
            <a:ln w="3175">
              <a:solidFill>
                <a:srgbClr val="990033"/>
              </a:solidFill>
              <a:round/>
              <a:headEnd/>
              <a:tailEnd/>
            </a:ln>
          </p:spPr>
          <p:txBody>
            <a:bodyPr/>
            <a:lstStyle/>
            <a:p>
              <a:endParaRPr lang="en-AU"/>
            </a:p>
          </p:txBody>
        </p:sp>
        <p:sp>
          <p:nvSpPr>
            <p:cNvPr id="1122342" name="Rectangle 38"/>
            <p:cNvSpPr>
              <a:spLocks noChangeArrowheads="1"/>
            </p:cNvSpPr>
            <p:nvPr/>
          </p:nvSpPr>
          <p:spPr bwMode="auto">
            <a:xfrm>
              <a:off x="3396" y="2346"/>
              <a:ext cx="416"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Request</a:t>
              </a:r>
              <a:endParaRPr lang="en-US" altLang="en-US" sz="1400"/>
            </a:p>
          </p:txBody>
        </p:sp>
        <p:sp>
          <p:nvSpPr>
            <p:cNvPr id="1122343" name="Rectangle 39"/>
            <p:cNvSpPr>
              <a:spLocks noChangeArrowheads="1"/>
            </p:cNvSpPr>
            <p:nvPr/>
          </p:nvSpPr>
          <p:spPr bwMode="auto">
            <a:xfrm>
              <a:off x="3032" y="2480"/>
              <a:ext cx="1038"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Salesperson Contact</a:t>
              </a:r>
              <a:endParaRPr lang="en-US" altLang="en-US" sz="1400"/>
            </a:p>
          </p:txBody>
        </p:sp>
        <p:sp>
          <p:nvSpPr>
            <p:cNvPr id="1122344" name="Line 40"/>
            <p:cNvSpPr>
              <a:spLocks noChangeShapeType="1"/>
            </p:cNvSpPr>
            <p:nvPr/>
          </p:nvSpPr>
          <p:spPr bwMode="auto">
            <a:xfrm flipV="1">
              <a:off x="3635" y="1374"/>
              <a:ext cx="1" cy="259"/>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45" name="Line 41"/>
            <p:cNvSpPr>
              <a:spLocks noChangeShapeType="1"/>
            </p:cNvSpPr>
            <p:nvPr/>
          </p:nvSpPr>
          <p:spPr bwMode="auto">
            <a:xfrm>
              <a:off x="3635" y="1374"/>
              <a:ext cx="50" cy="107"/>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46" name="Line 42"/>
            <p:cNvSpPr>
              <a:spLocks noChangeShapeType="1"/>
            </p:cNvSpPr>
            <p:nvPr/>
          </p:nvSpPr>
          <p:spPr bwMode="auto">
            <a:xfrm flipH="1">
              <a:off x="3584" y="1374"/>
              <a:ext cx="51" cy="107"/>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47" name="Line 43"/>
            <p:cNvSpPr>
              <a:spLocks noChangeShapeType="1"/>
            </p:cNvSpPr>
            <p:nvPr/>
          </p:nvSpPr>
          <p:spPr bwMode="auto">
            <a:xfrm>
              <a:off x="3635" y="1633"/>
              <a:ext cx="1" cy="26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48" name="Rectangle 44"/>
            <p:cNvSpPr>
              <a:spLocks noChangeArrowheads="1"/>
            </p:cNvSpPr>
            <p:nvPr/>
          </p:nvSpPr>
          <p:spPr bwMode="auto">
            <a:xfrm>
              <a:off x="3386" y="1640"/>
              <a:ext cx="596"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&lt;&lt;extend&gt;&gt;</a:t>
              </a:r>
              <a:endParaRPr lang="en-US" altLang="en-US" sz="1400"/>
            </a:p>
          </p:txBody>
        </p:sp>
        <p:sp>
          <p:nvSpPr>
            <p:cNvPr id="1122349" name="Line 45"/>
            <p:cNvSpPr>
              <a:spLocks noChangeShapeType="1"/>
            </p:cNvSpPr>
            <p:nvPr/>
          </p:nvSpPr>
          <p:spPr bwMode="auto">
            <a:xfrm>
              <a:off x="2925" y="1633"/>
              <a:ext cx="428" cy="263"/>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50" name="Line 46"/>
            <p:cNvSpPr>
              <a:spLocks noChangeShapeType="1"/>
            </p:cNvSpPr>
            <p:nvPr/>
          </p:nvSpPr>
          <p:spPr bwMode="auto">
            <a:xfrm flipH="1" flipV="1">
              <a:off x="2498" y="1371"/>
              <a:ext cx="427" cy="262"/>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51" name="Oval 47"/>
            <p:cNvSpPr>
              <a:spLocks noChangeArrowheads="1"/>
            </p:cNvSpPr>
            <p:nvPr/>
          </p:nvSpPr>
          <p:spPr bwMode="auto">
            <a:xfrm>
              <a:off x="2059" y="3239"/>
              <a:ext cx="712" cy="331"/>
            </a:xfrm>
            <a:prstGeom prst="ellipse">
              <a:avLst/>
            </a:prstGeom>
            <a:solidFill>
              <a:srgbClr val="FFFFFF"/>
            </a:solidFill>
            <a:ln w="3175">
              <a:solidFill>
                <a:srgbClr val="990033"/>
              </a:solidFill>
              <a:round/>
              <a:headEnd/>
              <a:tailEnd/>
            </a:ln>
          </p:spPr>
          <p:txBody>
            <a:bodyPr/>
            <a:lstStyle/>
            <a:p>
              <a:endParaRPr lang="en-AU"/>
            </a:p>
          </p:txBody>
        </p:sp>
        <p:sp>
          <p:nvSpPr>
            <p:cNvPr id="1122352" name="Rectangle 48"/>
            <p:cNvSpPr>
              <a:spLocks noChangeArrowheads="1"/>
            </p:cNvSpPr>
            <p:nvPr/>
          </p:nvSpPr>
          <p:spPr bwMode="auto">
            <a:xfrm>
              <a:off x="1895" y="3681"/>
              <a:ext cx="917"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Inform Warehouse</a:t>
              </a:r>
              <a:endParaRPr lang="en-US" altLang="en-US" sz="1400"/>
            </a:p>
          </p:txBody>
        </p:sp>
        <p:sp>
          <p:nvSpPr>
            <p:cNvPr id="1122353" name="Rectangle 49"/>
            <p:cNvSpPr>
              <a:spLocks noChangeArrowheads="1"/>
            </p:cNvSpPr>
            <p:nvPr/>
          </p:nvSpPr>
          <p:spPr bwMode="auto">
            <a:xfrm>
              <a:off x="2070" y="3815"/>
              <a:ext cx="596"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about Order</a:t>
              </a:r>
              <a:endParaRPr lang="en-US" altLang="en-US" sz="1400"/>
            </a:p>
          </p:txBody>
        </p:sp>
        <p:sp>
          <p:nvSpPr>
            <p:cNvPr id="1122354" name="Line 50"/>
            <p:cNvSpPr>
              <a:spLocks noChangeShapeType="1"/>
            </p:cNvSpPr>
            <p:nvPr/>
          </p:nvSpPr>
          <p:spPr bwMode="auto">
            <a:xfrm flipH="1">
              <a:off x="1225" y="3404"/>
              <a:ext cx="408"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55" name="Line 51"/>
            <p:cNvSpPr>
              <a:spLocks noChangeShapeType="1"/>
            </p:cNvSpPr>
            <p:nvPr/>
          </p:nvSpPr>
          <p:spPr bwMode="auto">
            <a:xfrm>
              <a:off x="1633" y="3404"/>
              <a:ext cx="411"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56" name="Oval 52"/>
            <p:cNvSpPr>
              <a:spLocks noChangeArrowheads="1"/>
            </p:cNvSpPr>
            <p:nvPr/>
          </p:nvSpPr>
          <p:spPr bwMode="auto">
            <a:xfrm>
              <a:off x="1952" y="2143"/>
              <a:ext cx="714" cy="329"/>
            </a:xfrm>
            <a:prstGeom prst="ellipse">
              <a:avLst/>
            </a:prstGeom>
            <a:solidFill>
              <a:srgbClr val="FFFFFF"/>
            </a:solidFill>
            <a:ln w="3175">
              <a:solidFill>
                <a:srgbClr val="990033"/>
              </a:solidFill>
              <a:round/>
              <a:headEnd/>
              <a:tailEnd/>
            </a:ln>
          </p:spPr>
          <p:txBody>
            <a:bodyPr/>
            <a:lstStyle/>
            <a:p>
              <a:endParaRPr lang="en-AU"/>
            </a:p>
          </p:txBody>
        </p:sp>
        <p:sp>
          <p:nvSpPr>
            <p:cNvPr id="1122357" name="Rectangle 53"/>
            <p:cNvSpPr>
              <a:spLocks noChangeArrowheads="1"/>
            </p:cNvSpPr>
            <p:nvPr/>
          </p:nvSpPr>
          <p:spPr bwMode="auto">
            <a:xfrm>
              <a:off x="1961" y="2584"/>
              <a:ext cx="615" cy="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Print Invoice</a:t>
              </a:r>
              <a:endParaRPr lang="en-US" altLang="en-US" sz="1400"/>
            </a:p>
          </p:txBody>
        </p:sp>
        <p:sp>
          <p:nvSpPr>
            <p:cNvPr id="1122358" name="Line 54"/>
            <p:cNvSpPr>
              <a:spLocks noChangeShapeType="1"/>
            </p:cNvSpPr>
            <p:nvPr/>
          </p:nvSpPr>
          <p:spPr bwMode="auto">
            <a:xfrm flipV="1">
              <a:off x="2308" y="1801"/>
              <a:ext cx="2" cy="163"/>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59" name="Line 55"/>
            <p:cNvSpPr>
              <a:spLocks noChangeShapeType="1"/>
            </p:cNvSpPr>
            <p:nvPr/>
          </p:nvSpPr>
          <p:spPr bwMode="auto">
            <a:xfrm>
              <a:off x="2308" y="1964"/>
              <a:ext cx="2" cy="168"/>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60" name="Oval 56"/>
            <p:cNvSpPr>
              <a:spLocks noChangeArrowheads="1"/>
            </p:cNvSpPr>
            <p:nvPr/>
          </p:nvSpPr>
          <p:spPr bwMode="auto">
            <a:xfrm>
              <a:off x="628" y="2237"/>
              <a:ext cx="711" cy="331"/>
            </a:xfrm>
            <a:prstGeom prst="ellipse">
              <a:avLst/>
            </a:prstGeom>
            <a:solidFill>
              <a:srgbClr val="FFFFFF"/>
            </a:solidFill>
            <a:ln w="3175">
              <a:solidFill>
                <a:srgbClr val="990033"/>
              </a:solidFill>
              <a:round/>
              <a:headEnd/>
              <a:tailEnd/>
            </a:ln>
          </p:spPr>
          <p:txBody>
            <a:bodyPr/>
            <a:lstStyle/>
            <a:p>
              <a:endParaRPr lang="en-AU"/>
            </a:p>
          </p:txBody>
        </p:sp>
        <p:sp>
          <p:nvSpPr>
            <p:cNvPr id="1122361" name="Rectangle 57"/>
            <p:cNvSpPr>
              <a:spLocks noChangeArrowheads="1"/>
            </p:cNvSpPr>
            <p:nvPr/>
          </p:nvSpPr>
          <p:spPr bwMode="auto">
            <a:xfrm>
              <a:off x="752" y="2680"/>
              <a:ext cx="397"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Display </a:t>
              </a:r>
              <a:endParaRPr lang="en-US" altLang="en-US" sz="1400"/>
            </a:p>
          </p:txBody>
        </p:sp>
        <p:sp>
          <p:nvSpPr>
            <p:cNvPr id="1122362" name="Rectangle 58"/>
            <p:cNvSpPr>
              <a:spLocks noChangeArrowheads="1"/>
            </p:cNvSpPr>
            <p:nvPr/>
          </p:nvSpPr>
          <p:spPr bwMode="auto">
            <a:xfrm>
              <a:off x="619" y="2814"/>
              <a:ext cx="63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Order Status</a:t>
              </a:r>
              <a:endParaRPr lang="en-US" altLang="en-US" sz="1400"/>
            </a:p>
          </p:txBody>
        </p:sp>
        <p:sp>
          <p:nvSpPr>
            <p:cNvPr id="1122363" name="Line 59"/>
            <p:cNvSpPr>
              <a:spLocks noChangeShapeType="1"/>
            </p:cNvSpPr>
            <p:nvPr/>
          </p:nvSpPr>
          <p:spPr bwMode="auto">
            <a:xfrm flipH="1">
              <a:off x="1163" y="1821"/>
              <a:ext cx="473" cy="409"/>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64" name="Line 60"/>
            <p:cNvSpPr>
              <a:spLocks noChangeShapeType="1"/>
            </p:cNvSpPr>
            <p:nvPr/>
          </p:nvSpPr>
          <p:spPr bwMode="auto">
            <a:xfrm flipV="1">
              <a:off x="1636" y="1416"/>
              <a:ext cx="477" cy="40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grpSp>
          <p:nvGrpSpPr>
            <p:cNvPr id="1122365" name="Group 61"/>
            <p:cNvGrpSpPr>
              <a:grpSpLocks/>
            </p:cNvGrpSpPr>
            <p:nvPr/>
          </p:nvGrpSpPr>
          <p:grpSpPr bwMode="auto">
            <a:xfrm>
              <a:off x="3443" y="3174"/>
              <a:ext cx="383" cy="466"/>
              <a:chOff x="4464" y="3111"/>
              <a:chExt cx="222" cy="300"/>
            </a:xfrm>
          </p:grpSpPr>
          <p:sp>
            <p:nvSpPr>
              <p:cNvPr id="1122366" name="Oval 62"/>
              <p:cNvSpPr>
                <a:spLocks noChangeArrowheads="1"/>
              </p:cNvSpPr>
              <p:nvPr/>
            </p:nvSpPr>
            <p:spPr bwMode="auto">
              <a:xfrm>
                <a:off x="4526" y="3111"/>
                <a:ext cx="101" cy="99"/>
              </a:xfrm>
              <a:prstGeom prst="ellipse">
                <a:avLst/>
              </a:prstGeom>
              <a:solidFill>
                <a:srgbClr val="FFFFFF"/>
              </a:solidFill>
              <a:ln w="3175">
                <a:solidFill>
                  <a:srgbClr val="990033"/>
                </a:solidFill>
                <a:round/>
                <a:headEnd/>
                <a:tailEnd/>
              </a:ln>
            </p:spPr>
            <p:txBody>
              <a:bodyPr/>
              <a:lstStyle/>
              <a:p>
                <a:endParaRPr lang="en-AU"/>
              </a:p>
            </p:txBody>
          </p:sp>
          <p:sp>
            <p:nvSpPr>
              <p:cNvPr id="1122367" name="Line 63"/>
              <p:cNvSpPr>
                <a:spLocks noChangeShapeType="1"/>
              </p:cNvSpPr>
              <p:nvPr/>
            </p:nvSpPr>
            <p:spPr bwMode="auto">
              <a:xfrm>
                <a:off x="4575" y="3209"/>
                <a:ext cx="1" cy="93"/>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68" name="Line 64"/>
              <p:cNvSpPr>
                <a:spLocks noChangeShapeType="1"/>
              </p:cNvSpPr>
              <p:nvPr/>
            </p:nvSpPr>
            <p:spPr bwMode="auto">
              <a:xfrm>
                <a:off x="4494" y="3235"/>
                <a:ext cx="161"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69" name="Freeform 65"/>
              <p:cNvSpPr>
                <a:spLocks/>
              </p:cNvSpPr>
              <p:nvPr/>
            </p:nvSpPr>
            <p:spPr bwMode="auto">
              <a:xfrm>
                <a:off x="4464" y="3302"/>
                <a:ext cx="222" cy="109"/>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solidFill>
                <a:srgbClr val="FFFFFF"/>
              </a:solidFill>
              <a:ln w="3175">
                <a:solidFill>
                  <a:srgbClr val="990033"/>
                </a:solidFill>
                <a:prstDash val="solid"/>
                <a:round/>
                <a:headEnd/>
                <a:tailEnd/>
              </a:ln>
            </p:spPr>
            <p:txBody>
              <a:bodyPr/>
              <a:lstStyle/>
              <a:p>
                <a:endParaRPr lang="en-AU"/>
              </a:p>
            </p:txBody>
          </p:sp>
        </p:grpSp>
        <p:sp>
          <p:nvSpPr>
            <p:cNvPr id="1122370" name="Rectangle 66"/>
            <p:cNvSpPr>
              <a:spLocks noChangeArrowheads="1"/>
            </p:cNvSpPr>
            <p:nvPr/>
          </p:nvSpPr>
          <p:spPr bwMode="auto">
            <a:xfrm>
              <a:off x="3270" y="3747"/>
              <a:ext cx="620" cy="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Salesperson</a:t>
              </a:r>
              <a:endParaRPr lang="en-US" altLang="en-US" sz="1400"/>
            </a:p>
          </p:txBody>
        </p:sp>
        <p:sp>
          <p:nvSpPr>
            <p:cNvPr id="1122371" name="Line 67"/>
            <p:cNvSpPr>
              <a:spLocks noChangeShapeType="1"/>
            </p:cNvSpPr>
            <p:nvPr/>
          </p:nvSpPr>
          <p:spPr bwMode="auto">
            <a:xfrm>
              <a:off x="3635" y="2885"/>
              <a:ext cx="1" cy="27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72" name="Line 68"/>
            <p:cNvSpPr>
              <a:spLocks noChangeShapeType="1"/>
            </p:cNvSpPr>
            <p:nvPr/>
          </p:nvSpPr>
          <p:spPr bwMode="auto">
            <a:xfrm flipV="1">
              <a:off x="3635" y="2615"/>
              <a:ext cx="1" cy="27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73" name="Line 69"/>
            <p:cNvSpPr>
              <a:spLocks noChangeShapeType="1"/>
            </p:cNvSpPr>
            <p:nvPr/>
          </p:nvSpPr>
          <p:spPr bwMode="auto">
            <a:xfrm flipH="1">
              <a:off x="2773" y="3404"/>
              <a:ext cx="328"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74" name="Line 70"/>
            <p:cNvSpPr>
              <a:spLocks noChangeShapeType="1"/>
            </p:cNvSpPr>
            <p:nvPr/>
          </p:nvSpPr>
          <p:spPr bwMode="auto">
            <a:xfrm>
              <a:off x="3101" y="3404"/>
              <a:ext cx="331"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75" name="Line 71"/>
            <p:cNvSpPr>
              <a:spLocks noChangeShapeType="1"/>
            </p:cNvSpPr>
            <p:nvPr/>
          </p:nvSpPr>
          <p:spPr bwMode="auto">
            <a:xfrm flipH="1" flipV="1">
              <a:off x="2673" y="2612"/>
              <a:ext cx="381" cy="312"/>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76" name="Line 72"/>
            <p:cNvSpPr>
              <a:spLocks noChangeShapeType="1"/>
            </p:cNvSpPr>
            <p:nvPr/>
          </p:nvSpPr>
          <p:spPr bwMode="auto">
            <a:xfrm>
              <a:off x="3054" y="2924"/>
              <a:ext cx="385" cy="313"/>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22377" name="Line 73"/>
            <p:cNvSpPr>
              <a:spLocks noChangeShapeType="1"/>
            </p:cNvSpPr>
            <p:nvPr/>
          </p:nvSpPr>
          <p:spPr bwMode="auto">
            <a:xfrm flipH="1" flipV="1">
              <a:off x="1338" y="2614"/>
              <a:ext cx="2032" cy="703"/>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en-AU"/>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3"/>
          <p:cNvSpPr>
            <a:spLocks noGrp="1"/>
          </p:cNvSpPr>
          <p:nvPr>
            <p:ph type="dt" sz="half" idx="10"/>
          </p:nvPr>
        </p:nvSpPr>
        <p:spPr/>
        <p:txBody>
          <a:bodyPr/>
          <a:lstStyle/>
          <a:p>
            <a:r>
              <a:rPr lang="en-US" altLang="en-US"/>
              <a:t>© Pearson Education 2007</a:t>
            </a:r>
            <a:endParaRPr lang="en-AU" altLang="en-US"/>
          </a:p>
        </p:txBody>
      </p:sp>
      <p:sp>
        <p:nvSpPr>
          <p:cNvPr id="34" name="Footer Placeholder 4"/>
          <p:cNvSpPr>
            <a:spLocks noGrp="1"/>
          </p:cNvSpPr>
          <p:nvPr>
            <p:ph type="ftr" sz="quarter" idx="11"/>
          </p:nvPr>
        </p:nvSpPr>
        <p:spPr/>
        <p:txBody>
          <a:bodyPr/>
          <a:lstStyle/>
          <a:p>
            <a:r>
              <a:rPr lang="en-AU" altLang="en-US"/>
              <a:t>Chapter 10 (Maciaszek - RASD 3/e)</a:t>
            </a:r>
          </a:p>
        </p:txBody>
      </p:sp>
      <p:sp>
        <p:nvSpPr>
          <p:cNvPr id="35" name="Slide Number Placeholder 5"/>
          <p:cNvSpPr>
            <a:spLocks noGrp="1"/>
          </p:cNvSpPr>
          <p:nvPr>
            <p:ph type="sldNum" sz="quarter" idx="12"/>
          </p:nvPr>
        </p:nvSpPr>
        <p:spPr/>
        <p:txBody>
          <a:bodyPr/>
          <a:lstStyle/>
          <a:p>
            <a:fld id="{74447A45-50F0-41E9-891A-C0951F97C979}" type="slidenum">
              <a:rPr lang="en-AU" altLang="en-US"/>
              <a:pPr/>
              <a:t>8</a:t>
            </a:fld>
            <a:endParaRPr lang="en-AU" altLang="en-US"/>
          </a:p>
        </p:txBody>
      </p:sp>
      <p:sp>
        <p:nvSpPr>
          <p:cNvPr id="1123330" name="Rectangle 2"/>
          <p:cNvSpPr>
            <a:spLocks noGrp="1" noChangeArrowheads="1"/>
          </p:cNvSpPr>
          <p:nvPr>
            <p:ph type="title"/>
          </p:nvPr>
        </p:nvSpPr>
        <p:spPr/>
        <p:txBody>
          <a:bodyPr/>
          <a:lstStyle/>
          <a:p>
            <a:r>
              <a:rPr lang="en-US" altLang="en-US"/>
              <a:t>Documenting use cases</a:t>
            </a:r>
          </a:p>
        </p:txBody>
      </p:sp>
      <p:graphicFrame>
        <p:nvGraphicFramePr>
          <p:cNvPr id="1123331" name="Group 3"/>
          <p:cNvGraphicFramePr>
            <a:graphicFrameLocks noGrp="1"/>
          </p:cNvGraphicFramePr>
          <p:nvPr/>
        </p:nvGraphicFramePr>
        <p:xfrm>
          <a:off x="1403350" y="1125538"/>
          <a:ext cx="7483475" cy="5029200"/>
        </p:xfrm>
        <a:graphic>
          <a:graphicData uri="http://schemas.openxmlformats.org/drawingml/2006/table">
            <a:tbl>
              <a:tblPr/>
              <a:tblGrid>
                <a:gridCol w="1512888">
                  <a:extLst>
                    <a:ext uri="{9D8B030D-6E8A-4147-A177-3AD203B41FA5}">
                      <a16:colId xmlns:a16="http://schemas.microsoft.com/office/drawing/2014/main" val="3299077748"/>
                    </a:ext>
                  </a:extLst>
                </a:gridCol>
                <a:gridCol w="5970587">
                  <a:extLst>
                    <a:ext uri="{9D8B030D-6E8A-4147-A177-3AD203B41FA5}">
                      <a16:colId xmlns:a16="http://schemas.microsoft.com/office/drawing/2014/main" val="958059786"/>
                    </a:ext>
                  </a:extLst>
                </a:gridCol>
              </a:tblGrid>
              <a:tr h="21431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Use case</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cap="flat">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Order configured computer</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a:noFill/>
                    </a:lnL>
                    <a:lnR cap="flat">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23748736"/>
                  </a:ext>
                </a:extLst>
              </a:tr>
              <a:tr h="21431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Brief description</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cap="flat">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This use case allows a </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Customer</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to enter a purchase order. This includes providing a shipment and invoice address as well as payment details.</a:t>
                      </a:r>
                      <a:endParaRPr kumimoji="0" lang="en-US" altLang="en-US" sz="16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53534706"/>
                  </a:ext>
                </a:extLst>
              </a:tr>
              <a:tr h="21431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Actors</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cap="flat">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Customer</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pitchFamily="49" charset="0"/>
                      </a:endParaRPr>
                    </a:p>
                  </a:txBody>
                  <a:tcPr horzOverflow="overflow">
                    <a:lnL>
                      <a:noFill/>
                    </a:lnL>
                    <a:lnR cap="flat">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243859175"/>
                  </a:ext>
                </a:extLst>
              </a:tr>
              <a:tr h="21431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Preconditions</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cap="flat">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Customer</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points Internet browser to the computer manufacturer’s order entry web page. The page displays the details of a configured computer together with its price.</a:t>
                      </a:r>
                      <a:endParaRPr kumimoji="0" lang="en-US" altLang="en-US" sz="16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2235236705"/>
                  </a:ext>
                </a:extLst>
              </a:tr>
              <a:tr h="82550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Main flow</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cap="flat">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use case begins when the </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Customer</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decides to order ...</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cs typeface="Times New Roman" panose="02020603050405020304" pitchFamily="18" charset="0"/>
                        </a:rPr>
                        <a:t>The system requests that the Customer enters ...</a:t>
                      </a:r>
                      <a:endParaRPr kumimoji="0" lang="en-US" altLang="en-US" sz="16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cs typeface="Times New Roman" panose="02020603050405020304" pitchFamily="18" charset="0"/>
                        </a:rPr>
                        <a:t>The Customer chooses the Purchase function ...</a:t>
                      </a:r>
                      <a:endParaRPr kumimoji="0" lang="en-US" altLang="en-US" sz="16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cs typeface="Times New Roman" panose="02020603050405020304" pitchFamily="18" charset="0"/>
                        </a:rPr>
                        <a:t>The system assigns a unique order number ...</a:t>
                      </a:r>
                      <a:endParaRPr kumimoji="0" lang="en-US" altLang="en-US" sz="16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cs typeface="Times New Roman" panose="02020603050405020304" pitchFamily="18" charset="0"/>
                        </a:rPr>
                        <a:t>The system e-mails the order number and ...</a:t>
                      </a:r>
                      <a:endParaRPr kumimoji="0" lang="en-US" altLang="en-US" sz="16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4017992383"/>
                  </a:ext>
                </a:extLst>
              </a:tr>
              <a:tr h="336550">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Alternative flows</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cap="flat">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Customer</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activates the </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Courier" pitchFamily="49" charset="0"/>
                        </a:rPr>
                        <a:t>Purchase</a:t>
                      </a: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function before ...</a:t>
                      </a:r>
                      <a:endParaRPr kumimoji="0" lang="en-US" altLang="en-US" sz="16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cs typeface="Times New Roman" panose="02020603050405020304" pitchFamily="18" charset="0"/>
                        </a:rPr>
                        <a:t>The Customer chooses the Reset function to revert to ...</a:t>
                      </a:r>
                      <a:endParaRPr kumimoji="0" lang="en-US" altLang="en-US" sz="1600" b="0" i="1" u="none" strike="noStrike" cap="none" normalizeH="0" baseline="0">
                        <a:ln>
                          <a:noFill/>
                        </a:ln>
                        <a:solidFill>
                          <a:schemeClr val="tx1"/>
                        </a:solidFill>
                        <a:effectLst/>
                        <a:latin typeface="Times New Roman" panose="02020603050405020304" pitchFamily="18" charset="0"/>
                      </a:endParaRPr>
                    </a:p>
                  </a:txBody>
                  <a:tcPr horzOverflow="overflow">
                    <a:lnL>
                      <a:noFill/>
                    </a:lnL>
                    <a:lnR cap="flat">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3027529945"/>
                  </a:ext>
                </a:extLst>
              </a:tr>
              <a:tr h="214313">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Postconditions</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cap="flat">
                      <a:noFill/>
                    </a:lnL>
                    <a:lnR>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lvl1pPr>
                        <a:spcBef>
                          <a:spcPct val="20000"/>
                        </a:spcBef>
                        <a:buClr>
                          <a:schemeClr val="accent1"/>
                        </a:buClr>
                        <a:buSzPct val="75000"/>
                        <a:buFont typeface="Monotype Sorts" charset="2"/>
                        <a:defRPr sz="2400">
                          <a:solidFill>
                            <a:schemeClr val="tx1"/>
                          </a:solidFill>
                          <a:latin typeface="Arial" panose="020B0604020202020204" pitchFamily="34" charset="0"/>
                        </a:defRPr>
                      </a:lvl1pPr>
                      <a:lvl2pPr>
                        <a:spcBef>
                          <a:spcPct val="20000"/>
                        </a:spcBef>
                        <a:buClr>
                          <a:schemeClr val="tx2"/>
                        </a:buClr>
                        <a:defRPr sz="2000">
                          <a:solidFill>
                            <a:schemeClr val="tx1"/>
                          </a:solidFill>
                          <a:latin typeface="Arial" panose="020B0604020202020204" pitchFamily="34" charset="0"/>
                        </a:defRPr>
                      </a:lvl2pPr>
                      <a:lvl3pPr>
                        <a:spcBef>
                          <a:spcPct val="20000"/>
                        </a:spcBef>
                        <a:buClr>
                          <a:schemeClr val="tx2"/>
                        </a:buClr>
                        <a:defRPr>
                          <a:solidFill>
                            <a:schemeClr val="tx1"/>
                          </a:solidFill>
                          <a:effectLst>
                            <a:outerShdw blurRad="38100" dist="38100" dir="2700000" algn="tl">
                              <a:srgbClr val="FFFFFF"/>
                            </a:outerShdw>
                          </a:effectLst>
                          <a:latin typeface="Arial" panose="020B0604020202020204" pitchFamily="34" charset="0"/>
                        </a:defRPr>
                      </a:lvl3pPr>
                      <a:lvl4pPr>
                        <a:spcBef>
                          <a:spcPct val="20000"/>
                        </a:spcBef>
                        <a:buClr>
                          <a:schemeClr val="tx2"/>
                        </a:buClr>
                        <a:defRPr sz="1600">
                          <a:solidFill>
                            <a:schemeClr val="tx1"/>
                          </a:solidFill>
                          <a:latin typeface="Arial" panose="020B0604020202020204" pitchFamily="34" charset="0"/>
                        </a:defRPr>
                      </a:lvl4pPr>
                      <a:lvl5pPr>
                        <a:spcBef>
                          <a:spcPct val="20000"/>
                        </a:spcBef>
                        <a:buClr>
                          <a:schemeClr val="tx2"/>
                        </a:buClr>
                        <a:defRPr sz="1400">
                          <a:solidFill>
                            <a:schemeClr val="tx1"/>
                          </a:solidFill>
                          <a:latin typeface="Arial" panose="020B0604020202020204" pitchFamily="34" charset="0"/>
                        </a:defRPr>
                      </a:lvl5pPr>
                      <a:lvl6pPr eaLnBrk="0" fontAlgn="base" hangingPunct="0">
                        <a:spcBef>
                          <a:spcPct val="20000"/>
                        </a:spcBef>
                        <a:spcAft>
                          <a:spcPct val="0"/>
                        </a:spcAft>
                        <a:buClr>
                          <a:schemeClr val="tx2"/>
                        </a:buClr>
                        <a:defRPr sz="1400">
                          <a:solidFill>
                            <a:schemeClr val="tx1"/>
                          </a:solidFill>
                          <a:latin typeface="Arial" panose="020B0604020202020204" pitchFamily="34" charset="0"/>
                        </a:defRPr>
                      </a:lvl6pPr>
                      <a:lvl7pPr eaLnBrk="0" fontAlgn="base" hangingPunct="0">
                        <a:spcBef>
                          <a:spcPct val="20000"/>
                        </a:spcBef>
                        <a:spcAft>
                          <a:spcPct val="0"/>
                        </a:spcAft>
                        <a:buClr>
                          <a:schemeClr val="tx2"/>
                        </a:buClr>
                        <a:defRPr sz="1400">
                          <a:solidFill>
                            <a:schemeClr val="tx1"/>
                          </a:solidFill>
                          <a:latin typeface="Arial" panose="020B0604020202020204" pitchFamily="34" charset="0"/>
                        </a:defRPr>
                      </a:lvl7pPr>
                      <a:lvl8pPr eaLnBrk="0" fontAlgn="base" hangingPunct="0">
                        <a:spcBef>
                          <a:spcPct val="20000"/>
                        </a:spcBef>
                        <a:spcAft>
                          <a:spcPct val="0"/>
                        </a:spcAft>
                        <a:buClr>
                          <a:schemeClr val="tx2"/>
                        </a:buClr>
                        <a:defRPr sz="1400">
                          <a:solidFill>
                            <a:schemeClr val="tx1"/>
                          </a:solidFill>
                          <a:latin typeface="Arial" panose="020B0604020202020204" pitchFamily="34" charset="0"/>
                        </a:defRPr>
                      </a:lvl8pPr>
                      <a:lvl9pPr eaLnBrk="0" fontAlgn="base" hangingPunct="0">
                        <a:spcBef>
                          <a:spcPct val="20000"/>
                        </a:spcBef>
                        <a:spcAft>
                          <a:spcPct val="0"/>
                        </a:spcAft>
                        <a:buClr>
                          <a:schemeClr val="tx2"/>
                        </a:buClr>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If the use case was successful, the purchase order is recorded in the system’s database. Otherwise, the system’s state is unchanged.</a:t>
                      </a:r>
                      <a:endParaRPr kumimoji="0" lang="en-US" altLang="en-US" sz="16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a:noFill/>
                    </a:lnL>
                    <a:lnR cap="flat">
                      <a:noFill/>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3963216197"/>
                  </a:ext>
                </a:extLst>
              </a:tr>
            </a:tbl>
          </a:graphicData>
        </a:graphic>
      </p:graphicFrame>
      <p:grpSp>
        <p:nvGrpSpPr>
          <p:cNvPr id="1123356" name="Group 28"/>
          <p:cNvGrpSpPr>
            <a:grpSpLocks/>
          </p:cNvGrpSpPr>
          <p:nvPr/>
        </p:nvGrpSpPr>
        <p:grpSpPr bwMode="auto">
          <a:xfrm>
            <a:off x="6948488" y="0"/>
            <a:ext cx="1439862" cy="1152525"/>
            <a:chOff x="431" y="2341"/>
            <a:chExt cx="725" cy="576"/>
          </a:xfrm>
        </p:grpSpPr>
        <p:sp>
          <p:nvSpPr>
            <p:cNvPr id="1123357" name="AutoShape 29"/>
            <p:cNvSpPr>
              <a:spLocks noChangeAspect="1" noChangeArrowheads="1" noTextEdit="1"/>
            </p:cNvSpPr>
            <p:nvPr/>
          </p:nvSpPr>
          <p:spPr bwMode="auto">
            <a:xfrm>
              <a:off x="431" y="2341"/>
              <a:ext cx="725"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
          <p:nvSpPr>
            <p:cNvPr id="1123358" name="Oval 30"/>
            <p:cNvSpPr>
              <a:spLocks noChangeArrowheads="1"/>
            </p:cNvSpPr>
            <p:nvPr/>
          </p:nvSpPr>
          <p:spPr bwMode="auto">
            <a:xfrm>
              <a:off x="545" y="2384"/>
              <a:ext cx="494" cy="240"/>
            </a:xfrm>
            <a:prstGeom prst="ellipse">
              <a:avLst/>
            </a:prstGeom>
            <a:solidFill>
              <a:srgbClr val="FFFFFF"/>
            </a:solidFill>
            <a:ln w="0">
              <a:solidFill>
                <a:srgbClr val="990033"/>
              </a:solidFill>
              <a:round/>
              <a:headEnd/>
              <a:tailEnd/>
            </a:ln>
          </p:spPr>
          <p:txBody>
            <a:bodyPr/>
            <a:lstStyle/>
            <a:p>
              <a:endParaRPr lang="en-AU"/>
            </a:p>
          </p:txBody>
        </p:sp>
        <p:sp>
          <p:nvSpPr>
            <p:cNvPr id="1123359" name="Rectangle 31"/>
            <p:cNvSpPr>
              <a:spLocks noChangeArrowheads="1"/>
            </p:cNvSpPr>
            <p:nvPr/>
          </p:nvSpPr>
          <p:spPr bwMode="auto">
            <a:xfrm>
              <a:off x="448" y="2698"/>
              <a:ext cx="689"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Order Configured</a:t>
              </a:r>
              <a:endParaRPr lang="en-US" altLang="en-US" sz="1400"/>
            </a:p>
          </p:txBody>
        </p:sp>
        <p:sp>
          <p:nvSpPr>
            <p:cNvPr id="1123360" name="Rectangle 32"/>
            <p:cNvSpPr>
              <a:spLocks noChangeArrowheads="1"/>
            </p:cNvSpPr>
            <p:nvPr/>
          </p:nvSpPr>
          <p:spPr bwMode="auto">
            <a:xfrm>
              <a:off x="596" y="2794"/>
              <a:ext cx="391"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Computer</a:t>
              </a:r>
              <a:endParaRPr lang="en-US" altLang="en-US" sz="140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ctrTitle"/>
          </p:nvPr>
        </p:nvSpPr>
        <p:spPr/>
        <p:txBody>
          <a:bodyPr/>
          <a:lstStyle/>
          <a:p>
            <a:pPr algn="ctr"/>
            <a:r>
              <a:rPr lang="en-US" altLang="en-US" sz="4000"/>
              <a:t>2. </a:t>
            </a:r>
            <a:r>
              <a:rPr lang="en-US" altLang="en-US"/>
              <a:t>Activity modeling </a:t>
            </a:r>
          </a:p>
        </p:txBody>
      </p:sp>
    </p:spTree>
  </p:cSld>
  <p:clrMapOvr>
    <a:masterClrMapping/>
  </p:clrMapOvr>
</p:sld>
</file>

<file path=ppt/theme/theme1.xml><?xml version="1.0" encoding="utf-8"?>
<a:theme xmlns:a="http://schemas.openxmlformats.org/drawingml/2006/main" name="Book_LectureNotes">
  <a:themeElements>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fontScheme name="Book_LectureNot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ook_LectureNotes 1">
        <a:dk1>
          <a:srgbClr val="000000"/>
        </a:dk1>
        <a:lt1>
          <a:srgbClr val="FFFFFF"/>
        </a:lt1>
        <a:dk2>
          <a:srgbClr val="008080"/>
        </a:dk2>
        <a:lt2>
          <a:srgbClr val="FFFFFF"/>
        </a:lt2>
        <a:accent1>
          <a:srgbClr val="FF0033"/>
        </a:accent1>
        <a:accent2>
          <a:srgbClr val="3333FF"/>
        </a:accent2>
        <a:accent3>
          <a:srgbClr val="AAC0C0"/>
        </a:accent3>
        <a:accent4>
          <a:srgbClr val="DADADA"/>
        </a:accent4>
        <a:accent5>
          <a:srgbClr val="FFAAAD"/>
        </a:accent5>
        <a:accent6>
          <a:srgbClr val="2D2DE7"/>
        </a:accent6>
        <a:hlink>
          <a:srgbClr val="CBCBCB"/>
        </a:hlink>
        <a:folHlink>
          <a:srgbClr val="00CCCC"/>
        </a:folHlink>
      </a:clrScheme>
      <a:clrMap bg1="dk2" tx1="lt1" bg2="dk1" tx2="lt2" accent1="accent1" accent2="accent2" accent3="accent3" accent4="accent4" accent5="accent5" accent6="accent6" hlink="hlink" folHlink="folHlink"/>
    </a:extraClrScheme>
    <a:extraClrScheme>
      <a:clrScheme name="Book_LectureNotes 2">
        <a:dk1>
          <a:srgbClr val="000000"/>
        </a:dk1>
        <a:lt1>
          <a:srgbClr val="FFFFFF"/>
        </a:lt1>
        <a:dk2>
          <a:srgbClr val="000000"/>
        </a:dk2>
        <a:lt2>
          <a:srgbClr val="FFFFFF"/>
        </a:lt2>
        <a:accent1>
          <a:srgbClr val="99FFFF"/>
        </a:accent1>
        <a:accent2>
          <a:srgbClr val="CCCCFF"/>
        </a:accent2>
        <a:accent3>
          <a:srgbClr val="FFFFFF"/>
        </a:accent3>
        <a:accent4>
          <a:srgbClr val="000000"/>
        </a:accent4>
        <a:accent5>
          <a:srgbClr val="CAFFFF"/>
        </a:accent5>
        <a:accent6>
          <a:srgbClr val="B9B9E7"/>
        </a:accent6>
        <a:hlink>
          <a:srgbClr val="CCECFF"/>
        </a:hlink>
        <a:folHlink>
          <a:srgbClr val="DDDDDD"/>
        </a:folHlink>
      </a:clrScheme>
      <a:clrMap bg1="lt1" tx1="dk1" bg2="lt2" tx2="dk2" accent1="accent1" accent2="accent2" accent3="accent3" accent4="accent4" accent5="accent5" accent6="accent6" hlink="hlink" folHlink="folHlink"/>
    </a:extraClrScheme>
    <a:extraClrScheme>
      <a:clrScheme name="Book_LectureNotes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
      <a:clrScheme name="Book_LectureNotes 4">
        <a:dk1>
          <a:srgbClr val="000000"/>
        </a:dk1>
        <a:lt1>
          <a:srgbClr val="FFFFFF"/>
        </a:lt1>
        <a:dk2>
          <a:srgbClr val="000080"/>
        </a:dk2>
        <a:lt2>
          <a:srgbClr val="FFFFFF"/>
        </a:lt2>
        <a:accent1>
          <a:srgbClr val="00FFCC"/>
        </a:accent1>
        <a:accent2>
          <a:srgbClr val="9933FF"/>
        </a:accent2>
        <a:accent3>
          <a:srgbClr val="AAAAC0"/>
        </a:accent3>
        <a:accent4>
          <a:srgbClr val="DADADA"/>
        </a:accent4>
        <a:accent5>
          <a:srgbClr val="AAFFE2"/>
        </a:accent5>
        <a:accent6>
          <a:srgbClr val="8A2DE7"/>
        </a:accent6>
        <a:hlink>
          <a:srgbClr val="CCCCFF"/>
        </a:hlink>
        <a:folHlink>
          <a:srgbClr val="3333CC"/>
        </a:folHlink>
      </a:clrScheme>
      <a:clrMap bg1="dk2" tx1="lt1" bg2="dk1" tx2="lt2" accent1="accent1" accent2="accent2" accent3="accent3" accent4="accent4" accent5="accent5" accent6="accent6" hlink="hlink" folHlink="folHlink"/>
    </a:extraClrScheme>
    <a:extraClrScheme>
      <a:clrScheme name="Book_LectureNotes 5">
        <a:dk1>
          <a:srgbClr val="000000"/>
        </a:dk1>
        <a:lt1>
          <a:srgbClr val="FFFFFF"/>
        </a:lt1>
        <a:dk2>
          <a:srgbClr val="990066"/>
        </a:dk2>
        <a:lt2>
          <a:srgbClr val="FFFFFF"/>
        </a:lt2>
        <a:accent1>
          <a:srgbClr val="FF9966"/>
        </a:accent1>
        <a:accent2>
          <a:srgbClr val="009966"/>
        </a:accent2>
        <a:accent3>
          <a:srgbClr val="CAAAB8"/>
        </a:accent3>
        <a:accent4>
          <a:srgbClr val="DADADA"/>
        </a:accent4>
        <a:accent5>
          <a:srgbClr val="FFCAB8"/>
        </a:accent5>
        <a:accent6>
          <a:srgbClr val="008A5C"/>
        </a:accent6>
        <a:hlink>
          <a:srgbClr val="3333CC"/>
        </a:hlink>
        <a:folHlink>
          <a:srgbClr val="FF00CC"/>
        </a:folHlink>
      </a:clrScheme>
      <a:clrMap bg1="dk2" tx1="lt1" bg2="dk1" tx2="lt2" accent1="accent1" accent2="accent2" accent3="accent3" accent4="accent4" accent5="accent5" accent6="accent6" hlink="hlink" folHlink="folHlink"/>
    </a:extraClrScheme>
    <a:extraClrScheme>
      <a:clrScheme name="Book_LectureNotes 6">
        <a:dk1>
          <a:srgbClr val="000000"/>
        </a:dk1>
        <a:lt1>
          <a:srgbClr val="FFFFE1"/>
        </a:lt1>
        <a:dk2>
          <a:srgbClr val="000000"/>
        </a:dk2>
        <a:lt2>
          <a:srgbClr val="FFFFCC"/>
        </a:lt2>
        <a:accent1>
          <a:srgbClr val="FF9933"/>
        </a:accent1>
        <a:accent2>
          <a:srgbClr val="9999FF"/>
        </a:accent2>
        <a:accent3>
          <a:srgbClr val="FFFF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7">
        <a:dk1>
          <a:srgbClr val="000000"/>
        </a:dk1>
        <a:lt1>
          <a:srgbClr val="000080"/>
        </a:lt1>
        <a:dk2>
          <a:srgbClr val="FFFF00"/>
        </a:dk2>
        <a:lt2>
          <a:srgbClr val="000000"/>
        </a:lt2>
        <a:accent1>
          <a:srgbClr val="00FFCC"/>
        </a:accent1>
        <a:accent2>
          <a:srgbClr val="9933FF"/>
        </a:accent2>
        <a:accent3>
          <a:srgbClr val="AAAAC0"/>
        </a:accent3>
        <a:accent4>
          <a:srgbClr val="000000"/>
        </a:accent4>
        <a:accent5>
          <a:srgbClr val="AAFFE2"/>
        </a:accent5>
        <a:accent6>
          <a:srgbClr val="8A2DE7"/>
        </a:accent6>
        <a:hlink>
          <a:srgbClr val="CCCCFF"/>
        </a:hlink>
        <a:folHlink>
          <a:srgbClr val="3333CC"/>
        </a:folHlink>
      </a:clrScheme>
      <a:clrMap bg1="lt1" tx1="dk1" bg2="lt2" tx2="dk2" accent1="accent1" accent2="accent2" accent3="accent3" accent4="accent4" accent5="accent5" accent6="accent6" hlink="hlink" folHlink="folHlink"/>
    </a:extraClrScheme>
    <a:extraClrScheme>
      <a:clrScheme name="Book_LectureNotes 8">
        <a:dk1>
          <a:srgbClr val="000000"/>
        </a:dk1>
        <a:lt1>
          <a:srgbClr val="FFF9E1"/>
        </a:lt1>
        <a:dk2>
          <a:srgbClr val="000000"/>
        </a:dk2>
        <a:lt2>
          <a:srgbClr val="FFFFCC"/>
        </a:lt2>
        <a:accent1>
          <a:srgbClr val="FF9933"/>
        </a:accent1>
        <a:accent2>
          <a:srgbClr val="9999FF"/>
        </a:accent2>
        <a:accent3>
          <a:srgbClr val="FFFB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Designs\Leszek Templates\Book_LectureNotes.pot</Template>
  <TotalTime>11215</TotalTime>
  <Words>2365</Words>
  <Application>Microsoft Office PowerPoint</Application>
  <PresentationFormat>On-screen Show (4:3)</PresentationFormat>
  <Paragraphs>336</Paragraphs>
  <Slides>47</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5" baseType="lpstr">
      <vt:lpstr>Times New Roman</vt:lpstr>
      <vt:lpstr>Arial Narrow</vt:lpstr>
      <vt:lpstr>Arial</vt:lpstr>
      <vt:lpstr>Monotype Sorts</vt:lpstr>
      <vt:lpstr>Courier</vt:lpstr>
      <vt:lpstr>Times</vt:lpstr>
      <vt:lpstr>Book_LectureNotes</vt:lpstr>
      <vt:lpstr>Bitmap Image</vt:lpstr>
      <vt:lpstr>MACIASZEK, L.A. (2007):  Requirements Analysis and System Design, 3rd ed. Addison Wesley, Harlow England ISBN 978-0-321-44036-5</vt:lpstr>
      <vt:lpstr>Topics</vt:lpstr>
      <vt:lpstr>Tutorial – OnLine Shopping</vt:lpstr>
      <vt:lpstr>1. Use case modeling </vt:lpstr>
      <vt:lpstr>Use case modeling – actors</vt:lpstr>
      <vt:lpstr>Use case modeling – use cases</vt:lpstr>
      <vt:lpstr>Use case diagram</vt:lpstr>
      <vt:lpstr>Documenting use cases</vt:lpstr>
      <vt:lpstr>2. Activity modeling </vt:lpstr>
      <vt:lpstr>Actions</vt:lpstr>
      <vt:lpstr>Activity diagram</vt:lpstr>
      <vt:lpstr>3. Class modeling </vt:lpstr>
      <vt:lpstr>Classes</vt:lpstr>
      <vt:lpstr>Attributes </vt:lpstr>
      <vt:lpstr>Associations</vt:lpstr>
      <vt:lpstr>Aggregations</vt:lpstr>
      <vt:lpstr>Class diagram</vt:lpstr>
      <vt:lpstr>4. Interaction modeling </vt:lpstr>
      <vt:lpstr>Custom computer configuration webpage</vt:lpstr>
      <vt:lpstr>Configuration summary webpage</vt:lpstr>
      <vt:lpstr>Sequence diagram</vt:lpstr>
      <vt:lpstr>Communication diagram</vt:lpstr>
      <vt:lpstr>Class methods</vt:lpstr>
      <vt:lpstr>5. State machine modeling </vt:lpstr>
      <vt:lpstr>States and transitions</vt:lpstr>
      <vt:lpstr>Statechart diagram</vt:lpstr>
      <vt:lpstr>6. Implementation models </vt:lpstr>
      <vt:lpstr>Subsystems</vt:lpstr>
      <vt:lpstr>Packages (1 of 2)</vt:lpstr>
      <vt:lpstr>Packages (2 of 2)</vt:lpstr>
      <vt:lpstr>Components</vt:lpstr>
      <vt:lpstr>Nodes – deployment diagram</vt:lpstr>
      <vt:lpstr>7. Object collaboration design </vt:lpstr>
      <vt:lpstr>Use case document</vt:lpstr>
      <vt:lpstr>Requirements management in a CASE tool</vt:lpstr>
      <vt:lpstr>GUI prototype</vt:lpstr>
      <vt:lpstr>Sequence diagram</vt:lpstr>
      <vt:lpstr>Design-level class diagram</vt:lpstr>
      <vt:lpstr>8. Window navigation design </vt:lpstr>
      <vt:lpstr>User experience (UX) elements</vt:lpstr>
      <vt:lpstr>Behavioral UX collaboration</vt:lpstr>
      <vt:lpstr>Structural UX collaboration</vt:lpstr>
      <vt:lpstr>9. Database design </vt:lpstr>
      <vt:lpstr>DB schema</vt:lpstr>
      <vt:lpstr>DB schema with referential integrity constraints</vt:lpstr>
      <vt:lpstr>Referential integrity design</vt:lpstr>
      <vt:lpstr>Summary</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RASD3edChapter6</dc:title>
  <dc:creator>Leszek A. Maciaszek</dc:creator>
  <cp:lastModifiedBy>Richard Thomas</cp:lastModifiedBy>
  <cp:revision>317</cp:revision>
  <cp:lastPrinted>1997-04-02T08:33:58Z</cp:lastPrinted>
  <dcterms:created xsi:type="dcterms:W3CDTF">1997-03-27T13:28:40Z</dcterms:created>
  <dcterms:modified xsi:type="dcterms:W3CDTF">2016-04-03T15:37:26Z</dcterms:modified>
</cp:coreProperties>
</file>