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6" r:id="rId1"/>
  </p:sldMasterIdLst>
  <p:notesMasterIdLst>
    <p:notesMasterId r:id="rId11"/>
  </p:notesMasterIdLst>
  <p:handoutMasterIdLst>
    <p:handoutMasterId r:id="rId12"/>
  </p:handoutMasterIdLst>
  <p:sldIdLst>
    <p:sldId id="459" r:id="rId2"/>
    <p:sldId id="460" r:id="rId3"/>
    <p:sldId id="461" r:id="rId4"/>
    <p:sldId id="462" r:id="rId5"/>
    <p:sldId id="463" r:id="rId6"/>
    <p:sldId id="464" r:id="rId7"/>
    <p:sldId id="465" r:id="rId8"/>
    <p:sldId id="466" r:id="rId9"/>
    <p:sldId id="467" r:id="rId10"/>
  </p:sldIdLst>
  <p:sldSz cx="9144000" cy="6858000" type="screen4x3"/>
  <p:notesSz cx="7086600" cy="10223500"/>
  <p:defaultTextStyle>
    <a:defPPr>
      <a:defRPr lang="en-US"/>
    </a:defPPr>
    <a:lvl1pPr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Times New Roman" panose="02020603050405020304" pitchFamily="18" charset="0"/>
        <a:ea typeface="+mn-ea"/>
        <a:cs typeface="+mn-cs"/>
      </a:defRPr>
    </a:lvl6pPr>
    <a:lvl7pPr marL="2743200" algn="l" defTabSz="914400" rtl="0" eaLnBrk="1" latinLnBrk="0" hangingPunct="1">
      <a:defRPr sz="1200" kern="1200">
        <a:solidFill>
          <a:schemeClr val="tx1"/>
        </a:solidFill>
        <a:latin typeface="Times New Roman" panose="02020603050405020304" pitchFamily="18" charset="0"/>
        <a:ea typeface="+mn-ea"/>
        <a:cs typeface="+mn-cs"/>
      </a:defRPr>
    </a:lvl7pPr>
    <a:lvl8pPr marL="3200400" algn="l" defTabSz="914400" rtl="0" eaLnBrk="1" latinLnBrk="0" hangingPunct="1">
      <a:defRPr sz="1200" kern="1200">
        <a:solidFill>
          <a:schemeClr val="tx1"/>
        </a:solidFill>
        <a:latin typeface="Times New Roman" panose="02020603050405020304" pitchFamily="18" charset="0"/>
        <a:ea typeface="+mn-ea"/>
        <a:cs typeface="+mn-cs"/>
      </a:defRPr>
    </a:lvl8pPr>
    <a:lvl9pPr marL="3657600" algn="l" defTabSz="914400" rtl="0" eaLnBrk="1" latinLnBrk="0" hangingPunct="1">
      <a:defRPr sz="12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0">
          <p15:clr>
            <a:srgbClr val="A4A3A4"/>
          </p15:clr>
        </p15:guide>
        <p15:guide id="2" pos="223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3399"/>
    <a:srgbClr val="FF9933"/>
    <a:srgbClr val="990033"/>
    <a:srgbClr val="CCFFFF"/>
    <a:srgbClr val="FFCC00"/>
    <a:srgbClr val="0000CC"/>
    <a:srgbClr val="336600"/>
    <a:srgbClr val="E1FF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626" autoAdjust="0"/>
    <p:restoredTop sz="86410" autoAdjust="0"/>
  </p:normalViewPr>
  <p:slideViewPr>
    <p:cSldViewPr>
      <p:cViewPr varScale="1">
        <p:scale>
          <a:sx n="109" d="100"/>
          <a:sy n="109" d="100"/>
        </p:scale>
        <p:origin x="1218" y="6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Lst>
  </p:outlineViewPr>
  <p:notesTextViewPr>
    <p:cViewPr>
      <p:scale>
        <a:sx n="100" d="100"/>
        <a:sy n="100" d="100"/>
      </p:scale>
      <p:origin x="0" y="0"/>
    </p:cViewPr>
  </p:notesTextViewPr>
  <p:sorterViewPr>
    <p:cViewPr>
      <p:scale>
        <a:sx n="66" d="100"/>
        <a:sy n="66" d="100"/>
      </p:scale>
      <p:origin x="0" y="0"/>
    </p:cViewPr>
  </p:sorterViewPr>
  <p:notesViewPr>
    <p:cSldViewPr>
      <p:cViewPr>
        <p:scale>
          <a:sx n="66" d="100"/>
          <a:sy n="66" d="100"/>
        </p:scale>
        <p:origin x="-846" y="1668"/>
      </p:cViewPr>
      <p:guideLst>
        <p:guide orient="horz" pos="3220"/>
        <p:guide pos="2233"/>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_rels/viewProps.xml.rels><?xml version="1.0" encoding="UTF-8" standalone="yes"?>
<Relationships xmlns="http://schemas.openxmlformats.org/package/2006/relationships"><Relationship Id="rId8" Type="http://schemas.openxmlformats.org/officeDocument/2006/relationships/slide" Target="slides/slide8.xml"/><Relationship Id="rId3" Type="http://schemas.openxmlformats.org/officeDocument/2006/relationships/slide" Target="slides/slide3.xml"/><Relationship Id="rId7" Type="http://schemas.openxmlformats.org/officeDocument/2006/relationships/slide" Target="slides/slide7.xml"/><Relationship Id="rId2" Type="http://schemas.openxmlformats.org/officeDocument/2006/relationships/slide" Target="slides/slide2.xml"/><Relationship Id="rId1" Type="http://schemas.openxmlformats.org/officeDocument/2006/relationships/slide" Target="slides/slide1.xml"/><Relationship Id="rId6" Type="http://schemas.openxmlformats.org/officeDocument/2006/relationships/slide" Target="slides/slide6.xml"/><Relationship Id="rId5" Type="http://schemas.openxmlformats.org/officeDocument/2006/relationships/slide" Target="slides/slide5.xml"/><Relationship Id="rId4" Type="http://schemas.openxmlformats.org/officeDocument/2006/relationships/slide" Target="slides/slide4.xml"/><Relationship Id="rId9"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7022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036" tIns="47518" rIns="95036" bIns="47518" numCol="1" anchor="t" anchorCtr="0" compatLnSpc="1">
            <a:prstTxWarp prst="textNoShape">
              <a:avLst/>
            </a:prstTxWarp>
          </a:bodyPr>
          <a:lstStyle>
            <a:lvl1pPr defTabSz="950913">
              <a:defRPr sz="1000"/>
            </a:lvl1pPr>
          </a:lstStyle>
          <a:p>
            <a:r>
              <a:rPr lang="en-US" altLang="en-US"/>
              <a:t>© Pearson Education 2007</a:t>
            </a:r>
          </a:p>
        </p:txBody>
      </p:sp>
      <p:sp>
        <p:nvSpPr>
          <p:cNvPr id="8195" name="Rectangle 3"/>
          <p:cNvSpPr>
            <a:spLocks noGrp="1" noChangeArrowheads="1"/>
          </p:cNvSpPr>
          <p:nvPr>
            <p:ph type="dt" sz="quarter" idx="1"/>
          </p:nvPr>
        </p:nvSpPr>
        <p:spPr bwMode="auto">
          <a:xfrm>
            <a:off x="4016375" y="0"/>
            <a:ext cx="307022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036" tIns="47518" rIns="95036" bIns="47518" numCol="1" anchor="t" anchorCtr="0" compatLnSpc="1">
            <a:prstTxWarp prst="textNoShape">
              <a:avLst/>
            </a:prstTxWarp>
          </a:bodyPr>
          <a:lstStyle>
            <a:lvl1pPr algn="r" defTabSz="950913">
              <a:defRPr sz="1000"/>
            </a:lvl1pPr>
          </a:lstStyle>
          <a:p>
            <a:r>
              <a:rPr lang="en-US" altLang="en-US"/>
              <a:t>Chapter 1 cases (RASD 3/e)</a:t>
            </a:r>
          </a:p>
        </p:txBody>
      </p:sp>
      <p:sp>
        <p:nvSpPr>
          <p:cNvPr id="8196" name="Rectangle 4"/>
          <p:cNvSpPr>
            <a:spLocks noGrp="1" noChangeArrowheads="1"/>
          </p:cNvSpPr>
          <p:nvPr>
            <p:ph type="ftr" sz="quarter" idx="2"/>
          </p:nvPr>
        </p:nvSpPr>
        <p:spPr bwMode="auto">
          <a:xfrm>
            <a:off x="0" y="9712325"/>
            <a:ext cx="307022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036" tIns="47518" rIns="95036" bIns="47518" numCol="1" anchor="b" anchorCtr="0" compatLnSpc="1">
            <a:prstTxWarp prst="textNoShape">
              <a:avLst/>
            </a:prstTxWarp>
          </a:bodyPr>
          <a:lstStyle>
            <a:lvl1pPr defTabSz="950913">
              <a:defRPr sz="900"/>
            </a:lvl1pPr>
          </a:lstStyle>
          <a:p>
            <a:r>
              <a:rPr lang="en-US" altLang="en-US"/>
              <a:t>MACIASZEK (2007): Req Analysis &amp; Syst Design</a:t>
            </a:r>
          </a:p>
        </p:txBody>
      </p:sp>
      <p:sp>
        <p:nvSpPr>
          <p:cNvPr id="8197" name="Rectangle 5"/>
          <p:cNvSpPr>
            <a:spLocks noGrp="1" noChangeArrowheads="1"/>
          </p:cNvSpPr>
          <p:nvPr>
            <p:ph type="sldNum" sz="quarter" idx="3"/>
          </p:nvPr>
        </p:nvSpPr>
        <p:spPr bwMode="auto">
          <a:xfrm>
            <a:off x="4016375" y="9712325"/>
            <a:ext cx="307022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036" tIns="47518" rIns="95036" bIns="47518" numCol="1" anchor="b" anchorCtr="0" compatLnSpc="1">
            <a:prstTxWarp prst="textNoShape">
              <a:avLst/>
            </a:prstTxWarp>
          </a:bodyPr>
          <a:lstStyle>
            <a:lvl1pPr algn="r" defTabSz="950913">
              <a:defRPr sz="1000"/>
            </a:lvl1pPr>
          </a:lstStyle>
          <a:p>
            <a:fld id="{947A8561-843E-4DB4-A373-4CF2732AD22F}"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noTextEdit="1"/>
          </p:cNvSpPr>
          <p:nvPr>
            <p:ph type="sldImg" idx="2"/>
          </p:nvPr>
        </p:nvSpPr>
        <p:spPr bwMode="auto">
          <a:xfrm>
            <a:off x="985838" y="766763"/>
            <a:ext cx="5114925" cy="38354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1" name="Rectangle 3"/>
          <p:cNvSpPr>
            <a:spLocks noGrp="1" noChangeArrowheads="1"/>
          </p:cNvSpPr>
          <p:nvPr>
            <p:ph type="body" sz="quarter" idx="3"/>
          </p:nvPr>
        </p:nvSpPr>
        <p:spPr bwMode="auto">
          <a:xfrm>
            <a:off x="942975" y="4856163"/>
            <a:ext cx="5200650" cy="460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036" tIns="47518" rIns="95036" bIns="4751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052" name="Rectangle 4"/>
          <p:cNvSpPr>
            <a:spLocks noGrp="1" noChangeArrowheads="1"/>
          </p:cNvSpPr>
          <p:nvPr>
            <p:ph type="dt" idx="1"/>
          </p:nvPr>
        </p:nvSpPr>
        <p:spPr bwMode="auto">
          <a:xfrm>
            <a:off x="4016375" y="0"/>
            <a:ext cx="307022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036" tIns="47518" rIns="95036" bIns="47518" numCol="1" anchor="t" anchorCtr="0" compatLnSpc="1">
            <a:prstTxWarp prst="textNoShape">
              <a:avLst/>
            </a:prstTxWarp>
          </a:bodyPr>
          <a:lstStyle>
            <a:lvl1pPr algn="r" defTabSz="950913">
              <a:defRPr sz="1000"/>
            </a:lvl1pPr>
          </a:lstStyle>
          <a:p>
            <a:r>
              <a:rPr lang="en-US" altLang="en-US"/>
              <a:t>Chapter 1 cases (RASD 3/e)</a:t>
            </a:r>
          </a:p>
        </p:txBody>
      </p:sp>
      <p:sp>
        <p:nvSpPr>
          <p:cNvPr id="2053" name="Rectangle 5"/>
          <p:cNvSpPr>
            <a:spLocks noGrp="1" noChangeArrowheads="1"/>
          </p:cNvSpPr>
          <p:nvPr>
            <p:ph type="sldNum" sz="quarter" idx="5"/>
          </p:nvPr>
        </p:nvSpPr>
        <p:spPr bwMode="auto">
          <a:xfrm>
            <a:off x="4016375" y="9712325"/>
            <a:ext cx="307022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036" tIns="47518" rIns="95036" bIns="47518" numCol="1" anchor="b" anchorCtr="0" compatLnSpc="1">
            <a:prstTxWarp prst="textNoShape">
              <a:avLst/>
            </a:prstTxWarp>
          </a:bodyPr>
          <a:lstStyle>
            <a:lvl1pPr algn="r" defTabSz="950913">
              <a:defRPr sz="1000"/>
            </a:lvl1pPr>
          </a:lstStyle>
          <a:p>
            <a:fld id="{6E72F74E-BBCA-44BF-8DCA-CF9FC4298B0D}" type="slidenum">
              <a:rPr lang="en-US" altLang="en-US"/>
              <a:pPr/>
              <a:t>‹#›</a:t>
            </a:fld>
            <a:endParaRPr lang="en-US" altLang="en-US"/>
          </a:p>
        </p:txBody>
      </p:sp>
      <p:sp>
        <p:nvSpPr>
          <p:cNvPr id="2054" name="Rectangle 6"/>
          <p:cNvSpPr>
            <a:spLocks noGrp="1" noChangeArrowheads="1"/>
          </p:cNvSpPr>
          <p:nvPr>
            <p:ph type="hdr" sz="quarter"/>
          </p:nvPr>
        </p:nvSpPr>
        <p:spPr bwMode="auto">
          <a:xfrm>
            <a:off x="0" y="0"/>
            <a:ext cx="307022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036" tIns="47518" rIns="95036" bIns="47518" numCol="1" anchor="t" anchorCtr="0" compatLnSpc="1">
            <a:prstTxWarp prst="textNoShape">
              <a:avLst/>
            </a:prstTxWarp>
          </a:bodyPr>
          <a:lstStyle>
            <a:lvl1pPr defTabSz="950913">
              <a:defRPr sz="1000"/>
            </a:lvl1pPr>
          </a:lstStyle>
          <a:p>
            <a:r>
              <a:rPr lang="en-US" altLang="en-US"/>
              <a:t>© Pearson Education 2007</a:t>
            </a:r>
          </a:p>
        </p:txBody>
      </p:sp>
      <p:sp>
        <p:nvSpPr>
          <p:cNvPr id="2055" name="Rectangle 7"/>
          <p:cNvSpPr>
            <a:spLocks noGrp="1" noChangeArrowheads="1"/>
          </p:cNvSpPr>
          <p:nvPr>
            <p:ph type="ftr" sz="quarter" idx="4"/>
          </p:nvPr>
        </p:nvSpPr>
        <p:spPr bwMode="auto">
          <a:xfrm>
            <a:off x="0" y="9712325"/>
            <a:ext cx="307022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036" tIns="47518" rIns="95036" bIns="47518" numCol="1" anchor="b" anchorCtr="0" compatLnSpc="1">
            <a:prstTxWarp prst="textNoShape">
              <a:avLst/>
            </a:prstTxWarp>
          </a:bodyPr>
          <a:lstStyle>
            <a:lvl1pPr defTabSz="950913">
              <a:defRPr sz="1000"/>
            </a:lvl1pPr>
          </a:lstStyle>
          <a:p>
            <a:r>
              <a:rPr lang="en-US" altLang="en-US"/>
              <a:t>MACIASZEK (2007): Req Analysis &amp; Syst Design</a:t>
            </a:r>
          </a:p>
        </p:txBody>
      </p:sp>
    </p:spTree>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idx="1"/>
          </p:nvPr>
        </p:nvSpPr>
        <p:spPr>
          <a:ln/>
        </p:spPr>
        <p:txBody>
          <a:bodyPr/>
          <a:lstStyle/>
          <a:p>
            <a:r>
              <a:rPr lang="en-US" altLang="en-US"/>
              <a:t>Chapter 1 cases (RASD 3/e)</a:t>
            </a:r>
          </a:p>
        </p:txBody>
      </p:sp>
      <p:sp>
        <p:nvSpPr>
          <p:cNvPr id="5" name="Rectangle 5"/>
          <p:cNvSpPr>
            <a:spLocks noGrp="1" noChangeArrowheads="1"/>
          </p:cNvSpPr>
          <p:nvPr>
            <p:ph type="sldNum" sz="quarter" idx="5"/>
          </p:nvPr>
        </p:nvSpPr>
        <p:spPr>
          <a:ln/>
        </p:spPr>
        <p:txBody>
          <a:bodyPr/>
          <a:lstStyle/>
          <a:p>
            <a:fld id="{023606A4-7367-4958-A38E-AB9C96386A69}" type="slidenum">
              <a:rPr lang="en-US" altLang="en-US"/>
              <a:pPr/>
              <a:t>1</a:t>
            </a:fld>
            <a:endParaRPr lang="en-US" altLang="en-US"/>
          </a:p>
        </p:txBody>
      </p:sp>
      <p:sp>
        <p:nvSpPr>
          <p:cNvPr id="6" name="Rectangle 6"/>
          <p:cNvSpPr>
            <a:spLocks noGrp="1" noChangeArrowheads="1"/>
          </p:cNvSpPr>
          <p:nvPr>
            <p:ph type="hdr" sz="quarter"/>
          </p:nvPr>
        </p:nvSpPr>
        <p:spPr>
          <a:ln/>
        </p:spPr>
        <p:txBody>
          <a:bodyPr/>
          <a:lstStyle/>
          <a:p>
            <a:r>
              <a:rPr lang="en-US" altLang="en-US"/>
              <a:t>© Pearson Education 2007</a:t>
            </a:r>
          </a:p>
        </p:txBody>
      </p:sp>
      <p:sp>
        <p:nvSpPr>
          <p:cNvPr id="7" name="Rectangle 7"/>
          <p:cNvSpPr>
            <a:spLocks noGrp="1" noChangeArrowheads="1"/>
          </p:cNvSpPr>
          <p:nvPr>
            <p:ph type="ftr" sz="quarter" idx="4"/>
          </p:nvPr>
        </p:nvSpPr>
        <p:spPr>
          <a:ln/>
        </p:spPr>
        <p:txBody>
          <a:bodyPr/>
          <a:lstStyle/>
          <a:p>
            <a:r>
              <a:rPr lang="en-US" altLang="en-US"/>
              <a:t>MACIASZEK (2007): Req Analysis &amp; Syst Design</a:t>
            </a:r>
          </a:p>
        </p:txBody>
      </p:sp>
      <p:sp>
        <p:nvSpPr>
          <p:cNvPr id="559106" name="Rectangle 2"/>
          <p:cNvSpPr>
            <a:spLocks noChangeArrowheads="1" noTextEdit="1"/>
          </p:cNvSpPr>
          <p:nvPr>
            <p:ph type="sldImg"/>
          </p:nvPr>
        </p:nvSpPr>
        <p:spPr>
          <a:ln/>
        </p:spPr>
      </p:sp>
      <p:sp>
        <p:nvSpPr>
          <p:cNvPr id="559107" name="Rectangle 3"/>
          <p:cNvSpPr>
            <a:spLocks noGrp="1" noChangeArrowheads="1"/>
          </p:cNvSpPr>
          <p:nvPr>
            <p:ph type="body" idx="1"/>
          </p:nvPr>
        </p:nvSpPr>
        <p:spPr>
          <a:ln/>
        </p:spPr>
        <p:txBody>
          <a:bodyPr lIns="95021" tIns="47511" rIns="95021" bIns="47511"/>
          <a:lstStyle/>
          <a:p>
            <a:endParaRPr lang="en-AU"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idx="1"/>
          </p:nvPr>
        </p:nvSpPr>
        <p:spPr>
          <a:ln/>
        </p:spPr>
        <p:txBody>
          <a:bodyPr/>
          <a:lstStyle/>
          <a:p>
            <a:r>
              <a:rPr lang="en-US" altLang="en-US"/>
              <a:t>Chapter 1 cases (RASD 3/e)</a:t>
            </a:r>
          </a:p>
        </p:txBody>
      </p:sp>
      <p:sp>
        <p:nvSpPr>
          <p:cNvPr id="5" name="Rectangle 5"/>
          <p:cNvSpPr>
            <a:spLocks noGrp="1" noChangeArrowheads="1"/>
          </p:cNvSpPr>
          <p:nvPr>
            <p:ph type="sldNum" sz="quarter" idx="5"/>
          </p:nvPr>
        </p:nvSpPr>
        <p:spPr>
          <a:ln/>
        </p:spPr>
        <p:txBody>
          <a:bodyPr/>
          <a:lstStyle/>
          <a:p>
            <a:fld id="{22FA3D3A-3750-4024-8EED-60F748C609A0}" type="slidenum">
              <a:rPr lang="en-US" altLang="en-US"/>
              <a:pPr/>
              <a:t>3</a:t>
            </a:fld>
            <a:endParaRPr lang="en-US" altLang="en-US"/>
          </a:p>
        </p:txBody>
      </p:sp>
      <p:sp>
        <p:nvSpPr>
          <p:cNvPr id="6" name="Rectangle 6"/>
          <p:cNvSpPr>
            <a:spLocks noGrp="1" noChangeArrowheads="1"/>
          </p:cNvSpPr>
          <p:nvPr>
            <p:ph type="hdr" sz="quarter"/>
          </p:nvPr>
        </p:nvSpPr>
        <p:spPr>
          <a:ln/>
        </p:spPr>
        <p:txBody>
          <a:bodyPr/>
          <a:lstStyle/>
          <a:p>
            <a:r>
              <a:rPr lang="en-US" altLang="en-US"/>
              <a:t>© Pearson Education 2007</a:t>
            </a:r>
          </a:p>
        </p:txBody>
      </p:sp>
      <p:sp>
        <p:nvSpPr>
          <p:cNvPr id="7" name="Rectangle 7"/>
          <p:cNvSpPr>
            <a:spLocks noGrp="1" noChangeArrowheads="1"/>
          </p:cNvSpPr>
          <p:nvPr>
            <p:ph type="ftr" sz="quarter" idx="4"/>
          </p:nvPr>
        </p:nvSpPr>
        <p:spPr>
          <a:ln/>
        </p:spPr>
        <p:txBody>
          <a:bodyPr/>
          <a:lstStyle/>
          <a:p>
            <a:r>
              <a:rPr lang="en-US" altLang="en-US"/>
              <a:t>MACIASZEK (2007): Req Analysis &amp; Syst Design</a:t>
            </a:r>
          </a:p>
        </p:txBody>
      </p:sp>
      <p:sp>
        <p:nvSpPr>
          <p:cNvPr id="602114" name="Rectangle 2"/>
          <p:cNvSpPr>
            <a:spLocks noChangeArrowheads="1" noTextEdit="1"/>
          </p:cNvSpPr>
          <p:nvPr>
            <p:ph type="sldImg"/>
          </p:nvPr>
        </p:nvSpPr>
        <p:spPr>
          <a:ln/>
        </p:spPr>
      </p:sp>
      <p:sp>
        <p:nvSpPr>
          <p:cNvPr id="602115" name="Rectangle 3"/>
          <p:cNvSpPr>
            <a:spLocks noGrp="1" noChangeArrowheads="1"/>
          </p:cNvSpPr>
          <p:nvPr>
            <p:ph type="body" idx="1"/>
          </p:nvPr>
        </p:nvSpPr>
        <p:spPr/>
        <p:txBody>
          <a:bodyPr/>
          <a:lstStyle/>
          <a:p>
            <a:r>
              <a:rPr lang="en-US" altLang="en-US"/>
              <a:t>The</a:t>
            </a:r>
            <a:r>
              <a:rPr lang="en-US" altLang="en-US" i="1"/>
              <a:t> </a:t>
            </a:r>
            <a:r>
              <a:rPr lang="en-US" altLang="en-US"/>
              <a:t>University Enrolment is a classic textbook example (cp. Quatrani, 2000; Stevens and Pooley, 2000). It is a surprisingly complex application domain with a rich set of business rules that change relatively frequently, yet historical information has to be carefully maintained with relation to business rules in force at different times.</a:t>
            </a:r>
          </a:p>
          <a:p>
            <a:r>
              <a:rPr lang="en-US" altLang="en-US"/>
              <a:t>No two universities are the same. Each has its own interesting peculiarities that can be used in case studies to emphasize particular aspects of system analysis and design. The emphasis in our case study is on the intricacies of state modeling with regard to handling the time dimension (temporal information) and capturing business rules in data structures.</a:t>
            </a:r>
          </a:p>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idx="1"/>
          </p:nvPr>
        </p:nvSpPr>
        <p:spPr>
          <a:ln/>
        </p:spPr>
        <p:txBody>
          <a:bodyPr/>
          <a:lstStyle/>
          <a:p>
            <a:r>
              <a:rPr lang="en-US" altLang="en-US"/>
              <a:t>Chapter 1 cases (RASD 3/e)</a:t>
            </a:r>
          </a:p>
        </p:txBody>
      </p:sp>
      <p:sp>
        <p:nvSpPr>
          <p:cNvPr id="5" name="Rectangle 5"/>
          <p:cNvSpPr>
            <a:spLocks noGrp="1" noChangeArrowheads="1"/>
          </p:cNvSpPr>
          <p:nvPr>
            <p:ph type="sldNum" sz="quarter" idx="5"/>
          </p:nvPr>
        </p:nvSpPr>
        <p:spPr>
          <a:ln/>
        </p:spPr>
        <p:txBody>
          <a:bodyPr/>
          <a:lstStyle/>
          <a:p>
            <a:fld id="{D4585EE3-D614-4851-BC7E-4F2D9EF992C2}" type="slidenum">
              <a:rPr lang="en-US" altLang="en-US"/>
              <a:pPr/>
              <a:t>4</a:t>
            </a:fld>
            <a:endParaRPr lang="en-US" altLang="en-US"/>
          </a:p>
        </p:txBody>
      </p:sp>
      <p:sp>
        <p:nvSpPr>
          <p:cNvPr id="6" name="Rectangle 6"/>
          <p:cNvSpPr>
            <a:spLocks noGrp="1" noChangeArrowheads="1"/>
          </p:cNvSpPr>
          <p:nvPr>
            <p:ph type="hdr" sz="quarter"/>
          </p:nvPr>
        </p:nvSpPr>
        <p:spPr>
          <a:ln/>
        </p:spPr>
        <p:txBody>
          <a:bodyPr/>
          <a:lstStyle/>
          <a:p>
            <a:r>
              <a:rPr lang="en-US" altLang="en-US"/>
              <a:t>© Pearson Education 2007</a:t>
            </a:r>
          </a:p>
        </p:txBody>
      </p:sp>
      <p:sp>
        <p:nvSpPr>
          <p:cNvPr id="7" name="Rectangle 7"/>
          <p:cNvSpPr>
            <a:spLocks noGrp="1" noChangeArrowheads="1"/>
          </p:cNvSpPr>
          <p:nvPr>
            <p:ph type="ftr" sz="quarter" idx="4"/>
          </p:nvPr>
        </p:nvSpPr>
        <p:spPr>
          <a:ln/>
        </p:spPr>
        <p:txBody>
          <a:bodyPr/>
          <a:lstStyle/>
          <a:p>
            <a:r>
              <a:rPr lang="en-US" altLang="en-US"/>
              <a:t>MACIASZEK (2007): Req Analysis &amp; Syst Design</a:t>
            </a:r>
          </a:p>
        </p:txBody>
      </p:sp>
      <p:sp>
        <p:nvSpPr>
          <p:cNvPr id="604162" name="Rectangle 2"/>
          <p:cNvSpPr>
            <a:spLocks noChangeArrowheads="1" noTextEdit="1"/>
          </p:cNvSpPr>
          <p:nvPr>
            <p:ph type="sldImg"/>
          </p:nvPr>
        </p:nvSpPr>
        <p:spPr>
          <a:ln/>
        </p:spPr>
      </p:sp>
      <p:sp>
        <p:nvSpPr>
          <p:cNvPr id="604163" name="Rectangle 3"/>
          <p:cNvSpPr>
            <a:spLocks noGrp="1" noChangeArrowheads="1"/>
          </p:cNvSpPr>
          <p:nvPr>
            <p:ph type="body" idx="1"/>
          </p:nvPr>
        </p:nvSpPr>
        <p:spPr/>
        <p:txBody>
          <a:bodyPr/>
          <a:lstStyle/>
          <a:p>
            <a:r>
              <a:rPr lang="en-US" altLang="en-US"/>
              <a:t>The second case study is a routine business application typical of small businesses. It is the application to support the operation of a small video store. The video store keeps in stock a wide-ranging disk and tape library of entertainment material. The main operation of the store is rental services.</a:t>
            </a:r>
          </a:p>
          <a:p>
            <a:r>
              <a:rPr lang="en-US" altLang="en-US"/>
              <a:t>A typical computer system to support a small video store would be customized from off-the-shelf software or customized from some other proprietary solution. The system would be set on one of the popular database management systems available for a small-business computer.</a:t>
            </a:r>
          </a:p>
          <a:p>
            <a:r>
              <a:rPr lang="en-US" altLang="en-US"/>
              <a:t>Although with the database software underneath, the system may be initially deployed on a single machine. The GUI development is likely to be done with a simple fourth generation language (4GL) with screen painting, code generation capability, and a connection to a simple database.</a:t>
            </a:r>
          </a:p>
          <a:p>
            <a:r>
              <a:rPr lang="en-US" altLang="en-US"/>
              <a:t>A distinguishing aspect of the video store as a case study is the extensive chain of activities – from ordering of entertainment material through stock management to the accounting associated with rentals and sales to the customers. In a way, it is a small-scale </a:t>
            </a:r>
            <a:r>
              <a:rPr lang="en-US" altLang="en-US" i="1"/>
              <a:t>value chain </a:t>
            </a:r>
            <a:r>
              <a:rPr lang="en-US" altLang="en-US"/>
              <a:t>operation (Section 1.2.2).</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idx="1"/>
          </p:nvPr>
        </p:nvSpPr>
        <p:spPr>
          <a:ln/>
        </p:spPr>
        <p:txBody>
          <a:bodyPr/>
          <a:lstStyle/>
          <a:p>
            <a:r>
              <a:rPr lang="en-US" altLang="en-US"/>
              <a:t>Chapter 1 cases (RASD 3/e)</a:t>
            </a:r>
          </a:p>
        </p:txBody>
      </p:sp>
      <p:sp>
        <p:nvSpPr>
          <p:cNvPr id="5" name="Rectangle 5"/>
          <p:cNvSpPr>
            <a:spLocks noGrp="1" noChangeArrowheads="1"/>
          </p:cNvSpPr>
          <p:nvPr>
            <p:ph type="sldNum" sz="quarter" idx="5"/>
          </p:nvPr>
        </p:nvSpPr>
        <p:spPr>
          <a:ln/>
        </p:spPr>
        <p:txBody>
          <a:bodyPr/>
          <a:lstStyle/>
          <a:p>
            <a:fld id="{5DBB1CE8-B9FB-4845-8FE5-635D2F6D22AD}" type="slidenum">
              <a:rPr lang="en-US" altLang="en-US"/>
              <a:pPr/>
              <a:t>5</a:t>
            </a:fld>
            <a:endParaRPr lang="en-US" altLang="en-US"/>
          </a:p>
        </p:txBody>
      </p:sp>
      <p:sp>
        <p:nvSpPr>
          <p:cNvPr id="6" name="Rectangle 6"/>
          <p:cNvSpPr>
            <a:spLocks noGrp="1" noChangeArrowheads="1"/>
          </p:cNvSpPr>
          <p:nvPr>
            <p:ph type="hdr" sz="quarter"/>
          </p:nvPr>
        </p:nvSpPr>
        <p:spPr>
          <a:ln/>
        </p:spPr>
        <p:txBody>
          <a:bodyPr/>
          <a:lstStyle/>
          <a:p>
            <a:r>
              <a:rPr lang="en-US" altLang="en-US"/>
              <a:t>© Pearson Education 2007</a:t>
            </a:r>
          </a:p>
        </p:txBody>
      </p:sp>
      <p:sp>
        <p:nvSpPr>
          <p:cNvPr id="7" name="Rectangle 7"/>
          <p:cNvSpPr>
            <a:spLocks noGrp="1" noChangeArrowheads="1"/>
          </p:cNvSpPr>
          <p:nvPr>
            <p:ph type="ftr" sz="quarter" idx="4"/>
          </p:nvPr>
        </p:nvSpPr>
        <p:spPr>
          <a:ln/>
        </p:spPr>
        <p:txBody>
          <a:bodyPr/>
          <a:lstStyle/>
          <a:p>
            <a:r>
              <a:rPr lang="en-US" altLang="en-US"/>
              <a:t>MACIASZEK (2007): Req Analysis &amp; Syst Design</a:t>
            </a:r>
          </a:p>
        </p:txBody>
      </p:sp>
      <p:sp>
        <p:nvSpPr>
          <p:cNvPr id="606210" name="Rectangle 2"/>
          <p:cNvSpPr>
            <a:spLocks noChangeArrowheads="1" noTextEdit="1"/>
          </p:cNvSpPr>
          <p:nvPr>
            <p:ph type="sldImg"/>
          </p:nvPr>
        </p:nvSpPr>
        <p:spPr>
          <a:ln/>
        </p:spPr>
      </p:sp>
      <p:sp>
        <p:nvSpPr>
          <p:cNvPr id="606211" name="Rectangle 3"/>
          <p:cNvSpPr>
            <a:spLocks noGrp="1" noChangeArrowheads="1"/>
          </p:cNvSpPr>
          <p:nvPr>
            <p:ph type="body" idx="1"/>
          </p:nvPr>
        </p:nvSpPr>
        <p:spPr/>
        <p:txBody>
          <a:bodyPr/>
          <a:lstStyle/>
          <a:p>
            <a:r>
              <a:rPr lang="en-US" altLang="en-US"/>
              <a:t>Contact Management is a ‘hot’ application domain. Frequently known under the acronym CRM (Contact or Customer Relationship Management), contact management is an important component of Enterprise Resource Planning (ERP) systems. The ERP systems automate </a:t>
            </a:r>
            <a:r>
              <a:rPr lang="en-US" altLang="en-US" i="1"/>
              <a:t>back office</a:t>
            </a:r>
            <a:r>
              <a:rPr lang="en-US" altLang="en-US"/>
              <a:t> transaction processing applications. Three typical components of an ERP system are: accounting, manufacturing, and human resources. CRM belongs to the human resources component.</a:t>
            </a:r>
          </a:p>
          <a:p>
            <a:r>
              <a:rPr lang="en-US" altLang="en-US"/>
              <a:t>The ERP systems are very large customizable solutions. Some people refer to them as mega-packages. Naturally enough, a CRM component of an ERP solution can be very complex. The case study addresses only a small portion of the CRM problem area.</a:t>
            </a:r>
          </a:p>
          <a:p>
            <a:r>
              <a:rPr lang="en-US" altLang="en-US"/>
              <a:t>Contact management applications are characterized by interesting GUI solutions through which the employees of Customer Relations, or a similarly named department, can schedule their activities with regard to customers. In essence, the contact management system’s GUI acts as a diary to record customer-related tasks and events and to keep track of their progress.</a:t>
            </a:r>
          </a:p>
          <a:p>
            <a:r>
              <a:rPr lang="en-US" altLang="en-US"/>
              <a:t>The diary has to be database-driven to allow dynamic scheduling and monitoring of tasks and events across many employees. Like most human resource systems, contact management applications require a sophisticated authorization scheme to control access to sensitive information.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idx="1"/>
          </p:nvPr>
        </p:nvSpPr>
        <p:spPr>
          <a:ln/>
        </p:spPr>
        <p:txBody>
          <a:bodyPr/>
          <a:lstStyle/>
          <a:p>
            <a:r>
              <a:rPr lang="en-US" altLang="en-US"/>
              <a:t>Chapter 1 cases (RASD 3/e)</a:t>
            </a:r>
          </a:p>
        </p:txBody>
      </p:sp>
      <p:sp>
        <p:nvSpPr>
          <p:cNvPr id="5" name="Rectangle 5"/>
          <p:cNvSpPr>
            <a:spLocks noGrp="1" noChangeArrowheads="1"/>
          </p:cNvSpPr>
          <p:nvPr>
            <p:ph type="sldNum" sz="quarter" idx="5"/>
          </p:nvPr>
        </p:nvSpPr>
        <p:spPr>
          <a:ln/>
        </p:spPr>
        <p:txBody>
          <a:bodyPr/>
          <a:lstStyle/>
          <a:p>
            <a:fld id="{6BB5AEAF-9B15-4ECD-AA1B-8A22589C47E7}" type="slidenum">
              <a:rPr lang="en-US" altLang="en-US"/>
              <a:pPr/>
              <a:t>6</a:t>
            </a:fld>
            <a:endParaRPr lang="en-US" altLang="en-US"/>
          </a:p>
        </p:txBody>
      </p:sp>
      <p:sp>
        <p:nvSpPr>
          <p:cNvPr id="6" name="Rectangle 6"/>
          <p:cNvSpPr>
            <a:spLocks noGrp="1" noChangeArrowheads="1"/>
          </p:cNvSpPr>
          <p:nvPr>
            <p:ph type="hdr" sz="quarter"/>
          </p:nvPr>
        </p:nvSpPr>
        <p:spPr>
          <a:ln/>
        </p:spPr>
        <p:txBody>
          <a:bodyPr/>
          <a:lstStyle/>
          <a:p>
            <a:r>
              <a:rPr lang="en-US" altLang="en-US"/>
              <a:t>© Pearson Education 2007</a:t>
            </a:r>
          </a:p>
        </p:txBody>
      </p:sp>
      <p:sp>
        <p:nvSpPr>
          <p:cNvPr id="7" name="Rectangle 7"/>
          <p:cNvSpPr>
            <a:spLocks noGrp="1" noChangeArrowheads="1"/>
          </p:cNvSpPr>
          <p:nvPr>
            <p:ph type="ftr" sz="quarter" idx="4"/>
          </p:nvPr>
        </p:nvSpPr>
        <p:spPr>
          <a:ln/>
        </p:spPr>
        <p:txBody>
          <a:bodyPr/>
          <a:lstStyle/>
          <a:p>
            <a:r>
              <a:rPr lang="en-US" altLang="en-US"/>
              <a:t>MACIASZEK (2007): Req Analysis &amp; Syst Design</a:t>
            </a:r>
          </a:p>
        </p:txBody>
      </p:sp>
      <p:sp>
        <p:nvSpPr>
          <p:cNvPr id="608258" name="Rectangle 2"/>
          <p:cNvSpPr>
            <a:spLocks noChangeArrowheads="1" noTextEdit="1"/>
          </p:cNvSpPr>
          <p:nvPr>
            <p:ph type="sldImg"/>
          </p:nvPr>
        </p:nvSpPr>
        <p:spPr>
          <a:ln/>
        </p:spPr>
      </p:sp>
      <p:sp>
        <p:nvSpPr>
          <p:cNvPr id="608259" name="Rectangle 3"/>
          <p:cNvSpPr>
            <a:spLocks noGrp="1" noChangeArrowheads="1"/>
          </p:cNvSpPr>
          <p:nvPr>
            <p:ph type="body" idx="1"/>
          </p:nvPr>
        </p:nvSpPr>
        <p:spPr/>
        <p:txBody>
          <a:bodyPr/>
          <a:lstStyle/>
          <a:p>
            <a:r>
              <a:rPr lang="en-US" altLang="en-US"/>
              <a:t>Many organizations market their products and services by telemarketing, i.e. by directly contacting customers over the telephone. A telemarketing system needs to support an elaborated process of scheduling the phone calls to telemarketers, facilitating the conversation, and recording conversation outcomes.</a:t>
            </a:r>
          </a:p>
          <a:p>
            <a:r>
              <a:rPr lang="en-US" altLang="en-US"/>
              <a:t>Special aspects of a telemarketing system are heavy reliance on the database capability to actively schedule and dynamically re-schedule the phone calls while supporting concurrent conversations. Another interesting aspect is the capability to dial the scheduled phone numbers automatically.</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idx="1"/>
          </p:nvPr>
        </p:nvSpPr>
        <p:spPr>
          <a:ln/>
        </p:spPr>
        <p:txBody>
          <a:bodyPr/>
          <a:lstStyle/>
          <a:p>
            <a:r>
              <a:rPr lang="en-US" altLang="en-US"/>
              <a:t>Chapter 1 cases (RASD 3/e)</a:t>
            </a:r>
          </a:p>
        </p:txBody>
      </p:sp>
      <p:sp>
        <p:nvSpPr>
          <p:cNvPr id="5" name="Rectangle 5"/>
          <p:cNvSpPr>
            <a:spLocks noGrp="1" noChangeArrowheads="1"/>
          </p:cNvSpPr>
          <p:nvPr>
            <p:ph type="sldNum" sz="quarter" idx="5"/>
          </p:nvPr>
        </p:nvSpPr>
        <p:spPr>
          <a:ln/>
        </p:spPr>
        <p:txBody>
          <a:bodyPr/>
          <a:lstStyle/>
          <a:p>
            <a:fld id="{D6889747-7FDD-457A-9195-98B61660717B}" type="slidenum">
              <a:rPr lang="en-US" altLang="en-US"/>
              <a:pPr/>
              <a:t>7</a:t>
            </a:fld>
            <a:endParaRPr lang="en-US" altLang="en-US"/>
          </a:p>
        </p:txBody>
      </p:sp>
      <p:sp>
        <p:nvSpPr>
          <p:cNvPr id="6" name="Rectangle 6"/>
          <p:cNvSpPr>
            <a:spLocks noGrp="1" noChangeArrowheads="1"/>
          </p:cNvSpPr>
          <p:nvPr>
            <p:ph type="hdr" sz="quarter"/>
          </p:nvPr>
        </p:nvSpPr>
        <p:spPr>
          <a:ln/>
        </p:spPr>
        <p:txBody>
          <a:bodyPr/>
          <a:lstStyle/>
          <a:p>
            <a:r>
              <a:rPr lang="en-US" altLang="en-US"/>
              <a:t>© Pearson Education 2007</a:t>
            </a:r>
          </a:p>
        </p:txBody>
      </p:sp>
      <p:sp>
        <p:nvSpPr>
          <p:cNvPr id="7" name="Rectangle 7"/>
          <p:cNvSpPr>
            <a:spLocks noGrp="1" noChangeArrowheads="1"/>
          </p:cNvSpPr>
          <p:nvPr>
            <p:ph type="ftr" sz="quarter" idx="4"/>
          </p:nvPr>
        </p:nvSpPr>
        <p:spPr>
          <a:ln/>
        </p:spPr>
        <p:txBody>
          <a:bodyPr/>
          <a:lstStyle/>
          <a:p>
            <a:r>
              <a:rPr lang="en-US" altLang="en-US"/>
              <a:t>MACIASZEK (2007): Req Analysis &amp; Syst Design</a:t>
            </a:r>
          </a:p>
        </p:txBody>
      </p:sp>
      <p:sp>
        <p:nvSpPr>
          <p:cNvPr id="610306" name="Rectangle 2"/>
          <p:cNvSpPr>
            <a:spLocks noChangeArrowheads="1" noTextEdit="1"/>
          </p:cNvSpPr>
          <p:nvPr>
            <p:ph type="sldImg"/>
          </p:nvPr>
        </p:nvSpPr>
        <p:spPr>
          <a:ln/>
        </p:spPr>
      </p:sp>
      <p:sp>
        <p:nvSpPr>
          <p:cNvPr id="610307" name="Rectangle 3"/>
          <p:cNvSpPr>
            <a:spLocks noGrp="1" noChangeArrowheads="1"/>
          </p:cNvSpPr>
          <p:nvPr>
            <p:ph type="body" idx="1"/>
          </p:nvPr>
        </p:nvSpPr>
        <p:spPr/>
        <p:txBody>
          <a:bodyPr/>
          <a:lstStyle/>
          <a:p>
            <a:r>
              <a:rPr lang="en-US" altLang="en-US"/>
              <a:t>In the age of globalization and geographical separation of buyers and sellers, selling a product or service is not possible without spending large sums of money for advertising. Not surprisingly, companies are profoundly interested to know how their advertising budgets have been used and how their advertising expenditures (and targets) compare with expenditures (and targets) of their competitors. Such information can be bought from market research companies, which collect and analyze advertising data.</a:t>
            </a:r>
          </a:p>
          <a:p>
            <a:r>
              <a:rPr lang="en-US" altLang="en-US"/>
              <a:t>A special feature of the Advertising Expenditure domain is a necessary close processing alignment between collecting and storing advertising data in a transactional database and adding the latest data collections to a data warehouse. The data warehouse is then used for the analysis of collected information to produce and sell requested advertising expenditure reports.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idx="1"/>
          </p:nvPr>
        </p:nvSpPr>
        <p:spPr>
          <a:ln/>
        </p:spPr>
        <p:txBody>
          <a:bodyPr/>
          <a:lstStyle/>
          <a:p>
            <a:r>
              <a:rPr lang="en-US" altLang="en-US"/>
              <a:t>Chapter 1 cases (RASD 3/e)</a:t>
            </a:r>
          </a:p>
        </p:txBody>
      </p:sp>
      <p:sp>
        <p:nvSpPr>
          <p:cNvPr id="5" name="Rectangle 5"/>
          <p:cNvSpPr>
            <a:spLocks noGrp="1" noChangeArrowheads="1"/>
          </p:cNvSpPr>
          <p:nvPr>
            <p:ph type="sldNum" sz="quarter" idx="5"/>
          </p:nvPr>
        </p:nvSpPr>
        <p:spPr>
          <a:ln/>
        </p:spPr>
        <p:txBody>
          <a:bodyPr/>
          <a:lstStyle/>
          <a:p>
            <a:fld id="{221EADDC-A12E-48D0-8330-DE6A7DBD2793}" type="slidenum">
              <a:rPr lang="en-US" altLang="en-US"/>
              <a:pPr/>
              <a:t>8</a:t>
            </a:fld>
            <a:endParaRPr lang="en-US" altLang="en-US"/>
          </a:p>
        </p:txBody>
      </p:sp>
      <p:sp>
        <p:nvSpPr>
          <p:cNvPr id="6" name="Rectangle 6"/>
          <p:cNvSpPr>
            <a:spLocks noGrp="1" noChangeArrowheads="1"/>
          </p:cNvSpPr>
          <p:nvPr>
            <p:ph type="hdr" sz="quarter"/>
          </p:nvPr>
        </p:nvSpPr>
        <p:spPr>
          <a:ln/>
        </p:spPr>
        <p:txBody>
          <a:bodyPr/>
          <a:lstStyle/>
          <a:p>
            <a:r>
              <a:rPr lang="en-US" altLang="en-US"/>
              <a:t>© Pearson Education 2007</a:t>
            </a:r>
          </a:p>
        </p:txBody>
      </p:sp>
      <p:sp>
        <p:nvSpPr>
          <p:cNvPr id="7" name="Rectangle 7"/>
          <p:cNvSpPr>
            <a:spLocks noGrp="1" noChangeArrowheads="1"/>
          </p:cNvSpPr>
          <p:nvPr>
            <p:ph type="ftr" sz="quarter" idx="4"/>
          </p:nvPr>
        </p:nvSpPr>
        <p:spPr>
          <a:ln/>
        </p:spPr>
        <p:txBody>
          <a:bodyPr/>
          <a:lstStyle/>
          <a:p>
            <a:r>
              <a:rPr lang="en-US" altLang="en-US"/>
              <a:t>MACIASZEK (2007): Req Analysis &amp; Syst Design</a:t>
            </a:r>
          </a:p>
        </p:txBody>
      </p:sp>
      <p:sp>
        <p:nvSpPr>
          <p:cNvPr id="612354" name="Rectangle 2"/>
          <p:cNvSpPr>
            <a:spLocks noChangeArrowheads="1" noTextEdit="1"/>
          </p:cNvSpPr>
          <p:nvPr>
            <p:ph type="sldImg"/>
          </p:nvPr>
        </p:nvSpPr>
        <p:spPr>
          <a:ln/>
        </p:spPr>
      </p:sp>
      <p:sp>
        <p:nvSpPr>
          <p:cNvPr id="612355" name="Rectangle 3"/>
          <p:cNvSpPr>
            <a:spLocks noGrp="1" noChangeArrowheads="1"/>
          </p:cNvSpPr>
          <p:nvPr>
            <p:ph type="body" idx="1"/>
          </p:nvPr>
        </p:nvSpPr>
        <p:spPr/>
        <p:txBody>
          <a:bodyPr/>
          <a:lstStyle/>
          <a:p>
            <a:r>
              <a:rPr lang="en-US" altLang="en-US"/>
              <a:t>There is a difference between an application software and a system software. The difference has to with the fact that a system software is a tool marketed and sold in large quantities to the public at large. Examples are word processors, spreadsheets, database management systems, etc. Increasingly, many of such tools provide a generic solution to a well-defined application domain. Time Logging is such a tool. Companies can buy a Time Logging tool to serve as a time and billing application that keeps track of time spent by employees on various projects and tasks.</a:t>
            </a:r>
          </a:p>
          <a:p>
            <a:r>
              <a:rPr lang="en-US" altLang="en-US"/>
              <a:t>A special feature of the Time Logging domain is that it produces a software tool. As such, the tool has to be attractive to buyers, very reliable in use, and designed for future production of new versions. This imposes special requirements with regard to the GUI aspect of the product, with regard to the necessary rigorous testing, and with regard to a scalable architecture of the software.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idx="1"/>
          </p:nvPr>
        </p:nvSpPr>
        <p:spPr>
          <a:ln/>
        </p:spPr>
        <p:txBody>
          <a:bodyPr/>
          <a:lstStyle/>
          <a:p>
            <a:r>
              <a:rPr lang="en-US" altLang="en-US"/>
              <a:t>Chapter 1 cases (RASD 3/e)</a:t>
            </a:r>
          </a:p>
        </p:txBody>
      </p:sp>
      <p:sp>
        <p:nvSpPr>
          <p:cNvPr id="5" name="Rectangle 5"/>
          <p:cNvSpPr>
            <a:spLocks noGrp="1" noChangeArrowheads="1"/>
          </p:cNvSpPr>
          <p:nvPr>
            <p:ph type="sldNum" sz="quarter" idx="5"/>
          </p:nvPr>
        </p:nvSpPr>
        <p:spPr>
          <a:ln/>
        </p:spPr>
        <p:txBody>
          <a:bodyPr/>
          <a:lstStyle/>
          <a:p>
            <a:fld id="{6BEA22A5-486E-4D77-843F-CB524012C03D}" type="slidenum">
              <a:rPr lang="en-US" altLang="en-US"/>
              <a:pPr/>
              <a:t>9</a:t>
            </a:fld>
            <a:endParaRPr lang="en-US" altLang="en-US"/>
          </a:p>
        </p:txBody>
      </p:sp>
      <p:sp>
        <p:nvSpPr>
          <p:cNvPr id="6" name="Rectangle 6"/>
          <p:cNvSpPr>
            <a:spLocks noGrp="1" noChangeArrowheads="1"/>
          </p:cNvSpPr>
          <p:nvPr>
            <p:ph type="hdr" sz="quarter"/>
          </p:nvPr>
        </p:nvSpPr>
        <p:spPr>
          <a:ln/>
        </p:spPr>
        <p:txBody>
          <a:bodyPr/>
          <a:lstStyle/>
          <a:p>
            <a:r>
              <a:rPr lang="en-US" altLang="en-US"/>
              <a:t>© Pearson Education 2007</a:t>
            </a:r>
          </a:p>
        </p:txBody>
      </p:sp>
      <p:sp>
        <p:nvSpPr>
          <p:cNvPr id="7" name="Rectangle 7"/>
          <p:cNvSpPr>
            <a:spLocks noGrp="1" noChangeArrowheads="1"/>
          </p:cNvSpPr>
          <p:nvPr>
            <p:ph type="ftr" sz="quarter" idx="4"/>
          </p:nvPr>
        </p:nvSpPr>
        <p:spPr>
          <a:ln/>
        </p:spPr>
        <p:txBody>
          <a:bodyPr/>
          <a:lstStyle/>
          <a:p>
            <a:r>
              <a:rPr lang="en-US" altLang="en-US"/>
              <a:t>MACIASZEK (2007): Req Analysis &amp; Syst Design</a:t>
            </a:r>
          </a:p>
        </p:txBody>
      </p:sp>
      <p:sp>
        <p:nvSpPr>
          <p:cNvPr id="614402" name="Rectangle 2"/>
          <p:cNvSpPr>
            <a:spLocks noChangeArrowheads="1" noTextEdit="1"/>
          </p:cNvSpPr>
          <p:nvPr>
            <p:ph type="sldImg"/>
          </p:nvPr>
        </p:nvSpPr>
        <p:spPr>
          <a:ln/>
        </p:spPr>
      </p:sp>
      <p:sp>
        <p:nvSpPr>
          <p:cNvPr id="614403" name="Rectangle 3"/>
          <p:cNvSpPr>
            <a:spLocks noGrp="1" noChangeArrowheads="1"/>
          </p:cNvSpPr>
          <p:nvPr>
            <p:ph type="body" idx="1"/>
          </p:nvPr>
        </p:nvSpPr>
        <p:spPr/>
        <p:txBody>
          <a:bodyPr/>
          <a:lstStyle/>
          <a:p>
            <a:r>
              <a:rPr lang="en-US" altLang="en-US"/>
              <a:t>Banks, other financial institutions and even general-purpose web portals provide currency converter facilities to Internet users. Currency converters are web applications that act as online calculators for converting money and other currencies (such as traveler checks) from one foreign currency to another. The calculators use the current exchange rates, but some facilities may allow calculations using past rates from previous dates. </a:t>
            </a:r>
          </a:p>
          <a:p>
            <a:r>
              <a:rPr lang="en-US" altLang="en-US"/>
              <a:t>A currency converter is a small utility but still offering a range of interesting implementation possibilities and functional variations. Being a small utility, it gives us a possibility to explain detailed design issues and even present some code excerpts. Being a web-based application, it allows us to explain architectural design issues for solutions that use a browser client and access a database server for data destined for the browser’s form fields (supported currencies and the exchange rates).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8274" name="Group 2"/>
          <p:cNvGrpSpPr>
            <a:grpSpLocks/>
          </p:cNvGrpSpPr>
          <p:nvPr/>
        </p:nvGrpSpPr>
        <p:grpSpPr bwMode="auto">
          <a:xfrm>
            <a:off x="161925" y="0"/>
            <a:ext cx="8982075" cy="6845300"/>
            <a:chOff x="101" y="0"/>
            <a:chExt cx="5658" cy="4312"/>
          </a:xfrm>
        </p:grpSpPr>
        <p:sp>
          <p:nvSpPr>
            <p:cNvPr id="438275" name="Rectangle 3"/>
            <p:cNvSpPr>
              <a:spLocks noChangeArrowheads="1"/>
            </p:cNvSpPr>
            <p:nvPr/>
          </p:nvSpPr>
          <p:spPr bwMode="ltGray">
            <a:xfrm>
              <a:off x="149" y="0"/>
              <a:ext cx="150" cy="4312"/>
            </a:xfrm>
            <a:prstGeom prst="rect">
              <a:avLst/>
            </a:prstGeom>
            <a:gradFill rotWithShape="0">
              <a:gsLst>
                <a:gs pos="0">
                  <a:schemeClr val="bg2"/>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38276" name="Rectangle 4"/>
            <p:cNvSpPr>
              <a:spLocks noChangeArrowheads="1"/>
            </p:cNvSpPr>
            <p:nvPr/>
          </p:nvSpPr>
          <p:spPr bwMode="ltGray">
            <a:xfrm>
              <a:off x="277" y="0"/>
              <a:ext cx="235" cy="3456"/>
            </a:xfrm>
            <a:prstGeom prst="rect">
              <a:avLst/>
            </a:prstGeom>
            <a:gradFill rotWithShape="0">
              <a:gsLst>
                <a:gs pos="0">
                  <a:schemeClr val="bg2"/>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38277" name="Rectangle 5"/>
            <p:cNvSpPr>
              <a:spLocks noChangeArrowheads="1"/>
            </p:cNvSpPr>
            <p:nvPr/>
          </p:nvSpPr>
          <p:spPr bwMode="ltGray">
            <a:xfrm>
              <a:off x="203" y="0"/>
              <a:ext cx="682" cy="2112"/>
            </a:xfrm>
            <a:prstGeom prst="rect">
              <a:avLst/>
            </a:prstGeom>
            <a:gradFill rotWithShape="0">
              <a:gsLst>
                <a:gs pos="0">
                  <a:schemeClr val="bg2"/>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38278" name="Rectangle 6"/>
            <p:cNvSpPr>
              <a:spLocks noChangeArrowheads="1"/>
            </p:cNvSpPr>
            <p:nvPr/>
          </p:nvSpPr>
          <p:spPr bwMode="ltGray">
            <a:xfrm>
              <a:off x="288" y="0"/>
              <a:ext cx="160" cy="2784"/>
            </a:xfrm>
            <a:prstGeom prst="rect">
              <a:avLst/>
            </a:prstGeom>
            <a:gradFill rotWithShape="0">
              <a:gsLst>
                <a:gs pos="0">
                  <a:schemeClr val="bg2"/>
                </a:gs>
                <a:gs pos="100000">
                  <a:schemeClr val="accent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38279" name="Rectangle 7"/>
            <p:cNvSpPr>
              <a:spLocks noChangeArrowheads="1"/>
            </p:cNvSpPr>
            <p:nvPr/>
          </p:nvSpPr>
          <p:spPr bwMode="ltGray">
            <a:xfrm>
              <a:off x="373" y="1644"/>
              <a:ext cx="331" cy="768"/>
            </a:xfrm>
            <a:prstGeom prst="rect">
              <a:avLst/>
            </a:prstGeom>
            <a:gradFill rotWithShape="0">
              <a:gsLst>
                <a:gs pos="0">
                  <a:schemeClr val="bg2"/>
                </a:gs>
                <a:gs pos="100000">
                  <a:schemeClr val="accent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38280" name="Rectangle 8"/>
            <p:cNvSpPr>
              <a:spLocks noChangeArrowheads="1"/>
            </p:cNvSpPr>
            <p:nvPr/>
          </p:nvSpPr>
          <p:spPr bwMode="ltGray">
            <a:xfrm>
              <a:off x="326" y="1560"/>
              <a:ext cx="5433" cy="84"/>
            </a:xfrm>
            <a:prstGeom prst="rect">
              <a:avLst/>
            </a:prstGeom>
            <a:gradFill rotWithShape="0">
              <a:gsLst>
                <a:gs pos="0">
                  <a:schemeClr val="bg2"/>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38281" name="Line 9"/>
            <p:cNvSpPr>
              <a:spLocks noChangeShapeType="1"/>
            </p:cNvSpPr>
            <p:nvPr/>
          </p:nvSpPr>
          <p:spPr bwMode="auto">
            <a:xfrm>
              <a:off x="101" y="1560"/>
              <a:ext cx="5604" cy="0"/>
            </a:xfrm>
            <a:prstGeom prst="line">
              <a:avLst/>
            </a:prstGeom>
            <a:noFill/>
            <a:ln w="127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grpSp>
      <p:sp>
        <p:nvSpPr>
          <p:cNvPr id="438282" name="Rectangle 10"/>
          <p:cNvSpPr>
            <a:spLocks noGrp="1" noChangeArrowheads="1"/>
          </p:cNvSpPr>
          <p:nvPr>
            <p:ph type="ctrTitle" sz="quarter"/>
          </p:nvPr>
        </p:nvSpPr>
        <p:spPr>
          <a:xfrm>
            <a:off x="762000" y="1295400"/>
            <a:ext cx="7772400" cy="1143000"/>
          </a:xfrm>
        </p:spPr>
        <p:txBody>
          <a:bodyPr/>
          <a:lstStyle>
            <a:lvl1pPr>
              <a:defRPr>
                <a:solidFill>
                  <a:srgbClr val="000099"/>
                </a:solidFill>
                <a:effectLst/>
              </a:defRPr>
            </a:lvl1pPr>
          </a:lstStyle>
          <a:p>
            <a:pPr lvl="0"/>
            <a:r>
              <a:rPr lang="en-AU" altLang="en-US" noProof="0"/>
              <a:t>Click to edit Master title style</a:t>
            </a:r>
          </a:p>
        </p:txBody>
      </p:sp>
      <p:sp>
        <p:nvSpPr>
          <p:cNvPr id="438283" name="Rectangle 11"/>
          <p:cNvSpPr>
            <a:spLocks noGrp="1" noChangeArrowheads="1"/>
          </p:cNvSpPr>
          <p:nvPr>
            <p:ph type="subTitle" sz="quarter" idx="1"/>
          </p:nvPr>
        </p:nvSpPr>
        <p:spPr>
          <a:xfrm>
            <a:off x="1524000" y="3505200"/>
            <a:ext cx="6400800" cy="1752600"/>
          </a:xfrm>
        </p:spPr>
        <p:txBody>
          <a:bodyPr/>
          <a:lstStyle>
            <a:lvl1pPr marL="0" indent="0" algn="ctr">
              <a:buFont typeface="Monotype Sorts" charset="2"/>
              <a:buNone/>
              <a:defRPr/>
            </a:lvl1pPr>
          </a:lstStyle>
          <a:p>
            <a:pPr lvl="0"/>
            <a:r>
              <a:rPr lang="en-AU" altLang="en-US" noProof="0"/>
              <a:t>Click to edit Master subtitle style</a:t>
            </a:r>
          </a:p>
        </p:txBody>
      </p:sp>
      <p:sp>
        <p:nvSpPr>
          <p:cNvPr id="438284" name="Rectangle 12"/>
          <p:cNvSpPr>
            <a:spLocks noGrp="1" noChangeArrowheads="1"/>
          </p:cNvSpPr>
          <p:nvPr>
            <p:ph type="dt" sz="quarter" idx="2"/>
          </p:nvPr>
        </p:nvSpPr>
        <p:spPr>
          <a:xfrm>
            <a:off x="762000" y="6248400"/>
            <a:ext cx="1905000" cy="457200"/>
          </a:xfrm>
        </p:spPr>
        <p:txBody>
          <a:bodyPr/>
          <a:lstStyle>
            <a:lvl1pPr>
              <a:defRPr/>
            </a:lvl1pPr>
          </a:lstStyle>
          <a:p>
            <a:r>
              <a:rPr lang="en-US" altLang="en-US"/>
              <a:t>© Pearson Education 2007</a:t>
            </a:r>
            <a:endParaRPr lang="en-AU" altLang="en-US"/>
          </a:p>
        </p:txBody>
      </p:sp>
      <p:sp>
        <p:nvSpPr>
          <p:cNvPr id="438285" name="Rectangle 13"/>
          <p:cNvSpPr>
            <a:spLocks noGrp="1" noChangeArrowheads="1"/>
          </p:cNvSpPr>
          <p:nvPr>
            <p:ph type="ftr" sz="quarter" idx="3"/>
          </p:nvPr>
        </p:nvSpPr>
        <p:spPr>
          <a:xfrm>
            <a:off x="3276600" y="6248400"/>
            <a:ext cx="2895600" cy="457200"/>
          </a:xfrm>
        </p:spPr>
        <p:txBody>
          <a:bodyPr/>
          <a:lstStyle>
            <a:lvl1pPr>
              <a:defRPr/>
            </a:lvl1pPr>
          </a:lstStyle>
          <a:p>
            <a:r>
              <a:rPr lang="en-AU" altLang="en-US"/>
              <a:t>Chapter 1 cases (Maciaszek - RASD 3/e)</a:t>
            </a:r>
          </a:p>
        </p:txBody>
      </p:sp>
      <p:sp>
        <p:nvSpPr>
          <p:cNvPr id="438286" name="Rectangle 14"/>
          <p:cNvSpPr>
            <a:spLocks noGrp="1" noChangeArrowheads="1"/>
          </p:cNvSpPr>
          <p:nvPr>
            <p:ph type="sldNum" sz="quarter" idx="4"/>
          </p:nvPr>
        </p:nvSpPr>
        <p:spPr>
          <a:xfrm>
            <a:off x="7010400" y="6248400"/>
            <a:ext cx="1905000" cy="457200"/>
          </a:xfrm>
        </p:spPr>
        <p:txBody>
          <a:bodyPr/>
          <a:lstStyle>
            <a:lvl1pPr>
              <a:defRPr/>
            </a:lvl1pPr>
          </a:lstStyle>
          <a:p>
            <a:fld id="{993E2598-6E4C-4A20-9C7E-822A12765A9F}" type="slidenum">
              <a:rPr lang="en-AU" altLang="en-US"/>
              <a:pPr/>
              <a:t>‹#›</a:t>
            </a:fld>
            <a:endParaRPr lang="en-AU"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lvl1pPr>
              <a:defRPr/>
            </a:lvl1p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lvl1pPr>
              <a:defRPr/>
            </a:lvl1pPr>
          </a:lstStyle>
          <a:p>
            <a:r>
              <a:rPr lang="en-AU" altLang="en-US"/>
              <a:t>Chapter 1 cases (Maciaszek - RASD 3/e)</a:t>
            </a:r>
          </a:p>
        </p:txBody>
      </p:sp>
      <p:sp>
        <p:nvSpPr>
          <p:cNvPr id="6" name="Slide Number Placeholder 5"/>
          <p:cNvSpPr>
            <a:spLocks noGrp="1"/>
          </p:cNvSpPr>
          <p:nvPr>
            <p:ph type="sldNum" sz="quarter" idx="12"/>
          </p:nvPr>
        </p:nvSpPr>
        <p:spPr/>
        <p:txBody>
          <a:bodyPr/>
          <a:lstStyle>
            <a:lvl1pPr>
              <a:defRPr/>
            </a:lvl1pPr>
          </a:lstStyle>
          <a:p>
            <a:fld id="{6F9A7E92-E766-4144-BF66-533A112FA767}" type="slidenum">
              <a:rPr lang="en-AU" altLang="en-US"/>
              <a:pPr/>
              <a:t>‹#›</a:t>
            </a:fld>
            <a:endParaRPr lang="en-AU" altLang="en-US"/>
          </a:p>
        </p:txBody>
      </p:sp>
    </p:spTree>
    <p:extLst>
      <p:ext uri="{BB962C8B-B14F-4D97-AF65-F5344CB8AC3E}">
        <p14:creationId xmlns:p14="http://schemas.microsoft.com/office/powerpoint/2010/main" val="3310269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00900" y="0"/>
            <a:ext cx="1943100" cy="6324600"/>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1371600" y="0"/>
            <a:ext cx="5676900" cy="63246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lvl1pPr>
              <a:defRPr/>
            </a:lvl1p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lvl1pPr>
              <a:defRPr/>
            </a:lvl1pPr>
          </a:lstStyle>
          <a:p>
            <a:r>
              <a:rPr lang="en-AU" altLang="en-US"/>
              <a:t>Chapter 1 cases (Maciaszek - RASD 3/e)</a:t>
            </a:r>
          </a:p>
        </p:txBody>
      </p:sp>
      <p:sp>
        <p:nvSpPr>
          <p:cNvPr id="6" name="Slide Number Placeholder 5"/>
          <p:cNvSpPr>
            <a:spLocks noGrp="1"/>
          </p:cNvSpPr>
          <p:nvPr>
            <p:ph type="sldNum" sz="quarter" idx="12"/>
          </p:nvPr>
        </p:nvSpPr>
        <p:spPr/>
        <p:txBody>
          <a:bodyPr/>
          <a:lstStyle>
            <a:lvl1pPr>
              <a:defRPr/>
            </a:lvl1pPr>
          </a:lstStyle>
          <a:p>
            <a:fld id="{907DD8F1-146A-4E2B-BE2D-9CEAF5E0E801}" type="slidenum">
              <a:rPr lang="en-AU" altLang="en-US"/>
              <a:pPr/>
              <a:t>‹#›</a:t>
            </a:fld>
            <a:endParaRPr lang="en-AU" altLang="en-US"/>
          </a:p>
        </p:txBody>
      </p:sp>
    </p:spTree>
    <p:extLst>
      <p:ext uri="{BB962C8B-B14F-4D97-AF65-F5344CB8AC3E}">
        <p14:creationId xmlns:p14="http://schemas.microsoft.com/office/powerpoint/2010/main" val="758546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lvl1pPr>
              <a:defRPr/>
            </a:lvl1p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lvl1pPr>
              <a:defRPr/>
            </a:lvl1pPr>
          </a:lstStyle>
          <a:p>
            <a:r>
              <a:rPr lang="en-AU" altLang="en-US"/>
              <a:t>Chapter 1 cases (Maciaszek - RASD 3/e)</a:t>
            </a:r>
          </a:p>
        </p:txBody>
      </p:sp>
      <p:sp>
        <p:nvSpPr>
          <p:cNvPr id="6" name="Slide Number Placeholder 5"/>
          <p:cNvSpPr>
            <a:spLocks noGrp="1"/>
          </p:cNvSpPr>
          <p:nvPr>
            <p:ph type="sldNum" sz="quarter" idx="12"/>
          </p:nvPr>
        </p:nvSpPr>
        <p:spPr/>
        <p:txBody>
          <a:bodyPr/>
          <a:lstStyle>
            <a:lvl1pPr>
              <a:defRPr/>
            </a:lvl1pPr>
          </a:lstStyle>
          <a:p>
            <a:fld id="{6B4791DE-1D91-4BF7-9744-C0A595049638}" type="slidenum">
              <a:rPr lang="en-AU" altLang="en-US"/>
              <a:pPr/>
              <a:t>‹#›</a:t>
            </a:fld>
            <a:endParaRPr lang="en-AU" altLang="en-US"/>
          </a:p>
        </p:txBody>
      </p:sp>
    </p:spTree>
    <p:extLst>
      <p:ext uri="{BB962C8B-B14F-4D97-AF65-F5344CB8AC3E}">
        <p14:creationId xmlns:p14="http://schemas.microsoft.com/office/powerpoint/2010/main" val="2655198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lvl1pPr>
              <a:defRPr/>
            </a:lvl1pPr>
          </a:lstStyle>
          <a:p>
            <a:r>
              <a:rPr lang="en-AU" altLang="en-US"/>
              <a:t>Chapter 1 cases (Maciaszek - RASD 3/e)</a:t>
            </a:r>
          </a:p>
        </p:txBody>
      </p:sp>
      <p:sp>
        <p:nvSpPr>
          <p:cNvPr id="6" name="Slide Number Placeholder 5"/>
          <p:cNvSpPr>
            <a:spLocks noGrp="1"/>
          </p:cNvSpPr>
          <p:nvPr>
            <p:ph type="sldNum" sz="quarter" idx="12"/>
          </p:nvPr>
        </p:nvSpPr>
        <p:spPr/>
        <p:txBody>
          <a:bodyPr/>
          <a:lstStyle>
            <a:lvl1pPr>
              <a:defRPr/>
            </a:lvl1pPr>
          </a:lstStyle>
          <a:p>
            <a:fld id="{36C55AE8-F23C-4C3B-902C-6AA9F3EC9419}" type="slidenum">
              <a:rPr lang="en-AU" altLang="en-US"/>
              <a:pPr/>
              <a:t>‹#›</a:t>
            </a:fld>
            <a:endParaRPr lang="en-AU" altLang="en-US"/>
          </a:p>
        </p:txBody>
      </p:sp>
    </p:spTree>
    <p:extLst>
      <p:ext uri="{BB962C8B-B14F-4D97-AF65-F5344CB8AC3E}">
        <p14:creationId xmlns:p14="http://schemas.microsoft.com/office/powerpoint/2010/main" val="1605897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1371600" y="1066800"/>
            <a:ext cx="369570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5219700" y="1066800"/>
            <a:ext cx="369570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lvl1pPr>
              <a:defRPr/>
            </a:lvl1pPr>
          </a:lstStyle>
          <a:p>
            <a:r>
              <a:rPr lang="en-US" altLang="en-US"/>
              <a:t>© Pearson Education 2007</a:t>
            </a:r>
            <a:endParaRPr lang="en-AU" altLang="en-US"/>
          </a:p>
        </p:txBody>
      </p:sp>
      <p:sp>
        <p:nvSpPr>
          <p:cNvPr id="6" name="Footer Placeholder 5"/>
          <p:cNvSpPr>
            <a:spLocks noGrp="1"/>
          </p:cNvSpPr>
          <p:nvPr>
            <p:ph type="ftr" sz="quarter" idx="11"/>
          </p:nvPr>
        </p:nvSpPr>
        <p:spPr/>
        <p:txBody>
          <a:bodyPr/>
          <a:lstStyle>
            <a:lvl1pPr>
              <a:defRPr/>
            </a:lvl1pPr>
          </a:lstStyle>
          <a:p>
            <a:r>
              <a:rPr lang="en-AU" altLang="en-US"/>
              <a:t>Chapter 1 cases (Maciaszek - RASD 3/e)</a:t>
            </a:r>
          </a:p>
        </p:txBody>
      </p:sp>
      <p:sp>
        <p:nvSpPr>
          <p:cNvPr id="7" name="Slide Number Placeholder 6"/>
          <p:cNvSpPr>
            <a:spLocks noGrp="1"/>
          </p:cNvSpPr>
          <p:nvPr>
            <p:ph type="sldNum" sz="quarter" idx="12"/>
          </p:nvPr>
        </p:nvSpPr>
        <p:spPr/>
        <p:txBody>
          <a:bodyPr/>
          <a:lstStyle>
            <a:lvl1pPr>
              <a:defRPr/>
            </a:lvl1pPr>
          </a:lstStyle>
          <a:p>
            <a:fld id="{9478D192-AF3C-4537-BB60-D55C33929753}" type="slidenum">
              <a:rPr lang="en-AU" altLang="en-US"/>
              <a:pPr/>
              <a:t>‹#›</a:t>
            </a:fld>
            <a:endParaRPr lang="en-AU" altLang="en-US"/>
          </a:p>
        </p:txBody>
      </p:sp>
    </p:spTree>
    <p:extLst>
      <p:ext uri="{BB962C8B-B14F-4D97-AF65-F5344CB8AC3E}">
        <p14:creationId xmlns:p14="http://schemas.microsoft.com/office/powerpoint/2010/main" val="146782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lvl1pPr>
              <a:defRPr/>
            </a:lvl1pPr>
          </a:lstStyle>
          <a:p>
            <a:r>
              <a:rPr lang="en-US" altLang="en-US"/>
              <a:t>© Pearson Education 2007</a:t>
            </a:r>
            <a:endParaRPr lang="en-AU" altLang="en-US"/>
          </a:p>
        </p:txBody>
      </p:sp>
      <p:sp>
        <p:nvSpPr>
          <p:cNvPr id="8" name="Footer Placeholder 7"/>
          <p:cNvSpPr>
            <a:spLocks noGrp="1"/>
          </p:cNvSpPr>
          <p:nvPr>
            <p:ph type="ftr" sz="quarter" idx="11"/>
          </p:nvPr>
        </p:nvSpPr>
        <p:spPr/>
        <p:txBody>
          <a:bodyPr/>
          <a:lstStyle>
            <a:lvl1pPr>
              <a:defRPr/>
            </a:lvl1pPr>
          </a:lstStyle>
          <a:p>
            <a:r>
              <a:rPr lang="en-AU" altLang="en-US"/>
              <a:t>Chapter 1 cases (Maciaszek - RASD 3/e)</a:t>
            </a:r>
          </a:p>
        </p:txBody>
      </p:sp>
      <p:sp>
        <p:nvSpPr>
          <p:cNvPr id="9" name="Slide Number Placeholder 8"/>
          <p:cNvSpPr>
            <a:spLocks noGrp="1"/>
          </p:cNvSpPr>
          <p:nvPr>
            <p:ph type="sldNum" sz="quarter" idx="12"/>
          </p:nvPr>
        </p:nvSpPr>
        <p:spPr/>
        <p:txBody>
          <a:bodyPr/>
          <a:lstStyle>
            <a:lvl1pPr>
              <a:defRPr/>
            </a:lvl1pPr>
          </a:lstStyle>
          <a:p>
            <a:fld id="{FCC4AA3C-1CEE-4C18-B426-3E14D19D9F2B}" type="slidenum">
              <a:rPr lang="en-AU" altLang="en-US"/>
              <a:pPr/>
              <a:t>‹#›</a:t>
            </a:fld>
            <a:endParaRPr lang="en-AU" altLang="en-US"/>
          </a:p>
        </p:txBody>
      </p:sp>
    </p:spTree>
    <p:extLst>
      <p:ext uri="{BB962C8B-B14F-4D97-AF65-F5344CB8AC3E}">
        <p14:creationId xmlns:p14="http://schemas.microsoft.com/office/powerpoint/2010/main" val="3403543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lvl1pPr>
              <a:defRPr/>
            </a:lvl1pPr>
          </a:lstStyle>
          <a:p>
            <a:r>
              <a:rPr lang="en-US" altLang="en-US"/>
              <a:t>© Pearson Education 2007</a:t>
            </a:r>
            <a:endParaRPr lang="en-AU" altLang="en-US"/>
          </a:p>
        </p:txBody>
      </p:sp>
      <p:sp>
        <p:nvSpPr>
          <p:cNvPr id="4" name="Footer Placeholder 3"/>
          <p:cNvSpPr>
            <a:spLocks noGrp="1"/>
          </p:cNvSpPr>
          <p:nvPr>
            <p:ph type="ftr" sz="quarter" idx="11"/>
          </p:nvPr>
        </p:nvSpPr>
        <p:spPr/>
        <p:txBody>
          <a:bodyPr/>
          <a:lstStyle>
            <a:lvl1pPr>
              <a:defRPr/>
            </a:lvl1pPr>
          </a:lstStyle>
          <a:p>
            <a:r>
              <a:rPr lang="en-AU" altLang="en-US"/>
              <a:t>Chapter 1 cases (Maciaszek - RASD 3/e)</a:t>
            </a:r>
          </a:p>
        </p:txBody>
      </p:sp>
      <p:sp>
        <p:nvSpPr>
          <p:cNvPr id="5" name="Slide Number Placeholder 4"/>
          <p:cNvSpPr>
            <a:spLocks noGrp="1"/>
          </p:cNvSpPr>
          <p:nvPr>
            <p:ph type="sldNum" sz="quarter" idx="12"/>
          </p:nvPr>
        </p:nvSpPr>
        <p:spPr/>
        <p:txBody>
          <a:bodyPr/>
          <a:lstStyle>
            <a:lvl1pPr>
              <a:defRPr/>
            </a:lvl1pPr>
          </a:lstStyle>
          <a:p>
            <a:fld id="{7DF5669A-B5F7-4C6B-8403-7A1E685A5C89}" type="slidenum">
              <a:rPr lang="en-AU" altLang="en-US"/>
              <a:pPr/>
              <a:t>‹#›</a:t>
            </a:fld>
            <a:endParaRPr lang="en-AU" altLang="en-US"/>
          </a:p>
        </p:txBody>
      </p:sp>
    </p:spTree>
    <p:extLst>
      <p:ext uri="{BB962C8B-B14F-4D97-AF65-F5344CB8AC3E}">
        <p14:creationId xmlns:p14="http://schemas.microsoft.com/office/powerpoint/2010/main" val="4077260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altLang="en-US"/>
              <a:t>© Pearson Education 2007</a:t>
            </a:r>
            <a:endParaRPr lang="en-AU" altLang="en-US"/>
          </a:p>
        </p:txBody>
      </p:sp>
      <p:sp>
        <p:nvSpPr>
          <p:cNvPr id="3" name="Footer Placeholder 2"/>
          <p:cNvSpPr>
            <a:spLocks noGrp="1"/>
          </p:cNvSpPr>
          <p:nvPr>
            <p:ph type="ftr" sz="quarter" idx="11"/>
          </p:nvPr>
        </p:nvSpPr>
        <p:spPr/>
        <p:txBody>
          <a:bodyPr/>
          <a:lstStyle>
            <a:lvl1pPr>
              <a:defRPr/>
            </a:lvl1pPr>
          </a:lstStyle>
          <a:p>
            <a:r>
              <a:rPr lang="en-AU" altLang="en-US"/>
              <a:t>Chapter 1 cases (Maciaszek - RASD 3/e)</a:t>
            </a:r>
          </a:p>
        </p:txBody>
      </p:sp>
      <p:sp>
        <p:nvSpPr>
          <p:cNvPr id="4" name="Slide Number Placeholder 3"/>
          <p:cNvSpPr>
            <a:spLocks noGrp="1"/>
          </p:cNvSpPr>
          <p:nvPr>
            <p:ph type="sldNum" sz="quarter" idx="12"/>
          </p:nvPr>
        </p:nvSpPr>
        <p:spPr/>
        <p:txBody>
          <a:bodyPr/>
          <a:lstStyle>
            <a:lvl1pPr>
              <a:defRPr/>
            </a:lvl1pPr>
          </a:lstStyle>
          <a:p>
            <a:fld id="{11E60D0E-F645-4828-8525-709F2A35D122}" type="slidenum">
              <a:rPr lang="en-AU" altLang="en-US"/>
              <a:pPr/>
              <a:t>‹#›</a:t>
            </a:fld>
            <a:endParaRPr lang="en-AU" altLang="en-US"/>
          </a:p>
        </p:txBody>
      </p:sp>
    </p:spTree>
    <p:extLst>
      <p:ext uri="{BB962C8B-B14F-4D97-AF65-F5344CB8AC3E}">
        <p14:creationId xmlns:p14="http://schemas.microsoft.com/office/powerpoint/2010/main" val="962731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lvl1pPr>
              <a:defRPr/>
            </a:lvl1pPr>
          </a:lstStyle>
          <a:p>
            <a:r>
              <a:rPr lang="en-US" altLang="en-US"/>
              <a:t>© Pearson Education 2007</a:t>
            </a:r>
            <a:endParaRPr lang="en-AU" altLang="en-US"/>
          </a:p>
        </p:txBody>
      </p:sp>
      <p:sp>
        <p:nvSpPr>
          <p:cNvPr id="6" name="Footer Placeholder 5"/>
          <p:cNvSpPr>
            <a:spLocks noGrp="1"/>
          </p:cNvSpPr>
          <p:nvPr>
            <p:ph type="ftr" sz="quarter" idx="11"/>
          </p:nvPr>
        </p:nvSpPr>
        <p:spPr/>
        <p:txBody>
          <a:bodyPr/>
          <a:lstStyle>
            <a:lvl1pPr>
              <a:defRPr/>
            </a:lvl1pPr>
          </a:lstStyle>
          <a:p>
            <a:r>
              <a:rPr lang="en-AU" altLang="en-US"/>
              <a:t>Chapter 1 cases (Maciaszek - RASD 3/e)</a:t>
            </a:r>
          </a:p>
        </p:txBody>
      </p:sp>
      <p:sp>
        <p:nvSpPr>
          <p:cNvPr id="7" name="Slide Number Placeholder 6"/>
          <p:cNvSpPr>
            <a:spLocks noGrp="1"/>
          </p:cNvSpPr>
          <p:nvPr>
            <p:ph type="sldNum" sz="quarter" idx="12"/>
          </p:nvPr>
        </p:nvSpPr>
        <p:spPr/>
        <p:txBody>
          <a:bodyPr/>
          <a:lstStyle>
            <a:lvl1pPr>
              <a:defRPr/>
            </a:lvl1pPr>
          </a:lstStyle>
          <a:p>
            <a:fld id="{D960A8F8-56A0-4BC1-85EC-257E8B8A0F18}" type="slidenum">
              <a:rPr lang="en-AU" altLang="en-US"/>
              <a:pPr/>
              <a:t>‹#›</a:t>
            </a:fld>
            <a:endParaRPr lang="en-AU" altLang="en-US"/>
          </a:p>
        </p:txBody>
      </p:sp>
    </p:spTree>
    <p:extLst>
      <p:ext uri="{BB962C8B-B14F-4D97-AF65-F5344CB8AC3E}">
        <p14:creationId xmlns:p14="http://schemas.microsoft.com/office/powerpoint/2010/main" val="241231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lvl1pPr>
              <a:defRPr/>
            </a:lvl1pPr>
          </a:lstStyle>
          <a:p>
            <a:r>
              <a:rPr lang="en-US" altLang="en-US"/>
              <a:t>© Pearson Education 2007</a:t>
            </a:r>
            <a:endParaRPr lang="en-AU" altLang="en-US"/>
          </a:p>
        </p:txBody>
      </p:sp>
      <p:sp>
        <p:nvSpPr>
          <p:cNvPr id="6" name="Footer Placeholder 5"/>
          <p:cNvSpPr>
            <a:spLocks noGrp="1"/>
          </p:cNvSpPr>
          <p:nvPr>
            <p:ph type="ftr" sz="quarter" idx="11"/>
          </p:nvPr>
        </p:nvSpPr>
        <p:spPr/>
        <p:txBody>
          <a:bodyPr/>
          <a:lstStyle>
            <a:lvl1pPr>
              <a:defRPr/>
            </a:lvl1pPr>
          </a:lstStyle>
          <a:p>
            <a:r>
              <a:rPr lang="en-AU" altLang="en-US"/>
              <a:t>Chapter 1 cases (Maciaszek - RASD 3/e)</a:t>
            </a:r>
          </a:p>
        </p:txBody>
      </p:sp>
      <p:sp>
        <p:nvSpPr>
          <p:cNvPr id="7" name="Slide Number Placeholder 6"/>
          <p:cNvSpPr>
            <a:spLocks noGrp="1"/>
          </p:cNvSpPr>
          <p:nvPr>
            <p:ph type="sldNum" sz="quarter" idx="12"/>
          </p:nvPr>
        </p:nvSpPr>
        <p:spPr/>
        <p:txBody>
          <a:bodyPr/>
          <a:lstStyle>
            <a:lvl1pPr>
              <a:defRPr/>
            </a:lvl1pPr>
          </a:lstStyle>
          <a:p>
            <a:fld id="{AB458398-7242-4C5B-84D5-7FFC636D25DC}" type="slidenum">
              <a:rPr lang="en-AU" altLang="en-US"/>
              <a:pPr/>
              <a:t>‹#›</a:t>
            </a:fld>
            <a:endParaRPr lang="en-AU" altLang="en-US"/>
          </a:p>
        </p:txBody>
      </p:sp>
    </p:spTree>
    <p:extLst>
      <p:ext uri="{BB962C8B-B14F-4D97-AF65-F5344CB8AC3E}">
        <p14:creationId xmlns:p14="http://schemas.microsoft.com/office/powerpoint/2010/main" val="1553379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1FFFA"/>
        </a:solidFill>
        <a:effectLst/>
      </p:bgPr>
    </p:bg>
    <p:spTree>
      <p:nvGrpSpPr>
        <p:cNvPr id="1" name=""/>
        <p:cNvGrpSpPr/>
        <p:nvPr/>
      </p:nvGrpSpPr>
      <p:grpSpPr>
        <a:xfrm>
          <a:off x="0" y="0"/>
          <a:ext cx="0" cy="0"/>
          <a:chOff x="0" y="0"/>
          <a:chExt cx="0" cy="0"/>
        </a:xfrm>
      </p:grpSpPr>
      <p:sp>
        <p:nvSpPr>
          <p:cNvPr id="437250" name="Rectangle 2050"/>
          <p:cNvSpPr>
            <a:spLocks noChangeArrowheads="1"/>
          </p:cNvSpPr>
          <p:nvPr/>
        </p:nvSpPr>
        <p:spPr bwMode="ltGray">
          <a:xfrm>
            <a:off x="247650" y="0"/>
            <a:ext cx="238125" cy="6845300"/>
          </a:xfrm>
          <a:prstGeom prst="rect">
            <a:avLst/>
          </a:prstGeom>
          <a:gradFill rotWithShape="0">
            <a:gsLst>
              <a:gs pos="0">
                <a:schemeClr val="bg2"/>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37251" name="Rectangle 2051"/>
          <p:cNvSpPr>
            <a:spLocks noChangeArrowheads="1"/>
          </p:cNvSpPr>
          <p:nvPr/>
        </p:nvSpPr>
        <p:spPr bwMode="ltGray">
          <a:xfrm>
            <a:off x="450850" y="0"/>
            <a:ext cx="373063" cy="4667250"/>
          </a:xfrm>
          <a:prstGeom prst="rect">
            <a:avLst/>
          </a:prstGeom>
          <a:gradFill rotWithShape="0">
            <a:gsLst>
              <a:gs pos="0">
                <a:schemeClr val="bg2"/>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37252" name="Rectangle 2052"/>
          <p:cNvSpPr>
            <a:spLocks noChangeArrowheads="1"/>
          </p:cNvSpPr>
          <p:nvPr/>
        </p:nvSpPr>
        <p:spPr bwMode="ltGray">
          <a:xfrm>
            <a:off x="333375" y="0"/>
            <a:ext cx="1082675" cy="3352800"/>
          </a:xfrm>
          <a:prstGeom prst="rect">
            <a:avLst/>
          </a:prstGeom>
          <a:gradFill rotWithShape="0">
            <a:gsLst>
              <a:gs pos="0">
                <a:schemeClr val="bg2"/>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37253" name="Rectangle 2053"/>
          <p:cNvSpPr>
            <a:spLocks noChangeArrowheads="1"/>
          </p:cNvSpPr>
          <p:nvPr/>
        </p:nvSpPr>
        <p:spPr bwMode="ltGray">
          <a:xfrm>
            <a:off x="417513" y="0"/>
            <a:ext cx="304800" cy="3886200"/>
          </a:xfrm>
          <a:prstGeom prst="rect">
            <a:avLst/>
          </a:prstGeom>
          <a:gradFill rotWithShape="0">
            <a:gsLst>
              <a:gs pos="0">
                <a:schemeClr val="bg2"/>
              </a:gs>
              <a:gs pos="100000">
                <a:schemeClr val="accent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37254" name="Rectangle 2054"/>
          <p:cNvSpPr>
            <a:spLocks noChangeArrowheads="1"/>
          </p:cNvSpPr>
          <p:nvPr/>
        </p:nvSpPr>
        <p:spPr bwMode="ltGray">
          <a:xfrm>
            <a:off x="533400" y="1066800"/>
            <a:ext cx="525463" cy="1219200"/>
          </a:xfrm>
          <a:prstGeom prst="rect">
            <a:avLst/>
          </a:prstGeom>
          <a:gradFill rotWithShape="0">
            <a:gsLst>
              <a:gs pos="0">
                <a:schemeClr val="bg2"/>
              </a:gs>
              <a:gs pos="100000">
                <a:schemeClr val="accent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37255" name="Rectangle 2055"/>
          <p:cNvSpPr>
            <a:spLocks noChangeArrowheads="1"/>
          </p:cNvSpPr>
          <p:nvPr/>
        </p:nvSpPr>
        <p:spPr bwMode="ltGray">
          <a:xfrm>
            <a:off x="519113" y="914400"/>
            <a:ext cx="8624887" cy="133350"/>
          </a:xfrm>
          <a:prstGeom prst="rect">
            <a:avLst/>
          </a:prstGeom>
          <a:gradFill rotWithShape="0">
            <a:gsLst>
              <a:gs pos="0">
                <a:schemeClr val="bg2"/>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37256" name="Rectangle 2056"/>
          <p:cNvSpPr>
            <a:spLocks noGrp="1" noChangeArrowheads="1"/>
          </p:cNvSpPr>
          <p:nvPr>
            <p:ph type="title"/>
          </p:nvPr>
        </p:nvSpPr>
        <p:spPr bwMode="auto">
          <a:xfrm>
            <a:off x="1371600" y="0"/>
            <a:ext cx="7772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b" anchorCtr="0" compatLnSpc="1">
            <a:prstTxWarp prst="textNoShape">
              <a:avLst/>
            </a:prstTxWarp>
          </a:bodyPr>
          <a:lstStyle/>
          <a:p>
            <a:pPr lvl="0"/>
            <a:r>
              <a:rPr lang="en-AU" altLang="en-US"/>
              <a:t>Click to edit Master title style</a:t>
            </a:r>
          </a:p>
        </p:txBody>
      </p:sp>
      <p:sp>
        <p:nvSpPr>
          <p:cNvPr id="437257" name="Rectangle 2057"/>
          <p:cNvSpPr>
            <a:spLocks noGrp="1" noChangeArrowheads="1"/>
          </p:cNvSpPr>
          <p:nvPr>
            <p:ph type="body" idx="1"/>
          </p:nvPr>
        </p:nvSpPr>
        <p:spPr bwMode="auto">
          <a:xfrm>
            <a:off x="1371600" y="1066800"/>
            <a:ext cx="75438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AU" altLang="en-US"/>
              <a:t>Click to edit Master text styles</a:t>
            </a:r>
          </a:p>
          <a:p>
            <a:pPr lvl="1"/>
            <a:r>
              <a:rPr lang="en-AU" altLang="en-US"/>
              <a:t>Second Level</a:t>
            </a:r>
          </a:p>
          <a:p>
            <a:pPr lvl="2"/>
            <a:r>
              <a:rPr lang="en-AU" altLang="en-US"/>
              <a:t>Third Level</a:t>
            </a:r>
          </a:p>
          <a:p>
            <a:pPr lvl="3"/>
            <a:r>
              <a:rPr lang="en-AU" altLang="en-US"/>
              <a:t>Fourth Level</a:t>
            </a:r>
          </a:p>
          <a:p>
            <a:pPr lvl="4"/>
            <a:r>
              <a:rPr lang="en-AU" altLang="en-US"/>
              <a:t>Fifth Level</a:t>
            </a:r>
          </a:p>
        </p:txBody>
      </p:sp>
      <p:sp>
        <p:nvSpPr>
          <p:cNvPr id="437258" name="Rectangle 2058"/>
          <p:cNvSpPr>
            <a:spLocks noGrp="1" noChangeArrowheads="1"/>
          </p:cNvSpPr>
          <p:nvPr>
            <p:ph type="dt" sz="half" idx="2"/>
          </p:nvPr>
        </p:nvSpPr>
        <p:spPr bwMode="auto">
          <a:xfrm>
            <a:off x="762000" y="6553200"/>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defRPr sz="1400" i="1">
                <a:effectLst>
                  <a:outerShdw blurRad="38100" dist="38100" dir="2700000" algn="tl">
                    <a:srgbClr val="FFFFFF"/>
                  </a:outerShdw>
                </a:effectLst>
                <a:latin typeface="+mn-lt"/>
              </a:defRPr>
            </a:lvl1pPr>
          </a:lstStyle>
          <a:p>
            <a:r>
              <a:rPr lang="en-US" altLang="en-US"/>
              <a:t>© Pearson Education 2007</a:t>
            </a:r>
            <a:endParaRPr lang="en-AU" altLang="en-US"/>
          </a:p>
        </p:txBody>
      </p:sp>
      <p:sp>
        <p:nvSpPr>
          <p:cNvPr id="437259" name="Rectangle 2059"/>
          <p:cNvSpPr>
            <a:spLocks noGrp="1" noChangeArrowheads="1"/>
          </p:cNvSpPr>
          <p:nvPr>
            <p:ph type="ftr" sz="quarter" idx="3"/>
          </p:nvPr>
        </p:nvSpPr>
        <p:spPr bwMode="auto">
          <a:xfrm>
            <a:off x="3276600" y="6553200"/>
            <a:ext cx="2895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a:defRPr sz="1400" i="1">
                <a:effectLst>
                  <a:outerShdw blurRad="38100" dist="38100" dir="2700000" algn="tl">
                    <a:srgbClr val="FFFFFF"/>
                  </a:outerShdw>
                </a:effectLst>
                <a:latin typeface="+mn-lt"/>
              </a:defRPr>
            </a:lvl1pPr>
          </a:lstStyle>
          <a:p>
            <a:r>
              <a:rPr lang="en-AU" altLang="en-US"/>
              <a:t>Chapter 1 cases (Maciaszek - RASD 3/e)</a:t>
            </a:r>
          </a:p>
        </p:txBody>
      </p:sp>
      <p:sp>
        <p:nvSpPr>
          <p:cNvPr id="437260" name="Rectangle 2060"/>
          <p:cNvSpPr>
            <a:spLocks noGrp="1" noChangeArrowheads="1"/>
          </p:cNvSpPr>
          <p:nvPr>
            <p:ph type="sldNum" sz="quarter" idx="4"/>
          </p:nvPr>
        </p:nvSpPr>
        <p:spPr bwMode="auto">
          <a:xfrm>
            <a:off x="7010400" y="6553200"/>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i="1">
                <a:effectLst>
                  <a:outerShdw blurRad="38100" dist="38100" dir="2700000" algn="tl">
                    <a:srgbClr val="FFFFFF"/>
                  </a:outerShdw>
                </a:effectLst>
                <a:latin typeface="+mn-lt"/>
              </a:defRPr>
            </a:lvl1pPr>
          </a:lstStyle>
          <a:p>
            <a:fld id="{EC933CB9-C8E4-49FE-95CB-D1AA52A41F80}" type="slidenum">
              <a:rPr lang="en-AU" altLang="en-US"/>
              <a:pPr/>
              <a:t>‹#›</a:t>
            </a:fld>
            <a:endParaRPr lang="en-AU" altLang="en-US"/>
          </a:p>
        </p:txBody>
      </p:sp>
      <p:sp>
        <p:nvSpPr>
          <p:cNvPr id="437261" name="Rectangle 2061"/>
          <p:cNvSpPr>
            <a:spLocks noChangeArrowheads="1"/>
          </p:cNvSpPr>
          <p:nvPr/>
        </p:nvSpPr>
        <p:spPr bwMode="ltGray">
          <a:xfrm>
            <a:off x="519113" y="6400800"/>
            <a:ext cx="8624887" cy="133350"/>
          </a:xfrm>
          <a:prstGeom prst="rect">
            <a:avLst/>
          </a:prstGeom>
          <a:gradFill rotWithShape="0">
            <a:gsLst>
              <a:gs pos="0">
                <a:schemeClr val="bg2"/>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37262" name="Rectangle 2062"/>
          <p:cNvSpPr>
            <a:spLocks noChangeArrowheads="1"/>
          </p:cNvSpPr>
          <p:nvPr/>
        </p:nvSpPr>
        <p:spPr bwMode="ltGray">
          <a:xfrm>
            <a:off x="519113" y="6400800"/>
            <a:ext cx="8624887" cy="133350"/>
          </a:xfrm>
          <a:prstGeom prst="rect">
            <a:avLst/>
          </a:prstGeom>
          <a:gradFill rotWithShape="0">
            <a:gsLst>
              <a:gs pos="0">
                <a:schemeClr val="bg2"/>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hf hdr="0"/>
  <p:txStyles>
    <p:titleStyle>
      <a:lvl1pPr algn="l" rtl="0" eaLnBrk="0" fontAlgn="base" hangingPunct="0">
        <a:spcBef>
          <a:spcPct val="0"/>
        </a:spcBef>
        <a:spcAft>
          <a:spcPct val="0"/>
        </a:spcAft>
        <a:defRPr sz="4400" i="1" kern="1200">
          <a:solidFill>
            <a:schemeClr val="tx2"/>
          </a:solidFill>
          <a:effectLst>
            <a:outerShdw blurRad="38100" dist="38100" dir="2700000" algn="tl">
              <a:srgbClr val="FFFFFF"/>
            </a:outerShdw>
          </a:effectLst>
          <a:latin typeface="+mj-lt"/>
          <a:ea typeface="+mj-ea"/>
          <a:cs typeface="+mj-cs"/>
        </a:defRPr>
      </a:lvl1pPr>
      <a:lvl2pPr algn="l" rtl="0" eaLnBrk="0" fontAlgn="base" hangingPunct="0">
        <a:spcBef>
          <a:spcPct val="0"/>
        </a:spcBef>
        <a:spcAft>
          <a:spcPct val="0"/>
        </a:spcAft>
        <a:defRPr sz="4400" i="1">
          <a:solidFill>
            <a:schemeClr val="tx2"/>
          </a:solidFill>
          <a:effectLst>
            <a:outerShdw blurRad="38100" dist="38100" dir="2700000" algn="tl">
              <a:srgbClr val="FFFFFF"/>
            </a:outerShdw>
          </a:effectLst>
          <a:latin typeface="Arial Narrow" panose="020B0606020202030204" pitchFamily="34" charset="0"/>
        </a:defRPr>
      </a:lvl2pPr>
      <a:lvl3pPr algn="l" rtl="0" eaLnBrk="0" fontAlgn="base" hangingPunct="0">
        <a:spcBef>
          <a:spcPct val="0"/>
        </a:spcBef>
        <a:spcAft>
          <a:spcPct val="0"/>
        </a:spcAft>
        <a:defRPr sz="4400" i="1">
          <a:solidFill>
            <a:schemeClr val="tx2"/>
          </a:solidFill>
          <a:effectLst>
            <a:outerShdw blurRad="38100" dist="38100" dir="2700000" algn="tl">
              <a:srgbClr val="FFFFFF"/>
            </a:outerShdw>
          </a:effectLst>
          <a:latin typeface="Arial Narrow" panose="020B0606020202030204" pitchFamily="34" charset="0"/>
        </a:defRPr>
      </a:lvl3pPr>
      <a:lvl4pPr algn="l" rtl="0" eaLnBrk="0" fontAlgn="base" hangingPunct="0">
        <a:spcBef>
          <a:spcPct val="0"/>
        </a:spcBef>
        <a:spcAft>
          <a:spcPct val="0"/>
        </a:spcAft>
        <a:defRPr sz="4400" i="1">
          <a:solidFill>
            <a:schemeClr val="tx2"/>
          </a:solidFill>
          <a:effectLst>
            <a:outerShdw blurRad="38100" dist="38100" dir="2700000" algn="tl">
              <a:srgbClr val="FFFFFF"/>
            </a:outerShdw>
          </a:effectLst>
          <a:latin typeface="Arial Narrow" panose="020B0606020202030204" pitchFamily="34" charset="0"/>
        </a:defRPr>
      </a:lvl4pPr>
      <a:lvl5pPr algn="l" rtl="0" eaLnBrk="0" fontAlgn="base" hangingPunct="0">
        <a:spcBef>
          <a:spcPct val="0"/>
        </a:spcBef>
        <a:spcAft>
          <a:spcPct val="0"/>
        </a:spcAft>
        <a:defRPr sz="4400" i="1">
          <a:solidFill>
            <a:schemeClr val="tx2"/>
          </a:solidFill>
          <a:effectLst>
            <a:outerShdw blurRad="38100" dist="38100" dir="2700000" algn="tl">
              <a:srgbClr val="FFFFFF"/>
            </a:outerShdw>
          </a:effectLst>
          <a:latin typeface="Arial Narrow" panose="020B0606020202030204" pitchFamily="34" charset="0"/>
        </a:defRPr>
      </a:lvl5pPr>
      <a:lvl6pPr marL="457200" algn="l" rtl="0" eaLnBrk="0" fontAlgn="base" hangingPunct="0">
        <a:spcBef>
          <a:spcPct val="0"/>
        </a:spcBef>
        <a:spcAft>
          <a:spcPct val="0"/>
        </a:spcAft>
        <a:defRPr sz="4400" i="1">
          <a:solidFill>
            <a:schemeClr val="tx2"/>
          </a:solidFill>
          <a:effectLst>
            <a:outerShdw blurRad="38100" dist="38100" dir="2700000" algn="tl">
              <a:srgbClr val="FFFFFF"/>
            </a:outerShdw>
          </a:effectLst>
          <a:latin typeface="Arial Narrow" panose="020B0606020202030204" pitchFamily="34" charset="0"/>
        </a:defRPr>
      </a:lvl6pPr>
      <a:lvl7pPr marL="914400" algn="l" rtl="0" eaLnBrk="0" fontAlgn="base" hangingPunct="0">
        <a:spcBef>
          <a:spcPct val="0"/>
        </a:spcBef>
        <a:spcAft>
          <a:spcPct val="0"/>
        </a:spcAft>
        <a:defRPr sz="4400" i="1">
          <a:solidFill>
            <a:schemeClr val="tx2"/>
          </a:solidFill>
          <a:effectLst>
            <a:outerShdw blurRad="38100" dist="38100" dir="2700000" algn="tl">
              <a:srgbClr val="FFFFFF"/>
            </a:outerShdw>
          </a:effectLst>
          <a:latin typeface="Arial Narrow" panose="020B0606020202030204" pitchFamily="34" charset="0"/>
        </a:defRPr>
      </a:lvl7pPr>
      <a:lvl8pPr marL="1371600" algn="l" rtl="0" eaLnBrk="0" fontAlgn="base" hangingPunct="0">
        <a:spcBef>
          <a:spcPct val="0"/>
        </a:spcBef>
        <a:spcAft>
          <a:spcPct val="0"/>
        </a:spcAft>
        <a:defRPr sz="4400" i="1">
          <a:solidFill>
            <a:schemeClr val="tx2"/>
          </a:solidFill>
          <a:effectLst>
            <a:outerShdw blurRad="38100" dist="38100" dir="2700000" algn="tl">
              <a:srgbClr val="FFFFFF"/>
            </a:outerShdw>
          </a:effectLst>
          <a:latin typeface="Arial Narrow" panose="020B0606020202030204" pitchFamily="34" charset="0"/>
        </a:defRPr>
      </a:lvl8pPr>
      <a:lvl9pPr marL="1828800" algn="l" rtl="0" eaLnBrk="0" fontAlgn="base" hangingPunct="0">
        <a:spcBef>
          <a:spcPct val="0"/>
        </a:spcBef>
        <a:spcAft>
          <a:spcPct val="0"/>
        </a:spcAft>
        <a:defRPr sz="4400" i="1">
          <a:solidFill>
            <a:schemeClr val="tx2"/>
          </a:solidFill>
          <a:effectLst>
            <a:outerShdw blurRad="38100" dist="38100" dir="2700000" algn="tl">
              <a:srgbClr val="FFFFFF"/>
            </a:outerShdw>
          </a:effectLst>
          <a:latin typeface="Arial Narrow" panose="020B0606020202030204" pitchFamily="34" charset="0"/>
        </a:defRPr>
      </a:lvl9pPr>
    </p:titleStyle>
    <p:bodyStyle>
      <a:lvl1pPr marL="342900" indent="-342900" algn="l" rtl="0" eaLnBrk="0" fontAlgn="base" hangingPunct="0">
        <a:spcBef>
          <a:spcPct val="20000"/>
        </a:spcBef>
        <a:spcAft>
          <a:spcPct val="0"/>
        </a:spcAft>
        <a:buClr>
          <a:schemeClr val="accent1"/>
        </a:buClr>
        <a:buSzPct val="75000"/>
        <a:buFont typeface="Monotype Sorts" charset="2"/>
        <a:buChar char="n"/>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Char char="–"/>
        <a:defRPr sz="2000" kern="1200">
          <a:solidFill>
            <a:schemeClr val="tx1"/>
          </a:solidFill>
          <a:effectLst>
            <a:outerShdw blurRad="38100" dist="38100" dir="2700000" algn="tl">
              <a:srgbClr val="FFFFFF"/>
            </a:outerShdw>
          </a:effectLst>
          <a:latin typeface="+mn-lt"/>
          <a:ea typeface="+mn-ea"/>
          <a:cs typeface="+mn-cs"/>
        </a:defRPr>
      </a:lvl3pPr>
      <a:lvl4pPr marL="1600200" indent="-228600" algn="l" rtl="0" eaLnBrk="0" fontAlgn="base" hangingPunct="0">
        <a:spcBef>
          <a:spcPct val="20000"/>
        </a:spcBef>
        <a:spcAft>
          <a:spcPct val="0"/>
        </a:spcAft>
        <a:buClr>
          <a:schemeClr val="tx2"/>
        </a:buClr>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3" name="Rectangle 3"/>
          <p:cNvSpPr>
            <a:spLocks noChangeArrowheads="1"/>
          </p:cNvSpPr>
          <p:nvPr/>
        </p:nvSpPr>
        <p:spPr bwMode="auto">
          <a:xfrm>
            <a:off x="1447800" y="3429000"/>
            <a:ext cx="7696200" cy="1150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a:solidFill>
                  <a:srgbClr val="4D4D4D"/>
                </a:solidFill>
              </a:rPr>
              <a:t>Chapter 1 </a:t>
            </a:r>
            <a:br>
              <a:rPr lang="en-US" altLang="en-US" sz="3200">
                <a:solidFill>
                  <a:srgbClr val="4D4D4D"/>
                </a:solidFill>
              </a:rPr>
            </a:br>
            <a:r>
              <a:rPr lang="en-US" altLang="en-US" sz="3200">
                <a:solidFill>
                  <a:srgbClr val="4D4D4D"/>
                </a:solidFill>
              </a:rPr>
              <a:t> </a:t>
            </a:r>
            <a:r>
              <a:rPr lang="en-US" altLang="en-US" sz="3200" b="1" i="1">
                <a:solidFill>
                  <a:srgbClr val="4D4D4D"/>
                </a:solidFill>
              </a:rPr>
              <a:t>Problem Statements for Case Studies </a:t>
            </a:r>
          </a:p>
        </p:txBody>
      </p:sp>
      <p:sp>
        <p:nvSpPr>
          <p:cNvPr id="558084" name="Rectangle 4"/>
          <p:cNvSpPr>
            <a:spLocks noGrp="1" noChangeArrowheads="1"/>
          </p:cNvSpPr>
          <p:nvPr>
            <p:ph type="subTitle" idx="1"/>
          </p:nvPr>
        </p:nvSpPr>
        <p:spPr>
          <a:xfrm>
            <a:off x="1371600" y="6019800"/>
            <a:ext cx="7772400" cy="609600"/>
          </a:xfrm>
          <a:noFill/>
          <a:ln/>
        </p:spPr>
        <p:txBody>
          <a:bodyPr/>
          <a:lstStyle/>
          <a:p>
            <a:r>
              <a:rPr lang="en-US" altLang="en-US" sz="2000"/>
              <a:t>© Pearson Education Limited 2007</a:t>
            </a:r>
          </a:p>
        </p:txBody>
      </p:sp>
      <p:sp>
        <p:nvSpPr>
          <p:cNvPr id="558088" name="Rectangle 8"/>
          <p:cNvSpPr>
            <a:spLocks noGrp="1" noChangeArrowheads="1"/>
          </p:cNvSpPr>
          <p:nvPr>
            <p:ph type="ctrTitle"/>
          </p:nvPr>
        </p:nvSpPr>
        <p:spPr>
          <a:xfrm>
            <a:off x="1524000" y="188913"/>
            <a:ext cx="7620000" cy="2160587"/>
          </a:xfrm>
          <a:noFill/>
          <a:ln/>
        </p:spPr>
        <p:txBody>
          <a:bodyPr/>
          <a:lstStyle/>
          <a:p>
            <a:pPr algn="ctr"/>
            <a:r>
              <a:rPr lang="en-US" altLang="en-US" sz="2800" i="0"/>
              <a:t>MACIASZEK, L.A. (2007): </a:t>
            </a:r>
            <a:br>
              <a:rPr lang="en-US" altLang="en-US" sz="2800" i="0"/>
            </a:br>
            <a:r>
              <a:rPr lang="en-US" altLang="en-US" sz="2800" b="1"/>
              <a:t>Requirements Analysis and System Design</a:t>
            </a:r>
            <a:r>
              <a:rPr lang="en-US" altLang="en-US" sz="2800" b="1" i="0"/>
              <a:t>, 3</a:t>
            </a:r>
            <a:r>
              <a:rPr lang="en-US" altLang="en-US" sz="2800" b="1" i="0" baseline="30000"/>
              <a:t>rd</a:t>
            </a:r>
            <a:r>
              <a:rPr lang="en-US" altLang="en-US" sz="2800" b="1" i="0"/>
              <a:t> ed.</a:t>
            </a:r>
            <a:br>
              <a:rPr lang="en-US" altLang="en-US" sz="2800" i="0"/>
            </a:br>
            <a:r>
              <a:rPr lang="en-US" altLang="en-US" sz="2800" i="0"/>
              <a:t>Addison Wesley, Harlow England</a:t>
            </a:r>
            <a:br>
              <a:rPr lang="en-US" altLang="en-US" sz="2800" i="0"/>
            </a:br>
            <a:r>
              <a:rPr lang="en-US" altLang="en-US" sz="2000" i="0"/>
              <a:t>ISBN 978-0-321-44036-5</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1 cases (Maciaszek - RASD 3/e)</a:t>
            </a:r>
          </a:p>
        </p:txBody>
      </p:sp>
      <p:sp>
        <p:nvSpPr>
          <p:cNvPr id="6" name="Slide Number Placeholder 5"/>
          <p:cNvSpPr>
            <a:spLocks noGrp="1"/>
          </p:cNvSpPr>
          <p:nvPr>
            <p:ph type="sldNum" sz="quarter" idx="12"/>
          </p:nvPr>
        </p:nvSpPr>
        <p:spPr/>
        <p:txBody>
          <a:bodyPr/>
          <a:lstStyle/>
          <a:p>
            <a:fld id="{7B27A85A-AD85-49D6-BF5C-F3AAEB43DDC1}" type="slidenum">
              <a:rPr lang="en-AU" altLang="en-US"/>
              <a:pPr/>
              <a:t>2</a:t>
            </a:fld>
            <a:endParaRPr lang="en-AU" altLang="en-US"/>
          </a:p>
        </p:txBody>
      </p:sp>
      <p:sp>
        <p:nvSpPr>
          <p:cNvPr id="599042" name="Rectangle 2"/>
          <p:cNvSpPr>
            <a:spLocks noGrp="1" noChangeArrowheads="1"/>
          </p:cNvSpPr>
          <p:nvPr>
            <p:ph type="title"/>
          </p:nvPr>
        </p:nvSpPr>
        <p:spPr/>
        <p:txBody>
          <a:bodyPr/>
          <a:lstStyle/>
          <a:p>
            <a:r>
              <a:rPr lang="en-US" altLang="en-US"/>
              <a:t>Case studies</a:t>
            </a:r>
          </a:p>
        </p:txBody>
      </p:sp>
      <p:sp>
        <p:nvSpPr>
          <p:cNvPr id="599043" name="Rectangle 3"/>
          <p:cNvSpPr>
            <a:spLocks noGrp="1" noChangeArrowheads="1"/>
          </p:cNvSpPr>
          <p:nvPr>
            <p:ph type="body" idx="1"/>
          </p:nvPr>
        </p:nvSpPr>
        <p:spPr/>
        <p:txBody>
          <a:bodyPr/>
          <a:lstStyle/>
          <a:p>
            <a:pPr>
              <a:lnSpc>
                <a:spcPct val="160000"/>
              </a:lnSpc>
            </a:pPr>
            <a:r>
              <a:rPr lang="en-US" altLang="en-US" sz="2400"/>
              <a:t>University Enrolment (UE)</a:t>
            </a:r>
          </a:p>
          <a:p>
            <a:pPr>
              <a:lnSpc>
                <a:spcPct val="160000"/>
              </a:lnSpc>
            </a:pPr>
            <a:r>
              <a:rPr lang="en-US" altLang="en-US" sz="2400"/>
              <a:t>Video Store (VS)</a:t>
            </a:r>
          </a:p>
          <a:p>
            <a:pPr>
              <a:lnSpc>
                <a:spcPct val="160000"/>
              </a:lnSpc>
            </a:pPr>
            <a:r>
              <a:rPr lang="en-US" altLang="en-US" sz="2400"/>
              <a:t>Contact Management (CM)</a:t>
            </a:r>
          </a:p>
          <a:p>
            <a:pPr>
              <a:lnSpc>
                <a:spcPct val="160000"/>
              </a:lnSpc>
            </a:pPr>
            <a:r>
              <a:rPr lang="en-US" altLang="en-US" sz="2400"/>
              <a:t>Telemarketing (TM)</a:t>
            </a:r>
          </a:p>
          <a:p>
            <a:pPr>
              <a:lnSpc>
                <a:spcPct val="160000"/>
              </a:lnSpc>
            </a:pPr>
            <a:r>
              <a:rPr lang="en-US" altLang="en-US" sz="2400"/>
              <a:t>Advertising Expenditure (AE)</a:t>
            </a:r>
          </a:p>
          <a:p>
            <a:pPr>
              <a:lnSpc>
                <a:spcPct val="160000"/>
              </a:lnSpc>
            </a:pPr>
            <a:r>
              <a:rPr lang="en-US" altLang="en-US" sz="2400"/>
              <a:t>Time Logging (TL)</a:t>
            </a:r>
          </a:p>
          <a:p>
            <a:pPr>
              <a:lnSpc>
                <a:spcPct val="160000"/>
              </a:lnSpc>
            </a:pPr>
            <a:r>
              <a:rPr lang="en-US" altLang="en-US" sz="2400"/>
              <a:t>Currency Converter (CC)</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1 cases (Maciaszek - RASD 3/e)</a:t>
            </a:r>
          </a:p>
        </p:txBody>
      </p:sp>
      <p:sp>
        <p:nvSpPr>
          <p:cNvPr id="6" name="Slide Number Placeholder 5"/>
          <p:cNvSpPr>
            <a:spLocks noGrp="1"/>
          </p:cNvSpPr>
          <p:nvPr>
            <p:ph type="sldNum" sz="quarter" idx="12"/>
          </p:nvPr>
        </p:nvSpPr>
        <p:spPr/>
        <p:txBody>
          <a:bodyPr/>
          <a:lstStyle/>
          <a:p>
            <a:fld id="{8279BCE5-9511-4B70-91AE-AE80C43FAF70}" type="slidenum">
              <a:rPr lang="en-AU" altLang="en-US"/>
              <a:pPr/>
              <a:t>3</a:t>
            </a:fld>
            <a:endParaRPr lang="en-AU" altLang="en-US"/>
          </a:p>
        </p:txBody>
      </p:sp>
      <p:sp>
        <p:nvSpPr>
          <p:cNvPr id="601090" name="Rectangle 2"/>
          <p:cNvSpPr>
            <a:spLocks noGrp="1" noChangeArrowheads="1"/>
          </p:cNvSpPr>
          <p:nvPr>
            <p:ph type="title"/>
          </p:nvPr>
        </p:nvSpPr>
        <p:spPr/>
        <p:txBody>
          <a:bodyPr/>
          <a:lstStyle/>
          <a:p>
            <a:r>
              <a:rPr lang="en-US" altLang="en-US"/>
              <a:t>University Enrolment (UE) </a:t>
            </a:r>
          </a:p>
        </p:txBody>
      </p:sp>
      <p:sp>
        <p:nvSpPr>
          <p:cNvPr id="601091" name="Rectangle 3"/>
          <p:cNvSpPr>
            <a:spLocks noGrp="1" noChangeArrowheads="1"/>
          </p:cNvSpPr>
          <p:nvPr>
            <p:ph type="body" idx="1"/>
          </p:nvPr>
        </p:nvSpPr>
        <p:spPr/>
        <p:txBody>
          <a:bodyPr/>
          <a:lstStyle/>
          <a:p>
            <a:pPr>
              <a:lnSpc>
                <a:spcPct val="93000"/>
              </a:lnSpc>
            </a:pPr>
            <a:r>
              <a:rPr lang="en-US" altLang="en-US" sz="1800" dirty="0"/>
              <a:t>A medium-size university offers a number of undergraduate and postgraduate </a:t>
            </a:r>
            <a:r>
              <a:rPr lang="en-US" altLang="en-US" sz="1800" u="sng" dirty="0"/>
              <a:t>degrees</a:t>
            </a:r>
            <a:r>
              <a:rPr lang="en-US" altLang="en-US" sz="1800" dirty="0"/>
              <a:t> to full-time and part-time </a:t>
            </a:r>
            <a:r>
              <a:rPr lang="en-US" altLang="en-US" sz="1800" u="sng" dirty="0"/>
              <a:t>students</a:t>
            </a:r>
            <a:r>
              <a:rPr lang="en-US" altLang="en-US" sz="1800" dirty="0"/>
              <a:t>. </a:t>
            </a:r>
          </a:p>
          <a:p>
            <a:pPr>
              <a:lnSpc>
                <a:spcPct val="93000"/>
              </a:lnSpc>
            </a:pPr>
            <a:r>
              <a:rPr lang="en-US" altLang="en-US" sz="1800" dirty="0"/>
              <a:t>The educational structure of the university consists of </a:t>
            </a:r>
            <a:r>
              <a:rPr lang="en-US" altLang="en-US" sz="1800" u="sng" dirty="0"/>
              <a:t>divisions</a:t>
            </a:r>
            <a:r>
              <a:rPr lang="en-US" altLang="en-US" sz="1800" dirty="0"/>
              <a:t> and </a:t>
            </a:r>
            <a:r>
              <a:rPr lang="en-US" altLang="en-US" sz="1800" u="sng" dirty="0"/>
              <a:t>departments</a:t>
            </a:r>
            <a:r>
              <a:rPr lang="en-US" altLang="en-US" sz="1800" dirty="0"/>
              <a:t>. </a:t>
            </a:r>
          </a:p>
          <a:p>
            <a:pPr>
              <a:lnSpc>
                <a:spcPct val="93000"/>
              </a:lnSpc>
            </a:pPr>
            <a:r>
              <a:rPr lang="en-US" altLang="en-US" sz="1800" dirty="0"/>
              <a:t>Each </a:t>
            </a:r>
            <a:r>
              <a:rPr lang="en-US" altLang="en-US" sz="1800" u="sng" dirty="0"/>
              <a:t>degree</a:t>
            </a:r>
            <a:r>
              <a:rPr lang="en-US" altLang="en-US" sz="1800" dirty="0"/>
              <a:t> is administered by one division, but it can include </a:t>
            </a:r>
            <a:r>
              <a:rPr lang="en-US" altLang="en-US" sz="1800" u="sng" dirty="0"/>
              <a:t>courses</a:t>
            </a:r>
            <a:r>
              <a:rPr lang="en-US" altLang="en-US" sz="1800" dirty="0"/>
              <a:t> from other divisions. 	</a:t>
            </a:r>
          </a:p>
          <a:p>
            <a:pPr>
              <a:lnSpc>
                <a:spcPct val="93000"/>
              </a:lnSpc>
            </a:pPr>
            <a:r>
              <a:rPr lang="en-US" altLang="en-US" sz="1800" dirty="0"/>
              <a:t>Individual </a:t>
            </a:r>
            <a:r>
              <a:rPr lang="en-US" altLang="en-US" sz="1800" u="sng" dirty="0"/>
              <a:t>programs of study</a:t>
            </a:r>
            <a:r>
              <a:rPr lang="en-US" altLang="en-US" sz="1800" dirty="0"/>
              <a:t> must conform to the structure of </a:t>
            </a:r>
            <a:r>
              <a:rPr lang="en-US" altLang="en-US" sz="1800" u="sng" dirty="0"/>
              <a:t>prerequisite courses</a:t>
            </a:r>
            <a:r>
              <a:rPr lang="en-US" altLang="en-US" sz="1800" dirty="0"/>
              <a:t> for the degree’s compulsory courses. </a:t>
            </a:r>
          </a:p>
          <a:p>
            <a:pPr>
              <a:lnSpc>
                <a:spcPct val="93000"/>
              </a:lnSpc>
            </a:pPr>
            <a:r>
              <a:rPr lang="en-US" altLang="en-US" sz="1800" dirty="0"/>
              <a:t>A student’s choice of courses may be restricted by timetable clashes, maximum class sizes, etc.</a:t>
            </a:r>
          </a:p>
          <a:p>
            <a:pPr>
              <a:lnSpc>
                <a:spcPct val="93000"/>
              </a:lnSpc>
            </a:pPr>
            <a:r>
              <a:rPr lang="en-US" altLang="en-US" sz="1800" dirty="0"/>
              <a:t>The university enrolment system is sufficiently unique to warrant the </a:t>
            </a:r>
            <a:r>
              <a:rPr lang="en-US" altLang="en-US" sz="1800" u="sng" dirty="0"/>
              <a:t>in-house development</a:t>
            </a:r>
            <a:r>
              <a:rPr lang="en-US" altLang="en-US" sz="1800" dirty="0"/>
              <a:t>.</a:t>
            </a:r>
          </a:p>
          <a:p>
            <a:pPr>
              <a:lnSpc>
                <a:spcPct val="93000"/>
              </a:lnSpc>
            </a:pPr>
            <a:r>
              <a:rPr lang="en-US" altLang="en-US" sz="1800" dirty="0"/>
              <a:t>The system is required to assist in </a:t>
            </a:r>
            <a:r>
              <a:rPr lang="en-US" altLang="en-US" sz="1800" u="sng" dirty="0"/>
              <a:t>pre-enrolment</a:t>
            </a:r>
            <a:r>
              <a:rPr lang="en-US" altLang="en-US" sz="1800" dirty="0"/>
              <a:t> activities and to handle the </a:t>
            </a:r>
            <a:r>
              <a:rPr lang="en-US" altLang="en-US" sz="1800" u="sng" dirty="0"/>
              <a:t>enrolment</a:t>
            </a:r>
            <a:r>
              <a:rPr lang="en-US" altLang="en-US" sz="1800" dirty="0"/>
              <a:t> procedures. </a:t>
            </a:r>
          </a:p>
          <a:p>
            <a:pPr>
              <a:lnSpc>
                <a:spcPct val="93000"/>
              </a:lnSpc>
            </a:pPr>
            <a:r>
              <a:rPr lang="en-US" altLang="en-US" sz="1800" dirty="0"/>
              <a:t>The system must</a:t>
            </a:r>
          </a:p>
          <a:p>
            <a:pPr lvl="1">
              <a:lnSpc>
                <a:spcPct val="93000"/>
              </a:lnSpc>
            </a:pPr>
            <a:r>
              <a:rPr lang="en-US" altLang="en-US" sz="1600" dirty="0"/>
              <a:t>include mail-outs of last semester’s examination grades to students together with any enrolment instructions</a:t>
            </a:r>
          </a:p>
          <a:p>
            <a:pPr lvl="1">
              <a:lnSpc>
                <a:spcPct val="93000"/>
              </a:lnSpc>
            </a:pPr>
            <a:r>
              <a:rPr lang="en-US" altLang="en-US" sz="1600" dirty="0"/>
              <a:t>accept the students’ proposed programs of study and validate them for prerequisites, timetable clashes, class sizes, special approvals, etc.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1 cases (Maciaszek - RASD 3/e)</a:t>
            </a:r>
          </a:p>
        </p:txBody>
      </p:sp>
      <p:sp>
        <p:nvSpPr>
          <p:cNvPr id="6" name="Slide Number Placeholder 5"/>
          <p:cNvSpPr>
            <a:spLocks noGrp="1"/>
          </p:cNvSpPr>
          <p:nvPr>
            <p:ph type="sldNum" sz="quarter" idx="12"/>
          </p:nvPr>
        </p:nvSpPr>
        <p:spPr/>
        <p:txBody>
          <a:bodyPr/>
          <a:lstStyle/>
          <a:p>
            <a:fld id="{0B6F6EEB-67B0-4686-BDFC-B9E0F5AF3360}" type="slidenum">
              <a:rPr lang="en-AU" altLang="en-US"/>
              <a:pPr/>
              <a:t>4</a:t>
            </a:fld>
            <a:endParaRPr lang="en-AU" altLang="en-US"/>
          </a:p>
        </p:txBody>
      </p:sp>
      <p:sp>
        <p:nvSpPr>
          <p:cNvPr id="603138" name="Rectangle 2"/>
          <p:cNvSpPr>
            <a:spLocks noGrp="1" noChangeArrowheads="1"/>
          </p:cNvSpPr>
          <p:nvPr>
            <p:ph type="title"/>
          </p:nvPr>
        </p:nvSpPr>
        <p:spPr/>
        <p:txBody>
          <a:bodyPr/>
          <a:lstStyle/>
          <a:p>
            <a:pPr marL="838200" indent="-838200"/>
            <a:r>
              <a:rPr lang="en-US" altLang="en-US"/>
              <a:t>Video Store (VS)</a:t>
            </a:r>
          </a:p>
        </p:txBody>
      </p:sp>
      <p:sp>
        <p:nvSpPr>
          <p:cNvPr id="603139" name="Rectangle 3"/>
          <p:cNvSpPr>
            <a:spLocks noGrp="1" noChangeArrowheads="1"/>
          </p:cNvSpPr>
          <p:nvPr>
            <p:ph type="body" idx="1"/>
          </p:nvPr>
        </p:nvSpPr>
        <p:spPr/>
        <p:txBody>
          <a:bodyPr/>
          <a:lstStyle/>
          <a:p>
            <a:pPr>
              <a:spcBef>
                <a:spcPts val="600"/>
              </a:spcBef>
            </a:pPr>
            <a:r>
              <a:rPr lang="en-US" altLang="en-US" sz="2000" dirty="0"/>
              <a:t>A new video store intends to offer </a:t>
            </a:r>
            <a:r>
              <a:rPr lang="en-US" altLang="en-US" sz="2000" u="sng" dirty="0"/>
              <a:t>rentals</a:t>
            </a:r>
            <a:r>
              <a:rPr lang="en-US" altLang="en-US" sz="2000" dirty="0"/>
              <a:t> (and sales) of entertainment material to the wider public. </a:t>
            </a:r>
          </a:p>
          <a:p>
            <a:pPr>
              <a:lnSpc>
                <a:spcPct val="110000"/>
              </a:lnSpc>
            </a:pPr>
            <a:r>
              <a:rPr lang="en-US" altLang="en-US" sz="2000" dirty="0"/>
              <a:t>The video store will keep a stock of </a:t>
            </a:r>
            <a:r>
              <a:rPr lang="en-US" altLang="en-US" sz="2000" u="sng" dirty="0"/>
              <a:t>video tapes</a:t>
            </a:r>
            <a:r>
              <a:rPr lang="en-US" altLang="en-US" sz="2000" dirty="0"/>
              <a:t>, </a:t>
            </a:r>
            <a:r>
              <a:rPr lang="en-US" altLang="en-US" sz="2000" u="sng" dirty="0"/>
              <a:t>CDs</a:t>
            </a:r>
            <a:r>
              <a:rPr lang="en-US" altLang="en-US" sz="2000" dirty="0"/>
              <a:t> (games and music) and </a:t>
            </a:r>
            <a:r>
              <a:rPr lang="en-US" altLang="en-US" sz="2000" u="sng" dirty="0"/>
              <a:t>DVDs</a:t>
            </a:r>
            <a:r>
              <a:rPr lang="en-US" altLang="en-US" sz="2000" dirty="0"/>
              <a:t>. </a:t>
            </a:r>
          </a:p>
          <a:p>
            <a:pPr>
              <a:lnSpc>
                <a:spcPct val="110000"/>
              </a:lnSpc>
            </a:pPr>
            <a:r>
              <a:rPr lang="en-US" altLang="en-US" sz="2000" dirty="0"/>
              <a:t>The inventory has been ordered from </a:t>
            </a:r>
            <a:r>
              <a:rPr lang="en-US" altLang="en-US" sz="2000" u="sng" dirty="0"/>
              <a:t>suppliers</a:t>
            </a:r>
            <a:r>
              <a:rPr lang="en-US" altLang="en-US" sz="2000" dirty="0"/>
              <a:t>. </a:t>
            </a:r>
          </a:p>
          <a:p>
            <a:pPr>
              <a:lnSpc>
                <a:spcPct val="110000"/>
              </a:lnSpc>
            </a:pPr>
            <a:r>
              <a:rPr lang="en-US" altLang="en-US" sz="2000" dirty="0"/>
              <a:t>All entertainment media will be bar coded so that a scanning machine integrated with the system can support the </a:t>
            </a:r>
            <a:r>
              <a:rPr lang="en-US" altLang="en-US" sz="2000" u="sng" dirty="0"/>
              <a:t>rentals</a:t>
            </a:r>
            <a:r>
              <a:rPr lang="en-US" altLang="en-US" sz="2000" dirty="0"/>
              <a:t>, </a:t>
            </a:r>
            <a:r>
              <a:rPr lang="en-US" altLang="en-US" sz="2000" u="sng" dirty="0"/>
              <a:t>returns</a:t>
            </a:r>
            <a:r>
              <a:rPr lang="en-US" altLang="en-US" sz="2000" dirty="0"/>
              <a:t>, and </a:t>
            </a:r>
            <a:r>
              <a:rPr lang="en-US" altLang="en-US" sz="2000" u="sng" dirty="0"/>
              <a:t>sales</a:t>
            </a:r>
            <a:r>
              <a:rPr lang="en-US" altLang="en-US" sz="2000" dirty="0"/>
              <a:t>.</a:t>
            </a:r>
          </a:p>
          <a:p>
            <a:pPr>
              <a:lnSpc>
                <a:spcPct val="110000"/>
              </a:lnSpc>
            </a:pPr>
            <a:r>
              <a:rPr lang="en-US" altLang="en-US" sz="2000" dirty="0"/>
              <a:t>Existing customers will be able to place </a:t>
            </a:r>
            <a:r>
              <a:rPr lang="en-US" altLang="en-US" sz="2000" u="sng" dirty="0"/>
              <a:t>reservations</a:t>
            </a:r>
            <a:r>
              <a:rPr lang="en-US" altLang="en-US" sz="2000" dirty="0"/>
              <a:t> on entertainment material to be collected at a specific date. </a:t>
            </a:r>
          </a:p>
          <a:p>
            <a:pPr>
              <a:lnSpc>
                <a:spcPct val="110000"/>
              </a:lnSpc>
            </a:pPr>
            <a:r>
              <a:rPr lang="en-US" altLang="en-US" sz="2000" dirty="0"/>
              <a:t>The system must have a flexible search engine to answer </a:t>
            </a:r>
            <a:r>
              <a:rPr lang="en-US" altLang="en-US" sz="2000" u="sng" dirty="0"/>
              <a:t>customer enquiries</a:t>
            </a:r>
            <a:r>
              <a:rPr lang="en-US" altLang="en-US" sz="2000" dirty="0"/>
              <a:t>, including enquiries about the material that the video store does not stock (but may order it on request).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1 cases (Maciaszek - RASD 3/e)</a:t>
            </a:r>
          </a:p>
        </p:txBody>
      </p:sp>
      <p:sp>
        <p:nvSpPr>
          <p:cNvPr id="6" name="Slide Number Placeholder 5"/>
          <p:cNvSpPr>
            <a:spLocks noGrp="1"/>
          </p:cNvSpPr>
          <p:nvPr>
            <p:ph type="sldNum" sz="quarter" idx="12"/>
          </p:nvPr>
        </p:nvSpPr>
        <p:spPr/>
        <p:txBody>
          <a:bodyPr/>
          <a:lstStyle/>
          <a:p>
            <a:fld id="{74D0D381-3933-4BFF-A880-A364DF08D4C2}" type="slidenum">
              <a:rPr lang="en-AU" altLang="en-US"/>
              <a:pPr/>
              <a:t>5</a:t>
            </a:fld>
            <a:endParaRPr lang="en-AU" altLang="en-US"/>
          </a:p>
        </p:txBody>
      </p:sp>
      <p:sp>
        <p:nvSpPr>
          <p:cNvPr id="605186" name="Rectangle 2"/>
          <p:cNvSpPr>
            <a:spLocks noGrp="1" noChangeArrowheads="1"/>
          </p:cNvSpPr>
          <p:nvPr>
            <p:ph type="title"/>
          </p:nvPr>
        </p:nvSpPr>
        <p:spPr/>
        <p:txBody>
          <a:bodyPr/>
          <a:lstStyle/>
          <a:p>
            <a:r>
              <a:rPr lang="en-US" altLang="en-US"/>
              <a:t>Contact Management (CM) </a:t>
            </a:r>
          </a:p>
        </p:txBody>
      </p:sp>
      <p:sp>
        <p:nvSpPr>
          <p:cNvPr id="605187" name="Rectangle 3"/>
          <p:cNvSpPr>
            <a:spLocks noGrp="1" noChangeArrowheads="1"/>
          </p:cNvSpPr>
          <p:nvPr>
            <p:ph type="body" idx="1"/>
          </p:nvPr>
        </p:nvSpPr>
        <p:spPr/>
        <p:txBody>
          <a:bodyPr/>
          <a:lstStyle/>
          <a:p>
            <a:pPr>
              <a:spcBef>
                <a:spcPts val="600"/>
              </a:spcBef>
            </a:pPr>
            <a:r>
              <a:rPr lang="en-US" altLang="en-US" sz="1800" dirty="0"/>
              <a:t>A market research company has an established customer base of organizations that buy </a:t>
            </a:r>
            <a:r>
              <a:rPr lang="en-US" altLang="en-US" sz="1800" u="sng" dirty="0"/>
              <a:t>market analysis reports</a:t>
            </a:r>
            <a:r>
              <a:rPr lang="en-US" altLang="en-US" sz="1800" dirty="0"/>
              <a:t>. </a:t>
            </a:r>
          </a:p>
          <a:p>
            <a:pPr>
              <a:spcBef>
                <a:spcPts val="600"/>
              </a:spcBef>
            </a:pPr>
            <a:r>
              <a:rPr lang="en-US" altLang="en-US" sz="1800" dirty="0"/>
              <a:t>Some larger customers have also purchased specialized </a:t>
            </a:r>
            <a:r>
              <a:rPr lang="en-US" altLang="en-US" sz="1800" u="sng" dirty="0"/>
              <a:t>reporting software</a:t>
            </a:r>
            <a:r>
              <a:rPr lang="en-US" altLang="en-US" sz="1800" dirty="0"/>
              <a:t> from the company. These customers are then provided with raw and pre-aggregated information for their own report generation.</a:t>
            </a:r>
          </a:p>
          <a:p>
            <a:pPr>
              <a:spcBef>
                <a:spcPts val="600"/>
              </a:spcBef>
            </a:pPr>
            <a:r>
              <a:rPr lang="en-US" altLang="en-US" sz="1800" dirty="0"/>
              <a:t>The company is constantly on the search for new </a:t>
            </a:r>
            <a:r>
              <a:rPr lang="en-US" altLang="en-US" sz="1800" u="sng" dirty="0"/>
              <a:t>customers</a:t>
            </a:r>
            <a:r>
              <a:rPr lang="en-US" altLang="en-US" sz="1800" dirty="0"/>
              <a:t>. Since the prospective customers are not quite customers yet, the company prefers to call them </a:t>
            </a:r>
            <a:r>
              <a:rPr lang="en-US" altLang="en-US" sz="1800" u="sng" dirty="0"/>
              <a:t>contacts</a:t>
            </a:r>
            <a:r>
              <a:rPr lang="en-US" altLang="en-US" sz="1800" dirty="0"/>
              <a:t> – hence, contact</a:t>
            </a:r>
            <a:r>
              <a:rPr lang="en-US" altLang="en-US" sz="1800" b="1" dirty="0"/>
              <a:t> </a:t>
            </a:r>
            <a:r>
              <a:rPr lang="en-US" altLang="en-US" sz="1800" dirty="0"/>
              <a:t>management system (contacts are prospective, actual and past customers).</a:t>
            </a:r>
          </a:p>
          <a:p>
            <a:pPr>
              <a:spcBef>
                <a:spcPts val="600"/>
              </a:spcBef>
            </a:pPr>
            <a:r>
              <a:rPr lang="en-US" altLang="en-US" sz="1800" dirty="0"/>
              <a:t>A new contact management system is to be developed internally and be available to all </a:t>
            </a:r>
            <a:r>
              <a:rPr lang="en-US" altLang="en-US" sz="1800" u="sng" dirty="0"/>
              <a:t>employees</a:t>
            </a:r>
            <a:r>
              <a:rPr lang="en-US" altLang="en-US" sz="1800" dirty="0"/>
              <a:t> in the company, but with varying levels of access. </a:t>
            </a:r>
          </a:p>
          <a:p>
            <a:pPr>
              <a:spcBef>
                <a:spcPts val="600"/>
              </a:spcBef>
            </a:pPr>
            <a:r>
              <a:rPr lang="en-US" altLang="en-US" sz="1800" dirty="0"/>
              <a:t>The system will permit flexible </a:t>
            </a:r>
            <a:r>
              <a:rPr lang="en-US" altLang="en-US" sz="1800" u="sng" dirty="0"/>
              <a:t>scheduling</a:t>
            </a:r>
            <a:r>
              <a:rPr lang="en-US" altLang="en-US" sz="1800" dirty="0"/>
              <a:t> and re-scheduling of contact-related </a:t>
            </a:r>
            <a:r>
              <a:rPr lang="en-US" altLang="en-US" sz="1800" u="sng" dirty="0"/>
              <a:t>activities</a:t>
            </a:r>
            <a:r>
              <a:rPr lang="en-US" altLang="en-US" sz="1800" dirty="0"/>
              <a:t> so that the employees can successfully collaborate to win new customers and foster existing relationships.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1 cases (Maciaszek - RASD 3/e)</a:t>
            </a:r>
          </a:p>
        </p:txBody>
      </p:sp>
      <p:sp>
        <p:nvSpPr>
          <p:cNvPr id="6" name="Slide Number Placeholder 5"/>
          <p:cNvSpPr>
            <a:spLocks noGrp="1"/>
          </p:cNvSpPr>
          <p:nvPr>
            <p:ph type="sldNum" sz="quarter" idx="12"/>
          </p:nvPr>
        </p:nvSpPr>
        <p:spPr/>
        <p:txBody>
          <a:bodyPr/>
          <a:lstStyle/>
          <a:p>
            <a:fld id="{B27E1A91-133F-470C-BE6F-3B04F5F72B47}" type="slidenum">
              <a:rPr lang="en-AU" altLang="en-US"/>
              <a:pPr/>
              <a:t>6</a:t>
            </a:fld>
            <a:endParaRPr lang="en-AU" altLang="en-US"/>
          </a:p>
        </p:txBody>
      </p:sp>
      <p:sp>
        <p:nvSpPr>
          <p:cNvPr id="607234" name="Rectangle 2"/>
          <p:cNvSpPr>
            <a:spLocks noGrp="1" noChangeArrowheads="1"/>
          </p:cNvSpPr>
          <p:nvPr>
            <p:ph type="title"/>
          </p:nvPr>
        </p:nvSpPr>
        <p:spPr/>
        <p:txBody>
          <a:bodyPr/>
          <a:lstStyle/>
          <a:p>
            <a:r>
              <a:rPr lang="en-US" altLang="en-US"/>
              <a:t>Telemarketing (TM) </a:t>
            </a:r>
          </a:p>
        </p:txBody>
      </p:sp>
      <p:sp>
        <p:nvSpPr>
          <p:cNvPr id="607235" name="Rectangle 3"/>
          <p:cNvSpPr>
            <a:spLocks noGrp="1" noChangeArrowheads="1"/>
          </p:cNvSpPr>
          <p:nvPr>
            <p:ph type="body" idx="1"/>
          </p:nvPr>
        </p:nvSpPr>
        <p:spPr>
          <a:xfrm>
            <a:off x="1371600" y="1066800"/>
            <a:ext cx="7664896" cy="5257800"/>
          </a:xfrm>
        </p:spPr>
        <p:txBody>
          <a:bodyPr/>
          <a:lstStyle/>
          <a:p>
            <a:r>
              <a:rPr lang="en-US" altLang="en-US" sz="1800" dirty="0"/>
              <a:t>A charitable society sells </a:t>
            </a:r>
            <a:r>
              <a:rPr lang="en-US" altLang="en-US" sz="1800" u="sng" dirty="0"/>
              <a:t>lottery tickets</a:t>
            </a:r>
            <a:r>
              <a:rPr lang="en-US" altLang="en-US" sz="1800" dirty="0"/>
              <a:t> to raise funds. </a:t>
            </a:r>
          </a:p>
          <a:p>
            <a:r>
              <a:rPr lang="en-US" altLang="en-US" sz="1800" dirty="0"/>
              <a:t>The fundraising is done in </a:t>
            </a:r>
            <a:r>
              <a:rPr lang="en-US" altLang="en-US" sz="1800" u="sng" dirty="0"/>
              <a:t>campaigns</a:t>
            </a:r>
            <a:r>
              <a:rPr lang="en-US" altLang="en-US" sz="1800" dirty="0"/>
              <a:t> to support currently important charitable causes. </a:t>
            </a:r>
          </a:p>
          <a:p>
            <a:r>
              <a:rPr lang="en-US" altLang="en-US" sz="1800" dirty="0"/>
              <a:t>The society keeps a list of past contributors (</a:t>
            </a:r>
            <a:r>
              <a:rPr lang="en-US" altLang="en-US" sz="1800" u="sng" dirty="0"/>
              <a:t>supporters</a:t>
            </a:r>
            <a:r>
              <a:rPr lang="en-US" altLang="en-US" sz="1800" dirty="0"/>
              <a:t>). </a:t>
            </a:r>
          </a:p>
          <a:p>
            <a:r>
              <a:rPr lang="en-US" altLang="en-US" sz="1800" dirty="0"/>
              <a:t>For each new campaign, a subset of these supporters is pre-selected for telemarketing and/or direct mail contact.</a:t>
            </a:r>
          </a:p>
          <a:p>
            <a:r>
              <a:rPr lang="en-US" altLang="en-US" sz="1800" dirty="0"/>
              <a:t>The society uses some innovative schemes to gain </a:t>
            </a:r>
            <a:r>
              <a:rPr lang="en-US" altLang="en-US" sz="1800" u="sng" dirty="0"/>
              <a:t>new supporters</a:t>
            </a:r>
            <a:r>
              <a:rPr lang="en-US" altLang="en-US" sz="1800" dirty="0"/>
              <a:t>. The schemes include special bonus campaigns to reward supporters for bulk buying, for attracting new contributors, etc. </a:t>
            </a:r>
          </a:p>
          <a:p>
            <a:r>
              <a:rPr lang="en-US" altLang="en-US" sz="1800" dirty="0"/>
              <a:t>The new system is required to support </a:t>
            </a:r>
            <a:r>
              <a:rPr lang="en-US" altLang="en-US" sz="1800" u="sng" dirty="0"/>
              <a:t>telemarketers</a:t>
            </a:r>
            <a:r>
              <a:rPr lang="en-US" altLang="en-US" sz="1800" dirty="0"/>
              <a:t> and be able to </a:t>
            </a:r>
            <a:r>
              <a:rPr lang="en-US" altLang="en-US" sz="1800" u="sng" dirty="0"/>
              <a:t>schedule the phone calls</a:t>
            </a:r>
            <a:r>
              <a:rPr lang="en-US" altLang="en-US" sz="1800" dirty="0"/>
              <a:t> according to pre-specified priorities and other known constraints.</a:t>
            </a:r>
          </a:p>
          <a:p>
            <a:r>
              <a:rPr lang="en-US" altLang="en-US" sz="1800" dirty="0"/>
              <a:t>The system is required to </a:t>
            </a:r>
            <a:r>
              <a:rPr lang="en-US" altLang="en-US" sz="1800" u="sng" dirty="0"/>
              <a:t>dial up</a:t>
            </a:r>
            <a:r>
              <a:rPr lang="en-US" altLang="en-US" sz="1800" dirty="0"/>
              <a:t> the scheduled phone calls. </a:t>
            </a:r>
          </a:p>
          <a:p>
            <a:r>
              <a:rPr lang="en-US" altLang="en-US" sz="1800" dirty="0"/>
              <a:t>Unsuccessful connections must be</a:t>
            </a:r>
            <a:r>
              <a:rPr lang="en-US" altLang="en-US" sz="1800" u="sng" dirty="0"/>
              <a:t> re-scheduled</a:t>
            </a:r>
            <a:r>
              <a:rPr lang="en-US" altLang="en-US" sz="1800" dirty="0"/>
              <a:t> and tried again later. </a:t>
            </a:r>
          </a:p>
          <a:p>
            <a:r>
              <a:rPr lang="en-US" altLang="en-US" sz="1800" dirty="0"/>
              <a:t>Telephone </a:t>
            </a:r>
            <a:r>
              <a:rPr lang="en-US" altLang="en-US" sz="1800" u="sng" dirty="0"/>
              <a:t>callbacks</a:t>
            </a:r>
            <a:r>
              <a:rPr lang="en-US" altLang="en-US" sz="1800" dirty="0"/>
              <a:t> to supporters must also be arranged. </a:t>
            </a:r>
          </a:p>
          <a:p>
            <a:r>
              <a:rPr lang="en-US" altLang="en-US" sz="1800" dirty="0"/>
              <a:t>The conversation </a:t>
            </a:r>
            <a:r>
              <a:rPr lang="en-US" altLang="en-US" sz="1800" u="sng" dirty="0"/>
              <a:t>outcomes</a:t>
            </a:r>
            <a:r>
              <a:rPr lang="en-US" altLang="en-US" sz="1800" dirty="0"/>
              <a:t>, including ticket orders and any changes to supporter records, ought to be maintained.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1 cases (Maciaszek - RASD 3/e)</a:t>
            </a:r>
          </a:p>
        </p:txBody>
      </p:sp>
      <p:sp>
        <p:nvSpPr>
          <p:cNvPr id="6" name="Slide Number Placeholder 5"/>
          <p:cNvSpPr>
            <a:spLocks noGrp="1"/>
          </p:cNvSpPr>
          <p:nvPr>
            <p:ph type="sldNum" sz="quarter" idx="12"/>
          </p:nvPr>
        </p:nvSpPr>
        <p:spPr/>
        <p:txBody>
          <a:bodyPr/>
          <a:lstStyle/>
          <a:p>
            <a:fld id="{66A200C9-F832-422C-A2ED-5B6170DCBBC7}" type="slidenum">
              <a:rPr lang="en-AU" altLang="en-US"/>
              <a:pPr/>
              <a:t>7</a:t>
            </a:fld>
            <a:endParaRPr lang="en-AU" altLang="en-US"/>
          </a:p>
        </p:txBody>
      </p:sp>
      <p:sp>
        <p:nvSpPr>
          <p:cNvPr id="609282" name="Rectangle 2"/>
          <p:cNvSpPr>
            <a:spLocks noGrp="1" noChangeArrowheads="1"/>
          </p:cNvSpPr>
          <p:nvPr>
            <p:ph type="title"/>
          </p:nvPr>
        </p:nvSpPr>
        <p:spPr/>
        <p:txBody>
          <a:bodyPr/>
          <a:lstStyle/>
          <a:p>
            <a:r>
              <a:rPr lang="en-US" altLang="en-US"/>
              <a:t>Advertising Expenditure (AE) </a:t>
            </a:r>
          </a:p>
        </p:txBody>
      </p:sp>
      <p:sp>
        <p:nvSpPr>
          <p:cNvPr id="609283" name="Rectangle 3"/>
          <p:cNvSpPr>
            <a:spLocks noGrp="1" noChangeArrowheads="1"/>
          </p:cNvSpPr>
          <p:nvPr>
            <p:ph type="body" idx="1"/>
          </p:nvPr>
        </p:nvSpPr>
        <p:spPr/>
        <p:txBody>
          <a:bodyPr/>
          <a:lstStyle/>
          <a:p>
            <a:pPr>
              <a:lnSpc>
                <a:spcPct val="95000"/>
              </a:lnSpc>
              <a:spcBef>
                <a:spcPts val="400"/>
              </a:spcBef>
            </a:pPr>
            <a:r>
              <a:rPr lang="en-US" altLang="en-US" sz="1600" dirty="0"/>
              <a:t>A market research organization collects </a:t>
            </a:r>
            <a:r>
              <a:rPr lang="en-US" altLang="en-US" sz="1600" u="sng" dirty="0"/>
              <a:t>data on advertising</a:t>
            </a:r>
            <a:r>
              <a:rPr lang="en-US" altLang="en-US" sz="1600" dirty="0"/>
              <a:t> from various media outlets: television and radio stations, newspapers, magazines, as well as cinema, outdoor and Internet advertisers. </a:t>
            </a:r>
          </a:p>
          <a:p>
            <a:pPr>
              <a:lnSpc>
                <a:spcPct val="95000"/>
              </a:lnSpc>
              <a:spcBef>
                <a:spcPts val="400"/>
              </a:spcBef>
            </a:pPr>
            <a:r>
              <a:rPr lang="en-US" altLang="en-US" sz="1600" dirty="0"/>
              <a:t>The collected data can be analyzed in various ways to measure </a:t>
            </a:r>
            <a:r>
              <a:rPr lang="en-US" altLang="en-US" sz="1600" u="sng" dirty="0"/>
              <a:t>advertising expenditures</a:t>
            </a:r>
            <a:r>
              <a:rPr lang="en-US" altLang="en-US" sz="1600" dirty="0"/>
              <a:t> of companies advertising their products. </a:t>
            </a:r>
          </a:p>
          <a:p>
            <a:pPr>
              <a:lnSpc>
                <a:spcPct val="95000"/>
              </a:lnSpc>
              <a:spcBef>
                <a:spcPts val="400"/>
              </a:spcBef>
            </a:pPr>
            <a:r>
              <a:rPr lang="en-US" altLang="en-US" sz="1600" dirty="0"/>
              <a:t>The AE system will provide </a:t>
            </a:r>
            <a:r>
              <a:rPr lang="en-US" altLang="en-US" sz="1600" u="sng" dirty="0"/>
              <a:t>two areas of reporting</a:t>
            </a:r>
            <a:r>
              <a:rPr lang="en-US" altLang="en-US" sz="1600" dirty="0"/>
              <a:t> to the clients:</a:t>
            </a:r>
          </a:p>
          <a:p>
            <a:pPr lvl="1">
              <a:lnSpc>
                <a:spcPct val="95000"/>
              </a:lnSpc>
              <a:spcBef>
                <a:spcPts val="400"/>
              </a:spcBef>
            </a:pPr>
            <a:r>
              <a:rPr lang="en-US" altLang="en-US" sz="1400" dirty="0"/>
              <a:t>A client may request a report that the advertisements they paid for appeared as they were supposed to (this is called </a:t>
            </a:r>
            <a:r>
              <a:rPr lang="en-US" altLang="en-US" sz="1400" u="sng" dirty="0"/>
              <a:t>campaign monitoring</a:t>
            </a:r>
            <a:r>
              <a:rPr lang="en-US" altLang="en-US" sz="1400" dirty="0"/>
              <a:t>). </a:t>
            </a:r>
          </a:p>
          <a:p>
            <a:pPr lvl="1">
              <a:lnSpc>
                <a:spcPct val="95000"/>
              </a:lnSpc>
              <a:spcBef>
                <a:spcPts val="400"/>
              </a:spcBef>
            </a:pPr>
            <a:r>
              <a:rPr lang="en-US" altLang="en-US" sz="1400" dirty="0"/>
              <a:t>A client can also request a report outlining their competitive advertising position in their specific industry (this is called </a:t>
            </a:r>
            <a:r>
              <a:rPr lang="en-US" altLang="en-US" sz="1400" u="sng" dirty="0"/>
              <a:t>expenditure reporting</a:t>
            </a:r>
            <a:r>
              <a:rPr lang="en-US" altLang="en-US" sz="1400" dirty="0"/>
              <a:t>). </a:t>
            </a:r>
          </a:p>
          <a:p>
            <a:pPr>
              <a:lnSpc>
                <a:spcPct val="95000"/>
              </a:lnSpc>
              <a:spcBef>
                <a:spcPts val="400"/>
              </a:spcBef>
            </a:pPr>
            <a:r>
              <a:rPr lang="en-US" altLang="en-US" sz="1600" dirty="0"/>
              <a:t>The AE’s </a:t>
            </a:r>
            <a:r>
              <a:rPr lang="en-US" altLang="en-US" sz="1600" u="sng" dirty="0"/>
              <a:t>customer base</a:t>
            </a:r>
            <a:r>
              <a:rPr lang="en-US" altLang="en-US" sz="1600" dirty="0"/>
              <a:t> comprises individual advertisers, advertising agencies, media companies, media buying consultancies, as well as sales and marketing executives, media planners, buyers, etc.</a:t>
            </a:r>
          </a:p>
          <a:p>
            <a:pPr>
              <a:lnSpc>
                <a:spcPct val="95000"/>
              </a:lnSpc>
              <a:spcBef>
                <a:spcPts val="400"/>
              </a:spcBef>
            </a:pPr>
            <a:r>
              <a:rPr lang="en-US" altLang="en-US" sz="1600" dirty="0"/>
              <a:t>The AE has contractual arrangements with many media outlets to regularly receive from them electronic </a:t>
            </a:r>
            <a:r>
              <a:rPr lang="en-US" altLang="en-US" sz="1600" u="sng" dirty="0"/>
              <a:t>log files</a:t>
            </a:r>
            <a:r>
              <a:rPr lang="en-US" altLang="en-US" sz="1600" dirty="0"/>
              <a:t> with advertising content. </a:t>
            </a:r>
          </a:p>
          <a:p>
            <a:pPr>
              <a:lnSpc>
                <a:spcPct val="95000"/>
              </a:lnSpc>
              <a:spcBef>
                <a:spcPts val="400"/>
              </a:spcBef>
            </a:pPr>
            <a:r>
              <a:rPr lang="en-US" altLang="en-US" sz="1600" dirty="0"/>
              <a:t>The log information is subjected to </a:t>
            </a:r>
            <a:r>
              <a:rPr lang="en-US" altLang="en-US" sz="1600" u="sng" dirty="0"/>
              <a:t>verification</a:t>
            </a:r>
            <a:r>
              <a:rPr lang="en-US" altLang="en-US" sz="1600" dirty="0"/>
              <a:t> – partly automatic and partly manual. </a:t>
            </a:r>
          </a:p>
          <a:p>
            <a:pPr>
              <a:lnSpc>
                <a:spcPct val="95000"/>
              </a:lnSpc>
              <a:spcBef>
                <a:spcPts val="400"/>
              </a:spcBef>
            </a:pPr>
            <a:r>
              <a:rPr lang="en-US" altLang="en-US" sz="1600" dirty="0"/>
              <a:t>The manual entry (</a:t>
            </a:r>
            <a:r>
              <a:rPr lang="en-US" altLang="en-US" sz="1600" u="sng" dirty="0"/>
              <a:t>monitoring</a:t>
            </a:r>
            <a:r>
              <a:rPr lang="en-US" altLang="en-US" sz="1600" dirty="0"/>
              <a:t>) of advertisements for which there are no electronic logs remains a major part of the AE operation.</a:t>
            </a:r>
          </a:p>
          <a:p>
            <a:pPr>
              <a:lnSpc>
                <a:spcPct val="95000"/>
              </a:lnSpc>
              <a:spcBef>
                <a:spcPts val="400"/>
              </a:spcBef>
            </a:pPr>
            <a:r>
              <a:rPr lang="en-US" altLang="en-US" sz="1600" dirty="0"/>
              <a:t>Once entered and verified, the advertisements undergo </a:t>
            </a:r>
            <a:r>
              <a:rPr lang="en-US" altLang="en-US" sz="1600" u="sng" dirty="0"/>
              <a:t>valorization</a:t>
            </a:r>
            <a:r>
              <a:rPr lang="en-US" altLang="en-US" sz="1600" dirty="0"/>
              <a:t> – the process of assigning an expenditure estimate to an advertisement.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1 cases (Maciaszek - RASD 3/e)</a:t>
            </a:r>
          </a:p>
        </p:txBody>
      </p:sp>
      <p:sp>
        <p:nvSpPr>
          <p:cNvPr id="6" name="Slide Number Placeholder 5"/>
          <p:cNvSpPr>
            <a:spLocks noGrp="1"/>
          </p:cNvSpPr>
          <p:nvPr>
            <p:ph type="sldNum" sz="quarter" idx="12"/>
          </p:nvPr>
        </p:nvSpPr>
        <p:spPr/>
        <p:txBody>
          <a:bodyPr/>
          <a:lstStyle/>
          <a:p>
            <a:fld id="{57BE0557-BE03-407D-BC6B-77B64A063ADC}" type="slidenum">
              <a:rPr lang="en-AU" altLang="en-US"/>
              <a:pPr/>
              <a:t>8</a:t>
            </a:fld>
            <a:endParaRPr lang="en-AU" altLang="en-US"/>
          </a:p>
        </p:txBody>
      </p:sp>
      <p:sp>
        <p:nvSpPr>
          <p:cNvPr id="611330" name="Rectangle 2"/>
          <p:cNvSpPr>
            <a:spLocks noGrp="1" noChangeArrowheads="1"/>
          </p:cNvSpPr>
          <p:nvPr>
            <p:ph type="title"/>
          </p:nvPr>
        </p:nvSpPr>
        <p:spPr/>
        <p:txBody>
          <a:bodyPr/>
          <a:lstStyle/>
          <a:p>
            <a:r>
              <a:rPr lang="en-US" altLang="en-US"/>
              <a:t>Time Logging (TL) </a:t>
            </a:r>
          </a:p>
        </p:txBody>
      </p:sp>
      <p:sp>
        <p:nvSpPr>
          <p:cNvPr id="611331" name="Rectangle 3"/>
          <p:cNvSpPr>
            <a:spLocks noGrp="1" noChangeArrowheads="1"/>
          </p:cNvSpPr>
          <p:nvPr>
            <p:ph type="body" idx="1"/>
          </p:nvPr>
        </p:nvSpPr>
        <p:spPr/>
        <p:txBody>
          <a:bodyPr/>
          <a:lstStyle/>
          <a:p>
            <a:pPr>
              <a:lnSpc>
                <a:spcPct val="95000"/>
              </a:lnSpc>
            </a:pPr>
            <a:r>
              <a:rPr lang="en-US" altLang="en-US" sz="1800" dirty="0"/>
              <a:t>A software production company is given a task to develop a </a:t>
            </a:r>
            <a:r>
              <a:rPr lang="en-US" altLang="en-US" sz="1800" u="sng" dirty="0"/>
              <a:t>Time Logging tool</a:t>
            </a:r>
            <a:r>
              <a:rPr lang="en-US" altLang="en-US" sz="1800" dirty="0"/>
              <a:t> for public sale to organizations in need of a time control software for their employees. </a:t>
            </a:r>
          </a:p>
          <a:p>
            <a:pPr>
              <a:lnSpc>
                <a:spcPct val="95000"/>
              </a:lnSpc>
            </a:pPr>
            <a:r>
              <a:rPr lang="en-US" altLang="en-US" sz="1800" dirty="0"/>
              <a:t>The TL tool will allow employees to enter </a:t>
            </a:r>
            <a:r>
              <a:rPr lang="en-US" altLang="en-US" sz="1800" u="sng" dirty="0"/>
              <a:t>time records</a:t>
            </a:r>
            <a:r>
              <a:rPr lang="en-US" altLang="en-US" sz="1800" dirty="0"/>
              <a:t>, i.e. time spent working on various projects and tasks and time without any work done (pauses, lunches, holidays, etc.). </a:t>
            </a:r>
          </a:p>
          <a:p>
            <a:pPr>
              <a:lnSpc>
                <a:spcPct val="95000"/>
              </a:lnSpc>
            </a:pPr>
            <a:r>
              <a:rPr lang="en-US" altLang="en-US" sz="1800" dirty="0"/>
              <a:t>The time can be entered </a:t>
            </a:r>
          </a:p>
          <a:p>
            <a:pPr lvl="1">
              <a:lnSpc>
                <a:spcPct val="95000"/>
              </a:lnSpc>
            </a:pPr>
            <a:r>
              <a:rPr lang="en-US" altLang="en-US" sz="1600" dirty="0"/>
              <a:t>by directly (</a:t>
            </a:r>
            <a:r>
              <a:rPr lang="en-US" altLang="en-US" sz="1600" u="sng" dirty="0"/>
              <a:t>manually</a:t>
            </a:r>
            <a:r>
              <a:rPr lang="en-US" altLang="en-US" sz="1600" dirty="0"/>
              <a:t>) recording the start and end times or </a:t>
            </a:r>
          </a:p>
          <a:p>
            <a:pPr lvl="1">
              <a:lnSpc>
                <a:spcPct val="95000"/>
              </a:lnSpc>
            </a:pPr>
            <a:r>
              <a:rPr lang="en-US" altLang="en-US" sz="1600" dirty="0"/>
              <a:t>by using the </a:t>
            </a:r>
            <a:r>
              <a:rPr lang="en-US" altLang="en-US" sz="1600" u="sng" dirty="0"/>
              <a:t>stopwatch</a:t>
            </a:r>
            <a:r>
              <a:rPr lang="en-US" altLang="en-US" sz="1600" dirty="0"/>
              <a:t> facility, which links to the computer clock and allows the employee to use start/stop command buttons to say when an activity started and ended.</a:t>
            </a:r>
          </a:p>
          <a:p>
            <a:pPr>
              <a:lnSpc>
                <a:spcPct val="95000"/>
              </a:lnSpc>
            </a:pPr>
            <a:r>
              <a:rPr lang="en-US" altLang="en-US" sz="1800" dirty="0"/>
              <a:t>The TL tool will allow to identify </a:t>
            </a:r>
            <a:r>
              <a:rPr lang="en-US" altLang="en-US" sz="1800" u="sng" dirty="0"/>
              <a:t>clients</a:t>
            </a:r>
            <a:r>
              <a:rPr lang="en-US" altLang="en-US" sz="1800" dirty="0"/>
              <a:t> for whom the work is performed. Related functions are to bill the clients, produce invoices, and keep track of payments. </a:t>
            </a:r>
          </a:p>
          <a:p>
            <a:pPr>
              <a:lnSpc>
                <a:spcPct val="95000"/>
              </a:lnSpc>
            </a:pPr>
            <a:r>
              <a:rPr lang="en-US" altLang="en-US" sz="1800" dirty="0"/>
              <a:t>The TL tool will allow production of customized </a:t>
            </a:r>
            <a:r>
              <a:rPr lang="en-US" altLang="en-US" sz="1800" u="sng" dirty="0"/>
              <a:t>time reports</a:t>
            </a:r>
            <a:r>
              <a:rPr lang="en-US" altLang="en-US" sz="1800" dirty="0"/>
              <a:t> with various reporting details suppressed or added, as required by the employee.</a:t>
            </a:r>
            <a:endParaRPr lang="en-US" altLang="en-US" sz="1800" b="1" dirty="0"/>
          </a:p>
          <a:p>
            <a:pPr>
              <a:lnSpc>
                <a:spcPct val="95000"/>
              </a:lnSpc>
            </a:pPr>
            <a:r>
              <a:rPr lang="en-US" altLang="en-US" sz="1800" dirty="0"/>
              <a:t>The TL tool will allow easy </a:t>
            </a:r>
            <a:r>
              <a:rPr lang="en-US" altLang="en-US" sz="1800" u="sng" dirty="0"/>
              <a:t>changes to time records</a:t>
            </a:r>
            <a:r>
              <a:rPr lang="en-US" altLang="en-US" sz="1800" dirty="0"/>
              <a:t> already entered. It will also provide various </a:t>
            </a:r>
            <a:r>
              <a:rPr lang="en-US" altLang="en-US" sz="1800" u="sng" dirty="0"/>
              <a:t>sorting</a:t>
            </a:r>
            <a:r>
              <a:rPr lang="en-US" altLang="en-US" sz="1800" dirty="0"/>
              <a:t>, </a:t>
            </a:r>
            <a:r>
              <a:rPr lang="en-US" altLang="en-US" sz="1800" u="sng" dirty="0"/>
              <a:t>searching</a:t>
            </a:r>
            <a:r>
              <a:rPr lang="en-US" altLang="en-US" sz="1800" dirty="0"/>
              <a:t> and </a:t>
            </a:r>
            <a:r>
              <a:rPr lang="en-US" altLang="en-US" sz="1800" u="sng" dirty="0"/>
              <a:t>filtering</a:t>
            </a:r>
            <a:r>
              <a:rPr lang="en-US" altLang="en-US" sz="1800" dirty="0"/>
              <a:t> capabilities.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1 cases (Maciaszek - RASD 3/e)</a:t>
            </a:r>
          </a:p>
        </p:txBody>
      </p:sp>
      <p:sp>
        <p:nvSpPr>
          <p:cNvPr id="6" name="Slide Number Placeholder 5"/>
          <p:cNvSpPr>
            <a:spLocks noGrp="1"/>
          </p:cNvSpPr>
          <p:nvPr>
            <p:ph type="sldNum" sz="quarter" idx="12"/>
          </p:nvPr>
        </p:nvSpPr>
        <p:spPr/>
        <p:txBody>
          <a:bodyPr/>
          <a:lstStyle/>
          <a:p>
            <a:fld id="{95498E91-66BC-4FB7-8946-74D73B05EF26}" type="slidenum">
              <a:rPr lang="en-AU" altLang="en-US"/>
              <a:pPr/>
              <a:t>9</a:t>
            </a:fld>
            <a:endParaRPr lang="en-AU" altLang="en-US"/>
          </a:p>
        </p:txBody>
      </p:sp>
      <p:sp>
        <p:nvSpPr>
          <p:cNvPr id="613378" name="Rectangle 2"/>
          <p:cNvSpPr>
            <a:spLocks noGrp="1" noChangeArrowheads="1"/>
          </p:cNvSpPr>
          <p:nvPr>
            <p:ph type="title"/>
          </p:nvPr>
        </p:nvSpPr>
        <p:spPr/>
        <p:txBody>
          <a:bodyPr/>
          <a:lstStyle/>
          <a:p>
            <a:r>
              <a:rPr lang="en-US" altLang="en-US"/>
              <a:t>Currency Converter (CC)</a:t>
            </a:r>
          </a:p>
        </p:txBody>
      </p:sp>
      <p:sp>
        <p:nvSpPr>
          <p:cNvPr id="613379" name="Rectangle 3"/>
          <p:cNvSpPr>
            <a:spLocks noGrp="1" noChangeArrowheads="1"/>
          </p:cNvSpPr>
          <p:nvPr>
            <p:ph type="body" idx="1"/>
          </p:nvPr>
        </p:nvSpPr>
        <p:spPr/>
        <p:txBody>
          <a:bodyPr/>
          <a:lstStyle/>
          <a:p>
            <a:pPr>
              <a:spcBef>
                <a:spcPts val="600"/>
              </a:spcBef>
            </a:pPr>
            <a:r>
              <a:rPr lang="en-GB" altLang="en-US" sz="2200" dirty="0"/>
              <a:t>A bank needs to offer in its Web portal a </a:t>
            </a:r>
            <a:r>
              <a:rPr lang="en-GB" altLang="en-US" sz="2200" u="sng" dirty="0"/>
              <a:t>special-purpose calculator</a:t>
            </a:r>
            <a:r>
              <a:rPr lang="en-GB" altLang="en-US" sz="2200" dirty="0"/>
              <a:t> for converting an entered amount in one foreign currency into another currency. </a:t>
            </a:r>
            <a:endParaRPr lang="en-US" altLang="en-US" sz="2200" dirty="0"/>
          </a:p>
          <a:p>
            <a:pPr>
              <a:spcBef>
                <a:spcPts val="600"/>
              </a:spcBef>
            </a:pPr>
            <a:r>
              <a:rPr lang="en-US" altLang="en-US" sz="2200" dirty="0"/>
              <a:t>The application may be implemented by means of one or two web pages. </a:t>
            </a:r>
          </a:p>
          <a:p>
            <a:pPr lvl="1">
              <a:spcBef>
                <a:spcPts val="600"/>
              </a:spcBef>
            </a:pPr>
            <a:r>
              <a:rPr lang="en-US" altLang="en-US" sz="1900" u="sng" dirty="0"/>
              <a:t>Two web pages</a:t>
            </a:r>
            <a:r>
              <a:rPr lang="en-US" altLang="en-US" sz="1900" dirty="0"/>
              <a:t>, the first page would enable the user to enter the amount of money to be converted, select from combo boxes the “from” and “to” currencies, and then press Calculate or similar button. The second page would show the results of the calculation and would provide an option (e.g. the Start Over button) to return to the first page to do another calculation, if desired. </a:t>
            </a:r>
            <a:endParaRPr lang="en-GB" altLang="en-US" sz="1900" dirty="0"/>
          </a:p>
          <a:p>
            <a:pPr lvl="1">
              <a:spcBef>
                <a:spcPts val="600"/>
              </a:spcBef>
            </a:pPr>
            <a:r>
              <a:rPr lang="en-GB" altLang="en-US" sz="1900" u="sng" dirty="0"/>
              <a:t>One page</a:t>
            </a:r>
            <a:r>
              <a:rPr lang="en-GB" altLang="en-US" sz="1900" dirty="0"/>
              <a:t> solution, the form would contain a calculation result field, not editable by the user or perhaps not even visible at first. This result field would display the conversion outcome value upon the user’s action of pressing the Calculate button.</a:t>
            </a:r>
            <a:endParaRPr lang="en-US" altLang="en-US" sz="1900" dirty="0"/>
          </a:p>
        </p:txBody>
      </p:sp>
    </p:spTree>
  </p:cSld>
  <p:clrMapOvr>
    <a:masterClrMapping/>
  </p:clrMapOvr>
</p:sld>
</file>

<file path=ppt/theme/theme1.xml><?xml version="1.0" encoding="utf-8"?>
<a:theme xmlns:a="http://schemas.openxmlformats.org/drawingml/2006/main" name="Book_LectureNotes">
  <a:themeElements>
    <a:clrScheme name="Book_LectureNotes 9">
      <a:dk1>
        <a:srgbClr val="000000"/>
      </a:dk1>
      <a:lt1>
        <a:srgbClr val="FFFFFF"/>
      </a:lt1>
      <a:dk2>
        <a:srgbClr val="000000"/>
      </a:dk2>
      <a:lt2>
        <a:srgbClr val="CCFFF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5F5F5F"/>
      </a:folHlink>
    </a:clrScheme>
    <a:fontScheme name="Book_LectureNotes">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2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2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Book_LectureNotes 1">
        <a:dk1>
          <a:srgbClr val="000000"/>
        </a:dk1>
        <a:lt1>
          <a:srgbClr val="FFFFFF"/>
        </a:lt1>
        <a:dk2>
          <a:srgbClr val="008080"/>
        </a:dk2>
        <a:lt2>
          <a:srgbClr val="FFFFFF"/>
        </a:lt2>
        <a:accent1>
          <a:srgbClr val="FF0033"/>
        </a:accent1>
        <a:accent2>
          <a:srgbClr val="3333FF"/>
        </a:accent2>
        <a:accent3>
          <a:srgbClr val="AAC0C0"/>
        </a:accent3>
        <a:accent4>
          <a:srgbClr val="DADADA"/>
        </a:accent4>
        <a:accent5>
          <a:srgbClr val="FFAAAD"/>
        </a:accent5>
        <a:accent6>
          <a:srgbClr val="2D2DE7"/>
        </a:accent6>
        <a:hlink>
          <a:srgbClr val="CBCBCB"/>
        </a:hlink>
        <a:folHlink>
          <a:srgbClr val="00CCCC"/>
        </a:folHlink>
      </a:clrScheme>
      <a:clrMap bg1="dk2" tx1="lt1" bg2="dk1" tx2="lt2" accent1="accent1" accent2="accent2" accent3="accent3" accent4="accent4" accent5="accent5" accent6="accent6" hlink="hlink" folHlink="folHlink"/>
    </a:extraClrScheme>
    <a:extraClrScheme>
      <a:clrScheme name="Book_LectureNotes 2">
        <a:dk1>
          <a:srgbClr val="000000"/>
        </a:dk1>
        <a:lt1>
          <a:srgbClr val="FFFFFF"/>
        </a:lt1>
        <a:dk2>
          <a:srgbClr val="000000"/>
        </a:dk2>
        <a:lt2>
          <a:srgbClr val="FFFFFF"/>
        </a:lt2>
        <a:accent1>
          <a:srgbClr val="99FFFF"/>
        </a:accent1>
        <a:accent2>
          <a:srgbClr val="CCCCFF"/>
        </a:accent2>
        <a:accent3>
          <a:srgbClr val="FFFFFF"/>
        </a:accent3>
        <a:accent4>
          <a:srgbClr val="000000"/>
        </a:accent4>
        <a:accent5>
          <a:srgbClr val="CAFFFF"/>
        </a:accent5>
        <a:accent6>
          <a:srgbClr val="B9B9E7"/>
        </a:accent6>
        <a:hlink>
          <a:srgbClr val="CCECFF"/>
        </a:hlink>
        <a:folHlink>
          <a:srgbClr val="DDDDDD"/>
        </a:folHlink>
      </a:clrScheme>
      <a:clrMap bg1="lt1" tx1="dk1" bg2="lt2" tx2="dk2" accent1="accent1" accent2="accent2" accent3="accent3" accent4="accent4" accent5="accent5" accent6="accent6" hlink="hlink" folHlink="folHlink"/>
    </a:extraClrScheme>
    <a:extraClrScheme>
      <a:clrScheme name="Book_LectureNotes 3">
        <a:dk1>
          <a:srgbClr val="000000"/>
        </a:dk1>
        <a:lt1>
          <a:srgbClr val="FFFFFF"/>
        </a:lt1>
        <a:dk2>
          <a:srgbClr val="000000"/>
        </a:dk2>
        <a:lt2>
          <a:srgbClr val="FFFFF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5F5F5F"/>
        </a:folHlink>
      </a:clrScheme>
      <a:clrMap bg1="lt1" tx1="dk1" bg2="lt2" tx2="dk2" accent1="accent1" accent2="accent2" accent3="accent3" accent4="accent4" accent5="accent5" accent6="accent6" hlink="hlink" folHlink="folHlink"/>
    </a:extraClrScheme>
    <a:extraClrScheme>
      <a:clrScheme name="Book_LectureNotes 4">
        <a:dk1>
          <a:srgbClr val="000000"/>
        </a:dk1>
        <a:lt1>
          <a:srgbClr val="FFFFFF"/>
        </a:lt1>
        <a:dk2>
          <a:srgbClr val="000080"/>
        </a:dk2>
        <a:lt2>
          <a:srgbClr val="FFFFFF"/>
        </a:lt2>
        <a:accent1>
          <a:srgbClr val="00FFCC"/>
        </a:accent1>
        <a:accent2>
          <a:srgbClr val="9933FF"/>
        </a:accent2>
        <a:accent3>
          <a:srgbClr val="AAAAC0"/>
        </a:accent3>
        <a:accent4>
          <a:srgbClr val="DADADA"/>
        </a:accent4>
        <a:accent5>
          <a:srgbClr val="AAFFE2"/>
        </a:accent5>
        <a:accent6>
          <a:srgbClr val="8A2DE7"/>
        </a:accent6>
        <a:hlink>
          <a:srgbClr val="CCCCFF"/>
        </a:hlink>
        <a:folHlink>
          <a:srgbClr val="3333CC"/>
        </a:folHlink>
      </a:clrScheme>
      <a:clrMap bg1="dk2" tx1="lt1" bg2="dk1" tx2="lt2" accent1="accent1" accent2="accent2" accent3="accent3" accent4="accent4" accent5="accent5" accent6="accent6" hlink="hlink" folHlink="folHlink"/>
    </a:extraClrScheme>
    <a:extraClrScheme>
      <a:clrScheme name="Book_LectureNotes 5">
        <a:dk1>
          <a:srgbClr val="000000"/>
        </a:dk1>
        <a:lt1>
          <a:srgbClr val="FFFFFF"/>
        </a:lt1>
        <a:dk2>
          <a:srgbClr val="990066"/>
        </a:dk2>
        <a:lt2>
          <a:srgbClr val="FFFFFF"/>
        </a:lt2>
        <a:accent1>
          <a:srgbClr val="FF9966"/>
        </a:accent1>
        <a:accent2>
          <a:srgbClr val="009966"/>
        </a:accent2>
        <a:accent3>
          <a:srgbClr val="CAAAB8"/>
        </a:accent3>
        <a:accent4>
          <a:srgbClr val="DADADA"/>
        </a:accent4>
        <a:accent5>
          <a:srgbClr val="FFCAB8"/>
        </a:accent5>
        <a:accent6>
          <a:srgbClr val="008A5C"/>
        </a:accent6>
        <a:hlink>
          <a:srgbClr val="3333CC"/>
        </a:hlink>
        <a:folHlink>
          <a:srgbClr val="FF00CC"/>
        </a:folHlink>
      </a:clrScheme>
      <a:clrMap bg1="dk2" tx1="lt1" bg2="dk1" tx2="lt2" accent1="accent1" accent2="accent2" accent3="accent3" accent4="accent4" accent5="accent5" accent6="accent6" hlink="hlink" folHlink="folHlink"/>
    </a:extraClrScheme>
    <a:extraClrScheme>
      <a:clrScheme name="Book_LectureNotes 6">
        <a:dk1>
          <a:srgbClr val="000000"/>
        </a:dk1>
        <a:lt1>
          <a:srgbClr val="FFFFE1"/>
        </a:lt1>
        <a:dk2>
          <a:srgbClr val="000000"/>
        </a:dk2>
        <a:lt2>
          <a:srgbClr val="FFFFCC"/>
        </a:lt2>
        <a:accent1>
          <a:srgbClr val="FF9933"/>
        </a:accent1>
        <a:accent2>
          <a:srgbClr val="9999FF"/>
        </a:accent2>
        <a:accent3>
          <a:srgbClr val="FFFFEE"/>
        </a:accent3>
        <a:accent4>
          <a:srgbClr val="000000"/>
        </a:accent4>
        <a:accent5>
          <a:srgbClr val="FFCAAD"/>
        </a:accent5>
        <a:accent6>
          <a:srgbClr val="8A8AE7"/>
        </a:accent6>
        <a:hlink>
          <a:srgbClr val="FFCC99"/>
        </a:hlink>
        <a:folHlink>
          <a:srgbClr val="DDDDDD"/>
        </a:folHlink>
      </a:clrScheme>
      <a:clrMap bg1="lt1" tx1="dk1" bg2="lt2" tx2="dk2" accent1="accent1" accent2="accent2" accent3="accent3" accent4="accent4" accent5="accent5" accent6="accent6" hlink="hlink" folHlink="folHlink"/>
    </a:extraClrScheme>
    <a:extraClrScheme>
      <a:clrScheme name="Book_LectureNotes 7">
        <a:dk1>
          <a:srgbClr val="000000"/>
        </a:dk1>
        <a:lt1>
          <a:srgbClr val="000080"/>
        </a:lt1>
        <a:dk2>
          <a:srgbClr val="FFFF00"/>
        </a:dk2>
        <a:lt2>
          <a:srgbClr val="000000"/>
        </a:lt2>
        <a:accent1>
          <a:srgbClr val="00FFCC"/>
        </a:accent1>
        <a:accent2>
          <a:srgbClr val="9933FF"/>
        </a:accent2>
        <a:accent3>
          <a:srgbClr val="AAAAC0"/>
        </a:accent3>
        <a:accent4>
          <a:srgbClr val="000000"/>
        </a:accent4>
        <a:accent5>
          <a:srgbClr val="AAFFE2"/>
        </a:accent5>
        <a:accent6>
          <a:srgbClr val="8A2DE7"/>
        </a:accent6>
        <a:hlink>
          <a:srgbClr val="CCCCFF"/>
        </a:hlink>
        <a:folHlink>
          <a:srgbClr val="3333CC"/>
        </a:folHlink>
      </a:clrScheme>
      <a:clrMap bg1="lt1" tx1="dk1" bg2="lt2" tx2="dk2" accent1="accent1" accent2="accent2" accent3="accent3" accent4="accent4" accent5="accent5" accent6="accent6" hlink="hlink" folHlink="folHlink"/>
    </a:extraClrScheme>
    <a:extraClrScheme>
      <a:clrScheme name="Book_LectureNotes 8">
        <a:dk1>
          <a:srgbClr val="000000"/>
        </a:dk1>
        <a:lt1>
          <a:srgbClr val="FFF9E1"/>
        </a:lt1>
        <a:dk2>
          <a:srgbClr val="000000"/>
        </a:dk2>
        <a:lt2>
          <a:srgbClr val="FFFFCC"/>
        </a:lt2>
        <a:accent1>
          <a:srgbClr val="FF9933"/>
        </a:accent1>
        <a:accent2>
          <a:srgbClr val="9999FF"/>
        </a:accent2>
        <a:accent3>
          <a:srgbClr val="FFFBEE"/>
        </a:accent3>
        <a:accent4>
          <a:srgbClr val="000000"/>
        </a:accent4>
        <a:accent5>
          <a:srgbClr val="FFCAAD"/>
        </a:accent5>
        <a:accent6>
          <a:srgbClr val="8A8AE7"/>
        </a:accent6>
        <a:hlink>
          <a:srgbClr val="FFCC99"/>
        </a:hlink>
        <a:folHlink>
          <a:srgbClr val="DDDDDD"/>
        </a:folHlink>
      </a:clrScheme>
      <a:clrMap bg1="lt1" tx1="dk1" bg2="lt2" tx2="dk2" accent1="accent1" accent2="accent2" accent3="accent3" accent4="accent4" accent5="accent5" accent6="accent6" hlink="hlink" folHlink="folHlink"/>
    </a:extraClrScheme>
    <a:extraClrScheme>
      <a:clrScheme name="Book_LectureNotes 9">
        <a:dk1>
          <a:srgbClr val="000000"/>
        </a:dk1>
        <a:lt1>
          <a:srgbClr val="FFFFFF"/>
        </a:lt1>
        <a:dk2>
          <a:srgbClr val="000000"/>
        </a:dk2>
        <a:lt2>
          <a:srgbClr val="CCFFF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5F5F5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Designs\Leszek Templates\Book_LectureNotes.pot</Template>
  <TotalTime>8333</TotalTime>
  <Words>2539</Words>
  <Application>Microsoft Office PowerPoint</Application>
  <PresentationFormat>On-screen Show (4:3)</PresentationFormat>
  <Paragraphs>149</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Times New Roman</vt:lpstr>
      <vt:lpstr>Arial Narrow</vt:lpstr>
      <vt:lpstr>Arial</vt:lpstr>
      <vt:lpstr>Monotype Sorts</vt:lpstr>
      <vt:lpstr>Book_LectureNotes</vt:lpstr>
      <vt:lpstr>MACIASZEK, L.A. (2007):  Requirements Analysis and System Design, 3rd ed. Addison Wesley, Harlow England ISBN 978-0-321-44036-5</vt:lpstr>
      <vt:lpstr>Case studies</vt:lpstr>
      <vt:lpstr>University Enrolment (UE) </vt:lpstr>
      <vt:lpstr>Video Store (VS)</vt:lpstr>
      <vt:lpstr>Contact Management (CM) </vt:lpstr>
      <vt:lpstr>Telemarketing (TM) </vt:lpstr>
      <vt:lpstr>Advertising Expenditure (AE) </vt:lpstr>
      <vt:lpstr>Time Logging (TL) </vt:lpstr>
      <vt:lpstr>Currency Converter (CC)</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RASD3edChapter1-CaseStudies</dc:title>
  <dc:creator>Leszek A. Maciaszek</dc:creator>
  <cp:lastModifiedBy>Richard Thomas</cp:lastModifiedBy>
  <cp:revision>233</cp:revision>
  <cp:lastPrinted>1997-04-02T08:33:58Z</cp:lastPrinted>
  <dcterms:created xsi:type="dcterms:W3CDTF">1997-03-27T13:28:40Z</dcterms:created>
  <dcterms:modified xsi:type="dcterms:W3CDTF">2016-04-01T01:40:49Z</dcterms:modified>
</cp:coreProperties>
</file>