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6" r:id="rId1"/>
  </p:sldMasterIdLst>
  <p:notesMasterIdLst>
    <p:notesMasterId r:id="rId86"/>
  </p:notesMasterIdLst>
  <p:handoutMasterIdLst>
    <p:handoutMasterId r:id="rId87"/>
  </p:handoutMasterIdLst>
  <p:sldIdLst>
    <p:sldId id="459" r:id="rId2"/>
    <p:sldId id="587" r:id="rId3"/>
    <p:sldId id="574" r:id="rId4"/>
    <p:sldId id="588" r:id="rId5"/>
    <p:sldId id="670" r:id="rId6"/>
    <p:sldId id="671" r:id="rId7"/>
    <p:sldId id="672" r:id="rId8"/>
    <p:sldId id="591" r:id="rId9"/>
    <p:sldId id="592" r:id="rId10"/>
    <p:sldId id="593" r:id="rId11"/>
    <p:sldId id="673" r:id="rId12"/>
    <p:sldId id="674" r:id="rId13"/>
    <p:sldId id="675" r:id="rId14"/>
    <p:sldId id="594" r:id="rId15"/>
    <p:sldId id="595" r:id="rId16"/>
    <p:sldId id="596" r:id="rId17"/>
    <p:sldId id="597" r:id="rId18"/>
    <p:sldId id="598" r:id="rId19"/>
    <p:sldId id="599" r:id="rId20"/>
    <p:sldId id="600" r:id="rId21"/>
    <p:sldId id="601" r:id="rId22"/>
    <p:sldId id="602" r:id="rId23"/>
    <p:sldId id="603" r:id="rId24"/>
    <p:sldId id="604" r:id="rId25"/>
    <p:sldId id="605" r:id="rId26"/>
    <p:sldId id="606" r:id="rId27"/>
    <p:sldId id="607" r:id="rId28"/>
    <p:sldId id="608" r:id="rId29"/>
    <p:sldId id="609" r:id="rId30"/>
    <p:sldId id="610" r:id="rId31"/>
    <p:sldId id="611" r:id="rId32"/>
    <p:sldId id="612" r:id="rId33"/>
    <p:sldId id="613" r:id="rId34"/>
    <p:sldId id="614" r:id="rId35"/>
    <p:sldId id="616" r:id="rId36"/>
    <p:sldId id="617" r:id="rId37"/>
    <p:sldId id="618" r:id="rId38"/>
    <p:sldId id="619" r:id="rId39"/>
    <p:sldId id="620" r:id="rId40"/>
    <p:sldId id="625" r:id="rId41"/>
    <p:sldId id="626" r:id="rId42"/>
    <p:sldId id="627" r:id="rId43"/>
    <p:sldId id="628" r:id="rId44"/>
    <p:sldId id="629" r:id="rId45"/>
    <p:sldId id="630" r:id="rId46"/>
    <p:sldId id="631" r:id="rId47"/>
    <p:sldId id="632" r:id="rId48"/>
    <p:sldId id="633" r:id="rId49"/>
    <p:sldId id="634" r:id="rId50"/>
    <p:sldId id="635" r:id="rId51"/>
    <p:sldId id="636" r:id="rId52"/>
    <p:sldId id="637" r:id="rId53"/>
    <p:sldId id="638" r:id="rId54"/>
    <p:sldId id="639" r:id="rId55"/>
    <p:sldId id="640" r:id="rId56"/>
    <p:sldId id="641" r:id="rId57"/>
    <p:sldId id="642" r:id="rId58"/>
    <p:sldId id="643" r:id="rId59"/>
    <p:sldId id="676" r:id="rId60"/>
    <p:sldId id="677" r:id="rId61"/>
    <p:sldId id="644" r:id="rId62"/>
    <p:sldId id="645" r:id="rId63"/>
    <p:sldId id="650" r:id="rId64"/>
    <p:sldId id="651" r:id="rId65"/>
    <p:sldId id="652" r:id="rId66"/>
    <p:sldId id="653" r:id="rId67"/>
    <p:sldId id="655" r:id="rId68"/>
    <p:sldId id="657" r:id="rId69"/>
    <p:sldId id="658" r:id="rId70"/>
    <p:sldId id="659" r:id="rId71"/>
    <p:sldId id="660" r:id="rId72"/>
    <p:sldId id="661" r:id="rId73"/>
    <p:sldId id="662" r:id="rId74"/>
    <p:sldId id="663" r:id="rId75"/>
    <p:sldId id="664" r:id="rId76"/>
    <p:sldId id="665" r:id="rId77"/>
    <p:sldId id="678" r:id="rId78"/>
    <p:sldId id="679" r:id="rId79"/>
    <p:sldId id="666" r:id="rId80"/>
    <p:sldId id="667" r:id="rId81"/>
    <p:sldId id="668" r:id="rId82"/>
    <p:sldId id="680" r:id="rId83"/>
    <p:sldId id="681" r:id="rId84"/>
    <p:sldId id="669" r:id="rId85"/>
  </p:sldIdLst>
  <p:sldSz cx="9144000" cy="6858000" type="screen4x3"/>
  <p:notesSz cx="6858000" cy="9077325"/>
  <p:defaultTextStyle>
    <a:defPPr>
      <a:defRPr lang="en-US"/>
    </a:defPPr>
    <a:lvl1pPr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9">
          <p15:clr>
            <a:srgbClr val="A4A3A4"/>
          </p15:clr>
        </p15:guide>
        <p15:guide id="2" pos="216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99"/>
    <a:srgbClr val="990033"/>
    <a:srgbClr val="FF9933"/>
    <a:srgbClr val="CCFFFF"/>
    <a:srgbClr val="FFCC00"/>
    <a:srgbClr val="0000CC"/>
    <a:srgbClr val="336600"/>
    <a:srgbClr val="E1FF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56" autoAdjust="0"/>
    <p:restoredTop sz="92300" autoAdjust="0"/>
  </p:normalViewPr>
  <p:slideViewPr>
    <p:cSldViewPr snapToGrid="0">
      <p:cViewPr varScale="1">
        <p:scale>
          <a:sx n="76" d="100"/>
          <a:sy n="76" d="100"/>
        </p:scale>
        <p:origin x="1363"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6" d="100"/>
          <a:sy n="66" d="100"/>
        </p:scale>
        <p:origin x="-846" y="1668"/>
      </p:cViewPr>
      <p:guideLst>
        <p:guide orient="horz" pos="2859"/>
        <p:guide pos="216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3" Type="http://schemas.openxmlformats.org/officeDocument/2006/relationships/slide" Target="slides/slide17.xml"/><Relationship Id="rId18" Type="http://schemas.openxmlformats.org/officeDocument/2006/relationships/slide" Target="slides/slide22.xml"/><Relationship Id="rId26" Type="http://schemas.openxmlformats.org/officeDocument/2006/relationships/slide" Target="slides/slide33.xml"/><Relationship Id="rId39" Type="http://schemas.openxmlformats.org/officeDocument/2006/relationships/slide" Target="slides/slide53.xml"/><Relationship Id="rId3" Type="http://schemas.openxmlformats.org/officeDocument/2006/relationships/slide" Target="slides/slide3.xml"/><Relationship Id="rId21" Type="http://schemas.openxmlformats.org/officeDocument/2006/relationships/slide" Target="slides/slide26.xml"/><Relationship Id="rId34" Type="http://schemas.openxmlformats.org/officeDocument/2006/relationships/slide" Target="slides/slide46.xml"/><Relationship Id="rId42" Type="http://schemas.openxmlformats.org/officeDocument/2006/relationships/slide" Target="slides/slide57.xml"/><Relationship Id="rId47" Type="http://schemas.openxmlformats.org/officeDocument/2006/relationships/slide" Target="slides/slide70.xml"/><Relationship Id="rId50" Type="http://schemas.openxmlformats.org/officeDocument/2006/relationships/slide" Target="slides/slide79.xml"/><Relationship Id="rId7" Type="http://schemas.openxmlformats.org/officeDocument/2006/relationships/slide" Target="slides/slide9.xml"/><Relationship Id="rId12" Type="http://schemas.openxmlformats.org/officeDocument/2006/relationships/slide" Target="slides/slide16.xml"/><Relationship Id="rId17" Type="http://schemas.openxmlformats.org/officeDocument/2006/relationships/slide" Target="slides/slide21.xml"/><Relationship Id="rId25" Type="http://schemas.openxmlformats.org/officeDocument/2006/relationships/slide" Target="slides/slide32.xml"/><Relationship Id="rId33" Type="http://schemas.openxmlformats.org/officeDocument/2006/relationships/slide" Target="slides/slide45.xml"/><Relationship Id="rId38" Type="http://schemas.openxmlformats.org/officeDocument/2006/relationships/slide" Target="slides/slide51.xml"/><Relationship Id="rId46" Type="http://schemas.openxmlformats.org/officeDocument/2006/relationships/slide" Target="slides/slide69.xml"/><Relationship Id="rId2" Type="http://schemas.openxmlformats.org/officeDocument/2006/relationships/slide" Target="slides/slide2.xml"/><Relationship Id="rId16" Type="http://schemas.openxmlformats.org/officeDocument/2006/relationships/slide" Target="slides/slide20.xml"/><Relationship Id="rId20" Type="http://schemas.openxmlformats.org/officeDocument/2006/relationships/slide" Target="slides/slide24.xml"/><Relationship Id="rId29" Type="http://schemas.openxmlformats.org/officeDocument/2006/relationships/slide" Target="slides/slide38.xml"/><Relationship Id="rId41" Type="http://schemas.openxmlformats.org/officeDocument/2006/relationships/slide" Target="slides/slide55.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15.xml"/><Relationship Id="rId24" Type="http://schemas.openxmlformats.org/officeDocument/2006/relationships/slide" Target="slides/slide31.xml"/><Relationship Id="rId32" Type="http://schemas.openxmlformats.org/officeDocument/2006/relationships/slide" Target="slides/slide44.xml"/><Relationship Id="rId37" Type="http://schemas.openxmlformats.org/officeDocument/2006/relationships/slide" Target="slides/slide50.xml"/><Relationship Id="rId40" Type="http://schemas.openxmlformats.org/officeDocument/2006/relationships/slide" Target="slides/slide54.xml"/><Relationship Id="rId45" Type="http://schemas.openxmlformats.org/officeDocument/2006/relationships/slide" Target="slides/slide67.xml"/><Relationship Id="rId5" Type="http://schemas.openxmlformats.org/officeDocument/2006/relationships/slide" Target="slides/slide7.xml"/><Relationship Id="rId15" Type="http://schemas.openxmlformats.org/officeDocument/2006/relationships/slide" Target="slides/slide19.xml"/><Relationship Id="rId23" Type="http://schemas.openxmlformats.org/officeDocument/2006/relationships/slide" Target="slides/slide29.xml"/><Relationship Id="rId28" Type="http://schemas.openxmlformats.org/officeDocument/2006/relationships/slide" Target="slides/slide37.xml"/><Relationship Id="rId36" Type="http://schemas.openxmlformats.org/officeDocument/2006/relationships/slide" Target="slides/slide49.xml"/><Relationship Id="rId49" Type="http://schemas.openxmlformats.org/officeDocument/2006/relationships/slide" Target="slides/slide74.xml"/><Relationship Id="rId10" Type="http://schemas.openxmlformats.org/officeDocument/2006/relationships/slide" Target="slides/slide14.xml"/><Relationship Id="rId19" Type="http://schemas.openxmlformats.org/officeDocument/2006/relationships/slide" Target="slides/slide23.xml"/><Relationship Id="rId31" Type="http://schemas.openxmlformats.org/officeDocument/2006/relationships/slide" Target="slides/slide41.xml"/><Relationship Id="rId44" Type="http://schemas.openxmlformats.org/officeDocument/2006/relationships/slide" Target="slides/slide62.xml"/><Relationship Id="rId52" Type="http://schemas.openxmlformats.org/officeDocument/2006/relationships/slide" Target="slides/slide84.xml"/><Relationship Id="rId4" Type="http://schemas.openxmlformats.org/officeDocument/2006/relationships/slide" Target="slides/slide4.xml"/><Relationship Id="rId9" Type="http://schemas.openxmlformats.org/officeDocument/2006/relationships/slide" Target="slides/slide11.xml"/><Relationship Id="rId14" Type="http://schemas.openxmlformats.org/officeDocument/2006/relationships/slide" Target="slides/slide18.xml"/><Relationship Id="rId22" Type="http://schemas.openxmlformats.org/officeDocument/2006/relationships/slide" Target="slides/slide27.xml"/><Relationship Id="rId27" Type="http://schemas.openxmlformats.org/officeDocument/2006/relationships/slide" Target="slides/slide35.xml"/><Relationship Id="rId30" Type="http://schemas.openxmlformats.org/officeDocument/2006/relationships/slide" Target="slides/slide40.xml"/><Relationship Id="rId35" Type="http://schemas.openxmlformats.org/officeDocument/2006/relationships/slide" Target="slides/slide47.xml"/><Relationship Id="rId43" Type="http://schemas.openxmlformats.org/officeDocument/2006/relationships/slide" Target="slides/slide61.xml"/><Relationship Id="rId48" Type="http://schemas.openxmlformats.org/officeDocument/2006/relationships/slide" Target="slides/slide73.xml"/><Relationship Id="rId8" Type="http://schemas.openxmlformats.org/officeDocument/2006/relationships/slide" Target="slides/slide10.xml"/><Relationship Id="rId51" Type="http://schemas.openxmlformats.org/officeDocument/2006/relationships/slide" Target="slides/slide8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t" anchorCtr="0" compatLnSpc="1">
            <a:prstTxWarp prst="textNoShape">
              <a:avLst/>
            </a:prstTxWarp>
          </a:bodyPr>
          <a:lstStyle>
            <a:lvl1pPr defTabSz="874713">
              <a:defRPr sz="900"/>
            </a:lvl1pPr>
          </a:lstStyle>
          <a:p>
            <a:r>
              <a:rPr lang="en-US" altLang="en-US"/>
              <a:t>© Pearson Education 2007</a:t>
            </a:r>
          </a:p>
        </p:txBody>
      </p:sp>
      <p:sp>
        <p:nvSpPr>
          <p:cNvPr id="8195" name="Rectangle 3"/>
          <p:cNvSpPr>
            <a:spLocks noGrp="1" noChangeArrowheads="1"/>
          </p:cNvSpPr>
          <p:nvPr>
            <p:ph type="dt" sz="quarter" idx="1"/>
          </p:nvPr>
        </p:nvSpPr>
        <p:spPr bwMode="auto">
          <a:xfrm>
            <a:off x="3886200"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t" anchorCtr="0" compatLnSpc="1">
            <a:prstTxWarp prst="textNoShape">
              <a:avLst/>
            </a:prstTxWarp>
          </a:bodyPr>
          <a:lstStyle>
            <a:lvl1pPr algn="r" defTabSz="874713">
              <a:defRPr sz="900"/>
            </a:lvl1pPr>
          </a:lstStyle>
          <a:p>
            <a:r>
              <a:rPr lang="en-US" altLang="en-US"/>
              <a:t>Chapter 4 (RASD 3/e)</a:t>
            </a:r>
          </a:p>
        </p:txBody>
      </p:sp>
      <p:sp>
        <p:nvSpPr>
          <p:cNvPr id="8196" name="Rectangle 4"/>
          <p:cNvSpPr>
            <a:spLocks noGrp="1" noChangeArrowheads="1"/>
          </p:cNvSpPr>
          <p:nvPr>
            <p:ph type="ftr" sz="quarter" idx="2"/>
          </p:nvPr>
        </p:nvSpPr>
        <p:spPr bwMode="auto">
          <a:xfrm>
            <a:off x="0" y="862330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b" anchorCtr="0" compatLnSpc="1">
            <a:prstTxWarp prst="textNoShape">
              <a:avLst/>
            </a:prstTxWarp>
          </a:bodyPr>
          <a:lstStyle>
            <a:lvl1pPr defTabSz="874713">
              <a:defRPr sz="800"/>
            </a:lvl1pPr>
          </a:lstStyle>
          <a:p>
            <a:r>
              <a:rPr lang="en-US" altLang="en-US"/>
              <a:t>MACIASZEK (2007): Req Analysis &amp; Syst Design</a:t>
            </a:r>
          </a:p>
        </p:txBody>
      </p:sp>
      <p:sp>
        <p:nvSpPr>
          <p:cNvPr id="8197" name="Rectangle 5"/>
          <p:cNvSpPr>
            <a:spLocks noGrp="1" noChangeArrowheads="1"/>
          </p:cNvSpPr>
          <p:nvPr>
            <p:ph type="sldNum" sz="quarter" idx="3"/>
          </p:nvPr>
        </p:nvSpPr>
        <p:spPr bwMode="auto">
          <a:xfrm>
            <a:off x="3886200" y="862330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b" anchorCtr="0" compatLnSpc="1">
            <a:prstTxWarp prst="textNoShape">
              <a:avLst/>
            </a:prstTxWarp>
          </a:bodyPr>
          <a:lstStyle>
            <a:lvl1pPr algn="r" defTabSz="874713">
              <a:defRPr sz="900"/>
            </a:lvl1pPr>
          </a:lstStyle>
          <a:p>
            <a:fld id="{FE99DB53-1FD5-4523-8E1F-4648D1197B20}"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58875" y="681038"/>
            <a:ext cx="4540250" cy="34051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912813" y="4311650"/>
            <a:ext cx="5032375" cy="408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Rectangle 4"/>
          <p:cNvSpPr>
            <a:spLocks noGrp="1" noChangeArrowheads="1"/>
          </p:cNvSpPr>
          <p:nvPr>
            <p:ph type="dt" idx="1"/>
          </p:nvPr>
        </p:nvSpPr>
        <p:spPr bwMode="auto">
          <a:xfrm>
            <a:off x="3886200"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t" anchorCtr="0" compatLnSpc="1">
            <a:prstTxWarp prst="textNoShape">
              <a:avLst/>
            </a:prstTxWarp>
          </a:bodyPr>
          <a:lstStyle>
            <a:lvl1pPr algn="r" defTabSz="874713">
              <a:defRPr sz="900"/>
            </a:lvl1pPr>
          </a:lstStyle>
          <a:p>
            <a:r>
              <a:rPr lang="en-US" altLang="en-US"/>
              <a:t>Chapter 4 (RASD 3/e)</a:t>
            </a:r>
          </a:p>
        </p:txBody>
      </p:sp>
      <p:sp>
        <p:nvSpPr>
          <p:cNvPr id="2053" name="Rectangle 5"/>
          <p:cNvSpPr>
            <a:spLocks noGrp="1" noChangeArrowheads="1"/>
          </p:cNvSpPr>
          <p:nvPr>
            <p:ph type="sldNum" sz="quarter" idx="5"/>
          </p:nvPr>
        </p:nvSpPr>
        <p:spPr bwMode="auto">
          <a:xfrm>
            <a:off x="3886200" y="862330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b" anchorCtr="0" compatLnSpc="1">
            <a:prstTxWarp prst="textNoShape">
              <a:avLst/>
            </a:prstTxWarp>
          </a:bodyPr>
          <a:lstStyle>
            <a:lvl1pPr algn="r" defTabSz="874713">
              <a:defRPr sz="900"/>
            </a:lvl1pPr>
          </a:lstStyle>
          <a:p>
            <a:fld id="{BD7ABBC2-BEA4-49EA-81E4-1E1907CEC56E}" type="slidenum">
              <a:rPr lang="en-US" altLang="en-US"/>
              <a:pPr/>
              <a:t>‹#›</a:t>
            </a:fld>
            <a:endParaRPr lang="en-US" altLang="en-US"/>
          </a:p>
        </p:txBody>
      </p:sp>
      <p:sp>
        <p:nvSpPr>
          <p:cNvPr id="2054" name="Rectangle 6"/>
          <p:cNvSpPr>
            <a:spLocks noGrp="1" noChangeArrowheads="1"/>
          </p:cNvSpPr>
          <p:nvPr>
            <p:ph type="hdr" sz="quarter"/>
          </p:nvPr>
        </p:nvSpPr>
        <p:spPr bwMode="auto">
          <a:xfrm>
            <a:off x="0"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t" anchorCtr="0" compatLnSpc="1">
            <a:prstTxWarp prst="textNoShape">
              <a:avLst/>
            </a:prstTxWarp>
          </a:bodyPr>
          <a:lstStyle>
            <a:lvl1pPr defTabSz="874713">
              <a:defRPr sz="900"/>
            </a:lvl1pPr>
          </a:lstStyle>
          <a:p>
            <a:r>
              <a:rPr lang="en-US" altLang="en-US"/>
              <a:t>© Pearson Education 2007</a:t>
            </a:r>
          </a:p>
        </p:txBody>
      </p:sp>
      <p:sp>
        <p:nvSpPr>
          <p:cNvPr id="2055" name="Rectangle 7"/>
          <p:cNvSpPr>
            <a:spLocks noGrp="1" noChangeArrowheads="1"/>
          </p:cNvSpPr>
          <p:nvPr>
            <p:ph type="ftr" sz="quarter" idx="4"/>
          </p:nvPr>
        </p:nvSpPr>
        <p:spPr bwMode="auto">
          <a:xfrm>
            <a:off x="0" y="862330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b" anchorCtr="0" compatLnSpc="1">
            <a:prstTxWarp prst="textNoShape">
              <a:avLst/>
            </a:prstTxWarp>
          </a:bodyPr>
          <a:lstStyle>
            <a:lvl1pPr defTabSz="874713">
              <a:defRPr sz="900"/>
            </a:lvl1pPr>
          </a:lstStyle>
          <a:p>
            <a:r>
              <a:rPr lang="en-US" altLang="en-US"/>
              <a:t>MACIASZEK (2007): Req Analysis &amp; Syst Design</a:t>
            </a:r>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4 (RASD 3/e)</a:t>
            </a:r>
          </a:p>
        </p:txBody>
      </p:sp>
      <p:sp>
        <p:nvSpPr>
          <p:cNvPr id="5" name="Rectangle 5"/>
          <p:cNvSpPr>
            <a:spLocks noGrp="1" noChangeArrowheads="1"/>
          </p:cNvSpPr>
          <p:nvPr>
            <p:ph type="sldNum" sz="quarter" idx="5"/>
          </p:nvPr>
        </p:nvSpPr>
        <p:spPr>
          <a:ln/>
        </p:spPr>
        <p:txBody>
          <a:bodyPr/>
          <a:lstStyle/>
          <a:p>
            <a:fld id="{6955B41A-0DFB-4C0A-ACC6-D3A4200D7CF7}" type="slidenum">
              <a:rPr lang="en-US" altLang="en-US"/>
              <a:pPr/>
              <a:t>1</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a:ln/>
        </p:spPr>
        <p:txBody>
          <a:bodyPr lIns="87467" tIns="43734" rIns="87467" bIns="43734"/>
          <a:lstStyle/>
          <a:p>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4 (RASD 3/e)</a:t>
            </a:r>
          </a:p>
        </p:txBody>
      </p:sp>
      <p:sp>
        <p:nvSpPr>
          <p:cNvPr id="5" name="Rectangle 5"/>
          <p:cNvSpPr>
            <a:spLocks noGrp="1" noChangeArrowheads="1"/>
          </p:cNvSpPr>
          <p:nvPr>
            <p:ph type="sldNum" sz="quarter" idx="5"/>
          </p:nvPr>
        </p:nvSpPr>
        <p:spPr>
          <a:ln/>
        </p:spPr>
        <p:txBody>
          <a:bodyPr/>
          <a:lstStyle/>
          <a:p>
            <a:fld id="{44CFE990-56B8-4B99-B965-B4B22AE727DD}" type="slidenum">
              <a:rPr lang="en-US" altLang="en-US"/>
              <a:pPr/>
              <a:t>2</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831490" name="Rectangle 2"/>
          <p:cNvSpPr>
            <a:spLocks noGrp="1" noRot="1" noChangeAspect="1" noChangeArrowheads="1" noTextEdit="1"/>
          </p:cNvSpPr>
          <p:nvPr>
            <p:ph type="sldImg"/>
          </p:nvPr>
        </p:nvSpPr>
        <p:spPr>
          <a:ln/>
        </p:spPr>
      </p:sp>
      <p:sp>
        <p:nvSpPr>
          <p:cNvPr id="831491" name="Rectangle 3"/>
          <p:cNvSpPr>
            <a:spLocks noGrp="1" noChangeArrowheads="1"/>
          </p:cNvSpPr>
          <p:nvPr>
            <p:ph type="body" idx="1"/>
          </p:nvPr>
        </p:nvSpPr>
        <p:spPr>
          <a:xfrm>
            <a:off x="914400" y="4311650"/>
            <a:ext cx="5029200" cy="4084638"/>
          </a:xfrm>
        </p:spPr>
        <p:txBody>
          <a:bodyPr/>
          <a:lstStyle/>
          <a:p>
            <a:endParaRPr lang="en-A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4 (RASD 3/e)</a:t>
            </a:r>
          </a:p>
        </p:txBody>
      </p:sp>
      <p:sp>
        <p:nvSpPr>
          <p:cNvPr id="5" name="Rectangle 5"/>
          <p:cNvSpPr>
            <a:spLocks noGrp="1" noChangeArrowheads="1"/>
          </p:cNvSpPr>
          <p:nvPr>
            <p:ph type="sldNum" sz="quarter" idx="5"/>
          </p:nvPr>
        </p:nvSpPr>
        <p:spPr>
          <a:ln/>
        </p:spPr>
        <p:txBody>
          <a:bodyPr/>
          <a:lstStyle/>
          <a:p>
            <a:fld id="{D96FBCA1-C7AA-4E47-98C3-DE0BF2F4AB46}" type="slidenum">
              <a:rPr lang="en-US" altLang="en-US"/>
              <a:pPr/>
              <a:t>12</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921602" name="Rectangle 2"/>
          <p:cNvSpPr>
            <a:spLocks noGrp="1" noRot="1" noChangeAspect="1" noChangeArrowheads="1" noTextEdit="1"/>
          </p:cNvSpPr>
          <p:nvPr>
            <p:ph type="sldImg"/>
          </p:nvPr>
        </p:nvSpPr>
        <p:spPr>
          <a:ln/>
        </p:spPr>
      </p:sp>
      <p:sp>
        <p:nvSpPr>
          <p:cNvPr id="921603" name="Rectangle 3"/>
          <p:cNvSpPr>
            <a:spLocks noGrp="1" noChangeArrowheads="1"/>
          </p:cNvSpPr>
          <p:nvPr>
            <p:ph type="body" idx="1"/>
          </p:nvPr>
        </p:nvSpPr>
        <p:spPr/>
        <p:txBody>
          <a:bodyPr/>
          <a:lstStyle/>
          <a:p>
            <a:pPr marL="228600" indent="-228600">
              <a:buFontTx/>
              <a:buAutoNum type="arabicPeriod"/>
            </a:pPr>
            <a:r>
              <a:rPr lang="en-US" altLang="en-US" dirty="0"/>
              <a:t>The prior architectural design, conforming to some recognized architectural framework, is such a condition.</a:t>
            </a:r>
          </a:p>
          <a:p>
            <a:pPr marL="228600" indent="-228600">
              <a:buFontTx/>
              <a:buAutoNum type="arabicPeriod"/>
            </a:pPr>
            <a:r>
              <a:rPr lang="en-US" altLang="en-US" dirty="0"/>
              <a:t>Controller objects.</a:t>
            </a:r>
          </a:p>
          <a:p>
            <a:pPr marL="228600" indent="-228600">
              <a:buFontTx/>
              <a:buAutoNum type="arabicPeriod"/>
            </a:pPr>
            <a:r>
              <a:rPr lang="en-US" altLang="en-US" dirty="0"/>
              <a:t>The Integration tier.</a:t>
            </a:r>
          </a:p>
          <a:p>
            <a:pPr marL="228600" indent="-228600">
              <a:buFontTx/>
              <a:buAutoNum type="arabicPeriod"/>
            </a:pPr>
            <a:r>
              <a:rPr lang="en-US" altLang="en-US" dirty="0"/>
              <a:t>The Resource layer.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4 (RASD 3/e)</a:t>
            </a:r>
          </a:p>
        </p:txBody>
      </p:sp>
      <p:sp>
        <p:nvSpPr>
          <p:cNvPr id="5" name="Rectangle 5"/>
          <p:cNvSpPr>
            <a:spLocks noGrp="1" noChangeArrowheads="1"/>
          </p:cNvSpPr>
          <p:nvPr>
            <p:ph type="sldNum" sz="quarter" idx="5"/>
          </p:nvPr>
        </p:nvSpPr>
        <p:spPr>
          <a:ln/>
        </p:spPr>
        <p:txBody>
          <a:bodyPr/>
          <a:lstStyle/>
          <a:p>
            <a:fld id="{05B12478-F638-4D5B-AEC3-142970CEBF8E}" type="slidenum">
              <a:rPr lang="en-US" altLang="en-US"/>
              <a:pPr/>
              <a:t>59</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929794" name="Rectangle 2"/>
          <p:cNvSpPr>
            <a:spLocks noGrp="1" noRot="1" noChangeAspect="1" noChangeArrowheads="1" noTextEdit="1"/>
          </p:cNvSpPr>
          <p:nvPr>
            <p:ph type="sldImg"/>
          </p:nvPr>
        </p:nvSpPr>
        <p:spPr>
          <a:ln/>
        </p:spPr>
      </p:sp>
      <p:sp>
        <p:nvSpPr>
          <p:cNvPr id="929795" name="Rectangle 3"/>
          <p:cNvSpPr>
            <a:spLocks noGrp="1" noChangeArrowheads="1"/>
          </p:cNvSpPr>
          <p:nvPr>
            <p:ph type="body" idx="1"/>
          </p:nvPr>
        </p:nvSpPr>
        <p:spPr/>
        <p:txBody>
          <a:bodyPr/>
          <a:lstStyle/>
          <a:p>
            <a:pPr marL="228600" indent="-228600">
              <a:buFontTx/>
              <a:buAutoNum type="arabicPeriod"/>
            </a:pPr>
            <a:r>
              <a:rPr lang="en-US" altLang="en-US"/>
              <a:t>The CRC (class–responsibility–collaborators) approach is a technique for class discovery.</a:t>
            </a:r>
          </a:p>
          <a:p>
            <a:pPr marL="228600" indent="-228600">
              <a:buFontTx/>
              <a:buAutoNum type="arabicPeriod"/>
            </a:pPr>
            <a:r>
              <a:rPr lang="en-US" altLang="en-US"/>
              <a:t>Role names can be used to explain more complicated associations, in particular </a:t>
            </a:r>
            <a:r>
              <a:rPr lang="en-US" altLang="en-US" i="1"/>
              <a:t>self-</a:t>
            </a:r>
            <a:r>
              <a:rPr lang="en-US" altLang="en-US"/>
              <a:t>associations (recursive associations that relate objects of the same class).</a:t>
            </a:r>
          </a:p>
          <a:p>
            <a:pPr marL="228600" indent="-228600">
              <a:buFontTx/>
              <a:buAutoNum type="arabicPeriod"/>
            </a:pPr>
            <a:r>
              <a:rPr lang="en-US" altLang="en-US"/>
              <a:t>Transitivity means that if a subset object C is a part of a subset object B and B is part of another subset object A, then C is necessarily a part of A.</a:t>
            </a:r>
          </a:p>
          <a:p>
            <a:pPr marL="228600" indent="-228600">
              <a:buFontTx/>
              <a:buAutoNum type="arabicPeriod"/>
            </a:pPr>
            <a:r>
              <a:rPr lang="en-US" altLang="en-US"/>
              <a:t>The principle of substitutability.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Get students</a:t>
            </a:r>
            <a:r>
              <a:rPr lang="en-AU" baseline="0" dirty="0"/>
              <a:t> to critique this use case description.</a:t>
            </a:r>
          </a:p>
          <a:p>
            <a:r>
              <a:rPr lang="en-AU" baseline="0" dirty="0"/>
              <a:t>Brief Description: Not very brief.</a:t>
            </a:r>
          </a:p>
          <a:p>
            <a:r>
              <a:rPr lang="en-AU" baseline="0" dirty="0"/>
              <a:t>Actors: Scanning Device – is it really an actor?</a:t>
            </a:r>
          </a:p>
          <a:p>
            <a:r>
              <a:rPr lang="en-AU" baseline="0" dirty="0"/>
              <a:t>Pre-conditions: All, except the first, are not pre-conditions they are covered by alternative scenarios.</a:t>
            </a:r>
            <a:endParaRPr lang="en-AU" dirty="0"/>
          </a:p>
        </p:txBody>
      </p:sp>
      <p:sp>
        <p:nvSpPr>
          <p:cNvPr id="4" name="Date Placeholder 3"/>
          <p:cNvSpPr>
            <a:spLocks noGrp="1"/>
          </p:cNvSpPr>
          <p:nvPr>
            <p:ph type="dt" idx="10"/>
          </p:nvPr>
        </p:nvSpPr>
        <p:spPr/>
        <p:txBody>
          <a:bodyPr/>
          <a:lstStyle/>
          <a:p>
            <a:r>
              <a:rPr lang="en-US" altLang="en-US"/>
              <a:t>Chapter 4 (RASD 3/e)</a:t>
            </a:r>
          </a:p>
        </p:txBody>
      </p:sp>
      <p:sp>
        <p:nvSpPr>
          <p:cNvPr id="5" name="Slide Number Placeholder 4"/>
          <p:cNvSpPr>
            <a:spLocks noGrp="1"/>
          </p:cNvSpPr>
          <p:nvPr>
            <p:ph type="sldNum" sz="quarter" idx="11"/>
          </p:nvPr>
        </p:nvSpPr>
        <p:spPr/>
        <p:txBody>
          <a:bodyPr/>
          <a:lstStyle/>
          <a:p>
            <a:fld id="{BD7ABBC2-BEA4-49EA-81E4-1E1907CEC56E}" type="slidenum">
              <a:rPr lang="en-US" altLang="en-US" smtClean="0"/>
              <a:pPr/>
              <a:t>64</a:t>
            </a:fld>
            <a:endParaRPr lang="en-US" altLang="en-US"/>
          </a:p>
        </p:txBody>
      </p:sp>
      <p:sp>
        <p:nvSpPr>
          <p:cNvPr id="6" name="Header Placeholder 5"/>
          <p:cNvSpPr>
            <a:spLocks noGrp="1"/>
          </p:cNvSpPr>
          <p:nvPr>
            <p:ph type="hdr" sz="quarter" idx="12"/>
          </p:nvPr>
        </p:nvSpPr>
        <p:spPr/>
        <p:txBody>
          <a:bodyPr/>
          <a:lstStyle/>
          <a:p>
            <a:r>
              <a:rPr lang="en-US" altLang="en-US"/>
              <a:t>© Pearson Education 2007</a:t>
            </a:r>
          </a:p>
        </p:txBody>
      </p:sp>
      <p:sp>
        <p:nvSpPr>
          <p:cNvPr id="7" name="Footer Placeholder 6"/>
          <p:cNvSpPr>
            <a:spLocks noGrp="1"/>
          </p:cNvSpPr>
          <p:nvPr>
            <p:ph type="ftr" sz="quarter" idx="13"/>
          </p:nvPr>
        </p:nvSpPr>
        <p:spPr/>
        <p:txBody>
          <a:bodyPr/>
          <a:lstStyle/>
          <a:p>
            <a:r>
              <a:rPr lang="en-US" altLang="en-US"/>
              <a:t>MACIASZEK (2007): Req Analysis &amp; Syst Design</a:t>
            </a:r>
          </a:p>
        </p:txBody>
      </p:sp>
    </p:spTree>
    <p:extLst>
      <p:ext uri="{BB962C8B-B14F-4D97-AF65-F5344CB8AC3E}">
        <p14:creationId xmlns:p14="http://schemas.microsoft.com/office/powerpoint/2010/main" val="4246139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a:t>Get students</a:t>
            </a:r>
            <a:r>
              <a:rPr lang="en-AU" baseline="0" dirty="0"/>
              <a:t> to critique this use case description.</a:t>
            </a:r>
          </a:p>
          <a:p>
            <a:r>
              <a:rPr lang="en-AU" dirty="0"/>
              <a:t>Highlights the value</a:t>
            </a:r>
            <a:r>
              <a:rPr lang="en-AU" baseline="0" dirty="0"/>
              <a:t> of a structured format for use case descriptions. Much harder to break this out into test cases.</a:t>
            </a:r>
            <a:endParaRPr lang="en-AU" dirty="0"/>
          </a:p>
        </p:txBody>
      </p:sp>
      <p:sp>
        <p:nvSpPr>
          <p:cNvPr id="4" name="Date Placeholder 3"/>
          <p:cNvSpPr>
            <a:spLocks noGrp="1"/>
          </p:cNvSpPr>
          <p:nvPr>
            <p:ph type="dt" idx="10"/>
          </p:nvPr>
        </p:nvSpPr>
        <p:spPr/>
        <p:txBody>
          <a:bodyPr/>
          <a:lstStyle/>
          <a:p>
            <a:r>
              <a:rPr lang="en-US" altLang="en-US"/>
              <a:t>Chapter 4 (RASD 3/e)</a:t>
            </a:r>
          </a:p>
        </p:txBody>
      </p:sp>
      <p:sp>
        <p:nvSpPr>
          <p:cNvPr id="5" name="Slide Number Placeholder 4"/>
          <p:cNvSpPr>
            <a:spLocks noGrp="1"/>
          </p:cNvSpPr>
          <p:nvPr>
            <p:ph type="sldNum" sz="quarter" idx="11"/>
          </p:nvPr>
        </p:nvSpPr>
        <p:spPr/>
        <p:txBody>
          <a:bodyPr/>
          <a:lstStyle/>
          <a:p>
            <a:fld id="{BD7ABBC2-BEA4-49EA-81E4-1E1907CEC56E}" type="slidenum">
              <a:rPr lang="en-US" altLang="en-US" smtClean="0"/>
              <a:pPr/>
              <a:t>65</a:t>
            </a:fld>
            <a:endParaRPr lang="en-US" altLang="en-US"/>
          </a:p>
        </p:txBody>
      </p:sp>
      <p:sp>
        <p:nvSpPr>
          <p:cNvPr id="6" name="Header Placeholder 5"/>
          <p:cNvSpPr>
            <a:spLocks noGrp="1"/>
          </p:cNvSpPr>
          <p:nvPr>
            <p:ph type="hdr" sz="quarter" idx="12"/>
          </p:nvPr>
        </p:nvSpPr>
        <p:spPr/>
        <p:txBody>
          <a:bodyPr/>
          <a:lstStyle/>
          <a:p>
            <a:r>
              <a:rPr lang="en-US" altLang="en-US"/>
              <a:t>© Pearson Education 2007</a:t>
            </a:r>
          </a:p>
        </p:txBody>
      </p:sp>
      <p:sp>
        <p:nvSpPr>
          <p:cNvPr id="7" name="Footer Placeholder 6"/>
          <p:cNvSpPr>
            <a:spLocks noGrp="1"/>
          </p:cNvSpPr>
          <p:nvPr>
            <p:ph type="ftr" sz="quarter" idx="13"/>
          </p:nvPr>
        </p:nvSpPr>
        <p:spPr/>
        <p:txBody>
          <a:bodyPr/>
          <a:lstStyle/>
          <a:p>
            <a:r>
              <a:rPr lang="en-US" altLang="en-US"/>
              <a:t>MACIASZEK (2007): Req Analysis &amp; Syst Design</a:t>
            </a:r>
          </a:p>
        </p:txBody>
      </p:sp>
    </p:spTree>
    <p:extLst>
      <p:ext uri="{BB962C8B-B14F-4D97-AF65-F5344CB8AC3E}">
        <p14:creationId xmlns:p14="http://schemas.microsoft.com/office/powerpoint/2010/main" val="180337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a:t>Get students</a:t>
            </a:r>
            <a:r>
              <a:rPr lang="en-AU" baseline="0" dirty="0"/>
              <a:t> to critique this use case description.</a:t>
            </a:r>
          </a:p>
          <a:p>
            <a:r>
              <a:rPr lang="en-AU" dirty="0"/>
              <a:t>Alternative scenarios</a:t>
            </a:r>
            <a:r>
              <a:rPr lang="en-AU" baseline="0" dirty="0"/>
              <a:t> are a little vague.</a:t>
            </a:r>
          </a:p>
          <a:p>
            <a:r>
              <a:rPr lang="en-AU" baseline="0" dirty="0"/>
              <a:t>Post-conditions: prefer not to mention database.</a:t>
            </a:r>
            <a:endParaRPr lang="en-AU" dirty="0"/>
          </a:p>
        </p:txBody>
      </p:sp>
      <p:sp>
        <p:nvSpPr>
          <p:cNvPr id="4" name="Date Placeholder 3"/>
          <p:cNvSpPr>
            <a:spLocks noGrp="1"/>
          </p:cNvSpPr>
          <p:nvPr>
            <p:ph type="dt" idx="10"/>
          </p:nvPr>
        </p:nvSpPr>
        <p:spPr/>
        <p:txBody>
          <a:bodyPr/>
          <a:lstStyle/>
          <a:p>
            <a:r>
              <a:rPr lang="en-US" altLang="en-US"/>
              <a:t>Chapter 4 (RASD 3/e)</a:t>
            </a:r>
          </a:p>
        </p:txBody>
      </p:sp>
      <p:sp>
        <p:nvSpPr>
          <p:cNvPr id="5" name="Slide Number Placeholder 4"/>
          <p:cNvSpPr>
            <a:spLocks noGrp="1"/>
          </p:cNvSpPr>
          <p:nvPr>
            <p:ph type="sldNum" sz="quarter" idx="11"/>
          </p:nvPr>
        </p:nvSpPr>
        <p:spPr/>
        <p:txBody>
          <a:bodyPr/>
          <a:lstStyle/>
          <a:p>
            <a:fld id="{BD7ABBC2-BEA4-49EA-81E4-1E1907CEC56E}" type="slidenum">
              <a:rPr lang="en-US" altLang="en-US" smtClean="0"/>
              <a:pPr/>
              <a:t>66</a:t>
            </a:fld>
            <a:endParaRPr lang="en-US" altLang="en-US"/>
          </a:p>
        </p:txBody>
      </p:sp>
      <p:sp>
        <p:nvSpPr>
          <p:cNvPr id="6" name="Header Placeholder 5"/>
          <p:cNvSpPr>
            <a:spLocks noGrp="1"/>
          </p:cNvSpPr>
          <p:nvPr>
            <p:ph type="hdr" sz="quarter" idx="12"/>
          </p:nvPr>
        </p:nvSpPr>
        <p:spPr/>
        <p:txBody>
          <a:bodyPr/>
          <a:lstStyle/>
          <a:p>
            <a:r>
              <a:rPr lang="en-US" altLang="en-US"/>
              <a:t>© Pearson Education 2007</a:t>
            </a:r>
          </a:p>
        </p:txBody>
      </p:sp>
      <p:sp>
        <p:nvSpPr>
          <p:cNvPr id="7" name="Footer Placeholder 6"/>
          <p:cNvSpPr>
            <a:spLocks noGrp="1"/>
          </p:cNvSpPr>
          <p:nvPr>
            <p:ph type="ftr" sz="quarter" idx="13"/>
          </p:nvPr>
        </p:nvSpPr>
        <p:spPr/>
        <p:txBody>
          <a:bodyPr/>
          <a:lstStyle/>
          <a:p>
            <a:r>
              <a:rPr lang="en-US" altLang="en-US"/>
              <a:t>MACIASZEK (2007): Req Analysis &amp; Syst Design</a:t>
            </a:r>
          </a:p>
        </p:txBody>
      </p:sp>
    </p:spTree>
    <p:extLst>
      <p:ext uri="{BB962C8B-B14F-4D97-AF65-F5344CB8AC3E}">
        <p14:creationId xmlns:p14="http://schemas.microsoft.com/office/powerpoint/2010/main" val="2668082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4 (RASD 3/e)</a:t>
            </a:r>
          </a:p>
        </p:txBody>
      </p:sp>
      <p:sp>
        <p:nvSpPr>
          <p:cNvPr id="5" name="Rectangle 5"/>
          <p:cNvSpPr>
            <a:spLocks noGrp="1" noChangeArrowheads="1"/>
          </p:cNvSpPr>
          <p:nvPr>
            <p:ph type="sldNum" sz="quarter" idx="5"/>
          </p:nvPr>
        </p:nvSpPr>
        <p:spPr>
          <a:ln/>
        </p:spPr>
        <p:txBody>
          <a:bodyPr/>
          <a:lstStyle/>
          <a:p>
            <a:fld id="{6643A8CF-74C9-4BB6-8190-851718B205AB}" type="slidenum">
              <a:rPr lang="en-US" altLang="en-US"/>
              <a:pPr/>
              <a:t>77</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932866" name="Rectangle 2"/>
          <p:cNvSpPr>
            <a:spLocks noGrp="1" noRot="1" noChangeAspect="1" noChangeArrowheads="1" noTextEdit="1"/>
          </p:cNvSpPr>
          <p:nvPr>
            <p:ph type="sldImg"/>
          </p:nvPr>
        </p:nvSpPr>
        <p:spPr>
          <a:ln/>
        </p:spPr>
      </p:sp>
      <p:sp>
        <p:nvSpPr>
          <p:cNvPr id="932867" name="Rectangle 3"/>
          <p:cNvSpPr>
            <a:spLocks noGrp="1" noChangeArrowheads="1"/>
          </p:cNvSpPr>
          <p:nvPr>
            <p:ph type="body" idx="1"/>
          </p:nvPr>
        </p:nvSpPr>
        <p:spPr/>
        <p:txBody>
          <a:bodyPr/>
          <a:lstStyle/>
          <a:p>
            <a:pPr marL="228600" indent="-228600">
              <a:buFontTx/>
              <a:buAutoNum type="arabicPeriod"/>
            </a:pPr>
            <a:r>
              <a:rPr lang="en-US" altLang="en-US"/>
              <a:t>No, they don’t. Activity diagrams can represent concurrent flow of control.</a:t>
            </a:r>
          </a:p>
          <a:p>
            <a:pPr marL="228600" indent="-228600">
              <a:buFontTx/>
              <a:buAutoNum type="arabicPeriod"/>
            </a:pPr>
            <a:r>
              <a:rPr lang="en-US" altLang="en-US"/>
              <a:t>Yes, they can. This is possible because activity diagrams do not explicitly visualize the classes of objects that perform the actions.</a:t>
            </a:r>
          </a:p>
          <a:p>
            <a:pPr marL="228600" indent="-228600">
              <a:buFontTx/>
              <a:buAutoNum type="arabicPeriod"/>
            </a:pPr>
            <a:r>
              <a:rPr lang="en-US" altLang="en-US"/>
              <a:t>A signal.</a:t>
            </a:r>
          </a:p>
          <a:p>
            <a:pPr marL="228600" indent="-228600">
              <a:buFontTx/>
              <a:buAutoNum type="arabicPeriod"/>
            </a:pPr>
            <a:r>
              <a:rPr lang="en-US" altLang="en-US"/>
              <a:t>Sequence diagrams.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4 (RASD 3/e)</a:t>
            </a:r>
          </a:p>
        </p:txBody>
      </p:sp>
      <p:sp>
        <p:nvSpPr>
          <p:cNvPr id="5" name="Rectangle 5"/>
          <p:cNvSpPr>
            <a:spLocks noGrp="1" noChangeArrowheads="1"/>
          </p:cNvSpPr>
          <p:nvPr>
            <p:ph type="sldNum" sz="quarter" idx="5"/>
          </p:nvPr>
        </p:nvSpPr>
        <p:spPr>
          <a:ln/>
        </p:spPr>
        <p:txBody>
          <a:bodyPr/>
          <a:lstStyle/>
          <a:p>
            <a:fld id="{105664EE-35EF-411E-9AC5-D4BFE07B76A8}" type="slidenum">
              <a:rPr lang="en-US" altLang="en-US"/>
              <a:pPr/>
              <a:t>82</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pPr marL="228600" indent="-228600">
              <a:buFontTx/>
              <a:buAutoNum type="arabicPeriod"/>
            </a:pPr>
            <a:r>
              <a:rPr lang="en-US" altLang="en-US"/>
              <a:t>No, they don’t. State machine diagrams are not specific about sequences of state changes, even if such sequences may be expected.</a:t>
            </a:r>
          </a:p>
          <a:p>
            <a:pPr marL="228600" indent="-228600">
              <a:buFontTx/>
              <a:buAutoNum type="arabicPeriod"/>
            </a:pPr>
            <a:r>
              <a:rPr lang="en-US" altLang="en-US"/>
              <a:t>Not necessarily. An entry action may be specified and it will then need to satisfactorily completed before the state change can take place.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8274" name="Group 2"/>
          <p:cNvGrpSpPr>
            <a:grpSpLocks/>
          </p:cNvGrpSpPr>
          <p:nvPr/>
        </p:nvGrpSpPr>
        <p:grpSpPr bwMode="auto">
          <a:xfrm>
            <a:off x="161925" y="0"/>
            <a:ext cx="8982075" cy="6845300"/>
            <a:chOff x="101" y="0"/>
            <a:chExt cx="5658" cy="4312"/>
          </a:xfrm>
        </p:grpSpPr>
        <p:sp>
          <p:nvSpPr>
            <p:cNvPr id="438275" name="Rectangle 3"/>
            <p:cNvSpPr>
              <a:spLocks noChangeArrowheads="1"/>
            </p:cNvSpPr>
            <p:nvPr/>
          </p:nvSpPr>
          <p:spPr bwMode="ltGray">
            <a:xfrm>
              <a:off x="149" y="0"/>
              <a:ext cx="150" cy="4312"/>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6" name="Rectangle 4"/>
            <p:cNvSpPr>
              <a:spLocks noChangeArrowheads="1"/>
            </p:cNvSpPr>
            <p:nvPr/>
          </p:nvSpPr>
          <p:spPr bwMode="ltGray">
            <a:xfrm>
              <a:off x="277" y="0"/>
              <a:ext cx="235" cy="3456"/>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7" name="Rectangle 5"/>
            <p:cNvSpPr>
              <a:spLocks noChangeArrowheads="1"/>
            </p:cNvSpPr>
            <p:nvPr/>
          </p:nvSpPr>
          <p:spPr bwMode="ltGray">
            <a:xfrm>
              <a:off x="203" y="0"/>
              <a:ext cx="682" cy="2112"/>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8" name="Rectangle 6"/>
            <p:cNvSpPr>
              <a:spLocks noChangeArrowheads="1"/>
            </p:cNvSpPr>
            <p:nvPr/>
          </p:nvSpPr>
          <p:spPr bwMode="ltGray">
            <a:xfrm>
              <a:off x="288" y="0"/>
              <a:ext cx="160" cy="2784"/>
            </a:xfrm>
            <a:prstGeom prst="rect">
              <a:avLst/>
            </a:pr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9" name="Rectangle 7"/>
            <p:cNvSpPr>
              <a:spLocks noChangeArrowheads="1"/>
            </p:cNvSpPr>
            <p:nvPr/>
          </p:nvSpPr>
          <p:spPr bwMode="ltGray">
            <a:xfrm>
              <a:off x="373" y="1644"/>
              <a:ext cx="331" cy="768"/>
            </a:xfrm>
            <a:prstGeom prst="rect">
              <a:avLst/>
            </a:prstGeom>
            <a:gradFill rotWithShape="0">
              <a:gsLst>
                <a:gs pos="0">
                  <a:schemeClr val="bg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80" name="Rectangle 8"/>
            <p:cNvSpPr>
              <a:spLocks noChangeArrowheads="1"/>
            </p:cNvSpPr>
            <p:nvPr/>
          </p:nvSpPr>
          <p:spPr bwMode="ltGray">
            <a:xfrm>
              <a:off x="326" y="1560"/>
              <a:ext cx="5433" cy="84"/>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81" name="Line 9"/>
            <p:cNvSpPr>
              <a:spLocks noChangeShapeType="1"/>
            </p:cNvSpPr>
            <p:nvPr/>
          </p:nvSpPr>
          <p:spPr bwMode="auto">
            <a:xfrm>
              <a:off x="101" y="1560"/>
              <a:ext cx="5604"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sp>
        <p:nvSpPr>
          <p:cNvPr id="438282" name="Rectangle 10"/>
          <p:cNvSpPr>
            <a:spLocks noGrp="1" noChangeArrowheads="1"/>
          </p:cNvSpPr>
          <p:nvPr>
            <p:ph type="ctrTitle" sz="quarter"/>
          </p:nvPr>
        </p:nvSpPr>
        <p:spPr>
          <a:xfrm>
            <a:off x="762000" y="1295400"/>
            <a:ext cx="7772400" cy="1143000"/>
          </a:xfrm>
        </p:spPr>
        <p:txBody>
          <a:bodyPr/>
          <a:lstStyle>
            <a:lvl1pPr>
              <a:defRPr>
                <a:solidFill>
                  <a:srgbClr val="000099"/>
                </a:solidFill>
                <a:effectLst/>
              </a:defRPr>
            </a:lvl1pPr>
          </a:lstStyle>
          <a:p>
            <a:pPr lvl="0"/>
            <a:r>
              <a:rPr lang="en-AU" altLang="en-US" noProof="0"/>
              <a:t>Click to edit Master title style</a:t>
            </a:r>
          </a:p>
        </p:txBody>
      </p:sp>
      <p:sp>
        <p:nvSpPr>
          <p:cNvPr id="438283" name="Rectangle 11"/>
          <p:cNvSpPr>
            <a:spLocks noGrp="1" noChangeArrowheads="1"/>
          </p:cNvSpPr>
          <p:nvPr>
            <p:ph type="subTitle" sz="quarter" idx="1"/>
          </p:nvPr>
        </p:nvSpPr>
        <p:spPr>
          <a:xfrm>
            <a:off x="1524000" y="3505200"/>
            <a:ext cx="6400800" cy="1752600"/>
          </a:xfrm>
        </p:spPr>
        <p:txBody>
          <a:bodyPr/>
          <a:lstStyle>
            <a:lvl1pPr marL="0" indent="0" algn="ctr">
              <a:buFont typeface="Monotype Sorts" charset="2"/>
              <a:buNone/>
              <a:defRPr/>
            </a:lvl1pPr>
          </a:lstStyle>
          <a:p>
            <a:pPr lvl="0"/>
            <a:r>
              <a:rPr lang="en-AU" altLang="en-US" noProof="0"/>
              <a:t>Click to edit Master subtitle style</a:t>
            </a:r>
          </a:p>
        </p:txBody>
      </p:sp>
      <p:sp>
        <p:nvSpPr>
          <p:cNvPr id="438284" name="Rectangle 12"/>
          <p:cNvSpPr>
            <a:spLocks noGrp="1" noChangeArrowheads="1"/>
          </p:cNvSpPr>
          <p:nvPr>
            <p:ph type="dt" sz="quarter" idx="2"/>
          </p:nvPr>
        </p:nvSpPr>
        <p:spPr>
          <a:xfrm>
            <a:off x="762000" y="6248400"/>
            <a:ext cx="1905000" cy="457200"/>
          </a:xfrm>
        </p:spPr>
        <p:txBody>
          <a:bodyPr/>
          <a:lstStyle>
            <a:lvl1pPr>
              <a:defRPr/>
            </a:lvl1pPr>
          </a:lstStyle>
          <a:p>
            <a:r>
              <a:rPr lang="en-US" altLang="en-US"/>
              <a:t>© Pearson Education 2007</a:t>
            </a:r>
            <a:endParaRPr lang="en-AU" altLang="en-US"/>
          </a:p>
        </p:txBody>
      </p:sp>
      <p:sp>
        <p:nvSpPr>
          <p:cNvPr id="438285" name="Rectangle 13"/>
          <p:cNvSpPr>
            <a:spLocks noGrp="1" noChangeArrowheads="1"/>
          </p:cNvSpPr>
          <p:nvPr>
            <p:ph type="ftr" sz="quarter" idx="3"/>
          </p:nvPr>
        </p:nvSpPr>
        <p:spPr>
          <a:xfrm>
            <a:off x="3276600" y="6248400"/>
            <a:ext cx="2895600" cy="457200"/>
          </a:xfrm>
        </p:spPr>
        <p:txBody>
          <a:bodyPr/>
          <a:lstStyle>
            <a:lvl1pPr>
              <a:defRPr/>
            </a:lvl1pPr>
          </a:lstStyle>
          <a:p>
            <a:r>
              <a:rPr lang="en-AU" altLang="en-US"/>
              <a:t>Chapter 4 (Maciaszek - RASD 3/e)</a:t>
            </a:r>
          </a:p>
        </p:txBody>
      </p:sp>
      <p:sp>
        <p:nvSpPr>
          <p:cNvPr id="438286" name="Rectangle 14"/>
          <p:cNvSpPr>
            <a:spLocks noGrp="1" noChangeArrowheads="1"/>
          </p:cNvSpPr>
          <p:nvPr>
            <p:ph type="sldNum" sz="quarter" idx="4"/>
          </p:nvPr>
        </p:nvSpPr>
        <p:spPr>
          <a:xfrm>
            <a:off x="7010400" y="6248400"/>
            <a:ext cx="1905000" cy="457200"/>
          </a:xfrm>
        </p:spPr>
        <p:txBody>
          <a:bodyPr/>
          <a:lstStyle>
            <a:lvl1pPr>
              <a:defRPr/>
            </a:lvl1pPr>
          </a:lstStyle>
          <a:p>
            <a:fld id="{E1DCA282-C006-4BE4-B23B-210A436DC607}" type="slidenum">
              <a:rPr lang="en-AU" altLang="en-US"/>
              <a:pPr/>
              <a:t>‹#›</a:t>
            </a:fld>
            <a:endParaRPr lang="en-AU"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4 (Maciaszek - RASD 3/e)</a:t>
            </a:r>
          </a:p>
        </p:txBody>
      </p:sp>
      <p:sp>
        <p:nvSpPr>
          <p:cNvPr id="6" name="Slide Number Placeholder 5"/>
          <p:cNvSpPr>
            <a:spLocks noGrp="1"/>
          </p:cNvSpPr>
          <p:nvPr>
            <p:ph type="sldNum" sz="quarter" idx="12"/>
          </p:nvPr>
        </p:nvSpPr>
        <p:spPr/>
        <p:txBody>
          <a:bodyPr/>
          <a:lstStyle>
            <a:lvl1pPr>
              <a:defRPr/>
            </a:lvl1pPr>
          </a:lstStyle>
          <a:p>
            <a:fld id="{4CE77E40-A61B-44A8-88AD-A07BB6EFC58E}" type="slidenum">
              <a:rPr lang="en-AU" altLang="en-US"/>
              <a:pPr/>
              <a:t>‹#›</a:t>
            </a:fld>
            <a:endParaRPr lang="en-AU" altLang="en-US"/>
          </a:p>
        </p:txBody>
      </p:sp>
    </p:spTree>
    <p:extLst>
      <p:ext uri="{BB962C8B-B14F-4D97-AF65-F5344CB8AC3E}">
        <p14:creationId xmlns:p14="http://schemas.microsoft.com/office/powerpoint/2010/main" val="3225141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00900" y="0"/>
            <a:ext cx="1943100" cy="632460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371600" y="0"/>
            <a:ext cx="5676900" cy="6324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4 (Maciaszek - RASD 3/e)</a:t>
            </a:r>
          </a:p>
        </p:txBody>
      </p:sp>
      <p:sp>
        <p:nvSpPr>
          <p:cNvPr id="6" name="Slide Number Placeholder 5"/>
          <p:cNvSpPr>
            <a:spLocks noGrp="1"/>
          </p:cNvSpPr>
          <p:nvPr>
            <p:ph type="sldNum" sz="quarter" idx="12"/>
          </p:nvPr>
        </p:nvSpPr>
        <p:spPr/>
        <p:txBody>
          <a:bodyPr/>
          <a:lstStyle>
            <a:lvl1pPr>
              <a:defRPr/>
            </a:lvl1pPr>
          </a:lstStyle>
          <a:p>
            <a:fld id="{7754FB07-E8FE-4D37-8F5E-5F5720B6F55B}" type="slidenum">
              <a:rPr lang="en-AU" altLang="en-US"/>
              <a:pPr/>
              <a:t>‹#›</a:t>
            </a:fld>
            <a:endParaRPr lang="en-AU" altLang="en-US"/>
          </a:p>
        </p:txBody>
      </p:sp>
    </p:spTree>
    <p:extLst>
      <p:ext uri="{BB962C8B-B14F-4D97-AF65-F5344CB8AC3E}">
        <p14:creationId xmlns:p14="http://schemas.microsoft.com/office/powerpoint/2010/main" val="4079594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772400" cy="914400"/>
          </a:xfrm>
        </p:spPr>
        <p:txBody>
          <a:bodyPr/>
          <a:lstStyle/>
          <a:p>
            <a:r>
              <a:rPr lang="en-US"/>
              <a:t>Click to edit Master title style</a:t>
            </a:r>
            <a:endParaRPr lang="en-AU"/>
          </a:p>
        </p:txBody>
      </p:sp>
      <p:sp>
        <p:nvSpPr>
          <p:cNvPr id="3" name="Table Placeholder 2"/>
          <p:cNvSpPr>
            <a:spLocks noGrp="1"/>
          </p:cNvSpPr>
          <p:nvPr>
            <p:ph type="tbl" idx="1"/>
          </p:nvPr>
        </p:nvSpPr>
        <p:spPr>
          <a:xfrm>
            <a:off x="1371600" y="1066800"/>
            <a:ext cx="7543800" cy="5257800"/>
          </a:xfrm>
        </p:spPr>
        <p:txBody>
          <a:bodyPr/>
          <a:lstStyle/>
          <a:p>
            <a:endParaRPr lang="en-AU"/>
          </a:p>
        </p:txBody>
      </p:sp>
      <p:sp>
        <p:nvSpPr>
          <p:cNvPr id="4" name="Date Placeholder 3"/>
          <p:cNvSpPr>
            <a:spLocks noGrp="1"/>
          </p:cNvSpPr>
          <p:nvPr>
            <p:ph type="dt" sz="half" idx="10"/>
          </p:nvPr>
        </p:nvSpPr>
        <p:spPr>
          <a:xfrm>
            <a:off x="762000" y="6553200"/>
            <a:ext cx="1905000" cy="304800"/>
          </a:xfrm>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a:xfrm>
            <a:off x="3276600" y="6553200"/>
            <a:ext cx="2895600" cy="304800"/>
          </a:xfrm>
        </p:spPr>
        <p:txBody>
          <a:bodyPr/>
          <a:lstStyle>
            <a:lvl1pPr>
              <a:defRPr/>
            </a:lvl1pPr>
          </a:lstStyle>
          <a:p>
            <a:r>
              <a:rPr lang="en-AU" altLang="en-US"/>
              <a:t>Chapter 4 (Maciaszek - RASD 3/e)</a:t>
            </a:r>
          </a:p>
        </p:txBody>
      </p:sp>
      <p:sp>
        <p:nvSpPr>
          <p:cNvPr id="6" name="Slide Number Placeholder 5"/>
          <p:cNvSpPr>
            <a:spLocks noGrp="1"/>
          </p:cNvSpPr>
          <p:nvPr>
            <p:ph type="sldNum" sz="quarter" idx="12"/>
          </p:nvPr>
        </p:nvSpPr>
        <p:spPr>
          <a:xfrm>
            <a:off x="7010400" y="6553200"/>
            <a:ext cx="1905000" cy="304800"/>
          </a:xfrm>
        </p:spPr>
        <p:txBody>
          <a:bodyPr/>
          <a:lstStyle>
            <a:lvl1pPr>
              <a:defRPr/>
            </a:lvl1pPr>
          </a:lstStyle>
          <a:p>
            <a:fld id="{F2DC422B-A351-4680-8774-02E1658EBB73}" type="slidenum">
              <a:rPr lang="en-AU" altLang="en-US"/>
              <a:pPr/>
              <a:t>‹#›</a:t>
            </a:fld>
            <a:endParaRPr lang="en-AU" altLang="en-US"/>
          </a:p>
        </p:txBody>
      </p:sp>
    </p:spTree>
    <p:extLst>
      <p:ext uri="{BB962C8B-B14F-4D97-AF65-F5344CB8AC3E}">
        <p14:creationId xmlns:p14="http://schemas.microsoft.com/office/powerpoint/2010/main" val="430960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4 (Maciaszek - RASD 3/e)</a:t>
            </a:r>
          </a:p>
        </p:txBody>
      </p:sp>
      <p:sp>
        <p:nvSpPr>
          <p:cNvPr id="6" name="Slide Number Placeholder 5"/>
          <p:cNvSpPr>
            <a:spLocks noGrp="1"/>
          </p:cNvSpPr>
          <p:nvPr>
            <p:ph type="sldNum" sz="quarter" idx="12"/>
          </p:nvPr>
        </p:nvSpPr>
        <p:spPr/>
        <p:txBody>
          <a:bodyPr/>
          <a:lstStyle>
            <a:lvl1pPr>
              <a:defRPr/>
            </a:lvl1pPr>
          </a:lstStyle>
          <a:p>
            <a:fld id="{A975B6CA-CDC7-48B9-B6F2-0EF0FB35999D}" type="slidenum">
              <a:rPr lang="en-AU" altLang="en-US"/>
              <a:pPr/>
              <a:t>‹#›</a:t>
            </a:fld>
            <a:endParaRPr lang="en-AU" altLang="en-US"/>
          </a:p>
        </p:txBody>
      </p:sp>
    </p:spTree>
    <p:extLst>
      <p:ext uri="{BB962C8B-B14F-4D97-AF65-F5344CB8AC3E}">
        <p14:creationId xmlns:p14="http://schemas.microsoft.com/office/powerpoint/2010/main" val="2614472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4 (Maciaszek - RASD 3/e)</a:t>
            </a:r>
          </a:p>
        </p:txBody>
      </p:sp>
      <p:sp>
        <p:nvSpPr>
          <p:cNvPr id="6" name="Slide Number Placeholder 5"/>
          <p:cNvSpPr>
            <a:spLocks noGrp="1"/>
          </p:cNvSpPr>
          <p:nvPr>
            <p:ph type="sldNum" sz="quarter" idx="12"/>
          </p:nvPr>
        </p:nvSpPr>
        <p:spPr/>
        <p:txBody>
          <a:bodyPr/>
          <a:lstStyle>
            <a:lvl1pPr>
              <a:defRPr/>
            </a:lvl1pPr>
          </a:lstStyle>
          <a:p>
            <a:fld id="{263A18AA-7054-484C-90E1-EF7358A8DF99}" type="slidenum">
              <a:rPr lang="en-AU" altLang="en-US"/>
              <a:pPr/>
              <a:t>‹#›</a:t>
            </a:fld>
            <a:endParaRPr lang="en-AU" altLang="en-US"/>
          </a:p>
        </p:txBody>
      </p:sp>
    </p:spTree>
    <p:extLst>
      <p:ext uri="{BB962C8B-B14F-4D97-AF65-F5344CB8AC3E}">
        <p14:creationId xmlns:p14="http://schemas.microsoft.com/office/powerpoint/2010/main" val="659906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371600" y="1066800"/>
            <a:ext cx="36957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219700" y="1066800"/>
            <a:ext cx="36957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lvl1pPr>
              <a:defRPr/>
            </a:lvl1pPr>
          </a:lstStyle>
          <a:p>
            <a:r>
              <a:rPr lang="en-US" altLang="en-US"/>
              <a:t>© Pearson Education 2007</a:t>
            </a:r>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Chapter 4 (Maciaszek - RASD 3/e)</a:t>
            </a:r>
          </a:p>
        </p:txBody>
      </p:sp>
      <p:sp>
        <p:nvSpPr>
          <p:cNvPr id="7" name="Slide Number Placeholder 6"/>
          <p:cNvSpPr>
            <a:spLocks noGrp="1"/>
          </p:cNvSpPr>
          <p:nvPr>
            <p:ph type="sldNum" sz="quarter" idx="12"/>
          </p:nvPr>
        </p:nvSpPr>
        <p:spPr/>
        <p:txBody>
          <a:bodyPr/>
          <a:lstStyle>
            <a:lvl1pPr>
              <a:defRPr/>
            </a:lvl1pPr>
          </a:lstStyle>
          <a:p>
            <a:fld id="{01DFA37A-CC78-45B2-AF77-B380D4DCA53B}" type="slidenum">
              <a:rPr lang="en-AU" altLang="en-US"/>
              <a:pPr/>
              <a:t>‹#›</a:t>
            </a:fld>
            <a:endParaRPr lang="en-AU" altLang="en-US"/>
          </a:p>
        </p:txBody>
      </p:sp>
    </p:spTree>
    <p:extLst>
      <p:ext uri="{BB962C8B-B14F-4D97-AF65-F5344CB8AC3E}">
        <p14:creationId xmlns:p14="http://schemas.microsoft.com/office/powerpoint/2010/main" val="283919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lvl1pPr>
              <a:defRPr/>
            </a:lvl1pPr>
          </a:lstStyle>
          <a:p>
            <a:r>
              <a:rPr lang="en-US" altLang="en-US"/>
              <a:t>© Pearson Education 2007</a:t>
            </a:r>
            <a:endParaRPr lang="en-AU" altLang="en-US"/>
          </a:p>
        </p:txBody>
      </p:sp>
      <p:sp>
        <p:nvSpPr>
          <p:cNvPr id="8" name="Footer Placeholder 7"/>
          <p:cNvSpPr>
            <a:spLocks noGrp="1"/>
          </p:cNvSpPr>
          <p:nvPr>
            <p:ph type="ftr" sz="quarter" idx="11"/>
          </p:nvPr>
        </p:nvSpPr>
        <p:spPr/>
        <p:txBody>
          <a:bodyPr/>
          <a:lstStyle>
            <a:lvl1pPr>
              <a:defRPr/>
            </a:lvl1pPr>
          </a:lstStyle>
          <a:p>
            <a:r>
              <a:rPr lang="en-AU" altLang="en-US"/>
              <a:t>Chapter 4 (Maciaszek - RASD 3/e)</a:t>
            </a:r>
          </a:p>
        </p:txBody>
      </p:sp>
      <p:sp>
        <p:nvSpPr>
          <p:cNvPr id="9" name="Slide Number Placeholder 8"/>
          <p:cNvSpPr>
            <a:spLocks noGrp="1"/>
          </p:cNvSpPr>
          <p:nvPr>
            <p:ph type="sldNum" sz="quarter" idx="12"/>
          </p:nvPr>
        </p:nvSpPr>
        <p:spPr/>
        <p:txBody>
          <a:bodyPr/>
          <a:lstStyle>
            <a:lvl1pPr>
              <a:defRPr/>
            </a:lvl1pPr>
          </a:lstStyle>
          <a:p>
            <a:fld id="{CA5ACA10-97AC-4DEE-9405-2C0E8D85E632}" type="slidenum">
              <a:rPr lang="en-AU" altLang="en-US"/>
              <a:pPr/>
              <a:t>‹#›</a:t>
            </a:fld>
            <a:endParaRPr lang="en-AU" altLang="en-US"/>
          </a:p>
        </p:txBody>
      </p:sp>
    </p:spTree>
    <p:extLst>
      <p:ext uri="{BB962C8B-B14F-4D97-AF65-F5344CB8AC3E}">
        <p14:creationId xmlns:p14="http://schemas.microsoft.com/office/powerpoint/2010/main" val="2835089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lvl1pPr>
              <a:defRPr/>
            </a:lvl1pPr>
          </a:lstStyle>
          <a:p>
            <a:r>
              <a:rPr lang="en-US" altLang="en-US"/>
              <a:t>© Pearson Education 2007</a:t>
            </a:r>
            <a:endParaRPr lang="en-AU" altLang="en-US"/>
          </a:p>
        </p:txBody>
      </p:sp>
      <p:sp>
        <p:nvSpPr>
          <p:cNvPr id="4" name="Footer Placeholder 3"/>
          <p:cNvSpPr>
            <a:spLocks noGrp="1"/>
          </p:cNvSpPr>
          <p:nvPr>
            <p:ph type="ftr" sz="quarter" idx="11"/>
          </p:nvPr>
        </p:nvSpPr>
        <p:spPr/>
        <p:txBody>
          <a:bodyPr/>
          <a:lstStyle>
            <a:lvl1pPr>
              <a:defRPr/>
            </a:lvl1pPr>
          </a:lstStyle>
          <a:p>
            <a:r>
              <a:rPr lang="en-AU" altLang="en-US"/>
              <a:t>Chapter 4 (Maciaszek - RASD 3/e)</a:t>
            </a:r>
          </a:p>
        </p:txBody>
      </p:sp>
      <p:sp>
        <p:nvSpPr>
          <p:cNvPr id="5" name="Slide Number Placeholder 4"/>
          <p:cNvSpPr>
            <a:spLocks noGrp="1"/>
          </p:cNvSpPr>
          <p:nvPr>
            <p:ph type="sldNum" sz="quarter" idx="12"/>
          </p:nvPr>
        </p:nvSpPr>
        <p:spPr/>
        <p:txBody>
          <a:bodyPr/>
          <a:lstStyle>
            <a:lvl1pPr>
              <a:defRPr/>
            </a:lvl1pPr>
          </a:lstStyle>
          <a:p>
            <a:fld id="{06CD2534-507B-4C0A-A63D-C305449C23E4}" type="slidenum">
              <a:rPr lang="en-AU" altLang="en-US"/>
              <a:pPr/>
              <a:t>‹#›</a:t>
            </a:fld>
            <a:endParaRPr lang="en-AU" altLang="en-US"/>
          </a:p>
        </p:txBody>
      </p:sp>
    </p:spTree>
    <p:extLst>
      <p:ext uri="{BB962C8B-B14F-4D97-AF65-F5344CB8AC3E}">
        <p14:creationId xmlns:p14="http://schemas.microsoft.com/office/powerpoint/2010/main" val="336073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a:t>© Pearson Education 2007</a:t>
            </a:r>
            <a:endParaRPr lang="en-AU" altLang="en-US"/>
          </a:p>
        </p:txBody>
      </p:sp>
      <p:sp>
        <p:nvSpPr>
          <p:cNvPr id="3" name="Footer Placeholder 2"/>
          <p:cNvSpPr>
            <a:spLocks noGrp="1"/>
          </p:cNvSpPr>
          <p:nvPr>
            <p:ph type="ftr" sz="quarter" idx="11"/>
          </p:nvPr>
        </p:nvSpPr>
        <p:spPr/>
        <p:txBody>
          <a:bodyPr/>
          <a:lstStyle>
            <a:lvl1pPr>
              <a:defRPr/>
            </a:lvl1pPr>
          </a:lstStyle>
          <a:p>
            <a:r>
              <a:rPr lang="en-AU" altLang="en-US"/>
              <a:t>Chapter 4 (Maciaszek - RASD 3/e)</a:t>
            </a:r>
          </a:p>
        </p:txBody>
      </p:sp>
      <p:sp>
        <p:nvSpPr>
          <p:cNvPr id="4" name="Slide Number Placeholder 3"/>
          <p:cNvSpPr>
            <a:spLocks noGrp="1"/>
          </p:cNvSpPr>
          <p:nvPr>
            <p:ph type="sldNum" sz="quarter" idx="12"/>
          </p:nvPr>
        </p:nvSpPr>
        <p:spPr/>
        <p:txBody>
          <a:bodyPr/>
          <a:lstStyle>
            <a:lvl1pPr>
              <a:defRPr/>
            </a:lvl1pPr>
          </a:lstStyle>
          <a:p>
            <a:fld id="{5AC87A56-0AEC-4FAC-9930-0AF0576AC827}" type="slidenum">
              <a:rPr lang="en-AU" altLang="en-US"/>
              <a:pPr/>
              <a:t>‹#›</a:t>
            </a:fld>
            <a:endParaRPr lang="en-AU" altLang="en-US"/>
          </a:p>
        </p:txBody>
      </p:sp>
    </p:spTree>
    <p:extLst>
      <p:ext uri="{BB962C8B-B14F-4D97-AF65-F5344CB8AC3E}">
        <p14:creationId xmlns:p14="http://schemas.microsoft.com/office/powerpoint/2010/main" val="944839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r>
              <a:rPr lang="en-US" altLang="en-US"/>
              <a:t>© Pearson Education 2007</a:t>
            </a:r>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Chapter 4 (Maciaszek - RASD 3/e)</a:t>
            </a:r>
          </a:p>
        </p:txBody>
      </p:sp>
      <p:sp>
        <p:nvSpPr>
          <p:cNvPr id="7" name="Slide Number Placeholder 6"/>
          <p:cNvSpPr>
            <a:spLocks noGrp="1"/>
          </p:cNvSpPr>
          <p:nvPr>
            <p:ph type="sldNum" sz="quarter" idx="12"/>
          </p:nvPr>
        </p:nvSpPr>
        <p:spPr/>
        <p:txBody>
          <a:bodyPr/>
          <a:lstStyle>
            <a:lvl1pPr>
              <a:defRPr/>
            </a:lvl1pPr>
          </a:lstStyle>
          <a:p>
            <a:fld id="{250FA93A-5544-41FE-ADFF-D584ACE481D7}" type="slidenum">
              <a:rPr lang="en-AU" altLang="en-US"/>
              <a:pPr/>
              <a:t>‹#›</a:t>
            </a:fld>
            <a:endParaRPr lang="en-AU" altLang="en-US"/>
          </a:p>
        </p:txBody>
      </p:sp>
    </p:spTree>
    <p:extLst>
      <p:ext uri="{BB962C8B-B14F-4D97-AF65-F5344CB8AC3E}">
        <p14:creationId xmlns:p14="http://schemas.microsoft.com/office/powerpoint/2010/main" val="3850036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r>
              <a:rPr lang="en-US" altLang="en-US"/>
              <a:t>© Pearson Education 2007</a:t>
            </a:r>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Chapter 4 (Maciaszek - RASD 3/e)</a:t>
            </a:r>
          </a:p>
        </p:txBody>
      </p:sp>
      <p:sp>
        <p:nvSpPr>
          <p:cNvPr id="7" name="Slide Number Placeholder 6"/>
          <p:cNvSpPr>
            <a:spLocks noGrp="1"/>
          </p:cNvSpPr>
          <p:nvPr>
            <p:ph type="sldNum" sz="quarter" idx="12"/>
          </p:nvPr>
        </p:nvSpPr>
        <p:spPr/>
        <p:txBody>
          <a:bodyPr/>
          <a:lstStyle>
            <a:lvl1pPr>
              <a:defRPr/>
            </a:lvl1pPr>
          </a:lstStyle>
          <a:p>
            <a:fld id="{74A44AC4-518B-4375-B08B-E47A5FE3A3DE}" type="slidenum">
              <a:rPr lang="en-AU" altLang="en-US"/>
              <a:pPr/>
              <a:t>‹#›</a:t>
            </a:fld>
            <a:endParaRPr lang="en-AU" altLang="en-US"/>
          </a:p>
        </p:txBody>
      </p:sp>
    </p:spTree>
    <p:extLst>
      <p:ext uri="{BB962C8B-B14F-4D97-AF65-F5344CB8AC3E}">
        <p14:creationId xmlns:p14="http://schemas.microsoft.com/office/powerpoint/2010/main" val="3228614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1FFFA"/>
        </a:solidFill>
        <a:effectLst/>
      </p:bgPr>
    </p:bg>
    <p:spTree>
      <p:nvGrpSpPr>
        <p:cNvPr id="1" name=""/>
        <p:cNvGrpSpPr/>
        <p:nvPr/>
      </p:nvGrpSpPr>
      <p:grpSpPr>
        <a:xfrm>
          <a:off x="0" y="0"/>
          <a:ext cx="0" cy="0"/>
          <a:chOff x="0" y="0"/>
          <a:chExt cx="0" cy="0"/>
        </a:xfrm>
      </p:grpSpPr>
      <p:sp>
        <p:nvSpPr>
          <p:cNvPr id="437250" name="Rectangle 2050"/>
          <p:cNvSpPr>
            <a:spLocks noChangeArrowheads="1"/>
          </p:cNvSpPr>
          <p:nvPr/>
        </p:nvSpPr>
        <p:spPr bwMode="ltGray">
          <a:xfrm>
            <a:off x="247650" y="0"/>
            <a:ext cx="238125" cy="684530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1" name="Rectangle 2051"/>
          <p:cNvSpPr>
            <a:spLocks noChangeArrowheads="1"/>
          </p:cNvSpPr>
          <p:nvPr/>
        </p:nvSpPr>
        <p:spPr bwMode="ltGray">
          <a:xfrm>
            <a:off x="450850" y="0"/>
            <a:ext cx="373063" cy="46672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2" name="Rectangle 2052"/>
          <p:cNvSpPr>
            <a:spLocks noChangeArrowheads="1"/>
          </p:cNvSpPr>
          <p:nvPr/>
        </p:nvSpPr>
        <p:spPr bwMode="ltGray">
          <a:xfrm>
            <a:off x="333375" y="0"/>
            <a:ext cx="1082675" cy="335280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3" name="Rectangle 2053"/>
          <p:cNvSpPr>
            <a:spLocks noChangeArrowheads="1"/>
          </p:cNvSpPr>
          <p:nvPr/>
        </p:nvSpPr>
        <p:spPr bwMode="ltGray">
          <a:xfrm>
            <a:off x="417513" y="0"/>
            <a:ext cx="304800" cy="3886200"/>
          </a:xfrm>
          <a:prstGeom prst="rect">
            <a:avLst/>
          </a:pr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4" name="Rectangle 2054"/>
          <p:cNvSpPr>
            <a:spLocks noChangeArrowheads="1"/>
          </p:cNvSpPr>
          <p:nvPr/>
        </p:nvSpPr>
        <p:spPr bwMode="ltGray">
          <a:xfrm>
            <a:off x="533400" y="1066800"/>
            <a:ext cx="525463" cy="1219200"/>
          </a:xfrm>
          <a:prstGeom prst="rect">
            <a:avLst/>
          </a:prstGeom>
          <a:gradFill rotWithShape="0">
            <a:gsLst>
              <a:gs pos="0">
                <a:schemeClr val="bg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5" name="Rectangle 2055"/>
          <p:cNvSpPr>
            <a:spLocks noChangeArrowheads="1"/>
          </p:cNvSpPr>
          <p:nvPr/>
        </p:nvSpPr>
        <p:spPr bwMode="ltGray">
          <a:xfrm>
            <a:off x="519113" y="9144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6" name="Rectangle 2056"/>
          <p:cNvSpPr>
            <a:spLocks noGrp="1" noChangeArrowheads="1"/>
          </p:cNvSpPr>
          <p:nvPr>
            <p:ph type="title"/>
          </p:nvPr>
        </p:nvSpPr>
        <p:spPr bwMode="auto">
          <a:xfrm>
            <a:off x="1371600" y="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r>
              <a:rPr lang="en-AU" altLang="en-US"/>
              <a:t>Click to edit Master title style</a:t>
            </a:r>
          </a:p>
        </p:txBody>
      </p:sp>
      <p:sp>
        <p:nvSpPr>
          <p:cNvPr id="437257" name="Rectangle 2057"/>
          <p:cNvSpPr>
            <a:spLocks noGrp="1" noChangeArrowheads="1"/>
          </p:cNvSpPr>
          <p:nvPr>
            <p:ph type="body" idx="1"/>
          </p:nvPr>
        </p:nvSpPr>
        <p:spPr bwMode="auto">
          <a:xfrm>
            <a:off x="1371600" y="1066800"/>
            <a:ext cx="7543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37258" name="Rectangle 2058"/>
          <p:cNvSpPr>
            <a:spLocks noGrp="1" noChangeArrowheads="1"/>
          </p:cNvSpPr>
          <p:nvPr>
            <p:ph type="dt" sz="half" idx="2"/>
          </p:nvPr>
        </p:nvSpPr>
        <p:spPr bwMode="auto">
          <a:xfrm>
            <a:off x="7620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i="1">
                <a:effectLst>
                  <a:outerShdw blurRad="38100" dist="38100" dir="2700000" algn="tl">
                    <a:srgbClr val="FFFFFF"/>
                  </a:outerShdw>
                </a:effectLst>
                <a:latin typeface="+mn-lt"/>
              </a:defRPr>
            </a:lvl1pPr>
          </a:lstStyle>
          <a:p>
            <a:r>
              <a:rPr lang="en-US" altLang="en-US"/>
              <a:t>© Pearson Education 2007</a:t>
            </a:r>
            <a:endParaRPr lang="en-AU" altLang="en-US"/>
          </a:p>
        </p:txBody>
      </p:sp>
      <p:sp>
        <p:nvSpPr>
          <p:cNvPr id="437259" name="Rectangle 2059"/>
          <p:cNvSpPr>
            <a:spLocks noGrp="1" noChangeArrowheads="1"/>
          </p:cNvSpPr>
          <p:nvPr>
            <p:ph type="ftr" sz="quarter" idx="3"/>
          </p:nvPr>
        </p:nvSpPr>
        <p:spPr bwMode="auto">
          <a:xfrm>
            <a:off x="3276600" y="6553200"/>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i="1">
                <a:effectLst>
                  <a:outerShdw blurRad="38100" dist="38100" dir="2700000" algn="tl">
                    <a:srgbClr val="FFFFFF"/>
                  </a:outerShdw>
                </a:effectLst>
                <a:latin typeface="+mn-lt"/>
              </a:defRPr>
            </a:lvl1pPr>
          </a:lstStyle>
          <a:p>
            <a:r>
              <a:rPr lang="en-AU" altLang="en-US"/>
              <a:t>Chapter 4 (Maciaszek - RASD 3/e)</a:t>
            </a:r>
          </a:p>
        </p:txBody>
      </p:sp>
      <p:sp>
        <p:nvSpPr>
          <p:cNvPr id="437260" name="Rectangle 2060"/>
          <p:cNvSpPr>
            <a:spLocks noGrp="1" noChangeArrowheads="1"/>
          </p:cNvSpPr>
          <p:nvPr>
            <p:ph type="sldNum" sz="quarter" idx="4"/>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i="1">
                <a:effectLst>
                  <a:outerShdw blurRad="38100" dist="38100" dir="2700000" algn="tl">
                    <a:srgbClr val="FFFFFF"/>
                  </a:outerShdw>
                </a:effectLst>
                <a:latin typeface="+mn-lt"/>
              </a:defRPr>
            </a:lvl1pPr>
          </a:lstStyle>
          <a:p>
            <a:fld id="{20F8385F-E562-45B8-9D52-11B3489A1E7F}" type="slidenum">
              <a:rPr lang="en-AU" altLang="en-US"/>
              <a:pPr/>
              <a:t>‹#›</a:t>
            </a:fld>
            <a:endParaRPr lang="en-AU" altLang="en-US"/>
          </a:p>
        </p:txBody>
      </p:sp>
      <p:sp>
        <p:nvSpPr>
          <p:cNvPr id="437261" name="Rectangle 2061"/>
          <p:cNvSpPr>
            <a:spLocks noChangeArrowheads="1"/>
          </p:cNvSpPr>
          <p:nvPr/>
        </p:nvSpPr>
        <p:spPr bwMode="ltGray">
          <a:xfrm>
            <a:off x="519113" y="64008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62" name="Rectangle 2062"/>
          <p:cNvSpPr>
            <a:spLocks noChangeArrowheads="1"/>
          </p:cNvSpPr>
          <p:nvPr/>
        </p:nvSpPr>
        <p:spPr bwMode="ltGray">
          <a:xfrm>
            <a:off x="519113" y="64008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hf hdr="0"/>
  <p:txStyles>
    <p:titleStyle>
      <a:lvl1pPr algn="l" rtl="0" eaLnBrk="0" fontAlgn="base" hangingPunct="0">
        <a:spcBef>
          <a:spcPct val="0"/>
        </a:spcBef>
        <a:spcAft>
          <a:spcPct val="0"/>
        </a:spcAft>
        <a:defRPr sz="4400" i="1" kern="1200">
          <a:solidFill>
            <a:schemeClr val="tx2"/>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2pPr>
      <a:lvl3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3pPr>
      <a:lvl4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4pPr>
      <a:lvl5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5pPr>
      <a:lvl6pPr marL="4572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6pPr>
      <a:lvl7pPr marL="9144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7pPr>
      <a:lvl8pPr marL="13716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8pPr>
      <a:lvl9pPr marL="18288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9pPr>
    </p:titleStyle>
    <p:bodyStyle>
      <a:lvl1pPr marL="342900" indent="-342900" algn="l" rtl="0" eaLnBrk="0" fontAlgn="base" hangingPunct="0">
        <a:spcBef>
          <a:spcPct val="20000"/>
        </a:spcBef>
        <a:spcAft>
          <a:spcPct val="0"/>
        </a:spcAft>
        <a:buClr>
          <a:schemeClr val="accent1"/>
        </a:buClr>
        <a:buSzPct val="75000"/>
        <a:buFont typeface="Monotype Sorts"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000" kern="1200">
          <a:solidFill>
            <a:schemeClr val="tx1"/>
          </a:solidFill>
          <a:effectLst>
            <a:outerShdw blurRad="38100" dist="38100" dir="2700000" algn="tl">
              <a:srgbClr val="FFFFFF"/>
            </a:outerShdw>
          </a:effectLst>
          <a:latin typeface="+mn-lt"/>
          <a:ea typeface="+mn-ea"/>
          <a:cs typeface="+mn-cs"/>
        </a:defRPr>
      </a:lvl3pPr>
      <a:lvl4pPr marL="1600200" indent="-228600" algn="l" rtl="0" eaLnBrk="0" fontAlgn="base" hangingPunct="0">
        <a:spcBef>
          <a:spcPct val="20000"/>
        </a:spcBef>
        <a:spcAft>
          <a:spcPct val="0"/>
        </a:spcAft>
        <a:buClr>
          <a:schemeClr val="tx2"/>
        </a:buClr>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ctrTitle"/>
          </p:nvPr>
        </p:nvSpPr>
        <p:spPr>
          <a:xfrm>
            <a:off x="1524000" y="188913"/>
            <a:ext cx="7620000" cy="2160587"/>
          </a:xfrm>
        </p:spPr>
        <p:txBody>
          <a:bodyPr/>
          <a:lstStyle/>
          <a:p>
            <a:pPr algn="ctr"/>
            <a:r>
              <a:rPr lang="en-US" altLang="en-US" sz="2800" i="0"/>
              <a:t>MACIASZEK, L.A. (2007): </a:t>
            </a:r>
            <a:br>
              <a:rPr lang="en-US" altLang="en-US" sz="2800" i="0"/>
            </a:br>
            <a:r>
              <a:rPr lang="en-US" altLang="en-US" sz="2800" b="1"/>
              <a:t>Requirements Analysis and System Design</a:t>
            </a:r>
            <a:r>
              <a:rPr lang="en-US" altLang="en-US" sz="2800" b="1" i="0"/>
              <a:t>, 3</a:t>
            </a:r>
            <a:r>
              <a:rPr lang="en-US" altLang="en-US" sz="2800" b="1" i="0" baseline="30000"/>
              <a:t>rd</a:t>
            </a:r>
            <a:r>
              <a:rPr lang="en-US" altLang="en-US" sz="2800" b="1" i="0"/>
              <a:t> ed.</a:t>
            </a:r>
            <a:br>
              <a:rPr lang="en-US" altLang="en-US" sz="2800" i="0"/>
            </a:br>
            <a:r>
              <a:rPr lang="en-US" altLang="en-US" sz="2800" i="0"/>
              <a:t>Addison Wesley, Harlow England</a:t>
            </a:r>
            <a:br>
              <a:rPr lang="en-US" altLang="en-US" sz="2800" i="0"/>
            </a:br>
            <a:r>
              <a:rPr lang="en-US" altLang="en-US" sz="2000" i="0"/>
              <a:t>ISBN 978-0-321-44036-5</a:t>
            </a:r>
            <a:endParaRPr lang="en-US" altLang="en-US" sz="2000"/>
          </a:p>
        </p:txBody>
      </p:sp>
      <p:sp>
        <p:nvSpPr>
          <p:cNvPr id="558083" name="Rectangle 3"/>
          <p:cNvSpPr>
            <a:spLocks noChangeArrowheads="1"/>
          </p:cNvSpPr>
          <p:nvPr/>
        </p:nvSpPr>
        <p:spPr bwMode="auto">
          <a:xfrm>
            <a:off x="1447800" y="3429000"/>
            <a:ext cx="76962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a:solidFill>
                  <a:srgbClr val="4D4D4D"/>
                </a:solidFill>
              </a:rPr>
              <a:t>Chapter 4 </a:t>
            </a:r>
            <a:br>
              <a:rPr lang="en-US" altLang="en-US" sz="3200">
                <a:solidFill>
                  <a:srgbClr val="4D4D4D"/>
                </a:solidFill>
              </a:rPr>
            </a:br>
            <a:r>
              <a:rPr lang="en-US" altLang="en-US" sz="3200">
                <a:solidFill>
                  <a:srgbClr val="4D4D4D"/>
                </a:solidFill>
              </a:rPr>
              <a:t> </a:t>
            </a:r>
            <a:r>
              <a:rPr lang="en-US" altLang="en-US" sz="3200" b="1" i="1">
                <a:solidFill>
                  <a:srgbClr val="4D4D4D"/>
                </a:solidFill>
              </a:rPr>
              <a:t>Requirements Specification </a:t>
            </a:r>
          </a:p>
        </p:txBody>
      </p:sp>
      <p:sp>
        <p:nvSpPr>
          <p:cNvPr id="558084" name="Rectangle 4"/>
          <p:cNvSpPr>
            <a:spLocks noGrp="1" noChangeArrowheads="1"/>
          </p:cNvSpPr>
          <p:nvPr>
            <p:ph type="subTitle" idx="1"/>
          </p:nvPr>
        </p:nvSpPr>
        <p:spPr>
          <a:xfrm>
            <a:off x="1371600" y="6019800"/>
            <a:ext cx="7772400" cy="609600"/>
          </a:xfrm>
          <a:noFill/>
          <a:ln/>
        </p:spPr>
        <p:txBody>
          <a:bodyPr/>
          <a:lstStyle/>
          <a:p>
            <a:r>
              <a:rPr lang="en-US" altLang="en-US" sz="2000"/>
              <a:t>© Pearson Education Limited 2007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18CE68E5-A46D-4678-B120-E0D9131965FD}" type="slidenum">
              <a:rPr lang="en-AU" altLang="en-US"/>
              <a:pPr/>
              <a:t>10</a:t>
            </a:fld>
            <a:endParaRPr lang="en-AU" altLang="en-US"/>
          </a:p>
        </p:txBody>
      </p:sp>
      <p:sp>
        <p:nvSpPr>
          <p:cNvPr id="837634" name="Rectangle 2"/>
          <p:cNvSpPr>
            <a:spLocks noGrp="1" noChangeArrowheads="1"/>
          </p:cNvSpPr>
          <p:nvPr>
            <p:ph type="title"/>
          </p:nvPr>
        </p:nvSpPr>
        <p:spPr/>
        <p:txBody>
          <a:bodyPr/>
          <a:lstStyle/>
          <a:p>
            <a:r>
              <a:rPr lang="en-US" altLang="en-US"/>
              <a:t>APP, EAP</a:t>
            </a:r>
          </a:p>
        </p:txBody>
      </p:sp>
      <p:sp>
        <p:nvSpPr>
          <p:cNvPr id="837635" name="Rectangle 3"/>
          <p:cNvSpPr>
            <a:spLocks noGrp="1" noChangeArrowheads="1"/>
          </p:cNvSpPr>
          <p:nvPr>
            <p:ph type="body" idx="1"/>
          </p:nvPr>
        </p:nvSpPr>
        <p:spPr/>
        <p:txBody>
          <a:bodyPr/>
          <a:lstStyle/>
          <a:p>
            <a:pPr>
              <a:lnSpc>
                <a:spcPct val="95000"/>
              </a:lnSpc>
              <a:spcBef>
                <a:spcPts val="600"/>
              </a:spcBef>
            </a:pPr>
            <a:r>
              <a:rPr lang="en-US" altLang="en-US" dirty="0"/>
              <a:t>APP (acquaintance package principle)</a:t>
            </a:r>
          </a:p>
          <a:p>
            <a:pPr lvl="1">
              <a:lnSpc>
                <a:spcPct val="95000"/>
              </a:lnSpc>
              <a:spcBef>
                <a:spcPts val="600"/>
              </a:spcBef>
            </a:pPr>
            <a:r>
              <a:rPr lang="en-US" altLang="en-US" dirty="0"/>
              <a:t>separate layer of interfaces to support more complex object communication under strict supportability guidelines</a:t>
            </a:r>
          </a:p>
          <a:p>
            <a:pPr lvl="1">
              <a:lnSpc>
                <a:spcPct val="95000"/>
              </a:lnSpc>
              <a:spcBef>
                <a:spcPts val="600"/>
              </a:spcBef>
            </a:pPr>
            <a:r>
              <a:rPr lang="en-US" altLang="en-US" dirty="0"/>
              <a:t>subsystem of interfaces only</a:t>
            </a:r>
          </a:p>
          <a:p>
            <a:pPr lvl="2">
              <a:lnSpc>
                <a:spcPct val="95000"/>
              </a:lnSpc>
              <a:spcBef>
                <a:spcPts val="600"/>
              </a:spcBef>
            </a:pPr>
            <a:r>
              <a:rPr lang="en-US" altLang="en-US" dirty="0"/>
              <a:t>other objects in the system can use these interfaces, and pass them in arguments to method calls, instead of concrete objects </a:t>
            </a:r>
            <a:r>
              <a:rPr lang="en-US" altLang="en-US" dirty="0">
                <a:sym typeface="Symbol" panose="05050102010706020507" pitchFamily="18" charset="2"/>
              </a:rPr>
              <a:t> </a:t>
            </a:r>
            <a:r>
              <a:rPr lang="en-US" altLang="en-US" dirty="0"/>
              <a:t>classes in non-neighboring subsystems can communicate without knowing the concrete suppliers of services (and, therefore, without creating dependencies on concrete classes)</a:t>
            </a:r>
          </a:p>
          <a:p>
            <a:pPr>
              <a:lnSpc>
                <a:spcPct val="95000"/>
              </a:lnSpc>
              <a:spcBef>
                <a:spcPts val="600"/>
              </a:spcBef>
            </a:pPr>
            <a:r>
              <a:rPr lang="en-US" altLang="en-US" dirty="0"/>
              <a:t>EAP (explicit association principle)</a:t>
            </a:r>
          </a:p>
          <a:p>
            <a:pPr lvl="1">
              <a:lnSpc>
                <a:spcPct val="95000"/>
              </a:lnSpc>
              <a:spcBef>
                <a:spcPts val="600"/>
              </a:spcBef>
            </a:pPr>
            <a:r>
              <a:rPr lang="en-US" altLang="en-US" dirty="0"/>
              <a:t>legitimizes run-time object communication in compile-time data structures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8E4E47C2-572A-49D6-BE3E-10459D9B6B74}" type="slidenum">
              <a:rPr lang="en-AU" altLang="en-US"/>
              <a:pPr/>
              <a:t>11</a:t>
            </a:fld>
            <a:endParaRPr lang="en-AU" altLang="en-US"/>
          </a:p>
        </p:txBody>
      </p:sp>
      <p:sp>
        <p:nvSpPr>
          <p:cNvPr id="919554" name="Rectangle 2"/>
          <p:cNvSpPr>
            <a:spLocks noGrp="1" noChangeArrowheads="1"/>
          </p:cNvSpPr>
          <p:nvPr>
            <p:ph type="title"/>
          </p:nvPr>
        </p:nvSpPr>
        <p:spPr/>
        <p:txBody>
          <a:bodyPr/>
          <a:lstStyle/>
          <a:p>
            <a:r>
              <a:rPr lang="en-US" altLang="en-US"/>
              <a:t>CEP, CNP</a:t>
            </a:r>
          </a:p>
        </p:txBody>
      </p:sp>
      <p:sp>
        <p:nvSpPr>
          <p:cNvPr id="919555" name="Rectangle 3"/>
          <p:cNvSpPr>
            <a:spLocks noGrp="1" noChangeArrowheads="1"/>
          </p:cNvSpPr>
          <p:nvPr>
            <p:ph type="body" idx="1"/>
          </p:nvPr>
        </p:nvSpPr>
        <p:spPr/>
        <p:txBody>
          <a:bodyPr/>
          <a:lstStyle/>
          <a:p>
            <a:r>
              <a:rPr lang="en-US" altLang="en-US" sz="2400" dirty="0"/>
              <a:t>CEP (cycle elimination principle)</a:t>
            </a:r>
          </a:p>
          <a:p>
            <a:pPr lvl="1"/>
            <a:r>
              <a:rPr lang="en-US" altLang="en-US" sz="2000" dirty="0"/>
              <a:t>cyclic dependencies, between classes and other structures (methods, packages, subsystems)</a:t>
            </a:r>
          </a:p>
          <a:p>
            <a:pPr lvl="1"/>
            <a:r>
              <a:rPr lang="en-US" altLang="en-US" sz="2000" dirty="0"/>
              <a:t>unavoidable, but can be neutralized </a:t>
            </a:r>
          </a:p>
          <a:p>
            <a:pPr lvl="2"/>
            <a:r>
              <a:rPr lang="en-US" altLang="en-US" sz="1800" dirty="0"/>
              <a:t>extra classes to reduce a network of calls to a hierarchy </a:t>
            </a:r>
          </a:p>
          <a:p>
            <a:pPr lvl="2"/>
            <a:r>
              <a:rPr lang="en-US" altLang="en-US" sz="1800" dirty="0"/>
              <a:t>purposeful use of interfaces</a:t>
            </a:r>
          </a:p>
          <a:p>
            <a:r>
              <a:rPr lang="en-US" altLang="en-US" sz="2400" dirty="0"/>
              <a:t>CNP (class naming principle)</a:t>
            </a:r>
          </a:p>
          <a:p>
            <a:pPr lvl="1"/>
            <a:r>
              <a:rPr lang="en-US" altLang="en-US" sz="2000" dirty="0"/>
              <a:t>name of  each class and each interface in the system should identify the subsystem/package layer to which it belongs</a:t>
            </a:r>
          </a:p>
          <a:p>
            <a:pPr lvl="1"/>
            <a:r>
              <a:rPr lang="en-US" altLang="en-US" sz="2000" dirty="0"/>
              <a:t>ensuring that each class begins with a single letter identifying the PCBMER layer (i.e. P, C, etc.)</a:t>
            </a:r>
          </a:p>
          <a:p>
            <a:pPr lvl="2"/>
            <a:r>
              <a:rPr lang="en-US" altLang="en-US" sz="1800" dirty="0" err="1"/>
              <a:t>EVideo</a:t>
            </a:r>
            <a:r>
              <a:rPr lang="en-US" altLang="en-US" sz="1800" dirty="0"/>
              <a:t> means that the class is in the entity subsystem</a:t>
            </a:r>
          </a:p>
          <a:p>
            <a:pPr lvl="2"/>
            <a:r>
              <a:rPr lang="en-US" altLang="en-US" sz="1800" dirty="0" err="1"/>
              <a:t>IMVideo</a:t>
            </a:r>
            <a:r>
              <a:rPr lang="en-US" altLang="en-US" sz="1800" dirty="0"/>
              <a:t> means that the interface is in the mediator subsystem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F9E1880C-4719-474A-9E05-B169FBA9FFF6}" type="slidenum">
              <a:rPr lang="en-AU" altLang="en-US"/>
              <a:pPr/>
              <a:t>12</a:t>
            </a:fld>
            <a:endParaRPr lang="en-AU" altLang="en-US"/>
          </a:p>
        </p:txBody>
      </p:sp>
      <p:sp>
        <p:nvSpPr>
          <p:cNvPr id="920578" name="Rectangle 2"/>
          <p:cNvSpPr>
            <a:spLocks noGrp="1" noChangeArrowheads="1"/>
          </p:cNvSpPr>
          <p:nvPr>
            <p:ph type="title"/>
          </p:nvPr>
        </p:nvSpPr>
        <p:spPr/>
        <p:txBody>
          <a:bodyPr/>
          <a:lstStyle/>
          <a:p>
            <a:r>
              <a:rPr lang="en-US" altLang="en-US"/>
              <a:t>Review Quiz 4.1</a:t>
            </a:r>
          </a:p>
        </p:txBody>
      </p:sp>
      <p:sp>
        <p:nvSpPr>
          <p:cNvPr id="920579" name="Rectangle 3"/>
          <p:cNvSpPr>
            <a:spLocks noGrp="1" noChangeArrowheads="1"/>
          </p:cNvSpPr>
          <p:nvPr>
            <p:ph type="body" idx="1"/>
          </p:nvPr>
        </p:nvSpPr>
        <p:spPr/>
        <p:txBody>
          <a:bodyPr/>
          <a:lstStyle/>
          <a:p>
            <a:pPr marL="533400" indent="-533400">
              <a:spcBef>
                <a:spcPts val="600"/>
              </a:spcBef>
              <a:buClr>
                <a:srgbClr val="0000CC"/>
              </a:buClr>
              <a:buFont typeface="Monotype Sorts" charset="2"/>
              <a:buAutoNum type="arabicPeriod"/>
            </a:pPr>
            <a:r>
              <a:rPr lang="en-US" altLang="en-US" dirty="0"/>
              <a:t>What is the necessary and the most important condition to building into the software the quality of supportability?</a:t>
            </a:r>
          </a:p>
          <a:p>
            <a:pPr marL="533400" indent="-533400">
              <a:spcBef>
                <a:spcPts val="600"/>
              </a:spcBef>
              <a:buClr>
                <a:srgbClr val="0000CC"/>
              </a:buClr>
              <a:buFont typeface="Monotype Sorts" charset="2"/>
              <a:buAutoNum type="arabicPeriod"/>
            </a:pPr>
            <a:r>
              <a:rPr lang="en-US" altLang="en-US" dirty="0"/>
              <a:t>Which MVC objects represent user interaction events?</a:t>
            </a:r>
          </a:p>
          <a:p>
            <a:pPr marL="533400" indent="-533400">
              <a:spcBef>
                <a:spcPts val="600"/>
              </a:spcBef>
              <a:buClr>
                <a:srgbClr val="0000CC"/>
              </a:buClr>
              <a:buFont typeface="Monotype Sorts" charset="2"/>
              <a:buAutoNum type="arabicPeriod"/>
            </a:pPr>
            <a:r>
              <a:rPr lang="en-US" altLang="en-US" dirty="0"/>
              <a:t>Which Core J2EE tier is responsible for establishing and maintaining connections to data sources?</a:t>
            </a:r>
          </a:p>
          <a:p>
            <a:pPr marL="533400" indent="-533400">
              <a:spcBef>
                <a:spcPts val="600"/>
              </a:spcBef>
              <a:buClr>
                <a:srgbClr val="0000CC"/>
              </a:buClr>
              <a:buFont typeface="Monotype Sorts" charset="2"/>
              <a:buAutoNum type="arabicPeriod"/>
            </a:pPr>
            <a:r>
              <a:rPr lang="en-US" altLang="en-US" dirty="0"/>
              <a:t>Which PCBMER layer is responsible for establishing and maintaining connections to data sources?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ctrTitle"/>
          </p:nvPr>
        </p:nvSpPr>
        <p:spPr/>
        <p:txBody>
          <a:bodyPr/>
          <a:lstStyle/>
          <a:p>
            <a:pPr algn="ctr"/>
            <a:r>
              <a:rPr lang="en-US" altLang="en-US"/>
              <a:t>2. </a:t>
            </a:r>
            <a:r>
              <a:rPr lang="en-US" altLang="en-US" sz="4800"/>
              <a:t>State specifications </a:t>
            </a:r>
          </a:p>
        </p:txBody>
      </p:sp>
      <p:sp>
        <p:nvSpPr>
          <p:cNvPr id="922627" name="Rectangle 3"/>
          <p:cNvSpPr>
            <a:spLocks noGrp="1" noChangeArrowheads="1"/>
          </p:cNvSpPr>
          <p:nvPr>
            <p:ph type="subTitle" idx="1"/>
          </p:nvPr>
        </p:nvSpPr>
        <p:spPr/>
        <p:txBody>
          <a:bodyPr/>
          <a:lstStyle/>
          <a:p>
            <a:pPr>
              <a:lnSpc>
                <a:spcPct val="90000"/>
              </a:lnSpc>
              <a:buFont typeface="Monotype Sorts" charset="2"/>
              <a:buChar char="n"/>
            </a:pPr>
            <a:r>
              <a:rPr lang="en-US" altLang="en-US"/>
              <a:t> provide a </a:t>
            </a:r>
            <a:r>
              <a:rPr lang="en-US" altLang="en-US" i="1"/>
              <a:t>structure </a:t>
            </a:r>
            <a:r>
              <a:rPr lang="en-US" altLang="en-US"/>
              <a:t>(or </a:t>
            </a:r>
            <a:r>
              <a:rPr lang="en-US" altLang="en-US" i="1"/>
              <a:t>static</a:t>
            </a:r>
            <a:r>
              <a:rPr lang="en-US" altLang="en-US"/>
              <a:t>)</a:t>
            </a:r>
            <a:r>
              <a:rPr lang="en-US" altLang="en-US" i="1"/>
              <a:t> view</a:t>
            </a:r>
            <a:r>
              <a:rPr lang="en-US" altLang="en-US"/>
              <a:t> of the system </a:t>
            </a:r>
          </a:p>
          <a:p>
            <a:pPr>
              <a:lnSpc>
                <a:spcPct val="90000"/>
              </a:lnSpc>
              <a:buFont typeface="Monotype Sorts" charset="2"/>
              <a:buChar char="n"/>
            </a:pPr>
            <a:r>
              <a:rPr lang="en-US" altLang="en-US"/>
              <a:t> the main task is to define </a:t>
            </a:r>
            <a:r>
              <a:rPr lang="en-US" altLang="en-US" i="1"/>
              <a:t>classes</a:t>
            </a:r>
            <a:r>
              <a:rPr lang="en-US" altLang="en-US"/>
              <a:t> in an application domain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78DF8506-F1EF-4E83-BB13-5423DEA20142}" type="slidenum">
              <a:rPr lang="en-AU" altLang="en-US"/>
              <a:pPr/>
              <a:t>14</a:t>
            </a:fld>
            <a:endParaRPr lang="en-AU" altLang="en-US"/>
          </a:p>
        </p:txBody>
      </p:sp>
      <p:sp>
        <p:nvSpPr>
          <p:cNvPr id="838658" name="Rectangle 2"/>
          <p:cNvSpPr>
            <a:spLocks noGrp="1" noChangeArrowheads="1"/>
          </p:cNvSpPr>
          <p:nvPr>
            <p:ph type="title"/>
          </p:nvPr>
        </p:nvSpPr>
        <p:spPr/>
        <p:txBody>
          <a:bodyPr/>
          <a:lstStyle/>
          <a:p>
            <a:r>
              <a:rPr lang="en-US" altLang="en-US"/>
              <a:t>State</a:t>
            </a:r>
            <a:endParaRPr lang="en-AU" altLang="en-US"/>
          </a:p>
        </p:txBody>
      </p:sp>
      <p:sp>
        <p:nvSpPr>
          <p:cNvPr id="838659" name="Rectangle 3"/>
          <p:cNvSpPr>
            <a:spLocks noGrp="1" noChangeArrowheads="1"/>
          </p:cNvSpPr>
          <p:nvPr>
            <p:ph type="body" idx="1"/>
          </p:nvPr>
        </p:nvSpPr>
        <p:spPr/>
        <p:txBody>
          <a:bodyPr/>
          <a:lstStyle/>
          <a:p>
            <a:pPr>
              <a:spcBef>
                <a:spcPts val="1200"/>
              </a:spcBef>
            </a:pPr>
            <a:r>
              <a:rPr lang="en-US" altLang="en-US" b="1" dirty="0"/>
              <a:t>Object state</a:t>
            </a:r>
            <a:r>
              <a:rPr lang="en-US" altLang="en-US" dirty="0"/>
              <a:t> is determined by the values of its attributes and associations</a:t>
            </a:r>
          </a:p>
          <a:p>
            <a:pPr>
              <a:spcBef>
                <a:spcPts val="1200"/>
              </a:spcBef>
            </a:pPr>
            <a:r>
              <a:rPr lang="en-US" altLang="en-US" b="1" dirty="0"/>
              <a:t>State specification</a:t>
            </a:r>
            <a:endParaRPr lang="en-US" altLang="en-US" dirty="0"/>
          </a:p>
          <a:p>
            <a:pPr lvl="1">
              <a:spcBef>
                <a:spcPts val="1200"/>
              </a:spcBef>
            </a:pPr>
            <a:r>
              <a:rPr lang="en-US" altLang="en-US" dirty="0"/>
              <a:t>Model of data structures</a:t>
            </a:r>
          </a:p>
          <a:p>
            <a:pPr lvl="1">
              <a:spcBef>
                <a:spcPts val="1200"/>
              </a:spcBef>
            </a:pPr>
            <a:r>
              <a:rPr lang="en-US" altLang="en-US" dirty="0"/>
              <a:t>Static view on the system</a:t>
            </a:r>
          </a:p>
          <a:p>
            <a:pPr lvl="1">
              <a:spcBef>
                <a:spcPts val="1200"/>
              </a:spcBef>
            </a:pPr>
            <a:r>
              <a:rPr lang="en-US" altLang="en-US" dirty="0"/>
              <a:t>Class operations left out in initial specs</a:t>
            </a:r>
          </a:p>
          <a:p>
            <a:pPr lvl="1">
              <a:spcBef>
                <a:spcPts val="1200"/>
              </a:spcBef>
            </a:pPr>
            <a:r>
              <a:rPr lang="en-US" altLang="en-US" dirty="0"/>
              <a:t>Emphasis on entity classes (‘business objects’)</a:t>
            </a:r>
            <a:endParaRPr lang="en-AU"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EBD2A495-AAD7-4B50-A7FD-B1B846882930}" type="slidenum">
              <a:rPr lang="en-AU" altLang="en-US"/>
              <a:pPr/>
              <a:t>15</a:t>
            </a:fld>
            <a:endParaRPr lang="en-AU" altLang="en-US"/>
          </a:p>
        </p:txBody>
      </p:sp>
      <p:sp>
        <p:nvSpPr>
          <p:cNvPr id="839682" name="Rectangle 2"/>
          <p:cNvSpPr>
            <a:spLocks noGrp="1" noChangeArrowheads="1"/>
          </p:cNvSpPr>
          <p:nvPr>
            <p:ph type="title"/>
          </p:nvPr>
        </p:nvSpPr>
        <p:spPr/>
        <p:txBody>
          <a:bodyPr/>
          <a:lstStyle/>
          <a:p>
            <a:r>
              <a:rPr lang="en-US" altLang="en-US" dirty="0"/>
              <a:t>Modelling classes</a:t>
            </a:r>
            <a:endParaRPr lang="en-AU" altLang="en-US" dirty="0"/>
          </a:p>
        </p:txBody>
      </p:sp>
      <p:sp>
        <p:nvSpPr>
          <p:cNvPr id="839683" name="Rectangle 3"/>
          <p:cNvSpPr>
            <a:spLocks noGrp="1" noChangeArrowheads="1"/>
          </p:cNvSpPr>
          <p:nvPr>
            <p:ph type="body" idx="1"/>
          </p:nvPr>
        </p:nvSpPr>
        <p:spPr/>
        <p:txBody>
          <a:bodyPr/>
          <a:lstStyle/>
          <a:p>
            <a:r>
              <a:rPr lang="en-US" altLang="en-US" dirty="0"/>
              <a:t>Cornerstone of OO development</a:t>
            </a:r>
          </a:p>
          <a:p>
            <a:pPr lvl="1"/>
            <a:r>
              <a:rPr lang="en-US" altLang="en-US" dirty="0"/>
              <a:t>a system is a set of collaborating objects</a:t>
            </a:r>
          </a:p>
          <a:p>
            <a:pPr>
              <a:spcBef>
                <a:spcPts val="1200"/>
              </a:spcBef>
            </a:pPr>
            <a:r>
              <a:rPr lang="en-US" altLang="en-US" dirty="0"/>
              <a:t>Iterative and incremental process</a:t>
            </a:r>
          </a:p>
          <a:p>
            <a:pPr>
              <a:spcBef>
                <a:spcPts val="1200"/>
              </a:spcBef>
            </a:pPr>
            <a:r>
              <a:rPr lang="en-US" altLang="en-US" dirty="0"/>
              <a:t>CASE tool</a:t>
            </a:r>
          </a:p>
          <a:p>
            <a:pPr lvl="1"/>
            <a:r>
              <a:rPr lang="en-US" altLang="en-US" dirty="0"/>
              <a:t>for collaborative development</a:t>
            </a:r>
          </a:p>
          <a:p>
            <a:pPr lvl="1"/>
            <a:r>
              <a:rPr lang="en-US" altLang="en-US" dirty="0"/>
              <a:t>for personal productivity otherwise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39C3C406-6CF8-4681-9C78-974C7970283F}" type="slidenum">
              <a:rPr lang="en-AU" altLang="en-US"/>
              <a:pPr/>
              <a:t>16</a:t>
            </a:fld>
            <a:endParaRPr lang="en-AU" altLang="en-US"/>
          </a:p>
        </p:txBody>
      </p:sp>
      <p:sp>
        <p:nvSpPr>
          <p:cNvPr id="840706" name="Rectangle 2"/>
          <p:cNvSpPr>
            <a:spLocks noGrp="1" noChangeArrowheads="1"/>
          </p:cNvSpPr>
          <p:nvPr>
            <p:ph type="title"/>
          </p:nvPr>
        </p:nvSpPr>
        <p:spPr/>
        <p:txBody>
          <a:bodyPr/>
          <a:lstStyle/>
          <a:p>
            <a:r>
              <a:rPr lang="en-US" altLang="en-US"/>
              <a:t>Discovering classes</a:t>
            </a:r>
            <a:endParaRPr lang="en-AU" altLang="en-US"/>
          </a:p>
        </p:txBody>
      </p:sp>
      <p:sp>
        <p:nvSpPr>
          <p:cNvPr id="840707" name="Rectangle 3"/>
          <p:cNvSpPr>
            <a:spLocks noGrp="1" noChangeArrowheads="1"/>
          </p:cNvSpPr>
          <p:nvPr>
            <p:ph type="body" idx="1"/>
          </p:nvPr>
        </p:nvSpPr>
        <p:spPr/>
        <p:txBody>
          <a:bodyPr/>
          <a:lstStyle/>
          <a:p>
            <a:r>
              <a:rPr lang="en-US" altLang="en-US" dirty="0"/>
              <a:t>No two analysts will come up with identical class models for the same application domain</a:t>
            </a:r>
          </a:p>
          <a:p>
            <a:pPr>
              <a:spcBef>
                <a:spcPts val="1200"/>
              </a:spcBef>
            </a:pPr>
            <a:r>
              <a:rPr lang="en-US" altLang="en-US" dirty="0"/>
              <a:t>Discovering classes</a:t>
            </a:r>
          </a:p>
          <a:p>
            <a:pPr lvl="1"/>
            <a:r>
              <a:rPr lang="en-US" altLang="en-US" dirty="0"/>
              <a:t>Noun phrase</a:t>
            </a:r>
          </a:p>
          <a:p>
            <a:pPr lvl="1"/>
            <a:r>
              <a:rPr lang="en-US" altLang="en-US" dirty="0"/>
              <a:t>Common class patterns</a:t>
            </a:r>
          </a:p>
          <a:p>
            <a:pPr lvl="1"/>
            <a:r>
              <a:rPr lang="en-US" altLang="en-US" dirty="0"/>
              <a:t>Use case driven</a:t>
            </a:r>
          </a:p>
          <a:p>
            <a:pPr lvl="1"/>
            <a:r>
              <a:rPr lang="en-US" altLang="en-US" dirty="0"/>
              <a:t>CRC</a:t>
            </a:r>
          </a:p>
          <a:p>
            <a:pPr lvl="1"/>
            <a:r>
              <a:rPr lang="en-US" altLang="en-US" dirty="0"/>
              <a:t>Mixed</a:t>
            </a:r>
            <a:endParaRPr lang="en-AU"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177CC8C9-5C72-4793-9DF0-2CC2A9B6B50F}" type="slidenum">
              <a:rPr lang="en-AU" altLang="en-US"/>
              <a:pPr/>
              <a:t>17</a:t>
            </a:fld>
            <a:endParaRPr lang="en-AU" altLang="en-US"/>
          </a:p>
        </p:txBody>
      </p:sp>
      <p:sp>
        <p:nvSpPr>
          <p:cNvPr id="841730" name="Rectangle 2"/>
          <p:cNvSpPr>
            <a:spLocks noGrp="1" noChangeArrowheads="1"/>
          </p:cNvSpPr>
          <p:nvPr>
            <p:ph type="title"/>
          </p:nvPr>
        </p:nvSpPr>
        <p:spPr/>
        <p:txBody>
          <a:bodyPr/>
          <a:lstStyle/>
          <a:p>
            <a:r>
              <a:rPr lang="en-US" altLang="en-US"/>
              <a:t>Noun phrase approach</a:t>
            </a:r>
            <a:endParaRPr lang="en-AU" altLang="en-US"/>
          </a:p>
        </p:txBody>
      </p:sp>
      <p:sp>
        <p:nvSpPr>
          <p:cNvPr id="841731" name="Rectangle 3"/>
          <p:cNvSpPr>
            <a:spLocks noGrp="1" noChangeArrowheads="1"/>
          </p:cNvSpPr>
          <p:nvPr>
            <p:ph type="body" idx="1"/>
          </p:nvPr>
        </p:nvSpPr>
        <p:spPr/>
        <p:txBody>
          <a:bodyPr/>
          <a:lstStyle/>
          <a:p>
            <a:pPr>
              <a:spcBef>
                <a:spcPts val="1200"/>
              </a:spcBef>
            </a:pPr>
            <a:r>
              <a:rPr lang="en-US" altLang="en-US" dirty="0"/>
              <a:t>Nouns considered candidate classes</a:t>
            </a:r>
          </a:p>
          <a:p>
            <a:pPr>
              <a:spcBef>
                <a:spcPts val="1200"/>
              </a:spcBef>
            </a:pPr>
            <a:r>
              <a:rPr lang="en-US" altLang="en-US" dirty="0"/>
              <a:t>Three kinds of candidate classes</a:t>
            </a:r>
          </a:p>
          <a:p>
            <a:pPr lvl="1">
              <a:spcBef>
                <a:spcPts val="600"/>
              </a:spcBef>
            </a:pPr>
            <a:r>
              <a:rPr lang="en-US" altLang="en-US" dirty="0"/>
              <a:t>Irrelevant (can be skipped)</a:t>
            </a:r>
          </a:p>
          <a:p>
            <a:pPr lvl="1">
              <a:spcBef>
                <a:spcPts val="600"/>
              </a:spcBef>
            </a:pPr>
            <a:r>
              <a:rPr lang="en-US" altLang="en-US" dirty="0"/>
              <a:t>Relevant</a:t>
            </a:r>
          </a:p>
          <a:p>
            <a:pPr lvl="1">
              <a:spcBef>
                <a:spcPts val="600"/>
              </a:spcBef>
            </a:pPr>
            <a:r>
              <a:rPr lang="en-US" altLang="en-US" dirty="0"/>
              <a:t>Fuzzy</a:t>
            </a:r>
          </a:p>
          <a:p>
            <a:pPr>
              <a:spcBef>
                <a:spcPts val="1200"/>
              </a:spcBef>
            </a:pPr>
            <a:r>
              <a:rPr lang="en-US" altLang="en-US" dirty="0"/>
              <a:t>Assumes that the Requirements Document is complete and correct</a:t>
            </a:r>
            <a:endParaRPr lang="en-AU"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59F71977-7D02-4327-9628-CCFB681E2638}" type="slidenum">
              <a:rPr lang="en-AU" altLang="en-US"/>
              <a:pPr/>
              <a:t>18</a:t>
            </a:fld>
            <a:endParaRPr lang="en-AU" altLang="en-US"/>
          </a:p>
        </p:txBody>
      </p:sp>
      <p:sp>
        <p:nvSpPr>
          <p:cNvPr id="842754" name="Rectangle 2"/>
          <p:cNvSpPr>
            <a:spLocks noGrp="1" noChangeArrowheads="1"/>
          </p:cNvSpPr>
          <p:nvPr>
            <p:ph type="title"/>
          </p:nvPr>
        </p:nvSpPr>
        <p:spPr/>
        <p:txBody>
          <a:bodyPr/>
          <a:lstStyle/>
          <a:p>
            <a:r>
              <a:rPr lang="en-US" altLang="en-US"/>
              <a:t>Common class pattern approach</a:t>
            </a:r>
            <a:endParaRPr lang="en-AU" altLang="en-US"/>
          </a:p>
        </p:txBody>
      </p:sp>
      <p:sp>
        <p:nvSpPr>
          <p:cNvPr id="842755" name="Rectangle 3"/>
          <p:cNvSpPr>
            <a:spLocks noGrp="1" noChangeArrowheads="1"/>
          </p:cNvSpPr>
          <p:nvPr>
            <p:ph type="body" idx="1"/>
          </p:nvPr>
        </p:nvSpPr>
        <p:spPr/>
        <p:txBody>
          <a:bodyPr/>
          <a:lstStyle/>
          <a:p>
            <a:r>
              <a:rPr lang="en-US" altLang="en-US" dirty="0"/>
              <a:t>Derives candidate classes from the classification theory of objects</a:t>
            </a:r>
          </a:p>
          <a:p>
            <a:r>
              <a:rPr lang="en-US" altLang="en-US" dirty="0"/>
              <a:t>One possible classification pattern</a:t>
            </a:r>
          </a:p>
          <a:p>
            <a:pPr lvl="1"/>
            <a:r>
              <a:rPr lang="en-US" altLang="en-US" dirty="0"/>
              <a:t>Concept (e.g. </a:t>
            </a:r>
            <a:r>
              <a:rPr lang="en-US" altLang="en-US" dirty="0">
                <a:latin typeface="Courier New" panose="02070309020205020404" pitchFamily="49" charset="0"/>
              </a:rPr>
              <a:t>Reservation</a:t>
            </a:r>
            <a:r>
              <a:rPr lang="en-US" altLang="en-US" dirty="0"/>
              <a:t>)</a:t>
            </a:r>
          </a:p>
          <a:p>
            <a:pPr lvl="1"/>
            <a:r>
              <a:rPr lang="en-US" altLang="en-US" dirty="0"/>
              <a:t>Event (e.g. </a:t>
            </a:r>
            <a:r>
              <a:rPr lang="en-US" altLang="en-US" dirty="0">
                <a:latin typeface="Courier New" panose="02070309020205020404" pitchFamily="49" charset="0"/>
              </a:rPr>
              <a:t>Arrival</a:t>
            </a:r>
            <a:r>
              <a:rPr lang="en-US" altLang="en-US" dirty="0"/>
              <a:t>)</a:t>
            </a:r>
          </a:p>
          <a:p>
            <a:pPr lvl="1"/>
            <a:r>
              <a:rPr lang="en-US" altLang="en-US" dirty="0"/>
              <a:t>Organization (e.g. </a:t>
            </a:r>
            <a:r>
              <a:rPr lang="en-US" altLang="en-US" dirty="0">
                <a:latin typeface="Courier New" panose="02070309020205020404" pitchFamily="49" charset="0"/>
              </a:rPr>
              <a:t>Department</a:t>
            </a:r>
            <a:r>
              <a:rPr lang="en-US" altLang="en-US" dirty="0"/>
              <a:t>)</a:t>
            </a:r>
          </a:p>
          <a:p>
            <a:pPr lvl="1"/>
            <a:r>
              <a:rPr lang="en-US" altLang="en-US" dirty="0"/>
              <a:t>People (e.g. </a:t>
            </a:r>
            <a:r>
              <a:rPr lang="en-US" altLang="en-US" dirty="0">
                <a:latin typeface="Courier New" panose="02070309020205020404" pitchFamily="49" charset="0"/>
              </a:rPr>
              <a:t>Passenger</a:t>
            </a:r>
            <a:r>
              <a:rPr lang="en-US" altLang="en-US" dirty="0"/>
              <a:t>)</a:t>
            </a:r>
          </a:p>
          <a:p>
            <a:pPr lvl="1"/>
            <a:r>
              <a:rPr lang="en-US" altLang="en-US" dirty="0"/>
              <a:t>Place (e.g. </a:t>
            </a:r>
            <a:r>
              <a:rPr lang="en-US" altLang="en-US" dirty="0" err="1">
                <a:latin typeface="Courier New" panose="02070309020205020404" pitchFamily="49" charset="0"/>
              </a:rPr>
              <a:t>TravelOffice</a:t>
            </a:r>
            <a:r>
              <a:rPr lang="en-US" altLang="en-US" dirty="0"/>
              <a:t>)</a:t>
            </a:r>
          </a:p>
          <a:p>
            <a:r>
              <a:rPr lang="en-US" altLang="en-US" dirty="0"/>
              <a:t>Just a guidance</a:t>
            </a:r>
          </a:p>
          <a:p>
            <a:r>
              <a:rPr lang="en-US" altLang="en-US" dirty="0"/>
              <a:t>Only loosely bound to user requirements</a:t>
            </a:r>
          </a:p>
          <a:p>
            <a:r>
              <a:rPr lang="en-US" altLang="en-US" dirty="0"/>
              <a:t>Possible naming misinterpretations</a:t>
            </a:r>
            <a:endParaRPr lang="en-AU"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F932F4F8-F9C0-451E-A8A9-98772C9DF759}" type="slidenum">
              <a:rPr lang="en-AU" altLang="en-US"/>
              <a:pPr/>
              <a:t>19</a:t>
            </a:fld>
            <a:endParaRPr lang="en-AU" altLang="en-US"/>
          </a:p>
        </p:txBody>
      </p:sp>
      <p:sp>
        <p:nvSpPr>
          <p:cNvPr id="843778" name="Rectangle 2"/>
          <p:cNvSpPr>
            <a:spLocks noGrp="1" noChangeArrowheads="1"/>
          </p:cNvSpPr>
          <p:nvPr>
            <p:ph type="title"/>
          </p:nvPr>
        </p:nvSpPr>
        <p:spPr/>
        <p:txBody>
          <a:bodyPr/>
          <a:lstStyle/>
          <a:p>
            <a:r>
              <a:rPr lang="en-US" altLang="en-US"/>
              <a:t>Use case driven approach</a:t>
            </a:r>
            <a:endParaRPr lang="en-AU" altLang="en-US"/>
          </a:p>
        </p:txBody>
      </p:sp>
      <p:sp>
        <p:nvSpPr>
          <p:cNvPr id="843779" name="Rectangle 3"/>
          <p:cNvSpPr>
            <a:spLocks noGrp="1" noChangeArrowheads="1"/>
          </p:cNvSpPr>
          <p:nvPr>
            <p:ph type="body" idx="1"/>
          </p:nvPr>
        </p:nvSpPr>
        <p:spPr/>
        <p:txBody>
          <a:bodyPr/>
          <a:lstStyle/>
          <a:p>
            <a:pPr>
              <a:spcBef>
                <a:spcPts val="1200"/>
              </a:spcBef>
            </a:pPr>
            <a:r>
              <a:rPr lang="en-US" altLang="en-US" dirty="0"/>
              <a:t>Assumes that</a:t>
            </a:r>
          </a:p>
          <a:p>
            <a:pPr lvl="1">
              <a:spcBef>
                <a:spcPts val="600"/>
              </a:spcBef>
            </a:pPr>
            <a:r>
              <a:rPr lang="en-US" altLang="en-US" dirty="0"/>
              <a:t>Use Case Diagrams (and possibly some high-level Sequence Diagrams) have been developed</a:t>
            </a:r>
          </a:p>
          <a:p>
            <a:pPr lvl="1">
              <a:spcBef>
                <a:spcPts val="600"/>
              </a:spcBef>
            </a:pPr>
            <a:r>
              <a:rPr lang="en-US" altLang="en-US" dirty="0"/>
              <a:t>Narrative descriptions for each use case exist</a:t>
            </a:r>
          </a:p>
          <a:p>
            <a:pPr>
              <a:spcBef>
                <a:spcPts val="1200"/>
              </a:spcBef>
            </a:pPr>
            <a:r>
              <a:rPr lang="en-US" altLang="en-US" dirty="0"/>
              <a:t>Similar to the noun phrase approach</a:t>
            </a:r>
          </a:p>
          <a:p>
            <a:pPr>
              <a:spcBef>
                <a:spcPts val="1200"/>
              </a:spcBef>
            </a:pPr>
            <a:r>
              <a:rPr lang="en-US" altLang="en-US" dirty="0"/>
              <a:t>Function-driven (problem-driven)</a:t>
            </a:r>
          </a:p>
          <a:p>
            <a:pPr>
              <a:spcBef>
                <a:spcPts val="1200"/>
              </a:spcBef>
            </a:pPr>
            <a:r>
              <a:rPr lang="en-US" altLang="en-US" dirty="0"/>
              <a:t>Relies on the completeness of use case models</a:t>
            </a:r>
          </a:p>
          <a:p>
            <a:pPr>
              <a:spcBef>
                <a:spcPts val="1200"/>
              </a:spcBef>
            </a:pPr>
            <a:endParaRPr lang="en-AU"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4"/>
          <p:cNvSpPr>
            <a:spLocks noGrp="1"/>
          </p:cNvSpPr>
          <p:nvPr>
            <p:ph type="dt" sz="half" idx="10"/>
          </p:nvPr>
        </p:nvSpPr>
        <p:spPr/>
        <p:txBody>
          <a:bodyPr/>
          <a:lstStyle/>
          <a:p>
            <a:r>
              <a:rPr lang="en-US" altLang="en-US"/>
              <a:t>© Pearson Education 2007</a:t>
            </a:r>
            <a:endParaRPr lang="en-AU" altLang="en-US"/>
          </a:p>
        </p:txBody>
      </p:sp>
      <p:sp>
        <p:nvSpPr>
          <p:cNvPr id="5" name="Footer Placeholder 5"/>
          <p:cNvSpPr>
            <a:spLocks noGrp="1"/>
          </p:cNvSpPr>
          <p:nvPr>
            <p:ph type="ftr" sz="quarter" idx="11"/>
          </p:nvPr>
        </p:nvSpPr>
        <p:spPr/>
        <p:txBody>
          <a:bodyPr/>
          <a:lstStyle/>
          <a:p>
            <a:r>
              <a:rPr lang="en-AU" altLang="en-US"/>
              <a:t>Chapter 4 (Maciaszek - RASD 3/e)</a:t>
            </a:r>
          </a:p>
        </p:txBody>
      </p:sp>
      <p:sp>
        <p:nvSpPr>
          <p:cNvPr id="6" name="Slide Number Placeholder 6"/>
          <p:cNvSpPr>
            <a:spLocks noGrp="1"/>
          </p:cNvSpPr>
          <p:nvPr>
            <p:ph type="sldNum" sz="quarter" idx="12"/>
          </p:nvPr>
        </p:nvSpPr>
        <p:spPr/>
        <p:txBody>
          <a:bodyPr/>
          <a:lstStyle/>
          <a:p>
            <a:fld id="{B28336B5-BA91-489A-A165-3E70D60085AB}" type="slidenum">
              <a:rPr lang="en-AU" altLang="en-US"/>
              <a:pPr/>
              <a:t>2</a:t>
            </a:fld>
            <a:endParaRPr lang="en-AU" altLang="en-US"/>
          </a:p>
        </p:txBody>
      </p:sp>
      <p:sp>
        <p:nvSpPr>
          <p:cNvPr id="830466" name="Rectangle 2"/>
          <p:cNvSpPr>
            <a:spLocks noGrp="1" noChangeArrowheads="1"/>
          </p:cNvSpPr>
          <p:nvPr>
            <p:ph type="title"/>
          </p:nvPr>
        </p:nvSpPr>
        <p:spPr/>
        <p:txBody>
          <a:bodyPr/>
          <a:lstStyle/>
          <a:p>
            <a:r>
              <a:rPr lang="en-US" altLang="en-US"/>
              <a:t>Topics</a:t>
            </a:r>
          </a:p>
        </p:txBody>
      </p:sp>
      <p:sp>
        <p:nvSpPr>
          <p:cNvPr id="830467" name="Rectangle 3"/>
          <p:cNvSpPr>
            <a:spLocks noGrp="1" noChangeArrowheads="1"/>
          </p:cNvSpPr>
          <p:nvPr>
            <p:ph type="body" sz="half" idx="1"/>
          </p:nvPr>
        </p:nvSpPr>
        <p:spPr>
          <a:xfrm>
            <a:off x="1371600" y="1371600"/>
            <a:ext cx="7543800" cy="4724400"/>
          </a:xfrm>
        </p:spPr>
        <p:txBody>
          <a:bodyPr/>
          <a:lstStyle/>
          <a:p>
            <a:pPr>
              <a:lnSpc>
                <a:spcPct val="180000"/>
              </a:lnSpc>
            </a:pPr>
            <a:r>
              <a:rPr lang="en-US" altLang="en-US"/>
              <a:t>Architectural prerogatives </a:t>
            </a:r>
          </a:p>
          <a:p>
            <a:pPr>
              <a:lnSpc>
                <a:spcPct val="180000"/>
              </a:lnSpc>
            </a:pPr>
            <a:r>
              <a:rPr lang="en-US" altLang="en-US"/>
              <a:t>State specifications</a:t>
            </a:r>
          </a:p>
          <a:p>
            <a:pPr>
              <a:lnSpc>
                <a:spcPct val="180000"/>
              </a:lnSpc>
            </a:pPr>
            <a:r>
              <a:rPr lang="en-US" altLang="en-US"/>
              <a:t>Behavior specifications</a:t>
            </a:r>
          </a:p>
          <a:p>
            <a:pPr>
              <a:lnSpc>
                <a:spcPct val="180000"/>
              </a:lnSpc>
            </a:pPr>
            <a:r>
              <a:rPr lang="en-US" altLang="en-US"/>
              <a:t>State change specifications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830467">
                                            <p:txEl>
                                              <p:pRg st="0" end="0"/>
                                            </p:txEl>
                                          </p:spTgt>
                                        </p:tgtEl>
                                        <p:attrNameLst>
                                          <p:attrName>style.visibility</p:attrName>
                                        </p:attrNameLst>
                                      </p:cBhvr>
                                      <p:to>
                                        <p:strVal val="visible"/>
                                      </p:to>
                                    </p:set>
                                    <p:anim calcmode="lin" valueType="num">
                                      <p:cBhvr additive="base">
                                        <p:cTn id="7" dur="500" fill="hold"/>
                                        <p:tgtEl>
                                          <p:spTgt spid="8304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3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830467">
                                            <p:txEl>
                                              <p:pRg st="1" end="1"/>
                                            </p:txEl>
                                          </p:spTgt>
                                        </p:tgtEl>
                                        <p:attrNameLst>
                                          <p:attrName>style.visibility</p:attrName>
                                        </p:attrNameLst>
                                      </p:cBhvr>
                                      <p:to>
                                        <p:strVal val="visible"/>
                                      </p:to>
                                    </p:set>
                                    <p:anim calcmode="lin" valueType="num">
                                      <p:cBhvr additive="base">
                                        <p:cTn id="13" dur="500" fill="hold"/>
                                        <p:tgtEl>
                                          <p:spTgt spid="8304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3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830467">
                                            <p:txEl>
                                              <p:pRg st="2" end="2"/>
                                            </p:txEl>
                                          </p:spTgt>
                                        </p:tgtEl>
                                        <p:attrNameLst>
                                          <p:attrName>style.visibility</p:attrName>
                                        </p:attrNameLst>
                                      </p:cBhvr>
                                      <p:to>
                                        <p:strVal val="visible"/>
                                      </p:to>
                                    </p:set>
                                    <p:anim calcmode="lin" valueType="num">
                                      <p:cBhvr additive="base">
                                        <p:cTn id="19" dur="500" fill="hold"/>
                                        <p:tgtEl>
                                          <p:spTgt spid="8304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30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830467">
                                            <p:txEl>
                                              <p:pRg st="3" end="3"/>
                                            </p:txEl>
                                          </p:spTgt>
                                        </p:tgtEl>
                                        <p:attrNameLst>
                                          <p:attrName>style.visibility</p:attrName>
                                        </p:attrNameLst>
                                      </p:cBhvr>
                                      <p:to>
                                        <p:strVal val="visible"/>
                                      </p:to>
                                    </p:set>
                                    <p:anim calcmode="lin" valueType="num">
                                      <p:cBhvr additive="base">
                                        <p:cTn id="25" dur="500" fill="hold"/>
                                        <p:tgtEl>
                                          <p:spTgt spid="83046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304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46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2BD35E7D-8674-4BFB-97D9-50C57317A8EB}" type="slidenum">
              <a:rPr lang="en-AU" altLang="en-US"/>
              <a:pPr/>
              <a:t>20</a:t>
            </a:fld>
            <a:endParaRPr lang="en-AU" altLang="en-US"/>
          </a:p>
        </p:txBody>
      </p:sp>
      <p:sp>
        <p:nvSpPr>
          <p:cNvPr id="844802" name="Rectangle 2"/>
          <p:cNvSpPr>
            <a:spLocks noGrp="1" noChangeArrowheads="1"/>
          </p:cNvSpPr>
          <p:nvPr>
            <p:ph type="title"/>
          </p:nvPr>
        </p:nvSpPr>
        <p:spPr/>
        <p:txBody>
          <a:bodyPr/>
          <a:lstStyle/>
          <a:p>
            <a:r>
              <a:rPr lang="en-US" altLang="en-US"/>
              <a:t>CRC approach</a:t>
            </a:r>
            <a:endParaRPr lang="en-AU" altLang="en-US"/>
          </a:p>
        </p:txBody>
      </p:sp>
      <p:sp>
        <p:nvSpPr>
          <p:cNvPr id="844803" name="Rectangle 3"/>
          <p:cNvSpPr>
            <a:spLocks noGrp="1" noChangeArrowheads="1"/>
          </p:cNvSpPr>
          <p:nvPr>
            <p:ph type="body" idx="1"/>
          </p:nvPr>
        </p:nvSpPr>
        <p:spPr/>
        <p:txBody>
          <a:bodyPr/>
          <a:lstStyle/>
          <a:p>
            <a:pPr>
              <a:spcBef>
                <a:spcPts val="1200"/>
              </a:spcBef>
            </a:pPr>
            <a:r>
              <a:rPr lang="en-US" altLang="en-US" dirty="0"/>
              <a:t>CRC – class, responsibilities, collaborators</a:t>
            </a:r>
          </a:p>
          <a:p>
            <a:pPr>
              <a:spcBef>
                <a:spcPts val="1200"/>
              </a:spcBef>
            </a:pPr>
            <a:r>
              <a:rPr lang="en-US" altLang="en-US" dirty="0"/>
              <a:t>More than a technique for class discovery</a:t>
            </a:r>
          </a:p>
          <a:p>
            <a:pPr>
              <a:spcBef>
                <a:spcPts val="1200"/>
              </a:spcBef>
            </a:pPr>
            <a:r>
              <a:rPr lang="en-US" altLang="en-US" dirty="0"/>
              <a:t>Animated brainstorming sessions</a:t>
            </a:r>
          </a:p>
          <a:p>
            <a:pPr>
              <a:spcBef>
                <a:spcPts val="1200"/>
              </a:spcBef>
            </a:pPr>
            <a:r>
              <a:rPr lang="en-US" altLang="en-US" dirty="0"/>
              <a:t>Identifies classes from the analysis of how objects collaborate to perform business functions (use cases)</a:t>
            </a:r>
          </a:p>
          <a:p>
            <a:pPr>
              <a:spcBef>
                <a:spcPts val="1200"/>
              </a:spcBef>
            </a:pPr>
            <a:r>
              <a:rPr lang="en-US" altLang="en-US" dirty="0"/>
              <a:t>Suitable also for</a:t>
            </a:r>
          </a:p>
          <a:p>
            <a:pPr lvl="1"/>
            <a:r>
              <a:rPr lang="en-US" altLang="en-US" dirty="0"/>
              <a:t>Verification of classes discovered with other methods</a:t>
            </a:r>
          </a:p>
          <a:p>
            <a:pPr lvl="1"/>
            <a:r>
              <a:rPr lang="en-US" altLang="en-US" dirty="0"/>
              <a:t>Determination of class properties</a:t>
            </a:r>
            <a:endParaRPr lang="en-AU"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FAB2F8DB-9A50-4623-8D06-68CA8C57E587}" type="slidenum">
              <a:rPr lang="en-AU" altLang="en-US"/>
              <a:pPr/>
              <a:t>21</a:t>
            </a:fld>
            <a:endParaRPr lang="en-AU" altLang="en-US"/>
          </a:p>
        </p:txBody>
      </p:sp>
      <p:sp>
        <p:nvSpPr>
          <p:cNvPr id="845826" name="Rectangle 2"/>
          <p:cNvSpPr>
            <a:spLocks noGrp="1" noChangeArrowheads="1"/>
          </p:cNvSpPr>
          <p:nvPr>
            <p:ph type="title"/>
          </p:nvPr>
        </p:nvSpPr>
        <p:spPr/>
        <p:txBody>
          <a:bodyPr/>
          <a:lstStyle/>
          <a:p>
            <a:r>
              <a:rPr lang="en-US" altLang="en-US"/>
              <a:t>Mixed approach</a:t>
            </a:r>
            <a:endParaRPr lang="en-AU" altLang="en-US"/>
          </a:p>
        </p:txBody>
      </p:sp>
      <p:sp>
        <p:nvSpPr>
          <p:cNvPr id="845827" name="Rectangle 3"/>
          <p:cNvSpPr>
            <a:spLocks noGrp="1" noChangeArrowheads="1"/>
          </p:cNvSpPr>
          <p:nvPr>
            <p:ph type="body" idx="1"/>
          </p:nvPr>
        </p:nvSpPr>
        <p:spPr>
          <a:xfrm>
            <a:off x="1371600" y="1066800"/>
            <a:ext cx="7736904" cy="5257800"/>
          </a:xfrm>
        </p:spPr>
        <p:txBody>
          <a:bodyPr/>
          <a:lstStyle/>
          <a:p>
            <a:pPr>
              <a:spcBef>
                <a:spcPts val="1200"/>
              </a:spcBef>
            </a:pPr>
            <a:r>
              <a:rPr lang="en-US" altLang="en-US" dirty="0"/>
              <a:t>Use elements of all four previous approaches</a:t>
            </a:r>
          </a:p>
          <a:p>
            <a:pPr>
              <a:spcBef>
                <a:spcPts val="1200"/>
              </a:spcBef>
            </a:pPr>
            <a:r>
              <a:rPr lang="en-US" altLang="en-US" dirty="0"/>
              <a:t>Middle-out rather than top-down or bottom-up</a:t>
            </a:r>
          </a:p>
          <a:p>
            <a:pPr>
              <a:spcBef>
                <a:spcPts val="1200"/>
              </a:spcBef>
            </a:pPr>
            <a:r>
              <a:rPr lang="en-US" altLang="en-US" dirty="0"/>
              <a:t>One possible scenario</a:t>
            </a:r>
          </a:p>
          <a:p>
            <a:pPr lvl="1"/>
            <a:r>
              <a:rPr lang="en-US" altLang="en-US" dirty="0"/>
              <a:t>Initial classes – domain knowledge</a:t>
            </a:r>
          </a:p>
          <a:p>
            <a:pPr lvl="1"/>
            <a:r>
              <a:rPr lang="en-US" altLang="en-US" dirty="0"/>
              <a:t>Common class patterns approach to guide</a:t>
            </a:r>
          </a:p>
          <a:p>
            <a:pPr lvl="1"/>
            <a:r>
              <a:rPr lang="en-US" altLang="en-US" dirty="0"/>
              <a:t>Noun phrase approach to add more classes</a:t>
            </a:r>
          </a:p>
          <a:p>
            <a:pPr lvl="1"/>
            <a:r>
              <a:rPr lang="en-US" altLang="en-US" dirty="0"/>
              <a:t>Use case approach to verify</a:t>
            </a:r>
          </a:p>
          <a:p>
            <a:pPr lvl="1"/>
            <a:r>
              <a:rPr lang="en-US" altLang="en-US" dirty="0"/>
              <a:t>CRC to brainstorm</a:t>
            </a:r>
            <a:endParaRPr lang="en-AU"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AE9D521F-5877-4E72-BEDF-7D8673B13BF6}" type="slidenum">
              <a:rPr lang="en-AU" altLang="en-US"/>
              <a:pPr/>
              <a:t>22</a:t>
            </a:fld>
            <a:endParaRPr lang="en-AU" altLang="en-US"/>
          </a:p>
        </p:txBody>
      </p:sp>
      <p:sp>
        <p:nvSpPr>
          <p:cNvPr id="846850" name="Rectangle 2"/>
          <p:cNvSpPr>
            <a:spLocks noGrp="1" noChangeArrowheads="1"/>
          </p:cNvSpPr>
          <p:nvPr>
            <p:ph type="title"/>
          </p:nvPr>
        </p:nvSpPr>
        <p:spPr/>
        <p:txBody>
          <a:bodyPr/>
          <a:lstStyle/>
          <a:p>
            <a:r>
              <a:rPr lang="en-US" altLang="en-US"/>
              <a:t>Guidelines for class discovery</a:t>
            </a:r>
            <a:endParaRPr lang="en-AU" altLang="en-US"/>
          </a:p>
        </p:txBody>
      </p:sp>
      <p:sp>
        <p:nvSpPr>
          <p:cNvPr id="846851" name="Rectangle 3"/>
          <p:cNvSpPr>
            <a:spLocks noGrp="1" noChangeArrowheads="1"/>
          </p:cNvSpPr>
          <p:nvPr>
            <p:ph type="body" idx="1"/>
          </p:nvPr>
        </p:nvSpPr>
        <p:spPr/>
        <p:txBody>
          <a:bodyPr/>
          <a:lstStyle/>
          <a:p>
            <a:r>
              <a:rPr lang="en-US" altLang="en-US" dirty="0"/>
              <a:t>Statement of purpose</a:t>
            </a:r>
          </a:p>
          <a:p>
            <a:pPr>
              <a:spcBef>
                <a:spcPts val="1200"/>
              </a:spcBef>
            </a:pPr>
            <a:r>
              <a:rPr lang="en-US" altLang="en-US" dirty="0"/>
              <a:t>Description for a set of objects</a:t>
            </a:r>
          </a:p>
          <a:p>
            <a:pPr lvl="1"/>
            <a:r>
              <a:rPr lang="en-US" altLang="en-US" dirty="0"/>
              <a:t>Singleton classes</a:t>
            </a:r>
          </a:p>
          <a:p>
            <a:pPr>
              <a:spcBef>
                <a:spcPts val="1200"/>
              </a:spcBef>
            </a:pPr>
            <a:r>
              <a:rPr lang="en-US" altLang="en-US" dirty="0"/>
              <a:t>Houses a set of attributes</a:t>
            </a:r>
          </a:p>
          <a:p>
            <a:pPr>
              <a:spcBef>
                <a:spcPts val="1200"/>
              </a:spcBef>
            </a:pPr>
            <a:r>
              <a:rPr lang="en-US" altLang="en-US" dirty="0"/>
              <a:t>Class or attribute?</a:t>
            </a:r>
          </a:p>
          <a:p>
            <a:pPr>
              <a:spcBef>
                <a:spcPts val="1200"/>
              </a:spcBef>
            </a:pPr>
            <a:r>
              <a:rPr lang="en-US" altLang="en-US" dirty="0"/>
              <a:t>Houses a set of operations</a:t>
            </a:r>
          </a:p>
          <a:p>
            <a:pPr lvl="1"/>
            <a:r>
              <a:rPr lang="en-US" altLang="en-US" dirty="0"/>
              <a:t>what does the class do?</a:t>
            </a:r>
            <a:endParaRPr lang="en-AU"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half" idx="10"/>
          </p:nvPr>
        </p:nvSpPr>
        <p:spPr/>
        <p:txBody>
          <a:bodyPr/>
          <a:lstStyle/>
          <a:p>
            <a:r>
              <a:rPr lang="en-US" altLang="en-US"/>
              <a:t>© Pearson Education 2007</a:t>
            </a:r>
            <a:endParaRPr lang="en-AU" altLang="en-US"/>
          </a:p>
        </p:txBody>
      </p:sp>
      <p:sp>
        <p:nvSpPr>
          <p:cNvPr id="13" name="Footer Placeholder 4"/>
          <p:cNvSpPr>
            <a:spLocks noGrp="1"/>
          </p:cNvSpPr>
          <p:nvPr>
            <p:ph type="ftr" sz="quarter" idx="11"/>
          </p:nvPr>
        </p:nvSpPr>
        <p:spPr/>
        <p:txBody>
          <a:bodyPr/>
          <a:lstStyle/>
          <a:p>
            <a:r>
              <a:rPr lang="en-AU" altLang="en-US"/>
              <a:t>Chapter 4 (Maciaszek - RASD 3/e)</a:t>
            </a:r>
          </a:p>
        </p:txBody>
      </p:sp>
      <p:sp>
        <p:nvSpPr>
          <p:cNvPr id="14" name="Slide Number Placeholder 5"/>
          <p:cNvSpPr>
            <a:spLocks noGrp="1"/>
          </p:cNvSpPr>
          <p:nvPr>
            <p:ph type="sldNum" sz="quarter" idx="12"/>
          </p:nvPr>
        </p:nvSpPr>
        <p:spPr/>
        <p:txBody>
          <a:bodyPr/>
          <a:lstStyle/>
          <a:p>
            <a:fld id="{9B046FF2-F4DC-48AB-8E31-B870AB234BCB}" type="slidenum">
              <a:rPr lang="en-AU" altLang="en-US"/>
              <a:pPr/>
              <a:t>23</a:t>
            </a:fld>
            <a:endParaRPr lang="en-AU" altLang="en-US"/>
          </a:p>
        </p:txBody>
      </p:sp>
      <p:sp>
        <p:nvSpPr>
          <p:cNvPr id="847874" name="Rectangle 2"/>
          <p:cNvSpPr>
            <a:spLocks noGrp="1" noChangeArrowheads="1"/>
          </p:cNvSpPr>
          <p:nvPr>
            <p:ph type="title"/>
          </p:nvPr>
        </p:nvSpPr>
        <p:spPr/>
        <p:txBody>
          <a:bodyPr/>
          <a:lstStyle/>
          <a:p>
            <a:r>
              <a:rPr lang="en-US" altLang="en-US" dirty="0"/>
              <a:t>Example 4.1 – University Enrolment</a:t>
            </a:r>
            <a:endParaRPr lang="en-AU" altLang="en-US" dirty="0"/>
          </a:p>
        </p:txBody>
      </p:sp>
      <p:sp>
        <p:nvSpPr>
          <p:cNvPr id="847875" name="Rectangle 3"/>
          <p:cNvSpPr>
            <a:spLocks noGrp="1" noChangeArrowheads="1"/>
          </p:cNvSpPr>
          <p:nvPr>
            <p:ph type="body" idx="1"/>
          </p:nvPr>
        </p:nvSpPr>
        <p:spPr>
          <a:xfrm>
            <a:off x="1371600" y="1066800"/>
            <a:ext cx="7543800" cy="3124200"/>
          </a:xfrm>
        </p:spPr>
        <p:txBody>
          <a:bodyPr/>
          <a:lstStyle/>
          <a:p>
            <a:r>
              <a:rPr lang="en-US" altLang="en-US" sz="3200" dirty="0"/>
              <a:t>Consider the following requirements for the University Enrolment system and identify the candidate classes</a:t>
            </a:r>
          </a:p>
          <a:p>
            <a:pPr lvl="1"/>
            <a:r>
              <a:rPr lang="en-US" altLang="en-US" sz="2800" dirty="0"/>
              <a:t>Each university degree has a number of compulsory courses and a number of elective courses.</a:t>
            </a:r>
          </a:p>
        </p:txBody>
      </p:sp>
      <p:sp>
        <p:nvSpPr>
          <p:cNvPr id="847876" name="Text Box 4"/>
          <p:cNvSpPr txBox="1">
            <a:spLocks noChangeArrowheads="1"/>
          </p:cNvSpPr>
          <p:nvPr/>
        </p:nvSpPr>
        <p:spPr bwMode="auto">
          <a:xfrm>
            <a:off x="1219200" y="4876800"/>
            <a:ext cx="11079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latin typeface="Courier New" panose="02070309020205020404" pitchFamily="49" charset="0"/>
              </a:rPr>
              <a:t>Degree</a:t>
            </a:r>
          </a:p>
        </p:txBody>
      </p:sp>
      <p:sp>
        <p:nvSpPr>
          <p:cNvPr id="847877" name="Text Box 5"/>
          <p:cNvSpPr txBox="1">
            <a:spLocks noChangeArrowheads="1"/>
          </p:cNvSpPr>
          <p:nvPr/>
        </p:nvSpPr>
        <p:spPr bwMode="auto">
          <a:xfrm>
            <a:off x="6125914" y="4797152"/>
            <a:ext cx="26468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err="1">
                <a:latin typeface="Courier New" panose="02070309020205020404" pitchFamily="49" charset="0"/>
              </a:rPr>
              <a:t>CompulsoryCourse</a:t>
            </a:r>
            <a:endParaRPr lang="en-US" altLang="en-US" sz="2000" dirty="0">
              <a:latin typeface="Courier New" panose="02070309020205020404" pitchFamily="49" charset="0"/>
            </a:endParaRPr>
          </a:p>
        </p:txBody>
      </p:sp>
      <p:sp>
        <p:nvSpPr>
          <p:cNvPr id="847878" name="Line 6"/>
          <p:cNvSpPr>
            <a:spLocks noChangeShapeType="1"/>
          </p:cNvSpPr>
          <p:nvPr/>
        </p:nvSpPr>
        <p:spPr bwMode="auto">
          <a:xfrm flipV="1">
            <a:off x="2286000" y="3068960"/>
            <a:ext cx="2698750" cy="2016224"/>
          </a:xfrm>
          <a:prstGeom prst="line">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847879" name="Line 7"/>
          <p:cNvSpPr>
            <a:spLocks noChangeShapeType="1"/>
          </p:cNvSpPr>
          <p:nvPr/>
        </p:nvSpPr>
        <p:spPr bwMode="auto">
          <a:xfrm flipV="1">
            <a:off x="2286000" y="3501008"/>
            <a:ext cx="2502024" cy="1832992"/>
          </a:xfrm>
          <a:prstGeom prst="line">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847880" name="Line 8"/>
          <p:cNvSpPr>
            <a:spLocks noChangeShapeType="1"/>
          </p:cNvSpPr>
          <p:nvPr/>
        </p:nvSpPr>
        <p:spPr bwMode="auto">
          <a:xfrm flipH="1" flipV="1">
            <a:off x="4038600" y="3429000"/>
            <a:ext cx="2133600" cy="1524000"/>
          </a:xfrm>
          <a:prstGeom prst="line">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847881" name="Line 9"/>
          <p:cNvSpPr>
            <a:spLocks noChangeShapeType="1"/>
          </p:cNvSpPr>
          <p:nvPr/>
        </p:nvSpPr>
        <p:spPr bwMode="auto">
          <a:xfrm flipH="1" flipV="1">
            <a:off x="3200400" y="3886200"/>
            <a:ext cx="2971800" cy="1426840"/>
          </a:xfrm>
          <a:prstGeom prst="line">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847882" name="Text Box 10"/>
          <p:cNvSpPr txBox="1">
            <a:spLocks noChangeArrowheads="1"/>
          </p:cNvSpPr>
          <p:nvPr/>
        </p:nvSpPr>
        <p:spPr bwMode="auto">
          <a:xfrm>
            <a:off x="1295400" y="4419600"/>
            <a:ext cx="996950" cy="3667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Relevant</a:t>
            </a:r>
            <a:endParaRPr lang="en-AU" altLang="en-US" sz="1800"/>
          </a:p>
        </p:txBody>
      </p:sp>
      <p:sp>
        <p:nvSpPr>
          <p:cNvPr id="847883" name="Text Box 11"/>
          <p:cNvSpPr txBox="1">
            <a:spLocks noChangeArrowheads="1"/>
          </p:cNvSpPr>
          <p:nvPr/>
        </p:nvSpPr>
        <p:spPr bwMode="auto">
          <a:xfrm>
            <a:off x="6858000" y="4419600"/>
            <a:ext cx="742950" cy="3667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Fuzzy</a:t>
            </a:r>
            <a:endParaRPr lang="en-AU" altLang="en-US" sz="1800"/>
          </a:p>
        </p:txBody>
      </p:sp>
      <p:sp>
        <p:nvSpPr>
          <p:cNvPr id="15" name="Text Box 4">
            <a:extLst>
              <a:ext uri="{FF2B5EF4-FFF2-40B4-BE49-F238E27FC236}">
                <a16:creationId xmlns:a16="http://schemas.microsoft.com/office/drawing/2014/main" id="{5C9D4A79-2E39-4E7B-BAB4-C4ABC36D9938}"/>
              </a:ext>
            </a:extLst>
          </p:cNvPr>
          <p:cNvSpPr txBox="1">
            <a:spLocks noChangeArrowheads="1"/>
          </p:cNvSpPr>
          <p:nvPr/>
        </p:nvSpPr>
        <p:spPr bwMode="auto">
          <a:xfrm>
            <a:off x="1219173" y="5189130"/>
            <a:ext cx="11079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latin typeface="Courier New" panose="02070309020205020404" pitchFamily="49" charset="0"/>
              </a:rPr>
              <a:t>Course</a:t>
            </a:r>
            <a:endParaRPr lang="en-AU" altLang="en-US" sz="2000" dirty="0">
              <a:latin typeface="Courier New" panose="02070309020205020404" pitchFamily="49" charset="0"/>
            </a:endParaRPr>
          </a:p>
        </p:txBody>
      </p:sp>
      <p:sp>
        <p:nvSpPr>
          <p:cNvPr id="16" name="Text Box 5">
            <a:extLst>
              <a:ext uri="{FF2B5EF4-FFF2-40B4-BE49-F238E27FC236}">
                <a16:creationId xmlns:a16="http://schemas.microsoft.com/office/drawing/2014/main" id="{E7389BF2-144B-486F-82A0-E0863EC7C6EC}"/>
              </a:ext>
            </a:extLst>
          </p:cNvPr>
          <p:cNvSpPr txBox="1">
            <a:spLocks noChangeArrowheads="1"/>
          </p:cNvSpPr>
          <p:nvPr/>
        </p:nvSpPr>
        <p:spPr bwMode="auto">
          <a:xfrm>
            <a:off x="6151035" y="5126237"/>
            <a:ext cx="23391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err="1">
                <a:latin typeface="Courier New" panose="02070309020205020404" pitchFamily="49" charset="0"/>
              </a:rPr>
              <a:t>ElectiveCourse</a:t>
            </a:r>
            <a:endParaRPr lang="en-AU" altLang="en-US" sz="2000" dirty="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7876"/>
                                        </p:tgtEl>
                                        <p:attrNameLst>
                                          <p:attrName>style.visibility</p:attrName>
                                        </p:attrNameLst>
                                      </p:cBhvr>
                                      <p:to>
                                        <p:strVal val="visible"/>
                                      </p:to>
                                    </p:set>
                                    <p:animEffect transition="in" filter="fade">
                                      <p:cBhvr>
                                        <p:cTn id="7" dur="500"/>
                                        <p:tgtEl>
                                          <p:spTgt spid="84787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47878"/>
                                        </p:tgtEl>
                                        <p:attrNameLst>
                                          <p:attrName>style.visibility</p:attrName>
                                        </p:attrNameLst>
                                      </p:cBhvr>
                                      <p:to>
                                        <p:strVal val="visible"/>
                                      </p:to>
                                    </p:set>
                                    <p:animEffect transition="in" filter="wipe(down)">
                                      <p:cBhvr>
                                        <p:cTn id="11" dur="500"/>
                                        <p:tgtEl>
                                          <p:spTgt spid="847878"/>
                                        </p:tgtEl>
                                      </p:cBhvr>
                                    </p:animEffect>
                                  </p:childTnLst>
                                  <p:subTnLst>
                                    <p:set>
                                      <p:cBhvr override="childStyle">
                                        <p:cTn dur="1" fill="hold" display="0" masterRel="nextClick" afterEffect="1"/>
                                        <p:tgtEl>
                                          <p:spTgt spid="847878"/>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847879"/>
                                        </p:tgtEl>
                                        <p:attrNameLst>
                                          <p:attrName>style.visibility</p:attrName>
                                        </p:attrNameLst>
                                      </p:cBhvr>
                                      <p:to>
                                        <p:strVal val="visible"/>
                                      </p:to>
                                    </p:set>
                                    <p:animEffect transition="in" filter="wipe(down)">
                                      <p:cBhvr>
                                        <p:cTn id="20" dur="500"/>
                                        <p:tgtEl>
                                          <p:spTgt spid="847879"/>
                                        </p:tgtEl>
                                      </p:cBhvr>
                                    </p:animEffect>
                                  </p:childTnLst>
                                  <p:subTnLst>
                                    <p:set>
                                      <p:cBhvr override="childStyle">
                                        <p:cTn dur="1" fill="hold" display="0" masterRel="nextClick" afterEffect="1"/>
                                        <p:tgtEl>
                                          <p:spTgt spid="847879"/>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47877"/>
                                        </p:tgtEl>
                                        <p:attrNameLst>
                                          <p:attrName>style.visibility</p:attrName>
                                        </p:attrNameLst>
                                      </p:cBhvr>
                                      <p:to>
                                        <p:strVal val="visible"/>
                                      </p:to>
                                    </p:set>
                                    <p:animEffect transition="in" filter="fade">
                                      <p:cBhvr>
                                        <p:cTn id="25" dur="500"/>
                                        <p:tgtEl>
                                          <p:spTgt spid="847877"/>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847880"/>
                                        </p:tgtEl>
                                        <p:attrNameLst>
                                          <p:attrName>style.visibility</p:attrName>
                                        </p:attrNameLst>
                                      </p:cBhvr>
                                      <p:to>
                                        <p:strVal val="visible"/>
                                      </p:to>
                                    </p:set>
                                    <p:animEffect transition="in" filter="wipe(down)">
                                      <p:cBhvr>
                                        <p:cTn id="29" dur="500"/>
                                        <p:tgtEl>
                                          <p:spTgt spid="847880"/>
                                        </p:tgtEl>
                                      </p:cBhvr>
                                    </p:animEffect>
                                  </p:childTnLst>
                                  <p:subTnLst>
                                    <p:set>
                                      <p:cBhvr override="childStyle">
                                        <p:cTn dur="1" fill="hold" display="0" masterRel="nextClick" afterEffect="1"/>
                                        <p:tgtEl>
                                          <p:spTgt spid="847880"/>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847881"/>
                                        </p:tgtEl>
                                        <p:attrNameLst>
                                          <p:attrName>style.visibility</p:attrName>
                                        </p:attrNameLst>
                                      </p:cBhvr>
                                      <p:to>
                                        <p:strVal val="visible"/>
                                      </p:to>
                                    </p:set>
                                    <p:animEffect transition="in" filter="wipe(down)">
                                      <p:cBhvr>
                                        <p:cTn id="38" dur="500"/>
                                        <p:tgtEl>
                                          <p:spTgt spid="847881"/>
                                        </p:tgtEl>
                                      </p:cBhvr>
                                    </p:animEffect>
                                  </p:childTnLst>
                                  <p:subTnLst>
                                    <p:set>
                                      <p:cBhvr override="childStyle">
                                        <p:cTn dur="1" fill="hold" display="0" masterRel="sameClick" afterEffect="1">
                                          <p:stCondLst>
                                            <p:cond evt="end" delay="0">
                                              <p:tn val="36"/>
                                            </p:cond>
                                          </p:stCondLst>
                                        </p:cTn>
                                        <p:tgtEl>
                                          <p:spTgt spid="84788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7876" grpId="0"/>
      <p:bldP spid="847877" grpId="0"/>
      <p:bldP spid="847878" grpId="0" animBg="1"/>
      <p:bldP spid="847879" grpId="0" animBg="1"/>
      <p:bldP spid="847880" grpId="0" animBg="1"/>
      <p:bldP spid="847881" grpId="0" animBg="1"/>
      <p:bldP spid="15"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FB260C6F-3779-4193-9C20-BA088C3B0D8E}" type="slidenum">
              <a:rPr lang="en-AU" altLang="en-US"/>
              <a:pPr/>
              <a:t>24</a:t>
            </a:fld>
            <a:endParaRPr lang="en-AU" altLang="en-US"/>
          </a:p>
        </p:txBody>
      </p:sp>
      <p:sp>
        <p:nvSpPr>
          <p:cNvPr id="848898" name="Rectangle 2"/>
          <p:cNvSpPr>
            <a:spLocks noGrp="1" noChangeArrowheads="1"/>
          </p:cNvSpPr>
          <p:nvPr>
            <p:ph type="title"/>
          </p:nvPr>
        </p:nvSpPr>
        <p:spPr/>
        <p:txBody>
          <a:bodyPr/>
          <a:lstStyle/>
          <a:p>
            <a:r>
              <a:rPr lang="en-US" altLang="en-US"/>
              <a:t>Example 4.1 – University Enrolment</a:t>
            </a:r>
            <a:endParaRPr lang="en-AU" altLang="en-US"/>
          </a:p>
        </p:txBody>
      </p:sp>
      <p:sp>
        <p:nvSpPr>
          <p:cNvPr id="848899" name="Rectangle 3"/>
          <p:cNvSpPr>
            <a:spLocks noGrp="1" noChangeArrowheads="1"/>
          </p:cNvSpPr>
          <p:nvPr>
            <p:ph type="body" idx="1"/>
          </p:nvPr>
        </p:nvSpPr>
        <p:spPr/>
        <p:txBody>
          <a:bodyPr/>
          <a:lstStyle/>
          <a:p>
            <a:pPr>
              <a:lnSpc>
                <a:spcPct val="110000"/>
              </a:lnSpc>
            </a:pPr>
            <a:r>
              <a:rPr lang="en-US" altLang="en-US" dirty="0"/>
              <a:t>More requirements</a:t>
            </a:r>
          </a:p>
          <a:p>
            <a:pPr lvl="1">
              <a:lnSpc>
                <a:spcPct val="110000"/>
              </a:lnSpc>
            </a:pPr>
            <a:r>
              <a:rPr lang="en-US" altLang="en-US" dirty="0"/>
              <a:t>Each course is at a given level and has a credit-point value</a:t>
            </a:r>
          </a:p>
          <a:p>
            <a:pPr lvl="1">
              <a:lnSpc>
                <a:spcPct val="110000"/>
              </a:lnSpc>
            </a:pPr>
            <a:r>
              <a:rPr lang="en-US" altLang="en-US" dirty="0"/>
              <a:t>A course can be a part of any number of degrees</a:t>
            </a:r>
          </a:p>
          <a:p>
            <a:pPr lvl="1">
              <a:lnSpc>
                <a:spcPct val="110000"/>
              </a:lnSpc>
            </a:pPr>
            <a:r>
              <a:rPr lang="en-US" altLang="en-US" dirty="0"/>
              <a:t>Each degree specifies a minimum total credit points value required for degree completion</a:t>
            </a:r>
          </a:p>
          <a:p>
            <a:pPr lvl="1">
              <a:lnSpc>
                <a:spcPct val="110000"/>
              </a:lnSpc>
            </a:pPr>
            <a:r>
              <a:rPr lang="en-US" altLang="en-US" dirty="0"/>
              <a:t>Students may combine course offerings into programs of study suited to their individual needs and leading to the degree in which a student is enrolled</a:t>
            </a:r>
          </a:p>
          <a:p>
            <a:pPr>
              <a:lnSpc>
                <a:spcPct val="110000"/>
              </a:lnSpc>
            </a:pPr>
            <a:endParaRPr lang="en-AU"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3"/>
          <p:cNvSpPr>
            <a:spLocks noGrp="1"/>
          </p:cNvSpPr>
          <p:nvPr>
            <p:ph type="dt" sz="half" idx="10"/>
          </p:nvPr>
        </p:nvSpPr>
        <p:spPr/>
        <p:txBody>
          <a:bodyPr/>
          <a:lstStyle/>
          <a:p>
            <a:r>
              <a:rPr lang="en-US" altLang="en-US"/>
              <a:t>© Pearson Education 2007</a:t>
            </a:r>
            <a:endParaRPr lang="en-AU" altLang="en-US"/>
          </a:p>
        </p:txBody>
      </p:sp>
      <p:sp>
        <p:nvSpPr>
          <p:cNvPr id="24" name="Footer Placeholder 4"/>
          <p:cNvSpPr>
            <a:spLocks noGrp="1"/>
          </p:cNvSpPr>
          <p:nvPr>
            <p:ph type="ftr" sz="quarter" idx="11"/>
          </p:nvPr>
        </p:nvSpPr>
        <p:spPr/>
        <p:txBody>
          <a:bodyPr/>
          <a:lstStyle/>
          <a:p>
            <a:r>
              <a:rPr lang="en-AU" altLang="en-US"/>
              <a:t>Chapter 4 (Maciaszek - RASD 3/e)</a:t>
            </a:r>
          </a:p>
        </p:txBody>
      </p:sp>
      <p:sp>
        <p:nvSpPr>
          <p:cNvPr id="25" name="Slide Number Placeholder 5"/>
          <p:cNvSpPr>
            <a:spLocks noGrp="1"/>
          </p:cNvSpPr>
          <p:nvPr>
            <p:ph type="sldNum" sz="quarter" idx="12"/>
          </p:nvPr>
        </p:nvSpPr>
        <p:spPr/>
        <p:txBody>
          <a:bodyPr/>
          <a:lstStyle/>
          <a:p>
            <a:fld id="{0638F30B-70E9-44CC-A384-2203D1365266}" type="slidenum">
              <a:rPr lang="en-AU" altLang="en-US"/>
              <a:pPr/>
              <a:t>25</a:t>
            </a:fld>
            <a:endParaRPr lang="en-AU" altLang="en-US"/>
          </a:p>
        </p:txBody>
      </p:sp>
      <p:sp>
        <p:nvSpPr>
          <p:cNvPr id="849922" name="Rectangle 2"/>
          <p:cNvSpPr>
            <a:spLocks noGrp="1" noChangeArrowheads="1"/>
          </p:cNvSpPr>
          <p:nvPr>
            <p:ph type="title"/>
          </p:nvPr>
        </p:nvSpPr>
        <p:spPr/>
        <p:txBody>
          <a:bodyPr/>
          <a:lstStyle/>
          <a:p>
            <a:r>
              <a:rPr lang="en-US" altLang="en-US" sz="3600"/>
              <a:t>Example 4.1– University Enrolment (solution)</a:t>
            </a:r>
            <a:endParaRPr lang="en-AU" altLang="en-US" sz="3600"/>
          </a:p>
        </p:txBody>
      </p:sp>
      <p:graphicFrame>
        <p:nvGraphicFramePr>
          <p:cNvPr id="849923" name="Group 3"/>
          <p:cNvGraphicFramePr>
            <a:graphicFrameLocks noGrp="1"/>
          </p:cNvGraphicFramePr>
          <p:nvPr>
            <p:extLst>
              <p:ext uri="{D42A27DB-BD31-4B8C-83A1-F6EECF244321}">
                <p14:modId xmlns:p14="http://schemas.microsoft.com/office/powerpoint/2010/main" val="3064983105"/>
              </p:ext>
            </p:extLst>
          </p:nvPr>
        </p:nvGraphicFramePr>
        <p:xfrm>
          <a:off x="1981200" y="1676400"/>
          <a:ext cx="6096000" cy="3696815"/>
        </p:xfrm>
        <a:graphic>
          <a:graphicData uri="http://schemas.openxmlformats.org/drawingml/2006/table">
            <a:tbl>
              <a:tblPr/>
              <a:tblGrid>
                <a:gridCol w="3048000">
                  <a:extLst>
                    <a:ext uri="{9D8B030D-6E8A-4147-A177-3AD203B41FA5}">
                      <a16:colId xmlns:a16="http://schemas.microsoft.com/office/drawing/2014/main" val="876668366"/>
                    </a:ext>
                  </a:extLst>
                </a:gridCol>
                <a:gridCol w="3048000">
                  <a:extLst>
                    <a:ext uri="{9D8B030D-6E8A-4147-A177-3AD203B41FA5}">
                      <a16:colId xmlns:a16="http://schemas.microsoft.com/office/drawing/2014/main" val="2129204213"/>
                    </a:ext>
                  </a:extLst>
                </a:gridCol>
              </a:tblGrid>
              <a:tr h="739363">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400" b="0" i="0" u="none" strike="noStrike" cap="none" normalizeH="0" baseline="0" dirty="0">
                          <a:ln>
                            <a:noFill/>
                          </a:ln>
                          <a:solidFill>
                            <a:schemeClr val="bg1"/>
                          </a:solidFill>
                          <a:effectLst/>
                          <a:latin typeface="Arial" panose="020B0604020202020204" pitchFamily="34" charset="0"/>
                        </a:rPr>
                        <a:t>Relevant classes</a:t>
                      </a:r>
                      <a:endParaRPr kumimoji="0" lang="en-AU" altLang="en-US" sz="2400" b="0" i="0" u="none" strike="noStrike" cap="none" normalizeH="0" baseline="0" dirty="0">
                        <a:ln>
                          <a:noFill/>
                        </a:ln>
                        <a:solidFill>
                          <a:schemeClr val="bg1"/>
                        </a:solidFill>
                        <a:effectLst/>
                        <a:latin typeface="Arial" panose="020B0604020202020204" pitchFamily="34" charset="0"/>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solidFill>
                      <a:srgbClr val="002060"/>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400" b="0" i="0" u="none" strike="noStrike" cap="none" normalizeH="0" baseline="0" dirty="0">
                          <a:ln>
                            <a:noFill/>
                          </a:ln>
                          <a:solidFill>
                            <a:schemeClr val="bg1"/>
                          </a:solidFill>
                          <a:effectLst/>
                          <a:latin typeface="Arial" panose="020B0604020202020204" pitchFamily="34" charset="0"/>
                        </a:rPr>
                        <a:t>Fuzzy classes</a:t>
                      </a:r>
                      <a:endParaRPr kumimoji="0" lang="en-AU" altLang="en-US" sz="2400" b="0" i="0" u="none" strike="noStrike" cap="none" normalizeH="0" baseline="0" dirty="0">
                        <a:ln>
                          <a:noFill/>
                        </a:ln>
                        <a:solidFill>
                          <a:schemeClr val="bg1"/>
                        </a:solidFill>
                        <a:effectLst/>
                        <a:latin typeface="Arial" panose="020B0604020202020204" pitchFamily="34" charset="0"/>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solidFill>
                      <a:srgbClr val="002060"/>
                    </a:solidFill>
                  </a:tcPr>
                </a:tc>
                <a:extLst>
                  <a:ext uri="{0D108BD9-81ED-4DB2-BD59-A6C34878D82A}">
                    <a16:rowId xmlns:a16="http://schemas.microsoft.com/office/drawing/2014/main" val="3781055147"/>
                  </a:ext>
                </a:extLst>
              </a:tr>
              <a:tr h="739363">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rPr>
                        <a:t>Course</a:t>
                      </a:r>
                      <a:endParaRPr kumimoji="0" lang="en-AU" altLang="en-US" sz="2400" b="0"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400" b="0" i="0" u="none" strike="noStrike" cap="none" normalizeH="0" baseline="0" dirty="0" err="1">
                          <a:ln>
                            <a:noFill/>
                          </a:ln>
                          <a:solidFill>
                            <a:schemeClr val="tx1"/>
                          </a:solidFill>
                          <a:effectLst/>
                          <a:latin typeface="Arial" panose="020B0604020202020204" pitchFamily="34" charset="0"/>
                        </a:rPr>
                        <a:t>CompulsoryCourse</a:t>
                      </a:r>
                      <a:endParaRPr kumimoji="0" lang="en-AU" altLang="en-US" sz="2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2834667592"/>
                  </a:ext>
                </a:extLst>
              </a:tr>
              <a:tr h="739363">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400" b="0" i="0" u="none" strike="noStrike" cap="none" normalizeH="0" baseline="0">
                          <a:ln>
                            <a:noFill/>
                          </a:ln>
                          <a:solidFill>
                            <a:schemeClr val="tx1"/>
                          </a:solidFill>
                          <a:effectLst/>
                          <a:latin typeface="Arial" panose="020B0604020202020204" pitchFamily="34" charset="0"/>
                        </a:rPr>
                        <a:t>Degree</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400" b="0" i="0" u="none" strike="noStrike" cap="none" normalizeH="0" baseline="0" dirty="0" err="1">
                          <a:ln>
                            <a:noFill/>
                          </a:ln>
                          <a:solidFill>
                            <a:schemeClr val="tx1"/>
                          </a:solidFill>
                          <a:effectLst/>
                          <a:latin typeface="Arial" panose="020B0604020202020204" pitchFamily="34" charset="0"/>
                        </a:rPr>
                        <a:t>ElectiveCourse</a:t>
                      </a:r>
                      <a:endParaRPr kumimoji="0" lang="en-AU" altLang="en-US" sz="2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3763092651"/>
                  </a:ext>
                </a:extLst>
              </a:tr>
              <a:tr h="739363">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400" b="0" i="0" u="none" strike="noStrike" cap="none" normalizeH="0" baseline="0">
                          <a:ln>
                            <a:noFill/>
                          </a:ln>
                          <a:solidFill>
                            <a:schemeClr val="tx1"/>
                          </a:solidFill>
                          <a:effectLst/>
                          <a:latin typeface="Arial" panose="020B0604020202020204" pitchFamily="34" charset="0"/>
                        </a:rPr>
                        <a:t>Student</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400" b="0" i="0" u="none" strike="noStrike" cap="none" normalizeH="0" baseline="0">
                          <a:ln>
                            <a:noFill/>
                          </a:ln>
                          <a:solidFill>
                            <a:schemeClr val="tx1"/>
                          </a:solidFill>
                          <a:effectLst/>
                          <a:latin typeface="Arial" panose="020B0604020202020204" pitchFamily="34" charset="0"/>
                        </a:rPr>
                        <a:t>StudyProgram</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2393490414"/>
                  </a:ext>
                </a:extLst>
              </a:tr>
              <a:tr h="739363">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400" b="0" i="0" u="none" strike="noStrike" cap="none" normalizeH="0" baseline="0">
                          <a:ln>
                            <a:noFill/>
                          </a:ln>
                          <a:solidFill>
                            <a:schemeClr val="tx1"/>
                          </a:solidFill>
                          <a:effectLst/>
                          <a:latin typeface="Arial" panose="020B0604020202020204" pitchFamily="34" charset="0"/>
                        </a:rPr>
                        <a:t>CourseOffering</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endParaRPr kumimoji="0" lang="en-AU" altLang="en-US" sz="2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355505070"/>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r>
              <a:rPr lang="en-US" altLang="en-US"/>
              <a:t>© Pearson Education 2007</a:t>
            </a:r>
            <a:endParaRPr lang="en-AU" altLang="en-US"/>
          </a:p>
        </p:txBody>
      </p:sp>
      <p:sp>
        <p:nvSpPr>
          <p:cNvPr id="15" name="Footer Placeholder 4"/>
          <p:cNvSpPr>
            <a:spLocks noGrp="1"/>
          </p:cNvSpPr>
          <p:nvPr>
            <p:ph type="ftr" sz="quarter" idx="11"/>
          </p:nvPr>
        </p:nvSpPr>
        <p:spPr/>
        <p:txBody>
          <a:bodyPr/>
          <a:lstStyle/>
          <a:p>
            <a:r>
              <a:rPr lang="en-AU" altLang="en-US"/>
              <a:t>Chapter 4 (Maciaszek - RASD 3/e)</a:t>
            </a:r>
          </a:p>
        </p:txBody>
      </p:sp>
      <p:sp>
        <p:nvSpPr>
          <p:cNvPr id="16" name="Slide Number Placeholder 5"/>
          <p:cNvSpPr>
            <a:spLocks noGrp="1"/>
          </p:cNvSpPr>
          <p:nvPr>
            <p:ph type="sldNum" sz="quarter" idx="12"/>
          </p:nvPr>
        </p:nvSpPr>
        <p:spPr/>
        <p:txBody>
          <a:bodyPr/>
          <a:lstStyle/>
          <a:p>
            <a:fld id="{88F3DD62-4EE2-4033-83B4-280119F063F8}" type="slidenum">
              <a:rPr lang="en-AU" altLang="en-US"/>
              <a:pPr/>
              <a:t>26</a:t>
            </a:fld>
            <a:endParaRPr lang="en-AU" altLang="en-US"/>
          </a:p>
        </p:txBody>
      </p:sp>
      <p:sp>
        <p:nvSpPr>
          <p:cNvPr id="850946" name="Rectangle 2"/>
          <p:cNvSpPr>
            <a:spLocks noGrp="1" noChangeArrowheads="1"/>
          </p:cNvSpPr>
          <p:nvPr>
            <p:ph type="title"/>
          </p:nvPr>
        </p:nvSpPr>
        <p:spPr/>
        <p:txBody>
          <a:bodyPr/>
          <a:lstStyle/>
          <a:p>
            <a:r>
              <a:rPr lang="en-US" altLang="en-US"/>
              <a:t>Example 4.2 – Video Store</a:t>
            </a:r>
            <a:endParaRPr lang="en-AU" altLang="en-US"/>
          </a:p>
        </p:txBody>
      </p:sp>
      <p:sp>
        <p:nvSpPr>
          <p:cNvPr id="850947" name="Rectangle 3"/>
          <p:cNvSpPr>
            <a:spLocks noGrp="1" noChangeArrowheads="1"/>
          </p:cNvSpPr>
          <p:nvPr>
            <p:ph type="body" idx="1"/>
          </p:nvPr>
        </p:nvSpPr>
        <p:spPr/>
        <p:txBody>
          <a:bodyPr/>
          <a:lstStyle/>
          <a:p>
            <a:pPr>
              <a:spcBef>
                <a:spcPts val="1200"/>
              </a:spcBef>
            </a:pPr>
            <a:r>
              <a:rPr lang="en-US" altLang="en-US" dirty="0"/>
              <a:t>Consider the following requirements for the Video Store system and identify candidate classes</a:t>
            </a:r>
          </a:p>
          <a:p>
            <a:pPr>
              <a:spcBef>
                <a:spcPts val="1200"/>
              </a:spcBef>
            </a:pPr>
            <a:r>
              <a:rPr lang="en-US" altLang="en-US" dirty="0"/>
              <a:t>The video store keeps an extensive library of current and popular movie titles in stock. A particular movie may be held on videotapes or disks.</a:t>
            </a:r>
          </a:p>
        </p:txBody>
      </p:sp>
      <p:sp>
        <p:nvSpPr>
          <p:cNvPr id="850948" name="Text Box 4"/>
          <p:cNvSpPr txBox="1">
            <a:spLocks noChangeArrowheads="1"/>
          </p:cNvSpPr>
          <p:nvPr/>
        </p:nvSpPr>
        <p:spPr bwMode="auto">
          <a:xfrm>
            <a:off x="1219200" y="5334000"/>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err="1">
                <a:latin typeface="Courier New" panose="02070309020205020404" pitchFamily="49" charset="0"/>
              </a:rPr>
              <a:t>MovieTitle</a:t>
            </a:r>
            <a:endParaRPr lang="en-US" altLang="en-US" sz="2000" dirty="0">
              <a:latin typeface="Courier New" panose="02070309020205020404" pitchFamily="49" charset="0"/>
            </a:endParaRPr>
          </a:p>
        </p:txBody>
      </p:sp>
      <p:sp>
        <p:nvSpPr>
          <p:cNvPr id="850949" name="Text Box 5"/>
          <p:cNvSpPr txBox="1">
            <a:spLocks noChangeArrowheads="1"/>
          </p:cNvSpPr>
          <p:nvPr/>
        </p:nvSpPr>
        <p:spPr bwMode="auto">
          <a:xfrm>
            <a:off x="6804025" y="5334000"/>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err="1">
                <a:latin typeface="Courier New" panose="02070309020205020404" pitchFamily="49" charset="0"/>
              </a:rPr>
              <a:t>VideoStore</a:t>
            </a:r>
            <a:endParaRPr lang="en-US" altLang="en-US" sz="2000" dirty="0">
              <a:latin typeface="Courier New" panose="02070309020205020404" pitchFamily="49" charset="0"/>
            </a:endParaRPr>
          </a:p>
        </p:txBody>
      </p:sp>
      <p:sp>
        <p:nvSpPr>
          <p:cNvPr id="850950" name="Text Box 6"/>
          <p:cNvSpPr txBox="1">
            <a:spLocks noChangeArrowheads="1"/>
          </p:cNvSpPr>
          <p:nvPr/>
        </p:nvSpPr>
        <p:spPr bwMode="auto">
          <a:xfrm>
            <a:off x="1295400" y="4876800"/>
            <a:ext cx="996950" cy="3667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Relevant</a:t>
            </a:r>
            <a:endParaRPr lang="en-AU" altLang="en-US" sz="1800"/>
          </a:p>
        </p:txBody>
      </p:sp>
      <p:sp>
        <p:nvSpPr>
          <p:cNvPr id="850951" name="Text Box 7"/>
          <p:cNvSpPr txBox="1">
            <a:spLocks noChangeArrowheads="1"/>
          </p:cNvSpPr>
          <p:nvPr/>
        </p:nvSpPr>
        <p:spPr bwMode="auto">
          <a:xfrm>
            <a:off x="6858000" y="4876800"/>
            <a:ext cx="1073150" cy="3667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Irrelevant</a:t>
            </a:r>
            <a:endParaRPr lang="en-AU" altLang="en-US" sz="1800"/>
          </a:p>
        </p:txBody>
      </p:sp>
      <p:sp>
        <p:nvSpPr>
          <p:cNvPr id="850952" name="Line 8"/>
          <p:cNvSpPr>
            <a:spLocks noChangeShapeType="1"/>
          </p:cNvSpPr>
          <p:nvPr/>
        </p:nvSpPr>
        <p:spPr bwMode="auto">
          <a:xfrm flipV="1">
            <a:off x="2514599" y="3356992"/>
            <a:ext cx="3119042" cy="2053208"/>
          </a:xfrm>
          <a:prstGeom prst="line">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850953" name="Line 9"/>
          <p:cNvSpPr>
            <a:spLocks noChangeShapeType="1"/>
          </p:cNvSpPr>
          <p:nvPr/>
        </p:nvSpPr>
        <p:spPr bwMode="auto">
          <a:xfrm flipV="1">
            <a:off x="2743200" y="4251325"/>
            <a:ext cx="590546" cy="1616075"/>
          </a:xfrm>
          <a:prstGeom prst="line">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850954" name="Line 10"/>
          <p:cNvSpPr>
            <a:spLocks noChangeShapeType="1"/>
          </p:cNvSpPr>
          <p:nvPr/>
        </p:nvSpPr>
        <p:spPr bwMode="auto">
          <a:xfrm flipV="1">
            <a:off x="2689224" y="4267200"/>
            <a:ext cx="1790700" cy="1890713"/>
          </a:xfrm>
          <a:prstGeom prst="line">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850955" name="Line 11"/>
          <p:cNvSpPr>
            <a:spLocks noChangeShapeType="1"/>
          </p:cNvSpPr>
          <p:nvPr/>
        </p:nvSpPr>
        <p:spPr bwMode="auto">
          <a:xfrm flipH="1" flipV="1">
            <a:off x="4067173" y="2924174"/>
            <a:ext cx="2736851" cy="2571632"/>
          </a:xfrm>
          <a:prstGeom prst="line">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850956" name="Line 12"/>
          <p:cNvSpPr>
            <a:spLocks noChangeShapeType="1"/>
          </p:cNvSpPr>
          <p:nvPr/>
        </p:nvSpPr>
        <p:spPr bwMode="auto">
          <a:xfrm flipV="1">
            <a:off x="7740351" y="3429000"/>
            <a:ext cx="576063" cy="2438400"/>
          </a:xfrm>
          <a:prstGeom prst="line">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850957" name="Line 13"/>
          <p:cNvSpPr>
            <a:spLocks noChangeShapeType="1"/>
          </p:cNvSpPr>
          <p:nvPr/>
        </p:nvSpPr>
        <p:spPr bwMode="auto">
          <a:xfrm flipV="1">
            <a:off x="8028383" y="2996951"/>
            <a:ext cx="153589" cy="3168351"/>
          </a:xfrm>
          <a:prstGeom prst="line">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 name="Text Box 4">
            <a:extLst>
              <a:ext uri="{FF2B5EF4-FFF2-40B4-BE49-F238E27FC236}">
                <a16:creationId xmlns:a16="http://schemas.microsoft.com/office/drawing/2014/main" id="{70C14772-30CC-4DFF-8134-E526B4505E72}"/>
              </a:ext>
            </a:extLst>
          </p:cNvPr>
          <p:cNvSpPr txBox="1">
            <a:spLocks noChangeArrowheads="1"/>
          </p:cNvSpPr>
          <p:nvPr/>
        </p:nvSpPr>
        <p:spPr bwMode="auto">
          <a:xfrm>
            <a:off x="1219200" y="5662493"/>
            <a:ext cx="1569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err="1">
                <a:latin typeface="Courier New" panose="02070309020205020404" pitchFamily="49" charset="0"/>
              </a:rPr>
              <a:t>VideoTape</a:t>
            </a:r>
            <a:endParaRPr lang="en-US" altLang="en-US" sz="2000" dirty="0">
              <a:latin typeface="Courier New" panose="02070309020205020404" pitchFamily="49" charset="0"/>
            </a:endParaRPr>
          </a:p>
        </p:txBody>
      </p:sp>
      <p:sp>
        <p:nvSpPr>
          <p:cNvPr id="18" name="Text Box 4">
            <a:extLst>
              <a:ext uri="{FF2B5EF4-FFF2-40B4-BE49-F238E27FC236}">
                <a16:creationId xmlns:a16="http://schemas.microsoft.com/office/drawing/2014/main" id="{EDDBE2F9-97C4-406E-9A4C-9144382E9827}"/>
              </a:ext>
            </a:extLst>
          </p:cNvPr>
          <p:cNvSpPr txBox="1">
            <a:spLocks noChangeArrowheads="1"/>
          </p:cNvSpPr>
          <p:nvPr/>
        </p:nvSpPr>
        <p:spPr bwMode="auto">
          <a:xfrm>
            <a:off x="1219200" y="6019700"/>
            <a:ext cx="1569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err="1">
                <a:latin typeface="Courier New" panose="02070309020205020404" pitchFamily="49" charset="0"/>
              </a:rPr>
              <a:t>VideoDisk</a:t>
            </a:r>
            <a:endParaRPr lang="en-AU" altLang="en-US" sz="2000" dirty="0">
              <a:latin typeface="Courier New" panose="02070309020205020404" pitchFamily="49" charset="0"/>
            </a:endParaRPr>
          </a:p>
        </p:txBody>
      </p:sp>
      <p:sp>
        <p:nvSpPr>
          <p:cNvPr id="19" name="Text Box 5">
            <a:extLst>
              <a:ext uri="{FF2B5EF4-FFF2-40B4-BE49-F238E27FC236}">
                <a16:creationId xmlns:a16="http://schemas.microsoft.com/office/drawing/2014/main" id="{F7F86AAD-2FFD-46CD-8AC8-771AB248797C}"/>
              </a:ext>
            </a:extLst>
          </p:cNvPr>
          <p:cNvSpPr txBox="1">
            <a:spLocks noChangeArrowheads="1"/>
          </p:cNvSpPr>
          <p:nvPr/>
        </p:nvSpPr>
        <p:spPr bwMode="auto">
          <a:xfrm>
            <a:off x="6804025" y="5662493"/>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latin typeface="Courier New" panose="02070309020205020404" pitchFamily="49" charset="0"/>
              </a:rPr>
              <a:t>Stock</a:t>
            </a:r>
          </a:p>
        </p:txBody>
      </p:sp>
      <p:sp>
        <p:nvSpPr>
          <p:cNvPr id="20" name="Text Box 5">
            <a:extLst>
              <a:ext uri="{FF2B5EF4-FFF2-40B4-BE49-F238E27FC236}">
                <a16:creationId xmlns:a16="http://schemas.microsoft.com/office/drawing/2014/main" id="{92D182A9-AA73-4250-B268-AA5CF3DDA36C}"/>
              </a:ext>
            </a:extLst>
          </p:cNvPr>
          <p:cNvSpPr txBox="1">
            <a:spLocks noChangeArrowheads="1"/>
          </p:cNvSpPr>
          <p:nvPr/>
        </p:nvSpPr>
        <p:spPr bwMode="auto">
          <a:xfrm>
            <a:off x="6804025" y="5948848"/>
            <a:ext cx="12618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latin typeface="Courier New" panose="02070309020205020404" pitchFamily="49" charset="0"/>
              </a:rPr>
              <a:t>Library</a:t>
            </a:r>
            <a:endParaRPr lang="en-AU" altLang="en-US" sz="2000" dirty="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0948"/>
                                        </p:tgtEl>
                                        <p:attrNameLst>
                                          <p:attrName>style.visibility</p:attrName>
                                        </p:attrNameLst>
                                      </p:cBhvr>
                                      <p:to>
                                        <p:strVal val="visible"/>
                                      </p:to>
                                    </p:set>
                                    <p:animEffect transition="in" filter="fade">
                                      <p:cBhvr>
                                        <p:cTn id="7" dur="500"/>
                                        <p:tgtEl>
                                          <p:spTgt spid="85094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50952"/>
                                        </p:tgtEl>
                                        <p:attrNameLst>
                                          <p:attrName>style.visibility</p:attrName>
                                        </p:attrNameLst>
                                      </p:cBhvr>
                                      <p:to>
                                        <p:strVal val="visible"/>
                                      </p:to>
                                    </p:set>
                                    <p:animEffect transition="in" filter="wipe(down)">
                                      <p:cBhvr>
                                        <p:cTn id="11" dur="500"/>
                                        <p:tgtEl>
                                          <p:spTgt spid="850952"/>
                                        </p:tgtEl>
                                      </p:cBhvr>
                                    </p:animEffect>
                                  </p:childTnLst>
                                  <p:subTnLst>
                                    <p:set>
                                      <p:cBhvr override="childStyle">
                                        <p:cTn dur="1" fill="hold" display="0" masterRel="nextClick" afterEffect="1"/>
                                        <p:tgtEl>
                                          <p:spTgt spid="850952"/>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850953"/>
                                        </p:tgtEl>
                                        <p:attrNameLst>
                                          <p:attrName>style.visibility</p:attrName>
                                        </p:attrNameLst>
                                      </p:cBhvr>
                                      <p:to>
                                        <p:strVal val="visible"/>
                                      </p:to>
                                    </p:set>
                                    <p:animEffect transition="in" filter="wipe(down)">
                                      <p:cBhvr>
                                        <p:cTn id="20" dur="500"/>
                                        <p:tgtEl>
                                          <p:spTgt spid="850953"/>
                                        </p:tgtEl>
                                      </p:cBhvr>
                                    </p:animEffect>
                                  </p:childTnLst>
                                  <p:subTnLst>
                                    <p:set>
                                      <p:cBhvr override="childStyle">
                                        <p:cTn dur="1" fill="hold" display="0" masterRel="nextClick" afterEffect="1"/>
                                        <p:tgtEl>
                                          <p:spTgt spid="850953"/>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850954"/>
                                        </p:tgtEl>
                                        <p:attrNameLst>
                                          <p:attrName>style.visibility</p:attrName>
                                        </p:attrNameLst>
                                      </p:cBhvr>
                                      <p:to>
                                        <p:strVal val="visible"/>
                                      </p:to>
                                    </p:set>
                                    <p:animEffect transition="in" filter="wipe(down)">
                                      <p:cBhvr>
                                        <p:cTn id="29" dur="500"/>
                                        <p:tgtEl>
                                          <p:spTgt spid="850954"/>
                                        </p:tgtEl>
                                      </p:cBhvr>
                                    </p:animEffect>
                                  </p:childTnLst>
                                  <p:subTnLst>
                                    <p:set>
                                      <p:cBhvr override="childStyle">
                                        <p:cTn dur="1" fill="hold" display="0" masterRel="nextClick" afterEffect="1"/>
                                        <p:tgtEl>
                                          <p:spTgt spid="850954"/>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50949"/>
                                        </p:tgtEl>
                                        <p:attrNameLst>
                                          <p:attrName>style.visibility</p:attrName>
                                        </p:attrNameLst>
                                      </p:cBhvr>
                                      <p:to>
                                        <p:strVal val="visible"/>
                                      </p:to>
                                    </p:set>
                                    <p:animEffect transition="in" filter="fade">
                                      <p:cBhvr>
                                        <p:cTn id="34" dur="500"/>
                                        <p:tgtEl>
                                          <p:spTgt spid="850949"/>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850955"/>
                                        </p:tgtEl>
                                        <p:attrNameLst>
                                          <p:attrName>style.visibility</p:attrName>
                                        </p:attrNameLst>
                                      </p:cBhvr>
                                      <p:to>
                                        <p:strVal val="visible"/>
                                      </p:to>
                                    </p:set>
                                    <p:animEffect transition="in" filter="wipe(down)">
                                      <p:cBhvr>
                                        <p:cTn id="38" dur="500"/>
                                        <p:tgtEl>
                                          <p:spTgt spid="850955"/>
                                        </p:tgtEl>
                                      </p:cBhvr>
                                    </p:animEffect>
                                  </p:childTnLst>
                                  <p:subTnLst>
                                    <p:set>
                                      <p:cBhvr override="childStyle">
                                        <p:cTn dur="1" fill="hold" display="0" masterRel="nextClick" afterEffect="1"/>
                                        <p:tgtEl>
                                          <p:spTgt spid="85095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500"/>
                            </p:stCondLst>
                            <p:childTnLst>
                              <p:par>
                                <p:cTn id="45" presetID="22" presetClass="entr" presetSubtype="4" fill="hold" grpId="0" nodeType="afterEffect">
                                  <p:stCondLst>
                                    <p:cond delay="0"/>
                                  </p:stCondLst>
                                  <p:childTnLst>
                                    <p:set>
                                      <p:cBhvr>
                                        <p:cTn id="46" dur="1" fill="hold">
                                          <p:stCondLst>
                                            <p:cond delay="0"/>
                                          </p:stCondLst>
                                        </p:cTn>
                                        <p:tgtEl>
                                          <p:spTgt spid="850956"/>
                                        </p:tgtEl>
                                        <p:attrNameLst>
                                          <p:attrName>style.visibility</p:attrName>
                                        </p:attrNameLst>
                                      </p:cBhvr>
                                      <p:to>
                                        <p:strVal val="visible"/>
                                      </p:to>
                                    </p:set>
                                    <p:animEffect transition="in" filter="wipe(down)">
                                      <p:cBhvr>
                                        <p:cTn id="47" dur="500"/>
                                        <p:tgtEl>
                                          <p:spTgt spid="850956"/>
                                        </p:tgtEl>
                                      </p:cBhvr>
                                    </p:animEffect>
                                  </p:childTnLst>
                                  <p:subTnLst>
                                    <p:set>
                                      <p:cBhvr override="childStyle">
                                        <p:cTn dur="1" fill="hold" display="0" masterRel="nextClick" afterEffect="1"/>
                                        <p:tgtEl>
                                          <p:spTgt spid="850956"/>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850957"/>
                                        </p:tgtEl>
                                        <p:attrNameLst>
                                          <p:attrName>style.visibility</p:attrName>
                                        </p:attrNameLst>
                                      </p:cBhvr>
                                      <p:to>
                                        <p:strVal val="visible"/>
                                      </p:to>
                                    </p:set>
                                    <p:animEffect transition="in" filter="wipe(down)">
                                      <p:cBhvr>
                                        <p:cTn id="56" dur="500"/>
                                        <p:tgtEl>
                                          <p:spTgt spid="850957"/>
                                        </p:tgtEl>
                                      </p:cBhvr>
                                    </p:animEffect>
                                  </p:childTnLst>
                                  <p:subTnLst>
                                    <p:set>
                                      <p:cBhvr override="childStyle">
                                        <p:cTn dur="1" fill="hold" display="0" masterRel="sameClick" afterEffect="1">
                                          <p:stCondLst>
                                            <p:cond evt="end" delay="0">
                                              <p:tn val="54"/>
                                            </p:cond>
                                          </p:stCondLst>
                                        </p:cTn>
                                        <p:tgtEl>
                                          <p:spTgt spid="85095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948" grpId="0"/>
      <p:bldP spid="850949" grpId="0"/>
      <p:bldP spid="850952" grpId="0" animBg="1"/>
      <p:bldP spid="850953" grpId="0" animBg="1"/>
      <p:bldP spid="850954" grpId="0" animBg="1"/>
      <p:bldP spid="850955" grpId="0" animBg="1"/>
      <p:bldP spid="850956" grpId="0" animBg="1"/>
      <p:bldP spid="850957" grpId="0" animBg="1"/>
      <p:bldP spid="17" grpId="0"/>
      <p:bldP spid="18" grpId="0"/>
      <p:bldP spid="19" grpId="0"/>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410E2711-1A49-4D9F-A960-53988C7763AD}" type="slidenum">
              <a:rPr lang="en-AU" altLang="en-US"/>
              <a:pPr/>
              <a:t>27</a:t>
            </a:fld>
            <a:endParaRPr lang="en-AU" altLang="en-US"/>
          </a:p>
        </p:txBody>
      </p:sp>
      <p:sp>
        <p:nvSpPr>
          <p:cNvPr id="851970" name="Rectangle 2"/>
          <p:cNvSpPr>
            <a:spLocks noGrp="1" noChangeArrowheads="1"/>
          </p:cNvSpPr>
          <p:nvPr>
            <p:ph type="title"/>
          </p:nvPr>
        </p:nvSpPr>
        <p:spPr/>
        <p:txBody>
          <a:bodyPr/>
          <a:lstStyle/>
          <a:p>
            <a:r>
              <a:rPr lang="en-US" altLang="en-US"/>
              <a:t>Example 4.2 – Video Store</a:t>
            </a:r>
            <a:endParaRPr lang="en-AU" altLang="en-US"/>
          </a:p>
        </p:txBody>
      </p:sp>
      <p:sp>
        <p:nvSpPr>
          <p:cNvPr id="851971" name="Rectangle 3"/>
          <p:cNvSpPr>
            <a:spLocks noGrp="1" noChangeArrowheads="1"/>
          </p:cNvSpPr>
          <p:nvPr>
            <p:ph type="body" idx="1"/>
          </p:nvPr>
        </p:nvSpPr>
        <p:spPr/>
        <p:txBody>
          <a:bodyPr/>
          <a:lstStyle/>
          <a:p>
            <a:pPr>
              <a:lnSpc>
                <a:spcPct val="110000"/>
              </a:lnSpc>
            </a:pPr>
            <a:r>
              <a:rPr lang="en-US" altLang="en-US" dirty="0"/>
              <a:t>More requirements</a:t>
            </a:r>
          </a:p>
          <a:p>
            <a:pPr lvl="1">
              <a:lnSpc>
                <a:spcPct val="110000"/>
              </a:lnSpc>
            </a:pPr>
            <a:r>
              <a:rPr lang="en-US" altLang="en-US" dirty="0"/>
              <a:t>A movie can be rented for a particular rental duration (expressed in days), with a rental charge for that period.</a:t>
            </a:r>
          </a:p>
          <a:p>
            <a:pPr lvl="1">
              <a:lnSpc>
                <a:spcPct val="110000"/>
              </a:lnSpc>
            </a:pPr>
            <a:r>
              <a:rPr lang="en-US" altLang="en-US" dirty="0"/>
              <a:t>The video store must be able to answer immediately any enquiries about a movie's stock availability. </a:t>
            </a:r>
          </a:p>
          <a:p>
            <a:pPr lvl="1">
              <a:lnSpc>
                <a:spcPct val="110000"/>
              </a:lnSpc>
            </a:pPr>
            <a:r>
              <a:rPr lang="en-US" altLang="en-US" dirty="0"/>
              <a:t>The current condition of each tape and disk must be known and recorded, together with generic information about the percentage of videotapes and disks in excellent renting condition. </a:t>
            </a:r>
            <a:endParaRPr lang="en-AU"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3"/>
          <p:cNvSpPr>
            <a:spLocks noGrp="1"/>
          </p:cNvSpPr>
          <p:nvPr>
            <p:ph type="dt" sz="half" idx="10"/>
          </p:nvPr>
        </p:nvSpPr>
        <p:spPr/>
        <p:txBody>
          <a:bodyPr/>
          <a:lstStyle/>
          <a:p>
            <a:r>
              <a:rPr lang="en-US" altLang="en-US"/>
              <a:t>© Pearson Education 2007</a:t>
            </a:r>
            <a:endParaRPr lang="en-AU" altLang="en-US"/>
          </a:p>
        </p:txBody>
      </p:sp>
      <p:sp>
        <p:nvSpPr>
          <p:cNvPr id="24" name="Footer Placeholder 4"/>
          <p:cNvSpPr>
            <a:spLocks noGrp="1"/>
          </p:cNvSpPr>
          <p:nvPr>
            <p:ph type="ftr" sz="quarter" idx="11"/>
          </p:nvPr>
        </p:nvSpPr>
        <p:spPr/>
        <p:txBody>
          <a:bodyPr/>
          <a:lstStyle/>
          <a:p>
            <a:r>
              <a:rPr lang="en-AU" altLang="en-US"/>
              <a:t>Chapter 4 (Maciaszek - RASD 3/e)</a:t>
            </a:r>
          </a:p>
        </p:txBody>
      </p:sp>
      <p:sp>
        <p:nvSpPr>
          <p:cNvPr id="25" name="Slide Number Placeholder 5"/>
          <p:cNvSpPr>
            <a:spLocks noGrp="1"/>
          </p:cNvSpPr>
          <p:nvPr>
            <p:ph type="sldNum" sz="quarter" idx="12"/>
          </p:nvPr>
        </p:nvSpPr>
        <p:spPr/>
        <p:txBody>
          <a:bodyPr/>
          <a:lstStyle/>
          <a:p>
            <a:fld id="{0CCD1BA3-4210-4DB0-8C71-320DEBDB1A60}" type="slidenum">
              <a:rPr lang="en-AU" altLang="en-US"/>
              <a:pPr/>
              <a:t>28</a:t>
            </a:fld>
            <a:endParaRPr lang="en-AU" altLang="en-US"/>
          </a:p>
        </p:txBody>
      </p:sp>
      <p:sp>
        <p:nvSpPr>
          <p:cNvPr id="852994" name="Rectangle 2"/>
          <p:cNvSpPr>
            <a:spLocks noGrp="1" noChangeArrowheads="1"/>
          </p:cNvSpPr>
          <p:nvPr>
            <p:ph type="title"/>
          </p:nvPr>
        </p:nvSpPr>
        <p:spPr/>
        <p:txBody>
          <a:bodyPr/>
          <a:lstStyle/>
          <a:p>
            <a:r>
              <a:rPr lang="en-US" altLang="en-US"/>
              <a:t>Example 4.2 – Video Store (solution)</a:t>
            </a:r>
            <a:endParaRPr lang="en-AU" altLang="en-US"/>
          </a:p>
        </p:txBody>
      </p:sp>
      <p:graphicFrame>
        <p:nvGraphicFramePr>
          <p:cNvPr id="853153" name="Group 161"/>
          <p:cNvGraphicFramePr>
            <a:graphicFrameLocks noGrp="1"/>
          </p:cNvGraphicFramePr>
          <p:nvPr>
            <p:ph idx="1"/>
            <p:extLst>
              <p:ext uri="{D42A27DB-BD31-4B8C-83A1-F6EECF244321}">
                <p14:modId xmlns:p14="http://schemas.microsoft.com/office/powerpoint/2010/main" val="360903380"/>
              </p:ext>
            </p:extLst>
          </p:nvPr>
        </p:nvGraphicFramePr>
        <p:xfrm>
          <a:off x="1403350" y="1628775"/>
          <a:ext cx="7304088" cy="3960465"/>
        </p:xfrm>
        <a:graphic>
          <a:graphicData uri="http://schemas.openxmlformats.org/drawingml/2006/table">
            <a:tbl>
              <a:tblPr/>
              <a:tblGrid>
                <a:gridCol w="3724275">
                  <a:extLst>
                    <a:ext uri="{9D8B030D-6E8A-4147-A177-3AD203B41FA5}">
                      <a16:colId xmlns:a16="http://schemas.microsoft.com/office/drawing/2014/main" val="2069089328"/>
                    </a:ext>
                  </a:extLst>
                </a:gridCol>
                <a:gridCol w="3579813">
                  <a:extLst>
                    <a:ext uri="{9D8B030D-6E8A-4147-A177-3AD203B41FA5}">
                      <a16:colId xmlns:a16="http://schemas.microsoft.com/office/drawing/2014/main" val="333443272"/>
                    </a:ext>
                  </a:extLst>
                </a:gridCol>
              </a:tblGrid>
              <a:tr h="481452">
                <a:tc>
                  <a:txBody>
                    <a:bodyPr/>
                    <a:lstStyle>
                      <a:lvl1pPr marL="342900" indent="-342900">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marL="742950" indent="-285750">
                        <a:spcBef>
                          <a:spcPct val="20000"/>
                        </a:spcBef>
                        <a:buClr>
                          <a:schemeClr val="tx2"/>
                        </a:buClr>
                        <a:defRPr sz="2000">
                          <a:solidFill>
                            <a:schemeClr val="tx1"/>
                          </a:solidFill>
                          <a:latin typeface="Arial" panose="020B0604020202020204" pitchFamily="34" charset="0"/>
                        </a:defRPr>
                      </a:lvl2pPr>
                      <a:lvl3pPr marL="1143000" indent="-228600">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marL="1600200" indent="-228600">
                        <a:spcBef>
                          <a:spcPct val="20000"/>
                        </a:spcBef>
                        <a:buClr>
                          <a:schemeClr val="tx2"/>
                        </a:buClr>
                        <a:defRPr sz="1600">
                          <a:solidFill>
                            <a:schemeClr val="tx1"/>
                          </a:solidFill>
                          <a:latin typeface="Arial" panose="020B0604020202020204" pitchFamily="34" charset="0"/>
                        </a:defRPr>
                      </a:lvl4pPr>
                      <a:lvl5pPr marL="2057400" indent="-228600">
                        <a:spcBef>
                          <a:spcPct val="20000"/>
                        </a:spcBef>
                        <a:buClr>
                          <a:schemeClr val="tx2"/>
                        </a:buCl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en-US" sz="2400" b="1"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Relevant classes</a:t>
                      </a:r>
                      <a:endParaRPr kumimoji="0" lang="en-GB" altLang="en-US" sz="24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002060"/>
                    </a:solidFill>
                  </a:tcPr>
                </a:tc>
                <a:tc>
                  <a:txBody>
                    <a:bodyPr/>
                    <a:lstStyle>
                      <a:lvl1pPr marL="342900" indent="-342900">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marL="742950" indent="-285750">
                        <a:spcBef>
                          <a:spcPct val="20000"/>
                        </a:spcBef>
                        <a:buClr>
                          <a:schemeClr val="tx2"/>
                        </a:buClr>
                        <a:defRPr sz="2000">
                          <a:solidFill>
                            <a:schemeClr val="tx1"/>
                          </a:solidFill>
                          <a:latin typeface="Arial" panose="020B0604020202020204" pitchFamily="34" charset="0"/>
                        </a:defRPr>
                      </a:lvl2pPr>
                      <a:lvl3pPr marL="1143000" indent="-228600">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marL="1600200" indent="-228600">
                        <a:spcBef>
                          <a:spcPct val="20000"/>
                        </a:spcBef>
                        <a:buClr>
                          <a:schemeClr val="tx2"/>
                        </a:buClr>
                        <a:defRPr sz="1600">
                          <a:solidFill>
                            <a:schemeClr val="tx1"/>
                          </a:solidFill>
                          <a:latin typeface="Arial" panose="020B0604020202020204" pitchFamily="34" charset="0"/>
                        </a:defRPr>
                      </a:lvl4pPr>
                      <a:lvl5pPr marL="2057400" indent="-228600">
                        <a:spcBef>
                          <a:spcPct val="20000"/>
                        </a:spcBef>
                        <a:buClr>
                          <a:schemeClr val="tx2"/>
                        </a:buCl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en-US" sz="2400" b="1"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Fuzzy classes</a:t>
                      </a:r>
                      <a:endParaRPr kumimoji="0" lang="en-GB" altLang="en-US" sz="24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002060"/>
                    </a:solidFill>
                  </a:tcPr>
                </a:tc>
                <a:extLst>
                  <a:ext uri="{0D108BD9-81ED-4DB2-BD59-A6C34878D82A}">
                    <a16:rowId xmlns:a16="http://schemas.microsoft.com/office/drawing/2014/main" val="1766246251"/>
                  </a:ext>
                </a:extLst>
              </a:tr>
              <a:tr h="784278">
                <a:tc>
                  <a:txBody>
                    <a:bodyPr/>
                    <a:lstStyle>
                      <a:lvl1pPr marL="342900" indent="-342900">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marL="742950" indent="-285750">
                        <a:spcBef>
                          <a:spcPct val="20000"/>
                        </a:spcBef>
                        <a:buClr>
                          <a:schemeClr val="tx2"/>
                        </a:buClr>
                        <a:defRPr sz="2000">
                          <a:solidFill>
                            <a:schemeClr val="tx1"/>
                          </a:solidFill>
                          <a:latin typeface="Arial" panose="020B0604020202020204" pitchFamily="34" charset="0"/>
                        </a:defRPr>
                      </a:lvl2pPr>
                      <a:lvl3pPr marL="1143000" indent="-228600">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marL="1600200" indent="-228600">
                        <a:spcBef>
                          <a:spcPct val="20000"/>
                        </a:spcBef>
                        <a:buClr>
                          <a:schemeClr val="tx2"/>
                        </a:buClr>
                        <a:defRPr sz="1600">
                          <a:solidFill>
                            <a:schemeClr val="tx1"/>
                          </a:solidFill>
                          <a:latin typeface="Arial" panose="020B0604020202020204" pitchFamily="34" charset="0"/>
                        </a:defRPr>
                      </a:lvl4pPr>
                      <a:lvl5pPr marL="2057400" indent="-228600">
                        <a:spcBef>
                          <a:spcPct val="20000"/>
                        </a:spcBef>
                        <a:buClr>
                          <a:schemeClr val="tx2"/>
                        </a:buCl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MovieTitle</a:t>
                      </a:r>
                      <a:endParaRPr kumimoji="0" lang="en-GB"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marL="342900" indent="-342900">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marL="742950" indent="-285750">
                        <a:spcBef>
                          <a:spcPct val="20000"/>
                        </a:spcBef>
                        <a:buClr>
                          <a:schemeClr val="tx2"/>
                        </a:buClr>
                        <a:defRPr sz="2000">
                          <a:solidFill>
                            <a:schemeClr val="tx1"/>
                          </a:solidFill>
                          <a:latin typeface="Arial" panose="020B0604020202020204" pitchFamily="34" charset="0"/>
                        </a:defRPr>
                      </a:lvl2pPr>
                      <a:lvl3pPr marL="1143000" indent="-228600">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marL="1600200" indent="-228600">
                        <a:spcBef>
                          <a:spcPct val="20000"/>
                        </a:spcBef>
                        <a:buClr>
                          <a:schemeClr val="tx2"/>
                        </a:buClr>
                        <a:defRPr sz="1600">
                          <a:solidFill>
                            <a:schemeClr val="tx1"/>
                          </a:solidFill>
                          <a:latin typeface="Arial" panose="020B0604020202020204" pitchFamily="34" charset="0"/>
                        </a:defRPr>
                      </a:lvl4pPr>
                      <a:lvl5pPr marL="2057400" indent="-228600">
                        <a:spcBef>
                          <a:spcPct val="20000"/>
                        </a:spcBef>
                        <a:buClr>
                          <a:schemeClr val="tx2"/>
                        </a:buCl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RentalRates</a:t>
                      </a:r>
                      <a:endParaRPr kumimoji="0" lang="en-GB"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458290435"/>
                  </a:ext>
                </a:extLst>
              </a:tr>
              <a:tr h="898710">
                <a:tc>
                  <a:txBody>
                    <a:bodyPr/>
                    <a:lstStyle>
                      <a:lvl1pPr marL="342900" indent="-342900">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marL="742950" indent="-285750">
                        <a:spcBef>
                          <a:spcPct val="20000"/>
                        </a:spcBef>
                        <a:buClr>
                          <a:schemeClr val="tx2"/>
                        </a:buClr>
                        <a:defRPr sz="2000">
                          <a:solidFill>
                            <a:schemeClr val="tx1"/>
                          </a:solidFill>
                          <a:latin typeface="Arial" panose="020B0604020202020204" pitchFamily="34" charset="0"/>
                        </a:defRPr>
                      </a:lvl2pPr>
                      <a:lvl3pPr marL="1143000" indent="-228600">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marL="1600200" indent="-228600">
                        <a:spcBef>
                          <a:spcPct val="20000"/>
                        </a:spcBef>
                        <a:buClr>
                          <a:schemeClr val="tx2"/>
                        </a:buClr>
                        <a:defRPr sz="1600">
                          <a:solidFill>
                            <a:schemeClr val="tx1"/>
                          </a:solidFill>
                          <a:latin typeface="Arial" panose="020B0604020202020204" pitchFamily="34" charset="0"/>
                        </a:defRPr>
                      </a:lvl4pPr>
                      <a:lvl5pPr marL="2057400" indent="-228600">
                        <a:spcBef>
                          <a:spcPct val="20000"/>
                        </a:spcBef>
                        <a:buClr>
                          <a:schemeClr val="tx2"/>
                        </a:buCl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VideoMedium</a:t>
                      </a:r>
                      <a:endParaRPr kumimoji="0" lang="en-GB"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552826746"/>
                  </a:ext>
                </a:extLst>
              </a:tr>
              <a:tr h="897315">
                <a:tc>
                  <a:txBody>
                    <a:bodyPr/>
                    <a:lstStyle>
                      <a:lvl1pPr marL="342900" indent="-342900">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marL="742950" indent="-285750">
                        <a:spcBef>
                          <a:spcPct val="20000"/>
                        </a:spcBef>
                        <a:buClr>
                          <a:schemeClr val="tx2"/>
                        </a:buClr>
                        <a:defRPr sz="2000">
                          <a:solidFill>
                            <a:schemeClr val="tx1"/>
                          </a:solidFill>
                          <a:latin typeface="Arial" panose="020B0604020202020204" pitchFamily="34" charset="0"/>
                        </a:defRPr>
                      </a:lvl2pPr>
                      <a:lvl3pPr marL="1143000" indent="-228600">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marL="1600200" indent="-228600">
                        <a:spcBef>
                          <a:spcPct val="20000"/>
                        </a:spcBef>
                        <a:buClr>
                          <a:schemeClr val="tx2"/>
                        </a:buClr>
                        <a:defRPr sz="1600">
                          <a:solidFill>
                            <a:schemeClr val="tx1"/>
                          </a:solidFill>
                          <a:latin typeface="Arial" panose="020B0604020202020204" pitchFamily="34" charset="0"/>
                        </a:defRPr>
                      </a:lvl4pPr>
                      <a:lvl5pPr marL="2057400" indent="-228600">
                        <a:spcBef>
                          <a:spcPct val="20000"/>
                        </a:spcBef>
                        <a:buClr>
                          <a:schemeClr val="tx2"/>
                        </a:buCl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VideoTape</a:t>
                      </a:r>
                      <a:endParaRPr kumimoji="0" lang="en-GB"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935184215"/>
                  </a:ext>
                </a:extLst>
              </a:tr>
              <a:tr h="898710">
                <a:tc>
                  <a:txBody>
                    <a:bodyPr/>
                    <a:lstStyle>
                      <a:lvl1pPr marL="342900" indent="-342900">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marL="742950" indent="-285750">
                        <a:spcBef>
                          <a:spcPct val="20000"/>
                        </a:spcBef>
                        <a:buClr>
                          <a:schemeClr val="tx2"/>
                        </a:buClr>
                        <a:defRPr sz="2000">
                          <a:solidFill>
                            <a:schemeClr val="tx1"/>
                          </a:solidFill>
                          <a:latin typeface="Arial" panose="020B0604020202020204" pitchFamily="34" charset="0"/>
                        </a:defRPr>
                      </a:lvl2pPr>
                      <a:lvl3pPr marL="1143000" indent="-228600">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marL="1600200" indent="-228600">
                        <a:spcBef>
                          <a:spcPct val="20000"/>
                        </a:spcBef>
                        <a:buClr>
                          <a:schemeClr val="tx2"/>
                        </a:buClr>
                        <a:defRPr sz="1600">
                          <a:solidFill>
                            <a:schemeClr val="tx1"/>
                          </a:solidFill>
                          <a:latin typeface="Arial" panose="020B0604020202020204" pitchFamily="34" charset="0"/>
                        </a:defRPr>
                      </a:lvl4pPr>
                      <a:lvl5pPr marL="2057400" indent="-228600">
                        <a:spcBef>
                          <a:spcPct val="20000"/>
                        </a:spcBef>
                        <a:buClr>
                          <a:schemeClr val="tx2"/>
                        </a:buCl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VideoDisk</a:t>
                      </a:r>
                      <a:endParaRPr kumimoji="0" lang="en-GB"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61510873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081538E4-85C1-48BC-998F-C78D1861816E}" type="slidenum">
              <a:rPr lang="en-AU" altLang="en-US"/>
              <a:pPr/>
              <a:t>29</a:t>
            </a:fld>
            <a:endParaRPr lang="en-AU" altLang="en-US"/>
          </a:p>
        </p:txBody>
      </p:sp>
      <p:sp>
        <p:nvSpPr>
          <p:cNvPr id="854018" name="Rectangle 2"/>
          <p:cNvSpPr>
            <a:spLocks noGrp="1" noChangeArrowheads="1"/>
          </p:cNvSpPr>
          <p:nvPr>
            <p:ph type="title"/>
          </p:nvPr>
        </p:nvSpPr>
        <p:spPr/>
        <p:txBody>
          <a:bodyPr/>
          <a:lstStyle/>
          <a:p>
            <a:r>
              <a:rPr lang="en-US" altLang="en-US"/>
              <a:t>Example 4.3 – Contact Management</a:t>
            </a:r>
            <a:endParaRPr lang="en-AU" altLang="en-US"/>
          </a:p>
        </p:txBody>
      </p:sp>
      <p:sp>
        <p:nvSpPr>
          <p:cNvPr id="854019" name="Rectangle 3"/>
          <p:cNvSpPr>
            <a:spLocks noGrp="1" noChangeArrowheads="1"/>
          </p:cNvSpPr>
          <p:nvPr>
            <p:ph type="body" idx="1"/>
          </p:nvPr>
        </p:nvSpPr>
        <p:spPr/>
        <p:txBody>
          <a:bodyPr/>
          <a:lstStyle/>
          <a:p>
            <a:pPr marL="533400" indent="-533400"/>
            <a:r>
              <a:rPr lang="en-US" altLang="en-US" sz="2000" dirty="0"/>
              <a:t>Consider the following requirements for the Contact Management system and identify the candidate classes</a:t>
            </a:r>
          </a:p>
          <a:p>
            <a:pPr marL="914400" lvl="1" indent="-457200"/>
            <a:r>
              <a:rPr lang="en-GB" altLang="en-US" sz="1800" dirty="0"/>
              <a:t>The system supports the function of “keeping in touch” with all current and prospective customers so as to be responsive to their needs and to win new contracts for products and services offered by the organization.</a:t>
            </a:r>
          </a:p>
          <a:p>
            <a:pPr marL="914400" lvl="1" indent="-457200"/>
            <a:r>
              <a:rPr lang="en-GB" altLang="en-US" sz="1800" dirty="0"/>
              <a:t>The system stores the names, phone numbers, postal and courier addresses, etc. of organizations and contact persons in these organizations.</a:t>
            </a:r>
          </a:p>
          <a:p>
            <a:pPr marL="914400" lvl="1" indent="-457200"/>
            <a:r>
              <a:rPr lang="en-GB" altLang="en-US" sz="1800" dirty="0"/>
              <a:t>The system allows employees to schedule tasks and events that need to be carried out with regard to relevant contact persons. Employees schedule the tasks and events for other employees or for themselves.</a:t>
            </a:r>
          </a:p>
          <a:p>
            <a:pPr marL="914400" lvl="1" indent="-457200"/>
            <a:r>
              <a:rPr lang="en-GB" altLang="en-US" sz="1800" dirty="0"/>
              <a:t>A task is a group of events that take place to achieve a result. The result may be to convert a prospective customer to a customer, to organize product delivery, or to solve a customer’s problem. Typical types of event are phone call, visit, sending a fax, and arranging for training.</a:t>
            </a:r>
            <a:endParaRPr lang="en-AU" alt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4" name="Rectangle 4"/>
          <p:cNvSpPr>
            <a:spLocks noGrp="1" noChangeArrowheads="1"/>
          </p:cNvSpPr>
          <p:nvPr>
            <p:ph type="ctrTitle"/>
          </p:nvPr>
        </p:nvSpPr>
        <p:spPr/>
        <p:txBody>
          <a:bodyPr/>
          <a:lstStyle/>
          <a:p>
            <a:pPr algn="ctr"/>
            <a:r>
              <a:rPr lang="en-US" altLang="en-US"/>
              <a:t>1. </a:t>
            </a:r>
            <a:r>
              <a:rPr lang="en-US" altLang="en-US" sz="4800"/>
              <a:t>Architectural prerogatives </a:t>
            </a:r>
          </a:p>
        </p:txBody>
      </p:sp>
      <p:sp>
        <p:nvSpPr>
          <p:cNvPr id="808965" name="Rectangle 5"/>
          <p:cNvSpPr>
            <a:spLocks noGrp="1" noChangeArrowheads="1"/>
          </p:cNvSpPr>
          <p:nvPr>
            <p:ph type="subTitle" idx="1"/>
          </p:nvPr>
        </p:nvSpPr>
        <p:spPr/>
        <p:txBody>
          <a:bodyPr/>
          <a:lstStyle/>
          <a:p>
            <a:pPr>
              <a:lnSpc>
                <a:spcPct val="90000"/>
              </a:lnSpc>
              <a:buFont typeface="Monotype Sorts" charset="2"/>
              <a:buChar char="n"/>
            </a:pPr>
            <a:r>
              <a:rPr lang="en-US" altLang="en-US" sz="2400"/>
              <a:t> software architecture:</a:t>
            </a:r>
          </a:p>
          <a:p>
            <a:pPr marL="457200" lvl="1" indent="0" algn="ctr">
              <a:lnSpc>
                <a:spcPct val="90000"/>
              </a:lnSpc>
            </a:pPr>
            <a:r>
              <a:rPr lang="en-US" altLang="en-US" sz="2000"/>
              <a:t> addresses nonfunctional requirements (software qualities)</a:t>
            </a:r>
          </a:p>
          <a:p>
            <a:pPr marL="457200" lvl="1" indent="0" algn="ctr">
              <a:lnSpc>
                <a:spcPct val="90000"/>
              </a:lnSpc>
            </a:pPr>
            <a:r>
              <a:rPr lang="en-US" altLang="en-US" sz="2000"/>
              <a:t> “It’s the key to achieving intellectual control over a sophisticated system’s enormous complexity”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2"/>
          <p:cNvSpPr>
            <a:spLocks noGrp="1"/>
          </p:cNvSpPr>
          <p:nvPr>
            <p:ph type="dt" sz="half" idx="10"/>
          </p:nvPr>
        </p:nvSpPr>
        <p:spPr/>
        <p:txBody>
          <a:bodyPr/>
          <a:lstStyle/>
          <a:p>
            <a:r>
              <a:rPr lang="en-US" altLang="en-US"/>
              <a:t>© Pearson Education 2007</a:t>
            </a:r>
            <a:endParaRPr lang="en-AU" altLang="en-US"/>
          </a:p>
        </p:txBody>
      </p:sp>
      <p:sp>
        <p:nvSpPr>
          <p:cNvPr id="27" name="Footer Placeholder 3"/>
          <p:cNvSpPr>
            <a:spLocks noGrp="1"/>
          </p:cNvSpPr>
          <p:nvPr>
            <p:ph type="ftr" sz="quarter" idx="11"/>
          </p:nvPr>
        </p:nvSpPr>
        <p:spPr/>
        <p:txBody>
          <a:bodyPr/>
          <a:lstStyle/>
          <a:p>
            <a:r>
              <a:rPr lang="en-AU" altLang="en-US"/>
              <a:t>Chapter 4 (Maciaszek - RASD 3/e)</a:t>
            </a:r>
          </a:p>
        </p:txBody>
      </p:sp>
      <p:sp>
        <p:nvSpPr>
          <p:cNvPr id="28" name="Slide Number Placeholder 4"/>
          <p:cNvSpPr>
            <a:spLocks noGrp="1"/>
          </p:cNvSpPr>
          <p:nvPr>
            <p:ph type="sldNum" sz="quarter" idx="12"/>
          </p:nvPr>
        </p:nvSpPr>
        <p:spPr/>
        <p:txBody>
          <a:bodyPr/>
          <a:lstStyle/>
          <a:p>
            <a:fld id="{77F140BD-DFF0-4777-9A89-71334F34403F}" type="slidenum">
              <a:rPr lang="en-AU" altLang="en-US"/>
              <a:pPr/>
              <a:t>30</a:t>
            </a:fld>
            <a:endParaRPr lang="en-AU" altLang="en-US"/>
          </a:p>
        </p:txBody>
      </p:sp>
      <p:sp>
        <p:nvSpPr>
          <p:cNvPr id="855042" name="Rectangle 2"/>
          <p:cNvSpPr>
            <a:spLocks noGrp="1" noChangeArrowheads="1"/>
          </p:cNvSpPr>
          <p:nvPr>
            <p:ph type="title"/>
          </p:nvPr>
        </p:nvSpPr>
        <p:spPr/>
        <p:txBody>
          <a:bodyPr/>
          <a:lstStyle/>
          <a:p>
            <a:r>
              <a:rPr lang="en-US" altLang="en-US" sz="3600" dirty="0"/>
              <a:t>Example 4.3 – Contact Management </a:t>
            </a:r>
            <a:r>
              <a:rPr lang="en-US" altLang="en-US" sz="3200" dirty="0"/>
              <a:t>(solution)</a:t>
            </a:r>
            <a:endParaRPr lang="en-AU" altLang="en-US" sz="3600" dirty="0"/>
          </a:p>
        </p:txBody>
      </p:sp>
      <p:graphicFrame>
        <p:nvGraphicFramePr>
          <p:cNvPr id="855043" name="Group 3"/>
          <p:cNvGraphicFramePr>
            <a:graphicFrameLocks noGrp="1"/>
          </p:cNvGraphicFramePr>
          <p:nvPr>
            <p:extLst>
              <p:ext uri="{D42A27DB-BD31-4B8C-83A1-F6EECF244321}">
                <p14:modId xmlns:p14="http://schemas.microsoft.com/office/powerpoint/2010/main" val="2162866773"/>
              </p:ext>
            </p:extLst>
          </p:nvPr>
        </p:nvGraphicFramePr>
        <p:xfrm>
          <a:off x="1905000" y="1676400"/>
          <a:ext cx="6248400" cy="3937000"/>
        </p:xfrm>
        <a:graphic>
          <a:graphicData uri="http://schemas.openxmlformats.org/drawingml/2006/table">
            <a:tbl>
              <a:tblPr/>
              <a:tblGrid>
                <a:gridCol w="3124200">
                  <a:extLst>
                    <a:ext uri="{9D8B030D-6E8A-4147-A177-3AD203B41FA5}">
                      <a16:colId xmlns:a16="http://schemas.microsoft.com/office/drawing/2014/main" val="4113750673"/>
                    </a:ext>
                  </a:extLst>
                </a:gridCol>
                <a:gridCol w="3124200">
                  <a:extLst>
                    <a:ext uri="{9D8B030D-6E8A-4147-A177-3AD203B41FA5}">
                      <a16:colId xmlns:a16="http://schemas.microsoft.com/office/drawing/2014/main" val="324474636"/>
                    </a:ext>
                  </a:extLst>
                </a:gridCol>
              </a:tblGrid>
              <a:tr h="657225">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400" b="1" i="0" u="none" strike="noStrike" cap="none" normalizeH="0" baseline="0" dirty="0">
                          <a:ln>
                            <a:noFill/>
                          </a:ln>
                          <a:solidFill>
                            <a:schemeClr val="bg1"/>
                          </a:solidFill>
                          <a:effectLst/>
                          <a:latin typeface="Arial" panose="020B0604020202020204" pitchFamily="34" charset="0"/>
                        </a:rPr>
                        <a:t>Relevant classes</a:t>
                      </a:r>
                      <a:endParaRPr kumimoji="0" lang="en-AU" altLang="en-US" sz="2400" b="1" i="0" u="none" strike="noStrike" cap="none" normalizeH="0" baseline="0" dirty="0">
                        <a:ln>
                          <a:noFill/>
                        </a:ln>
                        <a:solidFill>
                          <a:schemeClr val="bg1"/>
                        </a:solidFill>
                        <a:effectLst/>
                        <a:latin typeface="Arial" panose="020B0604020202020204" pitchFamily="34" charset="0"/>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solidFill>
                      <a:srgbClr val="002060"/>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400" b="1" i="0" u="none" strike="noStrike" cap="none" normalizeH="0" baseline="0" dirty="0">
                          <a:ln>
                            <a:noFill/>
                          </a:ln>
                          <a:solidFill>
                            <a:schemeClr val="bg1"/>
                          </a:solidFill>
                          <a:effectLst/>
                          <a:latin typeface="Arial" panose="020B0604020202020204" pitchFamily="34" charset="0"/>
                        </a:rPr>
                        <a:t>Fuzzy classes</a:t>
                      </a:r>
                      <a:endParaRPr kumimoji="0" lang="en-AU" altLang="en-US" sz="2400" b="1" i="0" u="none" strike="noStrike" cap="none" normalizeH="0" baseline="0" dirty="0">
                        <a:ln>
                          <a:noFill/>
                        </a:ln>
                        <a:solidFill>
                          <a:schemeClr val="bg1"/>
                        </a:solidFill>
                        <a:effectLst/>
                        <a:latin typeface="Arial" panose="020B0604020202020204" pitchFamily="34" charset="0"/>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solidFill>
                      <a:srgbClr val="002060"/>
                    </a:solidFill>
                  </a:tcPr>
                </a:tc>
                <a:extLst>
                  <a:ext uri="{0D108BD9-81ED-4DB2-BD59-A6C34878D82A}">
                    <a16:rowId xmlns:a16="http://schemas.microsoft.com/office/drawing/2014/main" val="1685194190"/>
                  </a:ext>
                </a:extLst>
              </a:tr>
              <a:tr h="654050">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400" b="0" i="0" u="none" strike="noStrike" cap="none" normalizeH="0" baseline="0">
                          <a:ln>
                            <a:noFill/>
                          </a:ln>
                          <a:solidFill>
                            <a:schemeClr val="tx1"/>
                          </a:solidFill>
                          <a:effectLst/>
                          <a:latin typeface="Arial" panose="020B0604020202020204" pitchFamily="34" charset="0"/>
                        </a:rPr>
                        <a:t>Organization</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400" b="0" i="0" u="none" strike="noStrike" cap="none" normalizeH="0" baseline="0">
                          <a:ln>
                            <a:noFill/>
                          </a:ln>
                          <a:solidFill>
                            <a:schemeClr val="tx1"/>
                          </a:solidFill>
                          <a:effectLst/>
                          <a:latin typeface="Arial" panose="020B0604020202020204" pitchFamily="34" charset="0"/>
                        </a:rPr>
                        <a:t>CurrentOrg</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3342102173"/>
                  </a:ext>
                </a:extLst>
              </a:tr>
              <a:tr h="657225">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400" b="0" i="0" u="none" strike="noStrike" cap="none" normalizeH="0" baseline="0">
                          <a:ln>
                            <a:noFill/>
                          </a:ln>
                          <a:solidFill>
                            <a:schemeClr val="tx1"/>
                          </a:solidFill>
                          <a:effectLst/>
                          <a:latin typeface="Arial" panose="020B0604020202020204" pitchFamily="34" charset="0"/>
                        </a:rPr>
                        <a:t>Contact</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400" b="0" i="0" u="none" strike="noStrike" cap="none" normalizeH="0" baseline="0">
                          <a:ln>
                            <a:noFill/>
                          </a:ln>
                          <a:solidFill>
                            <a:schemeClr val="tx1"/>
                          </a:solidFill>
                          <a:effectLst/>
                          <a:latin typeface="Arial" panose="020B0604020202020204" pitchFamily="34" charset="0"/>
                        </a:rPr>
                        <a:t>ProspectiveOrg</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643507019"/>
                  </a:ext>
                </a:extLst>
              </a:tr>
              <a:tr h="657225">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400" b="0" i="0" u="none" strike="noStrike" cap="none" normalizeH="0" baseline="0">
                          <a:ln>
                            <a:noFill/>
                          </a:ln>
                          <a:solidFill>
                            <a:schemeClr val="tx1"/>
                          </a:solidFill>
                          <a:effectLst/>
                          <a:latin typeface="Arial" panose="020B0604020202020204" pitchFamily="34" charset="0"/>
                        </a:rPr>
                        <a:t>Employee</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400" b="0" i="0" u="none" strike="noStrike" cap="none" normalizeH="0" baseline="0">
                          <a:ln>
                            <a:noFill/>
                          </a:ln>
                          <a:solidFill>
                            <a:schemeClr val="tx1"/>
                          </a:solidFill>
                          <a:effectLst/>
                          <a:latin typeface="Arial" panose="020B0604020202020204" pitchFamily="34" charset="0"/>
                        </a:rPr>
                        <a:t>PostalAddress</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4285189357"/>
                  </a:ext>
                </a:extLst>
              </a:tr>
              <a:tr h="654050">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400" b="0" i="0" u="none" strike="noStrike" cap="none" normalizeH="0" baseline="0">
                          <a:ln>
                            <a:noFill/>
                          </a:ln>
                          <a:solidFill>
                            <a:schemeClr val="tx1"/>
                          </a:solidFill>
                          <a:effectLst/>
                          <a:latin typeface="Arial" panose="020B0604020202020204" pitchFamily="34" charset="0"/>
                        </a:rPr>
                        <a:t>Task</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400" b="0" i="0" u="none" strike="noStrike" cap="none" normalizeH="0" baseline="0">
                          <a:ln>
                            <a:noFill/>
                          </a:ln>
                          <a:solidFill>
                            <a:schemeClr val="tx1"/>
                          </a:solidFill>
                          <a:effectLst/>
                          <a:latin typeface="Arial" panose="020B0604020202020204" pitchFamily="34" charset="0"/>
                        </a:rPr>
                        <a:t>CourierAddress</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4060064720"/>
                  </a:ext>
                </a:extLst>
              </a:tr>
              <a:tr h="657225">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rPr>
                        <a:t>Event</a:t>
                      </a:r>
                      <a:endParaRPr kumimoji="0" lang="en-AU" altLang="en-US" sz="2400" b="0"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endParaRPr kumimoji="0" lang="en-AU" altLang="en-US" sz="2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549340384"/>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0322C9D5-0468-4AA3-BF9C-2646F869A8F5}" type="slidenum">
              <a:rPr lang="en-AU" altLang="en-US"/>
              <a:pPr/>
              <a:t>31</a:t>
            </a:fld>
            <a:endParaRPr lang="en-AU" altLang="en-US"/>
          </a:p>
        </p:txBody>
      </p:sp>
      <p:sp>
        <p:nvSpPr>
          <p:cNvPr id="856066" name="Rectangle 2"/>
          <p:cNvSpPr>
            <a:spLocks noGrp="1" noChangeArrowheads="1"/>
          </p:cNvSpPr>
          <p:nvPr>
            <p:ph type="title"/>
          </p:nvPr>
        </p:nvSpPr>
        <p:spPr/>
        <p:txBody>
          <a:bodyPr/>
          <a:lstStyle/>
          <a:p>
            <a:r>
              <a:rPr lang="en-US" altLang="en-US"/>
              <a:t>Specifying classes</a:t>
            </a:r>
            <a:endParaRPr lang="en-AU" altLang="en-US"/>
          </a:p>
        </p:txBody>
      </p:sp>
      <p:sp>
        <p:nvSpPr>
          <p:cNvPr id="856067" name="Rectangle 3"/>
          <p:cNvSpPr>
            <a:spLocks noGrp="1" noChangeArrowheads="1"/>
          </p:cNvSpPr>
          <p:nvPr>
            <p:ph type="body" idx="1"/>
          </p:nvPr>
        </p:nvSpPr>
        <p:spPr>
          <a:xfrm>
            <a:off x="1371600" y="1066800"/>
            <a:ext cx="7664896" cy="5257800"/>
          </a:xfrm>
        </p:spPr>
        <p:txBody>
          <a:bodyPr/>
          <a:lstStyle/>
          <a:p>
            <a:r>
              <a:rPr lang="en-US" altLang="en-US" sz="2400" dirty="0"/>
              <a:t>Class Name</a:t>
            </a:r>
          </a:p>
          <a:p>
            <a:pPr lvl="1"/>
            <a:r>
              <a:rPr lang="en-US" altLang="en-US" sz="2000" dirty="0"/>
              <a:t>Singular noun</a:t>
            </a:r>
          </a:p>
          <a:p>
            <a:pPr lvl="2"/>
            <a:r>
              <a:rPr lang="en-US" altLang="en-US" sz="1800" dirty="0"/>
              <a:t>Recommendation – multiple words joined; each word starting with a capital letter (e.g. </a:t>
            </a:r>
            <a:r>
              <a:rPr lang="en-US" altLang="en-US" sz="1800" dirty="0" err="1">
                <a:latin typeface="Courier New" panose="02070309020205020404" pitchFamily="49" charset="0"/>
              </a:rPr>
              <a:t>PostalAddress</a:t>
            </a:r>
            <a:r>
              <a:rPr lang="en-US" altLang="en-US" sz="1800" dirty="0"/>
              <a:t>)</a:t>
            </a:r>
          </a:p>
          <a:p>
            <a:pPr lvl="1"/>
            <a:r>
              <a:rPr lang="en-US" altLang="en-US" sz="2000" dirty="0"/>
              <a:t>Meaningful</a:t>
            </a:r>
          </a:p>
          <a:p>
            <a:pPr lvl="1"/>
            <a:r>
              <a:rPr lang="en-US" altLang="en-US" sz="2000" dirty="0"/>
              <a:t>Short (less than 30 characters)</a:t>
            </a:r>
          </a:p>
          <a:p>
            <a:pPr>
              <a:spcBef>
                <a:spcPts val="1200"/>
              </a:spcBef>
            </a:pPr>
            <a:r>
              <a:rPr lang="en-US" altLang="en-US" sz="2400" dirty="0"/>
              <a:t>Class Properties</a:t>
            </a:r>
          </a:p>
          <a:p>
            <a:pPr lvl="1"/>
            <a:r>
              <a:rPr lang="en-US" altLang="en-US" sz="2000" dirty="0"/>
              <a:t>Attributes (initially those that capture interesting object states)</a:t>
            </a:r>
          </a:p>
          <a:p>
            <a:pPr lvl="2"/>
            <a:r>
              <a:rPr lang="en-US" altLang="en-US" sz="1800" dirty="0"/>
              <a:t>Recommendations</a:t>
            </a:r>
          </a:p>
          <a:p>
            <a:pPr lvl="3"/>
            <a:r>
              <a:rPr lang="en-US" altLang="en-US" sz="1600" dirty="0"/>
              <a:t>start with a small letter; </a:t>
            </a:r>
            <a:r>
              <a:rPr lang="en-US" altLang="en-US" sz="1600" dirty="0" err="1"/>
              <a:t>capitalise</a:t>
            </a:r>
            <a:r>
              <a:rPr lang="en-US" altLang="en-US" sz="1600" dirty="0"/>
              <a:t> successive words (</a:t>
            </a:r>
            <a:r>
              <a:rPr lang="en-US" altLang="en-US" sz="1600" dirty="0" err="1">
                <a:latin typeface="Courier New" panose="02070309020205020404" pitchFamily="49" charset="0"/>
              </a:rPr>
              <a:t>streetName</a:t>
            </a:r>
            <a:r>
              <a:rPr lang="en-US" altLang="en-US" sz="1600" dirty="0"/>
              <a:t>)</a:t>
            </a:r>
          </a:p>
          <a:p>
            <a:pPr lvl="1"/>
            <a:r>
              <a:rPr lang="en-US" altLang="en-US" sz="2000" dirty="0"/>
              <a:t>Operations (can be delayed till later analysis stages or even till design)</a:t>
            </a:r>
            <a:endParaRPr lang="en-AU" alt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altLang="en-US"/>
              <a:t>© Pearson Education 2007</a:t>
            </a:r>
            <a:endParaRPr lang="en-AU" altLang="en-US"/>
          </a:p>
        </p:txBody>
      </p:sp>
      <p:sp>
        <p:nvSpPr>
          <p:cNvPr id="9" name="Footer Placeholder 4"/>
          <p:cNvSpPr>
            <a:spLocks noGrp="1"/>
          </p:cNvSpPr>
          <p:nvPr>
            <p:ph type="ftr" sz="quarter" idx="11"/>
          </p:nvPr>
        </p:nvSpPr>
        <p:spPr/>
        <p:txBody>
          <a:bodyPr/>
          <a:lstStyle/>
          <a:p>
            <a:r>
              <a:rPr lang="en-AU" altLang="en-US"/>
              <a:t>Chapter 4 (Maciaszek - RASD 3/e)</a:t>
            </a:r>
          </a:p>
        </p:txBody>
      </p:sp>
      <p:sp>
        <p:nvSpPr>
          <p:cNvPr id="10" name="Slide Number Placeholder 5"/>
          <p:cNvSpPr>
            <a:spLocks noGrp="1"/>
          </p:cNvSpPr>
          <p:nvPr>
            <p:ph type="sldNum" sz="quarter" idx="12"/>
          </p:nvPr>
        </p:nvSpPr>
        <p:spPr/>
        <p:txBody>
          <a:bodyPr/>
          <a:lstStyle/>
          <a:p>
            <a:fld id="{FC6D69AC-3E06-4ED0-AEA8-E28F0B02C048}" type="slidenum">
              <a:rPr lang="en-AU" altLang="en-US"/>
              <a:pPr/>
              <a:t>32</a:t>
            </a:fld>
            <a:endParaRPr lang="en-AU" altLang="en-US"/>
          </a:p>
        </p:txBody>
      </p:sp>
      <p:sp>
        <p:nvSpPr>
          <p:cNvPr id="857090" name="Rectangle 2"/>
          <p:cNvSpPr>
            <a:spLocks noGrp="1" noChangeArrowheads="1"/>
          </p:cNvSpPr>
          <p:nvPr>
            <p:ph type="title"/>
          </p:nvPr>
        </p:nvSpPr>
        <p:spPr/>
        <p:txBody>
          <a:bodyPr/>
          <a:lstStyle/>
          <a:p>
            <a:r>
              <a:rPr lang="en-US" altLang="en-US"/>
              <a:t>Example 4.4 – University Enrolment</a:t>
            </a:r>
            <a:endParaRPr lang="en-AU" altLang="en-US"/>
          </a:p>
        </p:txBody>
      </p:sp>
      <p:sp>
        <p:nvSpPr>
          <p:cNvPr id="857091" name="Rectangle 3"/>
          <p:cNvSpPr>
            <a:spLocks noGrp="1" noChangeArrowheads="1"/>
          </p:cNvSpPr>
          <p:nvPr>
            <p:ph type="body" idx="1"/>
          </p:nvPr>
        </p:nvSpPr>
        <p:spPr/>
        <p:txBody>
          <a:bodyPr/>
          <a:lstStyle/>
          <a:p>
            <a:r>
              <a:rPr lang="en-US" altLang="en-US" dirty="0"/>
              <a:t>Refer to Example 4.1 </a:t>
            </a:r>
          </a:p>
          <a:p>
            <a:r>
              <a:rPr lang="en-US" altLang="en-US" dirty="0"/>
              <a:t>Consider the following additional requirements from the Requirements Document</a:t>
            </a:r>
          </a:p>
          <a:p>
            <a:pPr lvl="1"/>
            <a:r>
              <a:rPr lang="en-US" altLang="en-US" dirty="0"/>
              <a:t>A student’s choice of courses may be restricted by timetable clashes and limitations on the number of students who can be enrolled in the current course offered.</a:t>
            </a:r>
          </a:p>
        </p:txBody>
      </p:sp>
      <p:sp>
        <p:nvSpPr>
          <p:cNvPr id="857093" name="Line 5"/>
          <p:cNvSpPr>
            <a:spLocks noChangeShapeType="1"/>
          </p:cNvSpPr>
          <p:nvPr/>
        </p:nvSpPr>
        <p:spPr bwMode="auto">
          <a:xfrm flipH="1" flipV="1">
            <a:off x="4267200" y="4038600"/>
            <a:ext cx="2133600" cy="1676400"/>
          </a:xfrm>
          <a:prstGeom prst="line">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857094" name="Line 6"/>
          <p:cNvSpPr>
            <a:spLocks noChangeShapeType="1"/>
          </p:cNvSpPr>
          <p:nvPr/>
        </p:nvSpPr>
        <p:spPr bwMode="auto">
          <a:xfrm flipH="1" flipV="1">
            <a:off x="3124200" y="4419600"/>
            <a:ext cx="3276600" cy="914400"/>
          </a:xfrm>
          <a:prstGeom prst="line">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857095" name="Line 7"/>
          <p:cNvSpPr>
            <a:spLocks noChangeShapeType="1"/>
          </p:cNvSpPr>
          <p:nvPr/>
        </p:nvSpPr>
        <p:spPr bwMode="auto">
          <a:xfrm flipH="1" flipV="1">
            <a:off x="2819400" y="4419600"/>
            <a:ext cx="3581400" cy="1143000"/>
          </a:xfrm>
          <a:prstGeom prst="line">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85709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4897438"/>
            <a:ext cx="2520950" cy="15446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7096"/>
                                        </p:tgtEl>
                                        <p:attrNameLst>
                                          <p:attrName>style.visibility</p:attrName>
                                        </p:attrNameLst>
                                      </p:cBhvr>
                                      <p:to>
                                        <p:strVal val="visible"/>
                                      </p:to>
                                    </p:set>
                                    <p:animEffect transition="in" filter="fade">
                                      <p:cBhvr>
                                        <p:cTn id="7" dur="500"/>
                                        <p:tgtEl>
                                          <p:spTgt spid="8570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57094"/>
                                        </p:tgtEl>
                                        <p:attrNameLst>
                                          <p:attrName>style.visibility</p:attrName>
                                        </p:attrNameLst>
                                      </p:cBhvr>
                                      <p:to>
                                        <p:strVal val="visible"/>
                                      </p:to>
                                    </p:set>
                                    <p:animEffect transition="in" filter="wipe(down)">
                                      <p:cBhvr>
                                        <p:cTn id="12" dur="500"/>
                                        <p:tgtEl>
                                          <p:spTgt spid="857094"/>
                                        </p:tgtEl>
                                      </p:cBhvr>
                                    </p:animEffect>
                                  </p:childTnLst>
                                  <p:subTnLst>
                                    <p:set>
                                      <p:cBhvr override="childStyle">
                                        <p:cTn dur="1" fill="hold" display="0" masterRel="nextClick" afterEffect="1"/>
                                        <p:tgtEl>
                                          <p:spTgt spid="85709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57095"/>
                                        </p:tgtEl>
                                        <p:attrNameLst>
                                          <p:attrName>style.visibility</p:attrName>
                                        </p:attrNameLst>
                                      </p:cBhvr>
                                      <p:to>
                                        <p:strVal val="visible"/>
                                      </p:to>
                                    </p:set>
                                    <p:animEffect transition="in" filter="wipe(down)">
                                      <p:cBhvr>
                                        <p:cTn id="17" dur="500"/>
                                        <p:tgtEl>
                                          <p:spTgt spid="857095"/>
                                        </p:tgtEl>
                                      </p:cBhvr>
                                    </p:animEffect>
                                  </p:childTnLst>
                                  <p:subTnLst>
                                    <p:set>
                                      <p:cBhvr override="childStyle">
                                        <p:cTn dur="1" fill="hold" display="0" masterRel="nextClick" afterEffect="1"/>
                                        <p:tgtEl>
                                          <p:spTgt spid="857095"/>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57093"/>
                                        </p:tgtEl>
                                        <p:attrNameLst>
                                          <p:attrName>style.visibility</p:attrName>
                                        </p:attrNameLst>
                                      </p:cBhvr>
                                      <p:to>
                                        <p:strVal val="visible"/>
                                      </p:to>
                                    </p:set>
                                    <p:animEffect transition="in" filter="wipe(down)">
                                      <p:cBhvr>
                                        <p:cTn id="22" dur="500"/>
                                        <p:tgtEl>
                                          <p:spTgt spid="857093"/>
                                        </p:tgtEl>
                                      </p:cBhvr>
                                    </p:animEffect>
                                  </p:childTnLst>
                                  <p:subTnLst>
                                    <p:set>
                                      <p:cBhvr override="childStyle">
                                        <p:cTn dur="1" fill="hold" display="0" masterRel="sameClick" afterEffect="1">
                                          <p:stCondLst>
                                            <p:cond evt="end" delay="0">
                                              <p:tn val="20"/>
                                            </p:cond>
                                          </p:stCondLst>
                                        </p:cTn>
                                        <p:tgtEl>
                                          <p:spTgt spid="85709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3" grpId="0" animBg="1"/>
      <p:bldP spid="857094" grpId="0" animBg="1"/>
      <p:bldP spid="85709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38216AF5-D667-4C6B-8B47-40CBEECEC412}" type="slidenum">
              <a:rPr lang="en-AU" altLang="en-US"/>
              <a:pPr/>
              <a:t>33</a:t>
            </a:fld>
            <a:endParaRPr lang="en-AU" altLang="en-US"/>
          </a:p>
        </p:txBody>
      </p:sp>
      <p:sp>
        <p:nvSpPr>
          <p:cNvPr id="858114" name="Rectangle 2"/>
          <p:cNvSpPr>
            <a:spLocks noGrp="1" noChangeArrowheads="1"/>
          </p:cNvSpPr>
          <p:nvPr>
            <p:ph type="title"/>
          </p:nvPr>
        </p:nvSpPr>
        <p:spPr/>
        <p:txBody>
          <a:bodyPr/>
          <a:lstStyle/>
          <a:p>
            <a:r>
              <a:rPr lang="en-US" altLang="en-US"/>
              <a:t>Example 4.4 – University Enrolment</a:t>
            </a:r>
            <a:endParaRPr lang="en-AU" altLang="en-US"/>
          </a:p>
        </p:txBody>
      </p:sp>
      <p:sp>
        <p:nvSpPr>
          <p:cNvPr id="858115" name="Rectangle 3"/>
          <p:cNvSpPr>
            <a:spLocks noGrp="1" noChangeArrowheads="1"/>
          </p:cNvSpPr>
          <p:nvPr>
            <p:ph type="body" idx="1"/>
          </p:nvPr>
        </p:nvSpPr>
        <p:spPr>
          <a:xfrm>
            <a:off x="1371600" y="1066800"/>
            <a:ext cx="7592888" cy="5257800"/>
          </a:xfrm>
        </p:spPr>
        <p:txBody>
          <a:bodyPr/>
          <a:lstStyle/>
          <a:p>
            <a:pPr>
              <a:spcBef>
                <a:spcPts val="1200"/>
              </a:spcBef>
            </a:pPr>
            <a:r>
              <a:rPr lang="en-US" altLang="en-US" dirty="0"/>
              <a:t>More requirements</a:t>
            </a:r>
          </a:p>
          <a:p>
            <a:pPr lvl="1">
              <a:spcBef>
                <a:spcPts val="1200"/>
              </a:spcBef>
            </a:pPr>
            <a:r>
              <a:rPr lang="en-US" altLang="en-US" dirty="0"/>
              <a:t>A student’s proposed program of study is entered in the on-line enrolment system.</a:t>
            </a:r>
          </a:p>
          <a:p>
            <a:pPr lvl="1">
              <a:spcBef>
                <a:spcPts val="1200"/>
              </a:spcBef>
            </a:pPr>
            <a:r>
              <a:rPr lang="en-US" altLang="en-US" dirty="0"/>
              <a:t>The system checks the program's consistency and reports any problems.</a:t>
            </a:r>
          </a:p>
          <a:p>
            <a:pPr lvl="1">
              <a:spcBef>
                <a:spcPts val="1200"/>
              </a:spcBef>
            </a:pPr>
            <a:r>
              <a:rPr lang="en-US" altLang="en-US" dirty="0"/>
              <a:t>The problems need to be resolved with the help of an academic adviser.</a:t>
            </a:r>
          </a:p>
          <a:p>
            <a:pPr lvl="1">
              <a:spcBef>
                <a:spcPts val="1200"/>
              </a:spcBef>
            </a:pPr>
            <a:r>
              <a:rPr lang="en-US" altLang="en-US" dirty="0"/>
              <a:t>The final program of study is subject to academic approval by the delegate of the Head of Division and it is then forwarded to the Registrar.</a:t>
            </a:r>
            <a:endParaRPr lang="en-AU"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r>
              <a:rPr lang="en-US" altLang="en-US"/>
              <a:t>© Pearson Education 2007</a:t>
            </a:r>
            <a:endParaRPr lang="en-AU" altLang="en-US"/>
          </a:p>
        </p:txBody>
      </p:sp>
      <p:sp>
        <p:nvSpPr>
          <p:cNvPr id="6" name="Footer Placeholder 3"/>
          <p:cNvSpPr>
            <a:spLocks noGrp="1"/>
          </p:cNvSpPr>
          <p:nvPr>
            <p:ph type="ftr" sz="quarter" idx="11"/>
          </p:nvPr>
        </p:nvSpPr>
        <p:spPr/>
        <p:txBody>
          <a:bodyPr/>
          <a:lstStyle/>
          <a:p>
            <a:r>
              <a:rPr lang="en-AU" altLang="en-US"/>
              <a:t>Chapter 4 (Maciaszek - RASD 3/e)</a:t>
            </a:r>
          </a:p>
        </p:txBody>
      </p:sp>
      <p:sp>
        <p:nvSpPr>
          <p:cNvPr id="7" name="Slide Number Placeholder 4"/>
          <p:cNvSpPr>
            <a:spLocks noGrp="1"/>
          </p:cNvSpPr>
          <p:nvPr>
            <p:ph type="sldNum" sz="quarter" idx="12"/>
          </p:nvPr>
        </p:nvSpPr>
        <p:spPr/>
        <p:txBody>
          <a:bodyPr/>
          <a:lstStyle/>
          <a:p>
            <a:fld id="{1BDC7B48-4B4B-47A5-B1B9-1E35E1071FAF}" type="slidenum">
              <a:rPr lang="en-AU" altLang="en-US"/>
              <a:pPr/>
              <a:t>34</a:t>
            </a:fld>
            <a:endParaRPr lang="en-AU" altLang="en-US"/>
          </a:p>
        </p:txBody>
      </p:sp>
      <p:sp>
        <p:nvSpPr>
          <p:cNvPr id="859138" name="Rectangle 2"/>
          <p:cNvSpPr>
            <a:spLocks noGrp="1" noChangeArrowheads="1"/>
          </p:cNvSpPr>
          <p:nvPr>
            <p:ph type="title"/>
          </p:nvPr>
        </p:nvSpPr>
        <p:spPr/>
        <p:txBody>
          <a:bodyPr/>
          <a:lstStyle/>
          <a:p>
            <a:r>
              <a:rPr lang="en-US" altLang="en-US" sz="3600" dirty="0"/>
              <a:t>Example 4.4 – University Enrolment </a:t>
            </a:r>
            <a:r>
              <a:rPr lang="en-US" altLang="en-US" sz="3200" dirty="0"/>
              <a:t>(solution)</a:t>
            </a:r>
            <a:endParaRPr lang="en-AU" altLang="en-US" sz="3200" dirty="0"/>
          </a:p>
        </p:txBody>
      </p:sp>
      <p:sp>
        <p:nvSpPr>
          <p:cNvPr id="859139" name="Rectangle 3"/>
          <p:cNvSpPr>
            <a:spLocks noChangeArrowheads="1"/>
          </p:cNvSpPr>
          <p:nvPr/>
        </p:nvSpPr>
        <p:spPr bwMode="auto">
          <a:xfrm>
            <a:off x="2166938"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AU"/>
          </a:p>
        </p:txBody>
      </p:sp>
      <p:pic>
        <p:nvPicPr>
          <p:cNvPr id="8591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01725"/>
            <a:ext cx="8820150"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A356E3A2-6FF7-463A-93E4-33E9108DE991}" type="slidenum">
              <a:rPr lang="en-AU" altLang="en-US"/>
              <a:pPr/>
              <a:t>35</a:t>
            </a:fld>
            <a:endParaRPr lang="en-AU" altLang="en-US"/>
          </a:p>
        </p:txBody>
      </p:sp>
      <p:sp>
        <p:nvSpPr>
          <p:cNvPr id="861186" name="Rectangle 2"/>
          <p:cNvSpPr>
            <a:spLocks noGrp="1" noChangeArrowheads="1"/>
          </p:cNvSpPr>
          <p:nvPr>
            <p:ph type="title"/>
          </p:nvPr>
        </p:nvSpPr>
        <p:spPr/>
        <p:txBody>
          <a:bodyPr/>
          <a:lstStyle/>
          <a:p>
            <a:r>
              <a:rPr lang="en-US" altLang="en-US"/>
              <a:t>Example 4.5 – Video Store</a:t>
            </a:r>
            <a:endParaRPr lang="en-AU" altLang="en-US"/>
          </a:p>
        </p:txBody>
      </p:sp>
      <p:sp>
        <p:nvSpPr>
          <p:cNvPr id="861187" name="Rectangle 3"/>
          <p:cNvSpPr>
            <a:spLocks noGrp="1" noChangeArrowheads="1"/>
          </p:cNvSpPr>
          <p:nvPr>
            <p:ph type="body" idx="1"/>
          </p:nvPr>
        </p:nvSpPr>
        <p:spPr>
          <a:xfrm>
            <a:off x="900113" y="1066800"/>
            <a:ext cx="8015287" cy="5257800"/>
          </a:xfrm>
        </p:spPr>
        <p:txBody>
          <a:bodyPr/>
          <a:lstStyle/>
          <a:p>
            <a:pPr marL="533400" indent="-533400">
              <a:lnSpc>
                <a:spcPct val="110000"/>
              </a:lnSpc>
            </a:pPr>
            <a:r>
              <a:rPr lang="en-US" altLang="en-US" sz="2000" dirty="0"/>
              <a:t>More requirements</a:t>
            </a:r>
          </a:p>
          <a:p>
            <a:pPr marL="914400" lvl="1" indent="-457200">
              <a:lnSpc>
                <a:spcPct val="110000"/>
              </a:lnSpc>
            </a:pPr>
            <a:r>
              <a:rPr lang="en-GB" altLang="en-US" sz="1600" dirty="0"/>
              <a:t>The rental charge for entertainment items (such as movie) differs depending on the item category and on the entertainment medium containing the item. In general, an entertainment medium can be a video medium or just a sound medium. A video medium can be a VCR tape, DVD or game CD. A music CD is a sound medium, but some music CDs are available in video formats, such as VCD or DVD-A.</a:t>
            </a:r>
          </a:p>
          <a:p>
            <a:pPr marL="914400" lvl="1" indent="-457200">
              <a:lnSpc>
                <a:spcPct val="110000"/>
              </a:lnSpc>
            </a:pPr>
            <a:r>
              <a:rPr lang="en-GB" altLang="en-US" sz="1600" dirty="0"/>
              <a:t>The system stores information about employees and identifies the employee responsible for each rental transaction performed on behalf of a customer.</a:t>
            </a:r>
          </a:p>
          <a:p>
            <a:pPr marL="914400" lvl="1" indent="-457200">
              <a:lnSpc>
                <a:spcPct val="110000"/>
              </a:lnSpc>
            </a:pPr>
            <a:r>
              <a:rPr lang="en-GB" altLang="en-US" sz="1600" dirty="0"/>
              <a:t>A separate transaction is generated for renting for different durations. Items in each rental transaction can relate to more than one medium (as long as all items are rented for the same duration). A medium can contain movies, TV programs, games, or music.</a:t>
            </a:r>
          </a:p>
          <a:p>
            <a:pPr marL="914400" lvl="1" indent="-457200">
              <a:lnSpc>
                <a:spcPct val="110000"/>
              </a:lnSpc>
            </a:pPr>
            <a:r>
              <a:rPr lang="en-GB" altLang="en-US" sz="1600" dirty="0"/>
              <a:t>The employees of the video store tend to remember the codes of the most popular movies. They frequently use a movie code, instead of movie title, to identify the movie. This is a useful practice, because the same movie title may have more than one release by different directors.</a:t>
            </a:r>
            <a:endParaRPr lang="en-AU" altLang="en-US" sz="1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r>
              <a:rPr lang="en-US" altLang="en-US"/>
              <a:t>© Pearson Education 2007</a:t>
            </a:r>
            <a:endParaRPr lang="en-AU" altLang="en-US"/>
          </a:p>
        </p:txBody>
      </p:sp>
      <p:sp>
        <p:nvSpPr>
          <p:cNvPr id="6" name="Footer Placeholder 3"/>
          <p:cNvSpPr>
            <a:spLocks noGrp="1"/>
          </p:cNvSpPr>
          <p:nvPr>
            <p:ph type="ftr" sz="quarter" idx="11"/>
          </p:nvPr>
        </p:nvSpPr>
        <p:spPr/>
        <p:txBody>
          <a:bodyPr/>
          <a:lstStyle/>
          <a:p>
            <a:r>
              <a:rPr lang="en-AU" altLang="en-US"/>
              <a:t>Chapter 4 (Maciaszek - RASD 3/e)</a:t>
            </a:r>
          </a:p>
        </p:txBody>
      </p:sp>
      <p:sp>
        <p:nvSpPr>
          <p:cNvPr id="7" name="Slide Number Placeholder 4"/>
          <p:cNvSpPr>
            <a:spLocks noGrp="1"/>
          </p:cNvSpPr>
          <p:nvPr>
            <p:ph type="sldNum" sz="quarter" idx="12"/>
          </p:nvPr>
        </p:nvSpPr>
        <p:spPr/>
        <p:txBody>
          <a:bodyPr/>
          <a:lstStyle/>
          <a:p>
            <a:fld id="{F384CC12-CA5E-4944-A8C6-3EE6948BEBC7}" type="slidenum">
              <a:rPr lang="en-AU" altLang="en-US"/>
              <a:pPr/>
              <a:t>36</a:t>
            </a:fld>
            <a:endParaRPr lang="en-AU" altLang="en-US"/>
          </a:p>
        </p:txBody>
      </p:sp>
      <p:sp>
        <p:nvSpPr>
          <p:cNvPr id="862210" name="Rectangle 2"/>
          <p:cNvSpPr>
            <a:spLocks noGrp="1" noChangeArrowheads="1"/>
          </p:cNvSpPr>
          <p:nvPr>
            <p:ph type="title"/>
          </p:nvPr>
        </p:nvSpPr>
        <p:spPr/>
        <p:txBody>
          <a:bodyPr/>
          <a:lstStyle/>
          <a:p>
            <a:r>
              <a:rPr lang="en-US" altLang="en-US"/>
              <a:t>Example 4.5 – Video Store (solution)</a:t>
            </a:r>
            <a:endParaRPr lang="en-AU" altLang="en-US"/>
          </a:p>
        </p:txBody>
      </p:sp>
      <p:sp>
        <p:nvSpPr>
          <p:cNvPr id="862211" name="Rectangle 3"/>
          <p:cNvSpPr>
            <a:spLocks noChangeArrowheads="1"/>
          </p:cNvSpPr>
          <p:nvPr/>
        </p:nvSpPr>
        <p:spPr bwMode="auto">
          <a:xfrm>
            <a:off x="2209800"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AU"/>
          </a:p>
        </p:txBody>
      </p:sp>
      <p:pic>
        <p:nvPicPr>
          <p:cNvPr id="8622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063" y="671513"/>
            <a:ext cx="7885112" cy="610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3"/>
          <p:cNvSpPr>
            <a:spLocks noGrp="1"/>
          </p:cNvSpPr>
          <p:nvPr>
            <p:ph type="dt" sz="half" idx="10"/>
          </p:nvPr>
        </p:nvSpPr>
        <p:spPr/>
        <p:txBody>
          <a:bodyPr/>
          <a:lstStyle/>
          <a:p>
            <a:r>
              <a:rPr lang="en-US" altLang="en-US"/>
              <a:t>© Pearson Education 2007</a:t>
            </a:r>
            <a:endParaRPr lang="en-AU" altLang="en-US"/>
          </a:p>
        </p:txBody>
      </p:sp>
      <p:sp>
        <p:nvSpPr>
          <p:cNvPr id="11" name="Footer Placeholder 4"/>
          <p:cNvSpPr>
            <a:spLocks noGrp="1"/>
          </p:cNvSpPr>
          <p:nvPr>
            <p:ph type="ftr" sz="quarter" idx="11"/>
          </p:nvPr>
        </p:nvSpPr>
        <p:spPr/>
        <p:txBody>
          <a:bodyPr/>
          <a:lstStyle/>
          <a:p>
            <a:r>
              <a:rPr lang="en-AU" altLang="en-US"/>
              <a:t>Chapter 4 (Maciaszek - RASD 3/e)</a:t>
            </a:r>
          </a:p>
        </p:txBody>
      </p:sp>
      <p:sp>
        <p:nvSpPr>
          <p:cNvPr id="12" name="Slide Number Placeholder 5"/>
          <p:cNvSpPr>
            <a:spLocks noGrp="1"/>
          </p:cNvSpPr>
          <p:nvPr>
            <p:ph type="sldNum" sz="quarter" idx="12"/>
          </p:nvPr>
        </p:nvSpPr>
        <p:spPr/>
        <p:txBody>
          <a:bodyPr/>
          <a:lstStyle/>
          <a:p>
            <a:fld id="{B66B9B5E-5E72-41D7-AB1F-9487597237AD}" type="slidenum">
              <a:rPr lang="en-AU" altLang="en-US"/>
              <a:pPr/>
              <a:t>37</a:t>
            </a:fld>
            <a:endParaRPr lang="en-AU" altLang="en-US"/>
          </a:p>
        </p:txBody>
      </p:sp>
      <p:pic>
        <p:nvPicPr>
          <p:cNvPr id="86324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4005263"/>
            <a:ext cx="3743325" cy="2386012"/>
          </a:xfrm>
          <a:prstGeom prst="rect">
            <a:avLst/>
          </a:prstGeom>
          <a:noFill/>
          <a:extLst>
            <a:ext uri="{909E8E84-426E-40DD-AFC4-6F175D3DCCD1}">
              <a14:hiddenFill xmlns:a14="http://schemas.microsoft.com/office/drawing/2010/main">
                <a:solidFill>
                  <a:srgbClr val="FFFFFF"/>
                </a:solidFill>
              </a14:hiddenFill>
            </a:ext>
          </a:extLst>
        </p:spPr>
      </p:pic>
      <p:sp>
        <p:nvSpPr>
          <p:cNvPr id="863234" name="Rectangle 2"/>
          <p:cNvSpPr>
            <a:spLocks noGrp="1" noChangeArrowheads="1"/>
          </p:cNvSpPr>
          <p:nvPr>
            <p:ph type="title"/>
          </p:nvPr>
        </p:nvSpPr>
        <p:spPr/>
        <p:txBody>
          <a:bodyPr/>
          <a:lstStyle/>
          <a:p>
            <a:r>
              <a:rPr lang="en-US" altLang="en-US"/>
              <a:t>Example 4.6 – Contact Management</a:t>
            </a:r>
            <a:endParaRPr lang="en-AU" altLang="en-US"/>
          </a:p>
        </p:txBody>
      </p:sp>
      <p:sp>
        <p:nvSpPr>
          <p:cNvPr id="863235" name="Rectangle 3"/>
          <p:cNvSpPr>
            <a:spLocks noGrp="1" noChangeArrowheads="1"/>
          </p:cNvSpPr>
          <p:nvPr>
            <p:ph type="body" idx="1"/>
          </p:nvPr>
        </p:nvSpPr>
        <p:spPr/>
        <p:txBody>
          <a:bodyPr/>
          <a:lstStyle/>
          <a:p>
            <a:pPr>
              <a:lnSpc>
                <a:spcPct val="90000"/>
              </a:lnSpc>
            </a:pPr>
            <a:r>
              <a:rPr lang="en-US" altLang="en-US" sz="3200" dirty="0"/>
              <a:t>Refer to Example 4.3 and consider the following additional information</a:t>
            </a:r>
          </a:p>
          <a:p>
            <a:pPr lvl="1">
              <a:lnSpc>
                <a:spcPct val="90000"/>
              </a:lnSpc>
            </a:pPr>
            <a:r>
              <a:rPr lang="en-US" altLang="en-US" sz="2800" dirty="0"/>
              <a:t>A customer is considered current if a contract with that customer exists for the delivery of our products or services. However, contract management is outside the scope of our system.</a:t>
            </a:r>
          </a:p>
        </p:txBody>
      </p:sp>
      <p:sp>
        <p:nvSpPr>
          <p:cNvPr id="863237" name="Text Box 5"/>
          <p:cNvSpPr txBox="1">
            <a:spLocks noChangeArrowheads="1"/>
          </p:cNvSpPr>
          <p:nvPr/>
        </p:nvSpPr>
        <p:spPr bwMode="auto">
          <a:xfrm>
            <a:off x="6019800" y="4876800"/>
            <a:ext cx="2317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err="1">
                <a:latin typeface="Courier New" panose="02070309020205020404" pitchFamily="49" charset="0"/>
              </a:rPr>
              <a:t>CurrentOrg</a:t>
            </a:r>
            <a:endParaRPr lang="en-US" altLang="en-US" sz="2000" dirty="0">
              <a:latin typeface="Courier New" panose="02070309020205020404" pitchFamily="49" charset="0"/>
            </a:endParaRPr>
          </a:p>
          <a:p>
            <a:r>
              <a:rPr lang="en-US" altLang="en-US" sz="2000" dirty="0" err="1">
                <a:latin typeface="Courier New" panose="02070309020205020404" pitchFamily="49" charset="0"/>
              </a:rPr>
              <a:t>ProspectiveOrg</a:t>
            </a:r>
            <a:endParaRPr lang="en-AU" altLang="en-US" sz="2000" dirty="0">
              <a:latin typeface="Courier New" panose="02070309020205020404" pitchFamily="49" charset="0"/>
            </a:endParaRPr>
          </a:p>
        </p:txBody>
      </p:sp>
      <p:sp>
        <p:nvSpPr>
          <p:cNvPr id="863238" name="Text Box 6"/>
          <p:cNvSpPr txBox="1">
            <a:spLocks noChangeArrowheads="1"/>
          </p:cNvSpPr>
          <p:nvPr/>
        </p:nvSpPr>
        <p:spPr bwMode="auto">
          <a:xfrm>
            <a:off x="6858000" y="4419600"/>
            <a:ext cx="742950" cy="3667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Fuzzy</a:t>
            </a:r>
            <a:endParaRPr lang="en-AU" altLang="en-US" sz="1800"/>
          </a:p>
        </p:txBody>
      </p:sp>
      <p:sp>
        <p:nvSpPr>
          <p:cNvPr id="863239" name="Line 7"/>
          <p:cNvSpPr>
            <a:spLocks noChangeShapeType="1"/>
          </p:cNvSpPr>
          <p:nvPr/>
        </p:nvSpPr>
        <p:spPr bwMode="auto">
          <a:xfrm>
            <a:off x="6096000" y="4419600"/>
            <a:ext cx="2133600" cy="1371600"/>
          </a:xfrm>
          <a:prstGeom prst="line">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863240" name="Line 8"/>
          <p:cNvSpPr>
            <a:spLocks noChangeShapeType="1"/>
          </p:cNvSpPr>
          <p:nvPr/>
        </p:nvSpPr>
        <p:spPr bwMode="auto">
          <a:xfrm flipH="1">
            <a:off x="6172200" y="4419600"/>
            <a:ext cx="2133600" cy="1371600"/>
          </a:xfrm>
          <a:prstGeom prst="line">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863241" name="Line 9"/>
          <p:cNvSpPr>
            <a:spLocks noChangeShapeType="1"/>
          </p:cNvSpPr>
          <p:nvPr/>
        </p:nvSpPr>
        <p:spPr bwMode="auto">
          <a:xfrm flipV="1">
            <a:off x="3276600" y="2438400"/>
            <a:ext cx="3733800" cy="3294856"/>
          </a:xfrm>
          <a:prstGeom prst="line">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 name="Oval 2">
            <a:extLst>
              <a:ext uri="{FF2B5EF4-FFF2-40B4-BE49-F238E27FC236}">
                <a16:creationId xmlns:a16="http://schemas.microsoft.com/office/drawing/2014/main" id="{BECCAAD0-908C-4BFD-9E8E-CBC3A035F47B}"/>
              </a:ext>
            </a:extLst>
          </p:cNvPr>
          <p:cNvSpPr/>
          <p:nvPr/>
        </p:nvSpPr>
        <p:spPr bwMode="auto">
          <a:xfrm>
            <a:off x="1515848" y="5742291"/>
            <a:ext cx="216024" cy="298797"/>
          </a:xfrm>
          <a:prstGeom prst="ellipse">
            <a:avLst/>
          </a:prstGeom>
          <a:noFill/>
          <a:ln w="28575" cap="flat" cmpd="sng" algn="ctr">
            <a:solidFill>
              <a:srgbClr val="FF3399"/>
            </a:solidFill>
            <a:prstDash val="solid"/>
            <a:miter lim="800000"/>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2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3242"/>
                                        </p:tgtEl>
                                        <p:attrNameLst>
                                          <p:attrName>style.visibility</p:attrName>
                                        </p:attrNameLst>
                                      </p:cBhvr>
                                      <p:to>
                                        <p:strVal val="visible"/>
                                      </p:to>
                                    </p:set>
                                    <p:animEffect transition="in" filter="fade">
                                      <p:cBhvr>
                                        <p:cTn id="7" dur="500"/>
                                        <p:tgtEl>
                                          <p:spTgt spid="8632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63241"/>
                                        </p:tgtEl>
                                        <p:attrNameLst>
                                          <p:attrName>style.visibility</p:attrName>
                                        </p:attrNameLst>
                                      </p:cBhvr>
                                      <p:to>
                                        <p:strVal val="visible"/>
                                      </p:to>
                                    </p:set>
                                    <p:animEffect transition="in" filter="wipe(down)">
                                      <p:cBhvr>
                                        <p:cTn id="12" dur="500"/>
                                        <p:tgtEl>
                                          <p:spTgt spid="863241"/>
                                        </p:tgtEl>
                                      </p:cBhvr>
                                    </p:animEffect>
                                  </p:childTnLst>
                                  <p:subTnLst>
                                    <p:set>
                                      <p:cBhvr override="childStyle">
                                        <p:cTn dur="1" fill="hold" display="0" masterRel="nextClick" afterEffect="1"/>
                                        <p:tgtEl>
                                          <p:spTgt spid="863241"/>
                                        </p:tgtEl>
                                        <p:attrNameLst>
                                          <p:attrName>style.visibility</p:attrName>
                                        </p:attrNameLst>
                                      </p:cBhvr>
                                      <p:to>
                                        <p:strVal val="hidden"/>
                                      </p:to>
                                    </p:set>
                                  </p:subTnLst>
                                </p:cTn>
                              </p:par>
                            </p:childTnLst>
                          </p:cTn>
                        </p:par>
                        <p:par>
                          <p:cTn id="13" fill="hold">
                            <p:stCondLst>
                              <p:cond delay="500"/>
                            </p:stCondLst>
                            <p:childTnLst>
                              <p:par>
                                <p:cTn id="14" presetID="26" presetClass="entr" presetSubtype="0" fill="hold" grpId="0" nodeType="afterEffect">
                                  <p:stCondLst>
                                    <p:cond delay="150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80">
                                          <p:stCondLst>
                                            <p:cond delay="0"/>
                                          </p:stCondLst>
                                        </p:cTn>
                                        <p:tgtEl>
                                          <p:spTgt spid="3"/>
                                        </p:tgtEl>
                                      </p:cBhvr>
                                    </p:animEffect>
                                    <p:anim calcmode="lin" valueType="num">
                                      <p:cBhvr>
                                        <p:cTn id="17"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2" dur="26">
                                          <p:stCondLst>
                                            <p:cond delay="650"/>
                                          </p:stCondLst>
                                        </p:cTn>
                                        <p:tgtEl>
                                          <p:spTgt spid="3"/>
                                        </p:tgtEl>
                                      </p:cBhvr>
                                      <p:to x="100000" y="60000"/>
                                    </p:animScale>
                                    <p:animScale>
                                      <p:cBhvr>
                                        <p:cTn id="23" dur="166" decel="50000">
                                          <p:stCondLst>
                                            <p:cond delay="676"/>
                                          </p:stCondLst>
                                        </p:cTn>
                                        <p:tgtEl>
                                          <p:spTgt spid="3"/>
                                        </p:tgtEl>
                                      </p:cBhvr>
                                      <p:to x="100000" y="100000"/>
                                    </p:animScale>
                                    <p:animScale>
                                      <p:cBhvr>
                                        <p:cTn id="24" dur="26">
                                          <p:stCondLst>
                                            <p:cond delay="1312"/>
                                          </p:stCondLst>
                                        </p:cTn>
                                        <p:tgtEl>
                                          <p:spTgt spid="3"/>
                                        </p:tgtEl>
                                      </p:cBhvr>
                                      <p:to x="100000" y="80000"/>
                                    </p:animScale>
                                    <p:animScale>
                                      <p:cBhvr>
                                        <p:cTn id="25" dur="166" decel="50000">
                                          <p:stCondLst>
                                            <p:cond delay="1338"/>
                                          </p:stCondLst>
                                        </p:cTn>
                                        <p:tgtEl>
                                          <p:spTgt spid="3"/>
                                        </p:tgtEl>
                                      </p:cBhvr>
                                      <p:to x="100000" y="100000"/>
                                    </p:animScale>
                                    <p:animScale>
                                      <p:cBhvr>
                                        <p:cTn id="26" dur="26">
                                          <p:stCondLst>
                                            <p:cond delay="1642"/>
                                          </p:stCondLst>
                                        </p:cTn>
                                        <p:tgtEl>
                                          <p:spTgt spid="3"/>
                                        </p:tgtEl>
                                      </p:cBhvr>
                                      <p:to x="100000" y="90000"/>
                                    </p:animScale>
                                    <p:animScale>
                                      <p:cBhvr>
                                        <p:cTn id="27" dur="166" decel="50000">
                                          <p:stCondLst>
                                            <p:cond delay="1668"/>
                                          </p:stCondLst>
                                        </p:cTn>
                                        <p:tgtEl>
                                          <p:spTgt spid="3"/>
                                        </p:tgtEl>
                                      </p:cBhvr>
                                      <p:to x="100000" y="100000"/>
                                    </p:animScale>
                                    <p:animScale>
                                      <p:cBhvr>
                                        <p:cTn id="28" dur="26">
                                          <p:stCondLst>
                                            <p:cond delay="1808"/>
                                          </p:stCondLst>
                                        </p:cTn>
                                        <p:tgtEl>
                                          <p:spTgt spid="3"/>
                                        </p:tgtEl>
                                      </p:cBhvr>
                                      <p:to x="100000" y="95000"/>
                                    </p:animScale>
                                    <p:animScale>
                                      <p:cBhvr>
                                        <p:cTn id="29" dur="166" decel="50000">
                                          <p:stCondLst>
                                            <p:cond delay="1834"/>
                                          </p:stCondLst>
                                        </p:cTn>
                                        <p:tgtEl>
                                          <p:spTgt spid="3"/>
                                        </p:tgtEl>
                                      </p:cBhvr>
                                      <p:to x="100000" y="100000"/>
                                    </p:animScale>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63238"/>
                                        </p:tgtEl>
                                        <p:attrNameLst>
                                          <p:attrName>style.visibility</p:attrName>
                                        </p:attrNameLst>
                                      </p:cBhvr>
                                      <p:to>
                                        <p:strVal val="visible"/>
                                      </p:to>
                                    </p:set>
                                    <p:animEffect transition="in" filter="fade">
                                      <p:cBhvr>
                                        <p:cTn id="34" dur="500"/>
                                        <p:tgtEl>
                                          <p:spTgt spid="86323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63237"/>
                                        </p:tgtEl>
                                        <p:attrNameLst>
                                          <p:attrName>style.visibility</p:attrName>
                                        </p:attrNameLst>
                                      </p:cBhvr>
                                      <p:to>
                                        <p:strVal val="visible"/>
                                      </p:to>
                                    </p:set>
                                    <p:animEffect transition="in" filter="fade">
                                      <p:cBhvr>
                                        <p:cTn id="37" dur="500"/>
                                        <p:tgtEl>
                                          <p:spTgt spid="863237"/>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863240"/>
                                        </p:tgtEl>
                                        <p:attrNameLst>
                                          <p:attrName>style.visibility</p:attrName>
                                        </p:attrNameLst>
                                      </p:cBhvr>
                                      <p:to>
                                        <p:strVal val="visible"/>
                                      </p:to>
                                    </p:set>
                                    <p:animEffect transition="in" filter="barn(outVertical)">
                                      <p:cBhvr>
                                        <p:cTn id="42" dur="500"/>
                                        <p:tgtEl>
                                          <p:spTgt spid="863240"/>
                                        </p:tgtEl>
                                      </p:cBhvr>
                                    </p:animEffect>
                                  </p:childTnLst>
                                </p:cTn>
                              </p:par>
                              <p:par>
                                <p:cTn id="43" presetID="16" presetClass="entr" presetSubtype="37" fill="hold" grpId="0" nodeType="withEffect">
                                  <p:stCondLst>
                                    <p:cond delay="0"/>
                                  </p:stCondLst>
                                  <p:childTnLst>
                                    <p:set>
                                      <p:cBhvr>
                                        <p:cTn id="44" dur="1" fill="hold">
                                          <p:stCondLst>
                                            <p:cond delay="0"/>
                                          </p:stCondLst>
                                        </p:cTn>
                                        <p:tgtEl>
                                          <p:spTgt spid="863239"/>
                                        </p:tgtEl>
                                        <p:attrNameLst>
                                          <p:attrName>style.visibility</p:attrName>
                                        </p:attrNameLst>
                                      </p:cBhvr>
                                      <p:to>
                                        <p:strVal val="visible"/>
                                      </p:to>
                                    </p:set>
                                    <p:animEffect transition="in" filter="barn(outVertical)">
                                      <p:cBhvr>
                                        <p:cTn id="45" dur="500"/>
                                        <p:tgtEl>
                                          <p:spTgt spid="863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3237" grpId="0"/>
      <p:bldP spid="863238" grpId="0" animBg="1"/>
      <p:bldP spid="863239" grpId="0" animBg="1"/>
      <p:bldP spid="863240" grpId="0" animBg="1"/>
      <p:bldP spid="863241" grpId="0" animBg="1"/>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A0922D43-BDCD-4651-8007-65933C40A355}" type="slidenum">
              <a:rPr lang="en-AU" altLang="en-US"/>
              <a:pPr/>
              <a:t>38</a:t>
            </a:fld>
            <a:endParaRPr lang="en-AU" altLang="en-US"/>
          </a:p>
        </p:txBody>
      </p:sp>
      <p:sp>
        <p:nvSpPr>
          <p:cNvPr id="864258" name="Rectangle 2"/>
          <p:cNvSpPr>
            <a:spLocks noGrp="1" noChangeArrowheads="1"/>
          </p:cNvSpPr>
          <p:nvPr>
            <p:ph type="title"/>
          </p:nvPr>
        </p:nvSpPr>
        <p:spPr/>
        <p:txBody>
          <a:bodyPr/>
          <a:lstStyle/>
          <a:p>
            <a:r>
              <a:rPr lang="en-US" altLang="en-US"/>
              <a:t>Example 4.6 – Contact Management</a:t>
            </a:r>
            <a:endParaRPr lang="en-AU" altLang="en-US"/>
          </a:p>
        </p:txBody>
      </p:sp>
      <p:sp>
        <p:nvSpPr>
          <p:cNvPr id="864259" name="Rectangle 3"/>
          <p:cNvSpPr>
            <a:spLocks noGrp="1" noChangeArrowheads="1"/>
          </p:cNvSpPr>
          <p:nvPr>
            <p:ph type="body" idx="1"/>
          </p:nvPr>
        </p:nvSpPr>
        <p:spPr>
          <a:xfrm>
            <a:off x="1371599" y="1066800"/>
            <a:ext cx="7621675" cy="5257800"/>
          </a:xfrm>
        </p:spPr>
        <p:txBody>
          <a:bodyPr/>
          <a:lstStyle/>
          <a:p>
            <a:pPr>
              <a:spcBef>
                <a:spcPts val="500"/>
              </a:spcBef>
            </a:pPr>
            <a:r>
              <a:rPr lang="en-US" altLang="en-US" sz="2100" dirty="0"/>
              <a:t>Reports on contacts based on postal and courier addresses (e.g. find all customers by post code) </a:t>
            </a:r>
          </a:p>
          <a:p>
            <a:pPr>
              <a:spcBef>
                <a:spcPts val="500"/>
              </a:spcBef>
            </a:pPr>
            <a:r>
              <a:rPr lang="en-US" altLang="en-US" sz="2100" dirty="0"/>
              <a:t>Date and time of the task creation are recorded</a:t>
            </a:r>
          </a:p>
          <a:p>
            <a:pPr>
              <a:spcBef>
                <a:spcPts val="500"/>
              </a:spcBef>
            </a:pPr>
            <a:r>
              <a:rPr lang="en-US" altLang="en-US" sz="2100" dirty="0"/>
              <a:t>The "money value" of a task can be stored</a:t>
            </a:r>
          </a:p>
          <a:p>
            <a:pPr>
              <a:spcBef>
                <a:spcPts val="500"/>
              </a:spcBef>
            </a:pPr>
            <a:r>
              <a:rPr lang="en-US" altLang="en-US" sz="2100" dirty="0"/>
              <a:t>Events for the employee are displayed on the employee's screen in the calendar-like pages (one day per page). </a:t>
            </a:r>
          </a:p>
          <a:p>
            <a:pPr lvl="1">
              <a:spcBef>
                <a:spcPts val="500"/>
              </a:spcBef>
            </a:pPr>
            <a:r>
              <a:rPr lang="en-US" altLang="en-US" sz="1800" dirty="0"/>
              <a:t>The priority of each event (low, medium or high) is visually distinguished on the screen  </a:t>
            </a:r>
          </a:p>
          <a:p>
            <a:pPr>
              <a:spcBef>
                <a:spcPts val="500"/>
              </a:spcBef>
            </a:pPr>
            <a:r>
              <a:rPr lang="en-US" altLang="en-US" sz="2100" dirty="0"/>
              <a:t>Not all events have a “due time” - some are “untimed”</a:t>
            </a:r>
          </a:p>
          <a:p>
            <a:pPr>
              <a:spcBef>
                <a:spcPts val="700"/>
              </a:spcBef>
            </a:pPr>
            <a:r>
              <a:rPr lang="en-US" altLang="en-US" sz="2100" dirty="0"/>
              <a:t>Event creation time cannot be changed, but due time can. </a:t>
            </a:r>
          </a:p>
          <a:p>
            <a:pPr>
              <a:spcBef>
                <a:spcPts val="500"/>
              </a:spcBef>
            </a:pPr>
            <a:r>
              <a:rPr lang="en-US" altLang="en-US" sz="2100" dirty="0"/>
              <a:t>Event completion date and time are recorded </a:t>
            </a:r>
          </a:p>
          <a:p>
            <a:pPr>
              <a:spcBef>
                <a:spcPts val="500"/>
              </a:spcBef>
            </a:pPr>
            <a:r>
              <a:rPr lang="en-US" altLang="en-US" sz="2100" dirty="0"/>
              <a:t>The system stores identifications of employees who created tasks and events, who are scheduled to do the event (“due employee”), and who completed the event</a:t>
            </a:r>
            <a:endParaRPr lang="en-AU" altLang="en-US" sz="21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r>
              <a:rPr lang="en-US" altLang="en-US"/>
              <a:t>© Pearson Education 2007</a:t>
            </a:r>
            <a:endParaRPr lang="en-AU" altLang="en-US"/>
          </a:p>
        </p:txBody>
      </p:sp>
      <p:sp>
        <p:nvSpPr>
          <p:cNvPr id="6" name="Footer Placeholder 3"/>
          <p:cNvSpPr>
            <a:spLocks noGrp="1"/>
          </p:cNvSpPr>
          <p:nvPr>
            <p:ph type="ftr" sz="quarter" idx="11"/>
          </p:nvPr>
        </p:nvSpPr>
        <p:spPr/>
        <p:txBody>
          <a:bodyPr/>
          <a:lstStyle/>
          <a:p>
            <a:r>
              <a:rPr lang="en-AU" altLang="en-US"/>
              <a:t>Chapter 4 (Maciaszek - RASD 3/e)</a:t>
            </a:r>
          </a:p>
        </p:txBody>
      </p:sp>
      <p:sp>
        <p:nvSpPr>
          <p:cNvPr id="7" name="Slide Number Placeholder 4"/>
          <p:cNvSpPr>
            <a:spLocks noGrp="1"/>
          </p:cNvSpPr>
          <p:nvPr>
            <p:ph type="sldNum" sz="quarter" idx="12"/>
          </p:nvPr>
        </p:nvSpPr>
        <p:spPr/>
        <p:txBody>
          <a:bodyPr/>
          <a:lstStyle/>
          <a:p>
            <a:fld id="{AD37E204-02B4-4104-AFE6-E1D386A64CC6}" type="slidenum">
              <a:rPr lang="en-AU" altLang="en-US"/>
              <a:pPr/>
              <a:t>39</a:t>
            </a:fld>
            <a:endParaRPr lang="en-AU" altLang="en-US"/>
          </a:p>
        </p:txBody>
      </p:sp>
      <p:sp>
        <p:nvSpPr>
          <p:cNvPr id="865282" name="Rectangle 2"/>
          <p:cNvSpPr>
            <a:spLocks noGrp="1" noChangeArrowheads="1"/>
          </p:cNvSpPr>
          <p:nvPr>
            <p:ph type="title"/>
          </p:nvPr>
        </p:nvSpPr>
        <p:spPr/>
        <p:txBody>
          <a:bodyPr/>
          <a:lstStyle/>
          <a:p>
            <a:r>
              <a:rPr lang="en-US" altLang="en-US" sz="3200"/>
              <a:t>Example 4.6 – Contact Management (solution)</a:t>
            </a:r>
            <a:endParaRPr lang="en-AU" altLang="en-US" sz="3200"/>
          </a:p>
        </p:txBody>
      </p:sp>
      <p:sp>
        <p:nvSpPr>
          <p:cNvPr id="865283" name="Rectangle 3"/>
          <p:cNvSpPr>
            <a:spLocks noChangeArrowheads="1"/>
          </p:cNvSpPr>
          <p:nvPr/>
        </p:nvSpPr>
        <p:spPr bwMode="auto">
          <a:xfrm>
            <a:off x="2162175" y="1323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AU"/>
          </a:p>
        </p:txBody>
      </p:sp>
      <p:pic>
        <p:nvPicPr>
          <p:cNvPr id="8652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698500"/>
            <a:ext cx="8243887" cy="613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DD60FB9E-3A15-4A95-B453-DBCA2A94EBCA}" type="slidenum">
              <a:rPr lang="en-AU" altLang="en-US"/>
              <a:pPr/>
              <a:t>4</a:t>
            </a:fld>
            <a:endParaRPr lang="en-AU" altLang="en-US"/>
          </a:p>
        </p:txBody>
      </p:sp>
      <p:sp>
        <p:nvSpPr>
          <p:cNvPr id="832514" name="Rectangle 2"/>
          <p:cNvSpPr>
            <a:spLocks noGrp="1" noChangeArrowheads="1"/>
          </p:cNvSpPr>
          <p:nvPr>
            <p:ph type="title"/>
          </p:nvPr>
        </p:nvSpPr>
        <p:spPr/>
        <p:txBody>
          <a:bodyPr/>
          <a:lstStyle/>
          <a:p>
            <a:r>
              <a:rPr lang="en-US" altLang="en-US"/>
              <a:t>Architectural design</a:t>
            </a:r>
          </a:p>
        </p:txBody>
      </p:sp>
      <p:sp>
        <p:nvSpPr>
          <p:cNvPr id="832515" name="Rectangle 3"/>
          <p:cNvSpPr>
            <a:spLocks noGrp="1" noChangeArrowheads="1"/>
          </p:cNvSpPr>
          <p:nvPr>
            <p:ph type="body" idx="1"/>
          </p:nvPr>
        </p:nvSpPr>
        <p:spPr/>
        <p:txBody>
          <a:bodyPr/>
          <a:lstStyle/>
          <a:p>
            <a:pPr>
              <a:lnSpc>
                <a:spcPct val="120000"/>
              </a:lnSpc>
            </a:pPr>
            <a:r>
              <a:rPr lang="en-US" altLang="en-US"/>
              <a:t>Design</a:t>
            </a:r>
          </a:p>
          <a:p>
            <a:pPr lvl="1">
              <a:lnSpc>
                <a:spcPct val="120000"/>
              </a:lnSpc>
            </a:pPr>
            <a:r>
              <a:rPr lang="en-US" altLang="en-US"/>
              <a:t>detailed</a:t>
            </a:r>
          </a:p>
          <a:p>
            <a:pPr lvl="1">
              <a:lnSpc>
                <a:spcPct val="120000"/>
              </a:lnSpc>
            </a:pPr>
            <a:r>
              <a:rPr lang="en-US" altLang="en-US"/>
              <a:t>architectural</a:t>
            </a:r>
          </a:p>
          <a:p>
            <a:pPr>
              <a:lnSpc>
                <a:spcPct val="120000"/>
              </a:lnSpc>
            </a:pPr>
            <a:r>
              <a:rPr lang="en-US" altLang="en-US"/>
              <a:t>Object dependencies </a:t>
            </a:r>
            <a:r>
              <a:rPr lang="en-US" altLang="en-US">
                <a:sym typeface="Symbol" panose="05050102010706020507" pitchFamily="18" charset="2"/>
              </a:rPr>
              <a:t> </a:t>
            </a:r>
            <a:r>
              <a:rPr lang="en-US" altLang="en-US"/>
              <a:t>complexity and adaptiveness (supportability)</a:t>
            </a:r>
          </a:p>
          <a:p>
            <a:pPr>
              <a:lnSpc>
                <a:spcPct val="120000"/>
              </a:lnSpc>
            </a:pPr>
            <a:r>
              <a:rPr lang="en-US" altLang="en-US"/>
              <a:t>Architectural model</a:t>
            </a:r>
          </a:p>
          <a:p>
            <a:pPr lvl="1">
              <a:lnSpc>
                <a:spcPct val="120000"/>
              </a:lnSpc>
            </a:pPr>
            <a:r>
              <a:rPr lang="en-US" altLang="en-US"/>
              <a:t>hierarchical layers</a:t>
            </a:r>
          </a:p>
          <a:p>
            <a:pPr lvl="1">
              <a:lnSpc>
                <a:spcPct val="120000"/>
              </a:lnSpc>
            </a:pPr>
            <a:r>
              <a:rPr lang="en-US" altLang="en-US"/>
              <a:t>restrictions on object inter-communications to minimize dependencies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F45533F1-9E10-4ABE-A058-86996C98A229}" type="slidenum">
              <a:rPr lang="en-AU" altLang="en-US"/>
              <a:pPr/>
              <a:t>40</a:t>
            </a:fld>
            <a:endParaRPr lang="en-AU" altLang="en-US"/>
          </a:p>
        </p:txBody>
      </p:sp>
      <p:sp>
        <p:nvSpPr>
          <p:cNvPr id="870402" name="Rectangle 2"/>
          <p:cNvSpPr>
            <a:spLocks noGrp="1" noChangeArrowheads="1"/>
          </p:cNvSpPr>
          <p:nvPr>
            <p:ph type="title"/>
          </p:nvPr>
        </p:nvSpPr>
        <p:spPr/>
        <p:txBody>
          <a:bodyPr/>
          <a:lstStyle/>
          <a:p>
            <a:r>
              <a:rPr lang="en-US" altLang="en-US"/>
              <a:t>Discovering associations</a:t>
            </a:r>
            <a:endParaRPr lang="en-AU" altLang="en-US"/>
          </a:p>
        </p:txBody>
      </p:sp>
      <p:sp>
        <p:nvSpPr>
          <p:cNvPr id="870403" name="Rectangle 3"/>
          <p:cNvSpPr>
            <a:spLocks noGrp="1" noChangeArrowheads="1"/>
          </p:cNvSpPr>
          <p:nvPr>
            <p:ph type="body" idx="1"/>
          </p:nvPr>
        </p:nvSpPr>
        <p:spPr/>
        <p:txBody>
          <a:bodyPr/>
          <a:lstStyle/>
          <a:p>
            <a:pPr>
              <a:spcBef>
                <a:spcPts val="1800"/>
              </a:spcBef>
            </a:pPr>
            <a:r>
              <a:rPr lang="en-US" altLang="en-US" dirty="0"/>
              <a:t>Side effect of discovering classes</a:t>
            </a:r>
          </a:p>
          <a:p>
            <a:pPr>
              <a:spcBef>
                <a:spcPts val="1800"/>
              </a:spcBef>
            </a:pPr>
            <a:r>
              <a:rPr lang="en-US" altLang="en-US" dirty="0"/>
              <a:t>Some attributes are associations</a:t>
            </a:r>
          </a:p>
          <a:p>
            <a:pPr>
              <a:spcBef>
                <a:spcPts val="1800"/>
              </a:spcBef>
            </a:pPr>
            <a:r>
              <a:rPr lang="en-US" altLang="en-US" dirty="0"/>
              <a:t>“Dry-run” of use cases to discover more associations</a:t>
            </a:r>
          </a:p>
          <a:p>
            <a:pPr>
              <a:spcBef>
                <a:spcPts val="1800"/>
              </a:spcBef>
            </a:pPr>
            <a:r>
              <a:rPr lang="en-US" altLang="en-US" dirty="0"/>
              <a:t>Avoid ternary associations</a:t>
            </a:r>
          </a:p>
          <a:p>
            <a:pPr>
              <a:spcBef>
                <a:spcPts val="1800"/>
              </a:spcBef>
            </a:pPr>
            <a:r>
              <a:rPr lang="en-US" altLang="en-US" dirty="0"/>
              <a:t>Cycles of associations that do not commute</a:t>
            </a:r>
            <a:endParaRPr lang="en-AU"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B94D9CE2-791E-4283-97C1-A92FF719D128}" type="slidenum">
              <a:rPr lang="en-AU" altLang="en-US"/>
              <a:pPr/>
              <a:t>41</a:t>
            </a:fld>
            <a:endParaRPr lang="en-AU" altLang="en-US"/>
          </a:p>
        </p:txBody>
      </p:sp>
      <p:sp>
        <p:nvSpPr>
          <p:cNvPr id="871426" name="Rectangle 2"/>
          <p:cNvSpPr>
            <a:spLocks noGrp="1" noChangeArrowheads="1"/>
          </p:cNvSpPr>
          <p:nvPr>
            <p:ph type="title"/>
          </p:nvPr>
        </p:nvSpPr>
        <p:spPr/>
        <p:txBody>
          <a:bodyPr/>
          <a:lstStyle/>
          <a:p>
            <a:r>
              <a:rPr lang="en-US" altLang="en-US"/>
              <a:t>Specifying associations</a:t>
            </a:r>
            <a:endParaRPr lang="en-AU" altLang="en-US"/>
          </a:p>
        </p:txBody>
      </p:sp>
      <p:sp>
        <p:nvSpPr>
          <p:cNvPr id="871427" name="Rectangle 3"/>
          <p:cNvSpPr>
            <a:spLocks noGrp="1" noChangeArrowheads="1"/>
          </p:cNvSpPr>
          <p:nvPr>
            <p:ph type="body" idx="1"/>
          </p:nvPr>
        </p:nvSpPr>
        <p:spPr/>
        <p:txBody>
          <a:bodyPr/>
          <a:lstStyle/>
          <a:p>
            <a:pPr>
              <a:spcBef>
                <a:spcPts val="1200"/>
              </a:spcBef>
            </a:pPr>
            <a:r>
              <a:rPr lang="en-US" altLang="en-US" dirty="0"/>
              <a:t>Naming associations</a:t>
            </a:r>
          </a:p>
          <a:p>
            <a:pPr lvl="1">
              <a:spcBef>
                <a:spcPts val="600"/>
              </a:spcBef>
            </a:pPr>
            <a:r>
              <a:rPr lang="en-US" altLang="en-US" dirty="0"/>
              <a:t>small letters; </a:t>
            </a:r>
            <a:r>
              <a:rPr lang="en-US" altLang="en-US" dirty="0" err="1"/>
              <a:t>capitalising</a:t>
            </a:r>
            <a:r>
              <a:rPr lang="en-US" altLang="en-US" dirty="0"/>
              <a:t> the first letters of successive words (e.g. </a:t>
            </a:r>
            <a:r>
              <a:rPr lang="en-US" altLang="en-US" dirty="0" err="1">
                <a:latin typeface="Courier New" panose="02070309020205020404" pitchFamily="49" charset="0"/>
              </a:rPr>
              <a:t>empTask</a:t>
            </a:r>
            <a:r>
              <a:rPr lang="en-US" altLang="en-US" dirty="0"/>
              <a:t>)</a:t>
            </a:r>
          </a:p>
          <a:p>
            <a:pPr>
              <a:spcBef>
                <a:spcPts val="1200"/>
              </a:spcBef>
            </a:pPr>
            <a:r>
              <a:rPr lang="en-US" altLang="en-US" dirty="0"/>
              <a:t>Naming association roles</a:t>
            </a:r>
          </a:p>
          <a:p>
            <a:pPr>
              <a:spcBef>
                <a:spcPts val="1200"/>
              </a:spcBef>
            </a:pPr>
            <a:r>
              <a:rPr lang="en-US" altLang="en-US" dirty="0"/>
              <a:t>Determining multiplicity</a:t>
            </a:r>
          </a:p>
          <a:p>
            <a:pPr lvl="1">
              <a:spcBef>
                <a:spcPts val="600"/>
              </a:spcBef>
            </a:pPr>
            <a:r>
              <a:rPr lang="en-US" altLang="en-US" dirty="0"/>
              <a:t>can be omitted initially</a:t>
            </a:r>
          </a:p>
          <a:p>
            <a:pPr>
              <a:spcBef>
                <a:spcPts val="1200"/>
              </a:spcBef>
            </a:pPr>
            <a:r>
              <a:rPr lang="en-US" altLang="en-US" dirty="0"/>
              <a:t>Role names for recursive associations</a:t>
            </a:r>
            <a:endParaRPr lang="en-AU"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r>
              <a:rPr lang="en-US" altLang="en-US"/>
              <a:t>© Pearson Education 2007</a:t>
            </a:r>
            <a:endParaRPr lang="en-AU" altLang="en-US"/>
          </a:p>
        </p:txBody>
      </p:sp>
      <p:sp>
        <p:nvSpPr>
          <p:cNvPr id="6" name="Footer Placeholder 3"/>
          <p:cNvSpPr>
            <a:spLocks noGrp="1"/>
          </p:cNvSpPr>
          <p:nvPr>
            <p:ph type="ftr" sz="quarter" idx="11"/>
          </p:nvPr>
        </p:nvSpPr>
        <p:spPr/>
        <p:txBody>
          <a:bodyPr/>
          <a:lstStyle/>
          <a:p>
            <a:r>
              <a:rPr lang="en-AU" altLang="en-US"/>
              <a:t>Chapter 4 (Maciaszek - RASD 3/e)</a:t>
            </a:r>
          </a:p>
        </p:txBody>
      </p:sp>
      <p:sp>
        <p:nvSpPr>
          <p:cNvPr id="7" name="Slide Number Placeholder 4"/>
          <p:cNvSpPr>
            <a:spLocks noGrp="1"/>
          </p:cNvSpPr>
          <p:nvPr>
            <p:ph type="sldNum" sz="quarter" idx="12"/>
          </p:nvPr>
        </p:nvSpPr>
        <p:spPr/>
        <p:txBody>
          <a:bodyPr/>
          <a:lstStyle/>
          <a:p>
            <a:fld id="{D1E83679-6B6B-43B1-B49C-729CD3E52D13}" type="slidenum">
              <a:rPr lang="en-AU" altLang="en-US"/>
              <a:pPr/>
              <a:t>42</a:t>
            </a:fld>
            <a:endParaRPr lang="en-AU" altLang="en-US"/>
          </a:p>
        </p:txBody>
      </p:sp>
      <p:sp>
        <p:nvSpPr>
          <p:cNvPr id="872450" name="Rectangle 2"/>
          <p:cNvSpPr>
            <a:spLocks noGrp="1" noChangeArrowheads="1"/>
          </p:cNvSpPr>
          <p:nvPr>
            <p:ph type="title"/>
          </p:nvPr>
        </p:nvSpPr>
        <p:spPr/>
        <p:txBody>
          <a:bodyPr/>
          <a:lstStyle/>
          <a:p>
            <a:r>
              <a:rPr lang="en-US" altLang="en-US" sz="3200"/>
              <a:t>Example 4.8 – Contact Management (solution – 1)</a:t>
            </a:r>
            <a:endParaRPr lang="en-AU" altLang="en-US" sz="3200"/>
          </a:p>
        </p:txBody>
      </p:sp>
      <p:sp>
        <p:nvSpPr>
          <p:cNvPr id="872451" name="Rectangle 3"/>
          <p:cNvSpPr>
            <a:spLocks noChangeArrowheads="1"/>
          </p:cNvSpPr>
          <p:nvPr/>
        </p:nvSpPr>
        <p:spPr bwMode="auto">
          <a:xfrm>
            <a:off x="2019300" y="795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AU"/>
          </a:p>
        </p:txBody>
      </p:sp>
      <p:graphicFrame>
        <p:nvGraphicFramePr>
          <p:cNvPr id="872452" name="Object 4"/>
          <p:cNvGraphicFramePr>
            <a:graphicFrameLocks noChangeAspect="1"/>
          </p:cNvGraphicFramePr>
          <p:nvPr/>
        </p:nvGraphicFramePr>
        <p:xfrm>
          <a:off x="250825" y="1052513"/>
          <a:ext cx="8893175" cy="5270500"/>
        </p:xfrm>
        <a:graphic>
          <a:graphicData uri="http://schemas.openxmlformats.org/presentationml/2006/ole">
            <mc:AlternateContent xmlns:mc="http://schemas.openxmlformats.org/markup-compatibility/2006">
              <mc:Choice xmlns:v="urn:schemas-microsoft-com:vml" Requires="v">
                <p:oleObj spid="_x0000_s872461" name="Bitmap Image" r:id="rId3" imgW="7056732" imgH="4183743" progId="Paint.Picture">
                  <p:embed/>
                </p:oleObj>
              </mc:Choice>
              <mc:Fallback>
                <p:oleObj name="Bitmap Image" r:id="rId3" imgW="7056732" imgH="4183743"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052513"/>
                        <a:ext cx="8893175" cy="527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altLang="en-US"/>
              <a:t>© Pearson Education 2007</a:t>
            </a:r>
            <a:endParaRPr lang="en-AU" altLang="en-US"/>
          </a:p>
        </p:txBody>
      </p:sp>
      <p:sp>
        <p:nvSpPr>
          <p:cNvPr id="5" name="Footer Placeholder 3"/>
          <p:cNvSpPr>
            <a:spLocks noGrp="1"/>
          </p:cNvSpPr>
          <p:nvPr>
            <p:ph type="ftr" sz="quarter" idx="11"/>
          </p:nvPr>
        </p:nvSpPr>
        <p:spPr/>
        <p:txBody>
          <a:bodyPr/>
          <a:lstStyle/>
          <a:p>
            <a:r>
              <a:rPr lang="en-AU" altLang="en-US"/>
              <a:t>Chapter 4 (Maciaszek - RASD 3/e)</a:t>
            </a:r>
          </a:p>
        </p:txBody>
      </p:sp>
      <p:sp>
        <p:nvSpPr>
          <p:cNvPr id="6" name="Slide Number Placeholder 4"/>
          <p:cNvSpPr>
            <a:spLocks noGrp="1"/>
          </p:cNvSpPr>
          <p:nvPr>
            <p:ph type="sldNum" sz="quarter" idx="12"/>
          </p:nvPr>
        </p:nvSpPr>
        <p:spPr/>
        <p:txBody>
          <a:bodyPr/>
          <a:lstStyle/>
          <a:p>
            <a:fld id="{02D8D2E0-A71F-4670-B071-4838A79E93CA}" type="slidenum">
              <a:rPr lang="en-AU" altLang="en-US"/>
              <a:pPr/>
              <a:t>43</a:t>
            </a:fld>
            <a:endParaRPr lang="en-AU" altLang="en-US"/>
          </a:p>
        </p:txBody>
      </p:sp>
      <p:sp>
        <p:nvSpPr>
          <p:cNvPr id="873474" name="Rectangle 2"/>
          <p:cNvSpPr>
            <a:spLocks noGrp="1" noChangeArrowheads="1"/>
          </p:cNvSpPr>
          <p:nvPr>
            <p:ph type="title"/>
          </p:nvPr>
        </p:nvSpPr>
        <p:spPr/>
        <p:txBody>
          <a:bodyPr/>
          <a:lstStyle/>
          <a:p>
            <a:r>
              <a:rPr lang="en-US" altLang="en-US" sz="3200"/>
              <a:t>Example 4.8 – Contact Management (solution – 2)</a:t>
            </a:r>
            <a:endParaRPr lang="en-AU" altLang="en-US" sz="3200"/>
          </a:p>
        </p:txBody>
      </p:sp>
      <p:graphicFrame>
        <p:nvGraphicFramePr>
          <p:cNvPr id="873475" name="Object 3"/>
          <p:cNvGraphicFramePr>
            <a:graphicFrameLocks noChangeAspect="1"/>
          </p:cNvGraphicFramePr>
          <p:nvPr/>
        </p:nvGraphicFramePr>
        <p:xfrm>
          <a:off x="0" y="1125538"/>
          <a:ext cx="9144000" cy="5184775"/>
        </p:xfrm>
        <a:graphic>
          <a:graphicData uri="http://schemas.openxmlformats.org/presentationml/2006/ole">
            <mc:AlternateContent xmlns:mc="http://schemas.openxmlformats.org/markup-compatibility/2006">
              <mc:Choice xmlns:v="urn:schemas-microsoft-com:vml" Requires="v">
                <p:oleObj spid="_x0000_s873484" name="Bitmap Image" r:id="rId3" imgW="6744285" imgH="3650296" progId="Paint.Picture">
                  <p:embed/>
                </p:oleObj>
              </mc:Choice>
              <mc:Fallback>
                <p:oleObj name="Bitmap Image" r:id="rId3" imgW="6744285" imgH="3650296"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25538"/>
                        <a:ext cx="9144000"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CF6F5242-079D-4CD4-B0DB-BB0E19DE8FED}" type="slidenum">
              <a:rPr lang="en-AU" altLang="en-US"/>
              <a:pPr/>
              <a:t>44</a:t>
            </a:fld>
            <a:endParaRPr lang="en-AU" altLang="en-US"/>
          </a:p>
        </p:txBody>
      </p:sp>
      <p:sp>
        <p:nvSpPr>
          <p:cNvPr id="874498" name="Rectangle 2"/>
          <p:cNvSpPr>
            <a:spLocks noGrp="1" noChangeArrowheads="1"/>
          </p:cNvSpPr>
          <p:nvPr>
            <p:ph type="title"/>
          </p:nvPr>
        </p:nvSpPr>
        <p:spPr/>
        <p:txBody>
          <a:bodyPr/>
          <a:lstStyle/>
          <a:p>
            <a:r>
              <a:rPr lang="en-US" altLang="en-US" sz="4000"/>
              <a:t>Modeling aggregation and composition</a:t>
            </a:r>
            <a:endParaRPr lang="en-AU" altLang="en-US" sz="4000"/>
          </a:p>
        </p:txBody>
      </p:sp>
      <p:sp>
        <p:nvSpPr>
          <p:cNvPr id="874499" name="Rectangle 3"/>
          <p:cNvSpPr>
            <a:spLocks noGrp="1" noChangeArrowheads="1"/>
          </p:cNvSpPr>
          <p:nvPr>
            <p:ph type="body" idx="1"/>
          </p:nvPr>
        </p:nvSpPr>
        <p:spPr/>
        <p:txBody>
          <a:bodyPr/>
          <a:lstStyle/>
          <a:p>
            <a:r>
              <a:rPr lang="en-US" altLang="en-US"/>
              <a:t>Four semantics for aggregation possible</a:t>
            </a:r>
          </a:p>
          <a:p>
            <a:pPr lvl="1"/>
            <a:r>
              <a:rPr lang="en-US" altLang="en-US"/>
              <a:t>ExclusiveOwns (e.g. </a:t>
            </a:r>
            <a:r>
              <a:rPr lang="en-US" altLang="en-US">
                <a:latin typeface="Courier New" panose="02070309020205020404" pitchFamily="49" charset="0"/>
              </a:rPr>
              <a:t>Book has Chapter</a:t>
            </a:r>
            <a:r>
              <a:rPr lang="en-US" altLang="en-US"/>
              <a:t>)</a:t>
            </a:r>
          </a:p>
          <a:p>
            <a:pPr lvl="2"/>
            <a:r>
              <a:rPr lang="en-US" altLang="en-US"/>
              <a:t>Existence-dependency</a:t>
            </a:r>
          </a:p>
          <a:p>
            <a:pPr lvl="2"/>
            <a:r>
              <a:rPr lang="en-US" altLang="en-US"/>
              <a:t>Transitivity</a:t>
            </a:r>
          </a:p>
          <a:p>
            <a:pPr lvl="2"/>
            <a:r>
              <a:rPr lang="en-US" altLang="en-US"/>
              <a:t>Asymmetricity</a:t>
            </a:r>
          </a:p>
          <a:p>
            <a:pPr lvl="2"/>
            <a:r>
              <a:rPr lang="en-US" altLang="en-US"/>
              <a:t>Fixed property</a:t>
            </a:r>
          </a:p>
          <a:p>
            <a:pPr lvl="1"/>
            <a:r>
              <a:rPr lang="en-US" altLang="en-US"/>
              <a:t>Owns (e.g. </a:t>
            </a:r>
            <a:r>
              <a:rPr lang="en-US" altLang="en-US">
                <a:latin typeface="Courier New" panose="02070309020205020404" pitchFamily="49" charset="0"/>
              </a:rPr>
              <a:t>Car has Tire</a:t>
            </a:r>
            <a:r>
              <a:rPr lang="en-US" altLang="en-US"/>
              <a:t>)</a:t>
            </a:r>
          </a:p>
          <a:p>
            <a:pPr lvl="2"/>
            <a:r>
              <a:rPr lang="en-US" altLang="en-US"/>
              <a:t>No fixed property</a:t>
            </a:r>
          </a:p>
          <a:p>
            <a:pPr lvl="1"/>
            <a:r>
              <a:rPr lang="en-US" altLang="en-US"/>
              <a:t>Has (e.g. </a:t>
            </a:r>
            <a:r>
              <a:rPr lang="en-US" altLang="en-US">
                <a:latin typeface="Courier New" panose="02070309020205020404" pitchFamily="49" charset="0"/>
              </a:rPr>
              <a:t>Division has Department</a:t>
            </a:r>
            <a:r>
              <a:rPr lang="en-US" altLang="en-US"/>
              <a:t>)</a:t>
            </a:r>
          </a:p>
          <a:p>
            <a:pPr lvl="2"/>
            <a:r>
              <a:rPr lang="en-US" altLang="en-US"/>
              <a:t>No existence dependency</a:t>
            </a:r>
          </a:p>
          <a:p>
            <a:pPr lvl="2"/>
            <a:r>
              <a:rPr lang="en-US" altLang="en-US"/>
              <a:t>No fixed property</a:t>
            </a:r>
          </a:p>
          <a:p>
            <a:pPr lvl="1"/>
            <a:r>
              <a:rPr lang="en-US" altLang="en-US"/>
              <a:t>Member (e.g. </a:t>
            </a:r>
            <a:r>
              <a:rPr lang="en-US" altLang="en-US">
                <a:latin typeface="Courier New" panose="02070309020205020404" pitchFamily="49" charset="0"/>
              </a:rPr>
              <a:t>Meeting has Chairperson</a:t>
            </a:r>
            <a:r>
              <a:rPr lang="en-US" altLang="en-US"/>
              <a:t>)</a:t>
            </a:r>
          </a:p>
          <a:p>
            <a:pPr lvl="2"/>
            <a:r>
              <a:rPr lang="en-US" altLang="en-US"/>
              <a:t>No special properties except membership</a:t>
            </a:r>
            <a:endParaRPr lang="en-AU"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37134927-4F11-44FE-AA9C-2BE531FF4A4D}" type="slidenum">
              <a:rPr lang="en-AU" altLang="en-US"/>
              <a:pPr/>
              <a:t>45</a:t>
            </a:fld>
            <a:endParaRPr lang="en-AU" altLang="en-US"/>
          </a:p>
        </p:txBody>
      </p:sp>
      <p:sp>
        <p:nvSpPr>
          <p:cNvPr id="875522" name="Rectangle 2"/>
          <p:cNvSpPr>
            <a:spLocks noGrp="1" noChangeArrowheads="1"/>
          </p:cNvSpPr>
          <p:nvPr>
            <p:ph type="title"/>
          </p:nvPr>
        </p:nvSpPr>
        <p:spPr/>
        <p:txBody>
          <a:bodyPr/>
          <a:lstStyle/>
          <a:p>
            <a:r>
              <a:rPr lang="en-US" altLang="en-US"/>
              <a:t>Discovering aggregation</a:t>
            </a:r>
            <a:endParaRPr lang="en-AU" altLang="en-US"/>
          </a:p>
        </p:txBody>
      </p:sp>
      <p:sp>
        <p:nvSpPr>
          <p:cNvPr id="875523" name="Rectangle 3"/>
          <p:cNvSpPr>
            <a:spLocks noGrp="1" noChangeArrowheads="1"/>
          </p:cNvSpPr>
          <p:nvPr>
            <p:ph type="body" idx="1"/>
          </p:nvPr>
        </p:nvSpPr>
        <p:spPr/>
        <p:txBody>
          <a:bodyPr/>
          <a:lstStyle/>
          <a:p>
            <a:pPr>
              <a:spcBef>
                <a:spcPts val="1200"/>
              </a:spcBef>
            </a:pPr>
            <a:r>
              <a:rPr lang="en-US" altLang="en-US" dirty="0"/>
              <a:t>Discovered in parallel with discovery of associations</a:t>
            </a:r>
          </a:p>
          <a:p>
            <a:pPr>
              <a:spcBef>
                <a:spcPts val="1200"/>
              </a:spcBef>
            </a:pPr>
            <a:r>
              <a:rPr lang="en-US" altLang="en-US" dirty="0"/>
              <a:t>Litmus test phrases</a:t>
            </a:r>
          </a:p>
          <a:p>
            <a:pPr lvl="1">
              <a:spcBef>
                <a:spcPts val="600"/>
              </a:spcBef>
            </a:pPr>
            <a:r>
              <a:rPr lang="en-US" altLang="en-US" dirty="0"/>
              <a:t>“has”</a:t>
            </a:r>
          </a:p>
          <a:p>
            <a:pPr lvl="1">
              <a:spcBef>
                <a:spcPts val="600"/>
              </a:spcBef>
            </a:pPr>
            <a:r>
              <a:rPr lang="en-US" altLang="en-US" dirty="0"/>
              <a:t>“is-part-of”</a:t>
            </a:r>
          </a:p>
          <a:p>
            <a:pPr>
              <a:spcBef>
                <a:spcPts val="1200"/>
              </a:spcBef>
            </a:pPr>
            <a:r>
              <a:rPr lang="en-US" altLang="en-US" dirty="0"/>
              <a:t>Can relate more than two classes</a:t>
            </a:r>
            <a:endParaRPr lang="en-AU"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685EB7DC-0DDE-4DE1-98FC-5011E3DFC58E}" type="slidenum">
              <a:rPr lang="en-AU" altLang="en-US"/>
              <a:pPr/>
              <a:t>46</a:t>
            </a:fld>
            <a:endParaRPr lang="en-AU" altLang="en-US"/>
          </a:p>
        </p:txBody>
      </p:sp>
      <p:sp>
        <p:nvSpPr>
          <p:cNvPr id="876546" name="Rectangle 2"/>
          <p:cNvSpPr>
            <a:spLocks noGrp="1" noChangeArrowheads="1"/>
          </p:cNvSpPr>
          <p:nvPr>
            <p:ph type="title"/>
          </p:nvPr>
        </p:nvSpPr>
        <p:spPr>
          <a:xfrm>
            <a:off x="1371600" y="0"/>
            <a:ext cx="7543800" cy="914400"/>
          </a:xfrm>
        </p:spPr>
        <p:txBody>
          <a:bodyPr/>
          <a:lstStyle/>
          <a:p>
            <a:r>
              <a:rPr lang="en-US" altLang="en-US"/>
              <a:t>Specifying aggregation</a:t>
            </a:r>
            <a:endParaRPr lang="en-AU" altLang="en-US"/>
          </a:p>
        </p:txBody>
      </p:sp>
      <p:sp>
        <p:nvSpPr>
          <p:cNvPr id="876547" name="Rectangle 3"/>
          <p:cNvSpPr>
            <a:spLocks noGrp="1" noChangeArrowheads="1"/>
          </p:cNvSpPr>
          <p:nvPr>
            <p:ph type="body" idx="1"/>
          </p:nvPr>
        </p:nvSpPr>
        <p:spPr/>
        <p:txBody>
          <a:bodyPr/>
          <a:lstStyle/>
          <a:p>
            <a:r>
              <a:rPr lang="en-US" altLang="en-US" dirty="0"/>
              <a:t>UML supports</a:t>
            </a:r>
          </a:p>
          <a:p>
            <a:pPr lvl="1"/>
            <a:r>
              <a:rPr lang="en-US" altLang="en-US" dirty="0"/>
              <a:t>Aggregation </a:t>
            </a:r>
          </a:p>
          <a:p>
            <a:pPr lvl="2"/>
            <a:r>
              <a:rPr lang="en-US" altLang="en-US" dirty="0"/>
              <a:t>By-reference semantics</a:t>
            </a:r>
          </a:p>
          <a:p>
            <a:pPr lvl="2"/>
            <a:r>
              <a:rPr lang="en-US" altLang="en-US" dirty="0"/>
              <a:t>Hollow diamond</a:t>
            </a:r>
          </a:p>
          <a:p>
            <a:pPr lvl="2"/>
            <a:r>
              <a:rPr lang="en-US" altLang="en-US" dirty="0"/>
              <a:t>Corresponds to Has and Member aggregations</a:t>
            </a:r>
          </a:p>
          <a:p>
            <a:pPr lvl="1"/>
            <a:r>
              <a:rPr lang="en-US" altLang="en-US" dirty="0"/>
              <a:t>Composition </a:t>
            </a:r>
          </a:p>
          <a:p>
            <a:pPr lvl="2"/>
            <a:r>
              <a:rPr lang="en-US" altLang="en-US" dirty="0"/>
              <a:t>By-value semantics</a:t>
            </a:r>
          </a:p>
          <a:p>
            <a:pPr lvl="2"/>
            <a:r>
              <a:rPr lang="en-US" altLang="en-US" dirty="0"/>
              <a:t>Solid diamond</a:t>
            </a:r>
          </a:p>
          <a:p>
            <a:pPr lvl="2"/>
            <a:r>
              <a:rPr lang="en-US" altLang="en-US" dirty="0"/>
              <a:t>Corresponds to </a:t>
            </a:r>
            <a:r>
              <a:rPr lang="en-US" altLang="en-US" dirty="0" err="1"/>
              <a:t>ExclusiveOwns</a:t>
            </a:r>
            <a:r>
              <a:rPr lang="en-US" altLang="en-US" dirty="0"/>
              <a:t> and Owns aggregations</a:t>
            </a:r>
          </a:p>
          <a:p>
            <a:endParaRPr lang="en-AU"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FD0498B7-B3E5-4351-A4A7-70019E5D7402}" type="slidenum">
              <a:rPr lang="en-AU" altLang="en-US"/>
              <a:pPr/>
              <a:t>47</a:t>
            </a:fld>
            <a:endParaRPr lang="en-AU" altLang="en-US"/>
          </a:p>
        </p:txBody>
      </p:sp>
      <p:sp>
        <p:nvSpPr>
          <p:cNvPr id="877570" name="Rectangle 2"/>
          <p:cNvSpPr>
            <a:spLocks noGrp="1" noChangeArrowheads="1"/>
          </p:cNvSpPr>
          <p:nvPr>
            <p:ph type="title"/>
          </p:nvPr>
        </p:nvSpPr>
        <p:spPr/>
        <p:txBody>
          <a:bodyPr/>
          <a:lstStyle/>
          <a:p>
            <a:r>
              <a:rPr lang="en-US" altLang="en-US"/>
              <a:t>Example 4.9 – University Enrolment</a:t>
            </a:r>
            <a:endParaRPr lang="en-AU" altLang="en-US"/>
          </a:p>
        </p:txBody>
      </p:sp>
      <p:sp>
        <p:nvSpPr>
          <p:cNvPr id="877571" name="Rectangle 3"/>
          <p:cNvSpPr>
            <a:spLocks noGrp="1" noChangeArrowheads="1"/>
          </p:cNvSpPr>
          <p:nvPr>
            <p:ph type="body" idx="1"/>
          </p:nvPr>
        </p:nvSpPr>
        <p:spPr>
          <a:xfrm>
            <a:off x="1371600" y="1066800"/>
            <a:ext cx="7702062" cy="5257800"/>
          </a:xfrm>
        </p:spPr>
        <p:txBody>
          <a:bodyPr/>
          <a:lstStyle/>
          <a:p>
            <a:pPr>
              <a:spcBef>
                <a:spcPts val="1200"/>
              </a:spcBef>
            </a:pPr>
            <a:r>
              <a:rPr lang="en-US" altLang="en-US" sz="2400" dirty="0"/>
              <a:t>Consider the following additional requirements</a:t>
            </a:r>
          </a:p>
          <a:p>
            <a:pPr lvl="1">
              <a:spcBef>
                <a:spcPts val="1200"/>
              </a:spcBef>
            </a:pPr>
            <a:r>
              <a:rPr lang="en-US" altLang="en-US" sz="2200" dirty="0"/>
              <a:t>Student’s academic record to be available on demand.</a:t>
            </a:r>
          </a:p>
          <a:p>
            <a:pPr lvl="1">
              <a:spcBef>
                <a:spcPts val="1200"/>
              </a:spcBef>
            </a:pPr>
            <a:r>
              <a:rPr lang="en-US" altLang="en-US" sz="2200" dirty="0"/>
              <a:t>Record to include information about the student’s grades in each course that the student enrolled in (and has not withdrawn without penalty). </a:t>
            </a:r>
          </a:p>
          <a:p>
            <a:pPr lvl="1">
              <a:spcBef>
                <a:spcPts val="1200"/>
              </a:spcBef>
            </a:pPr>
            <a:r>
              <a:rPr lang="en-US" altLang="en-US" sz="2200" dirty="0"/>
              <a:t>Each course has one academic in charge of a course, but additional academics may also teach in it.</a:t>
            </a:r>
          </a:p>
          <a:p>
            <a:pPr lvl="2">
              <a:spcBef>
                <a:spcPts val="600"/>
              </a:spcBef>
            </a:pPr>
            <a:r>
              <a:rPr lang="en-US" altLang="en-US" dirty="0"/>
              <a:t>There may be a different academic in charge of a course each semester. </a:t>
            </a:r>
          </a:p>
          <a:p>
            <a:pPr lvl="2">
              <a:spcBef>
                <a:spcPts val="600"/>
              </a:spcBef>
            </a:pPr>
            <a:r>
              <a:rPr lang="en-US" altLang="en-US" dirty="0"/>
              <a:t>There may be different academics for each course each semester.</a:t>
            </a:r>
            <a:endParaRPr lang="en-AU"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r>
              <a:rPr lang="en-US" altLang="en-US"/>
              <a:t>© Pearson Education 2007</a:t>
            </a:r>
            <a:endParaRPr lang="en-AU" altLang="en-US"/>
          </a:p>
        </p:txBody>
      </p:sp>
      <p:sp>
        <p:nvSpPr>
          <p:cNvPr id="6" name="Footer Placeholder 3"/>
          <p:cNvSpPr>
            <a:spLocks noGrp="1"/>
          </p:cNvSpPr>
          <p:nvPr>
            <p:ph type="ftr" sz="quarter" idx="11"/>
          </p:nvPr>
        </p:nvSpPr>
        <p:spPr/>
        <p:txBody>
          <a:bodyPr/>
          <a:lstStyle/>
          <a:p>
            <a:r>
              <a:rPr lang="en-AU" altLang="en-US"/>
              <a:t>Chapter 4 (Maciaszek - RASD 3/e)</a:t>
            </a:r>
          </a:p>
        </p:txBody>
      </p:sp>
      <p:sp>
        <p:nvSpPr>
          <p:cNvPr id="7" name="Slide Number Placeholder 4"/>
          <p:cNvSpPr>
            <a:spLocks noGrp="1"/>
          </p:cNvSpPr>
          <p:nvPr>
            <p:ph type="sldNum" sz="quarter" idx="12"/>
          </p:nvPr>
        </p:nvSpPr>
        <p:spPr/>
        <p:txBody>
          <a:bodyPr/>
          <a:lstStyle/>
          <a:p>
            <a:fld id="{61A5629D-3E3A-47BE-82CC-27A0634C3CC2}" type="slidenum">
              <a:rPr lang="en-AU" altLang="en-US"/>
              <a:pPr/>
              <a:t>48</a:t>
            </a:fld>
            <a:endParaRPr lang="en-AU" altLang="en-US"/>
          </a:p>
        </p:txBody>
      </p:sp>
      <p:sp>
        <p:nvSpPr>
          <p:cNvPr id="878594" name="Rectangle 2"/>
          <p:cNvSpPr>
            <a:spLocks noGrp="1" noChangeArrowheads="1"/>
          </p:cNvSpPr>
          <p:nvPr>
            <p:ph type="title"/>
          </p:nvPr>
        </p:nvSpPr>
        <p:spPr/>
        <p:txBody>
          <a:bodyPr/>
          <a:lstStyle/>
          <a:p>
            <a:r>
              <a:rPr lang="en-US" altLang="en-US" sz="3200"/>
              <a:t>Example 4.9 – University Enrolment (solution)</a:t>
            </a:r>
            <a:endParaRPr lang="en-AU" altLang="en-US" sz="3200"/>
          </a:p>
        </p:txBody>
      </p:sp>
      <p:sp>
        <p:nvSpPr>
          <p:cNvPr id="878595" name="Rectangle 3"/>
          <p:cNvSpPr>
            <a:spLocks noChangeArrowheads="1"/>
          </p:cNvSpPr>
          <p:nvPr/>
        </p:nvSpPr>
        <p:spPr bwMode="auto">
          <a:xfrm>
            <a:off x="2085975" y="1676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AU"/>
          </a:p>
        </p:txBody>
      </p:sp>
      <p:pic>
        <p:nvPicPr>
          <p:cNvPr id="8785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484313"/>
            <a:ext cx="8893175" cy="488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53C5A2CC-F6A7-4D5C-B2C0-6DEC24C1CD51}" type="slidenum">
              <a:rPr lang="en-AU" altLang="en-US"/>
              <a:pPr/>
              <a:t>49</a:t>
            </a:fld>
            <a:endParaRPr lang="en-AU" altLang="en-US"/>
          </a:p>
        </p:txBody>
      </p:sp>
      <p:sp>
        <p:nvSpPr>
          <p:cNvPr id="879618" name="Rectangle 2"/>
          <p:cNvSpPr>
            <a:spLocks noGrp="1" noChangeArrowheads="1"/>
          </p:cNvSpPr>
          <p:nvPr>
            <p:ph type="title"/>
          </p:nvPr>
        </p:nvSpPr>
        <p:spPr/>
        <p:txBody>
          <a:bodyPr/>
          <a:lstStyle/>
          <a:p>
            <a:r>
              <a:rPr lang="en-US" altLang="en-US"/>
              <a:t>Modeling generalization</a:t>
            </a:r>
            <a:endParaRPr lang="en-AU" altLang="en-US"/>
          </a:p>
        </p:txBody>
      </p:sp>
      <p:sp>
        <p:nvSpPr>
          <p:cNvPr id="879619" name="Rectangle 3"/>
          <p:cNvSpPr>
            <a:spLocks noGrp="1" noChangeArrowheads="1"/>
          </p:cNvSpPr>
          <p:nvPr>
            <p:ph type="body" idx="1"/>
          </p:nvPr>
        </p:nvSpPr>
        <p:spPr/>
        <p:txBody>
          <a:bodyPr/>
          <a:lstStyle/>
          <a:p>
            <a:pPr>
              <a:lnSpc>
                <a:spcPct val="95000"/>
              </a:lnSpc>
            </a:pPr>
            <a:r>
              <a:rPr lang="en-US" altLang="en-US" sz="2400" dirty="0"/>
              <a:t>Common features abstracted into a more generic class</a:t>
            </a:r>
          </a:p>
          <a:p>
            <a:pPr>
              <a:lnSpc>
                <a:spcPct val="95000"/>
              </a:lnSpc>
            </a:pPr>
            <a:r>
              <a:rPr lang="en-US" altLang="en-US" sz="2400" dirty="0"/>
              <a:t>Subclasses </a:t>
            </a:r>
            <a:r>
              <a:rPr lang="en-US" altLang="en-US" sz="2400" b="1" dirty="0"/>
              <a:t>inherit</a:t>
            </a:r>
            <a:r>
              <a:rPr lang="en-US" altLang="en-US" sz="2400" dirty="0"/>
              <a:t> (reuse) superclass features</a:t>
            </a:r>
          </a:p>
          <a:p>
            <a:pPr>
              <a:lnSpc>
                <a:spcPct val="95000"/>
              </a:lnSpc>
            </a:pPr>
            <a:r>
              <a:rPr lang="en-US" altLang="en-US" sz="2400" b="1" dirty="0"/>
              <a:t>Substitutability</a:t>
            </a:r>
            <a:r>
              <a:rPr lang="en-US" altLang="en-US" sz="2400" dirty="0"/>
              <a:t> – subclass object is a legal value for a superclass variable</a:t>
            </a:r>
          </a:p>
          <a:p>
            <a:pPr lvl="1">
              <a:lnSpc>
                <a:spcPct val="95000"/>
              </a:lnSpc>
            </a:pPr>
            <a:r>
              <a:rPr lang="en-US" altLang="en-US" sz="2000" dirty="0"/>
              <a:t>e.g. a variable holding </a:t>
            </a:r>
            <a:r>
              <a:rPr lang="en-US" altLang="en-US" sz="2000" dirty="0">
                <a:latin typeface="Courier New" panose="02070309020205020404" pitchFamily="49" charset="0"/>
              </a:rPr>
              <a:t>Fruit</a:t>
            </a:r>
            <a:r>
              <a:rPr lang="en-US" altLang="en-US" sz="2000" dirty="0"/>
              <a:t> objects can have an </a:t>
            </a:r>
            <a:r>
              <a:rPr lang="en-US" altLang="en-US" sz="2000" dirty="0">
                <a:latin typeface="Courier New" panose="02070309020205020404" pitchFamily="49" charset="0"/>
              </a:rPr>
              <a:t>Apple</a:t>
            </a:r>
            <a:r>
              <a:rPr lang="en-US" altLang="en-US" sz="2000" dirty="0"/>
              <a:t> object as its value)</a:t>
            </a:r>
          </a:p>
          <a:p>
            <a:pPr>
              <a:lnSpc>
                <a:spcPct val="95000"/>
              </a:lnSpc>
            </a:pPr>
            <a:r>
              <a:rPr lang="en-US" altLang="en-US" sz="2400" b="1" dirty="0"/>
              <a:t>Polymorphism</a:t>
            </a:r>
            <a:r>
              <a:rPr lang="en-US" altLang="en-US" sz="2400" dirty="0"/>
              <a:t> – the same operation can have different implementations in different classes</a:t>
            </a:r>
          </a:p>
          <a:p>
            <a:pPr>
              <a:lnSpc>
                <a:spcPct val="95000"/>
              </a:lnSpc>
            </a:pPr>
            <a:r>
              <a:rPr lang="en-US" altLang="en-US" sz="2400" b="1" dirty="0"/>
              <a:t>Abstract operation</a:t>
            </a:r>
            <a:r>
              <a:rPr lang="en-US" altLang="en-US" sz="2400" dirty="0"/>
              <a:t> – implementation provided in subclasses</a:t>
            </a:r>
          </a:p>
          <a:p>
            <a:pPr>
              <a:lnSpc>
                <a:spcPct val="95000"/>
              </a:lnSpc>
            </a:pPr>
            <a:r>
              <a:rPr lang="en-US" altLang="en-US" sz="2400" b="1" dirty="0"/>
              <a:t>Abstract class</a:t>
            </a:r>
            <a:r>
              <a:rPr lang="en-US" altLang="en-US" sz="2400" dirty="0"/>
              <a:t> – class with no direct instance objects</a:t>
            </a:r>
          </a:p>
          <a:p>
            <a:pPr lvl="1">
              <a:lnSpc>
                <a:spcPct val="95000"/>
              </a:lnSpc>
            </a:pPr>
            <a:r>
              <a:rPr lang="en-US" altLang="en-US" sz="2000" dirty="0"/>
              <a:t>a class with an abstract operation is abstract</a:t>
            </a:r>
            <a:endParaRPr lang="en-AU"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4 (Maciaszek - RASD 3/e)</a:t>
            </a:r>
          </a:p>
        </p:txBody>
      </p:sp>
      <p:sp>
        <p:nvSpPr>
          <p:cNvPr id="7" name="Slide Number Placeholder 5"/>
          <p:cNvSpPr>
            <a:spLocks noGrp="1"/>
          </p:cNvSpPr>
          <p:nvPr>
            <p:ph type="sldNum" sz="quarter" idx="12"/>
          </p:nvPr>
        </p:nvSpPr>
        <p:spPr/>
        <p:txBody>
          <a:bodyPr/>
          <a:lstStyle/>
          <a:p>
            <a:fld id="{78CCE731-3194-45A2-B516-8B935B27B78B}" type="slidenum">
              <a:rPr lang="en-AU" altLang="en-US"/>
              <a:pPr/>
              <a:t>5</a:t>
            </a:fld>
            <a:endParaRPr lang="en-AU" altLang="en-US"/>
          </a:p>
        </p:txBody>
      </p:sp>
      <p:sp>
        <p:nvSpPr>
          <p:cNvPr id="916482" name="Rectangle 2"/>
          <p:cNvSpPr>
            <a:spLocks noGrp="1" noChangeArrowheads="1"/>
          </p:cNvSpPr>
          <p:nvPr>
            <p:ph type="title"/>
          </p:nvPr>
        </p:nvSpPr>
        <p:spPr/>
        <p:txBody>
          <a:bodyPr/>
          <a:lstStyle/>
          <a:p>
            <a:r>
              <a:rPr lang="en-US" altLang="en-US"/>
              <a:t>Model-View-Controller (MVC)</a:t>
            </a:r>
          </a:p>
        </p:txBody>
      </p:sp>
      <p:pic>
        <p:nvPicPr>
          <p:cNvPr id="916484"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1052513"/>
            <a:ext cx="9144000" cy="3963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16485" name="Text Box 5"/>
          <p:cNvSpPr txBox="1">
            <a:spLocks noChangeArrowheads="1"/>
          </p:cNvSpPr>
          <p:nvPr/>
        </p:nvSpPr>
        <p:spPr bwMode="auto">
          <a:xfrm>
            <a:off x="1331913" y="5180013"/>
            <a:ext cx="73279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sz="2400" b="1" i="1"/>
              <a:t> Model</a:t>
            </a:r>
            <a:r>
              <a:rPr lang="en-US" altLang="en-US" sz="2400" b="1"/>
              <a:t> </a:t>
            </a:r>
            <a:r>
              <a:rPr lang="en-US" altLang="en-US" sz="2400" b="1" i="1"/>
              <a:t>objects</a:t>
            </a:r>
            <a:r>
              <a:rPr lang="en-US" altLang="en-US" sz="2400"/>
              <a:t> represent data objects </a:t>
            </a:r>
          </a:p>
          <a:p>
            <a:pPr>
              <a:buFontTx/>
              <a:buChar char="•"/>
            </a:pPr>
            <a:r>
              <a:rPr lang="en-US" altLang="en-US" sz="2400" i="1"/>
              <a:t> </a:t>
            </a:r>
            <a:r>
              <a:rPr lang="en-US" altLang="en-US" sz="2400" b="1" i="1"/>
              <a:t>View</a:t>
            </a:r>
            <a:r>
              <a:rPr lang="en-US" altLang="en-US" sz="2400" b="1"/>
              <a:t> </a:t>
            </a:r>
            <a:r>
              <a:rPr lang="en-US" altLang="en-US" sz="2400" b="1" i="1"/>
              <a:t>objects</a:t>
            </a:r>
            <a:r>
              <a:rPr lang="en-US" altLang="en-US" sz="2400"/>
              <a:t> represent user interface (UI) objects </a:t>
            </a:r>
          </a:p>
          <a:p>
            <a:pPr>
              <a:buFontTx/>
              <a:buChar char="•"/>
            </a:pPr>
            <a:r>
              <a:rPr lang="en-US" altLang="en-US" sz="2400" i="1"/>
              <a:t> </a:t>
            </a:r>
            <a:r>
              <a:rPr lang="en-US" altLang="en-US" sz="2400" b="1" i="1"/>
              <a:t>Controller</a:t>
            </a:r>
            <a:r>
              <a:rPr lang="en-US" altLang="en-US" sz="2400" b="1"/>
              <a:t> </a:t>
            </a:r>
            <a:r>
              <a:rPr lang="en-US" altLang="en-US" sz="2400" b="1" i="1"/>
              <a:t>objects</a:t>
            </a:r>
            <a:r>
              <a:rPr lang="en-US" altLang="en-US" sz="2400"/>
              <a:t> represent mouse and keyboard events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BB93AC56-C20F-4A9A-A435-88E8FFDEA5FA}" type="slidenum">
              <a:rPr lang="en-AU" altLang="en-US"/>
              <a:pPr/>
              <a:t>50</a:t>
            </a:fld>
            <a:endParaRPr lang="en-AU" altLang="en-US"/>
          </a:p>
        </p:txBody>
      </p:sp>
      <p:sp>
        <p:nvSpPr>
          <p:cNvPr id="880642" name="Rectangle 2"/>
          <p:cNvSpPr>
            <a:spLocks noGrp="1" noChangeArrowheads="1"/>
          </p:cNvSpPr>
          <p:nvPr>
            <p:ph type="title"/>
          </p:nvPr>
        </p:nvSpPr>
        <p:spPr>
          <a:xfrm>
            <a:off x="1447800" y="0"/>
            <a:ext cx="7696200" cy="914400"/>
          </a:xfrm>
        </p:spPr>
        <p:txBody>
          <a:bodyPr/>
          <a:lstStyle/>
          <a:p>
            <a:r>
              <a:rPr lang="en-US" altLang="en-US" sz="3600"/>
              <a:t>Discovering and specifying generalization</a:t>
            </a:r>
            <a:endParaRPr lang="en-AU" altLang="en-US" sz="3600"/>
          </a:p>
        </p:txBody>
      </p:sp>
      <p:sp>
        <p:nvSpPr>
          <p:cNvPr id="880643" name="Rectangle 3"/>
          <p:cNvSpPr>
            <a:spLocks noGrp="1" noChangeArrowheads="1"/>
          </p:cNvSpPr>
          <p:nvPr>
            <p:ph type="body" idx="1"/>
          </p:nvPr>
        </p:nvSpPr>
        <p:spPr/>
        <p:txBody>
          <a:bodyPr/>
          <a:lstStyle/>
          <a:p>
            <a:pPr>
              <a:spcBef>
                <a:spcPts val="1200"/>
              </a:spcBef>
            </a:pPr>
            <a:r>
              <a:rPr lang="en-US" altLang="en-US" dirty="0"/>
              <a:t>Some discovered in parallel with discovery of associations</a:t>
            </a:r>
          </a:p>
          <a:p>
            <a:pPr>
              <a:spcBef>
                <a:spcPts val="1200"/>
              </a:spcBef>
            </a:pPr>
            <a:r>
              <a:rPr lang="en-US" altLang="en-US" dirty="0"/>
              <a:t>Litmus test phrases</a:t>
            </a:r>
          </a:p>
          <a:p>
            <a:pPr lvl="1">
              <a:spcBef>
                <a:spcPts val="600"/>
              </a:spcBef>
            </a:pPr>
            <a:r>
              <a:rPr lang="en-US" altLang="en-US" dirty="0"/>
              <a:t>“can-be”</a:t>
            </a:r>
          </a:p>
          <a:p>
            <a:pPr lvl="1">
              <a:spcBef>
                <a:spcPts val="600"/>
              </a:spcBef>
            </a:pPr>
            <a:r>
              <a:rPr lang="en-US" altLang="en-US" dirty="0"/>
              <a:t>“is-a-kind-of”</a:t>
            </a:r>
          </a:p>
          <a:p>
            <a:pPr>
              <a:spcBef>
                <a:spcPts val="1200"/>
              </a:spcBef>
            </a:pPr>
            <a:r>
              <a:rPr lang="en-US" altLang="en-US" dirty="0"/>
              <a:t>Multiple inheritance possible</a:t>
            </a:r>
          </a:p>
          <a:p>
            <a:pPr>
              <a:spcBef>
                <a:spcPts val="1200"/>
              </a:spcBef>
            </a:pPr>
            <a:r>
              <a:rPr lang="en-US" altLang="en-US" dirty="0"/>
              <a:t>Solid line with an arrowhead pointing to the superclass</a:t>
            </a:r>
            <a:endParaRPr lang="en-AU"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608CC85B-F900-40C7-AEEB-9DF1F4A0EEBC}" type="slidenum">
              <a:rPr lang="en-AU" altLang="en-US"/>
              <a:pPr/>
              <a:t>51</a:t>
            </a:fld>
            <a:endParaRPr lang="en-AU" altLang="en-US"/>
          </a:p>
        </p:txBody>
      </p:sp>
      <p:sp>
        <p:nvSpPr>
          <p:cNvPr id="881666" name="Rectangle 2"/>
          <p:cNvSpPr>
            <a:spLocks noGrp="1" noChangeArrowheads="1"/>
          </p:cNvSpPr>
          <p:nvPr>
            <p:ph type="title"/>
          </p:nvPr>
        </p:nvSpPr>
        <p:spPr/>
        <p:txBody>
          <a:bodyPr/>
          <a:lstStyle/>
          <a:p>
            <a:r>
              <a:rPr lang="en-US" altLang="en-US"/>
              <a:t>Example 4.10 – Video Store</a:t>
            </a:r>
            <a:endParaRPr lang="en-AU" altLang="en-US"/>
          </a:p>
        </p:txBody>
      </p:sp>
      <p:sp>
        <p:nvSpPr>
          <p:cNvPr id="881667" name="Rectangle 3"/>
          <p:cNvSpPr>
            <a:spLocks noGrp="1" noChangeArrowheads="1"/>
          </p:cNvSpPr>
          <p:nvPr>
            <p:ph type="body" idx="1"/>
          </p:nvPr>
        </p:nvSpPr>
        <p:spPr>
          <a:xfrm>
            <a:off x="1371600" y="1066800"/>
            <a:ext cx="7661868" cy="5257800"/>
          </a:xfrm>
        </p:spPr>
        <p:txBody>
          <a:bodyPr/>
          <a:lstStyle/>
          <a:p>
            <a:pPr>
              <a:lnSpc>
                <a:spcPct val="95000"/>
              </a:lnSpc>
              <a:spcBef>
                <a:spcPts val="500"/>
              </a:spcBef>
            </a:pPr>
            <a:r>
              <a:rPr lang="en-US" altLang="en-US" sz="2400" dirty="0"/>
              <a:t>The classes identified so far imply a generalization hierarchy rooted at the class </a:t>
            </a:r>
            <a:r>
              <a:rPr lang="en-US" altLang="en-US" sz="2400" dirty="0" err="1">
                <a:latin typeface="Consolas" panose="020B0609020204030204" pitchFamily="49" charset="0"/>
              </a:rPr>
              <a:t>EntertainmentMedium</a:t>
            </a:r>
            <a:endParaRPr lang="en-US" altLang="en-US" sz="2300" dirty="0">
              <a:latin typeface="Consolas" panose="020B0609020204030204" pitchFamily="49" charset="0"/>
            </a:endParaRPr>
          </a:p>
          <a:p>
            <a:pPr>
              <a:lnSpc>
                <a:spcPct val="95000"/>
              </a:lnSpc>
              <a:spcBef>
                <a:spcPts val="500"/>
              </a:spcBef>
            </a:pPr>
            <a:r>
              <a:rPr lang="en-US" altLang="en-US" sz="2400" dirty="0"/>
              <a:t>They also imply a parallel generalization hierarchy rooted at a class that can be named </a:t>
            </a:r>
            <a:r>
              <a:rPr lang="en-US" altLang="en-US" sz="2400" dirty="0" err="1">
                <a:latin typeface="Consolas" panose="020B0609020204030204" pitchFamily="49" charset="0"/>
              </a:rPr>
              <a:t>EEntertainmentItem</a:t>
            </a:r>
            <a:r>
              <a:rPr lang="en-US" altLang="en-US" sz="2400" dirty="0"/>
              <a:t> or </a:t>
            </a:r>
            <a:r>
              <a:rPr lang="en-US" altLang="en-US" sz="2400" dirty="0" err="1">
                <a:latin typeface="Consolas" panose="020B0609020204030204" pitchFamily="49" charset="0"/>
              </a:rPr>
              <a:t>EEntertainmentItemCategory</a:t>
            </a:r>
            <a:r>
              <a:rPr lang="en-US" altLang="en-US" sz="2400" dirty="0"/>
              <a:t>  </a:t>
            </a:r>
          </a:p>
          <a:p>
            <a:pPr>
              <a:lnSpc>
                <a:spcPct val="95000"/>
              </a:lnSpc>
              <a:spcBef>
                <a:spcPts val="500"/>
              </a:spcBef>
            </a:pPr>
            <a:r>
              <a:rPr lang="en-US" altLang="en-US" sz="2400" dirty="0"/>
              <a:t>To capture some state differences between classes in the generalization hierarchy originating from the class </a:t>
            </a:r>
            <a:r>
              <a:rPr lang="en-US" altLang="en-US" sz="2400" dirty="0" err="1">
                <a:latin typeface="Consolas" panose="020B0609020204030204" pitchFamily="49" charset="0"/>
              </a:rPr>
              <a:t>EEntertainmentMedium</a:t>
            </a:r>
            <a:r>
              <a:rPr lang="en-US" altLang="en-US" sz="2400" dirty="0"/>
              <a:t>, assume that the storage capacity of an EDVD allows multiple versions of the same movie to be held, each in a different language or with different endings. </a:t>
            </a:r>
          </a:p>
          <a:p>
            <a:pPr>
              <a:lnSpc>
                <a:spcPct val="95000"/>
              </a:lnSpc>
              <a:spcBef>
                <a:spcPts val="500"/>
              </a:spcBef>
            </a:pPr>
            <a:r>
              <a:rPr lang="en-US" altLang="en-US" sz="2400" dirty="0"/>
              <a:t>There is no need to decipher the peculiarities of game and music CDs in the model. </a:t>
            </a:r>
            <a:endParaRPr lang="en-AU" altLang="en-U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r>
              <a:rPr lang="en-US" altLang="en-US"/>
              <a:t>© Pearson Education 2007</a:t>
            </a:r>
            <a:endParaRPr lang="en-AU" altLang="en-US"/>
          </a:p>
        </p:txBody>
      </p:sp>
      <p:sp>
        <p:nvSpPr>
          <p:cNvPr id="6" name="Footer Placeholder 3"/>
          <p:cNvSpPr>
            <a:spLocks noGrp="1"/>
          </p:cNvSpPr>
          <p:nvPr>
            <p:ph type="ftr" sz="quarter" idx="11"/>
          </p:nvPr>
        </p:nvSpPr>
        <p:spPr/>
        <p:txBody>
          <a:bodyPr/>
          <a:lstStyle/>
          <a:p>
            <a:r>
              <a:rPr lang="en-AU" altLang="en-US"/>
              <a:t>Chapter 4 (Maciaszek - RASD 3/e)</a:t>
            </a:r>
          </a:p>
        </p:txBody>
      </p:sp>
      <p:sp>
        <p:nvSpPr>
          <p:cNvPr id="7" name="Slide Number Placeholder 4"/>
          <p:cNvSpPr>
            <a:spLocks noGrp="1"/>
          </p:cNvSpPr>
          <p:nvPr>
            <p:ph type="sldNum" sz="quarter" idx="12"/>
          </p:nvPr>
        </p:nvSpPr>
        <p:spPr/>
        <p:txBody>
          <a:bodyPr/>
          <a:lstStyle/>
          <a:p>
            <a:fld id="{8360BB5B-31EF-486C-9EF6-294A63CBE4C4}" type="slidenum">
              <a:rPr lang="en-AU" altLang="en-US"/>
              <a:pPr/>
              <a:t>52</a:t>
            </a:fld>
            <a:endParaRPr lang="en-AU" altLang="en-US"/>
          </a:p>
        </p:txBody>
      </p:sp>
      <p:sp>
        <p:nvSpPr>
          <p:cNvPr id="882690" name="Rectangle 2"/>
          <p:cNvSpPr>
            <a:spLocks noGrp="1" noChangeArrowheads="1"/>
          </p:cNvSpPr>
          <p:nvPr>
            <p:ph type="title"/>
          </p:nvPr>
        </p:nvSpPr>
        <p:spPr/>
        <p:txBody>
          <a:bodyPr/>
          <a:lstStyle/>
          <a:p>
            <a:r>
              <a:rPr lang="en-US" altLang="en-US" sz="4000"/>
              <a:t>Example 4.10 – Video Store (solution)</a:t>
            </a:r>
            <a:endParaRPr lang="en-AU" altLang="en-US" sz="4000"/>
          </a:p>
        </p:txBody>
      </p:sp>
      <p:sp>
        <p:nvSpPr>
          <p:cNvPr id="882691" name="Rectangle 3"/>
          <p:cNvSpPr>
            <a:spLocks noChangeArrowheads="1"/>
          </p:cNvSpPr>
          <p:nvPr/>
        </p:nvSpPr>
        <p:spPr bwMode="auto">
          <a:xfrm>
            <a:off x="2066925" y="2076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AU"/>
          </a:p>
        </p:txBody>
      </p:sp>
      <p:pic>
        <p:nvPicPr>
          <p:cNvPr id="8826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2013"/>
            <a:ext cx="9144000" cy="592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8F4F9F0B-4C64-4F7B-92B0-A54ED2AF2C33}" type="slidenum">
              <a:rPr lang="en-AU" altLang="en-US"/>
              <a:pPr/>
              <a:t>53</a:t>
            </a:fld>
            <a:endParaRPr lang="en-AU" altLang="en-US"/>
          </a:p>
        </p:txBody>
      </p:sp>
      <p:sp>
        <p:nvSpPr>
          <p:cNvPr id="883714" name="Rectangle 2"/>
          <p:cNvSpPr>
            <a:spLocks noGrp="1" noChangeArrowheads="1"/>
          </p:cNvSpPr>
          <p:nvPr>
            <p:ph type="title"/>
          </p:nvPr>
        </p:nvSpPr>
        <p:spPr/>
        <p:txBody>
          <a:bodyPr/>
          <a:lstStyle/>
          <a:p>
            <a:r>
              <a:rPr lang="en-US" altLang="en-US"/>
              <a:t>Modeling interfaces</a:t>
            </a:r>
          </a:p>
        </p:txBody>
      </p:sp>
      <p:sp>
        <p:nvSpPr>
          <p:cNvPr id="883715" name="Rectangle 3"/>
          <p:cNvSpPr>
            <a:spLocks noGrp="1" noChangeArrowheads="1"/>
          </p:cNvSpPr>
          <p:nvPr>
            <p:ph type="body" idx="1"/>
          </p:nvPr>
        </p:nvSpPr>
        <p:spPr/>
        <p:txBody>
          <a:bodyPr/>
          <a:lstStyle/>
          <a:p>
            <a:r>
              <a:rPr lang="en-US" altLang="en-US" sz="2000" dirty="0"/>
              <a:t>Interfaces </a:t>
            </a:r>
          </a:p>
          <a:p>
            <a:pPr lvl="1"/>
            <a:r>
              <a:rPr lang="en-US" altLang="en-US" sz="1800" dirty="0"/>
              <a:t>do not have attributes (except constants), associations or states</a:t>
            </a:r>
          </a:p>
          <a:p>
            <a:pPr lvl="1"/>
            <a:r>
              <a:rPr lang="en-US" altLang="en-US" sz="1800" dirty="0"/>
              <a:t>only have operations, but all operations are implicitly public and abstract</a:t>
            </a:r>
          </a:p>
          <a:p>
            <a:pPr lvl="2"/>
            <a:r>
              <a:rPr lang="en-US" altLang="en-US" sz="1600" dirty="0"/>
              <a:t>operations are declared (i.e. turned into implemented methods) in classes which implement these interfaces</a:t>
            </a:r>
          </a:p>
          <a:p>
            <a:r>
              <a:rPr lang="en-US" altLang="en-US" sz="2000" dirty="0"/>
              <a:t>Interfaces do not have associations to classes but they may be targets of one-way associations from classes</a:t>
            </a:r>
          </a:p>
          <a:p>
            <a:pPr lvl="1"/>
            <a:r>
              <a:rPr lang="en-US" altLang="en-US" sz="1800" dirty="0"/>
              <a:t>this happens when an attribute that implements an association is typed with an interface, rather than with a class</a:t>
            </a:r>
          </a:p>
          <a:p>
            <a:pPr lvl="1"/>
            <a:r>
              <a:rPr lang="en-US" altLang="en-US" sz="1800" dirty="0"/>
              <a:t>the value of any such attribute will be a reference to some class that implements the interface</a:t>
            </a:r>
          </a:p>
          <a:p>
            <a:r>
              <a:rPr lang="en-US" altLang="en-US" sz="2000" dirty="0"/>
              <a:t>An interface may have a generalization relationship to another interface</a:t>
            </a:r>
          </a:p>
          <a:p>
            <a:pPr lvl="1"/>
            <a:r>
              <a:rPr lang="en-US" altLang="en-US" sz="1800" dirty="0"/>
              <a:t>an interface can extend another interface by inheriting its operations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5287595E-16B3-4D7C-99A3-BFB57CD0D735}" type="slidenum">
              <a:rPr lang="en-AU" altLang="en-US"/>
              <a:pPr/>
              <a:t>54</a:t>
            </a:fld>
            <a:endParaRPr lang="en-AU" altLang="en-US"/>
          </a:p>
        </p:txBody>
      </p:sp>
      <p:sp>
        <p:nvSpPr>
          <p:cNvPr id="884738" name="Rectangle 2"/>
          <p:cNvSpPr>
            <a:spLocks noGrp="1" noChangeArrowheads="1"/>
          </p:cNvSpPr>
          <p:nvPr>
            <p:ph type="title"/>
          </p:nvPr>
        </p:nvSpPr>
        <p:spPr/>
        <p:txBody>
          <a:bodyPr/>
          <a:lstStyle/>
          <a:p>
            <a:r>
              <a:rPr lang="en-US" altLang="en-US"/>
              <a:t>Discovering and specifying interfaces</a:t>
            </a:r>
          </a:p>
        </p:txBody>
      </p:sp>
      <p:sp>
        <p:nvSpPr>
          <p:cNvPr id="884739" name="Rectangle 3"/>
          <p:cNvSpPr>
            <a:spLocks noGrp="1" noChangeArrowheads="1"/>
          </p:cNvSpPr>
          <p:nvPr>
            <p:ph type="body" idx="1"/>
          </p:nvPr>
        </p:nvSpPr>
        <p:spPr>
          <a:xfrm>
            <a:off x="1371599" y="1066800"/>
            <a:ext cx="7621675" cy="5257800"/>
          </a:xfrm>
        </p:spPr>
        <p:txBody>
          <a:bodyPr/>
          <a:lstStyle/>
          <a:p>
            <a:pPr>
              <a:lnSpc>
                <a:spcPct val="95000"/>
              </a:lnSpc>
              <a:spcBef>
                <a:spcPts val="600"/>
              </a:spcBef>
            </a:pPr>
            <a:r>
              <a:rPr lang="en-US" altLang="en-US" sz="2400" dirty="0"/>
              <a:t>Interfaces are not discovered from the analysis of the application domain</a:t>
            </a:r>
          </a:p>
          <a:p>
            <a:pPr>
              <a:lnSpc>
                <a:spcPct val="95000"/>
              </a:lnSpc>
              <a:spcBef>
                <a:spcPts val="600"/>
              </a:spcBef>
            </a:pPr>
            <a:r>
              <a:rPr lang="en-US" altLang="en-US" sz="2400" dirty="0"/>
              <a:t>Determined based on design considerations</a:t>
            </a:r>
          </a:p>
          <a:p>
            <a:pPr lvl="1">
              <a:lnSpc>
                <a:spcPct val="95000"/>
              </a:lnSpc>
              <a:spcBef>
                <a:spcPts val="600"/>
              </a:spcBef>
            </a:pPr>
            <a:r>
              <a:rPr lang="en-US" altLang="en-US" sz="2200" dirty="0"/>
              <a:t>fundamental for enforcing architectural frameworks, such as the PCBMER framework</a:t>
            </a:r>
          </a:p>
          <a:p>
            <a:pPr lvl="1">
              <a:lnSpc>
                <a:spcPct val="95000"/>
              </a:lnSpc>
              <a:spcBef>
                <a:spcPts val="600"/>
              </a:spcBef>
            </a:pPr>
            <a:r>
              <a:rPr lang="en-US" altLang="en-US" sz="2200" dirty="0"/>
              <a:t>interface reveals only a limited portion of the behavior of an actual class</a:t>
            </a:r>
          </a:p>
          <a:p>
            <a:pPr>
              <a:lnSpc>
                <a:spcPct val="95000"/>
              </a:lnSpc>
              <a:spcBef>
                <a:spcPts val="600"/>
              </a:spcBef>
            </a:pPr>
            <a:r>
              <a:rPr lang="en-US" altLang="en-US" sz="2400" dirty="0"/>
              <a:t>Class that uses (requires) the interface can be indicated by a dashed arrow pointing to the interface</a:t>
            </a:r>
          </a:p>
          <a:p>
            <a:pPr lvl="1">
              <a:lnSpc>
                <a:spcPct val="95000"/>
              </a:lnSpc>
              <a:spcBef>
                <a:spcPts val="600"/>
              </a:spcBef>
            </a:pPr>
            <a:r>
              <a:rPr lang="en-US" altLang="en-US" sz="2200" dirty="0"/>
              <a:t>the arrow can be stereotyped with the keyword «use» </a:t>
            </a:r>
          </a:p>
          <a:p>
            <a:pPr>
              <a:lnSpc>
                <a:spcPct val="95000"/>
              </a:lnSpc>
              <a:spcBef>
                <a:spcPts val="600"/>
              </a:spcBef>
            </a:pPr>
            <a:r>
              <a:rPr lang="en-US" altLang="en-US" sz="2400" dirty="0"/>
              <a:t>Class that implements (realizes) the interface is indicated by a dashed lined with a triangular end</a:t>
            </a:r>
          </a:p>
          <a:p>
            <a:pPr lvl="1">
              <a:lnSpc>
                <a:spcPct val="95000"/>
              </a:lnSpc>
              <a:spcBef>
                <a:spcPts val="600"/>
              </a:spcBef>
            </a:pPr>
            <a:r>
              <a:rPr lang="en-US" altLang="en-US" sz="2200" dirty="0"/>
              <a:t>line can be stereotyped with the keyword «implement»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4B052EDF-B8B4-4EBD-8025-573F78CC1891}" type="slidenum">
              <a:rPr lang="en-AU" altLang="en-US"/>
              <a:pPr/>
              <a:t>55</a:t>
            </a:fld>
            <a:endParaRPr lang="en-AU" altLang="en-US"/>
          </a:p>
        </p:txBody>
      </p:sp>
      <p:sp>
        <p:nvSpPr>
          <p:cNvPr id="885762" name="Rectangle 2"/>
          <p:cNvSpPr>
            <a:spLocks noGrp="1" noChangeArrowheads="1"/>
          </p:cNvSpPr>
          <p:nvPr>
            <p:ph type="title"/>
          </p:nvPr>
        </p:nvSpPr>
        <p:spPr/>
        <p:txBody>
          <a:bodyPr/>
          <a:lstStyle/>
          <a:p>
            <a:r>
              <a:rPr lang="en-US" altLang="en-US" sz="4000"/>
              <a:t>Example 4-11 – Contact Management</a:t>
            </a:r>
          </a:p>
        </p:txBody>
      </p:sp>
      <p:sp>
        <p:nvSpPr>
          <p:cNvPr id="885763" name="Rectangle 3"/>
          <p:cNvSpPr>
            <a:spLocks noGrp="1" noChangeArrowheads="1"/>
          </p:cNvSpPr>
          <p:nvPr>
            <p:ph type="body" idx="1"/>
          </p:nvPr>
        </p:nvSpPr>
        <p:spPr/>
        <p:txBody>
          <a:bodyPr/>
          <a:lstStyle/>
          <a:p>
            <a:r>
              <a:rPr lang="en-US" altLang="en-US" sz="2400"/>
              <a:t>Consider classes </a:t>
            </a:r>
            <a:r>
              <a:rPr lang="en-US" altLang="en-US" sz="2400">
                <a:latin typeface="Courier New" panose="02070309020205020404" pitchFamily="49" charset="0"/>
              </a:rPr>
              <a:t>EContact</a:t>
            </a:r>
            <a:r>
              <a:rPr lang="en-US" altLang="en-US" sz="2400"/>
              <a:t> and </a:t>
            </a:r>
            <a:r>
              <a:rPr lang="en-US" altLang="en-US" sz="2400">
                <a:latin typeface="Courier New" panose="02070309020205020404" pitchFamily="49" charset="0"/>
              </a:rPr>
              <a:t>EEmployee</a:t>
            </a:r>
            <a:r>
              <a:rPr lang="en-US" altLang="en-US" sz="2400"/>
              <a:t> </a:t>
            </a:r>
          </a:p>
          <a:p>
            <a:pPr lvl="1"/>
            <a:r>
              <a:rPr lang="en-US" altLang="en-US" sz="2000"/>
              <a:t>some attributes in common (</a:t>
            </a:r>
            <a:r>
              <a:rPr lang="en-US" altLang="en-US" sz="2000">
                <a:latin typeface="Courier New" panose="02070309020205020404" pitchFamily="49" charset="0"/>
              </a:rPr>
              <a:t>firstName</a:t>
            </a:r>
            <a:r>
              <a:rPr lang="en-US" altLang="en-US" sz="2000"/>
              <a:t>, </a:t>
            </a:r>
            <a:r>
              <a:rPr lang="en-US" altLang="en-US" sz="2000">
                <a:latin typeface="Courier New" panose="02070309020205020404" pitchFamily="49" charset="0"/>
              </a:rPr>
              <a:t>familyName</a:t>
            </a:r>
            <a:r>
              <a:rPr lang="en-US" altLang="en-US" sz="2000"/>
              <a:t>)</a:t>
            </a:r>
          </a:p>
          <a:p>
            <a:pPr lvl="1"/>
            <a:r>
              <a:rPr lang="en-US" altLang="en-US" sz="2000"/>
              <a:t>operations that provide access to these attributes can be extracted into a single interface.</a:t>
            </a:r>
          </a:p>
          <a:p>
            <a:r>
              <a:rPr lang="en-US" altLang="en-US" sz="2400"/>
              <a:t>There is a need to display information about overdue events to the screen</a:t>
            </a:r>
          </a:p>
          <a:p>
            <a:pPr lvl="1"/>
            <a:r>
              <a:rPr lang="en-US" altLang="en-US" sz="2000"/>
              <a:t>presentation-layer class has the responsibility to display a list of overdue events together with names of contacts and employees, as well as with the additional contact details (phone and email) to contacts</a:t>
            </a:r>
          </a:p>
          <a:p>
            <a:r>
              <a:rPr lang="en-US" altLang="en-US" sz="2400"/>
              <a:t>Propose a model such that the presentation class uses one or more interfaces implemented by </a:t>
            </a:r>
            <a:r>
              <a:rPr lang="en-US" altLang="en-US" sz="2400">
                <a:latin typeface="Courier New" panose="02070309020205020404" pitchFamily="49" charset="0"/>
              </a:rPr>
              <a:t>EEmployee</a:t>
            </a:r>
            <a:r>
              <a:rPr lang="en-US" altLang="en-US" sz="2400"/>
              <a:t> and </a:t>
            </a:r>
            <a:r>
              <a:rPr lang="en-US" altLang="en-US" sz="2400">
                <a:latin typeface="Courier New" panose="02070309020205020404" pitchFamily="49" charset="0"/>
              </a:rPr>
              <a:t>EContact</a:t>
            </a:r>
            <a:r>
              <a:rPr lang="en-US" altLang="en-US" sz="2400"/>
              <a:t> to support part of the “display overdue events” functionality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altLang="en-US"/>
              <a:t>© Pearson Education 2007</a:t>
            </a:r>
            <a:endParaRPr lang="en-AU" altLang="en-US"/>
          </a:p>
        </p:txBody>
      </p:sp>
      <p:sp>
        <p:nvSpPr>
          <p:cNvPr id="5" name="Footer Placeholder 3"/>
          <p:cNvSpPr>
            <a:spLocks noGrp="1"/>
          </p:cNvSpPr>
          <p:nvPr>
            <p:ph type="ftr" sz="quarter" idx="11"/>
          </p:nvPr>
        </p:nvSpPr>
        <p:spPr/>
        <p:txBody>
          <a:bodyPr/>
          <a:lstStyle/>
          <a:p>
            <a:r>
              <a:rPr lang="en-AU" altLang="en-US"/>
              <a:t>Chapter 4 (Maciaszek - RASD 3/e)</a:t>
            </a:r>
          </a:p>
        </p:txBody>
      </p:sp>
      <p:sp>
        <p:nvSpPr>
          <p:cNvPr id="6" name="Slide Number Placeholder 4"/>
          <p:cNvSpPr>
            <a:spLocks noGrp="1"/>
          </p:cNvSpPr>
          <p:nvPr>
            <p:ph type="sldNum" sz="quarter" idx="12"/>
          </p:nvPr>
        </p:nvSpPr>
        <p:spPr/>
        <p:txBody>
          <a:bodyPr/>
          <a:lstStyle/>
          <a:p>
            <a:fld id="{424DBE95-216B-4D0C-8E7D-D5CCF6FDF319}" type="slidenum">
              <a:rPr lang="en-AU" altLang="en-US"/>
              <a:pPr/>
              <a:t>56</a:t>
            </a:fld>
            <a:endParaRPr lang="en-AU" altLang="en-US"/>
          </a:p>
        </p:txBody>
      </p:sp>
      <p:sp>
        <p:nvSpPr>
          <p:cNvPr id="886786" name="Rectangle 2"/>
          <p:cNvSpPr>
            <a:spLocks noGrp="1" noChangeArrowheads="1"/>
          </p:cNvSpPr>
          <p:nvPr>
            <p:ph type="title"/>
          </p:nvPr>
        </p:nvSpPr>
        <p:spPr/>
        <p:txBody>
          <a:bodyPr/>
          <a:lstStyle/>
          <a:p>
            <a:r>
              <a:rPr lang="en-US" altLang="en-US" sz="4000"/>
              <a:t>Example 4-11 – Contact Management</a:t>
            </a:r>
          </a:p>
        </p:txBody>
      </p:sp>
      <p:pic>
        <p:nvPicPr>
          <p:cNvPr id="8867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8" y="1416050"/>
            <a:ext cx="9361488" cy="446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D72EEC63-9B84-4F62-9789-A72981896547}" type="slidenum">
              <a:rPr lang="en-AU" altLang="en-US"/>
              <a:pPr/>
              <a:t>57</a:t>
            </a:fld>
            <a:endParaRPr lang="en-AU" altLang="en-US"/>
          </a:p>
        </p:txBody>
      </p:sp>
      <p:sp>
        <p:nvSpPr>
          <p:cNvPr id="887810" name="Rectangle 2"/>
          <p:cNvSpPr>
            <a:spLocks noGrp="1" noChangeArrowheads="1"/>
          </p:cNvSpPr>
          <p:nvPr>
            <p:ph type="title"/>
          </p:nvPr>
        </p:nvSpPr>
        <p:spPr/>
        <p:txBody>
          <a:bodyPr/>
          <a:lstStyle/>
          <a:p>
            <a:r>
              <a:rPr lang="en-US" altLang="en-US" dirty="0"/>
              <a:t>Modelling and specifying objects</a:t>
            </a:r>
            <a:endParaRPr lang="en-AU" altLang="en-US" dirty="0"/>
          </a:p>
        </p:txBody>
      </p:sp>
      <p:sp>
        <p:nvSpPr>
          <p:cNvPr id="887811" name="Rectangle 3"/>
          <p:cNvSpPr>
            <a:spLocks noGrp="1" noChangeArrowheads="1"/>
          </p:cNvSpPr>
          <p:nvPr>
            <p:ph type="body" idx="1"/>
          </p:nvPr>
        </p:nvSpPr>
        <p:spPr/>
        <p:txBody>
          <a:bodyPr/>
          <a:lstStyle/>
          <a:p>
            <a:pPr>
              <a:spcBef>
                <a:spcPts val="1200"/>
              </a:spcBef>
            </a:pPr>
            <a:r>
              <a:rPr lang="en-US" altLang="en-US" dirty="0"/>
              <a:t>Only to exemplify</a:t>
            </a:r>
          </a:p>
          <a:p>
            <a:pPr lvl="1">
              <a:spcBef>
                <a:spcPts val="1200"/>
              </a:spcBef>
            </a:pPr>
            <a:r>
              <a:rPr lang="en-US" altLang="en-US" dirty="0"/>
              <a:t>illustrate complex relationships between objects</a:t>
            </a:r>
          </a:p>
          <a:p>
            <a:pPr lvl="1">
              <a:spcBef>
                <a:spcPts val="1200"/>
              </a:spcBef>
            </a:pPr>
            <a:r>
              <a:rPr lang="en-US" altLang="en-US" dirty="0"/>
              <a:t>demonstrate changes to objects over time</a:t>
            </a:r>
          </a:p>
          <a:p>
            <a:pPr lvl="1">
              <a:spcBef>
                <a:spcPts val="1200"/>
              </a:spcBef>
            </a:pPr>
            <a:r>
              <a:rPr lang="en-US" altLang="en-US" dirty="0"/>
              <a:t>illustrate object collaboration</a:t>
            </a:r>
            <a:endParaRPr lang="en-AU"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4 (Maciaszek - RASD 3/e)</a:t>
            </a:r>
          </a:p>
        </p:txBody>
      </p:sp>
      <p:sp>
        <p:nvSpPr>
          <p:cNvPr id="7" name="Slide Number Placeholder 5"/>
          <p:cNvSpPr>
            <a:spLocks noGrp="1"/>
          </p:cNvSpPr>
          <p:nvPr>
            <p:ph type="sldNum" sz="quarter" idx="12"/>
          </p:nvPr>
        </p:nvSpPr>
        <p:spPr/>
        <p:txBody>
          <a:bodyPr/>
          <a:lstStyle/>
          <a:p>
            <a:fld id="{CA99D036-7624-4038-8AE5-0DF3D1ACC691}" type="slidenum">
              <a:rPr lang="en-AU" altLang="en-US"/>
              <a:pPr/>
              <a:t>58</a:t>
            </a:fld>
            <a:endParaRPr lang="en-AU" altLang="en-US"/>
          </a:p>
        </p:txBody>
      </p:sp>
      <p:sp>
        <p:nvSpPr>
          <p:cNvPr id="888834" name="Rectangle 2"/>
          <p:cNvSpPr>
            <a:spLocks noGrp="1" noChangeArrowheads="1"/>
          </p:cNvSpPr>
          <p:nvPr>
            <p:ph type="title"/>
          </p:nvPr>
        </p:nvSpPr>
        <p:spPr/>
        <p:txBody>
          <a:bodyPr/>
          <a:lstStyle/>
          <a:p>
            <a:r>
              <a:rPr lang="en-US" altLang="en-US"/>
              <a:t>Example 4.12 – University Enrolment</a:t>
            </a:r>
            <a:endParaRPr lang="en-AU" altLang="en-US"/>
          </a:p>
        </p:txBody>
      </p:sp>
      <p:sp>
        <p:nvSpPr>
          <p:cNvPr id="888835" name="Rectangle 3"/>
          <p:cNvSpPr>
            <a:spLocks noChangeArrowheads="1"/>
          </p:cNvSpPr>
          <p:nvPr/>
        </p:nvSpPr>
        <p:spPr bwMode="auto">
          <a:xfrm>
            <a:off x="257175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AU"/>
          </a:p>
        </p:txBody>
      </p:sp>
      <p:pic>
        <p:nvPicPr>
          <p:cNvPr id="8888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201738"/>
            <a:ext cx="7205662" cy="5146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EDBC8762-4B64-42E4-B51B-5171DBDB78E7}" type="slidenum">
              <a:rPr lang="en-AU" altLang="en-US"/>
              <a:pPr/>
              <a:t>59</a:t>
            </a:fld>
            <a:endParaRPr lang="en-AU" altLang="en-US"/>
          </a:p>
        </p:txBody>
      </p:sp>
      <p:sp>
        <p:nvSpPr>
          <p:cNvPr id="928770" name="Rectangle 2"/>
          <p:cNvSpPr>
            <a:spLocks noGrp="1" noChangeArrowheads="1"/>
          </p:cNvSpPr>
          <p:nvPr>
            <p:ph type="title"/>
          </p:nvPr>
        </p:nvSpPr>
        <p:spPr/>
        <p:txBody>
          <a:bodyPr/>
          <a:lstStyle/>
          <a:p>
            <a:r>
              <a:rPr lang="en-US" altLang="en-US"/>
              <a:t>Review Quiz 4.2</a:t>
            </a:r>
          </a:p>
        </p:txBody>
      </p:sp>
      <p:sp>
        <p:nvSpPr>
          <p:cNvPr id="928771" name="Rectangle 3"/>
          <p:cNvSpPr>
            <a:spLocks noGrp="1" noChangeArrowheads="1"/>
          </p:cNvSpPr>
          <p:nvPr>
            <p:ph type="body" idx="1"/>
          </p:nvPr>
        </p:nvSpPr>
        <p:spPr/>
        <p:txBody>
          <a:bodyPr/>
          <a:lstStyle/>
          <a:p>
            <a:pPr marL="533400" indent="-533400">
              <a:spcBef>
                <a:spcPts val="1200"/>
              </a:spcBef>
              <a:buClr>
                <a:srgbClr val="0000CC"/>
              </a:buClr>
              <a:buFont typeface="Monotype Sorts" charset="2"/>
              <a:buAutoNum type="arabicPeriod"/>
            </a:pPr>
            <a:r>
              <a:rPr lang="en-US" altLang="en-US" dirty="0"/>
              <a:t>What is the CRC approach used for?</a:t>
            </a:r>
          </a:p>
          <a:p>
            <a:pPr marL="533400" indent="-533400">
              <a:spcBef>
                <a:spcPts val="1200"/>
              </a:spcBef>
              <a:buClr>
                <a:srgbClr val="0000CC"/>
              </a:buClr>
              <a:buFont typeface="Monotype Sorts" charset="2"/>
              <a:buAutoNum type="arabicPeriod"/>
            </a:pPr>
            <a:r>
              <a:rPr lang="en-US" altLang="en-US" dirty="0"/>
              <a:t>What are role names used for?</a:t>
            </a:r>
          </a:p>
          <a:p>
            <a:pPr marL="533400" indent="-533400">
              <a:spcBef>
                <a:spcPts val="1200"/>
              </a:spcBef>
              <a:buClr>
                <a:srgbClr val="0000CC"/>
              </a:buClr>
              <a:buFont typeface="Monotype Sorts" charset="2"/>
              <a:buAutoNum type="arabicPeriod"/>
            </a:pPr>
            <a:r>
              <a:rPr lang="en-US" altLang="en-US" dirty="0"/>
              <a:t>What does transitivity mean in the context of aggregations?</a:t>
            </a:r>
          </a:p>
          <a:p>
            <a:pPr marL="533400" indent="-533400">
              <a:spcBef>
                <a:spcPts val="1200"/>
              </a:spcBef>
              <a:buClr>
                <a:srgbClr val="0000CC"/>
              </a:buClr>
              <a:buFont typeface="Monotype Sorts" charset="2"/>
              <a:buAutoNum type="arabicPeriod"/>
            </a:pPr>
            <a:r>
              <a:rPr lang="en-US" altLang="en-US" dirty="0"/>
              <a:t>A subclass object may be a legal value for a superclass variable. Associated with that observation is the principle of what?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4 (Maciaszek - RASD 3/e)</a:t>
            </a:r>
          </a:p>
        </p:txBody>
      </p:sp>
      <p:sp>
        <p:nvSpPr>
          <p:cNvPr id="7" name="Slide Number Placeholder 5"/>
          <p:cNvSpPr>
            <a:spLocks noGrp="1"/>
          </p:cNvSpPr>
          <p:nvPr>
            <p:ph type="sldNum" sz="quarter" idx="12"/>
          </p:nvPr>
        </p:nvSpPr>
        <p:spPr/>
        <p:txBody>
          <a:bodyPr/>
          <a:lstStyle/>
          <a:p>
            <a:fld id="{BD83F2CE-AA47-442A-BE39-12E95640CA7D}" type="slidenum">
              <a:rPr lang="en-AU" altLang="en-US"/>
              <a:pPr/>
              <a:t>6</a:t>
            </a:fld>
            <a:endParaRPr lang="en-AU" altLang="en-US"/>
          </a:p>
        </p:txBody>
      </p:sp>
      <p:sp>
        <p:nvSpPr>
          <p:cNvPr id="917506" name="Rectangle 2"/>
          <p:cNvSpPr>
            <a:spLocks noGrp="1" noChangeArrowheads="1"/>
          </p:cNvSpPr>
          <p:nvPr>
            <p:ph type="title"/>
          </p:nvPr>
        </p:nvSpPr>
        <p:spPr/>
        <p:txBody>
          <a:bodyPr/>
          <a:lstStyle/>
          <a:p>
            <a:r>
              <a:rPr lang="en-US" altLang="en-US" dirty="0"/>
              <a:t>Core J2EE Architecture</a:t>
            </a:r>
          </a:p>
        </p:txBody>
      </p:sp>
      <p:pic>
        <p:nvPicPr>
          <p:cNvPr id="917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2513"/>
            <a:ext cx="9144000"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7509" name="Text Box 5"/>
          <p:cNvSpPr txBox="1">
            <a:spLocks noChangeArrowheads="1"/>
          </p:cNvSpPr>
          <p:nvPr/>
        </p:nvSpPr>
        <p:spPr bwMode="auto">
          <a:xfrm>
            <a:off x="708025" y="4941888"/>
            <a:ext cx="8435975"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sz="1800"/>
              <a:t> The user communicates with the system from the </a:t>
            </a:r>
            <a:r>
              <a:rPr lang="en-US" altLang="en-US" sz="1800" i="1"/>
              <a:t>Client</a:t>
            </a:r>
            <a:r>
              <a:rPr lang="en-US" altLang="en-US" sz="1800"/>
              <a:t> tier </a:t>
            </a:r>
          </a:p>
          <a:p>
            <a:pPr>
              <a:buFontTx/>
              <a:buChar char="•"/>
            </a:pPr>
            <a:r>
              <a:rPr lang="en-US" altLang="en-US" sz="1800"/>
              <a:t> The </a:t>
            </a:r>
            <a:r>
              <a:rPr lang="en-US" altLang="en-US" sz="1800" i="1"/>
              <a:t>EIS</a:t>
            </a:r>
            <a:r>
              <a:rPr lang="en-US" altLang="en-US" sz="1800"/>
              <a:t> tier (called also the </a:t>
            </a:r>
            <a:r>
              <a:rPr lang="en-US" altLang="en-US" sz="1800" i="1"/>
              <a:t>Resource</a:t>
            </a:r>
            <a:r>
              <a:rPr lang="en-US" altLang="en-US" sz="1800"/>
              <a:t> tier) is any persistent information delivery system </a:t>
            </a:r>
          </a:p>
          <a:p>
            <a:pPr>
              <a:buFontTx/>
              <a:buChar char="•"/>
            </a:pPr>
            <a:r>
              <a:rPr lang="en-US" altLang="en-US" sz="1800"/>
              <a:t> The user accesses the application via the </a:t>
            </a:r>
            <a:r>
              <a:rPr lang="en-US" altLang="en-US" sz="1800" i="1"/>
              <a:t>Presentation</a:t>
            </a:r>
            <a:r>
              <a:rPr lang="en-US" altLang="en-US" sz="1800"/>
              <a:t> tier (known also as the </a:t>
            </a:r>
            <a:r>
              <a:rPr lang="en-US" altLang="en-US" sz="1800" i="1"/>
              <a:t>Web</a:t>
            </a:r>
            <a:r>
              <a:rPr lang="en-US" altLang="en-US" sz="1800"/>
              <a:t> tier)</a:t>
            </a:r>
          </a:p>
          <a:p>
            <a:pPr>
              <a:buFontTx/>
              <a:buChar char="•"/>
            </a:pPr>
            <a:r>
              <a:rPr lang="en-US" altLang="en-US" sz="1800"/>
              <a:t> The </a:t>
            </a:r>
            <a:r>
              <a:rPr lang="en-US" altLang="en-US" sz="1800" i="1"/>
              <a:t>Business</a:t>
            </a:r>
            <a:r>
              <a:rPr lang="en-US" altLang="en-US" sz="1800"/>
              <a:t> tier contains application logic </a:t>
            </a:r>
          </a:p>
          <a:p>
            <a:pPr>
              <a:buFontTx/>
              <a:buChar char="•"/>
            </a:pPr>
            <a:r>
              <a:rPr lang="en-US" altLang="en-US" sz="1800"/>
              <a:t> The </a:t>
            </a:r>
            <a:r>
              <a:rPr lang="en-US" altLang="en-US" sz="1800" i="1"/>
              <a:t>Integration</a:t>
            </a:r>
            <a:r>
              <a:rPr lang="en-US" altLang="en-US" sz="1800"/>
              <a:t> tier establishes and maintains connections to data sources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ChangeArrowheads="1"/>
          </p:cNvSpPr>
          <p:nvPr>
            <p:ph type="ctrTitle"/>
          </p:nvPr>
        </p:nvSpPr>
        <p:spPr/>
        <p:txBody>
          <a:bodyPr/>
          <a:lstStyle/>
          <a:p>
            <a:pPr algn="ctr"/>
            <a:r>
              <a:rPr lang="en-US" altLang="en-US"/>
              <a:t>3. </a:t>
            </a:r>
            <a:r>
              <a:rPr lang="en-US" altLang="en-US" sz="4800"/>
              <a:t>Behavior specifications </a:t>
            </a:r>
          </a:p>
        </p:txBody>
      </p:sp>
      <p:sp>
        <p:nvSpPr>
          <p:cNvPr id="930819" name="Rectangle 3"/>
          <p:cNvSpPr>
            <a:spLocks noGrp="1" noChangeArrowheads="1"/>
          </p:cNvSpPr>
          <p:nvPr>
            <p:ph type="subTitle" idx="1"/>
          </p:nvPr>
        </p:nvSpPr>
        <p:spPr/>
        <p:txBody>
          <a:bodyPr/>
          <a:lstStyle/>
          <a:p>
            <a:pPr>
              <a:lnSpc>
                <a:spcPct val="80000"/>
              </a:lnSpc>
              <a:buFont typeface="Monotype Sorts" charset="2"/>
              <a:buChar char="n"/>
            </a:pPr>
            <a:r>
              <a:rPr lang="en-US" altLang="en-US" sz="2400"/>
              <a:t> an </a:t>
            </a:r>
            <a:r>
              <a:rPr lang="en-US" altLang="en-US" sz="2400" i="1"/>
              <a:t>operational view</a:t>
            </a:r>
            <a:r>
              <a:rPr lang="en-US" altLang="en-US" sz="2400"/>
              <a:t> of the system </a:t>
            </a:r>
          </a:p>
          <a:p>
            <a:pPr>
              <a:lnSpc>
                <a:spcPct val="80000"/>
              </a:lnSpc>
              <a:buFont typeface="Monotype Sorts" charset="2"/>
              <a:buChar char="n"/>
            </a:pPr>
            <a:r>
              <a:rPr lang="en-US" altLang="en-US" sz="2400" i="1"/>
              <a:t> use cases</a:t>
            </a:r>
            <a:r>
              <a:rPr lang="en-US" altLang="en-US" sz="2400"/>
              <a:t> in the application domain and which </a:t>
            </a:r>
            <a:r>
              <a:rPr lang="en-US" altLang="en-US" sz="2400" i="1"/>
              <a:t>classes</a:t>
            </a:r>
            <a:r>
              <a:rPr lang="en-US" altLang="en-US" sz="2400"/>
              <a:t> are involved </a:t>
            </a:r>
          </a:p>
          <a:p>
            <a:pPr>
              <a:lnSpc>
                <a:spcPct val="80000"/>
              </a:lnSpc>
              <a:buFont typeface="Monotype Sorts" charset="2"/>
              <a:buChar char="n"/>
            </a:pPr>
            <a:r>
              <a:rPr lang="en-US" altLang="en-US" sz="2400"/>
              <a:t> </a:t>
            </a:r>
            <a:r>
              <a:rPr lang="en-US" altLang="en-US" sz="2400" i="1"/>
              <a:t>interactions</a:t>
            </a:r>
            <a:r>
              <a:rPr lang="en-US" altLang="en-US" sz="2400"/>
              <a:t> reveal layers of classes other than entity classes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D457E9F2-C58A-4879-A033-008147D9DCA6}" type="slidenum">
              <a:rPr lang="en-AU" altLang="en-US"/>
              <a:pPr/>
              <a:t>61</a:t>
            </a:fld>
            <a:endParaRPr lang="en-AU" altLang="en-US"/>
          </a:p>
        </p:txBody>
      </p:sp>
      <p:sp>
        <p:nvSpPr>
          <p:cNvPr id="889858" name="Rectangle 2"/>
          <p:cNvSpPr>
            <a:spLocks noGrp="1" noChangeArrowheads="1"/>
          </p:cNvSpPr>
          <p:nvPr>
            <p:ph type="title"/>
          </p:nvPr>
        </p:nvSpPr>
        <p:spPr/>
        <p:txBody>
          <a:bodyPr/>
          <a:lstStyle/>
          <a:p>
            <a:r>
              <a:rPr lang="en-US" altLang="en-US"/>
              <a:t>Behavior specification</a:t>
            </a:r>
            <a:endParaRPr lang="en-AU" altLang="en-US"/>
          </a:p>
        </p:txBody>
      </p:sp>
      <p:sp>
        <p:nvSpPr>
          <p:cNvPr id="889859" name="Rectangle 3"/>
          <p:cNvSpPr>
            <a:spLocks noGrp="1" noChangeArrowheads="1"/>
          </p:cNvSpPr>
          <p:nvPr>
            <p:ph type="body" idx="1"/>
          </p:nvPr>
        </p:nvSpPr>
        <p:spPr/>
        <p:txBody>
          <a:bodyPr/>
          <a:lstStyle/>
          <a:p>
            <a:r>
              <a:rPr lang="en-US" altLang="en-US" dirty="0"/>
              <a:t>Depicted in use cases</a:t>
            </a:r>
          </a:p>
          <a:p>
            <a:r>
              <a:rPr lang="en-US" altLang="en-US" dirty="0"/>
              <a:t>Determines which classes are involved in execution of use cases</a:t>
            </a:r>
          </a:p>
          <a:p>
            <a:pPr lvl="1"/>
            <a:r>
              <a:rPr lang="en-US" altLang="en-US" dirty="0"/>
              <a:t>main class operations identified</a:t>
            </a:r>
          </a:p>
          <a:p>
            <a:pPr lvl="1"/>
            <a:r>
              <a:rPr lang="en-US" altLang="en-US" dirty="0"/>
              <a:t>message passing between objects captured</a:t>
            </a:r>
          </a:p>
          <a:p>
            <a:pPr lvl="1"/>
            <a:r>
              <a:rPr lang="en-US" altLang="en-US" dirty="0"/>
              <a:t>control classes and boundary classes considered </a:t>
            </a:r>
          </a:p>
          <a:p>
            <a:r>
              <a:rPr lang="en-US" altLang="en-US" dirty="0"/>
              <a:t>Computations modeled in Activity Diagrams</a:t>
            </a:r>
          </a:p>
          <a:p>
            <a:r>
              <a:rPr lang="en-US" altLang="en-US" dirty="0"/>
              <a:t>Interactions modeled in Sequence Diagrams or Communication Diagrams</a:t>
            </a:r>
            <a:endParaRPr lang="en-AU"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F92E2529-9E26-432F-88F5-A0A269603572}" type="slidenum">
              <a:rPr lang="en-AU" altLang="en-US"/>
              <a:pPr/>
              <a:t>62</a:t>
            </a:fld>
            <a:endParaRPr lang="en-AU" altLang="en-US"/>
          </a:p>
        </p:txBody>
      </p:sp>
      <p:sp>
        <p:nvSpPr>
          <p:cNvPr id="890882" name="Rectangle 2"/>
          <p:cNvSpPr>
            <a:spLocks noGrp="1" noChangeArrowheads="1"/>
          </p:cNvSpPr>
          <p:nvPr>
            <p:ph type="title"/>
          </p:nvPr>
        </p:nvSpPr>
        <p:spPr/>
        <p:txBody>
          <a:bodyPr/>
          <a:lstStyle/>
          <a:p>
            <a:r>
              <a:rPr lang="en-US" altLang="en-US" dirty="0"/>
              <a:t>Use Cases Review</a:t>
            </a:r>
            <a:endParaRPr lang="en-AU" altLang="en-US" dirty="0"/>
          </a:p>
        </p:txBody>
      </p:sp>
      <p:sp>
        <p:nvSpPr>
          <p:cNvPr id="890883" name="Rectangle 3"/>
          <p:cNvSpPr>
            <a:spLocks noGrp="1" noChangeArrowheads="1"/>
          </p:cNvSpPr>
          <p:nvPr>
            <p:ph type="body" idx="1"/>
          </p:nvPr>
        </p:nvSpPr>
        <p:spPr/>
        <p:txBody>
          <a:bodyPr/>
          <a:lstStyle/>
          <a:p>
            <a:pPr>
              <a:spcBef>
                <a:spcPts val="1200"/>
              </a:spcBef>
            </a:pPr>
            <a:r>
              <a:rPr lang="en-US" altLang="en-US" dirty="0"/>
              <a:t>Complete piece of functionality</a:t>
            </a:r>
          </a:p>
          <a:p>
            <a:pPr lvl="1">
              <a:spcBef>
                <a:spcPts val="600"/>
              </a:spcBef>
            </a:pPr>
            <a:r>
              <a:rPr lang="en-US" altLang="en-US" dirty="0"/>
              <a:t>main flow</a:t>
            </a:r>
          </a:p>
          <a:p>
            <a:pPr lvl="1">
              <a:spcBef>
                <a:spcPts val="600"/>
              </a:spcBef>
            </a:pPr>
            <a:r>
              <a:rPr lang="en-US" altLang="en-US" dirty="0"/>
              <a:t>alternative flows</a:t>
            </a:r>
          </a:p>
          <a:p>
            <a:pPr>
              <a:spcBef>
                <a:spcPts val="1200"/>
              </a:spcBef>
            </a:pPr>
            <a:r>
              <a:rPr lang="en-US" altLang="en-US" dirty="0"/>
              <a:t>Externally visible functionality</a:t>
            </a:r>
          </a:p>
          <a:p>
            <a:pPr>
              <a:spcBef>
                <a:spcPts val="1200"/>
              </a:spcBef>
            </a:pPr>
            <a:r>
              <a:rPr lang="en-US" altLang="en-US" dirty="0"/>
              <a:t>Initiated by an actor</a:t>
            </a:r>
          </a:p>
          <a:p>
            <a:pPr>
              <a:spcBef>
                <a:spcPts val="1200"/>
              </a:spcBef>
            </a:pPr>
            <a:r>
              <a:rPr lang="en-US" altLang="en-US" dirty="0"/>
              <a:t>Delivers an identifiable value to an actor</a:t>
            </a:r>
          </a:p>
          <a:p>
            <a:pPr>
              <a:spcBef>
                <a:spcPts val="1200"/>
              </a:spcBef>
            </a:pPr>
            <a:endParaRPr lang="en-AU"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r>
              <a:rPr lang="en-US" altLang="en-US"/>
              <a:t>© Pearson Education 2007</a:t>
            </a:r>
            <a:endParaRPr lang="en-AU" altLang="en-US"/>
          </a:p>
        </p:txBody>
      </p:sp>
      <p:sp>
        <p:nvSpPr>
          <p:cNvPr id="6" name="Footer Placeholder 3"/>
          <p:cNvSpPr>
            <a:spLocks noGrp="1"/>
          </p:cNvSpPr>
          <p:nvPr>
            <p:ph type="ftr" sz="quarter" idx="11"/>
          </p:nvPr>
        </p:nvSpPr>
        <p:spPr/>
        <p:txBody>
          <a:bodyPr/>
          <a:lstStyle/>
          <a:p>
            <a:r>
              <a:rPr lang="en-AU" altLang="en-US"/>
              <a:t>Chapter 4 (Maciaszek - RASD 3/e)</a:t>
            </a:r>
          </a:p>
        </p:txBody>
      </p:sp>
      <p:sp>
        <p:nvSpPr>
          <p:cNvPr id="7" name="Slide Number Placeholder 4"/>
          <p:cNvSpPr>
            <a:spLocks noGrp="1"/>
          </p:cNvSpPr>
          <p:nvPr>
            <p:ph type="sldNum" sz="quarter" idx="12"/>
          </p:nvPr>
        </p:nvSpPr>
        <p:spPr/>
        <p:txBody>
          <a:bodyPr/>
          <a:lstStyle/>
          <a:p>
            <a:fld id="{07FA37D0-82B1-4BD9-B584-92037A792C74}" type="slidenum">
              <a:rPr lang="en-AU" altLang="en-US"/>
              <a:pPr/>
              <a:t>63</a:t>
            </a:fld>
            <a:endParaRPr lang="en-AU" altLang="en-US"/>
          </a:p>
        </p:txBody>
      </p:sp>
      <p:sp>
        <p:nvSpPr>
          <p:cNvPr id="896002" name="Rectangle 2"/>
          <p:cNvSpPr>
            <a:spLocks noGrp="1" noChangeArrowheads="1"/>
          </p:cNvSpPr>
          <p:nvPr>
            <p:ph type="title"/>
          </p:nvPr>
        </p:nvSpPr>
        <p:spPr/>
        <p:txBody>
          <a:bodyPr/>
          <a:lstStyle/>
          <a:p>
            <a:r>
              <a:rPr lang="en-US" altLang="en-US"/>
              <a:t>Example 4.15 – Video Store</a:t>
            </a:r>
            <a:endParaRPr lang="en-AU" altLang="en-US"/>
          </a:p>
        </p:txBody>
      </p:sp>
      <p:sp>
        <p:nvSpPr>
          <p:cNvPr id="896003" name="Rectangle 3"/>
          <p:cNvSpPr>
            <a:spLocks noChangeArrowheads="1"/>
          </p:cNvSpPr>
          <p:nvPr/>
        </p:nvSpPr>
        <p:spPr bwMode="auto">
          <a:xfrm>
            <a:off x="1919288" y="1804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AU"/>
          </a:p>
        </p:txBody>
      </p:sp>
      <p:pic>
        <p:nvPicPr>
          <p:cNvPr id="8960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975"/>
            <a:ext cx="9324975"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ate Placeholder 2"/>
          <p:cNvSpPr>
            <a:spLocks noGrp="1"/>
          </p:cNvSpPr>
          <p:nvPr>
            <p:ph type="dt" sz="half" idx="10"/>
          </p:nvPr>
        </p:nvSpPr>
        <p:spPr/>
        <p:txBody>
          <a:bodyPr/>
          <a:lstStyle/>
          <a:p>
            <a:r>
              <a:rPr lang="en-US" altLang="en-US"/>
              <a:t>© Pearson Education 2007</a:t>
            </a:r>
            <a:endParaRPr lang="en-AU" altLang="en-US"/>
          </a:p>
        </p:txBody>
      </p:sp>
      <p:sp>
        <p:nvSpPr>
          <p:cNvPr id="18" name="Footer Placeholder 3"/>
          <p:cNvSpPr>
            <a:spLocks noGrp="1"/>
          </p:cNvSpPr>
          <p:nvPr>
            <p:ph type="ftr" sz="quarter" idx="11"/>
          </p:nvPr>
        </p:nvSpPr>
        <p:spPr/>
        <p:txBody>
          <a:bodyPr/>
          <a:lstStyle/>
          <a:p>
            <a:r>
              <a:rPr lang="en-AU" altLang="en-US"/>
              <a:t>Chapter 4 (Maciaszek - RASD 3/e)</a:t>
            </a:r>
          </a:p>
        </p:txBody>
      </p:sp>
      <p:sp>
        <p:nvSpPr>
          <p:cNvPr id="19" name="Slide Number Placeholder 4"/>
          <p:cNvSpPr>
            <a:spLocks noGrp="1"/>
          </p:cNvSpPr>
          <p:nvPr>
            <p:ph type="sldNum" sz="quarter" idx="12"/>
          </p:nvPr>
        </p:nvSpPr>
        <p:spPr/>
        <p:txBody>
          <a:bodyPr/>
          <a:lstStyle/>
          <a:p>
            <a:fld id="{BBF6A20B-D7DE-46D8-92F1-C630453CA674}" type="slidenum">
              <a:rPr lang="en-AU" altLang="en-US"/>
              <a:pPr/>
              <a:t>64</a:t>
            </a:fld>
            <a:endParaRPr lang="en-AU" altLang="en-US"/>
          </a:p>
        </p:txBody>
      </p:sp>
      <p:sp>
        <p:nvSpPr>
          <p:cNvPr id="897026" name="Rectangle 2"/>
          <p:cNvSpPr>
            <a:spLocks noGrp="1" noChangeArrowheads="1"/>
          </p:cNvSpPr>
          <p:nvPr>
            <p:ph type="title"/>
          </p:nvPr>
        </p:nvSpPr>
        <p:spPr/>
        <p:txBody>
          <a:bodyPr/>
          <a:lstStyle/>
          <a:p>
            <a:r>
              <a:rPr lang="en-US" altLang="en-US" sz="3600"/>
              <a:t>Example 4.15 – Video Store (Rent Video)</a:t>
            </a:r>
            <a:endParaRPr lang="en-AU" altLang="en-US" sz="3600"/>
          </a:p>
        </p:txBody>
      </p:sp>
      <p:graphicFrame>
        <p:nvGraphicFramePr>
          <p:cNvPr id="897043" name="Group 19"/>
          <p:cNvGraphicFramePr>
            <a:graphicFrameLocks noGrp="1"/>
          </p:cNvGraphicFramePr>
          <p:nvPr>
            <p:extLst>
              <p:ext uri="{D42A27DB-BD31-4B8C-83A1-F6EECF244321}">
                <p14:modId xmlns:p14="http://schemas.microsoft.com/office/powerpoint/2010/main" val="3910298127"/>
              </p:ext>
            </p:extLst>
          </p:nvPr>
        </p:nvGraphicFramePr>
        <p:xfrm>
          <a:off x="1524000" y="1066800"/>
          <a:ext cx="7391400" cy="5273040"/>
        </p:xfrm>
        <a:graphic>
          <a:graphicData uri="http://schemas.openxmlformats.org/drawingml/2006/table">
            <a:tbl>
              <a:tblPr/>
              <a:tblGrid>
                <a:gridCol w="2133600">
                  <a:extLst>
                    <a:ext uri="{9D8B030D-6E8A-4147-A177-3AD203B41FA5}">
                      <a16:colId xmlns:a16="http://schemas.microsoft.com/office/drawing/2014/main" val="3591870363"/>
                    </a:ext>
                  </a:extLst>
                </a:gridCol>
                <a:gridCol w="5257800">
                  <a:extLst>
                    <a:ext uri="{9D8B030D-6E8A-4147-A177-3AD203B41FA5}">
                      <a16:colId xmlns:a16="http://schemas.microsoft.com/office/drawing/2014/main" val="303791150"/>
                    </a:ext>
                  </a:extLst>
                </a:gridCol>
              </a:tblGrid>
              <a:tr h="3048000">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400" b="0" i="0" u="none" strike="noStrike" cap="none" normalizeH="0" baseline="0">
                          <a:ln>
                            <a:noFill/>
                          </a:ln>
                          <a:solidFill>
                            <a:schemeClr val="tx1"/>
                          </a:solidFill>
                          <a:effectLst/>
                          <a:latin typeface="Arial" panose="020B0604020202020204" pitchFamily="34" charset="0"/>
                        </a:rPr>
                        <a:t>Brief Description</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000" b="0" i="1" u="none" strike="noStrike" cap="none" normalizeH="0" baseline="0">
                          <a:ln>
                            <a:noFill/>
                          </a:ln>
                          <a:solidFill>
                            <a:schemeClr val="tx1"/>
                          </a:solidFill>
                          <a:effectLst/>
                          <a:latin typeface="Arial" panose="020B0604020202020204" pitchFamily="34" charset="0"/>
                        </a:rPr>
                        <a:t>A customer wishes to rent a video tape or disk that is picked from the store’s shelves or that has been previously reserved by the customer. Provided that the customer has a non-delinquent account, the video is rented out once payment has been received. If the video is not returned in a timely fashion, an overdue notice is mailed to the customer.</a:t>
                      </a:r>
                      <a:r>
                        <a:rPr kumimoji="0" lang="en-US" altLang="en-US" sz="2400" b="0" i="0" u="none" strike="noStrike" cap="none" normalizeH="0" baseline="0">
                          <a:ln>
                            <a:noFill/>
                          </a:ln>
                          <a:solidFill>
                            <a:schemeClr val="tx1"/>
                          </a:solidFill>
                          <a:effectLst/>
                          <a:latin typeface="Arial" panose="020B0604020202020204" pitchFamily="34" charset="0"/>
                        </a:rPr>
                        <a:t> </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2288221201"/>
                  </a:ext>
                </a:extLst>
              </a:tr>
              <a:tr h="609600">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400" b="0" i="0" u="none" strike="noStrike" cap="none" normalizeH="0" baseline="0">
                          <a:ln>
                            <a:noFill/>
                          </a:ln>
                          <a:solidFill>
                            <a:schemeClr val="tx1"/>
                          </a:solidFill>
                          <a:effectLst/>
                          <a:latin typeface="Arial" panose="020B0604020202020204" pitchFamily="34" charset="0"/>
                        </a:rPr>
                        <a:t>Actors</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000" b="0" i="1" u="none" strike="noStrike" cap="none" normalizeH="0" baseline="0">
                          <a:ln>
                            <a:noFill/>
                          </a:ln>
                          <a:solidFill>
                            <a:schemeClr val="tx1"/>
                          </a:solidFill>
                          <a:effectLst/>
                          <a:latin typeface="Arial" panose="020B0604020202020204" pitchFamily="34" charset="0"/>
                          <a:cs typeface="Times New Roman" panose="02020603050405020304" pitchFamily="18" charset="0"/>
                        </a:rPr>
                        <a:t>Employee, Scanning Device</a:t>
                      </a:r>
                      <a:endParaRPr kumimoji="0" lang="en-AU" altLang="en-US" sz="2000" b="0" i="1"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378887594"/>
                  </a:ext>
                </a:extLst>
              </a:tr>
              <a:tr h="1354138">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400" b="0" i="0" u="none" strike="noStrike" cap="none" normalizeH="0" baseline="0">
                          <a:ln>
                            <a:noFill/>
                          </a:ln>
                          <a:solidFill>
                            <a:schemeClr val="tx1"/>
                          </a:solidFill>
                          <a:effectLst/>
                          <a:latin typeface="Arial" panose="020B0604020202020204" pitchFamily="34" charset="0"/>
                        </a:rPr>
                        <a:t>Preconditions</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000" b="0" i="1"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Video tape or disk is available to be hired.  Customer has a membership card. Scanner devices work correctly. </a:t>
                      </a:r>
                      <a:br>
                        <a:rPr kumimoji="0" lang="en-US" altLang="en-US" sz="2000" b="0" i="1"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br>
                      <a:r>
                        <a:rPr kumimoji="0" lang="en-US" altLang="en-US" sz="2000" b="0" i="1"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Employee at the front desk knows how to use the system.</a:t>
                      </a:r>
                      <a:endParaRPr kumimoji="0" lang="en-AU" altLang="en-US" sz="2000" b="0" i="1" u="none" strike="noStrike" cap="none" normalizeH="0" baseline="0" dirty="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186878603"/>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2"/>
          <p:cNvSpPr>
            <a:spLocks noGrp="1"/>
          </p:cNvSpPr>
          <p:nvPr>
            <p:ph type="dt" sz="half" idx="10"/>
          </p:nvPr>
        </p:nvSpPr>
        <p:spPr/>
        <p:txBody>
          <a:bodyPr/>
          <a:lstStyle/>
          <a:p>
            <a:r>
              <a:rPr lang="en-US" altLang="en-US"/>
              <a:t>© Pearson Education 2007</a:t>
            </a:r>
            <a:endParaRPr lang="en-AU" altLang="en-US"/>
          </a:p>
        </p:txBody>
      </p:sp>
      <p:sp>
        <p:nvSpPr>
          <p:cNvPr id="12" name="Footer Placeholder 3"/>
          <p:cNvSpPr>
            <a:spLocks noGrp="1"/>
          </p:cNvSpPr>
          <p:nvPr>
            <p:ph type="ftr" sz="quarter" idx="11"/>
          </p:nvPr>
        </p:nvSpPr>
        <p:spPr/>
        <p:txBody>
          <a:bodyPr/>
          <a:lstStyle/>
          <a:p>
            <a:r>
              <a:rPr lang="en-AU" altLang="en-US"/>
              <a:t>Chapter 4 (Maciaszek - RASD 3/e)</a:t>
            </a:r>
          </a:p>
        </p:txBody>
      </p:sp>
      <p:sp>
        <p:nvSpPr>
          <p:cNvPr id="13" name="Slide Number Placeholder 4"/>
          <p:cNvSpPr>
            <a:spLocks noGrp="1"/>
          </p:cNvSpPr>
          <p:nvPr>
            <p:ph type="sldNum" sz="quarter" idx="12"/>
          </p:nvPr>
        </p:nvSpPr>
        <p:spPr/>
        <p:txBody>
          <a:bodyPr/>
          <a:lstStyle/>
          <a:p>
            <a:fld id="{A7AEDD78-064C-4879-BBA4-13D54C0825E9}" type="slidenum">
              <a:rPr lang="en-AU" altLang="en-US"/>
              <a:pPr/>
              <a:t>65</a:t>
            </a:fld>
            <a:endParaRPr lang="en-AU" altLang="en-US"/>
          </a:p>
        </p:txBody>
      </p:sp>
      <p:sp>
        <p:nvSpPr>
          <p:cNvPr id="898050" name="Rectangle 2"/>
          <p:cNvSpPr>
            <a:spLocks noGrp="1" noChangeArrowheads="1"/>
          </p:cNvSpPr>
          <p:nvPr>
            <p:ph type="title"/>
          </p:nvPr>
        </p:nvSpPr>
        <p:spPr/>
        <p:txBody>
          <a:bodyPr/>
          <a:lstStyle/>
          <a:p>
            <a:r>
              <a:rPr lang="en-US" altLang="en-US" sz="3600"/>
              <a:t>Example 4.15 – Video Store (Rent Video)</a:t>
            </a:r>
            <a:endParaRPr lang="en-AU" altLang="en-US" sz="3600"/>
          </a:p>
        </p:txBody>
      </p:sp>
      <p:graphicFrame>
        <p:nvGraphicFramePr>
          <p:cNvPr id="898051" name="Group 3"/>
          <p:cNvGraphicFramePr>
            <a:graphicFrameLocks noGrp="1"/>
          </p:cNvGraphicFramePr>
          <p:nvPr>
            <p:extLst>
              <p:ext uri="{D42A27DB-BD31-4B8C-83A1-F6EECF244321}">
                <p14:modId xmlns:p14="http://schemas.microsoft.com/office/powerpoint/2010/main" val="328096320"/>
              </p:ext>
            </p:extLst>
          </p:nvPr>
        </p:nvGraphicFramePr>
        <p:xfrm>
          <a:off x="1524000" y="1066800"/>
          <a:ext cx="7315200" cy="5461000"/>
        </p:xfrm>
        <a:graphic>
          <a:graphicData uri="http://schemas.openxmlformats.org/drawingml/2006/table">
            <a:tbl>
              <a:tblPr/>
              <a:tblGrid>
                <a:gridCol w="981075">
                  <a:extLst>
                    <a:ext uri="{9D8B030D-6E8A-4147-A177-3AD203B41FA5}">
                      <a16:colId xmlns:a16="http://schemas.microsoft.com/office/drawing/2014/main" val="3111201758"/>
                    </a:ext>
                  </a:extLst>
                </a:gridCol>
                <a:gridCol w="6334125">
                  <a:extLst>
                    <a:ext uri="{9D8B030D-6E8A-4147-A177-3AD203B41FA5}">
                      <a16:colId xmlns:a16="http://schemas.microsoft.com/office/drawing/2014/main" val="1795293317"/>
                    </a:ext>
                  </a:extLst>
                </a:gridCol>
              </a:tblGrid>
              <a:tr h="5461000">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400" b="0" i="0" u="none" strike="noStrike" cap="none" normalizeH="0" baseline="0">
                          <a:ln>
                            <a:noFill/>
                          </a:ln>
                          <a:solidFill>
                            <a:schemeClr val="tx1"/>
                          </a:solidFill>
                          <a:effectLst/>
                          <a:latin typeface="Arial" panose="020B0604020202020204" pitchFamily="34" charset="0"/>
                        </a:rPr>
                        <a:t>Main Flow</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10000"/>
                        </a:lnSpc>
                        <a:spcBef>
                          <a:spcPct val="20000"/>
                        </a:spcBef>
                        <a:spcAft>
                          <a:spcPct val="0"/>
                        </a:spcAft>
                        <a:buClr>
                          <a:schemeClr val="accent1"/>
                        </a:buClr>
                        <a:buSzPct val="75000"/>
                        <a:buFont typeface="Monotype Sorts" charset="2"/>
                        <a:buNone/>
                        <a:tabLst/>
                      </a:pPr>
                      <a:r>
                        <a:rPr kumimoji="0" lang="en-US" altLang="en-US" sz="1600" b="0" i="1" u="none" strike="noStrike" cap="none" normalizeH="0" baseline="0" dirty="0">
                          <a:ln>
                            <a:noFill/>
                          </a:ln>
                          <a:solidFill>
                            <a:srgbClr val="000000"/>
                          </a:solidFill>
                          <a:effectLst/>
                          <a:latin typeface="Arial" panose="020B0604020202020204" pitchFamily="34" charset="0"/>
                          <a:cs typeface="Times New Roman" panose="02020603050405020304" pitchFamily="18" charset="0"/>
                        </a:rPr>
                        <a:t>A customer may ask an employee about video availability (including a reserved video) or may pick a tape or disk from the shelves. The video and the membership card are scanned and any delinquent or overdue details are brought up for the employee to query the customer about. If the customer does not have a delinquent rating, then he/she can hire up to a maximum of eight videos. However, if the rating of the customer is “unreliable,” then a deposit of one rental period for each tape or disk is requested. Once the amount payable has been received, the stock is updated and the tapes and disks are handed to the customer together with the rental receipt. The customer pays by cash, credit card or electronic transfer. Each rental record stores (under the customer’s account) the check-out and due-in dates together with the identification of the employee. A separate rental record is created for each video hired.</a:t>
                      </a:r>
                      <a:r>
                        <a:rPr kumimoji="0" lang="en-US" altLang="en-US" sz="1600" b="0" i="1"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10000"/>
                        </a:lnSpc>
                        <a:spcBef>
                          <a:spcPct val="20000"/>
                        </a:spcBef>
                        <a:spcAft>
                          <a:spcPct val="0"/>
                        </a:spcAft>
                        <a:buClr>
                          <a:schemeClr val="accent1"/>
                        </a:buClr>
                        <a:buSzPct val="75000"/>
                        <a:buFont typeface="Monotype Sorts" charset="2"/>
                        <a:buNone/>
                        <a:tabLst/>
                      </a:pPr>
                      <a:r>
                        <a:rPr kumimoji="0" lang="en-US" altLang="en-US" sz="1600" b="0" i="1" u="none" strike="noStrike" cap="none" normalizeH="0" baseline="0" dirty="0">
                          <a:ln>
                            <a:noFill/>
                          </a:ln>
                          <a:solidFill>
                            <a:srgbClr val="000000"/>
                          </a:solidFill>
                          <a:effectLst/>
                          <a:latin typeface="Arial" panose="020B0604020202020204" pitchFamily="34" charset="0"/>
                          <a:cs typeface="Times New Roman" panose="02020603050405020304" pitchFamily="18" charset="0"/>
                        </a:rPr>
                        <a:t>The use case will generate an overdue notice to the customer if the video has not been returned within two days of the due date, and a second notice after another two days (and at that time the customer is noted as “delinquent”).</a:t>
                      </a:r>
                      <a:r>
                        <a:rPr kumimoji="0" lang="en-US" altLang="en-US" sz="1600" b="0" i="1" u="none" strike="noStrike" cap="none" normalizeH="0" baseline="0" dirty="0">
                          <a:ln>
                            <a:noFill/>
                          </a:ln>
                          <a:solidFill>
                            <a:schemeClr val="tx1"/>
                          </a:solidFill>
                          <a:effectLst/>
                          <a:latin typeface="Arial" panose="020B0604020202020204" pitchFamily="34" charset="0"/>
                        </a:rPr>
                        <a:t> </a:t>
                      </a:r>
                      <a:endParaRPr kumimoji="0" lang="en-AU" altLang="en-US" sz="1600" b="0" i="1"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2178477034"/>
                  </a:ext>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2"/>
          <p:cNvSpPr>
            <a:spLocks noGrp="1"/>
          </p:cNvSpPr>
          <p:nvPr>
            <p:ph type="dt" sz="half" idx="10"/>
          </p:nvPr>
        </p:nvSpPr>
        <p:spPr/>
        <p:txBody>
          <a:bodyPr/>
          <a:lstStyle/>
          <a:p>
            <a:r>
              <a:rPr lang="en-US" altLang="en-US"/>
              <a:t>© Pearson Education 2007</a:t>
            </a:r>
            <a:endParaRPr lang="en-AU" altLang="en-US"/>
          </a:p>
        </p:txBody>
      </p:sp>
      <p:sp>
        <p:nvSpPr>
          <p:cNvPr id="15" name="Footer Placeholder 3"/>
          <p:cNvSpPr>
            <a:spLocks noGrp="1"/>
          </p:cNvSpPr>
          <p:nvPr>
            <p:ph type="ftr" sz="quarter" idx="11"/>
          </p:nvPr>
        </p:nvSpPr>
        <p:spPr/>
        <p:txBody>
          <a:bodyPr/>
          <a:lstStyle/>
          <a:p>
            <a:r>
              <a:rPr lang="en-AU" altLang="en-US"/>
              <a:t>Chapter 4 (Maciaszek - RASD 3/e)</a:t>
            </a:r>
          </a:p>
        </p:txBody>
      </p:sp>
      <p:sp>
        <p:nvSpPr>
          <p:cNvPr id="16" name="Slide Number Placeholder 4"/>
          <p:cNvSpPr>
            <a:spLocks noGrp="1"/>
          </p:cNvSpPr>
          <p:nvPr>
            <p:ph type="sldNum" sz="quarter" idx="12"/>
          </p:nvPr>
        </p:nvSpPr>
        <p:spPr/>
        <p:txBody>
          <a:bodyPr/>
          <a:lstStyle/>
          <a:p>
            <a:fld id="{C288F2A9-C729-4560-8B7A-86B39E97EE7D}" type="slidenum">
              <a:rPr lang="en-AU" altLang="en-US"/>
              <a:pPr/>
              <a:t>66</a:t>
            </a:fld>
            <a:endParaRPr lang="en-AU" altLang="en-US"/>
          </a:p>
        </p:txBody>
      </p:sp>
      <p:sp>
        <p:nvSpPr>
          <p:cNvPr id="899074" name="Rectangle 2"/>
          <p:cNvSpPr>
            <a:spLocks noGrp="1" noChangeArrowheads="1"/>
          </p:cNvSpPr>
          <p:nvPr>
            <p:ph type="title"/>
          </p:nvPr>
        </p:nvSpPr>
        <p:spPr/>
        <p:txBody>
          <a:bodyPr/>
          <a:lstStyle/>
          <a:p>
            <a:r>
              <a:rPr lang="en-US" altLang="en-US" sz="4000"/>
              <a:t>Example 4.15– Video Store (Rent Video)</a:t>
            </a:r>
            <a:endParaRPr lang="en-AU" altLang="en-US" sz="4000"/>
          </a:p>
        </p:txBody>
      </p:sp>
      <p:graphicFrame>
        <p:nvGraphicFramePr>
          <p:cNvPr id="899075" name="Group 3"/>
          <p:cNvGraphicFramePr>
            <a:graphicFrameLocks noGrp="1"/>
          </p:cNvGraphicFramePr>
          <p:nvPr/>
        </p:nvGraphicFramePr>
        <p:xfrm>
          <a:off x="1600200" y="1219200"/>
          <a:ext cx="7239000" cy="5135880"/>
        </p:xfrm>
        <a:graphic>
          <a:graphicData uri="http://schemas.openxmlformats.org/drawingml/2006/table">
            <a:tbl>
              <a:tblPr/>
              <a:tblGrid>
                <a:gridCol w="2533650">
                  <a:extLst>
                    <a:ext uri="{9D8B030D-6E8A-4147-A177-3AD203B41FA5}">
                      <a16:colId xmlns:a16="http://schemas.microsoft.com/office/drawing/2014/main" val="539216195"/>
                    </a:ext>
                  </a:extLst>
                </a:gridCol>
                <a:gridCol w="4705350">
                  <a:extLst>
                    <a:ext uri="{9D8B030D-6E8A-4147-A177-3AD203B41FA5}">
                      <a16:colId xmlns:a16="http://schemas.microsoft.com/office/drawing/2014/main" val="2354079310"/>
                    </a:ext>
                  </a:extLst>
                </a:gridCol>
              </a:tblGrid>
              <a:tr h="3886200">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400" b="0" i="0" u="none" strike="noStrike" cap="none" normalizeH="0" baseline="0">
                          <a:ln>
                            <a:noFill/>
                          </a:ln>
                          <a:solidFill>
                            <a:schemeClr val="tx1"/>
                          </a:solidFill>
                          <a:effectLst/>
                          <a:latin typeface="Arial" panose="020B0604020202020204" pitchFamily="34" charset="0"/>
                        </a:rPr>
                        <a:t>Alternative Flows</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000" b="0" i="1" u="none" strike="noStrike" cap="none" normalizeH="0" baseline="0">
                          <a:ln>
                            <a:noFill/>
                          </a:ln>
                          <a:solidFill>
                            <a:schemeClr val="tx1"/>
                          </a:solidFill>
                          <a:effectLst/>
                          <a:latin typeface="Arial" panose="020B0604020202020204" pitchFamily="34" charset="0"/>
                        </a:rPr>
                        <a:t>A customer does not have a membership card. In this case, the ‘Maintain Customer’ use case may be activated to issue a new card.</a:t>
                      </a:r>
                    </a:p>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000" b="0" i="1" u="none" strike="noStrike" cap="none" normalizeH="0" baseline="0">
                          <a:ln>
                            <a:noFill/>
                          </a:ln>
                          <a:solidFill>
                            <a:schemeClr val="tx1"/>
                          </a:solidFill>
                          <a:effectLst/>
                          <a:latin typeface="Arial" panose="020B0604020202020204" pitchFamily="34" charset="0"/>
                        </a:rPr>
                        <a:t>An attempt to rent too many videos.</a:t>
                      </a:r>
                    </a:p>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000" b="0" i="1" u="none" strike="noStrike" cap="none" normalizeH="0" baseline="0">
                          <a:ln>
                            <a:noFill/>
                          </a:ln>
                          <a:solidFill>
                            <a:schemeClr val="tx1"/>
                          </a:solidFill>
                          <a:effectLst/>
                          <a:latin typeface="Arial" panose="020B0604020202020204" pitchFamily="34" charset="0"/>
                        </a:rPr>
                        <a:t>No videos can be rented because of the customer’s delinquent rating.</a:t>
                      </a:r>
                    </a:p>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000" b="0" i="1" u="none" strike="noStrike" cap="none" normalizeH="0" baseline="0">
                          <a:ln>
                            <a:noFill/>
                          </a:ln>
                          <a:solidFill>
                            <a:schemeClr val="tx1"/>
                          </a:solidFill>
                          <a:effectLst/>
                          <a:latin typeface="Arial" panose="020B0604020202020204" pitchFamily="34" charset="0"/>
                        </a:rPr>
                        <a:t>The video medium or membership card cannot be scanned because of damage to them.</a:t>
                      </a:r>
                    </a:p>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000" b="0" i="1" u="none" strike="noStrike" cap="none" normalizeH="0" baseline="0">
                          <a:ln>
                            <a:noFill/>
                          </a:ln>
                          <a:solidFill>
                            <a:schemeClr val="tx1"/>
                          </a:solidFill>
                          <a:effectLst/>
                          <a:latin typeface="Arial" panose="020B0604020202020204" pitchFamily="34" charset="0"/>
                        </a:rPr>
                        <a:t>The electronic transfer or credit card payment is refused</a:t>
                      </a:r>
                      <a:r>
                        <a:rPr kumimoji="0" lang="en-US" altLang="en-US" sz="2000" b="0" i="0" u="none" strike="noStrike" cap="none" normalizeH="0" baseline="0">
                          <a:ln>
                            <a:noFill/>
                          </a:ln>
                          <a:solidFill>
                            <a:schemeClr val="tx1"/>
                          </a:solidFill>
                          <a:effectLst/>
                          <a:latin typeface="Arial" panose="020B0604020202020204" pitchFamily="34" charset="0"/>
                        </a:rPr>
                        <a:t>.</a:t>
                      </a:r>
                      <a:endParaRPr kumimoji="0" lang="en-AU" altLang="en-US" sz="20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4196049230"/>
                  </a:ext>
                </a:extLst>
              </a:tr>
              <a:tr h="1143000">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400" b="0" i="0" u="none" strike="noStrike" cap="none" normalizeH="0" baseline="0">
                          <a:ln>
                            <a:noFill/>
                          </a:ln>
                          <a:solidFill>
                            <a:schemeClr val="tx1"/>
                          </a:solidFill>
                          <a:effectLst/>
                          <a:latin typeface="Arial" panose="020B0604020202020204" pitchFamily="34" charset="0"/>
                        </a:rPr>
                        <a:t>Postconditions</a:t>
                      </a:r>
                      <a:endParaRPr kumimoji="0" lang="en-AU" altLang="en-US" sz="2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r>
                        <a:rPr kumimoji="0" lang="en-US" altLang="en-US" sz="2000" b="0" i="1" u="none" strike="noStrike" cap="none" normalizeH="0" baseline="0">
                          <a:ln>
                            <a:noFill/>
                          </a:ln>
                          <a:solidFill>
                            <a:schemeClr val="tx1"/>
                          </a:solidFill>
                          <a:effectLst/>
                          <a:latin typeface="Arial" panose="020B0604020202020204" pitchFamily="34" charset="0"/>
                          <a:cs typeface="Times New Roman" panose="02020603050405020304" pitchFamily="18" charset="0"/>
                        </a:rPr>
                        <a:t>Videos are rented out and the database is updated accordingly.</a:t>
                      </a:r>
                      <a:endParaRPr kumimoji="0" lang="en-AU" altLang="en-US" sz="2000" b="0" i="1"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4020501766"/>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5927E713-0866-4C2E-80B2-94E1784C0EF9}" type="slidenum">
              <a:rPr lang="en-AU" altLang="en-US"/>
              <a:pPr/>
              <a:t>67</a:t>
            </a:fld>
            <a:endParaRPr lang="en-AU" altLang="en-US"/>
          </a:p>
        </p:txBody>
      </p:sp>
      <p:sp>
        <p:nvSpPr>
          <p:cNvPr id="901122" name="Rectangle 2"/>
          <p:cNvSpPr>
            <a:spLocks noGrp="1" noChangeArrowheads="1"/>
          </p:cNvSpPr>
          <p:nvPr>
            <p:ph type="title"/>
          </p:nvPr>
        </p:nvSpPr>
        <p:spPr/>
        <p:txBody>
          <a:bodyPr/>
          <a:lstStyle/>
          <a:p>
            <a:r>
              <a:rPr lang="en-US" altLang="en-US" dirty="0"/>
              <a:t>Activity Diagram Review</a:t>
            </a:r>
            <a:endParaRPr lang="en-AU" altLang="en-US" dirty="0"/>
          </a:p>
        </p:txBody>
      </p:sp>
      <p:sp>
        <p:nvSpPr>
          <p:cNvPr id="901123" name="Rectangle 3"/>
          <p:cNvSpPr>
            <a:spLocks noGrp="1" noChangeArrowheads="1"/>
          </p:cNvSpPr>
          <p:nvPr>
            <p:ph type="body" idx="1"/>
          </p:nvPr>
        </p:nvSpPr>
        <p:spPr>
          <a:xfrm>
            <a:off x="1371600" y="1066800"/>
            <a:ext cx="7651820" cy="5257800"/>
          </a:xfrm>
        </p:spPr>
        <p:txBody>
          <a:bodyPr/>
          <a:lstStyle/>
          <a:p>
            <a:r>
              <a:rPr lang="en-US" altLang="en-US" dirty="0"/>
              <a:t>Activity Diagrams</a:t>
            </a:r>
          </a:p>
          <a:p>
            <a:r>
              <a:rPr lang="en-US" altLang="en-US" dirty="0"/>
              <a:t>Flow of logic</a:t>
            </a:r>
          </a:p>
          <a:p>
            <a:pPr lvl="1"/>
            <a:r>
              <a:rPr lang="en-US" altLang="en-US" dirty="0"/>
              <a:t>sequential control</a:t>
            </a:r>
          </a:p>
          <a:p>
            <a:pPr lvl="1"/>
            <a:r>
              <a:rPr lang="en-US" altLang="en-US" dirty="0"/>
              <a:t>concurrent control</a:t>
            </a:r>
          </a:p>
          <a:p>
            <a:r>
              <a:rPr lang="en-US" altLang="en-US" dirty="0"/>
              <a:t>Can be used at different levels of abstraction</a:t>
            </a:r>
          </a:p>
          <a:p>
            <a:pPr lvl="1"/>
            <a:r>
              <a:rPr lang="en-US" altLang="en-US" dirty="0"/>
              <a:t>define execution of a use case</a:t>
            </a:r>
          </a:p>
          <a:p>
            <a:pPr lvl="1"/>
            <a:r>
              <a:rPr lang="en-US" altLang="en-US" dirty="0"/>
              <a:t>define execution of an operation</a:t>
            </a:r>
            <a:endParaRPr lang="en-AU"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Date Placeholder 2"/>
          <p:cNvSpPr>
            <a:spLocks noGrp="1"/>
          </p:cNvSpPr>
          <p:nvPr>
            <p:ph type="dt" sz="half" idx="10"/>
          </p:nvPr>
        </p:nvSpPr>
        <p:spPr/>
        <p:txBody>
          <a:bodyPr/>
          <a:lstStyle/>
          <a:p>
            <a:r>
              <a:rPr lang="en-US" altLang="en-US"/>
              <a:t>© Pearson Education 2007</a:t>
            </a:r>
            <a:endParaRPr lang="en-AU" altLang="en-US"/>
          </a:p>
        </p:txBody>
      </p:sp>
      <p:sp>
        <p:nvSpPr>
          <p:cNvPr id="115" name="Footer Placeholder 3"/>
          <p:cNvSpPr>
            <a:spLocks noGrp="1"/>
          </p:cNvSpPr>
          <p:nvPr>
            <p:ph type="ftr" sz="quarter" idx="11"/>
          </p:nvPr>
        </p:nvSpPr>
        <p:spPr/>
        <p:txBody>
          <a:bodyPr/>
          <a:lstStyle/>
          <a:p>
            <a:r>
              <a:rPr lang="en-AU" altLang="en-US"/>
              <a:t>Chapter 4 (Maciaszek - RASD 3/e)</a:t>
            </a:r>
          </a:p>
        </p:txBody>
      </p:sp>
      <p:sp>
        <p:nvSpPr>
          <p:cNvPr id="116" name="Slide Number Placeholder 4"/>
          <p:cNvSpPr>
            <a:spLocks noGrp="1"/>
          </p:cNvSpPr>
          <p:nvPr>
            <p:ph type="sldNum" sz="quarter" idx="12"/>
          </p:nvPr>
        </p:nvSpPr>
        <p:spPr/>
        <p:txBody>
          <a:bodyPr/>
          <a:lstStyle/>
          <a:p>
            <a:fld id="{7C1A2D7A-76AE-464F-881B-647ED437C0A1}" type="slidenum">
              <a:rPr lang="en-AU" altLang="en-US"/>
              <a:pPr/>
              <a:t>68</a:t>
            </a:fld>
            <a:endParaRPr lang="en-AU" altLang="en-US"/>
          </a:p>
        </p:txBody>
      </p:sp>
      <p:sp>
        <p:nvSpPr>
          <p:cNvPr id="903170" name="Rectangle 2"/>
          <p:cNvSpPr>
            <a:spLocks noGrp="1" noChangeArrowheads="1"/>
          </p:cNvSpPr>
          <p:nvPr>
            <p:ph type="title"/>
          </p:nvPr>
        </p:nvSpPr>
        <p:spPr/>
        <p:txBody>
          <a:bodyPr/>
          <a:lstStyle/>
          <a:p>
            <a:r>
              <a:rPr lang="en-US" altLang="en-US" sz="4000"/>
              <a:t>Example 4.17 – Video Store (solution)</a:t>
            </a:r>
            <a:endParaRPr lang="en-AU" altLang="en-US" sz="4000"/>
          </a:p>
        </p:txBody>
      </p:sp>
      <p:sp>
        <p:nvSpPr>
          <p:cNvPr id="903171" name="Rectangle 3"/>
          <p:cNvSpPr>
            <a:spLocks noChangeArrowheads="1"/>
          </p:cNvSpPr>
          <p:nvPr/>
        </p:nvSpPr>
        <p:spPr bwMode="auto">
          <a:xfrm>
            <a:off x="1833563" y="966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AU"/>
          </a:p>
        </p:txBody>
      </p:sp>
      <p:sp>
        <p:nvSpPr>
          <p:cNvPr id="903172" name="Text Box 4"/>
          <p:cNvSpPr txBox="1">
            <a:spLocks noChangeArrowheads="1"/>
          </p:cNvSpPr>
          <p:nvPr/>
        </p:nvSpPr>
        <p:spPr bwMode="auto">
          <a:xfrm>
            <a:off x="1403350" y="2787650"/>
            <a:ext cx="1822450" cy="641350"/>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Rent Video</a:t>
            </a:r>
          </a:p>
          <a:p>
            <a:r>
              <a:rPr lang="en-US" altLang="en-US" sz="1800"/>
              <a:t>use case (excerpt)</a:t>
            </a:r>
            <a:endParaRPr lang="en-AU" altLang="en-US" sz="1800"/>
          </a:p>
        </p:txBody>
      </p:sp>
      <p:sp>
        <p:nvSpPr>
          <p:cNvPr id="903174" name="Oval 6"/>
          <p:cNvSpPr>
            <a:spLocks noChangeArrowheads="1"/>
          </p:cNvSpPr>
          <p:nvPr/>
        </p:nvSpPr>
        <p:spPr bwMode="auto">
          <a:xfrm>
            <a:off x="1755002" y="1348501"/>
            <a:ext cx="252547" cy="228876"/>
          </a:xfrm>
          <a:prstGeom prst="ellipse">
            <a:avLst/>
          </a:prstGeom>
          <a:solidFill>
            <a:srgbClr val="000000"/>
          </a:solidFill>
          <a:ln w="0">
            <a:solidFill>
              <a:srgbClr val="990033"/>
            </a:solidFill>
            <a:round/>
            <a:headEnd/>
            <a:tailEnd/>
          </a:ln>
        </p:spPr>
        <p:txBody>
          <a:bodyPr/>
          <a:lstStyle/>
          <a:p>
            <a:endParaRPr lang="en-AU"/>
          </a:p>
        </p:txBody>
      </p:sp>
      <p:sp>
        <p:nvSpPr>
          <p:cNvPr id="903175" name="Freeform 7"/>
          <p:cNvSpPr>
            <a:spLocks/>
          </p:cNvSpPr>
          <p:nvPr/>
        </p:nvSpPr>
        <p:spPr bwMode="auto">
          <a:xfrm>
            <a:off x="2007549" y="1558617"/>
            <a:ext cx="505094" cy="388339"/>
          </a:xfrm>
          <a:custGeom>
            <a:avLst/>
            <a:gdLst>
              <a:gd name="T0" fmla="*/ 0 w 48"/>
              <a:gd name="T1" fmla="*/ 0 h 39"/>
              <a:gd name="T2" fmla="*/ 48 w 48"/>
              <a:gd name="T3" fmla="*/ 39 h 39"/>
              <a:gd name="T4" fmla="*/ 40 w 48"/>
              <a:gd name="T5" fmla="*/ 25 h 39"/>
            </a:gdLst>
            <a:ahLst/>
            <a:cxnLst>
              <a:cxn ang="0">
                <a:pos x="T0" y="T1"/>
              </a:cxn>
              <a:cxn ang="0">
                <a:pos x="T2" y="T3"/>
              </a:cxn>
              <a:cxn ang="0">
                <a:pos x="T4" y="T5"/>
              </a:cxn>
            </a:cxnLst>
            <a:rect l="0" t="0" r="r" b="b"/>
            <a:pathLst>
              <a:path w="48" h="39">
                <a:moveTo>
                  <a:pt x="0" y="0"/>
                </a:moveTo>
                <a:lnTo>
                  <a:pt x="48" y="39"/>
                </a:lnTo>
                <a:lnTo>
                  <a:pt x="40" y="25"/>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176" name="Line 8"/>
          <p:cNvSpPr>
            <a:spLocks noChangeShapeType="1"/>
          </p:cNvSpPr>
          <p:nvPr/>
        </p:nvSpPr>
        <p:spPr bwMode="auto">
          <a:xfrm flipH="1" flipV="1">
            <a:off x="2354802" y="1898179"/>
            <a:ext cx="157842" cy="4877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177" name="Freeform 9"/>
          <p:cNvSpPr>
            <a:spLocks/>
          </p:cNvSpPr>
          <p:nvPr/>
        </p:nvSpPr>
        <p:spPr bwMode="auto">
          <a:xfrm>
            <a:off x="3418843" y="1209675"/>
            <a:ext cx="1474430" cy="397719"/>
          </a:xfrm>
          <a:custGeom>
            <a:avLst/>
            <a:gdLst>
              <a:gd name="T0" fmla="*/ 96 w 794"/>
              <a:gd name="T1" fmla="*/ 0 h 212"/>
              <a:gd name="T2" fmla="*/ 51 w 794"/>
              <a:gd name="T3" fmla="*/ 21 h 212"/>
              <a:gd name="T4" fmla="*/ 28 w 794"/>
              <a:gd name="T5" fmla="*/ 48 h 212"/>
              <a:gd name="T6" fmla="*/ 6 w 794"/>
              <a:gd name="T7" fmla="*/ 74 h 212"/>
              <a:gd name="T8" fmla="*/ 0 w 794"/>
              <a:gd name="T9" fmla="*/ 106 h 212"/>
              <a:gd name="T10" fmla="*/ 6 w 794"/>
              <a:gd name="T11" fmla="*/ 133 h 212"/>
              <a:gd name="T12" fmla="*/ 28 w 794"/>
              <a:gd name="T13" fmla="*/ 159 h 212"/>
              <a:gd name="T14" fmla="*/ 51 w 794"/>
              <a:gd name="T15" fmla="*/ 186 h 212"/>
              <a:gd name="T16" fmla="*/ 96 w 794"/>
              <a:gd name="T17" fmla="*/ 212 h 212"/>
              <a:gd name="T18" fmla="*/ 703 w 794"/>
              <a:gd name="T19" fmla="*/ 212 h 212"/>
              <a:gd name="T20" fmla="*/ 743 w 794"/>
              <a:gd name="T21" fmla="*/ 186 h 212"/>
              <a:gd name="T22" fmla="*/ 771 w 794"/>
              <a:gd name="T23" fmla="*/ 159 h 212"/>
              <a:gd name="T24" fmla="*/ 788 w 794"/>
              <a:gd name="T25" fmla="*/ 133 h 212"/>
              <a:gd name="T26" fmla="*/ 794 w 794"/>
              <a:gd name="T27" fmla="*/ 106 h 212"/>
              <a:gd name="T28" fmla="*/ 788 w 794"/>
              <a:gd name="T29" fmla="*/ 74 h 212"/>
              <a:gd name="T30" fmla="*/ 771 w 794"/>
              <a:gd name="T31" fmla="*/ 48 h 212"/>
              <a:gd name="T32" fmla="*/ 743 w 794"/>
              <a:gd name="T33" fmla="*/ 21 h 212"/>
              <a:gd name="T34" fmla="*/ 703 w 794"/>
              <a:gd name="T35" fmla="*/ 0 h 212"/>
              <a:gd name="T36" fmla="*/ 96 w 794"/>
              <a:gd name="T3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4" h="212">
                <a:moveTo>
                  <a:pt x="96" y="0"/>
                </a:moveTo>
                <a:lnTo>
                  <a:pt x="51" y="21"/>
                </a:lnTo>
                <a:lnTo>
                  <a:pt x="28" y="48"/>
                </a:lnTo>
                <a:lnTo>
                  <a:pt x="6" y="74"/>
                </a:lnTo>
                <a:lnTo>
                  <a:pt x="0" y="106"/>
                </a:lnTo>
                <a:lnTo>
                  <a:pt x="6" y="133"/>
                </a:lnTo>
                <a:lnTo>
                  <a:pt x="28" y="159"/>
                </a:lnTo>
                <a:lnTo>
                  <a:pt x="51" y="186"/>
                </a:lnTo>
                <a:lnTo>
                  <a:pt x="96" y="212"/>
                </a:lnTo>
                <a:lnTo>
                  <a:pt x="703" y="212"/>
                </a:lnTo>
                <a:lnTo>
                  <a:pt x="743" y="186"/>
                </a:lnTo>
                <a:lnTo>
                  <a:pt x="771" y="159"/>
                </a:lnTo>
                <a:lnTo>
                  <a:pt x="788" y="133"/>
                </a:lnTo>
                <a:lnTo>
                  <a:pt x="794" y="106"/>
                </a:lnTo>
                <a:lnTo>
                  <a:pt x="788" y="74"/>
                </a:lnTo>
                <a:lnTo>
                  <a:pt x="771" y="48"/>
                </a:lnTo>
                <a:lnTo>
                  <a:pt x="743" y="21"/>
                </a:lnTo>
                <a:lnTo>
                  <a:pt x="703" y="0"/>
                </a:lnTo>
                <a:lnTo>
                  <a:pt x="96" y="0"/>
                </a:lnTo>
                <a:close/>
              </a:path>
            </a:pathLst>
          </a:custGeom>
          <a:solidFill>
            <a:srgbClr val="FFFFCC"/>
          </a:solidFill>
          <a:ln w="0">
            <a:solidFill>
              <a:srgbClr val="990033"/>
            </a:solidFill>
            <a:prstDash val="solid"/>
            <a:round/>
            <a:headEnd/>
            <a:tailEnd/>
          </a:ln>
        </p:spPr>
        <p:txBody>
          <a:bodyPr/>
          <a:lstStyle/>
          <a:p>
            <a:endParaRPr lang="en-AU"/>
          </a:p>
        </p:txBody>
      </p:sp>
      <p:sp>
        <p:nvSpPr>
          <p:cNvPr id="903178" name="Rectangle 10"/>
          <p:cNvSpPr>
            <a:spLocks noChangeArrowheads="1"/>
          </p:cNvSpPr>
          <p:nvPr/>
        </p:nvSpPr>
        <p:spPr bwMode="auto">
          <a:xfrm>
            <a:off x="3565543" y="1239692"/>
            <a:ext cx="1000904" cy="16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100">
                <a:solidFill>
                  <a:srgbClr val="000000"/>
                </a:solidFill>
                <a:latin typeface="Arial" panose="020B0604020202020204" pitchFamily="34" charset="0"/>
              </a:rPr>
              <a:t>Scan Customer </a:t>
            </a:r>
            <a:endParaRPr lang="en-US" altLang="en-US" sz="1800">
              <a:latin typeface="Arial" panose="020B0604020202020204" pitchFamily="34" charset="0"/>
            </a:endParaRPr>
          </a:p>
        </p:txBody>
      </p:sp>
      <p:sp>
        <p:nvSpPr>
          <p:cNvPr id="903179" name="Rectangle 11"/>
          <p:cNvSpPr>
            <a:spLocks noChangeArrowheads="1"/>
          </p:cNvSpPr>
          <p:nvPr/>
        </p:nvSpPr>
        <p:spPr bwMode="auto">
          <a:xfrm>
            <a:off x="3966647" y="1417915"/>
            <a:ext cx="304542" cy="16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100">
                <a:solidFill>
                  <a:srgbClr val="000000"/>
                </a:solidFill>
                <a:latin typeface="Arial" panose="020B0604020202020204" pitchFamily="34" charset="0"/>
              </a:rPr>
              <a:t>Card</a:t>
            </a:r>
            <a:endParaRPr lang="en-US" altLang="en-US" sz="1800">
              <a:latin typeface="Arial" panose="020B0604020202020204" pitchFamily="34" charset="0"/>
            </a:endParaRPr>
          </a:p>
        </p:txBody>
      </p:sp>
      <p:sp>
        <p:nvSpPr>
          <p:cNvPr id="903180" name="Freeform 12"/>
          <p:cNvSpPr>
            <a:spLocks/>
          </p:cNvSpPr>
          <p:nvPr/>
        </p:nvSpPr>
        <p:spPr bwMode="auto">
          <a:xfrm>
            <a:off x="4870989" y="1399154"/>
            <a:ext cx="1442862" cy="60033"/>
          </a:xfrm>
          <a:custGeom>
            <a:avLst/>
            <a:gdLst>
              <a:gd name="T0" fmla="*/ 0 w 137"/>
              <a:gd name="T1" fmla="*/ 0 h 6"/>
              <a:gd name="T2" fmla="*/ 137 w 137"/>
              <a:gd name="T3" fmla="*/ 0 h 6"/>
              <a:gd name="T4" fmla="*/ 123 w 137"/>
              <a:gd name="T5" fmla="*/ 6 h 6"/>
            </a:gdLst>
            <a:ahLst/>
            <a:cxnLst>
              <a:cxn ang="0">
                <a:pos x="T0" y="T1"/>
              </a:cxn>
              <a:cxn ang="0">
                <a:pos x="T2" y="T3"/>
              </a:cxn>
              <a:cxn ang="0">
                <a:pos x="T4" y="T5"/>
              </a:cxn>
            </a:cxnLst>
            <a:rect l="0" t="0" r="r" b="b"/>
            <a:pathLst>
              <a:path w="137" h="6">
                <a:moveTo>
                  <a:pt x="0" y="0"/>
                </a:moveTo>
                <a:lnTo>
                  <a:pt x="137" y="0"/>
                </a:lnTo>
                <a:lnTo>
                  <a:pt x="123" y="6"/>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181" name="Line 13"/>
          <p:cNvSpPr>
            <a:spLocks noChangeShapeType="1"/>
          </p:cNvSpPr>
          <p:nvPr/>
        </p:nvSpPr>
        <p:spPr bwMode="auto">
          <a:xfrm flipH="1" flipV="1">
            <a:off x="6165294" y="1339121"/>
            <a:ext cx="148557" cy="6003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182" name="Freeform 14"/>
          <p:cNvSpPr>
            <a:spLocks/>
          </p:cNvSpPr>
          <p:nvPr/>
        </p:nvSpPr>
        <p:spPr bwMode="auto">
          <a:xfrm>
            <a:off x="2586922" y="1607394"/>
            <a:ext cx="969336" cy="348942"/>
          </a:xfrm>
          <a:custGeom>
            <a:avLst/>
            <a:gdLst>
              <a:gd name="T0" fmla="*/ 0 w 92"/>
              <a:gd name="T1" fmla="*/ 35 h 35"/>
              <a:gd name="T2" fmla="*/ 92 w 92"/>
              <a:gd name="T3" fmla="*/ 0 h 35"/>
              <a:gd name="T4" fmla="*/ 81 w 92"/>
              <a:gd name="T5" fmla="*/ 11 h 35"/>
            </a:gdLst>
            <a:ahLst/>
            <a:cxnLst>
              <a:cxn ang="0">
                <a:pos x="T0" y="T1"/>
              </a:cxn>
              <a:cxn ang="0">
                <a:pos x="T2" y="T3"/>
              </a:cxn>
              <a:cxn ang="0">
                <a:pos x="T4" y="T5"/>
              </a:cxn>
            </a:cxnLst>
            <a:rect l="0" t="0" r="r" b="b"/>
            <a:pathLst>
              <a:path w="92" h="35">
                <a:moveTo>
                  <a:pt x="0" y="35"/>
                </a:moveTo>
                <a:lnTo>
                  <a:pt x="92" y="0"/>
                </a:lnTo>
                <a:lnTo>
                  <a:pt x="81" y="11"/>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183" name="Line 15"/>
          <p:cNvSpPr>
            <a:spLocks noChangeShapeType="1"/>
          </p:cNvSpPr>
          <p:nvPr/>
        </p:nvSpPr>
        <p:spPr bwMode="auto">
          <a:xfrm flipH="1">
            <a:off x="3398416" y="1607394"/>
            <a:ext cx="157842" cy="187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184" name="Freeform 16"/>
          <p:cNvSpPr>
            <a:spLocks/>
          </p:cNvSpPr>
          <p:nvPr/>
        </p:nvSpPr>
        <p:spPr bwMode="auto">
          <a:xfrm>
            <a:off x="3407701" y="2654221"/>
            <a:ext cx="1474430" cy="399595"/>
          </a:xfrm>
          <a:custGeom>
            <a:avLst/>
            <a:gdLst>
              <a:gd name="T0" fmla="*/ 91 w 794"/>
              <a:gd name="T1" fmla="*/ 0 h 213"/>
              <a:gd name="T2" fmla="*/ 57 w 794"/>
              <a:gd name="T3" fmla="*/ 22 h 213"/>
              <a:gd name="T4" fmla="*/ 23 w 794"/>
              <a:gd name="T5" fmla="*/ 53 h 213"/>
              <a:gd name="T6" fmla="*/ 12 w 794"/>
              <a:gd name="T7" fmla="*/ 80 h 213"/>
              <a:gd name="T8" fmla="*/ 0 w 794"/>
              <a:gd name="T9" fmla="*/ 107 h 213"/>
              <a:gd name="T10" fmla="*/ 12 w 794"/>
              <a:gd name="T11" fmla="*/ 139 h 213"/>
              <a:gd name="T12" fmla="*/ 23 w 794"/>
              <a:gd name="T13" fmla="*/ 165 h 213"/>
              <a:gd name="T14" fmla="*/ 57 w 794"/>
              <a:gd name="T15" fmla="*/ 192 h 213"/>
              <a:gd name="T16" fmla="*/ 91 w 794"/>
              <a:gd name="T17" fmla="*/ 213 h 213"/>
              <a:gd name="T18" fmla="*/ 703 w 794"/>
              <a:gd name="T19" fmla="*/ 213 h 213"/>
              <a:gd name="T20" fmla="*/ 743 w 794"/>
              <a:gd name="T21" fmla="*/ 192 h 213"/>
              <a:gd name="T22" fmla="*/ 771 w 794"/>
              <a:gd name="T23" fmla="*/ 165 h 213"/>
              <a:gd name="T24" fmla="*/ 788 w 794"/>
              <a:gd name="T25" fmla="*/ 139 h 213"/>
              <a:gd name="T26" fmla="*/ 794 w 794"/>
              <a:gd name="T27" fmla="*/ 107 h 213"/>
              <a:gd name="T28" fmla="*/ 788 w 794"/>
              <a:gd name="T29" fmla="*/ 80 h 213"/>
              <a:gd name="T30" fmla="*/ 771 w 794"/>
              <a:gd name="T31" fmla="*/ 53 h 213"/>
              <a:gd name="T32" fmla="*/ 743 w 794"/>
              <a:gd name="T33" fmla="*/ 22 h 213"/>
              <a:gd name="T34" fmla="*/ 703 w 794"/>
              <a:gd name="T35" fmla="*/ 0 h 213"/>
              <a:gd name="T36" fmla="*/ 91 w 794"/>
              <a:gd name="T37"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4" h="213">
                <a:moveTo>
                  <a:pt x="91" y="0"/>
                </a:moveTo>
                <a:lnTo>
                  <a:pt x="57" y="22"/>
                </a:lnTo>
                <a:lnTo>
                  <a:pt x="23" y="53"/>
                </a:lnTo>
                <a:lnTo>
                  <a:pt x="12" y="80"/>
                </a:lnTo>
                <a:lnTo>
                  <a:pt x="0" y="107"/>
                </a:lnTo>
                <a:lnTo>
                  <a:pt x="12" y="139"/>
                </a:lnTo>
                <a:lnTo>
                  <a:pt x="23" y="165"/>
                </a:lnTo>
                <a:lnTo>
                  <a:pt x="57" y="192"/>
                </a:lnTo>
                <a:lnTo>
                  <a:pt x="91" y="213"/>
                </a:lnTo>
                <a:lnTo>
                  <a:pt x="703" y="213"/>
                </a:lnTo>
                <a:lnTo>
                  <a:pt x="743" y="192"/>
                </a:lnTo>
                <a:lnTo>
                  <a:pt x="771" y="165"/>
                </a:lnTo>
                <a:lnTo>
                  <a:pt x="788" y="139"/>
                </a:lnTo>
                <a:lnTo>
                  <a:pt x="794" y="107"/>
                </a:lnTo>
                <a:lnTo>
                  <a:pt x="788" y="80"/>
                </a:lnTo>
                <a:lnTo>
                  <a:pt x="771" y="53"/>
                </a:lnTo>
                <a:lnTo>
                  <a:pt x="743" y="22"/>
                </a:lnTo>
                <a:lnTo>
                  <a:pt x="703" y="0"/>
                </a:lnTo>
                <a:lnTo>
                  <a:pt x="91" y="0"/>
                </a:lnTo>
                <a:close/>
              </a:path>
            </a:pathLst>
          </a:custGeom>
          <a:solidFill>
            <a:srgbClr val="FFFFCC"/>
          </a:solidFill>
          <a:ln w="0">
            <a:solidFill>
              <a:srgbClr val="990033"/>
            </a:solidFill>
            <a:prstDash val="solid"/>
            <a:round/>
            <a:headEnd/>
            <a:tailEnd/>
          </a:ln>
        </p:spPr>
        <p:txBody>
          <a:bodyPr/>
          <a:lstStyle/>
          <a:p>
            <a:endParaRPr lang="en-AU"/>
          </a:p>
        </p:txBody>
      </p:sp>
      <p:sp>
        <p:nvSpPr>
          <p:cNvPr id="903185" name="Rectangle 17"/>
          <p:cNvSpPr>
            <a:spLocks noChangeArrowheads="1"/>
          </p:cNvSpPr>
          <p:nvPr/>
        </p:nvSpPr>
        <p:spPr bwMode="auto">
          <a:xfrm>
            <a:off x="3691817" y="2695493"/>
            <a:ext cx="753928" cy="16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100">
                <a:solidFill>
                  <a:srgbClr val="000000"/>
                </a:solidFill>
                <a:latin typeface="Arial" panose="020B0604020202020204" pitchFamily="34" charset="0"/>
              </a:rPr>
              <a:t>Scan Video </a:t>
            </a:r>
            <a:endParaRPr lang="en-US" altLang="en-US" sz="1800">
              <a:latin typeface="Arial" panose="020B0604020202020204" pitchFamily="34" charset="0"/>
            </a:endParaRPr>
          </a:p>
        </p:txBody>
      </p:sp>
      <p:sp>
        <p:nvSpPr>
          <p:cNvPr id="903186" name="Rectangle 18"/>
          <p:cNvSpPr>
            <a:spLocks noChangeArrowheads="1"/>
          </p:cNvSpPr>
          <p:nvPr/>
        </p:nvSpPr>
        <p:spPr bwMode="auto">
          <a:xfrm>
            <a:off x="3849659" y="2873717"/>
            <a:ext cx="497667" cy="16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100">
                <a:solidFill>
                  <a:srgbClr val="000000"/>
                </a:solidFill>
                <a:latin typeface="Arial" panose="020B0604020202020204" pitchFamily="34" charset="0"/>
              </a:rPr>
              <a:t>Medium</a:t>
            </a:r>
            <a:endParaRPr lang="en-US" altLang="en-US" sz="1800">
              <a:latin typeface="Arial" panose="020B0604020202020204" pitchFamily="34" charset="0"/>
            </a:endParaRPr>
          </a:p>
        </p:txBody>
      </p:sp>
      <p:sp>
        <p:nvSpPr>
          <p:cNvPr id="903187" name="Arc 19"/>
          <p:cNvSpPr>
            <a:spLocks/>
          </p:cNvSpPr>
          <p:nvPr/>
        </p:nvSpPr>
        <p:spPr bwMode="auto">
          <a:xfrm>
            <a:off x="3903511" y="2046386"/>
            <a:ext cx="473526" cy="594703"/>
          </a:xfrm>
          <a:custGeom>
            <a:avLst/>
            <a:gdLst>
              <a:gd name="G0" fmla="+- 21600 0 0"/>
              <a:gd name="G1" fmla="+- 21600 0 0"/>
              <a:gd name="G2" fmla="+- 21600 0 0"/>
              <a:gd name="T0" fmla="*/ 645 w 43200"/>
              <a:gd name="T1" fmla="*/ 26839 h 26878"/>
              <a:gd name="T2" fmla="*/ 42545 w 43200"/>
              <a:gd name="T3" fmla="*/ 26878 h 26878"/>
              <a:gd name="T4" fmla="*/ 21600 w 43200"/>
              <a:gd name="T5" fmla="*/ 21600 h 26878"/>
            </a:gdLst>
            <a:ahLst/>
            <a:cxnLst>
              <a:cxn ang="0">
                <a:pos x="T0" y="T1"/>
              </a:cxn>
              <a:cxn ang="0">
                <a:pos x="T2" y="T3"/>
              </a:cxn>
              <a:cxn ang="0">
                <a:pos x="T4" y="T5"/>
              </a:cxn>
            </a:cxnLst>
            <a:rect l="0" t="0" r="r" b="b"/>
            <a:pathLst>
              <a:path w="43200" h="26878" fill="none" extrusionOk="0">
                <a:moveTo>
                  <a:pt x="644" y="26839"/>
                </a:moveTo>
                <a:cubicBezTo>
                  <a:pt x="216" y="25125"/>
                  <a:pt x="0" y="23366"/>
                  <a:pt x="0" y="21600"/>
                </a:cubicBezTo>
                <a:cubicBezTo>
                  <a:pt x="0" y="9670"/>
                  <a:pt x="9670" y="0"/>
                  <a:pt x="21600" y="0"/>
                </a:cubicBezTo>
                <a:cubicBezTo>
                  <a:pt x="33529" y="0"/>
                  <a:pt x="43200" y="9670"/>
                  <a:pt x="43200" y="21600"/>
                </a:cubicBezTo>
                <a:cubicBezTo>
                  <a:pt x="43200" y="23379"/>
                  <a:pt x="42980" y="25152"/>
                  <a:pt x="42545" y="26878"/>
                </a:cubicBezTo>
              </a:path>
              <a:path w="43200" h="26878" stroke="0" extrusionOk="0">
                <a:moveTo>
                  <a:pt x="644" y="26839"/>
                </a:moveTo>
                <a:cubicBezTo>
                  <a:pt x="216" y="25125"/>
                  <a:pt x="0" y="23366"/>
                  <a:pt x="0" y="21600"/>
                </a:cubicBezTo>
                <a:cubicBezTo>
                  <a:pt x="0" y="9670"/>
                  <a:pt x="9670" y="0"/>
                  <a:pt x="21600" y="0"/>
                </a:cubicBezTo>
                <a:cubicBezTo>
                  <a:pt x="33529" y="0"/>
                  <a:pt x="43200" y="9670"/>
                  <a:pt x="43200" y="21600"/>
                </a:cubicBezTo>
                <a:cubicBezTo>
                  <a:pt x="43200" y="23379"/>
                  <a:pt x="42980" y="25152"/>
                  <a:pt x="42545" y="26878"/>
                </a:cubicBezTo>
                <a:lnTo>
                  <a:pt x="21600" y="21600"/>
                </a:lnTo>
                <a:close/>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188" name="Line 20"/>
          <p:cNvSpPr>
            <a:spLocks noChangeShapeType="1"/>
          </p:cNvSpPr>
          <p:nvPr/>
        </p:nvSpPr>
        <p:spPr bwMode="auto">
          <a:xfrm flipV="1">
            <a:off x="4365895" y="2494758"/>
            <a:ext cx="63137" cy="15008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189" name="Line 21"/>
          <p:cNvSpPr>
            <a:spLocks noChangeShapeType="1"/>
          </p:cNvSpPr>
          <p:nvPr/>
        </p:nvSpPr>
        <p:spPr bwMode="auto">
          <a:xfrm flipH="1" flipV="1">
            <a:off x="4302758" y="2494758"/>
            <a:ext cx="63137" cy="15008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190" name="Freeform 22"/>
          <p:cNvSpPr>
            <a:spLocks/>
          </p:cNvSpPr>
          <p:nvPr/>
        </p:nvSpPr>
        <p:spPr bwMode="auto">
          <a:xfrm>
            <a:off x="4334326" y="3063196"/>
            <a:ext cx="599800" cy="649108"/>
          </a:xfrm>
          <a:custGeom>
            <a:avLst/>
            <a:gdLst>
              <a:gd name="T0" fmla="*/ 0 w 57"/>
              <a:gd name="T1" fmla="*/ 0 h 65"/>
              <a:gd name="T2" fmla="*/ 57 w 57"/>
              <a:gd name="T3" fmla="*/ 65 h 65"/>
              <a:gd name="T4" fmla="*/ 52 w 57"/>
              <a:gd name="T5" fmla="*/ 50 h 65"/>
            </a:gdLst>
            <a:ahLst/>
            <a:cxnLst>
              <a:cxn ang="0">
                <a:pos x="T0" y="T1"/>
              </a:cxn>
              <a:cxn ang="0">
                <a:pos x="T2" y="T3"/>
              </a:cxn>
              <a:cxn ang="0">
                <a:pos x="T4" y="T5"/>
              </a:cxn>
            </a:cxnLst>
            <a:rect l="0" t="0" r="r" b="b"/>
            <a:pathLst>
              <a:path w="57" h="65">
                <a:moveTo>
                  <a:pt x="0" y="0"/>
                </a:moveTo>
                <a:lnTo>
                  <a:pt x="57" y="65"/>
                </a:lnTo>
                <a:lnTo>
                  <a:pt x="52" y="5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191" name="Line 23"/>
          <p:cNvSpPr>
            <a:spLocks noChangeShapeType="1"/>
          </p:cNvSpPr>
          <p:nvPr/>
        </p:nvSpPr>
        <p:spPr bwMode="auto">
          <a:xfrm flipH="1" flipV="1">
            <a:off x="4787426" y="3641014"/>
            <a:ext cx="146700" cy="71289"/>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192" name="Freeform 24"/>
          <p:cNvSpPr>
            <a:spLocks/>
          </p:cNvSpPr>
          <p:nvPr/>
        </p:nvSpPr>
        <p:spPr bwMode="auto">
          <a:xfrm>
            <a:off x="2586922" y="1997609"/>
            <a:ext cx="1168031" cy="647231"/>
          </a:xfrm>
          <a:custGeom>
            <a:avLst/>
            <a:gdLst>
              <a:gd name="T0" fmla="*/ 0 w 111"/>
              <a:gd name="T1" fmla="*/ 0 h 65"/>
              <a:gd name="T2" fmla="*/ 111 w 111"/>
              <a:gd name="T3" fmla="*/ 65 h 65"/>
              <a:gd name="T4" fmla="*/ 102 w 111"/>
              <a:gd name="T5" fmla="*/ 52 h 65"/>
            </a:gdLst>
            <a:ahLst/>
            <a:cxnLst>
              <a:cxn ang="0">
                <a:pos x="T0" y="T1"/>
              </a:cxn>
              <a:cxn ang="0">
                <a:pos x="T2" y="T3"/>
              </a:cxn>
              <a:cxn ang="0">
                <a:pos x="T4" y="T5"/>
              </a:cxn>
            </a:cxnLst>
            <a:rect l="0" t="0" r="r" b="b"/>
            <a:pathLst>
              <a:path w="111" h="65">
                <a:moveTo>
                  <a:pt x="0" y="0"/>
                </a:moveTo>
                <a:lnTo>
                  <a:pt x="111" y="65"/>
                </a:lnTo>
                <a:lnTo>
                  <a:pt x="102" y="52"/>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193" name="Line 25"/>
          <p:cNvSpPr>
            <a:spLocks noChangeShapeType="1"/>
          </p:cNvSpPr>
          <p:nvPr/>
        </p:nvSpPr>
        <p:spPr bwMode="auto">
          <a:xfrm flipH="1" flipV="1">
            <a:off x="3597111" y="2624204"/>
            <a:ext cx="157842" cy="2063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194" name="Arc 26"/>
          <p:cNvSpPr>
            <a:spLocks/>
          </p:cNvSpPr>
          <p:nvPr/>
        </p:nvSpPr>
        <p:spPr bwMode="auto">
          <a:xfrm>
            <a:off x="3903511" y="2046386"/>
            <a:ext cx="473526" cy="594703"/>
          </a:xfrm>
          <a:custGeom>
            <a:avLst/>
            <a:gdLst>
              <a:gd name="G0" fmla="+- 21600 0 0"/>
              <a:gd name="G1" fmla="+- 21600 0 0"/>
              <a:gd name="G2" fmla="+- 21600 0 0"/>
              <a:gd name="T0" fmla="*/ 645 w 43200"/>
              <a:gd name="T1" fmla="*/ 26839 h 26878"/>
              <a:gd name="T2" fmla="*/ 42545 w 43200"/>
              <a:gd name="T3" fmla="*/ 26878 h 26878"/>
              <a:gd name="T4" fmla="*/ 21600 w 43200"/>
              <a:gd name="T5" fmla="*/ 21600 h 26878"/>
            </a:gdLst>
            <a:ahLst/>
            <a:cxnLst>
              <a:cxn ang="0">
                <a:pos x="T0" y="T1"/>
              </a:cxn>
              <a:cxn ang="0">
                <a:pos x="T2" y="T3"/>
              </a:cxn>
              <a:cxn ang="0">
                <a:pos x="T4" y="T5"/>
              </a:cxn>
            </a:cxnLst>
            <a:rect l="0" t="0" r="r" b="b"/>
            <a:pathLst>
              <a:path w="43200" h="26878" fill="none" extrusionOk="0">
                <a:moveTo>
                  <a:pt x="644" y="26839"/>
                </a:moveTo>
                <a:cubicBezTo>
                  <a:pt x="216" y="25125"/>
                  <a:pt x="0" y="23366"/>
                  <a:pt x="0" y="21600"/>
                </a:cubicBezTo>
                <a:cubicBezTo>
                  <a:pt x="0" y="9670"/>
                  <a:pt x="9670" y="0"/>
                  <a:pt x="21600" y="0"/>
                </a:cubicBezTo>
                <a:cubicBezTo>
                  <a:pt x="33529" y="0"/>
                  <a:pt x="43200" y="9670"/>
                  <a:pt x="43200" y="21600"/>
                </a:cubicBezTo>
                <a:cubicBezTo>
                  <a:pt x="43200" y="23379"/>
                  <a:pt x="42980" y="25152"/>
                  <a:pt x="42545" y="26878"/>
                </a:cubicBezTo>
              </a:path>
              <a:path w="43200" h="26878" stroke="0" extrusionOk="0">
                <a:moveTo>
                  <a:pt x="644" y="26839"/>
                </a:moveTo>
                <a:cubicBezTo>
                  <a:pt x="216" y="25125"/>
                  <a:pt x="0" y="23366"/>
                  <a:pt x="0" y="21600"/>
                </a:cubicBezTo>
                <a:cubicBezTo>
                  <a:pt x="0" y="9670"/>
                  <a:pt x="9670" y="0"/>
                  <a:pt x="21600" y="0"/>
                </a:cubicBezTo>
                <a:cubicBezTo>
                  <a:pt x="33529" y="0"/>
                  <a:pt x="43200" y="9670"/>
                  <a:pt x="43200" y="21600"/>
                </a:cubicBezTo>
                <a:cubicBezTo>
                  <a:pt x="43200" y="23379"/>
                  <a:pt x="42980" y="25152"/>
                  <a:pt x="42545" y="26878"/>
                </a:cubicBezTo>
                <a:lnTo>
                  <a:pt x="21600" y="21600"/>
                </a:lnTo>
                <a:close/>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195" name="Line 27"/>
          <p:cNvSpPr>
            <a:spLocks noChangeShapeType="1"/>
          </p:cNvSpPr>
          <p:nvPr/>
        </p:nvSpPr>
        <p:spPr bwMode="auto">
          <a:xfrm flipV="1">
            <a:off x="4365895" y="2494758"/>
            <a:ext cx="63137" cy="15008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196" name="Line 28"/>
          <p:cNvSpPr>
            <a:spLocks noChangeShapeType="1"/>
          </p:cNvSpPr>
          <p:nvPr/>
        </p:nvSpPr>
        <p:spPr bwMode="auto">
          <a:xfrm flipH="1" flipV="1">
            <a:off x="4302758" y="2494758"/>
            <a:ext cx="63137" cy="15008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197" name="Freeform 29"/>
          <p:cNvSpPr>
            <a:spLocks/>
          </p:cNvSpPr>
          <p:nvPr/>
        </p:nvSpPr>
        <p:spPr bwMode="auto">
          <a:xfrm>
            <a:off x="6302709" y="1209675"/>
            <a:ext cx="1474430" cy="388339"/>
          </a:xfrm>
          <a:custGeom>
            <a:avLst/>
            <a:gdLst>
              <a:gd name="T0" fmla="*/ 97 w 794"/>
              <a:gd name="T1" fmla="*/ 0 h 207"/>
              <a:gd name="T2" fmla="*/ 51 w 794"/>
              <a:gd name="T3" fmla="*/ 21 h 207"/>
              <a:gd name="T4" fmla="*/ 28 w 794"/>
              <a:gd name="T5" fmla="*/ 42 h 207"/>
              <a:gd name="T6" fmla="*/ 6 w 794"/>
              <a:gd name="T7" fmla="*/ 74 h 207"/>
              <a:gd name="T8" fmla="*/ 0 w 794"/>
              <a:gd name="T9" fmla="*/ 101 h 207"/>
              <a:gd name="T10" fmla="*/ 6 w 794"/>
              <a:gd name="T11" fmla="*/ 133 h 207"/>
              <a:gd name="T12" fmla="*/ 28 w 794"/>
              <a:gd name="T13" fmla="*/ 159 h 207"/>
              <a:gd name="T14" fmla="*/ 51 w 794"/>
              <a:gd name="T15" fmla="*/ 186 h 207"/>
              <a:gd name="T16" fmla="*/ 97 w 794"/>
              <a:gd name="T17" fmla="*/ 207 h 207"/>
              <a:gd name="T18" fmla="*/ 703 w 794"/>
              <a:gd name="T19" fmla="*/ 207 h 207"/>
              <a:gd name="T20" fmla="*/ 743 w 794"/>
              <a:gd name="T21" fmla="*/ 186 h 207"/>
              <a:gd name="T22" fmla="*/ 771 w 794"/>
              <a:gd name="T23" fmla="*/ 159 h 207"/>
              <a:gd name="T24" fmla="*/ 788 w 794"/>
              <a:gd name="T25" fmla="*/ 133 h 207"/>
              <a:gd name="T26" fmla="*/ 794 w 794"/>
              <a:gd name="T27" fmla="*/ 101 h 207"/>
              <a:gd name="T28" fmla="*/ 788 w 794"/>
              <a:gd name="T29" fmla="*/ 74 h 207"/>
              <a:gd name="T30" fmla="*/ 771 w 794"/>
              <a:gd name="T31" fmla="*/ 42 h 207"/>
              <a:gd name="T32" fmla="*/ 743 w 794"/>
              <a:gd name="T33" fmla="*/ 21 h 207"/>
              <a:gd name="T34" fmla="*/ 703 w 794"/>
              <a:gd name="T35" fmla="*/ 0 h 207"/>
              <a:gd name="T36" fmla="*/ 97 w 7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4" h="207">
                <a:moveTo>
                  <a:pt x="97" y="0"/>
                </a:moveTo>
                <a:lnTo>
                  <a:pt x="51" y="21"/>
                </a:lnTo>
                <a:lnTo>
                  <a:pt x="28" y="42"/>
                </a:lnTo>
                <a:lnTo>
                  <a:pt x="6" y="74"/>
                </a:lnTo>
                <a:lnTo>
                  <a:pt x="0" y="101"/>
                </a:lnTo>
                <a:lnTo>
                  <a:pt x="6" y="133"/>
                </a:lnTo>
                <a:lnTo>
                  <a:pt x="28" y="159"/>
                </a:lnTo>
                <a:lnTo>
                  <a:pt x="51" y="186"/>
                </a:lnTo>
                <a:lnTo>
                  <a:pt x="97" y="207"/>
                </a:lnTo>
                <a:lnTo>
                  <a:pt x="703" y="207"/>
                </a:lnTo>
                <a:lnTo>
                  <a:pt x="743" y="186"/>
                </a:lnTo>
                <a:lnTo>
                  <a:pt x="771" y="159"/>
                </a:lnTo>
                <a:lnTo>
                  <a:pt x="788" y="133"/>
                </a:lnTo>
                <a:lnTo>
                  <a:pt x="794" y="101"/>
                </a:lnTo>
                <a:lnTo>
                  <a:pt x="788" y="74"/>
                </a:lnTo>
                <a:lnTo>
                  <a:pt x="771" y="42"/>
                </a:lnTo>
                <a:lnTo>
                  <a:pt x="743" y="21"/>
                </a:lnTo>
                <a:lnTo>
                  <a:pt x="703" y="0"/>
                </a:lnTo>
                <a:lnTo>
                  <a:pt x="97" y="0"/>
                </a:lnTo>
                <a:close/>
              </a:path>
            </a:pathLst>
          </a:custGeom>
          <a:solidFill>
            <a:srgbClr val="FFFFCC"/>
          </a:solidFill>
          <a:ln w="0">
            <a:solidFill>
              <a:srgbClr val="990033"/>
            </a:solidFill>
            <a:prstDash val="solid"/>
            <a:round/>
            <a:headEnd/>
            <a:tailEnd/>
          </a:ln>
        </p:spPr>
        <p:txBody>
          <a:bodyPr/>
          <a:lstStyle/>
          <a:p>
            <a:endParaRPr lang="en-AU"/>
          </a:p>
        </p:txBody>
      </p:sp>
      <p:sp>
        <p:nvSpPr>
          <p:cNvPr id="903198" name="Rectangle 30"/>
          <p:cNvSpPr>
            <a:spLocks noChangeArrowheads="1"/>
          </p:cNvSpPr>
          <p:nvPr/>
        </p:nvSpPr>
        <p:spPr bwMode="auto">
          <a:xfrm>
            <a:off x="6807804" y="1228435"/>
            <a:ext cx="395534" cy="16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100">
                <a:solidFill>
                  <a:srgbClr val="000000"/>
                </a:solidFill>
                <a:latin typeface="Arial" panose="020B0604020202020204" pitchFamily="34" charset="0"/>
              </a:rPr>
              <a:t>Verify </a:t>
            </a:r>
            <a:endParaRPr lang="en-US" altLang="en-US" sz="1800">
              <a:latin typeface="Arial" panose="020B0604020202020204" pitchFamily="34" charset="0"/>
            </a:endParaRPr>
          </a:p>
        </p:txBody>
      </p:sp>
      <p:sp>
        <p:nvSpPr>
          <p:cNvPr id="903199" name="Rectangle 31"/>
          <p:cNvSpPr>
            <a:spLocks noChangeArrowheads="1"/>
          </p:cNvSpPr>
          <p:nvPr/>
        </p:nvSpPr>
        <p:spPr bwMode="auto">
          <a:xfrm>
            <a:off x="6681530" y="1408535"/>
            <a:ext cx="605371" cy="16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100">
                <a:solidFill>
                  <a:srgbClr val="000000"/>
                </a:solidFill>
                <a:latin typeface="Arial" panose="020B0604020202020204" pitchFamily="34" charset="0"/>
              </a:rPr>
              <a:t>Customer</a:t>
            </a:r>
            <a:endParaRPr lang="en-US" altLang="en-US" sz="1800">
              <a:latin typeface="Arial" panose="020B0604020202020204" pitchFamily="34" charset="0"/>
            </a:endParaRPr>
          </a:p>
        </p:txBody>
      </p:sp>
      <p:sp>
        <p:nvSpPr>
          <p:cNvPr id="903200" name="Freeform 32"/>
          <p:cNvSpPr>
            <a:spLocks/>
          </p:cNvSpPr>
          <p:nvPr/>
        </p:nvSpPr>
        <p:spPr bwMode="auto">
          <a:xfrm>
            <a:off x="4870989" y="1399154"/>
            <a:ext cx="1442862" cy="60033"/>
          </a:xfrm>
          <a:custGeom>
            <a:avLst/>
            <a:gdLst>
              <a:gd name="T0" fmla="*/ 0 w 137"/>
              <a:gd name="T1" fmla="*/ 0 h 6"/>
              <a:gd name="T2" fmla="*/ 137 w 137"/>
              <a:gd name="T3" fmla="*/ 0 h 6"/>
              <a:gd name="T4" fmla="*/ 123 w 137"/>
              <a:gd name="T5" fmla="*/ 6 h 6"/>
            </a:gdLst>
            <a:ahLst/>
            <a:cxnLst>
              <a:cxn ang="0">
                <a:pos x="T0" y="T1"/>
              </a:cxn>
              <a:cxn ang="0">
                <a:pos x="T2" y="T3"/>
              </a:cxn>
              <a:cxn ang="0">
                <a:pos x="T4" y="T5"/>
              </a:cxn>
            </a:cxnLst>
            <a:rect l="0" t="0" r="r" b="b"/>
            <a:pathLst>
              <a:path w="137" h="6">
                <a:moveTo>
                  <a:pt x="0" y="0"/>
                </a:moveTo>
                <a:lnTo>
                  <a:pt x="137" y="0"/>
                </a:lnTo>
                <a:lnTo>
                  <a:pt x="123" y="6"/>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01" name="Line 33"/>
          <p:cNvSpPr>
            <a:spLocks noChangeShapeType="1"/>
          </p:cNvSpPr>
          <p:nvPr/>
        </p:nvSpPr>
        <p:spPr bwMode="auto">
          <a:xfrm flipH="1" flipV="1">
            <a:off x="6165294" y="1339121"/>
            <a:ext cx="148557" cy="6003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02" name="Freeform 34"/>
          <p:cNvSpPr>
            <a:spLocks/>
          </p:cNvSpPr>
          <p:nvPr/>
        </p:nvSpPr>
        <p:spPr bwMode="auto">
          <a:xfrm>
            <a:off x="7039924" y="1607394"/>
            <a:ext cx="63137" cy="1127496"/>
          </a:xfrm>
          <a:custGeom>
            <a:avLst/>
            <a:gdLst>
              <a:gd name="T0" fmla="*/ 0 w 6"/>
              <a:gd name="T1" fmla="*/ 0 h 113"/>
              <a:gd name="T2" fmla="*/ 0 w 6"/>
              <a:gd name="T3" fmla="*/ 113 h 113"/>
              <a:gd name="T4" fmla="*/ 6 w 6"/>
              <a:gd name="T5" fmla="*/ 99 h 113"/>
            </a:gdLst>
            <a:ahLst/>
            <a:cxnLst>
              <a:cxn ang="0">
                <a:pos x="T0" y="T1"/>
              </a:cxn>
              <a:cxn ang="0">
                <a:pos x="T2" y="T3"/>
              </a:cxn>
              <a:cxn ang="0">
                <a:pos x="T4" y="T5"/>
              </a:cxn>
            </a:cxnLst>
            <a:rect l="0" t="0" r="r" b="b"/>
            <a:pathLst>
              <a:path w="6" h="113">
                <a:moveTo>
                  <a:pt x="0" y="0"/>
                </a:moveTo>
                <a:lnTo>
                  <a:pt x="0" y="113"/>
                </a:lnTo>
                <a:lnTo>
                  <a:pt x="6" y="99"/>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03" name="Line 35"/>
          <p:cNvSpPr>
            <a:spLocks noChangeShapeType="1"/>
          </p:cNvSpPr>
          <p:nvPr/>
        </p:nvSpPr>
        <p:spPr bwMode="auto">
          <a:xfrm flipH="1" flipV="1">
            <a:off x="6976787" y="2594188"/>
            <a:ext cx="63137" cy="14070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04" name="Freeform 36"/>
          <p:cNvSpPr>
            <a:spLocks/>
          </p:cNvSpPr>
          <p:nvPr/>
        </p:nvSpPr>
        <p:spPr bwMode="auto">
          <a:xfrm>
            <a:off x="4870989" y="1399154"/>
            <a:ext cx="1442862" cy="60033"/>
          </a:xfrm>
          <a:custGeom>
            <a:avLst/>
            <a:gdLst>
              <a:gd name="T0" fmla="*/ 0 w 137"/>
              <a:gd name="T1" fmla="*/ 0 h 6"/>
              <a:gd name="T2" fmla="*/ 137 w 137"/>
              <a:gd name="T3" fmla="*/ 0 h 6"/>
              <a:gd name="T4" fmla="*/ 123 w 137"/>
              <a:gd name="T5" fmla="*/ 6 h 6"/>
            </a:gdLst>
            <a:ahLst/>
            <a:cxnLst>
              <a:cxn ang="0">
                <a:pos x="T0" y="T1"/>
              </a:cxn>
              <a:cxn ang="0">
                <a:pos x="T2" y="T3"/>
              </a:cxn>
              <a:cxn ang="0">
                <a:pos x="T4" y="T5"/>
              </a:cxn>
            </a:cxnLst>
            <a:rect l="0" t="0" r="r" b="b"/>
            <a:pathLst>
              <a:path w="137" h="6">
                <a:moveTo>
                  <a:pt x="0" y="0"/>
                </a:moveTo>
                <a:lnTo>
                  <a:pt x="137" y="0"/>
                </a:lnTo>
                <a:lnTo>
                  <a:pt x="123" y="6"/>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05" name="Line 37"/>
          <p:cNvSpPr>
            <a:spLocks noChangeShapeType="1"/>
          </p:cNvSpPr>
          <p:nvPr/>
        </p:nvSpPr>
        <p:spPr bwMode="auto">
          <a:xfrm flipH="1" flipV="1">
            <a:off x="6165294" y="1339121"/>
            <a:ext cx="148557" cy="6003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06" name="Freeform 38"/>
          <p:cNvSpPr>
            <a:spLocks/>
          </p:cNvSpPr>
          <p:nvPr/>
        </p:nvSpPr>
        <p:spPr bwMode="auto">
          <a:xfrm>
            <a:off x="4397463" y="3731064"/>
            <a:ext cx="1474430" cy="388339"/>
          </a:xfrm>
          <a:custGeom>
            <a:avLst/>
            <a:gdLst>
              <a:gd name="T0" fmla="*/ 91 w 794"/>
              <a:gd name="T1" fmla="*/ 0 h 207"/>
              <a:gd name="T2" fmla="*/ 57 w 794"/>
              <a:gd name="T3" fmla="*/ 22 h 207"/>
              <a:gd name="T4" fmla="*/ 23 w 794"/>
              <a:gd name="T5" fmla="*/ 43 h 207"/>
              <a:gd name="T6" fmla="*/ 11 w 794"/>
              <a:gd name="T7" fmla="*/ 75 h 207"/>
              <a:gd name="T8" fmla="*/ 0 w 794"/>
              <a:gd name="T9" fmla="*/ 101 h 207"/>
              <a:gd name="T10" fmla="*/ 11 w 794"/>
              <a:gd name="T11" fmla="*/ 133 h 207"/>
              <a:gd name="T12" fmla="*/ 23 w 794"/>
              <a:gd name="T13" fmla="*/ 160 h 207"/>
              <a:gd name="T14" fmla="*/ 57 w 794"/>
              <a:gd name="T15" fmla="*/ 186 h 207"/>
              <a:gd name="T16" fmla="*/ 91 w 794"/>
              <a:gd name="T17" fmla="*/ 207 h 207"/>
              <a:gd name="T18" fmla="*/ 703 w 794"/>
              <a:gd name="T19" fmla="*/ 207 h 207"/>
              <a:gd name="T20" fmla="*/ 743 w 794"/>
              <a:gd name="T21" fmla="*/ 186 h 207"/>
              <a:gd name="T22" fmla="*/ 771 w 794"/>
              <a:gd name="T23" fmla="*/ 160 h 207"/>
              <a:gd name="T24" fmla="*/ 788 w 794"/>
              <a:gd name="T25" fmla="*/ 133 h 207"/>
              <a:gd name="T26" fmla="*/ 794 w 794"/>
              <a:gd name="T27" fmla="*/ 101 h 207"/>
              <a:gd name="T28" fmla="*/ 788 w 794"/>
              <a:gd name="T29" fmla="*/ 75 h 207"/>
              <a:gd name="T30" fmla="*/ 771 w 794"/>
              <a:gd name="T31" fmla="*/ 43 h 207"/>
              <a:gd name="T32" fmla="*/ 743 w 794"/>
              <a:gd name="T33" fmla="*/ 22 h 207"/>
              <a:gd name="T34" fmla="*/ 703 w 794"/>
              <a:gd name="T35" fmla="*/ 0 h 207"/>
              <a:gd name="T36" fmla="*/ 91 w 7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4" h="207">
                <a:moveTo>
                  <a:pt x="91" y="0"/>
                </a:moveTo>
                <a:lnTo>
                  <a:pt x="57" y="22"/>
                </a:lnTo>
                <a:lnTo>
                  <a:pt x="23" y="43"/>
                </a:lnTo>
                <a:lnTo>
                  <a:pt x="11" y="75"/>
                </a:lnTo>
                <a:lnTo>
                  <a:pt x="0" y="101"/>
                </a:lnTo>
                <a:lnTo>
                  <a:pt x="11" y="133"/>
                </a:lnTo>
                <a:lnTo>
                  <a:pt x="23" y="160"/>
                </a:lnTo>
                <a:lnTo>
                  <a:pt x="57" y="186"/>
                </a:lnTo>
                <a:lnTo>
                  <a:pt x="91" y="207"/>
                </a:lnTo>
                <a:lnTo>
                  <a:pt x="703" y="207"/>
                </a:lnTo>
                <a:lnTo>
                  <a:pt x="743" y="186"/>
                </a:lnTo>
                <a:lnTo>
                  <a:pt x="771" y="160"/>
                </a:lnTo>
                <a:lnTo>
                  <a:pt x="788" y="133"/>
                </a:lnTo>
                <a:lnTo>
                  <a:pt x="794" y="101"/>
                </a:lnTo>
                <a:lnTo>
                  <a:pt x="788" y="75"/>
                </a:lnTo>
                <a:lnTo>
                  <a:pt x="771" y="43"/>
                </a:lnTo>
                <a:lnTo>
                  <a:pt x="743" y="22"/>
                </a:lnTo>
                <a:lnTo>
                  <a:pt x="703" y="0"/>
                </a:lnTo>
                <a:lnTo>
                  <a:pt x="91" y="0"/>
                </a:lnTo>
                <a:close/>
              </a:path>
            </a:pathLst>
          </a:custGeom>
          <a:solidFill>
            <a:srgbClr val="FFFFCC"/>
          </a:solidFill>
          <a:ln w="0">
            <a:solidFill>
              <a:srgbClr val="990033"/>
            </a:solidFill>
            <a:prstDash val="solid"/>
            <a:round/>
            <a:headEnd/>
            <a:tailEnd/>
          </a:ln>
        </p:spPr>
        <p:txBody>
          <a:bodyPr/>
          <a:lstStyle/>
          <a:p>
            <a:endParaRPr lang="en-AU"/>
          </a:p>
        </p:txBody>
      </p:sp>
      <p:sp>
        <p:nvSpPr>
          <p:cNvPr id="903207" name="Rectangle 39"/>
          <p:cNvSpPr>
            <a:spLocks noChangeArrowheads="1"/>
          </p:cNvSpPr>
          <p:nvPr/>
        </p:nvSpPr>
        <p:spPr bwMode="auto">
          <a:xfrm>
            <a:off x="4681579" y="3751700"/>
            <a:ext cx="781782" cy="16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100">
                <a:solidFill>
                  <a:srgbClr val="000000"/>
                </a:solidFill>
                <a:latin typeface="Arial" panose="020B0604020202020204" pitchFamily="34" charset="0"/>
              </a:rPr>
              <a:t>Initiate Rent </a:t>
            </a:r>
            <a:endParaRPr lang="en-US" altLang="en-US" sz="1800">
              <a:latin typeface="Arial" panose="020B0604020202020204" pitchFamily="34" charset="0"/>
            </a:endParaRPr>
          </a:p>
        </p:txBody>
      </p:sp>
      <p:sp>
        <p:nvSpPr>
          <p:cNvPr id="903208" name="Rectangle 40"/>
          <p:cNvSpPr>
            <a:spLocks noChangeArrowheads="1"/>
          </p:cNvSpPr>
          <p:nvPr/>
        </p:nvSpPr>
        <p:spPr bwMode="auto">
          <a:xfrm>
            <a:off x="4702005" y="3931799"/>
            <a:ext cx="729787" cy="16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100">
                <a:solidFill>
                  <a:srgbClr val="000000"/>
                </a:solidFill>
                <a:latin typeface="Arial" panose="020B0604020202020204" pitchFamily="34" charset="0"/>
              </a:rPr>
              <a:t>Transaction</a:t>
            </a:r>
            <a:endParaRPr lang="en-US" altLang="en-US" sz="1800">
              <a:latin typeface="Arial" panose="020B0604020202020204" pitchFamily="34" charset="0"/>
            </a:endParaRPr>
          </a:p>
        </p:txBody>
      </p:sp>
      <p:sp>
        <p:nvSpPr>
          <p:cNvPr id="903209" name="Freeform 41"/>
          <p:cNvSpPr>
            <a:spLocks/>
          </p:cNvSpPr>
          <p:nvPr/>
        </p:nvSpPr>
        <p:spPr bwMode="auto">
          <a:xfrm>
            <a:off x="4334326" y="3063196"/>
            <a:ext cx="599800" cy="649108"/>
          </a:xfrm>
          <a:custGeom>
            <a:avLst/>
            <a:gdLst>
              <a:gd name="T0" fmla="*/ 0 w 57"/>
              <a:gd name="T1" fmla="*/ 0 h 65"/>
              <a:gd name="T2" fmla="*/ 57 w 57"/>
              <a:gd name="T3" fmla="*/ 65 h 65"/>
              <a:gd name="T4" fmla="*/ 52 w 57"/>
              <a:gd name="T5" fmla="*/ 50 h 65"/>
            </a:gdLst>
            <a:ahLst/>
            <a:cxnLst>
              <a:cxn ang="0">
                <a:pos x="T0" y="T1"/>
              </a:cxn>
              <a:cxn ang="0">
                <a:pos x="T2" y="T3"/>
              </a:cxn>
              <a:cxn ang="0">
                <a:pos x="T4" y="T5"/>
              </a:cxn>
            </a:cxnLst>
            <a:rect l="0" t="0" r="r" b="b"/>
            <a:pathLst>
              <a:path w="57" h="65">
                <a:moveTo>
                  <a:pt x="0" y="0"/>
                </a:moveTo>
                <a:lnTo>
                  <a:pt x="57" y="65"/>
                </a:lnTo>
                <a:lnTo>
                  <a:pt x="52" y="5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10" name="Line 42"/>
          <p:cNvSpPr>
            <a:spLocks noChangeShapeType="1"/>
          </p:cNvSpPr>
          <p:nvPr/>
        </p:nvSpPr>
        <p:spPr bwMode="auto">
          <a:xfrm flipH="1" flipV="1">
            <a:off x="4787426" y="3641014"/>
            <a:ext cx="146700" cy="71289"/>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11" name="Freeform 43"/>
          <p:cNvSpPr>
            <a:spLocks/>
          </p:cNvSpPr>
          <p:nvPr/>
        </p:nvSpPr>
        <p:spPr bwMode="auto">
          <a:xfrm>
            <a:off x="2945317" y="4130659"/>
            <a:ext cx="1598847" cy="577818"/>
          </a:xfrm>
          <a:custGeom>
            <a:avLst/>
            <a:gdLst>
              <a:gd name="T0" fmla="*/ 0 w 152"/>
              <a:gd name="T1" fmla="*/ 58 h 58"/>
              <a:gd name="T2" fmla="*/ 152 w 152"/>
              <a:gd name="T3" fmla="*/ 0 h 58"/>
              <a:gd name="T4" fmla="*/ 140 w 152"/>
              <a:gd name="T5" fmla="*/ 10 h 58"/>
            </a:gdLst>
            <a:ahLst/>
            <a:cxnLst>
              <a:cxn ang="0">
                <a:pos x="T0" y="T1"/>
              </a:cxn>
              <a:cxn ang="0">
                <a:pos x="T2" y="T3"/>
              </a:cxn>
              <a:cxn ang="0">
                <a:pos x="T4" y="T5"/>
              </a:cxn>
            </a:cxnLst>
            <a:rect l="0" t="0" r="r" b="b"/>
            <a:pathLst>
              <a:path w="152" h="58">
                <a:moveTo>
                  <a:pt x="0" y="58"/>
                </a:moveTo>
                <a:lnTo>
                  <a:pt x="152" y="0"/>
                </a:lnTo>
                <a:lnTo>
                  <a:pt x="140" y="1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12" name="Line 44"/>
          <p:cNvSpPr>
            <a:spLocks noChangeShapeType="1"/>
          </p:cNvSpPr>
          <p:nvPr/>
        </p:nvSpPr>
        <p:spPr bwMode="auto">
          <a:xfrm flipH="1" flipV="1">
            <a:off x="4377037" y="4119403"/>
            <a:ext cx="167127" cy="1125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13" name="Freeform 45"/>
          <p:cNvSpPr>
            <a:spLocks/>
          </p:cNvSpPr>
          <p:nvPr/>
        </p:nvSpPr>
        <p:spPr bwMode="auto">
          <a:xfrm>
            <a:off x="5450362" y="2884973"/>
            <a:ext cx="1273878" cy="827331"/>
          </a:xfrm>
          <a:custGeom>
            <a:avLst/>
            <a:gdLst>
              <a:gd name="T0" fmla="*/ 121 w 121"/>
              <a:gd name="T1" fmla="*/ 0 h 83"/>
              <a:gd name="T2" fmla="*/ 0 w 121"/>
              <a:gd name="T3" fmla="*/ 83 h 83"/>
              <a:gd name="T4" fmla="*/ 16 w 121"/>
              <a:gd name="T5" fmla="*/ 79 h 83"/>
            </a:gdLst>
            <a:ahLst/>
            <a:cxnLst>
              <a:cxn ang="0">
                <a:pos x="T0" y="T1"/>
              </a:cxn>
              <a:cxn ang="0">
                <a:pos x="T2" y="T3"/>
              </a:cxn>
              <a:cxn ang="0">
                <a:pos x="T4" y="T5"/>
              </a:cxn>
            </a:cxnLst>
            <a:rect l="0" t="0" r="r" b="b"/>
            <a:pathLst>
              <a:path w="121" h="83">
                <a:moveTo>
                  <a:pt x="121" y="0"/>
                </a:moveTo>
                <a:lnTo>
                  <a:pt x="0" y="83"/>
                </a:lnTo>
                <a:lnTo>
                  <a:pt x="16" y="79"/>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14" name="Line 46"/>
          <p:cNvSpPr>
            <a:spLocks noChangeShapeType="1"/>
          </p:cNvSpPr>
          <p:nvPr/>
        </p:nvSpPr>
        <p:spPr bwMode="auto">
          <a:xfrm flipV="1">
            <a:off x="5450362" y="3582857"/>
            <a:ext cx="94705" cy="12944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15" name="Freeform 47"/>
          <p:cNvSpPr>
            <a:spLocks/>
          </p:cNvSpPr>
          <p:nvPr/>
        </p:nvSpPr>
        <p:spPr bwMode="auto">
          <a:xfrm>
            <a:off x="5134678" y="4130659"/>
            <a:ext cx="63137" cy="686628"/>
          </a:xfrm>
          <a:custGeom>
            <a:avLst/>
            <a:gdLst>
              <a:gd name="T0" fmla="*/ 0 w 6"/>
              <a:gd name="T1" fmla="*/ 0 h 69"/>
              <a:gd name="T2" fmla="*/ 0 w 6"/>
              <a:gd name="T3" fmla="*/ 69 h 69"/>
              <a:gd name="T4" fmla="*/ 6 w 6"/>
              <a:gd name="T5" fmla="*/ 54 h 69"/>
            </a:gdLst>
            <a:ahLst/>
            <a:cxnLst>
              <a:cxn ang="0">
                <a:pos x="T0" y="T1"/>
              </a:cxn>
              <a:cxn ang="0">
                <a:pos x="T2" y="T3"/>
              </a:cxn>
              <a:cxn ang="0">
                <a:pos x="T4" y="T5"/>
              </a:cxn>
            </a:cxnLst>
            <a:rect l="0" t="0" r="r" b="b"/>
            <a:pathLst>
              <a:path w="6" h="69">
                <a:moveTo>
                  <a:pt x="0" y="0"/>
                </a:moveTo>
                <a:lnTo>
                  <a:pt x="0" y="69"/>
                </a:lnTo>
                <a:lnTo>
                  <a:pt x="6" y="54"/>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16" name="Line 48"/>
          <p:cNvSpPr>
            <a:spLocks noChangeShapeType="1"/>
          </p:cNvSpPr>
          <p:nvPr/>
        </p:nvSpPr>
        <p:spPr bwMode="auto">
          <a:xfrm flipH="1" flipV="1">
            <a:off x="5071541" y="4669080"/>
            <a:ext cx="63137" cy="14820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17" name="Freeform 49"/>
          <p:cNvSpPr>
            <a:spLocks/>
          </p:cNvSpPr>
          <p:nvPr/>
        </p:nvSpPr>
        <p:spPr bwMode="auto">
          <a:xfrm>
            <a:off x="4334326" y="3063196"/>
            <a:ext cx="599800" cy="649108"/>
          </a:xfrm>
          <a:custGeom>
            <a:avLst/>
            <a:gdLst>
              <a:gd name="T0" fmla="*/ 0 w 57"/>
              <a:gd name="T1" fmla="*/ 0 h 65"/>
              <a:gd name="T2" fmla="*/ 57 w 57"/>
              <a:gd name="T3" fmla="*/ 65 h 65"/>
              <a:gd name="T4" fmla="*/ 52 w 57"/>
              <a:gd name="T5" fmla="*/ 50 h 65"/>
            </a:gdLst>
            <a:ahLst/>
            <a:cxnLst>
              <a:cxn ang="0">
                <a:pos x="T0" y="T1"/>
              </a:cxn>
              <a:cxn ang="0">
                <a:pos x="T2" y="T3"/>
              </a:cxn>
              <a:cxn ang="0">
                <a:pos x="T4" y="T5"/>
              </a:cxn>
            </a:cxnLst>
            <a:rect l="0" t="0" r="r" b="b"/>
            <a:pathLst>
              <a:path w="57" h="65">
                <a:moveTo>
                  <a:pt x="0" y="0"/>
                </a:moveTo>
                <a:lnTo>
                  <a:pt x="57" y="65"/>
                </a:lnTo>
                <a:lnTo>
                  <a:pt x="52" y="5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18" name="Line 50"/>
          <p:cNvSpPr>
            <a:spLocks noChangeShapeType="1"/>
          </p:cNvSpPr>
          <p:nvPr/>
        </p:nvSpPr>
        <p:spPr bwMode="auto">
          <a:xfrm flipH="1" flipV="1">
            <a:off x="4787426" y="3641014"/>
            <a:ext cx="146700" cy="71289"/>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19" name="Freeform 51"/>
          <p:cNvSpPr>
            <a:spLocks/>
          </p:cNvSpPr>
          <p:nvPr/>
        </p:nvSpPr>
        <p:spPr bwMode="auto">
          <a:xfrm>
            <a:off x="1344613" y="4717857"/>
            <a:ext cx="1830967" cy="478388"/>
          </a:xfrm>
          <a:custGeom>
            <a:avLst/>
            <a:gdLst>
              <a:gd name="T0" fmla="*/ 102 w 986"/>
              <a:gd name="T1" fmla="*/ 0 h 255"/>
              <a:gd name="T2" fmla="*/ 57 w 986"/>
              <a:gd name="T3" fmla="*/ 27 h 255"/>
              <a:gd name="T4" fmla="*/ 28 w 986"/>
              <a:gd name="T5" fmla="*/ 59 h 255"/>
              <a:gd name="T6" fmla="*/ 6 w 986"/>
              <a:gd name="T7" fmla="*/ 91 h 255"/>
              <a:gd name="T8" fmla="*/ 0 w 986"/>
              <a:gd name="T9" fmla="*/ 128 h 255"/>
              <a:gd name="T10" fmla="*/ 6 w 986"/>
              <a:gd name="T11" fmla="*/ 165 h 255"/>
              <a:gd name="T12" fmla="*/ 28 w 986"/>
              <a:gd name="T13" fmla="*/ 197 h 255"/>
              <a:gd name="T14" fmla="*/ 57 w 986"/>
              <a:gd name="T15" fmla="*/ 229 h 255"/>
              <a:gd name="T16" fmla="*/ 102 w 986"/>
              <a:gd name="T17" fmla="*/ 255 h 255"/>
              <a:gd name="T18" fmla="*/ 890 w 986"/>
              <a:gd name="T19" fmla="*/ 255 h 255"/>
              <a:gd name="T20" fmla="*/ 930 w 986"/>
              <a:gd name="T21" fmla="*/ 229 h 255"/>
              <a:gd name="T22" fmla="*/ 964 w 986"/>
              <a:gd name="T23" fmla="*/ 197 h 255"/>
              <a:gd name="T24" fmla="*/ 981 w 986"/>
              <a:gd name="T25" fmla="*/ 165 h 255"/>
              <a:gd name="T26" fmla="*/ 986 w 986"/>
              <a:gd name="T27" fmla="*/ 128 h 255"/>
              <a:gd name="T28" fmla="*/ 981 w 986"/>
              <a:gd name="T29" fmla="*/ 91 h 255"/>
              <a:gd name="T30" fmla="*/ 964 w 986"/>
              <a:gd name="T31" fmla="*/ 59 h 255"/>
              <a:gd name="T32" fmla="*/ 930 w 986"/>
              <a:gd name="T33" fmla="*/ 27 h 255"/>
              <a:gd name="T34" fmla="*/ 890 w 986"/>
              <a:gd name="T35" fmla="*/ 0 h 255"/>
              <a:gd name="T36" fmla="*/ 102 w 986"/>
              <a:gd name="T3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86" h="255">
                <a:moveTo>
                  <a:pt x="102" y="0"/>
                </a:moveTo>
                <a:lnTo>
                  <a:pt x="57" y="27"/>
                </a:lnTo>
                <a:lnTo>
                  <a:pt x="28" y="59"/>
                </a:lnTo>
                <a:lnTo>
                  <a:pt x="6" y="91"/>
                </a:lnTo>
                <a:lnTo>
                  <a:pt x="0" y="128"/>
                </a:lnTo>
                <a:lnTo>
                  <a:pt x="6" y="165"/>
                </a:lnTo>
                <a:lnTo>
                  <a:pt x="28" y="197"/>
                </a:lnTo>
                <a:lnTo>
                  <a:pt x="57" y="229"/>
                </a:lnTo>
                <a:lnTo>
                  <a:pt x="102" y="255"/>
                </a:lnTo>
                <a:lnTo>
                  <a:pt x="890" y="255"/>
                </a:lnTo>
                <a:lnTo>
                  <a:pt x="930" y="229"/>
                </a:lnTo>
                <a:lnTo>
                  <a:pt x="964" y="197"/>
                </a:lnTo>
                <a:lnTo>
                  <a:pt x="981" y="165"/>
                </a:lnTo>
                <a:lnTo>
                  <a:pt x="986" y="128"/>
                </a:lnTo>
                <a:lnTo>
                  <a:pt x="981" y="91"/>
                </a:lnTo>
                <a:lnTo>
                  <a:pt x="964" y="59"/>
                </a:lnTo>
                <a:lnTo>
                  <a:pt x="930" y="27"/>
                </a:lnTo>
                <a:lnTo>
                  <a:pt x="890" y="0"/>
                </a:lnTo>
                <a:lnTo>
                  <a:pt x="102" y="0"/>
                </a:lnTo>
                <a:close/>
              </a:path>
            </a:pathLst>
          </a:custGeom>
          <a:solidFill>
            <a:srgbClr val="FFFFCC"/>
          </a:solidFill>
          <a:ln w="0">
            <a:solidFill>
              <a:srgbClr val="990033"/>
            </a:solidFill>
            <a:prstDash val="solid"/>
            <a:round/>
            <a:headEnd/>
            <a:tailEnd/>
          </a:ln>
        </p:spPr>
        <p:txBody>
          <a:bodyPr/>
          <a:lstStyle/>
          <a:p>
            <a:endParaRPr lang="en-AU"/>
          </a:p>
        </p:txBody>
      </p:sp>
      <p:sp>
        <p:nvSpPr>
          <p:cNvPr id="903220" name="Rectangle 52"/>
          <p:cNvSpPr>
            <a:spLocks noChangeArrowheads="1"/>
          </p:cNvSpPr>
          <p:nvPr/>
        </p:nvSpPr>
        <p:spPr bwMode="auto">
          <a:xfrm>
            <a:off x="1545165" y="4759130"/>
            <a:ext cx="1227454" cy="16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100">
                <a:solidFill>
                  <a:srgbClr val="000000"/>
                </a:solidFill>
                <a:latin typeface="Arial" panose="020B0604020202020204" pitchFamily="34" charset="0"/>
              </a:rPr>
              <a:t>Remove Excessive </a:t>
            </a:r>
            <a:endParaRPr lang="en-US" altLang="en-US" sz="1800">
              <a:latin typeface="Arial" panose="020B0604020202020204" pitchFamily="34" charset="0"/>
            </a:endParaRPr>
          </a:p>
        </p:txBody>
      </p:sp>
      <p:sp>
        <p:nvSpPr>
          <p:cNvPr id="903221" name="Rectangle 53"/>
          <p:cNvSpPr>
            <a:spLocks noChangeArrowheads="1"/>
          </p:cNvSpPr>
          <p:nvPr/>
        </p:nvSpPr>
        <p:spPr bwMode="auto">
          <a:xfrm>
            <a:off x="1998265" y="4937353"/>
            <a:ext cx="428959" cy="16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100">
                <a:solidFill>
                  <a:srgbClr val="000000"/>
                </a:solidFill>
                <a:latin typeface="Arial" panose="020B0604020202020204" pitchFamily="34" charset="0"/>
              </a:rPr>
              <a:t>Videos</a:t>
            </a:r>
            <a:endParaRPr lang="en-US" altLang="en-US" sz="1800">
              <a:latin typeface="Arial" panose="020B0604020202020204" pitchFamily="34" charset="0"/>
            </a:endParaRPr>
          </a:p>
        </p:txBody>
      </p:sp>
      <p:sp>
        <p:nvSpPr>
          <p:cNvPr id="903222" name="Freeform 54"/>
          <p:cNvSpPr>
            <a:spLocks/>
          </p:cNvSpPr>
          <p:nvPr/>
        </p:nvSpPr>
        <p:spPr bwMode="auto">
          <a:xfrm>
            <a:off x="2945317" y="4130659"/>
            <a:ext cx="1598847" cy="577818"/>
          </a:xfrm>
          <a:custGeom>
            <a:avLst/>
            <a:gdLst>
              <a:gd name="T0" fmla="*/ 0 w 152"/>
              <a:gd name="T1" fmla="*/ 58 h 58"/>
              <a:gd name="T2" fmla="*/ 152 w 152"/>
              <a:gd name="T3" fmla="*/ 0 h 58"/>
              <a:gd name="T4" fmla="*/ 140 w 152"/>
              <a:gd name="T5" fmla="*/ 10 h 58"/>
            </a:gdLst>
            <a:ahLst/>
            <a:cxnLst>
              <a:cxn ang="0">
                <a:pos x="T0" y="T1"/>
              </a:cxn>
              <a:cxn ang="0">
                <a:pos x="T2" y="T3"/>
              </a:cxn>
              <a:cxn ang="0">
                <a:pos x="T4" y="T5"/>
              </a:cxn>
            </a:cxnLst>
            <a:rect l="0" t="0" r="r" b="b"/>
            <a:pathLst>
              <a:path w="152" h="58">
                <a:moveTo>
                  <a:pt x="0" y="58"/>
                </a:moveTo>
                <a:lnTo>
                  <a:pt x="152" y="0"/>
                </a:lnTo>
                <a:lnTo>
                  <a:pt x="140" y="1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23" name="Line 55"/>
          <p:cNvSpPr>
            <a:spLocks noChangeShapeType="1"/>
          </p:cNvSpPr>
          <p:nvPr/>
        </p:nvSpPr>
        <p:spPr bwMode="auto">
          <a:xfrm flipH="1" flipV="1">
            <a:off x="4377037" y="4119403"/>
            <a:ext cx="167127" cy="1125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24" name="Freeform 56"/>
          <p:cNvSpPr>
            <a:spLocks/>
          </p:cNvSpPr>
          <p:nvPr/>
        </p:nvSpPr>
        <p:spPr bwMode="auto">
          <a:xfrm>
            <a:off x="3144012" y="4897956"/>
            <a:ext cx="1674982" cy="60033"/>
          </a:xfrm>
          <a:custGeom>
            <a:avLst/>
            <a:gdLst>
              <a:gd name="T0" fmla="*/ 159 w 159"/>
              <a:gd name="T1" fmla="*/ 6 h 6"/>
              <a:gd name="T2" fmla="*/ 0 w 159"/>
              <a:gd name="T3" fmla="*/ 6 h 6"/>
              <a:gd name="T4" fmla="*/ 15 w 159"/>
              <a:gd name="T5" fmla="*/ 0 h 6"/>
            </a:gdLst>
            <a:ahLst/>
            <a:cxnLst>
              <a:cxn ang="0">
                <a:pos x="T0" y="T1"/>
              </a:cxn>
              <a:cxn ang="0">
                <a:pos x="T2" y="T3"/>
              </a:cxn>
              <a:cxn ang="0">
                <a:pos x="T4" y="T5"/>
              </a:cxn>
            </a:cxnLst>
            <a:rect l="0" t="0" r="r" b="b"/>
            <a:pathLst>
              <a:path w="159" h="6">
                <a:moveTo>
                  <a:pt x="159" y="6"/>
                </a:moveTo>
                <a:lnTo>
                  <a:pt x="0" y="6"/>
                </a:lnTo>
                <a:lnTo>
                  <a:pt x="15" y="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25" name="Line 57"/>
          <p:cNvSpPr>
            <a:spLocks noChangeShapeType="1"/>
          </p:cNvSpPr>
          <p:nvPr/>
        </p:nvSpPr>
        <p:spPr bwMode="auto">
          <a:xfrm>
            <a:off x="3144012" y="4957989"/>
            <a:ext cx="159699" cy="6003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26" name="Freeform 58"/>
          <p:cNvSpPr>
            <a:spLocks/>
          </p:cNvSpPr>
          <p:nvPr/>
        </p:nvSpPr>
        <p:spPr bwMode="auto">
          <a:xfrm>
            <a:off x="2945317" y="4130659"/>
            <a:ext cx="1598847" cy="577818"/>
          </a:xfrm>
          <a:custGeom>
            <a:avLst/>
            <a:gdLst>
              <a:gd name="T0" fmla="*/ 0 w 152"/>
              <a:gd name="T1" fmla="*/ 58 h 58"/>
              <a:gd name="T2" fmla="*/ 152 w 152"/>
              <a:gd name="T3" fmla="*/ 0 h 58"/>
              <a:gd name="T4" fmla="*/ 140 w 152"/>
              <a:gd name="T5" fmla="*/ 10 h 58"/>
            </a:gdLst>
            <a:ahLst/>
            <a:cxnLst>
              <a:cxn ang="0">
                <a:pos x="T0" y="T1"/>
              </a:cxn>
              <a:cxn ang="0">
                <a:pos x="T2" y="T3"/>
              </a:cxn>
              <a:cxn ang="0">
                <a:pos x="T4" y="T5"/>
              </a:cxn>
            </a:cxnLst>
            <a:rect l="0" t="0" r="r" b="b"/>
            <a:pathLst>
              <a:path w="152" h="58">
                <a:moveTo>
                  <a:pt x="0" y="58"/>
                </a:moveTo>
                <a:lnTo>
                  <a:pt x="152" y="0"/>
                </a:lnTo>
                <a:lnTo>
                  <a:pt x="140" y="1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27" name="Line 59"/>
          <p:cNvSpPr>
            <a:spLocks noChangeShapeType="1"/>
          </p:cNvSpPr>
          <p:nvPr/>
        </p:nvSpPr>
        <p:spPr bwMode="auto">
          <a:xfrm flipH="1" flipV="1">
            <a:off x="4377037" y="4119403"/>
            <a:ext cx="167127" cy="1125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28" name="Freeform 60"/>
          <p:cNvSpPr>
            <a:spLocks/>
          </p:cNvSpPr>
          <p:nvPr/>
        </p:nvSpPr>
        <p:spPr bwMode="auto">
          <a:xfrm>
            <a:off x="6291567" y="4789146"/>
            <a:ext cx="1474430" cy="388339"/>
          </a:xfrm>
          <a:custGeom>
            <a:avLst/>
            <a:gdLst>
              <a:gd name="T0" fmla="*/ 91 w 794"/>
              <a:gd name="T1" fmla="*/ 0 h 207"/>
              <a:gd name="T2" fmla="*/ 57 w 794"/>
              <a:gd name="T3" fmla="*/ 21 h 207"/>
              <a:gd name="T4" fmla="*/ 23 w 794"/>
              <a:gd name="T5" fmla="*/ 47 h 207"/>
              <a:gd name="T6" fmla="*/ 12 w 794"/>
              <a:gd name="T7" fmla="*/ 74 h 207"/>
              <a:gd name="T8" fmla="*/ 0 w 794"/>
              <a:gd name="T9" fmla="*/ 106 h 207"/>
              <a:gd name="T10" fmla="*/ 12 w 794"/>
              <a:gd name="T11" fmla="*/ 132 h 207"/>
              <a:gd name="T12" fmla="*/ 23 w 794"/>
              <a:gd name="T13" fmla="*/ 164 h 207"/>
              <a:gd name="T14" fmla="*/ 57 w 794"/>
              <a:gd name="T15" fmla="*/ 185 h 207"/>
              <a:gd name="T16" fmla="*/ 91 w 794"/>
              <a:gd name="T17" fmla="*/ 207 h 207"/>
              <a:gd name="T18" fmla="*/ 703 w 794"/>
              <a:gd name="T19" fmla="*/ 207 h 207"/>
              <a:gd name="T20" fmla="*/ 743 w 794"/>
              <a:gd name="T21" fmla="*/ 185 h 207"/>
              <a:gd name="T22" fmla="*/ 771 w 794"/>
              <a:gd name="T23" fmla="*/ 164 h 207"/>
              <a:gd name="T24" fmla="*/ 788 w 794"/>
              <a:gd name="T25" fmla="*/ 132 h 207"/>
              <a:gd name="T26" fmla="*/ 794 w 794"/>
              <a:gd name="T27" fmla="*/ 106 h 207"/>
              <a:gd name="T28" fmla="*/ 788 w 794"/>
              <a:gd name="T29" fmla="*/ 74 h 207"/>
              <a:gd name="T30" fmla="*/ 771 w 794"/>
              <a:gd name="T31" fmla="*/ 47 h 207"/>
              <a:gd name="T32" fmla="*/ 743 w 794"/>
              <a:gd name="T33" fmla="*/ 21 h 207"/>
              <a:gd name="T34" fmla="*/ 703 w 794"/>
              <a:gd name="T35" fmla="*/ 0 h 207"/>
              <a:gd name="T36" fmla="*/ 91 w 794"/>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4" h="207">
                <a:moveTo>
                  <a:pt x="91" y="0"/>
                </a:moveTo>
                <a:lnTo>
                  <a:pt x="57" y="21"/>
                </a:lnTo>
                <a:lnTo>
                  <a:pt x="23" y="47"/>
                </a:lnTo>
                <a:lnTo>
                  <a:pt x="12" y="74"/>
                </a:lnTo>
                <a:lnTo>
                  <a:pt x="0" y="106"/>
                </a:lnTo>
                <a:lnTo>
                  <a:pt x="12" y="132"/>
                </a:lnTo>
                <a:lnTo>
                  <a:pt x="23" y="164"/>
                </a:lnTo>
                <a:lnTo>
                  <a:pt x="57" y="185"/>
                </a:lnTo>
                <a:lnTo>
                  <a:pt x="91" y="207"/>
                </a:lnTo>
                <a:lnTo>
                  <a:pt x="703" y="207"/>
                </a:lnTo>
                <a:lnTo>
                  <a:pt x="743" y="185"/>
                </a:lnTo>
                <a:lnTo>
                  <a:pt x="771" y="164"/>
                </a:lnTo>
                <a:lnTo>
                  <a:pt x="788" y="132"/>
                </a:lnTo>
                <a:lnTo>
                  <a:pt x="794" y="106"/>
                </a:lnTo>
                <a:lnTo>
                  <a:pt x="788" y="74"/>
                </a:lnTo>
                <a:lnTo>
                  <a:pt x="771" y="47"/>
                </a:lnTo>
                <a:lnTo>
                  <a:pt x="743" y="21"/>
                </a:lnTo>
                <a:lnTo>
                  <a:pt x="703" y="0"/>
                </a:lnTo>
                <a:lnTo>
                  <a:pt x="91" y="0"/>
                </a:lnTo>
                <a:close/>
              </a:path>
            </a:pathLst>
          </a:custGeom>
          <a:solidFill>
            <a:srgbClr val="FFFFCC"/>
          </a:solidFill>
          <a:ln w="0">
            <a:solidFill>
              <a:srgbClr val="990033"/>
            </a:solidFill>
            <a:prstDash val="solid"/>
            <a:round/>
            <a:headEnd/>
            <a:tailEnd/>
          </a:ln>
        </p:spPr>
        <p:txBody>
          <a:bodyPr/>
          <a:lstStyle/>
          <a:p>
            <a:endParaRPr lang="en-AU"/>
          </a:p>
        </p:txBody>
      </p:sp>
      <p:sp>
        <p:nvSpPr>
          <p:cNvPr id="903229" name="Rectangle 61"/>
          <p:cNvSpPr>
            <a:spLocks noChangeArrowheads="1"/>
          </p:cNvSpPr>
          <p:nvPr/>
        </p:nvSpPr>
        <p:spPr bwMode="auto">
          <a:xfrm>
            <a:off x="6703813" y="4817287"/>
            <a:ext cx="558946" cy="16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100">
                <a:solidFill>
                  <a:srgbClr val="000000"/>
                </a:solidFill>
                <a:latin typeface="Arial" panose="020B0604020202020204" pitchFamily="34" charset="0"/>
              </a:rPr>
              <a:t>Request </a:t>
            </a:r>
            <a:endParaRPr lang="en-US" altLang="en-US" sz="1800">
              <a:latin typeface="Arial" panose="020B0604020202020204" pitchFamily="34" charset="0"/>
            </a:endParaRPr>
          </a:p>
        </p:txBody>
      </p:sp>
      <p:sp>
        <p:nvSpPr>
          <p:cNvPr id="903230" name="Rectangle 62"/>
          <p:cNvSpPr>
            <a:spLocks noChangeArrowheads="1"/>
          </p:cNvSpPr>
          <p:nvPr/>
        </p:nvSpPr>
        <p:spPr bwMode="auto">
          <a:xfrm>
            <a:off x="6735382" y="4997386"/>
            <a:ext cx="475383" cy="16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100">
                <a:solidFill>
                  <a:srgbClr val="000000"/>
                </a:solidFill>
                <a:latin typeface="Arial" panose="020B0604020202020204" pitchFamily="34" charset="0"/>
              </a:rPr>
              <a:t>Deposit</a:t>
            </a:r>
            <a:endParaRPr lang="en-US" altLang="en-US" sz="1800">
              <a:latin typeface="Arial" panose="020B0604020202020204" pitchFamily="34" charset="0"/>
            </a:endParaRPr>
          </a:p>
        </p:txBody>
      </p:sp>
      <p:sp>
        <p:nvSpPr>
          <p:cNvPr id="903231" name="Freeform 63"/>
          <p:cNvSpPr>
            <a:spLocks/>
          </p:cNvSpPr>
          <p:nvPr/>
        </p:nvSpPr>
        <p:spPr bwMode="auto">
          <a:xfrm>
            <a:off x="7028782" y="3033179"/>
            <a:ext cx="63137" cy="1744711"/>
          </a:xfrm>
          <a:custGeom>
            <a:avLst/>
            <a:gdLst>
              <a:gd name="T0" fmla="*/ 1 w 6"/>
              <a:gd name="T1" fmla="*/ 0 h 175"/>
              <a:gd name="T2" fmla="*/ 0 w 6"/>
              <a:gd name="T3" fmla="*/ 175 h 175"/>
              <a:gd name="T4" fmla="*/ 6 w 6"/>
              <a:gd name="T5" fmla="*/ 161 h 175"/>
            </a:gdLst>
            <a:ahLst/>
            <a:cxnLst>
              <a:cxn ang="0">
                <a:pos x="T0" y="T1"/>
              </a:cxn>
              <a:cxn ang="0">
                <a:pos x="T2" y="T3"/>
              </a:cxn>
              <a:cxn ang="0">
                <a:pos x="T4" y="T5"/>
              </a:cxn>
            </a:cxnLst>
            <a:rect l="0" t="0" r="r" b="b"/>
            <a:pathLst>
              <a:path w="6" h="175">
                <a:moveTo>
                  <a:pt x="1" y="0"/>
                </a:moveTo>
                <a:lnTo>
                  <a:pt x="0" y="175"/>
                </a:lnTo>
                <a:lnTo>
                  <a:pt x="6" y="161"/>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32" name="Line 64"/>
          <p:cNvSpPr>
            <a:spLocks noChangeShapeType="1"/>
          </p:cNvSpPr>
          <p:nvPr/>
        </p:nvSpPr>
        <p:spPr bwMode="auto">
          <a:xfrm flipH="1" flipV="1">
            <a:off x="6965646" y="4639064"/>
            <a:ext cx="63137" cy="13882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33" name="Freeform 65"/>
          <p:cNvSpPr>
            <a:spLocks/>
          </p:cNvSpPr>
          <p:nvPr/>
        </p:nvSpPr>
        <p:spPr bwMode="auto">
          <a:xfrm>
            <a:off x="7281330" y="3772336"/>
            <a:ext cx="1264593" cy="1005554"/>
          </a:xfrm>
          <a:custGeom>
            <a:avLst/>
            <a:gdLst>
              <a:gd name="T0" fmla="*/ 0 w 120"/>
              <a:gd name="T1" fmla="*/ 101 h 101"/>
              <a:gd name="T2" fmla="*/ 120 w 120"/>
              <a:gd name="T3" fmla="*/ 0 h 101"/>
              <a:gd name="T4" fmla="*/ 113 w 120"/>
              <a:gd name="T5" fmla="*/ 14 h 101"/>
            </a:gdLst>
            <a:ahLst/>
            <a:cxnLst>
              <a:cxn ang="0">
                <a:pos x="T0" y="T1"/>
              </a:cxn>
              <a:cxn ang="0">
                <a:pos x="T2" y="T3"/>
              </a:cxn>
              <a:cxn ang="0">
                <a:pos x="T4" y="T5"/>
              </a:cxn>
            </a:cxnLst>
            <a:rect l="0" t="0" r="r" b="b"/>
            <a:pathLst>
              <a:path w="120" h="101">
                <a:moveTo>
                  <a:pt x="0" y="101"/>
                </a:moveTo>
                <a:lnTo>
                  <a:pt x="120" y="0"/>
                </a:lnTo>
                <a:lnTo>
                  <a:pt x="113" y="14"/>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34" name="Line 66"/>
          <p:cNvSpPr>
            <a:spLocks noChangeShapeType="1"/>
          </p:cNvSpPr>
          <p:nvPr/>
        </p:nvSpPr>
        <p:spPr bwMode="auto">
          <a:xfrm flipH="1">
            <a:off x="8388081" y="3772336"/>
            <a:ext cx="157842" cy="4877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35" name="Freeform 67"/>
          <p:cNvSpPr>
            <a:spLocks/>
          </p:cNvSpPr>
          <p:nvPr/>
        </p:nvSpPr>
        <p:spPr bwMode="auto">
          <a:xfrm>
            <a:off x="6724240" y="2734890"/>
            <a:ext cx="599800" cy="279529"/>
          </a:xfrm>
          <a:custGeom>
            <a:avLst/>
            <a:gdLst>
              <a:gd name="T0" fmla="*/ 0 w 323"/>
              <a:gd name="T1" fmla="*/ 80 h 149"/>
              <a:gd name="T2" fmla="*/ 170 w 323"/>
              <a:gd name="T3" fmla="*/ 0 h 149"/>
              <a:gd name="T4" fmla="*/ 323 w 323"/>
              <a:gd name="T5" fmla="*/ 80 h 149"/>
              <a:gd name="T6" fmla="*/ 170 w 323"/>
              <a:gd name="T7" fmla="*/ 149 h 149"/>
              <a:gd name="T8" fmla="*/ 0 w 323"/>
              <a:gd name="T9" fmla="*/ 80 h 149"/>
            </a:gdLst>
            <a:ahLst/>
            <a:cxnLst>
              <a:cxn ang="0">
                <a:pos x="T0" y="T1"/>
              </a:cxn>
              <a:cxn ang="0">
                <a:pos x="T2" y="T3"/>
              </a:cxn>
              <a:cxn ang="0">
                <a:pos x="T4" y="T5"/>
              </a:cxn>
              <a:cxn ang="0">
                <a:pos x="T6" y="T7"/>
              </a:cxn>
              <a:cxn ang="0">
                <a:pos x="T8" y="T9"/>
              </a:cxn>
            </a:cxnLst>
            <a:rect l="0" t="0" r="r" b="b"/>
            <a:pathLst>
              <a:path w="323" h="149">
                <a:moveTo>
                  <a:pt x="0" y="80"/>
                </a:moveTo>
                <a:lnTo>
                  <a:pt x="170" y="0"/>
                </a:lnTo>
                <a:lnTo>
                  <a:pt x="323" y="80"/>
                </a:lnTo>
                <a:lnTo>
                  <a:pt x="170" y="149"/>
                </a:lnTo>
                <a:lnTo>
                  <a:pt x="0" y="80"/>
                </a:lnTo>
                <a:close/>
              </a:path>
            </a:pathLst>
          </a:custGeom>
          <a:solidFill>
            <a:srgbClr val="FFFFCC"/>
          </a:solidFill>
          <a:ln w="0">
            <a:solidFill>
              <a:srgbClr val="990033"/>
            </a:solidFill>
            <a:prstDash val="solid"/>
            <a:round/>
            <a:headEnd/>
            <a:tailEnd/>
          </a:ln>
        </p:spPr>
        <p:txBody>
          <a:bodyPr/>
          <a:lstStyle/>
          <a:p>
            <a:endParaRPr lang="en-AU"/>
          </a:p>
        </p:txBody>
      </p:sp>
      <p:sp>
        <p:nvSpPr>
          <p:cNvPr id="903236" name="Freeform 68"/>
          <p:cNvSpPr>
            <a:spLocks/>
          </p:cNvSpPr>
          <p:nvPr/>
        </p:nvSpPr>
        <p:spPr bwMode="auto">
          <a:xfrm>
            <a:off x="7039924" y="1607394"/>
            <a:ext cx="63137" cy="1127496"/>
          </a:xfrm>
          <a:custGeom>
            <a:avLst/>
            <a:gdLst>
              <a:gd name="T0" fmla="*/ 0 w 6"/>
              <a:gd name="T1" fmla="*/ 0 h 113"/>
              <a:gd name="T2" fmla="*/ 0 w 6"/>
              <a:gd name="T3" fmla="*/ 113 h 113"/>
              <a:gd name="T4" fmla="*/ 6 w 6"/>
              <a:gd name="T5" fmla="*/ 99 h 113"/>
            </a:gdLst>
            <a:ahLst/>
            <a:cxnLst>
              <a:cxn ang="0">
                <a:pos x="T0" y="T1"/>
              </a:cxn>
              <a:cxn ang="0">
                <a:pos x="T2" y="T3"/>
              </a:cxn>
              <a:cxn ang="0">
                <a:pos x="T4" y="T5"/>
              </a:cxn>
            </a:cxnLst>
            <a:rect l="0" t="0" r="r" b="b"/>
            <a:pathLst>
              <a:path w="6" h="113">
                <a:moveTo>
                  <a:pt x="0" y="0"/>
                </a:moveTo>
                <a:lnTo>
                  <a:pt x="0" y="113"/>
                </a:lnTo>
                <a:lnTo>
                  <a:pt x="6" y="99"/>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37" name="Line 69"/>
          <p:cNvSpPr>
            <a:spLocks noChangeShapeType="1"/>
          </p:cNvSpPr>
          <p:nvPr/>
        </p:nvSpPr>
        <p:spPr bwMode="auto">
          <a:xfrm flipH="1" flipV="1">
            <a:off x="6976787" y="2594188"/>
            <a:ext cx="63137" cy="14070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38" name="Freeform 70"/>
          <p:cNvSpPr>
            <a:spLocks/>
          </p:cNvSpPr>
          <p:nvPr/>
        </p:nvSpPr>
        <p:spPr bwMode="auto">
          <a:xfrm>
            <a:off x="5450362" y="2884973"/>
            <a:ext cx="1273878" cy="827331"/>
          </a:xfrm>
          <a:custGeom>
            <a:avLst/>
            <a:gdLst>
              <a:gd name="T0" fmla="*/ 121 w 121"/>
              <a:gd name="T1" fmla="*/ 0 h 83"/>
              <a:gd name="T2" fmla="*/ 0 w 121"/>
              <a:gd name="T3" fmla="*/ 83 h 83"/>
              <a:gd name="T4" fmla="*/ 16 w 121"/>
              <a:gd name="T5" fmla="*/ 79 h 83"/>
            </a:gdLst>
            <a:ahLst/>
            <a:cxnLst>
              <a:cxn ang="0">
                <a:pos x="T0" y="T1"/>
              </a:cxn>
              <a:cxn ang="0">
                <a:pos x="T2" y="T3"/>
              </a:cxn>
              <a:cxn ang="0">
                <a:pos x="T4" y="T5"/>
              </a:cxn>
            </a:cxnLst>
            <a:rect l="0" t="0" r="r" b="b"/>
            <a:pathLst>
              <a:path w="121" h="83">
                <a:moveTo>
                  <a:pt x="121" y="0"/>
                </a:moveTo>
                <a:lnTo>
                  <a:pt x="0" y="83"/>
                </a:lnTo>
                <a:lnTo>
                  <a:pt x="16" y="79"/>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39" name="Line 71"/>
          <p:cNvSpPr>
            <a:spLocks noChangeShapeType="1"/>
          </p:cNvSpPr>
          <p:nvPr/>
        </p:nvSpPr>
        <p:spPr bwMode="auto">
          <a:xfrm flipV="1">
            <a:off x="5450362" y="3582857"/>
            <a:ext cx="94705" cy="12944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40" name="Freeform 72"/>
          <p:cNvSpPr>
            <a:spLocks/>
          </p:cNvSpPr>
          <p:nvPr/>
        </p:nvSpPr>
        <p:spPr bwMode="auto">
          <a:xfrm>
            <a:off x="7028782" y="3033179"/>
            <a:ext cx="63137" cy="1744711"/>
          </a:xfrm>
          <a:custGeom>
            <a:avLst/>
            <a:gdLst>
              <a:gd name="T0" fmla="*/ 1 w 6"/>
              <a:gd name="T1" fmla="*/ 0 h 175"/>
              <a:gd name="T2" fmla="*/ 0 w 6"/>
              <a:gd name="T3" fmla="*/ 175 h 175"/>
              <a:gd name="T4" fmla="*/ 6 w 6"/>
              <a:gd name="T5" fmla="*/ 161 h 175"/>
            </a:gdLst>
            <a:ahLst/>
            <a:cxnLst>
              <a:cxn ang="0">
                <a:pos x="T0" y="T1"/>
              </a:cxn>
              <a:cxn ang="0">
                <a:pos x="T2" y="T3"/>
              </a:cxn>
              <a:cxn ang="0">
                <a:pos x="T4" y="T5"/>
              </a:cxn>
            </a:cxnLst>
            <a:rect l="0" t="0" r="r" b="b"/>
            <a:pathLst>
              <a:path w="6" h="175">
                <a:moveTo>
                  <a:pt x="1" y="0"/>
                </a:moveTo>
                <a:lnTo>
                  <a:pt x="0" y="175"/>
                </a:lnTo>
                <a:lnTo>
                  <a:pt x="6" y="161"/>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41" name="Line 73"/>
          <p:cNvSpPr>
            <a:spLocks noChangeShapeType="1"/>
          </p:cNvSpPr>
          <p:nvPr/>
        </p:nvSpPr>
        <p:spPr bwMode="auto">
          <a:xfrm flipH="1" flipV="1">
            <a:off x="6965646" y="4639064"/>
            <a:ext cx="63137" cy="13882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42" name="Rectangle 74"/>
          <p:cNvSpPr>
            <a:spLocks noChangeArrowheads="1"/>
          </p:cNvSpPr>
          <p:nvPr/>
        </p:nvSpPr>
        <p:spPr bwMode="auto">
          <a:xfrm>
            <a:off x="6597966" y="3821113"/>
            <a:ext cx="900628" cy="16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100">
                <a:solidFill>
                  <a:srgbClr val="000000"/>
                </a:solidFill>
                <a:latin typeface="Arial" panose="020B0604020202020204" pitchFamily="34" charset="0"/>
              </a:rPr>
              <a:t>[ is unreliable ]</a:t>
            </a:r>
            <a:endParaRPr lang="en-US" altLang="en-US" sz="1800">
              <a:latin typeface="Arial" panose="020B0604020202020204" pitchFamily="34" charset="0"/>
            </a:endParaRPr>
          </a:p>
        </p:txBody>
      </p:sp>
      <p:sp>
        <p:nvSpPr>
          <p:cNvPr id="903243" name="Oval 75"/>
          <p:cNvSpPr>
            <a:spLocks noChangeArrowheads="1"/>
          </p:cNvSpPr>
          <p:nvPr/>
        </p:nvSpPr>
        <p:spPr bwMode="auto">
          <a:xfrm>
            <a:off x="8545923" y="3462791"/>
            <a:ext cx="347252" cy="337686"/>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44" name="Oval 76"/>
          <p:cNvSpPr>
            <a:spLocks noChangeArrowheads="1"/>
          </p:cNvSpPr>
          <p:nvPr/>
        </p:nvSpPr>
        <p:spPr bwMode="auto">
          <a:xfrm>
            <a:off x="8597918" y="3511568"/>
            <a:ext cx="252547" cy="240132"/>
          </a:xfrm>
          <a:prstGeom prst="ellipse">
            <a:avLst/>
          </a:prstGeom>
          <a:solidFill>
            <a:srgbClr val="000000"/>
          </a:solidFill>
          <a:ln w="0">
            <a:solidFill>
              <a:srgbClr val="990033"/>
            </a:solidFill>
            <a:round/>
            <a:headEnd/>
            <a:tailEnd/>
          </a:ln>
        </p:spPr>
        <p:txBody>
          <a:bodyPr/>
          <a:lstStyle/>
          <a:p>
            <a:endParaRPr lang="en-AU"/>
          </a:p>
        </p:txBody>
      </p:sp>
      <p:sp>
        <p:nvSpPr>
          <p:cNvPr id="903245" name="Freeform 77"/>
          <p:cNvSpPr>
            <a:spLocks/>
          </p:cNvSpPr>
          <p:nvPr/>
        </p:nvSpPr>
        <p:spPr bwMode="auto">
          <a:xfrm>
            <a:off x="7355608" y="2884973"/>
            <a:ext cx="1190314" cy="647231"/>
          </a:xfrm>
          <a:custGeom>
            <a:avLst/>
            <a:gdLst>
              <a:gd name="T0" fmla="*/ 0 w 113"/>
              <a:gd name="T1" fmla="*/ 0 h 65"/>
              <a:gd name="T2" fmla="*/ 113 w 113"/>
              <a:gd name="T3" fmla="*/ 65 h 65"/>
              <a:gd name="T4" fmla="*/ 103 w 113"/>
              <a:gd name="T5" fmla="*/ 53 h 65"/>
            </a:gdLst>
            <a:ahLst/>
            <a:cxnLst>
              <a:cxn ang="0">
                <a:pos x="T0" y="T1"/>
              </a:cxn>
              <a:cxn ang="0">
                <a:pos x="T2" y="T3"/>
              </a:cxn>
              <a:cxn ang="0">
                <a:pos x="T4" y="T5"/>
              </a:cxn>
            </a:cxnLst>
            <a:rect l="0" t="0" r="r" b="b"/>
            <a:pathLst>
              <a:path w="113" h="65">
                <a:moveTo>
                  <a:pt x="0" y="0"/>
                </a:moveTo>
                <a:lnTo>
                  <a:pt x="113" y="65"/>
                </a:lnTo>
                <a:lnTo>
                  <a:pt x="103" y="53"/>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46" name="Line 78"/>
          <p:cNvSpPr>
            <a:spLocks noChangeShapeType="1"/>
          </p:cNvSpPr>
          <p:nvPr/>
        </p:nvSpPr>
        <p:spPr bwMode="auto">
          <a:xfrm flipH="1" flipV="1">
            <a:off x="8388081" y="3511568"/>
            <a:ext cx="157842" cy="2063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47" name="Freeform 79"/>
          <p:cNvSpPr>
            <a:spLocks/>
          </p:cNvSpPr>
          <p:nvPr/>
        </p:nvSpPr>
        <p:spPr bwMode="auto">
          <a:xfrm>
            <a:off x="7281330" y="3772336"/>
            <a:ext cx="1264593" cy="1005554"/>
          </a:xfrm>
          <a:custGeom>
            <a:avLst/>
            <a:gdLst>
              <a:gd name="T0" fmla="*/ 0 w 120"/>
              <a:gd name="T1" fmla="*/ 101 h 101"/>
              <a:gd name="T2" fmla="*/ 120 w 120"/>
              <a:gd name="T3" fmla="*/ 0 h 101"/>
              <a:gd name="T4" fmla="*/ 113 w 120"/>
              <a:gd name="T5" fmla="*/ 14 h 101"/>
            </a:gdLst>
            <a:ahLst/>
            <a:cxnLst>
              <a:cxn ang="0">
                <a:pos x="T0" y="T1"/>
              </a:cxn>
              <a:cxn ang="0">
                <a:pos x="T2" y="T3"/>
              </a:cxn>
              <a:cxn ang="0">
                <a:pos x="T4" y="T5"/>
              </a:cxn>
            </a:cxnLst>
            <a:rect l="0" t="0" r="r" b="b"/>
            <a:pathLst>
              <a:path w="120" h="101">
                <a:moveTo>
                  <a:pt x="0" y="101"/>
                </a:moveTo>
                <a:lnTo>
                  <a:pt x="120" y="0"/>
                </a:lnTo>
                <a:lnTo>
                  <a:pt x="113" y="14"/>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48" name="Line 80"/>
          <p:cNvSpPr>
            <a:spLocks noChangeShapeType="1"/>
          </p:cNvSpPr>
          <p:nvPr/>
        </p:nvSpPr>
        <p:spPr bwMode="auto">
          <a:xfrm flipH="1">
            <a:off x="8388081" y="3772336"/>
            <a:ext cx="157842" cy="4877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49" name="Freeform 81"/>
          <p:cNvSpPr>
            <a:spLocks/>
          </p:cNvSpPr>
          <p:nvPr/>
        </p:nvSpPr>
        <p:spPr bwMode="auto">
          <a:xfrm>
            <a:off x="7355608" y="2884973"/>
            <a:ext cx="1190314" cy="647231"/>
          </a:xfrm>
          <a:custGeom>
            <a:avLst/>
            <a:gdLst>
              <a:gd name="T0" fmla="*/ 0 w 113"/>
              <a:gd name="T1" fmla="*/ 0 h 65"/>
              <a:gd name="T2" fmla="*/ 113 w 113"/>
              <a:gd name="T3" fmla="*/ 65 h 65"/>
              <a:gd name="T4" fmla="*/ 103 w 113"/>
              <a:gd name="T5" fmla="*/ 53 h 65"/>
            </a:gdLst>
            <a:ahLst/>
            <a:cxnLst>
              <a:cxn ang="0">
                <a:pos x="T0" y="T1"/>
              </a:cxn>
              <a:cxn ang="0">
                <a:pos x="T2" y="T3"/>
              </a:cxn>
              <a:cxn ang="0">
                <a:pos x="T4" y="T5"/>
              </a:cxn>
            </a:cxnLst>
            <a:rect l="0" t="0" r="r" b="b"/>
            <a:pathLst>
              <a:path w="113" h="65">
                <a:moveTo>
                  <a:pt x="0" y="0"/>
                </a:moveTo>
                <a:lnTo>
                  <a:pt x="113" y="65"/>
                </a:lnTo>
                <a:lnTo>
                  <a:pt x="103" y="53"/>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50" name="Line 82"/>
          <p:cNvSpPr>
            <a:spLocks noChangeShapeType="1"/>
          </p:cNvSpPr>
          <p:nvPr/>
        </p:nvSpPr>
        <p:spPr bwMode="auto">
          <a:xfrm flipH="1" flipV="1">
            <a:off x="8388081" y="3511568"/>
            <a:ext cx="157842" cy="2063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51" name="Rectangle 83"/>
          <p:cNvSpPr>
            <a:spLocks noChangeArrowheads="1"/>
          </p:cNvSpPr>
          <p:nvPr/>
        </p:nvSpPr>
        <p:spPr bwMode="auto">
          <a:xfrm>
            <a:off x="7312898" y="3102593"/>
            <a:ext cx="939624" cy="16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100">
                <a:solidFill>
                  <a:srgbClr val="000000"/>
                </a:solidFill>
                <a:latin typeface="Arial" panose="020B0604020202020204" pitchFamily="34" charset="0"/>
              </a:rPr>
              <a:t>[ is delinquent ]</a:t>
            </a:r>
            <a:endParaRPr lang="en-US" altLang="en-US" sz="1800">
              <a:latin typeface="Arial" panose="020B0604020202020204" pitchFamily="34" charset="0"/>
            </a:endParaRPr>
          </a:p>
        </p:txBody>
      </p:sp>
      <p:sp>
        <p:nvSpPr>
          <p:cNvPr id="903252" name="Freeform 84"/>
          <p:cNvSpPr>
            <a:spLocks/>
          </p:cNvSpPr>
          <p:nvPr/>
        </p:nvSpPr>
        <p:spPr bwMode="auto">
          <a:xfrm>
            <a:off x="4818994" y="4817287"/>
            <a:ext cx="599800" cy="270149"/>
          </a:xfrm>
          <a:custGeom>
            <a:avLst/>
            <a:gdLst>
              <a:gd name="T0" fmla="*/ 0 w 323"/>
              <a:gd name="T1" fmla="*/ 75 h 144"/>
              <a:gd name="T2" fmla="*/ 170 w 323"/>
              <a:gd name="T3" fmla="*/ 0 h 144"/>
              <a:gd name="T4" fmla="*/ 323 w 323"/>
              <a:gd name="T5" fmla="*/ 75 h 144"/>
              <a:gd name="T6" fmla="*/ 170 w 323"/>
              <a:gd name="T7" fmla="*/ 144 h 144"/>
              <a:gd name="T8" fmla="*/ 0 w 323"/>
              <a:gd name="T9" fmla="*/ 75 h 144"/>
            </a:gdLst>
            <a:ahLst/>
            <a:cxnLst>
              <a:cxn ang="0">
                <a:pos x="T0" y="T1"/>
              </a:cxn>
              <a:cxn ang="0">
                <a:pos x="T2" y="T3"/>
              </a:cxn>
              <a:cxn ang="0">
                <a:pos x="T4" y="T5"/>
              </a:cxn>
              <a:cxn ang="0">
                <a:pos x="T6" y="T7"/>
              </a:cxn>
              <a:cxn ang="0">
                <a:pos x="T8" y="T9"/>
              </a:cxn>
            </a:cxnLst>
            <a:rect l="0" t="0" r="r" b="b"/>
            <a:pathLst>
              <a:path w="323" h="144">
                <a:moveTo>
                  <a:pt x="0" y="75"/>
                </a:moveTo>
                <a:lnTo>
                  <a:pt x="170" y="0"/>
                </a:lnTo>
                <a:lnTo>
                  <a:pt x="323" y="75"/>
                </a:lnTo>
                <a:lnTo>
                  <a:pt x="170" y="144"/>
                </a:lnTo>
                <a:lnTo>
                  <a:pt x="0" y="75"/>
                </a:lnTo>
                <a:close/>
              </a:path>
            </a:pathLst>
          </a:custGeom>
          <a:solidFill>
            <a:srgbClr val="FFFFCC"/>
          </a:solidFill>
          <a:ln w="0">
            <a:solidFill>
              <a:srgbClr val="990033"/>
            </a:solidFill>
            <a:prstDash val="solid"/>
            <a:round/>
            <a:headEnd/>
            <a:tailEnd/>
          </a:ln>
        </p:spPr>
        <p:txBody>
          <a:bodyPr/>
          <a:lstStyle/>
          <a:p>
            <a:endParaRPr lang="en-AU"/>
          </a:p>
        </p:txBody>
      </p:sp>
      <p:sp>
        <p:nvSpPr>
          <p:cNvPr id="903253" name="Freeform 85"/>
          <p:cNvSpPr>
            <a:spLocks/>
          </p:cNvSpPr>
          <p:nvPr/>
        </p:nvSpPr>
        <p:spPr bwMode="auto">
          <a:xfrm>
            <a:off x="3144012" y="4897956"/>
            <a:ext cx="1674982" cy="60033"/>
          </a:xfrm>
          <a:custGeom>
            <a:avLst/>
            <a:gdLst>
              <a:gd name="T0" fmla="*/ 159 w 159"/>
              <a:gd name="T1" fmla="*/ 6 h 6"/>
              <a:gd name="T2" fmla="*/ 0 w 159"/>
              <a:gd name="T3" fmla="*/ 6 h 6"/>
              <a:gd name="T4" fmla="*/ 15 w 159"/>
              <a:gd name="T5" fmla="*/ 0 h 6"/>
            </a:gdLst>
            <a:ahLst/>
            <a:cxnLst>
              <a:cxn ang="0">
                <a:pos x="T0" y="T1"/>
              </a:cxn>
              <a:cxn ang="0">
                <a:pos x="T2" y="T3"/>
              </a:cxn>
              <a:cxn ang="0">
                <a:pos x="T4" y="T5"/>
              </a:cxn>
            </a:cxnLst>
            <a:rect l="0" t="0" r="r" b="b"/>
            <a:pathLst>
              <a:path w="159" h="6">
                <a:moveTo>
                  <a:pt x="159" y="6"/>
                </a:moveTo>
                <a:lnTo>
                  <a:pt x="0" y="6"/>
                </a:lnTo>
                <a:lnTo>
                  <a:pt x="15" y="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54" name="Line 86"/>
          <p:cNvSpPr>
            <a:spLocks noChangeShapeType="1"/>
          </p:cNvSpPr>
          <p:nvPr/>
        </p:nvSpPr>
        <p:spPr bwMode="auto">
          <a:xfrm>
            <a:off x="3144012" y="4957989"/>
            <a:ext cx="159699" cy="6003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55" name="Rectangle 87"/>
          <p:cNvSpPr>
            <a:spLocks noChangeArrowheads="1"/>
          </p:cNvSpPr>
          <p:nvPr/>
        </p:nvSpPr>
        <p:spPr bwMode="auto">
          <a:xfrm>
            <a:off x="3197864" y="5057419"/>
            <a:ext cx="1337015" cy="16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100">
                <a:solidFill>
                  <a:srgbClr val="000000"/>
                </a:solidFill>
                <a:latin typeface="Arial" panose="020B0604020202020204" pitchFamily="34" charset="0"/>
              </a:rPr>
              <a:t>[ more than 8 videos ]</a:t>
            </a:r>
            <a:endParaRPr lang="en-US" altLang="en-US" sz="1800">
              <a:latin typeface="Arial" panose="020B0604020202020204" pitchFamily="34" charset="0"/>
            </a:endParaRPr>
          </a:p>
        </p:txBody>
      </p:sp>
      <p:sp>
        <p:nvSpPr>
          <p:cNvPr id="903256" name="Freeform 88"/>
          <p:cNvSpPr>
            <a:spLocks/>
          </p:cNvSpPr>
          <p:nvPr/>
        </p:nvSpPr>
        <p:spPr bwMode="auto">
          <a:xfrm>
            <a:off x="5134678" y="4130659"/>
            <a:ext cx="63137" cy="686628"/>
          </a:xfrm>
          <a:custGeom>
            <a:avLst/>
            <a:gdLst>
              <a:gd name="T0" fmla="*/ 0 w 6"/>
              <a:gd name="T1" fmla="*/ 0 h 69"/>
              <a:gd name="T2" fmla="*/ 0 w 6"/>
              <a:gd name="T3" fmla="*/ 69 h 69"/>
              <a:gd name="T4" fmla="*/ 6 w 6"/>
              <a:gd name="T5" fmla="*/ 54 h 69"/>
            </a:gdLst>
            <a:ahLst/>
            <a:cxnLst>
              <a:cxn ang="0">
                <a:pos x="T0" y="T1"/>
              </a:cxn>
              <a:cxn ang="0">
                <a:pos x="T2" y="T3"/>
              </a:cxn>
              <a:cxn ang="0">
                <a:pos x="T4" y="T5"/>
              </a:cxn>
            </a:cxnLst>
            <a:rect l="0" t="0" r="r" b="b"/>
            <a:pathLst>
              <a:path w="6" h="69">
                <a:moveTo>
                  <a:pt x="0" y="0"/>
                </a:moveTo>
                <a:lnTo>
                  <a:pt x="0" y="69"/>
                </a:lnTo>
                <a:lnTo>
                  <a:pt x="6" y="54"/>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57" name="Line 89"/>
          <p:cNvSpPr>
            <a:spLocks noChangeShapeType="1"/>
          </p:cNvSpPr>
          <p:nvPr/>
        </p:nvSpPr>
        <p:spPr bwMode="auto">
          <a:xfrm flipH="1" flipV="1">
            <a:off x="5071541" y="4669080"/>
            <a:ext cx="63137" cy="14820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58" name="Rectangle 90"/>
          <p:cNvSpPr>
            <a:spLocks noChangeArrowheads="1"/>
          </p:cNvSpPr>
          <p:nvPr/>
        </p:nvSpPr>
        <p:spPr bwMode="auto">
          <a:xfrm>
            <a:off x="2512644" y="1378518"/>
            <a:ext cx="74279" cy="1196909"/>
          </a:xfrm>
          <a:prstGeom prst="rect">
            <a:avLst/>
          </a:prstGeom>
          <a:solidFill>
            <a:srgbClr val="990033"/>
          </a:solidFill>
          <a:ln w="0">
            <a:solidFill>
              <a:srgbClr val="990033"/>
            </a:solidFill>
            <a:miter lim="800000"/>
            <a:headEnd/>
            <a:tailEnd/>
          </a:ln>
        </p:spPr>
        <p:txBody>
          <a:bodyPr/>
          <a:lstStyle/>
          <a:p>
            <a:endParaRPr lang="en-AU"/>
          </a:p>
        </p:txBody>
      </p:sp>
      <p:sp>
        <p:nvSpPr>
          <p:cNvPr id="903259" name="Freeform 91"/>
          <p:cNvSpPr>
            <a:spLocks/>
          </p:cNvSpPr>
          <p:nvPr/>
        </p:nvSpPr>
        <p:spPr bwMode="auto">
          <a:xfrm>
            <a:off x="2007549" y="1558617"/>
            <a:ext cx="505094" cy="388339"/>
          </a:xfrm>
          <a:custGeom>
            <a:avLst/>
            <a:gdLst>
              <a:gd name="T0" fmla="*/ 0 w 48"/>
              <a:gd name="T1" fmla="*/ 0 h 39"/>
              <a:gd name="T2" fmla="*/ 48 w 48"/>
              <a:gd name="T3" fmla="*/ 39 h 39"/>
              <a:gd name="T4" fmla="*/ 40 w 48"/>
              <a:gd name="T5" fmla="*/ 25 h 39"/>
            </a:gdLst>
            <a:ahLst/>
            <a:cxnLst>
              <a:cxn ang="0">
                <a:pos x="T0" y="T1"/>
              </a:cxn>
              <a:cxn ang="0">
                <a:pos x="T2" y="T3"/>
              </a:cxn>
              <a:cxn ang="0">
                <a:pos x="T4" y="T5"/>
              </a:cxn>
            </a:cxnLst>
            <a:rect l="0" t="0" r="r" b="b"/>
            <a:pathLst>
              <a:path w="48" h="39">
                <a:moveTo>
                  <a:pt x="0" y="0"/>
                </a:moveTo>
                <a:lnTo>
                  <a:pt x="48" y="39"/>
                </a:lnTo>
                <a:lnTo>
                  <a:pt x="40" y="25"/>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60" name="Line 92"/>
          <p:cNvSpPr>
            <a:spLocks noChangeShapeType="1"/>
          </p:cNvSpPr>
          <p:nvPr/>
        </p:nvSpPr>
        <p:spPr bwMode="auto">
          <a:xfrm flipH="1" flipV="1">
            <a:off x="2354802" y="1898179"/>
            <a:ext cx="157842" cy="4877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61" name="Freeform 93"/>
          <p:cNvSpPr>
            <a:spLocks/>
          </p:cNvSpPr>
          <p:nvPr/>
        </p:nvSpPr>
        <p:spPr bwMode="auto">
          <a:xfrm>
            <a:off x="2586922" y="1607394"/>
            <a:ext cx="969336" cy="348942"/>
          </a:xfrm>
          <a:custGeom>
            <a:avLst/>
            <a:gdLst>
              <a:gd name="T0" fmla="*/ 0 w 92"/>
              <a:gd name="T1" fmla="*/ 35 h 35"/>
              <a:gd name="T2" fmla="*/ 92 w 92"/>
              <a:gd name="T3" fmla="*/ 0 h 35"/>
              <a:gd name="T4" fmla="*/ 81 w 92"/>
              <a:gd name="T5" fmla="*/ 11 h 35"/>
            </a:gdLst>
            <a:ahLst/>
            <a:cxnLst>
              <a:cxn ang="0">
                <a:pos x="T0" y="T1"/>
              </a:cxn>
              <a:cxn ang="0">
                <a:pos x="T2" y="T3"/>
              </a:cxn>
              <a:cxn ang="0">
                <a:pos x="T4" y="T5"/>
              </a:cxn>
            </a:cxnLst>
            <a:rect l="0" t="0" r="r" b="b"/>
            <a:pathLst>
              <a:path w="92" h="35">
                <a:moveTo>
                  <a:pt x="0" y="35"/>
                </a:moveTo>
                <a:lnTo>
                  <a:pt x="92" y="0"/>
                </a:lnTo>
                <a:lnTo>
                  <a:pt x="81" y="11"/>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62" name="Line 94"/>
          <p:cNvSpPr>
            <a:spLocks noChangeShapeType="1"/>
          </p:cNvSpPr>
          <p:nvPr/>
        </p:nvSpPr>
        <p:spPr bwMode="auto">
          <a:xfrm flipH="1">
            <a:off x="3398416" y="1607394"/>
            <a:ext cx="157842" cy="187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63" name="Freeform 95"/>
          <p:cNvSpPr>
            <a:spLocks/>
          </p:cNvSpPr>
          <p:nvPr/>
        </p:nvSpPr>
        <p:spPr bwMode="auto">
          <a:xfrm>
            <a:off x="2586922" y="1997609"/>
            <a:ext cx="1168031" cy="647231"/>
          </a:xfrm>
          <a:custGeom>
            <a:avLst/>
            <a:gdLst>
              <a:gd name="T0" fmla="*/ 0 w 111"/>
              <a:gd name="T1" fmla="*/ 0 h 65"/>
              <a:gd name="T2" fmla="*/ 111 w 111"/>
              <a:gd name="T3" fmla="*/ 65 h 65"/>
              <a:gd name="T4" fmla="*/ 102 w 111"/>
              <a:gd name="T5" fmla="*/ 52 h 65"/>
            </a:gdLst>
            <a:ahLst/>
            <a:cxnLst>
              <a:cxn ang="0">
                <a:pos x="T0" y="T1"/>
              </a:cxn>
              <a:cxn ang="0">
                <a:pos x="T2" y="T3"/>
              </a:cxn>
              <a:cxn ang="0">
                <a:pos x="T4" y="T5"/>
              </a:cxn>
            </a:cxnLst>
            <a:rect l="0" t="0" r="r" b="b"/>
            <a:pathLst>
              <a:path w="111" h="65">
                <a:moveTo>
                  <a:pt x="0" y="0"/>
                </a:moveTo>
                <a:lnTo>
                  <a:pt x="111" y="65"/>
                </a:lnTo>
                <a:lnTo>
                  <a:pt x="102" y="52"/>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64" name="Line 96"/>
          <p:cNvSpPr>
            <a:spLocks noChangeShapeType="1"/>
          </p:cNvSpPr>
          <p:nvPr/>
        </p:nvSpPr>
        <p:spPr bwMode="auto">
          <a:xfrm flipH="1" flipV="1">
            <a:off x="3597111" y="2624204"/>
            <a:ext cx="157842" cy="2063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65" name="Freeform 97"/>
          <p:cNvSpPr>
            <a:spLocks/>
          </p:cNvSpPr>
          <p:nvPr/>
        </p:nvSpPr>
        <p:spPr bwMode="auto">
          <a:xfrm>
            <a:off x="4081779" y="5914766"/>
            <a:ext cx="2137367" cy="538422"/>
          </a:xfrm>
          <a:custGeom>
            <a:avLst/>
            <a:gdLst>
              <a:gd name="T0" fmla="*/ 113 w 1151"/>
              <a:gd name="T1" fmla="*/ 0 h 287"/>
              <a:gd name="T2" fmla="*/ 62 w 1151"/>
              <a:gd name="T3" fmla="*/ 27 h 287"/>
              <a:gd name="T4" fmla="*/ 28 w 1151"/>
              <a:gd name="T5" fmla="*/ 64 h 287"/>
              <a:gd name="T6" fmla="*/ 6 w 1151"/>
              <a:gd name="T7" fmla="*/ 101 h 287"/>
              <a:gd name="T8" fmla="*/ 0 w 1151"/>
              <a:gd name="T9" fmla="*/ 138 h 287"/>
              <a:gd name="T10" fmla="*/ 6 w 1151"/>
              <a:gd name="T11" fmla="*/ 181 h 287"/>
              <a:gd name="T12" fmla="*/ 28 w 1151"/>
              <a:gd name="T13" fmla="*/ 223 h 287"/>
              <a:gd name="T14" fmla="*/ 62 w 1151"/>
              <a:gd name="T15" fmla="*/ 255 h 287"/>
              <a:gd name="T16" fmla="*/ 113 w 1151"/>
              <a:gd name="T17" fmla="*/ 287 h 287"/>
              <a:gd name="T18" fmla="*/ 1037 w 1151"/>
              <a:gd name="T19" fmla="*/ 287 h 287"/>
              <a:gd name="T20" fmla="*/ 1088 w 1151"/>
              <a:gd name="T21" fmla="*/ 255 h 287"/>
              <a:gd name="T22" fmla="*/ 1122 w 1151"/>
              <a:gd name="T23" fmla="*/ 223 h 287"/>
              <a:gd name="T24" fmla="*/ 1139 w 1151"/>
              <a:gd name="T25" fmla="*/ 181 h 287"/>
              <a:gd name="T26" fmla="*/ 1151 w 1151"/>
              <a:gd name="T27" fmla="*/ 138 h 287"/>
              <a:gd name="T28" fmla="*/ 1139 w 1151"/>
              <a:gd name="T29" fmla="*/ 101 h 287"/>
              <a:gd name="T30" fmla="*/ 1122 w 1151"/>
              <a:gd name="T31" fmla="*/ 64 h 287"/>
              <a:gd name="T32" fmla="*/ 1088 w 1151"/>
              <a:gd name="T33" fmla="*/ 27 h 287"/>
              <a:gd name="T34" fmla="*/ 1037 w 1151"/>
              <a:gd name="T35" fmla="*/ 0 h 287"/>
              <a:gd name="T36" fmla="*/ 113 w 1151"/>
              <a:gd name="T37"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1" h="287">
                <a:moveTo>
                  <a:pt x="113" y="0"/>
                </a:moveTo>
                <a:lnTo>
                  <a:pt x="62" y="27"/>
                </a:lnTo>
                <a:lnTo>
                  <a:pt x="28" y="64"/>
                </a:lnTo>
                <a:lnTo>
                  <a:pt x="6" y="101"/>
                </a:lnTo>
                <a:lnTo>
                  <a:pt x="0" y="138"/>
                </a:lnTo>
                <a:lnTo>
                  <a:pt x="6" y="181"/>
                </a:lnTo>
                <a:lnTo>
                  <a:pt x="28" y="223"/>
                </a:lnTo>
                <a:lnTo>
                  <a:pt x="62" y="255"/>
                </a:lnTo>
                <a:lnTo>
                  <a:pt x="113" y="287"/>
                </a:lnTo>
                <a:lnTo>
                  <a:pt x="1037" y="287"/>
                </a:lnTo>
                <a:lnTo>
                  <a:pt x="1088" y="255"/>
                </a:lnTo>
                <a:lnTo>
                  <a:pt x="1122" y="223"/>
                </a:lnTo>
                <a:lnTo>
                  <a:pt x="1139" y="181"/>
                </a:lnTo>
                <a:lnTo>
                  <a:pt x="1151" y="138"/>
                </a:lnTo>
                <a:lnTo>
                  <a:pt x="1139" y="101"/>
                </a:lnTo>
                <a:lnTo>
                  <a:pt x="1122" y="64"/>
                </a:lnTo>
                <a:lnTo>
                  <a:pt x="1088" y="27"/>
                </a:lnTo>
                <a:lnTo>
                  <a:pt x="1037" y="0"/>
                </a:lnTo>
                <a:lnTo>
                  <a:pt x="113" y="0"/>
                </a:lnTo>
                <a:close/>
              </a:path>
            </a:pathLst>
          </a:custGeom>
          <a:solidFill>
            <a:srgbClr val="FFFFCC"/>
          </a:solidFill>
          <a:ln w="0">
            <a:solidFill>
              <a:srgbClr val="990033"/>
            </a:solidFill>
            <a:prstDash val="solid"/>
            <a:round/>
            <a:headEnd/>
            <a:tailEnd/>
          </a:ln>
        </p:spPr>
        <p:txBody>
          <a:bodyPr/>
          <a:lstStyle/>
          <a:p>
            <a:endParaRPr lang="en-AU"/>
          </a:p>
        </p:txBody>
      </p:sp>
      <p:sp>
        <p:nvSpPr>
          <p:cNvPr id="903266" name="Rectangle 98"/>
          <p:cNvSpPr>
            <a:spLocks noChangeArrowheads="1"/>
          </p:cNvSpPr>
          <p:nvPr/>
        </p:nvSpPr>
        <p:spPr bwMode="auto">
          <a:xfrm>
            <a:off x="4334326" y="5935403"/>
            <a:ext cx="1389010" cy="16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100">
                <a:solidFill>
                  <a:srgbClr val="000000"/>
                </a:solidFill>
                <a:latin typeface="Arial" panose="020B0604020202020204" pitchFamily="34" charset="0"/>
              </a:rPr>
              <a:t>Create Rental Record </a:t>
            </a:r>
            <a:endParaRPr lang="en-US" altLang="en-US" sz="1800">
              <a:latin typeface="Arial" panose="020B0604020202020204" pitchFamily="34" charset="0"/>
            </a:endParaRPr>
          </a:p>
        </p:txBody>
      </p:sp>
      <p:sp>
        <p:nvSpPr>
          <p:cNvPr id="903267" name="Rectangle 99"/>
          <p:cNvSpPr>
            <a:spLocks noChangeArrowheads="1"/>
          </p:cNvSpPr>
          <p:nvPr/>
        </p:nvSpPr>
        <p:spPr bwMode="auto">
          <a:xfrm>
            <a:off x="4598015" y="6113626"/>
            <a:ext cx="915484" cy="16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100">
                <a:solidFill>
                  <a:srgbClr val="000000"/>
                </a:solidFill>
                <a:latin typeface="Arial" panose="020B0604020202020204" pitchFamily="34" charset="0"/>
              </a:rPr>
              <a:t>for Each Video</a:t>
            </a:r>
            <a:endParaRPr lang="en-US" altLang="en-US" sz="1800">
              <a:latin typeface="Arial" panose="020B0604020202020204" pitchFamily="34" charset="0"/>
            </a:endParaRPr>
          </a:p>
        </p:txBody>
      </p:sp>
      <p:sp>
        <p:nvSpPr>
          <p:cNvPr id="903268" name="Freeform 100"/>
          <p:cNvSpPr>
            <a:spLocks/>
          </p:cNvSpPr>
          <p:nvPr/>
        </p:nvSpPr>
        <p:spPr bwMode="auto">
          <a:xfrm>
            <a:off x="5134678" y="5108072"/>
            <a:ext cx="63137" cy="786058"/>
          </a:xfrm>
          <a:custGeom>
            <a:avLst/>
            <a:gdLst>
              <a:gd name="T0" fmla="*/ 0 w 6"/>
              <a:gd name="T1" fmla="*/ 0 h 79"/>
              <a:gd name="T2" fmla="*/ 0 w 6"/>
              <a:gd name="T3" fmla="*/ 79 h 79"/>
              <a:gd name="T4" fmla="*/ 6 w 6"/>
              <a:gd name="T5" fmla="*/ 65 h 79"/>
            </a:gdLst>
            <a:ahLst/>
            <a:cxnLst>
              <a:cxn ang="0">
                <a:pos x="T0" y="T1"/>
              </a:cxn>
              <a:cxn ang="0">
                <a:pos x="T2" y="T3"/>
              </a:cxn>
              <a:cxn ang="0">
                <a:pos x="T4" y="T5"/>
              </a:cxn>
            </a:cxnLst>
            <a:rect l="0" t="0" r="r" b="b"/>
            <a:pathLst>
              <a:path w="6" h="79">
                <a:moveTo>
                  <a:pt x="0" y="0"/>
                </a:moveTo>
                <a:lnTo>
                  <a:pt x="0" y="79"/>
                </a:lnTo>
                <a:lnTo>
                  <a:pt x="6" y="65"/>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69" name="Line 101"/>
          <p:cNvSpPr>
            <a:spLocks noChangeShapeType="1"/>
          </p:cNvSpPr>
          <p:nvPr/>
        </p:nvSpPr>
        <p:spPr bwMode="auto">
          <a:xfrm flipH="1" flipV="1">
            <a:off x="5071541" y="5755304"/>
            <a:ext cx="63137" cy="13882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70" name="Arc 102"/>
          <p:cNvSpPr>
            <a:spLocks/>
          </p:cNvSpPr>
          <p:nvPr/>
        </p:nvSpPr>
        <p:spPr bwMode="auto">
          <a:xfrm>
            <a:off x="4902558" y="5297552"/>
            <a:ext cx="484668" cy="592827"/>
          </a:xfrm>
          <a:custGeom>
            <a:avLst/>
            <a:gdLst>
              <a:gd name="G0" fmla="+- 21600 0 0"/>
              <a:gd name="G1" fmla="+- 21600 0 0"/>
              <a:gd name="G2" fmla="+- 21600 0 0"/>
              <a:gd name="T0" fmla="*/ 626 w 43200"/>
              <a:gd name="T1" fmla="*/ 26762 h 26799"/>
              <a:gd name="T2" fmla="*/ 42565 w 43200"/>
              <a:gd name="T3" fmla="*/ 26799 h 26799"/>
              <a:gd name="T4" fmla="*/ 21600 w 43200"/>
              <a:gd name="T5" fmla="*/ 21600 h 26799"/>
            </a:gdLst>
            <a:ahLst/>
            <a:cxnLst>
              <a:cxn ang="0">
                <a:pos x="T0" y="T1"/>
              </a:cxn>
              <a:cxn ang="0">
                <a:pos x="T2" y="T3"/>
              </a:cxn>
              <a:cxn ang="0">
                <a:pos x="T4" y="T5"/>
              </a:cxn>
            </a:cxnLst>
            <a:rect l="0" t="0" r="r" b="b"/>
            <a:pathLst>
              <a:path w="43200" h="26799" fill="none" extrusionOk="0">
                <a:moveTo>
                  <a:pt x="625" y="26762"/>
                </a:moveTo>
                <a:cubicBezTo>
                  <a:pt x="210" y="25072"/>
                  <a:pt x="0" y="23339"/>
                  <a:pt x="0" y="21600"/>
                </a:cubicBezTo>
                <a:cubicBezTo>
                  <a:pt x="0" y="9670"/>
                  <a:pt x="9670" y="0"/>
                  <a:pt x="21600" y="0"/>
                </a:cubicBezTo>
                <a:cubicBezTo>
                  <a:pt x="33529" y="0"/>
                  <a:pt x="43200" y="9670"/>
                  <a:pt x="43200" y="21600"/>
                </a:cubicBezTo>
                <a:cubicBezTo>
                  <a:pt x="43200" y="23352"/>
                  <a:pt x="42986" y="25098"/>
                  <a:pt x="42564" y="26798"/>
                </a:cubicBezTo>
              </a:path>
              <a:path w="43200" h="26799" stroke="0" extrusionOk="0">
                <a:moveTo>
                  <a:pt x="625" y="26762"/>
                </a:moveTo>
                <a:cubicBezTo>
                  <a:pt x="210" y="25072"/>
                  <a:pt x="0" y="23339"/>
                  <a:pt x="0" y="21600"/>
                </a:cubicBezTo>
                <a:cubicBezTo>
                  <a:pt x="0" y="9670"/>
                  <a:pt x="9670" y="0"/>
                  <a:pt x="21600" y="0"/>
                </a:cubicBezTo>
                <a:cubicBezTo>
                  <a:pt x="33529" y="0"/>
                  <a:pt x="43200" y="9670"/>
                  <a:pt x="43200" y="21600"/>
                </a:cubicBezTo>
                <a:cubicBezTo>
                  <a:pt x="43200" y="23352"/>
                  <a:pt x="42986" y="25098"/>
                  <a:pt x="42564" y="26798"/>
                </a:cubicBezTo>
                <a:lnTo>
                  <a:pt x="21600" y="21600"/>
                </a:lnTo>
                <a:close/>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71" name="Line 103"/>
          <p:cNvSpPr>
            <a:spLocks noChangeShapeType="1"/>
          </p:cNvSpPr>
          <p:nvPr/>
        </p:nvSpPr>
        <p:spPr bwMode="auto">
          <a:xfrm flipV="1">
            <a:off x="5376084" y="5745923"/>
            <a:ext cx="63137" cy="14820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72" name="Line 104"/>
          <p:cNvSpPr>
            <a:spLocks noChangeShapeType="1"/>
          </p:cNvSpPr>
          <p:nvPr/>
        </p:nvSpPr>
        <p:spPr bwMode="auto">
          <a:xfrm flipH="1" flipV="1">
            <a:off x="5312947" y="5745923"/>
            <a:ext cx="63137" cy="14820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73" name="Freeform 105"/>
          <p:cNvSpPr>
            <a:spLocks/>
          </p:cNvSpPr>
          <p:nvPr/>
        </p:nvSpPr>
        <p:spPr bwMode="auto">
          <a:xfrm>
            <a:off x="7281330" y="3772336"/>
            <a:ext cx="1264593" cy="1005554"/>
          </a:xfrm>
          <a:custGeom>
            <a:avLst/>
            <a:gdLst>
              <a:gd name="T0" fmla="*/ 0 w 120"/>
              <a:gd name="T1" fmla="*/ 101 h 101"/>
              <a:gd name="T2" fmla="*/ 120 w 120"/>
              <a:gd name="T3" fmla="*/ 0 h 101"/>
              <a:gd name="T4" fmla="*/ 113 w 120"/>
              <a:gd name="T5" fmla="*/ 14 h 101"/>
            </a:gdLst>
            <a:ahLst/>
            <a:cxnLst>
              <a:cxn ang="0">
                <a:pos x="T0" y="T1"/>
              </a:cxn>
              <a:cxn ang="0">
                <a:pos x="T2" y="T3"/>
              </a:cxn>
              <a:cxn ang="0">
                <a:pos x="T4" y="T5"/>
              </a:cxn>
            </a:cxnLst>
            <a:rect l="0" t="0" r="r" b="b"/>
            <a:pathLst>
              <a:path w="120" h="101">
                <a:moveTo>
                  <a:pt x="0" y="101"/>
                </a:moveTo>
                <a:lnTo>
                  <a:pt x="120" y="0"/>
                </a:lnTo>
                <a:lnTo>
                  <a:pt x="113" y="14"/>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74" name="Line 106"/>
          <p:cNvSpPr>
            <a:spLocks noChangeShapeType="1"/>
          </p:cNvSpPr>
          <p:nvPr/>
        </p:nvSpPr>
        <p:spPr bwMode="auto">
          <a:xfrm flipH="1">
            <a:off x="8388081" y="3772336"/>
            <a:ext cx="157842" cy="4877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75" name="Rectangle 107"/>
          <p:cNvSpPr>
            <a:spLocks noChangeArrowheads="1"/>
          </p:cNvSpPr>
          <p:nvPr/>
        </p:nvSpPr>
        <p:spPr bwMode="auto">
          <a:xfrm>
            <a:off x="7229335" y="4308882"/>
            <a:ext cx="1106751" cy="16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100">
                <a:solidFill>
                  <a:srgbClr val="000000"/>
                </a:solidFill>
                <a:latin typeface="Arial" panose="020B0604020202020204" pitchFamily="34" charset="0"/>
              </a:rPr>
              <a:t>[ deposit refused ]</a:t>
            </a:r>
            <a:endParaRPr lang="en-US" altLang="en-US" sz="1800">
              <a:latin typeface="Arial" panose="020B0604020202020204" pitchFamily="34" charset="0"/>
            </a:endParaRPr>
          </a:p>
        </p:txBody>
      </p:sp>
      <p:sp>
        <p:nvSpPr>
          <p:cNvPr id="903276" name="Freeform 108"/>
          <p:cNvSpPr>
            <a:spLocks/>
          </p:cNvSpPr>
          <p:nvPr/>
        </p:nvSpPr>
        <p:spPr bwMode="auto">
          <a:xfrm>
            <a:off x="5134678" y="5108072"/>
            <a:ext cx="63137" cy="786058"/>
          </a:xfrm>
          <a:custGeom>
            <a:avLst/>
            <a:gdLst>
              <a:gd name="T0" fmla="*/ 0 w 6"/>
              <a:gd name="T1" fmla="*/ 0 h 79"/>
              <a:gd name="T2" fmla="*/ 0 w 6"/>
              <a:gd name="T3" fmla="*/ 79 h 79"/>
              <a:gd name="T4" fmla="*/ 6 w 6"/>
              <a:gd name="T5" fmla="*/ 65 h 79"/>
            </a:gdLst>
            <a:ahLst/>
            <a:cxnLst>
              <a:cxn ang="0">
                <a:pos x="T0" y="T1"/>
              </a:cxn>
              <a:cxn ang="0">
                <a:pos x="T2" y="T3"/>
              </a:cxn>
              <a:cxn ang="0">
                <a:pos x="T4" y="T5"/>
              </a:cxn>
            </a:cxnLst>
            <a:rect l="0" t="0" r="r" b="b"/>
            <a:pathLst>
              <a:path w="6" h="79">
                <a:moveTo>
                  <a:pt x="0" y="0"/>
                </a:moveTo>
                <a:lnTo>
                  <a:pt x="0" y="79"/>
                </a:lnTo>
                <a:lnTo>
                  <a:pt x="6" y="65"/>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77" name="Line 109"/>
          <p:cNvSpPr>
            <a:spLocks noChangeShapeType="1"/>
          </p:cNvSpPr>
          <p:nvPr/>
        </p:nvSpPr>
        <p:spPr bwMode="auto">
          <a:xfrm flipH="1" flipV="1">
            <a:off x="5071541" y="5755304"/>
            <a:ext cx="63137" cy="13882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78" name="Rectangle 110"/>
          <p:cNvSpPr>
            <a:spLocks noChangeArrowheads="1"/>
          </p:cNvSpPr>
          <p:nvPr/>
        </p:nvSpPr>
        <p:spPr bwMode="auto">
          <a:xfrm>
            <a:off x="4670437" y="5415742"/>
            <a:ext cx="1121607" cy="16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100">
                <a:solidFill>
                  <a:srgbClr val="000000"/>
                </a:solidFill>
                <a:latin typeface="Arial" panose="020B0604020202020204" pitchFamily="34" charset="0"/>
              </a:rPr>
              <a:t>[ 8 videos or less ]</a:t>
            </a:r>
            <a:endParaRPr lang="en-US" altLang="en-US" sz="1800">
              <a:latin typeface="Arial" panose="020B0604020202020204" pitchFamily="34" charset="0"/>
            </a:endParaRPr>
          </a:p>
        </p:txBody>
      </p:sp>
      <p:sp>
        <p:nvSpPr>
          <p:cNvPr id="903279" name="Arc 111"/>
          <p:cNvSpPr>
            <a:spLocks/>
          </p:cNvSpPr>
          <p:nvPr/>
        </p:nvSpPr>
        <p:spPr bwMode="auto">
          <a:xfrm>
            <a:off x="4902558" y="5297552"/>
            <a:ext cx="484668" cy="592827"/>
          </a:xfrm>
          <a:custGeom>
            <a:avLst/>
            <a:gdLst>
              <a:gd name="G0" fmla="+- 21600 0 0"/>
              <a:gd name="G1" fmla="+- 21600 0 0"/>
              <a:gd name="G2" fmla="+- 21600 0 0"/>
              <a:gd name="T0" fmla="*/ 626 w 43200"/>
              <a:gd name="T1" fmla="*/ 26762 h 26799"/>
              <a:gd name="T2" fmla="*/ 42565 w 43200"/>
              <a:gd name="T3" fmla="*/ 26799 h 26799"/>
              <a:gd name="T4" fmla="*/ 21600 w 43200"/>
              <a:gd name="T5" fmla="*/ 21600 h 26799"/>
            </a:gdLst>
            <a:ahLst/>
            <a:cxnLst>
              <a:cxn ang="0">
                <a:pos x="T0" y="T1"/>
              </a:cxn>
              <a:cxn ang="0">
                <a:pos x="T2" y="T3"/>
              </a:cxn>
              <a:cxn ang="0">
                <a:pos x="T4" y="T5"/>
              </a:cxn>
            </a:cxnLst>
            <a:rect l="0" t="0" r="r" b="b"/>
            <a:pathLst>
              <a:path w="43200" h="26799" fill="none" extrusionOk="0">
                <a:moveTo>
                  <a:pt x="625" y="26762"/>
                </a:moveTo>
                <a:cubicBezTo>
                  <a:pt x="210" y="25072"/>
                  <a:pt x="0" y="23339"/>
                  <a:pt x="0" y="21600"/>
                </a:cubicBezTo>
                <a:cubicBezTo>
                  <a:pt x="0" y="9670"/>
                  <a:pt x="9670" y="0"/>
                  <a:pt x="21600" y="0"/>
                </a:cubicBezTo>
                <a:cubicBezTo>
                  <a:pt x="33529" y="0"/>
                  <a:pt x="43200" y="9670"/>
                  <a:pt x="43200" y="21600"/>
                </a:cubicBezTo>
                <a:cubicBezTo>
                  <a:pt x="43200" y="23352"/>
                  <a:pt x="42986" y="25098"/>
                  <a:pt x="42564" y="26798"/>
                </a:cubicBezTo>
              </a:path>
              <a:path w="43200" h="26799" stroke="0" extrusionOk="0">
                <a:moveTo>
                  <a:pt x="625" y="26762"/>
                </a:moveTo>
                <a:cubicBezTo>
                  <a:pt x="210" y="25072"/>
                  <a:pt x="0" y="23339"/>
                  <a:pt x="0" y="21600"/>
                </a:cubicBezTo>
                <a:cubicBezTo>
                  <a:pt x="0" y="9670"/>
                  <a:pt x="9670" y="0"/>
                  <a:pt x="21600" y="0"/>
                </a:cubicBezTo>
                <a:cubicBezTo>
                  <a:pt x="33529" y="0"/>
                  <a:pt x="43200" y="9670"/>
                  <a:pt x="43200" y="21600"/>
                </a:cubicBezTo>
                <a:cubicBezTo>
                  <a:pt x="43200" y="23352"/>
                  <a:pt x="42986" y="25098"/>
                  <a:pt x="42564" y="26798"/>
                </a:cubicBezTo>
                <a:lnTo>
                  <a:pt x="21600" y="21600"/>
                </a:lnTo>
                <a:close/>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03280" name="Line 112"/>
          <p:cNvSpPr>
            <a:spLocks noChangeShapeType="1"/>
          </p:cNvSpPr>
          <p:nvPr/>
        </p:nvSpPr>
        <p:spPr bwMode="auto">
          <a:xfrm flipV="1">
            <a:off x="5376084" y="5745923"/>
            <a:ext cx="63137" cy="14820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03281" name="Line 113"/>
          <p:cNvSpPr>
            <a:spLocks noChangeShapeType="1"/>
          </p:cNvSpPr>
          <p:nvPr/>
        </p:nvSpPr>
        <p:spPr bwMode="auto">
          <a:xfrm flipH="1" flipV="1">
            <a:off x="5312947" y="5745923"/>
            <a:ext cx="63137" cy="14820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7" name="Oval 75"/>
          <p:cNvSpPr>
            <a:spLocks noChangeArrowheads="1"/>
          </p:cNvSpPr>
          <p:nvPr/>
        </p:nvSpPr>
        <p:spPr bwMode="auto">
          <a:xfrm>
            <a:off x="7410960" y="5993560"/>
            <a:ext cx="347252" cy="337686"/>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18" name="Oval 76"/>
          <p:cNvSpPr>
            <a:spLocks noChangeArrowheads="1"/>
          </p:cNvSpPr>
          <p:nvPr/>
        </p:nvSpPr>
        <p:spPr bwMode="auto">
          <a:xfrm>
            <a:off x="7462955" y="6042337"/>
            <a:ext cx="252547" cy="240132"/>
          </a:xfrm>
          <a:prstGeom prst="ellipse">
            <a:avLst/>
          </a:prstGeom>
          <a:solidFill>
            <a:srgbClr val="000000"/>
          </a:solidFill>
          <a:ln w="0">
            <a:solidFill>
              <a:srgbClr val="990033"/>
            </a:solidFill>
            <a:round/>
            <a:headEnd/>
            <a:tailEnd/>
          </a:ln>
        </p:spPr>
        <p:txBody>
          <a:bodyPr/>
          <a:lstStyle/>
          <a:p>
            <a:endParaRPr lang="en-AU"/>
          </a:p>
        </p:txBody>
      </p:sp>
      <p:cxnSp>
        <p:nvCxnSpPr>
          <p:cNvPr id="3" name="Straight Arrow Connector 2"/>
          <p:cNvCxnSpPr>
            <a:stCxn id="903265" idx="13"/>
            <a:endCxn id="117" idx="2"/>
          </p:cNvCxnSpPr>
          <p:nvPr/>
        </p:nvCxnSpPr>
        <p:spPr bwMode="auto">
          <a:xfrm flipV="1">
            <a:off x="6219146" y="6162403"/>
            <a:ext cx="1191814" cy="11256"/>
          </a:xfrm>
          <a:prstGeom prst="straightConnector1">
            <a:avLst/>
          </a:prstGeom>
          <a:solidFill>
            <a:schemeClr val="accent1"/>
          </a:solidFill>
          <a:ln w="9525" cap="flat" cmpd="sng" algn="ctr">
            <a:solidFill>
              <a:srgbClr val="990033"/>
            </a:solidFill>
            <a:prstDash val="solid"/>
            <a:miter lim="800000"/>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FC434098-1941-4647-A7D6-79A55577DA6A}" type="slidenum">
              <a:rPr lang="en-AU" altLang="en-US"/>
              <a:pPr/>
              <a:t>69</a:t>
            </a:fld>
            <a:endParaRPr lang="en-AU" altLang="en-US"/>
          </a:p>
        </p:txBody>
      </p:sp>
      <p:sp>
        <p:nvSpPr>
          <p:cNvPr id="904194" name="Rectangle 2"/>
          <p:cNvSpPr>
            <a:spLocks noGrp="1" noChangeArrowheads="1"/>
          </p:cNvSpPr>
          <p:nvPr>
            <p:ph type="title"/>
          </p:nvPr>
        </p:nvSpPr>
        <p:spPr/>
        <p:txBody>
          <a:bodyPr/>
          <a:lstStyle/>
          <a:p>
            <a:r>
              <a:rPr lang="en-US" altLang="en-US" dirty="0"/>
              <a:t>Modelling interactions</a:t>
            </a:r>
            <a:endParaRPr lang="en-AU" altLang="en-US" dirty="0"/>
          </a:p>
        </p:txBody>
      </p:sp>
      <p:sp>
        <p:nvSpPr>
          <p:cNvPr id="904195" name="Rectangle 3"/>
          <p:cNvSpPr>
            <a:spLocks noGrp="1" noChangeArrowheads="1"/>
          </p:cNvSpPr>
          <p:nvPr>
            <p:ph type="body" idx="1"/>
          </p:nvPr>
        </p:nvSpPr>
        <p:spPr/>
        <p:txBody>
          <a:bodyPr/>
          <a:lstStyle/>
          <a:p>
            <a:r>
              <a:rPr lang="en-US" altLang="en-US" dirty="0"/>
              <a:t>Sequence Diagrams </a:t>
            </a:r>
          </a:p>
          <a:p>
            <a:pPr lvl="1"/>
            <a:r>
              <a:rPr lang="en-US" altLang="en-US" dirty="0"/>
              <a:t>show an exchange of messages between objects arranged in a time sequence</a:t>
            </a:r>
          </a:p>
          <a:p>
            <a:pPr lvl="1"/>
            <a:r>
              <a:rPr lang="en-US" altLang="en-US" dirty="0"/>
              <a:t>more useful in analysis</a:t>
            </a:r>
          </a:p>
          <a:p>
            <a:pPr>
              <a:spcBef>
                <a:spcPts val="1200"/>
              </a:spcBef>
            </a:pPr>
            <a:r>
              <a:rPr lang="en-US" altLang="en-US" dirty="0"/>
              <a:t>Communication Diagrams</a:t>
            </a:r>
          </a:p>
          <a:p>
            <a:pPr lvl="1"/>
            <a:r>
              <a:rPr lang="en-US" altLang="en-US" dirty="0"/>
              <a:t>emphasize the relationships between objects along which the messages are exchanged</a:t>
            </a:r>
          </a:p>
          <a:p>
            <a:pPr lvl="1"/>
            <a:r>
              <a:rPr lang="en-US" altLang="en-US" dirty="0"/>
              <a:t>more useful when reviewing a design</a:t>
            </a:r>
          </a:p>
          <a:p>
            <a:pPr>
              <a:spcBef>
                <a:spcPts val="1200"/>
              </a:spcBef>
            </a:pPr>
            <a:r>
              <a:rPr lang="en-US" altLang="en-US" dirty="0"/>
              <a:t>Can be used to determine operations in classes</a:t>
            </a:r>
          </a:p>
          <a:p>
            <a:endParaRPr lang="en-AU"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4 (Maciaszek - RASD 3/e)</a:t>
            </a:r>
          </a:p>
        </p:txBody>
      </p:sp>
      <p:sp>
        <p:nvSpPr>
          <p:cNvPr id="7" name="Slide Number Placeholder 5"/>
          <p:cNvSpPr>
            <a:spLocks noGrp="1"/>
          </p:cNvSpPr>
          <p:nvPr>
            <p:ph type="sldNum" sz="quarter" idx="12"/>
          </p:nvPr>
        </p:nvSpPr>
        <p:spPr/>
        <p:txBody>
          <a:bodyPr/>
          <a:lstStyle/>
          <a:p>
            <a:fld id="{093F3071-BA65-4021-9873-5E2A072BFA78}" type="slidenum">
              <a:rPr lang="en-AU" altLang="en-US"/>
              <a:pPr/>
              <a:t>7</a:t>
            </a:fld>
            <a:endParaRPr lang="en-AU" altLang="en-US"/>
          </a:p>
        </p:txBody>
      </p:sp>
      <p:sp>
        <p:nvSpPr>
          <p:cNvPr id="918532" name="Text Box 4"/>
          <p:cNvSpPr txBox="1">
            <a:spLocks noGrp="1" noChangeArrowheads="1"/>
          </p:cNvSpPr>
          <p:nvPr>
            <p:ph type="title"/>
          </p:nvPr>
        </p:nvSpPr>
        <p:spPr>
          <a:noFill/>
          <a:ln/>
        </p:spPr>
        <p:txBody>
          <a:bodyPr/>
          <a:lstStyle/>
          <a:p>
            <a:pPr eaLnBrk="1" hangingPunct="1"/>
            <a:r>
              <a:rPr lang="en-US" altLang="en-US"/>
              <a:t>The Core PCBMER framework</a:t>
            </a:r>
          </a:p>
        </p:txBody>
      </p:sp>
      <p:pic>
        <p:nvPicPr>
          <p:cNvPr id="9185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1075"/>
            <a:ext cx="3736975" cy="5400675"/>
          </a:xfrm>
          <a:prstGeom prst="rect">
            <a:avLst/>
          </a:prstGeom>
          <a:noFill/>
          <a:extLst>
            <a:ext uri="{909E8E84-426E-40DD-AFC4-6F175D3DCCD1}">
              <a14:hiddenFill xmlns:a14="http://schemas.microsoft.com/office/drawing/2010/main">
                <a:solidFill>
                  <a:srgbClr val="FFFFFF"/>
                </a:solidFill>
              </a14:hiddenFill>
            </a:ext>
          </a:extLst>
        </p:spPr>
      </p:pic>
      <p:sp>
        <p:nvSpPr>
          <p:cNvPr id="918535" name="Rectangle 7"/>
          <p:cNvSpPr>
            <a:spLocks noGrp="1" noChangeArrowheads="1"/>
          </p:cNvSpPr>
          <p:nvPr>
            <p:ph type="body" idx="1"/>
          </p:nvPr>
        </p:nvSpPr>
        <p:spPr>
          <a:xfrm>
            <a:off x="3635375" y="1052513"/>
            <a:ext cx="5508625" cy="5257800"/>
          </a:xfrm>
          <a:noFill/>
          <a:ln/>
        </p:spPr>
        <p:txBody>
          <a:bodyPr/>
          <a:lstStyle/>
          <a:p>
            <a:pPr>
              <a:spcBef>
                <a:spcPts val="600"/>
              </a:spcBef>
            </a:pPr>
            <a:r>
              <a:rPr lang="en-US" altLang="en-US" sz="2000" i="1" dirty="0"/>
              <a:t>Presentation</a:t>
            </a:r>
            <a:r>
              <a:rPr lang="en-US" altLang="en-US" sz="2000" b="1" i="1" dirty="0"/>
              <a:t> </a:t>
            </a:r>
            <a:r>
              <a:rPr lang="en-US" altLang="en-US" sz="2000" dirty="0"/>
              <a:t>represents the screen and UI objects on which the beans can be rendered </a:t>
            </a:r>
          </a:p>
          <a:p>
            <a:pPr>
              <a:spcBef>
                <a:spcPts val="600"/>
              </a:spcBef>
            </a:pPr>
            <a:r>
              <a:rPr lang="en-US" altLang="en-US" sz="2000" i="1" dirty="0"/>
              <a:t>Bean</a:t>
            </a:r>
            <a:r>
              <a:rPr lang="en-US" altLang="en-US" sz="2000" b="1" i="1" dirty="0"/>
              <a:t> </a:t>
            </a:r>
            <a:r>
              <a:rPr lang="en-US" altLang="en-US" sz="2000" dirty="0"/>
              <a:t>represents the data classes and value objects that are destined for rendering on user interface </a:t>
            </a:r>
          </a:p>
          <a:p>
            <a:pPr>
              <a:spcBef>
                <a:spcPts val="600"/>
              </a:spcBef>
            </a:pPr>
            <a:r>
              <a:rPr lang="en-US" altLang="en-US" sz="2000" i="1" dirty="0"/>
              <a:t>Controller</a:t>
            </a:r>
            <a:r>
              <a:rPr lang="en-US" altLang="en-US" sz="2000" b="1" i="1" dirty="0"/>
              <a:t> </a:t>
            </a:r>
            <a:r>
              <a:rPr lang="en-US" altLang="en-US" sz="2000" dirty="0"/>
              <a:t>represents the application logic </a:t>
            </a:r>
          </a:p>
          <a:p>
            <a:pPr>
              <a:spcBef>
                <a:spcPts val="600"/>
              </a:spcBef>
            </a:pPr>
            <a:r>
              <a:rPr lang="en-US" altLang="en-US" sz="2000" i="1" dirty="0"/>
              <a:t>Entity</a:t>
            </a:r>
            <a:r>
              <a:rPr lang="en-US" altLang="en-US" sz="2000" dirty="0"/>
              <a:t> contains classes representing business objects</a:t>
            </a:r>
          </a:p>
          <a:p>
            <a:pPr>
              <a:spcBef>
                <a:spcPts val="600"/>
              </a:spcBef>
            </a:pPr>
            <a:r>
              <a:rPr lang="en-US" altLang="en-US" sz="2000" i="1" dirty="0"/>
              <a:t>Mediator</a:t>
            </a:r>
            <a:r>
              <a:rPr lang="en-US" altLang="en-US" sz="2000" dirty="0"/>
              <a:t> manages business transactions, enforces business rules, instantiates business objects in the Entity layer, and in general manages the memory cache of the application </a:t>
            </a:r>
          </a:p>
          <a:p>
            <a:pPr>
              <a:spcBef>
                <a:spcPts val="600"/>
              </a:spcBef>
            </a:pPr>
            <a:r>
              <a:rPr lang="en-US" altLang="en-US" sz="2000" i="1" dirty="0"/>
              <a:t>Resource</a:t>
            </a:r>
            <a:r>
              <a:rPr lang="en-US" altLang="en-US" sz="2000" dirty="0"/>
              <a:t> is responsible for all communication with external persistent data sources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CD597F58-8249-4285-A9BD-5ABFE0010138}" type="slidenum">
              <a:rPr lang="en-AU" altLang="en-US"/>
              <a:pPr/>
              <a:t>70</a:t>
            </a:fld>
            <a:endParaRPr lang="en-AU" altLang="en-US"/>
          </a:p>
        </p:txBody>
      </p:sp>
      <p:sp>
        <p:nvSpPr>
          <p:cNvPr id="905218" name="Rectangle 2"/>
          <p:cNvSpPr>
            <a:spLocks noGrp="1" noChangeArrowheads="1"/>
          </p:cNvSpPr>
          <p:nvPr>
            <p:ph type="title"/>
          </p:nvPr>
        </p:nvSpPr>
        <p:spPr/>
        <p:txBody>
          <a:bodyPr/>
          <a:lstStyle/>
          <a:p>
            <a:r>
              <a:rPr lang="en-US" altLang="en-US"/>
              <a:t>Message sequences</a:t>
            </a:r>
            <a:endParaRPr lang="en-AU" altLang="en-US"/>
          </a:p>
        </p:txBody>
      </p:sp>
      <p:sp>
        <p:nvSpPr>
          <p:cNvPr id="905219" name="Rectangle 3"/>
          <p:cNvSpPr>
            <a:spLocks noGrp="1" noChangeArrowheads="1"/>
          </p:cNvSpPr>
          <p:nvPr>
            <p:ph type="body" idx="1"/>
          </p:nvPr>
        </p:nvSpPr>
        <p:spPr/>
        <p:txBody>
          <a:bodyPr/>
          <a:lstStyle/>
          <a:p>
            <a:r>
              <a:rPr lang="en-US" altLang="en-US" sz="2400" dirty="0"/>
              <a:t>Actions in Activity Diagrams are mapped to messages in Sequence Diagrams</a:t>
            </a:r>
          </a:p>
          <a:p>
            <a:r>
              <a:rPr lang="en-US" altLang="en-US" sz="2400" dirty="0"/>
              <a:t>Message can be</a:t>
            </a:r>
          </a:p>
          <a:p>
            <a:pPr lvl="1"/>
            <a:r>
              <a:rPr lang="en-US" altLang="en-US" dirty="0"/>
              <a:t>Signal</a:t>
            </a:r>
          </a:p>
          <a:p>
            <a:pPr lvl="2"/>
            <a:r>
              <a:rPr lang="en-US" altLang="en-US" dirty="0"/>
              <a:t>denotes asynchronous inter-object communication</a:t>
            </a:r>
          </a:p>
          <a:p>
            <a:pPr lvl="2"/>
            <a:r>
              <a:rPr lang="en-US" altLang="en-US" dirty="0"/>
              <a:t>sender continues executing after sending the signal message</a:t>
            </a:r>
          </a:p>
          <a:p>
            <a:pPr lvl="2"/>
            <a:r>
              <a:rPr lang="en-US" altLang="en-US" dirty="0"/>
              <a:t>implies </a:t>
            </a:r>
            <a:r>
              <a:rPr lang="en-US" altLang="en-US" i="1" dirty="0"/>
              <a:t>event processing</a:t>
            </a:r>
          </a:p>
          <a:p>
            <a:pPr lvl="1"/>
            <a:r>
              <a:rPr lang="en-US" altLang="en-US" dirty="0"/>
              <a:t>Call</a:t>
            </a:r>
          </a:p>
          <a:p>
            <a:pPr lvl="2"/>
            <a:r>
              <a:rPr lang="en-US" altLang="en-US" dirty="0"/>
              <a:t>denotes synchronous invocation of an operation</a:t>
            </a:r>
          </a:p>
          <a:p>
            <a:pPr lvl="2"/>
            <a:r>
              <a:rPr lang="en-US" altLang="en-US" dirty="0"/>
              <a:t>return message can return some values to the caller or it can just acknowledge that the operation completed</a:t>
            </a:r>
          </a:p>
          <a:p>
            <a:pPr lvl="2"/>
            <a:r>
              <a:rPr lang="en-US" altLang="en-US" dirty="0"/>
              <a:t>implies </a:t>
            </a:r>
            <a:r>
              <a:rPr lang="en-US" altLang="en-US" i="1" dirty="0"/>
              <a:t>message passing</a:t>
            </a:r>
          </a:p>
          <a:p>
            <a:pPr lvl="2"/>
            <a:endParaRPr lang="en-AU" altLang="en-US" sz="18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half" idx="10"/>
          </p:nvPr>
        </p:nvSpPr>
        <p:spPr/>
        <p:txBody>
          <a:bodyPr/>
          <a:lstStyle/>
          <a:p>
            <a:r>
              <a:rPr lang="en-US" altLang="en-US"/>
              <a:t>© Pearson Education 2007</a:t>
            </a:r>
            <a:endParaRPr lang="en-AU" altLang="en-US"/>
          </a:p>
        </p:txBody>
      </p:sp>
      <p:sp>
        <p:nvSpPr>
          <p:cNvPr id="7" name="Footer Placeholder 3"/>
          <p:cNvSpPr>
            <a:spLocks noGrp="1"/>
          </p:cNvSpPr>
          <p:nvPr>
            <p:ph type="ftr" sz="quarter" idx="11"/>
          </p:nvPr>
        </p:nvSpPr>
        <p:spPr/>
        <p:txBody>
          <a:bodyPr/>
          <a:lstStyle/>
          <a:p>
            <a:r>
              <a:rPr lang="en-AU" altLang="en-US"/>
              <a:t>Chapter 4 (Maciaszek - RASD 3/e)</a:t>
            </a:r>
          </a:p>
        </p:txBody>
      </p:sp>
      <p:sp>
        <p:nvSpPr>
          <p:cNvPr id="8" name="Slide Number Placeholder 4"/>
          <p:cNvSpPr>
            <a:spLocks noGrp="1"/>
          </p:cNvSpPr>
          <p:nvPr>
            <p:ph type="sldNum" sz="quarter" idx="12"/>
          </p:nvPr>
        </p:nvSpPr>
        <p:spPr/>
        <p:txBody>
          <a:bodyPr/>
          <a:lstStyle/>
          <a:p>
            <a:fld id="{D8573293-5577-4B63-ADCA-9C1107C6E8D7}" type="slidenum">
              <a:rPr lang="en-AU" altLang="en-US"/>
              <a:pPr/>
              <a:t>71</a:t>
            </a:fld>
            <a:endParaRPr lang="en-AU" altLang="en-US"/>
          </a:p>
        </p:txBody>
      </p:sp>
      <p:sp>
        <p:nvSpPr>
          <p:cNvPr id="906242" name="Rectangle 2"/>
          <p:cNvSpPr>
            <a:spLocks noGrp="1" noChangeArrowheads="1"/>
          </p:cNvSpPr>
          <p:nvPr>
            <p:ph type="title"/>
          </p:nvPr>
        </p:nvSpPr>
        <p:spPr/>
        <p:txBody>
          <a:bodyPr/>
          <a:lstStyle/>
          <a:p>
            <a:r>
              <a:rPr lang="en-US" altLang="en-US" sz="3600"/>
              <a:t>Example 4.18 – UE (centralized interaction)</a:t>
            </a:r>
            <a:r>
              <a:rPr lang="en-US" altLang="en-US" sz="4000"/>
              <a:t> </a:t>
            </a:r>
            <a:endParaRPr lang="en-AU" altLang="en-US" sz="4000"/>
          </a:p>
        </p:txBody>
      </p:sp>
      <p:sp>
        <p:nvSpPr>
          <p:cNvPr id="906243" name="Rectangle 3"/>
          <p:cNvSpPr>
            <a:spLocks noChangeArrowheads="1"/>
          </p:cNvSpPr>
          <p:nvPr/>
        </p:nvSpPr>
        <p:spPr bwMode="auto">
          <a:xfrm>
            <a:off x="1947863" y="1509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AU"/>
          </a:p>
        </p:txBody>
      </p:sp>
      <p:sp>
        <p:nvSpPr>
          <p:cNvPr id="906244" name="Text Box 4"/>
          <p:cNvSpPr txBox="1">
            <a:spLocks noChangeArrowheads="1"/>
          </p:cNvSpPr>
          <p:nvPr/>
        </p:nvSpPr>
        <p:spPr bwMode="auto">
          <a:xfrm>
            <a:off x="6781800" y="2133600"/>
            <a:ext cx="2362200" cy="641350"/>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t>Enter Program of Study</a:t>
            </a:r>
          </a:p>
          <a:p>
            <a:r>
              <a:rPr lang="en-US" altLang="en-US" sz="1800"/>
              <a:t>use case</a:t>
            </a:r>
            <a:endParaRPr lang="en-AU" altLang="en-US" sz="1800"/>
          </a:p>
        </p:txBody>
      </p:sp>
      <p:pic>
        <p:nvPicPr>
          <p:cNvPr id="9062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728663"/>
            <a:ext cx="7777163" cy="620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altLang="en-US"/>
              <a:t>© Pearson Education 2007</a:t>
            </a:r>
            <a:endParaRPr lang="en-AU" altLang="en-US"/>
          </a:p>
        </p:txBody>
      </p:sp>
      <p:sp>
        <p:nvSpPr>
          <p:cNvPr id="5" name="Footer Placeholder 3"/>
          <p:cNvSpPr>
            <a:spLocks noGrp="1"/>
          </p:cNvSpPr>
          <p:nvPr>
            <p:ph type="ftr" sz="quarter" idx="11"/>
          </p:nvPr>
        </p:nvSpPr>
        <p:spPr/>
        <p:txBody>
          <a:bodyPr/>
          <a:lstStyle/>
          <a:p>
            <a:r>
              <a:rPr lang="en-AU" altLang="en-US"/>
              <a:t>Chapter 4 (Maciaszek - RASD 3/e)</a:t>
            </a:r>
          </a:p>
        </p:txBody>
      </p:sp>
      <p:sp>
        <p:nvSpPr>
          <p:cNvPr id="6" name="Slide Number Placeholder 4"/>
          <p:cNvSpPr>
            <a:spLocks noGrp="1"/>
          </p:cNvSpPr>
          <p:nvPr>
            <p:ph type="sldNum" sz="quarter" idx="12"/>
          </p:nvPr>
        </p:nvSpPr>
        <p:spPr/>
        <p:txBody>
          <a:bodyPr/>
          <a:lstStyle/>
          <a:p>
            <a:fld id="{3CAFF744-4751-4554-BA19-4E730FEDF34F}" type="slidenum">
              <a:rPr lang="en-AU" altLang="en-US"/>
              <a:pPr/>
              <a:t>72</a:t>
            </a:fld>
            <a:endParaRPr lang="en-AU" altLang="en-US"/>
          </a:p>
        </p:txBody>
      </p:sp>
      <p:sp>
        <p:nvSpPr>
          <p:cNvPr id="907266" name="Rectangle 2"/>
          <p:cNvSpPr>
            <a:spLocks noGrp="1" noChangeArrowheads="1"/>
          </p:cNvSpPr>
          <p:nvPr>
            <p:ph type="title"/>
          </p:nvPr>
        </p:nvSpPr>
        <p:spPr/>
        <p:txBody>
          <a:bodyPr/>
          <a:lstStyle/>
          <a:p>
            <a:r>
              <a:rPr lang="en-US" altLang="en-US" sz="3600"/>
              <a:t>Example 4.18 – UE (distributed interaction)</a:t>
            </a:r>
          </a:p>
        </p:txBody>
      </p:sp>
      <p:pic>
        <p:nvPicPr>
          <p:cNvPr id="907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925513"/>
            <a:ext cx="6911975" cy="600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B743BB35-7251-4AEF-8818-FDC730623BF7}" type="slidenum">
              <a:rPr lang="en-AU" altLang="en-US"/>
              <a:pPr/>
              <a:t>73</a:t>
            </a:fld>
            <a:endParaRPr lang="en-AU" altLang="en-US"/>
          </a:p>
        </p:txBody>
      </p:sp>
      <p:sp>
        <p:nvSpPr>
          <p:cNvPr id="908290" name="Rectangle 2"/>
          <p:cNvSpPr>
            <a:spLocks noGrp="1" noChangeArrowheads="1"/>
          </p:cNvSpPr>
          <p:nvPr>
            <p:ph type="title"/>
          </p:nvPr>
        </p:nvSpPr>
        <p:spPr/>
        <p:txBody>
          <a:bodyPr/>
          <a:lstStyle/>
          <a:p>
            <a:r>
              <a:rPr lang="en-US" altLang="en-US" dirty="0"/>
              <a:t>Modelling public interfaces</a:t>
            </a:r>
            <a:endParaRPr lang="en-AU" altLang="en-US" dirty="0"/>
          </a:p>
        </p:txBody>
      </p:sp>
      <p:sp>
        <p:nvSpPr>
          <p:cNvPr id="908291" name="Rectangle 3"/>
          <p:cNvSpPr>
            <a:spLocks noGrp="1" noChangeArrowheads="1"/>
          </p:cNvSpPr>
          <p:nvPr>
            <p:ph type="body" idx="1"/>
          </p:nvPr>
        </p:nvSpPr>
        <p:spPr/>
        <p:txBody>
          <a:bodyPr/>
          <a:lstStyle/>
          <a:p>
            <a:r>
              <a:rPr lang="en-US" altLang="en-US" sz="2400" dirty="0"/>
              <a:t>Determined by the set of operations that the class offers as its service</a:t>
            </a:r>
          </a:p>
          <a:p>
            <a:pPr>
              <a:spcBef>
                <a:spcPts val="1200"/>
              </a:spcBef>
            </a:pPr>
            <a:r>
              <a:rPr lang="en-US" altLang="en-US" sz="2400" dirty="0"/>
              <a:t>In analysis</a:t>
            </a:r>
          </a:p>
          <a:p>
            <a:pPr lvl="1"/>
            <a:r>
              <a:rPr lang="en-US" altLang="en-US" sz="2000" dirty="0"/>
              <a:t>Signature of each operation is defined</a:t>
            </a:r>
          </a:p>
          <a:p>
            <a:pPr lvl="2"/>
            <a:r>
              <a:rPr lang="en-US" altLang="en-US" sz="1800" dirty="0"/>
              <a:t>Operation name</a:t>
            </a:r>
          </a:p>
          <a:p>
            <a:pPr lvl="2"/>
            <a:r>
              <a:rPr lang="en-US" altLang="en-US" sz="1800" i="1" dirty="0"/>
              <a:t>List of formal arguments</a:t>
            </a:r>
          </a:p>
          <a:p>
            <a:pPr lvl="2"/>
            <a:r>
              <a:rPr lang="en-US" altLang="en-US" sz="1800" i="1" dirty="0"/>
              <a:t>Return type</a:t>
            </a:r>
          </a:p>
          <a:p>
            <a:pPr>
              <a:spcBef>
                <a:spcPts val="1200"/>
              </a:spcBef>
            </a:pPr>
            <a:r>
              <a:rPr lang="en-US" altLang="en-US" sz="2400" dirty="0"/>
              <a:t>In design</a:t>
            </a:r>
          </a:p>
          <a:p>
            <a:pPr lvl="1"/>
            <a:r>
              <a:rPr lang="en-US" altLang="en-US" sz="2000" dirty="0"/>
              <a:t>Algorithm of a method that implements the operation is defined</a:t>
            </a:r>
          </a:p>
          <a:p>
            <a:pPr>
              <a:spcBef>
                <a:spcPts val="1200"/>
              </a:spcBef>
            </a:pPr>
            <a:r>
              <a:rPr lang="en-US" altLang="en-US" sz="2400" dirty="0"/>
              <a:t>Operation can have</a:t>
            </a:r>
          </a:p>
          <a:p>
            <a:pPr lvl="1"/>
            <a:r>
              <a:rPr lang="en-US" altLang="en-US" sz="2000" dirty="0"/>
              <a:t>Instance scope</a:t>
            </a:r>
          </a:p>
          <a:p>
            <a:pPr lvl="1"/>
            <a:r>
              <a:rPr lang="en-US" altLang="en-US" sz="2000" dirty="0"/>
              <a:t>Class (static) scope (underline operation name)</a:t>
            </a:r>
            <a:endParaRPr lang="en-AU" altLang="en-US" sz="20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FAEF8753-DB3C-4E79-82B9-6B9C6EA42C4E}" type="slidenum">
              <a:rPr lang="en-AU" altLang="en-US"/>
              <a:pPr/>
              <a:t>74</a:t>
            </a:fld>
            <a:endParaRPr lang="en-AU" altLang="en-US"/>
          </a:p>
        </p:txBody>
      </p:sp>
      <p:sp>
        <p:nvSpPr>
          <p:cNvPr id="909314" name="Rectangle 2"/>
          <p:cNvSpPr>
            <a:spLocks noGrp="1" noChangeArrowheads="1"/>
          </p:cNvSpPr>
          <p:nvPr>
            <p:ph type="title"/>
          </p:nvPr>
        </p:nvSpPr>
        <p:spPr/>
        <p:txBody>
          <a:bodyPr/>
          <a:lstStyle/>
          <a:p>
            <a:r>
              <a:rPr lang="en-US" altLang="en-US"/>
              <a:t>Discovering class operations</a:t>
            </a:r>
            <a:endParaRPr lang="en-AU" altLang="en-US"/>
          </a:p>
        </p:txBody>
      </p:sp>
      <p:sp>
        <p:nvSpPr>
          <p:cNvPr id="909315" name="Rectangle 3"/>
          <p:cNvSpPr>
            <a:spLocks noGrp="1" noChangeArrowheads="1"/>
          </p:cNvSpPr>
          <p:nvPr>
            <p:ph type="body" idx="1"/>
          </p:nvPr>
        </p:nvSpPr>
        <p:spPr/>
        <p:txBody>
          <a:bodyPr/>
          <a:lstStyle/>
          <a:p>
            <a:r>
              <a:rPr lang="en-US" altLang="en-US" dirty="0"/>
              <a:t>From Sequence Diagrams</a:t>
            </a:r>
          </a:p>
          <a:p>
            <a:pPr lvl="1"/>
            <a:r>
              <a:rPr lang="en-US" altLang="en-US" dirty="0"/>
              <a:t>Message to an object must be serviced by an operation in that object</a:t>
            </a:r>
          </a:p>
          <a:p>
            <a:pPr>
              <a:spcBef>
                <a:spcPts val="1200"/>
              </a:spcBef>
            </a:pPr>
            <a:r>
              <a:rPr lang="en-US" altLang="en-US" dirty="0"/>
              <a:t>From expected object responsibilities, including the CRUD operations	</a:t>
            </a:r>
          </a:p>
          <a:p>
            <a:pPr lvl="1"/>
            <a:r>
              <a:rPr lang="en-US" altLang="en-US" dirty="0"/>
              <a:t>Create – a new object instance</a:t>
            </a:r>
          </a:p>
          <a:p>
            <a:pPr lvl="1"/>
            <a:r>
              <a:rPr lang="en-US" altLang="en-US" dirty="0"/>
              <a:t>Read – the state of an object</a:t>
            </a:r>
          </a:p>
          <a:p>
            <a:pPr lvl="1"/>
            <a:r>
              <a:rPr lang="en-US" altLang="en-US" dirty="0"/>
              <a:t>Update – the state of an object</a:t>
            </a:r>
          </a:p>
          <a:p>
            <a:pPr lvl="1"/>
            <a:r>
              <a:rPr lang="en-US" altLang="en-US" dirty="0"/>
              <a:t>Delete – i.e. destroy itself</a:t>
            </a:r>
            <a:endParaRPr lang="en-AU"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157EE115-4540-4FFB-B3FF-15D99CAAD005}" type="slidenum">
              <a:rPr lang="en-AU" altLang="en-US"/>
              <a:pPr/>
              <a:t>75</a:t>
            </a:fld>
            <a:endParaRPr lang="en-AU" altLang="en-US"/>
          </a:p>
        </p:txBody>
      </p:sp>
      <p:sp>
        <p:nvSpPr>
          <p:cNvPr id="910338" name="Rectangle 2"/>
          <p:cNvSpPr>
            <a:spLocks noGrp="1" noChangeArrowheads="1"/>
          </p:cNvSpPr>
          <p:nvPr>
            <p:ph type="title"/>
          </p:nvPr>
        </p:nvSpPr>
        <p:spPr/>
        <p:txBody>
          <a:bodyPr/>
          <a:lstStyle/>
          <a:p>
            <a:r>
              <a:rPr lang="en-US" altLang="en-US" sz="3600"/>
              <a:t>Example 4.19 – UE (centralized interaction)</a:t>
            </a:r>
            <a:endParaRPr lang="en-AU" altLang="en-US" sz="3600"/>
          </a:p>
        </p:txBody>
      </p:sp>
      <p:pic>
        <p:nvPicPr>
          <p:cNvPr id="910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50963"/>
            <a:ext cx="9396413" cy="495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altLang="en-US"/>
              <a:t>© Pearson Education 2007</a:t>
            </a:r>
            <a:endParaRPr lang="en-AU" altLang="en-US"/>
          </a:p>
        </p:txBody>
      </p:sp>
      <p:sp>
        <p:nvSpPr>
          <p:cNvPr id="5" name="Footer Placeholder 3"/>
          <p:cNvSpPr>
            <a:spLocks noGrp="1"/>
          </p:cNvSpPr>
          <p:nvPr>
            <p:ph type="ftr" sz="quarter" idx="11"/>
          </p:nvPr>
        </p:nvSpPr>
        <p:spPr/>
        <p:txBody>
          <a:bodyPr/>
          <a:lstStyle/>
          <a:p>
            <a:r>
              <a:rPr lang="en-AU" altLang="en-US"/>
              <a:t>Chapter 4 (Maciaszek - RASD 3/e)</a:t>
            </a:r>
          </a:p>
        </p:txBody>
      </p:sp>
      <p:sp>
        <p:nvSpPr>
          <p:cNvPr id="6" name="Slide Number Placeholder 4"/>
          <p:cNvSpPr>
            <a:spLocks noGrp="1"/>
          </p:cNvSpPr>
          <p:nvPr>
            <p:ph type="sldNum" sz="quarter" idx="12"/>
          </p:nvPr>
        </p:nvSpPr>
        <p:spPr/>
        <p:txBody>
          <a:bodyPr/>
          <a:lstStyle/>
          <a:p>
            <a:fld id="{3AD09EBF-D4A8-4486-89A9-BE3FA3FF5CF2}" type="slidenum">
              <a:rPr lang="en-AU" altLang="en-US"/>
              <a:pPr/>
              <a:t>76</a:t>
            </a:fld>
            <a:endParaRPr lang="en-AU" altLang="en-US"/>
          </a:p>
        </p:txBody>
      </p:sp>
      <p:sp>
        <p:nvSpPr>
          <p:cNvPr id="911362" name="Rectangle 2"/>
          <p:cNvSpPr>
            <a:spLocks noGrp="1" noChangeArrowheads="1"/>
          </p:cNvSpPr>
          <p:nvPr>
            <p:ph type="title"/>
          </p:nvPr>
        </p:nvSpPr>
        <p:spPr/>
        <p:txBody>
          <a:bodyPr/>
          <a:lstStyle/>
          <a:p>
            <a:r>
              <a:rPr lang="en-US" altLang="en-US" sz="3600"/>
              <a:t>Example 4.19 – UE (distributed interaction)</a:t>
            </a:r>
          </a:p>
        </p:txBody>
      </p:sp>
      <p:pic>
        <p:nvPicPr>
          <p:cNvPr id="911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270" y="1552575"/>
            <a:ext cx="9853167" cy="4044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1489027E-C144-4BAA-BE15-A2AECEF84F4F}" type="slidenum">
              <a:rPr lang="en-AU" altLang="en-US"/>
              <a:pPr/>
              <a:t>77</a:t>
            </a:fld>
            <a:endParaRPr lang="en-AU" altLang="en-US"/>
          </a:p>
        </p:txBody>
      </p:sp>
      <p:sp>
        <p:nvSpPr>
          <p:cNvPr id="931842" name="Rectangle 2"/>
          <p:cNvSpPr>
            <a:spLocks noGrp="1" noChangeArrowheads="1"/>
          </p:cNvSpPr>
          <p:nvPr>
            <p:ph type="title"/>
          </p:nvPr>
        </p:nvSpPr>
        <p:spPr/>
        <p:txBody>
          <a:bodyPr/>
          <a:lstStyle/>
          <a:p>
            <a:r>
              <a:rPr lang="en-US" altLang="en-US"/>
              <a:t>Review Quiz 4.3</a:t>
            </a:r>
          </a:p>
        </p:txBody>
      </p:sp>
      <p:sp>
        <p:nvSpPr>
          <p:cNvPr id="931843" name="Rectangle 3"/>
          <p:cNvSpPr>
            <a:spLocks noGrp="1" noChangeArrowheads="1"/>
          </p:cNvSpPr>
          <p:nvPr>
            <p:ph type="body" idx="1"/>
          </p:nvPr>
        </p:nvSpPr>
        <p:spPr/>
        <p:txBody>
          <a:bodyPr/>
          <a:lstStyle/>
          <a:p>
            <a:pPr marL="533400" indent="-533400">
              <a:spcBef>
                <a:spcPts val="1800"/>
              </a:spcBef>
              <a:buClr>
                <a:srgbClr val="0000CC"/>
              </a:buClr>
              <a:buFont typeface="Monotype Sorts" charset="2"/>
              <a:buAutoNum type="arabicPeriod"/>
            </a:pPr>
            <a:r>
              <a:rPr lang="en-US" altLang="en-US" dirty="0"/>
              <a:t>Do use cases have the possibility of representing concurrent flow of control?</a:t>
            </a:r>
          </a:p>
          <a:p>
            <a:pPr marL="533400" indent="-533400">
              <a:spcBef>
                <a:spcPts val="1800"/>
              </a:spcBef>
              <a:buClr>
                <a:srgbClr val="0000CC"/>
              </a:buClr>
              <a:buFont typeface="Monotype Sorts" charset="2"/>
              <a:buAutoNum type="arabicPeriod"/>
            </a:pPr>
            <a:r>
              <a:rPr lang="en-US" altLang="en-US" dirty="0"/>
              <a:t>Can activity diagrams be constructed before a class model is developed?</a:t>
            </a:r>
          </a:p>
          <a:p>
            <a:pPr marL="533400" indent="-533400">
              <a:spcBef>
                <a:spcPts val="1800"/>
              </a:spcBef>
              <a:buClr>
                <a:srgbClr val="0000CC"/>
              </a:buClr>
              <a:buFont typeface="Monotype Sorts" charset="2"/>
              <a:buAutoNum type="arabicPeriod"/>
            </a:pPr>
            <a:r>
              <a:rPr lang="en-US" altLang="en-US" dirty="0"/>
              <a:t>A message can denote an asynchronous inter-object communication. How is such a message called?</a:t>
            </a:r>
          </a:p>
          <a:p>
            <a:pPr marL="533400" indent="-533400">
              <a:spcBef>
                <a:spcPts val="1800"/>
              </a:spcBef>
              <a:buClr>
                <a:srgbClr val="0000CC"/>
              </a:buClr>
              <a:buFont typeface="Monotype Sorts" charset="2"/>
              <a:buAutoNum type="arabicPeriod"/>
            </a:pPr>
            <a:r>
              <a:rPr lang="en-US" altLang="en-US" dirty="0"/>
              <a:t>What UML modeling technique is most useful for discovering class operations?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Grp="1" noChangeArrowheads="1"/>
          </p:cNvSpPr>
          <p:nvPr>
            <p:ph type="ctrTitle"/>
          </p:nvPr>
        </p:nvSpPr>
        <p:spPr/>
        <p:txBody>
          <a:bodyPr/>
          <a:lstStyle/>
          <a:p>
            <a:pPr algn="ctr"/>
            <a:r>
              <a:rPr lang="en-US" altLang="en-US"/>
              <a:t>4. </a:t>
            </a:r>
            <a:r>
              <a:rPr lang="en-US" altLang="en-US" sz="4800"/>
              <a:t>State change specifications </a:t>
            </a:r>
          </a:p>
        </p:txBody>
      </p:sp>
      <p:sp>
        <p:nvSpPr>
          <p:cNvPr id="933891" name="Rectangle 3"/>
          <p:cNvSpPr>
            <a:spLocks noGrp="1" noChangeArrowheads="1"/>
          </p:cNvSpPr>
          <p:nvPr>
            <p:ph type="subTitle" idx="1"/>
          </p:nvPr>
        </p:nvSpPr>
        <p:spPr/>
        <p:txBody>
          <a:bodyPr/>
          <a:lstStyle/>
          <a:p>
            <a:pPr>
              <a:lnSpc>
                <a:spcPct val="80000"/>
              </a:lnSpc>
              <a:buFont typeface="Monotype Sorts" charset="2"/>
              <a:buChar char="n"/>
            </a:pPr>
            <a:r>
              <a:rPr lang="en-US" altLang="en-US" sz="1800"/>
              <a:t> many</a:t>
            </a:r>
            <a:r>
              <a:rPr lang="en-US" altLang="en-US" sz="1800" b="1" i="1"/>
              <a:t> </a:t>
            </a:r>
            <a:r>
              <a:rPr lang="en-US" altLang="en-US" sz="1800" i="1"/>
              <a:t>engineering and real-time applications</a:t>
            </a:r>
            <a:r>
              <a:rPr lang="en-US" altLang="en-US" sz="1800"/>
              <a:t> are all about state changes</a:t>
            </a:r>
          </a:p>
          <a:p>
            <a:pPr>
              <a:lnSpc>
                <a:spcPct val="80000"/>
              </a:lnSpc>
              <a:buFont typeface="Monotype Sorts" charset="2"/>
              <a:buChar char="n"/>
            </a:pPr>
            <a:r>
              <a:rPr lang="en-US" altLang="en-US" sz="1800"/>
              <a:t>  in </a:t>
            </a:r>
            <a:r>
              <a:rPr lang="en-US" altLang="en-US" sz="1800" i="1"/>
              <a:t>business applications</a:t>
            </a:r>
            <a:r>
              <a:rPr lang="en-US" altLang="en-US" sz="1800"/>
              <a:t> the modeling of state changes is typically done towards the end of the analysis</a:t>
            </a:r>
          </a:p>
          <a:p>
            <a:pPr>
              <a:lnSpc>
                <a:spcPct val="80000"/>
              </a:lnSpc>
              <a:buFont typeface="Monotype Sorts" charset="2"/>
              <a:buChar char="n"/>
            </a:pPr>
            <a:r>
              <a:rPr lang="en-US" altLang="en-US" sz="1800"/>
              <a:t> many of the state change specifications define </a:t>
            </a:r>
            <a:r>
              <a:rPr lang="en-US" altLang="en-US" sz="1800" i="1"/>
              <a:t>exceptional conditions</a:t>
            </a:r>
            <a:r>
              <a:rPr lang="en-US" altLang="en-US" sz="1800"/>
              <a:t> in the system.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4D482C14-EE1E-4E53-B562-5010A3E8121E}" type="slidenum">
              <a:rPr lang="en-AU" altLang="en-US"/>
              <a:pPr/>
              <a:t>79</a:t>
            </a:fld>
            <a:endParaRPr lang="en-AU" altLang="en-US"/>
          </a:p>
        </p:txBody>
      </p:sp>
      <p:sp>
        <p:nvSpPr>
          <p:cNvPr id="912386" name="Rectangle 2"/>
          <p:cNvSpPr>
            <a:spLocks noGrp="1" noChangeArrowheads="1"/>
          </p:cNvSpPr>
          <p:nvPr>
            <p:ph type="title"/>
          </p:nvPr>
        </p:nvSpPr>
        <p:spPr/>
        <p:txBody>
          <a:bodyPr/>
          <a:lstStyle/>
          <a:p>
            <a:r>
              <a:rPr lang="en-US" altLang="en-US"/>
              <a:t>State change specifications</a:t>
            </a:r>
            <a:endParaRPr lang="en-AU" altLang="en-US"/>
          </a:p>
        </p:txBody>
      </p:sp>
      <p:sp>
        <p:nvSpPr>
          <p:cNvPr id="912387" name="Rectangle 3"/>
          <p:cNvSpPr>
            <a:spLocks noGrp="1" noChangeArrowheads="1"/>
          </p:cNvSpPr>
          <p:nvPr>
            <p:ph type="body" idx="1"/>
          </p:nvPr>
        </p:nvSpPr>
        <p:spPr/>
        <p:txBody>
          <a:bodyPr/>
          <a:lstStyle/>
          <a:p>
            <a:pPr>
              <a:spcBef>
                <a:spcPts val="1800"/>
              </a:spcBef>
            </a:pPr>
            <a:r>
              <a:rPr lang="en-US" altLang="en-US" dirty="0"/>
              <a:t>State machine diagrams</a:t>
            </a:r>
          </a:p>
          <a:p>
            <a:pPr>
              <a:spcBef>
                <a:spcPts val="1800"/>
              </a:spcBef>
            </a:pPr>
            <a:r>
              <a:rPr lang="en-US" altLang="en-US" dirty="0"/>
              <a:t>For each class that exhibits an interesting dynamic behavior</a:t>
            </a:r>
          </a:p>
          <a:p>
            <a:pPr>
              <a:spcBef>
                <a:spcPts val="1800"/>
              </a:spcBef>
            </a:pPr>
            <a:r>
              <a:rPr lang="en-US" altLang="en-US" dirty="0"/>
              <a:t>Changes to some attributes signify state changes</a:t>
            </a:r>
            <a:endParaRPr lang="en-AU"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8FF044EC-987C-4984-8A2D-487194878F85}" type="slidenum">
              <a:rPr lang="en-AU" altLang="en-US"/>
              <a:pPr/>
              <a:t>8</a:t>
            </a:fld>
            <a:endParaRPr lang="en-AU" altLang="en-US"/>
          </a:p>
        </p:txBody>
      </p:sp>
      <p:sp>
        <p:nvSpPr>
          <p:cNvPr id="835586" name="Rectangle 2"/>
          <p:cNvSpPr>
            <a:spLocks noGrp="1" noChangeArrowheads="1"/>
          </p:cNvSpPr>
          <p:nvPr>
            <p:ph type="title"/>
          </p:nvPr>
        </p:nvSpPr>
        <p:spPr/>
        <p:txBody>
          <a:bodyPr/>
          <a:lstStyle/>
          <a:p>
            <a:r>
              <a:rPr lang="en-US" altLang="en-US"/>
              <a:t>Architectural principles</a:t>
            </a:r>
          </a:p>
        </p:txBody>
      </p:sp>
      <p:sp>
        <p:nvSpPr>
          <p:cNvPr id="835587" name="Rectangle 3"/>
          <p:cNvSpPr>
            <a:spLocks noGrp="1" noChangeArrowheads="1"/>
          </p:cNvSpPr>
          <p:nvPr>
            <p:ph type="body" idx="1"/>
          </p:nvPr>
        </p:nvSpPr>
        <p:spPr/>
        <p:txBody>
          <a:bodyPr/>
          <a:lstStyle/>
          <a:p>
            <a:pPr>
              <a:lnSpc>
                <a:spcPct val="140000"/>
              </a:lnSpc>
            </a:pPr>
            <a:r>
              <a:rPr lang="en-US" altLang="en-US" dirty="0"/>
              <a:t>DDP – downward dependency principle</a:t>
            </a:r>
          </a:p>
          <a:p>
            <a:pPr>
              <a:lnSpc>
                <a:spcPct val="140000"/>
              </a:lnSpc>
            </a:pPr>
            <a:r>
              <a:rPr lang="en-US" altLang="en-US" dirty="0"/>
              <a:t>UNP – upward notification principle</a:t>
            </a:r>
          </a:p>
          <a:p>
            <a:pPr>
              <a:lnSpc>
                <a:spcPct val="140000"/>
              </a:lnSpc>
            </a:pPr>
            <a:r>
              <a:rPr lang="en-US" altLang="en-US" dirty="0"/>
              <a:t>NCP – neighbor communication principle</a:t>
            </a:r>
          </a:p>
          <a:p>
            <a:pPr>
              <a:lnSpc>
                <a:spcPct val="140000"/>
              </a:lnSpc>
            </a:pPr>
            <a:r>
              <a:rPr lang="en-US" altLang="en-US" dirty="0"/>
              <a:t>APP – acquaintance package principle</a:t>
            </a:r>
          </a:p>
          <a:p>
            <a:pPr>
              <a:lnSpc>
                <a:spcPct val="140000"/>
              </a:lnSpc>
            </a:pPr>
            <a:r>
              <a:rPr lang="en-US" altLang="en-US" dirty="0"/>
              <a:t>EAP – explicit association principle</a:t>
            </a:r>
          </a:p>
          <a:p>
            <a:pPr>
              <a:lnSpc>
                <a:spcPct val="140000"/>
              </a:lnSpc>
            </a:pPr>
            <a:r>
              <a:rPr lang="en-US" altLang="en-US" dirty="0"/>
              <a:t>CEP – cycle elimination principle</a:t>
            </a:r>
          </a:p>
          <a:p>
            <a:pPr>
              <a:lnSpc>
                <a:spcPct val="140000"/>
              </a:lnSpc>
            </a:pPr>
            <a:r>
              <a:rPr lang="en-US" altLang="en-US" dirty="0"/>
              <a:t>CNP – class naming principle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B4E0DFD6-29FA-4945-AB2D-8D4D9EEC32CE}" type="slidenum">
              <a:rPr lang="en-AU" altLang="en-US"/>
              <a:pPr/>
              <a:t>80</a:t>
            </a:fld>
            <a:endParaRPr lang="en-AU" altLang="en-US"/>
          </a:p>
        </p:txBody>
      </p:sp>
      <p:sp>
        <p:nvSpPr>
          <p:cNvPr id="913410" name="Rectangle 2"/>
          <p:cNvSpPr>
            <a:spLocks noGrp="1" noChangeArrowheads="1"/>
          </p:cNvSpPr>
          <p:nvPr>
            <p:ph type="title"/>
          </p:nvPr>
        </p:nvSpPr>
        <p:spPr/>
        <p:txBody>
          <a:bodyPr/>
          <a:lstStyle/>
          <a:p>
            <a:r>
              <a:rPr lang="en-US" altLang="en-US"/>
              <a:t>Specifying object states</a:t>
            </a:r>
            <a:endParaRPr lang="en-AU" altLang="en-US"/>
          </a:p>
        </p:txBody>
      </p:sp>
      <p:sp>
        <p:nvSpPr>
          <p:cNvPr id="913411" name="Rectangle 3"/>
          <p:cNvSpPr>
            <a:spLocks noGrp="1" noChangeArrowheads="1"/>
          </p:cNvSpPr>
          <p:nvPr>
            <p:ph type="body" idx="1"/>
          </p:nvPr>
        </p:nvSpPr>
        <p:spPr/>
        <p:txBody>
          <a:bodyPr/>
          <a:lstStyle/>
          <a:p>
            <a:r>
              <a:rPr lang="en-US" altLang="en-US" dirty="0"/>
              <a:t>State transition fires when a certain event occurs or a certain condition is satisfied</a:t>
            </a:r>
          </a:p>
          <a:p>
            <a:pPr lvl="1"/>
            <a:r>
              <a:rPr lang="en-US" altLang="en-US" dirty="0"/>
              <a:t>transition line does not have to be labeled with an event name </a:t>
            </a:r>
          </a:p>
          <a:p>
            <a:pPr lvl="1"/>
            <a:r>
              <a:rPr lang="en-US" altLang="en-US" dirty="0"/>
              <a:t>condition itself (written in square brackets) can fire the transition </a:t>
            </a:r>
          </a:p>
          <a:p>
            <a:pPr>
              <a:spcBef>
                <a:spcPts val="1200"/>
              </a:spcBef>
            </a:pPr>
            <a:r>
              <a:rPr lang="en-US" altLang="en-US" dirty="0"/>
              <a:t>Transition can be triggered by</a:t>
            </a:r>
          </a:p>
          <a:p>
            <a:pPr lvl="1"/>
            <a:r>
              <a:rPr lang="en-US" altLang="en-US" dirty="0"/>
              <a:t>Signal event </a:t>
            </a:r>
          </a:p>
          <a:p>
            <a:pPr lvl="1"/>
            <a:r>
              <a:rPr lang="en-US" altLang="en-US" dirty="0"/>
              <a:t>Call event</a:t>
            </a:r>
          </a:p>
          <a:p>
            <a:pPr lvl="1"/>
            <a:r>
              <a:rPr lang="en-US" altLang="en-US" dirty="0"/>
              <a:t>Change event</a:t>
            </a:r>
          </a:p>
          <a:p>
            <a:pPr lvl="1"/>
            <a:r>
              <a:rPr lang="en-US" altLang="en-US" dirty="0"/>
              <a:t>Time event</a:t>
            </a:r>
            <a:endParaRPr lang="en-AU"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2"/>
          <p:cNvSpPr>
            <a:spLocks noGrp="1"/>
          </p:cNvSpPr>
          <p:nvPr>
            <p:ph type="dt" sz="half" idx="10"/>
          </p:nvPr>
        </p:nvSpPr>
        <p:spPr/>
        <p:txBody>
          <a:bodyPr/>
          <a:lstStyle/>
          <a:p>
            <a:r>
              <a:rPr lang="en-US" altLang="en-US"/>
              <a:t>© Pearson Education 2007</a:t>
            </a:r>
            <a:endParaRPr lang="en-AU" altLang="en-US"/>
          </a:p>
        </p:txBody>
      </p:sp>
      <p:sp>
        <p:nvSpPr>
          <p:cNvPr id="17" name="Footer Placeholder 3"/>
          <p:cNvSpPr>
            <a:spLocks noGrp="1"/>
          </p:cNvSpPr>
          <p:nvPr>
            <p:ph type="ftr" sz="quarter" idx="11"/>
          </p:nvPr>
        </p:nvSpPr>
        <p:spPr/>
        <p:txBody>
          <a:bodyPr/>
          <a:lstStyle/>
          <a:p>
            <a:r>
              <a:rPr lang="en-AU" altLang="en-US"/>
              <a:t>Chapter 4 (Maciaszek - RASD 3/e)</a:t>
            </a:r>
          </a:p>
        </p:txBody>
      </p:sp>
      <p:sp>
        <p:nvSpPr>
          <p:cNvPr id="18" name="Slide Number Placeholder 4"/>
          <p:cNvSpPr>
            <a:spLocks noGrp="1"/>
          </p:cNvSpPr>
          <p:nvPr>
            <p:ph type="sldNum" sz="quarter" idx="12"/>
          </p:nvPr>
        </p:nvSpPr>
        <p:spPr/>
        <p:txBody>
          <a:bodyPr/>
          <a:lstStyle/>
          <a:p>
            <a:fld id="{E4866178-EEAD-457B-937A-235177001ADF}" type="slidenum">
              <a:rPr lang="en-AU" altLang="en-US"/>
              <a:pPr/>
              <a:t>81</a:t>
            </a:fld>
            <a:endParaRPr lang="en-AU" altLang="en-US"/>
          </a:p>
        </p:txBody>
      </p:sp>
      <p:sp>
        <p:nvSpPr>
          <p:cNvPr id="914434" name="Rectangle 2"/>
          <p:cNvSpPr>
            <a:spLocks noGrp="1" noChangeArrowheads="1"/>
          </p:cNvSpPr>
          <p:nvPr>
            <p:ph type="title"/>
          </p:nvPr>
        </p:nvSpPr>
        <p:spPr/>
        <p:txBody>
          <a:bodyPr/>
          <a:lstStyle/>
          <a:p>
            <a:r>
              <a:rPr lang="en-US" altLang="en-US"/>
              <a:t>Example 4.19 – Video Store</a:t>
            </a:r>
            <a:endParaRPr lang="en-AU" altLang="en-US"/>
          </a:p>
        </p:txBody>
      </p:sp>
      <p:sp>
        <p:nvSpPr>
          <p:cNvPr id="914435" name="Rectangle 3"/>
          <p:cNvSpPr>
            <a:spLocks noChangeArrowheads="1"/>
          </p:cNvSpPr>
          <p:nvPr/>
        </p:nvSpPr>
        <p:spPr bwMode="auto">
          <a:xfrm>
            <a:off x="2190750" y="1733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AU"/>
          </a:p>
        </p:txBody>
      </p:sp>
      <p:grpSp>
        <p:nvGrpSpPr>
          <p:cNvPr id="914448" name="Group 16"/>
          <p:cNvGrpSpPr>
            <a:grpSpLocks/>
          </p:cNvGrpSpPr>
          <p:nvPr/>
        </p:nvGrpSpPr>
        <p:grpSpPr bwMode="auto">
          <a:xfrm>
            <a:off x="1042988" y="1125538"/>
            <a:ext cx="8101012" cy="5473700"/>
            <a:chOff x="884" y="738"/>
            <a:chExt cx="3801" cy="2786"/>
          </a:xfrm>
        </p:grpSpPr>
        <p:pic>
          <p:nvPicPr>
            <p:cNvPr id="9144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 y="1026"/>
              <a:ext cx="3801" cy="2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4438" name="Text Box 6"/>
            <p:cNvSpPr txBox="1">
              <a:spLocks noChangeArrowheads="1"/>
            </p:cNvSpPr>
            <p:nvPr/>
          </p:nvSpPr>
          <p:spPr bwMode="auto">
            <a:xfrm>
              <a:off x="3232" y="738"/>
              <a:ext cx="244"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i="1">
                  <a:latin typeface="Arial" panose="020B0604020202020204" pitchFamily="34" charset="0"/>
                </a:rPr>
                <a:t>action</a:t>
              </a:r>
            </a:p>
          </p:txBody>
        </p:sp>
        <p:sp>
          <p:nvSpPr>
            <p:cNvPr id="914439" name="Line 7"/>
            <p:cNvSpPr>
              <a:spLocks noChangeShapeType="1"/>
            </p:cNvSpPr>
            <p:nvPr/>
          </p:nvSpPr>
          <p:spPr bwMode="auto">
            <a:xfrm>
              <a:off x="3379" y="935"/>
              <a:ext cx="1"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914440" name="Text Box 8"/>
            <p:cNvSpPr txBox="1">
              <a:spLocks noChangeArrowheads="1"/>
            </p:cNvSpPr>
            <p:nvPr/>
          </p:nvSpPr>
          <p:spPr bwMode="auto">
            <a:xfrm>
              <a:off x="2716" y="738"/>
              <a:ext cx="238"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i="1">
                  <a:latin typeface="Arial" panose="020B0604020202020204" pitchFamily="34" charset="0"/>
                </a:rPr>
                <a:t>guard</a:t>
              </a:r>
            </a:p>
          </p:txBody>
        </p:sp>
        <p:sp>
          <p:nvSpPr>
            <p:cNvPr id="914441" name="Line 9"/>
            <p:cNvSpPr>
              <a:spLocks noChangeShapeType="1"/>
            </p:cNvSpPr>
            <p:nvPr/>
          </p:nvSpPr>
          <p:spPr bwMode="auto">
            <a:xfrm>
              <a:off x="2863" y="935"/>
              <a:ext cx="1"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914442" name="Text Box 10"/>
            <p:cNvSpPr txBox="1">
              <a:spLocks noChangeArrowheads="1"/>
            </p:cNvSpPr>
            <p:nvPr/>
          </p:nvSpPr>
          <p:spPr bwMode="auto">
            <a:xfrm>
              <a:off x="2234" y="738"/>
              <a:ext cx="336"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i="1">
                  <a:latin typeface="Arial" panose="020B0604020202020204" pitchFamily="34" charset="0"/>
                </a:rPr>
                <a:t>argument</a:t>
              </a:r>
            </a:p>
          </p:txBody>
        </p:sp>
        <p:sp>
          <p:nvSpPr>
            <p:cNvPr id="914443" name="Line 11"/>
            <p:cNvSpPr>
              <a:spLocks noChangeShapeType="1"/>
            </p:cNvSpPr>
            <p:nvPr/>
          </p:nvSpPr>
          <p:spPr bwMode="auto">
            <a:xfrm>
              <a:off x="2381" y="935"/>
              <a:ext cx="1"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914444" name="Text Box 12"/>
            <p:cNvSpPr txBox="1">
              <a:spLocks noChangeArrowheads="1"/>
            </p:cNvSpPr>
            <p:nvPr/>
          </p:nvSpPr>
          <p:spPr bwMode="auto">
            <a:xfrm>
              <a:off x="1872" y="738"/>
              <a:ext cx="231"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i="1">
                  <a:latin typeface="Arial" panose="020B0604020202020204" pitchFamily="34" charset="0"/>
                </a:rPr>
                <a:t>event</a:t>
              </a:r>
            </a:p>
          </p:txBody>
        </p:sp>
        <p:sp>
          <p:nvSpPr>
            <p:cNvPr id="914445" name="Line 13"/>
            <p:cNvSpPr>
              <a:spLocks noChangeShapeType="1"/>
            </p:cNvSpPr>
            <p:nvPr/>
          </p:nvSpPr>
          <p:spPr bwMode="auto">
            <a:xfrm>
              <a:off x="2019" y="935"/>
              <a:ext cx="1"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914446" name="Text Box 14"/>
            <p:cNvSpPr txBox="1">
              <a:spLocks noChangeArrowheads="1"/>
            </p:cNvSpPr>
            <p:nvPr/>
          </p:nvSpPr>
          <p:spPr bwMode="auto">
            <a:xfrm>
              <a:off x="1111" y="3294"/>
              <a:ext cx="393"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i="1">
                  <a:latin typeface="Arial" panose="020B0604020202020204" pitchFamily="34" charset="0"/>
                </a:rPr>
                <a:t>entry action</a:t>
              </a:r>
            </a:p>
          </p:txBody>
        </p:sp>
        <p:sp>
          <p:nvSpPr>
            <p:cNvPr id="914447" name="Line 15"/>
            <p:cNvSpPr>
              <a:spLocks noChangeShapeType="1"/>
            </p:cNvSpPr>
            <p:nvPr/>
          </p:nvSpPr>
          <p:spPr bwMode="auto">
            <a:xfrm>
              <a:off x="1383" y="3157"/>
              <a:ext cx="1"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9EA25BFB-EFDB-4D18-8BEA-6B4E7C988DFD}" type="slidenum">
              <a:rPr lang="en-AU" altLang="en-US"/>
              <a:pPr/>
              <a:t>82</a:t>
            </a:fld>
            <a:endParaRPr lang="en-AU" altLang="en-US"/>
          </a:p>
        </p:txBody>
      </p:sp>
      <p:sp>
        <p:nvSpPr>
          <p:cNvPr id="934914" name="Rectangle 2"/>
          <p:cNvSpPr>
            <a:spLocks noGrp="1" noChangeArrowheads="1"/>
          </p:cNvSpPr>
          <p:nvPr>
            <p:ph type="title"/>
          </p:nvPr>
        </p:nvSpPr>
        <p:spPr/>
        <p:txBody>
          <a:bodyPr/>
          <a:lstStyle/>
          <a:p>
            <a:r>
              <a:rPr lang="en-US" altLang="en-US"/>
              <a:t>Review Quiz 4.4</a:t>
            </a:r>
          </a:p>
        </p:txBody>
      </p:sp>
      <p:sp>
        <p:nvSpPr>
          <p:cNvPr id="934915" name="Rectangle 3"/>
          <p:cNvSpPr>
            <a:spLocks noGrp="1" noChangeArrowheads="1"/>
          </p:cNvSpPr>
          <p:nvPr>
            <p:ph type="body" idx="1"/>
          </p:nvPr>
        </p:nvSpPr>
        <p:spPr/>
        <p:txBody>
          <a:bodyPr/>
          <a:lstStyle/>
          <a:p>
            <a:pPr marL="533400" indent="-533400">
              <a:spcBef>
                <a:spcPts val="1800"/>
              </a:spcBef>
              <a:buClr>
                <a:srgbClr val="0000CC"/>
              </a:buClr>
              <a:buFont typeface="Monotype Sorts" charset="2"/>
              <a:buAutoNum type="arabicPeriod"/>
            </a:pPr>
            <a:r>
              <a:rPr lang="en-US" altLang="en-US" dirty="0"/>
              <a:t>Do state machine diagrams represent the sequence of state changes?</a:t>
            </a:r>
          </a:p>
          <a:p>
            <a:pPr marL="533400" indent="-533400">
              <a:spcBef>
                <a:spcPts val="1800"/>
              </a:spcBef>
              <a:buClr>
                <a:srgbClr val="0000CC"/>
              </a:buClr>
              <a:buFont typeface="Monotype Sorts" charset="2"/>
              <a:buAutoNum type="arabicPeriod"/>
            </a:pPr>
            <a:r>
              <a:rPr lang="en-US" altLang="en-US" dirty="0"/>
              <a:t>Will the state change always occur when the relevant transition to that state has been fired?</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Homework</a:t>
            </a:r>
          </a:p>
        </p:txBody>
      </p:sp>
      <p:sp>
        <p:nvSpPr>
          <p:cNvPr id="3" name="Content Placeholder 2"/>
          <p:cNvSpPr>
            <a:spLocks noGrp="1"/>
          </p:cNvSpPr>
          <p:nvPr>
            <p:ph idx="1"/>
          </p:nvPr>
        </p:nvSpPr>
        <p:spPr/>
        <p:txBody>
          <a:bodyPr/>
          <a:lstStyle/>
          <a:p>
            <a:r>
              <a:rPr lang="en-AU" dirty="0"/>
              <a:t>Create a simple class diagram for GEMS</a:t>
            </a:r>
          </a:p>
          <a:p>
            <a:pPr lvl="1"/>
            <a:r>
              <a:rPr lang="en-AU" dirty="0"/>
              <a:t>focus on classes and associations</a:t>
            </a:r>
          </a:p>
          <a:p>
            <a:r>
              <a:rPr lang="en-AU" dirty="0"/>
              <a:t>Create a simple sequence diagram</a:t>
            </a:r>
          </a:p>
          <a:p>
            <a:pPr lvl="1"/>
            <a:r>
              <a:rPr lang="en-AU" dirty="0"/>
              <a:t>for the typical scenario from the use case description you wrote previously</a:t>
            </a:r>
          </a:p>
          <a:p>
            <a:r>
              <a:rPr lang="en-AU" dirty="0"/>
              <a:t>Bring both of these diagrams to the next lecture</a:t>
            </a:r>
          </a:p>
          <a:p>
            <a:pPr lvl="1"/>
            <a:r>
              <a:rPr lang="en-AU" dirty="0"/>
              <a:t>hand drawn diagrams are ok</a:t>
            </a:r>
          </a:p>
        </p:txBody>
      </p:sp>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A975B6CA-CDC7-48B9-B6F2-0EF0FB35999D}" type="slidenum">
              <a:rPr lang="en-AU" altLang="en-US" smtClean="0"/>
              <a:pPr/>
              <a:t>83</a:t>
            </a:fld>
            <a:endParaRPr lang="en-AU" altLang="en-US"/>
          </a:p>
        </p:txBody>
      </p:sp>
      <p:sp>
        <p:nvSpPr>
          <p:cNvPr id="7" name="Rectangle 6"/>
          <p:cNvSpPr/>
          <p:nvPr/>
        </p:nvSpPr>
        <p:spPr bwMode="auto">
          <a:xfrm>
            <a:off x="762000" y="6553200"/>
            <a:ext cx="5410200" cy="304800"/>
          </a:xfrm>
          <a:prstGeom prst="rect">
            <a:avLst/>
          </a:prstGeom>
          <a:solidFill>
            <a:srgbClr val="E1FFFA"/>
          </a:solidFill>
          <a:ln w="12700" cap="flat" cmpd="sng" algn="ctr">
            <a:noFill/>
            <a:prstDash val="solid"/>
            <a:miter lim="800000"/>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200" b="0" i="0" u="none" strike="noStrike" cap="none" normalizeH="0" baseline="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36135099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E5465EEA-7158-48AF-BF4A-15869CB207C6}" type="slidenum">
              <a:rPr lang="en-AU" altLang="en-US"/>
              <a:pPr/>
              <a:t>84</a:t>
            </a:fld>
            <a:endParaRPr lang="en-AU" altLang="en-US"/>
          </a:p>
        </p:txBody>
      </p:sp>
      <p:sp>
        <p:nvSpPr>
          <p:cNvPr id="915458" name="Rectangle 2"/>
          <p:cNvSpPr>
            <a:spLocks noGrp="1" noChangeArrowheads="1"/>
          </p:cNvSpPr>
          <p:nvPr>
            <p:ph type="title"/>
          </p:nvPr>
        </p:nvSpPr>
        <p:spPr/>
        <p:txBody>
          <a:bodyPr/>
          <a:lstStyle/>
          <a:p>
            <a:r>
              <a:rPr lang="en-US" altLang="en-US"/>
              <a:t>Summary</a:t>
            </a:r>
            <a:endParaRPr lang="en-AU" altLang="en-US"/>
          </a:p>
        </p:txBody>
      </p:sp>
      <p:sp>
        <p:nvSpPr>
          <p:cNvPr id="915459" name="Rectangle 3"/>
          <p:cNvSpPr>
            <a:spLocks noGrp="1" noChangeArrowheads="1"/>
          </p:cNvSpPr>
          <p:nvPr>
            <p:ph type="body" idx="1"/>
          </p:nvPr>
        </p:nvSpPr>
        <p:spPr/>
        <p:txBody>
          <a:bodyPr/>
          <a:lstStyle/>
          <a:p>
            <a:pPr>
              <a:lnSpc>
                <a:spcPct val="80000"/>
              </a:lnSpc>
            </a:pPr>
            <a:r>
              <a:rPr lang="en-US" altLang="en-US" sz="2400"/>
              <a:t>The critical importance of </a:t>
            </a:r>
            <a:r>
              <a:rPr lang="en-US" altLang="en-US" sz="2400" b="1"/>
              <a:t>architecture</a:t>
            </a:r>
            <a:r>
              <a:rPr lang="en-US" altLang="en-US" sz="2400"/>
              <a:t> in system development (MVC </a:t>
            </a:r>
            <a:r>
              <a:rPr lang="en-US" altLang="en-US" sz="2400">
                <a:sym typeface="Wingdings" panose="05000000000000000000" pitchFamily="2" charset="2"/>
              </a:rPr>
              <a:t> J2EE  PCBMER</a:t>
            </a:r>
            <a:r>
              <a:rPr lang="en-US" altLang="en-US" sz="2400"/>
              <a:t>)</a:t>
            </a:r>
            <a:endParaRPr lang="en-US" altLang="en-US" sz="2400" b="1">
              <a:cs typeface="Times New Roman" panose="02020603050405020304" pitchFamily="18" charset="0"/>
            </a:endParaRPr>
          </a:p>
          <a:p>
            <a:pPr>
              <a:lnSpc>
                <a:spcPct val="80000"/>
              </a:lnSpc>
            </a:pPr>
            <a:r>
              <a:rPr lang="en-US" altLang="en-US" sz="2400" b="1">
                <a:cs typeface="Times New Roman" panose="02020603050405020304" pitchFamily="18" charset="0"/>
              </a:rPr>
              <a:t>State specifications</a:t>
            </a:r>
            <a:r>
              <a:rPr lang="en-US" altLang="en-US" sz="2400">
                <a:cs typeface="Times New Roman" panose="02020603050405020304" pitchFamily="18" charset="0"/>
              </a:rPr>
              <a:t> describe the IS world from the static perspective of classes, their attribute content and their relationships</a:t>
            </a:r>
          </a:p>
          <a:p>
            <a:pPr lvl="1">
              <a:lnSpc>
                <a:spcPct val="80000"/>
              </a:lnSpc>
            </a:pPr>
            <a:r>
              <a:rPr lang="en-US" altLang="en-US" sz="2000">
                <a:cs typeface="Times New Roman" panose="02020603050405020304" pitchFamily="18" charset="0"/>
              </a:rPr>
              <a:t>There are many methods of class discovery </a:t>
            </a:r>
          </a:p>
          <a:p>
            <a:pPr lvl="1">
              <a:lnSpc>
                <a:spcPct val="80000"/>
              </a:lnSpc>
            </a:pPr>
            <a:r>
              <a:rPr lang="en-US" altLang="en-US" sz="2000">
                <a:cs typeface="Times New Roman" panose="02020603050405020304" pitchFamily="18" charset="0"/>
              </a:rPr>
              <a:t>Class diagrams visualize classes and relationships : associations, aggregations and generalizations</a:t>
            </a:r>
          </a:p>
          <a:p>
            <a:pPr>
              <a:lnSpc>
                <a:spcPct val="80000"/>
              </a:lnSpc>
            </a:pPr>
            <a:r>
              <a:rPr lang="en-US" altLang="en-US" sz="2400" b="1">
                <a:cs typeface="Times New Roman" panose="02020603050405020304" pitchFamily="18" charset="0"/>
              </a:rPr>
              <a:t>Behavioral specifications</a:t>
            </a:r>
            <a:r>
              <a:rPr lang="en-US" altLang="en-US" sz="2400">
                <a:cs typeface="Times New Roman" panose="02020603050405020304" pitchFamily="18" charset="0"/>
              </a:rPr>
              <a:t> describe the IS world from the operational (functional) perspective</a:t>
            </a:r>
          </a:p>
          <a:p>
            <a:pPr lvl="1">
              <a:lnSpc>
                <a:spcPct val="80000"/>
              </a:lnSpc>
            </a:pPr>
            <a:r>
              <a:rPr lang="en-US" altLang="en-US" sz="2000">
                <a:cs typeface="Times New Roman" panose="02020603050405020304" pitchFamily="18" charset="0"/>
              </a:rPr>
              <a:t>Use case diagrams provide simple visualization – each use case is given narrative specification</a:t>
            </a:r>
          </a:p>
          <a:p>
            <a:pPr lvl="1">
              <a:lnSpc>
                <a:spcPct val="80000"/>
              </a:lnSpc>
            </a:pPr>
            <a:r>
              <a:rPr lang="en-US" altLang="en-US" sz="2000">
                <a:cs typeface="Times New Roman" panose="02020603050405020304" pitchFamily="18" charset="0"/>
              </a:rPr>
              <a:t>Other behavioral diagrams include activity diagrams, interactions diagrams, and addition of operations to classes. </a:t>
            </a:r>
          </a:p>
          <a:p>
            <a:pPr>
              <a:lnSpc>
                <a:spcPct val="80000"/>
              </a:lnSpc>
            </a:pPr>
            <a:r>
              <a:rPr lang="en-US" altLang="en-US" sz="2400" b="1">
                <a:cs typeface="Times New Roman" panose="02020603050405020304" pitchFamily="18" charset="0"/>
              </a:rPr>
              <a:t>State change specifications</a:t>
            </a:r>
            <a:r>
              <a:rPr lang="en-US" altLang="en-US" sz="2400">
                <a:cs typeface="Times New Roman" panose="02020603050405020304" pitchFamily="18" charset="0"/>
              </a:rPr>
              <a:t> describe the IS world from the dynamic perspective</a:t>
            </a:r>
          </a:p>
          <a:p>
            <a:pPr lvl="1">
              <a:lnSpc>
                <a:spcPct val="80000"/>
              </a:lnSpc>
            </a:pPr>
            <a:r>
              <a:rPr lang="en-US" altLang="en-US" sz="2000">
                <a:cs typeface="Times New Roman" panose="02020603050405020304" pitchFamily="18" charset="0"/>
              </a:rPr>
              <a:t>State machine diagrams allow modeling of state changes</a:t>
            </a:r>
            <a:r>
              <a:rPr lang="en-AU" altLang="en-US" sz="200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4 (Maciaszek - RASD 3/e)</a:t>
            </a:r>
          </a:p>
        </p:txBody>
      </p:sp>
      <p:sp>
        <p:nvSpPr>
          <p:cNvPr id="6" name="Slide Number Placeholder 5"/>
          <p:cNvSpPr>
            <a:spLocks noGrp="1"/>
          </p:cNvSpPr>
          <p:nvPr>
            <p:ph type="sldNum" sz="quarter" idx="12"/>
          </p:nvPr>
        </p:nvSpPr>
        <p:spPr/>
        <p:txBody>
          <a:bodyPr/>
          <a:lstStyle/>
          <a:p>
            <a:fld id="{3569F260-96E0-4D72-992B-9CAA34BB957A}" type="slidenum">
              <a:rPr lang="en-AU" altLang="en-US"/>
              <a:pPr/>
              <a:t>9</a:t>
            </a:fld>
            <a:endParaRPr lang="en-AU" altLang="en-US"/>
          </a:p>
        </p:txBody>
      </p:sp>
      <p:sp>
        <p:nvSpPr>
          <p:cNvPr id="836610" name="Rectangle 2"/>
          <p:cNvSpPr>
            <a:spLocks noGrp="1" noChangeArrowheads="1"/>
          </p:cNvSpPr>
          <p:nvPr>
            <p:ph type="title"/>
          </p:nvPr>
        </p:nvSpPr>
        <p:spPr/>
        <p:txBody>
          <a:bodyPr/>
          <a:lstStyle/>
          <a:p>
            <a:r>
              <a:rPr lang="en-US" altLang="en-US"/>
              <a:t>DDP, UNP, NCP</a:t>
            </a:r>
          </a:p>
        </p:txBody>
      </p:sp>
      <p:sp>
        <p:nvSpPr>
          <p:cNvPr id="836611" name="Rectangle 3"/>
          <p:cNvSpPr>
            <a:spLocks noGrp="1" noChangeArrowheads="1"/>
          </p:cNvSpPr>
          <p:nvPr>
            <p:ph type="body" idx="1"/>
          </p:nvPr>
        </p:nvSpPr>
        <p:spPr/>
        <p:txBody>
          <a:bodyPr/>
          <a:lstStyle/>
          <a:p>
            <a:pPr>
              <a:lnSpc>
                <a:spcPct val="90000"/>
              </a:lnSpc>
              <a:spcBef>
                <a:spcPts val="600"/>
              </a:spcBef>
            </a:pPr>
            <a:r>
              <a:rPr lang="en-US" altLang="en-US" dirty="0"/>
              <a:t>DDP (downward dependency principle)</a:t>
            </a:r>
          </a:p>
          <a:p>
            <a:pPr lvl="1">
              <a:lnSpc>
                <a:spcPct val="90000"/>
              </a:lnSpc>
              <a:spcBef>
                <a:spcPts val="400"/>
              </a:spcBef>
            </a:pPr>
            <a:r>
              <a:rPr lang="en-US" altLang="en-US" dirty="0"/>
              <a:t>higher PCBMER layers depend on lower layers</a:t>
            </a:r>
          </a:p>
          <a:p>
            <a:pPr lvl="1">
              <a:lnSpc>
                <a:spcPct val="90000"/>
              </a:lnSpc>
              <a:spcBef>
                <a:spcPts val="400"/>
              </a:spcBef>
            </a:pPr>
            <a:r>
              <a:rPr lang="en-US" altLang="en-US" dirty="0"/>
              <a:t>lower layers should be designed to be more stable</a:t>
            </a:r>
          </a:p>
          <a:p>
            <a:pPr>
              <a:lnSpc>
                <a:spcPct val="90000"/>
              </a:lnSpc>
              <a:spcBef>
                <a:spcPts val="600"/>
              </a:spcBef>
            </a:pPr>
            <a:r>
              <a:rPr lang="en-US" altLang="en-US" dirty="0"/>
              <a:t>UNP (upward notification principle)</a:t>
            </a:r>
          </a:p>
          <a:p>
            <a:pPr lvl="1">
              <a:lnSpc>
                <a:spcPct val="90000"/>
              </a:lnSpc>
              <a:spcBef>
                <a:spcPts val="400"/>
              </a:spcBef>
            </a:pPr>
            <a:r>
              <a:rPr lang="en-US" altLang="en-US" dirty="0"/>
              <a:t>upward communication that minimizes object dependencies</a:t>
            </a:r>
          </a:p>
          <a:p>
            <a:pPr lvl="1">
              <a:lnSpc>
                <a:spcPct val="90000"/>
              </a:lnSpc>
              <a:spcBef>
                <a:spcPts val="400"/>
              </a:spcBef>
            </a:pPr>
            <a:r>
              <a:rPr lang="en-US" altLang="en-US" dirty="0"/>
              <a:t>lower layers rely on interfaces and event processing (publisher/subscriber protocols) to communicate with objects in higher layers</a:t>
            </a:r>
          </a:p>
          <a:p>
            <a:pPr>
              <a:lnSpc>
                <a:spcPct val="90000"/>
              </a:lnSpc>
              <a:spcBef>
                <a:spcPts val="600"/>
              </a:spcBef>
            </a:pPr>
            <a:r>
              <a:rPr lang="en-US" altLang="en-US" dirty="0"/>
              <a:t>NCP (neighbor communication principle)</a:t>
            </a:r>
          </a:p>
          <a:p>
            <a:pPr lvl="1">
              <a:lnSpc>
                <a:spcPct val="90000"/>
              </a:lnSpc>
              <a:spcBef>
                <a:spcPts val="400"/>
              </a:spcBef>
            </a:pPr>
            <a:r>
              <a:rPr lang="en-US" altLang="en-US" dirty="0"/>
              <a:t>objects can communicate across layers only by using direct neighbors</a:t>
            </a:r>
          </a:p>
          <a:p>
            <a:pPr lvl="1">
              <a:lnSpc>
                <a:spcPct val="90000"/>
              </a:lnSpc>
              <a:spcBef>
                <a:spcPts val="400"/>
              </a:spcBef>
            </a:pPr>
            <a:r>
              <a:rPr lang="en-US" altLang="en-US" dirty="0"/>
              <a:t>chains of message passing</a:t>
            </a:r>
          </a:p>
        </p:txBody>
      </p:sp>
    </p:spTree>
  </p:cSld>
  <p:clrMapOvr>
    <a:masterClrMapping/>
  </p:clrMapOvr>
</p:sld>
</file>

<file path=ppt/theme/theme1.xml><?xml version="1.0" encoding="utf-8"?>
<a:theme xmlns:a="http://schemas.openxmlformats.org/drawingml/2006/main" name="Book_LectureNotes">
  <a:themeElements>
    <a:clrScheme name="Book_LectureNotes 9">
      <a:dk1>
        <a:srgbClr val="000000"/>
      </a:dk1>
      <a:lt1>
        <a:srgbClr val="FFFFFF"/>
      </a:lt1>
      <a:dk2>
        <a:srgbClr val="000000"/>
      </a:dk2>
      <a:lt2>
        <a:srgbClr val="CC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fontScheme name="Book_LectureNot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2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2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ook_LectureNotes 1">
        <a:dk1>
          <a:srgbClr val="000000"/>
        </a:dk1>
        <a:lt1>
          <a:srgbClr val="FFFFFF"/>
        </a:lt1>
        <a:dk2>
          <a:srgbClr val="008080"/>
        </a:dk2>
        <a:lt2>
          <a:srgbClr val="FFFFFF"/>
        </a:lt2>
        <a:accent1>
          <a:srgbClr val="FF0033"/>
        </a:accent1>
        <a:accent2>
          <a:srgbClr val="3333FF"/>
        </a:accent2>
        <a:accent3>
          <a:srgbClr val="AAC0C0"/>
        </a:accent3>
        <a:accent4>
          <a:srgbClr val="DADADA"/>
        </a:accent4>
        <a:accent5>
          <a:srgbClr val="FFAAAD"/>
        </a:accent5>
        <a:accent6>
          <a:srgbClr val="2D2DE7"/>
        </a:accent6>
        <a:hlink>
          <a:srgbClr val="CBCBCB"/>
        </a:hlink>
        <a:folHlink>
          <a:srgbClr val="00CCCC"/>
        </a:folHlink>
      </a:clrScheme>
      <a:clrMap bg1="dk2" tx1="lt1" bg2="dk1" tx2="lt2" accent1="accent1" accent2="accent2" accent3="accent3" accent4="accent4" accent5="accent5" accent6="accent6" hlink="hlink" folHlink="folHlink"/>
    </a:extraClrScheme>
    <a:extraClrScheme>
      <a:clrScheme name="Book_LectureNotes 2">
        <a:dk1>
          <a:srgbClr val="000000"/>
        </a:dk1>
        <a:lt1>
          <a:srgbClr val="FFFFFF"/>
        </a:lt1>
        <a:dk2>
          <a:srgbClr val="000000"/>
        </a:dk2>
        <a:lt2>
          <a:srgbClr val="FFFFFF"/>
        </a:lt2>
        <a:accent1>
          <a:srgbClr val="99FFFF"/>
        </a:accent1>
        <a:accent2>
          <a:srgbClr val="CCCCFF"/>
        </a:accent2>
        <a:accent3>
          <a:srgbClr val="FFFFFF"/>
        </a:accent3>
        <a:accent4>
          <a:srgbClr val="000000"/>
        </a:accent4>
        <a:accent5>
          <a:srgbClr val="CAFFFF"/>
        </a:accent5>
        <a:accent6>
          <a:srgbClr val="B9B9E7"/>
        </a:accent6>
        <a:hlink>
          <a:srgbClr val="CCECFF"/>
        </a:hlink>
        <a:folHlink>
          <a:srgbClr val="DDDDDD"/>
        </a:folHlink>
      </a:clrScheme>
      <a:clrMap bg1="lt1" tx1="dk1" bg2="lt2" tx2="dk2" accent1="accent1" accent2="accent2" accent3="accent3" accent4="accent4" accent5="accent5" accent6="accent6" hlink="hlink" folHlink="folHlink"/>
    </a:extraClrScheme>
    <a:extraClrScheme>
      <a:clrScheme name="Book_LectureNotes 3">
        <a:dk1>
          <a:srgbClr val="000000"/>
        </a:dk1>
        <a:lt1>
          <a:srgbClr val="FFFFFF"/>
        </a:lt1>
        <a:dk2>
          <a:srgbClr val="000000"/>
        </a:dk2>
        <a:lt2>
          <a:srgbClr val="FF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clrMap bg1="lt1" tx1="dk1" bg2="lt2" tx2="dk2" accent1="accent1" accent2="accent2" accent3="accent3" accent4="accent4" accent5="accent5" accent6="accent6" hlink="hlink" folHlink="folHlink"/>
    </a:extraClrScheme>
    <a:extraClrScheme>
      <a:clrScheme name="Book_LectureNotes 4">
        <a:dk1>
          <a:srgbClr val="000000"/>
        </a:dk1>
        <a:lt1>
          <a:srgbClr val="FFFFFF"/>
        </a:lt1>
        <a:dk2>
          <a:srgbClr val="000080"/>
        </a:dk2>
        <a:lt2>
          <a:srgbClr val="FFFFFF"/>
        </a:lt2>
        <a:accent1>
          <a:srgbClr val="00FFCC"/>
        </a:accent1>
        <a:accent2>
          <a:srgbClr val="9933FF"/>
        </a:accent2>
        <a:accent3>
          <a:srgbClr val="AAAAC0"/>
        </a:accent3>
        <a:accent4>
          <a:srgbClr val="DADADA"/>
        </a:accent4>
        <a:accent5>
          <a:srgbClr val="AAFFE2"/>
        </a:accent5>
        <a:accent6>
          <a:srgbClr val="8A2DE7"/>
        </a:accent6>
        <a:hlink>
          <a:srgbClr val="CCCCFF"/>
        </a:hlink>
        <a:folHlink>
          <a:srgbClr val="3333CC"/>
        </a:folHlink>
      </a:clrScheme>
      <a:clrMap bg1="dk2" tx1="lt1" bg2="dk1" tx2="lt2" accent1="accent1" accent2="accent2" accent3="accent3" accent4="accent4" accent5="accent5" accent6="accent6" hlink="hlink" folHlink="folHlink"/>
    </a:extraClrScheme>
    <a:extraClrScheme>
      <a:clrScheme name="Book_LectureNotes 5">
        <a:dk1>
          <a:srgbClr val="000000"/>
        </a:dk1>
        <a:lt1>
          <a:srgbClr val="FFFFFF"/>
        </a:lt1>
        <a:dk2>
          <a:srgbClr val="990066"/>
        </a:dk2>
        <a:lt2>
          <a:srgbClr val="FFFFFF"/>
        </a:lt2>
        <a:accent1>
          <a:srgbClr val="FF9966"/>
        </a:accent1>
        <a:accent2>
          <a:srgbClr val="009966"/>
        </a:accent2>
        <a:accent3>
          <a:srgbClr val="CAAAB8"/>
        </a:accent3>
        <a:accent4>
          <a:srgbClr val="DADADA"/>
        </a:accent4>
        <a:accent5>
          <a:srgbClr val="FFCAB8"/>
        </a:accent5>
        <a:accent6>
          <a:srgbClr val="008A5C"/>
        </a:accent6>
        <a:hlink>
          <a:srgbClr val="3333CC"/>
        </a:hlink>
        <a:folHlink>
          <a:srgbClr val="FF00CC"/>
        </a:folHlink>
      </a:clrScheme>
      <a:clrMap bg1="dk2" tx1="lt1" bg2="dk1" tx2="lt2" accent1="accent1" accent2="accent2" accent3="accent3" accent4="accent4" accent5="accent5" accent6="accent6" hlink="hlink" folHlink="folHlink"/>
    </a:extraClrScheme>
    <a:extraClrScheme>
      <a:clrScheme name="Book_LectureNotes 6">
        <a:dk1>
          <a:srgbClr val="000000"/>
        </a:dk1>
        <a:lt1>
          <a:srgbClr val="FFFFE1"/>
        </a:lt1>
        <a:dk2>
          <a:srgbClr val="000000"/>
        </a:dk2>
        <a:lt2>
          <a:srgbClr val="FFFFCC"/>
        </a:lt2>
        <a:accent1>
          <a:srgbClr val="FF9933"/>
        </a:accent1>
        <a:accent2>
          <a:srgbClr val="9999FF"/>
        </a:accent2>
        <a:accent3>
          <a:srgbClr val="FFFFEE"/>
        </a:accent3>
        <a:accent4>
          <a:srgbClr val="000000"/>
        </a:accent4>
        <a:accent5>
          <a:srgbClr val="FFCAAD"/>
        </a:accent5>
        <a:accent6>
          <a:srgbClr val="8A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Book_LectureNotes 7">
        <a:dk1>
          <a:srgbClr val="000000"/>
        </a:dk1>
        <a:lt1>
          <a:srgbClr val="000080"/>
        </a:lt1>
        <a:dk2>
          <a:srgbClr val="FFFF00"/>
        </a:dk2>
        <a:lt2>
          <a:srgbClr val="000000"/>
        </a:lt2>
        <a:accent1>
          <a:srgbClr val="00FFCC"/>
        </a:accent1>
        <a:accent2>
          <a:srgbClr val="9933FF"/>
        </a:accent2>
        <a:accent3>
          <a:srgbClr val="AAAAC0"/>
        </a:accent3>
        <a:accent4>
          <a:srgbClr val="000000"/>
        </a:accent4>
        <a:accent5>
          <a:srgbClr val="AAFFE2"/>
        </a:accent5>
        <a:accent6>
          <a:srgbClr val="8A2DE7"/>
        </a:accent6>
        <a:hlink>
          <a:srgbClr val="CCCCFF"/>
        </a:hlink>
        <a:folHlink>
          <a:srgbClr val="3333CC"/>
        </a:folHlink>
      </a:clrScheme>
      <a:clrMap bg1="lt1" tx1="dk1" bg2="lt2" tx2="dk2" accent1="accent1" accent2="accent2" accent3="accent3" accent4="accent4" accent5="accent5" accent6="accent6" hlink="hlink" folHlink="folHlink"/>
    </a:extraClrScheme>
    <a:extraClrScheme>
      <a:clrScheme name="Book_LectureNotes 8">
        <a:dk1>
          <a:srgbClr val="000000"/>
        </a:dk1>
        <a:lt1>
          <a:srgbClr val="FFF9E1"/>
        </a:lt1>
        <a:dk2>
          <a:srgbClr val="000000"/>
        </a:dk2>
        <a:lt2>
          <a:srgbClr val="FFFFCC"/>
        </a:lt2>
        <a:accent1>
          <a:srgbClr val="FF9933"/>
        </a:accent1>
        <a:accent2>
          <a:srgbClr val="9999FF"/>
        </a:accent2>
        <a:accent3>
          <a:srgbClr val="FFFBEE"/>
        </a:accent3>
        <a:accent4>
          <a:srgbClr val="000000"/>
        </a:accent4>
        <a:accent5>
          <a:srgbClr val="FFCAAD"/>
        </a:accent5>
        <a:accent6>
          <a:srgbClr val="8A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Book_LectureNotes 9">
        <a:dk1>
          <a:srgbClr val="000000"/>
        </a:dk1>
        <a:lt1>
          <a:srgbClr val="FFFFFF"/>
        </a:lt1>
        <a:dk2>
          <a:srgbClr val="000000"/>
        </a:dk2>
        <a:lt2>
          <a:srgbClr val="CC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Designs\Leszek Templates\Book_LectureNotes.pot</Template>
  <TotalTime>10610</TotalTime>
  <Words>6015</Words>
  <Application>Microsoft Office PowerPoint</Application>
  <PresentationFormat>On-screen Show (4:3)</PresentationFormat>
  <Paragraphs>838</Paragraphs>
  <Slides>84</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94" baseType="lpstr">
      <vt:lpstr>Arial</vt:lpstr>
      <vt:lpstr>Arial Narrow</vt:lpstr>
      <vt:lpstr>Consolas</vt:lpstr>
      <vt:lpstr>Courier New</vt:lpstr>
      <vt:lpstr>Monotype Sorts</vt:lpstr>
      <vt:lpstr>Symbol</vt:lpstr>
      <vt:lpstr>Times New Roman</vt:lpstr>
      <vt:lpstr>Wingdings</vt:lpstr>
      <vt:lpstr>Book_LectureNotes</vt:lpstr>
      <vt:lpstr>Bitmap Image</vt:lpstr>
      <vt:lpstr>MACIASZEK, L.A. (2007):  Requirements Analysis and System Design, 3rd ed. Addison Wesley, Harlow England ISBN 978-0-321-44036-5</vt:lpstr>
      <vt:lpstr>Topics</vt:lpstr>
      <vt:lpstr>1. Architectural prerogatives </vt:lpstr>
      <vt:lpstr>Architectural design</vt:lpstr>
      <vt:lpstr>Model-View-Controller (MVC)</vt:lpstr>
      <vt:lpstr>Core J2EE Architecture</vt:lpstr>
      <vt:lpstr>The Core PCBMER framework</vt:lpstr>
      <vt:lpstr>Architectural principles</vt:lpstr>
      <vt:lpstr>DDP, UNP, NCP</vt:lpstr>
      <vt:lpstr>APP, EAP</vt:lpstr>
      <vt:lpstr>CEP, CNP</vt:lpstr>
      <vt:lpstr>Review Quiz 4.1</vt:lpstr>
      <vt:lpstr>2. State specifications </vt:lpstr>
      <vt:lpstr>State</vt:lpstr>
      <vt:lpstr>Modelling classes</vt:lpstr>
      <vt:lpstr>Discovering classes</vt:lpstr>
      <vt:lpstr>Noun phrase approach</vt:lpstr>
      <vt:lpstr>Common class pattern approach</vt:lpstr>
      <vt:lpstr>Use case driven approach</vt:lpstr>
      <vt:lpstr>CRC approach</vt:lpstr>
      <vt:lpstr>Mixed approach</vt:lpstr>
      <vt:lpstr>Guidelines for class discovery</vt:lpstr>
      <vt:lpstr>Example 4.1 – University Enrolment</vt:lpstr>
      <vt:lpstr>Example 4.1 – University Enrolment</vt:lpstr>
      <vt:lpstr>Example 4.1– University Enrolment (solution)</vt:lpstr>
      <vt:lpstr>Example 4.2 – Video Store</vt:lpstr>
      <vt:lpstr>Example 4.2 – Video Store</vt:lpstr>
      <vt:lpstr>Example 4.2 – Video Store (solution)</vt:lpstr>
      <vt:lpstr>Example 4.3 – Contact Management</vt:lpstr>
      <vt:lpstr>Example 4.3 – Contact Management (solution)</vt:lpstr>
      <vt:lpstr>Specifying classes</vt:lpstr>
      <vt:lpstr>Example 4.4 – University Enrolment</vt:lpstr>
      <vt:lpstr>Example 4.4 – University Enrolment</vt:lpstr>
      <vt:lpstr>Example 4.4 – University Enrolment (solution)</vt:lpstr>
      <vt:lpstr>Example 4.5 – Video Store</vt:lpstr>
      <vt:lpstr>Example 4.5 – Video Store (solution)</vt:lpstr>
      <vt:lpstr>Example 4.6 – Contact Management</vt:lpstr>
      <vt:lpstr>Example 4.6 – Contact Management</vt:lpstr>
      <vt:lpstr>Example 4.6 – Contact Management (solution)</vt:lpstr>
      <vt:lpstr>Discovering associations</vt:lpstr>
      <vt:lpstr>Specifying associations</vt:lpstr>
      <vt:lpstr>Example 4.8 – Contact Management (solution – 1)</vt:lpstr>
      <vt:lpstr>Example 4.8 – Contact Management (solution – 2)</vt:lpstr>
      <vt:lpstr>Modeling aggregation and composition</vt:lpstr>
      <vt:lpstr>Discovering aggregation</vt:lpstr>
      <vt:lpstr>Specifying aggregation</vt:lpstr>
      <vt:lpstr>Example 4.9 – University Enrolment</vt:lpstr>
      <vt:lpstr>Example 4.9 – University Enrolment (solution)</vt:lpstr>
      <vt:lpstr>Modeling generalization</vt:lpstr>
      <vt:lpstr>Discovering and specifying generalization</vt:lpstr>
      <vt:lpstr>Example 4.10 – Video Store</vt:lpstr>
      <vt:lpstr>Example 4.10 – Video Store (solution)</vt:lpstr>
      <vt:lpstr>Modeling interfaces</vt:lpstr>
      <vt:lpstr>Discovering and specifying interfaces</vt:lpstr>
      <vt:lpstr>Example 4-11 – Contact Management</vt:lpstr>
      <vt:lpstr>Example 4-11 – Contact Management</vt:lpstr>
      <vt:lpstr>Modelling and specifying objects</vt:lpstr>
      <vt:lpstr>Example 4.12 – University Enrolment</vt:lpstr>
      <vt:lpstr>Review Quiz 4.2</vt:lpstr>
      <vt:lpstr>3. Behavior specifications </vt:lpstr>
      <vt:lpstr>Behavior specification</vt:lpstr>
      <vt:lpstr>Use Cases Review</vt:lpstr>
      <vt:lpstr>Example 4.15 – Video Store</vt:lpstr>
      <vt:lpstr>Example 4.15 – Video Store (Rent Video)</vt:lpstr>
      <vt:lpstr>Example 4.15 – Video Store (Rent Video)</vt:lpstr>
      <vt:lpstr>Example 4.15– Video Store (Rent Video)</vt:lpstr>
      <vt:lpstr>Activity Diagram Review</vt:lpstr>
      <vt:lpstr>Example 4.17 – Video Store (solution)</vt:lpstr>
      <vt:lpstr>Modelling interactions</vt:lpstr>
      <vt:lpstr>Message sequences</vt:lpstr>
      <vt:lpstr>Example 4.18 – UE (centralized interaction) </vt:lpstr>
      <vt:lpstr>Example 4.18 – UE (distributed interaction)</vt:lpstr>
      <vt:lpstr>Modelling public interfaces</vt:lpstr>
      <vt:lpstr>Discovering class operations</vt:lpstr>
      <vt:lpstr>Example 4.19 – UE (centralized interaction)</vt:lpstr>
      <vt:lpstr>Example 4.19 – UE (distributed interaction)</vt:lpstr>
      <vt:lpstr>Review Quiz 4.3</vt:lpstr>
      <vt:lpstr>4. State change specifications </vt:lpstr>
      <vt:lpstr>State change specifications</vt:lpstr>
      <vt:lpstr>Specifying object states</vt:lpstr>
      <vt:lpstr>Example 4.19 – Video Store</vt:lpstr>
      <vt:lpstr>Review Quiz 4.4</vt:lpstr>
      <vt:lpstr>Homework</vt:lpstr>
      <vt:lpstr>Summary</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RASD3edChapter4</dc:title>
  <dc:creator>Leszek A. Maciaszek</dc:creator>
  <cp:lastModifiedBy>Richard Thomas</cp:lastModifiedBy>
  <cp:revision>297</cp:revision>
  <cp:lastPrinted>1997-04-02T08:33:58Z</cp:lastPrinted>
  <dcterms:created xsi:type="dcterms:W3CDTF">1997-03-27T13:28:40Z</dcterms:created>
  <dcterms:modified xsi:type="dcterms:W3CDTF">2018-04-13T14:32:23Z</dcterms:modified>
</cp:coreProperties>
</file>