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Lst>
  <p:notesMasterIdLst>
    <p:notesMasterId r:id="rId61"/>
  </p:notesMasterIdLst>
  <p:handoutMasterIdLst>
    <p:handoutMasterId r:id="rId62"/>
  </p:handoutMasterIdLst>
  <p:sldIdLst>
    <p:sldId id="459" r:id="rId2"/>
    <p:sldId id="676" r:id="rId3"/>
    <p:sldId id="574" r:id="rId4"/>
    <p:sldId id="677" r:id="rId5"/>
    <p:sldId id="678" r:id="rId6"/>
    <p:sldId id="679" r:id="rId7"/>
    <p:sldId id="703" r:id="rId8"/>
    <p:sldId id="680" r:id="rId9"/>
    <p:sldId id="681" r:id="rId10"/>
    <p:sldId id="682" r:id="rId11"/>
    <p:sldId id="683" r:id="rId12"/>
    <p:sldId id="684" r:id="rId13"/>
    <p:sldId id="685" r:id="rId14"/>
    <p:sldId id="705" r:id="rId15"/>
    <p:sldId id="706" r:id="rId16"/>
    <p:sldId id="686" r:id="rId17"/>
    <p:sldId id="687" r:id="rId18"/>
    <p:sldId id="688" r:id="rId19"/>
    <p:sldId id="689" r:id="rId20"/>
    <p:sldId id="708" r:id="rId21"/>
    <p:sldId id="707" r:id="rId22"/>
    <p:sldId id="709" r:id="rId23"/>
    <p:sldId id="710" r:id="rId24"/>
    <p:sldId id="711" r:id="rId25"/>
    <p:sldId id="690" r:id="rId26"/>
    <p:sldId id="712" r:id="rId27"/>
    <p:sldId id="691" r:id="rId28"/>
    <p:sldId id="692" r:id="rId29"/>
    <p:sldId id="693" r:id="rId30"/>
    <p:sldId id="713" r:id="rId31"/>
    <p:sldId id="694" r:id="rId32"/>
    <p:sldId id="695" r:id="rId33"/>
    <p:sldId id="696" r:id="rId34"/>
    <p:sldId id="714" r:id="rId35"/>
    <p:sldId id="715" r:id="rId36"/>
    <p:sldId id="716" r:id="rId37"/>
    <p:sldId id="717" r:id="rId38"/>
    <p:sldId id="718" r:id="rId39"/>
    <p:sldId id="697" r:id="rId40"/>
    <p:sldId id="698" r:id="rId41"/>
    <p:sldId id="699" r:id="rId42"/>
    <p:sldId id="700" r:id="rId43"/>
    <p:sldId id="701" r:id="rId44"/>
    <p:sldId id="719" r:id="rId45"/>
    <p:sldId id="720" r:id="rId46"/>
    <p:sldId id="722" r:id="rId47"/>
    <p:sldId id="723" r:id="rId48"/>
    <p:sldId id="724" r:id="rId49"/>
    <p:sldId id="725" r:id="rId50"/>
    <p:sldId id="726" r:id="rId51"/>
    <p:sldId id="727" r:id="rId52"/>
    <p:sldId id="728" r:id="rId53"/>
    <p:sldId id="729" r:id="rId54"/>
    <p:sldId id="730" r:id="rId55"/>
    <p:sldId id="731" r:id="rId56"/>
    <p:sldId id="732" r:id="rId57"/>
    <p:sldId id="733" r:id="rId58"/>
    <p:sldId id="734" r:id="rId59"/>
    <p:sldId id="702" r:id="rId60"/>
  </p:sldIdLst>
  <p:sldSz cx="9144000" cy="6858000" type="screen4x3"/>
  <p:notesSz cx="6858000" cy="9077325"/>
  <p:defaultTextStyle>
    <a:defPPr>
      <a:defRPr lang="en-US"/>
    </a:defPPr>
    <a:lvl1pPr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Times New Roman" panose="02020603050405020304" pitchFamily="18" charset="0"/>
        <a:ea typeface="+mn-ea"/>
        <a:cs typeface="+mn-cs"/>
      </a:defRPr>
    </a:lvl6pPr>
    <a:lvl7pPr marL="2743200" algn="l" defTabSz="914400" rtl="0" eaLnBrk="1" latinLnBrk="0" hangingPunct="1">
      <a:defRPr sz="1200" kern="1200">
        <a:solidFill>
          <a:schemeClr val="tx1"/>
        </a:solidFill>
        <a:latin typeface="Times New Roman" panose="02020603050405020304" pitchFamily="18" charset="0"/>
        <a:ea typeface="+mn-ea"/>
        <a:cs typeface="+mn-cs"/>
      </a:defRPr>
    </a:lvl7pPr>
    <a:lvl8pPr marL="3200400" algn="l" defTabSz="914400" rtl="0" eaLnBrk="1" latinLnBrk="0" hangingPunct="1">
      <a:defRPr sz="1200" kern="1200">
        <a:solidFill>
          <a:schemeClr val="tx1"/>
        </a:solidFill>
        <a:latin typeface="Times New Roman" panose="02020603050405020304" pitchFamily="18" charset="0"/>
        <a:ea typeface="+mn-ea"/>
        <a:cs typeface="+mn-cs"/>
      </a:defRPr>
    </a:lvl8pPr>
    <a:lvl9pPr marL="3657600" algn="l" defTabSz="914400" rtl="0" eaLnBrk="1" latinLnBrk="0" hangingPunct="1">
      <a:defRPr sz="12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9">
          <p15:clr>
            <a:srgbClr val="A4A3A4"/>
          </p15:clr>
        </p15:guide>
        <p15:guide id="2" pos="21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FF"/>
    <a:srgbClr val="E1FFFA"/>
    <a:srgbClr val="FF3399"/>
    <a:srgbClr val="FF9933"/>
    <a:srgbClr val="990033"/>
    <a:srgbClr val="FFCC00"/>
    <a:srgbClr val="0000CC"/>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56" autoAdjust="0"/>
    <p:restoredTop sz="91376" autoAdjust="0"/>
  </p:normalViewPr>
  <p:slideViewPr>
    <p:cSldViewPr>
      <p:cViewPr varScale="1">
        <p:scale>
          <a:sx n="76" d="100"/>
          <a:sy n="76" d="100"/>
        </p:scale>
        <p:origin x="1363" y="1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846" y="1668"/>
      </p:cViewPr>
      <p:guideLst>
        <p:guide orient="horz" pos="2859"/>
        <p:guide pos="216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7.xml"/><Relationship Id="rId18" Type="http://schemas.openxmlformats.org/officeDocument/2006/relationships/slide" Target="slides/slide24.xml"/><Relationship Id="rId26" Type="http://schemas.openxmlformats.org/officeDocument/2006/relationships/slide" Target="slides/slide38.xml"/><Relationship Id="rId3" Type="http://schemas.openxmlformats.org/officeDocument/2006/relationships/slide" Target="slides/slide3.xml"/><Relationship Id="rId21" Type="http://schemas.openxmlformats.org/officeDocument/2006/relationships/slide" Target="slides/slide31.xml"/><Relationship Id="rId7" Type="http://schemas.openxmlformats.org/officeDocument/2006/relationships/slide" Target="slides/slide8.xml"/><Relationship Id="rId12" Type="http://schemas.openxmlformats.org/officeDocument/2006/relationships/slide" Target="slides/slide14.xml"/><Relationship Id="rId17" Type="http://schemas.openxmlformats.org/officeDocument/2006/relationships/slide" Target="slides/slide23.xml"/><Relationship Id="rId25" Type="http://schemas.openxmlformats.org/officeDocument/2006/relationships/slide" Target="slides/slide37.xml"/><Relationship Id="rId2" Type="http://schemas.openxmlformats.org/officeDocument/2006/relationships/slide" Target="slides/slide2.xml"/><Relationship Id="rId16" Type="http://schemas.openxmlformats.org/officeDocument/2006/relationships/slide" Target="slides/slide22.xml"/><Relationship Id="rId20" Type="http://schemas.openxmlformats.org/officeDocument/2006/relationships/slide" Target="slides/slide30.xml"/><Relationship Id="rId29" Type="http://schemas.openxmlformats.org/officeDocument/2006/relationships/slide" Target="slides/slide5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3.xml"/><Relationship Id="rId24" Type="http://schemas.openxmlformats.org/officeDocument/2006/relationships/slide" Target="slides/slide36.xml"/><Relationship Id="rId5" Type="http://schemas.openxmlformats.org/officeDocument/2006/relationships/slide" Target="slides/slide5.xml"/><Relationship Id="rId15" Type="http://schemas.openxmlformats.org/officeDocument/2006/relationships/slide" Target="slides/slide21.xml"/><Relationship Id="rId23" Type="http://schemas.openxmlformats.org/officeDocument/2006/relationships/slide" Target="slides/slide35.xml"/><Relationship Id="rId28" Type="http://schemas.openxmlformats.org/officeDocument/2006/relationships/slide" Target="slides/slide45.xml"/><Relationship Id="rId10" Type="http://schemas.openxmlformats.org/officeDocument/2006/relationships/slide" Target="slides/slide12.xml"/><Relationship Id="rId19" Type="http://schemas.openxmlformats.org/officeDocument/2006/relationships/slide" Target="slides/slide26.xml"/><Relationship Id="rId4" Type="http://schemas.openxmlformats.org/officeDocument/2006/relationships/slide" Target="slides/slide4.xml"/><Relationship Id="rId9" Type="http://schemas.openxmlformats.org/officeDocument/2006/relationships/slide" Target="slides/slide11.xml"/><Relationship Id="rId14" Type="http://schemas.openxmlformats.org/officeDocument/2006/relationships/slide" Target="slides/slide20.xml"/><Relationship Id="rId22" Type="http://schemas.openxmlformats.org/officeDocument/2006/relationships/slide" Target="slides/slide32.xml"/><Relationship Id="rId27"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t" anchorCtr="0" compatLnSpc="1">
            <a:prstTxWarp prst="textNoShape">
              <a:avLst/>
            </a:prstTxWarp>
          </a:bodyPr>
          <a:lstStyle>
            <a:lvl1pPr defTabSz="874713">
              <a:defRPr sz="900"/>
            </a:lvl1pPr>
          </a:lstStyle>
          <a:p>
            <a:pPr>
              <a:defRPr/>
            </a:pPr>
            <a:r>
              <a:rPr lang="en-US" altLang="en-US"/>
              <a:t>© Pearson Education 2007</a:t>
            </a:r>
          </a:p>
        </p:txBody>
      </p:sp>
      <p:sp>
        <p:nvSpPr>
          <p:cNvPr id="8195" name="Rectangle 3"/>
          <p:cNvSpPr>
            <a:spLocks noGrp="1" noChangeArrowheads="1"/>
          </p:cNvSpPr>
          <p:nvPr>
            <p:ph type="dt" sz="quarter" idx="1"/>
          </p:nvPr>
        </p:nvSpPr>
        <p:spPr bwMode="auto">
          <a:xfrm>
            <a:off x="388620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t" anchorCtr="0" compatLnSpc="1">
            <a:prstTxWarp prst="textNoShape">
              <a:avLst/>
            </a:prstTxWarp>
          </a:bodyPr>
          <a:lstStyle>
            <a:lvl1pPr algn="r" defTabSz="874713">
              <a:defRPr sz="900"/>
            </a:lvl1pPr>
          </a:lstStyle>
          <a:p>
            <a:pPr>
              <a:defRPr/>
            </a:pPr>
            <a:r>
              <a:rPr lang="en-US" altLang="en-US"/>
              <a:t>Chapter 5 (RASD 3/e)</a:t>
            </a:r>
          </a:p>
        </p:txBody>
      </p:sp>
      <p:sp>
        <p:nvSpPr>
          <p:cNvPr id="8196" name="Rectangle 4"/>
          <p:cNvSpPr>
            <a:spLocks noGrp="1" noChangeArrowheads="1"/>
          </p:cNvSpPr>
          <p:nvPr>
            <p:ph type="ftr" sz="quarter" idx="2"/>
          </p:nvPr>
        </p:nvSpPr>
        <p:spPr bwMode="auto">
          <a:xfrm>
            <a:off x="0" y="862330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b" anchorCtr="0" compatLnSpc="1">
            <a:prstTxWarp prst="textNoShape">
              <a:avLst/>
            </a:prstTxWarp>
          </a:bodyPr>
          <a:lstStyle>
            <a:lvl1pPr defTabSz="874713">
              <a:defRPr sz="800"/>
            </a:lvl1pPr>
          </a:lstStyle>
          <a:p>
            <a:pPr>
              <a:defRPr/>
            </a:pPr>
            <a:r>
              <a:rPr lang="en-US" altLang="en-US"/>
              <a:t>MACIASZEK (2007): Req Analysis &amp; Syst Design</a:t>
            </a:r>
          </a:p>
        </p:txBody>
      </p:sp>
      <p:sp>
        <p:nvSpPr>
          <p:cNvPr id="8197" name="Rectangle 5"/>
          <p:cNvSpPr>
            <a:spLocks noGrp="1" noChangeArrowheads="1"/>
          </p:cNvSpPr>
          <p:nvPr>
            <p:ph type="sldNum" sz="quarter" idx="3"/>
          </p:nvPr>
        </p:nvSpPr>
        <p:spPr bwMode="auto">
          <a:xfrm>
            <a:off x="3886200" y="862330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b" anchorCtr="0" compatLnSpc="1">
            <a:prstTxWarp prst="textNoShape">
              <a:avLst/>
            </a:prstTxWarp>
          </a:bodyPr>
          <a:lstStyle>
            <a:lvl1pPr algn="r" defTabSz="874713">
              <a:defRPr sz="900" smtClean="0"/>
            </a:lvl1pPr>
          </a:lstStyle>
          <a:p>
            <a:pPr>
              <a:defRPr/>
            </a:pPr>
            <a:fld id="{5119B12A-DF17-4747-9E6E-71B9569D76E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1158875" y="681038"/>
            <a:ext cx="4540250" cy="34051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912813" y="4311650"/>
            <a:ext cx="5032375" cy="408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52" name="Rectangle 4"/>
          <p:cNvSpPr>
            <a:spLocks noGrp="1" noChangeArrowheads="1"/>
          </p:cNvSpPr>
          <p:nvPr>
            <p:ph type="dt" idx="1"/>
          </p:nvPr>
        </p:nvSpPr>
        <p:spPr bwMode="auto">
          <a:xfrm>
            <a:off x="388620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t" anchorCtr="0" compatLnSpc="1">
            <a:prstTxWarp prst="textNoShape">
              <a:avLst/>
            </a:prstTxWarp>
          </a:bodyPr>
          <a:lstStyle>
            <a:lvl1pPr algn="r" defTabSz="874713">
              <a:defRPr sz="900"/>
            </a:lvl1pPr>
          </a:lstStyle>
          <a:p>
            <a:pPr>
              <a:defRPr/>
            </a:pPr>
            <a:r>
              <a:rPr lang="en-US" altLang="en-US"/>
              <a:t>Chapter 5 (RASD 3/e)</a:t>
            </a:r>
          </a:p>
        </p:txBody>
      </p:sp>
      <p:sp>
        <p:nvSpPr>
          <p:cNvPr id="2053" name="Rectangle 5"/>
          <p:cNvSpPr>
            <a:spLocks noGrp="1" noChangeArrowheads="1"/>
          </p:cNvSpPr>
          <p:nvPr>
            <p:ph type="sldNum" sz="quarter" idx="5"/>
          </p:nvPr>
        </p:nvSpPr>
        <p:spPr bwMode="auto">
          <a:xfrm>
            <a:off x="3886200" y="862330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b" anchorCtr="0" compatLnSpc="1">
            <a:prstTxWarp prst="textNoShape">
              <a:avLst/>
            </a:prstTxWarp>
          </a:bodyPr>
          <a:lstStyle>
            <a:lvl1pPr algn="r" defTabSz="874713">
              <a:defRPr sz="900" smtClean="0"/>
            </a:lvl1pPr>
          </a:lstStyle>
          <a:p>
            <a:pPr>
              <a:defRPr/>
            </a:pPr>
            <a:fld id="{6A39F683-6918-42AA-889A-5B279C2561CB}" type="slidenum">
              <a:rPr lang="en-US" altLang="en-US"/>
              <a:pPr>
                <a:defRPr/>
              </a:pPr>
              <a:t>‹#›</a:t>
            </a:fld>
            <a:endParaRPr lang="en-US" altLang="en-US"/>
          </a:p>
        </p:txBody>
      </p:sp>
      <p:sp>
        <p:nvSpPr>
          <p:cNvPr id="2054" name="Rectangle 6"/>
          <p:cNvSpPr>
            <a:spLocks noGrp="1" noChangeArrowheads="1"/>
          </p:cNvSpPr>
          <p:nvPr>
            <p:ph type="hdr" sz="quarter"/>
          </p:nvPr>
        </p:nvSpPr>
        <p:spPr bwMode="auto">
          <a:xfrm>
            <a:off x="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t" anchorCtr="0" compatLnSpc="1">
            <a:prstTxWarp prst="textNoShape">
              <a:avLst/>
            </a:prstTxWarp>
          </a:bodyPr>
          <a:lstStyle>
            <a:lvl1pPr defTabSz="874713">
              <a:defRPr sz="900"/>
            </a:lvl1pPr>
          </a:lstStyle>
          <a:p>
            <a:pPr>
              <a:defRPr/>
            </a:pPr>
            <a:r>
              <a:rPr lang="en-US" altLang="en-US"/>
              <a:t>© Pearson Education 2007</a:t>
            </a:r>
          </a:p>
        </p:txBody>
      </p:sp>
      <p:sp>
        <p:nvSpPr>
          <p:cNvPr id="2055" name="Rectangle 7"/>
          <p:cNvSpPr>
            <a:spLocks noGrp="1" noChangeArrowheads="1"/>
          </p:cNvSpPr>
          <p:nvPr>
            <p:ph type="ftr" sz="quarter" idx="4"/>
          </p:nvPr>
        </p:nvSpPr>
        <p:spPr bwMode="auto">
          <a:xfrm>
            <a:off x="0" y="862330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481" tIns="43740" rIns="87481" bIns="43740" numCol="1" anchor="b" anchorCtr="0" compatLnSpc="1">
            <a:prstTxWarp prst="textNoShape">
              <a:avLst/>
            </a:prstTxWarp>
          </a:bodyPr>
          <a:lstStyle>
            <a:lvl1pPr defTabSz="874713">
              <a:defRPr sz="900"/>
            </a:lvl1pPr>
          </a:lstStyle>
          <a:p>
            <a:pPr>
              <a:defRPr/>
            </a:pPr>
            <a:r>
              <a:rPr lang="en-US" altLang="en-US"/>
              <a:t>MACIASZEK (2007): Req Analysis &amp; Syst Design</a:t>
            </a:r>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dt" sz="quarter" idx="1"/>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900"/>
              <a:t>Chapter 5 (RASD 3/e)</a:t>
            </a:r>
          </a:p>
        </p:txBody>
      </p:sp>
      <p:sp>
        <p:nvSpPr>
          <p:cNvPr id="6147" name="Rectangle 5"/>
          <p:cNvSpPr>
            <a:spLocks noGrp="1" noChangeArrowheads="1"/>
          </p:cNvSpPr>
          <p:nvPr>
            <p:ph type="sldNum" sz="quarter" idx="5"/>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fld id="{D5631CE2-ADF0-4230-B291-0377AD7C96BA}" type="slidenum">
              <a:rPr lang="en-US" altLang="en-US" sz="900"/>
              <a:pPr/>
              <a:t>1</a:t>
            </a:fld>
            <a:endParaRPr lang="en-US" altLang="en-US" sz="900"/>
          </a:p>
        </p:txBody>
      </p:sp>
      <p:sp>
        <p:nvSpPr>
          <p:cNvPr id="6148" name="Rectangle 6"/>
          <p:cNvSpPr>
            <a:spLocks noGrp="1" noChangeArrowheads="1"/>
          </p:cNvSpPr>
          <p:nvPr>
            <p:ph type="hdr" sz="quarter"/>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900"/>
              <a:t>© Pearson Education 2007</a:t>
            </a:r>
          </a:p>
        </p:txBody>
      </p:sp>
      <p:sp>
        <p:nvSpPr>
          <p:cNvPr id="6149" name="Rectangle 7"/>
          <p:cNvSpPr>
            <a:spLocks noGrp="1" noChangeArrowheads="1"/>
          </p:cNvSpPr>
          <p:nvPr>
            <p:ph type="ftr" sz="quarter" idx="4"/>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900"/>
              <a:t>MACIASZEK (2007): Req Analysis &amp; Syst Design</a:t>
            </a:r>
          </a:p>
        </p:txBody>
      </p:sp>
      <p:sp>
        <p:nvSpPr>
          <p:cNvPr id="6150" name="Rectangle 2"/>
          <p:cNvSpPr>
            <a:spLocks noGrp="1" noRot="1" noChangeAspect="1" noChangeArrowheads="1" noTextEdit="1"/>
          </p:cNvSpPr>
          <p:nvPr>
            <p:ph type="sldImg"/>
          </p:nvPr>
        </p:nvSpPr>
        <p:spPr>
          <a:ln/>
        </p:spPr>
      </p:sp>
      <p:sp>
        <p:nvSpPr>
          <p:cNvPr id="6151" name="Rectangle 3"/>
          <p:cNvSpPr>
            <a:spLocks noGrp="1" noChangeArrowheads="1"/>
          </p:cNvSpPr>
          <p:nvPr>
            <p:ph type="body" idx="1"/>
          </p:nvPr>
        </p:nvSpPr>
        <p:spPr>
          <a:noFill/>
        </p:spPr>
        <p:txBody>
          <a:bodyPr lIns="87467" tIns="43734" rIns="87467" bIns="43734"/>
          <a:lstStyle/>
          <a:p>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dt" sz="quarter" idx="1"/>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900"/>
              <a:t>Chapter 5 (RASD 3/e)</a:t>
            </a:r>
          </a:p>
        </p:txBody>
      </p:sp>
      <p:sp>
        <p:nvSpPr>
          <p:cNvPr id="8195" name="Rectangle 5"/>
          <p:cNvSpPr>
            <a:spLocks noGrp="1" noChangeArrowheads="1"/>
          </p:cNvSpPr>
          <p:nvPr>
            <p:ph type="sldNum" sz="quarter" idx="5"/>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fld id="{66F4107F-9E6F-4C9B-A306-0E6E5C9EC5F6}" type="slidenum">
              <a:rPr lang="en-US" altLang="en-US" sz="900"/>
              <a:pPr/>
              <a:t>2</a:t>
            </a:fld>
            <a:endParaRPr lang="en-US" altLang="en-US" sz="900"/>
          </a:p>
        </p:txBody>
      </p:sp>
      <p:sp>
        <p:nvSpPr>
          <p:cNvPr id="8196" name="Rectangle 6"/>
          <p:cNvSpPr>
            <a:spLocks noGrp="1" noChangeArrowheads="1"/>
          </p:cNvSpPr>
          <p:nvPr>
            <p:ph type="hdr" sz="quarter"/>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900"/>
              <a:t>© Pearson Education 2007</a:t>
            </a:r>
          </a:p>
        </p:txBody>
      </p:sp>
      <p:sp>
        <p:nvSpPr>
          <p:cNvPr id="8197" name="Rectangle 7"/>
          <p:cNvSpPr>
            <a:spLocks noGrp="1" noChangeArrowheads="1"/>
          </p:cNvSpPr>
          <p:nvPr>
            <p:ph type="ftr" sz="quarter" idx="4"/>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900"/>
              <a:t>MACIASZEK (2007): Req Analysis &amp; Syst Design</a:t>
            </a:r>
          </a:p>
        </p:txBody>
      </p:sp>
      <p:sp>
        <p:nvSpPr>
          <p:cNvPr id="8198" name="Rectangle 2"/>
          <p:cNvSpPr>
            <a:spLocks noGrp="1" noRot="1" noChangeAspect="1" noChangeArrowheads="1" noTextEdit="1"/>
          </p:cNvSpPr>
          <p:nvPr>
            <p:ph type="sldImg"/>
          </p:nvPr>
        </p:nvSpPr>
        <p:spPr>
          <a:ln/>
        </p:spPr>
      </p:sp>
      <p:sp>
        <p:nvSpPr>
          <p:cNvPr id="8199" name="Rectangle 3"/>
          <p:cNvSpPr>
            <a:spLocks noGrp="1" noChangeArrowheads="1"/>
          </p:cNvSpPr>
          <p:nvPr>
            <p:ph type="body" idx="1"/>
          </p:nvPr>
        </p:nvSpPr>
        <p:spPr>
          <a:xfrm>
            <a:off x="914400" y="4311650"/>
            <a:ext cx="5029200" cy="4084638"/>
          </a:xfrm>
          <a:noFill/>
        </p:spPr>
        <p:txBody>
          <a:bodyPr/>
          <a:lstStyle/>
          <a:p>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dt" sz="quarter" idx="1"/>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900"/>
              <a:t>Chapter 5 (RASD 3/e)</a:t>
            </a:r>
          </a:p>
        </p:txBody>
      </p:sp>
      <p:sp>
        <p:nvSpPr>
          <p:cNvPr id="28675" name="Rectangle 5"/>
          <p:cNvSpPr>
            <a:spLocks noGrp="1" noChangeArrowheads="1"/>
          </p:cNvSpPr>
          <p:nvPr>
            <p:ph type="sldNum" sz="quarter" idx="5"/>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fld id="{3A3B6729-18FF-4CB2-AA67-4AE50E638D08}" type="slidenum">
              <a:rPr lang="en-US" altLang="en-US" sz="900"/>
              <a:pPr/>
              <a:t>20</a:t>
            </a:fld>
            <a:endParaRPr lang="en-US" altLang="en-US" sz="900"/>
          </a:p>
        </p:txBody>
      </p:sp>
      <p:sp>
        <p:nvSpPr>
          <p:cNvPr id="28676" name="Rectangle 6"/>
          <p:cNvSpPr>
            <a:spLocks noGrp="1" noChangeArrowheads="1"/>
          </p:cNvSpPr>
          <p:nvPr>
            <p:ph type="hdr" sz="quarter"/>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900"/>
              <a:t>© Pearson Education 2007</a:t>
            </a:r>
          </a:p>
        </p:txBody>
      </p:sp>
      <p:sp>
        <p:nvSpPr>
          <p:cNvPr id="28677" name="Rectangle 7"/>
          <p:cNvSpPr>
            <a:spLocks noGrp="1" noChangeArrowheads="1"/>
          </p:cNvSpPr>
          <p:nvPr>
            <p:ph type="ftr" sz="quarter" idx="4"/>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900"/>
              <a:t>MACIASZEK (2007): Req Analysis &amp; Syst Design</a:t>
            </a:r>
          </a:p>
        </p:txBody>
      </p:sp>
      <p:sp>
        <p:nvSpPr>
          <p:cNvPr id="28678" name="Rectangle 2"/>
          <p:cNvSpPr>
            <a:spLocks noGrp="1" noRot="1" noChangeAspect="1" noChangeArrowheads="1" noTextEdit="1"/>
          </p:cNvSpPr>
          <p:nvPr>
            <p:ph type="sldImg"/>
          </p:nvPr>
        </p:nvSpPr>
        <p:spPr>
          <a:ln/>
        </p:spPr>
      </p:sp>
      <p:sp>
        <p:nvSpPr>
          <p:cNvPr id="28679" name="Rectangle 3"/>
          <p:cNvSpPr>
            <a:spLocks noGrp="1" noChangeArrowheads="1"/>
          </p:cNvSpPr>
          <p:nvPr>
            <p:ph type="body" idx="1"/>
          </p:nvPr>
        </p:nvSpPr>
        <p:spPr>
          <a:noFill/>
        </p:spPr>
        <p:txBody>
          <a:bodyPr/>
          <a:lstStyle/>
          <a:p>
            <a:pPr marL="228600" indent="-228600">
              <a:buFontTx/>
              <a:buAutoNum type="arabicPeriod"/>
            </a:pPr>
            <a:r>
              <a:rPr lang="en-US" altLang="en-US" dirty="0"/>
              <a:t>Stereotype.</a:t>
            </a:r>
          </a:p>
          <a:p>
            <a:pPr marL="228600" indent="-228600">
              <a:buFontTx/>
              <a:buAutoNum type="arabicPeriod"/>
            </a:pPr>
            <a:r>
              <a:rPr lang="en-US" altLang="en-US" dirty="0"/>
              <a:t>Association end names.</a:t>
            </a:r>
          </a:p>
          <a:p>
            <a:pPr marL="228600" indent="-228600">
              <a:buFontTx/>
              <a:buAutoNum type="arabicPeriod"/>
            </a:pPr>
            <a:r>
              <a:rPr lang="en-US" altLang="en-US" dirty="0"/>
              <a:t>Package visibility.</a:t>
            </a:r>
          </a:p>
          <a:p>
            <a:pPr marL="228600" indent="-228600">
              <a:buFontTx/>
              <a:buAutoNum type="arabicPeriod"/>
            </a:pPr>
            <a:r>
              <a:rPr lang="en-US" altLang="en-US" dirty="0"/>
              <a:t>Yes, reified class can always replace association class without any loss of semantics (but the converse is not true).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dt" sz="quarter" idx="1"/>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900"/>
              <a:t>Chapter 5 (RASD 3/e)</a:t>
            </a:r>
          </a:p>
        </p:txBody>
      </p:sp>
      <p:sp>
        <p:nvSpPr>
          <p:cNvPr id="46083" name="Rectangle 5"/>
          <p:cNvSpPr>
            <a:spLocks noGrp="1" noChangeArrowheads="1"/>
          </p:cNvSpPr>
          <p:nvPr>
            <p:ph type="sldNum" sz="quarter" idx="5"/>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fld id="{C0AF5A39-287D-4667-B00F-9D7FE9FEF301}" type="slidenum">
              <a:rPr lang="en-US" altLang="en-US" sz="900"/>
              <a:pPr/>
              <a:t>36</a:t>
            </a:fld>
            <a:endParaRPr lang="en-US" altLang="en-US" sz="900"/>
          </a:p>
        </p:txBody>
      </p:sp>
      <p:sp>
        <p:nvSpPr>
          <p:cNvPr id="46084" name="Rectangle 6"/>
          <p:cNvSpPr>
            <a:spLocks noGrp="1" noChangeArrowheads="1"/>
          </p:cNvSpPr>
          <p:nvPr>
            <p:ph type="hdr" sz="quarter"/>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900"/>
              <a:t>© Pearson Education 2007</a:t>
            </a:r>
          </a:p>
        </p:txBody>
      </p:sp>
      <p:sp>
        <p:nvSpPr>
          <p:cNvPr id="46085" name="Rectangle 7"/>
          <p:cNvSpPr>
            <a:spLocks noGrp="1" noChangeArrowheads="1"/>
          </p:cNvSpPr>
          <p:nvPr>
            <p:ph type="ftr" sz="quarter" idx="4"/>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900"/>
              <a:t>MACIASZEK (2007): Req Analysis &amp; Syst Design</a:t>
            </a:r>
          </a:p>
        </p:txBody>
      </p:sp>
      <p:sp>
        <p:nvSpPr>
          <p:cNvPr id="46086" name="Rectangle 2"/>
          <p:cNvSpPr>
            <a:spLocks noGrp="1" noRot="1" noChangeAspect="1" noChangeArrowheads="1" noTextEdit="1"/>
          </p:cNvSpPr>
          <p:nvPr>
            <p:ph type="sldImg"/>
          </p:nvPr>
        </p:nvSpPr>
        <p:spPr>
          <a:ln/>
        </p:spPr>
      </p:sp>
      <p:sp>
        <p:nvSpPr>
          <p:cNvPr id="46087" name="Rectangle 3"/>
          <p:cNvSpPr>
            <a:spLocks noGrp="1" noChangeArrowheads="1"/>
          </p:cNvSpPr>
          <p:nvPr>
            <p:ph type="body" idx="1"/>
          </p:nvPr>
        </p:nvSpPr>
        <p:spPr>
          <a:noFill/>
        </p:spPr>
        <p:txBody>
          <a:bodyPr/>
          <a:lstStyle/>
          <a:p>
            <a:pPr marL="228600" indent="-228600">
              <a:buFontTx/>
              <a:buAutoNum type="arabicPeriod"/>
            </a:pPr>
            <a:r>
              <a:rPr lang="en-US" altLang="en-US" dirty="0"/>
              <a:t>The substitutability principle.</a:t>
            </a:r>
          </a:p>
          <a:p>
            <a:pPr marL="228600" indent="-228600">
              <a:buFontTx/>
              <a:buAutoNum type="arabicPeriod"/>
            </a:pPr>
            <a:r>
              <a:rPr lang="en-US" altLang="en-US" dirty="0"/>
              <a:t>By allowing subclasses to access protected</a:t>
            </a:r>
            <a:r>
              <a:rPr lang="en-US" altLang="en-US" i="1" dirty="0"/>
              <a:t> </a:t>
            </a:r>
            <a:r>
              <a:rPr lang="en-US" altLang="en-US" dirty="0"/>
              <a:t>attributes directly.</a:t>
            </a:r>
          </a:p>
          <a:p>
            <a:pPr marL="228600" indent="-228600">
              <a:buFontTx/>
              <a:buAutoNum type="arabicPeriod"/>
            </a:pPr>
            <a:r>
              <a:rPr lang="en-US" altLang="en-US" dirty="0"/>
              <a:t>Interface inheritance.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dt" sz="quarter" idx="1"/>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900"/>
              <a:t>Chapter 5 (RASD 3/e)</a:t>
            </a:r>
          </a:p>
        </p:txBody>
      </p:sp>
      <p:sp>
        <p:nvSpPr>
          <p:cNvPr id="57347" name="Rectangle 5"/>
          <p:cNvSpPr>
            <a:spLocks noGrp="1" noChangeArrowheads="1"/>
          </p:cNvSpPr>
          <p:nvPr>
            <p:ph type="sldNum" sz="quarter" idx="5"/>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fld id="{F4F7A426-1340-4346-A241-A9F5D679C99B}" type="slidenum">
              <a:rPr lang="en-US" altLang="en-US" sz="900"/>
              <a:pPr/>
              <a:t>46</a:t>
            </a:fld>
            <a:endParaRPr lang="en-US" altLang="en-US" sz="900"/>
          </a:p>
        </p:txBody>
      </p:sp>
      <p:sp>
        <p:nvSpPr>
          <p:cNvPr id="57348" name="Rectangle 6"/>
          <p:cNvSpPr>
            <a:spLocks noGrp="1" noChangeArrowheads="1"/>
          </p:cNvSpPr>
          <p:nvPr>
            <p:ph type="hdr" sz="quarter"/>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900"/>
              <a:t>© Pearson Education 2007</a:t>
            </a:r>
          </a:p>
        </p:txBody>
      </p:sp>
      <p:sp>
        <p:nvSpPr>
          <p:cNvPr id="57349" name="Rectangle 7"/>
          <p:cNvSpPr>
            <a:spLocks noGrp="1" noChangeArrowheads="1"/>
          </p:cNvSpPr>
          <p:nvPr>
            <p:ph type="ftr" sz="quarter" idx="4"/>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900"/>
              <a:t>MACIASZEK (2007): Req Analysis &amp; Syst Design</a:t>
            </a:r>
          </a:p>
        </p:txBody>
      </p:sp>
      <p:sp>
        <p:nvSpPr>
          <p:cNvPr id="57350" name="Rectangle 2"/>
          <p:cNvSpPr>
            <a:spLocks noGrp="1" noRot="1" noChangeAspect="1" noChangeArrowheads="1" noTextEdit="1"/>
          </p:cNvSpPr>
          <p:nvPr>
            <p:ph type="sldImg"/>
          </p:nvPr>
        </p:nvSpPr>
        <p:spPr>
          <a:ln/>
        </p:spPr>
      </p:sp>
      <p:sp>
        <p:nvSpPr>
          <p:cNvPr id="57351" name="Rectangle 3"/>
          <p:cNvSpPr>
            <a:spLocks noGrp="1" noChangeArrowheads="1"/>
          </p:cNvSpPr>
          <p:nvPr>
            <p:ph type="body" idx="1"/>
          </p:nvPr>
        </p:nvSpPr>
        <p:spPr>
          <a:noFill/>
        </p:spPr>
        <p:txBody>
          <a:bodyPr/>
          <a:lstStyle/>
          <a:p>
            <a:pPr marL="228600" indent="-228600">
              <a:buFontTx/>
              <a:buAutoNum type="arabicPeriod"/>
            </a:pPr>
            <a:r>
              <a:rPr lang="en-US" altLang="en-US"/>
              <a:t>It is implemented as conventional associations – by acquiring references between composite and component objects.</a:t>
            </a:r>
          </a:p>
          <a:p>
            <a:pPr marL="228600" indent="-228600">
              <a:buFontTx/>
              <a:buAutoNum type="arabicPeriod"/>
            </a:pPr>
            <a:r>
              <a:rPr lang="en-US" altLang="en-US"/>
              <a:t>The ExclusiveOwns aggregation.</a:t>
            </a:r>
          </a:p>
          <a:p>
            <a:pPr marL="228600" indent="-228600">
              <a:buFontTx/>
              <a:buAutoNum type="arabicPeriod"/>
            </a:pPr>
            <a:r>
              <a:rPr lang="en-US" altLang="en-US"/>
              <a:t>Delegation.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dt" sz="quarter" idx="1"/>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900"/>
              <a:t>Chapter 5 (RASD 3/e)</a:t>
            </a:r>
          </a:p>
        </p:txBody>
      </p:sp>
      <p:sp>
        <p:nvSpPr>
          <p:cNvPr id="70659" name="Rectangle 5"/>
          <p:cNvSpPr>
            <a:spLocks noGrp="1" noChangeArrowheads="1"/>
          </p:cNvSpPr>
          <p:nvPr>
            <p:ph type="sldNum" sz="quarter" idx="5"/>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fld id="{74B8398D-D9A7-4255-B360-D7D8D4E1AF7C}" type="slidenum">
              <a:rPr lang="en-US" altLang="en-US" sz="900"/>
              <a:pPr/>
              <a:t>58</a:t>
            </a:fld>
            <a:endParaRPr lang="en-US" altLang="en-US" sz="900"/>
          </a:p>
        </p:txBody>
      </p:sp>
      <p:sp>
        <p:nvSpPr>
          <p:cNvPr id="70660" name="Rectangle 6"/>
          <p:cNvSpPr>
            <a:spLocks noGrp="1" noChangeArrowheads="1"/>
          </p:cNvSpPr>
          <p:nvPr>
            <p:ph type="hdr" sz="quarter"/>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900"/>
              <a:t>© Pearson Education 2007</a:t>
            </a:r>
          </a:p>
        </p:txBody>
      </p:sp>
      <p:sp>
        <p:nvSpPr>
          <p:cNvPr id="70661" name="Rectangle 7"/>
          <p:cNvSpPr>
            <a:spLocks noGrp="1" noChangeArrowheads="1"/>
          </p:cNvSpPr>
          <p:nvPr>
            <p:ph type="ftr" sz="quarter" idx="4"/>
          </p:nvPr>
        </p:nvSpPr>
        <p:spPr>
          <a:noFill/>
        </p:spPr>
        <p:txBody>
          <a:bodyPr/>
          <a:lstStyle>
            <a:lvl1pPr defTabSz="874713">
              <a:defRPr sz="1200">
                <a:solidFill>
                  <a:schemeClr val="tx1"/>
                </a:solidFill>
                <a:latin typeface="Times New Roman" panose="02020603050405020304" pitchFamily="18" charset="0"/>
              </a:defRPr>
            </a:lvl1pPr>
            <a:lvl2pPr marL="742950" indent="-285750" defTabSz="874713">
              <a:defRPr sz="1200">
                <a:solidFill>
                  <a:schemeClr val="tx1"/>
                </a:solidFill>
                <a:latin typeface="Times New Roman" panose="02020603050405020304" pitchFamily="18" charset="0"/>
              </a:defRPr>
            </a:lvl2pPr>
            <a:lvl3pPr marL="1143000" indent="-228600" defTabSz="874713">
              <a:defRPr sz="1200">
                <a:solidFill>
                  <a:schemeClr val="tx1"/>
                </a:solidFill>
                <a:latin typeface="Times New Roman" panose="02020603050405020304" pitchFamily="18" charset="0"/>
              </a:defRPr>
            </a:lvl3pPr>
            <a:lvl4pPr marL="1600200" indent="-228600" defTabSz="874713">
              <a:defRPr sz="1200">
                <a:solidFill>
                  <a:schemeClr val="tx1"/>
                </a:solidFill>
                <a:latin typeface="Times New Roman" panose="02020603050405020304" pitchFamily="18" charset="0"/>
              </a:defRPr>
            </a:lvl4pPr>
            <a:lvl5pPr marL="2057400" indent="-228600" defTabSz="874713">
              <a:defRPr sz="1200">
                <a:solidFill>
                  <a:schemeClr val="tx1"/>
                </a:solidFill>
                <a:latin typeface="Times New Roman" panose="02020603050405020304" pitchFamily="18" charset="0"/>
              </a:defRPr>
            </a:lvl5pPr>
            <a:lvl6pPr marL="2514600" indent="-228600" defTabSz="87471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87471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87471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874713"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900"/>
              <a:t>MACIASZEK (2007): Req Analysis &amp; Syst Design</a:t>
            </a:r>
          </a:p>
        </p:txBody>
      </p:sp>
      <p:sp>
        <p:nvSpPr>
          <p:cNvPr id="70662" name="Rectangle 2"/>
          <p:cNvSpPr>
            <a:spLocks noGrp="1" noRot="1" noChangeAspect="1" noChangeArrowheads="1" noTextEdit="1"/>
          </p:cNvSpPr>
          <p:nvPr>
            <p:ph type="sldImg"/>
          </p:nvPr>
        </p:nvSpPr>
        <p:spPr>
          <a:ln/>
        </p:spPr>
      </p:sp>
      <p:sp>
        <p:nvSpPr>
          <p:cNvPr id="70663" name="Rectangle 3"/>
          <p:cNvSpPr>
            <a:spLocks noGrp="1" noChangeArrowheads="1"/>
          </p:cNvSpPr>
          <p:nvPr>
            <p:ph type="body" idx="1"/>
          </p:nvPr>
        </p:nvSpPr>
        <p:spPr>
          <a:noFill/>
        </p:spPr>
        <p:txBody>
          <a:bodyPr/>
          <a:lstStyle/>
          <a:p>
            <a:pPr marL="228600" indent="-228600">
              <a:buFontTx/>
              <a:buAutoNum type="arabicPeriod"/>
            </a:pPr>
            <a:r>
              <a:rPr lang="en-US" altLang="en-US" dirty="0"/>
              <a:t>Asynchronous messages.</a:t>
            </a:r>
          </a:p>
          <a:p>
            <a:pPr marL="228600" indent="-228600">
              <a:buFontTx/>
              <a:buAutoNum type="arabicPeriod"/>
            </a:pPr>
            <a:r>
              <a:rPr lang="en-US" altLang="en-US" dirty="0"/>
              <a:t>Found message.</a:t>
            </a:r>
          </a:p>
          <a:p>
            <a:pPr marL="228600" indent="-228600">
              <a:buFontTx/>
              <a:buAutoNum type="arabicPeriod"/>
            </a:pPr>
            <a:r>
              <a:rPr lang="en-US" altLang="en-US" dirty="0"/>
              <a:t>The Controller layer.</a:t>
            </a:r>
          </a:p>
          <a:p>
            <a:pPr marL="228600" indent="-228600">
              <a:buFontTx/>
              <a:buAutoNum type="arabicPeriod"/>
            </a:pPr>
            <a:r>
              <a:rPr lang="en-US" altLang="en-US" dirty="0"/>
              <a:t>The ref (reference) tag.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61925" y="0"/>
            <a:ext cx="8982075" cy="6845300"/>
            <a:chOff x="101" y="0"/>
            <a:chExt cx="5658" cy="4312"/>
          </a:xfrm>
        </p:grpSpPr>
        <p:sp>
          <p:nvSpPr>
            <p:cNvPr id="5" name="Rectangle 3"/>
            <p:cNvSpPr>
              <a:spLocks noChangeArrowheads="1"/>
            </p:cNvSpPr>
            <p:nvPr/>
          </p:nvSpPr>
          <p:spPr bwMode="ltGray">
            <a:xfrm>
              <a:off x="149" y="0"/>
              <a:ext cx="150" cy="4312"/>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6" name="Rectangle 4"/>
            <p:cNvSpPr>
              <a:spLocks noChangeArrowheads="1"/>
            </p:cNvSpPr>
            <p:nvPr/>
          </p:nvSpPr>
          <p:spPr bwMode="ltGray">
            <a:xfrm>
              <a:off x="277" y="0"/>
              <a:ext cx="235" cy="3456"/>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7" name="Rectangle 5"/>
            <p:cNvSpPr>
              <a:spLocks noChangeArrowheads="1"/>
            </p:cNvSpPr>
            <p:nvPr/>
          </p:nvSpPr>
          <p:spPr bwMode="ltGray">
            <a:xfrm>
              <a:off x="203" y="0"/>
              <a:ext cx="682" cy="2112"/>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8" name="Rectangle 6"/>
            <p:cNvSpPr>
              <a:spLocks noChangeArrowheads="1"/>
            </p:cNvSpPr>
            <p:nvPr/>
          </p:nvSpPr>
          <p:spPr bwMode="ltGray">
            <a:xfrm>
              <a:off x="288" y="0"/>
              <a:ext cx="160" cy="2784"/>
            </a:xfrm>
            <a:prstGeom prst="rect">
              <a:avLst/>
            </a:pr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9" name="Rectangle 7"/>
            <p:cNvSpPr>
              <a:spLocks noChangeArrowheads="1"/>
            </p:cNvSpPr>
            <p:nvPr/>
          </p:nvSpPr>
          <p:spPr bwMode="ltGray">
            <a:xfrm>
              <a:off x="373" y="1644"/>
              <a:ext cx="331" cy="768"/>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10" name="Rectangle 8"/>
            <p:cNvSpPr>
              <a:spLocks noChangeArrowheads="1"/>
            </p:cNvSpPr>
            <p:nvPr/>
          </p:nvSpPr>
          <p:spPr bwMode="ltGray">
            <a:xfrm>
              <a:off x="326" y="1560"/>
              <a:ext cx="5433" cy="84"/>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11" name="Line 9"/>
            <p:cNvSpPr>
              <a:spLocks noChangeShapeType="1"/>
            </p:cNvSpPr>
            <p:nvPr/>
          </p:nvSpPr>
          <p:spPr bwMode="auto">
            <a:xfrm>
              <a:off x="101" y="1560"/>
              <a:ext cx="5604"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438282" name="Rectangle 10"/>
          <p:cNvSpPr>
            <a:spLocks noGrp="1" noChangeArrowheads="1"/>
          </p:cNvSpPr>
          <p:nvPr>
            <p:ph type="ctrTitle" sz="quarter"/>
          </p:nvPr>
        </p:nvSpPr>
        <p:spPr>
          <a:xfrm>
            <a:off x="762000" y="1295400"/>
            <a:ext cx="7772400" cy="1143000"/>
          </a:xfrm>
        </p:spPr>
        <p:txBody>
          <a:bodyPr/>
          <a:lstStyle>
            <a:lvl1pPr>
              <a:defRPr>
                <a:solidFill>
                  <a:srgbClr val="000099"/>
                </a:solidFill>
                <a:effectLst/>
              </a:defRPr>
            </a:lvl1pPr>
          </a:lstStyle>
          <a:p>
            <a:pPr lvl="0"/>
            <a:r>
              <a:rPr lang="en-AU" altLang="en-US" noProof="0"/>
              <a:t>Click to edit Master title style</a:t>
            </a:r>
          </a:p>
        </p:txBody>
      </p:sp>
      <p:sp>
        <p:nvSpPr>
          <p:cNvPr id="438283" name="Rectangle 11"/>
          <p:cNvSpPr>
            <a:spLocks noGrp="1" noChangeArrowheads="1"/>
          </p:cNvSpPr>
          <p:nvPr>
            <p:ph type="subTitle" sz="quarter" idx="1"/>
          </p:nvPr>
        </p:nvSpPr>
        <p:spPr>
          <a:xfrm>
            <a:off x="1524000" y="3505200"/>
            <a:ext cx="6400800" cy="1752600"/>
          </a:xfrm>
        </p:spPr>
        <p:txBody>
          <a:bodyPr/>
          <a:lstStyle>
            <a:lvl1pPr marL="0" indent="0" algn="ctr">
              <a:buFont typeface="Monotype Sorts" charset="2"/>
              <a:buNone/>
              <a:defRPr/>
            </a:lvl1pPr>
          </a:lstStyle>
          <a:p>
            <a:pPr lvl="0"/>
            <a:r>
              <a:rPr lang="en-AU" altLang="en-US" noProof="0"/>
              <a:t>Click to edit Master subtitle style</a:t>
            </a:r>
          </a:p>
        </p:txBody>
      </p:sp>
      <p:sp>
        <p:nvSpPr>
          <p:cNvPr id="12" name="Rectangle 12"/>
          <p:cNvSpPr>
            <a:spLocks noGrp="1" noChangeArrowheads="1"/>
          </p:cNvSpPr>
          <p:nvPr>
            <p:ph type="dt" sz="quarter" idx="10"/>
          </p:nvPr>
        </p:nvSpPr>
        <p:spPr>
          <a:xfrm>
            <a:off x="762000" y="6248400"/>
            <a:ext cx="1905000" cy="457200"/>
          </a:xfrm>
        </p:spPr>
        <p:txBody>
          <a:bodyPr/>
          <a:lstStyle>
            <a:lvl1pPr>
              <a:defRPr/>
            </a:lvl1pPr>
          </a:lstStyle>
          <a:p>
            <a:pPr>
              <a:defRPr/>
            </a:pPr>
            <a:r>
              <a:rPr lang="en-US" altLang="en-US"/>
              <a:t>© Pearson Education 2007</a:t>
            </a:r>
            <a:endParaRPr lang="en-AU" altLang="en-US"/>
          </a:p>
        </p:txBody>
      </p:sp>
      <p:sp>
        <p:nvSpPr>
          <p:cNvPr id="13" name="Rectangle 13"/>
          <p:cNvSpPr>
            <a:spLocks noGrp="1" noChangeArrowheads="1"/>
          </p:cNvSpPr>
          <p:nvPr>
            <p:ph type="ftr" sz="quarter" idx="11"/>
          </p:nvPr>
        </p:nvSpPr>
        <p:spPr>
          <a:xfrm>
            <a:off x="3276600" y="6248400"/>
            <a:ext cx="2895600" cy="457200"/>
          </a:xfrm>
        </p:spPr>
        <p:txBody>
          <a:bodyPr/>
          <a:lstStyle>
            <a:lvl1pPr>
              <a:defRPr/>
            </a:lvl1pPr>
          </a:lstStyle>
          <a:p>
            <a:pPr>
              <a:defRPr/>
            </a:pPr>
            <a:r>
              <a:rPr lang="en-AU" altLang="en-US"/>
              <a:t>Chapter 5 (Maciaszek - RASD 3/e)</a:t>
            </a:r>
          </a:p>
        </p:txBody>
      </p:sp>
      <p:sp>
        <p:nvSpPr>
          <p:cNvPr id="14" name="Rectangle 14"/>
          <p:cNvSpPr>
            <a:spLocks noGrp="1" noChangeArrowheads="1"/>
          </p:cNvSpPr>
          <p:nvPr>
            <p:ph type="sldNum" sz="quarter" idx="12"/>
          </p:nvPr>
        </p:nvSpPr>
        <p:spPr>
          <a:xfrm>
            <a:off x="7010400" y="6248400"/>
            <a:ext cx="1905000" cy="457200"/>
          </a:xfrm>
        </p:spPr>
        <p:txBody>
          <a:bodyPr/>
          <a:lstStyle>
            <a:lvl1pPr>
              <a:defRPr smtClean="0"/>
            </a:lvl1pPr>
          </a:lstStyle>
          <a:p>
            <a:pPr>
              <a:defRPr/>
            </a:pPr>
            <a:fld id="{704CB4DC-1F3E-4E4B-B134-2730BE55D516}" type="slidenum">
              <a:rPr lang="en-AU" altLang="en-US"/>
              <a:pPr>
                <a:defRPr/>
              </a:pPr>
              <a:t>‹#›</a:t>
            </a:fld>
            <a:endParaRPr lang="en-AU" altLang="en-US"/>
          </a:p>
        </p:txBody>
      </p:sp>
    </p:spTree>
    <p:extLst>
      <p:ext uri="{BB962C8B-B14F-4D97-AF65-F5344CB8AC3E}">
        <p14:creationId xmlns:p14="http://schemas.microsoft.com/office/powerpoint/2010/main" val="3981561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5" name="Rectangle 2059"/>
          <p:cNvSpPr>
            <a:spLocks noGrp="1" noChangeArrowheads="1"/>
          </p:cNvSpPr>
          <p:nvPr>
            <p:ph type="ftr" sz="quarter" idx="11"/>
          </p:nvPr>
        </p:nvSpPr>
        <p:spPr>
          <a:ln/>
        </p:spPr>
        <p:txBody>
          <a:bodyPr/>
          <a:lstStyle>
            <a:lvl1pPr>
              <a:defRPr/>
            </a:lvl1pPr>
          </a:lstStyle>
          <a:p>
            <a:pPr>
              <a:defRPr/>
            </a:pPr>
            <a:r>
              <a:rPr lang="en-AU" altLang="en-US"/>
              <a:t>Chapter 5 (Maciaszek - RASD 3/e)</a:t>
            </a:r>
          </a:p>
        </p:txBody>
      </p:sp>
      <p:sp>
        <p:nvSpPr>
          <p:cNvPr id="6" name="Rectangle 2060"/>
          <p:cNvSpPr>
            <a:spLocks noGrp="1" noChangeArrowheads="1"/>
          </p:cNvSpPr>
          <p:nvPr>
            <p:ph type="sldNum" sz="quarter" idx="12"/>
          </p:nvPr>
        </p:nvSpPr>
        <p:spPr>
          <a:ln/>
        </p:spPr>
        <p:txBody>
          <a:bodyPr/>
          <a:lstStyle>
            <a:lvl1pPr>
              <a:defRPr/>
            </a:lvl1pPr>
          </a:lstStyle>
          <a:p>
            <a:pPr>
              <a:defRPr/>
            </a:pPr>
            <a:fld id="{3FA39124-8A99-4EE8-B1C3-78423FBC7E02}" type="slidenum">
              <a:rPr lang="en-AU" altLang="en-US"/>
              <a:pPr>
                <a:defRPr/>
              </a:pPr>
              <a:t>‹#›</a:t>
            </a:fld>
            <a:endParaRPr lang="en-AU" altLang="en-US"/>
          </a:p>
        </p:txBody>
      </p:sp>
    </p:spTree>
    <p:extLst>
      <p:ext uri="{BB962C8B-B14F-4D97-AF65-F5344CB8AC3E}">
        <p14:creationId xmlns:p14="http://schemas.microsoft.com/office/powerpoint/2010/main" val="84205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0900" y="0"/>
            <a:ext cx="1943100" cy="632460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371600" y="0"/>
            <a:ext cx="5676900" cy="6324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5" name="Rectangle 2059"/>
          <p:cNvSpPr>
            <a:spLocks noGrp="1" noChangeArrowheads="1"/>
          </p:cNvSpPr>
          <p:nvPr>
            <p:ph type="ftr" sz="quarter" idx="11"/>
          </p:nvPr>
        </p:nvSpPr>
        <p:spPr>
          <a:ln/>
        </p:spPr>
        <p:txBody>
          <a:bodyPr/>
          <a:lstStyle>
            <a:lvl1pPr>
              <a:defRPr/>
            </a:lvl1pPr>
          </a:lstStyle>
          <a:p>
            <a:pPr>
              <a:defRPr/>
            </a:pPr>
            <a:r>
              <a:rPr lang="en-AU" altLang="en-US"/>
              <a:t>Chapter 5 (Maciaszek - RASD 3/e)</a:t>
            </a:r>
          </a:p>
        </p:txBody>
      </p:sp>
      <p:sp>
        <p:nvSpPr>
          <p:cNvPr id="6" name="Rectangle 2060"/>
          <p:cNvSpPr>
            <a:spLocks noGrp="1" noChangeArrowheads="1"/>
          </p:cNvSpPr>
          <p:nvPr>
            <p:ph type="sldNum" sz="quarter" idx="12"/>
          </p:nvPr>
        </p:nvSpPr>
        <p:spPr>
          <a:ln/>
        </p:spPr>
        <p:txBody>
          <a:bodyPr/>
          <a:lstStyle>
            <a:lvl1pPr>
              <a:defRPr/>
            </a:lvl1pPr>
          </a:lstStyle>
          <a:p>
            <a:pPr>
              <a:defRPr/>
            </a:pPr>
            <a:fld id="{F18CD258-3B53-4D58-8B4B-0C8403D6A2C8}" type="slidenum">
              <a:rPr lang="en-AU" altLang="en-US"/>
              <a:pPr>
                <a:defRPr/>
              </a:pPr>
              <a:t>‹#›</a:t>
            </a:fld>
            <a:endParaRPr lang="en-AU" altLang="en-US"/>
          </a:p>
        </p:txBody>
      </p:sp>
    </p:spTree>
    <p:extLst>
      <p:ext uri="{BB962C8B-B14F-4D97-AF65-F5344CB8AC3E}">
        <p14:creationId xmlns:p14="http://schemas.microsoft.com/office/powerpoint/2010/main" val="3756946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5" name="Rectangle 2059"/>
          <p:cNvSpPr>
            <a:spLocks noGrp="1" noChangeArrowheads="1"/>
          </p:cNvSpPr>
          <p:nvPr>
            <p:ph type="ftr" sz="quarter" idx="11"/>
          </p:nvPr>
        </p:nvSpPr>
        <p:spPr>
          <a:ln/>
        </p:spPr>
        <p:txBody>
          <a:bodyPr/>
          <a:lstStyle>
            <a:lvl1pPr>
              <a:defRPr/>
            </a:lvl1pPr>
          </a:lstStyle>
          <a:p>
            <a:pPr>
              <a:defRPr/>
            </a:pPr>
            <a:r>
              <a:rPr lang="en-AU" altLang="en-US"/>
              <a:t>Chapter 5 (Maciaszek - RASD 3/e)</a:t>
            </a:r>
          </a:p>
        </p:txBody>
      </p:sp>
      <p:sp>
        <p:nvSpPr>
          <p:cNvPr id="6" name="Rectangle 2060"/>
          <p:cNvSpPr>
            <a:spLocks noGrp="1" noChangeArrowheads="1"/>
          </p:cNvSpPr>
          <p:nvPr>
            <p:ph type="sldNum" sz="quarter" idx="12"/>
          </p:nvPr>
        </p:nvSpPr>
        <p:spPr>
          <a:ln/>
        </p:spPr>
        <p:txBody>
          <a:bodyPr/>
          <a:lstStyle>
            <a:lvl1pPr>
              <a:defRPr/>
            </a:lvl1pPr>
          </a:lstStyle>
          <a:p>
            <a:pPr>
              <a:defRPr/>
            </a:pPr>
            <a:fld id="{3E994648-E5B1-4178-B227-017D59C590C9}" type="slidenum">
              <a:rPr lang="en-AU" altLang="en-US"/>
              <a:pPr>
                <a:defRPr/>
              </a:pPr>
              <a:t>‹#›</a:t>
            </a:fld>
            <a:endParaRPr lang="en-AU" altLang="en-US"/>
          </a:p>
        </p:txBody>
      </p:sp>
    </p:spTree>
    <p:extLst>
      <p:ext uri="{BB962C8B-B14F-4D97-AF65-F5344CB8AC3E}">
        <p14:creationId xmlns:p14="http://schemas.microsoft.com/office/powerpoint/2010/main" val="3821527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5" name="Rectangle 2059"/>
          <p:cNvSpPr>
            <a:spLocks noGrp="1" noChangeArrowheads="1"/>
          </p:cNvSpPr>
          <p:nvPr>
            <p:ph type="ftr" sz="quarter" idx="11"/>
          </p:nvPr>
        </p:nvSpPr>
        <p:spPr>
          <a:ln/>
        </p:spPr>
        <p:txBody>
          <a:bodyPr/>
          <a:lstStyle>
            <a:lvl1pPr>
              <a:defRPr/>
            </a:lvl1pPr>
          </a:lstStyle>
          <a:p>
            <a:pPr>
              <a:defRPr/>
            </a:pPr>
            <a:r>
              <a:rPr lang="en-AU" altLang="en-US"/>
              <a:t>Chapter 5 (Maciaszek - RASD 3/e)</a:t>
            </a:r>
          </a:p>
        </p:txBody>
      </p:sp>
      <p:sp>
        <p:nvSpPr>
          <p:cNvPr id="6" name="Rectangle 2060"/>
          <p:cNvSpPr>
            <a:spLocks noGrp="1" noChangeArrowheads="1"/>
          </p:cNvSpPr>
          <p:nvPr>
            <p:ph type="sldNum" sz="quarter" idx="12"/>
          </p:nvPr>
        </p:nvSpPr>
        <p:spPr>
          <a:ln/>
        </p:spPr>
        <p:txBody>
          <a:bodyPr/>
          <a:lstStyle>
            <a:lvl1pPr>
              <a:defRPr/>
            </a:lvl1pPr>
          </a:lstStyle>
          <a:p>
            <a:pPr>
              <a:defRPr/>
            </a:pPr>
            <a:fld id="{E6877D2D-A837-4625-96A6-DF9A00DD2AA9}" type="slidenum">
              <a:rPr lang="en-AU" altLang="en-US"/>
              <a:pPr>
                <a:defRPr/>
              </a:pPr>
              <a:t>‹#›</a:t>
            </a:fld>
            <a:endParaRPr lang="en-AU" altLang="en-US"/>
          </a:p>
        </p:txBody>
      </p:sp>
    </p:spTree>
    <p:extLst>
      <p:ext uri="{BB962C8B-B14F-4D97-AF65-F5344CB8AC3E}">
        <p14:creationId xmlns:p14="http://schemas.microsoft.com/office/powerpoint/2010/main" val="97392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3716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219700" y="1066800"/>
            <a:ext cx="369570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6" name="Rectangle 2059"/>
          <p:cNvSpPr>
            <a:spLocks noGrp="1" noChangeArrowheads="1"/>
          </p:cNvSpPr>
          <p:nvPr>
            <p:ph type="ftr" sz="quarter" idx="11"/>
          </p:nvPr>
        </p:nvSpPr>
        <p:spPr>
          <a:ln/>
        </p:spPr>
        <p:txBody>
          <a:bodyPr/>
          <a:lstStyle>
            <a:lvl1pPr>
              <a:defRPr/>
            </a:lvl1pPr>
          </a:lstStyle>
          <a:p>
            <a:pPr>
              <a:defRPr/>
            </a:pPr>
            <a:r>
              <a:rPr lang="en-AU" altLang="en-US"/>
              <a:t>Chapter 5 (Maciaszek - RASD 3/e)</a:t>
            </a:r>
          </a:p>
        </p:txBody>
      </p:sp>
      <p:sp>
        <p:nvSpPr>
          <p:cNvPr id="7" name="Rectangle 2060"/>
          <p:cNvSpPr>
            <a:spLocks noGrp="1" noChangeArrowheads="1"/>
          </p:cNvSpPr>
          <p:nvPr>
            <p:ph type="sldNum" sz="quarter" idx="12"/>
          </p:nvPr>
        </p:nvSpPr>
        <p:spPr>
          <a:ln/>
        </p:spPr>
        <p:txBody>
          <a:bodyPr/>
          <a:lstStyle>
            <a:lvl1pPr>
              <a:defRPr/>
            </a:lvl1pPr>
          </a:lstStyle>
          <a:p>
            <a:pPr>
              <a:defRPr/>
            </a:pPr>
            <a:fld id="{77FD8C53-CDF4-4A1B-BAB3-D79D12E5E78E}" type="slidenum">
              <a:rPr lang="en-AU" altLang="en-US"/>
              <a:pPr>
                <a:defRPr/>
              </a:pPr>
              <a:t>‹#›</a:t>
            </a:fld>
            <a:endParaRPr lang="en-AU" altLang="en-US"/>
          </a:p>
        </p:txBody>
      </p:sp>
    </p:spTree>
    <p:extLst>
      <p:ext uri="{BB962C8B-B14F-4D97-AF65-F5344CB8AC3E}">
        <p14:creationId xmlns:p14="http://schemas.microsoft.com/office/powerpoint/2010/main" val="422514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8" name="Rectangle 2059"/>
          <p:cNvSpPr>
            <a:spLocks noGrp="1" noChangeArrowheads="1"/>
          </p:cNvSpPr>
          <p:nvPr>
            <p:ph type="ftr" sz="quarter" idx="11"/>
          </p:nvPr>
        </p:nvSpPr>
        <p:spPr>
          <a:ln/>
        </p:spPr>
        <p:txBody>
          <a:bodyPr/>
          <a:lstStyle>
            <a:lvl1pPr>
              <a:defRPr/>
            </a:lvl1pPr>
          </a:lstStyle>
          <a:p>
            <a:pPr>
              <a:defRPr/>
            </a:pPr>
            <a:r>
              <a:rPr lang="en-AU" altLang="en-US"/>
              <a:t>Chapter 5 (Maciaszek - RASD 3/e)</a:t>
            </a:r>
          </a:p>
        </p:txBody>
      </p:sp>
      <p:sp>
        <p:nvSpPr>
          <p:cNvPr id="9" name="Rectangle 2060"/>
          <p:cNvSpPr>
            <a:spLocks noGrp="1" noChangeArrowheads="1"/>
          </p:cNvSpPr>
          <p:nvPr>
            <p:ph type="sldNum" sz="quarter" idx="12"/>
          </p:nvPr>
        </p:nvSpPr>
        <p:spPr>
          <a:ln/>
        </p:spPr>
        <p:txBody>
          <a:bodyPr/>
          <a:lstStyle>
            <a:lvl1pPr>
              <a:defRPr/>
            </a:lvl1pPr>
          </a:lstStyle>
          <a:p>
            <a:pPr>
              <a:defRPr/>
            </a:pPr>
            <a:fld id="{0B531BC9-D92F-486F-B9CB-450B7CD00097}" type="slidenum">
              <a:rPr lang="en-AU" altLang="en-US"/>
              <a:pPr>
                <a:defRPr/>
              </a:pPr>
              <a:t>‹#›</a:t>
            </a:fld>
            <a:endParaRPr lang="en-AU" altLang="en-US"/>
          </a:p>
        </p:txBody>
      </p:sp>
    </p:spTree>
    <p:extLst>
      <p:ext uri="{BB962C8B-B14F-4D97-AF65-F5344CB8AC3E}">
        <p14:creationId xmlns:p14="http://schemas.microsoft.com/office/powerpoint/2010/main" val="3139461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4" name="Rectangle 2059"/>
          <p:cNvSpPr>
            <a:spLocks noGrp="1" noChangeArrowheads="1"/>
          </p:cNvSpPr>
          <p:nvPr>
            <p:ph type="ftr" sz="quarter" idx="11"/>
          </p:nvPr>
        </p:nvSpPr>
        <p:spPr>
          <a:ln/>
        </p:spPr>
        <p:txBody>
          <a:bodyPr/>
          <a:lstStyle>
            <a:lvl1pPr>
              <a:defRPr/>
            </a:lvl1pPr>
          </a:lstStyle>
          <a:p>
            <a:pPr>
              <a:defRPr/>
            </a:pPr>
            <a:r>
              <a:rPr lang="en-AU" altLang="en-US"/>
              <a:t>Chapter 5 (Maciaszek - RASD 3/e)</a:t>
            </a:r>
          </a:p>
        </p:txBody>
      </p:sp>
      <p:sp>
        <p:nvSpPr>
          <p:cNvPr id="5" name="Rectangle 2060"/>
          <p:cNvSpPr>
            <a:spLocks noGrp="1" noChangeArrowheads="1"/>
          </p:cNvSpPr>
          <p:nvPr>
            <p:ph type="sldNum" sz="quarter" idx="12"/>
          </p:nvPr>
        </p:nvSpPr>
        <p:spPr>
          <a:ln/>
        </p:spPr>
        <p:txBody>
          <a:bodyPr/>
          <a:lstStyle>
            <a:lvl1pPr>
              <a:defRPr/>
            </a:lvl1pPr>
          </a:lstStyle>
          <a:p>
            <a:pPr>
              <a:defRPr/>
            </a:pPr>
            <a:fld id="{CB3DD018-30EA-40B4-B41F-B086E8EE2A93}" type="slidenum">
              <a:rPr lang="en-AU" altLang="en-US"/>
              <a:pPr>
                <a:defRPr/>
              </a:pPr>
              <a:t>‹#›</a:t>
            </a:fld>
            <a:endParaRPr lang="en-AU" altLang="en-US"/>
          </a:p>
        </p:txBody>
      </p:sp>
    </p:spTree>
    <p:extLst>
      <p:ext uri="{BB962C8B-B14F-4D97-AF65-F5344CB8AC3E}">
        <p14:creationId xmlns:p14="http://schemas.microsoft.com/office/powerpoint/2010/main" val="1483222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3" name="Rectangle 2059"/>
          <p:cNvSpPr>
            <a:spLocks noGrp="1" noChangeArrowheads="1"/>
          </p:cNvSpPr>
          <p:nvPr>
            <p:ph type="ftr" sz="quarter" idx="11"/>
          </p:nvPr>
        </p:nvSpPr>
        <p:spPr>
          <a:ln/>
        </p:spPr>
        <p:txBody>
          <a:bodyPr/>
          <a:lstStyle>
            <a:lvl1pPr>
              <a:defRPr/>
            </a:lvl1pPr>
          </a:lstStyle>
          <a:p>
            <a:pPr>
              <a:defRPr/>
            </a:pPr>
            <a:r>
              <a:rPr lang="en-AU" altLang="en-US"/>
              <a:t>Chapter 5 (Maciaszek - RASD 3/e)</a:t>
            </a:r>
          </a:p>
        </p:txBody>
      </p:sp>
      <p:sp>
        <p:nvSpPr>
          <p:cNvPr id="4" name="Rectangle 2060"/>
          <p:cNvSpPr>
            <a:spLocks noGrp="1" noChangeArrowheads="1"/>
          </p:cNvSpPr>
          <p:nvPr>
            <p:ph type="sldNum" sz="quarter" idx="12"/>
          </p:nvPr>
        </p:nvSpPr>
        <p:spPr>
          <a:ln/>
        </p:spPr>
        <p:txBody>
          <a:bodyPr/>
          <a:lstStyle>
            <a:lvl1pPr>
              <a:defRPr/>
            </a:lvl1pPr>
          </a:lstStyle>
          <a:p>
            <a:pPr>
              <a:defRPr/>
            </a:pPr>
            <a:fld id="{FABA3A6B-52C0-4D08-8771-313E0136559A}" type="slidenum">
              <a:rPr lang="en-AU" altLang="en-US"/>
              <a:pPr>
                <a:defRPr/>
              </a:pPr>
              <a:t>‹#›</a:t>
            </a:fld>
            <a:endParaRPr lang="en-AU" altLang="en-US"/>
          </a:p>
        </p:txBody>
      </p:sp>
    </p:spTree>
    <p:extLst>
      <p:ext uri="{BB962C8B-B14F-4D97-AF65-F5344CB8AC3E}">
        <p14:creationId xmlns:p14="http://schemas.microsoft.com/office/powerpoint/2010/main" val="285897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6" name="Rectangle 2059"/>
          <p:cNvSpPr>
            <a:spLocks noGrp="1" noChangeArrowheads="1"/>
          </p:cNvSpPr>
          <p:nvPr>
            <p:ph type="ftr" sz="quarter" idx="11"/>
          </p:nvPr>
        </p:nvSpPr>
        <p:spPr>
          <a:ln/>
        </p:spPr>
        <p:txBody>
          <a:bodyPr/>
          <a:lstStyle>
            <a:lvl1pPr>
              <a:defRPr/>
            </a:lvl1pPr>
          </a:lstStyle>
          <a:p>
            <a:pPr>
              <a:defRPr/>
            </a:pPr>
            <a:r>
              <a:rPr lang="en-AU" altLang="en-US"/>
              <a:t>Chapter 5 (Maciaszek - RASD 3/e)</a:t>
            </a:r>
          </a:p>
        </p:txBody>
      </p:sp>
      <p:sp>
        <p:nvSpPr>
          <p:cNvPr id="7" name="Rectangle 2060"/>
          <p:cNvSpPr>
            <a:spLocks noGrp="1" noChangeArrowheads="1"/>
          </p:cNvSpPr>
          <p:nvPr>
            <p:ph type="sldNum" sz="quarter" idx="12"/>
          </p:nvPr>
        </p:nvSpPr>
        <p:spPr>
          <a:ln/>
        </p:spPr>
        <p:txBody>
          <a:bodyPr/>
          <a:lstStyle>
            <a:lvl1pPr>
              <a:defRPr/>
            </a:lvl1pPr>
          </a:lstStyle>
          <a:p>
            <a:pPr>
              <a:defRPr/>
            </a:pPr>
            <a:fld id="{6EF0807D-5B87-4FD6-89C2-6198F36061D1}" type="slidenum">
              <a:rPr lang="en-AU" altLang="en-US"/>
              <a:pPr>
                <a:defRPr/>
              </a:pPr>
              <a:t>‹#›</a:t>
            </a:fld>
            <a:endParaRPr lang="en-AU" altLang="en-US"/>
          </a:p>
        </p:txBody>
      </p:sp>
    </p:spTree>
    <p:extLst>
      <p:ext uri="{BB962C8B-B14F-4D97-AF65-F5344CB8AC3E}">
        <p14:creationId xmlns:p14="http://schemas.microsoft.com/office/powerpoint/2010/main" val="1576674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2058"/>
          <p:cNvSpPr>
            <a:spLocks noGrp="1" noChangeArrowheads="1"/>
          </p:cNvSpPr>
          <p:nvPr>
            <p:ph type="dt" sz="half" idx="10"/>
          </p:nvPr>
        </p:nvSpPr>
        <p:spPr>
          <a:ln/>
        </p:spPr>
        <p:txBody>
          <a:bodyPr/>
          <a:lstStyle>
            <a:lvl1pPr>
              <a:defRPr/>
            </a:lvl1pPr>
          </a:lstStyle>
          <a:p>
            <a:pPr>
              <a:defRPr/>
            </a:pPr>
            <a:r>
              <a:rPr lang="en-US" altLang="en-US"/>
              <a:t>© Pearson Education 2007</a:t>
            </a:r>
            <a:endParaRPr lang="en-AU" altLang="en-US"/>
          </a:p>
        </p:txBody>
      </p:sp>
      <p:sp>
        <p:nvSpPr>
          <p:cNvPr id="6" name="Rectangle 2059"/>
          <p:cNvSpPr>
            <a:spLocks noGrp="1" noChangeArrowheads="1"/>
          </p:cNvSpPr>
          <p:nvPr>
            <p:ph type="ftr" sz="quarter" idx="11"/>
          </p:nvPr>
        </p:nvSpPr>
        <p:spPr>
          <a:ln/>
        </p:spPr>
        <p:txBody>
          <a:bodyPr/>
          <a:lstStyle>
            <a:lvl1pPr>
              <a:defRPr/>
            </a:lvl1pPr>
          </a:lstStyle>
          <a:p>
            <a:pPr>
              <a:defRPr/>
            </a:pPr>
            <a:r>
              <a:rPr lang="en-AU" altLang="en-US"/>
              <a:t>Chapter 5 (Maciaszek - RASD 3/e)</a:t>
            </a:r>
          </a:p>
        </p:txBody>
      </p:sp>
      <p:sp>
        <p:nvSpPr>
          <p:cNvPr id="7" name="Rectangle 2060"/>
          <p:cNvSpPr>
            <a:spLocks noGrp="1" noChangeArrowheads="1"/>
          </p:cNvSpPr>
          <p:nvPr>
            <p:ph type="sldNum" sz="quarter" idx="12"/>
          </p:nvPr>
        </p:nvSpPr>
        <p:spPr>
          <a:ln/>
        </p:spPr>
        <p:txBody>
          <a:bodyPr/>
          <a:lstStyle>
            <a:lvl1pPr>
              <a:defRPr/>
            </a:lvl1pPr>
          </a:lstStyle>
          <a:p>
            <a:pPr>
              <a:defRPr/>
            </a:pPr>
            <a:fld id="{DC5DFBF9-E1A8-4877-A16D-C6AD7B6C0C08}" type="slidenum">
              <a:rPr lang="en-AU" altLang="en-US"/>
              <a:pPr>
                <a:defRPr/>
              </a:pPr>
              <a:t>‹#›</a:t>
            </a:fld>
            <a:endParaRPr lang="en-AU" altLang="en-US"/>
          </a:p>
        </p:txBody>
      </p:sp>
    </p:spTree>
    <p:extLst>
      <p:ext uri="{BB962C8B-B14F-4D97-AF65-F5344CB8AC3E}">
        <p14:creationId xmlns:p14="http://schemas.microsoft.com/office/powerpoint/2010/main" val="3857647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FFFA"/>
        </a:solidFill>
        <a:effectLst/>
      </p:bgPr>
    </p:bg>
    <p:spTree>
      <p:nvGrpSpPr>
        <p:cNvPr id="1" name=""/>
        <p:cNvGrpSpPr/>
        <p:nvPr/>
      </p:nvGrpSpPr>
      <p:grpSpPr>
        <a:xfrm>
          <a:off x="0" y="0"/>
          <a:ext cx="0" cy="0"/>
          <a:chOff x="0" y="0"/>
          <a:chExt cx="0" cy="0"/>
        </a:xfrm>
      </p:grpSpPr>
      <p:sp>
        <p:nvSpPr>
          <p:cNvPr id="1026" name="Rectangle 2050"/>
          <p:cNvSpPr>
            <a:spLocks noChangeArrowheads="1"/>
          </p:cNvSpPr>
          <p:nvPr/>
        </p:nvSpPr>
        <p:spPr bwMode="ltGray">
          <a:xfrm>
            <a:off x="247650" y="0"/>
            <a:ext cx="238125" cy="684530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1027" name="Rectangle 2051"/>
          <p:cNvSpPr>
            <a:spLocks noChangeArrowheads="1"/>
          </p:cNvSpPr>
          <p:nvPr/>
        </p:nvSpPr>
        <p:spPr bwMode="ltGray">
          <a:xfrm>
            <a:off x="450850" y="0"/>
            <a:ext cx="373063" cy="46672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1028" name="Rectangle 2052"/>
          <p:cNvSpPr>
            <a:spLocks noChangeArrowheads="1"/>
          </p:cNvSpPr>
          <p:nvPr/>
        </p:nvSpPr>
        <p:spPr bwMode="ltGray">
          <a:xfrm>
            <a:off x="333375" y="0"/>
            <a:ext cx="1082675" cy="335280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1029" name="Rectangle 2053"/>
          <p:cNvSpPr>
            <a:spLocks noChangeArrowheads="1"/>
          </p:cNvSpPr>
          <p:nvPr/>
        </p:nvSpPr>
        <p:spPr bwMode="ltGray">
          <a:xfrm>
            <a:off x="417513" y="0"/>
            <a:ext cx="304800" cy="3886200"/>
          </a:xfrm>
          <a:prstGeom prst="rect">
            <a:avLst/>
          </a:pr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1030" name="Rectangle 2054"/>
          <p:cNvSpPr>
            <a:spLocks noChangeArrowheads="1"/>
          </p:cNvSpPr>
          <p:nvPr/>
        </p:nvSpPr>
        <p:spPr bwMode="ltGray">
          <a:xfrm>
            <a:off x="533400" y="1066800"/>
            <a:ext cx="525463" cy="1219200"/>
          </a:xfrm>
          <a:prstGeom prst="rect">
            <a:avLst/>
          </a:prstGeom>
          <a:gradFill rotWithShape="0">
            <a:gsLst>
              <a:gs pos="0">
                <a:schemeClr val="bg2"/>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1031" name="Rectangle 2055"/>
          <p:cNvSpPr>
            <a:spLocks noChangeArrowheads="1"/>
          </p:cNvSpPr>
          <p:nvPr/>
        </p:nvSpPr>
        <p:spPr bwMode="ltGray">
          <a:xfrm>
            <a:off x="519113" y="9144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437256" name="Rectangle 2056"/>
          <p:cNvSpPr>
            <a:spLocks noGrp="1" noChangeArrowheads="1"/>
          </p:cNvSpPr>
          <p:nvPr>
            <p:ph type="title"/>
          </p:nvPr>
        </p:nvSpPr>
        <p:spPr bwMode="auto">
          <a:xfrm>
            <a:off x="13716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r>
              <a:rPr lang="en-AU" altLang="en-US"/>
              <a:t>Click to edit Master title style</a:t>
            </a:r>
          </a:p>
        </p:txBody>
      </p:sp>
      <p:sp>
        <p:nvSpPr>
          <p:cNvPr id="437257" name="Rectangle 2057"/>
          <p:cNvSpPr>
            <a:spLocks noGrp="1" noChangeArrowheads="1"/>
          </p:cNvSpPr>
          <p:nvPr>
            <p:ph type="body" idx="1"/>
          </p:nvPr>
        </p:nvSpPr>
        <p:spPr bwMode="auto">
          <a:xfrm>
            <a:off x="1371600" y="1066800"/>
            <a:ext cx="7543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437258" name="Rectangle 2058"/>
          <p:cNvSpPr>
            <a:spLocks noGrp="1" noChangeArrowheads="1"/>
          </p:cNvSpPr>
          <p:nvPr>
            <p:ph type="dt" sz="half" idx="2"/>
          </p:nvPr>
        </p:nvSpPr>
        <p:spPr bwMode="auto">
          <a:xfrm>
            <a:off x="7620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i="1">
                <a:effectLst>
                  <a:outerShdw blurRad="38100" dist="38100" dir="2700000" algn="tl">
                    <a:srgbClr val="FFFFFF"/>
                  </a:outerShdw>
                </a:effectLst>
                <a:latin typeface="+mn-lt"/>
              </a:defRPr>
            </a:lvl1pPr>
          </a:lstStyle>
          <a:p>
            <a:pPr>
              <a:defRPr/>
            </a:pPr>
            <a:r>
              <a:rPr lang="en-US" altLang="en-US"/>
              <a:t>© Pearson Education 2007</a:t>
            </a:r>
            <a:endParaRPr lang="en-AU" altLang="en-US"/>
          </a:p>
        </p:txBody>
      </p:sp>
      <p:sp>
        <p:nvSpPr>
          <p:cNvPr id="437259" name="Rectangle 2059"/>
          <p:cNvSpPr>
            <a:spLocks noGrp="1" noChangeArrowheads="1"/>
          </p:cNvSpPr>
          <p:nvPr>
            <p:ph type="ftr" sz="quarter" idx="3"/>
          </p:nvPr>
        </p:nvSpPr>
        <p:spPr bwMode="auto">
          <a:xfrm>
            <a:off x="3276600" y="6553200"/>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i="1">
                <a:effectLst>
                  <a:outerShdw blurRad="38100" dist="38100" dir="2700000" algn="tl">
                    <a:srgbClr val="FFFFFF"/>
                  </a:outerShdw>
                </a:effectLst>
                <a:latin typeface="+mn-lt"/>
              </a:defRPr>
            </a:lvl1pPr>
          </a:lstStyle>
          <a:p>
            <a:pPr>
              <a:defRPr/>
            </a:pPr>
            <a:r>
              <a:rPr lang="en-AU" altLang="en-US"/>
              <a:t>Chapter 5 (Maciaszek - RASD 3/e)</a:t>
            </a:r>
          </a:p>
        </p:txBody>
      </p:sp>
      <p:sp>
        <p:nvSpPr>
          <p:cNvPr id="437260" name="Rectangle 2060"/>
          <p:cNvSpPr>
            <a:spLocks noGrp="1" noChangeArrowheads="1"/>
          </p:cNvSpPr>
          <p:nvPr>
            <p:ph type="sldNum" sz="quarter" idx="4"/>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i="1" smtClean="0">
                <a:effectLst>
                  <a:outerShdw blurRad="38100" dist="38100" dir="2700000" algn="tl">
                    <a:srgbClr val="FFFFFF"/>
                  </a:outerShdw>
                </a:effectLst>
                <a:latin typeface="+mn-lt"/>
              </a:defRPr>
            </a:lvl1pPr>
          </a:lstStyle>
          <a:p>
            <a:pPr>
              <a:defRPr/>
            </a:pPr>
            <a:fld id="{FCD2D08A-5752-4B4E-9E78-3520B3366417}" type="slidenum">
              <a:rPr lang="en-AU" altLang="en-US"/>
              <a:pPr>
                <a:defRPr/>
              </a:pPr>
              <a:t>‹#›</a:t>
            </a:fld>
            <a:endParaRPr lang="en-AU" altLang="en-US"/>
          </a:p>
        </p:txBody>
      </p:sp>
      <p:sp>
        <p:nvSpPr>
          <p:cNvPr id="1037" name="Rectangle 2061"/>
          <p:cNvSpPr>
            <a:spLocks noChangeArrowheads="1"/>
          </p:cNvSpPr>
          <p:nvPr/>
        </p:nvSpPr>
        <p:spPr bwMode="ltGray">
          <a:xfrm>
            <a:off x="519113" y="64008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1038" name="Rectangle 2062"/>
          <p:cNvSpPr>
            <a:spLocks noChangeArrowheads="1"/>
          </p:cNvSpPr>
          <p:nvPr/>
        </p:nvSpPr>
        <p:spPr bwMode="ltGray">
          <a:xfrm>
            <a:off x="519113" y="6400800"/>
            <a:ext cx="8624887" cy="133350"/>
          </a:xfrm>
          <a:prstGeom prst="rect">
            <a:avLst/>
          </a:prstGeom>
          <a:gradFill rotWithShape="0">
            <a:gsLst>
              <a:gs pos="0">
                <a:schemeClr val="bg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Tree>
  </p:cSld>
  <p:clrMap bg1="lt1" tx1="dk1" bg2="lt2" tx2="dk2" accent1="accent1" accent2="accent2" accent3="accent3" accent4="accent4" accent5="accent5" accent6="accent6" hlink="hlink" folHlink="folHlink"/>
  <p:sldLayoutIdLst>
    <p:sldLayoutId id="2147483679"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p:txStyles>
    <p:titleStyle>
      <a:lvl1pPr algn="l" rtl="0" eaLnBrk="0" fontAlgn="base" hangingPunct="0">
        <a:spcBef>
          <a:spcPct val="0"/>
        </a:spcBef>
        <a:spcAft>
          <a:spcPct val="0"/>
        </a:spcAft>
        <a:defRPr sz="4400" i="1" kern="1200">
          <a:solidFill>
            <a:schemeClr val="tx2"/>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2pPr>
      <a:lvl3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3pPr>
      <a:lvl4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4pPr>
      <a:lvl5pPr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5pPr>
      <a:lvl6pPr marL="4572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6pPr>
      <a:lvl7pPr marL="9144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7pPr>
      <a:lvl8pPr marL="13716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8pPr>
      <a:lvl9pPr marL="1828800" algn="l" rtl="0" eaLnBrk="0" fontAlgn="base" hangingPunct="0">
        <a:spcBef>
          <a:spcPct val="0"/>
        </a:spcBef>
        <a:spcAft>
          <a:spcPct val="0"/>
        </a:spcAft>
        <a:defRPr sz="4400" i="1">
          <a:solidFill>
            <a:schemeClr val="tx2"/>
          </a:solidFill>
          <a:effectLst>
            <a:outerShdw blurRad="38100" dist="38100" dir="2700000" algn="tl">
              <a:srgbClr val="FFFFFF"/>
            </a:outerShdw>
          </a:effectLst>
          <a:latin typeface="Arial Narrow" panose="020B0606020202030204" pitchFamily="34" charset="0"/>
        </a:defRPr>
      </a:lvl9pPr>
    </p:titleStyle>
    <p:bodyStyle>
      <a:lvl1pPr marL="342900" indent="-342900" algn="l" rtl="0" eaLnBrk="0" fontAlgn="base" hangingPunct="0">
        <a:spcBef>
          <a:spcPct val="20000"/>
        </a:spcBef>
        <a:spcAft>
          <a:spcPct val="0"/>
        </a:spcAft>
        <a:buClr>
          <a:schemeClr val="accent1"/>
        </a:buClr>
        <a:buSzPct val="75000"/>
        <a:buFont typeface="Monotype Sorts"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sz="2000" kern="1200">
          <a:solidFill>
            <a:schemeClr val="tx1"/>
          </a:solidFill>
          <a:effectLst>
            <a:outerShdw blurRad="38100" dist="38100" dir="2700000" algn="tl">
              <a:srgbClr val="FFFFFF"/>
            </a:outerShdw>
          </a:effectLst>
          <a:latin typeface="+mn-lt"/>
          <a:ea typeface="+mn-ea"/>
          <a:cs typeface="+mn-cs"/>
        </a:defRPr>
      </a:lvl3pPr>
      <a:lvl4pPr marL="1600200" indent="-228600" algn="l" rtl="0" eaLnBrk="0" fontAlgn="base" hangingPunct="0">
        <a:spcBef>
          <a:spcPct val="20000"/>
        </a:spcBef>
        <a:spcAft>
          <a:spcPct val="0"/>
        </a:spcAft>
        <a:buClr>
          <a:schemeClr val="tx2"/>
        </a:buClr>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0" y="188913"/>
            <a:ext cx="7620000" cy="2160587"/>
          </a:xfrm>
        </p:spPr>
        <p:txBody>
          <a:bodyPr/>
          <a:lstStyle/>
          <a:p>
            <a:pPr algn="ctr"/>
            <a:r>
              <a:rPr lang="en-US" altLang="en-US" sz="2800" i="0"/>
              <a:t>MACIASZEK, L.A. (2007): </a:t>
            </a:r>
            <a:br>
              <a:rPr lang="en-US" altLang="en-US" sz="2800" i="0"/>
            </a:br>
            <a:r>
              <a:rPr lang="en-US" altLang="en-US" sz="2800" b="1"/>
              <a:t>Requirements Analysis and System Design</a:t>
            </a:r>
            <a:r>
              <a:rPr lang="en-US" altLang="en-US" sz="2800" b="1" i="0"/>
              <a:t>, 3</a:t>
            </a:r>
            <a:r>
              <a:rPr lang="en-US" altLang="en-US" sz="2800" b="1" i="0" baseline="30000"/>
              <a:t>rd</a:t>
            </a:r>
            <a:r>
              <a:rPr lang="en-US" altLang="en-US" sz="2800" b="1" i="0"/>
              <a:t> ed.</a:t>
            </a:r>
            <a:br>
              <a:rPr lang="en-US" altLang="en-US" sz="2800" i="0"/>
            </a:br>
            <a:r>
              <a:rPr lang="en-US" altLang="en-US" sz="2800" i="0"/>
              <a:t>Addison Wesley, Harlow England</a:t>
            </a:r>
            <a:br>
              <a:rPr lang="en-US" altLang="en-US" sz="2800" i="0"/>
            </a:br>
            <a:r>
              <a:rPr lang="en-US" altLang="en-US" sz="2000" i="0"/>
              <a:t>ISBN 978-0-321-44036-5</a:t>
            </a:r>
            <a:endParaRPr lang="en-US" altLang="en-US" sz="2000"/>
          </a:p>
        </p:txBody>
      </p:sp>
      <p:sp>
        <p:nvSpPr>
          <p:cNvPr id="5123" name="Rectangle 3"/>
          <p:cNvSpPr>
            <a:spLocks noChangeArrowheads="1"/>
          </p:cNvSpPr>
          <p:nvPr/>
        </p:nvSpPr>
        <p:spPr bwMode="auto">
          <a:xfrm>
            <a:off x="1447800" y="3429000"/>
            <a:ext cx="76962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US" altLang="en-US" sz="3200">
                <a:solidFill>
                  <a:srgbClr val="4D4D4D"/>
                </a:solidFill>
              </a:rPr>
              <a:t>Chapter 5 </a:t>
            </a:r>
            <a:br>
              <a:rPr lang="en-US" altLang="en-US" sz="3200">
                <a:solidFill>
                  <a:srgbClr val="4D4D4D"/>
                </a:solidFill>
              </a:rPr>
            </a:br>
            <a:r>
              <a:rPr lang="en-US" altLang="en-US" sz="3200">
                <a:solidFill>
                  <a:srgbClr val="4D4D4D"/>
                </a:solidFill>
              </a:rPr>
              <a:t> </a:t>
            </a:r>
            <a:r>
              <a:rPr lang="en-US" altLang="en-US" sz="3200" b="1" i="1">
                <a:solidFill>
                  <a:srgbClr val="4D4D4D"/>
                </a:solidFill>
              </a:rPr>
              <a:t>Moving from Analysis to Design </a:t>
            </a:r>
          </a:p>
        </p:txBody>
      </p:sp>
      <p:sp>
        <p:nvSpPr>
          <p:cNvPr id="5124" name="Rectangle 4"/>
          <p:cNvSpPr>
            <a:spLocks noGrp="1" noChangeArrowheads="1"/>
          </p:cNvSpPr>
          <p:nvPr>
            <p:ph type="subTitle" idx="1"/>
          </p:nvPr>
        </p:nvSpPr>
        <p:spPr>
          <a:xfrm>
            <a:off x="1371600" y="6019800"/>
            <a:ext cx="7772400" cy="609600"/>
          </a:xfrm>
          <a:noFill/>
        </p:spPr>
        <p:txBody>
          <a:bodyPr/>
          <a:lstStyle/>
          <a:p>
            <a:r>
              <a:rPr lang="en-US" altLang="en-US" sz="2000"/>
              <a:t>© Pearson Education Limited 2007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2781300"/>
            <a:ext cx="8820150" cy="364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6" name="Footer Placeholder 4"/>
          <p:cNvSpPr>
            <a:spLocks noGrp="1"/>
          </p:cNvSpPr>
          <p:nvPr>
            <p:ph type="ftr" sz="quarter" idx="11"/>
          </p:nvPr>
        </p:nvSpPr>
        <p:spPr/>
        <p:txBody>
          <a:bodyPr/>
          <a:lstStyle/>
          <a:p>
            <a:pPr>
              <a:defRPr/>
            </a:pPr>
            <a:r>
              <a:rPr lang="en-AU" altLang="en-US"/>
              <a:t>Chapter 5 (Maciaszek - RASD 3/e)</a:t>
            </a:r>
          </a:p>
        </p:txBody>
      </p:sp>
      <p:sp>
        <p:nvSpPr>
          <p:cNvPr id="7" name="Slide Number Placeholder 5"/>
          <p:cNvSpPr>
            <a:spLocks noGrp="1"/>
          </p:cNvSpPr>
          <p:nvPr>
            <p:ph type="sldNum" sz="quarter" idx="12"/>
          </p:nvPr>
        </p:nvSpPr>
        <p:spPr/>
        <p:txBody>
          <a:bodyPr/>
          <a:lstStyle/>
          <a:p>
            <a:pPr>
              <a:defRPr/>
            </a:pPr>
            <a:fld id="{9CC1B861-9EF4-41BA-A3B6-92F098021D50}" type="slidenum">
              <a:rPr lang="en-AU" altLang="en-US"/>
              <a:pPr>
                <a:defRPr/>
              </a:pPr>
              <a:t>10</a:t>
            </a:fld>
            <a:endParaRPr lang="en-AU" altLang="en-US"/>
          </a:p>
        </p:txBody>
      </p:sp>
      <p:sp>
        <p:nvSpPr>
          <p:cNvPr id="945154" name="Rectangle 2"/>
          <p:cNvSpPr>
            <a:spLocks noGrp="1" noChangeArrowheads="1"/>
          </p:cNvSpPr>
          <p:nvPr>
            <p:ph type="title"/>
          </p:nvPr>
        </p:nvSpPr>
        <p:spPr/>
        <p:txBody>
          <a:bodyPr/>
          <a:lstStyle/>
          <a:p>
            <a:pPr>
              <a:defRPr/>
            </a:pPr>
            <a:r>
              <a:rPr lang="en-US" altLang="en-US"/>
              <a:t>Visibility and encapsulation</a:t>
            </a:r>
          </a:p>
        </p:txBody>
      </p:sp>
      <p:sp>
        <p:nvSpPr>
          <p:cNvPr id="16390" name="Rectangle 3"/>
          <p:cNvSpPr>
            <a:spLocks noGrp="1" noChangeArrowheads="1"/>
          </p:cNvSpPr>
          <p:nvPr>
            <p:ph type="body" idx="1"/>
          </p:nvPr>
        </p:nvSpPr>
        <p:spPr>
          <a:xfrm>
            <a:off x="1371600" y="1066800"/>
            <a:ext cx="7543800" cy="1714500"/>
          </a:xfrm>
        </p:spPr>
        <p:txBody>
          <a:bodyPr/>
          <a:lstStyle/>
          <a:p>
            <a:pPr>
              <a:lnSpc>
                <a:spcPct val="90000"/>
              </a:lnSpc>
              <a:buFont typeface="Monotype Sorts" charset="2"/>
              <a:buNone/>
            </a:pPr>
            <a:r>
              <a:rPr lang="en-US" altLang="en-US" sz="2400"/>
              <a:t>+	for public visibility</a:t>
            </a:r>
          </a:p>
          <a:p>
            <a:pPr>
              <a:lnSpc>
                <a:spcPct val="90000"/>
              </a:lnSpc>
              <a:buFont typeface="Monotype Sorts" charset="2"/>
              <a:buNone/>
            </a:pPr>
            <a:r>
              <a:rPr lang="en-US" altLang="en-US" sz="2400"/>
              <a:t>– 	for private visibility</a:t>
            </a:r>
          </a:p>
          <a:p>
            <a:pPr>
              <a:lnSpc>
                <a:spcPct val="90000"/>
              </a:lnSpc>
              <a:buFont typeface="Monotype Sorts" charset="2"/>
              <a:buNone/>
            </a:pPr>
            <a:r>
              <a:rPr lang="en-US" altLang="en-US" sz="2400"/>
              <a:t>#	for protected visibility</a:t>
            </a:r>
          </a:p>
          <a:p>
            <a:pPr>
              <a:lnSpc>
                <a:spcPct val="90000"/>
              </a:lnSpc>
              <a:buFont typeface="Monotype Sorts" charset="2"/>
              <a:buNone/>
            </a:pPr>
            <a:r>
              <a:rPr lang="en-US" altLang="en-US" sz="2400"/>
              <a:t>~	for package visibility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8" name="Footer Placeholder 4"/>
          <p:cNvSpPr>
            <a:spLocks noGrp="1"/>
          </p:cNvSpPr>
          <p:nvPr>
            <p:ph type="ftr" sz="quarter" idx="11"/>
          </p:nvPr>
        </p:nvSpPr>
        <p:spPr/>
        <p:txBody>
          <a:bodyPr/>
          <a:lstStyle/>
          <a:p>
            <a:pPr>
              <a:defRPr/>
            </a:pPr>
            <a:r>
              <a:rPr lang="en-AU" altLang="en-US"/>
              <a:t>Chapter 5 (Maciaszek - RASD 3/e)</a:t>
            </a:r>
          </a:p>
        </p:txBody>
      </p:sp>
      <p:sp>
        <p:nvSpPr>
          <p:cNvPr id="9" name="Slide Number Placeholder 5"/>
          <p:cNvSpPr>
            <a:spLocks noGrp="1"/>
          </p:cNvSpPr>
          <p:nvPr>
            <p:ph type="sldNum" sz="quarter" idx="12"/>
          </p:nvPr>
        </p:nvSpPr>
        <p:spPr/>
        <p:txBody>
          <a:bodyPr/>
          <a:lstStyle/>
          <a:p>
            <a:pPr>
              <a:defRPr/>
            </a:pPr>
            <a:fld id="{8127380C-4A55-4B70-A2F4-8E02BD095B85}" type="slidenum">
              <a:rPr lang="en-AU" altLang="en-US"/>
              <a:pPr>
                <a:defRPr/>
              </a:pPr>
              <a:t>11</a:t>
            </a:fld>
            <a:endParaRPr lang="en-AU" altLang="en-US"/>
          </a:p>
        </p:txBody>
      </p:sp>
      <p:sp>
        <p:nvSpPr>
          <p:cNvPr id="946178" name="Rectangle 2"/>
          <p:cNvSpPr>
            <a:spLocks noGrp="1" noChangeArrowheads="1"/>
          </p:cNvSpPr>
          <p:nvPr>
            <p:ph type="title"/>
          </p:nvPr>
        </p:nvSpPr>
        <p:spPr/>
        <p:txBody>
          <a:bodyPr/>
          <a:lstStyle/>
          <a:p>
            <a:pPr>
              <a:defRPr/>
            </a:pPr>
            <a:r>
              <a:rPr lang="en-US" altLang="en-US"/>
              <a:t>Protected visibility</a:t>
            </a:r>
          </a:p>
        </p:txBody>
      </p:sp>
      <p:pic>
        <p:nvPicPr>
          <p:cNvPr id="1741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9475" y="1052513"/>
            <a:ext cx="5616575"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Rectangle 4"/>
          <p:cNvSpPr>
            <a:spLocks noGrp="1" noChangeArrowheads="1"/>
          </p:cNvSpPr>
          <p:nvPr>
            <p:ph type="body" idx="1"/>
          </p:nvPr>
        </p:nvSpPr>
        <p:spPr>
          <a:xfrm>
            <a:off x="899592" y="4582319"/>
            <a:ext cx="3095625" cy="1900237"/>
          </a:xfrm>
          <a:noFill/>
        </p:spPr>
        <p:txBody>
          <a:bodyPr/>
          <a:lstStyle/>
          <a:p>
            <a:pPr marL="0" indent="0">
              <a:lnSpc>
                <a:spcPct val="90000"/>
              </a:lnSpc>
              <a:buFont typeface="Monotype Sorts" charset="2"/>
              <a:buNone/>
            </a:pPr>
            <a:r>
              <a:rPr lang="en-US" altLang="en-US" sz="2400" dirty="0"/>
              <a:t>protected properties in the base class are accessible in derived classes (subclass)</a:t>
            </a:r>
          </a:p>
        </p:txBody>
      </p:sp>
      <p:sp>
        <p:nvSpPr>
          <p:cNvPr id="17416" name="AutoShape 5"/>
          <p:cNvSpPr>
            <a:spLocks/>
          </p:cNvSpPr>
          <p:nvPr/>
        </p:nvSpPr>
        <p:spPr bwMode="auto">
          <a:xfrm>
            <a:off x="3419475" y="2349500"/>
            <a:ext cx="215900" cy="1295400"/>
          </a:xfrm>
          <a:prstGeom prst="leftBrace">
            <a:avLst>
              <a:gd name="adj1" fmla="val 50000"/>
              <a:gd name="adj2" fmla="val 50000"/>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endParaRPr lang="en-AU" altLang="en-US"/>
          </a:p>
        </p:txBody>
      </p:sp>
      <p:sp>
        <p:nvSpPr>
          <p:cNvPr id="17417" name="Text Box 6"/>
          <p:cNvSpPr txBox="1">
            <a:spLocks noChangeArrowheads="1"/>
          </p:cNvSpPr>
          <p:nvPr/>
        </p:nvSpPr>
        <p:spPr bwMode="auto">
          <a:xfrm>
            <a:off x="2392363" y="2801938"/>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800"/>
              <a:t>protected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7" name="Footer Placeholder 4"/>
          <p:cNvSpPr>
            <a:spLocks noGrp="1"/>
          </p:cNvSpPr>
          <p:nvPr>
            <p:ph type="ftr" sz="quarter" idx="11"/>
          </p:nvPr>
        </p:nvSpPr>
        <p:spPr/>
        <p:txBody>
          <a:bodyPr/>
          <a:lstStyle/>
          <a:p>
            <a:pPr>
              <a:defRPr/>
            </a:pPr>
            <a:r>
              <a:rPr lang="en-AU" altLang="en-US"/>
              <a:t>Chapter 5 (Maciaszek - RASD 3/e)</a:t>
            </a:r>
          </a:p>
        </p:txBody>
      </p:sp>
      <p:sp>
        <p:nvSpPr>
          <p:cNvPr id="8" name="Slide Number Placeholder 5"/>
          <p:cNvSpPr>
            <a:spLocks noGrp="1"/>
          </p:cNvSpPr>
          <p:nvPr>
            <p:ph type="sldNum" sz="quarter" idx="12"/>
          </p:nvPr>
        </p:nvSpPr>
        <p:spPr/>
        <p:txBody>
          <a:bodyPr/>
          <a:lstStyle/>
          <a:p>
            <a:pPr>
              <a:defRPr/>
            </a:pPr>
            <a:fld id="{202FDA67-D3EB-406A-A858-9EEA11282221}" type="slidenum">
              <a:rPr lang="en-AU" altLang="en-US"/>
              <a:pPr>
                <a:defRPr/>
              </a:pPr>
              <a:t>12</a:t>
            </a:fld>
            <a:endParaRPr lang="en-AU" altLang="en-US"/>
          </a:p>
        </p:txBody>
      </p:sp>
      <p:sp>
        <p:nvSpPr>
          <p:cNvPr id="947202" name="Rectangle 2"/>
          <p:cNvSpPr>
            <a:spLocks noGrp="1" noChangeArrowheads="1"/>
          </p:cNvSpPr>
          <p:nvPr>
            <p:ph type="title"/>
          </p:nvPr>
        </p:nvSpPr>
        <p:spPr/>
        <p:txBody>
          <a:bodyPr/>
          <a:lstStyle/>
          <a:p>
            <a:pPr>
              <a:defRPr/>
            </a:pPr>
            <a:r>
              <a:rPr lang="en-US" altLang="en-US" sz="4000"/>
              <a:t>Accessibility of inherited class properties</a:t>
            </a:r>
          </a:p>
        </p:txBody>
      </p:sp>
      <p:pic>
        <p:nvPicPr>
          <p:cNvPr id="1843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52513"/>
            <a:ext cx="6877050" cy="555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4"/>
          <p:cNvSpPr>
            <a:spLocks noGrp="1" noChangeArrowheads="1"/>
          </p:cNvSpPr>
          <p:nvPr>
            <p:ph type="body" idx="1"/>
          </p:nvPr>
        </p:nvSpPr>
        <p:spPr>
          <a:xfrm>
            <a:off x="4283968" y="4797425"/>
            <a:ext cx="4860033" cy="1727200"/>
          </a:xfrm>
          <a:solidFill>
            <a:srgbClr val="CCFFFF">
              <a:alpha val="74902"/>
            </a:srgbClr>
          </a:solidFill>
        </p:spPr>
        <p:txBody>
          <a:bodyPr/>
          <a:lstStyle/>
          <a:p>
            <a:pPr>
              <a:lnSpc>
                <a:spcPct val="90000"/>
              </a:lnSpc>
            </a:pPr>
            <a:r>
              <a:rPr lang="en-US" altLang="en-US" sz="1800" dirty="0"/>
              <a:t>Inheriting a property does not necessarily mean that the property is accessible by objects of a derived class</a:t>
            </a:r>
          </a:p>
          <a:p>
            <a:pPr>
              <a:lnSpc>
                <a:spcPct val="90000"/>
              </a:lnSpc>
            </a:pPr>
            <a:r>
              <a:rPr lang="en-US" altLang="en-US" sz="1800" dirty="0"/>
              <a:t>Private properties of the base class remain private to the base and are inaccessible to objects of the derived class</a:t>
            </a:r>
          </a:p>
        </p:txBody>
      </p:sp>
      <p:sp>
        <p:nvSpPr>
          <p:cNvPr id="18440" name="AutoShape 5"/>
          <p:cNvSpPr>
            <a:spLocks noChangeArrowheads="1"/>
          </p:cNvSpPr>
          <p:nvPr/>
        </p:nvSpPr>
        <p:spPr bwMode="auto">
          <a:xfrm>
            <a:off x="7092950" y="2060575"/>
            <a:ext cx="2051050" cy="1295400"/>
          </a:xfrm>
          <a:prstGeom prst="roundRect">
            <a:avLst>
              <a:gd name="adj"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US" altLang="en-US" sz="1600"/>
              <a:t>dateStart and </a:t>
            </a:r>
          </a:p>
          <a:p>
            <a:pPr algn="ctr"/>
            <a:r>
              <a:rPr lang="en-US" altLang="en-US" sz="1600"/>
              <a:t>computeDuration() </a:t>
            </a:r>
          </a:p>
          <a:p>
            <a:pPr algn="ctr"/>
            <a:r>
              <a:rPr lang="en-US" altLang="en-US" sz="1600"/>
              <a:t>of ECampaign</a:t>
            </a:r>
          </a:p>
          <a:p>
            <a:pPr algn="ctr"/>
            <a:r>
              <a:rPr lang="en-US" altLang="en-US" sz="1600"/>
              <a:t> not accessible in </a:t>
            </a:r>
          </a:p>
          <a:p>
            <a:pPr algn="ctr"/>
            <a:r>
              <a:rPr lang="en-US" altLang="en-US" sz="1600"/>
              <a:t>EBonusCampaign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7" name="Footer Placeholder 4"/>
          <p:cNvSpPr>
            <a:spLocks noGrp="1"/>
          </p:cNvSpPr>
          <p:nvPr>
            <p:ph type="ftr" sz="quarter" idx="11"/>
          </p:nvPr>
        </p:nvSpPr>
        <p:spPr/>
        <p:txBody>
          <a:bodyPr/>
          <a:lstStyle/>
          <a:p>
            <a:pPr>
              <a:defRPr/>
            </a:pPr>
            <a:r>
              <a:rPr lang="en-AU" altLang="en-US"/>
              <a:t>Chapter 5 (Maciaszek - RASD 3/e)</a:t>
            </a:r>
          </a:p>
        </p:txBody>
      </p:sp>
      <p:sp>
        <p:nvSpPr>
          <p:cNvPr id="8" name="Slide Number Placeholder 5"/>
          <p:cNvSpPr>
            <a:spLocks noGrp="1"/>
          </p:cNvSpPr>
          <p:nvPr>
            <p:ph type="sldNum" sz="quarter" idx="12"/>
          </p:nvPr>
        </p:nvSpPr>
        <p:spPr/>
        <p:txBody>
          <a:bodyPr/>
          <a:lstStyle/>
          <a:p>
            <a:pPr>
              <a:defRPr/>
            </a:pPr>
            <a:fld id="{23B44DD6-F208-44E3-81AD-2AC4EF3C21A1}" type="slidenum">
              <a:rPr lang="en-AU" altLang="en-US"/>
              <a:pPr>
                <a:defRPr/>
              </a:pPr>
              <a:t>13</a:t>
            </a:fld>
            <a:endParaRPr lang="en-AU" altLang="en-US"/>
          </a:p>
        </p:txBody>
      </p:sp>
      <p:sp>
        <p:nvSpPr>
          <p:cNvPr id="948226" name="Rectangle 2"/>
          <p:cNvSpPr>
            <a:spLocks noGrp="1" noChangeArrowheads="1"/>
          </p:cNvSpPr>
          <p:nvPr>
            <p:ph type="title"/>
          </p:nvPr>
        </p:nvSpPr>
        <p:spPr/>
        <p:txBody>
          <a:bodyPr/>
          <a:lstStyle/>
          <a:p>
            <a:pPr>
              <a:defRPr/>
            </a:pPr>
            <a:r>
              <a:rPr lang="en-US" altLang="en-US"/>
              <a:t>Package visibility</a:t>
            </a:r>
          </a:p>
        </p:txBody>
      </p:sp>
      <p:sp>
        <p:nvSpPr>
          <p:cNvPr id="19462" name="Rectangle 3"/>
          <p:cNvSpPr>
            <a:spLocks noGrp="1" noChangeArrowheads="1"/>
          </p:cNvSpPr>
          <p:nvPr>
            <p:ph type="body" idx="1"/>
          </p:nvPr>
        </p:nvSpPr>
        <p:spPr>
          <a:xfrm>
            <a:off x="4932363" y="1052513"/>
            <a:ext cx="4211637" cy="1728787"/>
          </a:xfrm>
        </p:spPr>
        <p:txBody>
          <a:bodyPr/>
          <a:lstStyle/>
          <a:p>
            <a:pPr>
              <a:lnSpc>
                <a:spcPct val="90000"/>
              </a:lnSpc>
            </a:pPr>
            <a:r>
              <a:rPr lang="en-US" altLang="en-US" sz="1800" dirty="0"/>
              <a:t>Visible to all other classes in the package</a:t>
            </a:r>
          </a:p>
          <a:p>
            <a:pPr>
              <a:lnSpc>
                <a:spcPct val="90000"/>
              </a:lnSpc>
            </a:pPr>
            <a:r>
              <a:rPr lang="en-US" altLang="en-US" sz="1800" dirty="0"/>
              <a:t>Protected (and public) give package access, but not vice versa</a:t>
            </a:r>
          </a:p>
          <a:p>
            <a:pPr lvl="1">
              <a:lnSpc>
                <a:spcPct val="90000"/>
              </a:lnSpc>
            </a:pPr>
            <a:r>
              <a:rPr lang="en-US" altLang="en-US" sz="1600" dirty="0"/>
              <a:t>derived classes cannot access properties with package visibility if the derived and the base class are in different packages  </a:t>
            </a:r>
          </a:p>
        </p:txBody>
      </p:sp>
      <p:pic>
        <p:nvPicPr>
          <p:cNvPr id="19463"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36613"/>
            <a:ext cx="5573713" cy="602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Rectangle 5"/>
          <p:cNvSpPr>
            <a:spLocks noChangeArrowheads="1"/>
          </p:cNvSpPr>
          <p:nvPr/>
        </p:nvSpPr>
        <p:spPr bwMode="auto">
          <a:xfrm>
            <a:off x="5602287" y="3284984"/>
            <a:ext cx="3362201" cy="3083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nSpc>
                <a:spcPct val="90000"/>
              </a:lnSpc>
            </a:pPr>
            <a:r>
              <a:rPr lang="en-US" altLang="en-US" sz="1800" dirty="0">
                <a:latin typeface="Calibri" panose="020F0502020204030204" pitchFamily="34" charset="0"/>
              </a:rPr>
              <a:t>package Campaigns;</a:t>
            </a:r>
          </a:p>
          <a:p>
            <a:pPr>
              <a:lnSpc>
                <a:spcPct val="90000"/>
              </a:lnSpc>
            </a:pPr>
            <a:endParaRPr lang="en-US" altLang="en-US" sz="1800" dirty="0">
              <a:latin typeface="Calibri" panose="020F0502020204030204" pitchFamily="34" charset="0"/>
            </a:endParaRPr>
          </a:p>
          <a:p>
            <a:pPr>
              <a:lnSpc>
                <a:spcPct val="90000"/>
              </a:lnSpc>
            </a:pPr>
            <a:r>
              <a:rPr lang="en-US" altLang="en-US" sz="1800" dirty="0">
                <a:latin typeface="Calibri" panose="020F0502020204030204" pitchFamily="34" charset="0"/>
              </a:rPr>
              <a:t>class </a:t>
            </a:r>
            <a:r>
              <a:rPr lang="en-US" altLang="en-US" sz="1800" dirty="0" err="1">
                <a:latin typeface="Calibri" panose="020F0502020204030204" pitchFamily="34" charset="0"/>
              </a:rPr>
              <a:t>EBonusCampaign</a:t>
            </a:r>
            <a:r>
              <a:rPr lang="en-US" altLang="en-US" sz="1800" dirty="0">
                <a:latin typeface="Calibri" panose="020F0502020204030204" pitchFamily="34" charset="0"/>
              </a:rPr>
              <a:t> extends </a:t>
            </a:r>
            <a:r>
              <a:rPr lang="en-US" altLang="en-US" sz="1800" dirty="0" err="1">
                <a:latin typeface="Calibri" panose="020F0502020204030204" pitchFamily="34" charset="0"/>
              </a:rPr>
              <a:t>ECampaign</a:t>
            </a:r>
            <a:r>
              <a:rPr lang="en-US" altLang="en-US" sz="1800" dirty="0">
                <a:latin typeface="Calibri" panose="020F0502020204030204" pitchFamily="34" charset="0"/>
              </a:rPr>
              <a:t> </a:t>
            </a:r>
          </a:p>
          <a:p>
            <a:pPr>
              <a:lnSpc>
                <a:spcPct val="90000"/>
              </a:lnSpc>
            </a:pPr>
            <a:r>
              <a:rPr lang="en-US" altLang="en-US" sz="1800" dirty="0">
                <a:latin typeface="Calibri" panose="020F0502020204030204" pitchFamily="34" charset="0"/>
              </a:rPr>
              <a:t>{</a:t>
            </a:r>
          </a:p>
          <a:p>
            <a:pPr>
              <a:lnSpc>
                <a:spcPct val="90000"/>
              </a:lnSpc>
            </a:pPr>
            <a:r>
              <a:rPr lang="en-US" altLang="en-US" sz="1800" dirty="0">
                <a:latin typeface="Calibri" panose="020F0502020204030204" pitchFamily="34" charset="0"/>
              </a:rPr>
              <a:t>   </a:t>
            </a:r>
            <a:r>
              <a:rPr lang="en-US" altLang="en-US" sz="1800" dirty="0" err="1">
                <a:latin typeface="Calibri" panose="020F0502020204030204" pitchFamily="34" charset="0"/>
              </a:rPr>
              <a:t>int</a:t>
            </a:r>
            <a:r>
              <a:rPr lang="en-US" altLang="en-US" sz="1800" dirty="0">
                <a:latin typeface="Calibri" panose="020F0502020204030204" pitchFamily="34" charset="0"/>
              </a:rPr>
              <a:t> </a:t>
            </a:r>
            <a:r>
              <a:rPr lang="en-US" altLang="en-US" sz="1800" dirty="0" err="1">
                <a:latin typeface="Calibri" panose="020F0502020204030204" pitchFamily="34" charset="0"/>
              </a:rPr>
              <a:t>ticketBookSize</a:t>
            </a:r>
            <a:r>
              <a:rPr lang="en-US" altLang="en-US" sz="1800" dirty="0">
                <a:latin typeface="Calibri" panose="020F0502020204030204" pitchFamily="34" charset="0"/>
              </a:rPr>
              <a:t>;</a:t>
            </a:r>
          </a:p>
          <a:p>
            <a:pPr>
              <a:lnSpc>
                <a:spcPct val="90000"/>
              </a:lnSpc>
            </a:pPr>
            <a:endParaRPr lang="en-US" altLang="en-US" sz="1800" dirty="0">
              <a:latin typeface="Calibri" panose="020F0502020204030204" pitchFamily="34" charset="0"/>
            </a:endParaRPr>
          </a:p>
          <a:p>
            <a:pPr>
              <a:lnSpc>
                <a:spcPct val="90000"/>
              </a:lnSpc>
            </a:pPr>
            <a:r>
              <a:rPr lang="en-US" altLang="en-US" sz="1800" dirty="0">
                <a:latin typeface="Calibri" panose="020F0502020204030204" pitchFamily="34" charset="0"/>
              </a:rPr>
              <a:t>   public </a:t>
            </a:r>
            <a:r>
              <a:rPr lang="en-US" altLang="en-US" sz="1800" dirty="0" err="1">
                <a:latin typeface="Calibri" panose="020F0502020204030204" pitchFamily="34" charset="0"/>
              </a:rPr>
              <a:t>int</a:t>
            </a:r>
            <a:r>
              <a:rPr lang="en-US" altLang="en-US" sz="1800" dirty="0">
                <a:latin typeface="Calibri" panose="020F0502020204030204" pitchFamily="34" charset="0"/>
              </a:rPr>
              <a:t> </a:t>
            </a:r>
            <a:r>
              <a:rPr lang="en-US" altLang="en-US" sz="1800" dirty="0" err="1">
                <a:latin typeface="Calibri" panose="020F0502020204030204" pitchFamily="34" charset="0"/>
              </a:rPr>
              <a:t>getBookSize</a:t>
            </a:r>
            <a:r>
              <a:rPr lang="en-US" altLang="en-US" sz="1800" dirty="0">
                <a:latin typeface="Calibri" panose="020F0502020204030204" pitchFamily="34" charset="0"/>
              </a:rPr>
              <a:t>() </a:t>
            </a:r>
          </a:p>
          <a:p>
            <a:pPr>
              <a:lnSpc>
                <a:spcPct val="90000"/>
              </a:lnSpc>
            </a:pPr>
            <a:r>
              <a:rPr lang="en-US" altLang="en-US" sz="1800" dirty="0">
                <a:latin typeface="Calibri" panose="020F0502020204030204" pitchFamily="34" charset="0"/>
              </a:rPr>
              <a:t>   {</a:t>
            </a:r>
          </a:p>
          <a:p>
            <a:pPr>
              <a:lnSpc>
                <a:spcPct val="90000"/>
              </a:lnSpc>
            </a:pPr>
            <a:r>
              <a:rPr lang="en-US" altLang="en-US" sz="1800" dirty="0">
                <a:latin typeface="Calibri" panose="020F0502020204030204" pitchFamily="34" charset="0"/>
              </a:rPr>
              <a:t>      return 0;</a:t>
            </a:r>
          </a:p>
          <a:p>
            <a:pPr>
              <a:lnSpc>
                <a:spcPct val="90000"/>
              </a:lnSpc>
            </a:pPr>
            <a:r>
              <a:rPr lang="en-US" altLang="en-US" sz="1800" dirty="0">
                <a:latin typeface="Calibri" panose="020F0502020204030204" pitchFamily="34" charset="0"/>
              </a:rPr>
              <a:t>   }</a:t>
            </a:r>
          </a:p>
          <a:p>
            <a:pPr>
              <a:lnSpc>
                <a:spcPct val="90000"/>
              </a:lnSpc>
            </a:pPr>
            <a:r>
              <a:rPr lang="en-US" altLang="en-US" sz="1800" dirty="0">
                <a:latin typeface="Calibri" panose="020F0502020204030204" pitchFamily="34"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90D135EB-3D98-4A58-9811-301E24F87170}" type="slidenum">
              <a:rPr lang="en-AU" altLang="en-US"/>
              <a:pPr>
                <a:defRPr/>
              </a:pPr>
              <a:t>14</a:t>
            </a:fld>
            <a:endParaRPr lang="en-AU" altLang="en-US"/>
          </a:p>
        </p:txBody>
      </p:sp>
      <p:sp>
        <p:nvSpPr>
          <p:cNvPr id="969730" name="Rectangle 2"/>
          <p:cNvSpPr>
            <a:spLocks noGrp="1" noChangeArrowheads="1"/>
          </p:cNvSpPr>
          <p:nvPr>
            <p:ph type="title"/>
          </p:nvPr>
        </p:nvSpPr>
        <p:spPr/>
        <p:txBody>
          <a:bodyPr/>
          <a:lstStyle/>
          <a:p>
            <a:pPr>
              <a:defRPr/>
            </a:pPr>
            <a:r>
              <a:rPr lang="en-US" altLang="en-US"/>
              <a:t>Derived information</a:t>
            </a:r>
          </a:p>
        </p:txBody>
      </p:sp>
      <p:sp>
        <p:nvSpPr>
          <p:cNvPr id="21510" name="Rectangle 3"/>
          <p:cNvSpPr>
            <a:spLocks noGrp="1" noChangeArrowheads="1"/>
          </p:cNvSpPr>
          <p:nvPr>
            <p:ph type="body" idx="1"/>
          </p:nvPr>
        </p:nvSpPr>
        <p:spPr/>
        <p:txBody>
          <a:bodyPr/>
          <a:lstStyle/>
          <a:p>
            <a:pPr>
              <a:spcBef>
                <a:spcPts val="1200"/>
              </a:spcBef>
            </a:pPr>
            <a:r>
              <a:rPr lang="en-US" altLang="en-US" sz="2400" dirty="0"/>
              <a:t>A kind of </a:t>
            </a:r>
            <a:r>
              <a:rPr lang="en-US" altLang="en-US" sz="2400" i="1" dirty="0"/>
              <a:t>constraint</a:t>
            </a:r>
            <a:r>
              <a:rPr lang="en-US" altLang="en-US" sz="2400" dirty="0"/>
              <a:t> that applies (most frequently) to an attribute or an association. </a:t>
            </a:r>
          </a:p>
          <a:p>
            <a:pPr>
              <a:spcBef>
                <a:spcPts val="1200"/>
              </a:spcBef>
            </a:pPr>
            <a:r>
              <a:rPr lang="en-US" altLang="en-US" sz="2400" dirty="0"/>
              <a:t>Computed from other model elements. </a:t>
            </a:r>
          </a:p>
          <a:p>
            <a:pPr>
              <a:spcBef>
                <a:spcPts val="1200"/>
              </a:spcBef>
            </a:pPr>
            <a:r>
              <a:rPr lang="en-US" altLang="en-US" sz="2400" dirty="0"/>
              <a:t>It does not enrich the semantics of an </a:t>
            </a:r>
            <a:r>
              <a:rPr lang="en-US" altLang="en-US" sz="2400" i="1" dirty="0"/>
              <a:t>analysis model.</a:t>
            </a:r>
            <a:endParaRPr lang="en-US" altLang="en-US" sz="2400" dirty="0"/>
          </a:p>
          <a:p>
            <a:pPr lvl="1">
              <a:spcBef>
                <a:spcPts val="600"/>
              </a:spcBef>
            </a:pPr>
            <a:r>
              <a:rPr lang="en-US" altLang="en-US" sz="2200" dirty="0"/>
              <a:t>can make the model more readable</a:t>
            </a:r>
          </a:p>
          <a:p>
            <a:pPr>
              <a:spcBef>
                <a:spcPts val="1200"/>
              </a:spcBef>
            </a:pPr>
            <a:r>
              <a:rPr lang="en-US" altLang="en-US" sz="2400" dirty="0"/>
              <a:t>Knowledge of what information is derived is more important in a </a:t>
            </a:r>
            <a:r>
              <a:rPr lang="en-US" altLang="en-US" sz="2400" i="1" dirty="0"/>
              <a:t>design model.</a:t>
            </a:r>
          </a:p>
          <a:p>
            <a:pPr lvl="1">
              <a:spcBef>
                <a:spcPts val="600"/>
              </a:spcBef>
            </a:pPr>
            <a:r>
              <a:rPr lang="en-US" altLang="en-US" sz="2200" dirty="0"/>
              <a:t>optimization of access to information needs to be considered</a:t>
            </a:r>
          </a:p>
          <a:p>
            <a:pPr>
              <a:spcBef>
                <a:spcPts val="1200"/>
              </a:spcBef>
            </a:pPr>
            <a:r>
              <a:rPr lang="en-US" altLang="en-US" sz="2400" dirty="0"/>
              <a:t>Notation for derived information is a slash (/) in front of the name of the derived attribute or association.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quarter" idx="10"/>
          </p:nvPr>
        </p:nvSpPr>
        <p:spPr/>
        <p:txBody>
          <a:bodyPr/>
          <a:lstStyle/>
          <a:p>
            <a:pPr>
              <a:defRPr/>
            </a:pPr>
            <a:r>
              <a:rPr lang="en-US" altLang="en-US"/>
              <a:t>© Pearson Education 2007</a:t>
            </a:r>
            <a:endParaRPr lang="en-AU" altLang="en-US"/>
          </a:p>
        </p:txBody>
      </p:sp>
      <p:sp>
        <p:nvSpPr>
          <p:cNvPr id="6" name="Footer Placeholder 3"/>
          <p:cNvSpPr>
            <a:spLocks noGrp="1"/>
          </p:cNvSpPr>
          <p:nvPr>
            <p:ph type="ftr" sz="quarter" idx="11"/>
          </p:nvPr>
        </p:nvSpPr>
        <p:spPr/>
        <p:txBody>
          <a:bodyPr/>
          <a:lstStyle/>
          <a:p>
            <a:pPr>
              <a:defRPr/>
            </a:pPr>
            <a:r>
              <a:rPr lang="en-AU" altLang="en-US"/>
              <a:t>Chapter 5 (Maciaszek - RASD 3/e)</a:t>
            </a:r>
          </a:p>
        </p:txBody>
      </p:sp>
      <p:sp>
        <p:nvSpPr>
          <p:cNvPr id="7" name="Slide Number Placeholder 4"/>
          <p:cNvSpPr>
            <a:spLocks noGrp="1"/>
          </p:cNvSpPr>
          <p:nvPr>
            <p:ph type="sldNum" sz="quarter" idx="12"/>
          </p:nvPr>
        </p:nvSpPr>
        <p:spPr/>
        <p:txBody>
          <a:bodyPr/>
          <a:lstStyle/>
          <a:p>
            <a:pPr>
              <a:defRPr/>
            </a:pPr>
            <a:fld id="{5FE4ECF7-CD0C-497B-B104-365E63AF160A}" type="slidenum">
              <a:rPr lang="en-AU" altLang="en-US"/>
              <a:pPr>
                <a:defRPr/>
              </a:pPr>
              <a:t>15</a:t>
            </a:fld>
            <a:endParaRPr lang="en-AU" altLang="en-US"/>
          </a:p>
        </p:txBody>
      </p:sp>
      <p:sp>
        <p:nvSpPr>
          <p:cNvPr id="970756" name="Rectangle 4"/>
          <p:cNvSpPr>
            <a:spLocks noGrp="1" noChangeArrowheads="1"/>
          </p:cNvSpPr>
          <p:nvPr>
            <p:ph type="title"/>
          </p:nvPr>
        </p:nvSpPr>
        <p:spPr/>
        <p:txBody>
          <a:bodyPr/>
          <a:lstStyle/>
          <a:p>
            <a:pPr>
              <a:defRPr/>
            </a:pPr>
            <a:r>
              <a:rPr lang="en-US" altLang="en-US"/>
              <a:t>Derived attribute</a:t>
            </a:r>
          </a:p>
        </p:txBody>
      </p:sp>
      <p:pic>
        <p:nvPicPr>
          <p:cNvPr id="2253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213" y="1366838"/>
            <a:ext cx="5954712" cy="440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AutoShape 6"/>
          <p:cNvSpPr>
            <a:spLocks noChangeArrowheads="1"/>
          </p:cNvSpPr>
          <p:nvPr/>
        </p:nvSpPr>
        <p:spPr bwMode="auto">
          <a:xfrm>
            <a:off x="971550" y="3644900"/>
            <a:ext cx="1223963" cy="863600"/>
          </a:xfrm>
          <a:prstGeom prst="wedgeRoundRectCallout">
            <a:avLst>
              <a:gd name="adj1" fmla="val 116537"/>
              <a:gd name="adj2" fmla="val -1691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US" altLang="en-US" sz="2000"/>
              <a:t>derived attribute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6" name="Footer Placeholder 4"/>
          <p:cNvSpPr>
            <a:spLocks noGrp="1"/>
          </p:cNvSpPr>
          <p:nvPr>
            <p:ph type="ftr" sz="quarter" idx="11"/>
          </p:nvPr>
        </p:nvSpPr>
        <p:spPr/>
        <p:txBody>
          <a:bodyPr/>
          <a:lstStyle/>
          <a:p>
            <a:pPr>
              <a:defRPr/>
            </a:pPr>
            <a:r>
              <a:rPr lang="en-AU" altLang="en-US"/>
              <a:t>Chapter 5 (Maciaszek - RASD 3/e)</a:t>
            </a:r>
          </a:p>
        </p:txBody>
      </p:sp>
      <p:sp>
        <p:nvSpPr>
          <p:cNvPr id="7" name="Slide Number Placeholder 5"/>
          <p:cNvSpPr>
            <a:spLocks noGrp="1"/>
          </p:cNvSpPr>
          <p:nvPr>
            <p:ph type="sldNum" sz="quarter" idx="12"/>
          </p:nvPr>
        </p:nvSpPr>
        <p:spPr/>
        <p:txBody>
          <a:bodyPr/>
          <a:lstStyle/>
          <a:p>
            <a:pPr>
              <a:defRPr/>
            </a:pPr>
            <a:fld id="{DD143A0A-0B34-4439-9433-C6259CB41BB3}" type="slidenum">
              <a:rPr lang="en-AU" altLang="en-US"/>
              <a:pPr>
                <a:defRPr/>
              </a:pPr>
              <a:t>16</a:t>
            </a:fld>
            <a:endParaRPr lang="en-AU" altLang="en-US"/>
          </a:p>
        </p:txBody>
      </p:sp>
      <p:sp>
        <p:nvSpPr>
          <p:cNvPr id="949250" name="Rectangle 2"/>
          <p:cNvSpPr>
            <a:spLocks noGrp="1" noChangeArrowheads="1"/>
          </p:cNvSpPr>
          <p:nvPr>
            <p:ph type="title"/>
          </p:nvPr>
        </p:nvSpPr>
        <p:spPr/>
        <p:txBody>
          <a:bodyPr/>
          <a:lstStyle/>
          <a:p>
            <a:pPr>
              <a:defRPr/>
            </a:pPr>
            <a:r>
              <a:rPr lang="en-US" altLang="en-US"/>
              <a:t>Derived association</a:t>
            </a:r>
          </a:p>
        </p:txBody>
      </p:sp>
      <p:pic>
        <p:nvPicPr>
          <p:cNvPr id="2355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350" y="1484313"/>
            <a:ext cx="7740650" cy="452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AutoShape 4"/>
          <p:cNvSpPr>
            <a:spLocks noChangeArrowheads="1"/>
          </p:cNvSpPr>
          <p:nvPr/>
        </p:nvSpPr>
        <p:spPr bwMode="auto">
          <a:xfrm>
            <a:off x="7380288" y="1052513"/>
            <a:ext cx="1511300" cy="863600"/>
          </a:xfrm>
          <a:prstGeom prst="wedgeRoundRectCallout">
            <a:avLst>
              <a:gd name="adj1" fmla="val -80569"/>
              <a:gd name="adj2" fmla="val 3602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US" altLang="en-US" sz="2000"/>
              <a:t>derived association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6" name="Footer Placeholder 4"/>
          <p:cNvSpPr>
            <a:spLocks noGrp="1"/>
          </p:cNvSpPr>
          <p:nvPr>
            <p:ph type="ftr" sz="quarter" idx="11"/>
          </p:nvPr>
        </p:nvSpPr>
        <p:spPr/>
        <p:txBody>
          <a:bodyPr/>
          <a:lstStyle/>
          <a:p>
            <a:pPr>
              <a:defRPr/>
            </a:pPr>
            <a:r>
              <a:rPr lang="en-AU" altLang="en-US"/>
              <a:t>Chapter 5 (Maciaszek - RASD 3/e)</a:t>
            </a:r>
          </a:p>
        </p:txBody>
      </p:sp>
      <p:sp>
        <p:nvSpPr>
          <p:cNvPr id="7" name="Slide Number Placeholder 5"/>
          <p:cNvSpPr>
            <a:spLocks noGrp="1"/>
          </p:cNvSpPr>
          <p:nvPr>
            <p:ph type="sldNum" sz="quarter" idx="12"/>
          </p:nvPr>
        </p:nvSpPr>
        <p:spPr/>
        <p:txBody>
          <a:bodyPr/>
          <a:lstStyle/>
          <a:p>
            <a:pPr>
              <a:defRPr/>
            </a:pPr>
            <a:fld id="{E1271C02-C0D8-4C65-9937-A596133994D6}" type="slidenum">
              <a:rPr lang="en-AU" altLang="en-US"/>
              <a:pPr>
                <a:defRPr/>
              </a:pPr>
              <a:t>17</a:t>
            </a:fld>
            <a:endParaRPr lang="en-AU" altLang="en-US"/>
          </a:p>
        </p:txBody>
      </p:sp>
      <p:sp>
        <p:nvSpPr>
          <p:cNvPr id="950274" name="Rectangle 2"/>
          <p:cNvSpPr>
            <a:spLocks noGrp="1" noChangeArrowheads="1"/>
          </p:cNvSpPr>
          <p:nvPr>
            <p:ph type="title"/>
          </p:nvPr>
        </p:nvSpPr>
        <p:spPr/>
        <p:txBody>
          <a:bodyPr/>
          <a:lstStyle/>
          <a:p>
            <a:pPr>
              <a:defRPr/>
            </a:pPr>
            <a:r>
              <a:rPr lang="en-US" altLang="en-US"/>
              <a:t>Qualified association</a:t>
            </a:r>
          </a:p>
        </p:txBody>
      </p:sp>
      <p:pic>
        <p:nvPicPr>
          <p:cNvPr id="24582"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5085184"/>
            <a:ext cx="9361488"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Rectangle 4"/>
          <p:cNvSpPr>
            <a:spLocks noGrp="1" noChangeArrowheads="1"/>
          </p:cNvSpPr>
          <p:nvPr>
            <p:ph type="body" idx="1"/>
          </p:nvPr>
        </p:nvSpPr>
        <p:spPr>
          <a:xfrm>
            <a:off x="1371600" y="1066800"/>
            <a:ext cx="7543800" cy="2794000"/>
          </a:xfrm>
          <a:noFill/>
        </p:spPr>
        <p:txBody>
          <a:bodyPr/>
          <a:lstStyle/>
          <a:p>
            <a:r>
              <a:rPr lang="en-US" altLang="en-US" sz="2400" u="sng" dirty="0"/>
              <a:t>Qualified association</a:t>
            </a:r>
            <a:r>
              <a:rPr lang="en-US" altLang="en-US" sz="2400" dirty="0"/>
              <a:t> has an attribute compartment (a qualifier) on one end of a binary association.</a:t>
            </a:r>
          </a:p>
          <a:p>
            <a:pPr lvl="1"/>
            <a:r>
              <a:rPr lang="en-US" altLang="en-US" sz="2200" dirty="0"/>
              <a:t>an association can be qualified on both ends but this is rare</a:t>
            </a:r>
          </a:p>
          <a:p>
            <a:r>
              <a:rPr lang="en-US" altLang="en-US" sz="2400" dirty="0"/>
              <a:t>Compartment contains one or more attributes that can serve as an index key for traversing the association from the qualified source class via the qualifier to the target class on the opposite association end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6" name="Footer Placeholder 4"/>
          <p:cNvSpPr>
            <a:spLocks noGrp="1"/>
          </p:cNvSpPr>
          <p:nvPr>
            <p:ph type="ftr" sz="quarter" idx="11"/>
          </p:nvPr>
        </p:nvSpPr>
        <p:spPr/>
        <p:txBody>
          <a:bodyPr/>
          <a:lstStyle/>
          <a:p>
            <a:pPr>
              <a:defRPr/>
            </a:pPr>
            <a:r>
              <a:rPr lang="en-AU" altLang="en-US"/>
              <a:t>Chapter 5 (Maciaszek - RASD 3/e)</a:t>
            </a:r>
          </a:p>
        </p:txBody>
      </p:sp>
      <p:sp>
        <p:nvSpPr>
          <p:cNvPr id="7" name="Slide Number Placeholder 5"/>
          <p:cNvSpPr>
            <a:spLocks noGrp="1"/>
          </p:cNvSpPr>
          <p:nvPr>
            <p:ph type="sldNum" sz="quarter" idx="12"/>
          </p:nvPr>
        </p:nvSpPr>
        <p:spPr/>
        <p:txBody>
          <a:bodyPr/>
          <a:lstStyle/>
          <a:p>
            <a:pPr>
              <a:defRPr/>
            </a:pPr>
            <a:fld id="{86D5A194-5833-4A87-8DE9-96340734AE49}" type="slidenum">
              <a:rPr lang="en-AU" altLang="en-US"/>
              <a:pPr>
                <a:defRPr/>
              </a:pPr>
              <a:t>18</a:t>
            </a:fld>
            <a:endParaRPr lang="en-AU" altLang="en-US"/>
          </a:p>
        </p:txBody>
      </p:sp>
      <p:sp>
        <p:nvSpPr>
          <p:cNvPr id="951298" name="Rectangle 2"/>
          <p:cNvSpPr>
            <a:spLocks noGrp="1" noChangeArrowheads="1"/>
          </p:cNvSpPr>
          <p:nvPr>
            <p:ph type="title"/>
          </p:nvPr>
        </p:nvSpPr>
        <p:spPr/>
        <p:txBody>
          <a:bodyPr/>
          <a:lstStyle/>
          <a:p>
            <a:pPr>
              <a:defRPr/>
            </a:pPr>
            <a:r>
              <a:rPr lang="en-US" altLang="en-US"/>
              <a:t>Association class</a:t>
            </a:r>
          </a:p>
        </p:txBody>
      </p:sp>
      <p:pic>
        <p:nvPicPr>
          <p:cNvPr id="2560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582" y="1052513"/>
            <a:ext cx="7777162"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Rectangle 4"/>
          <p:cNvSpPr>
            <a:spLocks noChangeArrowheads="1"/>
          </p:cNvSpPr>
          <p:nvPr/>
        </p:nvSpPr>
        <p:spPr bwMode="auto">
          <a:xfrm>
            <a:off x="539750" y="3284538"/>
            <a:ext cx="4824413"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75000"/>
              <a:buFont typeface="Monotype Sorts" charset="2"/>
              <a:buChar char="n"/>
              <a:defRPr sz="2800">
                <a:solidFill>
                  <a:schemeClr val="tx1"/>
                </a:solidFill>
                <a:latin typeface="Arial" panose="020B0604020202020204" pitchFamily="34" charset="0"/>
              </a:defRPr>
            </a:lvl1pPr>
            <a:lvl2pPr marL="742950" indent="-285750">
              <a:spcBef>
                <a:spcPct val="20000"/>
              </a:spcBef>
              <a:buClr>
                <a:schemeClr val="tx2"/>
              </a:buClr>
              <a:buChar char="•"/>
              <a:defRPr sz="2400">
                <a:solidFill>
                  <a:schemeClr val="tx1"/>
                </a:solidFill>
                <a:latin typeface="Arial" panose="020B0604020202020204" pitchFamily="34" charset="0"/>
              </a:defRPr>
            </a:lvl2pPr>
            <a:lvl3pPr marL="1143000" indent="-228600">
              <a:spcBef>
                <a:spcPct val="20000"/>
              </a:spcBef>
              <a:buClr>
                <a:schemeClr val="tx2"/>
              </a:buClr>
              <a:buChar char="–"/>
              <a:defRPr sz="2000">
                <a:solidFill>
                  <a:schemeClr val="tx1"/>
                </a:solidFill>
                <a:latin typeface="Arial" panose="020B0604020202020204" pitchFamily="34" charset="0"/>
              </a:defRPr>
            </a:lvl3pPr>
            <a:lvl4pPr marL="1600200" indent="-228600">
              <a:spcBef>
                <a:spcPct val="20000"/>
              </a:spcBef>
              <a:buClr>
                <a:schemeClr val="tx2"/>
              </a:buClr>
              <a:buChar char="•"/>
              <a:defRPr>
                <a:solidFill>
                  <a:schemeClr val="tx1"/>
                </a:solidFill>
                <a:latin typeface="Arial" panose="020B0604020202020204" pitchFamily="34" charset="0"/>
              </a:defRPr>
            </a:lvl4pPr>
            <a:lvl5pPr marL="2057400" indent="-228600">
              <a:spcBef>
                <a:spcPct val="20000"/>
              </a:spcBef>
              <a:buClr>
                <a:schemeClr val="tx2"/>
              </a:buClr>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1600">
                <a:solidFill>
                  <a:schemeClr val="tx1"/>
                </a:solidFill>
                <a:latin typeface="Arial" panose="020B0604020202020204" pitchFamily="34" charset="0"/>
              </a:defRPr>
            </a:lvl9pPr>
          </a:lstStyle>
          <a:p>
            <a:pPr>
              <a:lnSpc>
                <a:spcPct val="90000"/>
              </a:lnSpc>
            </a:pPr>
            <a:r>
              <a:rPr lang="en-US" altLang="en-US" sz="2400" dirty="0"/>
              <a:t>Typically used if there is a many-to-many association between two classes and each association instance (a </a:t>
            </a:r>
            <a:r>
              <a:rPr lang="en-US" altLang="en-US" sz="2400" i="1" dirty="0"/>
              <a:t>link</a:t>
            </a:r>
            <a:r>
              <a:rPr lang="en-US" altLang="en-US" sz="2400" dirty="0"/>
              <a:t>) has its own attribute values </a:t>
            </a:r>
          </a:p>
          <a:p>
            <a:pPr>
              <a:lnSpc>
                <a:spcPct val="90000"/>
              </a:lnSpc>
            </a:pPr>
            <a:r>
              <a:rPr lang="en-US" altLang="en-US" sz="2400" dirty="0"/>
              <a:t>Can be only one instance of </a:t>
            </a:r>
            <a:r>
              <a:rPr lang="en-US" altLang="en-US" sz="2400" i="1" dirty="0" err="1"/>
              <a:t>SalaryHistoryAssociation</a:t>
            </a:r>
            <a:r>
              <a:rPr lang="en-US" altLang="en-US" sz="2400" dirty="0"/>
              <a:t> for each pair of linked instances of </a:t>
            </a:r>
            <a:r>
              <a:rPr lang="en-US" altLang="en-US" sz="2400" i="1" dirty="0"/>
              <a:t>Employee</a:t>
            </a:r>
            <a:r>
              <a:rPr lang="en-US" altLang="en-US" sz="2400" dirty="0"/>
              <a:t> and </a:t>
            </a:r>
            <a:r>
              <a:rPr lang="en-US" altLang="en-US" sz="2400" i="1" dirty="0" err="1"/>
              <a:t>SalaryLevel</a:t>
            </a:r>
            <a:r>
              <a:rPr lang="en-US" altLang="en-US" sz="2400"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6" name="Footer Placeholder 4"/>
          <p:cNvSpPr>
            <a:spLocks noGrp="1"/>
          </p:cNvSpPr>
          <p:nvPr>
            <p:ph type="ftr" sz="quarter" idx="11"/>
          </p:nvPr>
        </p:nvSpPr>
        <p:spPr/>
        <p:txBody>
          <a:bodyPr/>
          <a:lstStyle/>
          <a:p>
            <a:pPr>
              <a:defRPr/>
            </a:pPr>
            <a:r>
              <a:rPr lang="en-AU" altLang="en-US"/>
              <a:t>Chapter 5 (Maciaszek - RASD 3/e)</a:t>
            </a:r>
          </a:p>
        </p:txBody>
      </p:sp>
      <p:sp>
        <p:nvSpPr>
          <p:cNvPr id="7" name="Slide Number Placeholder 5"/>
          <p:cNvSpPr>
            <a:spLocks noGrp="1"/>
          </p:cNvSpPr>
          <p:nvPr>
            <p:ph type="sldNum" sz="quarter" idx="12"/>
          </p:nvPr>
        </p:nvSpPr>
        <p:spPr/>
        <p:txBody>
          <a:bodyPr/>
          <a:lstStyle/>
          <a:p>
            <a:pPr>
              <a:defRPr/>
            </a:pPr>
            <a:fld id="{166B98F2-BE21-491D-AC97-84BD83785B98}" type="slidenum">
              <a:rPr lang="en-AU" altLang="en-US"/>
              <a:pPr>
                <a:defRPr/>
              </a:pPr>
              <a:t>19</a:t>
            </a:fld>
            <a:endParaRPr lang="en-AU" altLang="en-US"/>
          </a:p>
        </p:txBody>
      </p:sp>
      <p:sp>
        <p:nvSpPr>
          <p:cNvPr id="952322" name="Rectangle 2"/>
          <p:cNvSpPr>
            <a:spLocks noGrp="1" noChangeArrowheads="1"/>
          </p:cNvSpPr>
          <p:nvPr>
            <p:ph type="title"/>
          </p:nvPr>
        </p:nvSpPr>
        <p:spPr/>
        <p:txBody>
          <a:bodyPr/>
          <a:lstStyle/>
          <a:p>
            <a:pPr>
              <a:defRPr/>
            </a:pPr>
            <a:r>
              <a:rPr lang="en-US" altLang="en-US" sz="3200"/>
              <a:t>Replacing association class with a reified class</a:t>
            </a:r>
          </a:p>
        </p:txBody>
      </p:sp>
      <p:pic>
        <p:nvPicPr>
          <p:cNvPr id="2663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375" y="1125538"/>
            <a:ext cx="7667625" cy="512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4"/>
          <p:cNvSpPr>
            <a:spLocks noChangeArrowheads="1"/>
          </p:cNvSpPr>
          <p:nvPr/>
        </p:nvSpPr>
        <p:spPr bwMode="auto">
          <a:xfrm>
            <a:off x="1116013" y="3284538"/>
            <a:ext cx="4824412"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75000"/>
              <a:buFont typeface="Monotype Sorts" charset="2"/>
              <a:buChar char="n"/>
              <a:defRPr sz="2800">
                <a:solidFill>
                  <a:schemeClr val="tx1"/>
                </a:solidFill>
                <a:latin typeface="Arial" panose="020B0604020202020204" pitchFamily="34" charset="0"/>
              </a:defRPr>
            </a:lvl1pPr>
            <a:lvl2pPr marL="742950" indent="-285750">
              <a:spcBef>
                <a:spcPct val="20000"/>
              </a:spcBef>
              <a:buClr>
                <a:schemeClr val="tx2"/>
              </a:buClr>
              <a:buChar char="•"/>
              <a:defRPr sz="2400">
                <a:solidFill>
                  <a:schemeClr val="tx1"/>
                </a:solidFill>
                <a:latin typeface="Arial" panose="020B0604020202020204" pitchFamily="34" charset="0"/>
              </a:defRPr>
            </a:lvl2pPr>
            <a:lvl3pPr marL="1143000" indent="-228600">
              <a:spcBef>
                <a:spcPct val="20000"/>
              </a:spcBef>
              <a:buClr>
                <a:schemeClr val="tx2"/>
              </a:buClr>
              <a:buChar char="–"/>
              <a:defRPr sz="2000">
                <a:solidFill>
                  <a:schemeClr val="tx1"/>
                </a:solidFill>
                <a:latin typeface="Arial" panose="020B0604020202020204" pitchFamily="34" charset="0"/>
              </a:defRPr>
            </a:lvl3pPr>
            <a:lvl4pPr marL="1600200" indent="-228600">
              <a:spcBef>
                <a:spcPct val="20000"/>
              </a:spcBef>
              <a:buClr>
                <a:schemeClr val="tx2"/>
              </a:buClr>
              <a:buChar char="•"/>
              <a:defRPr>
                <a:solidFill>
                  <a:schemeClr val="tx1"/>
                </a:solidFill>
                <a:latin typeface="Arial" panose="020B0604020202020204" pitchFamily="34" charset="0"/>
              </a:defRPr>
            </a:lvl4pPr>
            <a:lvl5pPr marL="2057400" indent="-228600">
              <a:spcBef>
                <a:spcPct val="20000"/>
              </a:spcBef>
              <a:buClr>
                <a:schemeClr val="tx2"/>
              </a:buClr>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Char char="–"/>
              <a:defRPr sz="1600">
                <a:solidFill>
                  <a:schemeClr val="tx1"/>
                </a:solidFill>
                <a:latin typeface="Arial" panose="020B0604020202020204" pitchFamily="34" charset="0"/>
              </a:defRPr>
            </a:lvl9pPr>
          </a:lstStyle>
          <a:p>
            <a:r>
              <a:rPr lang="en-US" altLang="en-US" sz="2400" u="sng" dirty="0"/>
              <a:t>Reified class</a:t>
            </a:r>
            <a:r>
              <a:rPr lang="en-US" altLang="en-US" sz="2400" dirty="0"/>
              <a:t> – if there is a need for many instances of </a:t>
            </a:r>
            <a:r>
              <a:rPr lang="en-US" altLang="en-US" sz="2400" i="1" dirty="0" err="1"/>
              <a:t>SalaryHistoryAssociation</a:t>
            </a:r>
            <a:r>
              <a:rPr lang="en-US" altLang="en-US" sz="2400" dirty="0"/>
              <a:t> for each pair of linked instances of </a:t>
            </a:r>
            <a:r>
              <a:rPr lang="en-US" altLang="en-US" sz="2400" i="1" dirty="0"/>
              <a:t>Employee</a:t>
            </a:r>
            <a:r>
              <a:rPr lang="en-US" altLang="en-US" sz="2400" dirty="0"/>
              <a:t> and </a:t>
            </a:r>
            <a:r>
              <a:rPr lang="en-US" altLang="en-US" sz="2400" i="1" dirty="0" err="1"/>
              <a:t>SalaryLevel</a:t>
            </a:r>
            <a:r>
              <a:rPr lang="en-US" altLang="en-US" sz="2400" dirty="0"/>
              <a:t> </a:t>
            </a:r>
          </a:p>
          <a:p>
            <a:r>
              <a:rPr lang="en-US" altLang="en-US" sz="2400" dirty="0"/>
              <a:t>Typically when modelling temporal (historical) information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4"/>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5"/>
          <p:cNvSpPr>
            <a:spLocks noGrp="1"/>
          </p:cNvSpPr>
          <p:nvPr>
            <p:ph type="ftr" sz="quarter" idx="11"/>
          </p:nvPr>
        </p:nvSpPr>
        <p:spPr/>
        <p:txBody>
          <a:bodyPr/>
          <a:lstStyle/>
          <a:p>
            <a:pPr>
              <a:defRPr/>
            </a:pPr>
            <a:r>
              <a:rPr lang="en-AU" altLang="en-US"/>
              <a:t>Chapter 5 (Maciaszek - RASD 3/e)</a:t>
            </a:r>
          </a:p>
        </p:txBody>
      </p:sp>
      <p:sp>
        <p:nvSpPr>
          <p:cNvPr id="6" name="Slide Number Placeholder 6"/>
          <p:cNvSpPr>
            <a:spLocks noGrp="1"/>
          </p:cNvSpPr>
          <p:nvPr>
            <p:ph type="sldNum" sz="quarter" idx="12"/>
          </p:nvPr>
        </p:nvSpPr>
        <p:spPr/>
        <p:txBody>
          <a:bodyPr/>
          <a:lstStyle/>
          <a:p>
            <a:pPr>
              <a:defRPr/>
            </a:pPr>
            <a:fld id="{DCB46FD1-4686-440C-935A-9D91E9F6D13B}" type="slidenum">
              <a:rPr lang="en-AU" altLang="en-US"/>
              <a:pPr>
                <a:defRPr/>
              </a:pPr>
              <a:t>2</a:t>
            </a:fld>
            <a:endParaRPr lang="en-AU" altLang="en-US"/>
          </a:p>
        </p:txBody>
      </p:sp>
      <p:sp>
        <p:nvSpPr>
          <p:cNvPr id="937986" name="Rectangle 2"/>
          <p:cNvSpPr>
            <a:spLocks noGrp="1" noChangeArrowheads="1"/>
          </p:cNvSpPr>
          <p:nvPr>
            <p:ph type="title"/>
          </p:nvPr>
        </p:nvSpPr>
        <p:spPr/>
        <p:txBody>
          <a:bodyPr/>
          <a:lstStyle/>
          <a:p>
            <a:pPr>
              <a:defRPr/>
            </a:pPr>
            <a:r>
              <a:rPr lang="en-US" altLang="en-US"/>
              <a:t>Topics</a:t>
            </a:r>
          </a:p>
        </p:txBody>
      </p:sp>
      <p:sp>
        <p:nvSpPr>
          <p:cNvPr id="937987" name="Rectangle 3"/>
          <p:cNvSpPr>
            <a:spLocks noGrp="1" noChangeArrowheads="1"/>
          </p:cNvSpPr>
          <p:nvPr>
            <p:ph type="body" sz="half" idx="1"/>
          </p:nvPr>
        </p:nvSpPr>
        <p:spPr>
          <a:xfrm>
            <a:off x="1371600" y="1371600"/>
            <a:ext cx="7543800" cy="4724400"/>
          </a:xfrm>
        </p:spPr>
        <p:txBody>
          <a:bodyPr/>
          <a:lstStyle/>
          <a:p>
            <a:pPr>
              <a:spcBef>
                <a:spcPts val="1800"/>
              </a:spcBef>
            </a:pPr>
            <a:r>
              <a:rPr lang="en-US" altLang="en-US" sz="3200" dirty="0"/>
              <a:t>Advanced class modelling</a:t>
            </a:r>
          </a:p>
          <a:p>
            <a:pPr>
              <a:spcBef>
                <a:spcPts val="1800"/>
              </a:spcBef>
            </a:pPr>
            <a:r>
              <a:rPr lang="en-US" altLang="en-US" sz="3200" dirty="0"/>
              <a:t>Advanced generalization and inheritance modelling</a:t>
            </a:r>
          </a:p>
          <a:p>
            <a:pPr>
              <a:spcBef>
                <a:spcPts val="1800"/>
              </a:spcBef>
            </a:pPr>
            <a:r>
              <a:rPr lang="en-US" altLang="en-US" sz="3200" dirty="0"/>
              <a:t>Advanced aggregation and delegation modelling</a:t>
            </a:r>
          </a:p>
          <a:p>
            <a:pPr>
              <a:spcBef>
                <a:spcPts val="1800"/>
              </a:spcBef>
            </a:pPr>
            <a:r>
              <a:rPr lang="en-US" altLang="en-US" sz="3200" dirty="0"/>
              <a:t>Advanced interaction modelling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937987">
                                            <p:txEl>
                                              <p:pRg st="0" end="0"/>
                                            </p:txEl>
                                          </p:spTgt>
                                        </p:tgtEl>
                                        <p:attrNameLst>
                                          <p:attrName>style.visibility</p:attrName>
                                        </p:attrNameLst>
                                      </p:cBhvr>
                                      <p:to>
                                        <p:strVal val="visible"/>
                                      </p:to>
                                    </p:set>
                                    <p:anim calcmode="lin" valueType="num">
                                      <p:cBhvr additive="base">
                                        <p:cTn id="7" dur="500" fill="hold"/>
                                        <p:tgtEl>
                                          <p:spTgt spid="9379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37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937987">
                                            <p:txEl>
                                              <p:pRg st="1" end="1"/>
                                            </p:txEl>
                                          </p:spTgt>
                                        </p:tgtEl>
                                        <p:attrNameLst>
                                          <p:attrName>style.visibility</p:attrName>
                                        </p:attrNameLst>
                                      </p:cBhvr>
                                      <p:to>
                                        <p:strVal val="visible"/>
                                      </p:to>
                                    </p:set>
                                    <p:anim calcmode="lin" valueType="num">
                                      <p:cBhvr additive="base">
                                        <p:cTn id="13" dur="500" fill="hold"/>
                                        <p:tgtEl>
                                          <p:spTgt spid="9379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37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937987">
                                            <p:txEl>
                                              <p:pRg st="2" end="2"/>
                                            </p:txEl>
                                          </p:spTgt>
                                        </p:tgtEl>
                                        <p:attrNameLst>
                                          <p:attrName>style.visibility</p:attrName>
                                        </p:attrNameLst>
                                      </p:cBhvr>
                                      <p:to>
                                        <p:strVal val="visible"/>
                                      </p:to>
                                    </p:set>
                                    <p:anim calcmode="lin" valueType="num">
                                      <p:cBhvr additive="base">
                                        <p:cTn id="19" dur="500" fill="hold"/>
                                        <p:tgtEl>
                                          <p:spTgt spid="93798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37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937987">
                                            <p:txEl>
                                              <p:pRg st="3" end="3"/>
                                            </p:txEl>
                                          </p:spTgt>
                                        </p:tgtEl>
                                        <p:attrNameLst>
                                          <p:attrName>style.visibility</p:attrName>
                                        </p:attrNameLst>
                                      </p:cBhvr>
                                      <p:to>
                                        <p:strVal val="visible"/>
                                      </p:to>
                                    </p:set>
                                    <p:anim calcmode="lin" valueType="num">
                                      <p:cBhvr additive="base">
                                        <p:cTn id="25" dur="500" fill="hold"/>
                                        <p:tgtEl>
                                          <p:spTgt spid="93798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379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8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CEAEB235-5C27-4CB9-B795-DBCC8667C6C4}" type="slidenum">
              <a:rPr lang="en-AU" altLang="en-US"/>
              <a:pPr>
                <a:defRPr/>
              </a:pPr>
              <a:t>20</a:t>
            </a:fld>
            <a:endParaRPr lang="en-AU" altLang="en-US"/>
          </a:p>
        </p:txBody>
      </p:sp>
      <p:sp>
        <p:nvSpPr>
          <p:cNvPr id="975874" name="Rectangle 2"/>
          <p:cNvSpPr>
            <a:spLocks noGrp="1" noChangeArrowheads="1"/>
          </p:cNvSpPr>
          <p:nvPr>
            <p:ph type="title"/>
          </p:nvPr>
        </p:nvSpPr>
        <p:spPr/>
        <p:txBody>
          <a:bodyPr/>
          <a:lstStyle/>
          <a:p>
            <a:pPr>
              <a:defRPr/>
            </a:pPr>
            <a:r>
              <a:rPr lang="en-US" altLang="en-US"/>
              <a:t>Review Quiz 5.1</a:t>
            </a:r>
          </a:p>
        </p:txBody>
      </p:sp>
      <p:sp>
        <p:nvSpPr>
          <p:cNvPr id="27654"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sz="3200" dirty="0"/>
              <a:t>What is the most important extension mechanism of UML?</a:t>
            </a:r>
          </a:p>
          <a:p>
            <a:pPr marL="533400" indent="-533400">
              <a:spcBef>
                <a:spcPts val="1800"/>
              </a:spcBef>
              <a:buClr>
                <a:srgbClr val="0000CC"/>
              </a:buClr>
              <a:buFont typeface="Monotype Sorts" charset="2"/>
              <a:buAutoNum type="arabicPeriod"/>
            </a:pPr>
            <a:r>
              <a:rPr lang="en-US" altLang="en-US" sz="3200" dirty="0"/>
              <a:t>How are role names called in UML 2.0?</a:t>
            </a:r>
          </a:p>
          <a:p>
            <a:pPr marL="533400" indent="-533400">
              <a:spcBef>
                <a:spcPts val="1800"/>
              </a:spcBef>
              <a:buClr>
                <a:srgbClr val="0000CC"/>
              </a:buClr>
              <a:buFont typeface="Monotype Sorts" charset="2"/>
              <a:buAutoNum type="arabicPeriod"/>
            </a:pPr>
            <a:r>
              <a:rPr lang="en-US" altLang="en-US" sz="3200" dirty="0"/>
              <a:t>What is the default visibility in Java (i.e. if the visibility is not specified)?</a:t>
            </a:r>
          </a:p>
          <a:p>
            <a:pPr marL="533400" indent="-533400">
              <a:spcBef>
                <a:spcPts val="1800"/>
              </a:spcBef>
              <a:buClr>
                <a:srgbClr val="0000CC"/>
              </a:buClr>
              <a:buFont typeface="Monotype Sorts" charset="2"/>
              <a:buAutoNum type="arabicPeriod"/>
            </a:pPr>
            <a:r>
              <a:rPr lang="en-US" altLang="en-US" sz="3200" dirty="0"/>
              <a:t>Can reified class replace association class without any loss of semantics?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p:txBody>
          <a:bodyPr/>
          <a:lstStyle/>
          <a:p>
            <a:pPr algn="ctr"/>
            <a:r>
              <a:rPr lang="en-US" altLang="en-US" sz="4000" dirty="0"/>
              <a:t>2. </a:t>
            </a:r>
            <a:r>
              <a:rPr lang="en-US" altLang="en-US" dirty="0"/>
              <a:t>Advanced generalization and inheritance modelling </a:t>
            </a:r>
          </a:p>
        </p:txBody>
      </p:sp>
      <p:sp>
        <p:nvSpPr>
          <p:cNvPr id="29699" name="Rectangle 3"/>
          <p:cNvSpPr>
            <a:spLocks noGrp="1" noChangeArrowheads="1"/>
          </p:cNvSpPr>
          <p:nvPr>
            <p:ph type="subTitle" idx="1"/>
          </p:nvPr>
        </p:nvSpPr>
        <p:spPr/>
        <p:txBody>
          <a:bodyPr/>
          <a:lstStyle/>
          <a:p>
            <a:pPr>
              <a:lnSpc>
                <a:spcPct val="90000"/>
              </a:lnSpc>
              <a:buFont typeface="Monotype Sorts" charset="2"/>
              <a:buChar char="n"/>
            </a:pPr>
            <a:r>
              <a:rPr lang="en-US" altLang="en-US" sz="2400"/>
              <a:t> </a:t>
            </a:r>
            <a:r>
              <a:rPr lang="en-US" altLang="en-US" i="1"/>
              <a:t>Generalization</a:t>
            </a:r>
            <a:r>
              <a:rPr lang="en-US" altLang="en-US"/>
              <a:t> is a useful and powerful concept, but it can also create many problems </a:t>
            </a:r>
          </a:p>
          <a:p>
            <a:pPr>
              <a:lnSpc>
                <a:spcPct val="90000"/>
              </a:lnSpc>
              <a:buFont typeface="Monotype Sorts" charset="2"/>
              <a:buChar char="n"/>
            </a:pPr>
            <a:r>
              <a:rPr lang="en-US" altLang="en-US"/>
              <a:t> Intricate mechanisms of </a:t>
            </a:r>
            <a:r>
              <a:rPr lang="en-US" altLang="en-US" i="1"/>
              <a:t>inheritance</a:t>
            </a:r>
            <a:r>
              <a:rPr lang="en-US" altLang="en-US"/>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6" name="Footer Placeholder 4"/>
          <p:cNvSpPr>
            <a:spLocks noGrp="1"/>
          </p:cNvSpPr>
          <p:nvPr>
            <p:ph type="ftr" sz="quarter" idx="11"/>
          </p:nvPr>
        </p:nvSpPr>
        <p:spPr/>
        <p:txBody>
          <a:bodyPr/>
          <a:lstStyle/>
          <a:p>
            <a:pPr>
              <a:defRPr/>
            </a:pPr>
            <a:r>
              <a:rPr lang="en-AU" altLang="en-US"/>
              <a:t>Chapter 5 (Maciaszek - RASD 3/e)</a:t>
            </a:r>
          </a:p>
        </p:txBody>
      </p:sp>
      <p:sp>
        <p:nvSpPr>
          <p:cNvPr id="7" name="Slide Number Placeholder 5"/>
          <p:cNvSpPr>
            <a:spLocks noGrp="1"/>
          </p:cNvSpPr>
          <p:nvPr>
            <p:ph type="sldNum" sz="quarter" idx="12"/>
          </p:nvPr>
        </p:nvSpPr>
        <p:spPr/>
        <p:txBody>
          <a:bodyPr/>
          <a:lstStyle/>
          <a:p>
            <a:pPr>
              <a:defRPr/>
            </a:pPr>
            <a:fld id="{3FF76640-06B9-45F2-B9C2-BD3EC5C68523}" type="slidenum">
              <a:rPr lang="en-AU" altLang="en-US"/>
              <a:pPr>
                <a:defRPr/>
              </a:pPr>
              <a:t>22</a:t>
            </a:fld>
            <a:endParaRPr lang="en-AU" altLang="en-US"/>
          </a:p>
        </p:txBody>
      </p:sp>
      <p:sp>
        <p:nvSpPr>
          <p:cNvPr id="977922" name="Rectangle 2"/>
          <p:cNvSpPr>
            <a:spLocks noGrp="1" noChangeArrowheads="1"/>
          </p:cNvSpPr>
          <p:nvPr>
            <p:ph type="title"/>
          </p:nvPr>
        </p:nvSpPr>
        <p:spPr/>
        <p:txBody>
          <a:bodyPr/>
          <a:lstStyle/>
          <a:p>
            <a:pPr>
              <a:defRPr/>
            </a:pPr>
            <a:r>
              <a:rPr lang="en-US" altLang="en-US"/>
              <a:t>Generalization and substitutability</a:t>
            </a:r>
          </a:p>
        </p:txBody>
      </p:sp>
      <p:sp>
        <p:nvSpPr>
          <p:cNvPr id="30726" name="Rectangle 3"/>
          <p:cNvSpPr>
            <a:spLocks noGrp="1" noChangeArrowheads="1"/>
          </p:cNvSpPr>
          <p:nvPr>
            <p:ph type="body" idx="1"/>
          </p:nvPr>
        </p:nvSpPr>
        <p:spPr>
          <a:xfrm>
            <a:off x="1371600" y="1066800"/>
            <a:ext cx="7543800" cy="2001838"/>
          </a:xfrm>
        </p:spPr>
        <p:txBody>
          <a:bodyPr/>
          <a:lstStyle/>
          <a:p>
            <a:pPr>
              <a:lnSpc>
                <a:spcPct val="90000"/>
              </a:lnSpc>
            </a:pPr>
            <a:r>
              <a:rPr lang="en-US" altLang="en-US" sz="2400" dirty="0"/>
              <a:t>Generalization introduces new classes, it can reduce the overall number of </a:t>
            </a:r>
            <a:r>
              <a:rPr lang="en-US" altLang="en-US" sz="2400" i="1" dirty="0"/>
              <a:t>association</a:t>
            </a:r>
            <a:r>
              <a:rPr lang="en-US" altLang="en-US" sz="2400" dirty="0"/>
              <a:t> and </a:t>
            </a:r>
            <a:r>
              <a:rPr lang="en-US" altLang="en-US" sz="2400" i="1" dirty="0"/>
              <a:t>aggregation</a:t>
            </a:r>
            <a:r>
              <a:rPr lang="en-US" altLang="en-US" sz="2400" dirty="0"/>
              <a:t> relationships in the model </a:t>
            </a:r>
          </a:p>
          <a:p>
            <a:pPr>
              <a:lnSpc>
                <a:spcPct val="90000"/>
              </a:lnSpc>
            </a:pPr>
            <a:r>
              <a:rPr lang="en-US" altLang="en-US" sz="2400" dirty="0"/>
              <a:t>The benefits of generalization arise from the </a:t>
            </a:r>
            <a:r>
              <a:rPr lang="en-US" altLang="en-US" sz="2400" i="1" dirty="0"/>
              <a:t>substitutability</a:t>
            </a:r>
            <a:r>
              <a:rPr lang="en-US" altLang="en-US" sz="2400" dirty="0"/>
              <a:t> principle – a subclass object can be used in place of a superclass object </a:t>
            </a:r>
          </a:p>
          <a:p>
            <a:pPr>
              <a:lnSpc>
                <a:spcPct val="90000"/>
              </a:lnSpc>
            </a:pPr>
            <a:endParaRPr lang="en-US" altLang="en-US" sz="2400" dirty="0"/>
          </a:p>
        </p:txBody>
      </p:sp>
      <p:pic>
        <p:nvPicPr>
          <p:cNvPr id="3072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306763"/>
            <a:ext cx="9144000"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DA419BC7-69BA-4E46-A49F-9532AB8800EC}" type="slidenum">
              <a:rPr lang="en-AU" altLang="en-US"/>
              <a:pPr>
                <a:defRPr/>
              </a:pPr>
              <a:t>23</a:t>
            </a:fld>
            <a:endParaRPr lang="en-AU" altLang="en-US"/>
          </a:p>
        </p:txBody>
      </p:sp>
      <p:sp>
        <p:nvSpPr>
          <p:cNvPr id="978946" name="Rectangle 2"/>
          <p:cNvSpPr>
            <a:spLocks noGrp="1" noChangeArrowheads="1"/>
          </p:cNvSpPr>
          <p:nvPr>
            <p:ph type="title"/>
          </p:nvPr>
        </p:nvSpPr>
        <p:spPr/>
        <p:txBody>
          <a:bodyPr/>
          <a:lstStyle/>
          <a:p>
            <a:pPr>
              <a:defRPr/>
            </a:pPr>
            <a:r>
              <a:rPr lang="en-US" altLang="en-US"/>
              <a:t>Inheritance versus encapsulation</a:t>
            </a:r>
          </a:p>
        </p:txBody>
      </p:sp>
      <p:sp>
        <p:nvSpPr>
          <p:cNvPr id="31750" name="Rectangle 3"/>
          <p:cNvSpPr>
            <a:spLocks noGrp="1" noChangeArrowheads="1"/>
          </p:cNvSpPr>
          <p:nvPr>
            <p:ph type="body" idx="1"/>
          </p:nvPr>
        </p:nvSpPr>
        <p:spPr/>
        <p:txBody>
          <a:bodyPr/>
          <a:lstStyle/>
          <a:p>
            <a:pPr>
              <a:lnSpc>
                <a:spcPct val="90000"/>
              </a:lnSpc>
            </a:pPr>
            <a:r>
              <a:rPr lang="en-US" altLang="en-US" i="1" dirty="0"/>
              <a:t>Encapsulation</a:t>
            </a:r>
            <a:r>
              <a:rPr lang="en-US" altLang="en-US" dirty="0"/>
              <a:t> demands that an object’s state (attribute values) be accessible only through the operations in the object’s interface. </a:t>
            </a:r>
          </a:p>
          <a:p>
            <a:pPr>
              <a:lnSpc>
                <a:spcPct val="90000"/>
              </a:lnSpc>
            </a:pPr>
            <a:r>
              <a:rPr lang="en-US" altLang="en-US" dirty="0"/>
              <a:t>Encapsulation is orthogonal to inheritance and query capabilities and has to be traded off against these two features.</a:t>
            </a:r>
          </a:p>
          <a:p>
            <a:pPr>
              <a:lnSpc>
                <a:spcPct val="90000"/>
              </a:lnSpc>
            </a:pPr>
            <a:r>
              <a:rPr lang="en-US" altLang="en-US" dirty="0"/>
              <a:t>Encapsulation refers to the notion of the class, not the object.</a:t>
            </a:r>
          </a:p>
          <a:p>
            <a:pPr lvl="1">
              <a:lnSpc>
                <a:spcPct val="90000"/>
              </a:lnSpc>
            </a:pPr>
            <a:r>
              <a:rPr lang="en-US" altLang="en-US" dirty="0"/>
              <a:t>in most object-oriented languages (with the exception of Smalltalk) an object cannot hide anything from another object of the same class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C39658F9-629A-46EE-BD61-527FAC296611}" type="slidenum">
              <a:rPr lang="en-AU" altLang="en-US"/>
              <a:pPr>
                <a:defRPr/>
              </a:pPr>
              <a:t>24</a:t>
            </a:fld>
            <a:endParaRPr lang="en-AU" altLang="en-US"/>
          </a:p>
        </p:txBody>
      </p:sp>
      <p:sp>
        <p:nvSpPr>
          <p:cNvPr id="979970" name="Rectangle 2"/>
          <p:cNvSpPr>
            <a:spLocks noGrp="1" noChangeArrowheads="1"/>
          </p:cNvSpPr>
          <p:nvPr>
            <p:ph type="title"/>
          </p:nvPr>
        </p:nvSpPr>
        <p:spPr/>
        <p:txBody>
          <a:bodyPr/>
          <a:lstStyle/>
          <a:p>
            <a:pPr>
              <a:defRPr/>
            </a:pPr>
            <a:r>
              <a:rPr lang="en-US" altLang="en-US"/>
              <a:t>Interface inheritance</a:t>
            </a:r>
          </a:p>
        </p:txBody>
      </p:sp>
      <p:sp>
        <p:nvSpPr>
          <p:cNvPr id="32774" name="Rectangle 3"/>
          <p:cNvSpPr>
            <a:spLocks noGrp="1" noChangeArrowheads="1"/>
          </p:cNvSpPr>
          <p:nvPr>
            <p:ph type="body" idx="1"/>
          </p:nvPr>
        </p:nvSpPr>
        <p:spPr/>
        <p:txBody>
          <a:bodyPr/>
          <a:lstStyle/>
          <a:p>
            <a:r>
              <a:rPr lang="en-US" altLang="en-US" dirty="0"/>
              <a:t>When generalization is used with the aim of substitutability, then it may be synonymous with the notion of </a:t>
            </a:r>
            <a:r>
              <a:rPr lang="en-US" altLang="en-US" i="1" dirty="0"/>
              <a:t>interface inheritance</a:t>
            </a:r>
            <a:r>
              <a:rPr lang="en-US" altLang="en-US" dirty="0"/>
              <a:t> (</a:t>
            </a:r>
            <a:r>
              <a:rPr lang="en-US" altLang="en-US" i="1" dirty="0"/>
              <a:t>subtyping</a:t>
            </a:r>
            <a:r>
              <a:rPr lang="en-US" altLang="en-US" dirty="0"/>
              <a:t>,</a:t>
            </a:r>
            <a:r>
              <a:rPr lang="en-US" altLang="en-US" i="1" dirty="0"/>
              <a:t> type inheritance</a:t>
            </a:r>
            <a:r>
              <a:rPr lang="en-US" altLang="en-US" dirty="0"/>
              <a:t>).</a:t>
            </a:r>
          </a:p>
          <a:p>
            <a:r>
              <a:rPr lang="en-US" altLang="en-US" dirty="0"/>
              <a:t>Interface inheritance provides a means of achieving multiple implementation inheritance in languages that do not support such inheritance (like in Java).</a:t>
            </a:r>
          </a:p>
          <a:p>
            <a:r>
              <a:rPr lang="en-US" altLang="en-US" dirty="0"/>
              <a:t>There is a difference between the notions of </a:t>
            </a:r>
            <a:r>
              <a:rPr lang="en-US" altLang="en-US" i="1" dirty="0"/>
              <a:t>interface</a:t>
            </a:r>
            <a:r>
              <a:rPr lang="en-US" altLang="en-US" dirty="0"/>
              <a:t> and </a:t>
            </a:r>
            <a:r>
              <a:rPr lang="en-US" altLang="en-US" i="1" dirty="0"/>
              <a:t>abstract class</a:t>
            </a:r>
            <a:r>
              <a:rPr lang="en-US" altLang="en-US" dirty="0"/>
              <a:t>.</a:t>
            </a:r>
          </a:p>
          <a:p>
            <a:pPr lvl="1"/>
            <a:r>
              <a:rPr lang="en-US" altLang="en-US" dirty="0"/>
              <a:t>interface can be thought of as a </a:t>
            </a:r>
            <a:r>
              <a:rPr lang="en-US" altLang="en-US" i="1" dirty="0"/>
              <a:t>pure</a:t>
            </a:r>
            <a:r>
              <a:rPr lang="en-US" altLang="en-US" dirty="0"/>
              <a:t> abstract class – no attributes or implementation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E0897451-C215-4706-98CD-5D3EB8063AF1}" type="slidenum">
              <a:rPr lang="en-AU" altLang="en-US"/>
              <a:pPr>
                <a:defRPr/>
              </a:pPr>
              <a:t>25</a:t>
            </a:fld>
            <a:endParaRPr lang="en-AU" altLang="en-US"/>
          </a:p>
        </p:txBody>
      </p:sp>
      <p:sp>
        <p:nvSpPr>
          <p:cNvPr id="953346" name="Rectangle 2"/>
          <p:cNvSpPr>
            <a:spLocks noGrp="1" noChangeArrowheads="1"/>
          </p:cNvSpPr>
          <p:nvPr>
            <p:ph type="title"/>
          </p:nvPr>
        </p:nvSpPr>
        <p:spPr/>
        <p:txBody>
          <a:bodyPr/>
          <a:lstStyle/>
          <a:p>
            <a:pPr>
              <a:defRPr/>
            </a:pPr>
            <a:r>
              <a:rPr lang="en-US" altLang="en-US" sz="3600"/>
              <a:t>Interface and implementation inheritance</a:t>
            </a:r>
          </a:p>
        </p:txBody>
      </p:sp>
      <p:pic>
        <p:nvPicPr>
          <p:cNvPr id="3379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76325"/>
            <a:ext cx="9144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22793813-9401-48A9-A42D-9F6BACCCC55B}" type="slidenum">
              <a:rPr lang="en-AU" altLang="en-US"/>
              <a:pPr>
                <a:defRPr/>
              </a:pPr>
              <a:t>26</a:t>
            </a:fld>
            <a:endParaRPr lang="en-AU" altLang="en-US"/>
          </a:p>
        </p:txBody>
      </p:sp>
      <p:sp>
        <p:nvSpPr>
          <p:cNvPr id="980994" name="Rectangle 2"/>
          <p:cNvSpPr>
            <a:spLocks noGrp="1" noChangeArrowheads="1"/>
          </p:cNvSpPr>
          <p:nvPr>
            <p:ph type="title"/>
          </p:nvPr>
        </p:nvSpPr>
        <p:spPr/>
        <p:txBody>
          <a:bodyPr/>
          <a:lstStyle/>
          <a:p>
            <a:pPr>
              <a:defRPr/>
            </a:pPr>
            <a:r>
              <a:rPr lang="en-US" altLang="en-US"/>
              <a:t>Implementation inheritance</a:t>
            </a:r>
          </a:p>
        </p:txBody>
      </p:sp>
      <p:sp>
        <p:nvSpPr>
          <p:cNvPr id="34822" name="Rectangle 3"/>
          <p:cNvSpPr>
            <a:spLocks noGrp="1" noChangeArrowheads="1"/>
          </p:cNvSpPr>
          <p:nvPr>
            <p:ph type="body" idx="1"/>
          </p:nvPr>
        </p:nvSpPr>
        <p:spPr/>
        <p:txBody>
          <a:bodyPr/>
          <a:lstStyle/>
          <a:p>
            <a:pPr>
              <a:lnSpc>
                <a:spcPct val="95000"/>
              </a:lnSpc>
            </a:pPr>
            <a:r>
              <a:rPr lang="en-US" altLang="en-US" sz="2400" dirty="0"/>
              <a:t>Generalization can be used to imply </a:t>
            </a:r>
            <a:r>
              <a:rPr lang="en-US" altLang="en-US" sz="2400" i="1" dirty="0"/>
              <a:t>substitutability</a:t>
            </a:r>
            <a:r>
              <a:rPr lang="en-US" altLang="en-US" sz="2400" dirty="0"/>
              <a:t>, and it can then be realized by </a:t>
            </a:r>
            <a:r>
              <a:rPr lang="en-US" altLang="en-US" sz="2400" i="1" u="sng" dirty="0"/>
              <a:t>interface inheritance</a:t>
            </a:r>
          </a:p>
          <a:p>
            <a:pPr lvl="1">
              <a:lnSpc>
                <a:spcPct val="95000"/>
              </a:lnSpc>
            </a:pPr>
            <a:r>
              <a:rPr lang="en-US" altLang="en-US" sz="2200" dirty="0"/>
              <a:t>involves only the inheritance of contract fragments – operation signatures  </a:t>
            </a:r>
          </a:p>
          <a:p>
            <a:pPr>
              <a:lnSpc>
                <a:spcPct val="95000"/>
              </a:lnSpc>
            </a:pPr>
            <a:r>
              <a:rPr lang="en-US" altLang="en-US" sz="2400" dirty="0"/>
              <a:t>However, generalization can also be used (deliberately or not) to imply </a:t>
            </a:r>
            <a:r>
              <a:rPr lang="en-US" altLang="en-US" sz="2400" i="1" dirty="0"/>
              <a:t>code reuse</a:t>
            </a:r>
            <a:r>
              <a:rPr lang="en-US" altLang="en-US" sz="2400" dirty="0"/>
              <a:t>, and it is then realized by an </a:t>
            </a:r>
            <a:r>
              <a:rPr lang="en-US" altLang="en-US" sz="2400" i="1" u="sng" dirty="0"/>
              <a:t>implementation inheritance</a:t>
            </a:r>
          </a:p>
          <a:p>
            <a:pPr lvl="1">
              <a:lnSpc>
                <a:spcPct val="95000"/>
              </a:lnSpc>
            </a:pPr>
            <a:r>
              <a:rPr lang="en-US" altLang="en-US" sz="2200" dirty="0"/>
              <a:t>involves the inheritance of code – implementation fragments  </a:t>
            </a:r>
          </a:p>
          <a:p>
            <a:pPr>
              <a:lnSpc>
                <a:spcPct val="95000"/>
              </a:lnSpc>
            </a:pPr>
            <a:r>
              <a:rPr lang="en-US" altLang="en-US" sz="2400" i="1" dirty="0"/>
              <a:t>Implementation inheritance</a:t>
            </a:r>
            <a:r>
              <a:rPr lang="en-US" altLang="en-US" sz="2400" dirty="0"/>
              <a:t> – also called </a:t>
            </a:r>
            <a:r>
              <a:rPr lang="en-US" altLang="en-US" sz="2400" i="1" dirty="0" err="1"/>
              <a:t>subclassing</a:t>
            </a:r>
            <a:r>
              <a:rPr lang="en-US" altLang="en-US" sz="2400" dirty="0"/>
              <a:t>,</a:t>
            </a:r>
            <a:r>
              <a:rPr lang="en-US" altLang="en-US" sz="2400" i="1" dirty="0"/>
              <a:t> code inheritance</a:t>
            </a:r>
            <a:r>
              <a:rPr lang="en-US" altLang="en-US" sz="2400" dirty="0"/>
              <a:t>, or</a:t>
            </a:r>
            <a:r>
              <a:rPr lang="en-US" altLang="en-US" sz="2400" i="1" dirty="0"/>
              <a:t> class inheritance</a:t>
            </a:r>
            <a:r>
              <a:rPr lang="en-US" altLang="en-US" sz="2400" dirty="0"/>
              <a:t> – combines the superclass properties in the subclasses and allows them to be </a:t>
            </a:r>
            <a:r>
              <a:rPr lang="en-US" altLang="en-US" sz="2400" i="1" dirty="0"/>
              <a:t>overridden</a:t>
            </a:r>
            <a:r>
              <a:rPr lang="en-US" altLang="en-US" sz="2400" dirty="0"/>
              <a:t> with new implementations when necessary.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A604AECA-983B-40AC-A617-D465DE2B7665}" type="slidenum">
              <a:rPr lang="en-AU" altLang="en-US"/>
              <a:pPr>
                <a:defRPr/>
              </a:pPr>
              <a:t>27</a:t>
            </a:fld>
            <a:endParaRPr lang="en-AU" altLang="en-US"/>
          </a:p>
        </p:txBody>
      </p:sp>
      <p:sp>
        <p:nvSpPr>
          <p:cNvPr id="954370" name="Rectangle 2"/>
          <p:cNvSpPr>
            <a:spLocks noGrp="1" noChangeArrowheads="1"/>
          </p:cNvSpPr>
          <p:nvPr>
            <p:ph type="title"/>
          </p:nvPr>
        </p:nvSpPr>
        <p:spPr/>
        <p:txBody>
          <a:bodyPr/>
          <a:lstStyle/>
          <a:p>
            <a:pPr>
              <a:defRPr/>
            </a:pPr>
            <a:r>
              <a:rPr lang="en-US" altLang="en-US"/>
              <a:t>Extension inheritance is OK</a:t>
            </a:r>
          </a:p>
        </p:txBody>
      </p:sp>
      <p:pic>
        <p:nvPicPr>
          <p:cNvPr id="3584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512888"/>
            <a:ext cx="9288463" cy="448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55371CB9-1449-466B-A0F8-765F2EFD37AE}" type="slidenum">
              <a:rPr lang="en-AU" altLang="en-US"/>
              <a:pPr>
                <a:defRPr/>
              </a:pPr>
              <a:t>28</a:t>
            </a:fld>
            <a:endParaRPr lang="en-AU" altLang="en-US"/>
          </a:p>
        </p:txBody>
      </p:sp>
      <p:sp>
        <p:nvSpPr>
          <p:cNvPr id="955394" name="Rectangle 2"/>
          <p:cNvSpPr>
            <a:spLocks noGrp="1" noChangeArrowheads="1"/>
          </p:cNvSpPr>
          <p:nvPr>
            <p:ph type="title"/>
          </p:nvPr>
        </p:nvSpPr>
        <p:spPr/>
        <p:txBody>
          <a:bodyPr/>
          <a:lstStyle/>
          <a:p>
            <a:pPr>
              <a:defRPr/>
            </a:pPr>
            <a:r>
              <a:rPr lang="en-US" altLang="en-US"/>
              <a:t>Restriction inheritance is problematic</a:t>
            </a:r>
          </a:p>
        </p:txBody>
      </p:sp>
      <p:pic>
        <p:nvPicPr>
          <p:cNvPr id="3687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813" y="1196975"/>
            <a:ext cx="7056437"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FCB37CA4-F4ED-435A-BDD2-F4E3164F3F55}" type="slidenum">
              <a:rPr lang="en-AU" altLang="en-US"/>
              <a:pPr>
                <a:defRPr/>
              </a:pPr>
              <a:t>29</a:t>
            </a:fld>
            <a:endParaRPr lang="en-AU" altLang="en-US"/>
          </a:p>
        </p:txBody>
      </p:sp>
      <p:sp>
        <p:nvSpPr>
          <p:cNvPr id="956418" name="Rectangle 2"/>
          <p:cNvSpPr>
            <a:spLocks noGrp="1" noChangeArrowheads="1"/>
          </p:cNvSpPr>
          <p:nvPr>
            <p:ph type="title"/>
          </p:nvPr>
        </p:nvSpPr>
        <p:spPr/>
        <p:txBody>
          <a:bodyPr/>
          <a:lstStyle/>
          <a:p>
            <a:pPr>
              <a:defRPr/>
            </a:pPr>
            <a:r>
              <a:rPr lang="en-US" altLang="en-US"/>
              <a:t>Convenience inheritance is not OK</a:t>
            </a:r>
          </a:p>
        </p:txBody>
      </p:sp>
      <p:pic>
        <p:nvPicPr>
          <p:cNvPr id="3789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900" y="1150938"/>
            <a:ext cx="6902450" cy="525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ctrTitle"/>
          </p:nvPr>
        </p:nvSpPr>
        <p:spPr/>
        <p:txBody>
          <a:bodyPr/>
          <a:lstStyle/>
          <a:p>
            <a:pPr algn="ctr"/>
            <a:r>
              <a:rPr lang="en-US" altLang="en-US" dirty="0"/>
              <a:t>1. </a:t>
            </a:r>
            <a:r>
              <a:rPr lang="en-US" altLang="en-US" sz="4800" dirty="0"/>
              <a:t>Advanced class modelling </a:t>
            </a:r>
          </a:p>
        </p:txBody>
      </p:sp>
      <p:sp>
        <p:nvSpPr>
          <p:cNvPr id="9219" name="Rectangle 5"/>
          <p:cNvSpPr>
            <a:spLocks noGrp="1" noChangeArrowheads="1"/>
          </p:cNvSpPr>
          <p:nvPr>
            <p:ph type="subTitle" idx="1"/>
          </p:nvPr>
        </p:nvSpPr>
        <p:spPr/>
        <p:txBody>
          <a:bodyPr/>
          <a:lstStyle/>
          <a:p>
            <a:pPr>
              <a:lnSpc>
                <a:spcPct val="90000"/>
              </a:lnSpc>
              <a:buFont typeface="Monotype Sorts" charset="2"/>
              <a:buChar char="n"/>
            </a:pPr>
            <a:r>
              <a:rPr lang="en-US" altLang="en-US" sz="2400"/>
              <a:t> s</a:t>
            </a:r>
            <a:r>
              <a:rPr lang="en-US" altLang="en-US"/>
              <a:t>tereotypes, constraints, derived information, visibility, qualified associations, association class, parameterized class, etc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B2828281-6306-4878-A170-2B93E60091C2}" type="slidenum">
              <a:rPr lang="en-AU" altLang="en-US"/>
              <a:pPr>
                <a:defRPr/>
              </a:pPr>
              <a:t>30</a:t>
            </a:fld>
            <a:endParaRPr lang="en-AU" altLang="en-US"/>
          </a:p>
        </p:txBody>
      </p:sp>
      <p:sp>
        <p:nvSpPr>
          <p:cNvPr id="982018" name="Rectangle 2"/>
          <p:cNvSpPr>
            <a:spLocks noGrp="1" noChangeArrowheads="1"/>
          </p:cNvSpPr>
          <p:nvPr>
            <p:ph type="title"/>
          </p:nvPr>
        </p:nvSpPr>
        <p:spPr/>
        <p:txBody>
          <a:bodyPr/>
          <a:lstStyle/>
          <a:p>
            <a:pPr>
              <a:defRPr/>
            </a:pPr>
            <a:r>
              <a:rPr lang="en-US" altLang="en-US" sz="4000" dirty="0"/>
              <a:t>Evils of implementation inheritance</a:t>
            </a:r>
          </a:p>
        </p:txBody>
      </p:sp>
      <p:sp>
        <p:nvSpPr>
          <p:cNvPr id="38918" name="Rectangle 3"/>
          <p:cNvSpPr>
            <a:spLocks noGrp="1" noChangeArrowheads="1"/>
          </p:cNvSpPr>
          <p:nvPr>
            <p:ph type="body" idx="1"/>
          </p:nvPr>
        </p:nvSpPr>
        <p:spPr/>
        <p:txBody>
          <a:bodyPr/>
          <a:lstStyle/>
          <a:p>
            <a:pPr>
              <a:lnSpc>
                <a:spcPct val="200000"/>
              </a:lnSpc>
            </a:pPr>
            <a:r>
              <a:rPr lang="en-US" altLang="en-US" sz="3200" dirty="0"/>
              <a:t>Fragile base class</a:t>
            </a:r>
          </a:p>
          <a:p>
            <a:pPr>
              <a:lnSpc>
                <a:spcPct val="200000"/>
              </a:lnSpc>
            </a:pPr>
            <a:r>
              <a:rPr lang="en-US" altLang="en-US" sz="3200" dirty="0"/>
              <a:t>Overriding and callbacks</a:t>
            </a:r>
          </a:p>
          <a:p>
            <a:pPr>
              <a:lnSpc>
                <a:spcPct val="200000"/>
              </a:lnSpc>
            </a:pPr>
            <a:r>
              <a:rPr lang="en-US" altLang="en-US" sz="3200" dirty="0"/>
              <a:t>Multiple implementation inheritance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28536416-16FA-4B67-A820-DA9C4BE83B27}" type="slidenum">
              <a:rPr lang="en-AU" altLang="en-US"/>
              <a:pPr>
                <a:defRPr/>
              </a:pPr>
              <a:t>31</a:t>
            </a:fld>
            <a:endParaRPr lang="en-AU" altLang="en-US"/>
          </a:p>
        </p:txBody>
      </p:sp>
      <p:sp>
        <p:nvSpPr>
          <p:cNvPr id="957442" name="Rectangle 2"/>
          <p:cNvSpPr>
            <a:spLocks noGrp="1" noChangeArrowheads="1"/>
          </p:cNvSpPr>
          <p:nvPr>
            <p:ph type="title"/>
          </p:nvPr>
        </p:nvSpPr>
        <p:spPr/>
        <p:txBody>
          <a:bodyPr/>
          <a:lstStyle/>
          <a:p>
            <a:pPr>
              <a:defRPr/>
            </a:pPr>
            <a:r>
              <a:rPr lang="en-US" altLang="en-US"/>
              <a:t>Fragile base class</a:t>
            </a:r>
          </a:p>
        </p:txBody>
      </p:sp>
      <p:sp>
        <p:nvSpPr>
          <p:cNvPr id="39942" name="Rectangle 3"/>
          <p:cNvSpPr>
            <a:spLocks noGrp="1" noChangeArrowheads="1"/>
          </p:cNvSpPr>
          <p:nvPr>
            <p:ph type="body" idx="1"/>
          </p:nvPr>
        </p:nvSpPr>
        <p:spPr/>
        <p:txBody>
          <a:bodyPr/>
          <a:lstStyle/>
          <a:p>
            <a:pPr>
              <a:lnSpc>
                <a:spcPct val="110000"/>
              </a:lnSpc>
            </a:pPr>
            <a:r>
              <a:rPr lang="en-US" altLang="en-US" dirty="0"/>
              <a:t>Change in a superclass automatically affects the existing subclasses</a:t>
            </a:r>
          </a:p>
          <a:p>
            <a:pPr>
              <a:lnSpc>
                <a:spcPct val="110000"/>
              </a:lnSpc>
            </a:pPr>
            <a:r>
              <a:rPr lang="en-US" altLang="en-US" dirty="0"/>
              <a:t>Changes of superclass’ public interfaces are particularly troublesome</a:t>
            </a:r>
          </a:p>
          <a:p>
            <a:pPr lvl="1">
              <a:lnSpc>
                <a:spcPct val="110000"/>
              </a:lnSpc>
            </a:pPr>
            <a:r>
              <a:rPr lang="en-US" altLang="en-US" dirty="0"/>
              <a:t>changing the signature of a method</a:t>
            </a:r>
          </a:p>
          <a:p>
            <a:pPr lvl="1">
              <a:lnSpc>
                <a:spcPct val="110000"/>
              </a:lnSpc>
            </a:pPr>
            <a:r>
              <a:rPr lang="en-US" altLang="en-US" dirty="0"/>
              <a:t>splitting the method into two or more new methods</a:t>
            </a:r>
          </a:p>
          <a:p>
            <a:pPr lvl="1">
              <a:lnSpc>
                <a:spcPct val="110000"/>
              </a:lnSpc>
            </a:pPr>
            <a:r>
              <a:rPr lang="en-US" altLang="en-US" dirty="0"/>
              <a:t>joining existing methods into a larger method</a:t>
            </a:r>
          </a:p>
          <a:p>
            <a:pPr>
              <a:lnSpc>
                <a:spcPct val="110000"/>
              </a:lnSpc>
            </a:pPr>
            <a:r>
              <a:rPr lang="en-US" altLang="en-US" dirty="0"/>
              <a:t>‘Insanity is inherited; you get it from your children’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938CDBBC-67A1-4B90-8C20-A47BA76C0726}" type="slidenum">
              <a:rPr lang="en-AU" altLang="en-US"/>
              <a:pPr>
                <a:defRPr/>
              </a:pPr>
              <a:t>32</a:t>
            </a:fld>
            <a:endParaRPr lang="en-AU" altLang="en-US"/>
          </a:p>
        </p:txBody>
      </p:sp>
      <p:sp>
        <p:nvSpPr>
          <p:cNvPr id="958466" name="Rectangle 2"/>
          <p:cNvSpPr>
            <a:spLocks noGrp="1" noChangeArrowheads="1"/>
          </p:cNvSpPr>
          <p:nvPr>
            <p:ph type="title"/>
          </p:nvPr>
        </p:nvSpPr>
        <p:spPr/>
        <p:txBody>
          <a:bodyPr/>
          <a:lstStyle/>
          <a:p>
            <a:pPr>
              <a:defRPr/>
            </a:pPr>
            <a:r>
              <a:rPr lang="en-US" altLang="en-US"/>
              <a:t>Reusing the superclass’ code</a:t>
            </a:r>
          </a:p>
        </p:txBody>
      </p:sp>
      <p:sp>
        <p:nvSpPr>
          <p:cNvPr id="40966" name="Rectangle 3"/>
          <p:cNvSpPr>
            <a:spLocks noGrp="1" noChangeArrowheads="1"/>
          </p:cNvSpPr>
          <p:nvPr>
            <p:ph type="body" idx="1"/>
          </p:nvPr>
        </p:nvSpPr>
        <p:spPr/>
        <p:txBody>
          <a:bodyPr/>
          <a:lstStyle/>
          <a:p>
            <a:pPr marL="533400" indent="-533400">
              <a:spcBef>
                <a:spcPts val="600"/>
              </a:spcBef>
            </a:pPr>
            <a:r>
              <a:rPr lang="en-US" altLang="en-US" sz="2400" dirty="0"/>
              <a:t>Subclass can inherit method implementation and introduce no changes to the implementation.</a:t>
            </a:r>
          </a:p>
          <a:p>
            <a:pPr marL="533400" indent="-533400">
              <a:spcBef>
                <a:spcPts val="600"/>
              </a:spcBef>
            </a:pPr>
            <a:r>
              <a:rPr lang="en-US" altLang="en-US" sz="2400" dirty="0"/>
              <a:t>Subclass can inherit the code and include it (call it) in its own method with the same signature.</a:t>
            </a:r>
          </a:p>
          <a:p>
            <a:pPr marL="533400" indent="-533400">
              <a:spcBef>
                <a:spcPts val="600"/>
              </a:spcBef>
            </a:pPr>
            <a:r>
              <a:rPr lang="en-US" altLang="en-US" sz="2400" dirty="0"/>
              <a:t>Subclass can inherit the code and then completely override it with a new implementation with the same signature.</a:t>
            </a:r>
          </a:p>
          <a:p>
            <a:pPr marL="533400" indent="-533400">
              <a:spcBef>
                <a:spcPts val="600"/>
              </a:spcBef>
            </a:pPr>
            <a:r>
              <a:rPr lang="en-US" altLang="en-US" sz="2400" dirty="0"/>
              <a:t>Subclass can inherit code that is empty (i.e. the method declaration is empty) and then provide the implementation for the method.</a:t>
            </a:r>
          </a:p>
          <a:p>
            <a:pPr marL="533400" indent="-533400">
              <a:spcBef>
                <a:spcPts val="600"/>
              </a:spcBef>
            </a:pPr>
            <a:r>
              <a:rPr lang="en-US" altLang="en-US" sz="2400" dirty="0"/>
              <a:t>Subclass can inherit the method interface only (i.e. interface inheritance) and then provide the implementation for the method.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7" name="Footer Placeholder 4"/>
          <p:cNvSpPr>
            <a:spLocks noGrp="1"/>
          </p:cNvSpPr>
          <p:nvPr>
            <p:ph type="ftr" sz="quarter" idx="11"/>
          </p:nvPr>
        </p:nvSpPr>
        <p:spPr/>
        <p:txBody>
          <a:bodyPr/>
          <a:lstStyle/>
          <a:p>
            <a:pPr>
              <a:defRPr/>
            </a:pPr>
            <a:r>
              <a:rPr lang="en-AU" altLang="en-US"/>
              <a:t>Chapter 5 (Maciaszek - RASD 3/e)</a:t>
            </a:r>
          </a:p>
        </p:txBody>
      </p:sp>
      <p:sp>
        <p:nvSpPr>
          <p:cNvPr id="8" name="Slide Number Placeholder 5"/>
          <p:cNvSpPr>
            <a:spLocks noGrp="1"/>
          </p:cNvSpPr>
          <p:nvPr>
            <p:ph type="sldNum" sz="quarter" idx="12"/>
          </p:nvPr>
        </p:nvSpPr>
        <p:spPr/>
        <p:txBody>
          <a:bodyPr/>
          <a:lstStyle/>
          <a:p>
            <a:pPr>
              <a:defRPr/>
            </a:pPr>
            <a:fld id="{1531228E-E5C2-4078-A519-EC639B08FC9B}" type="slidenum">
              <a:rPr lang="en-AU" altLang="en-US"/>
              <a:pPr>
                <a:defRPr/>
              </a:pPr>
              <a:t>33</a:t>
            </a:fld>
            <a:endParaRPr lang="en-AU" altLang="en-US"/>
          </a:p>
        </p:txBody>
      </p:sp>
      <p:pic>
        <p:nvPicPr>
          <p:cNvPr id="4198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7168" y="1035140"/>
            <a:ext cx="7561263"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9490" name="Rectangle 2"/>
          <p:cNvSpPr>
            <a:spLocks noGrp="1" noChangeArrowheads="1"/>
          </p:cNvSpPr>
          <p:nvPr>
            <p:ph type="title"/>
          </p:nvPr>
        </p:nvSpPr>
        <p:spPr/>
        <p:txBody>
          <a:bodyPr/>
          <a:lstStyle/>
          <a:p>
            <a:pPr>
              <a:defRPr/>
            </a:pPr>
            <a:r>
              <a:rPr lang="en-US" altLang="en-US"/>
              <a:t>Overriding and down-calls</a:t>
            </a:r>
          </a:p>
        </p:txBody>
      </p:sp>
      <p:sp>
        <p:nvSpPr>
          <p:cNvPr id="41991" name="Text Box 5"/>
          <p:cNvSpPr txBox="1">
            <a:spLocks noChangeArrowheads="1"/>
          </p:cNvSpPr>
          <p:nvPr/>
        </p:nvSpPr>
        <p:spPr bwMode="auto">
          <a:xfrm>
            <a:off x="0" y="4797425"/>
            <a:ext cx="3491880" cy="1314450"/>
          </a:xfrm>
          <a:prstGeom prst="rect">
            <a:avLst/>
          </a:prstGeom>
          <a:solidFill>
            <a:srgbClr val="E1FFFA">
              <a:alpha val="50196"/>
            </a:srgbClr>
          </a:solidFill>
          <a:ln>
            <a:noFill/>
          </a:ln>
          <a:effectLst/>
          <a:extLst/>
        </p:spPr>
        <p:txBody>
          <a:bodyPr wrap="squar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600" dirty="0" err="1">
                <a:latin typeface="+mn-lt"/>
              </a:rPr>
              <a:t>computeTickets</a:t>
            </a:r>
            <a:r>
              <a:rPr lang="en-US" altLang="en-US" sz="1600" dirty="0">
                <a:latin typeface="+mn-lt"/>
              </a:rPr>
              <a:t>() uses </a:t>
            </a:r>
            <a:r>
              <a:rPr lang="en-US" altLang="en-US" sz="1600" dirty="0" err="1">
                <a:latin typeface="+mn-lt"/>
              </a:rPr>
              <a:t>ECampaign’s</a:t>
            </a:r>
            <a:r>
              <a:rPr lang="en-US" altLang="en-US" sz="1600" dirty="0">
                <a:latin typeface="+mn-lt"/>
              </a:rPr>
              <a:t> method because </a:t>
            </a:r>
            <a:r>
              <a:rPr lang="en-US" altLang="en-US" sz="1600" dirty="0" err="1">
                <a:latin typeface="+mn-lt"/>
              </a:rPr>
              <a:t>EBonusCampaign</a:t>
            </a:r>
            <a:r>
              <a:rPr lang="en-US" altLang="en-US" sz="1600" dirty="0">
                <a:latin typeface="+mn-lt"/>
              </a:rPr>
              <a:t> </a:t>
            </a:r>
          </a:p>
          <a:p>
            <a:r>
              <a:rPr lang="en-US" altLang="en-US" sz="1600" dirty="0">
                <a:latin typeface="+mn-lt"/>
              </a:rPr>
              <a:t>(referenced by </a:t>
            </a:r>
            <a:r>
              <a:rPr lang="en-US" altLang="en-US" sz="1600" dirty="0" err="1">
                <a:latin typeface="+mn-lt"/>
              </a:rPr>
              <a:t>theECampaign</a:t>
            </a:r>
            <a:r>
              <a:rPr lang="en-US" altLang="en-US" sz="1600" dirty="0">
                <a:latin typeface="+mn-lt"/>
              </a:rPr>
              <a:t>) </a:t>
            </a:r>
          </a:p>
          <a:p>
            <a:r>
              <a:rPr lang="en-US" altLang="en-US" sz="1600" dirty="0">
                <a:latin typeface="+mn-lt"/>
              </a:rPr>
              <a:t>does not have its own, overridden, </a:t>
            </a:r>
          </a:p>
          <a:p>
            <a:r>
              <a:rPr lang="en-US" altLang="en-US" sz="1600" dirty="0">
                <a:latin typeface="+mn-lt"/>
              </a:rPr>
              <a:t>version of </a:t>
            </a:r>
            <a:r>
              <a:rPr lang="en-US" altLang="en-US" sz="1600" dirty="0" err="1">
                <a:latin typeface="+mn-lt"/>
              </a:rPr>
              <a:t>computeTickets</a:t>
            </a:r>
            <a:r>
              <a:rPr lang="en-US" altLang="en-US" sz="1600" dirty="0">
                <a:latin typeface="+mn-lt"/>
              </a:rPr>
              <a:t> ()).</a:t>
            </a:r>
          </a:p>
        </p:txBody>
      </p:sp>
      <p:sp>
        <p:nvSpPr>
          <p:cNvPr id="41992" name="Text Box 6"/>
          <p:cNvSpPr txBox="1">
            <a:spLocks noChangeArrowheads="1"/>
          </p:cNvSpPr>
          <p:nvPr/>
        </p:nvSpPr>
        <p:spPr bwMode="auto">
          <a:xfrm>
            <a:off x="6119201" y="3704718"/>
            <a:ext cx="2897063" cy="1077218"/>
          </a:xfrm>
          <a:prstGeom prst="rect">
            <a:avLst/>
          </a:prstGeom>
          <a:solidFill>
            <a:srgbClr val="E1FFFA">
              <a:alpha val="50196"/>
            </a:srgbClr>
          </a:solidFill>
          <a:ln>
            <a:noFill/>
          </a:ln>
          <a:effectLst/>
          <a:extLst/>
        </p:spPr>
        <p:txBody>
          <a:bodyPr wrap="squar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600" dirty="0" err="1">
                <a:latin typeface="+mn-lt"/>
              </a:rPr>
              <a:t>computeTicketsLeft</a:t>
            </a:r>
            <a:r>
              <a:rPr lang="en-US" altLang="en-US" sz="1600" dirty="0">
                <a:latin typeface="+mn-lt"/>
              </a:rPr>
              <a:t>() is overridden in </a:t>
            </a:r>
            <a:r>
              <a:rPr lang="en-US" altLang="en-US" sz="1600" dirty="0" err="1">
                <a:latin typeface="+mn-lt"/>
              </a:rPr>
              <a:t>EBonusCampaign</a:t>
            </a:r>
            <a:r>
              <a:rPr lang="en-US" altLang="en-US" sz="1600" dirty="0">
                <a:latin typeface="+mn-lt"/>
              </a:rPr>
              <a:t> and this overridden method is called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7" name="Footer Placeholder 4"/>
          <p:cNvSpPr>
            <a:spLocks noGrp="1"/>
          </p:cNvSpPr>
          <p:nvPr>
            <p:ph type="ftr" sz="quarter" idx="11"/>
          </p:nvPr>
        </p:nvSpPr>
        <p:spPr/>
        <p:txBody>
          <a:bodyPr/>
          <a:lstStyle/>
          <a:p>
            <a:pPr>
              <a:defRPr/>
            </a:pPr>
            <a:r>
              <a:rPr lang="en-AU" altLang="en-US"/>
              <a:t>Chapter 5 (Maciaszek - RASD 3/e)</a:t>
            </a:r>
          </a:p>
        </p:txBody>
      </p:sp>
      <p:sp>
        <p:nvSpPr>
          <p:cNvPr id="8" name="Slide Number Placeholder 5"/>
          <p:cNvSpPr>
            <a:spLocks noGrp="1"/>
          </p:cNvSpPr>
          <p:nvPr>
            <p:ph type="sldNum" sz="quarter" idx="12"/>
          </p:nvPr>
        </p:nvSpPr>
        <p:spPr/>
        <p:txBody>
          <a:bodyPr/>
          <a:lstStyle/>
          <a:p>
            <a:pPr>
              <a:defRPr/>
            </a:pPr>
            <a:fld id="{F35715DB-68FF-44A1-AD5F-6121421371CD}" type="slidenum">
              <a:rPr lang="en-AU" altLang="en-US"/>
              <a:pPr>
                <a:defRPr/>
              </a:pPr>
              <a:t>34</a:t>
            </a:fld>
            <a:endParaRPr lang="en-AU" altLang="en-US"/>
          </a:p>
        </p:txBody>
      </p:sp>
      <p:pic>
        <p:nvPicPr>
          <p:cNvPr id="43013"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4075" y="1052513"/>
            <a:ext cx="6697663" cy="544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43" name="Rectangle 3"/>
          <p:cNvSpPr>
            <a:spLocks noGrp="1" noChangeArrowheads="1"/>
          </p:cNvSpPr>
          <p:nvPr>
            <p:ph type="title"/>
          </p:nvPr>
        </p:nvSpPr>
        <p:spPr/>
        <p:txBody>
          <a:bodyPr/>
          <a:lstStyle/>
          <a:p>
            <a:pPr>
              <a:defRPr/>
            </a:pPr>
            <a:r>
              <a:rPr lang="en-US" altLang="en-US"/>
              <a:t>Overriding and up-calls</a:t>
            </a:r>
          </a:p>
        </p:txBody>
      </p:sp>
      <p:sp>
        <p:nvSpPr>
          <p:cNvPr id="43015" name="Text Box 4"/>
          <p:cNvSpPr txBox="1">
            <a:spLocks noChangeArrowheads="1"/>
          </p:cNvSpPr>
          <p:nvPr/>
        </p:nvSpPr>
        <p:spPr bwMode="auto">
          <a:xfrm>
            <a:off x="2916238" y="4149725"/>
            <a:ext cx="4536082" cy="584775"/>
          </a:xfrm>
          <a:prstGeom prst="rect">
            <a:avLst/>
          </a:prstGeom>
          <a:solidFill>
            <a:srgbClr val="E1FFFA">
              <a:alpha val="50196"/>
            </a:srgbClr>
          </a:solidFill>
          <a:ln>
            <a:noFill/>
          </a:ln>
          <a:effectLst/>
          <a:extLst/>
        </p:spPr>
        <p:txBody>
          <a:bodyPr wrap="squar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600" dirty="0" err="1">
                <a:latin typeface="+mn-lt"/>
              </a:rPr>
              <a:t>getDateClose</a:t>
            </a:r>
            <a:r>
              <a:rPr lang="en-US" altLang="en-US" sz="1600" dirty="0">
                <a:latin typeface="+mn-lt"/>
              </a:rPr>
              <a:t>() contains a call to super – an </a:t>
            </a:r>
            <a:r>
              <a:rPr lang="en-US" altLang="en-US" sz="1600" i="1" dirty="0">
                <a:latin typeface="+mn-lt"/>
              </a:rPr>
              <a:t>up-call</a:t>
            </a:r>
            <a:r>
              <a:rPr lang="en-US" altLang="en-US" sz="1600" dirty="0">
                <a:latin typeface="+mn-lt"/>
              </a:rPr>
              <a:t> (</a:t>
            </a:r>
            <a:r>
              <a:rPr lang="en-US" altLang="en-US" sz="1600" i="1" dirty="0">
                <a:latin typeface="+mn-lt"/>
              </a:rPr>
              <a:t>callback</a:t>
            </a:r>
            <a:r>
              <a:rPr lang="en-US" altLang="en-US" sz="1600" dirty="0">
                <a:latin typeface="+mn-lt"/>
              </a:rPr>
              <a:t>) from a subclass to its superclass. </a:t>
            </a:r>
          </a:p>
        </p:txBody>
      </p:sp>
      <p:sp>
        <p:nvSpPr>
          <p:cNvPr id="43016" name="Text Box 5"/>
          <p:cNvSpPr txBox="1">
            <a:spLocks noChangeArrowheads="1"/>
          </p:cNvSpPr>
          <p:nvPr/>
        </p:nvSpPr>
        <p:spPr bwMode="auto">
          <a:xfrm>
            <a:off x="5054693" y="2780928"/>
            <a:ext cx="2664097" cy="584775"/>
          </a:xfrm>
          <a:prstGeom prst="rect">
            <a:avLst/>
          </a:prstGeom>
          <a:solidFill>
            <a:srgbClr val="E1FFFA">
              <a:alpha val="50196"/>
            </a:srgbClr>
          </a:solidFill>
          <a:ln>
            <a:noFill/>
          </a:ln>
          <a:effectLst/>
          <a:extLst/>
        </p:spPr>
        <p:txBody>
          <a:bodyPr wrap="square">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r>
              <a:rPr lang="en-US" altLang="en-US" sz="1600" dirty="0" err="1">
                <a:latin typeface="+mn-lt"/>
              </a:rPr>
              <a:t>getDateClose</a:t>
            </a:r>
            <a:r>
              <a:rPr lang="en-US" altLang="en-US" sz="1600" dirty="0">
                <a:latin typeface="+mn-lt"/>
              </a:rPr>
              <a:t>() in </a:t>
            </a:r>
            <a:r>
              <a:rPr lang="en-US" altLang="en-US" sz="1600" dirty="0" err="1">
                <a:latin typeface="+mn-lt"/>
              </a:rPr>
              <a:t>EBonusCampaign</a:t>
            </a:r>
            <a:r>
              <a:rPr lang="en-US" altLang="en-US" sz="1600" dirty="0">
                <a:latin typeface="+mn-lt"/>
              </a:rPr>
              <a:t> is called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20652E4F-26BE-458F-973C-1AA95A083A82}" type="slidenum">
              <a:rPr lang="en-AU" altLang="en-US"/>
              <a:pPr>
                <a:defRPr/>
              </a:pPr>
              <a:t>35</a:t>
            </a:fld>
            <a:endParaRPr lang="en-AU" altLang="en-US"/>
          </a:p>
        </p:txBody>
      </p:sp>
      <p:sp>
        <p:nvSpPr>
          <p:cNvPr id="984066" name="Rectangle 2"/>
          <p:cNvSpPr>
            <a:spLocks noGrp="1" noChangeArrowheads="1"/>
          </p:cNvSpPr>
          <p:nvPr>
            <p:ph type="title"/>
          </p:nvPr>
        </p:nvSpPr>
        <p:spPr/>
        <p:txBody>
          <a:bodyPr/>
          <a:lstStyle/>
          <a:p>
            <a:pPr>
              <a:defRPr/>
            </a:pPr>
            <a:r>
              <a:rPr lang="en-US" altLang="en-US"/>
              <a:t>Multiple inheritance</a:t>
            </a:r>
          </a:p>
        </p:txBody>
      </p:sp>
      <p:sp>
        <p:nvSpPr>
          <p:cNvPr id="44038" name="Rectangle 3"/>
          <p:cNvSpPr>
            <a:spLocks noGrp="1" noChangeArrowheads="1"/>
          </p:cNvSpPr>
          <p:nvPr>
            <p:ph type="body" idx="1"/>
          </p:nvPr>
        </p:nvSpPr>
        <p:spPr/>
        <p:txBody>
          <a:bodyPr/>
          <a:lstStyle/>
          <a:p>
            <a:r>
              <a:rPr lang="en-US" altLang="en-US" sz="2400" b="1" i="1" dirty="0"/>
              <a:t>Multiple interface inheritance</a:t>
            </a:r>
            <a:endParaRPr lang="en-US" altLang="en-US" sz="2400" b="1" dirty="0"/>
          </a:p>
          <a:p>
            <a:pPr lvl="1"/>
            <a:r>
              <a:rPr lang="en-US" altLang="en-US" sz="2200" dirty="0"/>
              <a:t>multiple </a:t>
            </a:r>
            <a:r>
              <a:rPr lang="en-US" altLang="en-US" sz="2200" dirty="0" err="1"/>
              <a:t>supertyping</a:t>
            </a:r>
            <a:endParaRPr lang="en-US" altLang="en-US" sz="2200" dirty="0"/>
          </a:p>
          <a:p>
            <a:pPr lvl="1"/>
            <a:r>
              <a:rPr lang="en-US" altLang="en-US" sz="2200" dirty="0"/>
              <a:t>merging of interface contracts</a:t>
            </a:r>
            <a:endParaRPr lang="en-US" altLang="en-US" sz="2200" i="1" dirty="0"/>
          </a:p>
          <a:p>
            <a:r>
              <a:rPr lang="en-US" altLang="en-US" sz="2400" b="1" i="1" dirty="0"/>
              <a:t>Multiple implementation inheritance</a:t>
            </a:r>
            <a:r>
              <a:rPr lang="en-US" altLang="en-US" sz="2400" dirty="0"/>
              <a:t> </a:t>
            </a:r>
          </a:p>
          <a:p>
            <a:pPr lvl="1"/>
            <a:r>
              <a:rPr lang="en-US" altLang="en-US" sz="2200" dirty="0"/>
              <a:t>multiple </a:t>
            </a:r>
            <a:r>
              <a:rPr lang="en-US" altLang="en-US" sz="2200" dirty="0" err="1"/>
              <a:t>superclassing</a:t>
            </a:r>
            <a:endParaRPr lang="en-US" altLang="en-US" sz="2200" dirty="0"/>
          </a:p>
          <a:p>
            <a:pPr lvl="1"/>
            <a:r>
              <a:rPr lang="en-US" altLang="en-US" sz="2200" dirty="0"/>
              <a:t>merging of implementation fragments</a:t>
            </a:r>
          </a:p>
          <a:p>
            <a:pPr lvl="1"/>
            <a:r>
              <a:rPr lang="en-US" altLang="en-US" sz="2200" dirty="0"/>
              <a:t>exaggerates the problems due to the fragile base class, overriding, and callbacks</a:t>
            </a:r>
          </a:p>
          <a:p>
            <a:pPr lvl="1"/>
            <a:r>
              <a:rPr lang="en-US" altLang="en-US" sz="2200" dirty="0"/>
              <a:t>some problems result from the lack of support in object systems for </a:t>
            </a:r>
            <a:r>
              <a:rPr lang="en-US" altLang="en-US" sz="2200" i="1" dirty="0"/>
              <a:t>multiple classification</a:t>
            </a:r>
            <a:r>
              <a:rPr lang="en-US" altLang="en-US" sz="2200" dirty="0"/>
              <a:t>  </a:t>
            </a:r>
          </a:p>
          <a:p>
            <a:r>
              <a:rPr lang="en-US" altLang="en-US" sz="2400" dirty="0"/>
              <a:t>Java recommends using </a:t>
            </a:r>
            <a:r>
              <a:rPr lang="en-US" altLang="en-US" sz="2400" i="1" dirty="0"/>
              <a:t>multiple interface inheritance</a:t>
            </a:r>
            <a:r>
              <a:rPr lang="en-US" altLang="en-US" sz="2400" dirty="0"/>
              <a:t> to provide solutions that otherwise would require </a:t>
            </a:r>
            <a:r>
              <a:rPr lang="en-US" altLang="en-US" sz="2400" i="1" dirty="0"/>
              <a:t>multiple implementation inheritance</a:t>
            </a:r>
            <a:r>
              <a:rPr lang="en-US" altLang="en-US" sz="2400" dirty="0"/>
              <a:t> </a:t>
            </a:r>
          </a:p>
          <a:p>
            <a:endParaRPr lang="en-US"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B0F9BDE0-6AAF-48A2-A14B-37BF265F0C4F}" type="slidenum">
              <a:rPr lang="en-AU" altLang="en-US"/>
              <a:pPr>
                <a:defRPr/>
              </a:pPr>
              <a:t>36</a:t>
            </a:fld>
            <a:endParaRPr lang="en-AU" altLang="en-US"/>
          </a:p>
        </p:txBody>
      </p:sp>
      <p:sp>
        <p:nvSpPr>
          <p:cNvPr id="985090" name="Rectangle 2"/>
          <p:cNvSpPr>
            <a:spLocks noGrp="1" noChangeArrowheads="1"/>
          </p:cNvSpPr>
          <p:nvPr>
            <p:ph type="title"/>
          </p:nvPr>
        </p:nvSpPr>
        <p:spPr/>
        <p:txBody>
          <a:bodyPr/>
          <a:lstStyle/>
          <a:p>
            <a:pPr>
              <a:defRPr/>
            </a:pPr>
            <a:r>
              <a:rPr lang="en-US" altLang="en-US"/>
              <a:t>Review Quiz 5.2</a:t>
            </a:r>
          </a:p>
        </p:txBody>
      </p:sp>
      <p:sp>
        <p:nvSpPr>
          <p:cNvPr id="45062"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dirty="0"/>
              <a:t>What related principle makes generalization useful?</a:t>
            </a:r>
          </a:p>
          <a:p>
            <a:pPr marL="533400" indent="-533400">
              <a:spcBef>
                <a:spcPts val="1800"/>
              </a:spcBef>
              <a:buClr>
                <a:srgbClr val="0000CC"/>
              </a:buClr>
              <a:buFont typeface="Monotype Sorts" charset="2"/>
              <a:buAutoNum type="arabicPeriod"/>
            </a:pPr>
            <a:r>
              <a:rPr lang="en-US" altLang="en-US" dirty="0"/>
              <a:t>How does inheritance compromise encapsulation?</a:t>
            </a:r>
          </a:p>
          <a:p>
            <a:pPr marL="533400" indent="-533400">
              <a:spcBef>
                <a:spcPts val="1800"/>
              </a:spcBef>
              <a:buClr>
                <a:srgbClr val="0000CC"/>
              </a:buClr>
              <a:buFont typeface="Monotype Sorts" charset="2"/>
              <a:buAutoNum type="arabicPeriod"/>
            </a:pPr>
            <a:r>
              <a:rPr lang="en-US" altLang="en-US" dirty="0"/>
              <a:t>What concept can be used in lieu of multiple implementation inheritance?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p:txBody>
          <a:bodyPr/>
          <a:lstStyle/>
          <a:p>
            <a:pPr algn="ctr"/>
            <a:r>
              <a:rPr lang="en-US" altLang="en-US" sz="4000" dirty="0"/>
              <a:t>3. </a:t>
            </a:r>
            <a:r>
              <a:rPr lang="en-US" altLang="en-US" dirty="0"/>
              <a:t>Advanced aggregation and delegation modelling </a:t>
            </a:r>
          </a:p>
        </p:txBody>
      </p:sp>
      <p:sp>
        <p:nvSpPr>
          <p:cNvPr id="47107" name="Rectangle 3"/>
          <p:cNvSpPr>
            <a:spLocks noGrp="1" noChangeArrowheads="1"/>
          </p:cNvSpPr>
          <p:nvPr>
            <p:ph type="subTitle" idx="1"/>
          </p:nvPr>
        </p:nvSpPr>
        <p:spPr/>
        <p:txBody>
          <a:bodyPr/>
          <a:lstStyle/>
          <a:p>
            <a:pPr>
              <a:lnSpc>
                <a:spcPct val="90000"/>
              </a:lnSpc>
              <a:buFont typeface="Monotype Sorts" charset="2"/>
              <a:buChar char="n"/>
            </a:pPr>
            <a:r>
              <a:rPr lang="en-US" altLang="en-US" sz="2400"/>
              <a:t> </a:t>
            </a:r>
            <a:r>
              <a:rPr lang="en-US" altLang="en-US" sz="2400" i="1"/>
              <a:t>Aggregation</a:t>
            </a:r>
            <a:r>
              <a:rPr lang="en-US" altLang="en-US" sz="2400"/>
              <a:t> is the most powerful technique for managing the complexity of large systems through the allocation of classes to hierarchical layers of abstraction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81CC2097-5846-4F24-9144-E3CF658E62AE}" type="slidenum">
              <a:rPr lang="en-AU" altLang="en-US"/>
              <a:pPr>
                <a:defRPr/>
              </a:pPr>
              <a:t>38</a:t>
            </a:fld>
            <a:endParaRPr lang="en-AU" altLang="en-US"/>
          </a:p>
        </p:txBody>
      </p:sp>
      <p:sp>
        <p:nvSpPr>
          <p:cNvPr id="988162" name="Rectangle 2"/>
          <p:cNvSpPr>
            <a:spLocks noGrp="1" noChangeArrowheads="1"/>
          </p:cNvSpPr>
          <p:nvPr>
            <p:ph type="title"/>
          </p:nvPr>
        </p:nvSpPr>
        <p:spPr/>
        <p:txBody>
          <a:bodyPr/>
          <a:lstStyle/>
          <a:p>
            <a:pPr>
              <a:defRPr/>
            </a:pPr>
            <a:r>
              <a:rPr lang="en-US" altLang="en-US" sz="4000"/>
              <a:t>Putting more semantics into aggregation</a:t>
            </a:r>
          </a:p>
        </p:txBody>
      </p:sp>
      <p:sp>
        <p:nvSpPr>
          <p:cNvPr id="48134" name="Rectangle 3"/>
          <p:cNvSpPr>
            <a:spLocks noGrp="1" noChangeArrowheads="1"/>
          </p:cNvSpPr>
          <p:nvPr>
            <p:ph type="body" idx="1"/>
          </p:nvPr>
        </p:nvSpPr>
        <p:spPr/>
        <p:txBody>
          <a:bodyPr/>
          <a:lstStyle/>
          <a:p>
            <a:pPr marL="533400" indent="-533400">
              <a:lnSpc>
                <a:spcPct val="95000"/>
              </a:lnSpc>
            </a:pPr>
            <a:r>
              <a:rPr lang="en-US" altLang="en-US" i="1" dirty="0"/>
              <a:t>Aggregation</a:t>
            </a:r>
            <a:r>
              <a:rPr lang="en-US" altLang="en-US" dirty="0"/>
              <a:t> (and its stronger variation – </a:t>
            </a:r>
            <a:r>
              <a:rPr lang="en-US" altLang="en-US" i="1" dirty="0"/>
              <a:t>composition</a:t>
            </a:r>
            <a:r>
              <a:rPr lang="en-US" altLang="en-US" dirty="0"/>
              <a:t>) is a containment relationship </a:t>
            </a:r>
          </a:p>
          <a:p>
            <a:pPr marL="914400" lvl="1" indent="-457200">
              <a:lnSpc>
                <a:spcPct val="95000"/>
              </a:lnSpc>
            </a:pPr>
            <a:r>
              <a:rPr lang="en-US" altLang="en-US" i="1" dirty="0"/>
              <a:t>composite class</a:t>
            </a:r>
            <a:r>
              <a:rPr lang="en-US" altLang="en-US" dirty="0"/>
              <a:t> contains one or more </a:t>
            </a:r>
            <a:r>
              <a:rPr lang="en-US" altLang="en-US" i="1" dirty="0"/>
              <a:t>component classes</a:t>
            </a:r>
            <a:endParaRPr lang="en-US" altLang="en-US" dirty="0"/>
          </a:p>
          <a:p>
            <a:pPr marL="533400" indent="-533400">
              <a:lnSpc>
                <a:spcPct val="95000"/>
              </a:lnSpc>
            </a:pPr>
            <a:r>
              <a:rPr lang="en-US" altLang="en-US" dirty="0"/>
              <a:t>In programming environments, aggregation is implemented in the same way as conventional associations</a:t>
            </a:r>
          </a:p>
          <a:p>
            <a:pPr marL="533400" indent="-533400">
              <a:lnSpc>
                <a:spcPct val="95000"/>
              </a:lnSpc>
            </a:pPr>
            <a:r>
              <a:rPr lang="en-US" altLang="en-US" dirty="0"/>
              <a:t>More semantics needed</a:t>
            </a:r>
          </a:p>
          <a:p>
            <a:pPr marL="914400" lvl="1" indent="-457200">
              <a:lnSpc>
                <a:spcPct val="95000"/>
              </a:lnSpc>
            </a:pPr>
            <a:r>
              <a:rPr lang="en-US" altLang="en-US" dirty="0"/>
              <a:t>“</a:t>
            </a:r>
            <a:r>
              <a:rPr lang="en-US" altLang="en-US" dirty="0" err="1"/>
              <a:t>ExclusiveOwns</a:t>
            </a:r>
            <a:r>
              <a:rPr lang="en-US" altLang="en-US" dirty="0"/>
              <a:t>” aggregation</a:t>
            </a:r>
          </a:p>
          <a:p>
            <a:pPr marL="914400" lvl="1" indent="-457200">
              <a:lnSpc>
                <a:spcPct val="95000"/>
              </a:lnSpc>
            </a:pPr>
            <a:r>
              <a:rPr lang="en-US" altLang="en-US" dirty="0"/>
              <a:t>“Owns” aggregation</a:t>
            </a:r>
          </a:p>
          <a:p>
            <a:pPr marL="914400" lvl="1" indent="-457200">
              <a:lnSpc>
                <a:spcPct val="95000"/>
              </a:lnSpc>
            </a:pPr>
            <a:r>
              <a:rPr lang="en-US" altLang="en-US" dirty="0"/>
              <a:t>“Has” aggregation</a:t>
            </a:r>
          </a:p>
          <a:p>
            <a:pPr marL="914400" lvl="1" indent="-457200">
              <a:lnSpc>
                <a:spcPct val="95000"/>
              </a:lnSpc>
            </a:pPr>
            <a:r>
              <a:rPr lang="en-US" altLang="en-US" dirty="0"/>
              <a:t>“Member” aggregation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44CC0B65-184A-45AE-B776-A4E302D6942F}" type="slidenum">
              <a:rPr lang="en-AU" altLang="en-US"/>
              <a:pPr>
                <a:defRPr/>
              </a:pPr>
              <a:t>39</a:t>
            </a:fld>
            <a:endParaRPr lang="en-AU" altLang="en-US"/>
          </a:p>
        </p:txBody>
      </p:sp>
      <p:sp>
        <p:nvSpPr>
          <p:cNvPr id="960514" name="Rectangle 2"/>
          <p:cNvSpPr>
            <a:spLocks noGrp="1" noChangeArrowheads="1"/>
          </p:cNvSpPr>
          <p:nvPr>
            <p:ph type="title"/>
          </p:nvPr>
        </p:nvSpPr>
        <p:spPr/>
        <p:txBody>
          <a:bodyPr/>
          <a:lstStyle/>
          <a:p>
            <a:pPr>
              <a:defRPr/>
            </a:pPr>
            <a:r>
              <a:rPr lang="en-US" altLang="en-US"/>
              <a:t>ExclusiveOwns aggregation</a:t>
            </a:r>
          </a:p>
        </p:txBody>
      </p:sp>
      <p:pic>
        <p:nvPicPr>
          <p:cNvPr id="4915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375" y="1557338"/>
            <a:ext cx="7667625"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94173F1E-A89A-4C93-9050-FA8083C17B3B}" type="slidenum">
              <a:rPr lang="en-AU" altLang="en-US"/>
              <a:pPr>
                <a:defRPr/>
              </a:pPr>
              <a:t>4</a:t>
            </a:fld>
            <a:endParaRPr lang="en-AU" altLang="en-US"/>
          </a:p>
        </p:txBody>
      </p:sp>
      <p:sp>
        <p:nvSpPr>
          <p:cNvPr id="940034" name="Rectangle 2"/>
          <p:cNvSpPr>
            <a:spLocks noGrp="1" noChangeArrowheads="1"/>
          </p:cNvSpPr>
          <p:nvPr>
            <p:ph type="title"/>
          </p:nvPr>
        </p:nvSpPr>
        <p:spPr/>
        <p:txBody>
          <a:bodyPr/>
          <a:lstStyle/>
          <a:p>
            <a:pPr>
              <a:defRPr/>
            </a:pPr>
            <a:r>
              <a:rPr lang="en-US" altLang="en-US"/>
              <a:t>Extension mechanisms</a:t>
            </a:r>
          </a:p>
        </p:txBody>
      </p:sp>
      <p:sp>
        <p:nvSpPr>
          <p:cNvPr id="10246" name="Rectangle 3"/>
          <p:cNvSpPr>
            <a:spLocks noGrp="1" noChangeArrowheads="1"/>
          </p:cNvSpPr>
          <p:nvPr>
            <p:ph type="body" idx="1"/>
          </p:nvPr>
        </p:nvSpPr>
        <p:spPr/>
        <p:txBody>
          <a:bodyPr/>
          <a:lstStyle/>
          <a:p>
            <a:pPr>
              <a:spcBef>
                <a:spcPts val="600"/>
              </a:spcBef>
            </a:pPr>
            <a:r>
              <a:rPr lang="en-US" altLang="en-US" dirty="0"/>
              <a:t>Specify how specific UML model elements are customized and extended with new semantics by using </a:t>
            </a:r>
          </a:p>
          <a:p>
            <a:pPr lvl="1">
              <a:spcBef>
                <a:spcPts val="600"/>
              </a:spcBef>
            </a:pPr>
            <a:r>
              <a:rPr lang="en-US" altLang="en-US" dirty="0"/>
              <a:t>stereotypes</a:t>
            </a:r>
          </a:p>
          <a:p>
            <a:pPr lvl="1">
              <a:spcBef>
                <a:spcPts val="600"/>
              </a:spcBef>
            </a:pPr>
            <a:r>
              <a:rPr lang="en-US" altLang="en-US" dirty="0"/>
              <a:t>constraints</a:t>
            </a:r>
          </a:p>
          <a:p>
            <a:pPr lvl="1">
              <a:spcBef>
                <a:spcPts val="600"/>
              </a:spcBef>
            </a:pPr>
            <a:r>
              <a:rPr lang="en-US" altLang="en-US" dirty="0"/>
              <a:t>tag definitions</a:t>
            </a:r>
          </a:p>
          <a:p>
            <a:pPr lvl="1">
              <a:spcBef>
                <a:spcPts val="600"/>
              </a:spcBef>
            </a:pPr>
            <a:r>
              <a:rPr lang="en-US" altLang="en-US" dirty="0"/>
              <a:t>tagged values</a:t>
            </a:r>
          </a:p>
          <a:p>
            <a:pPr>
              <a:spcBef>
                <a:spcPts val="1200"/>
              </a:spcBef>
            </a:pPr>
            <a:r>
              <a:rPr lang="en-US" altLang="en-US" dirty="0"/>
              <a:t>UML profile</a:t>
            </a:r>
          </a:p>
          <a:p>
            <a:pPr lvl="1">
              <a:spcBef>
                <a:spcPts val="600"/>
              </a:spcBef>
            </a:pPr>
            <a:r>
              <a:rPr lang="en-US" altLang="en-US" dirty="0"/>
              <a:t>extends a reference </a:t>
            </a:r>
            <a:r>
              <a:rPr lang="en-US" altLang="en-US" u="sng" dirty="0" err="1"/>
              <a:t>metamodel</a:t>
            </a:r>
            <a:r>
              <a:rPr lang="en-US" altLang="en-US" dirty="0"/>
              <a:t> (i.e. UML itself)</a:t>
            </a:r>
          </a:p>
          <a:p>
            <a:pPr lvl="1">
              <a:spcBef>
                <a:spcPts val="600"/>
              </a:spcBef>
            </a:pPr>
            <a:r>
              <a:rPr lang="en-US" altLang="en-US" dirty="0"/>
              <a:t>coherent set of extensions, defined for specific purposes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EBEB690C-94A8-4C48-B659-D1174B76A47E}" type="slidenum">
              <a:rPr lang="en-AU" altLang="en-US"/>
              <a:pPr>
                <a:defRPr/>
              </a:pPr>
              <a:t>40</a:t>
            </a:fld>
            <a:endParaRPr lang="en-AU" altLang="en-US"/>
          </a:p>
        </p:txBody>
      </p:sp>
      <p:sp>
        <p:nvSpPr>
          <p:cNvPr id="961538" name="Rectangle 2"/>
          <p:cNvSpPr>
            <a:spLocks noGrp="1" noChangeArrowheads="1"/>
          </p:cNvSpPr>
          <p:nvPr>
            <p:ph type="title"/>
          </p:nvPr>
        </p:nvSpPr>
        <p:spPr/>
        <p:txBody>
          <a:bodyPr/>
          <a:lstStyle/>
          <a:p>
            <a:pPr>
              <a:defRPr/>
            </a:pPr>
            <a:r>
              <a:rPr lang="en-US" altLang="en-US"/>
              <a:t>Owns aggregation</a:t>
            </a:r>
          </a:p>
        </p:txBody>
      </p:sp>
      <p:pic>
        <p:nvPicPr>
          <p:cNvPr id="50182"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150" y="1341438"/>
            <a:ext cx="6985000"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D87AE51C-83BE-4F26-B484-4C932CB5987B}" type="slidenum">
              <a:rPr lang="en-AU" altLang="en-US"/>
              <a:pPr>
                <a:defRPr/>
              </a:pPr>
              <a:t>41</a:t>
            </a:fld>
            <a:endParaRPr lang="en-AU" altLang="en-US"/>
          </a:p>
        </p:txBody>
      </p:sp>
      <p:sp>
        <p:nvSpPr>
          <p:cNvPr id="962562" name="Rectangle 2"/>
          <p:cNvSpPr>
            <a:spLocks noGrp="1" noChangeArrowheads="1"/>
          </p:cNvSpPr>
          <p:nvPr>
            <p:ph type="title"/>
          </p:nvPr>
        </p:nvSpPr>
        <p:spPr/>
        <p:txBody>
          <a:bodyPr/>
          <a:lstStyle/>
          <a:p>
            <a:pPr>
              <a:defRPr/>
            </a:pPr>
            <a:r>
              <a:rPr lang="en-US" altLang="en-US"/>
              <a:t>Has aggregation</a:t>
            </a:r>
          </a:p>
        </p:txBody>
      </p:sp>
      <p:pic>
        <p:nvPicPr>
          <p:cNvPr id="51206" name="Picture 3"/>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1476375" y="1692275"/>
            <a:ext cx="7343775" cy="401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B57F3195-A8DE-4549-87DF-C274B6D51121}" type="slidenum">
              <a:rPr lang="en-AU" altLang="en-US"/>
              <a:pPr>
                <a:defRPr/>
              </a:pPr>
              <a:t>42</a:t>
            </a:fld>
            <a:endParaRPr lang="en-AU" altLang="en-US"/>
          </a:p>
        </p:txBody>
      </p:sp>
      <p:sp>
        <p:nvSpPr>
          <p:cNvPr id="963586" name="Rectangle 2"/>
          <p:cNvSpPr>
            <a:spLocks noGrp="1" noChangeArrowheads="1"/>
          </p:cNvSpPr>
          <p:nvPr>
            <p:ph type="title"/>
          </p:nvPr>
        </p:nvSpPr>
        <p:spPr/>
        <p:txBody>
          <a:bodyPr/>
          <a:lstStyle/>
          <a:p>
            <a:pPr>
              <a:defRPr/>
            </a:pPr>
            <a:r>
              <a:rPr lang="en-US" altLang="en-US"/>
              <a:t>Member aggregation</a:t>
            </a:r>
          </a:p>
        </p:txBody>
      </p:sp>
      <p:pic>
        <p:nvPicPr>
          <p:cNvPr id="5223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1898650"/>
            <a:ext cx="8459787" cy="32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3A975F45-EF95-4357-9A6A-0C3178E1AB6B}" type="slidenum">
              <a:rPr lang="en-AU" altLang="en-US"/>
              <a:pPr>
                <a:defRPr/>
              </a:pPr>
              <a:t>43</a:t>
            </a:fld>
            <a:endParaRPr lang="en-AU" altLang="en-US"/>
          </a:p>
        </p:txBody>
      </p:sp>
      <p:sp>
        <p:nvSpPr>
          <p:cNvPr id="964610" name="Rectangle 2"/>
          <p:cNvSpPr>
            <a:spLocks noGrp="1" noChangeArrowheads="1"/>
          </p:cNvSpPr>
          <p:nvPr>
            <p:ph type="title"/>
          </p:nvPr>
        </p:nvSpPr>
        <p:spPr/>
        <p:txBody>
          <a:bodyPr/>
          <a:lstStyle/>
          <a:p>
            <a:pPr>
              <a:defRPr/>
            </a:pPr>
            <a:r>
              <a:rPr lang="en-US" altLang="en-US"/>
              <a:t>Generalization vs aggregation</a:t>
            </a:r>
          </a:p>
        </p:txBody>
      </p:sp>
      <p:pic>
        <p:nvPicPr>
          <p:cNvPr id="5325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00213"/>
            <a:ext cx="91440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159CB80D-C5C2-4FC8-9D95-0AEB1863DD3C}" type="slidenum">
              <a:rPr lang="en-AU" altLang="en-US"/>
              <a:pPr>
                <a:defRPr/>
              </a:pPr>
              <a:t>44</a:t>
            </a:fld>
            <a:endParaRPr lang="en-AU" altLang="en-US"/>
          </a:p>
        </p:txBody>
      </p:sp>
      <p:sp>
        <p:nvSpPr>
          <p:cNvPr id="989186" name="Rectangle 2"/>
          <p:cNvSpPr>
            <a:spLocks noGrp="1" noChangeArrowheads="1"/>
          </p:cNvSpPr>
          <p:nvPr>
            <p:ph type="title"/>
          </p:nvPr>
        </p:nvSpPr>
        <p:spPr/>
        <p:txBody>
          <a:bodyPr/>
          <a:lstStyle/>
          <a:p>
            <a:pPr>
              <a:defRPr/>
            </a:pPr>
            <a:r>
              <a:rPr lang="en-US" altLang="en-US"/>
              <a:t>Delegation and prototypical systems</a:t>
            </a:r>
          </a:p>
        </p:txBody>
      </p:sp>
      <p:sp>
        <p:nvSpPr>
          <p:cNvPr id="989187" name="Rectangle 3"/>
          <p:cNvSpPr>
            <a:spLocks noGrp="1" noChangeArrowheads="1"/>
          </p:cNvSpPr>
          <p:nvPr>
            <p:ph type="body" idx="1"/>
          </p:nvPr>
        </p:nvSpPr>
        <p:spPr/>
        <p:txBody>
          <a:bodyPr/>
          <a:lstStyle/>
          <a:p>
            <a:pPr>
              <a:defRPr/>
            </a:pPr>
            <a:r>
              <a:rPr lang="en-US" altLang="en-US" sz="2400" dirty="0"/>
              <a:t>Computational model of inheritance is based on the notion of a </a:t>
            </a:r>
            <a:r>
              <a:rPr lang="en-US" altLang="en-US" sz="2400" i="1" dirty="0"/>
              <a:t>class</a:t>
            </a:r>
          </a:p>
          <a:p>
            <a:pPr>
              <a:defRPr/>
            </a:pPr>
            <a:r>
              <a:rPr lang="en-US" altLang="en-US" sz="2400" dirty="0"/>
              <a:t>However, it is possible to base the computational model on the notion of an </a:t>
            </a:r>
            <a:r>
              <a:rPr lang="en-US" altLang="en-US" sz="2400" i="1" dirty="0"/>
              <a:t>object</a:t>
            </a:r>
            <a:endParaRPr lang="en-US" altLang="en-US" sz="2400" dirty="0"/>
          </a:p>
          <a:p>
            <a:pPr lvl="1">
              <a:defRPr/>
            </a:pPr>
            <a:r>
              <a:rPr lang="en-US" altLang="en-US" sz="2000" dirty="0"/>
              <a:t>uses aggregation </a:t>
            </a:r>
          </a:p>
          <a:p>
            <a:pPr lvl="1">
              <a:defRPr/>
            </a:pPr>
            <a:r>
              <a:rPr lang="en-US" altLang="en-US" sz="2000" dirty="0"/>
              <a:t>referred to as </a:t>
            </a:r>
            <a:r>
              <a:rPr lang="en-US" altLang="en-US" sz="2000" u="sng" dirty="0"/>
              <a:t>delegation</a:t>
            </a:r>
            <a:r>
              <a:rPr lang="en-US" altLang="en-US" sz="2000" dirty="0"/>
              <a:t> – when an </a:t>
            </a:r>
            <a:r>
              <a:rPr lang="en-US" altLang="en-US" sz="2000" i="1" dirty="0"/>
              <a:t>outer object</a:t>
            </a:r>
            <a:r>
              <a:rPr lang="en-US" altLang="en-US" sz="2000" dirty="0"/>
              <a:t> cannot complete a task, it can call on the methods in one of its component objects (</a:t>
            </a:r>
            <a:r>
              <a:rPr lang="en-US" altLang="en-US" sz="2000" i="1" dirty="0"/>
              <a:t>inner objects</a:t>
            </a:r>
            <a:r>
              <a:rPr lang="en-US" altLang="en-US" sz="2000" dirty="0"/>
              <a:t>)</a:t>
            </a:r>
          </a:p>
          <a:p>
            <a:pPr lvl="1">
              <a:defRPr/>
            </a:pPr>
            <a:r>
              <a:rPr lang="en-US" altLang="en-US" sz="2000" dirty="0"/>
              <a:t>functionality of the system is implemented by including (</a:t>
            </a:r>
            <a:r>
              <a:rPr lang="en-US" altLang="en-US" sz="2000" i="1" dirty="0"/>
              <a:t>cloning</a:t>
            </a:r>
            <a:r>
              <a:rPr lang="en-US" altLang="en-US" sz="2000" dirty="0"/>
              <a:t>) the functionality of existing objects in the newly required functionality</a:t>
            </a:r>
          </a:p>
          <a:p>
            <a:pPr lvl="2">
              <a:defRPr/>
            </a:pPr>
            <a:r>
              <a:rPr lang="en-US" altLang="en-US" sz="1800" dirty="0"/>
              <a:t>existing objects are treated as </a:t>
            </a:r>
            <a:r>
              <a:rPr lang="en-US" altLang="en-US" sz="1800" u="sng" dirty="0"/>
              <a:t>prototypes</a:t>
            </a:r>
            <a:r>
              <a:rPr lang="en-US" altLang="en-US" sz="1800" dirty="0"/>
              <a:t> for the creation of new objects  </a:t>
            </a:r>
          </a:p>
          <a:p>
            <a:pPr lvl="1">
              <a:defRPr/>
            </a:pPr>
            <a:r>
              <a:rPr lang="en-US" altLang="en-US" sz="2000" dirty="0"/>
              <a:t>inner object’s interfaces may or may not be visible to objects other than the outer object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FB1587AF-C656-4F26-ACDD-815E5F53B5D9}" type="slidenum">
              <a:rPr lang="en-AU" altLang="en-US"/>
              <a:pPr>
                <a:defRPr/>
              </a:pPr>
              <a:t>45</a:t>
            </a:fld>
            <a:endParaRPr lang="en-AU" altLang="en-US"/>
          </a:p>
        </p:txBody>
      </p:sp>
      <p:sp>
        <p:nvSpPr>
          <p:cNvPr id="990210" name="Rectangle 2"/>
          <p:cNvSpPr>
            <a:spLocks noGrp="1" noChangeArrowheads="1"/>
          </p:cNvSpPr>
          <p:nvPr>
            <p:ph type="title"/>
          </p:nvPr>
        </p:nvSpPr>
        <p:spPr/>
        <p:txBody>
          <a:bodyPr/>
          <a:lstStyle/>
          <a:p>
            <a:pPr>
              <a:defRPr/>
            </a:pPr>
            <a:r>
              <a:rPr lang="en-US" altLang="en-US"/>
              <a:t>Delegation versus inheritance</a:t>
            </a:r>
          </a:p>
        </p:txBody>
      </p:sp>
      <p:sp>
        <p:nvSpPr>
          <p:cNvPr id="990211" name="Rectangle 3"/>
          <p:cNvSpPr>
            <a:spLocks noGrp="1" noChangeArrowheads="1"/>
          </p:cNvSpPr>
          <p:nvPr>
            <p:ph type="body" idx="1"/>
          </p:nvPr>
        </p:nvSpPr>
        <p:spPr/>
        <p:txBody>
          <a:bodyPr/>
          <a:lstStyle/>
          <a:p>
            <a:pPr>
              <a:lnSpc>
                <a:spcPct val="95000"/>
              </a:lnSpc>
              <a:defRPr/>
            </a:pPr>
            <a:r>
              <a:rPr lang="en-US" altLang="en-US" sz="2400" dirty="0"/>
              <a:t>Delegation can model inheritance and vice versa</a:t>
            </a:r>
          </a:p>
          <a:p>
            <a:pPr lvl="1">
              <a:lnSpc>
                <a:spcPct val="95000"/>
              </a:lnSpc>
              <a:defRPr/>
            </a:pPr>
            <a:r>
              <a:rPr lang="en-US" altLang="en-US" sz="2000" dirty="0"/>
              <a:t>same system functionality can be delivered with inheritance or with delegation</a:t>
            </a:r>
          </a:p>
          <a:p>
            <a:pPr>
              <a:lnSpc>
                <a:spcPct val="95000"/>
              </a:lnSpc>
              <a:defRPr/>
            </a:pPr>
            <a:r>
              <a:rPr lang="en-US" altLang="en-US" sz="2400" dirty="0">
                <a:sym typeface="Wingdings" panose="05000000000000000000" pitchFamily="2" charset="2"/>
              </a:rPr>
              <a:t>From the </a:t>
            </a:r>
            <a:r>
              <a:rPr lang="en-US" altLang="en-US" sz="2400" i="1" dirty="0">
                <a:sym typeface="Wingdings" panose="05000000000000000000" pitchFamily="2" charset="2"/>
              </a:rPr>
              <a:t>reuse</a:t>
            </a:r>
            <a:r>
              <a:rPr lang="en-US" altLang="en-US" sz="2400" dirty="0">
                <a:sym typeface="Wingdings" panose="05000000000000000000" pitchFamily="2" charset="2"/>
              </a:rPr>
              <a:t> point of view, delegation comes very close to inheritance  an outer object reuses the implementation of the inner object</a:t>
            </a:r>
          </a:p>
          <a:p>
            <a:pPr lvl="1">
              <a:lnSpc>
                <a:spcPct val="95000"/>
              </a:lnSpc>
              <a:defRPr/>
            </a:pPr>
            <a:r>
              <a:rPr lang="en-US" altLang="en-US" sz="2000" dirty="0">
                <a:sym typeface="Wingdings" panose="05000000000000000000" pitchFamily="2" charset="2"/>
              </a:rPr>
              <a:t>Inheritance – control is always returned to the originating object after the service has been accomplished </a:t>
            </a:r>
          </a:p>
          <a:p>
            <a:pPr lvl="2">
              <a:lnSpc>
                <a:spcPct val="95000"/>
              </a:lnSpc>
              <a:defRPr/>
            </a:pPr>
            <a:r>
              <a:rPr lang="en-US" altLang="en-US" sz="1800" i="1" dirty="0">
                <a:sym typeface="Wingdings" panose="05000000000000000000" pitchFamily="2" charset="2"/>
              </a:rPr>
              <a:t>self-recursion</a:t>
            </a:r>
            <a:r>
              <a:rPr lang="en-US" altLang="en-US" sz="1800" dirty="0">
                <a:sym typeface="Wingdings" panose="05000000000000000000" pitchFamily="2" charset="2"/>
              </a:rPr>
              <a:t> always happens </a:t>
            </a:r>
          </a:p>
          <a:p>
            <a:pPr lvl="2">
              <a:lnSpc>
                <a:spcPct val="95000"/>
              </a:lnSpc>
              <a:defRPr/>
            </a:pPr>
            <a:r>
              <a:rPr lang="en-US" altLang="en-US" sz="1800" dirty="0">
                <a:sym typeface="Wingdings" panose="05000000000000000000" pitchFamily="2" charset="2"/>
              </a:rPr>
              <a:t>sharing and reuse is normally determined statically</a:t>
            </a:r>
          </a:p>
          <a:p>
            <a:pPr lvl="3">
              <a:lnSpc>
                <a:spcPct val="95000"/>
              </a:lnSpc>
              <a:defRPr/>
            </a:pPr>
            <a:r>
              <a:rPr lang="en-US" altLang="en-US" i="1" dirty="0">
                <a:sym typeface="Wingdings" panose="05000000000000000000" pitchFamily="2" charset="2"/>
              </a:rPr>
              <a:t>anticipatory sharing</a:t>
            </a:r>
            <a:r>
              <a:rPr lang="en-US" altLang="en-US" dirty="0">
                <a:sym typeface="Wingdings" panose="05000000000000000000" pitchFamily="2" charset="2"/>
              </a:rPr>
              <a:t> </a:t>
            </a:r>
          </a:p>
          <a:p>
            <a:pPr lvl="1">
              <a:lnSpc>
                <a:spcPct val="95000"/>
              </a:lnSpc>
              <a:defRPr/>
            </a:pPr>
            <a:r>
              <a:rPr lang="en-US" altLang="en-US" sz="2000" dirty="0">
                <a:sym typeface="Wingdings" panose="05000000000000000000" pitchFamily="2" charset="2"/>
              </a:rPr>
              <a:t>Delegation – once control has been passed from an outer to an inner object, it stays there </a:t>
            </a:r>
          </a:p>
          <a:p>
            <a:pPr lvl="2">
              <a:lnSpc>
                <a:spcPct val="95000"/>
              </a:lnSpc>
              <a:defRPr/>
            </a:pPr>
            <a:r>
              <a:rPr lang="en-US" altLang="en-US" sz="1800" i="1" dirty="0">
                <a:sym typeface="Wingdings" panose="05000000000000000000" pitchFamily="2" charset="2"/>
              </a:rPr>
              <a:t>self-recursion</a:t>
            </a:r>
            <a:r>
              <a:rPr lang="en-US" altLang="en-US" sz="1800" dirty="0">
                <a:sym typeface="Wingdings" panose="05000000000000000000" pitchFamily="2" charset="2"/>
              </a:rPr>
              <a:t> has to be explicitly planned</a:t>
            </a:r>
          </a:p>
          <a:p>
            <a:pPr lvl="2">
              <a:lnSpc>
                <a:spcPct val="95000"/>
              </a:lnSpc>
              <a:defRPr/>
            </a:pPr>
            <a:r>
              <a:rPr lang="en-US" altLang="en-US" sz="1800" dirty="0">
                <a:sym typeface="Wingdings" panose="05000000000000000000" pitchFamily="2" charset="2"/>
              </a:rPr>
              <a:t>sharing and reuse is determined dynamically</a:t>
            </a:r>
          </a:p>
          <a:p>
            <a:pPr lvl="3">
              <a:lnSpc>
                <a:spcPct val="95000"/>
              </a:lnSpc>
              <a:defRPr/>
            </a:pPr>
            <a:r>
              <a:rPr lang="en-US" altLang="en-US" i="1" dirty="0" err="1">
                <a:sym typeface="Wingdings" panose="05000000000000000000" pitchFamily="2" charset="2"/>
              </a:rPr>
              <a:t>unanticipatory</a:t>
            </a:r>
            <a:r>
              <a:rPr lang="en-US" altLang="en-US" i="1" dirty="0">
                <a:sym typeface="Wingdings" panose="05000000000000000000" pitchFamily="2" charset="2"/>
              </a:rPr>
              <a:t> sharing</a:t>
            </a:r>
            <a:r>
              <a:rPr lang="en-US" altLang="en-US" dirty="0">
                <a:sym typeface="Wingdings" panose="05000000000000000000" pitchFamily="2" charset="2"/>
              </a:rPr>
              <a:t>    </a:t>
            </a:r>
            <a:r>
              <a:rPr lang="en-US" altLang="en-US"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65ABB118-CD1A-47F0-A713-C89D8E48F73C}" type="slidenum">
              <a:rPr lang="en-AU" altLang="en-US"/>
              <a:pPr>
                <a:defRPr/>
              </a:pPr>
              <a:t>46</a:t>
            </a:fld>
            <a:endParaRPr lang="en-AU" altLang="en-US"/>
          </a:p>
        </p:txBody>
      </p:sp>
      <p:sp>
        <p:nvSpPr>
          <p:cNvPr id="992258" name="Rectangle 2"/>
          <p:cNvSpPr>
            <a:spLocks noGrp="1" noChangeArrowheads="1"/>
          </p:cNvSpPr>
          <p:nvPr>
            <p:ph type="title"/>
          </p:nvPr>
        </p:nvSpPr>
        <p:spPr/>
        <p:txBody>
          <a:bodyPr/>
          <a:lstStyle/>
          <a:p>
            <a:pPr>
              <a:defRPr/>
            </a:pPr>
            <a:r>
              <a:rPr lang="en-US" altLang="en-US"/>
              <a:t>Review Quiz 5.3</a:t>
            </a:r>
          </a:p>
        </p:txBody>
      </p:sp>
      <p:sp>
        <p:nvSpPr>
          <p:cNvPr id="56326"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dirty="0"/>
              <a:t>How is aggregation implemented in typical programming environments?</a:t>
            </a:r>
          </a:p>
          <a:p>
            <a:pPr marL="533400" indent="-533400">
              <a:spcBef>
                <a:spcPts val="1800"/>
              </a:spcBef>
              <a:buClr>
                <a:srgbClr val="0000CC"/>
              </a:buClr>
              <a:buFont typeface="Monotype Sorts" charset="2"/>
              <a:buAutoNum type="arabicPeriod"/>
            </a:pPr>
            <a:r>
              <a:rPr lang="en-US" altLang="en-US" dirty="0"/>
              <a:t>Which kind of aggregation needs to be specified with the “frozen” constraint?</a:t>
            </a:r>
          </a:p>
          <a:p>
            <a:pPr marL="533400" indent="-533400">
              <a:spcBef>
                <a:spcPts val="1800"/>
              </a:spcBef>
              <a:buClr>
                <a:srgbClr val="0000CC"/>
              </a:buClr>
              <a:buFont typeface="Monotype Sorts" charset="2"/>
              <a:buAutoNum type="arabicPeriod"/>
            </a:pPr>
            <a:r>
              <a:rPr lang="en-US" altLang="en-US" dirty="0"/>
              <a:t>What does aggregation use to reuse the implementation of component objects?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p:txBody>
          <a:bodyPr/>
          <a:lstStyle/>
          <a:p>
            <a:pPr algn="ctr"/>
            <a:r>
              <a:rPr lang="en-US" altLang="en-US" dirty="0"/>
              <a:t>4. </a:t>
            </a:r>
            <a:r>
              <a:rPr lang="en-US" altLang="en-US" sz="4800" dirty="0"/>
              <a:t>Advanced interaction modelling </a:t>
            </a:r>
          </a:p>
        </p:txBody>
      </p:sp>
      <p:sp>
        <p:nvSpPr>
          <p:cNvPr id="58371" name="Rectangle 3"/>
          <p:cNvSpPr>
            <a:spLocks noGrp="1" noChangeArrowheads="1"/>
          </p:cNvSpPr>
          <p:nvPr>
            <p:ph type="subTitle" idx="1"/>
          </p:nvPr>
        </p:nvSpPr>
        <p:spPr/>
        <p:txBody>
          <a:bodyPr/>
          <a:lstStyle/>
          <a:p>
            <a:pPr>
              <a:buFont typeface="Monotype Sorts" charset="2"/>
              <a:buChar char="n"/>
            </a:pPr>
            <a:r>
              <a:rPr lang="en-US" altLang="en-US"/>
              <a:t> </a:t>
            </a:r>
            <a:r>
              <a:rPr lang="en-US" altLang="en-US" sz="2400"/>
              <a:t> </a:t>
            </a:r>
            <a:r>
              <a:rPr lang="en-US" altLang="en-US" sz="2400" i="1"/>
              <a:t>sequence diagrams</a:t>
            </a:r>
            <a:r>
              <a:rPr lang="en-US" altLang="en-US" sz="2400"/>
              <a:t> concentrate on the sequence of messages</a:t>
            </a:r>
          </a:p>
          <a:p>
            <a:pPr>
              <a:buFont typeface="Monotype Sorts" charset="2"/>
              <a:buChar char="n"/>
            </a:pPr>
            <a:r>
              <a:rPr lang="en-US" altLang="en-US" sz="2400"/>
              <a:t> </a:t>
            </a:r>
            <a:r>
              <a:rPr lang="en-US" altLang="en-US" sz="2400" i="1"/>
              <a:t>communication diagrams</a:t>
            </a:r>
            <a:r>
              <a:rPr lang="en-US" altLang="en-US" sz="2400"/>
              <a:t> emphasize object relationships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6" name="Footer Placeholder 4"/>
          <p:cNvSpPr>
            <a:spLocks noGrp="1"/>
          </p:cNvSpPr>
          <p:nvPr>
            <p:ph type="ftr" sz="quarter" idx="11"/>
          </p:nvPr>
        </p:nvSpPr>
        <p:spPr/>
        <p:txBody>
          <a:bodyPr/>
          <a:lstStyle/>
          <a:p>
            <a:pPr>
              <a:defRPr/>
            </a:pPr>
            <a:r>
              <a:rPr lang="en-AU" altLang="en-US"/>
              <a:t>Chapter 5 (Maciaszek - RASD 3/e)</a:t>
            </a:r>
          </a:p>
        </p:txBody>
      </p:sp>
      <p:sp>
        <p:nvSpPr>
          <p:cNvPr id="7" name="Slide Number Placeholder 5"/>
          <p:cNvSpPr>
            <a:spLocks noGrp="1"/>
          </p:cNvSpPr>
          <p:nvPr>
            <p:ph type="sldNum" sz="quarter" idx="12"/>
          </p:nvPr>
        </p:nvSpPr>
        <p:spPr/>
        <p:txBody>
          <a:bodyPr/>
          <a:lstStyle/>
          <a:p>
            <a:pPr>
              <a:defRPr/>
            </a:pPr>
            <a:fld id="{C55DF34F-31C7-415B-AD3D-FAA408DFBD96}" type="slidenum">
              <a:rPr lang="en-AU" altLang="en-US"/>
              <a:pPr>
                <a:defRPr/>
              </a:pPr>
              <a:t>48</a:t>
            </a:fld>
            <a:endParaRPr lang="en-AU" altLang="en-US"/>
          </a:p>
        </p:txBody>
      </p:sp>
      <p:sp>
        <p:nvSpPr>
          <p:cNvPr id="995330" name="Rectangle 2"/>
          <p:cNvSpPr>
            <a:spLocks noGrp="1" noChangeArrowheads="1"/>
          </p:cNvSpPr>
          <p:nvPr>
            <p:ph type="title"/>
          </p:nvPr>
        </p:nvSpPr>
        <p:spPr/>
        <p:txBody>
          <a:bodyPr/>
          <a:lstStyle/>
          <a:p>
            <a:pPr>
              <a:defRPr/>
            </a:pPr>
            <a:r>
              <a:rPr lang="en-US" altLang="en-US"/>
              <a:t>Lifelines</a:t>
            </a:r>
          </a:p>
        </p:txBody>
      </p:sp>
      <p:sp>
        <p:nvSpPr>
          <p:cNvPr id="59398" name="Rectangle 3"/>
          <p:cNvSpPr>
            <a:spLocks noGrp="1" noChangeArrowheads="1"/>
          </p:cNvSpPr>
          <p:nvPr>
            <p:ph type="body" idx="1"/>
          </p:nvPr>
        </p:nvSpPr>
        <p:spPr>
          <a:xfrm>
            <a:off x="900113" y="1066800"/>
            <a:ext cx="8015287" cy="2867025"/>
          </a:xfrm>
        </p:spPr>
        <p:txBody>
          <a:bodyPr/>
          <a:lstStyle/>
          <a:p>
            <a:r>
              <a:rPr lang="en-US" altLang="en-US" dirty="0"/>
              <a:t>A lifeline box can be named to represent</a:t>
            </a:r>
          </a:p>
          <a:p>
            <a:pPr lvl="1"/>
            <a:r>
              <a:rPr lang="en-US" altLang="en-US" dirty="0"/>
              <a:t>unnamed instance of a class (</a:t>
            </a:r>
            <a:r>
              <a:rPr lang="en-US" altLang="en-US" dirty="0">
                <a:latin typeface="Courier New" panose="02070309020205020404" pitchFamily="49" charset="0"/>
              </a:rPr>
              <a:t>:Class1</a:t>
            </a:r>
            <a:r>
              <a:rPr lang="en-US" altLang="en-US" dirty="0"/>
              <a:t>)</a:t>
            </a:r>
          </a:p>
          <a:p>
            <a:pPr lvl="1"/>
            <a:r>
              <a:rPr lang="en-US" altLang="en-US" dirty="0"/>
              <a:t>named instance of a class (</a:t>
            </a:r>
            <a:r>
              <a:rPr lang="en-US" altLang="en-US" dirty="0">
                <a:latin typeface="Courier New" panose="02070309020205020404" pitchFamily="49" charset="0"/>
              </a:rPr>
              <a:t>c2:Class2</a:t>
            </a:r>
            <a:r>
              <a:rPr lang="en-US" altLang="en-US" dirty="0"/>
              <a:t>)</a:t>
            </a:r>
          </a:p>
          <a:p>
            <a:pPr lvl="1"/>
            <a:r>
              <a:rPr lang="en-US" altLang="en-US" dirty="0"/>
              <a:t>a class, i.e. an instance of a </a:t>
            </a:r>
            <a:r>
              <a:rPr lang="en-US" altLang="en-US" dirty="0" err="1"/>
              <a:t>metaclass</a:t>
            </a:r>
            <a:r>
              <a:rPr lang="en-US" altLang="en-US" dirty="0"/>
              <a:t> (</a:t>
            </a:r>
            <a:r>
              <a:rPr lang="en-US" altLang="en-US" dirty="0">
                <a:latin typeface="Courier New" panose="02070309020205020404" pitchFamily="49" charset="0"/>
              </a:rPr>
              <a:t>:Class3</a:t>
            </a:r>
            <a:r>
              <a:rPr lang="en-US" altLang="en-US" dirty="0"/>
              <a:t>) </a:t>
            </a:r>
            <a:br>
              <a:rPr lang="en-US" altLang="en-US" dirty="0"/>
            </a:br>
            <a:r>
              <a:rPr lang="en-US" altLang="en-US" dirty="0"/>
              <a:t>– show static method calls to a class itself</a:t>
            </a:r>
          </a:p>
          <a:p>
            <a:pPr lvl="1"/>
            <a:r>
              <a:rPr lang="en-US" altLang="en-US" dirty="0"/>
              <a:t>instance conforming to an interface (</a:t>
            </a:r>
            <a:r>
              <a:rPr lang="en-US" altLang="en-US" dirty="0">
                <a:latin typeface="Courier New" panose="02070309020205020404" pitchFamily="49" charset="0"/>
              </a:rPr>
              <a:t>:Interface1</a:t>
            </a:r>
            <a:r>
              <a:rPr lang="en-US" altLang="en-US" dirty="0"/>
              <a:t>)</a:t>
            </a:r>
          </a:p>
        </p:txBody>
      </p:sp>
      <p:pic>
        <p:nvPicPr>
          <p:cNvPr id="59399"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4076700"/>
            <a:ext cx="8604250"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6" name="Footer Placeholder 4"/>
          <p:cNvSpPr>
            <a:spLocks noGrp="1"/>
          </p:cNvSpPr>
          <p:nvPr>
            <p:ph type="ftr" sz="quarter" idx="11"/>
          </p:nvPr>
        </p:nvSpPr>
        <p:spPr/>
        <p:txBody>
          <a:bodyPr/>
          <a:lstStyle/>
          <a:p>
            <a:pPr>
              <a:defRPr/>
            </a:pPr>
            <a:r>
              <a:rPr lang="en-AU" altLang="en-US"/>
              <a:t>Chapter 5 (Maciaszek - RASD 3/e)</a:t>
            </a:r>
          </a:p>
        </p:txBody>
      </p:sp>
      <p:sp>
        <p:nvSpPr>
          <p:cNvPr id="7" name="Slide Number Placeholder 5"/>
          <p:cNvSpPr>
            <a:spLocks noGrp="1"/>
          </p:cNvSpPr>
          <p:nvPr>
            <p:ph type="sldNum" sz="quarter" idx="12"/>
          </p:nvPr>
        </p:nvSpPr>
        <p:spPr/>
        <p:txBody>
          <a:bodyPr/>
          <a:lstStyle/>
          <a:p>
            <a:pPr>
              <a:defRPr/>
            </a:pPr>
            <a:fld id="{77B20597-32B4-4C16-8781-43D8369909C8}" type="slidenum">
              <a:rPr lang="en-AU" altLang="en-US"/>
              <a:pPr>
                <a:defRPr/>
              </a:pPr>
              <a:t>49</a:t>
            </a:fld>
            <a:endParaRPr lang="en-AU" altLang="en-US"/>
          </a:p>
        </p:txBody>
      </p:sp>
      <p:sp>
        <p:nvSpPr>
          <p:cNvPr id="996354" name="Rectangle 2"/>
          <p:cNvSpPr>
            <a:spLocks noGrp="1" noChangeArrowheads="1"/>
          </p:cNvSpPr>
          <p:nvPr>
            <p:ph type="title"/>
          </p:nvPr>
        </p:nvSpPr>
        <p:spPr/>
        <p:txBody>
          <a:bodyPr/>
          <a:lstStyle/>
          <a:p>
            <a:pPr>
              <a:defRPr/>
            </a:pPr>
            <a:r>
              <a:rPr lang="en-US" altLang="en-US"/>
              <a:t>Messages</a:t>
            </a:r>
          </a:p>
        </p:txBody>
      </p:sp>
      <p:sp>
        <p:nvSpPr>
          <p:cNvPr id="60422" name="Rectangle 3"/>
          <p:cNvSpPr>
            <a:spLocks noGrp="1" noChangeArrowheads="1"/>
          </p:cNvSpPr>
          <p:nvPr>
            <p:ph type="body" idx="1"/>
          </p:nvPr>
        </p:nvSpPr>
        <p:spPr>
          <a:xfrm>
            <a:off x="900113" y="1066800"/>
            <a:ext cx="8015287" cy="2433638"/>
          </a:xfrm>
        </p:spPr>
        <p:txBody>
          <a:bodyPr/>
          <a:lstStyle/>
          <a:p>
            <a:r>
              <a:rPr lang="en-US" altLang="en-US" sz="2000" b="1" i="1"/>
              <a:t>synchronous messages</a:t>
            </a:r>
            <a:r>
              <a:rPr lang="en-US" altLang="en-US" sz="2000"/>
              <a:t> in which the caller blocks, i.e. it waits for a response – a filled arrow head (doA, doC, doD)</a:t>
            </a:r>
            <a:endParaRPr lang="en-US" altLang="en-US" sz="2000" i="1"/>
          </a:p>
          <a:p>
            <a:r>
              <a:rPr lang="en-US" altLang="en-US" sz="2000" b="1" i="1"/>
              <a:t>asynchronous messages</a:t>
            </a:r>
            <a:r>
              <a:rPr lang="en-US" altLang="en-US" sz="2000"/>
              <a:t> in which the caller does not block, thus allowing multi-threaded executions – an open arrow (doB)</a:t>
            </a:r>
            <a:endParaRPr lang="en-US" altLang="en-US" sz="2000" i="1"/>
          </a:p>
          <a:p>
            <a:r>
              <a:rPr lang="en-US" altLang="en-US" sz="2000" b="1" i="1"/>
              <a:t>object creation messages</a:t>
            </a:r>
            <a:r>
              <a:rPr lang="en-US" altLang="en-US" sz="2000" i="1"/>
              <a:t> </a:t>
            </a:r>
            <a:r>
              <a:rPr lang="en-US" altLang="en-US" sz="2000"/>
              <a:t>– a line with an open arrow (new(a,b))</a:t>
            </a:r>
            <a:endParaRPr lang="en-US" altLang="en-US" sz="2000" i="1"/>
          </a:p>
          <a:p>
            <a:r>
              <a:rPr lang="en-US" altLang="en-US" sz="2000" b="1" i="1"/>
              <a:t>reply</a:t>
            </a:r>
            <a:r>
              <a:rPr lang="en-US" altLang="en-US" sz="2000" i="1"/>
              <a:t> messages</a:t>
            </a:r>
            <a:r>
              <a:rPr lang="en-US" altLang="en-US" sz="2000"/>
              <a:t> that transmit output values to the caller – a dashed line with an open arrow (dValue) </a:t>
            </a:r>
          </a:p>
        </p:txBody>
      </p:sp>
      <p:pic>
        <p:nvPicPr>
          <p:cNvPr id="6042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613" y="3525838"/>
            <a:ext cx="6480175"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6" name="Footer Placeholder 4"/>
          <p:cNvSpPr>
            <a:spLocks noGrp="1"/>
          </p:cNvSpPr>
          <p:nvPr>
            <p:ph type="ftr" sz="quarter" idx="11"/>
          </p:nvPr>
        </p:nvSpPr>
        <p:spPr/>
        <p:txBody>
          <a:bodyPr/>
          <a:lstStyle/>
          <a:p>
            <a:pPr>
              <a:defRPr/>
            </a:pPr>
            <a:r>
              <a:rPr lang="en-AU" altLang="en-US"/>
              <a:t>Chapter 5 (Maciaszek - RASD 3/e)</a:t>
            </a:r>
          </a:p>
        </p:txBody>
      </p:sp>
      <p:sp>
        <p:nvSpPr>
          <p:cNvPr id="7" name="Slide Number Placeholder 5"/>
          <p:cNvSpPr>
            <a:spLocks noGrp="1"/>
          </p:cNvSpPr>
          <p:nvPr>
            <p:ph type="sldNum" sz="quarter" idx="12"/>
          </p:nvPr>
        </p:nvSpPr>
        <p:spPr/>
        <p:txBody>
          <a:bodyPr/>
          <a:lstStyle/>
          <a:p>
            <a:pPr>
              <a:defRPr/>
            </a:pPr>
            <a:fld id="{062F31EB-DE11-4327-99D5-8E125E741E1A}" type="slidenum">
              <a:rPr lang="en-AU" altLang="en-US"/>
              <a:pPr>
                <a:defRPr/>
              </a:pPr>
              <a:t>5</a:t>
            </a:fld>
            <a:endParaRPr lang="en-AU" altLang="en-US"/>
          </a:p>
        </p:txBody>
      </p:sp>
      <p:sp>
        <p:nvSpPr>
          <p:cNvPr id="941058" name="Rectangle 2"/>
          <p:cNvSpPr>
            <a:spLocks noGrp="1" noChangeArrowheads="1"/>
          </p:cNvSpPr>
          <p:nvPr>
            <p:ph type="title"/>
          </p:nvPr>
        </p:nvSpPr>
        <p:spPr/>
        <p:txBody>
          <a:bodyPr/>
          <a:lstStyle/>
          <a:p>
            <a:pPr>
              <a:defRPr/>
            </a:pPr>
            <a:r>
              <a:rPr lang="en-US" altLang="en-US"/>
              <a:t>Stereotypes</a:t>
            </a:r>
          </a:p>
        </p:txBody>
      </p:sp>
      <p:sp>
        <p:nvSpPr>
          <p:cNvPr id="11270" name="Rectangle 3"/>
          <p:cNvSpPr>
            <a:spLocks noGrp="1" noChangeArrowheads="1"/>
          </p:cNvSpPr>
          <p:nvPr>
            <p:ph type="body" idx="1"/>
          </p:nvPr>
        </p:nvSpPr>
        <p:spPr>
          <a:xfrm>
            <a:off x="1371600" y="1066800"/>
            <a:ext cx="7543800" cy="1498600"/>
          </a:xfrm>
        </p:spPr>
        <p:txBody>
          <a:bodyPr/>
          <a:lstStyle/>
          <a:p>
            <a:r>
              <a:rPr lang="en-US" altLang="en-US" dirty="0"/>
              <a:t>Extends an existing UML modelling element</a:t>
            </a:r>
          </a:p>
          <a:p>
            <a:pPr lvl="1"/>
            <a:r>
              <a:rPr lang="en-US" altLang="en-US" dirty="0"/>
              <a:t>varies semantics of an existing element</a:t>
            </a:r>
          </a:p>
          <a:p>
            <a:pPr lvl="2"/>
            <a:r>
              <a:rPr lang="en-US" altLang="en-US" sz="2200" dirty="0"/>
              <a:t>not a new model element</a:t>
            </a:r>
          </a:p>
        </p:txBody>
      </p:sp>
      <p:pic>
        <p:nvPicPr>
          <p:cNvPr id="1127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284538"/>
            <a:ext cx="9361488" cy="252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28C69E59-55AB-4F23-9E5F-31082FB21AAC}" type="slidenum">
              <a:rPr lang="en-AU" altLang="en-US"/>
              <a:pPr>
                <a:defRPr/>
              </a:pPr>
              <a:t>50</a:t>
            </a:fld>
            <a:endParaRPr lang="en-AU" altLang="en-US"/>
          </a:p>
        </p:txBody>
      </p:sp>
      <p:sp>
        <p:nvSpPr>
          <p:cNvPr id="997378" name="Rectangle 2"/>
          <p:cNvSpPr>
            <a:spLocks noGrp="1" noChangeArrowheads="1"/>
          </p:cNvSpPr>
          <p:nvPr>
            <p:ph type="title"/>
          </p:nvPr>
        </p:nvSpPr>
        <p:spPr/>
        <p:txBody>
          <a:bodyPr/>
          <a:lstStyle/>
          <a:p>
            <a:pPr>
              <a:defRPr/>
            </a:pPr>
            <a:r>
              <a:rPr lang="en-US" altLang="en-US"/>
              <a:t>Interactions – notation by example</a:t>
            </a:r>
          </a:p>
        </p:txBody>
      </p:sp>
      <p:pic>
        <p:nvPicPr>
          <p:cNvPr id="6144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988" y="1016000"/>
            <a:ext cx="7705725" cy="549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BEF72E74-A0C5-4BC4-BF5F-14DA8A185993}" type="slidenum">
              <a:rPr lang="en-AU" altLang="en-US"/>
              <a:pPr>
                <a:defRPr/>
              </a:pPr>
              <a:t>51</a:t>
            </a:fld>
            <a:endParaRPr lang="en-AU" altLang="en-US"/>
          </a:p>
        </p:txBody>
      </p:sp>
      <p:sp>
        <p:nvSpPr>
          <p:cNvPr id="998402" name="Rectangle 2"/>
          <p:cNvSpPr>
            <a:spLocks noGrp="1" noChangeArrowheads="1"/>
          </p:cNvSpPr>
          <p:nvPr>
            <p:ph type="title"/>
          </p:nvPr>
        </p:nvSpPr>
        <p:spPr/>
        <p:txBody>
          <a:bodyPr/>
          <a:lstStyle/>
          <a:p>
            <a:pPr>
              <a:defRPr/>
            </a:pPr>
            <a:r>
              <a:rPr lang="en-US" altLang="en-US"/>
              <a:t>Interactions – more concepts</a:t>
            </a:r>
          </a:p>
        </p:txBody>
      </p:sp>
      <p:sp>
        <p:nvSpPr>
          <p:cNvPr id="62470" name="Rectangle 3"/>
          <p:cNvSpPr>
            <a:spLocks noGrp="1" noChangeArrowheads="1"/>
          </p:cNvSpPr>
          <p:nvPr>
            <p:ph type="body" idx="1"/>
          </p:nvPr>
        </p:nvSpPr>
        <p:spPr>
          <a:xfrm>
            <a:off x="1371600" y="1066800"/>
            <a:ext cx="7592888" cy="5257800"/>
          </a:xfrm>
        </p:spPr>
        <p:txBody>
          <a:bodyPr/>
          <a:lstStyle/>
          <a:p>
            <a:pPr>
              <a:lnSpc>
                <a:spcPct val="90000"/>
              </a:lnSpc>
            </a:pPr>
            <a:r>
              <a:rPr lang="en-US" altLang="en-US" sz="2400" dirty="0"/>
              <a:t>Time when the flow of control is focused in an object is called an </a:t>
            </a:r>
            <a:r>
              <a:rPr lang="en-US" altLang="en-US" sz="2400" i="1" u="sng" dirty="0"/>
              <a:t>execution specification</a:t>
            </a:r>
            <a:r>
              <a:rPr lang="en-US" altLang="en-US" sz="2400" dirty="0"/>
              <a:t> (previously called an </a:t>
            </a:r>
            <a:r>
              <a:rPr lang="en-US" altLang="en-US" sz="2400" i="1" dirty="0"/>
              <a:t>activation</a:t>
            </a:r>
            <a:r>
              <a:rPr lang="en-US" altLang="en-US" sz="2400" dirty="0"/>
              <a:t>)</a:t>
            </a:r>
          </a:p>
          <a:p>
            <a:pPr>
              <a:lnSpc>
                <a:spcPct val="90000"/>
              </a:lnSpc>
            </a:pPr>
            <a:r>
              <a:rPr lang="en-US" altLang="en-US" sz="2400" dirty="0"/>
              <a:t>Return result from a message can be shown by a </a:t>
            </a:r>
            <a:r>
              <a:rPr lang="en-US" altLang="en-US" sz="2400" i="1" u="sng" dirty="0"/>
              <a:t>reply message</a:t>
            </a:r>
            <a:endParaRPr lang="en-US" altLang="en-US" sz="2400" dirty="0"/>
          </a:p>
          <a:p>
            <a:pPr lvl="1">
              <a:lnSpc>
                <a:spcPct val="90000"/>
              </a:lnSpc>
            </a:pPr>
            <a:r>
              <a:rPr lang="en-US" altLang="en-US" sz="2000" b="1" i="1" dirty="0"/>
              <a:t>or</a:t>
            </a:r>
            <a:r>
              <a:rPr lang="en-US" altLang="en-US" sz="2000" dirty="0"/>
              <a:t> the </a:t>
            </a:r>
            <a:r>
              <a:rPr lang="en-US" altLang="en-US" sz="2000" i="1" u="sng" dirty="0"/>
              <a:t>return variable</a:t>
            </a:r>
            <a:r>
              <a:rPr lang="en-US" altLang="en-US" sz="2000" dirty="0"/>
              <a:t> can be shown in the message syntax (e.g. </a:t>
            </a:r>
            <a:r>
              <a:rPr lang="en-US" altLang="en-US" sz="2000" dirty="0">
                <a:latin typeface="Courier New" panose="02070309020205020404" pitchFamily="49" charset="0"/>
              </a:rPr>
              <a:t>Class3 = </a:t>
            </a:r>
            <a:r>
              <a:rPr lang="en-US" altLang="en-US" sz="2000" dirty="0" err="1">
                <a:latin typeface="Courier New" panose="02070309020205020404" pitchFamily="49" charset="0"/>
              </a:rPr>
              <a:t>doA</a:t>
            </a:r>
            <a:r>
              <a:rPr lang="en-US" altLang="en-US" sz="2000" dirty="0">
                <a:latin typeface="Courier New" panose="02070309020205020404" pitchFamily="49" charset="0"/>
              </a:rPr>
              <a:t>(a)</a:t>
            </a:r>
            <a:r>
              <a:rPr lang="en-US" altLang="en-US" sz="2000" dirty="0"/>
              <a:t> or </a:t>
            </a:r>
            <a:r>
              <a:rPr lang="en-US" altLang="en-US" sz="2000" dirty="0" err="1">
                <a:latin typeface="Courier New" panose="02070309020205020404" pitchFamily="49" charset="0"/>
              </a:rPr>
              <a:t>int</a:t>
            </a:r>
            <a:r>
              <a:rPr lang="en-US" altLang="en-US" sz="2000" dirty="0">
                <a:latin typeface="Courier New" panose="02070309020205020404" pitchFamily="49" charset="0"/>
              </a:rPr>
              <a:t> = </a:t>
            </a:r>
            <a:r>
              <a:rPr lang="en-US" altLang="en-US" sz="2000" dirty="0" err="1">
                <a:latin typeface="Courier New" panose="02070309020205020404" pitchFamily="49" charset="0"/>
              </a:rPr>
              <a:t>doC</a:t>
            </a:r>
            <a:r>
              <a:rPr lang="en-US" altLang="en-US" sz="2000" dirty="0"/>
              <a:t>)</a:t>
            </a:r>
          </a:p>
          <a:p>
            <a:pPr>
              <a:lnSpc>
                <a:spcPct val="90000"/>
              </a:lnSpc>
            </a:pPr>
            <a:r>
              <a:rPr lang="en-US" altLang="en-US" sz="2400" i="1" u="sng" dirty="0"/>
              <a:t>Found message</a:t>
            </a:r>
            <a:r>
              <a:rPr lang="en-US" altLang="en-US" sz="2400" dirty="0"/>
              <a:t> (</a:t>
            </a:r>
            <a:r>
              <a:rPr lang="en-US" altLang="en-US" sz="2400" dirty="0" err="1"/>
              <a:t>doX</a:t>
            </a:r>
            <a:r>
              <a:rPr lang="en-US" altLang="en-US" sz="2400" dirty="0"/>
              <a:t>) –  represents a message whose sender is not specified </a:t>
            </a:r>
          </a:p>
          <a:p>
            <a:pPr>
              <a:lnSpc>
                <a:spcPct val="90000"/>
              </a:lnSpc>
            </a:pPr>
            <a:r>
              <a:rPr lang="en-US" altLang="en-US" sz="2400" i="1" u="sng" dirty="0"/>
              <a:t>Object destruction</a:t>
            </a:r>
            <a:r>
              <a:rPr lang="en-US" altLang="en-US" sz="2400" dirty="0"/>
              <a:t> is indicated by a large X </a:t>
            </a:r>
          </a:p>
          <a:p>
            <a:pPr>
              <a:lnSpc>
                <a:spcPct val="90000"/>
              </a:lnSpc>
            </a:pPr>
            <a:r>
              <a:rPr lang="en-US" altLang="en-US" sz="2400" dirty="0"/>
              <a:t>Lifeline represented by an </a:t>
            </a:r>
            <a:r>
              <a:rPr lang="en-US" altLang="en-US" sz="2400" i="1" u="sng" dirty="0"/>
              <a:t>interface</a:t>
            </a:r>
            <a:r>
              <a:rPr lang="en-US" altLang="en-US" sz="2400" dirty="0"/>
              <a:t> (</a:t>
            </a:r>
            <a:r>
              <a:rPr lang="en-US" altLang="en-US" sz="2400" dirty="0">
                <a:latin typeface="Courier New" panose="02070309020205020404" pitchFamily="49" charset="0"/>
              </a:rPr>
              <a:t>:Interface1</a:t>
            </a:r>
            <a:r>
              <a:rPr lang="en-US" altLang="en-US" sz="2400" dirty="0"/>
              <a:t>) or an </a:t>
            </a:r>
            <a:r>
              <a:rPr lang="en-US" altLang="en-US" sz="2400" i="1" u="sng" dirty="0"/>
              <a:t>abstract class</a:t>
            </a:r>
            <a:r>
              <a:rPr lang="en-US" altLang="en-US" sz="2400" dirty="0"/>
              <a:t> implies that the called method executes from a class that implements the interface or a concrete class that inherits from the abstract class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83D24FF8-AD70-4FA8-BEB6-C52A35EB4309}" type="slidenum">
              <a:rPr lang="en-AU" altLang="en-US"/>
              <a:pPr>
                <a:defRPr/>
              </a:pPr>
              <a:t>52</a:t>
            </a:fld>
            <a:endParaRPr lang="en-AU" altLang="en-US"/>
          </a:p>
        </p:txBody>
      </p:sp>
      <p:sp>
        <p:nvSpPr>
          <p:cNvPr id="999426" name="Rectangle 2"/>
          <p:cNvSpPr>
            <a:spLocks noGrp="1" noChangeArrowheads="1"/>
          </p:cNvSpPr>
          <p:nvPr>
            <p:ph type="title"/>
          </p:nvPr>
        </p:nvSpPr>
        <p:spPr/>
        <p:txBody>
          <a:bodyPr/>
          <a:lstStyle/>
          <a:p>
            <a:pPr>
              <a:defRPr/>
            </a:pPr>
            <a:r>
              <a:rPr lang="en-US" altLang="en-US"/>
              <a:t>Accounting for basic technology</a:t>
            </a:r>
          </a:p>
        </p:txBody>
      </p:sp>
      <p:sp>
        <p:nvSpPr>
          <p:cNvPr id="63494" name="Rectangle 3"/>
          <p:cNvSpPr>
            <a:spLocks noGrp="1" noChangeArrowheads="1"/>
          </p:cNvSpPr>
          <p:nvPr>
            <p:ph type="body" idx="1"/>
          </p:nvPr>
        </p:nvSpPr>
        <p:spPr/>
        <p:txBody>
          <a:bodyPr/>
          <a:lstStyle/>
          <a:p>
            <a:pPr>
              <a:lnSpc>
                <a:spcPct val="85000"/>
              </a:lnSpc>
            </a:pPr>
            <a:r>
              <a:rPr lang="en-US" altLang="en-US" sz="2400" i="1" dirty="0"/>
              <a:t>Servlet</a:t>
            </a:r>
            <a:r>
              <a:rPr lang="en-US" altLang="en-US" sz="2400" dirty="0"/>
              <a:t> is a Java program deployed and run inside a Web server. </a:t>
            </a:r>
          </a:p>
          <a:p>
            <a:pPr lvl="1">
              <a:lnSpc>
                <a:spcPct val="85000"/>
              </a:lnSpc>
            </a:pPr>
            <a:r>
              <a:rPr lang="en-US" altLang="en-US" sz="2000" dirty="0"/>
              <a:t>typically, a servlet does not have a graphical user interface (GUI) and, therefore, can cleanly belong to the Controller layer.</a:t>
            </a:r>
          </a:p>
          <a:p>
            <a:pPr lvl="1">
              <a:lnSpc>
                <a:spcPct val="85000"/>
              </a:lnSpc>
            </a:pPr>
            <a:r>
              <a:rPr lang="en-US" altLang="en-US" sz="2000" dirty="0"/>
              <a:t>GUI is supplied by the servlet’s clients, such as a server page or an applet.</a:t>
            </a:r>
          </a:p>
          <a:p>
            <a:pPr>
              <a:lnSpc>
                <a:spcPct val="85000"/>
              </a:lnSpc>
            </a:pPr>
            <a:r>
              <a:rPr lang="en-US" altLang="en-US" sz="2400" i="1" dirty="0"/>
              <a:t>Java Server Pages</a:t>
            </a:r>
            <a:r>
              <a:rPr lang="en-US" altLang="en-US" sz="2400" dirty="0"/>
              <a:t> (JSP) are HTML pages with Java code pieces embedded in them. </a:t>
            </a:r>
          </a:p>
          <a:p>
            <a:pPr lvl="1">
              <a:lnSpc>
                <a:spcPct val="85000"/>
              </a:lnSpc>
            </a:pPr>
            <a:r>
              <a:rPr lang="en-US" altLang="en-US" sz="2000" dirty="0"/>
              <a:t>JSPs belong to the Presentation layer. </a:t>
            </a:r>
            <a:endParaRPr lang="en-US" altLang="en-US" sz="2000" i="1" dirty="0"/>
          </a:p>
          <a:p>
            <a:pPr>
              <a:lnSpc>
                <a:spcPct val="85000"/>
              </a:lnSpc>
            </a:pPr>
            <a:r>
              <a:rPr lang="en-US" altLang="en-US" sz="2400" i="1" dirty="0"/>
              <a:t>JavaBeans</a:t>
            </a:r>
            <a:r>
              <a:rPr lang="en-US" altLang="en-US" sz="2400" dirty="0"/>
              <a:t> are Java classes that can store data and follow predefined rules allowing to get() and set() the data. </a:t>
            </a:r>
          </a:p>
          <a:p>
            <a:pPr lvl="1">
              <a:lnSpc>
                <a:spcPct val="85000"/>
              </a:lnSpc>
            </a:pPr>
            <a:r>
              <a:rPr lang="en-US" altLang="en-US" sz="2000" dirty="0"/>
              <a:t>Java provides a </a:t>
            </a:r>
            <a:r>
              <a:rPr lang="en-AU" altLang="en-US" sz="2000" dirty="0"/>
              <a:t>mechanism that allows JSP form values to be automatically loaded/unloaded from/into beans.</a:t>
            </a:r>
            <a:endParaRPr lang="en-US" altLang="en-US" sz="2000" dirty="0"/>
          </a:p>
          <a:p>
            <a:pPr lvl="1">
              <a:lnSpc>
                <a:spcPct val="85000"/>
              </a:lnSpc>
            </a:pPr>
            <a:r>
              <a:rPr lang="en-US" altLang="en-US" sz="2000" dirty="0"/>
              <a:t>JavaBeans reside in the Bean layer.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129E9383-075E-48FF-8E82-F6C7B1873B0B}" type="slidenum">
              <a:rPr lang="en-AU" altLang="en-US"/>
              <a:pPr>
                <a:defRPr/>
              </a:pPr>
              <a:t>53</a:t>
            </a:fld>
            <a:endParaRPr lang="en-AU" altLang="en-US"/>
          </a:p>
        </p:txBody>
      </p:sp>
      <p:sp>
        <p:nvSpPr>
          <p:cNvPr id="1000450" name="Rectangle 2"/>
          <p:cNvSpPr>
            <a:spLocks noGrp="1" noChangeArrowheads="1"/>
          </p:cNvSpPr>
          <p:nvPr>
            <p:ph type="title"/>
          </p:nvPr>
        </p:nvSpPr>
        <p:spPr/>
        <p:txBody>
          <a:bodyPr/>
          <a:lstStyle/>
          <a:p>
            <a:pPr>
              <a:defRPr/>
            </a:pPr>
            <a:r>
              <a:rPr lang="en-US" altLang="en-US" sz="3200"/>
              <a:t>Sequence diagram using JSP/servlet/JavaBean</a:t>
            </a:r>
          </a:p>
        </p:txBody>
      </p:sp>
      <p:pic>
        <p:nvPicPr>
          <p:cNvPr id="6451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888" y="908050"/>
            <a:ext cx="7019925" cy="556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5319F5DF-32A2-4A22-A2AA-263EFEE36FF4}" type="slidenum">
              <a:rPr lang="en-AU" altLang="en-US"/>
              <a:pPr>
                <a:defRPr/>
              </a:pPr>
              <a:t>54</a:t>
            </a:fld>
            <a:endParaRPr lang="en-AU" altLang="en-US"/>
          </a:p>
        </p:txBody>
      </p:sp>
      <p:sp>
        <p:nvSpPr>
          <p:cNvPr id="1001474" name="Rectangle 2"/>
          <p:cNvSpPr>
            <a:spLocks noGrp="1" noChangeArrowheads="1"/>
          </p:cNvSpPr>
          <p:nvPr>
            <p:ph type="title"/>
          </p:nvPr>
        </p:nvSpPr>
        <p:spPr/>
        <p:txBody>
          <a:bodyPr/>
          <a:lstStyle/>
          <a:p>
            <a:pPr>
              <a:defRPr/>
            </a:pPr>
            <a:r>
              <a:rPr lang="en-US" altLang="en-US"/>
              <a:t>Fragments</a:t>
            </a:r>
          </a:p>
        </p:txBody>
      </p:sp>
      <p:sp>
        <p:nvSpPr>
          <p:cNvPr id="65542" name="Rectangle 3"/>
          <p:cNvSpPr>
            <a:spLocks noGrp="1" noChangeArrowheads="1"/>
          </p:cNvSpPr>
          <p:nvPr>
            <p:ph type="body" idx="1"/>
          </p:nvPr>
        </p:nvSpPr>
        <p:spPr/>
        <p:txBody>
          <a:bodyPr/>
          <a:lstStyle/>
          <a:p>
            <a:pPr>
              <a:lnSpc>
                <a:spcPct val="90000"/>
              </a:lnSpc>
            </a:pPr>
            <a:r>
              <a:rPr lang="en-US" altLang="en-US" sz="2400" dirty="0"/>
              <a:t>Piece of interaction is called an </a:t>
            </a:r>
            <a:r>
              <a:rPr lang="en-US" altLang="en-US" sz="2400" b="1" i="1" u="sng" dirty="0"/>
              <a:t>interaction fragment</a:t>
            </a:r>
            <a:r>
              <a:rPr lang="en-US" altLang="en-US" sz="2400" dirty="0"/>
              <a:t>. </a:t>
            </a:r>
          </a:p>
          <a:p>
            <a:pPr>
              <a:lnSpc>
                <a:spcPct val="90000"/>
              </a:lnSpc>
            </a:pPr>
            <a:r>
              <a:rPr lang="en-US" altLang="en-US" sz="2400" dirty="0"/>
              <a:t>Interactions can contain smaller interaction fragments called </a:t>
            </a:r>
            <a:r>
              <a:rPr lang="en-US" altLang="en-US" sz="2400" b="1" i="1" u="sng" dirty="0"/>
              <a:t>combined fragments</a:t>
            </a:r>
            <a:r>
              <a:rPr lang="en-US" altLang="en-US" sz="2400" dirty="0"/>
              <a:t>. </a:t>
            </a:r>
          </a:p>
          <a:p>
            <a:pPr>
              <a:lnSpc>
                <a:spcPct val="90000"/>
              </a:lnSpc>
            </a:pPr>
            <a:r>
              <a:rPr lang="en-US" altLang="en-US" sz="2400" dirty="0"/>
              <a:t>Semantics of a combined fragment is determined by the </a:t>
            </a:r>
            <a:r>
              <a:rPr lang="en-US" altLang="en-US" sz="2400" b="1" i="1" u="sng" dirty="0"/>
              <a:t>interaction operator</a:t>
            </a:r>
            <a:endParaRPr lang="en-US" altLang="en-US" sz="2400" b="1" u="sng" dirty="0"/>
          </a:p>
          <a:p>
            <a:pPr lvl="1">
              <a:lnSpc>
                <a:spcPct val="90000"/>
              </a:lnSpc>
            </a:pPr>
            <a:r>
              <a:rPr lang="en-US" altLang="en-US" sz="2000" dirty="0">
                <a:latin typeface="Courier New" panose="02070309020205020404" pitchFamily="49" charset="0"/>
              </a:rPr>
              <a:t>alt</a:t>
            </a:r>
            <a:r>
              <a:rPr lang="en-US" altLang="en-US" sz="2000" dirty="0"/>
              <a:t> – alternative fragment for if-then-else conditional logic expressed in guard conditions</a:t>
            </a:r>
          </a:p>
          <a:p>
            <a:pPr lvl="1">
              <a:lnSpc>
                <a:spcPct val="90000"/>
              </a:lnSpc>
            </a:pPr>
            <a:r>
              <a:rPr lang="en-US" altLang="en-US" sz="2000" dirty="0">
                <a:latin typeface="Courier New" panose="02070309020205020404" pitchFamily="49" charset="0"/>
              </a:rPr>
              <a:t>opt</a:t>
            </a:r>
            <a:r>
              <a:rPr lang="en-US" altLang="en-US" sz="2000" dirty="0"/>
              <a:t> – option fragment that executes if guard condition is true</a:t>
            </a:r>
          </a:p>
          <a:p>
            <a:pPr lvl="1">
              <a:lnSpc>
                <a:spcPct val="90000"/>
              </a:lnSpc>
            </a:pPr>
            <a:r>
              <a:rPr lang="en-US" altLang="en-US" sz="2000" dirty="0">
                <a:latin typeface="Courier New" panose="02070309020205020404" pitchFamily="49" charset="0"/>
              </a:rPr>
              <a:t>loop</a:t>
            </a:r>
            <a:r>
              <a:rPr lang="en-US" altLang="en-US" sz="2000" dirty="0"/>
              <a:t> – loop fragment that is repeated many times subject to the loop condition</a:t>
            </a:r>
          </a:p>
          <a:p>
            <a:pPr lvl="1">
              <a:lnSpc>
                <a:spcPct val="90000"/>
              </a:lnSpc>
            </a:pPr>
            <a:r>
              <a:rPr lang="en-US" altLang="en-US" sz="2000" dirty="0">
                <a:latin typeface="Courier New" panose="02070309020205020404" pitchFamily="49" charset="0"/>
              </a:rPr>
              <a:t>break</a:t>
            </a:r>
            <a:r>
              <a:rPr lang="en-US" altLang="en-US" sz="2000" dirty="0"/>
              <a:t> – break fragment that executes instead of the rest of the enclosing fragment if the break condition is true</a:t>
            </a:r>
          </a:p>
          <a:p>
            <a:pPr lvl="1">
              <a:lnSpc>
                <a:spcPct val="90000"/>
              </a:lnSpc>
            </a:pPr>
            <a:r>
              <a:rPr lang="en-US" altLang="en-US" sz="2000" dirty="0">
                <a:latin typeface="Courier New" panose="02070309020205020404" pitchFamily="49" charset="0"/>
              </a:rPr>
              <a:t>parallel</a:t>
            </a:r>
            <a:r>
              <a:rPr lang="en-US" altLang="en-US" sz="2000" dirty="0"/>
              <a:t> – a parallel fragment that allows for interleaved execution of contained behaviors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0AB910C3-2434-4258-A9F7-2448A36AFA7D}" type="slidenum">
              <a:rPr lang="en-AU" altLang="en-US"/>
              <a:pPr>
                <a:defRPr/>
              </a:pPr>
              <a:t>55</a:t>
            </a:fld>
            <a:endParaRPr lang="en-AU" altLang="en-US"/>
          </a:p>
        </p:txBody>
      </p:sp>
      <p:sp>
        <p:nvSpPr>
          <p:cNvPr id="1002498" name="Rectangle 2"/>
          <p:cNvSpPr>
            <a:spLocks noGrp="1" noChangeArrowheads="1"/>
          </p:cNvSpPr>
          <p:nvPr>
            <p:ph type="title"/>
          </p:nvPr>
        </p:nvSpPr>
        <p:spPr/>
        <p:txBody>
          <a:bodyPr/>
          <a:lstStyle/>
          <a:p>
            <a:pPr>
              <a:defRPr/>
            </a:pPr>
            <a:r>
              <a:rPr lang="en-US" altLang="en-US" dirty="0"/>
              <a:t>Fragments – notation</a:t>
            </a:r>
          </a:p>
        </p:txBody>
      </p:sp>
      <p:pic>
        <p:nvPicPr>
          <p:cNvPr id="6656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3575" y="1047750"/>
            <a:ext cx="6022975" cy="543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AA30680B-CA36-449B-9661-707259998C2F}" type="slidenum">
              <a:rPr lang="en-AU" altLang="en-US"/>
              <a:pPr>
                <a:defRPr/>
              </a:pPr>
              <a:t>56</a:t>
            </a:fld>
            <a:endParaRPr lang="en-AU" altLang="en-US"/>
          </a:p>
        </p:txBody>
      </p:sp>
      <p:sp>
        <p:nvSpPr>
          <p:cNvPr id="1003522" name="Rectangle 2"/>
          <p:cNvSpPr>
            <a:spLocks noGrp="1" noChangeArrowheads="1"/>
          </p:cNvSpPr>
          <p:nvPr>
            <p:ph type="title"/>
          </p:nvPr>
        </p:nvSpPr>
        <p:spPr/>
        <p:txBody>
          <a:bodyPr/>
          <a:lstStyle/>
          <a:p>
            <a:pPr>
              <a:defRPr/>
            </a:pPr>
            <a:r>
              <a:rPr lang="en-US" altLang="en-US"/>
              <a:t>Fragments - example</a:t>
            </a:r>
          </a:p>
        </p:txBody>
      </p:sp>
      <p:pic>
        <p:nvPicPr>
          <p:cNvPr id="6759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3588" y="1098550"/>
            <a:ext cx="5851525"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6" name="Footer Placeholder 4"/>
          <p:cNvSpPr>
            <a:spLocks noGrp="1"/>
          </p:cNvSpPr>
          <p:nvPr>
            <p:ph type="ftr" sz="quarter" idx="11"/>
          </p:nvPr>
        </p:nvSpPr>
        <p:spPr/>
        <p:txBody>
          <a:bodyPr/>
          <a:lstStyle/>
          <a:p>
            <a:pPr>
              <a:defRPr/>
            </a:pPr>
            <a:r>
              <a:rPr lang="en-AU" altLang="en-US"/>
              <a:t>Chapter 5 (Maciaszek - RASD 3/e)</a:t>
            </a:r>
          </a:p>
        </p:txBody>
      </p:sp>
      <p:sp>
        <p:nvSpPr>
          <p:cNvPr id="7" name="Slide Number Placeholder 5"/>
          <p:cNvSpPr>
            <a:spLocks noGrp="1"/>
          </p:cNvSpPr>
          <p:nvPr>
            <p:ph type="sldNum" sz="quarter" idx="12"/>
          </p:nvPr>
        </p:nvSpPr>
        <p:spPr/>
        <p:txBody>
          <a:bodyPr/>
          <a:lstStyle/>
          <a:p>
            <a:pPr>
              <a:defRPr/>
            </a:pPr>
            <a:fld id="{DB0BC262-9D3F-4D7A-9E92-8DF70F5B1AEA}" type="slidenum">
              <a:rPr lang="en-AU" altLang="en-US"/>
              <a:pPr>
                <a:defRPr/>
              </a:pPr>
              <a:t>57</a:t>
            </a:fld>
            <a:endParaRPr lang="en-AU" altLang="en-US"/>
          </a:p>
        </p:txBody>
      </p:sp>
      <p:sp>
        <p:nvSpPr>
          <p:cNvPr id="1004546" name="Rectangle 2"/>
          <p:cNvSpPr>
            <a:spLocks noGrp="1" noChangeArrowheads="1"/>
          </p:cNvSpPr>
          <p:nvPr>
            <p:ph type="title"/>
          </p:nvPr>
        </p:nvSpPr>
        <p:spPr/>
        <p:txBody>
          <a:bodyPr/>
          <a:lstStyle/>
          <a:p>
            <a:pPr>
              <a:defRPr/>
            </a:pPr>
            <a:r>
              <a:rPr lang="en-US" altLang="en-US"/>
              <a:t>Interaction uses</a:t>
            </a:r>
          </a:p>
        </p:txBody>
      </p:sp>
      <p:pic>
        <p:nvPicPr>
          <p:cNvPr id="6861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813" y="2565400"/>
            <a:ext cx="7164387"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5" name="Rectangle 5"/>
          <p:cNvSpPr>
            <a:spLocks noGrp="1" noChangeArrowheads="1"/>
          </p:cNvSpPr>
          <p:nvPr>
            <p:ph type="body" idx="1"/>
          </p:nvPr>
        </p:nvSpPr>
        <p:spPr>
          <a:xfrm>
            <a:off x="1187450" y="1052513"/>
            <a:ext cx="7956550" cy="1584325"/>
          </a:xfrm>
          <a:noFill/>
        </p:spPr>
        <p:txBody>
          <a:bodyPr/>
          <a:lstStyle/>
          <a:p>
            <a:pPr>
              <a:lnSpc>
                <a:spcPct val="80000"/>
              </a:lnSpc>
            </a:pPr>
            <a:r>
              <a:rPr lang="en-US" altLang="en-US" sz="2000" dirty="0"/>
              <a:t>A reference to an interaction from an enclosing interaction is called an </a:t>
            </a:r>
            <a:r>
              <a:rPr lang="en-US" altLang="en-US" sz="2000" b="1" i="1" u="sng" dirty="0"/>
              <a:t>interaction use</a:t>
            </a:r>
            <a:r>
              <a:rPr lang="en-US" altLang="en-US" sz="2000" dirty="0"/>
              <a:t>. </a:t>
            </a:r>
          </a:p>
          <a:p>
            <a:pPr lvl="1">
              <a:lnSpc>
                <a:spcPct val="80000"/>
              </a:lnSpc>
            </a:pPr>
            <a:r>
              <a:rPr lang="en-US" altLang="en-US" sz="1800" dirty="0"/>
              <a:t>enclosing interaction is labeled with the tag </a:t>
            </a:r>
            <a:r>
              <a:rPr lang="en-US" altLang="en-US" sz="1800" dirty="0" err="1">
                <a:latin typeface="Courier New" panose="02070309020205020404" pitchFamily="49" charset="0"/>
              </a:rPr>
              <a:t>sd</a:t>
            </a:r>
            <a:r>
              <a:rPr lang="en-US" altLang="en-US" sz="1800" dirty="0"/>
              <a:t> (sequence diagram) </a:t>
            </a:r>
          </a:p>
          <a:p>
            <a:pPr lvl="1">
              <a:lnSpc>
                <a:spcPct val="80000"/>
              </a:lnSpc>
            </a:pPr>
            <a:r>
              <a:rPr lang="en-US" altLang="en-US" sz="1800" dirty="0"/>
              <a:t>interaction use is labeled with the tag </a:t>
            </a:r>
            <a:r>
              <a:rPr lang="en-US" altLang="en-US" sz="1800" dirty="0">
                <a:latin typeface="Courier New" panose="02070309020205020404" pitchFamily="49" charset="0"/>
              </a:rPr>
              <a:t>ref </a:t>
            </a:r>
            <a:r>
              <a:rPr lang="en-US" altLang="en-US" sz="1800" dirty="0"/>
              <a:t>(reference) and it refers to another </a:t>
            </a:r>
            <a:r>
              <a:rPr lang="en-US" altLang="en-US" sz="1800" dirty="0" err="1">
                <a:latin typeface="Courier New" panose="02070309020205020404" pitchFamily="49" charset="0"/>
              </a:rPr>
              <a:t>sd</a:t>
            </a:r>
            <a:r>
              <a:rPr lang="en-US" altLang="en-US" sz="1800" dirty="0"/>
              <a:t> interaction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FA732F0F-8CAB-4142-B2D3-6C56FDDBAA6D}" type="slidenum">
              <a:rPr lang="en-AU" altLang="en-US"/>
              <a:pPr>
                <a:defRPr/>
              </a:pPr>
              <a:t>58</a:t>
            </a:fld>
            <a:endParaRPr lang="en-AU" altLang="en-US"/>
          </a:p>
        </p:txBody>
      </p:sp>
      <p:sp>
        <p:nvSpPr>
          <p:cNvPr id="1005570" name="Rectangle 2"/>
          <p:cNvSpPr>
            <a:spLocks noGrp="1" noChangeArrowheads="1"/>
          </p:cNvSpPr>
          <p:nvPr>
            <p:ph type="title"/>
          </p:nvPr>
        </p:nvSpPr>
        <p:spPr/>
        <p:txBody>
          <a:bodyPr/>
          <a:lstStyle/>
          <a:p>
            <a:pPr>
              <a:defRPr/>
            </a:pPr>
            <a:r>
              <a:rPr lang="en-US" altLang="en-US"/>
              <a:t>Review Quiz 5.4</a:t>
            </a:r>
          </a:p>
        </p:txBody>
      </p:sp>
      <p:sp>
        <p:nvSpPr>
          <p:cNvPr id="69638" name="Rectangle 3"/>
          <p:cNvSpPr>
            <a:spLocks noGrp="1" noChangeArrowheads="1"/>
          </p:cNvSpPr>
          <p:nvPr>
            <p:ph type="body" idx="1"/>
          </p:nvPr>
        </p:nvSpPr>
        <p:spPr/>
        <p:txBody>
          <a:bodyPr/>
          <a:lstStyle/>
          <a:p>
            <a:pPr marL="533400" indent="-533400">
              <a:spcBef>
                <a:spcPts val="1800"/>
              </a:spcBef>
              <a:buClr>
                <a:srgbClr val="0000CC"/>
              </a:buClr>
              <a:buFont typeface="Monotype Sorts" charset="2"/>
              <a:buAutoNum type="arabicPeriod"/>
            </a:pPr>
            <a:r>
              <a:rPr lang="en-US" altLang="en-US" dirty="0"/>
              <a:t>What interaction modeling concept needs to be used to specify multi-threaded execution?</a:t>
            </a:r>
          </a:p>
          <a:p>
            <a:pPr marL="533400" indent="-533400">
              <a:spcBef>
                <a:spcPts val="1800"/>
              </a:spcBef>
              <a:buClr>
                <a:srgbClr val="0000CC"/>
              </a:buClr>
              <a:buFont typeface="Monotype Sorts" charset="2"/>
              <a:buAutoNum type="arabicPeriod"/>
            </a:pPr>
            <a:r>
              <a:rPr lang="en-US" altLang="en-US" dirty="0"/>
              <a:t>What interaction modeling concept needs to be used to specify interaction from unknown sender? </a:t>
            </a:r>
          </a:p>
          <a:p>
            <a:pPr marL="533400" indent="-533400">
              <a:spcBef>
                <a:spcPts val="1800"/>
              </a:spcBef>
              <a:buClr>
                <a:srgbClr val="0000CC"/>
              </a:buClr>
              <a:buFont typeface="Monotype Sorts" charset="2"/>
              <a:buAutoNum type="arabicPeriod"/>
            </a:pPr>
            <a:r>
              <a:rPr lang="en-US" altLang="en-US" dirty="0"/>
              <a:t>What architectural layer does a servlet belong to?</a:t>
            </a:r>
          </a:p>
          <a:p>
            <a:pPr marL="533400" indent="-533400">
              <a:spcBef>
                <a:spcPts val="1800"/>
              </a:spcBef>
              <a:buClr>
                <a:srgbClr val="0000CC"/>
              </a:buClr>
              <a:buFont typeface="Monotype Sorts" charset="2"/>
              <a:buAutoNum type="arabicPeriod"/>
            </a:pPr>
            <a:r>
              <a:rPr lang="en-US" altLang="en-US" dirty="0"/>
              <a:t>What tag is used to label interaction use?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CA2ECB09-EE70-4C68-87C6-BB69E4355665}" type="slidenum">
              <a:rPr lang="en-AU" altLang="en-US"/>
              <a:pPr>
                <a:defRPr/>
              </a:pPr>
              <a:t>59</a:t>
            </a:fld>
            <a:endParaRPr lang="en-AU" altLang="en-US"/>
          </a:p>
        </p:txBody>
      </p:sp>
      <p:sp>
        <p:nvSpPr>
          <p:cNvPr id="965634" name="Rectangle 2"/>
          <p:cNvSpPr>
            <a:spLocks noGrp="1" noChangeArrowheads="1"/>
          </p:cNvSpPr>
          <p:nvPr>
            <p:ph type="title"/>
          </p:nvPr>
        </p:nvSpPr>
        <p:spPr/>
        <p:txBody>
          <a:bodyPr/>
          <a:lstStyle/>
          <a:p>
            <a:pPr>
              <a:defRPr/>
            </a:pPr>
            <a:r>
              <a:rPr lang="en-US" altLang="en-US"/>
              <a:t>Summary</a:t>
            </a:r>
            <a:endParaRPr lang="en-AU" altLang="en-US"/>
          </a:p>
        </p:txBody>
      </p:sp>
      <p:sp>
        <p:nvSpPr>
          <p:cNvPr id="71686" name="Rectangle 3"/>
          <p:cNvSpPr>
            <a:spLocks noGrp="1" noChangeArrowheads="1"/>
          </p:cNvSpPr>
          <p:nvPr>
            <p:ph type="body" idx="1"/>
          </p:nvPr>
        </p:nvSpPr>
        <p:spPr/>
        <p:txBody>
          <a:bodyPr/>
          <a:lstStyle/>
          <a:p>
            <a:pPr>
              <a:spcBef>
                <a:spcPts val="600"/>
              </a:spcBef>
            </a:pPr>
            <a:r>
              <a:rPr lang="en-US" altLang="en-US" sz="2000" b="1" dirty="0"/>
              <a:t>Stereotypes</a:t>
            </a:r>
            <a:r>
              <a:rPr lang="en-US" altLang="en-US" sz="2000" dirty="0"/>
              <a:t> are the main extensibility technique of UML. In the extensibility task, they are assisted by </a:t>
            </a:r>
            <a:r>
              <a:rPr lang="en-US" altLang="en-US" sz="2000" b="1" dirty="0"/>
              <a:t>constraints</a:t>
            </a:r>
            <a:r>
              <a:rPr lang="en-US" altLang="en-US" sz="2000" dirty="0"/>
              <a:t> and </a:t>
            </a:r>
            <a:r>
              <a:rPr lang="en-US" altLang="en-US" sz="2000" b="1" dirty="0"/>
              <a:t>tags</a:t>
            </a:r>
            <a:r>
              <a:rPr lang="en-US" altLang="en-US" sz="2000" dirty="0"/>
              <a:t>. </a:t>
            </a:r>
          </a:p>
          <a:p>
            <a:pPr>
              <a:spcBef>
                <a:spcPts val="600"/>
              </a:spcBef>
            </a:pPr>
            <a:r>
              <a:rPr lang="en-US" altLang="en-US" sz="2000" b="1" dirty="0"/>
              <a:t>Protected</a:t>
            </a:r>
            <a:r>
              <a:rPr lang="en-US" altLang="en-US" sz="2000" dirty="0"/>
              <a:t> visibility permits control of encapsulation within the inheritance structures. </a:t>
            </a:r>
            <a:r>
              <a:rPr lang="en-US" altLang="en-US" sz="2000" b="1" dirty="0"/>
              <a:t>Package</a:t>
            </a:r>
            <a:r>
              <a:rPr lang="en-US" altLang="en-US" sz="2000" dirty="0"/>
              <a:t> visibility comes handy where private visibility is too restrictive.</a:t>
            </a:r>
          </a:p>
          <a:p>
            <a:pPr>
              <a:spcBef>
                <a:spcPts val="600"/>
              </a:spcBef>
            </a:pPr>
            <a:r>
              <a:rPr lang="en-US" altLang="en-US" sz="2000" dirty="0"/>
              <a:t>An intriguing aspect of class modeling is the choice between an </a:t>
            </a:r>
            <a:r>
              <a:rPr lang="en-US" altLang="en-US" sz="2000" b="1" dirty="0"/>
              <a:t>association class</a:t>
            </a:r>
            <a:r>
              <a:rPr lang="en-US" altLang="en-US" sz="2000" dirty="0"/>
              <a:t> and a </a:t>
            </a:r>
            <a:r>
              <a:rPr lang="en-US" altLang="en-US" sz="2000" b="1" dirty="0"/>
              <a:t>reified class</a:t>
            </a:r>
            <a:r>
              <a:rPr lang="en-US" altLang="en-US" sz="2000" dirty="0"/>
              <a:t>. </a:t>
            </a:r>
          </a:p>
          <a:p>
            <a:pPr>
              <a:spcBef>
                <a:spcPts val="600"/>
              </a:spcBef>
            </a:pPr>
            <a:r>
              <a:rPr lang="en-US" altLang="en-US" sz="2000" dirty="0"/>
              <a:t>The concept of </a:t>
            </a:r>
            <a:r>
              <a:rPr lang="en-US" altLang="en-US" sz="2000" b="1" dirty="0"/>
              <a:t>generalization</a:t>
            </a:r>
            <a:r>
              <a:rPr lang="en-US" altLang="en-US" sz="2000" dirty="0"/>
              <a:t> and </a:t>
            </a:r>
            <a:r>
              <a:rPr lang="en-US" altLang="en-US" sz="2000" b="1" dirty="0"/>
              <a:t>inheritance</a:t>
            </a:r>
            <a:r>
              <a:rPr lang="en-US" altLang="en-US" sz="2000" dirty="0"/>
              <a:t> is a double-edged sword in system modeling. </a:t>
            </a:r>
          </a:p>
          <a:p>
            <a:pPr>
              <a:spcBef>
                <a:spcPts val="600"/>
              </a:spcBef>
            </a:pPr>
            <a:r>
              <a:rPr lang="en-US" altLang="en-US" sz="2000" dirty="0"/>
              <a:t>The concept of </a:t>
            </a:r>
            <a:r>
              <a:rPr lang="en-US" altLang="en-US" sz="2000" b="1" dirty="0"/>
              <a:t>aggregation</a:t>
            </a:r>
            <a:r>
              <a:rPr lang="en-US" altLang="en-US" sz="2000" dirty="0"/>
              <a:t> and </a:t>
            </a:r>
            <a:r>
              <a:rPr lang="en-US" altLang="en-US" sz="2000" b="1" dirty="0"/>
              <a:t>delegation</a:t>
            </a:r>
            <a:r>
              <a:rPr lang="en-US" altLang="en-US" sz="2000" dirty="0"/>
              <a:t> is an important modeling alternative to generalization and inheritance. </a:t>
            </a:r>
          </a:p>
          <a:p>
            <a:pPr>
              <a:spcBef>
                <a:spcPts val="600"/>
              </a:spcBef>
            </a:pPr>
            <a:r>
              <a:rPr lang="en-US" altLang="en-US" sz="2000" b="1" dirty="0"/>
              <a:t>Sequence diagrams</a:t>
            </a:r>
            <a:r>
              <a:rPr lang="en-US" altLang="en-US" sz="2000" dirty="0"/>
              <a:t> are the preferred visual tool for interaction modeling. They can be enriched with </a:t>
            </a:r>
            <a:r>
              <a:rPr lang="en-US" altLang="en-US" sz="2000" b="1" dirty="0"/>
              <a:t>combined fragments</a:t>
            </a:r>
            <a:r>
              <a:rPr lang="en-US" altLang="en-US" sz="2000" dirty="0"/>
              <a:t> and </a:t>
            </a:r>
            <a:r>
              <a:rPr lang="en-US" altLang="en-US" sz="2000" b="1" dirty="0"/>
              <a:t>interaction uses</a:t>
            </a:r>
            <a:r>
              <a:rPr lang="en-US" altLang="en-US" sz="2000" dirty="0"/>
              <a:t>.  </a:t>
            </a:r>
            <a:endParaRPr lang="en-AU"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8" name="Footer Placeholder 4"/>
          <p:cNvSpPr>
            <a:spLocks noGrp="1"/>
          </p:cNvSpPr>
          <p:nvPr>
            <p:ph type="ftr" sz="quarter" idx="11"/>
          </p:nvPr>
        </p:nvSpPr>
        <p:spPr/>
        <p:txBody>
          <a:bodyPr/>
          <a:lstStyle/>
          <a:p>
            <a:pPr>
              <a:defRPr/>
            </a:pPr>
            <a:r>
              <a:rPr lang="en-AU" altLang="en-US"/>
              <a:t>Chapter 5 (Maciaszek - RASD 3/e)</a:t>
            </a:r>
          </a:p>
        </p:txBody>
      </p:sp>
      <p:sp>
        <p:nvSpPr>
          <p:cNvPr id="9" name="Slide Number Placeholder 5"/>
          <p:cNvSpPr>
            <a:spLocks noGrp="1"/>
          </p:cNvSpPr>
          <p:nvPr>
            <p:ph type="sldNum" sz="quarter" idx="12"/>
          </p:nvPr>
        </p:nvSpPr>
        <p:spPr/>
        <p:txBody>
          <a:bodyPr/>
          <a:lstStyle/>
          <a:p>
            <a:pPr>
              <a:defRPr/>
            </a:pPr>
            <a:fld id="{4529BE17-BF56-439B-A389-C4115B109660}" type="slidenum">
              <a:rPr lang="en-AU" altLang="en-US"/>
              <a:pPr>
                <a:defRPr/>
              </a:pPr>
              <a:t>6</a:t>
            </a:fld>
            <a:endParaRPr lang="en-AU" altLang="en-US"/>
          </a:p>
        </p:txBody>
      </p:sp>
      <p:sp>
        <p:nvSpPr>
          <p:cNvPr id="942082" name="Rectangle 2"/>
          <p:cNvSpPr>
            <a:spLocks noGrp="1" noChangeArrowheads="1"/>
          </p:cNvSpPr>
          <p:nvPr>
            <p:ph type="title"/>
          </p:nvPr>
        </p:nvSpPr>
        <p:spPr/>
        <p:txBody>
          <a:bodyPr/>
          <a:lstStyle/>
          <a:p>
            <a:pPr>
              <a:defRPr/>
            </a:pPr>
            <a:r>
              <a:rPr lang="en-US" altLang="en-US"/>
              <a:t>Comments and constraints</a:t>
            </a:r>
          </a:p>
        </p:txBody>
      </p:sp>
      <p:sp>
        <p:nvSpPr>
          <p:cNvPr id="12294" name="Rectangle 3"/>
          <p:cNvSpPr>
            <a:spLocks noGrp="1" noChangeArrowheads="1"/>
          </p:cNvSpPr>
          <p:nvPr>
            <p:ph type="body" idx="1"/>
          </p:nvPr>
        </p:nvSpPr>
        <p:spPr>
          <a:xfrm>
            <a:off x="1371600" y="1066800"/>
            <a:ext cx="7543800" cy="2433638"/>
          </a:xfrm>
        </p:spPr>
        <p:txBody>
          <a:bodyPr/>
          <a:lstStyle/>
          <a:p>
            <a:r>
              <a:rPr lang="en-US" altLang="en-US" sz="2400" b="1" dirty="0"/>
              <a:t>Comment</a:t>
            </a:r>
            <a:r>
              <a:rPr lang="en-US" altLang="en-US" sz="2400" dirty="0"/>
              <a:t> - text string attached to a model element</a:t>
            </a:r>
          </a:p>
          <a:p>
            <a:pPr lvl="1"/>
            <a:r>
              <a:rPr lang="en-US" altLang="en-US" sz="2000" dirty="0"/>
              <a:t>UML </a:t>
            </a:r>
            <a:r>
              <a:rPr lang="en-US" altLang="en-US" sz="2000" b="1" dirty="0"/>
              <a:t>note</a:t>
            </a:r>
            <a:r>
              <a:rPr lang="en-US" altLang="en-US" sz="2000" dirty="0"/>
              <a:t> </a:t>
            </a:r>
          </a:p>
          <a:p>
            <a:r>
              <a:rPr lang="en-US" altLang="en-US" sz="2400" b="1" i="1" dirty="0"/>
              <a:t>Constraint</a:t>
            </a:r>
            <a:r>
              <a:rPr lang="en-US" altLang="en-US" sz="2400" dirty="0"/>
              <a:t> - </a:t>
            </a:r>
            <a:r>
              <a:rPr lang="en-US" altLang="en-US" sz="2400" u="sng" dirty="0"/>
              <a:t>semantic</a:t>
            </a:r>
            <a:r>
              <a:rPr lang="en-US" altLang="en-US" sz="2400" dirty="0"/>
              <a:t> relationship among model elements that specifies conditions and propositions that must be maintained as true</a:t>
            </a:r>
          </a:p>
          <a:p>
            <a:pPr lvl="1"/>
            <a:r>
              <a:rPr lang="en-US" altLang="en-US" sz="2000" dirty="0"/>
              <a:t>enclosed in braces {...}</a:t>
            </a:r>
          </a:p>
        </p:txBody>
      </p:sp>
      <p:pic>
        <p:nvPicPr>
          <p:cNvPr id="1229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357563"/>
            <a:ext cx="9721850" cy="329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6" name="AutoShape 5"/>
          <p:cNvSpPr>
            <a:spLocks noChangeArrowheads="1"/>
          </p:cNvSpPr>
          <p:nvPr/>
        </p:nvSpPr>
        <p:spPr bwMode="auto">
          <a:xfrm>
            <a:off x="7380288" y="5876925"/>
            <a:ext cx="1079500" cy="466725"/>
          </a:xfrm>
          <a:prstGeom prst="wedgeRoundRectCallout">
            <a:avLst>
              <a:gd name="adj1" fmla="val -126616"/>
              <a:gd name="adj2" fmla="val 2687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US" altLang="en-US" sz="1600"/>
              <a:t>comment</a:t>
            </a:r>
          </a:p>
        </p:txBody>
      </p:sp>
      <p:sp>
        <p:nvSpPr>
          <p:cNvPr id="12297" name="AutoShape 6"/>
          <p:cNvSpPr>
            <a:spLocks noChangeArrowheads="1"/>
          </p:cNvSpPr>
          <p:nvPr/>
        </p:nvSpPr>
        <p:spPr bwMode="auto">
          <a:xfrm>
            <a:off x="7308850" y="3357563"/>
            <a:ext cx="1079500" cy="466725"/>
          </a:xfrm>
          <a:prstGeom prst="wedgeRoundRectCallout">
            <a:avLst>
              <a:gd name="adj1" fmla="val -19412"/>
              <a:gd name="adj2" fmla="val 18027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US" altLang="en-US" sz="1600"/>
              <a:t>constraint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D49AA92F-65D7-4CBB-A088-D59A246F1407}" type="slidenum">
              <a:rPr lang="en-AU" altLang="en-US"/>
              <a:pPr>
                <a:defRPr/>
              </a:pPr>
              <a:t>7</a:t>
            </a:fld>
            <a:endParaRPr lang="en-AU" altLang="en-US"/>
          </a:p>
        </p:txBody>
      </p:sp>
      <p:sp>
        <p:nvSpPr>
          <p:cNvPr id="966658" name="Rectangle 2"/>
          <p:cNvSpPr>
            <a:spLocks noGrp="1" noChangeArrowheads="1"/>
          </p:cNvSpPr>
          <p:nvPr>
            <p:ph type="title"/>
          </p:nvPr>
        </p:nvSpPr>
        <p:spPr/>
        <p:txBody>
          <a:bodyPr/>
          <a:lstStyle/>
          <a:p>
            <a:pPr>
              <a:defRPr/>
            </a:pPr>
            <a:r>
              <a:rPr lang="en-US" altLang="en-US"/>
              <a:t>Constraint on association</a:t>
            </a:r>
          </a:p>
        </p:txBody>
      </p:sp>
      <p:pic>
        <p:nvPicPr>
          <p:cNvPr id="1331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44675"/>
            <a:ext cx="914400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5" name="Footer Placeholder 4"/>
          <p:cNvSpPr>
            <a:spLocks noGrp="1"/>
          </p:cNvSpPr>
          <p:nvPr>
            <p:ph type="ftr" sz="quarter" idx="11"/>
          </p:nvPr>
        </p:nvSpPr>
        <p:spPr/>
        <p:txBody>
          <a:bodyPr/>
          <a:lstStyle/>
          <a:p>
            <a:pPr>
              <a:defRPr/>
            </a:pPr>
            <a:r>
              <a:rPr lang="en-AU" altLang="en-US"/>
              <a:t>Chapter 5 (Maciaszek - RASD 3/e)</a:t>
            </a:r>
          </a:p>
        </p:txBody>
      </p:sp>
      <p:sp>
        <p:nvSpPr>
          <p:cNvPr id="6" name="Slide Number Placeholder 5"/>
          <p:cNvSpPr>
            <a:spLocks noGrp="1"/>
          </p:cNvSpPr>
          <p:nvPr>
            <p:ph type="sldNum" sz="quarter" idx="12"/>
          </p:nvPr>
        </p:nvSpPr>
        <p:spPr/>
        <p:txBody>
          <a:bodyPr/>
          <a:lstStyle/>
          <a:p>
            <a:pPr>
              <a:defRPr/>
            </a:pPr>
            <a:fld id="{BC56F68B-8EEB-46CE-A126-937CB12D807C}" type="slidenum">
              <a:rPr lang="en-AU" altLang="en-US"/>
              <a:pPr>
                <a:defRPr/>
              </a:pPr>
              <a:t>8</a:t>
            </a:fld>
            <a:endParaRPr lang="en-AU" altLang="en-US"/>
          </a:p>
        </p:txBody>
      </p:sp>
      <p:sp>
        <p:nvSpPr>
          <p:cNvPr id="943106" name="Rectangle 2"/>
          <p:cNvSpPr>
            <a:spLocks noGrp="1" noChangeArrowheads="1"/>
          </p:cNvSpPr>
          <p:nvPr>
            <p:ph type="title"/>
          </p:nvPr>
        </p:nvSpPr>
        <p:spPr/>
        <p:txBody>
          <a:bodyPr/>
          <a:lstStyle/>
          <a:p>
            <a:pPr>
              <a:defRPr/>
            </a:pPr>
            <a:r>
              <a:rPr lang="en-US" altLang="en-US"/>
              <a:t>Tags</a:t>
            </a:r>
          </a:p>
        </p:txBody>
      </p:sp>
      <p:sp>
        <p:nvSpPr>
          <p:cNvPr id="14342" name="Rectangle 3"/>
          <p:cNvSpPr>
            <a:spLocks noGrp="1" noChangeArrowheads="1"/>
          </p:cNvSpPr>
          <p:nvPr>
            <p:ph type="body" idx="1"/>
          </p:nvPr>
        </p:nvSpPr>
        <p:spPr>
          <a:xfrm>
            <a:off x="1371600" y="1066800"/>
            <a:ext cx="7664896" cy="5170488"/>
          </a:xfrm>
        </p:spPr>
        <p:txBody>
          <a:bodyPr/>
          <a:lstStyle/>
          <a:p>
            <a:pPr>
              <a:spcBef>
                <a:spcPts val="600"/>
              </a:spcBef>
            </a:pPr>
            <a:r>
              <a:rPr lang="en-US" altLang="en-US" sz="2400" b="1" dirty="0"/>
              <a:t>Tag definition </a:t>
            </a:r>
            <a:r>
              <a:rPr lang="en-US" altLang="en-US" sz="2400" dirty="0"/>
              <a:t>–</a:t>
            </a:r>
            <a:r>
              <a:rPr lang="en-US" altLang="en-US" sz="2400" b="1" dirty="0"/>
              <a:t> </a:t>
            </a:r>
            <a:r>
              <a:rPr lang="en-US" altLang="en-US" sz="2400" dirty="0"/>
              <a:t>a property of a stereotype and is shown as an attribute of a class rectangle that contains the stereotype declaration.</a:t>
            </a:r>
          </a:p>
          <a:p>
            <a:pPr>
              <a:spcBef>
                <a:spcPts val="600"/>
              </a:spcBef>
            </a:pPr>
            <a:r>
              <a:rPr lang="en-US" altLang="en-US" sz="2400" b="1" dirty="0"/>
              <a:t>Tag value</a:t>
            </a:r>
            <a:r>
              <a:rPr lang="en-US" altLang="en-US" sz="2400" dirty="0"/>
              <a:t> – “a name–value pair that may be attached to a model element that uses a stereotype containing a tag definition.” </a:t>
            </a:r>
          </a:p>
          <a:p>
            <a:pPr lvl="1">
              <a:spcBef>
                <a:spcPts val="600"/>
              </a:spcBef>
            </a:pPr>
            <a:r>
              <a:rPr lang="en-US" altLang="en-US" sz="2200" dirty="0"/>
              <a:t>the keyword is called a </a:t>
            </a:r>
            <a:r>
              <a:rPr lang="en-US" altLang="en-US" sz="2200" b="1" dirty="0"/>
              <a:t>tag</a:t>
            </a:r>
          </a:p>
          <a:p>
            <a:pPr lvl="1">
              <a:spcBef>
                <a:spcPts val="600"/>
              </a:spcBef>
            </a:pPr>
            <a:r>
              <a:rPr lang="en-US" altLang="en-US" sz="2200" dirty="0"/>
              <a:t>like </a:t>
            </a:r>
            <a:r>
              <a:rPr lang="en-US" altLang="en-US" sz="2200" b="1" dirty="0"/>
              <a:t>constraints</a:t>
            </a:r>
            <a:r>
              <a:rPr lang="en-US" altLang="en-US" sz="2200" dirty="0"/>
              <a:t>, tag values represent arbitrary textual information and are written inside curly braces</a:t>
            </a:r>
          </a:p>
          <a:p>
            <a:pPr lvl="1">
              <a:spcBef>
                <a:spcPts val="600"/>
              </a:spcBef>
            </a:pPr>
            <a:r>
              <a:rPr lang="en-US" altLang="en-US" sz="2200" dirty="0"/>
              <a:t>like stereotypes and constraints, a few tags are </a:t>
            </a:r>
            <a:r>
              <a:rPr lang="en-US" altLang="en-US" sz="2200" b="1" dirty="0"/>
              <a:t>predefined</a:t>
            </a:r>
            <a:r>
              <a:rPr lang="en-US" altLang="en-US" sz="2200" dirty="0"/>
              <a:t> in UML</a:t>
            </a:r>
          </a:p>
          <a:p>
            <a:pPr lvl="1">
              <a:spcBef>
                <a:spcPts val="600"/>
              </a:spcBef>
            </a:pPr>
            <a:r>
              <a:rPr lang="en-US" altLang="en-US" sz="2200" dirty="0"/>
              <a:t>typical use of tags is in providing </a:t>
            </a:r>
            <a:r>
              <a:rPr lang="en-US" altLang="en-US" sz="2200" b="1" dirty="0"/>
              <a:t>project management</a:t>
            </a:r>
            <a:r>
              <a:rPr lang="en-US" altLang="en-US" sz="2200" dirty="0"/>
              <a:t> information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r>
              <a:rPr lang="en-US" altLang="en-US"/>
              <a:t>© Pearson Education 2007</a:t>
            </a:r>
            <a:endParaRPr lang="en-AU" altLang="en-US"/>
          </a:p>
        </p:txBody>
      </p:sp>
      <p:sp>
        <p:nvSpPr>
          <p:cNvPr id="7" name="Footer Placeholder 4"/>
          <p:cNvSpPr>
            <a:spLocks noGrp="1"/>
          </p:cNvSpPr>
          <p:nvPr>
            <p:ph type="ftr" sz="quarter" idx="11"/>
          </p:nvPr>
        </p:nvSpPr>
        <p:spPr/>
        <p:txBody>
          <a:bodyPr/>
          <a:lstStyle/>
          <a:p>
            <a:pPr>
              <a:defRPr/>
            </a:pPr>
            <a:r>
              <a:rPr lang="en-AU" altLang="en-US"/>
              <a:t>Chapter 5 (Maciaszek - RASD 3/e)</a:t>
            </a:r>
          </a:p>
        </p:txBody>
      </p:sp>
      <p:sp>
        <p:nvSpPr>
          <p:cNvPr id="8" name="Slide Number Placeholder 5"/>
          <p:cNvSpPr>
            <a:spLocks noGrp="1"/>
          </p:cNvSpPr>
          <p:nvPr>
            <p:ph type="sldNum" sz="quarter" idx="12"/>
          </p:nvPr>
        </p:nvSpPr>
        <p:spPr/>
        <p:txBody>
          <a:bodyPr/>
          <a:lstStyle/>
          <a:p>
            <a:pPr>
              <a:defRPr/>
            </a:pPr>
            <a:fld id="{39C36FDA-B5CE-41F6-AB42-214B94018D59}" type="slidenum">
              <a:rPr lang="en-AU" altLang="en-US"/>
              <a:pPr>
                <a:defRPr/>
              </a:pPr>
              <a:t>9</a:t>
            </a:fld>
            <a:endParaRPr lang="en-AU" altLang="en-US"/>
          </a:p>
        </p:txBody>
      </p:sp>
      <p:sp>
        <p:nvSpPr>
          <p:cNvPr id="944130" name="Rectangle 2"/>
          <p:cNvSpPr>
            <a:spLocks noGrp="1" noChangeArrowheads="1"/>
          </p:cNvSpPr>
          <p:nvPr>
            <p:ph type="title"/>
          </p:nvPr>
        </p:nvSpPr>
        <p:spPr/>
        <p:txBody>
          <a:bodyPr/>
          <a:lstStyle/>
          <a:p>
            <a:pPr>
              <a:defRPr/>
            </a:pPr>
            <a:r>
              <a:rPr lang="en-US" altLang="en-US" dirty="0"/>
              <a:t>Tags – example</a:t>
            </a:r>
          </a:p>
        </p:txBody>
      </p:sp>
      <p:pic>
        <p:nvPicPr>
          <p:cNvPr id="1536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888" y="1076325"/>
            <a:ext cx="7561262" cy="537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7" name="AutoShape 5"/>
          <p:cNvSpPr>
            <a:spLocks noChangeArrowheads="1"/>
          </p:cNvSpPr>
          <p:nvPr/>
        </p:nvSpPr>
        <p:spPr bwMode="auto">
          <a:xfrm>
            <a:off x="0" y="1125538"/>
            <a:ext cx="1093788" cy="574675"/>
          </a:xfrm>
          <a:prstGeom prst="wedgeRectCallout">
            <a:avLst>
              <a:gd name="adj1" fmla="val 74671"/>
              <a:gd name="adj2" fmla="val 37569"/>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US" altLang="en-US" sz="1600"/>
              <a:t>tag definition</a:t>
            </a:r>
          </a:p>
        </p:txBody>
      </p:sp>
      <p:sp>
        <p:nvSpPr>
          <p:cNvPr id="15368" name="AutoShape 6"/>
          <p:cNvSpPr>
            <a:spLocks noChangeArrowheads="1"/>
          </p:cNvSpPr>
          <p:nvPr/>
        </p:nvSpPr>
        <p:spPr bwMode="auto">
          <a:xfrm>
            <a:off x="0" y="4724400"/>
            <a:ext cx="1093788" cy="574675"/>
          </a:xfrm>
          <a:prstGeom prst="wedgeRectCallout">
            <a:avLst>
              <a:gd name="adj1" fmla="val 74671"/>
              <a:gd name="adj2" fmla="val 37569"/>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algn="ctr"/>
            <a:r>
              <a:rPr lang="en-US" altLang="en-US" sz="1600"/>
              <a:t>tag values</a:t>
            </a:r>
          </a:p>
        </p:txBody>
      </p:sp>
    </p:spTree>
  </p:cSld>
  <p:clrMapOvr>
    <a:masterClrMapping/>
  </p:clrMapOvr>
</p:sld>
</file>

<file path=ppt/theme/theme1.xml><?xml version="1.0" encoding="utf-8"?>
<a:theme xmlns:a="http://schemas.openxmlformats.org/drawingml/2006/main" name="Book_LectureNotes">
  <a:themeElements>
    <a:clrScheme name="Book_LectureNotes 9">
      <a:dk1>
        <a:srgbClr val="000000"/>
      </a:dk1>
      <a:lt1>
        <a:srgbClr val="FFFFFF"/>
      </a:lt1>
      <a:dk2>
        <a:srgbClr val="000000"/>
      </a:dk2>
      <a:lt2>
        <a:srgbClr val="CC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fontScheme name="Book_LectureNot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ook_LectureNotes 1">
        <a:dk1>
          <a:srgbClr val="000000"/>
        </a:dk1>
        <a:lt1>
          <a:srgbClr val="FFFFFF"/>
        </a:lt1>
        <a:dk2>
          <a:srgbClr val="008080"/>
        </a:dk2>
        <a:lt2>
          <a:srgbClr val="FFFFFF"/>
        </a:lt2>
        <a:accent1>
          <a:srgbClr val="FF0033"/>
        </a:accent1>
        <a:accent2>
          <a:srgbClr val="3333FF"/>
        </a:accent2>
        <a:accent3>
          <a:srgbClr val="AAC0C0"/>
        </a:accent3>
        <a:accent4>
          <a:srgbClr val="DADADA"/>
        </a:accent4>
        <a:accent5>
          <a:srgbClr val="FFAAAD"/>
        </a:accent5>
        <a:accent6>
          <a:srgbClr val="2D2DE7"/>
        </a:accent6>
        <a:hlink>
          <a:srgbClr val="CBCBCB"/>
        </a:hlink>
        <a:folHlink>
          <a:srgbClr val="00CCCC"/>
        </a:folHlink>
      </a:clrScheme>
      <a:clrMap bg1="dk2" tx1="lt1" bg2="dk1" tx2="lt2" accent1="accent1" accent2="accent2" accent3="accent3" accent4="accent4" accent5="accent5" accent6="accent6" hlink="hlink" folHlink="folHlink"/>
    </a:extraClrScheme>
    <a:extraClrScheme>
      <a:clrScheme name="Book_LectureNotes 2">
        <a:dk1>
          <a:srgbClr val="000000"/>
        </a:dk1>
        <a:lt1>
          <a:srgbClr val="FFFFFF"/>
        </a:lt1>
        <a:dk2>
          <a:srgbClr val="000000"/>
        </a:dk2>
        <a:lt2>
          <a:srgbClr val="FFFFFF"/>
        </a:lt2>
        <a:accent1>
          <a:srgbClr val="99FFFF"/>
        </a:accent1>
        <a:accent2>
          <a:srgbClr val="CCCCFF"/>
        </a:accent2>
        <a:accent3>
          <a:srgbClr val="FFFFFF"/>
        </a:accent3>
        <a:accent4>
          <a:srgbClr val="000000"/>
        </a:accent4>
        <a:accent5>
          <a:srgbClr val="CAFFFF"/>
        </a:accent5>
        <a:accent6>
          <a:srgbClr val="B9B9E7"/>
        </a:accent6>
        <a:hlink>
          <a:srgbClr val="CCECFF"/>
        </a:hlink>
        <a:folHlink>
          <a:srgbClr val="DDDDDD"/>
        </a:folHlink>
      </a:clrScheme>
      <a:clrMap bg1="lt1" tx1="dk1" bg2="lt2" tx2="dk2" accent1="accent1" accent2="accent2" accent3="accent3" accent4="accent4" accent5="accent5" accent6="accent6" hlink="hlink" folHlink="folHlink"/>
    </a:extraClrScheme>
    <a:extraClrScheme>
      <a:clrScheme name="Book_LectureNotes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clrMap bg1="lt1" tx1="dk1" bg2="lt2" tx2="dk2" accent1="accent1" accent2="accent2" accent3="accent3" accent4="accent4" accent5="accent5" accent6="accent6" hlink="hlink" folHlink="folHlink"/>
    </a:extraClrScheme>
    <a:extraClrScheme>
      <a:clrScheme name="Book_LectureNotes 4">
        <a:dk1>
          <a:srgbClr val="000000"/>
        </a:dk1>
        <a:lt1>
          <a:srgbClr val="FFFFFF"/>
        </a:lt1>
        <a:dk2>
          <a:srgbClr val="000080"/>
        </a:dk2>
        <a:lt2>
          <a:srgbClr val="FFFFFF"/>
        </a:lt2>
        <a:accent1>
          <a:srgbClr val="00FFCC"/>
        </a:accent1>
        <a:accent2>
          <a:srgbClr val="9933FF"/>
        </a:accent2>
        <a:accent3>
          <a:srgbClr val="AAAAC0"/>
        </a:accent3>
        <a:accent4>
          <a:srgbClr val="DADADA"/>
        </a:accent4>
        <a:accent5>
          <a:srgbClr val="AAFFE2"/>
        </a:accent5>
        <a:accent6>
          <a:srgbClr val="8A2DE7"/>
        </a:accent6>
        <a:hlink>
          <a:srgbClr val="CCCCFF"/>
        </a:hlink>
        <a:folHlink>
          <a:srgbClr val="3333CC"/>
        </a:folHlink>
      </a:clrScheme>
      <a:clrMap bg1="dk2" tx1="lt1" bg2="dk1" tx2="lt2" accent1="accent1" accent2="accent2" accent3="accent3" accent4="accent4" accent5="accent5" accent6="accent6" hlink="hlink" folHlink="folHlink"/>
    </a:extraClrScheme>
    <a:extraClrScheme>
      <a:clrScheme name="Book_LectureNotes 5">
        <a:dk1>
          <a:srgbClr val="000000"/>
        </a:dk1>
        <a:lt1>
          <a:srgbClr val="FFFFFF"/>
        </a:lt1>
        <a:dk2>
          <a:srgbClr val="990066"/>
        </a:dk2>
        <a:lt2>
          <a:srgbClr val="FFFFFF"/>
        </a:lt2>
        <a:accent1>
          <a:srgbClr val="FF9966"/>
        </a:accent1>
        <a:accent2>
          <a:srgbClr val="009966"/>
        </a:accent2>
        <a:accent3>
          <a:srgbClr val="CAAAB8"/>
        </a:accent3>
        <a:accent4>
          <a:srgbClr val="DADADA"/>
        </a:accent4>
        <a:accent5>
          <a:srgbClr val="FFCAB8"/>
        </a:accent5>
        <a:accent6>
          <a:srgbClr val="008A5C"/>
        </a:accent6>
        <a:hlink>
          <a:srgbClr val="3333CC"/>
        </a:hlink>
        <a:folHlink>
          <a:srgbClr val="FF00CC"/>
        </a:folHlink>
      </a:clrScheme>
      <a:clrMap bg1="dk2" tx1="lt1" bg2="dk1" tx2="lt2" accent1="accent1" accent2="accent2" accent3="accent3" accent4="accent4" accent5="accent5" accent6="accent6" hlink="hlink" folHlink="folHlink"/>
    </a:extraClrScheme>
    <a:extraClrScheme>
      <a:clrScheme name="Book_LectureNotes 6">
        <a:dk1>
          <a:srgbClr val="000000"/>
        </a:dk1>
        <a:lt1>
          <a:srgbClr val="FFFFE1"/>
        </a:lt1>
        <a:dk2>
          <a:srgbClr val="000000"/>
        </a:dk2>
        <a:lt2>
          <a:srgbClr val="FFFFCC"/>
        </a:lt2>
        <a:accent1>
          <a:srgbClr val="FF9933"/>
        </a:accent1>
        <a:accent2>
          <a:srgbClr val="9999FF"/>
        </a:accent2>
        <a:accent3>
          <a:srgbClr val="FFFFEE"/>
        </a:accent3>
        <a:accent4>
          <a:srgbClr val="000000"/>
        </a:accent4>
        <a:accent5>
          <a:srgbClr val="FFCAAD"/>
        </a:accent5>
        <a:accent6>
          <a:srgbClr val="8A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Book_LectureNotes 7">
        <a:dk1>
          <a:srgbClr val="000000"/>
        </a:dk1>
        <a:lt1>
          <a:srgbClr val="000080"/>
        </a:lt1>
        <a:dk2>
          <a:srgbClr val="FFFF00"/>
        </a:dk2>
        <a:lt2>
          <a:srgbClr val="000000"/>
        </a:lt2>
        <a:accent1>
          <a:srgbClr val="00FFCC"/>
        </a:accent1>
        <a:accent2>
          <a:srgbClr val="9933FF"/>
        </a:accent2>
        <a:accent3>
          <a:srgbClr val="AAAAC0"/>
        </a:accent3>
        <a:accent4>
          <a:srgbClr val="000000"/>
        </a:accent4>
        <a:accent5>
          <a:srgbClr val="AAFFE2"/>
        </a:accent5>
        <a:accent6>
          <a:srgbClr val="8A2DE7"/>
        </a:accent6>
        <a:hlink>
          <a:srgbClr val="CCCCFF"/>
        </a:hlink>
        <a:folHlink>
          <a:srgbClr val="3333CC"/>
        </a:folHlink>
      </a:clrScheme>
      <a:clrMap bg1="lt1" tx1="dk1" bg2="lt2" tx2="dk2" accent1="accent1" accent2="accent2" accent3="accent3" accent4="accent4" accent5="accent5" accent6="accent6" hlink="hlink" folHlink="folHlink"/>
    </a:extraClrScheme>
    <a:extraClrScheme>
      <a:clrScheme name="Book_LectureNotes 8">
        <a:dk1>
          <a:srgbClr val="000000"/>
        </a:dk1>
        <a:lt1>
          <a:srgbClr val="FFF9E1"/>
        </a:lt1>
        <a:dk2>
          <a:srgbClr val="000000"/>
        </a:dk2>
        <a:lt2>
          <a:srgbClr val="FFFFCC"/>
        </a:lt2>
        <a:accent1>
          <a:srgbClr val="FF9933"/>
        </a:accent1>
        <a:accent2>
          <a:srgbClr val="9999FF"/>
        </a:accent2>
        <a:accent3>
          <a:srgbClr val="FFFBEE"/>
        </a:accent3>
        <a:accent4>
          <a:srgbClr val="000000"/>
        </a:accent4>
        <a:accent5>
          <a:srgbClr val="FFCAAD"/>
        </a:accent5>
        <a:accent6>
          <a:srgbClr val="8A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Book_LectureNotes 9">
        <a:dk1>
          <a:srgbClr val="000000"/>
        </a:dk1>
        <a:lt1>
          <a:srgbClr val="FFFFFF"/>
        </a:lt1>
        <a:dk2>
          <a:srgbClr val="000000"/>
        </a:dk2>
        <a:lt2>
          <a:srgbClr val="CCFFF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5F5F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Designs\Leszek Templates\Book_LectureNotes.pot</Template>
  <TotalTime>11430</TotalTime>
  <Words>3503</Words>
  <Application>Microsoft Office PowerPoint</Application>
  <PresentationFormat>On-screen Show (4:3)</PresentationFormat>
  <Paragraphs>464</Paragraphs>
  <Slides>59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Arial Narrow</vt:lpstr>
      <vt:lpstr>Calibri</vt:lpstr>
      <vt:lpstr>Courier New</vt:lpstr>
      <vt:lpstr>Monotype Sorts</vt:lpstr>
      <vt:lpstr>Times New Roman</vt:lpstr>
      <vt:lpstr>Wingdings</vt:lpstr>
      <vt:lpstr>Book_LectureNotes</vt:lpstr>
      <vt:lpstr>MACIASZEK, L.A. (2007):  Requirements Analysis and System Design, 3rd ed. Addison Wesley, Harlow England ISBN 978-0-321-44036-5</vt:lpstr>
      <vt:lpstr>Topics</vt:lpstr>
      <vt:lpstr>1. Advanced class modelling </vt:lpstr>
      <vt:lpstr>Extension mechanisms</vt:lpstr>
      <vt:lpstr>Stereotypes</vt:lpstr>
      <vt:lpstr>Comments and constraints</vt:lpstr>
      <vt:lpstr>Constraint on association</vt:lpstr>
      <vt:lpstr>Tags</vt:lpstr>
      <vt:lpstr>Tags – example</vt:lpstr>
      <vt:lpstr>Visibility and encapsulation</vt:lpstr>
      <vt:lpstr>Protected visibility</vt:lpstr>
      <vt:lpstr>Accessibility of inherited class properties</vt:lpstr>
      <vt:lpstr>Package visibility</vt:lpstr>
      <vt:lpstr>Derived information</vt:lpstr>
      <vt:lpstr>Derived attribute</vt:lpstr>
      <vt:lpstr>Derived association</vt:lpstr>
      <vt:lpstr>Qualified association</vt:lpstr>
      <vt:lpstr>Association class</vt:lpstr>
      <vt:lpstr>Replacing association class with a reified class</vt:lpstr>
      <vt:lpstr>Review Quiz 5.1</vt:lpstr>
      <vt:lpstr>2. Advanced generalization and inheritance modelling </vt:lpstr>
      <vt:lpstr>Generalization and substitutability</vt:lpstr>
      <vt:lpstr>Inheritance versus encapsulation</vt:lpstr>
      <vt:lpstr>Interface inheritance</vt:lpstr>
      <vt:lpstr>Interface and implementation inheritance</vt:lpstr>
      <vt:lpstr>Implementation inheritance</vt:lpstr>
      <vt:lpstr>Extension inheritance is OK</vt:lpstr>
      <vt:lpstr>Restriction inheritance is problematic</vt:lpstr>
      <vt:lpstr>Convenience inheritance is not OK</vt:lpstr>
      <vt:lpstr>Evils of implementation inheritance</vt:lpstr>
      <vt:lpstr>Fragile base class</vt:lpstr>
      <vt:lpstr>Reusing the superclass’ code</vt:lpstr>
      <vt:lpstr>Overriding and down-calls</vt:lpstr>
      <vt:lpstr>Overriding and up-calls</vt:lpstr>
      <vt:lpstr>Multiple inheritance</vt:lpstr>
      <vt:lpstr>Review Quiz 5.2</vt:lpstr>
      <vt:lpstr>3. Advanced aggregation and delegation modelling </vt:lpstr>
      <vt:lpstr>Putting more semantics into aggregation</vt:lpstr>
      <vt:lpstr>ExclusiveOwns aggregation</vt:lpstr>
      <vt:lpstr>Owns aggregation</vt:lpstr>
      <vt:lpstr>Has aggregation</vt:lpstr>
      <vt:lpstr>Member aggregation</vt:lpstr>
      <vt:lpstr>Generalization vs aggregation</vt:lpstr>
      <vt:lpstr>Delegation and prototypical systems</vt:lpstr>
      <vt:lpstr>Delegation versus inheritance</vt:lpstr>
      <vt:lpstr>Review Quiz 5.3</vt:lpstr>
      <vt:lpstr>4. Advanced interaction modelling </vt:lpstr>
      <vt:lpstr>Lifelines</vt:lpstr>
      <vt:lpstr>Messages</vt:lpstr>
      <vt:lpstr>Interactions – notation by example</vt:lpstr>
      <vt:lpstr>Interactions – more concepts</vt:lpstr>
      <vt:lpstr>Accounting for basic technology</vt:lpstr>
      <vt:lpstr>Sequence diagram using JSP/servlet/JavaBean</vt:lpstr>
      <vt:lpstr>Fragments</vt:lpstr>
      <vt:lpstr>Fragments – notation</vt:lpstr>
      <vt:lpstr>Fragments - example</vt:lpstr>
      <vt:lpstr>Interaction uses</vt:lpstr>
      <vt:lpstr>Review Quiz 5.4</vt:lpstr>
      <vt:lpstr>Summary</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RASD3edChapter5</dc:title>
  <dc:creator>Leszek A. Maciaszek</dc:creator>
  <cp:lastModifiedBy>Richard Thomas</cp:lastModifiedBy>
  <cp:revision>318</cp:revision>
  <cp:lastPrinted>1997-04-02T08:33:58Z</cp:lastPrinted>
  <dcterms:created xsi:type="dcterms:W3CDTF">1997-03-27T13:28:40Z</dcterms:created>
  <dcterms:modified xsi:type="dcterms:W3CDTF">2018-04-03T07:43:58Z</dcterms:modified>
</cp:coreProperties>
</file>