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6" r:id="rId1"/>
  </p:sldMasterIdLst>
  <p:notesMasterIdLst>
    <p:notesMasterId r:id="rId105"/>
  </p:notesMasterIdLst>
  <p:handoutMasterIdLst>
    <p:handoutMasterId r:id="rId106"/>
  </p:handoutMasterIdLst>
  <p:sldIdLst>
    <p:sldId id="459" r:id="rId2"/>
    <p:sldId id="735" r:id="rId3"/>
    <p:sldId id="574" r:id="rId4"/>
    <p:sldId id="736" r:id="rId5"/>
    <p:sldId id="737" r:id="rId6"/>
    <p:sldId id="738" r:id="rId7"/>
    <p:sldId id="739" r:id="rId8"/>
    <p:sldId id="740" r:id="rId9"/>
    <p:sldId id="778" r:id="rId10"/>
    <p:sldId id="779" r:id="rId11"/>
    <p:sldId id="741" r:id="rId12"/>
    <p:sldId id="814" r:id="rId13"/>
    <p:sldId id="780" r:id="rId14"/>
    <p:sldId id="781" r:id="rId15"/>
    <p:sldId id="782" r:id="rId16"/>
    <p:sldId id="742" r:id="rId17"/>
    <p:sldId id="743" r:id="rId18"/>
    <p:sldId id="815" r:id="rId19"/>
    <p:sldId id="816" r:id="rId20"/>
    <p:sldId id="820" r:id="rId21"/>
    <p:sldId id="821" r:id="rId22"/>
    <p:sldId id="845" r:id="rId23"/>
    <p:sldId id="823" r:id="rId24"/>
    <p:sldId id="824" r:id="rId25"/>
    <p:sldId id="825" r:id="rId26"/>
    <p:sldId id="783" r:id="rId27"/>
    <p:sldId id="829" r:id="rId28"/>
    <p:sldId id="827" r:id="rId29"/>
    <p:sldId id="831" r:id="rId30"/>
    <p:sldId id="830" r:id="rId31"/>
    <p:sldId id="846" r:id="rId32"/>
    <p:sldId id="847" r:id="rId33"/>
    <p:sldId id="848" r:id="rId34"/>
    <p:sldId id="832" r:id="rId35"/>
    <p:sldId id="833" r:id="rId36"/>
    <p:sldId id="842" r:id="rId37"/>
    <p:sldId id="784" r:id="rId38"/>
    <p:sldId id="785" r:id="rId39"/>
    <p:sldId id="786" r:id="rId40"/>
    <p:sldId id="787" r:id="rId41"/>
    <p:sldId id="788" r:id="rId42"/>
    <p:sldId id="789" r:id="rId43"/>
    <p:sldId id="790" r:id="rId44"/>
    <p:sldId id="791" r:id="rId45"/>
    <p:sldId id="795" r:id="rId46"/>
    <p:sldId id="796" r:id="rId47"/>
    <p:sldId id="797" r:id="rId48"/>
    <p:sldId id="834" r:id="rId49"/>
    <p:sldId id="835" r:id="rId50"/>
    <p:sldId id="836" r:id="rId51"/>
    <p:sldId id="837" r:id="rId52"/>
    <p:sldId id="838" r:id="rId53"/>
    <p:sldId id="839" r:id="rId54"/>
    <p:sldId id="840" r:id="rId55"/>
    <p:sldId id="849" r:id="rId56"/>
    <p:sldId id="798" r:id="rId57"/>
    <p:sldId id="799" r:id="rId58"/>
    <p:sldId id="745" r:id="rId59"/>
    <p:sldId id="746" r:id="rId60"/>
    <p:sldId id="747" r:id="rId61"/>
    <p:sldId id="748" r:id="rId62"/>
    <p:sldId id="749" r:id="rId63"/>
    <p:sldId id="750" r:id="rId64"/>
    <p:sldId id="751" r:id="rId65"/>
    <p:sldId id="752" r:id="rId66"/>
    <p:sldId id="753" r:id="rId67"/>
    <p:sldId id="800" r:id="rId68"/>
    <p:sldId id="801" r:id="rId69"/>
    <p:sldId id="754" r:id="rId70"/>
    <p:sldId id="755" r:id="rId71"/>
    <p:sldId id="756" r:id="rId72"/>
    <p:sldId id="843" r:id="rId73"/>
    <p:sldId id="757" r:id="rId74"/>
    <p:sldId id="758" r:id="rId75"/>
    <p:sldId id="759" r:id="rId76"/>
    <p:sldId id="760" r:id="rId77"/>
    <p:sldId id="761" r:id="rId78"/>
    <p:sldId id="762" r:id="rId79"/>
    <p:sldId id="763" r:id="rId80"/>
    <p:sldId id="764" r:id="rId81"/>
    <p:sldId id="765" r:id="rId82"/>
    <p:sldId id="844" r:id="rId83"/>
    <p:sldId id="766" r:id="rId84"/>
    <p:sldId id="767" r:id="rId85"/>
    <p:sldId id="768" r:id="rId86"/>
    <p:sldId id="769" r:id="rId87"/>
    <p:sldId id="802" r:id="rId88"/>
    <p:sldId id="803" r:id="rId89"/>
    <p:sldId id="770" r:id="rId90"/>
    <p:sldId id="804" r:id="rId91"/>
    <p:sldId id="805" r:id="rId92"/>
    <p:sldId id="806" r:id="rId93"/>
    <p:sldId id="807" r:id="rId94"/>
    <p:sldId id="808" r:id="rId95"/>
    <p:sldId id="811" r:id="rId96"/>
    <p:sldId id="771" r:id="rId97"/>
    <p:sldId id="772" r:id="rId98"/>
    <p:sldId id="773" r:id="rId99"/>
    <p:sldId id="809" r:id="rId100"/>
    <p:sldId id="810" r:id="rId101"/>
    <p:sldId id="812" r:id="rId102"/>
    <p:sldId id="813" r:id="rId103"/>
    <p:sldId id="777" r:id="rId104"/>
  </p:sldIdLst>
  <p:sldSz cx="9144000" cy="6858000" type="screen4x3"/>
  <p:notesSz cx="6858000" cy="9077325"/>
  <p:defaultTextStyle>
    <a:defPPr>
      <a:defRPr lang="en-US"/>
    </a:defPPr>
    <a:lvl1pPr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Times New Roman" panose="02020603050405020304" pitchFamily="18" charset="0"/>
        <a:ea typeface="+mn-ea"/>
        <a:cs typeface="+mn-cs"/>
      </a:defRPr>
    </a:lvl6pPr>
    <a:lvl7pPr marL="2743200" algn="l" defTabSz="914400" rtl="0" eaLnBrk="1" latinLnBrk="0" hangingPunct="1">
      <a:defRPr sz="1200" kern="1200">
        <a:solidFill>
          <a:schemeClr val="tx1"/>
        </a:solidFill>
        <a:latin typeface="Times New Roman" panose="02020603050405020304" pitchFamily="18" charset="0"/>
        <a:ea typeface="+mn-ea"/>
        <a:cs typeface="+mn-cs"/>
      </a:defRPr>
    </a:lvl7pPr>
    <a:lvl8pPr marL="3200400" algn="l" defTabSz="914400" rtl="0" eaLnBrk="1" latinLnBrk="0" hangingPunct="1">
      <a:defRPr sz="1200" kern="1200">
        <a:solidFill>
          <a:schemeClr val="tx1"/>
        </a:solidFill>
        <a:latin typeface="Times New Roman" panose="02020603050405020304" pitchFamily="18" charset="0"/>
        <a:ea typeface="+mn-ea"/>
        <a:cs typeface="+mn-cs"/>
      </a:defRPr>
    </a:lvl8pPr>
    <a:lvl9pPr marL="3657600" algn="l" defTabSz="914400" rtl="0" eaLnBrk="1" latinLnBrk="0" hangingPunct="1">
      <a:defRPr sz="12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59">
          <p15:clr>
            <a:srgbClr val="A4A3A4"/>
          </p15:clr>
        </p15:guide>
        <p15:guide id="2" pos="216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3399"/>
    <a:srgbClr val="FF9933"/>
    <a:srgbClr val="990033"/>
    <a:srgbClr val="CCFFFF"/>
    <a:srgbClr val="FFCC00"/>
    <a:srgbClr val="0000CC"/>
    <a:srgbClr val="336600"/>
    <a:srgbClr val="E1FF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157" autoAdjust="0"/>
    <p:restoredTop sz="91170" autoAdjust="0"/>
  </p:normalViewPr>
  <p:slideViewPr>
    <p:cSldViewPr>
      <p:cViewPr varScale="1">
        <p:scale>
          <a:sx n="64" d="100"/>
          <a:sy n="64" d="100"/>
        </p:scale>
        <p:origin x="-558" y="-10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Lst>
  </p:outlineViewPr>
  <p:notesTextViewPr>
    <p:cViewPr>
      <p:scale>
        <a:sx n="100" d="100"/>
        <a:sy n="100" d="100"/>
      </p:scale>
      <p:origin x="0" y="0"/>
    </p:cViewPr>
  </p:notesTextViewPr>
  <p:sorterViewPr>
    <p:cViewPr>
      <p:scale>
        <a:sx n="66" d="100"/>
        <a:sy n="66" d="100"/>
      </p:scale>
      <p:origin x="0" y="0"/>
    </p:cViewPr>
  </p:sorterViewPr>
  <p:notesViewPr>
    <p:cSldViewPr>
      <p:cViewPr>
        <p:scale>
          <a:sx n="66" d="100"/>
          <a:sy n="66" d="100"/>
        </p:scale>
        <p:origin x="-846" y="1668"/>
      </p:cViewPr>
      <p:guideLst>
        <p:guide orient="horz" pos="2859"/>
        <p:guide pos="2161"/>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presProps" Target="pres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_rels/viewProps.xml.rels><?xml version="1.0" encoding="UTF-8" standalone="yes"?>
<Relationships xmlns="http://schemas.openxmlformats.org/package/2006/relationships"><Relationship Id="rId8" Type="http://schemas.openxmlformats.org/officeDocument/2006/relationships/slide" Target="slides/slide9.xml"/><Relationship Id="rId13" Type="http://schemas.openxmlformats.org/officeDocument/2006/relationships/slide" Target="slides/slide14.xml"/><Relationship Id="rId18" Type="http://schemas.openxmlformats.org/officeDocument/2006/relationships/slide" Target="slides/slide39.xml"/><Relationship Id="rId26" Type="http://schemas.openxmlformats.org/officeDocument/2006/relationships/slide" Target="slides/slide66.xml"/><Relationship Id="rId39" Type="http://schemas.openxmlformats.org/officeDocument/2006/relationships/slide" Target="slides/slide89.xml"/><Relationship Id="rId3" Type="http://schemas.openxmlformats.org/officeDocument/2006/relationships/slide" Target="slides/slide3.xml"/><Relationship Id="rId21" Type="http://schemas.openxmlformats.org/officeDocument/2006/relationships/slide" Target="slides/slide58.xml"/><Relationship Id="rId34" Type="http://schemas.openxmlformats.org/officeDocument/2006/relationships/slide" Target="slides/slide81.xml"/><Relationship Id="rId7" Type="http://schemas.openxmlformats.org/officeDocument/2006/relationships/slide" Target="slides/slide8.xml"/><Relationship Id="rId12" Type="http://schemas.openxmlformats.org/officeDocument/2006/relationships/slide" Target="slides/slide13.xml"/><Relationship Id="rId17" Type="http://schemas.openxmlformats.org/officeDocument/2006/relationships/slide" Target="slides/slide37.xml"/><Relationship Id="rId25" Type="http://schemas.openxmlformats.org/officeDocument/2006/relationships/slide" Target="slides/slide65.xml"/><Relationship Id="rId33" Type="http://schemas.openxmlformats.org/officeDocument/2006/relationships/slide" Target="slides/slide80.xml"/><Relationship Id="rId38" Type="http://schemas.openxmlformats.org/officeDocument/2006/relationships/slide" Target="slides/slide86.xml"/><Relationship Id="rId2" Type="http://schemas.openxmlformats.org/officeDocument/2006/relationships/slide" Target="slides/slide2.xml"/><Relationship Id="rId16" Type="http://schemas.openxmlformats.org/officeDocument/2006/relationships/slide" Target="slides/slide26.xml"/><Relationship Id="rId20" Type="http://schemas.openxmlformats.org/officeDocument/2006/relationships/slide" Target="slides/slide45.xml"/><Relationship Id="rId29" Type="http://schemas.openxmlformats.org/officeDocument/2006/relationships/slide" Target="slides/slide71.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2.xml"/><Relationship Id="rId24" Type="http://schemas.openxmlformats.org/officeDocument/2006/relationships/slide" Target="slides/slide63.xml"/><Relationship Id="rId32" Type="http://schemas.openxmlformats.org/officeDocument/2006/relationships/slide" Target="slides/slide75.xml"/><Relationship Id="rId37" Type="http://schemas.openxmlformats.org/officeDocument/2006/relationships/slide" Target="slides/slide85.xml"/><Relationship Id="rId40" Type="http://schemas.openxmlformats.org/officeDocument/2006/relationships/slide" Target="slides/slide103.xml"/><Relationship Id="rId5" Type="http://schemas.openxmlformats.org/officeDocument/2006/relationships/slide" Target="slides/slide5.xml"/><Relationship Id="rId15" Type="http://schemas.openxmlformats.org/officeDocument/2006/relationships/slide" Target="slides/slide17.xml"/><Relationship Id="rId23" Type="http://schemas.openxmlformats.org/officeDocument/2006/relationships/slide" Target="slides/slide61.xml"/><Relationship Id="rId28" Type="http://schemas.openxmlformats.org/officeDocument/2006/relationships/slide" Target="slides/slide70.xml"/><Relationship Id="rId36" Type="http://schemas.openxmlformats.org/officeDocument/2006/relationships/slide" Target="slides/slide84.xml"/><Relationship Id="rId10" Type="http://schemas.openxmlformats.org/officeDocument/2006/relationships/slide" Target="slides/slide11.xml"/><Relationship Id="rId19" Type="http://schemas.openxmlformats.org/officeDocument/2006/relationships/slide" Target="slides/slide42.xml"/><Relationship Id="rId31" Type="http://schemas.openxmlformats.org/officeDocument/2006/relationships/slide" Target="slides/slide74.xml"/><Relationship Id="rId4" Type="http://schemas.openxmlformats.org/officeDocument/2006/relationships/slide" Target="slides/slide4.xml"/><Relationship Id="rId9" Type="http://schemas.openxmlformats.org/officeDocument/2006/relationships/slide" Target="slides/slide10.xml"/><Relationship Id="rId14" Type="http://schemas.openxmlformats.org/officeDocument/2006/relationships/slide" Target="slides/slide15.xml"/><Relationship Id="rId22" Type="http://schemas.openxmlformats.org/officeDocument/2006/relationships/slide" Target="slides/slide60.xml"/><Relationship Id="rId27" Type="http://schemas.openxmlformats.org/officeDocument/2006/relationships/slide" Target="slides/slide69.xml"/><Relationship Id="rId30" Type="http://schemas.openxmlformats.org/officeDocument/2006/relationships/slide" Target="slides/slide73.xml"/><Relationship Id="rId35" Type="http://schemas.openxmlformats.org/officeDocument/2006/relationships/slide" Target="slides/slide8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image" Target="../media/image2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3.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5.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6.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7.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481" tIns="43740" rIns="87481" bIns="43740" numCol="1" anchor="t" anchorCtr="0" compatLnSpc="1">
            <a:prstTxWarp prst="textNoShape">
              <a:avLst/>
            </a:prstTxWarp>
          </a:bodyPr>
          <a:lstStyle>
            <a:lvl1pPr defTabSz="874713">
              <a:defRPr sz="900"/>
            </a:lvl1pPr>
          </a:lstStyle>
          <a:p>
            <a:r>
              <a:rPr lang="en-US" altLang="en-US"/>
              <a:t>© Pearson Education 2007</a:t>
            </a:r>
          </a:p>
        </p:txBody>
      </p:sp>
      <p:sp>
        <p:nvSpPr>
          <p:cNvPr id="8195" name="Rectangle 3"/>
          <p:cNvSpPr>
            <a:spLocks noGrp="1" noChangeArrowheads="1"/>
          </p:cNvSpPr>
          <p:nvPr>
            <p:ph type="dt" sz="quarter" idx="1"/>
          </p:nvPr>
        </p:nvSpPr>
        <p:spPr bwMode="auto">
          <a:xfrm>
            <a:off x="3886200" y="0"/>
            <a:ext cx="29718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481" tIns="43740" rIns="87481" bIns="43740" numCol="1" anchor="t" anchorCtr="0" compatLnSpc="1">
            <a:prstTxWarp prst="textNoShape">
              <a:avLst/>
            </a:prstTxWarp>
          </a:bodyPr>
          <a:lstStyle>
            <a:lvl1pPr algn="r" defTabSz="874713">
              <a:defRPr sz="900"/>
            </a:lvl1pPr>
          </a:lstStyle>
          <a:p>
            <a:r>
              <a:rPr lang="en-US" altLang="en-US"/>
              <a:t>Chapter 6 (RASD 3/e)</a:t>
            </a:r>
          </a:p>
        </p:txBody>
      </p:sp>
      <p:sp>
        <p:nvSpPr>
          <p:cNvPr id="8196" name="Rectangle 4"/>
          <p:cNvSpPr>
            <a:spLocks noGrp="1" noChangeArrowheads="1"/>
          </p:cNvSpPr>
          <p:nvPr>
            <p:ph type="ftr" sz="quarter" idx="2"/>
          </p:nvPr>
        </p:nvSpPr>
        <p:spPr bwMode="auto">
          <a:xfrm>
            <a:off x="0" y="8623300"/>
            <a:ext cx="29718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481" tIns="43740" rIns="87481" bIns="43740" numCol="1" anchor="b" anchorCtr="0" compatLnSpc="1">
            <a:prstTxWarp prst="textNoShape">
              <a:avLst/>
            </a:prstTxWarp>
          </a:bodyPr>
          <a:lstStyle>
            <a:lvl1pPr defTabSz="874713">
              <a:defRPr sz="800"/>
            </a:lvl1pPr>
          </a:lstStyle>
          <a:p>
            <a:r>
              <a:rPr lang="en-US" altLang="en-US"/>
              <a:t>MACIASZEK (2007): Req Analysis &amp; Syst Design</a:t>
            </a:r>
          </a:p>
        </p:txBody>
      </p:sp>
      <p:sp>
        <p:nvSpPr>
          <p:cNvPr id="8197" name="Rectangle 5"/>
          <p:cNvSpPr>
            <a:spLocks noGrp="1" noChangeArrowheads="1"/>
          </p:cNvSpPr>
          <p:nvPr>
            <p:ph type="sldNum" sz="quarter" idx="3"/>
          </p:nvPr>
        </p:nvSpPr>
        <p:spPr bwMode="auto">
          <a:xfrm>
            <a:off x="3886200" y="8623300"/>
            <a:ext cx="29718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481" tIns="43740" rIns="87481" bIns="43740" numCol="1" anchor="b" anchorCtr="0" compatLnSpc="1">
            <a:prstTxWarp prst="textNoShape">
              <a:avLst/>
            </a:prstTxWarp>
          </a:bodyPr>
          <a:lstStyle>
            <a:lvl1pPr algn="r" defTabSz="874713">
              <a:defRPr sz="900"/>
            </a:lvl1pPr>
          </a:lstStyle>
          <a:p>
            <a:fld id="{03C67125-0DD1-4B04-A81C-424A9F2985A8}" type="slidenum">
              <a:rPr lang="en-US" altLang="en-US"/>
              <a:pPr/>
              <a:t>‹#›</a:t>
            </a:fld>
            <a:endParaRPr lang="en-US" altLang="en-US"/>
          </a:p>
        </p:txBody>
      </p:sp>
    </p:spTree>
    <p:extLst>
      <p:ext uri="{BB962C8B-B14F-4D97-AF65-F5344CB8AC3E}">
        <p14:creationId xmlns:p14="http://schemas.microsoft.com/office/powerpoint/2010/main" val="2892843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158875" y="681038"/>
            <a:ext cx="4540250" cy="340518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1" name="Rectangle 3"/>
          <p:cNvSpPr>
            <a:spLocks noGrp="1" noChangeArrowheads="1"/>
          </p:cNvSpPr>
          <p:nvPr>
            <p:ph type="body" sz="quarter" idx="3"/>
          </p:nvPr>
        </p:nvSpPr>
        <p:spPr bwMode="auto">
          <a:xfrm>
            <a:off x="912813" y="4311650"/>
            <a:ext cx="5032375" cy="408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481" tIns="43740" rIns="87481" bIns="4374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052" name="Rectangle 4"/>
          <p:cNvSpPr>
            <a:spLocks noGrp="1" noChangeArrowheads="1"/>
          </p:cNvSpPr>
          <p:nvPr>
            <p:ph type="dt" idx="1"/>
          </p:nvPr>
        </p:nvSpPr>
        <p:spPr bwMode="auto">
          <a:xfrm>
            <a:off x="3886200" y="0"/>
            <a:ext cx="29718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481" tIns="43740" rIns="87481" bIns="43740" numCol="1" anchor="t" anchorCtr="0" compatLnSpc="1">
            <a:prstTxWarp prst="textNoShape">
              <a:avLst/>
            </a:prstTxWarp>
          </a:bodyPr>
          <a:lstStyle>
            <a:lvl1pPr algn="r" defTabSz="874713">
              <a:defRPr sz="900"/>
            </a:lvl1pPr>
          </a:lstStyle>
          <a:p>
            <a:r>
              <a:rPr lang="en-US" altLang="en-US"/>
              <a:t>Chapter 6 (RASD 3/e)</a:t>
            </a:r>
          </a:p>
        </p:txBody>
      </p:sp>
      <p:sp>
        <p:nvSpPr>
          <p:cNvPr id="2053" name="Rectangle 5"/>
          <p:cNvSpPr>
            <a:spLocks noGrp="1" noChangeArrowheads="1"/>
          </p:cNvSpPr>
          <p:nvPr>
            <p:ph type="sldNum" sz="quarter" idx="5"/>
          </p:nvPr>
        </p:nvSpPr>
        <p:spPr bwMode="auto">
          <a:xfrm>
            <a:off x="3886200" y="8623300"/>
            <a:ext cx="29718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481" tIns="43740" rIns="87481" bIns="43740" numCol="1" anchor="b" anchorCtr="0" compatLnSpc="1">
            <a:prstTxWarp prst="textNoShape">
              <a:avLst/>
            </a:prstTxWarp>
          </a:bodyPr>
          <a:lstStyle>
            <a:lvl1pPr algn="r" defTabSz="874713">
              <a:defRPr sz="900"/>
            </a:lvl1pPr>
          </a:lstStyle>
          <a:p>
            <a:fld id="{137C6299-3E05-4C66-A388-060427BFEFA6}" type="slidenum">
              <a:rPr lang="en-US" altLang="en-US"/>
              <a:pPr/>
              <a:t>‹#›</a:t>
            </a:fld>
            <a:endParaRPr lang="en-US" altLang="en-US"/>
          </a:p>
        </p:txBody>
      </p:sp>
      <p:sp>
        <p:nvSpPr>
          <p:cNvPr id="2054" name="Rectangle 6"/>
          <p:cNvSpPr>
            <a:spLocks noGrp="1" noChangeArrowheads="1"/>
          </p:cNvSpPr>
          <p:nvPr>
            <p:ph type="hdr" sz="quarter"/>
          </p:nvPr>
        </p:nvSpPr>
        <p:spPr bwMode="auto">
          <a:xfrm>
            <a:off x="0" y="0"/>
            <a:ext cx="29718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481" tIns="43740" rIns="87481" bIns="43740" numCol="1" anchor="t" anchorCtr="0" compatLnSpc="1">
            <a:prstTxWarp prst="textNoShape">
              <a:avLst/>
            </a:prstTxWarp>
          </a:bodyPr>
          <a:lstStyle>
            <a:lvl1pPr defTabSz="874713">
              <a:defRPr sz="900"/>
            </a:lvl1pPr>
          </a:lstStyle>
          <a:p>
            <a:r>
              <a:rPr lang="en-US" altLang="en-US"/>
              <a:t>© Pearson Education 2007</a:t>
            </a:r>
          </a:p>
        </p:txBody>
      </p:sp>
      <p:sp>
        <p:nvSpPr>
          <p:cNvPr id="2055" name="Rectangle 7"/>
          <p:cNvSpPr>
            <a:spLocks noGrp="1" noChangeArrowheads="1"/>
          </p:cNvSpPr>
          <p:nvPr>
            <p:ph type="ftr" sz="quarter" idx="4"/>
          </p:nvPr>
        </p:nvSpPr>
        <p:spPr bwMode="auto">
          <a:xfrm>
            <a:off x="0" y="8623300"/>
            <a:ext cx="29718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481" tIns="43740" rIns="87481" bIns="43740" numCol="1" anchor="b" anchorCtr="0" compatLnSpc="1">
            <a:prstTxWarp prst="textNoShape">
              <a:avLst/>
            </a:prstTxWarp>
          </a:bodyPr>
          <a:lstStyle>
            <a:lvl1pPr defTabSz="874713">
              <a:defRPr sz="900"/>
            </a:lvl1pPr>
          </a:lstStyle>
          <a:p>
            <a:r>
              <a:rPr lang="en-US" altLang="en-US"/>
              <a:t>MACIASZEK (2007): Req Analysis &amp; Syst Design</a:t>
            </a:r>
          </a:p>
        </p:txBody>
      </p:sp>
    </p:spTree>
    <p:extLst>
      <p:ext uri="{BB962C8B-B14F-4D97-AF65-F5344CB8AC3E}">
        <p14:creationId xmlns:p14="http://schemas.microsoft.com/office/powerpoint/2010/main" val="2270037368"/>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6 (RASD 3/e)</a:t>
            </a:r>
          </a:p>
        </p:txBody>
      </p:sp>
      <p:sp>
        <p:nvSpPr>
          <p:cNvPr id="5" name="Rectangle 5"/>
          <p:cNvSpPr>
            <a:spLocks noGrp="1" noChangeArrowheads="1"/>
          </p:cNvSpPr>
          <p:nvPr>
            <p:ph type="sldNum" sz="quarter" idx="5"/>
          </p:nvPr>
        </p:nvSpPr>
        <p:spPr>
          <a:ln/>
        </p:spPr>
        <p:txBody>
          <a:bodyPr/>
          <a:lstStyle/>
          <a:p>
            <a:fld id="{2D42F75A-E40C-47D4-86A1-399D420F1A05}" type="slidenum">
              <a:rPr lang="en-US" altLang="en-US"/>
              <a:pPr/>
              <a:t>1</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559106" name="Rectangle 2"/>
          <p:cNvSpPr>
            <a:spLocks noGrp="1" noRot="1" noChangeAspect="1" noChangeArrowheads="1" noTextEdit="1"/>
          </p:cNvSpPr>
          <p:nvPr>
            <p:ph type="sldImg"/>
          </p:nvPr>
        </p:nvSpPr>
        <p:spPr>
          <a:ln/>
        </p:spPr>
      </p:sp>
      <p:sp>
        <p:nvSpPr>
          <p:cNvPr id="559107" name="Rectangle 3"/>
          <p:cNvSpPr>
            <a:spLocks noGrp="1" noChangeArrowheads="1"/>
          </p:cNvSpPr>
          <p:nvPr>
            <p:ph type="body" idx="1"/>
          </p:nvPr>
        </p:nvSpPr>
        <p:spPr>
          <a:ln/>
        </p:spPr>
        <p:txBody>
          <a:bodyPr lIns="87467" tIns="43734" rIns="87467" bIns="43734"/>
          <a:lstStyle/>
          <a:p>
            <a:endParaRPr lang="en-AU"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08D99D-1A0E-4853-B68C-3A73251440A0}" type="slidenum">
              <a:rPr lang="en-US" altLang="en-US"/>
              <a:pPr/>
              <a:t>21</a:t>
            </a:fld>
            <a:endParaRPr lang="en-US" altLang="en-US"/>
          </a:p>
        </p:txBody>
      </p:sp>
      <p:sp>
        <p:nvSpPr>
          <p:cNvPr id="93186" name="Rectangle 2"/>
          <p:cNvSpPr>
            <a:spLocks noGrp="1" noRot="1" noChangeAspect="1" noChangeArrowheads="1"/>
          </p:cNvSpPr>
          <p:nvPr>
            <p:ph type="sldImg"/>
          </p:nvPr>
        </p:nvSpPr>
        <p:spPr bwMode="auto">
          <a:xfrm>
            <a:off x="992188" y="766763"/>
            <a:ext cx="5116512" cy="3836987"/>
          </a:xfrm>
          <a:prstGeom prst="rect">
            <a:avLst/>
          </a:prstGeom>
          <a:solidFill>
            <a:srgbClr val="FFFFFF"/>
          </a:solidFill>
          <a:ln>
            <a:solidFill>
              <a:srgbClr val="000000"/>
            </a:solidFill>
            <a:miter lim="800000"/>
            <a:headEnd/>
            <a:tailEnd/>
          </a:ln>
        </p:spPr>
      </p:sp>
      <p:sp>
        <p:nvSpPr>
          <p:cNvPr id="93187" name="Rectangle 3"/>
          <p:cNvSpPr>
            <a:spLocks noGrp="1" noChangeArrowheads="1"/>
          </p:cNvSpPr>
          <p:nvPr>
            <p:ph type="body" idx="1"/>
          </p:nvPr>
        </p:nvSpPr>
        <p:spPr bwMode="auto">
          <a:xfrm>
            <a:off x="946150" y="4860925"/>
            <a:ext cx="5207000" cy="4606925"/>
          </a:xfrm>
          <a:prstGeom prst="rect">
            <a:avLst/>
          </a:prstGeom>
          <a:solidFill>
            <a:srgbClr val="FFFFFF"/>
          </a:solidFill>
          <a:ln>
            <a:solidFill>
              <a:srgbClr val="000000"/>
            </a:solidFill>
            <a:miter lim="800000"/>
            <a:headEnd/>
            <a:tailEnd/>
          </a:ln>
        </p:spPr>
        <p:txBody>
          <a:bodyPr lIns="94949" tIns="47474" rIns="94949" bIns="47474"/>
          <a:lstStyle/>
          <a:p>
            <a:endParaRPr lang="en-GB" altLang="en-US"/>
          </a:p>
        </p:txBody>
      </p:sp>
    </p:spTree>
    <p:extLst>
      <p:ext uri="{BB962C8B-B14F-4D97-AF65-F5344CB8AC3E}">
        <p14:creationId xmlns:p14="http://schemas.microsoft.com/office/powerpoint/2010/main" val="1318961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5203EF-F475-4257-BD54-8EA4F3D0759A}" type="slidenum">
              <a:rPr lang="en-US" altLang="en-US"/>
              <a:pPr/>
              <a:t>23</a:t>
            </a:fld>
            <a:endParaRPr lang="en-US" altLang="en-US"/>
          </a:p>
        </p:txBody>
      </p:sp>
      <p:sp>
        <p:nvSpPr>
          <p:cNvPr id="124930" name="Rectangle 2"/>
          <p:cNvSpPr>
            <a:spLocks noGrp="1" noRot="1" noChangeAspect="1" noChangeArrowheads="1"/>
          </p:cNvSpPr>
          <p:nvPr>
            <p:ph type="sldImg"/>
          </p:nvPr>
        </p:nvSpPr>
        <p:spPr bwMode="auto">
          <a:xfrm>
            <a:off x="992188" y="766763"/>
            <a:ext cx="5116512" cy="3836987"/>
          </a:xfrm>
          <a:prstGeom prst="rect">
            <a:avLst/>
          </a:prstGeom>
          <a:solidFill>
            <a:srgbClr val="FFFFFF"/>
          </a:solidFill>
          <a:ln>
            <a:solidFill>
              <a:srgbClr val="000000"/>
            </a:solidFill>
            <a:miter lim="800000"/>
            <a:headEnd/>
            <a:tailEnd/>
          </a:ln>
        </p:spPr>
      </p:sp>
      <p:sp>
        <p:nvSpPr>
          <p:cNvPr id="124931" name="Rectangle 3"/>
          <p:cNvSpPr>
            <a:spLocks noGrp="1" noChangeArrowheads="1"/>
          </p:cNvSpPr>
          <p:nvPr>
            <p:ph type="body" idx="1"/>
          </p:nvPr>
        </p:nvSpPr>
        <p:spPr bwMode="auto">
          <a:xfrm>
            <a:off x="946150" y="4860925"/>
            <a:ext cx="5207000" cy="4606925"/>
          </a:xfrm>
          <a:prstGeom prst="rect">
            <a:avLst/>
          </a:prstGeom>
          <a:solidFill>
            <a:srgbClr val="FFFFFF"/>
          </a:solidFill>
          <a:ln>
            <a:solidFill>
              <a:srgbClr val="000000"/>
            </a:solidFill>
            <a:miter lim="800000"/>
            <a:headEnd/>
            <a:tailEnd/>
          </a:ln>
        </p:spPr>
        <p:txBody>
          <a:bodyPr lIns="94949" tIns="47474" rIns="94949" bIns="47474"/>
          <a:lstStyle/>
          <a:p>
            <a:endParaRPr lang="en-AU" altLang="en-US"/>
          </a:p>
        </p:txBody>
      </p:sp>
    </p:spTree>
    <p:extLst>
      <p:ext uri="{BB962C8B-B14F-4D97-AF65-F5344CB8AC3E}">
        <p14:creationId xmlns:p14="http://schemas.microsoft.com/office/powerpoint/2010/main" val="40995959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Employee is given to </a:t>
            </a:r>
            <a:r>
              <a:rPr lang="en-AU" dirty="0" err="1"/>
              <a:t>EmployeeDisplayForm</a:t>
            </a:r>
            <a:r>
              <a:rPr lang="en-AU" dirty="0"/>
              <a:t> as a concrete Subject.</a:t>
            </a:r>
          </a:p>
          <a:p>
            <a:r>
              <a:rPr lang="en-AU" dirty="0"/>
              <a:t>Employee only knows of </a:t>
            </a:r>
            <a:r>
              <a:rPr lang="en-AU" dirty="0" err="1"/>
              <a:t>EmployeeDisplayForm</a:t>
            </a:r>
            <a:r>
              <a:rPr lang="en-AU" dirty="0"/>
              <a:t> as an Observer.</a:t>
            </a:r>
          </a:p>
        </p:txBody>
      </p:sp>
      <p:sp>
        <p:nvSpPr>
          <p:cNvPr id="4" name="Slide Number Placeholder 3"/>
          <p:cNvSpPr>
            <a:spLocks noGrp="1"/>
          </p:cNvSpPr>
          <p:nvPr>
            <p:ph type="sldNum" sz="quarter" idx="10"/>
          </p:nvPr>
        </p:nvSpPr>
        <p:spPr/>
        <p:txBody>
          <a:bodyPr/>
          <a:lstStyle/>
          <a:p>
            <a:fld id="{CD8D2952-B355-4CB5-89B5-8A2179A05C9C}" type="slidenum">
              <a:rPr lang="en-US" altLang="en-US" smtClean="0"/>
              <a:pPr/>
              <a:t>31</a:t>
            </a:fld>
            <a:endParaRPr lang="en-US" altLang="en-US"/>
          </a:p>
        </p:txBody>
      </p:sp>
    </p:spTree>
    <p:extLst>
      <p:ext uri="{BB962C8B-B14F-4D97-AF65-F5344CB8AC3E}">
        <p14:creationId xmlns:p14="http://schemas.microsoft.com/office/powerpoint/2010/main" val="23868254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6 (RASD 3/e)</a:t>
            </a:r>
          </a:p>
        </p:txBody>
      </p:sp>
      <p:sp>
        <p:nvSpPr>
          <p:cNvPr id="5" name="Rectangle 5"/>
          <p:cNvSpPr>
            <a:spLocks noGrp="1" noChangeArrowheads="1"/>
          </p:cNvSpPr>
          <p:nvPr>
            <p:ph type="sldNum" sz="quarter" idx="5"/>
          </p:nvPr>
        </p:nvSpPr>
        <p:spPr>
          <a:ln/>
        </p:spPr>
        <p:txBody>
          <a:bodyPr/>
          <a:lstStyle/>
          <a:p>
            <a:fld id="{67EEC129-1BF6-4D39-A63E-CCAE1EB581AF}" type="slidenum">
              <a:rPr lang="en-US" altLang="en-US"/>
              <a:pPr/>
              <a:t>56</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1096706" name="Rectangle 2"/>
          <p:cNvSpPr>
            <a:spLocks noGrp="1" noRot="1" noChangeAspect="1" noChangeArrowheads="1" noTextEdit="1"/>
          </p:cNvSpPr>
          <p:nvPr>
            <p:ph type="sldImg"/>
          </p:nvPr>
        </p:nvSpPr>
        <p:spPr>
          <a:ln/>
        </p:spPr>
      </p:sp>
      <p:sp>
        <p:nvSpPr>
          <p:cNvPr id="1096707" name="Rectangle 3"/>
          <p:cNvSpPr>
            <a:spLocks noGrp="1" noChangeArrowheads="1"/>
          </p:cNvSpPr>
          <p:nvPr>
            <p:ph type="body" idx="1"/>
          </p:nvPr>
        </p:nvSpPr>
        <p:spPr/>
        <p:txBody>
          <a:bodyPr/>
          <a:lstStyle/>
          <a:p>
            <a:pPr marL="228600" indent="-228600">
              <a:buFontTx/>
              <a:buAutoNum type="arabicPeriod"/>
            </a:pPr>
            <a:r>
              <a:rPr lang="en-US" altLang="en-US" dirty="0"/>
              <a:t>The Turing machine model based on algorithms and an open interaction model.</a:t>
            </a:r>
          </a:p>
          <a:p>
            <a:pPr marL="228600" indent="-228600">
              <a:buFontTx/>
              <a:buAutoNum type="arabicPeriod"/>
            </a:pPr>
            <a:r>
              <a:rPr lang="en-US" altLang="en-US" dirty="0"/>
              <a:t>Classes.</a:t>
            </a:r>
          </a:p>
          <a:p>
            <a:pPr marL="228600" indent="-228600">
              <a:buFontTx/>
              <a:buAutoNum type="arabicPeriod"/>
            </a:pPr>
            <a:r>
              <a:rPr lang="en-US" altLang="en-US" dirty="0"/>
              <a:t>The Façade pattern.</a:t>
            </a:r>
          </a:p>
          <a:p>
            <a:pPr marL="228600" indent="-228600">
              <a:buFontTx/>
              <a:buAutoNum type="arabicPeriod"/>
            </a:pPr>
            <a:r>
              <a:rPr lang="en-US" altLang="en-US" dirty="0"/>
              <a:t>Chain of Responsibility.</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6 (RASD 3/e)</a:t>
            </a:r>
          </a:p>
        </p:txBody>
      </p:sp>
      <p:sp>
        <p:nvSpPr>
          <p:cNvPr id="5" name="Rectangle 5"/>
          <p:cNvSpPr>
            <a:spLocks noGrp="1" noChangeArrowheads="1"/>
          </p:cNvSpPr>
          <p:nvPr>
            <p:ph type="sldNum" sz="quarter" idx="5"/>
          </p:nvPr>
        </p:nvSpPr>
        <p:spPr>
          <a:ln/>
        </p:spPr>
        <p:txBody>
          <a:bodyPr/>
          <a:lstStyle/>
          <a:p>
            <a:fld id="{DED25A91-6BA2-43B2-A135-052DA2F40256}" type="slidenum">
              <a:rPr lang="en-US" altLang="en-US"/>
              <a:pPr/>
              <a:t>58</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1026050" name="Rectangle 2"/>
          <p:cNvSpPr>
            <a:spLocks noGrp="1" noRot="1" noChangeAspect="1" noChangeArrowheads="1" noTextEdit="1"/>
          </p:cNvSpPr>
          <p:nvPr>
            <p:ph type="sldImg"/>
          </p:nvPr>
        </p:nvSpPr>
        <p:spPr>
          <a:ln/>
        </p:spPr>
      </p:sp>
      <p:sp>
        <p:nvSpPr>
          <p:cNvPr id="1026051" name="Rectangle 3"/>
          <p:cNvSpPr>
            <a:spLocks noGrp="1" noChangeArrowheads="1"/>
          </p:cNvSpPr>
          <p:nvPr>
            <p:ph type="body" idx="1"/>
          </p:nvPr>
        </p:nvSpPr>
        <p:spPr/>
        <p:txBody>
          <a:bodyPr/>
          <a:lstStyle/>
          <a:p>
            <a:r>
              <a:rPr lang="en-US" altLang="en-US" dirty="0"/>
              <a:t>In UML, </a:t>
            </a:r>
            <a:r>
              <a:rPr lang="en-US" altLang="en-US" i="1" dirty="0"/>
              <a:t>architectural modeling</a:t>
            </a:r>
            <a:r>
              <a:rPr lang="en-US" altLang="en-US" dirty="0"/>
              <a:t> is supported by facilities for </a:t>
            </a:r>
            <a:r>
              <a:rPr lang="en-US" altLang="en-US" i="1" dirty="0"/>
              <a:t>implementation modeling</a:t>
            </a:r>
            <a:r>
              <a:rPr lang="en-US" altLang="en-US" dirty="0"/>
              <a:t> (Section 3.2.6). Implementation models are centered on such concepts as a node, component, package, subsystem. Beyond implementation models, UML supports architectural modeling through various constraints designed into class diagrams. The main such facility is the visualization of dependency relationships in class and other models.</a:t>
            </a:r>
          </a:p>
          <a:p>
            <a:endParaRPr lang="en-US"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6 (RASD 3/e)</a:t>
            </a:r>
          </a:p>
        </p:txBody>
      </p:sp>
      <p:sp>
        <p:nvSpPr>
          <p:cNvPr id="5" name="Rectangle 5"/>
          <p:cNvSpPr>
            <a:spLocks noGrp="1" noChangeArrowheads="1"/>
          </p:cNvSpPr>
          <p:nvPr>
            <p:ph type="sldNum" sz="quarter" idx="5"/>
          </p:nvPr>
        </p:nvSpPr>
        <p:spPr>
          <a:ln/>
        </p:spPr>
        <p:txBody>
          <a:bodyPr/>
          <a:lstStyle/>
          <a:p>
            <a:fld id="{76CC50E0-9101-4BF5-B544-9F78CBA59C2E}" type="slidenum">
              <a:rPr lang="en-US" altLang="en-US"/>
              <a:pPr/>
              <a:t>60</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1029122" name="Rectangle 2"/>
          <p:cNvSpPr>
            <a:spLocks noGrp="1" noRot="1" noChangeAspect="1" noChangeArrowheads="1" noTextEdit="1"/>
          </p:cNvSpPr>
          <p:nvPr>
            <p:ph type="sldImg"/>
          </p:nvPr>
        </p:nvSpPr>
        <p:spPr>
          <a:ln/>
        </p:spPr>
      </p:sp>
      <p:sp>
        <p:nvSpPr>
          <p:cNvPr id="1029123" name="Rectangle 3"/>
          <p:cNvSpPr>
            <a:spLocks noGrp="1" noChangeArrowheads="1"/>
          </p:cNvSpPr>
          <p:nvPr>
            <p:ph type="body" idx="1"/>
          </p:nvPr>
        </p:nvSpPr>
        <p:spPr/>
        <p:txBody>
          <a:bodyPr/>
          <a:lstStyle/>
          <a:p>
            <a:r>
              <a:rPr lang="en-US" altLang="en-US" dirty="0"/>
              <a:t>Components are typically perceived as binary executable (EXE) parts of the system. But the component can also be a part of the system that is not directly executable (e.g. a source code file, data file, DLL (Dynamic Link Library), or database stored procedure).</a:t>
            </a:r>
          </a:p>
          <a:p>
            <a:r>
              <a:rPr lang="en-US" altLang="en-US" dirty="0"/>
              <a:t>A component diagram shows components and how they relate to each other. Components can be related by </a:t>
            </a:r>
            <a:r>
              <a:rPr lang="en-US" altLang="en-US" i="1" dirty="0"/>
              <a:t>dependency relationships</a:t>
            </a:r>
            <a:r>
              <a:rPr lang="en-US" altLang="en-US" dirty="0"/>
              <a:t>. A dependent component requires the services of the component pointed to by the dependency relationship. The use of dependency relationships on components has been discussed in Section 3.2.6.2.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6 (RASD 3/e)</a:t>
            </a:r>
          </a:p>
        </p:txBody>
      </p:sp>
      <p:sp>
        <p:nvSpPr>
          <p:cNvPr id="5" name="Rectangle 5"/>
          <p:cNvSpPr>
            <a:spLocks noGrp="1" noChangeArrowheads="1"/>
          </p:cNvSpPr>
          <p:nvPr>
            <p:ph type="sldNum" sz="quarter" idx="5"/>
          </p:nvPr>
        </p:nvSpPr>
        <p:spPr>
          <a:ln/>
        </p:spPr>
        <p:txBody>
          <a:bodyPr/>
          <a:lstStyle/>
          <a:p>
            <a:fld id="{F3FB6051-6297-4717-9816-D3759D9B8E85}" type="slidenum">
              <a:rPr lang="en-US" altLang="en-US"/>
              <a:pPr/>
              <a:t>67</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1099778" name="Rectangle 2"/>
          <p:cNvSpPr>
            <a:spLocks noGrp="1" noRot="1" noChangeAspect="1" noChangeArrowheads="1" noTextEdit="1"/>
          </p:cNvSpPr>
          <p:nvPr>
            <p:ph type="sldImg"/>
          </p:nvPr>
        </p:nvSpPr>
        <p:spPr>
          <a:ln/>
        </p:spPr>
      </p:sp>
      <p:sp>
        <p:nvSpPr>
          <p:cNvPr id="1099779" name="Rectangle 3"/>
          <p:cNvSpPr>
            <a:spLocks noGrp="1" noChangeArrowheads="1"/>
          </p:cNvSpPr>
          <p:nvPr>
            <p:ph type="body" idx="1"/>
          </p:nvPr>
        </p:nvSpPr>
        <p:spPr/>
        <p:txBody>
          <a:bodyPr/>
          <a:lstStyle/>
          <a:p>
            <a:pPr marL="228600" indent="-228600">
              <a:buFontTx/>
              <a:buAutoNum type="arabicPeriod"/>
            </a:pPr>
            <a:r>
              <a:rPr lang="en-US" altLang="en-US" dirty="0"/>
              <a:t>Generalization and dependency relationships.</a:t>
            </a:r>
          </a:p>
          <a:p>
            <a:pPr marL="228600" indent="-228600">
              <a:buFontTx/>
              <a:buAutoNum type="arabicPeriod"/>
            </a:pPr>
            <a:r>
              <a:rPr lang="en-US" altLang="en-US" dirty="0"/>
              <a:t>No, it does not (the component cannot be distinguished from copies of its own; in any given application, there will be at most one copy of a particular component).</a:t>
            </a:r>
          </a:p>
          <a:p>
            <a:pPr marL="228600" indent="-228600">
              <a:buFontTx/>
              <a:buAutoNum type="arabicPeriod"/>
            </a:pPr>
            <a:r>
              <a:rPr lang="en-US" altLang="en-US" dirty="0"/>
              <a:t>Yes, it can.</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6 (RASD 3/e)</a:t>
            </a:r>
          </a:p>
        </p:txBody>
      </p:sp>
      <p:sp>
        <p:nvSpPr>
          <p:cNvPr id="5" name="Rectangle 5"/>
          <p:cNvSpPr>
            <a:spLocks noGrp="1" noChangeArrowheads="1"/>
          </p:cNvSpPr>
          <p:nvPr>
            <p:ph type="sldNum" sz="quarter" idx="5"/>
          </p:nvPr>
        </p:nvSpPr>
        <p:spPr>
          <a:ln/>
        </p:spPr>
        <p:txBody>
          <a:bodyPr/>
          <a:lstStyle/>
          <a:p>
            <a:fld id="{09E7F7A3-C5EA-43FD-B613-6B945CA37E84}" type="slidenum">
              <a:rPr lang="en-US" altLang="en-US"/>
              <a:pPr/>
              <a:t>75</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1042434" name="Rectangle 2"/>
          <p:cNvSpPr>
            <a:spLocks noGrp="1" noRot="1" noChangeAspect="1" noChangeArrowheads="1" noTextEdit="1"/>
          </p:cNvSpPr>
          <p:nvPr>
            <p:ph type="sldImg"/>
          </p:nvPr>
        </p:nvSpPr>
        <p:spPr>
          <a:ln/>
        </p:spPr>
      </p:sp>
      <p:sp>
        <p:nvSpPr>
          <p:cNvPr id="1042435" name="Rectangle 3"/>
          <p:cNvSpPr>
            <a:spLocks noGrp="1" noChangeArrowheads="1"/>
          </p:cNvSpPr>
          <p:nvPr>
            <p:ph type="body" idx="1"/>
          </p:nvPr>
        </p:nvSpPr>
        <p:spPr/>
        <p:txBody>
          <a:bodyPr/>
          <a:lstStyle/>
          <a:p>
            <a:r>
              <a:rPr lang="en-US" altLang="en-US"/>
              <a:t>Suppose that we have two classes Integer and Real and we need to implement a ‘policy’ for the conversion between integer and real numbers. In which of the two classes is the policy to be implemented? Do we need a Converter class to implement the policy? Either way, at least one of these two classes must allow accessor methods and it will then become ‘mindless’ with regard to that policy.</a:t>
            </a:r>
          </a:p>
          <a:p>
            <a:r>
              <a:rPr lang="en-US" altLang="en-US"/>
              <a:t>A famous quote from Page-Jones is in place: ‘On an object-oriented farm there is an object-oriented milk. Should the object-oriented cow send the object-oriented milk the uncow_yourself message, or should the object-oriented milk send the object-oriented cow the unmilk_yourself message?’ (Page-Jones at OOPSLA’87.)</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6 (RASD 3/e)</a:t>
            </a:r>
          </a:p>
        </p:txBody>
      </p:sp>
      <p:sp>
        <p:nvSpPr>
          <p:cNvPr id="5" name="Rectangle 5"/>
          <p:cNvSpPr>
            <a:spLocks noGrp="1" noChangeArrowheads="1"/>
          </p:cNvSpPr>
          <p:nvPr>
            <p:ph type="sldNum" sz="quarter" idx="5"/>
          </p:nvPr>
        </p:nvSpPr>
        <p:spPr>
          <a:ln/>
        </p:spPr>
        <p:txBody>
          <a:bodyPr/>
          <a:lstStyle/>
          <a:p>
            <a:fld id="{C90A12DA-D461-429E-A290-ABCA6A05B3F0}" type="slidenum">
              <a:rPr lang="en-US" altLang="en-US"/>
              <a:pPr/>
              <a:t>76</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1044482" name="Rectangle 2"/>
          <p:cNvSpPr>
            <a:spLocks noGrp="1" noRot="1" noChangeAspect="1" noChangeArrowheads="1" noTextEdit="1"/>
          </p:cNvSpPr>
          <p:nvPr>
            <p:ph type="sldImg"/>
          </p:nvPr>
        </p:nvSpPr>
        <p:spPr>
          <a:ln/>
        </p:spPr>
      </p:sp>
      <p:sp>
        <p:nvSpPr>
          <p:cNvPr id="1044483" name="Rectangle 3"/>
          <p:cNvSpPr>
            <a:spLocks noGrp="1" noChangeArrowheads="1"/>
          </p:cNvSpPr>
          <p:nvPr>
            <p:ph type="body" idx="1"/>
          </p:nvPr>
        </p:nvSpPr>
        <p:spPr/>
        <p:txBody>
          <a:bodyPr/>
          <a:lstStyle/>
          <a:p>
            <a:r>
              <a:rPr lang="en-US" altLang="en-US" dirty="0"/>
              <a:t>Example 6.4 (University Enrolment)</a:t>
            </a:r>
          </a:p>
          <a:p>
            <a:r>
              <a:rPr lang="en-US" altLang="en-US" dirty="0"/>
              <a:t>Assume that we need to add a student to a course offering. To do so, we need to do two checks. Firstly, we have to find out prerequisite courses for the course offering. Secondly, we have to check the student’s academic record to establish whether the student satisfies the prerequisites. With this knowledge, we can decide whether the student can be added to the course offering.</a:t>
            </a:r>
          </a:p>
          <a:p>
            <a:r>
              <a:rPr lang="en-US" altLang="en-US" dirty="0"/>
              <a:t>	Consider that a message </a:t>
            </a:r>
            <a:r>
              <a:rPr lang="en-US" altLang="en-US" dirty="0" err="1"/>
              <a:t>enrol</a:t>
            </a:r>
            <a:r>
              <a:rPr lang="en-US" altLang="en-US" dirty="0"/>
              <a:t>() is to be sent by a control object :</a:t>
            </a:r>
            <a:r>
              <a:rPr lang="en-US" altLang="en-US" dirty="0" err="1"/>
              <a:t>Cnrol</a:t>
            </a:r>
            <a:r>
              <a:rPr lang="en-US" altLang="en-US" dirty="0"/>
              <a:t>. Consider that three classes – </a:t>
            </a:r>
            <a:r>
              <a:rPr lang="en-US" altLang="en-US" dirty="0" err="1"/>
              <a:t>ECourseOffering</a:t>
            </a:r>
            <a:r>
              <a:rPr lang="en-US" altLang="en-US" dirty="0"/>
              <a:t>, </a:t>
            </a:r>
            <a:r>
              <a:rPr lang="en-US" altLang="en-US" dirty="0" err="1"/>
              <a:t>ECourse</a:t>
            </a:r>
            <a:r>
              <a:rPr lang="en-US" altLang="en-US" dirty="0"/>
              <a:t>, and </a:t>
            </a:r>
            <a:r>
              <a:rPr lang="en-US" altLang="en-US" dirty="0" err="1"/>
              <a:t>EStudent</a:t>
            </a:r>
            <a:r>
              <a:rPr lang="en-US" altLang="en-US" dirty="0"/>
              <a:t> – collaborate to accomplish the task. </a:t>
            </a:r>
            <a:r>
              <a:rPr lang="en-US" altLang="en-US" dirty="0" err="1"/>
              <a:t>EStudent</a:t>
            </a:r>
            <a:r>
              <a:rPr lang="en-US" altLang="en-US" dirty="0"/>
              <a:t> knows how to get the academic record, and </a:t>
            </a:r>
            <a:r>
              <a:rPr lang="en-US" altLang="en-US" dirty="0" err="1"/>
              <a:t>ECourse</a:t>
            </a:r>
            <a:r>
              <a:rPr lang="en-US" altLang="en-US" dirty="0"/>
              <a:t> knows how to find its prerequisites. </a:t>
            </a:r>
            <a:br>
              <a:rPr lang="en-US" altLang="en-US" dirty="0"/>
            </a:br>
            <a:r>
              <a:rPr lang="en-US" altLang="en-US" dirty="0"/>
              <a:t>     Our task is to design a range of possible interaction diagrams to solve the problem. Discuss the pros and cons of different solutions.</a:t>
            </a:r>
          </a:p>
          <a:p>
            <a:endParaRPr lang="en-US" altLang="en-US" dirty="0"/>
          </a:p>
          <a:p>
            <a:r>
              <a:rPr lang="en-US" altLang="en-US" dirty="0"/>
              <a:t>Figure 6-15 illustrates the first solution by means of both a sequence diagram and a collaboration diagram. The control object </a:t>
            </a:r>
            <a:r>
              <a:rPr lang="en-US" altLang="en-US" dirty="0" err="1"/>
              <a:t>CEnroll</a:t>
            </a:r>
            <a:r>
              <a:rPr lang="en-US" altLang="en-US" dirty="0"/>
              <a:t> initiates the transaction by sending the </a:t>
            </a:r>
            <a:r>
              <a:rPr lang="en-US" altLang="en-US" dirty="0" err="1"/>
              <a:t>enrol</a:t>
            </a:r>
            <a:r>
              <a:rPr lang="en-US" altLang="en-US" dirty="0"/>
              <a:t>() message to </a:t>
            </a:r>
            <a:r>
              <a:rPr lang="en-US" altLang="en-US" dirty="0" err="1"/>
              <a:t>ECourse</a:t>
            </a:r>
            <a:r>
              <a:rPr lang="en-US" altLang="en-US" dirty="0"/>
              <a:t>. </a:t>
            </a:r>
            <a:r>
              <a:rPr lang="en-US" altLang="en-US" dirty="0" err="1"/>
              <a:t>ECourse</a:t>
            </a:r>
            <a:r>
              <a:rPr lang="en-US" altLang="en-US" dirty="0"/>
              <a:t> asks </a:t>
            </a:r>
            <a:r>
              <a:rPr lang="en-US" altLang="en-US" dirty="0" err="1"/>
              <a:t>EStudent</a:t>
            </a:r>
            <a:r>
              <a:rPr lang="en-US" altLang="en-US" dirty="0"/>
              <a:t> for the academic record and checks it against its prerequisites. </a:t>
            </a:r>
            <a:r>
              <a:rPr lang="en-US" altLang="en-US" dirty="0" err="1"/>
              <a:t>ECourse</a:t>
            </a:r>
            <a:r>
              <a:rPr lang="en-US" altLang="en-US" dirty="0"/>
              <a:t> decides if </a:t>
            </a:r>
            <a:r>
              <a:rPr lang="en-US" altLang="en-US" dirty="0" err="1"/>
              <a:t>EStudent</a:t>
            </a:r>
            <a:r>
              <a:rPr lang="en-US" altLang="en-US" dirty="0"/>
              <a:t> can be enrolled and requests that </a:t>
            </a:r>
            <a:r>
              <a:rPr lang="en-US" altLang="en-US" dirty="0" err="1"/>
              <a:t>ECourseOffering</a:t>
            </a:r>
            <a:r>
              <a:rPr lang="en-US" altLang="en-US" dirty="0"/>
              <a:t> adds </a:t>
            </a:r>
            <a:r>
              <a:rPr lang="en-US" altLang="en-US" dirty="0" err="1"/>
              <a:t>EStudent</a:t>
            </a:r>
            <a:r>
              <a:rPr lang="en-US" altLang="en-US" dirty="0"/>
              <a:t> to its list of students.</a:t>
            </a:r>
          </a:p>
          <a:p>
            <a:r>
              <a:rPr lang="en-US" altLang="en-US" dirty="0"/>
              <a:t>The scenario in Figure 6-15 gives too much power to the class </a:t>
            </a:r>
            <a:r>
              <a:rPr lang="en-US" altLang="en-US" dirty="0" err="1"/>
              <a:t>ECourse</a:t>
            </a:r>
            <a:r>
              <a:rPr lang="en-US" altLang="en-US" dirty="0"/>
              <a:t>. </a:t>
            </a:r>
            <a:r>
              <a:rPr lang="en-US" altLang="en-US" dirty="0" err="1"/>
              <a:t>ECourse</a:t>
            </a:r>
            <a:r>
              <a:rPr lang="en-US" altLang="en-US" dirty="0"/>
              <a:t> is the policy maker. </a:t>
            </a:r>
            <a:r>
              <a:rPr lang="en-US" altLang="en-US" dirty="0" err="1"/>
              <a:t>EStudent</a:t>
            </a:r>
            <a:r>
              <a:rPr lang="en-US" altLang="en-US" dirty="0"/>
              <a:t> is mindless. The solution is unbalanced but there is no clear way out.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6 (RASD 3/e)</a:t>
            </a:r>
          </a:p>
        </p:txBody>
      </p:sp>
      <p:sp>
        <p:nvSpPr>
          <p:cNvPr id="5" name="Rectangle 5"/>
          <p:cNvSpPr>
            <a:spLocks noGrp="1" noChangeArrowheads="1"/>
          </p:cNvSpPr>
          <p:nvPr>
            <p:ph type="sldNum" sz="quarter" idx="5"/>
          </p:nvPr>
        </p:nvSpPr>
        <p:spPr>
          <a:ln/>
        </p:spPr>
        <p:txBody>
          <a:bodyPr/>
          <a:lstStyle/>
          <a:p>
            <a:fld id="{3BE7BFFD-A1DE-42AD-AE14-FC04377EBFE6}" type="slidenum">
              <a:rPr lang="en-US" altLang="en-US"/>
              <a:pPr/>
              <a:t>77</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1046530" name="Rectangle 2"/>
          <p:cNvSpPr>
            <a:spLocks noGrp="1" noRot="1" noChangeAspect="1" noChangeArrowheads="1" noTextEdit="1"/>
          </p:cNvSpPr>
          <p:nvPr>
            <p:ph type="sldImg"/>
          </p:nvPr>
        </p:nvSpPr>
        <p:spPr>
          <a:ln/>
        </p:spPr>
      </p:sp>
      <p:sp>
        <p:nvSpPr>
          <p:cNvPr id="1046531" name="Rectangle 3"/>
          <p:cNvSpPr>
            <a:spLocks noGrp="1" noChangeArrowheads="1"/>
          </p:cNvSpPr>
          <p:nvPr>
            <p:ph type="body" idx="1"/>
          </p:nvPr>
        </p:nvSpPr>
        <p:spPr/>
        <p:txBody>
          <a:bodyPr/>
          <a:lstStyle/>
          <a:p>
            <a:r>
              <a:rPr lang="en-US" altLang="en-US" dirty="0"/>
              <a:t>We could switch the emphasis from </a:t>
            </a:r>
            <a:r>
              <a:rPr lang="en-US" altLang="en-US" dirty="0" err="1"/>
              <a:t>ECourse</a:t>
            </a:r>
            <a:r>
              <a:rPr lang="en-US" altLang="en-US" dirty="0"/>
              <a:t> to </a:t>
            </a:r>
            <a:r>
              <a:rPr lang="en-US" altLang="en-US" dirty="0" err="1"/>
              <a:t>EStudent</a:t>
            </a:r>
            <a:r>
              <a:rPr lang="en-US" altLang="en-US" dirty="0"/>
              <a:t> to obtain the solution presented in Figure 6-16. Now </a:t>
            </a:r>
            <a:r>
              <a:rPr lang="en-US" altLang="en-US" dirty="0" err="1"/>
              <a:t>CEnroll</a:t>
            </a:r>
            <a:r>
              <a:rPr lang="en-US" altLang="en-US" dirty="0"/>
              <a:t> asks </a:t>
            </a:r>
            <a:r>
              <a:rPr lang="en-US" altLang="en-US" dirty="0" err="1"/>
              <a:t>EStudent</a:t>
            </a:r>
            <a:r>
              <a:rPr lang="en-US" altLang="en-US" dirty="0"/>
              <a:t> to do the main job. </a:t>
            </a:r>
            <a:r>
              <a:rPr lang="en-US" altLang="en-US" dirty="0" err="1"/>
              <a:t>EStudent</a:t>
            </a:r>
            <a:r>
              <a:rPr lang="en-US" altLang="en-US" dirty="0"/>
              <a:t> invokes an observer method </a:t>
            </a:r>
            <a:r>
              <a:rPr lang="en-US" altLang="en-US" dirty="0" err="1"/>
              <a:t>getPrereq</a:t>
            </a:r>
            <a:r>
              <a:rPr lang="en-US" altLang="en-US" dirty="0"/>
              <a:t>()on </a:t>
            </a:r>
            <a:r>
              <a:rPr lang="en-US" altLang="en-US" dirty="0" err="1"/>
              <a:t>ECourse</a:t>
            </a:r>
            <a:r>
              <a:rPr lang="en-US" altLang="en-US" dirty="0"/>
              <a:t>. </a:t>
            </a:r>
            <a:r>
              <a:rPr lang="en-US" altLang="en-US" dirty="0" err="1"/>
              <a:t>EStudent</a:t>
            </a:r>
            <a:r>
              <a:rPr lang="en-US" altLang="en-US" dirty="0"/>
              <a:t> decides if the enrolment is possible and instructs </a:t>
            </a:r>
            <a:r>
              <a:rPr lang="en-US" altLang="en-US" dirty="0" err="1"/>
              <a:t>ECourseOffering</a:t>
            </a:r>
            <a:r>
              <a:rPr lang="en-US" altLang="en-US" dirty="0"/>
              <a:t> to enroll the student.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6 (RASD 3/e)</a:t>
            </a:r>
          </a:p>
        </p:txBody>
      </p:sp>
      <p:sp>
        <p:nvSpPr>
          <p:cNvPr id="5" name="Rectangle 5"/>
          <p:cNvSpPr>
            <a:spLocks noGrp="1" noChangeArrowheads="1"/>
          </p:cNvSpPr>
          <p:nvPr>
            <p:ph type="sldNum" sz="quarter" idx="5"/>
          </p:nvPr>
        </p:nvSpPr>
        <p:spPr>
          <a:ln/>
        </p:spPr>
        <p:txBody>
          <a:bodyPr/>
          <a:lstStyle/>
          <a:p>
            <a:fld id="{142C1C68-89EC-4B6E-B262-0E02F2A8DB2B}" type="slidenum">
              <a:rPr lang="en-US" altLang="en-US"/>
              <a:pPr/>
              <a:t>2</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1009666" name="Rectangle 2"/>
          <p:cNvSpPr>
            <a:spLocks noGrp="1" noRot="1" noChangeAspect="1" noChangeArrowheads="1" noTextEdit="1"/>
          </p:cNvSpPr>
          <p:nvPr>
            <p:ph type="sldImg"/>
          </p:nvPr>
        </p:nvSpPr>
        <p:spPr>
          <a:ln/>
        </p:spPr>
      </p:sp>
      <p:sp>
        <p:nvSpPr>
          <p:cNvPr id="100966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6 (RASD 3/e)</a:t>
            </a:r>
          </a:p>
        </p:txBody>
      </p:sp>
      <p:sp>
        <p:nvSpPr>
          <p:cNvPr id="5" name="Rectangle 5"/>
          <p:cNvSpPr>
            <a:spLocks noGrp="1" noChangeArrowheads="1"/>
          </p:cNvSpPr>
          <p:nvPr>
            <p:ph type="sldNum" sz="quarter" idx="5"/>
          </p:nvPr>
        </p:nvSpPr>
        <p:spPr>
          <a:ln/>
        </p:spPr>
        <p:txBody>
          <a:bodyPr/>
          <a:lstStyle/>
          <a:p>
            <a:fld id="{E07E5271-87AA-4187-B9FD-33EE0198D15A}" type="slidenum">
              <a:rPr lang="en-US" altLang="en-US"/>
              <a:pPr/>
              <a:t>78</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1048578" name="Rectangle 2"/>
          <p:cNvSpPr>
            <a:spLocks noGrp="1" noRot="1" noChangeAspect="1" noChangeArrowheads="1" noTextEdit="1"/>
          </p:cNvSpPr>
          <p:nvPr>
            <p:ph type="sldImg"/>
          </p:nvPr>
        </p:nvSpPr>
        <p:spPr>
          <a:ln/>
        </p:spPr>
      </p:sp>
      <p:sp>
        <p:nvSpPr>
          <p:cNvPr id="1048579" name="Rectangle 3"/>
          <p:cNvSpPr>
            <a:spLocks noGrp="1" noChangeArrowheads="1"/>
          </p:cNvSpPr>
          <p:nvPr>
            <p:ph type="body" idx="1"/>
          </p:nvPr>
        </p:nvSpPr>
        <p:spPr/>
        <p:txBody>
          <a:bodyPr/>
          <a:lstStyle/>
          <a:p>
            <a:r>
              <a:rPr lang="en-US" altLang="en-US" dirty="0"/>
              <a:t>Figure 6-17 illustrates a more balanced solution in which </a:t>
            </a:r>
            <a:r>
              <a:rPr lang="en-US" altLang="en-US" dirty="0" err="1"/>
              <a:t>ECourseOffering</a:t>
            </a:r>
            <a:r>
              <a:rPr lang="en-US" altLang="en-US" dirty="0"/>
              <a:t> is the policy maker. The solution is impartial with regard to </a:t>
            </a:r>
            <a:r>
              <a:rPr lang="en-US" altLang="en-US" dirty="0" err="1"/>
              <a:t>ECourse</a:t>
            </a:r>
            <a:r>
              <a:rPr lang="en-US" altLang="en-US" dirty="0"/>
              <a:t> and </a:t>
            </a:r>
            <a:r>
              <a:rPr lang="en-US" altLang="en-US" dirty="0" err="1"/>
              <a:t>EStudent</a:t>
            </a:r>
            <a:r>
              <a:rPr lang="en-US" altLang="en-US" dirty="0"/>
              <a:t> but it makes these two objects quite idle and mindless. </a:t>
            </a:r>
            <a:r>
              <a:rPr lang="en-US" altLang="en-US" dirty="0" err="1"/>
              <a:t>ECourseOffering</a:t>
            </a:r>
            <a:r>
              <a:rPr lang="en-US" altLang="en-US" dirty="0"/>
              <a:t> acts like the ‘main program’ (a </a:t>
            </a:r>
            <a:r>
              <a:rPr lang="en-US" altLang="en-US" i="1" dirty="0"/>
              <a:t>‘God’ class</a:t>
            </a:r>
            <a:r>
              <a:rPr lang="en-US" altLang="en-US" dirty="0"/>
              <a:t> in Riel’s parlance (Riel, 1996)).</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6 (RASD 3/e)</a:t>
            </a:r>
          </a:p>
        </p:txBody>
      </p:sp>
      <p:sp>
        <p:nvSpPr>
          <p:cNvPr id="5" name="Rectangle 5"/>
          <p:cNvSpPr>
            <a:spLocks noGrp="1" noChangeArrowheads="1"/>
          </p:cNvSpPr>
          <p:nvPr>
            <p:ph type="sldNum" sz="quarter" idx="5"/>
          </p:nvPr>
        </p:nvSpPr>
        <p:spPr>
          <a:ln/>
        </p:spPr>
        <p:txBody>
          <a:bodyPr/>
          <a:lstStyle/>
          <a:p>
            <a:fld id="{E0D871F8-31DA-4129-9187-72C7E24D267C}" type="slidenum">
              <a:rPr lang="en-US" altLang="en-US"/>
              <a:pPr/>
              <a:t>79</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1050626" name="Rectangle 2"/>
          <p:cNvSpPr>
            <a:spLocks noGrp="1" noRot="1" noChangeAspect="1" noChangeArrowheads="1" noTextEdit="1"/>
          </p:cNvSpPr>
          <p:nvPr>
            <p:ph type="sldImg"/>
          </p:nvPr>
        </p:nvSpPr>
        <p:spPr>
          <a:ln/>
        </p:spPr>
      </p:sp>
      <p:sp>
        <p:nvSpPr>
          <p:cNvPr id="1050627" name="Rectangle 3"/>
          <p:cNvSpPr>
            <a:spLocks noGrp="1" noChangeArrowheads="1"/>
          </p:cNvSpPr>
          <p:nvPr>
            <p:ph type="body" idx="1"/>
          </p:nvPr>
        </p:nvSpPr>
        <p:spPr/>
        <p:txBody>
          <a:bodyPr/>
          <a:lstStyle/>
          <a:p>
            <a:r>
              <a:rPr lang="en-US" altLang="en-US" dirty="0"/>
              <a:t>All solutions so far are </a:t>
            </a:r>
            <a:r>
              <a:rPr lang="en-US" altLang="en-US" i="1" dirty="0"/>
              <a:t>distributed</a:t>
            </a:r>
            <a:r>
              <a:rPr lang="en-US" altLang="en-US" dirty="0"/>
              <a:t> in nature, very much as advocated in Section 4.3.3.3. A </a:t>
            </a:r>
            <a:r>
              <a:rPr lang="en-US" altLang="en-US" i="1" dirty="0"/>
              <a:t>centralized</a:t>
            </a:r>
            <a:r>
              <a:rPr lang="en-US" altLang="en-US" dirty="0"/>
              <a:t> solution is also possible. Such a solution could rely on </a:t>
            </a:r>
            <a:r>
              <a:rPr lang="en-US" altLang="en-US" dirty="0" err="1"/>
              <a:t>CEnroll</a:t>
            </a:r>
            <a:r>
              <a:rPr lang="en-US" altLang="en-US" dirty="0"/>
              <a:t> as the policy maker. However, a better approach would be to have separate class for the task. Such class could be placed in the PCMEF’s </a:t>
            </a:r>
            <a:r>
              <a:rPr lang="en-US" altLang="en-US" i="1" dirty="0"/>
              <a:t>mediator</a:t>
            </a:r>
            <a:r>
              <a:rPr lang="en-US" altLang="en-US" dirty="0"/>
              <a:t> layer and could be called </a:t>
            </a:r>
            <a:r>
              <a:rPr lang="en-US" altLang="en-US" dirty="0" err="1"/>
              <a:t>MEnrolmentPolicy</a:t>
            </a:r>
            <a:r>
              <a:rPr lang="en-US" altLang="en-US" dirty="0"/>
              <a:t>.</a:t>
            </a:r>
          </a:p>
          <a:p>
            <a:r>
              <a:rPr lang="en-US" altLang="en-US" dirty="0"/>
              <a:t>The mediator class</a:t>
            </a:r>
            <a:r>
              <a:rPr lang="en-US" altLang="en-US" i="1" dirty="0"/>
              <a:t> </a:t>
            </a:r>
            <a:r>
              <a:rPr lang="en-US" altLang="en-US" dirty="0" err="1"/>
              <a:t>MEnrolmentPolicy</a:t>
            </a:r>
            <a:r>
              <a:rPr lang="en-US" altLang="en-US" dirty="0"/>
              <a:t> in Figure 6-18 decouples the three entity classes from the enrolment policy. This is beneficial because any changes to the enrolment policy are encapsulated in a single mediator class. However, there is a risk that the class </a:t>
            </a:r>
            <a:r>
              <a:rPr lang="en-US" altLang="en-US" dirty="0" err="1"/>
              <a:t>MEnrolmentPolicy</a:t>
            </a:r>
            <a:r>
              <a:rPr lang="en-US" altLang="en-US" dirty="0"/>
              <a:t> can grow into a ‘God’ class.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6 (RASD 3/e)</a:t>
            </a:r>
          </a:p>
        </p:txBody>
      </p:sp>
      <p:sp>
        <p:nvSpPr>
          <p:cNvPr id="5" name="Rectangle 5"/>
          <p:cNvSpPr>
            <a:spLocks noGrp="1" noChangeArrowheads="1"/>
          </p:cNvSpPr>
          <p:nvPr>
            <p:ph type="sldNum" sz="quarter" idx="5"/>
          </p:nvPr>
        </p:nvSpPr>
        <p:spPr>
          <a:ln/>
        </p:spPr>
        <p:txBody>
          <a:bodyPr/>
          <a:lstStyle/>
          <a:p>
            <a:fld id="{B3F15249-FDE6-45D3-BF36-BED0D1131D5B}" type="slidenum">
              <a:rPr lang="en-US" altLang="en-US"/>
              <a:pPr/>
              <a:t>80</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1052674" name="Rectangle 2"/>
          <p:cNvSpPr>
            <a:spLocks noGrp="1" noRot="1" noChangeAspect="1" noChangeArrowheads="1" noTextEdit="1"/>
          </p:cNvSpPr>
          <p:nvPr>
            <p:ph type="sldImg"/>
          </p:nvPr>
        </p:nvSpPr>
        <p:spPr>
          <a:ln/>
        </p:spPr>
      </p:sp>
      <p:sp>
        <p:nvSpPr>
          <p:cNvPr id="1052675" name="Rectangle 3"/>
          <p:cNvSpPr>
            <a:spLocks noGrp="1" noChangeArrowheads="1"/>
          </p:cNvSpPr>
          <p:nvPr>
            <p:ph type="body" idx="1"/>
          </p:nvPr>
        </p:nvSpPr>
        <p:spPr/>
        <p:txBody>
          <a:bodyPr/>
          <a:lstStyle/>
          <a:p>
            <a:r>
              <a:rPr lang="en-US" altLang="en-US" dirty="0"/>
              <a:t>Some methods of the class apply only to a subset of objects in that class and some attributes make sense only for a subset of objects.</a:t>
            </a:r>
          </a:p>
          <a:p>
            <a:r>
              <a:rPr lang="en-US" altLang="en-US" dirty="0"/>
              <a:t>For example, the class Employee may define objects that are ‘ordinary’ employees and managers. A manager is paid an allowance. Sending a message </a:t>
            </a:r>
            <a:r>
              <a:rPr lang="en-US" altLang="en-US" dirty="0" err="1"/>
              <a:t>payAllowance</a:t>
            </a:r>
            <a:r>
              <a:rPr lang="en-US" altLang="en-US" dirty="0"/>
              <a:t> to an Employee object does not make sense if that Employee object is not a manager.</a:t>
            </a:r>
          </a:p>
          <a:p>
            <a:r>
              <a:rPr lang="en-US" altLang="en-US" dirty="0"/>
              <a:t>To eliminate the mixed-instance cohesion, we need to extend the generalization hierarchy to identify Employee subclasses such as </a:t>
            </a:r>
            <a:r>
              <a:rPr lang="en-US" altLang="en-US" dirty="0" err="1"/>
              <a:t>OrdinaryEmployee</a:t>
            </a:r>
            <a:r>
              <a:rPr lang="en-US" altLang="en-US" dirty="0"/>
              <a:t> and Manager. However, an Employee object may be an </a:t>
            </a:r>
            <a:r>
              <a:rPr lang="en-US" altLang="en-US" dirty="0" err="1"/>
              <a:t>OrdinaryEmployee</a:t>
            </a:r>
            <a:r>
              <a:rPr lang="en-US" altLang="en-US" dirty="0"/>
              <a:t> one day and a Manager another day, or vice versa. To eliminate the mixed-instance cohesion we need to allow objects to dynamically change classes at run time – the proverbial catch-22 situation, if dynamic classification is not supported.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6 (RASD 3/e)</a:t>
            </a:r>
          </a:p>
        </p:txBody>
      </p:sp>
      <p:sp>
        <p:nvSpPr>
          <p:cNvPr id="5" name="Rectangle 5"/>
          <p:cNvSpPr>
            <a:spLocks noGrp="1" noChangeArrowheads="1"/>
          </p:cNvSpPr>
          <p:nvPr>
            <p:ph type="sldNum" sz="quarter" idx="5"/>
          </p:nvPr>
        </p:nvSpPr>
        <p:spPr>
          <a:ln/>
        </p:spPr>
        <p:txBody>
          <a:bodyPr/>
          <a:lstStyle/>
          <a:p>
            <a:fld id="{BECAD507-3650-428F-B341-A74D02EAFFB7}" type="slidenum">
              <a:rPr lang="en-US" altLang="en-US"/>
              <a:pPr/>
              <a:t>81</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1054722" name="Rectangle 2"/>
          <p:cNvSpPr>
            <a:spLocks noGrp="1" noRot="1" noChangeAspect="1" noChangeArrowheads="1" noTextEdit="1"/>
          </p:cNvSpPr>
          <p:nvPr>
            <p:ph type="sldImg"/>
          </p:nvPr>
        </p:nvSpPr>
        <p:spPr>
          <a:ln/>
        </p:spPr>
      </p:sp>
      <p:sp>
        <p:nvSpPr>
          <p:cNvPr id="1054723" name="Rectangle 3"/>
          <p:cNvSpPr>
            <a:spLocks noGrp="1" noChangeArrowheads="1"/>
          </p:cNvSpPr>
          <p:nvPr>
            <p:ph type="body" idx="1"/>
          </p:nvPr>
        </p:nvSpPr>
        <p:spPr/>
        <p:txBody>
          <a:bodyPr/>
          <a:lstStyle/>
          <a:p>
            <a:r>
              <a:rPr lang="en-US" altLang="en-US" sz="1000" dirty="0"/>
              <a:t>Figure 6-20 extends the design to eliminate this second aspect of mixed-instance cohesion. The class </a:t>
            </a:r>
            <a:r>
              <a:rPr lang="en-US" altLang="en-US" sz="1000" dirty="0" err="1"/>
              <a:t>DayPrefPartTimeStudent</a:t>
            </a:r>
            <a:r>
              <a:rPr lang="en-US" altLang="en-US" sz="1000" dirty="0"/>
              <a:t> does not have the method </a:t>
            </a:r>
            <a:r>
              <a:rPr lang="en-US" altLang="en-US" sz="1000" dirty="0" err="1"/>
              <a:t>payExtraFee</a:t>
            </a:r>
            <a:r>
              <a:rPr lang="en-US" altLang="en-US" sz="1000" dirty="0"/>
              <a:t>(</a:t>
            </a:r>
            <a:r>
              <a:rPr lang="en-US" altLang="en-US" sz="1000" dirty="0" err="1"/>
              <a:t>crsoff</a:t>
            </a:r>
            <a:r>
              <a:rPr lang="en-US" altLang="en-US" sz="1000" dirty="0"/>
              <a:t>). But what if a </a:t>
            </a:r>
            <a:r>
              <a:rPr lang="en-US" altLang="en-US" sz="1000" dirty="0" err="1"/>
              <a:t>DayPrefPartTimeStudent</a:t>
            </a:r>
            <a:r>
              <a:rPr lang="en-US" altLang="en-US" sz="1000" dirty="0"/>
              <a:t> is forced to take an evening course offering because there are no more places available in daytime course offerings? Perhaps, some other fee would then apply. Should we specialize further to derive a class </a:t>
            </a:r>
            <a:r>
              <a:rPr lang="en-US" altLang="en-US" sz="1000" dirty="0" err="1"/>
              <a:t>UnluckyDayPrefPartTimeStudent</a:t>
            </a:r>
            <a:r>
              <a:rPr lang="en-US" altLang="en-US" sz="1000" dirty="0"/>
              <a:t>?</a:t>
            </a:r>
          </a:p>
          <a:p>
            <a:r>
              <a:rPr lang="en-US" altLang="en-US" sz="1000" dirty="0"/>
              <a:t>The alternative is to restrict the depth of the inheritance hierarchy, eliminate the need for dynamic classification, and reintroduce a certain amount of mixed-instance cohesion. For example, we can hang on to the class model in Figure 6-19 and resolve the problem of the evening preference by allowing an object to respond differently to the message </a:t>
            </a:r>
            <a:r>
              <a:rPr lang="en-US" altLang="en-US" sz="1000" dirty="0" err="1"/>
              <a:t>payExtraFee</a:t>
            </a:r>
            <a:r>
              <a:rPr lang="en-US" altLang="en-US" sz="1000" dirty="0"/>
              <a:t>(</a:t>
            </a:r>
            <a:r>
              <a:rPr lang="en-US" altLang="en-US" sz="1000" dirty="0" err="1"/>
              <a:t>crsoff</a:t>
            </a:r>
            <a:r>
              <a:rPr lang="en-US" altLang="en-US" sz="1000" dirty="0"/>
              <a:t>) depending on the value of the attribute </a:t>
            </a:r>
            <a:r>
              <a:rPr lang="en-US" altLang="en-US" sz="1000" dirty="0" err="1"/>
              <a:t>eveningPreference</a:t>
            </a:r>
            <a:r>
              <a:rPr lang="en-US" altLang="en-US" sz="1000" dirty="0"/>
              <a:t>. This can be programmed with an if statement as shown in the </a:t>
            </a:r>
            <a:r>
              <a:rPr lang="en-US" altLang="en-US" sz="1000" dirty="0" err="1"/>
              <a:t>pseudocode</a:t>
            </a:r>
            <a:r>
              <a:rPr lang="en-US" altLang="en-US" sz="1000" dirty="0"/>
              <a:t> below:</a:t>
            </a:r>
          </a:p>
          <a:p>
            <a:r>
              <a:rPr lang="en-US" altLang="en-US" sz="1000" dirty="0"/>
              <a:t>method </a:t>
            </a:r>
            <a:r>
              <a:rPr lang="en-US" altLang="en-US" sz="1000" dirty="0" err="1"/>
              <a:t>payExtraFee</a:t>
            </a:r>
            <a:r>
              <a:rPr lang="en-US" altLang="en-US" sz="1000" dirty="0"/>
              <a:t>(</a:t>
            </a:r>
            <a:r>
              <a:rPr lang="en-US" altLang="en-US" sz="1000" dirty="0" err="1"/>
              <a:t>crsoff</a:t>
            </a:r>
            <a:r>
              <a:rPr lang="en-US" altLang="en-US" sz="1000" dirty="0"/>
              <a:t>) for the class </a:t>
            </a:r>
            <a:r>
              <a:rPr lang="en-US" altLang="en-US" sz="1000" dirty="0" err="1"/>
              <a:t>PartTimeStudent</a:t>
            </a:r>
            <a:endParaRPr lang="en-US" altLang="en-US" sz="1000" dirty="0"/>
          </a:p>
          <a:p>
            <a:r>
              <a:rPr lang="en-US" altLang="en-US" sz="1000" dirty="0"/>
              <a:t>		if </a:t>
            </a:r>
            <a:r>
              <a:rPr lang="en-US" altLang="en-US" sz="1000" dirty="0" err="1"/>
              <a:t>eveningPreference</a:t>
            </a:r>
            <a:r>
              <a:rPr lang="en-US" altLang="en-US" sz="1000" dirty="0"/>
              <a:t> = ‘False’</a:t>
            </a:r>
          </a:p>
          <a:p>
            <a:r>
              <a:rPr lang="en-US" altLang="en-US" sz="1000" dirty="0"/>
              <a:t>			return</a:t>
            </a:r>
          </a:p>
          <a:p>
            <a:r>
              <a:rPr lang="en-US" altLang="en-US" sz="1000" dirty="0"/>
              <a:t>		else</a:t>
            </a:r>
          </a:p>
          <a:p>
            <a:r>
              <a:rPr lang="en-US" altLang="en-US" sz="1000" dirty="0"/>
              <a:t>			do it</a:t>
            </a:r>
          </a:p>
          <a:p>
            <a:r>
              <a:rPr lang="en-US" altLang="en-US" sz="1000" dirty="0"/>
              <a:t>end method</a:t>
            </a:r>
          </a:p>
          <a:p>
            <a:r>
              <a:rPr lang="en-US" altLang="en-US" sz="1000" dirty="0"/>
              <a:t>Although the use of if statements in an object-oriented code signifies an abandoning of inheritance and polymorphism, it may be unavoidable for purely pragmatic reasons. Rather than struggling with the </a:t>
            </a:r>
            <a:r>
              <a:rPr lang="en-US" altLang="en-US" sz="1000" i="1" dirty="0"/>
              <a:t>dynamic classification</a:t>
            </a:r>
            <a:r>
              <a:rPr lang="en-US" altLang="en-US" sz="1000" dirty="0"/>
              <a:t>, the programmer introduces the </a:t>
            </a:r>
            <a:r>
              <a:rPr lang="en-US" altLang="en-US" sz="1000" i="1" dirty="0"/>
              <a:t>dynamic semantics</a:t>
            </a:r>
            <a:r>
              <a:rPr lang="en-US" altLang="en-US" sz="1000" dirty="0"/>
              <a:t> to a class. An object responds differently to the same message depending on its current local state. A </a:t>
            </a:r>
            <a:r>
              <a:rPr lang="en-US" altLang="en-US" sz="1000" dirty="0" err="1"/>
              <a:t>statechart</a:t>
            </a:r>
            <a:r>
              <a:rPr lang="en-US" altLang="en-US" sz="1000" dirty="0"/>
              <a:t> diagram would be used to design the dynamic semantics for the class. Admittedly, the </a:t>
            </a:r>
            <a:r>
              <a:rPr lang="en-US" altLang="en-US" sz="1000" i="1" dirty="0"/>
              <a:t>cohesion</a:t>
            </a:r>
            <a:r>
              <a:rPr lang="en-US" altLang="en-US" sz="1000" dirty="0"/>
              <a:t> of the class suffers in the process.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6 (RASD 3/e)</a:t>
            </a:r>
          </a:p>
        </p:txBody>
      </p:sp>
      <p:sp>
        <p:nvSpPr>
          <p:cNvPr id="5" name="Rectangle 5"/>
          <p:cNvSpPr>
            <a:spLocks noGrp="1" noChangeArrowheads="1"/>
          </p:cNvSpPr>
          <p:nvPr>
            <p:ph type="sldNum" sz="quarter" idx="5"/>
          </p:nvPr>
        </p:nvSpPr>
        <p:spPr>
          <a:ln/>
        </p:spPr>
        <p:txBody>
          <a:bodyPr/>
          <a:lstStyle/>
          <a:p>
            <a:fld id="{A295F1BD-8B95-4A34-BA92-D0C17213EA0F}" type="slidenum">
              <a:rPr lang="en-US" altLang="en-US"/>
              <a:pPr/>
              <a:t>85</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1058818" name="Rectangle 2"/>
          <p:cNvSpPr>
            <a:spLocks noGrp="1" noRot="1" noChangeAspect="1" noChangeArrowheads="1" noTextEdit="1"/>
          </p:cNvSpPr>
          <p:nvPr>
            <p:ph type="sldImg"/>
          </p:nvPr>
        </p:nvSpPr>
        <p:spPr>
          <a:ln/>
        </p:spPr>
      </p:sp>
      <p:sp>
        <p:nvSpPr>
          <p:cNvPr id="1058819" name="Rectangle 3"/>
          <p:cNvSpPr>
            <a:spLocks noGrp="1" noChangeArrowheads="1"/>
          </p:cNvSpPr>
          <p:nvPr>
            <p:ph type="body" idx="1"/>
          </p:nvPr>
        </p:nvSpPr>
        <p:spPr/>
        <p:txBody>
          <a:bodyPr/>
          <a:lstStyle/>
          <a:p>
            <a:pPr lvl="1"/>
            <a:r>
              <a:rPr lang="en-US" altLang="en-US" dirty="0"/>
              <a:t>Apart from concrete classes (for the framework itself), a framework provides a large volume of abstract classes to be implemented (customized) by the programmer.</a:t>
            </a:r>
          </a:p>
          <a:p>
            <a:pPr lvl="1"/>
            <a:r>
              <a:rPr lang="en-US" altLang="en-US" dirty="0"/>
              <a:t>While frameworks are an attractive reuse proposition, they also have a number of drawbacks. Perhaps the most significant one is that the generic ‘lowest common denominator’ solutions, which they deliver, are sub optimal or even obsolete. As a result, they do not give a competitive advantage to their adopters and can create a maintenance burden when chasing state-of-the-art solutions.</a:t>
            </a:r>
          </a:p>
          <a:p>
            <a:endParaRPr lang="en-US"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6 (RASD 3/e)</a:t>
            </a:r>
          </a:p>
        </p:txBody>
      </p:sp>
      <p:sp>
        <p:nvSpPr>
          <p:cNvPr id="5" name="Rectangle 5"/>
          <p:cNvSpPr>
            <a:spLocks noGrp="1" noChangeArrowheads="1"/>
          </p:cNvSpPr>
          <p:nvPr>
            <p:ph type="sldNum" sz="quarter" idx="5"/>
          </p:nvPr>
        </p:nvSpPr>
        <p:spPr>
          <a:ln/>
        </p:spPr>
        <p:txBody>
          <a:bodyPr/>
          <a:lstStyle/>
          <a:p>
            <a:fld id="{FCD9BC37-3C0D-4301-ABC7-49FB51701DC4}" type="slidenum">
              <a:rPr lang="en-US" altLang="en-US"/>
              <a:pPr/>
              <a:t>86</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1060866" name="Rectangle 2"/>
          <p:cNvSpPr>
            <a:spLocks noGrp="1" noRot="1" noChangeAspect="1" noChangeArrowheads="1" noTextEdit="1"/>
          </p:cNvSpPr>
          <p:nvPr>
            <p:ph type="sldImg"/>
          </p:nvPr>
        </p:nvSpPr>
        <p:spPr>
          <a:ln/>
        </p:spPr>
      </p:sp>
      <p:sp>
        <p:nvSpPr>
          <p:cNvPr id="1060867" name="Rectangle 3"/>
          <p:cNvSpPr>
            <a:spLocks noGrp="1" noChangeArrowheads="1"/>
          </p:cNvSpPr>
          <p:nvPr>
            <p:ph type="body" idx="1"/>
          </p:nvPr>
        </p:nvSpPr>
        <p:spPr/>
        <p:txBody>
          <a:bodyPr/>
          <a:lstStyle/>
          <a:p>
            <a:r>
              <a:rPr lang="en-US" altLang="en-US" dirty="0"/>
              <a:t>Pattern reuse is largely conceptual, though many design patterns contain sample code for the programmer’s reuse. The scope of a design pattern (e.g. Gamma et al., 1995) is that of an interaction sequence – typically larger than a class but smaller than a component. The scope of an analysis pattern (e.g. Fowler, 1997) depends on the level of modeling abstraction at which the pattern applies. </a:t>
            </a:r>
          </a:p>
          <a:p>
            <a:endParaRPr lang="en-US"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6 (RASD 3/e)</a:t>
            </a:r>
          </a:p>
        </p:txBody>
      </p:sp>
      <p:sp>
        <p:nvSpPr>
          <p:cNvPr id="5" name="Rectangle 5"/>
          <p:cNvSpPr>
            <a:spLocks noGrp="1" noChangeArrowheads="1"/>
          </p:cNvSpPr>
          <p:nvPr>
            <p:ph type="sldNum" sz="quarter" idx="5"/>
          </p:nvPr>
        </p:nvSpPr>
        <p:spPr>
          <a:ln/>
        </p:spPr>
        <p:txBody>
          <a:bodyPr/>
          <a:lstStyle/>
          <a:p>
            <a:fld id="{DF3F2D9F-4C95-4D4F-A13C-21C3EA22E1BA}" type="slidenum">
              <a:rPr lang="en-US" altLang="en-US"/>
              <a:pPr/>
              <a:t>87</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1102850" name="Rectangle 2"/>
          <p:cNvSpPr>
            <a:spLocks noGrp="1" noRot="1" noChangeAspect="1" noChangeArrowheads="1" noTextEdit="1"/>
          </p:cNvSpPr>
          <p:nvPr>
            <p:ph type="sldImg"/>
          </p:nvPr>
        </p:nvSpPr>
        <p:spPr>
          <a:ln/>
        </p:spPr>
      </p:sp>
      <p:sp>
        <p:nvSpPr>
          <p:cNvPr id="1102851" name="Rectangle 3"/>
          <p:cNvSpPr>
            <a:spLocks noGrp="1" noChangeArrowheads="1"/>
          </p:cNvSpPr>
          <p:nvPr>
            <p:ph type="body" idx="1"/>
          </p:nvPr>
        </p:nvSpPr>
        <p:spPr/>
        <p:txBody>
          <a:bodyPr/>
          <a:lstStyle/>
          <a:p>
            <a:pPr marL="228600" indent="-228600">
              <a:buFontTx/>
              <a:buAutoNum type="arabicPeriod"/>
            </a:pPr>
            <a:r>
              <a:rPr lang="en-US" altLang="en-US"/>
              <a:t>Class cohesion.</a:t>
            </a:r>
          </a:p>
          <a:p>
            <a:pPr marL="228600" indent="-228600">
              <a:buFontTx/>
              <a:buAutoNum type="arabicPeriod"/>
            </a:pPr>
            <a:r>
              <a:rPr lang="en-US" altLang="en-US"/>
              <a:t>The lack of support for dynamic classification.</a:t>
            </a:r>
          </a:p>
          <a:p>
            <a:pPr marL="228600" indent="-228600">
              <a:buFontTx/>
              <a:buAutoNum type="arabicPeriod"/>
            </a:pPr>
            <a:r>
              <a:rPr lang="en-US" altLang="en-US"/>
              <a:t>Framework reuse.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6 (RASD 3/e)</a:t>
            </a:r>
          </a:p>
        </p:txBody>
      </p:sp>
      <p:sp>
        <p:nvSpPr>
          <p:cNvPr id="5" name="Rectangle 5"/>
          <p:cNvSpPr>
            <a:spLocks noGrp="1" noChangeArrowheads="1"/>
          </p:cNvSpPr>
          <p:nvPr>
            <p:ph type="sldNum" sz="quarter" idx="5"/>
          </p:nvPr>
        </p:nvSpPr>
        <p:spPr>
          <a:ln/>
        </p:spPr>
        <p:txBody>
          <a:bodyPr/>
          <a:lstStyle/>
          <a:p>
            <a:fld id="{57CDCCCB-96E0-418B-B709-D24621B4DBB9}" type="slidenum">
              <a:rPr lang="en-US" altLang="en-US"/>
              <a:pPr/>
              <a:t>98</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1065986" name="Rectangle 2"/>
          <p:cNvSpPr>
            <a:spLocks noGrp="1" noRot="1" noChangeAspect="1" noChangeArrowheads="1" noTextEdit="1"/>
          </p:cNvSpPr>
          <p:nvPr>
            <p:ph type="sldImg"/>
          </p:nvPr>
        </p:nvSpPr>
        <p:spPr>
          <a:ln/>
        </p:spPr>
      </p:sp>
      <p:sp>
        <p:nvSpPr>
          <p:cNvPr id="106598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6 (RASD 3/e)</a:t>
            </a:r>
          </a:p>
        </p:txBody>
      </p:sp>
      <p:sp>
        <p:nvSpPr>
          <p:cNvPr id="5" name="Rectangle 5"/>
          <p:cNvSpPr>
            <a:spLocks noGrp="1" noChangeArrowheads="1"/>
          </p:cNvSpPr>
          <p:nvPr>
            <p:ph type="sldNum" sz="quarter" idx="5"/>
          </p:nvPr>
        </p:nvSpPr>
        <p:spPr>
          <a:ln/>
        </p:spPr>
        <p:txBody>
          <a:bodyPr/>
          <a:lstStyle/>
          <a:p>
            <a:fld id="{F4B1E587-7016-40D0-BF35-508E0224DC06}" type="slidenum">
              <a:rPr lang="en-US" altLang="en-US"/>
              <a:pPr/>
              <a:t>102</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1116162" name="Rectangle 2"/>
          <p:cNvSpPr>
            <a:spLocks noGrp="1" noRot="1" noChangeAspect="1" noChangeArrowheads="1" noTextEdit="1"/>
          </p:cNvSpPr>
          <p:nvPr>
            <p:ph type="sldImg"/>
          </p:nvPr>
        </p:nvSpPr>
        <p:spPr>
          <a:ln/>
        </p:spPr>
      </p:sp>
      <p:sp>
        <p:nvSpPr>
          <p:cNvPr id="1116163" name="Rectangle 3"/>
          <p:cNvSpPr>
            <a:spLocks noGrp="1" noChangeArrowheads="1"/>
          </p:cNvSpPr>
          <p:nvPr>
            <p:ph type="body" idx="1"/>
          </p:nvPr>
        </p:nvSpPr>
        <p:spPr/>
        <p:txBody>
          <a:bodyPr/>
          <a:lstStyle/>
          <a:p>
            <a:pPr marL="228600" indent="-228600">
              <a:buFontTx/>
              <a:buAutoNum type="arabicPeriod"/>
            </a:pPr>
            <a:r>
              <a:rPr lang="en-US" altLang="en-US"/>
              <a:t>Composite structure diagram.</a:t>
            </a:r>
          </a:p>
          <a:p>
            <a:pPr marL="228600" indent="-228600">
              <a:buFontTx/>
              <a:buAutoNum type="arabicPeriod"/>
            </a:pPr>
            <a:r>
              <a:rPr lang="en-US" altLang="en-US"/>
              <a:t>No, they do not. Interaction models serve that purpose.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6 (RASD 3/e)</a:t>
            </a:r>
          </a:p>
        </p:txBody>
      </p:sp>
      <p:sp>
        <p:nvSpPr>
          <p:cNvPr id="5" name="Rectangle 5"/>
          <p:cNvSpPr>
            <a:spLocks noGrp="1" noChangeArrowheads="1"/>
          </p:cNvSpPr>
          <p:nvPr>
            <p:ph type="sldNum" sz="quarter" idx="5"/>
          </p:nvPr>
        </p:nvSpPr>
        <p:spPr>
          <a:ln/>
        </p:spPr>
        <p:txBody>
          <a:bodyPr/>
          <a:lstStyle/>
          <a:p>
            <a:fld id="{C62FBE8E-A8A7-436D-8AC8-9C087EE7094F}" type="slidenum">
              <a:rPr lang="en-US" altLang="en-US"/>
              <a:pPr/>
              <a:t>6</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1013762" name="Rectangle 2"/>
          <p:cNvSpPr>
            <a:spLocks noGrp="1" noRot="1" noChangeAspect="1" noChangeArrowheads="1" noTextEdit="1"/>
          </p:cNvSpPr>
          <p:nvPr>
            <p:ph type="sldImg"/>
          </p:nvPr>
        </p:nvSpPr>
        <p:spPr>
          <a:ln/>
        </p:spPr>
      </p:sp>
      <p:sp>
        <p:nvSpPr>
          <p:cNvPr id="1013763" name="Rectangle 3"/>
          <p:cNvSpPr>
            <a:spLocks noGrp="1" noChangeArrowheads="1"/>
          </p:cNvSpPr>
          <p:nvPr>
            <p:ph type="body" idx="1"/>
          </p:nvPr>
        </p:nvSpPr>
        <p:spPr/>
        <p:txBody>
          <a:bodyPr/>
          <a:lstStyle/>
          <a:p>
            <a:r>
              <a:rPr lang="en-US" altLang="en-US"/>
              <a:t>The need for distribution  can arise from many factors, such as: </a:t>
            </a:r>
          </a:p>
          <a:p>
            <a:pPr>
              <a:buFontTx/>
              <a:buChar char="•"/>
            </a:pPr>
            <a:r>
              <a:rPr lang="en-US" altLang="en-US"/>
              <a:t>a requirement for specialized processing on a dedicated machine</a:t>
            </a:r>
          </a:p>
          <a:p>
            <a:pPr>
              <a:buFontTx/>
              <a:buChar char="•"/>
            </a:pPr>
            <a:r>
              <a:rPr lang="en-US" altLang="en-US"/>
              <a:t>the need to access the system from various geographical locations</a:t>
            </a:r>
          </a:p>
          <a:p>
            <a:pPr>
              <a:buFontTx/>
              <a:buChar char="•"/>
            </a:pPr>
            <a:r>
              <a:rPr lang="en-US" altLang="en-US"/>
              <a:t>economic considerations when using multiple small machines may be cheaper than a large pricey computer</a:t>
            </a:r>
          </a:p>
          <a:p>
            <a:pPr>
              <a:buFontTx/>
              <a:buChar char="•"/>
            </a:pPr>
            <a:r>
              <a:rPr lang="en-US" altLang="en-US"/>
              <a:t>a supportability requirement to ensure that future extensions to the system can scale up nicely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6 (RASD 3/e)</a:t>
            </a:r>
          </a:p>
        </p:txBody>
      </p:sp>
      <p:sp>
        <p:nvSpPr>
          <p:cNvPr id="5" name="Rectangle 5"/>
          <p:cNvSpPr>
            <a:spLocks noGrp="1" noChangeArrowheads="1"/>
          </p:cNvSpPr>
          <p:nvPr>
            <p:ph type="sldNum" sz="quarter" idx="5"/>
          </p:nvPr>
        </p:nvSpPr>
        <p:spPr>
          <a:ln/>
        </p:spPr>
        <p:txBody>
          <a:bodyPr/>
          <a:lstStyle/>
          <a:p>
            <a:fld id="{E6ADA632-4DAE-4AC6-8A1D-6076D5A76DBD}" type="slidenum">
              <a:rPr lang="en-US" altLang="en-US"/>
              <a:pPr/>
              <a:t>7</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1015810" name="Rectangle 2"/>
          <p:cNvSpPr>
            <a:spLocks noGrp="1" noRot="1" noChangeAspect="1" noChangeArrowheads="1" noTextEdit="1"/>
          </p:cNvSpPr>
          <p:nvPr>
            <p:ph type="sldImg"/>
          </p:nvPr>
        </p:nvSpPr>
        <p:spPr>
          <a:ln/>
        </p:spPr>
      </p:sp>
      <p:sp>
        <p:nvSpPr>
          <p:cNvPr id="1015811" name="Rectangle 3"/>
          <p:cNvSpPr>
            <a:spLocks noGrp="1" noChangeArrowheads="1"/>
          </p:cNvSpPr>
          <p:nvPr>
            <p:ph type="body" idx="1"/>
          </p:nvPr>
        </p:nvSpPr>
        <p:spPr/>
        <p:txBody>
          <a:bodyPr/>
          <a:lstStyle/>
          <a:p>
            <a:r>
              <a:rPr lang="en-US" altLang="en-US" dirty="0"/>
              <a:t>An </a:t>
            </a:r>
            <a:r>
              <a:rPr lang="en-US" altLang="en-US" i="1" dirty="0"/>
              <a:t>application service</a:t>
            </a:r>
            <a:r>
              <a:rPr lang="en-US" altLang="en-US" dirty="0"/>
              <a:t> is what each single program executing on a database does. A </a:t>
            </a:r>
            <a:r>
              <a:rPr lang="en-US" altLang="en-US" i="1" dirty="0"/>
              <a:t>business service</a:t>
            </a:r>
            <a:r>
              <a:rPr lang="en-US" altLang="en-US" dirty="0"/>
              <a:t> is what a database enforces as business rules on all executing programs. This business rules enforcement is frequently done programmatically (by means of database triggers and stored procedures).</a:t>
            </a:r>
          </a:p>
          <a:p>
            <a:r>
              <a:rPr lang="en-US" altLang="en-US" dirty="0"/>
              <a:t>As a result, a </a:t>
            </a:r>
            <a:r>
              <a:rPr lang="en-US" altLang="en-US" i="1" dirty="0"/>
              <a:t>three-tier architecture</a:t>
            </a:r>
            <a:r>
              <a:rPr lang="en-US" altLang="en-US" dirty="0"/>
              <a:t> can be presented as consisting of application services, business services, and data services. Alas, the above distinction between an application and business service is not always followed. It is frequent, for example, to use the name </a:t>
            </a:r>
            <a:r>
              <a:rPr lang="en-US" altLang="en-US" i="1" dirty="0"/>
              <a:t>application server</a:t>
            </a:r>
            <a:r>
              <a:rPr lang="en-US" altLang="en-US" dirty="0"/>
              <a:t> to mean a tier that handles business components and that also takes care of business rules (while still providing a separate thread of the application service to each program). At the same time, a </a:t>
            </a:r>
            <a:r>
              <a:rPr lang="en-US" altLang="en-US" i="1" dirty="0"/>
              <a:t>web server</a:t>
            </a:r>
            <a:r>
              <a:rPr lang="en-US" altLang="en-US" dirty="0"/>
              <a:t> is given the task of handling GUI presentation issues. </a:t>
            </a:r>
          </a:p>
          <a:p>
            <a:r>
              <a:rPr lang="en-US" altLang="en-US" dirty="0"/>
              <a:t>When the application logic is compiled into the client then we talk about a </a:t>
            </a:r>
            <a:r>
              <a:rPr lang="en-US" altLang="en-US" i="1" dirty="0"/>
              <a:t>thick client </a:t>
            </a:r>
            <a:r>
              <a:rPr lang="en-US" altLang="en-US" dirty="0"/>
              <a:t>architecture (‘a client on steroids’). The thick-client assumes workstations for the user-program interaction. Normally, a thick-client architecture uses only two tiers (thick client and database server).</a:t>
            </a:r>
          </a:p>
          <a:p>
            <a:r>
              <a:rPr lang="en-US" altLang="en-US" dirty="0"/>
              <a:t>When the application logic is compiled into the server, then we talk about a </a:t>
            </a:r>
            <a:r>
              <a:rPr lang="en-US" altLang="en-US" i="1" dirty="0"/>
              <a:t>thin client </a:t>
            </a:r>
            <a:r>
              <a:rPr lang="en-US" altLang="en-US" dirty="0"/>
              <a:t>architecture (‘a skinny client’). The thin-client assumes network computers for the user-program interaction. It also assumes that the client is a web browser accessing HTML pages, Java applets, beans, </a:t>
            </a:r>
            <a:r>
              <a:rPr lang="en-US" altLang="en-US" dirty="0" err="1"/>
              <a:t>servlets</a:t>
            </a:r>
            <a:r>
              <a:rPr lang="en-US" altLang="en-US" dirty="0"/>
              <a:t>, etc.</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6 (RASD 3/e)</a:t>
            </a:r>
          </a:p>
        </p:txBody>
      </p:sp>
      <p:sp>
        <p:nvSpPr>
          <p:cNvPr id="5" name="Rectangle 5"/>
          <p:cNvSpPr>
            <a:spLocks noGrp="1" noChangeArrowheads="1"/>
          </p:cNvSpPr>
          <p:nvPr>
            <p:ph type="sldNum" sz="quarter" idx="5"/>
          </p:nvPr>
        </p:nvSpPr>
        <p:spPr>
          <a:ln/>
        </p:spPr>
        <p:txBody>
          <a:bodyPr/>
          <a:lstStyle/>
          <a:p>
            <a:fld id="{F8FE201E-F07D-4710-A2A5-217FA22D1052}" type="slidenum">
              <a:rPr lang="en-US" altLang="en-US"/>
              <a:pPr/>
              <a:t>8</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1017858" name="Rectangle 2"/>
          <p:cNvSpPr>
            <a:spLocks noGrp="1" noRot="1" noChangeAspect="1" noChangeArrowheads="1" noTextEdit="1"/>
          </p:cNvSpPr>
          <p:nvPr>
            <p:ph type="sldImg"/>
          </p:nvPr>
        </p:nvSpPr>
        <p:spPr>
          <a:ln/>
        </p:spPr>
      </p:sp>
      <p:sp>
        <p:nvSpPr>
          <p:cNvPr id="1017859" name="Rectangle 3"/>
          <p:cNvSpPr>
            <a:spLocks noGrp="1" noChangeArrowheads="1"/>
          </p:cNvSpPr>
          <p:nvPr>
            <p:ph type="body" idx="1"/>
          </p:nvPr>
        </p:nvSpPr>
        <p:spPr/>
        <p:txBody>
          <a:bodyPr/>
          <a:lstStyle/>
          <a:p>
            <a:r>
              <a:rPr lang="en-US" altLang="en-US"/>
              <a:t>We need to decide which parts of the system should be programmed into the client and which into the database. The ‘programmable’ parts to consider include:</a:t>
            </a:r>
          </a:p>
          <a:p>
            <a:pPr>
              <a:buFontTx/>
              <a:buChar char="•"/>
            </a:pPr>
            <a:r>
              <a:rPr lang="en-US" altLang="en-US"/>
              <a:t>User interface.</a:t>
            </a:r>
          </a:p>
          <a:p>
            <a:pPr>
              <a:buFontTx/>
              <a:buChar char="•"/>
            </a:pPr>
            <a:r>
              <a:rPr lang="en-US" altLang="en-US"/>
              <a:t>Presentation logic.</a:t>
            </a:r>
          </a:p>
          <a:p>
            <a:pPr>
              <a:buFontTx/>
              <a:buChar char="•"/>
            </a:pPr>
            <a:r>
              <a:rPr lang="en-US" altLang="en-US"/>
              <a:t>Application (control) function.</a:t>
            </a:r>
          </a:p>
          <a:p>
            <a:pPr>
              <a:buFontTx/>
              <a:buChar char="•"/>
            </a:pPr>
            <a:r>
              <a:rPr lang="en-US" altLang="en-US"/>
              <a:t>Integrity logic.</a:t>
            </a:r>
          </a:p>
          <a:p>
            <a:pPr>
              <a:buFontTx/>
              <a:buChar char="•"/>
            </a:pPr>
            <a:r>
              <a:rPr lang="en-US" altLang="en-US"/>
              <a:t>Data access.</a:t>
            </a:r>
          </a:p>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6 (RASD 3/e)</a:t>
            </a:r>
          </a:p>
        </p:txBody>
      </p:sp>
      <p:sp>
        <p:nvSpPr>
          <p:cNvPr id="5" name="Rectangle 5"/>
          <p:cNvSpPr>
            <a:spLocks noGrp="1" noChangeArrowheads="1"/>
          </p:cNvSpPr>
          <p:nvPr>
            <p:ph type="sldNum" sz="quarter" idx="5"/>
          </p:nvPr>
        </p:nvSpPr>
        <p:spPr>
          <a:ln/>
        </p:spPr>
        <p:txBody>
          <a:bodyPr/>
          <a:lstStyle/>
          <a:p>
            <a:fld id="{44C5DD2C-87BF-4946-8C86-965F3F0FE94B}" type="slidenum">
              <a:rPr lang="en-US" altLang="en-US"/>
              <a:pPr/>
              <a:t>9</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1075202" name="Rectangle 2"/>
          <p:cNvSpPr>
            <a:spLocks noGrp="1" noRot="1" noChangeAspect="1" noChangeArrowheads="1" noTextEdit="1"/>
          </p:cNvSpPr>
          <p:nvPr>
            <p:ph type="sldImg"/>
          </p:nvPr>
        </p:nvSpPr>
        <p:spPr>
          <a:ln/>
        </p:spPr>
      </p:sp>
      <p:sp>
        <p:nvSpPr>
          <p:cNvPr id="1075203" name="Rectangle 3"/>
          <p:cNvSpPr>
            <a:spLocks noGrp="1" noChangeArrowheads="1"/>
          </p:cNvSpPr>
          <p:nvPr>
            <p:ph type="body" idx="1"/>
          </p:nvPr>
        </p:nvSpPr>
        <p:spPr/>
        <p:txBody>
          <a:bodyPr/>
          <a:lstStyle/>
          <a:p>
            <a:pPr marL="228600" indent="-228600">
              <a:buFontTx/>
              <a:buAutoNum type="arabicPeriod"/>
            </a:pPr>
            <a:r>
              <a:rPr lang="en-US" altLang="en-US"/>
              <a:t>The peer-to-peer architectural style. A peer is the only system element.</a:t>
            </a:r>
          </a:p>
          <a:p>
            <a:pPr marL="228600" indent="-228600">
              <a:buFontTx/>
              <a:buAutoNum type="arabicPeriod"/>
            </a:pPr>
            <a:r>
              <a:rPr lang="en-US" altLang="en-US"/>
              <a:t>Business logic and enterprise-wide business rules.</a:t>
            </a:r>
          </a:p>
          <a:p>
            <a:pPr marL="228600" indent="-228600">
              <a:buFontTx/>
              <a:buAutoNum type="arabicPeriod"/>
            </a:pPr>
            <a:r>
              <a:rPr lang="en-US" altLang="en-US"/>
              <a:t>By triggers.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6 (RASD 3/e)</a:t>
            </a:r>
          </a:p>
        </p:txBody>
      </p:sp>
      <p:sp>
        <p:nvSpPr>
          <p:cNvPr id="5" name="Rectangle 5"/>
          <p:cNvSpPr>
            <a:spLocks noGrp="1" noChangeArrowheads="1"/>
          </p:cNvSpPr>
          <p:nvPr>
            <p:ph type="sldNum" sz="quarter" idx="5"/>
          </p:nvPr>
        </p:nvSpPr>
        <p:spPr>
          <a:ln/>
        </p:spPr>
        <p:txBody>
          <a:bodyPr/>
          <a:lstStyle/>
          <a:p>
            <a:fld id="{1BA2C25B-32DF-4F02-801A-484D94D17E7F}" type="slidenum">
              <a:rPr lang="en-US" altLang="en-US"/>
              <a:pPr/>
              <a:t>16</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1020930" name="Rectangle 2"/>
          <p:cNvSpPr>
            <a:spLocks noGrp="1" noRot="1" noChangeAspect="1" noChangeArrowheads="1" noTextEdit="1"/>
          </p:cNvSpPr>
          <p:nvPr>
            <p:ph type="sldImg"/>
          </p:nvPr>
        </p:nvSpPr>
        <p:spPr>
          <a:ln/>
        </p:spPr>
      </p:sp>
      <p:sp>
        <p:nvSpPr>
          <p:cNvPr id="1020931" name="Rectangle 3"/>
          <p:cNvSpPr>
            <a:spLocks noGrp="1" noChangeArrowheads="1"/>
          </p:cNvSpPr>
          <p:nvPr>
            <p:ph type="body" idx="1"/>
          </p:nvPr>
        </p:nvSpPr>
        <p:spPr/>
        <p:txBody>
          <a:bodyPr/>
          <a:lstStyle/>
          <a:p>
            <a:r>
              <a:rPr lang="en-US" altLang="en-US"/>
              <a:t>Note that we measure the complexity with regard to the number of classes, not objects. In programs, the objects – not the classes – send messages to other objects, of the same or different class. This introduces additional difficulty to the programmer responsible for delivering the application logic and managing the program’s variables and other data structures. The main challenge, however, is not an individual program’s complexity but the complexity of the entire system of programs.</a:t>
            </a:r>
          </a:p>
          <a:p>
            <a:r>
              <a:rPr lang="en-US" altLang="en-US"/>
              <a:t>An object can only send a message to another object if there is a persistent or transient link between them. The transient (run-time) links are resolved within a single program invocation and, therefore, they do not add to the complexity of the whole system. The persistent (compile-time) links, on the other hand, exist only if there is a connection (e.g. association) defined in the class model. The classes can be shared and reused across many programs.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3821DD-524A-48BC-AE6B-308805C95FE8}" type="slidenum">
              <a:rPr lang="en-US" altLang="en-US"/>
              <a:pPr/>
              <a:t>19</a:t>
            </a:fld>
            <a:endParaRPr lang="en-US" altLang="en-US"/>
          </a:p>
        </p:txBody>
      </p:sp>
      <p:sp>
        <p:nvSpPr>
          <p:cNvPr id="91138" name="Rectangle 2"/>
          <p:cNvSpPr>
            <a:spLocks noGrp="1" noRot="1" noChangeAspect="1" noChangeArrowheads="1"/>
          </p:cNvSpPr>
          <p:nvPr>
            <p:ph type="sldImg"/>
          </p:nvPr>
        </p:nvSpPr>
        <p:spPr bwMode="auto">
          <a:xfrm>
            <a:off x="992188" y="766763"/>
            <a:ext cx="5116512" cy="3836987"/>
          </a:xfrm>
          <a:prstGeom prst="rect">
            <a:avLst/>
          </a:prstGeom>
          <a:solidFill>
            <a:srgbClr val="FFFFFF"/>
          </a:solidFill>
          <a:ln>
            <a:solidFill>
              <a:srgbClr val="000000"/>
            </a:solidFill>
            <a:miter lim="800000"/>
            <a:headEnd/>
            <a:tailEnd/>
          </a:ln>
        </p:spPr>
      </p:sp>
      <p:sp>
        <p:nvSpPr>
          <p:cNvPr id="91139" name="Rectangle 3"/>
          <p:cNvSpPr>
            <a:spLocks noGrp="1" noChangeArrowheads="1"/>
          </p:cNvSpPr>
          <p:nvPr>
            <p:ph type="body" idx="1"/>
          </p:nvPr>
        </p:nvSpPr>
        <p:spPr bwMode="auto">
          <a:xfrm>
            <a:off x="946150" y="4860925"/>
            <a:ext cx="5207000" cy="4606925"/>
          </a:xfrm>
          <a:prstGeom prst="rect">
            <a:avLst/>
          </a:prstGeom>
          <a:solidFill>
            <a:srgbClr val="FFFFFF"/>
          </a:solidFill>
          <a:ln>
            <a:solidFill>
              <a:srgbClr val="000000"/>
            </a:solidFill>
            <a:miter lim="800000"/>
            <a:headEnd/>
            <a:tailEnd/>
          </a:ln>
        </p:spPr>
        <p:txBody>
          <a:bodyPr lIns="94949" tIns="47474" rIns="94949" bIns="47474"/>
          <a:lstStyle/>
          <a:p>
            <a:endParaRPr lang="en-AU" altLang="en-US"/>
          </a:p>
        </p:txBody>
      </p:sp>
    </p:spTree>
    <p:extLst>
      <p:ext uri="{BB962C8B-B14F-4D97-AF65-F5344CB8AC3E}">
        <p14:creationId xmlns:p14="http://schemas.microsoft.com/office/powerpoint/2010/main" val="40250708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053AD6-EBA7-40F3-836E-422D45BAEFD0}" type="slidenum">
              <a:rPr lang="en-US" altLang="en-US"/>
              <a:pPr/>
              <a:t>20</a:t>
            </a:fld>
            <a:endParaRPr lang="en-US" altLang="en-US"/>
          </a:p>
        </p:txBody>
      </p:sp>
      <p:sp>
        <p:nvSpPr>
          <p:cNvPr id="95234" name="Rectangle 2"/>
          <p:cNvSpPr>
            <a:spLocks noGrp="1" noRot="1" noChangeAspect="1" noChangeArrowheads="1"/>
          </p:cNvSpPr>
          <p:nvPr>
            <p:ph type="sldImg"/>
          </p:nvPr>
        </p:nvSpPr>
        <p:spPr bwMode="auto">
          <a:xfrm>
            <a:off x="992188" y="766763"/>
            <a:ext cx="5116512" cy="3836987"/>
          </a:xfrm>
          <a:prstGeom prst="rect">
            <a:avLst/>
          </a:prstGeom>
          <a:solidFill>
            <a:srgbClr val="FFFFFF"/>
          </a:solidFill>
          <a:ln>
            <a:solidFill>
              <a:srgbClr val="000000"/>
            </a:solidFill>
            <a:miter lim="800000"/>
            <a:headEnd/>
            <a:tailEnd/>
          </a:ln>
        </p:spPr>
      </p:sp>
      <p:sp>
        <p:nvSpPr>
          <p:cNvPr id="95235" name="Rectangle 3"/>
          <p:cNvSpPr>
            <a:spLocks noGrp="1" noChangeArrowheads="1"/>
          </p:cNvSpPr>
          <p:nvPr>
            <p:ph type="body" idx="1"/>
          </p:nvPr>
        </p:nvSpPr>
        <p:spPr bwMode="auto">
          <a:xfrm>
            <a:off x="946150" y="4860925"/>
            <a:ext cx="5207000" cy="4606925"/>
          </a:xfrm>
          <a:prstGeom prst="rect">
            <a:avLst/>
          </a:prstGeom>
          <a:solidFill>
            <a:srgbClr val="FFFFFF"/>
          </a:solidFill>
          <a:ln>
            <a:solidFill>
              <a:srgbClr val="000000"/>
            </a:solidFill>
            <a:miter lim="800000"/>
            <a:headEnd/>
            <a:tailEnd/>
          </a:ln>
        </p:spPr>
        <p:txBody>
          <a:bodyPr lIns="94949" tIns="47474" rIns="94949" bIns="47474"/>
          <a:lstStyle/>
          <a:p>
            <a:endParaRPr lang="en-AU" altLang="en-US"/>
          </a:p>
        </p:txBody>
      </p:sp>
    </p:spTree>
    <p:extLst>
      <p:ext uri="{BB962C8B-B14F-4D97-AF65-F5344CB8AC3E}">
        <p14:creationId xmlns:p14="http://schemas.microsoft.com/office/powerpoint/2010/main" val="407048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8274" name="Group 2"/>
          <p:cNvGrpSpPr>
            <a:grpSpLocks/>
          </p:cNvGrpSpPr>
          <p:nvPr/>
        </p:nvGrpSpPr>
        <p:grpSpPr bwMode="auto">
          <a:xfrm>
            <a:off x="161925" y="0"/>
            <a:ext cx="8982075" cy="6845300"/>
            <a:chOff x="101" y="0"/>
            <a:chExt cx="5658" cy="4312"/>
          </a:xfrm>
        </p:grpSpPr>
        <p:sp>
          <p:nvSpPr>
            <p:cNvPr id="438275" name="Rectangle 3"/>
            <p:cNvSpPr>
              <a:spLocks noChangeArrowheads="1"/>
            </p:cNvSpPr>
            <p:nvPr/>
          </p:nvSpPr>
          <p:spPr bwMode="ltGray">
            <a:xfrm>
              <a:off x="149" y="0"/>
              <a:ext cx="150" cy="4312"/>
            </a:xfrm>
            <a:prstGeom prst="rect">
              <a:avLst/>
            </a:prstGeom>
            <a:gradFill rotWithShape="0">
              <a:gsLst>
                <a:gs pos="0">
                  <a:schemeClr val="bg2"/>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38276" name="Rectangle 4"/>
            <p:cNvSpPr>
              <a:spLocks noChangeArrowheads="1"/>
            </p:cNvSpPr>
            <p:nvPr/>
          </p:nvSpPr>
          <p:spPr bwMode="ltGray">
            <a:xfrm>
              <a:off x="277" y="0"/>
              <a:ext cx="235" cy="3456"/>
            </a:xfrm>
            <a:prstGeom prst="rect">
              <a:avLst/>
            </a:prstGeom>
            <a:gradFill rotWithShape="0">
              <a:gsLst>
                <a:gs pos="0">
                  <a:schemeClr val="bg2"/>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38277" name="Rectangle 5"/>
            <p:cNvSpPr>
              <a:spLocks noChangeArrowheads="1"/>
            </p:cNvSpPr>
            <p:nvPr/>
          </p:nvSpPr>
          <p:spPr bwMode="ltGray">
            <a:xfrm>
              <a:off x="203" y="0"/>
              <a:ext cx="682" cy="2112"/>
            </a:xfrm>
            <a:prstGeom prst="rect">
              <a:avLst/>
            </a:prstGeom>
            <a:gradFill rotWithShape="0">
              <a:gsLst>
                <a:gs pos="0">
                  <a:schemeClr val="bg2"/>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38278" name="Rectangle 6"/>
            <p:cNvSpPr>
              <a:spLocks noChangeArrowheads="1"/>
            </p:cNvSpPr>
            <p:nvPr/>
          </p:nvSpPr>
          <p:spPr bwMode="ltGray">
            <a:xfrm>
              <a:off x="288" y="0"/>
              <a:ext cx="160" cy="2784"/>
            </a:xfrm>
            <a:prstGeom prst="rect">
              <a:avLst/>
            </a:prstGeom>
            <a:gradFill rotWithShape="0">
              <a:gsLst>
                <a:gs pos="0">
                  <a:schemeClr val="bg2"/>
                </a:gs>
                <a:gs pos="100000">
                  <a:schemeClr val="accent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38279" name="Rectangle 7"/>
            <p:cNvSpPr>
              <a:spLocks noChangeArrowheads="1"/>
            </p:cNvSpPr>
            <p:nvPr/>
          </p:nvSpPr>
          <p:spPr bwMode="ltGray">
            <a:xfrm>
              <a:off x="373" y="1644"/>
              <a:ext cx="331" cy="768"/>
            </a:xfrm>
            <a:prstGeom prst="rect">
              <a:avLst/>
            </a:prstGeom>
            <a:gradFill rotWithShape="0">
              <a:gsLst>
                <a:gs pos="0">
                  <a:schemeClr val="bg2"/>
                </a:gs>
                <a:gs pos="100000">
                  <a:schemeClr val="accent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38280" name="Rectangle 8"/>
            <p:cNvSpPr>
              <a:spLocks noChangeArrowheads="1"/>
            </p:cNvSpPr>
            <p:nvPr/>
          </p:nvSpPr>
          <p:spPr bwMode="ltGray">
            <a:xfrm>
              <a:off x="326" y="1560"/>
              <a:ext cx="5433" cy="84"/>
            </a:xfrm>
            <a:prstGeom prst="rect">
              <a:avLst/>
            </a:prstGeom>
            <a:gradFill rotWithShape="0">
              <a:gsLst>
                <a:gs pos="0">
                  <a:schemeClr val="bg2"/>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38281" name="Line 9"/>
            <p:cNvSpPr>
              <a:spLocks noChangeShapeType="1"/>
            </p:cNvSpPr>
            <p:nvPr/>
          </p:nvSpPr>
          <p:spPr bwMode="auto">
            <a:xfrm>
              <a:off x="101" y="1560"/>
              <a:ext cx="5604" cy="0"/>
            </a:xfrm>
            <a:prstGeom prst="line">
              <a:avLst/>
            </a:prstGeom>
            <a:noFill/>
            <a:ln w="127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grpSp>
      <p:sp>
        <p:nvSpPr>
          <p:cNvPr id="438282" name="Rectangle 10"/>
          <p:cNvSpPr>
            <a:spLocks noGrp="1" noChangeArrowheads="1"/>
          </p:cNvSpPr>
          <p:nvPr>
            <p:ph type="ctrTitle" sz="quarter"/>
          </p:nvPr>
        </p:nvSpPr>
        <p:spPr>
          <a:xfrm>
            <a:off x="762000" y="1295400"/>
            <a:ext cx="7772400" cy="1143000"/>
          </a:xfrm>
        </p:spPr>
        <p:txBody>
          <a:bodyPr/>
          <a:lstStyle>
            <a:lvl1pPr>
              <a:defRPr>
                <a:solidFill>
                  <a:srgbClr val="000099"/>
                </a:solidFill>
                <a:effectLst/>
              </a:defRPr>
            </a:lvl1pPr>
          </a:lstStyle>
          <a:p>
            <a:pPr lvl="0"/>
            <a:r>
              <a:rPr lang="en-AU" altLang="en-US" noProof="0"/>
              <a:t>Click to edit Master title style</a:t>
            </a:r>
          </a:p>
        </p:txBody>
      </p:sp>
      <p:sp>
        <p:nvSpPr>
          <p:cNvPr id="438283" name="Rectangle 11"/>
          <p:cNvSpPr>
            <a:spLocks noGrp="1" noChangeArrowheads="1"/>
          </p:cNvSpPr>
          <p:nvPr>
            <p:ph type="subTitle" sz="quarter" idx="1"/>
          </p:nvPr>
        </p:nvSpPr>
        <p:spPr>
          <a:xfrm>
            <a:off x="1524000" y="3505200"/>
            <a:ext cx="6400800" cy="1752600"/>
          </a:xfrm>
        </p:spPr>
        <p:txBody>
          <a:bodyPr/>
          <a:lstStyle>
            <a:lvl1pPr marL="0" indent="0" algn="ctr">
              <a:buFont typeface="Monotype Sorts" charset="2"/>
              <a:buNone/>
              <a:defRPr/>
            </a:lvl1pPr>
          </a:lstStyle>
          <a:p>
            <a:pPr lvl="0"/>
            <a:r>
              <a:rPr lang="en-AU" altLang="en-US" noProof="0"/>
              <a:t>Click to edit Master subtitle style</a:t>
            </a:r>
          </a:p>
        </p:txBody>
      </p:sp>
      <p:sp>
        <p:nvSpPr>
          <p:cNvPr id="438284" name="Rectangle 12"/>
          <p:cNvSpPr>
            <a:spLocks noGrp="1" noChangeArrowheads="1"/>
          </p:cNvSpPr>
          <p:nvPr>
            <p:ph type="dt" sz="quarter" idx="2"/>
          </p:nvPr>
        </p:nvSpPr>
        <p:spPr>
          <a:xfrm>
            <a:off x="762000" y="6248400"/>
            <a:ext cx="1905000" cy="457200"/>
          </a:xfrm>
        </p:spPr>
        <p:txBody>
          <a:bodyPr/>
          <a:lstStyle>
            <a:lvl1pPr>
              <a:defRPr/>
            </a:lvl1pPr>
          </a:lstStyle>
          <a:p>
            <a:r>
              <a:rPr lang="en-US" altLang="en-US"/>
              <a:t>© Pearson Education 2007</a:t>
            </a:r>
            <a:endParaRPr lang="en-AU" altLang="en-US"/>
          </a:p>
        </p:txBody>
      </p:sp>
      <p:sp>
        <p:nvSpPr>
          <p:cNvPr id="438285" name="Rectangle 13"/>
          <p:cNvSpPr>
            <a:spLocks noGrp="1" noChangeArrowheads="1"/>
          </p:cNvSpPr>
          <p:nvPr>
            <p:ph type="ftr" sz="quarter" idx="3"/>
          </p:nvPr>
        </p:nvSpPr>
        <p:spPr>
          <a:xfrm>
            <a:off x="3276600" y="6248400"/>
            <a:ext cx="2895600" cy="457200"/>
          </a:xfrm>
        </p:spPr>
        <p:txBody>
          <a:bodyPr/>
          <a:lstStyle>
            <a:lvl1pPr>
              <a:defRPr/>
            </a:lvl1pPr>
          </a:lstStyle>
          <a:p>
            <a:r>
              <a:rPr lang="en-AU" altLang="en-US"/>
              <a:t>Chapter 6 (Maciaszek - RASD 3/e)</a:t>
            </a:r>
          </a:p>
        </p:txBody>
      </p:sp>
      <p:sp>
        <p:nvSpPr>
          <p:cNvPr id="438286" name="Rectangle 14"/>
          <p:cNvSpPr>
            <a:spLocks noGrp="1" noChangeArrowheads="1"/>
          </p:cNvSpPr>
          <p:nvPr>
            <p:ph type="sldNum" sz="quarter" idx="4"/>
          </p:nvPr>
        </p:nvSpPr>
        <p:spPr>
          <a:xfrm>
            <a:off x="7010400" y="6248400"/>
            <a:ext cx="1905000" cy="457200"/>
          </a:xfrm>
        </p:spPr>
        <p:txBody>
          <a:bodyPr/>
          <a:lstStyle>
            <a:lvl1pPr>
              <a:defRPr/>
            </a:lvl1pPr>
          </a:lstStyle>
          <a:p>
            <a:fld id="{FD5295A6-E1F2-401C-A9DA-E73BECECC8E8}" type="slidenum">
              <a:rPr lang="en-AU" altLang="en-US"/>
              <a:pPr/>
              <a:t>‹#›</a:t>
            </a:fld>
            <a:endParaRPr lang="en-AU"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lvl1pPr>
              <a:defRPr/>
            </a:lvl1p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lvl1pPr>
              <a:defRPr/>
            </a:lvl1pPr>
          </a:lstStyle>
          <a:p>
            <a:r>
              <a:rPr lang="en-AU" altLang="en-US"/>
              <a:t>Chapter 6 (Maciaszek - RASD 3/e)</a:t>
            </a:r>
          </a:p>
        </p:txBody>
      </p:sp>
      <p:sp>
        <p:nvSpPr>
          <p:cNvPr id="6" name="Slide Number Placeholder 5"/>
          <p:cNvSpPr>
            <a:spLocks noGrp="1"/>
          </p:cNvSpPr>
          <p:nvPr>
            <p:ph type="sldNum" sz="quarter" idx="12"/>
          </p:nvPr>
        </p:nvSpPr>
        <p:spPr/>
        <p:txBody>
          <a:bodyPr/>
          <a:lstStyle>
            <a:lvl1pPr>
              <a:defRPr/>
            </a:lvl1pPr>
          </a:lstStyle>
          <a:p>
            <a:fld id="{883030B5-DF56-4AC9-A422-0A43F5E4A629}" type="slidenum">
              <a:rPr lang="en-AU" altLang="en-US"/>
              <a:pPr/>
              <a:t>‹#›</a:t>
            </a:fld>
            <a:endParaRPr lang="en-AU" altLang="en-US"/>
          </a:p>
        </p:txBody>
      </p:sp>
    </p:spTree>
    <p:extLst>
      <p:ext uri="{BB962C8B-B14F-4D97-AF65-F5344CB8AC3E}">
        <p14:creationId xmlns:p14="http://schemas.microsoft.com/office/powerpoint/2010/main" val="3274603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00900" y="0"/>
            <a:ext cx="1943100" cy="6324600"/>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1371600" y="0"/>
            <a:ext cx="5676900" cy="63246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lvl1pPr>
              <a:defRPr/>
            </a:lvl1p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lvl1pPr>
              <a:defRPr/>
            </a:lvl1pPr>
          </a:lstStyle>
          <a:p>
            <a:r>
              <a:rPr lang="en-AU" altLang="en-US"/>
              <a:t>Chapter 6 (Maciaszek - RASD 3/e)</a:t>
            </a:r>
          </a:p>
        </p:txBody>
      </p:sp>
      <p:sp>
        <p:nvSpPr>
          <p:cNvPr id="6" name="Slide Number Placeholder 5"/>
          <p:cNvSpPr>
            <a:spLocks noGrp="1"/>
          </p:cNvSpPr>
          <p:nvPr>
            <p:ph type="sldNum" sz="quarter" idx="12"/>
          </p:nvPr>
        </p:nvSpPr>
        <p:spPr/>
        <p:txBody>
          <a:bodyPr/>
          <a:lstStyle>
            <a:lvl1pPr>
              <a:defRPr/>
            </a:lvl1pPr>
          </a:lstStyle>
          <a:p>
            <a:fld id="{0D871A3C-3C7F-4624-9228-2CB4A0404B5E}" type="slidenum">
              <a:rPr lang="en-AU" altLang="en-US"/>
              <a:pPr/>
              <a:t>‹#›</a:t>
            </a:fld>
            <a:endParaRPr lang="en-AU" altLang="en-US"/>
          </a:p>
        </p:txBody>
      </p:sp>
    </p:spTree>
    <p:extLst>
      <p:ext uri="{BB962C8B-B14F-4D97-AF65-F5344CB8AC3E}">
        <p14:creationId xmlns:p14="http://schemas.microsoft.com/office/powerpoint/2010/main" val="1684327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lvl1pPr>
              <a:defRPr/>
            </a:lvl1p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lvl1pPr>
              <a:defRPr/>
            </a:lvl1pPr>
          </a:lstStyle>
          <a:p>
            <a:r>
              <a:rPr lang="en-AU" altLang="en-US"/>
              <a:t>Chapter 6 (Maciaszek - RASD 3/e)</a:t>
            </a:r>
          </a:p>
        </p:txBody>
      </p:sp>
      <p:sp>
        <p:nvSpPr>
          <p:cNvPr id="6" name="Slide Number Placeholder 5"/>
          <p:cNvSpPr>
            <a:spLocks noGrp="1"/>
          </p:cNvSpPr>
          <p:nvPr>
            <p:ph type="sldNum" sz="quarter" idx="12"/>
          </p:nvPr>
        </p:nvSpPr>
        <p:spPr/>
        <p:txBody>
          <a:bodyPr/>
          <a:lstStyle>
            <a:lvl1pPr>
              <a:defRPr/>
            </a:lvl1pPr>
          </a:lstStyle>
          <a:p>
            <a:fld id="{2783C235-5B08-4292-84AB-E766FAAA32CE}" type="slidenum">
              <a:rPr lang="en-AU" altLang="en-US"/>
              <a:pPr/>
              <a:t>‹#›</a:t>
            </a:fld>
            <a:endParaRPr lang="en-AU" altLang="en-US"/>
          </a:p>
        </p:txBody>
      </p:sp>
    </p:spTree>
    <p:extLst>
      <p:ext uri="{BB962C8B-B14F-4D97-AF65-F5344CB8AC3E}">
        <p14:creationId xmlns:p14="http://schemas.microsoft.com/office/powerpoint/2010/main" val="1199790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lvl1pPr>
              <a:defRPr/>
            </a:lvl1pPr>
          </a:lstStyle>
          <a:p>
            <a:r>
              <a:rPr lang="en-AU" altLang="en-US"/>
              <a:t>Chapter 6 (Maciaszek - RASD 3/e)</a:t>
            </a:r>
          </a:p>
        </p:txBody>
      </p:sp>
      <p:sp>
        <p:nvSpPr>
          <p:cNvPr id="6" name="Slide Number Placeholder 5"/>
          <p:cNvSpPr>
            <a:spLocks noGrp="1"/>
          </p:cNvSpPr>
          <p:nvPr>
            <p:ph type="sldNum" sz="quarter" idx="12"/>
          </p:nvPr>
        </p:nvSpPr>
        <p:spPr/>
        <p:txBody>
          <a:bodyPr/>
          <a:lstStyle>
            <a:lvl1pPr>
              <a:defRPr/>
            </a:lvl1pPr>
          </a:lstStyle>
          <a:p>
            <a:fld id="{B6A06C1E-0C4C-4D34-A8AB-0EF9F0DAFE7B}" type="slidenum">
              <a:rPr lang="en-AU" altLang="en-US"/>
              <a:pPr/>
              <a:t>‹#›</a:t>
            </a:fld>
            <a:endParaRPr lang="en-AU" altLang="en-US"/>
          </a:p>
        </p:txBody>
      </p:sp>
    </p:spTree>
    <p:extLst>
      <p:ext uri="{BB962C8B-B14F-4D97-AF65-F5344CB8AC3E}">
        <p14:creationId xmlns:p14="http://schemas.microsoft.com/office/powerpoint/2010/main" val="1247539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1371600" y="1066800"/>
            <a:ext cx="369570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5219700" y="1066800"/>
            <a:ext cx="369570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lvl1pPr>
              <a:defRPr/>
            </a:lvl1pPr>
          </a:lstStyle>
          <a:p>
            <a:r>
              <a:rPr lang="en-US" altLang="en-US"/>
              <a:t>© Pearson Education 2007</a:t>
            </a:r>
            <a:endParaRPr lang="en-AU" altLang="en-US"/>
          </a:p>
        </p:txBody>
      </p:sp>
      <p:sp>
        <p:nvSpPr>
          <p:cNvPr id="6" name="Footer Placeholder 5"/>
          <p:cNvSpPr>
            <a:spLocks noGrp="1"/>
          </p:cNvSpPr>
          <p:nvPr>
            <p:ph type="ftr" sz="quarter" idx="11"/>
          </p:nvPr>
        </p:nvSpPr>
        <p:spPr/>
        <p:txBody>
          <a:bodyPr/>
          <a:lstStyle>
            <a:lvl1pPr>
              <a:defRPr/>
            </a:lvl1pPr>
          </a:lstStyle>
          <a:p>
            <a:r>
              <a:rPr lang="en-AU" altLang="en-US"/>
              <a:t>Chapter 6 (Maciaszek - RASD 3/e)</a:t>
            </a:r>
          </a:p>
        </p:txBody>
      </p:sp>
      <p:sp>
        <p:nvSpPr>
          <p:cNvPr id="7" name="Slide Number Placeholder 6"/>
          <p:cNvSpPr>
            <a:spLocks noGrp="1"/>
          </p:cNvSpPr>
          <p:nvPr>
            <p:ph type="sldNum" sz="quarter" idx="12"/>
          </p:nvPr>
        </p:nvSpPr>
        <p:spPr/>
        <p:txBody>
          <a:bodyPr/>
          <a:lstStyle>
            <a:lvl1pPr>
              <a:defRPr/>
            </a:lvl1pPr>
          </a:lstStyle>
          <a:p>
            <a:fld id="{9EA73277-4FAC-4205-8077-6FD4B3424626}" type="slidenum">
              <a:rPr lang="en-AU" altLang="en-US"/>
              <a:pPr/>
              <a:t>‹#›</a:t>
            </a:fld>
            <a:endParaRPr lang="en-AU" altLang="en-US"/>
          </a:p>
        </p:txBody>
      </p:sp>
    </p:spTree>
    <p:extLst>
      <p:ext uri="{BB962C8B-B14F-4D97-AF65-F5344CB8AC3E}">
        <p14:creationId xmlns:p14="http://schemas.microsoft.com/office/powerpoint/2010/main" val="2938111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lvl1pPr>
              <a:defRPr/>
            </a:lvl1pPr>
          </a:lstStyle>
          <a:p>
            <a:r>
              <a:rPr lang="en-US" altLang="en-US"/>
              <a:t>© Pearson Education 2007</a:t>
            </a:r>
            <a:endParaRPr lang="en-AU" altLang="en-US"/>
          </a:p>
        </p:txBody>
      </p:sp>
      <p:sp>
        <p:nvSpPr>
          <p:cNvPr id="8" name="Footer Placeholder 7"/>
          <p:cNvSpPr>
            <a:spLocks noGrp="1"/>
          </p:cNvSpPr>
          <p:nvPr>
            <p:ph type="ftr" sz="quarter" idx="11"/>
          </p:nvPr>
        </p:nvSpPr>
        <p:spPr/>
        <p:txBody>
          <a:bodyPr/>
          <a:lstStyle>
            <a:lvl1pPr>
              <a:defRPr/>
            </a:lvl1pPr>
          </a:lstStyle>
          <a:p>
            <a:r>
              <a:rPr lang="en-AU" altLang="en-US"/>
              <a:t>Chapter 6 (Maciaszek - RASD 3/e)</a:t>
            </a:r>
          </a:p>
        </p:txBody>
      </p:sp>
      <p:sp>
        <p:nvSpPr>
          <p:cNvPr id="9" name="Slide Number Placeholder 8"/>
          <p:cNvSpPr>
            <a:spLocks noGrp="1"/>
          </p:cNvSpPr>
          <p:nvPr>
            <p:ph type="sldNum" sz="quarter" idx="12"/>
          </p:nvPr>
        </p:nvSpPr>
        <p:spPr/>
        <p:txBody>
          <a:bodyPr/>
          <a:lstStyle>
            <a:lvl1pPr>
              <a:defRPr/>
            </a:lvl1pPr>
          </a:lstStyle>
          <a:p>
            <a:fld id="{554FA420-DF8D-414C-83B3-E563B2C262C9}" type="slidenum">
              <a:rPr lang="en-AU" altLang="en-US"/>
              <a:pPr/>
              <a:t>‹#›</a:t>
            </a:fld>
            <a:endParaRPr lang="en-AU" altLang="en-US"/>
          </a:p>
        </p:txBody>
      </p:sp>
    </p:spTree>
    <p:extLst>
      <p:ext uri="{BB962C8B-B14F-4D97-AF65-F5344CB8AC3E}">
        <p14:creationId xmlns:p14="http://schemas.microsoft.com/office/powerpoint/2010/main" val="3016515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lvl1pPr>
              <a:defRPr/>
            </a:lvl1pPr>
          </a:lstStyle>
          <a:p>
            <a:r>
              <a:rPr lang="en-US" altLang="en-US"/>
              <a:t>© Pearson Education 2007</a:t>
            </a:r>
            <a:endParaRPr lang="en-AU" altLang="en-US"/>
          </a:p>
        </p:txBody>
      </p:sp>
      <p:sp>
        <p:nvSpPr>
          <p:cNvPr id="4" name="Footer Placeholder 3"/>
          <p:cNvSpPr>
            <a:spLocks noGrp="1"/>
          </p:cNvSpPr>
          <p:nvPr>
            <p:ph type="ftr" sz="quarter" idx="11"/>
          </p:nvPr>
        </p:nvSpPr>
        <p:spPr/>
        <p:txBody>
          <a:bodyPr/>
          <a:lstStyle>
            <a:lvl1pPr>
              <a:defRPr/>
            </a:lvl1pPr>
          </a:lstStyle>
          <a:p>
            <a:r>
              <a:rPr lang="en-AU" altLang="en-US"/>
              <a:t>Chapter 6 (Maciaszek - RASD 3/e)</a:t>
            </a:r>
          </a:p>
        </p:txBody>
      </p:sp>
      <p:sp>
        <p:nvSpPr>
          <p:cNvPr id="5" name="Slide Number Placeholder 4"/>
          <p:cNvSpPr>
            <a:spLocks noGrp="1"/>
          </p:cNvSpPr>
          <p:nvPr>
            <p:ph type="sldNum" sz="quarter" idx="12"/>
          </p:nvPr>
        </p:nvSpPr>
        <p:spPr/>
        <p:txBody>
          <a:bodyPr/>
          <a:lstStyle>
            <a:lvl1pPr>
              <a:defRPr/>
            </a:lvl1pPr>
          </a:lstStyle>
          <a:p>
            <a:fld id="{4DAA4A3A-F350-42CB-BDCE-CEFD5584802A}" type="slidenum">
              <a:rPr lang="en-AU" altLang="en-US"/>
              <a:pPr/>
              <a:t>‹#›</a:t>
            </a:fld>
            <a:endParaRPr lang="en-AU" altLang="en-US"/>
          </a:p>
        </p:txBody>
      </p:sp>
    </p:spTree>
    <p:extLst>
      <p:ext uri="{BB962C8B-B14F-4D97-AF65-F5344CB8AC3E}">
        <p14:creationId xmlns:p14="http://schemas.microsoft.com/office/powerpoint/2010/main" val="2478018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altLang="en-US"/>
              <a:t>© Pearson Education 2007</a:t>
            </a:r>
            <a:endParaRPr lang="en-AU" altLang="en-US"/>
          </a:p>
        </p:txBody>
      </p:sp>
      <p:sp>
        <p:nvSpPr>
          <p:cNvPr id="3" name="Footer Placeholder 2"/>
          <p:cNvSpPr>
            <a:spLocks noGrp="1"/>
          </p:cNvSpPr>
          <p:nvPr>
            <p:ph type="ftr" sz="quarter" idx="11"/>
          </p:nvPr>
        </p:nvSpPr>
        <p:spPr/>
        <p:txBody>
          <a:bodyPr/>
          <a:lstStyle>
            <a:lvl1pPr>
              <a:defRPr/>
            </a:lvl1pPr>
          </a:lstStyle>
          <a:p>
            <a:r>
              <a:rPr lang="en-AU" altLang="en-US"/>
              <a:t>Chapter 6 (Maciaszek - RASD 3/e)</a:t>
            </a:r>
          </a:p>
        </p:txBody>
      </p:sp>
      <p:sp>
        <p:nvSpPr>
          <p:cNvPr id="4" name="Slide Number Placeholder 3"/>
          <p:cNvSpPr>
            <a:spLocks noGrp="1"/>
          </p:cNvSpPr>
          <p:nvPr>
            <p:ph type="sldNum" sz="quarter" idx="12"/>
          </p:nvPr>
        </p:nvSpPr>
        <p:spPr/>
        <p:txBody>
          <a:bodyPr/>
          <a:lstStyle>
            <a:lvl1pPr>
              <a:defRPr/>
            </a:lvl1pPr>
          </a:lstStyle>
          <a:p>
            <a:fld id="{2DCEFD4C-2956-4AB4-83BD-72D687A96CB4}" type="slidenum">
              <a:rPr lang="en-AU" altLang="en-US"/>
              <a:pPr/>
              <a:t>‹#›</a:t>
            </a:fld>
            <a:endParaRPr lang="en-AU" altLang="en-US"/>
          </a:p>
        </p:txBody>
      </p:sp>
    </p:spTree>
    <p:extLst>
      <p:ext uri="{BB962C8B-B14F-4D97-AF65-F5344CB8AC3E}">
        <p14:creationId xmlns:p14="http://schemas.microsoft.com/office/powerpoint/2010/main" val="1664210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r>
              <a:rPr lang="en-US" altLang="en-US"/>
              <a:t>© Pearson Education 2007</a:t>
            </a:r>
            <a:endParaRPr lang="en-AU" altLang="en-US"/>
          </a:p>
        </p:txBody>
      </p:sp>
      <p:sp>
        <p:nvSpPr>
          <p:cNvPr id="6" name="Footer Placeholder 5"/>
          <p:cNvSpPr>
            <a:spLocks noGrp="1"/>
          </p:cNvSpPr>
          <p:nvPr>
            <p:ph type="ftr" sz="quarter" idx="11"/>
          </p:nvPr>
        </p:nvSpPr>
        <p:spPr/>
        <p:txBody>
          <a:bodyPr/>
          <a:lstStyle>
            <a:lvl1pPr>
              <a:defRPr/>
            </a:lvl1pPr>
          </a:lstStyle>
          <a:p>
            <a:r>
              <a:rPr lang="en-AU" altLang="en-US"/>
              <a:t>Chapter 6 (Maciaszek - RASD 3/e)</a:t>
            </a:r>
          </a:p>
        </p:txBody>
      </p:sp>
      <p:sp>
        <p:nvSpPr>
          <p:cNvPr id="7" name="Slide Number Placeholder 6"/>
          <p:cNvSpPr>
            <a:spLocks noGrp="1"/>
          </p:cNvSpPr>
          <p:nvPr>
            <p:ph type="sldNum" sz="quarter" idx="12"/>
          </p:nvPr>
        </p:nvSpPr>
        <p:spPr/>
        <p:txBody>
          <a:bodyPr/>
          <a:lstStyle>
            <a:lvl1pPr>
              <a:defRPr/>
            </a:lvl1pPr>
          </a:lstStyle>
          <a:p>
            <a:fld id="{DFEFB16C-CFD0-4F07-AE4A-CC6F4B978055}" type="slidenum">
              <a:rPr lang="en-AU" altLang="en-US"/>
              <a:pPr/>
              <a:t>‹#›</a:t>
            </a:fld>
            <a:endParaRPr lang="en-AU" altLang="en-US"/>
          </a:p>
        </p:txBody>
      </p:sp>
    </p:spTree>
    <p:extLst>
      <p:ext uri="{BB962C8B-B14F-4D97-AF65-F5344CB8AC3E}">
        <p14:creationId xmlns:p14="http://schemas.microsoft.com/office/powerpoint/2010/main" val="310788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r>
              <a:rPr lang="en-US" altLang="en-US"/>
              <a:t>© Pearson Education 2007</a:t>
            </a:r>
            <a:endParaRPr lang="en-AU" altLang="en-US"/>
          </a:p>
        </p:txBody>
      </p:sp>
      <p:sp>
        <p:nvSpPr>
          <p:cNvPr id="6" name="Footer Placeholder 5"/>
          <p:cNvSpPr>
            <a:spLocks noGrp="1"/>
          </p:cNvSpPr>
          <p:nvPr>
            <p:ph type="ftr" sz="quarter" idx="11"/>
          </p:nvPr>
        </p:nvSpPr>
        <p:spPr/>
        <p:txBody>
          <a:bodyPr/>
          <a:lstStyle>
            <a:lvl1pPr>
              <a:defRPr/>
            </a:lvl1pPr>
          </a:lstStyle>
          <a:p>
            <a:r>
              <a:rPr lang="en-AU" altLang="en-US"/>
              <a:t>Chapter 6 (Maciaszek - RASD 3/e)</a:t>
            </a:r>
          </a:p>
        </p:txBody>
      </p:sp>
      <p:sp>
        <p:nvSpPr>
          <p:cNvPr id="7" name="Slide Number Placeholder 6"/>
          <p:cNvSpPr>
            <a:spLocks noGrp="1"/>
          </p:cNvSpPr>
          <p:nvPr>
            <p:ph type="sldNum" sz="quarter" idx="12"/>
          </p:nvPr>
        </p:nvSpPr>
        <p:spPr/>
        <p:txBody>
          <a:bodyPr/>
          <a:lstStyle>
            <a:lvl1pPr>
              <a:defRPr/>
            </a:lvl1pPr>
          </a:lstStyle>
          <a:p>
            <a:fld id="{E596FE13-89F5-4766-A4E5-3B7ABB56121B}" type="slidenum">
              <a:rPr lang="en-AU" altLang="en-US"/>
              <a:pPr/>
              <a:t>‹#›</a:t>
            </a:fld>
            <a:endParaRPr lang="en-AU" altLang="en-US"/>
          </a:p>
        </p:txBody>
      </p:sp>
    </p:spTree>
    <p:extLst>
      <p:ext uri="{BB962C8B-B14F-4D97-AF65-F5344CB8AC3E}">
        <p14:creationId xmlns:p14="http://schemas.microsoft.com/office/powerpoint/2010/main" val="1738895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1FFFA"/>
        </a:solidFill>
        <a:effectLst/>
      </p:bgPr>
    </p:bg>
    <p:spTree>
      <p:nvGrpSpPr>
        <p:cNvPr id="1" name=""/>
        <p:cNvGrpSpPr/>
        <p:nvPr/>
      </p:nvGrpSpPr>
      <p:grpSpPr>
        <a:xfrm>
          <a:off x="0" y="0"/>
          <a:ext cx="0" cy="0"/>
          <a:chOff x="0" y="0"/>
          <a:chExt cx="0" cy="0"/>
        </a:xfrm>
      </p:grpSpPr>
      <p:sp>
        <p:nvSpPr>
          <p:cNvPr id="437250" name="Rectangle 2050"/>
          <p:cNvSpPr>
            <a:spLocks noChangeArrowheads="1"/>
          </p:cNvSpPr>
          <p:nvPr/>
        </p:nvSpPr>
        <p:spPr bwMode="ltGray">
          <a:xfrm>
            <a:off x="247650" y="0"/>
            <a:ext cx="238125" cy="6845300"/>
          </a:xfrm>
          <a:prstGeom prst="rect">
            <a:avLst/>
          </a:prstGeom>
          <a:gradFill rotWithShape="0">
            <a:gsLst>
              <a:gs pos="0">
                <a:schemeClr val="bg2"/>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37251" name="Rectangle 2051"/>
          <p:cNvSpPr>
            <a:spLocks noChangeArrowheads="1"/>
          </p:cNvSpPr>
          <p:nvPr/>
        </p:nvSpPr>
        <p:spPr bwMode="ltGray">
          <a:xfrm>
            <a:off x="450850" y="0"/>
            <a:ext cx="373063" cy="4667250"/>
          </a:xfrm>
          <a:prstGeom prst="rect">
            <a:avLst/>
          </a:prstGeom>
          <a:gradFill rotWithShape="0">
            <a:gsLst>
              <a:gs pos="0">
                <a:schemeClr val="bg2"/>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37252" name="Rectangle 2052"/>
          <p:cNvSpPr>
            <a:spLocks noChangeArrowheads="1"/>
          </p:cNvSpPr>
          <p:nvPr/>
        </p:nvSpPr>
        <p:spPr bwMode="ltGray">
          <a:xfrm>
            <a:off x="333375" y="0"/>
            <a:ext cx="1082675" cy="3352800"/>
          </a:xfrm>
          <a:prstGeom prst="rect">
            <a:avLst/>
          </a:prstGeom>
          <a:gradFill rotWithShape="0">
            <a:gsLst>
              <a:gs pos="0">
                <a:schemeClr val="bg2"/>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37253" name="Rectangle 2053"/>
          <p:cNvSpPr>
            <a:spLocks noChangeArrowheads="1"/>
          </p:cNvSpPr>
          <p:nvPr/>
        </p:nvSpPr>
        <p:spPr bwMode="ltGray">
          <a:xfrm>
            <a:off x="417513" y="0"/>
            <a:ext cx="304800" cy="3886200"/>
          </a:xfrm>
          <a:prstGeom prst="rect">
            <a:avLst/>
          </a:prstGeom>
          <a:gradFill rotWithShape="0">
            <a:gsLst>
              <a:gs pos="0">
                <a:schemeClr val="bg2"/>
              </a:gs>
              <a:gs pos="100000">
                <a:schemeClr val="accent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37254" name="Rectangle 2054"/>
          <p:cNvSpPr>
            <a:spLocks noChangeArrowheads="1"/>
          </p:cNvSpPr>
          <p:nvPr/>
        </p:nvSpPr>
        <p:spPr bwMode="ltGray">
          <a:xfrm>
            <a:off x="533400" y="1066800"/>
            <a:ext cx="525463" cy="1219200"/>
          </a:xfrm>
          <a:prstGeom prst="rect">
            <a:avLst/>
          </a:prstGeom>
          <a:gradFill rotWithShape="0">
            <a:gsLst>
              <a:gs pos="0">
                <a:schemeClr val="bg2"/>
              </a:gs>
              <a:gs pos="100000">
                <a:schemeClr val="accent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37255" name="Rectangle 2055"/>
          <p:cNvSpPr>
            <a:spLocks noChangeArrowheads="1"/>
          </p:cNvSpPr>
          <p:nvPr/>
        </p:nvSpPr>
        <p:spPr bwMode="ltGray">
          <a:xfrm>
            <a:off x="519113" y="914400"/>
            <a:ext cx="8624887" cy="133350"/>
          </a:xfrm>
          <a:prstGeom prst="rect">
            <a:avLst/>
          </a:prstGeom>
          <a:gradFill rotWithShape="0">
            <a:gsLst>
              <a:gs pos="0">
                <a:schemeClr val="bg2"/>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37256" name="Rectangle 2056"/>
          <p:cNvSpPr>
            <a:spLocks noGrp="1" noChangeArrowheads="1"/>
          </p:cNvSpPr>
          <p:nvPr>
            <p:ph type="title"/>
          </p:nvPr>
        </p:nvSpPr>
        <p:spPr bwMode="auto">
          <a:xfrm>
            <a:off x="1371600" y="0"/>
            <a:ext cx="7772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b" anchorCtr="0" compatLnSpc="1">
            <a:prstTxWarp prst="textNoShape">
              <a:avLst/>
            </a:prstTxWarp>
          </a:bodyPr>
          <a:lstStyle/>
          <a:p>
            <a:pPr lvl="0"/>
            <a:r>
              <a:rPr lang="en-AU" altLang="en-US"/>
              <a:t>Click to edit Master title style</a:t>
            </a:r>
          </a:p>
        </p:txBody>
      </p:sp>
      <p:sp>
        <p:nvSpPr>
          <p:cNvPr id="437257" name="Rectangle 2057"/>
          <p:cNvSpPr>
            <a:spLocks noGrp="1" noChangeArrowheads="1"/>
          </p:cNvSpPr>
          <p:nvPr>
            <p:ph type="body" idx="1"/>
          </p:nvPr>
        </p:nvSpPr>
        <p:spPr bwMode="auto">
          <a:xfrm>
            <a:off x="1371600" y="1066800"/>
            <a:ext cx="75438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p>
        </p:txBody>
      </p:sp>
      <p:sp>
        <p:nvSpPr>
          <p:cNvPr id="437258" name="Rectangle 2058"/>
          <p:cNvSpPr>
            <a:spLocks noGrp="1" noChangeArrowheads="1"/>
          </p:cNvSpPr>
          <p:nvPr>
            <p:ph type="dt" sz="half" idx="2"/>
          </p:nvPr>
        </p:nvSpPr>
        <p:spPr bwMode="auto">
          <a:xfrm>
            <a:off x="762000" y="6553200"/>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i="1">
                <a:effectLst>
                  <a:outerShdw blurRad="38100" dist="38100" dir="2700000" algn="tl">
                    <a:srgbClr val="FFFFFF"/>
                  </a:outerShdw>
                </a:effectLst>
                <a:latin typeface="+mn-lt"/>
              </a:defRPr>
            </a:lvl1pPr>
          </a:lstStyle>
          <a:p>
            <a:r>
              <a:rPr lang="en-US" altLang="en-US"/>
              <a:t>© Pearson Education 2007</a:t>
            </a:r>
            <a:endParaRPr lang="en-AU" altLang="en-US"/>
          </a:p>
        </p:txBody>
      </p:sp>
      <p:sp>
        <p:nvSpPr>
          <p:cNvPr id="437259" name="Rectangle 2059"/>
          <p:cNvSpPr>
            <a:spLocks noGrp="1" noChangeArrowheads="1"/>
          </p:cNvSpPr>
          <p:nvPr>
            <p:ph type="ftr" sz="quarter" idx="3"/>
          </p:nvPr>
        </p:nvSpPr>
        <p:spPr bwMode="auto">
          <a:xfrm>
            <a:off x="3276600" y="6553200"/>
            <a:ext cx="2895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a:defRPr sz="1400" i="1">
                <a:effectLst>
                  <a:outerShdw blurRad="38100" dist="38100" dir="2700000" algn="tl">
                    <a:srgbClr val="FFFFFF"/>
                  </a:outerShdw>
                </a:effectLst>
                <a:latin typeface="+mn-lt"/>
              </a:defRPr>
            </a:lvl1pPr>
          </a:lstStyle>
          <a:p>
            <a:r>
              <a:rPr lang="en-AU" altLang="en-US"/>
              <a:t>Chapter 6 (Maciaszek - RASD 3/e)</a:t>
            </a:r>
          </a:p>
        </p:txBody>
      </p:sp>
      <p:sp>
        <p:nvSpPr>
          <p:cNvPr id="437260" name="Rectangle 2060"/>
          <p:cNvSpPr>
            <a:spLocks noGrp="1" noChangeArrowheads="1"/>
          </p:cNvSpPr>
          <p:nvPr>
            <p:ph type="sldNum" sz="quarter" idx="4"/>
          </p:nvPr>
        </p:nvSpPr>
        <p:spPr bwMode="auto">
          <a:xfrm>
            <a:off x="7010400" y="6553200"/>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i="1">
                <a:effectLst>
                  <a:outerShdw blurRad="38100" dist="38100" dir="2700000" algn="tl">
                    <a:srgbClr val="FFFFFF"/>
                  </a:outerShdw>
                </a:effectLst>
                <a:latin typeface="+mn-lt"/>
              </a:defRPr>
            </a:lvl1pPr>
          </a:lstStyle>
          <a:p>
            <a:fld id="{CABCA30F-4006-49F7-8208-FE9E74FCA710}" type="slidenum">
              <a:rPr lang="en-AU" altLang="en-US"/>
              <a:pPr/>
              <a:t>‹#›</a:t>
            </a:fld>
            <a:endParaRPr lang="en-AU" altLang="en-US"/>
          </a:p>
        </p:txBody>
      </p:sp>
      <p:sp>
        <p:nvSpPr>
          <p:cNvPr id="437261" name="Rectangle 2061"/>
          <p:cNvSpPr>
            <a:spLocks noChangeArrowheads="1"/>
          </p:cNvSpPr>
          <p:nvPr/>
        </p:nvSpPr>
        <p:spPr bwMode="ltGray">
          <a:xfrm>
            <a:off x="519113" y="6400800"/>
            <a:ext cx="8624887" cy="133350"/>
          </a:xfrm>
          <a:prstGeom prst="rect">
            <a:avLst/>
          </a:prstGeom>
          <a:gradFill rotWithShape="0">
            <a:gsLst>
              <a:gs pos="0">
                <a:schemeClr val="bg2"/>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37262" name="Rectangle 2062"/>
          <p:cNvSpPr>
            <a:spLocks noChangeArrowheads="1"/>
          </p:cNvSpPr>
          <p:nvPr/>
        </p:nvSpPr>
        <p:spPr bwMode="ltGray">
          <a:xfrm>
            <a:off x="519113" y="6400800"/>
            <a:ext cx="8624887" cy="133350"/>
          </a:xfrm>
          <a:prstGeom prst="rect">
            <a:avLst/>
          </a:prstGeom>
          <a:gradFill rotWithShape="0">
            <a:gsLst>
              <a:gs pos="0">
                <a:schemeClr val="bg2"/>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hf hdr="0"/>
  <p:txStyles>
    <p:titleStyle>
      <a:lvl1pPr algn="l" rtl="0" eaLnBrk="0" fontAlgn="base" hangingPunct="0">
        <a:spcBef>
          <a:spcPct val="0"/>
        </a:spcBef>
        <a:spcAft>
          <a:spcPct val="0"/>
        </a:spcAft>
        <a:defRPr sz="4400" i="1" kern="1200">
          <a:solidFill>
            <a:schemeClr val="tx2"/>
          </a:solidFill>
          <a:effectLst>
            <a:outerShdw blurRad="38100" dist="38100" dir="2700000" algn="tl">
              <a:srgbClr val="FFFFFF"/>
            </a:outerShdw>
          </a:effectLst>
          <a:latin typeface="+mj-lt"/>
          <a:ea typeface="+mj-ea"/>
          <a:cs typeface="+mj-cs"/>
        </a:defRPr>
      </a:lvl1pPr>
      <a:lvl2pPr algn="l" rtl="0" eaLnBrk="0" fontAlgn="base" hangingPunct="0">
        <a:spcBef>
          <a:spcPct val="0"/>
        </a:spcBef>
        <a:spcAft>
          <a:spcPct val="0"/>
        </a:spcAft>
        <a:defRPr sz="4400" i="1">
          <a:solidFill>
            <a:schemeClr val="tx2"/>
          </a:solidFill>
          <a:effectLst>
            <a:outerShdw blurRad="38100" dist="38100" dir="2700000" algn="tl">
              <a:srgbClr val="FFFFFF"/>
            </a:outerShdw>
          </a:effectLst>
          <a:latin typeface="Arial Narrow" panose="020B0606020202030204" pitchFamily="34" charset="0"/>
        </a:defRPr>
      </a:lvl2pPr>
      <a:lvl3pPr algn="l" rtl="0" eaLnBrk="0" fontAlgn="base" hangingPunct="0">
        <a:spcBef>
          <a:spcPct val="0"/>
        </a:spcBef>
        <a:spcAft>
          <a:spcPct val="0"/>
        </a:spcAft>
        <a:defRPr sz="4400" i="1">
          <a:solidFill>
            <a:schemeClr val="tx2"/>
          </a:solidFill>
          <a:effectLst>
            <a:outerShdw blurRad="38100" dist="38100" dir="2700000" algn="tl">
              <a:srgbClr val="FFFFFF"/>
            </a:outerShdw>
          </a:effectLst>
          <a:latin typeface="Arial Narrow" panose="020B0606020202030204" pitchFamily="34" charset="0"/>
        </a:defRPr>
      </a:lvl3pPr>
      <a:lvl4pPr algn="l" rtl="0" eaLnBrk="0" fontAlgn="base" hangingPunct="0">
        <a:spcBef>
          <a:spcPct val="0"/>
        </a:spcBef>
        <a:spcAft>
          <a:spcPct val="0"/>
        </a:spcAft>
        <a:defRPr sz="4400" i="1">
          <a:solidFill>
            <a:schemeClr val="tx2"/>
          </a:solidFill>
          <a:effectLst>
            <a:outerShdw blurRad="38100" dist="38100" dir="2700000" algn="tl">
              <a:srgbClr val="FFFFFF"/>
            </a:outerShdw>
          </a:effectLst>
          <a:latin typeface="Arial Narrow" panose="020B0606020202030204" pitchFamily="34" charset="0"/>
        </a:defRPr>
      </a:lvl4pPr>
      <a:lvl5pPr algn="l" rtl="0" eaLnBrk="0" fontAlgn="base" hangingPunct="0">
        <a:spcBef>
          <a:spcPct val="0"/>
        </a:spcBef>
        <a:spcAft>
          <a:spcPct val="0"/>
        </a:spcAft>
        <a:defRPr sz="4400" i="1">
          <a:solidFill>
            <a:schemeClr val="tx2"/>
          </a:solidFill>
          <a:effectLst>
            <a:outerShdw blurRad="38100" dist="38100" dir="2700000" algn="tl">
              <a:srgbClr val="FFFFFF"/>
            </a:outerShdw>
          </a:effectLst>
          <a:latin typeface="Arial Narrow" panose="020B0606020202030204" pitchFamily="34" charset="0"/>
        </a:defRPr>
      </a:lvl5pPr>
      <a:lvl6pPr marL="457200" algn="l" rtl="0" eaLnBrk="0" fontAlgn="base" hangingPunct="0">
        <a:spcBef>
          <a:spcPct val="0"/>
        </a:spcBef>
        <a:spcAft>
          <a:spcPct val="0"/>
        </a:spcAft>
        <a:defRPr sz="4400" i="1">
          <a:solidFill>
            <a:schemeClr val="tx2"/>
          </a:solidFill>
          <a:effectLst>
            <a:outerShdw blurRad="38100" dist="38100" dir="2700000" algn="tl">
              <a:srgbClr val="FFFFFF"/>
            </a:outerShdw>
          </a:effectLst>
          <a:latin typeface="Arial Narrow" panose="020B0606020202030204" pitchFamily="34" charset="0"/>
        </a:defRPr>
      </a:lvl6pPr>
      <a:lvl7pPr marL="914400" algn="l" rtl="0" eaLnBrk="0" fontAlgn="base" hangingPunct="0">
        <a:spcBef>
          <a:spcPct val="0"/>
        </a:spcBef>
        <a:spcAft>
          <a:spcPct val="0"/>
        </a:spcAft>
        <a:defRPr sz="4400" i="1">
          <a:solidFill>
            <a:schemeClr val="tx2"/>
          </a:solidFill>
          <a:effectLst>
            <a:outerShdw blurRad="38100" dist="38100" dir="2700000" algn="tl">
              <a:srgbClr val="FFFFFF"/>
            </a:outerShdw>
          </a:effectLst>
          <a:latin typeface="Arial Narrow" panose="020B0606020202030204" pitchFamily="34" charset="0"/>
        </a:defRPr>
      </a:lvl7pPr>
      <a:lvl8pPr marL="1371600" algn="l" rtl="0" eaLnBrk="0" fontAlgn="base" hangingPunct="0">
        <a:spcBef>
          <a:spcPct val="0"/>
        </a:spcBef>
        <a:spcAft>
          <a:spcPct val="0"/>
        </a:spcAft>
        <a:defRPr sz="4400" i="1">
          <a:solidFill>
            <a:schemeClr val="tx2"/>
          </a:solidFill>
          <a:effectLst>
            <a:outerShdw blurRad="38100" dist="38100" dir="2700000" algn="tl">
              <a:srgbClr val="FFFFFF"/>
            </a:outerShdw>
          </a:effectLst>
          <a:latin typeface="Arial Narrow" panose="020B0606020202030204" pitchFamily="34" charset="0"/>
        </a:defRPr>
      </a:lvl8pPr>
      <a:lvl9pPr marL="1828800" algn="l" rtl="0" eaLnBrk="0" fontAlgn="base" hangingPunct="0">
        <a:spcBef>
          <a:spcPct val="0"/>
        </a:spcBef>
        <a:spcAft>
          <a:spcPct val="0"/>
        </a:spcAft>
        <a:defRPr sz="4400" i="1">
          <a:solidFill>
            <a:schemeClr val="tx2"/>
          </a:solidFill>
          <a:effectLst>
            <a:outerShdw blurRad="38100" dist="38100" dir="2700000" algn="tl">
              <a:srgbClr val="FFFFFF"/>
            </a:outerShdw>
          </a:effectLst>
          <a:latin typeface="Arial Narrow" panose="020B0606020202030204" pitchFamily="34" charset="0"/>
        </a:defRPr>
      </a:lvl9pPr>
    </p:titleStyle>
    <p:bodyStyle>
      <a:lvl1pPr marL="342900" indent="-342900" algn="l" rtl="0" eaLnBrk="0" fontAlgn="base" hangingPunct="0">
        <a:spcBef>
          <a:spcPct val="20000"/>
        </a:spcBef>
        <a:spcAft>
          <a:spcPct val="0"/>
        </a:spcAft>
        <a:buClr>
          <a:schemeClr val="accent1"/>
        </a:buClr>
        <a:buSzPct val="75000"/>
        <a:buFont typeface="Monotype Sorts" charset="2"/>
        <a:buChar char="n"/>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Char char="–"/>
        <a:defRPr sz="2000" kern="1200">
          <a:solidFill>
            <a:schemeClr val="tx1"/>
          </a:solidFill>
          <a:effectLst>
            <a:outerShdw blurRad="38100" dist="38100" dir="2700000" algn="tl">
              <a:srgbClr val="FFFFFF"/>
            </a:outerShdw>
          </a:effectLst>
          <a:latin typeface="+mn-lt"/>
          <a:ea typeface="+mn-ea"/>
          <a:cs typeface="+mn-cs"/>
        </a:defRPr>
      </a:lvl3pPr>
      <a:lvl4pPr marL="1600200" indent="-228600" algn="l" rtl="0" eaLnBrk="0" fontAlgn="base" hangingPunct="0">
        <a:spcBef>
          <a:spcPct val="20000"/>
        </a:spcBef>
        <a:spcAft>
          <a:spcPct val="0"/>
        </a:spcAft>
        <a:buClr>
          <a:schemeClr val="tx2"/>
        </a:buClr>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6.wmf"/><Relationship Id="rId5" Type="http://schemas.openxmlformats.org/officeDocument/2006/relationships/oleObject" Target="../embeddings/oleObject3.bin"/><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emf"/><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1.w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24.e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image" Target="../media/image23.emf"/><Relationship Id="rId5" Type="http://schemas.openxmlformats.org/officeDocument/2006/relationships/oleObject" Target="../embeddings/oleObject6.bin"/><Relationship Id="rId4" Type="http://schemas.openxmlformats.org/officeDocument/2006/relationships/image" Target="../media/image22.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34.wmf"/><Relationship Id="rId5" Type="http://schemas.openxmlformats.org/officeDocument/2006/relationships/image" Target="../media/image33.png"/><Relationship Id="rId4" Type="http://schemas.openxmlformats.org/officeDocument/2006/relationships/oleObject" Target="../embeddings/oleObject8.bin"/></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35.png"/><Relationship Id="rId4" Type="http://schemas.openxmlformats.org/officeDocument/2006/relationships/oleObject" Target="../embeddings/oleObject9.bin"/></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36.png"/><Relationship Id="rId4" Type="http://schemas.openxmlformats.org/officeDocument/2006/relationships/oleObject" Target="../embeddings/oleObject10.bin"/></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37.png"/><Relationship Id="rId4" Type="http://schemas.openxmlformats.org/officeDocument/2006/relationships/oleObject" Target="../embeddings/oleObject11.bin"/></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noChangeArrowheads="1"/>
          </p:cNvSpPr>
          <p:nvPr>
            <p:ph type="ctrTitle"/>
          </p:nvPr>
        </p:nvSpPr>
        <p:spPr>
          <a:xfrm>
            <a:off x="1524000" y="188913"/>
            <a:ext cx="7620000" cy="2160587"/>
          </a:xfrm>
        </p:spPr>
        <p:txBody>
          <a:bodyPr/>
          <a:lstStyle/>
          <a:p>
            <a:pPr algn="ctr"/>
            <a:r>
              <a:rPr lang="en-US" altLang="en-US" sz="2800" i="0"/>
              <a:t>MACIASZEK, L.A. (2007): </a:t>
            </a:r>
            <a:br>
              <a:rPr lang="en-US" altLang="en-US" sz="2800" i="0"/>
            </a:br>
            <a:r>
              <a:rPr lang="en-US" altLang="en-US" sz="2800" b="1"/>
              <a:t>Requirements Analysis and System Design</a:t>
            </a:r>
            <a:r>
              <a:rPr lang="en-US" altLang="en-US" sz="2800" b="1" i="0"/>
              <a:t>, 3</a:t>
            </a:r>
            <a:r>
              <a:rPr lang="en-US" altLang="en-US" sz="2800" b="1" i="0" baseline="30000"/>
              <a:t>rd</a:t>
            </a:r>
            <a:r>
              <a:rPr lang="en-US" altLang="en-US" sz="2800" b="1" i="0"/>
              <a:t> ed.</a:t>
            </a:r>
            <a:r>
              <a:rPr lang="en-US" altLang="en-US" sz="2800" i="0"/>
              <a:t/>
            </a:r>
            <a:br>
              <a:rPr lang="en-US" altLang="en-US" sz="2800" i="0"/>
            </a:br>
            <a:r>
              <a:rPr lang="en-US" altLang="en-US" sz="2800" i="0"/>
              <a:t>Addison Wesley, Harlow England</a:t>
            </a:r>
            <a:br>
              <a:rPr lang="en-US" altLang="en-US" sz="2800" i="0"/>
            </a:br>
            <a:r>
              <a:rPr lang="en-US" altLang="en-US" sz="2000" i="0"/>
              <a:t>ISBN 978-0-321-44036-5</a:t>
            </a:r>
            <a:endParaRPr lang="en-US" altLang="en-US" sz="2000"/>
          </a:p>
        </p:txBody>
      </p:sp>
      <p:sp>
        <p:nvSpPr>
          <p:cNvPr id="558083" name="Rectangle 3"/>
          <p:cNvSpPr>
            <a:spLocks noChangeArrowheads="1"/>
          </p:cNvSpPr>
          <p:nvPr/>
        </p:nvSpPr>
        <p:spPr bwMode="auto">
          <a:xfrm>
            <a:off x="1447800" y="3429000"/>
            <a:ext cx="7696200" cy="1150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a:solidFill>
                  <a:srgbClr val="4D4D4D"/>
                </a:solidFill>
              </a:rPr>
              <a:t>Chapter 6 </a:t>
            </a:r>
            <a:br>
              <a:rPr lang="en-US" altLang="en-US" sz="3200">
                <a:solidFill>
                  <a:srgbClr val="4D4D4D"/>
                </a:solidFill>
              </a:rPr>
            </a:br>
            <a:r>
              <a:rPr lang="en-US" altLang="en-US" sz="3200">
                <a:solidFill>
                  <a:srgbClr val="4D4D4D"/>
                </a:solidFill>
              </a:rPr>
              <a:t> </a:t>
            </a:r>
            <a:r>
              <a:rPr lang="en-US" altLang="en-US" sz="3200" b="1" i="1">
                <a:solidFill>
                  <a:srgbClr val="4D4D4D"/>
                </a:solidFill>
              </a:rPr>
              <a:t>System Architecture and Program Design </a:t>
            </a:r>
          </a:p>
        </p:txBody>
      </p:sp>
      <p:sp>
        <p:nvSpPr>
          <p:cNvPr id="558084" name="Rectangle 4"/>
          <p:cNvSpPr>
            <a:spLocks noGrp="1" noChangeArrowheads="1"/>
          </p:cNvSpPr>
          <p:nvPr>
            <p:ph type="subTitle" idx="1"/>
          </p:nvPr>
        </p:nvSpPr>
        <p:spPr>
          <a:xfrm>
            <a:off x="1371600" y="6019800"/>
            <a:ext cx="7772400" cy="609600"/>
          </a:xfrm>
          <a:noFill/>
          <a:ln/>
        </p:spPr>
        <p:txBody>
          <a:bodyPr/>
          <a:lstStyle/>
          <a:p>
            <a:r>
              <a:rPr lang="en-US" altLang="en-US" sz="2000"/>
              <a:t>© Pearson Education Limited 2007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6226" name="Rectangle 2"/>
          <p:cNvSpPr>
            <a:spLocks noGrp="1" noChangeArrowheads="1"/>
          </p:cNvSpPr>
          <p:nvPr>
            <p:ph type="ctrTitle"/>
          </p:nvPr>
        </p:nvSpPr>
        <p:spPr/>
        <p:txBody>
          <a:bodyPr/>
          <a:lstStyle/>
          <a:p>
            <a:pPr algn="ctr"/>
            <a:r>
              <a:rPr lang="en-US" altLang="en-US"/>
              <a:t>2. </a:t>
            </a:r>
            <a:r>
              <a:rPr lang="en-US" altLang="en-US" sz="4800"/>
              <a:t>Multilayer logical architecture </a:t>
            </a:r>
          </a:p>
        </p:txBody>
      </p:sp>
      <p:sp>
        <p:nvSpPr>
          <p:cNvPr id="1076227" name="Rectangle 3"/>
          <p:cNvSpPr>
            <a:spLocks noGrp="1" noChangeArrowheads="1"/>
          </p:cNvSpPr>
          <p:nvPr>
            <p:ph type="subTitle" idx="1"/>
          </p:nvPr>
        </p:nvSpPr>
        <p:spPr/>
        <p:txBody>
          <a:bodyPr/>
          <a:lstStyle/>
          <a:p>
            <a:pPr>
              <a:buFont typeface="Monotype Sorts" charset="2"/>
              <a:buChar char="n"/>
            </a:pPr>
            <a:r>
              <a:rPr lang="en-US" altLang="en-US"/>
              <a:t> Without a clear architectural design and rigorous processes, large software projects are likely to fail. </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6 (Maciaszek - RASD 3/e)</a:t>
            </a:r>
          </a:p>
        </p:txBody>
      </p:sp>
      <p:sp>
        <p:nvSpPr>
          <p:cNvPr id="6" name="Slide Number Placeholder 5"/>
          <p:cNvSpPr>
            <a:spLocks noGrp="1"/>
          </p:cNvSpPr>
          <p:nvPr>
            <p:ph type="sldNum" sz="quarter" idx="12"/>
          </p:nvPr>
        </p:nvSpPr>
        <p:spPr/>
        <p:txBody>
          <a:bodyPr/>
          <a:lstStyle/>
          <a:p>
            <a:fld id="{4EECFA76-20C0-4D03-A63A-7BAF2F0CAECE}" type="slidenum">
              <a:rPr lang="en-AU" altLang="en-US"/>
              <a:pPr/>
              <a:t>100</a:t>
            </a:fld>
            <a:endParaRPr lang="en-AU" altLang="en-US"/>
          </a:p>
        </p:txBody>
      </p:sp>
      <p:sp>
        <p:nvSpPr>
          <p:cNvPr id="1111042" name="Rectangle 2"/>
          <p:cNvSpPr>
            <a:spLocks noGrp="1" noChangeArrowheads="1"/>
          </p:cNvSpPr>
          <p:nvPr>
            <p:ph type="title"/>
          </p:nvPr>
        </p:nvSpPr>
        <p:spPr/>
        <p:txBody>
          <a:bodyPr/>
          <a:lstStyle/>
          <a:p>
            <a:r>
              <a:rPr lang="en-US" altLang="en-US" sz="4000"/>
              <a:t>Sequence diagram – example (excerpt)</a:t>
            </a:r>
          </a:p>
        </p:txBody>
      </p:sp>
      <p:pic>
        <p:nvPicPr>
          <p:cNvPr id="111104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1550" y="1019175"/>
            <a:ext cx="8172450" cy="54689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6 (Maciaszek - RASD 3/e)</a:t>
            </a:r>
          </a:p>
        </p:txBody>
      </p:sp>
      <p:sp>
        <p:nvSpPr>
          <p:cNvPr id="6" name="Slide Number Placeholder 5"/>
          <p:cNvSpPr>
            <a:spLocks noGrp="1"/>
          </p:cNvSpPr>
          <p:nvPr>
            <p:ph type="sldNum" sz="quarter" idx="12"/>
          </p:nvPr>
        </p:nvSpPr>
        <p:spPr/>
        <p:txBody>
          <a:bodyPr/>
          <a:lstStyle/>
          <a:p>
            <a:fld id="{8AB8AC10-7E2F-4B3A-BC15-A36012C75C7F}" type="slidenum">
              <a:rPr lang="en-AU" altLang="en-US"/>
              <a:pPr/>
              <a:t>101</a:t>
            </a:fld>
            <a:endParaRPr lang="en-AU" altLang="en-US"/>
          </a:p>
        </p:txBody>
      </p:sp>
      <p:sp>
        <p:nvSpPr>
          <p:cNvPr id="1113090" name="Rectangle 2"/>
          <p:cNvSpPr>
            <a:spLocks noGrp="1" noChangeArrowheads="1"/>
          </p:cNvSpPr>
          <p:nvPr>
            <p:ph type="title"/>
          </p:nvPr>
        </p:nvSpPr>
        <p:spPr/>
        <p:txBody>
          <a:bodyPr/>
          <a:lstStyle/>
          <a:p>
            <a:r>
              <a:rPr lang="en-US" altLang="en-US" sz="4000" dirty="0"/>
              <a:t>Composite structure diagram – example</a:t>
            </a:r>
          </a:p>
        </p:txBody>
      </p:sp>
      <p:pic>
        <p:nvPicPr>
          <p:cNvPr id="111309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825" y="1268413"/>
            <a:ext cx="8893175" cy="5078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6 (Maciaszek - RASD 3/e)</a:t>
            </a:r>
          </a:p>
        </p:txBody>
      </p:sp>
      <p:sp>
        <p:nvSpPr>
          <p:cNvPr id="6" name="Slide Number Placeholder 5"/>
          <p:cNvSpPr>
            <a:spLocks noGrp="1"/>
          </p:cNvSpPr>
          <p:nvPr>
            <p:ph type="sldNum" sz="quarter" idx="12"/>
          </p:nvPr>
        </p:nvSpPr>
        <p:spPr/>
        <p:txBody>
          <a:bodyPr/>
          <a:lstStyle/>
          <a:p>
            <a:fld id="{62C70C10-25BA-4C2E-BEEC-99C035B5D42A}" type="slidenum">
              <a:rPr lang="en-AU" altLang="en-US"/>
              <a:pPr/>
              <a:t>102</a:t>
            </a:fld>
            <a:endParaRPr lang="en-AU" altLang="en-US"/>
          </a:p>
        </p:txBody>
      </p:sp>
      <p:sp>
        <p:nvSpPr>
          <p:cNvPr id="1115138" name="Rectangle 2"/>
          <p:cNvSpPr>
            <a:spLocks noGrp="1" noChangeArrowheads="1"/>
          </p:cNvSpPr>
          <p:nvPr>
            <p:ph type="title"/>
          </p:nvPr>
        </p:nvSpPr>
        <p:spPr/>
        <p:txBody>
          <a:bodyPr/>
          <a:lstStyle/>
          <a:p>
            <a:r>
              <a:rPr lang="en-US" altLang="en-US"/>
              <a:t>Review Quiz 6.5</a:t>
            </a:r>
          </a:p>
        </p:txBody>
      </p:sp>
      <p:sp>
        <p:nvSpPr>
          <p:cNvPr id="1115139" name="Rectangle 3"/>
          <p:cNvSpPr>
            <a:spLocks noGrp="1" noChangeArrowheads="1"/>
          </p:cNvSpPr>
          <p:nvPr>
            <p:ph type="body" idx="1"/>
          </p:nvPr>
        </p:nvSpPr>
        <p:spPr/>
        <p:txBody>
          <a:bodyPr/>
          <a:lstStyle/>
          <a:p>
            <a:pPr marL="533400" indent="-533400">
              <a:spcBef>
                <a:spcPts val="1800"/>
              </a:spcBef>
              <a:buClr>
                <a:srgbClr val="0000CC"/>
              </a:buClr>
              <a:buFont typeface="Monotype Sorts" charset="2"/>
              <a:buAutoNum type="arabicPeriod"/>
            </a:pPr>
            <a:r>
              <a:rPr lang="en-US" altLang="en-US" dirty="0"/>
              <a:t>In what collaboration model are the roles always typed (have a type explicitly defined)?</a:t>
            </a:r>
          </a:p>
          <a:p>
            <a:pPr marL="533400" indent="-533400">
              <a:spcBef>
                <a:spcPts val="1800"/>
              </a:spcBef>
              <a:buClr>
                <a:srgbClr val="0000CC"/>
              </a:buClr>
              <a:buFont typeface="Monotype Sorts" charset="2"/>
              <a:buAutoNum type="arabicPeriod"/>
            </a:pPr>
            <a:r>
              <a:rPr lang="en-US" altLang="en-US" dirty="0"/>
              <a:t>Do collaboration models identify messages?</a:t>
            </a: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6 (Maciaszek - RASD 3/e)</a:t>
            </a:r>
          </a:p>
        </p:txBody>
      </p:sp>
      <p:sp>
        <p:nvSpPr>
          <p:cNvPr id="6" name="Slide Number Placeholder 5"/>
          <p:cNvSpPr>
            <a:spLocks noGrp="1"/>
          </p:cNvSpPr>
          <p:nvPr>
            <p:ph type="sldNum" sz="quarter" idx="12"/>
          </p:nvPr>
        </p:nvSpPr>
        <p:spPr/>
        <p:txBody>
          <a:bodyPr/>
          <a:lstStyle/>
          <a:p>
            <a:fld id="{C813742E-96D2-450C-BC70-C2065DD2F010}" type="slidenum">
              <a:rPr lang="en-AU" altLang="en-US"/>
              <a:pPr/>
              <a:t>103</a:t>
            </a:fld>
            <a:endParaRPr lang="en-AU" altLang="en-US"/>
          </a:p>
        </p:txBody>
      </p:sp>
      <p:sp>
        <p:nvSpPr>
          <p:cNvPr id="1073154" name="Rectangle 2"/>
          <p:cNvSpPr>
            <a:spLocks noGrp="1" noChangeArrowheads="1"/>
          </p:cNvSpPr>
          <p:nvPr>
            <p:ph type="title"/>
          </p:nvPr>
        </p:nvSpPr>
        <p:spPr/>
        <p:txBody>
          <a:bodyPr/>
          <a:lstStyle/>
          <a:p>
            <a:r>
              <a:rPr lang="en-US" altLang="en-US"/>
              <a:t>Summary</a:t>
            </a:r>
          </a:p>
        </p:txBody>
      </p:sp>
      <p:sp>
        <p:nvSpPr>
          <p:cNvPr id="1073155" name="Rectangle 3"/>
          <p:cNvSpPr>
            <a:spLocks noGrp="1" noChangeArrowheads="1"/>
          </p:cNvSpPr>
          <p:nvPr>
            <p:ph type="body" idx="1"/>
          </p:nvPr>
        </p:nvSpPr>
        <p:spPr>
          <a:xfrm>
            <a:off x="1258888" y="1066800"/>
            <a:ext cx="7885112" cy="5257800"/>
          </a:xfrm>
        </p:spPr>
        <p:txBody>
          <a:bodyPr/>
          <a:lstStyle/>
          <a:p>
            <a:pPr>
              <a:lnSpc>
                <a:spcPct val="85000"/>
              </a:lnSpc>
            </a:pPr>
            <a:r>
              <a:rPr lang="en-US" altLang="en-US" sz="2000" dirty="0"/>
              <a:t>Typical IS applications are based on the </a:t>
            </a:r>
            <a:r>
              <a:rPr lang="en-US" altLang="en-US" sz="2000" b="1" dirty="0"/>
              <a:t>client/server</a:t>
            </a:r>
            <a:r>
              <a:rPr lang="en-US" altLang="en-US" sz="2000" dirty="0"/>
              <a:t> architectural principle</a:t>
            </a:r>
          </a:p>
          <a:p>
            <a:pPr>
              <a:lnSpc>
                <a:spcPct val="85000"/>
              </a:lnSpc>
            </a:pPr>
            <a:r>
              <a:rPr lang="en-US" altLang="en-US" sz="2000" dirty="0"/>
              <a:t>Most important mechanism for handling software </a:t>
            </a:r>
            <a:r>
              <a:rPr lang="en-US" altLang="en-US" sz="2000" b="1" dirty="0"/>
              <a:t>complexity</a:t>
            </a:r>
            <a:r>
              <a:rPr lang="en-US" altLang="en-US" sz="2000" dirty="0"/>
              <a:t> is </a:t>
            </a:r>
            <a:r>
              <a:rPr lang="en-US" altLang="en-US" sz="2000" b="1" dirty="0"/>
              <a:t>hierarchical layering</a:t>
            </a:r>
            <a:r>
              <a:rPr lang="en-US" altLang="en-US" sz="2000" dirty="0"/>
              <a:t> of system architectures. </a:t>
            </a:r>
          </a:p>
          <a:p>
            <a:pPr>
              <a:lnSpc>
                <a:spcPct val="85000"/>
              </a:lnSpc>
            </a:pPr>
            <a:r>
              <a:rPr lang="en-US" altLang="en-US" sz="2000" b="1" dirty="0"/>
              <a:t>Architectural modeling</a:t>
            </a:r>
            <a:r>
              <a:rPr lang="en-US" altLang="en-US" sz="2000" dirty="0"/>
              <a:t> encompasses allocation of software elements (classes, interfaces, etc.) into packages, components and nodes </a:t>
            </a:r>
          </a:p>
          <a:p>
            <a:pPr>
              <a:lnSpc>
                <a:spcPct val="85000"/>
              </a:lnSpc>
            </a:pPr>
            <a:r>
              <a:rPr lang="en-US" altLang="en-US" sz="2000" dirty="0"/>
              <a:t>A well-designed program maximizes class </a:t>
            </a:r>
            <a:r>
              <a:rPr lang="en-US" altLang="en-US" sz="2000" b="1" dirty="0"/>
              <a:t>cohesion</a:t>
            </a:r>
            <a:r>
              <a:rPr lang="en-US" altLang="en-US" sz="2000" dirty="0"/>
              <a:t> while minimizing class </a:t>
            </a:r>
            <a:r>
              <a:rPr lang="en-US" altLang="en-US" sz="2000" b="1" dirty="0"/>
              <a:t>coupling</a:t>
            </a:r>
            <a:r>
              <a:rPr lang="en-US" altLang="en-US" sz="2000" dirty="0"/>
              <a:t> </a:t>
            </a:r>
          </a:p>
          <a:p>
            <a:pPr>
              <a:lnSpc>
                <a:spcPct val="85000"/>
              </a:lnSpc>
            </a:pPr>
            <a:r>
              <a:rPr lang="en-US" altLang="en-US" sz="2000" b="1" dirty="0"/>
              <a:t>Reuse</a:t>
            </a:r>
            <a:r>
              <a:rPr lang="en-US" altLang="en-US" sz="2000" dirty="0"/>
              <a:t> is a major design consideration affecting the architectural as well as the detailed design issues</a:t>
            </a:r>
          </a:p>
          <a:p>
            <a:pPr>
              <a:lnSpc>
                <a:spcPct val="85000"/>
              </a:lnSpc>
            </a:pPr>
            <a:r>
              <a:rPr lang="en-US" altLang="en-US" sz="2000" dirty="0"/>
              <a:t>Detailed design concentrates on </a:t>
            </a:r>
            <a:r>
              <a:rPr lang="en-US" altLang="en-US" sz="2000" b="1" dirty="0"/>
              <a:t>collaborations</a:t>
            </a:r>
            <a:r>
              <a:rPr lang="en-US" altLang="en-US" sz="2000" dirty="0"/>
              <a:t> </a:t>
            </a:r>
          </a:p>
          <a:p>
            <a:pPr lvl="1">
              <a:lnSpc>
                <a:spcPct val="85000"/>
              </a:lnSpc>
            </a:pPr>
            <a:r>
              <a:rPr lang="en-US" altLang="en-US" sz="1800" i="1" dirty="0"/>
              <a:t>collaboration model</a:t>
            </a:r>
            <a:r>
              <a:rPr lang="en-US" altLang="en-US" sz="1800" dirty="0"/>
              <a:t> specifies </a:t>
            </a:r>
            <a:r>
              <a:rPr lang="en-US" altLang="en-US" sz="1800" i="1" dirty="0"/>
              <a:t>roles</a:t>
            </a:r>
            <a:r>
              <a:rPr lang="en-US" altLang="en-US" sz="1800" dirty="0"/>
              <a:t> and the </a:t>
            </a:r>
            <a:r>
              <a:rPr lang="en-US" altLang="en-US" sz="1800" i="1" dirty="0"/>
              <a:t>connectors</a:t>
            </a:r>
            <a:r>
              <a:rPr lang="en-US" altLang="en-US" sz="1800" dirty="0"/>
              <a:t> between the roles needed to accomplish some desired functionality. </a:t>
            </a:r>
          </a:p>
          <a:p>
            <a:pPr lvl="1">
              <a:lnSpc>
                <a:spcPct val="85000"/>
              </a:lnSpc>
            </a:pPr>
            <a:r>
              <a:rPr lang="en-US" altLang="en-US" sz="1800" i="1" dirty="0"/>
              <a:t>composite structure diagrams</a:t>
            </a:r>
            <a:r>
              <a:rPr lang="en-US" altLang="en-US" sz="1800" dirty="0"/>
              <a:t> can be used to </a:t>
            </a:r>
            <a:r>
              <a:rPr lang="en-US" altLang="en-US" sz="1800" dirty="0" err="1" smtClean="0"/>
              <a:t>visualise</a:t>
            </a:r>
            <a:r>
              <a:rPr lang="en-US" altLang="en-US" sz="1800" dirty="0" smtClean="0"/>
              <a:t> </a:t>
            </a:r>
            <a:r>
              <a:rPr lang="en-US" altLang="en-US" sz="1800" dirty="0"/>
              <a:t>collaborations.</a:t>
            </a:r>
          </a:p>
          <a:p>
            <a:pPr lvl="1">
              <a:lnSpc>
                <a:spcPct val="85000"/>
              </a:lnSpc>
            </a:pPr>
            <a:r>
              <a:rPr lang="en-US" altLang="en-US" sz="1800" dirty="0"/>
              <a:t>there are well-defined mappings between the use cases and collaborations, collaborations and interactions, and interactions and composite structure.</a:t>
            </a:r>
            <a:endParaRPr lang="en-US" altLang="en-US" sz="16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6 (Maciaszek - RASD 3/e)</a:t>
            </a:r>
          </a:p>
        </p:txBody>
      </p:sp>
      <p:sp>
        <p:nvSpPr>
          <p:cNvPr id="6" name="Slide Number Placeholder 5"/>
          <p:cNvSpPr>
            <a:spLocks noGrp="1"/>
          </p:cNvSpPr>
          <p:nvPr>
            <p:ph type="sldNum" sz="quarter" idx="12"/>
          </p:nvPr>
        </p:nvSpPr>
        <p:spPr/>
        <p:txBody>
          <a:bodyPr/>
          <a:lstStyle/>
          <a:p>
            <a:fld id="{C3694307-49D0-4F79-AD1E-0E998A35C976}" type="slidenum">
              <a:rPr lang="en-AU" altLang="en-US"/>
              <a:pPr/>
              <a:t>11</a:t>
            </a:fld>
            <a:endParaRPr lang="en-AU" altLang="en-US"/>
          </a:p>
        </p:txBody>
      </p:sp>
      <p:sp>
        <p:nvSpPr>
          <p:cNvPr id="1018882" name="Rectangle 2"/>
          <p:cNvSpPr>
            <a:spLocks noGrp="1" noChangeArrowheads="1"/>
          </p:cNvSpPr>
          <p:nvPr>
            <p:ph type="title"/>
          </p:nvPr>
        </p:nvSpPr>
        <p:spPr/>
        <p:txBody>
          <a:bodyPr/>
          <a:lstStyle/>
          <a:p>
            <a:r>
              <a:rPr lang="en-US" altLang="en-US"/>
              <a:t>Complex, not complicated!</a:t>
            </a:r>
          </a:p>
        </p:txBody>
      </p:sp>
      <p:sp>
        <p:nvSpPr>
          <p:cNvPr id="1018883" name="Rectangle 3"/>
          <p:cNvSpPr>
            <a:spLocks noGrp="1" noChangeArrowheads="1"/>
          </p:cNvSpPr>
          <p:nvPr>
            <p:ph type="body" idx="1"/>
          </p:nvPr>
        </p:nvSpPr>
        <p:spPr>
          <a:xfrm>
            <a:off x="1371600" y="1066800"/>
            <a:ext cx="7772400" cy="5257800"/>
          </a:xfrm>
        </p:spPr>
        <p:txBody>
          <a:bodyPr/>
          <a:lstStyle/>
          <a:p>
            <a:pPr>
              <a:spcBef>
                <a:spcPts val="600"/>
              </a:spcBef>
            </a:pPr>
            <a:r>
              <a:rPr lang="en-US" altLang="en-US" dirty="0"/>
              <a:t>Unrestricted communication between objects cannot be permitted in system modelling</a:t>
            </a:r>
          </a:p>
          <a:p>
            <a:pPr lvl="1">
              <a:spcBef>
                <a:spcPts val="600"/>
              </a:spcBef>
            </a:pPr>
            <a:r>
              <a:rPr lang="en-US" altLang="en-US" b="1" dirty="0"/>
              <a:t>Networks</a:t>
            </a:r>
            <a:r>
              <a:rPr lang="en-US" altLang="en-US" dirty="0"/>
              <a:t> of intercommunicating objects are bad news </a:t>
            </a:r>
            <a:endParaRPr lang="en-US" altLang="en-US" dirty="0">
              <a:sym typeface="Wingdings" panose="05000000000000000000" pitchFamily="2" charset="2"/>
            </a:endParaRPr>
          </a:p>
          <a:p>
            <a:pPr lvl="2">
              <a:spcBef>
                <a:spcPts val="600"/>
              </a:spcBef>
            </a:pPr>
            <a:r>
              <a:rPr lang="en-US" altLang="en-US" sz="2200" dirty="0">
                <a:sym typeface="Wingdings" panose="05000000000000000000" pitchFamily="2" charset="2"/>
              </a:rPr>
              <a:t>number of communication paths between objects grows exponentially with the addition of new objects</a:t>
            </a:r>
          </a:p>
          <a:p>
            <a:pPr>
              <a:spcBef>
                <a:spcPts val="600"/>
              </a:spcBef>
            </a:pPr>
            <a:r>
              <a:rPr lang="en-US" altLang="en-US" dirty="0">
                <a:sym typeface="Wingdings" panose="05000000000000000000" pitchFamily="2" charset="2"/>
              </a:rPr>
              <a:t>Successful systems are organized in </a:t>
            </a:r>
            <a:r>
              <a:rPr lang="en-US" altLang="en-US" b="1" dirty="0">
                <a:sym typeface="Wingdings" panose="05000000000000000000" pitchFamily="2" charset="2"/>
              </a:rPr>
              <a:t>hierarchies</a:t>
            </a:r>
            <a:r>
              <a:rPr lang="en-US" altLang="en-US" dirty="0">
                <a:sym typeface="Wingdings" panose="05000000000000000000" pitchFamily="2" charset="2"/>
              </a:rPr>
              <a:t> </a:t>
            </a:r>
          </a:p>
          <a:p>
            <a:pPr lvl="1">
              <a:spcBef>
                <a:spcPts val="600"/>
              </a:spcBef>
            </a:pPr>
            <a:r>
              <a:rPr lang="en-US" altLang="en-US" dirty="0">
                <a:sym typeface="Wingdings" panose="05000000000000000000" pitchFamily="2" charset="2"/>
              </a:rPr>
              <a:t>Hierarchies reduce the complexity from exponential to polynomial </a:t>
            </a:r>
          </a:p>
          <a:p>
            <a:pPr lvl="2">
              <a:spcBef>
                <a:spcPts val="600"/>
              </a:spcBef>
            </a:pPr>
            <a:r>
              <a:rPr lang="en-US" altLang="en-US" sz="2200" dirty="0">
                <a:sym typeface="Wingdings" panose="05000000000000000000" pitchFamily="2" charset="2"/>
              </a:rPr>
              <a:t>typically only objects in adjacent layers communicate directly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6 (Maciaszek - RASD 3/e)</a:t>
            </a:r>
          </a:p>
        </p:txBody>
      </p:sp>
      <p:sp>
        <p:nvSpPr>
          <p:cNvPr id="6" name="Slide Number Placeholder 5"/>
          <p:cNvSpPr>
            <a:spLocks noGrp="1"/>
          </p:cNvSpPr>
          <p:nvPr>
            <p:ph type="sldNum" sz="quarter" idx="12"/>
          </p:nvPr>
        </p:nvSpPr>
        <p:spPr/>
        <p:txBody>
          <a:bodyPr/>
          <a:lstStyle/>
          <a:p>
            <a:fld id="{FF564339-5071-4C6B-BB51-21A21C126153}" type="slidenum">
              <a:rPr lang="en-AU" altLang="en-US"/>
              <a:pPr/>
              <a:t>12</a:t>
            </a:fld>
            <a:endParaRPr lang="en-AU" altLang="en-US"/>
          </a:p>
        </p:txBody>
      </p:sp>
      <p:sp>
        <p:nvSpPr>
          <p:cNvPr id="1077250" name="Rectangle 2"/>
          <p:cNvSpPr>
            <a:spLocks noGrp="1" noChangeArrowheads="1"/>
          </p:cNvSpPr>
          <p:nvPr>
            <p:ph type="title"/>
          </p:nvPr>
        </p:nvSpPr>
        <p:spPr/>
        <p:txBody>
          <a:bodyPr/>
          <a:lstStyle/>
          <a:p>
            <a:r>
              <a:rPr lang="en-US" altLang="en-US"/>
              <a:t>Complexity</a:t>
            </a:r>
          </a:p>
        </p:txBody>
      </p:sp>
      <p:sp>
        <p:nvSpPr>
          <p:cNvPr id="1077251" name="Rectangle 3"/>
          <p:cNvSpPr>
            <a:spLocks noGrp="1" noChangeArrowheads="1"/>
          </p:cNvSpPr>
          <p:nvPr>
            <p:ph type="body" idx="1"/>
          </p:nvPr>
        </p:nvSpPr>
        <p:spPr>
          <a:xfrm>
            <a:off x="1371600" y="1066800"/>
            <a:ext cx="7772400" cy="5257800"/>
          </a:xfrm>
        </p:spPr>
        <p:txBody>
          <a:bodyPr/>
          <a:lstStyle/>
          <a:p>
            <a:pPr>
              <a:spcBef>
                <a:spcPts val="600"/>
              </a:spcBef>
            </a:pPr>
            <a:r>
              <a:rPr lang="en-US" altLang="en-US" dirty="0"/>
              <a:t>Computing paradigm shifted from algorithms to interaction</a:t>
            </a:r>
          </a:p>
          <a:p>
            <a:pPr lvl="1">
              <a:spcBef>
                <a:spcPts val="600"/>
              </a:spcBef>
            </a:pPr>
            <a:r>
              <a:rPr lang="en-US" altLang="en-US" dirty="0">
                <a:sym typeface="Wingdings" panose="05000000000000000000" pitchFamily="2" charset="2"/>
              </a:rPr>
              <a:t>complexity “in the wires”</a:t>
            </a:r>
          </a:p>
          <a:p>
            <a:pPr>
              <a:spcBef>
                <a:spcPts val="600"/>
              </a:spcBef>
            </a:pPr>
            <a:r>
              <a:rPr lang="en-US" altLang="en-US" dirty="0">
                <a:sym typeface="Wingdings" panose="05000000000000000000" pitchFamily="2" charset="2"/>
              </a:rPr>
              <a:t>Kinds of complexity</a:t>
            </a:r>
          </a:p>
          <a:p>
            <a:pPr lvl="1">
              <a:spcBef>
                <a:spcPts val="600"/>
              </a:spcBef>
            </a:pPr>
            <a:r>
              <a:rPr lang="en-US" altLang="en-US" b="1" i="1" dirty="0">
                <a:sym typeface="Wingdings" panose="05000000000000000000" pitchFamily="2" charset="2"/>
              </a:rPr>
              <a:t>Problem complexity</a:t>
            </a:r>
            <a:r>
              <a:rPr lang="en-US" altLang="en-US" dirty="0">
                <a:sym typeface="Wingdings" panose="05000000000000000000" pitchFamily="2" charset="2"/>
              </a:rPr>
              <a:t> – complexity of the problem domain itself</a:t>
            </a:r>
          </a:p>
          <a:p>
            <a:pPr lvl="2">
              <a:spcBef>
                <a:spcPts val="600"/>
              </a:spcBef>
            </a:pPr>
            <a:r>
              <a:rPr lang="en-US" altLang="en-US" sz="2200" dirty="0">
                <a:sym typeface="Wingdings" panose="05000000000000000000" pitchFamily="2" charset="2"/>
              </a:rPr>
              <a:t>known as a </a:t>
            </a:r>
            <a:r>
              <a:rPr lang="en-US" altLang="en-US" sz="2200" i="1" dirty="0">
                <a:sym typeface="Wingdings" panose="05000000000000000000" pitchFamily="2" charset="2"/>
              </a:rPr>
              <a:t>computational complexity</a:t>
            </a:r>
          </a:p>
          <a:p>
            <a:pPr lvl="1">
              <a:spcBef>
                <a:spcPts val="600"/>
              </a:spcBef>
            </a:pPr>
            <a:r>
              <a:rPr lang="en-US" altLang="en-US" b="1" i="1" dirty="0">
                <a:sym typeface="Wingdings" panose="05000000000000000000" pitchFamily="2" charset="2"/>
              </a:rPr>
              <a:t>Algorithmic complexity</a:t>
            </a:r>
            <a:r>
              <a:rPr lang="en-US" altLang="en-US" dirty="0">
                <a:sym typeface="Wingdings" panose="05000000000000000000" pitchFamily="2" charset="2"/>
              </a:rPr>
              <a:t> – aiming at measuring the efficiency of software algorithms</a:t>
            </a:r>
          </a:p>
          <a:p>
            <a:pPr lvl="2">
              <a:spcBef>
                <a:spcPts val="600"/>
              </a:spcBef>
            </a:pPr>
            <a:r>
              <a:rPr lang="en-US" altLang="en-US" sz="2200" dirty="0">
                <a:sym typeface="Wingdings" panose="05000000000000000000" pitchFamily="2" charset="2"/>
              </a:rPr>
              <a:t>diminishing relevance (at least from the viewpoint of software adaptiveness) due to the shift of computing paradigm from algorithms to interactions</a:t>
            </a:r>
          </a:p>
          <a:p>
            <a:pPr lvl="3">
              <a:spcBef>
                <a:spcPts val="600"/>
              </a:spcBef>
            </a:pPr>
            <a:r>
              <a:rPr lang="en-US" altLang="en-US" sz="2000" i="1" dirty="0">
                <a:sym typeface="Wingdings" panose="05000000000000000000" pitchFamily="2" charset="2"/>
              </a:rPr>
              <a:t>not completely irrelevant, just more </a:t>
            </a:r>
            <a:r>
              <a:rPr lang="en-US" altLang="en-US" sz="2000" i="1" dirty="0" err="1">
                <a:sym typeface="Wingdings" panose="05000000000000000000" pitchFamily="2" charset="2"/>
              </a:rPr>
              <a:t>specialised</a:t>
            </a:r>
            <a:endParaRPr lang="en-US" altLang="en-US" sz="2000" i="1" dirty="0">
              <a:sym typeface="Wingdings" panose="05000000000000000000" pitchFamily="2" charset="2"/>
            </a:endParaRPr>
          </a:p>
        </p:txBody>
      </p:sp>
    </p:spTree>
    <p:extLst>
      <p:ext uri="{BB962C8B-B14F-4D97-AF65-F5344CB8AC3E}">
        <p14:creationId xmlns:p14="http://schemas.microsoft.com/office/powerpoint/2010/main" val="452403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6 (Maciaszek - RASD 3/e)</a:t>
            </a:r>
          </a:p>
        </p:txBody>
      </p:sp>
      <p:sp>
        <p:nvSpPr>
          <p:cNvPr id="6" name="Slide Number Placeholder 5"/>
          <p:cNvSpPr>
            <a:spLocks noGrp="1"/>
          </p:cNvSpPr>
          <p:nvPr>
            <p:ph type="sldNum" sz="quarter" idx="12"/>
          </p:nvPr>
        </p:nvSpPr>
        <p:spPr/>
        <p:txBody>
          <a:bodyPr/>
          <a:lstStyle/>
          <a:p>
            <a:fld id="{FF564339-5071-4C6B-BB51-21A21C126153}" type="slidenum">
              <a:rPr lang="en-AU" altLang="en-US"/>
              <a:pPr/>
              <a:t>13</a:t>
            </a:fld>
            <a:endParaRPr lang="en-AU" altLang="en-US"/>
          </a:p>
        </p:txBody>
      </p:sp>
      <p:sp>
        <p:nvSpPr>
          <p:cNvPr id="1077250" name="Rectangle 2"/>
          <p:cNvSpPr>
            <a:spLocks noGrp="1" noChangeArrowheads="1"/>
          </p:cNvSpPr>
          <p:nvPr>
            <p:ph type="title"/>
          </p:nvPr>
        </p:nvSpPr>
        <p:spPr/>
        <p:txBody>
          <a:bodyPr/>
          <a:lstStyle/>
          <a:p>
            <a:r>
              <a:rPr lang="en-US" altLang="en-US"/>
              <a:t>Complexity</a:t>
            </a:r>
          </a:p>
        </p:txBody>
      </p:sp>
      <p:sp>
        <p:nvSpPr>
          <p:cNvPr id="1077251" name="Rectangle 3"/>
          <p:cNvSpPr>
            <a:spLocks noGrp="1" noChangeArrowheads="1"/>
          </p:cNvSpPr>
          <p:nvPr>
            <p:ph type="body" idx="1"/>
          </p:nvPr>
        </p:nvSpPr>
        <p:spPr/>
        <p:txBody>
          <a:bodyPr/>
          <a:lstStyle/>
          <a:p>
            <a:pPr>
              <a:spcBef>
                <a:spcPts val="600"/>
              </a:spcBef>
            </a:pPr>
            <a:r>
              <a:rPr lang="en-US" altLang="en-US" dirty="0">
                <a:sym typeface="Wingdings" panose="05000000000000000000" pitchFamily="2" charset="2"/>
              </a:rPr>
              <a:t>Kinds of complexity</a:t>
            </a:r>
          </a:p>
          <a:p>
            <a:pPr lvl="1">
              <a:spcBef>
                <a:spcPts val="600"/>
              </a:spcBef>
            </a:pPr>
            <a:r>
              <a:rPr lang="en-US" altLang="en-US" b="1" i="1" dirty="0">
                <a:sym typeface="Wingdings" panose="05000000000000000000" pitchFamily="2" charset="2"/>
              </a:rPr>
              <a:t>Structural complexity</a:t>
            </a:r>
            <a:r>
              <a:rPr lang="en-US" altLang="en-US" dirty="0">
                <a:sym typeface="Wingdings" panose="05000000000000000000" pitchFamily="2" charset="2"/>
              </a:rPr>
              <a:t> – aiming at establishing relationship between the structure of the software and the ease of its maintenance and evolution</a:t>
            </a:r>
          </a:p>
          <a:p>
            <a:pPr lvl="2">
              <a:spcBef>
                <a:spcPts val="600"/>
              </a:spcBef>
            </a:pPr>
            <a:r>
              <a:rPr lang="en-US" altLang="en-US" sz="2200" dirty="0">
                <a:sym typeface="Wingdings" panose="05000000000000000000" pitchFamily="2" charset="2"/>
              </a:rPr>
              <a:t>measurements are applied to </a:t>
            </a:r>
            <a:r>
              <a:rPr lang="en-US" altLang="en-US" sz="2200" i="1" dirty="0">
                <a:sym typeface="Wingdings" panose="05000000000000000000" pitchFamily="2" charset="2"/>
              </a:rPr>
              <a:t>dependencies</a:t>
            </a:r>
            <a:r>
              <a:rPr lang="en-US" altLang="en-US" sz="2200" dirty="0">
                <a:sym typeface="Wingdings" panose="05000000000000000000" pitchFamily="2" charset="2"/>
              </a:rPr>
              <a:t> between software objects</a:t>
            </a:r>
            <a:endParaRPr lang="en-US" altLang="en-US" sz="2200" i="1" dirty="0">
              <a:sym typeface="Wingdings" panose="05000000000000000000" pitchFamily="2" charset="2"/>
            </a:endParaRPr>
          </a:p>
          <a:p>
            <a:pPr lvl="1">
              <a:spcBef>
                <a:spcPts val="600"/>
              </a:spcBef>
            </a:pPr>
            <a:r>
              <a:rPr lang="en-US" altLang="en-US" b="1" i="1" dirty="0">
                <a:sym typeface="Wingdings" panose="05000000000000000000" pitchFamily="2" charset="2"/>
              </a:rPr>
              <a:t>Cognitive complexity</a:t>
            </a:r>
            <a:r>
              <a:rPr lang="en-US" altLang="en-US" dirty="0">
                <a:sym typeface="Wingdings" panose="05000000000000000000" pitchFamily="2" charset="2"/>
              </a:rPr>
              <a:t> – measuring the effort required to understand the software</a:t>
            </a:r>
          </a:p>
          <a:p>
            <a:pPr lvl="2">
              <a:spcBef>
                <a:spcPts val="600"/>
              </a:spcBef>
            </a:pPr>
            <a:r>
              <a:rPr lang="en-US" altLang="en-US" sz="2200" dirty="0">
                <a:sym typeface="Wingdings" panose="05000000000000000000" pitchFamily="2" charset="2"/>
              </a:rPr>
              <a:t>i.e. to capture the program’s </a:t>
            </a:r>
            <a:r>
              <a:rPr lang="en-US" altLang="en-US" sz="2200" i="1" dirty="0">
                <a:sym typeface="Wingdings" panose="05000000000000000000" pitchFamily="2" charset="2"/>
              </a:rPr>
              <a:t>flow of logic </a:t>
            </a:r>
            <a:r>
              <a:rPr lang="en-US" altLang="en-US" sz="2200" dirty="0">
                <a:sym typeface="Wingdings" panose="05000000000000000000" pitchFamily="2" charset="2"/>
              </a:rPr>
              <a:t>and measure the flow’s various properties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ate Placeholder 3"/>
          <p:cNvSpPr>
            <a:spLocks noGrp="1"/>
          </p:cNvSpPr>
          <p:nvPr>
            <p:ph type="dt" sz="half" idx="10"/>
          </p:nvPr>
        </p:nvSpPr>
        <p:spPr/>
        <p:txBody>
          <a:bodyPr/>
          <a:lstStyle/>
          <a:p>
            <a:r>
              <a:rPr lang="en-US" altLang="en-US"/>
              <a:t>© Pearson Education 2007</a:t>
            </a:r>
            <a:endParaRPr lang="en-AU" altLang="en-US"/>
          </a:p>
        </p:txBody>
      </p:sp>
      <p:sp>
        <p:nvSpPr>
          <p:cNvPr id="12" name="Footer Placeholder 4"/>
          <p:cNvSpPr>
            <a:spLocks noGrp="1"/>
          </p:cNvSpPr>
          <p:nvPr>
            <p:ph type="ftr" sz="quarter" idx="11"/>
          </p:nvPr>
        </p:nvSpPr>
        <p:spPr/>
        <p:txBody>
          <a:bodyPr/>
          <a:lstStyle/>
          <a:p>
            <a:r>
              <a:rPr lang="en-AU" altLang="en-US"/>
              <a:t>Chapter 6 (Maciaszek - RASD 3/e)</a:t>
            </a:r>
          </a:p>
        </p:txBody>
      </p:sp>
      <p:sp>
        <p:nvSpPr>
          <p:cNvPr id="13" name="Slide Number Placeholder 5"/>
          <p:cNvSpPr>
            <a:spLocks noGrp="1"/>
          </p:cNvSpPr>
          <p:nvPr>
            <p:ph type="sldNum" sz="quarter" idx="12"/>
          </p:nvPr>
        </p:nvSpPr>
        <p:spPr/>
        <p:txBody>
          <a:bodyPr/>
          <a:lstStyle/>
          <a:p>
            <a:fld id="{1B1BA309-F71F-44BE-A89D-EEB60F8E62C0}" type="slidenum">
              <a:rPr lang="en-AU" altLang="en-US"/>
              <a:pPr/>
              <a:t>14</a:t>
            </a:fld>
            <a:endParaRPr lang="en-AU" altLang="en-US"/>
          </a:p>
        </p:txBody>
      </p:sp>
      <p:sp>
        <p:nvSpPr>
          <p:cNvPr id="1078274" name="Rectangle 2"/>
          <p:cNvSpPr>
            <a:spLocks noGrp="1" noChangeArrowheads="1"/>
          </p:cNvSpPr>
          <p:nvPr>
            <p:ph type="title"/>
          </p:nvPr>
        </p:nvSpPr>
        <p:spPr/>
        <p:txBody>
          <a:bodyPr/>
          <a:lstStyle/>
          <a:p>
            <a:r>
              <a:rPr lang="en-US" altLang="en-US"/>
              <a:t>Spatial cognitive complexity</a:t>
            </a:r>
          </a:p>
        </p:txBody>
      </p:sp>
      <p:sp>
        <p:nvSpPr>
          <p:cNvPr id="1078275" name="Rectangle 3"/>
          <p:cNvSpPr>
            <a:spLocks noGrp="1" noChangeArrowheads="1"/>
          </p:cNvSpPr>
          <p:nvPr>
            <p:ph type="body" idx="1"/>
          </p:nvPr>
        </p:nvSpPr>
        <p:spPr>
          <a:xfrm>
            <a:off x="1371600" y="1066800"/>
            <a:ext cx="7543800" cy="1641475"/>
          </a:xfrm>
        </p:spPr>
        <p:txBody>
          <a:bodyPr/>
          <a:lstStyle/>
          <a:p>
            <a:pPr>
              <a:lnSpc>
                <a:spcPct val="90000"/>
              </a:lnSpc>
            </a:pPr>
            <a:r>
              <a:rPr lang="en-US" altLang="en-US" i="1" dirty="0"/>
              <a:t>Spatial complexity metrics</a:t>
            </a:r>
            <a:r>
              <a:rPr lang="en-US" altLang="en-US" dirty="0"/>
              <a:t> </a:t>
            </a:r>
          </a:p>
          <a:p>
            <a:pPr lvl="1">
              <a:lnSpc>
                <a:spcPct val="90000"/>
              </a:lnSpc>
            </a:pPr>
            <a:r>
              <a:rPr lang="en-US" altLang="en-US" dirty="0"/>
              <a:t>measure the </a:t>
            </a:r>
            <a:r>
              <a:rPr lang="en-US" altLang="en-US" i="1" dirty="0"/>
              <a:t>distance</a:t>
            </a:r>
            <a:r>
              <a:rPr lang="en-US" altLang="en-US" dirty="0"/>
              <a:t> that a software engineer must move within the code to build a mental model of it </a:t>
            </a:r>
          </a:p>
          <a:p>
            <a:pPr lvl="1">
              <a:lnSpc>
                <a:spcPct val="90000"/>
              </a:lnSpc>
            </a:pPr>
            <a:endParaRPr lang="en-US" altLang="en-US" dirty="0"/>
          </a:p>
        </p:txBody>
      </p:sp>
      <p:pic>
        <p:nvPicPr>
          <p:cNvPr id="107827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68538" y="2781300"/>
            <a:ext cx="2016125"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8277" name="Rectangle 5"/>
          <p:cNvSpPr>
            <a:spLocks noChangeArrowheads="1"/>
          </p:cNvSpPr>
          <p:nvPr/>
        </p:nvSpPr>
        <p:spPr bwMode="auto">
          <a:xfrm>
            <a:off x="1403350" y="4530228"/>
            <a:ext cx="7543800" cy="164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accent1"/>
              </a:buClr>
              <a:buSzPct val="75000"/>
              <a:buFont typeface="Monotype Sorts" charset="2"/>
              <a:buChar char="n"/>
              <a:defRPr sz="2800">
                <a:solidFill>
                  <a:schemeClr val="tx1"/>
                </a:solidFill>
                <a:latin typeface="Arial" panose="020B0604020202020204" pitchFamily="34" charset="0"/>
              </a:defRPr>
            </a:lvl1pPr>
            <a:lvl2pPr marL="742950" indent="-285750">
              <a:spcBef>
                <a:spcPct val="20000"/>
              </a:spcBef>
              <a:buClr>
                <a:schemeClr val="tx2"/>
              </a:buClr>
              <a:buChar char="•"/>
              <a:defRPr sz="2400">
                <a:solidFill>
                  <a:schemeClr val="tx1"/>
                </a:solidFill>
                <a:latin typeface="Arial" panose="020B0604020202020204" pitchFamily="34" charset="0"/>
              </a:defRPr>
            </a:lvl2pPr>
            <a:lvl3pPr marL="1143000" indent="-228600">
              <a:spcBef>
                <a:spcPct val="20000"/>
              </a:spcBef>
              <a:buClr>
                <a:schemeClr val="tx2"/>
              </a:buClr>
              <a:buChar char="–"/>
              <a:defRPr sz="2000">
                <a:solidFill>
                  <a:schemeClr val="tx1"/>
                </a:solidFill>
                <a:effectLst>
                  <a:outerShdw blurRad="38100" dist="38100" dir="2700000" algn="tl">
                    <a:srgbClr val="FFFFFF"/>
                  </a:outerShdw>
                </a:effectLst>
                <a:latin typeface="Arial" panose="020B0604020202020204" pitchFamily="34" charset="0"/>
              </a:defRPr>
            </a:lvl3pPr>
            <a:lvl4pPr marL="1600200" indent="-228600">
              <a:spcBef>
                <a:spcPct val="20000"/>
              </a:spcBef>
              <a:buClr>
                <a:schemeClr val="tx2"/>
              </a:buClr>
              <a:buChar char="•"/>
              <a:defRPr>
                <a:solidFill>
                  <a:schemeClr val="tx1"/>
                </a:solidFill>
                <a:latin typeface="Arial" panose="020B0604020202020204" pitchFamily="34" charset="0"/>
              </a:defRPr>
            </a:lvl4pPr>
            <a:lvl5pPr marL="2057400" indent="-228600">
              <a:spcBef>
                <a:spcPct val="20000"/>
              </a:spcBef>
              <a:buClr>
                <a:schemeClr val="tx2"/>
              </a:buClr>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Char char="–"/>
              <a:defRPr sz="1600">
                <a:solidFill>
                  <a:schemeClr val="tx1"/>
                </a:solidFill>
                <a:latin typeface="Arial" panose="020B0604020202020204" pitchFamily="34" charset="0"/>
              </a:defRPr>
            </a:lvl9pPr>
          </a:lstStyle>
          <a:p>
            <a:pPr lvl="1"/>
            <a:r>
              <a:rPr lang="en-US" altLang="en-US" dirty="0"/>
              <a:t>lines of code measure lacks relevancy for more modern programming practices</a:t>
            </a:r>
            <a:r>
              <a:rPr lang="en-US" altLang="en-US" sz="2800" dirty="0"/>
              <a:t> </a:t>
            </a:r>
            <a:endParaRPr lang="en-US" altLang="en-US" dirty="0"/>
          </a:p>
          <a:p>
            <a:pPr lvl="1"/>
            <a:r>
              <a:rPr lang="en-US" altLang="en-US" dirty="0"/>
              <a:t>distorted meaning of “spatial” – skip these lines of code to get to the function definition</a:t>
            </a:r>
            <a:r>
              <a:rPr lang="en-US" altLang="en-US" sz="2800" dirty="0"/>
              <a:t> </a:t>
            </a:r>
          </a:p>
        </p:txBody>
      </p:sp>
      <p:sp>
        <p:nvSpPr>
          <p:cNvPr id="1078279" name="Rectangle 7"/>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AU"/>
          </a:p>
        </p:txBody>
      </p:sp>
      <p:graphicFrame>
        <p:nvGraphicFramePr>
          <p:cNvPr id="1078278" name="Object 6"/>
          <p:cNvGraphicFramePr>
            <a:graphicFrameLocks noChangeAspect="1"/>
          </p:cNvGraphicFramePr>
          <p:nvPr/>
        </p:nvGraphicFramePr>
        <p:xfrm>
          <a:off x="6084888" y="2781300"/>
          <a:ext cx="1944687" cy="833438"/>
        </p:xfrm>
        <a:graphic>
          <a:graphicData uri="http://schemas.openxmlformats.org/presentationml/2006/ole">
            <mc:AlternateContent xmlns:mc="http://schemas.openxmlformats.org/markup-compatibility/2006">
              <mc:Choice xmlns:v="urn:schemas-microsoft-com:vml" Requires="v">
                <p:oleObj spid="_x0000_s1078313" name="Equation" r:id="rId4" imgW="1002865" imgH="431613" progId="Equation.3">
                  <p:embed/>
                </p:oleObj>
              </mc:Choice>
              <mc:Fallback>
                <p:oleObj name="Equation" r:id="rId4" imgW="1002865" imgH="431613" progId="Equation.3">
                  <p:embed/>
                  <p:pic>
                    <p:nvPicPr>
                      <p:cNvPr id="0" name="Picture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84888" y="2781300"/>
                        <a:ext cx="1944687" cy="833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78280" name="AutoShape 8"/>
          <p:cNvSpPr>
            <a:spLocks noChangeArrowheads="1"/>
          </p:cNvSpPr>
          <p:nvPr/>
        </p:nvSpPr>
        <p:spPr bwMode="auto">
          <a:xfrm>
            <a:off x="4643438" y="2997200"/>
            <a:ext cx="1223962" cy="360363"/>
          </a:xfrm>
          <a:prstGeom prst="rightArrow">
            <a:avLst>
              <a:gd name="adj1" fmla="val 50000"/>
              <a:gd name="adj2" fmla="val 84912"/>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078282" name="Text Box 10"/>
          <p:cNvSpPr txBox="1">
            <a:spLocks noChangeArrowheads="1"/>
          </p:cNvSpPr>
          <p:nvPr/>
        </p:nvSpPr>
        <p:spPr bwMode="auto">
          <a:xfrm>
            <a:off x="1403350" y="3860800"/>
            <a:ext cx="610301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dirty="0"/>
              <a:t> distance in lines of code from a call to the function’s definition </a:t>
            </a:r>
          </a:p>
        </p:txBody>
      </p:sp>
      <p:sp>
        <p:nvSpPr>
          <p:cNvPr id="1078284" name="Line 12"/>
          <p:cNvSpPr>
            <a:spLocks noChangeShapeType="1"/>
          </p:cNvSpPr>
          <p:nvPr/>
        </p:nvSpPr>
        <p:spPr bwMode="auto">
          <a:xfrm flipH="1" flipV="1">
            <a:off x="3924300" y="3429000"/>
            <a:ext cx="71438" cy="504825"/>
          </a:xfrm>
          <a:prstGeom prst="line">
            <a:avLst/>
          </a:prstGeom>
          <a:noFill/>
          <a:ln w="12700">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6 (Maciaszek - RASD 3/e)</a:t>
            </a:r>
          </a:p>
        </p:txBody>
      </p:sp>
      <p:sp>
        <p:nvSpPr>
          <p:cNvPr id="6" name="Slide Number Placeholder 5"/>
          <p:cNvSpPr>
            <a:spLocks noGrp="1"/>
          </p:cNvSpPr>
          <p:nvPr>
            <p:ph type="sldNum" sz="quarter" idx="12"/>
          </p:nvPr>
        </p:nvSpPr>
        <p:spPr/>
        <p:txBody>
          <a:bodyPr/>
          <a:lstStyle/>
          <a:p>
            <a:fld id="{074C4E07-0CA6-4F82-8491-2708053F92F6}" type="slidenum">
              <a:rPr lang="en-AU" altLang="en-US"/>
              <a:pPr/>
              <a:t>15</a:t>
            </a:fld>
            <a:endParaRPr lang="en-AU" altLang="en-US"/>
          </a:p>
        </p:txBody>
      </p:sp>
      <p:sp>
        <p:nvSpPr>
          <p:cNvPr id="1079298" name="Rectangle 2"/>
          <p:cNvSpPr>
            <a:spLocks noGrp="1" noChangeArrowheads="1"/>
          </p:cNvSpPr>
          <p:nvPr>
            <p:ph type="title"/>
          </p:nvPr>
        </p:nvSpPr>
        <p:spPr/>
        <p:txBody>
          <a:bodyPr/>
          <a:lstStyle/>
          <a:p>
            <a:r>
              <a:rPr lang="en-US" altLang="en-US"/>
              <a:t>Structural complexity</a:t>
            </a:r>
          </a:p>
        </p:txBody>
      </p:sp>
      <p:sp>
        <p:nvSpPr>
          <p:cNvPr id="1079299" name="Rectangle 3"/>
          <p:cNvSpPr>
            <a:spLocks noGrp="1" noChangeArrowheads="1"/>
          </p:cNvSpPr>
          <p:nvPr>
            <p:ph type="body" idx="1"/>
          </p:nvPr>
        </p:nvSpPr>
        <p:spPr>
          <a:xfrm>
            <a:off x="1371600" y="1066800"/>
            <a:ext cx="7772400" cy="5257800"/>
          </a:xfrm>
        </p:spPr>
        <p:txBody>
          <a:bodyPr/>
          <a:lstStyle/>
          <a:p>
            <a:pPr>
              <a:lnSpc>
                <a:spcPct val="95000"/>
              </a:lnSpc>
              <a:spcBef>
                <a:spcPts val="1200"/>
              </a:spcBef>
            </a:pPr>
            <a:r>
              <a:rPr lang="en-US" altLang="en-US" sz="2400" i="1" dirty="0"/>
              <a:t>Structural complexity metrics</a:t>
            </a:r>
            <a:r>
              <a:rPr lang="en-US" altLang="en-US" sz="2400" dirty="0"/>
              <a:t> address dependencies between objects.</a:t>
            </a:r>
          </a:p>
          <a:p>
            <a:pPr>
              <a:lnSpc>
                <a:spcPct val="95000"/>
              </a:lnSpc>
              <a:spcBef>
                <a:spcPts val="1200"/>
              </a:spcBef>
            </a:pPr>
            <a:r>
              <a:rPr lang="en-US" altLang="en-US" sz="2400" dirty="0"/>
              <a:t>“A </a:t>
            </a:r>
            <a:r>
              <a:rPr lang="en-US" altLang="en-US" sz="2400" u="sng" dirty="0"/>
              <a:t>dependency</a:t>
            </a:r>
            <a:r>
              <a:rPr lang="en-US" altLang="en-US" sz="2400" dirty="0"/>
              <a:t> signifies a supplier/client relationship between model elements where the modification of the supplier may impact the client model elements. A dependency implies the semantics of the client is not complete without the supplier.” </a:t>
            </a:r>
          </a:p>
          <a:p>
            <a:pPr>
              <a:lnSpc>
                <a:spcPct val="95000"/>
              </a:lnSpc>
              <a:spcBef>
                <a:spcPts val="1200"/>
              </a:spcBef>
            </a:pPr>
            <a:r>
              <a:rPr lang="en-US" altLang="en-US" sz="2400" dirty="0"/>
              <a:t>If all dependencies in a system are identified and understood, the system is said to be </a:t>
            </a:r>
            <a:r>
              <a:rPr lang="en-US" altLang="en-US" sz="2400" u="sng" dirty="0"/>
              <a:t>adaptive</a:t>
            </a:r>
            <a:r>
              <a:rPr lang="en-US" altLang="en-US" sz="2400" dirty="0"/>
              <a:t>.</a:t>
            </a:r>
          </a:p>
          <a:p>
            <a:pPr lvl="1">
              <a:lnSpc>
                <a:spcPct val="95000"/>
              </a:lnSpc>
              <a:spcBef>
                <a:spcPts val="600"/>
              </a:spcBef>
            </a:pPr>
            <a:r>
              <a:rPr lang="en-US" altLang="en-US" sz="2000" dirty="0"/>
              <a:t>i.e. the system is understandable, maintainable and scalable</a:t>
            </a:r>
          </a:p>
          <a:p>
            <a:pPr>
              <a:lnSpc>
                <a:spcPct val="95000"/>
              </a:lnSpc>
              <a:spcBef>
                <a:spcPts val="1200"/>
              </a:spcBef>
            </a:pPr>
            <a:r>
              <a:rPr lang="en-US" altLang="en-US" sz="2400" dirty="0"/>
              <a:t>Dependencies can be identified for objects of varying granularity.</a:t>
            </a:r>
          </a:p>
          <a:p>
            <a:pPr lvl="1">
              <a:lnSpc>
                <a:spcPct val="95000"/>
              </a:lnSpc>
              <a:spcBef>
                <a:spcPts val="600"/>
              </a:spcBef>
            </a:pPr>
            <a:r>
              <a:rPr lang="en-US" altLang="en-US" sz="2000" dirty="0"/>
              <a:t>services, components, packages, classes, methods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r>
              <a:rPr lang="en-US" altLang="en-US"/>
              <a:t>© Pearson Education 2007</a:t>
            </a:r>
            <a:endParaRPr lang="en-AU" altLang="en-US"/>
          </a:p>
        </p:txBody>
      </p:sp>
      <p:sp>
        <p:nvSpPr>
          <p:cNvPr id="7" name="Footer Placeholder 4"/>
          <p:cNvSpPr>
            <a:spLocks noGrp="1"/>
          </p:cNvSpPr>
          <p:nvPr>
            <p:ph type="ftr" sz="quarter" idx="11"/>
          </p:nvPr>
        </p:nvSpPr>
        <p:spPr/>
        <p:txBody>
          <a:bodyPr/>
          <a:lstStyle/>
          <a:p>
            <a:r>
              <a:rPr lang="en-AU" altLang="en-US"/>
              <a:t>Chapter 6 (Maciaszek - RASD 3/e)</a:t>
            </a:r>
          </a:p>
        </p:txBody>
      </p:sp>
      <p:sp>
        <p:nvSpPr>
          <p:cNvPr id="8" name="Slide Number Placeholder 5"/>
          <p:cNvSpPr>
            <a:spLocks noGrp="1"/>
          </p:cNvSpPr>
          <p:nvPr>
            <p:ph type="sldNum" sz="quarter" idx="12"/>
          </p:nvPr>
        </p:nvSpPr>
        <p:spPr/>
        <p:txBody>
          <a:bodyPr/>
          <a:lstStyle/>
          <a:p>
            <a:fld id="{F3F98A02-0989-461A-834A-BB19099996C9}" type="slidenum">
              <a:rPr lang="en-AU" altLang="en-US"/>
              <a:pPr/>
              <a:t>16</a:t>
            </a:fld>
            <a:endParaRPr lang="en-AU" altLang="en-US"/>
          </a:p>
        </p:txBody>
      </p:sp>
      <p:pic>
        <p:nvPicPr>
          <p:cNvPr id="1019910"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54113" y="1081088"/>
            <a:ext cx="7666037" cy="5265737"/>
          </a:xfrm>
          <a:prstGeom prst="rect">
            <a:avLst/>
          </a:prstGeom>
          <a:noFill/>
          <a:extLst>
            <a:ext uri="{909E8E84-426E-40DD-AFC4-6F175D3DCCD1}">
              <a14:hiddenFill xmlns:a14="http://schemas.microsoft.com/office/drawing/2010/main">
                <a:solidFill>
                  <a:srgbClr val="FFFFFF"/>
                </a:solidFill>
              </a14:hiddenFill>
            </a:ext>
          </a:extLst>
        </p:spPr>
      </p:pic>
      <p:sp>
        <p:nvSpPr>
          <p:cNvPr id="1019906" name="Rectangle 2"/>
          <p:cNvSpPr>
            <a:spLocks noGrp="1" noChangeArrowheads="1"/>
          </p:cNvSpPr>
          <p:nvPr>
            <p:ph type="title"/>
          </p:nvPr>
        </p:nvSpPr>
        <p:spPr/>
        <p:txBody>
          <a:bodyPr/>
          <a:lstStyle/>
          <a:p>
            <a:r>
              <a:rPr lang="en-US" altLang="en-US"/>
              <a:t>Structural complexity of networks </a:t>
            </a:r>
          </a:p>
        </p:txBody>
      </p:sp>
      <p:sp>
        <p:nvSpPr>
          <p:cNvPr id="101990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AU"/>
          </a:p>
        </p:txBody>
      </p:sp>
      <p:graphicFrame>
        <p:nvGraphicFramePr>
          <p:cNvPr id="1019908" name="Object 4"/>
          <p:cNvGraphicFramePr>
            <a:graphicFrameLocks noChangeAspect="1"/>
          </p:cNvGraphicFramePr>
          <p:nvPr/>
        </p:nvGraphicFramePr>
        <p:xfrm>
          <a:off x="1331913" y="1412875"/>
          <a:ext cx="2232025" cy="465138"/>
        </p:xfrm>
        <a:graphic>
          <a:graphicData uri="http://schemas.openxmlformats.org/presentationml/2006/ole">
            <mc:AlternateContent xmlns:mc="http://schemas.openxmlformats.org/markup-compatibility/2006">
              <mc:Choice xmlns:v="urn:schemas-microsoft-com:vml" Requires="v">
                <p:oleObj spid="_x0000_s1019939" name="Equation" r:id="rId5" imgW="1091726" imgH="228501" progId="Equation.3">
                  <p:embed/>
                </p:oleObj>
              </mc:Choice>
              <mc:Fallback>
                <p:oleObj name="Equation" r:id="rId5" imgW="1091726" imgH="228501" progId="Equation.3">
                  <p:embed/>
                  <p:pic>
                    <p:nvPicPr>
                      <p:cNvPr id="0" name="Picture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913" y="1412875"/>
                        <a:ext cx="2232025" cy="465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r>
              <a:rPr lang="en-US" altLang="en-US"/>
              <a:t>© Pearson Education 2007</a:t>
            </a:r>
            <a:endParaRPr lang="en-AU" altLang="en-US"/>
          </a:p>
        </p:txBody>
      </p:sp>
      <p:sp>
        <p:nvSpPr>
          <p:cNvPr id="8" name="Footer Placeholder 4"/>
          <p:cNvSpPr>
            <a:spLocks noGrp="1"/>
          </p:cNvSpPr>
          <p:nvPr>
            <p:ph type="ftr" sz="quarter" idx="11"/>
          </p:nvPr>
        </p:nvSpPr>
        <p:spPr/>
        <p:txBody>
          <a:bodyPr/>
          <a:lstStyle/>
          <a:p>
            <a:r>
              <a:rPr lang="en-AU" altLang="en-US"/>
              <a:t>Chapter 6 (Maciaszek - RASD 3/e)</a:t>
            </a:r>
          </a:p>
        </p:txBody>
      </p:sp>
      <p:sp>
        <p:nvSpPr>
          <p:cNvPr id="9" name="Slide Number Placeholder 5"/>
          <p:cNvSpPr>
            <a:spLocks noGrp="1"/>
          </p:cNvSpPr>
          <p:nvPr>
            <p:ph type="sldNum" sz="quarter" idx="12"/>
          </p:nvPr>
        </p:nvSpPr>
        <p:spPr/>
        <p:txBody>
          <a:bodyPr/>
          <a:lstStyle/>
          <a:p>
            <a:fld id="{424974A0-FDCD-43FE-A5C9-A44F6ED742B0}" type="slidenum">
              <a:rPr lang="en-AU" altLang="en-US"/>
              <a:pPr/>
              <a:t>17</a:t>
            </a:fld>
            <a:endParaRPr lang="en-AU" altLang="en-US"/>
          </a:p>
        </p:txBody>
      </p:sp>
      <p:sp>
        <p:nvSpPr>
          <p:cNvPr id="1021954" name="Rectangle 2"/>
          <p:cNvSpPr>
            <a:spLocks noGrp="1" noChangeArrowheads="1"/>
          </p:cNvSpPr>
          <p:nvPr>
            <p:ph type="title"/>
          </p:nvPr>
        </p:nvSpPr>
        <p:spPr/>
        <p:txBody>
          <a:bodyPr/>
          <a:lstStyle/>
          <a:p>
            <a:r>
              <a:rPr lang="en-US" altLang="en-US"/>
              <a:t>Structural complexity of hierarchies </a:t>
            </a:r>
          </a:p>
        </p:txBody>
      </p:sp>
      <p:pic>
        <p:nvPicPr>
          <p:cNvPr id="102195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11625" y="636588"/>
            <a:ext cx="5032375" cy="6221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1959"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7813" y="1341438"/>
            <a:ext cx="5111750" cy="1285875"/>
          </a:xfrm>
          <a:prstGeom prst="rect">
            <a:avLst/>
          </a:prstGeom>
          <a:noFill/>
          <a:extLst>
            <a:ext uri="{909E8E84-426E-40DD-AFC4-6F175D3DCCD1}">
              <a14:hiddenFill xmlns:a14="http://schemas.microsoft.com/office/drawing/2010/main">
                <a:solidFill>
                  <a:srgbClr val="FFFFFF"/>
                </a:solidFill>
              </a14:hiddenFill>
            </a:ext>
          </a:extLst>
        </p:spPr>
      </p:pic>
      <p:pic>
        <p:nvPicPr>
          <p:cNvPr id="1021960"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9388" y="2941638"/>
            <a:ext cx="6535737" cy="725487"/>
          </a:xfrm>
          <a:prstGeom prst="rect">
            <a:avLst/>
          </a:prstGeom>
          <a:noFill/>
          <a:extLst>
            <a:ext uri="{909E8E84-426E-40DD-AFC4-6F175D3DCCD1}">
              <a14:hiddenFill xmlns:a14="http://schemas.microsoft.com/office/drawing/2010/main">
                <a:solidFill>
                  <a:srgbClr val="FFFFFF"/>
                </a:solidFill>
              </a14:hiddenFill>
            </a:ext>
          </a:extLst>
        </p:spPr>
      </p:pic>
      <p:sp>
        <p:nvSpPr>
          <p:cNvPr id="1021961" name="Rectangle 9"/>
          <p:cNvSpPr>
            <a:spLocks noGrp="1" noChangeArrowheads="1"/>
          </p:cNvSpPr>
          <p:nvPr>
            <p:ph type="body" idx="1"/>
          </p:nvPr>
        </p:nvSpPr>
        <p:spPr>
          <a:xfrm>
            <a:off x="900113" y="3789363"/>
            <a:ext cx="5832475" cy="1800225"/>
          </a:xfrm>
          <a:noFill/>
          <a:ln/>
        </p:spPr>
        <p:txBody>
          <a:bodyPr/>
          <a:lstStyle/>
          <a:p>
            <a:pPr>
              <a:lnSpc>
                <a:spcPct val="90000"/>
              </a:lnSpc>
            </a:pPr>
            <a:r>
              <a:rPr lang="en-US" altLang="en-US" sz="2000" dirty="0"/>
              <a:t>First part of the formula computes the number of potential single-directional paths between all classes in each layer. </a:t>
            </a:r>
          </a:p>
          <a:p>
            <a:pPr>
              <a:lnSpc>
                <a:spcPct val="90000"/>
              </a:lnSpc>
            </a:pPr>
            <a:r>
              <a:rPr lang="en-US" altLang="en-US" sz="2000" dirty="0"/>
              <a:t>Second part of the formula computes the number of potential single-directional paths between the classes in each two adjacent layers.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403648" y="0"/>
            <a:ext cx="7426027" cy="908720"/>
          </a:xfrm>
        </p:spPr>
        <p:txBody>
          <a:bodyPr/>
          <a:lstStyle/>
          <a:p>
            <a:r>
              <a:rPr lang="en-US" altLang="en-US" dirty="0"/>
              <a:t>Design Patterns</a:t>
            </a:r>
          </a:p>
        </p:txBody>
      </p:sp>
      <p:sp>
        <p:nvSpPr>
          <p:cNvPr id="4100" name="AutoShape 4"/>
          <p:cNvSpPr>
            <a:spLocks noChangeArrowheads="1"/>
          </p:cNvSpPr>
          <p:nvPr/>
        </p:nvSpPr>
        <p:spPr bwMode="auto">
          <a:xfrm>
            <a:off x="1524000" y="1143001"/>
            <a:ext cx="7391400" cy="3187700"/>
          </a:xfrm>
          <a:prstGeom prst="wedgeRoundRectCallout">
            <a:avLst>
              <a:gd name="adj1" fmla="val -58743"/>
              <a:gd name="adj2" fmla="val 43085"/>
              <a:gd name="adj3" fmla="val 16667"/>
            </a:avLst>
          </a:prstGeom>
          <a:solidFill>
            <a:schemeClr val="bg1"/>
          </a:solidFill>
          <a:ln w="12700">
            <a:solidFill>
              <a:schemeClr val="tx1"/>
            </a:solidFill>
            <a:miter lim="800000"/>
            <a:headEnd/>
            <a:tailEnd/>
          </a:ln>
          <a:effectLst>
            <a:outerShdw blurRad="50800" dist="101600" dir="2700000" algn="ctr" rotWithShape="0">
              <a:srgbClr val="99CCFF">
                <a:alpha val="60000"/>
              </a:srgbClr>
            </a:outerShdw>
          </a:effectLst>
        </p:spPr>
        <p:txBody>
          <a:bodyPr/>
          <a:lstStyle>
            <a:lvl1pPr marL="111125" indent="-111125">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just"/>
            <a:r>
              <a:rPr lang="en-US" altLang="en-US" sz="2200" b="1" dirty="0">
                <a:latin typeface="+mn-lt"/>
              </a:rPr>
              <a:t>“Each pattern describes a problem which occurs over and over again in our environment, and then describes the core of the solution to that problem, in such a way that you can use this solution a million times over, without ever doing it the same way twice.”</a:t>
            </a:r>
          </a:p>
          <a:p>
            <a:pPr algn="r">
              <a:spcBef>
                <a:spcPct val="30000"/>
              </a:spcBef>
            </a:pPr>
            <a:r>
              <a:rPr lang="en-US" altLang="en-US" sz="2200" b="1" dirty="0">
                <a:latin typeface="+mn-lt"/>
              </a:rPr>
              <a:t>– Christopher Alexander.  </a:t>
            </a:r>
            <a:r>
              <a:rPr lang="en-US" altLang="en-US" sz="2200" b="1" i="1" dirty="0">
                <a:latin typeface="+mn-lt"/>
              </a:rPr>
              <a:t>A Pattern Language</a:t>
            </a:r>
            <a:r>
              <a:rPr lang="en-US" altLang="en-US" sz="2200" b="1" dirty="0">
                <a:latin typeface="+mn-lt"/>
              </a:rPr>
              <a:t>.</a:t>
            </a:r>
            <a:br>
              <a:rPr lang="en-US" altLang="en-US" sz="2200" b="1" dirty="0">
                <a:latin typeface="+mn-lt"/>
              </a:rPr>
            </a:br>
            <a:r>
              <a:rPr lang="en-US" altLang="en-US" sz="2200" b="1" dirty="0">
                <a:latin typeface="+mn-lt"/>
              </a:rPr>
              <a:t> Oxford University Press, 1977.</a:t>
            </a:r>
          </a:p>
        </p:txBody>
      </p:sp>
      <p:graphicFrame>
        <p:nvGraphicFramePr>
          <p:cNvPr id="4102" name="Object 6"/>
          <p:cNvGraphicFramePr>
            <a:graphicFrameLocks noChangeAspect="1"/>
          </p:cNvGraphicFramePr>
          <p:nvPr/>
        </p:nvGraphicFramePr>
        <p:xfrm>
          <a:off x="228600" y="3124200"/>
          <a:ext cx="1069975" cy="3248025"/>
        </p:xfrm>
        <a:graphic>
          <a:graphicData uri="http://schemas.openxmlformats.org/presentationml/2006/ole">
            <mc:AlternateContent xmlns:mc="http://schemas.openxmlformats.org/markup-compatibility/2006">
              <mc:Choice xmlns:v="urn:schemas-microsoft-com:vml" Requires="v">
                <p:oleObj spid="_x0000_s1079325" name="Clip" r:id="rId3" imgW="1296063" imgH="3934305" progId="">
                  <p:embed/>
                </p:oleObj>
              </mc:Choice>
              <mc:Fallback>
                <p:oleObj name="Clip" r:id="rId3" imgW="1296063" imgH="3934305" progId="">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3124200"/>
                        <a:ext cx="1069975" cy="3248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107" name="Group 11"/>
          <p:cNvGrpSpPr>
            <a:grpSpLocks/>
          </p:cNvGrpSpPr>
          <p:nvPr/>
        </p:nvGrpSpPr>
        <p:grpSpPr bwMode="auto">
          <a:xfrm>
            <a:off x="2511425" y="4794250"/>
            <a:ext cx="5649913" cy="1295400"/>
            <a:chOff x="1680" y="3020"/>
            <a:chExt cx="3312" cy="816"/>
          </a:xfrm>
        </p:grpSpPr>
        <p:sp>
          <p:nvSpPr>
            <p:cNvPr id="4103" name="AutoShape 7"/>
            <p:cNvSpPr>
              <a:spLocks noChangeArrowheads="1"/>
            </p:cNvSpPr>
            <p:nvPr/>
          </p:nvSpPr>
          <p:spPr bwMode="auto">
            <a:xfrm>
              <a:off x="1680" y="3020"/>
              <a:ext cx="3312" cy="816"/>
            </a:xfrm>
            <a:prstGeom prst="horizontalScroll">
              <a:avLst>
                <a:gd name="adj" fmla="val 12500"/>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71842" dir="2700000" algn="ctr" rotWithShape="0">
                      <a:srgbClr val="99CCFF"/>
                    </a:outerShdw>
                  </a:effectLst>
                </a14:hiddenEffects>
              </a:ext>
            </a:extLst>
          </p:spPr>
          <p:txBody>
            <a:bodyPr wrap="none" anchor="ctr"/>
            <a:lstStyle/>
            <a:p>
              <a:endParaRPr lang="en-AU"/>
            </a:p>
          </p:txBody>
        </p:sp>
        <p:sp>
          <p:nvSpPr>
            <p:cNvPr id="4105" name="Text Box 9"/>
            <p:cNvSpPr txBox="1">
              <a:spLocks noChangeArrowheads="1"/>
            </p:cNvSpPr>
            <p:nvPr/>
          </p:nvSpPr>
          <p:spPr bwMode="auto">
            <a:xfrm>
              <a:off x="1920" y="3284"/>
              <a:ext cx="2967" cy="29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99CCFF"/>
                    </a:outerShdw>
                  </a:effectLst>
                </a14:hiddenEffects>
              </a:ext>
            </a:extLst>
          </p:spPr>
          <p:txBody>
            <a:bodyPr wrap="none">
              <a:spAutoFit/>
            </a:bodyPr>
            <a:lstStyle/>
            <a:p>
              <a:pPr algn="ctr"/>
              <a:r>
                <a:rPr lang="en-US" altLang="en-US" sz="2400" i="1" dirty="0">
                  <a:latin typeface="+mn-lt"/>
                </a:rPr>
                <a:t>A solution to a problem in a context.</a:t>
              </a:r>
            </a:p>
          </p:txBody>
        </p:sp>
      </p:grpSp>
      <p:sp>
        <p:nvSpPr>
          <p:cNvPr id="8" name="Date Placeholder 3"/>
          <p:cNvSpPr>
            <a:spLocks noGrp="1"/>
          </p:cNvSpPr>
          <p:nvPr>
            <p:ph type="dt" sz="half" idx="10"/>
          </p:nvPr>
        </p:nvSpPr>
        <p:spPr>
          <a:xfrm>
            <a:off x="762000" y="6553200"/>
            <a:ext cx="1905000" cy="304800"/>
          </a:xfrm>
        </p:spPr>
        <p:txBody>
          <a:bodyPr/>
          <a:lstStyle/>
          <a:p>
            <a:pPr>
              <a:defRPr/>
            </a:pPr>
            <a:r>
              <a:rPr lang="en-US" altLang="en-US" dirty="0"/>
              <a:t>© Richard Thomas, 1998–2018</a:t>
            </a:r>
            <a:endParaRPr lang="en-AU" altLang="en-US" dirty="0"/>
          </a:p>
        </p:txBody>
      </p:sp>
      <p:sp>
        <p:nvSpPr>
          <p:cNvPr id="9" name="Slide Number Placeholder 4"/>
          <p:cNvSpPr>
            <a:spLocks noGrp="1"/>
          </p:cNvSpPr>
          <p:nvPr>
            <p:ph type="sldNum" sz="quarter" idx="12"/>
          </p:nvPr>
        </p:nvSpPr>
        <p:spPr>
          <a:xfrm>
            <a:off x="8388424" y="6553200"/>
            <a:ext cx="526976" cy="304800"/>
          </a:xfrm>
        </p:spPr>
        <p:txBody>
          <a:bodyPr/>
          <a:lstStyle/>
          <a:p>
            <a:pPr>
              <a:defRPr/>
            </a:pPr>
            <a:fld id="{2505048C-9CA2-4356-B565-2FC324102B46}" type="slidenum">
              <a:rPr lang="en-AU" altLang="en-US" smtClean="0"/>
              <a:pPr>
                <a:defRPr/>
              </a:pPr>
              <a:t>18</a:t>
            </a:fld>
            <a:endParaRPr lang="en-AU" altLang="en-US"/>
          </a:p>
        </p:txBody>
      </p:sp>
    </p:spTree>
    <p:extLst>
      <p:ext uri="{BB962C8B-B14F-4D97-AF65-F5344CB8AC3E}">
        <p14:creationId xmlns:p14="http://schemas.microsoft.com/office/powerpoint/2010/main" val="31563337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4102"/>
                                        </p:tgtEl>
                                        <p:attrNameLst>
                                          <p:attrName>style.visibility</p:attrName>
                                        </p:attrNameLst>
                                      </p:cBhvr>
                                      <p:to>
                                        <p:strVal val="visible"/>
                                      </p:to>
                                    </p:set>
                                    <p:animEffect transition="in" filter="dissolve">
                                      <p:cBhvr>
                                        <p:cTn id="7" dur="500"/>
                                        <p:tgtEl>
                                          <p:spTgt spid="4102"/>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100"/>
                                        </p:tgtEl>
                                        <p:attrNameLst>
                                          <p:attrName>style.visibility</p:attrName>
                                        </p:attrNameLst>
                                      </p:cBhvr>
                                      <p:to>
                                        <p:strVal val="visible"/>
                                      </p:to>
                                    </p:set>
                                    <p:animEffect transition="in" filter="wipe(left)">
                                      <p:cBhvr>
                                        <p:cTn id="11" dur="500"/>
                                        <p:tgtEl>
                                          <p:spTgt spid="410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6" presetClass="entr" presetSubtype="37" fill="hold" nodeType="clickEffect">
                                  <p:stCondLst>
                                    <p:cond delay="0"/>
                                  </p:stCondLst>
                                  <p:childTnLst>
                                    <p:set>
                                      <p:cBhvr>
                                        <p:cTn id="15" dur="1" fill="hold">
                                          <p:stCondLst>
                                            <p:cond delay="0"/>
                                          </p:stCondLst>
                                        </p:cTn>
                                        <p:tgtEl>
                                          <p:spTgt spid="4107"/>
                                        </p:tgtEl>
                                        <p:attrNameLst>
                                          <p:attrName>style.visibility</p:attrName>
                                        </p:attrNameLst>
                                      </p:cBhvr>
                                      <p:to>
                                        <p:strVal val="visible"/>
                                      </p:to>
                                    </p:set>
                                    <p:animEffect transition="in" filter="barn(outVertical)">
                                      <p:cBhvr>
                                        <p:cTn id="16" dur="500"/>
                                        <p:tgtEl>
                                          <p:spTgt spid="4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1403648" y="0"/>
            <a:ext cx="7130752" cy="908720"/>
          </a:xfrm>
        </p:spPr>
        <p:txBody>
          <a:bodyPr/>
          <a:lstStyle/>
          <a:p>
            <a:r>
              <a:rPr lang="en-AU" altLang="en-US" dirty="0"/>
              <a:t>Design Patterns Motivation</a:t>
            </a:r>
          </a:p>
        </p:txBody>
      </p:sp>
      <p:sp>
        <p:nvSpPr>
          <p:cNvPr id="90115" name="Rectangle 3"/>
          <p:cNvSpPr>
            <a:spLocks noGrp="1" noChangeArrowheads="1"/>
          </p:cNvSpPr>
          <p:nvPr>
            <p:ph type="body" idx="1"/>
          </p:nvPr>
        </p:nvSpPr>
        <p:spPr>
          <a:xfrm>
            <a:off x="1403648" y="1124744"/>
            <a:ext cx="7560840" cy="5026819"/>
          </a:xfrm>
        </p:spPr>
        <p:txBody>
          <a:bodyPr/>
          <a:lstStyle/>
          <a:p>
            <a:pPr>
              <a:spcBef>
                <a:spcPct val="50000"/>
              </a:spcBef>
            </a:pPr>
            <a:r>
              <a:rPr lang="en-AU" altLang="en-US" dirty="0"/>
              <a:t>Software Design is Hard</a:t>
            </a:r>
          </a:p>
          <a:p>
            <a:pPr lvl="1"/>
            <a:r>
              <a:rPr lang="en-AU" altLang="en-US" dirty="0"/>
              <a:t>Software is soft – it changes early and often</a:t>
            </a:r>
          </a:p>
          <a:p>
            <a:pPr lvl="1"/>
            <a:r>
              <a:rPr lang="en-AU" altLang="en-US" dirty="0"/>
              <a:t>Software is </a:t>
            </a:r>
            <a:r>
              <a:rPr lang="en-AU" altLang="en-US" dirty="0" err="1"/>
              <a:t>peopleware</a:t>
            </a:r>
            <a:r>
              <a:rPr lang="en-AU" altLang="en-US" dirty="0"/>
              <a:t> – designers are people</a:t>
            </a:r>
          </a:p>
          <a:p>
            <a:pPr lvl="1"/>
            <a:r>
              <a:rPr lang="en-AU" altLang="en-US" dirty="0"/>
              <a:t>But successful designs (and designers) do exist!</a:t>
            </a:r>
          </a:p>
          <a:p>
            <a:pPr lvl="2"/>
            <a:r>
              <a:rPr lang="en-AU" altLang="en-US" sz="2200" dirty="0"/>
              <a:t>So how can we capture their knowledge to build software?</a:t>
            </a:r>
          </a:p>
          <a:p>
            <a:pPr>
              <a:spcBef>
                <a:spcPct val="50000"/>
              </a:spcBef>
            </a:pPr>
            <a:r>
              <a:rPr lang="en-AU" altLang="en-US" dirty="0"/>
              <a:t>Inspiration</a:t>
            </a:r>
          </a:p>
          <a:p>
            <a:pPr lvl="1"/>
            <a:r>
              <a:rPr lang="en-AU" altLang="en-US" dirty="0"/>
              <a:t>Christopher Alexander – 60</a:t>
            </a:r>
            <a:r>
              <a:rPr lang="en-US" altLang="en-US" dirty="0"/>
              <a:t>’</a:t>
            </a:r>
            <a:r>
              <a:rPr lang="en-AU" altLang="en-US" dirty="0"/>
              <a:t>s  architect</a:t>
            </a:r>
          </a:p>
          <a:p>
            <a:pPr lvl="2"/>
            <a:r>
              <a:rPr lang="en-AU" altLang="en-US" dirty="0"/>
              <a:t>with all that implies ...</a:t>
            </a:r>
          </a:p>
        </p:txBody>
      </p:sp>
      <p:sp>
        <p:nvSpPr>
          <p:cNvPr id="5" name="Slide Number Placeholder 4"/>
          <p:cNvSpPr>
            <a:spLocks noGrp="1"/>
          </p:cNvSpPr>
          <p:nvPr>
            <p:ph type="sldNum" sz="quarter" idx="12"/>
          </p:nvPr>
        </p:nvSpPr>
        <p:spPr>
          <a:xfrm>
            <a:off x="8388424" y="6553200"/>
            <a:ext cx="526976" cy="304800"/>
          </a:xfrm>
        </p:spPr>
        <p:txBody>
          <a:bodyPr/>
          <a:lstStyle/>
          <a:p>
            <a:pPr>
              <a:defRPr/>
            </a:pPr>
            <a:fld id="{2505048C-9CA2-4356-B565-2FC324102B46}" type="slidenum">
              <a:rPr lang="en-AU" altLang="en-US" smtClean="0"/>
              <a:pPr>
                <a:defRPr/>
              </a:pPr>
              <a:t>19</a:t>
            </a:fld>
            <a:endParaRPr lang="en-AU" altLang="en-US"/>
          </a:p>
        </p:txBody>
      </p:sp>
      <p:sp>
        <p:nvSpPr>
          <p:cNvPr id="6" name="Date Placeholder 3">
            <a:extLst>
              <a:ext uri="{FF2B5EF4-FFF2-40B4-BE49-F238E27FC236}">
                <a16:creationId xmlns:a16="http://schemas.microsoft.com/office/drawing/2014/main" xmlns="" id="{0DE32559-525C-4ED4-9468-FE8A84664CB6}"/>
              </a:ext>
            </a:extLst>
          </p:cNvPr>
          <p:cNvSpPr>
            <a:spLocks noGrp="1"/>
          </p:cNvSpPr>
          <p:nvPr>
            <p:ph type="dt" sz="half" idx="10"/>
          </p:nvPr>
        </p:nvSpPr>
        <p:spPr>
          <a:xfrm>
            <a:off x="762000" y="6553200"/>
            <a:ext cx="1905000" cy="304800"/>
          </a:xfrm>
        </p:spPr>
        <p:txBody>
          <a:bodyPr/>
          <a:lstStyle/>
          <a:p>
            <a:pPr>
              <a:defRPr/>
            </a:pPr>
            <a:r>
              <a:rPr lang="en-US" altLang="en-US" dirty="0"/>
              <a:t>© Richard Thomas, 1998–2018</a:t>
            </a:r>
            <a:endParaRPr lang="en-AU" altLang="en-US" dirty="0"/>
          </a:p>
        </p:txBody>
      </p:sp>
    </p:spTree>
    <p:extLst>
      <p:ext uri="{BB962C8B-B14F-4D97-AF65-F5344CB8AC3E}">
        <p14:creationId xmlns:p14="http://schemas.microsoft.com/office/powerpoint/2010/main" val="4150442931"/>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90115">
                                            <p:txEl>
                                              <p:pRg st="0" end="0"/>
                                            </p:txEl>
                                          </p:spTgt>
                                        </p:tgtEl>
                                        <p:attrNameLst>
                                          <p:attrName>style.visibility</p:attrName>
                                        </p:attrNameLst>
                                      </p:cBhvr>
                                      <p:to>
                                        <p:strVal val="visible"/>
                                      </p:to>
                                    </p:set>
                                    <p:animEffect transition="in" filter="barn(outVertical)">
                                      <p:cBhvr>
                                        <p:cTn id="7" dur="500"/>
                                        <p:tgtEl>
                                          <p:spTgt spid="901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90115">
                                            <p:txEl>
                                              <p:pRg st="1" end="1"/>
                                            </p:txEl>
                                          </p:spTgt>
                                        </p:tgtEl>
                                        <p:attrNameLst>
                                          <p:attrName>style.visibility</p:attrName>
                                        </p:attrNameLst>
                                      </p:cBhvr>
                                      <p:to>
                                        <p:strVal val="visible"/>
                                      </p:to>
                                    </p:set>
                                    <p:animEffect transition="in" filter="barn(outVertical)">
                                      <p:cBhvr>
                                        <p:cTn id="12" dur="500"/>
                                        <p:tgtEl>
                                          <p:spTgt spid="901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90115">
                                            <p:txEl>
                                              <p:pRg st="2" end="2"/>
                                            </p:txEl>
                                          </p:spTgt>
                                        </p:tgtEl>
                                        <p:attrNameLst>
                                          <p:attrName>style.visibility</p:attrName>
                                        </p:attrNameLst>
                                      </p:cBhvr>
                                      <p:to>
                                        <p:strVal val="visible"/>
                                      </p:to>
                                    </p:set>
                                    <p:animEffect transition="in" filter="barn(outVertical)">
                                      <p:cBhvr>
                                        <p:cTn id="17" dur="500"/>
                                        <p:tgtEl>
                                          <p:spTgt spid="901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90115">
                                            <p:txEl>
                                              <p:pRg st="3" end="3"/>
                                            </p:txEl>
                                          </p:spTgt>
                                        </p:tgtEl>
                                        <p:attrNameLst>
                                          <p:attrName>style.visibility</p:attrName>
                                        </p:attrNameLst>
                                      </p:cBhvr>
                                      <p:to>
                                        <p:strVal val="visible"/>
                                      </p:to>
                                    </p:set>
                                    <p:animEffect transition="in" filter="barn(outVertical)">
                                      <p:cBhvr>
                                        <p:cTn id="22" dur="500"/>
                                        <p:tgtEl>
                                          <p:spTgt spid="9011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90115">
                                            <p:txEl>
                                              <p:pRg st="4" end="4"/>
                                            </p:txEl>
                                          </p:spTgt>
                                        </p:tgtEl>
                                        <p:attrNameLst>
                                          <p:attrName>style.visibility</p:attrName>
                                        </p:attrNameLst>
                                      </p:cBhvr>
                                      <p:to>
                                        <p:strVal val="visible"/>
                                      </p:to>
                                    </p:set>
                                    <p:animEffect transition="in" filter="barn(outVertical)">
                                      <p:cBhvr>
                                        <p:cTn id="27" dur="500"/>
                                        <p:tgtEl>
                                          <p:spTgt spid="9011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90115">
                                            <p:txEl>
                                              <p:pRg st="5" end="5"/>
                                            </p:txEl>
                                          </p:spTgt>
                                        </p:tgtEl>
                                        <p:attrNameLst>
                                          <p:attrName>style.visibility</p:attrName>
                                        </p:attrNameLst>
                                      </p:cBhvr>
                                      <p:to>
                                        <p:strVal val="visible"/>
                                      </p:to>
                                    </p:set>
                                    <p:animEffect transition="in" filter="barn(outVertical)">
                                      <p:cBhvr>
                                        <p:cTn id="32" dur="500"/>
                                        <p:tgtEl>
                                          <p:spTgt spid="9011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37" fill="hold" grpId="0" nodeType="clickEffect">
                                  <p:stCondLst>
                                    <p:cond delay="0"/>
                                  </p:stCondLst>
                                  <p:childTnLst>
                                    <p:set>
                                      <p:cBhvr>
                                        <p:cTn id="36" dur="1" fill="hold">
                                          <p:stCondLst>
                                            <p:cond delay="0"/>
                                          </p:stCondLst>
                                        </p:cTn>
                                        <p:tgtEl>
                                          <p:spTgt spid="90115">
                                            <p:txEl>
                                              <p:pRg st="6" end="6"/>
                                            </p:txEl>
                                          </p:spTgt>
                                        </p:tgtEl>
                                        <p:attrNameLst>
                                          <p:attrName>style.visibility</p:attrName>
                                        </p:attrNameLst>
                                      </p:cBhvr>
                                      <p:to>
                                        <p:strVal val="visible"/>
                                      </p:to>
                                    </p:set>
                                    <p:animEffect transition="in" filter="barn(outVertical)">
                                      <p:cBhvr>
                                        <p:cTn id="37" dur="500"/>
                                        <p:tgtEl>
                                          <p:spTgt spid="9011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37" fill="hold" grpId="0" nodeType="clickEffect">
                                  <p:stCondLst>
                                    <p:cond delay="0"/>
                                  </p:stCondLst>
                                  <p:childTnLst>
                                    <p:set>
                                      <p:cBhvr>
                                        <p:cTn id="41" dur="1" fill="hold">
                                          <p:stCondLst>
                                            <p:cond delay="0"/>
                                          </p:stCondLst>
                                        </p:cTn>
                                        <p:tgtEl>
                                          <p:spTgt spid="90115">
                                            <p:txEl>
                                              <p:pRg st="7" end="7"/>
                                            </p:txEl>
                                          </p:spTgt>
                                        </p:tgtEl>
                                        <p:attrNameLst>
                                          <p:attrName>style.visibility</p:attrName>
                                        </p:attrNameLst>
                                      </p:cBhvr>
                                      <p:to>
                                        <p:strVal val="visible"/>
                                      </p:to>
                                    </p:set>
                                    <p:animEffect transition="in" filter="barn(outVertical)">
                                      <p:cBhvr>
                                        <p:cTn id="42" dur="500"/>
                                        <p:tgtEl>
                                          <p:spTgt spid="901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build="p" bldLvl="3"/>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6 (Maciaszek - RASD 3/e)</a:t>
            </a:r>
          </a:p>
        </p:txBody>
      </p:sp>
      <p:sp>
        <p:nvSpPr>
          <p:cNvPr id="6" name="Slide Number Placeholder 5"/>
          <p:cNvSpPr>
            <a:spLocks noGrp="1"/>
          </p:cNvSpPr>
          <p:nvPr>
            <p:ph type="sldNum" sz="quarter" idx="12"/>
          </p:nvPr>
        </p:nvSpPr>
        <p:spPr/>
        <p:txBody>
          <a:bodyPr/>
          <a:lstStyle/>
          <a:p>
            <a:fld id="{78E65003-5BE3-43EF-8978-F5AF760F9538}" type="slidenum">
              <a:rPr lang="en-AU" altLang="en-US"/>
              <a:pPr/>
              <a:t>2</a:t>
            </a:fld>
            <a:endParaRPr lang="en-AU" altLang="en-US"/>
          </a:p>
        </p:txBody>
      </p:sp>
      <p:sp>
        <p:nvSpPr>
          <p:cNvPr id="1008642" name="Rectangle 2"/>
          <p:cNvSpPr>
            <a:spLocks noGrp="1" noChangeArrowheads="1"/>
          </p:cNvSpPr>
          <p:nvPr>
            <p:ph type="title"/>
          </p:nvPr>
        </p:nvSpPr>
        <p:spPr/>
        <p:txBody>
          <a:bodyPr/>
          <a:lstStyle/>
          <a:p>
            <a:r>
              <a:rPr lang="en-US" altLang="en-US"/>
              <a:t>Topics</a:t>
            </a:r>
          </a:p>
        </p:txBody>
      </p:sp>
      <p:sp>
        <p:nvSpPr>
          <p:cNvPr id="1008643" name="Rectangle 3"/>
          <p:cNvSpPr>
            <a:spLocks noGrp="1" noChangeArrowheads="1"/>
          </p:cNvSpPr>
          <p:nvPr>
            <p:ph type="body" idx="1"/>
          </p:nvPr>
        </p:nvSpPr>
        <p:spPr/>
        <p:txBody>
          <a:bodyPr/>
          <a:lstStyle/>
          <a:p>
            <a:pPr>
              <a:lnSpc>
                <a:spcPct val="210000"/>
              </a:lnSpc>
            </a:pPr>
            <a:r>
              <a:rPr lang="en-US" altLang="en-US"/>
              <a:t>Distributed physical architecture</a:t>
            </a:r>
          </a:p>
          <a:p>
            <a:pPr>
              <a:lnSpc>
                <a:spcPct val="210000"/>
              </a:lnSpc>
            </a:pPr>
            <a:r>
              <a:rPr lang="en-US" altLang="en-US"/>
              <a:t>Multilayer logical architecture</a:t>
            </a:r>
          </a:p>
          <a:p>
            <a:pPr>
              <a:lnSpc>
                <a:spcPct val="210000"/>
              </a:lnSpc>
            </a:pPr>
            <a:r>
              <a:rPr lang="en-US" altLang="en-US"/>
              <a:t>Architectural modeling</a:t>
            </a:r>
          </a:p>
          <a:p>
            <a:pPr>
              <a:lnSpc>
                <a:spcPct val="210000"/>
              </a:lnSpc>
            </a:pPr>
            <a:r>
              <a:rPr lang="en-US" altLang="en-US"/>
              <a:t>Principles of program design and reuse</a:t>
            </a:r>
          </a:p>
          <a:p>
            <a:pPr>
              <a:lnSpc>
                <a:spcPct val="210000"/>
              </a:lnSpc>
            </a:pPr>
            <a:r>
              <a:rPr lang="en-US" altLang="en-US"/>
              <a:t>Collaboration modeling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1403648" y="0"/>
            <a:ext cx="7054552" cy="908720"/>
          </a:xfrm>
        </p:spPr>
        <p:txBody>
          <a:bodyPr/>
          <a:lstStyle/>
          <a:p>
            <a:r>
              <a:rPr lang="en-AU" altLang="en-US" dirty="0"/>
              <a:t>Design Patterns</a:t>
            </a:r>
            <a:r>
              <a:rPr lang="en-US" altLang="en-US" dirty="0"/>
              <a:t> Aims</a:t>
            </a:r>
            <a:endParaRPr lang="en-AU" altLang="en-US" dirty="0"/>
          </a:p>
        </p:txBody>
      </p:sp>
      <p:sp>
        <p:nvSpPr>
          <p:cNvPr id="94211" name="Rectangle 3"/>
          <p:cNvSpPr>
            <a:spLocks noGrp="1" noChangeArrowheads="1"/>
          </p:cNvSpPr>
          <p:nvPr>
            <p:ph type="body" idx="1"/>
          </p:nvPr>
        </p:nvSpPr>
        <p:spPr>
          <a:xfrm>
            <a:off x="1403648" y="1124745"/>
            <a:ext cx="7411740" cy="5004594"/>
          </a:xfrm>
        </p:spPr>
        <p:txBody>
          <a:bodyPr/>
          <a:lstStyle/>
          <a:p>
            <a:r>
              <a:rPr lang="en-AU" altLang="en-US" dirty="0"/>
              <a:t>Transmit design experience </a:t>
            </a:r>
          </a:p>
          <a:p>
            <a:pPr lvl="1"/>
            <a:r>
              <a:rPr lang="en-AU" altLang="en-US" dirty="0"/>
              <a:t>So that real human programmers can use it</a:t>
            </a:r>
          </a:p>
          <a:p>
            <a:pPr lvl="1"/>
            <a:r>
              <a:rPr lang="en-AU" altLang="en-US" dirty="0"/>
              <a:t>Build up an engineering handbook for software</a:t>
            </a:r>
          </a:p>
          <a:p>
            <a:pPr lvl="1"/>
            <a:r>
              <a:rPr lang="en-AU" altLang="en-US" dirty="0"/>
              <a:t>Establish a working vocabulary for program design</a:t>
            </a:r>
          </a:p>
          <a:p>
            <a:pPr>
              <a:spcBef>
                <a:spcPct val="60000"/>
              </a:spcBef>
            </a:pPr>
            <a:r>
              <a:rPr lang="en-AU" altLang="en-US" dirty="0"/>
              <a:t>Build flexible, long-lived software</a:t>
            </a:r>
          </a:p>
          <a:p>
            <a:pPr lvl="1"/>
            <a:r>
              <a:rPr lang="en-AU" altLang="en-US" dirty="0"/>
              <a:t>Reusable — reuse implies change</a:t>
            </a:r>
          </a:p>
        </p:txBody>
      </p:sp>
      <p:sp>
        <p:nvSpPr>
          <p:cNvPr id="5" name="Slide Number Placeholder 4"/>
          <p:cNvSpPr>
            <a:spLocks noGrp="1"/>
          </p:cNvSpPr>
          <p:nvPr>
            <p:ph type="sldNum" sz="quarter" idx="12"/>
          </p:nvPr>
        </p:nvSpPr>
        <p:spPr>
          <a:xfrm>
            <a:off x="8388424" y="6553200"/>
            <a:ext cx="526976" cy="304800"/>
          </a:xfrm>
        </p:spPr>
        <p:txBody>
          <a:bodyPr/>
          <a:lstStyle/>
          <a:p>
            <a:pPr>
              <a:defRPr/>
            </a:pPr>
            <a:fld id="{2505048C-9CA2-4356-B565-2FC324102B46}" type="slidenum">
              <a:rPr lang="en-AU" altLang="en-US" smtClean="0"/>
              <a:pPr>
                <a:defRPr/>
              </a:pPr>
              <a:t>20</a:t>
            </a:fld>
            <a:endParaRPr lang="en-AU" altLang="en-US"/>
          </a:p>
        </p:txBody>
      </p:sp>
      <p:sp>
        <p:nvSpPr>
          <p:cNvPr id="6" name="Date Placeholder 3">
            <a:extLst>
              <a:ext uri="{FF2B5EF4-FFF2-40B4-BE49-F238E27FC236}">
                <a16:creationId xmlns:a16="http://schemas.microsoft.com/office/drawing/2014/main" xmlns="" id="{18EB9FB0-D8FC-4D96-982A-FB1596D4A282}"/>
              </a:ext>
            </a:extLst>
          </p:cNvPr>
          <p:cNvSpPr>
            <a:spLocks noGrp="1"/>
          </p:cNvSpPr>
          <p:nvPr>
            <p:ph type="dt" sz="half" idx="10"/>
          </p:nvPr>
        </p:nvSpPr>
        <p:spPr>
          <a:xfrm>
            <a:off x="762000" y="6553200"/>
            <a:ext cx="1905000" cy="304800"/>
          </a:xfrm>
        </p:spPr>
        <p:txBody>
          <a:bodyPr/>
          <a:lstStyle/>
          <a:p>
            <a:pPr>
              <a:defRPr/>
            </a:pPr>
            <a:r>
              <a:rPr lang="en-US" altLang="en-US" dirty="0"/>
              <a:t>© Richard Thomas, 1998–2018</a:t>
            </a:r>
            <a:endParaRPr lang="en-AU" altLang="en-US" dirty="0"/>
          </a:p>
        </p:txBody>
      </p:sp>
    </p:spTree>
    <p:extLst>
      <p:ext uri="{BB962C8B-B14F-4D97-AF65-F5344CB8AC3E}">
        <p14:creationId xmlns:p14="http://schemas.microsoft.com/office/powerpoint/2010/main" val="30794182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1403648" y="0"/>
            <a:ext cx="7054552" cy="908720"/>
          </a:xfrm>
        </p:spPr>
        <p:txBody>
          <a:bodyPr/>
          <a:lstStyle/>
          <a:p>
            <a:r>
              <a:rPr lang="en-AU" altLang="en-US" dirty="0">
                <a:sym typeface="Symbol" panose="05050102010706020507" pitchFamily="18" charset="2"/>
              </a:rPr>
              <a:t>A Common Language</a:t>
            </a:r>
          </a:p>
        </p:txBody>
      </p:sp>
      <p:sp>
        <p:nvSpPr>
          <p:cNvPr id="92163" name="Rectangle 3"/>
          <p:cNvSpPr>
            <a:spLocks noGrp="1" noChangeArrowheads="1"/>
          </p:cNvSpPr>
          <p:nvPr>
            <p:ph type="body" idx="1"/>
          </p:nvPr>
        </p:nvSpPr>
        <p:spPr>
          <a:xfrm>
            <a:off x="1403648" y="1124744"/>
            <a:ext cx="7511752" cy="4475956"/>
          </a:xfrm>
        </p:spPr>
        <p:txBody>
          <a:bodyPr/>
          <a:lstStyle/>
          <a:p>
            <a:r>
              <a:rPr lang="en-AU" altLang="en-US" dirty="0">
                <a:sym typeface="Symbol" panose="05050102010706020507" pitchFamily="18" charset="2"/>
              </a:rPr>
              <a:t>Patterns form a common language within which to think and talk about programming</a:t>
            </a:r>
          </a:p>
          <a:p>
            <a:pPr>
              <a:spcBef>
                <a:spcPct val="60000"/>
              </a:spcBef>
            </a:pPr>
            <a:r>
              <a:rPr lang="en-AU" altLang="en-US" dirty="0">
                <a:sym typeface="Symbol" panose="05050102010706020507" pitchFamily="18" charset="2"/>
              </a:rPr>
              <a:t>For example</a:t>
            </a:r>
          </a:p>
          <a:p>
            <a:pPr lvl="1"/>
            <a:r>
              <a:rPr lang="en-AU" altLang="en-US" dirty="0">
                <a:sym typeface="Symbol" panose="05050102010706020507" pitchFamily="18" charset="2"/>
              </a:rPr>
              <a:t>Each window is a </a:t>
            </a:r>
            <a:r>
              <a:rPr lang="en-AU" altLang="en-US" i="1" dirty="0">
                <a:sym typeface="Symbol" panose="05050102010706020507" pitchFamily="18" charset="2"/>
              </a:rPr>
              <a:t>composite</a:t>
            </a:r>
            <a:r>
              <a:rPr lang="en-AU" altLang="en-US" dirty="0">
                <a:sym typeface="Symbol" panose="05050102010706020507" pitchFamily="18" charset="2"/>
              </a:rPr>
              <a:t>, with </a:t>
            </a:r>
            <a:r>
              <a:rPr lang="en-AU" altLang="en-US" i="1" dirty="0">
                <a:sym typeface="Symbol" panose="05050102010706020507" pitchFamily="18" charset="2"/>
              </a:rPr>
              <a:t>decorators</a:t>
            </a:r>
            <a:r>
              <a:rPr lang="en-AU" altLang="en-US" dirty="0">
                <a:sym typeface="Symbol" panose="05050102010706020507" pitchFamily="18" charset="2"/>
              </a:rPr>
              <a:t> providing titles and scroll bars</a:t>
            </a:r>
          </a:p>
          <a:p>
            <a:pPr lvl="1"/>
            <a:r>
              <a:rPr lang="en-AU" altLang="en-US" dirty="0">
                <a:sym typeface="Symbol" panose="05050102010706020507" pitchFamily="18" charset="2"/>
              </a:rPr>
              <a:t>To save memory, each image is a </a:t>
            </a:r>
            <a:r>
              <a:rPr lang="en-AU" altLang="en-US" i="1" dirty="0">
                <a:sym typeface="Symbol" panose="05050102010706020507" pitchFamily="18" charset="2"/>
              </a:rPr>
              <a:t>flyweight</a:t>
            </a:r>
            <a:endParaRPr lang="en-AU" altLang="en-US" dirty="0">
              <a:sym typeface="Symbol" panose="05050102010706020507" pitchFamily="18" charset="2"/>
            </a:endParaRPr>
          </a:p>
        </p:txBody>
      </p:sp>
      <p:sp>
        <p:nvSpPr>
          <p:cNvPr id="5" name="Slide Number Placeholder 4"/>
          <p:cNvSpPr>
            <a:spLocks noGrp="1"/>
          </p:cNvSpPr>
          <p:nvPr>
            <p:ph type="sldNum" sz="quarter" idx="12"/>
          </p:nvPr>
        </p:nvSpPr>
        <p:spPr>
          <a:xfrm>
            <a:off x="8388424" y="6553200"/>
            <a:ext cx="526976" cy="304800"/>
          </a:xfrm>
        </p:spPr>
        <p:txBody>
          <a:bodyPr/>
          <a:lstStyle/>
          <a:p>
            <a:pPr>
              <a:defRPr/>
            </a:pPr>
            <a:fld id="{2505048C-9CA2-4356-B565-2FC324102B46}" type="slidenum">
              <a:rPr lang="en-AU" altLang="en-US" smtClean="0"/>
              <a:pPr>
                <a:defRPr/>
              </a:pPr>
              <a:t>21</a:t>
            </a:fld>
            <a:endParaRPr lang="en-AU" altLang="en-US"/>
          </a:p>
        </p:txBody>
      </p:sp>
      <p:sp>
        <p:nvSpPr>
          <p:cNvPr id="6" name="Date Placeholder 3">
            <a:extLst>
              <a:ext uri="{FF2B5EF4-FFF2-40B4-BE49-F238E27FC236}">
                <a16:creationId xmlns:a16="http://schemas.microsoft.com/office/drawing/2014/main" xmlns="" id="{C867D634-111B-4C92-8DC4-953C8E9F91EB}"/>
              </a:ext>
            </a:extLst>
          </p:cNvPr>
          <p:cNvSpPr>
            <a:spLocks noGrp="1"/>
          </p:cNvSpPr>
          <p:nvPr>
            <p:ph type="dt" sz="half" idx="10"/>
          </p:nvPr>
        </p:nvSpPr>
        <p:spPr>
          <a:xfrm>
            <a:off x="762000" y="6553200"/>
            <a:ext cx="1905000" cy="304800"/>
          </a:xfrm>
        </p:spPr>
        <p:txBody>
          <a:bodyPr/>
          <a:lstStyle/>
          <a:p>
            <a:pPr>
              <a:defRPr/>
            </a:pPr>
            <a:r>
              <a:rPr lang="en-US" altLang="en-US" dirty="0"/>
              <a:t>© Richard Thomas, 1998–2018</a:t>
            </a:r>
            <a:endParaRPr lang="en-AU" altLang="en-US" dirty="0"/>
          </a:p>
        </p:txBody>
      </p:sp>
    </p:spTree>
    <p:extLst>
      <p:ext uri="{BB962C8B-B14F-4D97-AF65-F5344CB8AC3E}">
        <p14:creationId xmlns:p14="http://schemas.microsoft.com/office/powerpoint/2010/main" val="3288803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1403648" y="0"/>
            <a:ext cx="7740352" cy="908720"/>
          </a:xfrm>
        </p:spPr>
        <p:txBody>
          <a:bodyPr>
            <a:noAutofit/>
          </a:bodyPr>
          <a:lstStyle/>
          <a:p>
            <a:r>
              <a:rPr lang="en-US" altLang="en-US" dirty="0"/>
              <a:t>Patterns Capture Hidden Structure</a:t>
            </a:r>
            <a:endParaRPr lang="en-AU" altLang="en-US" dirty="0"/>
          </a:p>
        </p:txBody>
      </p:sp>
      <p:sp>
        <p:nvSpPr>
          <p:cNvPr id="120835" name="Rectangle 3"/>
          <p:cNvSpPr>
            <a:spLocks noGrp="1" noChangeArrowheads="1"/>
          </p:cNvSpPr>
          <p:nvPr>
            <p:ph idx="1"/>
          </p:nvPr>
        </p:nvSpPr>
        <p:spPr>
          <a:xfrm>
            <a:off x="1403648" y="1124745"/>
            <a:ext cx="7424440" cy="5256583"/>
          </a:xfrm>
        </p:spPr>
        <p:txBody>
          <a:bodyPr/>
          <a:lstStyle/>
          <a:p>
            <a:pPr>
              <a:spcBef>
                <a:spcPct val="40000"/>
              </a:spcBef>
            </a:pPr>
            <a:r>
              <a:rPr lang="en-US" altLang="en-US" sz="2800" dirty="0"/>
              <a:t>Patterns tend to cut across the predominant partitioning of the subject area</a:t>
            </a:r>
          </a:p>
          <a:p>
            <a:pPr lvl="1"/>
            <a:r>
              <a:rPr lang="en-US" altLang="en-US" sz="2600" dirty="0"/>
              <a:t>addressing system problems and relationships that may be obscured by the perspective from one part of the system</a:t>
            </a:r>
          </a:p>
          <a:p>
            <a:pPr>
              <a:spcBef>
                <a:spcPts val="1800"/>
              </a:spcBef>
            </a:pPr>
            <a:r>
              <a:rPr lang="en-US" altLang="en-US" sz="2800" dirty="0"/>
              <a:t>Patterns complement OO design</a:t>
            </a:r>
          </a:p>
          <a:p>
            <a:pPr lvl="1"/>
            <a:r>
              <a:rPr lang="en-US" altLang="en-US" sz="2600" dirty="0"/>
              <a:t>focusing on important constructs that help objects to work together more effectively</a:t>
            </a:r>
            <a:endParaRPr lang="en-AU" altLang="en-US" sz="2600" dirty="0"/>
          </a:p>
        </p:txBody>
      </p:sp>
      <p:sp>
        <p:nvSpPr>
          <p:cNvPr id="4" name="Slide Number Placeholder 4">
            <a:extLst>
              <a:ext uri="{FF2B5EF4-FFF2-40B4-BE49-F238E27FC236}">
                <a16:creationId xmlns:a16="http://schemas.microsoft.com/office/drawing/2014/main" xmlns="" id="{FBF154B0-A4A8-4C52-9E21-B8A9F5CBCC37}"/>
              </a:ext>
            </a:extLst>
          </p:cNvPr>
          <p:cNvSpPr>
            <a:spLocks noGrp="1"/>
          </p:cNvSpPr>
          <p:nvPr>
            <p:ph type="sldNum" sz="quarter" idx="12"/>
          </p:nvPr>
        </p:nvSpPr>
        <p:spPr>
          <a:xfrm>
            <a:off x="8388424" y="6553200"/>
            <a:ext cx="526976" cy="304800"/>
          </a:xfrm>
        </p:spPr>
        <p:txBody>
          <a:bodyPr/>
          <a:lstStyle/>
          <a:p>
            <a:pPr>
              <a:defRPr/>
            </a:pPr>
            <a:fld id="{2505048C-9CA2-4356-B565-2FC324102B46}" type="slidenum">
              <a:rPr lang="en-AU" altLang="en-US" smtClean="0"/>
              <a:pPr>
                <a:defRPr/>
              </a:pPr>
              <a:t>22</a:t>
            </a:fld>
            <a:endParaRPr lang="en-AU" altLang="en-US"/>
          </a:p>
        </p:txBody>
      </p:sp>
      <p:sp>
        <p:nvSpPr>
          <p:cNvPr id="5" name="Date Placeholder 3">
            <a:extLst>
              <a:ext uri="{FF2B5EF4-FFF2-40B4-BE49-F238E27FC236}">
                <a16:creationId xmlns:a16="http://schemas.microsoft.com/office/drawing/2014/main" xmlns="" id="{69B65CE0-0ED7-4C10-A427-8EDFEE8A0B59}"/>
              </a:ext>
            </a:extLst>
          </p:cNvPr>
          <p:cNvSpPr>
            <a:spLocks noGrp="1"/>
          </p:cNvSpPr>
          <p:nvPr>
            <p:ph type="dt" sz="half" idx="10"/>
          </p:nvPr>
        </p:nvSpPr>
        <p:spPr>
          <a:xfrm>
            <a:off x="762000" y="6553200"/>
            <a:ext cx="1905000" cy="304800"/>
          </a:xfrm>
        </p:spPr>
        <p:txBody>
          <a:bodyPr/>
          <a:lstStyle/>
          <a:p>
            <a:pPr>
              <a:defRPr/>
            </a:pPr>
            <a:r>
              <a:rPr lang="en-US" altLang="en-US" dirty="0"/>
              <a:t>© Richard Thomas, 1998–2018</a:t>
            </a:r>
            <a:endParaRPr lang="en-AU" altLang="en-US" dirty="0"/>
          </a:p>
        </p:txBody>
      </p:sp>
    </p:spTree>
    <p:extLst>
      <p:ext uri="{BB962C8B-B14F-4D97-AF65-F5344CB8AC3E}">
        <p14:creationId xmlns:p14="http://schemas.microsoft.com/office/powerpoint/2010/main" val="1550403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1403648" y="0"/>
            <a:ext cx="7219652" cy="908720"/>
          </a:xfrm>
        </p:spPr>
        <p:txBody>
          <a:bodyPr/>
          <a:lstStyle/>
          <a:p>
            <a:r>
              <a:rPr lang="en-AU" altLang="en-US" dirty="0"/>
              <a:t>Pattern</a:t>
            </a:r>
            <a:r>
              <a:rPr lang="en-US" altLang="en-US" dirty="0"/>
              <a:t> Form</a:t>
            </a:r>
            <a:endParaRPr lang="en-AU" altLang="en-US" dirty="0"/>
          </a:p>
        </p:txBody>
      </p:sp>
      <p:sp>
        <p:nvSpPr>
          <p:cNvPr id="123907" name="Rectangle 3"/>
          <p:cNvSpPr>
            <a:spLocks noGrp="1" noChangeArrowheads="1"/>
          </p:cNvSpPr>
          <p:nvPr>
            <p:ph type="body" idx="1"/>
          </p:nvPr>
        </p:nvSpPr>
        <p:spPr>
          <a:xfrm>
            <a:off x="1403648" y="1124744"/>
            <a:ext cx="7632848" cy="4968552"/>
          </a:xfrm>
        </p:spPr>
        <p:txBody>
          <a:bodyPr/>
          <a:lstStyle/>
          <a:p>
            <a:pPr>
              <a:spcBef>
                <a:spcPct val="25000"/>
              </a:spcBef>
            </a:pPr>
            <a:r>
              <a:rPr lang="en-US" altLang="en-US" sz="2400" dirty="0"/>
              <a:t>Pattern Name</a:t>
            </a:r>
          </a:p>
          <a:p>
            <a:pPr lvl="1">
              <a:spcBef>
                <a:spcPct val="20000"/>
              </a:spcBef>
            </a:pPr>
            <a:r>
              <a:rPr lang="en-US" altLang="en-US" sz="2200" dirty="0"/>
              <a:t>short descriptive moniker to identify and describe it</a:t>
            </a:r>
          </a:p>
          <a:p>
            <a:pPr lvl="1">
              <a:spcBef>
                <a:spcPct val="20000"/>
              </a:spcBef>
            </a:pPr>
            <a:r>
              <a:rPr lang="en-US" altLang="en-US" sz="2200" dirty="0"/>
              <a:t>e.g.  </a:t>
            </a:r>
            <a:r>
              <a:rPr lang="en-US" altLang="en-US" sz="2200" i="1" dirty="0"/>
              <a:t>Capacity Bottlenecks</a:t>
            </a:r>
            <a:r>
              <a:rPr lang="en-US" altLang="en-US" sz="2200" dirty="0"/>
              <a:t>, </a:t>
            </a:r>
            <a:r>
              <a:rPr lang="en-US" altLang="en-US" sz="2200" i="1" dirty="0"/>
              <a:t>Chicken and Egg</a:t>
            </a:r>
            <a:r>
              <a:rPr lang="en-US" altLang="en-US" sz="2200" dirty="0"/>
              <a:t>, …</a:t>
            </a:r>
          </a:p>
          <a:p>
            <a:pPr>
              <a:spcBef>
                <a:spcPts val="1200"/>
              </a:spcBef>
            </a:pPr>
            <a:r>
              <a:rPr lang="en-AU" altLang="en-US" sz="2400" dirty="0"/>
              <a:t>Intent</a:t>
            </a:r>
          </a:p>
          <a:p>
            <a:pPr lvl="1">
              <a:spcBef>
                <a:spcPct val="20000"/>
              </a:spcBef>
            </a:pPr>
            <a:r>
              <a:rPr lang="en-AU" altLang="en-US" sz="2200" dirty="0"/>
              <a:t>short statement summarising what problem it solves</a:t>
            </a:r>
            <a:endParaRPr lang="en-US" altLang="en-US" sz="2200" dirty="0"/>
          </a:p>
          <a:p>
            <a:pPr lvl="1">
              <a:spcBef>
                <a:spcPct val="20000"/>
              </a:spcBef>
            </a:pPr>
            <a:r>
              <a:rPr lang="en-US" altLang="en-US" sz="2200" dirty="0"/>
              <a:t>e.g.  </a:t>
            </a:r>
            <a:r>
              <a:rPr lang="en-US" altLang="en-US" sz="2200" i="1" dirty="0"/>
              <a:t>Builder –</a:t>
            </a:r>
            <a:r>
              <a:rPr lang="en-US" altLang="en-US" sz="2200" dirty="0"/>
              <a:t> Separate the construction of a complex object from its representation so that the same construction process can create different representations.</a:t>
            </a:r>
            <a:endParaRPr lang="en-AU" altLang="en-US" sz="2200" dirty="0"/>
          </a:p>
          <a:p>
            <a:pPr>
              <a:spcBef>
                <a:spcPts val="1200"/>
              </a:spcBef>
            </a:pPr>
            <a:r>
              <a:rPr lang="en-US" altLang="en-US" sz="2400" dirty="0"/>
              <a:t>Problem</a:t>
            </a:r>
            <a:endParaRPr lang="en-AU" altLang="en-US" sz="2400" dirty="0"/>
          </a:p>
          <a:p>
            <a:pPr lvl="1">
              <a:spcBef>
                <a:spcPct val="20000"/>
              </a:spcBef>
            </a:pPr>
            <a:r>
              <a:rPr lang="en-AU" altLang="en-US" sz="2200" dirty="0"/>
              <a:t>description</a:t>
            </a:r>
            <a:r>
              <a:rPr lang="en-US" altLang="en-US" sz="2200" dirty="0"/>
              <a:t> of the </a:t>
            </a:r>
            <a:r>
              <a:rPr lang="en-AU" altLang="en-US" sz="2200" dirty="0"/>
              <a:t>problem </a:t>
            </a:r>
            <a:r>
              <a:rPr lang="en-US" altLang="en-US" sz="2200" dirty="0"/>
              <a:t>to be</a:t>
            </a:r>
            <a:r>
              <a:rPr lang="en-AU" altLang="en-US" sz="2200" dirty="0"/>
              <a:t> solve</a:t>
            </a:r>
            <a:r>
              <a:rPr lang="en-US" altLang="en-US" sz="2200" dirty="0"/>
              <a:t>d</a:t>
            </a:r>
          </a:p>
          <a:p>
            <a:pPr lvl="2">
              <a:spcBef>
                <a:spcPct val="20000"/>
              </a:spcBef>
            </a:pPr>
            <a:r>
              <a:rPr lang="en-US" altLang="en-US" dirty="0"/>
              <a:t>may be a short question or problem summary</a:t>
            </a:r>
          </a:p>
          <a:p>
            <a:pPr lvl="2">
              <a:spcBef>
                <a:spcPct val="20000"/>
              </a:spcBef>
            </a:pPr>
            <a:r>
              <a:rPr lang="en-US" altLang="en-US" dirty="0"/>
              <a:t>may be a paragraph illustrating a need</a:t>
            </a:r>
            <a:endParaRPr lang="en-AU" altLang="en-US" dirty="0"/>
          </a:p>
        </p:txBody>
      </p:sp>
      <p:sp>
        <p:nvSpPr>
          <p:cNvPr id="5" name="Slide Number Placeholder 4"/>
          <p:cNvSpPr>
            <a:spLocks noGrp="1"/>
          </p:cNvSpPr>
          <p:nvPr>
            <p:ph type="sldNum" sz="quarter" idx="12"/>
          </p:nvPr>
        </p:nvSpPr>
        <p:spPr>
          <a:xfrm>
            <a:off x="8388424" y="6553200"/>
            <a:ext cx="526976" cy="304800"/>
          </a:xfrm>
        </p:spPr>
        <p:txBody>
          <a:bodyPr/>
          <a:lstStyle/>
          <a:p>
            <a:pPr>
              <a:defRPr/>
            </a:pPr>
            <a:fld id="{2505048C-9CA2-4356-B565-2FC324102B46}" type="slidenum">
              <a:rPr lang="en-AU" altLang="en-US" smtClean="0"/>
              <a:pPr>
                <a:defRPr/>
              </a:pPr>
              <a:t>23</a:t>
            </a:fld>
            <a:endParaRPr lang="en-AU" altLang="en-US"/>
          </a:p>
        </p:txBody>
      </p:sp>
      <p:sp>
        <p:nvSpPr>
          <p:cNvPr id="6" name="Date Placeholder 3">
            <a:extLst>
              <a:ext uri="{FF2B5EF4-FFF2-40B4-BE49-F238E27FC236}">
                <a16:creationId xmlns:a16="http://schemas.microsoft.com/office/drawing/2014/main" xmlns="" id="{9A344828-3DA1-491A-9233-5181025EFEFA}"/>
              </a:ext>
            </a:extLst>
          </p:cNvPr>
          <p:cNvSpPr>
            <a:spLocks noGrp="1"/>
          </p:cNvSpPr>
          <p:nvPr>
            <p:ph type="dt" sz="half" idx="10"/>
          </p:nvPr>
        </p:nvSpPr>
        <p:spPr>
          <a:xfrm>
            <a:off x="762000" y="6553200"/>
            <a:ext cx="1905000" cy="304800"/>
          </a:xfrm>
        </p:spPr>
        <p:txBody>
          <a:bodyPr/>
          <a:lstStyle/>
          <a:p>
            <a:pPr>
              <a:defRPr/>
            </a:pPr>
            <a:r>
              <a:rPr lang="en-US" altLang="en-US" dirty="0"/>
              <a:t>© Richard Thomas, 1998–2018</a:t>
            </a:r>
            <a:endParaRPr lang="en-AU" altLang="en-US" dirty="0"/>
          </a:p>
        </p:txBody>
      </p:sp>
    </p:spTree>
    <p:extLst>
      <p:ext uri="{BB962C8B-B14F-4D97-AF65-F5344CB8AC3E}">
        <p14:creationId xmlns:p14="http://schemas.microsoft.com/office/powerpoint/2010/main" val="41109219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diamond(in)">
                                      <p:cBhvr>
                                        <p:cTn id="7" dur="1000"/>
                                        <p:tgtEl>
                                          <p:spTgt spid="123907">
                                            <p:txEl>
                                              <p:pRg st="0" end="0"/>
                                            </p:txEl>
                                          </p:spTgt>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diamond(in)">
                                      <p:cBhvr>
                                        <p:cTn id="10" dur="1000"/>
                                        <p:tgtEl>
                                          <p:spTgt spid="123907">
                                            <p:txEl>
                                              <p:pRg st="1" end="1"/>
                                            </p:txEl>
                                          </p:spTgt>
                                        </p:tgtEl>
                                      </p:cBhvr>
                                    </p:animEffect>
                                  </p:childTnLst>
                                </p:cTn>
                              </p:par>
                              <p:par>
                                <p:cTn id="11" presetID="8" presetClass="entr" presetSubtype="16"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diamond(in)">
                                      <p:cBhvr>
                                        <p:cTn id="13" dur="1000"/>
                                        <p:tgtEl>
                                          <p:spTgt spid="123907">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8" presetClass="entr" presetSubtype="16" fill="hold" grpId="0" nodeType="click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diamond(in)">
                                      <p:cBhvr>
                                        <p:cTn id="18" dur="1000"/>
                                        <p:tgtEl>
                                          <p:spTgt spid="123907">
                                            <p:txEl>
                                              <p:pRg st="3" end="3"/>
                                            </p:txEl>
                                          </p:spTgt>
                                        </p:tgtEl>
                                      </p:cBhvr>
                                    </p:animEffect>
                                  </p:childTnLst>
                                </p:cTn>
                              </p:par>
                              <p:par>
                                <p:cTn id="19" presetID="8" presetClass="entr" presetSubtype="16" fill="hold" grpId="0" nodeType="withEffect">
                                  <p:stCondLst>
                                    <p:cond delay="0"/>
                                  </p:stCondLst>
                                  <p:childTnLst>
                                    <p:set>
                                      <p:cBhvr>
                                        <p:cTn id="20" dur="1" fill="hold">
                                          <p:stCondLst>
                                            <p:cond delay="0"/>
                                          </p:stCondLst>
                                        </p:cTn>
                                        <p:tgtEl>
                                          <p:spTgt spid="123907">
                                            <p:txEl>
                                              <p:pRg st="4" end="4"/>
                                            </p:txEl>
                                          </p:spTgt>
                                        </p:tgtEl>
                                        <p:attrNameLst>
                                          <p:attrName>style.visibility</p:attrName>
                                        </p:attrNameLst>
                                      </p:cBhvr>
                                      <p:to>
                                        <p:strVal val="visible"/>
                                      </p:to>
                                    </p:set>
                                    <p:animEffect transition="in" filter="diamond(in)">
                                      <p:cBhvr>
                                        <p:cTn id="21" dur="1000"/>
                                        <p:tgtEl>
                                          <p:spTgt spid="123907">
                                            <p:txEl>
                                              <p:pRg st="4" end="4"/>
                                            </p:txEl>
                                          </p:spTgt>
                                        </p:tgtEl>
                                      </p:cBhvr>
                                    </p:animEffect>
                                  </p:childTnLst>
                                </p:cTn>
                              </p:par>
                              <p:par>
                                <p:cTn id="22" presetID="8" presetClass="entr" presetSubtype="16" fill="hold" grpId="0" nodeType="withEffect">
                                  <p:stCondLst>
                                    <p:cond delay="0"/>
                                  </p:stCondLst>
                                  <p:childTnLst>
                                    <p:set>
                                      <p:cBhvr>
                                        <p:cTn id="23" dur="1" fill="hold">
                                          <p:stCondLst>
                                            <p:cond delay="0"/>
                                          </p:stCondLst>
                                        </p:cTn>
                                        <p:tgtEl>
                                          <p:spTgt spid="123907">
                                            <p:txEl>
                                              <p:pRg st="5" end="5"/>
                                            </p:txEl>
                                          </p:spTgt>
                                        </p:tgtEl>
                                        <p:attrNameLst>
                                          <p:attrName>style.visibility</p:attrName>
                                        </p:attrNameLst>
                                      </p:cBhvr>
                                      <p:to>
                                        <p:strVal val="visible"/>
                                      </p:to>
                                    </p:set>
                                    <p:animEffect transition="in" filter="diamond(in)">
                                      <p:cBhvr>
                                        <p:cTn id="24" dur="1000"/>
                                        <p:tgtEl>
                                          <p:spTgt spid="123907">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8" presetClass="entr" presetSubtype="16" fill="hold" grpId="0" nodeType="clickEffect">
                                  <p:stCondLst>
                                    <p:cond delay="0"/>
                                  </p:stCondLst>
                                  <p:childTnLst>
                                    <p:set>
                                      <p:cBhvr>
                                        <p:cTn id="28" dur="1" fill="hold">
                                          <p:stCondLst>
                                            <p:cond delay="0"/>
                                          </p:stCondLst>
                                        </p:cTn>
                                        <p:tgtEl>
                                          <p:spTgt spid="123907">
                                            <p:txEl>
                                              <p:pRg st="6" end="6"/>
                                            </p:txEl>
                                          </p:spTgt>
                                        </p:tgtEl>
                                        <p:attrNameLst>
                                          <p:attrName>style.visibility</p:attrName>
                                        </p:attrNameLst>
                                      </p:cBhvr>
                                      <p:to>
                                        <p:strVal val="visible"/>
                                      </p:to>
                                    </p:set>
                                    <p:animEffect transition="in" filter="diamond(in)">
                                      <p:cBhvr>
                                        <p:cTn id="29" dur="1000"/>
                                        <p:tgtEl>
                                          <p:spTgt spid="123907">
                                            <p:txEl>
                                              <p:pRg st="6" end="6"/>
                                            </p:txEl>
                                          </p:spTgt>
                                        </p:tgtEl>
                                      </p:cBhvr>
                                    </p:animEffect>
                                  </p:childTnLst>
                                </p:cTn>
                              </p:par>
                              <p:par>
                                <p:cTn id="30" presetID="8" presetClass="entr" presetSubtype="16" fill="hold" grpId="0" nodeType="withEffect">
                                  <p:stCondLst>
                                    <p:cond delay="0"/>
                                  </p:stCondLst>
                                  <p:childTnLst>
                                    <p:set>
                                      <p:cBhvr>
                                        <p:cTn id="31" dur="1" fill="hold">
                                          <p:stCondLst>
                                            <p:cond delay="0"/>
                                          </p:stCondLst>
                                        </p:cTn>
                                        <p:tgtEl>
                                          <p:spTgt spid="123907">
                                            <p:txEl>
                                              <p:pRg st="7" end="7"/>
                                            </p:txEl>
                                          </p:spTgt>
                                        </p:tgtEl>
                                        <p:attrNameLst>
                                          <p:attrName>style.visibility</p:attrName>
                                        </p:attrNameLst>
                                      </p:cBhvr>
                                      <p:to>
                                        <p:strVal val="visible"/>
                                      </p:to>
                                    </p:set>
                                    <p:animEffect transition="in" filter="diamond(in)">
                                      <p:cBhvr>
                                        <p:cTn id="32" dur="1000"/>
                                        <p:tgtEl>
                                          <p:spTgt spid="123907">
                                            <p:txEl>
                                              <p:pRg st="7" end="7"/>
                                            </p:txEl>
                                          </p:spTgt>
                                        </p:tgtEl>
                                      </p:cBhvr>
                                    </p:animEffect>
                                  </p:childTnLst>
                                </p:cTn>
                              </p:par>
                              <p:par>
                                <p:cTn id="33" presetID="8" presetClass="entr" presetSubtype="16" fill="hold" grpId="0" nodeType="withEffect">
                                  <p:stCondLst>
                                    <p:cond delay="0"/>
                                  </p:stCondLst>
                                  <p:childTnLst>
                                    <p:set>
                                      <p:cBhvr>
                                        <p:cTn id="34" dur="1" fill="hold">
                                          <p:stCondLst>
                                            <p:cond delay="0"/>
                                          </p:stCondLst>
                                        </p:cTn>
                                        <p:tgtEl>
                                          <p:spTgt spid="123907">
                                            <p:txEl>
                                              <p:pRg st="8" end="8"/>
                                            </p:txEl>
                                          </p:spTgt>
                                        </p:tgtEl>
                                        <p:attrNameLst>
                                          <p:attrName>style.visibility</p:attrName>
                                        </p:attrNameLst>
                                      </p:cBhvr>
                                      <p:to>
                                        <p:strVal val="visible"/>
                                      </p:to>
                                    </p:set>
                                    <p:animEffect transition="in" filter="diamond(in)">
                                      <p:cBhvr>
                                        <p:cTn id="35" dur="1000"/>
                                        <p:tgtEl>
                                          <p:spTgt spid="123907">
                                            <p:txEl>
                                              <p:pRg st="8" end="8"/>
                                            </p:txEl>
                                          </p:spTgt>
                                        </p:tgtEl>
                                      </p:cBhvr>
                                    </p:animEffect>
                                  </p:childTnLst>
                                </p:cTn>
                              </p:par>
                              <p:par>
                                <p:cTn id="36" presetID="8" presetClass="entr" presetSubtype="16" fill="hold" grpId="0" nodeType="withEffect">
                                  <p:stCondLst>
                                    <p:cond delay="0"/>
                                  </p:stCondLst>
                                  <p:childTnLst>
                                    <p:set>
                                      <p:cBhvr>
                                        <p:cTn id="37" dur="1" fill="hold">
                                          <p:stCondLst>
                                            <p:cond delay="0"/>
                                          </p:stCondLst>
                                        </p:cTn>
                                        <p:tgtEl>
                                          <p:spTgt spid="123907">
                                            <p:txEl>
                                              <p:pRg st="9" end="9"/>
                                            </p:txEl>
                                          </p:spTgt>
                                        </p:tgtEl>
                                        <p:attrNameLst>
                                          <p:attrName>style.visibility</p:attrName>
                                        </p:attrNameLst>
                                      </p:cBhvr>
                                      <p:to>
                                        <p:strVal val="visible"/>
                                      </p:to>
                                    </p:set>
                                    <p:animEffect transition="in" filter="diamond(in)">
                                      <p:cBhvr>
                                        <p:cTn id="38" dur="1000"/>
                                        <p:tgtEl>
                                          <p:spTgt spid="12390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1403649" y="1"/>
            <a:ext cx="7437140" cy="908720"/>
          </a:xfrm>
        </p:spPr>
        <p:txBody>
          <a:bodyPr/>
          <a:lstStyle/>
          <a:p>
            <a:r>
              <a:rPr lang="en-AU" altLang="en-US" dirty="0"/>
              <a:t>Pattern</a:t>
            </a:r>
            <a:r>
              <a:rPr lang="en-US" altLang="en-US" dirty="0"/>
              <a:t> Form  – cont.</a:t>
            </a:r>
          </a:p>
        </p:txBody>
      </p:sp>
      <p:sp>
        <p:nvSpPr>
          <p:cNvPr id="125955" name="Rectangle 3"/>
          <p:cNvSpPr>
            <a:spLocks noGrp="1" noChangeArrowheads="1"/>
          </p:cNvSpPr>
          <p:nvPr>
            <p:ph type="body" idx="1"/>
          </p:nvPr>
        </p:nvSpPr>
        <p:spPr>
          <a:xfrm>
            <a:off x="1403648" y="1052736"/>
            <a:ext cx="7632848" cy="4968552"/>
          </a:xfrm>
        </p:spPr>
        <p:txBody>
          <a:bodyPr/>
          <a:lstStyle/>
          <a:p>
            <a:pPr>
              <a:spcBef>
                <a:spcPct val="20000"/>
              </a:spcBef>
            </a:pPr>
            <a:r>
              <a:rPr lang="en-US" altLang="en-US" sz="2400" dirty="0"/>
              <a:t>Context</a:t>
            </a:r>
            <a:endParaRPr lang="en-AU" altLang="en-US" sz="2400" dirty="0"/>
          </a:p>
          <a:p>
            <a:pPr lvl="1">
              <a:spcBef>
                <a:spcPct val="20000"/>
              </a:spcBef>
            </a:pPr>
            <a:r>
              <a:rPr lang="en-US" altLang="en-US" sz="2200" dirty="0"/>
              <a:t>history of other patterns that were applied to this problem</a:t>
            </a:r>
          </a:p>
          <a:p>
            <a:pPr lvl="1">
              <a:spcBef>
                <a:spcPct val="20000"/>
              </a:spcBef>
            </a:pPr>
            <a:r>
              <a:rPr lang="en-US" altLang="en-US" sz="2200" dirty="0"/>
              <a:t>specifies constraints that may invalidate the pattern</a:t>
            </a:r>
          </a:p>
          <a:p>
            <a:pPr lvl="1">
              <a:spcBef>
                <a:spcPct val="20000"/>
              </a:spcBef>
            </a:pPr>
            <a:r>
              <a:rPr lang="en-US" altLang="en-US" sz="2200" dirty="0"/>
              <a:t>critical section for understanding a pattern</a:t>
            </a:r>
            <a:endParaRPr lang="en-AU" altLang="en-US" sz="2200" dirty="0"/>
          </a:p>
          <a:p>
            <a:pPr>
              <a:spcBef>
                <a:spcPts val="1200"/>
              </a:spcBef>
            </a:pPr>
            <a:r>
              <a:rPr lang="en-US" altLang="en-US" sz="2400" dirty="0"/>
              <a:t>Forces</a:t>
            </a:r>
            <a:endParaRPr lang="en-AU" altLang="en-US" sz="2400" dirty="0"/>
          </a:p>
          <a:p>
            <a:pPr lvl="1">
              <a:spcBef>
                <a:spcPct val="20000"/>
              </a:spcBef>
            </a:pPr>
            <a:r>
              <a:rPr lang="en-US" altLang="en-US" sz="2200" dirty="0"/>
              <a:t>describes what makes the problem difficult</a:t>
            </a:r>
          </a:p>
          <a:p>
            <a:pPr lvl="1">
              <a:spcBef>
                <a:spcPct val="20000"/>
              </a:spcBef>
            </a:pPr>
            <a:r>
              <a:rPr lang="en-US" altLang="en-US" sz="2200" dirty="0"/>
              <a:t>provides understanding of how to tailor the pattern</a:t>
            </a:r>
          </a:p>
          <a:p>
            <a:pPr lvl="1">
              <a:spcBef>
                <a:spcPct val="20000"/>
              </a:spcBef>
            </a:pPr>
            <a:r>
              <a:rPr lang="en-US" altLang="en-US" sz="2200" dirty="0"/>
              <a:t>e.g.  For a peripheral to be able to reject new work when the system is overloaded, it must be able to recognize when the system is overloaded.  But having the bottleneck processor take up valuable time to inform the peripherals would further reduce its capacity. …</a:t>
            </a:r>
            <a:endParaRPr lang="en-AU" altLang="en-US" sz="2200" dirty="0"/>
          </a:p>
        </p:txBody>
      </p:sp>
      <p:sp>
        <p:nvSpPr>
          <p:cNvPr id="5" name="Slide Number Placeholder 4"/>
          <p:cNvSpPr>
            <a:spLocks noGrp="1"/>
          </p:cNvSpPr>
          <p:nvPr>
            <p:ph type="sldNum" sz="quarter" idx="12"/>
          </p:nvPr>
        </p:nvSpPr>
        <p:spPr>
          <a:xfrm>
            <a:off x="8388424" y="6553200"/>
            <a:ext cx="526976" cy="304800"/>
          </a:xfrm>
        </p:spPr>
        <p:txBody>
          <a:bodyPr/>
          <a:lstStyle/>
          <a:p>
            <a:pPr>
              <a:defRPr/>
            </a:pPr>
            <a:fld id="{2505048C-9CA2-4356-B565-2FC324102B46}" type="slidenum">
              <a:rPr lang="en-AU" altLang="en-US" smtClean="0"/>
              <a:pPr>
                <a:defRPr/>
              </a:pPr>
              <a:t>24</a:t>
            </a:fld>
            <a:endParaRPr lang="en-AU" altLang="en-US"/>
          </a:p>
        </p:txBody>
      </p:sp>
      <p:sp>
        <p:nvSpPr>
          <p:cNvPr id="6" name="Date Placeholder 3">
            <a:extLst>
              <a:ext uri="{FF2B5EF4-FFF2-40B4-BE49-F238E27FC236}">
                <a16:creationId xmlns:a16="http://schemas.microsoft.com/office/drawing/2014/main" xmlns="" id="{6314C672-191B-43C4-BEB2-A8D818DFAA1C}"/>
              </a:ext>
            </a:extLst>
          </p:cNvPr>
          <p:cNvSpPr>
            <a:spLocks noGrp="1"/>
          </p:cNvSpPr>
          <p:nvPr>
            <p:ph type="dt" sz="half" idx="10"/>
          </p:nvPr>
        </p:nvSpPr>
        <p:spPr>
          <a:xfrm>
            <a:off x="762000" y="6553200"/>
            <a:ext cx="1905000" cy="304800"/>
          </a:xfrm>
        </p:spPr>
        <p:txBody>
          <a:bodyPr/>
          <a:lstStyle/>
          <a:p>
            <a:pPr>
              <a:defRPr/>
            </a:pPr>
            <a:r>
              <a:rPr lang="en-US" altLang="en-US" dirty="0"/>
              <a:t>© Richard Thomas, 1998–2018</a:t>
            </a:r>
            <a:endParaRPr lang="en-AU" altLang="en-US" dirty="0"/>
          </a:p>
        </p:txBody>
      </p:sp>
    </p:spTree>
    <p:extLst>
      <p:ext uri="{BB962C8B-B14F-4D97-AF65-F5344CB8AC3E}">
        <p14:creationId xmlns:p14="http://schemas.microsoft.com/office/powerpoint/2010/main" val="41869524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1403649" y="1"/>
            <a:ext cx="7437140" cy="908720"/>
          </a:xfrm>
        </p:spPr>
        <p:txBody>
          <a:bodyPr/>
          <a:lstStyle/>
          <a:p>
            <a:r>
              <a:rPr lang="en-AU" altLang="en-US" dirty="0"/>
              <a:t>Pattern</a:t>
            </a:r>
            <a:r>
              <a:rPr lang="en-US" altLang="en-US" dirty="0"/>
              <a:t> Form  – cont.</a:t>
            </a:r>
          </a:p>
        </p:txBody>
      </p:sp>
      <p:sp>
        <p:nvSpPr>
          <p:cNvPr id="126979" name="Rectangle 3"/>
          <p:cNvSpPr>
            <a:spLocks noGrp="1" noChangeArrowheads="1"/>
          </p:cNvSpPr>
          <p:nvPr>
            <p:ph type="body" idx="1"/>
          </p:nvPr>
        </p:nvSpPr>
        <p:spPr>
          <a:xfrm>
            <a:off x="1403649" y="1124744"/>
            <a:ext cx="7632847" cy="4799806"/>
          </a:xfrm>
        </p:spPr>
        <p:txBody>
          <a:bodyPr/>
          <a:lstStyle/>
          <a:p>
            <a:pPr>
              <a:spcBef>
                <a:spcPct val="20000"/>
              </a:spcBef>
            </a:pPr>
            <a:r>
              <a:rPr lang="en-US" altLang="en-US" sz="2400" dirty="0"/>
              <a:t>Solution</a:t>
            </a:r>
            <a:endParaRPr lang="en-AU" altLang="en-US" sz="2400" dirty="0"/>
          </a:p>
          <a:p>
            <a:pPr lvl="1">
              <a:spcBef>
                <a:spcPct val="20000"/>
              </a:spcBef>
            </a:pPr>
            <a:r>
              <a:rPr lang="en-US" altLang="en-US" sz="2200" dirty="0"/>
              <a:t>provides the detail so that a designer knows how to </a:t>
            </a:r>
            <a:br>
              <a:rPr lang="en-US" altLang="en-US" sz="2200" dirty="0"/>
            </a:br>
            <a:r>
              <a:rPr lang="en-US" altLang="en-US" sz="2200" dirty="0"/>
              <a:t>solve the problem, but is not specific to one domain</a:t>
            </a:r>
            <a:r>
              <a:rPr lang="en-AU" altLang="en-US" sz="2200" dirty="0"/>
              <a:t> </a:t>
            </a:r>
          </a:p>
          <a:p>
            <a:pPr>
              <a:spcBef>
                <a:spcPts val="1200"/>
              </a:spcBef>
            </a:pPr>
            <a:r>
              <a:rPr lang="en-US" altLang="en-US" sz="2400" dirty="0"/>
              <a:t>Sketch</a:t>
            </a:r>
          </a:p>
          <a:p>
            <a:pPr lvl="1">
              <a:spcBef>
                <a:spcPct val="20000"/>
              </a:spcBef>
            </a:pPr>
            <a:r>
              <a:rPr lang="en-US" altLang="en-US" sz="2200" dirty="0"/>
              <a:t>visual description of the solution</a:t>
            </a:r>
          </a:p>
          <a:p>
            <a:pPr lvl="2">
              <a:spcBef>
                <a:spcPct val="20000"/>
              </a:spcBef>
            </a:pPr>
            <a:r>
              <a:rPr lang="en-US" altLang="en-US" dirty="0"/>
              <a:t>typically class and interaction diagrams, but any diagram that aids understanding may be used</a:t>
            </a:r>
          </a:p>
          <a:p>
            <a:pPr lvl="1">
              <a:spcBef>
                <a:spcPct val="20000"/>
              </a:spcBef>
            </a:pPr>
            <a:r>
              <a:rPr lang="en-US" altLang="en-US" sz="2200" dirty="0"/>
              <a:t>should not be so detailed as to constrain the solution</a:t>
            </a:r>
          </a:p>
          <a:p>
            <a:pPr>
              <a:spcBef>
                <a:spcPts val="1200"/>
              </a:spcBef>
            </a:pPr>
            <a:r>
              <a:rPr lang="en-US" altLang="en-US" sz="2400" dirty="0"/>
              <a:t>Resulting Context</a:t>
            </a:r>
          </a:p>
          <a:p>
            <a:pPr lvl="1">
              <a:spcBef>
                <a:spcPct val="20000"/>
              </a:spcBef>
            </a:pPr>
            <a:r>
              <a:rPr lang="en-US" altLang="en-US" sz="2200" dirty="0"/>
              <a:t>indicates what forces were resolved</a:t>
            </a:r>
          </a:p>
          <a:p>
            <a:pPr lvl="1">
              <a:spcBef>
                <a:spcPct val="20000"/>
              </a:spcBef>
            </a:pPr>
            <a:r>
              <a:rPr lang="en-US" altLang="en-US" sz="2200" dirty="0"/>
              <a:t>new problems that may arise from using this pattern</a:t>
            </a:r>
          </a:p>
          <a:p>
            <a:pPr lvl="1">
              <a:spcBef>
                <a:spcPct val="20000"/>
              </a:spcBef>
            </a:pPr>
            <a:r>
              <a:rPr lang="en-US" altLang="en-US" sz="2200" dirty="0"/>
              <a:t>what other patterns could be used in conjunction with </a:t>
            </a:r>
            <a:br>
              <a:rPr lang="en-US" altLang="en-US" sz="2200" dirty="0"/>
            </a:br>
            <a:r>
              <a:rPr lang="en-US" altLang="en-US" sz="2200" dirty="0"/>
              <a:t>this pattern</a:t>
            </a:r>
          </a:p>
        </p:txBody>
      </p:sp>
      <p:sp>
        <p:nvSpPr>
          <p:cNvPr id="5" name="Slide Number Placeholder 4"/>
          <p:cNvSpPr>
            <a:spLocks noGrp="1"/>
          </p:cNvSpPr>
          <p:nvPr>
            <p:ph type="sldNum" sz="quarter" idx="12"/>
          </p:nvPr>
        </p:nvSpPr>
        <p:spPr>
          <a:xfrm>
            <a:off x="8388424" y="6553200"/>
            <a:ext cx="526976" cy="304800"/>
          </a:xfrm>
        </p:spPr>
        <p:txBody>
          <a:bodyPr/>
          <a:lstStyle/>
          <a:p>
            <a:pPr>
              <a:defRPr/>
            </a:pPr>
            <a:fld id="{2505048C-9CA2-4356-B565-2FC324102B46}" type="slidenum">
              <a:rPr lang="en-AU" altLang="en-US" smtClean="0"/>
              <a:pPr>
                <a:defRPr/>
              </a:pPr>
              <a:t>25</a:t>
            </a:fld>
            <a:endParaRPr lang="en-AU" altLang="en-US"/>
          </a:p>
        </p:txBody>
      </p:sp>
      <p:sp>
        <p:nvSpPr>
          <p:cNvPr id="6" name="Date Placeholder 3">
            <a:extLst>
              <a:ext uri="{FF2B5EF4-FFF2-40B4-BE49-F238E27FC236}">
                <a16:creationId xmlns:a16="http://schemas.microsoft.com/office/drawing/2014/main" xmlns="" id="{7F9A63C7-E2F5-4651-AAAB-74B4F77E8453}"/>
              </a:ext>
            </a:extLst>
          </p:cNvPr>
          <p:cNvSpPr>
            <a:spLocks noGrp="1"/>
          </p:cNvSpPr>
          <p:nvPr>
            <p:ph type="dt" sz="half" idx="10"/>
          </p:nvPr>
        </p:nvSpPr>
        <p:spPr>
          <a:xfrm>
            <a:off x="762000" y="6553200"/>
            <a:ext cx="1905000" cy="304800"/>
          </a:xfrm>
        </p:spPr>
        <p:txBody>
          <a:bodyPr/>
          <a:lstStyle/>
          <a:p>
            <a:pPr>
              <a:defRPr/>
            </a:pPr>
            <a:r>
              <a:rPr lang="en-US" altLang="en-US" dirty="0"/>
              <a:t>© Richard Thomas, 1998–2018</a:t>
            </a:r>
            <a:endParaRPr lang="en-AU" altLang="en-US" dirty="0"/>
          </a:p>
        </p:txBody>
      </p:sp>
    </p:spTree>
    <p:extLst>
      <p:ext uri="{BB962C8B-B14F-4D97-AF65-F5344CB8AC3E}">
        <p14:creationId xmlns:p14="http://schemas.microsoft.com/office/powerpoint/2010/main" val="40376183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6 (Maciaszek - RASD 3/e)</a:t>
            </a:r>
          </a:p>
        </p:txBody>
      </p:sp>
      <p:sp>
        <p:nvSpPr>
          <p:cNvPr id="6" name="Slide Number Placeholder 5"/>
          <p:cNvSpPr>
            <a:spLocks noGrp="1"/>
          </p:cNvSpPr>
          <p:nvPr>
            <p:ph type="sldNum" sz="quarter" idx="12"/>
          </p:nvPr>
        </p:nvSpPr>
        <p:spPr/>
        <p:txBody>
          <a:bodyPr/>
          <a:lstStyle/>
          <a:p>
            <a:fld id="{EE2AA978-F25D-4FF6-B011-3EE2767CF31C}" type="slidenum">
              <a:rPr lang="en-AU" altLang="en-US"/>
              <a:pPr/>
              <a:t>26</a:t>
            </a:fld>
            <a:endParaRPr lang="en-AU" altLang="en-US"/>
          </a:p>
        </p:txBody>
      </p:sp>
      <p:sp>
        <p:nvSpPr>
          <p:cNvPr id="1080322" name="Rectangle 2"/>
          <p:cNvSpPr>
            <a:spLocks noGrp="1" noChangeArrowheads="1"/>
          </p:cNvSpPr>
          <p:nvPr>
            <p:ph type="title"/>
          </p:nvPr>
        </p:nvSpPr>
        <p:spPr/>
        <p:txBody>
          <a:bodyPr/>
          <a:lstStyle/>
          <a:p>
            <a:r>
              <a:rPr lang="en-US" altLang="en-US"/>
              <a:t>Architectural patterns</a:t>
            </a:r>
          </a:p>
        </p:txBody>
      </p:sp>
      <p:sp>
        <p:nvSpPr>
          <p:cNvPr id="1080323" name="Rectangle 3"/>
          <p:cNvSpPr>
            <a:spLocks noGrp="1" noChangeArrowheads="1"/>
          </p:cNvSpPr>
          <p:nvPr>
            <p:ph type="body" idx="1"/>
          </p:nvPr>
        </p:nvSpPr>
        <p:spPr/>
        <p:txBody>
          <a:bodyPr/>
          <a:lstStyle/>
          <a:p>
            <a:r>
              <a:rPr lang="en-US" altLang="en-US" dirty="0"/>
              <a:t>When used in the context of architectural design, a design pattern is called an </a:t>
            </a:r>
            <a:r>
              <a:rPr lang="en-US" altLang="en-US" b="1" i="1" u="sng" dirty="0"/>
              <a:t>architectural pattern</a:t>
            </a:r>
            <a:r>
              <a:rPr lang="en-US" altLang="en-US" dirty="0"/>
              <a:t>.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p:txBody>
          <a:bodyPr/>
          <a:lstStyle/>
          <a:p>
            <a:r>
              <a:rPr lang="en-AU" dirty="0"/>
              <a:t>Observer Pattern</a:t>
            </a:r>
          </a:p>
        </p:txBody>
      </p:sp>
      <p:sp>
        <p:nvSpPr>
          <p:cNvPr id="288771" name="Rectangle 3"/>
          <p:cNvSpPr>
            <a:spLocks noGrp="1" noChangeArrowheads="1"/>
          </p:cNvSpPr>
          <p:nvPr>
            <p:ph type="body" idx="1"/>
          </p:nvPr>
        </p:nvSpPr>
        <p:spPr/>
        <p:txBody>
          <a:bodyPr/>
          <a:lstStyle/>
          <a:p>
            <a:r>
              <a:rPr lang="en-AU" sz="2400" dirty="0"/>
              <a:t>Common problem: synchronising state and/or responses across a collection of objects in response to an event </a:t>
            </a:r>
          </a:p>
          <a:p>
            <a:pPr>
              <a:spcBef>
                <a:spcPts val="1200"/>
              </a:spcBef>
            </a:pPr>
            <a:r>
              <a:rPr lang="en-AU" sz="2400" dirty="0"/>
              <a:t>When there are changes in the state of the </a:t>
            </a:r>
            <a:r>
              <a:rPr lang="en-AU" sz="2400" i="1" dirty="0"/>
              <a:t>Subject, we keep the Observers up to date</a:t>
            </a:r>
            <a:r>
              <a:rPr lang="en-AU" sz="2400" dirty="0"/>
              <a:t> </a:t>
            </a:r>
          </a:p>
          <a:p>
            <a:pPr lvl="1">
              <a:spcBef>
                <a:spcPts val="600"/>
              </a:spcBef>
            </a:pPr>
            <a:r>
              <a:rPr lang="en-AU" sz="2200" dirty="0"/>
              <a:t>Observers watch or listen for changes… </a:t>
            </a:r>
          </a:p>
          <a:p>
            <a:pPr lvl="1">
              <a:spcBef>
                <a:spcPts val="600"/>
              </a:spcBef>
            </a:pPr>
            <a:r>
              <a:rPr lang="en-AU" sz="2200" dirty="0"/>
              <a:t>Also known as a broadcast-subscription model </a:t>
            </a:r>
          </a:p>
          <a:p>
            <a:pPr>
              <a:spcBef>
                <a:spcPts val="1200"/>
              </a:spcBef>
            </a:pPr>
            <a:r>
              <a:rPr lang="en-AU" sz="2400" i="1" dirty="0"/>
              <a:t>Scenario 1:</a:t>
            </a:r>
            <a:r>
              <a:rPr lang="en-AU" sz="2400" dirty="0"/>
              <a:t> Weather monitoring system</a:t>
            </a:r>
          </a:p>
          <a:p>
            <a:pPr lvl="1"/>
            <a:r>
              <a:rPr lang="en-AU" sz="2200" dirty="0"/>
              <a:t>Sensor notes change in temperature (Subject) </a:t>
            </a:r>
          </a:p>
          <a:p>
            <a:pPr lvl="1">
              <a:spcBef>
                <a:spcPts val="600"/>
              </a:spcBef>
            </a:pPr>
            <a:r>
              <a:rPr lang="en-AU" sz="2200" dirty="0"/>
              <a:t>Observers: Client GUIs displaying temp </a:t>
            </a:r>
          </a:p>
          <a:p>
            <a:pPr lvl="1">
              <a:spcBef>
                <a:spcPts val="600"/>
              </a:spcBef>
            </a:pPr>
            <a:r>
              <a:rPr lang="en-AU" sz="2200" dirty="0"/>
              <a:t>Observers: Weather modelling systems </a:t>
            </a:r>
          </a:p>
        </p:txBody>
      </p:sp>
      <p:sp>
        <p:nvSpPr>
          <p:cNvPr id="6" name="Slide Number Placeholder 4"/>
          <p:cNvSpPr>
            <a:spLocks noGrp="1"/>
          </p:cNvSpPr>
          <p:nvPr>
            <p:ph type="sldNum" sz="quarter" idx="12"/>
          </p:nvPr>
        </p:nvSpPr>
        <p:spPr>
          <a:xfrm>
            <a:off x="8388424" y="6553200"/>
            <a:ext cx="526976" cy="304800"/>
          </a:xfrm>
        </p:spPr>
        <p:txBody>
          <a:bodyPr/>
          <a:lstStyle/>
          <a:p>
            <a:pPr>
              <a:defRPr/>
            </a:pPr>
            <a:fld id="{2505048C-9CA2-4356-B565-2FC324102B46}" type="slidenum">
              <a:rPr lang="en-AU" altLang="en-US" smtClean="0"/>
              <a:pPr>
                <a:defRPr/>
              </a:pPr>
              <a:t>27</a:t>
            </a:fld>
            <a:endParaRPr lang="en-AU" altLang="en-US"/>
          </a:p>
        </p:txBody>
      </p:sp>
      <p:sp>
        <p:nvSpPr>
          <p:cNvPr id="7" name="Date Placeholder 3">
            <a:extLst>
              <a:ext uri="{FF2B5EF4-FFF2-40B4-BE49-F238E27FC236}">
                <a16:creationId xmlns:a16="http://schemas.microsoft.com/office/drawing/2014/main" xmlns="" id="{AF1646B6-F96F-4C1F-B0BD-FEDDDE5982C3}"/>
              </a:ext>
            </a:extLst>
          </p:cNvPr>
          <p:cNvSpPr>
            <a:spLocks noGrp="1"/>
          </p:cNvSpPr>
          <p:nvPr>
            <p:ph type="dt" sz="half" idx="10"/>
          </p:nvPr>
        </p:nvSpPr>
        <p:spPr>
          <a:xfrm>
            <a:off x="762000" y="6553200"/>
            <a:ext cx="1905000" cy="304800"/>
          </a:xfrm>
        </p:spPr>
        <p:txBody>
          <a:bodyPr/>
          <a:lstStyle/>
          <a:p>
            <a:pPr>
              <a:defRPr/>
            </a:pPr>
            <a:r>
              <a:rPr lang="en-US" altLang="en-US" dirty="0"/>
              <a:t>© Richard Thomas, 1998–2018</a:t>
            </a:r>
            <a:endParaRPr lang="en-AU" altLang="en-US" dirty="0"/>
          </a:p>
        </p:txBody>
      </p:sp>
    </p:spTree>
    <p:extLst>
      <p:ext uri="{BB962C8B-B14F-4D97-AF65-F5344CB8AC3E}">
        <p14:creationId xmlns:p14="http://schemas.microsoft.com/office/powerpoint/2010/main" val="14083560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6 (Maciaszek - RASD 3/e)</a:t>
            </a:r>
          </a:p>
        </p:txBody>
      </p:sp>
      <p:sp>
        <p:nvSpPr>
          <p:cNvPr id="6" name="Slide Number Placeholder 5"/>
          <p:cNvSpPr>
            <a:spLocks noGrp="1"/>
          </p:cNvSpPr>
          <p:nvPr>
            <p:ph type="sldNum" sz="quarter" idx="12"/>
          </p:nvPr>
        </p:nvSpPr>
        <p:spPr/>
        <p:txBody>
          <a:bodyPr/>
          <a:lstStyle/>
          <a:p>
            <a:fld id="{910B7F4E-7251-4321-9B6E-8995C10C03FB}" type="slidenum">
              <a:rPr lang="en-AU" altLang="en-US"/>
              <a:pPr/>
              <a:t>28</a:t>
            </a:fld>
            <a:endParaRPr lang="en-AU" altLang="en-US"/>
          </a:p>
        </p:txBody>
      </p:sp>
      <p:sp>
        <p:nvSpPr>
          <p:cNvPr id="1090562" name="Rectangle 2"/>
          <p:cNvSpPr>
            <a:spLocks noGrp="1" noChangeArrowheads="1"/>
          </p:cNvSpPr>
          <p:nvPr>
            <p:ph type="title"/>
          </p:nvPr>
        </p:nvSpPr>
        <p:spPr/>
        <p:txBody>
          <a:bodyPr/>
          <a:lstStyle/>
          <a:p>
            <a:r>
              <a:rPr lang="en-US" altLang="en-US" dirty="0"/>
              <a:t>Observer Pattern Structure</a:t>
            </a:r>
          </a:p>
        </p:txBody>
      </p:sp>
      <p:pic>
        <p:nvPicPr>
          <p:cNvPr id="1090565"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268413"/>
            <a:ext cx="9144000" cy="4973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82910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a:xfrm>
            <a:off x="457200" y="116632"/>
            <a:ext cx="8229600" cy="792162"/>
          </a:xfrm>
        </p:spPr>
        <p:txBody>
          <a:bodyPr/>
          <a:lstStyle/>
          <a:p>
            <a:r>
              <a:rPr lang="en-AU" dirty="0"/>
              <a:t>Observer Pattern</a:t>
            </a:r>
            <a:endParaRPr lang="en-US" dirty="0"/>
          </a:p>
        </p:txBody>
      </p:sp>
      <p:sp>
        <p:nvSpPr>
          <p:cNvPr id="268291" name="Rectangle 3"/>
          <p:cNvSpPr>
            <a:spLocks noChangeArrowheads="1"/>
          </p:cNvSpPr>
          <p:nvPr/>
        </p:nvSpPr>
        <p:spPr bwMode="auto">
          <a:xfrm>
            <a:off x="1913156" y="1382207"/>
            <a:ext cx="1873250" cy="457200"/>
          </a:xfrm>
          <a:prstGeom prst="rect">
            <a:avLst/>
          </a:prstGeom>
          <a:noFill/>
          <a:ln w="12700">
            <a:solidFill>
              <a:schemeClr val="tx1"/>
            </a:solidFill>
            <a:miter lim="800000"/>
            <a:headEnd/>
            <a:tailEnd/>
          </a:ln>
          <a:effectLst/>
        </p:spPr>
        <p:txBody>
          <a:bodyPr wrap="none" anchor="ctr"/>
          <a:lstStyle/>
          <a:p>
            <a:pPr algn="ctr" eaLnBrk="0" hangingPunct="0"/>
            <a:r>
              <a:rPr lang="en-AU" sz="1600" b="0" u="sng">
                <a:latin typeface="+mn-lt"/>
              </a:rPr>
              <a:t>aConcreteSubject :</a:t>
            </a:r>
          </a:p>
        </p:txBody>
      </p:sp>
      <p:sp>
        <p:nvSpPr>
          <p:cNvPr id="268292" name="Rectangle 4"/>
          <p:cNvSpPr>
            <a:spLocks noChangeArrowheads="1"/>
          </p:cNvSpPr>
          <p:nvPr/>
        </p:nvSpPr>
        <p:spPr bwMode="auto">
          <a:xfrm>
            <a:off x="3927694" y="1382207"/>
            <a:ext cx="1968500" cy="457200"/>
          </a:xfrm>
          <a:prstGeom prst="rect">
            <a:avLst/>
          </a:prstGeom>
          <a:noFill/>
          <a:ln w="12700">
            <a:solidFill>
              <a:schemeClr val="tx1"/>
            </a:solidFill>
            <a:miter lim="800000"/>
            <a:headEnd/>
            <a:tailEnd/>
          </a:ln>
          <a:effectLst/>
        </p:spPr>
        <p:txBody>
          <a:bodyPr wrap="none" anchor="ctr"/>
          <a:lstStyle/>
          <a:p>
            <a:pPr algn="ctr" eaLnBrk="0" hangingPunct="0"/>
            <a:r>
              <a:rPr lang="en-AU" sz="1600" b="0" u="sng">
                <a:latin typeface="+mn-lt"/>
              </a:rPr>
              <a:t>aConcreteObserver :</a:t>
            </a:r>
          </a:p>
        </p:txBody>
      </p:sp>
      <p:sp>
        <p:nvSpPr>
          <p:cNvPr id="268293" name="Rectangle 5"/>
          <p:cNvSpPr>
            <a:spLocks noChangeArrowheads="1"/>
          </p:cNvSpPr>
          <p:nvPr/>
        </p:nvSpPr>
        <p:spPr bwMode="auto">
          <a:xfrm>
            <a:off x="6178769" y="1382207"/>
            <a:ext cx="2554287" cy="457200"/>
          </a:xfrm>
          <a:prstGeom prst="rect">
            <a:avLst/>
          </a:prstGeom>
          <a:noFill/>
          <a:ln w="12700">
            <a:solidFill>
              <a:schemeClr val="tx1"/>
            </a:solidFill>
            <a:miter lim="800000"/>
            <a:headEnd/>
            <a:tailEnd/>
          </a:ln>
          <a:effectLst/>
        </p:spPr>
        <p:txBody>
          <a:bodyPr wrap="none" anchor="ctr"/>
          <a:lstStyle/>
          <a:p>
            <a:pPr algn="ctr" eaLnBrk="0" hangingPunct="0"/>
            <a:r>
              <a:rPr lang="en-AU" sz="1600" b="0" u="sng" dirty="0" err="1">
                <a:latin typeface="+mn-lt"/>
              </a:rPr>
              <a:t>anotherConcreteObserver</a:t>
            </a:r>
            <a:r>
              <a:rPr lang="en-AU" sz="1600" b="0" u="sng" dirty="0">
                <a:latin typeface="+mn-lt"/>
              </a:rPr>
              <a:t> :</a:t>
            </a:r>
          </a:p>
        </p:txBody>
      </p:sp>
      <p:cxnSp>
        <p:nvCxnSpPr>
          <p:cNvPr id="268294" name="AutoShape 6"/>
          <p:cNvCxnSpPr>
            <a:cxnSpLocks noChangeShapeType="1"/>
            <a:stCxn id="268291" idx="2"/>
          </p:cNvCxnSpPr>
          <p:nvPr/>
        </p:nvCxnSpPr>
        <p:spPr bwMode="blackWhite">
          <a:xfrm flipH="1">
            <a:off x="2845019" y="1839407"/>
            <a:ext cx="4762" cy="4538663"/>
          </a:xfrm>
          <a:prstGeom prst="straightConnector1">
            <a:avLst/>
          </a:prstGeom>
          <a:noFill/>
          <a:ln w="12700">
            <a:solidFill>
              <a:schemeClr val="tx1"/>
            </a:solidFill>
            <a:prstDash val="dash"/>
            <a:round/>
            <a:headEnd/>
            <a:tailEnd/>
          </a:ln>
          <a:effectLst/>
        </p:spPr>
      </p:cxnSp>
      <p:cxnSp>
        <p:nvCxnSpPr>
          <p:cNvPr id="268295" name="AutoShape 7"/>
          <p:cNvCxnSpPr>
            <a:cxnSpLocks noChangeShapeType="1"/>
          </p:cNvCxnSpPr>
          <p:nvPr/>
        </p:nvCxnSpPr>
        <p:spPr bwMode="blackWhite">
          <a:xfrm flipH="1">
            <a:off x="7451944" y="1839407"/>
            <a:ext cx="9525" cy="4538663"/>
          </a:xfrm>
          <a:prstGeom prst="straightConnector1">
            <a:avLst/>
          </a:prstGeom>
          <a:noFill/>
          <a:ln w="12700">
            <a:solidFill>
              <a:schemeClr val="tx1"/>
            </a:solidFill>
            <a:prstDash val="dash"/>
            <a:round/>
            <a:headEnd/>
            <a:tailEnd/>
          </a:ln>
          <a:effectLst/>
        </p:spPr>
      </p:cxnSp>
      <p:cxnSp>
        <p:nvCxnSpPr>
          <p:cNvPr id="268296" name="AutoShape 8"/>
          <p:cNvCxnSpPr>
            <a:cxnSpLocks noChangeShapeType="1"/>
          </p:cNvCxnSpPr>
          <p:nvPr/>
        </p:nvCxnSpPr>
        <p:spPr bwMode="blackWhite">
          <a:xfrm>
            <a:off x="4899244" y="1839407"/>
            <a:ext cx="1587" cy="4538663"/>
          </a:xfrm>
          <a:prstGeom prst="straightConnector1">
            <a:avLst/>
          </a:prstGeom>
          <a:noFill/>
          <a:ln w="12700">
            <a:solidFill>
              <a:schemeClr val="tx1"/>
            </a:solidFill>
            <a:prstDash val="dash"/>
            <a:round/>
            <a:headEnd/>
            <a:tailEnd/>
          </a:ln>
          <a:effectLst/>
        </p:spPr>
      </p:cxnSp>
      <p:sp>
        <p:nvSpPr>
          <p:cNvPr id="268297" name="Rectangle 9"/>
          <p:cNvSpPr>
            <a:spLocks noChangeArrowheads="1"/>
          </p:cNvSpPr>
          <p:nvPr/>
        </p:nvSpPr>
        <p:spPr bwMode="blackWhite">
          <a:xfrm>
            <a:off x="2783106" y="2220407"/>
            <a:ext cx="139700" cy="304800"/>
          </a:xfrm>
          <a:prstGeom prst="rect">
            <a:avLst/>
          </a:prstGeom>
          <a:solidFill>
            <a:schemeClr val="bg1"/>
          </a:solidFill>
          <a:ln w="12700">
            <a:solidFill>
              <a:schemeClr val="tx1"/>
            </a:solidFill>
            <a:miter lim="800000"/>
            <a:headEnd/>
            <a:tailEnd/>
          </a:ln>
          <a:effectLst/>
        </p:spPr>
        <p:txBody>
          <a:bodyPr wrap="none" anchor="ctr"/>
          <a:lstStyle/>
          <a:p>
            <a:endParaRPr lang="en-AU"/>
          </a:p>
        </p:txBody>
      </p:sp>
      <p:sp>
        <p:nvSpPr>
          <p:cNvPr id="268298" name="Freeform 10"/>
          <p:cNvSpPr>
            <a:spLocks/>
          </p:cNvSpPr>
          <p:nvPr/>
        </p:nvSpPr>
        <p:spPr bwMode="auto">
          <a:xfrm>
            <a:off x="451069" y="2220407"/>
            <a:ext cx="2333625" cy="1588"/>
          </a:xfrm>
          <a:custGeom>
            <a:avLst/>
            <a:gdLst/>
            <a:ahLst/>
            <a:cxnLst>
              <a:cxn ang="0">
                <a:pos x="0" y="0"/>
              </a:cxn>
              <a:cxn ang="0">
                <a:pos x="1593" y="0"/>
              </a:cxn>
            </a:cxnLst>
            <a:rect l="0" t="0" r="r" b="b"/>
            <a:pathLst>
              <a:path w="1593" h="1">
                <a:moveTo>
                  <a:pt x="0" y="0"/>
                </a:moveTo>
                <a:lnTo>
                  <a:pt x="1593" y="0"/>
                </a:lnTo>
              </a:path>
            </a:pathLst>
          </a:custGeom>
          <a:noFill/>
          <a:ln w="12700" cap="flat" cmpd="sng">
            <a:solidFill>
              <a:schemeClr val="tx1"/>
            </a:solidFill>
            <a:prstDash val="solid"/>
            <a:round/>
            <a:headEnd type="none" w="med" len="med"/>
            <a:tailEnd type="triangle" w="med" len="med"/>
          </a:ln>
          <a:effectLst/>
        </p:spPr>
        <p:txBody>
          <a:bodyPr wrap="none" anchor="ctr"/>
          <a:lstStyle/>
          <a:p>
            <a:endParaRPr lang="en-AU"/>
          </a:p>
        </p:txBody>
      </p:sp>
      <p:sp>
        <p:nvSpPr>
          <p:cNvPr id="268299" name="Text Box 11"/>
          <p:cNvSpPr txBox="1">
            <a:spLocks noChangeArrowheads="1"/>
          </p:cNvSpPr>
          <p:nvPr/>
        </p:nvSpPr>
        <p:spPr bwMode="auto">
          <a:xfrm>
            <a:off x="111344" y="1946498"/>
            <a:ext cx="2330450" cy="304800"/>
          </a:xfrm>
          <a:prstGeom prst="rect">
            <a:avLst/>
          </a:prstGeom>
          <a:noFill/>
          <a:ln w="12700">
            <a:noFill/>
            <a:miter lim="800000"/>
            <a:headEnd/>
            <a:tailEnd/>
          </a:ln>
          <a:effectLst/>
        </p:spPr>
        <p:txBody>
          <a:bodyPr wrap="none" anchor="ctr">
            <a:spAutoFit/>
          </a:bodyPr>
          <a:lstStyle/>
          <a:p>
            <a:pPr algn="ctr" eaLnBrk="0" hangingPunct="0"/>
            <a:r>
              <a:rPr lang="en-AU" sz="1400" b="0" dirty="0">
                <a:latin typeface="+mn-lt"/>
              </a:rPr>
              <a:t>attach(</a:t>
            </a:r>
            <a:r>
              <a:rPr lang="en-AU" sz="1400" b="0" dirty="0" err="1">
                <a:latin typeface="+mn-lt"/>
              </a:rPr>
              <a:t>aConcreteObserver</a:t>
            </a:r>
            <a:r>
              <a:rPr lang="en-AU" sz="1400" b="0" dirty="0">
                <a:latin typeface="+mn-lt"/>
              </a:rPr>
              <a:t>)</a:t>
            </a:r>
          </a:p>
        </p:txBody>
      </p:sp>
      <p:sp>
        <p:nvSpPr>
          <p:cNvPr id="268300" name="Rectangle 12"/>
          <p:cNvSpPr>
            <a:spLocks noChangeArrowheads="1"/>
          </p:cNvSpPr>
          <p:nvPr/>
        </p:nvSpPr>
        <p:spPr bwMode="blackWhite">
          <a:xfrm>
            <a:off x="2784694" y="2677607"/>
            <a:ext cx="141287" cy="304800"/>
          </a:xfrm>
          <a:prstGeom prst="rect">
            <a:avLst/>
          </a:prstGeom>
          <a:solidFill>
            <a:schemeClr val="bg1"/>
          </a:solidFill>
          <a:ln w="12700">
            <a:solidFill>
              <a:schemeClr val="tx1"/>
            </a:solidFill>
            <a:miter lim="800000"/>
            <a:headEnd/>
            <a:tailEnd/>
          </a:ln>
          <a:effectLst/>
        </p:spPr>
        <p:txBody>
          <a:bodyPr wrap="none" anchor="ctr"/>
          <a:lstStyle/>
          <a:p>
            <a:endParaRPr lang="en-AU"/>
          </a:p>
        </p:txBody>
      </p:sp>
      <p:sp>
        <p:nvSpPr>
          <p:cNvPr id="268301" name="Freeform 13"/>
          <p:cNvSpPr>
            <a:spLocks/>
          </p:cNvSpPr>
          <p:nvPr/>
        </p:nvSpPr>
        <p:spPr bwMode="auto">
          <a:xfrm>
            <a:off x="463769" y="2677607"/>
            <a:ext cx="2320925" cy="1588"/>
          </a:xfrm>
          <a:custGeom>
            <a:avLst/>
            <a:gdLst/>
            <a:ahLst/>
            <a:cxnLst>
              <a:cxn ang="0">
                <a:pos x="0" y="0"/>
              </a:cxn>
              <a:cxn ang="0">
                <a:pos x="1584" y="0"/>
              </a:cxn>
            </a:cxnLst>
            <a:rect l="0" t="0" r="r" b="b"/>
            <a:pathLst>
              <a:path w="1584" h="1">
                <a:moveTo>
                  <a:pt x="0" y="0"/>
                </a:moveTo>
                <a:lnTo>
                  <a:pt x="1584" y="0"/>
                </a:lnTo>
              </a:path>
            </a:pathLst>
          </a:custGeom>
          <a:noFill/>
          <a:ln w="12700" cap="flat" cmpd="sng">
            <a:solidFill>
              <a:schemeClr val="tx1"/>
            </a:solidFill>
            <a:prstDash val="solid"/>
            <a:round/>
            <a:headEnd type="none" w="med" len="med"/>
            <a:tailEnd type="triangle" w="med" len="med"/>
          </a:ln>
          <a:effectLst/>
        </p:spPr>
        <p:txBody>
          <a:bodyPr wrap="none" anchor="ctr"/>
          <a:lstStyle/>
          <a:p>
            <a:endParaRPr lang="en-AU"/>
          </a:p>
        </p:txBody>
      </p:sp>
      <p:sp>
        <p:nvSpPr>
          <p:cNvPr id="268302" name="Text Box 14"/>
          <p:cNvSpPr txBox="1">
            <a:spLocks noChangeArrowheads="1"/>
          </p:cNvSpPr>
          <p:nvPr/>
        </p:nvSpPr>
        <p:spPr bwMode="auto">
          <a:xfrm>
            <a:off x="-48994" y="2403698"/>
            <a:ext cx="2832100" cy="304800"/>
          </a:xfrm>
          <a:prstGeom prst="rect">
            <a:avLst/>
          </a:prstGeom>
          <a:noFill/>
          <a:ln w="12700">
            <a:noFill/>
            <a:miter lim="800000"/>
            <a:headEnd/>
            <a:tailEnd/>
          </a:ln>
          <a:effectLst/>
        </p:spPr>
        <p:txBody>
          <a:bodyPr wrap="none" anchor="ctr">
            <a:spAutoFit/>
          </a:bodyPr>
          <a:lstStyle/>
          <a:p>
            <a:pPr algn="ctr" eaLnBrk="0" hangingPunct="0"/>
            <a:r>
              <a:rPr lang="en-AU" sz="1400" b="0">
                <a:latin typeface="+mn-lt"/>
              </a:rPr>
              <a:t>attach(anotherConcreteObserver)</a:t>
            </a:r>
          </a:p>
        </p:txBody>
      </p:sp>
      <p:sp>
        <p:nvSpPr>
          <p:cNvPr id="268303" name="Line 15"/>
          <p:cNvSpPr>
            <a:spLocks noChangeShapeType="1"/>
          </p:cNvSpPr>
          <p:nvPr/>
        </p:nvSpPr>
        <p:spPr bwMode="blackWhite">
          <a:xfrm>
            <a:off x="1059081" y="3630107"/>
            <a:ext cx="1687513" cy="0"/>
          </a:xfrm>
          <a:prstGeom prst="line">
            <a:avLst/>
          </a:prstGeom>
          <a:noFill/>
          <a:ln w="12700">
            <a:solidFill>
              <a:schemeClr val="tx1"/>
            </a:solidFill>
            <a:round/>
            <a:headEnd/>
            <a:tailEnd type="triangle" w="med" len="med"/>
          </a:ln>
          <a:effectLst/>
        </p:spPr>
        <p:txBody>
          <a:bodyPr wrap="none" anchor="ctr"/>
          <a:lstStyle/>
          <a:p>
            <a:endParaRPr lang="en-AU"/>
          </a:p>
        </p:txBody>
      </p:sp>
      <p:sp>
        <p:nvSpPr>
          <p:cNvPr id="268304" name="Text Box 16"/>
          <p:cNvSpPr txBox="1">
            <a:spLocks noChangeArrowheads="1"/>
          </p:cNvSpPr>
          <p:nvPr/>
        </p:nvSpPr>
        <p:spPr bwMode="blackWhite">
          <a:xfrm>
            <a:off x="1367056" y="3356198"/>
            <a:ext cx="952500" cy="304800"/>
          </a:xfrm>
          <a:prstGeom prst="rect">
            <a:avLst/>
          </a:prstGeom>
          <a:noFill/>
          <a:ln w="12700">
            <a:noFill/>
            <a:miter lim="800000"/>
            <a:headEnd/>
            <a:tailEnd/>
          </a:ln>
          <a:effectLst/>
        </p:spPr>
        <p:txBody>
          <a:bodyPr wrap="none" anchor="ctr">
            <a:spAutoFit/>
          </a:bodyPr>
          <a:lstStyle/>
          <a:p>
            <a:pPr algn="ctr" eaLnBrk="0" hangingPunct="0"/>
            <a:r>
              <a:rPr lang="en-US" sz="1400" b="0">
                <a:latin typeface="+mn-lt"/>
              </a:rPr>
              <a:t>set</a:t>
            </a:r>
            <a:r>
              <a:rPr lang="en-AU" sz="1400" b="0">
                <a:latin typeface="+mn-lt"/>
              </a:rPr>
              <a:t>State()</a:t>
            </a:r>
          </a:p>
        </p:txBody>
      </p:sp>
      <p:sp>
        <p:nvSpPr>
          <p:cNvPr id="268305" name="Line 17"/>
          <p:cNvSpPr>
            <a:spLocks noChangeShapeType="1"/>
          </p:cNvSpPr>
          <p:nvPr/>
        </p:nvSpPr>
        <p:spPr bwMode="blackWhite">
          <a:xfrm>
            <a:off x="3372069" y="3820607"/>
            <a:ext cx="0" cy="228600"/>
          </a:xfrm>
          <a:prstGeom prst="line">
            <a:avLst/>
          </a:prstGeom>
          <a:noFill/>
          <a:ln w="12700">
            <a:solidFill>
              <a:schemeClr val="tx1"/>
            </a:solidFill>
            <a:round/>
            <a:headEnd/>
            <a:tailEnd/>
          </a:ln>
          <a:effectLst/>
        </p:spPr>
        <p:txBody>
          <a:bodyPr wrap="none" anchor="ctr"/>
          <a:lstStyle/>
          <a:p>
            <a:endParaRPr lang="en-AU"/>
          </a:p>
        </p:txBody>
      </p:sp>
      <p:sp>
        <p:nvSpPr>
          <p:cNvPr id="268306" name="Text Box 18"/>
          <p:cNvSpPr txBox="1">
            <a:spLocks noChangeArrowheads="1"/>
          </p:cNvSpPr>
          <p:nvPr/>
        </p:nvSpPr>
        <p:spPr bwMode="blackWhite">
          <a:xfrm>
            <a:off x="3016469" y="3495877"/>
            <a:ext cx="1543050" cy="304800"/>
          </a:xfrm>
          <a:prstGeom prst="rect">
            <a:avLst/>
          </a:prstGeom>
          <a:noFill/>
          <a:ln w="12700">
            <a:noFill/>
            <a:miter lim="800000"/>
            <a:headEnd/>
            <a:tailEnd/>
          </a:ln>
          <a:effectLst/>
        </p:spPr>
        <p:txBody>
          <a:bodyPr wrap="none" anchor="ctr">
            <a:spAutoFit/>
          </a:bodyPr>
          <a:lstStyle/>
          <a:p>
            <a:pPr algn="ctr" eaLnBrk="0" hangingPunct="0"/>
            <a:r>
              <a:rPr lang="en-AU" sz="1400" b="0" dirty="0" err="1">
                <a:latin typeface="+mn-lt"/>
              </a:rPr>
              <a:t>notifyObservers</a:t>
            </a:r>
            <a:r>
              <a:rPr lang="en-AU" sz="1400" b="0" dirty="0">
                <a:latin typeface="+mn-lt"/>
              </a:rPr>
              <a:t>()</a:t>
            </a:r>
          </a:p>
        </p:txBody>
      </p:sp>
      <p:sp>
        <p:nvSpPr>
          <p:cNvPr id="268307" name="Line 19"/>
          <p:cNvSpPr>
            <a:spLocks noChangeShapeType="1"/>
          </p:cNvSpPr>
          <p:nvPr/>
        </p:nvSpPr>
        <p:spPr bwMode="blackWhite">
          <a:xfrm>
            <a:off x="3013294" y="4430207"/>
            <a:ext cx="1806575" cy="0"/>
          </a:xfrm>
          <a:prstGeom prst="line">
            <a:avLst/>
          </a:prstGeom>
          <a:noFill/>
          <a:ln w="12700">
            <a:solidFill>
              <a:schemeClr val="tx1"/>
            </a:solidFill>
            <a:round/>
            <a:headEnd/>
            <a:tailEnd type="triangle" w="med" len="med"/>
          </a:ln>
          <a:effectLst/>
        </p:spPr>
        <p:txBody>
          <a:bodyPr wrap="none" anchor="ctr"/>
          <a:lstStyle/>
          <a:p>
            <a:endParaRPr lang="en-AU"/>
          </a:p>
        </p:txBody>
      </p:sp>
      <p:sp>
        <p:nvSpPr>
          <p:cNvPr id="268308" name="Line 20"/>
          <p:cNvSpPr>
            <a:spLocks noChangeShapeType="1"/>
          </p:cNvSpPr>
          <p:nvPr/>
        </p:nvSpPr>
        <p:spPr bwMode="blackWhite">
          <a:xfrm flipH="1">
            <a:off x="3083144" y="5649407"/>
            <a:ext cx="4279900" cy="0"/>
          </a:xfrm>
          <a:prstGeom prst="line">
            <a:avLst/>
          </a:prstGeom>
          <a:noFill/>
          <a:ln w="12700">
            <a:solidFill>
              <a:schemeClr val="tx1"/>
            </a:solidFill>
            <a:round/>
            <a:headEnd/>
            <a:tailEnd type="triangle" w="med" len="med"/>
          </a:ln>
          <a:effectLst/>
        </p:spPr>
        <p:txBody>
          <a:bodyPr wrap="none" anchor="ctr"/>
          <a:lstStyle/>
          <a:p>
            <a:endParaRPr lang="en-AU"/>
          </a:p>
        </p:txBody>
      </p:sp>
      <p:sp>
        <p:nvSpPr>
          <p:cNvPr id="268309" name="Text Box 21"/>
          <p:cNvSpPr txBox="1">
            <a:spLocks noChangeArrowheads="1"/>
          </p:cNvSpPr>
          <p:nvPr/>
        </p:nvSpPr>
        <p:spPr bwMode="blackWhite">
          <a:xfrm>
            <a:off x="3445094" y="4153123"/>
            <a:ext cx="842962" cy="304800"/>
          </a:xfrm>
          <a:prstGeom prst="rect">
            <a:avLst/>
          </a:prstGeom>
          <a:noFill/>
          <a:ln w="12700">
            <a:noFill/>
            <a:miter lim="800000"/>
            <a:headEnd/>
            <a:tailEnd/>
          </a:ln>
          <a:effectLst/>
        </p:spPr>
        <p:txBody>
          <a:bodyPr wrap="none" anchor="ctr">
            <a:spAutoFit/>
          </a:bodyPr>
          <a:lstStyle/>
          <a:p>
            <a:pPr algn="ctr" eaLnBrk="0" hangingPunct="0"/>
            <a:r>
              <a:rPr lang="en-AU" sz="1400" b="0" dirty="0">
                <a:latin typeface="+mn-lt"/>
              </a:rPr>
              <a:t>update()</a:t>
            </a:r>
          </a:p>
        </p:txBody>
      </p:sp>
      <p:sp>
        <p:nvSpPr>
          <p:cNvPr id="268310" name="Text Box 22"/>
          <p:cNvSpPr txBox="1">
            <a:spLocks noChangeArrowheads="1"/>
          </p:cNvSpPr>
          <p:nvPr/>
        </p:nvSpPr>
        <p:spPr bwMode="blackWhite">
          <a:xfrm>
            <a:off x="3446681" y="4540473"/>
            <a:ext cx="962025" cy="304800"/>
          </a:xfrm>
          <a:prstGeom prst="rect">
            <a:avLst/>
          </a:prstGeom>
          <a:noFill/>
          <a:ln w="12700">
            <a:noFill/>
            <a:miter lim="800000"/>
            <a:headEnd/>
            <a:tailEnd/>
          </a:ln>
          <a:effectLst/>
        </p:spPr>
        <p:txBody>
          <a:bodyPr wrap="none" anchor="ctr">
            <a:spAutoFit/>
          </a:bodyPr>
          <a:lstStyle/>
          <a:p>
            <a:pPr algn="ctr" eaLnBrk="0" hangingPunct="0"/>
            <a:r>
              <a:rPr lang="en-AU" sz="1400" b="0">
                <a:latin typeface="+mn-lt"/>
              </a:rPr>
              <a:t>getState()</a:t>
            </a:r>
          </a:p>
        </p:txBody>
      </p:sp>
      <p:sp>
        <p:nvSpPr>
          <p:cNvPr id="268311" name="Text Box 23"/>
          <p:cNvSpPr txBox="1">
            <a:spLocks noChangeArrowheads="1"/>
          </p:cNvSpPr>
          <p:nvPr/>
        </p:nvSpPr>
        <p:spPr bwMode="blackWhite">
          <a:xfrm>
            <a:off x="5532656" y="4975448"/>
            <a:ext cx="842963" cy="304800"/>
          </a:xfrm>
          <a:prstGeom prst="rect">
            <a:avLst/>
          </a:prstGeom>
          <a:noFill/>
          <a:ln w="12700">
            <a:noFill/>
            <a:miter lim="800000"/>
            <a:headEnd/>
            <a:tailEnd/>
          </a:ln>
          <a:effectLst/>
        </p:spPr>
        <p:txBody>
          <a:bodyPr wrap="none" anchor="ctr">
            <a:spAutoFit/>
          </a:bodyPr>
          <a:lstStyle/>
          <a:p>
            <a:pPr algn="ctr" eaLnBrk="0" hangingPunct="0"/>
            <a:r>
              <a:rPr lang="en-AU" sz="1400" b="0">
                <a:latin typeface="+mn-lt"/>
              </a:rPr>
              <a:t>update()</a:t>
            </a:r>
          </a:p>
        </p:txBody>
      </p:sp>
      <p:sp>
        <p:nvSpPr>
          <p:cNvPr id="268312" name="Text Box 24"/>
          <p:cNvSpPr txBox="1">
            <a:spLocks noChangeArrowheads="1"/>
          </p:cNvSpPr>
          <p:nvPr/>
        </p:nvSpPr>
        <p:spPr bwMode="blackWhite">
          <a:xfrm>
            <a:off x="5510431" y="5356448"/>
            <a:ext cx="962025" cy="304800"/>
          </a:xfrm>
          <a:prstGeom prst="rect">
            <a:avLst/>
          </a:prstGeom>
          <a:noFill/>
          <a:ln w="12700">
            <a:noFill/>
            <a:miter lim="800000"/>
            <a:headEnd/>
            <a:tailEnd/>
          </a:ln>
          <a:effectLst/>
        </p:spPr>
        <p:txBody>
          <a:bodyPr wrap="none" anchor="ctr">
            <a:spAutoFit/>
          </a:bodyPr>
          <a:lstStyle/>
          <a:p>
            <a:pPr algn="ctr" eaLnBrk="0" hangingPunct="0"/>
            <a:r>
              <a:rPr lang="en-AU" sz="1400" b="0">
                <a:latin typeface="+mn-lt"/>
              </a:rPr>
              <a:t>getState()</a:t>
            </a:r>
          </a:p>
        </p:txBody>
      </p:sp>
      <p:sp>
        <p:nvSpPr>
          <p:cNvPr id="268313" name="Line 25"/>
          <p:cNvSpPr>
            <a:spLocks noChangeShapeType="1"/>
          </p:cNvSpPr>
          <p:nvPr/>
        </p:nvSpPr>
        <p:spPr bwMode="blackWhite">
          <a:xfrm flipH="1">
            <a:off x="3084731" y="4814382"/>
            <a:ext cx="1720850" cy="0"/>
          </a:xfrm>
          <a:prstGeom prst="line">
            <a:avLst/>
          </a:prstGeom>
          <a:noFill/>
          <a:ln w="12700">
            <a:solidFill>
              <a:schemeClr val="tx1"/>
            </a:solidFill>
            <a:round/>
            <a:headEnd/>
            <a:tailEnd type="triangle" w="med" len="med"/>
          </a:ln>
          <a:effectLst/>
        </p:spPr>
        <p:txBody>
          <a:bodyPr wrap="none" anchor="ctr"/>
          <a:lstStyle/>
          <a:p>
            <a:endParaRPr lang="en-AU"/>
          </a:p>
        </p:txBody>
      </p:sp>
      <p:sp>
        <p:nvSpPr>
          <p:cNvPr id="268314" name="Rectangle 26"/>
          <p:cNvSpPr>
            <a:spLocks noChangeArrowheads="1"/>
          </p:cNvSpPr>
          <p:nvPr/>
        </p:nvSpPr>
        <p:spPr bwMode="blackWhite">
          <a:xfrm>
            <a:off x="4810344" y="4425445"/>
            <a:ext cx="177800" cy="538162"/>
          </a:xfrm>
          <a:prstGeom prst="rect">
            <a:avLst/>
          </a:prstGeom>
          <a:solidFill>
            <a:schemeClr val="bg1"/>
          </a:solidFill>
          <a:ln w="12700">
            <a:solidFill>
              <a:schemeClr val="tx1"/>
            </a:solidFill>
            <a:miter lim="800000"/>
            <a:headEnd/>
            <a:tailEnd/>
          </a:ln>
          <a:effectLst/>
        </p:spPr>
        <p:txBody>
          <a:bodyPr wrap="none" anchor="ctr"/>
          <a:lstStyle/>
          <a:p>
            <a:endParaRPr lang="en-AU"/>
          </a:p>
        </p:txBody>
      </p:sp>
      <p:sp>
        <p:nvSpPr>
          <p:cNvPr id="268315" name="Rectangle 27"/>
          <p:cNvSpPr>
            <a:spLocks noChangeArrowheads="1"/>
          </p:cNvSpPr>
          <p:nvPr/>
        </p:nvSpPr>
        <p:spPr bwMode="blackWhite">
          <a:xfrm>
            <a:off x="7366219" y="5258882"/>
            <a:ext cx="177800" cy="538163"/>
          </a:xfrm>
          <a:prstGeom prst="rect">
            <a:avLst/>
          </a:prstGeom>
          <a:solidFill>
            <a:schemeClr val="bg1"/>
          </a:solidFill>
          <a:ln w="12700">
            <a:solidFill>
              <a:schemeClr val="tx1"/>
            </a:solidFill>
            <a:miter lim="800000"/>
            <a:headEnd/>
            <a:tailEnd/>
          </a:ln>
          <a:effectLst/>
        </p:spPr>
        <p:txBody>
          <a:bodyPr wrap="none" anchor="ctr"/>
          <a:lstStyle/>
          <a:p>
            <a:endParaRPr lang="en-AU"/>
          </a:p>
        </p:txBody>
      </p:sp>
      <p:sp>
        <p:nvSpPr>
          <p:cNvPr id="268316" name="Line 28"/>
          <p:cNvSpPr>
            <a:spLocks noChangeShapeType="1"/>
          </p:cNvSpPr>
          <p:nvPr/>
        </p:nvSpPr>
        <p:spPr bwMode="blackWhite">
          <a:xfrm>
            <a:off x="3005356" y="5268407"/>
            <a:ext cx="4362450" cy="0"/>
          </a:xfrm>
          <a:prstGeom prst="line">
            <a:avLst/>
          </a:prstGeom>
          <a:noFill/>
          <a:ln w="12700">
            <a:solidFill>
              <a:schemeClr val="tx1"/>
            </a:solidFill>
            <a:round/>
            <a:headEnd/>
            <a:tailEnd type="triangle" w="med" len="med"/>
          </a:ln>
          <a:effectLst/>
        </p:spPr>
        <p:txBody>
          <a:bodyPr wrap="none" anchor="ctr"/>
          <a:lstStyle/>
          <a:p>
            <a:endParaRPr lang="en-AU"/>
          </a:p>
        </p:txBody>
      </p:sp>
      <p:sp>
        <p:nvSpPr>
          <p:cNvPr id="268317" name="Rectangle 29"/>
          <p:cNvSpPr>
            <a:spLocks noChangeArrowheads="1"/>
          </p:cNvSpPr>
          <p:nvPr/>
        </p:nvSpPr>
        <p:spPr bwMode="blackWhite">
          <a:xfrm>
            <a:off x="2765644" y="3630107"/>
            <a:ext cx="184150" cy="2552700"/>
          </a:xfrm>
          <a:prstGeom prst="rect">
            <a:avLst/>
          </a:prstGeom>
          <a:solidFill>
            <a:schemeClr val="bg1"/>
          </a:solidFill>
          <a:ln w="12700">
            <a:solidFill>
              <a:schemeClr val="tx1"/>
            </a:solidFill>
            <a:miter lim="800000"/>
            <a:headEnd/>
            <a:tailEnd/>
          </a:ln>
          <a:effectLst/>
        </p:spPr>
        <p:txBody>
          <a:bodyPr wrap="none" anchor="ctr"/>
          <a:lstStyle/>
          <a:p>
            <a:endParaRPr lang="en-AU"/>
          </a:p>
        </p:txBody>
      </p:sp>
      <p:sp>
        <p:nvSpPr>
          <p:cNvPr id="268318" name="Rectangle 30"/>
          <p:cNvSpPr>
            <a:spLocks noChangeArrowheads="1"/>
          </p:cNvSpPr>
          <p:nvPr/>
        </p:nvSpPr>
        <p:spPr bwMode="auto">
          <a:xfrm>
            <a:off x="2867244" y="4055557"/>
            <a:ext cx="209550" cy="1922463"/>
          </a:xfrm>
          <a:prstGeom prst="rect">
            <a:avLst/>
          </a:prstGeom>
          <a:solidFill>
            <a:schemeClr val="bg1"/>
          </a:solidFill>
          <a:ln w="12700">
            <a:solidFill>
              <a:schemeClr val="tx1"/>
            </a:solidFill>
            <a:miter lim="800000"/>
            <a:headEnd type="none" w="sm" len="sm"/>
            <a:tailEnd type="none" w="sm" len="sm"/>
          </a:ln>
          <a:effectLst/>
        </p:spPr>
        <p:txBody>
          <a:bodyPr wrap="none" anchor="ctr"/>
          <a:lstStyle/>
          <a:p>
            <a:endParaRPr lang="en-AU"/>
          </a:p>
        </p:txBody>
      </p:sp>
      <p:sp>
        <p:nvSpPr>
          <p:cNvPr id="268319" name="Line 31"/>
          <p:cNvSpPr>
            <a:spLocks noChangeShapeType="1"/>
          </p:cNvSpPr>
          <p:nvPr/>
        </p:nvSpPr>
        <p:spPr bwMode="auto">
          <a:xfrm flipH="1">
            <a:off x="3086319" y="4053970"/>
            <a:ext cx="285750" cy="0"/>
          </a:xfrm>
          <a:prstGeom prst="line">
            <a:avLst/>
          </a:prstGeom>
          <a:noFill/>
          <a:ln w="12700">
            <a:solidFill>
              <a:schemeClr val="tx1"/>
            </a:solidFill>
            <a:round/>
            <a:headEnd type="none" w="sm" len="sm"/>
            <a:tailEnd type="triangle" w="med" len="med"/>
          </a:ln>
          <a:effectLst/>
        </p:spPr>
        <p:txBody>
          <a:bodyPr/>
          <a:lstStyle/>
          <a:p>
            <a:endParaRPr lang="en-AU"/>
          </a:p>
        </p:txBody>
      </p:sp>
      <p:sp>
        <p:nvSpPr>
          <p:cNvPr id="268320" name="Line 32"/>
          <p:cNvSpPr>
            <a:spLocks noChangeShapeType="1"/>
          </p:cNvSpPr>
          <p:nvPr/>
        </p:nvSpPr>
        <p:spPr bwMode="auto">
          <a:xfrm flipH="1">
            <a:off x="2935506" y="3823782"/>
            <a:ext cx="438150" cy="0"/>
          </a:xfrm>
          <a:prstGeom prst="line">
            <a:avLst/>
          </a:prstGeom>
          <a:noFill/>
          <a:ln w="12700">
            <a:solidFill>
              <a:schemeClr val="tx1"/>
            </a:solidFill>
            <a:round/>
            <a:headEnd type="none" w="sm" len="sm"/>
            <a:tailEnd type="none" w="sm" len="sm"/>
          </a:ln>
          <a:effectLst/>
        </p:spPr>
        <p:txBody>
          <a:bodyPr/>
          <a:lstStyle/>
          <a:p>
            <a:endParaRPr lang="en-AU"/>
          </a:p>
        </p:txBody>
      </p:sp>
      <p:sp>
        <p:nvSpPr>
          <p:cNvPr id="268321" name="Oval 33"/>
          <p:cNvSpPr>
            <a:spLocks noChangeArrowheads="1"/>
          </p:cNvSpPr>
          <p:nvPr/>
        </p:nvSpPr>
        <p:spPr bwMode="auto">
          <a:xfrm>
            <a:off x="3737194" y="1080582"/>
            <a:ext cx="5364162" cy="1079500"/>
          </a:xfrm>
          <a:prstGeom prst="ellipse">
            <a:avLst/>
          </a:prstGeom>
          <a:noFill/>
          <a:ln w="9525">
            <a:solidFill>
              <a:srgbClr val="FF0000"/>
            </a:solidFill>
            <a:round/>
            <a:headEnd/>
            <a:tailEnd/>
          </a:ln>
          <a:effectLst/>
        </p:spPr>
        <p:txBody>
          <a:bodyPr wrap="none" anchor="ctr"/>
          <a:lstStyle/>
          <a:p>
            <a:endParaRPr lang="en-AU"/>
          </a:p>
        </p:txBody>
      </p:sp>
      <p:sp>
        <p:nvSpPr>
          <p:cNvPr id="268323" name="Line 35"/>
          <p:cNvSpPr>
            <a:spLocks noChangeShapeType="1"/>
          </p:cNvSpPr>
          <p:nvPr/>
        </p:nvSpPr>
        <p:spPr bwMode="auto">
          <a:xfrm flipH="1" flipV="1">
            <a:off x="6616919" y="2304545"/>
            <a:ext cx="1081087" cy="1223962"/>
          </a:xfrm>
          <a:prstGeom prst="line">
            <a:avLst/>
          </a:prstGeom>
          <a:noFill/>
          <a:ln w="9525">
            <a:solidFill>
              <a:srgbClr val="FF0000"/>
            </a:solidFill>
            <a:round/>
            <a:headEnd/>
            <a:tailEnd type="triangle" w="med" len="med"/>
          </a:ln>
          <a:effectLst/>
        </p:spPr>
        <p:txBody>
          <a:bodyPr/>
          <a:lstStyle/>
          <a:p>
            <a:endParaRPr lang="en-AU"/>
          </a:p>
        </p:txBody>
      </p:sp>
      <p:sp>
        <p:nvSpPr>
          <p:cNvPr id="268324" name="Text Box 36"/>
          <p:cNvSpPr txBox="1">
            <a:spLocks noChangeArrowheads="1"/>
          </p:cNvSpPr>
          <p:nvPr/>
        </p:nvSpPr>
        <p:spPr bwMode="auto">
          <a:xfrm>
            <a:off x="7266206" y="3672970"/>
            <a:ext cx="1655763" cy="584775"/>
          </a:xfrm>
          <a:prstGeom prst="rect">
            <a:avLst/>
          </a:prstGeom>
          <a:solidFill>
            <a:schemeClr val="bg1">
              <a:alpha val="60000"/>
            </a:schemeClr>
          </a:solidFill>
          <a:ln w="12700">
            <a:solidFill>
              <a:schemeClr val="tx1"/>
            </a:solidFill>
            <a:miter lim="800000"/>
            <a:headEnd/>
            <a:tailEnd/>
          </a:ln>
          <a:effectLst>
            <a:outerShdw blurRad="38100" dist="63500" dir="2700000" algn="tl" rotWithShape="0">
              <a:srgbClr val="0070C0">
                <a:alpha val="60000"/>
              </a:srgbClr>
            </a:outerShdw>
          </a:effectLst>
        </p:spPr>
        <p:txBody>
          <a:bodyPr>
            <a:spAutoFit/>
          </a:bodyPr>
          <a:lstStyle/>
          <a:p>
            <a:pPr>
              <a:spcBef>
                <a:spcPct val="50000"/>
              </a:spcBef>
            </a:pPr>
            <a:r>
              <a:rPr lang="en-AU" sz="1600" dirty="0">
                <a:latin typeface="+mn-lt"/>
              </a:rPr>
              <a:t>A collection of observers</a:t>
            </a:r>
          </a:p>
        </p:txBody>
      </p:sp>
      <p:sp>
        <p:nvSpPr>
          <p:cNvPr id="38" name="Slide Number Placeholder 4"/>
          <p:cNvSpPr>
            <a:spLocks noGrp="1"/>
          </p:cNvSpPr>
          <p:nvPr>
            <p:ph type="sldNum" sz="quarter" idx="12"/>
          </p:nvPr>
        </p:nvSpPr>
        <p:spPr>
          <a:xfrm>
            <a:off x="8388424" y="6553200"/>
            <a:ext cx="526976" cy="304800"/>
          </a:xfrm>
        </p:spPr>
        <p:txBody>
          <a:bodyPr/>
          <a:lstStyle/>
          <a:p>
            <a:pPr>
              <a:defRPr/>
            </a:pPr>
            <a:fld id="{2505048C-9CA2-4356-B565-2FC324102B46}" type="slidenum">
              <a:rPr lang="en-AU" altLang="en-US" smtClean="0"/>
              <a:pPr>
                <a:defRPr/>
              </a:pPr>
              <a:t>29</a:t>
            </a:fld>
            <a:endParaRPr lang="en-AU" altLang="en-US"/>
          </a:p>
        </p:txBody>
      </p:sp>
      <p:sp>
        <p:nvSpPr>
          <p:cNvPr id="39" name="Date Placeholder 3">
            <a:extLst>
              <a:ext uri="{FF2B5EF4-FFF2-40B4-BE49-F238E27FC236}">
                <a16:creationId xmlns:a16="http://schemas.microsoft.com/office/drawing/2014/main" xmlns="" id="{C325C3C2-7619-413A-82CE-BA691B30703B}"/>
              </a:ext>
            </a:extLst>
          </p:cNvPr>
          <p:cNvSpPr>
            <a:spLocks noGrp="1"/>
          </p:cNvSpPr>
          <p:nvPr>
            <p:ph type="dt" sz="half" idx="10"/>
          </p:nvPr>
        </p:nvSpPr>
        <p:spPr>
          <a:xfrm>
            <a:off x="762000" y="6553200"/>
            <a:ext cx="1905000" cy="304800"/>
          </a:xfrm>
        </p:spPr>
        <p:txBody>
          <a:bodyPr/>
          <a:lstStyle/>
          <a:p>
            <a:pPr>
              <a:defRPr/>
            </a:pPr>
            <a:r>
              <a:rPr lang="en-US" altLang="en-US" dirty="0"/>
              <a:t>© Richard Thomas, 1998–2018</a:t>
            </a:r>
            <a:endParaRPr lang="en-AU" altLang="en-US" dirty="0"/>
          </a:p>
        </p:txBody>
      </p:sp>
    </p:spTree>
    <p:extLst>
      <p:ext uri="{BB962C8B-B14F-4D97-AF65-F5344CB8AC3E}">
        <p14:creationId xmlns:p14="http://schemas.microsoft.com/office/powerpoint/2010/main" val="3148821423"/>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4" name="Rectangle 4"/>
          <p:cNvSpPr>
            <a:spLocks noGrp="1" noChangeArrowheads="1"/>
          </p:cNvSpPr>
          <p:nvPr>
            <p:ph type="ctrTitle"/>
          </p:nvPr>
        </p:nvSpPr>
        <p:spPr/>
        <p:txBody>
          <a:bodyPr/>
          <a:lstStyle/>
          <a:p>
            <a:pPr algn="ctr"/>
            <a:r>
              <a:rPr lang="en-US" altLang="en-US" sz="4000"/>
              <a:t>1. </a:t>
            </a:r>
            <a:r>
              <a:rPr lang="en-US" altLang="en-US"/>
              <a:t>Distributed physical architecture </a:t>
            </a:r>
          </a:p>
        </p:txBody>
      </p:sp>
      <p:sp>
        <p:nvSpPr>
          <p:cNvPr id="808965" name="Rectangle 5"/>
          <p:cNvSpPr>
            <a:spLocks noGrp="1" noChangeArrowheads="1"/>
          </p:cNvSpPr>
          <p:nvPr>
            <p:ph type="subTitle" idx="1"/>
          </p:nvPr>
        </p:nvSpPr>
        <p:spPr/>
        <p:txBody>
          <a:bodyPr/>
          <a:lstStyle/>
          <a:p>
            <a:pPr>
              <a:lnSpc>
                <a:spcPct val="80000"/>
              </a:lnSpc>
              <a:buFont typeface="Monotype Sorts" charset="2"/>
              <a:buChar char="n"/>
            </a:pPr>
            <a:r>
              <a:rPr lang="en-US" altLang="en-US" sz="2400"/>
              <a:t> Architectural design has </a:t>
            </a:r>
            <a:r>
              <a:rPr lang="en-US" altLang="en-US" sz="2400" i="1"/>
              <a:t>physical</a:t>
            </a:r>
            <a:r>
              <a:rPr lang="en-US" altLang="en-US" sz="2400"/>
              <a:t> and </a:t>
            </a:r>
            <a:r>
              <a:rPr lang="en-US" altLang="en-US" sz="2400" i="1"/>
              <a:t>logical</a:t>
            </a:r>
            <a:r>
              <a:rPr lang="en-US" altLang="en-US" sz="2400"/>
              <a:t> aspects </a:t>
            </a:r>
          </a:p>
          <a:p>
            <a:pPr>
              <a:lnSpc>
                <a:spcPct val="80000"/>
              </a:lnSpc>
              <a:buFont typeface="Monotype Sorts" charset="2"/>
              <a:buChar char="n"/>
            </a:pPr>
            <a:r>
              <a:rPr lang="en-US" altLang="en-US" sz="2400"/>
              <a:t> The </a:t>
            </a:r>
            <a:r>
              <a:rPr lang="en-US" altLang="en-US" sz="2400" i="1"/>
              <a:t>client/server </a:t>
            </a:r>
            <a:r>
              <a:rPr lang="en-US" altLang="en-US" sz="2400"/>
              <a:t>(C/S)</a:t>
            </a:r>
            <a:r>
              <a:rPr lang="en-US" altLang="en-US" sz="2400" i="1"/>
              <a:t> </a:t>
            </a:r>
            <a:r>
              <a:rPr lang="en-US" altLang="en-US" sz="2400"/>
              <a:t>architecture can be extended to represent an arbitrary </a:t>
            </a:r>
            <a:r>
              <a:rPr lang="en-US" altLang="en-US" sz="2400" i="1"/>
              <a:t>distributed system</a:t>
            </a:r>
            <a:r>
              <a:rPr lang="en-US" altLang="en-US" sz="2400"/>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p:txBody>
          <a:bodyPr/>
          <a:lstStyle/>
          <a:p>
            <a:r>
              <a:rPr lang="en-AU" dirty="0"/>
              <a:t>How it Works </a:t>
            </a:r>
          </a:p>
        </p:txBody>
      </p:sp>
      <p:sp>
        <p:nvSpPr>
          <p:cNvPr id="289795" name="Rectangle 3"/>
          <p:cNvSpPr>
            <a:spLocks noGrp="1" noChangeArrowheads="1"/>
          </p:cNvSpPr>
          <p:nvPr>
            <p:ph type="body" idx="1"/>
          </p:nvPr>
        </p:nvSpPr>
        <p:spPr/>
        <p:txBody>
          <a:bodyPr/>
          <a:lstStyle/>
          <a:p>
            <a:r>
              <a:rPr lang="en-AU" sz="2400" dirty="0"/>
              <a:t>Work with </a:t>
            </a:r>
            <a:r>
              <a:rPr lang="en-AU" sz="2400" i="1" dirty="0"/>
              <a:t>Subject</a:t>
            </a:r>
            <a:r>
              <a:rPr lang="en-AU" sz="2400" dirty="0"/>
              <a:t> and </a:t>
            </a:r>
            <a:r>
              <a:rPr lang="en-AU" sz="2400" i="1" dirty="0"/>
              <a:t>Observer</a:t>
            </a:r>
            <a:r>
              <a:rPr lang="en-AU" sz="2400" dirty="0"/>
              <a:t> classes, and specify the relationships between them </a:t>
            </a:r>
          </a:p>
          <a:p>
            <a:pPr lvl="1">
              <a:spcBef>
                <a:spcPts val="600"/>
              </a:spcBef>
            </a:pPr>
            <a:r>
              <a:rPr lang="en-AU" sz="2000" dirty="0"/>
              <a:t>In GUI libraries, this is usually done via an Interface </a:t>
            </a:r>
          </a:p>
          <a:p>
            <a:pPr lvl="1">
              <a:spcBef>
                <a:spcPts val="600"/>
              </a:spcBef>
            </a:pPr>
            <a:r>
              <a:rPr lang="en-AU" sz="2000" dirty="0" err="1">
                <a:latin typeface="Courier New" pitchFamily="49" charset="0"/>
              </a:rPr>
              <a:t>ActionListener</a:t>
            </a:r>
            <a:r>
              <a:rPr lang="en-AU" sz="2000" dirty="0">
                <a:latin typeface="Courier New" pitchFamily="49" charset="0"/>
              </a:rPr>
              <a:t>, </a:t>
            </a:r>
            <a:r>
              <a:rPr lang="en-AU" sz="2000" dirty="0" err="1">
                <a:latin typeface="Courier New" pitchFamily="49" charset="0"/>
              </a:rPr>
              <a:t>WindowListener</a:t>
            </a:r>
            <a:r>
              <a:rPr lang="en-AU" sz="2000" dirty="0">
                <a:latin typeface="Courier New" pitchFamily="49" charset="0"/>
              </a:rPr>
              <a:t>, </a:t>
            </a:r>
            <a:r>
              <a:rPr lang="en-AU" sz="2000" dirty="0" err="1">
                <a:latin typeface="Courier New" pitchFamily="49" charset="0"/>
              </a:rPr>
              <a:t>TextListener</a:t>
            </a:r>
            <a:r>
              <a:rPr lang="en-AU" sz="2000" dirty="0">
                <a:latin typeface="Courier New" pitchFamily="49" charset="0"/>
              </a:rPr>
              <a:t>, …</a:t>
            </a:r>
          </a:p>
          <a:p>
            <a:pPr>
              <a:spcBef>
                <a:spcPts val="1200"/>
              </a:spcBef>
            </a:pPr>
            <a:r>
              <a:rPr lang="en-AU" sz="2400" i="1" dirty="0"/>
              <a:t>Subject</a:t>
            </a:r>
            <a:r>
              <a:rPr lang="en-AU" sz="2400" dirty="0"/>
              <a:t> has one or more </a:t>
            </a:r>
            <a:r>
              <a:rPr lang="en-AU" sz="2400" i="1" dirty="0"/>
              <a:t>Observers</a:t>
            </a:r>
          </a:p>
          <a:p>
            <a:pPr lvl="1">
              <a:spcBef>
                <a:spcPts val="600"/>
              </a:spcBef>
            </a:pPr>
            <a:r>
              <a:rPr lang="en-AU" sz="2000" dirty="0"/>
              <a:t>Subject will </a:t>
            </a:r>
            <a:r>
              <a:rPr lang="en-AU" sz="2000" i="1" dirty="0"/>
              <a:t>notify </a:t>
            </a:r>
            <a:r>
              <a:rPr lang="en-AU" sz="2000" dirty="0"/>
              <a:t>the Observers when things change</a:t>
            </a:r>
          </a:p>
          <a:p>
            <a:pPr lvl="1">
              <a:spcBef>
                <a:spcPts val="600"/>
              </a:spcBef>
            </a:pPr>
            <a:r>
              <a:rPr lang="en-AU" sz="2000" dirty="0"/>
              <a:t>In response, Observers will </a:t>
            </a:r>
            <a:r>
              <a:rPr lang="en-AU" sz="2000" i="1" dirty="0"/>
              <a:t>update </a:t>
            </a:r>
          </a:p>
          <a:p>
            <a:pPr lvl="1">
              <a:spcBef>
                <a:spcPts val="600"/>
              </a:spcBef>
            </a:pPr>
            <a:r>
              <a:rPr lang="en-AU" sz="2000" dirty="0"/>
              <a:t>Update can be a query of the Subject state</a:t>
            </a:r>
          </a:p>
          <a:p>
            <a:pPr lvl="1">
              <a:spcBef>
                <a:spcPts val="600"/>
              </a:spcBef>
            </a:pPr>
            <a:r>
              <a:rPr lang="en-AU" sz="2000" dirty="0"/>
              <a:t>Or simply a specified action (usual for </a:t>
            </a:r>
            <a:r>
              <a:rPr lang="en-AU" sz="2000" dirty="0" err="1"/>
              <a:t>buttonClicks</a:t>
            </a:r>
            <a:r>
              <a:rPr lang="en-AU" sz="2000" dirty="0"/>
              <a:t>, say)</a:t>
            </a:r>
          </a:p>
          <a:p>
            <a:pPr>
              <a:spcBef>
                <a:spcPts val="1200"/>
              </a:spcBef>
            </a:pPr>
            <a:r>
              <a:rPr lang="en-AU" sz="2400" dirty="0"/>
              <a:t>The magic behind GUI events and responses</a:t>
            </a:r>
          </a:p>
        </p:txBody>
      </p:sp>
      <p:sp>
        <p:nvSpPr>
          <p:cNvPr id="6" name="Slide Number Placeholder 4"/>
          <p:cNvSpPr>
            <a:spLocks noGrp="1"/>
          </p:cNvSpPr>
          <p:nvPr>
            <p:ph type="sldNum" sz="quarter" idx="12"/>
          </p:nvPr>
        </p:nvSpPr>
        <p:spPr>
          <a:xfrm>
            <a:off x="8388424" y="6553200"/>
            <a:ext cx="526976" cy="304800"/>
          </a:xfrm>
        </p:spPr>
        <p:txBody>
          <a:bodyPr/>
          <a:lstStyle/>
          <a:p>
            <a:pPr>
              <a:defRPr/>
            </a:pPr>
            <a:fld id="{2505048C-9CA2-4356-B565-2FC324102B46}" type="slidenum">
              <a:rPr lang="en-AU" altLang="en-US" smtClean="0"/>
              <a:pPr>
                <a:defRPr/>
              </a:pPr>
              <a:t>30</a:t>
            </a:fld>
            <a:endParaRPr lang="en-AU" altLang="en-US"/>
          </a:p>
        </p:txBody>
      </p:sp>
      <p:sp>
        <p:nvSpPr>
          <p:cNvPr id="7" name="Date Placeholder 3">
            <a:extLst>
              <a:ext uri="{FF2B5EF4-FFF2-40B4-BE49-F238E27FC236}">
                <a16:creationId xmlns:a16="http://schemas.microsoft.com/office/drawing/2014/main" xmlns="" id="{2E6FBAD2-C4CA-459E-A0C1-D6DD05F2C7F1}"/>
              </a:ext>
            </a:extLst>
          </p:cNvPr>
          <p:cNvSpPr>
            <a:spLocks noGrp="1"/>
          </p:cNvSpPr>
          <p:nvPr>
            <p:ph type="dt" sz="half" idx="10"/>
          </p:nvPr>
        </p:nvSpPr>
        <p:spPr>
          <a:xfrm>
            <a:off x="762000" y="6553200"/>
            <a:ext cx="1905000" cy="304800"/>
          </a:xfrm>
        </p:spPr>
        <p:txBody>
          <a:bodyPr/>
          <a:lstStyle/>
          <a:p>
            <a:pPr>
              <a:defRPr/>
            </a:pPr>
            <a:r>
              <a:rPr lang="en-US" altLang="en-US" dirty="0"/>
              <a:t>© Richard Thomas, 1998–2018</a:t>
            </a:r>
            <a:endParaRPr lang="en-AU" altLang="en-US" dirty="0"/>
          </a:p>
        </p:txBody>
      </p:sp>
    </p:spTree>
    <p:extLst>
      <p:ext uri="{BB962C8B-B14F-4D97-AF65-F5344CB8AC3E}">
        <p14:creationId xmlns:p14="http://schemas.microsoft.com/office/powerpoint/2010/main" val="1228949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0620F1-9A98-4149-84EC-1F5363A373D3}"/>
              </a:ext>
            </a:extLst>
          </p:cNvPr>
          <p:cNvSpPr>
            <a:spLocks noGrp="1"/>
          </p:cNvSpPr>
          <p:nvPr>
            <p:ph type="title"/>
          </p:nvPr>
        </p:nvSpPr>
        <p:spPr>
          <a:xfrm>
            <a:off x="1403648" y="12864"/>
            <a:ext cx="7145992" cy="908399"/>
          </a:xfrm>
        </p:spPr>
        <p:txBody>
          <a:bodyPr/>
          <a:lstStyle/>
          <a:p>
            <a:r>
              <a:rPr lang="en-AU" dirty="0"/>
              <a:t>Observer: GUI Conceptually</a:t>
            </a:r>
          </a:p>
        </p:txBody>
      </p:sp>
      <p:sp>
        <p:nvSpPr>
          <p:cNvPr id="4" name="TextBox 3">
            <a:extLst>
              <a:ext uri="{FF2B5EF4-FFF2-40B4-BE49-F238E27FC236}">
                <a16:creationId xmlns:a16="http://schemas.microsoft.com/office/drawing/2014/main" xmlns="" id="{F6927C18-748D-439D-8997-F6BFB0936FC2}"/>
              </a:ext>
            </a:extLst>
          </p:cNvPr>
          <p:cNvSpPr txBox="1"/>
          <p:nvPr/>
        </p:nvSpPr>
        <p:spPr>
          <a:xfrm>
            <a:off x="1605384" y="1795512"/>
            <a:ext cx="1857279" cy="382414"/>
          </a:xfrm>
          <a:prstGeom prst="rect">
            <a:avLst/>
          </a:prstGeom>
          <a:solidFill>
            <a:schemeClr val="bg1">
              <a:lumMod val="95000"/>
              <a:lumOff val="5000"/>
            </a:schemeClr>
          </a:solidFill>
          <a:ln w="12700">
            <a:solidFill>
              <a:schemeClr val="tx1"/>
            </a:solidFill>
          </a:ln>
          <a:effectLst>
            <a:outerShdw blurRad="50800" dist="114300" dir="2700000" algn="tl" rotWithShape="0">
              <a:schemeClr val="tx1">
                <a:lumMod val="50000"/>
                <a:alpha val="50000"/>
              </a:schemeClr>
            </a:outerShdw>
          </a:effectLst>
        </p:spPr>
        <p:txBody>
          <a:bodyPr wrap="square" rtlCol="0">
            <a:noAutofit/>
          </a:bodyPr>
          <a:lstStyle/>
          <a:p>
            <a:pPr algn="ctr">
              <a:spcBef>
                <a:spcPts val="300"/>
              </a:spcBef>
            </a:pPr>
            <a:r>
              <a:rPr lang="en-AU" sz="2000" dirty="0" err="1">
                <a:latin typeface="Calibri" panose="020F0502020204030204" pitchFamily="34" charset="0"/>
                <a:cs typeface="Calibri" panose="020F0502020204030204" pitchFamily="34" charset="0"/>
              </a:rPr>
              <a:t>EmployeeDAO</a:t>
            </a:r>
            <a:endParaRPr lang="en-AU" sz="2000"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xmlns="" id="{E69EEBC4-2C5B-4733-9AA9-5940CB07458A}"/>
              </a:ext>
            </a:extLst>
          </p:cNvPr>
          <p:cNvSpPr txBox="1"/>
          <p:nvPr/>
        </p:nvSpPr>
        <p:spPr>
          <a:xfrm>
            <a:off x="1605383" y="3116312"/>
            <a:ext cx="1857279" cy="382414"/>
          </a:xfrm>
          <a:prstGeom prst="rect">
            <a:avLst/>
          </a:prstGeom>
          <a:solidFill>
            <a:schemeClr val="bg1">
              <a:lumMod val="95000"/>
              <a:lumOff val="5000"/>
            </a:schemeClr>
          </a:solidFill>
          <a:ln w="12700">
            <a:solidFill>
              <a:schemeClr val="tx1"/>
            </a:solidFill>
          </a:ln>
          <a:effectLst>
            <a:outerShdw blurRad="50800" dist="114300" dir="2700000" algn="tl" rotWithShape="0">
              <a:schemeClr val="tx1">
                <a:lumMod val="50000"/>
                <a:alpha val="50000"/>
              </a:schemeClr>
            </a:outerShdw>
          </a:effectLst>
        </p:spPr>
        <p:txBody>
          <a:bodyPr wrap="square" rtlCol="0">
            <a:noAutofit/>
          </a:bodyPr>
          <a:lstStyle/>
          <a:p>
            <a:pPr algn="ctr">
              <a:spcBef>
                <a:spcPts val="300"/>
              </a:spcBef>
            </a:pPr>
            <a:r>
              <a:rPr lang="en-AU" sz="2000" dirty="0">
                <a:latin typeface="Calibri" panose="020F0502020204030204" pitchFamily="34" charset="0"/>
                <a:cs typeface="Calibri" panose="020F0502020204030204" pitchFamily="34" charset="0"/>
              </a:rPr>
              <a:t>Employee</a:t>
            </a:r>
          </a:p>
        </p:txBody>
      </p:sp>
      <p:sp>
        <p:nvSpPr>
          <p:cNvPr id="6" name="TextBox 5">
            <a:extLst>
              <a:ext uri="{FF2B5EF4-FFF2-40B4-BE49-F238E27FC236}">
                <a16:creationId xmlns:a16="http://schemas.microsoft.com/office/drawing/2014/main" xmlns="" id="{2CC40031-D524-473D-BE4D-CC8050E08AB0}"/>
              </a:ext>
            </a:extLst>
          </p:cNvPr>
          <p:cNvSpPr txBox="1"/>
          <p:nvPr/>
        </p:nvSpPr>
        <p:spPr>
          <a:xfrm>
            <a:off x="5830251" y="1795512"/>
            <a:ext cx="2653147" cy="382414"/>
          </a:xfrm>
          <a:prstGeom prst="rect">
            <a:avLst/>
          </a:prstGeom>
          <a:solidFill>
            <a:schemeClr val="bg1">
              <a:lumMod val="95000"/>
              <a:lumOff val="5000"/>
            </a:schemeClr>
          </a:solidFill>
          <a:ln w="12700">
            <a:solidFill>
              <a:schemeClr val="tx1"/>
            </a:solidFill>
          </a:ln>
          <a:effectLst>
            <a:outerShdw blurRad="50800" dist="114300" dir="2700000" algn="tl" rotWithShape="0">
              <a:schemeClr val="tx1">
                <a:lumMod val="50000"/>
                <a:alpha val="50000"/>
              </a:schemeClr>
            </a:outerShdw>
          </a:effectLst>
        </p:spPr>
        <p:txBody>
          <a:bodyPr wrap="square" rtlCol="0">
            <a:noAutofit/>
          </a:bodyPr>
          <a:lstStyle/>
          <a:p>
            <a:pPr algn="ctr">
              <a:spcBef>
                <a:spcPts val="300"/>
              </a:spcBef>
            </a:pPr>
            <a:r>
              <a:rPr lang="en-AU" sz="2000" dirty="0" err="1">
                <a:latin typeface="Calibri" panose="020F0502020204030204" pitchFamily="34" charset="0"/>
                <a:cs typeface="Calibri" panose="020F0502020204030204" pitchFamily="34" charset="0"/>
              </a:rPr>
              <a:t>EmployeeDisplayForm</a:t>
            </a:r>
            <a:endParaRPr lang="en-AU" sz="2000"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xmlns="" id="{13741C3A-398A-4C1E-B0D7-85F7C8079EFB}"/>
              </a:ext>
            </a:extLst>
          </p:cNvPr>
          <p:cNvSpPr txBox="1"/>
          <p:nvPr/>
        </p:nvSpPr>
        <p:spPr>
          <a:xfrm>
            <a:off x="1605382" y="4437112"/>
            <a:ext cx="1857279" cy="382414"/>
          </a:xfrm>
          <a:prstGeom prst="rect">
            <a:avLst/>
          </a:prstGeom>
          <a:solidFill>
            <a:schemeClr val="bg1">
              <a:lumMod val="95000"/>
              <a:lumOff val="5000"/>
            </a:schemeClr>
          </a:solidFill>
          <a:ln w="12700">
            <a:solidFill>
              <a:schemeClr val="tx1"/>
            </a:solidFill>
          </a:ln>
          <a:effectLst>
            <a:outerShdw blurRad="50800" dist="114300" dir="2700000" algn="tl" rotWithShape="0">
              <a:schemeClr val="tx1">
                <a:lumMod val="50000"/>
                <a:alpha val="50000"/>
              </a:schemeClr>
            </a:outerShdw>
          </a:effectLst>
        </p:spPr>
        <p:txBody>
          <a:bodyPr wrap="square" rtlCol="0">
            <a:noAutofit/>
          </a:bodyPr>
          <a:lstStyle/>
          <a:p>
            <a:pPr algn="ctr">
              <a:spcBef>
                <a:spcPts val="300"/>
              </a:spcBef>
            </a:pPr>
            <a:r>
              <a:rPr lang="en-AU" sz="2000" i="1" dirty="0">
                <a:latin typeface="Calibri" panose="020F0502020204030204" pitchFamily="34" charset="0"/>
                <a:cs typeface="Calibri" panose="020F0502020204030204" pitchFamily="34" charset="0"/>
              </a:rPr>
              <a:t>Subject</a:t>
            </a:r>
          </a:p>
        </p:txBody>
      </p:sp>
      <p:sp>
        <p:nvSpPr>
          <p:cNvPr id="8" name="TextBox 7">
            <a:extLst>
              <a:ext uri="{FF2B5EF4-FFF2-40B4-BE49-F238E27FC236}">
                <a16:creationId xmlns:a16="http://schemas.microsoft.com/office/drawing/2014/main" xmlns="" id="{20BCFC62-1B83-4EE3-8026-8FFBCE40DA03}"/>
              </a:ext>
            </a:extLst>
          </p:cNvPr>
          <p:cNvSpPr txBox="1"/>
          <p:nvPr/>
        </p:nvSpPr>
        <p:spPr>
          <a:xfrm>
            <a:off x="6228184" y="4437112"/>
            <a:ext cx="1857279" cy="382414"/>
          </a:xfrm>
          <a:prstGeom prst="rect">
            <a:avLst/>
          </a:prstGeom>
          <a:solidFill>
            <a:schemeClr val="bg1">
              <a:lumMod val="95000"/>
              <a:lumOff val="5000"/>
            </a:schemeClr>
          </a:solidFill>
          <a:ln w="12700">
            <a:solidFill>
              <a:schemeClr val="tx1"/>
            </a:solidFill>
          </a:ln>
          <a:effectLst>
            <a:outerShdw blurRad="50800" dist="114300" dir="2700000" algn="tl" rotWithShape="0">
              <a:schemeClr val="tx1">
                <a:lumMod val="50000"/>
                <a:alpha val="50000"/>
              </a:schemeClr>
            </a:outerShdw>
          </a:effectLst>
        </p:spPr>
        <p:txBody>
          <a:bodyPr wrap="square" rtlCol="0">
            <a:noAutofit/>
          </a:bodyPr>
          <a:lstStyle/>
          <a:p>
            <a:pPr algn="ctr">
              <a:spcBef>
                <a:spcPts val="300"/>
              </a:spcBef>
            </a:pPr>
            <a:r>
              <a:rPr lang="en-AU" sz="2000" i="1" dirty="0">
                <a:latin typeface="Calibri" panose="020F0502020204030204" pitchFamily="34" charset="0"/>
                <a:cs typeface="Calibri" panose="020F0502020204030204" pitchFamily="34" charset="0"/>
              </a:rPr>
              <a:t>Observer</a:t>
            </a:r>
          </a:p>
        </p:txBody>
      </p:sp>
      <p:sp>
        <p:nvSpPr>
          <p:cNvPr id="9" name="Isosceles Triangle 8">
            <a:extLst>
              <a:ext uri="{FF2B5EF4-FFF2-40B4-BE49-F238E27FC236}">
                <a16:creationId xmlns:a16="http://schemas.microsoft.com/office/drawing/2014/main" xmlns="" id="{F467CC2E-DE19-47CF-8CA7-B3149EF29980}"/>
              </a:ext>
            </a:extLst>
          </p:cNvPr>
          <p:cNvSpPr/>
          <p:nvPr/>
        </p:nvSpPr>
        <p:spPr>
          <a:xfrm flipV="1">
            <a:off x="2461831" y="4258339"/>
            <a:ext cx="144379" cy="158485"/>
          </a:xfrm>
          <a:prstGeom prst="triangl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cxnSp>
        <p:nvCxnSpPr>
          <p:cNvPr id="10" name="Straight Connector 9">
            <a:extLst>
              <a:ext uri="{FF2B5EF4-FFF2-40B4-BE49-F238E27FC236}">
                <a16:creationId xmlns:a16="http://schemas.microsoft.com/office/drawing/2014/main" xmlns="" id="{890AD79E-968F-496E-AC3D-9854A36FECD8}"/>
              </a:ext>
            </a:extLst>
          </p:cNvPr>
          <p:cNvCxnSpPr>
            <a:stCxn id="5" idx="2"/>
            <a:endCxn id="9" idx="3"/>
          </p:cNvCxnSpPr>
          <p:nvPr/>
        </p:nvCxnSpPr>
        <p:spPr>
          <a:xfrm flipH="1">
            <a:off x="2534021" y="3498726"/>
            <a:ext cx="2" cy="7596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Isosceles Triangle 10">
            <a:extLst>
              <a:ext uri="{FF2B5EF4-FFF2-40B4-BE49-F238E27FC236}">
                <a16:creationId xmlns:a16="http://schemas.microsoft.com/office/drawing/2014/main" xmlns="" id="{5454BC40-E552-4B16-9570-471BA1BA2D3F}"/>
              </a:ext>
            </a:extLst>
          </p:cNvPr>
          <p:cNvSpPr/>
          <p:nvPr/>
        </p:nvSpPr>
        <p:spPr>
          <a:xfrm flipV="1">
            <a:off x="7084633" y="4258339"/>
            <a:ext cx="144379" cy="158485"/>
          </a:xfrm>
          <a:prstGeom prst="triangl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cxnSp>
        <p:nvCxnSpPr>
          <p:cNvPr id="12" name="Straight Connector 11">
            <a:extLst>
              <a:ext uri="{FF2B5EF4-FFF2-40B4-BE49-F238E27FC236}">
                <a16:creationId xmlns:a16="http://schemas.microsoft.com/office/drawing/2014/main" xmlns="" id="{0795666B-436E-458A-8C23-31456D927C0B}"/>
              </a:ext>
            </a:extLst>
          </p:cNvPr>
          <p:cNvCxnSpPr>
            <a:stCxn id="6" idx="2"/>
            <a:endCxn id="11" idx="3"/>
          </p:cNvCxnSpPr>
          <p:nvPr/>
        </p:nvCxnSpPr>
        <p:spPr>
          <a:xfrm flipH="1">
            <a:off x="7156823" y="2177926"/>
            <a:ext cx="2" cy="2080413"/>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 name="AutoShape 15">
            <a:extLst>
              <a:ext uri="{FF2B5EF4-FFF2-40B4-BE49-F238E27FC236}">
                <a16:creationId xmlns:a16="http://schemas.microsoft.com/office/drawing/2014/main" xmlns="" id="{DE57C92F-9AC0-4487-8518-F92506B72E2F}"/>
              </a:ext>
            </a:extLst>
          </p:cNvPr>
          <p:cNvSpPr>
            <a:spLocks noChangeArrowheads="1"/>
          </p:cNvSpPr>
          <p:nvPr/>
        </p:nvSpPr>
        <p:spPr bwMode="auto">
          <a:xfrm rot="-10800000">
            <a:off x="3471128" y="4542594"/>
            <a:ext cx="315913" cy="171450"/>
          </a:xfrm>
          <a:prstGeom prst="diamond">
            <a:avLst/>
          </a:prstGeom>
          <a:noFill/>
          <a:ln w="12700">
            <a:solidFill>
              <a:schemeClr val="tx1"/>
            </a:solidFill>
            <a:miter lim="800000"/>
            <a:headEnd/>
            <a:tailEnd/>
          </a:ln>
          <a:effectLst/>
        </p:spPr>
        <p:txBody>
          <a:bodyPr wrap="none" anchor="ctr"/>
          <a:lstStyle/>
          <a:p>
            <a:endParaRPr lang="en-AU" sz="1800"/>
          </a:p>
        </p:txBody>
      </p:sp>
      <p:cxnSp>
        <p:nvCxnSpPr>
          <p:cNvPr id="14" name="Straight Arrow Connector 13">
            <a:extLst>
              <a:ext uri="{FF2B5EF4-FFF2-40B4-BE49-F238E27FC236}">
                <a16:creationId xmlns:a16="http://schemas.microsoft.com/office/drawing/2014/main" xmlns="" id="{47AE2365-547E-477C-A1F5-22AD1E2DD24E}"/>
              </a:ext>
            </a:extLst>
          </p:cNvPr>
          <p:cNvCxnSpPr>
            <a:stCxn id="13" idx="1"/>
            <a:endCxn id="8" idx="1"/>
          </p:cNvCxnSpPr>
          <p:nvPr/>
        </p:nvCxnSpPr>
        <p:spPr>
          <a:xfrm>
            <a:off x="3787041" y="4628319"/>
            <a:ext cx="2441143"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xmlns="" id="{B133FAD7-67EB-4DD6-A921-7D2A6DFC8736}"/>
              </a:ext>
            </a:extLst>
          </p:cNvPr>
          <p:cNvCxnSpPr>
            <a:stCxn id="6" idx="1"/>
            <a:endCxn id="4" idx="3"/>
          </p:cNvCxnSpPr>
          <p:nvPr/>
        </p:nvCxnSpPr>
        <p:spPr>
          <a:xfrm flipH="1">
            <a:off x="3462663" y="1986719"/>
            <a:ext cx="2367588"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xmlns="" id="{112E79E2-F817-42F2-8C8D-5009CE751DDD}"/>
              </a:ext>
            </a:extLst>
          </p:cNvPr>
          <p:cNvCxnSpPr/>
          <p:nvPr/>
        </p:nvCxnSpPr>
        <p:spPr>
          <a:xfrm flipH="1">
            <a:off x="3462661" y="2177926"/>
            <a:ext cx="2367590" cy="938386"/>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xmlns="" id="{212AD94A-09EB-438B-B4C7-3F2DEFE344BF}"/>
              </a:ext>
            </a:extLst>
          </p:cNvPr>
          <p:cNvCxnSpPr>
            <a:stCxn id="4" idx="2"/>
            <a:endCxn id="5" idx="0"/>
          </p:cNvCxnSpPr>
          <p:nvPr/>
        </p:nvCxnSpPr>
        <p:spPr>
          <a:xfrm flipH="1">
            <a:off x="2534023" y="2177926"/>
            <a:ext cx="1" cy="938386"/>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 name="Date Placeholder 3">
            <a:extLst>
              <a:ext uri="{FF2B5EF4-FFF2-40B4-BE49-F238E27FC236}">
                <a16:creationId xmlns:a16="http://schemas.microsoft.com/office/drawing/2014/main" xmlns="" id="{8D48A707-F90F-43E0-88E5-678C446BAFDA}"/>
              </a:ext>
            </a:extLst>
          </p:cNvPr>
          <p:cNvSpPr>
            <a:spLocks noGrp="1"/>
          </p:cNvSpPr>
          <p:nvPr>
            <p:ph type="dt" sz="half" idx="10"/>
          </p:nvPr>
        </p:nvSpPr>
        <p:spPr>
          <a:xfrm>
            <a:off x="762000" y="6553200"/>
            <a:ext cx="1905000" cy="304800"/>
          </a:xfrm>
        </p:spPr>
        <p:txBody>
          <a:bodyPr/>
          <a:lstStyle/>
          <a:p>
            <a:pPr>
              <a:defRPr/>
            </a:pPr>
            <a:r>
              <a:rPr lang="en-US" altLang="en-US" dirty="0"/>
              <a:t>© Richard Thomas, 1998–2018</a:t>
            </a:r>
            <a:endParaRPr lang="en-AU" altLang="en-US" dirty="0"/>
          </a:p>
        </p:txBody>
      </p:sp>
      <p:sp>
        <p:nvSpPr>
          <p:cNvPr id="19" name="Slide Number Placeholder 4">
            <a:extLst>
              <a:ext uri="{FF2B5EF4-FFF2-40B4-BE49-F238E27FC236}">
                <a16:creationId xmlns:a16="http://schemas.microsoft.com/office/drawing/2014/main" xmlns="" id="{3DF39A75-10A4-498F-9448-42388B5DF996}"/>
              </a:ext>
            </a:extLst>
          </p:cNvPr>
          <p:cNvSpPr>
            <a:spLocks noGrp="1"/>
          </p:cNvSpPr>
          <p:nvPr>
            <p:ph type="sldNum" sz="quarter" idx="12"/>
          </p:nvPr>
        </p:nvSpPr>
        <p:spPr>
          <a:xfrm>
            <a:off x="8388424" y="6553200"/>
            <a:ext cx="526976" cy="304800"/>
          </a:xfrm>
        </p:spPr>
        <p:txBody>
          <a:bodyPr/>
          <a:lstStyle/>
          <a:p>
            <a:pPr>
              <a:defRPr/>
            </a:pPr>
            <a:fld id="{2505048C-9CA2-4356-B565-2FC324102B46}" type="slidenum">
              <a:rPr lang="en-AU" altLang="en-US" smtClean="0"/>
              <a:pPr>
                <a:defRPr/>
              </a:pPr>
              <a:t>31</a:t>
            </a:fld>
            <a:endParaRPr lang="en-AU" altLang="en-US"/>
          </a:p>
        </p:txBody>
      </p:sp>
    </p:spTree>
    <p:extLst>
      <p:ext uri="{BB962C8B-B14F-4D97-AF65-F5344CB8AC3E}">
        <p14:creationId xmlns:p14="http://schemas.microsoft.com/office/powerpoint/2010/main" val="1111284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E22E46-3C56-4857-B260-14681B5E8CDA}"/>
              </a:ext>
            </a:extLst>
          </p:cNvPr>
          <p:cNvSpPr>
            <a:spLocks noGrp="1"/>
          </p:cNvSpPr>
          <p:nvPr>
            <p:ph type="title"/>
          </p:nvPr>
        </p:nvSpPr>
        <p:spPr/>
        <p:txBody>
          <a:bodyPr/>
          <a:lstStyle/>
          <a:p>
            <a:r>
              <a:rPr lang="en-AU" dirty="0"/>
              <a:t>Observer &amp; GUIs</a:t>
            </a:r>
          </a:p>
        </p:txBody>
      </p:sp>
      <p:sp>
        <p:nvSpPr>
          <p:cNvPr id="3" name="Content Placeholder 2">
            <a:extLst>
              <a:ext uri="{FF2B5EF4-FFF2-40B4-BE49-F238E27FC236}">
                <a16:creationId xmlns:a16="http://schemas.microsoft.com/office/drawing/2014/main" xmlns="" id="{F2D8150C-7AC7-4231-91F3-2A229C7E8003}"/>
              </a:ext>
            </a:extLst>
          </p:cNvPr>
          <p:cNvSpPr>
            <a:spLocks noGrp="1"/>
          </p:cNvSpPr>
          <p:nvPr>
            <p:ph idx="1"/>
          </p:nvPr>
        </p:nvSpPr>
        <p:spPr/>
        <p:txBody>
          <a:bodyPr/>
          <a:lstStyle/>
          <a:p>
            <a:r>
              <a:rPr lang="en-AU" dirty="0"/>
              <a:t>Most GUIs use the Observer pattern</a:t>
            </a:r>
          </a:p>
          <a:p>
            <a:pPr>
              <a:spcBef>
                <a:spcPts val="1200"/>
              </a:spcBef>
            </a:pPr>
            <a:r>
              <a:rPr lang="en-AU" dirty="0"/>
              <a:t>But, they need to know where to display each part of an object</a:t>
            </a:r>
          </a:p>
          <a:p>
            <a:pPr lvl="1"/>
            <a:r>
              <a:rPr lang="en-AU" dirty="0"/>
              <a:t>window / form will have many widgets</a:t>
            </a:r>
          </a:p>
          <a:p>
            <a:pPr lvl="2"/>
            <a:r>
              <a:rPr lang="en-AU" sz="2200" dirty="0"/>
              <a:t>need to identify which fields are displayed in which widget</a:t>
            </a:r>
          </a:p>
          <a:p>
            <a:pPr>
              <a:spcBef>
                <a:spcPts val="1200"/>
              </a:spcBef>
            </a:pPr>
            <a:r>
              <a:rPr lang="en-AU" dirty="0"/>
              <a:t>See Properties, Bindings and Views in JavaFX</a:t>
            </a:r>
          </a:p>
        </p:txBody>
      </p:sp>
      <p:sp>
        <p:nvSpPr>
          <p:cNvPr id="4" name="Date Placeholder 3">
            <a:extLst>
              <a:ext uri="{FF2B5EF4-FFF2-40B4-BE49-F238E27FC236}">
                <a16:creationId xmlns:a16="http://schemas.microsoft.com/office/drawing/2014/main" xmlns="" id="{C40FCCD2-44BD-4C2B-9EB5-C9FC0F889A95}"/>
              </a:ext>
            </a:extLst>
          </p:cNvPr>
          <p:cNvSpPr>
            <a:spLocks noGrp="1"/>
          </p:cNvSpPr>
          <p:nvPr>
            <p:ph type="dt" sz="half" idx="10"/>
          </p:nvPr>
        </p:nvSpPr>
        <p:spPr>
          <a:xfrm>
            <a:off x="762000" y="6553200"/>
            <a:ext cx="1905000" cy="304800"/>
          </a:xfrm>
        </p:spPr>
        <p:txBody>
          <a:bodyPr/>
          <a:lstStyle/>
          <a:p>
            <a:pPr>
              <a:defRPr/>
            </a:pPr>
            <a:r>
              <a:rPr lang="en-US" altLang="en-US" dirty="0"/>
              <a:t>© Richard Thomas, 1998–2018</a:t>
            </a:r>
            <a:endParaRPr lang="en-AU" altLang="en-US" dirty="0"/>
          </a:p>
        </p:txBody>
      </p:sp>
      <p:sp>
        <p:nvSpPr>
          <p:cNvPr id="5" name="Slide Number Placeholder 4">
            <a:extLst>
              <a:ext uri="{FF2B5EF4-FFF2-40B4-BE49-F238E27FC236}">
                <a16:creationId xmlns:a16="http://schemas.microsoft.com/office/drawing/2014/main" xmlns="" id="{22DFD4B7-BE90-4EAF-884B-F1C68F2095DF}"/>
              </a:ext>
            </a:extLst>
          </p:cNvPr>
          <p:cNvSpPr>
            <a:spLocks noGrp="1"/>
          </p:cNvSpPr>
          <p:nvPr>
            <p:ph type="sldNum" sz="quarter" idx="12"/>
          </p:nvPr>
        </p:nvSpPr>
        <p:spPr>
          <a:xfrm>
            <a:off x="8388424" y="6553200"/>
            <a:ext cx="526976" cy="304800"/>
          </a:xfrm>
        </p:spPr>
        <p:txBody>
          <a:bodyPr/>
          <a:lstStyle/>
          <a:p>
            <a:pPr>
              <a:defRPr/>
            </a:pPr>
            <a:fld id="{2505048C-9CA2-4356-B565-2FC324102B46}" type="slidenum">
              <a:rPr lang="en-AU" altLang="en-US" smtClean="0"/>
              <a:pPr>
                <a:defRPr/>
              </a:pPr>
              <a:t>32</a:t>
            </a:fld>
            <a:endParaRPr lang="en-AU" altLang="en-US"/>
          </a:p>
        </p:txBody>
      </p:sp>
    </p:spTree>
    <p:extLst>
      <p:ext uri="{BB962C8B-B14F-4D97-AF65-F5344CB8AC3E}">
        <p14:creationId xmlns:p14="http://schemas.microsoft.com/office/powerpoint/2010/main" val="25115286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48F313-E25B-4517-84B3-B177597E1051}"/>
              </a:ext>
            </a:extLst>
          </p:cNvPr>
          <p:cNvSpPr>
            <a:spLocks noGrp="1"/>
          </p:cNvSpPr>
          <p:nvPr>
            <p:ph type="title"/>
          </p:nvPr>
        </p:nvSpPr>
        <p:spPr/>
        <p:txBody>
          <a:bodyPr/>
          <a:lstStyle/>
          <a:p>
            <a:r>
              <a:rPr lang="en-AU" dirty="0"/>
              <a:t>Observer &amp; GUIs</a:t>
            </a:r>
          </a:p>
        </p:txBody>
      </p:sp>
      <p:sp>
        <p:nvSpPr>
          <p:cNvPr id="3" name="Content Placeholder 2">
            <a:extLst>
              <a:ext uri="{FF2B5EF4-FFF2-40B4-BE49-F238E27FC236}">
                <a16:creationId xmlns:a16="http://schemas.microsoft.com/office/drawing/2014/main" xmlns="" id="{D0A6CE09-4C12-4A55-914A-D8E8D2AAC7E4}"/>
              </a:ext>
            </a:extLst>
          </p:cNvPr>
          <p:cNvSpPr>
            <a:spLocks noGrp="1"/>
          </p:cNvSpPr>
          <p:nvPr>
            <p:ph idx="1"/>
          </p:nvPr>
        </p:nvSpPr>
        <p:spPr>
          <a:xfrm>
            <a:off x="539552" y="1124744"/>
            <a:ext cx="5503994" cy="4069080"/>
          </a:xfrm>
        </p:spPr>
        <p:txBody>
          <a:bodyPr>
            <a:normAutofit/>
          </a:bodyPr>
          <a:lstStyle/>
          <a:p>
            <a:r>
              <a:rPr lang="en-AU" sz="2800" dirty="0"/>
              <a:t>Each widget is an observer</a:t>
            </a:r>
          </a:p>
          <a:p>
            <a:pPr>
              <a:spcBef>
                <a:spcPts val="1200"/>
              </a:spcBef>
            </a:pPr>
            <a:r>
              <a:rPr lang="en-AU" sz="2800" dirty="0"/>
              <a:t>Model is a Bean</a:t>
            </a:r>
          </a:p>
          <a:p>
            <a:pPr lvl="1"/>
            <a:r>
              <a:rPr lang="en-AU" dirty="0"/>
              <a:t>properties are </a:t>
            </a:r>
            <a:br>
              <a:rPr lang="en-AU" dirty="0"/>
            </a:br>
            <a:r>
              <a:rPr lang="en-AU" dirty="0"/>
              <a:t>Observables</a:t>
            </a:r>
          </a:p>
        </p:txBody>
      </p:sp>
      <p:pic>
        <p:nvPicPr>
          <p:cNvPr id="4" name="Picture 3">
            <a:extLst>
              <a:ext uri="{FF2B5EF4-FFF2-40B4-BE49-F238E27FC236}">
                <a16:creationId xmlns:a16="http://schemas.microsoft.com/office/drawing/2014/main" xmlns="" id="{98BA16B6-9CBD-48AC-8118-F881EDF6739E}"/>
              </a:ext>
            </a:extLst>
          </p:cNvPr>
          <p:cNvPicPr>
            <a:picLocks noChangeAspect="1"/>
          </p:cNvPicPr>
          <p:nvPr/>
        </p:nvPicPr>
        <p:blipFill>
          <a:blip r:embed="rId2"/>
          <a:stretch>
            <a:fillRect/>
          </a:stretch>
        </p:blipFill>
        <p:spPr>
          <a:xfrm>
            <a:off x="3873932" y="2276872"/>
            <a:ext cx="5270068" cy="3810000"/>
          </a:xfrm>
          <a:prstGeom prst="rect">
            <a:avLst/>
          </a:prstGeom>
        </p:spPr>
      </p:pic>
      <p:sp>
        <p:nvSpPr>
          <p:cNvPr id="5" name="Date Placeholder 3">
            <a:extLst>
              <a:ext uri="{FF2B5EF4-FFF2-40B4-BE49-F238E27FC236}">
                <a16:creationId xmlns:a16="http://schemas.microsoft.com/office/drawing/2014/main" xmlns="" id="{293091D8-6461-4DC3-9917-4666049F12B3}"/>
              </a:ext>
            </a:extLst>
          </p:cNvPr>
          <p:cNvSpPr>
            <a:spLocks noGrp="1"/>
          </p:cNvSpPr>
          <p:nvPr>
            <p:ph type="dt" sz="half" idx="10"/>
          </p:nvPr>
        </p:nvSpPr>
        <p:spPr>
          <a:xfrm>
            <a:off x="762000" y="6553200"/>
            <a:ext cx="1905000" cy="304800"/>
          </a:xfrm>
        </p:spPr>
        <p:txBody>
          <a:bodyPr/>
          <a:lstStyle/>
          <a:p>
            <a:pPr>
              <a:defRPr/>
            </a:pPr>
            <a:r>
              <a:rPr lang="en-US" altLang="en-US" dirty="0"/>
              <a:t>© Richard Thomas, 1998–2018</a:t>
            </a:r>
            <a:endParaRPr lang="en-AU" altLang="en-US" dirty="0"/>
          </a:p>
        </p:txBody>
      </p:sp>
      <p:sp>
        <p:nvSpPr>
          <p:cNvPr id="6" name="Slide Number Placeholder 4">
            <a:extLst>
              <a:ext uri="{FF2B5EF4-FFF2-40B4-BE49-F238E27FC236}">
                <a16:creationId xmlns:a16="http://schemas.microsoft.com/office/drawing/2014/main" xmlns="" id="{78D08D0C-53F0-4A2D-B619-1AA06283A69D}"/>
              </a:ext>
            </a:extLst>
          </p:cNvPr>
          <p:cNvSpPr>
            <a:spLocks noGrp="1"/>
          </p:cNvSpPr>
          <p:nvPr>
            <p:ph type="sldNum" sz="quarter" idx="12"/>
          </p:nvPr>
        </p:nvSpPr>
        <p:spPr>
          <a:xfrm>
            <a:off x="8388424" y="6553200"/>
            <a:ext cx="526976" cy="304800"/>
          </a:xfrm>
        </p:spPr>
        <p:txBody>
          <a:bodyPr/>
          <a:lstStyle/>
          <a:p>
            <a:pPr>
              <a:defRPr/>
            </a:pPr>
            <a:fld id="{2505048C-9CA2-4356-B565-2FC324102B46}" type="slidenum">
              <a:rPr lang="en-AU" altLang="en-US" smtClean="0"/>
              <a:pPr>
                <a:defRPr/>
              </a:pPr>
              <a:t>33</a:t>
            </a:fld>
            <a:endParaRPr lang="en-AU" altLang="en-US"/>
          </a:p>
        </p:txBody>
      </p:sp>
    </p:spTree>
    <p:extLst>
      <p:ext uri="{BB962C8B-B14F-4D97-AF65-F5344CB8AC3E}">
        <p14:creationId xmlns:p14="http://schemas.microsoft.com/office/powerpoint/2010/main" val="31869610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3058" name="Rectangle 2"/>
          <p:cNvSpPr>
            <a:spLocks noChangeArrowheads="1"/>
          </p:cNvSpPr>
          <p:nvPr/>
        </p:nvSpPr>
        <p:spPr bwMode="auto">
          <a:xfrm>
            <a:off x="385763" y="1000125"/>
            <a:ext cx="2325687" cy="1676400"/>
          </a:xfrm>
          <a:prstGeom prst="rect">
            <a:avLst/>
          </a:prstGeom>
          <a:solidFill>
            <a:schemeClr val="bg1"/>
          </a:solidFill>
          <a:ln w="12700">
            <a:solidFill>
              <a:schemeClr val="tx1"/>
            </a:solidFill>
            <a:miter lim="800000"/>
            <a:headEnd/>
            <a:tailEnd/>
          </a:ln>
          <a:effectLst/>
        </p:spPr>
        <p:txBody>
          <a:bodyPr wrap="none"/>
          <a:lstStyle/>
          <a:p>
            <a:pPr algn="ctr">
              <a:lnSpc>
                <a:spcPct val="110000"/>
              </a:lnSpc>
            </a:pPr>
            <a:r>
              <a:rPr lang="en-AU" altLang="en-US" sz="1600" i="1" dirty="0">
                <a:latin typeface="+mn-lt"/>
              </a:rPr>
              <a:t>Subject</a:t>
            </a:r>
          </a:p>
          <a:p>
            <a:pPr>
              <a:lnSpc>
                <a:spcPct val="110000"/>
              </a:lnSpc>
            </a:pPr>
            <a:endParaRPr lang="en-AU" altLang="en-US" sz="1600" dirty="0">
              <a:latin typeface="+mn-lt"/>
            </a:endParaRPr>
          </a:p>
          <a:p>
            <a:pPr>
              <a:lnSpc>
                <a:spcPct val="110000"/>
              </a:lnSpc>
            </a:pPr>
            <a:r>
              <a:rPr lang="en-AU" altLang="en-US" sz="1600" dirty="0">
                <a:latin typeface="+mn-lt"/>
              </a:rPr>
              <a:t>+attach(Observer):void</a:t>
            </a:r>
          </a:p>
          <a:p>
            <a:pPr>
              <a:lnSpc>
                <a:spcPct val="110000"/>
              </a:lnSpc>
            </a:pPr>
            <a:r>
              <a:rPr lang="en-AU" altLang="en-US" sz="1600" dirty="0">
                <a:latin typeface="+mn-lt"/>
              </a:rPr>
              <a:t>+detach(Observer):void</a:t>
            </a:r>
          </a:p>
          <a:p>
            <a:pPr>
              <a:lnSpc>
                <a:spcPct val="110000"/>
              </a:lnSpc>
            </a:pPr>
            <a:r>
              <a:rPr lang="en-AU" altLang="en-US" sz="1600" dirty="0">
                <a:latin typeface="+mn-lt"/>
              </a:rPr>
              <a:t>+no</a:t>
            </a:r>
            <a:r>
              <a:rPr lang="en-US" altLang="en-US" sz="1600" dirty="0">
                <a:latin typeface="+mn-lt"/>
              </a:rPr>
              <a:t>t</a:t>
            </a:r>
            <a:r>
              <a:rPr lang="en-AU" altLang="en-US" sz="1600" dirty="0" err="1">
                <a:latin typeface="+mn-lt"/>
              </a:rPr>
              <a:t>ify</a:t>
            </a:r>
            <a:r>
              <a:rPr lang="en-AU" altLang="en-US" sz="1600" dirty="0">
                <a:latin typeface="+mn-lt"/>
              </a:rPr>
              <a:t>():void</a:t>
            </a:r>
          </a:p>
        </p:txBody>
      </p:sp>
      <p:sp>
        <p:nvSpPr>
          <p:cNvPr id="173059" name="Rectangle 3"/>
          <p:cNvSpPr>
            <a:spLocks noChangeArrowheads="1"/>
          </p:cNvSpPr>
          <p:nvPr/>
        </p:nvSpPr>
        <p:spPr bwMode="auto">
          <a:xfrm>
            <a:off x="6221412" y="1152525"/>
            <a:ext cx="1446931" cy="1066800"/>
          </a:xfrm>
          <a:prstGeom prst="rect">
            <a:avLst/>
          </a:prstGeom>
          <a:solidFill>
            <a:schemeClr val="bg1"/>
          </a:solidFill>
          <a:ln w="12700">
            <a:solidFill>
              <a:schemeClr val="tx1"/>
            </a:solidFill>
            <a:miter lim="800000"/>
            <a:headEnd/>
            <a:tailEnd/>
          </a:ln>
          <a:effectLst/>
        </p:spPr>
        <p:txBody>
          <a:bodyPr wrap="none"/>
          <a:lstStyle/>
          <a:p>
            <a:pPr algn="ctr">
              <a:lnSpc>
                <a:spcPct val="110000"/>
              </a:lnSpc>
            </a:pPr>
            <a:r>
              <a:rPr lang="en-US" altLang="en-US" sz="1600" dirty="0">
                <a:latin typeface="+mn-lt"/>
              </a:rPr>
              <a:t>«interface»</a:t>
            </a:r>
          </a:p>
          <a:p>
            <a:pPr algn="ctr">
              <a:lnSpc>
                <a:spcPct val="110000"/>
              </a:lnSpc>
            </a:pPr>
            <a:r>
              <a:rPr lang="en-AU" altLang="en-US" sz="1600" i="1" dirty="0">
                <a:latin typeface="+mn-lt"/>
              </a:rPr>
              <a:t>Observer</a:t>
            </a:r>
          </a:p>
          <a:p>
            <a:pPr>
              <a:lnSpc>
                <a:spcPct val="110000"/>
              </a:lnSpc>
            </a:pPr>
            <a:endParaRPr lang="en-AU" altLang="en-US" sz="1050" dirty="0">
              <a:latin typeface="+mn-lt"/>
            </a:endParaRPr>
          </a:p>
          <a:p>
            <a:pPr>
              <a:lnSpc>
                <a:spcPct val="110000"/>
              </a:lnSpc>
            </a:pPr>
            <a:r>
              <a:rPr lang="en-AU" altLang="en-US" sz="1600" i="1" dirty="0">
                <a:latin typeface="+mn-lt"/>
              </a:rPr>
              <a:t>+update():void</a:t>
            </a:r>
          </a:p>
        </p:txBody>
      </p:sp>
      <p:sp>
        <p:nvSpPr>
          <p:cNvPr id="173060" name="AutoShape 4"/>
          <p:cNvSpPr>
            <a:spLocks noChangeArrowheads="1"/>
          </p:cNvSpPr>
          <p:nvPr/>
        </p:nvSpPr>
        <p:spPr bwMode="auto">
          <a:xfrm>
            <a:off x="1611313" y="2713038"/>
            <a:ext cx="158750" cy="227012"/>
          </a:xfrm>
          <a:prstGeom prst="triangle">
            <a:avLst>
              <a:gd name="adj" fmla="val 40625"/>
            </a:avLst>
          </a:prstGeom>
          <a:solidFill>
            <a:schemeClr val="bg1"/>
          </a:solidFill>
          <a:ln w="12700">
            <a:solidFill>
              <a:schemeClr val="tx1"/>
            </a:solidFill>
            <a:miter lim="800000"/>
            <a:headEnd/>
            <a:tailEnd/>
          </a:ln>
          <a:effectLst/>
        </p:spPr>
        <p:txBody>
          <a:bodyPr wrap="none" anchor="ctr"/>
          <a:lstStyle/>
          <a:p>
            <a:endParaRPr lang="en-AU"/>
          </a:p>
        </p:txBody>
      </p:sp>
      <p:sp>
        <p:nvSpPr>
          <p:cNvPr id="173061" name="AutoShape 5"/>
          <p:cNvSpPr>
            <a:spLocks noChangeArrowheads="1"/>
          </p:cNvSpPr>
          <p:nvPr/>
        </p:nvSpPr>
        <p:spPr bwMode="auto">
          <a:xfrm rot="-10800000">
            <a:off x="2713038" y="1609725"/>
            <a:ext cx="315912" cy="171450"/>
          </a:xfrm>
          <a:prstGeom prst="diamond">
            <a:avLst/>
          </a:prstGeom>
          <a:solidFill>
            <a:schemeClr val="bg1"/>
          </a:solidFill>
          <a:ln w="12700">
            <a:solidFill>
              <a:schemeClr val="tx1"/>
            </a:solidFill>
            <a:miter lim="800000"/>
            <a:headEnd/>
            <a:tailEnd/>
          </a:ln>
          <a:effectLst/>
        </p:spPr>
        <p:txBody>
          <a:bodyPr wrap="none" anchor="ctr"/>
          <a:lstStyle/>
          <a:p>
            <a:endParaRPr lang="en-AU"/>
          </a:p>
        </p:txBody>
      </p:sp>
      <p:sp>
        <p:nvSpPr>
          <p:cNvPr id="173063" name="AutoShape 7"/>
          <p:cNvSpPr>
            <a:spLocks noChangeArrowheads="1"/>
          </p:cNvSpPr>
          <p:nvPr/>
        </p:nvSpPr>
        <p:spPr bwMode="auto">
          <a:xfrm rot="2318890">
            <a:off x="6492875" y="2208213"/>
            <a:ext cx="158750" cy="227012"/>
          </a:xfrm>
          <a:prstGeom prst="triangle">
            <a:avLst>
              <a:gd name="adj" fmla="val 40625"/>
            </a:avLst>
          </a:prstGeom>
          <a:solidFill>
            <a:schemeClr val="bg1"/>
          </a:solidFill>
          <a:ln w="12700">
            <a:solidFill>
              <a:schemeClr val="tx1"/>
            </a:solidFill>
            <a:miter lim="800000"/>
            <a:headEnd/>
            <a:tailEnd/>
          </a:ln>
          <a:effectLst/>
        </p:spPr>
        <p:txBody>
          <a:bodyPr wrap="none" anchor="ctr"/>
          <a:lstStyle/>
          <a:p>
            <a:endParaRPr lang="en-AU"/>
          </a:p>
        </p:txBody>
      </p:sp>
      <p:cxnSp>
        <p:nvCxnSpPr>
          <p:cNvPr id="173064" name="AutoShape 8"/>
          <p:cNvCxnSpPr>
            <a:cxnSpLocks noChangeShapeType="1"/>
            <a:stCxn id="173060" idx="3"/>
          </p:cNvCxnSpPr>
          <p:nvPr/>
        </p:nvCxnSpPr>
        <p:spPr bwMode="auto">
          <a:xfrm>
            <a:off x="1690688" y="2940050"/>
            <a:ext cx="3175" cy="574675"/>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hlink"/>
                  </a:outerShdw>
                </a:effectLst>
              </a14:hiddenEffects>
            </a:ext>
          </a:extLst>
        </p:spPr>
      </p:cxnSp>
      <p:cxnSp>
        <p:nvCxnSpPr>
          <p:cNvPr id="173065" name="AutoShape 9"/>
          <p:cNvCxnSpPr>
            <a:cxnSpLocks noChangeShapeType="1"/>
            <a:stCxn id="173063" idx="3"/>
            <a:endCxn id="173070" idx="0"/>
          </p:cNvCxnSpPr>
          <p:nvPr/>
        </p:nvCxnSpPr>
        <p:spPr bwMode="auto">
          <a:xfrm flipH="1">
            <a:off x="5676107" y="2401072"/>
            <a:ext cx="813631" cy="792978"/>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hlink"/>
                  </a:outerShdw>
                </a:effectLst>
              </a14:hiddenEffects>
            </a:ext>
          </a:extLst>
        </p:spPr>
      </p:cxnSp>
      <p:cxnSp>
        <p:nvCxnSpPr>
          <p:cNvPr id="173067" name="AutoShape 11"/>
          <p:cNvCxnSpPr>
            <a:cxnSpLocks noChangeShapeType="1"/>
            <a:stCxn id="173061" idx="1"/>
            <a:endCxn id="173059" idx="1"/>
          </p:cNvCxnSpPr>
          <p:nvPr/>
        </p:nvCxnSpPr>
        <p:spPr bwMode="auto">
          <a:xfrm flipV="1">
            <a:off x="3028950" y="1685925"/>
            <a:ext cx="3192462" cy="9525"/>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hlink"/>
                  </a:outerShdw>
                </a:effectLst>
              </a14:hiddenEffects>
            </a:ext>
          </a:extLst>
        </p:spPr>
      </p:cxnSp>
      <p:sp>
        <p:nvSpPr>
          <p:cNvPr id="173068" name="Text Box 12"/>
          <p:cNvSpPr txBox="1">
            <a:spLocks noChangeArrowheads="1"/>
          </p:cNvSpPr>
          <p:nvPr/>
        </p:nvSpPr>
        <p:spPr bwMode="auto">
          <a:xfrm>
            <a:off x="5196183" y="1330325"/>
            <a:ext cx="108555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lnSpc>
                <a:spcPct val="125000"/>
              </a:lnSpc>
            </a:pPr>
            <a:r>
              <a:rPr lang="en-US" altLang="en-US" sz="1600" dirty="0">
                <a:latin typeface="+mn-lt"/>
              </a:rPr>
              <a:t>observers</a:t>
            </a:r>
          </a:p>
          <a:p>
            <a:pPr algn="r">
              <a:lnSpc>
                <a:spcPct val="125000"/>
              </a:lnSpc>
            </a:pPr>
            <a:r>
              <a:rPr lang="en-US" altLang="en-US" sz="1600" b="1" dirty="0">
                <a:latin typeface="+mn-lt"/>
              </a:rPr>
              <a:t>*</a:t>
            </a:r>
            <a:endParaRPr lang="en-AU" altLang="en-US" sz="1600" b="1" dirty="0">
              <a:latin typeface="+mn-lt"/>
            </a:endParaRPr>
          </a:p>
        </p:txBody>
      </p:sp>
      <p:sp>
        <p:nvSpPr>
          <p:cNvPr id="173069" name="Rectangle 13"/>
          <p:cNvSpPr>
            <a:spLocks noChangeArrowheads="1"/>
          </p:cNvSpPr>
          <p:nvPr/>
        </p:nvSpPr>
        <p:spPr bwMode="auto">
          <a:xfrm>
            <a:off x="85725" y="3514725"/>
            <a:ext cx="2861649" cy="1858491"/>
          </a:xfrm>
          <a:prstGeom prst="rect">
            <a:avLst/>
          </a:prstGeom>
          <a:solidFill>
            <a:schemeClr val="bg1"/>
          </a:solidFill>
          <a:ln w="12700">
            <a:solidFill>
              <a:schemeClr val="tx1"/>
            </a:solidFill>
            <a:miter lim="800000"/>
            <a:headEnd/>
            <a:tailEnd/>
          </a:ln>
          <a:effectLst/>
        </p:spPr>
        <p:txBody>
          <a:bodyPr wrap="none"/>
          <a:lstStyle/>
          <a:p>
            <a:pPr algn="ctr">
              <a:lnSpc>
                <a:spcPct val="110000"/>
              </a:lnSpc>
            </a:pPr>
            <a:r>
              <a:rPr lang="en-AU" altLang="en-US" sz="1600" dirty="0" err="1">
                <a:latin typeface="+mn-lt"/>
              </a:rPr>
              <a:t>MonitoredTemp</a:t>
            </a:r>
            <a:endParaRPr lang="en-AU" altLang="en-US" sz="1600" dirty="0">
              <a:latin typeface="+mn-lt"/>
            </a:endParaRPr>
          </a:p>
          <a:p>
            <a:pPr>
              <a:lnSpc>
                <a:spcPct val="110000"/>
              </a:lnSpc>
            </a:pPr>
            <a:endParaRPr lang="en-AU" altLang="en-US" dirty="0">
              <a:latin typeface="+mn-lt"/>
            </a:endParaRPr>
          </a:p>
          <a:p>
            <a:pPr>
              <a:lnSpc>
                <a:spcPct val="110000"/>
              </a:lnSpc>
            </a:pPr>
            <a:r>
              <a:rPr lang="en-AU" altLang="en-US" sz="1600" dirty="0">
                <a:latin typeface="+mn-lt"/>
              </a:rPr>
              <a:t>-temperature : </a:t>
            </a:r>
            <a:r>
              <a:rPr lang="en-AU" altLang="en-US" sz="1600" dirty="0" err="1">
                <a:latin typeface="+mn-lt"/>
              </a:rPr>
              <a:t>int</a:t>
            </a:r>
            <a:endParaRPr lang="en-AU" altLang="en-US" sz="1600" dirty="0">
              <a:latin typeface="+mn-lt"/>
            </a:endParaRPr>
          </a:p>
          <a:p>
            <a:pPr>
              <a:lnSpc>
                <a:spcPct val="110000"/>
              </a:lnSpc>
            </a:pPr>
            <a:endParaRPr lang="en-AU" altLang="en-US" dirty="0">
              <a:latin typeface="+mn-lt"/>
            </a:endParaRPr>
          </a:p>
          <a:p>
            <a:pPr>
              <a:lnSpc>
                <a:spcPct val="110000"/>
              </a:lnSpc>
            </a:pPr>
            <a:r>
              <a:rPr lang="en-AU" altLang="en-US" sz="1600" dirty="0">
                <a:latin typeface="+mn-lt"/>
              </a:rPr>
              <a:t>+</a:t>
            </a:r>
            <a:r>
              <a:rPr lang="en-AU" altLang="en-US" sz="1600" dirty="0" err="1">
                <a:latin typeface="+mn-lt"/>
              </a:rPr>
              <a:t>getTemp</a:t>
            </a:r>
            <a:r>
              <a:rPr lang="en-AU" altLang="en-US" sz="1600" dirty="0">
                <a:latin typeface="+mn-lt"/>
              </a:rPr>
              <a:t>():</a:t>
            </a:r>
            <a:r>
              <a:rPr lang="en-AU" altLang="en-US" sz="1600" dirty="0" err="1">
                <a:latin typeface="+mn-lt"/>
              </a:rPr>
              <a:t>int</a:t>
            </a:r>
            <a:endParaRPr lang="en-US" altLang="en-US" sz="1600" dirty="0">
              <a:latin typeface="+mn-lt"/>
            </a:endParaRPr>
          </a:p>
          <a:p>
            <a:pPr>
              <a:lnSpc>
                <a:spcPct val="110000"/>
              </a:lnSpc>
            </a:pPr>
            <a:r>
              <a:rPr lang="en-US" altLang="en-US" sz="1600" dirty="0">
                <a:latin typeface="+mn-lt"/>
              </a:rPr>
              <a:t>+</a:t>
            </a:r>
            <a:r>
              <a:rPr lang="en-US" altLang="en-US" sz="1600" dirty="0" err="1">
                <a:latin typeface="+mn-lt"/>
              </a:rPr>
              <a:t>setTemp</a:t>
            </a:r>
            <a:r>
              <a:rPr lang="en-US" altLang="en-US" sz="1600" dirty="0">
                <a:latin typeface="+mn-lt"/>
              </a:rPr>
              <a:t>(</a:t>
            </a:r>
            <a:r>
              <a:rPr lang="en-US" altLang="en-US" sz="1600" dirty="0" err="1">
                <a:latin typeface="+mn-lt"/>
              </a:rPr>
              <a:t>newTemp</a:t>
            </a:r>
            <a:r>
              <a:rPr lang="en-US" altLang="en-US" sz="1600" dirty="0">
                <a:latin typeface="+mn-lt"/>
              </a:rPr>
              <a:t> : </a:t>
            </a:r>
            <a:r>
              <a:rPr lang="en-US" altLang="en-US" sz="1600" dirty="0" err="1">
                <a:latin typeface="+mn-lt"/>
              </a:rPr>
              <a:t>int</a:t>
            </a:r>
            <a:r>
              <a:rPr lang="en-US" altLang="en-US" sz="1600" dirty="0">
                <a:latin typeface="+mn-lt"/>
              </a:rPr>
              <a:t>):void</a:t>
            </a:r>
            <a:endParaRPr lang="en-AU" altLang="en-US" sz="1600" dirty="0">
              <a:latin typeface="+mn-lt"/>
            </a:endParaRPr>
          </a:p>
        </p:txBody>
      </p:sp>
      <p:sp>
        <p:nvSpPr>
          <p:cNvPr id="173070" name="Rectangle 14"/>
          <p:cNvSpPr>
            <a:spLocks noChangeArrowheads="1"/>
          </p:cNvSpPr>
          <p:nvPr/>
        </p:nvSpPr>
        <p:spPr bwMode="auto">
          <a:xfrm>
            <a:off x="4573588" y="3194050"/>
            <a:ext cx="2205037" cy="1315070"/>
          </a:xfrm>
          <a:prstGeom prst="rect">
            <a:avLst/>
          </a:prstGeom>
          <a:solidFill>
            <a:schemeClr val="bg1"/>
          </a:solidFill>
          <a:ln w="12700">
            <a:solidFill>
              <a:schemeClr val="tx1"/>
            </a:solidFill>
            <a:miter lim="800000"/>
            <a:headEnd/>
            <a:tailEnd/>
          </a:ln>
          <a:effectLst/>
        </p:spPr>
        <p:txBody>
          <a:bodyPr wrap="none" lIns="54000" rIns="54000"/>
          <a:lstStyle/>
          <a:p>
            <a:pPr algn="ctr">
              <a:lnSpc>
                <a:spcPct val="110000"/>
              </a:lnSpc>
            </a:pPr>
            <a:r>
              <a:rPr lang="en-AU" altLang="en-US" sz="1600" dirty="0" err="1">
                <a:latin typeface="+mn-lt"/>
              </a:rPr>
              <a:t>RealTimeTempField</a:t>
            </a:r>
            <a:endParaRPr lang="en-AU" altLang="en-US" sz="1600" dirty="0">
              <a:latin typeface="+mn-lt"/>
            </a:endParaRPr>
          </a:p>
          <a:p>
            <a:pPr>
              <a:lnSpc>
                <a:spcPct val="110000"/>
              </a:lnSpc>
            </a:pPr>
            <a:endParaRPr lang="en-AU" altLang="en-US" dirty="0">
              <a:latin typeface="+mn-lt"/>
            </a:endParaRPr>
          </a:p>
          <a:p>
            <a:pPr>
              <a:lnSpc>
                <a:spcPct val="110000"/>
              </a:lnSpc>
            </a:pPr>
            <a:endParaRPr lang="en-AU" altLang="en-US" sz="1600" dirty="0">
              <a:latin typeface="+mn-lt"/>
            </a:endParaRPr>
          </a:p>
          <a:p>
            <a:pPr>
              <a:lnSpc>
                <a:spcPct val="110000"/>
              </a:lnSpc>
            </a:pPr>
            <a:r>
              <a:rPr lang="en-AU" altLang="en-US" sz="1600" dirty="0">
                <a:latin typeface="+mn-lt"/>
              </a:rPr>
              <a:t>+update():void</a:t>
            </a:r>
          </a:p>
        </p:txBody>
      </p:sp>
      <p:sp>
        <p:nvSpPr>
          <p:cNvPr id="173071" name="Line 15"/>
          <p:cNvSpPr>
            <a:spLocks noChangeShapeType="1"/>
          </p:cNvSpPr>
          <p:nvPr/>
        </p:nvSpPr>
        <p:spPr bwMode="auto">
          <a:xfrm>
            <a:off x="79375" y="3933056"/>
            <a:ext cx="286799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hlink"/>
                  </a:outerShdw>
                </a:effectLst>
              </a14:hiddenEffects>
            </a:ext>
          </a:extLst>
        </p:spPr>
        <p:txBody>
          <a:bodyPr wrap="none" anchor="ctr"/>
          <a:lstStyle/>
          <a:p>
            <a:endParaRPr lang="en-AU"/>
          </a:p>
        </p:txBody>
      </p:sp>
      <p:sp>
        <p:nvSpPr>
          <p:cNvPr id="173072" name="Line 16"/>
          <p:cNvSpPr>
            <a:spLocks noChangeShapeType="1"/>
          </p:cNvSpPr>
          <p:nvPr/>
        </p:nvSpPr>
        <p:spPr bwMode="auto">
          <a:xfrm>
            <a:off x="100012" y="4427786"/>
            <a:ext cx="284736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hlink"/>
                  </a:outerShdw>
                </a:effectLst>
              </a14:hiddenEffects>
            </a:ext>
          </a:extLst>
        </p:spPr>
        <p:txBody>
          <a:bodyPr wrap="none" anchor="ctr"/>
          <a:lstStyle/>
          <a:p>
            <a:endParaRPr lang="en-AU"/>
          </a:p>
        </p:txBody>
      </p:sp>
      <p:sp>
        <p:nvSpPr>
          <p:cNvPr id="173073" name="Line 17"/>
          <p:cNvSpPr>
            <a:spLocks noChangeShapeType="1"/>
          </p:cNvSpPr>
          <p:nvPr/>
        </p:nvSpPr>
        <p:spPr bwMode="auto">
          <a:xfrm>
            <a:off x="2947373" y="4049713"/>
            <a:ext cx="1619865" cy="0"/>
          </a:xfrm>
          <a:prstGeom prst="line">
            <a:avLst/>
          </a:prstGeom>
          <a:noFill/>
          <a:ln w="12700">
            <a:solidFill>
              <a:schemeClr val="tx1"/>
            </a:solidFill>
            <a:round/>
            <a:headEnd type="arrow" w="lg"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73074" name="Text Box 18"/>
          <p:cNvSpPr txBox="1">
            <a:spLocks noChangeArrowheads="1"/>
          </p:cNvSpPr>
          <p:nvPr/>
        </p:nvSpPr>
        <p:spPr bwMode="auto">
          <a:xfrm>
            <a:off x="2987824" y="3737550"/>
            <a:ext cx="83388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dirty="0">
                <a:latin typeface="+mn-lt"/>
              </a:rPr>
              <a:t>subject</a:t>
            </a:r>
            <a:endParaRPr lang="en-AU" altLang="en-US" sz="1600" dirty="0">
              <a:latin typeface="+mn-lt"/>
            </a:endParaRPr>
          </a:p>
        </p:txBody>
      </p:sp>
      <p:sp>
        <p:nvSpPr>
          <p:cNvPr id="173075" name="Line 19"/>
          <p:cNvSpPr>
            <a:spLocks noChangeShapeType="1"/>
          </p:cNvSpPr>
          <p:nvPr/>
        </p:nvSpPr>
        <p:spPr bwMode="auto">
          <a:xfrm>
            <a:off x="4575175" y="3859346"/>
            <a:ext cx="21859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73076" name="Line 20"/>
          <p:cNvSpPr>
            <a:spLocks noChangeShapeType="1"/>
          </p:cNvSpPr>
          <p:nvPr/>
        </p:nvSpPr>
        <p:spPr bwMode="auto">
          <a:xfrm>
            <a:off x="4586288" y="3616325"/>
            <a:ext cx="2185987"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73077" name="Rectangle 21"/>
          <p:cNvSpPr>
            <a:spLocks noChangeArrowheads="1"/>
          </p:cNvSpPr>
          <p:nvPr/>
        </p:nvSpPr>
        <p:spPr bwMode="auto">
          <a:xfrm>
            <a:off x="7008813" y="4559300"/>
            <a:ext cx="1984375" cy="1506538"/>
          </a:xfrm>
          <a:prstGeom prst="rect">
            <a:avLst/>
          </a:prstGeom>
          <a:solidFill>
            <a:schemeClr val="bg1"/>
          </a:solidFill>
          <a:ln w="12700">
            <a:solidFill>
              <a:schemeClr val="tx1"/>
            </a:solidFill>
            <a:miter lim="800000"/>
            <a:headEnd/>
            <a:tailEnd/>
          </a:ln>
          <a:effectLst/>
        </p:spPr>
        <p:txBody>
          <a:bodyPr wrap="none" lIns="54000" rIns="54000"/>
          <a:lstStyle/>
          <a:p>
            <a:pPr algn="ctr">
              <a:lnSpc>
                <a:spcPct val="110000"/>
              </a:lnSpc>
            </a:pPr>
            <a:r>
              <a:rPr lang="en-AU" altLang="en-US" sz="1600" dirty="0" err="1">
                <a:latin typeface="+mn-lt"/>
              </a:rPr>
              <a:t>HeaterController</a:t>
            </a:r>
            <a:endParaRPr lang="en-AU" altLang="en-US" sz="1600" dirty="0">
              <a:latin typeface="+mn-lt"/>
            </a:endParaRPr>
          </a:p>
          <a:p>
            <a:pPr>
              <a:lnSpc>
                <a:spcPct val="110000"/>
              </a:lnSpc>
            </a:pPr>
            <a:endParaRPr lang="en-AU" altLang="en-US" dirty="0">
              <a:latin typeface="+mn-lt"/>
            </a:endParaRPr>
          </a:p>
          <a:p>
            <a:pPr>
              <a:lnSpc>
                <a:spcPct val="110000"/>
              </a:lnSpc>
            </a:pPr>
            <a:r>
              <a:rPr lang="en-US" altLang="en-US" sz="1600" dirty="0">
                <a:latin typeface="+mn-lt"/>
              </a:rPr>
              <a:t>-heater : </a:t>
            </a:r>
            <a:r>
              <a:rPr lang="en-US" altLang="en-US" sz="1600" dirty="0" err="1">
                <a:latin typeface="+mn-lt"/>
              </a:rPr>
              <a:t>HeatingUnit</a:t>
            </a:r>
            <a:endParaRPr lang="en-AU" altLang="en-US" sz="1600" dirty="0">
              <a:latin typeface="+mn-lt"/>
            </a:endParaRPr>
          </a:p>
          <a:p>
            <a:pPr>
              <a:lnSpc>
                <a:spcPct val="110000"/>
              </a:lnSpc>
            </a:pPr>
            <a:endParaRPr lang="en-AU" altLang="en-US" dirty="0">
              <a:latin typeface="+mn-lt"/>
            </a:endParaRPr>
          </a:p>
          <a:p>
            <a:pPr>
              <a:lnSpc>
                <a:spcPct val="110000"/>
              </a:lnSpc>
            </a:pPr>
            <a:r>
              <a:rPr lang="en-AU" altLang="en-US" sz="1600" dirty="0">
                <a:latin typeface="+mn-lt"/>
              </a:rPr>
              <a:t>+update():void</a:t>
            </a:r>
          </a:p>
        </p:txBody>
      </p:sp>
      <p:sp>
        <p:nvSpPr>
          <p:cNvPr id="173078" name="Line 22"/>
          <p:cNvSpPr>
            <a:spLocks noChangeShapeType="1"/>
          </p:cNvSpPr>
          <p:nvPr/>
        </p:nvSpPr>
        <p:spPr bwMode="auto">
          <a:xfrm flipH="1">
            <a:off x="2947372" y="5143500"/>
            <a:ext cx="4058265" cy="0"/>
          </a:xfrm>
          <a:prstGeom prst="line">
            <a:avLst/>
          </a:prstGeom>
          <a:noFill/>
          <a:ln w="12700">
            <a:solidFill>
              <a:schemeClr val="tx1"/>
            </a:solidFill>
            <a:round/>
            <a:headEnd type="none" w="sm" len="sm"/>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p>
            <a:endParaRPr lang="en-AU"/>
          </a:p>
        </p:txBody>
      </p:sp>
      <p:sp>
        <p:nvSpPr>
          <p:cNvPr id="173079" name="AutoShape 23"/>
          <p:cNvSpPr>
            <a:spLocks noChangeArrowheads="1"/>
          </p:cNvSpPr>
          <p:nvPr/>
        </p:nvSpPr>
        <p:spPr bwMode="auto">
          <a:xfrm rot="20171080" flipH="1">
            <a:off x="7099300" y="2227263"/>
            <a:ext cx="158750" cy="227012"/>
          </a:xfrm>
          <a:prstGeom prst="triangle">
            <a:avLst>
              <a:gd name="adj" fmla="val 40625"/>
            </a:avLst>
          </a:prstGeom>
          <a:solidFill>
            <a:schemeClr val="bg1"/>
          </a:solidFill>
          <a:ln w="12700">
            <a:solidFill>
              <a:schemeClr val="tx1"/>
            </a:solidFill>
            <a:miter lim="800000"/>
            <a:headEnd/>
            <a:tailEnd/>
          </a:ln>
          <a:effectLst/>
        </p:spPr>
        <p:txBody>
          <a:bodyPr wrap="none" anchor="ctr"/>
          <a:lstStyle/>
          <a:p>
            <a:endParaRPr lang="en-AU"/>
          </a:p>
        </p:txBody>
      </p:sp>
      <p:sp>
        <p:nvSpPr>
          <p:cNvPr id="173080" name="Line 24"/>
          <p:cNvSpPr>
            <a:spLocks noChangeShapeType="1"/>
          </p:cNvSpPr>
          <p:nvPr/>
        </p:nvSpPr>
        <p:spPr bwMode="auto">
          <a:xfrm flipH="1" flipV="1">
            <a:off x="7216775" y="2465388"/>
            <a:ext cx="735013" cy="209073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p>
            <a:endParaRPr lang="en-AU"/>
          </a:p>
        </p:txBody>
      </p:sp>
      <p:sp>
        <p:nvSpPr>
          <p:cNvPr id="173081" name="Line 25"/>
          <p:cNvSpPr>
            <a:spLocks noChangeShapeType="1"/>
          </p:cNvSpPr>
          <p:nvPr/>
        </p:nvSpPr>
        <p:spPr bwMode="auto">
          <a:xfrm>
            <a:off x="7021513" y="5013325"/>
            <a:ext cx="1957387"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p>
            <a:endParaRPr lang="en-AU"/>
          </a:p>
        </p:txBody>
      </p:sp>
      <p:sp>
        <p:nvSpPr>
          <p:cNvPr id="173082" name="Line 26"/>
          <p:cNvSpPr>
            <a:spLocks noChangeShapeType="1"/>
          </p:cNvSpPr>
          <p:nvPr/>
        </p:nvSpPr>
        <p:spPr bwMode="auto">
          <a:xfrm>
            <a:off x="7007224" y="5445224"/>
            <a:ext cx="1985963"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p>
            <a:endParaRPr lang="en-AU"/>
          </a:p>
        </p:txBody>
      </p:sp>
      <p:sp>
        <p:nvSpPr>
          <p:cNvPr id="173083" name="Text Box 27"/>
          <p:cNvSpPr txBox="1">
            <a:spLocks noChangeArrowheads="1"/>
          </p:cNvSpPr>
          <p:nvPr/>
        </p:nvSpPr>
        <p:spPr bwMode="auto">
          <a:xfrm>
            <a:off x="2994174" y="4818638"/>
            <a:ext cx="83388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dirty="0">
                <a:latin typeface="+mn-lt"/>
              </a:rPr>
              <a:t>subject</a:t>
            </a:r>
            <a:endParaRPr lang="en-AU" altLang="en-US" sz="1600" dirty="0">
              <a:latin typeface="+mn-lt"/>
            </a:endParaRPr>
          </a:p>
        </p:txBody>
      </p:sp>
      <p:cxnSp>
        <p:nvCxnSpPr>
          <p:cNvPr id="3" name="Straight Connector 2"/>
          <p:cNvCxnSpPr/>
          <p:nvPr/>
        </p:nvCxnSpPr>
        <p:spPr bwMode="auto">
          <a:xfrm flipH="1">
            <a:off x="385763" y="1330325"/>
            <a:ext cx="2325687" cy="0"/>
          </a:xfrm>
          <a:prstGeom prst="line">
            <a:avLst/>
          </a:prstGeom>
          <a:solidFill>
            <a:schemeClr val="accent1"/>
          </a:solidFill>
          <a:ln w="12700" cap="flat" cmpd="sng" algn="ctr">
            <a:solidFill>
              <a:schemeClr val="tx1"/>
            </a:solidFill>
            <a:prstDash val="solid"/>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 name="Straight Connector 4"/>
          <p:cNvCxnSpPr/>
          <p:nvPr/>
        </p:nvCxnSpPr>
        <p:spPr bwMode="auto">
          <a:xfrm flipH="1">
            <a:off x="385763" y="1528763"/>
            <a:ext cx="2325687" cy="0"/>
          </a:xfrm>
          <a:prstGeom prst="line">
            <a:avLst/>
          </a:prstGeom>
          <a:solidFill>
            <a:schemeClr val="accent1"/>
          </a:solidFill>
          <a:ln w="12700" cap="flat" cmpd="sng" algn="ctr">
            <a:solidFill>
              <a:schemeClr val="tx1"/>
            </a:solidFill>
            <a:prstDash val="solid"/>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Connector 10"/>
          <p:cNvCxnSpPr/>
          <p:nvPr/>
        </p:nvCxnSpPr>
        <p:spPr bwMode="auto">
          <a:xfrm>
            <a:off x="6228184" y="1786080"/>
            <a:ext cx="1440160" cy="0"/>
          </a:xfrm>
          <a:prstGeom prst="line">
            <a:avLst/>
          </a:prstGeom>
          <a:solidFill>
            <a:schemeClr val="accent1"/>
          </a:solidFill>
          <a:ln w="12700" cap="flat" cmpd="sng" algn="ctr">
            <a:solidFill>
              <a:schemeClr val="tx1"/>
            </a:solidFill>
            <a:prstDash val="solid"/>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 name="Slide Number Placeholder 4"/>
          <p:cNvSpPr>
            <a:spLocks noGrp="1"/>
          </p:cNvSpPr>
          <p:nvPr>
            <p:ph type="sldNum" sz="quarter" idx="12"/>
          </p:nvPr>
        </p:nvSpPr>
        <p:spPr>
          <a:xfrm>
            <a:off x="8388424" y="6553200"/>
            <a:ext cx="526976" cy="304800"/>
          </a:xfrm>
        </p:spPr>
        <p:txBody>
          <a:bodyPr/>
          <a:lstStyle/>
          <a:p>
            <a:pPr>
              <a:defRPr/>
            </a:pPr>
            <a:fld id="{2505048C-9CA2-4356-B565-2FC324102B46}" type="slidenum">
              <a:rPr lang="en-AU" altLang="en-US" smtClean="0"/>
              <a:pPr>
                <a:defRPr/>
              </a:pPr>
              <a:t>34</a:t>
            </a:fld>
            <a:endParaRPr lang="en-AU" altLang="en-US"/>
          </a:p>
        </p:txBody>
      </p:sp>
      <p:sp>
        <p:nvSpPr>
          <p:cNvPr id="31" name="Date Placeholder 3">
            <a:extLst>
              <a:ext uri="{FF2B5EF4-FFF2-40B4-BE49-F238E27FC236}">
                <a16:creationId xmlns:a16="http://schemas.microsoft.com/office/drawing/2014/main" xmlns="" id="{30182A79-0442-4CF3-976A-88AC1950CA86}"/>
              </a:ext>
            </a:extLst>
          </p:cNvPr>
          <p:cNvSpPr>
            <a:spLocks noGrp="1"/>
          </p:cNvSpPr>
          <p:nvPr>
            <p:ph type="dt" sz="half" idx="10"/>
          </p:nvPr>
        </p:nvSpPr>
        <p:spPr>
          <a:xfrm>
            <a:off x="762000" y="6553200"/>
            <a:ext cx="1905000" cy="304800"/>
          </a:xfrm>
        </p:spPr>
        <p:txBody>
          <a:bodyPr/>
          <a:lstStyle/>
          <a:p>
            <a:pPr>
              <a:defRPr/>
            </a:pPr>
            <a:r>
              <a:rPr lang="en-US" altLang="en-US" dirty="0"/>
              <a:t>© Richard Thomas, 1998–2018</a:t>
            </a:r>
            <a:endParaRPr lang="en-AU" altLang="en-US" dirty="0"/>
          </a:p>
        </p:txBody>
      </p:sp>
      <p:sp>
        <p:nvSpPr>
          <p:cNvPr id="32" name="Title 1">
            <a:extLst>
              <a:ext uri="{FF2B5EF4-FFF2-40B4-BE49-F238E27FC236}">
                <a16:creationId xmlns:a16="http://schemas.microsoft.com/office/drawing/2014/main" xmlns="" id="{4718043C-2237-45B1-8C09-3A4A22EC1B8E}"/>
              </a:ext>
            </a:extLst>
          </p:cNvPr>
          <p:cNvSpPr>
            <a:spLocks noGrp="1"/>
          </p:cNvSpPr>
          <p:nvPr>
            <p:ph type="title"/>
          </p:nvPr>
        </p:nvSpPr>
        <p:spPr>
          <a:xfrm>
            <a:off x="1371600" y="0"/>
            <a:ext cx="7772400" cy="687388"/>
          </a:xfrm>
        </p:spPr>
        <p:txBody>
          <a:bodyPr/>
          <a:lstStyle/>
          <a:p>
            <a:r>
              <a:rPr lang="en-AU" dirty="0"/>
              <a:t>Observer in Architecture</a:t>
            </a:r>
          </a:p>
        </p:txBody>
      </p:sp>
    </p:spTree>
    <p:extLst>
      <p:ext uri="{BB962C8B-B14F-4D97-AF65-F5344CB8AC3E}">
        <p14:creationId xmlns:p14="http://schemas.microsoft.com/office/powerpoint/2010/main" val="329595882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082" name="Rectangle 2"/>
          <p:cNvSpPr>
            <a:spLocks noChangeArrowheads="1"/>
          </p:cNvSpPr>
          <p:nvPr/>
        </p:nvSpPr>
        <p:spPr bwMode="auto">
          <a:xfrm>
            <a:off x="1043608" y="200025"/>
            <a:ext cx="1758950" cy="457200"/>
          </a:xfrm>
          <a:prstGeom prst="rect">
            <a:avLst/>
          </a:prstGeom>
          <a:solidFill>
            <a:schemeClr val="bg1"/>
          </a:solidFill>
          <a:ln w="12700">
            <a:solidFill>
              <a:schemeClr val="tx1"/>
            </a:solidFill>
            <a:miter lim="800000"/>
            <a:headEnd/>
            <a:tailEnd/>
          </a:ln>
          <a:effectLst/>
        </p:spPr>
        <p:txBody>
          <a:bodyPr wrap="none" anchor="ctr"/>
          <a:lstStyle/>
          <a:p>
            <a:pPr algn="ctr"/>
            <a:r>
              <a:rPr lang="en-AU" altLang="en-US" sz="1600" u="sng" dirty="0">
                <a:latin typeface="+mn-lt"/>
              </a:rPr>
              <a:t>: </a:t>
            </a:r>
            <a:r>
              <a:rPr lang="en-AU" altLang="en-US" sz="1600" u="sng" dirty="0" err="1">
                <a:latin typeface="+mn-lt"/>
              </a:rPr>
              <a:t>MonitoredTemp</a:t>
            </a:r>
            <a:endParaRPr lang="en-AU" altLang="en-US" sz="1600" u="sng" dirty="0">
              <a:latin typeface="+mn-lt"/>
            </a:endParaRPr>
          </a:p>
        </p:txBody>
      </p:sp>
      <p:sp>
        <p:nvSpPr>
          <p:cNvPr id="174083" name="Rectangle 3"/>
          <p:cNvSpPr>
            <a:spLocks noChangeArrowheads="1"/>
          </p:cNvSpPr>
          <p:nvPr/>
        </p:nvSpPr>
        <p:spPr bwMode="auto">
          <a:xfrm>
            <a:off x="2943846" y="200025"/>
            <a:ext cx="1943100" cy="457200"/>
          </a:xfrm>
          <a:prstGeom prst="rect">
            <a:avLst/>
          </a:prstGeom>
          <a:solidFill>
            <a:schemeClr val="bg1"/>
          </a:solidFill>
          <a:ln w="12700">
            <a:solidFill>
              <a:schemeClr val="tx1"/>
            </a:solidFill>
            <a:miter lim="800000"/>
            <a:headEnd/>
            <a:tailEnd/>
          </a:ln>
          <a:effectLst/>
        </p:spPr>
        <p:txBody>
          <a:bodyPr wrap="none" anchor="ctr"/>
          <a:lstStyle/>
          <a:p>
            <a:pPr algn="ctr"/>
            <a:r>
              <a:rPr lang="en-AU" altLang="en-US" sz="1600" u="sng">
                <a:latin typeface="+mn-lt"/>
              </a:rPr>
              <a:t>h : HeaterController</a:t>
            </a:r>
          </a:p>
        </p:txBody>
      </p:sp>
      <p:sp>
        <p:nvSpPr>
          <p:cNvPr id="174084" name="Rectangle 4"/>
          <p:cNvSpPr>
            <a:spLocks noChangeArrowheads="1"/>
          </p:cNvSpPr>
          <p:nvPr/>
        </p:nvSpPr>
        <p:spPr bwMode="auto">
          <a:xfrm>
            <a:off x="6280771" y="200025"/>
            <a:ext cx="2241550" cy="457200"/>
          </a:xfrm>
          <a:prstGeom prst="rect">
            <a:avLst/>
          </a:prstGeom>
          <a:solidFill>
            <a:schemeClr val="bg1"/>
          </a:solidFill>
          <a:ln w="12700">
            <a:solidFill>
              <a:schemeClr val="tx1"/>
            </a:solidFill>
            <a:miter lim="800000"/>
            <a:headEnd/>
            <a:tailEnd/>
          </a:ln>
          <a:effectLst/>
        </p:spPr>
        <p:txBody>
          <a:bodyPr wrap="none" anchor="ctr"/>
          <a:lstStyle/>
          <a:p>
            <a:pPr algn="ctr"/>
            <a:r>
              <a:rPr lang="en-AU" altLang="en-US" sz="1600" u="sng">
                <a:latin typeface="+mn-lt"/>
              </a:rPr>
              <a:t>r : RealTimeTempField</a:t>
            </a:r>
          </a:p>
        </p:txBody>
      </p:sp>
      <p:cxnSp>
        <p:nvCxnSpPr>
          <p:cNvPr id="174085" name="AutoShape 5"/>
          <p:cNvCxnSpPr>
            <a:cxnSpLocks noChangeShapeType="1"/>
            <a:stCxn id="174082" idx="2"/>
          </p:cNvCxnSpPr>
          <p:nvPr/>
        </p:nvCxnSpPr>
        <p:spPr bwMode="blackWhite">
          <a:xfrm flipH="1">
            <a:off x="1918321" y="657225"/>
            <a:ext cx="4762" cy="6200775"/>
          </a:xfrm>
          <a:prstGeom prst="straightConnector1">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hlink"/>
                  </a:outerShdw>
                </a:effectLst>
              </a14:hiddenEffects>
            </a:ext>
          </a:extLst>
        </p:spPr>
      </p:cxnSp>
      <p:cxnSp>
        <p:nvCxnSpPr>
          <p:cNvPr id="174086" name="AutoShape 6"/>
          <p:cNvCxnSpPr>
            <a:cxnSpLocks noChangeShapeType="1"/>
          </p:cNvCxnSpPr>
          <p:nvPr/>
        </p:nvCxnSpPr>
        <p:spPr bwMode="blackWhite">
          <a:xfrm flipH="1">
            <a:off x="7398371" y="657225"/>
            <a:ext cx="9525" cy="6200775"/>
          </a:xfrm>
          <a:prstGeom prst="straightConnector1">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hlink"/>
                  </a:outerShdw>
                </a:effectLst>
              </a14:hiddenEffects>
            </a:ext>
          </a:extLst>
        </p:spPr>
      </p:cxnSp>
      <p:cxnSp>
        <p:nvCxnSpPr>
          <p:cNvPr id="174087" name="AutoShape 7"/>
          <p:cNvCxnSpPr>
            <a:cxnSpLocks noChangeShapeType="1"/>
            <a:stCxn id="174083" idx="2"/>
          </p:cNvCxnSpPr>
          <p:nvPr/>
        </p:nvCxnSpPr>
        <p:spPr bwMode="blackWhite">
          <a:xfrm flipH="1">
            <a:off x="3901108" y="657225"/>
            <a:ext cx="14288" cy="6200775"/>
          </a:xfrm>
          <a:prstGeom prst="straightConnector1">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hlink"/>
                  </a:outerShdw>
                </a:effectLst>
              </a14:hiddenEffects>
            </a:ext>
          </a:extLst>
        </p:spPr>
      </p:cxnSp>
      <p:sp>
        <p:nvSpPr>
          <p:cNvPr id="174088" name="Rectangle 8"/>
          <p:cNvSpPr>
            <a:spLocks noChangeArrowheads="1"/>
          </p:cNvSpPr>
          <p:nvPr/>
        </p:nvSpPr>
        <p:spPr bwMode="blackWhite">
          <a:xfrm>
            <a:off x="1853233" y="1038225"/>
            <a:ext cx="139700" cy="304800"/>
          </a:xfrm>
          <a:prstGeom prst="rect">
            <a:avLst/>
          </a:prstGeom>
          <a:solidFill>
            <a:schemeClr val="bg1"/>
          </a:solidFill>
          <a:ln w="12700">
            <a:solidFill>
              <a:schemeClr val="tx1"/>
            </a:solidFill>
            <a:miter lim="800000"/>
            <a:headEnd/>
            <a:tailEnd/>
          </a:ln>
          <a:effectLst/>
        </p:spPr>
        <p:txBody>
          <a:bodyPr wrap="none" anchor="ctr"/>
          <a:lstStyle/>
          <a:p>
            <a:endParaRPr lang="en-AU"/>
          </a:p>
        </p:txBody>
      </p:sp>
      <p:sp>
        <p:nvSpPr>
          <p:cNvPr id="174089" name="Text Box 9"/>
          <p:cNvSpPr txBox="1">
            <a:spLocks noChangeArrowheads="1"/>
          </p:cNvSpPr>
          <p:nvPr/>
        </p:nvSpPr>
        <p:spPr bwMode="auto">
          <a:xfrm>
            <a:off x="655938" y="754648"/>
            <a:ext cx="101822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hlink"/>
                  </a:outerShdw>
                </a:effectLst>
              </a14:hiddenEffects>
            </a:ext>
          </a:extLst>
        </p:spPr>
        <p:txBody>
          <a:bodyPr wrap="none" anchor="ctr">
            <a:spAutoFit/>
          </a:bodyPr>
          <a:lstStyle/>
          <a:p>
            <a:pPr algn="ctr"/>
            <a:r>
              <a:rPr lang="en-AU" altLang="en-US" sz="1600" dirty="0">
                <a:latin typeface="+mn-lt"/>
              </a:rPr>
              <a:t>attach(h)</a:t>
            </a:r>
          </a:p>
        </p:txBody>
      </p:sp>
      <p:sp>
        <p:nvSpPr>
          <p:cNvPr id="174090" name="Rectangle 10"/>
          <p:cNvSpPr>
            <a:spLocks noChangeArrowheads="1"/>
          </p:cNvSpPr>
          <p:nvPr/>
        </p:nvSpPr>
        <p:spPr bwMode="blackWhite">
          <a:xfrm>
            <a:off x="1853233" y="1495425"/>
            <a:ext cx="141288" cy="304800"/>
          </a:xfrm>
          <a:prstGeom prst="rect">
            <a:avLst/>
          </a:prstGeom>
          <a:solidFill>
            <a:schemeClr val="bg1"/>
          </a:solidFill>
          <a:ln w="12700">
            <a:solidFill>
              <a:schemeClr val="tx1"/>
            </a:solidFill>
            <a:miter lim="800000"/>
            <a:headEnd/>
            <a:tailEnd/>
          </a:ln>
          <a:effectLst/>
        </p:spPr>
        <p:txBody>
          <a:bodyPr wrap="none" anchor="ctr"/>
          <a:lstStyle/>
          <a:p>
            <a:endParaRPr lang="en-AU"/>
          </a:p>
        </p:txBody>
      </p:sp>
      <p:sp>
        <p:nvSpPr>
          <p:cNvPr id="174091" name="Text Box 11"/>
          <p:cNvSpPr txBox="1">
            <a:spLocks noChangeArrowheads="1"/>
          </p:cNvSpPr>
          <p:nvPr/>
        </p:nvSpPr>
        <p:spPr bwMode="auto">
          <a:xfrm>
            <a:off x="695843" y="1211848"/>
            <a:ext cx="97334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hlink"/>
                  </a:outerShdw>
                </a:effectLst>
              </a14:hiddenEffects>
            </a:ext>
          </a:extLst>
        </p:spPr>
        <p:txBody>
          <a:bodyPr wrap="none" anchor="ctr">
            <a:spAutoFit/>
          </a:bodyPr>
          <a:lstStyle/>
          <a:p>
            <a:pPr algn="ctr"/>
            <a:r>
              <a:rPr lang="en-AU" altLang="en-US" sz="1600" dirty="0">
                <a:latin typeface="+mn-lt"/>
              </a:rPr>
              <a:t>attach(r)</a:t>
            </a:r>
          </a:p>
        </p:txBody>
      </p:sp>
      <p:sp>
        <p:nvSpPr>
          <p:cNvPr id="174092" name="Line 12"/>
          <p:cNvSpPr>
            <a:spLocks noChangeShapeType="1"/>
          </p:cNvSpPr>
          <p:nvPr/>
        </p:nvSpPr>
        <p:spPr bwMode="blackWhite">
          <a:xfrm>
            <a:off x="516558" y="2447925"/>
            <a:ext cx="1309688"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hlink"/>
                  </a:outerShdw>
                </a:effectLst>
              </a14:hiddenEffects>
            </a:ext>
          </a:extLst>
        </p:spPr>
        <p:txBody>
          <a:bodyPr wrap="none" anchor="ctr"/>
          <a:lstStyle/>
          <a:p>
            <a:endParaRPr lang="en-AU"/>
          </a:p>
        </p:txBody>
      </p:sp>
      <p:sp>
        <p:nvSpPr>
          <p:cNvPr id="174093" name="Text Box 13"/>
          <p:cNvSpPr txBox="1">
            <a:spLocks noChangeArrowheads="1"/>
          </p:cNvSpPr>
          <p:nvPr/>
        </p:nvSpPr>
        <p:spPr bwMode="blackWhite">
          <a:xfrm>
            <a:off x="529829" y="2132598"/>
            <a:ext cx="135934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hlink"/>
                  </a:outerShdw>
                </a:effectLst>
              </a14:hiddenEffects>
            </a:ext>
          </a:extLst>
        </p:spPr>
        <p:txBody>
          <a:bodyPr wrap="none" anchor="ctr">
            <a:spAutoFit/>
          </a:bodyPr>
          <a:lstStyle/>
          <a:p>
            <a:pPr algn="ctr"/>
            <a:r>
              <a:rPr lang="en-US" altLang="en-US" sz="1600" dirty="0">
                <a:latin typeface="+mn-lt"/>
              </a:rPr>
              <a:t>set</a:t>
            </a:r>
            <a:r>
              <a:rPr lang="en-AU" altLang="en-US" sz="1600" dirty="0">
                <a:latin typeface="+mn-lt"/>
              </a:rPr>
              <a:t>Temp(25)</a:t>
            </a:r>
          </a:p>
        </p:txBody>
      </p:sp>
      <p:sp>
        <p:nvSpPr>
          <p:cNvPr id="174094" name="Line 14"/>
          <p:cNvSpPr>
            <a:spLocks noChangeShapeType="1"/>
          </p:cNvSpPr>
          <p:nvPr/>
        </p:nvSpPr>
        <p:spPr bwMode="blackWhite">
          <a:xfrm>
            <a:off x="2432671" y="2638425"/>
            <a:ext cx="0" cy="228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hlink"/>
                  </a:outerShdw>
                </a:effectLst>
              </a14:hiddenEffects>
            </a:ext>
          </a:extLst>
        </p:spPr>
        <p:txBody>
          <a:bodyPr wrap="none" anchor="ctr"/>
          <a:lstStyle/>
          <a:p>
            <a:endParaRPr lang="en-AU"/>
          </a:p>
        </p:txBody>
      </p:sp>
      <p:sp>
        <p:nvSpPr>
          <p:cNvPr id="174095" name="Text Box 15"/>
          <p:cNvSpPr txBox="1">
            <a:spLocks noChangeArrowheads="1"/>
          </p:cNvSpPr>
          <p:nvPr/>
        </p:nvSpPr>
        <p:spPr bwMode="blackWhite">
          <a:xfrm>
            <a:off x="2146799" y="2364373"/>
            <a:ext cx="81304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hlink"/>
                  </a:outerShdw>
                </a:effectLst>
              </a14:hiddenEffects>
            </a:ext>
          </a:extLst>
        </p:spPr>
        <p:txBody>
          <a:bodyPr wrap="none" anchor="ctr">
            <a:spAutoFit/>
          </a:bodyPr>
          <a:lstStyle/>
          <a:p>
            <a:pPr algn="ctr"/>
            <a:r>
              <a:rPr lang="en-AU" altLang="en-US" sz="1600" dirty="0">
                <a:latin typeface="+mn-lt"/>
              </a:rPr>
              <a:t>notify()</a:t>
            </a:r>
          </a:p>
        </p:txBody>
      </p:sp>
      <p:sp>
        <p:nvSpPr>
          <p:cNvPr id="174096" name="Line 16"/>
          <p:cNvSpPr>
            <a:spLocks noChangeShapeType="1"/>
          </p:cNvSpPr>
          <p:nvPr/>
        </p:nvSpPr>
        <p:spPr bwMode="blackWhite">
          <a:xfrm>
            <a:off x="2029446" y="3248025"/>
            <a:ext cx="1806575"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hlink"/>
                  </a:outerShdw>
                </a:effectLst>
              </a14:hiddenEffects>
            </a:ext>
          </a:extLst>
        </p:spPr>
        <p:txBody>
          <a:bodyPr wrap="none" anchor="ctr"/>
          <a:lstStyle/>
          <a:p>
            <a:endParaRPr lang="en-AU"/>
          </a:p>
        </p:txBody>
      </p:sp>
      <p:sp>
        <p:nvSpPr>
          <p:cNvPr id="174097" name="Line 17"/>
          <p:cNvSpPr>
            <a:spLocks noChangeShapeType="1"/>
          </p:cNvSpPr>
          <p:nvPr/>
        </p:nvSpPr>
        <p:spPr bwMode="blackWhite">
          <a:xfrm flipH="1">
            <a:off x="2186608" y="5208588"/>
            <a:ext cx="5119688"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hlink"/>
                  </a:outerShdw>
                </a:effectLst>
              </a14:hiddenEffects>
            </a:ext>
          </a:extLst>
        </p:spPr>
        <p:txBody>
          <a:bodyPr wrap="none" anchor="ctr"/>
          <a:lstStyle/>
          <a:p>
            <a:endParaRPr lang="en-AU"/>
          </a:p>
        </p:txBody>
      </p:sp>
      <p:sp>
        <p:nvSpPr>
          <p:cNvPr id="174098" name="Text Box 18"/>
          <p:cNvSpPr txBox="1">
            <a:spLocks noChangeArrowheads="1"/>
          </p:cNvSpPr>
          <p:nvPr/>
        </p:nvSpPr>
        <p:spPr bwMode="blackWhite">
          <a:xfrm>
            <a:off x="2393627" y="2959487"/>
            <a:ext cx="98296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hlink"/>
                  </a:outerShdw>
                </a:effectLst>
              </a14:hiddenEffects>
            </a:ext>
          </a:extLst>
        </p:spPr>
        <p:txBody>
          <a:bodyPr wrap="none" anchor="ctr">
            <a:spAutoFit/>
          </a:bodyPr>
          <a:lstStyle/>
          <a:p>
            <a:pPr algn="ctr"/>
            <a:r>
              <a:rPr lang="en-AU" altLang="en-US" sz="1600" dirty="0">
                <a:latin typeface="+mn-lt"/>
              </a:rPr>
              <a:t>update()</a:t>
            </a:r>
          </a:p>
        </p:txBody>
      </p:sp>
      <p:sp>
        <p:nvSpPr>
          <p:cNvPr id="174099" name="Text Box 19"/>
          <p:cNvSpPr txBox="1">
            <a:spLocks noChangeArrowheads="1"/>
          </p:cNvSpPr>
          <p:nvPr/>
        </p:nvSpPr>
        <p:spPr bwMode="blackWhite">
          <a:xfrm>
            <a:off x="2391588" y="3327787"/>
            <a:ext cx="110927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hlink"/>
                  </a:outerShdw>
                </a:effectLst>
              </a14:hiddenEffects>
            </a:ext>
          </a:extLst>
        </p:spPr>
        <p:txBody>
          <a:bodyPr wrap="none" anchor="ctr">
            <a:spAutoFit/>
          </a:bodyPr>
          <a:lstStyle/>
          <a:p>
            <a:pPr algn="ctr"/>
            <a:r>
              <a:rPr lang="en-AU" altLang="en-US" sz="1600" dirty="0" err="1">
                <a:latin typeface="+mn-lt"/>
              </a:rPr>
              <a:t>getTemp</a:t>
            </a:r>
            <a:r>
              <a:rPr lang="en-AU" altLang="en-US" sz="1600" dirty="0">
                <a:latin typeface="+mn-lt"/>
              </a:rPr>
              <a:t>()</a:t>
            </a:r>
          </a:p>
        </p:txBody>
      </p:sp>
      <p:sp>
        <p:nvSpPr>
          <p:cNvPr id="174100" name="Text Box 20"/>
          <p:cNvSpPr txBox="1">
            <a:spLocks noChangeArrowheads="1"/>
          </p:cNvSpPr>
          <p:nvPr/>
        </p:nvSpPr>
        <p:spPr bwMode="blackWhite">
          <a:xfrm>
            <a:off x="5836915" y="4521786"/>
            <a:ext cx="98296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hlink"/>
                  </a:outerShdw>
                </a:effectLst>
              </a14:hiddenEffects>
            </a:ext>
          </a:extLst>
        </p:spPr>
        <p:txBody>
          <a:bodyPr wrap="none" anchor="ctr">
            <a:spAutoFit/>
          </a:bodyPr>
          <a:lstStyle/>
          <a:p>
            <a:pPr algn="ctr"/>
            <a:r>
              <a:rPr lang="en-AU" altLang="en-US" sz="1600" dirty="0">
                <a:latin typeface="+mn-lt"/>
              </a:rPr>
              <a:t>update()</a:t>
            </a:r>
          </a:p>
        </p:txBody>
      </p:sp>
      <p:sp>
        <p:nvSpPr>
          <p:cNvPr id="174101" name="Text Box 21"/>
          <p:cNvSpPr txBox="1">
            <a:spLocks noChangeArrowheads="1"/>
          </p:cNvSpPr>
          <p:nvPr/>
        </p:nvSpPr>
        <p:spPr bwMode="blackWhite">
          <a:xfrm>
            <a:off x="5810270" y="4902786"/>
            <a:ext cx="110927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hlink"/>
                  </a:outerShdw>
                </a:effectLst>
              </a14:hiddenEffects>
            </a:ext>
          </a:extLst>
        </p:spPr>
        <p:txBody>
          <a:bodyPr wrap="none" anchor="ctr">
            <a:spAutoFit/>
          </a:bodyPr>
          <a:lstStyle/>
          <a:p>
            <a:pPr algn="ctr"/>
            <a:r>
              <a:rPr lang="en-AU" altLang="en-US" sz="1600" dirty="0" err="1">
                <a:latin typeface="+mn-lt"/>
              </a:rPr>
              <a:t>getTemp</a:t>
            </a:r>
            <a:r>
              <a:rPr lang="en-AU" altLang="en-US" sz="1600" dirty="0">
                <a:latin typeface="+mn-lt"/>
              </a:rPr>
              <a:t>()</a:t>
            </a:r>
          </a:p>
        </p:txBody>
      </p:sp>
      <p:sp>
        <p:nvSpPr>
          <p:cNvPr id="174102" name="Line 22"/>
          <p:cNvSpPr>
            <a:spLocks noChangeShapeType="1"/>
          </p:cNvSpPr>
          <p:nvPr/>
        </p:nvSpPr>
        <p:spPr bwMode="blackWhite">
          <a:xfrm flipH="1">
            <a:off x="2192958" y="3632200"/>
            <a:ext cx="1666875"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hlink"/>
                  </a:outerShdw>
                </a:effectLst>
              </a14:hiddenEffects>
            </a:ext>
          </a:extLst>
        </p:spPr>
        <p:txBody>
          <a:bodyPr wrap="none" anchor="ctr"/>
          <a:lstStyle/>
          <a:p>
            <a:endParaRPr lang="en-AU"/>
          </a:p>
        </p:txBody>
      </p:sp>
      <p:sp>
        <p:nvSpPr>
          <p:cNvPr id="174103" name="Rectangle 23"/>
          <p:cNvSpPr>
            <a:spLocks noChangeArrowheads="1"/>
          </p:cNvSpPr>
          <p:nvPr/>
        </p:nvSpPr>
        <p:spPr bwMode="blackWhite">
          <a:xfrm>
            <a:off x="3826496" y="3243263"/>
            <a:ext cx="158750" cy="1349375"/>
          </a:xfrm>
          <a:prstGeom prst="rect">
            <a:avLst/>
          </a:prstGeom>
          <a:solidFill>
            <a:schemeClr val="bg1"/>
          </a:solidFill>
          <a:ln w="12700">
            <a:solidFill>
              <a:schemeClr val="tx1"/>
            </a:solidFill>
            <a:miter lim="800000"/>
            <a:headEnd/>
            <a:tailEnd/>
          </a:ln>
          <a:effectLst/>
        </p:spPr>
        <p:txBody>
          <a:bodyPr wrap="none" anchor="ctr"/>
          <a:lstStyle/>
          <a:p>
            <a:endParaRPr lang="en-AU"/>
          </a:p>
        </p:txBody>
      </p:sp>
      <p:sp>
        <p:nvSpPr>
          <p:cNvPr id="174104" name="Rectangle 24"/>
          <p:cNvSpPr>
            <a:spLocks noChangeArrowheads="1"/>
          </p:cNvSpPr>
          <p:nvPr/>
        </p:nvSpPr>
        <p:spPr bwMode="blackWhite">
          <a:xfrm>
            <a:off x="7312646" y="4802188"/>
            <a:ext cx="161925" cy="1452562"/>
          </a:xfrm>
          <a:prstGeom prst="rect">
            <a:avLst/>
          </a:prstGeom>
          <a:solidFill>
            <a:schemeClr val="bg1"/>
          </a:solidFill>
          <a:ln w="12700">
            <a:solidFill>
              <a:schemeClr val="tx1"/>
            </a:solidFill>
            <a:miter lim="800000"/>
            <a:headEnd/>
            <a:tailEnd/>
          </a:ln>
          <a:effectLst/>
        </p:spPr>
        <p:txBody>
          <a:bodyPr wrap="none" anchor="ctr"/>
          <a:lstStyle/>
          <a:p>
            <a:endParaRPr lang="en-AU"/>
          </a:p>
        </p:txBody>
      </p:sp>
      <p:sp>
        <p:nvSpPr>
          <p:cNvPr id="174105" name="Line 25"/>
          <p:cNvSpPr>
            <a:spLocks noChangeShapeType="1"/>
          </p:cNvSpPr>
          <p:nvPr/>
        </p:nvSpPr>
        <p:spPr bwMode="blackWhite">
          <a:xfrm>
            <a:off x="2021508" y="4827588"/>
            <a:ext cx="527685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hlink"/>
                  </a:outerShdw>
                </a:effectLst>
              </a14:hiddenEffects>
            </a:ext>
          </a:extLst>
        </p:spPr>
        <p:txBody>
          <a:bodyPr wrap="none" anchor="ctr"/>
          <a:lstStyle/>
          <a:p>
            <a:endParaRPr lang="en-AU"/>
          </a:p>
        </p:txBody>
      </p:sp>
      <p:sp>
        <p:nvSpPr>
          <p:cNvPr id="174106" name="Rectangle 26"/>
          <p:cNvSpPr>
            <a:spLocks noChangeArrowheads="1"/>
          </p:cNvSpPr>
          <p:nvPr/>
        </p:nvSpPr>
        <p:spPr bwMode="blackWhite">
          <a:xfrm>
            <a:off x="1831008" y="2447925"/>
            <a:ext cx="153988" cy="4129088"/>
          </a:xfrm>
          <a:prstGeom prst="rect">
            <a:avLst/>
          </a:prstGeom>
          <a:solidFill>
            <a:schemeClr val="bg1"/>
          </a:solidFill>
          <a:ln w="12700">
            <a:solidFill>
              <a:schemeClr val="tx1"/>
            </a:solidFill>
            <a:miter lim="800000"/>
            <a:headEnd/>
            <a:tailEnd/>
          </a:ln>
          <a:effectLst/>
        </p:spPr>
        <p:txBody>
          <a:bodyPr wrap="none" anchor="ctr"/>
          <a:lstStyle/>
          <a:p>
            <a:endParaRPr lang="en-AU"/>
          </a:p>
        </p:txBody>
      </p:sp>
      <p:sp>
        <p:nvSpPr>
          <p:cNvPr id="174107" name="Rectangle 27"/>
          <p:cNvSpPr>
            <a:spLocks noChangeArrowheads="1"/>
          </p:cNvSpPr>
          <p:nvPr/>
        </p:nvSpPr>
        <p:spPr bwMode="auto">
          <a:xfrm>
            <a:off x="1927846" y="2824163"/>
            <a:ext cx="158750" cy="35941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74108" name="Line 28"/>
          <p:cNvSpPr>
            <a:spLocks noChangeShapeType="1"/>
          </p:cNvSpPr>
          <p:nvPr/>
        </p:nvSpPr>
        <p:spPr bwMode="auto">
          <a:xfrm>
            <a:off x="2002458" y="2643188"/>
            <a:ext cx="43497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74109" name="Line 29"/>
          <p:cNvSpPr>
            <a:spLocks noChangeShapeType="1"/>
          </p:cNvSpPr>
          <p:nvPr/>
        </p:nvSpPr>
        <p:spPr bwMode="auto">
          <a:xfrm flipH="1">
            <a:off x="2094533" y="2859088"/>
            <a:ext cx="339725"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74110" name="Rectangle 30"/>
          <p:cNvSpPr>
            <a:spLocks noChangeArrowheads="1"/>
          </p:cNvSpPr>
          <p:nvPr/>
        </p:nvSpPr>
        <p:spPr bwMode="auto">
          <a:xfrm>
            <a:off x="2034208" y="3629025"/>
            <a:ext cx="142875" cy="3429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AU"/>
          </a:p>
        </p:txBody>
      </p:sp>
      <p:sp>
        <p:nvSpPr>
          <p:cNvPr id="174111" name="Line 31"/>
          <p:cNvSpPr>
            <a:spLocks noChangeShapeType="1"/>
          </p:cNvSpPr>
          <p:nvPr/>
        </p:nvSpPr>
        <p:spPr bwMode="auto">
          <a:xfrm>
            <a:off x="2186608" y="3962400"/>
            <a:ext cx="1638300" cy="0"/>
          </a:xfrm>
          <a:prstGeom prst="line">
            <a:avLst/>
          </a:prstGeom>
          <a:noFill/>
          <a:ln w="12700">
            <a:solidFill>
              <a:schemeClr val="tx1"/>
            </a:solidFill>
            <a:prstDash val="dash"/>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p>
            <a:endParaRPr lang="en-AU"/>
          </a:p>
        </p:txBody>
      </p:sp>
      <p:sp>
        <p:nvSpPr>
          <p:cNvPr id="174112" name="Text Box 32"/>
          <p:cNvSpPr txBox="1">
            <a:spLocks noChangeArrowheads="1"/>
          </p:cNvSpPr>
          <p:nvPr/>
        </p:nvSpPr>
        <p:spPr bwMode="blackWhite">
          <a:xfrm>
            <a:off x="2745408" y="3668514"/>
            <a:ext cx="4286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hlink"/>
                  </a:outerShdw>
                </a:effectLst>
              </a14:hiddenEffects>
            </a:ext>
          </a:extLst>
        </p:spPr>
        <p:txBody>
          <a:bodyPr wrap="none" anchor="ctr">
            <a:spAutoFit/>
          </a:bodyPr>
          <a:lstStyle/>
          <a:p>
            <a:pPr algn="ctr"/>
            <a:r>
              <a:rPr lang="en-AU" altLang="en-US" sz="1600">
                <a:latin typeface="+mn-lt"/>
              </a:rPr>
              <a:t>25</a:t>
            </a:r>
          </a:p>
        </p:txBody>
      </p:sp>
      <p:sp>
        <p:nvSpPr>
          <p:cNvPr id="174113" name="Line 33"/>
          <p:cNvSpPr>
            <a:spLocks noChangeShapeType="1"/>
          </p:cNvSpPr>
          <p:nvPr/>
        </p:nvSpPr>
        <p:spPr bwMode="auto">
          <a:xfrm>
            <a:off x="538783" y="1041400"/>
            <a:ext cx="1309688"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p>
            <a:endParaRPr lang="en-AU"/>
          </a:p>
        </p:txBody>
      </p:sp>
      <p:sp>
        <p:nvSpPr>
          <p:cNvPr id="174114" name="Line 34"/>
          <p:cNvSpPr>
            <a:spLocks noChangeShapeType="1"/>
          </p:cNvSpPr>
          <p:nvPr/>
        </p:nvSpPr>
        <p:spPr bwMode="auto">
          <a:xfrm>
            <a:off x="549896" y="1508125"/>
            <a:ext cx="1309687"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p>
            <a:endParaRPr lang="en-AU"/>
          </a:p>
        </p:txBody>
      </p:sp>
      <p:sp>
        <p:nvSpPr>
          <p:cNvPr id="174115" name="Rectangle 35"/>
          <p:cNvSpPr>
            <a:spLocks noChangeArrowheads="1"/>
          </p:cNvSpPr>
          <p:nvPr/>
        </p:nvSpPr>
        <p:spPr bwMode="auto">
          <a:xfrm>
            <a:off x="5045696" y="195263"/>
            <a:ext cx="968375" cy="457200"/>
          </a:xfrm>
          <a:prstGeom prst="rect">
            <a:avLst/>
          </a:prstGeom>
          <a:solidFill>
            <a:schemeClr val="bg1"/>
          </a:solidFill>
          <a:ln w="12700">
            <a:solidFill>
              <a:schemeClr val="tx1"/>
            </a:solidFill>
            <a:miter lim="800000"/>
            <a:headEnd/>
            <a:tailEnd/>
          </a:ln>
          <a:effectLst/>
        </p:spPr>
        <p:txBody>
          <a:bodyPr wrap="none" anchor="ctr"/>
          <a:lstStyle/>
          <a:p>
            <a:pPr algn="ctr"/>
            <a:r>
              <a:rPr lang="en-AU" altLang="en-US" sz="1600" u="sng">
                <a:latin typeface="+mn-lt"/>
              </a:rPr>
              <a:t>: Heater</a:t>
            </a:r>
          </a:p>
        </p:txBody>
      </p:sp>
      <p:cxnSp>
        <p:nvCxnSpPr>
          <p:cNvPr id="174116" name="AutoShape 36"/>
          <p:cNvCxnSpPr>
            <a:cxnSpLocks noChangeShapeType="1"/>
            <a:stCxn id="174115" idx="2"/>
          </p:cNvCxnSpPr>
          <p:nvPr/>
        </p:nvCxnSpPr>
        <p:spPr bwMode="blackWhite">
          <a:xfrm flipH="1">
            <a:off x="5525121" y="652463"/>
            <a:ext cx="4762" cy="6205537"/>
          </a:xfrm>
          <a:prstGeom prst="straightConnector1">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hlink"/>
                  </a:outerShdw>
                </a:effectLst>
              </a14:hiddenEffects>
            </a:ext>
          </a:extLst>
        </p:spPr>
      </p:cxnSp>
      <p:sp>
        <p:nvSpPr>
          <p:cNvPr id="174117" name="Line 37"/>
          <p:cNvSpPr>
            <a:spLocks noChangeShapeType="1"/>
          </p:cNvSpPr>
          <p:nvPr/>
        </p:nvSpPr>
        <p:spPr bwMode="auto">
          <a:xfrm>
            <a:off x="3978896" y="4130675"/>
            <a:ext cx="1465262"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p>
            <a:endParaRPr lang="en-AU"/>
          </a:p>
        </p:txBody>
      </p:sp>
      <p:sp>
        <p:nvSpPr>
          <p:cNvPr id="174118" name="Rectangle 38"/>
          <p:cNvSpPr>
            <a:spLocks noChangeArrowheads="1"/>
          </p:cNvSpPr>
          <p:nvPr/>
        </p:nvSpPr>
        <p:spPr bwMode="auto">
          <a:xfrm>
            <a:off x="5450508" y="4129088"/>
            <a:ext cx="142875" cy="309562"/>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AU"/>
          </a:p>
        </p:txBody>
      </p:sp>
      <p:sp>
        <p:nvSpPr>
          <p:cNvPr id="174119" name="Text Box 39"/>
          <p:cNvSpPr txBox="1">
            <a:spLocks noChangeArrowheads="1"/>
          </p:cNvSpPr>
          <p:nvPr/>
        </p:nvSpPr>
        <p:spPr bwMode="blackWhite">
          <a:xfrm>
            <a:off x="4202237" y="3823286"/>
            <a:ext cx="94878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hlink"/>
                  </a:outerShdw>
                </a:effectLst>
              </a14:hiddenEffects>
            </a:ext>
          </a:extLst>
        </p:spPr>
        <p:txBody>
          <a:bodyPr wrap="none" anchor="ctr">
            <a:spAutoFit/>
          </a:bodyPr>
          <a:lstStyle/>
          <a:p>
            <a:pPr algn="ctr"/>
            <a:r>
              <a:rPr lang="en-AU" altLang="en-US" sz="1600" dirty="0" err="1">
                <a:latin typeface="+mn-lt"/>
              </a:rPr>
              <a:t>turnOff</a:t>
            </a:r>
            <a:r>
              <a:rPr lang="en-AU" altLang="en-US" sz="1600" dirty="0">
                <a:latin typeface="+mn-lt"/>
              </a:rPr>
              <a:t>()</a:t>
            </a:r>
          </a:p>
        </p:txBody>
      </p:sp>
      <p:sp>
        <p:nvSpPr>
          <p:cNvPr id="174120" name="Rectangle 40"/>
          <p:cNvSpPr>
            <a:spLocks noChangeArrowheads="1"/>
          </p:cNvSpPr>
          <p:nvPr/>
        </p:nvSpPr>
        <p:spPr bwMode="auto">
          <a:xfrm>
            <a:off x="2029446" y="5184775"/>
            <a:ext cx="142875" cy="3429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AU"/>
          </a:p>
        </p:txBody>
      </p:sp>
      <p:sp>
        <p:nvSpPr>
          <p:cNvPr id="174121" name="Line 41"/>
          <p:cNvSpPr>
            <a:spLocks noChangeShapeType="1"/>
          </p:cNvSpPr>
          <p:nvPr/>
        </p:nvSpPr>
        <p:spPr bwMode="auto">
          <a:xfrm>
            <a:off x="2181846" y="5518150"/>
            <a:ext cx="5122862" cy="0"/>
          </a:xfrm>
          <a:prstGeom prst="line">
            <a:avLst/>
          </a:prstGeom>
          <a:noFill/>
          <a:ln w="12700">
            <a:solidFill>
              <a:schemeClr val="tx1"/>
            </a:solidFill>
            <a:prstDash val="dash"/>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p>
            <a:endParaRPr lang="en-AU"/>
          </a:p>
        </p:txBody>
      </p:sp>
      <p:sp>
        <p:nvSpPr>
          <p:cNvPr id="174122" name="Text Box 42"/>
          <p:cNvSpPr txBox="1">
            <a:spLocks noChangeArrowheads="1"/>
          </p:cNvSpPr>
          <p:nvPr/>
        </p:nvSpPr>
        <p:spPr bwMode="blackWhite">
          <a:xfrm>
            <a:off x="6082333" y="5254625"/>
            <a:ext cx="4286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hlink"/>
                  </a:outerShdw>
                </a:effectLst>
              </a14:hiddenEffects>
            </a:ext>
          </a:extLst>
        </p:spPr>
        <p:txBody>
          <a:bodyPr wrap="none" anchor="ctr">
            <a:spAutoFit/>
          </a:bodyPr>
          <a:lstStyle/>
          <a:p>
            <a:pPr algn="ctr"/>
            <a:r>
              <a:rPr lang="en-AU" altLang="en-US" sz="1600">
                <a:latin typeface="+mn-lt"/>
              </a:rPr>
              <a:t>25</a:t>
            </a:r>
          </a:p>
        </p:txBody>
      </p:sp>
      <p:sp>
        <p:nvSpPr>
          <p:cNvPr id="174123" name="Line 43"/>
          <p:cNvSpPr>
            <a:spLocks noChangeShapeType="1"/>
          </p:cNvSpPr>
          <p:nvPr/>
        </p:nvSpPr>
        <p:spPr bwMode="blackWhite">
          <a:xfrm>
            <a:off x="7914308" y="5661025"/>
            <a:ext cx="0" cy="127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hlink"/>
                  </a:outerShdw>
                </a:effectLst>
              </a14:hiddenEffects>
            </a:ext>
          </a:extLst>
        </p:spPr>
        <p:txBody>
          <a:bodyPr wrap="none" anchor="ctr"/>
          <a:lstStyle/>
          <a:p>
            <a:endParaRPr lang="en-AU"/>
          </a:p>
        </p:txBody>
      </p:sp>
      <p:sp>
        <p:nvSpPr>
          <p:cNvPr id="174124" name="Text Box 44"/>
          <p:cNvSpPr txBox="1">
            <a:spLocks noChangeArrowheads="1"/>
          </p:cNvSpPr>
          <p:nvPr/>
        </p:nvSpPr>
        <p:spPr bwMode="blackWhite">
          <a:xfrm>
            <a:off x="7689643" y="5386973"/>
            <a:ext cx="95891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hlink"/>
                  </a:outerShdw>
                </a:effectLst>
              </a14:hiddenEffects>
            </a:ext>
          </a:extLst>
        </p:spPr>
        <p:txBody>
          <a:bodyPr wrap="none" anchor="ctr">
            <a:spAutoFit/>
          </a:bodyPr>
          <a:lstStyle/>
          <a:p>
            <a:pPr algn="ctr"/>
            <a:r>
              <a:rPr lang="en-AU" altLang="en-US" sz="1600" dirty="0">
                <a:latin typeface="+mn-lt"/>
              </a:rPr>
              <a:t>display()</a:t>
            </a:r>
          </a:p>
        </p:txBody>
      </p:sp>
      <p:sp>
        <p:nvSpPr>
          <p:cNvPr id="174125" name="Line 45"/>
          <p:cNvSpPr>
            <a:spLocks noChangeShapeType="1"/>
          </p:cNvSpPr>
          <p:nvPr/>
        </p:nvSpPr>
        <p:spPr bwMode="auto">
          <a:xfrm>
            <a:off x="7484096" y="5665788"/>
            <a:ext cx="43497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74126" name="Line 46"/>
          <p:cNvSpPr>
            <a:spLocks noChangeShapeType="1"/>
          </p:cNvSpPr>
          <p:nvPr/>
        </p:nvSpPr>
        <p:spPr bwMode="auto">
          <a:xfrm flipH="1">
            <a:off x="7576171" y="5788025"/>
            <a:ext cx="339725"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74127" name="Rectangle 47"/>
          <p:cNvSpPr>
            <a:spLocks noChangeArrowheads="1"/>
          </p:cNvSpPr>
          <p:nvPr/>
        </p:nvSpPr>
        <p:spPr bwMode="auto">
          <a:xfrm>
            <a:off x="7420596" y="5799138"/>
            <a:ext cx="142875" cy="3429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AU"/>
          </a:p>
        </p:txBody>
      </p:sp>
      <p:sp>
        <p:nvSpPr>
          <p:cNvPr id="49" name="Slide Number Placeholder 4"/>
          <p:cNvSpPr>
            <a:spLocks noGrp="1"/>
          </p:cNvSpPr>
          <p:nvPr>
            <p:ph type="sldNum" sz="quarter" idx="12"/>
          </p:nvPr>
        </p:nvSpPr>
        <p:spPr>
          <a:xfrm>
            <a:off x="8388424" y="6553200"/>
            <a:ext cx="526976" cy="304800"/>
          </a:xfrm>
        </p:spPr>
        <p:txBody>
          <a:bodyPr/>
          <a:lstStyle/>
          <a:p>
            <a:pPr>
              <a:defRPr/>
            </a:pPr>
            <a:fld id="{2505048C-9CA2-4356-B565-2FC324102B46}" type="slidenum">
              <a:rPr lang="en-AU" altLang="en-US" smtClean="0"/>
              <a:pPr>
                <a:defRPr/>
              </a:pPr>
              <a:t>35</a:t>
            </a:fld>
            <a:endParaRPr lang="en-AU" altLang="en-US"/>
          </a:p>
        </p:txBody>
      </p:sp>
      <p:sp>
        <p:nvSpPr>
          <p:cNvPr id="50" name="Date Placeholder 3">
            <a:extLst>
              <a:ext uri="{FF2B5EF4-FFF2-40B4-BE49-F238E27FC236}">
                <a16:creationId xmlns:a16="http://schemas.microsoft.com/office/drawing/2014/main" xmlns="" id="{79C105AC-743E-465E-9F36-F85A01429011}"/>
              </a:ext>
            </a:extLst>
          </p:cNvPr>
          <p:cNvSpPr>
            <a:spLocks noGrp="1"/>
          </p:cNvSpPr>
          <p:nvPr>
            <p:ph type="dt" sz="half" idx="10"/>
          </p:nvPr>
        </p:nvSpPr>
        <p:spPr>
          <a:xfrm>
            <a:off x="-30335" y="6553200"/>
            <a:ext cx="1905000" cy="304800"/>
          </a:xfrm>
        </p:spPr>
        <p:txBody>
          <a:bodyPr/>
          <a:lstStyle/>
          <a:p>
            <a:pPr>
              <a:defRPr/>
            </a:pPr>
            <a:r>
              <a:rPr lang="en-US" altLang="en-US" dirty="0"/>
              <a:t>© Richard Thomas, 1998–2018</a:t>
            </a:r>
            <a:endParaRPr lang="en-AU" altLang="en-US" dirty="0"/>
          </a:p>
        </p:txBody>
      </p:sp>
    </p:spTree>
    <p:extLst>
      <p:ext uri="{BB962C8B-B14F-4D97-AF65-F5344CB8AC3E}">
        <p14:creationId xmlns:p14="http://schemas.microsoft.com/office/powerpoint/2010/main" val="36848676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p:txBody>
          <a:bodyPr/>
          <a:lstStyle/>
          <a:p>
            <a:r>
              <a:rPr lang="en-AU" dirty="0"/>
              <a:t>Pros &amp; Cons</a:t>
            </a:r>
          </a:p>
        </p:txBody>
      </p:sp>
      <p:sp>
        <p:nvSpPr>
          <p:cNvPr id="297987" name="Rectangle 3"/>
          <p:cNvSpPr>
            <a:spLocks noGrp="1" noChangeArrowheads="1"/>
          </p:cNvSpPr>
          <p:nvPr>
            <p:ph type="body" idx="1"/>
          </p:nvPr>
        </p:nvSpPr>
        <p:spPr>
          <a:xfrm>
            <a:off x="1371600" y="1219200"/>
            <a:ext cx="7664896" cy="4953000"/>
          </a:xfrm>
        </p:spPr>
        <p:txBody>
          <a:bodyPr/>
          <a:lstStyle/>
          <a:p>
            <a:r>
              <a:rPr lang="en-AU" dirty="0"/>
              <a:t>Very loose coupling between Subject and Observers</a:t>
            </a:r>
          </a:p>
          <a:p>
            <a:pPr lvl="1"/>
            <a:r>
              <a:rPr lang="en-AU" dirty="0"/>
              <a:t>but tight coupling between observers and subject</a:t>
            </a:r>
          </a:p>
          <a:p>
            <a:pPr>
              <a:spcBef>
                <a:spcPts val="1200"/>
              </a:spcBef>
            </a:pPr>
            <a:r>
              <a:rPr lang="en-AU" dirty="0"/>
              <a:t>New observers can be added without changing Subject</a:t>
            </a:r>
          </a:p>
          <a:p>
            <a:pPr>
              <a:spcBef>
                <a:spcPts val="1200"/>
              </a:spcBef>
            </a:pPr>
            <a:r>
              <a:rPr lang="en-AU" dirty="0"/>
              <a:t>Objects which change the state of the Subject may be completely unaware of the Observer collection </a:t>
            </a:r>
          </a:p>
          <a:p>
            <a:pPr lvl="1"/>
            <a:r>
              <a:rPr lang="en-AU" dirty="0"/>
              <a:t>may be a far greater impact than local change </a:t>
            </a:r>
          </a:p>
          <a:p>
            <a:endParaRPr lang="en-AU" dirty="0"/>
          </a:p>
        </p:txBody>
      </p:sp>
      <p:sp>
        <p:nvSpPr>
          <p:cNvPr id="6" name="Slide Number Placeholder 4"/>
          <p:cNvSpPr>
            <a:spLocks noGrp="1"/>
          </p:cNvSpPr>
          <p:nvPr>
            <p:ph type="sldNum" sz="quarter" idx="12"/>
          </p:nvPr>
        </p:nvSpPr>
        <p:spPr>
          <a:xfrm>
            <a:off x="8388424" y="6553200"/>
            <a:ext cx="526976" cy="304800"/>
          </a:xfrm>
        </p:spPr>
        <p:txBody>
          <a:bodyPr/>
          <a:lstStyle/>
          <a:p>
            <a:pPr>
              <a:defRPr/>
            </a:pPr>
            <a:fld id="{2505048C-9CA2-4356-B565-2FC324102B46}" type="slidenum">
              <a:rPr lang="en-AU" altLang="en-US" smtClean="0"/>
              <a:pPr>
                <a:defRPr/>
              </a:pPr>
              <a:t>36</a:t>
            </a:fld>
            <a:endParaRPr lang="en-AU" altLang="en-US"/>
          </a:p>
        </p:txBody>
      </p:sp>
      <p:sp>
        <p:nvSpPr>
          <p:cNvPr id="8" name="Date Placeholder 3">
            <a:extLst>
              <a:ext uri="{FF2B5EF4-FFF2-40B4-BE49-F238E27FC236}">
                <a16:creationId xmlns:a16="http://schemas.microsoft.com/office/drawing/2014/main" xmlns="" id="{D3DE0126-BBFB-419E-B27A-D7E6F9F244A7}"/>
              </a:ext>
            </a:extLst>
          </p:cNvPr>
          <p:cNvSpPr>
            <a:spLocks noGrp="1"/>
          </p:cNvSpPr>
          <p:nvPr>
            <p:ph type="dt" sz="half" idx="10"/>
          </p:nvPr>
        </p:nvSpPr>
        <p:spPr>
          <a:xfrm>
            <a:off x="762000" y="6553200"/>
            <a:ext cx="1905000" cy="304800"/>
          </a:xfrm>
        </p:spPr>
        <p:txBody>
          <a:bodyPr/>
          <a:lstStyle/>
          <a:p>
            <a:pPr>
              <a:defRPr/>
            </a:pPr>
            <a:r>
              <a:rPr lang="en-US" altLang="en-US" dirty="0"/>
              <a:t>© Richard Thomas, 1998–2018</a:t>
            </a:r>
            <a:endParaRPr lang="en-AU" altLang="en-US" dirty="0"/>
          </a:p>
        </p:txBody>
      </p:sp>
    </p:spTree>
    <p:extLst>
      <p:ext uri="{BB962C8B-B14F-4D97-AF65-F5344CB8AC3E}">
        <p14:creationId xmlns:p14="http://schemas.microsoft.com/office/powerpoint/2010/main" val="105259296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ltLang="en-US"/>
              <a:t>© Pearson Education 2007</a:t>
            </a:r>
            <a:endParaRPr lang="en-AU" altLang="en-US"/>
          </a:p>
        </p:txBody>
      </p:sp>
      <p:sp>
        <p:nvSpPr>
          <p:cNvPr id="6" name="Footer Placeholder 4"/>
          <p:cNvSpPr>
            <a:spLocks noGrp="1"/>
          </p:cNvSpPr>
          <p:nvPr>
            <p:ph type="ftr" sz="quarter" idx="11"/>
          </p:nvPr>
        </p:nvSpPr>
        <p:spPr/>
        <p:txBody>
          <a:bodyPr/>
          <a:lstStyle/>
          <a:p>
            <a:r>
              <a:rPr lang="en-AU" altLang="en-US"/>
              <a:t>Chapter 6 (Maciaszek - RASD 3/e)</a:t>
            </a:r>
          </a:p>
        </p:txBody>
      </p:sp>
      <p:sp>
        <p:nvSpPr>
          <p:cNvPr id="7" name="Slide Number Placeholder 5"/>
          <p:cNvSpPr>
            <a:spLocks noGrp="1"/>
          </p:cNvSpPr>
          <p:nvPr>
            <p:ph type="sldNum" sz="quarter" idx="12"/>
          </p:nvPr>
        </p:nvSpPr>
        <p:spPr/>
        <p:txBody>
          <a:bodyPr/>
          <a:lstStyle/>
          <a:p>
            <a:fld id="{2484F4E6-8873-4D9F-93FB-A21BBDCB2309}" type="slidenum">
              <a:rPr lang="en-AU" altLang="en-US"/>
              <a:pPr/>
              <a:t>37</a:t>
            </a:fld>
            <a:endParaRPr lang="en-AU" altLang="en-US"/>
          </a:p>
        </p:txBody>
      </p:sp>
      <p:sp>
        <p:nvSpPr>
          <p:cNvPr id="1081346" name="Rectangle 2"/>
          <p:cNvSpPr>
            <a:spLocks noGrp="1" noChangeArrowheads="1"/>
          </p:cNvSpPr>
          <p:nvPr>
            <p:ph type="title"/>
          </p:nvPr>
        </p:nvSpPr>
        <p:spPr/>
        <p:txBody>
          <a:bodyPr/>
          <a:lstStyle/>
          <a:p>
            <a:r>
              <a:rPr lang="en-US" altLang="en-US"/>
              <a:t>Façade </a:t>
            </a:r>
          </a:p>
        </p:txBody>
      </p:sp>
      <p:sp>
        <p:nvSpPr>
          <p:cNvPr id="1081347" name="Rectangle 3"/>
          <p:cNvSpPr>
            <a:spLocks noGrp="1" noChangeArrowheads="1"/>
          </p:cNvSpPr>
          <p:nvPr>
            <p:ph type="body" idx="1"/>
          </p:nvPr>
        </p:nvSpPr>
        <p:spPr>
          <a:xfrm>
            <a:off x="1371600" y="1066800"/>
            <a:ext cx="7543800" cy="922338"/>
          </a:xfrm>
        </p:spPr>
        <p:txBody>
          <a:bodyPr/>
          <a:lstStyle/>
          <a:p>
            <a:pPr>
              <a:lnSpc>
                <a:spcPct val="80000"/>
              </a:lnSpc>
            </a:pPr>
            <a:r>
              <a:rPr lang="en-US" altLang="en-US" sz="1800"/>
              <a:t>“a higher-level interface that makes the subsystem easier to use”. </a:t>
            </a:r>
          </a:p>
          <a:p>
            <a:pPr>
              <a:lnSpc>
                <a:spcPct val="80000"/>
              </a:lnSpc>
            </a:pPr>
            <a:r>
              <a:rPr lang="en-US" altLang="en-US" sz="1800"/>
              <a:t>The goal is to “minimize the communication and dependencies between subsystems”. </a:t>
            </a:r>
          </a:p>
        </p:txBody>
      </p:sp>
      <p:pic>
        <p:nvPicPr>
          <p:cNvPr id="1081349"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9975" y="1808163"/>
            <a:ext cx="5256213" cy="4665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6 (Maciaszek - RASD 3/e)</a:t>
            </a:r>
          </a:p>
        </p:txBody>
      </p:sp>
      <p:sp>
        <p:nvSpPr>
          <p:cNvPr id="6" name="Slide Number Placeholder 5"/>
          <p:cNvSpPr>
            <a:spLocks noGrp="1"/>
          </p:cNvSpPr>
          <p:nvPr>
            <p:ph type="sldNum" sz="quarter" idx="12"/>
          </p:nvPr>
        </p:nvSpPr>
        <p:spPr/>
        <p:txBody>
          <a:bodyPr/>
          <a:lstStyle/>
          <a:p>
            <a:fld id="{E746A52D-994A-4662-8D05-DA5F41DD0F5A}" type="slidenum">
              <a:rPr lang="en-AU" altLang="en-US"/>
              <a:pPr/>
              <a:t>38</a:t>
            </a:fld>
            <a:endParaRPr lang="en-AU" altLang="en-US"/>
          </a:p>
        </p:txBody>
      </p:sp>
      <p:sp>
        <p:nvSpPr>
          <p:cNvPr id="1082370" name="Rectangle 2"/>
          <p:cNvSpPr>
            <a:spLocks noGrp="1" noChangeArrowheads="1"/>
          </p:cNvSpPr>
          <p:nvPr>
            <p:ph type="title"/>
          </p:nvPr>
        </p:nvSpPr>
        <p:spPr/>
        <p:txBody>
          <a:bodyPr/>
          <a:lstStyle/>
          <a:p>
            <a:r>
              <a:rPr lang="en-US" altLang="en-US"/>
              <a:t>Façade example</a:t>
            </a:r>
          </a:p>
        </p:txBody>
      </p:sp>
      <p:pic>
        <p:nvPicPr>
          <p:cNvPr id="108237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46250" y="1031875"/>
            <a:ext cx="6354763" cy="539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6 (Maciaszek - RASD 3/e)</a:t>
            </a:r>
          </a:p>
        </p:txBody>
      </p:sp>
      <p:sp>
        <p:nvSpPr>
          <p:cNvPr id="6" name="Slide Number Placeholder 5"/>
          <p:cNvSpPr>
            <a:spLocks noGrp="1"/>
          </p:cNvSpPr>
          <p:nvPr>
            <p:ph type="sldNum" sz="quarter" idx="12"/>
          </p:nvPr>
        </p:nvSpPr>
        <p:spPr/>
        <p:txBody>
          <a:bodyPr/>
          <a:lstStyle/>
          <a:p>
            <a:fld id="{90C6EFCE-016E-4756-BC1D-D67EF0B92F51}" type="slidenum">
              <a:rPr lang="en-AU" altLang="en-US"/>
              <a:pPr/>
              <a:t>39</a:t>
            </a:fld>
            <a:endParaRPr lang="en-AU" altLang="en-US"/>
          </a:p>
        </p:txBody>
      </p:sp>
      <p:sp>
        <p:nvSpPr>
          <p:cNvPr id="1083394" name="Rectangle 2"/>
          <p:cNvSpPr>
            <a:spLocks noGrp="1" noChangeArrowheads="1"/>
          </p:cNvSpPr>
          <p:nvPr>
            <p:ph type="title"/>
          </p:nvPr>
        </p:nvSpPr>
        <p:spPr/>
        <p:txBody>
          <a:bodyPr/>
          <a:lstStyle/>
          <a:p>
            <a:r>
              <a:rPr lang="en-US" altLang="en-US"/>
              <a:t>Abstract Factory</a:t>
            </a:r>
          </a:p>
        </p:txBody>
      </p:sp>
      <p:sp>
        <p:nvSpPr>
          <p:cNvPr id="1083395" name="Rectangle 3"/>
          <p:cNvSpPr>
            <a:spLocks noGrp="1" noChangeArrowheads="1"/>
          </p:cNvSpPr>
          <p:nvPr>
            <p:ph type="body" idx="1"/>
          </p:nvPr>
        </p:nvSpPr>
        <p:spPr/>
        <p:txBody>
          <a:bodyPr/>
          <a:lstStyle/>
          <a:p>
            <a:pPr>
              <a:spcBef>
                <a:spcPts val="1200"/>
              </a:spcBef>
            </a:pPr>
            <a:r>
              <a:rPr lang="en-US" altLang="en-US" dirty="0"/>
              <a:t>Provides “an interface for creating families of related or dependent objects without specifying their concrete classes” </a:t>
            </a:r>
          </a:p>
          <a:p>
            <a:pPr>
              <a:spcBef>
                <a:spcPts val="1200"/>
              </a:spcBef>
            </a:pPr>
            <a:r>
              <a:rPr lang="en-US" altLang="en-US" dirty="0"/>
              <a:t>Enables the application to behave differently by accessing one of several families of objects hidden behind the abstract factory interface</a:t>
            </a:r>
          </a:p>
          <a:p>
            <a:pPr lvl="1"/>
            <a:r>
              <a:rPr lang="en-US" altLang="en-US" dirty="0"/>
              <a:t>a configuration parameter value can control which family should be accessed</a:t>
            </a:r>
          </a:p>
          <a:p>
            <a:pPr>
              <a:spcBef>
                <a:spcPts val="1200"/>
              </a:spcBef>
            </a:pPr>
            <a:r>
              <a:rPr lang="en-US" altLang="en-US" dirty="0"/>
              <a:t>A variation of the Façade pattern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6 (Maciaszek - RASD 3/e)</a:t>
            </a:r>
          </a:p>
        </p:txBody>
      </p:sp>
      <p:sp>
        <p:nvSpPr>
          <p:cNvPr id="6" name="Slide Number Placeholder 5"/>
          <p:cNvSpPr>
            <a:spLocks noGrp="1"/>
          </p:cNvSpPr>
          <p:nvPr>
            <p:ph type="sldNum" sz="quarter" idx="12"/>
          </p:nvPr>
        </p:nvSpPr>
        <p:spPr/>
        <p:txBody>
          <a:bodyPr/>
          <a:lstStyle/>
          <a:p>
            <a:fld id="{60959055-1C36-4921-BD14-EB8C52F4716E}" type="slidenum">
              <a:rPr lang="en-AU" altLang="en-US"/>
              <a:pPr/>
              <a:t>4</a:t>
            </a:fld>
            <a:endParaRPr lang="en-AU" altLang="en-US"/>
          </a:p>
        </p:txBody>
      </p:sp>
      <p:sp>
        <p:nvSpPr>
          <p:cNvPr id="1010690" name="Rectangle 2"/>
          <p:cNvSpPr>
            <a:spLocks noGrp="1" noChangeArrowheads="1"/>
          </p:cNvSpPr>
          <p:nvPr>
            <p:ph type="title"/>
          </p:nvPr>
        </p:nvSpPr>
        <p:spPr/>
        <p:txBody>
          <a:bodyPr/>
          <a:lstStyle/>
          <a:p>
            <a:r>
              <a:rPr lang="en-US" altLang="en-US"/>
              <a:t>What is design?</a:t>
            </a:r>
          </a:p>
        </p:txBody>
      </p:sp>
      <p:sp>
        <p:nvSpPr>
          <p:cNvPr id="1010691" name="Rectangle 3"/>
          <p:cNvSpPr>
            <a:spLocks noGrp="1" noChangeArrowheads="1"/>
          </p:cNvSpPr>
          <p:nvPr>
            <p:ph type="body" idx="1"/>
          </p:nvPr>
        </p:nvSpPr>
        <p:spPr/>
        <p:txBody>
          <a:bodyPr/>
          <a:lstStyle/>
          <a:p>
            <a:r>
              <a:rPr lang="en-US" altLang="en-US" dirty="0"/>
              <a:t>Once the technical details include software / hardware considerations, an </a:t>
            </a:r>
            <a:r>
              <a:rPr lang="en-US" altLang="en-US" b="1" dirty="0"/>
              <a:t>analysis</a:t>
            </a:r>
            <a:r>
              <a:rPr lang="en-US" altLang="en-US" dirty="0"/>
              <a:t> model becomes a </a:t>
            </a:r>
            <a:r>
              <a:rPr lang="en-US" altLang="en-US" b="1" dirty="0"/>
              <a:t>design</a:t>
            </a:r>
            <a:r>
              <a:rPr lang="en-US" altLang="en-US" dirty="0"/>
              <a:t> model </a:t>
            </a:r>
          </a:p>
          <a:p>
            <a:pPr lvl="1"/>
            <a:r>
              <a:rPr lang="en-US" altLang="en-US" b="1" dirty="0"/>
              <a:t>architectural design</a:t>
            </a:r>
            <a:r>
              <a:rPr lang="en-US" altLang="en-US" dirty="0"/>
              <a:t> is the description of a system in terms of its modules</a:t>
            </a:r>
          </a:p>
          <a:p>
            <a:pPr lvl="2"/>
            <a:r>
              <a:rPr lang="en-US" altLang="en-US" sz="2100" dirty="0"/>
              <a:t>layered organization of classes and packages</a:t>
            </a:r>
          </a:p>
          <a:p>
            <a:pPr lvl="2"/>
            <a:r>
              <a:rPr lang="en-US" altLang="en-US" sz="2100" dirty="0"/>
              <a:t>the assignment of processes to computing facilities</a:t>
            </a:r>
          </a:p>
          <a:p>
            <a:pPr lvl="2"/>
            <a:r>
              <a:rPr lang="en-US" altLang="en-US" sz="2100" dirty="0"/>
              <a:t>reuse and component management </a:t>
            </a:r>
          </a:p>
          <a:p>
            <a:pPr lvl="1"/>
            <a:r>
              <a:rPr lang="en-US" altLang="en-US" b="1" dirty="0"/>
              <a:t>detailed design</a:t>
            </a:r>
            <a:r>
              <a:rPr lang="en-US" altLang="en-US" dirty="0"/>
              <a:t> is the description of the internal workings of each module (use case)</a:t>
            </a:r>
          </a:p>
          <a:p>
            <a:pPr lvl="2"/>
            <a:r>
              <a:rPr lang="en-US" altLang="en-US" sz="2100" dirty="0"/>
              <a:t>algorithms and data structures </a:t>
            </a:r>
          </a:p>
          <a:p>
            <a:pPr lvl="2"/>
            <a:r>
              <a:rPr lang="en-US" altLang="en-US" sz="2100" dirty="0"/>
              <a:t>collaboration models required for the realization of use cases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6 (Maciaszek - RASD 3/e)</a:t>
            </a:r>
          </a:p>
        </p:txBody>
      </p:sp>
      <p:sp>
        <p:nvSpPr>
          <p:cNvPr id="6" name="Slide Number Placeholder 5"/>
          <p:cNvSpPr>
            <a:spLocks noGrp="1"/>
          </p:cNvSpPr>
          <p:nvPr>
            <p:ph type="sldNum" sz="quarter" idx="12"/>
          </p:nvPr>
        </p:nvSpPr>
        <p:spPr/>
        <p:txBody>
          <a:bodyPr/>
          <a:lstStyle/>
          <a:p>
            <a:fld id="{525120E1-FAF5-4F4D-B86E-B4DE583170D6}" type="slidenum">
              <a:rPr lang="en-AU" altLang="en-US"/>
              <a:pPr/>
              <a:t>40</a:t>
            </a:fld>
            <a:endParaRPr lang="en-AU" altLang="en-US"/>
          </a:p>
        </p:txBody>
      </p:sp>
      <p:sp>
        <p:nvSpPr>
          <p:cNvPr id="1084418" name="Rectangle 2"/>
          <p:cNvSpPr>
            <a:spLocks noGrp="1" noChangeArrowheads="1"/>
          </p:cNvSpPr>
          <p:nvPr>
            <p:ph type="title"/>
          </p:nvPr>
        </p:nvSpPr>
        <p:spPr/>
        <p:txBody>
          <a:bodyPr/>
          <a:lstStyle/>
          <a:p>
            <a:r>
              <a:rPr lang="en-US" altLang="en-US"/>
              <a:t>Abstract Factory</a:t>
            </a:r>
          </a:p>
        </p:txBody>
      </p:sp>
      <p:pic>
        <p:nvPicPr>
          <p:cNvPr id="1084420"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1550" y="836613"/>
            <a:ext cx="7805738" cy="570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6 (Maciaszek - RASD 3/e)</a:t>
            </a:r>
          </a:p>
        </p:txBody>
      </p:sp>
      <p:sp>
        <p:nvSpPr>
          <p:cNvPr id="6" name="Slide Number Placeholder 5"/>
          <p:cNvSpPr>
            <a:spLocks noGrp="1"/>
          </p:cNvSpPr>
          <p:nvPr>
            <p:ph type="sldNum" sz="quarter" idx="12"/>
          </p:nvPr>
        </p:nvSpPr>
        <p:spPr/>
        <p:txBody>
          <a:bodyPr/>
          <a:lstStyle/>
          <a:p>
            <a:fld id="{EE28987C-523B-443E-97FE-C284E5D9D6CA}" type="slidenum">
              <a:rPr lang="en-AU" altLang="en-US"/>
              <a:pPr/>
              <a:t>41</a:t>
            </a:fld>
            <a:endParaRPr lang="en-AU" altLang="en-US"/>
          </a:p>
        </p:txBody>
      </p:sp>
      <p:sp>
        <p:nvSpPr>
          <p:cNvPr id="1085442" name="Rectangle 2"/>
          <p:cNvSpPr>
            <a:spLocks noGrp="1" noChangeArrowheads="1"/>
          </p:cNvSpPr>
          <p:nvPr>
            <p:ph type="title"/>
          </p:nvPr>
        </p:nvSpPr>
        <p:spPr/>
        <p:txBody>
          <a:bodyPr/>
          <a:lstStyle/>
          <a:p>
            <a:r>
              <a:rPr lang="en-US" altLang="en-US"/>
              <a:t>Abstract Factory example</a:t>
            </a:r>
          </a:p>
        </p:txBody>
      </p:sp>
      <p:pic>
        <p:nvPicPr>
          <p:cNvPr id="108544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6113" y="765175"/>
            <a:ext cx="8497887" cy="571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6 (Maciaszek - RASD 3/e)</a:t>
            </a:r>
          </a:p>
        </p:txBody>
      </p:sp>
      <p:sp>
        <p:nvSpPr>
          <p:cNvPr id="6" name="Slide Number Placeholder 5"/>
          <p:cNvSpPr>
            <a:spLocks noGrp="1"/>
          </p:cNvSpPr>
          <p:nvPr>
            <p:ph type="sldNum" sz="quarter" idx="12"/>
          </p:nvPr>
        </p:nvSpPr>
        <p:spPr/>
        <p:txBody>
          <a:bodyPr/>
          <a:lstStyle/>
          <a:p>
            <a:fld id="{F1D9544D-347E-4CC0-A7AB-EB7E1B31D92E}" type="slidenum">
              <a:rPr lang="en-AU" altLang="en-US"/>
              <a:pPr/>
              <a:t>42</a:t>
            </a:fld>
            <a:endParaRPr lang="en-AU" altLang="en-US"/>
          </a:p>
        </p:txBody>
      </p:sp>
      <p:sp>
        <p:nvSpPr>
          <p:cNvPr id="1086466" name="Rectangle 2"/>
          <p:cNvSpPr>
            <a:spLocks noGrp="1" noChangeArrowheads="1"/>
          </p:cNvSpPr>
          <p:nvPr>
            <p:ph type="title"/>
          </p:nvPr>
        </p:nvSpPr>
        <p:spPr/>
        <p:txBody>
          <a:bodyPr/>
          <a:lstStyle/>
          <a:p>
            <a:r>
              <a:rPr lang="en-US" altLang="en-US"/>
              <a:t>Chain of Responsibility</a:t>
            </a:r>
          </a:p>
        </p:txBody>
      </p:sp>
      <p:sp>
        <p:nvSpPr>
          <p:cNvPr id="1086469" name="Rectangle 5"/>
          <p:cNvSpPr>
            <a:spLocks noGrp="1" noChangeArrowheads="1"/>
          </p:cNvSpPr>
          <p:nvPr>
            <p:ph type="body" idx="1"/>
          </p:nvPr>
        </p:nvSpPr>
        <p:spPr/>
        <p:txBody>
          <a:bodyPr/>
          <a:lstStyle/>
          <a:p>
            <a:pPr>
              <a:spcBef>
                <a:spcPts val="1200"/>
              </a:spcBef>
            </a:pPr>
            <a:r>
              <a:rPr lang="en-US" altLang="en-US" dirty="0" smtClean="0"/>
              <a:t>“Avoid </a:t>
            </a:r>
            <a:r>
              <a:rPr lang="en-US" altLang="en-US" dirty="0"/>
              <a:t>coupling the sender of a request to its receiver by giving more than one object a chance to handle the request” </a:t>
            </a:r>
          </a:p>
          <a:p>
            <a:pPr>
              <a:spcBef>
                <a:spcPts val="1200"/>
              </a:spcBef>
            </a:pPr>
            <a:r>
              <a:rPr lang="en-US" altLang="en-US" dirty="0"/>
              <a:t>Variant of the concept of </a:t>
            </a:r>
            <a:r>
              <a:rPr lang="en-US" altLang="en-US" i="1" dirty="0"/>
              <a:t>delegation</a:t>
            </a:r>
            <a:r>
              <a:rPr lang="en-US" altLang="en-US" dirty="0"/>
              <a:t> </a:t>
            </a:r>
          </a:p>
          <a:p>
            <a:pPr>
              <a:spcBef>
                <a:spcPts val="1200"/>
              </a:spcBef>
            </a:pPr>
            <a:r>
              <a:rPr lang="en-US" altLang="en-US" dirty="0" smtClean="0"/>
              <a:t>Implemented by a common interface or </a:t>
            </a:r>
            <a:r>
              <a:rPr lang="en-US" altLang="en-US" dirty="0"/>
              <a:t>container-contained model</a:t>
            </a:r>
          </a:p>
          <a:p>
            <a:pPr lvl="1"/>
            <a:r>
              <a:rPr lang="en-US" altLang="en-US" dirty="0"/>
              <a:t>messages not handled by </a:t>
            </a:r>
            <a:r>
              <a:rPr lang="en-US" altLang="en-US" dirty="0" smtClean="0"/>
              <a:t>one object </a:t>
            </a:r>
            <a:r>
              <a:rPr lang="en-US" altLang="en-US" dirty="0"/>
              <a:t>are sent to the </a:t>
            </a:r>
            <a:r>
              <a:rPr lang="en-US" altLang="en-US" dirty="0" smtClean="0"/>
              <a:t>next in the chain until </a:t>
            </a:r>
            <a:r>
              <a:rPr lang="en-US" altLang="en-US" dirty="0"/>
              <a:t>a suitable handler is reached</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6 (Maciaszek - RASD 3/e)</a:t>
            </a:r>
          </a:p>
        </p:txBody>
      </p:sp>
      <p:sp>
        <p:nvSpPr>
          <p:cNvPr id="6" name="Slide Number Placeholder 5"/>
          <p:cNvSpPr>
            <a:spLocks noGrp="1"/>
          </p:cNvSpPr>
          <p:nvPr>
            <p:ph type="sldNum" sz="quarter" idx="12"/>
          </p:nvPr>
        </p:nvSpPr>
        <p:spPr/>
        <p:txBody>
          <a:bodyPr/>
          <a:lstStyle/>
          <a:p>
            <a:fld id="{E4CE1298-BB7C-483E-9047-42645E07888C}" type="slidenum">
              <a:rPr lang="en-AU" altLang="en-US"/>
              <a:pPr/>
              <a:t>43</a:t>
            </a:fld>
            <a:endParaRPr lang="en-AU" altLang="en-US"/>
          </a:p>
        </p:txBody>
      </p:sp>
      <p:sp>
        <p:nvSpPr>
          <p:cNvPr id="1087490" name="Rectangle 2"/>
          <p:cNvSpPr>
            <a:spLocks noGrp="1" noChangeArrowheads="1"/>
          </p:cNvSpPr>
          <p:nvPr>
            <p:ph type="title"/>
          </p:nvPr>
        </p:nvSpPr>
        <p:spPr/>
        <p:txBody>
          <a:bodyPr/>
          <a:lstStyle/>
          <a:p>
            <a:r>
              <a:rPr lang="en-US" altLang="en-US"/>
              <a:t>Chain of Responsibility</a:t>
            </a:r>
          </a:p>
        </p:txBody>
      </p:sp>
      <p:pic>
        <p:nvPicPr>
          <p:cNvPr id="108749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71638" y="1081088"/>
            <a:ext cx="7221537" cy="531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6 (Maciaszek - RASD 3/e)</a:t>
            </a:r>
          </a:p>
        </p:txBody>
      </p:sp>
      <p:sp>
        <p:nvSpPr>
          <p:cNvPr id="6" name="Slide Number Placeholder 5"/>
          <p:cNvSpPr>
            <a:spLocks noGrp="1"/>
          </p:cNvSpPr>
          <p:nvPr>
            <p:ph type="sldNum" sz="quarter" idx="12"/>
          </p:nvPr>
        </p:nvSpPr>
        <p:spPr/>
        <p:txBody>
          <a:bodyPr/>
          <a:lstStyle/>
          <a:p>
            <a:fld id="{E9101079-EDE5-4017-AE3F-7AB81FB58F15}" type="slidenum">
              <a:rPr lang="en-AU" altLang="en-US"/>
              <a:pPr/>
              <a:t>44</a:t>
            </a:fld>
            <a:endParaRPr lang="en-AU" altLang="en-US"/>
          </a:p>
        </p:txBody>
      </p:sp>
      <p:sp>
        <p:nvSpPr>
          <p:cNvPr id="1088514" name="Rectangle 2"/>
          <p:cNvSpPr>
            <a:spLocks noGrp="1" noChangeArrowheads="1"/>
          </p:cNvSpPr>
          <p:nvPr>
            <p:ph type="title"/>
          </p:nvPr>
        </p:nvSpPr>
        <p:spPr/>
        <p:txBody>
          <a:bodyPr/>
          <a:lstStyle/>
          <a:p>
            <a:r>
              <a:rPr lang="en-US" altLang="en-US"/>
              <a:t>Chain of Responsibility example</a:t>
            </a:r>
          </a:p>
        </p:txBody>
      </p:sp>
      <p:pic>
        <p:nvPicPr>
          <p:cNvPr id="108851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7813" y="908050"/>
            <a:ext cx="6408737" cy="561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6 (Maciaszek - RASD 3/e)</a:t>
            </a:r>
          </a:p>
        </p:txBody>
      </p:sp>
      <p:sp>
        <p:nvSpPr>
          <p:cNvPr id="6" name="Slide Number Placeholder 5"/>
          <p:cNvSpPr>
            <a:spLocks noGrp="1"/>
          </p:cNvSpPr>
          <p:nvPr>
            <p:ph type="sldNum" sz="quarter" idx="12"/>
          </p:nvPr>
        </p:nvSpPr>
        <p:spPr/>
        <p:txBody>
          <a:bodyPr/>
          <a:lstStyle/>
          <a:p>
            <a:fld id="{6969CF94-393E-4432-9FDE-1E40F5B72574}" type="slidenum">
              <a:rPr lang="en-AU" altLang="en-US"/>
              <a:pPr/>
              <a:t>45</a:t>
            </a:fld>
            <a:endParaRPr lang="en-AU" altLang="en-US"/>
          </a:p>
        </p:txBody>
      </p:sp>
      <p:sp>
        <p:nvSpPr>
          <p:cNvPr id="1092610" name="Rectangle 2"/>
          <p:cNvSpPr>
            <a:spLocks noGrp="1" noChangeArrowheads="1"/>
          </p:cNvSpPr>
          <p:nvPr>
            <p:ph type="title"/>
          </p:nvPr>
        </p:nvSpPr>
        <p:spPr/>
        <p:txBody>
          <a:bodyPr/>
          <a:lstStyle/>
          <a:p>
            <a:r>
              <a:rPr lang="en-US" altLang="en-US"/>
              <a:t>Mediator</a:t>
            </a:r>
          </a:p>
        </p:txBody>
      </p:sp>
      <p:sp>
        <p:nvSpPr>
          <p:cNvPr id="1092611" name="Rectangle 3"/>
          <p:cNvSpPr>
            <a:spLocks noGrp="1" noChangeArrowheads="1"/>
          </p:cNvSpPr>
          <p:nvPr>
            <p:ph type="body" idx="1"/>
          </p:nvPr>
        </p:nvSpPr>
        <p:spPr>
          <a:xfrm>
            <a:off x="1371600" y="1066800"/>
            <a:ext cx="7772400" cy="5257800"/>
          </a:xfrm>
        </p:spPr>
        <p:txBody>
          <a:bodyPr/>
          <a:lstStyle/>
          <a:p>
            <a:r>
              <a:rPr lang="en-US" altLang="en-US" sz="2600" dirty="0"/>
              <a:t>“Promotes loose coupling by keeping objects from referring to each other explicitly, and it lets you vary their interaction independently” </a:t>
            </a:r>
          </a:p>
          <a:p>
            <a:pPr>
              <a:spcBef>
                <a:spcPts val="1200"/>
              </a:spcBef>
            </a:pPr>
            <a:r>
              <a:rPr lang="en-US" altLang="en-US" sz="2600" dirty="0" smtClean="0"/>
              <a:t>Place </a:t>
            </a:r>
            <a:r>
              <a:rPr lang="en-US" altLang="en-US" sz="2600" dirty="0" smtClean="0"/>
              <a:t>complex </a:t>
            </a:r>
            <a:r>
              <a:rPr lang="en-US" altLang="en-US" sz="2600" dirty="0"/>
              <a:t>processing rules, including complex business rules, in dedicated Mediator class(</a:t>
            </a:r>
            <a:r>
              <a:rPr lang="en-US" altLang="en-US" sz="2600" dirty="0" err="1"/>
              <a:t>es</a:t>
            </a:r>
            <a:r>
              <a:rPr lang="en-US" altLang="en-US" sz="2600" dirty="0"/>
              <a:t>)</a:t>
            </a:r>
          </a:p>
          <a:p>
            <a:pPr lvl="1"/>
            <a:r>
              <a:rPr lang="en-US" altLang="en-US" dirty="0"/>
              <a:t>relieves other implicated objects (called </a:t>
            </a:r>
            <a:r>
              <a:rPr lang="en-US" altLang="en-US" i="1" dirty="0"/>
              <a:t>colleagues</a:t>
            </a:r>
            <a:r>
              <a:rPr lang="en-US" altLang="en-US" dirty="0"/>
              <a:t> in the pattern) from doing the processing by exchanging possibly very many messages to do the job</a:t>
            </a:r>
          </a:p>
          <a:p>
            <a:pPr lvl="1"/>
            <a:r>
              <a:rPr lang="en-US" altLang="en-US" dirty="0"/>
              <a:t>colleague objects become more independent from the business rules and, therefore, more reusable</a:t>
            </a:r>
            <a:endParaRPr lang="en-US" altLang="en-US" sz="20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6 (Maciaszek - RASD 3/e)</a:t>
            </a:r>
          </a:p>
        </p:txBody>
      </p:sp>
      <p:sp>
        <p:nvSpPr>
          <p:cNvPr id="6" name="Slide Number Placeholder 5"/>
          <p:cNvSpPr>
            <a:spLocks noGrp="1"/>
          </p:cNvSpPr>
          <p:nvPr>
            <p:ph type="sldNum" sz="quarter" idx="12"/>
          </p:nvPr>
        </p:nvSpPr>
        <p:spPr/>
        <p:txBody>
          <a:bodyPr/>
          <a:lstStyle/>
          <a:p>
            <a:fld id="{FC0931B3-002F-4A4A-9663-0741EDCC9DD0}" type="slidenum">
              <a:rPr lang="en-AU" altLang="en-US"/>
              <a:pPr/>
              <a:t>46</a:t>
            </a:fld>
            <a:endParaRPr lang="en-AU" altLang="en-US"/>
          </a:p>
        </p:txBody>
      </p:sp>
      <p:sp>
        <p:nvSpPr>
          <p:cNvPr id="1093634" name="Rectangle 2"/>
          <p:cNvSpPr>
            <a:spLocks noGrp="1" noChangeArrowheads="1"/>
          </p:cNvSpPr>
          <p:nvPr>
            <p:ph type="title"/>
          </p:nvPr>
        </p:nvSpPr>
        <p:spPr/>
        <p:txBody>
          <a:bodyPr/>
          <a:lstStyle/>
          <a:p>
            <a:r>
              <a:rPr lang="en-US" altLang="en-US"/>
              <a:t>Mediator</a:t>
            </a:r>
          </a:p>
        </p:txBody>
      </p:sp>
      <p:pic>
        <p:nvPicPr>
          <p:cNvPr id="109363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38338" y="1055688"/>
            <a:ext cx="6665912" cy="5414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6 (Maciaszek - RASD 3/e)</a:t>
            </a:r>
          </a:p>
        </p:txBody>
      </p:sp>
      <p:sp>
        <p:nvSpPr>
          <p:cNvPr id="6" name="Slide Number Placeholder 5"/>
          <p:cNvSpPr>
            <a:spLocks noGrp="1"/>
          </p:cNvSpPr>
          <p:nvPr>
            <p:ph type="sldNum" sz="quarter" idx="12"/>
          </p:nvPr>
        </p:nvSpPr>
        <p:spPr/>
        <p:txBody>
          <a:bodyPr/>
          <a:lstStyle/>
          <a:p>
            <a:fld id="{16DE0091-73C5-41E9-97C3-26927F30F9EF}" type="slidenum">
              <a:rPr lang="en-AU" altLang="en-US"/>
              <a:pPr/>
              <a:t>47</a:t>
            </a:fld>
            <a:endParaRPr lang="en-AU" altLang="en-US"/>
          </a:p>
        </p:txBody>
      </p:sp>
      <p:sp>
        <p:nvSpPr>
          <p:cNvPr id="1094658" name="Rectangle 2"/>
          <p:cNvSpPr>
            <a:spLocks noGrp="1" noChangeArrowheads="1"/>
          </p:cNvSpPr>
          <p:nvPr>
            <p:ph type="title"/>
          </p:nvPr>
        </p:nvSpPr>
        <p:spPr/>
        <p:txBody>
          <a:bodyPr/>
          <a:lstStyle/>
          <a:p>
            <a:r>
              <a:rPr lang="en-US" altLang="en-US"/>
              <a:t>Mediator example</a:t>
            </a:r>
          </a:p>
        </p:txBody>
      </p:sp>
      <p:pic>
        <p:nvPicPr>
          <p:cNvPr id="1094660"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913" y="1196975"/>
            <a:ext cx="9205913" cy="4916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a:xfrm>
            <a:off x="1403648" y="0"/>
            <a:ext cx="7740352" cy="908720"/>
          </a:xfrm>
        </p:spPr>
        <p:txBody>
          <a:bodyPr/>
          <a:lstStyle/>
          <a:p>
            <a:r>
              <a:rPr lang="en-US" altLang="en-US" dirty="0"/>
              <a:t>Model – View – Controller  (MVC)</a:t>
            </a:r>
          </a:p>
        </p:txBody>
      </p:sp>
      <p:sp>
        <p:nvSpPr>
          <p:cNvPr id="164867" name="Rectangle 3"/>
          <p:cNvSpPr>
            <a:spLocks noGrp="1" noChangeArrowheads="1"/>
          </p:cNvSpPr>
          <p:nvPr>
            <p:ph type="body" idx="1"/>
          </p:nvPr>
        </p:nvSpPr>
        <p:spPr>
          <a:xfrm>
            <a:off x="1403648" y="1017588"/>
            <a:ext cx="7714952" cy="5270500"/>
          </a:xfrm>
          <a:noFill/>
        </p:spPr>
        <p:txBody>
          <a:bodyPr/>
          <a:lstStyle/>
          <a:p>
            <a:pPr>
              <a:spcBef>
                <a:spcPts val="600"/>
              </a:spcBef>
            </a:pPr>
            <a:r>
              <a:rPr lang="en-US" altLang="en-US" sz="2400" dirty="0"/>
              <a:t>One of the first architectural patterns</a:t>
            </a:r>
          </a:p>
          <a:p>
            <a:pPr lvl="1">
              <a:spcBef>
                <a:spcPts val="400"/>
              </a:spcBef>
            </a:pPr>
            <a:r>
              <a:rPr lang="en-US" altLang="en-US" sz="2000" dirty="0"/>
              <a:t>developed by the Smalltalk community</a:t>
            </a:r>
          </a:p>
          <a:p>
            <a:pPr>
              <a:spcBef>
                <a:spcPts val="600"/>
              </a:spcBef>
            </a:pPr>
            <a:r>
              <a:rPr lang="en-US" altLang="en-US" sz="2400" dirty="0">
                <a:solidFill>
                  <a:srgbClr val="333399"/>
                </a:solidFill>
              </a:rPr>
              <a:t>Model</a:t>
            </a:r>
            <a:r>
              <a:rPr lang="en-US" altLang="en-US" sz="2400" dirty="0"/>
              <a:t> – the application or data object</a:t>
            </a:r>
          </a:p>
          <a:p>
            <a:pPr>
              <a:spcBef>
                <a:spcPts val="600"/>
              </a:spcBef>
            </a:pPr>
            <a:r>
              <a:rPr lang="en-US" altLang="en-US" sz="2400" dirty="0">
                <a:solidFill>
                  <a:srgbClr val="333399"/>
                </a:solidFill>
              </a:rPr>
              <a:t>View</a:t>
            </a:r>
            <a:r>
              <a:rPr lang="en-US" altLang="en-US" sz="2400" dirty="0"/>
              <a:t> – its screen presentation</a:t>
            </a:r>
          </a:p>
          <a:p>
            <a:pPr>
              <a:spcBef>
                <a:spcPts val="600"/>
              </a:spcBef>
            </a:pPr>
            <a:r>
              <a:rPr lang="en-US" altLang="en-US" sz="2400" dirty="0">
                <a:solidFill>
                  <a:srgbClr val="333399"/>
                </a:solidFill>
              </a:rPr>
              <a:t>Controller</a:t>
            </a:r>
            <a:r>
              <a:rPr lang="en-US" altLang="en-US" sz="2400" dirty="0"/>
              <a:t> – defines how the user interface reacts to input</a:t>
            </a:r>
          </a:p>
          <a:p>
            <a:pPr>
              <a:spcBef>
                <a:spcPts val="600"/>
              </a:spcBef>
            </a:pPr>
            <a:r>
              <a:rPr lang="en-US" altLang="en-US" sz="2400" dirty="0"/>
              <a:t>When the Model’s data changes it notifies its Views.  Each View can then update itself.</a:t>
            </a:r>
          </a:p>
          <a:p>
            <a:pPr lvl="1">
              <a:spcBef>
                <a:spcPts val="400"/>
              </a:spcBef>
            </a:pPr>
            <a:r>
              <a:rPr lang="en-US" altLang="en-US" sz="2000" dirty="0"/>
              <a:t>allows multiple Views on a single Model</a:t>
            </a:r>
          </a:p>
          <a:p>
            <a:pPr>
              <a:spcBef>
                <a:spcPts val="600"/>
              </a:spcBef>
            </a:pPr>
            <a:r>
              <a:rPr lang="en-US" altLang="en-US" sz="2400" dirty="0" smtClean="0"/>
              <a:t>View </a:t>
            </a:r>
            <a:r>
              <a:rPr lang="en-US" altLang="en-US" sz="2400" dirty="0"/>
              <a:t>uses a Controller object to implement a particular response strategy.  To implement a different strategy, simply replace the Controller.</a:t>
            </a:r>
          </a:p>
          <a:p>
            <a:pPr lvl="1">
              <a:spcBef>
                <a:spcPts val="400"/>
              </a:spcBef>
            </a:pPr>
            <a:r>
              <a:rPr lang="en-US" altLang="en-US" sz="2000" dirty="0"/>
              <a:t>can be done at run-time</a:t>
            </a:r>
          </a:p>
        </p:txBody>
      </p:sp>
      <p:sp>
        <p:nvSpPr>
          <p:cNvPr id="4" name="Date Placeholder 3"/>
          <p:cNvSpPr>
            <a:spLocks noGrp="1"/>
          </p:cNvSpPr>
          <p:nvPr>
            <p:ph type="dt" sz="half" idx="10"/>
          </p:nvPr>
        </p:nvSpPr>
        <p:spPr>
          <a:xfrm>
            <a:off x="762000" y="6553200"/>
            <a:ext cx="1905000" cy="304800"/>
          </a:xfrm>
        </p:spPr>
        <p:txBody>
          <a:bodyPr/>
          <a:lstStyle/>
          <a:p>
            <a:pPr>
              <a:defRPr/>
            </a:pPr>
            <a:r>
              <a:rPr lang="en-US" altLang="en-US" dirty="0"/>
              <a:t>© Richard Thomas, 1998–2018</a:t>
            </a:r>
            <a:endParaRPr lang="en-AU" altLang="en-US" dirty="0"/>
          </a:p>
        </p:txBody>
      </p:sp>
      <p:sp>
        <p:nvSpPr>
          <p:cNvPr id="5" name="Slide Number Placeholder 4"/>
          <p:cNvSpPr>
            <a:spLocks noGrp="1"/>
          </p:cNvSpPr>
          <p:nvPr>
            <p:ph type="sldNum" sz="quarter" idx="12"/>
          </p:nvPr>
        </p:nvSpPr>
        <p:spPr>
          <a:xfrm>
            <a:off x="8388424" y="6553200"/>
            <a:ext cx="526976" cy="304800"/>
          </a:xfrm>
        </p:spPr>
        <p:txBody>
          <a:bodyPr/>
          <a:lstStyle/>
          <a:p>
            <a:pPr>
              <a:defRPr/>
            </a:pPr>
            <a:fld id="{2505048C-9CA2-4356-B565-2FC324102B46}" type="slidenum">
              <a:rPr lang="en-AU" altLang="en-US" smtClean="0"/>
              <a:pPr>
                <a:defRPr/>
              </a:pPr>
              <a:t>48</a:t>
            </a:fld>
            <a:endParaRPr lang="en-AU" altLang="en-US"/>
          </a:p>
        </p:txBody>
      </p:sp>
    </p:spTree>
    <p:extLst>
      <p:ext uri="{BB962C8B-B14F-4D97-AF65-F5344CB8AC3E}">
        <p14:creationId xmlns:p14="http://schemas.microsoft.com/office/powerpoint/2010/main" val="157178247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r>
              <a:rPr lang="en-US" altLang="en-US" dirty="0"/>
              <a:t>MVC</a:t>
            </a:r>
          </a:p>
        </p:txBody>
      </p:sp>
      <p:grpSp>
        <p:nvGrpSpPr>
          <p:cNvPr id="165891" name="Group 3"/>
          <p:cNvGrpSpPr>
            <a:grpSpLocks/>
          </p:cNvGrpSpPr>
          <p:nvPr/>
        </p:nvGrpSpPr>
        <p:grpSpPr bwMode="auto">
          <a:xfrm>
            <a:off x="6018213" y="1311275"/>
            <a:ext cx="3232150" cy="2185988"/>
            <a:chOff x="3253" y="826"/>
            <a:chExt cx="2036" cy="1377"/>
          </a:xfrm>
        </p:grpSpPr>
        <p:graphicFrame>
          <p:nvGraphicFramePr>
            <p:cNvPr id="165892" name="Object 4"/>
            <p:cNvGraphicFramePr>
              <a:graphicFrameLocks noChangeAspect="1"/>
            </p:cNvGraphicFramePr>
            <p:nvPr/>
          </p:nvGraphicFramePr>
          <p:xfrm>
            <a:off x="3253" y="826"/>
            <a:ext cx="2036" cy="1377"/>
          </p:xfrm>
          <a:graphic>
            <a:graphicData uri="http://schemas.openxmlformats.org/presentationml/2006/ole">
              <mc:AlternateContent xmlns:mc="http://schemas.openxmlformats.org/markup-compatibility/2006">
                <mc:Choice xmlns:v="urn:schemas-microsoft-com:vml" Requires="v">
                  <p:oleObj spid="_x0000_s1080400" name="Worksheet" r:id="rId3" imgW="9259200" imgH="6177600" progId="Excel.Sheet.8">
                    <p:embed/>
                  </p:oleObj>
                </mc:Choice>
                <mc:Fallback>
                  <p:oleObj name="Worksheet" r:id="rId3" imgW="9259200" imgH="6177600" progId="Excel.Sheet.8">
                    <p:embed/>
                    <p:pic>
                      <p:nvPicPr>
                        <p:cNvPr id="0"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3" y="826"/>
                          <a:ext cx="2036" cy="13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5893" name="Text Box 5"/>
            <p:cNvSpPr txBox="1">
              <a:spLocks noChangeArrowheads="1"/>
            </p:cNvSpPr>
            <p:nvPr/>
          </p:nvSpPr>
          <p:spPr bwMode="auto">
            <a:xfrm>
              <a:off x="4357" y="1365"/>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solidFill>
                    <a:schemeClr val="bg1"/>
                  </a:solidFill>
                </a:rPr>
                <a:t>a</a:t>
              </a:r>
              <a:endParaRPr lang="en-US" altLang="en-US"/>
            </a:p>
          </p:txBody>
        </p:sp>
        <p:sp>
          <p:nvSpPr>
            <p:cNvPr id="165894" name="Text Box 6"/>
            <p:cNvSpPr txBox="1">
              <a:spLocks noChangeArrowheads="1"/>
            </p:cNvSpPr>
            <p:nvPr/>
          </p:nvSpPr>
          <p:spPr bwMode="auto">
            <a:xfrm>
              <a:off x="3955" y="157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solidFill>
                    <a:schemeClr val="bg1"/>
                  </a:solidFill>
                </a:rPr>
                <a:t>b</a:t>
              </a:r>
              <a:endParaRPr lang="en-US" altLang="en-US"/>
            </a:p>
          </p:txBody>
        </p:sp>
        <p:sp>
          <p:nvSpPr>
            <p:cNvPr id="165895" name="Text Box 7"/>
            <p:cNvSpPr txBox="1">
              <a:spLocks noChangeArrowheads="1"/>
            </p:cNvSpPr>
            <p:nvPr/>
          </p:nvSpPr>
          <p:spPr bwMode="auto">
            <a:xfrm>
              <a:off x="3939" y="1092"/>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c</a:t>
              </a:r>
              <a:endParaRPr lang="en-US" altLang="en-US"/>
            </a:p>
          </p:txBody>
        </p:sp>
      </p:grpSp>
      <p:sp>
        <p:nvSpPr>
          <p:cNvPr id="165896" name="Line 8"/>
          <p:cNvSpPr>
            <a:spLocks noChangeShapeType="1"/>
          </p:cNvSpPr>
          <p:nvPr/>
        </p:nvSpPr>
        <p:spPr bwMode="auto">
          <a:xfrm>
            <a:off x="3267075" y="3667125"/>
            <a:ext cx="1063625" cy="1063625"/>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65897" name="Line 9"/>
          <p:cNvSpPr>
            <a:spLocks noChangeShapeType="1"/>
          </p:cNvSpPr>
          <p:nvPr/>
        </p:nvSpPr>
        <p:spPr bwMode="auto">
          <a:xfrm flipH="1">
            <a:off x="5965825" y="3651250"/>
            <a:ext cx="1016000" cy="101600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65898" name="Text Box 10"/>
          <p:cNvSpPr txBox="1">
            <a:spLocks noChangeArrowheads="1"/>
          </p:cNvSpPr>
          <p:nvPr/>
        </p:nvSpPr>
        <p:spPr bwMode="auto">
          <a:xfrm>
            <a:off x="4740718" y="5849938"/>
            <a:ext cx="10246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latin typeface="Arial" panose="020B0604020202020204" pitchFamily="34" charset="0"/>
              </a:rPr>
              <a:t>Model</a:t>
            </a:r>
          </a:p>
        </p:txBody>
      </p:sp>
      <p:sp>
        <p:nvSpPr>
          <p:cNvPr id="165899" name="Text Box 11"/>
          <p:cNvSpPr txBox="1">
            <a:spLocks noChangeArrowheads="1"/>
          </p:cNvSpPr>
          <p:nvPr/>
        </p:nvSpPr>
        <p:spPr bwMode="auto">
          <a:xfrm>
            <a:off x="4572000" y="968375"/>
            <a:ext cx="100142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latin typeface="Arial" panose="020B0604020202020204" pitchFamily="34" charset="0"/>
              </a:rPr>
              <a:t>Views</a:t>
            </a:r>
          </a:p>
        </p:txBody>
      </p:sp>
      <p:grpSp>
        <p:nvGrpSpPr>
          <p:cNvPr id="165900" name="Group 12"/>
          <p:cNvGrpSpPr>
            <a:grpSpLocks/>
          </p:cNvGrpSpPr>
          <p:nvPr/>
        </p:nvGrpSpPr>
        <p:grpSpPr bwMode="auto">
          <a:xfrm>
            <a:off x="1630363" y="1260475"/>
            <a:ext cx="2455862" cy="2301875"/>
            <a:chOff x="489" y="794"/>
            <a:chExt cx="1547" cy="1450"/>
          </a:xfrm>
        </p:grpSpPr>
        <p:graphicFrame>
          <p:nvGraphicFramePr>
            <p:cNvPr id="165901" name="Object 13"/>
            <p:cNvGraphicFramePr>
              <a:graphicFrameLocks noChangeAspect="1"/>
            </p:cNvGraphicFramePr>
            <p:nvPr/>
          </p:nvGraphicFramePr>
          <p:xfrm>
            <a:off x="489" y="794"/>
            <a:ext cx="1414" cy="1264"/>
          </p:xfrm>
          <a:graphic>
            <a:graphicData uri="http://schemas.openxmlformats.org/presentationml/2006/ole">
              <mc:AlternateContent xmlns:mc="http://schemas.openxmlformats.org/markup-compatibility/2006">
                <mc:Choice xmlns:v="urn:schemas-microsoft-com:vml" Requires="v">
                  <p:oleObj spid="_x0000_s1080401" name="Worksheet" r:id="rId5" imgW="9259200" imgH="6177600" progId="Excel.Sheet.8">
                    <p:embed/>
                  </p:oleObj>
                </mc:Choice>
                <mc:Fallback>
                  <p:oleObj name="Worksheet" r:id="rId5" imgW="9259200" imgH="6177600" progId="Excel.Sheet.8">
                    <p:embed/>
                    <p:pic>
                      <p:nvPicPr>
                        <p:cNvPr id="0" name="Picture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9" y="794"/>
                          <a:ext cx="1414" cy="12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5902" name="Line 14"/>
            <p:cNvSpPr>
              <a:spLocks noChangeShapeType="1"/>
            </p:cNvSpPr>
            <p:nvPr/>
          </p:nvSpPr>
          <p:spPr bwMode="auto">
            <a:xfrm>
              <a:off x="552" y="870"/>
              <a:ext cx="0" cy="116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65903" name="Text Box 15"/>
            <p:cNvSpPr txBox="1">
              <a:spLocks noChangeArrowheads="1"/>
            </p:cNvSpPr>
            <p:nvPr/>
          </p:nvSpPr>
          <p:spPr bwMode="auto">
            <a:xfrm>
              <a:off x="678" y="1956"/>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a:t>
              </a:r>
            </a:p>
          </p:txBody>
        </p:sp>
        <p:sp>
          <p:nvSpPr>
            <p:cNvPr id="165904" name="Text Box 16"/>
            <p:cNvSpPr txBox="1">
              <a:spLocks noChangeArrowheads="1"/>
            </p:cNvSpPr>
            <p:nvPr/>
          </p:nvSpPr>
          <p:spPr bwMode="auto">
            <a:xfrm>
              <a:off x="1100" y="195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b</a:t>
              </a:r>
            </a:p>
          </p:txBody>
        </p:sp>
        <p:sp>
          <p:nvSpPr>
            <p:cNvPr id="165905" name="Text Box 17"/>
            <p:cNvSpPr txBox="1">
              <a:spLocks noChangeArrowheads="1"/>
            </p:cNvSpPr>
            <p:nvPr/>
          </p:nvSpPr>
          <p:spPr bwMode="auto">
            <a:xfrm>
              <a:off x="1510" y="1956"/>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a:t>
              </a:r>
            </a:p>
          </p:txBody>
        </p:sp>
        <p:sp>
          <p:nvSpPr>
            <p:cNvPr id="165906" name="Line 18"/>
            <p:cNvSpPr>
              <a:spLocks noChangeShapeType="1"/>
            </p:cNvSpPr>
            <p:nvPr/>
          </p:nvSpPr>
          <p:spPr bwMode="auto">
            <a:xfrm>
              <a:off x="552" y="2020"/>
              <a:ext cx="148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grpSp>
      <p:graphicFrame>
        <p:nvGraphicFramePr>
          <p:cNvPr id="165907" name="Object 19"/>
          <p:cNvGraphicFramePr>
            <a:graphicFrameLocks noChangeAspect="1"/>
          </p:cNvGraphicFramePr>
          <p:nvPr>
            <p:extLst>
              <p:ext uri="{D42A27DB-BD31-4B8C-83A1-F6EECF244321}">
                <p14:modId xmlns:p14="http://schemas.microsoft.com/office/powerpoint/2010/main" val="761382200"/>
              </p:ext>
            </p:extLst>
          </p:nvPr>
        </p:nvGraphicFramePr>
        <p:xfrm>
          <a:off x="4313238" y="4808538"/>
          <a:ext cx="1879600" cy="1017587"/>
        </p:xfrm>
        <a:graphic>
          <a:graphicData uri="http://schemas.openxmlformats.org/presentationml/2006/ole">
            <mc:AlternateContent xmlns:mc="http://schemas.openxmlformats.org/markup-compatibility/2006">
              <mc:Choice xmlns:v="urn:schemas-microsoft-com:vml" Requires="v">
                <p:oleObj spid="_x0000_s1080402" name="Worksheet" r:id="rId7" imgW="734400" imgH="763200" progId="Excel.Sheet.8">
                  <p:embed/>
                </p:oleObj>
              </mc:Choice>
              <mc:Fallback>
                <p:oleObj name="Worksheet" r:id="rId7" imgW="734400" imgH="763200" progId="Excel.Sheet.8">
                  <p:embed/>
                  <p:pic>
                    <p:nvPicPr>
                      <p:cNvPr id="0" name="Picture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13238" y="4808538"/>
                        <a:ext cx="1879600" cy="1017587"/>
                      </a:xfrm>
                      <a:prstGeom prst="rect">
                        <a:avLst/>
                      </a:prstGeom>
                      <a:solidFill>
                        <a:schemeClr val="bg1"/>
                      </a:solidFill>
                      <a:effectLst>
                        <a:outerShdw dist="89803" dir="2700000" algn="ctr" rotWithShape="0">
                          <a:srgbClr val="99CCFF"/>
                        </a:outerShdw>
                      </a:effectLst>
                    </p:spPr>
                  </p:pic>
                </p:oleObj>
              </mc:Fallback>
            </mc:AlternateContent>
          </a:graphicData>
        </a:graphic>
      </p:graphicFrame>
      <p:sp>
        <p:nvSpPr>
          <p:cNvPr id="21" name="Slide Number Placeholder 4"/>
          <p:cNvSpPr>
            <a:spLocks noGrp="1"/>
          </p:cNvSpPr>
          <p:nvPr>
            <p:ph type="sldNum" sz="quarter" idx="12"/>
          </p:nvPr>
        </p:nvSpPr>
        <p:spPr>
          <a:xfrm>
            <a:off x="8388424" y="6553200"/>
            <a:ext cx="526976" cy="304800"/>
          </a:xfrm>
        </p:spPr>
        <p:txBody>
          <a:bodyPr/>
          <a:lstStyle/>
          <a:p>
            <a:pPr>
              <a:defRPr/>
            </a:pPr>
            <a:fld id="{2505048C-9CA2-4356-B565-2FC324102B46}" type="slidenum">
              <a:rPr lang="en-AU" altLang="en-US" smtClean="0"/>
              <a:pPr>
                <a:defRPr/>
              </a:pPr>
              <a:t>49</a:t>
            </a:fld>
            <a:endParaRPr lang="en-AU" altLang="en-US"/>
          </a:p>
        </p:txBody>
      </p:sp>
      <p:sp>
        <p:nvSpPr>
          <p:cNvPr id="22" name="Date Placeholder 3">
            <a:extLst>
              <a:ext uri="{FF2B5EF4-FFF2-40B4-BE49-F238E27FC236}">
                <a16:creationId xmlns:a16="http://schemas.microsoft.com/office/drawing/2014/main" xmlns="" id="{A53D7A38-F8E4-4F0F-946F-B5FEF4DD5031}"/>
              </a:ext>
            </a:extLst>
          </p:cNvPr>
          <p:cNvSpPr>
            <a:spLocks noGrp="1"/>
          </p:cNvSpPr>
          <p:nvPr>
            <p:ph type="dt" sz="half" idx="10"/>
          </p:nvPr>
        </p:nvSpPr>
        <p:spPr>
          <a:xfrm>
            <a:off x="762000" y="6553200"/>
            <a:ext cx="1905000" cy="304800"/>
          </a:xfrm>
        </p:spPr>
        <p:txBody>
          <a:bodyPr/>
          <a:lstStyle/>
          <a:p>
            <a:pPr>
              <a:defRPr/>
            </a:pPr>
            <a:r>
              <a:rPr lang="en-US" altLang="en-US" dirty="0"/>
              <a:t>© Richard Thomas, 1998–2018</a:t>
            </a:r>
            <a:endParaRPr lang="en-AU" altLang="en-US" dirty="0"/>
          </a:p>
        </p:txBody>
      </p:sp>
    </p:spTree>
    <p:extLst>
      <p:ext uri="{BB962C8B-B14F-4D97-AF65-F5344CB8AC3E}">
        <p14:creationId xmlns:p14="http://schemas.microsoft.com/office/powerpoint/2010/main" val="36342262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6 (Maciaszek - RASD 3/e)</a:t>
            </a:r>
          </a:p>
        </p:txBody>
      </p:sp>
      <p:sp>
        <p:nvSpPr>
          <p:cNvPr id="6" name="Slide Number Placeholder 5"/>
          <p:cNvSpPr>
            <a:spLocks noGrp="1"/>
          </p:cNvSpPr>
          <p:nvPr>
            <p:ph type="sldNum" sz="quarter" idx="12"/>
          </p:nvPr>
        </p:nvSpPr>
        <p:spPr/>
        <p:txBody>
          <a:bodyPr/>
          <a:lstStyle/>
          <a:p>
            <a:fld id="{D1BB534A-F285-4F4F-97D3-F1CBEF7E7242}" type="slidenum">
              <a:rPr lang="en-AU" altLang="en-US"/>
              <a:pPr/>
              <a:t>5</a:t>
            </a:fld>
            <a:endParaRPr lang="en-AU" altLang="en-US"/>
          </a:p>
        </p:txBody>
      </p:sp>
      <p:sp>
        <p:nvSpPr>
          <p:cNvPr id="1011714" name="Rectangle 2"/>
          <p:cNvSpPr>
            <a:spLocks noGrp="1" noChangeArrowheads="1"/>
          </p:cNvSpPr>
          <p:nvPr>
            <p:ph type="title"/>
          </p:nvPr>
        </p:nvSpPr>
        <p:spPr/>
        <p:txBody>
          <a:bodyPr/>
          <a:lstStyle/>
          <a:p>
            <a:r>
              <a:rPr lang="en-US" altLang="en-US"/>
              <a:t>Distributed physical architecture </a:t>
            </a:r>
          </a:p>
        </p:txBody>
      </p:sp>
      <p:sp>
        <p:nvSpPr>
          <p:cNvPr id="1011715" name="Rectangle 3"/>
          <p:cNvSpPr>
            <a:spLocks noGrp="1" noChangeArrowheads="1"/>
          </p:cNvSpPr>
          <p:nvPr>
            <p:ph type="body" idx="1"/>
          </p:nvPr>
        </p:nvSpPr>
        <p:spPr/>
        <p:txBody>
          <a:bodyPr/>
          <a:lstStyle/>
          <a:p>
            <a:r>
              <a:rPr lang="en-US" altLang="en-US" sz="2400" b="1" dirty="0"/>
              <a:t>Logical architecture</a:t>
            </a:r>
          </a:p>
          <a:p>
            <a:pPr lvl="1"/>
            <a:r>
              <a:rPr lang="en-US" altLang="en-US" sz="2200" dirty="0"/>
              <a:t>client and server are logical concepts</a:t>
            </a:r>
          </a:p>
          <a:p>
            <a:pPr lvl="2"/>
            <a:r>
              <a:rPr lang="en-US" altLang="en-US" b="1" dirty="0"/>
              <a:t>client</a:t>
            </a:r>
            <a:r>
              <a:rPr lang="en-US" altLang="en-US" dirty="0"/>
              <a:t> – computing process that makes requests of the server process</a:t>
            </a:r>
          </a:p>
          <a:p>
            <a:pPr lvl="2"/>
            <a:r>
              <a:rPr lang="en-US" altLang="en-US" b="1" dirty="0"/>
              <a:t>server</a:t>
            </a:r>
            <a:r>
              <a:rPr lang="en-US" altLang="en-US" dirty="0"/>
              <a:t> – computing process that services the client requests  </a:t>
            </a:r>
          </a:p>
          <a:p>
            <a:r>
              <a:rPr lang="en-US" altLang="en-US" sz="2400" b="1" dirty="0"/>
              <a:t>Physical architecture</a:t>
            </a:r>
          </a:p>
          <a:p>
            <a:pPr lvl="1"/>
            <a:r>
              <a:rPr lang="en-US" altLang="en-US" sz="2200" dirty="0"/>
              <a:t>allocates processing components to computer nodes</a:t>
            </a:r>
          </a:p>
          <a:p>
            <a:pPr lvl="1"/>
            <a:r>
              <a:rPr lang="en-US" altLang="en-US" sz="2200" dirty="0"/>
              <a:t>UML </a:t>
            </a:r>
            <a:r>
              <a:rPr lang="en-US" altLang="en-US" sz="2200" b="1" dirty="0"/>
              <a:t>deployment diagrams</a:t>
            </a:r>
          </a:p>
          <a:p>
            <a:r>
              <a:rPr lang="en-US" altLang="en-US" sz="2400" b="1" dirty="0"/>
              <a:t>Distributed physical architecture</a:t>
            </a:r>
            <a:endParaRPr lang="en-US" altLang="en-US" sz="2400" dirty="0"/>
          </a:p>
          <a:p>
            <a:pPr lvl="1"/>
            <a:r>
              <a:rPr lang="en-US" altLang="en-US" sz="2200" dirty="0"/>
              <a:t>peer-to-peer architecture</a:t>
            </a:r>
          </a:p>
          <a:p>
            <a:pPr lvl="1"/>
            <a:r>
              <a:rPr lang="en-US" altLang="en-US" sz="2200" dirty="0"/>
              <a:t>multi-tier architecture</a:t>
            </a:r>
          </a:p>
          <a:p>
            <a:pPr lvl="1"/>
            <a:r>
              <a:rPr lang="en-US" altLang="en-US" sz="2200" dirty="0"/>
              <a:t>database-centric architecture</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r>
              <a:rPr lang="en-US" altLang="en-US" dirty="0"/>
              <a:t>MVC – Internal Patterns </a:t>
            </a:r>
          </a:p>
        </p:txBody>
      </p:sp>
      <p:sp>
        <p:nvSpPr>
          <p:cNvPr id="166915" name="Rectangle 3"/>
          <p:cNvSpPr>
            <a:spLocks noGrp="1" noChangeArrowheads="1"/>
          </p:cNvSpPr>
          <p:nvPr>
            <p:ph type="body" idx="1"/>
          </p:nvPr>
        </p:nvSpPr>
        <p:spPr>
          <a:xfrm>
            <a:off x="1371600" y="1300163"/>
            <a:ext cx="7772400" cy="4930775"/>
          </a:xfrm>
        </p:spPr>
        <p:txBody>
          <a:bodyPr/>
          <a:lstStyle/>
          <a:p>
            <a:r>
              <a:rPr lang="en-US" altLang="en-US" dirty="0"/>
              <a:t>MVC uses a number of design patterns internally</a:t>
            </a:r>
          </a:p>
          <a:p>
            <a:r>
              <a:rPr lang="en-US" altLang="en-US" dirty="0" smtClean="0"/>
              <a:t>Most </a:t>
            </a:r>
            <a:r>
              <a:rPr lang="en-US" altLang="en-US" dirty="0"/>
              <a:t>significant </a:t>
            </a:r>
            <a:r>
              <a:rPr lang="en-US" altLang="en-US" dirty="0" smtClean="0"/>
              <a:t>ones</a:t>
            </a:r>
            <a:endParaRPr lang="en-US" altLang="en-US" dirty="0"/>
          </a:p>
          <a:p>
            <a:pPr lvl="1"/>
            <a:r>
              <a:rPr lang="en-US" altLang="en-US" dirty="0"/>
              <a:t>Observer, Composite and Strategy</a:t>
            </a:r>
          </a:p>
          <a:p>
            <a:r>
              <a:rPr lang="en-US" altLang="en-US" dirty="0" smtClean="0"/>
              <a:t>Others</a:t>
            </a:r>
            <a:endParaRPr lang="en-US" altLang="en-US" dirty="0"/>
          </a:p>
          <a:p>
            <a:pPr lvl="1"/>
            <a:r>
              <a:rPr lang="en-US" altLang="en-US" dirty="0"/>
              <a:t>Factory Method and Decorator</a:t>
            </a:r>
          </a:p>
          <a:p>
            <a:pPr>
              <a:spcBef>
                <a:spcPct val="70000"/>
              </a:spcBef>
            </a:pPr>
            <a:r>
              <a:rPr lang="en-US" altLang="en-US" dirty="0"/>
              <a:t>See the Gamma text for more details of these design patterns</a:t>
            </a:r>
          </a:p>
        </p:txBody>
      </p:sp>
      <p:sp>
        <p:nvSpPr>
          <p:cNvPr id="5" name="Slide Number Placeholder 4"/>
          <p:cNvSpPr>
            <a:spLocks noGrp="1"/>
          </p:cNvSpPr>
          <p:nvPr>
            <p:ph type="sldNum" sz="quarter" idx="12"/>
          </p:nvPr>
        </p:nvSpPr>
        <p:spPr>
          <a:xfrm>
            <a:off x="8388424" y="6553200"/>
            <a:ext cx="526976" cy="304800"/>
          </a:xfrm>
        </p:spPr>
        <p:txBody>
          <a:bodyPr/>
          <a:lstStyle/>
          <a:p>
            <a:pPr>
              <a:defRPr/>
            </a:pPr>
            <a:fld id="{2505048C-9CA2-4356-B565-2FC324102B46}" type="slidenum">
              <a:rPr lang="en-AU" altLang="en-US" smtClean="0"/>
              <a:pPr>
                <a:defRPr/>
              </a:pPr>
              <a:t>50</a:t>
            </a:fld>
            <a:endParaRPr lang="en-AU" altLang="en-US"/>
          </a:p>
        </p:txBody>
      </p:sp>
      <p:sp>
        <p:nvSpPr>
          <p:cNvPr id="6" name="Date Placeholder 3">
            <a:extLst>
              <a:ext uri="{FF2B5EF4-FFF2-40B4-BE49-F238E27FC236}">
                <a16:creationId xmlns:a16="http://schemas.microsoft.com/office/drawing/2014/main" xmlns="" id="{3A77116E-8327-4156-A215-B2A45E885E12}"/>
              </a:ext>
            </a:extLst>
          </p:cNvPr>
          <p:cNvSpPr>
            <a:spLocks noGrp="1"/>
          </p:cNvSpPr>
          <p:nvPr>
            <p:ph type="dt" sz="half" idx="10"/>
          </p:nvPr>
        </p:nvSpPr>
        <p:spPr>
          <a:xfrm>
            <a:off x="762000" y="6553200"/>
            <a:ext cx="1905000" cy="304800"/>
          </a:xfrm>
        </p:spPr>
        <p:txBody>
          <a:bodyPr/>
          <a:lstStyle/>
          <a:p>
            <a:pPr>
              <a:defRPr/>
            </a:pPr>
            <a:r>
              <a:rPr lang="en-US" altLang="en-US" dirty="0"/>
              <a:t>© Richard Thomas, 1998–2018</a:t>
            </a:r>
            <a:endParaRPr lang="en-AU" altLang="en-US" dirty="0"/>
          </a:p>
        </p:txBody>
      </p:sp>
    </p:spTree>
    <p:extLst>
      <p:ext uri="{BB962C8B-B14F-4D97-AF65-F5344CB8AC3E}">
        <p14:creationId xmlns:p14="http://schemas.microsoft.com/office/powerpoint/2010/main" val="104350936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en-US" altLang="en-US" dirty="0"/>
              <a:t>Pattern Languages</a:t>
            </a:r>
            <a:endParaRPr lang="en-AU" altLang="en-US" dirty="0"/>
          </a:p>
        </p:txBody>
      </p:sp>
      <p:sp>
        <p:nvSpPr>
          <p:cNvPr id="133123" name="Rectangle 3"/>
          <p:cNvSpPr>
            <a:spLocks noGrp="1" noChangeArrowheads="1"/>
          </p:cNvSpPr>
          <p:nvPr>
            <p:ph type="body" idx="1"/>
          </p:nvPr>
        </p:nvSpPr>
        <p:spPr/>
        <p:txBody>
          <a:bodyPr/>
          <a:lstStyle/>
          <a:p>
            <a:r>
              <a:rPr lang="en-US" altLang="en-US" dirty="0"/>
              <a:t>Collection of patterns that build on each other to generate a system</a:t>
            </a:r>
          </a:p>
          <a:p>
            <a:pPr lvl="1"/>
            <a:r>
              <a:rPr lang="en-US" altLang="en-US" dirty="0"/>
              <a:t>patterns solve single problems</a:t>
            </a:r>
          </a:p>
          <a:p>
            <a:pPr lvl="1"/>
            <a:r>
              <a:rPr lang="en-US" altLang="en-US" dirty="0"/>
              <a:t>pattern languages make patterns more powerful</a:t>
            </a:r>
          </a:p>
          <a:p>
            <a:pPr>
              <a:spcBef>
                <a:spcPct val="60000"/>
              </a:spcBef>
            </a:pPr>
            <a:r>
              <a:rPr lang="en-US" altLang="en-US" dirty="0"/>
              <a:t>Provides relationships between patterns indicating when to use other patterns to resolve different forces</a:t>
            </a:r>
          </a:p>
          <a:p>
            <a:pPr lvl="1"/>
            <a:r>
              <a:rPr lang="en-US" altLang="en-US" dirty="0"/>
              <a:t>top level pattern attacks the broad problem</a:t>
            </a:r>
          </a:p>
          <a:p>
            <a:pPr lvl="1"/>
            <a:r>
              <a:rPr lang="en-US" altLang="en-US" dirty="0"/>
              <a:t>it points to smaller patterns that refine the solution for specific contexts</a:t>
            </a:r>
            <a:endParaRPr lang="en-AU" altLang="en-US" dirty="0"/>
          </a:p>
        </p:txBody>
      </p:sp>
      <p:sp>
        <p:nvSpPr>
          <p:cNvPr id="5" name="Slide Number Placeholder 4"/>
          <p:cNvSpPr>
            <a:spLocks noGrp="1"/>
          </p:cNvSpPr>
          <p:nvPr>
            <p:ph type="sldNum" sz="quarter" idx="12"/>
          </p:nvPr>
        </p:nvSpPr>
        <p:spPr>
          <a:xfrm>
            <a:off x="8388424" y="6553200"/>
            <a:ext cx="526976" cy="304800"/>
          </a:xfrm>
        </p:spPr>
        <p:txBody>
          <a:bodyPr/>
          <a:lstStyle/>
          <a:p>
            <a:pPr>
              <a:defRPr/>
            </a:pPr>
            <a:fld id="{2505048C-9CA2-4356-B565-2FC324102B46}" type="slidenum">
              <a:rPr lang="en-AU" altLang="en-US" smtClean="0"/>
              <a:pPr>
                <a:defRPr/>
              </a:pPr>
              <a:t>51</a:t>
            </a:fld>
            <a:endParaRPr lang="en-AU" altLang="en-US"/>
          </a:p>
        </p:txBody>
      </p:sp>
      <p:sp>
        <p:nvSpPr>
          <p:cNvPr id="6" name="Date Placeholder 3">
            <a:extLst>
              <a:ext uri="{FF2B5EF4-FFF2-40B4-BE49-F238E27FC236}">
                <a16:creationId xmlns:a16="http://schemas.microsoft.com/office/drawing/2014/main" xmlns="" id="{8B5425C6-FE05-40CE-BF10-94182C126A6A}"/>
              </a:ext>
            </a:extLst>
          </p:cNvPr>
          <p:cNvSpPr>
            <a:spLocks noGrp="1"/>
          </p:cNvSpPr>
          <p:nvPr>
            <p:ph type="dt" sz="half" idx="10"/>
          </p:nvPr>
        </p:nvSpPr>
        <p:spPr>
          <a:xfrm>
            <a:off x="762000" y="6553200"/>
            <a:ext cx="1905000" cy="304800"/>
          </a:xfrm>
        </p:spPr>
        <p:txBody>
          <a:bodyPr/>
          <a:lstStyle/>
          <a:p>
            <a:pPr>
              <a:defRPr/>
            </a:pPr>
            <a:r>
              <a:rPr lang="en-US" altLang="en-US" dirty="0"/>
              <a:t>© Richard Thomas, 1998–2018</a:t>
            </a:r>
            <a:endParaRPr lang="en-AU" altLang="en-US" dirty="0"/>
          </a:p>
        </p:txBody>
      </p:sp>
    </p:spTree>
    <p:extLst>
      <p:ext uri="{BB962C8B-B14F-4D97-AF65-F5344CB8AC3E}">
        <p14:creationId xmlns:p14="http://schemas.microsoft.com/office/powerpoint/2010/main" val="95283710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ltLang="en-US"/>
              <a:t>Pattern Language Example</a:t>
            </a:r>
          </a:p>
        </p:txBody>
      </p:sp>
      <p:sp>
        <p:nvSpPr>
          <p:cNvPr id="138243" name="Text Box 3"/>
          <p:cNvSpPr txBox="1">
            <a:spLocks noChangeArrowheads="1"/>
          </p:cNvSpPr>
          <p:nvPr/>
        </p:nvSpPr>
        <p:spPr bwMode="auto">
          <a:xfrm>
            <a:off x="2953837" y="1116013"/>
            <a:ext cx="417454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dirty="0">
                <a:latin typeface="Arial" panose="020B0604020202020204" pitchFamily="34" charset="0"/>
              </a:rPr>
              <a:t>Minimize Human Intervention</a:t>
            </a:r>
            <a:endParaRPr lang="en-AU" altLang="en-US" sz="2400" dirty="0">
              <a:latin typeface="Arial" panose="020B0604020202020204" pitchFamily="34" charset="0"/>
            </a:endParaRPr>
          </a:p>
        </p:txBody>
      </p:sp>
      <p:sp>
        <p:nvSpPr>
          <p:cNvPr id="138244" name="Text Box 4"/>
          <p:cNvSpPr txBox="1">
            <a:spLocks noChangeArrowheads="1"/>
          </p:cNvSpPr>
          <p:nvPr/>
        </p:nvSpPr>
        <p:spPr bwMode="auto">
          <a:xfrm>
            <a:off x="502515" y="2323083"/>
            <a:ext cx="1922322"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000">
                <a:latin typeface="Arial" panose="020B0604020202020204" pitchFamily="34" charset="0"/>
              </a:rPr>
              <a:t>Five Minutes of</a:t>
            </a:r>
          </a:p>
          <a:p>
            <a:pPr algn="ctr"/>
            <a:r>
              <a:rPr lang="en-US" altLang="en-US" sz="2000">
                <a:latin typeface="Arial" panose="020B0604020202020204" pitchFamily="34" charset="0"/>
              </a:rPr>
              <a:t>no Escalation </a:t>
            </a:r>
          </a:p>
          <a:p>
            <a:pPr algn="ctr"/>
            <a:r>
              <a:rPr lang="en-US" altLang="en-US" sz="2000">
                <a:latin typeface="Arial" panose="020B0604020202020204" pitchFamily="34" charset="0"/>
              </a:rPr>
              <a:t>Messages</a:t>
            </a:r>
            <a:endParaRPr lang="en-AU" altLang="en-US" sz="2000">
              <a:latin typeface="Arial" panose="020B0604020202020204" pitchFamily="34" charset="0"/>
            </a:endParaRPr>
          </a:p>
        </p:txBody>
      </p:sp>
      <p:sp>
        <p:nvSpPr>
          <p:cNvPr id="138245" name="Text Box 5"/>
          <p:cNvSpPr txBox="1">
            <a:spLocks noChangeArrowheads="1"/>
          </p:cNvSpPr>
          <p:nvPr/>
        </p:nvSpPr>
        <p:spPr bwMode="auto">
          <a:xfrm>
            <a:off x="694867" y="4012183"/>
            <a:ext cx="153920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000">
                <a:latin typeface="Arial" panose="020B0604020202020204" pitchFamily="34" charset="0"/>
              </a:rPr>
              <a:t>Riding Over</a:t>
            </a:r>
          </a:p>
          <a:p>
            <a:pPr algn="ctr"/>
            <a:r>
              <a:rPr lang="en-US" altLang="en-US" sz="2000">
                <a:latin typeface="Arial" panose="020B0604020202020204" pitchFamily="34" charset="0"/>
              </a:rPr>
              <a:t>Transients</a:t>
            </a:r>
            <a:endParaRPr lang="en-AU" altLang="en-US" sz="2000">
              <a:latin typeface="Arial" panose="020B0604020202020204" pitchFamily="34" charset="0"/>
            </a:endParaRPr>
          </a:p>
        </p:txBody>
      </p:sp>
      <p:sp>
        <p:nvSpPr>
          <p:cNvPr id="138246" name="Text Box 6"/>
          <p:cNvSpPr txBox="1">
            <a:spLocks noChangeArrowheads="1"/>
          </p:cNvSpPr>
          <p:nvPr/>
        </p:nvSpPr>
        <p:spPr bwMode="auto">
          <a:xfrm>
            <a:off x="602694" y="5529426"/>
            <a:ext cx="172355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000">
                <a:latin typeface="Arial" panose="020B0604020202020204" pitchFamily="34" charset="0"/>
              </a:rPr>
              <a:t>Leaky Bucket</a:t>
            </a:r>
          </a:p>
          <a:p>
            <a:pPr algn="ctr"/>
            <a:r>
              <a:rPr lang="en-US" altLang="en-US" sz="2000">
                <a:latin typeface="Arial" panose="020B0604020202020204" pitchFamily="34" charset="0"/>
              </a:rPr>
              <a:t>Counters</a:t>
            </a:r>
            <a:endParaRPr lang="en-AU" altLang="en-US" sz="2000">
              <a:latin typeface="Arial" panose="020B0604020202020204" pitchFamily="34" charset="0"/>
            </a:endParaRPr>
          </a:p>
        </p:txBody>
      </p:sp>
      <p:sp>
        <p:nvSpPr>
          <p:cNvPr id="138247" name="Text Box 7"/>
          <p:cNvSpPr txBox="1">
            <a:spLocks noChangeArrowheads="1"/>
          </p:cNvSpPr>
          <p:nvPr/>
        </p:nvSpPr>
        <p:spPr bwMode="auto">
          <a:xfrm>
            <a:off x="3147243" y="2577083"/>
            <a:ext cx="111120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000">
                <a:latin typeface="Arial" panose="020B0604020202020204" pitchFamily="34" charset="0"/>
              </a:rPr>
              <a:t>Fool me</a:t>
            </a:r>
          </a:p>
          <a:p>
            <a:pPr algn="ctr"/>
            <a:r>
              <a:rPr lang="en-US" altLang="en-US" sz="2000">
                <a:latin typeface="Arial" panose="020B0604020202020204" pitchFamily="34" charset="0"/>
              </a:rPr>
              <a:t>Once</a:t>
            </a:r>
            <a:endParaRPr lang="en-AU" altLang="en-US" sz="2000">
              <a:latin typeface="Arial" panose="020B0604020202020204" pitchFamily="34" charset="0"/>
            </a:endParaRPr>
          </a:p>
        </p:txBody>
      </p:sp>
      <p:sp>
        <p:nvSpPr>
          <p:cNvPr id="138248" name="Text Box 8"/>
          <p:cNvSpPr txBox="1">
            <a:spLocks noChangeArrowheads="1"/>
          </p:cNvSpPr>
          <p:nvPr/>
        </p:nvSpPr>
        <p:spPr bwMode="auto">
          <a:xfrm>
            <a:off x="5246056" y="2670746"/>
            <a:ext cx="141096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000">
                <a:latin typeface="Arial" panose="020B0604020202020204" pitchFamily="34" charset="0"/>
              </a:rPr>
              <a:t>People</a:t>
            </a:r>
          </a:p>
          <a:p>
            <a:pPr algn="ctr"/>
            <a:r>
              <a:rPr lang="en-US" altLang="en-US" sz="2000">
                <a:latin typeface="Arial" panose="020B0604020202020204" pitchFamily="34" charset="0"/>
              </a:rPr>
              <a:t>Know Best</a:t>
            </a:r>
            <a:endParaRPr lang="en-AU" altLang="en-US" sz="2000">
              <a:latin typeface="Arial" panose="020B0604020202020204" pitchFamily="34" charset="0"/>
            </a:endParaRPr>
          </a:p>
        </p:txBody>
      </p:sp>
      <p:sp>
        <p:nvSpPr>
          <p:cNvPr id="138249" name="Text Box 9"/>
          <p:cNvSpPr txBox="1">
            <a:spLocks noChangeArrowheads="1"/>
          </p:cNvSpPr>
          <p:nvPr/>
        </p:nvSpPr>
        <p:spPr bwMode="auto">
          <a:xfrm>
            <a:off x="6049087" y="4243958"/>
            <a:ext cx="1297151"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000">
                <a:latin typeface="Arial" panose="020B0604020202020204" pitchFamily="34" charset="0"/>
              </a:rPr>
              <a:t>Try all</a:t>
            </a:r>
          </a:p>
          <a:p>
            <a:pPr algn="ctr"/>
            <a:r>
              <a:rPr lang="en-US" altLang="en-US" sz="2000">
                <a:latin typeface="Arial" panose="020B0604020202020204" pitchFamily="34" charset="0"/>
              </a:rPr>
              <a:t>Hardware</a:t>
            </a:r>
            <a:br>
              <a:rPr lang="en-US" altLang="en-US" sz="2000">
                <a:latin typeface="Arial" panose="020B0604020202020204" pitchFamily="34" charset="0"/>
              </a:rPr>
            </a:br>
            <a:r>
              <a:rPr lang="en-US" altLang="en-US" sz="2000">
                <a:latin typeface="Arial" panose="020B0604020202020204" pitchFamily="34" charset="0"/>
              </a:rPr>
              <a:t>Combos</a:t>
            </a:r>
            <a:endParaRPr lang="en-AU" altLang="en-US" sz="2000">
              <a:latin typeface="Arial" panose="020B0604020202020204" pitchFamily="34" charset="0"/>
            </a:endParaRPr>
          </a:p>
        </p:txBody>
      </p:sp>
      <p:sp>
        <p:nvSpPr>
          <p:cNvPr id="138250" name="Text Box 10"/>
          <p:cNvSpPr txBox="1">
            <a:spLocks noChangeArrowheads="1"/>
          </p:cNvSpPr>
          <p:nvPr/>
        </p:nvSpPr>
        <p:spPr bwMode="auto">
          <a:xfrm>
            <a:off x="7413310" y="2045271"/>
            <a:ext cx="148335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000">
                <a:latin typeface="Arial" panose="020B0604020202020204" pitchFamily="34" charset="0"/>
              </a:rPr>
              <a:t>Sico First</a:t>
            </a:r>
          </a:p>
          <a:p>
            <a:pPr algn="ctr"/>
            <a:r>
              <a:rPr lang="en-US" altLang="en-US" sz="2000">
                <a:latin typeface="Arial" panose="020B0604020202020204" pitchFamily="34" charset="0"/>
              </a:rPr>
              <a:t>and Always</a:t>
            </a:r>
            <a:endParaRPr lang="en-AU" altLang="en-US" sz="2000">
              <a:latin typeface="Arial" panose="020B0604020202020204" pitchFamily="34" charset="0"/>
            </a:endParaRPr>
          </a:p>
        </p:txBody>
      </p:sp>
      <p:sp>
        <p:nvSpPr>
          <p:cNvPr id="138252" name="Line 12"/>
          <p:cNvSpPr>
            <a:spLocks noChangeShapeType="1"/>
          </p:cNvSpPr>
          <p:nvPr/>
        </p:nvSpPr>
        <p:spPr bwMode="auto">
          <a:xfrm flipH="1">
            <a:off x="1689100" y="1622996"/>
            <a:ext cx="1366838" cy="717550"/>
          </a:xfrm>
          <a:prstGeom prst="line">
            <a:avLst/>
          </a:prstGeom>
          <a:noFill/>
          <a:ln w="254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38254" name="Line 14"/>
          <p:cNvSpPr>
            <a:spLocks noChangeShapeType="1"/>
          </p:cNvSpPr>
          <p:nvPr/>
        </p:nvSpPr>
        <p:spPr bwMode="auto">
          <a:xfrm flipH="1">
            <a:off x="3679825" y="1657921"/>
            <a:ext cx="393700" cy="925512"/>
          </a:xfrm>
          <a:prstGeom prst="line">
            <a:avLst/>
          </a:prstGeom>
          <a:noFill/>
          <a:ln w="254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38255" name="Line 15"/>
          <p:cNvSpPr>
            <a:spLocks noChangeShapeType="1"/>
          </p:cNvSpPr>
          <p:nvPr/>
        </p:nvSpPr>
        <p:spPr bwMode="auto">
          <a:xfrm>
            <a:off x="5578475" y="1703958"/>
            <a:ext cx="323850" cy="995363"/>
          </a:xfrm>
          <a:prstGeom prst="line">
            <a:avLst/>
          </a:prstGeom>
          <a:noFill/>
          <a:ln w="254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38256" name="Line 16"/>
          <p:cNvSpPr>
            <a:spLocks noChangeShapeType="1"/>
          </p:cNvSpPr>
          <p:nvPr/>
        </p:nvSpPr>
        <p:spPr bwMode="auto">
          <a:xfrm>
            <a:off x="6897688" y="1634108"/>
            <a:ext cx="1041400" cy="439738"/>
          </a:xfrm>
          <a:prstGeom prst="line">
            <a:avLst/>
          </a:prstGeom>
          <a:noFill/>
          <a:ln w="254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38257" name="Line 17"/>
          <p:cNvSpPr>
            <a:spLocks noChangeShapeType="1"/>
          </p:cNvSpPr>
          <p:nvPr/>
        </p:nvSpPr>
        <p:spPr bwMode="auto">
          <a:xfrm>
            <a:off x="1463675" y="3378632"/>
            <a:ext cx="0" cy="663714"/>
          </a:xfrm>
          <a:prstGeom prst="line">
            <a:avLst/>
          </a:prstGeom>
          <a:noFill/>
          <a:ln w="254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38258" name="Line 18"/>
          <p:cNvSpPr>
            <a:spLocks noChangeShapeType="1"/>
          </p:cNvSpPr>
          <p:nvPr/>
        </p:nvSpPr>
        <p:spPr bwMode="auto">
          <a:xfrm>
            <a:off x="1463675" y="4874196"/>
            <a:ext cx="0" cy="649287"/>
          </a:xfrm>
          <a:prstGeom prst="line">
            <a:avLst/>
          </a:prstGeom>
          <a:noFill/>
          <a:ln w="254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38259" name="Line 19"/>
          <p:cNvSpPr>
            <a:spLocks noChangeShapeType="1"/>
          </p:cNvSpPr>
          <p:nvPr/>
        </p:nvSpPr>
        <p:spPr bwMode="auto">
          <a:xfrm>
            <a:off x="4051300" y="3439096"/>
            <a:ext cx="1874838" cy="1135062"/>
          </a:xfrm>
          <a:prstGeom prst="line">
            <a:avLst/>
          </a:prstGeom>
          <a:noFill/>
          <a:ln w="254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38260" name="Line 20"/>
          <p:cNvSpPr>
            <a:spLocks noChangeShapeType="1"/>
          </p:cNvSpPr>
          <p:nvPr/>
        </p:nvSpPr>
        <p:spPr bwMode="auto">
          <a:xfrm>
            <a:off x="4397375" y="3023171"/>
            <a:ext cx="603250" cy="0"/>
          </a:xfrm>
          <a:prstGeom prst="line">
            <a:avLst/>
          </a:prstGeom>
          <a:noFill/>
          <a:ln w="254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38262" name="Freeform 22"/>
          <p:cNvSpPr>
            <a:spLocks/>
          </p:cNvSpPr>
          <p:nvPr/>
        </p:nvSpPr>
        <p:spPr bwMode="auto">
          <a:xfrm>
            <a:off x="6365875" y="1772221"/>
            <a:ext cx="906463" cy="2432050"/>
          </a:xfrm>
          <a:custGeom>
            <a:avLst/>
            <a:gdLst>
              <a:gd name="T0" fmla="*/ 0 w 571"/>
              <a:gd name="T1" fmla="*/ 0 h 1532"/>
              <a:gd name="T2" fmla="*/ 496 w 571"/>
              <a:gd name="T3" fmla="*/ 817 h 1532"/>
              <a:gd name="T4" fmla="*/ 452 w 571"/>
              <a:gd name="T5" fmla="*/ 1532 h 1532"/>
            </a:gdLst>
            <a:ahLst/>
            <a:cxnLst>
              <a:cxn ang="0">
                <a:pos x="T0" y="T1"/>
              </a:cxn>
              <a:cxn ang="0">
                <a:pos x="T2" y="T3"/>
              </a:cxn>
              <a:cxn ang="0">
                <a:pos x="T4" y="T5"/>
              </a:cxn>
            </a:cxnLst>
            <a:rect l="0" t="0" r="r" b="b"/>
            <a:pathLst>
              <a:path w="571" h="1532">
                <a:moveTo>
                  <a:pt x="0" y="0"/>
                </a:moveTo>
                <a:cubicBezTo>
                  <a:pt x="210" y="281"/>
                  <a:pt x="421" y="562"/>
                  <a:pt x="496" y="817"/>
                </a:cubicBezTo>
                <a:cubicBezTo>
                  <a:pt x="571" y="1072"/>
                  <a:pt x="511" y="1302"/>
                  <a:pt x="452" y="1532"/>
                </a:cubicBezTo>
              </a:path>
            </a:pathLst>
          </a:custGeom>
          <a:noFill/>
          <a:ln w="25400" cap="flat" cmpd="sng">
            <a:solidFill>
              <a:schemeClr val="tx1"/>
            </a:solidFill>
            <a:prstDash val="solid"/>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1" name="Slide Number Placeholder 4"/>
          <p:cNvSpPr>
            <a:spLocks noGrp="1"/>
          </p:cNvSpPr>
          <p:nvPr>
            <p:ph type="sldNum" sz="quarter" idx="12"/>
          </p:nvPr>
        </p:nvSpPr>
        <p:spPr>
          <a:xfrm>
            <a:off x="8388424" y="6553200"/>
            <a:ext cx="526976" cy="304800"/>
          </a:xfrm>
        </p:spPr>
        <p:txBody>
          <a:bodyPr/>
          <a:lstStyle/>
          <a:p>
            <a:pPr>
              <a:defRPr/>
            </a:pPr>
            <a:fld id="{2505048C-9CA2-4356-B565-2FC324102B46}" type="slidenum">
              <a:rPr lang="en-AU" altLang="en-US" smtClean="0"/>
              <a:pPr>
                <a:defRPr/>
              </a:pPr>
              <a:t>52</a:t>
            </a:fld>
            <a:endParaRPr lang="en-AU" altLang="en-US"/>
          </a:p>
        </p:txBody>
      </p:sp>
      <p:sp>
        <p:nvSpPr>
          <p:cNvPr id="22" name="Date Placeholder 3">
            <a:extLst>
              <a:ext uri="{FF2B5EF4-FFF2-40B4-BE49-F238E27FC236}">
                <a16:creationId xmlns:a16="http://schemas.microsoft.com/office/drawing/2014/main" xmlns="" id="{1451F3D8-7537-4429-991D-528808285CDB}"/>
              </a:ext>
            </a:extLst>
          </p:cNvPr>
          <p:cNvSpPr>
            <a:spLocks noGrp="1"/>
          </p:cNvSpPr>
          <p:nvPr>
            <p:ph type="dt" sz="half" idx="10"/>
          </p:nvPr>
        </p:nvSpPr>
        <p:spPr>
          <a:xfrm>
            <a:off x="762000" y="6553200"/>
            <a:ext cx="1905000" cy="304800"/>
          </a:xfrm>
        </p:spPr>
        <p:txBody>
          <a:bodyPr/>
          <a:lstStyle/>
          <a:p>
            <a:pPr>
              <a:defRPr/>
            </a:pPr>
            <a:r>
              <a:rPr lang="en-US" altLang="en-US" dirty="0"/>
              <a:t>© Richard Thomas, 1998–2018</a:t>
            </a:r>
            <a:endParaRPr lang="en-AU" altLang="en-US" dirty="0"/>
          </a:p>
        </p:txBody>
      </p:sp>
    </p:spTree>
    <p:extLst>
      <p:ext uri="{BB962C8B-B14F-4D97-AF65-F5344CB8AC3E}">
        <p14:creationId xmlns:p14="http://schemas.microsoft.com/office/powerpoint/2010/main" val="170598725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altLang="en-US" dirty="0"/>
              <a:t>Generative Patterns</a:t>
            </a:r>
          </a:p>
        </p:txBody>
      </p:sp>
      <p:sp>
        <p:nvSpPr>
          <p:cNvPr id="140291" name="Rectangle 3"/>
          <p:cNvSpPr>
            <a:spLocks noGrp="1" noChangeArrowheads="1"/>
          </p:cNvSpPr>
          <p:nvPr>
            <p:ph type="body" idx="1"/>
          </p:nvPr>
        </p:nvSpPr>
        <p:spPr>
          <a:xfrm>
            <a:off x="1371600" y="1044576"/>
            <a:ext cx="7443788" cy="3176514"/>
          </a:xfrm>
        </p:spPr>
        <p:txBody>
          <a:bodyPr/>
          <a:lstStyle/>
          <a:p>
            <a:r>
              <a:rPr lang="en-US" altLang="en-US" dirty="0"/>
              <a:t>The structures of these patterns are not solutions, instead they generate solutions</a:t>
            </a:r>
          </a:p>
          <a:p>
            <a:pPr lvl="1"/>
            <a:r>
              <a:rPr lang="en-US" altLang="en-US" dirty="0"/>
              <a:t>it is a means for letting the problem resolve itself over time</a:t>
            </a:r>
          </a:p>
          <a:p>
            <a:r>
              <a:rPr lang="en-US" altLang="en-US" dirty="0"/>
              <a:t>Why are generative patterns important?</a:t>
            </a:r>
          </a:p>
          <a:p>
            <a:pPr lvl="1"/>
            <a:r>
              <a:rPr lang="en-US" altLang="en-US" dirty="0"/>
              <a:t>most real problems go deeper than their surface symptoms</a:t>
            </a:r>
          </a:p>
          <a:p>
            <a:pPr lvl="1"/>
            <a:endParaRPr lang="en-AU" altLang="en-US" dirty="0"/>
          </a:p>
        </p:txBody>
      </p:sp>
      <p:grpSp>
        <p:nvGrpSpPr>
          <p:cNvPr id="140294" name="Group 6"/>
          <p:cNvGrpSpPr>
            <a:grpSpLocks/>
          </p:cNvGrpSpPr>
          <p:nvPr/>
        </p:nvGrpSpPr>
        <p:grpSpPr bwMode="auto">
          <a:xfrm>
            <a:off x="1371600" y="4221089"/>
            <a:ext cx="7669212" cy="1884363"/>
            <a:chOff x="575" y="2411"/>
            <a:chExt cx="4831" cy="1187"/>
          </a:xfrm>
        </p:grpSpPr>
        <p:sp>
          <p:nvSpPr>
            <p:cNvPr id="140293" name="Rectangle 5"/>
            <p:cNvSpPr>
              <a:spLocks noChangeArrowheads="1"/>
            </p:cNvSpPr>
            <p:nvPr/>
          </p:nvSpPr>
          <p:spPr bwMode="auto">
            <a:xfrm>
              <a:off x="575" y="2411"/>
              <a:ext cx="4807" cy="1187"/>
            </a:xfrm>
            <a:prstGeom prst="rect">
              <a:avLst/>
            </a:prstGeom>
            <a:solidFill>
              <a:schemeClr val="bg1"/>
            </a:solidFill>
            <a:ln w="22225">
              <a:solidFill>
                <a:schemeClr val="tx1"/>
              </a:solidFill>
              <a:miter lim="800000"/>
              <a:headEnd type="none" w="sm" len="sm"/>
              <a:tailEnd type="none" w="sm" len="sm"/>
            </a:ln>
            <a:effectLst>
              <a:outerShdw dist="99190" dir="2388334" algn="ctr" rotWithShape="0">
                <a:srgbClr val="CCECFF"/>
              </a:outerShdw>
            </a:effectLst>
          </p:spPr>
          <p:txBody>
            <a:bodyPr wrap="none" anchor="ctr"/>
            <a:lstStyle/>
            <a:p>
              <a:endParaRPr lang="en-AU" sz="1400" dirty="0">
                <a:latin typeface="+mn-lt"/>
              </a:endParaRPr>
            </a:p>
          </p:txBody>
        </p:sp>
        <p:sp>
          <p:nvSpPr>
            <p:cNvPr id="140292" name="Text Box 4"/>
            <p:cNvSpPr txBox="1">
              <a:spLocks noChangeArrowheads="1"/>
            </p:cNvSpPr>
            <p:nvPr/>
          </p:nvSpPr>
          <p:spPr bwMode="auto">
            <a:xfrm>
              <a:off x="603" y="2461"/>
              <a:ext cx="4803" cy="1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5000"/>
                </a:lnSpc>
                <a:spcAft>
                  <a:spcPct val="20000"/>
                </a:spcAft>
              </a:pPr>
              <a:r>
                <a:rPr lang="en-US" altLang="en-US" sz="2000" b="1" dirty="0">
                  <a:latin typeface="+mn-lt"/>
                </a:rPr>
                <a:t>Name</a:t>
              </a:r>
              <a:r>
                <a:rPr lang="en-US" altLang="en-US" sz="2000" dirty="0">
                  <a:latin typeface="+mn-lt"/>
                </a:rPr>
                <a:t>: Hands in View</a:t>
              </a:r>
            </a:p>
            <a:p>
              <a:pPr>
                <a:lnSpc>
                  <a:spcPct val="95000"/>
                </a:lnSpc>
                <a:spcAft>
                  <a:spcPct val="20000"/>
                </a:spcAft>
              </a:pPr>
              <a:r>
                <a:rPr lang="en-US" altLang="en-US" sz="2000" b="1" dirty="0">
                  <a:latin typeface="+mn-lt"/>
                </a:rPr>
                <a:t>Problem</a:t>
              </a:r>
              <a:r>
                <a:rPr lang="en-US" altLang="en-US" sz="2000" dirty="0">
                  <a:latin typeface="+mn-lt"/>
                </a:rPr>
                <a:t>: The skier fails to commit downhill resulting in slides, backward falls and “yard sales”.</a:t>
              </a:r>
            </a:p>
            <a:p>
              <a:pPr>
                <a:lnSpc>
                  <a:spcPct val="95000"/>
                </a:lnSpc>
                <a:spcAft>
                  <a:spcPct val="20000"/>
                </a:spcAft>
              </a:pPr>
              <a:r>
                <a:rPr lang="en-US" altLang="en-US" sz="2000" b="1" dirty="0">
                  <a:latin typeface="+mn-lt"/>
                </a:rPr>
                <a:t>Solution</a:t>
              </a:r>
              <a:r>
                <a:rPr lang="en-US" altLang="en-US" sz="2000" dirty="0">
                  <a:latin typeface="+mn-lt"/>
                </a:rPr>
                <a:t>: Concentrate on keeping the hands in view.  Bring them into sight immediately after each pole plant and turn.</a:t>
              </a:r>
              <a:endParaRPr lang="en-AU" altLang="en-US" sz="2000" dirty="0">
                <a:latin typeface="+mn-lt"/>
              </a:endParaRPr>
            </a:p>
          </p:txBody>
        </p:sp>
      </p:grpSp>
      <p:sp>
        <p:nvSpPr>
          <p:cNvPr id="8" name="Slide Number Placeholder 4"/>
          <p:cNvSpPr>
            <a:spLocks noGrp="1"/>
          </p:cNvSpPr>
          <p:nvPr>
            <p:ph type="sldNum" sz="quarter" idx="12"/>
          </p:nvPr>
        </p:nvSpPr>
        <p:spPr>
          <a:xfrm>
            <a:off x="8388424" y="6553200"/>
            <a:ext cx="526976" cy="304800"/>
          </a:xfrm>
        </p:spPr>
        <p:txBody>
          <a:bodyPr/>
          <a:lstStyle/>
          <a:p>
            <a:pPr>
              <a:defRPr/>
            </a:pPr>
            <a:fld id="{2505048C-9CA2-4356-B565-2FC324102B46}" type="slidenum">
              <a:rPr lang="en-AU" altLang="en-US" smtClean="0"/>
              <a:pPr>
                <a:defRPr/>
              </a:pPr>
              <a:t>53</a:t>
            </a:fld>
            <a:endParaRPr lang="en-AU" altLang="en-US"/>
          </a:p>
        </p:txBody>
      </p:sp>
      <p:sp>
        <p:nvSpPr>
          <p:cNvPr id="9" name="Date Placeholder 3">
            <a:extLst>
              <a:ext uri="{FF2B5EF4-FFF2-40B4-BE49-F238E27FC236}">
                <a16:creationId xmlns:a16="http://schemas.microsoft.com/office/drawing/2014/main" xmlns="" id="{8471F531-3C2E-4D25-8580-70C78C5BA27D}"/>
              </a:ext>
            </a:extLst>
          </p:cNvPr>
          <p:cNvSpPr>
            <a:spLocks noGrp="1"/>
          </p:cNvSpPr>
          <p:nvPr>
            <p:ph type="dt" sz="half" idx="10"/>
          </p:nvPr>
        </p:nvSpPr>
        <p:spPr>
          <a:xfrm>
            <a:off x="762000" y="6553200"/>
            <a:ext cx="1905000" cy="304800"/>
          </a:xfrm>
        </p:spPr>
        <p:txBody>
          <a:bodyPr/>
          <a:lstStyle/>
          <a:p>
            <a:pPr>
              <a:defRPr/>
            </a:pPr>
            <a:r>
              <a:rPr lang="en-US" altLang="en-US" dirty="0"/>
              <a:t>© Richard Thomas, 1998–2018</a:t>
            </a:r>
            <a:endParaRPr lang="en-AU" altLang="en-US" dirty="0"/>
          </a:p>
        </p:txBody>
      </p:sp>
    </p:spTree>
    <p:extLst>
      <p:ext uri="{BB962C8B-B14F-4D97-AF65-F5344CB8AC3E}">
        <p14:creationId xmlns:p14="http://schemas.microsoft.com/office/powerpoint/2010/main" val="270839420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altLang="en-US"/>
              <a:t>References</a:t>
            </a:r>
            <a:endParaRPr lang="en-AU" altLang="en-US"/>
          </a:p>
        </p:txBody>
      </p:sp>
      <p:sp>
        <p:nvSpPr>
          <p:cNvPr id="144387" name="Rectangle 3"/>
          <p:cNvSpPr>
            <a:spLocks noGrp="1" noChangeArrowheads="1"/>
          </p:cNvSpPr>
          <p:nvPr>
            <p:ph type="body" idx="1"/>
          </p:nvPr>
        </p:nvSpPr>
        <p:spPr>
          <a:xfrm>
            <a:off x="1371599" y="1016000"/>
            <a:ext cx="7700963" cy="4930775"/>
          </a:xfrm>
        </p:spPr>
        <p:txBody>
          <a:bodyPr/>
          <a:lstStyle/>
          <a:p>
            <a:r>
              <a:rPr lang="en-US" altLang="en-US" sz="2400" i="1" dirty="0"/>
              <a:t>Design Patterns – Elements of Reusable Object-Oriented Software</a:t>
            </a:r>
          </a:p>
          <a:p>
            <a:pPr lvl="1">
              <a:spcBef>
                <a:spcPct val="25000"/>
              </a:spcBef>
            </a:pPr>
            <a:r>
              <a:rPr lang="en-US" altLang="en-US" sz="2000" dirty="0"/>
              <a:t>Gamma, Helm, Johnson, </a:t>
            </a:r>
            <a:r>
              <a:rPr lang="en-US" altLang="en-US" sz="2000" dirty="0" err="1"/>
              <a:t>Vlissides</a:t>
            </a:r>
            <a:endParaRPr lang="en-US" altLang="en-US" sz="2000" dirty="0"/>
          </a:p>
          <a:p>
            <a:pPr lvl="1">
              <a:spcBef>
                <a:spcPct val="25000"/>
              </a:spcBef>
            </a:pPr>
            <a:r>
              <a:rPr lang="en-US" altLang="en-US" sz="2000" dirty="0"/>
              <a:t>text and CD</a:t>
            </a:r>
          </a:p>
          <a:p>
            <a:pPr>
              <a:spcBef>
                <a:spcPct val="35000"/>
              </a:spcBef>
            </a:pPr>
            <a:r>
              <a:rPr lang="en-US" altLang="en-US" sz="2400" i="1" dirty="0"/>
              <a:t>Patterns of Enterprise Applications Architecture</a:t>
            </a:r>
            <a:endParaRPr lang="en-US" altLang="en-US" sz="2400" dirty="0"/>
          </a:p>
          <a:p>
            <a:pPr lvl="1">
              <a:spcBef>
                <a:spcPct val="25000"/>
              </a:spcBef>
            </a:pPr>
            <a:r>
              <a:rPr lang="en-US" altLang="en-US" sz="2000" dirty="0"/>
              <a:t>Fowler</a:t>
            </a:r>
          </a:p>
          <a:p>
            <a:pPr>
              <a:spcBef>
                <a:spcPct val="35000"/>
              </a:spcBef>
            </a:pPr>
            <a:r>
              <a:rPr lang="en-US" altLang="en-US" sz="2400" i="1" dirty="0"/>
              <a:t>Pattern Languages of Program Design</a:t>
            </a:r>
            <a:endParaRPr lang="en-US" altLang="en-US" sz="2400" dirty="0"/>
          </a:p>
          <a:p>
            <a:pPr lvl="1">
              <a:spcBef>
                <a:spcPct val="25000"/>
              </a:spcBef>
            </a:pPr>
            <a:r>
              <a:rPr lang="en-US" altLang="en-US" sz="2000" dirty="0"/>
              <a:t>volumes 1 to N</a:t>
            </a:r>
          </a:p>
          <a:p>
            <a:pPr>
              <a:spcBef>
                <a:spcPct val="35000"/>
              </a:spcBef>
            </a:pPr>
            <a:r>
              <a:rPr lang="en-US" altLang="en-US" sz="2400" i="1" dirty="0"/>
              <a:t>Pattern Hatching: Design Patterns Applied</a:t>
            </a:r>
            <a:endParaRPr lang="en-US" altLang="en-US" sz="2400" dirty="0"/>
          </a:p>
          <a:p>
            <a:pPr lvl="1">
              <a:spcBef>
                <a:spcPct val="25000"/>
              </a:spcBef>
            </a:pPr>
            <a:r>
              <a:rPr lang="en-US" altLang="en-US" sz="2000" dirty="0" err="1"/>
              <a:t>Vlissides</a:t>
            </a:r>
            <a:endParaRPr lang="en-US" altLang="en-US" sz="2000" dirty="0"/>
          </a:p>
          <a:p>
            <a:pPr>
              <a:spcBef>
                <a:spcPct val="35000"/>
              </a:spcBef>
            </a:pPr>
            <a:r>
              <a:rPr lang="en-US" altLang="en-US" sz="2400" dirty="0"/>
              <a:t>Hillside Group patterns pages</a:t>
            </a:r>
          </a:p>
          <a:p>
            <a:pPr lvl="1"/>
            <a:r>
              <a:rPr lang="en-US" altLang="en-US" sz="2000" dirty="0">
                <a:latin typeface="Arial" panose="020B0604020202020204" pitchFamily="34" charset="0"/>
              </a:rPr>
              <a:t>http://hillside.net/</a:t>
            </a:r>
          </a:p>
        </p:txBody>
      </p:sp>
      <p:sp>
        <p:nvSpPr>
          <p:cNvPr id="5" name="Slide Number Placeholder 4"/>
          <p:cNvSpPr>
            <a:spLocks noGrp="1"/>
          </p:cNvSpPr>
          <p:nvPr>
            <p:ph type="sldNum" sz="quarter" idx="12"/>
          </p:nvPr>
        </p:nvSpPr>
        <p:spPr>
          <a:xfrm>
            <a:off x="8388424" y="6553200"/>
            <a:ext cx="526976" cy="304800"/>
          </a:xfrm>
        </p:spPr>
        <p:txBody>
          <a:bodyPr/>
          <a:lstStyle/>
          <a:p>
            <a:pPr>
              <a:defRPr/>
            </a:pPr>
            <a:fld id="{2505048C-9CA2-4356-B565-2FC324102B46}" type="slidenum">
              <a:rPr lang="en-AU" altLang="en-US" smtClean="0"/>
              <a:pPr>
                <a:defRPr/>
              </a:pPr>
              <a:t>54</a:t>
            </a:fld>
            <a:endParaRPr lang="en-AU" altLang="en-US"/>
          </a:p>
        </p:txBody>
      </p:sp>
      <p:sp>
        <p:nvSpPr>
          <p:cNvPr id="6" name="Date Placeholder 3">
            <a:extLst>
              <a:ext uri="{FF2B5EF4-FFF2-40B4-BE49-F238E27FC236}">
                <a16:creationId xmlns:a16="http://schemas.microsoft.com/office/drawing/2014/main" xmlns="" id="{D24A03F6-F38B-47EC-A62F-1B14F4FC0895}"/>
              </a:ext>
            </a:extLst>
          </p:cNvPr>
          <p:cNvSpPr>
            <a:spLocks noGrp="1"/>
          </p:cNvSpPr>
          <p:nvPr>
            <p:ph type="dt" sz="half" idx="10"/>
          </p:nvPr>
        </p:nvSpPr>
        <p:spPr>
          <a:xfrm>
            <a:off x="762000" y="6553200"/>
            <a:ext cx="1905000" cy="304800"/>
          </a:xfrm>
        </p:spPr>
        <p:txBody>
          <a:bodyPr/>
          <a:lstStyle/>
          <a:p>
            <a:pPr>
              <a:defRPr/>
            </a:pPr>
            <a:r>
              <a:rPr lang="en-US" altLang="en-US" dirty="0"/>
              <a:t>© Richard Thomas, 1998–2018</a:t>
            </a:r>
            <a:endParaRPr lang="en-AU" altLang="en-US" dirty="0"/>
          </a:p>
        </p:txBody>
      </p:sp>
    </p:spTree>
    <p:extLst>
      <p:ext uri="{BB962C8B-B14F-4D97-AF65-F5344CB8AC3E}">
        <p14:creationId xmlns:p14="http://schemas.microsoft.com/office/powerpoint/2010/main" val="2431164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Being Patterns Literate</a:t>
            </a:r>
          </a:p>
        </p:txBody>
      </p:sp>
      <p:sp>
        <p:nvSpPr>
          <p:cNvPr id="3" name="Content Placeholder 2"/>
          <p:cNvSpPr>
            <a:spLocks noGrp="1"/>
          </p:cNvSpPr>
          <p:nvPr>
            <p:ph idx="1"/>
          </p:nvPr>
        </p:nvSpPr>
        <p:spPr/>
        <p:txBody>
          <a:bodyPr/>
          <a:lstStyle/>
          <a:p>
            <a:pPr fontAlgn="base"/>
            <a:r>
              <a:rPr lang="en-AU" dirty="0"/>
              <a:t>Keep a journal</a:t>
            </a:r>
          </a:p>
          <a:p>
            <a:pPr lvl="1" fontAlgn="base"/>
            <a:r>
              <a:rPr lang="en-AU" dirty="0"/>
              <a:t>collect design patterns that you use</a:t>
            </a:r>
          </a:p>
          <a:p>
            <a:pPr lvl="2" fontAlgn="base"/>
            <a:r>
              <a:rPr lang="en-AU" sz="2200" dirty="0"/>
              <a:t>or that you see others using</a:t>
            </a:r>
          </a:p>
          <a:p>
            <a:pPr fontAlgn="base">
              <a:spcBef>
                <a:spcPts val="1200"/>
              </a:spcBef>
            </a:pPr>
            <a:r>
              <a:rPr lang="en-AU" dirty="0"/>
              <a:t>Read about other developers / designers and note what they do</a:t>
            </a:r>
          </a:p>
          <a:p>
            <a:pPr fontAlgn="base">
              <a:spcBef>
                <a:spcPts val="1200"/>
              </a:spcBef>
            </a:pPr>
            <a:r>
              <a:rPr lang="en-AU" dirty="0"/>
              <a:t>Read Gang of Four!</a:t>
            </a:r>
          </a:p>
          <a:p>
            <a:pPr lvl="1" fontAlgn="base"/>
            <a:r>
              <a:rPr lang="en-AU" dirty="0"/>
              <a:t>play </a:t>
            </a:r>
            <a:r>
              <a:rPr lang="en-AU" i="1" dirty="0"/>
              <a:t>Patterns Pursuit </a:t>
            </a:r>
            <a:r>
              <a:rPr lang="en-AU" baseline="30000" dirty="0"/>
              <a:t>©</a:t>
            </a:r>
          </a:p>
        </p:txBody>
      </p:sp>
      <p:sp>
        <p:nvSpPr>
          <p:cNvPr id="4" name="Slide Number Placeholder 4">
            <a:extLst>
              <a:ext uri="{FF2B5EF4-FFF2-40B4-BE49-F238E27FC236}">
                <a16:creationId xmlns:a16="http://schemas.microsoft.com/office/drawing/2014/main" xmlns="" id="{CCA5F13D-A5FB-46E7-9FE0-2ABE62BAFA1E}"/>
              </a:ext>
            </a:extLst>
          </p:cNvPr>
          <p:cNvSpPr>
            <a:spLocks noGrp="1"/>
          </p:cNvSpPr>
          <p:nvPr>
            <p:ph type="sldNum" sz="quarter" idx="12"/>
          </p:nvPr>
        </p:nvSpPr>
        <p:spPr>
          <a:xfrm>
            <a:off x="8388424" y="6553200"/>
            <a:ext cx="526976" cy="304800"/>
          </a:xfrm>
        </p:spPr>
        <p:txBody>
          <a:bodyPr/>
          <a:lstStyle/>
          <a:p>
            <a:pPr>
              <a:defRPr/>
            </a:pPr>
            <a:fld id="{2505048C-9CA2-4356-B565-2FC324102B46}" type="slidenum">
              <a:rPr lang="en-AU" altLang="en-US" smtClean="0"/>
              <a:pPr>
                <a:defRPr/>
              </a:pPr>
              <a:t>55</a:t>
            </a:fld>
            <a:endParaRPr lang="en-AU" altLang="en-US"/>
          </a:p>
        </p:txBody>
      </p:sp>
      <p:sp>
        <p:nvSpPr>
          <p:cNvPr id="5" name="Date Placeholder 3">
            <a:extLst>
              <a:ext uri="{FF2B5EF4-FFF2-40B4-BE49-F238E27FC236}">
                <a16:creationId xmlns:a16="http://schemas.microsoft.com/office/drawing/2014/main" xmlns="" id="{C12B4326-9194-458A-9F06-65A659A26154}"/>
              </a:ext>
            </a:extLst>
          </p:cNvPr>
          <p:cNvSpPr>
            <a:spLocks noGrp="1"/>
          </p:cNvSpPr>
          <p:nvPr>
            <p:ph type="dt" sz="half" idx="10"/>
          </p:nvPr>
        </p:nvSpPr>
        <p:spPr>
          <a:xfrm>
            <a:off x="762000" y="6553200"/>
            <a:ext cx="1905000" cy="304800"/>
          </a:xfrm>
        </p:spPr>
        <p:txBody>
          <a:bodyPr/>
          <a:lstStyle/>
          <a:p>
            <a:pPr>
              <a:defRPr/>
            </a:pPr>
            <a:r>
              <a:rPr lang="en-US" altLang="en-US" dirty="0"/>
              <a:t>© Richard Thomas, 1998–2018</a:t>
            </a:r>
            <a:endParaRPr lang="en-AU" altLang="en-US" dirty="0"/>
          </a:p>
        </p:txBody>
      </p:sp>
    </p:spTree>
    <p:extLst>
      <p:ext uri="{BB962C8B-B14F-4D97-AF65-F5344CB8AC3E}">
        <p14:creationId xmlns:p14="http://schemas.microsoft.com/office/powerpoint/2010/main" val="226926038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6 (Maciaszek - RASD 3/e)</a:t>
            </a:r>
          </a:p>
        </p:txBody>
      </p:sp>
      <p:sp>
        <p:nvSpPr>
          <p:cNvPr id="6" name="Slide Number Placeholder 5"/>
          <p:cNvSpPr>
            <a:spLocks noGrp="1"/>
          </p:cNvSpPr>
          <p:nvPr>
            <p:ph type="sldNum" sz="quarter" idx="12"/>
          </p:nvPr>
        </p:nvSpPr>
        <p:spPr/>
        <p:txBody>
          <a:bodyPr/>
          <a:lstStyle/>
          <a:p>
            <a:fld id="{D7EB39DF-F224-4C19-9215-7823186C7066}" type="slidenum">
              <a:rPr lang="en-AU" altLang="en-US"/>
              <a:pPr/>
              <a:t>56</a:t>
            </a:fld>
            <a:endParaRPr lang="en-AU" altLang="en-US"/>
          </a:p>
        </p:txBody>
      </p:sp>
      <p:sp>
        <p:nvSpPr>
          <p:cNvPr id="1095682" name="Rectangle 2"/>
          <p:cNvSpPr>
            <a:spLocks noGrp="1" noChangeArrowheads="1"/>
          </p:cNvSpPr>
          <p:nvPr>
            <p:ph type="title"/>
          </p:nvPr>
        </p:nvSpPr>
        <p:spPr/>
        <p:txBody>
          <a:bodyPr/>
          <a:lstStyle/>
          <a:p>
            <a:r>
              <a:rPr lang="en-US" altLang="en-US"/>
              <a:t>Review Quiz 6.2</a:t>
            </a:r>
          </a:p>
        </p:txBody>
      </p:sp>
      <p:sp>
        <p:nvSpPr>
          <p:cNvPr id="1095683" name="Rectangle 3"/>
          <p:cNvSpPr>
            <a:spLocks noGrp="1" noChangeArrowheads="1"/>
          </p:cNvSpPr>
          <p:nvPr>
            <p:ph type="body" idx="1"/>
          </p:nvPr>
        </p:nvSpPr>
        <p:spPr/>
        <p:txBody>
          <a:bodyPr/>
          <a:lstStyle/>
          <a:p>
            <a:pPr marL="533400" indent="-533400">
              <a:buClr>
                <a:srgbClr val="0000CC"/>
              </a:buClr>
              <a:buFont typeface="Monotype Sorts" charset="2"/>
              <a:buAutoNum type="arabicPeriod"/>
            </a:pPr>
            <a:r>
              <a:rPr lang="en-US" altLang="en-US" dirty="0"/>
              <a:t>What are the two main, and contrasting, computational models?</a:t>
            </a:r>
          </a:p>
          <a:p>
            <a:pPr marL="533400" indent="-533400">
              <a:buClr>
                <a:srgbClr val="0000CC"/>
              </a:buClr>
              <a:buFont typeface="Monotype Sorts" charset="2"/>
              <a:buAutoNum type="arabicPeriod"/>
            </a:pPr>
            <a:r>
              <a:rPr lang="en-US" altLang="en-US" dirty="0"/>
              <a:t>Is structural complexity computed with regard to program’s classes or program’s objects?</a:t>
            </a:r>
          </a:p>
          <a:p>
            <a:pPr marL="533400" indent="-533400">
              <a:buClr>
                <a:srgbClr val="0000CC"/>
              </a:buClr>
              <a:buFont typeface="Monotype Sorts" charset="2"/>
              <a:buAutoNum type="arabicPeriod"/>
            </a:pPr>
            <a:r>
              <a:rPr lang="en-US" altLang="en-US" dirty="0"/>
              <a:t>What is the name of the pattern that defines a higher-level interface that makes the subsystem easier to use?</a:t>
            </a:r>
          </a:p>
          <a:p>
            <a:pPr marL="533400" indent="-533400">
              <a:buClr>
                <a:srgbClr val="0000CC"/>
              </a:buClr>
              <a:buFont typeface="Monotype Sorts" charset="2"/>
              <a:buAutoNum type="arabicPeriod"/>
            </a:pPr>
            <a:r>
              <a:rPr lang="en-US" altLang="en-US" dirty="0"/>
              <a:t>Which pattern makes it possible to enforce the NCP (neighbor communication) principle?</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7730" name="Rectangle 2"/>
          <p:cNvSpPr>
            <a:spLocks noGrp="1" noChangeArrowheads="1"/>
          </p:cNvSpPr>
          <p:nvPr>
            <p:ph type="ctrTitle"/>
          </p:nvPr>
        </p:nvSpPr>
        <p:spPr/>
        <p:txBody>
          <a:bodyPr/>
          <a:lstStyle/>
          <a:p>
            <a:pPr algn="ctr"/>
            <a:r>
              <a:rPr lang="en-US" altLang="en-US" dirty="0"/>
              <a:t>3. </a:t>
            </a:r>
            <a:r>
              <a:rPr lang="en-US" altLang="en-US" sz="4800" dirty="0"/>
              <a:t>Architectural </a:t>
            </a:r>
            <a:r>
              <a:rPr lang="en-US" altLang="en-US" sz="4800" dirty="0" err="1" smtClean="0"/>
              <a:t>Modelling</a:t>
            </a:r>
            <a:r>
              <a:rPr lang="en-US" altLang="en-US" sz="4800" dirty="0" smtClean="0"/>
              <a:t> </a:t>
            </a:r>
            <a:endParaRPr lang="en-US" altLang="en-US" sz="4800" dirty="0"/>
          </a:p>
        </p:txBody>
      </p:sp>
      <p:sp>
        <p:nvSpPr>
          <p:cNvPr id="1097731" name="Rectangle 3"/>
          <p:cNvSpPr>
            <a:spLocks noGrp="1" noChangeArrowheads="1"/>
          </p:cNvSpPr>
          <p:nvPr>
            <p:ph type="subTitle" idx="1"/>
          </p:nvPr>
        </p:nvSpPr>
        <p:spPr/>
        <p:txBody>
          <a:bodyPr/>
          <a:lstStyle/>
          <a:p>
            <a:pPr>
              <a:lnSpc>
                <a:spcPct val="80000"/>
              </a:lnSpc>
              <a:buFont typeface="Monotype Sorts" charset="2"/>
              <a:buChar char="n"/>
            </a:pPr>
            <a:r>
              <a:rPr lang="en-US" altLang="en-US" sz="2400" dirty="0"/>
              <a:t> </a:t>
            </a:r>
            <a:r>
              <a:rPr lang="en-US" altLang="en-US" sz="2400" i="1" dirty="0"/>
              <a:t>Architectural </a:t>
            </a:r>
            <a:r>
              <a:rPr lang="en-US" altLang="en-US" sz="2400" i="1" dirty="0" err="1" smtClean="0"/>
              <a:t>modelling</a:t>
            </a:r>
            <a:r>
              <a:rPr lang="en-US" altLang="en-US" sz="2400" dirty="0" smtClean="0"/>
              <a:t> </a:t>
            </a:r>
            <a:r>
              <a:rPr lang="en-US" altLang="en-US" sz="2400" dirty="0"/>
              <a:t>is supported by facilities for </a:t>
            </a:r>
            <a:r>
              <a:rPr lang="en-US" altLang="en-US" sz="2400" i="1" dirty="0"/>
              <a:t>implementation </a:t>
            </a:r>
            <a:r>
              <a:rPr lang="en-US" altLang="en-US" sz="2400" i="1" dirty="0" err="1" smtClean="0"/>
              <a:t>modelling</a:t>
            </a:r>
            <a:r>
              <a:rPr lang="en-US" altLang="en-US" sz="2400" dirty="0" smtClean="0"/>
              <a:t> </a:t>
            </a:r>
            <a:endParaRPr lang="en-US" altLang="en-US" sz="2400" dirty="0"/>
          </a:p>
          <a:p>
            <a:pPr>
              <a:lnSpc>
                <a:spcPct val="80000"/>
              </a:lnSpc>
              <a:buFont typeface="Monotype Sorts" charset="2"/>
              <a:buChar char="n"/>
            </a:pPr>
            <a:r>
              <a:rPr lang="en-US" altLang="en-US" sz="2400" dirty="0"/>
              <a:t> Beyond implementation models, UML supports architectural </a:t>
            </a:r>
            <a:r>
              <a:rPr lang="en-US" altLang="en-US" sz="2400" dirty="0" err="1" smtClean="0"/>
              <a:t>modelling</a:t>
            </a:r>
            <a:r>
              <a:rPr lang="en-US" altLang="en-US" sz="2400" dirty="0" smtClean="0"/>
              <a:t> </a:t>
            </a:r>
            <a:r>
              <a:rPr lang="en-US" altLang="en-US" sz="2400" dirty="0"/>
              <a:t>through </a:t>
            </a:r>
            <a:r>
              <a:rPr lang="en-US" altLang="en-US" sz="2400" i="1" dirty="0"/>
              <a:t>constraints</a:t>
            </a:r>
            <a:r>
              <a:rPr lang="en-US" altLang="en-US" sz="2400" dirty="0"/>
              <a:t> designed into class diagrams </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ltLang="en-US"/>
              <a:t>© Pearson Education 2007</a:t>
            </a:r>
            <a:endParaRPr lang="en-AU" altLang="en-US"/>
          </a:p>
        </p:txBody>
      </p:sp>
      <p:sp>
        <p:nvSpPr>
          <p:cNvPr id="6" name="Footer Placeholder 4"/>
          <p:cNvSpPr>
            <a:spLocks noGrp="1"/>
          </p:cNvSpPr>
          <p:nvPr>
            <p:ph type="ftr" sz="quarter" idx="11"/>
          </p:nvPr>
        </p:nvSpPr>
        <p:spPr/>
        <p:txBody>
          <a:bodyPr/>
          <a:lstStyle/>
          <a:p>
            <a:r>
              <a:rPr lang="en-AU" altLang="en-US"/>
              <a:t>Chapter 6 (Maciaszek - RASD 3/e)</a:t>
            </a:r>
          </a:p>
        </p:txBody>
      </p:sp>
      <p:sp>
        <p:nvSpPr>
          <p:cNvPr id="7" name="Slide Number Placeholder 5"/>
          <p:cNvSpPr>
            <a:spLocks noGrp="1"/>
          </p:cNvSpPr>
          <p:nvPr>
            <p:ph type="sldNum" sz="quarter" idx="12"/>
          </p:nvPr>
        </p:nvSpPr>
        <p:spPr/>
        <p:txBody>
          <a:bodyPr/>
          <a:lstStyle/>
          <a:p>
            <a:fld id="{21EDC44D-E9B3-47F8-9E46-FFFA1FA3B2C8}" type="slidenum">
              <a:rPr lang="en-AU" altLang="en-US"/>
              <a:pPr/>
              <a:t>58</a:t>
            </a:fld>
            <a:endParaRPr lang="en-AU" altLang="en-US"/>
          </a:p>
        </p:txBody>
      </p:sp>
      <p:sp>
        <p:nvSpPr>
          <p:cNvPr id="1025026" name="Rectangle 2"/>
          <p:cNvSpPr>
            <a:spLocks noGrp="1" noChangeArrowheads="1"/>
          </p:cNvSpPr>
          <p:nvPr>
            <p:ph type="title"/>
          </p:nvPr>
        </p:nvSpPr>
        <p:spPr/>
        <p:txBody>
          <a:bodyPr/>
          <a:lstStyle/>
          <a:p>
            <a:r>
              <a:rPr lang="en-US" altLang="en-US"/>
              <a:t>Packages</a:t>
            </a:r>
          </a:p>
        </p:txBody>
      </p:sp>
      <p:sp>
        <p:nvSpPr>
          <p:cNvPr id="1025027" name="Rectangle 3"/>
          <p:cNvSpPr>
            <a:spLocks noGrp="1" noChangeArrowheads="1"/>
          </p:cNvSpPr>
          <p:nvPr>
            <p:ph type="body" idx="1"/>
          </p:nvPr>
        </p:nvSpPr>
        <p:spPr>
          <a:xfrm>
            <a:off x="1371600" y="1066800"/>
            <a:ext cx="7543800" cy="2290763"/>
          </a:xfrm>
        </p:spPr>
        <p:txBody>
          <a:bodyPr/>
          <a:lstStyle/>
          <a:p>
            <a:pPr>
              <a:lnSpc>
                <a:spcPct val="90000"/>
              </a:lnSpc>
            </a:pPr>
            <a:r>
              <a:rPr lang="en-US" altLang="en-US" sz="2400" dirty="0"/>
              <a:t>Represent group of classes (or other modeling elements, e.g. use cases)</a:t>
            </a:r>
          </a:p>
          <a:p>
            <a:pPr>
              <a:lnSpc>
                <a:spcPct val="90000"/>
              </a:lnSpc>
            </a:pPr>
            <a:r>
              <a:rPr lang="en-US" altLang="en-US" sz="2400" dirty="0"/>
              <a:t>Can be nested</a:t>
            </a:r>
          </a:p>
          <a:p>
            <a:pPr>
              <a:lnSpc>
                <a:spcPct val="90000"/>
              </a:lnSpc>
            </a:pPr>
            <a:r>
              <a:rPr lang="en-US" altLang="en-US" sz="2400" dirty="0" smtClean="0"/>
              <a:t>Relationships</a:t>
            </a:r>
            <a:endParaRPr lang="en-US" altLang="en-US" sz="2400" dirty="0"/>
          </a:p>
          <a:p>
            <a:pPr lvl="1">
              <a:lnSpc>
                <a:spcPct val="90000"/>
              </a:lnSpc>
            </a:pPr>
            <a:r>
              <a:rPr lang="en-US" altLang="en-US" sz="2200" dirty="0" smtClean="0"/>
              <a:t>dependency</a:t>
            </a:r>
            <a:r>
              <a:rPr lang="en-US" altLang="en-US" sz="2200" dirty="0"/>
              <a:t>, nesting and </a:t>
            </a:r>
            <a:r>
              <a:rPr lang="en-US" altLang="en-US" sz="2200" dirty="0" err="1" smtClean="0"/>
              <a:t>generalisation</a:t>
            </a:r>
            <a:endParaRPr lang="en-US" altLang="en-US" sz="2200" dirty="0"/>
          </a:p>
          <a:p>
            <a:pPr>
              <a:lnSpc>
                <a:spcPct val="90000"/>
              </a:lnSpc>
            </a:pPr>
            <a:r>
              <a:rPr lang="en-US" altLang="en-US" sz="2400" dirty="0"/>
              <a:t>Element can only be owned by one package, but can “appear” in other packages</a:t>
            </a:r>
          </a:p>
        </p:txBody>
      </p:sp>
      <p:pic>
        <p:nvPicPr>
          <p:cNvPr id="1025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5352" y="3717032"/>
            <a:ext cx="7236296" cy="2759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6 (Maciaszek - RASD 3/e)</a:t>
            </a:r>
          </a:p>
        </p:txBody>
      </p:sp>
      <p:sp>
        <p:nvSpPr>
          <p:cNvPr id="6" name="Slide Number Placeholder 5"/>
          <p:cNvSpPr>
            <a:spLocks noGrp="1"/>
          </p:cNvSpPr>
          <p:nvPr>
            <p:ph type="sldNum" sz="quarter" idx="12"/>
          </p:nvPr>
        </p:nvSpPr>
        <p:spPr/>
        <p:txBody>
          <a:bodyPr/>
          <a:lstStyle/>
          <a:p>
            <a:fld id="{7D8999D2-32EE-4D19-8991-D5A51C409825}" type="slidenum">
              <a:rPr lang="en-AU" altLang="en-US"/>
              <a:pPr/>
              <a:t>59</a:t>
            </a:fld>
            <a:endParaRPr lang="en-AU" altLang="en-US"/>
          </a:p>
        </p:txBody>
      </p:sp>
      <p:sp>
        <p:nvSpPr>
          <p:cNvPr id="1027074" name="Rectangle 2"/>
          <p:cNvSpPr>
            <a:spLocks noGrp="1" noChangeArrowheads="1"/>
          </p:cNvSpPr>
          <p:nvPr>
            <p:ph type="title"/>
          </p:nvPr>
        </p:nvSpPr>
        <p:spPr/>
        <p:txBody>
          <a:bodyPr/>
          <a:lstStyle/>
          <a:p>
            <a:r>
              <a:rPr lang="en-US" altLang="en-US" dirty="0"/>
              <a:t>Packages – example </a:t>
            </a:r>
          </a:p>
        </p:txBody>
      </p:sp>
      <p:pic>
        <p:nvPicPr>
          <p:cNvPr id="102707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7813" y="1047750"/>
            <a:ext cx="6911975" cy="54403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ltLang="en-US"/>
              <a:t>© Pearson Education 2007</a:t>
            </a:r>
            <a:endParaRPr lang="en-AU" altLang="en-US"/>
          </a:p>
        </p:txBody>
      </p:sp>
      <p:sp>
        <p:nvSpPr>
          <p:cNvPr id="6" name="Footer Placeholder 4"/>
          <p:cNvSpPr>
            <a:spLocks noGrp="1"/>
          </p:cNvSpPr>
          <p:nvPr>
            <p:ph type="ftr" sz="quarter" idx="11"/>
          </p:nvPr>
        </p:nvSpPr>
        <p:spPr/>
        <p:txBody>
          <a:bodyPr/>
          <a:lstStyle/>
          <a:p>
            <a:r>
              <a:rPr lang="en-AU" altLang="en-US"/>
              <a:t>Chapter 6 (Maciaszek - RASD 3/e)</a:t>
            </a:r>
          </a:p>
        </p:txBody>
      </p:sp>
      <p:sp>
        <p:nvSpPr>
          <p:cNvPr id="7" name="Slide Number Placeholder 5"/>
          <p:cNvSpPr>
            <a:spLocks noGrp="1"/>
          </p:cNvSpPr>
          <p:nvPr>
            <p:ph type="sldNum" sz="quarter" idx="12"/>
          </p:nvPr>
        </p:nvSpPr>
        <p:spPr/>
        <p:txBody>
          <a:bodyPr/>
          <a:lstStyle/>
          <a:p>
            <a:fld id="{2979844A-DE80-4A9C-8D1B-4B0D39AAFFF9}" type="slidenum">
              <a:rPr lang="en-AU" altLang="en-US"/>
              <a:pPr/>
              <a:t>6</a:t>
            </a:fld>
            <a:endParaRPr lang="en-AU" altLang="en-US"/>
          </a:p>
        </p:txBody>
      </p:sp>
      <p:sp>
        <p:nvSpPr>
          <p:cNvPr id="1012738" name="Rectangle 2"/>
          <p:cNvSpPr>
            <a:spLocks noGrp="1" noChangeArrowheads="1"/>
          </p:cNvSpPr>
          <p:nvPr>
            <p:ph type="title"/>
          </p:nvPr>
        </p:nvSpPr>
        <p:spPr/>
        <p:txBody>
          <a:bodyPr/>
          <a:lstStyle/>
          <a:p>
            <a:r>
              <a:rPr lang="en-US" altLang="en-US"/>
              <a:t>Peer-to-peer architecture</a:t>
            </a:r>
          </a:p>
        </p:txBody>
      </p:sp>
      <p:sp>
        <p:nvSpPr>
          <p:cNvPr id="1012739" name="Rectangle 3"/>
          <p:cNvSpPr>
            <a:spLocks noGrp="1" noChangeArrowheads="1"/>
          </p:cNvSpPr>
          <p:nvPr>
            <p:ph type="body" idx="1"/>
          </p:nvPr>
        </p:nvSpPr>
        <p:spPr>
          <a:xfrm>
            <a:off x="1371600" y="1066800"/>
            <a:ext cx="7543800" cy="1570038"/>
          </a:xfrm>
        </p:spPr>
        <p:txBody>
          <a:bodyPr/>
          <a:lstStyle/>
          <a:p>
            <a:pPr>
              <a:lnSpc>
                <a:spcPct val="80000"/>
              </a:lnSpc>
            </a:pPr>
            <a:r>
              <a:rPr lang="en-US" altLang="en-US" sz="1800" b="1" dirty="0"/>
              <a:t>Distributed processing</a:t>
            </a:r>
            <a:r>
              <a:rPr lang="en-US" altLang="en-US" sz="1800" dirty="0"/>
              <a:t> system in which any process or node in the system may be both </a:t>
            </a:r>
            <a:r>
              <a:rPr lang="en-US" altLang="en-US" sz="1800" b="1" dirty="0"/>
              <a:t>client</a:t>
            </a:r>
            <a:r>
              <a:rPr lang="en-US" altLang="en-US" sz="1800" dirty="0"/>
              <a:t> and </a:t>
            </a:r>
            <a:r>
              <a:rPr lang="en-US" altLang="en-US" sz="1800" b="1" dirty="0"/>
              <a:t>server</a:t>
            </a:r>
          </a:p>
          <a:p>
            <a:pPr>
              <a:lnSpc>
                <a:spcPct val="80000"/>
              </a:lnSpc>
            </a:pPr>
            <a:r>
              <a:rPr lang="en-US" altLang="en-US" sz="1800" dirty="0"/>
              <a:t>Special consideration – minimization of </a:t>
            </a:r>
            <a:r>
              <a:rPr lang="en-US" altLang="en-US" sz="1800" b="1" dirty="0"/>
              <a:t>network traffic</a:t>
            </a:r>
            <a:r>
              <a:rPr lang="en-US" altLang="en-US" sz="1800" dirty="0"/>
              <a:t> while maximizing the overall </a:t>
            </a:r>
            <a:r>
              <a:rPr lang="en-US" altLang="en-US" sz="1800" b="1" dirty="0"/>
              <a:t>system throughput</a:t>
            </a:r>
            <a:r>
              <a:rPr lang="en-US" altLang="en-US" sz="1800" dirty="0"/>
              <a:t> </a:t>
            </a:r>
          </a:p>
          <a:p>
            <a:pPr>
              <a:lnSpc>
                <a:spcPct val="80000"/>
              </a:lnSpc>
            </a:pPr>
            <a:r>
              <a:rPr lang="en-US" altLang="en-US" sz="1800" b="1" dirty="0"/>
              <a:t>Distributed database</a:t>
            </a:r>
            <a:r>
              <a:rPr lang="en-US" altLang="en-US" sz="1800" dirty="0"/>
              <a:t> system – when it is possible  in a single request to combine data from two or more database servers   </a:t>
            </a:r>
          </a:p>
        </p:txBody>
      </p:sp>
      <p:pic>
        <p:nvPicPr>
          <p:cNvPr id="1012740"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7450" y="2633663"/>
            <a:ext cx="7956550" cy="392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r>
              <a:rPr lang="en-US" altLang="en-US"/>
              <a:t>© Pearson Education 2007</a:t>
            </a:r>
            <a:endParaRPr lang="en-AU" altLang="en-US"/>
          </a:p>
        </p:txBody>
      </p:sp>
      <p:sp>
        <p:nvSpPr>
          <p:cNvPr id="7" name="Footer Placeholder 4"/>
          <p:cNvSpPr>
            <a:spLocks noGrp="1"/>
          </p:cNvSpPr>
          <p:nvPr>
            <p:ph type="ftr" sz="quarter" idx="11"/>
          </p:nvPr>
        </p:nvSpPr>
        <p:spPr/>
        <p:txBody>
          <a:bodyPr/>
          <a:lstStyle/>
          <a:p>
            <a:r>
              <a:rPr lang="en-AU" altLang="en-US"/>
              <a:t>Chapter 6 (Maciaszek - RASD 3/e)</a:t>
            </a:r>
          </a:p>
        </p:txBody>
      </p:sp>
      <p:sp>
        <p:nvSpPr>
          <p:cNvPr id="8" name="Slide Number Placeholder 5"/>
          <p:cNvSpPr>
            <a:spLocks noGrp="1"/>
          </p:cNvSpPr>
          <p:nvPr>
            <p:ph type="sldNum" sz="quarter" idx="12"/>
          </p:nvPr>
        </p:nvSpPr>
        <p:spPr/>
        <p:txBody>
          <a:bodyPr/>
          <a:lstStyle/>
          <a:p>
            <a:fld id="{349C015F-10B1-4C3E-9035-8CE36B45FECD}" type="slidenum">
              <a:rPr lang="en-AU" altLang="en-US"/>
              <a:pPr/>
              <a:t>60</a:t>
            </a:fld>
            <a:endParaRPr lang="en-AU" altLang="en-US"/>
          </a:p>
        </p:txBody>
      </p:sp>
      <p:sp>
        <p:nvSpPr>
          <p:cNvPr id="1028098" name="Rectangle 2"/>
          <p:cNvSpPr>
            <a:spLocks noGrp="1" noChangeArrowheads="1"/>
          </p:cNvSpPr>
          <p:nvPr>
            <p:ph type="title"/>
          </p:nvPr>
        </p:nvSpPr>
        <p:spPr/>
        <p:txBody>
          <a:bodyPr/>
          <a:lstStyle/>
          <a:p>
            <a:r>
              <a:rPr lang="en-US" altLang="en-US"/>
              <a:t>Components</a:t>
            </a:r>
          </a:p>
        </p:txBody>
      </p:sp>
      <p:sp>
        <p:nvSpPr>
          <p:cNvPr id="1028099" name="Rectangle 3"/>
          <p:cNvSpPr>
            <a:spLocks noGrp="1" noChangeArrowheads="1"/>
          </p:cNvSpPr>
          <p:nvPr>
            <p:ph type="body" idx="1"/>
          </p:nvPr>
        </p:nvSpPr>
        <p:spPr>
          <a:xfrm>
            <a:off x="1371600" y="1066800"/>
            <a:ext cx="7543800" cy="633413"/>
          </a:xfrm>
        </p:spPr>
        <p:txBody>
          <a:bodyPr/>
          <a:lstStyle/>
          <a:p>
            <a:pPr>
              <a:lnSpc>
                <a:spcPct val="90000"/>
              </a:lnSpc>
            </a:pPr>
            <a:r>
              <a:rPr lang="en-US" altLang="en-US" sz="2000" b="1" dirty="0"/>
              <a:t>Component</a:t>
            </a:r>
            <a:r>
              <a:rPr lang="en-US" altLang="en-US" sz="2000" dirty="0"/>
              <a:t> – </a:t>
            </a:r>
            <a:r>
              <a:rPr lang="en-US" altLang="en-US" sz="2000" dirty="0" smtClean="0"/>
              <a:t>deployable part </a:t>
            </a:r>
            <a:r>
              <a:rPr lang="en-US" altLang="en-US" sz="2000" dirty="0"/>
              <a:t>of the system, piece of implementation, software program </a:t>
            </a:r>
          </a:p>
        </p:txBody>
      </p:sp>
      <p:sp>
        <p:nvSpPr>
          <p:cNvPr id="1028101" name="Rectangle 5"/>
          <p:cNvSpPr>
            <a:spLocks noChangeArrowheads="1"/>
          </p:cNvSpPr>
          <p:nvPr/>
        </p:nvSpPr>
        <p:spPr bwMode="auto">
          <a:xfrm>
            <a:off x="762000" y="4032347"/>
            <a:ext cx="8382000" cy="223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accent1"/>
              </a:buClr>
              <a:buSzPct val="75000"/>
              <a:buFont typeface="Monotype Sorts" charset="2"/>
              <a:buChar char="n"/>
              <a:defRPr sz="2800">
                <a:solidFill>
                  <a:schemeClr val="tx1"/>
                </a:solidFill>
                <a:latin typeface="Arial" panose="020B0604020202020204" pitchFamily="34" charset="0"/>
              </a:defRPr>
            </a:lvl1pPr>
            <a:lvl2pPr marL="742950" indent="-285750">
              <a:spcBef>
                <a:spcPct val="20000"/>
              </a:spcBef>
              <a:buClr>
                <a:schemeClr val="tx2"/>
              </a:buClr>
              <a:buChar char="•"/>
              <a:defRPr sz="2400">
                <a:solidFill>
                  <a:schemeClr val="tx1"/>
                </a:solidFill>
                <a:latin typeface="Arial" panose="020B0604020202020204" pitchFamily="34" charset="0"/>
              </a:defRPr>
            </a:lvl2pPr>
            <a:lvl3pPr marL="1143000" indent="-228600">
              <a:spcBef>
                <a:spcPct val="20000"/>
              </a:spcBef>
              <a:buClr>
                <a:schemeClr val="tx2"/>
              </a:buClr>
              <a:buChar char="–"/>
              <a:defRPr sz="2000">
                <a:solidFill>
                  <a:schemeClr val="tx1"/>
                </a:solidFill>
                <a:effectLst>
                  <a:outerShdw blurRad="38100" dist="38100" dir="2700000" algn="tl">
                    <a:srgbClr val="FFFFFF"/>
                  </a:outerShdw>
                </a:effectLst>
                <a:latin typeface="Arial" panose="020B0604020202020204" pitchFamily="34" charset="0"/>
              </a:defRPr>
            </a:lvl3pPr>
            <a:lvl4pPr marL="1600200" indent="-228600">
              <a:spcBef>
                <a:spcPct val="20000"/>
              </a:spcBef>
              <a:buClr>
                <a:schemeClr val="tx2"/>
              </a:buClr>
              <a:buChar char="•"/>
              <a:defRPr>
                <a:solidFill>
                  <a:schemeClr val="tx1"/>
                </a:solidFill>
                <a:latin typeface="Arial" panose="020B0604020202020204" pitchFamily="34" charset="0"/>
              </a:defRPr>
            </a:lvl4pPr>
            <a:lvl5pPr marL="2057400" indent="-228600">
              <a:spcBef>
                <a:spcPct val="20000"/>
              </a:spcBef>
              <a:buClr>
                <a:schemeClr val="tx2"/>
              </a:buClr>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Char char="–"/>
              <a:defRPr sz="1600">
                <a:solidFill>
                  <a:schemeClr val="tx1"/>
                </a:solidFill>
                <a:latin typeface="Arial" panose="020B0604020202020204" pitchFamily="34" charset="0"/>
              </a:defRPr>
            </a:lvl9pPr>
          </a:lstStyle>
          <a:p>
            <a:pPr>
              <a:lnSpc>
                <a:spcPct val="90000"/>
              </a:lnSpc>
            </a:pPr>
            <a:r>
              <a:rPr lang="en-US" altLang="en-US" sz="1800" dirty="0"/>
              <a:t>Unit of independent deployment (never deployed partially).</a:t>
            </a:r>
          </a:p>
          <a:p>
            <a:pPr>
              <a:lnSpc>
                <a:spcPct val="90000"/>
              </a:lnSpc>
            </a:pPr>
            <a:r>
              <a:rPr lang="en-US" altLang="en-US" sz="1800" dirty="0"/>
              <a:t>Unit of third-party composition (i.e. sufficiently documented and self-contained to be ‘plugged into’ other components by a third-party).</a:t>
            </a:r>
          </a:p>
          <a:p>
            <a:pPr>
              <a:lnSpc>
                <a:spcPct val="90000"/>
              </a:lnSpc>
            </a:pPr>
            <a:r>
              <a:rPr lang="en-US" altLang="en-US" sz="1800" dirty="0"/>
              <a:t>Has no persistent state (i.e. cannot be distinguished from copies of its own).</a:t>
            </a:r>
          </a:p>
          <a:p>
            <a:pPr>
              <a:lnSpc>
                <a:spcPct val="90000"/>
              </a:lnSpc>
            </a:pPr>
            <a:r>
              <a:rPr lang="en-US" altLang="en-US" sz="1800" dirty="0"/>
              <a:t>Replaceable part of a system, i.e. it can be replaced by another component that conforms to the same interface.</a:t>
            </a:r>
          </a:p>
          <a:p>
            <a:pPr>
              <a:lnSpc>
                <a:spcPct val="90000"/>
              </a:lnSpc>
            </a:pPr>
            <a:r>
              <a:rPr lang="en-US" altLang="en-US" sz="1800" dirty="0"/>
              <a:t>Fulfills a clear function and is logically and physically cohesive.</a:t>
            </a:r>
          </a:p>
          <a:p>
            <a:pPr>
              <a:lnSpc>
                <a:spcPct val="90000"/>
              </a:lnSpc>
            </a:pPr>
            <a:r>
              <a:rPr lang="en-US" altLang="en-US" sz="1800" dirty="0"/>
              <a:t>May be nested in other components.</a:t>
            </a:r>
          </a:p>
        </p:txBody>
      </p:sp>
      <p:pic>
        <p:nvPicPr>
          <p:cNvPr id="1028102"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1720" y="1773238"/>
            <a:ext cx="6863680" cy="2115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6 (Maciaszek - RASD 3/e)</a:t>
            </a:r>
          </a:p>
        </p:txBody>
      </p:sp>
      <p:sp>
        <p:nvSpPr>
          <p:cNvPr id="6" name="Slide Number Placeholder 5"/>
          <p:cNvSpPr>
            <a:spLocks noGrp="1"/>
          </p:cNvSpPr>
          <p:nvPr>
            <p:ph type="sldNum" sz="quarter" idx="12"/>
          </p:nvPr>
        </p:nvSpPr>
        <p:spPr/>
        <p:txBody>
          <a:bodyPr/>
          <a:lstStyle/>
          <a:p>
            <a:fld id="{88EF4028-5149-42B2-91B0-9AE3097BA276}" type="slidenum">
              <a:rPr lang="en-AU" altLang="en-US"/>
              <a:pPr/>
              <a:t>61</a:t>
            </a:fld>
            <a:endParaRPr lang="en-AU" altLang="en-US"/>
          </a:p>
        </p:txBody>
      </p:sp>
      <p:sp>
        <p:nvSpPr>
          <p:cNvPr id="1030146" name="Rectangle 2"/>
          <p:cNvSpPr>
            <a:spLocks noGrp="1" noChangeArrowheads="1"/>
          </p:cNvSpPr>
          <p:nvPr>
            <p:ph type="title"/>
          </p:nvPr>
        </p:nvSpPr>
        <p:spPr/>
        <p:txBody>
          <a:bodyPr/>
          <a:lstStyle/>
          <a:p>
            <a:r>
              <a:rPr lang="en-US" altLang="en-US"/>
              <a:t>Component versus package</a:t>
            </a:r>
          </a:p>
        </p:txBody>
      </p:sp>
      <p:sp>
        <p:nvSpPr>
          <p:cNvPr id="1030147" name="Rectangle 3"/>
          <p:cNvSpPr>
            <a:spLocks noGrp="1" noChangeArrowheads="1"/>
          </p:cNvSpPr>
          <p:nvPr>
            <p:ph type="body" idx="1"/>
          </p:nvPr>
        </p:nvSpPr>
        <p:spPr/>
        <p:txBody>
          <a:bodyPr/>
          <a:lstStyle/>
          <a:p>
            <a:pPr>
              <a:lnSpc>
                <a:spcPct val="95000"/>
              </a:lnSpc>
            </a:pPr>
            <a:r>
              <a:rPr lang="en-US" altLang="en-US" sz="2400" dirty="0"/>
              <a:t>At the logical level, every class </a:t>
            </a:r>
            <a:r>
              <a:rPr lang="en-US" altLang="en-US" sz="2400" u="sng" dirty="0"/>
              <a:t>belongs to</a:t>
            </a:r>
            <a:r>
              <a:rPr lang="en-US" altLang="en-US" sz="2400" dirty="0"/>
              <a:t> a single </a:t>
            </a:r>
            <a:r>
              <a:rPr lang="en-US" altLang="en-US" sz="2400" b="1" dirty="0"/>
              <a:t>package</a:t>
            </a:r>
          </a:p>
          <a:p>
            <a:pPr>
              <a:lnSpc>
                <a:spcPct val="95000"/>
              </a:lnSpc>
            </a:pPr>
            <a:r>
              <a:rPr lang="en-US" altLang="en-US" sz="2400" dirty="0"/>
              <a:t>At the physical level</a:t>
            </a:r>
            <a:r>
              <a:rPr lang="en-US" altLang="en-US" sz="2400" dirty="0" smtClean="0"/>
              <a:t>,</a:t>
            </a:r>
            <a:r>
              <a:rPr lang="en-US" altLang="en-US" sz="2400" b="1" dirty="0"/>
              <a:t> </a:t>
            </a:r>
            <a:r>
              <a:rPr lang="en-US" altLang="en-US" sz="2400" b="1" dirty="0" smtClean="0"/>
              <a:t>components</a:t>
            </a:r>
            <a:r>
              <a:rPr lang="en-US" altLang="en-US" sz="2400" dirty="0" smtClean="0"/>
              <a:t> are </a:t>
            </a:r>
            <a:r>
              <a:rPr lang="en-US" altLang="en-US" sz="2400" u="sng" dirty="0" smtClean="0"/>
              <a:t>implemented </a:t>
            </a:r>
            <a:r>
              <a:rPr lang="en-US" altLang="en-US" sz="2400" u="sng" dirty="0"/>
              <a:t>by</a:t>
            </a:r>
            <a:r>
              <a:rPr lang="en-US" altLang="en-US" sz="2400" dirty="0"/>
              <a:t> at least </a:t>
            </a:r>
            <a:r>
              <a:rPr lang="en-US" altLang="en-US" sz="2400" dirty="0" smtClean="0"/>
              <a:t>one class</a:t>
            </a:r>
            <a:endParaRPr lang="en-US" altLang="en-US" sz="2400" dirty="0"/>
          </a:p>
          <a:p>
            <a:pPr lvl="1">
              <a:lnSpc>
                <a:spcPct val="95000"/>
              </a:lnSpc>
            </a:pPr>
            <a:r>
              <a:rPr lang="en-US" altLang="en-US" sz="2000" dirty="0" smtClean="0"/>
              <a:t>components provide services, delivered by class operations</a:t>
            </a:r>
          </a:p>
          <a:p>
            <a:pPr lvl="1">
              <a:lnSpc>
                <a:spcPct val="95000"/>
              </a:lnSpc>
            </a:pPr>
            <a:r>
              <a:rPr lang="en-US" altLang="en-US" sz="2000" dirty="0" smtClean="0"/>
              <a:t>should accessed via an interface</a:t>
            </a:r>
            <a:endParaRPr lang="en-US" altLang="en-US" sz="2000" dirty="0"/>
          </a:p>
          <a:p>
            <a:pPr>
              <a:lnSpc>
                <a:spcPct val="95000"/>
              </a:lnSpc>
            </a:pPr>
            <a:r>
              <a:rPr lang="en-US" altLang="en-US" sz="2400" b="1" dirty="0"/>
              <a:t>Packages</a:t>
            </a:r>
            <a:r>
              <a:rPr lang="en-US" altLang="en-US" sz="2400" dirty="0"/>
              <a:t> are typically larger architectural units than components</a:t>
            </a:r>
          </a:p>
          <a:p>
            <a:pPr lvl="1">
              <a:lnSpc>
                <a:spcPct val="95000"/>
              </a:lnSpc>
            </a:pPr>
            <a:r>
              <a:rPr lang="en-US" altLang="en-US" sz="2000" dirty="0"/>
              <a:t>tend to group classes in a </a:t>
            </a:r>
            <a:r>
              <a:rPr lang="en-US" altLang="en-US" sz="2000" u="sng" dirty="0"/>
              <a:t>horizontal</a:t>
            </a:r>
            <a:r>
              <a:rPr lang="en-US" altLang="en-US" sz="2000" dirty="0"/>
              <a:t> way – by </a:t>
            </a:r>
            <a:r>
              <a:rPr lang="en-US" altLang="en-US" sz="2000" u="sng" dirty="0"/>
              <a:t>static proximity</a:t>
            </a:r>
            <a:r>
              <a:rPr lang="en-US" altLang="en-US" sz="2000" dirty="0"/>
              <a:t> of classes in the application domain </a:t>
            </a:r>
          </a:p>
          <a:p>
            <a:pPr>
              <a:lnSpc>
                <a:spcPct val="95000"/>
              </a:lnSpc>
            </a:pPr>
            <a:r>
              <a:rPr lang="en-US" altLang="en-US" sz="2400" b="1" dirty="0"/>
              <a:t>Components</a:t>
            </a:r>
            <a:r>
              <a:rPr lang="en-US" altLang="en-US" sz="2400" dirty="0"/>
              <a:t> are </a:t>
            </a:r>
            <a:r>
              <a:rPr lang="en-US" altLang="en-US" sz="2400" u="sng" dirty="0"/>
              <a:t>vertical</a:t>
            </a:r>
            <a:r>
              <a:rPr lang="en-US" altLang="en-US" sz="2400" dirty="0"/>
              <a:t> groups of classes with </a:t>
            </a:r>
            <a:r>
              <a:rPr lang="en-US" altLang="en-US" sz="2400" u="sng" dirty="0" err="1"/>
              <a:t>behavioural</a:t>
            </a:r>
            <a:r>
              <a:rPr lang="en-US" altLang="en-US" sz="2400" u="sng" dirty="0"/>
              <a:t> proximity</a:t>
            </a:r>
            <a:r>
              <a:rPr lang="en-US" altLang="en-US" sz="2400" dirty="0"/>
              <a:t> </a:t>
            </a:r>
          </a:p>
          <a:p>
            <a:pPr lvl="1">
              <a:lnSpc>
                <a:spcPct val="95000"/>
              </a:lnSpc>
            </a:pPr>
            <a:r>
              <a:rPr lang="en-US" altLang="en-US" sz="2000" dirty="0"/>
              <a:t>may come from different domains but they contribute to a single piece of business activity, perhaps a use case</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6 (Maciaszek - RASD 3/e)</a:t>
            </a:r>
          </a:p>
        </p:txBody>
      </p:sp>
      <p:sp>
        <p:nvSpPr>
          <p:cNvPr id="6" name="Slide Number Placeholder 5"/>
          <p:cNvSpPr>
            <a:spLocks noGrp="1"/>
          </p:cNvSpPr>
          <p:nvPr>
            <p:ph type="sldNum" sz="quarter" idx="12"/>
          </p:nvPr>
        </p:nvSpPr>
        <p:spPr/>
        <p:txBody>
          <a:bodyPr/>
          <a:lstStyle/>
          <a:p>
            <a:fld id="{024BF8EA-F8AF-4949-B41B-D448E9063A81}" type="slidenum">
              <a:rPr lang="en-AU" altLang="en-US"/>
              <a:pPr/>
              <a:t>62</a:t>
            </a:fld>
            <a:endParaRPr lang="en-AU" altLang="en-US"/>
          </a:p>
        </p:txBody>
      </p:sp>
      <p:sp>
        <p:nvSpPr>
          <p:cNvPr id="1031170" name="Rectangle 2"/>
          <p:cNvSpPr>
            <a:spLocks noGrp="1" noChangeArrowheads="1"/>
          </p:cNvSpPr>
          <p:nvPr>
            <p:ph type="title"/>
          </p:nvPr>
        </p:nvSpPr>
        <p:spPr/>
        <p:txBody>
          <a:bodyPr/>
          <a:lstStyle/>
          <a:p>
            <a:r>
              <a:rPr lang="en-US" altLang="en-US" dirty="0"/>
              <a:t>Package and components – example</a:t>
            </a:r>
          </a:p>
        </p:txBody>
      </p:sp>
      <p:pic>
        <p:nvPicPr>
          <p:cNvPr id="103117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981075"/>
            <a:ext cx="9144000" cy="526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6 (Maciaszek - RASD 3/e)</a:t>
            </a:r>
          </a:p>
        </p:txBody>
      </p:sp>
      <p:sp>
        <p:nvSpPr>
          <p:cNvPr id="6" name="Slide Number Placeholder 5"/>
          <p:cNvSpPr>
            <a:spLocks noGrp="1"/>
          </p:cNvSpPr>
          <p:nvPr>
            <p:ph type="sldNum" sz="quarter" idx="12"/>
          </p:nvPr>
        </p:nvSpPr>
        <p:spPr/>
        <p:txBody>
          <a:bodyPr/>
          <a:lstStyle/>
          <a:p>
            <a:fld id="{83BEBA90-6E2E-47DF-9594-250F4A38DC06}" type="slidenum">
              <a:rPr lang="en-AU" altLang="en-US"/>
              <a:pPr/>
              <a:t>63</a:t>
            </a:fld>
            <a:endParaRPr lang="en-AU" altLang="en-US"/>
          </a:p>
        </p:txBody>
      </p:sp>
      <p:sp>
        <p:nvSpPr>
          <p:cNvPr id="1032194" name="Rectangle 2"/>
          <p:cNvSpPr>
            <a:spLocks noGrp="1" noChangeArrowheads="1"/>
          </p:cNvSpPr>
          <p:nvPr>
            <p:ph type="title"/>
          </p:nvPr>
        </p:nvSpPr>
        <p:spPr/>
        <p:txBody>
          <a:bodyPr/>
          <a:lstStyle/>
          <a:p>
            <a:r>
              <a:rPr lang="en-US" altLang="en-US" sz="4000"/>
              <a:t>Component versus class and interface</a:t>
            </a:r>
          </a:p>
        </p:txBody>
      </p:sp>
      <p:sp>
        <p:nvSpPr>
          <p:cNvPr id="1032195" name="Rectangle 3"/>
          <p:cNvSpPr>
            <a:spLocks noGrp="1" noChangeArrowheads="1"/>
          </p:cNvSpPr>
          <p:nvPr>
            <p:ph type="body" idx="1"/>
          </p:nvPr>
        </p:nvSpPr>
        <p:spPr>
          <a:xfrm>
            <a:off x="1371600" y="1066800"/>
            <a:ext cx="7664896" cy="5257800"/>
          </a:xfrm>
        </p:spPr>
        <p:txBody>
          <a:bodyPr/>
          <a:lstStyle/>
          <a:p>
            <a:pPr>
              <a:lnSpc>
                <a:spcPct val="90000"/>
              </a:lnSpc>
            </a:pPr>
            <a:r>
              <a:rPr lang="en-US" altLang="en-US" sz="2400" dirty="0"/>
              <a:t>Like classes, components </a:t>
            </a:r>
            <a:r>
              <a:rPr lang="en-US" altLang="en-US" sz="2400" dirty="0" err="1" smtClean="0"/>
              <a:t>realise</a:t>
            </a:r>
            <a:r>
              <a:rPr lang="en-US" altLang="en-US" sz="2400" dirty="0" smtClean="0"/>
              <a:t> </a:t>
            </a:r>
            <a:r>
              <a:rPr lang="en-US" altLang="en-US" sz="2400" dirty="0"/>
              <a:t>interfaces</a:t>
            </a:r>
          </a:p>
          <a:p>
            <a:pPr>
              <a:lnSpc>
                <a:spcPct val="90000"/>
              </a:lnSpc>
            </a:pPr>
            <a:r>
              <a:rPr lang="en-US" altLang="en-US" sz="2400" dirty="0"/>
              <a:t>Difference 1</a:t>
            </a:r>
          </a:p>
          <a:p>
            <a:pPr lvl="1">
              <a:lnSpc>
                <a:spcPct val="90000"/>
              </a:lnSpc>
            </a:pPr>
            <a:r>
              <a:rPr lang="en-US" altLang="en-US" sz="2000" b="1" dirty="0"/>
              <a:t>component</a:t>
            </a:r>
            <a:r>
              <a:rPr lang="en-US" altLang="en-US" sz="2000" dirty="0"/>
              <a:t> is a </a:t>
            </a:r>
            <a:r>
              <a:rPr lang="en-US" altLang="en-US" sz="2000" u="sng" dirty="0"/>
              <a:t>physical</a:t>
            </a:r>
            <a:r>
              <a:rPr lang="en-US" altLang="en-US" sz="2000" dirty="0"/>
              <a:t> abstraction deployed on some computer node</a:t>
            </a:r>
          </a:p>
          <a:p>
            <a:pPr lvl="1">
              <a:lnSpc>
                <a:spcPct val="90000"/>
              </a:lnSpc>
            </a:pPr>
            <a:r>
              <a:rPr lang="en-US" altLang="en-US" sz="2000" b="1" dirty="0"/>
              <a:t>class</a:t>
            </a:r>
            <a:r>
              <a:rPr lang="en-US" altLang="en-US" sz="2000" dirty="0"/>
              <a:t> represents a </a:t>
            </a:r>
            <a:r>
              <a:rPr lang="en-US" altLang="en-US" sz="2000" u="sng" dirty="0"/>
              <a:t>logical</a:t>
            </a:r>
            <a:r>
              <a:rPr lang="en-US" altLang="en-US" sz="2000" dirty="0"/>
              <a:t> thing that has to be implemented by a component to act as a physical abstraction</a:t>
            </a:r>
          </a:p>
          <a:p>
            <a:pPr>
              <a:lnSpc>
                <a:spcPct val="90000"/>
              </a:lnSpc>
            </a:pPr>
            <a:r>
              <a:rPr lang="en-US" altLang="en-US" sz="2400" dirty="0"/>
              <a:t>Difference 2</a:t>
            </a:r>
          </a:p>
          <a:p>
            <a:pPr lvl="1">
              <a:lnSpc>
                <a:spcPct val="90000"/>
              </a:lnSpc>
            </a:pPr>
            <a:r>
              <a:rPr lang="en-US" altLang="en-US" sz="2000" b="1" dirty="0"/>
              <a:t>component</a:t>
            </a:r>
            <a:r>
              <a:rPr lang="en-US" altLang="en-US" sz="2000" dirty="0"/>
              <a:t> reveals only </a:t>
            </a:r>
            <a:r>
              <a:rPr lang="en-US" altLang="en-US" sz="2000" u="sng" dirty="0"/>
              <a:t>some interfaces</a:t>
            </a:r>
            <a:r>
              <a:rPr lang="en-US" altLang="en-US" sz="2000" dirty="0"/>
              <a:t> of the classes that it contains (other interfaces are encapsulated by the component and (if the component is re-used) may not be even accessible to the developer, never mind the user)</a:t>
            </a:r>
          </a:p>
          <a:p>
            <a:pPr lvl="2">
              <a:lnSpc>
                <a:spcPct val="90000"/>
              </a:lnSpc>
            </a:pPr>
            <a:r>
              <a:rPr lang="en-US" altLang="en-US" sz="1800" b="1" dirty="0"/>
              <a:t>interface</a:t>
            </a:r>
            <a:r>
              <a:rPr lang="en-US" altLang="en-US" sz="1800" dirty="0"/>
              <a:t> (set of visible methods) that a component realizes may be implemented in a separate class</a:t>
            </a:r>
          </a:p>
          <a:p>
            <a:pPr lvl="3">
              <a:lnSpc>
                <a:spcPct val="90000"/>
              </a:lnSpc>
            </a:pPr>
            <a:r>
              <a:rPr lang="en-US" altLang="en-US" sz="1600" b="1" dirty="0"/>
              <a:t>dominant class</a:t>
            </a:r>
            <a:r>
              <a:rPr lang="en-US" altLang="en-US" sz="1600" dirty="0"/>
              <a:t> (dominant class represents the interface of the component)</a:t>
            </a:r>
          </a:p>
          <a:p>
            <a:pPr lvl="1">
              <a:lnSpc>
                <a:spcPct val="90000"/>
              </a:lnSpc>
            </a:pPr>
            <a:r>
              <a:rPr lang="en-US" altLang="en-US" sz="2000" b="1" dirty="0"/>
              <a:t>class</a:t>
            </a:r>
            <a:r>
              <a:rPr lang="en-US" altLang="en-US" sz="2000" dirty="0"/>
              <a:t> manifests all its interfaces to the developer</a:t>
            </a:r>
          </a:p>
          <a:p>
            <a:pPr lvl="2">
              <a:lnSpc>
                <a:spcPct val="90000"/>
              </a:lnSpc>
            </a:pPr>
            <a:r>
              <a:rPr lang="en-US" altLang="en-US" sz="1800" dirty="0"/>
              <a:t>but not necessarily to the user</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6 (Maciaszek - RASD 3/e)</a:t>
            </a:r>
          </a:p>
        </p:txBody>
      </p:sp>
      <p:sp>
        <p:nvSpPr>
          <p:cNvPr id="6" name="Slide Number Placeholder 5"/>
          <p:cNvSpPr>
            <a:spLocks noGrp="1"/>
          </p:cNvSpPr>
          <p:nvPr>
            <p:ph type="sldNum" sz="quarter" idx="12"/>
          </p:nvPr>
        </p:nvSpPr>
        <p:spPr/>
        <p:txBody>
          <a:bodyPr/>
          <a:lstStyle/>
          <a:p>
            <a:fld id="{5C110EDD-1EE2-4FF4-9A54-2CF53FB8ADE1}" type="slidenum">
              <a:rPr lang="en-AU" altLang="en-US"/>
              <a:pPr/>
              <a:t>64</a:t>
            </a:fld>
            <a:endParaRPr lang="en-AU" altLang="en-US"/>
          </a:p>
        </p:txBody>
      </p:sp>
      <p:sp>
        <p:nvSpPr>
          <p:cNvPr id="1033218" name="Rectangle 2"/>
          <p:cNvSpPr>
            <a:spLocks noGrp="1" noChangeArrowheads="1"/>
          </p:cNvSpPr>
          <p:nvPr>
            <p:ph type="title"/>
          </p:nvPr>
        </p:nvSpPr>
        <p:spPr/>
        <p:txBody>
          <a:bodyPr/>
          <a:lstStyle/>
          <a:p>
            <a:r>
              <a:rPr lang="en-US" altLang="en-US" sz="4000" dirty="0"/>
              <a:t>Component interfaces – example</a:t>
            </a:r>
          </a:p>
        </p:txBody>
      </p:sp>
      <p:pic>
        <p:nvPicPr>
          <p:cNvPr id="1033220"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03350" y="1090613"/>
            <a:ext cx="7272338" cy="536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ltLang="en-US"/>
              <a:t>© Pearson Education 2007</a:t>
            </a:r>
            <a:endParaRPr lang="en-AU" altLang="en-US"/>
          </a:p>
        </p:txBody>
      </p:sp>
      <p:sp>
        <p:nvSpPr>
          <p:cNvPr id="6" name="Footer Placeholder 4"/>
          <p:cNvSpPr>
            <a:spLocks noGrp="1"/>
          </p:cNvSpPr>
          <p:nvPr>
            <p:ph type="ftr" sz="quarter" idx="11"/>
          </p:nvPr>
        </p:nvSpPr>
        <p:spPr/>
        <p:txBody>
          <a:bodyPr/>
          <a:lstStyle/>
          <a:p>
            <a:r>
              <a:rPr lang="en-AU" altLang="en-US"/>
              <a:t>Chapter 6 (Maciaszek - RASD 3/e)</a:t>
            </a:r>
          </a:p>
        </p:txBody>
      </p:sp>
      <p:sp>
        <p:nvSpPr>
          <p:cNvPr id="7" name="Slide Number Placeholder 5"/>
          <p:cNvSpPr>
            <a:spLocks noGrp="1"/>
          </p:cNvSpPr>
          <p:nvPr>
            <p:ph type="sldNum" sz="quarter" idx="12"/>
          </p:nvPr>
        </p:nvSpPr>
        <p:spPr/>
        <p:txBody>
          <a:bodyPr/>
          <a:lstStyle/>
          <a:p>
            <a:fld id="{9B0AC184-373B-47AC-8D38-E0383E3A6730}" type="slidenum">
              <a:rPr lang="en-AU" altLang="en-US"/>
              <a:pPr/>
              <a:t>65</a:t>
            </a:fld>
            <a:endParaRPr lang="en-AU" altLang="en-US"/>
          </a:p>
        </p:txBody>
      </p:sp>
      <p:sp>
        <p:nvSpPr>
          <p:cNvPr id="1034242" name="Rectangle 2"/>
          <p:cNvSpPr>
            <a:spLocks noGrp="1" noChangeArrowheads="1"/>
          </p:cNvSpPr>
          <p:nvPr>
            <p:ph type="title"/>
          </p:nvPr>
        </p:nvSpPr>
        <p:spPr/>
        <p:txBody>
          <a:bodyPr/>
          <a:lstStyle/>
          <a:p>
            <a:r>
              <a:rPr lang="en-US" altLang="en-US"/>
              <a:t>Nodes</a:t>
            </a:r>
          </a:p>
        </p:txBody>
      </p:sp>
      <p:sp>
        <p:nvSpPr>
          <p:cNvPr id="1034243" name="Rectangle 3"/>
          <p:cNvSpPr>
            <a:spLocks noGrp="1" noChangeArrowheads="1"/>
          </p:cNvSpPr>
          <p:nvPr>
            <p:ph type="body" idx="1"/>
          </p:nvPr>
        </p:nvSpPr>
        <p:spPr>
          <a:xfrm>
            <a:off x="1371600" y="1066800"/>
            <a:ext cx="7543800" cy="1209675"/>
          </a:xfrm>
        </p:spPr>
        <p:txBody>
          <a:bodyPr/>
          <a:lstStyle/>
          <a:p>
            <a:pPr>
              <a:lnSpc>
                <a:spcPct val="95000"/>
              </a:lnSpc>
              <a:spcBef>
                <a:spcPts val="600"/>
              </a:spcBef>
            </a:pPr>
            <a:r>
              <a:rPr lang="en-US" altLang="en-US" sz="2400" b="1" dirty="0"/>
              <a:t>Node</a:t>
            </a:r>
            <a:r>
              <a:rPr lang="en-US" altLang="en-US" sz="2400" dirty="0"/>
              <a:t> is a computational resource (a run-time physical object) in a </a:t>
            </a:r>
            <a:r>
              <a:rPr lang="en-US" altLang="en-US" sz="2400" b="1" dirty="0"/>
              <a:t>deployment diagram</a:t>
            </a:r>
          </a:p>
          <a:p>
            <a:pPr lvl="1">
              <a:lnSpc>
                <a:spcPct val="95000"/>
              </a:lnSpc>
              <a:spcBef>
                <a:spcPts val="600"/>
              </a:spcBef>
            </a:pPr>
            <a:r>
              <a:rPr lang="en-US" altLang="en-US" sz="2000" dirty="0"/>
              <a:t>has memory and some computing capability</a:t>
            </a:r>
          </a:p>
          <a:p>
            <a:pPr lvl="1">
              <a:lnSpc>
                <a:spcPct val="95000"/>
              </a:lnSpc>
              <a:spcBef>
                <a:spcPts val="600"/>
              </a:spcBef>
            </a:pPr>
            <a:r>
              <a:rPr lang="en-US" altLang="en-US" sz="2000" b="1" dirty="0"/>
              <a:t>connection relationships</a:t>
            </a:r>
            <a:r>
              <a:rPr lang="en-US" altLang="en-US" sz="2000" dirty="0"/>
              <a:t> link the nodes </a:t>
            </a:r>
          </a:p>
        </p:txBody>
      </p:sp>
      <p:pic>
        <p:nvPicPr>
          <p:cNvPr id="103424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88344" y="2636912"/>
            <a:ext cx="6310312" cy="3828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r>
              <a:rPr lang="en-US" altLang="en-US"/>
              <a:t>© Pearson Education 2007</a:t>
            </a:r>
            <a:endParaRPr lang="en-AU" altLang="en-US"/>
          </a:p>
        </p:txBody>
      </p:sp>
      <p:sp>
        <p:nvSpPr>
          <p:cNvPr id="7" name="Footer Placeholder 4"/>
          <p:cNvSpPr>
            <a:spLocks noGrp="1"/>
          </p:cNvSpPr>
          <p:nvPr>
            <p:ph type="ftr" sz="quarter" idx="11"/>
          </p:nvPr>
        </p:nvSpPr>
        <p:spPr/>
        <p:txBody>
          <a:bodyPr/>
          <a:lstStyle/>
          <a:p>
            <a:r>
              <a:rPr lang="en-AU" altLang="en-US"/>
              <a:t>Chapter 6 (Maciaszek - RASD 3/e)</a:t>
            </a:r>
          </a:p>
        </p:txBody>
      </p:sp>
      <p:sp>
        <p:nvSpPr>
          <p:cNvPr id="8" name="Slide Number Placeholder 5"/>
          <p:cNvSpPr>
            <a:spLocks noGrp="1"/>
          </p:cNvSpPr>
          <p:nvPr>
            <p:ph type="sldNum" sz="quarter" idx="12"/>
          </p:nvPr>
        </p:nvSpPr>
        <p:spPr/>
        <p:txBody>
          <a:bodyPr/>
          <a:lstStyle/>
          <a:p>
            <a:fld id="{D0BA7140-37AA-4F35-A507-0054CCDABD9D}" type="slidenum">
              <a:rPr lang="en-AU" altLang="en-US"/>
              <a:pPr/>
              <a:t>66</a:t>
            </a:fld>
            <a:endParaRPr lang="en-AU" altLang="en-US"/>
          </a:p>
        </p:txBody>
      </p:sp>
      <p:sp>
        <p:nvSpPr>
          <p:cNvPr id="1035266" name="Rectangle 2"/>
          <p:cNvSpPr>
            <a:spLocks noGrp="1" noChangeArrowheads="1"/>
          </p:cNvSpPr>
          <p:nvPr>
            <p:ph type="title"/>
          </p:nvPr>
        </p:nvSpPr>
        <p:spPr/>
        <p:txBody>
          <a:bodyPr/>
          <a:lstStyle/>
          <a:p>
            <a:r>
              <a:rPr lang="en-US" altLang="en-US"/>
              <a:t>Components and nodes</a:t>
            </a:r>
          </a:p>
        </p:txBody>
      </p:sp>
      <p:sp>
        <p:nvSpPr>
          <p:cNvPr id="1035267" name="Rectangle 3"/>
          <p:cNvSpPr>
            <a:spLocks noGrp="1" noChangeArrowheads="1"/>
          </p:cNvSpPr>
          <p:nvPr>
            <p:ph type="body" idx="1"/>
          </p:nvPr>
        </p:nvSpPr>
        <p:spPr>
          <a:xfrm>
            <a:off x="1371600" y="1066800"/>
            <a:ext cx="7543800" cy="1714500"/>
          </a:xfrm>
        </p:spPr>
        <p:txBody>
          <a:bodyPr/>
          <a:lstStyle/>
          <a:p>
            <a:r>
              <a:rPr lang="en-US" altLang="en-US" sz="2400" b="1" dirty="0"/>
              <a:t>Nodes</a:t>
            </a:r>
            <a:r>
              <a:rPr lang="en-US" altLang="en-US" sz="2400" dirty="0"/>
              <a:t> are locations on which components run (</a:t>
            </a:r>
            <a:r>
              <a:rPr lang="en-US" altLang="en-US" sz="2400" b="1" dirty="0"/>
              <a:t>components</a:t>
            </a:r>
            <a:r>
              <a:rPr lang="en-US" altLang="en-US" sz="2400" dirty="0"/>
              <a:t> are deployed on a node) </a:t>
            </a:r>
          </a:p>
          <a:p>
            <a:r>
              <a:rPr lang="en-US" altLang="en-US" sz="2400" dirty="0"/>
              <a:t>A node, together with its components, is sometimes called a </a:t>
            </a:r>
            <a:r>
              <a:rPr lang="en-US" altLang="en-US" sz="2400" b="1" dirty="0"/>
              <a:t>distribution unit</a:t>
            </a:r>
            <a:r>
              <a:rPr lang="en-US" altLang="en-US" sz="2400" dirty="0"/>
              <a:t> </a:t>
            </a:r>
          </a:p>
        </p:txBody>
      </p:sp>
      <p:pic>
        <p:nvPicPr>
          <p:cNvPr id="1035270"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43438" y="3589338"/>
            <a:ext cx="4500562" cy="226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5271"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3141663"/>
            <a:ext cx="4500563" cy="282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6 (Maciaszek - RASD 3/e)</a:t>
            </a:r>
          </a:p>
        </p:txBody>
      </p:sp>
      <p:sp>
        <p:nvSpPr>
          <p:cNvPr id="6" name="Slide Number Placeholder 5"/>
          <p:cNvSpPr>
            <a:spLocks noGrp="1"/>
          </p:cNvSpPr>
          <p:nvPr>
            <p:ph type="sldNum" sz="quarter" idx="12"/>
          </p:nvPr>
        </p:nvSpPr>
        <p:spPr/>
        <p:txBody>
          <a:bodyPr/>
          <a:lstStyle/>
          <a:p>
            <a:fld id="{779AAF40-FBDB-47ED-86FF-1D38A8036050}" type="slidenum">
              <a:rPr lang="en-AU" altLang="en-US"/>
              <a:pPr/>
              <a:t>67</a:t>
            </a:fld>
            <a:endParaRPr lang="en-AU" altLang="en-US"/>
          </a:p>
        </p:txBody>
      </p:sp>
      <p:sp>
        <p:nvSpPr>
          <p:cNvPr id="1098754" name="Rectangle 2"/>
          <p:cNvSpPr>
            <a:spLocks noGrp="1" noChangeArrowheads="1"/>
          </p:cNvSpPr>
          <p:nvPr>
            <p:ph type="title"/>
          </p:nvPr>
        </p:nvSpPr>
        <p:spPr/>
        <p:txBody>
          <a:bodyPr/>
          <a:lstStyle/>
          <a:p>
            <a:r>
              <a:rPr lang="en-US" altLang="en-US"/>
              <a:t>Review Quiz 6.3</a:t>
            </a:r>
          </a:p>
        </p:txBody>
      </p:sp>
      <p:sp>
        <p:nvSpPr>
          <p:cNvPr id="1098755" name="Rectangle 3"/>
          <p:cNvSpPr>
            <a:spLocks noGrp="1" noChangeArrowheads="1"/>
          </p:cNvSpPr>
          <p:nvPr>
            <p:ph type="body" idx="1"/>
          </p:nvPr>
        </p:nvSpPr>
        <p:spPr/>
        <p:txBody>
          <a:bodyPr/>
          <a:lstStyle/>
          <a:p>
            <a:pPr marL="533400" indent="-533400">
              <a:spcBef>
                <a:spcPts val="1800"/>
              </a:spcBef>
              <a:buClr>
                <a:srgbClr val="0000CC"/>
              </a:buClr>
              <a:buFont typeface="Monotype Sorts" charset="2"/>
              <a:buAutoNum type="arabicPeriod"/>
            </a:pPr>
            <a:r>
              <a:rPr lang="en-US" altLang="en-US" dirty="0"/>
              <a:t>What kinds of relationships are used to relate packages?</a:t>
            </a:r>
          </a:p>
          <a:p>
            <a:pPr marL="533400" indent="-533400">
              <a:spcBef>
                <a:spcPts val="1800"/>
              </a:spcBef>
              <a:buClr>
                <a:srgbClr val="0000CC"/>
              </a:buClr>
              <a:buFont typeface="Monotype Sorts" charset="2"/>
              <a:buAutoNum type="arabicPeriod"/>
            </a:pPr>
            <a:r>
              <a:rPr lang="en-US" altLang="en-US" dirty="0"/>
              <a:t>Does a component have a persistent state?</a:t>
            </a:r>
          </a:p>
          <a:p>
            <a:pPr marL="533400" indent="-533400">
              <a:spcBef>
                <a:spcPts val="1800"/>
              </a:spcBef>
              <a:buClr>
                <a:srgbClr val="0000CC"/>
              </a:buClr>
              <a:buFont typeface="Monotype Sorts" charset="2"/>
              <a:buAutoNum type="arabicPeriod"/>
            </a:pPr>
            <a:r>
              <a:rPr lang="en-US" altLang="en-US" dirty="0"/>
              <a:t>Can a class </a:t>
            </a:r>
            <a:r>
              <a:rPr lang="en-US" altLang="en-US" dirty="0" smtClean="0"/>
              <a:t>implement </a:t>
            </a:r>
            <a:r>
              <a:rPr lang="en-US" altLang="en-US" dirty="0"/>
              <a:t>more than one component?</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0802" name="Rectangle 2"/>
          <p:cNvSpPr>
            <a:spLocks noGrp="1" noChangeArrowheads="1"/>
          </p:cNvSpPr>
          <p:nvPr>
            <p:ph type="ctrTitle"/>
          </p:nvPr>
        </p:nvSpPr>
        <p:spPr/>
        <p:txBody>
          <a:bodyPr/>
          <a:lstStyle/>
          <a:p>
            <a:pPr algn="ctr"/>
            <a:r>
              <a:rPr lang="en-US" altLang="en-US" sz="4000"/>
              <a:t>4. </a:t>
            </a:r>
            <a:r>
              <a:rPr lang="en-US" altLang="en-US"/>
              <a:t>Principles of program design and reuse </a:t>
            </a:r>
          </a:p>
        </p:txBody>
      </p:sp>
      <p:sp>
        <p:nvSpPr>
          <p:cNvPr id="1100803" name="Rectangle 3"/>
          <p:cNvSpPr>
            <a:spLocks noGrp="1" noChangeArrowheads="1"/>
          </p:cNvSpPr>
          <p:nvPr>
            <p:ph type="subTitle" idx="1"/>
          </p:nvPr>
        </p:nvSpPr>
        <p:spPr/>
        <p:txBody>
          <a:bodyPr/>
          <a:lstStyle/>
          <a:p>
            <a:pPr>
              <a:buFont typeface="Monotype Sorts" charset="2"/>
              <a:buChar char="n"/>
            </a:pPr>
            <a:r>
              <a:rPr lang="en-US" altLang="en-US"/>
              <a:t> Program design concentrates on one application program at a time. </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6 (Maciaszek - RASD 3/e)</a:t>
            </a:r>
          </a:p>
        </p:txBody>
      </p:sp>
      <p:sp>
        <p:nvSpPr>
          <p:cNvPr id="6" name="Slide Number Placeholder 5"/>
          <p:cNvSpPr>
            <a:spLocks noGrp="1"/>
          </p:cNvSpPr>
          <p:nvPr>
            <p:ph type="sldNum" sz="quarter" idx="12"/>
          </p:nvPr>
        </p:nvSpPr>
        <p:spPr/>
        <p:txBody>
          <a:bodyPr/>
          <a:lstStyle/>
          <a:p>
            <a:fld id="{747E4E23-A026-42A3-ADA3-2CBD61B0A300}" type="slidenum">
              <a:rPr lang="en-AU" altLang="en-US"/>
              <a:pPr/>
              <a:t>69</a:t>
            </a:fld>
            <a:endParaRPr lang="en-AU" altLang="en-US"/>
          </a:p>
        </p:txBody>
      </p:sp>
      <p:sp>
        <p:nvSpPr>
          <p:cNvPr id="1036290" name="Rectangle 2"/>
          <p:cNvSpPr>
            <a:spLocks noGrp="1" noChangeArrowheads="1"/>
          </p:cNvSpPr>
          <p:nvPr>
            <p:ph type="title"/>
          </p:nvPr>
        </p:nvSpPr>
        <p:spPr/>
        <p:txBody>
          <a:bodyPr/>
          <a:lstStyle/>
          <a:p>
            <a:r>
              <a:rPr lang="en-US" altLang="en-US" dirty="0"/>
              <a:t>Program design – overview </a:t>
            </a:r>
          </a:p>
        </p:txBody>
      </p:sp>
      <p:sp>
        <p:nvSpPr>
          <p:cNvPr id="1036291" name="Rectangle 3"/>
          <p:cNvSpPr>
            <a:spLocks noGrp="1" noChangeArrowheads="1"/>
          </p:cNvSpPr>
          <p:nvPr>
            <p:ph type="body" idx="1"/>
          </p:nvPr>
        </p:nvSpPr>
        <p:spPr/>
        <p:txBody>
          <a:bodyPr/>
          <a:lstStyle/>
          <a:p>
            <a:r>
              <a:rPr lang="en-US" altLang="en-US" dirty="0"/>
              <a:t>System design</a:t>
            </a:r>
          </a:p>
          <a:p>
            <a:pPr lvl="1"/>
            <a:r>
              <a:rPr lang="en-US" altLang="en-US" b="1" dirty="0"/>
              <a:t>architectural </a:t>
            </a:r>
            <a:r>
              <a:rPr lang="en-US" altLang="en-US" b="1" dirty="0" smtClean="0"/>
              <a:t>structure </a:t>
            </a:r>
            <a:r>
              <a:rPr lang="en-US" altLang="en-US" dirty="0" smtClean="0">
                <a:sym typeface="Wingdings" panose="05000000000000000000" pitchFamily="2" charset="2"/>
              </a:rPr>
              <a:t> </a:t>
            </a:r>
            <a:r>
              <a:rPr lang="en-US" altLang="en-US" dirty="0">
                <a:sym typeface="Wingdings" panose="05000000000000000000" pitchFamily="2" charset="2"/>
              </a:rPr>
              <a:t>framework</a:t>
            </a:r>
            <a:endParaRPr lang="en-US" altLang="en-US" dirty="0"/>
          </a:p>
          <a:p>
            <a:pPr lvl="1"/>
            <a:r>
              <a:rPr lang="en-US" altLang="en-US" b="1" dirty="0" smtClean="0"/>
              <a:t>architectural detail </a:t>
            </a:r>
            <a:r>
              <a:rPr lang="en-US" altLang="en-US" dirty="0" smtClean="0">
                <a:sym typeface="Wingdings" panose="05000000000000000000" pitchFamily="2" charset="2"/>
              </a:rPr>
              <a:t> </a:t>
            </a:r>
            <a:r>
              <a:rPr lang="en-US" altLang="en-US" dirty="0">
                <a:sym typeface="Wingdings" panose="05000000000000000000" pitchFamily="2" charset="2"/>
              </a:rPr>
              <a:t>framework’s </a:t>
            </a:r>
            <a:r>
              <a:rPr lang="en-US" altLang="en-US" dirty="0"/>
              <a:t>front-end (GUI) and back-end (database)</a:t>
            </a:r>
          </a:p>
          <a:p>
            <a:pPr lvl="1"/>
            <a:r>
              <a:rPr lang="en-US" altLang="en-US" b="1" dirty="0"/>
              <a:t>program design</a:t>
            </a:r>
            <a:r>
              <a:rPr lang="en-US" altLang="en-US" dirty="0"/>
              <a:t> </a:t>
            </a:r>
            <a:r>
              <a:rPr lang="en-US" altLang="en-US" dirty="0">
                <a:sym typeface="Wingdings" panose="05000000000000000000" pitchFamily="2" charset="2"/>
              </a:rPr>
              <a:t> extends GUI and DB design and </a:t>
            </a:r>
            <a:r>
              <a:rPr lang="en-US" altLang="en-US" dirty="0"/>
              <a:t>concentrates on one application program at a time</a:t>
            </a:r>
          </a:p>
          <a:p>
            <a:pPr>
              <a:spcBef>
                <a:spcPts val="1200"/>
              </a:spcBef>
            </a:pPr>
            <a:r>
              <a:rPr lang="en-US" altLang="en-US" dirty="0"/>
              <a:t>Program’s execution logic is split between </a:t>
            </a:r>
            <a:r>
              <a:rPr lang="en-US" altLang="en-US" dirty="0" smtClean="0"/>
              <a:t>client </a:t>
            </a:r>
            <a:r>
              <a:rPr lang="en-US" altLang="en-US" dirty="0"/>
              <a:t>and server </a:t>
            </a:r>
            <a:r>
              <a:rPr lang="en-US" altLang="en-US" dirty="0" smtClean="0"/>
              <a:t>processes</a:t>
            </a:r>
          </a:p>
          <a:p>
            <a:pPr lvl="1">
              <a:spcBef>
                <a:spcPts val="1200"/>
              </a:spcBef>
            </a:pPr>
            <a:r>
              <a:rPr lang="en-US" altLang="en-US" dirty="0" smtClean="0"/>
              <a:t>based on architectural structure</a:t>
            </a:r>
            <a:endParaRPr lang="en-US"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Date Placeholder 3"/>
          <p:cNvSpPr>
            <a:spLocks noGrp="1"/>
          </p:cNvSpPr>
          <p:nvPr>
            <p:ph type="dt" sz="half" idx="10"/>
          </p:nvPr>
        </p:nvSpPr>
        <p:spPr/>
        <p:txBody>
          <a:bodyPr/>
          <a:lstStyle/>
          <a:p>
            <a:r>
              <a:rPr lang="en-US" altLang="en-US"/>
              <a:t>© Pearson Education 2007</a:t>
            </a:r>
            <a:endParaRPr lang="en-AU" altLang="en-US"/>
          </a:p>
        </p:txBody>
      </p:sp>
      <p:sp>
        <p:nvSpPr>
          <p:cNvPr id="44" name="Footer Placeholder 4"/>
          <p:cNvSpPr>
            <a:spLocks noGrp="1"/>
          </p:cNvSpPr>
          <p:nvPr>
            <p:ph type="ftr" sz="quarter" idx="11"/>
          </p:nvPr>
        </p:nvSpPr>
        <p:spPr/>
        <p:txBody>
          <a:bodyPr/>
          <a:lstStyle/>
          <a:p>
            <a:r>
              <a:rPr lang="en-AU" altLang="en-US"/>
              <a:t>Chapter 6 (Maciaszek - RASD 3/e)</a:t>
            </a:r>
          </a:p>
        </p:txBody>
      </p:sp>
      <p:sp>
        <p:nvSpPr>
          <p:cNvPr id="45" name="Slide Number Placeholder 5"/>
          <p:cNvSpPr>
            <a:spLocks noGrp="1"/>
          </p:cNvSpPr>
          <p:nvPr>
            <p:ph type="sldNum" sz="quarter" idx="12"/>
          </p:nvPr>
        </p:nvSpPr>
        <p:spPr/>
        <p:txBody>
          <a:bodyPr/>
          <a:lstStyle/>
          <a:p>
            <a:fld id="{41A2C694-2B1E-43A3-9874-520D4E81A239}" type="slidenum">
              <a:rPr lang="en-AU" altLang="en-US"/>
              <a:pPr/>
              <a:t>7</a:t>
            </a:fld>
            <a:endParaRPr lang="en-AU" altLang="en-US"/>
          </a:p>
        </p:txBody>
      </p:sp>
      <p:sp>
        <p:nvSpPr>
          <p:cNvPr id="1014786" name="Rectangle 2"/>
          <p:cNvSpPr>
            <a:spLocks noGrp="1" noChangeArrowheads="1"/>
          </p:cNvSpPr>
          <p:nvPr>
            <p:ph type="title"/>
          </p:nvPr>
        </p:nvSpPr>
        <p:spPr/>
        <p:txBody>
          <a:bodyPr/>
          <a:lstStyle/>
          <a:p>
            <a:r>
              <a:rPr lang="en-US" altLang="en-US"/>
              <a:t>Tiered architecture </a:t>
            </a:r>
          </a:p>
        </p:txBody>
      </p:sp>
      <p:grpSp>
        <p:nvGrpSpPr>
          <p:cNvPr id="1014827" name="Group 43"/>
          <p:cNvGrpSpPr>
            <a:grpSpLocks/>
          </p:cNvGrpSpPr>
          <p:nvPr/>
        </p:nvGrpSpPr>
        <p:grpSpPr bwMode="auto">
          <a:xfrm>
            <a:off x="299158" y="1268413"/>
            <a:ext cx="8446380" cy="4962525"/>
            <a:chOff x="325" y="799"/>
            <a:chExt cx="5184" cy="3082"/>
          </a:xfrm>
        </p:grpSpPr>
        <p:sp>
          <p:nvSpPr>
            <p:cNvPr id="1014788" name="Rectangle 4"/>
            <p:cNvSpPr>
              <a:spLocks noChangeArrowheads="1"/>
            </p:cNvSpPr>
            <p:nvPr/>
          </p:nvSpPr>
          <p:spPr bwMode="auto">
            <a:xfrm>
              <a:off x="2638" y="1034"/>
              <a:ext cx="491" cy="232"/>
            </a:xfrm>
            <a:prstGeom prst="rect">
              <a:avLst/>
            </a:prstGeom>
            <a:solidFill>
              <a:srgbClr val="FFFF99"/>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r>
                <a:rPr lang="en-US" altLang="en-US" sz="1600"/>
                <a:t>control</a:t>
              </a:r>
              <a:endParaRPr lang="en-AU" altLang="en-US" sz="1600"/>
            </a:p>
          </p:txBody>
        </p:sp>
        <p:sp>
          <p:nvSpPr>
            <p:cNvPr id="1014789" name="Rectangle 5"/>
            <p:cNvSpPr>
              <a:spLocks noChangeArrowheads="1"/>
            </p:cNvSpPr>
            <p:nvPr/>
          </p:nvSpPr>
          <p:spPr bwMode="auto">
            <a:xfrm>
              <a:off x="4063" y="1707"/>
              <a:ext cx="422" cy="233"/>
            </a:xfrm>
            <a:prstGeom prst="rect">
              <a:avLst/>
            </a:prstGeom>
            <a:solidFill>
              <a:srgbClr val="FFFF99"/>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r>
                <a:rPr lang="en-US" altLang="en-US" sz="1600"/>
                <a:t>entity</a:t>
              </a:r>
              <a:endParaRPr lang="en-AU" altLang="en-US" sz="1600"/>
            </a:p>
          </p:txBody>
        </p:sp>
        <p:sp>
          <p:nvSpPr>
            <p:cNvPr id="1014790" name="Rectangle 6"/>
            <p:cNvSpPr>
              <a:spLocks noChangeArrowheads="1"/>
            </p:cNvSpPr>
            <p:nvPr/>
          </p:nvSpPr>
          <p:spPr bwMode="auto">
            <a:xfrm>
              <a:off x="2027" y="1707"/>
              <a:ext cx="748" cy="233"/>
            </a:xfrm>
            <a:prstGeom prst="rect">
              <a:avLst/>
            </a:prstGeom>
            <a:solidFill>
              <a:srgbClr val="FFFF99"/>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r>
                <a:rPr lang="en-AU" altLang="en-US" sz="1600"/>
                <a:t>presentation</a:t>
              </a:r>
            </a:p>
          </p:txBody>
        </p:sp>
        <p:sp>
          <p:nvSpPr>
            <p:cNvPr id="1014791" name="Rectangle 7"/>
            <p:cNvSpPr>
              <a:spLocks noChangeArrowheads="1"/>
            </p:cNvSpPr>
            <p:nvPr/>
          </p:nvSpPr>
          <p:spPr bwMode="auto">
            <a:xfrm>
              <a:off x="4764" y="1688"/>
              <a:ext cx="560" cy="233"/>
            </a:xfrm>
            <a:prstGeom prst="rect">
              <a:avLst/>
            </a:prstGeom>
            <a:solidFill>
              <a:srgbClr val="FFFF99"/>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r>
                <a:rPr lang="en-US" altLang="en-US" sz="1600"/>
                <a:t>resource</a:t>
              </a:r>
              <a:endParaRPr lang="en-AU" altLang="en-US" sz="1600"/>
            </a:p>
          </p:txBody>
        </p:sp>
        <p:sp>
          <p:nvSpPr>
            <p:cNvPr id="1014792" name="Rectangle 8"/>
            <p:cNvSpPr>
              <a:spLocks noChangeArrowheads="1"/>
            </p:cNvSpPr>
            <p:nvPr/>
          </p:nvSpPr>
          <p:spPr bwMode="auto">
            <a:xfrm>
              <a:off x="4384" y="1028"/>
              <a:ext cx="581" cy="232"/>
            </a:xfrm>
            <a:prstGeom prst="rect">
              <a:avLst/>
            </a:prstGeom>
            <a:solidFill>
              <a:srgbClr val="FFFF99"/>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r>
                <a:rPr lang="en-US" altLang="en-US" sz="1600"/>
                <a:t>mediator</a:t>
              </a:r>
              <a:endParaRPr lang="en-AU" altLang="en-US" sz="1600"/>
            </a:p>
          </p:txBody>
        </p:sp>
        <p:cxnSp>
          <p:nvCxnSpPr>
            <p:cNvPr id="1014793" name="AutoShape 9"/>
            <p:cNvCxnSpPr>
              <a:cxnSpLocks noChangeShapeType="1"/>
              <a:stCxn id="1014791" idx="0"/>
              <a:endCxn id="1014792" idx="2"/>
            </p:cNvCxnSpPr>
            <p:nvPr/>
          </p:nvCxnSpPr>
          <p:spPr bwMode="auto">
            <a:xfrm flipH="1" flipV="1">
              <a:off x="4675" y="1274"/>
              <a:ext cx="370" cy="401"/>
            </a:xfrm>
            <a:prstGeom prst="straightConnector1">
              <a:avLst/>
            </a:prstGeom>
            <a:noFill/>
            <a:ln w="38100">
              <a:solidFill>
                <a:srgbClr val="3333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14794" name="AutoShape 10"/>
            <p:cNvCxnSpPr>
              <a:cxnSpLocks noChangeShapeType="1"/>
              <a:stCxn id="1014790" idx="0"/>
              <a:endCxn id="1014788" idx="2"/>
            </p:cNvCxnSpPr>
            <p:nvPr/>
          </p:nvCxnSpPr>
          <p:spPr bwMode="auto">
            <a:xfrm flipV="1">
              <a:off x="2401" y="1280"/>
              <a:ext cx="483" cy="414"/>
            </a:xfrm>
            <a:prstGeom prst="straightConnector1">
              <a:avLst/>
            </a:prstGeom>
            <a:noFill/>
            <a:ln w="38100">
              <a:solidFill>
                <a:srgbClr val="3333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14795" name="AutoShape 11"/>
            <p:cNvCxnSpPr>
              <a:cxnSpLocks noChangeShapeType="1"/>
              <a:stCxn id="1014792" idx="2"/>
              <a:endCxn id="1014789" idx="0"/>
            </p:cNvCxnSpPr>
            <p:nvPr/>
          </p:nvCxnSpPr>
          <p:spPr bwMode="auto">
            <a:xfrm flipH="1">
              <a:off x="4275" y="1274"/>
              <a:ext cx="400" cy="420"/>
            </a:xfrm>
            <a:prstGeom prst="straightConnector1">
              <a:avLst/>
            </a:prstGeom>
            <a:noFill/>
            <a:ln w="38100">
              <a:solidFill>
                <a:srgbClr val="3333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14796" name="AutoShape 12"/>
            <p:cNvCxnSpPr>
              <a:cxnSpLocks noChangeShapeType="1"/>
              <a:stCxn id="1014789" idx="0"/>
              <a:endCxn id="1014788" idx="3"/>
            </p:cNvCxnSpPr>
            <p:nvPr/>
          </p:nvCxnSpPr>
          <p:spPr bwMode="auto">
            <a:xfrm flipH="1" flipV="1">
              <a:off x="3148" y="1150"/>
              <a:ext cx="1127" cy="544"/>
            </a:xfrm>
            <a:prstGeom prst="straightConnector1">
              <a:avLst/>
            </a:prstGeom>
            <a:noFill/>
            <a:ln w="38100">
              <a:solidFill>
                <a:srgbClr val="3333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14797" name="AutoShape 13"/>
            <p:cNvCxnSpPr>
              <a:cxnSpLocks noChangeShapeType="1"/>
              <a:stCxn id="1014788" idx="3"/>
              <a:endCxn id="1014792" idx="1"/>
            </p:cNvCxnSpPr>
            <p:nvPr/>
          </p:nvCxnSpPr>
          <p:spPr bwMode="auto">
            <a:xfrm flipV="1">
              <a:off x="3148" y="1144"/>
              <a:ext cx="1216" cy="6"/>
            </a:xfrm>
            <a:prstGeom prst="straightConnector1">
              <a:avLst/>
            </a:prstGeom>
            <a:noFill/>
            <a:ln w="38100">
              <a:solidFill>
                <a:srgbClr val="3333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1014798" name="Object 14"/>
            <p:cNvGraphicFramePr>
              <a:graphicFrameLocks/>
            </p:cNvGraphicFramePr>
            <p:nvPr/>
          </p:nvGraphicFramePr>
          <p:xfrm>
            <a:off x="837" y="1978"/>
            <a:ext cx="998" cy="656"/>
          </p:xfrm>
          <a:graphic>
            <a:graphicData uri="http://schemas.openxmlformats.org/presentationml/2006/ole">
              <mc:AlternateContent xmlns:mc="http://schemas.openxmlformats.org/markup-compatibility/2006">
                <mc:Choice xmlns:v="urn:schemas-microsoft-com:vml" Requires="v">
                  <p:oleObj spid="_x0000_s1014856" name="Microsoft ClipArt Gallery" r:id="rId4" imgW="6070600" imgH="4711700" progId="">
                    <p:embed/>
                  </p:oleObj>
                </mc:Choice>
                <mc:Fallback>
                  <p:oleObj name="Microsoft ClipArt Gallery" r:id="rId4" imgW="6070600" imgH="4711700" progId="">
                    <p:embed/>
                    <p:pic>
                      <p:nvPicPr>
                        <p:cNvPr id="0" name="Picture 5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7" y="1978"/>
                          <a:ext cx="998" cy="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14799" name="Text Box 15"/>
            <p:cNvSpPr txBox="1">
              <a:spLocks noChangeArrowheads="1"/>
            </p:cNvSpPr>
            <p:nvPr/>
          </p:nvSpPr>
          <p:spPr bwMode="auto">
            <a:xfrm>
              <a:off x="3242" y="799"/>
              <a:ext cx="910"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b="1">
                  <a:latin typeface="Book Antiqua" panose="02040602050305030304" pitchFamily="18" charset="0"/>
                </a:rPr>
                <a:t>PCBMER layers</a:t>
              </a:r>
              <a:endParaRPr lang="en-AU" altLang="en-US" sz="1400" b="1">
                <a:latin typeface="Book Antiqua" panose="02040602050305030304" pitchFamily="18" charset="0"/>
              </a:endParaRPr>
            </a:p>
          </p:txBody>
        </p:sp>
        <p:sp>
          <p:nvSpPr>
            <p:cNvPr id="1014800" name="Text Box 16"/>
            <p:cNvSpPr txBox="1">
              <a:spLocks noChangeArrowheads="1"/>
            </p:cNvSpPr>
            <p:nvPr/>
          </p:nvSpPr>
          <p:spPr bwMode="auto">
            <a:xfrm>
              <a:off x="928" y="1026"/>
              <a:ext cx="918" cy="29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i="1"/>
                <a:t>Programmable client</a:t>
              </a:r>
            </a:p>
            <a:p>
              <a:pPr eaLnBrk="1" hangingPunct="1"/>
              <a:r>
                <a:rPr lang="en-US" altLang="en-US" i="1"/>
                <a:t>Browser client</a:t>
              </a:r>
            </a:p>
          </p:txBody>
        </p:sp>
        <p:cxnSp>
          <p:nvCxnSpPr>
            <p:cNvPr id="1014801" name="AutoShape 17"/>
            <p:cNvCxnSpPr>
              <a:cxnSpLocks noChangeShapeType="1"/>
              <a:stCxn id="1014802" idx="1"/>
              <a:endCxn id="1014791" idx="2"/>
            </p:cNvCxnSpPr>
            <p:nvPr/>
          </p:nvCxnSpPr>
          <p:spPr bwMode="auto">
            <a:xfrm flipH="1" flipV="1">
              <a:off x="5045" y="1935"/>
              <a:ext cx="163" cy="349"/>
            </a:xfrm>
            <a:prstGeom prst="straightConnector1">
              <a:avLst/>
            </a:prstGeom>
            <a:noFill/>
            <a:ln w="38100">
              <a:solidFill>
                <a:srgbClr val="3333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14802" name="AutoShape 18"/>
            <p:cNvSpPr>
              <a:spLocks noChangeArrowheads="1"/>
            </p:cNvSpPr>
            <p:nvPr/>
          </p:nvSpPr>
          <p:spPr bwMode="auto">
            <a:xfrm>
              <a:off x="4920" y="2296"/>
              <a:ext cx="576" cy="765"/>
            </a:xfrm>
            <a:prstGeom prst="can">
              <a:avLst>
                <a:gd name="adj" fmla="val 14234"/>
              </a:avLst>
            </a:prstGeom>
            <a:solidFill>
              <a:srgbClr val="CCFFFF"/>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1600" i="1"/>
                <a:t>Database</a:t>
              </a:r>
            </a:p>
            <a:p>
              <a:pPr algn="ctr" eaLnBrk="1" hangingPunct="1"/>
              <a:r>
                <a:rPr lang="en-US" altLang="en-US" sz="1600" i="1"/>
                <a:t>Server</a:t>
              </a:r>
            </a:p>
          </p:txBody>
        </p:sp>
        <p:sp>
          <p:nvSpPr>
            <p:cNvPr id="1014803" name="AutoShape 19"/>
            <p:cNvSpPr>
              <a:spLocks noChangeArrowheads="1"/>
            </p:cNvSpPr>
            <p:nvPr/>
          </p:nvSpPr>
          <p:spPr bwMode="auto">
            <a:xfrm>
              <a:off x="2210" y="3295"/>
              <a:ext cx="733" cy="250"/>
            </a:xfrm>
            <a:prstGeom prst="roundRect">
              <a:avLst>
                <a:gd name="adj" fmla="val 16667"/>
              </a:avLst>
            </a:prstGeom>
            <a:solidFill>
              <a:srgbClr val="D6FEB8"/>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r>
                <a:rPr lang="en-US" altLang="en-US" sz="1600" i="1"/>
                <a:t>Web Server</a:t>
              </a:r>
            </a:p>
          </p:txBody>
        </p:sp>
        <p:sp>
          <p:nvSpPr>
            <p:cNvPr id="1014804" name="AutoShape 20"/>
            <p:cNvSpPr>
              <a:spLocks noChangeArrowheads="1"/>
            </p:cNvSpPr>
            <p:nvPr/>
          </p:nvSpPr>
          <p:spPr bwMode="auto">
            <a:xfrm>
              <a:off x="3834" y="3464"/>
              <a:ext cx="752" cy="417"/>
            </a:xfrm>
            <a:prstGeom prst="roundRect">
              <a:avLst>
                <a:gd name="adj" fmla="val 16667"/>
              </a:avLst>
            </a:prstGeom>
            <a:solidFill>
              <a:srgbClr val="D6FEB8"/>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r>
                <a:rPr lang="en-US" altLang="en-US" sz="1600" i="1"/>
                <a:t>Application</a:t>
              </a:r>
              <a:br>
                <a:rPr lang="en-US" altLang="en-US" sz="1600" i="1"/>
              </a:br>
              <a:r>
                <a:rPr lang="en-US" altLang="en-US" sz="1600" i="1"/>
                <a:t>Server</a:t>
              </a:r>
            </a:p>
          </p:txBody>
        </p:sp>
        <p:cxnSp>
          <p:nvCxnSpPr>
            <p:cNvPr id="1014805" name="AutoShape 21"/>
            <p:cNvCxnSpPr>
              <a:cxnSpLocks noChangeShapeType="1"/>
              <a:stCxn id="1014800" idx="2"/>
              <a:endCxn id="0" idx="0"/>
            </p:cNvCxnSpPr>
            <p:nvPr/>
          </p:nvCxnSpPr>
          <p:spPr bwMode="auto">
            <a:xfrm flipH="1">
              <a:off x="1336" y="1320"/>
              <a:ext cx="63" cy="65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14806" name="AutoShape 22"/>
            <p:cNvCxnSpPr>
              <a:cxnSpLocks noChangeShapeType="1"/>
              <a:endCxn id="1014803" idx="1"/>
            </p:cNvCxnSpPr>
            <p:nvPr/>
          </p:nvCxnSpPr>
          <p:spPr bwMode="auto">
            <a:xfrm>
              <a:off x="1336" y="2659"/>
              <a:ext cx="852" cy="762"/>
            </a:xfrm>
            <a:prstGeom prst="bentConnector3">
              <a:avLst>
                <a:gd name="adj1" fmla="val 352"/>
              </a:avLst>
            </a:prstGeom>
            <a:noFill/>
            <a:ln w="38100">
              <a:solidFill>
                <a:srgbClr val="333333"/>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14807" name="AutoShape 23"/>
            <p:cNvCxnSpPr>
              <a:cxnSpLocks noChangeShapeType="1"/>
              <a:stCxn id="0" idx="2"/>
              <a:endCxn id="1014804" idx="1"/>
            </p:cNvCxnSpPr>
            <p:nvPr/>
          </p:nvCxnSpPr>
          <p:spPr bwMode="auto">
            <a:xfrm rot="16200000" flipH="1">
              <a:off x="2055" y="1915"/>
              <a:ext cx="1039" cy="2477"/>
            </a:xfrm>
            <a:prstGeom prst="bentConnector2">
              <a:avLst/>
            </a:prstGeom>
            <a:noFill/>
            <a:ln w="38100">
              <a:solidFill>
                <a:srgbClr val="333333"/>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14808" name="AutoShape 24"/>
            <p:cNvCxnSpPr>
              <a:cxnSpLocks noChangeShapeType="1"/>
              <a:stCxn id="0" idx="2"/>
              <a:endCxn id="1014802" idx="2"/>
            </p:cNvCxnSpPr>
            <p:nvPr/>
          </p:nvCxnSpPr>
          <p:spPr bwMode="auto">
            <a:xfrm rot="16200000" flipH="1">
              <a:off x="3099" y="871"/>
              <a:ext cx="45" cy="3572"/>
            </a:xfrm>
            <a:prstGeom prst="bentConnector2">
              <a:avLst/>
            </a:prstGeom>
            <a:noFill/>
            <a:ln w="38100">
              <a:solidFill>
                <a:srgbClr val="333333"/>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14809" name="AutoShape 25"/>
            <p:cNvCxnSpPr>
              <a:cxnSpLocks noChangeShapeType="1"/>
              <a:stCxn id="1014790" idx="1"/>
              <a:endCxn id="0" idx="0"/>
            </p:cNvCxnSpPr>
            <p:nvPr/>
          </p:nvCxnSpPr>
          <p:spPr bwMode="auto">
            <a:xfrm rot="10800000" flipV="1">
              <a:off x="1336" y="1824"/>
              <a:ext cx="669" cy="154"/>
            </a:xfrm>
            <a:prstGeom prst="curvedConnector2">
              <a:avLst/>
            </a:prstGeom>
            <a:noFill/>
            <a:ln w="38100">
              <a:solidFill>
                <a:srgbClr val="3333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14810" name="AutoShape 26"/>
            <p:cNvCxnSpPr>
              <a:cxnSpLocks noChangeShapeType="1"/>
              <a:stCxn id="1014788" idx="1"/>
              <a:endCxn id="0" idx="0"/>
            </p:cNvCxnSpPr>
            <p:nvPr/>
          </p:nvCxnSpPr>
          <p:spPr bwMode="auto">
            <a:xfrm rot="10800000" flipV="1">
              <a:off x="1336" y="1150"/>
              <a:ext cx="1284" cy="828"/>
            </a:xfrm>
            <a:prstGeom prst="curvedConnector2">
              <a:avLst/>
            </a:prstGeom>
            <a:noFill/>
            <a:ln w="38100">
              <a:solidFill>
                <a:srgbClr val="3333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14811" name="Text Box 27"/>
            <p:cNvSpPr txBox="1">
              <a:spLocks noChangeArrowheads="1"/>
            </p:cNvSpPr>
            <p:nvPr/>
          </p:nvSpPr>
          <p:spPr bwMode="auto">
            <a:xfrm>
              <a:off x="3514" y="3203"/>
              <a:ext cx="1187"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b="1">
                  <a:latin typeface="Book Antiqua" panose="02040602050305030304" pitchFamily="18" charset="0"/>
                </a:rPr>
                <a:t>Business components</a:t>
              </a:r>
              <a:endParaRPr lang="en-AU" altLang="en-US" sz="1400" b="1">
                <a:latin typeface="Book Antiqua" panose="02040602050305030304" pitchFamily="18" charset="0"/>
              </a:endParaRPr>
            </a:p>
          </p:txBody>
        </p:sp>
        <p:sp>
          <p:nvSpPr>
            <p:cNvPr id="1014812" name="Text Box 28"/>
            <p:cNvSpPr txBox="1">
              <a:spLocks noChangeArrowheads="1"/>
            </p:cNvSpPr>
            <p:nvPr/>
          </p:nvSpPr>
          <p:spPr bwMode="auto">
            <a:xfrm>
              <a:off x="1609" y="2886"/>
              <a:ext cx="416" cy="29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i="1"/>
                <a:t>Servlets</a:t>
              </a:r>
            </a:p>
            <a:p>
              <a:pPr eaLnBrk="1" hangingPunct="1"/>
              <a:r>
                <a:rPr lang="en-US" altLang="en-US" i="1"/>
                <a:t>JSP</a:t>
              </a:r>
            </a:p>
          </p:txBody>
        </p:sp>
        <p:cxnSp>
          <p:nvCxnSpPr>
            <p:cNvPr id="1014813" name="AutoShape 29"/>
            <p:cNvCxnSpPr>
              <a:cxnSpLocks noChangeShapeType="1"/>
              <a:stCxn id="1014812" idx="3"/>
              <a:endCxn id="1014803" idx="1"/>
            </p:cNvCxnSpPr>
            <p:nvPr/>
          </p:nvCxnSpPr>
          <p:spPr bwMode="auto">
            <a:xfrm>
              <a:off x="2036" y="3033"/>
              <a:ext cx="152" cy="38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14814" name="Text Box 30"/>
            <p:cNvSpPr txBox="1">
              <a:spLocks noChangeArrowheads="1"/>
            </p:cNvSpPr>
            <p:nvPr/>
          </p:nvSpPr>
          <p:spPr bwMode="auto">
            <a:xfrm>
              <a:off x="4739" y="3582"/>
              <a:ext cx="518" cy="17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i="1"/>
                <a:t>EJB beans</a:t>
              </a:r>
            </a:p>
          </p:txBody>
        </p:sp>
        <p:cxnSp>
          <p:nvCxnSpPr>
            <p:cNvPr id="1014815" name="AutoShape 31"/>
            <p:cNvCxnSpPr>
              <a:cxnSpLocks noChangeShapeType="1"/>
              <a:stCxn id="1014804" idx="3"/>
              <a:endCxn id="1014814" idx="1"/>
            </p:cNvCxnSpPr>
            <p:nvPr/>
          </p:nvCxnSpPr>
          <p:spPr bwMode="auto">
            <a:xfrm flipV="1">
              <a:off x="4608" y="3672"/>
              <a:ext cx="131" cy="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14816" name="AutoShape 32"/>
            <p:cNvCxnSpPr>
              <a:cxnSpLocks noChangeShapeType="1"/>
              <a:stCxn id="1014803" idx="3"/>
              <a:endCxn id="1014804" idx="1"/>
            </p:cNvCxnSpPr>
            <p:nvPr/>
          </p:nvCxnSpPr>
          <p:spPr bwMode="auto">
            <a:xfrm>
              <a:off x="2964" y="3421"/>
              <a:ext cx="849" cy="252"/>
            </a:xfrm>
            <a:prstGeom prst="straightConnector1">
              <a:avLst/>
            </a:prstGeom>
            <a:noFill/>
            <a:ln w="38100">
              <a:solidFill>
                <a:srgbClr val="3333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14817" name="AutoShape 33"/>
            <p:cNvCxnSpPr>
              <a:cxnSpLocks noChangeShapeType="1"/>
              <a:stCxn id="1014804" idx="3"/>
              <a:endCxn id="1014802" idx="2"/>
            </p:cNvCxnSpPr>
            <p:nvPr/>
          </p:nvCxnSpPr>
          <p:spPr bwMode="auto">
            <a:xfrm flipV="1">
              <a:off x="4608" y="2679"/>
              <a:ext cx="300" cy="994"/>
            </a:xfrm>
            <a:prstGeom prst="straightConnector1">
              <a:avLst/>
            </a:prstGeom>
            <a:noFill/>
            <a:ln w="38100">
              <a:solidFill>
                <a:srgbClr val="3333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14818" name="AutoShape 34"/>
            <p:cNvCxnSpPr>
              <a:cxnSpLocks noChangeShapeType="1"/>
              <a:stCxn id="1014803" idx="3"/>
              <a:endCxn id="1014802" idx="2"/>
            </p:cNvCxnSpPr>
            <p:nvPr/>
          </p:nvCxnSpPr>
          <p:spPr bwMode="auto">
            <a:xfrm flipV="1">
              <a:off x="2964" y="2679"/>
              <a:ext cx="1944" cy="742"/>
            </a:xfrm>
            <a:prstGeom prst="straightConnector1">
              <a:avLst/>
            </a:prstGeom>
            <a:noFill/>
            <a:ln w="38100">
              <a:solidFill>
                <a:srgbClr val="3333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14819" name="AutoShape 35"/>
            <p:cNvSpPr>
              <a:spLocks noChangeArrowheads="1"/>
            </p:cNvSpPr>
            <p:nvPr/>
          </p:nvSpPr>
          <p:spPr bwMode="auto">
            <a:xfrm rot="10800000">
              <a:off x="1790" y="799"/>
              <a:ext cx="1996" cy="1270"/>
            </a:xfrm>
            <a:custGeom>
              <a:avLst/>
              <a:gdLst>
                <a:gd name="G0" fmla="+- 6492 0 0"/>
                <a:gd name="G1" fmla="+- 21600 0 6492"/>
                <a:gd name="G2" fmla="*/ 6492 1 2"/>
                <a:gd name="G3" fmla="+- 21600 0 G2"/>
                <a:gd name="G4" fmla="+/ 6492 21600 2"/>
                <a:gd name="G5" fmla="+/ G1 0 2"/>
                <a:gd name="G6" fmla="*/ 21600 21600 6492"/>
                <a:gd name="G7" fmla="*/ G6 1 2"/>
                <a:gd name="G8" fmla="+- 21600 0 G7"/>
                <a:gd name="G9" fmla="*/ 21600 1 2"/>
                <a:gd name="G10" fmla="+- 6492 0 G9"/>
                <a:gd name="G11" fmla="?: G10 G8 0"/>
                <a:gd name="G12" fmla="?: G10 G7 21600"/>
                <a:gd name="T0" fmla="*/ 18354 w 21600"/>
                <a:gd name="T1" fmla="*/ 10800 h 21600"/>
                <a:gd name="T2" fmla="*/ 10800 w 21600"/>
                <a:gd name="T3" fmla="*/ 21600 h 21600"/>
                <a:gd name="T4" fmla="*/ 3246 w 21600"/>
                <a:gd name="T5" fmla="*/ 10800 h 21600"/>
                <a:gd name="T6" fmla="*/ 10800 w 21600"/>
                <a:gd name="T7" fmla="*/ 0 h 21600"/>
                <a:gd name="T8" fmla="*/ 5046 w 21600"/>
                <a:gd name="T9" fmla="*/ 5046 h 21600"/>
                <a:gd name="T10" fmla="*/ 16554 w 21600"/>
                <a:gd name="T11" fmla="*/ 16554 h 21600"/>
              </a:gdLst>
              <a:ahLst/>
              <a:cxnLst>
                <a:cxn ang="0">
                  <a:pos x="T0" y="T1"/>
                </a:cxn>
                <a:cxn ang="0">
                  <a:pos x="T2" y="T3"/>
                </a:cxn>
                <a:cxn ang="0">
                  <a:pos x="T4" y="T5"/>
                </a:cxn>
                <a:cxn ang="0">
                  <a:pos x="T6" y="T7"/>
                </a:cxn>
              </a:cxnLst>
              <a:rect l="T8" t="T9" r="T10" b="T11"/>
              <a:pathLst>
                <a:path w="21600" h="21600">
                  <a:moveTo>
                    <a:pt x="0" y="0"/>
                  </a:moveTo>
                  <a:lnTo>
                    <a:pt x="6492" y="21600"/>
                  </a:lnTo>
                  <a:lnTo>
                    <a:pt x="15108" y="21600"/>
                  </a:lnTo>
                  <a:lnTo>
                    <a:pt x="21600" y="0"/>
                  </a:lnTo>
                  <a:close/>
                </a:path>
              </a:pathLst>
            </a:cu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cxnSp>
          <p:nvCxnSpPr>
            <p:cNvPr id="1014820" name="AutoShape 36"/>
            <p:cNvCxnSpPr>
              <a:cxnSpLocks noChangeShapeType="1"/>
              <a:stCxn id="1014819" idx="3"/>
              <a:endCxn id="1014803" idx="0"/>
            </p:cNvCxnSpPr>
            <p:nvPr/>
          </p:nvCxnSpPr>
          <p:spPr bwMode="auto">
            <a:xfrm flipH="1">
              <a:off x="2576" y="2069"/>
              <a:ext cx="212" cy="1213"/>
            </a:xfrm>
            <a:prstGeom prst="straightConnector1">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14821" name="AutoShape 37"/>
            <p:cNvSpPr>
              <a:spLocks noChangeArrowheads="1"/>
            </p:cNvSpPr>
            <p:nvPr/>
          </p:nvSpPr>
          <p:spPr bwMode="auto">
            <a:xfrm rot="10800000">
              <a:off x="3786" y="799"/>
              <a:ext cx="1723" cy="1270"/>
            </a:xfrm>
            <a:custGeom>
              <a:avLst/>
              <a:gdLst>
                <a:gd name="G0" fmla="+- 5453 0 0"/>
                <a:gd name="G1" fmla="+- 21600 0 5453"/>
                <a:gd name="G2" fmla="*/ 5453 1 2"/>
                <a:gd name="G3" fmla="+- 21600 0 G2"/>
                <a:gd name="G4" fmla="+/ 5453 21600 2"/>
                <a:gd name="G5" fmla="+/ G1 0 2"/>
                <a:gd name="G6" fmla="*/ 21600 21600 5453"/>
                <a:gd name="G7" fmla="*/ G6 1 2"/>
                <a:gd name="G8" fmla="+- 21600 0 G7"/>
                <a:gd name="G9" fmla="*/ 21600 1 2"/>
                <a:gd name="G10" fmla="+- 5453 0 G9"/>
                <a:gd name="G11" fmla="?: G10 G8 0"/>
                <a:gd name="G12" fmla="?: G10 G7 21600"/>
                <a:gd name="T0" fmla="*/ 18873 w 21600"/>
                <a:gd name="T1" fmla="*/ 10800 h 21600"/>
                <a:gd name="T2" fmla="*/ 10800 w 21600"/>
                <a:gd name="T3" fmla="*/ 21600 h 21600"/>
                <a:gd name="T4" fmla="*/ 2727 w 21600"/>
                <a:gd name="T5" fmla="*/ 10800 h 21600"/>
                <a:gd name="T6" fmla="*/ 10800 w 21600"/>
                <a:gd name="T7" fmla="*/ 0 h 21600"/>
                <a:gd name="T8" fmla="*/ 4527 w 21600"/>
                <a:gd name="T9" fmla="*/ 4527 h 21600"/>
                <a:gd name="T10" fmla="*/ 17073 w 21600"/>
                <a:gd name="T11" fmla="*/ 17073 h 21600"/>
              </a:gdLst>
              <a:ahLst/>
              <a:cxnLst>
                <a:cxn ang="0">
                  <a:pos x="T0" y="T1"/>
                </a:cxn>
                <a:cxn ang="0">
                  <a:pos x="T2" y="T3"/>
                </a:cxn>
                <a:cxn ang="0">
                  <a:pos x="T4" y="T5"/>
                </a:cxn>
                <a:cxn ang="0">
                  <a:pos x="T6" y="T7"/>
                </a:cxn>
              </a:cxnLst>
              <a:rect l="T8" t="T9" r="T10" b="T11"/>
              <a:pathLst>
                <a:path w="21600" h="21600">
                  <a:moveTo>
                    <a:pt x="0" y="0"/>
                  </a:moveTo>
                  <a:lnTo>
                    <a:pt x="5453" y="21600"/>
                  </a:lnTo>
                  <a:lnTo>
                    <a:pt x="16147" y="21600"/>
                  </a:lnTo>
                  <a:lnTo>
                    <a:pt x="21600" y="0"/>
                  </a:lnTo>
                  <a:close/>
                </a:path>
              </a:pathLst>
            </a:cu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cxnSp>
          <p:nvCxnSpPr>
            <p:cNvPr id="1014822" name="AutoShape 38"/>
            <p:cNvCxnSpPr>
              <a:cxnSpLocks noChangeShapeType="1"/>
              <a:stCxn id="1014821" idx="3"/>
              <a:endCxn id="1014804" idx="0"/>
            </p:cNvCxnSpPr>
            <p:nvPr/>
          </p:nvCxnSpPr>
          <p:spPr bwMode="auto">
            <a:xfrm flipH="1">
              <a:off x="4211" y="2069"/>
              <a:ext cx="437" cy="1380"/>
            </a:xfrm>
            <a:prstGeom prst="straightConnector1">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14823" name="AutoShape 39"/>
            <p:cNvSpPr>
              <a:spLocks noChangeArrowheads="1"/>
            </p:cNvSpPr>
            <p:nvPr/>
          </p:nvSpPr>
          <p:spPr bwMode="auto">
            <a:xfrm>
              <a:off x="325" y="1480"/>
              <a:ext cx="830" cy="384"/>
            </a:xfrm>
            <a:prstGeom prst="cloudCallout">
              <a:avLst>
                <a:gd name="adj1" fmla="val 51815"/>
                <a:gd name="adj2" fmla="val 88023"/>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ltLang="en-US" dirty="0"/>
                <a:t>Business transaction</a:t>
              </a:r>
            </a:p>
          </p:txBody>
        </p:sp>
        <p:sp>
          <p:nvSpPr>
            <p:cNvPr id="1014824" name="Rectangle 40"/>
            <p:cNvSpPr>
              <a:spLocks noChangeArrowheads="1"/>
            </p:cNvSpPr>
            <p:nvPr/>
          </p:nvSpPr>
          <p:spPr bwMode="auto">
            <a:xfrm>
              <a:off x="3156" y="1698"/>
              <a:ext cx="372" cy="233"/>
            </a:xfrm>
            <a:prstGeom prst="rect">
              <a:avLst/>
            </a:prstGeom>
            <a:solidFill>
              <a:srgbClr val="FFFF99"/>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r>
                <a:rPr lang="en-US" altLang="en-US" sz="1600"/>
                <a:t>bean</a:t>
              </a:r>
              <a:endParaRPr lang="en-AU" altLang="en-US" sz="1600"/>
            </a:p>
          </p:txBody>
        </p:sp>
        <p:cxnSp>
          <p:nvCxnSpPr>
            <p:cNvPr id="1014825" name="AutoShape 41"/>
            <p:cNvCxnSpPr>
              <a:cxnSpLocks noChangeShapeType="1"/>
              <a:endCxn id="1014824" idx="1"/>
            </p:cNvCxnSpPr>
            <p:nvPr/>
          </p:nvCxnSpPr>
          <p:spPr bwMode="auto">
            <a:xfrm>
              <a:off x="2788" y="1806"/>
              <a:ext cx="351" cy="9"/>
            </a:xfrm>
            <a:prstGeom prst="straightConnector1">
              <a:avLst/>
            </a:prstGeom>
            <a:noFill/>
            <a:ln w="38100">
              <a:solidFill>
                <a:srgbClr val="3333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14826" name="AutoShape 42"/>
            <p:cNvCxnSpPr>
              <a:cxnSpLocks noChangeShapeType="1"/>
              <a:endCxn id="1014824" idx="0"/>
            </p:cNvCxnSpPr>
            <p:nvPr/>
          </p:nvCxnSpPr>
          <p:spPr bwMode="auto">
            <a:xfrm>
              <a:off x="2879" y="1244"/>
              <a:ext cx="463" cy="441"/>
            </a:xfrm>
            <a:prstGeom prst="straightConnector1">
              <a:avLst/>
            </a:prstGeom>
            <a:noFill/>
            <a:ln w="38100">
              <a:solidFill>
                <a:srgbClr val="3333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6 (Maciaszek - RASD 3/e)</a:t>
            </a:r>
          </a:p>
        </p:txBody>
      </p:sp>
      <p:sp>
        <p:nvSpPr>
          <p:cNvPr id="6" name="Slide Number Placeholder 5"/>
          <p:cNvSpPr>
            <a:spLocks noGrp="1"/>
          </p:cNvSpPr>
          <p:nvPr>
            <p:ph type="sldNum" sz="quarter" idx="12"/>
          </p:nvPr>
        </p:nvSpPr>
        <p:spPr/>
        <p:txBody>
          <a:bodyPr/>
          <a:lstStyle/>
          <a:p>
            <a:fld id="{C32EC679-718A-4494-B41E-6C1BF37DB0B6}" type="slidenum">
              <a:rPr lang="en-AU" altLang="en-US"/>
              <a:pPr/>
              <a:t>70</a:t>
            </a:fld>
            <a:endParaRPr lang="en-AU" altLang="en-US"/>
          </a:p>
        </p:txBody>
      </p:sp>
      <p:sp>
        <p:nvSpPr>
          <p:cNvPr id="1037314" name="Rectangle 2"/>
          <p:cNvSpPr>
            <a:spLocks noGrp="1" noChangeArrowheads="1"/>
          </p:cNvSpPr>
          <p:nvPr>
            <p:ph type="title"/>
          </p:nvPr>
        </p:nvSpPr>
        <p:spPr/>
        <p:txBody>
          <a:bodyPr/>
          <a:lstStyle/>
          <a:p>
            <a:r>
              <a:rPr lang="en-US" altLang="en-US"/>
              <a:t>Class cohesion and coupling</a:t>
            </a:r>
          </a:p>
        </p:txBody>
      </p:sp>
      <p:sp>
        <p:nvSpPr>
          <p:cNvPr id="1037315" name="Rectangle 3"/>
          <p:cNvSpPr>
            <a:spLocks noGrp="1" noChangeArrowheads="1"/>
          </p:cNvSpPr>
          <p:nvPr>
            <p:ph type="body" idx="1"/>
          </p:nvPr>
        </p:nvSpPr>
        <p:spPr>
          <a:xfrm>
            <a:off x="1371600" y="1066800"/>
            <a:ext cx="7664896" cy="5257800"/>
          </a:xfrm>
        </p:spPr>
        <p:txBody>
          <a:bodyPr/>
          <a:lstStyle/>
          <a:p>
            <a:r>
              <a:rPr lang="en-US" altLang="en-US" dirty="0"/>
              <a:t>Good program design ensures well-balanced cohesion and coupling of classes </a:t>
            </a:r>
          </a:p>
          <a:p>
            <a:pPr>
              <a:spcBef>
                <a:spcPts val="1200"/>
              </a:spcBef>
            </a:pPr>
            <a:r>
              <a:rPr lang="en-US" altLang="en-US" b="1" dirty="0"/>
              <a:t>Class cohesion</a:t>
            </a:r>
            <a:r>
              <a:rPr lang="en-US" altLang="en-US" dirty="0"/>
              <a:t> is the degree of inner self-determination of the class</a:t>
            </a:r>
          </a:p>
          <a:p>
            <a:pPr lvl="1"/>
            <a:r>
              <a:rPr lang="en-US" altLang="en-US" dirty="0"/>
              <a:t>measures class independence </a:t>
            </a:r>
          </a:p>
          <a:p>
            <a:pPr lvl="1"/>
            <a:r>
              <a:rPr lang="en-US" altLang="en-US" dirty="0"/>
              <a:t>the stronger the cohesion the better</a:t>
            </a:r>
          </a:p>
          <a:p>
            <a:pPr>
              <a:spcBef>
                <a:spcPts val="1200"/>
              </a:spcBef>
            </a:pPr>
            <a:r>
              <a:rPr lang="en-US" altLang="en-US" b="1" dirty="0"/>
              <a:t>Class coupling</a:t>
            </a:r>
            <a:r>
              <a:rPr lang="en-US" altLang="en-US" dirty="0"/>
              <a:t> is the degree of connections between classes</a:t>
            </a:r>
          </a:p>
          <a:p>
            <a:pPr lvl="1"/>
            <a:r>
              <a:rPr lang="en-US" altLang="en-US" dirty="0"/>
              <a:t>measures the class interdependence</a:t>
            </a:r>
          </a:p>
          <a:p>
            <a:pPr lvl="1"/>
            <a:r>
              <a:rPr lang="en-US" altLang="en-US" dirty="0"/>
              <a:t>the weaker the coupling the better</a:t>
            </a:r>
          </a:p>
          <a:p>
            <a:pPr lvl="2"/>
            <a:r>
              <a:rPr lang="en-US" altLang="en-US" sz="2200" dirty="0"/>
              <a:t>however, the classes have to be ‘coupled’ to cooperate</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6 (Maciaszek - RASD 3/e)</a:t>
            </a:r>
          </a:p>
        </p:txBody>
      </p:sp>
      <p:sp>
        <p:nvSpPr>
          <p:cNvPr id="6" name="Slide Number Placeholder 5"/>
          <p:cNvSpPr>
            <a:spLocks noGrp="1"/>
          </p:cNvSpPr>
          <p:nvPr>
            <p:ph type="sldNum" sz="quarter" idx="12"/>
          </p:nvPr>
        </p:nvSpPr>
        <p:spPr/>
        <p:txBody>
          <a:bodyPr/>
          <a:lstStyle/>
          <a:p>
            <a:fld id="{ECD23176-DBD4-4487-B099-B049355ABF04}" type="slidenum">
              <a:rPr lang="en-AU" altLang="en-US"/>
              <a:pPr/>
              <a:t>71</a:t>
            </a:fld>
            <a:endParaRPr lang="en-AU" altLang="en-US"/>
          </a:p>
        </p:txBody>
      </p:sp>
      <p:sp>
        <p:nvSpPr>
          <p:cNvPr id="1038338" name="Rectangle 2"/>
          <p:cNvSpPr>
            <a:spLocks noGrp="1" noChangeArrowheads="1"/>
          </p:cNvSpPr>
          <p:nvPr>
            <p:ph type="title"/>
          </p:nvPr>
        </p:nvSpPr>
        <p:spPr/>
        <p:txBody>
          <a:bodyPr/>
          <a:lstStyle/>
          <a:p>
            <a:r>
              <a:rPr lang="en-US" altLang="en-US"/>
              <a:t>Cohesion and coupling heuristics</a:t>
            </a:r>
          </a:p>
        </p:txBody>
      </p:sp>
      <p:sp>
        <p:nvSpPr>
          <p:cNvPr id="1038339" name="Rectangle 3"/>
          <p:cNvSpPr>
            <a:spLocks noGrp="1" noChangeArrowheads="1"/>
          </p:cNvSpPr>
          <p:nvPr>
            <p:ph type="body" idx="1"/>
          </p:nvPr>
        </p:nvSpPr>
        <p:spPr/>
        <p:txBody>
          <a:bodyPr/>
          <a:lstStyle/>
          <a:p>
            <a:pPr>
              <a:spcBef>
                <a:spcPts val="600"/>
              </a:spcBef>
            </a:pPr>
            <a:r>
              <a:rPr lang="en-US" altLang="en-US" sz="2400" dirty="0"/>
              <a:t>Two classes should either not be dependent on one another or one class should be only dependent on the public interface of another </a:t>
            </a:r>
            <a:r>
              <a:rPr lang="en-US" altLang="en-US" sz="2400" dirty="0" smtClean="0"/>
              <a:t>class</a:t>
            </a:r>
            <a:endParaRPr lang="en-US" altLang="en-US" sz="2400" dirty="0"/>
          </a:p>
          <a:p>
            <a:pPr>
              <a:spcBef>
                <a:spcPts val="600"/>
              </a:spcBef>
            </a:pPr>
            <a:r>
              <a:rPr lang="en-US" altLang="en-US" sz="2400" dirty="0"/>
              <a:t>Attributes and their related methods should be kept in one </a:t>
            </a:r>
            <a:r>
              <a:rPr lang="en-US" altLang="en-US" sz="2400" dirty="0" smtClean="0"/>
              <a:t>class</a:t>
            </a:r>
            <a:endParaRPr lang="en-US" altLang="en-US" sz="2400" dirty="0"/>
          </a:p>
          <a:p>
            <a:pPr lvl="1">
              <a:spcBef>
                <a:spcPts val="600"/>
              </a:spcBef>
            </a:pPr>
            <a:r>
              <a:rPr lang="en-US" altLang="en-US" sz="2000" dirty="0"/>
              <a:t>this heuristic is frequently violated by classes that have many public accessor (</a:t>
            </a:r>
            <a:r>
              <a:rPr lang="en-US" altLang="en-US" sz="2000" dirty="0">
                <a:latin typeface="Courier New" panose="02070309020205020404" pitchFamily="49" charset="0"/>
              </a:rPr>
              <a:t>get, set</a:t>
            </a:r>
            <a:r>
              <a:rPr lang="en-US" altLang="en-US" sz="2000" dirty="0"/>
              <a:t>) methods</a:t>
            </a:r>
          </a:p>
          <a:p>
            <a:pPr>
              <a:spcBef>
                <a:spcPts val="600"/>
              </a:spcBef>
            </a:pPr>
            <a:r>
              <a:rPr lang="en-US" altLang="en-US" sz="2400" dirty="0"/>
              <a:t>A class should represent a </a:t>
            </a:r>
            <a:r>
              <a:rPr lang="en-US" altLang="en-US" sz="2400" i="1" dirty="0"/>
              <a:t>single</a:t>
            </a:r>
            <a:r>
              <a:rPr lang="en-US" altLang="en-US" sz="2400" dirty="0"/>
              <a:t> logical </a:t>
            </a:r>
            <a:r>
              <a:rPr lang="en-US" altLang="en-US" sz="2400" dirty="0" smtClean="0"/>
              <a:t>concept</a:t>
            </a:r>
            <a:endParaRPr lang="en-US" altLang="en-US" sz="2400" dirty="0"/>
          </a:p>
          <a:p>
            <a:pPr lvl="1">
              <a:spcBef>
                <a:spcPts val="600"/>
              </a:spcBef>
            </a:pPr>
            <a:r>
              <a:rPr lang="en-US" altLang="en-US" sz="2000" dirty="0"/>
              <a:t>unrelated information, e.g. when a subset of methods operates on a proper subset of attributes, should be moved to another class</a:t>
            </a:r>
          </a:p>
          <a:p>
            <a:pPr>
              <a:spcBef>
                <a:spcPts val="600"/>
              </a:spcBef>
            </a:pPr>
            <a:r>
              <a:rPr lang="en-US" altLang="en-US" sz="2400" dirty="0"/>
              <a:t>System logic should be distributed as uniformly as </a:t>
            </a:r>
            <a:r>
              <a:rPr lang="en-US" altLang="en-US" sz="2400" dirty="0" smtClean="0"/>
              <a:t>possible</a:t>
            </a:r>
            <a:endParaRPr lang="en-US" altLang="en-US" sz="2400" dirty="0"/>
          </a:p>
          <a:p>
            <a:pPr lvl="1">
              <a:spcBef>
                <a:spcPts val="600"/>
              </a:spcBef>
            </a:pPr>
            <a:r>
              <a:rPr lang="en-US" altLang="en-US" sz="2000" dirty="0"/>
              <a:t>classes share work uniformly</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1403648" y="1"/>
            <a:ext cx="7426027" cy="90872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dirty="0"/>
              <a:t>Measuring Cohesion</a:t>
            </a:r>
            <a:endParaRPr lang="en-US" altLang="en-US" sz="2800" dirty="0"/>
          </a:p>
        </p:txBody>
      </p:sp>
      <p:sp>
        <p:nvSpPr>
          <p:cNvPr id="68611" name="Rectangle 3"/>
          <p:cNvSpPr>
            <a:spLocks noGrp="1" noChangeArrowheads="1"/>
          </p:cNvSpPr>
          <p:nvPr>
            <p:ph type="body" idx="1"/>
          </p:nvPr>
        </p:nvSpPr>
        <p:spPr>
          <a:xfrm>
            <a:off x="1403648" y="1130300"/>
            <a:ext cx="7632848" cy="466725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a:lnSpc>
                <a:spcPct val="100000"/>
              </a:lnSpc>
              <a:spcBef>
                <a:spcPts val="600"/>
              </a:spcBef>
            </a:pPr>
            <a:r>
              <a:rPr lang="en-US" altLang="en-US" sz="2000" dirty="0"/>
              <a:t>Technique to determine if a class is functionally cohesive is to write a sentence describing the purpose of the object</a:t>
            </a:r>
          </a:p>
          <a:p>
            <a:pPr lvl="1">
              <a:lnSpc>
                <a:spcPct val="100000"/>
              </a:lnSpc>
              <a:spcBef>
                <a:spcPts val="600"/>
              </a:spcBef>
            </a:pPr>
            <a:r>
              <a:rPr lang="en-US" altLang="en-US" sz="1800" dirty="0"/>
              <a:t>Short, clear and unambiguous description implies good cohesion</a:t>
            </a:r>
          </a:p>
          <a:p>
            <a:pPr lvl="1">
              <a:lnSpc>
                <a:spcPct val="100000"/>
              </a:lnSpc>
              <a:spcBef>
                <a:spcPts val="600"/>
              </a:spcBef>
            </a:pPr>
            <a:r>
              <a:rPr lang="en-US" altLang="en-US" sz="1800" dirty="0"/>
              <a:t>If the sentence is a compound sentence, contains a comma, or more than one verb, then it is probably performing more than one function and is probably sequential or communicational cohesive</a:t>
            </a:r>
          </a:p>
          <a:p>
            <a:pPr lvl="1">
              <a:lnSpc>
                <a:spcPct val="100000"/>
              </a:lnSpc>
              <a:spcBef>
                <a:spcPts val="600"/>
              </a:spcBef>
            </a:pPr>
            <a:r>
              <a:rPr lang="en-US" altLang="en-US" sz="1800" dirty="0"/>
              <a:t>If the sentence contains time related words (such as </a:t>
            </a:r>
            <a:r>
              <a:rPr lang="en-US" altLang="en-US" sz="1800" i="1" dirty="0"/>
              <a:t>first</a:t>
            </a:r>
            <a:r>
              <a:rPr lang="en-US" altLang="en-US" sz="1800" dirty="0"/>
              <a:t>, </a:t>
            </a:r>
            <a:r>
              <a:rPr lang="en-US" altLang="en-US" sz="1800" i="1" dirty="0"/>
              <a:t>next</a:t>
            </a:r>
            <a:r>
              <a:rPr lang="en-US" altLang="en-US" sz="1800" dirty="0"/>
              <a:t>, </a:t>
            </a:r>
            <a:r>
              <a:rPr lang="en-US" altLang="en-US" sz="1800" i="1" dirty="0"/>
              <a:t>then</a:t>
            </a:r>
            <a:r>
              <a:rPr lang="en-US" altLang="en-US" sz="1800" dirty="0"/>
              <a:t>, etc.) then it is probably sequential or temporal cohesive</a:t>
            </a:r>
          </a:p>
          <a:p>
            <a:pPr lvl="1">
              <a:lnSpc>
                <a:spcPct val="100000"/>
              </a:lnSpc>
              <a:spcBef>
                <a:spcPts val="600"/>
              </a:spcBef>
            </a:pPr>
            <a:r>
              <a:rPr lang="en-US" altLang="en-US" sz="1800" dirty="0"/>
              <a:t>Words like </a:t>
            </a:r>
            <a:r>
              <a:rPr lang="en-US" altLang="en-US" sz="1800" i="1" dirty="0" err="1"/>
              <a:t>Initialise</a:t>
            </a:r>
            <a:r>
              <a:rPr lang="en-US" altLang="en-US" sz="1800" dirty="0"/>
              <a:t>, </a:t>
            </a:r>
            <a:r>
              <a:rPr lang="en-US" altLang="en-US" sz="1800" i="1" dirty="0"/>
              <a:t>clean-up</a:t>
            </a:r>
            <a:r>
              <a:rPr lang="en-US" altLang="en-US" sz="1800" dirty="0"/>
              <a:t>, etc. imply temporal cohesion</a:t>
            </a:r>
          </a:p>
          <a:p>
            <a:pPr lvl="1">
              <a:lnSpc>
                <a:spcPct val="100000"/>
              </a:lnSpc>
              <a:spcBef>
                <a:spcPts val="600"/>
              </a:spcBef>
            </a:pPr>
            <a:r>
              <a:rPr lang="en-US" altLang="en-US" sz="1800" dirty="0"/>
              <a:t>If the predicate doesn’t contain a single specific object following the verb, it is probably logically cohesive</a:t>
            </a:r>
          </a:p>
          <a:p>
            <a:pPr>
              <a:lnSpc>
                <a:spcPct val="100000"/>
              </a:lnSpc>
              <a:spcBef>
                <a:spcPts val="1200"/>
              </a:spcBef>
            </a:pPr>
            <a:r>
              <a:rPr lang="en-US" altLang="en-US" sz="2000" dirty="0"/>
              <a:t>Functionally cohesive classes can always be described by way of their elements using a compound sentence</a:t>
            </a:r>
          </a:p>
          <a:p>
            <a:pPr lvl="1">
              <a:spcBef>
                <a:spcPts val="600"/>
              </a:spcBef>
            </a:pPr>
            <a:r>
              <a:rPr lang="en-US" altLang="en-US" sz="1800" dirty="0"/>
              <a:t>But, if the above language is unavoidable while still completely describing a class’ purpose, then the class is probably not functionally cohesive</a:t>
            </a:r>
          </a:p>
        </p:txBody>
      </p:sp>
      <p:sp>
        <p:nvSpPr>
          <p:cNvPr id="4" name="Date Placeholder 3"/>
          <p:cNvSpPr>
            <a:spLocks noGrp="1"/>
          </p:cNvSpPr>
          <p:nvPr>
            <p:ph type="dt" sz="half" idx="10"/>
          </p:nvPr>
        </p:nvSpPr>
        <p:spPr>
          <a:xfrm>
            <a:off x="762000" y="6553200"/>
            <a:ext cx="1905000" cy="304800"/>
          </a:xfrm>
        </p:spPr>
        <p:txBody>
          <a:bodyPr/>
          <a:lstStyle/>
          <a:p>
            <a:pPr>
              <a:defRPr/>
            </a:pPr>
            <a:r>
              <a:rPr lang="en-US" altLang="en-US" dirty="0"/>
              <a:t>© Richard Thomas, 1992–2018</a:t>
            </a:r>
            <a:endParaRPr lang="en-AU" altLang="en-US" dirty="0"/>
          </a:p>
        </p:txBody>
      </p:sp>
      <p:sp>
        <p:nvSpPr>
          <p:cNvPr id="5" name="Slide Number Placeholder 4"/>
          <p:cNvSpPr>
            <a:spLocks noGrp="1"/>
          </p:cNvSpPr>
          <p:nvPr>
            <p:ph type="sldNum" sz="quarter" idx="12"/>
          </p:nvPr>
        </p:nvSpPr>
        <p:spPr>
          <a:xfrm>
            <a:off x="8388424" y="6553200"/>
            <a:ext cx="526976" cy="304800"/>
          </a:xfrm>
        </p:spPr>
        <p:txBody>
          <a:bodyPr/>
          <a:lstStyle/>
          <a:p>
            <a:pPr>
              <a:defRPr/>
            </a:pPr>
            <a:fld id="{2505048C-9CA2-4356-B565-2FC324102B46}" type="slidenum">
              <a:rPr lang="en-AU" altLang="en-US" smtClean="0"/>
              <a:pPr>
                <a:defRPr/>
              </a:pPr>
              <a:t>72</a:t>
            </a:fld>
            <a:endParaRPr lang="en-AU" altLang="en-US"/>
          </a:p>
        </p:txBody>
      </p:sp>
    </p:spTree>
    <p:extLst>
      <p:ext uri="{BB962C8B-B14F-4D97-AF65-F5344CB8AC3E}">
        <p14:creationId xmlns:p14="http://schemas.microsoft.com/office/powerpoint/2010/main" val="24955965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8611">
                                            <p:txEl>
                                              <p:pRg st="0" end="0"/>
                                            </p:txEl>
                                          </p:spTgt>
                                        </p:tgtEl>
                                        <p:attrNameLst>
                                          <p:attrName>style.visibility</p:attrName>
                                        </p:attrNameLst>
                                      </p:cBhvr>
                                      <p:to>
                                        <p:strVal val="visible"/>
                                      </p:to>
                                    </p:set>
                                    <p:animEffect transition="in" filter="fade">
                                      <p:cBhvr>
                                        <p:cTn id="7" dur="1000"/>
                                        <p:tgtEl>
                                          <p:spTgt spid="686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8611">
                                            <p:txEl>
                                              <p:pRg st="1" end="1"/>
                                            </p:txEl>
                                          </p:spTgt>
                                        </p:tgtEl>
                                        <p:attrNameLst>
                                          <p:attrName>style.visibility</p:attrName>
                                        </p:attrNameLst>
                                      </p:cBhvr>
                                      <p:to>
                                        <p:strVal val="visible"/>
                                      </p:to>
                                    </p:set>
                                    <p:animEffect transition="in" filter="fade">
                                      <p:cBhvr>
                                        <p:cTn id="12" dur="1000"/>
                                        <p:tgtEl>
                                          <p:spTgt spid="686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8611">
                                            <p:txEl>
                                              <p:pRg st="2" end="2"/>
                                            </p:txEl>
                                          </p:spTgt>
                                        </p:tgtEl>
                                        <p:attrNameLst>
                                          <p:attrName>style.visibility</p:attrName>
                                        </p:attrNameLst>
                                      </p:cBhvr>
                                      <p:to>
                                        <p:strVal val="visible"/>
                                      </p:to>
                                    </p:set>
                                    <p:animEffect transition="in" filter="fade">
                                      <p:cBhvr>
                                        <p:cTn id="17" dur="1000"/>
                                        <p:tgtEl>
                                          <p:spTgt spid="686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8611">
                                            <p:txEl>
                                              <p:pRg st="3" end="3"/>
                                            </p:txEl>
                                          </p:spTgt>
                                        </p:tgtEl>
                                        <p:attrNameLst>
                                          <p:attrName>style.visibility</p:attrName>
                                        </p:attrNameLst>
                                      </p:cBhvr>
                                      <p:to>
                                        <p:strVal val="visible"/>
                                      </p:to>
                                    </p:set>
                                    <p:animEffect transition="in" filter="fade">
                                      <p:cBhvr>
                                        <p:cTn id="22" dur="1000"/>
                                        <p:tgtEl>
                                          <p:spTgt spid="6861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8611">
                                            <p:txEl>
                                              <p:pRg st="4" end="4"/>
                                            </p:txEl>
                                          </p:spTgt>
                                        </p:tgtEl>
                                        <p:attrNameLst>
                                          <p:attrName>style.visibility</p:attrName>
                                        </p:attrNameLst>
                                      </p:cBhvr>
                                      <p:to>
                                        <p:strVal val="visible"/>
                                      </p:to>
                                    </p:set>
                                    <p:animEffect transition="in" filter="fade">
                                      <p:cBhvr>
                                        <p:cTn id="27" dur="1000"/>
                                        <p:tgtEl>
                                          <p:spTgt spid="686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8611">
                                            <p:txEl>
                                              <p:pRg st="5" end="5"/>
                                            </p:txEl>
                                          </p:spTgt>
                                        </p:tgtEl>
                                        <p:attrNameLst>
                                          <p:attrName>style.visibility</p:attrName>
                                        </p:attrNameLst>
                                      </p:cBhvr>
                                      <p:to>
                                        <p:strVal val="visible"/>
                                      </p:to>
                                    </p:set>
                                    <p:animEffect transition="in" filter="fade">
                                      <p:cBhvr>
                                        <p:cTn id="32" dur="1000"/>
                                        <p:tgtEl>
                                          <p:spTgt spid="6861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8611">
                                            <p:txEl>
                                              <p:pRg st="6" end="6"/>
                                            </p:txEl>
                                          </p:spTgt>
                                        </p:tgtEl>
                                        <p:attrNameLst>
                                          <p:attrName>style.visibility</p:attrName>
                                        </p:attrNameLst>
                                      </p:cBhvr>
                                      <p:to>
                                        <p:strVal val="visible"/>
                                      </p:to>
                                    </p:set>
                                    <p:animEffect transition="in" filter="fade">
                                      <p:cBhvr>
                                        <p:cTn id="37" dur="1000"/>
                                        <p:tgtEl>
                                          <p:spTgt spid="6861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8611">
                                            <p:txEl>
                                              <p:pRg st="7" end="7"/>
                                            </p:txEl>
                                          </p:spTgt>
                                        </p:tgtEl>
                                        <p:attrNameLst>
                                          <p:attrName>style.visibility</p:attrName>
                                        </p:attrNameLst>
                                      </p:cBhvr>
                                      <p:to>
                                        <p:strVal val="visible"/>
                                      </p:to>
                                    </p:set>
                                    <p:animEffect transition="in" filter="fade">
                                      <p:cBhvr>
                                        <p:cTn id="42" dur="1000"/>
                                        <p:tgtEl>
                                          <p:spTgt spid="686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build="p" bldLvl="2"/>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6 (Maciaszek - RASD 3/e)</a:t>
            </a:r>
          </a:p>
        </p:txBody>
      </p:sp>
      <p:sp>
        <p:nvSpPr>
          <p:cNvPr id="6" name="Slide Number Placeholder 5"/>
          <p:cNvSpPr>
            <a:spLocks noGrp="1"/>
          </p:cNvSpPr>
          <p:nvPr>
            <p:ph type="sldNum" sz="quarter" idx="12"/>
          </p:nvPr>
        </p:nvSpPr>
        <p:spPr/>
        <p:txBody>
          <a:bodyPr/>
          <a:lstStyle/>
          <a:p>
            <a:fld id="{44183D8B-1280-4649-ADCD-3908112B37BB}" type="slidenum">
              <a:rPr lang="en-AU" altLang="en-US"/>
              <a:pPr/>
              <a:t>73</a:t>
            </a:fld>
            <a:endParaRPr lang="en-AU" altLang="en-US"/>
          </a:p>
        </p:txBody>
      </p:sp>
      <p:sp>
        <p:nvSpPr>
          <p:cNvPr id="1039362" name="Rectangle 2"/>
          <p:cNvSpPr>
            <a:spLocks noGrp="1" noChangeArrowheads="1"/>
          </p:cNvSpPr>
          <p:nvPr>
            <p:ph type="title"/>
          </p:nvPr>
        </p:nvSpPr>
        <p:spPr/>
        <p:txBody>
          <a:bodyPr/>
          <a:lstStyle/>
          <a:p>
            <a:r>
              <a:rPr lang="en-US" altLang="en-US"/>
              <a:t>Kinds of class coupling </a:t>
            </a:r>
          </a:p>
        </p:txBody>
      </p:sp>
      <p:sp>
        <p:nvSpPr>
          <p:cNvPr id="1039363" name="Rectangle 3"/>
          <p:cNvSpPr>
            <a:spLocks noGrp="1" noChangeArrowheads="1"/>
          </p:cNvSpPr>
          <p:nvPr>
            <p:ph type="body" idx="1"/>
          </p:nvPr>
        </p:nvSpPr>
        <p:spPr/>
        <p:txBody>
          <a:bodyPr/>
          <a:lstStyle/>
          <a:p>
            <a:pPr marL="533400" indent="-533400">
              <a:spcBef>
                <a:spcPts val="1200"/>
              </a:spcBef>
              <a:buClr>
                <a:srgbClr val="FF3399"/>
              </a:buClr>
              <a:buFont typeface="Monotype Sorts" charset="2"/>
              <a:buAutoNum type="arabicPeriod"/>
            </a:pPr>
            <a:r>
              <a:rPr lang="en-US" altLang="en-US" sz="2400" dirty="0"/>
              <a:t>X contains Y or it has an attribute (data member or instance variable) that refers to an instance of Y</a:t>
            </a:r>
          </a:p>
          <a:p>
            <a:pPr marL="533400" indent="-533400">
              <a:spcBef>
                <a:spcPts val="1200"/>
              </a:spcBef>
              <a:buClr>
                <a:srgbClr val="FF3399"/>
              </a:buClr>
              <a:buFont typeface="Monotype Sorts" charset="2"/>
              <a:buAutoNum type="arabicPeriod"/>
            </a:pPr>
            <a:r>
              <a:rPr lang="en-US" altLang="en-US" sz="2400" dirty="0"/>
              <a:t>X has a method that references an instance of Y by any means, such as it uses a parameter or local variable of type Y or the object of type Y was returned to it from a message</a:t>
            </a:r>
          </a:p>
          <a:p>
            <a:pPr marL="533400" indent="-533400">
              <a:spcBef>
                <a:spcPts val="1200"/>
              </a:spcBef>
              <a:buClr>
                <a:srgbClr val="FF3399"/>
              </a:buClr>
              <a:buFont typeface="Monotype Sorts" charset="2"/>
              <a:buAutoNum type="arabicPeriod"/>
            </a:pPr>
            <a:r>
              <a:rPr lang="en-US" altLang="en-US" sz="2400" dirty="0"/>
              <a:t>X calls on services of (sends messages to) Y</a:t>
            </a:r>
          </a:p>
          <a:p>
            <a:pPr marL="533400" indent="-533400">
              <a:spcBef>
                <a:spcPts val="1200"/>
              </a:spcBef>
              <a:buClr>
                <a:srgbClr val="FF3399"/>
              </a:buClr>
              <a:buFont typeface="Monotype Sorts" charset="2"/>
              <a:buAutoNum type="arabicPeriod"/>
            </a:pPr>
            <a:r>
              <a:rPr lang="en-US" altLang="en-US" sz="2400" dirty="0"/>
              <a:t>X is a direct or indirect subclass of Y</a:t>
            </a:r>
          </a:p>
          <a:p>
            <a:pPr marL="533400" indent="-533400">
              <a:spcBef>
                <a:spcPts val="1200"/>
              </a:spcBef>
              <a:buClr>
                <a:srgbClr val="FF3399"/>
              </a:buClr>
              <a:buFont typeface="Monotype Sorts" charset="2"/>
              <a:buAutoNum type="arabicPeriod"/>
            </a:pPr>
            <a:r>
              <a:rPr lang="en-US" altLang="en-US" sz="2400" dirty="0"/>
              <a:t>X has a method with an input argument of class Y</a:t>
            </a:r>
          </a:p>
          <a:p>
            <a:pPr marL="533400" indent="-533400">
              <a:spcBef>
                <a:spcPts val="1200"/>
              </a:spcBef>
              <a:buClr>
                <a:srgbClr val="FF3399"/>
              </a:buClr>
              <a:buFont typeface="Monotype Sorts" charset="2"/>
              <a:buAutoNum type="arabicPeriod"/>
            </a:pPr>
            <a:r>
              <a:rPr lang="en-US" altLang="en-US" sz="2400" dirty="0"/>
              <a:t>Y is an interface and X implements that interface</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6 (Maciaszek - RASD 3/e)</a:t>
            </a:r>
          </a:p>
        </p:txBody>
      </p:sp>
      <p:sp>
        <p:nvSpPr>
          <p:cNvPr id="6" name="Slide Number Placeholder 5"/>
          <p:cNvSpPr>
            <a:spLocks noGrp="1"/>
          </p:cNvSpPr>
          <p:nvPr>
            <p:ph type="sldNum" sz="quarter" idx="12"/>
          </p:nvPr>
        </p:nvSpPr>
        <p:spPr/>
        <p:txBody>
          <a:bodyPr/>
          <a:lstStyle/>
          <a:p>
            <a:fld id="{3667328D-5C62-45F0-913A-A46498566C91}" type="slidenum">
              <a:rPr lang="en-AU" altLang="en-US"/>
              <a:pPr/>
              <a:t>74</a:t>
            </a:fld>
            <a:endParaRPr lang="en-AU" altLang="en-US"/>
          </a:p>
        </p:txBody>
      </p:sp>
      <p:sp>
        <p:nvSpPr>
          <p:cNvPr id="1040386" name="Rectangle 2"/>
          <p:cNvSpPr>
            <a:spLocks noGrp="1" noChangeArrowheads="1"/>
          </p:cNvSpPr>
          <p:nvPr>
            <p:ph type="title"/>
          </p:nvPr>
        </p:nvSpPr>
        <p:spPr/>
        <p:txBody>
          <a:bodyPr/>
          <a:lstStyle/>
          <a:p>
            <a:r>
              <a:rPr lang="en-US" altLang="en-US" dirty="0"/>
              <a:t>Law of Demeter </a:t>
            </a:r>
          </a:p>
        </p:txBody>
      </p:sp>
      <p:sp>
        <p:nvSpPr>
          <p:cNvPr id="1040387" name="Rectangle 3"/>
          <p:cNvSpPr>
            <a:spLocks noGrp="1" noChangeArrowheads="1"/>
          </p:cNvSpPr>
          <p:nvPr>
            <p:ph type="body" idx="1"/>
          </p:nvPr>
        </p:nvSpPr>
        <p:spPr>
          <a:xfrm>
            <a:off x="1403350" y="1052513"/>
            <a:ext cx="7543800" cy="5257800"/>
          </a:xfrm>
        </p:spPr>
        <p:txBody>
          <a:bodyPr/>
          <a:lstStyle/>
          <a:p>
            <a:pPr marL="457200" indent="-457200">
              <a:spcBef>
                <a:spcPts val="600"/>
              </a:spcBef>
            </a:pPr>
            <a:r>
              <a:rPr lang="en-US" altLang="en-US" sz="2400" b="1" dirty="0"/>
              <a:t>Target of a message</a:t>
            </a:r>
            <a:r>
              <a:rPr lang="en-US" altLang="en-US" sz="2400" dirty="0"/>
              <a:t> can only be one of the following objects</a:t>
            </a:r>
          </a:p>
          <a:p>
            <a:pPr marL="838200" lvl="1" indent="-381000">
              <a:spcBef>
                <a:spcPts val="600"/>
              </a:spcBef>
              <a:buFontTx/>
              <a:buAutoNum type="arabicPeriod"/>
            </a:pPr>
            <a:r>
              <a:rPr lang="en-US" altLang="en-US" sz="2000" dirty="0"/>
              <a:t>The method’s object itself</a:t>
            </a:r>
          </a:p>
          <a:p>
            <a:pPr marL="1238250" lvl="2" indent="-381000">
              <a:spcBef>
                <a:spcPts val="600"/>
              </a:spcBef>
              <a:buFont typeface="Wingdings" panose="05000000000000000000" pitchFamily="2" charset="2"/>
              <a:buChar char="§"/>
            </a:pPr>
            <a:r>
              <a:rPr lang="en-US" altLang="en-US" sz="1800" b="1" dirty="0">
                <a:latin typeface="Consolas" panose="020B0609020204030204" pitchFamily="49" charset="0"/>
              </a:rPr>
              <a:t>this</a:t>
            </a:r>
            <a:r>
              <a:rPr lang="en-US" altLang="en-US" sz="1800" dirty="0"/>
              <a:t> in C++ and Java</a:t>
            </a:r>
          </a:p>
          <a:p>
            <a:pPr marL="1238250" lvl="2" indent="-381000">
              <a:spcBef>
                <a:spcPts val="600"/>
              </a:spcBef>
              <a:buFont typeface="Wingdings" panose="05000000000000000000" pitchFamily="2" charset="2"/>
              <a:buChar char="§"/>
            </a:pPr>
            <a:r>
              <a:rPr lang="en-US" altLang="en-US" sz="1800" b="1" dirty="0">
                <a:latin typeface="Consolas" panose="020B0609020204030204" pitchFamily="49" charset="0"/>
              </a:rPr>
              <a:t>self</a:t>
            </a:r>
            <a:r>
              <a:rPr lang="en-US" altLang="en-US" sz="1800" dirty="0"/>
              <a:t> and </a:t>
            </a:r>
            <a:r>
              <a:rPr lang="en-US" altLang="en-US" sz="1800" b="1" dirty="0">
                <a:latin typeface="Consolas" panose="020B0609020204030204" pitchFamily="49" charset="0"/>
              </a:rPr>
              <a:t>super</a:t>
            </a:r>
            <a:r>
              <a:rPr lang="en-US" altLang="en-US" sz="1800" dirty="0"/>
              <a:t> in Smalltalk</a:t>
            </a:r>
            <a:endParaRPr lang="en-US" altLang="en-US" sz="1600" dirty="0"/>
          </a:p>
          <a:p>
            <a:pPr marL="838200" lvl="1" indent="-381000">
              <a:spcBef>
                <a:spcPts val="600"/>
              </a:spcBef>
              <a:buFontTx/>
              <a:buAutoNum type="arabicPeriod"/>
            </a:pPr>
            <a:r>
              <a:rPr lang="en-US" altLang="en-US" sz="2000" dirty="0"/>
              <a:t>Object that is an argument in the method’s signature</a:t>
            </a:r>
          </a:p>
          <a:p>
            <a:pPr marL="838200" lvl="1" indent="-381000">
              <a:spcBef>
                <a:spcPts val="600"/>
              </a:spcBef>
              <a:buFontTx/>
              <a:buAutoNum type="arabicPeriod"/>
            </a:pPr>
            <a:r>
              <a:rPr lang="en-US" altLang="en-US" sz="2000" dirty="0"/>
              <a:t>Object referred to by the object’s attribute (including an object referred to within a collection of attributes)</a:t>
            </a:r>
          </a:p>
          <a:p>
            <a:pPr marL="838200" lvl="1" indent="-381000">
              <a:spcBef>
                <a:spcPts val="600"/>
              </a:spcBef>
              <a:buFontTx/>
              <a:buAutoNum type="arabicPeriod"/>
            </a:pPr>
            <a:r>
              <a:rPr lang="en-US" altLang="en-US" sz="2000" dirty="0"/>
              <a:t>Object created by the method</a:t>
            </a:r>
          </a:p>
          <a:p>
            <a:pPr marL="838200" lvl="1" indent="-381000">
              <a:spcBef>
                <a:spcPts val="600"/>
              </a:spcBef>
              <a:buFontTx/>
              <a:buAutoNum type="arabicPeriod"/>
            </a:pPr>
            <a:r>
              <a:rPr lang="en-US" altLang="en-US" sz="2000" dirty="0"/>
              <a:t>Object referred to by a global variable</a:t>
            </a:r>
          </a:p>
          <a:p>
            <a:pPr marL="457200" indent="-457200">
              <a:spcBef>
                <a:spcPts val="1200"/>
              </a:spcBef>
            </a:pPr>
            <a:r>
              <a:rPr lang="en-US" altLang="en-US" sz="2400" b="1" dirty="0"/>
              <a:t>Strong Law of Demeter</a:t>
            </a:r>
            <a:r>
              <a:rPr lang="en-US" altLang="en-US" sz="2400" dirty="0"/>
              <a:t> restricts the coupling induced by inheritance by limiting the third rule to the attributes defined in the class itself </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6 (Maciaszek - RASD 3/e)</a:t>
            </a:r>
          </a:p>
        </p:txBody>
      </p:sp>
      <p:sp>
        <p:nvSpPr>
          <p:cNvPr id="6" name="Slide Number Placeholder 5"/>
          <p:cNvSpPr>
            <a:spLocks noGrp="1"/>
          </p:cNvSpPr>
          <p:nvPr>
            <p:ph type="sldNum" sz="quarter" idx="12"/>
          </p:nvPr>
        </p:nvSpPr>
        <p:spPr/>
        <p:txBody>
          <a:bodyPr/>
          <a:lstStyle/>
          <a:p>
            <a:fld id="{295659A1-0DD7-469A-BE0F-078F514B175D}" type="slidenum">
              <a:rPr lang="en-AU" altLang="en-US"/>
              <a:pPr/>
              <a:t>75</a:t>
            </a:fld>
            <a:endParaRPr lang="en-AU" altLang="en-US"/>
          </a:p>
        </p:txBody>
      </p:sp>
      <p:sp>
        <p:nvSpPr>
          <p:cNvPr id="1041410" name="Rectangle 2"/>
          <p:cNvSpPr>
            <a:spLocks noGrp="1" noChangeArrowheads="1"/>
          </p:cNvSpPr>
          <p:nvPr>
            <p:ph type="title"/>
          </p:nvPr>
        </p:nvSpPr>
        <p:spPr/>
        <p:txBody>
          <a:bodyPr/>
          <a:lstStyle/>
          <a:p>
            <a:r>
              <a:rPr lang="en-US" altLang="en-US" sz="4000"/>
              <a:t>Accessor methods and mindless classes</a:t>
            </a:r>
          </a:p>
        </p:txBody>
      </p:sp>
      <p:sp>
        <p:nvSpPr>
          <p:cNvPr id="1041411" name="Rectangle 3"/>
          <p:cNvSpPr>
            <a:spLocks noGrp="1" noChangeArrowheads="1"/>
          </p:cNvSpPr>
          <p:nvPr>
            <p:ph type="body" idx="1"/>
          </p:nvPr>
        </p:nvSpPr>
        <p:spPr/>
        <p:txBody>
          <a:bodyPr/>
          <a:lstStyle/>
          <a:p>
            <a:r>
              <a:rPr lang="en-US" altLang="en-US" dirty="0"/>
              <a:t>A class should decide its own destiny</a:t>
            </a:r>
          </a:p>
          <a:p>
            <a:pPr lvl="1"/>
            <a:r>
              <a:rPr lang="en-US" altLang="en-US" dirty="0"/>
              <a:t>class can restrict other classes from accessing its own state by limiting the </a:t>
            </a:r>
            <a:r>
              <a:rPr lang="en-US" altLang="en-US" u="sng" dirty="0"/>
              <a:t>accessor methods</a:t>
            </a:r>
            <a:r>
              <a:rPr lang="en-US" altLang="en-US" dirty="0"/>
              <a:t> in its interface</a:t>
            </a:r>
          </a:p>
          <a:p>
            <a:pPr lvl="1"/>
            <a:r>
              <a:rPr lang="en-US" altLang="en-US" b="1" dirty="0"/>
              <a:t>accessor methods</a:t>
            </a:r>
            <a:r>
              <a:rPr lang="en-US" altLang="en-US" dirty="0"/>
              <a:t> define the </a:t>
            </a:r>
            <a:r>
              <a:rPr lang="en-US" altLang="en-US" u="sng" dirty="0"/>
              <a:t>observer</a:t>
            </a:r>
            <a:r>
              <a:rPr lang="en-US" altLang="en-US" dirty="0"/>
              <a:t> (</a:t>
            </a:r>
            <a:r>
              <a:rPr lang="en-US" altLang="en-US" dirty="0">
                <a:latin typeface="Courier New" panose="02070309020205020404" pitchFamily="49" charset="0"/>
              </a:rPr>
              <a:t>get</a:t>
            </a:r>
            <a:r>
              <a:rPr lang="en-US" altLang="en-US" dirty="0"/>
              <a:t>) or </a:t>
            </a:r>
            <a:r>
              <a:rPr lang="en-US" altLang="en-US" u="sng" dirty="0" err="1"/>
              <a:t>mutator</a:t>
            </a:r>
            <a:r>
              <a:rPr lang="en-US" altLang="en-US" dirty="0"/>
              <a:t> (</a:t>
            </a:r>
            <a:r>
              <a:rPr lang="en-US" altLang="en-US" dirty="0">
                <a:latin typeface="Courier New" panose="02070309020205020404" pitchFamily="49" charset="0"/>
              </a:rPr>
              <a:t>set</a:t>
            </a:r>
            <a:r>
              <a:rPr lang="en-US" altLang="en-US" dirty="0"/>
              <a:t>) operations</a:t>
            </a:r>
          </a:p>
          <a:p>
            <a:r>
              <a:rPr lang="en-US" altLang="en-US" dirty="0"/>
              <a:t>Class with many accessor methods risks becoming </a:t>
            </a:r>
            <a:r>
              <a:rPr lang="en-US" altLang="en-US" b="1" dirty="0"/>
              <a:t>mindless</a:t>
            </a:r>
          </a:p>
          <a:p>
            <a:r>
              <a:rPr lang="en-US" altLang="en-US" dirty="0"/>
              <a:t>There are situations when a class has to </a:t>
            </a:r>
            <a:r>
              <a:rPr lang="en-US" altLang="en-US" u="sng" dirty="0"/>
              <a:t>open up</a:t>
            </a:r>
            <a:r>
              <a:rPr lang="en-US" altLang="en-US" dirty="0"/>
              <a:t> to other classes</a:t>
            </a:r>
          </a:p>
          <a:p>
            <a:pPr lvl="1"/>
            <a:r>
              <a:rPr lang="en-US" altLang="en-US" dirty="0"/>
              <a:t>whenever there is a need to implement a </a:t>
            </a:r>
            <a:r>
              <a:rPr lang="en-US" altLang="en-US" u="sng" dirty="0"/>
              <a:t>policy between two or more classes</a:t>
            </a:r>
            <a:r>
              <a:rPr lang="en-US" altLang="en-US" dirty="0"/>
              <a:t> </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r>
              <a:rPr lang="en-US" altLang="en-US"/>
              <a:t>© Pearson Education 2007</a:t>
            </a:r>
            <a:endParaRPr lang="en-AU" altLang="en-US"/>
          </a:p>
        </p:txBody>
      </p:sp>
      <p:sp>
        <p:nvSpPr>
          <p:cNvPr id="7" name="Footer Placeholder 4"/>
          <p:cNvSpPr>
            <a:spLocks noGrp="1"/>
          </p:cNvSpPr>
          <p:nvPr>
            <p:ph type="ftr" sz="quarter" idx="11"/>
          </p:nvPr>
        </p:nvSpPr>
        <p:spPr/>
        <p:txBody>
          <a:bodyPr/>
          <a:lstStyle/>
          <a:p>
            <a:r>
              <a:rPr lang="en-AU" altLang="en-US"/>
              <a:t>Chapter 6 (Maciaszek - RASD 3/e)</a:t>
            </a:r>
          </a:p>
        </p:txBody>
      </p:sp>
      <p:sp>
        <p:nvSpPr>
          <p:cNvPr id="8" name="Slide Number Placeholder 5"/>
          <p:cNvSpPr>
            <a:spLocks noGrp="1"/>
          </p:cNvSpPr>
          <p:nvPr>
            <p:ph type="sldNum" sz="quarter" idx="12"/>
          </p:nvPr>
        </p:nvSpPr>
        <p:spPr/>
        <p:txBody>
          <a:bodyPr/>
          <a:lstStyle/>
          <a:p>
            <a:fld id="{A550BC88-B4C0-4844-9AEE-90271C67C48A}" type="slidenum">
              <a:rPr lang="en-AU" altLang="en-US"/>
              <a:pPr/>
              <a:t>76</a:t>
            </a:fld>
            <a:endParaRPr lang="en-AU" altLang="en-US"/>
          </a:p>
        </p:txBody>
      </p:sp>
      <p:sp>
        <p:nvSpPr>
          <p:cNvPr id="1043458" name="Rectangle 2"/>
          <p:cNvSpPr>
            <a:spLocks noGrp="1" noChangeArrowheads="1"/>
          </p:cNvSpPr>
          <p:nvPr>
            <p:ph type="title"/>
          </p:nvPr>
        </p:nvSpPr>
        <p:spPr/>
        <p:txBody>
          <a:bodyPr/>
          <a:lstStyle/>
          <a:p>
            <a:r>
              <a:rPr lang="en-US" altLang="en-US" sz="4000"/>
              <a:t>ECourse as policy maker</a:t>
            </a:r>
            <a:r>
              <a:rPr lang="en-US" altLang="en-US"/>
              <a:t> </a:t>
            </a:r>
          </a:p>
        </p:txBody>
      </p:sp>
      <p:graphicFrame>
        <p:nvGraphicFramePr>
          <p:cNvPr id="1043459" name="Object 3"/>
          <p:cNvGraphicFramePr>
            <a:graphicFrameLocks noChangeAspect="1"/>
          </p:cNvGraphicFramePr>
          <p:nvPr/>
        </p:nvGraphicFramePr>
        <p:xfrm>
          <a:off x="0" y="1052513"/>
          <a:ext cx="6227763" cy="2312987"/>
        </p:xfrm>
        <a:graphic>
          <a:graphicData uri="http://schemas.openxmlformats.org/presentationml/2006/ole">
            <mc:AlternateContent xmlns:mc="http://schemas.openxmlformats.org/markup-compatibility/2006">
              <mc:Choice xmlns:v="urn:schemas-microsoft-com:vml" Requires="v">
                <p:oleObj spid="_x0000_s1043490" name="Bitmap Image" r:id="rId4" imgW="4061812" imgH="1508891" progId="PBrush">
                  <p:embed/>
                </p:oleObj>
              </mc:Choice>
              <mc:Fallback>
                <p:oleObj name="Bitmap Image" r:id="rId4" imgW="4061812" imgH="1508891" progId="PBrush">
                  <p:embed/>
                  <p:pic>
                    <p:nvPicPr>
                      <p:cNvPr id="0"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052513"/>
                        <a:ext cx="6227763" cy="2312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043460"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09713" y="3213100"/>
            <a:ext cx="7634287" cy="3389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43461" name="AutoShape 5"/>
          <p:cNvSpPr>
            <a:spLocks noChangeArrowheads="1"/>
          </p:cNvSpPr>
          <p:nvPr/>
        </p:nvSpPr>
        <p:spPr bwMode="auto">
          <a:xfrm rot="5601982">
            <a:off x="6148388" y="2493962"/>
            <a:ext cx="1079500" cy="936625"/>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6 (Maciaszek - RASD 3/e)</a:t>
            </a:r>
          </a:p>
        </p:txBody>
      </p:sp>
      <p:sp>
        <p:nvSpPr>
          <p:cNvPr id="6" name="Slide Number Placeholder 5"/>
          <p:cNvSpPr>
            <a:spLocks noGrp="1"/>
          </p:cNvSpPr>
          <p:nvPr>
            <p:ph type="sldNum" sz="quarter" idx="12"/>
          </p:nvPr>
        </p:nvSpPr>
        <p:spPr/>
        <p:txBody>
          <a:bodyPr/>
          <a:lstStyle/>
          <a:p>
            <a:fld id="{1E795AA9-E64B-44D9-860E-3BF1DD65F9B9}" type="slidenum">
              <a:rPr lang="en-AU" altLang="en-US"/>
              <a:pPr/>
              <a:t>77</a:t>
            </a:fld>
            <a:endParaRPr lang="en-AU" altLang="en-US"/>
          </a:p>
        </p:txBody>
      </p:sp>
      <p:sp>
        <p:nvSpPr>
          <p:cNvPr id="1045506" name="Rectangle 2"/>
          <p:cNvSpPr>
            <a:spLocks noGrp="1" noChangeArrowheads="1"/>
          </p:cNvSpPr>
          <p:nvPr>
            <p:ph type="title"/>
          </p:nvPr>
        </p:nvSpPr>
        <p:spPr/>
        <p:txBody>
          <a:bodyPr/>
          <a:lstStyle/>
          <a:p>
            <a:r>
              <a:rPr lang="en-US" altLang="en-US" sz="3600"/>
              <a:t>EStudent as policy maker</a:t>
            </a:r>
          </a:p>
        </p:txBody>
      </p:sp>
      <p:graphicFrame>
        <p:nvGraphicFramePr>
          <p:cNvPr id="1045507" name="Object 3"/>
          <p:cNvGraphicFramePr>
            <a:graphicFrameLocks noChangeAspect="1"/>
          </p:cNvGraphicFramePr>
          <p:nvPr/>
        </p:nvGraphicFramePr>
        <p:xfrm>
          <a:off x="468313" y="1258888"/>
          <a:ext cx="8675687" cy="4587875"/>
        </p:xfrm>
        <a:graphic>
          <a:graphicData uri="http://schemas.openxmlformats.org/presentationml/2006/ole">
            <mc:AlternateContent xmlns:mc="http://schemas.openxmlformats.org/markup-compatibility/2006">
              <mc:Choice xmlns:v="urn:schemas-microsoft-com:vml" Requires="v">
                <p:oleObj spid="_x0000_s1045536" name="Bitmap Image" r:id="rId4" imgW="4077053" imgH="2156190" progId="PBrush">
                  <p:embed/>
                </p:oleObj>
              </mc:Choice>
              <mc:Fallback>
                <p:oleObj name="Bitmap Image" r:id="rId4" imgW="4077053" imgH="2156190" progId="PBrush">
                  <p:embed/>
                  <p:pic>
                    <p:nvPicPr>
                      <p:cNvPr id="0"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313" y="1258888"/>
                        <a:ext cx="8675687" cy="458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6 (Maciaszek - RASD 3/e)</a:t>
            </a:r>
          </a:p>
        </p:txBody>
      </p:sp>
      <p:sp>
        <p:nvSpPr>
          <p:cNvPr id="6" name="Slide Number Placeholder 5"/>
          <p:cNvSpPr>
            <a:spLocks noGrp="1"/>
          </p:cNvSpPr>
          <p:nvPr>
            <p:ph type="sldNum" sz="quarter" idx="12"/>
          </p:nvPr>
        </p:nvSpPr>
        <p:spPr/>
        <p:txBody>
          <a:bodyPr/>
          <a:lstStyle/>
          <a:p>
            <a:fld id="{25991733-9400-4F40-A514-82C788581869}" type="slidenum">
              <a:rPr lang="en-AU" altLang="en-US"/>
              <a:pPr/>
              <a:t>78</a:t>
            </a:fld>
            <a:endParaRPr lang="en-AU" altLang="en-US"/>
          </a:p>
        </p:txBody>
      </p:sp>
      <p:sp>
        <p:nvSpPr>
          <p:cNvPr id="1047554" name="Rectangle 2"/>
          <p:cNvSpPr>
            <a:spLocks noGrp="1" noChangeArrowheads="1"/>
          </p:cNvSpPr>
          <p:nvPr>
            <p:ph type="title"/>
          </p:nvPr>
        </p:nvSpPr>
        <p:spPr/>
        <p:txBody>
          <a:bodyPr/>
          <a:lstStyle/>
          <a:p>
            <a:r>
              <a:rPr lang="en-US" altLang="en-US" sz="3200"/>
              <a:t>ECourseOffering as policy maker</a:t>
            </a:r>
          </a:p>
        </p:txBody>
      </p:sp>
      <p:graphicFrame>
        <p:nvGraphicFramePr>
          <p:cNvPr id="1047555" name="Object 3"/>
          <p:cNvGraphicFramePr>
            <a:graphicFrameLocks noChangeAspect="1"/>
          </p:cNvGraphicFramePr>
          <p:nvPr/>
        </p:nvGraphicFramePr>
        <p:xfrm>
          <a:off x="468313" y="1174750"/>
          <a:ext cx="8675687" cy="4764088"/>
        </p:xfrm>
        <a:graphic>
          <a:graphicData uri="http://schemas.openxmlformats.org/presentationml/2006/ole">
            <mc:AlternateContent xmlns:mc="http://schemas.openxmlformats.org/markup-compatibility/2006">
              <mc:Choice xmlns:v="urn:schemas-microsoft-com:vml" Requires="v">
                <p:oleObj spid="_x0000_s1047584" name="Bitmap Image" r:id="rId4" imgW="4023709" imgH="2209524" progId="PBrush">
                  <p:embed/>
                </p:oleObj>
              </mc:Choice>
              <mc:Fallback>
                <p:oleObj name="Bitmap Image" r:id="rId4" imgW="4023709" imgH="2209524" progId="PBrush">
                  <p:embed/>
                  <p:pic>
                    <p:nvPicPr>
                      <p:cNvPr id="0"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313" y="1174750"/>
                        <a:ext cx="8675687" cy="476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6 (Maciaszek - RASD 3/e)</a:t>
            </a:r>
          </a:p>
        </p:txBody>
      </p:sp>
      <p:sp>
        <p:nvSpPr>
          <p:cNvPr id="6" name="Slide Number Placeholder 5"/>
          <p:cNvSpPr>
            <a:spLocks noGrp="1"/>
          </p:cNvSpPr>
          <p:nvPr>
            <p:ph type="sldNum" sz="quarter" idx="12"/>
          </p:nvPr>
        </p:nvSpPr>
        <p:spPr/>
        <p:txBody>
          <a:bodyPr/>
          <a:lstStyle/>
          <a:p>
            <a:fld id="{F959A7E9-0371-4BFD-8E14-161495E0B1A0}" type="slidenum">
              <a:rPr lang="en-AU" altLang="en-US"/>
              <a:pPr/>
              <a:t>79</a:t>
            </a:fld>
            <a:endParaRPr lang="en-AU" altLang="en-US"/>
          </a:p>
        </p:txBody>
      </p:sp>
      <p:sp>
        <p:nvSpPr>
          <p:cNvPr id="1049602" name="Rectangle 2"/>
          <p:cNvSpPr>
            <a:spLocks noGrp="1" noChangeArrowheads="1"/>
          </p:cNvSpPr>
          <p:nvPr>
            <p:ph type="title"/>
          </p:nvPr>
        </p:nvSpPr>
        <p:spPr/>
        <p:txBody>
          <a:bodyPr/>
          <a:lstStyle/>
          <a:p>
            <a:r>
              <a:rPr lang="en-US" altLang="en-US" sz="3200"/>
              <a:t>MEnrolmentPolicy</a:t>
            </a:r>
            <a:r>
              <a:rPr lang="en-US" altLang="en-US"/>
              <a:t> </a:t>
            </a:r>
            <a:r>
              <a:rPr lang="en-US" altLang="en-US" sz="3200"/>
              <a:t>as policy maker</a:t>
            </a:r>
          </a:p>
        </p:txBody>
      </p:sp>
      <p:graphicFrame>
        <p:nvGraphicFramePr>
          <p:cNvPr id="1049603" name="Object 3"/>
          <p:cNvGraphicFramePr>
            <a:graphicFrameLocks noChangeAspect="1"/>
          </p:cNvGraphicFramePr>
          <p:nvPr/>
        </p:nvGraphicFramePr>
        <p:xfrm>
          <a:off x="250825" y="1349375"/>
          <a:ext cx="8893175" cy="4279900"/>
        </p:xfrm>
        <a:graphic>
          <a:graphicData uri="http://schemas.openxmlformats.org/presentationml/2006/ole">
            <mc:AlternateContent xmlns:mc="http://schemas.openxmlformats.org/markup-compatibility/2006">
              <mc:Choice xmlns:v="urn:schemas-microsoft-com:vml" Requires="v">
                <p:oleObj spid="_x0000_s1049632" name="Bitmap Image" r:id="rId4" imgW="5349704" imgH="2575238" progId="PBrush">
                  <p:embed/>
                </p:oleObj>
              </mc:Choice>
              <mc:Fallback>
                <p:oleObj name="Bitmap Image" r:id="rId4" imgW="5349704" imgH="2575238" progId="PBrush">
                  <p:embed/>
                  <p:pic>
                    <p:nvPicPr>
                      <p:cNvPr id="0"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825" y="1349375"/>
                        <a:ext cx="8893175" cy="427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ltLang="en-US"/>
              <a:t>© Pearson Education 2007</a:t>
            </a:r>
            <a:endParaRPr lang="en-AU" altLang="en-US"/>
          </a:p>
        </p:txBody>
      </p:sp>
      <p:sp>
        <p:nvSpPr>
          <p:cNvPr id="6" name="Footer Placeholder 4"/>
          <p:cNvSpPr>
            <a:spLocks noGrp="1"/>
          </p:cNvSpPr>
          <p:nvPr>
            <p:ph type="ftr" sz="quarter" idx="11"/>
          </p:nvPr>
        </p:nvSpPr>
        <p:spPr/>
        <p:txBody>
          <a:bodyPr/>
          <a:lstStyle/>
          <a:p>
            <a:r>
              <a:rPr lang="en-AU" altLang="en-US"/>
              <a:t>Chapter 6 (Maciaszek - RASD 3/e)</a:t>
            </a:r>
          </a:p>
        </p:txBody>
      </p:sp>
      <p:sp>
        <p:nvSpPr>
          <p:cNvPr id="7" name="Slide Number Placeholder 5"/>
          <p:cNvSpPr>
            <a:spLocks noGrp="1"/>
          </p:cNvSpPr>
          <p:nvPr>
            <p:ph type="sldNum" sz="quarter" idx="12"/>
          </p:nvPr>
        </p:nvSpPr>
        <p:spPr/>
        <p:txBody>
          <a:bodyPr/>
          <a:lstStyle/>
          <a:p>
            <a:fld id="{07578FE1-7994-4404-8E35-A104D5692BF5}" type="slidenum">
              <a:rPr lang="en-AU" altLang="en-US"/>
              <a:pPr/>
              <a:t>8</a:t>
            </a:fld>
            <a:endParaRPr lang="en-AU" altLang="en-US"/>
          </a:p>
        </p:txBody>
      </p:sp>
      <p:sp>
        <p:nvSpPr>
          <p:cNvPr id="1016834" name="Rectangle 2"/>
          <p:cNvSpPr>
            <a:spLocks noGrp="1" noChangeArrowheads="1"/>
          </p:cNvSpPr>
          <p:nvPr>
            <p:ph type="title"/>
          </p:nvPr>
        </p:nvSpPr>
        <p:spPr/>
        <p:txBody>
          <a:bodyPr/>
          <a:lstStyle/>
          <a:p>
            <a:r>
              <a:rPr lang="en-US" altLang="en-US"/>
              <a:t>Database-centred architecture</a:t>
            </a:r>
          </a:p>
        </p:txBody>
      </p:sp>
      <p:sp>
        <p:nvSpPr>
          <p:cNvPr id="1016835" name="Rectangle 3"/>
          <p:cNvSpPr>
            <a:spLocks noGrp="1" noChangeArrowheads="1"/>
          </p:cNvSpPr>
          <p:nvPr>
            <p:ph type="body" idx="1"/>
          </p:nvPr>
        </p:nvSpPr>
        <p:spPr>
          <a:xfrm>
            <a:off x="1371600" y="1066800"/>
            <a:ext cx="7543800" cy="1425575"/>
          </a:xfrm>
        </p:spPr>
        <p:txBody>
          <a:bodyPr/>
          <a:lstStyle/>
          <a:p>
            <a:r>
              <a:rPr lang="en-US" altLang="en-US" sz="2400" dirty="0"/>
              <a:t>Modern databases are </a:t>
            </a:r>
            <a:r>
              <a:rPr lang="en-US" altLang="en-US" sz="2400" b="1" dirty="0"/>
              <a:t>active</a:t>
            </a:r>
            <a:r>
              <a:rPr lang="en-US" altLang="en-US" sz="2400" dirty="0"/>
              <a:t> – they can be programmed</a:t>
            </a:r>
          </a:p>
          <a:p>
            <a:pPr lvl="1"/>
            <a:r>
              <a:rPr lang="en-US" altLang="en-US" sz="2000" dirty="0"/>
              <a:t>stored procedures</a:t>
            </a:r>
          </a:p>
          <a:p>
            <a:pPr lvl="1"/>
            <a:r>
              <a:rPr lang="en-US" altLang="en-US" sz="2000" dirty="0"/>
              <a:t>triggers</a:t>
            </a:r>
          </a:p>
        </p:txBody>
      </p:sp>
      <p:pic>
        <p:nvPicPr>
          <p:cNvPr id="101683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8313" y="2755900"/>
            <a:ext cx="8675687" cy="374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r>
              <a:rPr lang="en-US" altLang="en-US"/>
              <a:t>© Pearson Education 2007</a:t>
            </a:r>
            <a:endParaRPr lang="en-AU" altLang="en-US"/>
          </a:p>
        </p:txBody>
      </p:sp>
      <p:sp>
        <p:nvSpPr>
          <p:cNvPr id="7" name="Footer Placeholder 4"/>
          <p:cNvSpPr>
            <a:spLocks noGrp="1"/>
          </p:cNvSpPr>
          <p:nvPr>
            <p:ph type="ftr" sz="quarter" idx="11"/>
          </p:nvPr>
        </p:nvSpPr>
        <p:spPr/>
        <p:txBody>
          <a:bodyPr/>
          <a:lstStyle/>
          <a:p>
            <a:r>
              <a:rPr lang="en-AU" altLang="en-US"/>
              <a:t>Chapter 6 (Maciaszek - RASD 3/e)</a:t>
            </a:r>
          </a:p>
        </p:txBody>
      </p:sp>
      <p:sp>
        <p:nvSpPr>
          <p:cNvPr id="8" name="Slide Number Placeholder 5"/>
          <p:cNvSpPr>
            <a:spLocks noGrp="1"/>
          </p:cNvSpPr>
          <p:nvPr>
            <p:ph type="sldNum" sz="quarter" idx="12"/>
          </p:nvPr>
        </p:nvSpPr>
        <p:spPr/>
        <p:txBody>
          <a:bodyPr/>
          <a:lstStyle/>
          <a:p>
            <a:fld id="{F4BEF92C-894F-48C2-AD2D-523ECC0598E5}" type="slidenum">
              <a:rPr lang="en-AU" altLang="en-US"/>
              <a:pPr/>
              <a:t>80</a:t>
            </a:fld>
            <a:endParaRPr lang="en-AU" altLang="en-US"/>
          </a:p>
        </p:txBody>
      </p:sp>
      <p:sp>
        <p:nvSpPr>
          <p:cNvPr id="1051650" name="Rectangle 2"/>
          <p:cNvSpPr>
            <a:spLocks noGrp="1" noChangeArrowheads="1"/>
          </p:cNvSpPr>
          <p:nvPr>
            <p:ph type="title"/>
          </p:nvPr>
        </p:nvSpPr>
        <p:spPr/>
        <p:txBody>
          <a:bodyPr/>
          <a:lstStyle/>
          <a:p>
            <a:r>
              <a:rPr lang="en-US" altLang="en-US" sz="3000" dirty="0"/>
              <a:t>Dynamic classification and mixed-instance cohesion </a:t>
            </a:r>
          </a:p>
        </p:txBody>
      </p:sp>
      <p:sp>
        <p:nvSpPr>
          <p:cNvPr id="1051651" name="Rectangle 3"/>
          <p:cNvSpPr>
            <a:spLocks noGrp="1" noChangeArrowheads="1"/>
          </p:cNvSpPr>
          <p:nvPr>
            <p:ph type="body" idx="1"/>
          </p:nvPr>
        </p:nvSpPr>
        <p:spPr>
          <a:xfrm>
            <a:off x="1371600" y="1066800"/>
            <a:ext cx="7543800" cy="1857375"/>
          </a:xfrm>
        </p:spPr>
        <p:txBody>
          <a:bodyPr/>
          <a:lstStyle/>
          <a:p>
            <a:pPr>
              <a:lnSpc>
                <a:spcPct val="90000"/>
              </a:lnSpc>
            </a:pPr>
            <a:r>
              <a:rPr lang="en-US" altLang="en-US" sz="2000" b="1" dirty="0"/>
              <a:t>Dynamic classification</a:t>
            </a:r>
            <a:r>
              <a:rPr lang="en-US" altLang="en-US" sz="2000" dirty="0"/>
              <a:t> (object can dynamically change its class) if not supported </a:t>
            </a:r>
            <a:r>
              <a:rPr lang="en-US" altLang="en-US" sz="2000" dirty="0">
                <a:sym typeface="Wingdings" panose="05000000000000000000" pitchFamily="2" charset="2"/>
              </a:rPr>
              <a:t></a:t>
            </a:r>
            <a:r>
              <a:rPr lang="en-US" altLang="en-US" sz="2000" dirty="0"/>
              <a:t> </a:t>
            </a:r>
            <a:r>
              <a:rPr lang="en-US" altLang="en-US" sz="2000" b="1" dirty="0"/>
              <a:t>mixed-instance cohesion</a:t>
            </a:r>
          </a:p>
          <a:p>
            <a:pPr lvl="1">
              <a:lnSpc>
                <a:spcPct val="90000"/>
              </a:lnSpc>
            </a:pPr>
            <a:r>
              <a:rPr lang="en-US" altLang="en-US" sz="1800" dirty="0"/>
              <a:t>class with mixed-instance cohesion has some features that are undefined for some objects of the class</a:t>
            </a:r>
          </a:p>
          <a:p>
            <a:pPr lvl="1">
              <a:lnSpc>
                <a:spcPct val="90000"/>
              </a:lnSpc>
            </a:pPr>
            <a:r>
              <a:rPr lang="en-US" altLang="en-US" sz="1800" dirty="0"/>
              <a:t>partial solution is to extend generalization hierarchy by identifying new subclasses </a:t>
            </a:r>
          </a:p>
        </p:txBody>
      </p:sp>
      <p:pic>
        <p:nvPicPr>
          <p:cNvPr id="105165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781300"/>
            <a:ext cx="7848600" cy="383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51653" name="Rectangle 5"/>
          <p:cNvSpPr>
            <a:spLocks noChangeArrowheads="1"/>
          </p:cNvSpPr>
          <p:nvPr/>
        </p:nvSpPr>
        <p:spPr bwMode="auto">
          <a:xfrm>
            <a:off x="6119813" y="2781300"/>
            <a:ext cx="3024187" cy="230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accent1"/>
              </a:buClr>
              <a:buSzPct val="75000"/>
              <a:buFont typeface="Monotype Sorts" charset="2"/>
              <a:buChar char="n"/>
              <a:defRPr sz="2800">
                <a:solidFill>
                  <a:schemeClr val="tx1"/>
                </a:solidFill>
                <a:latin typeface="Arial" panose="020B0604020202020204" pitchFamily="34" charset="0"/>
              </a:defRPr>
            </a:lvl1pPr>
            <a:lvl2pPr marL="742950" indent="-285750">
              <a:spcBef>
                <a:spcPct val="20000"/>
              </a:spcBef>
              <a:buClr>
                <a:schemeClr val="tx2"/>
              </a:buClr>
              <a:buChar char="•"/>
              <a:defRPr sz="2400">
                <a:solidFill>
                  <a:schemeClr val="tx1"/>
                </a:solidFill>
                <a:latin typeface="Arial" panose="020B0604020202020204" pitchFamily="34" charset="0"/>
              </a:defRPr>
            </a:lvl2pPr>
            <a:lvl3pPr marL="1143000" indent="-228600">
              <a:spcBef>
                <a:spcPct val="20000"/>
              </a:spcBef>
              <a:buClr>
                <a:schemeClr val="tx2"/>
              </a:buClr>
              <a:buChar char="–"/>
              <a:defRPr sz="2000">
                <a:solidFill>
                  <a:schemeClr val="tx1"/>
                </a:solidFill>
                <a:effectLst>
                  <a:outerShdw blurRad="38100" dist="38100" dir="2700000" algn="tl">
                    <a:srgbClr val="FFFFFF"/>
                  </a:outerShdw>
                </a:effectLst>
                <a:latin typeface="Arial" panose="020B0604020202020204" pitchFamily="34" charset="0"/>
              </a:defRPr>
            </a:lvl3pPr>
            <a:lvl4pPr marL="1600200" indent="-228600">
              <a:spcBef>
                <a:spcPct val="20000"/>
              </a:spcBef>
              <a:buClr>
                <a:schemeClr val="tx2"/>
              </a:buClr>
              <a:buChar char="•"/>
              <a:defRPr>
                <a:solidFill>
                  <a:schemeClr val="tx1"/>
                </a:solidFill>
                <a:latin typeface="Arial" panose="020B0604020202020204" pitchFamily="34" charset="0"/>
              </a:defRPr>
            </a:lvl4pPr>
            <a:lvl5pPr marL="2057400" indent="-228600">
              <a:spcBef>
                <a:spcPct val="20000"/>
              </a:spcBef>
              <a:buClr>
                <a:schemeClr val="tx2"/>
              </a:buClr>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Char char="–"/>
              <a:defRPr sz="1600">
                <a:solidFill>
                  <a:schemeClr val="tx1"/>
                </a:solidFill>
                <a:latin typeface="Arial" panose="020B0604020202020204" pitchFamily="34" charset="0"/>
              </a:defRPr>
            </a:lvl9pPr>
          </a:lstStyle>
          <a:p>
            <a:r>
              <a:rPr lang="en-US" altLang="en-US" sz="1800" dirty="0"/>
              <a:t>Evening course offerings are only available to part-time students.</a:t>
            </a:r>
          </a:p>
          <a:p>
            <a:r>
              <a:rPr lang="en-US" altLang="en-US" sz="1800" dirty="0"/>
              <a:t>There is a small extra fee if a part-time student wants to enroll in an evening course offering.</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ltLang="en-US"/>
              <a:t>© Pearson Education 2007</a:t>
            </a:r>
            <a:endParaRPr lang="en-AU" altLang="en-US"/>
          </a:p>
        </p:txBody>
      </p:sp>
      <p:sp>
        <p:nvSpPr>
          <p:cNvPr id="6" name="Footer Placeholder 4"/>
          <p:cNvSpPr>
            <a:spLocks noGrp="1"/>
          </p:cNvSpPr>
          <p:nvPr>
            <p:ph type="ftr" sz="quarter" idx="11"/>
          </p:nvPr>
        </p:nvSpPr>
        <p:spPr/>
        <p:txBody>
          <a:bodyPr/>
          <a:lstStyle/>
          <a:p>
            <a:r>
              <a:rPr lang="en-AU" altLang="en-US"/>
              <a:t>Chapter 6 (Maciaszek - RASD 3/e)</a:t>
            </a:r>
          </a:p>
        </p:txBody>
      </p:sp>
      <p:sp>
        <p:nvSpPr>
          <p:cNvPr id="7" name="Slide Number Placeholder 5"/>
          <p:cNvSpPr>
            <a:spLocks noGrp="1"/>
          </p:cNvSpPr>
          <p:nvPr>
            <p:ph type="sldNum" sz="quarter" idx="12"/>
          </p:nvPr>
        </p:nvSpPr>
        <p:spPr/>
        <p:txBody>
          <a:bodyPr/>
          <a:lstStyle/>
          <a:p>
            <a:fld id="{ADAA8F47-5A93-4728-9F88-33D4EEA7108C}" type="slidenum">
              <a:rPr lang="en-AU" altLang="en-US"/>
              <a:pPr/>
              <a:t>81</a:t>
            </a:fld>
            <a:endParaRPr lang="en-AU" altLang="en-US"/>
          </a:p>
        </p:txBody>
      </p:sp>
      <p:sp>
        <p:nvSpPr>
          <p:cNvPr id="1053698" name="Rectangle 2"/>
          <p:cNvSpPr>
            <a:spLocks noGrp="1" noChangeArrowheads="1"/>
          </p:cNvSpPr>
          <p:nvPr>
            <p:ph type="title"/>
          </p:nvPr>
        </p:nvSpPr>
        <p:spPr/>
        <p:txBody>
          <a:bodyPr/>
          <a:lstStyle/>
          <a:p>
            <a:r>
              <a:rPr lang="en-US" altLang="en-US" sz="3600"/>
              <a:t>Further reduction of mixed-instance cohesion</a:t>
            </a:r>
            <a:r>
              <a:rPr lang="en-US" altLang="en-US" sz="3200"/>
              <a:t> </a:t>
            </a:r>
          </a:p>
        </p:txBody>
      </p:sp>
      <p:sp>
        <p:nvSpPr>
          <p:cNvPr id="1053699" name="Rectangle 3"/>
          <p:cNvSpPr>
            <a:spLocks noGrp="1" noChangeArrowheads="1"/>
          </p:cNvSpPr>
          <p:nvPr>
            <p:ph type="body" idx="1"/>
          </p:nvPr>
        </p:nvSpPr>
        <p:spPr>
          <a:xfrm>
            <a:off x="1371600" y="1066800"/>
            <a:ext cx="3200400" cy="2217738"/>
          </a:xfrm>
        </p:spPr>
        <p:txBody>
          <a:bodyPr/>
          <a:lstStyle/>
          <a:p>
            <a:pPr>
              <a:lnSpc>
                <a:spcPct val="90000"/>
              </a:lnSpc>
            </a:pPr>
            <a:r>
              <a:rPr lang="en-US" altLang="en-US" sz="2000"/>
              <a:t>A part-time student may have a preference for daytime course offerings (i.e. eveningPreference = ‘False’) and no extra fees are then paid </a:t>
            </a:r>
          </a:p>
        </p:txBody>
      </p:sp>
      <p:pic>
        <p:nvPicPr>
          <p:cNvPr id="1053700"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188" y="1565275"/>
            <a:ext cx="8532812" cy="4919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Roles for Dynamic Classification</a:t>
            </a:r>
          </a:p>
        </p:txBody>
      </p:sp>
      <p:sp>
        <p:nvSpPr>
          <p:cNvPr id="3" name="Content Placeholder 2"/>
          <p:cNvSpPr>
            <a:spLocks noGrp="1"/>
          </p:cNvSpPr>
          <p:nvPr>
            <p:ph idx="1"/>
          </p:nvPr>
        </p:nvSpPr>
        <p:spPr/>
        <p:txBody>
          <a:bodyPr/>
          <a:lstStyle/>
          <a:p>
            <a:r>
              <a:rPr lang="en-AU" dirty="0"/>
              <a:t>Statically typed languages</a:t>
            </a:r>
          </a:p>
          <a:p>
            <a:r>
              <a:rPr lang="en-AU" dirty="0"/>
              <a:t>Often a role can capture dynamic nature of classification</a:t>
            </a:r>
          </a:p>
        </p:txBody>
      </p:sp>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6 (Maciaszek - RASD 3/e)</a:t>
            </a:r>
          </a:p>
        </p:txBody>
      </p:sp>
      <p:sp>
        <p:nvSpPr>
          <p:cNvPr id="6" name="Slide Number Placeholder 5"/>
          <p:cNvSpPr>
            <a:spLocks noGrp="1"/>
          </p:cNvSpPr>
          <p:nvPr>
            <p:ph type="sldNum" sz="quarter" idx="12"/>
          </p:nvPr>
        </p:nvSpPr>
        <p:spPr/>
        <p:txBody>
          <a:bodyPr/>
          <a:lstStyle/>
          <a:p>
            <a:fld id="{2783C235-5B08-4292-84AB-E766FAAA32CE}" type="slidenum">
              <a:rPr lang="en-AU" altLang="en-US" smtClean="0"/>
              <a:pPr/>
              <a:t>82</a:t>
            </a:fld>
            <a:endParaRPr lang="en-AU" altLang="en-US"/>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4569" t="13855" r="2203" b="12912"/>
          <a:stretch/>
        </p:blipFill>
        <p:spPr>
          <a:xfrm>
            <a:off x="971600" y="2852936"/>
            <a:ext cx="7848872" cy="2664297"/>
          </a:xfrm>
          <a:prstGeom prst="rect">
            <a:avLst/>
          </a:prstGeom>
        </p:spPr>
      </p:pic>
    </p:spTree>
    <p:extLst>
      <p:ext uri="{BB962C8B-B14F-4D97-AF65-F5344CB8AC3E}">
        <p14:creationId xmlns:p14="http://schemas.microsoft.com/office/powerpoint/2010/main" val="236060312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6 (Maciaszek - RASD 3/e)</a:t>
            </a:r>
          </a:p>
        </p:txBody>
      </p:sp>
      <p:sp>
        <p:nvSpPr>
          <p:cNvPr id="6" name="Slide Number Placeholder 5"/>
          <p:cNvSpPr>
            <a:spLocks noGrp="1"/>
          </p:cNvSpPr>
          <p:nvPr>
            <p:ph type="sldNum" sz="quarter" idx="12"/>
          </p:nvPr>
        </p:nvSpPr>
        <p:spPr/>
        <p:txBody>
          <a:bodyPr/>
          <a:lstStyle/>
          <a:p>
            <a:fld id="{C47EE9EB-06B2-4E9B-92AD-47BF82184F4D}" type="slidenum">
              <a:rPr lang="en-AU" altLang="en-US"/>
              <a:pPr/>
              <a:t>83</a:t>
            </a:fld>
            <a:endParaRPr lang="en-AU" altLang="en-US"/>
          </a:p>
        </p:txBody>
      </p:sp>
      <p:sp>
        <p:nvSpPr>
          <p:cNvPr id="1055746" name="Rectangle 2"/>
          <p:cNvSpPr>
            <a:spLocks noGrp="1" noChangeArrowheads="1"/>
          </p:cNvSpPr>
          <p:nvPr>
            <p:ph type="title"/>
          </p:nvPr>
        </p:nvSpPr>
        <p:spPr/>
        <p:txBody>
          <a:bodyPr/>
          <a:lstStyle/>
          <a:p>
            <a:r>
              <a:rPr lang="en-US" altLang="en-US" dirty="0"/>
              <a:t>Reuse </a:t>
            </a:r>
            <a:r>
              <a:rPr lang="en-US" altLang="en-US" dirty="0" smtClean="0"/>
              <a:t>Strategy</a:t>
            </a:r>
            <a:endParaRPr lang="en-US" altLang="en-US" dirty="0"/>
          </a:p>
        </p:txBody>
      </p:sp>
      <p:sp>
        <p:nvSpPr>
          <p:cNvPr id="1055747" name="Rectangle 3"/>
          <p:cNvSpPr>
            <a:spLocks noGrp="1" noChangeArrowheads="1"/>
          </p:cNvSpPr>
          <p:nvPr>
            <p:ph type="body" idx="1"/>
          </p:nvPr>
        </p:nvSpPr>
        <p:spPr/>
        <p:txBody>
          <a:bodyPr/>
          <a:lstStyle/>
          <a:p>
            <a:r>
              <a:rPr lang="en-US" altLang="en-US" dirty="0"/>
              <a:t>Reuse granularity</a:t>
            </a:r>
          </a:p>
          <a:p>
            <a:pPr lvl="1"/>
            <a:r>
              <a:rPr lang="en-US" altLang="en-US" dirty="0"/>
              <a:t>the class</a:t>
            </a:r>
          </a:p>
          <a:p>
            <a:pPr lvl="1"/>
            <a:r>
              <a:rPr lang="en-US" altLang="en-US" dirty="0"/>
              <a:t>the component</a:t>
            </a:r>
          </a:p>
          <a:p>
            <a:pPr lvl="1"/>
            <a:r>
              <a:rPr lang="en-US" altLang="en-US" dirty="0"/>
              <a:t>the solution idea</a:t>
            </a:r>
          </a:p>
          <a:p>
            <a:pPr lvl="1">
              <a:buFontTx/>
              <a:buNone/>
            </a:pPr>
            <a:endParaRPr lang="en-US" altLang="en-US" dirty="0"/>
          </a:p>
          <a:p>
            <a:r>
              <a:rPr lang="en-US" altLang="en-US" dirty="0"/>
              <a:t>Reuse strategies </a:t>
            </a:r>
          </a:p>
          <a:p>
            <a:pPr lvl="1"/>
            <a:r>
              <a:rPr lang="en-US" altLang="en-US" dirty="0"/>
              <a:t>Class libraries</a:t>
            </a:r>
          </a:p>
          <a:p>
            <a:pPr lvl="1"/>
            <a:r>
              <a:rPr lang="en-US" altLang="en-US" dirty="0"/>
              <a:t>Frameworks</a:t>
            </a:r>
          </a:p>
          <a:p>
            <a:pPr lvl="1"/>
            <a:r>
              <a:rPr lang="en-US" altLang="en-US" dirty="0"/>
              <a:t>Analysis and design patterns</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6 (Maciaszek - RASD 3/e)</a:t>
            </a:r>
          </a:p>
        </p:txBody>
      </p:sp>
      <p:sp>
        <p:nvSpPr>
          <p:cNvPr id="6" name="Slide Number Placeholder 5"/>
          <p:cNvSpPr>
            <a:spLocks noGrp="1"/>
          </p:cNvSpPr>
          <p:nvPr>
            <p:ph type="sldNum" sz="quarter" idx="12"/>
          </p:nvPr>
        </p:nvSpPr>
        <p:spPr/>
        <p:txBody>
          <a:bodyPr/>
          <a:lstStyle/>
          <a:p>
            <a:fld id="{620BC9AB-6520-49DB-92F7-9DD6BA38B818}" type="slidenum">
              <a:rPr lang="en-AU" altLang="en-US"/>
              <a:pPr/>
              <a:t>84</a:t>
            </a:fld>
            <a:endParaRPr lang="en-AU" altLang="en-US"/>
          </a:p>
        </p:txBody>
      </p:sp>
      <p:sp>
        <p:nvSpPr>
          <p:cNvPr id="1056770" name="Rectangle 2"/>
          <p:cNvSpPr>
            <a:spLocks noGrp="1" noChangeArrowheads="1"/>
          </p:cNvSpPr>
          <p:nvPr>
            <p:ph type="title"/>
          </p:nvPr>
        </p:nvSpPr>
        <p:spPr/>
        <p:txBody>
          <a:bodyPr/>
          <a:lstStyle/>
          <a:p>
            <a:r>
              <a:rPr lang="en-US" altLang="en-US" dirty="0"/>
              <a:t>Class Libraries</a:t>
            </a:r>
          </a:p>
        </p:txBody>
      </p:sp>
      <p:sp>
        <p:nvSpPr>
          <p:cNvPr id="1056771" name="Rectangle 3"/>
          <p:cNvSpPr>
            <a:spLocks noGrp="1" noChangeArrowheads="1"/>
          </p:cNvSpPr>
          <p:nvPr>
            <p:ph type="body" idx="1"/>
          </p:nvPr>
        </p:nvSpPr>
        <p:spPr/>
        <p:txBody>
          <a:bodyPr/>
          <a:lstStyle/>
          <a:p>
            <a:r>
              <a:rPr lang="en-US" altLang="en-US" sz="2400" dirty="0"/>
              <a:t>Class libraries </a:t>
            </a:r>
            <a:r>
              <a:rPr lang="en-US" altLang="en-US" sz="2400" dirty="0" err="1" smtClean="0"/>
              <a:t>emphasise</a:t>
            </a:r>
            <a:r>
              <a:rPr lang="en-US" altLang="en-US" sz="2400" dirty="0" smtClean="0"/>
              <a:t> </a:t>
            </a:r>
            <a:r>
              <a:rPr lang="en-US" altLang="en-US" sz="2400" u="sng" dirty="0"/>
              <a:t>code reuse at a class level</a:t>
            </a:r>
          </a:p>
          <a:p>
            <a:pPr lvl="1"/>
            <a:r>
              <a:rPr lang="en-US" altLang="en-US" sz="2000" dirty="0"/>
              <a:t>programmer ‘fills the gaps’ in the program by making calls to concrete classes in some </a:t>
            </a:r>
            <a:r>
              <a:rPr lang="en-US" altLang="en-US" sz="2000" u="sng" dirty="0"/>
              <a:t>library</a:t>
            </a:r>
            <a:r>
              <a:rPr lang="en-US" altLang="en-US" sz="2000" dirty="0"/>
              <a:t> of classes</a:t>
            </a:r>
          </a:p>
          <a:p>
            <a:pPr lvl="1"/>
            <a:r>
              <a:rPr lang="en-US" altLang="en-US" sz="2000" dirty="0"/>
              <a:t>main body of the program is not reused – it is written by the programmer</a:t>
            </a:r>
          </a:p>
          <a:p>
            <a:pPr>
              <a:spcBef>
                <a:spcPts val="1200"/>
              </a:spcBef>
            </a:pPr>
            <a:r>
              <a:rPr lang="en-US" altLang="en-US" sz="2400" dirty="0"/>
              <a:t>Two kinds (levels) of class libraries</a:t>
            </a:r>
          </a:p>
          <a:p>
            <a:pPr lvl="1"/>
            <a:r>
              <a:rPr lang="en-US" altLang="en-US" sz="2000" b="1" dirty="0"/>
              <a:t>Foundation libraries</a:t>
            </a:r>
          </a:p>
          <a:p>
            <a:pPr lvl="2"/>
            <a:r>
              <a:rPr lang="en-US" altLang="en-US" sz="1800" dirty="0"/>
              <a:t>foundation classes provided by object programming environments</a:t>
            </a:r>
          </a:p>
          <a:p>
            <a:pPr lvl="3"/>
            <a:r>
              <a:rPr lang="en-US" altLang="en-US" sz="1600" dirty="0"/>
              <a:t>e.g. collections (such as Set, List or Index)</a:t>
            </a:r>
          </a:p>
          <a:p>
            <a:pPr lvl="1"/>
            <a:r>
              <a:rPr lang="en-US" altLang="en-US" sz="2000" b="1" dirty="0"/>
              <a:t>Architecture libraries</a:t>
            </a:r>
          </a:p>
          <a:p>
            <a:pPr lvl="2"/>
            <a:r>
              <a:rPr lang="en-US" altLang="en-US" sz="1800" dirty="0"/>
              <a:t>available as part of a system software</a:t>
            </a:r>
          </a:p>
          <a:p>
            <a:pPr lvl="3"/>
            <a:r>
              <a:rPr lang="en-US" altLang="en-US" sz="1600" dirty="0"/>
              <a:t>e.g. object database system</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6 (Maciaszek - RASD 3/e)</a:t>
            </a:r>
          </a:p>
        </p:txBody>
      </p:sp>
      <p:sp>
        <p:nvSpPr>
          <p:cNvPr id="6" name="Slide Number Placeholder 5"/>
          <p:cNvSpPr>
            <a:spLocks noGrp="1"/>
          </p:cNvSpPr>
          <p:nvPr>
            <p:ph type="sldNum" sz="quarter" idx="12"/>
          </p:nvPr>
        </p:nvSpPr>
        <p:spPr/>
        <p:txBody>
          <a:bodyPr/>
          <a:lstStyle/>
          <a:p>
            <a:fld id="{6E1BC372-CFD1-407B-97DE-B9B777DF2BCE}" type="slidenum">
              <a:rPr lang="en-AU" altLang="en-US"/>
              <a:pPr/>
              <a:t>85</a:t>
            </a:fld>
            <a:endParaRPr lang="en-AU" altLang="en-US"/>
          </a:p>
        </p:txBody>
      </p:sp>
      <p:sp>
        <p:nvSpPr>
          <p:cNvPr id="1057794" name="Rectangle 2"/>
          <p:cNvSpPr>
            <a:spLocks noGrp="1" noChangeArrowheads="1"/>
          </p:cNvSpPr>
          <p:nvPr>
            <p:ph type="title"/>
          </p:nvPr>
        </p:nvSpPr>
        <p:spPr/>
        <p:txBody>
          <a:bodyPr/>
          <a:lstStyle/>
          <a:p>
            <a:r>
              <a:rPr lang="en-US" altLang="en-US"/>
              <a:t>Framework reuse </a:t>
            </a:r>
          </a:p>
        </p:txBody>
      </p:sp>
      <p:sp>
        <p:nvSpPr>
          <p:cNvPr id="1057795" name="Rectangle 3"/>
          <p:cNvSpPr>
            <a:spLocks noGrp="1" noChangeArrowheads="1"/>
          </p:cNvSpPr>
          <p:nvPr>
            <p:ph type="body" idx="1"/>
          </p:nvPr>
        </p:nvSpPr>
        <p:spPr/>
        <p:txBody>
          <a:bodyPr/>
          <a:lstStyle/>
          <a:p>
            <a:r>
              <a:rPr lang="en-US" altLang="en-US" sz="2400" dirty="0"/>
              <a:t>A</a:t>
            </a:r>
            <a:r>
              <a:rPr lang="en-US" altLang="en-US" sz="2400" b="1" dirty="0"/>
              <a:t> </a:t>
            </a:r>
            <a:r>
              <a:rPr lang="en-US" altLang="en-US" sz="2400" dirty="0"/>
              <a:t>framework </a:t>
            </a:r>
            <a:r>
              <a:rPr lang="en-US" altLang="en-US" sz="2400" dirty="0" err="1" smtClean="0"/>
              <a:t>emphasises</a:t>
            </a:r>
            <a:r>
              <a:rPr lang="en-US" altLang="en-US" sz="2400" dirty="0" smtClean="0"/>
              <a:t> </a:t>
            </a:r>
            <a:r>
              <a:rPr lang="en-US" altLang="en-US" sz="2400" u="sng" dirty="0"/>
              <a:t>design reuse at a component level</a:t>
            </a:r>
            <a:r>
              <a:rPr lang="en-US" altLang="en-US" sz="2400" dirty="0"/>
              <a:t> </a:t>
            </a:r>
          </a:p>
          <a:p>
            <a:pPr lvl="1"/>
            <a:r>
              <a:rPr lang="en-US" altLang="en-US" sz="2000" dirty="0"/>
              <a:t>framework provides the skeleton of the program</a:t>
            </a:r>
          </a:p>
          <a:p>
            <a:pPr lvl="1"/>
            <a:r>
              <a:rPr lang="en-US" altLang="en-US" sz="2000" dirty="0"/>
              <a:t>programmer ‘fills the gaps’ in this skeleton (customizes it) by writing the code that the framework needs to call </a:t>
            </a:r>
          </a:p>
          <a:p>
            <a:pPr>
              <a:spcBef>
                <a:spcPts val="1200"/>
              </a:spcBef>
            </a:pPr>
            <a:r>
              <a:rPr lang="en-US" altLang="en-US" sz="2400" dirty="0"/>
              <a:t>A framework is a </a:t>
            </a:r>
            <a:r>
              <a:rPr lang="en-US" altLang="en-US" sz="2400" dirty="0" err="1" smtClean="0"/>
              <a:t>customisable</a:t>
            </a:r>
            <a:r>
              <a:rPr lang="en-US" altLang="en-US" sz="2400" dirty="0" smtClean="0"/>
              <a:t> </a:t>
            </a:r>
            <a:r>
              <a:rPr lang="en-US" altLang="en-US" sz="2400" dirty="0"/>
              <a:t>application software</a:t>
            </a:r>
          </a:p>
          <a:p>
            <a:pPr lvl="1"/>
            <a:r>
              <a:rPr lang="en-US" altLang="en-US" sz="2000" dirty="0"/>
              <a:t>e.g. ERPS (Enterprise Resource Planning Systems) such as SAP, PeopleSoft, Baan, or J.D. Edwards</a:t>
            </a:r>
          </a:p>
          <a:p>
            <a:pPr>
              <a:spcBef>
                <a:spcPts val="1200"/>
              </a:spcBef>
            </a:pPr>
            <a:r>
              <a:rPr lang="en-US" altLang="en-US" sz="2400" dirty="0"/>
              <a:t>Object-oriented frameworks for IS development (“business objects”) are proposed within distributed component technologies such as J2EE/EJB and .NET </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6 (Maciaszek - RASD 3/e)</a:t>
            </a:r>
          </a:p>
        </p:txBody>
      </p:sp>
      <p:sp>
        <p:nvSpPr>
          <p:cNvPr id="6" name="Slide Number Placeholder 5"/>
          <p:cNvSpPr>
            <a:spLocks noGrp="1"/>
          </p:cNvSpPr>
          <p:nvPr>
            <p:ph type="sldNum" sz="quarter" idx="12"/>
          </p:nvPr>
        </p:nvSpPr>
        <p:spPr/>
        <p:txBody>
          <a:bodyPr/>
          <a:lstStyle/>
          <a:p>
            <a:fld id="{70A4ABF7-1840-4F6B-9EA0-43BB67F9A6EE}" type="slidenum">
              <a:rPr lang="en-AU" altLang="en-US"/>
              <a:pPr/>
              <a:t>86</a:t>
            </a:fld>
            <a:endParaRPr lang="en-AU" altLang="en-US"/>
          </a:p>
        </p:txBody>
      </p:sp>
      <p:sp>
        <p:nvSpPr>
          <p:cNvPr id="1059842" name="Rectangle 2"/>
          <p:cNvSpPr>
            <a:spLocks noGrp="1" noChangeArrowheads="1"/>
          </p:cNvSpPr>
          <p:nvPr>
            <p:ph type="title"/>
          </p:nvPr>
        </p:nvSpPr>
        <p:spPr/>
        <p:txBody>
          <a:bodyPr/>
          <a:lstStyle/>
          <a:p>
            <a:r>
              <a:rPr lang="en-US" altLang="en-US"/>
              <a:t>Pattern reuse</a:t>
            </a:r>
          </a:p>
        </p:txBody>
      </p:sp>
      <p:sp>
        <p:nvSpPr>
          <p:cNvPr id="1059843" name="Rectangle 3"/>
          <p:cNvSpPr>
            <a:spLocks noGrp="1" noChangeArrowheads="1"/>
          </p:cNvSpPr>
          <p:nvPr>
            <p:ph type="body" idx="1"/>
          </p:nvPr>
        </p:nvSpPr>
        <p:spPr/>
        <p:txBody>
          <a:bodyPr/>
          <a:lstStyle/>
          <a:p>
            <a:pPr>
              <a:spcBef>
                <a:spcPts val="1200"/>
              </a:spcBef>
            </a:pPr>
            <a:r>
              <a:rPr lang="en-US" altLang="en-US" dirty="0"/>
              <a:t>A </a:t>
            </a:r>
            <a:r>
              <a:rPr lang="en-US" altLang="en-US" b="1" dirty="0"/>
              <a:t>pattern</a:t>
            </a:r>
            <a:r>
              <a:rPr lang="en-US" altLang="en-US" dirty="0"/>
              <a:t> is a documented solution that has been shown to work well in a number of situations</a:t>
            </a:r>
          </a:p>
          <a:p>
            <a:pPr>
              <a:spcBef>
                <a:spcPts val="1200"/>
              </a:spcBef>
            </a:pPr>
            <a:r>
              <a:rPr lang="en-US" altLang="en-US" dirty="0"/>
              <a:t>Patterns emphasize application of </a:t>
            </a:r>
            <a:r>
              <a:rPr lang="en-US" altLang="en-US" u="sng" dirty="0"/>
              <a:t>reuse to the development approach</a:t>
            </a:r>
          </a:p>
          <a:p>
            <a:pPr lvl="1">
              <a:spcBef>
                <a:spcPts val="600"/>
              </a:spcBef>
            </a:pPr>
            <a:r>
              <a:rPr lang="en-US" altLang="en-US" dirty="0"/>
              <a:t>represent good development practices </a:t>
            </a:r>
          </a:p>
          <a:p>
            <a:pPr lvl="1">
              <a:spcBef>
                <a:spcPts val="600"/>
              </a:spcBef>
            </a:pPr>
            <a:r>
              <a:rPr lang="en-US" altLang="en-US" dirty="0"/>
              <a:t>can apply to the analysis or design phase (hence, analysis patterns and design patterns)</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6 (Maciaszek - RASD 3/e)</a:t>
            </a:r>
          </a:p>
        </p:txBody>
      </p:sp>
      <p:sp>
        <p:nvSpPr>
          <p:cNvPr id="6" name="Slide Number Placeholder 5"/>
          <p:cNvSpPr>
            <a:spLocks noGrp="1"/>
          </p:cNvSpPr>
          <p:nvPr>
            <p:ph type="sldNum" sz="quarter" idx="12"/>
          </p:nvPr>
        </p:nvSpPr>
        <p:spPr/>
        <p:txBody>
          <a:bodyPr/>
          <a:lstStyle/>
          <a:p>
            <a:fld id="{58AB2626-9896-42D9-B64A-AF7DA5FF3331}" type="slidenum">
              <a:rPr lang="en-AU" altLang="en-US"/>
              <a:pPr/>
              <a:t>87</a:t>
            </a:fld>
            <a:endParaRPr lang="en-AU" altLang="en-US"/>
          </a:p>
        </p:txBody>
      </p:sp>
      <p:sp>
        <p:nvSpPr>
          <p:cNvPr id="1101826" name="Rectangle 2"/>
          <p:cNvSpPr>
            <a:spLocks noGrp="1" noChangeArrowheads="1"/>
          </p:cNvSpPr>
          <p:nvPr>
            <p:ph type="title"/>
          </p:nvPr>
        </p:nvSpPr>
        <p:spPr/>
        <p:txBody>
          <a:bodyPr/>
          <a:lstStyle/>
          <a:p>
            <a:r>
              <a:rPr lang="en-US" altLang="en-US"/>
              <a:t>Review Quiz 6.4</a:t>
            </a:r>
          </a:p>
        </p:txBody>
      </p:sp>
      <p:sp>
        <p:nvSpPr>
          <p:cNvPr id="1101827" name="Rectangle 3"/>
          <p:cNvSpPr>
            <a:spLocks noGrp="1" noChangeArrowheads="1"/>
          </p:cNvSpPr>
          <p:nvPr>
            <p:ph type="body" idx="1"/>
          </p:nvPr>
        </p:nvSpPr>
        <p:spPr>
          <a:xfrm>
            <a:off x="1371600" y="1066800"/>
            <a:ext cx="7736904" cy="5257800"/>
          </a:xfrm>
        </p:spPr>
        <p:txBody>
          <a:bodyPr/>
          <a:lstStyle/>
          <a:p>
            <a:pPr marL="533400" indent="-533400">
              <a:spcBef>
                <a:spcPts val="1800"/>
              </a:spcBef>
              <a:buClr>
                <a:srgbClr val="0000CC"/>
              </a:buClr>
              <a:buFont typeface="Monotype Sorts" charset="2"/>
              <a:buAutoNum type="arabicPeriod"/>
            </a:pPr>
            <a:r>
              <a:rPr lang="en-US" altLang="en-US" dirty="0"/>
              <a:t>What term is used to define the degree of inner self-determination of the class?</a:t>
            </a:r>
          </a:p>
          <a:p>
            <a:pPr marL="533400" indent="-533400">
              <a:spcBef>
                <a:spcPts val="1800"/>
              </a:spcBef>
              <a:buClr>
                <a:srgbClr val="0000CC"/>
              </a:buClr>
              <a:buFont typeface="Monotype Sorts" charset="2"/>
              <a:buAutoNum type="arabicPeriod"/>
            </a:pPr>
            <a:r>
              <a:rPr lang="en-US" altLang="en-US" dirty="0"/>
              <a:t>Mixed-instance cohesion results from a particular weakness of object-oriented programming environments. What is that weakness?</a:t>
            </a:r>
          </a:p>
          <a:p>
            <a:pPr marL="533400" indent="-533400">
              <a:spcBef>
                <a:spcPts val="1800"/>
              </a:spcBef>
              <a:buClr>
                <a:srgbClr val="0000CC"/>
              </a:buClr>
              <a:buFont typeface="Monotype Sorts" charset="2"/>
              <a:buAutoNum type="arabicPeriod"/>
            </a:pPr>
            <a:r>
              <a:rPr lang="en-US" altLang="en-US" dirty="0"/>
              <a:t>How can the design reuse at the component level be called?</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3874" name="Rectangle 2"/>
          <p:cNvSpPr>
            <a:spLocks noGrp="1" noChangeArrowheads="1"/>
          </p:cNvSpPr>
          <p:nvPr>
            <p:ph type="ctrTitle"/>
          </p:nvPr>
        </p:nvSpPr>
        <p:spPr/>
        <p:txBody>
          <a:bodyPr/>
          <a:lstStyle/>
          <a:p>
            <a:pPr algn="ctr"/>
            <a:r>
              <a:rPr lang="en-US" altLang="en-US" dirty="0"/>
              <a:t>5. </a:t>
            </a:r>
            <a:r>
              <a:rPr lang="en-US" altLang="en-US" sz="4800" dirty="0"/>
              <a:t>Collaboration </a:t>
            </a:r>
            <a:r>
              <a:rPr lang="en-US" altLang="en-US" sz="4800" dirty="0" err="1" smtClean="0"/>
              <a:t>Modelling</a:t>
            </a:r>
            <a:r>
              <a:rPr lang="en-US" altLang="en-US" sz="4800" dirty="0" smtClean="0"/>
              <a:t> </a:t>
            </a:r>
            <a:endParaRPr lang="en-US" altLang="en-US" sz="4800" dirty="0"/>
          </a:p>
        </p:txBody>
      </p:sp>
      <p:sp>
        <p:nvSpPr>
          <p:cNvPr id="1103875" name="Rectangle 3"/>
          <p:cNvSpPr>
            <a:spLocks noGrp="1" noChangeArrowheads="1"/>
          </p:cNvSpPr>
          <p:nvPr>
            <p:ph type="subTitle" idx="1"/>
          </p:nvPr>
        </p:nvSpPr>
        <p:spPr>
          <a:xfrm>
            <a:off x="1524000" y="3505200"/>
            <a:ext cx="6576392" cy="1752600"/>
          </a:xfrm>
        </p:spPr>
        <p:txBody>
          <a:bodyPr/>
          <a:lstStyle/>
          <a:p>
            <a:pPr>
              <a:lnSpc>
                <a:spcPct val="80000"/>
              </a:lnSpc>
            </a:pPr>
            <a:r>
              <a:rPr lang="en-US" altLang="en-US" sz="2000" dirty="0"/>
              <a:t> In passing, we have used the term </a:t>
            </a:r>
            <a:r>
              <a:rPr lang="en-US" altLang="en-US" sz="2000" i="1" dirty="0"/>
              <a:t>collaboration</a:t>
            </a:r>
            <a:r>
              <a:rPr lang="en-US" altLang="en-US" sz="2000" dirty="0"/>
              <a:t> freely, sometimes </a:t>
            </a:r>
            <a:r>
              <a:rPr lang="en-US" altLang="en-US" sz="2000" dirty="0" err="1"/>
              <a:t>exchangeably</a:t>
            </a:r>
            <a:r>
              <a:rPr lang="en-US" altLang="en-US" sz="2000" dirty="0"/>
              <a:t> with the term </a:t>
            </a:r>
            <a:r>
              <a:rPr lang="en-US" altLang="en-US" sz="2000" i="1" dirty="0"/>
              <a:t>interaction</a:t>
            </a:r>
            <a:r>
              <a:rPr lang="en-US" altLang="en-US" sz="2000" dirty="0"/>
              <a:t>.</a:t>
            </a:r>
          </a:p>
          <a:p>
            <a:pPr>
              <a:lnSpc>
                <a:spcPct val="80000"/>
              </a:lnSpc>
            </a:pPr>
            <a:r>
              <a:rPr lang="en-US" altLang="en-US" sz="2000" dirty="0"/>
              <a:t> Starting from UML 2.0, the notion of collaboration has gained precision and has been placed within the context of so called </a:t>
            </a:r>
            <a:r>
              <a:rPr lang="en-US" altLang="en-US" sz="2000" i="1" dirty="0"/>
              <a:t>composite structures</a:t>
            </a:r>
            <a:r>
              <a:rPr lang="en-US" altLang="en-US" sz="2000" dirty="0"/>
              <a:t>.  </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6 (Maciaszek - RASD 3/e)</a:t>
            </a:r>
          </a:p>
        </p:txBody>
      </p:sp>
      <p:sp>
        <p:nvSpPr>
          <p:cNvPr id="6" name="Slide Number Placeholder 5"/>
          <p:cNvSpPr>
            <a:spLocks noGrp="1"/>
          </p:cNvSpPr>
          <p:nvPr>
            <p:ph type="sldNum" sz="quarter" idx="12"/>
          </p:nvPr>
        </p:nvSpPr>
        <p:spPr/>
        <p:txBody>
          <a:bodyPr/>
          <a:lstStyle/>
          <a:p>
            <a:fld id="{182FCBA0-2B24-4BA7-AEF5-D2E4D76C4790}" type="slidenum">
              <a:rPr lang="en-AU" altLang="en-US"/>
              <a:pPr/>
              <a:t>89</a:t>
            </a:fld>
            <a:endParaRPr lang="en-AU" altLang="en-US"/>
          </a:p>
        </p:txBody>
      </p:sp>
      <p:sp>
        <p:nvSpPr>
          <p:cNvPr id="1061890" name="Rectangle 2"/>
          <p:cNvSpPr>
            <a:spLocks noGrp="1" noChangeArrowheads="1"/>
          </p:cNvSpPr>
          <p:nvPr>
            <p:ph type="title"/>
          </p:nvPr>
        </p:nvSpPr>
        <p:spPr/>
        <p:txBody>
          <a:bodyPr/>
          <a:lstStyle/>
          <a:p>
            <a:r>
              <a:rPr lang="en-US" altLang="en-US" sz="4000"/>
              <a:t>Composite structure and collaboration</a:t>
            </a:r>
          </a:p>
        </p:txBody>
      </p:sp>
      <p:sp>
        <p:nvSpPr>
          <p:cNvPr id="1061891" name="Rectangle 3"/>
          <p:cNvSpPr>
            <a:spLocks noGrp="1" noChangeArrowheads="1"/>
          </p:cNvSpPr>
          <p:nvPr>
            <p:ph type="body" idx="1"/>
          </p:nvPr>
        </p:nvSpPr>
        <p:spPr>
          <a:xfrm>
            <a:off x="1371600" y="1066800"/>
            <a:ext cx="7664896" cy="5257800"/>
          </a:xfrm>
        </p:spPr>
        <p:txBody>
          <a:bodyPr/>
          <a:lstStyle/>
          <a:p>
            <a:pPr>
              <a:spcBef>
                <a:spcPts val="1200"/>
              </a:spcBef>
            </a:pPr>
            <a:r>
              <a:rPr lang="en-US" altLang="en-US" sz="2400" i="1" dirty="0"/>
              <a:t>C</a:t>
            </a:r>
            <a:r>
              <a:rPr lang="en-US" altLang="en-US" sz="2400" i="1" dirty="0" smtClean="0"/>
              <a:t>omposite </a:t>
            </a:r>
            <a:r>
              <a:rPr lang="en-US" altLang="en-US" sz="2400" i="1" dirty="0"/>
              <a:t>structure</a:t>
            </a:r>
            <a:r>
              <a:rPr lang="en-US" altLang="en-US" sz="2400" dirty="0"/>
              <a:t> refers to “a composition of interconnected elements, representing run-time instances collaborating over communications links to achieve some common objectives.” </a:t>
            </a:r>
          </a:p>
          <a:p>
            <a:pPr>
              <a:spcBef>
                <a:spcPts val="1200"/>
              </a:spcBef>
            </a:pPr>
            <a:r>
              <a:rPr lang="en-US" altLang="en-US" sz="2400" dirty="0" smtClean="0"/>
              <a:t>“</a:t>
            </a:r>
            <a:r>
              <a:rPr lang="en-US" altLang="en-US" sz="2400" i="1" dirty="0"/>
              <a:t>C</a:t>
            </a:r>
            <a:r>
              <a:rPr lang="en-US" altLang="en-US" sz="2400" i="1" dirty="0" smtClean="0"/>
              <a:t>ollaboration</a:t>
            </a:r>
            <a:r>
              <a:rPr lang="en-US" altLang="en-US" sz="2400" dirty="0" smtClean="0"/>
              <a:t> </a:t>
            </a:r>
            <a:r>
              <a:rPr lang="en-US" altLang="en-US" sz="2400" dirty="0"/>
              <a:t>describes a structure of collaborating elements (roles), each performing a specialized function, which collectively accomplish some desired functionality. … A collaboration is represented as a kind of classifier and defines a set of cooperating entities to be played by instances (its roles), as well as a set of connectors that define communication paths between the participating instances.”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6 (Maciaszek - RASD 3/e)</a:t>
            </a:r>
          </a:p>
        </p:txBody>
      </p:sp>
      <p:sp>
        <p:nvSpPr>
          <p:cNvPr id="6" name="Slide Number Placeholder 5"/>
          <p:cNvSpPr>
            <a:spLocks noGrp="1"/>
          </p:cNvSpPr>
          <p:nvPr>
            <p:ph type="sldNum" sz="quarter" idx="12"/>
          </p:nvPr>
        </p:nvSpPr>
        <p:spPr/>
        <p:txBody>
          <a:bodyPr/>
          <a:lstStyle/>
          <a:p>
            <a:fld id="{C34DCC50-C249-47A7-B125-213D6F9E990C}" type="slidenum">
              <a:rPr lang="en-AU" altLang="en-US"/>
              <a:pPr/>
              <a:t>9</a:t>
            </a:fld>
            <a:endParaRPr lang="en-AU" altLang="en-US"/>
          </a:p>
        </p:txBody>
      </p:sp>
      <p:sp>
        <p:nvSpPr>
          <p:cNvPr id="1074178" name="Rectangle 2"/>
          <p:cNvSpPr>
            <a:spLocks noGrp="1" noChangeArrowheads="1"/>
          </p:cNvSpPr>
          <p:nvPr>
            <p:ph type="title"/>
          </p:nvPr>
        </p:nvSpPr>
        <p:spPr/>
        <p:txBody>
          <a:bodyPr/>
          <a:lstStyle/>
          <a:p>
            <a:r>
              <a:rPr lang="en-US" altLang="en-US"/>
              <a:t>Review Quiz 6.1</a:t>
            </a:r>
          </a:p>
        </p:txBody>
      </p:sp>
      <p:sp>
        <p:nvSpPr>
          <p:cNvPr id="1074179" name="Rectangle 3"/>
          <p:cNvSpPr>
            <a:spLocks noGrp="1" noChangeArrowheads="1"/>
          </p:cNvSpPr>
          <p:nvPr>
            <p:ph type="body" idx="1"/>
          </p:nvPr>
        </p:nvSpPr>
        <p:spPr/>
        <p:txBody>
          <a:bodyPr/>
          <a:lstStyle/>
          <a:p>
            <a:pPr marL="533400" indent="-533400">
              <a:spcBef>
                <a:spcPts val="1800"/>
              </a:spcBef>
              <a:buClr>
                <a:srgbClr val="0000CC"/>
              </a:buClr>
              <a:buFont typeface="Monotype Sorts" charset="2"/>
              <a:buAutoNum type="arabicPeriod"/>
            </a:pPr>
            <a:r>
              <a:rPr lang="en-US" altLang="en-US"/>
              <a:t>Which architectural style defines only a single type of system element?</a:t>
            </a:r>
          </a:p>
          <a:p>
            <a:pPr marL="533400" indent="-533400">
              <a:spcBef>
                <a:spcPts val="1800"/>
              </a:spcBef>
              <a:buClr>
                <a:srgbClr val="0000CC"/>
              </a:buClr>
              <a:buFont typeface="Monotype Sorts" charset="2"/>
              <a:buAutoNum type="arabicPeriod"/>
            </a:pPr>
            <a:r>
              <a:rPr lang="en-US" altLang="en-US" dirty="0"/>
              <a:t>What is the middle tier in the three-tier architecture?</a:t>
            </a:r>
          </a:p>
          <a:p>
            <a:pPr marL="533400" indent="-533400">
              <a:spcBef>
                <a:spcPts val="1800"/>
              </a:spcBef>
              <a:buClr>
                <a:srgbClr val="0000CC"/>
              </a:buClr>
              <a:buFont typeface="Monotype Sorts" charset="2"/>
              <a:buAutoNum type="arabicPeriod"/>
            </a:pPr>
            <a:r>
              <a:rPr lang="en-US" altLang="en-US" dirty="0"/>
              <a:t>By what programming means are enterprise-wide business rules implemented in a database?</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ltLang="en-US"/>
              <a:t>© Pearson Education 2007</a:t>
            </a:r>
            <a:endParaRPr lang="en-AU" altLang="en-US"/>
          </a:p>
        </p:txBody>
      </p:sp>
      <p:sp>
        <p:nvSpPr>
          <p:cNvPr id="6" name="Footer Placeholder 4"/>
          <p:cNvSpPr>
            <a:spLocks noGrp="1"/>
          </p:cNvSpPr>
          <p:nvPr>
            <p:ph type="ftr" sz="quarter" idx="11"/>
          </p:nvPr>
        </p:nvSpPr>
        <p:spPr/>
        <p:txBody>
          <a:bodyPr/>
          <a:lstStyle/>
          <a:p>
            <a:r>
              <a:rPr lang="en-AU" altLang="en-US"/>
              <a:t>Chapter 6 (Maciaszek - RASD 3/e)</a:t>
            </a:r>
          </a:p>
        </p:txBody>
      </p:sp>
      <p:sp>
        <p:nvSpPr>
          <p:cNvPr id="7" name="Slide Number Placeholder 5"/>
          <p:cNvSpPr>
            <a:spLocks noGrp="1"/>
          </p:cNvSpPr>
          <p:nvPr>
            <p:ph type="sldNum" sz="quarter" idx="12"/>
          </p:nvPr>
        </p:nvSpPr>
        <p:spPr/>
        <p:txBody>
          <a:bodyPr/>
          <a:lstStyle/>
          <a:p>
            <a:fld id="{6C3E8315-07C8-4A0C-A56D-1A401319576F}" type="slidenum">
              <a:rPr lang="en-AU" altLang="en-US"/>
              <a:pPr/>
              <a:t>90</a:t>
            </a:fld>
            <a:endParaRPr lang="en-AU" altLang="en-US"/>
          </a:p>
        </p:txBody>
      </p:sp>
      <p:sp>
        <p:nvSpPr>
          <p:cNvPr id="1104898" name="Rectangle 2"/>
          <p:cNvSpPr>
            <a:spLocks noGrp="1" noChangeArrowheads="1"/>
          </p:cNvSpPr>
          <p:nvPr>
            <p:ph type="title"/>
          </p:nvPr>
        </p:nvSpPr>
        <p:spPr/>
        <p:txBody>
          <a:bodyPr/>
          <a:lstStyle/>
          <a:p>
            <a:r>
              <a:rPr lang="en-US" altLang="en-US"/>
              <a:t>Collaboration</a:t>
            </a:r>
          </a:p>
        </p:txBody>
      </p:sp>
      <p:sp>
        <p:nvSpPr>
          <p:cNvPr id="1104899" name="Rectangle 3"/>
          <p:cNvSpPr>
            <a:spLocks noGrp="1" noChangeArrowheads="1"/>
          </p:cNvSpPr>
          <p:nvPr>
            <p:ph type="body" idx="1"/>
          </p:nvPr>
        </p:nvSpPr>
        <p:spPr>
          <a:xfrm>
            <a:off x="684213" y="4149725"/>
            <a:ext cx="8231187" cy="2303463"/>
          </a:xfrm>
        </p:spPr>
        <p:txBody>
          <a:bodyPr/>
          <a:lstStyle/>
          <a:p>
            <a:pPr>
              <a:lnSpc>
                <a:spcPct val="80000"/>
              </a:lnSpc>
            </a:pPr>
            <a:r>
              <a:rPr lang="en-US" altLang="en-US" sz="1600" b="1" i="1" dirty="0"/>
              <a:t>R</a:t>
            </a:r>
            <a:r>
              <a:rPr lang="en-US" altLang="en-US" sz="1600" b="1" i="1" dirty="0" smtClean="0"/>
              <a:t>ole</a:t>
            </a:r>
            <a:r>
              <a:rPr lang="en-US" altLang="en-US" sz="1600" dirty="0" smtClean="0"/>
              <a:t> </a:t>
            </a:r>
            <a:endParaRPr lang="en-US" altLang="en-US" sz="1600" dirty="0"/>
          </a:p>
          <a:p>
            <a:pPr lvl="1">
              <a:lnSpc>
                <a:spcPct val="80000"/>
              </a:lnSpc>
            </a:pPr>
            <a:r>
              <a:rPr lang="en-US" altLang="en-US" sz="1400" dirty="0"/>
              <a:t>may have a </a:t>
            </a:r>
            <a:r>
              <a:rPr lang="en-US" altLang="en-US" sz="1400" i="1" dirty="0"/>
              <a:t>type</a:t>
            </a:r>
            <a:r>
              <a:rPr lang="en-US" altLang="en-US" sz="1400" dirty="0"/>
              <a:t> to which the instances of the role are bound</a:t>
            </a:r>
          </a:p>
          <a:p>
            <a:pPr lvl="1">
              <a:lnSpc>
                <a:spcPct val="80000"/>
              </a:lnSpc>
            </a:pPr>
            <a:r>
              <a:rPr lang="en-US" altLang="en-US" sz="1400" dirty="0" smtClean="0"/>
              <a:t>type </a:t>
            </a:r>
            <a:r>
              <a:rPr lang="en-US" altLang="en-US" sz="1400" dirty="0"/>
              <a:t>is a classifier, typically a class</a:t>
            </a:r>
          </a:p>
          <a:p>
            <a:pPr lvl="1">
              <a:lnSpc>
                <a:spcPct val="80000"/>
              </a:lnSpc>
            </a:pPr>
            <a:r>
              <a:rPr lang="en-US" altLang="en-US" sz="1400" dirty="0" smtClean="0"/>
              <a:t>meaningful </a:t>
            </a:r>
            <a:r>
              <a:rPr lang="en-US" altLang="en-US" sz="1400" dirty="0"/>
              <a:t>only within a collaboration (the same object can play different roles in different collaborations) </a:t>
            </a:r>
          </a:p>
          <a:p>
            <a:pPr>
              <a:lnSpc>
                <a:spcPct val="80000"/>
              </a:lnSpc>
            </a:pPr>
            <a:r>
              <a:rPr lang="en-US" altLang="en-US" sz="1600" b="1" i="1" dirty="0"/>
              <a:t>C</a:t>
            </a:r>
            <a:r>
              <a:rPr lang="en-US" altLang="en-US" sz="1600" b="1" i="1" dirty="0" smtClean="0"/>
              <a:t>onnector</a:t>
            </a:r>
            <a:r>
              <a:rPr lang="en-US" altLang="en-US" sz="1600" dirty="0" smtClean="0"/>
              <a:t> </a:t>
            </a:r>
            <a:r>
              <a:rPr lang="en-US" altLang="en-US" sz="1600" dirty="0"/>
              <a:t>– a relationship between two roles </a:t>
            </a:r>
          </a:p>
          <a:p>
            <a:pPr lvl="1">
              <a:lnSpc>
                <a:spcPct val="80000"/>
              </a:lnSpc>
            </a:pPr>
            <a:r>
              <a:rPr lang="en-US" altLang="en-US" sz="1400" dirty="0" smtClean="0"/>
              <a:t>meaningful </a:t>
            </a:r>
            <a:r>
              <a:rPr lang="en-US" altLang="en-US" sz="1400" dirty="0"/>
              <a:t>only within a collaboration</a:t>
            </a:r>
          </a:p>
          <a:p>
            <a:pPr lvl="1">
              <a:lnSpc>
                <a:spcPct val="80000"/>
              </a:lnSpc>
            </a:pPr>
            <a:r>
              <a:rPr lang="en-US" altLang="en-US" sz="1400" dirty="0" smtClean="0"/>
              <a:t>“</a:t>
            </a:r>
            <a:r>
              <a:rPr lang="en-US" altLang="en-US" sz="1400" dirty="0"/>
              <a:t>may be an instance of an association, or it may represent the possibility of the instances being able to communicate because their identities are known by virtue of being passed in as parameters, held in variables or slots, or because the communicating instances are the same instance.” </a:t>
            </a:r>
          </a:p>
        </p:txBody>
      </p:sp>
      <p:pic>
        <p:nvPicPr>
          <p:cNvPr id="1104902"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11413" y="1125538"/>
            <a:ext cx="4248150" cy="316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6 (Maciaszek - RASD 3/e)</a:t>
            </a:r>
          </a:p>
        </p:txBody>
      </p:sp>
      <p:sp>
        <p:nvSpPr>
          <p:cNvPr id="6" name="Slide Number Placeholder 5"/>
          <p:cNvSpPr>
            <a:spLocks noGrp="1"/>
          </p:cNvSpPr>
          <p:nvPr>
            <p:ph type="sldNum" sz="quarter" idx="12"/>
          </p:nvPr>
        </p:nvSpPr>
        <p:spPr/>
        <p:txBody>
          <a:bodyPr/>
          <a:lstStyle/>
          <a:p>
            <a:fld id="{D838C996-6650-4C37-9A61-7F47F7FD0079}" type="slidenum">
              <a:rPr lang="en-AU" altLang="en-US"/>
              <a:pPr/>
              <a:t>91</a:t>
            </a:fld>
            <a:endParaRPr lang="en-AU" altLang="en-US"/>
          </a:p>
        </p:txBody>
      </p:sp>
      <p:sp>
        <p:nvSpPr>
          <p:cNvPr id="1105922" name="Rectangle 2"/>
          <p:cNvSpPr>
            <a:spLocks noGrp="1" noChangeArrowheads="1"/>
          </p:cNvSpPr>
          <p:nvPr>
            <p:ph type="title"/>
          </p:nvPr>
        </p:nvSpPr>
        <p:spPr/>
        <p:txBody>
          <a:bodyPr/>
          <a:lstStyle/>
          <a:p>
            <a:r>
              <a:rPr lang="en-US" altLang="en-US" dirty="0"/>
              <a:t>Collaboration </a:t>
            </a:r>
            <a:r>
              <a:rPr lang="en-US" altLang="en-US" dirty="0" smtClean="0"/>
              <a:t>– example</a:t>
            </a:r>
            <a:endParaRPr lang="en-US" altLang="en-US" dirty="0"/>
          </a:p>
        </p:txBody>
      </p:sp>
      <p:pic>
        <p:nvPicPr>
          <p:cNvPr id="110592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76375" y="1147763"/>
            <a:ext cx="6983413"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ltLang="en-US"/>
              <a:t>© Pearson Education 2007</a:t>
            </a:r>
            <a:endParaRPr lang="en-AU" altLang="en-US"/>
          </a:p>
        </p:txBody>
      </p:sp>
      <p:sp>
        <p:nvSpPr>
          <p:cNvPr id="6" name="Footer Placeholder 4"/>
          <p:cNvSpPr>
            <a:spLocks noGrp="1"/>
          </p:cNvSpPr>
          <p:nvPr>
            <p:ph type="ftr" sz="quarter" idx="11"/>
          </p:nvPr>
        </p:nvSpPr>
        <p:spPr/>
        <p:txBody>
          <a:bodyPr/>
          <a:lstStyle/>
          <a:p>
            <a:r>
              <a:rPr lang="en-AU" altLang="en-US"/>
              <a:t>Chapter 6 (Maciaszek - RASD 3/e)</a:t>
            </a:r>
          </a:p>
        </p:txBody>
      </p:sp>
      <p:sp>
        <p:nvSpPr>
          <p:cNvPr id="7" name="Slide Number Placeholder 5"/>
          <p:cNvSpPr>
            <a:spLocks noGrp="1"/>
          </p:cNvSpPr>
          <p:nvPr>
            <p:ph type="sldNum" sz="quarter" idx="12"/>
          </p:nvPr>
        </p:nvSpPr>
        <p:spPr/>
        <p:txBody>
          <a:bodyPr/>
          <a:lstStyle/>
          <a:p>
            <a:fld id="{4CD01DF1-3908-42D8-A876-6E8B98584A92}" type="slidenum">
              <a:rPr lang="en-AU" altLang="en-US"/>
              <a:pPr/>
              <a:t>92</a:t>
            </a:fld>
            <a:endParaRPr lang="en-AU" altLang="en-US"/>
          </a:p>
        </p:txBody>
      </p:sp>
      <p:sp>
        <p:nvSpPr>
          <p:cNvPr id="1106946" name="Rectangle 2"/>
          <p:cNvSpPr>
            <a:spLocks noGrp="1" noChangeArrowheads="1"/>
          </p:cNvSpPr>
          <p:nvPr>
            <p:ph type="title"/>
          </p:nvPr>
        </p:nvSpPr>
        <p:spPr/>
        <p:txBody>
          <a:bodyPr/>
          <a:lstStyle/>
          <a:p>
            <a:r>
              <a:rPr lang="en-US" altLang="en-US"/>
              <a:t>Composite structure</a:t>
            </a:r>
          </a:p>
        </p:txBody>
      </p:sp>
      <p:sp>
        <p:nvSpPr>
          <p:cNvPr id="1106947" name="Rectangle 3"/>
          <p:cNvSpPr>
            <a:spLocks noGrp="1" noChangeArrowheads="1"/>
          </p:cNvSpPr>
          <p:nvPr>
            <p:ph type="body" idx="1"/>
          </p:nvPr>
        </p:nvSpPr>
        <p:spPr>
          <a:xfrm>
            <a:off x="1403350" y="1052513"/>
            <a:ext cx="7543800" cy="2160587"/>
          </a:xfrm>
        </p:spPr>
        <p:txBody>
          <a:bodyPr/>
          <a:lstStyle/>
          <a:p>
            <a:r>
              <a:rPr lang="en-US" altLang="en-US" sz="2400" dirty="0"/>
              <a:t>Alternative notation to model collaborations </a:t>
            </a:r>
          </a:p>
          <a:p>
            <a:r>
              <a:rPr lang="en-US" altLang="en-US" sz="2400" dirty="0"/>
              <a:t>A kind of a class diagram</a:t>
            </a:r>
          </a:p>
          <a:p>
            <a:r>
              <a:rPr lang="en-US" altLang="en-US" sz="2400" dirty="0"/>
              <a:t>Frequently modeled in parallel with interaction diagrams </a:t>
            </a:r>
          </a:p>
          <a:p>
            <a:r>
              <a:rPr lang="en-US" altLang="en-US" sz="2400" dirty="0"/>
              <a:t>Useful to represent a </a:t>
            </a:r>
            <a:r>
              <a:rPr lang="en-US" altLang="en-US" sz="2400" dirty="0" smtClean="0"/>
              <a:t>collaboration as </a:t>
            </a:r>
            <a:r>
              <a:rPr lang="en-US" altLang="en-US" sz="2400" dirty="0"/>
              <a:t>a reusable </a:t>
            </a:r>
            <a:r>
              <a:rPr lang="en-US" altLang="en-US" sz="2400" i="1" dirty="0"/>
              <a:t>pattern</a:t>
            </a:r>
            <a:r>
              <a:rPr lang="en-US" altLang="en-US" sz="2400" dirty="0"/>
              <a:t>  </a:t>
            </a:r>
          </a:p>
        </p:txBody>
      </p:sp>
      <p:pic>
        <p:nvPicPr>
          <p:cNvPr id="110694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088" y="3790156"/>
            <a:ext cx="8316912" cy="218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6 (Maciaszek - RASD 3/e)</a:t>
            </a:r>
          </a:p>
        </p:txBody>
      </p:sp>
      <p:sp>
        <p:nvSpPr>
          <p:cNvPr id="6" name="Slide Number Placeholder 5"/>
          <p:cNvSpPr>
            <a:spLocks noGrp="1"/>
          </p:cNvSpPr>
          <p:nvPr>
            <p:ph type="sldNum" sz="quarter" idx="12"/>
          </p:nvPr>
        </p:nvSpPr>
        <p:spPr/>
        <p:txBody>
          <a:bodyPr/>
          <a:lstStyle/>
          <a:p>
            <a:fld id="{297282BC-70D7-403B-8DD3-EB4F58196337}" type="slidenum">
              <a:rPr lang="en-AU" altLang="en-US"/>
              <a:pPr/>
              <a:t>93</a:t>
            </a:fld>
            <a:endParaRPr lang="en-AU" altLang="en-US"/>
          </a:p>
        </p:txBody>
      </p:sp>
      <p:sp>
        <p:nvSpPr>
          <p:cNvPr id="1107970" name="Rectangle 2"/>
          <p:cNvSpPr>
            <a:spLocks noGrp="1" noChangeArrowheads="1"/>
          </p:cNvSpPr>
          <p:nvPr>
            <p:ph type="title"/>
          </p:nvPr>
        </p:nvSpPr>
        <p:spPr/>
        <p:txBody>
          <a:bodyPr/>
          <a:lstStyle/>
          <a:p>
            <a:r>
              <a:rPr lang="en-US" altLang="en-US" dirty="0"/>
              <a:t>Composite structure – example</a:t>
            </a:r>
          </a:p>
        </p:txBody>
      </p:sp>
      <p:pic>
        <p:nvPicPr>
          <p:cNvPr id="110797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088" y="1854200"/>
            <a:ext cx="8316912" cy="349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ltLang="en-US"/>
              <a:t>© Pearson Education 2007</a:t>
            </a:r>
            <a:endParaRPr lang="en-AU" altLang="en-US"/>
          </a:p>
        </p:txBody>
      </p:sp>
      <p:sp>
        <p:nvSpPr>
          <p:cNvPr id="6" name="Footer Placeholder 4"/>
          <p:cNvSpPr>
            <a:spLocks noGrp="1"/>
          </p:cNvSpPr>
          <p:nvPr>
            <p:ph type="ftr" sz="quarter" idx="11"/>
          </p:nvPr>
        </p:nvSpPr>
        <p:spPr/>
        <p:txBody>
          <a:bodyPr/>
          <a:lstStyle/>
          <a:p>
            <a:r>
              <a:rPr lang="en-AU" altLang="en-US"/>
              <a:t>Chapter 6 (Maciaszek - RASD 3/e)</a:t>
            </a:r>
          </a:p>
        </p:txBody>
      </p:sp>
      <p:sp>
        <p:nvSpPr>
          <p:cNvPr id="7" name="Slide Number Placeholder 5"/>
          <p:cNvSpPr>
            <a:spLocks noGrp="1"/>
          </p:cNvSpPr>
          <p:nvPr>
            <p:ph type="sldNum" sz="quarter" idx="12"/>
          </p:nvPr>
        </p:nvSpPr>
        <p:spPr/>
        <p:txBody>
          <a:bodyPr/>
          <a:lstStyle/>
          <a:p>
            <a:fld id="{C08BA71C-BAF2-48D0-872C-6AD573FE0D84}" type="slidenum">
              <a:rPr lang="en-AU" altLang="en-US"/>
              <a:pPr/>
              <a:t>94</a:t>
            </a:fld>
            <a:endParaRPr lang="en-AU" altLang="en-US"/>
          </a:p>
        </p:txBody>
      </p:sp>
      <p:sp>
        <p:nvSpPr>
          <p:cNvPr id="1108994" name="Rectangle 2"/>
          <p:cNvSpPr>
            <a:spLocks noGrp="1" noChangeArrowheads="1"/>
          </p:cNvSpPr>
          <p:nvPr>
            <p:ph type="title"/>
          </p:nvPr>
        </p:nvSpPr>
        <p:spPr/>
        <p:txBody>
          <a:bodyPr/>
          <a:lstStyle/>
          <a:p>
            <a:r>
              <a:rPr lang="en-US" altLang="en-US" sz="4000"/>
              <a:t>Composite</a:t>
            </a:r>
            <a:r>
              <a:rPr lang="en-US" altLang="en-US" sz="3600"/>
              <a:t> collaboration</a:t>
            </a:r>
          </a:p>
        </p:txBody>
      </p:sp>
      <p:sp>
        <p:nvSpPr>
          <p:cNvPr id="1108995" name="Rectangle 3"/>
          <p:cNvSpPr>
            <a:spLocks noGrp="1" noChangeArrowheads="1"/>
          </p:cNvSpPr>
          <p:nvPr>
            <p:ph type="body" idx="1"/>
          </p:nvPr>
        </p:nvSpPr>
        <p:spPr>
          <a:xfrm>
            <a:off x="1371600" y="1066800"/>
            <a:ext cx="7543800" cy="2290763"/>
          </a:xfrm>
        </p:spPr>
        <p:txBody>
          <a:bodyPr/>
          <a:lstStyle/>
          <a:p>
            <a:pPr>
              <a:lnSpc>
                <a:spcPct val="90000"/>
              </a:lnSpc>
            </a:pPr>
            <a:r>
              <a:rPr lang="en-US" altLang="en-US" sz="2400" b="1" i="1" dirty="0"/>
              <a:t>Composite collaboration</a:t>
            </a:r>
            <a:r>
              <a:rPr lang="en-US" altLang="en-US" sz="2400" dirty="0"/>
              <a:t> </a:t>
            </a:r>
          </a:p>
          <a:p>
            <a:pPr lvl="1">
              <a:lnSpc>
                <a:spcPct val="90000"/>
              </a:lnSpc>
            </a:pPr>
            <a:r>
              <a:rPr lang="en-US" altLang="en-US" sz="2000" dirty="0"/>
              <a:t>consists of (is implemented in terms of) </a:t>
            </a:r>
            <a:r>
              <a:rPr lang="en-US" altLang="en-US" sz="2000" i="1" dirty="0"/>
              <a:t>subordinate collaborations</a:t>
            </a:r>
          </a:p>
          <a:p>
            <a:pPr lvl="1">
              <a:lnSpc>
                <a:spcPct val="90000"/>
              </a:lnSpc>
            </a:pPr>
            <a:r>
              <a:rPr lang="en-US" altLang="en-US" sz="2000" dirty="0"/>
              <a:t>can represent a </a:t>
            </a:r>
            <a:r>
              <a:rPr lang="en-US" altLang="en-US" sz="2000" i="1" dirty="0"/>
              <a:t>use case</a:t>
            </a:r>
            <a:r>
              <a:rPr lang="en-US" altLang="en-US" sz="2000" dirty="0"/>
              <a:t> and subordinate collaborations can represent requirements of the use case</a:t>
            </a:r>
          </a:p>
          <a:p>
            <a:pPr lvl="2">
              <a:lnSpc>
                <a:spcPct val="90000"/>
              </a:lnSpc>
            </a:pPr>
            <a:r>
              <a:rPr lang="en-US" altLang="en-US" sz="1800" dirty="0"/>
              <a:t>can show a nested structure of </a:t>
            </a:r>
            <a:r>
              <a:rPr lang="en-US" altLang="en-US" sz="1800" dirty="0" err="1"/>
              <a:t>subflows</a:t>
            </a:r>
            <a:r>
              <a:rPr lang="en-US" altLang="en-US" sz="1800" dirty="0"/>
              <a:t> and requirements of a use case  </a:t>
            </a:r>
          </a:p>
          <a:p>
            <a:pPr>
              <a:lnSpc>
                <a:spcPct val="90000"/>
              </a:lnSpc>
            </a:pPr>
            <a:endParaRPr lang="en-US" altLang="en-US" sz="2400" dirty="0"/>
          </a:p>
        </p:txBody>
      </p:sp>
      <p:pic>
        <p:nvPicPr>
          <p:cNvPr id="1108997"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43213" y="3213100"/>
            <a:ext cx="4421187" cy="332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6 (Maciaszek - RASD 3/e)</a:t>
            </a:r>
          </a:p>
        </p:txBody>
      </p:sp>
      <p:sp>
        <p:nvSpPr>
          <p:cNvPr id="6" name="Slide Number Placeholder 5"/>
          <p:cNvSpPr>
            <a:spLocks noGrp="1"/>
          </p:cNvSpPr>
          <p:nvPr>
            <p:ph type="sldNum" sz="quarter" idx="12"/>
          </p:nvPr>
        </p:nvSpPr>
        <p:spPr/>
        <p:txBody>
          <a:bodyPr/>
          <a:lstStyle/>
          <a:p>
            <a:fld id="{A72DCC42-5255-4938-A3D0-2D8B58418DA5}" type="slidenum">
              <a:rPr lang="en-AU" altLang="en-US"/>
              <a:pPr/>
              <a:t>95</a:t>
            </a:fld>
            <a:endParaRPr lang="en-AU" altLang="en-US"/>
          </a:p>
        </p:txBody>
      </p:sp>
      <p:sp>
        <p:nvSpPr>
          <p:cNvPr id="1112066" name="Rectangle 2"/>
          <p:cNvSpPr>
            <a:spLocks noGrp="1" noChangeArrowheads="1"/>
          </p:cNvSpPr>
          <p:nvPr>
            <p:ph type="title"/>
          </p:nvPr>
        </p:nvSpPr>
        <p:spPr/>
        <p:txBody>
          <a:bodyPr/>
          <a:lstStyle/>
          <a:p>
            <a:r>
              <a:rPr lang="en-US" altLang="en-US" dirty="0"/>
              <a:t>Composite collaboration – example</a:t>
            </a:r>
          </a:p>
        </p:txBody>
      </p:sp>
      <p:pic>
        <p:nvPicPr>
          <p:cNvPr id="111206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03350" y="1660525"/>
            <a:ext cx="7561263" cy="422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Date Placeholder 3"/>
          <p:cNvSpPr>
            <a:spLocks noGrp="1"/>
          </p:cNvSpPr>
          <p:nvPr>
            <p:ph type="dt" sz="half" idx="10"/>
          </p:nvPr>
        </p:nvSpPr>
        <p:spPr/>
        <p:txBody>
          <a:bodyPr/>
          <a:lstStyle/>
          <a:p>
            <a:r>
              <a:rPr lang="en-US" altLang="en-US"/>
              <a:t>© Pearson Education 2007</a:t>
            </a:r>
            <a:endParaRPr lang="en-AU" altLang="en-US"/>
          </a:p>
        </p:txBody>
      </p:sp>
      <p:sp>
        <p:nvSpPr>
          <p:cNvPr id="24" name="Footer Placeholder 4"/>
          <p:cNvSpPr>
            <a:spLocks noGrp="1"/>
          </p:cNvSpPr>
          <p:nvPr>
            <p:ph type="ftr" sz="quarter" idx="11"/>
          </p:nvPr>
        </p:nvSpPr>
        <p:spPr/>
        <p:txBody>
          <a:bodyPr/>
          <a:lstStyle/>
          <a:p>
            <a:r>
              <a:rPr lang="en-AU" altLang="en-US"/>
              <a:t>Chapter 6 (Maciaszek - RASD 3/e)</a:t>
            </a:r>
          </a:p>
        </p:txBody>
      </p:sp>
      <p:sp>
        <p:nvSpPr>
          <p:cNvPr id="25" name="Slide Number Placeholder 5"/>
          <p:cNvSpPr>
            <a:spLocks noGrp="1"/>
          </p:cNvSpPr>
          <p:nvPr>
            <p:ph type="sldNum" sz="quarter" idx="12"/>
          </p:nvPr>
        </p:nvSpPr>
        <p:spPr/>
        <p:txBody>
          <a:bodyPr/>
          <a:lstStyle/>
          <a:p>
            <a:fld id="{BB819033-37D5-477B-B9AC-2B9F80225609}" type="slidenum">
              <a:rPr lang="en-AU" altLang="en-US"/>
              <a:pPr/>
              <a:t>96</a:t>
            </a:fld>
            <a:endParaRPr lang="en-AU" altLang="en-US"/>
          </a:p>
        </p:txBody>
      </p:sp>
      <p:sp>
        <p:nvSpPr>
          <p:cNvPr id="1062914" name="Rectangle 2"/>
          <p:cNvSpPr>
            <a:spLocks noGrp="1" noChangeArrowheads="1"/>
          </p:cNvSpPr>
          <p:nvPr>
            <p:ph type="title"/>
          </p:nvPr>
        </p:nvSpPr>
        <p:spPr/>
        <p:txBody>
          <a:bodyPr/>
          <a:lstStyle/>
          <a:p>
            <a:r>
              <a:rPr lang="en-US" altLang="en-US" dirty="0"/>
              <a:t>Use case document – example</a:t>
            </a:r>
          </a:p>
        </p:txBody>
      </p:sp>
      <p:graphicFrame>
        <p:nvGraphicFramePr>
          <p:cNvPr id="1062915" name="Group 3"/>
          <p:cNvGraphicFramePr>
            <a:graphicFrameLocks noGrp="1"/>
          </p:cNvGraphicFramePr>
          <p:nvPr/>
        </p:nvGraphicFramePr>
        <p:xfrm>
          <a:off x="1476375" y="1052513"/>
          <a:ext cx="7488238" cy="5469255"/>
        </p:xfrm>
        <a:graphic>
          <a:graphicData uri="http://schemas.openxmlformats.org/drawingml/2006/table">
            <a:tbl>
              <a:tblPr/>
              <a:tblGrid>
                <a:gridCol w="1582738">
                  <a:extLst>
                    <a:ext uri="{9D8B030D-6E8A-4147-A177-3AD203B41FA5}">
                      <a16:colId xmlns:a16="http://schemas.microsoft.com/office/drawing/2014/main" xmlns="" val="3854711367"/>
                    </a:ext>
                  </a:extLst>
                </a:gridCol>
                <a:gridCol w="5905500">
                  <a:extLst>
                    <a:ext uri="{9D8B030D-6E8A-4147-A177-3AD203B41FA5}">
                      <a16:colId xmlns:a16="http://schemas.microsoft.com/office/drawing/2014/main" xmlns="" val="4081347627"/>
                    </a:ext>
                  </a:extLst>
                </a:gridCol>
              </a:tblGrid>
              <a:tr h="0">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Use Case</a:t>
                      </a:r>
                      <a:endParaRPr kumimoji="0" lang="en-US" altLang="en-US" sz="1800" b="0" i="1" u="none" strike="noStrike" cap="none" normalizeH="0" baseline="0">
                        <a:ln>
                          <a:noFill/>
                        </a:ln>
                        <a:solidFill>
                          <a:schemeClr val="tx1"/>
                        </a:solidFill>
                        <a:effectLst/>
                        <a:latin typeface="Times New Roman" panose="02020603050405020304" pitchFamily="18" charset="0"/>
                      </a:endParaRPr>
                    </a:p>
                  </a:txBody>
                  <a:tcPr horzOverflow="overflow">
                    <a:lnL w="254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254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noFill/>
                  </a:tcPr>
                </a:tc>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CRUD Product</a:t>
                      </a:r>
                      <a:endParaRPr kumimoji="0" lang="en-US" altLang="en-US" sz="1800" b="0" i="1"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rgbClr val="000000"/>
                      </a:solidFill>
                      <a:prstDash val="solid"/>
                      <a:miter lim="800000"/>
                      <a:headEnd type="none" w="sm" len="sm"/>
                      <a:tailEnd type="none" w="sm" len="sm"/>
                    </a:lnL>
                    <a:lnR w="25400" cap="flat" cmpd="sng" algn="ctr">
                      <a:solidFill>
                        <a:srgbClr val="000000"/>
                      </a:solidFill>
                      <a:prstDash val="solid"/>
                      <a:miter lim="800000"/>
                      <a:headEnd type="none" w="sm" len="sm"/>
                      <a:tailEnd type="none" w="sm" len="sm"/>
                    </a:lnR>
                    <a:lnT w="254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xmlns="" val="3064155416"/>
                  </a:ext>
                </a:extLst>
              </a:tr>
              <a:tr h="239713">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Brief Description</a:t>
                      </a:r>
                      <a:endParaRPr kumimoji="0" lang="en-US" altLang="en-US" sz="1800" b="0" i="1" u="none" strike="noStrike" cap="none" normalizeH="0" baseline="0">
                        <a:ln>
                          <a:noFill/>
                        </a:ln>
                        <a:solidFill>
                          <a:schemeClr val="tx1"/>
                        </a:solidFill>
                        <a:effectLst/>
                        <a:latin typeface="Times New Roman" panose="02020603050405020304" pitchFamily="18" charset="0"/>
                      </a:endParaRPr>
                    </a:p>
                  </a:txBody>
                  <a:tcPr horzOverflow="overflow">
                    <a:lnL w="254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noFill/>
                  </a:tcPr>
                </a:tc>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This use case enables the user of the AE system to maintain information about products. It includes facilities to view (read) a list of products, create a new product, delete a product and update the information about a product.</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rgbClr val="000000"/>
                      </a:solidFill>
                      <a:prstDash val="solid"/>
                      <a:miter lim="800000"/>
                      <a:headEnd type="none" w="sm" len="sm"/>
                      <a:tailEnd type="none" w="sm" len="sm"/>
                    </a:lnL>
                    <a:lnR w="254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xmlns="" val="3745009908"/>
                  </a:ext>
                </a:extLst>
              </a:tr>
              <a:tr h="0">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Actors</a:t>
                      </a:r>
                      <a:endParaRPr kumimoji="0" lang="en-US" altLang="en-US" sz="1800" b="0" i="1" u="none" strike="noStrike" cap="none" normalizeH="0" baseline="0">
                        <a:ln>
                          <a:noFill/>
                        </a:ln>
                        <a:solidFill>
                          <a:schemeClr val="tx1"/>
                        </a:solidFill>
                        <a:effectLst/>
                        <a:latin typeface="Times New Roman" panose="02020603050405020304" pitchFamily="18" charset="0"/>
                      </a:endParaRPr>
                    </a:p>
                  </a:txBody>
                  <a:tcPr horzOverflow="overflow">
                    <a:lnL w="254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noFill/>
                  </a:tcPr>
                </a:tc>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Data Collection Employee, Data Verification Employee, Valorization Employee, Reporting Employee</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rgbClr val="000000"/>
                      </a:solidFill>
                      <a:prstDash val="solid"/>
                      <a:miter lim="800000"/>
                      <a:headEnd type="none" w="sm" len="sm"/>
                      <a:tailEnd type="none" w="sm" len="sm"/>
                    </a:lnL>
                    <a:lnR w="254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xmlns="" val="3350798777"/>
                  </a:ext>
                </a:extLst>
              </a:tr>
              <a:tr h="171450">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Preconditions</a:t>
                      </a:r>
                      <a:endParaRPr kumimoji="0" lang="en-US" altLang="en-US" sz="1800" b="0" i="1" u="none" strike="noStrike" cap="none" normalizeH="0" baseline="0">
                        <a:ln>
                          <a:noFill/>
                        </a:ln>
                        <a:solidFill>
                          <a:schemeClr val="tx1"/>
                        </a:solidFill>
                        <a:effectLst/>
                        <a:latin typeface="Times New Roman" panose="02020603050405020304" pitchFamily="18" charset="0"/>
                      </a:endParaRPr>
                    </a:p>
                  </a:txBody>
                  <a:tcPr horzOverflow="overflow">
                    <a:lnL w="254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noFill/>
                  </a:tcPr>
                </a:tc>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The actor possesses system privileges to maintain products. Any Employee can view a list of products. Only Data Collection and Data Verification Employees can create, update or delete products.</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rgbClr val="000000"/>
                      </a:solidFill>
                      <a:prstDash val="solid"/>
                      <a:miter lim="800000"/>
                      <a:headEnd type="none" w="sm" len="sm"/>
                      <a:tailEnd type="none" w="sm" len="sm"/>
                    </a:lnL>
                    <a:lnR w="254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xmlns="" val="1654901258"/>
                  </a:ext>
                </a:extLst>
              </a:tr>
              <a:tr h="2085975">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Main Flow</a:t>
                      </a:r>
                      <a:endParaRPr kumimoji="0" lang="en-US" altLang="en-US" sz="1800" b="0" i="1" u="none" strike="noStrike" cap="none" normalizeH="0" baseline="0">
                        <a:ln>
                          <a:noFill/>
                        </a:ln>
                        <a:solidFill>
                          <a:schemeClr val="tx1"/>
                        </a:solidFill>
                        <a:effectLst/>
                        <a:latin typeface="Times New Roman" panose="02020603050405020304" pitchFamily="18" charset="0"/>
                      </a:endParaRPr>
                    </a:p>
                  </a:txBody>
                  <a:tcPr horzOverflow="overflow">
                    <a:lnL w="254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25400" cap="flat" cmpd="sng" algn="ctr">
                      <a:solidFill>
                        <a:srgbClr val="000000"/>
                      </a:solidFill>
                      <a:prstDash val="solid"/>
                      <a:miter lim="800000"/>
                      <a:headEnd type="none" w="sm" len="sm"/>
                      <a:tailEnd type="none" w="sm" len="sm"/>
                    </a:lnB>
                    <a:lnTlToBr>
                      <a:noFill/>
                    </a:lnTlToBr>
                    <a:lnBlToTr>
                      <a:noFill/>
                    </a:lnBlToTr>
                    <a:noFill/>
                  </a:tcPr>
                </a:tc>
                <a:tc>
                  <a:txBody>
                    <a:bodyPr/>
                    <a:lstStyle>
                      <a:lvl1pPr>
                        <a:spcBef>
                          <a:spcPct val="20000"/>
                        </a:spcBef>
                        <a:buClr>
                          <a:schemeClr val="accent1"/>
                        </a:buClr>
                        <a:buSzPct val="75000"/>
                        <a:buFont typeface="Monotype Sorts" charset="2"/>
                        <a:tabLst>
                          <a:tab pos="228600" algn="l"/>
                        </a:tabLst>
                        <a:defRPr sz="2400">
                          <a:solidFill>
                            <a:schemeClr val="tx1"/>
                          </a:solidFill>
                          <a:latin typeface="Arial" panose="020B0604020202020204" pitchFamily="34" charset="0"/>
                        </a:defRPr>
                      </a:lvl1pPr>
                      <a:lvl2pPr>
                        <a:spcBef>
                          <a:spcPct val="20000"/>
                        </a:spcBef>
                        <a:buClr>
                          <a:schemeClr val="tx2"/>
                        </a:buClr>
                        <a:tabLst>
                          <a:tab pos="228600" algn="l"/>
                        </a:tabLst>
                        <a:defRPr sz="2000">
                          <a:solidFill>
                            <a:schemeClr val="tx1"/>
                          </a:solidFill>
                          <a:latin typeface="Arial" panose="020B0604020202020204" pitchFamily="34" charset="0"/>
                        </a:defRPr>
                      </a:lvl2pPr>
                      <a:lvl3pPr>
                        <a:spcBef>
                          <a:spcPct val="20000"/>
                        </a:spcBef>
                        <a:buClr>
                          <a:schemeClr val="tx2"/>
                        </a:buClr>
                        <a:tabLst>
                          <a:tab pos="228600" algn="l"/>
                        </a:tabLst>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tabLst>
                          <a:tab pos="228600" algn="l"/>
                        </a:tabLst>
                        <a:defRPr sz="1600">
                          <a:solidFill>
                            <a:schemeClr val="tx1"/>
                          </a:solidFill>
                          <a:latin typeface="Arial" panose="020B0604020202020204" pitchFamily="34" charset="0"/>
                        </a:defRPr>
                      </a:lvl4pPr>
                      <a:lvl5pPr>
                        <a:spcBef>
                          <a:spcPct val="20000"/>
                        </a:spcBef>
                        <a:buClr>
                          <a:schemeClr val="tx2"/>
                        </a:buClr>
                        <a:tabLst>
                          <a:tab pos="228600" algn="l"/>
                        </a:tabLst>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tabLst>
                          <a:tab pos="228600" algn="l"/>
                        </a:tabLst>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tabLst>
                          <a:tab pos="228600" algn="l"/>
                        </a:tabLst>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tabLst>
                          <a:tab pos="228600" algn="l"/>
                        </a:tabLst>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tabLst>
                          <a:tab pos="228600" algn="l"/>
                        </a:tabLst>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AutoNum type="arabicPeriod"/>
                        <a:tabLst>
                          <a:tab pos="228600" algn="l"/>
                        </a:tabLst>
                      </a:pPr>
                      <a:r>
                        <a:rPr kumimoji="0" lang="en-US" altLang="en-US" sz="1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Basic Flow</a:t>
                      </a:r>
                      <a:endPar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This use case starts when an Employee chooses to work with Products by selecting the Maintain Products option of the AE system. </a:t>
                      </a: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The system retrieves and displays the following information for all products in a browse window. The </a:t>
                      </a:r>
                      <a:r>
                        <a:rPr kumimoji="0" lang="en-US" altLang="en-US" sz="1800" b="0" i="0" u="sng" strike="noStrike" cap="none" normalizeH="0" baseline="0">
                          <a:ln>
                            <a:noFill/>
                          </a:ln>
                          <a:solidFill>
                            <a:schemeClr val="tx1"/>
                          </a:solidFill>
                          <a:effectLst/>
                          <a:latin typeface="Times New Roman" panose="02020603050405020304" pitchFamily="18" charset="0"/>
                          <a:cs typeface="Times New Roman" panose="02020603050405020304" pitchFamily="18" charset="0"/>
                        </a:rPr>
                        <a:t>Read Products subflow</a:t>
                      </a: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is performed.</a:t>
                      </a:r>
                    </a:p>
                  </a:txBody>
                  <a:tcPr horzOverflow="overflow">
                    <a:lnL w="12700" cap="flat" cmpd="sng" algn="ctr">
                      <a:solidFill>
                        <a:srgbClr val="000000"/>
                      </a:solidFill>
                      <a:prstDash val="solid"/>
                      <a:miter lim="800000"/>
                      <a:headEnd type="none" w="sm" len="sm"/>
                      <a:tailEnd type="none" w="sm" len="sm"/>
                    </a:lnL>
                    <a:lnR w="254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25400" cap="flat" cmpd="sng" algn="ctr">
                      <a:solidFill>
                        <a:srgbClr val="000000"/>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xmlns="" val="2383447068"/>
                  </a:ext>
                </a:extLst>
              </a:tr>
            </a:tbl>
          </a:graphicData>
        </a:graphic>
      </p:graphicFrame>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Date Placeholder 3"/>
          <p:cNvSpPr>
            <a:spLocks noGrp="1"/>
          </p:cNvSpPr>
          <p:nvPr>
            <p:ph type="dt" sz="half" idx="10"/>
          </p:nvPr>
        </p:nvSpPr>
        <p:spPr/>
        <p:txBody>
          <a:bodyPr/>
          <a:lstStyle/>
          <a:p>
            <a:r>
              <a:rPr lang="en-US" altLang="en-US"/>
              <a:t>© Pearson Education 2007</a:t>
            </a:r>
            <a:endParaRPr lang="en-AU" altLang="en-US"/>
          </a:p>
        </p:txBody>
      </p:sp>
      <p:sp>
        <p:nvSpPr>
          <p:cNvPr id="21" name="Footer Placeholder 4"/>
          <p:cNvSpPr>
            <a:spLocks noGrp="1"/>
          </p:cNvSpPr>
          <p:nvPr>
            <p:ph type="ftr" sz="quarter" idx="11"/>
          </p:nvPr>
        </p:nvSpPr>
        <p:spPr/>
        <p:txBody>
          <a:bodyPr/>
          <a:lstStyle/>
          <a:p>
            <a:r>
              <a:rPr lang="en-AU" altLang="en-US"/>
              <a:t>Chapter 6 (Maciaszek - RASD 3/e)</a:t>
            </a:r>
          </a:p>
        </p:txBody>
      </p:sp>
      <p:sp>
        <p:nvSpPr>
          <p:cNvPr id="22" name="Slide Number Placeholder 5"/>
          <p:cNvSpPr>
            <a:spLocks noGrp="1"/>
          </p:cNvSpPr>
          <p:nvPr>
            <p:ph type="sldNum" sz="quarter" idx="12"/>
          </p:nvPr>
        </p:nvSpPr>
        <p:spPr/>
        <p:txBody>
          <a:bodyPr/>
          <a:lstStyle/>
          <a:p>
            <a:fld id="{13D4278E-4A3B-4DD1-A2A4-686F2D1F31C0}" type="slidenum">
              <a:rPr lang="en-AU" altLang="en-US"/>
              <a:pPr/>
              <a:t>97</a:t>
            </a:fld>
            <a:endParaRPr lang="en-AU" altLang="en-US"/>
          </a:p>
        </p:txBody>
      </p:sp>
      <p:sp>
        <p:nvSpPr>
          <p:cNvPr id="1063938" name="Rectangle 2"/>
          <p:cNvSpPr>
            <a:spLocks noGrp="1" noChangeArrowheads="1"/>
          </p:cNvSpPr>
          <p:nvPr>
            <p:ph type="title"/>
          </p:nvPr>
        </p:nvSpPr>
        <p:spPr/>
        <p:txBody>
          <a:bodyPr/>
          <a:lstStyle/>
          <a:p>
            <a:r>
              <a:rPr lang="en-US" altLang="en-US" sz="4000"/>
              <a:t>Use case document – example (cont.)</a:t>
            </a:r>
          </a:p>
        </p:txBody>
      </p:sp>
      <p:graphicFrame>
        <p:nvGraphicFramePr>
          <p:cNvPr id="1063939" name="Group 3"/>
          <p:cNvGraphicFramePr>
            <a:graphicFrameLocks noGrp="1"/>
          </p:cNvGraphicFramePr>
          <p:nvPr/>
        </p:nvGraphicFramePr>
        <p:xfrm>
          <a:off x="1476375" y="1052513"/>
          <a:ext cx="7559675" cy="5421630"/>
        </p:xfrm>
        <a:graphic>
          <a:graphicData uri="http://schemas.openxmlformats.org/drawingml/2006/table">
            <a:tbl>
              <a:tblPr/>
              <a:tblGrid>
                <a:gridCol w="1511300">
                  <a:extLst>
                    <a:ext uri="{9D8B030D-6E8A-4147-A177-3AD203B41FA5}">
                      <a16:colId xmlns:a16="http://schemas.microsoft.com/office/drawing/2014/main" xmlns="" val="1818364825"/>
                    </a:ext>
                  </a:extLst>
                </a:gridCol>
                <a:gridCol w="6048375">
                  <a:extLst>
                    <a:ext uri="{9D8B030D-6E8A-4147-A177-3AD203B41FA5}">
                      <a16:colId xmlns:a16="http://schemas.microsoft.com/office/drawing/2014/main" xmlns="" val="1330036996"/>
                    </a:ext>
                  </a:extLst>
                </a:gridCol>
              </a:tblGrid>
              <a:tr h="352425">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Use Case</a:t>
                      </a:r>
                      <a:endParaRPr kumimoji="0" lang="en-US" altLang="en-US" sz="1600" b="0" i="1" u="none" strike="noStrike" cap="none" normalizeH="0" baseline="0">
                        <a:ln>
                          <a:noFill/>
                        </a:ln>
                        <a:solidFill>
                          <a:schemeClr val="tx1"/>
                        </a:solidFill>
                        <a:effectLst/>
                        <a:latin typeface="Times New Roman" panose="02020603050405020304" pitchFamily="18" charset="0"/>
                      </a:endParaRPr>
                    </a:p>
                  </a:txBody>
                  <a:tcPr horzOverflow="overflow">
                    <a:lnL w="254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254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noFill/>
                  </a:tcPr>
                </a:tc>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CRUD Product</a:t>
                      </a:r>
                      <a:endParaRPr kumimoji="0" lang="en-US" altLang="en-US" sz="1600" b="0" i="1"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rgbClr val="000000"/>
                      </a:solidFill>
                      <a:prstDash val="solid"/>
                      <a:miter lim="800000"/>
                      <a:headEnd type="none" w="sm" len="sm"/>
                      <a:tailEnd type="none" w="sm" len="sm"/>
                    </a:lnL>
                    <a:lnR w="25400" cap="flat" cmpd="sng" algn="ctr">
                      <a:solidFill>
                        <a:srgbClr val="000000"/>
                      </a:solidFill>
                      <a:prstDash val="solid"/>
                      <a:miter lim="800000"/>
                      <a:headEnd type="none" w="sm" len="sm"/>
                      <a:tailEnd type="none" w="sm" len="sm"/>
                    </a:lnR>
                    <a:lnT w="254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xmlns="" val="3597930378"/>
                  </a:ext>
                </a:extLst>
              </a:tr>
              <a:tr h="2227263">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Main Flow</a:t>
                      </a:r>
                      <a:endParaRPr kumimoji="0" lang="en-US" altLang="en-US" sz="1600" b="0" i="1" u="none" strike="noStrike" cap="none" normalizeH="0" baseline="0">
                        <a:ln>
                          <a:noFill/>
                        </a:ln>
                        <a:solidFill>
                          <a:schemeClr val="tx1"/>
                        </a:solidFill>
                        <a:effectLst/>
                        <a:latin typeface="Times New Roman" panose="02020603050405020304" pitchFamily="18" charset="0"/>
                      </a:endParaRPr>
                    </a:p>
                  </a:txBody>
                  <a:tcPr horzOverflow="overflow">
                    <a:lnL w="254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noFill/>
                  </a:tcPr>
                </a:tc>
                <a:tc>
                  <a:txBody>
                    <a:bodyPr/>
                    <a:lstStyle>
                      <a:lvl1pPr>
                        <a:spcBef>
                          <a:spcPct val="20000"/>
                        </a:spcBef>
                        <a:buClr>
                          <a:schemeClr val="accent1"/>
                        </a:buClr>
                        <a:buSzPct val="75000"/>
                        <a:buFont typeface="Monotype Sorts" charset="2"/>
                        <a:tabLst>
                          <a:tab pos="228600" algn="l"/>
                        </a:tabLst>
                        <a:defRPr sz="2400">
                          <a:solidFill>
                            <a:schemeClr val="tx1"/>
                          </a:solidFill>
                          <a:latin typeface="Arial" panose="020B0604020202020204" pitchFamily="34" charset="0"/>
                        </a:defRPr>
                      </a:lvl1pPr>
                      <a:lvl2pPr>
                        <a:spcBef>
                          <a:spcPct val="20000"/>
                        </a:spcBef>
                        <a:buClr>
                          <a:schemeClr val="tx2"/>
                        </a:buClr>
                        <a:tabLst>
                          <a:tab pos="228600" algn="l"/>
                        </a:tabLst>
                        <a:defRPr sz="2000">
                          <a:solidFill>
                            <a:schemeClr val="tx1"/>
                          </a:solidFill>
                          <a:latin typeface="Arial" panose="020B0604020202020204" pitchFamily="34" charset="0"/>
                        </a:defRPr>
                      </a:lvl2pPr>
                      <a:lvl3pPr>
                        <a:spcBef>
                          <a:spcPct val="20000"/>
                        </a:spcBef>
                        <a:buClr>
                          <a:schemeClr val="tx2"/>
                        </a:buClr>
                        <a:tabLst>
                          <a:tab pos="228600" algn="l"/>
                        </a:tabLst>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tabLst>
                          <a:tab pos="228600" algn="l"/>
                        </a:tabLst>
                        <a:defRPr sz="1600">
                          <a:solidFill>
                            <a:schemeClr val="tx1"/>
                          </a:solidFill>
                          <a:latin typeface="Arial" panose="020B0604020202020204" pitchFamily="34" charset="0"/>
                        </a:defRPr>
                      </a:lvl4pPr>
                      <a:lvl5pPr>
                        <a:spcBef>
                          <a:spcPct val="20000"/>
                        </a:spcBef>
                        <a:buClr>
                          <a:schemeClr val="tx2"/>
                        </a:buClr>
                        <a:tabLst>
                          <a:tab pos="228600" algn="l"/>
                        </a:tabLst>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tabLst>
                          <a:tab pos="228600" algn="l"/>
                        </a:tabLst>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tabLst>
                          <a:tab pos="228600" algn="l"/>
                        </a:tabLst>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tabLst>
                          <a:tab pos="228600" algn="l"/>
                        </a:tabLst>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tabLst>
                          <a:tab pos="228600" algn="l"/>
                        </a:tabLst>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AutoNum type="arabicPeriod"/>
                        <a:tabLst>
                          <a:tab pos="228600" algn="l"/>
                        </a:tabLst>
                      </a:pPr>
                      <a:r>
                        <a:rPr kumimoji="0" lang="en-US" altLang="en-US" sz="16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Basic Flow</a:t>
                      </a:r>
                      <a:endParaRPr kumimoji="0" lang="en-US" altLang="en-US" sz="1600" b="0"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tab pos="228600" algn="l"/>
                        </a:tabLst>
                      </a:pPr>
                      <a:r>
                        <a:rPr kumimoji="0" lang="en-US" altLang="en-US" sz="16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Subflows</a:t>
                      </a:r>
                      <a:endParaRPr kumimoji="0" lang="en-US" altLang="en-US" sz="1600" b="0"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2.1	Read Products</a:t>
                      </a:r>
                      <a:endParaRPr kumimoji="0" lang="en-US" altLang="en-US" sz="1600" b="0"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The following information is displayed in the AE Row Browser window: </a:t>
                      </a:r>
                      <a:r>
                        <a:rPr kumimoji="0" lang="en-US" altLang="en-US" sz="1600" b="0" i="0" u="none" strike="noStrike" cap="none" normalizeH="0" baseline="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product_name</a:t>
                      </a:r>
                      <a:r>
                        <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rPr>
                        <a:t>category_name</a:t>
                      </a:r>
                      <a:r>
                        <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rPr>
                        <a:t>notes</a:t>
                      </a:r>
                      <a:r>
                        <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rPr>
                        <a:t>created_by</a:t>
                      </a:r>
                      <a:r>
                        <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rPr>
                        <a:t>last_modified_by</a:t>
                      </a:r>
                      <a:r>
                        <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rPr>
                        <a:t>created_on</a:t>
                      </a:r>
                      <a:r>
                        <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rPr>
                        <a:t>last_modified_on</a:t>
                      </a:r>
                      <a:r>
                        <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The information is displayed in a tabular (columns and rows) view, with vertical and horizontal scroll bars, if necessary.</a:t>
                      </a: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The display is named </a:t>
                      </a:r>
                      <a:r>
                        <a:rPr kumimoji="0" lang="en-US" altLang="en-US" sz="16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rPr>
                        <a:t>Products</a:t>
                      </a:r>
                      <a:r>
                        <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and all columns are named.</a:t>
                      </a: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p>
                  </a:txBody>
                  <a:tcPr horzOverflow="overflow">
                    <a:lnL w="12700" cap="flat" cmpd="sng" algn="ctr">
                      <a:solidFill>
                        <a:srgbClr val="000000"/>
                      </a:solidFill>
                      <a:prstDash val="solid"/>
                      <a:miter lim="800000"/>
                      <a:headEnd type="none" w="sm" len="sm"/>
                      <a:tailEnd type="none" w="sm" len="sm"/>
                    </a:lnL>
                    <a:lnR w="254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xmlns="" val="3417567700"/>
                  </a:ext>
                </a:extLst>
              </a:tr>
              <a:tr h="1101725">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Alternative Flows</a:t>
                      </a:r>
                      <a:endParaRPr kumimoji="0" lang="en-US" altLang="en-US" sz="1600" b="0" i="1" u="none" strike="noStrike" cap="none" normalizeH="0" baseline="0">
                        <a:ln>
                          <a:noFill/>
                        </a:ln>
                        <a:solidFill>
                          <a:schemeClr val="tx1"/>
                        </a:solidFill>
                        <a:effectLst/>
                        <a:latin typeface="Times New Roman" panose="02020603050405020304" pitchFamily="18" charset="0"/>
                      </a:endParaRPr>
                    </a:p>
                  </a:txBody>
                  <a:tcPr horzOverflow="overflow">
                    <a:lnL w="254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noFill/>
                  </a:tcPr>
                </a:tc>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AF1	The system will not allow creating/updating a product with </a:t>
                      </a:r>
                      <a:r>
                        <a:rPr kumimoji="0" lang="en-US" altLang="en-US" sz="1600" b="0" i="0" u="none" strike="noStrike" cap="none" normalizeH="0" baseline="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product_name </a:t>
                      </a:r>
                      <a:r>
                        <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that already exists in the database.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AF4	The system will not allow opening any two update/delete dialog box windows for the same product by more than one user.</a:t>
                      </a:r>
                      <a:endParaRPr kumimoji="0" lang="en-US" altLang="en-US" sz="16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rgbClr val="000000"/>
                      </a:solidFill>
                      <a:prstDash val="solid"/>
                      <a:miter lim="800000"/>
                      <a:headEnd type="none" w="sm" len="sm"/>
                      <a:tailEnd type="none" w="sm" len="sm"/>
                    </a:lnL>
                    <a:lnR w="254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xmlns="" val="543659255"/>
                  </a:ext>
                </a:extLst>
              </a:tr>
              <a:tr h="1193800">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Postconditions</a:t>
                      </a:r>
                      <a:endParaRPr kumimoji="0" lang="en-US" altLang="en-US" sz="1600" b="0" i="1" u="none" strike="noStrike" cap="none" normalizeH="0" baseline="0">
                        <a:ln>
                          <a:noFill/>
                        </a:ln>
                        <a:solidFill>
                          <a:schemeClr val="tx1"/>
                        </a:solidFill>
                        <a:effectLst/>
                        <a:latin typeface="Times New Roman" panose="02020603050405020304" pitchFamily="18" charset="0"/>
                      </a:endParaRPr>
                    </a:p>
                  </a:txBody>
                  <a:tcPr horzOverflow="overflow">
                    <a:lnL w="254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25400" cap="flat" cmpd="sng" algn="ctr">
                      <a:solidFill>
                        <a:srgbClr val="000000"/>
                      </a:solidFill>
                      <a:prstDash val="solid"/>
                      <a:miter lim="800000"/>
                      <a:headEnd type="none" w="sm" len="sm"/>
                      <a:tailEnd type="none" w="sm" len="sm"/>
                    </a:lnB>
                    <a:lnTlToBr>
                      <a:noFill/>
                    </a:lnTlToBr>
                    <a:lnBlToTr>
                      <a:noFill/>
                    </a:lnBlToTr>
                    <a:noFill/>
                  </a:tcPr>
                </a:tc>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After a product is successfully created/updated, the browser window highlights the row with that product information.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After a product is successfully deleted, the browser window is refreshed and highlights the first visible row.</a:t>
                      </a:r>
                      <a:endParaRPr kumimoji="0" lang="en-US" altLang="en-US" sz="16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rgbClr val="000000"/>
                      </a:solidFill>
                      <a:prstDash val="solid"/>
                      <a:miter lim="800000"/>
                      <a:headEnd type="none" w="sm" len="sm"/>
                      <a:tailEnd type="none" w="sm" len="sm"/>
                    </a:lnL>
                    <a:lnR w="254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25400" cap="flat" cmpd="sng" algn="ctr">
                      <a:solidFill>
                        <a:srgbClr val="000000"/>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xmlns="" val="1036228118"/>
                  </a:ext>
                </a:extLst>
              </a:tr>
            </a:tbl>
          </a:graphicData>
        </a:graphic>
      </p:graphicFrame>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6 (Maciaszek - RASD 3/e)</a:t>
            </a:r>
          </a:p>
        </p:txBody>
      </p:sp>
      <p:sp>
        <p:nvSpPr>
          <p:cNvPr id="6" name="Slide Number Placeholder 5"/>
          <p:cNvSpPr>
            <a:spLocks noGrp="1"/>
          </p:cNvSpPr>
          <p:nvPr>
            <p:ph type="sldNum" sz="quarter" idx="12"/>
          </p:nvPr>
        </p:nvSpPr>
        <p:spPr/>
        <p:txBody>
          <a:bodyPr/>
          <a:lstStyle/>
          <a:p>
            <a:fld id="{F449132A-E57D-40CF-B5E1-E8574F5BDC7E}" type="slidenum">
              <a:rPr lang="en-AU" altLang="en-US"/>
              <a:pPr/>
              <a:t>98</a:t>
            </a:fld>
            <a:endParaRPr lang="en-AU" altLang="en-US"/>
          </a:p>
        </p:txBody>
      </p:sp>
      <p:sp>
        <p:nvSpPr>
          <p:cNvPr id="1064962" name="Rectangle 2"/>
          <p:cNvSpPr>
            <a:spLocks noGrp="1" noChangeArrowheads="1"/>
          </p:cNvSpPr>
          <p:nvPr>
            <p:ph type="title"/>
          </p:nvPr>
        </p:nvSpPr>
        <p:spPr/>
        <p:txBody>
          <a:bodyPr/>
          <a:lstStyle/>
          <a:p>
            <a:r>
              <a:rPr lang="en-US" altLang="en-US" sz="4000" dirty="0"/>
              <a:t>GUI – example</a:t>
            </a:r>
          </a:p>
        </p:txBody>
      </p:sp>
      <p:pic>
        <p:nvPicPr>
          <p:cNvPr id="106496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19250" y="1006475"/>
            <a:ext cx="6697663" cy="550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6 (Maciaszek - RASD 3/e)</a:t>
            </a:r>
          </a:p>
        </p:txBody>
      </p:sp>
      <p:sp>
        <p:nvSpPr>
          <p:cNvPr id="6" name="Slide Number Placeholder 5"/>
          <p:cNvSpPr>
            <a:spLocks noGrp="1"/>
          </p:cNvSpPr>
          <p:nvPr>
            <p:ph type="sldNum" sz="quarter" idx="12"/>
          </p:nvPr>
        </p:nvSpPr>
        <p:spPr/>
        <p:txBody>
          <a:bodyPr/>
          <a:lstStyle/>
          <a:p>
            <a:fld id="{E256D975-B59A-4FA1-8C74-886D7003AECF}" type="slidenum">
              <a:rPr lang="en-AU" altLang="en-US"/>
              <a:pPr/>
              <a:t>99</a:t>
            </a:fld>
            <a:endParaRPr lang="en-AU" altLang="en-US"/>
          </a:p>
        </p:txBody>
      </p:sp>
      <p:sp>
        <p:nvSpPr>
          <p:cNvPr id="1110018" name="Rectangle 2"/>
          <p:cNvSpPr>
            <a:spLocks noGrp="1" noChangeArrowheads="1"/>
          </p:cNvSpPr>
          <p:nvPr>
            <p:ph type="title"/>
          </p:nvPr>
        </p:nvSpPr>
        <p:spPr/>
        <p:txBody>
          <a:bodyPr/>
          <a:lstStyle/>
          <a:p>
            <a:r>
              <a:rPr lang="en-US" altLang="en-US" dirty="0"/>
              <a:t>Collaboration model – example</a:t>
            </a:r>
          </a:p>
        </p:txBody>
      </p:sp>
      <p:pic>
        <p:nvPicPr>
          <p:cNvPr id="1110020"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14475" y="1212850"/>
            <a:ext cx="7234238" cy="524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Book_LectureNotes">
  <a:themeElements>
    <a:clrScheme name="Book_LectureNotes 9">
      <a:dk1>
        <a:srgbClr val="000000"/>
      </a:dk1>
      <a:lt1>
        <a:srgbClr val="FFFFFF"/>
      </a:lt1>
      <a:dk2>
        <a:srgbClr val="000000"/>
      </a:dk2>
      <a:lt2>
        <a:srgbClr val="CCFFF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5F5F5F"/>
      </a:folHlink>
    </a:clrScheme>
    <a:fontScheme name="Book_LectureNotes">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2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2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Book_LectureNotes 1">
        <a:dk1>
          <a:srgbClr val="000000"/>
        </a:dk1>
        <a:lt1>
          <a:srgbClr val="FFFFFF"/>
        </a:lt1>
        <a:dk2>
          <a:srgbClr val="008080"/>
        </a:dk2>
        <a:lt2>
          <a:srgbClr val="FFFFFF"/>
        </a:lt2>
        <a:accent1>
          <a:srgbClr val="FF0033"/>
        </a:accent1>
        <a:accent2>
          <a:srgbClr val="3333FF"/>
        </a:accent2>
        <a:accent3>
          <a:srgbClr val="AAC0C0"/>
        </a:accent3>
        <a:accent4>
          <a:srgbClr val="DADADA"/>
        </a:accent4>
        <a:accent5>
          <a:srgbClr val="FFAAAD"/>
        </a:accent5>
        <a:accent6>
          <a:srgbClr val="2D2DE7"/>
        </a:accent6>
        <a:hlink>
          <a:srgbClr val="CBCBCB"/>
        </a:hlink>
        <a:folHlink>
          <a:srgbClr val="00CCCC"/>
        </a:folHlink>
      </a:clrScheme>
      <a:clrMap bg1="dk2" tx1="lt1" bg2="dk1" tx2="lt2" accent1="accent1" accent2="accent2" accent3="accent3" accent4="accent4" accent5="accent5" accent6="accent6" hlink="hlink" folHlink="folHlink"/>
    </a:extraClrScheme>
    <a:extraClrScheme>
      <a:clrScheme name="Book_LectureNotes 2">
        <a:dk1>
          <a:srgbClr val="000000"/>
        </a:dk1>
        <a:lt1>
          <a:srgbClr val="FFFFFF"/>
        </a:lt1>
        <a:dk2>
          <a:srgbClr val="000000"/>
        </a:dk2>
        <a:lt2>
          <a:srgbClr val="FFFFFF"/>
        </a:lt2>
        <a:accent1>
          <a:srgbClr val="99FFFF"/>
        </a:accent1>
        <a:accent2>
          <a:srgbClr val="CCCCFF"/>
        </a:accent2>
        <a:accent3>
          <a:srgbClr val="FFFFFF"/>
        </a:accent3>
        <a:accent4>
          <a:srgbClr val="000000"/>
        </a:accent4>
        <a:accent5>
          <a:srgbClr val="CAFFFF"/>
        </a:accent5>
        <a:accent6>
          <a:srgbClr val="B9B9E7"/>
        </a:accent6>
        <a:hlink>
          <a:srgbClr val="CCECFF"/>
        </a:hlink>
        <a:folHlink>
          <a:srgbClr val="DDDDDD"/>
        </a:folHlink>
      </a:clrScheme>
      <a:clrMap bg1="lt1" tx1="dk1" bg2="lt2" tx2="dk2" accent1="accent1" accent2="accent2" accent3="accent3" accent4="accent4" accent5="accent5" accent6="accent6" hlink="hlink" folHlink="folHlink"/>
    </a:extraClrScheme>
    <a:extraClrScheme>
      <a:clrScheme name="Book_LectureNotes 3">
        <a:dk1>
          <a:srgbClr val="000000"/>
        </a:dk1>
        <a:lt1>
          <a:srgbClr val="FFFFFF"/>
        </a:lt1>
        <a:dk2>
          <a:srgbClr val="000000"/>
        </a:dk2>
        <a:lt2>
          <a:srgbClr val="FFFFF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5F5F5F"/>
        </a:folHlink>
      </a:clrScheme>
      <a:clrMap bg1="lt1" tx1="dk1" bg2="lt2" tx2="dk2" accent1="accent1" accent2="accent2" accent3="accent3" accent4="accent4" accent5="accent5" accent6="accent6" hlink="hlink" folHlink="folHlink"/>
    </a:extraClrScheme>
    <a:extraClrScheme>
      <a:clrScheme name="Book_LectureNotes 4">
        <a:dk1>
          <a:srgbClr val="000000"/>
        </a:dk1>
        <a:lt1>
          <a:srgbClr val="FFFFFF"/>
        </a:lt1>
        <a:dk2>
          <a:srgbClr val="000080"/>
        </a:dk2>
        <a:lt2>
          <a:srgbClr val="FFFFFF"/>
        </a:lt2>
        <a:accent1>
          <a:srgbClr val="00FFCC"/>
        </a:accent1>
        <a:accent2>
          <a:srgbClr val="9933FF"/>
        </a:accent2>
        <a:accent3>
          <a:srgbClr val="AAAAC0"/>
        </a:accent3>
        <a:accent4>
          <a:srgbClr val="DADADA"/>
        </a:accent4>
        <a:accent5>
          <a:srgbClr val="AAFFE2"/>
        </a:accent5>
        <a:accent6>
          <a:srgbClr val="8A2DE7"/>
        </a:accent6>
        <a:hlink>
          <a:srgbClr val="CCCCFF"/>
        </a:hlink>
        <a:folHlink>
          <a:srgbClr val="3333CC"/>
        </a:folHlink>
      </a:clrScheme>
      <a:clrMap bg1="dk2" tx1="lt1" bg2="dk1" tx2="lt2" accent1="accent1" accent2="accent2" accent3="accent3" accent4="accent4" accent5="accent5" accent6="accent6" hlink="hlink" folHlink="folHlink"/>
    </a:extraClrScheme>
    <a:extraClrScheme>
      <a:clrScheme name="Book_LectureNotes 5">
        <a:dk1>
          <a:srgbClr val="000000"/>
        </a:dk1>
        <a:lt1>
          <a:srgbClr val="FFFFFF"/>
        </a:lt1>
        <a:dk2>
          <a:srgbClr val="990066"/>
        </a:dk2>
        <a:lt2>
          <a:srgbClr val="FFFFFF"/>
        </a:lt2>
        <a:accent1>
          <a:srgbClr val="FF9966"/>
        </a:accent1>
        <a:accent2>
          <a:srgbClr val="009966"/>
        </a:accent2>
        <a:accent3>
          <a:srgbClr val="CAAAB8"/>
        </a:accent3>
        <a:accent4>
          <a:srgbClr val="DADADA"/>
        </a:accent4>
        <a:accent5>
          <a:srgbClr val="FFCAB8"/>
        </a:accent5>
        <a:accent6>
          <a:srgbClr val="008A5C"/>
        </a:accent6>
        <a:hlink>
          <a:srgbClr val="3333CC"/>
        </a:hlink>
        <a:folHlink>
          <a:srgbClr val="FF00CC"/>
        </a:folHlink>
      </a:clrScheme>
      <a:clrMap bg1="dk2" tx1="lt1" bg2="dk1" tx2="lt2" accent1="accent1" accent2="accent2" accent3="accent3" accent4="accent4" accent5="accent5" accent6="accent6" hlink="hlink" folHlink="folHlink"/>
    </a:extraClrScheme>
    <a:extraClrScheme>
      <a:clrScheme name="Book_LectureNotes 6">
        <a:dk1>
          <a:srgbClr val="000000"/>
        </a:dk1>
        <a:lt1>
          <a:srgbClr val="FFFFE1"/>
        </a:lt1>
        <a:dk2>
          <a:srgbClr val="000000"/>
        </a:dk2>
        <a:lt2>
          <a:srgbClr val="FFFFCC"/>
        </a:lt2>
        <a:accent1>
          <a:srgbClr val="FF9933"/>
        </a:accent1>
        <a:accent2>
          <a:srgbClr val="9999FF"/>
        </a:accent2>
        <a:accent3>
          <a:srgbClr val="FFFFEE"/>
        </a:accent3>
        <a:accent4>
          <a:srgbClr val="000000"/>
        </a:accent4>
        <a:accent5>
          <a:srgbClr val="FFCAAD"/>
        </a:accent5>
        <a:accent6>
          <a:srgbClr val="8A8AE7"/>
        </a:accent6>
        <a:hlink>
          <a:srgbClr val="FFCC99"/>
        </a:hlink>
        <a:folHlink>
          <a:srgbClr val="DDDDDD"/>
        </a:folHlink>
      </a:clrScheme>
      <a:clrMap bg1="lt1" tx1="dk1" bg2="lt2" tx2="dk2" accent1="accent1" accent2="accent2" accent3="accent3" accent4="accent4" accent5="accent5" accent6="accent6" hlink="hlink" folHlink="folHlink"/>
    </a:extraClrScheme>
    <a:extraClrScheme>
      <a:clrScheme name="Book_LectureNotes 7">
        <a:dk1>
          <a:srgbClr val="000000"/>
        </a:dk1>
        <a:lt1>
          <a:srgbClr val="000080"/>
        </a:lt1>
        <a:dk2>
          <a:srgbClr val="FFFF00"/>
        </a:dk2>
        <a:lt2>
          <a:srgbClr val="000000"/>
        </a:lt2>
        <a:accent1>
          <a:srgbClr val="00FFCC"/>
        </a:accent1>
        <a:accent2>
          <a:srgbClr val="9933FF"/>
        </a:accent2>
        <a:accent3>
          <a:srgbClr val="AAAAC0"/>
        </a:accent3>
        <a:accent4>
          <a:srgbClr val="000000"/>
        </a:accent4>
        <a:accent5>
          <a:srgbClr val="AAFFE2"/>
        </a:accent5>
        <a:accent6>
          <a:srgbClr val="8A2DE7"/>
        </a:accent6>
        <a:hlink>
          <a:srgbClr val="CCCCFF"/>
        </a:hlink>
        <a:folHlink>
          <a:srgbClr val="3333CC"/>
        </a:folHlink>
      </a:clrScheme>
      <a:clrMap bg1="lt1" tx1="dk1" bg2="lt2" tx2="dk2" accent1="accent1" accent2="accent2" accent3="accent3" accent4="accent4" accent5="accent5" accent6="accent6" hlink="hlink" folHlink="folHlink"/>
    </a:extraClrScheme>
    <a:extraClrScheme>
      <a:clrScheme name="Book_LectureNotes 8">
        <a:dk1>
          <a:srgbClr val="000000"/>
        </a:dk1>
        <a:lt1>
          <a:srgbClr val="FFF9E1"/>
        </a:lt1>
        <a:dk2>
          <a:srgbClr val="000000"/>
        </a:dk2>
        <a:lt2>
          <a:srgbClr val="FFFFCC"/>
        </a:lt2>
        <a:accent1>
          <a:srgbClr val="FF9933"/>
        </a:accent1>
        <a:accent2>
          <a:srgbClr val="9999FF"/>
        </a:accent2>
        <a:accent3>
          <a:srgbClr val="FFFBEE"/>
        </a:accent3>
        <a:accent4>
          <a:srgbClr val="000000"/>
        </a:accent4>
        <a:accent5>
          <a:srgbClr val="FFCAAD"/>
        </a:accent5>
        <a:accent6>
          <a:srgbClr val="8A8AE7"/>
        </a:accent6>
        <a:hlink>
          <a:srgbClr val="FFCC99"/>
        </a:hlink>
        <a:folHlink>
          <a:srgbClr val="DDDDDD"/>
        </a:folHlink>
      </a:clrScheme>
      <a:clrMap bg1="lt1" tx1="dk1" bg2="lt2" tx2="dk2" accent1="accent1" accent2="accent2" accent3="accent3" accent4="accent4" accent5="accent5" accent6="accent6" hlink="hlink" folHlink="folHlink"/>
    </a:extraClrScheme>
    <a:extraClrScheme>
      <a:clrScheme name="Book_LectureNotes 9">
        <a:dk1>
          <a:srgbClr val="000000"/>
        </a:dk1>
        <a:lt1>
          <a:srgbClr val="FFFFFF"/>
        </a:lt1>
        <a:dk2>
          <a:srgbClr val="000000"/>
        </a:dk2>
        <a:lt2>
          <a:srgbClr val="CCFFF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5F5F5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Designs\Leszek Templates\Book_LectureNotes.pot</Template>
  <TotalTime>11728</TotalTime>
  <Words>7959</Words>
  <Application>Microsoft Office PowerPoint</Application>
  <PresentationFormat>全屏显示(4:3)</PresentationFormat>
  <Paragraphs>1037</Paragraphs>
  <Slides>103</Slides>
  <Notes>28</Notes>
  <HiddenSlides>0</HiddenSlides>
  <MMClips>0</MMClips>
  <ScaleCrop>false</ScaleCrop>
  <HeadingPairs>
    <vt:vector size="6" baseType="variant">
      <vt:variant>
        <vt:lpstr>主题</vt:lpstr>
      </vt:variant>
      <vt:variant>
        <vt:i4>1</vt:i4>
      </vt:variant>
      <vt:variant>
        <vt:lpstr>嵌入 OLE 服务器</vt:lpstr>
      </vt:variant>
      <vt:variant>
        <vt:i4>5</vt:i4>
      </vt:variant>
      <vt:variant>
        <vt:lpstr>幻灯片标题</vt:lpstr>
      </vt:variant>
      <vt:variant>
        <vt:i4>103</vt:i4>
      </vt:variant>
    </vt:vector>
  </HeadingPairs>
  <TitlesOfParts>
    <vt:vector size="109" baseType="lpstr">
      <vt:lpstr>Book_LectureNotes</vt:lpstr>
      <vt:lpstr>Microsoft ClipArt Gallery</vt:lpstr>
      <vt:lpstr>Equation</vt:lpstr>
      <vt:lpstr>Clip</vt:lpstr>
      <vt:lpstr>Worksheet</vt:lpstr>
      <vt:lpstr>Bitmap Image</vt:lpstr>
      <vt:lpstr>MACIASZEK, L.A. (2007):  Requirements Analysis and System Design, 3rd ed. Addison Wesley, Harlow England ISBN 978-0-321-44036-5</vt:lpstr>
      <vt:lpstr>Topics</vt:lpstr>
      <vt:lpstr>1. Distributed physical architecture </vt:lpstr>
      <vt:lpstr>What is design?</vt:lpstr>
      <vt:lpstr>Distributed physical architecture </vt:lpstr>
      <vt:lpstr>Peer-to-peer architecture</vt:lpstr>
      <vt:lpstr>Tiered architecture </vt:lpstr>
      <vt:lpstr>Database-centred architecture</vt:lpstr>
      <vt:lpstr>Review Quiz 6.1</vt:lpstr>
      <vt:lpstr>2. Multilayer logical architecture </vt:lpstr>
      <vt:lpstr>Complex, not complicated!</vt:lpstr>
      <vt:lpstr>Complexity</vt:lpstr>
      <vt:lpstr>Complexity</vt:lpstr>
      <vt:lpstr>Spatial cognitive complexity</vt:lpstr>
      <vt:lpstr>Structural complexity</vt:lpstr>
      <vt:lpstr>Structural complexity of networks </vt:lpstr>
      <vt:lpstr>Structural complexity of hierarchies </vt:lpstr>
      <vt:lpstr>Design Patterns</vt:lpstr>
      <vt:lpstr>Design Patterns Motivation</vt:lpstr>
      <vt:lpstr>Design Patterns Aims</vt:lpstr>
      <vt:lpstr>A Common Language</vt:lpstr>
      <vt:lpstr>Patterns Capture Hidden Structure</vt:lpstr>
      <vt:lpstr>Pattern Form</vt:lpstr>
      <vt:lpstr>Pattern Form  – cont.</vt:lpstr>
      <vt:lpstr>Pattern Form  – cont.</vt:lpstr>
      <vt:lpstr>Architectural patterns</vt:lpstr>
      <vt:lpstr>Observer Pattern</vt:lpstr>
      <vt:lpstr>Observer Pattern Structure</vt:lpstr>
      <vt:lpstr>Observer Pattern</vt:lpstr>
      <vt:lpstr>How it Works </vt:lpstr>
      <vt:lpstr>Observer: GUI Conceptually</vt:lpstr>
      <vt:lpstr>Observer &amp; GUIs</vt:lpstr>
      <vt:lpstr>Observer &amp; GUIs</vt:lpstr>
      <vt:lpstr>Observer in Architecture</vt:lpstr>
      <vt:lpstr>PowerPoint 演示文稿</vt:lpstr>
      <vt:lpstr>Pros &amp; Cons</vt:lpstr>
      <vt:lpstr>Façade </vt:lpstr>
      <vt:lpstr>Façade example</vt:lpstr>
      <vt:lpstr>Abstract Factory</vt:lpstr>
      <vt:lpstr>Abstract Factory</vt:lpstr>
      <vt:lpstr>Abstract Factory example</vt:lpstr>
      <vt:lpstr>Chain of Responsibility</vt:lpstr>
      <vt:lpstr>Chain of Responsibility</vt:lpstr>
      <vt:lpstr>Chain of Responsibility example</vt:lpstr>
      <vt:lpstr>Mediator</vt:lpstr>
      <vt:lpstr>Mediator</vt:lpstr>
      <vt:lpstr>Mediator example</vt:lpstr>
      <vt:lpstr>Model – View – Controller  (MVC)</vt:lpstr>
      <vt:lpstr>MVC</vt:lpstr>
      <vt:lpstr>MVC – Internal Patterns </vt:lpstr>
      <vt:lpstr>Pattern Languages</vt:lpstr>
      <vt:lpstr>Pattern Language Example</vt:lpstr>
      <vt:lpstr>Generative Patterns</vt:lpstr>
      <vt:lpstr>References</vt:lpstr>
      <vt:lpstr>Being Patterns Literate</vt:lpstr>
      <vt:lpstr>Review Quiz 6.2</vt:lpstr>
      <vt:lpstr>3. Architectural Modelling </vt:lpstr>
      <vt:lpstr>Packages</vt:lpstr>
      <vt:lpstr>Packages – example </vt:lpstr>
      <vt:lpstr>Components</vt:lpstr>
      <vt:lpstr>Component versus package</vt:lpstr>
      <vt:lpstr>Package and components – example</vt:lpstr>
      <vt:lpstr>Component versus class and interface</vt:lpstr>
      <vt:lpstr>Component interfaces – example</vt:lpstr>
      <vt:lpstr>Nodes</vt:lpstr>
      <vt:lpstr>Components and nodes</vt:lpstr>
      <vt:lpstr>Review Quiz 6.3</vt:lpstr>
      <vt:lpstr>4. Principles of program design and reuse </vt:lpstr>
      <vt:lpstr>Program design – overview </vt:lpstr>
      <vt:lpstr>Class cohesion and coupling</vt:lpstr>
      <vt:lpstr>Cohesion and coupling heuristics</vt:lpstr>
      <vt:lpstr>Measuring Cohesion</vt:lpstr>
      <vt:lpstr>Kinds of class coupling </vt:lpstr>
      <vt:lpstr>Law of Demeter </vt:lpstr>
      <vt:lpstr>Accessor methods and mindless classes</vt:lpstr>
      <vt:lpstr>ECourse as policy maker </vt:lpstr>
      <vt:lpstr>EStudent as policy maker</vt:lpstr>
      <vt:lpstr>ECourseOffering as policy maker</vt:lpstr>
      <vt:lpstr>MEnrolmentPolicy as policy maker</vt:lpstr>
      <vt:lpstr>Dynamic classification and mixed-instance cohesion </vt:lpstr>
      <vt:lpstr>Further reduction of mixed-instance cohesion </vt:lpstr>
      <vt:lpstr>Roles for Dynamic Classification</vt:lpstr>
      <vt:lpstr>Reuse Strategy</vt:lpstr>
      <vt:lpstr>Class Libraries</vt:lpstr>
      <vt:lpstr>Framework reuse </vt:lpstr>
      <vt:lpstr>Pattern reuse</vt:lpstr>
      <vt:lpstr>Review Quiz 6.4</vt:lpstr>
      <vt:lpstr>5. Collaboration Modelling </vt:lpstr>
      <vt:lpstr>Composite structure and collaboration</vt:lpstr>
      <vt:lpstr>Collaboration</vt:lpstr>
      <vt:lpstr>Collaboration – example</vt:lpstr>
      <vt:lpstr>Composite structure</vt:lpstr>
      <vt:lpstr>Composite structure – example</vt:lpstr>
      <vt:lpstr>Composite collaboration</vt:lpstr>
      <vt:lpstr>Composite collaboration – example</vt:lpstr>
      <vt:lpstr>Use case document – example</vt:lpstr>
      <vt:lpstr>Use case document – example (cont.)</vt:lpstr>
      <vt:lpstr>GUI – example</vt:lpstr>
      <vt:lpstr>Collaboration model – example</vt:lpstr>
      <vt:lpstr>Sequence diagram – example (excerpt)</vt:lpstr>
      <vt:lpstr>Composite structure diagram – example</vt:lpstr>
      <vt:lpstr>Review Quiz 6.5</vt:lpstr>
      <vt:lpstr>Summary</vt:lpstr>
    </vt:vector>
  </TitlesOfParts>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RASD3edChapter6</dc:title>
  <dc:creator>Leszek A. Maciaszek</dc:creator>
  <cp:lastModifiedBy>SMB111</cp:lastModifiedBy>
  <cp:revision>365</cp:revision>
  <cp:lastPrinted>1997-04-02T08:33:58Z</cp:lastPrinted>
  <dcterms:created xsi:type="dcterms:W3CDTF">1997-03-27T13:28:40Z</dcterms:created>
  <dcterms:modified xsi:type="dcterms:W3CDTF">2018-11-03T03:37:05Z</dcterms:modified>
</cp:coreProperties>
</file>