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64"/>
  </p:notesMasterIdLst>
  <p:handoutMasterIdLst>
    <p:handoutMasterId r:id="rId65"/>
  </p:handoutMasterIdLst>
  <p:sldIdLst>
    <p:sldId id="459" r:id="rId2"/>
    <p:sldId id="814" r:id="rId3"/>
    <p:sldId id="574" r:id="rId4"/>
    <p:sldId id="815" r:id="rId5"/>
    <p:sldId id="816" r:id="rId6"/>
    <p:sldId id="817" r:id="rId7"/>
    <p:sldId id="818" r:id="rId8"/>
    <p:sldId id="819" r:id="rId9"/>
    <p:sldId id="820" r:id="rId10"/>
    <p:sldId id="853" r:id="rId11"/>
    <p:sldId id="821" r:id="rId12"/>
    <p:sldId id="822" r:id="rId13"/>
    <p:sldId id="876" r:id="rId14"/>
    <p:sldId id="852" r:id="rId15"/>
    <p:sldId id="824" r:id="rId16"/>
    <p:sldId id="825" r:id="rId17"/>
    <p:sldId id="826" r:id="rId18"/>
    <p:sldId id="827" r:id="rId19"/>
    <p:sldId id="828" r:id="rId20"/>
    <p:sldId id="830" r:id="rId21"/>
    <p:sldId id="831" r:id="rId22"/>
    <p:sldId id="832" r:id="rId23"/>
    <p:sldId id="833" r:id="rId24"/>
    <p:sldId id="834" r:id="rId25"/>
    <p:sldId id="835" r:id="rId26"/>
    <p:sldId id="836" r:id="rId27"/>
    <p:sldId id="837" r:id="rId28"/>
    <p:sldId id="875" r:id="rId29"/>
    <p:sldId id="854" r:id="rId30"/>
    <p:sldId id="855" r:id="rId31"/>
    <p:sldId id="838" r:id="rId32"/>
    <p:sldId id="839" r:id="rId33"/>
    <p:sldId id="840" r:id="rId34"/>
    <p:sldId id="856" r:id="rId35"/>
    <p:sldId id="858" r:id="rId36"/>
    <p:sldId id="859" r:id="rId37"/>
    <p:sldId id="860" r:id="rId38"/>
    <p:sldId id="861" r:id="rId39"/>
    <p:sldId id="862" r:id="rId40"/>
    <p:sldId id="863" r:id="rId41"/>
    <p:sldId id="865" r:id="rId42"/>
    <p:sldId id="866" r:id="rId43"/>
    <p:sldId id="867" r:id="rId44"/>
    <p:sldId id="864" r:id="rId45"/>
    <p:sldId id="868" r:id="rId46"/>
    <p:sldId id="869" r:id="rId47"/>
    <p:sldId id="870" r:id="rId48"/>
    <p:sldId id="871" r:id="rId49"/>
    <p:sldId id="874" r:id="rId50"/>
    <p:sldId id="873" r:id="rId51"/>
    <p:sldId id="841" r:id="rId52"/>
    <p:sldId id="842" r:id="rId53"/>
    <p:sldId id="843" r:id="rId54"/>
    <p:sldId id="844" r:id="rId55"/>
    <p:sldId id="845" r:id="rId56"/>
    <p:sldId id="846" r:id="rId57"/>
    <p:sldId id="847" r:id="rId58"/>
    <p:sldId id="848" r:id="rId59"/>
    <p:sldId id="849" r:id="rId60"/>
    <p:sldId id="850" r:id="rId61"/>
    <p:sldId id="813" r:id="rId62"/>
    <p:sldId id="851" r:id="rId63"/>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FF9933"/>
    <a:srgbClr val="990033"/>
    <a:srgbClr val="CCFFFF"/>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5" autoAdjust="0"/>
    <p:restoredTop sz="90760" autoAdjust="0"/>
  </p:normalViewPr>
  <p:slideViewPr>
    <p:cSldViewPr>
      <p:cViewPr varScale="1">
        <p:scale>
          <a:sx n="64" d="100"/>
          <a:sy n="64" d="100"/>
        </p:scale>
        <p:origin x="-60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2.xml"/><Relationship Id="rId18" Type="http://schemas.openxmlformats.org/officeDocument/2006/relationships/slide" Target="slides/slide54.xml"/><Relationship Id="rId3" Type="http://schemas.openxmlformats.org/officeDocument/2006/relationships/slide" Target="slides/slide3.xml"/><Relationship Id="rId21" Type="http://schemas.openxmlformats.org/officeDocument/2006/relationships/slide" Target="slides/slide62.xml"/><Relationship Id="rId7" Type="http://schemas.openxmlformats.org/officeDocument/2006/relationships/slide" Target="slides/slide10.xml"/><Relationship Id="rId12" Type="http://schemas.openxmlformats.org/officeDocument/2006/relationships/slide" Target="slides/slide31.xml"/><Relationship Id="rId17" Type="http://schemas.openxmlformats.org/officeDocument/2006/relationships/slide" Target="slides/slide53.xml"/><Relationship Id="rId2" Type="http://schemas.openxmlformats.org/officeDocument/2006/relationships/slide" Target="slides/slide2.xml"/><Relationship Id="rId16" Type="http://schemas.openxmlformats.org/officeDocument/2006/relationships/slide" Target="slides/slide52.xml"/><Relationship Id="rId20" Type="http://schemas.openxmlformats.org/officeDocument/2006/relationships/slide" Target="slides/slide61.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20.xml"/><Relationship Id="rId5" Type="http://schemas.openxmlformats.org/officeDocument/2006/relationships/slide" Target="slides/slide8.xml"/><Relationship Id="rId15" Type="http://schemas.openxmlformats.org/officeDocument/2006/relationships/slide" Target="slides/slide51.xml"/><Relationship Id="rId10" Type="http://schemas.openxmlformats.org/officeDocument/2006/relationships/slide" Target="slides/slide14.xml"/><Relationship Id="rId19" Type="http://schemas.openxmlformats.org/officeDocument/2006/relationships/slide" Target="slides/slide56.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819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7 (RASD 3/e)</a:t>
            </a:r>
          </a:p>
        </p:txBody>
      </p:sp>
      <p:sp>
        <p:nvSpPr>
          <p:cNvPr id="819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9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155AF539-B19F-421A-A338-14A9671B657C}" type="slidenum">
              <a:rPr lang="en-US" altLang="en-US"/>
              <a:pPr/>
              <a:t>‹#›</a:t>
            </a:fld>
            <a:endParaRPr lang="en-US" altLang="en-US"/>
          </a:p>
        </p:txBody>
      </p:sp>
    </p:spTree>
    <p:extLst>
      <p:ext uri="{BB962C8B-B14F-4D97-AF65-F5344CB8AC3E}">
        <p14:creationId xmlns:p14="http://schemas.microsoft.com/office/powerpoint/2010/main" val="4175957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4563" y="4860925"/>
            <a:ext cx="52101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7 (RASD 3/e)</a:t>
            </a: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BE262DE4-F05B-4890-8B98-2CE9504F7513}"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2055" name="Rectangle 7"/>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1000"/>
            </a:lvl1pPr>
          </a:lstStyle>
          <a:p>
            <a:r>
              <a:rPr lang="en-US" altLang="en-US"/>
              <a:t>MACIASZEK (2007): Req Analysis &amp; Syst Design</a:t>
            </a:r>
          </a:p>
        </p:txBody>
      </p:sp>
    </p:spTree>
    <p:extLst>
      <p:ext uri="{BB962C8B-B14F-4D97-AF65-F5344CB8AC3E}">
        <p14:creationId xmlns:p14="http://schemas.microsoft.com/office/powerpoint/2010/main" val="128702237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D42BBFA9-5BC2-470E-9D12-AFF067B3D329}"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95138" tIns="47569" rIns="95138" bIns="47569"/>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7135ACE8-AA42-4A15-8207-BF553E8111AF}" type="slidenum">
              <a:rPr lang="en-US" altLang="en-US"/>
              <a:pPr/>
              <a:t>27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r>
              <a:rPr lang="en-US" altLang="en-US" dirty="0"/>
              <a:t>Menus and toolbars are manifestations of </a:t>
            </a:r>
            <a:r>
              <a:rPr lang="en-US" altLang="en-US" i="1" dirty="0"/>
              <a:t>event processing</a:t>
            </a:r>
            <a:r>
              <a:rPr lang="en-US" altLang="en-US" dirty="0"/>
              <a:t> implemented in the user interface. Similar manifestation of event processing is provided by UI controls. </a:t>
            </a:r>
            <a:r>
              <a:rPr lang="en-US" altLang="en-US" i="1" dirty="0"/>
              <a:t>Controls</a:t>
            </a:r>
            <a:r>
              <a:rPr lang="en-US" altLang="en-US" dirty="0"/>
              <a:t> are designed to intercept, understand, and implement user events. In general, controls can be divided into:</a:t>
            </a:r>
          </a:p>
          <a:p>
            <a:pPr>
              <a:buFontTx/>
              <a:buChar char="•"/>
            </a:pPr>
            <a:r>
              <a:rPr lang="en-US" altLang="en-US" dirty="0"/>
              <a:t>actions buttons (inherited in Swing from an abstract class called </a:t>
            </a:r>
            <a:r>
              <a:rPr lang="en-US" altLang="en-US" dirty="0" err="1"/>
              <a:t>AbstractButton</a:t>
            </a:r>
            <a:r>
              <a:rPr lang="en-US" altLang="en-US" dirty="0"/>
              <a:t>)</a:t>
            </a:r>
          </a:p>
          <a:p>
            <a:pPr>
              <a:buFontTx/>
              <a:buChar char="•"/>
            </a:pPr>
            <a:r>
              <a:rPr lang="en-US" altLang="en-US" dirty="0"/>
              <a:t>other controls (inherited directly from a root abstract class called </a:t>
            </a:r>
            <a:r>
              <a:rPr lang="en-US" altLang="en-US" dirty="0" err="1"/>
              <a:t>JComponent</a:t>
            </a:r>
            <a:r>
              <a:rPr lang="en-US" altLang="en-US" dirty="0"/>
              <a:t>)</a:t>
            </a:r>
          </a:p>
          <a:p>
            <a:r>
              <a:rPr lang="en-US" altLang="en-US" dirty="0"/>
              <a:t>The differences between various buttons are sometimes subtle, so some explanation may be in place. </a:t>
            </a:r>
            <a:r>
              <a:rPr lang="en-US" altLang="en-US" dirty="0" err="1"/>
              <a:t>JButton</a:t>
            </a:r>
            <a:r>
              <a:rPr lang="en-US" altLang="en-US" dirty="0"/>
              <a:t> fires an event as soon as it pressed and pops up again (unless the event result in a new window and hides the button). By contrast, </a:t>
            </a:r>
            <a:r>
              <a:rPr lang="en-US" altLang="en-US" dirty="0" err="1"/>
              <a:t>JToggleButton</a:t>
            </a:r>
            <a:r>
              <a:rPr lang="en-US" altLang="en-US" dirty="0"/>
              <a:t> remains pushed down (after mouse click at it) until it is pressed again.</a:t>
            </a:r>
          </a:p>
          <a:p>
            <a:r>
              <a:rPr lang="en-US" altLang="en-US" dirty="0" err="1"/>
              <a:t>JRadioButton</a:t>
            </a:r>
            <a:r>
              <a:rPr lang="en-US" altLang="en-US" dirty="0"/>
              <a:t> and </a:t>
            </a:r>
            <a:r>
              <a:rPr lang="en-US" altLang="en-US" dirty="0" err="1"/>
              <a:t>JCheckBox</a:t>
            </a:r>
            <a:r>
              <a:rPr lang="en-US" altLang="en-US" dirty="0"/>
              <a:t> are two categories of </a:t>
            </a:r>
            <a:r>
              <a:rPr lang="en-US" altLang="en-US" dirty="0" err="1"/>
              <a:t>JToggleButton</a:t>
            </a:r>
            <a:r>
              <a:rPr lang="en-US" altLang="en-US" dirty="0"/>
              <a:t>. </a:t>
            </a:r>
            <a:r>
              <a:rPr lang="en-US" altLang="en-US" dirty="0" err="1"/>
              <a:t>JRadioButton</a:t>
            </a:r>
            <a:r>
              <a:rPr lang="en-US" altLang="en-US" dirty="0"/>
              <a:t> is used to implement a group of buttons such that only one of these buttons is selected at any one time. </a:t>
            </a:r>
            <a:r>
              <a:rPr lang="en-US" altLang="en-US" dirty="0" err="1"/>
              <a:t>JCheckBox</a:t>
            </a:r>
            <a:r>
              <a:rPr lang="en-US" altLang="en-US" dirty="0"/>
              <a:t> is an independent control that can be set to either true (with a checkmark) or false (without a checkmark).</a:t>
            </a:r>
          </a:p>
          <a:p>
            <a:r>
              <a:rPr lang="en-US" altLang="en-US" dirty="0" err="1"/>
              <a:t>JList</a:t>
            </a:r>
            <a:r>
              <a:rPr lang="en-US" altLang="en-US" dirty="0"/>
              <a:t>, </a:t>
            </a:r>
            <a:r>
              <a:rPr lang="en-US" altLang="en-US" dirty="0" err="1"/>
              <a:t>JTree</a:t>
            </a:r>
            <a:r>
              <a:rPr lang="en-US" altLang="en-US" dirty="0"/>
              <a:t>, and </a:t>
            </a:r>
            <a:r>
              <a:rPr lang="en-US" altLang="en-US" dirty="0" err="1"/>
              <a:t>JComboBox</a:t>
            </a:r>
            <a:r>
              <a:rPr lang="en-US" altLang="en-US" dirty="0"/>
              <a:t> are controls with direct applicability to the implementation of some containers discussed earlier. So, </a:t>
            </a:r>
            <a:r>
              <a:rPr lang="en-US" altLang="en-US" dirty="0" err="1"/>
              <a:t>JList</a:t>
            </a:r>
            <a:r>
              <a:rPr lang="en-US" altLang="en-US" dirty="0"/>
              <a:t> is used in the implementation of a row browser (Section 7.3.1.1), </a:t>
            </a:r>
            <a:r>
              <a:rPr lang="en-US" altLang="en-US" dirty="0" err="1"/>
              <a:t>JTree</a:t>
            </a:r>
            <a:r>
              <a:rPr lang="en-US" altLang="en-US" dirty="0"/>
              <a:t> in the implementation of a tree browser (Section 7.3.1.2), </a:t>
            </a:r>
            <a:r>
              <a:rPr lang="en-US" altLang="en-US" dirty="0" err="1"/>
              <a:t>JComboBox</a:t>
            </a:r>
            <a:r>
              <a:rPr lang="en-US" altLang="en-US" dirty="0"/>
              <a:t> in the implementation of a drop-down list (Section 7.3.2.3).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55DF9D73-1101-41D4-BDBA-7E8BFEF6521A}" type="slidenum">
              <a:rPr lang="en-US" altLang="en-US"/>
              <a:pPr/>
              <a:t>28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pPr marL="228600" indent="-228600">
              <a:buFontTx/>
              <a:buAutoNum type="arabicPeriod"/>
            </a:pPr>
            <a:r>
              <a:rPr lang="en-US" altLang="en-US"/>
              <a:t>The existence of the menu bar and toolbar in primary windows.</a:t>
            </a:r>
          </a:p>
          <a:p>
            <a:pPr marL="228600" indent="-228600">
              <a:buFontTx/>
              <a:buAutoNum type="arabicPeriod"/>
            </a:pPr>
            <a:r>
              <a:rPr lang="en-US" altLang="en-US"/>
              <a:t>Property page is Windows’ name for a tab of a tab folder.</a:t>
            </a:r>
          </a:p>
          <a:p>
            <a:pPr marL="228600" indent="-228600">
              <a:buFontTx/>
              <a:buAutoNum type="arabicPeriod"/>
            </a:pPr>
            <a:r>
              <a:rPr lang="en-US" altLang="en-US"/>
              <a:t>Menu item.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BF7DBD07-54B6-4B45-A71E-AB09B83A2187}" type="slidenum">
              <a:rPr lang="en-US" altLang="en-US"/>
              <a:pPr/>
              <a:t>32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r>
              <a:rPr lang="en-US" altLang="en-US" dirty="0"/>
              <a:t>Clients use HTTP (Hypertext Transfer Protocol) to obtain web pages from the web server. The page may be scripted or it may contain compiled and directly executable DLL (Dynamic Link Library) modules, e.g. ISAPI (Internet Server Application Programming Interface), NSAPI (Netscape Server Application Programming Interface), CGI (Common Gateway Interface) or Java </a:t>
            </a:r>
            <a:r>
              <a:rPr lang="en-US" altLang="en-US" dirty="0" err="1"/>
              <a:t>servlets</a:t>
            </a:r>
            <a:r>
              <a:rPr lang="en-US" altLang="en-US" dirty="0"/>
              <a:t> (</a:t>
            </a:r>
            <a:r>
              <a:rPr lang="en-US" altLang="en-US" dirty="0" err="1"/>
              <a:t>Conallen</a:t>
            </a:r>
            <a:r>
              <a:rPr lang="en-US" altLang="en-US" dirty="0"/>
              <a:t>, 2000).</a:t>
            </a:r>
          </a:p>
          <a:p>
            <a:r>
              <a:rPr lang="en-US" altLang="en-US" dirty="0"/>
              <a:t>The </a:t>
            </a:r>
            <a:r>
              <a:rPr lang="en-US" altLang="en-US" i="1" dirty="0"/>
              <a:t>cookie</a:t>
            </a:r>
            <a:r>
              <a:rPr lang="en-US" altLang="en-US" dirty="0"/>
              <a:t> serves as a primitive mechanism for maintaining connection between the client and the server in what is otherwise a </a:t>
            </a:r>
            <a:r>
              <a:rPr lang="en-US" altLang="en-US" i="1" dirty="0"/>
              <a:t>connectionless Internet</a:t>
            </a:r>
            <a:r>
              <a:rPr lang="en-US" altLang="en-US" dirty="0"/>
              <a:t> system. More sophisticated mechanisms for connecting clients and servers turn the Internet into a </a:t>
            </a:r>
            <a:r>
              <a:rPr lang="en-US" altLang="en-US" i="1" dirty="0"/>
              <a:t>distributed object system</a:t>
            </a:r>
            <a:r>
              <a:rPr lang="en-US" altLang="en-US" dirty="0"/>
              <a:t>. In a distributed object system, objects are uniquely identified with OIDs (Section 3.1.1.3) and they communicate by obtaining each other’s OIDs. The principal mechanisms are CORBA, DCOM and EJB. In these technologies, objects can communicate without using HTTP (Hypertext Transfer Protocol) or going through a web server (</a:t>
            </a:r>
            <a:r>
              <a:rPr lang="en-US" altLang="en-US" dirty="0" err="1"/>
              <a:t>Conallen</a:t>
            </a:r>
            <a:r>
              <a:rPr lang="en-US" altLang="en-US" dirty="0"/>
              <a:t>, 2000).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21F27EF7-B421-4742-B1E2-E32D3796065A}" type="slidenum">
              <a:rPr lang="en-US" altLang="en-US"/>
              <a:pPr/>
              <a:t>49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pPr marL="228600" indent="-228600">
              <a:buFontTx/>
              <a:buAutoNum type="arabicPeriod"/>
            </a:pPr>
            <a:r>
              <a:rPr lang="en-US" altLang="en-US" dirty="0"/>
              <a:t>Menu items, buttons and links.</a:t>
            </a:r>
          </a:p>
          <a:p>
            <a:pPr marL="228600" indent="-228600">
              <a:buFontTx/>
              <a:buAutoNum type="arabicPeriod"/>
            </a:pPr>
            <a:r>
              <a:rPr lang="en-US" altLang="en-US" dirty="0"/>
              <a:t>Cookie.</a:t>
            </a:r>
          </a:p>
          <a:p>
            <a:pPr marL="228600" indent="-228600">
              <a:buFontTx/>
              <a:buAutoNum type="arabicPeriod"/>
            </a:pPr>
            <a:r>
              <a:rPr lang="en-US" altLang="en-US" dirty="0"/>
              <a:t>The affordance of a link is that it moves to another web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BDB79AA1-0986-489D-B217-C218B28066AF}" type="slidenum">
              <a:rPr lang="en-US" altLang="en-US"/>
              <a:pPr/>
              <a:t>52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r>
              <a:rPr lang="en-US" altLang="en-US" dirty="0"/>
              <a:t>All in all, the UX storyboards aim at giving justice to the UI design as an inherent part of systems design. They represent the modeling aspects of the UI design and are concerned with issues such as (</a:t>
            </a:r>
            <a:r>
              <a:rPr lang="en-US" altLang="en-US" dirty="0" err="1"/>
              <a:t>Kozaczynski</a:t>
            </a:r>
            <a:r>
              <a:rPr lang="en-US" altLang="en-US" dirty="0"/>
              <a:t> and </a:t>
            </a:r>
            <a:r>
              <a:rPr lang="en-US" altLang="en-US" dirty="0" err="1"/>
              <a:t>Thario</a:t>
            </a:r>
            <a:r>
              <a:rPr lang="en-US" altLang="en-US" dirty="0"/>
              <a:t>, 2003): </a:t>
            </a:r>
          </a:p>
          <a:p>
            <a:r>
              <a:rPr lang="en-US" altLang="en-US" dirty="0"/>
              <a:t>user presentation screens,</a:t>
            </a:r>
          </a:p>
          <a:p>
            <a:r>
              <a:rPr lang="en-US" altLang="en-US" dirty="0"/>
              <a:t>user-instigated screen events that the system must react to,</a:t>
            </a:r>
          </a:p>
          <a:p>
            <a:r>
              <a:rPr lang="en-US" altLang="en-US" dirty="0"/>
              <a:t>data that the system displays to the screen,</a:t>
            </a:r>
          </a:p>
          <a:p>
            <a:r>
              <a:rPr lang="en-US" altLang="en-US" dirty="0"/>
              <a:t>data that the user enters on the screen for further processing,</a:t>
            </a:r>
          </a:p>
          <a:p>
            <a:r>
              <a:rPr lang="en-US" altLang="en-US" dirty="0"/>
              <a:t>screen’s decomposition to smaller areas that should be managed separately from other areas,</a:t>
            </a:r>
          </a:p>
          <a:p>
            <a:r>
              <a:rPr lang="en-US" altLang="en-US" dirty="0"/>
              <a:t>transitions (navigation) between screens.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C68A26FF-79F6-4F54-B521-200471E6BA8E}" type="slidenum">
              <a:rPr lang="en-US" altLang="en-US"/>
              <a:pPr/>
              <a:t>54</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r>
              <a:rPr lang="en-US" altLang="en-US"/>
              <a:t>Alternatively, the fact that a field is visible can be indicated by marking it with a public visibility icon (a plus (+) symbol in front of the name in the UML standard). For hidden visibility, a private visibility marker (a minus (-) sign) can be used.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B04CFCD9-EAF4-4E1F-8542-4F6D0AE711D9}" type="slidenum">
              <a:rPr lang="en-US" altLang="en-US"/>
              <a:pPr/>
              <a:t>61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pPr marL="228600" indent="-228600">
              <a:buFontTx/>
              <a:buAutoNum type="arabicPeriod"/>
            </a:pPr>
            <a:r>
              <a:rPr lang="en-US" altLang="en-US" dirty="0"/>
              <a:t>&lt;&lt;compartment&gt;&gt;.</a:t>
            </a:r>
          </a:p>
          <a:p>
            <a:pPr marL="228600" indent="-228600">
              <a:buFontTx/>
              <a:buAutoNum type="arabicPeriod"/>
            </a:pPr>
            <a:r>
              <a:rPr lang="en-US" altLang="en-US" b="1" dirty="0"/>
              <a:t> </a:t>
            </a:r>
            <a:r>
              <a:rPr lang="en-US" altLang="en-US" dirty="0"/>
              <a:t>By a tag value called visible.</a:t>
            </a:r>
          </a:p>
          <a:p>
            <a:pPr marL="228600" indent="-228600">
              <a:buFontTx/>
              <a:buAutoNum type="arabicPeriod"/>
            </a:pPr>
            <a:r>
              <a:rPr lang="en-US" altLang="en-US" b="1" dirty="0"/>
              <a:t> </a:t>
            </a:r>
            <a:r>
              <a:rPr lang="en-US" altLang="en-US" dirty="0"/>
              <a:t>Sequence diagram.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60E148EF-9BA1-44D5-9867-A271E7C27550}" type="slidenum">
              <a:rPr lang="en-US" altLang="en-US"/>
              <a:pPr/>
              <a:t>62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C0031BCE-F4A1-43C0-8578-DDB00FB62D5D}"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3C948188-467D-4AD3-9824-0F1291EFD820}" type="slidenum">
              <a:rPr lang="en-US" altLang="en-US"/>
              <a:pPr/>
              <a:t>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r>
              <a:rPr lang="en-US" altLang="en-US" dirty="0"/>
              <a:t>Figure 7-2 shows how Maintain Organization window can potentially be presented during the system design phase. As can be seen, the designer opted for a dialog box with tabbed pages and a number of other look-and-feel changes. The changes have been made to conform to the Microsoft Windows GUI design principles and to accommodate functional requirements overlooked in the initial prototype.</a:t>
            </a:r>
          </a:p>
          <a:p>
            <a:r>
              <a:rPr lang="en-US" altLang="en-US" dirty="0"/>
              <a:t>The design in Figure 7-2 still has problems with regard to the look-and-feel, implementation constraints, as well as with regard to satisfying functional requirements. As a result, the final implemented window is again different, as demonstrated in Figure 7-3.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A4CC7062-B633-4C23-88A7-DE7E36026856}" type="slidenum">
              <a:rPr lang="en-US" altLang="en-US"/>
              <a:pPr/>
              <a:t>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r>
              <a:rPr lang="en-US" altLang="en-US" dirty="0"/>
              <a:t>The implemented window in Figure 7-3 disallows a drop-down list for selecting organization name (a dialog box is a secondary window opened to allow updating a particular organization). The classification possibilities of organization are now disabled for editing (because an organization cannot have its classification changed by the user of this system). Other changes include larger sizes of fields, introduction of a group of fields called History,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16E6A695-6DD8-497F-8951-37C65F8C698F}" type="slidenum">
              <a:rPr lang="en-US" altLang="en-US"/>
              <a:pPr/>
              <a:t>11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r>
              <a:rPr lang="en-US" altLang="en-US" dirty="0"/>
              <a:t>An example of personalization is when a user reorders and resizes columns in a row browse (grid) display and saves these changes as his/her personal preference. Next time the program is activated, the personal preferences are taken into account.</a:t>
            </a:r>
          </a:p>
          <a:p>
            <a:r>
              <a:rPr lang="en-US" altLang="en-US" dirty="0"/>
              <a:t>An example of customization is when the program can operate differently for novice and advanced users. For instance, the novice users may be offered an explicit help and extra warning messages for user events perceived to be dangerous.</a:t>
            </a:r>
          </a:p>
          <a:p>
            <a:r>
              <a:rPr lang="en-US" altLang="en-US" dirty="0"/>
              <a:t>The implementation of forgiveness into the interface is a particular challenge in multi-user database applications. The user who withdrew (and spent) money from the bank account cannot possibly undo this operation! He/she can only rectify the problem by depositing the money back into the account in another transaction. Whether or not a forgiving interface should be warning the user of the consequences of cash withdrawal is a debatable issue (and the one that relates to the personalization guideline).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13531EDD-8BF7-48B7-A11A-7E6F5BAE5608}" type="slidenum">
              <a:rPr lang="en-US" altLang="en-US"/>
              <a:pPr/>
              <a:t>12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r>
              <a:rPr lang="en-US" altLang="en-US" dirty="0"/>
              <a:t>There are many golden rules for an aesthetic and usable design (</a:t>
            </a:r>
            <a:r>
              <a:rPr lang="en-US" altLang="en-US" dirty="0" err="1"/>
              <a:t>Galitz</a:t>
            </a:r>
            <a:r>
              <a:rPr lang="en-US" altLang="en-US" dirty="0"/>
              <a:t>, 1996; Constantine and Lockwood, 1999). The issues to consider include the fixation and movement of the human eye, the use of colors, the sense of balance and symmetry, the alignment and spacing of elements, the sense of proportion, the grouping of related elements, etc.</a:t>
            </a:r>
          </a:p>
          <a:p>
            <a:r>
              <a:rPr lang="en-US" altLang="en-US" dirty="0"/>
              <a:t>The guideline of aesthetics and usability turns the UI developer into an artist. It is good to remember in this context that ‘simple is beautiful’. In fact, </a:t>
            </a:r>
            <a:r>
              <a:rPr lang="en-US" altLang="en-US" i="1" dirty="0"/>
              <a:t>simplicity</a:t>
            </a:r>
            <a:r>
              <a:rPr lang="en-US" altLang="en-US" dirty="0"/>
              <a:t> is frequently considered as yet another UI guideline, strongly related to the aesthetics and usability guideline. Simplicity in complex applications is best achieved by the ‘divide and conquer’ approach – the progressive disclosure of information so that it is shown only when needed, possibly in separate windows.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74656266-1E0D-4425-AEC0-0DD8A334D93C}" type="slidenum">
              <a:rPr lang="en-US" altLang="en-US"/>
              <a:pPr/>
              <a:t>13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pPr marL="228600" indent="-228600">
              <a:buFontTx/>
              <a:buAutoNum type="arabicPeriod"/>
            </a:pPr>
            <a:r>
              <a:rPr lang="en-US" altLang="en-US" dirty="0"/>
              <a:t>GUI clients are classified into programmable clients on desktop platforms and browser clients on</a:t>
            </a:r>
          </a:p>
          <a:p>
            <a:pPr marL="228600" indent="-228600">
              <a:buFontTx/>
              <a:buAutoNum type="arabicPeriod"/>
            </a:pPr>
            <a:r>
              <a:rPr lang="en-US" altLang="en-US" dirty="0"/>
              <a:t>Web platforms.</a:t>
            </a:r>
          </a:p>
          <a:p>
            <a:pPr marL="228600" indent="-228600">
              <a:buFontTx/>
              <a:buAutoNum type="arabicPeriod"/>
            </a:pPr>
            <a:r>
              <a:rPr lang="en-US" altLang="en-US" dirty="0"/>
              <a:t>User in control.</a:t>
            </a:r>
          </a:p>
          <a:p>
            <a:pPr marL="228600" indent="-228600">
              <a:buFontTx/>
              <a:buAutoNum type="arabicPeriod"/>
            </a:pPr>
            <a:r>
              <a:rPr lang="en-US" altLang="en-US" dirty="0"/>
              <a:t>Feedback.</a:t>
            </a:r>
          </a:p>
          <a:p>
            <a:pPr marL="228600" indent="-22860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A67B3C12-0601-4030-B267-0F146E53CF25}" type="slidenum">
              <a:rPr lang="en-US" altLang="en-US"/>
              <a:pPr/>
              <a:t>25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r>
              <a:rPr lang="en-US" altLang="en-US" dirty="0"/>
              <a:t>The UI components include menus and toolbars. In the Java Swing library, the names of the classes imply the provided functionality of menus, e.g. </a:t>
            </a:r>
            <a:r>
              <a:rPr lang="en-US" altLang="en-US" dirty="0" err="1"/>
              <a:t>JMenuBar</a:t>
            </a:r>
            <a:r>
              <a:rPr lang="en-US" altLang="en-US" dirty="0"/>
              <a:t>, </a:t>
            </a:r>
            <a:r>
              <a:rPr lang="en-US" altLang="en-US" dirty="0" err="1"/>
              <a:t>JMenu</a:t>
            </a:r>
            <a:r>
              <a:rPr lang="en-US" altLang="en-US" dirty="0"/>
              <a:t>, </a:t>
            </a:r>
            <a:r>
              <a:rPr lang="en-US" altLang="en-US" dirty="0" err="1"/>
              <a:t>JMenuItem</a:t>
            </a:r>
            <a:r>
              <a:rPr lang="en-US" altLang="en-US" dirty="0"/>
              <a:t>, </a:t>
            </a:r>
            <a:r>
              <a:rPr lang="en-US" altLang="en-US" dirty="0" err="1"/>
              <a:t>JCheckBoxMenuItem</a:t>
            </a:r>
            <a:r>
              <a:rPr lang="en-US" altLang="en-US" dirty="0"/>
              <a:t>, </a:t>
            </a:r>
            <a:r>
              <a:rPr lang="en-US" altLang="en-US" dirty="0" err="1"/>
              <a:t>JRadioButtonMenuItem</a:t>
            </a:r>
            <a:r>
              <a:rPr lang="en-US" altLang="en-US" dirty="0"/>
              <a:t>.</a:t>
            </a:r>
            <a:endParaRPr lang="en-US" altLang="en-US" i="1" dirty="0"/>
          </a:p>
          <a:p>
            <a:r>
              <a:rPr lang="en-US" altLang="en-US" i="1" dirty="0"/>
              <a:t>Menu items</a:t>
            </a:r>
            <a:r>
              <a:rPr lang="en-US" altLang="en-US" dirty="0"/>
              <a:t> are grouped in lists. The lists can be opened by means of actions called pull-down, cascading, or pop-up (the latter is activated by pressing the right mouse button).</a:t>
            </a:r>
          </a:p>
          <a:p>
            <a:r>
              <a:rPr lang="en-US" altLang="en-US" dirty="0"/>
              <a:t>Menu items</a:t>
            </a:r>
            <a:r>
              <a:rPr lang="en-US" altLang="en-US" i="1" dirty="0"/>
              <a:t> </a:t>
            </a:r>
            <a:r>
              <a:rPr lang="en-US" altLang="en-US" dirty="0"/>
              <a:t>have the responsibility to respond to user events by firing some processing. Normally menu items are launched by the </a:t>
            </a:r>
            <a:r>
              <a:rPr lang="en-US" altLang="en-US" i="1" dirty="0"/>
              <a:t>mouse click</a:t>
            </a:r>
            <a:r>
              <a:rPr lang="en-US" altLang="en-US" dirty="0"/>
              <a:t>. More frequently used menu items may have accelerator keys implemented for them. An </a:t>
            </a:r>
            <a:r>
              <a:rPr lang="en-US" altLang="en-US" i="1" dirty="0"/>
              <a:t>accelerator key</a:t>
            </a:r>
            <a:r>
              <a:rPr lang="en-US" altLang="en-US" dirty="0"/>
              <a:t> allows launching the menu item from the keyboard without opening the menu list. Also, a quicker access to a menu item in an open list is provided by typing the initial (underlined) letter of the item name.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7 (RASD 3/e)</a:t>
            </a:r>
          </a:p>
        </p:txBody>
      </p:sp>
      <p:sp>
        <p:nvSpPr>
          <p:cNvPr id="5" name="Rectangle 5"/>
          <p:cNvSpPr>
            <a:spLocks noGrp="1" noChangeArrowheads="1"/>
          </p:cNvSpPr>
          <p:nvPr>
            <p:ph type="sldNum" sz="quarter" idx="5"/>
          </p:nvPr>
        </p:nvSpPr>
        <p:spPr>
          <a:ln/>
        </p:spPr>
        <p:txBody>
          <a:bodyPr/>
          <a:lstStyle/>
          <a:p>
            <a:fld id="{E8A5A615-7833-49FC-BB83-45545B0437AD}" type="slidenum">
              <a:rPr lang="en-US" altLang="en-US"/>
              <a:pPr/>
              <a:t>26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r>
              <a:rPr lang="en-US" altLang="en-US"/>
              <a:t>Selecting from menu lists and using accelerator keys are still not the most efficient ways of activating menu actions. For most frequently-used menu items, the UI designer should provide toolbar buttons. A </a:t>
            </a:r>
            <a:r>
              <a:rPr lang="en-US" altLang="en-US" i="1"/>
              <a:t>toolbar</a:t>
            </a:r>
            <a:r>
              <a:rPr lang="en-US" altLang="en-US"/>
              <a:t> contains actions and controls that duplicate functionality of most useful menu items.</a:t>
            </a:r>
          </a:p>
          <a:p>
            <a:r>
              <a:rPr lang="en-US" altLang="en-US"/>
              <a:t>A toolbar can be placed in a fixed position in the window frame or it can be floatable, i.e. it can be undocked from a frame into a separate small window and position elsewhere on the screen’s real estate (Maciaszek and Liong, 2004). Swing supports toolbars with the JToolBar class. Figure 7-17 shows examples of toolbars.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7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4D3DFBB7-425B-4A79-A466-2BE0CB78FC1B}"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7 (Maciaszek - RASD 3/e)</a:t>
            </a:r>
          </a:p>
        </p:txBody>
      </p:sp>
      <p:sp>
        <p:nvSpPr>
          <p:cNvPr id="6" name="Slide Number Placeholder 5"/>
          <p:cNvSpPr>
            <a:spLocks noGrp="1"/>
          </p:cNvSpPr>
          <p:nvPr>
            <p:ph type="sldNum" sz="quarter" idx="12"/>
          </p:nvPr>
        </p:nvSpPr>
        <p:spPr/>
        <p:txBody>
          <a:bodyPr/>
          <a:lstStyle>
            <a:lvl1pPr>
              <a:defRPr/>
            </a:lvl1pPr>
          </a:lstStyle>
          <a:p>
            <a:fld id="{F109A8CD-EA24-400B-99FC-F1D0905E1CD6}" type="slidenum">
              <a:rPr lang="en-AU" altLang="en-US"/>
              <a:pPr/>
              <a:t>‹#›</a:t>
            </a:fld>
            <a:endParaRPr lang="en-AU" altLang="en-US"/>
          </a:p>
        </p:txBody>
      </p:sp>
    </p:spTree>
    <p:extLst>
      <p:ext uri="{BB962C8B-B14F-4D97-AF65-F5344CB8AC3E}">
        <p14:creationId xmlns:p14="http://schemas.microsoft.com/office/powerpoint/2010/main" val="179167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7 (Maciaszek - RASD 3/e)</a:t>
            </a:r>
          </a:p>
        </p:txBody>
      </p:sp>
      <p:sp>
        <p:nvSpPr>
          <p:cNvPr id="6" name="Slide Number Placeholder 5"/>
          <p:cNvSpPr>
            <a:spLocks noGrp="1"/>
          </p:cNvSpPr>
          <p:nvPr>
            <p:ph type="sldNum" sz="quarter" idx="12"/>
          </p:nvPr>
        </p:nvSpPr>
        <p:spPr/>
        <p:txBody>
          <a:bodyPr/>
          <a:lstStyle>
            <a:lvl1pPr>
              <a:defRPr/>
            </a:lvl1pPr>
          </a:lstStyle>
          <a:p>
            <a:fld id="{D112E65F-5097-4306-B66C-91D064F0A846}" type="slidenum">
              <a:rPr lang="en-AU" altLang="en-US"/>
              <a:pPr/>
              <a:t>‹#›</a:t>
            </a:fld>
            <a:endParaRPr lang="en-AU" altLang="en-US"/>
          </a:p>
        </p:txBody>
      </p:sp>
    </p:spTree>
    <p:extLst>
      <p:ext uri="{BB962C8B-B14F-4D97-AF65-F5344CB8AC3E}">
        <p14:creationId xmlns:p14="http://schemas.microsoft.com/office/powerpoint/2010/main" val="677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7 (Maciaszek - RASD 3/e)</a:t>
            </a:r>
          </a:p>
        </p:txBody>
      </p:sp>
      <p:sp>
        <p:nvSpPr>
          <p:cNvPr id="6" name="Slide Number Placeholder 5"/>
          <p:cNvSpPr>
            <a:spLocks noGrp="1"/>
          </p:cNvSpPr>
          <p:nvPr>
            <p:ph type="sldNum" sz="quarter" idx="12"/>
          </p:nvPr>
        </p:nvSpPr>
        <p:spPr/>
        <p:txBody>
          <a:bodyPr/>
          <a:lstStyle>
            <a:lvl1pPr>
              <a:defRPr/>
            </a:lvl1pPr>
          </a:lstStyle>
          <a:p>
            <a:fld id="{021BEE5D-AD94-490C-B983-0B38D9FA4058}" type="slidenum">
              <a:rPr lang="en-AU" altLang="en-US"/>
              <a:pPr/>
              <a:t>‹#›</a:t>
            </a:fld>
            <a:endParaRPr lang="en-AU" altLang="en-US"/>
          </a:p>
        </p:txBody>
      </p:sp>
    </p:spTree>
    <p:extLst>
      <p:ext uri="{BB962C8B-B14F-4D97-AF65-F5344CB8AC3E}">
        <p14:creationId xmlns:p14="http://schemas.microsoft.com/office/powerpoint/2010/main" val="255788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7 (Maciaszek - RASD 3/e)</a:t>
            </a:r>
          </a:p>
        </p:txBody>
      </p:sp>
      <p:sp>
        <p:nvSpPr>
          <p:cNvPr id="6" name="Slide Number Placeholder 5"/>
          <p:cNvSpPr>
            <a:spLocks noGrp="1"/>
          </p:cNvSpPr>
          <p:nvPr>
            <p:ph type="sldNum" sz="quarter" idx="12"/>
          </p:nvPr>
        </p:nvSpPr>
        <p:spPr/>
        <p:txBody>
          <a:bodyPr/>
          <a:lstStyle>
            <a:lvl1pPr>
              <a:defRPr/>
            </a:lvl1pPr>
          </a:lstStyle>
          <a:p>
            <a:fld id="{DC89D8D9-255B-42BD-8A42-E4143F391519}" type="slidenum">
              <a:rPr lang="en-AU" altLang="en-US"/>
              <a:pPr/>
              <a:t>‹#›</a:t>
            </a:fld>
            <a:endParaRPr lang="en-AU" altLang="en-US"/>
          </a:p>
        </p:txBody>
      </p:sp>
    </p:spTree>
    <p:extLst>
      <p:ext uri="{BB962C8B-B14F-4D97-AF65-F5344CB8AC3E}">
        <p14:creationId xmlns:p14="http://schemas.microsoft.com/office/powerpoint/2010/main" val="32724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7 (Maciaszek - RASD 3/e)</a:t>
            </a:r>
          </a:p>
        </p:txBody>
      </p:sp>
      <p:sp>
        <p:nvSpPr>
          <p:cNvPr id="7" name="Slide Number Placeholder 6"/>
          <p:cNvSpPr>
            <a:spLocks noGrp="1"/>
          </p:cNvSpPr>
          <p:nvPr>
            <p:ph type="sldNum" sz="quarter" idx="12"/>
          </p:nvPr>
        </p:nvSpPr>
        <p:spPr/>
        <p:txBody>
          <a:bodyPr/>
          <a:lstStyle>
            <a:lvl1pPr>
              <a:defRPr/>
            </a:lvl1pPr>
          </a:lstStyle>
          <a:p>
            <a:fld id="{4B2F5E3F-9B99-43E8-8300-26721DD96B7B}" type="slidenum">
              <a:rPr lang="en-AU" altLang="en-US"/>
              <a:pPr/>
              <a:t>‹#›</a:t>
            </a:fld>
            <a:endParaRPr lang="en-AU" altLang="en-US"/>
          </a:p>
        </p:txBody>
      </p:sp>
    </p:spTree>
    <p:extLst>
      <p:ext uri="{BB962C8B-B14F-4D97-AF65-F5344CB8AC3E}">
        <p14:creationId xmlns:p14="http://schemas.microsoft.com/office/powerpoint/2010/main" val="421038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7 (Maciaszek - RASD 3/e)</a:t>
            </a:r>
          </a:p>
        </p:txBody>
      </p:sp>
      <p:sp>
        <p:nvSpPr>
          <p:cNvPr id="9" name="Slide Number Placeholder 8"/>
          <p:cNvSpPr>
            <a:spLocks noGrp="1"/>
          </p:cNvSpPr>
          <p:nvPr>
            <p:ph type="sldNum" sz="quarter" idx="12"/>
          </p:nvPr>
        </p:nvSpPr>
        <p:spPr/>
        <p:txBody>
          <a:bodyPr/>
          <a:lstStyle>
            <a:lvl1pPr>
              <a:defRPr/>
            </a:lvl1pPr>
          </a:lstStyle>
          <a:p>
            <a:fld id="{6CDDCBFF-CE28-4E00-8914-B825D9ED903E}" type="slidenum">
              <a:rPr lang="en-AU" altLang="en-US"/>
              <a:pPr/>
              <a:t>‹#›</a:t>
            </a:fld>
            <a:endParaRPr lang="en-AU" altLang="en-US"/>
          </a:p>
        </p:txBody>
      </p:sp>
    </p:spTree>
    <p:extLst>
      <p:ext uri="{BB962C8B-B14F-4D97-AF65-F5344CB8AC3E}">
        <p14:creationId xmlns:p14="http://schemas.microsoft.com/office/powerpoint/2010/main" val="23018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7 (Maciaszek - RASD 3/e)</a:t>
            </a:r>
          </a:p>
        </p:txBody>
      </p:sp>
      <p:sp>
        <p:nvSpPr>
          <p:cNvPr id="5" name="Slide Number Placeholder 4"/>
          <p:cNvSpPr>
            <a:spLocks noGrp="1"/>
          </p:cNvSpPr>
          <p:nvPr>
            <p:ph type="sldNum" sz="quarter" idx="12"/>
          </p:nvPr>
        </p:nvSpPr>
        <p:spPr/>
        <p:txBody>
          <a:bodyPr/>
          <a:lstStyle>
            <a:lvl1pPr>
              <a:defRPr/>
            </a:lvl1pPr>
          </a:lstStyle>
          <a:p>
            <a:fld id="{F9DA51B7-BC84-4BB0-8F59-A50C57164727}" type="slidenum">
              <a:rPr lang="en-AU" altLang="en-US"/>
              <a:pPr/>
              <a:t>‹#›</a:t>
            </a:fld>
            <a:endParaRPr lang="en-AU" altLang="en-US"/>
          </a:p>
        </p:txBody>
      </p:sp>
    </p:spTree>
    <p:extLst>
      <p:ext uri="{BB962C8B-B14F-4D97-AF65-F5344CB8AC3E}">
        <p14:creationId xmlns:p14="http://schemas.microsoft.com/office/powerpoint/2010/main" val="358484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7 (Maciaszek - RASD 3/e)</a:t>
            </a:r>
          </a:p>
        </p:txBody>
      </p:sp>
      <p:sp>
        <p:nvSpPr>
          <p:cNvPr id="4" name="Slide Number Placeholder 3"/>
          <p:cNvSpPr>
            <a:spLocks noGrp="1"/>
          </p:cNvSpPr>
          <p:nvPr>
            <p:ph type="sldNum" sz="quarter" idx="12"/>
          </p:nvPr>
        </p:nvSpPr>
        <p:spPr/>
        <p:txBody>
          <a:bodyPr/>
          <a:lstStyle>
            <a:lvl1pPr>
              <a:defRPr/>
            </a:lvl1pPr>
          </a:lstStyle>
          <a:p>
            <a:fld id="{D34712B9-952A-4D85-ABA4-1914F59FF305}" type="slidenum">
              <a:rPr lang="en-AU" altLang="en-US"/>
              <a:pPr/>
              <a:t>‹#›</a:t>
            </a:fld>
            <a:endParaRPr lang="en-AU" altLang="en-US"/>
          </a:p>
        </p:txBody>
      </p:sp>
    </p:spTree>
    <p:extLst>
      <p:ext uri="{BB962C8B-B14F-4D97-AF65-F5344CB8AC3E}">
        <p14:creationId xmlns:p14="http://schemas.microsoft.com/office/powerpoint/2010/main" val="208548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7 (Maciaszek - RASD 3/e)</a:t>
            </a:r>
          </a:p>
        </p:txBody>
      </p:sp>
      <p:sp>
        <p:nvSpPr>
          <p:cNvPr id="7" name="Slide Number Placeholder 6"/>
          <p:cNvSpPr>
            <a:spLocks noGrp="1"/>
          </p:cNvSpPr>
          <p:nvPr>
            <p:ph type="sldNum" sz="quarter" idx="12"/>
          </p:nvPr>
        </p:nvSpPr>
        <p:spPr/>
        <p:txBody>
          <a:bodyPr/>
          <a:lstStyle>
            <a:lvl1pPr>
              <a:defRPr/>
            </a:lvl1pPr>
          </a:lstStyle>
          <a:p>
            <a:fld id="{2458216E-BE02-40C1-B7A7-9E63028BBC13}" type="slidenum">
              <a:rPr lang="en-AU" altLang="en-US"/>
              <a:pPr/>
              <a:t>‹#›</a:t>
            </a:fld>
            <a:endParaRPr lang="en-AU" altLang="en-US"/>
          </a:p>
        </p:txBody>
      </p:sp>
    </p:spTree>
    <p:extLst>
      <p:ext uri="{BB962C8B-B14F-4D97-AF65-F5344CB8AC3E}">
        <p14:creationId xmlns:p14="http://schemas.microsoft.com/office/powerpoint/2010/main" val="217994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7 (Maciaszek - RASD 3/e)</a:t>
            </a:r>
          </a:p>
        </p:txBody>
      </p:sp>
      <p:sp>
        <p:nvSpPr>
          <p:cNvPr id="7" name="Slide Number Placeholder 6"/>
          <p:cNvSpPr>
            <a:spLocks noGrp="1"/>
          </p:cNvSpPr>
          <p:nvPr>
            <p:ph type="sldNum" sz="quarter" idx="12"/>
          </p:nvPr>
        </p:nvSpPr>
        <p:spPr/>
        <p:txBody>
          <a:bodyPr/>
          <a:lstStyle>
            <a:lvl1pPr>
              <a:defRPr/>
            </a:lvl1pPr>
          </a:lstStyle>
          <a:p>
            <a:fld id="{3D4374ED-DA96-41D4-AFBE-CE9CC15F415D}" type="slidenum">
              <a:rPr lang="en-AU" altLang="en-US"/>
              <a:pPr/>
              <a:t>‹#›</a:t>
            </a:fld>
            <a:endParaRPr lang="en-AU" altLang="en-US"/>
          </a:p>
        </p:txBody>
      </p:sp>
    </p:spTree>
    <p:extLst>
      <p:ext uri="{BB962C8B-B14F-4D97-AF65-F5344CB8AC3E}">
        <p14:creationId xmlns:p14="http://schemas.microsoft.com/office/powerpoint/2010/main" val="386234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7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A7674FF0-839C-434E-B126-9C24F8298A84}"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r>
              <a:rPr lang="en-US" altLang="en-US" sz="2800" i="0"/>
              <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7 </a:t>
            </a:r>
            <a:br>
              <a:rPr lang="en-US" altLang="en-US" sz="3200">
                <a:solidFill>
                  <a:srgbClr val="4D4D4D"/>
                </a:solidFill>
              </a:rPr>
            </a:br>
            <a:r>
              <a:rPr lang="en-US" altLang="en-US" sz="3200">
                <a:solidFill>
                  <a:srgbClr val="4D4D4D"/>
                </a:solidFill>
              </a:rPr>
              <a:t> </a:t>
            </a:r>
            <a:r>
              <a:rPr lang="en-US" altLang="en-US" sz="3200" b="1" i="1">
                <a:solidFill>
                  <a:srgbClr val="4D4D4D"/>
                </a:solidFill>
              </a:rPr>
              <a:t>Graphical User Interface Design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48721E7C-DEFA-4966-9BD3-B9CF35BE5646}" type="slidenum">
              <a:rPr lang="en-AU" altLang="en-US"/>
              <a:pPr/>
              <a:t>10</a:t>
            </a:fld>
            <a:endParaRPr lang="en-AU" altLang="en-US"/>
          </a:p>
        </p:txBody>
      </p:sp>
      <p:sp>
        <p:nvSpPr>
          <p:cNvPr id="1169410" name="Rectangle 2"/>
          <p:cNvSpPr>
            <a:spLocks noGrp="1" noChangeArrowheads="1"/>
          </p:cNvSpPr>
          <p:nvPr>
            <p:ph type="title"/>
          </p:nvPr>
        </p:nvSpPr>
        <p:spPr/>
        <p:txBody>
          <a:bodyPr/>
          <a:lstStyle/>
          <a:p>
            <a:r>
              <a:rPr lang="en-US" altLang="en-US"/>
              <a:t>Consistency</a:t>
            </a:r>
          </a:p>
        </p:txBody>
      </p:sp>
      <p:sp>
        <p:nvSpPr>
          <p:cNvPr id="1169411" name="Rectangle 3"/>
          <p:cNvSpPr>
            <a:spLocks noGrp="1" noChangeArrowheads="1"/>
          </p:cNvSpPr>
          <p:nvPr>
            <p:ph type="body" idx="1"/>
          </p:nvPr>
        </p:nvSpPr>
        <p:spPr/>
        <p:txBody>
          <a:bodyPr/>
          <a:lstStyle/>
          <a:p>
            <a:r>
              <a:rPr lang="en-US" altLang="en-US" dirty="0"/>
              <a:t>Conformance to the GUI vendor’s standards</a:t>
            </a:r>
          </a:p>
          <a:p>
            <a:r>
              <a:rPr lang="en-US" altLang="en-US" dirty="0"/>
              <a:t>Conformance to the naming, coding and other GUI-related standards developed internally by the organization</a:t>
            </a:r>
          </a:p>
          <a:p>
            <a:endParaRPr lang="en-US" altLang="en-US" dirty="0"/>
          </a:p>
          <a:p>
            <a:r>
              <a:rPr lang="en-US" altLang="en-US" dirty="0"/>
              <a:t>GUI developer must not be too creative or innovative in the interface design!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BF7B4CCA-18C4-44C1-AAE2-A00A7912AAA4}" type="slidenum">
              <a:rPr lang="en-AU" altLang="en-US"/>
              <a:pPr/>
              <a:t>11</a:t>
            </a:fld>
            <a:endParaRPr lang="en-AU" altLang="en-US"/>
          </a:p>
        </p:txBody>
      </p:sp>
      <p:sp>
        <p:nvSpPr>
          <p:cNvPr id="1127426" name="Rectangle 2"/>
          <p:cNvSpPr>
            <a:spLocks noGrp="1" noChangeArrowheads="1"/>
          </p:cNvSpPr>
          <p:nvPr>
            <p:ph type="title"/>
          </p:nvPr>
        </p:nvSpPr>
        <p:spPr/>
        <p:txBody>
          <a:bodyPr/>
          <a:lstStyle/>
          <a:p>
            <a:r>
              <a:rPr lang="en-US" altLang="en-US" sz="3400" dirty="0" err="1" smtClean="0"/>
              <a:t>Personalisation</a:t>
            </a:r>
            <a:r>
              <a:rPr lang="en-US" altLang="en-US" sz="3400" dirty="0" smtClean="0"/>
              <a:t> </a:t>
            </a:r>
            <a:r>
              <a:rPr lang="en-US" altLang="en-US" sz="3400" dirty="0"/>
              <a:t>and </a:t>
            </a:r>
            <a:r>
              <a:rPr lang="en-US" altLang="en-US" sz="3400" dirty="0" err="1" smtClean="0"/>
              <a:t>customisation</a:t>
            </a:r>
            <a:r>
              <a:rPr lang="en-US" altLang="en-US" sz="3400" dirty="0"/>
              <a:t>; forgiveness</a:t>
            </a:r>
          </a:p>
        </p:txBody>
      </p:sp>
      <p:sp>
        <p:nvSpPr>
          <p:cNvPr id="1127427" name="Rectangle 3"/>
          <p:cNvSpPr>
            <a:spLocks noGrp="1" noChangeArrowheads="1"/>
          </p:cNvSpPr>
          <p:nvPr>
            <p:ph type="body" idx="1"/>
          </p:nvPr>
        </p:nvSpPr>
        <p:spPr/>
        <p:txBody>
          <a:bodyPr/>
          <a:lstStyle/>
          <a:p>
            <a:r>
              <a:rPr lang="en-US" altLang="en-US" dirty="0" err="1" smtClean="0"/>
              <a:t>Personalisation</a:t>
            </a:r>
            <a:r>
              <a:rPr lang="en-US" altLang="en-US" dirty="0" smtClean="0"/>
              <a:t> </a:t>
            </a:r>
            <a:r>
              <a:rPr lang="en-US" altLang="en-US" dirty="0"/>
              <a:t>and </a:t>
            </a:r>
            <a:r>
              <a:rPr lang="en-US" altLang="en-US" dirty="0" err="1" smtClean="0"/>
              <a:t>customisation</a:t>
            </a:r>
            <a:r>
              <a:rPr lang="en-US" altLang="en-US" dirty="0" smtClean="0"/>
              <a:t> </a:t>
            </a:r>
            <a:r>
              <a:rPr lang="en-US" altLang="en-US" dirty="0"/>
              <a:t>= adaptability</a:t>
            </a:r>
          </a:p>
          <a:p>
            <a:pPr lvl="1"/>
            <a:r>
              <a:rPr lang="en-US" altLang="en-US" dirty="0"/>
              <a:t>GUI </a:t>
            </a:r>
            <a:r>
              <a:rPr lang="en-US" altLang="en-US" b="1" dirty="0" err="1" smtClean="0"/>
              <a:t>personalisation</a:t>
            </a:r>
            <a:r>
              <a:rPr lang="en-US" altLang="en-US" dirty="0" smtClean="0"/>
              <a:t> </a:t>
            </a:r>
            <a:r>
              <a:rPr lang="en-US" altLang="en-US" dirty="0"/>
              <a:t>– </a:t>
            </a:r>
            <a:r>
              <a:rPr lang="en-US" altLang="en-US" dirty="0" err="1" smtClean="0"/>
              <a:t>customisation</a:t>
            </a:r>
            <a:r>
              <a:rPr lang="en-US" altLang="en-US" dirty="0" smtClean="0"/>
              <a:t> </a:t>
            </a:r>
            <a:r>
              <a:rPr lang="en-US" altLang="en-US" dirty="0"/>
              <a:t>for personal use</a:t>
            </a:r>
          </a:p>
          <a:p>
            <a:pPr lvl="2"/>
            <a:r>
              <a:rPr lang="en-US" altLang="en-US" dirty="0"/>
              <a:t>includes the user’s </a:t>
            </a:r>
            <a:r>
              <a:rPr lang="en-US" altLang="en-US" u="sng" dirty="0"/>
              <a:t>locale</a:t>
            </a:r>
            <a:r>
              <a:rPr lang="en-US" altLang="en-US" dirty="0"/>
              <a:t> information  </a:t>
            </a:r>
          </a:p>
          <a:p>
            <a:pPr lvl="1"/>
            <a:r>
              <a:rPr lang="en-US" altLang="en-US" dirty="0"/>
              <a:t>GUI </a:t>
            </a:r>
            <a:r>
              <a:rPr lang="en-US" altLang="en-US" b="1" dirty="0" err="1" smtClean="0"/>
              <a:t>customisation</a:t>
            </a:r>
            <a:r>
              <a:rPr lang="en-US" altLang="en-US" dirty="0" smtClean="0"/>
              <a:t> </a:t>
            </a:r>
            <a:r>
              <a:rPr lang="en-US" altLang="en-US" dirty="0"/>
              <a:t>– administrative task of tailoring the software to different groups of users</a:t>
            </a:r>
          </a:p>
          <a:p>
            <a:pPr>
              <a:spcBef>
                <a:spcPts val="1200"/>
              </a:spcBef>
            </a:pPr>
            <a:r>
              <a:rPr lang="en-US" altLang="en-US" dirty="0"/>
              <a:t>Forgiveness </a:t>
            </a:r>
          </a:p>
          <a:p>
            <a:pPr lvl="1"/>
            <a:r>
              <a:rPr lang="en-US" altLang="en-US" dirty="0"/>
              <a:t>support for an </a:t>
            </a:r>
            <a:r>
              <a:rPr lang="en-US" altLang="en-US" u="sng" dirty="0" err="1"/>
              <a:t>explorable</a:t>
            </a:r>
            <a:r>
              <a:rPr lang="en-US" altLang="en-US" dirty="0"/>
              <a:t> interface</a:t>
            </a:r>
          </a:p>
          <a:p>
            <a:pPr lvl="1"/>
            <a:r>
              <a:rPr lang="en-US" altLang="en-US" dirty="0"/>
              <a:t>multi-level </a:t>
            </a:r>
            <a:r>
              <a:rPr lang="en-US" altLang="en-US" u="sng" dirty="0"/>
              <a:t>undo</a:t>
            </a:r>
            <a:r>
              <a:rPr lang="en-US" altLang="en-US" dirty="0"/>
              <a:t> operation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92EAC036-3016-4C72-AED2-E33FAE215F97}" type="slidenum">
              <a:rPr lang="en-AU" altLang="en-US"/>
              <a:pPr/>
              <a:t>12</a:t>
            </a:fld>
            <a:endParaRPr lang="en-AU" altLang="en-US"/>
          </a:p>
        </p:txBody>
      </p:sp>
      <p:sp>
        <p:nvSpPr>
          <p:cNvPr id="1129474" name="Rectangle 2"/>
          <p:cNvSpPr>
            <a:spLocks noGrp="1" noChangeArrowheads="1"/>
          </p:cNvSpPr>
          <p:nvPr>
            <p:ph type="title"/>
          </p:nvPr>
        </p:nvSpPr>
        <p:spPr/>
        <p:txBody>
          <a:bodyPr/>
          <a:lstStyle/>
          <a:p>
            <a:r>
              <a:rPr lang="en-US" altLang="en-US"/>
              <a:t>Feedback; Aesthetics and usability</a:t>
            </a:r>
          </a:p>
        </p:txBody>
      </p:sp>
      <p:sp>
        <p:nvSpPr>
          <p:cNvPr id="1129475" name="Rectangle 3"/>
          <p:cNvSpPr>
            <a:spLocks noGrp="1" noChangeArrowheads="1"/>
          </p:cNvSpPr>
          <p:nvPr>
            <p:ph type="body" idx="1"/>
          </p:nvPr>
        </p:nvSpPr>
        <p:spPr/>
        <p:txBody>
          <a:bodyPr/>
          <a:lstStyle/>
          <a:p>
            <a:r>
              <a:rPr lang="en-US" altLang="en-US" dirty="0"/>
              <a:t>Feedback</a:t>
            </a:r>
          </a:p>
          <a:p>
            <a:pPr lvl="1"/>
            <a:r>
              <a:rPr lang="en-US" altLang="en-US" dirty="0"/>
              <a:t>spin-off of the first guideline – the user in control</a:t>
            </a:r>
          </a:p>
          <a:p>
            <a:pPr lvl="1"/>
            <a:r>
              <a:rPr lang="en-US" altLang="en-US" dirty="0"/>
              <a:t>visual and/or audio cues to inform the user of what’s going on when the control is temporarily with the program</a:t>
            </a:r>
          </a:p>
          <a:p>
            <a:pPr>
              <a:spcBef>
                <a:spcPts val="1200"/>
              </a:spcBef>
            </a:pPr>
            <a:r>
              <a:rPr lang="en-US" altLang="en-US" dirty="0"/>
              <a:t>Aesthetics and usability </a:t>
            </a:r>
            <a:r>
              <a:rPr lang="en-US" altLang="en-US" dirty="0">
                <a:sym typeface="Wingdings" panose="05000000000000000000" pitchFamily="2" charset="2"/>
              </a:rPr>
              <a:t> user satisfaction </a:t>
            </a:r>
          </a:p>
          <a:p>
            <a:pPr lvl="1"/>
            <a:r>
              <a:rPr lang="en-US" altLang="en-US" dirty="0"/>
              <a:t>Aesthetics are about the system’s visual appeal</a:t>
            </a:r>
          </a:p>
          <a:p>
            <a:pPr lvl="1"/>
            <a:r>
              <a:rPr lang="en-US" altLang="en-US" dirty="0"/>
              <a:t>Usability is about the ease, simplicity, efficiency, reliability, and productivity in using the interface </a:t>
            </a:r>
          </a:p>
          <a:p>
            <a:pPr lvl="1"/>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36371822-8132-43E9-A613-14DFA7F4CD40}" type="slidenum">
              <a:rPr lang="en-AU" altLang="en-US"/>
              <a:pPr/>
              <a:t>13</a:t>
            </a:fld>
            <a:endParaRPr lang="en-AU" altLang="en-US"/>
          </a:p>
        </p:txBody>
      </p:sp>
      <p:sp>
        <p:nvSpPr>
          <p:cNvPr id="1196034" name="Rectangle 2"/>
          <p:cNvSpPr>
            <a:spLocks noGrp="1" noChangeArrowheads="1"/>
          </p:cNvSpPr>
          <p:nvPr>
            <p:ph type="title"/>
          </p:nvPr>
        </p:nvSpPr>
        <p:spPr/>
        <p:txBody>
          <a:bodyPr/>
          <a:lstStyle/>
          <a:p>
            <a:r>
              <a:rPr lang="en-US" altLang="en-US"/>
              <a:t>Review Quiz 7.1</a:t>
            </a:r>
          </a:p>
        </p:txBody>
      </p:sp>
      <p:sp>
        <p:nvSpPr>
          <p:cNvPr id="1196035"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sz="3200" dirty="0"/>
              <a:t>How are GUI clients classified?</a:t>
            </a:r>
          </a:p>
          <a:p>
            <a:pPr marL="533400" indent="-533400">
              <a:spcBef>
                <a:spcPts val="1800"/>
              </a:spcBef>
              <a:buClr>
                <a:srgbClr val="0000CC"/>
              </a:buClr>
              <a:buFont typeface="Monotype Sorts" charset="2"/>
              <a:buAutoNum type="arabicPeriod"/>
            </a:pPr>
            <a:r>
              <a:rPr lang="en-US" altLang="en-US" sz="3200" dirty="0"/>
              <a:t>What is the principal GUI design guideline?</a:t>
            </a:r>
          </a:p>
          <a:p>
            <a:pPr marL="533400" indent="-533400">
              <a:spcBef>
                <a:spcPts val="1800"/>
              </a:spcBef>
              <a:buClr>
                <a:srgbClr val="0000CC"/>
              </a:buClr>
              <a:buFont typeface="Monotype Sorts" charset="2"/>
              <a:buAutoNum type="arabicPeriod"/>
            </a:pPr>
            <a:r>
              <a:rPr lang="en-US" altLang="en-US" sz="3200" dirty="0"/>
              <a:t>What user guideline is most closely related to the guideline of user in control?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ctrTitle"/>
          </p:nvPr>
        </p:nvSpPr>
        <p:spPr/>
        <p:txBody>
          <a:bodyPr/>
          <a:lstStyle/>
          <a:p>
            <a:pPr algn="ctr"/>
            <a:r>
              <a:rPr lang="en-US" altLang="en-US" sz="4000"/>
              <a:t>2. </a:t>
            </a:r>
            <a:r>
              <a:rPr lang="en-US" altLang="en-US"/>
              <a:t>Desktop GUI design </a:t>
            </a:r>
          </a:p>
        </p:txBody>
      </p:sp>
      <p:sp>
        <p:nvSpPr>
          <p:cNvPr id="1168387" name="Rectangle 3"/>
          <p:cNvSpPr>
            <a:spLocks noGrp="1" noChangeArrowheads="1"/>
          </p:cNvSpPr>
          <p:nvPr>
            <p:ph type="subTitle" idx="1"/>
          </p:nvPr>
        </p:nvSpPr>
        <p:spPr/>
        <p:txBody>
          <a:bodyPr/>
          <a:lstStyle/>
          <a:p>
            <a:pPr>
              <a:lnSpc>
                <a:spcPct val="90000"/>
              </a:lnSpc>
              <a:buFont typeface="Monotype Sorts" charset="2"/>
              <a:buChar char="n"/>
            </a:pPr>
            <a:r>
              <a:rPr lang="en-US" altLang="en-US" sz="2000" dirty="0"/>
              <a:t> Two main aspects of UI design: design of windows and design of windows’ input and editing controls</a:t>
            </a:r>
          </a:p>
          <a:p>
            <a:pPr>
              <a:lnSpc>
                <a:spcPct val="90000"/>
              </a:lnSpc>
              <a:buFont typeface="Monotype Sorts" charset="2"/>
              <a:buChar char="n"/>
            </a:pPr>
            <a:r>
              <a:rPr lang="en-US" altLang="en-US" sz="2000" dirty="0"/>
              <a:t> </a:t>
            </a:r>
            <a:r>
              <a:rPr lang="en-US" altLang="en-US" sz="2000" u="sng" dirty="0"/>
              <a:t>GUI containers</a:t>
            </a:r>
            <a:r>
              <a:rPr lang="en-US" altLang="en-US" sz="2000" dirty="0"/>
              <a:t> - primary and secondary windows</a:t>
            </a:r>
          </a:p>
          <a:p>
            <a:pPr>
              <a:lnSpc>
                <a:spcPct val="90000"/>
              </a:lnSpc>
              <a:buFont typeface="Monotype Sorts" charset="2"/>
              <a:buChar char="n"/>
            </a:pPr>
            <a:r>
              <a:rPr lang="en-US" altLang="en-US" sz="2000" dirty="0"/>
              <a:t>Together, containers, menus, and controls constitute </a:t>
            </a:r>
            <a:r>
              <a:rPr lang="en-US" altLang="en-US" sz="2000" u="sng" dirty="0"/>
              <a:t>GUI components</a:t>
            </a:r>
            <a:r>
              <a:rPr lang="en-US" altLang="en-US" sz="2000" dirty="0"/>
              <a:t>  - </a:t>
            </a:r>
            <a:r>
              <a:rPr lang="en-US" altLang="en-US" sz="2000" dirty="0" err="1" smtClean="0"/>
              <a:t>theSwing</a:t>
            </a:r>
            <a:r>
              <a:rPr lang="en-US" altLang="en-US" sz="2000" dirty="0" smtClean="0"/>
              <a:t> </a:t>
            </a:r>
            <a:r>
              <a:rPr lang="en-US" altLang="en-US" sz="2000" dirty="0"/>
              <a:t>library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2BA7CA63-888F-4A4F-AD5F-E74BED0B721E}" type="slidenum">
              <a:rPr lang="en-AU" altLang="en-US"/>
              <a:pPr/>
              <a:t>15</a:t>
            </a:fld>
            <a:endParaRPr lang="en-AU" altLang="en-US"/>
          </a:p>
        </p:txBody>
      </p:sp>
      <p:sp>
        <p:nvSpPr>
          <p:cNvPr id="1132546" name="Rectangle 2"/>
          <p:cNvSpPr>
            <a:spLocks noGrp="1" noChangeArrowheads="1"/>
          </p:cNvSpPr>
          <p:nvPr>
            <p:ph type="title"/>
          </p:nvPr>
        </p:nvSpPr>
        <p:spPr/>
        <p:txBody>
          <a:bodyPr/>
          <a:lstStyle/>
          <a:p>
            <a:r>
              <a:rPr lang="en-US" altLang="en-US"/>
              <a:t>Primary window </a:t>
            </a:r>
          </a:p>
        </p:txBody>
      </p:sp>
      <p:pic>
        <p:nvPicPr>
          <p:cNvPr id="11325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052513"/>
            <a:ext cx="705643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422984B2-0C68-48DC-8343-71D7370FC2AD}" type="slidenum">
              <a:rPr lang="en-AU" altLang="en-US"/>
              <a:pPr/>
              <a:t>16</a:t>
            </a:fld>
            <a:endParaRPr lang="en-AU" altLang="en-US"/>
          </a:p>
        </p:txBody>
      </p:sp>
      <p:sp>
        <p:nvSpPr>
          <p:cNvPr id="1133570" name="Rectangle 2"/>
          <p:cNvSpPr>
            <a:spLocks noGrp="1" noChangeArrowheads="1"/>
          </p:cNvSpPr>
          <p:nvPr>
            <p:ph type="title"/>
          </p:nvPr>
        </p:nvSpPr>
        <p:spPr/>
        <p:txBody>
          <a:bodyPr/>
          <a:lstStyle/>
          <a:p>
            <a:r>
              <a:rPr lang="en-US" altLang="en-US"/>
              <a:t>Example 7.2 (AE) – primary window </a:t>
            </a:r>
          </a:p>
        </p:txBody>
      </p:sp>
      <p:pic>
        <p:nvPicPr>
          <p:cNvPr id="11335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908050"/>
            <a:ext cx="7559675"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656B7942-2FCB-4BEE-A09A-F26924733B0A}" type="slidenum">
              <a:rPr lang="en-AU" altLang="en-US"/>
              <a:pPr/>
              <a:t>17</a:t>
            </a:fld>
            <a:endParaRPr lang="en-AU" altLang="en-US"/>
          </a:p>
        </p:txBody>
      </p:sp>
      <p:sp>
        <p:nvSpPr>
          <p:cNvPr id="1134594" name="Rectangle 2"/>
          <p:cNvSpPr>
            <a:spLocks noGrp="1" noChangeArrowheads="1"/>
          </p:cNvSpPr>
          <p:nvPr>
            <p:ph type="title"/>
          </p:nvPr>
        </p:nvSpPr>
        <p:spPr/>
        <p:txBody>
          <a:bodyPr/>
          <a:lstStyle/>
          <a:p>
            <a:r>
              <a:rPr lang="en-US" altLang="en-US"/>
              <a:t>Primary window – row browser</a:t>
            </a:r>
          </a:p>
        </p:txBody>
      </p:sp>
      <p:pic>
        <p:nvPicPr>
          <p:cNvPr id="11345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1052513"/>
            <a:ext cx="7561262"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C362DDB9-241F-4E7A-8D18-551FD4DF86E2}" type="slidenum">
              <a:rPr lang="en-AU" altLang="en-US"/>
              <a:pPr/>
              <a:t>18</a:t>
            </a:fld>
            <a:endParaRPr lang="en-AU" altLang="en-US"/>
          </a:p>
        </p:txBody>
      </p:sp>
      <p:sp>
        <p:nvSpPr>
          <p:cNvPr id="1135618" name="Rectangle 2"/>
          <p:cNvSpPr>
            <a:spLocks noGrp="1" noChangeArrowheads="1"/>
          </p:cNvSpPr>
          <p:nvPr>
            <p:ph type="title"/>
          </p:nvPr>
        </p:nvSpPr>
        <p:spPr/>
        <p:txBody>
          <a:bodyPr/>
          <a:lstStyle/>
          <a:p>
            <a:r>
              <a:rPr lang="en-US" altLang="en-US" sz="3600"/>
              <a:t>Primary window – multi-pane row browser</a:t>
            </a:r>
          </a:p>
        </p:txBody>
      </p:sp>
      <p:pic>
        <p:nvPicPr>
          <p:cNvPr id="11356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908050"/>
            <a:ext cx="7740650"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FC4F46A7-ADA0-47FA-AC08-E6FC05B3601E}" type="slidenum">
              <a:rPr lang="en-AU" altLang="en-US"/>
              <a:pPr/>
              <a:t>19</a:t>
            </a:fld>
            <a:endParaRPr lang="en-AU" altLang="en-US"/>
          </a:p>
        </p:txBody>
      </p:sp>
      <p:sp>
        <p:nvSpPr>
          <p:cNvPr id="1136642" name="Rectangle 2"/>
          <p:cNvSpPr>
            <a:spLocks noGrp="1" noChangeArrowheads="1"/>
          </p:cNvSpPr>
          <p:nvPr>
            <p:ph type="title"/>
          </p:nvPr>
        </p:nvSpPr>
        <p:spPr/>
        <p:txBody>
          <a:bodyPr/>
          <a:lstStyle/>
          <a:p>
            <a:r>
              <a:rPr lang="en-US" altLang="en-US"/>
              <a:t>Primary window – tree browser</a:t>
            </a:r>
          </a:p>
        </p:txBody>
      </p:sp>
      <p:pic>
        <p:nvPicPr>
          <p:cNvPr id="11366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981075"/>
            <a:ext cx="7885112"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1E7FA5D1-8C79-4453-A8CE-6818AB3CAA19}" type="slidenum">
              <a:rPr lang="en-AU" altLang="en-US"/>
              <a:pPr/>
              <a:t>2</a:t>
            </a:fld>
            <a:endParaRPr lang="en-AU" altLang="en-US"/>
          </a:p>
        </p:txBody>
      </p:sp>
      <p:sp>
        <p:nvSpPr>
          <p:cNvPr id="1117186" name="Rectangle 2"/>
          <p:cNvSpPr>
            <a:spLocks noGrp="1" noChangeArrowheads="1"/>
          </p:cNvSpPr>
          <p:nvPr>
            <p:ph type="title"/>
          </p:nvPr>
        </p:nvSpPr>
        <p:spPr/>
        <p:txBody>
          <a:bodyPr/>
          <a:lstStyle/>
          <a:p>
            <a:r>
              <a:rPr lang="en-US" altLang="en-US"/>
              <a:t>Topics</a:t>
            </a:r>
          </a:p>
        </p:txBody>
      </p:sp>
      <p:sp>
        <p:nvSpPr>
          <p:cNvPr id="1117187" name="Rectangle 3"/>
          <p:cNvSpPr>
            <a:spLocks noGrp="1" noChangeArrowheads="1"/>
          </p:cNvSpPr>
          <p:nvPr>
            <p:ph type="body" idx="1"/>
          </p:nvPr>
        </p:nvSpPr>
        <p:spPr/>
        <p:txBody>
          <a:bodyPr/>
          <a:lstStyle/>
          <a:p>
            <a:pPr>
              <a:lnSpc>
                <a:spcPct val="210000"/>
              </a:lnSpc>
            </a:pPr>
            <a:r>
              <a:rPr lang="en-US" altLang="en-US"/>
              <a:t>From GUI prototype to implementation</a:t>
            </a:r>
          </a:p>
          <a:p>
            <a:pPr>
              <a:lnSpc>
                <a:spcPct val="210000"/>
              </a:lnSpc>
            </a:pPr>
            <a:r>
              <a:rPr lang="en-US" altLang="en-US"/>
              <a:t>Guidelines for GUI design</a:t>
            </a:r>
          </a:p>
          <a:p>
            <a:pPr>
              <a:lnSpc>
                <a:spcPct val="210000"/>
              </a:lnSpc>
            </a:pPr>
            <a:r>
              <a:rPr lang="en-US" altLang="en-US"/>
              <a:t>Desktop GUI design</a:t>
            </a:r>
          </a:p>
          <a:p>
            <a:pPr>
              <a:lnSpc>
                <a:spcPct val="210000"/>
              </a:lnSpc>
            </a:pPr>
            <a:r>
              <a:rPr lang="en-US" altLang="en-US"/>
              <a:t>Web GUI design</a:t>
            </a:r>
          </a:p>
          <a:p>
            <a:pPr>
              <a:lnSpc>
                <a:spcPct val="210000"/>
              </a:lnSpc>
            </a:pPr>
            <a:r>
              <a:rPr lang="en-US" altLang="en-US"/>
              <a:t>Modeling GUI navigation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7 (Maciaszek - RASD 3/e)</a:t>
            </a:r>
          </a:p>
        </p:txBody>
      </p:sp>
      <p:sp>
        <p:nvSpPr>
          <p:cNvPr id="7" name="Slide Number Placeholder 5"/>
          <p:cNvSpPr>
            <a:spLocks noGrp="1"/>
          </p:cNvSpPr>
          <p:nvPr>
            <p:ph type="sldNum" sz="quarter" idx="12"/>
          </p:nvPr>
        </p:nvSpPr>
        <p:spPr/>
        <p:txBody>
          <a:bodyPr/>
          <a:lstStyle/>
          <a:p>
            <a:fld id="{AA646FC8-6356-480C-A7DD-198B5C7865E6}" type="slidenum">
              <a:rPr lang="en-AU" altLang="en-US"/>
              <a:pPr/>
              <a:t>20</a:t>
            </a:fld>
            <a:endParaRPr lang="en-AU" altLang="en-US"/>
          </a:p>
        </p:txBody>
      </p:sp>
      <p:sp>
        <p:nvSpPr>
          <p:cNvPr id="1138690" name="Rectangle 2"/>
          <p:cNvSpPr>
            <a:spLocks noGrp="1" noChangeArrowheads="1"/>
          </p:cNvSpPr>
          <p:nvPr>
            <p:ph type="title"/>
          </p:nvPr>
        </p:nvSpPr>
        <p:spPr/>
        <p:txBody>
          <a:bodyPr/>
          <a:lstStyle/>
          <a:p>
            <a:r>
              <a:rPr lang="en-US" altLang="en-US"/>
              <a:t>Secondary window</a:t>
            </a:r>
          </a:p>
        </p:txBody>
      </p:sp>
      <p:sp>
        <p:nvSpPr>
          <p:cNvPr id="1138691" name="Rectangle 3"/>
          <p:cNvSpPr>
            <a:spLocks noGrp="1" noChangeArrowheads="1"/>
          </p:cNvSpPr>
          <p:nvPr>
            <p:ph type="body" idx="1"/>
          </p:nvPr>
        </p:nvSpPr>
        <p:spPr>
          <a:xfrm>
            <a:off x="1371600" y="3789363"/>
            <a:ext cx="7543800" cy="2535237"/>
          </a:xfrm>
        </p:spPr>
        <p:txBody>
          <a:bodyPr/>
          <a:lstStyle/>
          <a:p>
            <a:pPr>
              <a:lnSpc>
                <a:spcPct val="85000"/>
              </a:lnSpc>
            </a:pPr>
            <a:r>
              <a:rPr lang="en-US" altLang="en-US" sz="2000" dirty="0"/>
              <a:t>Typically </a:t>
            </a:r>
            <a:r>
              <a:rPr lang="en-US" altLang="en-US" sz="2000" b="1" dirty="0"/>
              <a:t>modal</a:t>
            </a:r>
            <a:r>
              <a:rPr lang="en-US" altLang="en-US" sz="2000" dirty="0"/>
              <a:t> with respect to the primary window – user must respond and close the secondary window before interacting with any other window of the application</a:t>
            </a:r>
          </a:p>
          <a:p>
            <a:pPr>
              <a:lnSpc>
                <a:spcPct val="85000"/>
              </a:lnSpc>
            </a:pPr>
            <a:r>
              <a:rPr lang="en-US" altLang="en-US" sz="2000" b="1" dirty="0"/>
              <a:t>Modeless</a:t>
            </a:r>
            <a:r>
              <a:rPr lang="en-US" altLang="en-US" sz="2000" dirty="0"/>
              <a:t> secondary windows are possible but not recommended</a:t>
            </a:r>
          </a:p>
          <a:p>
            <a:pPr>
              <a:lnSpc>
                <a:spcPct val="85000"/>
              </a:lnSpc>
            </a:pPr>
            <a:r>
              <a:rPr lang="en-US" altLang="en-US" sz="2000" b="1" dirty="0"/>
              <a:t>Does not have any ‘bars’</a:t>
            </a:r>
            <a:r>
              <a:rPr lang="en-US" altLang="en-US" sz="2000" dirty="0"/>
              <a:t> – a menu bar, toolbar, scroll bars, or status bar</a:t>
            </a:r>
          </a:p>
          <a:p>
            <a:pPr>
              <a:lnSpc>
                <a:spcPct val="85000"/>
              </a:lnSpc>
            </a:pPr>
            <a:r>
              <a:rPr lang="en-US" altLang="en-US" sz="2000" dirty="0"/>
              <a:t>User events are achieved with </a:t>
            </a:r>
            <a:r>
              <a:rPr lang="en-US" altLang="en-US" sz="2000" b="1" dirty="0"/>
              <a:t>command buttons</a:t>
            </a:r>
            <a:r>
              <a:rPr lang="en-US" altLang="en-US" sz="2000" dirty="0"/>
              <a:t> (</a:t>
            </a:r>
            <a:r>
              <a:rPr lang="en-US" altLang="en-US" sz="2000" b="1" dirty="0"/>
              <a:t>action buttons</a:t>
            </a:r>
            <a:r>
              <a:rPr lang="en-US" altLang="en-US" sz="2000" dirty="0"/>
              <a:t>)  </a:t>
            </a:r>
          </a:p>
        </p:txBody>
      </p:sp>
      <p:pic>
        <p:nvPicPr>
          <p:cNvPr id="11386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052513"/>
            <a:ext cx="882015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7 (Maciaszek - RASD 3/e)</a:t>
            </a:r>
          </a:p>
        </p:txBody>
      </p:sp>
      <p:sp>
        <p:nvSpPr>
          <p:cNvPr id="7" name="Slide Number Placeholder 5"/>
          <p:cNvSpPr>
            <a:spLocks noGrp="1"/>
          </p:cNvSpPr>
          <p:nvPr>
            <p:ph type="sldNum" sz="quarter" idx="12"/>
          </p:nvPr>
        </p:nvSpPr>
        <p:spPr/>
        <p:txBody>
          <a:bodyPr/>
          <a:lstStyle/>
          <a:p>
            <a:fld id="{2D65CB0F-B375-41A1-84F4-B5A69591B64B}" type="slidenum">
              <a:rPr lang="en-AU" altLang="en-US"/>
              <a:pPr/>
              <a:t>21</a:t>
            </a:fld>
            <a:endParaRPr lang="en-AU" altLang="en-US"/>
          </a:p>
        </p:txBody>
      </p:sp>
      <p:sp>
        <p:nvSpPr>
          <p:cNvPr id="1139714" name="Rectangle 2"/>
          <p:cNvSpPr>
            <a:spLocks noGrp="1" noChangeArrowheads="1"/>
          </p:cNvSpPr>
          <p:nvPr>
            <p:ph type="title"/>
          </p:nvPr>
        </p:nvSpPr>
        <p:spPr/>
        <p:txBody>
          <a:bodyPr/>
          <a:lstStyle/>
          <a:p>
            <a:r>
              <a:rPr lang="en-US" altLang="en-US"/>
              <a:t>Secondary window – dialog box</a:t>
            </a:r>
          </a:p>
        </p:txBody>
      </p:sp>
      <p:pic>
        <p:nvPicPr>
          <p:cNvPr id="11397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2875"/>
            <a:ext cx="58674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97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425" y="2852738"/>
            <a:ext cx="320357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8074E0ED-8A0C-4ED2-A132-BBBD9910553E}" type="slidenum">
              <a:rPr lang="en-AU" altLang="en-US"/>
              <a:pPr/>
              <a:t>22</a:t>
            </a:fld>
            <a:endParaRPr lang="en-AU" altLang="en-US"/>
          </a:p>
        </p:txBody>
      </p:sp>
      <p:sp>
        <p:nvSpPr>
          <p:cNvPr id="1140738" name="Rectangle 2"/>
          <p:cNvSpPr>
            <a:spLocks noGrp="1" noChangeArrowheads="1"/>
          </p:cNvSpPr>
          <p:nvPr>
            <p:ph type="title"/>
          </p:nvPr>
        </p:nvSpPr>
        <p:spPr/>
        <p:txBody>
          <a:bodyPr/>
          <a:lstStyle/>
          <a:p>
            <a:r>
              <a:rPr lang="en-US" altLang="en-US"/>
              <a:t>Secondary window – tab folder</a:t>
            </a:r>
          </a:p>
        </p:txBody>
      </p:sp>
      <p:pic>
        <p:nvPicPr>
          <p:cNvPr id="11407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981075"/>
            <a:ext cx="662463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96A50426-64AA-4BFF-AA25-3459381486AC}" type="slidenum">
              <a:rPr lang="en-AU" altLang="en-US"/>
              <a:pPr/>
              <a:t>23</a:t>
            </a:fld>
            <a:endParaRPr lang="en-AU" altLang="en-US"/>
          </a:p>
        </p:txBody>
      </p:sp>
      <p:sp>
        <p:nvSpPr>
          <p:cNvPr id="1141762" name="Rectangle 2"/>
          <p:cNvSpPr>
            <a:spLocks noGrp="1" noChangeArrowheads="1"/>
          </p:cNvSpPr>
          <p:nvPr>
            <p:ph type="title"/>
          </p:nvPr>
        </p:nvSpPr>
        <p:spPr/>
        <p:txBody>
          <a:bodyPr/>
          <a:lstStyle/>
          <a:p>
            <a:r>
              <a:rPr lang="en-US" altLang="en-US"/>
              <a:t>Secondary window – drop-down list</a:t>
            </a:r>
          </a:p>
        </p:txBody>
      </p:sp>
      <p:pic>
        <p:nvPicPr>
          <p:cNvPr id="11417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1052513"/>
            <a:ext cx="6911975" cy="544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DD6943BC-E2C1-4781-89F8-A01656434324}" type="slidenum">
              <a:rPr lang="en-AU" altLang="en-US"/>
              <a:pPr/>
              <a:t>24</a:t>
            </a:fld>
            <a:endParaRPr lang="en-AU" altLang="en-US"/>
          </a:p>
        </p:txBody>
      </p:sp>
      <p:sp>
        <p:nvSpPr>
          <p:cNvPr id="1142786" name="Rectangle 2"/>
          <p:cNvSpPr>
            <a:spLocks noGrp="1" noChangeArrowheads="1"/>
          </p:cNvSpPr>
          <p:nvPr>
            <p:ph type="title"/>
          </p:nvPr>
        </p:nvSpPr>
        <p:spPr/>
        <p:txBody>
          <a:bodyPr/>
          <a:lstStyle/>
          <a:p>
            <a:r>
              <a:rPr lang="en-US" altLang="en-US"/>
              <a:t>Secondary window – message box</a:t>
            </a:r>
          </a:p>
        </p:txBody>
      </p:sp>
      <p:pic>
        <p:nvPicPr>
          <p:cNvPr id="11427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365375"/>
            <a:ext cx="81470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B5DB12D6-3C95-4AC9-877B-26092D7CEC8F}" type="slidenum">
              <a:rPr lang="en-AU" altLang="en-US"/>
              <a:pPr/>
              <a:t>25</a:t>
            </a:fld>
            <a:endParaRPr lang="en-AU" altLang="en-US"/>
          </a:p>
        </p:txBody>
      </p:sp>
      <p:sp>
        <p:nvSpPr>
          <p:cNvPr id="1143810" name="Rectangle 2"/>
          <p:cNvSpPr>
            <a:spLocks noGrp="1" noChangeArrowheads="1"/>
          </p:cNvSpPr>
          <p:nvPr>
            <p:ph type="title"/>
          </p:nvPr>
        </p:nvSpPr>
        <p:spPr/>
        <p:txBody>
          <a:bodyPr/>
          <a:lstStyle/>
          <a:p>
            <a:r>
              <a:rPr lang="en-US" altLang="en-US"/>
              <a:t>Menus</a:t>
            </a:r>
          </a:p>
        </p:txBody>
      </p:sp>
      <p:pic>
        <p:nvPicPr>
          <p:cNvPr id="11438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363663"/>
            <a:ext cx="8675687"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77AFBE65-1DE0-4EC1-AC22-F83E2059CC3E}" type="slidenum">
              <a:rPr lang="en-AU" altLang="en-US"/>
              <a:pPr/>
              <a:t>26</a:t>
            </a:fld>
            <a:endParaRPr lang="en-AU" altLang="en-US"/>
          </a:p>
        </p:txBody>
      </p:sp>
      <p:sp>
        <p:nvSpPr>
          <p:cNvPr id="1145858" name="Rectangle 2"/>
          <p:cNvSpPr>
            <a:spLocks noGrp="1" noChangeArrowheads="1"/>
          </p:cNvSpPr>
          <p:nvPr>
            <p:ph type="title"/>
          </p:nvPr>
        </p:nvSpPr>
        <p:spPr/>
        <p:txBody>
          <a:bodyPr/>
          <a:lstStyle/>
          <a:p>
            <a:r>
              <a:rPr lang="en-US" altLang="en-US"/>
              <a:t>Toolbars</a:t>
            </a:r>
          </a:p>
        </p:txBody>
      </p:sp>
      <p:pic>
        <p:nvPicPr>
          <p:cNvPr id="11458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76475"/>
            <a:ext cx="9144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E27FF315-ADA1-4FAC-8815-BD81C6A1A8BE}" type="slidenum">
              <a:rPr lang="en-AU" altLang="en-US"/>
              <a:pPr/>
              <a:t>27</a:t>
            </a:fld>
            <a:endParaRPr lang="en-AU" altLang="en-US"/>
          </a:p>
        </p:txBody>
      </p:sp>
      <p:sp>
        <p:nvSpPr>
          <p:cNvPr id="1147906" name="Rectangle 2"/>
          <p:cNvSpPr>
            <a:spLocks noGrp="1" noChangeArrowheads="1"/>
          </p:cNvSpPr>
          <p:nvPr>
            <p:ph type="title"/>
          </p:nvPr>
        </p:nvSpPr>
        <p:spPr/>
        <p:txBody>
          <a:bodyPr/>
          <a:lstStyle/>
          <a:p>
            <a:r>
              <a:rPr lang="en-US" altLang="en-US"/>
              <a:t>Buttons and other controls</a:t>
            </a:r>
          </a:p>
        </p:txBody>
      </p:sp>
      <p:pic>
        <p:nvPicPr>
          <p:cNvPr id="11479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1052513"/>
            <a:ext cx="7272338"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7B3C9120-E7D0-45DB-822B-3FA356E33223}" type="slidenum">
              <a:rPr lang="en-AU" altLang="en-US"/>
              <a:pPr/>
              <a:t>28</a:t>
            </a:fld>
            <a:endParaRPr lang="en-AU" altLang="en-US"/>
          </a:p>
        </p:txBody>
      </p:sp>
      <p:sp>
        <p:nvSpPr>
          <p:cNvPr id="1193986" name="Rectangle 2"/>
          <p:cNvSpPr>
            <a:spLocks noGrp="1" noChangeArrowheads="1"/>
          </p:cNvSpPr>
          <p:nvPr>
            <p:ph type="title"/>
          </p:nvPr>
        </p:nvSpPr>
        <p:spPr/>
        <p:txBody>
          <a:bodyPr/>
          <a:lstStyle/>
          <a:p>
            <a:r>
              <a:rPr lang="en-US" altLang="en-US"/>
              <a:t>Review Quiz 7.2</a:t>
            </a:r>
          </a:p>
        </p:txBody>
      </p:sp>
      <p:sp>
        <p:nvSpPr>
          <p:cNvPr id="1193987"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a:t>What is the main characteristic that distinguishes primary from secondary windows?</a:t>
            </a:r>
          </a:p>
          <a:p>
            <a:pPr marL="533400" indent="-533400">
              <a:spcBef>
                <a:spcPts val="1800"/>
              </a:spcBef>
              <a:buClr>
                <a:srgbClr val="0000CC"/>
              </a:buClr>
              <a:buFont typeface="Monotype Sorts" charset="2"/>
              <a:buAutoNum type="arabicPeriod"/>
            </a:pPr>
            <a:r>
              <a:rPr lang="en-US" altLang="en-US" dirty="0"/>
              <a:t>What GUI component is a property page part of?</a:t>
            </a:r>
          </a:p>
          <a:p>
            <a:pPr marL="533400" indent="-533400">
              <a:spcBef>
                <a:spcPts val="1800"/>
              </a:spcBef>
              <a:buClr>
                <a:srgbClr val="0000CC"/>
              </a:buClr>
              <a:buFont typeface="Monotype Sorts" charset="2"/>
              <a:buAutoNum type="arabicPeriod"/>
            </a:pPr>
            <a:r>
              <a:rPr lang="en-US" altLang="en-US" dirty="0"/>
              <a:t>What GUI component is an accelerator key related to?</a:t>
            </a:r>
          </a:p>
          <a:p>
            <a:pPr marL="533400" indent="-533400">
              <a:spcBef>
                <a:spcPts val="1800"/>
              </a:spcBef>
              <a:buClr>
                <a:srgbClr val="0000CC"/>
              </a:buClr>
              <a:buFont typeface="Monotype Sorts" charset="2"/>
              <a:buAutoNum type="arabicPeriod"/>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ctrTitle"/>
          </p:nvPr>
        </p:nvSpPr>
        <p:spPr/>
        <p:txBody>
          <a:bodyPr/>
          <a:lstStyle/>
          <a:p>
            <a:pPr algn="ctr"/>
            <a:r>
              <a:rPr lang="en-US" altLang="en-US" sz="4000"/>
              <a:t>3. </a:t>
            </a:r>
            <a:r>
              <a:rPr lang="en-US" altLang="en-US"/>
              <a:t>Web GUI design </a:t>
            </a:r>
          </a:p>
        </p:txBody>
      </p:sp>
      <p:sp>
        <p:nvSpPr>
          <p:cNvPr id="1171459" name="Rectangle 3"/>
          <p:cNvSpPr>
            <a:spLocks noGrp="1" noChangeArrowheads="1"/>
          </p:cNvSpPr>
          <p:nvPr>
            <p:ph type="subTitle" idx="1"/>
          </p:nvPr>
        </p:nvSpPr>
        <p:spPr/>
        <p:txBody>
          <a:bodyPr/>
          <a:lstStyle/>
          <a:p>
            <a:pPr>
              <a:lnSpc>
                <a:spcPct val="90000"/>
              </a:lnSpc>
              <a:buFont typeface="Monotype Sorts" charset="2"/>
              <a:buChar char="n"/>
            </a:pPr>
            <a:r>
              <a:rPr lang="en-US" altLang="en-US" sz="2000"/>
              <a:t> </a:t>
            </a:r>
            <a:r>
              <a:rPr lang="en-US" altLang="en-US" sz="2000" u="sng"/>
              <a:t>Web application</a:t>
            </a:r>
            <a:r>
              <a:rPr lang="en-US" altLang="en-US" sz="2000"/>
              <a:t> is a Web system that allows its users to execute business logic with a web browser</a:t>
            </a:r>
          </a:p>
          <a:p>
            <a:pPr>
              <a:lnSpc>
                <a:spcPct val="90000"/>
              </a:lnSpc>
              <a:buFont typeface="Monotype Sorts" charset="2"/>
              <a:buChar char="n"/>
            </a:pPr>
            <a:r>
              <a:rPr lang="en-US" altLang="en-US" sz="2000"/>
              <a:t> An Internet client </a:t>
            </a:r>
            <a:r>
              <a:rPr lang="en-US" altLang="en-US" sz="2000" i="1"/>
              <a:t>browser </a:t>
            </a:r>
            <a:r>
              <a:rPr lang="en-US" altLang="en-US" sz="2000"/>
              <a:t>renders </a:t>
            </a:r>
            <a:r>
              <a:rPr lang="en-US" altLang="en-US" sz="2000" u="sng"/>
              <a:t>web pages</a:t>
            </a:r>
            <a:r>
              <a:rPr lang="en-US" altLang="en-US" sz="2000" b="1"/>
              <a:t> </a:t>
            </a:r>
            <a:r>
              <a:rPr lang="en-US" altLang="en-US" sz="2000"/>
              <a:t>on a computer screen.</a:t>
            </a:r>
          </a:p>
          <a:p>
            <a:pPr>
              <a:lnSpc>
                <a:spcPct val="90000"/>
              </a:lnSpc>
              <a:buFont typeface="Monotype Sorts" charset="2"/>
              <a:buChar char="n"/>
            </a:pPr>
            <a:r>
              <a:rPr lang="en-US" altLang="en-US" sz="2000"/>
              <a:t> </a:t>
            </a:r>
            <a:r>
              <a:rPr lang="en-US" altLang="en-US" sz="2000" u="sng"/>
              <a:t>Web server</a:t>
            </a:r>
            <a:r>
              <a:rPr lang="en-US" altLang="en-US" sz="2000"/>
              <a:t> delivers the web pages to the browser</a:t>
            </a:r>
          </a:p>
          <a:p>
            <a:pPr>
              <a:lnSpc>
                <a:spcPct val="90000"/>
              </a:lnSpc>
              <a:buFont typeface="Monotype Sorts" charset="2"/>
              <a:buChar char="n"/>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type="ctrTitle"/>
          </p:nvPr>
        </p:nvSpPr>
        <p:spPr/>
        <p:txBody>
          <a:bodyPr/>
          <a:lstStyle/>
          <a:p>
            <a:pPr algn="ctr"/>
            <a:r>
              <a:rPr lang="en-US" altLang="en-US" sz="4000"/>
              <a:t>1. </a:t>
            </a:r>
            <a:r>
              <a:rPr lang="en-US" altLang="en-US"/>
              <a:t>Principles of  GUI design </a:t>
            </a:r>
          </a:p>
        </p:txBody>
      </p:sp>
      <p:sp>
        <p:nvSpPr>
          <p:cNvPr id="808965" name="Rectangle 5"/>
          <p:cNvSpPr>
            <a:spLocks noGrp="1" noChangeArrowheads="1"/>
          </p:cNvSpPr>
          <p:nvPr>
            <p:ph type="subTitle" idx="1"/>
          </p:nvPr>
        </p:nvSpPr>
        <p:spPr/>
        <p:txBody>
          <a:bodyPr/>
          <a:lstStyle/>
          <a:p>
            <a:pPr>
              <a:buFont typeface="Monotype Sorts" charset="2"/>
              <a:buChar char="n"/>
            </a:pPr>
            <a:r>
              <a:rPr lang="en-US" altLang="en-US" sz="2400"/>
              <a:t> GUI clients can be divided into </a:t>
            </a:r>
            <a:r>
              <a:rPr lang="en-US" altLang="en-US" sz="2400" u="sng"/>
              <a:t>programmable clients</a:t>
            </a:r>
            <a:r>
              <a:rPr lang="en-US" altLang="en-US" sz="2400"/>
              <a:t> on desktop platforms and </a:t>
            </a:r>
            <a:r>
              <a:rPr lang="en-US" altLang="en-US" sz="2400" u="sng"/>
              <a:t>browser clients</a:t>
            </a:r>
            <a:r>
              <a:rPr lang="en-US" altLang="en-US" sz="2400"/>
              <a:t> on Web platforms</a:t>
            </a:r>
          </a:p>
          <a:p>
            <a:pPr>
              <a:buFont typeface="Monotype Sorts" charset="2"/>
              <a:buChar char="n"/>
            </a:pPr>
            <a:r>
              <a:rPr lang="en-US" altLang="en-US" sz="2400"/>
              <a:t> GUI design is a </a:t>
            </a:r>
            <a:r>
              <a:rPr lang="en-US" altLang="en-US" sz="2400" i="1"/>
              <a:t>multidisciplinary activity</a:t>
            </a:r>
            <a:r>
              <a:rPr lang="en-US" altLang="en-US" sz="24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9CF8ACFC-65ED-410C-85D7-96A19DC18751}" type="slidenum">
              <a:rPr lang="en-AU" altLang="en-US"/>
              <a:pPr/>
              <a:t>30</a:t>
            </a:fld>
            <a:endParaRPr lang="en-AU" altLang="en-US"/>
          </a:p>
        </p:txBody>
      </p:sp>
      <p:sp>
        <p:nvSpPr>
          <p:cNvPr id="1172482" name="Rectangle 2"/>
          <p:cNvSpPr>
            <a:spLocks noGrp="1" noChangeArrowheads="1"/>
          </p:cNvSpPr>
          <p:nvPr>
            <p:ph type="title"/>
          </p:nvPr>
        </p:nvSpPr>
        <p:spPr/>
        <p:txBody>
          <a:bodyPr/>
          <a:lstStyle/>
          <a:p>
            <a:r>
              <a:rPr lang="en-US" altLang="en-US"/>
              <a:t>Web page</a:t>
            </a:r>
          </a:p>
        </p:txBody>
      </p:sp>
      <p:pic>
        <p:nvPicPr>
          <p:cNvPr id="117248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1052513"/>
            <a:ext cx="8015287" cy="541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5F247490-1976-4903-88D8-8E7D2993FF0D}" type="slidenum">
              <a:rPr lang="en-AU" altLang="en-US"/>
              <a:pPr/>
              <a:t>31</a:t>
            </a:fld>
            <a:endParaRPr lang="en-AU" altLang="en-US"/>
          </a:p>
        </p:txBody>
      </p:sp>
      <p:sp>
        <p:nvSpPr>
          <p:cNvPr id="1149954" name="Rectangle 2"/>
          <p:cNvSpPr>
            <a:spLocks noGrp="1" noChangeArrowheads="1"/>
          </p:cNvSpPr>
          <p:nvPr>
            <p:ph type="title"/>
          </p:nvPr>
        </p:nvSpPr>
        <p:spPr/>
        <p:txBody>
          <a:bodyPr/>
          <a:lstStyle/>
          <a:p>
            <a:r>
              <a:rPr lang="en-US" altLang="en-US"/>
              <a:t>Web application</a:t>
            </a:r>
          </a:p>
        </p:txBody>
      </p:sp>
      <p:sp>
        <p:nvSpPr>
          <p:cNvPr id="1149955" name="Rectangle 3"/>
          <p:cNvSpPr>
            <a:spLocks noGrp="1" noChangeArrowheads="1"/>
          </p:cNvSpPr>
          <p:nvPr>
            <p:ph type="body" idx="1"/>
          </p:nvPr>
        </p:nvSpPr>
        <p:spPr/>
        <p:txBody>
          <a:bodyPr/>
          <a:lstStyle/>
          <a:p>
            <a:pPr>
              <a:lnSpc>
                <a:spcPct val="95000"/>
              </a:lnSpc>
            </a:pPr>
            <a:r>
              <a:rPr lang="en-US" altLang="en-US" sz="2400" b="1" dirty="0"/>
              <a:t>Web application</a:t>
            </a:r>
            <a:endParaRPr lang="en-US" altLang="en-US" sz="2400" dirty="0"/>
          </a:p>
          <a:p>
            <a:pPr lvl="1">
              <a:lnSpc>
                <a:spcPct val="95000"/>
              </a:lnSpc>
            </a:pPr>
            <a:r>
              <a:rPr lang="en-US" altLang="en-US" sz="2000" b="1" dirty="0"/>
              <a:t>client browser</a:t>
            </a:r>
            <a:endParaRPr lang="en-US" altLang="en-US" sz="2000" dirty="0"/>
          </a:p>
          <a:p>
            <a:pPr lvl="1">
              <a:lnSpc>
                <a:spcPct val="95000"/>
              </a:lnSpc>
            </a:pPr>
            <a:r>
              <a:rPr lang="en-US" altLang="en-US" sz="2000" b="1" dirty="0"/>
              <a:t>web server</a:t>
            </a:r>
            <a:endParaRPr lang="en-US" altLang="en-US" sz="2000" dirty="0"/>
          </a:p>
          <a:p>
            <a:pPr lvl="1">
              <a:lnSpc>
                <a:spcPct val="95000"/>
              </a:lnSpc>
            </a:pPr>
            <a:r>
              <a:rPr lang="en-US" altLang="en-US" sz="2000" dirty="0"/>
              <a:t>can include an </a:t>
            </a:r>
            <a:r>
              <a:rPr lang="en-US" altLang="en-US" sz="2000" b="1" dirty="0"/>
              <a:t>application server</a:t>
            </a:r>
            <a:r>
              <a:rPr lang="en-US" altLang="en-US" sz="2000" dirty="0"/>
              <a:t> to manage the application logic and to monitor the </a:t>
            </a:r>
            <a:r>
              <a:rPr lang="en-US" altLang="en-US" sz="2000" u="sng" dirty="0"/>
              <a:t>application state</a:t>
            </a:r>
          </a:p>
          <a:p>
            <a:pPr lvl="2">
              <a:lnSpc>
                <a:spcPct val="95000"/>
              </a:lnSpc>
            </a:pPr>
            <a:r>
              <a:rPr lang="en-US" altLang="en-US" sz="1800" dirty="0"/>
              <a:t>a simple technique to monitor state is to store a </a:t>
            </a:r>
            <a:r>
              <a:rPr lang="en-US" altLang="en-US" sz="1800" b="1" dirty="0"/>
              <a:t>cookie</a:t>
            </a:r>
            <a:r>
              <a:rPr lang="en-US" altLang="en-US" sz="1800" dirty="0"/>
              <a:t> in the browser</a:t>
            </a:r>
          </a:p>
          <a:p>
            <a:pPr>
              <a:lnSpc>
                <a:spcPct val="95000"/>
              </a:lnSpc>
            </a:pPr>
            <a:r>
              <a:rPr lang="en-US" altLang="en-US" sz="2400" b="1" dirty="0"/>
              <a:t>Scripts and applets</a:t>
            </a:r>
            <a:r>
              <a:rPr lang="en-US" altLang="en-US" sz="2400" dirty="0"/>
              <a:t> are used to make the client page </a:t>
            </a:r>
            <a:r>
              <a:rPr lang="en-US" altLang="en-US" sz="2400" u="sng" dirty="0"/>
              <a:t>dynamic</a:t>
            </a:r>
            <a:r>
              <a:rPr lang="en-US" altLang="en-US" sz="2400" dirty="0"/>
              <a:t> </a:t>
            </a:r>
          </a:p>
          <a:p>
            <a:pPr lvl="1">
              <a:lnSpc>
                <a:spcPct val="95000"/>
              </a:lnSpc>
            </a:pPr>
            <a:r>
              <a:rPr lang="en-US" altLang="en-US" sz="2000" b="1" dirty="0"/>
              <a:t>script</a:t>
            </a:r>
            <a:r>
              <a:rPr lang="en-US" altLang="en-US" sz="2000" dirty="0"/>
              <a:t> is a program interpreted by the browser</a:t>
            </a:r>
          </a:p>
          <a:p>
            <a:pPr lvl="1">
              <a:lnSpc>
                <a:spcPct val="95000"/>
              </a:lnSpc>
            </a:pPr>
            <a:r>
              <a:rPr lang="en-US" altLang="en-US" sz="2000" b="1" dirty="0"/>
              <a:t>applet</a:t>
            </a:r>
            <a:r>
              <a:rPr lang="en-US" altLang="en-US" sz="2000" dirty="0"/>
              <a:t> is a compiled component that executes in the browser’s context but it has only limited access to other resources of the client computer (for security reasons)</a:t>
            </a:r>
          </a:p>
          <a:p>
            <a:pPr>
              <a:lnSpc>
                <a:spcPct val="95000"/>
              </a:lnSpc>
            </a:pPr>
            <a:r>
              <a:rPr lang="en-US" altLang="en-US" sz="2400" b="1" dirty="0"/>
              <a:t>Server pages</a:t>
            </a:r>
            <a:r>
              <a:rPr lang="en-US" altLang="en-US" sz="2400" dirty="0"/>
              <a:t> – scripts executed by the server on a web page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A165F748-6DB1-42A1-A084-703B34B7B208}" type="slidenum">
              <a:rPr lang="en-AU" altLang="en-US"/>
              <a:pPr/>
              <a:t>32</a:t>
            </a:fld>
            <a:endParaRPr lang="en-AU" altLang="en-US"/>
          </a:p>
        </p:txBody>
      </p:sp>
      <p:sp>
        <p:nvSpPr>
          <p:cNvPr id="1150978" name="Rectangle 2"/>
          <p:cNvSpPr>
            <a:spLocks noGrp="1" noChangeArrowheads="1"/>
          </p:cNvSpPr>
          <p:nvPr>
            <p:ph type="title"/>
          </p:nvPr>
        </p:nvSpPr>
        <p:spPr/>
        <p:txBody>
          <a:bodyPr/>
          <a:lstStyle/>
          <a:p>
            <a:r>
              <a:rPr lang="en-US" altLang="en-US" sz="4000"/>
              <a:t>Web application – enabling technologies</a:t>
            </a:r>
          </a:p>
        </p:txBody>
      </p:sp>
      <p:sp>
        <p:nvSpPr>
          <p:cNvPr id="1150979" name="Rectangle 3"/>
          <p:cNvSpPr>
            <a:spLocks noGrp="1" noChangeArrowheads="1"/>
          </p:cNvSpPr>
          <p:nvPr>
            <p:ph type="body" idx="1"/>
          </p:nvPr>
        </p:nvSpPr>
        <p:spPr/>
        <p:txBody>
          <a:bodyPr/>
          <a:lstStyle/>
          <a:p>
            <a:r>
              <a:rPr lang="en-US" altLang="en-US" sz="2400" b="1" dirty="0"/>
              <a:t>Data access libraries</a:t>
            </a:r>
            <a:r>
              <a:rPr lang="en-US" altLang="en-US" sz="2400" dirty="0"/>
              <a:t> to allow scripts in server pages to access the database</a:t>
            </a:r>
          </a:p>
          <a:p>
            <a:pPr lvl="1"/>
            <a:r>
              <a:rPr lang="en-US" altLang="en-US" sz="2000" dirty="0"/>
              <a:t>ODBC (Open Database Connectivity)</a:t>
            </a:r>
          </a:p>
          <a:p>
            <a:pPr lvl="1"/>
            <a:r>
              <a:rPr lang="en-US" altLang="en-US" sz="2000" dirty="0"/>
              <a:t>JDBC (Java Database Connectivity)</a:t>
            </a:r>
          </a:p>
          <a:p>
            <a:pPr lvl="1"/>
            <a:r>
              <a:rPr lang="en-US" altLang="en-US" sz="2000" dirty="0"/>
              <a:t>RDO (Remote Data Objects) </a:t>
            </a:r>
          </a:p>
          <a:p>
            <a:pPr>
              <a:spcBef>
                <a:spcPts val="1200"/>
              </a:spcBef>
            </a:pPr>
            <a:r>
              <a:rPr lang="en-US" altLang="en-US" sz="2400" dirty="0"/>
              <a:t>Enabling technology for the </a:t>
            </a:r>
            <a:r>
              <a:rPr lang="en-US" altLang="en-US" sz="2400" b="1" dirty="0"/>
              <a:t>web server</a:t>
            </a:r>
            <a:r>
              <a:rPr lang="en-US" altLang="en-US" sz="2400" dirty="0"/>
              <a:t> – scripted HTML (</a:t>
            </a:r>
            <a:r>
              <a:rPr lang="en-US" altLang="en-US" sz="2400" dirty="0" err="1"/>
              <a:t>HyperText</a:t>
            </a:r>
            <a:r>
              <a:rPr lang="en-US" altLang="en-US" sz="2400" dirty="0"/>
              <a:t> Markup Language) pages</a:t>
            </a:r>
          </a:p>
          <a:p>
            <a:pPr lvl="1"/>
            <a:r>
              <a:rPr lang="en-US" altLang="en-US" sz="2000" dirty="0"/>
              <a:t>ASP (Active Server Pages) </a:t>
            </a:r>
          </a:p>
          <a:p>
            <a:pPr lvl="1"/>
            <a:r>
              <a:rPr lang="en-US" altLang="en-US" sz="2000" dirty="0"/>
              <a:t>JSP (Java Server Pages)</a:t>
            </a:r>
          </a:p>
          <a:p>
            <a:pPr>
              <a:spcBef>
                <a:spcPts val="1200"/>
              </a:spcBef>
            </a:pPr>
            <a:r>
              <a:rPr lang="en-US" altLang="en-US" sz="2400" dirty="0"/>
              <a:t>Enabling technology for </a:t>
            </a:r>
            <a:r>
              <a:rPr lang="en-US" altLang="en-US" sz="2400" b="1" dirty="0"/>
              <a:t>web pages</a:t>
            </a:r>
            <a:r>
              <a:rPr lang="en-US" altLang="en-US" sz="2400" dirty="0"/>
              <a:t> </a:t>
            </a:r>
          </a:p>
          <a:p>
            <a:pPr lvl="1"/>
            <a:r>
              <a:rPr lang="en-US" altLang="en-US" sz="2000" dirty="0"/>
              <a:t>client scripts (JavaScript or VBScript)</a:t>
            </a:r>
          </a:p>
          <a:p>
            <a:pPr lvl="1"/>
            <a:r>
              <a:rPr lang="en-US" altLang="en-US" sz="2000" dirty="0"/>
              <a:t>XML (</a:t>
            </a:r>
            <a:r>
              <a:rPr lang="en-US" altLang="en-US" sz="2000" dirty="0" err="1"/>
              <a:t>eXtensible</a:t>
            </a:r>
            <a:r>
              <a:rPr lang="en-US" altLang="en-US" sz="2000" dirty="0"/>
              <a:t> Markup Language) documents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79D80D60-F3F6-49F8-ADEC-8B4568CD3DAE}" type="slidenum">
              <a:rPr lang="en-AU" altLang="en-US"/>
              <a:pPr/>
              <a:t>33</a:t>
            </a:fld>
            <a:endParaRPr lang="en-AU" altLang="en-US"/>
          </a:p>
        </p:txBody>
      </p:sp>
      <p:sp>
        <p:nvSpPr>
          <p:cNvPr id="1153026" name="Rectangle 2"/>
          <p:cNvSpPr>
            <a:spLocks noGrp="1" noChangeArrowheads="1"/>
          </p:cNvSpPr>
          <p:nvPr>
            <p:ph type="title"/>
          </p:nvPr>
        </p:nvSpPr>
        <p:spPr/>
        <p:txBody>
          <a:bodyPr/>
          <a:lstStyle/>
          <a:p>
            <a:r>
              <a:rPr lang="en-US" altLang="en-US"/>
              <a:t>Deployment architecture tiers</a:t>
            </a:r>
          </a:p>
        </p:txBody>
      </p:sp>
      <p:sp>
        <p:nvSpPr>
          <p:cNvPr id="1153027" name="Rectangle 3"/>
          <p:cNvSpPr>
            <a:spLocks noGrp="1" noChangeArrowheads="1"/>
          </p:cNvSpPr>
          <p:nvPr>
            <p:ph type="body" idx="1"/>
          </p:nvPr>
        </p:nvSpPr>
        <p:spPr/>
        <p:txBody>
          <a:bodyPr/>
          <a:lstStyle/>
          <a:p>
            <a:pPr marL="533400" indent="-533400">
              <a:lnSpc>
                <a:spcPct val="80000"/>
              </a:lnSpc>
            </a:pPr>
            <a:r>
              <a:rPr lang="en-US" altLang="en-US" sz="2400"/>
              <a:t>Client with browser</a:t>
            </a:r>
          </a:p>
          <a:p>
            <a:pPr marL="914400" lvl="1" indent="-457200">
              <a:lnSpc>
                <a:spcPct val="80000"/>
              </a:lnSpc>
            </a:pPr>
            <a:r>
              <a:rPr lang="en-US" altLang="en-US" sz="2000"/>
              <a:t>to display static or dynamic pages</a:t>
            </a:r>
          </a:p>
          <a:p>
            <a:pPr marL="914400" lvl="1" indent="-457200">
              <a:lnSpc>
                <a:spcPct val="80000"/>
              </a:lnSpc>
            </a:pPr>
            <a:r>
              <a:rPr lang="en-US" altLang="en-US" sz="2000"/>
              <a:t>scripted pages and applets can be downloaded and run within the browser </a:t>
            </a:r>
          </a:p>
          <a:p>
            <a:pPr marL="533400" indent="-533400">
              <a:lnSpc>
                <a:spcPct val="80000"/>
              </a:lnSpc>
            </a:pPr>
            <a:r>
              <a:rPr lang="en-US" altLang="en-US" sz="2400"/>
              <a:t>Web server</a:t>
            </a:r>
          </a:p>
          <a:p>
            <a:pPr marL="914400" lvl="1" indent="-457200">
              <a:lnSpc>
                <a:spcPct val="80000"/>
              </a:lnSpc>
            </a:pPr>
            <a:r>
              <a:rPr lang="en-US" altLang="en-US" sz="2000"/>
              <a:t>handles page requests from the browser </a:t>
            </a:r>
          </a:p>
          <a:p>
            <a:pPr marL="914400" lvl="1" indent="-457200">
              <a:lnSpc>
                <a:spcPct val="80000"/>
              </a:lnSpc>
            </a:pPr>
            <a:r>
              <a:rPr lang="en-US" altLang="en-US" sz="2000"/>
              <a:t>dynamically generates pages and code for execution and display on the client </a:t>
            </a:r>
          </a:p>
          <a:p>
            <a:pPr marL="533400" indent="-533400">
              <a:lnSpc>
                <a:spcPct val="80000"/>
              </a:lnSpc>
            </a:pPr>
            <a:r>
              <a:rPr lang="en-US" altLang="en-US" sz="2400"/>
              <a:t>Application server</a:t>
            </a:r>
          </a:p>
          <a:p>
            <a:pPr marL="914400" lvl="1" indent="-457200">
              <a:lnSpc>
                <a:spcPct val="80000"/>
              </a:lnSpc>
            </a:pPr>
            <a:r>
              <a:rPr lang="en-US" altLang="en-US" sz="2000"/>
              <a:t>manages the business logic </a:t>
            </a:r>
          </a:p>
          <a:p>
            <a:pPr marL="914400" lvl="1" indent="-457200">
              <a:lnSpc>
                <a:spcPct val="80000"/>
              </a:lnSpc>
            </a:pPr>
            <a:r>
              <a:rPr lang="en-US" altLang="en-US" sz="2000"/>
              <a:t>indispensable when distributed objects are involved in the implementation</a:t>
            </a:r>
          </a:p>
          <a:p>
            <a:pPr marL="533400" indent="-533400">
              <a:lnSpc>
                <a:spcPct val="80000"/>
              </a:lnSpc>
            </a:pPr>
            <a:r>
              <a:rPr lang="en-US" altLang="en-US" sz="2400"/>
              <a:t>Database server</a:t>
            </a:r>
          </a:p>
          <a:p>
            <a:pPr marL="914400" lvl="1" indent="-457200">
              <a:lnSpc>
                <a:spcPct val="80000"/>
              </a:lnSpc>
            </a:pPr>
            <a:r>
              <a:rPr lang="en-US" altLang="en-US" sz="2000"/>
              <a:t>provides for a scalable storage of data and multi-user access to it </a:t>
            </a:r>
          </a:p>
          <a:p>
            <a:pPr marL="914400" lvl="1" indent="-457200">
              <a:lnSpc>
                <a:spcPct val="80000"/>
              </a:lnSpc>
            </a:pPr>
            <a:r>
              <a:rPr lang="en-US" altLang="en-US" sz="2000"/>
              <a:t>business components encapsulate persistent data stored in a database and communicate with the database server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41F621E4-C030-4E33-A065-BEAB560A2BB6}" type="slidenum">
              <a:rPr lang="en-AU" altLang="en-US"/>
              <a:pPr/>
              <a:t>34</a:t>
            </a:fld>
            <a:endParaRPr lang="en-AU" altLang="en-US"/>
          </a:p>
        </p:txBody>
      </p:sp>
      <p:sp>
        <p:nvSpPr>
          <p:cNvPr id="1173506" name="Rectangle 2"/>
          <p:cNvSpPr>
            <a:spLocks noGrp="1" noChangeArrowheads="1"/>
          </p:cNvSpPr>
          <p:nvPr>
            <p:ph type="title"/>
          </p:nvPr>
        </p:nvSpPr>
        <p:spPr/>
        <p:txBody>
          <a:bodyPr/>
          <a:lstStyle/>
          <a:p>
            <a:r>
              <a:rPr lang="en-US" altLang="en-US"/>
              <a:t>Content design</a:t>
            </a:r>
          </a:p>
        </p:txBody>
      </p:sp>
      <p:sp>
        <p:nvSpPr>
          <p:cNvPr id="1173507" name="Rectangle 3"/>
          <p:cNvSpPr>
            <a:spLocks noGrp="1" noChangeArrowheads="1"/>
          </p:cNvSpPr>
          <p:nvPr>
            <p:ph type="body" idx="1"/>
          </p:nvPr>
        </p:nvSpPr>
        <p:spPr>
          <a:xfrm>
            <a:off x="1371600" y="1066800"/>
            <a:ext cx="7592888" cy="5257800"/>
          </a:xfrm>
        </p:spPr>
        <p:txBody>
          <a:bodyPr/>
          <a:lstStyle/>
          <a:p>
            <a:r>
              <a:rPr lang="en-US" altLang="en-US" sz="2400" dirty="0"/>
              <a:t>How a website’s or Web application’s visual content is presented to a user in a Web browser</a:t>
            </a:r>
          </a:p>
          <a:p>
            <a:r>
              <a:rPr lang="en-US" altLang="en-US" sz="2400" dirty="0"/>
              <a:t>The audience of a website or application not known to the designer</a:t>
            </a:r>
          </a:p>
          <a:p>
            <a:r>
              <a:rPr lang="en-US" altLang="en-US" sz="2400" dirty="0"/>
              <a:t>Content goals</a:t>
            </a:r>
          </a:p>
          <a:p>
            <a:pPr lvl="1"/>
            <a:r>
              <a:rPr lang="en-US" altLang="en-US" sz="2000" dirty="0"/>
              <a:t>Billboard</a:t>
            </a:r>
          </a:p>
          <a:p>
            <a:pPr lvl="1"/>
            <a:r>
              <a:rPr lang="en-US" altLang="en-US" sz="2000" dirty="0"/>
              <a:t>Publishing</a:t>
            </a:r>
          </a:p>
          <a:p>
            <a:pPr lvl="1"/>
            <a:r>
              <a:rPr lang="en-US" altLang="en-US" sz="2000" dirty="0"/>
              <a:t>Portal</a:t>
            </a:r>
          </a:p>
          <a:p>
            <a:pPr lvl="1"/>
            <a:r>
              <a:rPr lang="en-US" altLang="en-US" sz="2000" dirty="0"/>
              <a:t>Special interest, public interest and non-profit organizations</a:t>
            </a:r>
          </a:p>
          <a:p>
            <a:pPr lvl="1"/>
            <a:r>
              <a:rPr lang="en-US" altLang="en-US" sz="2000" dirty="0"/>
              <a:t>Blog</a:t>
            </a:r>
          </a:p>
          <a:p>
            <a:pPr lvl="1"/>
            <a:r>
              <a:rPr lang="en-US" altLang="en-US" sz="2000" dirty="0"/>
              <a:t>Virtual gallery</a:t>
            </a:r>
          </a:p>
          <a:p>
            <a:pPr lvl="1"/>
            <a:r>
              <a:rPr lang="en-US" altLang="en-US" sz="2000" dirty="0"/>
              <a:t>E-commerce, catalog and online shopping</a:t>
            </a:r>
          </a:p>
          <a:p>
            <a:pPr lvl="1"/>
            <a:r>
              <a:rPr lang="en-US" altLang="en-US" sz="2000" dirty="0"/>
              <a:t>Product support</a:t>
            </a:r>
          </a:p>
          <a:p>
            <a:pPr lvl="1"/>
            <a:r>
              <a:rPr lang="en-US" altLang="en-US" sz="2000" dirty="0"/>
              <a:t>Intranet and extranet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8A65DB5F-5E55-4576-8E60-82E2D2EF7296}" type="slidenum">
              <a:rPr lang="en-AU" altLang="en-US"/>
              <a:pPr/>
              <a:t>35</a:t>
            </a:fld>
            <a:endParaRPr lang="en-AU" altLang="en-US"/>
          </a:p>
        </p:txBody>
      </p:sp>
      <p:sp>
        <p:nvSpPr>
          <p:cNvPr id="1175554" name="Rectangle 2"/>
          <p:cNvSpPr>
            <a:spLocks noGrp="1" noChangeArrowheads="1"/>
          </p:cNvSpPr>
          <p:nvPr>
            <p:ph type="title"/>
          </p:nvPr>
        </p:nvSpPr>
        <p:spPr/>
        <p:txBody>
          <a:bodyPr/>
          <a:lstStyle/>
          <a:p>
            <a:r>
              <a:rPr lang="en-US" altLang="en-US"/>
              <a:t>Forms</a:t>
            </a:r>
          </a:p>
        </p:txBody>
      </p:sp>
      <p:pic>
        <p:nvPicPr>
          <p:cNvPr id="11755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981075"/>
            <a:ext cx="5373688"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385D9658-5720-47BA-AD4D-DE6F4B11D682}" type="slidenum">
              <a:rPr lang="en-AU" altLang="en-US"/>
              <a:pPr/>
              <a:t>36</a:t>
            </a:fld>
            <a:endParaRPr lang="en-AU" altLang="en-US"/>
          </a:p>
        </p:txBody>
      </p:sp>
      <p:sp>
        <p:nvSpPr>
          <p:cNvPr id="1176578" name="Rectangle 2"/>
          <p:cNvSpPr>
            <a:spLocks noGrp="1" noChangeArrowheads="1"/>
          </p:cNvSpPr>
          <p:nvPr>
            <p:ph type="title"/>
          </p:nvPr>
        </p:nvSpPr>
        <p:spPr/>
        <p:txBody>
          <a:bodyPr/>
          <a:lstStyle/>
          <a:p>
            <a:r>
              <a:rPr lang="en-US" altLang="en-US"/>
              <a:t>Form fields</a:t>
            </a:r>
          </a:p>
        </p:txBody>
      </p:sp>
      <p:pic>
        <p:nvPicPr>
          <p:cNvPr id="117658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829" y="1268760"/>
            <a:ext cx="7328571" cy="4201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D657D101-D1BD-4485-BAB5-458C5684809A}" type="slidenum">
              <a:rPr lang="en-AU" altLang="en-US"/>
              <a:pPr/>
              <a:t>37</a:t>
            </a:fld>
            <a:endParaRPr lang="en-AU" altLang="en-US"/>
          </a:p>
        </p:txBody>
      </p:sp>
      <p:sp>
        <p:nvSpPr>
          <p:cNvPr id="1177602" name="Rectangle 2"/>
          <p:cNvSpPr>
            <a:spLocks noGrp="1" noChangeArrowheads="1"/>
          </p:cNvSpPr>
          <p:nvPr>
            <p:ph type="title"/>
          </p:nvPr>
        </p:nvSpPr>
        <p:spPr/>
        <p:txBody>
          <a:bodyPr/>
          <a:lstStyle/>
          <a:p>
            <a:r>
              <a:rPr lang="en-US" altLang="en-US"/>
              <a:t>Form design for data entry</a:t>
            </a:r>
          </a:p>
        </p:txBody>
      </p:sp>
      <p:pic>
        <p:nvPicPr>
          <p:cNvPr id="1177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079500"/>
            <a:ext cx="7345363"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965AEE1C-38E8-4AA2-8040-E39E463496F5}" type="slidenum">
              <a:rPr lang="en-AU" altLang="en-US"/>
              <a:pPr/>
              <a:t>38</a:t>
            </a:fld>
            <a:endParaRPr lang="en-AU" altLang="en-US"/>
          </a:p>
        </p:txBody>
      </p:sp>
      <p:sp>
        <p:nvSpPr>
          <p:cNvPr id="1178626" name="Rectangle 2"/>
          <p:cNvSpPr>
            <a:spLocks noGrp="1" noChangeArrowheads="1"/>
          </p:cNvSpPr>
          <p:nvPr>
            <p:ph type="title"/>
          </p:nvPr>
        </p:nvSpPr>
        <p:spPr/>
        <p:txBody>
          <a:bodyPr/>
          <a:lstStyle/>
          <a:p>
            <a:r>
              <a:rPr lang="en-US" altLang="en-US"/>
              <a:t>Form design for data display</a:t>
            </a:r>
          </a:p>
        </p:txBody>
      </p:sp>
      <p:pic>
        <p:nvPicPr>
          <p:cNvPr id="11786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268760"/>
            <a:ext cx="889317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 Pearson Education 2007</a:t>
            </a:r>
            <a:endParaRPr lang="en-AU" altLang="en-US"/>
          </a:p>
        </p:txBody>
      </p:sp>
      <p:sp>
        <p:nvSpPr>
          <p:cNvPr id="15" name="Footer Placeholder 4"/>
          <p:cNvSpPr>
            <a:spLocks noGrp="1"/>
          </p:cNvSpPr>
          <p:nvPr>
            <p:ph type="ftr" sz="quarter" idx="11"/>
          </p:nvPr>
        </p:nvSpPr>
        <p:spPr/>
        <p:txBody>
          <a:bodyPr/>
          <a:lstStyle/>
          <a:p>
            <a:r>
              <a:rPr lang="en-AU" altLang="en-US"/>
              <a:t>Chapter 7 (Maciaszek - RASD 3/e)</a:t>
            </a:r>
          </a:p>
        </p:txBody>
      </p:sp>
      <p:sp>
        <p:nvSpPr>
          <p:cNvPr id="16" name="Slide Number Placeholder 5"/>
          <p:cNvSpPr>
            <a:spLocks noGrp="1"/>
          </p:cNvSpPr>
          <p:nvPr>
            <p:ph type="sldNum" sz="quarter" idx="12"/>
          </p:nvPr>
        </p:nvSpPr>
        <p:spPr/>
        <p:txBody>
          <a:bodyPr/>
          <a:lstStyle/>
          <a:p>
            <a:fld id="{ABB781B5-DA12-42F0-BA5B-DD9CD0F0832F}" type="slidenum">
              <a:rPr lang="en-AU" altLang="en-US"/>
              <a:pPr/>
              <a:t>39</a:t>
            </a:fld>
            <a:endParaRPr lang="en-AU" altLang="en-US"/>
          </a:p>
        </p:txBody>
      </p:sp>
      <p:sp>
        <p:nvSpPr>
          <p:cNvPr id="1179650" name="Rectangle 2"/>
          <p:cNvSpPr>
            <a:spLocks noGrp="1" noChangeArrowheads="1"/>
          </p:cNvSpPr>
          <p:nvPr>
            <p:ph type="title"/>
          </p:nvPr>
        </p:nvSpPr>
        <p:spPr/>
        <p:txBody>
          <a:bodyPr/>
          <a:lstStyle/>
          <a:p>
            <a:r>
              <a:rPr lang="en-US" altLang="en-US"/>
              <a:t>Navigation – menus and links</a:t>
            </a:r>
          </a:p>
        </p:txBody>
      </p:sp>
      <p:grpSp>
        <p:nvGrpSpPr>
          <p:cNvPr id="1179662" name="Group 14"/>
          <p:cNvGrpSpPr>
            <a:grpSpLocks/>
          </p:cNvGrpSpPr>
          <p:nvPr/>
        </p:nvGrpSpPr>
        <p:grpSpPr bwMode="auto">
          <a:xfrm>
            <a:off x="179388" y="1196975"/>
            <a:ext cx="8812212" cy="4995863"/>
            <a:chOff x="385" y="926"/>
            <a:chExt cx="5279" cy="2976"/>
          </a:xfrm>
        </p:grpSpPr>
        <p:pic>
          <p:nvPicPr>
            <p:cNvPr id="1179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 y="1253"/>
              <a:ext cx="5279" cy="2340"/>
            </a:xfrm>
            <a:prstGeom prst="rect">
              <a:avLst/>
            </a:prstGeom>
            <a:noFill/>
            <a:extLst>
              <a:ext uri="{909E8E84-426E-40DD-AFC4-6F175D3DCCD1}">
                <a14:hiddenFill xmlns:a14="http://schemas.microsoft.com/office/drawing/2010/main">
                  <a:solidFill>
                    <a:srgbClr val="FFFFFF"/>
                  </a:solidFill>
                </a14:hiddenFill>
              </a:ext>
            </a:extLst>
          </p:spPr>
        </p:pic>
        <p:sp>
          <p:nvSpPr>
            <p:cNvPr id="1179653" name="Text Box 5"/>
            <p:cNvSpPr txBox="1">
              <a:spLocks noChangeArrowheads="1"/>
            </p:cNvSpPr>
            <p:nvPr/>
          </p:nvSpPr>
          <p:spPr bwMode="auto">
            <a:xfrm>
              <a:off x="1527" y="926"/>
              <a:ext cx="6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Lucida Handwriting" panose="03010101010101010101" pitchFamily="66" charset="0"/>
                </a:rPr>
                <a:t>Top menu</a:t>
              </a:r>
            </a:p>
          </p:txBody>
        </p:sp>
        <p:sp>
          <p:nvSpPr>
            <p:cNvPr id="1179654" name="Line 6"/>
            <p:cNvSpPr>
              <a:spLocks noChangeShapeType="1"/>
            </p:cNvSpPr>
            <p:nvPr/>
          </p:nvSpPr>
          <p:spPr bwMode="auto">
            <a:xfrm flipH="1">
              <a:off x="1391" y="1062"/>
              <a:ext cx="408"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79655" name="Text Box 7"/>
            <p:cNvSpPr txBox="1">
              <a:spLocks noChangeArrowheads="1"/>
            </p:cNvSpPr>
            <p:nvPr/>
          </p:nvSpPr>
          <p:spPr bwMode="auto">
            <a:xfrm>
              <a:off x="393" y="935"/>
              <a:ext cx="94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Lucida Handwriting" panose="03010101010101010101" pitchFamily="66" charset="0"/>
                </a:rPr>
                <a:t>Left-hand menu</a:t>
              </a:r>
            </a:p>
          </p:txBody>
        </p:sp>
        <p:sp>
          <p:nvSpPr>
            <p:cNvPr id="1179656" name="Line 8"/>
            <p:cNvSpPr>
              <a:spLocks noChangeShapeType="1"/>
            </p:cNvSpPr>
            <p:nvPr/>
          </p:nvSpPr>
          <p:spPr bwMode="auto">
            <a:xfrm>
              <a:off x="847" y="110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79657" name="Text Box 9"/>
            <p:cNvSpPr txBox="1">
              <a:spLocks noChangeArrowheads="1"/>
            </p:cNvSpPr>
            <p:nvPr/>
          </p:nvSpPr>
          <p:spPr bwMode="auto">
            <a:xfrm>
              <a:off x="4521" y="926"/>
              <a:ext cx="10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Lucida Handwriting" panose="03010101010101010101" pitchFamily="66" charset="0"/>
                </a:rPr>
                <a:t>Right-hand menu</a:t>
              </a:r>
            </a:p>
          </p:txBody>
        </p:sp>
        <p:sp>
          <p:nvSpPr>
            <p:cNvPr id="1179658" name="Line 10"/>
            <p:cNvSpPr>
              <a:spLocks noChangeShapeType="1"/>
            </p:cNvSpPr>
            <p:nvPr/>
          </p:nvSpPr>
          <p:spPr bwMode="auto">
            <a:xfrm>
              <a:off x="5111" y="1099"/>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79659" name="Text Box 11"/>
            <p:cNvSpPr txBox="1">
              <a:spLocks noChangeArrowheads="1"/>
            </p:cNvSpPr>
            <p:nvPr/>
          </p:nvSpPr>
          <p:spPr bwMode="auto">
            <a:xfrm>
              <a:off x="2797" y="3738"/>
              <a:ext cx="37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Lucida Handwriting" panose="03010101010101010101" pitchFamily="66" charset="0"/>
                </a:rPr>
                <a:t>Links</a:t>
              </a:r>
            </a:p>
          </p:txBody>
        </p:sp>
        <p:sp>
          <p:nvSpPr>
            <p:cNvPr id="1179660" name="Line 12"/>
            <p:cNvSpPr>
              <a:spLocks noChangeShapeType="1"/>
            </p:cNvSpPr>
            <p:nvPr/>
          </p:nvSpPr>
          <p:spPr bwMode="auto">
            <a:xfrm flipH="1" flipV="1">
              <a:off x="2026" y="3602"/>
              <a:ext cx="77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79661" name="Line 13"/>
            <p:cNvSpPr>
              <a:spLocks noChangeShapeType="1"/>
            </p:cNvSpPr>
            <p:nvPr/>
          </p:nvSpPr>
          <p:spPr bwMode="auto">
            <a:xfrm flipV="1">
              <a:off x="3024" y="3512"/>
              <a:ext cx="499"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FA6206A1-91FB-4EA6-B945-DBECC4D525F8}" type="slidenum">
              <a:rPr lang="en-AU" altLang="en-US"/>
              <a:pPr/>
              <a:t>4</a:t>
            </a:fld>
            <a:endParaRPr lang="en-AU" altLang="en-US"/>
          </a:p>
        </p:txBody>
      </p:sp>
      <p:sp>
        <p:nvSpPr>
          <p:cNvPr id="1119234" name="Rectangle 2"/>
          <p:cNvSpPr>
            <a:spLocks noGrp="1" noChangeArrowheads="1"/>
          </p:cNvSpPr>
          <p:nvPr>
            <p:ph type="title"/>
          </p:nvPr>
        </p:nvSpPr>
        <p:spPr/>
        <p:txBody>
          <a:bodyPr/>
          <a:lstStyle/>
          <a:p>
            <a:r>
              <a:rPr lang="en-US" altLang="en-US"/>
              <a:t>About user interfaces</a:t>
            </a:r>
          </a:p>
        </p:txBody>
      </p:sp>
      <p:sp>
        <p:nvSpPr>
          <p:cNvPr id="1119235" name="Rectangle 3"/>
          <p:cNvSpPr>
            <a:spLocks noGrp="1" noChangeArrowheads="1"/>
          </p:cNvSpPr>
          <p:nvPr>
            <p:ph type="body" idx="1"/>
          </p:nvPr>
        </p:nvSpPr>
        <p:spPr/>
        <p:txBody>
          <a:bodyPr/>
          <a:lstStyle/>
          <a:p>
            <a:pPr>
              <a:spcBef>
                <a:spcPts val="600"/>
              </a:spcBef>
            </a:pPr>
            <a:r>
              <a:rPr lang="en-US" altLang="en-US" b="1" dirty="0"/>
              <a:t>Server</a:t>
            </a:r>
            <a:r>
              <a:rPr lang="en-US" altLang="en-US" dirty="0"/>
              <a:t> solutions </a:t>
            </a:r>
            <a:r>
              <a:rPr lang="en-US" altLang="en-US" u="sng" dirty="0"/>
              <a:t>make</a:t>
            </a:r>
            <a:r>
              <a:rPr lang="en-US" altLang="en-US" dirty="0"/>
              <a:t> the software</a:t>
            </a:r>
          </a:p>
          <a:p>
            <a:pPr>
              <a:spcBef>
                <a:spcPts val="600"/>
              </a:spcBef>
            </a:pPr>
            <a:r>
              <a:rPr lang="en-US" altLang="en-US" b="1" dirty="0"/>
              <a:t>Client</a:t>
            </a:r>
            <a:r>
              <a:rPr lang="en-US" altLang="en-US" dirty="0"/>
              <a:t> solutions </a:t>
            </a:r>
            <a:r>
              <a:rPr lang="en-US" altLang="en-US" u="sng" dirty="0"/>
              <a:t>sell</a:t>
            </a:r>
            <a:r>
              <a:rPr lang="en-US" altLang="en-US" dirty="0"/>
              <a:t> the software</a:t>
            </a:r>
          </a:p>
          <a:p>
            <a:pPr>
              <a:spcBef>
                <a:spcPts val="600"/>
              </a:spcBef>
              <a:buFont typeface="Monotype Sorts" charset="2"/>
              <a:buNone/>
            </a:pPr>
            <a:endParaRPr lang="en-US" altLang="en-US" sz="1200" dirty="0"/>
          </a:p>
          <a:p>
            <a:pPr>
              <a:spcBef>
                <a:spcPts val="600"/>
              </a:spcBef>
            </a:pPr>
            <a:r>
              <a:rPr lang="en-US" altLang="en-US" b="1" dirty="0"/>
              <a:t>Programmable client</a:t>
            </a:r>
            <a:r>
              <a:rPr lang="en-US" altLang="en-US" dirty="0"/>
              <a:t> – a </a:t>
            </a:r>
            <a:r>
              <a:rPr lang="en-US" altLang="en-US" u="sng" dirty="0"/>
              <a:t>thick</a:t>
            </a:r>
            <a:r>
              <a:rPr lang="en-US" altLang="en-US" dirty="0"/>
              <a:t> client with a program residing and executing on it and with access to the client’s machine storage resources</a:t>
            </a:r>
          </a:p>
          <a:p>
            <a:pPr>
              <a:spcBef>
                <a:spcPts val="600"/>
              </a:spcBef>
            </a:pPr>
            <a:r>
              <a:rPr lang="en-US" altLang="en-US" b="1" dirty="0"/>
              <a:t>Browser client</a:t>
            </a:r>
            <a:r>
              <a:rPr lang="en-US" altLang="en-US" dirty="0"/>
              <a:t> – a </a:t>
            </a:r>
            <a:r>
              <a:rPr lang="en-US" altLang="en-US" u="sng" dirty="0"/>
              <a:t>thin</a:t>
            </a:r>
            <a:r>
              <a:rPr lang="en-US" altLang="en-US" dirty="0"/>
              <a:t> client (e.g. </a:t>
            </a:r>
            <a:r>
              <a:rPr lang="en-US" altLang="en-US" u="sng" dirty="0"/>
              <a:t>web</a:t>
            </a:r>
            <a:r>
              <a:rPr lang="en-US" altLang="en-US" dirty="0"/>
              <a:t> client) representing a web-based UI and using server to obtain its data and programs</a:t>
            </a:r>
          </a:p>
          <a:p>
            <a:pPr>
              <a:spcBef>
                <a:spcPts val="600"/>
              </a:spcBef>
              <a:buFont typeface="Monotype Sorts" charset="2"/>
              <a:buNone/>
            </a:pPr>
            <a:endParaRPr lang="en-US" altLang="en-US" sz="1200" dirty="0"/>
          </a:p>
          <a:p>
            <a:pPr>
              <a:spcBef>
                <a:spcPts val="600"/>
              </a:spcBef>
            </a:pPr>
            <a:r>
              <a:rPr lang="en-US" altLang="en-US" b="1" dirty="0"/>
              <a:t>UI design</a:t>
            </a:r>
            <a:r>
              <a:rPr lang="en-US" altLang="en-US" dirty="0"/>
              <a:t> is a multidisciplinary activity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ltLang="en-US"/>
              <a:t>© Pearson Education 2007</a:t>
            </a:r>
            <a:endParaRPr lang="en-AU" altLang="en-US"/>
          </a:p>
        </p:txBody>
      </p:sp>
      <p:sp>
        <p:nvSpPr>
          <p:cNvPr id="10" name="Footer Placeholder 4"/>
          <p:cNvSpPr>
            <a:spLocks noGrp="1"/>
          </p:cNvSpPr>
          <p:nvPr>
            <p:ph type="ftr" sz="quarter" idx="11"/>
          </p:nvPr>
        </p:nvSpPr>
        <p:spPr/>
        <p:txBody>
          <a:bodyPr/>
          <a:lstStyle/>
          <a:p>
            <a:r>
              <a:rPr lang="en-AU" altLang="en-US"/>
              <a:t>Chapter 7 (Maciaszek - RASD 3/e)</a:t>
            </a:r>
          </a:p>
        </p:txBody>
      </p:sp>
      <p:sp>
        <p:nvSpPr>
          <p:cNvPr id="11" name="Slide Number Placeholder 5"/>
          <p:cNvSpPr>
            <a:spLocks noGrp="1"/>
          </p:cNvSpPr>
          <p:nvPr>
            <p:ph type="sldNum" sz="quarter" idx="12"/>
          </p:nvPr>
        </p:nvSpPr>
        <p:spPr/>
        <p:txBody>
          <a:bodyPr/>
          <a:lstStyle/>
          <a:p>
            <a:fld id="{03EA1180-BBC9-4BC4-97C5-72E53AC7EC66}" type="slidenum">
              <a:rPr lang="en-AU" altLang="en-US"/>
              <a:pPr/>
              <a:t>40</a:t>
            </a:fld>
            <a:endParaRPr lang="en-AU" altLang="en-US"/>
          </a:p>
        </p:txBody>
      </p:sp>
      <p:sp>
        <p:nvSpPr>
          <p:cNvPr id="1180674" name="Rectangle 2"/>
          <p:cNvSpPr>
            <a:spLocks noGrp="1" noChangeArrowheads="1"/>
          </p:cNvSpPr>
          <p:nvPr>
            <p:ph type="title"/>
          </p:nvPr>
        </p:nvSpPr>
        <p:spPr/>
        <p:txBody>
          <a:bodyPr/>
          <a:lstStyle/>
          <a:p>
            <a:r>
              <a:rPr lang="en-US" altLang="en-US" sz="4000"/>
              <a:t>Navigation – breadcrumb and submenu</a:t>
            </a:r>
          </a:p>
        </p:txBody>
      </p:sp>
      <p:grpSp>
        <p:nvGrpSpPr>
          <p:cNvPr id="1180681" name="Group 9"/>
          <p:cNvGrpSpPr>
            <a:grpSpLocks/>
          </p:cNvGrpSpPr>
          <p:nvPr/>
        </p:nvGrpSpPr>
        <p:grpSpPr bwMode="auto">
          <a:xfrm>
            <a:off x="395288" y="1700213"/>
            <a:ext cx="8569325" cy="3959225"/>
            <a:chOff x="703" y="1389"/>
            <a:chExt cx="4265" cy="1506"/>
          </a:xfrm>
        </p:grpSpPr>
        <p:pic>
          <p:nvPicPr>
            <p:cNvPr id="1180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1389"/>
              <a:ext cx="4265" cy="1506"/>
            </a:xfrm>
            <a:prstGeom prst="rect">
              <a:avLst/>
            </a:prstGeom>
            <a:noFill/>
            <a:extLst>
              <a:ext uri="{909E8E84-426E-40DD-AFC4-6F175D3DCCD1}">
                <a14:hiddenFill xmlns:a14="http://schemas.microsoft.com/office/drawing/2010/main">
                  <a:solidFill>
                    <a:srgbClr val="FFFFFF"/>
                  </a:solidFill>
                </a14:hiddenFill>
              </a:ext>
            </a:extLst>
          </p:spPr>
        </p:pic>
        <p:sp>
          <p:nvSpPr>
            <p:cNvPr id="1180677" name="Text Box 5"/>
            <p:cNvSpPr txBox="1">
              <a:spLocks noChangeArrowheads="1"/>
            </p:cNvSpPr>
            <p:nvPr/>
          </p:nvSpPr>
          <p:spPr bwMode="auto">
            <a:xfrm>
              <a:off x="1915" y="1954"/>
              <a:ext cx="622"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Lucida Handwriting" panose="03010101010101010101" pitchFamily="66" charset="0"/>
                </a:rPr>
                <a:t>breadcrumb</a:t>
              </a:r>
            </a:p>
          </p:txBody>
        </p:sp>
        <p:sp>
          <p:nvSpPr>
            <p:cNvPr id="1180678" name="Text Box 6"/>
            <p:cNvSpPr txBox="1">
              <a:spLocks noChangeArrowheads="1"/>
            </p:cNvSpPr>
            <p:nvPr/>
          </p:nvSpPr>
          <p:spPr bwMode="auto">
            <a:xfrm>
              <a:off x="3061" y="1706"/>
              <a:ext cx="47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Lucida Handwriting" panose="03010101010101010101" pitchFamily="66" charset="0"/>
                </a:rPr>
                <a:t>submenu</a:t>
              </a:r>
            </a:p>
          </p:txBody>
        </p:sp>
        <p:sp>
          <p:nvSpPr>
            <p:cNvPr id="1180679" name="Line 7"/>
            <p:cNvSpPr>
              <a:spLocks noChangeShapeType="1"/>
            </p:cNvSpPr>
            <p:nvPr/>
          </p:nvSpPr>
          <p:spPr bwMode="auto">
            <a:xfrm flipH="1" flipV="1">
              <a:off x="1610" y="1797"/>
              <a:ext cx="635"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80680" name="Line 8"/>
            <p:cNvSpPr>
              <a:spLocks noChangeShapeType="1"/>
            </p:cNvSpPr>
            <p:nvPr/>
          </p:nvSpPr>
          <p:spPr bwMode="auto">
            <a:xfrm>
              <a:off x="3424" y="1842"/>
              <a:ext cx="59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AB384276-58B8-48B8-9A7C-B33CBFE35371}" type="slidenum">
              <a:rPr lang="en-AU" altLang="en-US"/>
              <a:pPr/>
              <a:t>41</a:t>
            </a:fld>
            <a:endParaRPr lang="en-AU" altLang="en-US"/>
          </a:p>
        </p:txBody>
      </p:sp>
      <p:sp>
        <p:nvSpPr>
          <p:cNvPr id="1182722" name="Rectangle 2"/>
          <p:cNvSpPr>
            <a:spLocks noGrp="1" noChangeArrowheads="1"/>
          </p:cNvSpPr>
          <p:nvPr>
            <p:ph type="title"/>
          </p:nvPr>
        </p:nvSpPr>
        <p:spPr/>
        <p:txBody>
          <a:bodyPr/>
          <a:lstStyle/>
          <a:p>
            <a:r>
              <a:rPr lang="en-US" altLang="en-US"/>
              <a:t>Navigation panel</a:t>
            </a:r>
          </a:p>
        </p:txBody>
      </p:sp>
      <p:pic>
        <p:nvPicPr>
          <p:cNvPr id="11827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1054100"/>
            <a:ext cx="6697663" cy="538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ltLang="en-US"/>
              <a:t>© Pearson Education 2007</a:t>
            </a:r>
            <a:endParaRPr lang="en-AU" altLang="en-US"/>
          </a:p>
        </p:txBody>
      </p:sp>
      <p:sp>
        <p:nvSpPr>
          <p:cNvPr id="10" name="Footer Placeholder 4"/>
          <p:cNvSpPr>
            <a:spLocks noGrp="1"/>
          </p:cNvSpPr>
          <p:nvPr>
            <p:ph type="ftr" sz="quarter" idx="11"/>
          </p:nvPr>
        </p:nvSpPr>
        <p:spPr/>
        <p:txBody>
          <a:bodyPr/>
          <a:lstStyle/>
          <a:p>
            <a:r>
              <a:rPr lang="en-AU" altLang="en-US"/>
              <a:t>Chapter 7 (Maciaszek - RASD 3/e)</a:t>
            </a:r>
          </a:p>
        </p:txBody>
      </p:sp>
      <p:sp>
        <p:nvSpPr>
          <p:cNvPr id="11" name="Slide Number Placeholder 5"/>
          <p:cNvSpPr>
            <a:spLocks noGrp="1"/>
          </p:cNvSpPr>
          <p:nvPr>
            <p:ph type="sldNum" sz="quarter" idx="12"/>
          </p:nvPr>
        </p:nvSpPr>
        <p:spPr/>
        <p:txBody>
          <a:bodyPr/>
          <a:lstStyle/>
          <a:p>
            <a:fld id="{E82F4186-90BD-48F3-B004-5B91CBCF9108}" type="slidenum">
              <a:rPr lang="en-AU" altLang="en-US"/>
              <a:pPr/>
              <a:t>42</a:t>
            </a:fld>
            <a:endParaRPr lang="en-AU" altLang="en-US"/>
          </a:p>
        </p:txBody>
      </p:sp>
      <p:sp>
        <p:nvSpPr>
          <p:cNvPr id="1183746" name="Rectangle 2"/>
          <p:cNvSpPr>
            <a:spLocks noGrp="1" noChangeArrowheads="1"/>
          </p:cNvSpPr>
          <p:nvPr>
            <p:ph type="title"/>
          </p:nvPr>
        </p:nvSpPr>
        <p:spPr/>
        <p:txBody>
          <a:bodyPr/>
          <a:lstStyle/>
          <a:p>
            <a:r>
              <a:rPr lang="en-US" altLang="en-US" dirty="0"/>
              <a:t>Navigation – buttons</a:t>
            </a:r>
          </a:p>
        </p:txBody>
      </p:sp>
      <p:grpSp>
        <p:nvGrpSpPr>
          <p:cNvPr id="1183759" name="Group 15"/>
          <p:cNvGrpSpPr>
            <a:grpSpLocks/>
          </p:cNvGrpSpPr>
          <p:nvPr/>
        </p:nvGrpSpPr>
        <p:grpSpPr bwMode="auto">
          <a:xfrm>
            <a:off x="2274887" y="1177131"/>
            <a:ext cx="5688013" cy="5113337"/>
            <a:chOff x="1973" y="1298"/>
            <a:chExt cx="1860" cy="1726"/>
          </a:xfrm>
        </p:grpSpPr>
        <p:pic>
          <p:nvPicPr>
            <p:cNvPr id="118375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8" y="1344"/>
              <a:ext cx="1812" cy="1680"/>
            </a:xfrm>
            <a:prstGeom prst="rect">
              <a:avLst/>
            </a:prstGeom>
            <a:noFill/>
            <a:extLst>
              <a:ext uri="{909E8E84-426E-40DD-AFC4-6F175D3DCCD1}">
                <a14:hiddenFill xmlns:a14="http://schemas.microsoft.com/office/drawing/2010/main">
                  <a:solidFill>
                    <a:srgbClr val="FFFFFF"/>
                  </a:solidFill>
                </a14:hiddenFill>
              </a:ext>
            </a:extLst>
          </p:spPr>
        </p:pic>
        <p:sp>
          <p:nvSpPr>
            <p:cNvPr id="1183755" name="Rectangle 11"/>
            <p:cNvSpPr>
              <a:spLocks noChangeArrowheads="1"/>
            </p:cNvSpPr>
            <p:nvPr/>
          </p:nvSpPr>
          <p:spPr bwMode="auto">
            <a:xfrm>
              <a:off x="1973" y="1298"/>
              <a:ext cx="1860" cy="17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83756" name="Text Box 12"/>
            <p:cNvSpPr txBox="1">
              <a:spLocks noChangeArrowheads="1"/>
            </p:cNvSpPr>
            <p:nvPr/>
          </p:nvSpPr>
          <p:spPr bwMode="auto">
            <a:xfrm>
              <a:off x="3276" y="2272"/>
              <a:ext cx="270" cy="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Lucida Handwriting" panose="03010101010101010101" pitchFamily="66" charset="0"/>
                </a:rPr>
                <a:t>buttons</a:t>
              </a:r>
            </a:p>
          </p:txBody>
        </p:sp>
        <p:sp>
          <p:nvSpPr>
            <p:cNvPr id="1183757" name="Line 13"/>
            <p:cNvSpPr>
              <a:spLocks noChangeShapeType="1"/>
            </p:cNvSpPr>
            <p:nvPr/>
          </p:nvSpPr>
          <p:spPr bwMode="auto">
            <a:xfrm flipH="1">
              <a:off x="2925" y="2341"/>
              <a:ext cx="40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83758" name="Line 14"/>
            <p:cNvSpPr>
              <a:spLocks noChangeShapeType="1"/>
            </p:cNvSpPr>
            <p:nvPr/>
          </p:nvSpPr>
          <p:spPr bwMode="auto">
            <a:xfrm flipH="1">
              <a:off x="3379" y="2432"/>
              <a:ext cx="181"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2259EAC8-BD3B-4379-91B1-646F4181518D}" type="slidenum">
              <a:rPr lang="en-AU" altLang="en-US"/>
              <a:pPr/>
              <a:t>43</a:t>
            </a:fld>
            <a:endParaRPr lang="en-AU" altLang="en-US"/>
          </a:p>
        </p:txBody>
      </p:sp>
      <p:sp>
        <p:nvSpPr>
          <p:cNvPr id="1184770" name="Rectangle 2"/>
          <p:cNvSpPr>
            <a:spLocks noGrp="1" noChangeArrowheads="1"/>
          </p:cNvSpPr>
          <p:nvPr>
            <p:ph type="title"/>
          </p:nvPr>
        </p:nvSpPr>
        <p:spPr/>
        <p:txBody>
          <a:bodyPr/>
          <a:lstStyle/>
          <a:p>
            <a:r>
              <a:rPr lang="en-US" altLang="en-US" sz="3400" dirty="0"/>
              <a:t>Using GUI frameworks to leverage Web design</a:t>
            </a:r>
          </a:p>
        </p:txBody>
      </p:sp>
      <p:sp>
        <p:nvSpPr>
          <p:cNvPr id="1184771" name="Rectangle 3"/>
          <p:cNvSpPr>
            <a:spLocks noGrp="1" noChangeArrowheads="1"/>
          </p:cNvSpPr>
          <p:nvPr>
            <p:ph type="body" idx="1"/>
          </p:nvPr>
        </p:nvSpPr>
        <p:spPr/>
        <p:txBody>
          <a:bodyPr/>
          <a:lstStyle/>
          <a:p>
            <a:pPr>
              <a:spcBef>
                <a:spcPts val="1200"/>
              </a:spcBef>
            </a:pPr>
            <a:r>
              <a:rPr lang="en-US" altLang="en-US" i="1" dirty="0"/>
              <a:t>GUI framework</a:t>
            </a:r>
            <a:r>
              <a:rPr lang="en-US" altLang="en-US" dirty="0"/>
              <a:t> – any technology, software library or other GUI-directed system software that developers can use to leverage GUI design</a:t>
            </a:r>
          </a:p>
          <a:p>
            <a:pPr>
              <a:spcBef>
                <a:spcPts val="1200"/>
              </a:spcBef>
            </a:pPr>
            <a:r>
              <a:rPr lang="en-US" altLang="en-US" dirty="0"/>
              <a:t>Typical frameworks: the Swing library, Java Server Faces, Struts, Spring and so on</a:t>
            </a:r>
          </a:p>
          <a:p>
            <a:pPr>
              <a:spcBef>
                <a:spcPts val="1200"/>
              </a:spcBef>
            </a:pPr>
            <a:r>
              <a:rPr lang="en-US" altLang="en-US" i="1" dirty="0"/>
              <a:t>The MVC dilemma</a:t>
            </a:r>
            <a:r>
              <a:rPr lang="en-US" altLang="en-US" dirty="0"/>
              <a:t> – separation and elimination of cycles between Presentation and Control</a:t>
            </a:r>
          </a:p>
          <a:p>
            <a:pPr>
              <a:spcBef>
                <a:spcPts val="1200"/>
              </a:spcBef>
            </a:pP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19081B1F-8101-4E8B-9110-FC37E1654D34}" type="slidenum">
              <a:rPr lang="en-AU" altLang="en-US"/>
              <a:pPr/>
              <a:t>44</a:t>
            </a:fld>
            <a:endParaRPr lang="en-AU" altLang="en-US"/>
          </a:p>
        </p:txBody>
      </p:sp>
      <p:sp>
        <p:nvSpPr>
          <p:cNvPr id="1181698" name="Rectangle 2"/>
          <p:cNvSpPr>
            <a:spLocks noGrp="1" noChangeArrowheads="1"/>
          </p:cNvSpPr>
          <p:nvPr>
            <p:ph type="title"/>
          </p:nvPr>
        </p:nvSpPr>
        <p:spPr/>
        <p:txBody>
          <a:bodyPr/>
          <a:lstStyle/>
          <a:p>
            <a:r>
              <a:rPr lang="en-US" altLang="en-US"/>
              <a:t>Addressing the MVC dilemma</a:t>
            </a:r>
          </a:p>
        </p:txBody>
      </p:sp>
      <p:sp>
        <p:nvSpPr>
          <p:cNvPr id="1181699" name="Rectangle 3"/>
          <p:cNvSpPr>
            <a:spLocks noGrp="1" noChangeArrowheads="1"/>
          </p:cNvSpPr>
          <p:nvPr>
            <p:ph type="body" idx="1"/>
          </p:nvPr>
        </p:nvSpPr>
        <p:spPr/>
        <p:txBody>
          <a:bodyPr/>
          <a:lstStyle/>
          <a:p>
            <a:r>
              <a:rPr lang="en-US" altLang="en-US" dirty="0"/>
              <a:t>Related technologies divide into </a:t>
            </a:r>
          </a:p>
          <a:p>
            <a:pPr lvl="1"/>
            <a:r>
              <a:rPr lang="en-US" altLang="en-US" dirty="0" err="1" smtClean="0"/>
              <a:t>centralised</a:t>
            </a:r>
            <a:r>
              <a:rPr lang="en-US" altLang="en-US" dirty="0" smtClean="0"/>
              <a:t> </a:t>
            </a:r>
            <a:r>
              <a:rPr lang="en-US" altLang="en-US" dirty="0"/>
              <a:t>(known as </a:t>
            </a:r>
            <a:r>
              <a:rPr lang="en-US" altLang="en-US" i="1" dirty="0"/>
              <a:t>Model 1</a:t>
            </a:r>
            <a:r>
              <a:rPr lang="en-US" altLang="en-US" dirty="0"/>
              <a:t>)</a:t>
            </a:r>
          </a:p>
          <a:p>
            <a:pPr lvl="1"/>
            <a:r>
              <a:rPr lang="en-US" altLang="en-US" dirty="0" err="1" smtClean="0"/>
              <a:t>decentralised</a:t>
            </a:r>
            <a:r>
              <a:rPr lang="en-US" altLang="en-US" dirty="0" smtClean="0"/>
              <a:t> </a:t>
            </a:r>
            <a:r>
              <a:rPr lang="en-US" altLang="en-US" dirty="0"/>
              <a:t>(</a:t>
            </a:r>
            <a:r>
              <a:rPr lang="en-US" altLang="en-US" i="1" dirty="0"/>
              <a:t>Model 2</a:t>
            </a:r>
            <a:r>
              <a:rPr lang="en-US" altLang="en-US" dirty="0"/>
              <a:t>)</a:t>
            </a:r>
          </a:p>
          <a:p>
            <a:pPr>
              <a:spcBef>
                <a:spcPts val="1200"/>
              </a:spcBef>
            </a:pPr>
            <a:r>
              <a:rPr lang="en-US" altLang="en-US" dirty="0"/>
              <a:t>In </a:t>
            </a:r>
            <a:r>
              <a:rPr lang="en-US" altLang="en-US" i="1" dirty="0"/>
              <a:t>Model 1</a:t>
            </a:r>
            <a:r>
              <a:rPr lang="en-US" altLang="en-US" dirty="0"/>
              <a:t>, each Presentation object is paired with a Control object</a:t>
            </a:r>
          </a:p>
          <a:p>
            <a:pPr lvl="1">
              <a:spcBef>
                <a:spcPts val="600"/>
              </a:spcBef>
            </a:pPr>
            <a:r>
              <a:rPr lang="en-US" altLang="en-US" dirty="0"/>
              <a:t>as in Java Swing or Microsoft Foundation Classes (MFC)</a:t>
            </a:r>
          </a:p>
          <a:p>
            <a:pPr>
              <a:spcBef>
                <a:spcPts val="1200"/>
              </a:spcBef>
            </a:pPr>
            <a:r>
              <a:rPr lang="en-US" altLang="en-US" dirty="0"/>
              <a:t>In </a:t>
            </a:r>
            <a:r>
              <a:rPr lang="en-US" altLang="en-US" i="1" dirty="0"/>
              <a:t>Model 2</a:t>
            </a:r>
            <a:r>
              <a:rPr lang="en-US" altLang="en-US" dirty="0"/>
              <a:t>, advocated by the Core PCBMER framework, a physical separation exists between Presentation and Control</a:t>
            </a:r>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9FA75EA5-3771-40BE-B052-F7CD8D7E4174}" type="slidenum">
              <a:rPr lang="en-AU" altLang="en-US"/>
              <a:pPr/>
              <a:t>45</a:t>
            </a:fld>
            <a:endParaRPr lang="en-AU" altLang="en-US"/>
          </a:p>
        </p:txBody>
      </p:sp>
      <p:sp>
        <p:nvSpPr>
          <p:cNvPr id="1185794" name="Rectangle 2"/>
          <p:cNvSpPr>
            <a:spLocks noGrp="1" noChangeArrowheads="1"/>
          </p:cNvSpPr>
          <p:nvPr>
            <p:ph type="title"/>
          </p:nvPr>
        </p:nvSpPr>
        <p:spPr/>
        <p:txBody>
          <a:bodyPr/>
          <a:lstStyle/>
          <a:p>
            <a:r>
              <a:rPr lang="en-US" altLang="en-US" sz="4000"/>
              <a:t>MVC dilemma – example (initial design)</a:t>
            </a:r>
          </a:p>
        </p:txBody>
      </p:sp>
      <p:pic>
        <p:nvPicPr>
          <p:cNvPr id="11857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998538"/>
            <a:ext cx="7740650" cy="538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E9C2163E-883B-4851-8B2B-5CC746902536}" type="slidenum">
              <a:rPr lang="en-AU" altLang="en-US"/>
              <a:pPr/>
              <a:t>46</a:t>
            </a:fld>
            <a:endParaRPr lang="en-AU" altLang="en-US"/>
          </a:p>
        </p:txBody>
      </p:sp>
      <p:sp>
        <p:nvSpPr>
          <p:cNvPr id="1186818" name="Rectangle 2"/>
          <p:cNvSpPr>
            <a:spLocks noGrp="1" noChangeArrowheads="1"/>
          </p:cNvSpPr>
          <p:nvPr>
            <p:ph type="title"/>
          </p:nvPr>
        </p:nvSpPr>
        <p:spPr/>
        <p:txBody>
          <a:bodyPr/>
          <a:lstStyle/>
          <a:p>
            <a:r>
              <a:rPr lang="en-US" altLang="en-US" sz="2800"/>
              <a:t>MVC dilemma – example (dependencies in initial design)</a:t>
            </a:r>
          </a:p>
        </p:txBody>
      </p:sp>
      <p:pic>
        <p:nvPicPr>
          <p:cNvPr id="11868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1123950"/>
            <a:ext cx="6048375" cy="524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6DDB2851-0CBB-49E0-A26E-B92E1CE6916F}" type="slidenum">
              <a:rPr lang="en-AU" altLang="en-US"/>
              <a:pPr/>
              <a:t>47</a:t>
            </a:fld>
            <a:endParaRPr lang="en-AU" altLang="en-US"/>
          </a:p>
        </p:txBody>
      </p:sp>
      <p:sp>
        <p:nvSpPr>
          <p:cNvPr id="1187842" name="Rectangle 2"/>
          <p:cNvSpPr>
            <a:spLocks noGrp="1" noChangeArrowheads="1"/>
          </p:cNvSpPr>
          <p:nvPr>
            <p:ph type="title"/>
          </p:nvPr>
        </p:nvSpPr>
        <p:spPr/>
        <p:txBody>
          <a:bodyPr/>
          <a:lstStyle/>
          <a:p>
            <a:r>
              <a:rPr lang="en-US" altLang="en-US" sz="3600"/>
              <a:t>MVC dilemma – example (using Struts)</a:t>
            </a:r>
          </a:p>
        </p:txBody>
      </p:sp>
      <p:pic>
        <p:nvPicPr>
          <p:cNvPr id="11878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1014413"/>
            <a:ext cx="6480175" cy="543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79063CD0-9184-4FB5-B7C3-66E05DEEE950}" type="slidenum">
              <a:rPr lang="en-AU" altLang="en-US"/>
              <a:pPr/>
              <a:t>48</a:t>
            </a:fld>
            <a:endParaRPr lang="en-AU" altLang="en-US"/>
          </a:p>
        </p:txBody>
      </p:sp>
      <p:sp>
        <p:nvSpPr>
          <p:cNvPr id="1188866" name="Rectangle 2"/>
          <p:cNvSpPr>
            <a:spLocks noGrp="1" noChangeArrowheads="1"/>
          </p:cNvSpPr>
          <p:nvPr>
            <p:ph type="title"/>
          </p:nvPr>
        </p:nvSpPr>
        <p:spPr/>
        <p:txBody>
          <a:bodyPr/>
          <a:lstStyle/>
          <a:p>
            <a:r>
              <a:rPr lang="en-US" altLang="en-US" sz="2400"/>
              <a:t>MVC dilemma – example (dependencies when using Struts)</a:t>
            </a:r>
          </a:p>
        </p:txBody>
      </p:sp>
      <p:pic>
        <p:nvPicPr>
          <p:cNvPr id="11888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8538" y="1052513"/>
            <a:ext cx="554355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850F735A-E0E9-482E-8B01-DD93B2F035BD}" type="slidenum">
              <a:rPr lang="en-AU" altLang="en-US"/>
              <a:pPr/>
              <a:t>49</a:t>
            </a:fld>
            <a:endParaRPr lang="en-AU" altLang="en-US"/>
          </a:p>
        </p:txBody>
      </p:sp>
      <p:sp>
        <p:nvSpPr>
          <p:cNvPr id="1191938" name="Rectangle 2"/>
          <p:cNvSpPr>
            <a:spLocks noGrp="1" noChangeArrowheads="1"/>
          </p:cNvSpPr>
          <p:nvPr>
            <p:ph type="title"/>
          </p:nvPr>
        </p:nvSpPr>
        <p:spPr/>
        <p:txBody>
          <a:bodyPr/>
          <a:lstStyle/>
          <a:p>
            <a:r>
              <a:rPr lang="en-US" altLang="en-US"/>
              <a:t>Review Quiz 7.3</a:t>
            </a:r>
          </a:p>
        </p:txBody>
      </p:sp>
      <p:sp>
        <p:nvSpPr>
          <p:cNvPr id="1191939" name="Rectangle 3"/>
          <p:cNvSpPr>
            <a:spLocks noGrp="1" noChangeArrowheads="1"/>
          </p:cNvSpPr>
          <p:nvPr>
            <p:ph type="body" idx="1"/>
          </p:nvPr>
        </p:nvSpPr>
        <p:spPr>
          <a:xfrm>
            <a:off x="1371600" y="1066800"/>
            <a:ext cx="7592888" cy="5257800"/>
          </a:xfrm>
        </p:spPr>
        <p:txBody>
          <a:bodyPr/>
          <a:lstStyle/>
          <a:p>
            <a:pPr marL="533400" indent="-533400">
              <a:spcBef>
                <a:spcPts val="1800"/>
              </a:spcBef>
              <a:buClr>
                <a:srgbClr val="0000CC"/>
              </a:buClr>
              <a:buFont typeface="Monotype Sorts" charset="2"/>
              <a:buAutoNum type="arabicPeriod"/>
            </a:pPr>
            <a:r>
              <a:rPr lang="en-US" altLang="en-US" dirty="0"/>
              <a:t>What are the GUI components for programming user events in Web applications?</a:t>
            </a:r>
          </a:p>
          <a:p>
            <a:pPr marL="533400" indent="-533400">
              <a:spcBef>
                <a:spcPts val="1800"/>
              </a:spcBef>
              <a:buClr>
                <a:srgbClr val="0000CC"/>
              </a:buClr>
              <a:buFont typeface="Monotype Sorts" charset="2"/>
              <a:buAutoNum type="arabicPeriod"/>
            </a:pPr>
            <a:r>
              <a:rPr lang="en-US" altLang="en-US" dirty="0"/>
              <a:t>What is the most primitive mechanism for maintaining a connection between the Web client and the server?</a:t>
            </a:r>
          </a:p>
          <a:p>
            <a:pPr marL="533400" indent="-533400">
              <a:spcBef>
                <a:spcPts val="1800"/>
              </a:spcBef>
              <a:buClr>
                <a:srgbClr val="0000CC"/>
              </a:buClr>
              <a:buFont typeface="Monotype Sorts" charset="2"/>
              <a:buAutoNum type="arabicPeriod"/>
            </a:pPr>
            <a:r>
              <a:rPr lang="en-US" altLang="en-US" dirty="0"/>
              <a:t>What is the affordance of a link?</a:t>
            </a:r>
          </a:p>
          <a:p>
            <a:pPr marL="533400" indent="-533400">
              <a:spcBef>
                <a:spcPts val="1800"/>
              </a:spcBef>
              <a:buClr>
                <a:srgbClr val="0000CC"/>
              </a:buClr>
              <a:buFont typeface="Monotype Sorts" charset="2"/>
              <a:buAutoNum type="arabicPeriod"/>
            </a:pPr>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512B6FC7-940A-4334-9213-4D7C64F7DCA7}" type="slidenum">
              <a:rPr lang="en-AU" altLang="en-US"/>
              <a:pPr/>
              <a:t>5</a:t>
            </a:fld>
            <a:endParaRPr lang="en-AU" altLang="en-US"/>
          </a:p>
        </p:txBody>
      </p:sp>
      <p:sp>
        <p:nvSpPr>
          <p:cNvPr id="1120258" name="Rectangle 2"/>
          <p:cNvSpPr>
            <a:spLocks noGrp="1" noChangeArrowheads="1"/>
          </p:cNvSpPr>
          <p:nvPr>
            <p:ph type="title"/>
          </p:nvPr>
        </p:nvSpPr>
        <p:spPr/>
        <p:txBody>
          <a:bodyPr/>
          <a:lstStyle/>
          <a:p>
            <a:r>
              <a:rPr lang="en-US" altLang="en-US"/>
              <a:t>From UI prototype ...</a:t>
            </a:r>
          </a:p>
        </p:txBody>
      </p:sp>
      <p:pic>
        <p:nvPicPr>
          <p:cNvPr id="112025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003300"/>
            <a:ext cx="640873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ctrTitle"/>
          </p:nvPr>
        </p:nvSpPr>
        <p:spPr/>
        <p:txBody>
          <a:bodyPr/>
          <a:lstStyle/>
          <a:p>
            <a:pPr algn="ctr"/>
            <a:r>
              <a:rPr lang="en-US" altLang="en-US" sz="4000" dirty="0"/>
              <a:t>4. </a:t>
            </a:r>
            <a:r>
              <a:rPr lang="en-US" altLang="en-US" dirty="0" err="1" smtClean="0"/>
              <a:t>Modelling</a:t>
            </a:r>
            <a:r>
              <a:rPr lang="en-US" altLang="en-US" dirty="0" smtClean="0"/>
              <a:t> </a:t>
            </a:r>
            <a:r>
              <a:rPr lang="en-US" altLang="en-US" dirty="0"/>
              <a:t>GUI navigation </a:t>
            </a:r>
          </a:p>
        </p:txBody>
      </p:sp>
      <p:sp>
        <p:nvSpPr>
          <p:cNvPr id="1190915" name="Rectangle 3"/>
          <p:cNvSpPr>
            <a:spLocks noGrp="1" noChangeArrowheads="1"/>
          </p:cNvSpPr>
          <p:nvPr>
            <p:ph type="subTitle" idx="1"/>
          </p:nvPr>
        </p:nvSpPr>
        <p:spPr/>
        <p:txBody>
          <a:bodyPr/>
          <a:lstStyle/>
          <a:p>
            <a:pPr>
              <a:lnSpc>
                <a:spcPct val="90000"/>
              </a:lnSpc>
              <a:buFont typeface="Monotype Sorts" charset="2"/>
              <a:buChar char="n"/>
            </a:pPr>
            <a:r>
              <a:rPr lang="en-US" altLang="en-US" sz="2000"/>
              <a:t> To the user, the application appears as a set of collaborating screens (windows or web pages).</a:t>
            </a:r>
          </a:p>
          <a:p>
            <a:pPr>
              <a:lnSpc>
                <a:spcPct val="90000"/>
              </a:lnSpc>
              <a:buFont typeface="Monotype Sorts" charset="2"/>
              <a:buChar char="n"/>
            </a:pPr>
            <a:r>
              <a:rPr lang="en-US" altLang="en-US" sz="2000"/>
              <a:t> The task of the GUI designer is to organize the dependencies between screens in a coherent, easy to understand structure.</a:t>
            </a:r>
          </a:p>
          <a:p>
            <a:pPr algn="l">
              <a:lnSpc>
                <a:spcPct val="90000"/>
              </a:lnSpc>
              <a:buFont typeface="Monotype Sorts" charset="2"/>
              <a:buChar char="n"/>
            </a:pPr>
            <a:endParaRPr lang="en-US" altLang="en-US" sz="2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087A005A-177E-4CB7-A4F7-24233097EDC8}" type="slidenum">
              <a:rPr lang="en-AU" altLang="en-US"/>
              <a:pPr/>
              <a:t>51</a:t>
            </a:fld>
            <a:endParaRPr lang="en-AU" altLang="en-US"/>
          </a:p>
        </p:txBody>
      </p:sp>
      <p:sp>
        <p:nvSpPr>
          <p:cNvPr id="1154050" name="Rectangle 2"/>
          <p:cNvSpPr>
            <a:spLocks noGrp="1" noChangeArrowheads="1"/>
          </p:cNvSpPr>
          <p:nvPr>
            <p:ph type="title"/>
          </p:nvPr>
        </p:nvSpPr>
        <p:spPr/>
        <p:txBody>
          <a:bodyPr/>
          <a:lstStyle/>
          <a:p>
            <a:r>
              <a:rPr lang="en-US" altLang="en-US"/>
              <a:t>Window navigation</a:t>
            </a:r>
          </a:p>
        </p:txBody>
      </p:sp>
      <p:sp>
        <p:nvSpPr>
          <p:cNvPr id="1154051" name="Rectangle 3"/>
          <p:cNvSpPr>
            <a:spLocks noGrp="1" noChangeArrowheads="1"/>
          </p:cNvSpPr>
          <p:nvPr>
            <p:ph type="body" idx="1"/>
          </p:nvPr>
        </p:nvSpPr>
        <p:spPr/>
        <p:txBody>
          <a:bodyPr/>
          <a:lstStyle/>
          <a:p>
            <a:pPr>
              <a:spcBef>
                <a:spcPts val="1200"/>
              </a:spcBef>
            </a:pPr>
            <a:r>
              <a:rPr lang="en-US" altLang="en-US" sz="2400" b="1" dirty="0"/>
              <a:t>GUI design</a:t>
            </a:r>
            <a:r>
              <a:rPr lang="en-US" altLang="en-US" sz="2400" dirty="0"/>
              <a:t> – through prototyping or UI layout tools – does not inform how the windows can be actually navigated by the user</a:t>
            </a:r>
          </a:p>
          <a:p>
            <a:pPr>
              <a:spcBef>
                <a:spcPts val="1200"/>
              </a:spcBef>
            </a:pPr>
            <a:r>
              <a:rPr lang="en-US" altLang="en-US" sz="2400" dirty="0"/>
              <a:t>A </a:t>
            </a:r>
            <a:r>
              <a:rPr lang="en-US" altLang="en-US" sz="2400" b="1" dirty="0"/>
              <a:t>window navigation model</a:t>
            </a:r>
            <a:r>
              <a:rPr lang="en-US" altLang="en-US" sz="2400" dirty="0"/>
              <a:t> consist of diagrams visualizing screen containers and components and showing how the user can traverse from one window to another</a:t>
            </a:r>
          </a:p>
          <a:p>
            <a:pPr>
              <a:spcBef>
                <a:spcPts val="1200"/>
              </a:spcBef>
            </a:pPr>
            <a:r>
              <a:rPr lang="en-US" altLang="en-US" sz="2400" b="1" dirty="0"/>
              <a:t>User </a:t>
            </a:r>
            <a:r>
              <a:rPr lang="en-US" altLang="en-US" sz="2400" b="1" dirty="0" err="1"/>
              <a:t>eXperience</a:t>
            </a:r>
            <a:r>
              <a:rPr lang="en-US" altLang="en-US" sz="2400" b="1" dirty="0"/>
              <a:t> (UX) storyboards</a:t>
            </a:r>
            <a:r>
              <a:rPr lang="en-US" altLang="en-US" sz="2400" dirty="0"/>
              <a:t> – a UML profile for window navigation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090ACC44-7EEA-4B81-AA83-178D7F7839BE}" type="slidenum">
              <a:rPr lang="en-AU" altLang="en-US"/>
              <a:pPr/>
              <a:t>52</a:t>
            </a:fld>
            <a:endParaRPr lang="en-AU" altLang="en-US"/>
          </a:p>
        </p:txBody>
      </p:sp>
      <p:sp>
        <p:nvSpPr>
          <p:cNvPr id="1155074" name="Rectangle 2"/>
          <p:cNvSpPr>
            <a:spLocks noGrp="1" noChangeArrowheads="1"/>
          </p:cNvSpPr>
          <p:nvPr>
            <p:ph type="title"/>
          </p:nvPr>
        </p:nvSpPr>
        <p:spPr/>
        <p:txBody>
          <a:bodyPr/>
          <a:lstStyle/>
          <a:p>
            <a:r>
              <a:rPr lang="en-US" altLang="en-US"/>
              <a:t>User experience (UX) storyboards </a:t>
            </a:r>
          </a:p>
        </p:txBody>
      </p:sp>
      <p:sp>
        <p:nvSpPr>
          <p:cNvPr id="1155075" name="Rectangle 3"/>
          <p:cNvSpPr>
            <a:spLocks noGrp="1" noChangeArrowheads="1"/>
          </p:cNvSpPr>
          <p:nvPr>
            <p:ph type="body" idx="1"/>
          </p:nvPr>
        </p:nvSpPr>
        <p:spPr/>
        <p:txBody>
          <a:bodyPr/>
          <a:lstStyle/>
          <a:p>
            <a:pPr marL="406400" indent="-406400">
              <a:lnSpc>
                <a:spcPct val="90000"/>
              </a:lnSpc>
            </a:pPr>
            <a:r>
              <a:rPr lang="en-US" altLang="en-US" sz="1800" b="1" dirty="0"/>
              <a:t>Add actor characteristics to the use </a:t>
            </a:r>
            <a:r>
              <a:rPr lang="en-US" altLang="en-US" sz="1800" b="1" dirty="0" smtClean="0"/>
              <a:t>case</a:t>
            </a:r>
            <a:endParaRPr lang="en-US" altLang="en-US" sz="1800" b="1" dirty="0"/>
          </a:p>
          <a:p>
            <a:pPr marL="914400" lvl="1" indent="-347663">
              <a:lnSpc>
                <a:spcPct val="90000"/>
              </a:lnSpc>
            </a:pPr>
            <a:r>
              <a:rPr lang="en-US" altLang="en-US" sz="1600" dirty="0" smtClean="0"/>
              <a:t>Includes </a:t>
            </a:r>
            <a:r>
              <a:rPr lang="en-US" altLang="en-US" sz="1600" dirty="0"/>
              <a:t>definition of actor’s </a:t>
            </a:r>
            <a:r>
              <a:rPr lang="en-US" altLang="en-US" sz="1600" dirty="0" smtClean="0"/>
              <a:t>computer </a:t>
            </a:r>
            <a:r>
              <a:rPr lang="en-US" altLang="en-US" sz="1600" dirty="0"/>
              <a:t>familiarity, domain knowledge, frequency of accessing the system, etc.</a:t>
            </a:r>
          </a:p>
          <a:p>
            <a:pPr marL="406400" indent="-406400">
              <a:lnSpc>
                <a:spcPct val="90000"/>
              </a:lnSpc>
            </a:pPr>
            <a:r>
              <a:rPr lang="en-US" altLang="en-US" sz="1800" b="1" dirty="0"/>
              <a:t>Add usability characteristics to the use </a:t>
            </a:r>
            <a:r>
              <a:rPr lang="en-US" altLang="en-US" sz="1800" b="1" dirty="0" smtClean="0"/>
              <a:t>case</a:t>
            </a:r>
            <a:endParaRPr lang="en-US" altLang="en-US" sz="1800" b="1" dirty="0"/>
          </a:p>
          <a:p>
            <a:pPr marL="914400" lvl="1" indent="-347663">
              <a:lnSpc>
                <a:spcPct val="90000"/>
              </a:lnSpc>
            </a:pPr>
            <a:r>
              <a:rPr lang="en-US" altLang="en-US" sz="1600" dirty="0" smtClean="0"/>
              <a:t>Usability </a:t>
            </a:r>
            <a:r>
              <a:rPr lang="en-US" altLang="en-US" sz="1600" dirty="0"/>
              <a:t>characteristics include helpful hints (e.g. how to make the UI easier to use or easier to implement) and any rigorous requirements that must be conformed to (e.g. system response time, acceptable error rates, learning times</a:t>
            </a:r>
            <a:r>
              <a:rPr lang="en-US" altLang="en-US" sz="1600" dirty="0" smtClean="0"/>
              <a:t>)</a:t>
            </a:r>
            <a:endParaRPr lang="en-US" altLang="en-US" sz="1600" dirty="0"/>
          </a:p>
          <a:p>
            <a:pPr marL="406400" indent="-406400">
              <a:lnSpc>
                <a:spcPct val="90000"/>
              </a:lnSpc>
            </a:pPr>
            <a:r>
              <a:rPr lang="en-US" altLang="en-US" sz="1800" b="1" dirty="0"/>
              <a:t>Identify UX </a:t>
            </a:r>
            <a:r>
              <a:rPr lang="en-US" altLang="en-US" sz="1800" b="1" dirty="0" smtClean="0"/>
              <a:t>elements</a:t>
            </a:r>
            <a:endParaRPr lang="en-US" altLang="en-US" sz="1800" b="1" dirty="0"/>
          </a:p>
          <a:p>
            <a:pPr marL="914400" lvl="1" indent="-347663">
              <a:lnSpc>
                <a:spcPct val="90000"/>
              </a:lnSpc>
            </a:pPr>
            <a:r>
              <a:rPr lang="en-US" altLang="en-US" sz="1600" dirty="0" smtClean="0"/>
              <a:t>Refers </a:t>
            </a:r>
            <a:r>
              <a:rPr lang="en-US" altLang="en-US" sz="1600" dirty="0"/>
              <a:t>to the identification of the UI containers and </a:t>
            </a:r>
            <a:r>
              <a:rPr lang="en-US" altLang="en-US" sz="1600" dirty="0" smtClean="0"/>
              <a:t>components</a:t>
            </a:r>
            <a:endParaRPr lang="en-US" altLang="en-US" sz="1600" dirty="0"/>
          </a:p>
          <a:p>
            <a:pPr marL="914400" lvl="1" indent="-347663">
              <a:lnSpc>
                <a:spcPct val="90000"/>
              </a:lnSpc>
            </a:pPr>
            <a:r>
              <a:rPr lang="en-US" altLang="en-US" sz="1600" dirty="0" smtClean="0"/>
              <a:t>Specially </a:t>
            </a:r>
            <a:r>
              <a:rPr lang="en-US" altLang="en-US" sz="1600" dirty="0"/>
              <a:t>stereotyped class model is used to represent UX </a:t>
            </a:r>
            <a:r>
              <a:rPr lang="en-US" altLang="en-US" sz="1600" dirty="0" smtClean="0"/>
              <a:t>elements</a:t>
            </a:r>
            <a:endParaRPr lang="en-US" altLang="en-US" sz="1600" dirty="0"/>
          </a:p>
          <a:p>
            <a:pPr marL="406400" indent="-406400">
              <a:lnSpc>
                <a:spcPct val="90000"/>
              </a:lnSpc>
            </a:pPr>
            <a:r>
              <a:rPr lang="en-US" altLang="en-US" sz="1800" b="1" dirty="0"/>
              <a:t>Model the use case flows with the UX </a:t>
            </a:r>
            <a:r>
              <a:rPr lang="en-US" altLang="en-US" sz="1800" b="1" dirty="0" smtClean="0"/>
              <a:t>elements</a:t>
            </a:r>
            <a:endParaRPr lang="en-US" altLang="en-US" sz="1800" b="1" dirty="0"/>
          </a:p>
          <a:p>
            <a:pPr marL="914400" lvl="1" indent="-347663">
              <a:lnSpc>
                <a:spcPct val="90000"/>
              </a:lnSpc>
            </a:pPr>
            <a:r>
              <a:rPr lang="en-US" altLang="en-US" sz="1600" dirty="0" smtClean="0"/>
              <a:t>UX-driven </a:t>
            </a:r>
            <a:r>
              <a:rPr lang="en-US" altLang="en-US" sz="1600" dirty="0"/>
              <a:t>behavioral collaboration </a:t>
            </a:r>
            <a:r>
              <a:rPr lang="en-US" altLang="en-US" sz="1600" dirty="0" smtClean="0"/>
              <a:t>modeling</a:t>
            </a:r>
            <a:endParaRPr lang="en-US" altLang="en-US" sz="1600" dirty="0"/>
          </a:p>
          <a:p>
            <a:pPr marL="914400" lvl="1" indent="-347663">
              <a:lnSpc>
                <a:spcPct val="90000"/>
              </a:lnSpc>
            </a:pPr>
            <a:r>
              <a:rPr lang="en-US" altLang="en-US" sz="1600" dirty="0"/>
              <a:t>UML sequence and collaboration diagrams are used to depict the interaction between the user and the UI presentation screens or between the presentation screens </a:t>
            </a:r>
            <a:r>
              <a:rPr lang="en-US" altLang="en-US" sz="1600" dirty="0" smtClean="0"/>
              <a:t>themselves</a:t>
            </a:r>
            <a:endParaRPr lang="en-US" altLang="en-US" sz="1600" dirty="0"/>
          </a:p>
          <a:p>
            <a:pPr marL="406400" indent="-406400">
              <a:lnSpc>
                <a:spcPct val="90000"/>
              </a:lnSpc>
            </a:pPr>
            <a:r>
              <a:rPr lang="en-US" altLang="en-US" sz="1800" b="1" dirty="0"/>
              <a:t>Model screen navigation links for the use </a:t>
            </a:r>
            <a:r>
              <a:rPr lang="en-US" altLang="en-US" sz="1800" b="1" dirty="0" smtClean="0"/>
              <a:t>case</a:t>
            </a:r>
            <a:endParaRPr lang="en-US" altLang="en-US" sz="1800" b="1" dirty="0"/>
          </a:p>
          <a:p>
            <a:pPr marL="914400" lvl="1" indent="-347663">
              <a:lnSpc>
                <a:spcPct val="90000"/>
              </a:lnSpc>
            </a:pPr>
            <a:r>
              <a:rPr lang="en-US" altLang="en-US" sz="1600" dirty="0" smtClean="0"/>
              <a:t>UX-driven </a:t>
            </a:r>
            <a:r>
              <a:rPr lang="en-US" altLang="en-US" sz="1600" dirty="0"/>
              <a:t>structural collaboration </a:t>
            </a:r>
            <a:r>
              <a:rPr lang="en-US" altLang="en-US" sz="1600" dirty="0" smtClean="0"/>
              <a:t>modeling</a:t>
            </a:r>
            <a:endParaRPr lang="en-US" altLang="en-US" sz="1600" dirty="0"/>
          </a:p>
          <a:p>
            <a:pPr marL="914400" lvl="1" indent="-347663">
              <a:lnSpc>
                <a:spcPct val="90000"/>
              </a:lnSpc>
            </a:pPr>
            <a:r>
              <a:rPr lang="en-US" altLang="en-US" sz="1600" dirty="0"/>
              <a:t>Stereotyped UML class diagrams are used to depict associations along which the navigation between UX elements takes </a:t>
            </a:r>
            <a:r>
              <a:rPr lang="en-US" altLang="en-US" sz="1600" dirty="0" smtClean="0"/>
              <a:t>place</a:t>
            </a:r>
            <a:endParaRPr lang="en-US" alt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DBA4D9EF-09DC-40B1-A721-88760508E6B1}" type="slidenum">
              <a:rPr lang="en-AU" altLang="en-US"/>
              <a:pPr/>
              <a:t>53</a:t>
            </a:fld>
            <a:endParaRPr lang="en-AU" altLang="en-US"/>
          </a:p>
        </p:txBody>
      </p:sp>
      <p:sp>
        <p:nvSpPr>
          <p:cNvPr id="1157122" name="Rectangle 2"/>
          <p:cNvSpPr>
            <a:spLocks noGrp="1" noChangeArrowheads="1"/>
          </p:cNvSpPr>
          <p:nvPr>
            <p:ph type="title"/>
          </p:nvPr>
        </p:nvSpPr>
        <p:spPr/>
        <p:txBody>
          <a:bodyPr/>
          <a:lstStyle/>
          <a:p>
            <a:r>
              <a:rPr lang="en-US" altLang="en-US" sz="3600"/>
              <a:t>Modeling UX elements – class stereotypes </a:t>
            </a:r>
          </a:p>
        </p:txBody>
      </p:sp>
      <p:sp>
        <p:nvSpPr>
          <p:cNvPr id="1157123" name="Rectangle 3"/>
          <p:cNvSpPr>
            <a:spLocks noGrp="1" noChangeArrowheads="1"/>
          </p:cNvSpPr>
          <p:nvPr>
            <p:ph type="body" idx="1"/>
          </p:nvPr>
        </p:nvSpPr>
        <p:spPr/>
        <p:txBody>
          <a:bodyPr/>
          <a:lstStyle/>
          <a:p>
            <a:r>
              <a:rPr lang="en-US" altLang="en-US" dirty="0"/>
              <a:t>UML </a:t>
            </a:r>
            <a:r>
              <a:rPr lang="en-US" altLang="en-US" b="1" dirty="0"/>
              <a:t>classes</a:t>
            </a:r>
            <a:r>
              <a:rPr lang="en-US" altLang="en-US" dirty="0"/>
              <a:t> can be </a:t>
            </a:r>
            <a:r>
              <a:rPr lang="en-US" altLang="en-US" b="1" dirty="0"/>
              <a:t>stereotyped</a:t>
            </a:r>
            <a:r>
              <a:rPr lang="en-US" altLang="en-US" dirty="0"/>
              <a:t> as</a:t>
            </a:r>
          </a:p>
          <a:p>
            <a:pPr lvl="1"/>
            <a:r>
              <a:rPr lang="en-US" altLang="en-US" dirty="0">
                <a:latin typeface="Courier New" panose="02070309020205020404" pitchFamily="49" charset="0"/>
              </a:rPr>
              <a:t>&lt;&lt;screen&gt;&gt;</a:t>
            </a:r>
          </a:p>
          <a:p>
            <a:pPr lvl="2"/>
            <a:r>
              <a:rPr lang="en-US" altLang="en-US" sz="2200" dirty="0"/>
              <a:t>defines a window or a web page rendered on the screen </a:t>
            </a:r>
          </a:p>
          <a:p>
            <a:pPr lvl="1"/>
            <a:r>
              <a:rPr lang="en-US" altLang="en-US" dirty="0">
                <a:latin typeface="Courier New" panose="02070309020205020404" pitchFamily="49" charset="0"/>
              </a:rPr>
              <a:t>&lt;&lt;input form&gt;&gt;</a:t>
            </a:r>
          </a:p>
          <a:p>
            <a:pPr lvl="2"/>
            <a:r>
              <a:rPr lang="en-US" altLang="en-US" sz="2200" dirty="0"/>
              <a:t>represents a window’s container or a web page form through which the user can interact with the system by entering data or by activating some actions</a:t>
            </a:r>
          </a:p>
          <a:p>
            <a:pPr lvl="1"/>
            <a:r>
              <a:rPr lang="en-US" altLang="en-US" dirty="0">
                <a:latin typeface="Courier New" panose="02070309020205020404" pitchFamily="49" charset="0"/>
              </a:rPr>
              <a:t>&lt;&lt;compartment&gt;&gt;</a:t>
            </a:r>
          </a:p>
          <a:p>
            <a:pPr lvl="2"/>
            <a:r>
              <a:rPr lang="en-US" altLang="en-US" sz="2200" dirty="0"/>
              <a:t>represents any region of a screen that can be reused by multiple screens (e.g. a toolbar)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D26CF2C6-472C-4407-A843-2A20BF63A352}" type="slidenum">
              <a:rPr lang="en-AU" altLang="en-US"/>
              <a:pPr/>
              <a:t>54</a:t>
            </a:fld>
            <a:endParaRPr lang="en-AU" altLang="en-US"/>
          </a:p>
        </p:txBody>
      </p:sp>
      <p:sp>
        <p:nvSpPr>
          <p:cNvPr id="1158146" name="Rectangle 2"/>
          <p:cNvSpPr>
            <a:spLocks noGrp="1" noChangeArrowheads="1"/>
          </p:cNvSpPr>
          <p:nvPr>
            <p:ph type="title"/>
          </p:nvPr>
        </p:nvSpPr>
        <p:spPr/>
        <p:txBody>
          <a:bodyPr/>
          <a:lstStyle/>
          <a:p>
            <a:r>
              <a:rPr lang="en-US" altLang="en-US" sz="4000"/>
              <a:t>Modeling UX elements – field tags</a:t>
            </a:r>
          </a:p>
        </p:txBody>
      </p:sp>
      <p:sp>
        <p:nvSpPr>
          <p:cNvPr id="1158147" name="Rectangle 3"/>
          <p:cNvSpPr>
            <a:spLocks noGrp="1" noChangeArrowheads="1"/>
          </p:cNvSpPr>
          <p:nvPr>
            <p:ph type="body" idx="1"/>
          </p:nvPr>
        </p:nvSpPr>
        <p:spPr/>
        <p:txBody>
          <a:bodyPr/>
          <a:lstStyle/>
          <a:p>
            <a:r>
              <a:rPr lang="en-US" altLang="en-US" sz="2400" dirty="0"/>
              <a:t>Three most interesting </a:t>
            </a:r>
            <a:r>
              <a:rPr lang="en-US" altLang="en-US" sz="2400" b="1" dirty="0"/>
              <a:t>tags</a:t>
            </a:r>
            <a:r>
              <a:rPr lang="en-US" altLang="en-US" sz="2400" dirty="0"/>
              <a:t> specify if a </a:t>
            </a:r>
            <a:r>
              <a:rPr lang="en-US" altLang="en-US" sz="2400" b="1" dirty="0"/>
              <a:t>field</a:t>
            </a:r>
            <a:r>
              <a:rPr lang="en-US" altLang="en-US" sz="2400" dirty="0"/>
              <a:t> is</a:t>
            </a:r>
          </a:p>
          <a:p>
            <a:pPr lvl="1"/>
            <a:r>
              <a:rPr lang="en-US" altLang="en-US" sz="2200" dirty="0">
                <a:latin typeface="Courier New" panose="02070309020205020404" pitchFamily="49" charset="0"/>
              </a:rPr>
              <a:t>editable</a:t>
            </a:r>
          </a:p>
          <a:p>
            <a:pPr lvl="2"/>
            <a:r>
              <a:rPr lang="en-US" altLang="en-US" dirty="0"/>
              <a:t>indicates if the field can be modified by the user or not</a:t>
            </a:r>
          </a:p>
          <a:p>
            <a:pPr lvl="1"/>
            <a:r>
              <a:rPr lang="en-US" altLang="en-US" sz="2200" dirty="0">
                <a:latin typeface="Courier New" panose="02070309020205020404" pitchFamily="49" charset="0"/>
              </a:rPr>
              <a:t>visible</a:t>
            </a:r>
          </a:p>
          <a:p>
            <a:pPr lvl="2"/>
            <a:r>
              <a:rPr lang="en-US" altLang="en-US" dirty="0"/>
              <a:t>indicates if the field is displayed on the screen </a:t>
            </a:r>
            <a:r>
              <a:rPr lang="en-US" altLang="en-US" dirty="0" smtClean="0"/>
              <a:t>or </a:t>
            </a:r>
            <a:r>
              <a:rPr lang="en-US" altLang="en-US" dirty="0"/>
              <a:t>hidden from the user’s </a:t>
            </a:r>
            <a:r>
              <a:rPr lang="en-US" altLang="en-US" dirty="0" smtClean="0"/>
              <a:t>view</a:t>
            </a:r>
          </a:p>
          <a:p>
            <a:pPr lvl="3"/>
            <a:r>
              <a:rPr lang="en-US" altLang="en-US" dirty="0" smtClean="0"/>
              <a:t>but </a:t>
            </a:r>
            <a:r>
              <a:rPr lang="en-US" altLang="en-US" dirty="0"/>
              <a:t>still accessible to the </a:t>
            </a:r>
            <a:r>
              <a:rPr lang="en-US" altLang="en-US" dirty="0" smtClean="0"/>
              <a:t>program</a:t>
            </a:r>
            <a:endParaRPr lang="en-US" altLang="en-US" dirty="0"/>
          </a:p>
          <a:p>
            <a:pPr lvl="1"/>
            <a:r>
              <a:rPr lang="en-US" altLang="en-US" sz="2200" dirty="0">
                <a:latin typeface="Courier New" panose="02070309020205020404" pitchFamily="49" charset="0"/>
              </a:rPr>
              <a:t>selectable</a:t>
            </a:r>
          </a:p>
          <a:p>
            <a:pPr lvl="2"/>
            <a:r>
              <a:rPr lang="en-US" altLang="en-US" dirty="0"/>
              <a:t>indicates if the field can be </a:t>
            </a:r>
            <a:r>
              <a:rPr lang="en-US" altLang="en-US" dirty="0" smtClean="0"/>
              <a:t>selected</a:t>
            </a:r>
          </a:p>
          <a:p>
            <a:pPr lvl="3"/>
            <a:r>
              <a:rPr lang="en-US" altLang="en-US" dirty="0" smtClean="0"/>
              <a:t>highlighted </a:t>
            </a:r>
            <a:r>
              <a:rPr lang="en-US" altLang="en-US" dirty="0"/>
              <a:t>or otherwise shown as </a:t>
            </a:r>
            <a:r>
              <a:rPr lang="en-US" altLang="en-US" dirty="0" smtClean="0"/>
              <a:t>active</a:t>
            </a:r>
            <a:endParaRPr lang="en-US" altLang="en-US" dirty="0"/>
          </a:p>
          <a:p>
            <a:pPr>
              <a:spcBef>
                <a:spcPts val="1200"/>
              </a:spcBef>
            </a:pPr>
            <a:r>
              <a:rPr lang="en-US" altLang="en-US" sz="2400" dirty="0"/>
              <a:t>For example</a:t>
            </a:r>
          </a:p>
          <a:p>
            <a:pPr lvl="1"/>
            <a:r>
              <a:rPr lang="en-US" altLang="en-US" sz="2200" dirty="0">
                <a:latin typeface="Courier New" panose="02070309020205020404" pitchFamily="49" charset="0"/>
              </a:rPr>
              <a:t>{editable = true, visibility = visible} </a:t>
            </a:r>
          </a:p>
          <a:p>
            <a:pPr lvl="1"/>
            <a:r>
              <a:rPr lang="en-US" altLang="en-US" sz="2200" dirty="0">
                <a:latin typeface="Courier New" panose="02070309020205020404" pitchFamily="49" charset="0"/>
              </a:rPr>
              <a:t>{editable = false, visibility = hidden}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17340309-4DF4-4442-93E2-D8771C840BEA}" type="slidenum">
              <a:rPr lang="en-AU" altLang="en-US"/>
              <a:pPr/>
              <a:t>55</a:t>
            </a:fld>
            <a:endParaRPr lang="en-AU" altLang="en-US"/>
          </a:p>
        </p:txBody>
      </p:sp>
      <p:sp>
        <p:nvSpPr>
          <p:cNvPr id="1160194" name="Rectangle 2"/>
          <p:cNvSpPr>
            <a:spLocks noGrp="1" noChangeArrowheads="1"/>
          </p:cNvSpPr>
          <p:nvPr>
            <p:ph type="title"/>
          </p:nvPr>
        </p:nvSpPr>
        <p:spPr/>
        <p:txBody>
          <a:bodyPr/>
          <a:lstStyle/>
          <a:p>
            <a:r>
              <a:rPr lang="en-US" altLang="en-US" sz="2800"/>
              <a:t>Example 7.7 (AE) – UX elements for primary window </a:t>
            </a:r>
          </a:p>
        </p:txBody>
      </p:sp>
      <p:pic>
        <p:nvPicPr>
          <p:cNvPr id="1160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413"/>
            <a:ext cx="91440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4D7854B4-6995-4F9C-BB5B-4D900BA4843E}" type="slidenum">
              <a:rPr lang="en-AU" altLang="en-US"/>
              <a:pPr/>
              <a:t>56</a:t>
            </a:fld>
            <a:endParaRPr lang="en-AU" altLang="en-US"/>
          </a:p>
        </p:txBody>
      </p:sp>
      <p:sp>
        <p:nvSpPr>
          <p:cNvPr id="1161218" name="Rectangle 2"/>
          <p:cNvSpPr>
            <a:spLocks noGrp="1" noChangeArrowheads="1"/>
          </p:cNvSpPr>
          <p:nvPr>
            <p:ph type="title"/>
          </p:nvPr>
        </p:nvSpPr>
        <p:spPr/>
        <p:txBody>
          <a:bodyPr/>
          <a:lstStyle/>
          <a:p>
            <a:r>
              <a:rPr lang="en-US" altLang="en-US"/>
              <a:t>Behavioral UX collaboration </a:t>
            </a:r>
          </a:p>
        </p:txBody>
      </p:sp>
      <p:sp>
        <p:nvSpPr>
          <p:cNvPr id="1161219" name="Rectangle 3"/>
          <p:cNvSpPr>
            <a:spLocks noGrp="1" noChangeArrowheads="1"/>
          </p:cNvSpPr>
          <p:nvPr>
            <p:ph type="body" idx="1"/>
          </p:nvPr>
        </p:nvSpPr>
        <p:spPr/>
        <p:txBody>
          <a:bodyPr/>
          <a:lstStyle/>
          <a:p>
            <a:r>
              <a:rPr lang="en-US" altLang="en-US" sz="2400" dirty="0"/>
              <a:t>Two categories of </a:t>
            </a:r>
            <a:r>
              <a:rPr lang="en-US" altLang="en-US" sz="2400" b="1" dirty="0"/>
              <a:t>actions</a:t>
            </a:r>
            <a:r>
              <a:rPr lang="en-US" altLang="en-US" sz="2400" dirty="0"/>
              <a:t> in UX classes</a:t>
            </a:r>
          </a:p>
          <a:p>
            <a:pPr lvl="1"/>
            <a:r>
              <a:rPr lang="en-US" altLang="en-US" sz="2200" b="1" dirty="0"/>
              <a:t>User actions</a:t>
            </a:r>
            <a:r>
              <a:rPr lang="en-US" altLang="en-US" sz="2200" dirty="0"/>
              <a:t> </a:t>
            </a:r>
            <a:r>
              <a:rPr lang="en-US" altLang="en-US" sz="2200" dirty="0" smtClean="0"/>
              <a:t>– any </a:t>
            </a:r>
            <a:r>
              <a:rPr lang="en-US" altLang="en-US" sz="2200" dirty="0"/>
              <a:t>UI events coming from the user</a:t>
            </a:r>
          </a:p>
          <a:p>
            <a:pPr lvl="1"/>
            <a:r>
              <a:rPr lang="en-US" altLang="en-US" sz="2200" b="1" dirty="0"/>
              <a:t>Environmental actions</a:t>
            </a:r>
            <a:r>
              <a:rPr lang="en-US" altLang="en-US" sz="2200" dirty="0"/>
              <a:t> </a:t>
            </a:r>
            <a:r>
              <a:rPr lang="en-US" altLang="en-US" sz="2200" dirty="0" smtClean="0"/>
              <a:t>– any </a:t>
            </a:r>
            <a:r>
              <a:rPr lang="en-US" altLang="en-US" sz="2200" dirty="0"/>
              <a:t>UI events coming from the system</a:t>
            </a:r>
          </a:p>
          <a:p>
            <a:pPr lvl="2"/>
            <a:r>
              <a:rPr lang="en-US" altLang="en-US" u="sng" dirty="0"/>
              <a:t>Navigation to a new screen</a:t>
            </a:r>
            <a:r>
              <a:rPr lang="en-US" altLang="en-US" dirty="0"/>
              <a:t> is one of the most noticeable environmental action</a:t>
            </a:r>
          </a:p>
          <a:p>
            <a:pPr lvl="2"/>
            <a:r>
              <a:rPr lang="en-US" altLang="en-US" dirty="0" smtClean="0"/>
              <a:t>UX </a:t>
            </a:r>
            <a:r>
              <a:rPr lang="en-US" altLang="en-US" dirty="0"/>
              <a:t>profile recommends to distinguish environmental actions with a </a:t>
            </a:r>
            <a:r>
              <a:rPr lang="en-US" altLang="en-US" u="sng" dirty="0"/>
              <a:t>dollar sign</a:t>
            </a:r>
            <a:r>
              <a:rPr lang="en-US" altLang="en-US" dirty="0"/>
              <a:t> prefixing the action’s name</a:t>
            </a:r>
          </a:p>
          <a:p>
            <a:pPr>
              <a:spcBef>
                <a:spcPts val="1200"/>
              </a:spcBef>
            </a:pPr>
            <a:r>
              <a:rPr lang="en-US" altLang="en-US" sz="2400" dirty="0"/>
              <a:t>UX flows of events capture the </a:t>
            </a:r>
            <a:r>
              <a:rPr lang="en-US" altLang="en-US" sz="2400" b="1" dirty="0"/>
              <a:t>behavioral aspect</a:t>
            </a:r>
            <a:r>
              <a:rPr lang="en-US" altLang="en-US" sz="2400" dirty="0"/>
              <a:t> of a UX collaboration</a:t>
            </a:r>
          </a:p>
          <a:p>
            <a:pPr>
              <a:spcBef>
                <a:spcPts val="1200"/>
              </a:spcBef>
            </a:pPr>
            <a:r>
              <a:rPr lang="en-US" altLang="en-US" sz="2400" b="1" dirty="0"/>
              <a:t>UML interaction diagrams</a:t>
            </a:r>
            <a:r>
              <a:rPr lang="en-US" altLang="en-US" sz="2400" dirty="0"/>
              <a:t> (sequence and/or collaboration diagrams) are used to represent UX flows of events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7 (Maciaszek - RASD 3/e)</a:t>
            </a:r>
          </a:p>
        </p:txBody>
      </p:sp>
      <p:sp>
        <p:nvSpPr>
          <p:cNvPr id="7" name="Slide Number Placeholder 5"/>
          <p:cNvSpPr>
            <a:spLocks noGrp="1"/>
          </p:cNvSpPr>
          <p:nvPr>
            <p:ph type="sldNum" sz="quarter" idx="12"/>
          </p:nvPr>
        </p:nvSpPr>
        <p:spPr/>
        <p:txBody>
          <a:bodyPr/>
          <a:lstStyle/>
          <a:p>
            <a:fld id="{06598EFF-600A-4575-A152-5E304E3F6E9B}" type="slidenum">
              <a:rPr lang="en-AU" altLang="en-US"/>
              <a:pPr/>
              <a:t>57</a:t>
            </a:fld>
            <a:endParaRPr lang="en-AU" altLang="en-US"/>
          </a:p>
        </p:txBody>
      </p:sp>
      <p:sp>
        <p:nvSpPr>
          <p:cNvPr id="1162242" name="Rectangle 2"/>
          <p:cNvSpPr>
            <a:spLocks noGrp="1" noChangeArrowheads="1"/>
          </p:cNvSpPr>
          <p:nvPr>
            <p:ph type="title"/>
          </p:nvPr>
        </p:nvSpPr>
        <p:spPr/>
        <p:txBody>
          <a:bodyPr/>
          <a:lstStyle/>
          <a:p>
            <a:r>
              <a:rPr lang="en-US" altLang="en-US"/>
              <a:t>Example 7.4 (CM) </a:t>
            </a:r>
          </a:p>
        </p:txBody>
      </p:sp>
      <p:pic>
        <p:nvPicPr>
          <p:cNvPr id="1162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513"/>
            <a:ext cx="91440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2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150" y="3125788"/>
            <a:ext cx="56896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D25EF2AA-BDCC-488F-907F-C6B5F6620EFE}" type="slidenum">
              <a:rPr lang="en-AU" altLang="en-US"/>
              <a:pPr/>
              <a:t>58</a:t>
            </a:fld>
            <a:endParaRPr lang="en-AU" altLang="en-US"/>
          </a:p>
        </p:txBody>
      </p:sp>
      <p:sp>
        <p:nvSpPr>
          <p:cNvPr id="1163266" name="Rectangle 2"/>
          <p:cNvSpPr>
            <a:spLocks noGrp="1" noChangeArrowheads="1"/>
          </p:cNvSpPr>
          <p:nvPr>
            <p:ph type="title"/>
          </p:nvPr>
        </p:nvSpPr>
        <p:spPr/>
        <p:txBody>
          <a:bodyPr/>
          <a:lstStyle/>
          <a:p>
            <a:r>
              <a:rPr lang="en-US" altLang="en-US"/>
              <a:t>Example 7.4 (CM) – UX elements</a:t>
            </a:r>
          </a:p>
        </p:txBody>
      </p:sp>
      <p:pic>
        <p:nvPicPr>
          <p:cNvPr id="1163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1341438"/>
            <a:ext cx="8316912"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540C8AD0-ABC0-4668-B260-6CFFCEF6A1AE}" type="slidenum">
              <a:rPr lang="en-AU" altLang="en-US"/>
              <a:pPr/>
              <a:t>59</a:t>
            </a:fld>
            <a:endParaRPr lang="en-AU" altLang="en-US"/>
          </a:p>
        </p:txBody>
      </p:sp>
      <p:sp>
        <p:nvSpPr>
          <p:cNvPr id="1164290" name="Rectangle 2"/>
          <p:cNvSpPr>
            <a:spLocks noGrp="1" noChangeArrowheads="1"/>
          </p:cNvSpPr>
          <p:nvPr>
            <p:ph type="title"/>
          </p:nvPr>
        </p:nvSpPr>
        <p:spPr/>
        <p:txBody>
          <a:bodyPr/>
          <a:lstStyle/>
          <a:p>
            <a:r>
              <a:rPr lang="en-US" altLang="en-US" sz="3600"/>
              <a:t>Example 7.4 (CM) – behavioral collaboration</a:t>
            </a:r>
          </a:p>
        </p:txBody>
      </p:sp>
      <p:graphicFrame>
        <p:nvGraphicFramePr>
          <p:cNvPr id="1164291" name="Object 3"/>
          <p:cNvGraphicFramePr>
            <a:graphicFrameLocks noChangeAspect="1"/>
          </p:cNvGraphicFramePr>
          <p:nvPr/>
        </p:nvGraphicFramePr>
        <p:xfrm>
          <a:off x="395288" y="1020763"/>
          <a:ext cx="8748712" cy="5521325"/>
        </p:xfrm>
        <a:graphic>
          <a:graphicData uri="http://schemas.openxmlformats.org/presentationml/2006/ole">
            <mc:AlternateContent xmlns:mc="http://schemas.openxmlformats.org/markup-compatibility/2006">
              <mc:Choice xmlns:v="urn:schemas-microsoft-com:vml" Requires="v">
                <p:oleObj spid="_x0000_s1164294" name="Bitmap Image" r:id="rId3" imgW="4419983" imgH="2789162" progId="PBrush">
                  <p:embed/>
                </p:oleObj>
              </mc:Choice>
              <mc:Fallback>
                <p:oleObj name="Bitmap Image" r:id="rId3" imgW="4419983" imgH="2789162"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20763"/>
                        <a:ext cx="8748712" cy="552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B71873B5-A2DD-4F1D-BD4A-E257F41073CA}" type="slidenum">
              <a:rPr lang="en-AU" altLang="en-US"/>
              <a:pPr/>
              <a:t>6</a:t>
            </a:fld>
            <a:endParaRPr lang="en-AU" altLang="en-US"/>
          </a:p>
        </p:txBody>
      </p:sp>
      <p:sp>
        <p:nvSpPr>
          <p:cNvPr id="1121282" name="Rectangle 2"/>
          <p:cNvSpPr>
            <a:spLocks noGrp="1" noChangeArrowheads="1"/>
          </p:cNvSpPr>
          <p:nvPr>
            <p:ph type="title"/>
          </p:nvPr>
        </p:nvSpPr>
        <p:spPr/>
        <p:txBody>
          <a:bodyPr/>
          <a:lstStyle/>
          <a:p>
            <a:r>
              <a:rPr lang="en-US" altLang="en-US"/>
              <a:t>... via design ...</a:t>
            </a:r>
          </a:p>
        </p:txBody>
      </p:sp>
      <p:pic>
        <p:nvPicPr>
          <p:cNvPr id="1121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1052513"/>
            <a:ext cx="523557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AFBE4F78-F9E0-4243-922A-EE39A5DF4462}" type="slidenum">
              <a:rPr lang="en-AU" altLang="en-US"/>
              <a:pPr/>
              <a:t>60</a:t>
            </a:fld>
            <a:endParaRPr lang="en-AU" altLang="en-US"/>
          </a:p>
        </p:txBody>
      </p:sp>
      <p:sp>
        <p:nvSpPr>
          <p:cNvPr id="1165314" name="Rectangle 2"/>
          <p:cNvSpPr>
            <a:spLocks noGrp="1" noChangeArrowheads="1"/>
          </p:cNvSpPr>
          <p:nvPr>
            <p:ph type="title"/>
          </p:nvPr>
        </p:nvSpPr>
        <p:spPr/>
        <p:txBody>
          <a:bodyPr/>
          <a:lstStyle/>
          <a:p>
            <a:r>
              <a:rPr lang="en-US" altLang="en-US" sz="3600"/>
              <a:t>Example 7.4 (CM) – structural collaboration</a:t>
            </a:r>
          </a:p>
        </p:txBody>
      </p:sp>
      <p:graphicFrame>
        <p:nvGraphicFramePr>
          <p:cNvPr id="1165315" name="Object 3"/>
          <p:cNvGraphicFramePr>
            <a:graphicFrameLocks noChangeAspect="1"/>
          </p:cNvGraphicFramePr>
          <p:nvPr/>
        </p:nvGraphicFramePr>
        <p:xfrm>
          <a:off x="0" y="1398588"/>
          <a:ext cx="9144000" cy="4622800"/>
        </p:xfrm>
        <a:graphic>
          <a:graphicData uri="http://schemas.openxmlformats.org/presentationml/2006/ole">
            <mc:AlternateContent xmlns:mc="http://schemas.openxmlformats.org/markup-compatibility/2006">
              <mc:Choice xmlns:v="urn:schemas-microsoft-com:vml" Requires="v">
                <p:oleObj spid="_x0000_s1165318" name="Bitmap Image" r:id="rId3" imgW="4747671" imgH="2400508" progId="PBrush">
                  <p:embed/>
                </p:oleObj>
              </mc:Choice>
              <mc:Fallback>
                <p:oleObj name="Bitmap Image" r:id="rId3" imgW="4747671" imgH="2400508"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8588"/>
                        <a:ext cx="9144000"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7E37A65A-B3F8-47B7-A6C6-B820A49F93D9}" type="slidenum">
              <a:rPr lang="en-AU" altLang="en-US"/>
              <a:pPr/>
              <a:t>61</a:t>
            </a:fld>
            <a:endParaRPr lang="en-AU" altLang="en-US"/>
          </a:p>
        </p:txBody>
      </p:sp>
      <p:sp>
        <p:nvSpPr>
          <p:cNvPr id="1115138" name="Rectangle 2"/>
          <p:cNvSpPr>
            <a:spLocks noGrp="1" noChangeArrowheads="1"/>
          </p:cNvSpPr>
          <p:nvPr>
            <p:ph type="title"/>
          </p:nvPr>
        </p:nvSpPr>
        <p:spPr/>
        <p:txBody>
          <a:bodyPr/>
          <a:lstStyle/>
          <a:p>
            <a:r>
              <a:rPr lang="en-US" altLang="en-US"/>
              <a:t>Review Quiz 7.4</a:t>
            </a:r>
          </a:p>
        </p:txBody>
      </p:sp>
      <p:sp>
        <p:nvSpPr>
          <p:cNvPr id="111513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is the name of a UX stereotype representing screen regions?</a:t>
            </a:r>
          </a:p>
          <a:p>
            <a:pPr marL="533400" indent="-533400">
              <a:spcBef>
                <a:spcPts val="1800"/>
              </a:spcBef>
              <a:buClr>
                <a:srgbClr val="0000CC"/>
              </a:buClr>
              <a:buFont typeface="Monotype Sorts" charset="2"/>
              <a:buAutoNum type="arabicPeriod"/>
            </a:pPr>
            <a:r>
              <a:rPr lang="en-US" altLang="en-US" dirty="0"/>
              <a:t>How is a hidden field modeled in a UX storyboard?</a:t>
            </a:r>
          </a:p>
          <a:p>
            <a:pPr marL="533400" indent="-533400">
              <a:spcBef>
                <a:spcPts val="1800"/>
              </a:spcBef>
              <a:buClr>
                <a:srgbClr val="0000CC"/>
              </a:buClr>
              <a:buFont typeface="Monotype Sorts" charset="2"/>
              <a:buAutoNum type="arabicPeriod"/>
            </a:pPr>
            <a:r>
              <a:rPr lang="en-US" altLang="en-US" dirty="0"/>
              <a:t>What UML diagram is used for modeling a behavioral UX collaboration?</a:t>
            </a:r>
          </a:p>
          <a:p>
            <a:pPr marL="533400" indent="-533400">
              <a:spcBef>
                <a:spcPts val="1800"/>
              </a:spcBef>
              <a:buClr>
                <a:srgbClr val="0000CC"/>
              </a:buClr>
              <a:buFont typeface="Monotype Sorts" charset="2"/>
              <a:buAutoNum type="arabicPeriod"/>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A1D28C09-1570-471D-8C46-563A234D2004}" type="slidenum">
              <a:rPr lang="en-AU" altLang="en-US"/>
              <a:pPr/>
              <a:t>62</a:t>
            </a:fld>
            <a:endParaRPr lang="en-AU" altLang="en-US"/>
          </a:p>
        </p:txBody>
      </p:sp>
      <p:sp>
        <p:nvSpPr>
          <p:cNvPr id="1166338" name="Rectangle 2"/>
          <p:cNvSpPr>
            <a:spLocks noGrp="1" noChangeArrowheads="1"/>
          </p:cNvSpPr>
          <p:nvPr>
            <p:ph type="title"/>
          </p:nvPr>
        </p:nvSpPr>
        <p:spPr/>
        <p:txBody>
          <a:bodyPr/>
          <a:lstStyle/>
          <a:p>
            <a:r>
              <a:rPr lang="en-US" altLang="en-US"/>
              <a:t>Summary</a:t>
            </a:r>
          </a:p>
        </p:txBody>
      </p:sp>
      <p:sp>
        <p:nvSpPr>
          <p:cNvPr id="1166339" name="Rectangle 3"/>
          <p:cNvSpPr>
            <a:spLocks noGrp="1" noChangeArrowheads="1"/>
          </p:cNvSpPr>
          <p:nvPr>
            <p:ph type="body" idx="1"/>
          </p:nvPr>
        </p:nvSpPr>
        <p:spPr>
          <a:xfrm>
            <a:off x="1371600" y="1066800"/>
            <a:ext cx="7664896" cy="5257800"/>
          </a:xfrm>
        </p:spPr>
        <p:txBody>
          <a:bodyPr/>
          <a:lstStyle/>
          <a:p>
            <a:pPr>
              <a:spcBef>
                <a:spcPts val="900"/>
              </a:spcBef>
            </a:pPr>
            <a:r>
              <a:rPr lang="en-US" altLang="en-US" sz="2400" dirty="0" smtClean="0"/>
              <a:t>GUI </a:t>
            </a:r>
            <a:r>
              <a:rPr lang="en-US" altLang="en-US" sz="2400" dirty="0"/>
              <a:t>design is a </a:t>
            </a:r>
            <a:r>
              <a:rPr lang="en-US" altLang="en-US" sz="2400" b="1" dirty="0"/>
              <a:t>multidisciplinary activity</a:t>
            </a:r>
            <a:r>
              <a:rPr lang="en-US" altLang="en-US" sz="2400" dirty="0"/>
              <a:t> requiring the combined expertise of different professions</a:t>
            </a:r>
          </a:p>
          <a:p>
            <a:pPr>
              <a:spcBef>
                <a:spcPts val="900"/>
              </a:spcBef>
            </a:pPr>
            <a:r>
              <a:rPr lang="en-US" altLang="en-US" sz="2400" dirty="0" smtClean="0"/>
              <a:t>Design </a:t>
            </a:r>
            <a:r>
              <a:rPr lang="en-US" altLang="en-US" sz="2400" dirty="0"/>
              <a:t>must adhere to the </a:t>
            </a:r>
            <a:r>
              <a:rPr lang="en-US" altLang="en-US" sz="2400" b="1" dirty="0"/>
              <a:t>guidelines</a:t>
            </a:r>
            <a:r>
              <a:rPr lang="en-US" altLang="en-US" sz="2400" dirty="0"/>
              <a:t> published by the manufacturer of a windows interface</a:t>
            </a:r>
          </a:p>
          <a:p>
            <a:pPr>
              <a:spcBef>
                <a:spcPts val="900"/>
              </a:spcBef>
            </a:pPr>
            <a:r>
              <a:rPr lang="en-US" altLang="en-US" sz="2400" smtClean="0"/>
              <a:t>Design </a:t>
            </a:r>
            <a:r>
              <a:rPr lang="en-US" altLang="en-US" sz="2400" dirty="0"/>
              <a:t>of a </a:t>
            </a:r>
            <a:r>
              <a:rPr lang="en-US" altLang="en-US" sz="2400" b="1" dirty="0"/>
              <a:t>desktop GUI</a:t>
            </a:r>
            <a:r>
              <a:rPr lang="en-US" altLang="en-US" sz="2400" dirty="0"/>
              <a:t> requires familiarity with the various containers and components available for a particular client platform.</a:t>
            </a:r>
          </a:p>
          <a:p>
            <a:pPr>
              <a:spcBef>
                <a:spcPts val="900"/>
              </a:spcBef>
            </a:pPr>
            <a:r>
              <a:rPr lang="en-US" altLang="en-US" sz="2400" dirty="0"/>
              <a:t>Modern </a:t>
            </a:r>
            <a:r>
              <a:rPr lang="en-US" altLang="en-US" sz="2400" b="1" dirty="0"/>
              <a:t>web applications</a:t>
            </a:r>
            <a:r>
              <a:rPr lang="en-US" altLang="en-US" sz="2400" dirty="0"/>
              <a:t> place their own demands on UI design</a:t>
            </a:r>
          </a:p>
          <a:p>
            <a:pPr>
              <a:spcBef>
                <a:spcPts val="900"/>
              </a:spcBef>
            </a:pPr>
            <a:r>
              <a:rPr lang="en-US" altLang="en-US" sz="2400" b="1" dirty="0"/>
              <a:t>Window navigation</a:t>
            </a:r>
            <a:r>
              <a:rPr lang="en-US" altLang="en-US" sz="2400" dirty="0"/>
              <a:t> captures possible navigation paths between application windows and other UI elements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A2B656C5-CF1F-4BCF-B7A5-EF4A4FE7140D}" type="slidenum">
              <a:rPr lang="en-AU" altLang="en-US"/>
              <a:pPr/>
              <a:t>7</a:t>
            </a:fld>
            <a:endParaRPr lang="en-AU" altLang="en-US"/>
          </a:p>
        </p:txBody>
      </p:sp>
      <p:sp>
        <p:nvSpPr>
          <p:cNvPr id="1123330" name="Rectangle 2"/>
          <p:cNvSpPr>
            <a:spLocks noGrp="1" noChangeArrowheads="1"/>
          </p:cNvSpPr>
          <p:nvPr>
            <p:ph type="title"/>
          </p:nvPr>
        </p:nvSpPr>
        <p:spPr/>
        <p:txBody>
          <a:bodyPr/>
          <a:lstStyle/>
          <a:p>
            <a:r>
              <a:rPr lang="en-US" altLang="en-US"/>
              <a:t>... to implementation</a:t>
            </a:r>
          </a:p>
        </p:txBody>
      </p:sp>
      <p:pic>
        <p:nvPicPr>
          <p:cNvPr id="11233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1052513"/>
            <a:ext cx="7416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7 (Maciaszek - RASD 3/e)</a:t>
            </a:r>
          </a:p>
        </p:txBody>
      </p:sp>
      <p:sp>
        <p:nvSpPr>
          <p:cNvPr id="6" name="Slide Number Placeholder 5"/>
          <p:cNvSpPr>
            <a:spLocks noGrp="1"/>
          </p:cNvSpPr>
          <p:nvPr>
            <p:ph type="sldNum" sz="quarter" idx="12"/>
          </p:nvPr>
        </p:nvSpPr>
        <p:spPr/>
        <p:txBody>
          <a:bodyPr/>
          <a:lstStyle/>
          <a:p>
            <a:fld id="{35BB17AA-205C-45C5-9D37-99611AD7D3B9}" type="slidenum">
              <a:rPr lang="en-AU" altLang="en-US"/>
              <a:pPr/>
              <a:t>8</a:t>
            </a:fld>
            <a:endParaRPr lang="en-AU" altLang="en-US"/>
          </a:p>
        </p:txBody>
      </p:sp>
      <p:sp>
        <p:nvSpPr>
          <p:cNvPr id="1125378" name="Rectangle 2"/>
          <p:cNvSpPr>
            <a:spLocks noGrp="1" noChangeArrowheads="1"/>
          </p:cNvSpPr>
          <p:nvPr>
            <p:ph type="title"/>
          </p:nvPr>
        </p:nvSpPr>
        <p:spPr/>
        <p:txBody>
          <a:bodyPr/>
          <a:lstStyle/>
          <a:p>
            <a:r>
              <a:rPr lang="en-US" altLang="en-US"/>
              <a:t>Guidelines for good GUI design</a:t>
            </a:r>
          </a:p>
        </p:txBody>
      </p:sp>
      <p:sp>
        <p:nvSpPr>
          <p:cNvPr id="1125379" name="Rectangle 3"/>
          <p:cNvSpPr>
            <a:spLocks noGrp="1" noChangeArrowheads="1"/>
          </p:cNvSpPr>
          <p:nvPr>
            <p:ph type="body" idx="1"/>
          </p:nvPr>
        </p:nvSpPr>
        <p:spPr/>
        <p:txBody>
          <a:bodyPr/>
          <a:lstStyle/>
          <a:p>
            <a:pPr>
              <a:lnSpc>
                <a:spcPct val="170000"/>
              </a:lnSpc>
            </a:pPr>
            <a:r>
              <a:rPr lang="en-US" altLang="en-US"/>
              <a:t>User in control</a:t>
            </a:r>
          </a:p>
          <a:p>
            <a:pPr>
              <a:lnSpc>
                <a:spcPct val="170000"/>
              </a:lnSpc>
            </a:pPr>
            <a:r>
              <a:rPr lang="en-US" altLang="en-US"/>
              <a:t>Consistency</a:t>
            </a:r>
          </a:p>
          <a:p>
            <a:pPr>
              <a:lnSpc>
                <a:spcPct val="170000"/>
              </a:lnSpc>
            </a:pPr>
            <a:r>
              <a:rPr lang="en-US" altLang="en-US"/>
              <a:t>Personalization and customization</a:t>
            </a:r>
          </a:p>
          <a:p>
            <a:pPr>
              <a:lnSpc>
                <a:spcPct val="170000"/>
              </a:lnSpc>
            </a:pPr>
            <a:r>
              <a:rPr lang="en-US" altLang="en-US"/>
              <a:t>Forgiveness</a:t>
            </a:r>
          </a:p>
          <a:p>
            <a:pPr>
              <a:lnSpc>
                <a:spcPct val="170000"/>
              </a:lnSpc>
            </a:pPr>
            <a:r>
              <a:rPr lang="en-US" altLang="en-US"/>
              <a:t>Feedback</a:t>
            </a:r>
          </a:p>
          <a:p>
            <a:pPr>
              <a:lnSpc>
                <a:spcPct val="170000"/>
              </a:lnSpc>
            </a:pPr>
            <a:r>
              <a:rPr lang="en-US" altLang="en-US"/>
              <a:t>Aesthetics and usability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Date Placeholder 3"/>
          <p:cNvSpPr>
            <a:spLocks noGrp="1"/>
          </p:cNvSpPr>
          <p:nvPr>
            <p:ph type="dt" sz="half" idx="10"/>
          </p:nvPr>
        </p:nvSpPr>
        <p:spPr/>
        <p:txBody>
          <a:bodyPr/>
          <a:lstStyle/>
          <a:p>
            <a:r>
              <a:rPr lang="en-US" altLang="en-US"/>
              <a:t>© Pearson Education 2007</a:t>
            </a:r>
            <a:endParaRPr lang="en-AU" altLang="en-US"/>
          </a:p>
        </p:txBody>
      </p:sp>
      <p:sp>
        <p:nvSpPr>
          <p:cNvPr id="487" name="Footer Placeholder 4"/>
          <p:cNvSpPr>
            <a:spLocks noGrp="1"/>
          </p:cNvSpPr>
          <p:nvPr>
            <p:ph type="ftr" sz="quarter" idx="11"/>
          </p:nvPr>
        </p:nvSpPr>
        <p:spPr/>
        <p:txBody>
          <a:bodyPr/>
          <a:lstStyle/>
          <a:p>
            <a:r>
              <a:rPr lang="en-AU" altLang="en-US"/>
              <a:t>Chapter 7 (Maciaszek - RASD 3/e)</a:t>
            </a:r>
          </a:p>
        </p:txBody>
      </p:sp>
      <p:sp>
        <p:nvSpPr>
          <p:cNvPr id="488" name="Slide Number Placeholder 5"/>
          <p:cNvSpPr>
            <a:spLocks noGrp="1"/>
          </p:cNvSpPr>
          <p:nvPr>
            <p:ph type="sldNum" sz="quarter" idx="12"/>
          </p:nvPr>
        </p:nvSpPr>
        <p:spPr/>
        <p:txBody>
          <a:bodyPr/>
          <a:lstStyle/>
          <a:p>
            <a:fld id="{824DB377-9C5E-4F69-9362-6BA99C1343E4}" type="slidenum">
              <a:rPr lang="en-AU" altLang="en-US"/>
              <a:pPr/>
              <a:t>9</a:t>
            </a:fld>
            <a:endParaRPr lang="en-AU" altLang="en-US"/>
          </a:p>
        </p:txBody>
      </p:sp>
      <p:sp>
        <p:nvSpPr>
          <p:cNvPr id="1126402" name="Rectangle 2"/>
          <p:cNvSpPr>
            <a:spLocks noGrp="1" noChangeArrowheads="1"/>
          </p:cNvSpPr>
          <p:nvPr>
            <p:ph type="title"/>
          </p:nvPr>
        </p:nvSpPr>
        <p:spPr/>
        <p:txBody>
          <a:bodyPr/>
          <a:lstStyle/>
          <a:p>
            <a:r>
              <a:rPr lang="en-US" altLang="en-US"/>
              <a:t>User in control</a:t>
            </a:r>
          </a:p>
        </p:txBody>
      </p:sp>
      <p:sp>
        <p:nvSpPr>
          <p:cNvPr id="1126403" name="Rectangle 3"/>
          <p:cNvSpPr>
            <a:spLocks noGrp="1" noChangeArrowheads="1"/>
          </p:cNvSpPr>
          <p:nvPr>
            <p:ph type="body" idx="1"/>
          </p:nvPr>
        </p:nvSpPr>
        <p:spPr>
          <a:xfrm>
            <a:off x="1371600" y="1066800"/>
            <a:ext cx="7543800" cy="1282700"/>
          </a:xfrm>
        </p:spPr>
        <p:txBody>
          <a:bodyPr/>
          <a:lstStyle/>
          <a:p>
            <a:pPr>
              <a:spcBef>
                <a:spcPts val="600"/>
              </a:spcBef>
            </a:pPr>
            <a:r>
              <a:rPr lang="en-US" altLang="en-US" sz="2400" dirty="0"/>
              <a:t>User’s perception of control</a:t>
            </a:r>
          </a:p>
          <a:p>
            <a:pPr>
              <a:spcBef>
                <a:spcPts val="600"/>
              </a:spcBef>
            </a:pPr>
            <a:r>
              <a:rPr lang="en-US" altLang="en-US" sz="2400" dirty="0"/>
              <a:t>No mothering </a:t>
            </a:r>
          </a:p>
          <a:p>
            <a:pPr>
              <a:spcBef>
                <a:spcPts val="600"/>
              </a:spcBef>
            </a:pPr>
            <a:r>
              <a:rPr lang="en-US" altLang="en-US" sz="2400" dirty="0"/>
              <a:t>Feedback (an hourglass, wait indicator, or similar)</a:t>
            </a:r>
          </a:p>
        </p:txBody>
      </p:sp>
      <p:grpSp>
        <p:nvGrpSpPr>
          <p:cNvPr id="1126405" name="Group 5"/>
          <p:cNvGrpSpPr>
            <a:grpSpLocks/>
          </p:cNvGrpSpPr>
          <p:nvPr/>
        </p:nvGrpSpPr>
        <p:grpSpPr bwMode="auto">
          <a:xfrm>
            <a:off x="2035841" y="2420888"/>
            <a:ext cx="6036597" cy="3960813"/>
            <a:chOff x="1056" y="672"/>
            <a:chExt cx="4669" cy="3310"/>
          </a:xfrm>
        </p:grpSpPr>
        <p:sp>
          <p:nvSpPr>
            <p:cNvPr id="1126406" name="Rectangle 6"/>
            <p:cNvSpPr>
              <a:spLocks noChangeArrowheads="1"/>
            </p:cNvSpPr>
            <p:nvPr/>
          </p:nvSpPr>
          <p:spPr bwMode="auto">
            <a:xfrm>
              <a:off x="1056" y="69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07" name="Rectangle 7"/>
            <p:cNvSpPr>
              <a:spLocks noChangeArrowheads="1"/>
            </p:cNvSpPr>
            <p:nvPr/>
          </p:nvSpPr>
          <p:spPr bwMode="auto">
            <a:xfrm>
              <a:off x="1064" y="868"/>
              <a:ext cx="1356" cy="859"/>
            </a:xfrm>
            <a:prstGeom prst="rect">
              <a:avLst/>
            </a:prstGeom>
            <a:solidFill>
              <a:srgbClr val="FFFFFF"/>
            </a:solidFill>
            <a:ln w="12700">
              <a:solidFill>
                <a:srgbClr val="000000"/>
              </a:solidFill>
              <a:miter lim="800000"/>
              <a:headEnd/>
              <a:tailEnd/>
            </a:ln>
          </p:spPr>
          <p:txBody>
            <a:bodyPr/>
            <a:lstStyle/>
            <a:p>
              <a:endParaRPr lang="en-AU"/>
            </a:p>
          </p:txBody>
        </p:sp>
        <p:sp>
          <p:nvSpPr>
            <p:cNvPr id="1126408" name="Line 8"/>
            <p:cNvSpPr>
              <a:spLocks noChangeShapeType="1"/>
            </p:cNvSpPr>
            <p:nvPr/>
          </p:nvSpPr>
          <p:spPr bwMode="auto">
            <a:xfrm>
              <a:off x="1064" y="1005"/>
              <a:ext cx="134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09" name="Line 9"/>
            <p:cNvSpPr>
              <a:spLocks noChangeShapeType="1"/>
            </p:cNvSpPr>
            <p:nvPr/>
          </p:nvSpPr>
          <p:spPr bwMode="auto">
            <a:xfrm>
              <a:off x="1204" y="1145"/>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0" name="Line 10"/>
            <p:cNvSpPr>
              <a:spLocks noChangeShapeType="1"/>
            </p:cNvSpPr>
            <p:nvPr/>
          </p:nvSpPr>
          <p:spPr bwMode="auto">
            <a:xfrm>
              <a:off x="1914" y="1145"/>
              <a:ext cx="28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1" name="Line 11"/>
            <p:cNvSpPr>
              <a:spLocks noChangeShapeType="1"/>
            </p:cNvSpPr>
            <p:nvPr/>
          </p:nvSpPr>
          <p:spPr bwMode="auto">
            <a:xfrm>
              <a:off x="1558" y="1216"/>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2" name="Line 12"/>
            <p:cNvSpPr>
              <a:spLocks noChangeShapeType="1"/>
            </p:cNvSpPr>
            <p:nvPr/>
          </p:nvSpPr>
          <p:spPr bwMode="auto">
            <a:xfrm>
              <a:off x="1135" y="1357"/>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3" name="Line 13"/>
            <p:cNvSpPr>
              <a:spLocks noChangeShapeType="1"/>
            </p:cNvSpPr>
            <p:nvPr/>
          </p:nvSpPr>
          <p:spPr bwMode="auto">
            <a:xfrm>
              <a:off x="1275" y="1357"/>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4" name="Line 14"/>
            <p:cNvSpPr>
              <a:spLocks noChangeShapeType="1"/>
            </p:cNvSpPr>
            <p:nvPr/>
          </p:nvSpPr>
          <p:spPr bwMode="auto">
            <a:xfrm>
              <a:off x="1416" y="1357"/>
              <a:ext cx="28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5" name="Line 15"/>
            <p:cNvSpPr>
              <a:spLocks noChangeShapeType="1"/>
            </p:cNvSpPr>
            <p:nvPr/>
          </p:nvSpPr>
          <p:spPr bwMode="auto">
            <a:xfrm>
              <a:off x="1773" y="1357"/>
              <a:ext cx="14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6" name="Line 16"/>
            <p:cNvSpPr>
              <a:spLocks noChangeShapeType="1"/>
            </p:cNvSpPr>
            <p:nvPr/>
          </p:nvSpPr>
          <p:spPr bwMode="auto">
            <a:xfrm>
              <a:off x="1985" y="1357"/>
              <a:ext cx="357"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7" name="Line 17"/>
            <p:cNvSpPr>
              <a:spLocks noChangeShapeType="1"/>
            </p:cNvSpPr>
            <p:nvPr/>
          </p:nvSpPr>
          <p:spPr bwMode="auto">
            <a:xfrm>
              <a:off x="1135" y="1431"/>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8" name="Line 18"/>
            <p:cNvSpPr>
              <a:spLocks noChangeShapeType="1"/>
            </p:cNvSpPr>
            <p:nvPr/>
          </p:nvSpPr>
          <p:spPr bwMode="auto">
            <a:xfrm>
              <a:off x="1275" y="1431"/>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19" name="Line 19"/>
            <p:cNvSpPr>
              <a:spLocks noChangeShapeType="1"/>
            </p:cNvSpPr>
            <p:nvPr/>
          </p:nvSpPr>
          <p:spPr bwMode="auto">
            <a:xfrm>
              <a:off x="1416" y="1431"/>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0" name="Line 20"/>
            <p:cNvSpPr>
              <a:spLocks noChangeShapeType="1"/>
            </p:cNvSpPr>
            <p:nvPr/>
          </p:nvSpPr>
          <p:spPr bwMode="auto">
            <a:xfrm>
              <a:off x="1773" y="1431"/>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1" name="Line 21"/>
            <p:cNvSpPr>
              <a:spLocks noChangeShapeType="1"/>
            </p:cNvSpPr>
            <p:nvPr/>
          </p:nvSpPr>
          <p:spPr bwMode="auto">
            <a:xfrm>
              <a:off x="1985" y="1431"/>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2" name="Line 22"/>
            <p:cNvSpPr>
              <a:spLocks noChangeShapeType="1"/>
            </p:cNvSpPr>
            <p:nvPr/>
          </p:nvSpPr>
          <p:spPr bwMode="auto">
            <a:xfrm>
              <a:off x="1135" y="1501"/>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3" name="Line 23"/>
            <p:cNvSpPr>
              <a:spLocks noChangeShapeType="1"/>
            </p:cNvSpPr>
            <p:nvPr/>
          </p:nvSpPr>
          <p:spPr bwMode="auto">
            <a:xfrm>
              <a:off x="1275" y="1501"/>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4" name="Line 24"/>
            <p:cNvSpPr>
              <a:spLocks noChangeShapeType="1"/>
            </p:cNvSpPr>
            <p:nvPr/>
          </p:nvSpPr>
          <p:spPr bwMode="auto">
            <a:xfrm>
              <a:off x="1416" y="1501"/>
              <a:ext cx="28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5" name="Line 25"/>
            <p:cNvSpPr>
              <a:spLocks noChangeShapeType="1"/>
            </p:cNvSpPr>
            <p:nvPr/>
          </p:nvSpPr>
          <p:spPr bwMode="auto">
            <a:xfrm>
              <a:off x="1773" y="1501"/>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6" name="Line 26"/>
            <p:cNvSpPr>
              <a:spLocks noChangeShapeType="1"/>
            </p:cNvSpPr>
            <p:nvPr/>
          </p:nvSpPr>
          <p:spPr bwMode="auto">
            <a:xfrm>
              <a:off x="1985" y="1501"/>
              <a:ext cx="357"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7" name="Line 27"/>
            <p:cNvSpPr>
              <a:spLocks noChangeShapeType="1"/>
            </p:cNvSpPr>
            <p:nvPr/>
          </p:nvSpPr>
          <p:spPr bwMode="auto">
            <a:xfrm>
              <a:off x="1135" y="1572"/>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8" name="Line 28"/>
            <p:cNvSpPr>
              <a:spLocks noChangeShapeType="1"/>
            </p:cNvSpPr>
            <p:nvPr/>
          </p:nvSpPr>
          <p:spPr bwMode="auto">
            <a:xfrm>
              <a:off x="1275" y="1572"/>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29" name="Line 29"/>
            <p:cNvSpPr>
              <a:spLocks noChangeShapeType="1"/>
            </p:cNvSpPr>
            <p:nvPr/>
          </p:nvSpPr>
          <p:spPr bwMode="auto">
            <a:xfrm>
              <a:off x="1416" y="1572"/>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0" name="Line 30"/>
            <p:cNvSpPr>
              <a:spLocks noChangeShapeType="1"/>
            </p:cNvSpPr>
            <p:nvPr/>
          </p:nvSpPr>
          <p:spPr bwMode="auto">
            <a:xfrm>
              <a:off x="1773" y="1572"/>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1" name="Line 31"/>
            <p:cNvSpPr>
              <a:spLocks noChangeShapeType="1"/>
            </p:cNvSpPr>
            <p:nvPr/>
          </p:nvSpPr>
          <p:spPr bwMode="auto">
            <a:xfrm>
              <a:off x="1985" y="1572"/>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2" name="Line 32"/>
            <p:cNvSpPr>
              <a:spLocks noChangeShapeType="1"/>
            </p:cNvSpPr>
            <p:nvPr/>
          </p:nvSpPr>
          <p:spPr bwMode="auto">
            <a:xfrm>
              <a:off x="1135" y="1643"/>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3" name="Line 33"/>
            <p:cNvSpPr>
              <a:spLocks noChangeShapeType="1"/>
            </p:cNvSpPr>
            <p:nvPr/>
          </p:nvSpPr>
          <p:spPr bwMode="auto">
            <a:xfrm>
              <a:off x="1275" y="1643"/>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4" name="Line 34"/>
            <p:cNvSpPr>
              <a:spLocks noChangeShapeType="1"/>
            </p:cNvSpPr>
            <p:nvPr/>
          </p:nvSpPr>
          <p:spPr bwMode="auto">
            <a:xfrm>
              <a:off x="1416" y="1643"/>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5" name="Line 35"/>
            <p:cNvSpPr>
              <a:spLocks noChangeShapeType="1"/>
            </p:cNvSpPr>
            <p:nvPr/>
          </p:nvSpPr>
          <p:spPr bwMode="auto">
            <a:xfrm>
              <a:off x="1773" y="1643"/>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6" name="Line 36"/>
            <p:cNvSpPr>
              <a:spLocks noChangeShapeType="1"/>
            </p:cNvSpPr>
            <p:nvPr/>
          </p:nvSpPr>
          <p:spPr bwMode="auto">
            <a:xfrm>
              <a:off x="1985" y="1643"/>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7" name="Line 37"/>
            <p:cNvSpPr>
              <a:spLocks noChangeShapeType="1"/>
            </p:cNvSpPr>
            <p:nvPr/>
          </p:nvSpPr>
          <p:spPr bwMode="auto">
            <a:xfrm>
              <a:off x="1135" y="934"/>
              <a:ext cx="14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8" name="Line 38"/>
            <p:cNvSpPr>
              <a:spLocks noChangeShapeType="1"/>
            </p:cNvSpPr>
            <p:nvPr/>
          </p:nvSpPr>
          <p:spPr bwMode="auto">
            <a:xfrm>
              <a:off x="1346" y="934"/>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39" name="Line 39"/>
            <p:cNvSpPr>
              <a:spLocks noChangeShapeType="1"/>
            </p:cNvSpPr>
            <p:nvPr/>
          </p:nvSpPr>
          <p:spPr bwMode="auto">
            <a:xfrm>
              <a:off x="1558" y="934"/>
              <a:ext cx="144"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0" name="Line 40"/>
            <p:cNvSpPr>
              <a:spLocks noChangeShapeType="1"/>
            </p:cNvSpPr>
            <p:nvPr/>
          </p:nvSpPr>
          <p:spPr bwMode="auto">
            <a:xfrm>
              <a:off x="1773" y="934"/>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1" name="Line 41"/>
            <p:cNvSpPr>
              <a:spLocks noChangeShapeType="1"/>
            </p:cNvSpPr>
            <p:nvPr/>
          </p:nvSpPr>
          <p:spPr bwMode="auto">
            <a:xfrm>
              <a:off x="1985" y="934"/>
              <a:ext cx="14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2" name="Line 42"/>
            <p:cNvSpPr>
              <a:spLocks noChangeShapeType="1"/>
            </p:cNvSpPr>
            <p:nvPr/>
          </p:nvSpPr>
          <p:spPr bwMode="auto">
            <a:xfrm>
              <a:off x="2200" y="934"/>
              <a:ext cx="14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3" name="Rectangle 43"/>
            <p:cNvSpPr>
              <a:spLocks noChangeArrowheads="1"/>
            </p:cNvSpPr>
            <p:nvPr/>
          </p:nvSpPr>
          <p:spPr bwMode="auto">
            <a:xfrm>
              <a:off x="1338" y="2645"/>
              <a:ext cx="1353" cy="859"/>
            </a:xfrm>
            <a:prstGeom prst="rect">
              <a:avLst/>
            </a:prstGeom>
            <a:solidFill>
              <a:srgbClr val="FFFFFF"/>
            </a:solidFill>
            <a:ln w="12700">
              <a:solidFill>
                <a:srgbClr val="000000"/>
              </a:solidFill>
              <a:miter lim="800000"/>
              <a:headEnd/>
              <a:tailEnd/>
            </a:ln>
          </p:spPr>
          <p:txBody>
            <a:bodyPr/>
            <a:lstStyle/>
            <a:p>
              <a:endParaRPr lang="en-AU"/>
            </a:p>
          </p:txBody>
        </p:sp>
        <p:sp>
          <p:nvSpPr>
            <p:cNvPr id="1126444" name="Line 44"/>
            <p:cNvSpPr>
              <a:spLocks noChangeShapeType="1"/>
            </p:cNvSpPr>
            <p:nvPr/>
          </p:nvSpPr>
          <p:spPr bwMode="auto">
            <a:xfrm>
              <a:off x="1346" y="2778"/>
              <a:ext cx="134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5" name="Line 45"/>
            <p:cNvSpPr>
              <a:spLocks noChangeShapeType="1"/>
            </p:cNvSpPr>
            <p:nvPr/>
          </p:nvSpPr>
          <p:spPr bwMode="auto">
            <a:xfrm>
              <a:off x="1487" y="2919"/>
              <a:ext cx="28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6" name="Line 46"/>
            <p:cNvSpPr>
              <a:spLocks noChangeShapeType="1"/>
            </p:cNvSpPr>
            <p:nvPr/>
          </p:nvSpPr>
          <p:spPr bwMode="auto">
            <a:xfrm>
              <a:off x="2200" y="2919"/>
              <a:ext cx="28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7" name="Line 47"/>
            <p:cNvSpPr>
              <a:spLocks noChangeShapeType="1"/>
            </p:cNvSpPr>
            <p:nvPr/>
          </p:nvSpPr>
          <p:spPr bwMode="auto">
            <a:xfrm>
              <a:off x="1844" y="2990"/>
              <a:ext cx="28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8" name="Line 48"/>
            <p:cNvSpPr>
              <a:spLocks noChangeShapeType="1"/>
            </p:cNvSpPr>
            <p:nvPr/>
          </p:nvSpPr>
          <p:spPr bwMode="auto">
            <a:xfrm>
              <a:off x="1416" y="3131"/>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49" name="Line 49"/>
            <p:cNvSpPr>
              <a:spLocks noChangeShapeType="1"/>
            </p:cNvSpPr>
            <p:nvPr/>
          </p:nvSpPr>
          <p:spPr bwMode="auto">
            <a:xfrm>
              <a:off x="1558" y="3131"/>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0" name="Line 50"/>
            <p:cNvSpPr>
              <a:spLocks noChangeShapeType="1"/>
            </p:cNvSpPr>
            <p:nvPr/>
          </p:nvSpPr>
          <p:spPr bwMode="auto">
            <a:xfrm>
              <a:off x="1702" y="3131"/>
              <a:ext cx="28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1" name="Line 51"/>
            <p:cNvSpPr>
              <a:spLocks noChangeShapeType="1"/>
            </p:cNvSpPr>
            <p:nvPr/>
          </p:nvSpPr>
          <p:spPr bwMode="auto">
            <a:xfrm>
              <a:off x="2054" y="3131"/>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2" name="Line 52"/>
            <p:cNvSpPr>
              <a:spLocks noChangeShapeType="1"/>
            </p:cNvSpPr>
            <p:nvPr/>
          </p:nvSpPr>
          <p:spPr bwMode="auto">
            <a:xfrm>
              <a:off x="2267" y="3131"/>
              <a:ext cx="35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3" name="Line 53"/>
            <p:cNvSpPr>
              <a:spLocks noChangeShapeType="1"/>
            </p:cNvSpPr>
            <p:nvPr/>
          </p:nvSpPr>
          <p:spPr bwMode="auto">
            <a:xfrm>
              <a:off x="1416" y="3201"/>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4" name="Line 54"/>
            <p:cNvSpPr>
              <a:spLocks noChangeShapeType="1"/>
            </p:cNvSpPr>
            <p:nvPr/>
          </p:nvSpPr>
          <p:spPr bwMode="auto">
            <a:xfrm>
              <a:off x="1558" y="3201"/>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5" name="Line 55"/>
            <p:cNvSpPr>
              <a:spLocks noChangeShapeType="1"/>
            </p:cNvSpPr>
            <p:nvPr/>
          </p:nvSpPr>
          <p:spPr bwMode="auto">
            <a:xfrm>
              <a:off x="1702" y="3201"/>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6" name="Line 56"/>
            <p:cNvSpPr>
              <a:spLocks noChangeShapeType="1"/>
            </p:cNvSpPr>
            <p:nvPr/>
          </p:nvSpPr>
          <p:spPr bwMode="auto">
            <a:xfrm>
              <a:off x="2054" y="3201"/>
              <a:ext cx="14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7" name="Line 57"/>
            <p:cNvSpPr>
              <a:spLocks noChangeShapeType="1"/>
            </p:cNvSpPr>
            <p:nvPr/>
          </p:nvSpPr>
          <p:spPr bwMode="auto">
            <a:xfrm>
              <a:off x="2267" y="3201"/>
              <a:ext cx="35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8" name="Line 58"/>
            <p:cNvSpPr>
              <a:spLocks noChangeShapeType="1"/>
            </p:cNvSpPr>
            <p:nvPr/>
          </p:nvSpPr>
          <p:spPr bwMode="auto">
            <a:xfrm>
              <a:off x="1416" y="3272"/>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59" name="Line 59"/>
            <p:cNvSpPr>
              <a:spLocks noChangeShapeType="1"/>
            </p:cNvSpPr>
            <p:nvPr/>
          </p:nvSpPr>
          <p:spPr bwMode="auto">
            <a:xfrm>
              <a:off x="1558" y="3272"/>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0" name="Line 60"/>
            <p:cNvSpPr>
              <a:spLocks noChangeShapeType="1"/>
            </p:cNvSpPr>
            <p:nvPr/>
          </p:nvSpPr>
          <p:spPr bwMode="auto">
            <a:xfrm>
              <a:off x="1702" y="3272"/>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1" name="Line 61"/>
            <p:cNvSpPr>
              <a:spLocks noChangeShapeType="1"/>
            </p:cNvSpPr>
            <p:nvPr/>
          </p:nvSpPr>
          <p:spPr bwMode="auto">
            <a:xfrm>
              <a:off x="2054" y="3272"/>
              <a:ext cx="14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2" name="Line 62"/>
            <p:cNvSpPr>
              <a:spLocks noChangeShapeType="1"/>
            </p:cNvSpPr>
            <p:nvPr/>
          </p:nvSpPr>
          <p:spPr bwMode="auto">
            <a:xfrm>
              <a:off x="2267" y="3272"/>
              <a:ext cx="35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3" name="Line 63"/>
            <p:cNvSpPr>
              <a:spLocks noChangeShapeType="1"/>
            </p:cNvSpPr>
            <p:nvPr/>
          </p:nvSpPr>
          <p:spPr bwMode="auto">
            <a:xfrm>
              <a:off x="1416" y="3346"/>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4" name="Line 64"/>
            <p:cNvSpPr>
              <a:spLocks noChangeShapeType="1"/>
            </p:cNvSpPr>
            <p:nvPr/>
          </p:nvSpPr>
          <p:spPr bwMode="auto">
            <a:xfrm>
              <a:off x="1558" y="3346"/>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5" name="Line 65"/>
            <p:cNvSpPr>
              <a:spLocks noChangeShapeType="1"/>
            </p:cNvSpPr>
            <p:nvPr/>
          </p:nvSpPr>
          <p:spPr bwMode="auto">
            <a:xfrm>
              <a:off x="1702" y="3346"/>
              <a:ext cx="28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6" name="Line 66"/>
            <p:cNvSpPr>
              <a:spLocks noChangeShapeType="1"/>
            </p:cNvSpPr>
            <p:nvPr/>
          </p:nvSpPr>
          <p:spPr bwMode="auto">
            <a:xfrm>
              <a:off x="2054" y="3346"/>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7" name="Line 67"/>
            <p:cNvSpPr>
              <a:spLocks noChangeShapeType="1"/>
            </p:cNvSpPr>
            <p:nvPr/>
          </p:nvSpPr>
          <p:spPr bwMode="auto">
            <a:xfrm>
              <a:off x="2267" y="3346"/>
              <a:ext cx="35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8" name="Line 68"/>
            <p:cNvSpPr>
              <a:spLocks noChangeShapeType="1"/>
            </p:cNvSpPr>
            <p:nvPr/>
          </p:nvSpPr>
          <p:spPr bwMode="auto">
            <a:xfrm>
              <a:off x="1416" y="3417"/>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69" name="Line 69"/>
            <p:cNvSpPr>
              <a:spLocks noChangeShapeType="1"/>
            </p:cNvSpPr>
            <p:nvPr/>
          </p:nvSpPr>
          <p:spPr bwMode="auto">
            <a:xfrm>
              <a:off x="1558" y="3417"/>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0" name="Line 70"/>
            <p:cNvSpPr>
              <a:spLocks noChangeShapeType="1"/>
            </p:cNvSpPr>
            <p:nvPr/>
          </p:nvSpPr>
          <p:spPr bwMode="auto">
            <a:xfrm>
              <a:off x="1702" y="3417"/>
              <a:ext cx="28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1" name="Line 71"/>
            <p:cNvSpPr>
              <a:spLocks noChangeShapeType="1"/>
            </p:cNvSpPr>
            <p:nvPr/>
          </p:nvSpPr>
          <p:spPr bwMode="auto">
            <a:xfrm>
              <a:off x="2054" y="3417"/>
              <a:ext cx="1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2" name="Line 72"/>
            <p:cNvSpPr>
              <a:spLocks noChangeShapeType="1"/>
            </p:cNvSpPr>
            <p:nvPr/>
          </p:nvSpPr>
          <p:spPr bwMode="auto">
            <a:xfrm>
              <a:off x="2267" y="3417"/>
              <a:ext cx="3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3" name="Line 73"/>
            <p:cNvSpPr>
              <a:spLocks noChangeShapeType="1"/>
            </p:cNvSpPr>
            <p:nvPr/>
          </p:nvSpPr>
          <p:spPr bwMode="auto">
            <a:xfrm>
              <a:off x="1416" y="2705"/>
              <a:ext cx="14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4" name="Line 74"/>
            <p:cNvSpPr>
              <a:spLocks noChangeShapeType="1"/>
            </p:cNvSpPr>
            <p:nvPr/>
          </p:nvSpPr>
          <p:spPr bwMode="auto">
            <a:xfrm>
              <a:off x="1627" y="2705"/>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5" name="Line 75"/>
            <p:cNvSpPr>
              <a:spLocks noChangeShapeType="1"/>
            </p:cNvSpPr>
            <p:nvPr/>
          </p:nvSpPr>
          <p:spPr bwMode="auto">
            <a:xfrm>
              <a:off x="1844" y="2705"/>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6" name="Line 76"/>
            <p:cNvSpPr>
              <a:spLocks noChangeShapeType="1"/>
            </p:cNvSpPr>
            <p:nvPr/>
          </p:nvSpPr>
          <p:spPr bwMode="auto">
            <a:xfrm>
              <a:off x="2054" y="2705"/>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7" name="Line 77"/>
            <p:cNvSpPr>
              <a:spLocks noChangeShapeType="1"/>
            </p:cNvSpPr>
            <p:nvPr/>
          </p:nvSpPr>
          <p:spPr bwMode="auto">
            <a:xfrm>
              <a:off x="2267" y="2705"/>
              <a:ext cx="144"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8" name="Line 78"/>
            <p:cNvSpPr>
              <a:spLocks noChangeShapeType="1"/>
            </p:cNvSpPr>
            <p:nvPr/>
          </p:nvSpPr>
          <p:spPr bwMode="auto">
            <a:xfrm>
              <a:off x="2482" y="2705"/>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479" name="Rectangle 79"/>
            <p:cNvSpPr>
              <a:spLocks noChangeArrowheads="1"/>
            </p:cNvSpPr>
            <p:nvPr/>
          </p:nvSpPr>
          <p:spPr bwMode="auto">
            <a:xfrm>
              <a:off x="3617" y="868"/>
              <a:ext cx="864" cy="1140"/>
            </a:xfrm>
            <a:prstGeom prst="rect">
              <a:avLst/>
            </a:prstGeom>
            <a:solidFill>
              <a:srgbClr val="FFFFFF"/>
            </a:solidFill>
            <a:ln w="12700">
              <a:solidFill>
                <a:srgbClr val="000000"/>
              </a:solidFill>
              <a:miter lim="800000"/>
              <a:headEnd/>
              <a:tailEnd/>
            </a:ln>
          </p:spPr>
          <p:txBody>
            <a:bodyPr/>
            <a:lstStyle/>
            <a:p>
              <a:endParaRPr lang="en-AU"/>
            </a:p>
          </p:txBody>
        </p:sp>
        <p:sp>
          <p:nvSpPr>
            <p:cNvPr id="1126480" name="Rectangle 80"/>
            <p:cNvSpPr>
              <a:spLocks noChangeArrowheads="1"/>
            </p:cNvSpPr>
            <p:nvPr/>
          </p:nvSpPr>
          <p:spPr bwMode="auto">
            <a:xfrm>
              <a:off x="3736" y="981"/>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81" name="Freeform 81"/>
            <p:cNvSpPr>
              <a:spLocks/>
            </p:cNvSpPr>
            <p:nvPr/>
          </p:nvSpPr>
          <p:spPr bwMode="auto">
            <a:xfrm>
              <a:off x="3665" y="1051"/>
              <a:ext cx="329" cy="48"/>
            </a:xfrm>
            <a:custGeom>
              <a:avLst/>
              <a:gdLst>
                <a:gd name="T0" fmla="*/ 0 w 329"/>
                <a:gd name="T1" fmla="*/ 0 h 48"/>
                <a:gd name="T2" fmla="*/ 0 w 329"/>
                <a:gd name="T3" fmla="*/ 48 h 48"/>
                <a:gd name="T4" fmla="*/ 329 w 329"/>
                <a:gd name="T5" fmla="*/ 48 h 48"/>
                <a:gd name="T6" fmla="*/ 329 w 329"/>
                <a:gd name="T7" fmla="*/ 4 h 48"/>
                <a:gd name="T8" fmla="*/ 0 w 329"/>
                <a:gd name="T9" fmla="*/ 0 h 48"/>
              </a:gdLst>
              <a:ahLst/>
              <a:cxnLst>
                <a:cxn ang="0">
                  <a:pos x="T0" y="T1"/>
                </a:cxn>
                <a:cxn ang="0">
                  <a:pos x="T2" y="T3"/>
                </a:cxn>
                <a:cxn ang="0">
                  <a:pos x="T4" y="T5"/>
                </a:cxn>
                <a:cxn ang="0">
                  <a:pos x="T6" y="T7"/>
                </a:cxn>
                <a:cxn ang="0">
                  <a:pos x="T8" y="T9"/>
                </a:cxn>
              </a:cxnLst>
              <a:rect l="0" t="0" r="r" b="b"/>
              <a:pathLst>
                <a:path w="329" h="48">
                  <a:moveTo>
                    <a:pt x="0" y="0"/>
                  </a:moveTo>
                  <a:lnTo>
                    <a:pt x="0" y="48"/>
                  </a:lnTo>
                  <a:lnTo>
                    <a:pt x="329" y="48"/>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82" name="Freeform 82"/>
            <p:cNvSpPr>
              <a:spLocks/>
            </p:cNvSpPr>
            <p:nvPr/>
          </p:nvSpPr>
          <p:spPr bwMode="auto">
            <a:xfrm>
              <a:off x="3736" y="1122"/>
              <a:ext cx="329" cy="50"/>
            </a:xfrm>
            <a:custGeom>
              <a:avLst/>
              <a:gdLst>
                <a:gd name="T0" fmla="*/ 0 w 329"/>
                <a:gd name="T1" fmla="*/ 0 h 50"/>
                <a:gd name="T2" fmla="*/ 0 w 329"/>
                <a:gd name="T3" fmla="*/ 50 h 50"/>
                <a:gd name="T4" fmla="*/ 329 w 329"/>
                <a:gd name="T5" fmla="*/ 50 h 50"/>
                <a:gd name="T6" fmla="*/ 329 w 329"/>
                <a:gd name="T7" fmla="*/ 4 h 50"/>
                <a:gd name="T8" fmla="*/ 0 w 329"/>
                <a:gd name="T9" fmla="*/ 0 h 50"/>
              </a:gdLst>
              <a:ahLst/>
              <a:cxnLst>
                <a:cxn ang="0">
                  <a:pos x="T0" y="T1"/>
                </a:cxn>
                <a:cxn ang="0">
                  <a:pos x="T2" y="T3"/>
                </a:cxn>
                <a:cxn ang="0">
                  <a:pos x="T4" y="T5"/>
                </a:cxn>
                <a:cxn ang="0">
                  <a:pos x="T6" y="T7"/>
                </a:cxn>
                <a:cxn ang="0">
                  <a:pos x="T8" y="T9"/>
                </a:cxn>
              </a:cxnLst>
              <a:rect l="0" t="0" r="r" b="b"/>
              <a:pathLst>
                <a:path w="329" h="50">
                  <a:moveTo>
                    <a:pt x="0" y="0"/>
                  </a:moveTo>
                  <a:lnTo>
                    <a:pt x="0" y="50"/>
                  </a:lnTo>
                  <a:lnTo>
                    <a:pt x="329" y="50"/>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83" name="Freeform 83"/>
            <p:cNvSpPr>
              <a:spLocks/>
            </p:cNvSpPr>
            <p:nvPr/>
          </p:nvSpPr>
          <p:spPr bwMode="auto">
            <a:xfrm>
              <a:off x="3807" y="1193"/>
              <a:ext cx="469" cy="50"/>
            </a:xfrm>
            <a:custGeom>
              <a:avLst/>
              <a:gdLst>
                <a:gd name="T0" fmla="*/ 0 w 469"/>
                <a:gd name="T1" fmla="*/ 0 h 50"/>
                <a:gd name="T2" fmla="*/ 0 w 469"/>
                <a:gd name="T3" fmla="*/ 46 h 50"/>
                <a:gd name="T4" fmla="*/ 469 w 469"/>
                <a:gd name="T5" fmla="*/ 50 h 50"/>
                <a:gd name="T6" fmla="*/ 469 w 469"/>
                <a:gd name="T7" fmla="*/ 4 h 50"/>
                <a:gd name="T8" fmla="*/ 0 w 469"/>
                <a:gd name="T9" fmla="*/ 0 h 50"/>
              </a:gdLst>
              <a:ahLst/>
              <a:cxnLst>
                <a:cxn ang="0">
                  <a:pos x="T0" y="T1"/>
                </a:cxn>
                <a:cxn ang="0">
                  <a:pos x="T2" y="T3"/>
                </a:cxn>
                <a:cxn ang="0">
                  <a:pos x="T4" y="T5"/>
                </a:cxn>
                <a:cxn ang="0">
                  <a:pos x="T6" y="T7"/>
                </a:cxn>
                <a:cxn ang="0">
                  <a:pos x="T8" y="T9"/>
                </a:cxn>
              </a:cxnLst>
              <a:rect l="0" t="0" r="r" b="b"/>
              <a:pathLst>
                <a:path w="469" h="50">
                  <a:moveTo>
                    <a:pt x="0" y="0"/>
                  </a:moveTo>
                  <a:lnTo>
                    <a:pt x="0" y="46"/>
                  </a:lnTo>
                  <a:lnTo>
                    <a:pt x="469" y="50"/>
                  </a:lnTo>
                  <a:lnTo>
                    <a:pt x="46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84" name="Rectangle 84"/>
            <p:cNvSpPr>
              <a:spLocks noChangeArrowheads="1"/>
            </p:cNvSpPr>
            <p:nvPr/>
          </p:nvSpPr>
          <p:spPr bwMode="auto">
            <a:xfrm>
              <a:off x="3807" y="1267"/>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85" name="Freeform 85"/>
            <p:cNvSpPr>
              <a:spLocks/>
            </p:cNvSpPr>
            <p:nvPr/>
          </p:nvSpPr>
          <p:spPr bwMode="auto">
            <a:xfrm>
              <a:off x="3807" y="1333"/>
              <a:ext cx="402" cy="51"/>
            </a:xfrm>
            <a:custGeom>
              <a:avLst/>
              <a:gdLst>
                <a:gd name="T0" fmla="*/ 0 w 402"/>
                <a:gd name="T1" fmla="*/ 0 h 51"/>
                <a:gd name="T2" fmla="*/ 0 w 402"/>
                <a:gd name="T3" fmla="*/ 51 h 51"/>
                <a:gd name="T4" fmla="*/ 402 w 402"/>
                <a:gd name="T5" fmla="*/ 51 h 51"/>
                <a:gd name="T6" fmla="*/ 402 w 402"/>
                <a:gd name="T7" fmla="*/ 4 h 51"/>
                <a:gd name="T8" fmla="*/ 0 w 402"/>
                <a:gd name="T9" fmla="*/ 0 h 51"/>
              </a:gdLst>
              <a:ahLst/>
              <a:cxnLst>
                <a:cxn ang="0">
                  <a:pos x="T0" y="T1"/>
                </a:cxn>
                <a:cxn ang="0">
                  <a:pos x="T2" y="T3"/>
                </a:cxn>
                <a:cxn ang="0">
                  <a:pos x="T4" y="T5"/>
                </a:cxn>
                <a:cxn ang="0">
                  <a:pos x="T6" y="T7"/>
                </a:cxn>
                <a:cxn ang="0">
                  <a:pos x="T8" y="T9"/>
                </a:cxn>
              </a:cxnLst>
              <a:rect l="0" t="0" r="r" b="b"/>
              <a:pathLst>
                <a:path w="402" h="51">
                  <a:moveTo>
                    <a:pt x="0" y="0"/>
                  </a:moveTo>
                  <a:lnTo>
                    <a:pt x="0" y="51"/>
                  </a:lnTo>
                  <a:lnTo>
                    <a:pt x="402" y="51"/>
                  </a:lnTo>
                  <a:lnTo>
                    <a:pt x="40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86" name="Rectangle 86"/>
            <p:cNvSpPr>
              <a:spLocks noChangeArrowheads="1"/>
            </p:cNvSpPr>
            <p:nvPr/>
          </p:nvSpPr>
          <p:spPr bwMode="auto">
            <a:xfrm>
              <a:off x="3736" y="1408"/>
              <a:ext cx="18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87" name="Rectangle 87"/>
            <p:cNvSpPr>
              <a:spLocks noChangeArrowheads="1"/>
            </p:cNvSpPr>
            <p:nvPr/>
          </p:nvSpPr>
          <p:spPr bwMode="auto">
            <a:xfrm>
              <a:off x="3736" y="1478"/>
              <a:ext cx="32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88" name="Rectangle 88"/>
            <p:cNvSpPr>
              <a:spLocks noChangeArrowheads="1"/>
            </p:cNvSpPr>
            <p:nvPr/>
          </p:nvSpPr>
          <p:spPr bwMode="auto">
            <a:xfrm>
              <a:off x="3736" y="1549"/>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89" name="Rectangle 89"/>
            <p:cNvSpPr>
              <a:spLocks noChangeArrowheads="1"/>
            </p:cNvSpPr>
            <p:nvPr/>
          </p:nvSpPr>
          <p:spPr bwMode="auto">
            <a:xfrm>
              <a:off x="3736" y="1620"/>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90" name="Freeform 90"/>
            <p:cNvSpPr>
              <a:spLocks/>
            </p:cNvSpPr>
            <p:nvPr/>
          </p:nvSpPr>
          <p:spPr bwMode="auto">
            <a:xfrm>
              <a:off x="3736" y="1690"/>
              <a:ext cx="258" cy="51"/>
            </a:xfrm>
            <a:custGeom>
              <a:avLst/>
              <a:gdLst>
                <a:gd name="T0" fmla="*/ 0 w 258"/>
                <a:gd name="T1" fmla="*/ 0 h 51"/>
                <a:gd name="T2" fmla="*/ 0 w 258"/>
                <a:gd name="T3" fmla="*/ 47 h 51"/>
                <a:gd name="T4" fmla="*/ 258 w 258"/>
                <a:gd name="T5" fmla="*/ 51 h 51"/>
                <a:gd name="T6" fmla="*/ 258 w 258"/>
                <a:gd name="T7" fmla="*/ 3 h 51"/>
                <a:gd name="T8" fmla="*/ 0 w 258"/>
                <a:gd name="T9" fmla="*/ 0 h 51"/>
              </a:gdLst>
              <a:ahLst/>
              <a:cxnLst>
                <a:cxn ang="0">
                  <a:pos x="T0" y="T1"/>
                </a:cxn>
                <a:cxn ang="0">
                  <a:pos x="T2" y="T3"/>
                </a:cxn>
                <a:cxn ang="0">
                  <a:pos x="T4" y="T5"/>
                </a:cxn>
                <a:cxn ang="0">
                  <a:pos x="T6" y="T7"/>
                </a:cxn>
                <a:cxn ang="0">
                  <a:pos x="T8" y="T9"/>
                </a:cxn>
              </a:cxnLst>
              <a:rect l="0" t="0" r="r" b="b"/>
              <a:pathLst>
                <a:path w="258" h="51">
                  <a:moveTo>
                    <a:pt x="0" y="0"/>
                  </a:moveTo>
                  <a:lnTo>
                    <a:pt x="0" y="47"/>
                  </a:lnTo>
                  <a:lnTo>
                    <a:pt x="258" y="51"/>
                  </a:lnTo>
                  <a:lnTo>
                    <a:pt x="258"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91" name="Freeform 91"/>
            <p:cNvSpPr>
              <a:spLocks/>
            </p:cNvSpPr>
            <p:nvPr/>
          </p:nvSpPr>
          <p:spPr bwMode="auto">
            <a:xfrm>
              <a:off x="3736" y="1760"/>
              <a:ext cx="400" cy="51"/>
            </a:xfrm>
            <a:custGeom>
              <a:avLst/>
              <a:gdLst>
                <a:gd name="T0" fmla="*/ 0 w 400"/>
                <a:gd name="T1" fmla="*/ 0 h 51"/>
                <a:gd name="T2" fmla="*/ 0 w 400"/>
                <a:gd name="T3" fmla="*/ 47 h 51"/>
                <a:gd name="T4" fmla="*/ 400 w 400"/>
                <a:gd name="T5" fmla="*/ 51 h 51"/>
                <a:gd name="T6" fmla="*/ 400 w 400"/>
                <a:gd name="T7" fmla="*/ 0 h 51"/>
                <a:gd name="T8" fmla="*/ 0 w 400"/>
                <a:gd name="T9" fmla="*/ 0 h 51"/>
              </a:gdLst>
              <a:ahLst/>
              <a:cxnLst>
                <a:cxn ang="0">
                  <a:pos x="T0" y="T1"/>
                </a:cxn>
                <a:cxn ang="0">
                  <a:pos x="T2" y="T3"/>
                </a:cxn>
                <a:cxn ang="0">
                  <a:pos x="T4" y="T5"/>
                </a:cxn>
                <a:cxn ang="0">
                  <a:pos x="T6" y="T7"/>
                </a:cxn>
                <a:cxn ang="0">
                  <a:pos x="T8" y="T9"/>
                </a:cxn>
              </a:cxnLst>
              <a:rect l="0" t="0" r="r" b="b"/>
              <a:pathLst>
                <a:path w="400" h="51">
                  <a:moveTo>
                    <a:pt x="0" y="0"/>
                  </a:moveTo>
                  <a:lnTo>
                    <a:pt x="0" y="47"/>
                  </a:lnTo>
                  <a:lnTo>
                    <a:pt x="400" y="51"/>
                  </a:lnTo>
                  <a:lnTo>
                    <a:pt x="40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92" name="Freeform 92"/>
            <p:cNvSpPr>
              <a:spLocks/>
            </p:cNvSpPr>
            <p:nvPr/>
          </p:nvSpPr>
          <p:spPr bwMode="auto">
            <a:xfrm>
              <a:off x="3665" y="1830"/>
              <a:ext cx="400" cy="52"/>
            </a:xfrm>
            <a:custGeom>
              <a:avLst/>
              <a:gdLst>
                <a:gd name="T0" fmla="*/ 0 w 400"/>
                <a:gd name="T1" fmla="*/ 0 h 52"/>
                <a:gd name="T2" fmla="*/ 0 w 400"/>
                <a:gd name="T3" fmla="*/ 48 h 52"/>
                <a:gd name="T4" fmla="*/ 400 w 400"/>
                <a:gd name="T5" fmla="*/ 52 h 52"/>
                <a:gd name="T6" fmla="*/ 400 w 400"/>
                <a:gd name="T7" fmla="*/ 4 h 52"/>
                <a:gd name="T8" fmla="*/ 0 w 400"/>
                <a:gd name="T9" fmla="*/ 0 h 52"/>
              </a:gdLst>
              <a:ahLst/>
              <a:cxnLst>
                <a:cxn ang="0">
                  <a:pos x="T0" y="T1"/>
                </a:cxn>
                <a:cxn ang="0">
                  <a:pos x="T2" y="T3"/>
                </a:cxn>
                <a:cxn ang="0">
                  <a:pos x="T4" y="T5"/>
                </a:cxn>
                <a:cxn ang="0">
                  <a:pos x="T6" y="T7"/>
                </a:cxn>
                <a:cxn ang="0">
                  <a:pos x="T8" y="T9"/>
                </a:cxn>
              </a:cxnLst>
              <a:rect l="0" t="0" r="r" b="b"/>
              <a:pathLst>
                <a:path w="400" h="52">
                  <a:moveTo>
                    <a:pt x="0" y="0"/>
                  </a:moveTo>
                  <a:lnTo>
                    <a:pt x="0" y="48"/>
                  </a:lnTo>
                  <a:lnTo>
                    <a:pt x="400" y="52"/>
                  </a:lnTo>
                  <a:lnTo>
                    <a:pt x="40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93" name="Freeform 93"/>
            <p:cNvSpPr>
              <a:spLocks/>
            </p:cNvSpPr>
            <p:nvPr/>
          </p:nvSpPr>
          <p:spPr bwMode="auto">
            <a:xfrm>
              <a:off x="3665" y="1901"/>
              <a:ext cx="117" cy="52"/>
            </a:xfrm>
            <a:custGeom>
              <a:avLst/>
              <a:gdLst>
                <a:gd name="T0" fmla="*/ 0 w 117"/>
                <a:gd name="T1" fmla="*/ 0 h 52"/>
                <a:gd name="T2" fmla="*/ 0 w 117"/>
                <a:gd name="T3" fmla="*/ 48 h 52"/>
                <a:gd name="T4" fmla="*/ 117 w 117"/>
                <a:gd name="T5" fmla="*/ 52 h 52"/>
                <a:gd name="T6" fmla="*/ 117 w 117"/>
                <a:gd name="T7" fmla="*/ 4 h 52"/>
                <a:gd name="T8" fmla="*/ 0 w 117"/>
                <a:gd name="T9" fmla="*/ 0 h 52"/>
              </a:gdLst>
              <a:ahLst/>
              <a:cxnLst>
                <a:cxn ang="0">
                  <a:pos x="T0" y="T1"/>
                </a:cxn>
                <a:cxn ang="0">
                  <a:pos x="T2" y="T3"/>
                </a:cxn>
                <a:cxn ang="0">
                  <a:pos x="T4" y="T5"/>
                </a:cxn>
                <a:cxn ang="0">
                  <a:pos x="T6" y="T7"/>
                </a:cxn>
                <a:cxn ang="0">
                  <a:pos x="T8" y="T9"/>
                </a:cxn>
              </a:cxnLst>
              <a:rect l="0" t="0" r="r" b="b"/>
              <a:pathLst>
                <a:path w="117" h="52">
                  <a:moveTo>
                    <a:pt x="0" y="0"/>
                  </a:moveTo>
                  <a:lnTo>
                    <a:pt x="0" y="48"/>
                  </a:lnTo>
                  <a:lnTo>
                    <a:pt x="117" y="52"/>
                  </a:lnTo>
                  <a:lnTo>
                    <a:pt x="11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494" name="Rectangle 94"/>
            <p:cNvSpPr>
              <a:spLocks noChangeArrowheads="1"/>
            </p:cNvSpPr>
            <p:nvPr/>
          </p:nvSpPr>
          <p:spPr bwMode="auto">
            <a:xfrm>
              <a:off x="3665" y="910"/>
              <a:ext cx="25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95" name="Rectangle 95"/>
            <p:cNvSpPr>
              <a:spLocks noChangeArrowheads="1"/>
            </p:cNvSpPr>
            <p:nvPr/>
          </p:nvSpPr>
          <p:spPr bwMode="auto">
            <a:xfrm>
              <a:off x="2979" y="2638"/>
              <a:ext cx="860" cy="1145"/>
            </a:xfrm>
            <a:prstGeom prst="rect">
              <a:avLst/>
            </a:prstGeom>
            <a:solidFill>
              <a:srgbClr val="FFFFFF"/>
            </a:solidFill>
            <a:ln w="12700">
              <a:solidFill>
                <a:srgbClr val="000000"/>
              </a:solidFill>
              <a:miter lim="800000"/>
              <a:headEnd/>
              <a:tailEnd/>
            </a:ln>
          </p:spPr>
          <p:txBody>
            <a:bodyPr/>
            <a:lstStyle/>
            <a:p>
              <a:endParaRPr lang="en-AU"/>
            </a:p>
          </p:txBody>
        </p:sp>
        <p:sp>
          <p:nvSpPr>
            <p:cNvPr id="1126496" name="Rectangle 96"/>
            <p:cNvSpPr>
              <a:spLocks noChangeArrowheads="1"/>
            </p:cNvSpPr>
            <p:nvPr/>
          </p:nvSpPr>
          <p:spPr bwMode="auto">
            <a:xfrm>
              <a:off x="3096" y="2755"/>
              <a:ext cx="33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97" name="Rectangle 97"/>
            <p:cNvSpPr>
              <a:spLocks noChangeArrowheads="1"/>
            </p:cNvSpPr>
            <p:nvPr/>
          </p:nvSpPr>
          <p:spPr bwMode="auto">
            <a:xfrm>
              <a:off x="3027" y="282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98" name="Rectangle 98"/>
            <p:cNvSpPr>
              <a:spLocks noChangeArrowheads="1"/>
            </p:cNvSpPr>
            <p:nvPr/>
          </p:nvSpPr>
          <p:spPr bwMode="auto">
            <a:xfrm>
              <a:off x="3096" y="2896"/>
              <a:ext cx="33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499" name="Rectangle 99"/>
            <p:cNvSpPr>
              <a:spLocks noChangeArrowheads="1"/>
            </p:cNvSpPr>
            <p:nvPr/>
          </p:nvSpPr>
          <p:spPr bwMode="auto">
            <a:xfrm>
              <a:off x="3167" y="2967"/>
              <a:ext cx="475"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00" name="Freeform 100"/>
            <p:cNvSpPr>
              <a:spLocks/>
            </p:cNvSpPr>
            <p:nvPr/>
          </p:nvSpPr>
          <p:spPr bwMode="auto">
            <a:xfrm>
              <a:off x="3167" y="3036"/>
              <a:ext cx="329" cy="52"/>
            </a:xfrm>
            <a:custGeom>
              <a:avLst/>
              <a:gdLst>
                <a:gd name="T0" fmla="*/ 0 w 329"/>
                <a:gd name="T1" fmla="*/ 0 h 52"/>
                <a:gd name="T2" fmla="*/ 0 w 329"/>
                <a:gd name="T3" fmla="*/ 48 h 52"/>
                <a:gd name="T4" fmla="*/ 329 w 329"/>
                <a:gd name="T5" fmla="*/ 52 h 52"/>
                <a:gd name="T6" fmla="*/ 329 w 329"/>
                <a:gd name="T7" fmla="*/ 4 h 52"/>
                <a:gd name="T8" fmla="*/ 0 w 329"/>
                <a:gd name="T9" fmla="*/ 0 h 52"/>
              </a:gdLst>
              <a:ahLst/>
              <a:cxnLst>
                <a:cxn ang="0">
                  <a:pos x="T0" y="T1"/>
                </a:cxn>
                <a:cxn ang="0">
                  <a:pos x="T2" y="T3"/>
                </a:cxn>
                <a:cxn ang="0">
                  <a:pos x="T4" y="T5"/>
                </a:cxn>
                <a:cxn ang="0">
                  <a:pos x="T6" y="T7"/>
                </a:cxn>
                <a:cxn ang="0">
                  <a:pos x="T8" y="T9"/>
                </a:cxn>
              </a:cxnLst>
              <a:rect l="0" t="0" r="r" b="b"/>
              <a:pathLst>
                <a:path w="329" h="52">
                  <a:moveTo>
                    <a:pt x="0" y="0"/>
                  </a:moveTo>
                  <a:lnTo>
                    <a:pt x="0" y="48"/>
                  </a:lnTo>
                  <a:lnTo>
                    <a:pt x="329" y="52"/>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01" name="Freeform 101"/>
            <p:cNvSpPr>
              <a:spLocks/>
            </p:cNvSpPr>
            <p:nvPr/>
          </p:nvSpPr>
          <p:spPr bwMode="auto">
            <a:xfrm>
              <a:off x="3167" y="3107"/>
              <a:ext cx="404" cy="52"/>
            </a:xfrm>
            <a:custGeom>
              <a:avLst/>
              <a:gdLst>
                <a:gd name="T0" fmla="*/ 0 w 404"/>
                <a:gd name="T1" fmla="*/ 0 h 52"/>
                <a:gd name="T2" fmla="*/ 0 w 404"/>
                <a:gd name="T3" fmla="*/ 48 h 52"/>
                <a:gd name="T4" fmla="*/ 404 w 404"/>
                <a:gd name="T5" fmla="*/ 52 h 52"/>
                <a:gd name="T6" fmla="*/ 404 w 404"/>
                <a:gd name="T7" fmla="*/ 4 h 52"/>
                <a:gd name="T8" fmla="*/ 0 w 404"/>
                <a:gd name="T9" fmla="*/ 0 h 52"/>
              </a:gdLst>
              <a:ahLst/>
              <a:cxnLst>
                <a:cxn ang="0">
                  <a:pos x="T0" y="T1"/>
                </a:cxn>
                <a:cxn ang="0">
                  <a:pos x="T2" y="T3"/>
                </a:cxn>
                <a:cxn ang="0">
                  <a:pos x="T4" y="T5"/>
                </a:cxn>
                <a:cxn ang="0">
                  <a:pos x="T6" y="T7"/>
                </a:cxn>
                <a:cxn ang="0">
                  <a:pos x="T8" y="T9"/>
                </a:cxn>
              </a:cxnLst>
              <a:rect l="0" t="0" r="r" b="b"/>
              <a:pathLst>
                <a:path w="404" h="52">
                  <a:moveTo>
                    <a:pt x="0" y="0"/>
                  </a:moveTo>
                  <a:lnTo>
                    <a:pt x="0" y="48"/>
                  </a:lnTo>
                  <a:lnTo>
                    <a:pt x="404" y="52"/>
                  </a:lnTo>
                  <a:lnTo>
                    <a:pt x="40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02" name="Freeform 102"/>
            <p:cNvSpPr>
              <a:spLocks/>
            </p:cNvSpPr>
            <p:nvPr/>
          </p:nvSpPr>
          <p:spPr bwMode="auto">
            <a:xfrm>
              <a:off x="3096" y="3178"/>
              <a:ext cx="190" cy="51"/>
            </a:xfrm>
            <a:custGeom>
              <a:avLst/>
              <a:gdLst>
                <a:gd name="T0" fmla="*/ 0 w 190"/>
                <a:gd name="T1" fmla="*/ 0 h 51"/>
                <a:gd name="T2" fmla="*/ 0 w 190"/>
                <a:gd name="T3" fmla="*/ 51 h 51"/>
                <a:gd name="T4" fmla="*/ 190 w 190"/>
                <a:gd name="T5" fmla="*/ 51 h 51"/>
                <a:gd name="T6" fmla="*/ 190 w 190"/>
                <a:gd name="T7" fmla="*/ 4 h 51"/>
                <a:gd name="T8" fmla="*/ 0 w 190"/>
                <a:gd name="T9" fmla="*/ 0 h 51"/>
              </a:gdLst>
              <a:ahLst/>
              <a:cxnLst>
                <a:cxn ang="0">
                  <a:pos x="T0" y="T1"/>
                </a:cxn>
                <a:cxn ang="0">
                  <a:pos x="T2" y="T3"/>
                </a:cxn>
                <a:cxn ang="0">
                  <a:pos x="T4" y="T5"/>
                </a:cxn>
                <a:cxn ang="0">
                  <a:pos x="T6" y="T7"/>
                </a:cxn>
                <a:cxn ang="0">
                  <a:pos x="T8" y="T9"/>
                </a:cxn>
              </a:cxnLst>
              <a:rect l="0" t="0" r="r" b="b"/>
              <a:pathLst>
                <a:path w="190" h="51">
                  <a:moveTo>
                    <a:pt x="0" y="0"/>
                  </a:moveTo>
                  <a:lnTo>
                    <a:pt x="0" y="51"/>
                  </a:lnTo>
                  <a:lnTo>
                    <a:pt x="190" y="51"/>
                  </a:lnTo>
                  <a:lnTo>
                    <a:pt x="19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03" name="Freeform 103"/>
            <p:cNvSpPr>
              <a:spLocks/>
            </p:cNvSpPr>
            <p:nvPr/>
          </p:nvSpPr>
          <p:spPr bwMode="auto">
            <a:xfrm>
              <a:off x="3096" y="3248"/>
              <a:ext cx="330" cy="51"/>
            </a:xfrm>
            <a:custGeom>
              <a:avLst/>
              <a:gdLst>
                <a:gd name="T0" fmla="*/ 0 w 330"/>
                <a:gd name="T1" fmla="*/ 0 h 51"/>
                <a:gd name="T2" fmla="*/ 0 w 330"/>
                <a:gd name="T3" fmla="*/ 47 h 51"/>
                <a:gd name="T4" fmla="*/ 330 w 330"/>
                <a:gd name="T5" fmla="*/ 51 h 51"/>
                <a:gd name="T6" fmla="*/ 330 w 330"/>
                <a:gd name="T7" fmla="*/ 4 h 51"/>
                <a:gd name="T8" fmla="*/ 0 w 330"/>
                <a:gd name="T9" fmla="*/ 0 h 51"/>
              </a:gdLst>
              <a:ahLst/>
              <a:cxnLst>
                <a:cxn ang="0">
                  <a:pos x="T0" y="T1"/>
                </a:cxn>
                <a:cxn ang="0">
                  <a:pos x="T2" y="T3"/>
                </a:cxn>
                <a:cxn ang="0">
                  <a:pos x="T4" y="T5"/>
                </a:cxn>
                <a:cxn ang="0">
                  <a:pos x="T6" y="T7"/>
                </a:cxn>
                <a:cxn ang="0">
                  <a:pos x="T8" y="T9"/>
                </a:cxn>
              </a:cxnLst>
              <a:rect l="0" t="0" r="r" b="b"/>
              <a:pathLst>
                <a:path w="330" h="51">
                  <a:moveTo>
                    <a:pt x="0" y="0"/>
                  </a:moveTo>
                  <a:lnTo>
                    <a:pt x="0" y="47"/>
                  </a:lnTo>
                  <a:lnTo>
                    <a:pt x="330" y="51"/>
                  </a:lnTo>
                  <a:lnTo>
                    <a:pt x="33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04" name="Rectangle 104"/>
            <p:cNvSpPr>
              <a:spLocks noChangeArrowheads="1"/>
            </p:cNvSpPr>
            <p:nvPr/>
          </p:nvSpPr>
          <p:spPr bwMode="auto">
            <a:xfrm>
              <a:off x="3096" y="3323"/>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05" name="Rectangle 105"/>
            <p:cNvSpPr>
              <a:spLocks noChangeArrowheads="1"/>
            </p:cNvSpPr>
            <p:nvPr/>
          </p:nvSpPr>
          <p:spPr bwMode="auto">
            <a:xfrm>
              <a:off x="3096" y="3393"/>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06" name="Rectangle 106"/>
            <p:cNvSpPr>
              <a:spLocks noChangeArrowheads="1"/>
            </p:cNvSpPr>
            <p:nvPr/>
          </p:nvSpPr>
          <p:spPr bwMode="auto">
            <a:xfrm>
              <a:off x="3096" y="3463"/>
              <a:ext cx="260"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07" name="Rectangle 107"/>
            <p:cNvSpPr>
              <a:spLocks noChangeArrowheads="1"/>
            </p:cNvSpPr>
            <p:nvPr/>
          </p:nvSpPr>
          <p:spPr bwMode="auto">
            <a:xfrm>
              <a:off x="3096" y="3534"/>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08" name="Freeform 108"/>
            <p:cNvSpPr>
              <a:spLocks/>
            </p:cNvSpPr>
            <p:nvPr/>
          </p:nvSpPr>
          <p:spPr bwMode="auto">
            <a:xfrm>
              <a:off x="3027" y="3605"/>
              <a:ext cx="399" cy="50"/>
            </a:xfrm>
            <a:custGeom>
              <a:avLst/>
              <a:gdLst>
                <a:gd name="T0" fmla="*/ 0 w 399"/>
                <a:gd name="T1" fmla="*/ 0 h 50"/>
                <a:gd name="T2" fmla="*/ 0 w 399"/>
                <a:gd name="T3" fmla="*/ 47 h 50"/>
                <a:gd name="T4" fmla="*/ 399 w 399"/>
                <a:gd name="T5" fmla="*/ 50 h 50"/>
                <a:gd name="T6" fmla="*/ 399 w 399"/>
                <a:gd name="T7" fmla="*/ 0 h 50"/>
                <a:gd name="T8" fmla="*/ 0 w 399"/>
                <a:gd name="T9" fmla="*/ 0 h 50"/>
              </a:gdLst>
              <a:ahLst/>
              <a:cxnLst>
                <a:cxn ang="0">
                  <a:pos x="T0" y="T1"/>
                </a:cxn>
                <a:cxn ang="0">
                  <a:pos x="T2" y="T3"/>
                </a:cxn>
                <a:cxn ang="0">
                  <a:pos x="T4" y="T5"/>
                </a:cxn>
                <a:cxn ang="0">
                  <a:pos x="T6" y="T7"/>
                </a:cxn>
                <a:cxn ang="0">
                  <a:pos x="T8" y="T9"/>
                </a:cxn>
              </a:cxnLst>
              <a:rect l="0" t="0" r="r" b="b"/>
              <a:pathLst>
                <a:path w="399" h="50">
                  <a:moveTo>
                    <a:pt x="0" y="0"/>
                  </a:moveTo>
                  <a:lnTo>
                    <a:pt x="0" y="47"/>
                  </a:lnTo>
                  <a:lnTo>
                    <a:pt x="399" y="50"/>
                  </a:lnTo>
                  <a:lnTo>
                    <a:pt x="3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09" name="Rectangle 109"/>
            <p:cNvSpPr>
              <a:spLocks noChangeArrowheads="1"/>
            </p:cNvSpPr>
            <p:nvPr/>
          </p:nvSpPr>
          <p:spPr bwMode="auto">
            <a:xfrm>
              <a:off x="3027" y="3675"/>
              <a:ext cx="117"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0" name="Rectangle 110"/>
            <p:cNvSpPr>
              <a:spLocks noChangeArrowheads="1"/>
            </p:cNvSpPr>
            <p:nvPr/>
          </p:nvSpPr>
          <p:spPr bwMode="auto">
            <a:xfrm>
              <a:off x="3027" y="2684"/>
              <a:ext cx="25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1" name="Rectangle 111"/>
            <p:cNvSpPr>
              <a:spLocks noChangeArrowheads="1"/>
            </p:cNvSpPr>
            <p:nvPr/>
          </p:nvSpPr>
          <p:spPr bwMode="auto">
            <a:xfrm>
              <a:off x="4332" y="2638"/>
              <a:ext cx="854" cy="1145"/>
            </a:xfrm>
            <a:prstGeom prst="rect">
              <a:avLst/>
            </a:prstGeom>
            <a:solidFill>
              <a:srgbClr val="FFFFFF"/>
            </a:solidFill>
            <a:ln w="12700">
              <a:solidFill>
                <a:srgbClr val="000000"/>
              </a:solidFill>
              <a:miter lim="800000"/>
              <a:headEnd/>
              <a:tailEnd/>
            </a:ln>
          </p:spPr>
          <p:txBody>
            <a:bodyPr/>
            <a:lstStyle/>
            <a:p>
              <a:endParaRPr lang="en-AU"/>
            </a:p>
          </p:txBody>
        </p:sp>
        <p:sp>
          <p:nvSpPr>
            <p:cNvPr id="1126512" name="Rectangle 112"/>
            <p:cNvSpPr>
              <a:spLocks noChangeArrowheads="1"/>
            </p:cNvSpPr>
            <p:nvPr/>
          </p:nvSpPr>
          <p:spPr bwMode="auto">
            <a:xfrm>
              <a:off x="4445" y="2755"/>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3" name="Rectangle 113"/>
            <p:cNvSpPr>
              <a:spLocks noChangeArrowheads="1"/>
            </p:cNvSpPr>
            <p:nvPr/>
          </p:nvSpPr>
          <p:spPr bwMode="auto">
            <a:xfrm>
              <a:off x="4374" y="282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4" name="Rectangle 114"/>
            <p:cNvSpPr>
              <a:spLocks noChangeArrowheads="1"/>
            </p:cNvSpPr>
            <p:nvPr/>
          </p:nvSpPr>
          <p:spPr bwMode="auto">
            <a:xfrm>
              <a:off x="4445" y="289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5" name="Rectangle 115"/>
            <p:cNvSpPr>
              <a:spLocks noChangeArrowheads="1"/>
            </p:cNvSpPr>
            <p:nvPr/>
          </p:nvSpPr>
          <p:spPr bwMode="auto">
            <a:xfrm>
              <a:off x="4515" y="2967"/>
              <a:ext cx="474"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16" name="Freeform 116"/>
            <p:cNvSpPr>
              <a:spLocks/>
            </p:cNvSpPr>
            <p:nvPr/>
          </p:nvSpPr>
          <p:spPr bwMode="auto">
            <a:xfrm>
              <a:off x="4515" y="3036"/>
              <a:ext cx="330" cy="52"/>
            </a:xfrm>
            <a:custGeom>
              <a:avLst/>
              <a:gdLst>
                <a:gd name="T0" fmla="*/ 0 w 330"/>
                <a:gd name="T1" fmla="*/ 0 h 52"/>
                <a:gd name="T2" fmla="*/ 0 w 330"/>
                <a:gd name="T3" fmla="*/ 48 h 52"/>
                <a:gd name="T4" fmla="*/ 330 w 330"/>
                <a:gd name="T5" fmla="*/ 52 h 52"/>
                <a:gd name="T6" fmla="*/ 330 w 330"/>
                <a:gd name="T7" fmla="*/ 4 h 52"/>
                <a:gd name="T8" fmla="*/ 0 w 330"/>
                <a:gd name="T9" fmla="*/ 0 h 52"/>
              </a:gdLst>
              <a:ahLst/>
              <a:cxnLst>
                <a:cxn ang="0">
                  <a:pos x="T0" y="T1"/>
                </a:cxn>
                <a:cxn ang="0">
                  <a:pos x="T2" y="T3"/>
                </a:cxn>
                <a:cxn ang="0">
                  <a:pos x="T4" y="T5"/>
                </a:cxn>
                <a:cxn ang="0">
                  <a:pos x="T6" y="T7"/>
                </a:cxn>
                <a:cxn ang="0">
                  <a:pos x="T8" y="T9"/>
                </a:cxn>
              </a:cxnLst>
              <a:rect l="0" t="0" r="r" b="b"/>
              <a:pathLst>
                <a:path w="330" h="52">
                  <a:moveTo>
                    <a:pt x="0" y="0"/>
                  </a:moveTo>
                  <a:lnTo>
                    <a:pt x="0" y="48"/>
                  </a:lnTo>
                  <a:lnTo>
                    <a:pt x="330" y="52"/>
                  </a:lnTo>
                  <a:lnTo>
                    <a:pt x="33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17" name="Freeform 117"/>
            <p:cNvSpPr>
              <a:spLocks/>
            </p:cNvSpPr>
            <p:nvPr/>
          </p:nvSpPr>
          <p:spPr bwMode="auto">
            <a:xfrm>
              <a:off x="4515" y="3107"/>
              <a:ext cx="404" cy="52"/>
            </a:xfrm>
            <a:custGeom>
              <a:avLst/>
              <a:gdLst>
                <a:gd name="T0" fmla="*/ 0 w 404"/>
                <a:gd name="T1" fmla="*/ 0 h 52"/>
                <a:gd name="T2" fmla="*/ 0 w 404"/>
                <a:gd name="T3" fmla="*/ 48 h 52"/>
                <a:gd name="T4" fmla="*/ 404 w 404"/>
                <a:gd name="T5" fmla="*/ 52 h 52"/>
                <a:gd name="T6" fmla="*/ 404 w 404"/>
                <a:gd name="T7" fmla="*/ 4 h 52"/>
                <a:gd name="T8" fmla="*/ 0 w 404"/>
                <a:gd name="T9" fmla="*/ 0 h 52"/>
              </a:gdLst>
              <a:ahLst/>
              <a:cxnLst>
                <a:cxn ang="0">
                  <a:pos x="T0" y="T1"/>
                </a:cxn>
                <a:cxn ang="0">
                  <a:pos x="T2" y="T3"/>
                </a:cxn>
                <a:cxn ang="0">
                  <a:pos x="T4" y="T5"/>
                </a:cxn>
                <a:cxn ang="0">
                  <a:pos x="T6" y="T7"/>
                </a:cxn>
                <a:cxn ang="0">
                  <a:pos x="T8" y="T9"/>
                </a:cxn>
              </a:cxnLst>
              <a:rect l="0" t="0" r="r" b="b"/>
              <a:pathLst>
                <a:path w="404" h="52">
                  <a:moveTo>
                    <a:pt x="0" y="0"/>
                  </a:moveTo>
                  <a:lnTo>
                    <a:pt x="0" y="48"/>
                  </a:lnTo>
                  <a:lnTo>
                    <a:pt x="404" y="52"/>
                  </a:lnTo>
                  <a:lnTo>
                    <a:pt x="40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18" name="Freeform 118"/>
            <p:cNvSpPr>
              <a:spLocks/>
            </p:cNvSpPr>
            <p:nvPr/>
          </p:nvSpPr>
          <p:spPr bwMode="auto">
            <a:xfrm>
              <a:off x="4445" y="3178"/>
              <a:ext cx="187" cy="51"/>
            </a:xfrm>
            <a:custGeom>
              <a:avLst/>
              <a:gdLst>
                <a:gd name="T0" fmla="*/ 0 w 187"/>
                <a:gd name="T1" fmla="*/ 0 h 51"/>
                <a:gd name="T2" fmla="*/ 0 w 187"/>
                <a:gd name="T3" fmla="*/ 51 h 51"/>
                <a:gd name="T4" fmla="*/ 187 w 187"/>
                <a:gd name="T5" fmla="*/ 51 h 51"/>
                <a:gd name="T6" fmla="*/ 187 w 187"/>
                <a:gd name="T7" fmla="*/ 4 h 51"/>
                <a:gd name="T8" fmla="*/ 0 w 187"/>
                <a:gd name="T9" fmla="*/ 0 h 51"/>
              </a:gdLst>
              <a:ahLst/>
              <a:cxnLst>
                <a:cxn ang="0">
                  <a:pos x="T0" y="T1"/>
                </a:cxn>
                <a:cxn ang="0">
                  <a:pos x="T2" y="T3"/>
                </a:cxn>
                <a:cxn ang="0">
                  <a:pos x="T4" y="T5"/>
                </a:cxn>
                <a:cxn ang="0">
                  <a:pos x="T6" y="T7"/>
                </a:cxn>
                <a:cxn ang="0">
                  <a:pos x="T8" y="T9"/>
                </a:cxn>
              </a:cxnLst>
              <a:rect l="0" t="0" r="r" b="b"/>
              <a:pathLst>
                <a:path w="187" h="51">
                  <a:moveTo>
                    <a:pt x="0" y="0"/>
                  </a:moveTo>
                  <a:lnTo>
                    <a:pt x="0" y="51"/>
                  </a:lnTo>
                  <a:lnTo>
                    <a:pt x="187" y="51"/>
                  </a:lnTo>
                  <a:lnTo>
                    <a:pt x="18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19" name="Freeform 119"/>
            <p:cNvSpPr>
              <a:spLocks/>
            </p:cNvSpPr>
            <p:nvPr/>
          </p:nvSpPr>
          <p:spPr bwMode="auto">
            <a:xfrm>
              <a:off x="4445" y="3248"/>
              <a:ext cx="329" cy="51"/>
            </a:xfrm>
            <a:custGeom>
              <a:avLst/>
              <a:gdLst>
                <a:gd name="T0" fmla="*/ 0 w 329"/>
                <a:gd name="T1" fmla="*/ 0 h 51"/>
                <a:gd name="T2" fmla="*/ 0 w 329"/>
                <a:gd name="T3" fmla="*/ 47 h 51"/>
                <a:gd name="T4" fmla="*/ 329 w 329"/>
                <a:gd name="T5" fmla="*/ 51 h 51"/>
                <a:gd name="T6" fmla="*/ 329 w 329"/>
                <a:gd name="T7" fmla="*/ 4 h 51"/>
                <a:gd name="T8" fmla="*/ 0 w 329"/>
                <a:gd name="T9" fmla="*/ 0 h 51"/>
              </a:gdLst>
              <a:ahLst/>
              <a:cxnLst>
                <a:cxn ang="0">
                  <a:pos x="T0" y="T1"/>
                </a:cxn>
                <a:cxn ang="0">
                  <a:pos x="T2" y="T3"/>
                </a:cxn>
                <a:cxn ang="0">
                  <a:pos x="T4" y="T5"/>
                </a:cxn>
                <a:cxn ang="0">
                  <a:pos x="T6" y="T7"/>
                </a:cxn>
                <a:cxn ang="0">
                  <a:pos x="T8" y="T9"/>
                </a:cxn>
              </a:cxnLst>
              <a:rect l="0" t="0" r="r" b="b"/>
              <a:pathLst>
                <a:path w="329" h="51">
                  <a:moveTo>
                    <a:pt x="0" y="0"/>
                  </a:moveTo>
                  <a:lnTo>
                    <a:pt x="0" y="47"/>
                  </a:lnTo>
                  <a:lnTo>
                    <a:pt x="329" y="51"/>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20" name="Rectangle 120"/>
            <p:cNvSpPr>
              <a:spLocks noChangeArrowheads="1"/>
            </p:cNvSpPr>
            <p:nvPr/>
          </p:nvSpPr>
          <p:spPr bwMode="auto">
            <a:xfrm>
              <a:off x="4445" y="3323"/>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1" name="Rectangle 121"/>
            <p:cNvSpPr>
              <a:spLocks noChangeArrowheads="1"/>
            </p:cNvSpPr>
            <p:nvPr/>
          </p:nvSpPr>
          <p:spPr bwMode="auto">
            <a:xfrm>
              <a:off x="4445" y="3393"/>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2" name="Rectangle 122"/>
            <p:cNvSpPr>
              <a:spLocks noChangeArrowheads="1"/>
            </p:cNvSpPr>
            <p:nvPr/>
          </p:nvSpPr>
          <p:spPr bwMode="auto">
            <a:xfrm>
              <a:off x="4445" y="3463"/>
              <a:ext cx="258"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3" name="Rectangle 123"/>
            <p:cNvSpPr>
              <a:spLocks noChangeArrowheads="1"/>
            </p:cNvSpPr>
            <p:nvPr/>
          </p:nvSpPr>
          <p:spPr bwMode="auto">
            <a:xfrm>
              <a:off x="4445" y="3534"/>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4" name="Freeform 124"/>
            <p:cNvSpPr>
              <a:spLocks/>
            </p:cNvSpPr>
            <p:nvPr/>
          </p:nvSpPr>
          <p:spPr bwMode="auto">
            <a:xfrm>
              <a:off x="4374" y="3605"/>
              <a:ext cx="400" cy="50"/>
            </a:xfrm>
            <a:custGeom>
              <a:avLst/>
              <a:gdLst>
                <a:gd name="T0" fmla="*/ 0 w 400"/>
                <a:gd name="T1" fmla="*/ 0 h 50"/>
                <a:gd name="T2" fmla="*/ 0 w 400"/>
                <a:gd name="T3" fmla="*/ 47 h 50"/>
                <a:gd name="T4" fmla="*/ 400 w 400"/>
                <a:gd name="T5" fmla="*/ 50 h 50"/>
                <a:gd name="T6" fmla="*/ 400 w 400"/>
                <a:gd name="T7" fmla="*/ 0 h 50"/>
                <a:gd name="T8" fmla="*/ 0 w 400"/>
                <a:gd name="T9" fmla="*/ 0 h 50"/>
              </a:gdLst>
              <a:ahLst/>
              <a:cxnLst>
                <a:cxn ang="0">
                  <a:pos x="T0" y="T1"/>
                </a:cxn>
                <a:cxn ang="0">
                  <a:pos x="T2" y="T3"/>
                </a:cxn>
                <a:cxn ang="0">
                  <a:pos x="T4" y="T5"/>
                </a:cxn>
                <a:cxn ang="0">
                  <a:pos x="T6" y="T7"/>
                </a:cxn>
                <a:cxn ang="0">
                  <a:pos x="T8" y="T9"/>
                </a:cxn>
              </a:cxnLst>
              <a:rect l="0" t="0" r="r" b="b"/>
              <a:pathLst>
                <a:path w="400" h="50">
                  <a:moveTo>
                    <a:pt x="0" y="0"/>
                  </a:moveTo>
                  <a:lnTo>
                    <a:pt x="0" y="47"/>
                  </a:lnTo>
                  <a:lnTo>
                    <a:pt x="400" y="50"/>
                  </a:lnTo>
                  <a:lnTo>
                    <a:pt x="40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25" name="Rectangle 125"/>
            <p:cNvSpPr>
              <a:spLocks noChangeArrowheads="1"/>
            </p:cNvSpPr>
            <p:nvPr/>
          </p:nvSpPr>
          <p:spPr bwMode="auto">
            <a:xfrm>
              <a:off x="4374" y="3675"/>
              <a:ext cx="11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6" name="Rectangle 126"/>
            <p:cNvSpPr>
              <a:spLocks noChangeArrowheads="1"/>
            </p:cNvSpPr>
            <p:nvPr/>
          </p:nvSpPr>
          <p:spPr bwMode="auto">
            <a:xfrm>
              <a:off x="4374" y="2684"/>
              <a:ext cx="258"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7" name="Rectangle 127"/>
            <p:cNvSpPr>
              <a:spLocks noChangeArrowheads="1"/>
            </p:cNvSpPr>
            <p:nvPr/>
          </p:nvSpPr>
          <p:spPr bwMode="auto">
            <a:xfrm>
              <a:off x="1648" y="695"/>
              <a:ext cx="27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8" name="Rectangle 128"/>
            <p:cNvSpPr>
              <a:spLocks noChangeArrowheads="1"/>
            </p:cNvSpPr>
            <p:nvPr/>
          </p:nvSpPr>
          <p:spPr bwMode="auto">
            <a:xfrm>
              <a:off x="1448" y="695"/>
              <a:ext cx="5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29" name="Rectangle 129"/>
            <p:cNvSpPr>
              <a:spLocks noChangeArrowheads="1"/>
            </p:cNvSpPr>
            <p:nvPr/>
          </p:nvSpPr>
          <p:spPr bwMode="auto">
            <a:xfrm>
              <a:off x="1448" y="695"/>
              <a:ext cx="5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0" name="Rectangle 130"/>
            <p:cNvSpPr>
              <a:spLocks noChangeArrowheads="1"/>
            </p:cNvSpPr>
            <p:nvPr/>
          </p:nvSpPr>
          <p:spPr bwMode="auto">
            <a:xfrm>
              <a:off x="1448" y="702"/>
              <a:ext cx="5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window</a:t>
              </a:r>
              <a:endParaRPr lang="en-US" altLang="en-US" sz="1800">
                <a:latin typeface="Arial" panose="020B0604020202020204" pitchFamily="34" charset="0"/>
              </a:endParaRPr>
            </a:p>
          </p:txBody>
        </p:sp>
        <p:sp>
          <p:nvSpPr>
            <p:cNvPr id="1126531" name="Rectangle 131"/>
            <p:cNvSpPr>
              <a:spLocks noChangeArrowheads="1"/>
            </p:cNvSpPr>
            <p:nvPr/>
          </p:nvSpPr>
          <p:spPr bwMode="auto">
            <a:xfrm>
              <a:off x="1957" y="672"/>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2" name="Rectangle 132"/>
            <p:cNvSpPr>
              <a:spLocks noChangeArrowheads="1"/>
            </p:cNvSpPr>
            <p:nvPr/>
          </p:nvSpPr>
          <p:spPr bwMode="auto">
            <a:xfrm>
              <a:off x="1929" y="3534"/>
              <a:ext cx="3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3" name="Rectangle 133"/>
            <p:cNvSpPr>
              <a:spLocks noChangeArrowheads="1"/>
            </p:cNvSpPr>
            <p:nvPr/>
          </p:nvSpPr>
          <p:spPr bwMode="auto">
            <a:xfrm>
              <a:off x="1742" y="3534"/>
              <a:ext cx="580"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4" name="Rectangle 134"/>
            <p:cNvSpPr>
              <a:spLocks noChangeArrowheads="1"/>
            </p:cNvSpPr>
            <p:nvPr/>
          </p:nvSpPr>
          <p:spPr bwMode="auto">
            <a:xfrm>
              <a:off x="1742" y="3530"/>
              <a:ext cx="5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5" name="Rectangle 135"/>
            <p:cNvSpPr>
              <a:spLocks noChangeArrowheads="1"/>
            </p:cNvSpPr>
            <p:nvPr/>
          </p:nvSpPr>
          <p:spPr bwMode="auto">
            <a:xfrm>
              <a:off x="1741" y="3536"/>
              <a:ext cx="5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window</a:t>
              </a:r>
              <a:endParaRPr lang="en-US" altLang="en-US" sz="1800">
                <a:latin typeface="Arial" panose="020B0604020202020204" pitchFamily="34" charset="0"/>
              </a:endParaRPr>
            </a:p>
          </p:txBody>
        </p:sp>
        <p:sp>
          <p:nvSpPr>
            <p:cNvPr id="1126536" name="Rectangle 136"/>
            <p:cNvSpPr>
              <a:spLocks noChangeArrowheads="1"/>
            </p:cNvSpPr>
            <p:nvPr/>
          </p:nvSpPr>
          <p:spPr bwMode="auto">
            <a:xfrm>
              <a:off x="2250" y="3507"/>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7" name="Rectangle 137"/>
            <p:cNvSpPr>
              <a:spLocks noChangeArrowheads="1"/>
            </p:cNvSpPr>
            <p:nvPr/>
          </p:nvSpPr>
          <p:spPr bwMode="auto">
            <a:xfrm>
              <a:off x="3634" y="695"/>
              <a:ext cx="8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8" name="Rectangle 138"/>
            <p:cNvSpPr>
              <a:spLocks noChangeArrowheads="1"/>
            </p:cNvSpPr>
            <p:nvPr/>
          </p:nvSpPr>
          <p:spPr bwMode="auto">
            <a:xfrm>
              <a:off x="3657" y="703"/>
              <a:ext cx="22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39" name="Rectangle 139"/>
            <p:cNvSpPr>
              <a:spLocks noChangeArrowheads="1"/>
            </p:cNvSpPr>
            <p:nvPr/>
          </p:nvSpPr>
          <p:spPr bwMode="auto">
            <a:xfrm>
              <a:off x="3657" y="703"/>
              <a:ext cx="2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0" name="Rectangle 140"/>
            <p:cNvSpPr>
              <a:spLocks noChangeArrowheads="1"/>
            </p:cNvSpPr>
            <p:nvPr/>
          </p:nvSpPr>
          <p:spPr bwMode="auto">
            <a:xfrm>
              <a:off x="3834" y="67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1" name="Rectangle 141"/>
            <p:cNvSpPr>
              <a:spLocks noChangeArrowheads="1"/>
            </p:cNvSpPr>
            <p:nvPr/>
          </p:nvSpPr>
          <p:spPr bwMode="auto">
            <a:xfrm>
              <a:off x="3682" y="702"/>
              <a:ext cx="7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2" name="Rectangle 142"/>
            <p:cNvSpPr>
              <a:spLocks noChangeArrowheads="1"/>
            </p:cNvSpPr>
            <p:nvPr/>
          </p:nvSpPr>
          <p:spPr bwMode="auto">
            <a:xfrm>
              <a:off x="3682" y="702"/>
              <a:ext cx="7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3" name="Rectangle 143"/>
            <p:cNvSpPr>
              <a:spLocks noChangeArrowheads="1"/>
            </p:cNvSpPr>
            <p:nvPr/>
          </p:nvSpPr>
          <p:spPr bwMode="auto">
            <a:xfrm>
              <a:off x="3865" y="67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4" name="Rectangle 144"/>
            <p:cNvSpPr>
              <a:spLocks noChangeArrowheads="1"/>
            </p:cNvSpPr>
            <p:nvPr/>
          </p:nvSpPr>
          <p:spPr bwMode="auto">
            <a:xfrm>
              <a:off x="3713" y="702"/>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5" name="Rectangle 145"/>
            <p:cNvSpPr>
              <a:spLocks noChangeArrowheads="1"/>
            </p:cNvSpPr>
            <p:nvPr/>
          </p:nvSpPr>
          <p:spPr bwMode="auto">
            <a:xfrm>
              <a:off x="3713" y="702"/>
              <a:ext cx="6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6" name="Rectangle 146"/>
            <p:cNvSpPr>
              <a:spLocks noChangeArrowheads="1"/>
            </p:cNvSpPr>
            <p:nvPr/>
          </p:nvSpPr>
          <p:spPr bwMode="auto">
            <a:xfrm>
              <a:off x="3713" y="708"/>
              <a:ext cx="23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SQL </a:t>
              </a:r>
              <a:endParaRPr lang="en-US" altLang="en-US" sz="1800">
                <a:latin typeface="Arial" panose="020B0604020202020204" pitchFamily="34" charset="0"/>
              </a:endParaRPr>
            </a:p>
          </p:txBody>
        </p:sp>
        <p:sp>
          <p:nvSpPr>
            <p:cNvPr id="1126547" name="Rectangle 147"/>
            <p:cNvSpPr>
              <a:spLocks noChangeArrowheads="1"/>
            </p:cNvSpPr>
            <p:nvPr/>
          </p:nvSpPr>
          <p:spPr bwMode="auto">
            <a:xfrm>
              <a:off x="3923" y="708"/>
              <a:ext cx="4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Procedure</a:t>
              </a:r>
              <a:endParaRPr lang="en-US" altLang="en-US" sz="1800">
                <a:latin typeface="Arial" panose="020B0604020202020204" pitchFamily="34" charset="0"/>
              </a:endParaRPr>
            </a:p>
          </p:txBody>
        </p:sp>
        <p:sp>
          <p:nvSpPr>
            <p:cNvPr id="1126548" name="Rectangle 148"/>
            <p:cNvSpPr>
              <a:spLocks noChangeArrowheads="1"/>
            </p:cNvSpPr>
            <p:nvPr/>
          </p:nvSpPr>
          <p:spPr bwMode="auto">
            <a:xfrm>
              <a:off x="4386" y="67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49" name="Rectangle 149"/>
            <p:cNvSpPr>
              <a:spLocks noChangeArrowheads="1"/>
            </p:cNvSpPr>
            <p:nvPr/>
          </p:nvSpPr>
          <p:spPr bwMode="auto">
            <a:xfrm>
              <a:off x="2996" y="3817"/>
              <a:ext cx="8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0" name="Rectangle 150"/>
            <p:cNvSpPr>
              <a:spLocks noChangeArrowheads="1"/>
            </p:cNvSpPr>
            <p:nvPr/>
          </p:nvSpPr>
          <p:spPr bwMode="auto">
            <a:xfrm>
              <a:off x="2996" y="3823"/>
              <a:ext cx="2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1" name="Rectangle 151"/>
            <p:cNvSpPr>
              <a:spLocks noChangeArrowheads="1"/>
            </p:cNvSpPr>
            <p:nvPr/>
          </p:nvSpPr>
          <p:spPr bwMode="auto">
            <a:xfrm>
              <a:off x="2996" y="3823"/>
              <a:ext cx="2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2" name="Rectangle 152"/>
            <p:cNvSpPr>
              <a:spLocks noChangeArrowheads="1"/>
            </p:cNvSpPr>
            <p:nvPr/>
          </p:nvSpPr>
          <p:spPr bwMode="auto">
            <a:xfrm>
              <a:off x="3171"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3" name="Rectangle 153"/>
            <p:cNvSpPr>
              <a:spLocks noChangeArrowheads="1"/>
            </p:cNvSpPr>
            <p:nvPr/>
          </p:nvSpPr>
          <p:spPr bwMode="auto">
            <a:xfrm>
              <a:off x="3203"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4" name="Rectangle 154"/>
            <p:cNvSpPr>
              <a:spLocks noChangeArrowheads="1"/>
            </p:cNvSpPr>
            <p:nvPr/>
          </p:nvSpPr>
          <p:spPr bwMode="auto">
            <a:xfrm>
              <a:off x="3203" y="3823"/>
              <a:ext cx="56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5" name="Rectangle 155"/>
            <p:cNvSpPr>
              <a:spLocks noChangeArrowheads="1"/>
            </p:cNvSpPr>
            <p:nvPr/>
          </p:nvSpPr>
          <p:spPr bwMode="auto">
            <a:xfrm>
              <a:off x="3203" y="3823"/>
              <a:ext cx="6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6" name="Rectangle 156"/>
            <p:cNvSpPr>
              <a:spLocks noChangeArrowheads="1"/>
            </p:cNvSpPr>
            <p:nvPr/>
          </p:nvSpPr>
          <p:spPr bwMode="auto">
            <a:xfrm>
              <a:off x="3724"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7" name="Rectangle 157"/>
            <p:cNvSpPr>
              <a:spLocks noChangeArrowheads="1"/>
            </p:cNvSpPr>
            <p:nvPr/>
          </p:nvSpPr>
          <p:spPr bwMode="auto">
            <a:xfrm>
              <a:off x="4272" y="3817"/>
              <a:ext cx="91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8" name="Rectangle 158"/>
            <p:cNvSpPr>
              <a:spLocks noChangeArrowheads="1"/>
            </p:cNvSpPr>
            <p:nvPr/>
          </p:nvSpPr>
          <p:spPr bwMode="auto">
            <a:xfrm>
              <a:off x="4272" y="3823"/>
              <a:ext cx="22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59" name="Rectangle 159"/>
            <p:cNvSpPr>
              <a:spLocks noChangeArrowheads="1"/>
            </p:cNvSpPr>
            <p:nvPr/>
          </p:nvSpPr>
          <p:spPr bwMode="auto">
            <a:xfrm>
              <a:off x="4451" y="3828"/>
              <a:ext cx="690"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0" name="Rectangle 160"/>
            <p:cNvSpPr>
              <a:spLocks noChangeArrowheads="1"/>
            </p:cNvSpPr>
            <p:nvPr/>
          </p:nvSpPr>
          <p:spPr bwMode="auto">
            <a:xfrm>
              <a:off x="4451" y="3834"/>
              <a:ext cx="7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External program</a:t>
              </a:r>
              <a:endParaRPr lang="en-US" altLang="en-US" sz="1800">
                <a:latin typeface="Arial" panose="020B0604020202020204" pitchFamily="34" charset="0"/>
              </a:endParaRPr>
            </a:p>
          </p:txBody>
        </p:sp>
        <p:sp>
          <p:nvSpPr>
            <p:cNvPr id="1126561" name="Rectangle 161"/>
            <p:cNvSpPr>
              <a:spLocks noChangeArrowheads="1"/>
            </p:cNvSpPr>
            <p:nvPr/>
          </p:nvSpPr>
          <p:spPr bwMode="auto">
            <a:xfrm>
              <a:off x="4449"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2" name="Rectangle 162"/>
            <p:cNvSpPr>
              <a:spLocks noChangeArrowheads="1"/>
            </p:cNvSpPr>
            <p:nvPr/>
          </p:nvSpPr>
          <p:spPr bwMode="auto">
            <a:xfrm>
              <a:off x="4449" y="3823"/>
              <a:ext cx="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3" name="Rectangle 163"/>
            <p:cNvSpPr>
              <a:spLocks noChangeArrowheads="1"/>
            </p:cNvSpPr>
            <p:nvPr/>
          </p:nvSpPr>
          <p:spPr bwMode="auto">
            <a:xfrm>
              <a:off x="4480"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4" name="Rectangle 164"/>
            <p:cNvSpPr>
              <a:spLocks noChangeArrowheads="1"/>
            </p:cNvSpPr>
            <p:nvPr/>
          </p:nvSpPr>
          <p:spPr bwMode="auto">
            <a:xfrm>
              <a:off x="4480" y="3823"/>
              <a:ext cx="6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5" name="Rectangle 165"/>
            <p:cNvSpPr>
              <a:spLocks noChangeArrowheads="1"/>
            </p:cNvSpPr>
            <p:nvPr/>
          </p:nvSpPr>
          <p:spPr bwMode="auto">
            <a:xfrm>
              <a:off x="5107"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6" name="Rectangle 166"/>
            <p:cNvSpPr>
              <a:spLocks noChangeArrowheads="1"/>
            </p:cNvSpPr>
            <p:nvPr/>
          </p:nvSpPr>
          <p:spPr bwMode="auto">
            <a:xfrm>
              <a:off x="2569" y="1976"/>
              <a:ext cx="33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7" name="Rectangle 167"/>
            <p:cNvSpPr>
              <a:spLocks noChangeArrowheads="1"/>
            </p:cNvSpPr>
            <p:nvPr/>
          </p:nvSpPr>
          <p:spPr bwMode="auto">
            <a:xfrm>
              <a:off x="2329" y="1968"/>
              <a:ext cx="65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8" name="Rectangle 168"/>
            <p:cNvSpPr>
              <a:spLocks noChangeArrowheads="1"/>
            </p:cNvSpPr>
            <p:nvPr/>
          </p:nvSpPr>
          <p:spPr bwMode="auto">
            <a:xfrm>
              <a:off x="2329" y="1968"/>
              <a:ext cx="6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69" name="Rectangle 169"/>
            <p:cNvSpPr>
              <a:spLocks noChangeArrowheads="1"/>
            </p:cNvSpPr>
            <p:nvPr/>
          </p:nvSpPr>
          <p:spPr bwMode="auto">
            <a:xfrm>
              <a:off x="2329" y="1974"/>
              <a:ext cx="6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Call to window</a:t>
              </a:r>
              <a:endParaRPr lang="en-US" altLang="en-US" sz="1800">
                <a:latin typeface="Arial" panose="020B0604020202020204" pitchFamily="34" charset="0"/>
              </a:endParaRPr>
            </a:p>
          </p:txBody>
        </p:sp>
        <p:sp>
          <p:nvSpPr>
            <p:cNvPr id="1126570" name="Rectangle 170"/>
            <p:cNvSpPr>
              <a:spLocks noChangeArrowheads="1"/>
            </p:cNvSpPr>
            <p:nvPr/>
          </p:nvSpPr>
          <p:spPr bwMode="auto">
            <a:xfrm>
              <a:off x="2929" y="194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1" name="Rectangle 171"/>
            <p:cNvSpPr>
              <a:spLocks noChangeArrowheads="1"/>
            </p:cNvSpPr>
            <p:nvPr/>
          </p:nvSpPr>
          <p:spPr bwMode="auto">
            <a:xfrm>
              <a:off x="3488" y="2117"/>
              <a:ext cx="17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2" name="Rectangle 172"/>
            <p:cNvSpPr>
              <a:spLocks noChangeArrowheads="1"/>
            </p:cNvSpPr>
            <p:nvPr/>
          </p:nvSpPr>
          <p:spPr bwMode="auto">
            <a:xfrm>
              <a:off x="3309" y="2066"/>
              <a:ext cx="90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3" name="Rectangle 173"/>
            <p:cNvSpPr>
              <a:spLocks noChangeArrowheads="1"/>
            </p:cNvSpPr>
            <p:nvPr/>
          </p:nvSpPr>
          <p:spPr bwMode="auto">
            <a:xfrm>
              <a:off x="3276" y="2066"/>
              <a:ext cx="4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4" name="Rectangle 174"/>
            <p:cNvSpPr>
              <a:spLocks noChangeArrowheads="1"/>
            </p:cNvSpPr>
            <p:nvPr/>
          </p:nvSpPr>
          <p:spPr bwMode="auto">
            <a:xfrm>
              <a:off x="3276" y="2306"/>
              <a:ext cx="4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procedure</a:t>
              </a:r>
              <a:endParaRPr lang="en-US" altLang="en-US" sz="1800">
                <a:latin typeface="Arial" panose="020B0604020202020204" pitchFamily="34" charset="0"/>
              </a:endParaRPr>
            </a:p>
          </p:txBody>
        </p:sp>
        <p:sp>
          <p:nvSpPr>
            <p:cNvPr id="1126575" name="Rectangle 175"/>
            <p:cNvSpPr>
              <a:spLocks noChangeArrowheads="1"/>
            </p:cNvSpPr>
            <p:nvPr/>
          </p:nvSpPr>
          <p:spPr bwMode="auto">
            <a:xfrm>
              <a:off x="4009" y="2042"/>
              <a:ext cx="8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6" name="Rectangle 176"/>
            <p:cNvSpPr>
              <a:spLocks noChangeArrowheads="1"/>
            </p:cNvSpPr>
            <p:nvPr/>
          </p:nvSpPr>
          <p:spPr bwMode="auto">
            <a:xfrm>
              <a:off x="4484" y="2117"/>
              <a:ext cx="38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7" name="Rectangle 177"/>
            <p:cNvSpPr>
              <a:spLocks noChangeArrowheads="1"/>
            </p:cNvSpPr>
            <p:nvPr/>
          </p:nvSpPr>
          <p:spPr bwMode="auto">
            <a:xfrm>
              <a:off x="4484" y="2066"/>
              <a:ext cx="69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8" name="Rectangle 178"/>
            <p:cNvSpPr>
              <a:spLocks noChangeArrowheads="1"/>
            </p:cNvSpPr>
            <p:nvPr/>
          </p:nvSpPr>
          <p:spPr bwMode="auto">
            <a:xfrm>
              <a:off x="4484" y="2061"/>
              <a:ext cx="66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79" name="Rectangle 179"/>
            <p:cNvSpPr>
              <a:spLocks noChangeArrowheads="1"/>
            </p:cNvSpPr>
            <p:nvPr/>
          </p:nvSpPr>
          <p:spPr bwMode="auto">
            <a:xfrm>
              <a:off x="4484" y="2068"/>
              <a:ext cx="71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Call to external </a:t>
              </a:r>
              <a:endParaRPr lang="en-US" altLang="en-US" sz="1800">
                <a:latin typeface="Arial" panose="020B0604020202020204" pitchFamily="34" charset="0"/>
              </a:endParaRPr>
            </a:p>
          </p:txBody>
        </p:sp>
        <p:sp>
          <p:nvSpPr>
            <p:cNvPr id="1126580" name="Rectangle 180"/>
            <p:cNvSpPr>
              <a:spLocks noChangeArrowheads="1"/>
            </p:cNvSpPr>
            <p:nvPr/>
          </p:nvSpPr>
          <p:spPr bwMode="auto">
            <a:xfrm>
              <a:off x="4484" y="2180"/>
              <a:ext cx="37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81" name="Rectangle 181"/>
            <p:cNvSpPr>
              <a:spLocks noChangeArrowheads="1"/>
            </p:cNvSpPr>
            <p:nvPr/>
          </p:nvSpPr>
          <p:spPr bwMode="auto">
            <a:xfrm>
              <a:off x="4484" y="2187"/>
              <a:ext cx="3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program</a:t>
              </a:r>
              <a:endParaRPr lang="en-US" altLang="en-US" sz="1800">
                <a:latin typeface="Arial" panose="020B0604020202020204" pitchFamily="34" charset="0"/>
              </a:endParaRPr>
            </a:p>
          </p:txBody>
        </p:sp>
        <p:sp>
          <p:nvSpPr>
            <p:cNvPr id="1126582" name="Rectangle 182"/>
            <p:cNvSpPr>
              <a:spLocks noChangeArrowheads="1"/>
            </p:cNvSpPr>
            <p:nvPr/>
          </p:nvSpPr>
          <p:spPr bwMode="auto">
            <a:xfrm>
              <a:off x="4817" y="215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83" name="Rectangle 183"/>
            <p:cNvSpPr>
              <a:spLocks noChangeArrowheads="1"/>
            </p:cNvSpPr>
            <p:nvPr/>
          </p:nvSpPr>
          <p:spPr bwMode="auto">
            <a:xfrm>
              <a:off x="5182" y="1431"/>
              <a:ext cx="431" cy="577"/>
            </a:xfrm>
            <a:prstGeom prst="rect">
              <a:avLst/>
            </a:prstGeom>
            <a:solidFill>
              <a:srgbClr val="FFFFFF"/>
            </a:solidFill>
            <a:ln w="12700">
              <a:solidFill>
                <a:srgbClr val="000000"/>
              </a:solidFill>
              <a:miter lim="800000"/>
              <a:headEnd/>
              <a:tailEnd/>
            </a:ln>
          </p:spPr>
          <p:txBody>
            <a:bodyPr/>
            <a:lstStyle/>
            <a:p>
              <a:endParaRPr lang="en-AU"/>
            </a:p>
          </p:txBody>
        </p:sp>
        <p:sp>
          <p:nvSpPr>
            <p:cNvPr id="1126584" name="Rectangle 184"/>
            <p:cNvSpPr>
              <a:spLocks noChangeArrowheads="1"/>
            </p:cNvSpPr>
            <p:nvPr/>
          </p:nvSpPr>
          <p:spPr bwMode="auto">
            <a:xfrm>
              <a:off x="5240" y="1495"/>
              <a:ext cx="15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85" name="Freeform 185"/>
            <p:cNvSpPr>
              <a:spLocks/>
            </p:cNvSpPr>
            <p:nvPr/>
          </p:nvSpPr>
          <p:spPr bwMode="auto">
            <a:xfrm>
              <a:off x="5240" y="1561"/>
              <a:ext cx="157" cy="19"/>
            </a:xfrm>
            <a:custGeom>
              <a:avLst/>
              <a:gdLst>
                <a:gd name="T0" fmla="*/ 0 w 157"/>
                <a:gd name="T1" fmla="*/ 0 h 19"/>
                <a:gd name="T2" fmla="*/ 0 w 157"/>
                <a:gd name="T3" fmla="*/ 15 h 19"/>
                <a:gd name="T4" fmla="*/ 157 w 157"/>
                <a:gd name="T5" fmla="*/ 19 h 19"/>
                <a:gd name="T6" fmla="*/ 157 w 157"/>
                <a:gd name="T7" fmla="*/ 3 h 19"/>
                <a:gd name="T8" fmla="*/ 0 w 157"/>
                <a:gd name="T9" fmla="*/ 0 h 19"/>
              </a:gdLst>
              <a:ahLst/>
              <a:cxnLst>
                <a:cxn ang="0">
                  <a:pos x="T0" y="T1"/>
                </a:cxn>
                <a:cxn ang="0">
                  <a:pos x="T2" y="T3"/>
                </a:cxn>
                <a:cxn ang="0">
                  <a:pos x="T4" y="T5"/>
                </a:cxn>
                <a:cxn ang="0">
                  <a:pos x="T6" y="T7"/>
                </a:cxn>
                <a:cxn ang="0">
                  <a:pos x="T8" y="T9"/>
                </a:cxn>
              </a:cxnLst>
              <a:rect l="0" t="0" r="r" b="b"/>
              <a:pathLst>
                <a:path w="157" h="19">
                  <a:moveTo>
                    <a:pt x="0" y="0"/>
                  </a:moveTo>
                  <a:lnTo>
                    <a:pt x="0" y="15"/>
                  </a:lnTo>
                  <a:lnTo>
                    <a:pt x="157" y="19"/>
                  </a:lnTo>
                  <a:lnTo>
                    <a:pt x="157"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86" name="Freeform 186"/>
            <p:cNvSpPr>
              <a:spLocks/>
            </p:cNvSpPr>
            <p:nvPr/>
          </p:nvSpPr>
          <p:spPr bwMode="auto">
            <a:xfrm>
              <a:off x="5311" y="1635"/>
              <a:ext cx="157" cy="16"/>
            </a:xfrm>
            <a:custGeom>
              <a:avLst/>
              <a:gdLst>
                <a:gd name="T0" fmla="*/ 0 w 157"/>
                <a:gd name="T1" fmla="*/ 0 h 16"/>
                <a:gd name="T2" fmla="*/ 0 w 157"/>
                <a:gd name="T3" fmla="*/ 12 h 16"/>
                <a:gd name="T4" fmla="*/ 157 w 157"/>
                <a:gd name="T5" fmla="*/ 16 h 16"/>
                <a:gd name="T6" fmla="*/ 157 w 157"/>
                <a:gd name="T7" fmla="*/ 0 h 16"/>
                <a:gd name="T8" fmla="*/ 0 w 157"/>
                <a:gd name="T9" fmla="*/ 0 h 16"/>
              </a:gdLst>
              <a:ahLst/>
              <a:cxnLst>
                <a:cxn ang="0">
                  <a:pos x="T0" y="T1"/>
                </a:cxn>
                <a:cxn ang="0">
                  <a:pos x="T2" y="T3"/>
                </a:cxn>
                <a:cxn ang="0">
                  <a:pos x="T4" y="T5"/>
                </a:cxn>
                <a:cxn ang="0">
                  <a:pos x="T6" y="T7"/>
                </a:cxn>
                <a:cxn ang="0">
                  <a:pos x="T8" y="T9"/>
                </a:cxn>
              </a:cxnLst>
              <a:rect l="0" t="0" r="r" b="b"/>
              <a:pathLst>
                <a:path w="157" h="16">
                  <a:moveTo>
                    <a:pt x="0" y="0"/>
                  </a:moveTo>
                  <a:lnTo>
                    <a:pt x="0" y="12"/>
                  </a:lnTo>
                  <a:lnTo>
                    <a:pt x="157" y="16"/>
                  </a:lnTo>
                  <a:lnTo>
                    <a:pt x="15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587" name="Rectangle 187"/>
            <p:cNvSpPr>
              <a:spLocks noChangeArrowheads="1"/>
            </p:cNvSpPr>
            <p:nvPr/>
          </p:nvSpPr>
          <p:spPr bwMode="auto">
            <a:xfrm>
              <a:off x="5311" y="1705"/>
              <a:ext cx="22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88" name="Rectangle 188"/>
            <p:cNvSpPr>
              <a:spLocks noChangeArrowheads="1"/>
            </p:cNvSpPr>
            <p:nvPr/>
          </p:nvSpPr>
          <p:spPr bwMode="auto">
            <a:xfrm>
              <a:off x="5311" y="1776"/>
              <a:ext cx="15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89" name="Rectangle 189"/>
            <p:cNvSpPr>
              <a:spLocks noChangeArrowheads="1"/>
            </p:cNvSpPr>
            <p:nvPr/>
          </p:nvSpPr>
          <p:spPr bwMode="auto">
            <a:xfrm>
              <a:off x="5311" y="1847"/>
              <a:ext cx="22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0" name="Rectangle 190"/>
            <p:cNvSpPr>
              <a:spLocks noChangeArrowheads="1"/>
            </p:cNvSpPr>
            <p:nvPr/>
          </p:nvSpPr>
          <p:spPr bwMode="auto">
            <a:xfrm>
              <a:off x="5240" y="1917"/>
              <a:ext cx="8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1" name="Rectangle 191"/>
            <p:cNvSpPr>
              <a:spLocks noChangeArrowheads="1"/>
            </p:cNvSpPr>
            <p:nvPr/>
          </p:nvSpPr>
          <p:spPr bwMode="auto">
            <a:xfrm>
              <a:off x="5049" y="1193"/>
              <a:ext cx="3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2" name="Rectangle 192"/>
            <p:cNvSpPr>
              <a:spLocks noChangeArrowheads="1"/>
            </p:cNvSpPr>
            <p:nvPr/>
          </p:nvSpPr>
          <p:spPr bwMode="auto">
            <a:xfrm>
              <a:off x="5049" y="1201"/>
              <a:ext cx="36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3" name="Rectangle 193"/>
            <p:cNvSpPr>
              <a:spLocks noChangeArrowheads="1"/>
            </p:cNvSpPr>
            <p:nvPr/>
          </p:nvSpPr>
          <p:spPr bwMode="auto">
            <a:xfrm>
              <a:off x="5235" y="1217"/>
              <a:ext cx="31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4" name="Rectangle 194"/>
            <p:cNvSpPr>
              <a:spLocks noChangeArrowheads="1"/>
            </p:cNvSpPr>
            <p:nvPr/>
          </p:nvSpPr>
          <p:spPr bwMode="auto">
            <a:xfrm>
              <a:off x="5235" y="1153"/>
              <a:ext cx="36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dirty="0">
                  <a:solidFill>
                    <a:srgbClr val="000000"/>
                  </a:solidFill>
                </a:rPr>
                <a:t>Rule or </a:t>
              </a:r>
              <a:endParaRPr lang="en-US" altLang="en-US" sz="1800" dirty="0">
                <a:latin typeface="Arial" panose="020B0604020202020204" pitchFamily="34" charset="0"/>
              </a:endParaRPr>
            </a:p>
          </p:txBody>
        </p:sp>
        <p:sp>
          <p:nvSpPr>
            <p:cNvPr id="1126595" name="Rectangle 195"/>
            <p:cNvSpPr>
              <a:spLocks noChangeArrowheads="1"/>
            </p:cNvSpPr>
            <p:nvPr/>
          </p:nvSpPr>
          <p:spPr bwMode="auto">
            <a:xfrm>
              <a:off x="5366" y="1176"/>
              <a:ext cx="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6" name="Rectangle 196"/>
            <p:cNvSpPr>
              <a:spLocks noChangeArrowheads="1"/>
            </p:cNvSpPr>
            <p:nvPr/>
          </p:nvSpPr>
          <p:spPr bwMode="auto">
            <a:xfrm>
              <a:off x="5049" y="1326"/>
              <a:ext cx="63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7" name="Rectangle 197"/>
            <p:cNvSpPr>
              <a:spLocks noChangeArrowheads="1"/>
            </p:cNvSpPr>
            <p:nvPr/>
          </p:nvSpPr>
          <p:spPr bwMode="auto">
            <a:xfrm>
              <a:off x="5051" y="1326"/>
              <a:ext cx="62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598" name="Rectangle 198"/>
            <p:cNvSpPr>
              <a:spLocks noChangeArrowheads="1"/>
            </p:cNvSpPr>
            <p:nvPr/>
          </p:nvSpPr>
          <p:spPr bwMode="auto">
            <a:xfrm>
              <a:off x="5051" y="1249"/>
              <a:ext cx="6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dirty="0">
                  <a:solidFill>
                    <a:srgbClr val="000000"/>
                  </a:solidFill>
                </a:rPr>
                <a:t>exit processing</a:t>
              </a:r>
              <a:endParaRPr lang="en-US" altLang="en-US" sz="1800" dirty="0">
                <a:latin typeface="Arial" panose="020B0604020202020204" pitchFamily="34" charset="0"/>
              </a:endParaRPr>
            </a:p>
          </p:txBody>
        </p:sp>
        <p:sp>
          <p:nvSpPr>
            <p:cNvPr id="1126599" name="Rectangle 199"/>
            <p:cNvSpPr>
              <a:spLocks noChangeArrowheads="1"/>
            </p:cNvSpPr>
            <p:nvPr/>
          </p:nvSpPr>
          <p:spPr bwMode="auto">
            <a:xfrm>
              <a:off x="4555" y="1549"/>
              <a:ext cx="3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0" name="Rectangle 200"/>
            <p:cNvSpPr>
              <a:spLocks noChangeArrowheads="1"/>
            </p:cNvSpPr>
            <p:nvPr/>
          </p:nvSpPr>
          <p:spPr bwMode="auto">
            <a:xfrm>
              <a:off x="4555" y="1553"/>
              <a:ext cx="3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1" name="Rectangle 201"/>
            <p:cNvSpPr>
              <a:spLocks noChangeArrowheads="1"/>
            </p:cNvSpPr>
            <p:nvPr/>
          </p:nvSpPr>
          <p:spPr bwMode="auto">
            <a:xfrm>
              <a:off x="4555" y="1553"/>
              <a:ext cx="38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2" name="Rectangle 202"/>
            <p:cNvSpPr>
              <a:spLocks noChangeArrowheads="1"/>
            </p:cNvSpPr>
            <p:nvPr/>
          </p:nvSpPr>
          <p:spPr bwMode="auto">
            <a:xfrm>
              <a:off x="4555" y="1559"/>
              <a:ext cx="3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Perform </a:t>
              </a:r>
              <a:endParaRPr lang="en-US" altLang="en-US" sz="1800">
                <a:latin typeface="Arial" panose="020B0604020202020204" pitchFamily="34" charset="0"/>
              </a:endParaRPr>
            </a:p>
          </p:txBody>
        </p:sp>
        <p:sp>
          <p:nvSpPr>
            <p:cNvPr id="1126603" name="Rectangle 203"/>
            <p:cNvSpPr>
              <a:spLocks noChangeArrowheads="1"/>
            </p:cNvSpPr>
            <p:nvPr/>
          </p:nvSpPr>
          <p:spPr bwMode="auto">
            <a:xfrm>
              <a:off x="4555" y="1662"/>
              <a:ext cx="23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4" name="Rectangle 204"/>
            <p:cNvSpPr>
              <a:spLocks noChangeArrowheads="1"/>
            </p:cNvSpPr>
            <p:nvPr/>
          </p:nvSpPr>
          <p:spPr bwMode="auto">
            <a:xfrm>
              <a:off x="4555" y="1669"/>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a:t>
              </a:r>
              <a:endParaRPr lang="en-US" altLang="en-US" sz="1800">
                <a:latin typeface="Arial" panose="020B0604020202020204" pitchFamily="34" charset="0"/>
              </a:endParaRPr>
            </a:p>
          </p:txBody>
        </p:sp>
        <p:sp>
          <p:nvSpPr>
            <p:cNvPr id="1126605" name="Rectangle 205"/>
            <p:cNvSpPr>
              <a:spLocks noChangeArrowheads="1"/>
            </p:cNvSpPr>
            <p:nvPr/>
          </p:nvSpPr>
          <p:spPr bwMode="auto">
            <a:xfrm>
              <a:off x="4555" y="1776"/>
              <a:ext cx="290"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6" name="Rectangle 206"/>
            <p:cNvSpPr>
              <a:spLocks noChangeArrowheads="1"/>
            </p:cNvSpPr>
            <p:nvPr/>
          </p:nvSpPr>
          <p:spPr bwMode="auto">
            <a:xfrm>
              <a:off x="4555" y="1783"/>
              <a:ext cx="24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event</a:t>
              </a:r>
              <a:endParaRPr lang="en-US" altLang="en-US" sz="1800">
                <a:latin typeface="Arial" panose="020B0604020202020204" pitchFamily="34" charset="0"/>
              </a:endParaRPr>
            </a:p>
          </p:txBody>
        </p:sp>
        <p:sp>
          <p:nvSpPr>
            <p:cNvPr id="1126607" name="Rectangle 207"/>
            <p:cNvSpPr>
              <a:spLocks noChangeArrowheads="1"/>
            </p:cNvSpPr>
            <p:nvPr/>
          </p:nvSpPr>
          <p:spPr bwMode="auto">
            <a:xfrm>
              <a:off x="4766" y="1753"/>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8" name="Rectangle 208"/>
            <p:cNvSpPr>
              <a:spLocks noChangeArrowheads="1"/>
            </p:cNvSpPr>
            <p:nvPr/>
          </p:nvSpPr>
          <p:spPr bwMode="auto">
            <a:xfrm>
              <a:off x="2721" y="891"/>
              <a:ext cx="593"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09" name="Rectangle 209"/>
            <p:cNvSpPr>
              <a:spLocks noChangeArrowheads="1"/>
            </p:cNvSpPr>
            <p:nvPr/>
          </p:nvSpPr>
          <p:spPr bwMode="auto">
            <a:xfrm>
              <a:off x="2721" y="887"/>
              <a:ext cx="45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0" name="Rectangle 210"/>
            <p:cNvSpPr>
              <a:spLocks noChangeArrowheads="1"/>
            </p:cNvSpPr>
            <p:nvPr/>
          </p:nvSpPr>
          <p:spPr bwMode="auto">
            <a:xfrm>
              <a:off x="2721" y="894"/>
              <a:ext cx="4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611" name="Rectangle 211"/>
            <p:cNvSpPr>
              <a:spLocks noChangeArrowheads="1"/>
            </p:cNvSpPr>
            <p:nvPr/>
          </p:nvSpPr>
          <p:spPr bwMode="auto">
            <a:xfrm>
              <a:off x="3136" y="864"/>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2" name="Rectangle 212"/>
            <p:cNvSpPr>
              <a:spLocks noChangeArrowheads="1"/>
            </p:cNvSpPr>
            <p:nvPr/>
          </p:nvSpPr>
          <p:spPr bwMode="auto">
            <a:xfrm>
              <a:off x="2721" y="1282"/>
              <a:ext cx="59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3" name="Rectangle 213"/>
            <p:cNvSpPr>
              <a:spLocks noChangeArrowheads="1"/>
            </p:cNvSpPr>
            <p:nvPr/>
          </p:nvSpPr>
          <p:spPr bwMode="auto">
            <a:xfrm>
              <a:off x="2721" y="1278"/>
              <a:ext cx="45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4" name="Rectangle 214"/>
            <p:cNvSpPr>
              <a:spLocks noChangeArrowheads="1"/>
            </p:cNvSpPr>
            <p:nvPr/>
          </p:nvSpPr>
          <p:spPr bwMode="auto">
            <a:xfrm>
              <a:off x="2721" y="1285"/>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615" name="Rectangle 215"/>
            <p:cNvSpPr>
              <a:spLocks noChangeArrowheads="1"/>
            </p:cNvSpPr>
            <p:nvPr/>
          </p:nvSpPr>
          <p:spPr bwMode="auto">
            <a:xfrm>
              <a:off x="3136" y="125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6" name="Rectangle 216"/>
            <p:cNvSpPr>
              <a:spLocks noChangeArrowheads="1"/>
            </p:cNvSpPr>
            <p:nvPr/>
          </p:nvSpPr>
          <p:spPr bwMode="auto">
            <a:xfrm>
              <a:off x="1644" y="1772"/>
              <a:ext cx="593"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7" name="Rectangle 217"/>
            <p:cNvSpPr>
              <a:spLocks noChangeArrowheads="1"/>
            </p:cNvSpPr>
            <p:nvPr/>
          </p:nvSpPr>
          <p:spPr bwMode="auto">
            <a:xfrm>
              <a:off x="1840" y="1870"/>
              <a:ext cx="42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18" name="Rectangle 218"/>
            <p:cNvSpPr>
              <a:spLocks noChangeArrowheads="1"/>
            </p:cNvSpPr>
            <p:nvPr/>
          </p:nvSpPr>
          <p:spPr bwMode="auto">
            <a:xfrm>
              <a:off x="1840" y="1877"/>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619" name="Rectangle 219"/>
            <p:cNvSpPr>
              <a:spLocks noChangeArrowheads="1"/>
            </p:cNvSpPr>
            <p:nvPr/>
          </p:nvSpPr>
          <p:spPr bwMode="auto">
            <a:xfrm>
              <a:off x="2059" y="174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20" name="Rectangle 220"/>
            <p:cNvSpPr>
              <a:spLocks noChangeArrowheads="1"/>
            </p:cNvSpPr>
            <p:nvPr/>
          </p:nvSpPr>
          <p:spPr bwMode="auto">
            <a:xfrm>
              <a:off x="1056" y="2261"/>
              <a:ext cx="59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21" name="Rectangle 221"/>
            <p:cNvSpPr>
              <a:spLocks noChangeArrowheads="1"/>
            </p:cNvSpPr>
            <p:nvPr/>
          </p:nvSpPr>
          <p:spPr bwMode="auto">
            <a:xfrm>
              <a:off x="1056" y="1935"/>
              <a:ext cx="42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22" name="Rectangle 222"/>
            <p:cNvSpPr>
              <a:spLocks noChangeArrowheads="1"/>
            </p:cNvSpPr>
            <p:nvPr/>
          </p:nvSpPr>
          <p:spPr bwMode="auto">
            <a:xfrm>
              <a:off x="1056" y="1942"/>
              <a:ext cx="4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623" name="Rectangle 223"/>
            <p:cNvSpPr>
              <a:spLocks noChangeArrowheads="1"/>
            </p:cNvSpPr>
            <p:nvPr/>
          </p:nvSpPr>
          <p:spPr bwMode="auto">
            <a:xfrm>
              <a:off x="1471" y="2234"/>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grpSp>
          <p:nvGrpSpPr>
            <p:cNvPr id="1126624" name="Group 224"/>
            <p:cNvGrpSpPr>
              <a:grpSpLocks/>
            </p:cNvGrpSpPr>
            <p:nvPr/>
          </p:nvGrpSpPr>
          <p:grpSpPr bwMode="auto">
            <a:xfrm>
              <a:off x="2231" y="1478"/>
              <a:ext cx="1502" cy="1175"/>
              <a:chOff x="2231" y="1478"/>
              <a:chExt cx="1502" cy="1175"/>
            </a:xfrm>
          </p:grpSpPr>
          <p:sp>
            <p:nvSpPr>
              <p:cNvPr id="1126625" name="Line 225"/>
              <p:cNvSpPr>
                <a:spLocks noChangeShapeType="1"/>
              </p:cNvSpPr>
              <p:nvPr/>
            </p:nvSpPr>
            <p:spPr bwMode="auto">
              <a:xfrm flipH="1">
                <a:off x="2295" y="1478"/>
                <a:ext cx="1438" cy="11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26" name="Freeform 226"/>
              <p:cNvSpPr>
                <a:spLocks/>
              </p:cNvSpPr>
              <p:nvPr/>
            </p:nvSpPr>
            <p:spPr bwMode="auto">
              <a:xfrm>
                <a:off x="2231" y="2567"/>
                <a:ext cx="96" cy="86"/>
              </a:xfrm>
              <a:custGeom>
                <a:avLst/>
                <a:gdLst>
                  <a:gd name="T0" fmla="*/ 42 w 96"/>
                  <a:gd name="T1" fmla="*/ 0 h 86"/>
                  <a:gd name="T2" fmla="*/ 0 w 96"/>
                  <a:gd name="T3" fmla="*/ 86 h 86"/>
                  <a:gd name="T4" fmla="*/ 96 w 96"/>
                  <a:gd name="T5" fmla="*/ 68 h 86"/>
                  <a:gd name="T6" fmla="*/ 42 w 96"/>
                  <a:gd name="T7" fmla="*/ 0 h 86"/>
                </a:gdLst>
                <a:ahLst/>
                <a:cxnLst>
                  <a:cxn ang="0">
                    <a:pos x="T0" y="T1"/>
                  </a:cxn>
                  <a:cxn ang="0">
                    <a:pos x="T2" y="T3"/>
                  </a:cxn>
                  <a:cxn ang="0">
                    <a:pos x="T4" y="T5"/>
                  </a:cxn>
                  <a:cxn ang="0">
                    <a:pos x="T6" y="T7"/>
                  </a:cxn>
                </a:cxnLst>
                <a:rect l="0" t="0" r="r" b="b"/>
                <a:pathLst>
                  <a:path w="96" h="86">
                    <a:moveTo>
                      <a:pt x="42" y="0"/>
                    </a:moveTo>
                    <a:lnTo>
                      <a:pt x="0" y="86"/>
                    </a:lnTo>
                    <a:lnTo>
                      <a:pt x="96" y="68"/>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27" name="Group 227"/>
            <p:cNvGrpSpPr>
              <a:grpSpLocks/>
            </p:cNvGrpSpPr>
            <p:nvPr/>
          </p:nvGrpSpPr>
          <p:grpSpPr bwMode="auto">
            <a:xfrm>
              <a:off x="1382" y="1152"/>
              <a:ext cx="289" cy="1501"/>
              <a:chOff x="1382" y="1152"/>
              <a:chExt cx="289" cy="1501"/>
            </a:xfrm>
          </p:grpSpPr>
          <p:sp>
            <p:nvSpPr>
              <p:cNvPr id="1126628" name="Line 228"/>
              <p:cNvSpPr>
                <a:spLocks noChangeShapeType="1"/>
              </p:cNvSpPr>
              <p:nvPr/>
            </p:nvSpPr>
            <p:spPr bwMode="auto">
              <a:xfrm>
                <a:off x="1382" y="1152"/>
                <a:ext cx="247" cy="14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29" name="Freeform 229"/>
              <p:cNvSpPr>
                <a:spLocks/>
              </p:cNvSpPr>
              <p:nvPr/>
            </p:nvSpPr>
            <p:spPr bwMode="auto">
              <a:xfrm>
                <a:off x="1587" y="2562"/>
                <a:ext cx="84" cy="91"/>
              </a:xfrm>
              <a:custGeom>
                <a:avLst/>
                <a:gdLst>
                  <a:gd name="T0" fmla="*/ 0 w 84"/>
                  <a:gd name="T1" fmla="*/ 15 h 91"/>
                  <a:gd name="T2" fmla="*/ 57 w 84"/>
                  <a:gd name="T3" fmla="*/ 91 h 91"/>
                  <a:gd name="T4" fmla="*/ 84 w 84"/>
                  <a:gd name="T5" fmla="*/ 0 h 91"/>
                  <a:gd name="T6" fmla="*/ 0 w 84"/>
                  <a:gd name="T7" fmla="*/ 15 h 91"/>
                </a:gdLst>
                <a:ahLst/>
                <a:cxnLst>
                  <a:cxn ang="0">
                    <a:pos x="T0" y="T1"/>
                  </a:cxn>
                  <a:cxn ang="0">
                    <a:pos x="T2" y="T3"/>
                  </a:cxn>
                  <a:cxn ang="0">
                    <a:pos x="T4" y="T5"/>
                  </a:cxn>
                  <a:cxn ang="0">
                    <a:pos x="T6" y="T7"/>
                  </a:cxn>
                </a:cxnLst>
                <a:rect l="0" t="0" r="r" b="b"/>
                <a:pathLst>
                  <a:path w="84" h="91">
                    <a:moveTo>
                      <a:pt x="0" y="15"/>
                    </a:moveTo>
                    <a:lnTo>
                      <a:pt x="57" y="91"/>
                    </a:lnTo>
                    <a:lnTo>
                      <a:pt x="84"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30" name="Group 230"/>
            <p:cNvGrpSpPr>
              <a:grpSpLocks/>
            </p:cNvGrpSpPr>
            <p:nvPr/>
          </p:nvGrpSpPr>
          <p:grpSpPr bwMode="auto">
            <a:xfrm>
              <a:off x="1644" y="956"/>
              <a:ext cx="352" cy="1697"/>
              <a:chOff x="1644" y="956"/>
              <a:chExt cx="352" cy="1697"/>
            </a:xfrm>
          </p:grpSpPr>
          <p:sp>
            <p:nvSpPr>
              <p:cNvPr id="1126631" name="Line 231"/>
              <p:cNvSpPr>
                <a:spLocks noChangeShapeType="1"/>
              </p:cNvSpPr>
              <p:nvPr/>
            </p:nvSpPr>
            <p:spPr bwMode="auto">
              <a:xfrm>
                <a:off x="1644" y="956"/>
                <a:ext cx="310" cy="16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32" name="Freeform 232"/>
              <p:cNvSpPr>
                <a:spLocks/>
              </p:cNvSpPr>
              <p:nvPr/>
            </p:nvSpPr>
            <p:spPr bwMode="auto">
              <a:xfrm>
                <a:off x="1912" y="2562"/>
                <a:ext cx="84" cy="91"/>
              </a:xfrm>
              <a:custGeom>
                <a:avLst/>
                <a:gdLst>
                  <a:gd name="T0" fmla="*/ 0 w 84"/>
                  <a:gd name="T1" fmla="*/ 16 h 91"/>
                  <a:gd name="T2" fmla="*/ 58 w 84"/>
                  <a:gd name="T3" fmla="*/ 91 h 91"/>
                  <a:gd name="T4" fmla="*/ 84 w 84"/>
                  <a:gd name="T5" fmla="*/ 0 h 91"/>
                  <a:gd name="T6" fmla="*/ 0 w 84"/>
                  <a:gd name="T7" fmla="*/ 16 h 91"/>
                </a:gdLst>
                <a:ahLst/>
                <a:cxnLst>
                  <a:cxn ang="0">
                    <a:pos x="T0" y="T1"/>
                  </a:cxn>
                  <a:cxn ang="0">
                    <a:pos x="T2" y="T3"/>
                  </a:cxn>
                  <a:cxn ang="0">
                    <a:pos x="T4" y="T5"/>
                  </a:cxn>
                  <a:cxn ang="0">
                    <a:pos x="T6" y="T7"/>
                  </a:cxn>
                </a:cxnLst>
                <a:rect l="0" t="0" r="r" b="b"/>
                <a:pathLst>
                  <a:path w="84" h="91">
                    <a:moveTo>
                      <a:pt x="0" y="16"/>
                    </a:moveTo>
                    <a:lnTo>
                      <a:pt x="58" y="91"/>
                    </a:lnTo>
                    <a:lnTo>
                      <a:pt x="84"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33" name="Group 233"/>
            <p:cNvGrpSpPr>
              <a:grpSpLocks/>
            </p:cNvGrpSpPr>
            <p:nvPr/>
          </p:nvGrpSpPr>
          <p:grpSpPr bwMode="auto">
            <a:xfrm>
              <a:off x="2297" y="956"/>
              <a:ext cx="1306" cy="166"/>
              <a:chOff x="2297" y="956"/>
              <a:chExt cx="1306" cy="166"/>
            </a:xfrm>
          </p:grpSpPr>
          <p:sp>
            <p:nvSpPr>
              <p:cNvPr id="1126634" name="Line 234"/>
              <p:cNvSpPr>
                <a:spLocks noChangeShapeType="1"/>
              </p:cNvSpPr>
              <p:nvPr/>
            </p:nvSpPr>
            <p:spPr bwMode="auto">
              <a:xfrm>
                <a:off x="2297" y="956"/>
                <a:ext cx="1224" cy="1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35" name="Freeform 235"/>
              <p:cNvSpPr>
                <a:spLocks/>
              </p:cNvSpPr>
              <p:nvPr/>
            </p:nvSpPr>
            <p:spPr bwMode="auto">
              <a:xfrm>
                <a:off x="3514" y="1036"/>
                <a:ext cx="89" cy="86"/>
              </a:xfrm>
              <a:custGeom>
                <a:avLst/>
                <a:gdLst>
                  <a:gd name="T0" fmla="*/ 0 w 89"/>
                  <a:gd name="T1" fmla="*/ 86 h 86"/>
                  <a:gd name="T2" fmla="*/ 89 w 89"/>
                  <a:gd name="T3" fmla="*/ 51 h 86"/>
                  <a:gd name="T4" fmla="*/ 8 w 89"/>
                  <a:gd name="T5" fmla="*/ 0 h 86"/>
                  <a:gd name="T6" fmla="*/ 0 w 89"/>
                  <a:gd name="T7" fmla="*/ 86 h 86"/>
                </a:gdLst>
                <a:ahLst/>
                <a:cxnLst>
                  <a:cxn ang="0">
                    <a:pos x="T0" y="T1"/>
                  </a:cxn>
                  <a:cxn ang="0">
                    <a:pos x="T2" y="T3"/>
                  </a:cxn>
                  <a:cxn ang="0">
                    <a:pos x="T4" y="T5"/>
                  </a:cxn>
                  <a:cxn ang="0">
                    <a:pos x="T6" y="T7"/>
                  </a:cxn>
                </a:cxnLst>
                <a:rect l="0" t="0" r="r" b="b"/>
                <a:pathLst>
                  <a:path w="89" h="86">
                    <a:moveTo>
                      <a:pt x="0" y="86"/>
                    </a:moveTo>
                    <a:lnTo>
                      <a:pt x="89" y="51"/>
                    </a:lnTo>
                    <a:lnTo>
                      <a:pt x="8" y="0"/>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36" name="Group 236"/>
            <p:cNvGrpSpPr>
              <a:grpSpLocks/>
            </p:cNvGrpSpPr>
            <p:nvPr/>
          </p:nvGrpSpPr>
          <p:grpSpPr bwMode="auto">
            <a:xfrm>
              <a:off x="2231" y="1371"/>
              <a:ext cx="1372" cy="85"/>
              <a:chOff x="2231" y="1371"/>
              <a:chExt cx="1372" cy="85"/>
            </a:xfrm>
          </p:grpSpPr>
          <p:sp>
            <p:nvSpPr>
              <p:cNvPr id="1126637" name="Line 237"/>
              <p:cNvSpPr>
                <a:spLocks noChangeShapeType="1"/>
              </p:cNvSpPr>
              <p:nvPr/>
            </p:nvSpPr>
            <p:spPr bwMode="auto">
              <a:xfrm>
                <a:off x="2231" y="1413"/>
                <a:ext cx="129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38" name="Freeform 238"/>
              <p:cNvSpPr>
                <a:spLocks/>
              </p:cNvSpPr>
              <p:nvPr/>
            </p:nvSpPr>
            <p:spPr bwMode="auto">
              <a:xfrm>
                <a:off x="3518" y="1371"/>
                <a:ext cx="85" cy="85"/>
              </a:xfrm>
              <a:custGeom>
                <a:avLst/>
                <a:gdLst>
                  <a:gd name="T0" fmla="*/ 0 w 85"/>
                  <a:gd name="T1" fmla="*/ 85 h 85"/>
                  <a:gd name="T2" fmla="*/ 85 w 85"/>
                  <a:gd name="T3" fmla="*/ 42 h 85"/>
                  <a:gd name="T4" fmla="*/ 0 w 85"/>
                  <a:gd name="T5" fmla="*/ 0 h 85"/>
                  <a:gd name="T6" fmla="*/ 0 w 85"/>
                  <a:gd name="T7" fmla="*/ 85 h 85"/>
                </a:gdLst>
                <a:ahLst/>
                <a:cxnLst>
                  <a:cxn ang="0">
                    <a:pos x="T0" y="T1"/>
                  </a:cxn>
                  <a:cxn ang="0">
                    <a:pos x="T2" y="T3"/>
                  </a:cxn>
                  <a:cxn ang="0">
                    <a:pos x="T4" y="T5"/>
                  </a:cxn>
                  <a:cxn ang="0">
                    <a:pos x="T6" y="T7"/>
                  </a:cxn>
                </a:cxnLst>
                <a:rect l="0" t="0" r="r" b="b"/>
                <a:pathLst>
                  <a:path w="85" h="85">
                    <a:moveTo>
                      <a:pt x="0" y="85"/>
                    </a:moveTo>
                    <a:lnTo>
                      <a:pt x="85" y="42"/>
                    </a:lnTo>
                    <a:lnTo>
                      <a:pt x="0" y="0"/>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39" name="Group 239"/>
            <p:cNvGrpSpPr>
              <a:grpSpLocks/>
            </p:cNvGrpSpPr>
            <p:nvPr/>
          </p:nvGrpSpPr>
          <p:grpSpPr bwMode="auto">
            <a:xfrm>
              <a:off x="4125" y="1501"/>
              <a:ext cx="1045" cy="86"/>
              <a:chOff x="4125" y="1501"/>
              <a:chExt cx="1045" cy="86"/>
            </a:xfrm>
          </p:grpSpPr>
          <p:sp>
            <p:nvSpPr>
              <p:cNvPr id="1126640" name="Line 240"/>
              <p:cNvSpPr>
                <a:spLocks noChangeShapeType="1"/>
              </p:cNvSpPr>
              <p:nvPr/>
            </p:nvSpPr>
            <p:spPr bwMode="auto">
              <a:xfrm>
                <a:off x="4125" y="1543"/>
                <a:ext cx="9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41" name="Freeform 241"/>
              <p:cNvSpPr>
                <a:spLocks/>
              </p:cNvSpPr>
              <p:nvPr/>
            </p:nvSpPr>
            <p:spPr bwMode="auto">
              <a:xfrm>
                <a:off x="5085" y="1501"/>
                <a:ext cx="85" cy="86"/>
              </a:xfrm>
              <a:custGeom>
                <a:avLst/>
                <a:gdLst>
                  <a:gd name="T0" fmla="*/ 0 w 85"/>
                  <a:gd name="T1" fmla="*/ 86 h 86"/>
                  <a:gd name="T2" fmla="*/ 85 w 85"/>
                  <a:gd name="T3" fmla="*/ 42 h 86"/>
                  <a:gd name="T4" fmla="*/ 0 w 85"/>
                  <a:gd name="T5" fmla="*/ 0 h 86"/>
                  <a:gd name="T6" fmla="*/ 0 w 85"/>
                  <a:gd name="T7" fmla="*/ 86 h 86"/>
                </a:gdLst>
                <a:ahLst/>
                <a:cxnLst>
                  <a:cxn ang="0">
                    <a:pos x="T0" y="T1"/>
                  </a:cxn>
                  <a:cxn ang="0">
                    <a:pos x="T2" y="T3"/>
                  </a:cxn>
                  <a:cxn ang="0">
                    <a:pos x="T4" y="T5"/>
                  </a:cxn>
                  <a:cxn ang="0">
                    <a:pos x="T6" y="T7"/>
                  </a:cxn>
                </a:cxnLst>
                <a:rect l="0" t="0" r="r" b="b"/>
                <a:pathLst>
                  <a:path w="85" h="86">
                    <a:moveTo>
                      <a:pt x="0" y="86"/>
                    </a:moveTo>
                    <a:lnTo>
                      <a:pt x="85" y="42"/>
                    </a:lnTo>
                    <a:lnTo>
                      <a:pt x="0" y="0"/>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42" name="Group 242"/>
            <p:cNvGrpSpPr>
              <a:grpSpLocks/>
            </p:cNvGrpSpPr>
            <p:nvPr/>
          </p:nvGrpSpPr>
          <p:grpSpPr bwMode="auto">
            <a:xfrm>
              <a:off x="3472" y="1870"/>
              <a:ext cx="522" cy="783"/>
              <a:chOff x="3472" y="1870"/>
              <a:chExt cx="522" cy="783"/>
            </a:xfrm>
          </p:grpSpPr>
          <p:sp>
            <p:nvSpPr>
              <p:cNvPr id="1126643" name="Line 243"/>
              <p:cNvSpPr>
                <a:spLocks noChangeShapeType="1"/>
              </p:cNvSpPr>
              <p:nvPr/>
            </p:nvSpPr>
            <p:spPr bwMode="auto">
              <a:xfrm flipH="1">
                <a:off x="3515" y="1870"/>
                <a:ext cx="479" cy="7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44" name="Freeform 244"/>
              <p:cNvSpPr>
                <a:spLocks/>
              </p:cNvSpPr>
              <p:nvPr/>
            </p:nvSpPr>
            <p:spPr bwMode="auto">
              <a:xfrm>
                <a:off x="3472" y="2559"/>
                <a:ext cx="83" cy="94"/>
              </a:xfrm>
              <a:custGeom>
                <a:avLst/>
                <a:gdLst>
                  <a:gd name="T0" fmla="*/ 12 w 83"/>
                  <a:gd name="T1" fmla="*/ 0 h 94"/>
                  <a:gd name="T2" fmla="*/ 0 w 83"/>
                  <a:gd name="T3" fmla="*/ 94 h 94"/>
                  <a:gd name="T4" fmla="*/ 83 w 83"/>
                  <a:gd name="T5" fmla="*/ 46 h 94"/>
                  <a:gd name="T6" fmla="*/ 12 w 83"/>
                  <a:gd name="T7" fmla="*/ 0 h 94"/>
                </a:gdLst>
                <a:ahLst/>
                <a:cxnLst>
                  <a:cxn ang="0">
                    <a:pos x="T0" y="T1"/>
                  </a:cxn>
                  <a:cxn ang="0">
                    <a:pos x="T2" y="T3"/>
                  </a:cxn>
                  <a:cxn ang="0">
                    <a:pos x="T4" y="T5"/>
                  </a:cxn>
                  <a:cxn ang="0">
                    <a:pos x="T6" y="T7"/>
                  </a:cxn>
                </a:cxnLst>
                <a:rect l="0" t="0" r="r" b="b"/>
                <a:pathLst>
                  <a:path w="83" h="94">
                    <a:moveTo>
                      <a:pt x="12" y="0"/>
                    </a:moveTo>
                    <a:lnTo>
                      <a:pt x="0" y="94"/>
                    </a:lnTo>
                    <a:lnTo>
                      <a:pt x="83"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645" name="Group 245"/>
            <p:cNvGrpSpPr>
              <a:grpSpLocks/>
            </p:cNvGrpSpPr>
            <p:nvPr/>
          </p:nvGrpSpPr>
          <p:grpSpPr bwMode="auto">
            <a:xfrm>
              <a:off x="4125" y="1805"/>
              <a:ext cx="588" cy="848"/>
              <a:chOff x="4125" y="1805"/>
              <a:chExt cx="588" cy="848"/>
            </a:xfrm>
          </p:grpSpPr>
          <p:sp>
            <p:nvSpPr>
              <p:cNvPr id="1126646" name="Line 246"/>
              <p:cNvSpPr>
                <a:spLocks noChangeShapeType="1"/>
              </p:cNvSpPr>
              <p:nvPr/>
            </p:nvSpPr>
            <p:spPr bwMode="auto">
              <a:xfrm>
                <a:off x="4125" y="1805"/>
                <a:ext cx="543" cy="7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47" name="Freeform 247"/>
              <p:cNvSpPr>
                <a:spLocks/>
              </p:cNvSpPr>
              <p:nvPr/>
            </p:nvSpPr>
            <p:spPr bwMode="auto">
              <a:xfrm>
                <a:off x="4630" y="2559"/>
                <a:ext cx="83" cy="94"/>
              </a:xfrm>
              <a:custGeom>
                <a:avLst/>
                <a:gdLst>
                  <a:gd name="T0" fmla="*/ 0 w 83"/>
                  <a:gd name="T1" fmla="*/ 48 h 94"/>
                  <a:gd name="T2" fmla="*/ 83 w 83"/>
                  <a:gd name="T3" fmla="*/ 94 h 94"/>
                  <a:gd name="T4" fmla="*/ 70 w 83"/>
                  <a:gd name="T5" fmla="*/ 0 h 94"/>
                  <a:gd name="T6" fmla="*/ 0 w 83"/>
                  <a:gd name="T7" fmla="*/ 48 h 94"/>
                </a:gdLst>
                <a:ahLst/>
                <a:cxnLst>
                  <a:cxn ang="0">
                    <a:pos x="T0" y="T1"/>
                  </a:cxn>
                  <a:cxn ang="0">
                    <a:pos x="T2" y="T3"/>
                  </a:cxn>
                  <a:cxn ang="0">
                    <a:pos x="T4" y="T5"/>
                  </a:cxn>
                  <a:cxn ang="0">
                    <a:pos x="T6" y="T7"/>
                  </a:cxn>
                </a:cxnLst>
                <a:rect l="0" t="0" r="r" b="b"/>
                <a:pathLst>
                  <a:path w="83" h="94">
                    <a:moveTo>
                      <a:pt x="0" y="48"/>
                    </a:moveTo>
                    <a:lnTo>
                      <a:pt x="83" y="94"/>
                    </a:lnTo>
                    <a:lnTo>
                      <a:pt x="7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126648" name="Rectangle 248"/>
            <p:cNvSpPr>
              <a:spLocks noChangeArrowheads="1"/>
            </p:cNvSpPr>
            <p:nvPr/>
          </p:nvSpPr>
          <p:spPr bwMode="auto">
            <a:xfrm>
              <a:off x="1056" y="69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649" name="Rectangle 249"/>
            <p:cNvSpPr>
              <a:spLocks noChangeArrowheads="1"/>
            </p:cNvSpPr>
            <p:nvPr/>
          </p:nvSpPr>
          <p:spPr bwMode="auto">
            <a:xfrm>
              <a:off x="1064" y="868"/>
              <a:ext cx="1356" cy="859"/>
            </a:xfrm>
            <a:prstGeom prst="rect">
              <a:avLst/>
            </a:prstGeom>
            <a:solidFill>
              <a:srgbClr val="FFFFFF"/>
            </a:solidFill>
            <a:ln w="12700">
              <a:solidFill>
                <a:srgbClr val="000000"/>
              </a:solidFill>
              <a:miter lim="800000"/>
              <a:headEnd/>
              <a:tailEnd/>
            </a:ln>
          </p:spPr>
          <p:txBody>
            <a:bodyPr/>
            <a:lstStyle/>
            <a:p>
              <a:endParaRPr lang="en-AU"/>
            </a:p>
          </p:txBody>
        </p:sp>
        <p:sp>
          <p:nvSpPr>
            <p:cNvPr id="1126650" name="Line 250"/>
            <p:cNvSpPr>
              <a:spLocks noChangeShapeType="1"/>
            </p:cNvSpPr>
            <p:nvPr/>
          </p:nvSpPr>
          <p:spPr bwMode="auto">
            <a:xfrm>
              <a:off x="1064" y="1005"/>
              <a:ext cx="134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1" name="Line 251"/>
            <p:cNvSpPr>
              <a:spLocks noChangeShapeType="1"/>
            </p:cNvSpPr>
            <p:nvPr/>
          </p:nvSpPr>
          <p:spPr bwMode="auto">
            <a:xfrm>
              <a:off x="1204" y="1145"/>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2" name="Line 252"/>
            <p:cNvSpPr>
              <a:spLocks noChangeShapeType="1"/>
            </p:cNvSpPr>
            <p:nvPr/>
          </p:nvSpPr>
          <p:spPr bwMode="auto">
            <a:xfrm>
              <a:off x="1914" y="1145"/>
              <a:ext cx="28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3" name="Line 253"/>
            <p:cNvSpPr>
              <a:spLocks noChangeShapeType="1"/>
            </p:cNvSpPr>
            <p:nvPr/>
          </p:nvSpPr>
          <p:spPr bwMode="auto">
            <a:xfrm>
              <a:off x="1558" y="1216"/>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4" name="Line 254"/>
            <p:cNvSpPr>
              <a:spLocks noChangeShapeType="1"/>
            </p:cNvSpPr>
            <p:nvPr/>
          </p:nvSpPr>
          <p:spPr bwMode="auto">
            <a:xfrm>
              <a:off x="1135" y="1357"/>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5" name="Line 255"/>
            <p:cNvSpPr>
              <a:spLocks noChangeShapeType="1"/>
            </p:cNvSpPr>
            <p:nvPr/>
          </p:nvSpPr>
          <p:spPr bwMode="auto">
            <a:xfrm>
              <a:off x="1275" y="1357"/>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6" name="Line 256"/>
            <p:cNvSpPr>
              <a:spLocks noChangeShapeType="1"/>
            </p:cNvSpPr>
            <p:nvPr/>
          </p:nvSpPr>
          <p:spPr bwMode="auto">
            <a:xfrm>
              <a:off x="1416" y="1357"/>
              <a:ext cx="28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7" name="Line 257"/>
            <p:cNvSpPr>
              <a:spLocks noChangeShapeType="1"/>
            </p:cNvSpPr>
            <p:nvPr/>
          </p:nvSpPr>
          <p:spPr bwMode="auto">
            <a:xfrm>
              <a:off x="1773" y="1357"/>
              <a:ext cx="14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8" name="Line 258"/>
            <p:cNvSpPr>
              <a:spLocks noChangeShapeType="1"/>
            </p:cNvSpPr>
            <p:nvPr/>
          </p:nvSpPr>
          <p:spPr bwMode="auto">
            <a:xfrm>
              <a:off x="1985" y="1357"/>
              <a:ext cx="357"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59" name="Line 259"/>
            <p:cNvSpPr>
              <a:spLocks noChangeShapeType="1"/>
            </p:cNvSpPr>
            <p:nvPr/>
          </p:nvSpPr>
          <p:spPr bwMode="auto">
            <a:xfrm>
              <a:off x="1135" y="1431"/>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0" name="Line 260"/>
            <p:cNvSpPr>
              <a:spLocks noChangeShapeType="1"/>
            </p:cNvSpPr>
            <p:nvPr/>
          </p:nvSpPr>
          <p:spPr bwMode="auto">
            <a:xfrm>
              <a:off x="1275" y="1431"/>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1" name="Line 261"/>
            <p:cNvSpPr>
              <a:spLocks noChangeShapeType="1"/>
            </p:cNvSpPr>
            <p:nvPr/>
          </p:nvSpPr>
          <p:spPr bwMode="auto">
            <a:xfrm>
              <a:off x="1416" y="1431"/>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2" name="Line 262"/>
            <p:cNvSpPr>
              <a:spLocks noChangeShapeType="1"/>
            </p:cNvSpPr>
            <p:nvPr/>
          </p:nvSpPr>
          <p:spPr bwMode="auto">
            <a:xfrm>
              <a:off x="1773" y="1431"/>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3" name="Line 263"/>
            <p:cNvSpPr>
              <a:spLocks noChangeShapeType="1"/>
            </p:cNvSpPr>
            <p:nvPr/>
          </p:nvSpPr>
          <p:spPr bwMode="auto">
            <a:xfrm>
              <a:off x="1985" y="1431"/>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4" name="Line 264"/>
            <p:cNvSpPr>
              <a:spLocks noChangeShapeType="1"/>
            </p:cNvSpPr>
            <p:nvPr/>
          </p:nvSpPr>
          <p:spPr bwMode="auto">
            <a:xfrm>
              <a:off x="1135" y="1501"/>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5" name="Line 265"/>
            <p:cNvSpPr>
              <a:spLocks noChangeShapeType="1"/>
            </p:cNvSpPr>
            <p:nvPr/>
          </p:nvSpPr>
          <p:spPr bwMode="auto">
            <a:xfrm>
              <a:off x="1275" y="1501"/>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6" name="Line 266"/>
            <p:cNvSpPr>
              <a:spLocks noChangeShapeType="1"/>
            </p:cNvSpPr>
            <p:nvPr/>
          </p:nvSpPr>
          <p:spPr bwMode="auto">
            <a:xfrm>
              <a:off x="1416" y="1501"/>
              <a:ext cx="28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7" name="Line 267"/>
            <p:cNvSpPr>
              <a:spLocks noChangeShapeType="1"/>
            </p:cNvSpPr>
            <p:nvPr/>
          </p:nvSpPr>
          <p:spPr bwMode="auto">
            <a:xfrm>
              <a:off x="1773" y="1501"/>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8" name="Line 268"/>
            <p:cNvSpPr>
              <a:spLocks noChangeShapeType="1"/>
            </p:cNvSpPr>
            <p:nvPr/>
          </p:nvSpPr>
          <p:spPr bwMode="auto">
            <a:xfrm>
              <a:off x="1985" y="1501"/>
              <a:ext cx="357"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69" name="Line 269"/>
            <p:cNvSpPr>
              <a:spLocks noChangeShapeType="1"/>
            </p:cNvSpPr>
            <p:nvPr/>
          </p:nvSpPr>
          <p:spPr bwMode="auto">
            <a:xfrm>
              <a:off x="1135" y="1572"/>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0" name="Line 270"/>
            <p:cNvSpPr>
              <a:spLocks noChangeShapeType="1"/>
            </p:cNvSpPr>
            <p:nvPr/>
          </p:nvSpPr>
          <p:spPr bwMode="auto">
            <a:xfrm>
              <a:off x="1275" y="1572"/>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1" name="Line 271"/>
            <p:cNvSpPr>
              <a:spLocks noChangeShapeType="1"/>
            </p:cNvSpPr>
            <p:nvPr/>
          </p:nvSpPr>
          <p:spPr bwMode="auto">
            <a:xfrm>
              <a:off x="1416" y="1572"/>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2" name="Line 272"/>
            <p:cNvSpPr>
              <a:spLocks noChangeShapeType="1"/>
            </p:cNvSpPr>
            <p:nvPr/>
          </p:nvSpPr>
          <p:spPr bwMode="auto">
            <a:xfrm>
              <a:off x="1773" y="1572"/>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3" name="Line 273"/>
            <p:cNvSpPr>
              <a:spLocks noChangeShapeType="1"/>
            </p:cNvSpPr>
            <p:nvPr/>
          </p:nvSpPr>
          <p:spPr bwMode="auto">
            <a:xfrm>
              <a:off x="1985" y="1572"/>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4" name="Line 274"/>
            <p:cNvSpPr>
              <a:spLocks noChangeShapeType="1"/>
            </p:cNvSpPr>
            <p:nvPr/>
          </p:nvSpPr>
          <p:spPr bwMode="auto">
            <a:xfrm>
              <a:off x="1135" y="1643"/>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5" name="Line 275"/>
            <p:cNvSpPr>
              <a:spLocks noChangeShapeType="1"/>
            </p:cNvSpPr>
            <p:nvPr/>
          </p:nvSpPr>
          <p:spPr bwMode="auto">
            <a:xfrm>
              <a:off x="1275" y="1643"/>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6" name="Line 276"/>
            <p:cNvSpPr>
              <a:spLocks noChangeShapeType="1"/>
            </p:cNvSpPr>
            <p:nvPr/>
          </p:nvSpPr>
          <p:spPr bwMode="auto">
            <a:xfrm>
              <a:off x="1416" y="1643"/>
              <a:ext cx="2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7" name="Line 277"/>
            <p:cNvSpPr>
              <a:spLocks noChangeShapeType="1"/>
            </p:cNvSpPr>
            <p:nvPr/>
          </p:nvSpPr>
          <p:spPr bwMode="auto">
            <a:xfrm>
              <a:off x="1773" y="1643"/>
              <a:ext cx="1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8" name="Line 278"/>
            <p:cNvSpPr>
              <a:spLocks noChangeShapeType="1"/>
            </p:cNvSpPr>
            <p:nvPr/>
          </p:nvSpPr>
          <p:spPr bwMode="auto">
            <a:xfrm>
              <a:off x="1985" y="1643"/>
              <a:ext cx="3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79" name="Line 279"/>
            <p:cNvSpPr>
              <a:spLocks noChangeShapeType="1"/>
            </p:cNvSpPr>
            <p:nvPr/>
          </p:nvSpPr>
          <p:spPr bwMode="auto">
            <a:xfrm>
              <a:off x="1135" y="934"/>
              <a:ext cx="14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0" name="Line 280"/>
            <p:cNvSpPr>
              <a:spLocks noChangeShapeType="1"/>
            </p:cNvSpPr>
            <p:nvPr/>
          </p:nvSpPr>
          <p:spPr bwMode="auto">
            <a:xfrm>
              <a:off x="1346" y="934"/>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1" name="Line 281"/>
            <p:cNvSpPr>
              <a:spLocks noChangeShapeType="1"/>
            </p:cNvSpPr>
            <p:nvPr/>
          </p:nvSpPr>
          <p:spPr bwMode="auto">
            <a:xfrm>
              <a:off x="1558" y="934"/>
              <a:ext cx="144"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2" name="Line 282"/>
            <p:cNvSpPr>
              <a:spLocks noChangeShapeType="1"/>
            </p:cNvSpPr>
            <p:nvPr/>
          </p:nvSpPr>
          <p:spPr bwMode="auto">
            <a:xfrm>
              <a:off x="1773" y="934"/>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3" name="Line 283"/>
            <p:cNvSpPr>
              <a:spLocks noChangeShapeType="1"/>
            </p:cNvSpPr>
            <p:nvPr/>
          </p:nvSpPr>
          <p:spPr bwMode="auto">
            <a:xfrm>
              <a:off x="1985" y="934"/>
              <a:ext cx="14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4" name="Line 284"/>
            <p:cNvSpPr>
              <a:spLocks noChangeShapeType="1"/>
            </p:cNvSpPr>
            <p:nvPr/>
          </p:nvSpPr>
          <p:spPr bwMode="auto">
            <a:xfrm>
              <a:off x="2200" y="934"/>
              <a:ext cx="14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5" name="Rectangle 285"/>
            <p:cNvSpPr>
              <a:spLocks noChangeArrowheads="1"/>
            </p:cNvSpPr>
            <p:nvPr/>
          </p:nvSpPr>
          <p:spPr bwMode="auto">
            <a:xfrm>
              <a:off x="1338" y="2645"/>
              <a:ext cx="1353" cy="859"/>
            </a:xfrm>
            <a:prstGeom prst="rect">
              <a:avLst/>
            </a:prstGeom>
            <a:solidFill>
              <a:srgbClr val="FFFFFF"/>
            </a:solidFill>
            <a:ln w="12700">
              <a:solidFill>
                <a:srgbClr val="000000"/>
              </a:solidFill>
              <a:miter lim="800000"/>
              <a:headEnd/>
              <a:tailEnd/>
            </a:ln>
          </p:spPr>
          <p:txBody>
            <a:bodyPr/>
            <a:lstStyle/>
            <a:p>
              <a:endParaRPr lang="en-AU"/>
            </a:p>
          </p:txBody>
        </p:sp>
        <p:sp>
          <p:nvSpPr>
            <p:cNvPr id="1126686" name="Line 286"/>
            <p:cNvSpPr>
              <a:spLocks noChangeShapeType="1"/>
            </p:cNvSpPr>
            <p:nvPr/>
          </p:nvSpPr>
          <p:spPr bwMode="auto">
            <a:xfrm>
              <a:off x="1346" y="2778"/>
              <a:ext cx="134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7" name="Line 287"/>
            <p:cNvSpPr>
              <a:spLocks noChangeShapeType="1"/>
            </p:cNvSpPr>
            <p:nvPr/>
          </p:nvSpPr>
          <p:spPr bwMode="auto">
            <a:xfrm>
              <a:off x="1487" y="2919"/>
              <a:ext cx="28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8" name="Line 288"/>
            <p:cNvSpPr>
              <a:spLocks noChangeShapeType="1"/>
            </p:cNvSpPr>
            <p:nvPr/>
          </p:nvSpPr>
          <p:spPr bwMode="auto">
            <a:xfrm>
              <a:off x="2200" y="2919"/>
              <a:ext cx="28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89" name="Line 289"/>
            <p:cNvSpPr>
              <a:spLocks noChangeShapeType="1"/>
            </p:cNvSpPr>
            <p:nvPr/>
          </p:nvSpPr>
          <p:spPr bwMode="auto">
            <a:xfrm>
              <a:off x="1844" y="2990"/>
              <a:ext cx="28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0" name="Line 290"/>
            <p:cNvSpPr>
              <a:spLocks noChangeShapeType="1"/>
            </p:cNvSpPr>
            <p:nvPr/>
          </p:nvSpPr>
          <p:spPr bwMode="auto">
            <a:xfrm>
              <a:off x="1416" y="3131"/>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1" name="Line 291"/>
            <p:cNvSpPr>
              <a:spLocks noChangeShapeType="1"/>
            </p:cNvSpPr>
            <p:nvPr/>
          </p:nvSpPr>
          <p:spPr bwMode="auto">
            <a:xfrm>
              <a:off x="1558" y="3131"/>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2" name="Line 292"/>
            <p:cNvSpPr>
              <a:spLocks noChangeShapeType="1"/>
            </p:cNvSpPr>
            <p:nvPr/>
          </p:nvSpPr>
          <p:spPr bwMode="auto">
            <a:xfrm>
              <a:off x="1702" y="3131"/>
              <a:ext cx="28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3" name="Line 293"/>
            <p:cNvSpPr>
              <a:spLocks noChangeShapeType="1"/>
            </p:cNvSpPr>
            <p:nvPr/>
          </p:nvSpPr>
          <p:spPr bwMode="auto">
            <a:xfrm>
              <a:off x="2054" y="3131"/>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4" name="Line 294"/>
            <p:cNvSpPr>
              <a:spLocks noChangeShapeType="1"/>
            </p:cNvSpPr>
            <p:nvPr/>
          </p:nvSpPr>
          <p:spPr bwMode="auto">
            <a:xfrm>
              <a:off x="2267" y="3131"/>
              <a:ext cx="35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5" name="Line 295"/>
            <p:cNvSpPr>
              <a:spLocks noChangeShapeType="1"/>
            </p:cNvSpPr>
            <p:nvPr/>
          </p:nvSpPr>
          <p:spPr bwMode="auto">
            <a:xfrm>
              <a:off x="1416" y="3201"/>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6" name="Line 296"/>
            <p:cNvSpPr>
              <a:spLocks noChangeShapeType="1"/>
            </p:cNvSpPr>
            <p:nvPr/>
          </p:nvSpPr>
          <p:spPr bwMode="auto">
            <a:xfrm>
              <a:off x="1558" y="3201"/>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7" name="Line 297"/>
            <p:cNvSpPr>
              <a:spLocks noChangeShapeType="1"/>
            </p:cNvSpPr>
            <p:nvPr/>
          </p:nvSpPr>
          <p:spPr bwMode="auto">
            <a:xfrm>
              <a:off x="1702" y="3201"/>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8" name="Line 298"/>
            <p:cNvSpPr>
              <a:spLocks noChangeShapeType="1"/>
            </p:cNvSpPr>
            <p:nvPr/>
          </p:nvSpPr>
          <p:spPr bwMode="auto">
            <a:xfrm>
              <a:off x="2054" y="3201"/>
              <a:ext cx="14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699" name="Line 299"/>
            <p:cNvSpPr>
              <a:spLocks noChangeShapeType="1"/>
            </p:cNvSpPr>
            <p:nvPr/>
          </p:nvSpPr>
          <p:spPr bwMode="auto">
            <a:xfrm>
              <a:off x="2267" y="3201"/>
              <a:ext cx="35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0" name="Line 300"/>
            <p:cNvSpPr>
              <a:spLocks noChangeShapeType="1"/>
            </p:cNvSpPr>
            <p:nvPr/>
          </p:nvSpPr>
          <p:spPr bwMode="auto">
            <a:xfrm>
              <a:off x="1416" y="3272"/>
              <a:ext cx="71"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1" name="Line 301"/>
            <p:cNvSpPr>
              <a:spLocks noChangeShapeType="1"/>
            </p:cNvSpPr>
            <p:nvPr/>
          </p:nvSpPr>
          <p:spPr bwMode="auto">
            <a:xfrm>
              <a:off x="1558" y="3272"/>
              <a:ext cx="69"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2" name="Line 302"/>
            <p:cNvSpPr>
              <a:spLocks noChangeShapeType="1"/>
            </p:cNvSpPr>
            <p:nvPr/>
          </p:nvSpPr>
          <p:spPr bwMode="auto">
            <a:xfrm>
              <a:off x="1702" y="3272"/>
              <a:ext cx="283"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3" name="Line 303"/>
            <p:cNvSpPr>
              <a:spLocks noChangeShapeType="1"/>
            </p:cNvSpPr>
            <p:nvPr/>
          </p:nvSpPr>
          <p:spPr bwMode="auto">
            <a:xfrm>
              <a:off x="2054" y="3272"/>
              <a:ext cx="14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4" name="Line 304"/>
            <p:cNvSpPr>
              <a:spLocks noChangeShapeType="1"/>
            </p:cNvSpPr>
            <p:nvPr/>
          </p:nvSpPr>
          <p:spPr bwMode="auto">
            <a:xfrm>
              <a:off x="2267" y="3272"/>
              <a:ext cx="35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5" name="Line 305"/>
            <p:cNvSpPr>
              <a:spLocks noChangeShapeType="1"/>
            </p:cNvSpPr>
            <p:nvPr/>
          </p:nvSpPr>
          <p:spPr bwMode="auto">
            <a:xfrm>
              <a:off x="1416" y="3346"/>
              <a:ext cx="7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6" name="Line 306"/>
            <p:cNvSpPr>
              <a:spLocks noChangeShapeType="1"/>
            </p:cNvSpPr>
            <p:nvPr/>
          </p:nvSpPr>
          <p:spPr bwMode="auto">
            <a:xfrm>
              <a:off x="1558" y="3346"/>
              <a:ext cx="69"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7" name="Line 307"/>
            <p:cNvSpPr>
              <a:spLocks noChangeShapeType="1"/>
            </p:cNvSpPr>
            <p:nvPr/>
          </p:nvSpPr>
          <p:spPr bwMode="auto">
            <a:xfrm>
              <a:off x="1702" y="3346"/>
              <a:ext cx="28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8" name="Line 308"/>
            <p:cNvSpPr>
              <a:spLocks noChangeShapeType="1"/>
            </p:cNvSpPr>
            <p:nvPr/>
          </p:nvSpPr>
          <p:spPr bwMode="auto">
            <a:xfrm>
              <a:off x="2054" y="3346"/>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09" name="Line 309"/>
            <p:cNvSpPr>
              <a:spLocks noChangeShapeType="1"/>
            </p:cNvSpPr>
            <p:nvPr/>
          </p:nvSpPr>
          <p:spPr bwMode="auto">
            <a:xfrm>
              <a:off x="2267" y="3346"/>
              <a:ext cx="35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0" name="Line 310"/>
            <p:cNvSpPr>
              <a:spLocks noChangeShapeType="1"/>
            </p:cNvSpPr>
            <p:nvPr/>
          </p:nvSpPr>
          <p:spPr bwMode="auto">
            <a:xfrm>
              <a:off x="1416" y="3417"/>
              <a:ext cx="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1" name="Line 311"/>
            <p:cNvSpPr>
              <a:spLocks noChangeShapeType="1"/>
            </p:cNvSpPr>
            <p:nvPr/>
          </p:nvSpPr>
          <p:spPr bwMode="auto">
            <a:xfrm>
              <a:off x="1558" y="3417"/>
              <a:ext cx="6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2" name="Line 312"/>
            <p:cNvSpPr>
              <a:spLocks noChangeShapeType="1"/>
            </p:cNvSpPr>
            <p:nvPr/>
          </p:nvSpPr>
          <p:spPr bwMode="auto">
            <a:xfrm>
              <a:off x="1702" y="3417"/>
              <a:ext cx="28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3" name="Line 313"/>
            <p:cNvSpPr>
              <a:spLocks noChangeShapeType="1"/>
            </p:cNvSpPr>
            <p:nvPr/>
          </p:nvSpPr>
          <p:spPr bwMode="auto">
            <a:xfrm>
              <a:off x="2054" y="3417"/>
              <a:ext cx="1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4" name="Line 314"/>
            <p:cNvSpPr>
              <a:spLocks noChangeShapeType="1"/>
            </p:cNvSpPr>
            <p:nvPr/>
          </p:nvSpPr>
          <p:spPr bwMode="auto">
            <a:xfrm>
              <a:off x="2267" y="3417"/>
              <a:ext cx="3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5" name="Line 315"/>
            <p:cNvSpPr>
              <a:spLocks noChangeShapeType="1"/>
            </p:cNvSpPr>
            <p:nvPr/>
          </p:nvSpPr>
          <p:spPr bwMode="auto">
            <a:xfrm>
              <a:off x="1416" y="2705"/>
              <a:ext cx="142"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6" name="Line 316"/>
            <p:cNvSpPr>
              <a:spLocks noChangeShapeType="1"/>
            </p:cNvSpPr>
            <p:nvPr/>
          </p:nvSpPr>
          <p:spPr bwMode="auto">
            <a:xfrm>
              <a:off x="1627" y="2705"/>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7" name="Line 317"/>
            <p:cNvSpPr>
              <a:spLocks noChangeShapeType="1"/>
            </p:cNvSpPr>
            <p:nvPr/>
          </p:nvSpPr>
          <p:spPr bwMode="auto">
            <a:xfrm>
              <a:off x="1844" y="2705"/>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8" name="Line 318"/>
            <p:cNvSpPr>
              <a:spLocks noChangeShapeType="1"/>
            </p:cNvSpPr>
            <p:nvPr/>
          </p:nvSpPr>
          <p:spPr bwMode="auto">
            <a:xfrm>
              <a:off x="2054" y="2705"/>
              <a:ext cx="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19" name="Line 319"/>
            <p:cNvSpPr>
              <a:spLocks noChangeShapeType="1"/>
            </p:cNvSpPr>
            <p:nvPr/>
          </p:nvSpPr>
          <p:spPr bwMode="auto">
            <a:xfrm>
              <a:off x="2267" y="2705"/>
              <a:ext cx="144"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20" name="Line 320"/>
            <p:cNvSpPr>
              <a:spLocks noChangeShapeType="1"/>
            </p:cNvSpPr>
            <p:nvPr/>
          </p:nvSpPr>
          <p:spPr bwMode="auto">
            <a:xfrm>
              <a:off x="2482" y="2705"/>
              <a:ext cx="14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721" name="Rectangle 321"/>
            <p:cNvSpPr>
              <a:spLocks noChangeArrowheads="1"/>
            </p:cNvSpPr>
            <p:nvPr/>
          </p:nvSpPr>
          <p:spPr bwMode="auto">
            <a:xfrm>
              <a:off x="3617" y="868"/>
              <a:ext cx="864" cy="1140"/>
            </a:xfrm>
            <a:prstGeom prst="rect">
              <a:avLst/>
            </a:prstGeom>
            <a:solidFill>
              <a:srgbClr val="FFFFFF"/>
            </a:solidFill>
            <a:ln w="12700">
              <a:solidFill>
                <a:srgbClr val="000000"/>
              </a:solidFill>
              <a:miter lim="800000"/>
              <a:headEnd/>
              <a:tailEnd/>
            </a:ln>
          </p:spPr>
          <p:txBody>
            <a:bodyPr/>
            <a:lstStyle/>
            <a:p>
              <a:endParaRPr lang="en-AU"/>
            </a:p>
          </p:txBody>
        </p:sp>
        <p:sp>
          <p:nvSpPr>
            <p:cNvPr id="1126722" name="Rectangle 322"/>
            <p:cNvSpPr>
              <a:spLocks noChangeArrowheads="1"/>
            </p:cNvSpPr>
            <p:nvPr/>
          </p:nvSpPr>
          <p:spPr bwMode="auto">
            <a:xfrm>
              <a:off x="3736" y="981"/>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23" name="Freeform 323"/>
            <p:cNvSpPr>
              <a:spLocks/>
            </p:cNvSpPr>
            <p:nvPr/>
          </p:nvSpPr>
          <p:spPr bwMode="auto">
            <a:xfrm>
              <a:off x="3665" y="1051"/>
              <a:ext cx="329" cy="48"/>
            </a:xfrm>
            <a:custGeom>
              <a:avLst/>
              <a:gdLst>
                <a:gd name="T0" fmla="*/ 0 w 329"/>
                <a:gd name="T1" fmla="*/ 0 h 48"/>
                <a:gd name="T2" fmla="*/ 0 w 329"/>
                <a:gd name="T3" fmla="*/ 48 h 48"/>
                <a:gd name="T4" fmla="*/ 329 w 329"/>
                <a:gd name="T5" fmla="*/ 48 h 48"/>
                <a:gd name="T6" fmla="*/ 329 w 329"/>
                <a:gd name="T7" fmla="*/ 4 h 48"/>
                <a:gd name="T8" fmla="*/ 0 w 329"/>
                <a:gd name="T9" fmla="*/ 0 h 48"/>
              </a:gdLst>
              <a:ahLst/>
              <a:cxnLst>
                <a:cxn ang="0">
                  <a:pos x="T0" y="T1"/>
                </a:cxn>
                <a:cxn ang="0">
                  <a:pos x="T2" y="T3"/>
                </a:cxn>
                <a:cxn ang="0">
                  <a:pos x="T4" y="T5"/>
                </a:cxn>
                <a:cxn ang="0">
                  <a:pos x="T6" y="T7"/>
                </a:cxn>
                <a:cxn ang="0">
                  <a:pos x="T8" y="T9"/>
                </a:cxn>
              </a:cxnLst>
              <a:rect l="0" t="0" r="r" b="b"/>
              <a:pathLst>
                <a:path w="329" h="48">
                  <a:moveTo>
                    <a:pt x="0" y="0"/>
                  </a:moveTo>
                  <a:lnTo>
                    <a:pt x="0" y="48"/>
                  </a:lnTo>
                  <a:lnTo>
                    <a:pt x="329" y="48"/>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24" name="Freeform 324"/>
            <p:cNvSpPr>
              <a:spLocks/>
            </p:cNvSpPr>
            <p:nvPr/>
          </p:nvSpPr>
          <p:spPr bwMode="auto">
            <a:xfrm>
              <a:off x="3736" y="1122"/>
              <a:ext cx="329" cy="50"/>
            </a:xfrm>
            <a:custGeom>
              <a:avLst/>
              <a:gdLst>
                <a:gd name="T0" fmla="*/ 0 w 329"/>
                <a:gd name="T1" fmla="*/ 0 h 50"/>
                <a:gd name="T2" fmla="*/ 0 w 329"/>
                <a:gd name="T3" fmla="*/ 50 h 50"/>
                <a:gd name="T4" fmla="*/ 329 w 329"/>
                <a:gd name="T5" fmla="*/ 50 h 50"/>
                <a:gd name="T6" fmla="*/ 329 w 329"/>
                <a:gd name="T7" fmla="*/ 4 h 50"/>
                <a:gd name="T8" fmla="*/ 0 w 329"/>
                <a:gd name="T9" fmla="*/ 0 h 50"/>
              </a:gdLst>
              <a:ahLst/>
              <a:cxnLst>
                <a:cxn ang="0">
                  <a:pos x="T0" y="T1"/>
                </a:cxn>
                <a:cxn ang="0">
                  <a:pos x="T2" y="T3"/>
                </a:cxn>
                <a:cxn ang="0">
                  <a:pos x="T4" y="T5"/>
                </a:cxn>
                <a:cxn ang="0">
                  <a:pos x="T6" y="T7"/>
                </a:cxn>
                <a:cxn ang="0">
                  <a:pos x="T8" y="T9"/>
                </a:cxn>
              </a:cxnLst>
              <a:rect l="0" t="0" r="r" b="b"/>
              <a:pathLst>
                <a:path w="329" h="50">
                  <a:moveTo>
                    <a:pt x="0" y="0"/>
                  </a:moveTo>
                  <a:lnTo>
                    <a:pt x="0" y="50"/>
                  </a:lnTo>
                  <a:lnTo>
                    <a:pt x="329" y="50"/>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25" name="Freeform 325"/>
            <p:cNvSpPr>
              <a:spLocks/>
            </p:cNvSpPr>
            <p:nvPr/>
          </p:nvSpPr>
          <p:spPr bwMode="auto">
            <a:xfrm>
              <a:off x="3807" y="1193"/>
              <a:ext cx="469" cy="50"/>
            </a:xfrm>
            <a:custGeom>
              <a:avLst/>
              <a:gdLst>
                <a:gd name="T0" fmla="*/ 0 w 469"/>
                <a:gd name="T1" fmla="*/ 0 h 50"/>
                <a:gd name="T2" fmla="*/ 0 w 469"/>
                <a:gd name="T3" fmla="*/ 46 h 50"/>
                <a:gd name="T4" fmla="*/ 469 w 469"/>
                <a:gd name="T5" fmla="*/ 50 h 50"/>
                <a:gd name="T6" fmla="*/ 469 w 469"/>
                <a:gd name="T7" fmla="*/ 4 h 50"/>
                <a:gd name="T8" fmla="*/ 0 w 469"/>
                <a:gd name="T9" fmla="*/ 0 h 50"/>
              </a:gdLst>
              <a:ahLst/>
              <a:cxnLst>
                <a:cxn ang="0">
                  <a:pos x="T0" y="T1"/>
                </a:cxn>
                <a:cxn ang="0">
                  <a:pos x="T2" y="T3"/>
                </a:cxn>
                <a:cxn ang="0">
                  <a:pos x="T4" y="T5"/>
                </a:cxn>
                <a:cxn ang="0">
                  <a:pos x="T6" y="T7"/>
                </a:cxn>
                <a:cxn ang="0">
                  <a:pos x="T8" y="T9"/>
                </a:cxn>
              </a:cxnLst>
              <a:rect l="0" t="0" r="r" b="b"/>
              <a:pathLst>
                <a:path w="469" h="50">
                  <a:moveTo>
                    <a:pt x="0" y="0"/>
                  </a:moveTo>
                  <a:lnTo>
                    <a:pt x="0" y="46"/>
                  </a:lnTo>
                  <a:lnTo>
                    <a:pt x="469" y="50"/>
                  </a:lnTo>
                  <a:lnTo>
                    <a:pt x="46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26" name="Rectangle 326"/>
            <p:cNvSpPr>
              <a:spLocks noChangeArrowheads="1"/>
            </p:cNvSpPr>
            <p:nvPr/>
          </p:nvSpPr>
          <p:spPr bwMode="auto">
            <a:xfrm>
              <a:off x="3807" y="1267"/>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27" name="Freeform 327"/>
            <p:cNvSpPr>
              <a:spLocks/>
            </p:cNvSpPr>
            <p:nvPr/>
          </p:nvSpPr>
          <p:spPr bwMode="auto">
            <a:xfrm>
              <a:off x="3807" y="1333"/>
              <a:ext cx="402" cy="51"/>
            </a:xfrm>
            <a:custGeom>
              <a:avLst/>
              <a:gdLst>
                <a:gd name="T0" fmla="*/ 0 w 402"/>
                <a:gd name="T1" fmla="*/ 0 h 51"/>
                <a:gd name="T2" fmla="*/ 0 w 402"/>
                <a:gd name="T3" fmla="*/ 51 h 51"/>
                <a:gd name="T4" fmla="*/ 402 w 402"/>
                <a:gd name="T5" fmla="*/ 51 h 51"/>
                <a:gd name="T6" fmla="*/ 402 w 402"/>
                <a:gd name="T7" fmla="*/ 4 h 51"/>
                <a:gd name="T8" fmla="*/ 0 w 402"/>
                <a:gd name="T9" fmla="*/ 0 h 51"/>
              </a:gdLst>
              <a:ahLst/>
              <a:cxnLst>
                <a:cxn ang="0">
                  <a:pos x="T0" y="T1"/>
                </a:cxn>
                <a:cxn ang="0">
                  <a:pos x="T2" y="T3"/>
                </a:cxn>
                <a:cxn ang="0">
                  <a:pos x="T4" y="T5"/>
                </a:cxn>
                <a:cxn ang="0">
                  <a:pos x="T6" y="T7"/>
                </a:cxn>
                <a:cxn ang="0">
                  <a:pos x="T8" y="T9"/>
                </a:cxn>
              </a:cxnLst>
              <a:rect l="0" t="0" r="r" b="b"/>
              <a:pathLst>
                <a:path w="402" h="51">
                  <a:moveTo>
                    <a:pt x="0" y="0"/>
                  </a:moveTo>
                  <a:lnTo>
                    <a:pt x="0" y="51"/>
                  </a:lnTo>
                  <a:lnTo>
                    <a:pt x="402" y="51"/>
                  </a:lnTo>
                  <a:lnTo>
                    <a:pt x="40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28" name="Rectangle 328"/>
            <p:cNvSpPr>
              <a:spLocks noChangeArrowheads="1"/>
            </p:cNvSpPr>
            <p:nvPr/>
          </p:nvSpPr>
          <p:spPr bwMode="auto">
            <a:xfrm>
              <a:off x="3736" y="1408"/>
              <a:ext cx="18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29" name="Rectangle 329"/>
            <p:cNvSpPr>
              <a:spLocks noChangeArrowheads="1"/>
            </p:cNvSpPr>
            <p:nvPr/>
          </p:nvSpPr>
          <p:spPr bwMode="auto">
            <a:xfrm>
              <a:off x="3736" y="1478"/>
              <a:ext cx="32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30" name="Rectangle 330"/>
            <p:cNvSpPr>
              <a:spLocks noChangeArrowheads="1"/>
            </p:cNvSpPr>
            <p:nvPr/>
          </p:nvSpPr>
          <p:spPr bwMode="auto">
            <a:xfrm>
              <a:off x="3736" y="1549"/>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31" name="Rectangle 331"/>
            <p:cNvSpPr>
              <a:spLocks noChangeArrowheads="1"/>
            </p:cNvSpPr>
            <p:nvPr/>
          </p:nvSpPr>
          <p:spPr bwMode="auto">
            <a:xfrm>
              <a:off x="3736" y="1620"/>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32" name="Freeform 332"/>
            <p:cNvSpPr>
              <a:spLocks/>
            </p:cNvSpPr>
            <p:nvPr/>
          </p:nvSpPr>
          <p:spPr bwMode="auto">
            <a:xfrm>
              <a:off x="3736" y="1690"/>
              <a:ext cx="258" cy="51"/>
            </a:xfrm>
            <a:custGeom>
              <a:avLst/>
              <a:gdLst>
                <a:gd name="T0" fmla="*/ 0 w 258"/>
                <a:gd name="T1" fmla="*/ 0 h 51"/>
                <a:gd name="T2" fmla="*/ 0 w 258"/>
                <a:gd name="T3" fmla="*/ 47 h 51"/>
                <a:gd name="T4" fmla="*/ 258 w 258"/>
                <a:gd name="T5" fmla="*/ 51 h 51"/>
                <a:gd name="T6" fmla="*/ 258 w 258"/>
                <a:gd name="T7" fmla="*/ 3 h 51"/>
                <a:gd name="T8" fmla="*/ 0 w 258"/>
                <a:gd name="T9" fmla="*/ 0 h 51"/>
              </a:gdLst>
              <a:ahLst/>
              <a:cxnLst>
                <a:cxn ang="0">
                  <a:pos x="T0" y="T1"/>
                </a:cxn>
                <a:cxn ang="0">
                  <a:pos x="T2" y="T3"/>
                </a:cxn>
                <a:cxn ang="0">
                  <a:pos x="T4" y="T5"/>
                </a:cxn>
                <a:cxn ang="0">
                  <a:pos x="T6" y="T7"/>
                </a:cxn>
                <a:cxn ang="0">
                  <a:pos x="T8" y="T9"/>
                </a:cxn>
              </a:cxnLst>
              <a:rect l="0" t="0" r="r" b="b"/>
              <a:pathLst>
                <a:path w="258" h="51">
                  <a:moveTo>
                    <a:pt x="0" y="0"/>
                  </a:moveTo>
                  <a:lnTo>
                    <a:pt x="0" y="47"/>
                  </a:lnTo>
                  <a:lnTo>
                    <a:pt x="258" y="51"/>
                  </a:lnTo>
                  <a:lnTo>
                    <a:pt x="258"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33" name="Freeform 333"/>
            <p:cNvSpPr>
              <a:spLocks/>
            </p:cNvSpPr>
            <p:nvPr/>
          </p:nvSpPr>
          <p:spPr bwMode="auto">
            <a:xfrm>
              <a:off x="3736" y="1760"/>
              <a:ext cx="400" cy="51"/>
            </a:xfrm>
            <a:custGeom>
              <a:avLst/>
              <a:gdLst>
                <a:gd name="T0" fmla="*/ 0 w 400"/>
                <a:gd name="T1" fmla="*/ 0 h 51"/>
                <a:gd name="T2" fmla="*/ 0 w 400"/>
                <a:gd name="T3" fmla="*/ 47 h 51"/>
                <a:gd name="T4" fmla="*/ 400 w 400"/>
                <a:gd name="T5" fmla="*/ 51 h 51"/>
                <a:gd name="T6" fmla="*/ 400 w 400"/>
                <a:gd name="T7" fmla="*/ 0 h 51"/>
                <a:gd name="T8" fmla="*/ 0 w 400"/>
                <a:gd name="T9" fmla="*/ 0 h 51"/>
              </a:gdLst>
              <a:ahLst/>
              <a:cxnLst>
                <a:cxn ang="0">
                  <a:pos x="T0" y="T1"/>
                </a:cxn>
                <a:cxn ang="0">
                  <a:pos x="T2" y="T3"/>
                </a:cxn>
                <a:cxn ang="0">
                  <a:pos x="T4" y="T5"/>
                </a:cxn>
                <a:cxn ang="0">
                  <a:pos x="T6" y="T7"/>
                </a:cxn>
                <a:cxn ang="0">
                  <a:pos x="T8" y="T9"/>
                </a:cxn>
              </a:cxnLst>
              <a:rect l="0" t="0" r="r" b="b"/>
              <a:pathLst>
                <a:path w="400" h="51">
                  <a:moveTo>
                    <a:pt x="0" y="0"/>
                  </a:moveTo>
                  <a:lnTo>
                    <a:pt x="0" y="47"/>
                  </a:lnTo>
                  <a:lnTo>
                    <a:pt x="400" y="51"/>
                  </a:lnTo>
                  <a:lnTo>
                    <a:pt x="40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34" name="Freeform 334"/>
            <p:cNvSpPr>
              <a:spLocks/>
            </p:cNvSpPr>
            <p:nvPr/>
          </p:nvSpPr>
          <p:spPr bwMode="auto">
            <a:xfrm>
              <a:off x="3665" y="1830"/>
              <a:ext cx="400" cy="52"/>
            </a:xfrm>
            <a:custGeom>
              <a:avLst/>
              <a:gdLst>
                <a:gd name="T0" fmla="*/ 0 w 400"/>
                <a:gd name="T1" fmla="*/ 0 h 52"/>
                <a:gd name="T2" fmla="*/ 0 w 400"/>
                <a:gd name="T3" fmla="*/ 48 h 52"/>
                <a:gd name="T4" fmla="*/ 400 w 400"/>
                <a:gd name="T5" fmla="*/ 52 h 52"/>
                <a:gd name="T6" fmla="*/ 400 w 400"/>
                <a:gd name="T7" fmla="*/ 4 h 52"/>
                <a:gd name="T8" fmla="*/ 0 w 400"/>
                <a:gd name="T9" fmla="*/ 0 h 52"/>
              </a:gdLst>
              <a:ahLst/>
              <a:cxnLst>
                <a:cxn ang="0">
                  <a:pos x="T0" y="T1"/>
                </a:cxn>
                <a:cxn ang="0">
                  <a:pos x="T2" y="T3"/>
                </a:cxn>
                <a:cxn ang="0">
                  <a:pos x="T4" y="T5"/>
                </a:cxn>
                <a:cxn ang="0">
                  <a:pos x="T6" y="T7"/>
                </a:cxn>
                <a:cxn ang="0">
                  <a:pos x="T8" y="T9"/>
                </a:cxn>
              </a:cxnLst>
              <a:rect l="0" t="0" r="r" b="b"/>
              <a:pathLst>
                <a:path w="400" h="52">
                  <a:moveTo>
                    <a:pt x="0" y="0"/>
                  </a:moveTo>
                  <a:lnTo>
                    <a:pt x="0" y="48"/>
                  </a:lnTo>
                  <a:lnTo>
                    <a:pt x="400" y="52"/>
                  </a:lnTo>
                  <a:lnTo>
                    <a:pt x="40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35" name="Freeform 335"/>
            <p:cNvSpPr>
              <a:spLocks/>
            </p:cNvSpPr>
            <p:nvPr/>
          </p:nvSpPr>
          <p:spPr bwMode="auto">
            <a:xfrm>
              <a:off x="3665" y="1901"/>
              <a:ext cx="117" cy="52"/>
            </a:xfrm>
            <a:custGeom>
              <a:avLst/>
              <a:gdLst>
                <a:gd name="T0" fmla="*/ 0 w 117"/>
                <a:gd name="T1" fmla="*/ 0 h 52"/>
                <a:gd name="T2" fmla="*/ 0 w 117"/>
                <a:gd name="T3" fmla="*/ 48 h 52"/>
                <a:gd name="T4" fmla="*/ 117 w 117"/>
                <a:gd name="T5" fmla="*/ 52 h 52"/>
                <a:gd name="T6" fmla="*/ 117 w 117"/>
                <a:gd name="T7" fmla="*/ 4 h 52"/>
                <a:gd name="T8" fmla="*/ 0 w 117"/>
                <a:gd name="T9" fmla="*/ 0 h 52"/>
              </a:gdLst>
              <a:ahLst/>
              <a:cxnLst>
                <a:cxn ang="0">
                  <a:pos x="T0" y="T1"/>
                </a:cxn>
                <a:cxn ang="0">
                  <a:pos x="T2" y="T3"/>
                </a:cxn>
                <a:cxn ang="0">
                  <a:pos x="T4" y="T5"/>
                </a:cxn>
                <a:cxn ang="0">
                  <a:pos x="T6" y="T7"/>
                </a:cxn>
                <a:cxn ang="0">
                  <a:pos x="T8" y="T9"/>
                </a:cxn>
              </a:cxnLst>
              <a:rect l="0" t="0" r="r" b="b"/>
              <a:pathLst>
                <a:path w="117" h="52">
                  <a:moveTo>
                    <a:pt x="0" y="0"/>
                  </a:moveTo>
                  <a:lnTo>
                    <a:pt x="0" y="48"/>
                  </a:lnTo>
                  <a:lnTo>
                    <a:pt x="117" y="52"/>
                  </a:lnTo>
                  <a:lnTo>
                    <a:pt x="11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36" name="Rectangle 336"/>
            <p:cNvSpPr>
              <a:spLocks noChangeArrowheads="1"/>
            </p:cNvSpPr>
            <p:nvPr/>
          </p:nvSpPr>
          <p:spPr bwMode="auto">
            <a:xfrm>
              <a:off x="3665" y="910"/>
              <a:ext cx="25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37" name="Rectangle 337"/>
            <p:cNvSpPr>
              <a:spLocks noChangeArrowheads="1"/>
            </p:cNvSpPr>
            <p:nvPr/>
          </p:nvSpPr>
          <p:spPr bwMode="auto">
            <a:xfrm>
              <a:off x="2979" y="2638"/>
              <a:ext cx="860" cy="1145"/>
            </a:xfrm>
            <a:prstGeom prst="rect">
              <a:avLst/>
            </a:prstGeom>
            <a:solidFill>
              <a:srgbClr val="FFFFFF"/>
            </a:solidFill>
            <a:ln w="12700">
              <a:solidFill>
                <a:srgbClr val="000000"/>
              </a:solidFill>
              <a:miter lim="800000"/>
              <a:headEnd/>
              <a:tailEnd/>
            </a:ln>
          </p:spPr>
          <p:txBody>
            <a:bodyPr/>
            <a:lstStyle/>
            <a:p>
              <a:endParaRPr lang="en-AU"/>
            </a:p>
          </p:txBody>
        </p:sp>
        <p:sp>
          <p:nvSpPr>
            <p:cNvPr id="1126738" name="Rectangle 338"/>
            <p:cNvSpPr>
              <a:spLocks noChangeArrowheads="1"/>
            </p:cNvSpPr>
            <p:nvPr/>
          </p:nvSpPr>
          <p:spPr bwMode="auto">
            <a:xfrm>
              <a:off x="3096" y="2755"/>
              <a:ext cx="33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39" name="Rectangle 339"/>
            <p:cNvSpPr>
              <a:spLocks noChangeArrowheads="1"/>
            </p:cNvSpPr>
            <p:nvPr/>
          </p:nvSpPr>
          <p:spPr bwMode="auto">
            <a:xfrm>
              <a:off x="3027" y="282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0" name="Rectangle 340"/>
            <p:cNvSpPr>
              <a:spLocks noChangeArrowheads="1"/>
            </p:cNvSpPr>
            <p:nvPr/>
          </p:nvSpPr>
          <p:spPr bwMode="auto">
            <a:xfrm>
              <a:off x="3096" y="2896"/>
              <a:ext cx="33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1" name="Rectangle 341"/>
            <p:cNvSpPr>
              <a:spLocks noChangeArrowheads="1"/>
            </p:cNvSpPr>
            <p:nvPr/>
          </p:nvSpPr>
          <p:spPr bwMode="auto">
            <a:xfrm>
              <a:off x="3167" y="2967"/>
              <a:ext cx="475"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2" name="Freeform 342"/>
            <p:cNvSpPr>
              <a:spLocks/>
            </p:cNvSpPr>
            <p:nvPr/>
          </p:nvSpPr>
          <p:spPr bwMode="auto">
            <a:xfrm>
              <a:off x="3167" y="3036"/>
              <a:ext cx="329" cy="52"/>
            </a:xfrm>
            <a:custGeom>
              <a:avLst/>
              <a:gdLst>
                <a:gd name="T0" fmla="*/ 0 w 329"/>
                <a:gd name="T1" fmla="*/ 0 h 52"/>
                <a:gd name="T2" fmla="*/ 0 w 329"/>
                <a:gd name="T3" fmla="*/ 48 h 52"/>
                <a:gd name="T4" fmla="*/ 329 w 329"/>
                <a:gd name="T5" fmla="*/ 52 h 52"/>
                <a:gd name="T6" fmla="*/ 329 w 329"/>
                <a:gd name="T7" fmla="*/ 4 h 52"/>
                <a:gd name="T8" fmla="*/ 0 w 329"/>
                <a:gd name="T9" fmla="*/ 0 h 52"/>
              </a:gdLst>
              <a:ahLst/>
              <a:cxnLst>
                <a:cxn ang="0">
                  <a:pos x="T0" y="T1"/>
                </a:cxn>
                <a:cxn ang="0">
                  <a:pos x="T2" y="T3"/>
                </a:cxn>
                <a:cxn ang="0">
                  <a:pos x="T4" y="T5"/>
                </a:cxn>
                <a:cxn ang="0">
                  <a:pos x="T6" y="T7"/>
                </a:cxn>
                <a:cxn ang="0">
                  <a:pos x="T8" y="T9"/>
                </a:cxn>
              </a:cxnLst>
              <a:rect l="0" t="0" r="r" b="b"/>
              <a:pathLst>
                <a:path w="329" h="52">
                  <a:moveTo>
                    <a:pt x="0" y="0"/>
                  </a:moveTo>
                  <a:lnTo>
                    <a:pt x="0" y="48"/>
                  </a:lnTo>
                  <a:lnTo>
                    <a:pt x="329" y="52"/>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43" name="Freeform 343"/>
            <p:cNvSpPr>
              <a:spLocks/>
            </p:cNvSpPr>
            <p:nvPr/>
          </p:nvSpPr>
          <p:spPr bwMode="auto">
            <a:xfrm>
              <a:off x="3167" y="3107"/>
              <a:ext cx="404" cy="52"/>
            </a:xfrm>
            <a:custGeom>
              <a:avLst/>
              <a:gdLst>
                <a:gd name="T0" fmla="*/ 0 w 404"/>
                <a:gd name="T1" fmla="*/ 0 h 52"/>
                <a:gd name="T2" fmla="*/ 0 w 404"/>
                <a:gd name="T3" fmla="*/ 48 h 52"/>
                <a:gd name="T4" fmla="*/ 404 w 404"/>
                <a:gd name="T5" fmla="*/ 52 h 52"/>
                <a:gd name="T6" fmla="*/ 404 w 404"/>
                <a:gd name="T7" fmla="*/ 4 h 52"/>
                <a:gd name="T8" fmla="*/ 0 w 404"/>
                <a:gd name="T9" fmla="*/ 0 h 52"/>
              </a:gdLst>
              <a:ahLst/>
              <a:cxnLst>
                <a:cxn ang="0">
                  <a:pos x="T0" y="T1"/>
                </a:cxn>
                <a:cxn ang="0">
                  <a:pos x="T2" y="T3"/>
                </a:cxn>
                <a:cxn ang="0">
                  <a:pos x="T4" y="T5"/>
                </a:cxn>
                <a:cxn ang="0">
                  <a:pos x="T6" y="T7"/>
                </a:cxn>
                <a:cxn ang="0">
                  <a:pos x="T8" y="T9"/>
                </a:cxn>
              </a:cxnLst>
              <a:rect l="0" t="0" r="r" b="b"/>
              <a:pathLst>
                <a:path w="404" h="52">
                  <a:moveTo>
                    <a:pt x="0" y="0"/>
                  </a:moveTo>
                  <a:lnTo>
                    <a:pt x="0" y="48"/>
                  </a:lnTo>
                  <a:lnTo>
                    <a:pt x="404" y="52"/>
                  </a:lnTo>
                  <a:lnTo>
                    <a:pt x="40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44" name="Freeform 344"/>
            <p:cNvSpPr>
              <a:spLocks/>
            </p:cNvSpPr>
            <p:nvPr/>
          </p:nvSpPr>
          <p:spPr bwMode="auto">
            <a:xfrm>
              <a:off x="3096" y="3178"/>
              <a:ext cx="190" cy="51"/>
            </a:xfrm>
            <a:custGeom>
              <a:avLst/>
              <a:gdLst>
                <a:gd name="T0" fmla="*/ 0 w 190"/>
                <a:gd name="T1" fmla="*/ 0 h 51"/>
                <a:gd name="T2" fmla="*/ 0 w 190"/>
                <a:gd name="T3" fmla="*/ 51 h 51"/>
                <a:gd name="T4" fmla="*/ 190 w 190"/>
                <a:gd name="T5" fmla="*/ 51 h 51"/>
                <a:gd name="T6" fmla="*/ 190 w 190"/>
                <a:gd name="T7" fmla="*/ 4 h 51"/>
                <a:gd name="T8" fmla="*/ 0 w 190"/>
                <a:gd name="T9" fmla="*/ 0 h 51"/>
              </a:gdLst>
              <a:ahLst/>
              <a:cxnLst>
                <a:cxn ang="0">
                  <a:pos x="T0" y="T1"/>
                </a:cxn>
                <a:cxn ang="0">
                  <a:pos x="T2" y="T3"/>
                </a:cxn>
                <a:cxn ang="0">
                  <a:pos x="T4" y="T5"/>
                </a:cxn>
                <a:cxn ang="0">
                  <a:pos x="T6" y="T7"/>
                </a:cxn>
                <a:cxn ang="0">
                  <a:pos x="T8" y="T9"/>
                </a:cxn>
              </a:cxnLst>
              <a:rect l="0" t="0" r="r" b="b"/>
              <a:pathLst>
                <a:path w="190" h="51">
                  <a:moveTo>
                    <a:pt x="0" y="0"/>
                  </a:moveTo>
                  <a:lnTo>
                    <a:pt x="0" y="51"/>
                  </a:lnTo>
                  <a:lnTo>
                    <a:pt x="190" y="51"/>
                  </a:lnTo>
                  <a:lnTo>
                    <a:pt x="19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45" name="Freeform 345"/>
            <p:cNvSpPr>
              <a:spLocks/>
            </p:cNvSpPr>
            <p:nvPr/>
          </p:nvSpPr>
          <p:spPr bwMode="auto">
            <a:xfrm>
              <a:off x="3096" y="3248"/>
              <a:ext cx="330" cy="51"/>
            </a:xfrm>
            <a:custGeom>
              <a:avLst/>
              <a:gdLst>
                <a:gd name="T0" fmla="*/ 0 w 330"/>
                <a:gd name="T1" fmla="*/ 0 h 51"/>
                <a:gd name="T2" fmla="*/ 0 w 330"/>
                <a:gd name="T3" fmla="*/ 47 h 51"/>
                <a:gd name="T4" fmla="*/ 330 w 330"/>
                <a:gd name="T5" fmla="*/ 51 h 51"/>
                <a:gd name="T6" fmla="*/ 330 w 330"/>
                <a:gd name="T7" fmla="*/ 4 h 51"/>
                <a:gd name="T8" fmla="*/ 0 w 330"/>
                <a:gd name="T9" fmla="*/ 0 h 51"/>
              </a:gdLst>
              <a:ahLst/>
              <a:cxnLst>
                <a:cxn ang="0">
                  <a:pos x="T0" y="T1"/>
                </a:cxn>
                <a:cxn ang="0">
                  <a:pos x="T2" y="T3"/>
                </a:cxn>
                <a:cxn ang="0">
                  <a:pos x="T4" y="T5"/>
                </a:cxn>
                <a:cxn ang="0">
                  <a:pos x="T6" y="T7"/>
                </a:cxn>
                <a:cxn ang="0">
                  <a:pos x="T8" y="T9"/>
                </a:cxn>
              </a:cxnLst>
              <a:rect l="0" t="0" r="r" b="b"/>
              <a:pathLst>
                <a:path w="330" h="51">
                  <a:moveTo>
                    <a:pt x="0" y="0"/>
                  </a:moveTo>
                  <a:lnTo>
                    <a:pt x="0" y="47"/>
                  </a:lnTo>
                  <a:lnTo>
                    <a:pt x="330" y="51"/>
                  </a:lnTo>
                  <a:lnTo>
                    <a:pt x="33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46" name="Rectangle 346"/>
            <p:cNvSpPr>
              <a:spLocks noChangeArrowheads="1"/>
            </p:cNvSpPr>
            <p:nvPr/>
          </p:nvSpPr>
          <p:spPr bwMode="auto">
            <a:xfrm>
              <a:off x="3096" y="3323"/>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7" name="Rectangle 347"/>
            <p:cNvSpPr>
              <a:spLocks noChangeArrowheads="1"/>
            </p:cNvSpPr>
            <p:nvPr/>
          </p:nvSpPr>
          <p:spPr bwMode="auto">
            <a:xfrm>
              <a:off x="3096" y="3393"/>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8" name="Rectangle 348"/>
            <p:cNvSpPr>
              <a:spLocks noChangeArrowheads="1"/>
            </p:cNvSpPr>
            <p:nvPr/>
          </p:nvSpPr>
          <p:spPr bwMode="auto">
            <a:xfrm>
              <a:off x="3096" y="3463"/>
              <a:ext cx="260"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49" name="Rectangle 349"/>
            <p:cNvSpPr>
              <a:spLocks noChangeArrowheads="1"/>
            </p:cNvSpPr>
            <p:nvPr/>
          </p:nvSpPr>
          <p:spPr bwMode="auto">
            <a:xfrm>
              <a:off x="3096" y="3534"/>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0" name="Freeform 350"/>
            <p:cNvSpPr>
              <a:spLocks/>
            </p:cNvSpPr>
            <p:nvPr/>
          </p:nvSpPr>
          <p:spPr bwMode="auto">
            <a:xfrm>
              <a:off x="3027" y="3605"/>
              <a:ext cx="399" cy="50"/>
            </a:xfrm>
            <a:custGeom>
              <a:avLst/>
              <a:gdLst>
                <a:gd name="T0" fmla="*/ 0 w 399"/>
                <a:gd name="T1" fmla="*/ 0 h 50"/>
                <a:gd name="T2" fmla="*/ 0 w 399"/>
                <a:gd name="T3" fmla="*/ 47 h 50"/>
                <a:gd name="T4" fmla="*/ 399 w 399"/>
                <a:gd name="T5" fmla="*/ 50 h 50"/>
                <a:gd name="T6" fmla="*/ 399 w 399"/>
                <a:gd name="T7" fmla="*/ 0 h 50"/>
                <a:gd name="T8" fmla="*/ 0 w 399"/>
                <a:gd name="T9" fmla="*/ 0 h 50"/>
              </a:gdLst>
              <a:ahLst/>
              <a:cxnLst>
                <a:cxn ang="0">
                  <a:pos x="T0" y="T1"/>
                </a:cxn>
                <a:cxn ang="0">
                  <a:pos x="T2" y="T3"/>
                </a:cxn>
                <a:cxn ang="0">
                  <a:pos x="T4" y="T5"/>
                </a:cxn>
                <a:cxn ang="0">
                  <a:pos x="T6" y="T7"/>
                </a:cxn>
                <a:cxn ang="0">
                  <a:pos x="T8" y="T9"/>
                </a:cxn>
              </a:cxnLst>
              <a:rect l="0" t="0" r="r" b="b"/>
              <a:pathLst>
                <a:path w="399" h="50">
                  <a:moveTo>
                    <a:pt x="0" y="0"/>
                  </a:moveTo>
                  <a:lnTo>
                    <a:pt x="0" y="47"/>
                  </a:lnTo>
                  <a:lnTo>
                    <a:pt x="399" y="50"/>
                  </a:lnTo>
                  <a:lnTo>
                    <a:pt x="3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51" name="Rectangle 351"/>
            <p:cNvSpPr>
              <a:spLocks noChangeArrowheads="1"/>
            </p:cNvSpPr>
            <p:nvPr/>
          </p:nvSpPr>
          <p:spPr bwMode="auto">
            <a:xfrm>
              <a:off x="3027" y="3675"/>
              <a:ext cx="117"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2" name="Rectangle 352"/>
            <p:cNvSpPr>
              <a:spLocks noChangeArrowheads="1"/>
            </p:cNvSpPr>
            <p:nvPr/>
          </p:nvSpPr>
          <p:spPr bwMode="auto">
            <a:xfrm>
              <a:off x="3027" y="2684"/>
              <a:ext cx="25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3" name="Rectangle 353"/>
            <p:cNvSpPr>
              <a:spLocks noChangeArrowheads="1"/>
            </p:cNvSpPr>
            <p:nvPr/>
          </p:nvSpPr>
          <p:spPr bwMode="auto">
            <a:xfrm>
              <a:off x="4332" y="2638"/>
              <a:ext cx="854" cy="1145"/>
            </a:xfrm>
            <a:prstGeom prst="rect">
              <a:avLst/>
            </a:prstGeom>
            <a:solidFill>
              <a:srgbClr val="FFFFFF"/>
            </a:solidFill>
            <a:ln w="12700">
              <a:solidFill>
                <a:srgbClr val="000000"/>
              </a:solidFill>
              <a:miter lim="800000"/>
              <a:headEnd/>
              <a:tailEnd/>
            </a:ln>
          </p:spPr>
          <p:txBody>
            <a:bodyPr/>
            <a:lstStyle/>
            <a:p>
              <a:endParaRPr lang="en-AU"/>
            </a:p>
          </p:txBody>
        </p:sp>
        <p:sp>
          <p:nvSpPr>
            <p:cNvPr id="1126754" name="Rectangle 354"/>
            <p:cNvSpPr>
              <a:spLocks noChangeArrowheads="1"/>
            </p:cNvSpPr>
            <p:nvPr/>
          </p:nvSpPr>
          <p:spPr bwMode="auto">
            <a:xfrm>
              <a:off x="4445" y="2755"/>
              <a:ext cx="329"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5" name="Rectangle 355"/>
            <p:cNvSpPr>
              <a:spLocks noChangeArrowheads="1"/>
            </p:cNvSpPr>
            <p:nvPr/>
          </p:nvSpPr>
          <p:spPr bwMode="auto">
            <a:xfrm>
              <a:off x="4374" y="282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6" name="Rectangle 356"/>
            <p:cNvSpPr>
              <a:spLocks noChangeArrowheads="1"/>
            </p:cNvSpPr>
            <p:nvPr/>
          </p:nvSpPr>
          <p:spPr bwMode="auto">
            <a:xfrm>
              <a:off x="4445" y="2896"/>
              <a:ext cx="32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7" name="Rectangle 357"/>
            <p:cNvSpPr>
              <a:spLocks noChangeArrowheads="1"/>
            </p:cNvSpPr>
            <p:nvPr/>
          </p:nvSpPr>
          <p:spPr bwMode="auto">
            <a:xfrm>
              <a:off x="4515" y="2967"/>
              <a:ext cx="474"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58" name="Freeform 358"/>
            <p:cNvSpPr>
              <a:spLocks/>
            </p:cNvSpPr>
            <p:nvPr/>
          </p:nvSpPr>
          <p:spPr bwMode="auto">
            <a:xfrm>
              <a:off x="4515" y="3036"/>
              <a:ext cx="330" cy="52"/>
            </a:xfrm>
            <a:custGeom>
              <a:avLst/>
              <a:gdLst>
                <a:gd name="T0" fmla="*/ 0 w 330"/>
                <a:gd name="T1" fmla="*/ 0 h 52"/>
                <a:gd name="T2" fmla="*/ 0 w 330"/>
                <a:gd name="T3" fmla="*/ 48 h 52"/>
                <a:gd name="T4" fmla="*/ 330 w 330"/>
                <a:gd name="T5" fmla="*/ 52 h 52"/>
                <a:gd name="T6" fmla="*/ 330 w 330"/>
                <a:gd name="T7" fmla="*/ 4 h 52"/>
                <a:gd name="T8" fmla="*/ 0 w 330"/>
                <a:gd name="T9" fmla="*/ 0 h 52"/>
              </a:gdLst>
              <a:ahLst/>
              <a:cxnLst>
                <a:cxn ang="0">
                  <a:pos x="T0" y="T1"/>
                </a:cxn>
                <a:cxn ang="0">
                  <a:pos x="T2" y="T3"/>
                </a:cxn>
                <a:cxn ang="0">
                  <a:pos x="T4" y="T5"/>
                </a:cxn>
                <a:cxn ang="0">
                  <a:pos x="T6" y="T7"/>
                </a:cxn>
                <a:cxn ang="0">
                  <a:pos x="T8" y="T9"/>
                </a:cxn>
              </a:cxnLst>
              <a:rect l="0" t="0" r="r" b="b"/>
              <a:pathLst>
                <a:path w="330" h="52">
                  <a:moveTo>
                    <a:pt x="0" y="0"/>
                  </a:moveTo>
                  <a:lnTo>
                    <a:pt x="0" y="48"/>
                  </a:lnTo>
                  <a:lnTo>
                    <a:pt x="330" y="52"/>
                  </a:lnTo>
                  <a:lnTo>
                    <a:pt x="33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59" name="Freeform 359"/>
            <p:cNvSpPr>
              <a:spLocks/>
            </p:cNvSpPr>
            <p:nvPr/>
          </p:nvSpPr>
          <p:spPr bwMode="auto">
            <a:xfrm>
              <a:off x="4515" y="3107"/>
              <a:ext cx="404" cy="52"/>
            </a:xfrm>
            <a:custGeom>
              <a:avLst/>
              <a:gdLst>
                <a:gd name="T0" fmla="*/ 0 w 404"/>
                <a:gd name="T1" fmla="*/ 0 h 52"/>
                <a:gd name="T2" fmla="*/ 0 w 404"/>
                <a:gd name="T3" fmla="*/ 48 h 52"/>
                <a:gd name="T4" fmla="*/ 404 w 404"/>
                <a:gd name="T5" fmla="*/ 52 h 52"/>
                <a:gd name="T6" fmla="*/ 404 w 404"/>
                <a:gd name="T7" fmla="*/ 4 h 52"/>
                <a:gd name="T8" fmla="*/ 0 w 404"/>
                <a:gd name="T9" fmla="*/ 0 h 52"/>
              </a:gdLst>
              <a:ahLst/>
              <a:cxnLst>
                <a:cxn ang="0">
                  <a:pos x="T0" y="T1"/>
                </a:cxn>
                <a:cxn ang="0">
                  <a:pos x="T2" y="T3"/>
                </a:cxn>
                <a:cxn ang="0">
                  <a:pos x="T4" y="T5"/>
                </a:cxn>
                <a:cxn ang="0">
                  <a:pos x="T6" y="T7"/>
                </a:cxn>
                <a:cxn ang="0">
                  <a:pos x="T8" y="T9"/>
                </a:cxn>
              </a:cxnLst>
              <a:rect l="0" t="0" r="r" b="b"/>
              <a:pathLst>
                <a:path w="404" h="52">
                  <a:moveTo>
                    <a:pt x="0" y="0"/>
                  </a:moveTo>
                  <a:lnTo>
                    <a:pt x="0" y="48"/>
                  </a:lnTo>
                  <a:lnTo>
                    <a:pt x="404" y="52"/>
                  </a:lnTo>
                  <a:lnTo>
                    <a:pt x="40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60" name="Freeform 360"/>
            <p:cNvSpPr>
              <a:spLocks/>
            </p:cNvSpPr>
            <p:nvPr/>
          </p:nvSpPr>
          <p:spPr bwMode="auto">
            <a:xfrm>
              <a:off x="4445" y="3178"/>
              <a:ext cx="187" cy="51"/>
            </a:xfrm>
            <a:custGeom>
              <a:avLst/>
              <a:gdLst>
                <a:gd name="T0" fmla="*/ 0 w 187"/>
                <a:gd name="T1" fmla="*/ 0 h 51"/>
                <a:gd name="T2" fmla="*/ 0 w 187"/>
                <a:gd name="T3" fmla="*/ 51 h 51"/>
                <a:gd name="T4" fmla="*/ 187 w 187"/>
                <a:gd name="T5" fmla="*/ 51 h 51"/>
                <a:gd name="T6" fmla="*/ 187 w 187"/>
                <a:gd name="T7" fmla="*/ 4 h 51"/>
                <a:gd name="T8" fmla="*/ 0 w 187"/>
                <a:gd name="T9" fmla="*/ 0 h 51"/>
              </a:gdLst>
              <a:ahLst/>
              <a:cxnLst>
                <a:cxn ang="0">
                  <a:pos x="T0" y="T1"/>
                </a:cxn>
                <a:cxn ang="0">
                  <a:pos x="T2" y="T3"/>
                </a:cxn>
                <a:cxn ang="0">
                  <a:pos x="T4" y="T5"/>
                </a:cxn>
                <a:cxn ang="0">
                  <a:pos x="T6" y="T7"/>
                </a:cxn>
                <a:cxn ang="0">
                  <a:pos x="T8" y="T9"/>
                </a:cxn>
              </a:cxnLst>
              <a:rect l="0" t="0" r="r" b="b"/>
              <a:pathLst>
                <a:path w="187" h="51">
                  <a:moveTo>
                    <a:pt x="0" y="0"/>
                  </a:moveTo>
                  <a:lnTo>
                    <a:pt x="0" y="51"/>
                  </a:lnTo>
                  <a:lnTo>
                    <a:pt x="187" y="51"/>
                  </a:lnTo>
                  <a:lnTo>
                    <a:pt x="18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61" name="Freeform 361"/>
            <p:cNvSpPr>
              <a:spLocks/>
            </p:cNvSpPr>
            <p:nvPr/>
          </p:nvSpPr>
          <p:spPr bwMode="auto">
            <a:xfrm>
              <a:off x="4445" y="3248"/>
              <a:ext cx="329" cy="51"/>
            </a:xfrm>
            <a:custGeom>
              <a:avLst/>
              <a:gdLst>
                <a:gd name="T0" fmla="*/ 0 w 329"/>
                <a:gd name="T1" fmla="*/ 0 h 51"/>
                <a:gd name="T2" fmla="*/ 0 w 329"/>
                <a:gd name="T3" fmla="*/ 47 h 51"/>
                <a:gd name="T4" fmla="*/ 329 w 329"/>
                <a:gd name="T5" fmla="*/ 51 h 51"/>
                <a:gd name="T6" fmla="*/ 329 w 329"/>
                <a:gd name="T7" fmla="*/ 4 h 51"/>
                <a:gd name="T8" fmla="*/ 0 w 329"/>
                <a:gd name="T9" fmla="*/ 0 h 51"/>
              </a:gdLst>
              <a:ahLst/>
              <a:cxnLst>
                <a:cxn ang="0">
                  <a:pos x="T0" y="T1"/>
                </a:cxn>
                <a:cxn ang="0">
                  <a:pos x="T2" y="T3"/>
                </a:cxn>
                <a:cxn ang="0">
                  <a:pos x="T4" y="T5"/>
                </a:cxn>
                <a:cxn ang="0">
                  <a:pos x="T6" y="T7"/>
                </a:cxn>
                <a:cxn ang="0">
                  <a:pos x="T8" y="T9"/>
                </a:cxn>
              </a:cxnLst>
              <a:rect l="0" t="0" r="r" b="b"/>
              <a:pathLst>
                <a:path w="329" h="51">
                  <a:moveTo>
                    <a:pt x="0" y="0"/>
                  </a:moveTo>
                  <a:lnTo>
                    <a:pt x="0" y="47"/>
                  </a:lnTo>
                  <a:lnTo>
                    <a:pt x="329" y="51"/>
                  </a:lnTo>
                  <a:lnTo>
                    <a:pt x="32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62" name="Rectangle 362"/>
            <p:cNvSpPr>
              <a:spLocks noChangeArrowheads="1"/>
            </p:cNvSpPr>
            <p:nvPr/>
          </p:nvSpPr>
          <p:spPr bwMode="auto">
            <a:xfrm>
              <a:off x="4445" y="3323"/>
              <a:ext cx="40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3" name="Rectangle 363"/>
            <p:cNvSpPr>
              <a:spLocks noChangeArrowheads="1"/>
            </p:cNvSpPr>
            <p:nvPr/>
          </p:nvSpPr>
          <p:spPr bwMode="auto">
            <a:xfrm>
              <a:off x="4445" y="3393"/>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4" name="Rectangle 364"/>
            <p:cNvSpPr>
              <a:spLocks noChangeArrowheads="1"/>
            </p:cNvSpPr>
            <p:nvPr/>
          </p:nvSpPr>
          <p:spPr bwMode="auto">
            <a:xfrm>
              <a:off x="4445" y="3463"/>
              <a:ext cx="258"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5" name="Rectangle 365"/>
            <p:cNvSpPr>
              <a:spLocks noChangeArrowheads="1"/>
            </p:cNvSpPr>
            <p:nvPr/>
          </p:nvSpPr>
          <p:spPr bwMode="auto">
            <a:xfrm>
              <a:off x="4445" y="3534"/>
              <a:ext cx="400"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6" name="Freeform 366"/>
            <p:cNvSpPr>
              <a:spLocks/>
            </p:cNvSpPr>
            <p:nvPr/>
          </p:nvSpPr>
          <p:spPr bwMode="auto">
            <a:xfrm>
              <a:off x="4374" y="3605"/>
              <a:ext cx="400" cy="50"/>
            </a:xfrm>
            <a:custGeom>
              <a:avLst/>
              <a:gdLst>
                <a:gd name="T0" fmla="*/ 0 w 400"/>
                <a:gd name="T1" fmla="*/ 0 h 50"/>
                <a:gd name="T2" fmla="*/ 0 w 400"/>
                <a:gd name="T3" fmla="*/ 47 h 50"/>
                <a:gd name="T4" fmla="*/ 400 w 400"/>
                <a:gd name="T5" fmla="*/ 50 h 50"/>
                <a:gd name="T6" fmla="*/ 400 w 400"/>
                <a:gd name="T7" fmla="*/ 0 h 50"/>
                <a:gd name="T8" fmla="*/ 0 w 400"/>
                <a:gd name="T9" fmla="*/ 0 h 50"/>
              </a:gdLst>
              <a:ahLst/>
              <a:cxnLst>
                <a:cxn ang="0">
                  <a:pos x="T0" y="T1"/>
                </a:cxn>
                <a:cxn ang="0">
                  <a:pos x="T2" y="T3"/>
                </a:cxn>
                <a:cxn ang="0">
                  <a:pos x="T4" y="T5"/>
                </a:cxn>
                <a:cxn ang="0">
                  <a:pos x="T6" y="T7"/>
                </a:cxn>
                <a:cxn ang="0">
                  <a:pos x="T8" y="T9"/>
                </a:cxn>
              </a:cxnLst>
              <a:rect l="0" t="0" r="r" b="b"/>
              <a:pathLst>
                <a:path w="400" h="50">
                  <a:moveTo>
                    <a:pt x="0" y="0"/>
                  </a:moveTo>
                  <a:lnTo>
                    <a:pt x="0" y="47"/>
                  </a:lnTo>
                  <a:lnTo>
                    <a:pt x="400" y="50"/>
                  </a:lnTo>
                  <a:lnTo>
                    <a:pt x="40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767" name="Rectangle 367"/>
            <p:cNvSpPr>
              <a:spLocks noChangeArrowheads="1"/>
            </p:cNvSpPr>
            <p:nvPr/>
          </p:nvSpPr>
          <p:spPr bwMode="auto">
            <a:xfrm>
              <a:off x="4374" y="3675"/>
              <a:ext cx="11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8" name="Rectangle 368"/>
            <p:cNvSpPr>
              <a:spLocks noChangeArrowheads="1"/>
            </p:cNvSpPr>
            <p:nvPr/>
          </p:nvSpPr>
          <p:spPr bwMode="auto">
            <a:xfrm>
              <a:off x="4374" y="2684"/>
              <a:ext cx="258"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69" name="Rectangle 369"/>
            <p:cNvSpPr>
              <a:spLocks noChangeArrowheads="1"/>
            </p:cNvSpPr>
            <p:nvPr/>
          </p:nvSpPr>
          <p:spPr bwMode="auto">
            <a:xfrm>
              <a:off x="1648" y="695"/>
              <a:ext cx="27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0" name="Rectangle 370"/>
            <p:cNvSpPr>
              <a:spLocks noChangeArrowheads="1"/>
            </p:cNvSpPr>
            <p:nvPr/>
          </p:nvSpPr>
          <p:spPr bwMode="auto">
            <a:xfrm>
              <a:off x="1448" y="695"/>
              <a:ext cx="5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1" name="Rectangle 371"/>
            <p:cNvSpPr>
              <a:spLocks noChangeArrowheads="1"/>
            </p:cNvSpPr>
            <p:nvPr/>
          </p:nvSpPr>
          <p:spPr bwMode="auto">
            <a:xfrm>
              <a:off x="1448" y="695"/>
              <a:ext cx="5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2" name="Rectangle 372"/>
            <p:cNvSpPr>
              <a:spLocks noChangeArrowheads="1"/>
            </p:cNvSpPr>
            <p:nvPr/>
          </p:nvSpPr>
          <p:spPr bwMode="auto">
            <a:xfrm>
              <a:off x="1448" y="702"/>
              <a:ext cx="5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window</a:t>
              </a:r>
              <a:endParaRPr lang="en-US" altLang="en-US" sz="1800">
                <a:latin typeface="Arial" panose="020B0604020202020204" pitchFamily="34" charset="0"/>
              </a:endParaRPr>
            </a:p>
          </p:txBody>
        </p:sp>
        <p:sp>
          <p:nvSpPr>
            <p:cNvPr id="1126773" name="Rectangle 373"/>
            <p:cNvSpPr>
              <a:spLocks noChangeArrowheads="1"/>
            </p:cNvSpPr>
            <p:nvPr/>
          </p:nvSpPr>
          <p:spPr bwMode="auto">
            <a:xfrm>
              <a:off x="1957" y="672"/>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4" name="Rectangle 374"/>
            <p:cNvSpPr>
              <a:spLocks noChangeArrowheads="1"/>
            </p:cNvSpPr>
            <p:nvPr/>
          </p:nvSpPr>
          <p:spPr bwMode="auto">
            <a:xfrm>
              <a:off x="1929" y="3534"/>
              <a:ext cx="3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5" name="Rectangle 375"/>
            <p:cNvSpPr>
              <a:spLocks noChangeArrowheads="1"/>
            </p:cNvSpPr>
            <p:nvPr/>
          </p:nvSpPr>
          <p:spPr bwMode="auto">
            <a:xfrm>
              <a:off x="1742" y="3534"/>
              <a:ext cx="580"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6" name="Rectangle 376"/>
            <p:cNvSpPr>
              <a:spLocks noChangeArrowheads="1"/>
            </p:cNvSpPr>
            <p:nvPr/>
          </p:nvSpPr>
          <p:spPr bwMode="auto">
            <a:xfrm>
              <a:off x="1742" y="3530"/>
              <a:ext cx="5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7" name="Rectangle 377"/>
            <p:cNvSpPr>
              <a:spLocks noChangeArrowheads="1"/>
            </p:cNvSpPr>
            <p:nvPr/>
          </p:nvSpPr>
          <p:spPr bwMode="auto">
            <a:xfrm>
              <a:off x="1741" y="3536"/>
              <a:ext cx="5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window</a:t>
              </a:r>
              <a:endParaRPr lang="en-US" altLang="en-US" sz="1800">
                <a:latin typeface="Arial" panose="020B0604020202020204" pitchFamily="34" charset="0"/>
              </a:endParaRPr>
            </a:p>
          </p:txBody>
        </p:sp>
        <p:sp>
          <p:nvSpPr>
            <p:cNvPr id="1126778" name="Rectangle 378"/>
            <p:cNvSpPr>
              <a:spLocks noChangeArrowheads="1"/>
            </p:cNvSpPr>
            <p:nvPr/>
          </p:nvSpPr>
          <p:spPr bwMode="auto">
            <a:xfrm>
              <a:off x="2250" y="3507"/>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79" name="Rectangle 379"/>
            <p:cNvSpPr>
              <a:spLocks noChangeArrowheads="1"/>
            </p:cNvSpPr>
            <p:nvPr/>
          </p:nvSpPr>
          <p:spPr bwMode="auto">
            <a:xfrm>
              <a:off x="3634" y="695"/>
              <a:ext cx="8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0" name="Rectangle 380"/>
            <p:cNvSpPr>
              <a:spLocks noChangeArrowheads="1"/>
            </p:cNvSpPr>
            <p:nvPr/>
          </p:nvSpPr>
          <p:spPr bwMode="auto">
            <a:xfrm>
              <a:off x="3657" y="703"/>
              <a:ext cx="22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1" name="Rectangle 381"/>
            <p:cNvSpPr>
              <a:spLocks noChangeArrowheads="1"/>
            </p:cNvSpPr>
            <p:nvPr/>
          </p:nvSpPr>
          <p:spPr bwMode="auto">
            <a:xfrm>
              <a:off x="3657" y="703"/>
              <a:ext cx="2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2" name="Rectangle 382"/>
            <p:cNvSpPr>
              <a:spLocks noChangeArrowheads="1"/>
            </p:cNvSpPr>
            <p:nvPr/>
          </p:nvSpPr>
          <p:spPr bwMode="auto">
            <a:xfrm>
              <a:off x="3865" y="67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3" name="Rectangle 383"/>
            <p:cNvSpPr>
              <a:spLocks noChangeArrowheads="1"/>
            </p:cNvSpPr>
            <p:nvPr/>
          </p:nvSpPr>
          <p:spPr bwMode="auto">
            <a:xfrm>
              <a:off x="3713" y="702"/>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4" name="Rectangle 384"/>
            <p:cNvSpPr>
              <a:spLocks noChangeArrowheads="1"/>
            </p:cNvSpPr>
            <p:nvPr/>
          </p:nvSpPr>
          <p:spPr bwMode="auto">
            <a:xfrm>
              <a:off x="3713" y="702"/>
              <a:ext cx="6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5" name="Rectangle 385"/>
            <p:cNvSpPr>
              <a:spLocks noChangeArrowheads="1"/>
            </p:cNvSpPr>
            <p:nvPr/>
          </p:nvSpPr>
          <p:spPr bwMode="auto">
            <a:xfrm>
              <a:off x="3713" y="708"/>
              <a:ext cx="23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SQL </a:t>
              </a:r>
              <a:endParaRPr lang="en-US" altLang="en-US" sz="1800">
                <a:latin typeface="Arial" panose="020B0604020202020204" pitchFamily="34" charset="0"/>
              </a:endParaRPr>
            </a:p>
          </p:txBody>
        </p:sp>
        <p:sp>
          <p:nvSpPr>
            <p:cNvPr id="1126786" name="Rectangle 386"/>
            <p:cNvSpPr>
              <a:spLocks noChangeArrowheads="1"/>
            </p:cNvSpPr>
            <p:nvPr/>
          </p:nvSpPr>
          <p:spPr bwMode="auto">
            <a:xfrm>
              <a:off x="3923" y="708"/>
              <a:ext cx="4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Procedure</a:t>
              </a:r>
              <a:endParaRPr lang="en-US" altLang="en-US" sz="1800">
                <a:latin typeface="Arial" panose="020B0604020202020204" pitchFamily="34" charset="0"/>
              </a:endParaRPr>
            </a:p>
          </p:txBody>
        </p:sp>
        <p:sp>
          <p:nvSpPr>
            <p:cNvPr id="1126787" name="Rectangle 387"/>
            <p:cNvSpPr>
              <a:spLocks noChangeArrowheads="1"/>
            </p:cNvSpPr>
            <p:nvPr/>
          </p:nvSpPr>
          <p:spPr bwMode="auto">
            <a:xfrm>
              <a:off x="4386" y="679"/>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8" name="Rectangle 388"/>
            <p:cNvSpPr>
              <a:spLocks noChangeArrowheads="1"/>
            </p:cNvSpPr>
            <p:nvPr/>
          </p:nvSpPr>
          <p:spPr bwMode="auto">
            <a:xfrm>
              <a:off x="2996" y="3823"/>
              <a:ext cx="2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89" name="Rectangle 389"/>
            <p:cNvSpPr>
              <a:spLocks noChangeArrowheads="1"/>
            </p:cNvSpPr>
            <p:nvPr/>
          </p:nvSpPr>
          <p:spPr bwMode="auto">
            <a:xfrm>
              <a:off x="2996" y="3823"/>
              <a:ext cx="2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0" name="Rectangle 390"/>
            <p:cNvSpPr>
              <a:spLocks noChangeArrowheads="1"/>
            </p:cNvSpPr>
            <p:nvPr/>
          </p:nvSpPr>
          <p:spPr bwMode="auto">
            <a:xfrm>
              <a:off x="3171"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1" name="Rectangle 391"/>
            <p:cNvSpPr>
              <a:spLocks noChangeArrowheads="1"/>
            </p:cNvSpPr>
            <p:nvPr/>
          </p:nvSpPr>
          <p:spPr bwMode="auto">
            <a:xfrm>
              <a:off x="3016" y="3823"/>
              <a:ext cx="23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2" name="Rectangle 392"/>
            <p:cNvSpPr>
              <a:spLocks noChangeArrowheads="1"/>
            </p:cNvSpPr>
            <p:nvPr/>
          </p:nvSpPr>
          <p:spPr bwMode="auto">
            <a:xfrm>
              <a:off x="3203"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3" name="Rectangle 393"/>
            <p:cNvSpPr>
              <a:spLocks noChangeArrowheads="1"/>
            </p:cNvSpPr>
            <p:nvPr/>
          </p:nvSpPr>
          <p:spPr bwMode="auto">
            <a:xfrm>
              <a:off x="3203" y="3823"/>
              <a:ext cx="6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4" name="Rectangle 394"/>
            <p:cNvSpPr>
              <a:spLocks noChangeArrowheads="1"/>
            </p:cNvSpPr>
            <p:nvPr/>
          </p:nvSpPr>
          <p:spPr bwMode="auto">
            <a:xfrm>
              <a:off x="3106" y="3837"/>
              <a:ext cx="69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SQL Procedure</a:t>
              </a:r>
              <a:endParaRPr lang="en-US" altLang="en-US" sz="1800">
                <a:latin typeface="Arial" panose="020B0604020202020204" pitchFamily="34" charset="0"/>
              </a:endParaRPr>
            </a:p>
          </p:txBody>
        </p:sp>
        <p:sp>
          <p:nvSpPr>
            <p:cNvPr id="1126795" name="Rectangle 395"/>
            <p:cNvSpPr>
              <a:spLocks noChangeArrowheads="1"/>
            </p:cNvSpPr>
            <p:nvPr/>
          </p:nvSpPr>
          <p:spPr bwMode="auto">
            <a:xfrm>
              <a:off x="4272" y="3817"/>
              <a:ext cx="91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6" name="Rectangle 396"/>
            <p:cNvSpPr>
              <a:spLocks noChangeArrowheads="1"/>
            </p:cNvSpPr>
            <p:nvPr/>
          </p:nvSpPr>
          <p:spPr bwMode="auto">
            <a:xfrm>
              <a:off x="4272" y="3823"/>
              <a:ext cx="22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7" name="Rectangle 397"/>
            <p:cNvSpPr>
              <a:spLocks noChangeArrowheads="1"/>
            </p:cNvSpPr>
            <p:nvPr/>
          </p:nvSpPr>
          <p:spPr bwMode="auto">
            <a:xfrm>
              <a:off x="4451" y="3828"/>
              <a:ext cx="690"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798" name="Rectangle 398"/>
            <p:cNvSpPr>
              <a:spLocks noChangeArrowheads="1"/>
            </p:cNvSpPr>
            <p:nvPr/>
          </p:nvSpPr>
          <p:spPr bwMode="auto">
            <a:xfrm>
              <a:off x="4451" y="3834"/>
              <a:ext cx="7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External program</a:t>
              </a:r>
              <a:endParaRPr lang="en-US" altLang="en-US" sz="1800">
                <a:latin typeface="Arial" panose="020B0604020202020204" pitchFamily="34" charset="0"/>
              </a:endParaRPr>
            </a:p>
          </p:txBody>
        </p:sp>
        <p:sp>
          <p:nvSpPr>
            <p:cNvPr id="1126799" name="Rectangle 399"/>
            <p:cNvSpPr>
              <a:spLocks noChangeArrowheads="1"/>
            </p:cNvSpPr>
            <p:nvPr/>
          </p:nvSpPr>
          <p:spPr bwMode="auto">
            <a:xfrm>
              <a:off x="4449"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0" name="Rectangle 400"/>
            <p:cNvSpPr>
              <a:spLocks noChangeArrowheads="1"/>
            </p:cNvSpPr>
            <p:nvPr/>
          </p:nvSpPr>
          <p:spPr bwMode="auto">
            <a:xfrm>
              <a:off x="4449" y="3823"/>
              <a:ext cx="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1" name="Rectangle 401"/>
            <p:cNvSpPr>
              <a:spLocks noChangeArrowheads="1"/>
            </p:cNvSpPr>
            <p:nvPr/>
          </p:nvSpPr>
          <p:spPr bwMode="auto">
            <a:xfrm>
              <a:off x="4480"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2" name="Rectangle 402"/>
            <p:cNvSpPr>
              <a:spLocks noChangeArrowheads="1"/>
            </p:cNvSpPr>
            <p:nvPr/>
          </p:nvSpPr>
          <p:spPr bwMode="auto">
            <a:xfrm>
              <a:off x="4480" y="3823"/>
              <a:ext cx="6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3" name="Rectangle 403"/>
            <p:cNvSpPr>
              <a:spLocks noChangeArrowheads="1"/>
            </p:cNvSpPr>
            <p:nvPr/>
          </p:nvSpPr>
          <p:spPr bwMode="auto">
            <a:xfrm>
              <a:off x="5107" y="3800"/>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4" name="Rectangle 404"/>
            <p:cNvSpPr>
              <a:spLocks noChangeArrowheads="1"/>
            </p:cNvSpPr>
            <p:nvPr/>
          </p:nvSpPr>
          <p:spPr bwMode="auto">
            <a:xfrm>
              <a:off x="2569" y="1976"/>
              <a:ext cx="33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5" name="Rectangle 405"/>
            <p:cNvSpPr>
              <a:spLocks noChangeArrowheads="1"/>
            </p:cNvSpPr>
            <p:nvPr/>
          </p:nvSpPr>
          <p:spPr bwMode="auto">
            <a:xfrm>
              <a:off x="2329" y="1968"/>
              <a:ext cx="65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6" name="Rectangle 406"/>
            <p:cNvSpPr>
              <a:spLocks noChangeArrowheads="1"/>
            </p:cNvSpPr>
            <p:nvPr/>
          </p:nvSpPr>
          <p:spPr bwMode="auto">
            <a:xfrm>
              <a:off x="2329" y="1968"/>
              <a:ext cx="6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7" name="Rectangle 407"/>
            <p:cNvSpPr>
              <a:spLocks noChangeArrowheads="1"/>
            </p:cNvSpPr>
            <p:nvPr/>
          </p:nvSpPr>
          <p:spPr bwMode="auto">
            <a:xfrm>
              <a:off x="2329" y="1974"/>
              <a:ext cx="6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Call to window</a:t>
              </a:r>
              <a:endParaRPr lang="en-US" altLang="en-US" sz="1800">
                <a:latin typeface="Arial" panose="020B0604020202020204" pitchFamily="34" charset="0"/>
              </a:endParaRPr>
            </a:p>
          </p:txBody>
        </p:sp>
        <p:sp>
          <p:nvSpPr>
            <p:cNvPr id="1126808" name="Rectangle 408"/>
            <p:cNvSpPr>
              <a:spLocks noChangeArrowheads="1"/>
            </p:cNvSpPr>
            <p:nvPr/>
          </p:nvSpPr>
          <p:spPr bwMode="auto">
            <a:xfrm>
              <a:off x="2929" y="194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09" name="Rectangle 409"/>
            <p:cNvSpPr>
              <a:spLocks noChangeArrowheads="1"/>
            </p:cNvSpPr>
            <p:nvPr/>
          </p:nvSpPr>
          <p:spPr bwMode="auto">
            <a:xfrm>
              <a:off x="3309" y="2066"/>
              <a:ext cx="90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0" name="Rectangle 410"/>
            <p:cNvSpPr>
              <a:spLocks noChangeArrowheads="1"/>
            </p:cNvSpPr>
            <p:nvPr/>
          </p:nvSpPr>
          <p:spPr bwMode="auto">
            <a:xfrm>
              <a:off x="3276" y="2066"/>
              <a:ext cx="4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1" name="Rectangle 411"/>
            <p:cNvSpPr>
              <a:spLocks noChangeArrowheads="1"/>
            </p:cNvSpPr>
            <p:nvPr/>
          </p:nvSpPr>
          <p:spPr bwMode="auto">
            <a:xfrm>
              <a:off x="3244" y="2205"/>
              <a:ext cx="5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Call to SQL </a:t>
              </a:r>
              <a:endParaRPr lang="en-US" altLang="en-US" sz="1800">
                <a:latin typeface="Arial" panose="020B0604020202020204" pitchFamily="34" charset="0"/>
              </a:endParaRPr>
            </a:p>
          </p:txBody>
        </p:sp>
        <p:sp>
          <p:nvSpPr>
            <p:cNvPr id="1126812" name="Rectangle 412"/>
            <p:cNvSpPr>
              <a:spLocks noChangeArrowheads="1"/>
            </p:cNvSpPr>
            <p:nvPr/>
          </p:nvSpPr>
          <p:spPr bwMode="auto">
            <a:xfrm>
              <a:off x="3276" y="2306"/>
              <a:ext cx="4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procedure</a:t>
              </a:r>
              <a:endParaRPr lang="en-US" altLang="en-US" sz="1800">
                <a:latin typeface="Arial" panose="020B0604020202020204" pitchFamily="34" charset="0"/>
              </a:endParaRPr>
            </a:p>
          </p:txBody>
        </p:sp>
        <p:sp>
          <p:nvSpPr>
            <p:cNvPr id="1126813" name="Rectangle 413"/>
            <p:cNvSpPr>
              <a:spLocks noChangeArrowheads="1"/>
            </p:cNvSpPr>
            <p:nvPr/>
          </p:nvSpPr>
          <p:spPr bwMode="auto">
            <a:xfrm>
              <a:off x="4009" y="2042"/>
              <a:ext cx="8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4" name="Rectangle 414"/>
            <p:cNvSpPr>
              <a:spLocks noChangeArrowheads="1"/>
            </p:cNvSpPr>
            <p:nvPr/>
          </p:nvSpPr>
          <p:spPr bwMode="auto">
            <a:xfrm>
              <a:off x="4484" y="2117"/>
              <a:ext cx="38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5" name="Rectangle 415"/>
            <p:cNvSpPr>
              <a:spLocks noChangeArrowheads="1"/>
            </p:cNvSpPr>
            <p:nvPr/>
          </p:nvSpPr>
          <p:spPr bwMode="auto">
            <a:xfrm>
              <a:off x="4484" y="2066"/>
              <a:ext cx="69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6" name="Rectangle 416"/>
            <p:cNvSpPr>
              <a:spLocks noChangeArrowheads="1"/>
            </p:cNvSpPr>
            <p:nvPr/>
          </p:nvSpPr>
          <p:spPr bwMode="auto">
            <a:xfrm>
              <a:off x="4484" y="2061"/>
              <a:ext cx="66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7" name="Rectangle 417"/>
            <p:cNvSpPr>
              <a:spLocks noChangeArrowheads="1"/>
            </p:cNvSpPr>
            <p:nvPr/>
          </p:nvSpPr>
          <p:spPr bwMode="auto">
            <a:xfrm>
              <a:off x="4484" y="2068"/>
              <a:ext cx="71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Call to external </a:t>
              </a:r>
              <a:endParaRPr lang="en-US" altLang="en-US" sz="1800">
                <a:latin typeface="Arial" panose="020B0604020202020204" pitchFamily="34" charset="0"/>
              </a:endParaRPr>
            </a:p>
          </p:txBody>
        </p:sp>
        <p:sp>
          <p:nvSpPr>
            <p:cNvPr id="1126818" name="Rectangle 418"/>
            <p:cNvSpPr>
              <a:spLocks noChangeArrowheads="1"/>
            </p:cNvSpPr>
            <p:nvPr/>
          </p:nvSpPr>
          <p:spPr bwMode="auto">
            <a:xfrm>
              <a:off x="4484" y="2180"/>
              <a:ext cx="37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19" name="Rectangle 419"/>
            <p:cNvSpPr>
              <a:spLocks noChangeArrowheads="1"/>
            </p:cNvSpPr>
            <p:nvPr/>
          </p:nvSpPr>
          <p:spPr bwMode="auto">
            <a:xfrm>
              <a:off x="4484" y="2187"/>
              <a:ext cx="3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program</a:t>
              </a:r>
              <a:endParaRPr lang="en-US" altLang="en-US" sz="1800">
                <a:latin typeface="Arial" panose="020B0604020202020204" pitchFamily="34" charset="0"/>
              </a:endParaRPr>
            </a:p>
          </p:txBody>
        </p:sp>
        <p:sp>
          <p:nvSpPr>
            <p:cNvPr id="1126820" name="Rectangle 420"/>
            <p:cNvSpPr>
              <a:spLocks noChangeArrowheads="1"/>
            </p:cNvSpPr>
            <p:nvPr/>
          </p:nvSpPr>
          <p:spPr bwMode="auto">
            <a:xfrm>
              <a:off x="4817" y="215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1" name="Rectangle 421"/>
            <p:cNvSpPr>
              <a:spLocks noChangeArrowheads="1"/>
            </p:cNvSpPr>
            <p:nvPr/>
          </p:nvSpPr>
          <p:spPr bwMode="auto">
            <a:xfrm>
              <a:off x="5182" y="1431"/>
              <a:ext cx="431" cy="577"/>
            </a:xfrm>
            <a:prstGeom prst="rect">
              <a:avLst/>
            </a:prstGeom>
            <a:solidFill>
              <a:srgbClr val="FFFFFF"/>
            </a:solidFill>
            <a:ln w="12700">
              <a:solidFill>
                <a:srgbClr val="000000"/>
              </a:solidFill>
              <a:miter lim="800000"/>
              <a:headEnd/>
              <a:tailEnd/>
            </a:ln>
          </p:spPr>
          <p:txBody>
            <a:bodyPr/>
            <a:lstStyle/>
            <a:p>
              <a:endParaRPr lang="en-AU"/>
            </a:p>
          </p:txBody>
        </p:sp>
        <p:sp>
          <p:nvSpPr>
            <p:cNvPr id="1126822" name="Rectangle 422"/>
            <p:cNvSpPr>
              <a:spLocks noChangeArrowheads="1"/>
            </p:cNvSpPr>
            <p:nvPr/>
          </p:nvSpPr>
          <p:spPr bwMode="auto">
            <a:xfrm>
              <a:off x="5240" y="1495"/>
              <a:ext cx="15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3" name="Freeform 423"/>
            <p:cNvSpPr>
              <a:spLocks/>
            </p:cNvSpPr>
            <p:nvPr/>
          </p:nvSpPr>
          <p:spPr bwMode="auto">
            <a:xfrm>
              <a:off x="5240" y="1561"/>
              <a:ext cx="157" cy="19"/>
            </a:xfrm>
            <a:custGeom>
              <a:avLst/>
              <a:gdLst>
                <a:gd name="T0" fmla="*/ 0 w 157"/>
                <a:gd name="T1" fmla="*/ 0 h 19"/>
                <a:gd name="T2" fmla="*/ 0 w 157"/>
                <a:gd name="T3" fmla="*/ 15 h 19"/>
                <a:gd name="T4" fmla="*/ 157 w 157"/>
                <a:gd name="T5" fmla="*/ 19 h 19"/>
                <a:gd name="T6" fmla="*/ 157 w 157"/>
                <a:gd name="T7" fmla="*/ 3 h 19"/>
                <a:gd name="T8" fmla="*/ 0 w 157"/>
                <a:gd name="T9" fmla="*/ 0 h 19"/>
              </a:gdLst>
              <a:ahLst/>
              <a:cxnLst>
                <a:cxn ang="0">
                  <a:pos x="T0" y="T1"/>
                </a:cxn>
                <a:cxn ang="0">
                  <a:pos x="T2" y="T3"/>
                </a:cxn>
                <a:cxn ang="0">
                  <a:pos x="T4" y="T5"/>
                </a:cxn>
                <a:cxn ang="0">
                  <a:pos x="T6" y="T7"/>
                </a:cxn>
                <a:cxn ang="0">
                  <a:pos x="T8" y="T9"/>
                </a:cxn>
              </a:cxnLst>
              <a:rect l="0" t="0" r="r" b="b"/>
              <a:pathLst>
                <a:path w="157" h="19">
                  <a:moveTo>
                    <a:pt x="0" y="0"/>
                  </a:moveTo>
                  <a:lnTo>
                    <a:pt x="0" y="15"/>
                  </a:lnTo>
                  <a:lnTo>
                    <a:pt x="157" y="19"/>
                  </a:lnTo>
                  <a:lnTo>
                    <a:pt x="157"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824" name="Freeform 424"/>
            <p:cNvSpPr>
              <a:spLocks/>
            </p:cNvSpPr>
            <p:nvPr/>
          </p:nvSpPr>
          <p:spPr bwMode="auto">
            <a:xfrm>
              <a:off x="5311" y="1635"/>
              <a:ext cx="157" cy="16"/>
            </a:xfrm>
            <a:custGeom>
              <a:avLst/>
              <a:gdLst>
                <a:gd name="T0" fmla="*/ 0 w 157"/>
                <a:gd name="T1" fmla="*/ 0 h 16"/>
                <a:gd name="T2" fmla="*/ 0 w 157"/>
                <a:gd name="T3" fmla="*/ 12 h 16"/>
                <a:gd name="T4" fmla="*/ 157 w 157"/>
                <a:gd name="T5" fmla="*/ 16 h 16"/>
                <a:gd name="T6" fmla="*/ 157 w 157"/>
                <a:gd name="T7" fmla="*/ 0 h 16"/>
                <a:gd name="T8" fmla="*/ 0 w 157"/>
                <a:gd name="T9" fmla="*/ 0 h 16"/>
              </a:gdLst>
              <a:ahLst/>
              <a:cxnLst>
                <a:cxn ang="0">
                  <a:pos x="T0" y="T1"/>
                </a:cxn>
                <a:cxn ang="0">
                  <a:pos x="T2" y="T3"/>
                </a:cxn>
                <a:cxn ang="0">
                  <a:pos x="T4" y="T5"/>
                </a:cxn>
                <a:cxn ang="0">
                  <a:pos x="T6" y="T7"/>
                </a:cxn>
                <a:cxn ang="0">
                  <a:pos x="T8" y="T9"/>
                </a:cxn>
              </a:cxnLst>
              <a:rect l="0" t="0" r="r" b="b"/>
              <a:pathLst>
                <a:path w="157" h="16">
                  <a:moveTo>
                    <a:pt x="0" y="0"/>
                  </a:moveTo>
                  <a:lnTo>
                    <a:pt x="0" y="12"/>
                  </a:lnTo>
                  <a:lnTo>
                    <a:pt x="157" y="16"/>
                  </a:lnTo>
                  <a:lnTo>
                    <a:pt x="15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126825" name="Rectangle 425"/>
            <p:cNvSpPr>
              <a:spLocks noChangeArrowheads="1"/>
            </p:cNvSpPr>
            <p:nvPr/>
          </p:nvSpPr>
          <p:spPr bwMode="auto">
            <a:xfrm>
              <a:off x="5311" y="1705"/>
              <a:ext cx="22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6" name="Rectangle 426"/>
            <p:cNvSpPr>
              <a:spLocks noChangeArrowheads="1"/>
            </p:cNvSpPr>
            <p:nvPr/>
          </p:nvSpPr>
          <p:spPr bwMode="auto">
            <a:xfrm>
              <a:off x="5311" y="1776"/>
              <a:ext cx="15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7" name="Rectangle 427"/>
            <p:cNvSpPr>
              <a:spLocks noChangeArrowheads="1"/>
            </p:cNvSpPr>
            <p:nvPr/>
          </p:nvSpPr>
          <p:spPr bwMode="auto">
            <a:xfrm>
              <a:off x="5311" y="1847"/>
              <a:ext cx="22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8" name="Rectangle 428"/>
            <p:cNvSpPr>
              <a:spLocks noChangeArrowheads="1"/>
            </p:cNvSpPr>
            <p:nvPr/>
          </p:nvSpPr>
          <p:spPr bwMode="auto">
            <a:xfrm>
              <a:off x="5240" y="1917"/>
              <a:ext cx="8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29" name="Rectangle 429"/>
            <p:cNvSpPr>
              <a:spLocks noChangeArrowheads="1"/>
            </p:cNvSpPr>
            <p:nvPr/>
          </p:nvSpPr>
          <p:spPr bwMode="auto">
            <a:xfrm>
              <a:off x="5049" y="1193"/>
              <a:ext cx="3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0" name="Rectangle 430"/>
            <p:cNvSpPr>
              <a:spLocks noChangeArrowheads="1"/>
            </p:cNvSpPr>
            <p:nvPr/>
          </p:nvSpPr>
          <p:spPr bwMode="auto">
            <a:xfrm>
              <a:off x="5049" y="1201"/>
              <a:ext cx="36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1" name="Rectangle 431"/>
            <p:cNvSpPr>
              <a:spLocks noChangeArrowheads="1"/>
            </p:cNvSpPr>
            <p:nvPr/>
          </p:nvSpPr>
          <p:spPr bwMode="auto">
            <a:xfrm>
              <a:off x="5235" y="1217"/>
              <a:ext cx="31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3" name="Rectangle 433"/>
            <p:cNvSpPr>
              <a:spLocks noChangeArrowheads="1"/>
            </p:cNvSpPr>
            <p:nvPr/>
          </p:nvSpPr>
          <p:spPr bwMode="auto">
            <a:xfrm>
              <a:off x="5366" y="1176"/>
              <a:ext cx="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4" name="Rectangle 434"/>
            <p:cNvSpPr>
              <a:spLocks noChangeArrowheads="1"/>
            </p:cNvSpPr>
            <p:nvPr/>
          </p:nvSpPr>
          <p:spPr bwMode="auto">
            <a:xfrm>
              <a:off x="5049" y="1326"/>
              <a:ext cx="63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5" name="Rectangle 435"/>
            <p:cNvSpPr>
              <a:spLocks noChangeArrowheads="1"/>
            </p:cNvSpPr>
            <p:nvPr/>
          </p:nvSpPr>
          <p:spPr bwMode="auto">
            <a:xfrm>
              <a:off x="5051" y="1326"/>
              <a:ext cx="62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7" name="Rectangle 437"/>
            <p:cNvSpPr>
              <a:spLocks noChangeArrowheads="1"/>
            </p:cNvSpPr>
            <p:nvPr/>
          </p:nvSpPr>
          <p:spPr bwMode="auto">
            <a:xfrm>
              <a:off x="4555" y="1549"/>
              <a:ext cx="3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8" name="Rectangle 438"/>
            <p:cNvSpPr>
              <a:spLocks noChangeArrowheads="1"/>
            </p:cNvSpPr>
            <p:nvPr/>
          </p:nvSpPr>
          <p:spPr bwMode="auto">
            <a:xfrm>
              <a:off x="4555" y="1553"/>
              <a:ext cx="3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39" name="Rectangle 439"/>
            <p:cNvSpPr>
              <a:spLocks noChangeArrowheads="1"/>
            </p:cNvSpPr>
            <p:nvPr/>
          </p:nvSpPr>
          <p:spPr bwMode="auto">
            <a:xfrm>
              <a:off x="4555" y="1553"/>
              <a:ext cx="38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0" name="Rectangle 440"/>
            <p:cNvSpPr>
              <a:spLocks noChangeArrowheads="1"/>
            </p:cNvSpPr>
            <p:nvPr/>
          </p:nvSpPr>
          <p:spPr bwMode="auto">
            <a:xfrm>
              <a:off x="4555" y="1559"/>
              <a:ext cx="3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Perform </a:t>
              </a:r>
              <a:endParaRPr lang="en-US" altLang="en-US" sz="1800">
                <a:latin typeface="Arial" panose="020B0604020202020204" pitchFamily="34" charset="0"/>
              </a:endParaRPr>
            </a:p>
          </p:txBody>
        </p:sp>
        <p:sp>
          <p:nvSpPr>
            <p:cNvPr id="1126841" name="Rectangle 441"/>
            <p:cNvSpPr>
              <a:spLocks noChangeArrowheads="1"/>
            </p:cNvSpPr>
            <p:nvPr/>
          </p:nvSpPr>
          <p:spPr bwMode="auto">
            <a:xfrm>
              <a:off x="4555" y="1662"/>
              <a:ext cx="23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2" name="Rectangle 442"/>
            <p:cNvSpPr>
              <a:spLocks noChangeArrowheads="1"/>
            </p:cNvSpPr>
            <p:nvPr/>
          </p:nvSpPr>
          <p:spPr bwMode="auto">
            <a:xfrm>
              <a:off x="4555" y="1669"/>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GUI </a:t>
              </a:r>
              <a:endParaRPr lang="en-US" altLang="en-US" sz="1800">
                <a:latin typeface="Arial" panose="020B0604020202020204" pitchFamily="34" charset="0"/>
              </a:endParaRPr>
            </a:p>
          </p:txBody>
        </p:sp>
        <p:sp>
          <p:nvSpPr>
            <p:cNvPr id="1126843" name="Rectangle 443"/>
            <p:cNvSpPr>
              <a:spLocks noChangeArrowheads="1"/>
            </p:cNvSpPr>
            <p:nvPr/>
          </p:nvSpPr>
          <p:spPr bwMode="auto">
            <a:xfrm>
              <a:off x="4555" y="1776"/>
              <a:ext cx="290"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4" name="Rectangle 444"/>
            <p:cNvSpPr>
              <a:spLocks noChangeArrowheads="1"/>
            </p:cNvSpPr>
            <p:nvPr/>
          </p:nvSpPr>
          <p:spPr bwMode="auto">
            <a:xfrm>
              <a:off x="4555" y="1783"/>
              <a:ext cx="24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event</a:t>
              </a:r>
              <a:endParaRPr lang="en-US" altLang="en-US" sz="1800">
                <a:latin typeface="Arial" panose="020B0604020202020204" pitchFamily="34" charset="0"/>
              </a:endParaRPr>
            </a:p>
          </p:txBody>
        </p:sp>
        <p:sp>
          <p:nvSpPr>
            <p:cNvPr id="1126845" name="Rectangle 445"/>
            <p:cNvSpPr>
              <a:spLocks noChangeArrowheads="1"/>
            </p:cNvSpPr>
            <p:nvPr/>
          </p:nvSpPr>
          <p:spPr bwMode="auto">
            <a:xfrm>
              <a:off x="4766" y="1753"/>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6" name="Rectangle 446"/>
            <p:cNvSpPr>
              <a:spLocks noChangeArrowheads="1"/>
            </p:cNvSpPr>
            <p:nvPr/>
          </p:nvSpPr>
          <p:spPr bwMode="auto">
            <a:xfrm>
              <a:off x="2721" y="891"/>
              <a:ext cx="593"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7" name="Rectangle 447"/>
            <p:cNvSpPr>
              <a:spLocks noChangeArrowheads="1"/>
            </p:cNvSpPr>
            <p:nvPr/>
          </p:nvSpPr>
          <p:spPr bwMode="auto">
            <a:xfrm>
              <a:off x="2721" y="887"/>
              <a:ext cx="45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48" name="Rectangle 448"/>
            <p:cNvSpPr>
              <a:spLocks noChangeArrowheads="1"/>
            </p:cNvSpPr>
            <p:nvPr/>
          </p:nvSpPr>
          <p:spPr bwMode="auto">
            <a:xfrm>
              <a:off x="2721" y="894"/>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849" name="Rectangle 449"/>
            <p:cNvSpPr>
              <a:spLocks noChangeArrowheads="1"/>
            </p:cNvSpPr>
            <p:nvPr/>
          </p:nvSpPr>
          <p:spPr bwMode="auto">
            <a:xfrm>
              <a:off x="3136" y="864"/>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0" name="Rectangle 450"/>
            <p:cNvSpPr>
              <a:spLocks noChangeArrowheads="1"/>
            </p:cNvSpPr>
            <p:nvPr/>
          </p:nvSpPr>
          <p:spPr bwMode="auto">
            <a:xfrm>
              <a:off x="2721" y="1282"/>
              <a:ext cx="59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1" name="Rectangle 451"/>
            <p:cNvSpPr>
              <a:spLocks noChangeArrowheads="1"/>
            </p:cNvSpPr>
            <p:nvPr/>
          </p:nvSpPr>
          <p:spPr bwMode="auto">
            <a:xfrm>
              <a:off x="2721" y="1278"/>
              <a:ext cx="45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2" name="Rectangle 452"/>
            <p:cNvSpPr>
              <a:spLocks noChangeArrowheads="1"/>
            </p:cNvSpPr>
            <p:nvPr/>
          </p:nvSpPr>
          <p:spPr bwMode="auto">
            <a:xfrm>
              <a:off x="2721" y="1285"/>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853" name="Rectangle 453"/>
            <p:cNvSpPr>
              <a:spLocks noChangeArrowheads="1"/>
            </p:cNvSpPr>
            <p:nvPr/>
          </p:nvSpPr>
          <p:spPr bwMode="auto">
            <a:xfrm>
              <a:off x="3136" y="125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4" name="Rectangle 454"/>
            <p:cNvSpPr>
              <a:spLocks noChangeArrowheads="1"/>
            </p:cNvSpPr>
            <p:nvPr/>
          </p:nvSpPr>
          <p:spPr bwMode="auto">
            <a:xfrm>
              <a:off x="1644" y="1772"/>
              <a:ext cx="593"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5" name="Rectangle 455"/>
            <p:cNvSpPr>
              <a:spLocks noChangeArrowheads="1"/>
            </p:cNvSpPr>
            <p:nvPr/>
          </p:nvSpPr>
          <p:spPr bwMode="auto">
            <a:xfrm>
              <a:off x="1840" y="1870"/>
              <a:ext cx="42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6" name="Rectangle 456"/>
            <p:cNvSpPr>
              <a:spLocks noChangeArrowheads="1"/>
            </p:cNvSpPr>
            <p:nvPr/>
          </p:nvSpPr>
          <p:spPr bwMode="auto">
            <a:xfrm>
              <a:off x="1840" y="1877"/>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857" name="Rectangle 457"/>
            <p:cNvSpPr>
              <a:spLocks noChangeArrowheads="1"/>
            </p:cNvSpPr>
            <p:nvPr/>
          </p:nvSpPr>
          <p:spPr bwMode="auto">
            <a:xfrm>
              <a:off x="2059" y="1745"/>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8" name="Rectangle 458"/>
            <p:cNvSpPr>
              <a:spLocks noChangeArrowheads="1"/>
            </p:cNvSpPr>
            <p:nvPr/>
          </p:nvSpPr>
          <p:spPr bwMode="auto">
            <a:xfrm>
              <a:off x="1056" y="2261"/>
              <a:ext cx="59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59" name="Rectangle 459"/>
            <p:cNvSpPr>
              <a:spLocks noChangeArrowheads="1"/>
            </p:cNvSpPr>
            <p:nvPr/>
          </p:nvSpPr>
          <p:spPr bwMode="auto">
            <a:xfrm>
              <a:off x="1056" y="1935"/>
              <a:ext cx="42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6860" name="Rectangle 460"/>
            <p:cNvSpPr>
              <a:spLocks noChangeArrowheads="1"/>
            </p:cNvSpPr>
            <p:nvPr/>
          </p:nvSpPr>
          <p:spPr bwMode="auto">
            <a:xfrm>
              <a:off x="1056" y="1942"/>
              <a:ext cx="4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a:solidFill>
                    <a:srgbClr val="000000"/>
                  </a:solidFill>
                </a:rPr>
                <a:t>User event</a:t>
              </a:r>
              <a:endParaRPr lang="en-US" altLang="en-US" sz="1800">
                <a:latin typeface="Arial" panose="020B0604020202020204" pitchFamily="34" charset="0"/>
              </a:endParaRPr>
            </a:p>
          </p:txBody>
        </p:sp>
        <p:sp>
          <p:nvSpPr>
            <p:cNvPr id="1126861" name="Rectangle 461"/>
            <p:cNvSpPr>
              <a:spLocks noChangeArrowheads="1"/>
            </p:cNvSpPr>
            <p:nvPr/>
          </p:nvSpPr>
          <p:spPr bwMode="auto">
            <a:xfrm>
              <a:off x="1471" y="2234"/>
              <a:ext cx="8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grpSp>
          <p:nvGrpSpPr>
            <p:cNvPr id="1126862" name="Group 462"/>
            <p:cNvGrpSpPr>
              <a:grpSpLocks/>
            </p:cNvGrpSpPr>
            <p:nvPr/>
          </p:nvGrpSpPr>
          <p:grpSpPr bwMode="auto">
            <a:xfrm>
              <a:off x="2231" y="1478"/>
              <a:ext cx="1502" cy="1175"/>
              <a:chOff x="2231" y="1478"/>
              <a:chExt cx="1502" cy="1175"/>
            </a:xfrm>
          </p:grpSpPr>
          <p:sp>
            <p:nvSpPr>
              <p:cNvPr id="1126863" name="Line 463"/>
              <p:cNvSpPr>
                <a:spLocks noChangeShapeType="1"/>
              </p:cNvSpPr>
              <p:nvPr/>
            </p:nvSpPr>
            <p:spPr bwMode="auto">
              <a:xfrm flipH="1">
                <a:off x="2295" y="1478"/>
                <a:ext cx="1438" cy="11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64" name="Freeform 464"/>
              <p:cNvSpPr>
                <a:spLocks/>
              </p:cNvSpPr>
              <p:nvPr/>
            </p:nvSpPr>
            <p:spPr bwMode="auto">
              <a:xfrm>
                <a:off x="2231" y="2567"/>
                <a:ext cx="96" cy="86"/>
              </a:xfrm>
              <a:custGeom>
                <a:avLst/>
                <a:gdLst>
                  <a:gd name="T0" fmla="*/ 42 w 96"/>
                  <a:gd name="T1" fmla="*/ 0 h 86"/>
                  <a:gd name="T2" fmla="*/ 0 w 96"/>
                  <a:gd name="T3" fmla="*/ 86 h 86"/>
                  <a:gd name="T4" fmla="*/ 96 w 96"/>
                  <a:gd name="T5" fmla="*/ 68 h 86"/>
                  <a:gd name="T6" fmla="*/ 42 w 96"/>
                  <a:gd name="T7" fmla="*/ 0 h 86"/>
                </a:gdLst>
                <a:ahLst/>
                <a:cxnLst>
                  <a:cxn ang="0">
                    <a:pos x="T0" y="T1"/>
                  </a:cxn>
                  <a:cxn ang="0">
                    <a:pos x="T2" y="T3"/>
                  </a:cxn>
                  <a:cxn ang="0">
                    <a:pos x="T4" y="T5"/>
                  </a:cxn>
                  <a:cxn ang="0">
                    <a:pos x="T6" y="T7"/>
                  </a:cxn>
                </a:cxnLst>
                <a:rect l="0" t="0" r="r" b="b"/>
                <a:pathLst>
                  <a:path w="96" h="86">
                    <a:moveTo>
                      <a:pt x="42" y="0"/>
                    </a:moveTo>
                    <a:lnTo>
                      <a:pt x="0" y="86"/>
                    </a:lnTo>
                    <a:lnTo>
                      <a:pt x="96" y="68"/>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65" name="Group 465"/>
            <p:cNvGrpSpPr>
              <a:grpSpLocks/>
            </p:cNvGrpSpPr>
            <p:nvPr/>
          </p:nvGrpSpPr>
          <p:grpSpPr bwMode="auto">
            <a:xfrm>
              <a:off x="1382" y="1152"/>
              <a:ext cx="289" cy="1501"/>
              <a:chOff x="1382" y="1152"/>
              <a:chExt cx="289" cy="1501"/>
            </a:xfrm>
          </p:grpSpPr>
          <p:sp>
            <p:nvSpPr>
              <p:cNvPr id="1126866" name="Line 466"/>
              <p:cNvSpPr>
                <a:spLocks noChangeShapeType="1"/>
              </p:cNvSpPr>
              <p:nvPr/>
            </p:nvSpPr>
            <p:spPr bwMode="auto">
              <a:xfrm>
                <a:off x="1382" y="1152"/>
                <a:ext cx="247" cy="14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67" name="Freeform 467"/>
              <p:cNvSpPr>
                <a:spLocks/>
              </p:cNvSpPr>
              <p:nvPr/>
            </p:nvSpPr>
            <p:spPr bwMode="auto">
              <a:xfrm>
                <a:off x="1587" y="2562"/>
                <a:ext cx="84" cy="91"/>
              </a:xfrm>
              <a:custGeom>
                <a:avLst/>
                <a:gdLst>
                  <a:gd name="T0" fmla="*/ 0 w 84"/>
                  <a:gd name="T1" fmla="*/ 15 h 91"/>
                  <a:gd name="T2" fmla="*/ 57 w 84"/>
                  <a:gd name="T3" fmla="*/ 91 h 91"/>
                  <a:gd name="T4" fmla="*/ 84 w 84"/>
                  <a:gd name="T5" fmla="*/ 0 h 91"/>
                  <a:gd name="T6" fmla="*/ 0 w 84"/>
                  <a:gd name="T7" fmla="*/ 15 h 91"/>
                </a:gdLst>
                <a:ahLst/>
                <a:cxnLst>
                  <a:cxn ang="0">
                    <a:pos x="T0" y="T1"/>
                  </a:cxn>
                  <a:cxn ang="0">
                    <a:pos x="T2" y="T3"/>
                  </a:cxn>
                  <a:cxn ang="0">
                    <a:pos x="T4" y="T5"/>
                  </a:cxn>
                  <a:cxn ang="0">
                    <a:pos x="T6" y="T7"/>
                  </a:cxn>
                </a:cxnLst>
                <a:rect l="0" t="0" r="r" b="b"/>
                <a:pathLst>
                  <a:path w="84" h="91">
                    <a:moveTo>
                      <a:pt x="0" y="15"/>
                    </a:moveTo>
                    <a:lnTo>
                      <a:pt x="57" y="91"/>
                    </a:lnTo>
                    <a:lnTo>
                      <a:pt x="84"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68" name="Group 468"/>
            <p:cNvGrpSpPr>
              <a:grpSpLocks/>
            </p:cNvGrpSpPr>
            <p:nvPr/>
          </p:nvGrpSpPr>
          <p:grpSpPr bwMode="auto">
            <a:xfrm>
              <a:off x="1644" y="956"/>
              <a:ext cx="352" cy="1697"/>
              <a:chOff x="1644" y="956"/>
              <a:chExt cx="352" cy="1697"/>
            </a:xfrm>
          </p:grpSpPr>
          <p:sp>
            <p:nvSpPr>
              <p:cNvPr id="1126869" name="Line 469"/>
              <p:cNvSpPr>
                <a:spLocks noChangeShapeType="1"/>
              </p:cNvSpPr>
              <p:nvPr/>
            </p:nvSpPr>
            <p:spPr bwMode="auto">
              <a:xfrm>
                <a:off x="1644" y="956"/>
                <a:ext cx="310" cy="16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70" name="Freeform 470"/>
              <p:cNvSpPr>
                <a:spLocks/>
              </p:cNvSpPr>
              <p:nvPr/>
            </p:nvSpPr>
            <p:spPr bwMode="auto">
              <a:xfrm>
                <a:off x="1912" y="2562"/>
                <a:ext cx="84" cy="91"/>
              </a:xfrm>
              <a:custGeom>
                <a:avLst/>
                <a:gdLst>
                  <a:gd name="T0" fmla="*/ 0 w 84"/>
                  <a:gd name="T1" fmla="*/ 16 h 91"/>
                  <a:gd name="T2" fmla="*/ 58 w 84"/>
                  <a:gd name="T3" fmla="*/ 91 h 91"/>
                  <a:gd name="T4" fmla="*/ 84 w 84"/>
                  <a:gd name="T5" fmla="*/ 0 h 91"/>
                  <a:gd name="T6" fmla="*/ 0 w 84"/>
                  <a:gd name="T7" fmla="*/ 16 h 91"/>
                </a:gdLst>
                <a:ahLst/>
                <a:cxnLst>
                  <a:cxn ang="0">
                    <a:pos x="T0" y="T1"/>
                  </a:cxn>
                  <a:cxn ang="0">
                    <a:pos x="T2" y="T3"/>
                  </a:cxn>
                  <a:cxn ang="0">
                    <a:pos x="T4" y="T5"/>
                  </a:cxn>
                  <a:cxn ang="0">
                    <a:pos x="T6" y="T7"/>
                  </a:cxn>
                </a:cxnLst>
                <a:rect l="0" t="0" r="r" b="b"/>
                <a:pathLst>
                  <a:path w="84" h="91">
                    <a:moveTo>
                      <a:pt x="0" y="16"/>
                    </a:moveTo>
                    <a:lnTo>
                      <a:pt x="58" y="91"/>
                    </a:lnTo>
                    <a:lnTo>
                      <a:pt x="84"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71" name="Group 471"/>
            <p:cNvGrpSpPr>
              <a:grpSpLocks/>
            </p:cNvGrpSpPr>
            <p:nvPr/>
          </p:nvGrpSpPr>
          <p:grpSpPr bwMode="auto">
            <a:xfrm>
              <a:off x="2297" y="956"/>
              <a:ext cx="1306" cy="166"/>
              <a:chOff x="2297" y="956"/>
              <a:chExt cx="1306" cy="166"/>
            </a:xfrm>
          </p:grpSpPr>
          <p:sp>
            <p:nvSpPr>
              <p:cNvPr id="1126872" name="Line 472"/>
              <p:cNvSpPr>
                <a:spLocks noChangeShapeType="1"/>
              </p:cNvSpPr>
              <p:nvPr/>
            </p:nvSpPr>
            <p:spPr bwMode="auto">
              <a:xfrm>
                <a:off x="2297" y="956"/>
                <a:ext cx="1224" cy="1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73" name="Freeform 473"/>
              <p:cNvSpPr>
                <a:spLocks/>
              </p:cNvSpPr>
              <p:nvPr/>
            </p:nvSpPr>
            <p:spPr bwMode="auto">
              <a:xfrm>
                <a:off x="3514" y="1036"/>
                <a:ext cx="89" cy="86"/>
              </a:xfrm>
              <a:custGeom>
                <a:avLst/>
                <a:gdLst>
                  <a:gd name="T0" fmla="*/ 0 w 89"/>
                  <a:gd name="T1" fmla="*/ 86 h 86"/>
                  <a:gd name="T2" fmla="*/ 89 w 89"/>
                  <a:gd name="T3" fmla="*/ 51 h 86"/>
                  <a:gd name="T4" fmla="*/ 8 w 89"/>
                  <a:gd name="T5" fmla="*/ 0 h 86"/>
                  <a:gd name="T6" fmla="*/ 0 w 89"/>
                  <a:gd name="T7" fmla="*/ 86 h 86"/>
                </a:gdLst>
                <a:ahLst/>
                <a:cxnLst>
                  <a:cxn ang="0">
                    <a:pos x="T0" y="T1"/>
                  </a:cxn>
                  <a:cxn ang="0">
                    <a:pos x="T2" y="T3"/>
                  </a:cxn>
                  <a:cxn ang="0">
                    <a:pos x="T4" y="T5"/>
                  </a:cxn>
                  <a:cxn ang="0">
                    <a:pos x="T6" y="T7"/>
                  </a:cxn>
                </a:cxnLst>
                <a:rect l="0" t="0" r="r" b="b"/>
                <a:pathLst>
                  <a:path w="89" h="86">
                    <a:moveTo>
                      <a:pt x="0" y="86"/>
                    </a:moveTo>
                    <a:lnTo>
                      <a:pt x="89" y="51"/>
                    </a:lnTo>
                    <a:lnTo>
                      <a:pt x="8" y="0"/>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74" name="Group 474"/>
            <p:cNvGrpSpPr>
              <a:grpSpLocks/>
            </p:cNvGrpSpPr>
            <p:nvPr/>
          </p:nvGrpSpPr>
          <p:grpSpPr bwMode="auto">
            <a:xfrm>
              <a:off x="2231" y="1371"/>
              <a:ext cx="1372" cy="85"/>
              <a:chOff x="2231" y="1371"/>
              <a:chExt cx="1372" cy="85"/>
            </a:xfrm>
          </p:grpSpPr>
          <p:sp>
            <p:nvSpPr>
              <p:cNvPr id="1126875" name="Line 475"/>
              <p:cNvSpPr>
                <a:spLocks noChangeShapeType="1"/>
              </p:cNvSpPr>
              <p:nvPr/>
            </p:nvSpPr>
            <p:spPr bwMode="auto">
              <a:xfrm>
                <a:off x="2231" y="1413"/>
                <a:ext cx="129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76" name="Freeform 476"/>
              <p:cNvSpPr>
                <a:spLocks/>
              </p:cNvSpPr>
              <p:nvPr/>
            </p:nvSpPr>
            <p:spPr bwMode="auto">
              <a:xfrm>
                <a:off x="3518" y="1371"/>
                <a:ext cx="85" cy="85"/>
              </a:xfrm>
              <a:custGeom>
                <a:avLst/>
                <a:gdLst>
                  <a:gd name="T0" fmla="*/ 0 w 85"/>
                  <a:gd name="T1" fmla="*/ 85 h 85"/>
                  <a:gd name="T2" fmla="*/ 85 w 85"/>
                  <a:gd name="T3" fmla="*/ 42 h 85"/>
                  <a:gd name="T4" fmla="*/ 0 w 85"/>
                  <a:gd name="T5" fmla="*/ 0 h 85"/>
                  <a:gd name="T6" fmla="*/ 0 w 85"/>
                  <a:gd name="T7" fmla="*/ 85 h 85"/>
                </a:gdLst>
                <a:ahLst/>
                <a:cxnLst>
                  <a:cxn ang="0">
                    <a:pos x="T0" y="T1"/>
                  </a:cxn>
                  <a:cxn ang="0">
                    <a:pos x="T2" y="T3"/>
                  </a:cxn>
                  <a:cxn ang="0">
                    <a:pos x="T4" y="T5"/>
                  </a:cxn>
                  <a:cxn ang="0">
                    <a:pos x="T6" y="T7"/>
                  </a:cxn>
                </a:cxnLst>
                <a:rect l="0" t="0" r="r" b="b"/>
                <a:pathLst>
                  <a:path w="85" h="85">
                    <a:moveTo>
                      <a:pt x="0" y="85"/>
                    </a:moveTo>
                    <a:lnTo>
                      <a:pt x="85" y="42"/>
                    </a:lnTo>
                    <a:lnTo>
                      <a:pt x="0" y="0"/>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77" name="Group 477"/>
            <p:cNvGrpSpPr>
              <a:grpSpLocks/>
            </p:cNvGrpSpPr>
            <p:nvPr/>
          </p:nvGrpSpPr>
          <p:grpSpPr bwMode="auto">
            <a:xfrm>
              <a:off x="4125" y="1501"/>
              <a:ext cx="1045" cy="86"/>
              <a:chOff x="4125" y="1501"/>
              <a:chExt cx="1045" cy="86"/>
            </a:xfrm>
          </p:grpSpPr>
          <p:sp>
            <p:nvSpPr>
              <p:cNvPr id="1126878" name="Line 478"/>
              <p:cNvSpPr>
                <a:spLocks noChangeShapeType="1"/>
              </p:cNvSpPr>
              <p:nvPr/>
            </p:nvSpPr>
            <p:spPr bwMode="auto">
              <a:xfrm>
                <a:off x="4125" y="1543"/>
                <a:ext cx="9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79" name="Freeform 479"/>
              <p:cNvSpPr>
                <a:spLocks/>
              </p:cNvSpPr>
              <p:nvPr/>
            </p:nvSpPr>
            <p:spPr bwMode="auto">
              <a:xfrm>
                <a:off x="5085" y="1501"/>
                <a:ext cx="85" cy="86"/>
              </a:xfrm>
              <a:custGeom>
                <a:avLst/>
                <a:gdLst>
                  <a:gd name="T0" fmla="*/ 0 w 85"/>
                  <a:gd name="T1" fmla="*/ 86 h 86"/>
                  <a:gd name="T2" fmla="*/ 85 w 85"/>
                  <a:gd name="T3" fmla="*/ 42 h 86"/>
                  <a:gd name="T4" fmla="*/ 0 w 85"/>
                  <a:gd name="T5" fmla="*/ 0 h 86"/>
                  <a:gd name="T6" fmla="*/ 0 w 85"/>
                  <a:gd name="T7" fmla="*/ 86 h 86"/>
                </a:gdLst>
                <a:ahLst/>
                <a:cxnLst>
                  <a:cxn ang="0">
                    <a:pos x="T0" y="T1"/>
                  </a:cxn>
                  <a:cxn ang="0">
                    <a:pos x="T2" y="T3"/>
                  </a:cxn>
                  <a:cxn ang="0">
                    <a:pos x="T4" y="T5"/>
                  </a:cxn>
                  <a:cxn ang="0">
                    <a:pos x="T6" y="T7"/>
                  </a:cxn>
                </a:cxnLst>
                <a:rect l="0" t="0" r="r" b="b"/>
                <a:pathLst>
                  <a:path w="85" h="86">
                    <a:moveTo>
                      <a:pt x="0" y="86"/>
                    </a:moveTo>
                    <a:lnTo>
                      <a:pt x="85" y="42"/>
                    </a:lnTo>
                    <a:lnTo>
                      <a:pt x="0" y="0"/>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80" name="Group 480"/>
            <p:cNvGrpSpPr>
              <a:grpSpLocks/>
            </p:cNvGrpSpPr>
            <p:nvPr/>
          </p:nvGrpSpPr>
          <p:grpSpPr bwMode="auto">
            <a:xfrm>
              <a:off x="3472" y="1870"/>
              <a:ext cx="522" cy="783"/>
              <a:chOff x="3472" y="1870"/>
              <a:chExt cx="522" cy="783"/>
            </a:xfrm>
          </p:grpSpPr>
          <p:sp>
            <p:nvSpPr>
              <p:cNvPr id="1126881" name="Line 481"/>
              <p:cNvSpPr>
                <a:spLocks noChangeShapeType="1"/>
              </p:cNvSpPr>
              <p:nvPr/>
            </p:nvSpPr>
            <p:spPr bwMode="auto">
              <a:xfrm flipH="1">
                <a:off x="3515" y="1870"/>
                <a:ext cx="479" cy="7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82" name="Freeform 482"/>
              <p:cNvSpPr>
                <a:spLocks/>
              </p:cNvSpPr>
              <p:nvPr/>
            </p:nvSpPr>
            <p:spPr bwMode="auto">
              <a:xfrm>
                <a:off x="3472" y="2559"/>
                <a:ext cx="83" cy="94"/>
              </a:xfrm>
              <a:custGeom>
                <a:avLst/>
                <a:gdLst>
                  <a:gd name="T0" fmla="*/ 12 w 83"/>
                  <a:gd name="T1" fmla="*/ 0 h 94"/>
                  <a:gd name="T2" fmla="*/ 0 w 83"/>
                  <a:gd name="T3" fmla="*/ 94 h 94"/>
                  <a:gd name="T4" fmla="*/ 83 w 83"/>
                  <a:gd name="T5" fmla="*/ 46 h 94"/>
                  <a:gd name="T6" fmla="*/ 12 w 83"/>
                  <a:gd name="T7" fmla="*/ 0 h 94"/>
                </a:gdLst>
                <a:ahLst/>
                <a:cxnLst>
                  <a:cxn ang="0">
                    <a:pos x="T0" y="T1"/>
                  </a:cxn>
                  <a:cxn ang="0">
                    <a:pos x="T2" y="T3"/>
                  </a:cxn>
                  <a:cxn ang="0">
                    <a:pos x="T4" y="T5"/>
                  </a:cxn>
                  <a:cxn ang="0">
                    <a:pos x="T6" y="T7"/>
                  </a:cxn>
                </a:cxnLst>
                <a:rect l="0" t="0" r="r" b="b"/>
                <a:pathLst>
                  <a:path w="83" h="94">
                    <a:moveTo>
                      <a:pt x="12" y="0"/>
                    </a:moveTo>
                    <a:lnTo>
                      <a:pt x="0" y="94"/>
                    </a:lnTo>
                    <a:lnTo>
                      <a:pt x="83"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nvGrpSpPr>
            <p:cNvPr id="1126883" name="Group 483"/>
            <p:cNvGrpSpPr>
              <a:grpSpLocks/>
            </p:cNvGrpSpPr>
            <p:nvPr/>
          </p:nvGrpSpPr>
          <p:grpSpPr bwMode="auto">
            <a:xfrm>
              <a:off x="4125" y="1805"/>
              <a:ext cx="588" cy="848"/>
              <a:chOff x="4125" y="1805"/>
              <a:chExt cx="588" cy="848"/>
            </a:xfrm>
          </p:grpSpPr>
          <p:sp>
            <p:nvSpPr>
              <p:cNvPr id="1126884" name="Line 484"/>
              <p:cNvSpPr>
                <a:spLocks noChangeShapeType="1"/>
              </p:cNvSpPr>
              <p:nvPr/>
            </p:nvSpPr>
            <p:spPr bwMode="auto">
              <a:xfrm>
                <a:off x="4125" y="1805"/>
                <a:ext cx="543" cy="7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6885" name="Freeform 485"/>
              <p:cNvSpPr>
                <a:spLocks/>
              </p:cNvSpPr>
              <p:nvPr/>
            </p:nvSpPr>
            <p:spPr bwMode="auto">
              <a:xfrm>
                <a:off x="4630" y="2559"/>
                <a:ext cx="83" cy="94"/>
              </a:xfrm>
              <a:custGeom>
                <a:avLst/>
                <a:gdLst>
                  <a:gd name="T0" fmla="*/ 0 w 83"/>
                  <a:gd name="T1" fmla="*/ 48 h 94"/>
                  <a:gd name="T2" fmla="*/ 83 w 83"/>
                  <a:gd name="T3" fmla="*/ 94 h 94"/>
                  <a:gd name="T4" fmla="*/ 70 w 83"/>
                  <a:gd name="T5" fmla="*/ 0 h 94"/>
                  <a:gd name="T6" fmla="*/ 0 w 83"/>
                  <a:gd name="T7" fmla="*/ 48 h 94"/>
                </a:gdLst>
                <a:ahLst/>
                <a:cxnLst>
                  <a:cxn ang="0">
                    <a:pos x="T0" y="T1"/>
                  </a:cxn>
                  <a:cxn ang="0">
                    <a:pos x="T2" y="T3"/>
                  </a:cxn>
                  <a:cxn ang="0">
                    <a:pos x="T4" y="T5"/>
                  </a:cxn>
                  <a:cxn ang="0">
                    <a:pos x="T6" y="T7"/>
                  </a:cxn>
                </a:cxnLst>
                <a:rect l="0" t="0" r="r" b="b"/>
                <a:pathLst>
                  <a:path w="83" h="94">
                    <a:moveTo>
                      <a:pt x="0" y="48"/>
                    </a:moveTo>
                    <a:lnTo>
                      <a:pt x="83" y="94"/>
                    </a:lnTo>
                    <a:lnTo>
                      <a:pt x="7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gr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11498</TotalTime>
  <Words>4445</Words>
  <Application>Microsoft Office PowerPoint</Application>
  <PresentationFormat>全屏显示(4:3)</PresentationFormat>
  <Paragraphs>551</Paragraphs>
  <Slides>62</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Book_LectureNotes</vt:lpstr>
      <vt:lpstr>Bitmap Image</vt:lpstr>
      <vt:lpstr>MACIASZEK, L.A. (2007):  Requirements Analysis and System Design, 3rd ed. Addison Wesley, Harlow England ISBN 978-0-321-44036-5</vt:lpstr>
      <vt:lpstr>Topics</vt:lpstr>
      <vt:lpstr>1. Principles of  GUI design </vt:lpstr>
      <vt:lpstr>About user interfaces</vt:lpstr>
      <vt:lpstr>From UI prototype ...</vt:lpstr>
      <vt:lpstr>... via design ...</vt:lpstr>
      <vt:lpstr>... to implementation</vt:lpstr>
      <vt:lpstr>Guidelines for good GUI design</vt:lpstr>
      <vt:lpstr>User in control</vt:lpstr>
      <vt:lpstr>Consistency</vt:lpstr>
      <vt:lpstr>Personalisation and customisation; forgiveness</vt:lpstr>
      <vt:lpstr>Feedback; Aesthetics and usability</vt:lpstr>
      <vt:lpstr>Review Quiz 7.1</vt:lpstr>
      <vt:lpstr>2. Desktop GUI design </vt:lpstr>
      <vt:lpstr>Primary window </vt:lpstr>
      <vt:lpstr>Example 7.2 (AE) – primary window </vt:lpstr>
      <vt:lpstr>Primary window – row browser</vt:lpstr>
      <vt:lpstr>Primary window – multi-pane row browser</vt:lpstr>
      <vt:lpstr>Primary window – tree browser</vt:lpstr>
      <vt:lpstr>Secondary window</vt:lpstr>
      <vt:lpstr>Secondary window – dialog box</vt:lpstr>
      <vt:lpstr>Secondary window – tab folder</vt:lpstr>
      <vt:lpstr>Secondary window – drop-down list</vt:lpstr>
      <vt:lpstr>Secondary window – message box</vt:lpstr>
      <vt:lpstr>Menus</vt:lpstr>
      <vt:lpstr>Toolbars</vt:lpstr>
      <vt:lpstr>Buttons and other controls</vt:lpstr>
      <vt:lpstr>Review Quiz 7.2</vt:lpstr>
      <vt:lpstr>3. Web GUI design </vt:lpstr>
      <vt:lpstr>Web page</vt:lpstr>
      <vt:lpstr>Web application</vt:lpstr>
      <vt:lpstr>Web application – enabling technologies</vt:lpstr>
      <vt:lpstr>Deployment architecture tiers</vt:lpstr>
      <vt:lpstr>Content design</vt:lpstr>
      <vt:lpstr>Forms</vt:lpstr>
      <vt:lpstr>Form fields</vt:lpstr>
      <vt:lpstr>Form design for data entry</vt:lpstr>
      <vt:lpstr>Form design for data display</vt:lpstr>
      <vt:lpstr>Navigation – menus and links</vt:lpstr>
      <vt:lpstr>Navigation – breadcrumb and submenu</vt:lpstr>
      <vt:lpstr>Navigation panel</vt:lpstr>
      <vt:lpstr>Navigation – buttons</vt:lpstr>
      <vt:lpstr>Using GUI frameworks to leverage Web design</vt:lpstr>
      <vt:lpstr>Addressing the MVC dilemma</vt:lpstr>
      <vt:lpstr>MVC dilemma – example (initial design)</vt:lpstr>
      <vt:lpstr>MVC dilemma – example (dependencies in initial design)</vt:lpstr>
      <vt:lpstr>MVC dilemma – example (using Struts)</vt:lpstr>
      <vt:lpstr>MVC dilemma – example (dependencies when using Struts)</vt:lpstr>
      <vt:lpstr>Review Quiz 7.3</vt:lpstr>
      <vt:lpstr>4. Modelling GUI navigation </vt:lpstr>
      <vt:lpstr>Window navigation</vt:lpstr>
      <vt:lpstr>User experience (UX) storyboards </vt:lpstr>
      <vt:lpstr>Modeling UX elements – class stereotypes </vt:lpstr>
      <vt:lpstr>Modeling UX elements – field tags</vt:lpstr>
      <vt:lpstr>Example 7.7 (AE) – UX elements for primary window </vt:lpstr>
      <vt:lpstr>Behavioral UX collaboration </vt:lpstr>
      <vt:lpstr>Example 7.4 (CM) </vt:lpstr>
      <vt:lpstr>Example 7.4 (CM) – UX elements</vt:lpstr>
      <vt:lpstr>Example 7.4 (CM) – behavioral collaboration</vt:lpstr>
      <vt:lpstr>Example 7.4 (CM) – structural collaboration</vt:lpstr>
      <vt:lpstr>Review Quiz 7.4</vt:lpstr>
      <vt:lpstr>Summary</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RASD3edChapter7</dc:title>
  <dc:creator>Leszek A. Maciaszek</dc:creator>
  <cp:lastModifiedBy>SMB111</cp:lastModifiedBy>
  <cp:revision>326</cp:revision>
  <cp:lastPrinted>1997-04-02T08:33:58Z</cp:lastPrinted>
  <dcterms:created xsi:type="dcterms:W3CDTF">1997-03-27T13:28:40Z</dcterms:created>
  <dcterms:modified xsi:type="dcterms:W3CDTF">2018-11-04T00:17:30Z</dcterms:modified>
</cp:coreProperties>
</file>