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52"/>
  </p:notesMasterIdLst>
  <p:handoutMasterIdLst>
    <p:handoutMasterId r:id="rId53"/>
  </p:handoutMasterIdLst>
  <p:sldIdLst>
    <p:sldId id="459" r:id="rId2"/>
    <p:sldId id="814" r:id="rId3"/>
    <p:sldId id="574" r:id="rId4"/>
    <p:sldId id="815" r:id="rId5"/>
    <p:sldId id="816" r:id="rId6"/>
    <p:sldId id="817" r:id="rId7"/>
    <p:sldId id="859" r:id="rId8"/>
    <p:sldId id="853" r:id="rId9"/>
    <p:sldId id="818" r:id="rId10"/>
    <p:sldId id="819" r:id="rId11"/>
    <p:sldId id="820" r:id="rId12"/>
    <p:sldId id="821" r:id="rId13"/>
    <p:sldId id="822" r:id="rId14"/>
    <p:sldId id="823" r:id="rId15"/>
    <p:sldId id="824" r:id="rId16"/>
    <p:sldId id="825" r:id="rId17"/>
    <p:sldId id="826" r:id="rId18"/>
    <p:sldId id="827" r:id="rId19"/>
    <p:sldId id="828" r:id="rId20"/>
    <p:sldId id="829" r:id="rId21"/>
    <p:sldId id="860" r:id="rId22"/>
    <p:sldId id="854" r:id="rId23"/>
    <p:sldId id="830" r:id="rId24"/>
    <p:sldId id="831" r:id="rId25"/>
    <p:sldId id="832" r:id="rId26"/>
    <p:sldId id="833" r:id="rId27"/>
    <p:sldId id="834" r:id="rId28"/>
    <p:sldId id="835" r:id="rId29"/>
    <p:sldId id="836" r:id="rId30"/>
    <p:sldId id="837" r:id="rId31"/>
    <p:sldId id="838" r:id="rId32"/>
    <p:sldId id="839" r:id="rId33"/>
    <p:sldId id="858" r:id="rId34"/>
    <p:sldId id="855" r:id="rId35"/>
    <p:sldId id="840" r:id="rId36"/>
    <p:sldId id="841" r:id="rId37"/>
    <p:sldId id="842" r:id="rId38"/>
    <p:sldId id="843" r:id="rId39"/>
    <p:sldId id="844" r:id="rId40"/>
    <p:sldId id="856" r:id="rId41"/>
    <p:sldId id="857" r:id="rId42"/>
    <p:sldId id="845" r:id="rId43"/>
    <p:sldId id="846" r:id="rId44"/>
    <p:sldId id="847" r:id="rId45"/>
    <p:sldId id="848" r:id="rId46"/>
    <p:sldId id="849" r:id="rId47"/>
    <p:sldId id="850" r:id="rId48"/>
    <p:sldId id="851" r:id="rId49"/>
    <p:sldId id="813" r:id="rId50"/>
    <p:sldId id="852" r:id="rId51"/>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FF3399"/>
    <a:srgbClr val="FF9933"/>
    <a:srgbClr val="990033"/>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4" autoAdjust="0"/>
    <p:restoredTop sz="90657" autoAdjust="0"/>
  </p:normalViewPr>
  <p:slideViewPr>
    <p:cSldViewPr>
      <p:cViewPr varScale="1">
        <p:scale>
          <a:sx n="75" d="100"/>
          <a:sy n="75" d="100"/>
        </p:scale>
        <p:origin x="1334" y="2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8.xml"/><Relationship Id="rId18" Type="http://schemas.openxmlformats.org/officeDocument/2006/relationships/slide" Target="slides/slide30.xml"/><Relationship Id="rId26" Type="http://schemas.openxmlformats.org/officeDocument/2006/relationships/slide" Target="slides/slide45.xml"/><Relationship Id="rId3" Type="http://schemas.openxmlformats.org/officeDocument/2006/relationships/slide" Target="slides/slide3.xml"/><Relationship Id="rId21" Type="http://schemas.openxmlformats.org/officeDocument/2006/relationships/slide" Target="slides/slide34.xml"/><Relationship Id="rId7" Type="http://schemas.openxmlformats.org/officeDocument/2006/relationships/slide" Target="slides/slide10.xml"/><Relationship Id="rId12" Type="http://schemas.openxmlformats.org/officeDocument/2006/relationships/slide" Target="slides/slide17.xml"/><Relationship Id="rId17" Type="http://schemas.openxmlformats.org/officeDocument/2006/relationships/slide" Target="slides/slide29.xml"/><Relationship Id="rId25" Type="http://schemas.openxmlformats.org/officeDocument/2006/relationships/slide" Target="slides/slide44.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32.xml"/><Relationship Id="rId29" Type="http://schemas.openxmlformats.org/officeDocument/2006/relationships/slide" Target="slides/slide48.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24" Type="http://schemas.openxmlformats.org/officeDocument/2006/relationships/slide" Target="slides/slide43.xml"/><Relationship Id="rId5" Type="http://schemas.openxmlformats.org/officeDocument/2006/relationships/slide" Target="slides/slide5.xml"/><Relationship Id="rId15" Type="http://schemas.openxmlformats.org/officeDocument/2006/relationships/slide" Target="slides/slide20.xml"/><Relationship Id="rId23" Type="http://schemas.openxmlformats.org/officeDocument/2006/relationships/slide" Target="slides/slide42.xml"/><Relationship Id="rId28" Type="http://schemas.openxmlformats.org/officeDocument/2006/relationships/slide" Target="slides/slide47.xml"/><Relationship Id="rId10" Type="http://schemas.openxmlformats.org/officeDocument/2006/relationships/slide" Target="slides/slide14.xml"/><Relationship Id="rId19" Type="http://schemas.openxmlformats.org/officeDocument/2006/relationships/slide" Target="slides/slide31.xml"/><Relationship Id="rId31" Type="http://schemas.openxmlformats.org/officeDocument/2006/relationships/slide" Target="slides/slide5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19.xml"/><Relationship Id="rId22" Type="http://schemas.openxmlformats.org/officeDocument/2006/relationships/slide" Target="slides/slide35.xml"/><Relationship Id="rId27" Type="http://schemas.openxmlformats.org/officeDocument/2006/relationships/slide" Target="slides/slide46.xml"/><Relationship Id="rId30"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819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8 (RASD 3/e)</a:t>
            </a:r>
          </a:p>
        </p:txBody>
      </p:sp>
      <p:sp>
        <p:nvSpPr>
          <p:cNvPr id="819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9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3DC6893C-7A3C-43EB-91F4-256E88B5734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4563" y="4860925"/>
            <a:ext cx="52101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8 (RASD 3/e)</a:t>
            </a: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BC302066-1082-4954-B107-44001F804494}"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2055" name="Rectangle 7"/>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10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E91213F8-F709-4460-94C7-EB1F7D2D0105}"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95138" tIns="47569" rIns="95138" bIns="47569"/>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E7A47196-A050-4BD6-A608-45629A889C7C}" type="slidenum">
              <a:rPr lang="en-US" altLang="en-US"/>
              <a:pPr/>
              <a:t>20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9714" name="Rectangle 2"/>
          <p:cNvSpPr>
            <a:spLocks noGrp="1" noRot="1" noChangeAspect="1" noChangeArrowheads="1" noTextEdit="1"/>
          </p:cNvSpPr>
          <p:nvPr>
            <p:ph type="sldImg"/>
          </p:nvPr>
        </p:nvSpPr>
        <p:spPr>
          <a:xfrm>
            <a:off x="992188" y="768350"/>
            <a:ext cx="5118100" cy="3838575"/>
          </a:xfrm>
          <a:ln/>
        </p:spPr>
      </p:sp>
      <p:sp>
        <p:nvSpPr>
          <p:cNvPr id="1139715" name="Rectangle 3"/>
          <p:cNvSpPr>
            <a:spLocks noGrp="1" noChangeArrowheads="1"/>
          </p:cNvSpPr>
          <p:nvPr>
            <p:ph type="body" idx="1"/>
          </p:nvPr>
        </p:nvSpPr>
        <p:spPr/>
        <p:txBody>
          <a:bodyPr/>
          <a:lstStyle/>
          <a:p>
            <a:r>
              <a:rPr lang="en-US" altLang="en-US" dirty="0"/>
              <a:t>What do we mean by a good design in the normalization context? A </a:t>
            </a:r>
            <a:r>
              <a:rPr lang="en-US" altLang="en-US" i="1" dirty="0"/>
              <a:t>good design</a:t>
            </a:r>
            <a:r>
              <a:rPr lang="en-US" altLang="en-US" dirty="0"/>
              <a:t> means that we understand how the RDB is going to be used by a mix of update and retrieval operations. If the database is very dynamic, i.e. it is subjected to frequent update operations, then we will naturally create smaller tables to better localize and facilitate these updates. The tables will be in higher NFs and the update anomalies will be reduced or eliminated.</a:t>
            </a:r>
          </a:p>
          <a:p>
            <a:r>
              <a:rPr lang="en-US" altLang="en-US" dirty="0"/>
              <a:t>On the other hand, if the database is relatively static, i.e. we frequently search for information but we update the database content sporadically, then a </a:t>
            </a:r>
            <a:r>
              <a:rPr lang="en-US" altLang="en-US" i="1" dirty="0" err="1"/>
              <a:t>denormalized</a:t>
            </a:r>
            <a:r>
              <a:rPr lang="en-US" altLang="en-US" i="1" dirty="0"/>
              <a:t> design</a:t>
            </a:r>
            <a:r>
              <a:rPr lang="en-US" altLang="en-US" dirty="0"/>
              <a:t> will pay off. This is because a search in a single large table is going to be much more efficient than the same search on multiple tables that need to be joined together before the search starts.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CF704449-4A97-4E84-8A6F-FC082577C437}" type="slidenum">
              <a:rPr lang="en-US" altLang="en-US"/>
              <a:pPr/>
              <a:t>21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pPr marL="228600" indent="-228600">
              <a:buFontTx/>
              <a:buAutoNum type="arabicPeriod"/>
            </a:pPr>
            <a:r>
              <a:rPr lang="en-US" altLang="en-US"/>
              <a:t>The set theory (and predicate logic).</a:t>
            </a:r>
          </a:p>
          <a:p>
            <a:pPr marL="228600" indent="-228600">
              <a:buFontTx/>
              <a:buAutoNum type="arabicPeriod"/>
            </a:pPr>
            <a:r>
              <a:rPr lang="en-US" altLang="en-US"/>
              <a:t>A key must be unique and minimal.</a:t>
            </a:r>
          </a:p>
          <a:p>
            <a:pPr marL="228600" indent="-228600">
              <a:buFontTx/>
              <a:buAutoNum type="arabicPeriod"/>
            </a:pPr>
            <a:r>
              <a:rPr lang="en-US" altLang="en-US"/>
              <a:t>Yes, it can.</a:t>
            </a:r>
          </a:p>
          <a:p>
            <a:pPr marL="228600" indent="-228600">
              <a:buFontTx/>
              <a:buAutoNum type="arabicPeriod"/>
            </a:pPr>
            <a:r>
              <a:rPr lang="en-US" altLang="en-US"/>
              <a:t>Update anomaly.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51FE41FB-0C43-4E7F-BC72-6A266004A34E}" type="slidenum">
              <a:rPr lang="en-US" altLang="en-US"/>
              <a:pPr/>
              <a:t>33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pPr marL="228600" indent="-228600">
              <a:buFontTx/>
              <a:buAutoNum type="arabicPeriod"/>
            </a:pPr>
            <a:r>
              <a:rPr lang="en-US" altLang="en-US"/>
              <a:t>In mapping many-to-many associations.</a:t>
            </a:r>
          </a:p>
          <a:p>
            <a:pPr marL="228600" indent="-228600">
              <a:buFontTx/>
              <a:buAutoNum type="arabicPeriod"/>
            </a:pPr>
            <a:r>
              <a:rPr lang="en-US" altLang="en-US"/>
              <a:t>It is not addressed; it is ignored.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7DF2072A-96E5-47DF-AD38-31C4FF8DF89C}" type="slidenum">
              <a:rPr lang="en-US" altLang="en-US"/>
              <a:pPr/>
              <a:t>36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3026" name="Rectangle 2"/>
          <p:cNvSpPr>
            <a:spLocks noGrp="1" noRot="1" noChangeAspect="1" noChangeArrowheads="1" noTextEdit="1"/>
          </p:cNvSpPr>
          <p:nvPr>
            <p:ph type="sldImg"/>
          </p:nvPr>
        </p:nvSpPr>
        <p:spPr>
          <a:xfrm>
            <a:off x="992188" y="768350"/>
            <a:ext cx="5118100" cy="3838575"/>
          </a:xfrm>
          <a:ln/>
        </p:spPr>
      </p:sp>
      <p:sp>
        <p:nvSpPr>
          <p:cNvPr id="1153027" name="Rectangle 3"/>
          <p:cNvSpPr>
            <a:spLocks noGrp="1" noChangeArrowheads="1"/>
          </p:cNvSpPr>
          <p:nvPr>
            <p:ph type="body" idx="1"/>
          </p:nvPr>
        </p:nvSpPr>
        <p:spPr/>
        <p:txBody>
          <a:bodyPr/>
          <a:lstStyle/>
          <a:p>
            <a:pPr marL="228600" indent="-228600"/>
            <a:r>
              <a:rPr lang="en-US" altLang="en-US" dirty="0"/>
              <a:t>In a typical scenario, a user would request an entity object (e.g. invoice information) by interacting with some presentation object (e.g. a UI window). In the PCMEF framework, such a request would be forwarded to a </a:t>
            </a:r>
            <a:r>
              <a:rPr lang="en-US" altLang="en-US" i="1" dirty="0"/>
              <a:t>control object</a:t>
            </a:r>
            <a:r>
              <a:rPr lang="en-US" altLang="en-US" dirty="0"/>
              <a:t> (i.e. an object in the control subsystem). The control object would ask a </a:t>
            </a:r>
            <a:r>
              <a:rPr lang="en-US" altLang="en-US" i="1" dirty="0"/>
              <a:t>data </a:t>
            </a:r>
            <a:r>
              <a:rPr lang="en-US" altLang="en-US" i="1" dirty="0" err="1"/>
              <a:t>mapper</a:t>
            </a:r>
            <a:r>
              <a:rPr lang="en-US" altLang="en-US" i="1" dirty="0"/>
              <a:t> object</a:t>
            </a:r>
            <a:r>
              <a:rPr lang="en-US" altLang="en-US" dirty="0"/>
              <a:t> to get the entity object. The data </a:t>
            </a:r>
            <a:r>
              <a:rPr lang="en-US" altLang="en-US" dirty="0" err="1"/>
              <a:t>mapper</a:t>
            </a:r>
            <a:r>
              <a:rPr lang="en-US" altLang="en-US" dirty="0"/>
              <a:t> class is normally placed within the mediator subsystem.</a:t>
            </a:r>
          </a:p>
          <a:p>
            <a:pPr marL="228600" indent="-228600"/>
            <a:r>
              <a:rPr lang="en-US" altLang="en-US" dirty="0"/>
              <a:t>A </a:t>
            </a:r>
            <a:r>
              <a:rPr lang="en-US" altLang="en-US" i="1" dirty="0"/>
              <a:t>data </a:t>
            </a:r>
            <a:r>
              <a:rPr lang="en-US" altLang="en-US" i="1" dirty="0" err="1"/>
              <a:t>mapper</a:t>
            </a:r>
            <a:r>
              <a:rPr lang="en-US" altLang="en-US" i="1" dirty="0"/>
              <a:t> object</a:t>
            </a:r>
            <a:r>
              <a:rPr lang="en-US" altLang="en-US" dirty="0"/>
              <a:t> would have a number of overloaded methods providing different search strategies depending on what information is passed to the </a:t>
            </a:r>
            <a:r>
              <a:rPr lang="en-US" altLang="en-US" dirty="0" err="1"/>
              <a:t>mapper</a:t>
            </a:r>
            <a:r>
              <a:rPr lang="en-US" altLang="en-US" dirty="0"/>
              <a:t> by the control object. Typical possibilities are (</a:t>
            </a:r>
            <a:r>
              <a:rPr lang="en-US" altLang="en-US" dirty="0" err="1"/>
              <a:t>Maciaszek</a:t>
            </a:r>
            <a:r>
              <a:rPr lang="en-US" altLang="en-US" dirty="0"/>
              <a:t> and </a:t>
            </a:r>
            <a:r>
              <a:rPr lang="en-US" altLang="en-US" dirty="0" err="1"/>
              <a:t>Liong</a:t>
            </a:r>
            <a:r>
              <a:rPr lang="en-US" altLang="en-US" dirty="0"/>
              <a:t>, 2004):</a:t>
            </a:r>
          </a:p>
          <a:p>
            <a:pPr marL="228600" indent="-228600">
              <a:buFontTx/>
              <a:buAutoNum type="arabicPeriod"/>
            </a:pPr>
            <a:r>
              <a:rPr lang="en-US" altLang="en-US" dirty="0"/>
              <a:t>A control object knows an OID of an object and passes it to a data </a:t>
            </a:r>
            <a:r>
              <a:rPr lang="en-US" altLang="en-US" dirty="0" err="1"/>
              <a:t>mapper</a:t>
            </a:r>
            <a:r>
              <a:rPr lang="en-US" altLang="en-US" dirty="0"/>
              <a:t> object. </a:t>
            </a:r>
          </a:p>
          <a:p>
            <a:pPr marL="228600" indent="-228600">
              <a:buFontTx/>
              <a:buAutoNum type="arabicPeriod"/>
            </a:pPr>
            <a:r>
              <a:rPr lang="en-US" altLang="en-US" dirty="0"/>
              <a:t>A control object knows some attribute values of an object and passes them to a data </a:t>
            </a:r>
            <a:r>
              <a:rPr lang="en-US" altLang="en-US" dirty="0" err="1"/>
              <a:t>mapper</a:t>
            </a:r>
            <a:r>
              <a:rPr lang="en-US" altLang="en-US" dirty="0"/>
              <a:t> object.</a:t>
            </a:r>
          </a:p>
          <a:p>
            <a:pPr marL="228600" indent="-228600">
              <a:buFontTx/>
              <a:buAutoNum type="arabicPeriod"/>
            </a:pPr>
            <a:r>
              <a:rPr lang="en-US" altLang="en-US" dirty="0"/>
              <a:t>A control object knows of another object X that holds a reference to the entity object which is the search target and it passes X to a data </a:t>
            </a:r>
            <a:r>
              <a:rPr lang="en-US" altLang="en-US" dirty="0" err="1"/>
              <a:t>mapper</a:t>
            </a:r>
            <a:r>
              <a:rPr lang="en-US" altLang="en-US" dirty="0"/>
              <a:t> object.</a:t>
            </a:r>
          </a:p>
          <a:p>
            <a:pPr marL="228600" indent="-22860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2507BC09-305D-4452-81C8-96B0A0B70001}" type="slidenum">
              <a:rPr lang="en-US" altLang="en-US"/>
              <a:pPr/>
              <a:t>37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5074" name="Rectangle 2"/>
          <p:cNvSpPr>
            <a:spLocks noGrp="1" noRot="1" noChangeAspect="1" noChangeArrowheads="1" noTextEdit="1"/>
          </p:cNvSpPr>
          <p:nvPr>
            <p:ph type="sldImg"/>
          </p:nvPr>
        </p:nvSpPr>
        <p:spPr>
          <a:xfrm>
            <a:off x="992188" y="768350"/>
            <a:ext cx="5118100" cy="3838575"/>
          </a:xfrm>
          <a:ln/>
        </p:spPr>
      </p:sp>
      <p:sp>
        <p:nvSpPr>
          <p:cNvPr id="1155075" name="Rectangle 3"/>
          <p:cNvSpPr>
            <a:spLocks noGrp="1" noChangeArrowheads="1"/>
          </p:cNvSpPr>
          <p:nvPr>
            <p:ph type="body" idx="1"/>
          </p:nvPr>
        </p:nvSpPr>
        <p:spPr/>
        <p:txBody>
          <a:bodyPr/>
          <a:lstStyle/>
          <a:p>
            <a:r>
              <a:rPr lang="en-US" altLang="en-US" dirty="0"/>
              <a:t>Figure 8-21 is a sequence diagram for loading an </a:t>
            </a:r>
            <a:r>
              <a:rPr lang="en-US" altLang="en-US" dirty="0" err="1"/>
              <a:t>EContact</a:t>
            </a:r>
            <a:r>
              <a:rPr lang="en-US" altLang="en-US" dirty="0"/>
              <a:t> object from the Contact table (ref. Example 8.1, Section 8.3.1). The model assumes that </a:t>
            </a:r>
            <a:r>
              <a:rPr lang="en-US" altLang="en-US" dirty="0" err="1"/>
              <a:t>MDataMapper</a:t>
            </a:r>
            <a:r>
              <a:rPr lang="en-US" altLang="en-US" dirty="0"/>
              <a:t> knows that the </a:t>
            </a:r>
            <a:r>
              <a:rPr lang="en-US" altLang="en-US" dirty="0" err="1"/>
              <a:t>EContact</a:t>
            </a:r>
            <a:r>
              <a:rPr lang="en-US" altLang="en-US" dirty="0"/>
              <a:t> object is not in memory and immediately proceeds to the database to get the object. To make the search possible, </a:t>
            </a:r>
            <a:r>
              <a:rPr lang="en-US" altLang="en-US" dirty="0" err="1"/>
              <a:t>CAdmin</a:t>
            </a:r>
            <a:r>
              <a:rPr lang="en-US" altLang="en-US" dirty="0"/>
              <a:t> passes </a:t>
            </a:r>
            <a:r>
              <a:rPr lang="en-US" altLang="en-US" dirty="0" err="1"/>
              <a:t>contactName</a:t>
            </a:r>
            <a:r>
              <a:rPr lang="en-US" altLang="en-US" dirty="0"/>
              <a:t> as a search condition value in argument to </a:t>
            </a:r>
            <a:r>
              <a:rPr lang="en-US" altLang="en-US" dirty="0" err="1"/>
              <a:t>getContact</a:t>
            </a:r>
            <a:r>
              <a:rPr lang="en-US" altLang="en-US" dirty="0"/>
              <a:t>().</a:t>
            </a:r>
          </a:p>
          <a:p>
            <a:r>
              <a:rPr lang="en-US" altLang="en-US" dirty="0"/>
              <a:t>In the model in Figure 8-21, </a:t>
            </a:r>
            <a:r>
              <a:rPr lang="en-US" altLang="en-US" dirty="0" err="1"/>
              <a:t>MDataMapper</a:t>
            </a:r>
            <a:r>
              <a:rPr lang="en-US" altLang="en-US" dirty="0"/>
              <a:t> builds a SQL search string and passes it to </a:t>
            </a:r>
            <a:r>
              <a:rPr lang="en-US" altLang="en-US" dirty="0" err="1"/>
              <a:t>FReader</a:t>
            </a:r>
            <a:r>
              <a:rPr lang="en-US" altLang="en-US" dirty="0"/>
              <a:t> in the query() message. </a:t>
            </a:r>
            <a:r>
              <a:rPr lang="en-US" altLang="en-US" dirty="0" err="1"/>
              <a:t>FReader</a:t>
            </a:r>
            <a:r>
              <a:rPr lang="en-US" altLang="en-US" dirty="0"/>
              <a:t> handles then any communication with the database and obtains the data from the Contact table. This data is then returned to </a:t>
            </a:r>
            <a:r>
              <a:rPr lang="en-US" altLang="en-US" dirty="0" err="1"/>
              <a:t>MDataMapper</a:t>
            </a:r>
            <a:r>
              <a:rPr lang="en-US" altLang="en-US" dirty="0"/>
              <a:t>. In general, the SQL query could be fully constructed in </a:t>
            </a:r>
            <a:r>
              <a:rPr lang="en-US" altLang="en-US" dirty="0" err="1"/>
              <a:t>FReader</a:t>
            </a:r>
            <a:r>
              <a:rPr lang="en-US" altLang="en-US" dirty="0"/>
              <a:t>, rather than in </a:t>
            </a:r>
            <a:r>
              <a:rPr lang="en-US" altLang="en-US" dirty="0" err="1"/>
              <a:t>MDataMapper</a:t>
            </a:r>
            <a:r>
              <a:rPr lang="en-US" altLang="en-US" dirty="0"/>
              <a:t>.</a:t>
            </a:r>
          </a:p>
          <a:p>
            <a:r>
              <a:rPr lang="en-US" altLang="en-US" dirty="0" err="1"/>
              <a:t>MDataMapper</a:t>
            </a:r>
            <a:r>
              <a:rPr lang="en-US" altLang="en-US" dirty="0"/>
              <a:t> has now data to build an </a:t>
            </a:r>
            <a:r>
              <a:rPr lang="en-US" altLang="en-US" dirty="0" err="1"/>
              <a:t>EContact</a:t>
            </a:r>
            <a:r>
              <a:rPr lang="en-US" altLang="en-US" dirty="0"/>
              <a:t> object. This process is initiated in </a:t>
            </a:r>
            <a:r>
              <a:rPr lang="en-US" altLang="en-US" dirty="0" err="1"/>
              <a:t>createContact</a:t>
            </a:r>
            <a:r>
              <a:rPr lang="en-US" altLang="en-US" dirty="0"/>
              <a:t>() method. This method is responsible for construction of a new </a:t>
            </a:r>
            <a:r>
              <a:rPr lang="en-US" altLang="en-US" dirty="0" err="1"/>
              <a:t>EContact</a:t>
            </a:r>
            <a:r>
              <a:rPr lang="en-US" altLang="en-US" dirty="0"/>
              <a:t> object. The message new() does this.</a:t>
            </a:r>
          </a:p>
          <a:p>
            <a:r>
              <a:rPr lang="en-US" altLang="en-US" dirty="0"/>
              <a:t>To conclude the loading process, </a:t>
            </a:r>
            <a:r>
              <a:rPr lang="en-US" altLang="en-US" dirty="0" err="1"/>
              <a:t>MDataMapper</a:t>
            </a:r>
            <a:r>
              <a:rPr lang="en-US" altLang="en-US" dirty="0"/>
              <a:t> requests that </a:t>
            </a:r>
            <a:r>
              <a:rPr lang="en-US" altLang="en-US" dirty="0" err="1"/>
              <a:t>EIdentityMap</a:t>
            </a:r>
            <a:r>
              <a:rPr lang="en-US" altLang="en-US" dirty="0"/>
              <a:t> registers the newly created </a:t>
            </a:r>
            <a:r>
              <a:rPr lang="en-US" altLang="en-US" dirty="0" err="1"/>
              <a:t>EContact</a:t>
            </a:r>
            <a:r>
              <a:rPr lang="en-US" altLang="en-US" dirty="0"/>
              <a:t> object (and marks it as clean). The registration involves adding </a:t>
            </a:r>
            <a:r>
              <a:rPr lang="en-US" altLang="en-US" dirty="0" err="1"/>
              <a:t>EContact’s</a:t>
            </a:r>
            <a:r>
              <a:rPr lang="en-US" altLang="en-US" dirty="0"/>
              <a:t> OID to various maps managed by </a:t>
            </a:r>
            <a:r>
              <a:rPr lang="en-US" altLang="en-US" dirty="0" err="1"/>
              <a:t>EIdentityMap</a:t>
            </a:r>
            <a:r>
              <a:rPr lang="en-US" altLang="en-US" dirty="0"/>
              <a:t>. The most obvious map is the map between </a:t>
            </a:r>
            <a:r>
              <a:rPr lang="en-US" altLang="en-US" dirty="0" err="1"/>
              <a:t>EContact’s</a:t>
            </a:r>
            <a:r>
              <a:rPr lang="en-US" altLang="en-US" dirty="0"/>
              <a:t> OID and the </a:t>
            </a:r>
            <a:r>
              <a:rPr lang="en-US" altLang="en-US" dirty="0" err="1"/>
              <a:t>EContact</a:t>
            </a:r>
            <a:r>
              <a:rPr lang="en-US" altLang="en-US" dirty="0"/>
              <a:t> object itself. Another map may exist to link </a:t>
            </a:r>
            <a:r>
              <a:rPr lang="en-US" altLang="en-US" dirty="0" err="1"/>
              <a:t>EContact’s</a:t>
            </a:r>
            <a:r>
              <a:rPr lang="en-US" altLang="en-US" dirty="0"/>
              <a:t> OID with its </a:t>
            </a:r>
            <a:r>
              <a:rPr lang="en-US" altLang="en-US" dirty="0" err="1"/>
              <a:t>contactName</a:t>
            </a:r>
            <a:r>
              <a:rPr lang="en-US" altLang="en-US" dirty="0"/>
              <a:t> (assuming the </a:t>
            </a:r>
            <a:r>
              <a:rPr lang="en-US" altLang="en-US" dirty="0" err="1"/>
              <a:t>contactName</a:t>
            </a:r>
            <a:r>
              <a:rPr lang="en-US" altLang="en-US" dirty="0"/>
              <a:t> is a unique identifier).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76A2000D-EE99-438E-AE43-0D6588F112A9}" type="slidenum">
              <a:rPr lang="en-US" altLang="en-US"/>
              <a:pPr/>
              <a:t>38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7122" name="Rectangle 2"/>
          <p:cNvSpPr>
            <a:spLocks noGrp="1" noRot="1" noChangeAspect="1" noChangeArrowheads="1" noTextEdit="1"/>
          </p:cNvSpPr>
          <p:nvPr>
            <p:ph type="sldImg"/>
          </p:nvPr>
        </p:nvSpPr>
        <p:spPr>
          <a:xfrm>
            <a:off x="992188" y="768350"/>
            <a:ext cx="5118100" cy="3838575"/>
          </a:xfrm>
          <a:ln/>
        </p:spPr>
      </p:sp>
      <p:sp>
        <p:nvSpPr>
          <p:cNvPr id="1157123" name="Rectangle 3"/>
          <p:cNvSpPr>
            <a:spLocks noGrp="1" noChangeArrowheads="1"/>
          </p:cNvSpPr>
          <p:nvPr>
            <p:ph type="body" idx="1"/>
          </p:nvPr>
        </p:nvSpPr>
        <p:spPr/>
        <p:txBody>
          <a:bodyPr/>
          <a:lstStyle/>
          <a:p>
            <a:pPr marL="228600" indent="-228600"/>
            <a:r>
              <a:rPr lang="en-US" altLang="en-US" i="1" dirty="0"/>
              <a:t>Unloading</a:t>
            </a:r>
            <a:r>
              <a:rPr lang="en-US" altLang="en-US" dirty="0"/>
              <a:t>, known also as </a:t>
            </a:r>
            <a:r>
              <a:rPr lang="en-US" altLang="en-US" i="1" dirty="0"/>
              <a:t>check-in</a:t>
            </a:r>
            <a:r>
              <a:rPr lang="en-US" altLang="en-US" dirty="0"/>
              <a:t>)  is the operation opposite to loading. There are three main circumstances when an entity object needs to be unloaded (</a:t>
            </a:r>
            <a:r>
              <a:rPr lang="en-US" altLang="en-US" dirty="0" err="1"/>
              <a:t>Maciaszek</a:t>
            </a:r>
            <a:r>
              <a:rPr lang="en-US" altLang="en-US" dirty="0"/>
              <a:t> and </a:t>
            </a:r>
            <a:r>
              <a:rPr lang="en-US" altLang="en-US" dirty="0" err="1"/>
              <a:t>Liong</a:t>
            </a:r>
            <a:r>
              <a:rPr lang="en-US" altLang="en-US" dirty="0"/>
              <a:t>, 2004):</a:t>
            </a:r>
          </a:p>
          <a:p>
            <a:pPr marL="228600" indent="-228600">
              <a:buFontTx/>
              <a:buAutoNum type="arabicPeriod"/>
            </a:pPr>
            <a:r>
              <a:rPr lang="en-US" altLang="en-US" dirty="0"/>
              <a:t>the application created a new entity objects and this object needs to be persistently stored in the database</a:t>
            </a:r>
          </a:p>
          <a:p>
            <a:pPr marL="228600" indent="-228600">
              <a:buFontTx/>
              <a:buAutoNum type="arabicPeriod"/>
            </a:pPr>
            <a:r>
              <a:rPr lang="en-US" altLang="en-US" dirty="0"/>
              <a:t>the application updated an entity object and the changes need to be persistently recorded in the database</a:t>
            </a:r>
          </a:p>
          <a:p>
            <a:pPr marL="228600" indent="-228600">
              <a:buFontTx/>
              <a:buAutoNum type="arabicPeriod"/>
            </a:pPr>
            <a:r>
              <a:rPr lang="en-US" altLang="en-US" dirty="0"/>
              <a:t>the application deleted an entity object and the corresponding record must be deleted from a database table</a:t>
            </a:r>
          </a:p>
          <a:p>
            <a:pPr marL="228600" indent="-228600"/>
            <a:r>
              <a:rPr lang="en-US" altLang="en-US" dirty="0"/>
              <a:t>Figure 8-22 demonstrates interaction sequence for the third situation when an object is deleted by the application. Assuming that </a:t>
            </a:r>
            <a:r>
              <a:rPr lang="en-US" altLang="en-US" dirty="0" err="1"/>
              <a:t>CAdmin</a:t>
            </a:r>
            <a:r>
              <a:rPr lang="en-US" altLang="en-US" dirty="0"/>
              <a:t> knows that a </a:t>
            </a:r>
            <a:r>
              <a:rPr lang="en-US" altLang="en-US" dirty="0" err="1"/>
              <a:t>EContact</a:t>
            </a:r>
            <a:r>
              <a:rPr lang="en-US" altLang="en-US" dirty="0"/>
              <a:t> object needs to be deleted, it invokes the </a:t>
            </a:r>
            <a:r>
              <a:rPr lang="en-US" altLang="en-US" dirty="0" err="1"/>
              <a:t>deleteContact</a:t>
            </a:r>
            <a:r>
              <a:rPr lang="en-US" altLang="en-US" dirty="0"/>
              <a:t>() service on </a:t>
            </a:r>
            <a:r>
              <a:rPr lang="en-US" altLang="en-US" dirty="0" err="1"/>
              <a:t>MDataMapper</a:t>
            </a:r>
            <a:r>
              <a:rPr lang="en-US" altLang="en-US" dirty="0"/>
              <a:t>. </a:t>
            </a:r>
            <a:r>
              <a:rPr lang="en-US" altLang="en-US" dirty="0" err="1"/>
              <a:t>MDataMapper</a:t>
            </a:r>
            <a:r>
              <a:rPr lang="en-US" altLang="en-US" dirty="0"/>
              <a:t> constructs an SQL string for the delete() operation and asks </a:t>
            </a:r>
            <a:r>
              <a:rPr lang="en-US" altLang="en-US" dirty="0" err="1"/>
              <a:t>FWriter</a:t>
            </a:r>
            <a:r>
              <a:rPr lang="en-US" altLang="en-US" dirty="0"/>
              <a:t> to get the database to delete the pertinent record from the Contact table.</a:t>
            </a:r>
          </a:p>
          <a:p>
            <a:pPr marL="228600" indent="-228600"/>
            <a:r>
              <a:rPr lang="en-US" altLang="en-US" dirty="0"/>
              <a:t>Once </a:t>
            </a:r>
            <a:r>
              <a:rPr lang="en-US" altLang="en-US" dirty="0" err="1"/>
              <a:t>FWriter</a:t>
            </a:r>
            <a:r>
              <a:rPr lang="en-US" altLang="en-US" dirty="0"/>
              <a:t> returns (to </a:t>
            </a:r>
            <a:r>
              <a:rPr lang="en-US" altLang="en-US" dirty="0" err="1"/>
              <a:t>MDataMapper</a:t>
            </a:r>
            <a:r>
              <a:rPr lang="en-US" altLang="en-US" dirty="0"/>
              <a:t>) the information that the database record has been deleted, </a:t>
            </a:r>
            <a:r>
              <a:rPr lang="en-US" altLang="en-US" dirty="0" err="1"/>
              <a:t>MDataMapper</a:t>
            </a:r>
            <a:r>
              <a:rPr lang="en-US" altLang="en-US" dirty="0"/>
              <a:t> sends an unregister() message to </a:t>
            </a:r>
            <a:r>
              <a:rPr lang="en-US" altLang="en-US" dirty="0" err="1"/>
              <a:t>EIdentityMap</a:t>
            </a:r>
            <a:r>
              <a:rPr lang="en-US" altLang="en-US" dirty="0"/>
              <a:t>. Following successful removal of any </a:t>
            </a:r>
            <a:r>
              <a:rPr lang="en-US" altLang="en-US" dirty="0" err="1"/>
              <a:t>EContact</a:t>
            </a:r>
            <a:r>
              <a:rPr lang="en-US" altLang="en-US" dirty="0"/>
              <a:t> information from the maps maintained by </a:t>
            </a:r>
            <a:r>
              <a:rPr lang="en-US" altLang="en-US" dirty="0" err="1"/>
              <a:t>EIdentityMap</a:t>
            </a:r>
            <a:r>
              <a:rPr lang="en-US" altLang="en-US" dirty="0"/>
              <a:t>, </a:t>
            </a:r>
            <a:r>
              <a:rPr lang="en-US" altLang="en-US" dirty="0" err="1"/>
              <a:t>MDataMapper</a:t>
            </a:r>
            <a:r>
              <a:rPr lang="en-US" altLang="en-US" dirty="0"/>
              <a:t> requests </a:t>
            </a:r>
            <a:r>
              <a:rPr lang="en-US" altLang="en-US" dirty="0" err="1"/>
              <a:t>EContact</a:t>
            </a:r>
            <a:r>
              <a:rPr lang="en-US" altLang="en-US" dirty="0"/>
              <a:t> to destroy() itself.</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9F540DEE-B692-4D9B-BA7E-619CF5C5780E}" type="slidenum">
              <a:rPr lang="en-US" altLang="en-US"/>
              <a:pPr/>
              <a:t>40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pPr marL="228600" indent="-228600">
              <a:buFontTx/>
              <a:buAutoNum type="arabicPeriod"/>
            </a:pPr>
            <a:r>
              <a:rPr lang="en-US" altLang="en-US"/>
              <a:t>Patterns of Enterprise Application Architecture.</a:t>
            </a:r>
          </a:p>
          <a:p>
            <a:pPr marL="228600" indent="-228600">
              <a:buFontTx/>
              <a:buAutoNum type="arabicPeriod"/>
            </a:pPr>
            <a:r>
              <a:rPr lang="en-US" altLang="en-US"/>
              <a:t>The data mapper pattern.</a:t>
            </a:r>
          </a:p>
          <a:p>
            <a:pPr marL="228600" indent="-228600">
              <a:buFontTx/>
              <a:buAutoNum type="arabicPeriod"/>
            </a:pPr>
            <a:r>
              <a:rPr lang="en-US" altLang="en-US"/>
              <a:t>The unit of work pattern.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A9160F6A-B149-4AC3-9B1A-BF7E70BB0ED9}" type="slidenum">
              <a:rPr lang="en-US" altLang="en-US"/>
              <a:pPr/>
              <a:t>45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63266" name="Rectangle 2"/>
          <p:cNvSpPr>
            <a:spLocks noGrp="1" noRot="1" noChangeAspect="1" noChangeArrowheads="1" noTextEdit="1"/>
          </p:cNvSpPr>
          <p:nvPr>
            <p:ph type="sldImg"/>
          </p:nvPr>
        </p:nvSpPr>
        <p:spPr>
          <a:xfrm>
            <a:off x="992188" y="768350"/>
            <a:ext cx="5118100" cy="3838575"/>
          </a:xfrm>
          <a:ln/>
        </p:spPr>
      </p:sp>
      <p:sp>
        <p:nvSpPr>
          <p:cNvPr id="1163267" name="Rectangle 3"/>
          <p:cNvSpPr>
            <a:spLocks noGrp="1" noChangeArrowheads="1"/>
          </p:cNvSpPr>
          <p:nvPr>
            <p:ph type="body" idx="1"/>
          </p:nvPr>
        </p:nvSpPr>
        <p:spPr/>
        <p:txBody>
          <a:bodyPr/>
          <a:lstStyle/>
          <a:p>
            <a:r>
              <a:rPr lang="en-US" altLang="en-US"/>
              <a:t>The recovery is automatic but a DBA can control the amount of recovery time by setting the frequency of </a:t>
            </a:r>
            <a:r>
              <a:rPr lang="en-US" altLang="en-US" i="1"/>
              <a:t>checkpoints</a:t>
            </a:r>
            <a:r>
              <a:rPr lang="en-US" altLang="en-US"/>
              <a:t>. A checkpoint forces the DBMS to temporarily stop all transactions and write all the transactional changes (made since the previous checkpoint) to the database.</a:t>
            </a:r>
          </a:p>
          <a:p>
            <a:r>
              <a:rPr lang="en-US" altLang="en-US"/>
              <a:t>Figure 8-24 illustrates the issues involved in automatic recovery from failure (Kirkwood, 1992). The transaction t1 committed after the checkpoint but before the system failure. As a DBMS does not know if all changes after the checkpoint have been physically written to the database, it will </a:t>
            </a:r>
            <a:r>
              <a:rPr lang="en-US" altLang="en-US" i="1"/>
              <a:t>roll forward</a:t>
            </a:r>
            <a:r>
              <a:rPr lang="en-US" altLang="en-US"/>
              <a:t> (</a:t>
            </a:r>
            <a:r>
              <a:rPr lang="en-US" altLang="en-US" i="1"/>
              <a:t>redo</a:t>
            </a:r>
            <a:r>
              <a:rPr lang="en-US" altLang="en-US"/>
              <a:t>) the transaction t1 after it recovers from the failure.</a:t>
            </a:r>
          </a:p>
          <a:p>
            <a:r>
              <a:rPr lang="en-US" altLang="en-US"/>
              <a:t>The transaction t2 had a rollback applied to it between the checkpoint and the failure. As in the case of the transaction t1, the DBMS does not know if the rollback changes reached the disk – the DBMS will perform the </a:t>
            </a:r>
            <a:r>
              <a:rPr lang="en-US" altLang="en-US" i="1"/>
              <a:t>rollback</a:t>
            </a:r>
            <a:r>
              <a:rPr lang="en-US" altLang="en-US"/>
              <a:t> again.</a:t>
            </a:r>
          </a:p>
          <a:p>
            <a:r>
              <a:rPr lang="en-US" altLang="en-US"/>
              <a:t>The other transactions started after the checkpoint. The transaction t3 will be </a:t>
            </a:r>
            <a:r>
              <a:rPr lang="en-US" altLang="en-US" i="1"/>
              <a:t>rolled forward</a:t>
            </a:r>
            <a:r>
              <a:rPr lang="en-US" altLang="en-US"/>
              <a:t> to guarantee that its changes are affected in the database. Similarly, the transaction t4 will be repeated, i.e. </a:t>
            </a:r>
            <a:r>
              <a:rPr lang="en-US" altLang="en-US" i="1"/>
              <a:t>rolled back</a:t>
            </a:r>
            <a:r>
              <a:rPr lang="en-US" altLang="en-US"/>
              <a:t>.</a:t>
            </a:r>
          </a:p>
          <a:p>
            <a:r>
              <a:rPr lang="en-US" altLang="en-US"/>
              <a:t>The transaction t5 would not require any remedial action by the DBMS because it was executing at the time of failure. Any changes done by t5 before the failure have not been written to the database. All intermediate changes have only been written to the log file. The user is aware that the transaction was executing at the time of failure and may re-send the transaction when the DBMS is up and running again.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57941DD6-7F7E-455D-9949-F3C7CF0742D2}" type="slidenum">
              <a:rPr lang="en-US" altLang="en-US"/>
              <a:pPr/>
              <a:t>47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66338" name="Rectangle 2"/>
          <p:cNvSpPr>
            <a:spLocks noGrp="1" noRot="1" noChangeAspect="1" noChangeArrowheads="1" noTextEdit="1"/>
          </p:cNvSpPr>
          <p:nvPr>
            <p:ph type="sldImg"/>
          </p:nvPr>
        </p:nvSpPr>
        <p:spPr>
          <a:xfrm>
            <a:off x="992188" y="768350"/>
            <a:ext cx="5118100" cy="3838575"/>
          </a:xfrm>
          <a:ln/>
        </p:spPr>
      </p:sp>
      <p:sp>
        <p:nvSpPr>
          <p:cNvPr id="1166339" name="Rectangle 3"/>
          <p:cNvSpPr>
            <a:spLocks noGrp="1" noChangeArrowheads="1"/>
          </p:cNvSpPr>
          <p:nvPr>
            <p:ph type="body" idx="1"/>
          </p:nvPr>
        </p:nvSpPr>
        <p:spPr/>
        <p:txBody>
          <a:bodyPr/>
          <a:lstStyle/>
          <a:p>
            <a:r>
              <a:rPr lang="en-US" altLang="en-US"/>
              <a:t>As an example, we present an algorithm for the stored procedure DeleteEvent related to the Contact Management application (Figure 8-25). The procedure checks whether the user (employee) attempting to delete an event is the same employee who created the event. If not, the delete operation is rejected. The procedure also checks if the event is the only one remaining for the task. If so, the task is deleted as well.</a:t>
            </a:r>
          </a:p>
          <a:p>
            <a:r>
              <a:rPr lang="en-US" altLang="en-US"/>
              <a:t>The stored procedure DeleteEvent contains delete statements to delete records from the tables Event and Task. These delete statements would fire delete triggers on these tables, if present. If the algorithms for these triggers go beyond the normal referential integrity checking, the designer should provide pseudocode specifications for them as well (including the decision on rollback strategy – a trigger rollback or a transaction rollback).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80ADA729-EEEB-49C9-9A59-A6B581D72C4A}" type="slidenum">
              <a:rPr lang="en-US" altLang="en-US"/>
              <a:pPr/>
              <a:t>48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68386" name="Rectangle 2"/>
          <p:cNvSpPr>
            <a:spLocks noGrp="1" noRot="1" noChangeAspect="1" noChangeArrowheads="1" noTextEdit="1"/>
          </p:cNvSpPr>
          <p:nvPr>
            <p:ph type="sldImg"/>
          </p:nvPr>
        </p:nvSpPr>
        <p:spPr>
          <a:xfrm>
            <a:off x="992188" y="768350"/>
            <a:ext cx="5118100" cy="3838575"/>
          </a:xfrm>
          <a:ln/>
        </p:spPr>
      </p:sp>
      <p:sp>
        <p:nvSpPr>
          <p:cNvPr id="1168387" name="Rectangle 3"/>
          <p:cNvSpPr>
            <a:spLocks noGrp="1" noChangeArrowheads="1"/>
          </p:cNvSpPr>
          <p:nvPr>
            <p:ph type="body" idx="1"/>
          </p:nvPr>
        </p:nvSpPr>
        <p:spPr/>
        <p:txBody>
          <a:bodyPr/>
          <a:lstStyle/>
          <a:p>
            <a:r>
              <a:rPr lang="en-US" altLang="en-US"/>
              <a:t>The notion of </a:t>
            </a:r>
            <a:r>
              <a:rPr lang="en-US" altLang="en-US" i="1"/>
              <a:t>short transaction</a:t>
            </a:r>
            <a:r>
              <a:rPr lang="en-US" altLang="en-US"/>
              <a:t> is not eradicated from a workgroup computing application. Short transactions are necessary to guarantee atomicity and isolation </a:t>
            </a:r>
            <a:r>
              <a:rPr lang="en-US" altLang="en-US" i="1"/>
              <a:t>during</a:t>
            </a:r>
            <a:r>
              <a:rPr lang="en-US" altLang="en-US"/>
              <a:t> the check-out and check-in operations between the group database and private databases. </a:t>
            </a:r>
            <a:r>
              <a:rPr lang="en-US" altLang="en-US" i="1"/>
              <a:t>Short locks</a:t>
            </a:r>
            <a:r>
              <a:rPr lang="en-US" altLang="en-US"/>
              <a:t> are released afterwards and </a:t>
            </a:r>
            <a:r>
              <a:rPr lang="en-US" altLang="en-US" i="1"/>
              <a:t>long persistent locks</a:t>
            </a:r>
            <a:r>
              <a:rPr lang="en-US" altLang="en-US"/>
              <a:t> are imposed by the group database on all checked-out objects.</a:t>
            </a:r>
          </a:p>
          <a:p>
            <a:r>
              <a:rPr lang="en-US" altLang="en-US"/>
              <a:t>Related objectives of the long transaction model include (Hawryszkiewycz </a:t>
            </a:r>
            <a:r>
              <a:rPr lang="en-US" altLang="en-US" i="1"/>
              <a:t>et al</a:t>
            </a:r>
            <a:r>
              <a:rPr lang="en-US" altLang="en-US"/>
              <a:t>., 1994; Maciaszek, 1998):</a:t>
            </a:r>
          </a:p>
          <a:p>
            <a:pPr>
              <a:buFontTx/>
              <a:buChar char="•"/>
            </a:pPr>
            <a:r>
              <a:rPr lang="en-US" altLang="en-US"/>
              <a:t>Allowing the exchange of information (even if temporarily inconsistent) between cooperating users.</a:t>
            </a:r>
          </a:p>
          <a:p>
            <a:pPr>
              <a:buFontTx/>
              <a:buChar char="•"/>
            </a:pPr>
            <a:r>
              <a:rPr lang="en-US" altLang="en-US"/>
              <a:t>Detecting data inconsistencies and mediating their resolutions.</a:t>
            </a:r>
          </a:p>
          <a:p>
            <a:pPr>
              <a:buFontTx/>
              <a:buChar char="•"/>
            </a:pPr>
            <a:r>
              <a:rPr lang="en-US" altLang="en-US"/>
              <a:t>Taking advantage of object versionability to provide a controlled sharing without loss of work in case of system failures.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0BA04DD2-DD29-47C5-B7C3-9185542A51AC}"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5407929D-9210-4A89-BAF9-06A64408EF0E}" type="slidenum">
              <a:rPr lang="en-US" altLang="en-US"/>
              <a:pPr/>
              <a:t>49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pPr marL="228600" indent="-228600">
              <a:buFontTx/>
              <a:buAutoNum type="arabicPeriod"/>
            </a:pPr>
            <a:r>
              <a:rPr lang="en-US" altLang="en-US"/>
              <a:t>From level 3.</a:t>
            </a:r>
          </a:p>
          <a:p>
            <a:pPr marL="228600" indent="-228600">
              <a:buFontTx/>
              <a:buAutoNum type="arabicPeriod"/>
            </a:pPr>
            <a:r>
              <a:rPr lang="en-US" altLang="en-US"/>
              <a:t>Database recovery and concurrency control.</a:t>
            </a:r>
          </a:p>
          <a:p>
            <a:pPr marL="228600" indent="-228600">
              <a:buFontTx/>
              <a:buAutoNum type="arabicPeriod"/>
            </a:pPr>
            <a:r>
              <a:rPr lang="en-US" altLang="en-US"/>
              <a:t>Repeatable read.</a:t>
            </a:r>
          </a:p>
          <a:p>
            <a:pPr marL="228600" indent="-228600">
              <a:buFontTx/>
              <a:buAutoNum type="arabicPeriod"/>
            </a:pPr>
            <a:r>
              <a:rPr lang="en-US" altLang="en-US"/>
              <a:t>By setting the frequency of checkpoints.</a:t>
            </a:r>
          </a:p>
          <a:p>
            <a:pPr marL="228600" indent="-228600">
              <a:buFontTx/>
              <a:buAutoNum type="arabicPeriod"/>
            </a:pPr>
            <a:r>
              <a:rPr lang="en-US" altLang="en-US"/>
              <a:t>By means of savepoints that persistently store objects in the users’ private databases.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B6124AA9-DCE7-490A-8F5F-E7E49D49EB2B}" type="slidenum">
              <a:rPr lang="en-US" altLang="en-US"/>
              <a:pPr/>
              <a:t>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1282" name="Rectangle 2"/>
          <p:cNvSpPr>
            <a:spLocks noGrp="1" noRot="1" noChangeAspect="1" noChangeArrowheads="1" noTextEdit="1"/>
          </p:cNvSpPr>
          <p:nvPr>
            <p:ph type="sldImg"/>
          </p:nvPr>
        </p:nvSpPr>
        <p:spPr>
          <a:xfrm>
            <a:off x="992188" y="768350"/>
            <a:ext cx="5118100" cy="3838575"/>
          </a:xfrm>
          <a:ln/>
        </p:spPr>
      </p:sp>
      <p:sp>
        <p:nvSpPr>
          <p:cNvPr id="1121283" name="Rectangle 3"/>
          <p:cNvSpPr>
            <a:spLocks noGrp="1" noChangeArrowheads="1"/>
          </p:cNvSpPr>
          <p:nvPr>
            <p:ph type="body" idx="1"/>
          </p:nvPr>
        </p:nvSpPr>
        <p:spPr/>
        <p:txBody>
          <a:bodyPr/>
          <a:lstStyle/>
          <a:p>
            <a:r>
              <a:rPr lang="en-US" altLang="en-US" dirty="0"/>
              <a:t>The foundation subsystem is solely responsible for the communication with the database. All SQL queries and calls to stored procedures from the application are generated by the foundation classes and passed to the database server. Any data and other results returned by the database server are first delivered to the foundation classes before they can make their way up to the entity subsystem. </a:t>
            </a:r>
          </a:p>
          <a:p>
            <a:r>
              <a:rPr lang="en-US" altLang="en-US" dirty="0"/>
              <a:t>Classes of the entity subsystem represent the ‘business objects’ placed in the memory of an application program. The mapping rules between business objects and their corresponding records in database tables must be carefully defined. </a:t>
            </a:r>
          </a:p>
          <a:p>
            <a:r>
              <a:rPr lang="en-US" altLang="en-US" dirty="0"/>
              <a:t>The mapping rules are used by the mediator subsystem, which is responsible for managing the application’s memory cache and for any movement of objects between the memory and the database. This means that the mediator subsystem is the first point of call when a control class needs to access a business object and it does not have a prior handle (reference) on that object. This also means that the mediator subsystem must manage </a:t>
            </a:r>
            <a:r>
              <a:rPr lang="en-US" altLang="en-US" i="1" dirty="0"/>
              <a:t>business transactions</a:t>
            </a:r>
            <a:r>
              <a:rPr lang="en-US" altLang="en-US" dirty="0"/>
              <a:t> within which any sequences of database access and modification are conducted.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FBC12E24-E36F-4EDE-A247-396EDE820D01}" type="slidenum">
              <a:rPr lang="en-US" altLang="en-US"/>
              <a:pPr/>
              <a:t>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pPr marL="228600" indent="-228600">
              <a:buFontTx/>
              <a:buAutoNum type="arabicPeriod"/>
            </a:pPr>
            <a:r>
              <a:rPr lang="en-US" altLang="en-US" dirty="0"/>
              <a:t>No, it is not the same. An entity class is “destined” to be persistent and it has a persistent representation in the database, but it is not persistent per se. This distinction is even more blurred in object-oriented databases that store objects of entity classes as objects (relational databases store them in tables as records).</a:t>
            </a:r>
          </a:p>
          <a:p>
            <a:pPr marL="228600" indent="-228600">
              <a:buFontTx/>
              <a:buAutoNum type="arabicPeriod"/>
            </a:pPr>
            <a:r>
              <a:rPr lang="en-US" altLang="en-US" dirty="0"/>
              <a:t>Object-oriented database model.</a:t>
            </a:r>
          </a:p>
          <a:p>
            <a:pPr marL="228600" indent="-228600">
              <a:buFontTx/>
              <a:buAutoNum type="arabicPeriod"/>
            </a:pPr>
            <a:r>
              <a:rPr lang="en-US" altLang="en-US" dirty="0"/>
              <a:t>Entity relationship (ER) diagrams.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E548C36A-E2D9-46AF-B996-832BFDCDD32B}" type="slidenum">
              <a:rPr lang="en-US" altLang="en-US"/>
              <a:pPr/>
              <a:t>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3330" name="Rectangle 2"/>
          <p:cNvSpPr>
            <a:spLocks noGrp="1" noRot="1" noChangeAspect="1" noChangeArrowheads="1" noTextEdit="1"/>
          </p:cNvSpPr>
          <p:nvPr>
            <p:ph type="sldImg"/>
          </p:nvPr>
        </p:nvSpPr>
        <p:spPr>
          <a:xfrm>
            <a:off x="992188" y="768350"/>
            <a:ext cx="5118100" cy="3838575"/>
          </a:xfrm>
          <a:ln/>
        </p:spPr>
      </p:sp>
      <p:sp>
        <p:nvSpPr>
          <p:cNvPr id="1123331" name="Rectangle 3"/>
          <p:cNvSpPr>
            <a:spLocks noGrp="1" noChangeArrowheads="1"/>
          </p:cNvSpPr>
          <p:nvPr>
            <p:ph type="body" idx="1"/>
          </p:nvPr>
        </p:nvSpPr>
        <p:spPr/>
        <p:txBody>
          <a:bodyPr/>
          <a:lstStyle/>
          <a:p>
            <a:r>
              <a:rPr lang="en-US" altLang="en-US" dirty="0"/>
              <a:t>Perhaps the best way to characterize the RDB model is to state what it does not support. From the major modeling primitives available in the ODB and/or ORDB models, the RDB does not support:</a:t>
            </a:r>
          </a:p>
          <a:p>
            <a:pPr>
              <a:buFontTx/>
              <a:buChar char="•"/>
            </a:pPr>
            <a:r>
              <a:rPr lang="en-US" altLang="en-US" dirty="0"/>
              <a:t>object types and associated concepts (such as inheritance or methods)</a:t>
            </a:r>
          </a:p>
          <a:p>
            <a:pPr>
              <a:buFontTx/>
              <a:buChar char="•"/>
            </a:pPr>
            <a:r>
              <a:rPr lang="en-US" altLang="en-US" dirty="0"/>
              <a:t>structured types</a:t>
            </a:r>
          </a:p>
          <a:p>
            <a:pPr>
              <a:buFontTx/>
              <a:buChar char="•"/>
            </a:pPr>
            <a:r>
              <a:rPr lang="en-US" altLang="en-US" dirty="0"/>
              <a:t>collections</a:t>
            </a:r>
          </a:p>
          <a:p>
            <a:pPr>
              <a:buFontTx/>
              <a:buChar char="•"/>
            </a:pPr>
            <a:r>
              <a:rPr lang="en-US" altLang="en-US" dirty="0"/>
              <a:t>references</a:t>
            </a:r>
          </a:p>
          <a:p>
            <a:r>
              <a:rPr lang="en-US" altLang="en-US" dirty="0"/>
              <a:t>The main modeling primitive in the RDB model is a </a:t>
            </a:r>
            <a:r>
              <a:rPr lang="en-US" altLang="en-US" i="1" dirty="0"/>
              <a:t>relational</a:t>
            </a:r>
            <a:r>
              <a:rPr lang="en-US" altLang="en-US" dirty="0"/>
              <a:t> </a:t>
            </a:r>
            <a:r>
              <a:rPr lang="en-US" altLang="en-US" i="1" dirty="0"/>
              <a:t>table</a:t>
            </a:r>
            <a:r>
              <a:rPr lang="en-US" altLang="en-US" dirty="0"/>
              <a:t> that consists of columns. Table </a:t>
            </a:r>
            <a:r>
              <a:rPr lang="en-US" altLang="en-US" i="1" dirty="0"/>
              <a:t>columns</a:t>
            </a:r>
            <a:r>
              <a:rPr lang="en-US" altLang="en-US" dirty="0"/>
              <a:t> can only take </a:t>
            </a:r>
            <a:r>
              <a:rPr lang="en-US" altLang="en-US" i="1" dirty="0"/>
              <a:t>atomic values</a:t>
            </a:r>
            <a:r>
              <a:rPr lang="en-US" altLang="en-US" dirty="0"/>
              <a:t> – structured values or collections of values are not permitted.</a:t>
            </a:r>
          </a:p>
          <a:p>
            <a:r>
              <a:rPr lang="en-US" altLang="en-US" dirty="0"/>
              <a:t>The RDB model is adamant about any user-visible </a:t>
            </a:r>
            <a:r>
              <a:rPr lang="en-US" altLang="en-US" i="1" dirty="0"/>
              <a:t>navigational links</a:t>
            </a:r>
            <a:r>
              <a:rPr lang="en-US" altLang="en-US" dirty="0"/>
              <a:t> between tables – they are explicitly </a:t>
            </a:r>
            <a:r>
              <a:rPr lang="en-US" altLang="en-US" i="1" dirty="0"/>
              <a:t>precluded</a:t>
            </a:r>
            <a:r>
              <a:rPr lang="en-US" altLang="en-US" dirty="0"/>
              <a:t>. The relationships between tables are maintained by comparing values in columns. There are no persistent links. The ORDB utility to maintain predefined relationships between tables is called the </a:t>
            </a:r>
            <a:r>
              <a:rPr lang="en-US" altLang="en-US" i="1" dirty="0"/>
              <a:t>referential integrity</a:t>
            </a:r>
            <a:r>
              <a:rPr lang="en-US" altLang="en-US"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D3089429-E206-4548-A381-301651053474}" type="slidenum">
              <a:rPr lang="en-US" altLang="en-US"/>
              <a:pPr/>
              <a:t>10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5378" name="Rectangle 2"/>
          <p:cNvSpPr>
            <a:spLocks noGrp="1" noRot="1" noChangeAspect="1" noChangeArrowheads="1" noTextEdit="1"/>
          </p:cNvSpPr>
          <p:nvPr>
            <p:ph type="sldImg"/>
          </p:nvPr>
        </p:nvSpPr>
        <p:spPr>
          <a:xfrm>
            <a:off x="992188" y="768350"/>
            <a:ext cx="5118100" cy="3838575"/>
          </a:xfrm>
          <a:ln/>
        </p:spPr>
      </p:sp>
      <p:sp>
        <p:nvSpPr>
          <p:cNvPr id="1125379" name="Rectangle 3"/>
          <p:cNvSpPr>
            <a:spLocks noGrp="1" noChangeArrowheads="1"/>
          </p:cNvSpPr>
          <p:nvPr>
            <p:ph type="body" idx="1"/>
          </p:nvPr>
        </p:nvSpPr>
        <p:spPr/>
        <p:txBody>
          <a:bodyPr/>
          <a:lstStyle/>
          <a:p>
            <a:r>
              <a:rPr lang="en-US" altLang="en-US"/>
              <a:t>Only very simple business rules concerning single columns or domains can be defined with the </a:t>
            </a:r>
            <a:r>
              <a:rPr lang="en-US" altLang="en-US" i="1"/>
              <a:t>rule</a:t>
            </a:r>
            <a:r>
              <a:rPr lang="en-US" altLang="en-US"/>
              <a:t> facility. More complex rules spanning tables can be defined as </a:t>
            </a:r>
            <a:r>
              <a:rPr lang="en-US" altLang="en-US" i="1"/>
              <a:t>referential integrity</a:t>
            </a:r>
            <a:r>
              <a:rPr lang="en-US" altLang="en-US"/>
              <a:t> constraints. The ultimate mechanism for defining business rules is a </a:t>
            </a:r>
            <a:r>
              <a:rPr lang="en-US" altLang="en-US" i="1"/>
              <a:t>trigger</a:t>
            </a:r>
            <a:r>
              <a:rPr lang="en-US"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EA68BFBE-3F07-4BAE-9A8E-AFBA1372FB25}" type="slidenum">
              <a:rPr lang="en-US" altLang="en-US"/>
              <a:pPr/>
              <a:t>13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9474" name="Rectangle 2"/>
          <p:cNvSpPr>
            <a:spLocks noGrp="1" noRot="1" noChangeAspect="1" noChangeArrowheads="1" noTextEdit="1"/>
          </p:cNvSpPr>
          <p:nvPr>
            <p:ph type="sldImg"/>
          </p:nvPr>
        </p:nvSpPr>
        <p:spPr>
          <a:xfrm>
            <a:off x="992188" y="768350"/>
            <a:ext cx="5118100" cy="3838575"/>
          </a:xfrm>
          <a:ln/>
        </p:spPr>
      </p:sp>
      <p:sp>
        <p:nvSpPr>
          <p:cNvPr id="1129475" name="Rectangle 3"/>
          <p:cNvSpPr>
            <a:spLocks noGrp="1" noChangeArrowheads="1"/>
          </p:cNvSpPr>
          <p:nvPr>
            <p:ph type="body" idx="1"/>
          </p:nvPr>
        </p:nvSpPr>
        <p:spPr/>
        <p:txBody>
          <a:bodyPr/>
          <a:lstStyle/>
          <a:p>
            <a:r>
              <a:rPr lang="en-US" altLang="en-US"/>
              <a:t>The primary and foreign keys in a referential integrity must be defined on the same domain, but they do not have to have the same names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A454DBC3-418F-45A5-8297-2D6595AB77B8}" type="slidenum">
              <a:rPr lang="en-US" altLang="en-US"/>
              <a:pPr/>
              <a:t>17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4594" name="Rectangle 2"/>
          <p:cNvSpPr>
            <a:spLocks noGrp="1" noRot="1" noChangeAspect="1" noChangeArrowheads="1" noTextEdit="1"/>
          </p:cNvSpPr>
          <p:nvPr>
            <p:ph type="sldImg"/>
          </p:nvPr>
        </p:nvSpPr>
        <p:spPr>
          <a:xfrm>
            <a:off x="992188" y="768350"/>
            <a:ext cx="5118100" cy="3838575"/>
          </a:xfrm>
          <a:ln/>
        </p:spPr>
      </p:sp>
      <p:sp>
        <p:nvSpPr>
          <p:cNvPr id="1134595" name="Rectangle 3"/>
          <p:cNvSpPr>
            <a:spLocks noGrp="1" noChangeArrowheads="1"/>
          </p:cNvSpPr>
          <p:nvPr>
            <p:ph type="body" idx="1"/>
          </p:nvPr>
        </p:nvSpPr>
        <p:spPr/>
        <p:txBody>
          <a:bodyPr/>
          <a:lstStyle/>
          <a:p>
            <a:r>
              <a:rPr lang="en-US" altLang="en-US" dirty="0"/>
              <a:t>For example, the trigger code, generated by a CASE tool for the Sybase RDBMS, is shown in Figure 8-8. The trigger implements the Del(r) declarative constraint – i.e. it does not allow the Department row to be deleted if there are still Employee rows associated with it.</a:t>
            </a:r>
          </a:p>
          <a:p>
            <a:r>
              <a:rPr lang="en-US" altLang="en-US" dirty="0"/>
              <a:t>The if statement checks if the SQL delete operation (which fired the trigger) is going to delete any rows at all. If not, the trigger does not proceed – no harm can be done. If Department rows can be deleted then Sybase stores these (about to be deleted) rows in an internal table called deleted. The trigger then does an </a:t>
            </a:r>
            <a:r>
              <a:rPr lang="en-US" altLang="en-US" i="1" dirty="0"/>
              <a:t>equality join</a:t>
            </a:r>
            <a:r>
              <a:rPr lang="en-US" altLang="en-US" dirty="0"/>
              <a:t> operation on </a:t>
            </a:r>
            <a:r>
              <a:rPr lang="en-US" altLang="en-US" dirty="0" err="1"/>
              <a:t>dept_id</a:t>
            </a:r>
            <a:r>
              <a:rPr lang="en-US" altLang="en-US" dirty="0"/>
              <a:t> on the tables Employee and deleted to find out if there are any employees working for the department(s) to be deleted. If so, the trigger refuses the delete action, displays a message and rolls back the transaction. Otherwise, the Department rows are allowed to be deleted.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8 (RASD 3/e)</a:t>
            </a:r>
          </a:p>
        </p:txBody>
      </p:sp>
      <p:sp>
        <p:nvSpPr>
          <p:cNvPr id="5" name="Rectangle 5"/>
          <p:cNvSpPr>
            <a:spLocks noGrp="1" noChangeArrowheads="1"/>
          </p:cNvSpPr>
          <p:nvPr>
            <p:ph type="sldNum" sz="quarter" idx="5"/>
          </p:nvPr>
        </p:nvSpPr>
        <p:spPr>
          <a:ln/>
        </p:spPr>
        <p:txBody>
          <a:bodyPr/>
          <a:lstStyle/>
          <a:p>
            <a:fld id="{D082B2CB-5B1B-42F0-813B-BAB9CD8CB305}" type="slidenum">
              <a:rPr lang="en-US" altLang="en-US"/>
              <a:pPr/>
              <a:t>19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7666" name="Rectangle 2"/>
          <p:cNvSpPr>
            <a:spLocks noGrp="1" noRot="1" noChangeAspect="1" noChangeArrowheads="1" noTextEdit="1"/>
          </p:cNvSpPr>
          <p:nvPr>
            <p:ph type="sldImg"/>
          </p:nvPr>
        </p:nvSpPr>
        <p:spPr>
          <a:xfrm>
            <a:off x="992188" y="768350"/>
            <a:ext cx="5118100" cy="3838575"/>
          </a:xfrm>
          <a:ln/>
        </p:spPr>
      </p:sp>
      <p:sp>
        <p:nvSpPr>
          <p:cNvPr id="1137667" name="Rectangle 3"/>
          <p:cNvSpPr>
            <a:spLocks noGrp="1" noChangeArrowheads="1"/>
          </p:cNvSpPr>
          <p:nvPr>
            <p:ph type="body" idx="1"/>
          </p:nvPr>
        </p:nvSpPr>
        <p:spPr/>
        <p:txBody>
          <a:bodyPr/>
          <a:lstStyle/>
          <a:p>
            <a:r>
              <a:rPr lang="en-US" altLang="en-US" dirty="0"/>
              <a:t>Theoretically, a view is a very powerful mechanism with many uses. It can be used in support of </a:t>
            </a:r>
            <a:r>
              <a:rPr lang="en-US" altLang="en-US" i="1" dirty="0"/>
              <a:t>database security</a:t>
            </a:r>
            <a:r>
              <a:rPr lang="en-US" altLang="en-US" dirty="0"/>
              <a:t> by restricting the users from seeing the table data. It can present data to the users in </a:t>
            </a:r>
            <a:r>
              <a:rPr lang="en-US" altLang="en-US" i="1" dirty="0"/>
              <a:t>different perspectives</a:t>
            </a:r>
            <a:r>
              <a:rPr lang="en-US" altLang="en-US" dirty="0"/>
              <a:t>. It can </a:t>
            </a:r>
            <a:r>
              <a:rPr lang="en-US" altLang="en-US" i="1" dirty="0"/>
              <a:t>isolate the application from changes</a:t>
            </a:r>
            <a:r>
              <a:rPr lang="en-US" altLang="en-US" dirty="0"/>
              <a:t> to table definitions, if the changed definition is not part of the view. It allows easier expression of </a:t>
            </a:r>
            <a:r>
              <a:rPr lang="en-US" altLang="en-US" i="1" dirty="0"/>
              <a:t>complex queries</a:t>
            </a:r>
            <a:r>
              <a:rPr lang="en-US" altLang="en-US" dirty="0"/>
              <a:t> – the query can be built in a ‘divide and conquer’ fashion by using multiple levels of views.</a:t>
            </a:r>
          </a:p>
          <a:p>
            <a:r>
              <a:rPr lang="en-US" altLang="en-US" dirty="0"/>
              <a:t>In practice, the use of the view concept in the RDB model is severely restricted by its inability to allow view updates. A </a:t>
            </a:r>
            <a:r>
              <a:rPr lang="en-US" altLang="en-US" i="1" dirty="0"/>
              <a:t>view update</a:t>
            </a:r>
            <a:r>
              <a:rPr lang="en-US" altLang="en-US" dirty="0"/>
              <a:t> is the possibility of sending a modification operation (a SQL insert, update, or delete) to the view and changing the underlying base table(s) as a result. The SQL support for view updating is very limited and takes advantage of special triggers, so called </a:t>
            </a:r>
            <a:r>
              <a:rPr lang="en-US" altLang="en-US" i="1" dirty="0"/>
              <a:t>instead of triggers</a:t>
            </a:r>
            <a:r>
              <a:rPr lang="en-US" alt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8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EC09DC8E-B33D-4740-8255-5E351D2E6472}"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8 (Maciaszek - RASD 3/e)</a:t>
            </a:r>
          </a:p>
        </p:txBody>
      </p:sp>
      <p:sp>
        <p:nvSpPr>
          <p:cNvPr id="6" name="Slide Number Placeholder 5"/>
          <p:cNvSpPr>
            <a:spLocks noGrp="1"/>
          </p:cNvSpPr>
          <p:nvPr>
            <p:ph type="sldNum" sz="quarter" idx="12"/>
          </p:nvPr>
        </p:nvSpPr>
        <p:spPr/>
        <p:txBody>
          <a:bodyPr/>
          <a:lstStyle>
            <a:lvl1pPr>
              <a:defRPr/>
            </a:lvl1pPr>
          </a:lstStyle>
          <a:p>
            <a:fld id="{427563AC-9CD1-4130-B875-418968BAA47D}" type="slidenum">
              <a:rPr lang="en-AU" altLang="en-US"/>
              <a:pPr/>
              <a:t>‹#›</a:t>
            </a:fld>
            <a:endParaRPr lang="en-AU" altLang="en-US"/>
          </a:p>
        </p:txBody>
      </p:sp>
    </p:spTree>
    <p:extLst>
      <p:ext uri="{BB962C8B-B14F-4D97-AF65-F5344CB8AC3E}">
        <p14:creationId xmlns:p14="http://schemas.microsoft.com/office/powerpoint/2010/main" val="332054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8 (Maciaszek - RASD 3/e)</a:t>
            </a:r>
          </a:p>
        </p:txBody>
      </p:sp>
      <p:sp>
        <p:nvSpPr>
          <p:cNvPr id="6" name="Slide Number Placeholder 5"/>
          <p:cNvSpPr>
            <a:spLocks noGrp="1"/>
          </p:cNvSpPr>
          <p:nvPr>
            <p:ph type="sldNum" sz="quarter" idx="12"/>
          </p:nvPr>
        </p:nvSpPr>
        <p:spPr/>
        <p:txBody>
          <a:bodyPr/>
          <a:lstStyle>
            <a:lvl1pPr>
              <a:defRPr/>
            </a:lvl1pPr>
          </a:lstStyle>
          <a:p>
            <a:fld id="{667C5D64-0B48-4390-BDEA-85C369501292}" type="slidenum">
              <a:rPr lang="en-AU" altLang="en-US"/>
              <a:pPr/>
              <a:t>‹#›</a:t>
            </a:fld>
            <a:endParaRPr lang="en-AU" altLang="en-US"/>
          </a:p>
        </p:txBody>
      </p:sp>
    </p:spTree>
    <p:extLst>
      <p:ext uri="{BB962C8B-B14F-4D97-AF65-F5344CB8AC3E}">
        <p14:creationId xmlns:p14="http://schemas.microsoft.com/office/powerpoint/2010/main" val="225448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8 (Maciaszek - RASD 3/e)</a:t>
            </a:r>
          </a:p>
        </p:txBody>
      </p:sp>
      <p:sp>
        <p:nvSpPr>
          <p:cNvPr id="6" name="Slide Number Placeholder 5"/>
          <p:cNvSpPr>
            <a:spLocks noGrp="1"/>
          </p:cNvSpPr>
          <p:nvPr>
            <p:ph type="sldNum" sz="quarter" idx="12"/>
          </p:nvPr>
        </p:nvSpPr>
        <p:spPr/>
        <p:txBody>
          <a:bodyPr/>
          <a:lstStyle>
            <a:lvl1pPr>
              <a:defRPr/>
            </a:lvl1pPr>
          </a:lstStyle>
          <a:p>
            <a:fld id="{0D5A531B-D2AE-4D23-82BB-B168064901A5}" type="slidenum">
              <a:rPr lang="en-AU" altLang="en-US"/>
              <a:pPr/>
              <a:t>‹#›</a:t>
            </a:fld>
            <a:endParaRPr lang="en-AU" altLang="en-US"/>
          </a:p>
        </p:txBody>
      </p:sp>
    </p:spTree>
    <p:extLst>
      <p:ext uri="{BB962C8B-B14F-4D97-AF65-F5344CB8AC3E}">
        <p14:creationId xmlns:p14="http://schemas.microsoft.com/office/powerpoint/2010/main" val="410588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8 (Maciaszek - RASD 3/e)</a:t>
            </a:r>
          </a:p>
        </p:txBody>
      </p:sp>
      <p:sp>
        <p:nvSpPr>
          <p:cNvPr id="6" name="Slide Number Placeholder 5"/>
          <p:cNvSpPr>
            <a:spLocks noGrp="1"/>
          </p:cNvSpPr>
          <p:nvPr>
            <p:ph type="sldNum" sz="quarter" idx="12"/>
          </p:nvPr>
        </p:nvSpPr>
        <p:spPr/>
        <p:txBody>
          <a:bodyPr/>
          <a:lstStyle>
            <a:lvl1pPr>
              <a:defRPr/>
            </a:lvl1pPr>
          </a:lstStyle>
          <a:p>
            <a:fld id="{26D2210F-608F-4424-AF45-0449CD252499}" type="slidenum">
              <a:rPr lang="en-AU" altLang="en-US"/>
              <a:pPr/>
              <a:t>‹#›</a:t>
            </a:fld>
            <a:endParaRPr lang="en-AU" altLang="en-US"/>
          </a:p>
        </p:txBody>
      </p:sp>
    </p:spTree>
    <p:extLst>
      <p:ext uri="{BB962C8B-B14F-4D97-AF65-F5344CB8AC3E}">
        <p14:creationId xmlns:p14="http://schemas.microsoft.com/office/powerpoint/2010/main" val="22843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8 (Maciaszek - RASD 3/e)</a:t>
            </a:r>
          </a:p>
        </p:txBody>
      </p:sp>
      <p:sp>
        <p:nvSpPr>
          <p:cNvPr id="7" name="Slide Number Placeholder 6"/>
          <p:cNvSpPr>
            <a:spLocks noGrp="1"/>
          </p:cNvSpPr>
          <p:nvPr>
            <p:ph type="sldNum" sz="quarter" idx="12"/>
          </p:nvPr>
        </p:nvSpPr>
        <p:spPr/>
        <p:txBody>
          <a:bodyPr/>
          <a:lstStyle>
            <a:lvl1pPr>
              <a:defRPr/>
            </a:lvl1pPr>
          </a:lstStyle>
          <a:p>
            <a:fld id="{99C51649-719D-4093-96A3-C2E51FC2E266}" type="slidenum">
              <a:rPr lang="en-AU" altLang="en-US"/>
              <a:pPr/>
              <a:t>‹#›</a:t>
            </a:fld>
            <a:endParaRPr lang="en-AU" altLang="en-US"/>
          </a:p>
        </p:txBody>
      </p:sp>
    </p:spTree>
    <p:extLst>
      <p:ext uri="{BB962C8B-B14F-4D97-AF65-F5344CB8AC3E}">
        <p14:creationId xmlns:p14="http://schemas.microsoft.com/office/powerpoint/2010/main" val="369053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8 (Maciaszek - RASD 3/e)</a:t>
            </a:r>
          </a:p>
        </p:txBody>
      </p:sp>
      <p:sp>
        <p:nvSpPr>
          <p:cNvPr id="9" name="Slide Number Placeholder 8"/>
          <p:cNvSpPr>
            <a:spLocks noGrp="1"/>
          </p:cNvSpPr>
          <p:nvPr>
            <p:ph type="sldNum" sz="quarter" idx="12"/>
          </p:nvPr>
        </p:nvSpPr>
        <p:spPr/>
        <p:txBody>
          <a:bodyPr/>
          <a:lstStyle>
            <a:lvl1pPr>
              <a:defRPr/>
            </a:lvl1pPr>
          </a:lstStyle>
          <a:p>
            <a:fld id="{2F90BAC2-8D68-4199-9992-39C88627A4E3}" type="slidenum">
              <a:rPr lang="en-AU" altLang="en-US"/>
              <a:pPr/>
              <a:t>‹#›</a:t>
            </a:fld>
            <a:endParaRPr lang="en-AU" altLang="en-US"/>
          </a:p>
        </p:txBody>
      </p:sp>
    </p:spTree>
    <p:extLst>
      <p:ext uri="{BB962C8B-B14F-4D97-AF65-F5344CB8AC3E}">
        <p14:creationId xmlns:p14="http://schemas.microsoft.com/office/powerpoint/2010/main" val="232720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8 (Maciaszek - RASD 3/e)</a:t>
            </a:r>
          </a:p>
        </p:txBody>
      </p:sp>
      <p:sp>
        <p:nvSpPr>
          <p:cNvPr id="5" name="Slide Number Placeholder 4"/>
          <p:cNvSpPr>
            <a:spLocks noGrp="1"/>
          </p:cNvSpPr>
          <p:nvPr>
            <p:ph type="sldNum" sz="quarter" idx="12"/>
          </p:nvPr>
        </p:nvSpPr>
        <p:spPr/>
        <p:txBody>
          <a:bodyPr/>
          <a:lstStyle>
            <a:lvl1pPr>
              <a:defRPr/>
            </a:lvl1pPr>
          </a:lstStyle>
          <a:p>
            <a:fld id="{60F0A4C2-3549-45DA-AF78-D76CC5F8D244}" type="slidenum">
              <a:rPr lang="en-AU" altLang="en-US"/>
              <a:pPr/>
              <a:t>‹#›</a:t>
            </a:fld>
            <a:endParaRPr lang="en-AU" altLang="en-US"/>
          </a:p>
        </p:txBody>
      </p:sp>
    </p:spTree>
    <p:extLst>
      <p:ext uri="{BB962C8B-B14F-4D97-AF65-F5344CB8AC3E}">
        <p14:creationId xmlns:p14="http://schemas.microsoft.com/office/powerpoint/2010/main" val="155239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8 (Maciaszek - RASD 3/e)</a:t>
            </a:r>
          </a:p>
        </p:txBody>
      </p:sp>
      <p:sp>
        <p:nvSpPr>
          <p:cNvPr id="4" name="Slide Number Placeholder 3"/>
          <p:cNvSpPr>
            <a:spLocks noGrp="1"/>
          </p:cNvSpPr>
          <p:nvPr>
            <p:ph type="sldNum" sz="quarter" idx="12"/>
          </p:nvPr>
        </p:nvSpPr>
        <p:spPr/>
        <p:txBody>
          <a:bodyPr/>
          <a:lstStyle>
            <a:lvl1pPr>
              <a:defRPr/>
            </a:lvl1pPr>
          </a:lstStyle>
          <a:p>
            <a:fld id="{CC977E0F-93D4-4260-955D-C4F12E1725D3}" type="slidenum">
              <a:rPr lang="en-AU" altLang="en-US"/>
              <a:pPr/>
              <a:t>‹#›</a:t>
            </a:fld>
            <a:endParaRPr lang="en-AU" altLang="en-US"/>
          </a:p>
        </p:txBody>
      </p:sp>
    </p:spTree>
    <p:extLst>
      <p:ext uri="{BB962C8B-B14F-4D97-AF65-F5344CB8AC3E}">
        <p14:creationId xmlns:p14="http://schemas.microsoft.com/office/powerpoint/2010/main" val="146181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8 (Maciaszek - RASD 3/e)</a:t>
            </a:r>
          </a:p>
        </p:txBody>
      </p:sp>
      <p:sp>
        <p:nvSpPr>
          <p:cNvPr id="7" name="Slide Number Placeholder 6"/>
          <p:cNvSpPr>
            <a:spLocks noGrp="1"/>
          </p:cNvSpPr>
          <p:nvPr>
            <p:ph type="sldNum" sz="quarter" idx="12"/>
          </p:nvPr>
        </p:nvSpPr>
        <p:spPr/>
        <p:txBody>
          <a:bodyPr/>
          <a:lstStyle>
            <a:lvl1pPr>
              <a:defRPr/>
            </a:lvl1pPr>
          </a:lstStyle>
          <a:p>
            <a:fld id="{ACDB8ADD-F722-4BDE-BD73-FBB56E48853A}" type="slidenum">
              <a:rPr lang="en-AU" altLang="en-US"/>
              <a:pPr/>
              <a:t>‹#›</a:t>
            </a:fld>
            <a:endParaRPr lang="en-AU" altLang="en-US"/>
          </a:p>
        </p:txBody>
      </p:sp>
    </p:spTree>
    <p:extLst>
      <p:ext uri="{BB962C8B-B14F-4D97-AF65-F5344CB8AC3E}">
        <p14:creationId xmlns:p14="http://schemas.microsoft.com/office/powerpoint/2010/main" val="407711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8 (Maciaszek - RASD 3/e)</a:t>
            </a:r>
          </a:p>
        </p:txBody>
      </p:sp>
      <p:sp>
        <p:nvSpPr>
          <p:cNvPr id="7" name="Slide Number Placeholder 6"/>
          <p:cNvSpPr>
            <a:spLocks noGrp="1"/>
          </p:cNvSpPr>
          <p:nvPr>
            <p:ph type="sldNum" sz="quarter" idx="12"/>
          </p:nvPr>
        </p:nvSpPr>
        <p:spPr/>
        <p:txBody>
          <a:bodyPr/>
          <a:lstStyle>
            <a:lvl1pPr>
              <a:defRPr/>
            </a:lvl1pPr>
          </a:lstStyle>
          <a:p>
            <a:fld id="{EFE0689C-4BDE-4B71-955E-E428A3FBB856}" type="slidenum">
              <a:rPr lang="en-AU" altLang="en-US"/>
              <a:pPr/>
              <a:t>‹#›</a:t>
            </a:fld>
            <a:endParaRPr lang="en-AU" altLang="en-US"/>
          </a:p>
        </p:txBody>
      </p:sp>
    </p:spTree>
    <p:extLst>
      <p:ext uri="{BB962C8B-B14F-4D97-AF65-F5344CB8AC3E}">
        <p14:creationId xmlns:p14="http://schemas.microsoft.com/office/powerpoint/2010/main" val="416262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8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418C3F90-8F61-499B-AE9A-61B153C294C1}"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png"/><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png"/><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8 </a:t>
            </a:r>
            <a:br>
              <a:rPr lang="en-US" altLang="en-US" sz="3200">
                <a:solidFill>
                  <a:srgbClr val="4D4D4D"/>
                </a:solidFill>
              </a:rPr>
            </a:br>
            <a:r>
              <a:rPr lang="en-US" altLang="en-US" sz="3200">
                <a:solidFill>
                  <a:srgbClr val="4D4D4D"/>
                </a:solidFill>
              </a:rPr>
              <a:t> </a:t>
            </a:r>
            <a:r>
              <a:rPr lang="en-US" altLang="en-US" sz="3200" b="1" i="1">
                <a:solidFill>
                  <a:srgbClr val="4D4D4D"/>
                </a:solidFill>
              </a:rPr>
              <a:t>Persistence and Database Design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DE3D3F82-D910-4B8F-9F50-7914014BCDF3}" type="slidenum">
              <a:rPr lang="en-AU" altLang="en-US"/>
              <a:pPr/>
              <a:t>10</a:t>
            </a:fld>
            <a:endParaRPr lang="en-AU" altLang="en-US"/>
          </a:p>
        </p:txBody>
      </p:sp>
      <p:sp>
        <p:nvSpPr>
          <p:cNvPr id="1124354" name="Rectangle 2"/>
          <p:cNvSpPr>
            <a:spLocks noGrp="1" noChangeArrowheads="1"/>
          </p:cNvSpPr>
          <p:nvPr>
            <p:ph type="title"/>
          </p:nvPr>
        </p:nvSpPr>
        <p:spPr/>
        <p:txBody>
          <a:bodyPr/>
          <a:lstStyle/>
          <a:p>
            <a:r>
              <a:rPr lang="en-US" altLang="en-US"/>
              <a:t>Columns, domains and rules </a:t>
            </a:r>
          </a:p>
        </p:txBody>
      </p:sp>
      <p:sp>
        <p:nvSpPr>
          <p:cNvPr id="1124355" name="Rectangle 3"/>
          <p:cNvSpPr>
            <a:spLocks noGrp="1" noChangeArrowheads="1"/>
          </p:cNvSpPr>
          <p:nvPr>
            <p:ph type="body" idx="1"/>
          </p:nvPr>
        </p:nvSpPr>
        <p:spPr/>
        <p:txBody>
          <a:bodyPr/>
          <a:lstStyle/>
          <a:p>
            <a:pPr>
              <a:lnSpc>
                <a:spcPct val="90000"/>
              </a:lnSpc>
            </a:pPr>
            <a:r>
              <a:rPr lang="en-US" altLang="en-US" sz="2400" b="1" dirty="0"/>
              <a:t>Columns</a:t>
            </a:r>
            <a:r>
              <a:rPr lang="en-US" altLang="en-US" sz="2400" dirty="0"/>
              <a:t> have </a:t>
            </a:r>
            <a:r>
              <a:rPr lang="en-US" altLang="en-US" sz="2400" u="sng" dirty="0"/>
              <a:t>atomic domains</a:t>
            </a:r>
            <a:r>
              <a:rPr lang="en-US" altLang="en-US" sz="2400" dirty="0"/>
              <a:t> (data types)</a:t>
            </a:r>
          </a:p>
          <a:p>
            <a:pPr>
              <a:lnSpc>
                <a:spcPct val="90000"/>
              </a:lnSpc>
            </a:pPr>
            <a:r>
              <a:rPr lang="en-US" altLang="en-US" sz="2400" b="1" dirty="0"/>
              <a:t>Domain</a:t>
            </a:r>
            <a:r>
              <a:rPr lang="en-US" altLang="en-US" sz="2400" dirty="0"/>
              <a:t> defines the legal set of values that a column can take; it can be </a:t>
            </a:r>
          </a:p>
          <a:p>
            <a:pPr lvl="1">
              <a:lnSpc>
                <a:spcPct val="90000"/>
              </a:lnSpc>
            </a:pPr>
            <a:r>
              <a:rPr lang="en-US" altLang="en-US" sz="2000" dirty="0"/>
              <a:t>anonymous (e.g. gender char(1)) or </a:t>
            </a:r>
          </a:p>
          <a:p>
            <a:pPr lvl="1">
              <a:lnSpc>
                <a:spcPct val="90000"/>
              </a:lnSpc>
            </a:pPr>
            <a:r>
              <a:rPr lang="en-US" altLang="en-US" sz="2000" dirty="0"/>
              <a:t>named (e.g. gender Gender)</a:t>
            </a:r>
          </a:p>
          <a:p>
            <a:pPr>
              <a:lnSpc>
                <a:spcPct val="90000"/>
              </a:lnSpc>
            </a:pPr>
            <a:r>
              <a:rPr lang="en-US" altLang="en-US" sz="2400" dirty="0"/>
              <a:t>Columns and domains can have </a:t>
            </a:r>
            <a:r>
              <a:rPr lang="en-US" altLang="en-US" sz="2400" b="1" dirty="0"/>
              <a:t>business rules</a:t>
            </a:r>
            <a:r>
              <a:rPr lang="en-US" altLang="en-US" sz="2400" dirty="0"/>
              <a:t> which constrain them:</a:t>
            </a:r>
          </a:p>
          <a:p>
            <a:pPr lvl="1">
              <a:lnSpc>
                <a:spcPct val="90000"/>
              </a:lnSpc>
            </a:pPr>
            <a:r>
              <a:rPr lang="en-US" altLang="en-US" sz="2000" dirty="0"/>
              <a:t>default value (e.g. if no value is provided for city, assume ‘Sydney’)</a:t>
            </a:r>
          </a:p>
          <a:p>
            <a:pPr lvl="1">
              <a:lnSpc>
                <a:spcPct val="90000"/>
              </a:lnSpc>
            </a:pPr>
            <a:r>
              <a:rPr lang="en-US" altLang="en-US" sz="2000" dirty="0"/>
              <a:t>range of values (e.g. the allowed age is in the range 18 to 80)</a:t>
            </a:r>
          </a:p>
          <a:p>
            <a:pPr lvl="1">
              <a:lnSpc>
                <a:spcPct val="90000"/>
              </a:lnSpc>
            </a:pPr>
            <a:r>
              <a:rPr lang="en-US" altLang="en-US" sz="2000" dirty="0"/>
              <a:t>list of values (e.g. the allowed color is ‘green’, ‘yellow’ or ‘red’)</a:t>
            </a:r>
          </a:p>
          <a:p>
            <a:pPr lvl="1">
              <a:lnSpc>
                <a:spcPct val="90000"/>
              </a:lnSpc>
            </a:pPr>
            <a:r>
              <a:rPr lang="en-US" altLang="en-US" sz="2000" dirty="0"/>
              <a:t>case of value (e.g. the value must be in uppercase or lowercase)</a:t>
            </a:r>
          </a:p>
          <a:p>
            <a:pPr lvl="1">
              <a:lnSpc>
                <a:spcPct val="90000"/>
              </a:lnSpc>
            </a:pPr>
            <a:r>
              <a:rPr lang="en-US" altLang="en-US" sz="2000" dirty="0"/>
              <a:t>format of value (e.g. the value must start with letter ‘K’)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00333A57-8D90-4CCD-BABC-324321496046}" type="slidenum">
              <a:rPr lang="en-AU" altLang="en-US"/>
              <a:pPr/>
              <a:t>11</a:t>
            </a:fld>
            <a:endParaRPr lang="en-AU" altLang="en-US"/>
          </a:p>
        </p:txBody>
      </p:sp>
      <p:sp>
        <p:nvSpPr>
          <p:cNvPr id="1126402" name="Rectangle 2"/>
          <p:cNvSpPr>
            <a:spLocks noGrp="1" noChangeArrowheads="1"/>
          </p:cNvSpPr>
          <p:nvPr>
            <p:ph type="title"/>
          </p:nvPr>
        </p:nvSpPr>
        <p:spPr/>
        <p:txBody>
          <a:bodyPr/>
          <a:lstStyle/>
          <a:p>
            <a:r>
              <a:rPr lang="en-US" altLang="en-US"/>
              <a:t>Tables</a:t>
            </a:r>
          </a:p>
        </p:txBody>
      </p:sp>
      <p:sp>
        <p:nvSpPr>
          <p:cNvPr id="1126403" name="Rectangle 3"/>
          <p:cNvSpPr>
            <a:spLocks noGrp="1" noChangeArrowheads="1"/>
          </p:cNvSpPr>
          <p:nvPr>
            <p:ph type="body" idx="1"/>
          </p:nvPr>
        </p:nvSpPr>
        <p:spPr>
          <a:xfrm>
            <a:off x="1371600" y="1066800"/>
            <a:ext cx="7543800" cy="2722563"/>
          </a:xfrm>
        </p:spPr>
        <p:txBody>
          <a:bodyPr/>
          <a:lstStyle/>
          <a:p>
            <a:r>
              <a:rPr lang="en-US" altLang="en-US" sz="2400"/>
              <a:t>Relational table </a:t>
            </a:r>
          </a:p>
          <a:p>
            <a:pPr lvl="1"/>
            <a:r>
              <a:rPr lang="en-US" altLang="en-US" sz="2000"/>
              <a:t>fixed set of columns </a:t>
            </a:r>
          </a:p>
          <a:p>
            <a:pPr lvl="1"/>
            <a:r>
              <a:rPr lang="en-US" altLang="en-US" sz="2000"/>
              <a:t>any number or rows (records)</a:t>
            </a:r>
          </a:p>
          <a:p>
            <a:pPr lvl="2"/>
            <a:r>
              <a:rPr lang="en-US" altLang="en-US" sz="1800"/>
              <a:t>no duplicate rows in a table </a:t>
            </a:r>
            <a:r>
              <a:rPr lang="en-US" altLang="en-US" sz="1800">
                <a:sym typeface="Wingdings" panose="05000000000000000000" pitchFamily="2" charset="2"/>
              </a:rPr>
              <a:t>  primary key </a:t>
            </a:r>
          </a:p>
          <a:p>
            <a:pPr lvl="1"/>
            <a:r>
              <a:rPr lang="en-US" altLang="en-US" sz="2000"/>
              <a:t>foreign keys to link to other tables </a:t>
            </a:r>
            <a:r>
              <a:rPr lang="en-US" altLang="en-US" sz="2000">
                <a:sym typeface="Wingdings" panose="05000000000000000000" pitchFamily="2" charset="2"/>
              </a:rPr>
              <a:t> referential integrity</a:t>
            </a:r>
            <a:endParaRPr lang="en-US" altLang="en-US" sz="2000"/>
          </a:p>
          <a:p>
            <a:pPr lvl="1"/>
            <a:r>
              <a:rPr lang="en-US" altLang="en-US" sz="2000"/>
              <a:t>NULL values allowed</a:t>
            </a:r>
          </a:p>
          <a:p>
            <a:pPr lvl="1"/>
            <a:r>
              <a:rPr lang="en-US" altLang="en-US" sz="2000"/>
              <a:t>atomic and non-repeating types only </a:t>
            </a:r>
          </a:p>
        </p:txBody>
      </p:sp>
      <p:pic>
        <p:nvPicPr>
          <p:cNvPr id="11264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3716338"/>
            <a:ext cx="45370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6791B2DE-2F9D-496E-A4BB-34C39EB92925}" type="slidenum">
              <a:rPr lang="en-AU" altLang="en-US"/>
              <a:pPr/>
              <a:t>12</a:t>
            </a:fld>
            <a:endParaRPr lang="en-AU" altLang="en-US"/>
          </a:p>
        </p:txBody>
      </p:sp>
      <p:sp>
        <p:nvSpPr>
          <p:cNvPr id="1127426" name="Rectangle 2"/>
          <p:cNvSpPr>
            <a:spLocks noGrp="1" noChangeArrowheads="1"/>
          </p:cNvSpPr>
          <p:nvPr>
            <p:ph type="title"/>
          </p:nvPr>
        </p:nvSpPr>
        <p:spPr/>
        <p:txBody>
          <a:bodyPr/>
          <a:lstStyle/>
          <a:p>
            <a:r>
              <a:rPr lang="en-US" altLang="en-US"/>
              <a:t>SQL for table definition </a:t>
            </a:r>
          </a:p>
        </p:txBody>
      </p:sp>
      <p:pic>
        <p:nvPicPr>
          <p:cNvPr id="11274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5226" y="1131715"/>
            <a:ext cx="7885112" cy="5235575"/>
          </a:xfrm>
          <a:prstGeom prst="rect">
            <a:avLst/>
          </a:prstGeom>
          <a:solidFill>
            <a:srgbClr val="CCFFFF"/>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914AE739-4AA5-4F5C-A779-25A6CE245EA2}" type="slidenum">
              <a:rPr lang="en-AU" altLang="en-US"/>
              <a:pPr/>
              <a:t>13</a:t>
            </a:fld>
            <a:endParaRPr lang="en-AU" altLang="en-US"/>
          </a:p>
        </p:txBody>
      </p:sp>
      <p:sp>
        <p:nvSpPr>
          <p:cNvPr id="1128450" name="Rectangle 2"/>
          <p:cNvSpPr>
            <a:spLocks noGrp="1" noChangeArrowheads="1"/>
          </p:cNvSpPr>
          <p:nvPr>
            <p:ph type="title"/>
          </p:nvPr>
        </p:nvSpPr>
        <p:spPr/>
        <p:txBody>
          <a:bodyPr/>
          <a:lstStyle/>
          <a:p>
            <a:r>
              <a:rPr lang="en-US" altLang="en-US"/>
              <a:t>Referential integrity </a:t>
            </a:r>
          </a:p>
        </p:txBody>
      </p:sp>
      <p:sp>
        <p:nvSpPr>
          <p:cNvPr id="1128451" name="Rectangle 3"/>
          <p:cNvSpPr>
            <a:spLocks noGrp="1" noChangeArrowheads="1"/>
          </p:cNvSpPr>
          <p:nvPr>
            <p:ph type="body" idx="1"/>
          </p:nvPr>
        </p:nvSpPr>
        <p:spPr>
          <a:xfrm>
            <a:off x="1371600" y="1066800"/>
            <a:ext cx="7543800" cy="2001838"/>
          </a:xfrm>
        </p:spPr>
        <p:txBody>
          <a:bodyPr/>
          <a:lstStyle/>
          <a:p>
            <a:pPr>
              <a:spcBef>
                <a:spcPts val="600"/>
              </a:spcBef>
            </a:pPr>
            <a:r>
              <a:rPr lang="en-US" altLang="en-US" sz="2200" b="1" dirty="0"/>
              <a:t>Referential integrity</a:t>
            </a:r>
            <a:r>
              <a:rPr lang="en-US" altLang="en-US" sz="2200" dirty="0"/>
              <a:t> constraints to maintain relationships between tables</a:t>
            </a:r>
          </a:p>
          <a:p>
            <a:pPr lvl="1">
              <a:spcBef>
                <a:spcPts val="600"/>
              </a:spcBef>
            </a:pPr>
            <a:r>
              <a:rPr lang="en-US" altLang="en-US" sz="2000" dirty="0"/>
              <a:t>primary-to-foreign key correspondence</a:t>
            </a:r>
          </a:p>
          <a:p>
            <a:pPr>
              <a:spcBef>
                <a:spcPts val="600"/>
              </a:spcBef>
            </a:pPr>
            <a:r>
              <a:rPr lang="en-US" altLang="en-US" sz="2200" b="1" dirty="0"/>
              <a:t>Foreign key</a:t>
            </a:r>
            <a:r>
              <a:rPr lang="en-US" altLang="en-US" sz="2200" dirty="0"/>
              <a:t> – a set of columns in one table whose values are either NULL or are required to match the values of the primary key in the same or another table </a:t>
            </a:r>
          </a:p>
        </p:txBody>
      </p:sp>
      <p:pic>
        <p:nvPicPr>
          <p:cNvPr id="11284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3860800"/>
            <a:ext cx="8675687"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E353388C-0E30-4BA4-961A-BDBD0FBD8BB8}" type="slidenum">
              <a:rPr lang="en-AU" altLang="en-US"/>
              <a:pPr/>
              <a:t>14</a:t>
            </a:fld>
            <a:endParaRPr lang="en-AU" altLang="en-US"/>
          </a:p>
        </p:txBody>
      </p:sp>
      <p:sp>
        <p:nvSpPr>
          <p:cNvPr id="1130498" name="Rectangle 2"/>
          <p:cNvSpPr>
            <a:spLocks noGrp="1" noChangeArrowheads="1"/>
          </p:cNvSpPr>
          <p:nvPr>
            <p:ph type="title"/>
          </p:nvPr>
        </p:nvSpPr>
        <p:spPr/>
        <p:txBody>
          <a:bodyPr/>
          <a:lstStyle/>
          <a:p>
            <a:r>
              <a:rPr lang="en-US" altLang="en-US" sz="3600"/>
              <a:t>Declarative referential integrity constraints </a:t>
            </a:r>
          </a:p>
        </p:txBody>
      </p:sp>
      <p:sp>
        <p:nvSpPr>
          <p:cNvPr id="1130499" name="Rectangle 3"/>
          <p:cNvSpPr>
            <a:spLocks noGrp="1" noChangeArrowheads="1"/>
          </p:cNvSpPr>
          <p:nvPr>
            <p:ph type="body" idx="1"/>
          </p:nvPr>
        </p:nvSpPr>
        <p:spPr/>
        <p:txBody>
          <a:bodyPr/>
          <a:lstStyle/>
          <a:p>
            <a:pPr marL="533400" indent="-533400">
              <a:lnSpc>
                <a:spcPct val="95000"/>
              </a:lnSpc>
            </a:pPr>
            <a:r>
              <a:rPr lang="en-US" altLang="en-US" sz="2000" dirty="0"/>
              <a:t>Associated with </a:t>
            </a:r>
            <a:r>
              <a:rPr lang="en-US" altLang="en-US" sz="2000" b="1" dirty="0"/>
              <a:t>delete</a:t>
            </a:r>
            <a:r>
              <a:rPr lang="en-US" altLang="en-US" sz="2000" dirty="0"/>
              <a:t> and </a:t>
            </a:r>
            <a:r>
              <a:rPr lang="en-US" altLang="en-US" sz="2000" b="1" dirty="0"/>
              <a:t>update</a:t>
            </a:r>
            <a:r>
              <a:rPr lang="en-US" altLang="en-US" sz="2000" dirty="0"/>
              <a:t> operations</a:t>
            </a:r>
          </a:p>
          <a:p>
            <a:pPr marL="533400" indent="-533400">
              <a:lnSpc>
                <a:spcPct val="95000"/>
              </a:lnSpc>
            </a:pPr>
            <a:r>
              <a:rPr lang="en-US" altLang="en-US" sz="2000" dirty="0"/>
              <a:t>What to do with Employee rows if a Department row is deleted or updated (i.e. when </a:t>
            </a:r>
            <a:r>
              <a:rPr lang="en-US" altLang="en-US" sz="2000" dirty="0" err="1"/>
              <a:t>dept_id</a:t>
            </a:r>
            <a:r>
              <a:rPr lang="en-US" altLang="en-US" sz="2000" dirty="0"/>
              <a:t> gets updated)?</a:t>
            </a:r>
          </a:p>
          <a:p>
            <a:pPr marL="914400" lvl="1" indent="-457200">
              <a:lnSpc>
                <a:spcPct val="95000"/>
              </a:lnSpc>
            </a:pPr>
            <a:r>
              <a:rPr lang="en-US" altLang="en-US" sz="1800" dirty="0" err="1">
                <a:latin typeface="Courier New" panose="02070309020205020404" pitchFamily="49" charset="0"/>
              </a:rPr>
              <a:t>Upd</a:t>
            </a:r>
            <a:r>
              <a:rPr lang="en-US" altLang="en-US" sz="1800" dirty="0">
                <a:latin typeface="Courier New" panose="02070309020205020404" pitchFamily="49" charset="0"/>
              </a:rPr>
              <a:t>(R); Del(R)</a:t>
            </a:r>
            <a:r>
              <a:rPr lang="en-US" altLang="en-US" sz="1800" dirty="0"/>
              <a:t> – restrict the update or delete operation (i.e. do not allow the operation to go ahead if there are still Employee rows linked to that Department).</a:t>
            </a:r>
          </a:p>
          <a:p>
            <a:pPr marL="914400" lvl="1" indent="-457200">
              <a:lnSpc>
                <a:spcPct val="95000"/>
              </a:lnSpc>
            </a:pPr>
            <a:r>
              <a:rPr lang="en-US" altLang="en-US" sz="1800" dirty="0" err="1">
                <a:latin typeface="Courier New" panose="02070309020205020404" pitchFamily="49" charset="0"/>
              </a:rPr>
              <a:t>Upd</a:t>
            </a:r>
            <a:r>
              <a:rPr lang="en-US" altLang="en-US" sz="1800" dirty="0">
                <a:latin typeface="Courier New" panose="02070309020205020404" pitchFamily="49" charset="0"/>
              </a:rPr>
              <a:t>(C); Del(C)</a:t>
            </a:r>
            <a:r>
              <a:rPr lang="en-US" altLang="en-US" sz="1800" dirty="0"/>
              <a:t> – cascade the operation (i.e. delete all linked Employee rows).</a:t>
            </a:r>
          </a:p>
          <a:p>
            <a:pPr marL="914400" lvl="1" indent="-457200">
              <a:lnSpc>
                <a:spcPct val="95000"/>
              </a:lnSpc>
            </a:pPr>
            <a:r>
              <a:rPr lang="en-US" altLang="en-US" sz="1800" dirty="0" err="1">
                <a:latin typeface="Courier New" panose="02070309020205020404" pitchFamily="49" charset="0"/>
              </a:rPr>
              <a:t>Upd</a:t>
            </a:r>
            <a:r>
              <a:rPr lang="en-US" altLang="en-US" sz="1800" dirty="0">
                <a:latin typeface="Courier New" panose="02070309020205020404" pitchFamily="49" charset="0"/>
              </a:rPr>
              <a:t>(N); Del(N)</a:t>
            </a:r>
            <a:r>
              <a:rPr lang="en-US" altLang="en-US" sz="1800" dirty="0"/>
              <a:t> – set null (i.e. update or delete the Department row and set </a:t>
            </a:r>
            <a:r>
              <a:rPr lang="en-US" altLang="en-US" sz="1800" dirty="0" err="1"/>
              <a:t>dept_id</a:t>
            </a:r>
            <a:r>
              <a:rPr lang="en-US" altLang="en-US" sz="1800" dirty="0"/>
              <a:t> of the linked Employee rows to NULL).</a:t>
            </a:r>
          </a:p>
          <a:p>
            <a:pPr marL="914400" lvl="1" indent="-457200">
              <a:lnSpc>
                <a:spcPct val="95000"/>
              </a:lnSpc>
            </a:pPr>
            <a:r>
              <a:rPr lang="en-US" altLang="en-US" sz="1800" dirty="0" err="1">
                <a:latin typeface="Courier New" panose="02070309020205020404" pitchFamily="49" charset="0"/>
              </a:rPr>
              <a:t>Upd</a:t>
            </a:r>
            <a:r>
              <a:rPr lang="en-US" altLang="en-US" sz="1800" dirty="0">
                <a:latin typeface="Courier New" panose="02070309020205020404" pitchFamily="49" charset="0"/>
              </a:rPr>
              <a:t>(D); Del(D)</a:t>
            </a:r>
            <a:r>
              <a:rPr lang="en-US" altLang="en-US" sz="1800" dirty="0"/>
              <a:t> – set default (i.e. update or delete the Department row and set </a:t>
            </a:r>
            <a:r>
              <a:rPr lang="en-US" altLang="en-US" sz="1800" dirty="0" err="1"/>
              <a:t>dept_id</a:t>
            </a:r>
            <a:r>
              <a:rPr lang="en-US" altLang="en-US" sz="1800" dirty="0"/>
              <a:t> of the linked Employee rows to the default value).</a:t>
            </a:r>
          </a:p>
          <a:p>
            <a:pPr marL="533400" indent="-533400">
              <a:lnSpc>
                <a:spcPct val="95000"/>
              </a:lnSpc>
            </a:pPr>
            <a:r>
              <a:rPr lang="en-US" altLang="en-US" sz="2000" b="1" dirty="0"/>
              <a:t>change parent allowed (</a:t>
            </a:r>
            <a:r>
              <a:rPr lang="en-US" altLang="en-US" sz="2000" b="1" dirty="0" err="1"/>
              <a:t>cpa</a:t>
            </a:r>
            <a:r>
              <a:rPr lang="en-US" altLang="en-US" sz="2000" b="1" dirty="0"/>
              <a:t>)</a:t>
            </a:r>
            <a:r>
              <a:rPr lang="en-US" altLang="en-US" sz="2000" dirty="0"/>
              <a:t> constraint could also be defined for a referential integrity</a:t>
            </a:r>
          </a:p>
          <a:p>
            <a:pPr marL="914400" lvl="1" indent="-457200">
              <a:lnSpc>
                <a:spcPct val="95000"/>
              </a:lnSpc>
            </a:pPr>
            <a:r>
              <a:rPr lang="en-US" altLang="en-US" sz="1800" b="1" dirty="0" err="1"/>
              <a:t>cpa</a:t>
            </a:r>
            <a:r>
              <a:rPr lang="en-US" altLang="en-US" sz="1800" dirty="0"/>
              <a:t> states that records in a child (foreign) table can be re-assigned to a different record in a parent table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609995F7-8C03-4C83-801D-663615648EE3}" type="slidenum">
              <a:rPr lang="en-AU" altLang="en-US"/>
              <a:pPr/>
              <a:t>15</a:t>
            </a:fld>
            <a:endParaRPr lang="en-AU" altLang="en-US"/>
          </a:p>
        </p:txBody>
      </p:sp>
      <p:sp>
        <p:nvSpPr>
          <p:cNvPr id="1131522" name="Rectangle 2"/>
          <p:cNvSpPr>
            <a:spLocks noGrp="1" noChangeArrowheads="1"/>
          </p:cNvSpPr>
          <p:nvPr>
            <p:ph type="title"/>
          </p:nvPr>
        </p:nvSpPr>
        <p:spPr/>
        <p:txBody>
          <a:bodyPr/>
          <a:lstStyle/>
          <a:p>
            <a:r>
              <a:rPr lang="en-US" altLang="en-US"/>
              <a:t>SQL for referential integrity</a:t>
            </a:r>
          </a:p>
        </p:txBody>
      </p:sp>
      <p:sp>
        <p:nvSpPr>
          <p:cNvPr id="1131523" name="Rectangle 3"/>
          <p:cNvSpPr>
            <a:spLocks noGrp="1" noChangeArrowheads="1"/>
          </p:cNvSpPr>
          <p:nvPr>
            <p:ph type="body" idx="1"/>
          </p:nvPr>
        </p:nvSpPr>
        <p:spPr>
          <a:xfrm>
            <a:off x="1371600" y="3933825"/>
            <a:ext cx="7543800" cy="2390775"/>
          </a:xfrm>
        </p:spPr>
        <p:txBody>
          <a:bodyPr/>
          <a:lstStyle/>
          <a:p>
            <a:r>
              <a:rPr lang="en-US" altLang="en-US"/>
              <a:t>referential integrity is specified for the </a:t>
            </a:r>
            <a:r>
              <a:rPr lang="en-US" altLang="en-US">
                <a:latin typeface="Courier New" panose="02070309020205020404" pitchFamily="49" charset="0"/>
              </a:rPr>
              <a:t>delete</a:t>
            </a:r>
            <a:r>
              <a:rPr lang="en-US" altLang="en-US"/>
              <a:t> operations only </a:t>
            </a:r>
          </a:p>
          <a:p>
            <a:r>
              <a:rPr lang="en-US" altLang="en-US"/>
              <a:t>in Oracle, </a:t>
            </a:r>
            <a:r>
              <a:rPr lang="en-US" altLang="en-US">
                <a:latin typeface="Courier New" panose="02070309020205020404" pitchFamily="49" charset="0"/>
              </a:rPr>
              <a:t>restrict</a:t>
            </a:r>
            <a:r>
              <a:rPr lang="en-US" altLang="en-US"/>
              <a:t> is the only declarative constraint allowed for the </a:t>
            </a:r>
            <a:r>
              <a:rPr lang="en-US" altLang="en-US">
                <a:latin typeface="Courier New" panose="02070309020205020404" pitchFamily="49" charset="0"/>
              </a:rPr>
              <a:t>update</a:t>
            </a:r>
            <a:r>
              <a:rPr lang="en-US" altLang="en-US"/>
              <a:t> operations, so restrict is implicitly assumed </a:t>
            </a:r>
          </a:p>
        </p:txBody>
      </p:sp>
      <p:pic>
        <p:nvPicPr>
          <p:cNvPr id="11315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1125538"/>
            <a:ext cx="7812087"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2BD4C6E6-6222-4A66-BE33-6C27EDDD2799}" type="slidenum">
              <a:rPr lang="en-AU" altLang="en-US"/>
              <a:pPr/>
              <a:t>16</a:t>
            </a:fld>
            <a:endParaRPr lang="en-AU" altLang="en-US"/>
          </a:p>
        </p:txBody>
      </p:sp>
      <p:sp>
        <p:nvSpPr>
          <p:cNvPr id="1132546" name="Rectangle 2"/>
          <p:cNvSpPr>
            <a:spLocks noGrp="1" noChangeArrowheads="1"/>
          </p:cNvSpPr>
          <p:nvPr>
            <p:ph type="title"/>
          </p:nvPr>
        </p:nvSpPr>
        <p:spPr/>
        <p:txBody>
          <a:bodyPr/>
          <a:lstStyle/>
          <a:p>
            <a:r>
              <a:rPr lang="en-US" altLang="en-US" sz="3200"/>
              <a:t>Referential integrity for many-to-many relationship </a:t>
            </a:r>
          </a:p>
        </p:txBody>
      </p:sp>
      <p:pic>
        <p:nvPicPr>
          <p:cNvPr id="11325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844675"/>
            <a:ext cx="8137525" cy="3605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9E373F46-7F35-4E39-9E1A-3FDE4F0110E7}" type="slidenum">
              <a:rPr lang="en-AU" altLang="en-US"/>
              <a:pPr/>
              <a:t>17</a:t>
            </a:fld>
            <a:endParaRPr lang="en-AU" altLang="en-US"/>
          </a:p>
        </p:txBody>
      </p:sp>
      <p:sp>
        <p:nvSpPr>
          <p:cNvPr id="1133570" name="Rectangle 2"/>
          <p:cNvSpPr>
            <a:spLocks noGrp="1" noChangeArrowheads="1"/>
          </p:cNvSpPr>
          <p:nvPr>
            <p:ph type="title"/>
          </p:nvPr>
        </p:nvSpPr>
        <p:spPr/>
        <p:txBody>
          <a:bodyPr/>
          <a:lstStyle/>
          <a:p>
            <a:r>
              <a:rPr lang="en-US" altLang="en-US"/>
              <a:t>Triggers</a:t>
            </a:r>
          </a:p>
        </p:txBody>
      </p:sp>
      <p:sp>
        <p:nvSpPr>
          <p:cNvPr id="1133571" name="Rectangle 3"/>
          <p:cNvSpPr>
            <a:spLocks noGrp="1" noChangeArrowheads="1"/>
          </p:cNvSpPr>
          <p:nvPr>
            <p:ph type="body" idx="1"/>
          </p:nvPr>
        </p:nvSpPr>
        <p:spPr>
          <a:xfrm>
            <a:off x="1371600" y="1066800"/>
            <a:ext cx="7543800" cy="1354138"/>
          </a:xfrm>
        </p:spPr>
        <p:txBody>
          <a:bodyPr/>
          <a:lstStyle/>
          <a:p>
            <a:pPr>
              <a:spcBef>
                <a:spcPts val="600"/>
              </a:spcBef>
            </a:pPr>
            <a:r>
              <a:rPr lang="en-US" altLang="en-US" sz="1800" b="1" dirty="0"/>
              <a:t>DB programs</a:t>
            </a:r>
            <a:r>
              <a:rPr lang="en-US" altLang="en-US" sz="1800" dirty="0"/>
              <a:t>, written in an extended SQL, executed automatically (triggered) as a result of a modification operation (</a:t>
            </a:r>
            <a:r>
              <a:rPr lang="en-US" altLang="en-US" sz="1800" dirty="0">
                <a:latin typeface="Courier New" panose="02070309020205020404" pitchFamily="49" charset="0"/>
              </a:rPr>
              <a:t>insert</a:t>
            </a:r>
            <a:r>
              <a:rPr lang="en-US" altLang="en-US" sz="1800" dirty="0"/>
              <a:t>, </a:t>
            </a:r>
            <a:r>
              <a:rPr lang="en-US" altLang="en-US" sz="1800" dirty="0">
                <a:latin typeface="Courier New" panose="02070309020205020404" pitchFamily="49" charset="0"/>
              </a:rPr>
              <a:t>update</a:t>
            </a:r>
            <a:r>
              <a:rPr lang="en-US" altLang="en-US" sz="1800" dirty="0"/>
              <a:t> or </a:t>
            </a:r>
            <a:r>
              <a:rPr lang="en-US" altLang="en-US" sz="1800" dirty="0">
                <a:latin typeface="Courier New" panose="02070309020205020404" pitchFamily="49" charset="0"/>
              </a:rPr>
              <a:t>delete</a:t>
            </a:r>
            <a:r>
              <a:rPr lang="en-US" altLang="en-US" sz="1800" dirty="0"/>
              <a:t>) on a table on which the trigger has been defined</a:t>
            </a:r>
          </a:p>
          <a:p>
            <a:pPr>
              <a:spcBef>
                <a:spcPts val="600"/>
              </a:spcBef>
            </a:pPr>
            <a:r>
              <a:rPr lang="en-US" altLang="en-US" sz="1800" dirty="0"/>
              <a:t>To </a:t>
            </a:r>
            <a:r>
              <a:rPr lang="en-US" altLang="en-US" sz="1800" b="1" dirty="0"/>
              <a:t>procedurally</a:t>
            </a:r>
            <a:r>
              <a:rPr lang="en-US" altLang="en-US" sz="1800" dirty="0"/>
              <a:t> enforce business rules (more complex referential integrity constraints) </a:t>
            </a:r>
          </a:p>
        </p:txBody>
      </p:sp>
      <p:pic>
        <p:nvPicPr>
          <p:cNvPr id="11335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631984"/>
            <a:ext cx="7956376" cy="39323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4255B1DF-4286-42FB-8E62-368BDC44EF39}" type="slidenum">
              <a:rPr lang="en-AU" altLang="en-US"/>
              <a:pPr/>
              <a:t>18</a:t>
            </a:fld>
            <a:endParaRPr lang="en-AU" altLang="en-US"/>
          </a:p>
        </p:txBody>
      </p:sp>
      <p:sp>
        <p:nvSpPr>
          <p:cNvPr id="1135618" name="Rectangle 2"/>
          <p:cNvSpPr>
            <a:spLocks noGrp="1" noChangeArrowheads="1"/>
          </p:cNvSpPr>
          <p:nvPr>
            <p:ph type="title"/>
          </p:nvPr>
        </p:nvSpPr>
        <p:spPr/>
        <p:txBody>
          <a:bodyPr/>
          <a:lstStyle/>
          <a:p>
            <a:r>
              <a:rPr lang="en-US" altLang="en-US"/>
              <a:t>Stored procedures </a:t>
            </a:r>
          </a:p>
        </p:txBody>
      </p:sp>
      <p:sp>
        <p:nvSpPr>
          <p:cNvPr id="1135619" name="Rectangle 3"/>
          <p:cNvSpPr>
            <a:spLocks noGrp="1" noChangeArrowheads="1"/>
          </p:cNvSpPr>
          <p:nvPr>
            <p:ph type="body" idx="1"/>
          </p:nvPr>
        </p:nvSpPr>
        <p:spPr>
          <a:xfrm>
            <a:off x="6084888" y="1066800"/>
            <a:ext cx="2951608" cy="3875088"/>
          </a:xfrm>
        </p:spPr>
        <p:txBody>
          <a:bodyPr/>
          <a:lstStyle/>
          <a:p>
            <a:pPr>
              <a:spcBef>
                <a:spcPts val="600"/>
              </a:spcBef>
            </a:pPr>
            <a:r>
              <a:rPr lang="en-US" altLang="en-US" sz="2000" b="1" dirty="0"/>
              <a:t>DB programs</a:t>
            </a:r>
            <a:r>
              <a:rPr lang="en-US" altLang="en-US" sz="2000" dirty="0"/>
              <a:t>, written in an extended SQL, that can be called from a client program as required</a:t>
            </a:r>
          </a:p>
          <a:p>
            <a:pPr>
              <a:spcBef>
                <a:spcPts val="600"/>
              </a:spcBef>
            </a:pPr>
            <a:r>
              <a:rPr lang="en-US" altLang="en-US" sz="2000" b="1" dirty="0"/>
              <a:t>Stored procedure</a:t>
            </a:r>
            <a:r>
              <a:rPr lang="en-US" altLang="en-US" sz="2000" dirty="0"/>
              <a:t> is given a name, can take input and output parameters, it is compiled and stored in the database </a:t>
            </a:r>
          </a:p>
          <a:p>
            <a:pPr lvl="1">
              <a:spcBef>
                <a:spcPts val="600"/>
              </a:spcBef>
            </a:pPr>
            <a:r>
              <a:rPr lang="en-US" altLang="en-US" sz="1800" u="sng" dirty="0"/>
              <a:t>Triggers</a:t>
            </a:r>
            <a:r>
              <a:rPr lang="en-US" altLang="en-US" sz="1800" dirty="0"/>
              <a:t> are a special kind of stored procedure  </a:t>
            </a:r>
          </a:p>
        </p:txBody>
      </p:sp>
      <p:pic>
        <p:nvPicPr>
          <p:cNvPr id="11356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513"/>
            <a:ext cx="5940425"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CFA74EEA-2E76-479A-B85A-064D1ED5E023}" type="slidenum">
              <a:rPr lang="en-AU" altLang="en-US"/>
              <a:pPr/>
              <a:t>19</a:t>
            </a:fld>
            <a:endParaRPr lang="en-AU" altLang="en-US"/>
          </a:p>
        </p:txBody>
      </p:sp>
      <p:sp>
        <p:nvSpPr>
          <p:cNvPr id="1136642" name="Rectangle 2"/>
          <p:cNvSpPr>
            <a:spLocks noGrp="1" noChangeArrowheads="1"/>
          </p:cNvSpPr>
          <p:nvPr>
            <p:ph type="title"/>
          </p:nvPr>
        </p:nvSpPr>
        <p:spPr/>
        <p:txBody>
          <a:bodyPr/>
          <a:lstStyle/>
          <a:p>
            <a:r>
              <a:rPr lang="en-US" altLang="en-US"/>
              <a:t>Views</a:t>
            </a:r>
          </a:p>
        </p:txBody>
      </p:sp>
      <p:sp>
        <p:nvSpPr>
          <p:cNvPr id="1136643" name="Rectangle 3"/>
          <p:cNvSpPr>
            <a:spLocks noGrp="1" noChangeArrowheads="1"/>
          </p:cNvSpPr>
          <p:nvPr>
            <p:ph type="body" idx="1"/>
          </p:nvPr>
        </p:nvSpPr>
        <p:spPr>
          <a:xfrm>
            <a:off x="6588125" y="1066800"/>
            <a:ext cx="2555875" cy="3946525"/>
          </a:xfrm>
        </p:spPr>
        <p:txBody>
          <a:bodyPr/>
          <a:lstStyle/>
          <a:p>
            <a:pPr>
              <a:spcBef>
                <a:spcPts val="600"/>
              </a:spcBef>
            </a:pPr>
            <a:r>
              <a:rPr lang="en-US" altLang="en-US" sz="2000" dirty="0"/>
              <a:t>Stored and named </a:t>
            </a:r>
            <a:r>
              <a:rPr lang="en-US" altLang="en-US" sz="2000" b="1" dirty="0"/>
              <a:t>SQL query</a:t>
            </a:r>
          </a:p>
          <a:p>
            <a:pPr>
              <a:spcBef>
                <a:spcPts val="600"/>
              </a:spcBef>
            </a:pPr>
            <a:r>
              <a:rPr lang="en-US" altLang="en-US" sz="2000" dirty="0"/>
              <a:t>Because a result of any SQL query is a </a:t>
            </a:r>
            <a:r>
              <a:rPr lang="en-US" altLang="en-US" sz="2000" b="1" dirty="0"/>
              <a:t>transient table</a:t>
            </a:r>
            <a:r>
              <a:rPr lang="en-US" altLang="en-US" sz="2000" dirty="0"/>
              <a:t>, a view can be used in place of a table in other SQL operations</a:t>
            </a:r>
          </a:p>
          <a:p>
            <a:pPr>
              <a:spcBef>
                <a:spcPts val="600"/>
              </a:spcBef>
            </a:pPr>
            <a:r>
              <a:rPr lang="en-US" altLang="en-US" sz="2000" dirty="0"/>
              <a:t>Can be derived from one or more tables and/or one or more other views </a:t>
            </a:r>
          </a:p>
        </p:txBody>
      </p:sp>
      <p:pic>
        <p:nvPicPr>
          <p:cNvPr id="11366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52513"/>
            <a:ext cx="6659563" cy="543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8E5B735A-093D-409F-B728-6D008CC2D306}" type="slidenum">
              <a:rPr lang="en-AU" altLang="en-US"/>
              <a:pPr/>
              <a:t>2</a:t>
            </a:fld>
            <a:endParaRPr lang="en-AU" altLang="en-US"/>
          </a:p>
        </p:txBody>
      </p:sp>
      <p:sp>
        <p:nvSpPr>
          <p:cNvPr id="1117186" name="Rectangle 2"/>
          <p:cNvSpPr>
            <a:spLocks noGrp="1" noChangeArrowheads="1"/>
          </p:cNvSpPr>
          <p:nvPr>
            <p:ph type="title"/>
          </p:nvPr>
        </p:nvSpPr>
        <p:spPr/>
        <p:txBody>
          <a:bodyPr/>
          <a:lstStyle/>
          <a:p>
            <a:r>
              <a:rPr lang="en-US" altLang="en-US"/>
              <a:t>Topics</a:t>
            </a:r>
          </a:p>
        </p:txBody>
      </p:sp>
      <p:sp>
        <p:nvSpPr>
          <p:cNvPr id="1117187" name="Rectangle 3"/>
          <p:cNvSpPr>
            <a:spLocks noGrp="1" noChangeArrowheads="1"/>
          </p:cNvSpPr>
          <p:nvPr>
            <p:ph type="body" idx="1"/>
          </p:nvPr>
        </p:nvSpPr>
        <p:spPr/>
        <p:txBody>
          <a:bodyPr/>
          <a:lstStyle/>
          <a:p>
            <a:pPr>
              <a:lnSpc>
                <a:spcPct val="170000"/>
              </a:lnSpc>
            </a:pPr>
            <a:r>
              <a:rPr lang="en-US" altLang="en-US"/>
              <a:t>Business objects and persistence</a:t>
            </a:r>
          </a:p>
          <a:p>
            <a:pPr>
              <a:lnSpc>
                <a:spcPct val="170000"/>
              </a:lnSpc>
            </a:pPr>
            <a:r>
              <a:rPr lang="en-US" altLang="en-US"/>
              <a:t>Relational database model</a:t>
            </a:r>
          </a:p>
          <a:p>
            <a:pPr>
              <a:lnSpc>
                <a:spcPct val="170000"/>
              </a:lnSpc>
            </a:pPr>
            <a:r>
              <a:rPr lang="en-US" altLang="en-US"/>
              <a:t>Object-relational mapping</a:t>
            </a:r>
          </a:p>
          <a:p>
            <a:pPr>
              <a:lnSpc>
                <a:spcPct val="170000"/>
              </a:lnSpc>
            </a:pPr>
            <a:r>
              <a:rPr lang="en-US" altLang="en-US"/>
              <a:t>Patterns for managing persistent objects</a:t>
            </a:r>
          </a:p>
          <a:p>
            <a:pPr>
              <a:lnSpc>
                <a:spcPct val="170000"/>
              </a:lnSpc>
            </a:pPr>
            <a:r>
              <a:rPr lang="en-US" altLang="en-US"/>
              <a:t>Designing database access transactions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FA11A821-9D09-482C-9D82-F341C2605F4B}" type="slidenum">
              <a:rPr lang="en-AU" altLang="en-US"/>
              <a:pPr/>
              <a:t>20</a:t>
            </a:fld>
            <a:endParaRPr lang="en-AU" altLang="en-US"/>
          </a:p>
        </p:txBody>
      </p:sp>
      <p:sp>
        <p:nvSpPr>
          <p:cNvPr id="1138690" name="Rectangle 2"/>
          <p:cNvSpPr>
            <a:spLocks noGrp="1" noChangeArrowheads="1"/>
          </p:cNvSpPr>
          <p:nvPr>
            <p:ph type="title"/>
          </p:nvPr>
        </p:nvSpPr>
        <p:spPr/>
        <p:txBody>
          <a:bodyPr/>
          <a:lstStyle/>
          <a:p>
            <a:r>
              <a:rPr lang="en-US" altLang="en-US"/>
              <a:t>Normal forms for tables</a:t>
            </a:r>
          </a:p>
        </p:txBody>
      </p:sp>
      <p:sp>
        <p:nvSpPr>
          <p:cNvPr id="1138691" name="Rectangle 3"/>
          <p:cNvSpPr>
            <a:spLocks noGrp="1" noChangeArrowheads="1"/>
          </p:cNvSpPr>
          <p:nvPr>
            <p:ph type="body" idx="1"/>
          </p:nvPr>
        </p:nvSpPr>
        <p:spPr/>
        <p:txBody>
          <a:bodyPr/>
          <a:lstStyle/>
          <a:p>
            <a:r>
              <a:rPr lang="en-US" altLang="en-US" sz="2400" dirty="0"/>
              <a:t>1st NF</a:t>
            </a:r>
          </a:p>
          <a:p>
            <a:pPr lvl="1"/>
            <a:r>
              <a:rPr lang="en-US" altLang="en-US" sz="2000" dirty="0"/>
              <a:t>no structured or multi-valued columns </a:t>
            </a:r>
          </a:p>
          <a:p>
            <a:pPr lvl="1"/>
            <a:r>
              <a:rPr lang="en-US" altLang="en-US" sz="2000" dirty="0"/>
              <a:t>can exhibit </a:t>
            </a:r>
            <a:r>
              <a:rPr lang="en-US" altLang="en-US" sz="2000" b="1" dirty="0"/>
              <a:t>update anomalies</a:t>
            </a:r>
            <a:r>
              <a:rPr lang="en-US" altLang="en-US" sz="2000" dirty="0"/>
              <a:t> </a:t>
            </a:r>
            <a:r>
              <a:rPr lang="en-US" altLang="en-US" sz="2000" dirty="0">
                <a:sym typeface="Wingdings" panose="05000000000000000000" pitchFamily="2" charset="2"/>
              </a:rPr>
              <a:t></a:t>
            </a:r>
            <a:r>
              <a:rPr lang="en-US" altLang="en-US" sz="2000" dirty="0"/>
              <a:t> need for higher NFs</a:t>
            </a:r>
          </a:p>
          <a:p>
            <a:pPr lvl="1"/>
            <a:r>
              <a:rPr lang="en-US" altLang="en-US" sz="2000" dirty="0"/>
              <a:t>a table can be brought to a higher NF by splitting it vertically along columns into two or more smaller tables  </a:t>
            </a:r>
          </a:p>
          <a:p>
            <a:r>
              <a:rPr lang="en-US" altLang="en-US" sz="2400" dirty="0"/>
              <a:t>2nd NF</a:t>
            </a:r>
          </a:p>
          <a:p>
            <a:r>
              <a:rPr lang="en-US" altLang="en-US" sz="2400" dirty="0"/>
              <a:t>3rd NF</a:t>
            </a:r>
          </a:p>
          <a:p>
            <a:r>
              <a:rPr lang="en-US" altLang="en-US" sz="2400" dirty="0"/>
              <a:t>BCNF (Boyce–</a:t>
            </a:r>
            <a:r>
              <a:rPr lang="en-US" altLang="en-US" sz="2400" dirty="0" err="1"/>
              <a:t>Codd</a:t>
            </a:r>
            <a:r>
              <a:rPr lang="en-US" altLang="en-US" sz="2400" dirty="0"/>
              <a:t> NF)</a:t>
            </a:r>
          </a:p>
          <a:p>
            <a:r>
              <a:rPr lang="en-US" altLang="en-US" sz="2400" dirty="0"/>
              <a:t>4th NF</a:t>
            </a:r>
          </a:p>
          <a:p>
            <a:r>
              <a:rPr lang="en-US" altLang="en-US" sz="2400" dirty="0"/>
              <a:t>5th NF</a:t>
            </a:r>
          </a:p>
          <a:p>
            <a:pPr lvl="1"/>
            <a:r>
              <a:rPr lang="en-US" altLang="en-US" sz="2000" dirty="0"/>
              <a:t>eliminates all </a:t>
            </a:r>
            <a:r>
              <a:rPr lang="en-US" altLang="en-US" sz="2000" u="sng" dirty="0"/>
              <a:t>update anomalies</a:t>
            </a:r>
            <a:r>
              <a:rPr lang="en-US" altLang="en-US" sz="2000" dirty="0"/>
              <a:t> but may badly impact on performance of </a:t>
            </a:r>
            <a:r>
              <a:rPr lang="en-US" altLang="en-US" sz="2000" u="sng" dirty="0"/>
              <a:t>retrieval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4102786F-56C3-43BB-B84D-4F695FC87D4E}" type="slidenum">
              <a:rPr lang="en-AU" altLang="en-US"/>
              <a:pPr/>
              <a:t>21</a:t>
            </a:fld>
            <a:endParaRPr lang="en-AU" altLang="en-US"/>
          </a:p>
        </p:txBody>
      </p:sp>
      <p:sp>
        <p:nvSpPr>
          <p:cNvPr id="1181698" name="Rectangle 2"/>
          <p:cNvSpPr>
            <a:spLocks noGrp="1" noChangeArrowheads="1"/>
          </p:cNvSpPr>
          <p:nvPr>
            <p:ph type="title"/>
          </p:nvPr>
        </p:nvSpPr>
        <p:spPr/>
        <p:txBody>
          <a:bodyPr/>
          <a:lstStyle/>
          <a:p>
            <a:r>
              <a:rPr lang="en-US" altLang="en-US"/>
              <a:t>Review Quiz 8.2</a:t>
            </a:r>
          </a:p>
        </p:txBody>
      </p:sp>
      <p:sp>
        <p:nvSpPr>
          <p:cNvPr id="118169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mathematical concept is a relational database model based on?</a:t>
            </a:r>
          </a:p>
          <a:p>
            <a:pPr marL="533400" indent="-533400">
              <a:spcBef>
                <a:spcPts val="1800"/>
              </a:spcBef>
              <a:buClr>
                <a:srgbClr val="0000CC"/>
              </a:buClr>
              <a:buFont typeface="Monotype Sorts" charset="2"/>
              <a:buAutoNum type="arabicPeriod"/>
            </a:pPr>
            <a:r>
              <a:rPr lang="en-US" altLang="en-US" dirty="0"/>
              <a:t>What are the two main features of a key?</a:t>
            </a:r>
          </a:p>
          <a:p>
            <a:pPr marL="533400" indent="-533400">
              <a:spcBef>
                <a:spcPts val="1800"/>
              </a:spcBef>
              <a:buClr>
                <a:srgbClr val="0000CC"/>
              </a:buClr>
              <a:buFont typeface="Monotype Sorts" charset="2"/>
              <a:buAutoNum type="arabicPeriod"/>
            </a:pPr>
            <a:r>
              <a:rPr lang="en-US" altLang="en-US" dirty="0"/>
              <a:t>Can a foreign key have null values?</a:t>
            </a:r>
          </a:p>
          <a:p>
            <a:pPr marL="533400" indent="-533400">
              <a:spcBef>
                <a:spcPts val="1800"/>
              </a:spcBef>
              <a:buClr>
                <a:srgbClr val="0000CC"/>
              </a:buClr>
              <a:buFont typeface="Monotype Sorts" charset="2"/>
              <a:buAutoNum type="arabicPeriod"/>
            </a:pPr>
            <a:r>
              <a:rPr lang="en-US" altLang="en-US" dirty="0"/>
              <a:t>What term is used for an undesirable side-effect that can result from a modification operation on a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ctrTitle"/>
          </p:nvPr>
        </p:nvSpPr>
        <p:spPr/>
        <p:txBody>
          <a:bodyPr/>
          <a:lstStyle/>
          <a:p>
            <a:pPr algn="ctr"/>
            <a:r>
              <a:rPr lang="en-US" altLang="en-US" sz="4000"/>
              <a:t>3. </a:t>
            </a:r>
            <a:r>
              <a:rPr lang="en-US" altLang="en-US"/>
              <a:t>Object-relational mapping </a:t>
            </a:r>
          </a:p>
        </p:txBody>
      </p:sp>
      <p:sp>
        <p:nvSpPr>
          <p:cNvPr id="1172483" name="Rectangle 3"/>
          <p:cNvSpPr>
            <a:spLocks noGrp="1" noChangeArrowheads="1"/>
          </p:cNvSpPr>
          <p:nvPr>
            <p:ph type="subTitle" idx="1"/>
          </p:nvPr>
        </p:nvSpPr>
        <p:spPr/>
        <p:txBody>
          <a:bodyPr/>
          <a:lstStyle/>
          <a:p>
            <a:pPr algn="l">
              <a:lnSpc>
                <a:spcPct val="80000"/>
              </a:lnSpc>
              <a:buFont typeface="Monotype Sorts" charset="2"/>
              <a:buChar char="n"/>
            </a:pPr>
            <a:r>
              <a:rPr lang="en-US" altLang="en-US" sz="2400"/>
              <a:t> Mapping from a UML class model to the RDB schema design.</a:t>
            </a:r>
          </a:p>
          <a:p>
            <a:pPr algn="l">
              <a:lnSpc>
                <a:spcPct val="80000"/>
              </a:lnSpc>
              <a:buFont typeface="Monotype Sorts" charset="2"/>
              <a:buChar char="n"/>
            </a:pPr>
            <a:r>
              <a:rPr lang="en-US" altLang="en-US" sz="2400"/>
              <a:t> Some declarative semantics of class diagrams for the procedural solutions in logical schema designs.</a:t>
            </a:r>
          </a:p>
          <a:p>
            <a:pPr algn="l">
              <a:lnSpc>
                <a:spcPct val="80000"/>
              </a:lnSpc>
              <a:buFont typeface="Monotype Sorts" charset="2"/>
              <a:buChar char="n"/>
            </a:pPr>
            <a:endParaRPr lang="en-US" altLang="en-US" sz="2400"/>
          </a:p>
          <a:p>
            <a:pPr algn="l">
              <a:lnSpc>
                <a:spcPct val="80000"/>
              </a:lnSpc>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 Pearson Education 2007</a:t>
            </a:r>
            <a:endParaRPr lang="en-AU" altLang="en-US"/>
          </a:p>
        </p:txBody>
      </p:sp>
      <p:sp>
        <p:nvSpPr>
          <p:cNvPr id="8" name="Footer Placeholder 4"/>
          <p:cNvSpPr>
            <a:spLocks noGrp="1"/>
          </p:cNvSpPr>
          <p:nvPr>
            <p:ph type="ftr" sz="quarter" idx="11"/>
          </p:nvPr>
        </p:nvSpPr>
        <p:spPr/>
        <p:txBody>
          <a:bodyPr/>
          <a:lstStyle/>
          <a:p>
            <a:r>
              <a:rPr lang="en-AU" altLang="en-US"/>
              <a:t>Chapter 8 (Maciaszek - RASD 3/e)</a:t>
            </a:r>
          </a:p>
        </p:txBody>
      </p:sp>
      <p:sp>
        <p:nvSpPr>
          <p:cNvPr id="9" name="Slide Number Placeholder 5"/>
          <p:cNvSpPr>
            <a:spLocks noGrp="1"/>
          </p:cNvSpPr>
          <p:nvPr>
            <p:ph type="sldNum" sz="quarter" idx="12"/>
          </p:nvPr>
        </p:nvSpPr>
        <p:spPr/>
        <p:txBody>
          <a:bodyPr/>
          <a:lstStyle/>
          <a:p>
            <a:fld id="{2CCB1149-1E84-4460-B09D-D2BE537D8F59}" type="slidenum">
              <a:rPr lang="en-AU" altLang="en-US"/>
              <a:pPr/>
              <a:t>23</a:t>
            </a:fld>
            <a:endParaRPr lang="en-AU" altLang="en-US"/>
          </a:p>
        </p:txBody>
      </p:sp>
      <p:sp>
        <p:nvSpPr>
          <p:cNvPr id="1140738" name="Rectangle 2"/>
          <p:cNvSpPr>
            <a:spLocks noGrp="1" noChangeArrowheads="1"/>
          </p:cNvSpPr>
          <p:nvPr>
            <p:ph type="title"/>
          </p:nvPr>
        </p:nvSpPr>
        <p:spPr/>
        <p:txBody>
          <a:bodyPr/>
          <a:lstStyle/>
          <a:p>
            <a:r>
              <a:rPr lang="en-US" altLang="en-US" sz="3600"/>
              <a:t>Object-relational mapping – entity classes</a:t>
            </a:r>
          </a:p>
        </p:txBody>
      </p:sp>
      <p:pic>
        <p:nvPicPr>
          <p:cNvPr id="11407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513"/>
            <a:ext cx="3475038" cy="4608512"/>
          </a:xfrm>
          <a:prstGeom prst="rect">
            <a:avLst/>
          </a:prstGeom>
          <a:solidFill>
            <a:srgbClr val="FFFFFF"/>
          </a:solidFill>
        </p:spPr>
      </p:pic>
      <p:pic>
        <p:nvPicPr>
          <p:cNvPr id="11407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0363" y="2997200"/>
            <a:ext cx="3376612" cy="3455988"/>
          </a:xfrm>
          <a:prstGeom prst="rect">
            <a:avLst/>
          </a:prstGeom>
          <a:noFill/>
          <a:extLst>
            <a:ext uri="{909E8E84-426E-40DD-AFC4-6F175D3DCCD1}">
              <a14:hiddenFill xmlns:a14="http://schemas.microsoft.com/office/drawing/2010/main">
                <a:solidFill>
                  <a:srgbClr val="FFFFFF"/>
                </a:solidFill>
              </a14:hiddenFill>
            </a:ext>
          </a:extLst>
        </p:spPr>
      </p:pic>
      <p:pic>
        <p:nvPicPr>
          <p:cNvPr id="114074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8400" y="1125538"/>
            <a:ext cx="3311525" cy="1579562"/>
          </a:xfrm>
          <a:prstGeom prst="rect">
            <a:avLst/>
          </a:prstGeom>
          <a:noFill/>
          <a:extLst>
            <a:ext uri="{909E8E84-426E-40DD-AFC4-6F175D3DCCD1}">
              <a14:hiddenFill xmlns:a14="http://schemas.microsoft.com/office/drawing/2010/main">
                <a:solidFill>
                  <a:srgbClr val="FFFFFF"/>
                </a:solidFill>
              </a14:hiddenFill>
            </a:ext>
          </a:extLst>
        </p:spPr>
      </p:pic>
      <p:sp>
        <p:nvSpPr>
          <p:cNvPr id="1140742" name="AutoShape 6"/>
          <p:cNvSpPr>
            <a:spLocks noChangeArrowheads="1"/>
          </p:cNvSpPr>
          <p:nvPr/>
        </p:nvSpPr>
        <p:spPr bwMode="auto">
          <a:xfrm>
            <a:off x="3492500" y="2997200"/>
            <a:ext cx="431800" cy="6477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8 (Maciaszek - RASD 3/e)</a:t>
            </a:r>
          </a:p>
        </p:txBody>
      </p:sp>
      <p:sp>
        <p:nvSpPr>
          <p:cNvPr id="8" name="Slide Number Placeholder 5"/>
          <p:cNvSpPr>
            <a:spLocks noGrp="1"/>
          </p:cNvSpPr>
          <p:nvPr>
            <p:ph type="sldNum" sz="quarter" idx="12"/>
          </p:nvPr>
        </p:nvSpPr>
        <p:spPr/>
        <p:txBody>
          <a:bodyPr/>
          <a:lstStyle/>
          <a:p>
            <a:fld id="{7DFFD68A-36D3-4F02-8972-85B1C874F53A}" type="slidenum">
              <a:rPr lang="en-AU" altLang="en-US"/>
              <a:pPr/>
              <a:t>24</a:t>
            </a:fld>
            <a:endParaRPr lang="en-AU" altLang="en-US"/>
          </a:p>
        </p:txBody>
      </p:sp>
      <p:sp>
        <p:nvSpPr>
          <p:cNvPr id="1141762" name="Rectangle 2"/>
          <p:cNvSpPr>
            <a:spLocks noGrp="1" noChangeArrowheads="1"/>
          </p:cNvSpPr>
          <p:nvPr>
            <p:ph type="title"/>
          </p:nvPr>
        </p:nvSpPr>
        <p:spPr/>
        <p:txBody>
          <a:bodyPr/>
          <a:lstStyle/>
          <a:p>
            <a:r>
              <a:rPr lang="en-US" altLang="en-US" sz="4000"/>
              <a:t>Object-relational mapping – associations</a:t>
            </a:r>
          </a:p>
        </p:txBody>
      </p:sp>
      <p:pic>
        <p:nvPicPr>
          <p:cNvPr id="11417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413"/>
            <a:ext cx="91440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64" name="AutoShape 4"/>
          <p:cNvSpPr>
            <a:spLocks noChangeArrowheads="1"/>
          </p:cNvSpPr>
          <p:nvPr/>
        </p:nvSpPr>
        <p:spPr bwMode="auto">
          <a:xfrm>
            <a:off x="4356100" y="5589588"/>
            <a:ext cx="647700" cy="503237"/>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41765" name="Text Box 5"/>
          <p:cNvSpPr txBox="1">
            <a:spLocks noChangeArrowheads="1"/>
          </p:cNvSpPr>
          <p:nvPr/>
        </p:nvSpPr>
        <p:spPr bwMode="auto">
          <a:xfrm>
            <a:off x="4211638" y="609282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105C02D5-B502-4384-B599-A26836E8170F}" type="slidenum">
              <a:rPr lang="en-AU" altLang="en-US"/>
              <a:pPr/>
              <a:t>25</a:t>
            </a:fld>
            <a:endParaRPr lang="en-AU" altLang="en-US"/>
          </a:p>
        </p:txBody>
      </p:sp>
      <p:sp>
        <p:nvSpPr>
          <p:cNvPr id="1142786" name="Rectangle 2"/>
          <p:cNvSpPr>
            <a:spLocks noGrp="1" noChangeArrowheads="1"/>
          </p:cNvSpPr>
          <p:nvPr>
            <p:ph type="title"/>
          </p:nvPr>
        </p:nvSpPr>
        <p:spPr/>
        <p:txBody>
          <a:bodyPr/>
          <a:lstStyle/>
          <a:p>
            <a:r>
              <a:rPr lang="en-US" altLang="en-US" sz="4000"/>
              <a:t>Object-relational mapping – associations</a:t>
            </a:r>
          </a:p>
        </p:txBody>
      </p:sp>
      <p:pic>
        <p:nvPicPr>
          <p:cNvPr id="11427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413"/>
            <a:ext cx="9144000" cy="500062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8 (Maciaszek - RASD 3/e)</a:t>
            </a:r>
          </a:p>
        </p:txBody>
      </p:sp>
      <p:sp>
        <p:nvSpPr>
          <p:cNvPr id="8" name="Slide Number Placeholder 5"/>
          <p:cNvSpPr>
            <a:spLocks noGrp="1"/>
          </p:cNvSpPr>
          <p:nvPr>
            <p:ph type="sldNum" sz="quarter" idx="12"/>
          </p:nvPr>
        </p:nvSpPr>
        <p:spPr/>
        <p:txBody>
          <a:bodyPr/>
          <a:lstStyle/>
          <a:p>
            <a:fld id="{210426BF-2A3E-4162-9214-06B496A18AE3}" type="slidenum">
              <a:rPr lang="en-AU" altLang="en-US"/>
              <a:pPr/>
              <a:t>26</a:t>
            </a:fld>
            <a:endParaRPr lang="en-AU" altLang="en-US"/>
          </a:p>
        </p:txBody>
      </p:sp>
      <p:sp>
        <p:nvSpPr>
          <p:cNvPr id="1143810" name="Rectangle 2"/>
          <p:cNvSpPr>
            <a:spLocks noGrp="1" noChangeArrowheads="1"/>
          </p:cNvSpPr>
          <p:nvPr>
            <p:ph type="title"/>
          </p:nvPr>
        </p:nvSpPr>
        <p:spPr/>
        <p:txBody>
          <a:bodyPr/>
          <a:lstStyle/>
          <a:p>
            <a:r>
              <a:rPr lang="en-US" altLang="en-US" sz="3600"/>
              <a:t>Object-relational mapping – aggregations</a:t>
            </a:r>
          </a:p>
        </p:txBody>
      </p:sp>
      <p:pic>
        <p:nvPicPr>
          <p:cNvPr id="11438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836613"/>
            <a:ext cx="817245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12" name="AutoShape 4"/>
          <p:cNvSpPr>
            <a:spLocks noChangeArrowheads="1"/>
          </p:cNvSpPr>
          <p:nvPr/>
        </p:nvSpPr>
        <p:spPr bwMode="auto">
          <a:xfrm>
            <a:off x="4356100" y="5589588"/>
            <a:ext cx="647700" cy="503237"/>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43813" name="Text Box 5"/>
          <p:cNvSpPr txBox="1">
            <a:spLocks noChangeArrowheads="1"/>
          </p:cNvSpPr>
          <p:nvPr/>
        </p:nvSpPr>
        <p:spPr bwMode="auto">
          <a:xfrm>
            <a:off x="4211638" y="609282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next slide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3D69758F-CC20-4520-9876-1038C9ABFFDF}" type="slidenum">
              <a:rPr lang="en-AU" altLang="en-US"/>
              <a:pPr/>
              <a:t>27</a:t>
            </a:fld>
            <a:endParaRPr lang="en-AU" altLang="en-US"/>
          </a:p>
        </p:txBody>
      </p:sp>
      <p:sp>
        <p:nvSpPr>
          <p:cNvPr id="1144834" name="Rectangle 2"/>
          <p:cNvSpPr>
            <a:spLocks noGrp="1" noChangeArrowheads="1"/>
          </p:cNvSpPr>
          <p:nvPr>
            <p:ph type="title"/>
          </p:nvPr>
        </p:nvSpPr>
        <p:spPr/>
        <p:txBody>
          <a:bodyPr/>
          <a:lstStyle/>
          <a:p>
            <a:r>
              <a:rPr lang="en-US" altLang="en-US" sz="3600"/>
              <a:t>Object-relational mapping – aggregations</a:t>
            </a:r>
          </a:p>
        </p:txBody>
      </p:sp>
      <p:pic>
        <p:nvPicPr>
          <p:cNvPr id="114483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288"/>
            <a:ext cx="9144000" cy="534193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 Pearson Education 2007</a:t>
            </a:r>
            <a:endParaRPr lang="en-AU" altLang="en-US"/>
          </a:p>
        </p:txBody>
      </p:sp>
      <p:sp>
        <p:nvSpPr>
          <p:cNvPr id="7" name="Footer Placeholder 4"/>
          <p:cNvSpPr>
            <a:spLocks noGrp="1"/>
          </p:cNvSpPr>
          <p:nvPr>
            <p:ph type="ftr" sz="quarter" idx="11"/>
          </p:nvPr>
        </p:nvSpPr>
        <p:spPr/>
        <p:txBody>
          <a:bodyPr/>
          <a:lstStyle/>
          <a:p>
            <a:r>
              <a:rPr lang="en-AU" altLang="en-US"/>
              <a:t>Chapter 8 (Maciaszek - RASD 3/e)</a:t>
            </a:r>
          </a:p>
        </p:txBody>
      </p:sp>
      <p:sp>
        <p:nvSpPr>
          <p:cNvPr id="8" name="Slide Number Placeholder 5"/>
          <p:cNvSpPr>
            <a:spLocks noGrp="1"/>
          </p:cNvSpPr>
          <p:nvPr>
            <p:ph type="sldNum" sz="quarter" idx="12"/>
          </p:nvPr>
        </p:nvSpPr>
        <p:spPr/>
        <p:txBody>
          <a:bodyPr/>
          <a:lstStyle/>
          <a:p>
            <a:fld id="{2E183F40-EB4A-4A49-877A-8EE22E6D17B2}" type="slidenum">
              <a:rPr lang="en-AU" altLang="en-US"/>
              <a:pPr/>
              <a:t>28</a:t>
            </a:fld>
            <a:endParaRPr lang="en-AU" altLang="en-US"/>
          </a:p>
        </p:txBody>
      </p:sp>
      <p:sp>
        <p:nvSpPr>
          <p:cNvPr id="1145858" name="Rectangle 2"/>
          <p:cNvSpPr>
            <a:spLocks noGrp="1" noChangeArrowheads="1"/>
          </p:cNvSpPr>
          <p:nvPr>
            <p:ph type="title"/>
          </p:nvPr>
        </p:nvSpPr>
        <p:spPr/>
        <p:txBody>
          <a:bodyPr/>
          <a:lstStyle/>
          <a:p>
            <a:r>
              <a:rPr lang="en-US" altLang="en-US" sz="3600"/>
              <a:t>Object-relational mapping – generalizations</a:t>
            </a:r>
          </a:p>
        </p:txBody>
      </p:sp>
      <p:pic>
        <p:nvPicPr>
          <p:cNvPr id="114585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836613"/>
            <a:ext cx="525621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5860" name="AutoShape 4"/>
          <p:cNvSpPr>
            <a:spLocks noChangeArrowheads="1"/>
          </p:cNvSpPr>
          <p:nvPr/>
        </p:nvSpPr>
        <p:spPr bwMode="auto">
          <a:xfrm>
            <a:off x="4356100" y="5589588"/>
            <a:ext cx="647700" cy="503237"/>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45861" name="Text Box 5"/>
          <p:cNvSpPr txBox="1">
            <a:spLocks noChangeArrowheads="1"/>
          </p:cNvSpPr>
          <p:nvPr/>
        </p:nvSpPr>
        <p:spPr bwMode="auto">
          <a:xfrm>
            <a:off x="4211638" y="609282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next slide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FF7DAFE3-5FCB-4117-A145-4A83209CED86}" type="slidenum">
              <a:rPr lang="en-AU" altLang="en-US"/>
              <a:pPr/>
              <a:t>29</a:t>
            </a:fld>
            <a:endParaRPr lang="en-AU" altLang="en-US"/>
          </a:p>
        </p:txBody>
      </p:sp>
      <p:sp>
        <p:nvSpPr>
          <p:cNvPr id="1146882" name="Rectangle 2"/>
          <p:cNvSpPr>
            <a:spLocks noGrp="1" noChangeArrowheads="1"/>
          </p:cNvSpPr>
          <p:nvPr>
            <p:ph type="title"/>
          </p:nvPr>
        </p:nvSpPr>
        <p:spPr/>
        <p:txBody>
          <a:bodyPr/>
          <a:lstStyle/>
          <a:p>
            <a:r>
              <a:rPr lang="en-US" altLang="en-US" sz="3600"/>
              <a:t>Object-relational mapping – generalizations</a:t>
            </a:r>
          </a:p>
        </p:txBody>
      </p:sp>
      <p:sp>
        <p:nvSpPr>
          <p:cNvPr id="1146883" name="Rectangle 3"/>
          <p:cNvSpPr>
            <a:spLocks noGrp="1" noChangeArrowheads="1"/>
          </p:cNvSpPr>
          <p:nvPr>
            <p:ph type="body" idx="1"/>
          </p:nvPr>
        </p:nvSpPr>
        <p:spPr>
          <a:xfrm>
            <a:off x="1371600" y="1066800"/>
            <a:ext cx="7543800" cy="706438"/>
          </a:xfrm>
        </p:spPr>
        <p:txBody>
          <a:bodyPr/>
          <a:lstStyle/>
          <a:p>
            <a:r>
              <a:rPr lang="en-US" altLang="en-US"/>
              <a:t>Mapping each class to a table </a:t>
            </a:r>
          </a:p>
        </p:txBody>
      </p:sp>
      <p:pic>
        <p:nvPicPr>
          <p:cNvPr id="11468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73238"/>
            <a:ext cx="9144000" cy="4532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type="ctrTitle"/>
          </p:nvPr>
        </p:nvSpPr>
        <p:spPr/>
        <p:txBody>
          <a:bodyPr/>
          <a:lstStyle/>
          <a:p>
            <a:pPr algn="ctr"/>
            <a:r>
              <a:rPr lang="en-US" altLang="en-US" sz="4000"/>
              <a:t>1. </a:t>
            </a:r>
            <a:r>
              <a:rPr lang="en-US" altLang="en-US"/>
              <a:t>Business objects and persistence </a:t>
            </a:r>
          </a:p>
        </p:txBody>
      </p:sp>
      <p:sp>
        <p:nvSpPr>
          <p:cNvPr id="808965" name="Rectangle 5"/>
          <p:cNvSpPr>
            <a:spLocks noGrp="1" noChangeArrowheads="1"/>
          </p:cNvSpPr>
          <p:nvPr>
            <p:ph type="subTitle" idx="1"/>
          </p:nvPr>
        </p:nvSpPr>
        <p:spPr/>
        <p:txBody>
          <a:bodyPr/>
          <a:lstStyle/>
          <a:p>
            <a:pPr algn="l">
              <a:lnSpc>
                <a:spcPct val="90000"/>
              </a:lnSpc>
              <a:buFont typeface="Monotype Sorts" charset="2"/>
              <a:buChar char="n"/>
            </a:pPr>
            <a:r>
              <a:rPr lang="en-US" altLang="en-US" sz="2000"/>
              <a:t> The </a:t>
            </a:r>
            <a:r>
              <a:rPr lang="en-US" altLang="en-US" sz="2000" i="1"/>
              <a:t>entity classes</a:t>
            </a:r>
            <a:r>
              <a:rPr lang="en-US" altLang="en-US" sz="2000"/>
              <a:t> represent persistent database objects in the application. </a:t>
            </a:r>
          </a:p>
          <a:p>
            <a:pPr algn="l">
              <a:lnSpc>
                <a:spcPct val="90000"/>
              </a:lnSpc>
              <a:buFont typeface="Monotype Sorts" charset="2"/>
              <a:buChar char="n"/>
            </a:pPr>
            <a:r>
              <a:rPr lang="en-US" altLang="en-US" sz="2000"/>
              <a:t> They are </a:t>
            </a:r>
            <a:r>
              <a:rPr lang="en-US" altLang="en-US" sz="2000" u="sng"/>
              <a:t>not</a:t>
            </a:r>
            <a:r>
              <a:rPr lang="en-US" altLang="en-US" sz="2000"/>
              <a:t> persistent classes in the database.</a:t>
            </a:r>
          </a:p>
          <a:p>
            <a:pPr algn="l">
              <a:lnSpc>
                <a:spcPct val="90000"/>
              </a:lnSpc>
              <a:buFont typeface="Monotype Sorts" charset="2"/>
              <a:buChar char="n"/>
            </a:pPr>
            <a:r>
              <a:rPr lang="en-US" altLang="en-US" sz="2000"/>
              <a:t> The interaction between business objects and a persistent database has to be carefully designed.</a:t>
            </a:r>
          </a:p>
          <a:p>
            <a:pPr algn="l">
              <a:lnSpc>
                <a:spcPct val="90000"/>
              </a:lnSpc>
            </a:pPr>
            <a:endParaRPr lang="en-US"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6B5C343E-40E3-4C61-86B8-2614552F2F94}" type="slidenum">
              <a:rPr lang="en-AU" altLang="en-US"/>
              <a:pPr/>
              <a:t>30</a:t>
            </a:fld>
            <a:endParaRPr lang="en-AU" altLang="en-US"/>
          </a:p>
        </p:txBody>
      </p:sp>
      <p:sp>
        <p:nvSpPr>
          <p:cNvPr id="1147906" name="Rectangle 2"/>
          <p:cNvSpPr>
            <a:spLocks noGrp="1" noChangeArrowheads="1"/>
          </p:cNvSpPr>
          <p:nvPr>
            <p:ph type="title"/>
          </p:nvPr>
        </p:nvSpPr>
        <p:spPr/>
        <p:txBody>
          <a:bodyPr/>
          <a:lstStyle/>
          <a:p>
            <a:r>
              <a:rPr lang="en-US" altLang="en-US" sz="3600"/>
              <a:t>Object-relational mapping – generalizations</a:t>
            </a:r>
          </a:p>
        </p:txBody>
      </p:sp>
      <p:sp>
        <p:nvSpPr>
          <p:cNvPr id="1147907" name="Rectangle 3"/>
          <p:cNvSpPr>
            <a:spLocks noGrp="1" noChangeArrowheads="1"/>
          </p:cNvSpPr>
          <p:nvPr>
            <p:ph type="body" idx="1"/>
          </p:nvPr>
        </p:nvSpPr>
        <p:spPr>
          <a:xfrm>
            <a:off x="1371600" y="1066800"/>
            <a:ext cx="7543800" cy="706438"/>
          </a:xfrm>
        </p:spPr>
        <p:txBody>
          <a:bodyPr/>
          <a:lstStyle/>
          <a:p>
            <a:r>
              <a:rPr lang="en-US" altLang="en-US"/>
              <a:t>Mapping the class hierarchy to a table </a:t>
            </a:r>
          </a:p>
        </p:txBody>
      </p:sp>
      <p:pic>
        <p:nvPicPr>
          <p:cNvPr id="11479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2852738"/>
            <a:ext cx="6624638"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CC5B5925-DF95-428E-AF5E-311A9F898129}" type="slidenum">
              <a:rPr lang="en-AU" altLang="en-US"/>
              <a:pPr/>
              <a:t>31</a:t>
            </a:fld>
            <a:endParaRPr lang="en-AU" altLang="en-US"/>
          </a:p>
        </p:txBody>
      </p:sp>
      <p:sp>
        <p:nvSpPr>
          <p:cNvPr id="1148930" name="Rectangle 2"/>
          <p:cNvSpPr>
            <a:spLocks noGrp="1" noChangeArrowheads="1"/>
          </p:cNvSpPr>
          <p:nvPr>
            <p:ph type="title"/>
          </p:nvPr>
        </p:nvSpPr>
        <p:spPr/>
        <p:txBody>
          <a:bodyPr/>
          <a:lstStyle/>
          <a:p>
            <a:r>
              <a:rPr lang="en-US" altLang="en-US" sz="3600"/>
              <a:t>Object-relational mapping – generalizations</a:t>
            </a:r>
          </a:p>
        </p:txBody>
      </p:sp>
      <p:sp>
        <p:nvSpPr>
          <p:cNvPr id="1148931" name="Rectangle 3"/>
          <p:cNvSpPr>
            <a:spLocks noGrp="1" noChangeArrowheads="1"/>
          </p:cNvSpPr>
          <p:nvPr>
            <p:ph type="body" idx="1"/>
          </p:nvPr>
        </p:nvSpPr>
        <p:spPr>
          <a:xfrm>
            <a:off x="1371600" y="1066800"/>
            <a:ext cx="7543800" cy="706438"/>
          </a:xfrm>
        </p:spPr>
        <p:txBody>
          <a:bodyPr/>
          <a:lstStyle/>
          <a:p>
            <a:r>
              <a:rPr lang="en-US" altLang="en-US"/>
              <a:t>Mapping each concrete class to a table </a:t>
            </a:r>
          </a:p>
        </p:txBody>
      </p:sp>
      <p:pic>
        <p:nvPicPr>
          <p:cNvPr id="11489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2133600"/>
            <a:ext cx="8964612" cy="3114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DE377697-8F24-43B7-80A6-563A3F810740}" type="slidenum">
              <a:rPr lang="en-AU" altLang="en-US"/>
              <a:pPr/>
              <a:t>32</a:t>
            </a:fld>
            <a:endParaRPr lang="en-AU" altLang="en-US"/>
          </a:p>
        </p:txBody>
      </p:sp>
      <p:sp>
        <p:nvSpPr>
          <p:cNvPr id="1149954" name="Rectangle 2"/>
          <p:cNvSpPr>
            <a:spLocks noGrp="1" noChangeArrowheads="1"/>
          </p:cNvSpPr>
          <p:nvPr>
            <p:ph type="title"/>
          </p:nvPr>
        </p:nvSpPr>
        <p:spPr/>
        <p:txBody>
          <a:bodyPr/>
          <a:lstStyle/>
          <a:p>
            <a:r>
              <a:rPr lang="en-US" altLang="en-US" sz="3600"/>
              <a:t>Object-relational mapping – generalizations</a:t>
            </a:r>
          </a:p>
        </p:txBody>
      </p:sp>
      <p:sp>
        <p:nvSpPr>
          <p:cNvPr id="1149955" name="Rectangle 3"/>
          <p:cNvSpPr>
            <a:spLocks noGrp="1" noChangeArrowheads="1"/>
          </p:cNvSpPr>
          <p:nvPr>
            <p:ph type="body" idx="1"/>
          </p:nvPr>
        </p:nvSpPr>
        <p:spPr>
          <a:xfrm>
            <a:off x="1371600" y="1066800"/>
            <a:ext cx="7543800" cy="706438"/>
          </a:xfrm>
        </p:spPr>
        <p:txBody>
          <a:bodyPr/>
          <a:lstStyle/>
          <a:p>
            <a:r>
              <a:rPr lang="en-US" altLang="en-US"/>
              <a:t>Mapping each disjoint concrete class to a table </a:t>
            </a:r>
          </a:p>
        </p:txBody>
      </p:sp>
      <p:pic>
        <p:nvPicPr>
          <p:cNvPr id="11499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1310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63F1D7A1-DC33-4CE3-8D80-EAD47FFB0E3D}" type="slidenum">
              <a:rPr lang="en-AU" altLang="en-US"/>
              <a:pPr/>
              <a:t>33</a:t>
            </a:fld>
            <a:endParaRPr lang="en-AU" altLang="en-US"/>
          </a:p>
        </p:txBody>
      </p:sp>
      <p:sp>
        <p:nvSpPr>
          <p:cNvPr id="1177602" name="Rectangle 2"/>
          <p:cNvSpPr>
            <a:spLocks noGrp="1" noChangeArrowheads="1"/>
          </p:cNvSpPr>
          <p:nvPr>
            <p:ph type="title"/>
          </p:nvPr>
        </p:nvSpPr>
        <p:spPr/>
        <p:txBody>
          <a:bodyPr/>
          <a:lstStyle/>
          <a:p>
            <a:r>
              <a:rPr lang="en-US" altLang="en-US"/>
              <a:t>Review Quiz 8.3</a:t>
            </a:r>
          </a:p>
        </p:txBody>
      </p:sp>
      <p:sp>
        <p:nvSpPr>
          <p:cNvPr id="1177603"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In what kind of mapping is an intersection table is required?</a:t>
            </a:r>
          </a:p>
          <a:p>
            <a:pPr marL="533400" indent="-533400">
              <a:spcBef>
                <a:spcPts val="1800"/>
              </a:spcBef>
              <a:buClr>
                <a:srgbClr val="0000CC"/>
              </a:buClr>
              <a:buFont typeface="Monotype Sorts" charset="2"/>
              <a:buAutoNum type="arabicPeriod"/>
            </a:pPr>
            <a:r>
              <a:rPr lang="en-US" altLang="en-US" dirty="0"/>
              <a:t>How is polymorphism addressed in mapping of generalization relationships to a relational 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ctrTitle"/>
          </p:nvPr>
        </p:nvSpPr>
        <p:spPr/>
        <p:txBody>
          <a:bodyPr/>
          <a:lstStyle/>
          <a:p>
            <a:pPr algn="ctr"/>
            <a:r>
              <a:rPr lang="en-US" altLang="en-US" sz="3600"/>
              <a:t>4. </a:t>
            </a:r>
            <a:r>
              <a:rPr lang="en-US" altLang="en-US" sz="4000"/>
              <a:t>Patterns for managing persistent objects </a:t>
            </a:r>
          </a:p>
        </p:txBody>
      </p:sp>
      <p:sp>
        <p:nvSpPr>
          <p:cNvPr id="1173507" name="Rectangle 3"/>
          <p:cNvSpPr>
            <a:spLocks noGrp="1" noChangeArrowheads="1"/>
          </p:cNvSpPr>
          <p:nvPr>
            <p:ph type="subTitle" idx="1"/>
          </p:nvPr>
        </p:nvSpPr>
        <p:spPr/>
        <p:txBody>
          <a:bodyPr/>
          <a:lstStyle/>
          <a:p>
            <a:pPr algn="l">
              <a:lnSpc>
                <a:spcPct val="80000"/>
              </a:lnSpc>
              <a:buFont typeface="Monotype Sorts" charset="2"/>
              <a:buChar char="n"/>
            </a:pPr>
            <a:r>
              <a:rPr lang="en-US" altLang="en-US" sz="1800"/>
              <a:t> The management of </a:t>
            </a:r>
            <a:r>
              <a:rPr lang="en-US" altLang="en-US" sz="1800" i="1"/>
              <a:t>persistent objects</a:t>
            </a:r>
            <a:r>
              <a:rPr lang="en-US" altLang="en-US" sz="1800"/>
              <a:t> is undoubtedly the main challenge in application programming. </a:t>
            </a:r>
          </a:p>
          <a:p>
            <a:pPr algn="l">
              <a:lnSpc>
                <a:spcPct val="80000"/>
              </a:lnSpc>
              <a:buFont typeface="Monotype Sorts" charset="2"/>
              <a:buChar char="n"/>
            </a:pPr>
            <a:r>
              <a:rPr lang="en-US" altLang="en-US" sz="1800"/>
              <a:t> This is the area that particularly requires a good set of </a:t>
            </a:r>
            <a:r>
              <a:rPr lang="en-US" altLang="en-US" sz="1800" i="1"/>
              <a:t>design patterns</a:t>
            </a:r>
            <a:r>
              <a:rPr lang="en-US" altLang="en-US" sz="1800"/>
              <a:t>. </a:t>
            </a:r>
          </a:p>
          <a:p>
            <a:pPr algn="l">
              <a:lnSpc>
                <a:spcPct val="80000"/>
              </a:lnSpc>
              <a:buFont typeface="Monotype Sorts" charset="2"/>
              <a:buChar char="n"/>
            </a:pPr>
            <a:r>
              <a:rPr lang="en-US" altLang="en-US" sz="1800"/>
              <a:t> Such a set is provided by the </a:t>
            </a:r>
            <a:r>
              <a:rPr lang="en-US" altLang="en-US" sz="1800" i="1"/>
              <a:t>Patterns of Enterprise Application Architecture</a:t>
            </a:r>
            <a:r>
              <a:rPr lang="en-US" altLang="en-US" sz="1800"/>
              <a:t> (PEAA) patterns</a:t>
            </a:r>
          </a:p>
          <a:p>
            <a:pPr algn="l">
              <a:lnSpc>
                <a:spcPct val="80000"/>
              </a:lnSpc>
            </a:pP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5D2C400B-0404-4B22-B1A4-43211D7FDD35}" type="slidenum">
              <a:rPr lang="en-AU" altLang="en-US"/>
              <a:pPr/>
              <a:t>35</a:t>
            </a:fld>
            <a:endParaRPr lang="en-AU" altLang="en-US"/>
          </a:p>
        </p:txBody>
      </p:sp>
      <p:sp>
        <p:nvSpPr>
          <p:cNvPr id="1150978" name="Rectangle 2"/>
          <p:cNvSpPr>
            <a:spLocks noGrp="1" noChangeArrowheads="1"/>
          </p:cNvSpPr>
          <p:nvPr>
            <p:ph type="title"/>
          </p:nvPr>
        </p:nvSpPr>
        <p:spPr/>
        <p:txBody>
          <a:bodyPr/>
          <a:lstStyle/>
          <a:p>
            <a:r>
              <a:rPr lang="en-US" altLang="en-US" sz="4000"/>
              <a:t>Patterns for managing persistent objects </a:t>
            </a:r>
          </a:p>
        </p:txBody>
      </p:sp>
      <p:sp>
        <p:nvSpPr>
          <p:cNvPr id="1150979" name="Rectangle 3"/>
          <p:cNvSpPr>
            <a:spLocks noGrp="1" noChangeArrowheads="1"/>
          </p:cNvSpPr>
          <p:nvPr>
            <p:ph type="body" idx="1"/>
          </p:nvPr>
        </p:nvSpPr>
        <p:spPr/>
        <p:txBody>
          <a:bodyPr/>
          <a:lstStyle/>
          <a:p>
            <a:pPr>
              <a:lnSpc>
                <a:spcPct val="80000"/>
              </a:lnSpc>
            </a:pPr>
            <a:r>
              <a:rPr lang="en-US" altLang="en-US" sz="2000" b="1"/>
              <a:t>Identity Map</a:t>
            </a:r>
          </a:p>
          <a:p>
            <a:pPr lvl="1">
              <a:lnSpc>
                <a:spcPct val="80000"/>
              </a:lnSpc>
            </a:pPr>
            <a:r>
              <a:rPr lang="en-US" altLang="en-US" sz="1800"/>
              <a:t>assigning </a:t>
            </a:r>
            <a:r>
              <a:rPr lang="en-US" altLang="en-US" sz="1800" u="sng"/>
              <a:t>object identifiers</a:t>
            </a:r>
            <a:r>
              <a:rPr lang="en-US" altLang="en-US" sz="1800"/>
              <a:t> (OIDs) to persistent objects held in memory</a:t>
            </a:r>
          </a:p>
          <a:p>
            <a:pPr lvl="1">
              <a:lnSpc>
                <a:spcPct val="80000"/>
              </a:lnSpc>
            </a:pPr>
            <a:r>
              <a:rPr lang="en-US" altLang="en-US" sz="1800"/>
              <a:t>mapping these OIDs to memory addresses of these objects</a:t>
            </a:r>
          </a:p>
          <a:p>
            <a:pPr lvl="1">
              <a:lnSpc>
                <a:spcPct val="80000"/>
              </a:lnSpc>
            </a:pPr>
            <a:r>
              <a:rPr lang="en-US" altLang="en-US" sz="1800"/>
              <a:t>mapping other identifying attributes of objects to their OIDs</a:t>
            </a:r>
          </a:p>
          <a:p>
            <a:pPr lvl="1">
              <a:lnSpc>
                <a:spcPct val="80000"/>
              </a:lnSpc>
            </a:pPr>
            <a:r>
              <a:rPr lang="en-US" altLang="en-US" sz="1800"/>
              <a:t>providing a single registry of object identifiers that other objects in the program can use to access objects by their OIDs </a:t>
            </a:r>
          </a:p>
          <a:p>
            <a:pPr>
              <a:lnSpc>
                <a:spcPct val="80000"/>
              </a:lnSpc>
            </a:pPr>
            <a:r>
              <a:rPr lang="en-US" altLang="en-US" sz="2000" b="1"/>
              <a:t>Data Mapper</a:t>
            </a:r>
          </a:p>
          <a:p>
            <a:pPr lvl="1">
              <a:lnSpc>
                <a:spcPct val="80000"/>
              </a:lnSpc>
            </a:pPr>
            <a:r>
              <a:rPr lang="en-US" altLang="en-US" sz="1800"/>
              <a:t>so that the program knows if a required object is in memory cache or it has to be retrieved from the database </a:t>
            </a:r>
          </a:p>
          <a:p>
            <a:pPr lvl="1">
              <a:lnSpc>
                <a:spcPct val="80000"/>
              </a:lnSpc>
            </a:pPr>
            <a:r>
              <a:rPr lang="en-US" altLang="en-US" sz="1800"/>
              <a:t>also knowing if an object in memory is </a:t>
            </a:r>
            <a:r>
              <a:rPr lang="en-US" altLang="en-US" sz="1800" u="sng"/>
              <a:t>clean</a:t>
            </a:r>
            <a:r>
              <a:rPr lang="en-US" altLang="en-US" sz="1800"/>
              <a:t> or </a:t>
            </a:r>
            <a:r>
              <a:rPr lang="en-US" altLang="en-US" sz="1800" u="sng"/>
              <a:t>dirty</a:t>
            </a:r>
          </a:p>
          <a:p>
            <a:pPr>
              <a:lnSpc>
                <a:spcPct val="80000"/>
              </a:lnSpc>
            </a:pPr>
            <a:r>
              <a:rPr lang="en-US" altLang="en-US" sz="2000" b="1"/>
              <a:t>Lazy Load</a:t>
            </a:r>
          </a:p>
          <a:p>
            <a:pPr lvl="1">
              <a:lnSpc>
                <a:spcPct val="80000"/>
              </a:lnSpc>
            </a:pPr>
            <a:r>
              <a:rPr lang="en-US" altLang="en-US" sz="1800"/>
              <a:t>“an object that doesn’t contain all of the data you need but knows how to get it” </a:t>
            </a:r>
          </a:p>
          <a:p>
            <a:pPr>
              <a:lnSpc>
                <a:spcPct val="80000"/>
              </a:lnSpc>
            </a:pPr>
            <a:r>
              <a:rPr lang="en-US" altLang="en-US" sz="2000" b="1"/>
              <a:t>Unit of Work</a:t>
            </a:r>
          </a:p>
          <a:p>
            <a:pPr lvl="1">
              <a:lnSpc>
                <a:spcPct val="80000"/>
              </a:lnSpc>
            </a:pPr>
            <a:r>
              <a:rPr lang="en-US" altLang="en-US" sz="1800"/>
              <a:t>so that the program knows which objects in memory are embraced by a </a:t>
            </a:r>
            <a:r>
              <a:rPr lang="en-US" altLang="en-US" sz="1800" u="sng"/>
              <a:t>business transaction</a:t>
            </a:r>
            <a:r>
              <a:rPr lang="en-US" altLang="en-US" sz="1800"/>
              <a:t> </a:t>
            </a:r>
          </a:p>
          <a:p>
            <a:pPr lvl="1">
              <a:lnSpc>
                <a:spcPct val="80000"/>
              </a:lnSpc>
            </a:pPr>
            <a:r>
              <a:rPr lang="en-US" altLang="en-US" sz="1800"/>
              <a:t>“maintains a list of objects affected by a business transaction and coordinates the writing out of changes and the resolution of concurrency problems”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12AF39ED-DD71-40C4-8426-AC4794E72E09}" type="slidenum">
              <a:rPr lang="en-AU" altLang="en-US"/>
              <a:pPr/>
              <a:t>36</a:t>
            </a:fld>
            <a:endParaRPr lang="en-AU" altLang="en-US"/>
          </a:p>
        </p:txBody>
      </p:sp>
      <p:sp>
        <p:nvSpPr>
          <p:cNvPr id="1152002" name="Rectangle 2"/>
          <p:cNvSpPr>
            <a:spLocks noGrp="1" noChangeArrowheads="1"/>
          </p:cNvSpPr>
          <p:nvPr>
            <p:ph type="title"/>
          </p:nvPr>
        </p:nvSpPr>
        <p:spPr/>
        <p:txBody>
          <a:bodyPr/>
          <a:lstStyle/>
          <a:p>
            <a:r>
              <a:rPr lang="en-US" altLang="en-US"/>
              <a:t>Searching for persistent objects</a:t>
            </a:r>
          </a:p>
        </p:txBody>
      </p:sp>
      <p:pic>
        <p:nvPicPr>
          <p:cNvPr id="11520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25538"/>
            <a:ext cx="91440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F700E11E-D439-4F04-AF2D-A166401E9906}" type="slidenum">
              <a:rPr lang="en-AU" altLang="en-US"/>
              <a:pPr/>
              <a:t>37</a:t>
            </a:fld>
            <a:endParaRPr lang="en-AU" altLang="en-US"/>
          </a:p>
        </p:txBody>
      </p:sp>
      <p:sp>
        <p:nvSpPr>
          <p:cNvPr id="1154050" name="Rectangle 2"/>
          <p:cNvSpPr>
            <a:spLocks noGrp="1" noChangeArrowheads="1"/>
          </p:cNvSpPr>
          <p:nvPr>
            <p:ph type="title"/>
          </p:nvPr>
        </p:nvSpPr>
        <p:spPr/>
        <p:txBody>
          <a:bodyPr/>
          <a:lstStyle/>
          <a:p>
            <a:r>
              <a:rPr lang="en-US" altLang="en-US"/>
              <a:t>Loading persistent objects</a:t>
            </a:r>
          </a:p>
        </p:txBody>
      </p:sp>
      <p:graphicFrame>
        <p:nvGraphicFramePr>
          <p:cNvPr id="1154051" name="Object 3"/>
          <p:cNvGraphicFramePr>
            <a:graphicFrameLocks noChangeAspect="1"/>
          </p:cNvGraphicFramePr>
          <p:nvPr/>
        </p:nvGraphicFramePr>
        <p:xfrm>
          <a:off x="0" y="1268413"/>
          <a:ext cx="9144000" cy="4746625"/>
        </p:xfrm>
        <a:graphic>
          <a:graphicData uri="http://schemas.openxmlformats.org/presentationml/2006/ole">
            <mc:AlternateContent xmlns:mc="http://schemas.openxmlformats.org/markup-compatibility/2006">
              <mc:Choice xmlns:v="urn:schemas-microsoft-com:vml" Requires="v">
                <p:oleObj spid="_x0000_s1154055" name="Bitmap Image" r:id="rId4" imgW="3596952" imgH="1867062" progId="PBrush">
                  <p:embed/>
                </p:oleObj>
              </mc:Choice>
              <mc:Fallback>
                <p:oleObj name="Bitmap Image" r:id="rId4" imgW="3596952" imgH="1867062" progId="PBrush">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68413"/>
                        <a:ext cx="9144000"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09C492B1-A803-474F-8F29-77536466E916}" type="slidenum">
              <a:rPr lang="en-AU" altLang="en-US"/>
              <a:pPr/>
              <a:t>38</a:t>
            </a:fld>
            <a:endParaRPr lang="en-AU" altLang="en-US"/>
          </a:p>
        </p:txBody>
      </p:sp>
      <p:sp>
        <p:nvSpPr>
          <p:cNvPr id="1156098" name="Rectangle 2"/>
          <p:cNvSpPr>
            <a:spLocks noGrp="1" noChangeArrowheads="1"/>
          </p:cNvSpPr>
          <p:nvPr>
            <p:ph type="title"/>
          </p:nvPr>
        </p:nvSpPr>
        <p:spPr/>
        <p:txBody>
          <a:bodyPr/>
          <a:lstStyle/>
          <a:p>
            <a:r>
              <a:rPr lang="en-US" altLang="en-US"/>
              <a:t>Unloading persistent objects </a:t>
            </a:r>
          </a:p>
        </p:txBody>
      </p:sp>
      <p:graphicFrame>
        <p:nvGraphicFramePr>
          <p:cNvPr id="1156099" name="Object 3"/>
          <p:cNvGraphicFramePr>
            <a:graphicFrameLocks noChangeAspect="1"/>
          </p:cNvGraphicFramePr>
          <p:nvPr/>
        </p:nvGraphicFramePr>
        <p:xfrm>
          <a:off x="0" y="1125538"/>
          <a:ext cx="9144000" cy="5313362"/>
        </p:xfrm>
        <a:graphic>
          <a:graphicData uri="http://schemas.openxmlformats.org/presentationml/2006/ole">
            <mc:AlternateContent xmlns:mc="http://schemas.openxmlformats.org/markup-compatibility/2006">
              <mc:Choice xmlns:v="urn:schemas-microsoft-com:vml" Requires="v">
                <p:oleObj spid="_x0000_s1156103" name="Bitmap Image" r:id="rId4" imgW="3436918" imgH="1996613" progId="PBrush">
                  <p:embed/>
                </p:oleObj>
              </mc:Choice>
              <mc:Fallback>
                <p:oleObj name="Bitmap Image" r:id="rId4" imgW="3436918" imgH="1996613" progId="PBrush">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5538"/>
                        <a:ext cx="91440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D213649E-5671-48AB-8BEB-0832C4113C52}" type="slidenum">
              <a:rPr lang="en-AU" altLang="en-US"/>
              <a:pPr/>
              <a:t>39</a:t>
            </a:fld>
            <a:endParaRPr lang="en-AU" altLang="en-US"/>
          </a:p>
        </p:txBody>
      </p:sp>
      <p:sp>
        <p:nvSpPr>
          <p:cNvPr id="1158146" name="Rectangle 2"/>
          <p:cNvSpPr>
            <a:spLocks noGrp="1" noChangeArrowheads="1"/>
          </p:cNvSpPr>
          <p:nvPr>
            <p:ph type="title"/>
          </p:nvPr>
        </p:nvSpPr>
        <p:spPr/>
        <p:txBody>
          <a:bodyPr/>
          <a:lstStyle/>
          <a:p>
            <a:r>
              <a:rPr lang="en-US" altLang="en-US"/>
              <a:t>Implementing database access</a:t>
            </a:r>
          </a:p>
        </p:txBody>
      </p:sp>
      <p:pic>
        <p:nvPicPr>
          <p:cNvPr id="1158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125538"/>
            <a:ext cx="75247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9713FE02-0AC0-427C-B3D4-98BCE99F361C}" type="slidenum">
              <a:rPr lang="en-AU" altLang="en-US"/>
              <a:pPr/>
              <a:t>4</a:t>
            </a:fld>
            <a:endParaRPr lang="en-AU" altLang="en-US"/>
          </a:p>
        </p:txBody>
      </p:sp>
      <p:sp>
        <p:nvSpPr>
          <p:cNvPr id="1118210" name="Rectangle 2"/>
          <p:cNvSpPr>
            <a:spLocks noGrp="1" noChangeArrowheads="1"/>
          </p:cNvSpPr>
          <p:nvPr>
            <p:ph type="title"/>
          </p:nvPr>
        </p:nvSpPr>
        <p:spPr/>
        <p:txBody>
          <a:bodyPr/>
          <a:lstStyle/>
          <a:p>
            <a:r>
              <a:rPr lang="en-US" altLang="en-US"/>
              <a:t>About persistence and databases</a:t>
            </a:r>
          </a:p>
        </p:txBody>
      </p:sp>
      <p:sp>
        <p:nvSpPr>
          <p:cNvPr id="1118211" name="Rectangle 3"/>
          <p:cNvSpPr>
            <a:spLocks noGrp="1" noChangeArrowheads="1"/>
          </p:cNvSpPr>
          <p:nvPr>
            <p:ph type="body" idx="1"/>
          </p:nvPr>
        </p:nvSpPr>
        <p:spPr/>
        <p:txBody>
          <a:bodyPr/>
          <a:lstStyle/>
          <a:p>
            <a:pPr>
              <a:lnSpc>
                <a:spcPct val="95000"/>
              </a:lnSpc>
              <a:spcBef>
                <a:spcPts val="600"/>
              </a:spcBef>
            </a:pPr>
            <a:r>
              <a:rPr lang="en-US" altLang="en-US" sz="2000" b="1"/>
              <a:t>Database management systems (DBMSs)</a:t>
            </a:r>
            <a:r>
              <a:rPr lang="en-US" altLang="en-US" sz="2000"/>
              <a:t> provide the technology to support concurrent access by large number of users and application programs to the same data store</a:t>
            </a:r>
          </a:p>
          <a:p>
            <a:pPr>
              <a:lnSpc>
                <a:spcPct val="95000"/>
              </a:lnSpc>
              <a:spcBef>
                <a:spcPts val="600"/>
              </a:spcBef>
            </a:pPr>
            <a:r>
              <a:rPr lang="en-US" altLang="en-US" sz="2000"/>
              <a:t>Class diagrams define the data structures required by an application</a:t>
            </a:r>
          </a:p>
          <a:p>
            <a:pPr lvl="1">
              <a:lnSpc>
                <a:spcPct val="95000"/>
              </a:lnSpc>
              <a:spcBef>
                <a:spcPts val="600"/>
              </a:spcBef>
            </a:pPr>
            <a:r>
              <a:rPr lang="en-US" altLang="en-US" sz="1800"/>
              <a:t>data structures that have </a:t>
            </a:r>
            <a:r>
              <a:rPr lang="en-US" altLang="en-US" sz="1800" b="1"/>
              <a:t>persistent</a:t>
            </a:r>
            <a:r>
              <a:rPr lang="en-US" altLang="en-US" sz="1800"/>
              <a:t> presence in the database are modeled as the </a:t>
            </a:r>
            <a:r>
              <a:rPr lang="en-US" altLang="en-US" sz="1800" u="sng"/>
              <a:t>entity classes</a:t>
            </a:r>
            <a:r>
              <a:rPr lang="en-US" altLang="en-US" sz="1800"/>
              <a:t> (“business objects”) </a:t>
            </a:r>
          </a:p>
          <a:p>
            <a:pPr lvl="1">
              <a:lnSpc>
                <a:spcPct val="95000"/>
              </a:lnSpc>
              <a:spcBef>
                <a:spcPts val="600"/>
              </a:spcBef>
            </a:pPr>
            <a:r>
              <a:rPr lang="en-US" altLang="en-US" sz="1800" b="1"/>
              <a:t>entity classes</a:t>
            </a:r>
            <a:r>
              <a:rPr lang="en-US" altLang="en-US" sz="1800"/>
              <a:t> correspond to the “E” letter in the PCMEF framework </a:t>
            </a:r>
          </a:p>
          <a:p>
            <a:pPr>
              <a:lnSpc>
                <a:spcPct val="95000"/>
              </a:lnSpc>
              <a:spcBef>
                <a:spcPts val="600"/>
              </a:spcBef>
            </a:pPr>
            <a:r>
              <a:rPr lang="en-US" altLang="en-US" sz="2000"/>
              <a:t>Entity classes need to be </a:t>
            </a:r>
            <a:r>
              <a:rPr lang="en-US" altLang="en-US" sz="2000" u="sng"/>
              <a:t>mapped</a:t>
            </a:r>
            <a:r>
              <a:rPr lang="en-US" altLang="en-US" sz="2000"/>
              <a:t> to data structures in the database</a:t>
            </a:r>
          </a:p>
          <a:p>
            <a:pPr>
              <a:lnSpc>
                <a:spcPct val="95000"/>
              </a:lnSpc>
              <a:spcBef>
                <a:spcPts val="600"/>
              </a:spcBef>
            </a:pPr>
            <a:r>
              <a:rPr lang="en-US" altLang="en-US" sz="2000"/>
              <a:t>Data structures in the DB conform to a </a:t>
            </a:r>
            <a:r>
              <a:rPr lang="en-US" altLang="en-US" sz="2000" b="1"/>
              <a:t>database model</a:t>
            </a:r>
          </a:p>
          <a:p>
            <a:pPr lvl="1">
              <a:lnSpc>
                <a:spcPct val="95000"/>
              </a:lnSpc>
              <a:spcBef>
                <a:spcPts val="600"/>
              </a:spcBef>
            </a:pPr>
            <a:r>
              <a:rPr lang="en-US" altLang="en-US" sz="1800"/>
              <a:t>object-oriented</a:t>
            </a:r>
          </a:p>
          <a:p>
            <a:pPr lvl="1">
              <a:lnSpc>
                <a:spcPct val="95000"/>
              </a:lnSpc>
              <a:spcBef>
                <a:spcPts val="600"/>
              </a:spcBef>
            </a:pPr>
            <a:r>
              <a:rPr lang="en-US" altLang="en-US" sz="1800"/>
              <a:t>object-relational </a:t>
            </a:r>
          </a:p>
          <a:p>
            <a:pPr lvl="1">
              <a:lnSpc>
                <a:spcPct val="95000"/>
              </a:lnSpc>
              <a:spcBef>
                <a:spcPts val="600"/>
              </a:spcBef>
            </a:pPr>
            <a:r>
              <a:rPr lang="en-US" altLang="en-US" sz="1800"/>
              <a:t>relational </a:t>
            </a:r>
          </a:p>
          <a:p>
            <a:pPr>
              <a:lnSpc>
                <a:spcPct val="95000"/>
              </a:lnSpc>
              <a:spcBef>
                <a:spcPts val="600"/>
              </a:spcBef>
            </a:pPr>
            <a:r>
              <a:rPr lang="en-US" altLang="en-US" sz="2000" b="1"/>
              <a:t>Relational model</a:t>
            </a:r>
            <a:r>
              <a:rPr lang="en-US" altLang="en-US" sz="2000"/>
              <a:t> dominates in business information systems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879D001C-AAAD-4CAE-8F1F-4B1B16B7F3F4}" type="slidenum">
              <a:rPr lang="en-AU" altLang="en-US"/>
              <a:pPr/>
              <a:t>40</a:t>
            </a:fld>
            <a:endParaRPr lang="en-AU" altLang="en-US"/>
          </a:p>
        </p:txBody>
      </p:sp>
      <p:sp>
        <p:nvSpPr>
          <p:cNvPr id="1174530" name="Rectangle 2"/>
          <p:cNvSpPr>
            <a:spLocks noGrp="1" noChangeArrowheads="1"/>
          </p:cNvSpPr>
          <p:nvPr>
            <p:ph type="title"/>
          </p:nvPr>
        </p:nvSpPr>
        <p:spPr/>
        <p:txBody>
          <a:bodyPr/>
          <a:lstStyle/>
          <a:p>
            <a:r>
              <a:rPr lang="en-US" altLang="en-US"/>
              <a:t>Review Quiz 8.4</a:t>
            </a:r>
          </a:p>
        </p:txBody>
      </p:sp>
      <p:sp>
        <p:nvSpPr>
          <p:cNvPr id="1174531"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does PEAA stand for?</a:t>
            </a:r>
          </a:p>
          <a:p>
            <a:pPr marL="533400" indent="-533400">
              <a:spcBef>
                <a:spcPts val="1800"/>
              </a:spcBef>
              <a:buClr>
                <a:srgbClr val="0000CC"/>
              </a:buClr>
              <a:buFont typeface="Monotype Sorts" charset="2"/>
              <a:buAutoNum type="arabicPeriod"/>
            </a:pPr>
            <a:r>
              <a:rPr lang="en-US" altLang="en-US" dirty="0"/>
              <a:t>Which pattern has knowledge of objects currently in the memory cache?</a:t>
            </a:r>
          </a:p>
          <a:p>
            <a:pPr marL="533400" indent="-533400">
              <a:spcBef>
                <a:spcPts val="1800"/>
              </a:spcBef>
              <a:buClr>
                <a:srgbClr val="0000CC"/>
              </a:buClr>
              <a:buFont typeface="Monotype Sorts" charset="2"/>
              <a:buAutoNum type="arabicPeriod"/>
            </a:pPr>
            <a:r>
              <a:rPr lang="en-US" altLang="en-US" dirty="0"/>
              <a:t>Which pattern is responsible for handling business transactions?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ctrTitle"/>
          </p:nvPr>
        </p:nvSpPr>
        <p:spPr/>
        <p:txBody>
          <a:bodyPr/>
          <a:lstStyle/>
          <a:p>
            <a:pPr algn="ctr"/>
            <a:r>
              <a:rPr lang="en-US" altLang="en-US" sz="3600"/>
              <a:t>5. </a:t>
            </a:r>
            <a:r>
              <a:rPr lang="en-US" altLang="en-US" sz="4000"/>
              <a:t>Designing database access and transactions </a:t>
            </a:r>
          </a:p>
        </p:txBody>
      </p:sp>
      <p:sp>
        <p:nvSpPr>
          <p:cNvPr id="1176579" name="Rectangle 3"/>
          <p:cNvSpPr>
            <a:spLocks noGrp="1" noChangeArrowheads="1"/>
          </p:cNvSpPr>
          <p:nvPr>
            <p:ph type="subTitle" idx="1"/>
          </p:nvPr>
        </p:nvSpPr>
        <p:spPr/>
        <p:txBody>
          <a:bodyPr/>
          <a:lstStyle/>
          <a:p>
            <a:pPr algn="l">
              <a:lnSpc>
                <a:spcPct val="110000"/>
              </a:lnSpc>
              <a:buFont typeface="Monotype Sorts" charset="2"/>
              <a:buChar char="n"/>
            </a:pPr>
            <a:r>
              <a:rPr lang="en-US" altLang="en-US" sz="2000"/>
              <a:t> SQL comes in different dialects and can be used at different levels of programming abstraction.</a:t>
            </a:r>
          </a:p>
          <a:p>
            <a:pPr algn="l">
              <a:lnSpc>
                <a:spcPct val="110000"/>
              </a:lnSpc>
              <a:buFont typeface="Monotype Sorts" charset="2"/>
              <a:buChar char="n"/>
            </a:pPr>
            <a:r>
              <a:rPr lang="en-US" altLang="en-US" sz="2000"/>
              <a:t> A transaction is a logical unit of work that comprises one or more SQL statements executed by a user.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091887AB-7422-424F-BBA7-B3AEF4C3E52A}" type="slidenum">
              <a:rPr lang="en-AU" altLang="en-US"/>
              <a:pPr/>
              <a:t>42</a:t>
            </a:fld>
            <a:endParaRPr lang="en-AU" altLang="en-US"/>
          </a:p>
        </p:txBody>
      </p:sp>
      <p:sp>
        <p:nvSpPr>
          <p:cNvPr id="1159170" name="Rectangle 2"/>
          <p:cNvSpPr>
            <a:spLocks noGrp="1" noChangeArrowheads="1"/>
          </p:cNvSpPr>
          <p:nvPr>
            <p:ph type="title"/>
          </p:nvPr>
        </p:nvSpPr>
        <p:spPr/>
        <p:txBody>
          <a:bodyPr/>
          <a:lstStyle/>
          <a:p>
            <a:r>
              <a:rPr lang="en-US" altLang="en-US"/>
              <a:t>Designing business transactions </a:t>
            </a:r>
          </a:p>
        </p:txBody>
      </p:sp>
      <p:sp>
        <p:nvSpPr>
          <p:cNvPr id="1159171" name="Rectangle 3"/>
          <p:cNvSpPr>
            <a:spLocks noGrp="1" noChangeArrowheads="1"/>
          </p:cNvSpPr>
          <p:nvPr>
            <p:ph type="body" idx="1"/>
          </p:nvPr>
        </p:nvSpPr>
        <p:spPr/>
        <p:txBody>
          <a:bodyPr/>
          <a:lstStyle/>
          <a:p>
            <a:pPr>
              <a:lnSpc>
                <a:spcPct val="90000"/>
              </a:lnSpc>
            </a:pPr>
            <a:r>
              <a:rPr lang="en-US" altLang="en-US" sz="2400" b="1" dirty="0"/>
              <a:t>Transaction</a:t>
            </a:r>
            <a:r>
              <a:rPr lang="en-US" altLang="en-US" sz="2400" dirty="0"/>
              <a:t> is a logical unit of work that comprises one or more SQL statements executed by a user</a:t>
            </a:r>
          </a:p>
          <a:p>
            <a:pPr>
              <a:lnSpc>
                <a:spcPct val="90000"/>
              </a:lnSpc>
            </a:pPr>
            <a:r>
              <a:rPr lang="en-US" altLang="en-US" sz="2400" b="1" dirty="0"/>
              <a:t>Transaction</a:t>
            </a:r>
            <a:r>
              <a:rPr lang="en-US" altLang="en-US" sz="2400" dirty="0"/>
              <a:t> is a unit of database consistency – the state of the database is consistent after the transaction completes. </a:t>
            </a:r>
          </a:p>
          <a:p>
            <a:pPr>
              <a:lnSpc>
                <a:spcPct val="90000"/>
              </a:lnSpc>
            </a:pPr>
            <a:r>
              <a:rPr lang="en-US" altLang="en-US" sz="2400" b="1" dirty="0"/>
              <a:t>Transaction manager</a:t>
            </a:r>
            <a:r>
              <a:rPr lang="en-US" altLang="en-US" sz="2400" dirty="0"/>
              <a:t> of a DBMS serves two purposes: </a:t>
            </a:r>
          </a:p>
          <a:p>
            <a:pPr lvl="1">
              <a:lnSpc>
                <a:spcPct val="90000"/>
              </a:lnSpc>
            </a:pPr>
            <a:r>
              <a:rPr lang="en-US" altLang="en-US" sz="2000" dirty="0"/>
              <a:t>database recovery</a:t>
            </a:r>
          </a:p>
          <a:p>
            <a:pPr lvl="1">
              <a:lnSpc>
                <a:spcPct val="90000"/>
              </a:lnSpc>
            </a:pPr>
            <a:r>
              <a:rPr lang="en-US" altLang="en-US" sz="2000" dirty="0"/>
              <a:t>concurrency control</a:t>
            </a:r>
          </a:p>
          <a:p>
            <a:pPr>
              <a:lnSpc>
                <a:spcPct val="90000"/>
              </a:lnSpc>
            </a:pPr>
            <a:r>
              <a:rPr lang="en-US" altLang="en-US" sz="2400" dirty="0"/>
              <a:t>Transaction is </a:t>
            </a:r>
            <a:r>
              <a:rPr lang="en-US" altLang="en-US" sz="2400" b="1" dirty="0"/>
              <a:t>atomic</a:t>
            </a:r>
            <a:r>
              <a:rPr lang="en-US" altLang="en-US" sz="2400" dirty="0"/>
              <a:t> – the results of all SQL statements in the transaction are either committed or rolled back</a:t>
            </a:r>
          </a:p>
          <a:p>
            <a:pPr>
              <a:lnSpc>
                <a:spcPct val="90000"/>
              </a:lnSpc>
            </a:pPr>
            <a:r>
              <a:rPr lang="en-US" altLang="en-US" sz="2400" dirty="0"/>
              <a:t>Concurrency control enables </a:t>
            </a:r>
            <a:r>
              <a:rPr lang="en-US" altLang="en-US" sz="2400" b="1" dirty="0"/>
              <a:t>multi-user concurrent access</a:t>
            </a:r>
            <a:r>
              <a:rPr lang="en-US" altLang="en-US" sz="2400" dirty="0"/>
              <a:t> to DB while ensuring DB consistency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1915C003-A61B-4A47-99AD-935EF2DB2894}" type="slidenum">
              <a:rPr lang="en-AU" altLang="en-US"/>
              <a:pPr/>
              <a:t>43</a:t>
            </a:fld>
            <a:endParaRPr lang="en-AU" altLang="en-US"/>
          </a:p>
        </p:txBody>
      </p:sp>
      <p:sp>
        <p:nvSpPr>
          <p:cNvPr id="1160194" name="Rectangle 2"/>
          <p:cNvSpPr>
            <a:spLocks noGrp="1" noChangeArrowheads="1"/>
          </p:cNvSpPr>
          <p:nvPr>
            <p:ph type="title"/>
          </p:nvPr>
        </p:nvSpPr>
        <p:spPr/>
        <p:txBody>
          <a:bodyPr/>
          <a:lstStyle/>
          <a:p>
            <a:r>
              <a:rPr lang="en-US" altLang="en-US"/>
              <a:t>Pessimistic concurrency control </a:t>
            </a:r>
          </a:p>
        </p:txBody>
      </p:sp>
      <p:sp>
        <p:nvSpPr>
          <p:cNvPr id="1160195" name="Rectangle 3"/>
          <p:cNvSpPr>
            <a:spLocks noGrp="1" noChangeArrowheads="1"/>
          </p:cNvSpPr>
          <p:nvPr>
            <p:ph type="body" idx="1"/>
          </p:nvPr>
        </p:nvSpPr>
        <p:spPr/>
        <p:txBody>
          <a:bodyPr/>
          <a:lstStyle/>
          <a:p>
            <a:r>
              <a:rPr lang="en-US" altLang="en-US" sz="2400" b="1" dirty="0"/>
              <a:t>Locks</a:t>
            </a:r>
            <a:r>
              <a:rPr lang="en-US" altLang="en-US" sz="2400" dirty="0"/>
              <a:t> are acquired on every persistent object that a transaction processes</a:t>
            </a:r>
          </a:p>
          <a:p>
            <a:pPr lvl="1"/>
            <a:r>
              <a:rPr lang="en-US" altLang="en-US" sz="2000" b="1" dirty="0"/>
              <a:t>Exclusive (write) lock</a:t>
            </a:r>
            <a:r>
              <a:rPr lang="en-US" altLang="en-US" sz="2000" dirty="0"/>
              <a:t> – other transactions must wait until the transaction holding such a lock completes and releases the lock.</a:t>
            </a:r>
          </a:p>
          <a:p>
            <a:pPr lvl="1"/>
            <a:r>
              <a:rPr lang="en-US" altLang="en-US" sz="2000" b="1" dirty="0"/>
              <a:t>Update (write intent) lock</a:t>
            </a:r>
            <a:r>
              <a:rPr lang="en-US" altLang="en-US" sz="2000" dirty="0"/>
              <a:t> – other transactions can read the object but the transaction holding the lock is guaranteed to be able to upgrade it to the exclusive mode, as soon as it has such a need.</a:t>
            </a:r>
          </a:p>
          <a:p>
            <a:pPr lvl="1"/>
            <a:r>
              <a:rPr lang="en-US" altLang="en-US" sz="2000" b="1" dirty="0"/>
              <a:t>Read (shared) lock</a:t>
            </a:r>
            <a:r>
              <a:rPr lang="en-US" altLang="en-US" sz="2000" dirty="0"/>
              <a:t> – other transactions can read and possibly obtain an update lock on the object.</a:t>
            </a:r>
          </a:p>
          <a:p>
            <a:pPr lvl="1"/>
            <a:r>
              <a:rPr lang="en-US" altLang="en-US" sz="2000" b="1" dirty="0"/>
              <a:t>No lock</a:t>
            </a:r>
            <a:r>
              <a:rPr lang="en-US" altLang="en-US" sz="2000" dirty="0"/>
              <a:t> – other transactions can update an object at any time; suitable only for applications that allow ‘dirty reads’ – i.e. a transaction reads data that can be modified or even deleted (by another transaction) before the transaction completes.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A3EB7217-62CF-4C36-9EAC-F2D6C45DD8CD}" type="slidenum">
              <a:rPr lang="en-AU" altLang="en-US"/>
              <a:pPr/>
              <a:t>44</a:t>
            </a:fld>
            <a:endParaRPr lang="en-AU" altLang="en-US"/>
          </a:p>
        </p:txBody>
      </p:sp>
      <p:sp>
        <p:nvSpPr>
          <p:cNvPr id="1161218" name="Rectangle 2"/>
          <p:cNvSpPr>
            <a:spLocks noGrp="1" noChangeArrowheads="1"/>
          </p:cNvSpPr>
          <p:nvPr>
            <p:ph type="title"/>
          </p:nvPr>
        </p:nvSpPr>
        <p:spPr/>
        <p:txBody>
          <a:bodyPr/>
          <a:lstStyle/>
          <a:p>
            <a:r>
              <a:rPr lang="en-US" altLang="en-US"/>
              <a:t>Levels of isolation</a:t>
            </a:r>
          </a:p>
        </p:txBody>
      </p:sp>
      <p:sp>
        <p:nvSpPr>
          <p:cNvPr id="1161219" name="Rectangle 3"/>
          <p:cNvSpPr>
            <a:spLocks noGrp="1" noChangeArrowheads="1"/>
          </p:cNvSpPr>
          <p:nvPr>
            <p:ph type="body" idx="1"/>
          </p:nvPr>
        </p:nvSpPr>
        <p:spPr/>
        <p:txBody>
          <a:bodyPr/>
          <a:lstStyle/>
          <a:p>
            <a:pPr marL="533400" indent="-533400">
              <a:lnSpc>
                <a:spcPct val="85000"/>
              </a:lnSpc>
            </a:pPr>
            <a:r>
              <a:rPr lang="en-US" altLang="en-US" sz="2400" dirty="0"/>
              <a:t>Associated with these four kinds of </a:t>
            </a:r>
            <a:r>
              <a:rPr lang="en-US" altLang="en-US" sz="2400" b="1" dirty="0"/>
              <a:t>locks</a:t>
            </a:r>
            <a:r>
              <a:rPr lang="en-US" altLang="en-US" sz="2400" dirty="0"/>
              <a:t> are the four </a:t>
            </a:r>
            <a:r>
              <a:rPr lang="en-US" altLang="en-US" sz="2400" b="1" dirty="0"/>
              <a:t>levels of isolation</a:t>
            </a:r>
            <a:r>
              <a:rPr lang="en-US" altLang="en-US" sz="2400" dirty="0"/>
              <a:t> between concurrently executing transactions</a:t>
            </a:r>
          </a:p>
          <a:p>
            <a:pPr marL="914400" lvl="1" indent="-457200">
              <a:lnSpc>
                <a:spcPct val="85000"/>
              </a:lnSpc>
            </a:pPr>
            <a:r>
              <a:rPr lang="en-US" altLang="en-US" sz="2000" b="1" dirty="0"/>
              <a:t>Dirty read possible</a:t>
            </a:r>
            <a:r>
              <a:rPr lang="en-US" altLang="en-US" sz="2000" dirty="0"/>
              <a:t> – transaction t1 modified an object but it has not committed yet; transaction t2 reads the object; if t1 rolls back the transaction then t2 obtained an object that in a sense never existed in the database.</a:t>
            </a:r>
          </a:p>
          <a:p>
            <a:pPr marL="914400" lvl="1" indent="-457200">
              <a:lnSpc>
                <a:spcPct val="85000"/>
              </a:lnSpc>
            </a:pPr>
            <a:r>
              <a:rPr lang="en-US" altLang="en-US" sz="2000" b="1" dirty="0" err="1"/>
              <a:t>Nonrepeatable</a:t>
            </a:r>
            <a:r>
              <a:rPr lang="en-US" altLang="en-US" sz="2000" b="1" dirty="0"/>
              <a:t> read possible</a:t>
            </a:r>
            <a:r>
              <a:rPr lang="en-US" altLang="en-US" sz="2000" dirty="0"/>
              <a:t> – t1 has read an object; t2 updates the object; t1 reads the same object again but this time it will obtain a different value for the same object.</a:t>
            </a:r>
          </a:p>
          <a:p>
            <a:pPr marL="914400" lvl="1" indent="-457200">
              <a:lnSpc>
                <a:spcPct val="85000"/>
              </a:lnSpc>
            </a:pPr>
            <a:r>
              <a:rPr lang="en-US" altLang="en-US" sz="2000" b="1" dirty="0"/>
              <a:t>Phantom possible</a:t>
            </a:r>
            <a:r>
              <a:rPr lang="en-US" altLang="en-US" sz="2000" dirty="0"/>
              <a:t> – t1 has read a set of objects; t2 inserts a new object to the set; t1 repeats the read operation and will see a ‘phantom’ object.</a:t>
            </a:r>
          </a:p>
          <a:p>
            <a:pPr marL="914400" lvl="1" indent="-457200">
              <a:lnSpc>
                <a:spcPct val="85000"/>
              </a:lnSpc>
            </a:pPr>
            <a:r>
              <a:rPr lang="en-US" altLang="en-US" sz="2000" b="1" dirty="0"/>
              <a:t>Repeatable read</a:t>
            </a:r>
            <a:r>
              <a:rPr lang="en-US" altLang="en-US" sz="2000" dirty="0"/>
              <a:t> – t1 and t2 can still execute concurrently but the interleaved execution of these two transactions will produce the same results as if the transactions executed one at a time (this is called </a:t>
            </a:r>
            <a:r>
              <a:rPr lang="en-US" altLang="en-US" sz="2000" u="sng" dirty="0"/>
              <a:t>serializable</a:t>
            </a:r>
            <a:r>
              <a:rPr lang="en-US" altLang="en-US" sz="2000" dirty="0"/>
              <a:t> execution).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50419E7E-9A1D-494B-B788-DBAE088EBD6F}" type="slidenum">
              <a:rPr lang="en-AU" altLang="en-US"/>
              <a:pPr/>
              <a:t>45</a:t>
            </a:fld>
            <a:endParaRPr lang="en-AU" altLang="en-US"/>
          </a:p>
        </p:txBody>
      </p:sp>
      <p:sp>
        <p:nvSpPr>
          <p:cNvPr id="1162242" name="Rectangle 2"/>
          <p:cNvSpPr>
            <a:spLocks noGrp="1" noChangeArrowheads="1"/>
          </p:cNvSpPr>
          <p:nvPr>
            <p:ph type="title"/>
          </p:nvPr>
        </p:nvSpPr>
        <p:spPr/>
        <p:txBody>
          <a:bodyPr/>
          <a:lstStyle/>
          <a:p>
            <a:r>
              <a:rPr lang="en-US" altLang="en-US"/>
              <a:t>Automatic recovery</a:t>
            </a:r>
          </a:p>
        </p:txBody>
      </p:sp>
      <p:pic>
        <p:nvPicPr>
          <p:cNvPr id="1162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965" y="2220891"/>
            <a:ext cx="8208466" cy="41005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62244" name="Rectangle 4"/>
          <p:cNvSpPr>
            <a:spLocks noGrp="1" noChangeArrowheads="1"/>
          </p:cNvSpPr>
          <p:nvPr>
            <p:ph type="body" idx="1"/>
          </p:nvPr>
        </p:nvSpPr>
        <p:spPr>
          <a:xfrm>
            <a:off x="1371600" y="1066800"/>
            <a:ext cx="7543800" cy="922338"/>
          </a:xfrm>
          <a:noFill/>
          <a:ln/>
        </p:spPr>
        <p:txBody>
          <a:bodyPr/>
          <a:lstStyle/>
          <a:p>
            <a:r>
              <a:rPr lang="en-US" altLang="en-US" sz="2000" dirty="0"/>
              <a:t>For most situations except the physical loss of disk data </a:t>
            </a:r>
            <a:r>
              <a:rPr lang="en-US" altLang="en-US" sz="2000" dirty="0">
                <a:sym typeface="Wingdings" panose="05000000000000000000" pitchFamily="2" charset="2"/>
              </a:rPr>
              <a:t></a:t>
            </a:r>
            <a:r>
              <a:rPr lang="en-US" altLang="en-US" sz="2000" dirty="0"/>
              <a:t> recovery from </a:t>
            </a:r>
            <a:r>
              <a:rPr lang="en-US" altLang="en-US" sz="2000" b="1" dirty="0"/>
              <a:t>database backup</a:t>
            </a:r>
          </a:p>
          <a:p>
            <a:r>
              <a:rPr lang="en-US" altLang="en-US" sz="2000" dirty="0"/>
              <a:t>DBMS can automatically perform a </a:t>
            </a:r>
            <a:r>
              <a:rPr lang="en-US" altLang="en-US" sz="2000" b="1" dirty="0"/>
              <a:t>rollback</a:t>
            </a:r>
            <a:r>
              <a:rPr lang="en-US" altLang="en-US" sz="2000" dirty="0"/>
              <a:t> or </a:t>
            </a:r>
            <a:r>
              <a:rPr lang="en-US" altLang="en-US" sz="2000" b="1" dirty="0"/>
              <a:t>roll forward</a:t>
            </a:r>
            <a:r>
              <a:rPr lang="en-US" altLang="en-US" sz="20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EBD4FE62-9885-4F14-B6F8-DFD6BD1FA775}" type="slidenum">
              <a:rPr lang="en-AU" altLang="en-US"/>
              <a:pPr/>
              <a:t>46</a:t>
            </a:fld>
            <a:endParaRPr lang="en-AU" altLang="en-US"/>
          </a:p>
        </p:txBody>
      </p:sp>
      <p:sp>
        <p:nvSpPr>
          <p:cNvPr id="1164290" name="Rectangle 2"/>
          <p:cNvSpPr>
            <a:spLocks noGrp="1" noChangeArrowheads="1"/>
          </p:cNvSpPr>
          <p:nvPr>
            <p:ph type="title"/>
          </p:nvPr>
        </p:nvSpPr>
        <p:spPr/>
        <p:txBody>
          <a:bodyPr/>
          <a:lstStyle/>
          <a:p>
            <a:r>
              <a:rPr lang="en-US" altLang="en-US"/>
              <a:t>Programmable recovery</a:t>
            </a:r>
          </a:p>
        </p:txBody>
      </p:sp>
      <p:sp>
        <p:nvSpPr>
          <p:cNvPr id="1164291" name="Rectangle 3"/>
          <p:cNvSpPr>
            <a:spLocks noGrp="1" noChangeArrowheads="1"/>
          </p:cNvSpPr>
          <p:nvPr>
            <p:ph type="body" idx="1"/>
          </p:nvPr>
        </p:nvSpPr>
        <p:spPr>
          <a:xfrm>
            <a:off x="1371600" y="1066800"/>
            <a:ext cx="7543800" cy="5257800"/>
          </a:xfrm>
        </p:spPr>
        <p:txBody>
          <a:bodyPr/>
          <a:lstStyle/>
          <a:p>
            <a:r>
              <a:rPr lang="en-US" altLang="en-US" sz="2400" dirty="0"/>
              <a:t>If the transaction has committed then the programmer can “undo” only by writing a </a:t>
            </a:r>
            <a:r>
              <a:rPr lang="en-US" altLang="en-US" sz="2400" b="1" dirty="0"/>
              <a:t>compensating transaction</a:t>
            </a:r>
          </a:p>
          <a:p>
            <a:r>
              <a:rPr lang="en-US" altLang="en-US" sz="2400" dirty="0"/>
              <a:t>To better handle transactional failures, the programmer should use </a:t>
            </a:r>
            <a:r>
              <a:rPr lang="en-US" altLang="en-US" sz="2400" dirty="0" err="1"/>
              <a:t>savepoints</a:t>
            </a:r>
            <a:r>
              <a:rPr lang="en-US" altLang="en-US" sz="2400" dirty="0"/>
              <a:t> and trigger rollbacks</a:t>
            </a:r>
          </a:p>
          <a:p>
            <a:pPr lvl="1"/>
            <a:r>
              <a:rPr lang="en-US" altLang="en-US" sz="2000" b="1" dirty="0" err="1"/>
              <a:t>Savepoint</a:t>
            </a:r>
            <a:r>
              <a:rPr lang="en-US" altLang="en-US" sz="2000" dirty="0"/>
              <a:t> is a named statement in a program that divides a longer transaction into smaller parts</a:t>
            </a:r>
          </a:p>
          <a:p>
            <a:pPr lvl="2"/>
            <a:r>
              <a:rPr lang="en-US" altLang="en-US" sz="1800" dirty="0"/>
              <a:t>The programmer has then an option of rolling back the work to a named </a:t>
            </a:r>
            <a:r>
              <a:rPr lang="en-US" altLang="en-US" sz="1800" dirty="0" err="1"/>
              <a:t>savepoint</a:t>
            </a:r>
            <a:r>
              <a:rPr lang="en-US" altLang="en-US" sz="1800" dirty="0"/>
              <a:t> rather than to the beginning of the transaction</a:t>
            </a:r>
          </a:p>
          <a:p>
            <a:pPr lvl="1"/>
            <a:r>
              <a:rPr lang="en-US" altLang="en-US" sz="2000" b="1" dirty="0"/>
              <a:t>Trigger rollback</a:t>
            </a:r>
            <a:r>
              <a:rPr lang="en-US" altLang="en-US" sz="2000" dirty="0"/>
              <a:t> allows a roll back of a failed execution of a trigger rather than a roll back of the whole transaction</a:t>
            </a:r>
          </a:p>
          <a:p>
            <a:pPr lvl="2"/>
            <a:r>
              <a:rPr lang="en-US" altLang="en-US" sz="1800" dirty="0"/>
              <a:t>The program (possibly a stored procedure) can then analyze the problem and decide on further action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8 (Maciaszek - RASD 3/e)</a:t>
            </a:r>
          </a:p>
        </p:txBody>
      </p:sp>
      <p:sp>
        <p:nvSpPr>
          <p:cNvPr id="7" name="Slide Number Placeholder 5"/>
          <p:cNvSpPr>
            <a:spLocks noGrp="1"/>
          </p:cNvSpPr>
          <p:nvPr>
            <p:ph type="sldNum" sz="quarter" idx="12"/>
          </p:nvPr>
        </p:nvSpPr>
        <p:spPr/>
        <p:txBody>
          <a:bodyPr/>
          <a:lstStyle/>
          <a:p>
            <a:fld id="{18DFE730-83EC-46E1-B12C-F7D1B1F25D95}" type="slidenum">
              <a:rPr lang="en-AU" altLang="en-US"/>
              <a:pPr/>
              <a:t>47</a:t>
            </a:fld>
            <a:endParaRPr lang="en-AU" altLang="en-US"/>
          </a:p>
        </p:txBody>
      </p:sp>
      <p:sp>
        <p:nvSpPr>
          <p:cNvPr id="1165314" name="Rectangle 2"/>
          <p:cNvSpPr>
            <a:spLocks noGrp="1" noChangeArrowheads="1"/>
          </p:cNvSpPr>
          <p:nvPr>
            <p:ph type="title"/>
          </p:nvPr>
        </p:nvSpPr>
        <p:spPr/>
        <p:txBody>
          <a:bodyPr/>
          <a:lstStyle/>
          <a:p>
            <a:r>
              <a:rPr lang="en-US" altLang="en-US" sz="3600"/>
              <a:t>Designing stored procedures and triggers </a:t>
            </a:r>
          </a:p>
        </p:txBody>
      </p:sp>
      <p:sp>
        <p:nvSpPr>
          <p:cNvPr id="1165315" name="Rectangle 3"/>
          <p:cNvSpPr>
            <a:spLocks noGrp="1" noChangeArrowheads="1"/>
          </p:cNvSpPr>
          <p:nvPr>
            <p:ph type="body" idx="1"/>
          </p:nvPr>
        </p:nvSpPr>
        <p:spPr>
          <a:xfrm>
            <a:off x="1371600" y="1066800"/>
            <a:ext cx="7543800" cy="1425575"/>
          </a:xfrm>
        </p:spPr>
        <p:txBody>
          <a:bodyPr/>
          <a:lstStyle/>
          <a:p>
            <a:r>
              <a:rPr lang="en-US" altLang="en-US" sz="2400" b="1" dirty="0"/>
              <a:t>Program navigation</a:t>
            </a:r>
            <a:r>
              <a:rPr lang="en-US" altLang="en-US" sz="2400" dirty="0"/>
              <a:t> models could identify stored procedures and triggers</a:t>
            </a:r>
          </a:p>
          <a:p>
            <a:r>
              <a:rPr lang="en-US" altLang="en-US" sz="2400" dirty="0"/>
              <a:t>These </a:t>
            </a:r>
            <a:r>
              <a:rPr lang="en-US" altLang="en-US" sz="2400" b="1" dirty="0"/>
              <a:t>stored procedures and triggers</a:t>
            </a:r>
            <a:r>
              <a:rPr lang="en-US" altLang="en-US" sz="2400" dirty="0"/>
              <a:t> need to be designed</a:t>
            </a:r>
          </a:p>
        </p:txBody>
      </p:sp>
      <p:pic>
        <p:nvPicPr>
          <p:cNvPr id="1165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532" y="2780928"/>
            <a:ext cx="8748464" cy="36345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F3B3DF57-A3D0-43EA-86D0-825A4574F350}" type="slidenum">
              <a:rPr lang="en-AU" altLang="en-US"/>
              <a:pPr/>
              <a:t>48</a:t>
            </a:fld>
            <a:endParaRPr lang="en-AU" altLang="en-US"/>
          </a:p>
        </p:txBody>
      </p:sp>
      <p:sp>
        <p:nvSpPr>
          <p:cNvPr id="1167362" name="Rectangle 2"/>
          <p:cNvSpPr>
            <a:spLocks noGrp="1" noChangeArrowheads="1"/>
          </p:cNvSpPr>
          <p:nvPr>
            <p:ph type="title"/>
          </p:nvPr>
        </p:nvSpPr>
        <p:spPr/>
        <p:txBody>
          <a:bodyPr/>
          <a:lstStyle/>
          <a:p>
            <a:r>
              <a:rPr lang="en-US" altLang="en-US"/>
              <a:t>Long transaction</a:t>
            </a:r>
          </a:p>
        </p:txBody>
      </p:sp>
      <p:sp>
        <p:nvSpPr>
          <p:cNvPr id="1167363" name="Rectangle 3"/>
          <p:cNvSpPr>
            <a:spLocks noGrp="1" noChangeArrowheads="1"/>
          </p:cNvSpPr>
          <p:nvPr>
            <p:ph type="body" idx="1"/>
          </p:nvPr>
        </p:nvSpPr>
        <p:spPr/>
        <p:txBody>
          <a:bodyPr/>
          <a:lstStyle/>
          <a:p>
            <a:r>
              <a:rPr lang="en-US" altLang="en-US" sz="2400" b="1" dirty="0"/>
              <a:t>Workgroup computing</a:t>
            </a:r>
            <a:r>
              <a:rPr lang="en-US" altLang="en-US" sz="2400" dirty="0"/>
              <a:t> (computer-supported cooperative work (CSCW)) applications require long transactions</a:t>
            </a:r>
          </a:p>
          <a:p>
            <a:r>
              <a:rPr lang="en-US" altLang="en-US" sz="2400" b="1" dirty="0"/>
              <a:t>Long transaction</a:t>
            </a:r>
            <a:r>
              <a:rPr lang="en-US" altLang="en-US" sz="2400" dirty="0"/>
              <a:t> can span computer sessions (users can take breaks then continue working in the same long transaction after returning)</a:t>
            </a:r>
          </a:p>
          <a:p>
            <a:pPr lvl="1"/>
            <a:r>
              <a:rPr lang="en-US" altLang="en-US" sz="2000" dirty="0"/>
              <a:t>Users work in their own </a:t>
            </a:r>
            <a:r>
              <a:rPr lang="en-US" altLang="en-US" sz="2000" b="1" dirty="0"/>
              <a:t>workspaces</a:t>
            </a:r>
            <a:r>
              <a:rPr lang="en-US" altLang="en-US" sz="2000" dirty="0"/>
              <a:t> using personal databases of data </a:t>
            </a:r>
            <a:r>
              <a:rPr lang="en-US" altLang="en-US" sz="2000" b="1" dirty="0"/>
              <a:t>checked-out </a:t>
            </a:r>
            <a:r>
              <a:rPr lang="en-US" altLang="en-US" sz="2000" dirty="0"/>
              <a:t>(copied) from the common workgroup database</a:t>
            </a:r>
          </a:p>
          <a:p>
            <a:pPr lvl="1"/>
            <a:r>
              <a:rPr lang="en-US" altLang="en-US" sz="2000" b="1" dirty="0"/>
              <a:t>Long transaction</a:t>
            </a:r>
            <a:r>
              <a:rPr lang="en-US" altLang="en-US" sz="2000" dirty="0"/>
              <a:t> is not allowed to be automatically rolled back</a:t>
            </a:r>
          </a:p>
          <a:p>
            <a:pPr lvl="1"/>
            <a:r>
              <a:rPr lang="en-US" altLang="en-US" sz="2000" b="1" dirty="0"/>
              <a:t>Short transactions</a:t>
            </a:r>
            <a:r>
              <a:rPr lang="en-US" altLang="en-US" sz="2000" dirty="0"/>
              <a:t> are still necessary to guarantee atomicity and isolation during the check-out and check-in operations between the group database and private databases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C41BA40F-8238-4530-9C0F-DF12AB077682}" type="slidenum">
              <a:rPr lang="en-AU" altLang="en-US"/>
              <a:pPr/>
              <a:t>49</a:t>
            </a:fld>
            <a:endParaRPr lang="en-AU" altLang="en-US"/>
          </a:p>
        </p:txBody>
      </p:sp>
      <p:sp>
        <p:nvSpPr>
          <p:cNvPr id="1115138" name="Rectangle 2"/>
          <p:cNvSpPr>
            <a:spLocks noGrp="1" noChangeArrowheads="1"/>
          </p:cNvSpPr>
          <p:nvPr>
            <p:ph type="title"/>
          </p:nvPr>
        </p:nvSpPr>
        <p:spPr/>
        <p:txBody>
          <a:bodyPr/>
          <a:lstStyle/>
          <a:p>
            <a:r>
              <a:rPr lang="en-US" altLang="en-US"/>
              <a:t>Review Quiz 8.5</a:t>
            </a:r>
          </a:p>
        </p:txBody>
      </p:sp>
      <p:sp>
        <p:nvSpPr>
          <p:cNvPr id="111513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Record-at-a-time processing is possible from which SQL programming level?</a:t>
            </a:r>
          </a:p>
          <a:p>
            <a:pPr marL="533400" indent="-533400">
              <a:spcBef>
                <a:spcPts val="1800"/>
              </a:spcBef>
              <a:buClr>
                <a:srgbClr val="0000CC"/>
              </a:buClr>
              <a:buFont typeface="Monotype Sorts" charset="2"/>
              <a:buAutoNum type="arabicPeriod"/>
            </a:pPr>
            <a:r>
              <a:rPr lang="en-US" altLang="en-US" dirty="0"/>
              <a:t>What are the two main responsibilities of a DBMS transaction manager?</a:t>
            </a:r>
          </a:p>
          <a:p>
            <a:pPr marL="533400" indent="-533400">
              <a:spcBef>
                <a:spcPts val="1800"/>
              </a:spcBef>
              <a:buClr>
                <a:srgbClr val="0000CC"/>
              </a:buClr>
              <a:buFont typeface="Monotype Sorts" charset="2"/>
              <a:buAutoNum type="arabicPeriod"/>
            </a:pPr>
            <a:r>
              <a:rPr lang="en-US" altLang="en-US" dirty="0"/>
              <a:t>What isolation level ensures serializable execution of transactions?</a:t>
            </a:r>
          </a:p>
          <a:p>
            <a:pPr marL="533400" indent="-533400">
              <a:spcBef>
                <a:spcPts val="1800"/>
              </a:spcBef>
              <a:buClr>
                <a:srgbClr val="0000CC"/>
              </a:buClr>
              <a:buFont typeface="Monotype Sorts" charset="2"/>
              <a:buAutoNum type="arabicPeriod"/>
            </a:pPr>
            <a:r>
              <a:rPr lang="en-US" altLang="en-US" dirty="0"/>
              <a:t>How can a DBA control the amount of recovery time?</a:t>
            </a:r>
          </a:p>
          <a:p>
            <a:pPr marL="533400" indent="-533400">
              <a:spcBef>
                <a:spcPts val="1800"/>
              </a:spcBef>
              <a:buClr>
                <a:srgbClr val="0000CC"/>
              </a:buClr>
              <a:buFont typeface="Monotype Sorts" charset="2"/>
              <a:buAutoNum type="arabicPeriod"/>
            </a:pPr>
            <a:r>
              <a:rPr lang="en-US" altLang="en-US" dirty="0"/>
              <a:t>How can a programmer control the effects of a rollback of a long transaction?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490D8AD5-79E6-4C45-92CE-A11D89C9BCE2}" type="slidenum">
              <a:rPr lang="en-AU" altLang="en-US"/>
              <a:pPr/>
              <a:t>5</a:t>
            </a:fld>
            <a:endParaRPr lang="en-AU" altLang="en-US"/>
          </a:p>
        </p:txBody>
      </p:sp>
      <p:sp>
        <p:nvSpPr>
          <p:cNvPr id="1119234" name="Rectangle 2"/>
          <p:cNvSpPr>
            <a:spLocks noGrp="1" noChangeArrowheads="1"/>
          </p:cNvSpPr>
          <p:nvPr>
            <p:ph type="title"/>
          </p:nvPr>
        </p:nvSpPr>
        <p:spPr/>
        <p:txBody>
          <a:bodyPr/>
          <a:lstStyle/>
          <a:p>
            <a:r>
              <a:rPr lang="en-US" altLang="en-US"/>
              <a:t>Levels of data models</a:t>
            </a:r>
          </a:p>
        </p:txBody>
      </p:sp>
      <p:sp>
        <p:nvSpPr>
          <p:cNvPr id="1119235" name="Rectangle 3"/>
          <p:cNvSpPr>
            <a:spLocks noGrp="1" noChangeArrowheads="1"/>
          </p:cNvSpPr>
          <p:nvPr>
            <p:ph type="body" idx="1"/>
          </p:nvPr>
        </p:nvSpPr>
        <p:spPr/>
        <p:txBody>
          <a:bodyPr/>
          <a:lstStyle/>
          <a:p>
            <a:pPr marL="533400" indent="-533400"/>
            <a:r>
              <a:rPr lang="en-US" altLang="en-US" sz="2400" b="1" dirty="0"/>
              <a:t>Data model</a:t>
            </a:r>
            <a:r>
              <a:rPr lang="en-US" altLang="en-US" sz="2400" dirty="0"/>
              <a:t> (</a:t>
            </a:r>
            <a:r>
              <a:rPr lang="en-US" altLang="en-US" sz="2400" b="1" dirty="0"/>
              <a:t>database schema</a:t>
            </a:r>
            <a:r>
              <a:rPr lang="en-US" altLang="en-US" sz="2400" dirty="0"/>
              <a:t>) is an abstraction that presents the database structures in more understandable terms than as raw bits and bytes</a:t>
            </a:r>
          </a:p>
          <a:p>
            <a:pPr marL="914400" lvl="1" indent="-457200"/>
            <a:r>
              <a:rPr lang="en-US" altLang="en-US" sz="2000" b="1" dirty="0"/>
              <a:t>External </a:t>
            </a:r>
            <a:r>
              <a:rPr lang="en-US" altLang="en-US" sz="2000" dirty="0"/>
              <a:t>(conceptual)</a:t>
            </a:r>
            <a:r>
              <a:rPr lang="en-US" altLang="en-US" sz="2000" b="1" dirty="0"/>
              <a:t> data model</a:t>
            </a:r>
          </a:p>
          <a:p>
            <a:pPr marL="1295400" lvl="2" indent="-381000"/>
            <a:r>
              <a:rPr lang="en-US" altLang="en-US" sz="1800" dirty="0"/>
              <a:t>as required by a </a:t>
            </a:r>
            <a:r>
              <a:rPr lang="en-US" altLang="en-US" sz="1800" u="sng" dirty="0"/>
              <a:t>single application</a:t>
            </a:r>
          </a:p>
          <a:p>
            <a:pPr marL="1295400" lvl="2" indent="-381000"/>
            <a:r>
              <a:rPr lang="en-US" altLang="en-US" sz="1800" b="1" dirty="0"/>
              <a:t>entity-relationship (ER) diagrams</a:t>
            </a:r>
            <a:r>
              <a:rPr lang="en-US" altLang="en-US" sz="1800" dirty="0"/>
              <a:t> </a:t>
            </a:r>
          </a:p>
          <a:p>
            <a:pPr marL="914400" lvl="1" indent="-457200"/>
            <a:r>
              <a:rPr lang="en-US" altLang="en-US" sz="2000" b="1" dirty="0"/>
              <a:t>Logical data model</a:t>
            </a:r>
            <a:r>
              <a:rPr lang="en-US" altLang="en-US" sz="2000" dirty="0"/>
              <a:t> (global conceptual schema)</a:t>
            </a:r>
          </a:p>
          <a:p>
            <a:pPr marL="1295400" lvl="2" indent="-381000"/>
            <a:r>
              <a:rPr lang="en-US" altLang="en-US" sz="1800" dirty="0"/>
              <a:t>reflects logical storage structures (tables, etc.) of the database model to be used for the system implementation </a:t>
            </a:r>
          </a:p>
          <a:p>
            <a:pPr marL="1295400" lvl="2" indent="-381000"/>
            <a:r>
              <a:rPr lang="en-US" altLang="en-US" sz="1800" dirty="0"/>
              <a:t>a global integrated model </a:t>
            </a:r>
            <a:r>
              <a:rPr lang="en-US" altLang="en-US" sz="1800" u="sng" dirty="0"/>
              <a:t>to support any current and expected applications</a:t>
            </a:r>
            <a:r>
              <a:rPr lang="en-US" altLang="en-US" sz="1800" dirty="0"/>
              <a:t> that need accessing information stored in the database </a:t>
            </a:r>
          </a:p>
          <a:p>
            <a:pPr marL="914400" lvl="1" indent="-457200"/>
            <a:r>
              <a:rPr lang="en-US" altLang="en-US" sz="2000" b="1" dirty="0"/>
              <a:t>Physical data model</a:t>
            </a:r>
          </a:p>
          <a:p>
            <a:pPr marL="1295400" lvl="2" indent="-381000"/>
            <a:r>
              <a:rPr lang="en-US" altLang="en-US" sz="1800" dirty="0"/>
              <a:t>specific to a particular DBMS (such as Oracle10g).</a:t>
            </a:r>
          </a:p>
          <a:p>
            <a:pPr marL="1295400" lvl="2" indent="-381000"/>
            <a:r>
              <a:rPr lang="en-US" altLang="en-US" sz="1800" dirty="0"/>
              <a:t>defines how data is actually stored on persistent storage devices (defines indexes, clustering of data,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B43C7CA3-6305-4B4D-ACA3-0B5731954CD3}" type="slidenum">
              <a:rPr lang="en-AU" altLang="en-US"/>
              <a:pPr/>
              <a:t>50</a:t>
            </a:fld>
            <a:endParaRPr lang="en-AU" altLang="en-US"/>
          </a:p>
        </p:txBody>
      </p:sp>
      <p:sp>
        <p:nvSpPr>
          <p:cNvPr id="1169410" name="Rectangle 2"/>
          <p:cNvSpPr>
            <a:spLocks noGrp="1" noChangeArrowheads="1"/>
          </p:cNvSpPr>
          <p:nvPr>
            <p:ph type="title"/>
          </p:nvPr>
        </p:nvSpPr>
        <p:spPr/>
        <p:txBody>
          <a:bodyPr/>
          <a:lstStyle/>
          <a:p>
            <a:r>
              <a:rPr lang="en-US" altLang="en-US"/>
              <a:t>Summary</a:t>
            </a:r>
          </a:p>
        </p:txBody>
      </p:sp>
      <p:sp>
        <p:nvSpPr>
          <p:cNvPr id="1169411" name="Rectangle 3"/>
          <p:cNvSpPr>
            <a:spLocks noGrp="1" noChangeArrowheads="1"/>
          </p:cNvSpPr>
          <p:nvPr>
            <p:ph type="body" idx="1"/>
          </p:nvPr>
        </p:nvSpPr>
        <p:spPr/>
        <p:txBody>
          <a:bodyPr/>
          <a:lstStyle/>
          <a:p>
            <a:pPr>
              <a:lnSpc>
                <a:spcPct val="95000"/>
              </a:lnSpc>
            </a:pPr>
            <a:r>
              <a:rPr lang="en-US" altLang="en-US" sz="2000" dirty="0"/>
              <a:t>There are three levels of </a:t>
            </a:r>
            <a:r>
              <a:rPr lang="en-US" altLang="en-US" sz="2000" b="1" dirty="0"/>
              <a:t>data models</a:t>
            </a:r>
            <a:r>
              <a:rPr lang="en-US" altLang="en-US" sz="2000" dirty="0"/>
              <a:t> – external, logical and physical </a:t>
            </a:r>
          </a:p>
          <a:p>
            <a:pPr>
              <a:lnSpc>
                <a:spcPct val="95000"/>
              </a:lnSpc>
            </a:pPr>
            <a:r>
              <a:rPr lang="en-US" altLang="en-US" sz="2000" b="1" dirty="0"/>
              <a:t>Mapping of objects to databases</a:t>
            </a:r>
            <a:r>
              <a:rPr lang="en-US" altLang="en-US" sz="2000" dirty="0"/>
              <a:t> is the mapping of a UML class model to a logical data model within a relational database</a:t>
            </a:r>
          </a:p>
          <a:p>
            <a:pPr>
              <a:lnSpc>
                <a:spcPct val="95000"/>
              </a:lnSpc>
            </a:pPr>
            <a:r>
              <a:rPr lang="en-US" altLang="en-US" sz="2000" dirty="0"/>
              <a:t>The communication of application program with a database must adhere to the </a:t>
            </a:r>
            <a:r>
              <a:rPr lang="en-US" altLang="en-US" sz="2000" b="1" dirty="0"/>
              <a:t>architectural framework</a:t>
            </a:r>
            <a:r>
              <a:rPr lang="en-US" altLang="en-US" sz="2000" dirty="0"/>
              <a:t> </a:t>
            </a:r>
            <a:r>
              <a:rPr lang="en-US" altLang="en-US" sz="2000" dirty="0">
                <a:sym typeface="Wingdings" panose="05000000000000000000" pitchFamily="2" charset="2"/>
              </a:rPr>
              <a:t> the </a:t>
            </a:r>
            <a:r>
              <a:rPr lang="en-US" altLang="en-US" sz="2000" dirty="0"/>
              <a:t>PCMEF framework  </a:t>
            </a:r>
          </a:p>
          <a:p>
            <a:pPr>
              <a:lnSpc>
                <a:spcPct val="95000"/>
              </a:lnSpc>
            </a:pPr>
            <a:r>
              <a:rPr lang="en-US" altLang="en-US" sz="2000" dirty="0"/>
              <a:t>There are various </a:t>
            </a:r>
            <a:r>
              <a:rPr lang="en-US" altLang="en-US" sz="2000" b="1" dirty="0"/>
              <a:t>design patterns</a:t>
            </a:r>
            <a:r>
              <a:rPr lang="en-US" altLang="en-US" sz="2000" dirty="0"/>
              <a:t> for managing  persistent objects in the application code</a:t>
            </a:r>
          </a:p>
          <a:p>
            <a:pPr>
              <a:lnSpc>
                <a:spcPct val="95000"/>
              </a:lnSpc>
            </a:pPr>
            <a:r>
              <a:rPr lang="en-US" altLang="en-US" sz="2000" dirty="0"/>
              <a:t>A consideration needs to be given to the five </a:t>
            </a:r>
            <a:r>
              <a:rPr lang="en-US" altLang="en-US" sz="2000" b="1" dirty="0"/>
              <a:t>levels of SQL</a:t>
            </a:r>
            <a:r>
              <a:rPr lang="en-US" altLang="en-US" sz="2000" dirty="0"/>
              <a:t> interfaces</a:t>
            </a:r>
          </a:p>
          <a:p>
            <a:pPr>
              <a:lnSpc>
                <a:spcPct val="95000"/>
              </a:lnSpc>
            </a:pPr>
            <a:r>
              <a:rPr lang="en-US" altLang="en-US" sz="2000" b="1" dirty="0"/>
              <a:t>Transaction</a:t>
            </a:r>
            <a:r>
              <a:rPr lang="en-US" altLang="en-US" sz="2000" dirty="0"/>
              <a:t> is a logical unit of database work that starts in a consistent database state and ensures the next consistent state when finished</a:t>
            </a:r>
          </a:p>
          <a:p>
            <a:pPr lvl="1">
              <a:lnSpc>
                <a:spcPct val="95000"/>
              </a:lnSpc>
            </a:pPr>
            <a:r>
              <a:rPr lang="en-US" altLang="en-US" sz="1800" dirty="0"/>
              <a:t>Conventional database applications require </a:t>
            </a:r>
            <a:r>
              <a:rPr lang="en-US" altLang="en-US" sz="1800" b="1" dirty="0"/>
              <a:t>short transactions</a:t>
            </a:r>
            <a:r>
              <a:rPr lang="en-US" altLang="en-US" sz="1800" dirty="0"/>
              <a:t>, while some new DB applications work in </a:t>
            </a:r>
            <a:r>
              <a:rPr lang="en-US" altLang="en-US" sz="1800" b="1" dirty="0"/>
              <a:t>long transactions</a:t>
            </a:r>
            <a:r>
              <a:rPr lang="en-US" altLang="en-US" sz="18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D475ADA5-91BB-4ABF-ABDA-6E8F3F209350}" type="slidenum">
              <a:rPr lang="en-AU" altLang="en-US"/>
              <a:pPr/>
              <a:t>6</a:t>
            </a:fld>
            <a:endParaRPr lang="en-AU" altLang="en-US"/>
          </a:p>
        </p:txBody>
      </p:sp>
      <p:sp>
        <p:nvSpPr>
          <p:cNvPr id="1120258" name="Rectangle 2"/>
          <p:cNvSpPr>
            <a:spLocks noGrp="1" noChangeArrowheads="1"/>
          </p:cNvSpPr>
          <p:nvPr>
            <p:ph type="title"/>
          </p:nvPr>
        </p:nvSpPr>
        <p:spPr/>
        <p:txBody>
          <a:bodyPr/>
          <a:lstStyle/>
          <a:p>
            <a:r>
              <a:rPr lang="en-US" altLang="en-US" sz="3200"/>
              <a:t>Integrating application and database modeling</a:t>
            </a:r>
          </a:p>
        </p:txBody>
      </p:sp>
      <p:pic>
        <p:nvPicPr>
          <p:cNvPr id="11202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08050"/>
            <a:ext cx="9144000" cy="568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3AEC003B-16DE-4123-8AA4-6D0616F708E1}" type="slidenum">
              <a:rPr lang="en-AU" altLang="en-US"/>
              <a:pPr/>
              <a:t>7</a:t>
            </a:fld>
            <a:endParaRPr lang="en-AU" altLang="en-US"/>
          </a:p>
        </p:txBody>
      </p:sp>
      <p:sp>
        <p:nvSpPr>
          <p:cNvPr id="1179650" name="Rectangle 2"/>
          <p:cNvSpPr>
            <a:spLocks noGrp="1" noChangeArrowheads="1"/>
          </p:cNvSpPr>
          <p:nvPr>
            <p:ph type="title"/>
          </p:nvPr>
        </p:nvSpPr>
        <p:spPr/>
        <p:txBody>
          <a:bodyPr/>
          <a:lstStyle/>
          <a:p>
            <a:r>
              <a:rPr lang="en-US" altLang="en-US"/>
              <a:t>Review Quiz 8.1</a:t>
            </a:r>
          </a:p>
        </p:txBody>
      </p:sp>
      <p:sp>
        <p:nvSpPr>
          <p:cNvPr id="1179651" name="Rectangle 3"/>
          <p:cNvSpPr>
            <a:spLocks noGrp="1" noChangeArrowheads="1"/>
          </p:cNvSpPr>
          <p:nvPr>
            <p:ph type="body" idx="1"/>
          </p:nvPr>
        </p:nvSpPr>
        <p:spPr/>
        <p:txBody>
          <a:bodyPr/>
          <a:lstStyle/>
          <a:p>
            <a:pPr marL="533400" indent="-533400">
              <a:buClr>
                <a:srgbClr val="0000CC"/>
              </a:buClr>
              <a:buFont typeface="Monotype Sorts" charset="2"/>
              <a:buAutoNum type="arabicPeriod"/>
            </a:pPr>
            <a:r>
              <a:rPr lang="en-US" altLang="en-US" dirty="0"/>
              <a:t>Are the notions of entity class and persistent class the same?</a:t>
            </a:r>
          </a:p>
          <a:p>
            <a:pPr marL="533400" indent="-533400">
              <a:buClr>
                <a:srgbClr val="0000CC"/>
              </a:buClr>
              <a:buFont typeface="Monotype Sorts" charset="2"/>
              <a:buAutoNum type="arabicPeriod"/>
            </a:pPr>
            <a:r>
              <a:rPr lang="en-US" altLang="en-US" dirty="0"/>
              <a:t>Which database model is used as an object storage API for interoperability between client applications and any server data sources?</a:t>
            </a:r>
          </a:p>
          <a:p>
            <a:pPr marL="533400" indent="-533400">
              <a:buClr>
                <a:srgbClr val="0000CC"/>
              </a:buClr>
              <a:buFont typeface="Monotype Sorts" charset="2"/>
              <a:buAutoNum type="arabicPeriod"/>
            </a:pPr>
            <a:r>
              <a:rPr lang="en-US" altLang="en-US" dirty="0"/>
              <a:t>What is the most popular conceptual data modeling technique?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ctrTitle"/>
          </p:nvPr>
        </p:nvSpPr>
        <p:spPr/>
        <p:txBody>
          <a:bodyPr/>
          <a:lstStyle/>
          <a:p>
            <a:pPr algn="ctr"/>
            <a:r>
              <a:rPr lang="en-US" altLang="en-US" sz="4000"/>
              <a:t>2. </a:t>
            </a:r>
            <a:r>
              <a:rPr lang="en-US" altLang="en-US"/>
              <a:t>Relational database model </a:t>
            </a:r>
          </a:p>
        </p:txBody>
      </p:sp>
      <p:sp>
        <p:nvSpPr>
          <p:cNvPr id="1171459" name="Rectangle 3"/>
          <p:cNvSpPr>
            <a:spLocks noGrp="1" noChangeArrowheads="1"/>
          </p:cNvSpPr>
          <p:nvPr>
            <p:ph type="subTitle" idx="1"/>
          </p:nvPr>
        </p:nvSpPr>
        <p:spPr/>
        <p:txBody>
          <a:bodyPr/>
          <a:lstStyle/>
          <a:p>
            <a:pPr algn="l">
              <a:lnSpc>
                <a:spcPct val="80000"/>
              </a:lnSpc>
              <a:buFont typeface="Monotype Sorts" charset="2"/>
              <a:buChar char="n"/>
            </a:pPr>
            <a:r>
              <a:rPr lang="en-US" altLang="en-US" sz="2000"/>
              <a:t> From the object-oriented perspective, perhaps the best way to characterize the RDB model is to state what it does </a:t>
            </a:r>
            <a:r>
              <a:rPr lang="en-US" altLang="en-US" sz="2000" i="1" u="sng"/>
              <a:t>not</a:t>
            </a:r>
            <a:r>
              <a:rPr lang="en-US" altLang="en-US" sz="2000" i="1"/>
              <a:t> </a:t>
            </a:r>
            <a:r>
              <a:rPr lang="en-US" altLang="en-US" sz="2000"/>
              <a:t>support.</a:t>
            </a:r>
          </a:p>
          <a:p>
            <a:pPr algn="l">
              <a:lnSpc>
                <a:spcPct val="80000"/>
              </a:lnSpc>
              <a:buFont typeface="Monotype Sorts" charset="2"/>
              <a:buChar char="n"/>
            </a:pPr>
            <a:r>
              <a:rPr lang="en-US" altLang="en-US" sz="2000"/>
              <a:t> RDM does not support: object types and associated concepts (such as inheritance or methods), structured types, collections, references.</a:t>
            </a:r>
          </a:p>
          <a:p>
            <a:pPr algn="l">
              <a:lnSpc>
                <a:spcPct val="80000"/>
              </a:lnSpc>
              <a:buFont typeface="Monotype Sorts" charset="2"/>
              <a:buChar char="n"/>
            </a:pPr>
            <a:endParaRPr lang="en-US" altLang="en-US" sz="2000"/>
          </a:p>
          <a:p>
            <a:pPr algn="l">
              <a:lnSpc>
                <a:spcPct val="80000"/>
              </a:lnSpc>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8 (Maciaszek - RASD 3/e)</a:t>
            </a:r>
          </a:p>
        </p:txBody>
      </p:sp>
      <p:sp>
        <p:nvSpPr>
          <p:cNvPr id="6" name="Slide Number Placeholder 5"/>
          <p:cNvSpPr>
            <a:spLocks noGrp="1"/>
          </p:cNvSpPr>
          <p:nvPr>
            <p:ph type="sldNum" sz="quarter" idx="12"/>
          </p:nvPr>
        </p:nvSpPr>
        <p:spPr/>
        <p:txBody>
          <a:bodyPr/>
          <a:lstStyle/>
          <a:p>
            <a:fld id="{4AB9D1EA-460A-4C80-B349-97DE7CDF8AB3}" type="slidenum">
              <a:rPr lang="en-AU" altLang="en-US"/>
              <a:pPr/>
              <a:t>9</a:t>
            </a:fld>
            <a:endParaRPr lang="en-AU" altLang="en-US"/>
          </a:p>
        </p:txBody>
      </p:sp>
      <p:sp>
        <p:nvSpPr>
          <p:cNvPr id="1122306" name="Rectangle 2"/>
          <p:cNvSpPr>
            <a:spLocks noGrp="1" noChangeArrowheads="1"/>
          </p:cNvSpPr>
          <p:nvPr>
            <p:ph type="title"/>
          </p:nvPr>
        </p:nvSpPr>
        <p:spPr/>
        <p:txBody>
          <a:bodyPr/>
          <a:lstStyle/>
          <a:p>
            <a:r>
              <a:rPr lang="en-US" altLang="en-US"/>
              <a:t>Relational database model</a:t>
            </a:r>
          </a:p>
        </p:txBody>
      </p:sp>
      <p:pic>
        <p:nvPicPr>
          <p:cNvPr id="11223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836613"/>
            <a:ext cx="7632700" cy="585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11304</TotalTime>
  <Words>5625</Words>
  <Application>Microsoft Office PowerPoint</Application>
  <PresentationFormat>On-screen Show (4:3)</PresentationFormat>
  <Paragraphs>487</Paragraphs>
  <Slides>50</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Arial Narrow</vt:lpstr>
      <vt:lpstr>Courier New</vt:lpstr>
      <vt:lpstr>Monotype Sorts</vt:lpstr>
      <vt:lpstr>Times New Roman</vt:lpstr>
      <vt:lpstr>Wingdings</vt:lpstr>
      <vt:lpstr>Book_LectureNotes</vt:lpstr>
      <vt:lpstr>Bitmap Image</vt:lpstr>
      <vt:lpstr>MACIASZEK, L.A. (2007):  Requirements Analysis and System Design, 3rd ed. Addison Wesley, Harlow England ISBN 978-0-321-44036-5</vt:lpstr>
      <vt:lpstr>Topics</vt:lpstr>
      <vt:lpstr>1. Business objects and persistence </vt:lpstr>
      <vt:lpstr>About persistence and databases</vt:lpstr>
      <vt:lpstr>Levels of data models</vt:lpstr>
      <vt:lpstr>Integrating application and database modeling</vt:lpstr>
      <vt:lpstr>Review Quiz 8.1</vt:lpstr>
      <vt:lpstr>2. Relational database model </vt:lpstr>
      <vt:lpstr>Relational database model</vt:lpstr>
      <vt:lpstr>Columns, domains and rules </vt:lpstr>
      <vt:lpstr>Tables</vt:lpstr>
      <vt:lpstr>SQL for table definition </vt:lpstr>
      <vt:lpstr>Referential integrity </vt:lpstr>
      <vt:lpstr>Declarative referential integrity constraints </vt:lpstr>
      <vt:lpstr>SQL for referential integrity</vt:lpstr>
      <vt:lpstr>Referential integrity for many-to-many relationship </vt:lpstr>
      <vt:lpstr>Triggers</vt:lpstr>
      <vt:lpstr>Stored procedures </vt:lpstr>
      <vt:lpstr>Views</vt:lpstr>
      <vt:lpstr>Normal forms for tables</vt:lpstr>
      <vt:lpstr>Review Quiz 8.2</vt:lpstr>
      <vt:lpstr>3. Object-relational mapping </vt:lpstr>
      <vt:lpstr>Object-relational mapping – entity classes</vt:lpstr>
      <vt:lpstr>Object-relational mapping – associations</vt:lpstr>
      <vt:lpstr>Object-relational mapping – associations</vt:lpstr>
      <vt:lpstr>Object-relational mapping – aggregations</vt:lpstr>
      <vt:lpstr>Object-relational mapping – aggregations</vt:lpstr>
      <vt:lpstr>Object-relational mapping – generalizations</vt:lpstr>
      <vt:lpstr>Object-relational mapping – generalizations</vt:lpstr>
      <vt:lpstr>Object-relational mapping – generalizations</vt:lpstr>
      <vt:lpstr>Object-relational mapping – generalizations</vt:lpstr>
      <vt:lpstr>Object-relational mapping – generalizations</vt:lpstr>
      <vt:lpstr>Review Quiz 8.3</vt:lpstr>
      <vt:lpstr>4. Patterns for managing persistent objects </vt:lpstr>
      <vt:lpstr>Patterns for managing persistent objects </vt:lpstr>
      <vt:lpstr>Searching for persistent objects</vt:lpstr>
      <vt:lpstr>Loading persistent objects</vt:lpstr>
      <vt:lpstr>Unloading persistent objects </vt:lpstr>
      <vt:lpstr>Implementing database access</vt:lpstr>
      <vt:lpstr>Review Quiz 8.4</vt:lpstr>
      <vt:lpstr>5. Designing database access and transactions </vt:lpstr>
      <vt:lpstr>Designing business transactions </vt:lpstr>
      <vt:lpstr>Pessimistic concurrency control </vt:lpstr>
      <vt:lpstr>Levels of isolation</vt:lpstr>
      <vt:lpstr>Automatic recovery</vt:lpstr>
      <vt:lpstr>Programmable recovery</vt:lpstr>
      <vt:lpstr>Designing stored procedures and triggers </vt:lpstr>
      <vt:lpstr>Long transaction</vt:lpstr>
      <vt:lpstr>Review Quiz 8.5</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RASD3edChapter6</dc:title>
  <dc:creator>Leszek A. Maciaszek</dc:creator>
  <cp:lastModifiedBy>Richard Thomas</cp:lastModifiedBy>
  <cp:revision>322</cp:revision>
  <cp:lastPrinted>1997-04-02T08:33:58Z</cp:lastPrinted>
  <dcterms:created xsi:type="dcterms:W3CDTF">1997-03-27T13:28:40Z</dcterms:created>
  <dcterms:modified xsi:type="dcterms:W3CDTF">2017-05-06T02:05:26Z</dcterms:modified>
</cp:coreProperties>
</file>