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08" r:id="rId2"/>
    <p:sldId id="309" r:id="rId3"/>
    <p:sldId id="256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300" r:id="rId15"/>
    <p:sldId id="301" r:id="rId16"/>
    <p:sldId id="299" r:id="rId17"/>
    <p:sldId id="307" r:id="rId18"/>
    <p:sldId id="311" r:id="rId19"/>
    <p:sldId id="310" r:id="rId20"/>
    <p:sldId id="312" r:id="rId21"/>
    <p:sldId id="305" r:id="rId22"/>
    <p:sldId id="306" r:id="rId23"/>
    <p:sldId id="277" r:id="rId24"/>
    <p:sldId id="302" r:id="rId25"/>
    <p:sldId id="303" r:id="rId26"/>
    <p:sldId id="304" r:id="rId27"/>
    <p:sldId id="313" r:id="rId28"/>
    <p:sldId id="314" r:id="rId29"/>
    <p:sldId id="323" r:id="rId30"/>
    <p:sldId id="318" r:id="rId31"/>
    <p:sldId id="319" r:id="rId32"/>
    <p:sldId id="315" r:id="rId33"/>
    <p:sldId id="316" r:id="rId34"/>
    <p:sldId id="317" r:id="rId35"/>
    <p:sldId id="321" r:id="rId36"/>
    <p:sldId id="322" r:id="rId37"/>
    <p:sldId id="320" r:id="rId38"/>
  </p:sldIdLst>
  <p:sldSz cx="9144000" cy="6858000" type="screen4x3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985A"/>
    <a:srgbClr val="E6D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88856"/>
  </p:normalViewPr>
  <p:slideViewPr>
    <p:cSldViewPr>
      <p:cViewPr varScale="1">
        <p:scale>
          <a:sx n="103" d="100"/>
          <a:sy n="103" d="100"/>
        </p:scale>
        <p:origin x="10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tags" Target="tags/tag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67D56-ED46-0046-9D22-512D19192A11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FF34D-0E78-904F-A794-DD5C6C3C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24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a dynamic cast (among others) </a:t>
            </a:r>
            <a:r>
              <a:rPr lang="mr-IN" dirty="0" smtClean="0"/>
              <a:t>–</a:t>
            </a:r>
            <a:r>
              <a:rPr lang="en-US" dirty="0" smtClean="0"/>
              <a:t> you should only need to be familiar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static_cast</a:t>
            </a:r>
            <a:r>
              <a:rPr lang="en-US" baseline="0" dirty="0" smtClean="0"/>
              <a:t> for our purposes -- http://</a:t>
            </a:r>
            <a:r>
              <a:rPr lang="en-US" baseline="0" dirty="0" err="1" smtClean="0"/>
              <a:t>stackoverflow.com</a:t>
            </a:r>
            <a:r>
              <a:rPr lang="en-US" baseline="0" dirty="0" smtClean="0"/>
              <a:t>/questions/2253168/dynamic-cast-and-static-cast-in-c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FF34D-0E78-904F-A794-DD5C6C3C3C0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3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Additional discussion &amp; visuals - http://</a:t>
            </a:r>
            <a:r>
              <a:rPr lang="en-US" dirty="0" err="1" smtClean="0"/>
              <a:t>www.cplusplus.com</a:t>
            </a:r>
            <a:r>
              <a:rPr lang="en-US" dirty="0" smtClean="0"/>
              <a:t>/articles/2v07M4Gy/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FF34D-0E78-904F-A794-DD5C6C3C3C0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5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76200"/>
            <a:ext cx="715559" cy="6910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914400" y="304800"/>
            <a:ext cx="8001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6324600"/>
            <a:ext cx="8763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5963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B6985A"/>
                </a:solidFill>
              </a:rPr>
              <a:t>http://cs.mst.edu</a:t>
            </a:r>
            <a:endParaRPr lang="en-US" sz="1100" dirty="0">
              <a:solidFill>
                <a:srgbClr val="B6985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westminstercollege.edu/faculty/ggagne/osc/vm/" TargetMode="External"/><Relationship Id="rId4" Type="http://schemas.openxmlformats.org/officeDocument/2006/relationships/hyperlink" Target="http://faculty.cs.niu.edu/~mcmahon/CS241/Notes/compil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n-introduction-to-linux-basics" TargetMode="External"/><Relationship Id="rId4" Type="http://schemas.openxmlformats.org/officeDocument/2006/relationships/hyperlink" Target="http://linuxcommand.org/learning_the_shell.ph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e.surrey.ac.uk/Teaching/Unix/unix1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 Programming &amp;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Mike Gosnell</a:t>
            </a:r>
          </a:p>
          <a:p>
            <a:r>
              <a:rPr lang="en-US" dirty="0" smtClean="0"/>
              <a:t>Missouri University of Science &amp; Technology</a:t>
            </a:r>
          </a:p>
          <a:p>
            <a:r>
              <a:rPr lang="en-US" dirty="0" smtClean="0"/>
              <a:t> Rolla, MO USA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0"/>
            <a:ext cx="8001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01.  // Programmer: Clayton Price        date: 9/4/10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02.  // File: fahr2celc.cpp     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03.  // Purpose: this file contains the main function of the program which will input 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04.  //          Fahrenheit temps from the user, then convert and output Celsius to same.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05.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06.  #include 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07.  using namespace std;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08.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09.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10.  {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11.    /* ------------------------- DECLARATIONS ----------------------------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12.    float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       // output variable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13.    float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      // input variable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14.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15.    /* -------------------- GREETINGS AND INPUT -----------------------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16.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&lt;&lt;”\t\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tWelcome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to Temperature Conversion Program”&lt;&lt;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17.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&lt;&lt;”Please enter a temperature in Fahrenheit:        “;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18.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19.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20.    /* --------------------- COMPUTATIONS AND OUTPUT 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21.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= (5.0/9)*(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– 32);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22.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&lt;&lt;”\n\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nYour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temperature input of “&lt;&lt;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 degrees Fahrenheit is “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23.        &lt;&lt;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 degrees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celcius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24.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&lt;&lt;”Have a nice day”&lt;&lt;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25.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26.    return 0;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27. } 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5105400"/>
            <a:ext cx="8001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3886200"/>
            <a:ext cx="8001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01.  // Programmer: Clayton Price        date: 9/4/10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02.  // File: fahr2celc.cpp     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03.  // Purpose: this file contains the main function of the program which will input 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04.  //          Fahrenheit temps from the user, then convert and output Celsius to same.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05.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06.  #include 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07.  using namespace std;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08.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09.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10.  {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11.    /* ------------------------- DECLARATIONS ----------------------------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12.    float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       // output variable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13.    float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      // input variable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14.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15.    /* -------------------- GREETINGS AND INPUT -----------------------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16.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&lt;&lt;”\t\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tWelcome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to Temperature Conversion Program”&lt;&lt;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17.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&lt;&lt;”Please enter a temperature in Fahrenheit:        “;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18.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19.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20.    /* --------------------- COMPUTATIONS AND OUTPUT 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21.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= (5.0/9)*(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– 32);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22.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&lt;&lt;”\n\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nYour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temperature input of “&lt;&lt;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 degrees Fahrenheit is “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23.        &lt;&lt;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 degrees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celcius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24.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&lt;&lt;”Have a nice day”&lt;&lt;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25.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26.    return 0;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27. } 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4038600"/>
            <a:ext cx="8001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01.  // Programmer: Clayton Price        date: 9/4/10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02.  // File: fahr2celc.cpp     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03.  // Purpose: this file contains the main function of the program which will input 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04.  //          Fahrenheit temps from the user, then convert and output Celsius to same.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05.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06.  #include 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07.  using namespace std;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08.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09.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10.  {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11.    /* ------------------------- DECLARATIONS ----------------------------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12.    float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       // output variable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13.    float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      // input variable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14.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15.    /* -------------------- GREETINGS AND INPUT -----------------------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16.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&lt;&lt;”\t\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tWelcome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to Temperature Conversion Program”&lt;&lt;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17.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&lt;&lt;”Please enter a temperature in Fahrenheit:        “;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18.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19.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20.    /* --------------------- COMPUTATIONS AND OUTPUT 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21.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= (5.0/9)*(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– 32);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22.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&lt;&lt;”\n\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nYour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temperature input of “&lt;&lt;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 degrees Fahrenheit is “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23.        &lt;&lt;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 degrees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celcius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24.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&lt;&lt;”Have a nice day”&lt;&lt;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25.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26.    return 0;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27. } 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4267200"/>
            <a:ext cx="8001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01.  // Programmer: Clayton Price        date: 9/4/10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02.  // File: fahr2celc.cpp     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03.  // Purpose: this file contains the main function of the program which will input 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04.  //          Fahrenheit temps from the user, then convert and output Celsius to same.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05.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06.  #include 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07.  using namespace std;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08.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09.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10.  {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11.    /* ------------------------- DECLARATIONS ----------------------------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12.    float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       // output variable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13.    float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      // input variable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14.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15.    /* -------------------- GREETINGS AND INPUT -----------------------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16.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&lt;&lt;”\t\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tWelcome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to Temperature Conversion Program”&lt;&lt;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17.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&lt;&lt;”Please enter a temperature in Fahrenheit:        “;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18.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19.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20.    /* --------------------- COMPUTATIONS AND OUTPUT 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21.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= (5.0/9)*(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– 32);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22.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&lt;&lt;”\n\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nYour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temperature input of “&lt;&lt;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 degrees Fahrenheit is “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23.        &lt;&lt;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 degrees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celcius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24.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&lt;&lt;”Have a nice day”&lt;&lt;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25.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26.    return 0;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27. } 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4876800"/>
            <a:ext cx="8001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01.  // Programmer: Clayton Price        date: 9/4/10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02.  // File: fahr2celc.cpp     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03.  // Purpose: this file contains the main function of the program which will input 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04.  //          Fahrenheit temps from the user, then convert and output Celsius to same.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05.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06.  #include 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07.  using namespace std;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08.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09.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10.  {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11.    /* ------------------------- DECLARATIONS ----------------------------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12.    float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       // output variable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13.    float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      // input variable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14.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15.    /* -------------------- GREETINGS AND INPUT -----------------------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16.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&lt;&lt;”\t\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tWelcome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to Temperature Conversion Program”&lt;&lt;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17.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&lt;&lt;”Please enter a temperature in Fahrenheit:        “;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18.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19.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20.    /* --------------------- COMPUTATIONS AND OUTPUT 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21.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= (5.0/9)*(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– 32);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22.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&lt;&lt;”\n\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nYour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temperature input of “&lt;&lt;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 degrees Fahrenheit is “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23.        &lt;&lt;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 degrees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celcius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24.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&lt;&lt;”Have a nice day”&lt;&lt;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25.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26.    return 0;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27. } 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5029200"/>
            <a:ext cx="8001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01.  // Programmer: Clayton Price        date: 9/4/10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02.  // File: fahr2celc.cpp     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03.  // Purpose: this file contains the main function of the program which will input 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04.  //          Fahrenheit temps from the user, then convert and output Celsius to same.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05.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06.  #include 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07.  using namespace std;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08.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09.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10.  {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11.    /* ------------------------- DECLARATIONS ----------------------------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12.    float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       // output variable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13.    float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      // input variable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14.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15.    /* -------------------- GREETINGS AND INPUT -----------------------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16.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&lt;&lt;”\t\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tWelcome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to Temperature Conversion Program”&lt;&lt;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17.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&lt;&lt;”Please enter a temperature in Fahrenheit:        “;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18.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19.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20.    /* --------------------- COMPUTATIONS AND OUTPUT 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21.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= (5.0/9)*(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– 32);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22.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&lt;&lt;”\n\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nYour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temperature input of “&lt;&lt;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 degrees Fahrenheit is “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23.        &lt;&lt;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 degrees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celcius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24.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&lt;&lt;”Have a nice day”&lt;&lt;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25.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26.    return 0;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27. } 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5867400"/>
            <a:ext cx="8001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01.  // Programmer: Clayton Price        date: 9/4/10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02.  // File: fahr2celc.cpp     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03.  // Purpose: this file contains the main function of the program which will input 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04.  //          Fahrenheit temps from the user, then convert and output Celsius to same.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05.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06.  #include 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07.  using namespace std;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08.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09.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10.  {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11.    /* ------------------------- DECLARATIONS ----------------------------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12.    float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       // output variable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13.    float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      // input variable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14.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15.    /* -------------------- GREETINGS AND INPUT -----------------------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16.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&lt;&lt;”\t\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tWelcome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to Temperature Conversion Program”&lt;&lt;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17.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&lt;&lt;”Please enter a temperature in Fahrenheit:        “;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18.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19.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20.    /* --------------------- COMPUTATIONS AND OUTPUT 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21.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= (5.0/9)*(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– 32);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22.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&lt;&lt;”\n\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nYour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temperature input of “&lt;&lt;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 degrees Fahrenheit is “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23.        &lt;&lt;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 degrees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celcius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24.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&lt;&lt;”Have a nice day”&lt;&lt;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25.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26.    return 0;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27. } 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Process for a C++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5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Process for a C++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Conception</a:t>
            </a:r>
          </a:p>
          <a:p>
            <a:pPr lvl="1"/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Pseudocode </a:t>
            </a:r>
          </a:p>
          <a:p>
            <a:r>
              <a:rPr lang="en-US" dirty="0" smtClean="0"/>
              <a:t>Source Code</a:t>
            </a:r>
          </a:p>
          <a:p>
            <a:pPr lvl="1"/>
            <a:r>
              <a:rPr lang="en-US" dirty="0" smtClean="0"/>
              <a:t>Preprocessor (adds header info)</a:t>
            </a:r>
          </a:p>
          <a:p>
            <a:pPr lvl="1"/>
            <a:r>
              <a:rPr lang="en-US" dirty="0" smtClean="0"/>
              <a:t>Compiler (creates assembly code)</a:t>
            </a:r>
            <a:endParaRPr lang="en-US" dirty="0"/>
          </a:p>
          <a:p>
            <a:pPr lvl="1"/>
            <a:r>
              <a:rPr lang="en-US" dirty="0" smtClean="0"/>
              <a:t>Assembler (creates object code)</a:t>
            </a:r>
          </a:p>
          <a:p>
            <a:pPr lvl="1"/>
            <a:r>
              <a:rPr lang="en-US" dirty="0" smtClean="0"/>
              <a:t>Linker (combines all object code into executable)</a:t>
            </a:r>
          </a:p>
          <a:p>
            <a:r>
              <a:rPr lang="en-US" dirty="0" smtClean="0"/>
              <a:t>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Examining Intermediate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648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By using appropriate compiler options, we can stop this process at any stage.</a:t>
            </a:r>
          </a:p>
          <a:p>
            <a:r>
              <a:rPr lang="en-US" dirty="0" smtClean="0"/>
              <a:t>Stop </a:t>
            </a:r>
            <a:r>
              <a:rPr lang="en-US" dirty="0"/>
              <a:t>the process after the preprocessor </a:t>
            </a:r>
            <a:r>
              <a:rPr lang="en-US" dirty="0" smtClean="0"/>
              <a:t>step</a:t>
            </a:r>
          </a:p>
          <a:p>
            <a:pPr lvl="1"/>
            <a:r>
              <a:rPr lang="en-US" dirty="0" smtClean="0"/>
              <a:t>g</a:t>
            </a:r>
            <a:r>
              <a:rPr lang="en-US" dirty="0"/>
              <a:t>++ -E prog1.cpp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expanded source code file will be printed on standard </a:t>
            </a:r>
            <a:r>
              <a:rPr lang="en-US" dirty="0" smtClean="0"/>
              <a:t>output</a:t>
            </a:r>
            <a:endParaRPr lang="en-US" dirty="0"/>
          </a:p>
          <a:p>
            <a:r>
              <a:rPr lang="en-US" dirty="0" smtClean="0"/>
              <a:t>Stop </a:t>
            </a:r>
            <a:r>
              <a:rPr lang="en-US" dirty="0"/>
              <a:t>the process after the compile </a:t>
            </a:r>
            <a:r>
              <a:rPr lang="en-US" dirty="0" smtClean="0"/>
              <a:t>step</a:t>
            </a:r>
          </a:p>
          <a:p>
            <a:pPr lvl="1"/>
            <a:r>
              <a:rPr lang="en-US" dirty="0" smtClean="0"/>
              <a:t>g</a:t>
            </a:r>
            <a:r>
              <a:rPr lang="en-US" dirty="0"/>
              <a:t>++ -Wall </a:t>
            </a:r>
            <a:r>
              <a:rPr lang="en-US" dirty="0" smtClean="0"/>
              <a:t>-</a:t>
            </a:r>
            <a:r>
              <a:rPr lang="en-US" dirty="0"/>
              <a:t>S prog1.cpp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default, the assembler code for a source file named </a:t>
            </a:r>
            <a:r>
              <a:rPr lang="en-US" i="1" dirty="0" err="1"/>
              <a:t>filename.cpp</a:t>
            </a:r>
            <a:r>
              <a:rPr lang="en-US" dirty="0"/>
              <a:t> will be placed in a file named </a:t>
            </a:r>
            <a:r>
              <a:rPr lang="en-US" i="1" dirty="0" err="1" smtClean="0"/>
              <a:t>filename.s</a:t>
            </a:r>
            <a:endParaRPr lang="en-US" dirty="0"/>
          </a:p>
          <a:p>
            <a:r>
              <a:rPr lang="en-US" dirty="0" smtClean="0"/>
              <a:t>Stop </a:t>
            </a:r>
            <a:r>
              <a:rPr lang="en-US" dirty="0"/>
              <a:t>the process after the assembly </a:t>
            </a:r>
            <a:r>
              <a:rPr lang="en-US" dirty="0" smtClean="0"/>
              <a:t>step</a:t>
            </a:r>
          </a:p>
          <a:p>
            <a:pPr lvl="1"/>
            <a:r>
              <a:rPr lang="en-US" dirty="0" smtClean="0"/>
              <a:t>g</a:t>
            </a:r>
            <a:r>
              <a:rPr lang="en-US" dirty="0"/>
              <a:t>++ -Wall </a:t>
            </a:r>
            <a:r>
              <a:rPr lang="en-US" dirty="0" smtClean="0"/>
              <a:t>-</a:t>
            </a:r>
            <a:r>
              <a:rPr lang="en-US" dirty="0"/>
              <a:t>c prog1.cpp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default, the assembler code for a source file named </a:t>
            </a:r>
            <a:r>
              <a:rPr lang="en-US" i="1" dirty="0" err="1"/>
              <a:t>filename.cpp</a:t>
            </a:r>
            <a:r>
              <a:rPr lang="en-US" dirty="0"/>
              <a:t> will be placed in a file named </a:t>
            </a:r>
            <a:r>
              <a:rPr lang="en-US" i="1" dirty="0" err="1" smtClean="0"/>
              <a:t>filename.o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8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2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vs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&amp; Basics</a:t>
            </a:r>
          </a:p>
          <a:p>
            <a:r>
              <a:rPr lang="en-US" dirty="0" smtClean="0"/>
              <a:t>Flow Control: Conditionals &amp; Branching</a:t>
            </a:r>
          </a:p>
          <a:p>
            <a:r>
              <a:rPr lang="en-US" dirty="0" smtClean="0"/>
              <a:t>Variables &amp; Data Types</a:t>
            </a:r>
          </a:p>
          <a:p>
            <a:r>
              <a:rPr lang="en-US" dirty="0" smtClean="0"/>
              <a:t>Operators (assignment, arithmetic, logical)</a:t>
            </a:r>
          </a:p>
          <a:p>
            <a:r>
              <a:rPr lang="en-US" dirty="0" smtClean="0"/>
              <a:t>Arrays &amp; Pointers</a:t>
            </a:r>
          </a:p>
          <a:p>
            <a:r>
              <a:rPr lang="en-US" dirty="0" err="1" smtClean="0"/>
              <a:t>Structs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9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</a:p>
          <a:p>
            <a:pPr lvl="1"/>
            <a:r>
              <a:rPr lang="en-US" dirty="0" smtClean="0"/>
              <a:t>If </a:t>
            </a:r>
          </a:p>
          <a:p>
            <a:pPr lvl="1"/>
            <a:r>
              <a:rPr lang="en-US" dirty="0" smtClean="0"/>
              <a:t>If Else</a:t>
            </a:r>
          </a:p>
          <a:p>
            <a:pPr lvl="1"/>
            <a:r>
              <a:rPr lang="en-US" dirty="0" smtClean="0"/>
              <a:t> ? :</a:t>
            </a:r>
          </a:p>
          <a:p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While</a:t>
            </a:r>
          </a:p>
          <a:p>
            <a:pPr lvl="1"/>
            <a:r>
              <a:rPr lang="en-US" dirty="0" smtClean="0"/>
              <a:t>Do while</a:t>
            </a:r>
          </a:p>
          <a:p>
            <a:pPr lvl="1"/>
            <a:r>
              <a:rPr lang="en-US" dirty="0" smtClean="0"/>
              <a:t>For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7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Declaration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has to be declared before it’s used</a:t>
            </a:r>
          </a:p>
          <a:p>
            <a:pPr lvl="1"/>
            <a:r>
              <a:rPr lang="en-US" dirty="0" smtClean="0"/>
              <a:t>(Within its scope)</a:t>
            </a:r>
          </a:p>
          <a:p>
            <a:endParaRPr lang="en-US" dirty="0"/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max;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endParaRPr lang="en-US" dirty="0"/>
          </a:p>
          <a:p>
            <a:r>
              <a:rPr lang="en-US" dirty="0" smtClean="0"/>
              <a:t>(Correct loop selection review)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7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The Old and the New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Variables, Data Types, Operators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use reserved words</a:t>
            </a:r>
          </a:p>
          <a:p>
            <a:pPr lvl="1"/>
            <a:r>
              <a:rPr lang="en-US" dirty="0" smtClean="0"/>
              <a:t>For, </a:t>
            </a:r>
            <a:r>
              <a:rPr lang="en-US" dirty="0" err="1" smtClean="0"/>
              <a:t>int</a:t>
            </a:r>
            <a:r>
              <a:rPr lang="en-US" dirty="0" smtClean="0"/>
              <a:t>, case, break, long, log, new, this, return, 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Allowable characters</a:t>
            </a:r>
          </a:p>
          <a:p>
            <a:pPr lvl="1"/>
            <a:r>
              <a:rPr lang="en-US" dirty="0" smtClean="0"/>
              <a:t>Letters, numbers, underscore</a:t>
            </a:r>
          </a:p>
          <a:p>
            <a:r>
              <a:rPr lang="en-US" dirty="0" smtClean="0"/>
              <a:t>Allowable ordering</a:t>
            </a:r>
          </a:p>
          <a:p>
            <a:pPr lvl="1"/>
            <a:r>
              <a:rPr lang="en-US" dirty="0" smtClean="0"/>
              <a:t>Cannot start with a number</a:t>
            </a:r>
          </a:p>
          <a:p>
            <a:pPr lvl="1"/>
            <a:r>
              <a:rPr lang="en-US" dirty="0" smtClean="0"/>
              <a:t>Don’t start with double underscore</a:t>
            </a:r>
          </a:p>
          <a:p>
            <a:pPr lvl="2"/>
            <a:r>
              <a:rPr lang="en-US" dirty="0" smtClean="0"/>
              <a:t>Internal usages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5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(numerical)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short </a:t>
            </a:r>
            <a:r>
              <a:rPr lang="mr-IN" dirty="0" smtClean="0"/>
              <a:t>–</a:t>
            </a:r>
            <a:r>
              <a:rPr lang="en-US" dirty="0" smtClean="0"/>
              <a:t> 2 bytes (~-32k to ~32k)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2 or 4 bytes</a:t>
            </a:r>
          </a:p>
          <a:p>
            <a:pPr lvl="1"/>
            <a:r>
              <a:rPr lang="en-US" dirty="0" smtClean="0"/>
              <a:t>long </a:t>
            </a:r>
            <a:r>
              <a:rPr lang="mr-IN" dirty="0" smtClean="0"/>
              <a:t>–</a:t>
            </a:r>
            <a:r>
              <a:rPr lang="en-US" dirty="0" smtClean="0"/>
              <a:t> 4 bytes (~2million to ~2 million)</a:t>
            </a:r>
          </a:p>
          <a:p>
            <a:pPr lvl="1"/>
            <a:r>
              <a:rPr lang="en-US" dirty="0" smtClean="0"/>
              <a:t>long long </a:t>
            </a:r>
            <a:r>
              <a:rPr lang="mr-IN" dirty="0" smtClean="0"/>
              <a:t>–</a:t>
            </a:r>
            <a:r>
              <a:rPr lang="en-US" dirty="0" smtClean="0"/>
              <a:t> bigger, varies </a:t>
            </a:r>
          </a:p>
          <a:p>
            <a:pPr lvl="1"/>
            <a:r>
              <a:rPr lang="en-US" dirty="0" smtClean="0"/>
              <a:t>Unsigned?</a:t>
            </a:r>
          </a:p>
          <a:p>
            <a:r>
              <a:rPr lang="en-US" dirty="0" smtClean="0"/>
              <a:t>Floating Point</a:t>
            </a:r>
          </a:p>
          <a:p>
            <a:pPr lvl="1"/>
            <a:r>
              <a:rPr lang="en-US" dirty="0" smtClean="0"/>
              <a:t>float </a:t>
            </a:r>
            <a:r>
              <a:rPr lang="mr-IN" dirty="0" smtClean="0"/>
              <a:t>–</a:t>
            </a:r>
            <a:r>
              <a:rPr lang="en-US" dirty="0" smtClean="0"/>
              <a:t> 4 bytes</a:t>
            </a:r>
          </a:p>
          <a:p>
            <a:pPr lvl="1"/>
            <a:r>
              <a:rPr lang="en-US" dirty="0" smtClean="0"/>
              <a:t>double </a:t>
            </a:r>
            <a:r>
              <a:rPr lang="mr-IN" dirty="0" smtClean="0"/>
              <a:t>–</a:t>
            </a:r>
            <a:r>
              <a:rPr lang="en-US" dirty="0" smtClean="0"/>
              <a:t> 8 bytes</a:t>
            </a:r>
          </a:p>
          <a:p>
            <a:pPr lvl="1"/>
            <a:r>
              <a:rPr lang="en-US" dirty="0" smtClean="0"/>
              <a:t>long double </a:t>
            </a:r>
            <a:r>
              <a:rPr lang="mr-IN" dirty="0" smtClean="0"/>
              <a:t>–</a:t>
            </a:r>
            <a:r>
              <a:rPr lang="en-US" dirty="0" smtClean="0"/>
              <a:t> bigger, varies  </a:t>
            </a:r>
          </a:p>
          <a:p>
            <a:pPr lvl="1"/>
            <a:r>
              <a:rPr lang="en-US" dirty="0" smtClean="0"/>
              <a:t>Unsigned?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3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Non-numeric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 </a:t>
            </a:r>
            <a:r>
              <a:rPr lang="mr-IN" dirty="0" smtClean="0"/>
              <a:t>–</a:t>
            </a:r>
            <a:r>
              <a:rPr lang="en-US" dirty="0" smtClean="0"/>
              <a:t> 1 byte, single character</a:t>
            </a:r>
          </a:p>
          <a:p>
            <a:pPr lvl="1"/>
            <a:r>
              <a:rPr lang="en-US" dirty="0" smtClean="0"/>
              <a:t>char c = ‘1’;</a:t>
            </a:r>
          </a:p>
          <a:p>
            <a:r>
              <a:rPr lang="en-US" dirty="0" smtClean="0"/>
              <a:t>string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c++</a:t>
            </a:r>
            <a:r>
              <a:rPr lang="en-US" dirty="0" smtClean="0"/>
              <a:t> magic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myName</a:t>
            </a:r>
            <a:r>
              <a:rPr lang="en-US" dirty="0" smtClean="0"/>
              <a:t> = “Mike Gosnell”</a:t>
            </a:r>
          </a:p>
          <a:p>
            <a:r>
              <a:rPr lang="en-US" dirty="0" smtClean="0"/>
              <a:t>bool (Boolean) </a:t>
            </a:r>
            <a:r>
              <a:rPr lang="mr-IN" dirty="0" smtClean="0"/>
              <a:t>–</a:t>
            </a:r>
            <a:r>
              <a:rPr lang="en-US" dirty="0" smtClean="0"/>
              <a:t> 1 byte, indicates True or False</a:t>
            </a:r>
          </a:p>
          <a:p>
            <a:pPr lvl="1"/>
            <a:r>
              <a:rPr lang="en-US" dirty="0" smtClean="0"/>
              <a:t>bool done = false;</a:t>
            </a:r>
          </a:p>
          <a:p>
            <a:r>
              <a:rPr lang="en-US" dirty="0" smtClean="0"/>
              <a:t>Character arrays </a:t>
            </a:r>
          </a:p>
          <a:p>
            <a:pPr lvl="1"/>
            <a:r>
              <a:rPr lang="en-US" dirty="0" smtClean="0"/>
              <a:t>(c-style strings </a:t>
            </a:r>
            <a:r>
              <a:rPr lang="mr-IN" dirty="0" smtClean="0"/>
              <a:t>–</a:t>
            </a:r>
            <a:r>
              <a:rPr lang="en-US" dirty="0" smtClean="0"/>
              <a:t> null-terminated character arrays)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Assignment &amp; Arithmetic </a:t>
            </a:r>
          </a:p>
          <a:p>
            <a:pPr lvl="1"/>
            <a:r>
              <a:rPr lang="en-US" dirty="0" smtClean="0"/>
              <a:t>Order of execution</a:t>
            </a:r>
          </a:p>
          <a:p>
            <a:pPr lvl="2"/>
            <a:r>
              <a:rPr lang="en-US" dirty="0" smtClean="0"/>
              <a:t>a = PI * r * r;</a:t>
            </a:r>
          </a:p>
          <a:p>
            <a:pPr lvl="1"/>
            <a:r>
              <a:rPr lang="en-US" dirty="0" smtClean="0"/>
              <a:t>Can’t assign to a </a:t>
            </a:r>
            <a:r>
              <a:rPr lang="en-US" dirty="0" err="1" smtClean="0"/>
              <a:t>const</a:t>
            </a:r>
            <a:r>
              <a:rPr lang="en-US" dirty="0" smtClean="0"/>
              <a:t> variable</a:t>
            </a:r>
          </a:p>
          <a:p>
            <a:pPr lvl="2"/>
            <a:r>
              <a:rPr lang="en-US" dirty="0" smtClean="0"/>
              <a:t>MAX += 5;</a:t>
            </a:r>
          </a:p>
          <a:p>
            <a:pPr lvl="1"/>
            <a:r>
              <a:rPr lang="en-US" dirty="0" smtClean="0"/>
              <a:t>Can’t assign to a constant literal</a:t>
            </a:r>
          </a:p>
          <a:p>
            <a:pPr lvl="2"/>
            <a:r>
              <a:rPr lang="en-US" dirty="0" smtClean="0"/>
              <a:t>4 = b * 2;</a:t>
            </a:r>
          </a:p>
          <a:p>
            <a:r>
              <a:rPr lang="en-US" dirty="0" smtClean="0"/>
              <a:t>Bool variables</a:t>
            </a:r>
          </a:p>
          <a:p>
            <a:pPr lvl="1"/>
            <a:r>
              <a:rPr lang="en-US" dirty="0" smtClean="0"/>
              <a:t>anything 0 is treated as false </a:t>
            </a:r>
          </a:p>
          <a:p>
            <a:pPr lvl="2"/>
            <a:r>
              <a:rPr lang="en-US" dirty="0" err="1" smtClean="0"/>
              <a:t>cout</a:t>
            </a:r>
            <a:r>
              <a:rPr lang="en-US" dirty="0" smtClean="0"/>
              <a:t> &lt;&lt; false;</a:t>
            </a:r>
          </a:p>
          <a:p>
            <a:pPr lvl="1"/>
            <a:r>
              <a:rPr lang="en-US" dirty="0" smtClean="0"/>
              <a:t>anything non-zero is treated as true</a:t>
            </a:r>
          </a:p>
          <a:p>
            <a:pPr lvl="2"/>
            <a:r>
              <a:rPr lang="en-US" dirty="0" err="1" smtClean="0"/>
              <a:t>cout</a:t>
            </a:r>
            <a:r>
              <a:rPr lang="en-US" dirty="0" smtClean="0"/>
              <a:t> &lt;&lt; true;</a:t>
            </a:r>
          </a:p>
        </p:txBody>
      </p:sp>
    </p:spTree>
    <p:extLst>
      <p:ext uri="{BB962C8B-B14F-4D97-AF65-F5344CB8AC3E}">
        <p14:creationId xmlns:p14="http://schemas.microsoft.com/office/powerpoint/2010/main" val="53018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Oddities with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a = 2, b = 4;</a:t>
            </a:r>
          </a:p>
          <a:p>
            <a:pPr lvl="1"/>
            <a:r>
              <a:rPr lang="en-US" dirty="0" err="1" smtClean="0"/>
              <a:t>cout</a:t>
            </a:r>
            <a:r>
              <a:rPr lang="en-US" dirty="0" smtClean="0"/>
              <a:t> &lt;&lt; a / b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happens with non-identical types?</a:t>
            </a:r>
          </a:p>
          <a:p>
            <a:pPr lvl="1"/>
            <a:r>
              <a:rPr lang="en-US" dirty="0" smtClean="0"/>
              <a:t>double d = a / b;</a:t>
            </a:r>
          </a:p>
          <a:p>
            <a:endParaRPr lang="en-US" dirty="0" smtClean="0"/>
          </a:p>
          <a:p>
            <a:r>
              <a:rPr lang="en-US" dirty="0" smtClean="0"/>
              <a:t>Can I add a character and a bool!?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2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a = 2, b = 4;</a:t>
            </a:r>
          </a:p>
          <a:p>
            <a:r>
              <a:rPr lang="en-US" dirty="0" smtClean="0"/>
              <a:t>char c = ‘m’;</a:t>
            </a:r>
          </a:p>
          <a:p>
            <a:r>
              <a:rPr lang="en-US" dirty="0" smtClean="0"/>
              <a:t>bool t = true, f </a:t>
            </a:r>
            <a:r>
              <a:rPr lang="en-US" dirty="0" smtClean="0"/>
              <a:t>= </a:t>
            </a:r>
            <a:r>
              <a:rPr lang="en-US" dirty="0" smtClean="0"/>
              <a:t>false;</a:t>
            </a:r>
          </a:p>
          <a:p>
            <a:endParaRPr lang="en-US" dirty="0" smtClean="0"/>
          </a:p>
          <a:p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smtClean="0"/>
              <a:t>a </a:t>
            </a:r>
            <a:r>
              <a:rPr lang="en-US" dirty="0" smtClean="0"/>
              <a:t>/ </a:t>
            </a:r>
            <a:r>
              <a:rPr lang="en-US" dirty="0" smtClean="0"/>
              <a:t>b </a:t>
            </a:r>
            <a:r>
              <a:rPr lang="en-US" dirty="0" smtClean="0"/>
              <a:t>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c + t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c + f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Basics of Most C++ Programs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“Automatic Promotion” implicit adjustment of processing data during a calculation</a:t>
            </a:r>
          </a:p>
          <a:p>
            <a:pPr lvl="1"/>
            <a:r>
              <a:rPr lang="en-US" dirty="0" smtClean="0"/>
              <a:t>float / </a:t>
            </a:r>
            <a:r>
              <a:rPr lang="en-US" dirty="0" err="1" smtClean="0"/>
              <a:t>int</a:t>
            </a:r>
            <a:r>
              <a:rPr lang="en-US" dirty="0" smtClean="0"/>
              <a:t> yields a float</a:t>
            </a:r>
          </a:p>
          <a:p>
            <a:pPr lvl="1"/>
            <a:r>
              <a:rPr lang="en-US" dirty="0" smtClean="0"/>
              <a:t>double * float yields a double</a:t>
            </a:r>
          </a:p>
          <a:p>
            <a:r>
              <a:rPr lang="en-US" dirty="0" smtClean="0"/>
              <a:t>Explicit type casting in C++ (avoiding </a:t>
            </a:r>
            <a:r>
              <a:rPr lang="en-US" dirty="0" err="1" smtClean="0"/>
              <a:t>int</a:t>
            </a:r>
            <a:r>
              <a:rPr lang="en-US" dirty="0" smtClean="0"/>
              <a:t> division)</a:t>
            </a:r>
          </a:p>
          <a:p>
            <a:pPr lvl="1"/>
            <a:r>
              <a:rPr lang="en-US" dirty="0" err="1" smtClean="0"/>
              <a:t>static_cast</a:t>
            </a:r>
            <a:r>
              <a:rPr lang="en-US" dirty="0" smtClean="0"/>
              <a:t>&lt;TYPE&gt;(VARIABLE)</a:t>
            </a:r>
          </a:p>
          <a:p>
            <a:pPr lvl="1"/>
            <a:r>
              <a:rPr lang="en-US" dirty="0" err="1" smtClean="0"/>
              <a:t>static_cast</a:t>
            </a:r>
            <a:r>
              <a:rPr lang="en-US" dirty="0" smtClean="0"/>
              <a:t>&lt;double&gt;(sum / </a:t>
            </a:r>
            <a:r>
              <a:rPr lang="en-US" dirty="0" err="1" smtClean="0"/>
              <a:t>numPeople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static_cast</a:t>
            </a:r>
            <a:r>
              <a:rPr lang="en-US" dirty="0" smtClean="0"/>
              <a:t>&lt;double&gt;(sum) / </a:t>
            </a:r>
            <a:r>
              <a:rPr lang="en-US" dirty="0" err="1" smtClean="0"/>
              <a:t>numPeople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7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&amp; 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&gt;   &gt;=   ==   !=   &lt;=   &lt;</a:t>
            </a:r>
          </a:p>
          <a:p>
            <a:r>
              <a:rPr lang="en-US" dirty="0" smtClean="0"/>
              <a:t>&amp;&amp;   ||   !</a:t>
            </a:r>
          </a:p>
          <a:p>
            <a:endParaRPr lang="en-US" dirty="0" smtClean="0"/>
          </a:p>
          <a:p>
            <a:r>
              <a:rPr lang="en-US" dirty="0" smtClean="0"/>
              <a:t>Expression ? &lt;value if true&gt; : &lt;value if false&gt;</a:t>
            </a:r>
          </a:p>
          <a:p>
            <a:endParaRPr lang="en-US" dirty="0"/>
          </a:p>
          <a:p>
            <a:r>
              <a:rPr lang="en-US" dirty="0" smtClean="0"/>
              <a:t>“Fast Operators” </a:t>
            </a:r>
          </a:p>
          <a:p>
            <a:pPr lvl="1"/>
            <a:r>
              <a:rPr lang="en-US" dirty="0" smtClean="0"/>
              <a:t>a++  ++a   a+=1 </a:t>
            </a:r>
          </a:p>
          <a:p>
            <a:pPr lvl="1"/>
            <a:r>
              <a:rPr lang="en-US" dirty="0" smtClean="0"/>
              <a:t>b/=x;  *=   -=   --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1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r>
              <a:rPr lang="en-US" dirty="0" smtClean="0"/>
              <a:t>//   and /*   */  commenting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”stuff”    and    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varName</a:t>
            </a:r>
            <a:endParaRPr lang="en-US" dirty="0" smtClean="0"/>
          </a:p>
          <a:p>
            <a:r>
              <a:rPr lang="en-US" dirty="0" smtClean="0"/>
              <a:t>C++ Compilation process</a:t>
            </a:r>
          </a:p>
          <a:p>
            <a:pPr lvl="1"/>
            <a:r>
              <a:rPr lang="en-US" dirty="0" smtClean="0"/>
              <a:t>Preprocess </a:t>
            </a:r>
            <a:r>
              <a:rPr lang="en-US" dirty="0" smtClean="0">
                <a:sym typeface="Wingdings"/>
              </a:rPr>
              <a:t> Compiler  Assembler  Linker</a:t>
            </a:r>
          </a:p>
          <a:p>
            <a:r>
              <a:rPr lang="en-US" dirty="0" smtClean="0"/>
              <a:t>Variables declared anywhere (in scope) before use</a:t>
            </a:r>
          </a:p>
          <a:p>
            <a:r>
              <a:rPr lang="en-US" dirty="0" smtClean="0"/>
              <a:t>Avoid variables starting with a number or 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r>
              <a:rPr lang="en-US" dirty="0" smtClean="0"/>
              <a:t>Additional data type of string</a:t>
            </a:r>
          </a:p>
          <a:p>
            <a:pPr lvl="1"/>
            <a:r>
              <a:rPr lang="en-US" dirty="0" smtClean="0"/>
              <a:t>More on string &amp; char manipulation (+ files) later</a:t>
            </a:r>
          </a:p>
          <a:p>
            <a:r>
              <a:rPr lang="en-US" dirty="0" smtClean="0"/>
              <a:t>Boolean data type (bool) which can interact as an integer </a:t>
            </a:r>
          </a:p>
          <a:p>
            <a:pPr lvl="1"/>
            <a:r>
              <a:rPr lang="en-US" dirty="0" smtClean="0"/>
              <a:t>Converting 0 INTO a bool = false</a:t>
            </a:r>
          </a:p>
          <a:p>
            <a:pPr lvl="1"/>
            <a:r>
              <a:rPr lang="en-US" dirty="0" smtClean="0"/>
              <a:t>Converting anything NONZERO into a bool = true</a:t>
            </a:r>
          </a:p>
          <a:p>
            <a:pPr lvl="1"/>
            <a:r>
              <a:rPr lang="en-US" dirty="0" smtClean="0"/>
              <a:t>Extracting FALSE into an integer yields 0</a:t>
            </a:r>
          </a:p>
          <a:p>
            <a:pPr lvl="1"/>
            <a:r>
              <a:rPr lang="en-US" dirty="0" smtClean="0"/>
              <a:t>Extracting TRUE into an integer yields 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5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+=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explicit type casting </a:t>
            </a:r>
          </a:p>
          <a:p>
            <a:pPr lvl="1"/>
            <a:r>
              <a:rPr lang="en-US" dirty="0" smtClean="0"/>
              <a:t>(leaving original variables unchanged)</a:t>
            </a:r>
          </a:p>
          <a:p>
            <a:pPr lvl="1"/>
            <a:r>
              <a:rPr lang="en-US" dirty="0" err="1" smtClean="0"/>
              <a:t>static_cast</a:t>
            </a:r>
            <a:r>
              <a:rPr lang="en-US" dirty="0" smtClean="0"/>
              <a:t>&lt;TYPE&gt;(VARIABLE)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static_cast</a:t>
            </a:r>
            <a:r>
              <a:rPr lang="en-US" dirty="0" smtClean="0"/>
              <a:t>&lt;char&gt;(c + true) 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main() is only called when the program executes</a:t>
            </a:r>
          </a:p>
          <a:p>
            <a:pPr lvl="1"/>
            <a:r>
              <a:rPr lang="en-US" dirty="0" smtClean="0"/>
              <a:t>No calling main() from anything else</a:t>
            </a:r>
          </a:p>
          <a:p>
            <a:pPr lvl="1"/>
            <a:r>
              <a:rPr lang="en-US" dirty="0" smtClean="0"/>
              <a:t>only one main() can exist in a single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28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 up a Virtual Linux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VirtualBox</a:t>
            </a:r>
            <a:r>
              <a:rPr lang="en-US" dirty="0" smtClean="0"/>
              <a:t> (to host virtual machines)</a:t>
            </a:r>
          </a:p>
          <a:p>
            <a:pPr lvl="1"/>
            <a:r>
              <a:rPr lang="en-US" dirty="0">
                <a:hlinkClick r:id="rId3"/>
              </a:rPr>
              <a:t>http://people.westminstercollege.edu/faculty/ggagne/osc/vm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Import the OSC-2016 virtual machine </a:t>
            </a:r>
          </a:p>
          <a:p>
            <a:pPr lvl="1"/>
            <a:r>
              <a:rPr lang="en-US" dirty="0" smtClean="0"/>
              <a:t>2-3GB </a:t>
            </a:r>
            <a:r>
              <a:rPr lang="mr-IN" dirty="0" smtClean="0"/>
              <a:t>–</a:t>
            </a:r>
            <a:r>
              <a:rPr lang="en-US" dirty="0" smtClean="0"/>
              <a:t> linked in above OR get from me via USB</a:t>
            </a:r>
          </a:p>
          <a:p>
            <a:r>
              <a:rPr lang="en-US" dirty="0" smtClean="0"/>
              <a:t>g++ compilation (from command line/terminal)</a:t>
            </a:r>
          </a:p>
          <a:p>
            <a:pPr lvl="1"/>
            <a:r>
              <a:rPr lang="en-US" dirty="0">
                <a:hlinkClick r:id="rId4"/>
              </a:rPr>
              <a:t>http://faculty.cs.niu.edu/~</a:t>
            </a:r>
            <a:r>
              <a:rPr lang="en-US" dirty="0" smtClean="0">
                <a:hlinkClick r:id="rId4"/>
              </a:rPr>
              <a:t>mcmahon/CS241/Notes/compile.html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4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r>
              <a:rPr lang="en-US" dirty="0" smtClean="0"/>
              <a:t>Command </a:t>
            </a:r>
            <a:r>
              <a:rPr lang="en-US" dirty="0"/>
              <a:t>Line navigation </a:t>
            </a:r>
            <a:r>
              <a:rPr lang="en-US" dirty="0" smtClean="0"/>
              <a:t>(very basic)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www.ee.surrey.ac.uk/Teaching/Unix/unix1.html</a:t>
            </a:r>
            <a:endParaRPr lang="en-US" dirty="0" smtClean="0"/>
          </a:p>
          <a:p>
            <a:r>
              <a:rPr lang="en-US" dirty="0" smtClean="0"/>
              <a:t>Basic but more comprehensive discussion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www.digitalocean.com/community/tutorials/an-introduction-to-linux-basics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And if you *really* want to learn some Linux 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linuxcommand.org/learning_the_shell.php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3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Extras </a:t>
            </a:r>
            <a:r>
              <a:rPr lang="mr-IN" dirty="0" smtClean="0"/>
              <a:t>–</a:t>
            </a:r>
            <a:r>
              <a:rPr lang="en-US" dirty="0" smtClean="0"/>
              <a:t> Escape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\r - carriage return; brings cursor back to beginning of the line</a:t>
            </a:r>
          </a:p>
          <a:p>
            <a:r>
              <a:rPr lang="en-US" dirty="0"/>
              <a:t>\n - newline char; brings cursor back to the next line</a:t>
            </a:r>
          </a:p>
          <a:p>
            <a:r>
              <a:rPr lang="en-US" dirty="0"/>
              <a:t>\t - tab character; used to tab output over some spaces</a:t>
            </a:r>
          </a:p>
          <a:p>
            <a:r>
              <a:rPr lang="en-US" dirty="0"/>
              <a:t>\a - alert; rings a bell in your computer</a:t>
            </a:r>
          </a:p>
          <a:p>
            <a:r>
              <a:rPr lang="en-US" dirty="0"/>
              <a:t>\\ - backslash; allows you to output a \ character</a:t>
            </a:r>
          </a:p>
          <a:p>
            <a:r>
              <a:rPr lang="en-US" dirty="0"/>
              <a:t>\’ - allows output of single tick</a:t>
            </a:r>
          </a:p>
          <a:p>
            <a:r>
              <a:rPr lang="en-US" dirty="0" smtClean="0"/>
              <a:t>\” </a:t>
            </a:r>
            <a:r>
              <a:rPr lang="en-US" dirty="0"/>
              <a:t>- allows output of quotes</a:t>
            </a:r>
          </a:p>
          <a:p>
            <a:r>
              <a:rPr lang="en-US" dirty="0"/>
              <a:t>\0 - NULL </a:t>
            </a:r>
            <a:r>
              <a:rPr lang="en-US" dirty="0" smtClean="0"/>
              <a:t>char</a:t>
            </a:r>
          </a:p>
          <a:p>
            <a:r>
              <a:rPr lang="en-US" dirty="0" smtClean="0"/>
              <a:t>\b </a:t>
            </a:r>
            <a:r>
              <a:rPr lang="en-US" dirty="0"/>
              <a:t>- backspace</a:t>
            </a:r>
          </a:p>
        </p:txBody>
      </p:sp>
    </p:spTree>
    <p:extLst>
      <p:ext uri="{BB962C8B-B14F-4D97-AF65-F5344CB8AC3E}">
        <p14:creationId xmlns:p14="http://schemas.microsoft.com/office/powerpoint/2010/main" val="124105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01.  // Programmer: Clayton Price        date: 9/4/10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02.  // File: fahr2celc.cpp     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03.  // Purpose: this file contains the main function of the program which will input 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04.  //          Fahrenheit temps from the user, then convert and output Celsius to same.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05.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06.  #include 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07.  using namespace std;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08.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09.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10.  {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11.    /* ------------------------- DECLARATIONS ----------------------------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12.    float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       // output variable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13.    float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      // input variable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14.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15.    /* -------------------- GREETINGS AND INPUT -----------------------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16.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&lt;&lt;”\t\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tWelcome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to Temperature Conversion Program”&lt;&lt;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17.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&lt;&lt;”Please enter a temperature in Fahrenheit:        “;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18.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19.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20.    /* --------------------- COMPUTATIONS AND OUTPUT 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21.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= (5.0/9)*(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– 32);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22.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&lt;&lt;”\n\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nYour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temperature input of “&lt;&lt;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 degrees Fahrenheit is “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23.        &lt;&lt;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 degrees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celcius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24.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&lt;&lt;”Have a nice day”&lt;&lt;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25.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26.    return 0;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27. } 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838200"/>
            <a:ext cx="8001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01.  // Programmer: Clayton Price        date: 9/4/10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02.  // File: fahr2celc.cpp     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03.  // Purpose: this file contains the main function of the program which will input 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04.  //          Fahrenheit temps from the user, then convert and output Celsius to same.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05.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06.  #include 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07.  using namespace std;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08.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09.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10.  {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11.    /* ------------------------- DECLARATIONS ----------------------------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12.    float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       // output variable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13.    float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      // input variable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14.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15.    /* -------------------- GREETINGS AND INPUT -----------------------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16.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&lt;&lt;”\t\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tWelcome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to Temperature Conversion Program”&lt;&lt;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17.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&lt;&lt;”Please enter a temperature in Fahrenheit:        “;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18.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19.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20.    /* --------------------- COMPUTATIONS AND OUTPUT 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21.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= (5.0/9)*(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– 32);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22.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&lt;&lt;”\n\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nYour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temperature input of “&lt;&lt;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 degrees Fahrenheit is “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23.        &lt;&lt;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 degrees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celcius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24.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&lt;&lt;”Have a nice day”&lt;&lt;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25.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26.    return 0;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27. } 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828800"/>
            <a:ext cx="8001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01.  // Programmer: Clayton Price        date: 9/4/10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02.  // File: fahr2celc.cpp     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03.  // Purpose: this file contains the main function of the program which will input 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04.  //          Fahrenheit temps from the user, then convert and output Celsius to same.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05.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06.  #include 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07.  using namespace std;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08.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09.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10.  {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11.    /* ------------------------- DECLARATIONS ----------------------------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12.    float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       // output variable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13.    float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      // input variable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14.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15.    /* -------------------- GREETINGS AND INPUT -----------------------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16.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&lt;&lt;”\t\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tWelcome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to Temperature Conversion Program”&lt;&lt;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17.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&lt;&lt;”Please enter a temperature in Fahrenheit:        “;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18.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19.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20.    /* --------------------- COMPUTATIONS AND OUTPUT 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21.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= (5.0/9)*(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– 32);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22.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&lt;&lt;”\n\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nYour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temperature input of “&lt;&lt;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 degrees Fahrenheit is “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23.        &lt;&lt;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 degrees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celcius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24.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&lt;&lt;”Have a nice day”&lt;&lt;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25.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26.    return 0;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27. } 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057400"/>
            <a:ext cx="8001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01.  // Programmer: Clayton Price        date: 9/4/10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02.  // File: fahr2celc.cpp     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03.  // Purpose: this file contains the main function of the program which will input 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04.  //          Fahrenheit temps from the user, then convert and output Celsius to same.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05.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06.  #include 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07.  using namespace std;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08.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09.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10.  {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11.    /* ------------------------- DECLARATIONS ----------------------------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12.    float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       // output variable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13.    float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      // input variable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14.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15.    /* -------------------- GREETINGS AND INPUT -----------------------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16.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&lt;&lt;”\t\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tWelcome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to Temperature Conversion Program”&lt;&lt;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17.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&lt;&lt;”Please enter a temperature in Fahrenheit:        “;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18.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19.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20.    /* --------------------- COMPUTATIONS AND OUTPUT 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21.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= (5.0/9)*(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– 32);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22.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&lt;&lt;”\n\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nYour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temperature input of “&lt;&lt;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 degrees Fahrenheit is “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23.        &lt;&lt;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 degrees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celcius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24.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&lt;&lt;”Have a nice day”&lt;&lt;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25.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26.    return 0;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27. } 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438400"/>
            <a:ext cx="8001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01.  // Programmer: Clayton Price        date: 9/4/10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02.  // File: fahr2celc.cpp     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03.  // Purpose: this file contains the main function of the program which will input 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04.  //          Fahrenheit temps from the user, then convert and output Celsius to same.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05.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06.  #include 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07.  using namespace std;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08.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09.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10.  {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11.    /* ------------------------- DECLARATIONS ----------------------------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12.    float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       // output variable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13.    float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      // input variable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14.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15.    /* -------------------- GREETINGS AND INPUT -----------------------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16.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&lt;&lt;”\t\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tWelcome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to Temperature Conversion Program”&lt;&lt;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17.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&lt;&lt;”Please enter a temperature in Fahrenheit:        “;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18.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19.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20.    /* --------------------- COMPUTATIONS AND OUTPUT 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21.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= (5.0/9)*(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– 32);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22.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&lt;&lt;”\n\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nYour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temperature input of “&lt;&lt;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 degrees Fahrenheit is “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23.        &lt;&lt;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 degrees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celcius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24.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&lt;&lt;”Have a nice day”&lt;&lt;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25.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26.    return 0;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27. } 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4648200"/>
            <a:ext cx="8001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3657600"/>
            <a:ext cx="8001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2819400"/>
            <a:ext cx="8001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01.  // Programmer: Clayton Price        date: 9/4/10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02.  // File: fahr2celc.cpp     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03.  // Purpose: this file contains the main function of the program which will input 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04.  //          Fahrenheit temps from the user, then convert and output Celsius to same.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05.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06.  #include 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07.  using namespace std;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08.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09.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main()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10.  {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11.    /* ------------------------- DECLARATIONS ----------------------------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12.    float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       // output variable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13.    float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      // input variable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14.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15.    /* -------------------- GREETINGS AND INPUT -----------------------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16.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&lt;&lt;”\t\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tWelcome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to Temperature Conversion Program”&lt;&lt;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17.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&lt;&lt;”Please enter a temperature in Fahrenheit:        “;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18.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19.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20.    /* --------------------- COMPUTATIONS AND OUTPUT ---------- */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21.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= (5.0/9)*(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– 32);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22.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&lt;&lt;”\n\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nYour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temperature input of “&lt;&lt;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 degrees Fahrenheit is “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23.        &lt;&lt;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 degrees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celcius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24.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&lt;&lt;”Have a nice day”&lt;&lt;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25.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26.    return 0; 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27. } 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53 Data Structure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Hola&amp;quot;&quot;/&gt;&lt;property id=&quot;20307&quot; value=&quot;289&quot;/&gt;&lt;/object&gt;&lt;object type=&quot;3&quot; unique_id=&quot;10006&quot;&gt;&lt;property id=&quot;20148&quot; value=&quot;5&quot;/&gt;&lt;property id=&quot;20300&quot; value=&quot;Slide 3 - &amp;quot;The Array Class&amp;quot;&quot;/&gt;&lt;property id=&quot;20307&quot; value=&quot;290&quot;/&gt;&lt;/object&gt;&lt;object type=&quot;3&quot; unique_id=&quot;10007&quot;&gt;&lt;property id=&quot;20148&quot; value=&quot;5&quot;/&gt;&lt;property id=&quot;20300&quot; value=&quot;Slide 4 - &amp;quot;Arrays&amp;quot;&quot;/&gt;&lt;property id=&quot;20307&quot; value=&quot;257&quot;/&gt;&lt;/object&gt;&lt;object type=&quot;3&quot; unique_id=&quot;10008&quot;&gt;&lt;property id=&quot;20148&quot; value=&quot;5&quot;/&gt;&lt;property id=&quot;20300&quot; value=&quot;Slide 6 - &amp;quot;More Array Pitfalls&amp;quot;&quot;/&gt;&lt;property id=&quot;20307&quot; value=&quot;258&quot;/&gt;&lt;/object&gt;&lt;object type=&quot;3&quot; unique_id=&quot;10009&quot;&gt;&lt;property id=&quot;20148&quot; value=&quot;5&quot;/&gt;&lt;property id=&quot;20300&quot; value=&quot;Slide 8 - &amp;quot;Introducing the Array Class&amp;quot;&quot;/&gt;&lt;property id=&quot;20307&quot; value=&quot;259&quot;/&gt;&lt;/object&gt;&lt;object type=&quot;3&quot; unique_id=&quot;10010&quot;&gt;&lt;property id=&quot;20148&quot; value=&quot;5&quot;/&gt;&lt;property id=&quot;20300&quot; value=&quot;Slide 10 - &amp;quot;The Array Class&amp;quot;&quot;/&gt;&lt;property id=&quot;20307&quot; value=&quot;260&quot;/&gt;&lt;/object&gt;&lt;object type=&quot;3&quot; unique_id=&quot;10011&quot;&gt;&lt;property id=&quot;20148&quot; value=&quot;5&quot;/&gt;&lt;property id=&quot;20300&quot; value=&quot;Slide 11 - &amp;quot;Templated Classes&amp;quot;&quot;/&gt;&lt;property id=&quot;20307&quot; value=&quot;261&quot;/&gt;&lt;/object&gt;&lt;object type=&quot;3&quot; unique_id=&quot;10012&quot;&gt;&lt;property id=&quot;20148&quot; value=&quot;5&quot;/&gt;&lt;property id=&quot;20300&quot; value=&quot;Slide 12 - &amp;quot;Adding to the Container&amp;quot;&quot;/&gt;&lt;property id=&quot;20307&quot; value=&quot;262&quot;/&gt;&lt;/object&gt;&lt;object type=&quot;3&quot; unique_id=&quot;10013&quot;&gt;&lt;property id=&quot;20148&quot; value=&quot;5&quot;/&gt;&lt;property id=&quot;20300&quot; value=&quot;Slide 13 - &amp;quot;Removing from the Container&amp;quot;&quot;/&gt;&lt;property id=&quot;20307&quot; value=&quot;263&quot;/&gt;&lt;/object&gt;&lt;object type=&quot;3&quot; unique_id=&quot;10014&quot;&gt;&lt;property id=&quot;20148&quot; value=&quot;5&quot;/&gt;&lt;property id=&quot;20300&quot; value=&quot;Slide 15 - &amp;quot;Accessing the Container&amp;quot;&quot;/&gt;&lt;property id=&quot;20307&quot; value=&quot;264&quot;/&gt;&lt;/object&gt;&lt;object type=&quot;3&quot; unique_id=&quot;10015&quot;&gt;&lt;property id=&quot;20148&quot; value=&quot;5&quot;/&gt;&lt;property id=&quot;20300&quot; value=&quot;Slide 17 - &amp;quot;Container with Benefits&amp;quot;&quot;/&gt;&lt;property id=&quot;20307&quot; value=&quot;265&quot;/&gt;&lt;/object&gt;&lt;object type=&quot;3&quot; unique_id=&quot;10016&quot;&gt;&lt;property id=&quot;20148&quot; value=&quot;5&quot;/&gt;&lt;property id=&quot;20300&quot; value=&quot;Slide 18 - &amp;quot;What about these?&amp;quot;&quot;/&gt;&lt;property id=&quot;20307&quot; value=&quot;266&quot;/&gt;&lt;/object&gt;&lt;object type=&quot;3&quot; unique_id=&quot;10017&quot;&gt;&lt;property id=&quot;20148&quot; value=&quot;5&quot;/&gt;&lt;property id=&quot;20300&quot; value=&quot;Slide 19 - &amp;quot;How you handled it in 53…&amp;quot;&quot;/&gt;&lt;property id=&quot;20307&quot; value=&quot;267&quot;/&gt;&lt;/object&gt;&lt;object type=&quot;3&quot; unique_id=&quot;10018&quot;&gt;&lt;property id=&quot;20148&quot; value=&quot;5&quot;/&gt;&lt;property id=&quot;20300&quot; value=&quot;Slide 20 - &amp;quot;Drawback&amp;quot;&quot;/&gt;&lt;property id=&quot;20307&quot; value=&quot;268&quot;/&gt;&lt;/object&gt;&lt;object type=&quot;3&quot; unique_id=&quot;10019&quot;&gt;&lt;property id=&quot;20148&quot; value=&quot;5&quot;/&gt;&lt;property id=&quot;20300&quot; value=&quot;Slide 21 - &amp;quot;C-Style Error Codes&amp;quot;&quot;/&gt;&lt;property id=&quot;20307&quot; value=&quot;269&quot;/&gt;&lt;/object&gt;&lt;object type=&quot;3&quot; unique_id=&quot;10020&quot;&gt;&lt;property id=&quot;20148&quot; value=&quot;5&quot;/&gt;&lt;property id=&quot;20300&quot; value=&quot;Slide 22 - &amp;quot;Handling C Error Codes&amp;quot;&quot;/&gt;&lt;property id=&quot;20307&quot; value=&quot;270&quot;/&gt;&lt;/object&gt;&lt;object type=&quot;3&quot; unique_id=&quot;10021&quot;&gt;&lt;property id=&quot;20148&quot; value=&quot;5&quot;/&gt;&lt;property id=&quot;20300&quot; value=&quot;Slide 23 - &amp;quot;Drawbacks&amp;quot;&quot;/&gt;&lt;property id=&quot;20307&quot; value=&quot;271&quot;/&gt;&lt;/object&gt;&lt;object type=&quot;3&quot; unique_id=&quot;10022&quot;&gt;&lt;property id=&quot;20148&quot; value=&quot;5&quot;/&gt;&lt;property id=&quot;20300&quot; value=&quot;Slide 24 - &amp;quot;C++ Throws&amp;quot;&quot;/&gt;&lt;property id=&quot;20307&quot; value=&quot;272&quot;/&gt;&lt;/object&gt;&lt;object type=&quot;3&quot; unique_id=&quot;10023&quot;&gt;&lt;property id=&quot;20148&quot; value=&quot;5&quot;/&gt;&lt;property id=&quot;20300&quot; value=&quot;Slide 25 - &amp;quot;Handling C++ Catches&amp;quot;&quot;/&gt;&lt;property id=&quot;20307&quot; value=&quot;273&quot;/&gt;&lt;/object&gt;&lt;object type=&quot;3&quot; unique_id=&quot;10024&quot;&gt;&lt;property id=&quot;20148&quot; value=&quot;5&quot;/&gt;&lt;property id=&quot;20300&quot; value=&quot;Slide 26 - &amp;quot;Benefits&amp;quot;&quot;/&gt;&lt;property id=&quot;20307&quot; value=&quot;274&quot;/&gt;&lt;/object&gt;&lt;object type=&quot;3&quot; unique_id=&quot;10025&quot;&gt;&lt;property id=&quot;20148&quot; value=&quot;5&quot;/&gt;&lt;property id=&quot;20300&quot; value=&quot;Slide 27 - &amp;quot;Exception Class&amp;quot;&quot;/&gt;&lt;property id=&quot;20307&quot; value=&quot;275&quot;/&gt;&lt;/object&gt;&lt;object type=&quot;3&quot; unique_id=&quot;10026&quot;&gt;&lt;property id=&quot;20148&quot; value=&quot;5&quot;/&gt;&lt;property id=&quot;20300&quot; value=&quot;Slide 28 - &amp;quot;Push Exceptions&amp;quot;&quot;/&gt;&lt;property id=&quot;20307&quot; value=&quot;276&quot;/&gt;&lt;/object&gt;&lt;object type=&quot;3&quot; unique_id=&quot;10038&quot;&gt;&lt;property id=&quot;20148&quot; value=&quot;5&quot;/&gt;&lt;property id=&quot;20300&quot; value=&quot;Slide 30 - &amp;quot;Questions?&amp;quot;&quot;/&gt;&lt;property id=&quot;20307&quot; value=&quot;277&quot;/&gt;&lt;/object&gt;&lt;object type=&quot;3&quot; unique_id=&quot;10298&quot;&gt;&lt;property id=&quot;20148&quot; value=&quot;5&quot;/&gt;&lt;property id=&quot;20300&quot; value=&quot;Slide 9 - &amp;quot;Has max_size and size Built In&amp;quot;&quot;/&gt;&lt;property id=&quot;20307&quot; value=&quot;291&quot;/&gt;&lt;/object&gt;&lt;object type=&quot;3&quot; unique_id=&quot;10418&quot;&gt;&lt;property id=&quot;20148&quot; value=&quot;5&quot;/&gt;&lt;property id=&quot;20300&quot; value=&quot;Slide 5 - &amp;quot;Arrays with Help&amp;quot;&quot;/&gt;&lt;property id=&quot;20307&quot; value=&quot;292&quot;/&gt;&lt;/object&gt;&lt;object type=&quot;3&quot; unique_id=&quot;10419&quot;&gt;&lt;property id=&quot;20148&quot; value=&quot;5&quot;/&gt;&lt;property id=&quot;20300&quot; value=&quot;Slide 7 - &amp;quot;Add another variable!&amp;quot;&quot;/&gt;&lt;property id=&quot;20307&quot; value=&quot;293&quot;/&gt;&lt;/object&gt;&lt;object type=&quot;3&quot; unique_id=&quot;10565&quot;&gt;&lt;property id=&quot;20148&quot; value=&quot;5&quot;/&gt;&lt;property id=&quot;20300&quot; value=&quot;Slide 16 - &amp;quot;Why are there two?&amp;quot;&quot;/&gt;&lt;property id=&quot;20307&quot; value=&quot;294&quot;/&gt;&lt;/object&gt;&lt;object type=&quot;3&quot; unique_id=&quot;10656&quot;&gt;&lt;property id=&quot;20148&quot; value=&quot;5&quot;/&gt;&lt;property id=&quot;20300&quot; value=&quot;Slide 14 - &amp;quot;Initializing and Variable Wrapping&amp;quot;&quot;/&gt;&lt;property id=&quot;20307&quot; value=&quot;295&quot;/&gt;&lt;/object&gt;&lt;object type=&quot;3&quot; unique_id=&quot;10750&quot;&gt;&lt;property id=&quot;20148&quot; value=&quot;5&quot;/&gt;&lt;property id=&quot;20300&quot; value=&quot;Slide 29 - &amp;quot;Removing from the Container&amp;quot;&quot;/&gt;&lt;property id=&quot;20307&quot; value=&quot;29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3963</TotalTime>
  <Words>3765</Words>
  <Application>Microsoft Macintosh PowerPoint</Application>
  <PresentationFormat>On-screen Show (4:3)</PresentationFormat>
  <Paragraphs>542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Courier New</vt:lpstr>
      <vt:lpstr>Mangal</vt:lpstr>
      <vt:lpstr>Wingdings</vt:lpstr>
      <vt:lpstr>Arial</vt:lpstr>
      <vt:lpstr>Office Theme</vt:lpstr>
      <vt:lpstr>C++ Programming &amp; Design</vt:lpstr>
      <vt:lpstr>Test</vt:lpstr>
      <vt:lpstr>Basics of Most C++ Programs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Formal Process for a C++ Program</vt:lpstr>
      <vt:lpstr>Formal Process for a C++ Program</vt:lpstr>
      <vt:lpstr>Examining Intermediate Steps</vt:lpstr>
      <vt:lpstr>C vs C++</vt:lpstr>
      <vt:lpstr>Reviewing Basics</vt:lpstr>
      <vt:lpstr>Variable Declaration in C++</vt:lpstr>
      <vt:lpstr>The Old and the New  Variables, Data Types, Operators</vt:lpstr>
      <vt:lpstr>Variable Names</vt:lpstr>
      <vt:lpstr>C++ (numerical) data types</vt:lpstr>
      <vt:lpstr>Non-numeric Data Types</vt:lpstr>
      <vt:lpstr>Operators</vt:lpstr>
      <vt:lpstr>Oddities with data types</vt:lpstr>
      <vt:lpstr>Thought Exercise</vt:lpstr>
      <vt:lpstr>Type Casting</vt:lpstr>
      <vt:lpstr>Relational &amp; Logical Operators</vt:lpstr>
      <vt:lpstr>Recap</vt:lpstr>
      <vt:lpstr>Recap++</vt:lpstr>
      <vt:lpstr>Recap += 1</vt:lpstr>
      <vt:lpstr>Setting up a Virtual Linux Environment</vt:lpstr>
      <vt:lpstr>Linux Basics</vt:lpstr>
      <vt:lpstr>String Extras – Escape Sequences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Classes &amp; Exception Handling</dc:title>
  <dc:creator>Buechler, Matt Ryan</dc:creator>
  <cp:lastModifiedBy>Mike Gosnell</cp:lastModifiedBy>
  <cp:revision>76</cp:revision>
  <dcterms:created xsi:type="dcterms:W3CDTF">2006-08-16T00:00:00Z</dcterms:created>
  <dcterms:modified xsi:type="dcterms:W3CDTF">2016-12-21T00:27:25Z</dcterms:modified>
</cp:coreProperties>
</file>