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470" r:id="rId3"/>
    <p:sldId id="538" r:id="rId4"/>
    <p:sldId id="539" r:id="rId5"/>
    <p:sldId id="540" r:id="rId6"/>
    <p:sldId id="543" r:id="rId7"/>
    <p:sldId id="541" r:id="rId8"/>
    <p:sldId id="544" r:id="rId9"/>
    <p:sldId id="545" r:id="rId10"/>
    <p:sldId id="546" r:id="rId11"/>
    <p:sldId id="547" r:id="rId12"/>
    <p:sldId id="549" r:id="rId13"/>
    <p:sldId id="548" r:id="rId14"/>
    <p:sldId id="551" r:id="rId15"/>
    <p:sldId id="552" r:id="rId16"/>
    <p:sldId id="556" r:id="rId17"/>
    <p:sldId id="553" r:id="rId18"/>
    <p:sldId id="554" r:id="rId19"/>
    <p:sldId id="555" r:id="rId20"/>
    <p:sldId id="314" r:id="rId21"/>
  </p:sldIdLst>
  <p:sldSz cx="9144000" cy="6858000" type="screen4x3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DAC2"/>
    <a:srgbClr val="B69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 autoAdjust="0"/>
    <p:restoredTop sz="94725" autoAdjust="0"/>
  </p:normalViewPr>
  <p:slideViewPr>
    <p:cSldViewPr>
      <p:cViewPr varScale="1">
        <p:scale>
          <a:sx n="110" d="100"/>
          <a:sy n="110" d="100"/>
        </p:scale>
        <p:origin x="114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tags" Target="tags/tag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497E53-E2C1-4802-B856-82578D520DE7}" type="datetimeFigureOut">
              <a:rPr lang="en-US" smtClean="0"/>
              <a:pPr/>
              <a:t>12/27/16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DFFB5-EE8E-4589-BF92-2C4B254A39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05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90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99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609600"/>
            <a:ext cx="8763000" cy="808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600200"/>
            <a:ext cx="8763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6200" y="76200"/>
            <a:ext cx="715559" cy="69102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914400" y="304800"/>
            <a:ext cx="8001000" cy="228600"/>
          </a:xfrm>
          <a:prstGeom prst="rect">
            <a:avLst/>
          </a:prstGeom>
          <a:solidFill>
            <a:srgbClr val="E6DAC2"/>
          </a:solidFill>
          <a:ln>
            <a:solidFill>
              <a:srgbClr val="B69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52400" y="6324600"/>
            <a:ext cx="8763000" cy="228600"/>
          </a:xfrm>
          <a:prstGeom prst="rect">
            <a:avLst/>
          </a:prstGeom>
          <a:solidFill>
            <a:srgbClr val="E6DAC2"/>
          </a:solidFill>
          <a:ln>
            <a:solidFill>
              <a:srgbClr val="B69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6596390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B6985A"/>
                </a:solidFill>
              </a:rPr>
              <a:t>http://cs.mst.edu</a:t>
            </a:r>
            <a:endParaRPr lang="en-US" sz="1100" dirty="0">
              <a:solidFill>
                <a:srgbClr val="B6985A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8763000" cy="6857999"/>
          </a:xfrm>
        </p:spPr>
        <p:txBody>
          <a:bodyPr>
            <a:normAutofit/>
          </a:bodyPr>
          <a:lstStyle/>
          <a:p>
            <a:r>
              <a:rPr lang="en-US" dirty="0" smtClean="0"/>
              <a:t>Creation and Use of Namespaces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3657600"/>
            <a:ext cx="2895600" cy="2590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1"/>
            <a:ext cx="8763000" cy="1524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namespace price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   double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(const double);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3276600"/>
            <a:ext cx="970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option 1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52400" y="3657600"/>
            <a:ext cx="2895600" cy="152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double d = price::</a:t>
            </a:r>
            <a:r>
              <a:rPr kumimoji="0" lang="en-US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sqrt</a:t>
            </a: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(9);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double s = std::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(9);</a:t>
            </a:r>
            <a:endParaRPr kumimoji="0" lang="en-US" sz="1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3657600"/>
            <a:ext cx="2895600" cy="2590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1"/>
            <a:ext cx="8763000" cy="1524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namespace price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   double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(const double);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3276600"/>
            <a:ext cx="970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option 1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52400" y="3657600"/>
            <a:ext cx="2895600" cy="152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double d = price::</a:t>
            </a:r>
            <a:r>
              <a:rPr kumimoji="0" lang="en-US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sqrt</a:t>
            </a: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(9);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double s = std::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(16);</a:t>
            </a:r>
            <a:endParaRPr kumimoji="0" lang="en-US" sz="1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24200" y="3276600"/>
            <a:ext cx="970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option 2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124200" y="3657600"/>
            <a:ext cx="2895600" cy="152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using price::</a:t>
            </a:r>
            <a:r>
              <a:rPr kumimoji="0" lang="en-US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sqrt</a:t>
            </a: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using std::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;</a:t>
            </a:r>
            <a:endParaRPr kumimoji="0" lang="en-US" sz="1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double d =</a:t>
            </a:r>
            <a:r>
              <a:rPr kumimoji="0" lang="en-US" sz="13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3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sqrt</a:t>
            </a:r>
            <a:r>
              <a:rPr kumimoji="0" lang="en-US" sz="13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(9);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300" baseline="0" dirty="0" smtClean="0">
                <a:latin typeface="Courier New" pitchFamily="49" charset="0"/>
                <a:cs typeface="Courier New" pitchFamily="49" charset="0"/>
              </a:rPr>
              <a:t>double s = </a:t>
            </a:r>
            <a:r>
              <a:rPr lang="en-US" sz="1300" baseline="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300" baseline="0" dirty="0" smtClean="0">
                <a:latin typeface="Courier New" pitchFamily="49" charset="0"/>
                <a:cs typeface="Courier New" pitchFamily="49" charset="0"/>
              </a:rPr>
              <a:t>(16);</a:t>
            </a:r>
            <a:endParaRPr kumimoji="0" lang="en-US" sz="1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3657600"/>
            <a:ext cx="2895600" cy="2590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1"/>
            <a:ext cx="8763000" cy="1524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namespace price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   double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(const double);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3276600"/>
            <a:ext cx="970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option 1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52400" y="3657600"/>
            <a:ext cx="2895600" cy="152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double d = price::</a:t>
            </a:r>
            <a:r>
              <a:rPr kumimoji="0" lang="en-US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sqrt</a:t>
            </a: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(9);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double s = std::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(16);</a:t>
            </a:r>
            <a:endParaRPr kumimoji="0" lang="en-US" sz="1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24200" y="3276600"/>
            <a:ext cx="970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option 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124200" y="3657600"/>
            <a:ext cx="2895600" cy="152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using price::</a:t>
            </a:r>
            <a:r>
              <a:rPr kumimoji="0" lang="en-US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sqrt</a:t>
            </a: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3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using std::</a:t>
            </a:r>
            <a:r>
              <a:rPr lang="en-US" sz="13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3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kumimoji="0" lang="en-US" sz="13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3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double d =</a:t>
            </a:r>
            <a:r>
              <a:rPr kumimoji="0" lang="en-US" sz="13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300" b="0" i="0" u="none" strike="noStrike" kern="1200" cap="none" spc="0" normalizeH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sqrt</a:t>
            </a:r>
            <a:r>
              <a:rPr kumimoji="0" lang="en-US" sz="13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(9);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300" baseline="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double s = </a:t>
            </a:r>
            <a:r>
              <a:rPr lang="en-US" sz="1300" baseline="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300" baseline="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(16);</a:t>
            </a:r>
            <a:endParaRPr kumimoji="0" lang="en-US" sz="13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3657600"/>
            <a:ext cx="2895600" cy="2590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1"/>
            <a:ext cx="8763000" cy="1524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namespace price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   double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(const double);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6019800" y="3657600"/>
            <a:ext cx="2895600" cy="2590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2400" y="3276600"/>
            <a:ext cx="970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option 1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52400" y="3657600"/>
            <a:ext cx="2895600" cy="152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double d = price::</a:t>
            </a:r>
            <a:r>
              <a:rPr kumimoji="0" lang="en-US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sqrt</a:t>
            </a: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(9);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double s = std::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(16);</a:t>
            </a:r>
            <a:endParaRPr kumimoji="0" lang="en-US" sz="1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9800" y="3276600"/>
            <a:ext cx="970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option 3</a:t>
            </a:r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019800" y="3657600"/>
            <a:ext cx="2895600" cy="152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using namespace price;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using namespace std;</a:t>
            </a:r>
            <a:endParaRPr kumimoji="0" lang="en-US" sz="1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double d =</a:t>
            </a:r>
            <a:r>
              <a:rPr kumimoji="0" lang="en-US" sz="13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3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sqrt</a:t>
            </a:r>
            <a:r>
              <a:rPr kumimoji="0" lang="en-US" sz="13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(9);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300" baseline="0" dirty="0" smtClean="0">
                <a:latin typeface="Courier New" pitchFamily="49" charset="0"/>
                <a:cs typeface="Courier New" pitchFamily="49" charset="0"/>
              </a:rPr>
              <a:t>double s = </a:t>
            </a:r>
            <a:r>
              <a:rPr lang="en-US" sz="1300" baseline="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300" baseline="0" dirty="0" smtClean="0">
                <a:latin typeface="Courier New" pitchFamily="49" charset="0"/>
                <a:cs typeface="Courier New" pitchFamily="49" charset="0"/>
              </a:rPr>
              <a:t>(16);</a:t>
            </a:r>
            <a:endParaRPr kumimoji="0" lang="en-US" sz="1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24200" y="3276600"/>
            <a:ext cx="970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option 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124200" y="3657600"/>
            <a:ext cx="2895600" cy="152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using price::</a:t>
            </a:r>
            <a:r>
              <a:rPr kumimoji="0" lang="en-US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sqrt</a:t>
            </a: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3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using std::</a:t>
            </a:r>
            <a:r>
              <a:rPr lang="en-US" sz="13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3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kumimoji="0" lang="en-US" sz="13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3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double d =</a:t>
            </a:r>
            <a:r>
              <a:rPr kumimoji="0" lang="en-US" sz="13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300" b="0" i="0" u="none" strike="noStrike" kern="1200" cap="none" spc="0" normalizeH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sqrt</a:t>
            </a:r>
            <a:r>
              <a:rPr kumimoji="0" lang="en-US" sz="13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(9);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300" baseline="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double s = </a:t>
            </a:r>
            <a:r>
              <a:rPr lang="en-US" sz="1300" baseline="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300" baseline="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(16);</a:t>
            </a:r>
            <a:endParaRPr kumimoji="0" lang="en-US" sz="13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3657600"/>
            <a:ext cx="2895600" cy="2590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1"/>
            <a:ext cx="8763000" cy="1524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namespace price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   double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(const double);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6019800" y="3657600"/>
            <a:ext cx="2895600" cy="2590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2400" y="3276600"/>
            <a:ext cx="970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option 1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52400" y="3657600"/>
            <a:ext cx="2895600" cy="152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double d = price::</a:t>
            </a:r>
            <a:r>
              <a:rPr kumimoji="0" lang="en-US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sqrt</a:t>
            </a: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(9);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double s = std::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(16);</a:t>
            </a:r>
            <a:endParaRPr kumimoji="0" lang="en-US" sz="1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9800" y="3276600"/>
            <a:ext cx="970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option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019800" y="3657600"/>
            <a:ext cx="2895600" cy="152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using namespace price;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3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using namespace std;</a:t>
            </a:r>
            <a:endParaRPr kumimoji="0" lang="en-US" sz="13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3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double d =</a:t>
            </a:r>
            <a:r>
              <a:rPr kumimoji="0" lang="en-US" sz="13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300" b="0" i="0" u="none" strike="noStrike" kern="1200" cap="none" spc="0" normalizeH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sqrt</a:t>
            </a:r>
            <a:r>
              <a:rPr kumimoji="0" lang="en-US" sz="13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(9);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300" baseline="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double s = </a:t>
            </a:r>
            <a:r>
              <a:rPr lang="en-US" sz="1300" baseline="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300" baseline="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(16);</a:t>
            </a:r>
            <a:endParaRPr kumimoji="0" lang="en-US" sz="13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24200" y="3276600"/>
            <a:ext cx="970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option 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124200" y="3657600"/>
            <a:ext cx="2895600" cy="152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using price::</a:t>
            </a:r>
            <a:r>
              <a:rPr kumimoji="0" lang="en-US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sqrt</a:t>
            </a: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3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using std::</a:t>
            </a:r>
            <a:r>
              <a:rPr lang="en-US" sz="13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3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kumimoji="0" lang="en-US" sz="13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3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double d =</a:t>
            </a:r>
            <a:r>
              <a:rPr kumimoji="0" lang="en-US" sz="13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300" b="0" i="0" u="none" strike="noStrike" kern="1200" cap="none" spc="0" normalizeH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sqrt</a:t>
            </a:r>
            <a:r>
              <a:rPr kumimoji="0" lang="en-US" sz="13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(9);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300" baseline="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double s = </a:t>
            </a:r>
            <a:r>
              <a:rPr lang="en-US" sz="1300" baseline="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300" baseline="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(16);</a:t>
            </a:r>
            <a:endParaRPr kumimoji="0" lang="en-US" sz="13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828800"/>
            <a:ext cx="2895600" cy="441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Scoping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19800" y="1828800"/>
            <a:ext cx="2895600" cy="441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2400" y="1447800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jose.h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52400" y="1828800"/>
            <a:ext cx="2895600" cy="3352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</a:t>
            </a:r>
            <a:r>
              <a:rPr kumimoji="0" lang="en-US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ifndef</a:t>
            </a: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JOSE_H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#define JOSE_H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namespace price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jose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</a:t>
            </a:r>
            <a:r>
              <a:rPr kumimoji="0" lang="en-US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endif</a:t>
            </a:r>
            <a:endParaRPr kumimoji="0" lang="en-US" sz="1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9800" y="1447800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main.cpp</a:t>
            </a:r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019800" y="1828800"/>
            <a:ext cx="2895600" cy="3352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#include “</a:t>
            </a:r>
            <a:r>
              <a:rPr kumimoji="0" lang="en-US" sz="13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jose.h</a:t>
            </a: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”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#include “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alicia.h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using namespace price;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kumimoji="0" lang="en-US" sz="13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jose</a:t>
            </a: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16;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alicia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= ‘a’;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...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124200" y="1447800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alicia.h</a:t>
            </a:r>
            <a:endParaRPr lang="en-US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124200" y="1828800"/>
            <a:ext cx="2895600" cy="3352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</a:t>
            </a:r>
            <a:r>
              <a:rPr kumimoji="0" lang="en-US" sz="13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ifndef</a:t>
            </a: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ALICIA_H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#define ALICIA_H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namespace price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3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char </a:t>
            </a:r>
            <a:r>
              <a:rPr kumimoji="0" lang="en-US" sz="13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alicia</a:t>
            </a:r>
            <a:r>
              <a:rPr kumimoji="0" lang="en-US" sz="13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300" baseline="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300" b="0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300" baseline="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300" baseline="0" dirty="0" err="1" smtClean="0">
                <a:latin typeface="Courier New" pitchFamily="49" charset="0"/>
                <a:cs typeface="Courier New" pitchFamily="49" charset="0"/>
              </a:rPr>
              <a:t>endif</a:t>
            </a:r>
            <a:endParaRPr kumimoji="0" lang="en-US" sz="13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Scoping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 </a:t>
            </a:r>
            <a:r>
              <a:rPr lang="en-US"/>
              <a:t>Scoping </a:t>
            </a:r>
            <a:r>
              <a:rPr lang="en-US" smtClean="0"/>
              <a:t>details will </a:t>
            </a:r>
            <a:r>
              <a:rPr lang="en-US" dirty="0"/>
              <a:t>follow with </a:t>
            </a:r>
            <a:r>
              <a:rPr lang="en-US" dirty="0" smtClean="0"/>
              <a:t>introduction of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611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828800"/>
            <a:ext cx="2895600" cy="441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Scoping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19800" y="1828800"/>
            <a:ext cx="2895600" cy="441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2400" y="1447800"/>
            <a:ext cx="825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array.h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52400" y="1828800"/>
            <a:ext cx="2895600" cy="3352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B6985A"/>
              </a:buClr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ifndef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ARRAY_H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#define ARRAY_H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using std::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using std::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namespace price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template &lt;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class array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t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m_data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[20];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void print();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};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#include "array.hpp“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endif</a:t>
            </a:r>
            <a:endParaRPr kumimoji="0" lang="en-US" sz="1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9800" y="1447800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main.cpp</a:t>
            </a:r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019800" y="1828800"/>
            <a:ext cx="2895600" cy="3352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B6985A"/>
              </a:buClr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array.h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“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using price::array;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</a:pP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array&lt;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&gt; a;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a.m_data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[0] = 24;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a.print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return 0;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</a:t>
            </a:r>
            <a:endParaRPr kumimoji="0" lang="en-US" sz="13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24200" y="1447800"/>
            <a:ext cx="1069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array.hpp</a:t>
            </a:r>
            <a:endParaRPr lang="en-US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124200" y="1828800"/>
            <a:ext cx="2895600" cy="441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B6985A"/>
              </a:buClr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namespace price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template &lt;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void array&lt;t&gt;::print()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for(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&lt; 20;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m_data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&lt;&lt; ", ";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</a:pP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828800"/>
            <a:ext cx="2895600" cy="441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Scoping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1447800"/>
            <a:ext cx="825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array.h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52400" y="1828800"/>
            <a:ext cx="2895600" cy="3352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B6985A"/>
              </a:buClr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ifndef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ARRAY_H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#define ARRAY_H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using std::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using std::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namespace price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template &lt;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class array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t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m_data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[20];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void print();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};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#include "array.hpp“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endif</a:t>
            </a:r>
            <a:endParaRPr kumimoji="0" lang="en-US" sz="1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24200" y="1447800"/>
            <a:ext cx="1069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array.hpp</a:t>
            </a:r>
            <a:endParaRPr lang="en-US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124200" y="1828800"/>
            <a:ext cx="4267200" cy="441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B6985A"/>
              </a:buClr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void price::array&lt;t&gt;::print()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for(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&lt; 20;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m_data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&lt;&lt; ", ";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</a:pP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828800"/>
            <a:ext cx="2895600" cy="441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Unnamed Namespace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1447800"/>
            <a:ext cx="825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array.h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52400" y="1828800"/>
            <a:ext cx="2895600" cy="3352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B6985A"/>
              </a:buClr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ifndef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ARRAY_H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#define ARRAY_H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using std::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using std::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class array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public: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t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m_data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[20];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void print();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#include "array.hpp“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endif</a:t>
            </a:r>
            <a:endParaRPr kumimoji="0" lang="en-US" sz="1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19800" y="1828800"/>
            <a:ext cx="2895600" cy="441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19800" y="1447800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main.cpp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019800" y="1828800"/>
            <a:ext cx="2895600" cy="3352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B6985A"/>
              </a:buClr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array.h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“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</a:pP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array&lt;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&gt; a;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a.m_data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[0] = 24;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a.print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return 0;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</a:t>
            </a:r>
            <a:endParaRPr kumimoji="0" lang="en-US" sz="13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24200" y="1447800"/>
            <a:ext cx="1069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array.hpp</a:t>
            </a:r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124200" y="1828800"/>
            <a:ext cx="2895600" cy="441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B6985A"/>
              </a:buClr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void array&lt;t&gt;::print()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for(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&lt; 20;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m_data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&lt;&lt; ", ";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</a:pP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First Namespace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// syntax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your_namespace_name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   code elements to be put in that namespace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// example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namespace price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   double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(const double);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6857999"/>
          </a:xfrm>
        </p:spPr>
        <p:txBody>
          <a:bodyPr>
            <a:normAutofit/>
          </a:bodyPr>
          <a:lstStyle/>
          <a:p>
            <a:r>
              <a:rPr lang="en-US" dirty="0" smtClean="0"/>
              <a:t>End of Session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4114800"/>
            <a:ext cx="15240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400" y="1981200"/>
            <a:ext cx="15240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First Namespace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// syntax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your_namespace_name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   code elements to be put in that namespace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// example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namespace price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   double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(const double);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76400" y="4114800"/>
            <a:ext cx="9144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76400" y="1981200"/>
            <a:ext cx="30480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First Namespace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// syntax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your_namespace_name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   code elements to be put in that namespace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// example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namespace price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   double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(const double);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4800600"/>
            <a:ext cx="41148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62000" y="2667000"/>
            <a:ext cx="6324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First Namespace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// syntax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your_namespace_name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   code elements to be put in that namespace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// example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namespace price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   double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(const double);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1"/>
            <a:ext cx="8763000" cy="1524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namespace price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   double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(const double);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3657600"/>
            <a:ext cx="2895600" cy="2590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1"/>
            <a:ext cx="8763000" cy="1524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namespace price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   double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(const double);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3276600"/>
            <a:ext cx="970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option 1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52400" y="3657600"/>
            <a:ext cx="2895600" cy="152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double d = price::</a:t>
            </a:r>
            <a:r>
              <a:rPr kumimoji="0" lang="en-US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sqrt</a:t>
            </a: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(9);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3657600"/>
            <a:ext cx="2895600" cy="2590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1"/>
            <a:ext cx="8763000" cy="1524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namespace price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   double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(const double);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3276600"/>
            <a:ext cx="970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option 1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52400" y="3657600"/>
            <a:ext cx="2895600" cy="152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double d = price::</a:t>
            </a:r>
            <a:r>
              <a:rPr kumimoji="0" lang="en-US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sqrt</a:t>
            </a: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(9);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24200" y="3276600"/>
            <a:ext cx="970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option 2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124200" y="3657600"/>
            <a:ext cx="2895600" cy="152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using price::</a:t>
            </a:r>
            <a:r>
              <a:rPr kumimoji="0" lang="en-US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sqrt</a:t>
            </a: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double d =</a:t>
            </a:r>
            <a:r>
              <a:rPr kumimoji="0" lang="en-US" sz="13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3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sqrt</a:t>
            </a:r>
            <a:r>
              <a:rPr kumimoji="0" lang="en-US" sz="13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(9);</a:t>
            </a:r>
            <a:endParaRPr kumimoji="0" lang="en-US" sz="1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3657600"/>
            <a:ext cx="2895600" cy="2590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1"/>
            <a:ext cx="8763000" cy="1524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namespace price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   double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(const double);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6019800" y="3657600"/>
            <a:ext cx="2895600" cy="2590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2400" y="3276600"/>
            <a:ext cx="970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option 1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52400" y="3657600"/>
            <a:ext cx="2895600" cy="152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double d = price::</a:t>
            </a:r>
            <a:r>
              <a:rPr kumimoji="0" lang="en-US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sqrt</a:t>
            </a: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(9);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24200" y="3276600"/>
            <a:ext cx="970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option 2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124200" y="3657600"/>
            <a:ext cx="2895600" cy="152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using price::</a:t>
            </a:r>
            <a:r>
              <a:rPr kumimoji="0" lang="en-US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sqrt</a:t>
            </a: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double d =</a:t>
            </a:r>
            <a:r>
              <a:rPr kumimoji="0" lang="en-US" sz="13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3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sqrt</a:t>
            </a:r>
            <a:r>
              <a:rPr kumimoji="0" lang="en-US" sz="13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(9);</a:t>
            </a:r>
            <a:endParaRPr kumimoji="0" lang="en-US" sz="1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9800" y="3276600"/>
            <a:ext cx="970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option 3</a:t>
            </a:r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019800" y="3657600"/>
            <a:ext cx="2895600" cy="152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using namespace price;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double d =</a:t>
            </a:r>
            <a:r>
              <a:rPr kumimoji="0" lang="en-US" sz="13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3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sqrt</a:t>
            </a:r>
            <a:r>
              <a:rPr kumimoji="0" lang="en-US" sz="13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(9);</a:t>
            </a:r>
            <a:endParaRPr kumimoji="0" lang="en-US" sz="1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CS153 Data Structures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Hola&amp;quot;&quot;/&gt;&lt;property id=&quot;20307&quot; value=&quot;289&quot;/&gt;&lt;/object&gt;&lt;object type=&quot;3&quot; unique_id=&quot;10006&quot;&gt;&lt;property id=&quot;20148&quot; value=&quot;5&quot;/&gt;&lt;property id=&quot;20300&quot; value=&quot;Slide 3 - &amp;quot;The Array Class&amp;quot;&quot;/&gt;&lt;property id=&quot;20307&quot; value=&quot;290&quot;/&gt;&lt;/object&gt;&lt;object type=&quot;3&quot; unique_id=&quot;10007&quot;&gt;&lt;property id=&quot;20148&quot; value=&quot;5&quot;/&gt;&lt;property id=&quot;20300&quot; value=&quot;Slide 4 - &amp;quot;Arrays&amp;quot;&quot;/&gt;&lt;property id=&quot;20307&quot; value=&quot;257&quot;/&gt;&lt;/object&gt;&lt;object type=&quot;3&quot; unique_id=&quot;10008&quot;&gt;&lt;property id=&quot;20148&quot; value=&quot;5&quot;/&gt;&lt;property id=&quot;20300&quot; value=&quot;Slide 6 - &amp;quot;More Array Pitfalls&amp;quot;&quot;/&gt;&lt;property id=&quot;20307&quot; value=&quot;258&quot;/&gt;&lt;/object&gt;&lt;object type=&quot;3&quot; unique_id=&quot;10009&quot;&gt;&lt;property id=&quot;20148&quot; value=&quot;5&quot;/&gt;&lt;property id=&quot;20300&quot; value=&quot;Slide 8 - &amp;quot;Introducing the Array Class&amp;quot;&quot;/&gt;&lt;property id=&quot;20307&quot; value=&quot;259&quot;/&gt;&lt;/object&gt;&lt;object type=&quot;3&quot; unique_id=&quot;10010&quot;&gt;&lt;property id=&quot;20148&quot; value=&quot;5&quot;/&gt;&lt;property id=&quot;20300&quot; value=&quot;Slide 10 - &amp;quot;The Array Class&amp;quot;&quot;/&gt;&lt;property id=&quot;20307&quot; value=&quot;260&quot;/&gt;&lt;/object&gt;&lt;object type=&quot;3&quot; unique_id=&quot;10011&quot;&gt;&lt;property id=&quot;20148&quot; value=&quot;5&quot;/&gt;&lt;property id=&quot;20300&quot; value=&quot;Slide 11 - &amp;quot;Templated Classes&amp;quot;&quot;/&gt;&lt;property id=&quot;20307&quot; value=&quot;261&quot;/&gt;&lt;/object&gt;&lt;object type=&quot;3&quot; unique_id=&quot;10012&quot;&gt;&lt;property id=&quot;20148&quot; value=&quot;5&quot;/&gt;&lt;property id=&quot;20300&quot; value=&quot;Slide 12 - &amp;quot;Adding to the Container&amp;quot;&quot;/&gt;&lt;property id=&quot;20307&quot; value=&quot;262&quot;/&gt;&lt;/object&gt;&lt;object type=&quot;3&quot; unique_id=&quot;10013&quot;&gt;&lt;property id=&quot;20148&quot; value=&quot;5&quot;/&gt;&lt;property id=&quot;20300&quot; value=&quot;Slide 13 - &amp;quot;Removing from the Container&amp;quot;&quot;/&gt;&lt;property id=&quot;20307&quot; value=&quot;263&quot;/&gt;&lt;/object&gt;&lt;object type=&quot;3&quot; unique_id=&quot;10014&quot;&gt;&lt;property id=&quot;20148&quot; value=&quot;5&quot;/&gt;&lt;property id=&quot;20300&quot; value=&quot;Slide 15 - &amp;quot;Accessing the Container&amp;quot;&quot;/&gt;&lt;property id=&quot;20307&quot; value=&quot;264&quot;/&gt;&lt;/object&gt;&lt;object type=&quot;3&quot; unique_id=&quot;10015&quot;&gt;&lt;property id=&quot;20148&quot; value=&quot;5&quot;/&gt;&lt;property id=&quot;20300&quot; value=&quot;Slide 17 - &amp;quot;Container with Benefits&amp;quot;&quot;/&gt;&lt;property id=&quot;20307&quot; value=&quot;265&quot;/&gt;&lt;/object&gt;&lt;object type=&quot;3&quot; unique_id=&quot;10016&quot;&gt;&lt;property id=&quot;20148&quot; value=&quot;5&quot;/&gt;&lt;property id=&quot;20300&quot; value=&quot;Slide 18 - &amp;quot;What about these?&amp;quot;&quot;/&gt;&lt;property id=&quot;20307&quot; value=&quot;266&quot;/&gt;&lt;/object&gt;&lt;object type=&quot;3&quot; unique_id=&quot;10017&quot;&gt;&lt;property id=&quot;20148&quot; value=&quot;5&quot;/&gt;&lt;property id=&quot;20300&quot; value=&quot;Slide 19 - &amp;quot;How you handled it in 53…&amp;quot;&quot;/&gt;&lt;property id=&quot;20307&quot; value=&quot;267&quot;/&gt;&lt;/object&gt;&lt;object type=&quot;3&quot; unique_id=&quot;10018&quot;&gt;&lt;property id=&quot;20148&quot; value=&quot;5&quot;/&gt;&lt;property id=&quot;20300&quot; value=&quot;Slide 20 - &amp;quot;Drawback&amp;quot;&quot;/&gt;&lt;property id=&quot;20307&quot; value=&quot;268&quot;/&gt;&lt;/object&gt;&lt;object type=&quot;3&quot; unique_id=&quot;10019&quot;&gt;&lt;property id=&quot;20148&quot; value=&quot;5&quot;/&gt;&lt;property id=&quot;20300&quot; value=&quot;Slide 21 - &amp;quot;C-Style Error Codes&amp;quot;&quot;/&gt;&lt;property id=&quot;20307&quot; value=&quot;269&quot;/&gt;&lt;/object&gt;&lt;object type=&quot;3&quot; unique_id=&quot;10020&quot;&gt;&lt;property id=&quot;20148&quot; value=&quot;5&quot;/&gt;&lt;property id=&quot;20300&quot; value=&quot;Slide 22 - &amp;quot;Handling C Error Codes&amp;quot;&quot;/&gt;&lt;property id=&quot;20307&quot; value=&quot;270&quot;/&gt;&lt;/object&gt;&lt;object type=&quot;3&quot; unique_id=&quot;10021&quot;&gt;&lt;property id=&quot;20148&quot; value=&quot;5&quot;/&gt;&lt;property id=&quot;20300&quot; value=&quot;Slide 23 - &amp;quot;Drawbacks&amp;quot;&quot;/&gt;&lt;property id=&quot;20307&quot; value=&quot;271&quot;/&gt;&lt;/object&gt;&lt;object type=&quot;3&quot; unique_id=&quot;10022&quot;&gt;&lt;property id=&quot;20148&quot; value=&quot;5&quot;/&gt;&lt;property id=&quot;20300&quot; value=&quot;Slide 24 - &amp;quot;C++ Throws&amp;quot;&quot;/&gt;&lt;property id=&quot;20307&quot; value=&quot;272&quot;/&gt;&lt;/object&gt;&lt;object type=&quot;3&quot; unique_id=&quot;10023&quot;&gt;&lt;property id=&quot;20148&quot; value=&quot;5&quot;/&gt;&lt;property id=&quot;20300&quot; value=&quot;Slide 25 - &amp;quot;Handling C++ Catches&amp;quot;&quot;/&gt;&lt;property id=&quot;20307&quot; value=&quot;273&quot;/&gt;&lt;/object&gt;&lt;object type=&quot;3&quot; unique_id=&quot;10024&quot;&gt;&lt;property id=&quot;20148&quot; value=&quot;5&quot;/&gt;&lt;property id=&quot;20300&quot; value=&quot;Slide 26 - &amp;quot;Benefits&amp;quot;&quot;/&gt;&lt;property id=&quot;20307&quot; value=&quot;274&quot;/&gt;&lt;/object&gt;&lt;object type=&quot;3&quot; unique_id=&quot;10025&quot;&gt;&lt;property id=&quot;20148&quot; value=&quot;5&quot;/&gt;&lt;property id=&quot;20300&quot; value=&quot;Slide 27 - &amp;quot;Exception Class&amp;quot;&quot;/&gt;&lt;property id=&quot;20307&quot; value=&quot;275&quot;/&gt;&lt;/object&gt;&lt;object type=&quot;3&quot; unique_id=&quot;10026&quot;&gt;&lt;property id=&quot;20148&quot; value=&quot;5&quot;/&gt;&lt;property id=&quot;20300&quot; value=&quot;Slide 28 - &amp;quot;Push Exceptions&amp;quot;&quot;/&gt;&lt;property id=&quot;20307&quot; value=&quot;276&quot;/&gt;&lt;/object&gt;&lt;object type=&quot;3&quot; unique_id=&quot;10038&quot;&gt;&lt;property id=&quot;20148&quot; value=&quot;5&quot;/&gt;&lt;property id=&quot;20300&quot; value=&quot;Slide 30 - &amp;quot;Questions?&amp;quot;&quot;/&gt;&lt;property id=&quot;20307&quot; value=&quot;277&quot;/&gt;&lt;/object&gt;&lt;object type=&quot;3&quot; unique_id=&quot;10298&quot;&gt;&lt;property id=&quot;20148&quot; value=&quot;5&quot;/&gt;&lt;property id=&quot;20300&quot; value=&quot;Slide 9 - &amp;quot;Has max_size and size Built In&amp;quot;&quot;/&gt;&lt;property id=&quot;20307&quot; value=&quot;291&quot;/&gt;&lt;/object&gt;&lt;object type=&quot;3&quot; unique_id=&quot;10418&quot;&gt;&lt;property id=&quot;20148&quot; value=&quot;5&quot;/&gt;&lt;property id=&quot;20300&quot; value=&quot;Slide 5 - &amp;quot;Arrays with Help&amp;quot;&quot;/&gt;&lt;property id=&quot;20307&quot; value=&quot;292&quot;/&gt;&lt;/object&gt;&lt;object type=&quot;3&quot; unique_id=&quot;10419&quot;&gt;&lt;property id=&quot;20148&quot; value=&quot;5&quot;/&gt;&lt;property id=&quot;20300&quot; value=&quot;Slide 7 - &amp;quot;Add another variable!&amp;quot;&quot;/&gt;&lt;property id=&quot;20307&quot; value=&quot;293&quot;/&gt;&lt;/object&gt;&lt;object type=&quot;3&quot; unique_id=&quot;10565&quot;&gt;&lt;property id=&quot;20148&quot; value=&quot;5&quot;/&gt;&lt;property id=&quot;20300&quot; value=&quot;Slide 16 - &amp;quot;Why are there two?&amp;quot;&quot;/&gt;&lt;property id=&quot;20307&quot; value=&quot;294&quot;/&gt;&lt;/object&gt;&lt;object type=&quot;3&quot; unique_id=&quot;10656&quot;&gt;&lt;property id=&quot;20148&quot; value=&quot;5&quot;/&gt;&lt;property id=&quot;20300&quot; value=&quot;Slide 14 - &amp;quot;Initializing and Variable Wrapping&amp;quot;&quot;/&gt;&lt;property id=&quot;20307&quot; value=&quot;295&quot;/&gt;&lt;/object&gt;&lt;object type=&quot;3&quot; unique_id=&quot;10750&quot;&gt;&lt;property id=&quot;20148&quot; value=&quot;5&quot;/&gt;&lt;property id=&quot;20300&quot; value=&quot;Slide 29 - &amp;quot;Removing from the Container&amp;quot;&quot;/&gt;&lt;property id=&quot;20307&quot; value=&quot;29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5712</TotalTime>
  <Words>825</Words>
  <Application>Microsoft Macintosh PowerPoint</Application>
  <PresentationFormat>On-screen Show (4:3)</PresentationFormat>
  <Paragraphs>319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Courier New</vt:lpstr>
      <vt:lpstr>Wingdings</vt:lpstr>
      <vt:lpstr>Arial</vt:lpstr>
      <vt:lpstr>Office Theme</vt:lpstr>
      <vt:lpstr>Creation and Use of Namespaces</vt:lpstr>
      <vt:lpstr>Your First Namespace</vt:lpstr>
      <vt:lpstr>Your First Namespace</vt:lpstr>
      <vt:lpstr>Your First Namespace</vt:lpstr>
      <vt:lpstr>Your First Namespace</vt:lpstr>
      <vt:lpstr>Scoping</vt:lpstr>
      <vt:lpstr>Scoping</vt:lpstr>
      <vt:lpstr>Scoping</vt:lpstr>
      <vt:lpstr>Scoping</vt:lpstr>
      <vt:lpstr>Preventing Conflicts</vt:lpstr>
      <vt:lpstr>Preventing Conflicts</vt:lpstr>
      <vt:lpstr>Preventing Conflicts</vt:lpstr>
      <vt:lpstr>Preventing Conflicts</vt:lpstr>
      <vt:lpstr>Preventing Conflicts</vt:lpstr>
      <vt:lpstr>Open Scoping</vt:lpstr>
      <vt:lpstr>Additional Scoping</vt:lpstr>
      <vt:lpstr>Open Scoping</vt:lpstr>
      <vt:lpstr>Open Scoping</vt:lpstr>
      <vt:lpstr>The Unnamed Namespace</vt:lpstr>
      <vt:lpstr>End of Session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 Classes &amp; Exception Handling</dc:title>
  <dc:creator>Buechler, Matt Ryan</dc:creator>
  <cp:lastModifiedBy>Mike Gosnell</cp:lastModifiedBy>
  <cp:revision>338</cp:revision>
  <dcterms:created xsi:type="dcterms:W3CDTF">2006-08-16T00:00:00Z</dcterms:created>
  <dcterms:modified xsi:type="dcterms:W3CDTF">2016-12-26T20:16:39Z</dcterms:modified>
</cp:coreProperties>
</file>