
<file path=[Content_Types].xml><?xml version="1.0" encoding="utf-8"?>
<Types xmlns="http://schemas.openxmlformats.org/package/2006/content-types">
  <Default Extension="xml" ContentType="application/xml"/>
  <Default Extension="wav" ContentType="audio/x-wav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570" r:id="rId3"/>
    <p:sldId id="556" r:id="rId4"/>
    <p:sldId id="574" r:id="rId5"/>
    <p:sldId id="571" r:id="rId6"/>
    <p:sldId id="572" r:id="rId7"/>
    <p:sldId id="573" r:id="rId8"/>
    <p:sldId id="575" r:id="rId9"/>
    <p:sldId id="576" r:id="rId10"/>
    <p:sldId id="577" r:id="rId11"/>
    <p:sldId id="578" r:id="rId12"/>
    <p:sldId id="579" r:id="rId13"/>
    <p:sldId id="580" r:id="rId14"/>
    <p:sldId id="581" r:id="rId15"/>
    <p:sldId id="582" r:id="rId16"/>
    <p:sldId id="583" r:id="rId17"/>
    <p:sldId id="584" r:id="rId18"/>
    <p:sldId id="314" r:id="rId19"/>
  </p:sldIdLst>
  <p:sldSz cx="9144000" cy="6858000" type="screen4x3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DAC2"/>
    <a:srgbClr val="B69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 autoAdjust="0"/>
    <p:restoredTop sz="94725" autoAdjust="0"/>
  </p:normalViewPr>
  <p:slideViewPr>
    <p:cSldViewPr>
      <p:cViewPr varScale="1">
        <p:scale>
          <a:sx n="110" d="100"/>
          <a:sy n="110" d="100"/>
        </p:scale>
        <p:origin x="114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tags" Target="tags/tag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497E53-E2C1-4802-B856-82578D520DE7}" type="datetimeFigureOut">
              <a:rPr lang="en-US" smtClean="0"/>
              <a:pPr/>
              <a:t>12/28/16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4DFFB5-EE8E-4589-BF92-2C4B254A39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954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5399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4086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366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199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7410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6300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699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924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1124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47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038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639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52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7664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70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44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5249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74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609600"/>
            <a:ext cx="8763000" cy="808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600200"/>
            <a:ext cx="8763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76200" y="76200"/>
            <a:ext cx="715559" cy="69102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914400" y="304800"/>
            <a:ext cx="8001000" cy="228600"/>
          </a:xfrm>
          <a:prstGeom prst="rect">
            <a:avLst/>
          </a:prstGeom>
          <a:solidFill>
            <a:srgbClr val="E6DAC2"/>
          </a:solidFill>
          <a:ln>
            <a:solidFill>
              <a:srgbClr val="B698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52400" y="6324600"/>
            <a:ext cx="8763000" cy="228600"/>
          </a:xfrm>
          <a:prstGeom prst="rect">
            <a:avLst/>
          </a:prstGeom>
          <a:solidFill>
            <a:srgbClr val="E6DAC2"/>
          </a:solidFill>
          <a:ln>
            <a:solidFill>
              <a:srgbClr val="B698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6596390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B6985A"/>
                </a:solidFill>
              </a:rPr>
              <a:t>http://cs.mst.edu</a:t>
            </a:r>
            <a:endParaRPr lang="en-US" sz="1100" dirty="0">
              <a:solidFill>
                <a:srgbClr val="B6985A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B6985A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B6985A"/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B6985A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B6985A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B6985A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4.xml"/><Relationship Id="rId5" Type="http://schemas.openxmlformats.org/officeDocument/2006/relationships/image" Target="../media/image2.png"/><Relationship Id="rId1" Type="http://schemas.microsoft.com/office/2007/relationships/media" Target="../media/media1.wav"/><Relationship Id="rId2" Type="http://schemas.openxmlformats.org/officeDocument/2006/relationships/audio" Target="../media/media1.wav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0"/>
            <a:ext cx="8763000" cy="6857999"/>
          </a:xfrm>
        </p:spPr>
        <p:txBody>
          <a:bodyPr>
            <a:normAutofit/>
          </a:bodyPr>
          <a:lstStyle/>
          <a:p>
            <a:r>
              <a:rPr lang="en-US" dirty="0" smtClean="0"/>
              <a:t>Object-Oriented Paradigm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By Default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0" y="1600200"/>
            <a:ext cx="441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class Fraction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public: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void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readin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void print();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Fraction reciprocal();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void unreduced(const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m);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private: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m_Numerator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52400" y="1600200"/>
            <a:ext cx="441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class Fraction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m_Numerator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public: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void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readin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void print();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Fraction reciprocal();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void unreduced(const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m);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724400" y="3886200"/>
            <a:ext cx="2743200" cy="1066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2209800"/>
            <a:ext cx="2667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By Default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0" y="1600200"/>
            <a:ext cx="441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class Fraction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public: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void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readin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void print();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Fraction reciprocal();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void unreduced(const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m);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private: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m_Numerator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52400" y="1600200"/>
            <a:ext cx="441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class Fraction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m_Numerator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public: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void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readin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void print();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Fraction reciprocal();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void unreduced(const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m);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and Use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1600200"/>
            <a:ext cx="43434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fraction.h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ifndef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FRACTION_H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#define FRACTION_H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class Fraction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public: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void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readin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void print();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Fraction reciprocal();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void unreduced(const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m);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private: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m_Numerator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endif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0" y="1600200"/>
            <a:ext cx="43434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#include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“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fraction.h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”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baseline="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baseline="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Fraction f, g;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baseline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aseline="0" dirty="0" err="1" smtClean="0">
                <a:latin typeface="Courier New" pitchFamily="49" charset="0"/>
                <a:cs typeface="Courier New" pitchFamily="49" charset="0"/>
              </a:rPr>
              <a:t>f.m_Numerator</a:t>
            </a:r>
            <a:r>
              <a:rPr lang="en-US" sz="1400" baseline="0" dirty="0" smtClean="0">
                <a:latin typeface="Courier New" pitchFamily="49" charset="0"/>
                <a:cs typeface="Courier New" pitchFamily="49" charset="0"/>
              </a:rPr>
              <a:t> = 7;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f.readin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baseline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aseline="0" dirty="0" err="1" smtClean="0">
                <a:latin typeface="Courier New" pitchFamily="49" charset="0"/>
                <a:cs typeface="Courier New" pitchFamily="49" charset="0"/>
              </a:rPr>
              <a:t>f.print</a:t>
            </a:r>
            <a:r>
              <a:rPr lang="en-US" sz="1400" baseline="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f.unreduce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(5);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baseline="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return 0;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baseline="0" dirty="0" smtClean="0">
                <a:latin typeface="Courier New" pitchFamily="49" charset="0"/>
                <a:cs typeface="Courier New" pitchFamily="49" charset="0"/>
              </a:rPr>
              <a:t>}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and Use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1600200"/>
            <a:ext cx="43434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fraction.h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ifndef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FRACTION_H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#define FRACTION_H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class Fraction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public: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void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readin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void print();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Fraction reciprocal();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void unreduced(const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m);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private: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m_Numerator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endif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0" y="1600200"/>
            <a:ext cx="43434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#include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“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fraction.h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”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baseline="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baseline="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Fraction f, g;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baseline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aseline="0" dirty="0" err="1" smtClean="0">
                <a:latin typeface="Courier New" pitchFamily="49" charset="0"/>
                <a:cs typeface="Courier New" pitchFamily="49" charset="0"/>
              </a:rPr>
              <a:t>f.m_Numerator</a:t>
            </a:r>
            <a:r>
              <a:rPr lang="en-US" sz="1400" baseline="0" dirty="0" smtClean="0">
                <a:latin typeface="Courier New" pitchFamily="49" charset="0"/>
                <a:cs typeface="Courier New" pitchFamily="49" charset="0"/>
              </a:rPr>
              <a:t> = 7;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f.readin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baseline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aseline="0" dirty="0" err="1" smtClean="0">
                <a:latin typeface="Courier New" pitchFamily="49" charset="0"/>
                <a:cs typeface="Courier New" pitchFamily="49" charset="0"/>
              </a:rPr>
              <a:t>f.print</a:t>
            </a:r>
            <a:r>
              <a:rPr lang="en-US" sz="1400" baseline="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f.unreduce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(5);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baseline="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return 0;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baseline="0" dirty="0" smtClean="0">
                <a:latin typeface="Courier New" pitchFamily="49" charset="0"/>
                <a:cs typeface="Courier New" pitchFamily="49" charset="0"/>
              </a:rPr>
              <a:t>}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4419600" y="2667000"/>
            <a:ext cx="381000" cy="2286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and Use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1600200"/>
            <a:ext cx="43434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fraction.h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ifndef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FRACTION_H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#define FRACTION_H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class Fraction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public: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void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readin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void print();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Fraction reciprocal();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void unreduced(const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m);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private: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m_Numerator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endif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0" y="1600200"/>
            <a:ext cx="43434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#include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“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fraction.h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”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baseline="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baseline="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Fraction f, g;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baseline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aseline="0" dirty="0" err="1" smtClean="0">
                <a:latin typeface="Courier New" pitchFamily="49" charset="0"/>
                <a:cs typeface="Courier New" pitchFamily="49" charset="0"/>
              </a:rPr>
              <a:t>f.m_Numerator</a:t>
            </a:r>
            <a:r>
              <a:rPr lang="en-US" sz="1400" baseline="0" dirty="0" smtClean="0">
                <a:latin typeface="Courier New" pitchFamily="49" charset="0"/>
                <a:cs typeface="Courier New" pitchFamily="49" charset="0"/>
              </a:rPr>
              <a:t> = 7;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f.readin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baseline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aseline="0" dirty="0" err="1" smtClean="0">
                <a:latin typeface="Courier New" pitchFamily="49" charset="0"/>
                <a:cs typeface="Courier New" pitchFamily="49" charset="0"/>
              </a:rPr>
              <a:t>f.print</a:t>
            </a:r>
            <a:r>
              <a:rPr lang="en-US" sz="1400" baseline="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f.unreduce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(5);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baseline="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return 0;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baseline="0" dirty="0" smtClean="0">
                <a:latin typeface="Courier New" pitchFamily="49" charset="0"/>
                <a:cs typeface="Courier New" pitchFamily="49" charset="0"/>
              </a:rPr>
              <a:t>}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4419600" y="2895600"/>
            <a:ext cx="381000" cy="22860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quack2.wav">
            <a:hlinkClick r:id="" action="ppaction://media"/>
          </p:cNvPr>
          <p:cNvPicPr>
            <a:picLocks noRot="1"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 cstate="print"/>
          <a:stretch>
            <a:fillRect/>
          </a:stretch>
        </p:blipFill>
        <p:spPr>
          <a:xfrm>
            <a:off x="4419600" y="3276600"/>
            <a:ext cx="304800" cy="304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753602" y="2819400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won’t compile!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2648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12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  <p:bldLst>
      <p:bldP spid="8" grpId="0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and Use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1600200"/>
            <a:ext cx="43434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fraction.h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ifndef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FRACTION_H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#define FRACTION_H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class Fraction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public: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void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readin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void print();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Fraction reciprocal();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void unreduced(const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m);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private: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m_Numerator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endif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0" y="1600200"/>
            <a:ext cx="43434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#include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“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fraction.h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”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baseline="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baseline="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Fraction f, g;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baseline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aseline="0" dirty="0" err="1" smtClean="0">
                <a:latin typeface="Courier New" pitchFamily="49" charset="0"/>
                <a:cs typeface="Courier New" pitchFamily="49" charset="0"/>
              </a:rPr>
              <a:t>f.m_Numerator</a:t>
            </a:r>
            <a:r>
              <a:rPr lang="en-US" sz="1400" baseline="0" dirty="0" smtClean="0">
                <a:latin typeface="Courier New" pitchFamily="49" charset="0"/>
                <a:cs typeface="Courier New" pitchFamily="49" charset="0"/>
              </a:rPr>
              <a:t> = 7;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f.readin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baseline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aseline="0" dirty="0" err="1" smtClean="0">
                <a:latin typeface="Courier New" pitchFamily="49" charset="0"/>
                <a:cs typeface="Courier New" pitchFamily="49" charset="0"/>
              </a:rPr>
              <a:t>f.print</a:t>
            </a:r>
            <a:r>
              <a:rPr lang="en-US" sz="1400" baseline="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f.unreduce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(5);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baseline="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return 0;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baseline="0" dirty="0" smtClean="0">
                <a:latin typeface="Courier New" pitchFamily="49" charset="0"/>
                <a:cs typeface="Courier New" pitchFamily="49" charset="0"/>
              </a:rPr>
              <a:t>}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4419600" y="3200400"/>
            <a:ext cx="381000" cy="2286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and Use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1600200"/>
            <a:ext cx="43434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fraction.h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ifndef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FRACTION_H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#define FRACTION_H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class Fraction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public: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void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readin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void print();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Fraction reciprocal();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void unreduced(const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m);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private: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m_Numerator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endif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0" y="1600200"/>
            <a:ext cx="43434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#include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“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fraction.h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”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baseline="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baseline="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Fraction f, g;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baseline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aseline="0" dirty="0" err="1" smtClean="0">
                <a:latin typeface="Courier New" pitchFamily="49" charset="0"/>
                <a:cs typeface="Courier New" pitchFamily="49" charset="0"/>
              </a:rPr>
              <a:t>f.m_Numerator</a:t>
            </a:r>
            <a:r>
              <a:rPr lang="en-US" sz="1400" baseline="0" dirty="0" smtClean="0">
                <a:latin typeface="Courier New" pitchFamily="49" charset="0"/>
                <a:cs typeface="Courier New" pitchFamily="49" charset="0"/>
              </a:rPr>
              <a:t> = 7;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f.readin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baseline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aseline="0" dirty="0" err="1" smtClean="0">
                <a:latin typeface="Courier New" pitchFamily="49" charset="0"/>
                <a:cs typeface="Courier New" pitchFamily="49" charset="0"/>
              </a:rPr>
              <a:t>f.print</a:t>
            </a:r>
            <a:r>
              <a:rPr lang="en-US" sz="1400" baseline="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f.unreduce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(5);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baseline="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return 0;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baseline="0" dirty="0" smtClean="0">
                <a:latin typeface="Courier New" pitchFamily="49" charset="0"/>
                <a:cs typeface="Courier New" pitchFamily="49" charset="0"/>
              </a:rPr>
              <a:t>}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4419600" y="3429000"/>
            <a:ext cx="381000" cy="2286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and Use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1600200"/>
            <a:ext cx="43434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fraction.h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ifndef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FRACTION_H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#define FRACTION_H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class Fraction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public: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void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readin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void print();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Fraction reciprocal();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void unreduced(const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m);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private: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m_Numerator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endif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0" y="1600200"/>
            <a:ext cx="43434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#include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“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fraction.h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”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baseline="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baseline="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Fraction f, g;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baseline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aseline="0" dirty="0" err="1" smtClean="0">
                <a:latin typeface="Courier New" pitchFamily="49" charset="0"/>
                <a:cs typeface="Courier New" pitchFamily="49" charset="0"/>
              </a:rPr>
              <a:t>f.m_Numerator</a:t>
            </a:r>
            <a:r>
              <a:rPr lang="en-US" sz="1400" baseline="0" dirty="0" smtClean="0">
                <a:latin typeface="Courier New" pitchFamily="49" charset="0"/>
                <a:cs typeface="Courier New" pitchFamily="49" charset="0"/>
              </a:rPr>
              <a:t> = 7;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f.readin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baseline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aseline="0" dirty="0" err="1" smtClean="0">
                <a:latin typeface="Courier New" pitchFamily="49" charset="0"/>
                <a:cs typeface="Courier New" pitchFamily="49" charset="0"/>
              </a:rPr>
              <a:t>f.print</a:t>
            </a:r>
            <a:r>
              <a:rPr lang="en-US" sz="1400" baseline="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f.unreduce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(5);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baseline="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return 0;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baseline="0" dirty="0" smtClean="0">
                <a:latin typeface="Courier New" pitchFamily="49" charset="0"/>
                <a:cs typeface="Courier New" pitchFamily="49" charset="0"/>
              </a:rPr>
              <a:t>}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4419600" y="3657600"/>
            <a:ext cx="381000" cy="2286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6857999"/>
          </a:xfrm>
        </p:spPr>
        <p:txBody>
          <a:bodyPr>
            <a:normAutofit/>
          </a:bodyPr>
          <a:lstStyle/>
          <a:p>
            <a:r>
              <a:rPr lang="en-US" dirty="0" smtClean="0"/>
              <a:t>End of Session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Bundled together in one object</a:t>
            </a:r>
          </a:p>
          <a:p>
            <a:pPr lvl="1"/>
            <a:r>
              <a:rPr lang="en-US" dirty="0" smtClean="0"/>
              <a:t>Data Types</a:t>
            </a:r>
          </a:p>
          <a:p>
            <a:pPr lvl="1"/>
            <a:r>
              <a:rPr lang="en-US" dirty="0" smtClean="0"/>
              <a:t>Functionality</a:t>
            </a:r>
          </a:p>
          <a:p>
            <a:r>
              <a:rPr lang="en-US" dirty="0" smtClean="0"/>
              <a:t>Encapsulation</a:t>
            </a:r>
          </a:p>
          <a:p>
            <a:pPr lvl="1"/>
            <a:r>
              <a:rPr lang="en-US" dirty="0" smtClean="0"/>
              <a:t>State variables used to describe the object</a:t>
            </a:r>
          </a:p>
          <a:p>
            <a:pPr lvl="1"/>
            <a:r>
              <a:rPr lang="en-US" dirty="0" smtClean="0"/>
              <a:t>Functions dictating how the object interacts and interfaces with other entities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First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41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name_of_type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public: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// function prototypes here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private: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// member data here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0" y="1600200"/>
            <a:ext cx="9144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2400" y="1600200"/>
            <a:ext cx="9144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First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41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name_of_type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public: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// function prototypes here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private: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// member data here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0" y="1600200"/>
            <a:ext cx="441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class Fraction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public: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void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readin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void print();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Fraction reciprocal();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void unreduced(const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m);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private: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m_Numerator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410200" y="1600200"/>
            <a:ext cx="12954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90600" y="1600200"/>
            <a:ext cx="18288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First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41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name_of_type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public: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// function prototypes here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private: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// member data here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0" y="1600200"/>
            <a:ext cx="441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class Fraction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public: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void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readin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void print();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Fraction reciprocal();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void unreduced(const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m);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private: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m_Numerator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648200" y="2209800"/>
            <a:ext cx="12192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81000" y="2209800"/>
            <a:ext cx="12192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First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41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name_of_type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public: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// function prototypes here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private: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// member data here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0" y="1600200"/>
            <a:ext cx="441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class Fraction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public: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void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readin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void print();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Fraction reciprocal();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void unreduced(const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m);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private: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m_Numerator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876800" y="2590800"/>
            <a:ext cx="39624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85800" y="2590800"/>
            <a:ext cx="38862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First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41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name_of_type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public: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// function prototypes here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private: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// member data here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0" y="1600200"/>
            <a:ext cx="441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class Fraction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public: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void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readin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void print();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Fraction reciprocal();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void unreduced(const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m);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private: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m_Numerator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724400" y="3886200"/>
            <a:ext cx="12192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7200" y="2895600"/>
            <a:ext cx="12192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First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41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name_of_type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public: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// function prototypes here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private: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// member data here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0" y="1600200"/>
            <a:ext cx="441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class Fraction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public: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void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readin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void print();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Fraction reciprocal();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void unreduced(const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m);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private: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m_Numerator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800600" y="4191000"/>
            <a:ext cx="2667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85800" y="3200400"/>
            <a:ext cx="28194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First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41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name_of_type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public: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// function prototypes here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private: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// member data here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0" y="1600200"/>
            <a:ext cx="441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class Fraction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public: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void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readin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void print();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Fraction reciprocal();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void unreduced(const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m);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private: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m_Numerator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CS153 Data Structures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Hola&amp;quot;&quot;/&gt;&lt;property id=&quot;20307&quot; value=&quot;289&quot;/&gt;&lt;/object&gt;&lt;object type=&quot;3&quot; unique_id=&quot;10006&quot;&gt;&lt;property id=&quot;20148&quot; value=&quot;5&quot;/&gt;&lt;property id=&quot;20300&quot; value=&quot;Slide 3 - &amp;quot;The Array Class&amp;quot;&quot;/&gt;&lt;property id=&quot;20307&quot; value=&quot;290&quot;/&gt;&lt;/object&gt;&lt;object type=&quot;3&quot; unique_id=&quot;10007&quot;&gt;&lt;property id=&quot;20148&quot; value=&quot;5&quot;/&gt;&lt;property id=&quot;20300&quot; value=&quot;Slide 4 - &amp;quot;Arrays&amp;quot;&quot;/&gt;&lt;property id=&quot;20307&quot; value=&quot;257&quot;/&gt;&lt;/object&gt;&lt;object type=&quot;3&quot; unique_id=&quot;10008&quot;&gt;&lt;property id=&quot;20148&quot; value=&quot;5&quot;/&gt;&lt;property id=&quot;20300&quot; value=&quot;Slide 6 - &amp;quot;More Array Pitfalls&amp;quot;&quot;/&gt;&lt;property id=&quot;20307&quot; value=&quot;258&quot;/&gt;&lt;/object&gt;&lt;object type=&quot;3&quot; unique_id=&quot;10009&quot;&gt;&lt;property id=&quot;20148&quot; value=&quot;5&quot;/&gt;&lt;property id=&quot;20300&quot; value=&quot;Slide 8 - &amp;quot;Introducing the Array Class&amp;quot;&quot;/&gt;&lt;property id=&quot;20307&quot; value=&quot;259&quot;/&gt;&lt;/object&gt;&lt;object type=&quot;3&quot; unique_id=&quot;10010&quot;&gt;&lt;property id=&quot;20148&quot; value=&quot;5&quot;/&gt;&lt;property id=&quot;20300&quot; value=&quot;Slide 10 - &amp;quot;The Array Class&amp;quot;&quot;/&gt;&lt;property id=&quot;20307&quot; value=&quot;260&quot;/&gt;&lt;/object&gt;&lt;object type=&quot;3&quot; unique_id=&quot;10011&quot;&gt;&lt;property id=&quot;20148&quot; value=&quot;5&quot;/&gt;&lt;property id=&quot;20300&quot; value=&quot;Slide 11 - &amp;quot;Templated Classes&amp;quot;&quot;/&gt;&lt;property id=&quot;20307&quot; value=&quot;261&quot;/&gt;&lt;/object&gt;&lt;object type=&quot;3&quot; unique_id=&quot;10012&quot;&gt;&lt;property id=&quot;20148&quot; value=&quot;5&quot;/&gt;&lt;property id=&quot;20300&quot; value=&quot;Slide 12 - &amp;quot;Adding to the Container&amp;quot;&quot;/&gt;&lt;property id=&quot;20307&quot; value=&quot;262&quot;/&gt;&lt;/object&gt;&lt;object type=&quot;3&quot; unique_id=&quot;10013&quot;&gt;&lt;property id=&quot;20148&quot; value=&quot;5&quot;/&gt;&lt;property id=&quot;20300&quot; value=&quot;Slide 13 - &amp;quot;Removing from the Container&amp;quot;&quot;/&gt;&lt;property id=&quot;20307&quot; value=&quot;263&quot;/&gt;&lt;/object&gt;&lt;object type=&quot;3&quot; unique_id=&quot;10014&quot;&gt;&lt;property id=&quot;20148&quot; value=&quot;5&quot;/&gt;&lt;property id=&quot;20300&quot; value=&quot;Slide 15 - &amp;quot;Accessing the Container&amp;quot;&quot;/&gt;&lt;property id=&quot;20307&quot; value=&quot;264&quot;/&gt;&lt;/object&gt;&lt;object type=&quot;3&quot; unique_id=&quot;10015&quot;&gt;&lt;property id=&quot;20148&quot; value=&quot;5&quot;/&gt;&lt;property id=&quot;20300&quot; value=&quot;Slide 17 - &amp;quot;Container with Benefits&amp;quot;&quot;/&gt;&lt;property id=&quot;20307&quot; value=&quot;265&quot;/&gt;&lt;/object&gt;&lt;object type=&quot;3&quot; unique_id=&quot;10016&quot;&gt;&lt;property id=&quot;20148&quot; value=&quot;5&quot;/&gt;&lt;property id=&quot;20300&quot; value=&quot;Slide 18 - &amp;quot;What about these?&amp;quot;&quot;/&gt;&lt;property id=&quot;20307&quot; value=&quot;266&quot;/&gt;&lt;/object&gt;&lt;object type=&quot;3&quot; unique_id=&quot;10017&quot;&gt;&lt;property id=&quot;20148&quot; value=&quot;5&quot;/&gt;&lt;property id=&quot;20300&quot; value=&quot;Slide 19 - &amp;quot;How you handled it in 53…&amp;quot;&quot;/&gt;&lt;property id=&quot;20307&quot; value=&quot;267&quot;/&gt;&lt;/object&gt;&lt;object type=&quot;3&quot; unique_id=&quot;10018&quot;&gt;&lt;property id=&quot;20148&quot; value=&quot;5&quot;/&gt;&lt;property id=&quot;20300&quot; value=&quot;Slide 20 - &amp;quot;Drawback&amp;quot;&quot;/&gt;&lt;property id=&quot;20307&quot; value=&quot;268&quot;/&gt;&lt;/object&gt;&lt;object type=&quot;3&quot; unique_id=&quot;10019&quot;&gt;&lt;property id=&quot;20148&quot; value=&quot;5&quot;/&gt;&lt;property id=&quot;20300&quot; value=&quot;Slide 21 - &amp;quot;C-Style Error Codes&amp;quot;&quot;/&gt;&lt;property id=&quot;20307&quot; value=&quot;269&quot;/&gt;&lt;/object&gt;&lt;object type=&quot;3&quot; unique_id=&quot;10020&quot;&gt;&lt;property id=&quot;20148&quot; value=&quot;5&quot;/&gt;&lt;property id=&quot;20300&quot; value=&quot;Slide 22 - &amp;quot;Handling C Error Codes&amp;quot;&quot;/&gt;&lt;property id=&quot;20307&quot; value=&quot;270&quot;/&gt;&lt;/object&gt;&lt;object type=&quot;3&quot; unique_id=&quot;10021&quot;&gt;&lt;property id=&quot;20148&quot; value=&quot;5&quot;/&gt;&lt;property id=&quot;20300&quot; value=&quot;Slide 23 - &amp;quot;Drawbacks&amp;quot;&quot;/&gt;&lt;property id=&quot;20307&quot; value=&quot;271&quot;/&gt;&lt;/object&gt;&lt;object type=&quot;3&quot; unique_id=&quot;10022&quot;&gt;&lt;property id=&quot;20148&quot; value=&quot;5&quot;/&gt;&lt;property id=&quot;20300&quot; value=&quot;Slide 24 - &amp;quot;C++ Throws&amp;quot;&quot;/&gt;&lt;property id=&quot;20307&quot; value=&quot;272&quot;/&gt;&lt;/object&gt;&lt;object type=&quot;3&quot; unique_id=&quot;10023&quot;&gt;&lt;property id=&quot;20148&quot; value=&quot;5&quot;/&gt;&lt;property id=&quot;20300&quot; value=&quot;Slide 25 - &amp;quot;Handling C++ Catches&amp;quot;&quot;/&gt;&lt;property id=&quot;20307&quot; value=&quot;273&quot;/&gt;&lt;/object&gt;&lt;object type=&quot;3&quot; unique_id=&quot;10024&quot;&gt;&lt;property id=&quot;20148&quot; value=&quot;5&quot;/&gt;&lt;property id=&quot;20300&quot; value=&quot;Slide 26 - &amp;quot;Benefits&amp;quot;&quot;/&gt;&lt;property id=&quot;20307&quot; value=&quot;274&quot;/&gt;&lt;/object&gt;&lt;object type=&quot;3&quot; unique_id=&quot;10025&quot;&gt;&lt;property id=&quot;20148&quot; value=&quot;5&quot;/&gt;&lt;property id=&quot;20300&quot; value=&quot;Slide 27 - &amp;quot;Exception Class&amp;quot;&quot;/&gt;&lt;property id=&quot;20307&quot; value=&quot;275&quot;/&gt;&lt;/object&gt;&lt;object type=&quot;3&quot; unique_id=&quot;10026&quot;&gt;&lt;property id=&quot;20148&quot; value=&quot;5&quot;/&gt;&lt;property id=&quot;20300&quot; value=&quot;Slide 28 - &amp;quot;Push Exceptions&amp;quot;&quot;/&gt;&lt;property id=&quot;20307&quot; value=&quot;276&quot;/&gt;&lt;/object&gt;&lt;object type=&quot;3&quot; unique_id=&quot;10038&quot;&gt;&lt;property id=&quot;20148&quot; value=&quot;5&quot;/&gt;&lt;property id=&quot;20300&quot; value=&quot;Slide 30 - &amp;quot;Questions?&amp;quot;&quot;/&gt;&lt;property id=&quot;20307&quot; value=&quot;277&quot;/&gt;&lt;/object&gt;&lt;object type=&quot;3&quot; unique_id=&quot;10298&quot;&gt;&lt;property id=&quot;20148&quot; value=&quot;5&quot;/&gt;&lt;property id=&quot;20300&quot; value=&quot;Slide 9 - &amp;quot;Has max_size and size Built In&amp;quot;&quot;/&gt;&lt;property id=&quot;20307&quot; value=&quot;291&quot;/&gt;&lt;/object&gt;&lt;object type=&quot;3&quot; unique_id=&quot;10418&quot;&gt;&lt;property id=&quot;20148&quot; value=&quot;5&quot;/&gt;&lt;property id=&quot;20300&quot; value=&quot;Slide 5 - &amp;quot;Arrays with Help&amp;quot;&quot;/&gt;&lt;property id=&quot;20307&quot; value=&quot;292&quot;/&gt;&lt;/object&gt;&lt;object type=&quot;3&quot; unique_id=&quot;10419&quot;&gt;&lt;property id=&quot;20148&quot; value=&quot;5&quot;/&gt;&lt;property id=&quot;20300&quot; value=&quot;Slide 7 - &amp;quot;Add another variable!&amp;quot;&quot;/&gt;&lt;property id=&quot;20307&quot; value=&quot;293&quot;/&gt;&lt;/object&gt;&lt;object type=&quot;3&quot; unique_id=&quot;10565&quot;&gt;&lt;property id=&quot;20148&quot; value=&quot;5&quot;/&gt;&lt;property id=&quot;20300&quot; value=&quot;Slide 16 - &amp;quot;Why are there two?&amp;quot;&quot;/&gt;&lt;property id=&quot;20307&quot; value=&quot;294&quot;/&gt;&lt;/object&gt;&lt;object type=&quot;3&quot; unique_id=&quot;10656&quot;&gt;&lt;property id=&quot;20148&quot; value=&quot;5&quot;/&gt;&lt;property id=&quot;20300&quot; value=&quot;Slide 14 - &amp;quot;Initializing and Variable Wrapping&amp;quot;&quot;/&gt;&lt;property id=&quot;20307&quot; value=&quot;295&quot;/&gt;&lt;/object&gt;&lt;object type=&quot;3&quot; unique_id=&quot;10750&quot;&gt;&lt;property id=&quot;20148&quot; value=&quot;5&quot;/&gt;&lt;property id=&quot;20300&quot; value=&quot;Slide 29 - &amp;quot;Removing from the Container&amp;quot;&quot;/&gt;&lt;property id=&quot;20307&quot; value=&quot;296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6391</TotalTime>
  <Words>1075</Words>
  <Application>Microsoft Macintosh PowerPoint</Application>
  <PresentationFormat>On-screen Show (4:3)</PresentationFormat>
  <Paragraphs>374</Paragraphs>
  <Slides>18</Slides>
  <Notes>18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Courier New</vt:lpstr>
      <vt:lpstr>Wingdings</vt:lpstr>
      <vt:lpstr>Arial</vt:lpstr>
      <vt:lpstr>Office Theme</vt:lpstr>
      <vt:lpstr>Object-Oriented Paradigm</vt:lpstr>
      <vt:lpstr>The Concept</vt:lpstr>
      <vt:lpstr>Your First Class</vt:lpstr>
      <vt:lpstr>Your First Class</vt:lpstr>
      <vt:lpstr>Your First Class</vt:lpstr>
      <vt:lpstr>Your First Class</vt:lpstr>
      <vt:lpstr>Your First Class</vt:lpstr>
      <vt:lpstr>Your First Class</vt:lpstr>
      <vt:lpstr>Your First Class</vt:lpstr>
      <vt:lpstr>Private By Default</vt:lpstr>
      <vt:lpstr>Private By Default</vt:lpstr>
      <vt:lpstr>Definition and Use</vt:lpstr>
      <vt:lpstr>Definition and Use</vt:lpstr>
      <vt:lpstr>Definition and Use</vt:lpstr>
      <vt:lpstr>Definition and Use</vt:lpstr>
      <vt:lpstr>Definition and Use</vt:lpstr>
      <vt:lpstr>Definition and Use</vt:lpstr>
      <vt:lpstr>End of Session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 Classes &amp; Exception Handling</dc:title>
  <dc:creator>Buechler, Matt Ryan</dc:creator>
  <cp:lastModifiedBy>Mike Gosnell</cp:lastModifiedBy>
  <cp:revision>356</cp:revision>
  <dcterms:created xsi:type="dcterms:W3CDTF">2006-08-16T00:00:00Z</dcterms:created>
  <dcterms:modified xsi:type="dcterms:W3CDTF">2016-12-28T01:23:50Z</dcterms:modified>
</cp:coreProperties>
</file>