
<file path=[Content_Types].xml><?xml version="1.0" encoding="utf-8"?>
<Types xmlns="http://schemas.openxmlformats.org/package/2006/content-types">
  <Default Extension="xml" ContentType="application/xml"/>
  <Default Extension="wav" ContentType="audio/x-wav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610" r:id="rId3"/>
    <p:sldId id="611" r:id="rId4"/>
    <p:sldId id="612" r:id="rId5"/>
    <p:sldId id="613" r:id="rId6"/>
    <p:sldId id="614" r:id="rId7"/>
    <p:sldId id="615" r:id="rId8"/>
    <p:sldId id="621" r:id="rId9"/>
    <p:sldId id="620" r:id="rId10"/>
    <p:sldId id="619" r:id="rId11"/>
    <p:sldId id="618" r:id="rId12"/>
    <p:sldId id="617" r:id="rId13"/>
    <p:sldId id="622" r:id="rId14"/>
    <p:sldId id="623" r:id="rId15"/>
    <p:sldId id="624" r:id="rId16"/>
    <p:sldId id="626" r:id="rId17"/>
    <p:sldId id="625" r:id="rId18"/>
    <p:sldId id="628" r:id="rId19"/>
    <p:sldId id="627" r:id="rId20"/>
    <p:sldId id="629" r:id="rId21"/>
    <p:sldId id="630" r:id="rId22"/>
    <p:sldId id="631" r:id="rId23"/>
    <p:sldId id="632" r:id="rId24"/>
    <p:sldId id="633" r:id="rId25"/>
    <p:sldId id="634" r:id="rId26"/>
    <p:sldId id="635" r:id="rId27"/>
    <p:sldId id="638" r:id="rId28"/>
    <p:sldId id="636" r:id="rId29"/>
    <p:sldId id="639" r:id="rId30"/>
    <p:sldId id="640" r:id="rId31"/>
    <p:sldId id="641" r:id="rId32"/>
    <p:sldId id="642" r:id="rId33"/>
    <p:sldId id="643" r:id="rId34"/>
    <p:sldId id="314" r:id="rId35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CDB"/>
    <a:srgbClr val="E6DAC2"/>
    <a:srgbClr val="B69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725" autoAdjust="0"/>
  </p:normalViewPr>
  <p:slideViewPr>
    <p:cSldViewPr>
      <p:cViewPr varScale="1">
        <p:scale>
          <a:sx n="110" d="100"/>
          <a:sy n="110" d="100"/>
        </p:scale>
        <p:origin x="11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gs" Target="tags/tag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97E53-E2C1-4802-B856-82578D520DE7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DFFB5-EE8E-4589-BF92-2C4B254A39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47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98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43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7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44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51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67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19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5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46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2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62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07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698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537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16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090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680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23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810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55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326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0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311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10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968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72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055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60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21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3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33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9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7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29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7630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763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" y="76200"/>
            <a:ext cx="715559" cy="6910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914400" y="304800"/>
            <a:ext cx="8001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6324600"/>
            <a:ext cx="8763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5963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B6985A"/>
                </a:solidFill>
              </a:rPr>
              <a:t>http://cs.mst.edu</a:t>
            </a:r>
            <a:endParaRPr lang="en-US" sz="1100" dirty="0">
              <a:solidFill>
                <a:srgbClr val="B6985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9.xml"/><Relationship Id="rId5" Type="http://schemas.openxmlformats.org/officeDocument/2006/relationships/image" Target="../media/image3.png"/><Relationship Id="rId1" Type="http://schemas.microsoft.com/office/2007/relationships/media" Target="../media/media2.wav"/><Relationship Id="rId2" Type="http://schemas.openxmlformats.org/officeDocument/2006/relationships/audio" Target="../media/media2.wav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4.xml"/><Relationship Id="rId5" Type="http://schemas.openxmlformats.org/officeDocument/2006/relationships/image" Target="../media/image2.png"/><Relationship Id="rId1" Type="http://schemas.microsoft.com/office/2007/relationships/media" Target="../media/media1.wav"/><Relationship Id="rId2" Type="http://schemas.openxmlformats.org/officeDocument/2006/relationships/audio" Target="../media/media1.wav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5.xml"/><Relationship Id="rId5" Type="http://schemas.openxmlformats.org/officeDocument/2006/relationships/image" Target="../media/image2.png"/><Relationship Id="rId1" Type="http://schemas.microsoft.com/office/2007/relationships/media" Target="../media/media1.wav"/><Relationship Id="rId2" Type="http://schemas.openxmlformats.org/officeDocument/2006/relationships/audio" Target="../media/media1.wav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6.xml"/><Relationship Id="rId5" Type="http://schemas.openxmlformats.org/officeDocument/2006/relationships/image" Target="../media/image2.png"/><Relationship Id="rId1" Type="http://schemas.microsoft.com/office/2007/relationships/media" Target="../media/media1.wav"/><Relationship Id="rId2" Type="http://schemas.openxmlformats.org/officeDocument/2006/relationships/audio" Target="../media/media1.wav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7.xml"/><Relationship Id="rId5" Type="http://schemas.openxmlformats.org/officeDocument/2006/relationships/image" Target="../media/image3.png"/><Relationship Id="rId1" Type="http://schemas.microsoft.com/office/2007/relationships/media" Target="file://localhost///minerfiles.mst.edu/dfs/storage/edtech/Courses/compsci/compsci53/Documents/ppt/Sad-Trombone.mp3" TargetMode="External"/><Relationship Id="rId2" Type="http://schemas.openxmlformats.org/officeDocument/2006/relationships/audio" Target="file://localhost///minerfiles.mst.edu/dfs/storage/edtech/Courses/compsci/compsci53/Documents/ppt/Sad-Trombone.mp3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image" Target="../media/image2.png"/><Relationship Id="rId1" Type="http://schemas.microsoft.com/office/2007/relationships/media" Target="../media/media1.wav"/><Relationship Id="rId2" Type="http://schemas.openxmlformats.org/officeDocument/2006/relationships/audio" Target="../media/media1.wav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image" Target="../media/image2.png"/><Relationship Id="rId1" Type="http://schemas.microsoft.com/office/2007/relationships/media" Target="../media/media1.wav"/><Relationship Id="rId2" Type="http://schemas.openxmlformats.org/officeDocument/2006/relationships/audio" Target="../media/media1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Relationship Id="rId5" Type="http://schemas.openxmlformats.org/officeDocument/2006/relationships/image" Target="../media/image2.png"/><Relationship Id="rId1" Type="http://schemas.microsoft.com/office/2007/relationships/media" Target="../media/media1.wav"/><Relationship Id="rId2" Type="http://schemas.openxmlformats.org/officeDocument/2006/relationships/audio" Target="../media/media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image" Target="../media/image2.png"/><Relationship Id="rId1" Type="http://schemas.microsoft.com/office/2007/relationships/media" Target="../media/media1.wav"/><Relationship Id="rId2" Type="http://schemas.openxmlformats.org/officeDocument/2006/relationships/audio" Target="../media/media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Relationship Id="rId5" Type="http://schemas.openxmlformats.org/officeDocument/2006/relationships/image" Target="../media/image3.png"/><Relationship Id="rId1" Type="http://schemas.microsoft.com/office/2007/relationships/media" Target="file://localhost///minerfiles.mst.edu/dfs/storage/edtech/Courses/compsci/compsci53/Documents/ppt/Sad-Trombone.mp3" TargetMode="External"/><Relationship Id="rId2" Type="http://schemas.openxmlformats.org/officeDocument/2006/relationships/audio" Target="file://localhost///minerfiles.mst.edu/dfs/storage/edtech/Courses/compsci/compsci53/Documents/ppt/Sad-Trombone.mp3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7630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Constructors are always named the name of the class.</a:t>
            </a:r>
          </a:p>
          <a:p>
            <a:r>
              <a:rPr lang="en-US" sz="2700" dirty="0" smtClean="0"/>
              <a:t>Constructors have </a:t>
            </a:r>
            <a:r>
              <a:rPr lang="en-US" sz="2700" i="1" dirty="0" smtClean="0"/>
              <a:t>no</a:t>
            </a:r>
            <a:r>
              <a:rPr lang="en-US" sz="2700" dirty="0" smtClean="0"/>
              <a:t> return type (this is </a:t>
            </a:r>
            <a:r>
              <a:rPr lang="en-US" sz="2700" i="1" dirty="0" smtClean="0"/>
              <a:t>not</a:t>
            </a:r>
            <a:r>
              <a:rPr lang="en-US" sz="2700" dirty="0" smtClean="0"/>
              <a:t> void) and hence have no return statement.</a:t>
            </a:r>
          </a:p>
          <a:p>
            <a:r>
              <a:rPr lang="en-US" sz="2700" dirty="0" smtClean="0"/>
              <a:t>Constructors can be overloaded like any other function, and you will most likely do so.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Constructors are always named the name of the class.</a:t>
            </a:r>
          </a:p>
          <a:p>
            <a:r>
              <a:rPr lang="en-US" sz="2700" dirty="0" smtClean="0"/>
              <a:t>Constructors have </a:t>
            </a:r>
            <a:r>
              <a:rPr lang="en-US" sz="2700" i="1" dirty="0" smtClean="0"/>
              <a:t>no</a:t>
            </a:r>
            <a:r>
              <a:rPr lang="en-US" sz="2700" dirty="0" smtClean="0"/>
              <a:t> return type (this is </a:t>
            </a:r>
            <a:r>
              <a:rPr lang="en-US" sz="2700" i="1" dirty="0" smtClean="0"/>
              <a:t>not</a:t>
            </a:r>
            <a:r>
              <a:rPr lang="en-US" sz="2700" dirty="0" smtClean="0"/>
              <a:t> void) and hence have no return statement.</a:t>
            </a:r>
          </a:p>
          <a:p>
            <a:r>
              <a:rPr lang="en-US" sz="2700" dirty="0" smtClean="0"/>
              <a:t>Constructors can be overloaded like any other function, and you will most likely do so.</a:t>
            </a:r>
          </a:p>
          <a:p>
            <a:r>
              <a:rPr lang="en-US" sz="2700" dirty="0" smtClean="0"/>
              <a:t>Constructors are called by the compiler automatically; they are rarely called explicitly by the programmer.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Constructors are always named the name of the class.</a:t>
            </a:r>
          </a:p>
          <a:p>
            <a:r>
              <a:rPr lang="en-US" dirty="0" smtClean="0"/>
              <a:t>Constructors have </a:t>
            </a:r>
            <a:r>
              <a:rPr lang="en-US" i="1" dirty="0" smtClean="0"/>
              <a:t>no</a:t>
            </a:r>
            <a:r>
              <a:rPr lang="en-US" dirty="0" smtClean="0"/>
              <a:t> return type (this is </a:t>
            </a:r>
            <a:r>
              <a:rPr lang="en-US" i="1" dirty="0" smtClean="0"/>
              <a:t>not</a:t>
            </a:r>
            <a:r>
              <a:rPr lang="en-US" dirty="0" smtClean="0"/>
              <a:t> void) and hence have no return statement.</a:t>
            </a:r>
          </a:p>
          <a:p>
            <a:r>
              <a:rPr lang="en-US" dirty="0" smtClean="0"/>
              <a:t>Constructors can be overloaded like any other function, and you will most likely do so.</a:t>
            </a:r>
          </a:p>
          <a:p>
            <a:r>
              <a:rPr lang="en-US" dirty="0" smtClean="0"/>
              <a:t>Constructors are called by the compiler automatically; they are rarely called explicitly by the programmer.</a:t>
            </a:r>
          </a:p>
          <a:p>
            <a:r>
              <a:rPr lang="en-US" dirty="0" smtClean="0"/>
              <a:t>If you write no constructor, the compiler will provide your class with a default constructor. The mechanism is suppressed once you write </a:t>
            </a:r>
            <a:r>
              <a:rPr lang="en-US" i="1" dirty="0" smtClean="0"/>
              <a:t>any</a:t>
            </a:r>
            <a:r>
              <a:rPr lang="en-US" dirty="0" smtClean="0"/>
              <a:t> constructor.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 public: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   Fraction(const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num, const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den);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   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readin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   void print();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 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 public: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   Fraction(const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num, const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den);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   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readin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   void print();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Fraction::Fraction(const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num, const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den) 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num;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den;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   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 public: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Fraction(const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num, const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den);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   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readin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   void print();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Fraction::Fraction(const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num, const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den) 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num;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den;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   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14800" y="2895600"/>
            <a:ext cx="3276600" cy="1295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Take Note: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No Return Statements or Types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2397371">
            <a:off x="886570" y="1918681"/>
            <a:ext cx="758501" cy="663688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2672548">
            <a:off x="1077767" y="1152800"/>
            <a:ext cx="15680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accent2"/>
                </a:solidFill>
              </a:rPr>
              <a:t>NO!</a:t>
            </a:r>
            <a:endParaRPr lang="en-US" sz="6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 public: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   Fraction(const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num, const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den);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   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readin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   void print();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Fraction::Fraction(const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num, const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den) 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num;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den;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   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14800" y="2895600"/>
            <a:ext cx="3276600" cy="1295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Take Note: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No Return Statements or Types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 rot="683199">
            <a:off x="232617" y="3001291"/>
            <a:ext cx="1346251" cy="1177969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539773">
            <a:off x="273510" y="1595046"/>
            <a:ext cx="397901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chemeClr val="accent2"/>
                </a:solidFill>
              </a:rPr>
              <a:t>NO!</a:t>
            </a:r>
            <a:endParaRPr lang="en-US" sz="115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 public: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   Fraction(const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num, const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den);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   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readin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   void print();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Fraction::Fraction(const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num, const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den) 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num;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den;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   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14800" y="2895600"/>
            <a:ext cx="3276600" cy="1295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Take Note: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No Return Statements or Types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 rot="1347255">
            <a:off x="415118" y="2716846"/>
            <a:ext cx="3213140" cy="2811496"/>
          </a:xfrm>
          <a:prstGeom prst="downArrow">
            <a:avLst/>
          </a:prstGeom>
          <a:solidFill>
            <a:srgbClr val="F2DCDB">
              <a:alpha val="25882"/>
            </a:srgb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472766">
            <a:off x="1310576" y="298240"/>
            <a:ext cx="519084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</a:rPr>
              <a:t>NO!</a:t>
            </a:r>
            <a:endParaRPr lang="en-US" sz="239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if…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float x;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float y = 6.7;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float z(7.2);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f;</a:t>
            </a:r>
            <a:endParaRPr kumimoji="0" lang="en-US" sz="1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g(4, 0);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Fraction::Fraction(const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num, 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den) 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num;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den;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 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if…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float x;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float y = 6.7;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float z(7.2);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f;		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DENOMINATOR ZERO !!</a:t>
            </a:r>
            <a:endParaRPr kumimoji="0" lang="en-US" sz="1400" b="0" i="0" u="none" strike="noStrike" kern="120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g(4, 0);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Fraction::Fraction(const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num, 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den) 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num;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den;         // allows ALL integer values, even zero!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28600" y="3810000"/>
            <a:ext cx="381000" cy="2286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doh2.wav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10363200" y="3352800"/>
            <a:ext cx="244475" cy="24447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5400000">
            <a:off x="2133600" y="3429000"/>
            <a:ext cx="381000" cy="2286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New Objects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float x;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float y = 6.7;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float z(7.2);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f;</a:t>
            </a:r>
            <a:endParaRPr kumimoji="0" lang="en-US" sz="1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g(4, 5);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fix…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float x;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float y = 6.7;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float z(7.2);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f;</a:t>
            </a:r>
            <a:endParaRPr kumimoji="0" lang="en-US" sz="1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g(4, 0);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Fraction::Fraction(const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num, 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den) 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setNum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(num);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setDen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(den);             // let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mutator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function vet the argument passed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Initialization List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25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250" dirty="0" smtClean="0"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25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r>
              <a:rPr lang="en-US" sz="125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2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25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5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2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250" dirty="0" smtClean="0">
                <a:latin typeface="Courier New" pitchFamily="49" charset="0"/>
                <a:cs typeface="Courier New" pitchFamily="49" charset="0"/>
              </a:rPr>
              <a:t>    float x;</a:t>
            </a:r>
            <a:endParaRPr kumimoji="0" lang="en-US" sz="12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250" dirty="0" smtClean="0">
                <a:latin typeface="Courier New" pitchFamily="49" charset="0"/>
                <a:cs typeface="Courier New" pitchFamily="49" charset="0"/>
              </a:rPr>
              <a:t>    float y = 6.7;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25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float z(7.2);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250" dirty="0" smtClean="0">
                <a:latin typeface="Courier New" pitchFamily="49" charset="0"/>
                <a:cs typeface="Courier New" pitchFamily="49" charset="0"/>
              </a:rPr>
              <a:t>    Fraction f;</a:t>
            </a:r>
            <a:endParaRPr kumimoji="0" lang="en-US" sz="125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250" dirty="0" smtClean="0">
                <a:latin typeface="Courier New" pitchFamily="49" charset="0"/>
                <a:cs typeface="Courier New" pitchFamily="49" charset="0"/>
              </a:rPr>
              <a:t>    Fraction g(4, 0);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25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5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>
              <a:buNone/>
            </a:pPr>
            <a:r>
              <a:rPr lang="en-US" sz="1250" dirty="0" smtClean="0">
                <a:latin typeface="Courier New" pitchFamily="49" charset="0"/>
                <a:cs typeface="Courier New" pitchFamily="49" charset="0"/>
              </a:rPr>
              <a:t>Fraction::Fraction(const </a:t>
            </a:r>
            <a:r>
              <a:rPr lang="en-US" sz="125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50" dirty="0" smtClean="0">
                <a:latin typeface="Courier New" pitchFamily="49" charset="0"/>
                <a:cs typeface="Courier New" pitchFamily="49" charset="0"/>
              </a:rPr>
              <a:t> num, const </a:t>
            </a:r>
            <a:r>
              <a:rPr lang="en-US" sz="125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50" dirty="0" smtClean="0">
                <a:latin typeface="Courier New" pitchFamily="49" charset="0"/>
                <a:cs typeface="Courier New" pitchFamily="49" charset="0"/>
              </a:rPr>
              <a:t> den) : </a:t>
            </a:r>
            <a:r>
              <a:rPr lang="en-US" sz="125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250" dirty="0" smtClean="0">
                <a:latin typeface="Courier New" pitchFamily="49" charset="0"/>
                <a:cs typeface="Courier New" pitchFamily="49" charset="0"/>
              </a:rPr>
              <a:t>(num),</a:t>
            </a:r>
            <a:r>
              <a:rPr lang="en-US" sz="125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250" dirty="0" smtClean="0">
                <a:latin typeface="Courier New" pitchFamily="49" charset="0"/>
                <a:cs typeface="Courier New" pitchFamily="49" charset="0"/>
              </a:rPr>
              <a:t>(den){}</a:t>
            </a:r>
          </a:p>
          <a:p>
            <a:pPr>
              <a:buNone/>
            </a:pPr>
            <a:endParaRPr kumimoji="0" lang="en-US" sz="125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None/>
            </a:pPr>
            <a:r>
              <a:rPr lang="en-US" sz="1250" dirty="0" smtClean="0">
                <a:latin typeface="Courier New" pitchFamily="49" charset="0"/>
                <a:cs typeface="Courier New" pitchFamily="49" charset="0"/>
              </a:rPr>
              <a:t>		// note: you must have a function body in an initialization list</a:t>
            </a:r>
          </a:p>
          <a:p>
            <a:pPr>
              <a:buNone/>
            </a:pPr>
            <a:r>
              <a:rPr kumimoji="0" lang="en-US" sz="125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//   even if it is empty.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 rot="5400000">
            <a:off x="8420100" y="3924300"/>
            <a:ext cx="381000" cy="1524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fix…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25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250" dirty="0" smtClean="0"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25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r>
              <a:rPr lang="en-US" sz="125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2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25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5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2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250" dirty="0" smtClean="0">
                <a:latin typeface="Courier New" pitchFamily="49" charset="0"/>
                <a:cs typeface="Courier New" pitchFamily="49" charset="0"/>
              </a:rPr>
              <a:t>    float x;</a:t>
            </a:r>
            <a:endParaRPr kumimoji="0" lang="en-US" sz="12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250" dirty="0" smtClean="0">
                <a:latin typeface="Courier New" pitchFamily="49" charset="0"/>
                <a:cs typeface="Courier New" pitchFamily="49" charset="0"/>
              </a:rPr>
              <a:t>    float y = 6.7;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25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float z(7.2);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250" dirty="0" smtClean="0">
                <a:latin typeface="Courier New" pitchFamily="49" charset="0"/>
                <a:cs typeface="Courier New" pitchFamily="49" charset="0"/>
              </a:rPr>
              <a:t>    Fraction f;</a:t>
            </a:r>
            <a:endParaRPr kumimoji="0" lang="en-US" sz="125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250" dirty="0" smtClean="0">
                <a:latin typeface="Courier New" pitchFamily="49" charset="0"/>
                <a:cs typeface="Courier New" pitchFamily="49" charset="0"/>
              </a:rPr>
              <a:t>    Fraction g(4, 0);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25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5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>
              <a:buNone/>
            </a:pPr>
            <a:r>
              <a:rPr lang="en-US" sz="1250" dirty="0" smtClean="0">
                <a:latin typeface="Courier New" pitchFamily="49" charset="0"/>
                <a:cs typeface="Courier New" pitchFamily="49" charset="0"/>
              </a:rPr>
              <a:t>Fraction::Fraction(const </a:t>
            </a:r>
            <a:r>
              <a:rPr lang="en-US" sz="125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50" dirty="0" smtClean="0">
                <a:latin typeface="Courier New" pitchFamily="49" charset="0"/>
                <a:cs typeface="Courier New" pitchFamily="49" charset="0"/>
              </a:rPr>
              <a:t> num, const </a:t>
            </a:r>
            <a:r>
              <a:rPr lang="en-US" sz="125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50" dirty="0" smtClean="0">
                <a:latin typeface="Courier New" pitchFamily="49" charset="0"/>
                <a:cs typeface="Courier New" pitchFamily="49" charset="0"/>
              </a:rPr>
              <a:t> den) : </a:t>
            </a:r>
            <a:r>
              <a:rPr lang="en-US" sz="125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250" dirty="0" smtClean="0">
                <a:latin typeface="Courier New" pitchFamily="49" charset="0"/>
                <a:cs typeface="Courier New" pitchFamily="49" charset="0"/>
              </a:rPr>
              <a:t>(num),</a:t>
            </a:r>
            <a:r>
              <a:rPr lang="en-US" sz="125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250" dirty="0" smtClean="0">
                <a:latin typeface="Courier New" pitchFamily="49" charset="0"/>
                <a:cs typeface="Courier New" pitchFamily="49" charset="0"/>
              </a:rPr>
              <a:t>(den) </a:t>
            </a:r>
          </a:p>
          <a:p>
            <a:pPr>
              <a:buNone/>
            </a:pPr>
            <a:r>
              <a:rPr lang="en-US" sz="125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50" dirty="0" smtClean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sz="125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250" dirty="0" smtClean="0">
                <a:latin typeface="Courier New" pitchFamily="49" charset="0"/>
                <a:cs typeface="Courier New" pitchFamily="49" charset="0"/>
              </a:rPr>
              <a:t> == 0)</a:t>
            </a:r>
          </a:p>
          <a:p>
            <a:pPr>
              <a:buNone/>
            </a:pPr>
            <a:r>
              <a:rPr lang="en-US" sz="125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en-US" sz="125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5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50" dirty="0" smtClean="0">
                <a:latin typeface="Courier New" pitchFamily="49" charset="0"/>
                <a:cs typeface="Courier New" pitchFamily="49" charset="0"/>
              </a:rPr>
              <a:t> &lt;&lt; “error: 0 passed in as denominator” &lt;&lt; </a:t>
            </a:r>
            <a:r>
              <a:rPr lang="en-US" sz="125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25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50" dirty="0" smtClean="0">
                <a:latin typeface="Courier New" pitchFamily="49" charset="0"/>
                <a:cs typeface="Courier New" pitchFamily="49" charset="0"/>
              </a:rPr>
              <a:t>        exit(1);</a:t>
            </a:r>
          </a:p>
          <a:p>
            <a:pPr>
              <a:buNone/>
            </a:pPr>
            <a:r>
              <a:rPr lang="en-US" sz="125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25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buNone/>
            </a:pPr>
            <a:r>
              <a:rPr lang="en-US" sz="1250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25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New Objects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float x;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float y = 6.7;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float z(7.2);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f;</a:t>
            </a:r>
            <a:endParaRPr kumimoji="0" lang="en-US" sz="1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g(4, 5);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New Objects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float x;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float y = 6.7;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float z(7.2);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f;</a:t>
            </a:r>
            <a:endParaRPr kumimoji="0" lang="en-US" sz="1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g(4, 5);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28600" y="2514600"/>
            <a:ext cx="381000" cy="22860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ding.wav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New Objects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float x;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float y = 6.7;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float z(7.2);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f;</a:t>
            </a:r>
            <a:endParaRPr kumimoji="0" lang="en-US" sz="1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g(4, 5);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28600" y="2743200"/>
            <a:ext cx="381000" cy="22860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ding.wav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New Objects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float x;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float y = 6.7;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float z(7.2);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f;</a:t>
            </a:r>
            <a:endParaRPr kumimoji="0" lang="en-US" sz="1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g(4, 5);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28600" y="3048000"/>
            <a:ext cx="381000" cy="22860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ding.wav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New Objects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float x;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float y = 6.7;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float z(7.2);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f;</a:t>
            </a:r>
            <a:endParaRPr kumimoji="0" lang="en-US" sz="1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g(4, 5);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Because we have provided one constructor, the compiler no longer automatically provides a default constructor – one that takes no arguments.</a:t>
            </a:r>
            <a:endParaRPr kumimoji="0" lang="en-US" sz="1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28600" y="3276600"/>
            <a:ext cx="381000" cy="2286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ad-Trombone.mp3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9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Constructor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f;</a:t>
            </a:r>
            <a:endParaRPr kumimoji="0" lang="en-US" sz="1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   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Fraction();   // default constructor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Fraction::Fraction() 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(0),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(1) {}   // defaults to 0/1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Constructor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float x;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float y = 6.7;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float z(7.2);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f;</a:t>
            </a:r>
            <a:endParaRPr kumimoji="0" lang="en-US" sz="1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g(4, 5);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h(g);            // create a fraction that is a copy of another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28600" y="38100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New Objects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float x;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float y = 6.7;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float z(7.2);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f;</a:t>
            </a:r>
            <a:endParaRPr kumimoji="0" lang="en-US" sz="1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g(4, 5);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28600" y="2514600"/>
            <a:ext cx="381000" cy="22860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ding.wav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Constructor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g(4, 5);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Fraction h(g)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   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Fraction(const Fraction &amp; source);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Constructor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g(4, 5);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Fraction h(g)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   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Fraction(const Fraction &amp; source);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Fraction::Fraction(const Fraction &amp; source) :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source.m_Numerator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source.m_Denominator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{}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90600"/>
            <a:ext cx="8763000" cy="8080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Initializing New Objects</a:t>
            </a:r>
            <a:br>
              <a:rPr lang="en-US" dirty="0" smtClean="0"/>
            </a:br>
            <a:r>
              <a:rPr lang="en-US" dirty="0" smtClean="0"/>
              <a:t>A Warning!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2209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f();		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...		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90600"/>
            <a:ext cx="8763000" cy="8080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Initializing New Objects</a:t>
            </a:r>
            <a:br>
              <a:rPr lang="en-US" dirty="0" smtClean="0"/>
            </a:br>
            <a:r>
              <a:rPr lang="en-US" dirty="0" smtClean="0"/>
              <a:t>A Warning!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2209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f();		// NEVER do this. The compiler thinks you are 		...		//  declaring a function named “f” that has no 				//  parameters but returns a fraction.</a:t>
            </a:r>
            <a:endParaRPr kumimoji="0" lang="en-US" sz="1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92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End of Session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New Objects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float x;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float y = 6.7;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float z(7.2);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f;</a:t>
            </a:r>
            <a:endParaRPr kumimoji="0" lang="en-US" sz="1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g(4, 5);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28600" y="2743200"/>
            <a:ext cx="381000" cy="22860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ding.wav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New Objects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float x;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float y = 6.7;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float z(7.2);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f;</a:t>
            </a:r>
            <a:endParaRPr kumimoji="0" lang="en-US" sz="1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g(4, 5);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28600" y="3048000"/>
            <a:ext cx="381000" cy="22860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ding.wav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New Objects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float x;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float y = 6.7;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float z(7.2);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f;</a:t>
            </a:r>
            <a:endParaRPr kumimoji="0" lang="en-US" sz="1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g(4, 5);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28600" y="3276600"/>
            <a:ext cx="381000" cy="22860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ding.wav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New Objects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float x;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float y = 6.7;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float z(7.2);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f;</a:t>
            </a:r>
            <a:endParaRPr kumimoji="0" lang="en-US" sz="1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g(4, 5);       // no constructor to accept two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28600" y="3505200"/>
            <a:ext cx="381000" cy="2286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ad-Trombone.mp3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9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Constructors are always named the name of the class.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Constructors are always named the name of the class.</a:t>
            </a:r>
          </a:p>
          <a:p>
            <a:r>
              <a:rPr lang="en-US" sz="2700" dirty="0" smtClean="0"/>
              <a:t>Constructors have </a:t>
            </a:r>
            <a:r>
              <a:rPr lang="en-US" sz="2700" i="1" dirty="0" smtClean="0"/>
              <a:t>no</a:t>
            </a:r>
            <a:r>
              <a:rPr lang="en-US" sz="2700" dirty="0" smtClean="0"/>
              <a:t> return type (this is </a:t>
            </a:r>
            <a:r>
              <a:rPr lang="en-US" sz="2700" i="1" dirty="0" smtClean="0"/>
              <a:t>not</a:t>
            </a:r>
            <a:r>
              <a:rPr lang="en-US" sz="2700" dirty="0" smtClean="0"/>
              <a:t> void) and hence have no return statement.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S153 Data Structure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Hola&amp;quot;&quot;/&gt;&lt;property id=&quot;20307&quot; value=&quot;289&quot;/&gt;&lt;/object&gt;&lt;object type=&quot;3&quot; unique_id=&quot;10006&quot;&gt;&lt;property id=&quot;20148&quot; value=&quot;5&quot;/&gt;&lt;property id=&quot;20300&quot; value=&quot;Slide 3 - &amp;quot;The Array Class&amp;quot;&quot;/&gt;&lt;property id=&quot;20307&quot; value=&quot;290&quot;/&gt;&lt;/object&gt;&lt;object type=&quot;3&quot; unique_id=&quot;10007&quot;&gt;&lt;property id=&quot;20148&quot; value=&quot;5&quot;/&gt;&lt;property id=&quot;20300&quot; value=&quot;Slide 4 - &amp;quot;Arrays&amp;quot;&quot;/&gt;&lt;property id=&quot;20307&quot; value=&quot;257&quot;/&gt;&lt;/object&gt;&lt;object type=&quot;3&quot; unique_id=&quot;10008&quot;&gt;&lt;property id=&quot;20148&quot; value=&quot;5&quot;/&gt;&lt;property id=&quot;20300&quot; value=&quot;Slide 6 - &amp;quot;More Array Pitfalls&amp;quot;&quot;/&gt;&lt;property id=&quot;20307&quot; value=&quot;258&quot;/&gt;&lt;/object&gt;&lt;object type=&quot;3&quot; unique_id=&quot;10009&quot;&gt;&lt;property id=&quot;20148&quot; value=&quot;5&quot;/&gt;&lt;property id=&quot;20300&quot; value=&quot;Slide 8 - &amp;quot;Introducing the Array Class&amp;quot;&quot;/&gt;&lt;property id=&quot;20307&quot; value=&quot;259&quot;/&gt;&lt;/object&gt;&lt;object type=&quot;3&quot; unique_id=&quot;10010&quot;&gt;&lt;property id=&quot;20148&quot; value=&quot;5&quot;/&gt;&lt;property id=&quot;20300&quot; value=&quot;Slide 10 - &amp;quot;The Array Class&amp;quot;&quot;/&gt;&lt;property id=&quot;20307&quot; value=&quot;260&quot;/&gt;&lt;/object&gt;&lt;object type=&quot;3&quot; unique_id=&quot;10011&quot;&gt;&lt;property id=&quot;20148&quot; value=&quot;5&quot;/&gt;&lt;property id=&quot;20300&quot; value=&quot;Slide 11 - &amp;quot;Templated Classes&amp;quot;&quot;/&gt;&lt;property id=&quot;20307&quot; value=&quot;261&quot;/&gt;&lt;/object&gt;&lt;object type=&quot;3&quot; unique_id=&quot;10012&quot;&gt;&lt;property id=&quot;20148&quot; value=&quot;5&quot;/&gt;&lt;property id=&quot;20300&quot; value=&quot;Slide 12 - &amp;quot;Adding to the Container&amp;quot;&quot;/&gt;&lt;property id=&quot;20307&quot; value=&quot;262&quot;/&gt;&lt;/object&gt;&lt;object type=&quot;3&quot; unique_id=&quot;10013&quot;&gt;&lt;property id=&quot;20148&quot; value=&quot;5&quot;/&gt;&lt;property id=&quot;20300&quot; value=&quot;Slide 13 - &amp;quot;Removing from the Container&amp;quot;&quot;/&gt;&lt;property id=&quot;20307&quot; value=&quot;263&quot;/&gt;&lt;/object&gt;&lt;object type=&quot;3&quot; unique_id=&quot;10014&quot;&gt;&lt;property id=&quot;20148&quot; value=&quot;5&quot;/&gt;&lt;property id=&quot;20300&quot; value=&quot;Slide 15 - &amp;quot;Accessing the Container&amp;quot;&quot;/&gt;&lt;property id=&quot;20307&quot; value=&quot;264&quot;/&gt;&lt;/object&gt;&lt;object type=&quot;3&quot; unique_id=&quot;10015&quot;&gt;&lt;property id=&quot;20148&quot; value=&quot;5&quot;/&gt;&lt;property id=&quot;20300&quot; value=&quot;Slide 17 - &amp;quot;Container with Benefits&amp;quot;&quot;/&gt;&lt;property id=&quot;20307&quot; value=&quot;265&quot;/&gt;&lt;/object&gt;&lt;object type=&quot;3&quot; unique_id=&quot;10016&quot;&gt;&lt;property id=&quot;20148&quot; value=&quot;5&quot;/&gt;&lt;property id=&quot;20300&quot; value=&quot;Slide 18 - &amp;quot;What about these?&amp;quot;&quot;/&gt;&lt;property id=&quot;20307&quot; value=&quot;266&quot;/&gt;&lt;/object&gt;&lt;object type=&quot;3&quot; unique_id=&quot;10017&quot;&gt;&lt;property id=&quot;20148&quot; value=&quot;5&quot;/&gt;&lt;property id=&quot;20300&quot; value=&quot;Slide 19 - &amp;quot;How you handled it in 53…&amp;quot;&quot;/&gt;&lt;property id=&quot;20307&quot; value=&quot;267&quot;/&gt;&lt;/object&gt;&lt;object type=&quot;3&quot; unique_id=&quot;10018&quot;&gt;&lt;property id=&quot;20148&quot; value=&quot;5&quot;/&gt;&lt;property id=&quot;20300&quot; value=&quot;Slide 20 - &amp;quot;Drawback&amp;quot;&quot;/&gt;&lt;property id=&quot;20307&quot; value=&quot;268&quot;/&gt;&lt;/object&gt;&lt;object type=&quot;3&quot; unique_id=&quot;10019&quot;&gt;&lt;property id=&quot;20148&quot; value=&quot;5&quot;/&gt;&lt;property id=&quot;20300&quot; value=&quot;Slide 21 - &amp;quot;C-Style Error Codes&amp;quot;&quot;/&gt;&lt;property id=&quot;20307&quot; value=&quot;269&quot;/&gt;&lt;/object&gt;&lt;object type=&quot;3&quot; unique_id=&quot;10020&quot;&gt;&lt;property id=&quot;20148&quot; value=&quot;5&quot;/&gt;&lt;property id=&quot;20300&quot; value=&quot;Slide 22 - &amp;quot;Handling C Error Codes&amp;quot;&quot;/&gt;&lt;property id=&quot;20307&quot; value=&quot;270&quot;/&gt;&lt;/object&gt;&lt;object type=&quot;3&quot; unique_id=&quot;10021&quot;&gt;&lt;property id=&quot;20148&quot; value=&quot;5&quot;/&gt;&lt;property id=&quot;20300&quot; value=&quot;Slide 23 - &amp;quot;Drawbacks&amp;quot;&quot;/&gt;&lt;property id=&quot;20307&quot; value=&quot;271&quot;/&gt;&lt;/object&gt;&lt;object type=&quot;3&quot; unique_id=&quot;10022&quot;&gt;&lt;property id=&quot;20148&quot; value=&quot;5&quot;/&gt;&lt;property id=&quot;20300&quot; value=&quot;Slide 24 - &amp;quot;C++ Throws&amp;quot;&quot;/&gt;&lt;property id=&quot;20307&quot; value=&quot;272&quot;/&gt;&lt;/object&gt;&lt;object type=&quot;3&quot; unique_id=&quot;10023&quot;&gt;&lt;property id=&quot;20148&quot; value=&quot;5&quot;/&gt;&lt;property id=&quot;20300&quot; value=&quot;Slide 25 - &amp;quot;Handling C++ Catches&amp;quot;&quot;/&gt;&lt;property id=&quot;20307&quot; value=&quot;273&quot;/&gt;&lt;/object&gt;&lt;object type=&quot;3&quot; unique_id=&quot;10024&quot;&gt;&lt;property id=&quot;20148&quot; value=&quot;5&quot;/&gt;&lt;property id=&quot;20300&quot; value=&quot;Slide 26 - &amp;quot;Benefits&amp;quot;&quot;/&gt;&lt;property id=&quot;20307&quot; value=&quot;274&quot;/&gt;&lt;/object&gt;&lt;object type=&quot;3&quot; unique_id=&quot;10025&quot;&gt;&lt;property id=&quot;20148&quot; value=&quot;5&quot;/&gt;&lt;property id=&quot;20300&quot; value=&quot;Slide 27 - &amp;quot;Exception Class&amp;quot;&quot;/&gt;&lt;property id=&quot;20307&quot; value=&quot;275&quot;/&gt;&lt;/object&gt;&lt;object type=&quot;3&quot; unique_id=&quot;10026&quot;&gt;&lt;property id=&quot;20148&quot; value=&quot;5&quot;/&gt;&lt;property id=&quot;20300&quot; value=&quot;Slide 28 - &amp;quot;Push Exceptions&amp;quot;&quot;/&gt;&lt;property id=&quot;20307&quot; value=&quot;276&quot;/&gt;&lt;/object&gt;&lt;object type=&quot;3&quot; unique_id=&quot;10038&quot;&gt;&lt;property id=&quot;20148&quot; value=&quot;5&quot;/&gt;&lt;property id=&quot;20300&quot; value=&quot;Slide 30 - &amp;quot;Questions?&amp;quot;&quot;/&gt;&lt;property id=&quot;20307&quot; value=&quot;277&quot;/&gt;&lt;/object&gt;&lt;object type=&quot;3&quot; unique_id=&quot;10298&quot;&gt;&lt;property id=&quot;20148&quot; value=&quot;5&quot;/&gt;&lt;property id=&quot;20300&quot; value=&quot;Slide 9 - &amp;quot;Has max_size and size Built In&amp;quot;&quot;/&gt;&lt;property id=&quot;20307&quot; value=&quot;291&quot;/&gt;&lt;/object&gt;&lt;object type=&quot;3&quot; unique_id=&quot;10418&quot;&gt;&lt;property id=&quot;20148&quot; value=&quot;5&quot;/&gt;&lt;property id=&quot;20300&quot; value=&quot;Slide 5 - &amp;quot;Arrays with Help&amp;quot;&quot;/&gt;&lt;property id=&quot;20307&quot; value=&quot;292&quot;/&gt;&lt;/object&gt;&lt;object type=&quot;3&quot; unique_id=&quot;10419&quot;&gt;&lt;property id=&quot;20148&quot; value=&quot;5&quot;/&gt;&lt;property id=&quot;20300&quot; value=&quot;Slide 7 - &amp;quot;Add another variable!&amp;quot;&quot;/&gt;&lt;property id=&quot;20307&quot; value=&quot;293&quot;/&gt;&lt;/object&gt;&lt;object type=&quot;3&quot; unique_id=&quot;10565&quot;&gt;&lt;property id=&quot;20148&quot; value=&quot;5&quot;/&gt;&lt;property id=&quot;20300&quot; value=&quot;Slide 16 - &amp;quot;Why are there two?&amp;quot;&quot;/&gt;&lt;property id=&quot;20307&quot; value=&quot;294&quot;/&gt;&lt;/object&gt;&lt;object type=&quot;3&quot; unique_id=&quot;10656&quot;&gt;&lt;property id=&quot;20148&quot; value=&quot;5&quot;/&gt;&lt;property id=&quot;20300&quot; value=&quot;Slide 14 - &amp;quot;Initializing and Variable Wrapping&amp;quot;&quot;/&gt;&lt;property id=&quot;20307&quot; value=&quot;295&quot;/&gt;&lt;/object&gt;&lt;object type=&quot;3&quot; unique_id=&quot;10750&quot;&gt;&lt;property id=&quot;20148&quot; value=&quot;5&quot;/&gt;&lt;property id=&quot;20300&quot; value=&quot;Slide 29 - &amp;quot;Removing from the Container&amp;quot;&quot;/&gt;&lt;property id=&quot;20307&quot; value=&quot;29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7840</TotalTime>
  <Words>1258</Words>
  <Application>Microsoft Macintosh PowerPoint</Application>
  <PresentationFormat>On-screen Show (4:3)</PresentationFormat>
  <Paragraphs>457</Paragraphs>
  <Slides>34</Slides>
  <Notes>34</Notes>
  <HiddenSlides>0</HiddenSlides>
  <MMClips>10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Calibri</vt:lpstr>
      <vt:lpstr>Courier New</vt:lpstr>
      <vt:lpstr>Wingdings</vt:lpstr>
      <vt:lpstr>Arial</vt:lpstr>
      <vt:lpstr>Office Theme</vt:lpstr>
      <vt:lpstr>Constructors</vt:lpstr>
      <vt:lpstr>Initializing New Objects</vt:lpstr>
      <vt:lpstr>Initializing New Objects</vt:lpstr>
      <vt:lpstr>Initializing New Objects</vt:lpstr>
      <vt:lpstr>Initializing New Objects</vt:lpstr>
      <vt:lpstr>Initializing New Objects</vt:lpstr>
      <vt:lpstr>Initializing New Objects</vt:lpstr>
      <vt:lpstr>Constructors</vt:lpstr>
      <vt:lpstr>Constructors</vt:lpstr>
      <vt:lpstr>Constructors</vt:lpstr>
      <vt:lpstr>Constructors</vt:lpstr>
      <vt:lpstr>Constructors</vt:lpstr>
      <vt:lpstr>First Constructor</vt:lpstr>
      <vt:lpstr>First Constructor</vt:lpstr>
      <vt:lpstr>First Constructor</vt:lpstr>
      <vt:lpstr>First Constructor</vt:lpstr>
      <vt:lpstr>First Constructor</vt:lpstr>
      <vt:lpstr>What if…</vt:lpstr>
      <vt:lpstr>What if…</vt:lpstr>
      <vt:lpstr>What if fix…</vt:lpstr>
      <vt:lpstr>An Initialization List</vt:lpstr>
      <vt:lpstr>What if fix…</vt:lpstr>
      <vt:lpstr>Initializing New Objects</vt:lpstr>
      <vt:lpstr>Initializing New Objects</vt:lpstr>
      <vt:lpstr>Initializing New Objects</vt:lpstr>
      <vt:lpstr>Initializing New Objects</vt:lpstr>
      <vt:lpstr>Initializing New Objects</vt:lpstr>
      <vt:lpstr>Default Constructor</vt:lpstr>
      <vt:lpstr>Copy Constructor</vt:lpstr>
      <vt:lpstr>Copy Constructor</vt:lpstr>
      <vt:lpstr>Copy Constructor</vt:lpstr>
      <vt:lpstr>Initializing New Objects A Warning!</vt:lpstr>
      <vt:lpstr>Initializing New Objects A Warning!</vt:lpstr>
      <vt:lpstr>End of Session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Classes &amp; Exception Handling</dc:title>
  <dc:creator>Buechler, Matt Ryan</dc:creator>
  <cp:lastModifiedBy>Mike Gosnell</cp:lastModifiedBy>
  <cp:revision>386</cp:revision>
  <dcterms:created xsi:type="dcterms:W3CDTF">2006-08-16T00:00:00Z</dcterms:created>
  <dcterms:modified xsi:type="dcterms:W3CDTF">2016-12-28T21:31:00Z</dcterms:modified>
</cp:coreProperties>
</file>