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7" r:id="rId8"/>
    <p:sldId id="268" r:id="rId9"/>
    <p:sldId id="269" r:id="rId10"/>
    <p:sldId id="270" r:id="rId11"/>
    <p:sldId id="266" r:id="rId12"/>
    <p:sldId id="262" r:id="rId13"/>
    <p:sldId id="263" r:id="rId14"/>
    <p:sldId id="264" r:id="rId15"/>
    <p:sldId id="265" r:id="rId16"/>
    <p:sldId id="271" r:id="rId17"/>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5"/>
    <p:restoredTop sz="83097" autoAdjust="0"/>
  </p:normalViewPr>
  <p:slideViewPr>
    <p:cSldViewPr snapToGrid="0" snapToObjects="1">
      <p:cViewPr varScale="1">
        <p:scale>
          <a:sx n="59" d="100"/>
          <a:sy n="59" d="100"/>
        </p:scale>
        <p:origin x="8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462902112"/>
        <c:axId val="1463298384"/>
        <c:axId val="1433115696"/>
      </c:bar3DChart>
      <c:catAx>
        <c:axId val="1462902112"/>
        <c:scaling>
          <c:orientation val="minMax"/>
        </c:scaling>
        <c:delete val="0"/>
        <c:axPos val="b"/>
        <c:numFmt formatCode="General" sourceLinked="1"/>
        <c:majorTickMark val="out"/>
        <c:minorTickMark val="none"/>
        <c:tickLblPos val="nextTo"/>
        <c:crossAx val="1463298384"/>
        <c:crosses val="autoZero"/>
        <c:auto val="1"/>
        <c:lblAlgn val="ctr"/>
        <c:lblOffset val="100"/>
        <c:noMultiLvlLbl val="0"/>
      </c:catAx>
      <c:valAx>
        <c:axId val="1463298384"/>
        <c:scaling>
          <c:orientation val="minMax"/>
        </c:scaling>
        <c:delete val="0"/>
        <c:axPos val="l"/>
        <c:majorGridlines/>
        <c:numFmt formatCode="General" sourceLinked="1"/>
        <c:majorTickMark val="out"/>
        <c:minorTickMark val="none"/>
        <c:tickLblPos val="nextTo"/>
        <c:crossAx val="1462902112"/>
        <c:crosses val="autoZero"/>
        <c:crossBetween val="between"/>
      </c:valAx>
      <c:serAx>
        <c:axId val="1433115696"/>
        <c:scaling>
          <c:orientation val="minMax"/>
        </c:scaling>
        <c:delete val="0"/>
        <c:axPos val="b"/>
        <c:majorTickMark val="out"/>
        <c:minorTickMark val="none"/>
        <c:tickLblPos val="nextTo"/>
        <c:crossAx val="1463298384"/>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91F2B-E4D6-4814-B5EC-3B0157523B13}" type="datetimeFigureOut">
              <a:rPr lang="en-US" smtClean="0"/>
              <a:t>5/19/17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0B8-0815-406C-8285-2B773E77959E}" type="slidenum">
              <a:rPr lang="en-US" smtClean="0"/>
              <a:t>‹#›</a:t>
            </a:fld>
            <a:endParaRPr lang="en-US"/>
          </a:p>
        </p:txBody>
      </p:sp>
    </p:spTree>
    <p:extLst>
      <p:ext uri="{BB962C8B-B14F-4D97-AF65-F5344CB8AC3E}">
        <p14:creationId xmlns:p14="http://schemas.microsoft.com/office/powerpoint/2010/main" val="391855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2020B8-0815-406C-8285-2B773E77959E}" type="slidenum">
              <a:rPr lang="en-US" smtClean="0"/>
              <a:t>7</a:t>
            </a:fld>
            <a:endParaRPr lang="en-US"/>
          </a:p>
        </p:txBody>
      </p:sp>
    </p:spTree>
    <p:extLst>
      <p:ext uri="{BB962C8B-B14F-4D97-AF65-F5344CB8AC3E}">
        <p14:creationId xmlns:p14="http://schemas.microsoft.com/office/powerpoint/2010/main" val="180774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http://www.linux.org/threads/the-linux-kernel-configuring-the-kernel-part-1.4274/</a:t>
            </a:r>
          </a:p>
          <a:p>
            <a:endParaRPr lang="en-US"/>
          </a:p>
        </p:txBody>
      </p:sp>
      <p:sp>
        <p:nvSpPr>
          <p:cNvPr id="4" name="Slide Number Placeholder 3"/>
          <p:cNvSpPr>
            <a:spLocks noGrp="1"/>
          </p:cNvSpPr>
          <p:nvPr>
            <p:ph type="sldNum" sz="quarter" idx="10"/>
          </p:nvPr>
        </p:nvSpPr>
        <p:spPr/>
        <p:txBody>
          <a:bodyPr/>
          <a:lstStyle/>
          <a:p>
            <a:fld id="{532020B8-0815-406C-8285-2B773E77959E}" type="slidenum">
              <a:rPr lang="en-US" smtClean="0"/>
              <a:t>11</a:t>
            </a:fld>
            <a:endParaRPr lang="en-US"/>
          </a:p>
        </p:txBody>
      </p:sp>
    </p:spTree>
    <p:extLst>
      <p:ext uri="{BB962C8B-B14F-4D97-AF65-F5344CB8AC3E}">
        <p14:creationId xmlns:p14="http://schemas.microsoft.com/office/powerpoint/2010/main" val="333305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individual commands as root use#</a:t>
            </a:r>
            <a:r>
              <a:rPr lang="en-US" baseline="0" dirty="0" smtClean="0"/>
              <a:t> </a:t>
            </a:r>
            <a:r>
              <a:rPr lang="en-US" baseline="0" dirty="0" err="1" smtClean="0"/>
              <a:t>sudo</a:t>
            </a:r>
            <a:r>
              <a:rPr lang="en-US" baseline="0" dirty="0" smtClean="0"/>
              <a:t> COMMAND</a:t>
            </a:r>
          </a:p>
          <a:p>
            <a:r>
              <a:rPr lang="en-US" baseline="0" dirty="0" smtClean="0"/>
              <a:t>To shortcut running commands as root use# </a:t>
            </a:r>
            <a:r>
              <a:rPr lang="en-US" baseline="0" dirty="0" err="1" smtClean="0"/>
              <a:t>sudo</a:t>
            </a:r>
            <a:r>
              <a:rPr lang="en-US" baseline="0" dirty="0" smtClean="0"/>
              <a:t> </a:t>
            </a:r>
            <a:r>
              <a:rPr lang="en-US" baseline="0" dirty="0" err="1" smtClean="0"/>
              <a:t>xterm</a:t>
            </a:r>
            <a:r>
              <a:rPr lang="en-US" baseline="0" dirty="0" smtClean="0"/>
              <a:t>&amp; </a:t>
            </a:r>
          </a:p>
          <a:p>
            <a:r>
              <a:rPr lang="en-US" baseline="0" dirty="0" smtClean="0"/>
              <a:t>which will open a new terminal as the root user</a:t>
            </a:r>
            <a:endParaRPr lang="en-US" dirty="0"/>
          </a:p>
        </p:txBody>
      </p:sp>
      <p:sp>
        <p:nvSpPr>
          <p:cNvPr id="4" name="Slide Number Placeholder 3"/>
          <p:cNvSpPr>
            <a:spLocks noGrp="1"/>
          </p:cNvSpPr>
          <p:nvPr>
            <p:ph type="sldNum" sz="quarter" idx="10"/>
          </p:nvPr>
        </p:nvSpPr>
        <p:spPr/>
        <p:txBody>
          <a:bodyPr/>
          <a:lstStyle/>
          <a:p>
            <a:fld id="{532020B8-0815-406C-8285-2B773E77959E}" type="slidenum">
              <a:rPr lang="en-US" smtClean="0"/>
              <a:t>12</a:t>
            </a:fld>
            <a:endParaRPr lang="en-US"/>
          </a:p>
        </p:txBody>
      </p:sp>
    </p:spTree>
    <p:extLst>
      <p:ext uri="{BB962C8B-B14F-4D97-AF65-F5344CB8AC3E}">
        <p14:creationId xmlns:p14="http://schemas.microsoft.com/office/powerpoint/2010/main" val="421546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elect to disable or enable various</a:t>
            </a:r>
            <a:r>
              <a:rPr lang="en-US" baseline="0" dirty="0" smtClean="0"/>
              <a:t> options. For example, if you are running on a Pentium 4 you can disable AMD related components and select the specific processor. Every option should also have a “Help” screen to describe what that component does. When you’re finished in a sub-menu, Exit will return to the next highest menu level.</a:t>
            </a:r>
            <a:endParaRPr lang="en-US" dirty="0"/>
          </a:p>
        </p:txBody>
      </p:sp>
      <p:sp>
        <p:nvSpPr>
          <p:cNvPr id="4" name="Slide Number Placeholder 3"/>
          <p:cNvSpPr>
            <a:spLocks noGrp="1"/>
          </p:cNvSpPr>
          <p:nvPr>
            <p:ph type="sldNum" sz="quarter" idx="10"/>
          </p:nvPr>
        </p:nvSpPr>
        <p:spPr/>
        <p:txBody>
          <a:bodyPr/>
          <a:lstStyle/>
          <a:p>
            <a:fld id="{532020B8-0815-406C-8285-2B773E77959E}" type="slidenum">
              <a:rPr lang="en-US" smtClean="0"/>
              <a:t>13</a:t>
            </a:fld>
            <a:endParaRPr lang="en-US"/>
          </a:p>
        </p:txBody>
      </p:sp>
    </p:spTree>
    <p:extLst>
      <p:ext uri="{BB962C8B-B14F-4D97-AF65-F5344CB8AC3E}">
        <p14:creationId xmlns:p14="http://schemas.microsoft.com/office/powerpoint/2010/main" val="162705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–j2 option will</a:t>
            </a:r>
            <a:r>
              <a:rPr lang="en-US" baseline="0" dirty="0" smtClean="0"/>
              <a:t> utilize 2 concurrent threads when possible (match to the number of cores)</a:t>
            </a:r>
            <a:endParaRPr lang="en-US" dirty="0"/>
          </a:p>
        </p:txBody>
      </p:sp>
      <p:sp>
        <p:nvSpPr>
          <p:cNvPr id="4" name="Slide Number Placeholder 3"/>
          <p:cNvSpPr>
            <a:spLocks noGrp="1"/>
          </p:cNvSpPr>
          <p:nvPr>
            <p:ph type="sldNum" sz="quarter" idx="10"/>
          </p:nvPr>
        </p:nvSpPr>
        <p:spPr/>
        <p:txBody>
          <a:bodyPr/>
          <a:lstStyle/>
          <a:p>
            <a:fld id="{532020B8-0815-406C-8285-2B773E77959E}" type="slidenum">
              <a:rPr lang="en-US" smtClean="0"/>
              <a:t>14</a:t>
            </a:fld>
            <a:endParaRPr lang="en-US"/>
          </a:p>
        </p:txBody>
      </p:sp>
    </p:spTree>
    <p:extLst>
      <p:ext uri="{BB962C8B-B14F-4D97-AF65-F5344CB8AC3E}">
        <p14:creationId xmlns:p14="http://schemas.microsoft.com/office/powerpoint/2010/main" val="411644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Kernel version can be found using command#</a:t>
            </a:r>
            <a:r>
              <a:rPr lang="en-US" baseline="0" dirty="0" smtClean="0"/>
              <a:t> </a:t>
            </a:r>
            <a:r>
              <a:rPr lang="en-US" dirty="0" err="1" smtClean="0"/>
              <a:t>uname</a:t>
            </a:r>
            <a:r>
              <a:rPr lang="en-US" dirty="0" smtClean="0"/>
              <a:t> –r</a:t>
            </a:r>
          </a:p>
          <a:p>
            <a:r>
              <a:rPr lang="en-US" dirty="0" smtClean="0"/>
              <a:t>OS version can be found using command# </a:t>
            </a:r>
            <a:r>
              <a:rPr lang="en-US" dirty="0" err="1" smtClean="0"/>
              <a:t>lsb_release</a:t>
            </a:r>
            <a:r>
              <a:rPr lang="en-US" dirty="0" smtClean="0"/>
              <a:t> –a</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32020B8-0815-406C-8285-2B773E77959E}" type="slidenum">
              <a:rPr lang="en-US" smtClean="0"/>
              <a:t>15</a:t>
            </a:fld>
            <a:endParaRPr lang="en-US"/>
          </a:p>
        </p:txBody>
      </p:sp>
    </p:spTree>
    <p:extLst>
      <p:ext uri="{BB962C8B-B14F-4D97-AF65-F5344CB8AC3E}">
        <p14:creationId xmlns:p14="http://schemas.microsoft.com/office/powerpoint/2010/main" val="25497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gold-panoramic_rv.jpg"/>
          <p:cNvPicPr>
            <a:picLocks noChangeAspect="1"/>
          </p:cNvPicPr>
          <p:nvPr userDrawn="1"/>
        </p:nvPicPr>
        <p:blipFill>
          <a:blip r:embed="rId2"/>
          <a:stretch>
            <a:fillRect/>
          </a:stretch>
        </p:blipFill>
        <p:spPr>
          <a:xfrm>
            <a:off x="-77682" y="-65967"/>
            <a:ext cx="9492021" cy="7120128"/>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5/19/17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21779055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8695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gold-stripe.jpg"/>
          <p:cNvPicPr>
            <a:picLocks noChangeAspect="1"/>
          </p:cNvPicPr>
          <p:nvPr userDrawn="1"/>
        </p:nvPicPr>
        <p:blipFill>
          <a:blip r:embed="rId11"/>
          <a:stretch>
            <a:fillRect/>
          </a:stretch>
        </p:blipFill>
        <p:spPr>
          <a:xfrm>
            <a:off x="714" y="0"/>
            <a:ext cx="9231965" cy="6925056"/>
          </a:xfrm>
          <a:prstGeom prst="rect">
            <a:avLst/>
          </a:prstGeom>
        </p:spPr>
      </p:pic>
      <p:sp>
        <p:nvSpPr>
          <p:cNvPr id="2" name="Title Placeholder 1"/>
          <p:cNvSpPr>
            <a:spLocks noGrp="1"/>
          </p:cNvSpPr>
          <p:nvPr>
            <p:ph type="title"/>
          </p:nvPr>
        </p:nvSpPr>
        <p:spPr>
          <a:xfrm>
            <a:off x="457200" y="63667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62232"/>
            <a:ext cx="8229600" cy="411373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dn.kernel.org/pub/linux/kernel/v4.x/linux-4.6.tar.xz"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virtualbox.org/wiki/Downloa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dirty="0" smtClean="0">
                <a:solidFill>
                  <a:srgbClr val="085706"/>
                </a:solidFill>
                <a:ea typeface="+mj-ea"/>
              </a:rPr>
              <a:t>Lab #1</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85706"/>
                </a:solidFill>
                <a:effectLst/>
                <a:uLnTx/>
                <a:uFillTx/>
                <a:latin typeface="Arial"/>
                <a:ea typeface="+mj-ea"/>
                <a:cs typeface="Arial"/>
              </a:rPr>
              <a:t>Exploring the Linux</a:t>
            </a:r>
            <a:r>
              <a:rPr kumimoji="0" lang="en-US" sz="4400" b="1" i="0" u="none" strike="noStrike" kern="1200" cap="none" spc="0" normalizeH="0" noProof="0" dirty="0" smtClean="0">
                <a:ln>
                  <a:noFill/>
                </a:ln>
                <a:solidFill>
                  <a:srgbClr val="085706"/>
                </a:solidFill>
                <a:effectLst/>
                <a:uLnTx/>
                <a:uFillTx/>
                <a:latin typeface="Arial"/>
                <a:ea typeface="+mj-ea"/>
                <a:cs typeface="Arial"/>
              </a:rPr>
              <a:t> kernel</a:t>
            </a:r>
            <a:endParaRPr kumimoji="0" lang="en-US" sz="4400" b="1" i="0" u="none" strike="noStrike" kern="1200" cap="none" spc="0" normalizeH="0" baseline="0" noProof="0" dirty="0">
              <a:ln>
                <a:noFill/>
              </a:ln>
              <a:solidFill>
                <a:srgbClr val="085706"/>
              </a:solidFill>
              <a:effectLst/>
              <a:uLnTx/>
              <a:uFillTx/>
              <a:latin typeface="Arial"/>
              <a:ea typeface="+mj-ea"/>
              <a:cs typeface="Arial"/>
            </a:endParaRPr>
          </a:p>
        </p:txBody>
      </p:sp>
      <p:sp>
        <p:nvSpPr>
          <p:cNvPr id="5"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40403E"/>
                </a:solidFill>
                <a:effectLst/>
                <a:uLnTx/>
                <a:uFillTx/>
                <a:latin typeface="Arial"/>
                <a:ea typeface="+mn-ea"/>
                <a:cs typeface="Arial"/>
              </a:rPr>
              <a:t>NEU – 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&amp; Confirm</a:t>
            </a:r>
            <a:endParaRPr lang="en-US" dirty="0"/>
          </a:p>
        </p:txBody>
      </p:sp>
      <p:sp>
        <p:nvSpPr>
          <p:cNvPr id="3" name="Content Placeholder 2"/>
          <p:cNvSpPr>
            <a:spLocks noGrp="1"/>
          </p:cNvSpPr>
          <p:nvPr>
            <p:ph idx="1"/>
          </p:nvPr>
        </p:nvSpPr>
        <p:spPr/>
        <p:txBody>
          <a:bodyPr>
            <a:normAutofit lnSpcReduction="10000"/>
          </a:bodyPr>
          <a:lstStyle/>
          <a:p>
            <a:r>
              <a:rPr lang="en-US" dirty="0" smtClean="0"/>
              <a:t>Is the kernel module compiled?</a:t>
            </a:r>
            <a:endParaRPr lang="en-US" dirty="0"/>
          </a:p>
          <a:p>
            <a:r>
              <a:rPr lang="en-US" dirty="0" smtClean="0"/>
              <a:t>Did install complete? </a:t>
            </a:r>
          </a:p>
          <a:p>
            <a:pPr lvl="1"/>
            <a:r>
              <a:rPr lang="en-US" dirty="0" smtClean="0"/>
              <a:t>How can you tell?</a:t>
            </a:r>
            <a:endParaRPr lang="en-US" dirty="0"/>
          </a:p>
          <a:p>
            <a:r>
              <a:rPr lang="en-US" dirty="0" smtClean="0"/>
              <a:t>Was uninstall/removal successful?</a:t>
            </a:r>
          </a:p>
          <a:p>
            <a:pPr lvl="1"/>
            <a:r>
              <a:rPr lang="en-US" dirty="0" smtClean="0"/>
              <a:t>How can you tell?</a:t>
            </a:r>
          </a:p>
          <a:p>
            <a:pPr lvl="1"/>
            <a:endParaRPr lang="en-US" dirty="0"/>
          </a:p>
          <a:p>
            <a:r>
              <a:rPr lang="en-US" dirty="0" smtClean="0"/>
              <a:t>MOST tweaking will happen WITHOUT user created modules</a:t>
            </a:r>
            <a:r>
              <a:rPr lang="is-IS" dirty="0" smtClean="0"/>
              <a:t>…</a:t>
            </a:r>
            <a:endParaRPr lang="en-US" dirty="0"/>
          </a:p>
        </p:txBody>
      </p:sp>
    </p:spTree>
    <p:extLst>
      <p:ext uri="{BB962C8B-B14F-4D97-AF65-F5344CB8AC3E}">
        <p14:creationId xmlns:p14="http://schemas.microsoft.com/office/powerpoint/2010/main" val="76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or Module …</a:t>
            </a:r>
            <a:endParaRPr lang="en-US" dirty="0"/>
          </a:p>
        </p:txBody>
      </p:sp>
      <p:sp>
        <p:nvSpPr>
          <p:cNvPr id="3" name="Content Placeholder 2"/>
          <p:cNvSpPr>
            <a:spLocks noGrp="1"/>
          </p:cNvSpPr>
          <p:nvPr>
            <p:ph idx="1"/>
          </p:nvPr>
        </p:nvSpPr>
        <p:spPr>
          <a:xfrm>
            <a:off x="457200" y="1665329"/>
            <a:ext cx="8229600" cy="4759855"/>
          </a:xfrm>
        </p:spPr>
        <p:txBody>
          <a:bodyPr>
            <a:normAutofit fontScale="70000" lnSpcReduction="20000"/>
          </a:bodyPr>
          <a:lstStyle/>
          <a:p>
            <a:pPr marL="0" indent="0">
              <a:buNone/>
            </a:pPr>
            <a:r>
              <a:rPr lang="en-US" dirty="0"/>
              <a:t>NOTE: Code in the Linux kernel can be put in the kernel itself or made as a module. For instance, users can add Bluetooth drivers as a module (separate from the kernel), add to the kernel itself, or not add at all. When code is added to the kernel itself, the kernel requires more RAM space and boot-up time may take longer. However, the kernel will perform better. If code is added as modules, the code will remain on the hard-drive until the code is needed. Then, the module is loaded to RAM. This will reduce the kernel's RAM usage and decrease boot time. However, the kernel's performance may suffer because the kernel and the modules will be spread throughout the RAM. The other choice is to not add some code. For illustration, a kernel developer may know that a system will never use Bluetooth devices. As a result, the drivers are not added to the kernel. This improves the kernel's performance. However, if users later need Bluetooth devices, they will need to install Bluetooth modules or update the whole kernel.</a:t>
            </a:r>
          </a:p>
        </p:txBody>
      </p:sp>
    </p:spTree>
    <p:extLst>
      <p:ext uri="{BB962C8B-B14F-4D97-AF65-F5344CB8AC3E}">
        <p14:creationId xmlns:p14="http://schemas.microsoft.com/office/powerpoint/2010/main" val="151544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Kernel Installation Steps </a:t>
            </a:r>
            <a:br>
              <a:rPr lang="en-US" dirty="0" smtClean="0"/>
            </a:br>
            <a:r>
              <a:rPr lang="en-US" dirty="0" smtClean="0"/>
              <a:t>(</a:t>
            </a:r>
            <a:r>
              <a:rPr lang="en-US" b="1" dirty="0" smtClean="0"/>
              <a:t>run as root </a:t>
            </a:r>
            <a:r>
              <a:rPr lang="mr-IN" b="1" dirty="0" smtClean="0"/>
              <a:t>–</a:t>
            </a:r>
            <a:r>
              <a:rPr lang="en-US" b="1" dirty="0" smtClean="0"/>
              <a:t> </a:t>
            </a:r>
            <a:r>
              <a:rPr lang="en-US" b="1" dirty="0" err="1" smtClean="0"/>
              <a:t>sudo</a:t>
            </a:r>
            <a:r>
              <a:rPr lang="en-US" b="1" dirty="0" smtClean="0"/>
              <a:t> /bin/bash</a:t>
            </a:r>
            <a:r>
              <a:rPr lang="en-US" dirty="0" smtClean="0"/>
              <a:t>)</a:t>
            </a:r>
            <a:endParaRPr lang="en-US" dirty="0"/>
          </a:p>
        </p:txBody>
      </p:sp>
      <p:sp>
        <p:nvSpPr>
          <p:cNvPr id="3" name="Content Placeholder 2"/>
          <p:cNvSpPr>
            <a:spLocks noGrp="1"/>
          </p:cNvSpPr>
          <p:nvPr>
            <p:ph idx="1"/>
          </p:nvPr>
        </p:nvSpPr>
        <p:spPr>
          <a:xfrm>
            <a:off x="457200" y="1847891"/>
            <a:ext cx="8229600" cy="4634971"/>
          </a:xfrm>
        </p:spPr>
        <p:txBody>
          <a:bodyPr>
            <a:normAutofit lnSpcReduction="10000"/>
          </a:bodyPr>
          <a:lstStyle/>
          <a:p>
            <a:r>
              <a:rPr lang="en-US" dirty="0" smtClean="0"/>
              <a:t>Download </a:t>
            </a:r>
            <a:r>
              <a:rPr lang="en-US" dirty="0" smtClean="0">
                <a:hlinkClick r:id="rId3"/>
              </a:rPr>
              <a:t>a kernel</a:t>
            </a:r>
            <a:endParaRPr lang="en-US" dirty="0" smtClean="0"/>
          </a:p>
          <a:p>
            <a:pPr lvl="1"/>
            <a:r>
              <a:rPr lang="en-US" sz="2000" dirty="0" smtClean="0"/>
              <a:t>cd /</a:t>
            </a:r>
            <a:r>
              <a:rPr lang="en-US" sz="2000" dirty="0" err="1" smtClean="0"/>
              <a:t>usr</a:t>
            </a:r>
            <a:r>
              <a:rPr lang="en-US" sz="2000" dirty="0" smtClean="0"/>
              <a:t>/</a:t>
            </a:r>
            <a:r>
              <a:rPr lang="en-US" sz="2000" dirty="0" err="1" smtClean="0"/>
              <a:t>src</a:t>
            </a:r>
            <a:endParaRPr lang="en-US" sz="2000" dirty="0" smtClean="0"/>
          </a:p>
          <a:p>
            <a:pPr lvl="1"/>
            <a:r>
              <a:rPr lang="en-US" sz="2000" dirty="0" err="1" smtClean="0"/>
              <a:t>wget</a:t>
            </a:r>
            <a:r>
              <a:rPr lang="en-US" sz="2000" dirty="0"/>
              <a:t> </a:t>
            </a:r>
            <a:r>
              <a:rPr lang="en-US" sz="2000" dirty="0">
                <a:hlinkClick r:id="rId3"/>
              </a:rPr>
              <a:t>https://</a:t>
            </a:r>
            <a:r>
              <a:rPr lang="en-US" sz="2000" dirty="0" smtClean="0">
                <a:hlinkClick r:id="rId3"/>
              </a:rPr>
              <a:t>cdn.kernel.org/pub/linux/kernel/v4.x/linux-4.6.tar.xz</a:t>
            </a:r>
            <a:r>
              <a:rPr lang="en-US" sz="2000" dirty="0" smtClean="0"/>
              <a:t> </a:t>
            </a:r>
          </a:p>
          <a:p>
            <a:pPr lvl="1"/>
            <a:r>
              <a:rPr lang="en-US" sz="2000" dirty="0" smtClean="0"/>
              <a:t>tar </a:t>
            </a:r>
            <a:r>
              <a:rPr lang="en-US" sz="2000" dirty="0" err="1" smtClean="0"/>
              <a:t>xf</a:t>
            </a:r>
            <a:r>
              <a:rPr lang="en-US" sz="2000" dirty="0" smtClean="0"/>
              <a:t> linux-4.6.tar.xz</a:t>
            </a:r>
          </a:p>
          <a:p>
            <a:r>
              <a:rPr lang="en-US" dirty="0" smtClean="0"/>
              <a:t>Understand your system components</a:t>
            </a:r>
          </a:p>
          <a:p>
            <a:pPr lvl="1"/>
            <a:r>
              <a:rPr lang="en-US" dirty="0" err="1" smtClean="0"/>
              <a:t>lspci</a:t>
            </a:r>
            <a:r>
              <a:rPr lang="en-US" dirty="0" smtClean="0"/>
              <a:t> (-v), </a:t>
            </a:r>
            <a:r>
              <a:rPr lang="en-US" dirty="0" err="1" smtClean="0"/>
              <a:t>lsusb</a:t>
            </a:r>
            <a:r>
              <a:rPr lang="en-US" dirty="0" smtClean="0"/>
              <a:t>, </a:t>
            </a:r>
            <a:r>
              <a:rPr lang="en-US" dirty="0" err="1" smtClean="0"/>
              <a:t>lscpu</a:t>
            </a:r>
            <a:r>
              <a:rPr lang="en-US" dirty="0" smtClean="0"/>
              <a:t>, cat /proc/</a:t>
            </a:r>
            <a:r>
              <a:rPr lang="en-US" dirty="0" err="1" smtClean="0"/>
              <a:t>cpuinfo</a:t>
            </a:r>
            <a:r>
              <a:rPr lang="en-US" dirty="0" smtClean="0"/>
              <a:t>, cat /proc/</a:t>
            </a:r>
            <a:r>
              <a:rPr lang="en-US" dirty="0" err="1" smtClean="0"/>
              <a:t>meminfo</a:t>
            </a:r>
            <a:r>
              <a:rPr lang="en-US" dirty="0" smtClean="0"/>
              <a:t> </a:t>
            </a:r>
          </a:p>
          <a:p>
            <a:r>
              <a:rPr lang="en-US" dirty="0" smtClean="0"/>
              <a:t>Configure the kernel</a:t>
            </a:r>
          </a:p>
          <a:p>
            <a:pPr lvl="1"/>
            <a:r>
              <a:rPr lang="en-US" dirty="0" smtClean="0"/>
              <a:t>cd linux-4.6</a:t>
            </a:r>
          </a:p>
          <a:p>
            <a:pPr lvl="1"/>
            <a:r>
              <a:rPr lang="en-US" dirty="0" smtClean="0"/>
              <a:t>make </a:t>
            </a:r>
            <a:r>
              <a:rPr lang="en-US" dirty="0" err="1" smtClean="0"/>
              <a:t>menuconfig</a:t>
            </a:r>
            <a:endParaRPr lang="en-US" dirty="0"/>
          </a:p>
        </p:txBody>
      </p:sp>
    </p:spTree>
    <p:extLst>
      <p:ext uri="{BB962C8B-B14F-4D97-AF65-F5344CB8AC3E}">
        <p14:creationId xmlns:p14="http://schemas.microsoft.com/office/powerpoint/2010/main" val="3527045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Explore </a:t>
            </a:r>
            <a:r>
              <a:rPr lang="en-US" b="1" dirty="0" smtClean="0"/>
              <a:t>ALL</a:t>
            </a:r>
            <a:r>
              <a:rPr lang="en-US" dirty="0" smtClean="0"/>
              <a:t> configuration options</a:t>
            </a:r>
            <a:endParaRPr lang="en-US" dirty="0"/>
          </a:p>
        </p:txBody>
      </p:sp>
      <p:pic>
        <p:nvPicPr>
          <p:cNvPr id="2050" name="Picture 2" descr="http://static.thegeekstuff.com/wp-content/uploads/2013/05/linux-kernel-menuconfi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6982" y="1770184"/>
            <a:ext cx="7784854" cy="439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992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for your hardware</a:t>
            </a:r>
            <a:endParaRPr lang="en-US" dirty="0"/>
          </a:p>
        </p:txBody>
      </p:sp>
      <p:sp>
        <p:nvSpPr>
          <p:cNvPr id="3" name="Content Placeholder 2"/>
          <p:cNvSpPr>
            <a:spLocks noGrp="1"/>
          </p:cNvSpPr>
          <p:nvPr>
            <p:ph idx="1"/>
          </p:nvPr>
        </p:nvSpPr>
        <p:spPr/>
        <p:txBody>
          <a:bodyPr/>
          <a:lstStyle/>
          <a:p>
            <a:r>
              <a:rPr lang="en-US" dirty="0" smtClean="0"/>
              <a:t>Save configuration file to .</a:t>
            </a:r>
            <a:r>
              <a:rPr lang="en-US" dirty="0" err="1" smtClean="0"/>
              <a:t>config</a:t>
            </a:r>
            <a:endParaRPr lang="en-US" dirty="0" smtClean="0"/>
          </a:p>
          <a:p>
            <a:r>
              <a:rPr lang="en-US" dirty="0" smtClean="0"/>
              <a:t># </a:t>
            </a:r>
            <a:r>
              <a:rPr lang="en-US" dirty="0" err="1" smtClean="0"/>
              <a:t>sudo</a:t>
            </a:r>
            <a:r>
              <a:rPr lang="en-US" dirty="0" smtClean="0"/>
              <a:t> make –j2</a:t>
            </a:r>
          </a:p>
          <a:p>
            <a:r>
              <a:rPr lang="en-US" dirty="0" smtClean="0"/>
              <a:t># </a:t>
            </a:r>
            <a:r>
              <a:rPr lang="en-US" dirty="0" err="1" smtClean="0"/>
              <a:t>sudo</a:t>
            </a:r>
            <a:r>
              <a:rPr lang="en-US" dirty="0" smtClean="0"/>
              <a:t> make modules</a:t>
            </a:r>
          </a:p>
          <a:p>
            <a:r>
              <a:rPr lang="en-US" dirty="0" smtClean="0"/>
              <a:t># </a:t>
            </a:r>
            <a:r>
              <a:rPr lang="en-US" dirty="0" err="1" smtClean="0"/>
              <a:t>sudo</a:t>
            </a:r>
            <a:r>
              <a:rPr lang="en-US" dirty="0" smtClean="0"/>
              <a:t> make </a:t>
            </a:r>
            <a:r>
              <a:rPr lang="en-US" dirty="0" err="1" smtClean="0"/>
              <a:t>modules_install</a:t>
            </a:r>
            <a:r>
              <a:rPr lang="en-US" dirty="0" smtClean="0"/>
              <a:t> install</a:t>
            </a:r>
          </a:p>
          <a:p>
            <a:r>
              <a:rPr lang="en-US" dirty="0" smtClean="0"/>
              <a:t># </a:t>
            </a:r>
            <a:r>
              <a:rPr lang="en-US" dirty="0" err="1" smtClean="0"/>
              <a:t>sudo</a:t>
            </a:r>
            <a:r>
              <a:rPr lang="en-US" dirty="0" smtClean="0"/>
              <a:t> reboot (#</a:t>
            </a:r>
            <a:r>
              <a:rPr lang="en-US" dirty="0" err="1" smtClean="0"/>
              <a:t>sudo</a:t>
            </a:r>
            <a:r>
              <a:rPr lang="en-US" dirty="0" smtClean="0"/>
              <a:t> shutdown –r now)</a:t>
            </a:r>
          </a:p>
          <a:p>
            <a:endParaRPr lang="en-US" dirty="0" smtClean="0"/>
          </a:p>
          <a:p>
            <a:r>
              <a:rPr lang="en-US" dirty="0" smtClean="0"/>
              <a:t>Check </a:t>
            </a:r>
            <a:r>
              <a:rPr lang="en-US" dirty="0" err="1" smtClean="0"/>
              <a:t>uname</a:t>
            </a:r>
            <a:r>
              <a:rPr lang="en-US" dirty="0" smtClean="0"/>
              <a:t> –r and </a:t>
            </a:r>
            <a:r>
              <a:rPr lang="en-US" dirty="0" err="1" smtClean="0"/>
              <a:t>lsb_release</a:t>
            </a:r>
            <a:r>
              <a:rPr lang="en-US" dirty="0" smtClean="0"/>
              <a:t> –a </a:t>
            </a:r>
            <a:endParaRPr lang="en-US" dirty="0"/>
          </a:p>
        </p:txBody>
      </p:sp>
    </p:spTree>
    <p:extLst>
      <p:ext uri="{BB962C8B-B14F-4D97-AF65-F5344CB8AC3E}">
        <p14:creationId xmlns:p14="http://schemas.microsoft.com/office/powerpoint/2010/main" val="567799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Write-up</a:t>
            </a:r>
            <a:br>
              <a:rPr lang="en-US" dirty="0" smtClean="0"/>
            </a:br>
            <a:r>
              <a:rPr lang="en-US" dirty="0" smtClean="0"/>
              <a:t>¾ - 1 page</a:t>
            </a:r>
            <a:endParaRPr lang="en-US" dirty="0"/>
          </a:p>
        </p:txBody>
      </p:sp>
      <p:sp>
        <p:nvSpPr>
          <p:cNvPr id="3" name="Content Placeholder 2"/>
          <p:cNvSpPr>
            <a:spLocks noGrp="1"/>
          </p:cNvSpPr>
          <p:nvPr>
            <p:ph idx="1"/>
          </p:nvPr>
        </p:nvSpPr>
        <p:spPr>
          <a:xfrm>
            <a:off x="457200" y="1847892"/>
            <a:ext cx="8229600" cy="4650444"/>
          </a:xfrm>
        </p:spPr>
        <p:txBody>
          <a:bodyPr>
            <a:normAutofit fontScale="92500" lnSpcReduction="20000"/>
          </a:bodyPr>
          <a:lstStyle/>
          <a:p>
            <a:r>
              <a:rPr lang="en-US" dirty="0" smtClean="0"/>
              <a:t>List 2-3 details about a kernel module</a:t>
            </a:r>
          </a:p>
          <a:p>
            <a:r>
              <a:rPr lang="en-US" dirty="0" smtClean="0"/>
              <a:t>Initial kernel version </a:t>
            </a:r>
          </a:p>
          <a:p>
            <a:r>
              <a:rPr lang="en-US" dirty="0" smtClean="0"/>
              <a:t>Installed kernel version</a:t>
            </a:r>
          </a:p>
          <a:p>
            <a:r>
              <a:rPr lang="en-US" dirty="0" smtClean="0"/>
              <a:t>Identify a configuration component related to something we’ve discussed up to this point</a:t>
            </a:r>
          </a:p>
          <a:p>
            <a:r>
              <a:rPr lang="en-US" dirty="0" smtClean="0"/>
              <a:t>Challenges encountered</a:t>
            </a:r>
          </a:p>
          <a:p>
            <a:r>
              <a:rPr lang="en-US" dirty="0" smtClean="0"/>
              <a:t>Discussion of relevant kernel options</a:t>
            </a:r>
          </a:p>
          <a:p>
            <a:pPr lvl="1"/>
            <a:r>
              <a:rPr lang="en-US" dirty="0" smtClean="0"/>
              <a:t>What did you enable – why?</a:t>
            </a:r>
          </a:p>
          <a:p>
            <a:pPr lvl="1"/>
            <a:r>
              <a:rPr lang="en-US" dirty="0" smtClean="0"/>
              <a:t>What did you disable – why?</a:t>
            </a:r>
          </a:p>
          <a:p>
            <a:r>
              <a:rPr lang="en-US" dirty="0" smtClean="0"/>
              <a:t>Open questions/thoughts</a:t>
            </a:r>
            <a:endParaRPr lang="en-US" dirty="0"/>
          </a:p>
        </p:txBody>
      </p:sp>
    </p:spTree>
    <p:extLst>
      <p:ext uri="{BB962C8B-B14F-4D97-AF65-F5344CB8AC3E}">
        <p14:creationId xmlns:p14="http://schemas.microsoft.com/office/powerpoint/2010/main" val="1247349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Install OSC VM</a:t>
            </a:r>
          </a:p>
          <a:p>
            <a:pPr lvl="1"/>
            <a:r>
              <a:rPr lang="en-US" dirty="0" smtClean="0"/>
              <a:t>User and root passwords are OSC</a:t>
            </a:r>
          </a:p>
          <a:p>
            <a:r>
              <a:rPr lang="en-US" dirty="0" smtClean="0"/>
              <a:t>Create, add, and remove the simple kernel module provided in the VM</a:t>
            </a:r>
          </a:p>
          <a:p>
            <a:r>
              <a:rPr lang="en-US" dirty="0" smtClean="0"/>
              <a:t>Download, configure, install, (and confirm) a new kernel, such as Linux 4.6</a:t>
            </a:r>
          </a:p>
          <a:p>
            <a:r>
              <a:rPr lang="en-US" dirty="0" smtClean="0"/>
              <a:t>Write up the summary &amp; submit</a:t>
            </a:r>
            <a:endParaRPr lang="en-US" dirty="0"/>
          </a:p>
        </p:txBody>
      </p:sp>
    </p:spTree>
    <p:extLst>
      <p:ext uri="{BB962C8B-B14F-4D97-AF65-F5344CB8AC3E}">
        <p14:creationId xmlns:p14="http://schemas.microsoft.com/office/powerpoint/2010/main" val="52422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Familiarization with Linux</a:t>
            </a:r>
          </a:p>
          <a:p>
            <a:pPr lvl="1"/>
            <a:r>
              <a:rPr lang="en-US" dirty="0" smtClean="0"/>
              <a:t>Extend your comfort zone</a:t>
            </a:r>
          </a:p>
          <a:p>
            <a:r>
              <a:rPr lang="en-US" dirty="0" smtClean="0"/>
              <a:t>Understanding kernel functionality</a:t>
            </a:r>
          </a:p>
          <a:p>
            <a:r>
              <a:rPr lang="en-US" dirty="0" smtClean="0"/>
              <a:t>Appreciation of kernel complexity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normAutofit/>
          </a:bodyPr>
          <a:lstStyle/>
          <a:p>
            <a:r>
              <a:rPr lang="en-US" dirty="0" smtClean="0"/>
              <a:t>You can mess up a perfectly good install!</a:t>
            </a:r>
          </a:p>
          <a:p>
            <a:r>
              <a:rPr lang="en-US" dirty="0" smtClean="0"/>
              <a:t>Safety Steps</a:t>
            </a:r>
          </a:p>
          <a:p>
            <a:pPr lvl="1"/>
            <a:r>
              <a:rPr lang="en-US" dirty="0" smtClean="0">
                <a:hlinkClick r:id="rId2"/>
              </a:rPr>
              <a:t>VirtualBox </a:t>
            </a:r>
            <a:r>
              <a:rPr lang="en-US" dirty="0" smtClean="0"/>
              <a:t>install</a:t>
            </a:r>
          </a:p>
          <a:p>
            <a:pPr lvl="1"/>
            <a:r>
              <a:rPr lang="en-US" dirty="0" smtClean="0"/>
              <a:t>Clean Machine</a:t>
            </a:r>
          </a:p>
          <a:p>
            <a:pPr lvl="1"/>
            <a:r>
              <a:rPr lang="en-US" dirty="0" smtClean="0"/>
              <a:t>Separate Hard Drive</a:t>
            </a:r>
          </a:p>
          <a:p>
            <a:endParaRPr lang="en-US" dirty="0"/>
          </a:p>
          <a:p>
            <a:r>
              <a:rPr lang="en-US" dirty="0" smtClean="0"/>
              <a:t>Proceed at your own risk!</a:t>
            </a:r>
          </a:p>
        </p:txBody>
      </p:sp>
    </p:spTree>
    <p:extLst>
      <p:ext uri="{BB962C8B-B14F-4D97-AF65-F5344CB8AC3E}">
        <p14:creationId xmlns:p14="http://schemas.microsoft.com/office/powerpoint/2010/main" val="2329682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VMware/</a:t>
            </a:r>
            <a:r>
              <a:rPr lang="en-US" dirty="0" err="1" smtClean="0"/>
              <a:t>VirtualBox</a:t>
            </a:r>
            <a:endParaRPr lang="en-US" dirty="0"/>
          </a:p>
        </p:txBody>
      </p:sp>
      <p:sp>
        <p:nvSpPr>
          <p:cNvPr id="3" name="Content Placeholder 2"/>
          <p:cNvSpPr>
            <a:spLocks noGrp="1"/>
          </p:cNvSpPr>
          <p:nvPr>
            <p:ph idx="1"/>
          </p:nvPr>
        </p:nvSpPr>
        <p:spPr/>
        <p:txBody>
          <a:bodyPr/>
          <a:lstStyle/>
          <a:p>
            <a:r>
              <a:rPr lang="en-US" dirty="0" smtClean="0"/>
              <a:t>Create a sandbox environment</a:t>
            </a:r>
          </a:p>
          <a:p>
            <a:r>
              <a:rPr lang="en-US" dirty="0" smtClean="0"/>
              <a:t>Host OS (Windows/OS X)</a:t>
            </a:r>
          </a:p>
          <a:p>
            <a:r>
              <a:rPr lang="en-US" dirty="0" smtClean="0"/>
              <a:t>Guest OS (Linux)</a:t>
            </a:r>
          </a:p>
          <a:p>
            <a:endParaRPr lang="en-US" dirty="0" smtClean="0"/>
          </a:p>
          <a:p>
            <a:r>
              <a:rPr lang="en-US" dirty="0" smtClean="0"/>
              <a:t>Altering Guest OS does not impact Host OS</a:t>
            </a:r>
            <a:endParaRPr lang="en-US" dirty="0"/>
          </a:p>
        </p:txBody>
      </p:sp>
      <p:pic>
        <p:nvPicPr>
          <p:cNvPr id="1026" name="Picture 2" descr="https://www.virtualbox.org/graphics/vbox_logo2_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712" y="1395650"/>
            <a:ext cx="1993168" cy="25626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t="28189" r="2836" b="27365"/>
          <a:stretch/>
        </p:blipFill>
        <p:spPr>
          <a:xfrm>
            <a:off x="1437464" y="5336861"/>
            <a:ext cx="3566160" cy="914400"/>
          </a:xfrm>
          <a:prstGeom prst="rect">
            <a:avLst/>
          </a:prstGeom>
        </p:spPr>
      </p:pic>
    </p:spTree>
    <p:extLst>
      <p:ext uri="{BB962C8B-B14F-4D97-AF65-F5344CB8AC3E}">
        <p14:creationId xmlns:p14="http://schemas.microsoft.com/office/powerpoint/2010/main" val="2884219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Installation</a:t>
            </a:r>
            <a:endParaRPr lang="en-US" dirty="0"/>
          </a:p>
        </p:txBody>
      </p:sp>
      <p:sp>
        <p:nvSpPr>
          <p:cNvPr id="3" name="Content Placeholder 2"/>
          <p:cNvSpPr>
            <a:spLocks noGrp="1"/>
          </p:cNvSpPr>
          <p:nvPr>
            <p:ph idx="1"/>
          </p:nvPr>
        </p:nvSpPr>
        <p:spPr>
          <a:xfrm>
            <a:off x="457200" y="1847892"/>
            <a:ext cx="8229600" cy="4623246"/>
          </a:xfrm>
        </p:spPr>
        <p:txBody>
          <a:bodyPr>
            <a:normAutofit fontScale="92500" lnSpcReduction="10000"/>
          </a:bodyPr>
          <a:lstStyle/>
          <a:p>
            <a:r>
              <a:rPr lang="en-US" dirty="0" smtClean="0"/>
              <a:t>Optional – use a spare HD</a:t>
            </a:r>
          </a:p>
          <a:p>
            <a:pPr lvl="1"/>
            <a:r>
              <a:rPr lang="en-US" dirty="0" smtClean="0"/>
              <a:t>Only HD plugged in, only HD altered</a:t>
            </a:r>
          </a:p>
          <a:p>
            <a:endParaRPr lang="en-US" dirty="0"/>
          </a:p>
          <a:p>
            <a:r>
              <a:rPr lang="en-US" dirty="0" smtClean="0"/>
              <a:t>Risky – use an existing environment </a:t>
            </a:r>
          </a:p>
          <a:p>
            <a:pPr lvl="1"/>
            <a:r>
              <a:rPr lang="en-US" dirty="0" smtClean="0"/>
              <a:t>Attempt a dual-boot</a:t>
            </a:r>
          </a:p>
          <a:p>
            <a:pPr lvl="1"/>
            <a:r>
              <a:rPr lang="en-US" dirty="0" smtClean="0"/>
              <a:t>DO AT YOUR OWN RISK </a:t>
            </a:r>
            <a:r>
              <a:rPr lang="en-US" dirty="0" smtClean="0">
                <a:sym typeface="Wingdings" panose="05000000000000000000" pitchFamily="2" charset="2"/>
              </a:rPr>
              <a:t></a:t>
            </a:r>
            <a:endParaRPr lang="en-US" dirty="0" smtClean="0"/>
          </a:p>
          <a:p>
            <a:pPr lvl="1"/>
            <a:endParaRPr lang="en-US" dirty="0"/>
          </a:p>
          <a:p>
            <a:r>
              <a:rPr lang="en-US" dirty="0" smtClean="0"/>
              <a:t>Do NOT attempt a physical installation on university owned equipment (that is not under your complete control)</a:t>
            </a:r>
            <a:endParaRPr lang="en-US" dirty="0"/>
          </a:p>
        </p:txBody>
      </p:sp>
    </p:spTree>
    <p:extLst>
      <p:ext uri="{BB962C8B-B14F-4D97-AF65-F5344CB8AC3E}">
        <p14:creationId xmlns:p14="http://schemas.microsoft.com/office/powerpoint/2010/main" val="64346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Steps</a:t>
            </a:r>
            <a:endParaRPr lang="en-US" dirty="0"/>
          </a:p>
        </p:txBody>
      </p:sp>
      <p:sp>
        <p:nvSpPr>
          <p:cNvPr id="3" name="Content Placeholder 2"/>
          <p:cNvSpPr>
            <a:spLocks noGrp="1"/>
          </p:cNvSpPr>
          <p:nvPr>
            <p:ph idx="1"/>
          </p:nvPr>
        </p:nvSpPr>
        <p:spPr/>
        <p:txBody>
          <a:bodyPr>
            <a:normAutofit/>
          </a:bodyPr>
          <a:lstStyle/>
          <a:p>
            <a:r>
              <a:rPr lang="en-US" dirty="0" smtClean="0"/>
              <a:t>Obtain/Configure installation environment</a:t>
            </a:r>
          </a:p>
          <a:p>
            <a:pPr lvl="1"/>
            <a:r>
              <a:rPr lang="en-US" dirty="0" err="1" smtClean="0"/>
              <a:t>VirtualBox</a:t>
            </a:r>
            <a:endParaRPr lang="en-US" dirty="0" smtClean="0"/>
          </a:p>
          <a:p>
            <a:r>
              <a:rPr lang="en-US" dirty="0" smtClean="0"/>
              <a:t>Install a Linux distribution</a:t>
            </a:r>
          </a:p>
          <a:p>
            <a:pPr lvl="1"/>
            <a:r>
              <a:rPr lang="en-US" dirty="0" smtClean="0"/>
              <a:t>OSC Virtual Machine </a:t>
            </a:r>
          </a:p>
          <a:p>
            <a:r>
              <a:rPr lang="en-US" dirty="0" smtClean="0"/>
              <a:t>LAB</a:t>
            </a:r>
          </a:p>
          <a:p>
            <a:pPr marL="914400" lvl="1" indent="-514350">
              <a:buFont typeface="+mj-lt"/>
              <a:buAutoNum type="arabicPeriod"/>
            </a:pPr>
            <a:r>
              <a:rPr lang="en-US" dirty="0" smtClean="0"/>
              <a:t>Add a simple user-created kernel module </a:t>
            </a:r>
          </a:p>
          <a:p>
            <a:pPr marL="914400" lvl="1" indent="-514350">
              <a:buFont typeface="+mj-lt"/>
              <a:buAutoNum type="arabicPeriod"/>
            </a:pPr>
            <a:r>
              <a:rPr lang="en-US" dirty="0" smtClean="0"/>
              <a:t>Configure and recompile the kernel</a:t>
            </a:r>
          </a:p>
        </p:txBody>
      </p:sp>
    </p:spTree>
    <p:extLst>
      <p:ext uri="{BB962C8B-B14F-4D97-AF65-F5344CB8AC3E}">
        <p14:creationId xmlns:p14="http://schemas.microsoft.com/office/powerpoint/2010/main" val="249506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your Linux Distribution</a:t>
            </a:r>
            <a:endParaRPr lang="en-US" dirty="0"/>
          </a:p>
        </p:txBody>
      </p:sp>
      <p:sp>
        <p:nvSpPr>
          <p:cNvPr id="3" name="Content Placeholder 2"/>
          <p:cNvSpPr>
            <a:spLocks noGrp="1"/>
          </p:cNvSpPr>
          <p:nvPr>
            <p:ph idx="1"/>
          </p:nvPr>
        </p:nvSpPr>
        <p:spPr/>
        <p:txBody>
          <a:bodyPr>
            <a:normAutofit/>
          </a:bodyPr>
          <a:lstStyle/>
          <a:p>
            <a:r>
              <a:rPr lang="en-US" dirty="0" smtClean="0"/>
              <a:t>Ensure </a:t>
            </a:r>
            <a:r>
              <a:rPr lang="en-US" dirty="0"/>
              <a:t>proper packages are available</a:t>
            </a:r>
          </a:p>
          <a:p>
            <a:pPr lvl="1"/>
            <a:r>
              <a:rPr lang="en-US" dirty="0" smtClean="0"/>
              <a:t>From a terminal, execute the following command</a:t>
            </a:r>
          </a:p>
          <a:p>
            <a:pPr lvl="1"/>
            <a:endParaRPr lang="en-US" dirty="0" smtClean="0"/>
          </a:p>
          <a:p>
            <a:pPr marL="468313" lvl="2" indent="0">
              <a:buNone/>
            </a:pPr>
            <a:r>
              <a:rPr lang="en-US" dirty="0" err="1" smtClean="0"/>
              <a:t>sudo</a:t>
            </a:r>
            <a:r>
              <a:rPr lang="en-US" dirty="0" smtClean="0"/>
              <a:t> apt-get install </a:t>
            </a:r>
            <a:r>
              <a:rPr lang="en-US" dirty="0" err="1" smtClean="0"/>
              <a:t>gcc</a:t>
            </a:r>
            <a:r>
              <a:rPr lang="en-US" dirty="0" smtClean="0"/>
              <a:t> make </a:t>
            </a:r>
            <a:r>
              <a:rPr lang="en-US" dirty="0" err="1" smtClean="0"/>
              <a:t>binutils</a:t>
            </a:r>
            <a:r>
              <a:rPr lang="en-US" dirty="0" smtClean="0"/>
              <a:t> libncurses5-dev</a:t>
            </a:r>
          </a:p>
          <a:p>
            <a:pPr lvl="2"/>
            <a:endParaRPr lang="en-US" dirty="0" smtClean="0"/>
          </a:p>
          <a:p>
            <a:pPr lvl="2"/>
            <a:r>
              <a:rPr lang="en-US" dirty="0" smtClean="0"/>
              <a:t>This will likely ask you for your password (which is </a:t>
            </a:r>
            <a:r>
              <a:rPr lang="en-US" dirty="0" err="1" smtClean="0"/>
              <a:t>osc</a:t>
            </a:r>
            <a:r>
              <a:rPr lang="en-US" dirty="0" smtClean="0"/>
              <a:t> on the OS virtual machine)</a:t>
            </a:r>
            <a:endParaRPr lang="en-US" dirty="0"/>
          </a:p>
          <a:p>
            <a:endParaRPr lang="en-US" dirty="0"/>
          </a:p>
        </p:txBody>
      </p:sp>
    </p:spTree>
    <p:extLst>
      <p:ext uri="{BB962C8B-B14F-4D97-AF65-F5344CB8AC3E}">
        <p14:creationId xmlns:p14="http://schemas.microsoft.com/office/powerpoint/2010/main" val="166505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Task – Adding a module</a:t>
            </a:r>
            <a:endParaRPr lang="en-US" dirty="0"/>
          </a:p>
        </p:txBody>
      </p:sp>
      <p:sp>
        <p:nvSpPr>
          <p:cNvPr id="3" name="Content Placeholder 2"/>
          <p:cNvSpPr>
            <a:spLocks noGrp="1"/>
          </p:cNvSpPr>
          <p:nvPr>
            <p:ph idx="1"/>
          </p:nvPr>
        </p:nvSpPr>
        <p:spPr/>
        <p:txBody>
          <a:bodyPr>
            <a:normAutofit lnSpcReduction="10000"/>
          </a:bodyPr>
          <a:lstStyle/>
          <a:p>
            <a:r>
              <a:rPr lang="en-US" dirty="0" smtClean="0"/>
              <a:t>The Linux Kernel can be modified with additional modules</a:t>
            </a:r>
          </a:p>
          <a:p>
            <a:r>
              <a:rPr lang="en-US" dirty="0" smtClean="0"/>
              <a:t>Modularity adds flexibility </a:t>
            </a:r>
          </a:p>
          <a:p>
            <a:pPr lvl="1"/>
            <a:r>
              <a:rPr lang="en-US" dirty="0" smtClean="0"/>
              <a:t>Sacrifices some efficiency (modules have to be loaded/unloaded from memory as needed)</a:t>
            </a:r>
          </a:p>
          <a:p>
            <a:endParaRPr lang="en-US" dirty="0"/>
          </a:p>
          <a:p>
            <a:r>
              <a:rPr lang="en-US" dirty="0" smtClean="0"/>
              <a:t>Begin with the Linux Kernel Modules programming project “Part I” on Page 96</a:t>
            </a:r>
            <a:endParaRPr lang="en-US" dirty="0"/>
          </a:p>
        </p:txBody>
      </p:sp>
    </p:spTree>
    <p:extLst>
      <p:ext uri="{BB962C8B-B14F-4D97-AF65-F5344CB8AC3E}">
        <p14:creationId xmlns:p14="http://schemas.microsoft.com/office/powerpoint/2010/main" val="185106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&amp; Compiling</a:t>
            </a:r>
            <a:endParaRPr lang="en-US" dirty="0"/>
          </a:p>
        </p:txBody>
      </p:sp>
      <p:sp>
        <p:nvSpPr>
          <p:cNvPr id="3" name="Content Placeholder 2"/>
          <p:cNvSpPr>
            <a:spLocks noGrp="1"/>
          </p:cNvSpPr>
          <p:nvPr>
            <p:ph idx="1"/>
          </p:nvPr>
        </p:nvSpPr>
        <p:spPr/>
        <p:txBody>
          <a:bodyPr>
            <a:normAutofit lnSpcReduction="10000"/>
          </a:bodyPr>
          <a:lstStyle/>
          <a:p>
            <a:r>
              <a:rPr lang="en-US" dirty="0" smtClean="0"/>
              <a:t>Examine the book’s source code discussion </a:t>
            </a:r>
          </a:p>
          <a:p>
            <a:endParaRPr lang="en-US" dirty="0"/>
          </a:p>
          <a:p>
            <a:r>
              <a:rPr lang="en-US" dirty="0" smtClean="0"/>
              <a:t>Examine the source code via the virtual machine (desktop, chapter 2)</a:t>
            </a:r>
          </a:p>
          <a:p>
            <a:endParaRPr lang="en-US" dirty="0"/>
          </a:p>
          <a:p>
            <a:r>
              <a:rPr lang="en-US" dirty="0" smtClean="0"/>
              <a:t>Q1) What files are created (and what do they do)?</a:t>
            </a:r>
            <a:endParaRPr lang="en-US" dirty="0"/>
          </a:p>
        </p:txBody>
      </p:sp>
    </p:spTree>
    <p:extLst>
      <p:ext uri="{BB962C8B-B14F-4D97-AF65-F5344CB8AC3E}">
        <p14:creationId xmlns:p14="http://schemas.microsoft.com/office/powerpoint/2010/main" val="1772427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655908fd-f7d1-46fd-81b2-812a130d9143"/>
  <p:tag name="TPVERSION" val="6"/>
  <p:tag name="TPFULLVERSION" val="6.2.1.5"/>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857</Words>
  <Application>Microsoft Macintosh PowerPoint</Application>
  <PresentationFormat>On-screen Show (4:3)</PresentationFormat>
  <Paragraphs>119</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Wingdings</vt:lpstr>
      <vt:lpstr>Arial</vt:lpstr>
      <vt:lpstr>Office Theme</vt:lpstr>
      <vt:lpstr>PowerPoint Presentation</vt:lpstr>
      <vt:lpstr>Goals</vt:lpstr>
      <vt:lpstr>WARNING</vt:lpstr>
      <vt:lpstr>VMware/VirtualBox</vt:lpstr>
      <vt:lpstr>Physical Installation</vt:lpstr>
      <vt:lpstr>General Steps</vt:lpstr>
      <vt:lpstr>Prepare your Linux Distribution</vt:lpstr>
      <vt:lpstr>Initial Task – Adding a module</vt:lpstr>
      <vt:lpstr>Source &amp; Compiling</vt:lpstr>
      <vt:lpstr>Install &amp; Confirm</vt:lpstr>
      <vt:lpstr>Kernel or Module …</vt:lpstr>
      <vt:lpstr>Kernel Installation Steps  (run as root – sudo /bin/bash)</vt:lpstr>
      <vt:lpstr>Explore ALL configuration options</vt:lpstr>
      <vt:lpstr>Configure for your hardware</vt:lpstr>
      <vt:lpstr>Write-up ¾ - 1 page</vt:lpstr>
      <vt:lpstr>Summary</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40</cp:revision>
  <dcterms:created xsi:type="dcterms:W3CDTF">2011-01-20T21:52:38Z</dcterms:created>
  <dcterms:modified xsi:type="dcterms:W3CDTF">2017-05-19T04:44:20Z</dcterms:modified>
</cp:coreProperties>
</file>