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5" r:id="rId4"/>
    <p:sldId id="266" r:id="rId5"/>
    <p:sldId id="263" r:id="rId6"/>
    <p:sldId id="267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2"/>
    <p:restoredTop sz="94194"/>
  </p:normalViewPr>
  <p:slideViewPr>
    <p:cSldViewPr snapToGrid="0" snapToObjects="1">
      <p:cViewPr varScale="1">
        <p:scale>
          <a:sx n="76" d="100"/>
          <a:sy n="76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7-C64F-9575-016E4321BD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47-C64F-9575-016E4321BD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47-C64F-9575-016E4321B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7935008"/>
        <c:axId val="1617405632"/>
        <c:axId val="1388779424"/>
      </c:bar3DChart>
      <c:catAx>
        <c:axId val="161793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17405632"/>
        <c:crosses val="autoZero"/>
        <c:auto val="1"/>
        <c:lblAlgn val="ctr"/>
        <c:lblOffset val="100"/>
        <c:noMultiLvlLbl val="0"/>
      </c:catAx>
      <c:valAx>
        <c:axId val="1617405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7935008"/>
        <c:crosses val="autoZero"/>
        <c:crossBetween val="between"/>
      </c:valAx>
      <c:serAx>
        <c:axId val="138877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617405632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527E-E337-564D-8180-0AB38090BF2A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B036A-E75F-7C4C-BE5C-55A222E0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4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9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9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9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9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6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61986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6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6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6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PChart" hidden="1"/>
          <p:cNvGraphicFramePr/>
          <p:nvPr userDrawn="1">
            <p:extLst/>
          </p:nvPr>
        </p:nvGraphicFramePr>
        <p:xfrm>
          <a:off x="6350001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03F31BF-7BAA-B545-8A54-BD616554918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5/28/18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44DF3B2-5B0F-514C-AE92-94CAAA68DD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8810" y="2130427"/>
            <a:ext cx="8130448" cy="226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Lab 3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4400" dirty="0">
              <a:solidFill>
                <a:prstClr val="white"/>
              </a:solidFill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4400" dirty="0">
                <a:solidFill>
                  <a:prstClr val="white"/>
                </a:solidFill>
              </a:rPr>
              <a:t>Memory Management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505900"/>
            <a:ext cx="6400800" cy="11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457200">
              <a:spcBef>
                <a:spcPct val="20000"/>
              </a:spcBef>
              <a:defRPr/>
            </a:pPr>
            <a:r>
              <a:rPr lang="en-US" sz="3200" dirty="0">
                <a:solidFill>
                  <a:srgbClr val="FCDC41"/>
                </a:solidFill>
              </a:rPr>
              <a:t>NEU – 2018</a:t>
            </a:r>
          </a:p>
        </p:txBody>
      </p:sp>
    </p:spTree>
    <p:extLst>
      <p:ext uri="{BB962C8B-B14F-4D97-AF65-F5344CB8AC3E}">
        <p14:creationId xmlns:p14="http://schemas.microsoft.com/office/powerpoint/2010/main" val="134266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#3 </a:t>
            </a:r>
            <a:r>
              <a:rPr lang="mr-IN" dirty="0"/>
              <a:t>–</a:t>
            </a:r>
            <a:r>
              <a:rPr lang="en-US" dirty="0"/>
              <a:t> 5/28 (Due 6/4)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933"/>
            <a:ext cx="8229600" cy="511386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Design</a:t>
            </a:r>
            <a:r>
              <a:rPr lang="en-US" dirty="0"/>
              <a:t> and </a:t>
            </a:r>
            <a:r>
              <a:rPr lang="en-US" b="1" dirty="0"/>
              <a:t>Program</a:t>
            </a:r>
            <a:r>
              <a:rPr lang="en-US" dirty="0"/>
              <a:t> a memory management simulation using paging</a:t>
            </a:r>
          </a:p>
          <a:p>
            <a:r>
              <a:rPr lang="en-US" dirty="0"/>
              <a:t>You are responsible for managing 102,400 memory BLIPS (a BLIP is a unit of size – you need not worry about WHAT size, but if you like, call it a byte)</a:t>
            </a:r>
          </a:p>
          <a:p>
            <a:r>
              <a:rPr lang="en-US" dirty="0"/>
              <a:t>Incoming memory requests can range from 2 to 1024 BLIPS </a:t>
            </a:r>
          </a:p>
          <a:p>
            <a:r>
              <a:rPr lang="en-US" dirty="0"/>
              <a:t>Each memory request should have persistence (remain allocated briefly) before the memory is returned/freed</a:t>
            </a:r>
          </a:p>
          <a:p>
            <a:r>
              <a:rPr lang="en-US" dirty="0"/>
              <a:t>You need to assign blocks/frames/pages of memory to satisfy each BLIP request and ensure no memory locations are concurrently assigned to multiple requests (However, once a memory request is freed, that memory can be used for another request.)</a:t>
            </a:r>
          </a:p>
        </p:txBody>
      </p:sp>
    </p:spTree>
    <p:extLst>
      <p:ext uri="{BB962C8B-B14F-4D97-AF65-F5344CB8AC3E}">
        <p14:creationId xmlns:p14="http://schemas.microsoft.com/office/powerpoint/2010/main" val="164585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#3 </a:t>
            </a:r>
            <a:r>
              <a:rPr lang="mr-IN" dirty="0"/>
              <a:t>–</a:t>
            </a:r>
            <a:r>
              <a:rPr lang="en-US" dirty="0"/>
              <a:t> 5/28 (Due 6/4)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933"/>
            <a:ext cx="8229600" cy="5113867"/>
          </a:xfrm>
        </p:spPr>
        <p:txBody>
          <a:bodyPr>
            <a:normAutofit fontScale="92500"/>
          </a:bodyPr>
          <a:lstStyle/>
          <a:p>
            <a:r>
              <a:rPr lang="en-US" dirty="0"/>
              <a:t>Hypothesize what the behavior will be for page sizes of 128, 256, 512, and 1024, then confirm behavior with experimentation</a:t>
            </a:r>
          </a:p>
          <a:p>
            <a:r>
              <a:rPr lang="en-US" dirty="0"/>
              <a:t>You will need to maintain some sort of a page table which maps the simulated program data into your actual BLIP (simulated real) memory</a:t>
            </a:r>
          </a:p>
          <a:p>
            <a:r>
              <a:rPr lang="en-US" dirty="0"/>
              <a:t>NO DATA WILL NEED TO BE ACTUALLY BE TRANSFERRED OR ALLOCATED (only simulated)</a:t>
            </a:r>
          </a:p>
        </p:txBody>
      </p:sp>
    </p:spTree>
    <p:extLst>
      <p:ext uri="{BB962C8B-B14F-4D97-AF65-F5344CB8AC3E}">
        <p14:creationId xmlns:p14="http://schemas.microsoft.com/office/powerpoint/2010/main" val="155263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9.pdf">
            <a:extLst>
              <a:ext uri="{FF2B5EF4-FFF2-40B4-BE49-F238E27FC236}">
                <a16:creationId xmlns:a16="http://schemas.microsoft.com/office/drawing/2014/main" id="{AC180C2A-2C7E-BB44-AB98-80050B121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65" b="4552"/>
          <a:stretch/>
        </p:blipFill>
        <p:spPr>
          <a:xfrm>
            <a:off x="0" y="533480"/>
            <a:ext cx="5655732" cy="6190706"/>
          </a:xfrm>
          <a:prstGeom prst="rect">
            <a:avLst/>
          </a:prstGeom>
        </p:spPr>
      </p:pic>
      <p:pic>
        <p:nvPicPr>
          <p:cNvPr id="5" name="Picture 4" descr="f10.pdf">
            <a:extLst>
              <a:ext uri="{FF2B5EF4-FFF2-40B4-BE49-F238E27FC236}">
                <a16:creationId xmlns:a16="http://schemas.microsoft.com/office/drawing/2014/main" id="{49C9CE5A-5390-9C46-BAD6-878456302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4118" r="76026" b="60259"/>
          <a:stretch/>
        </p:blipFill>
        <p:spPr>
          <a:xfrm>
            <a:off x="5813503" y="533480"/>
            <a:ext cx="1457093" cy="1938454"/>
          </a:xfrm>
          <a:prstGeom prst="rect">
            <a:avLst/>
          </a:prstGeom>
        </p:spPr>
      </p:pic>
      <p:pic>
        <p:nvPicPr>
          <p:cNvPr id="6" name="Picture 5" descr="f10.pdf">
            <a:extLst>
              <a:ext uri="{FF2B5EF4-FFF2-40B4-BE49-F238E27FC236}">
                <a16:creationId xmlns:a16="http://schemas.microsoft.com/office/drawing/2014/main" id="{80E352A7-1DE4-F34B-A762-5632FE008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54" t="14118" r="21585" b="57754"/>
          <a:stretch/>
        </p:blipFill>
        <p:spPr>
          <a:xfrm>
            <a:off x="5813503" y="2901177"/>
            <a:ext cx="3178098" cy="2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5DC4-AF55-2F47-A0CE-27B7B6F8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289-93C1-DC47-970F-FE3D4A8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65329"/>
            <a:ext cx="8372901" cy="47900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Before: Consider </a:t>
            </a:r>
          </a:p>
          <a:p>
            <a:pPr lvl="1"/>
            <a:r>
              <a:rPr lang="en-US" dirty="0"/>
              <a:t>How will you keep track of memory (free and assigned)? </a:t>
            </a:r>
          </a:p>
          <a:p>
            <a:pPr lvl="1"/>
            <a:r>
              <a:rPr lang="en-US" dirty="0"/>
              <a:t>What needs to go in your “page table” (how many?!)?</a:t>
            </a:r>
          </a:p>
          <a:p>
            <a:pPr lvl="2"/>
            <a:r>
              <a:rPr lang="en-US" dirty="0"/>
              <a:t>How will you know what memory to free after the process finishes?</a:t>
            </a:r>
          </a:p>
          <a:p>
            <a:pPr lvl="1"/>
            <a:r>
              <a:rPr lang="en-US" dirty="0"/>
              <a:t>If you run the same simulation data through the various page sizes what do you expect as far as performance?</a:t>
            </a:r>
          </a:p>
          <a:p>
            <a:pPr lvl="2"/>
            <a:r>
              <a:rPr lang="en-US" dirty="0"/>
              <a:t>How much internal fragmentation is present (can you quantify and analyze)?</a:t>
            </a:r>
          </a:p>
          <a:p>
            <a:pPr lvl="2"/>
            <a:r>
              <a:rPr lang="en-US" dirty="0"/>
              <a:t>How many pages are required (and how many are fragmented)?</a:t>
            </a:r>
          </a:p>
          <a:p>
            <a:pPr lvl="2"/>
            <a:r>
              <a:rPr lang="en-US" dirty="0"/>
              <a:t>Did you ever run into a situation where you completely ran out of available space?</a:t>
            </a:r>
          </a:p>
          <a:p>
            <a:pPr lvl="3"/>
            <a:r>
              <a:rPr lang="en-US" dirty="0"/>
              <a:t>Discuss how a program *COULD* also simulate virtual memory…</a:t>
            </a:r>
          </a:p>
          <a:p>
            <a:pPr lvl="1"/>
            <a:r>
              <a:rPr lang="en-US" dirty="0"/>
              <a:t>Will you need your own data structures, some sort of class (what would be some of the functions?)</a:t>
            </a:r>
          </a:p>
        </p:txBody>
      </p:sp>
    </p:spTree>
    <p:extLst>
      <p:ext uri="{BB962C8B-B14F-4D97-AF65-F5344CB8AC3E}">
        <p14:creationId xmlns:p14="http://schemas.microsoft.com/office/powerpoint/2010/main" val="12151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5DC4-AF55-2F47-A0CE-27B7B6F8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289-93C1-DC47-970F-FE3D4A8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65329"/>
            <a:ext cx="8372901" cy="47900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During: Program, test, simulate, debug</a:t>
            </a:r>
          </a:p>
          <a:p>
            <a:r>
              <a:rPr lang="en-US" dirty="0"/>
              <a:t>Deliverable: Report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Methodology (explain KEY data structures and how you simulated the handling of requests) </a:t>
            </a:r>
          </a:p>
          <a:p>
            <a:pPr lvl="1"/>
            <a:r>
              <a:rPr lang="en-US" dirty="0"/>
              <a:t>Experiment data &amp; results</a:t>
            </a:r>
          </a:p>
          <a:p>
            <a:pPr lvl="1"/>
            <a:r>
              <a:rPr lang="en-US" dirty="0"/>
              <a:t>Conclusions, comments, suggestions</a:t>
            </a:r>
          </a:p>
          <a:p>
            <a:r>
              <a:rPr lang="en-US" b="1" dirty="0"/>
              <a:t>Submit: Report &amp; Source Code in Blackboard (</a:t>
            </a:r>
            <a:r>
              <a:rPr lang="en-US" b="1" dirty="0" err="1"/>
              <a:t>wechat</a:t>
            </a:r>
            <a:r>
              <a:rPr lang="en-US" b="1" dirty="0"/>
              <a:t>/email backup): gosnmic @</a:t>
            </a:r>
            <a:r>
              <a:rPr lang="en-US" b="1" dirty="0" err="1"/>
              <a:t>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Lab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20% Report Quality</a:t>
            </a:r>
          </a:p>
          <a:p>
            <a:r>
              <a:rPr lang="en-US" dirty="0"/>
              <a:t>20% Correctly understand and master the concepts and principles involved</a:t>
            </a:r>
          </a:p>
          <a:p>
            <a:r>
              <a:rPr lang="en-US" dirty="0"/>
              <a:t>20% Correctly design data structures and program structure</a:t>
            </a:r>
          </a:p>
          <a:p>
            <a:r>
              <a:rPr lang="en-US" dirty="0"/>
              <a:t>20% Carefully record experimental data, and experimental results are correct</a:t>
            </a:r>
          </a:p>
          <a:p>
            <a:r>
              <a:rPr lang="en-US" dirty="0"/>
              <a:t>10% During the experiment, the student is diligent, serious, and pragmatic</a:t>
            </a:r>
          </a:p>
          <a:p>
            <a:r>
              <a:rPr lang="en-US" dirty="0"/>
              <a:t>10% There is a certain degree of innovation</a:t>
            </a:r>
          </a:p>
        </p:txBody>
      </p:sp>
    </p:spTree>
    <p:extLst>
      <p:ext uri="{BB962C8B-B14F-4D97-AF65-F5344CB8AC3E}">
        <p14:creationId xmlns:p14="http://schemas.microsoft.com/office/powerpoint/2010/main" val="23176368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469</Words>
  <Application>Microsoft Macintosh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1_Office Theme</vt:lpstr>
      <vt:lpstr>PowerPoint Presentation</vt:lpstr>
      <vt:lpstr>Lab #3 – 5/28 (Due 6/4)</vt:lpstr>
      <vt:lpstr>Lab #3 – 5/28 (Due 6/4)</vt:lpstr>
      <vt:lpstr>PowerPoint Presentation</vt:lpstr>
      <vt:lpstr>Lab Considerations</vt:lpstr>
      <vt:lpstr>Lab Considerations</vt:lpstr>
      <vt:lpstr>Syllabus Lab Evaluation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Gosnell</dc:creator>
  <cp:lastModifiedBy>Mike Gosnell</cp:lastModifiedBy>
  <cp:revision>21</cp:revision>
  <dcterms:created xsi:type="dcterms:W3CDTF">2017-05-25T05:22:38Z</dcterms:created>
  <dcterms:modified xsi:type="dcterms:W3CDTF">2018-05-28T09:59:46Z</dcterms:modified>
</cp:coreProperties>
</file>