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300" r:id="rId3"/>
    <p:sldId id="301" r:id="rId4"/>
    <p:sldId id="302" r:id="rId5"/>
    <p:sldId id="303" r:id="rId6"/>
    <p:sldId id="304" r:id="rId7"/>
    <p:sldId id="305" r:id="rId8"/>
    <p:sldId id="288" r:id="rId9"/>
    <p:sldId id="289" r:id="rId10"/>
    <p:sldId id="290" r:id="rId11"/>
    <p:sldId id="291" r:id="rId12"/>
    <p:sldId id="292" r:id="rId13"/>
    <p:sldId id="293" r:id="rId14"/>
    <p:sldId id="306" r:id="rId15"/>
    <p:sldId id="266" r:id="rId16"/>
    <p:sldId id="267" r:id="rId17"/>
    <p:sldId id="269" r:id="rId18"/>
    <p:sldId id="268" r:id="rId19"/>
    <p:sldId id="270" r:id="rId20"/>
    <p:sldId id="273" r:id="rId21"/>
    <p:sldId id="272" r:id="rId22"/>
    <p:sldId id="271" r:id="rId23"/>
    <p:sldId id="274" r:id="rId24"/>
    <p:sldId id="277" r:id="rId25"/>
    <p:sldId id="275" r:id="rId26"/>
    <p:sldId id="276" r:id="rId27"/>
    <p:sldId id="287" r:id="rId28"/>
    <p:sldId id="283" r:id="rId29"/>
    <p:sldId id="284" r:id="rId30"/>
    <p:sldId id="285" r:id="rId31"/>
    <p:sldId id="286" r:id="rId32"/>
    <p:sldId id="299" r:id="rId33"/>
    <p:sldId id="294" r:id="rId34"/>
    <p:sldId id="295" r:id="rId35"/>
    <p:sldId id="296" r:id="rId36"/>
    <p:sldId id="297" r:id="rId37"/>
    <p:sldId id="298" r:id="rId38"/>
  </p:sldIdLst>
  <p:sldSz cx="9144000" cy="6858000" type="screen4x3"/>
  <p:notesSz cx="6858000" cy="9144000"/>
  <p:custDataLst>
    <p:tags r:id="rId4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C41"/>
    <a:srgbClr val="324A63"/>
    <a:srgbClr val="828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200" autoAdjust="0"/>
    <p:restoredTop sz="81401" autoAdjust="0"/>
  </p:normalViewPr>
  <p:slideViewPr>
    <p:cSldViewPr snapToGrid="0" snapToObjects="1">
      <p:cViewPr varScale="1">
        <p:scale>
          <a:sx n="63" d="100"/>
          <a:sy n="63" d="100"/>
        </p:scale>
        <p:origin x="176" y="5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tags" Target="tags/tag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shape val="box"/>
        <c:axId val="-2123129456"/>
        <c:axId val="-2123126512"/>
        <c:axId val="-2123123536"/>
      </c:bar3DChart>
      <c:catAx>
        <c:axId val="-2123129456"/>
        <c:scaling>
          <c:orientation val="minMax"/>
        </c:scaling>
        <c:delete val="0"/>
        <c:axPos val="b"/>
        <c:numFmt formatCode="General" sourceLinked="1"/>
        <c:majorTickMark val="out"/>
        <c:minorTickMark val="none"/>
        <c:tickLblPos val="nextTo"/>
        <c:crossAx val="-2123126512"/>
        <c:crosses val="autoZero"/>
        <c:auto val="1"/>
        <c:lblAlgn val="ctr"/>
        <c:lblOffset val="100"/>
        <c:noMultiLvlLbl val="0"/>
      </c:catAx>
      <c:valAx>
        <c:axId val="-2123126512"/>
        <c:scaling>
          <c:orientation val="minMax"/>
        </c:scaling>
        <c:delete val="0"/>
        <c:axPos val="l"/>
        <c:majorGridlines/>
        <c:numFmt formatCode="General" sourceLinked="1"/>
        <c:majorTickMark val="out"/>
        <c:minorTickMark val="none"/>
        <c:tickLblPos val="nextTo"/>
        <c:crossAx val="-2123129456"/>
        <c:crosses val="autoZero"/>
        <c:crossBetween val="between"/>
      </c:valAx>
      <c:serAx>
        <c:axId val="-2123123536"/>
        <c:scaling>
          <c:orientation val="minMax"/>
        </c:scaling>
        <c:delete val="0"/>
        <c:axPos val="b"/>
        <c:majorTickMark val="out"/>
        <c:minorTickMark val="none"/>
        <c:tickLblPos val="nextTo"/>
        <c:crossAx val="-2123126512"/>
        <c:crosses val="autoZero"/>
      </c:ser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A0B9C-F9FD-43EF-A958-F3A4E5B3C73F}" type="datetimeFigureOut">
              <a:rPr lang="en-US" smtClean="0"/>
              <a:pPr/>
              <a:t>6/5/16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7308F-9C2E-4492-BAF1-ED1303A4E29C}" type="slidenum">
              <a:rPr lang="en-US" smtClean="0"/>
              <a:pPr/>
              <a:t>‹#›</a:t>
            </a:fld>
            <a:endParaRPr lang="en-US"/>
          </a:p>
        </p:txBody>
      </p:sp>
    </p:spTree>
    <p:extLst>
      <p:ext uri="{BB962C8B-B14F-4D97-AF65-F5344CB8AC3E}">
        <p14:creationId xmlns:p14="http://schemas.microsoft.com/office/powerpoint/2010/main" val="2421159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7308F-9C2E-4492-BAF1-ED1303A4E29C}" type="slidenum">
              <a:rPr lang="en-US" smtClean="0"/>
              <a:pPr/>
              <a:t>1</a:t>
            </a:fld>
            <a:endParaRPr lang="en-US"/>
          </a:p>
        </p:txBody>
      </p:sp>
    </p:spTree>
    <p:extLst>
      <p:ext uri="{BB962C8B-B14F-4D97-AF65-F5344CB8AC3E}">
        <p14:creationId xmlns:p14="http://schemas.microsoft.com/office/powerpoint/2010/main" val="3148137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Definitely scalable beyond what resources</a:t>
            </a:r>
            <a:r>
              <a:rPr lang="en-US" baseline="0" dirty="0" smtClean="0"/>
              <a:t> our experimental platform provided</a:t>
            </a:r>
            <a:endParaRPr lang="en-US" dirty="0"/>
          </a:p>
        </p:txBody>
      </p:sp>
      <p:sp>
        <p:nvSpPr>
          <p:cNvPr id="4" name="Slide Number Placeholder 3"/>
          <p:cNvSpPr>
            <a:spLocks noGrp="1"/>
          </p:cNvSpPr>
          <p:nvPr>
            <p:ph type="sldNum" sz="quarter" idx="10"/>
          </p:nvPr>
        </p:nvSpPr>
        <p:spPr/>
        <p:txBody>
          <a:bodyPr/>
          <a:lstStyle/>
          <a:p>
            <a:fld id="{EEF7308F-9C2E-4492-BAF1-ED1303A4E29C}" type="slidenum">
              <a:rPr lang="en-US" smtClean="0"/>
              <a:pPr/>
              <a:t>26</a:t>
            </a:fld>
            <a:endParaRPr lang="en-US"/>
          </a:p>
        </p:txBody>
      </p:sp>
    </p:spTree>
    <p:extLst>
      <p:ext uri="{BB962C8B-B14F-4D97-AF65-F5344CB8AC3E}">
        <p14:creationId xmlns:p14="http://schemas.microsoft.com/office/powerpoint/2010/main" val="2442758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9.2</a:t>
            </a:r>
          </a:p>
          <a:p>
            <a:r>
              <a:rPr lang="en-US" sz="1200" kern="1200" baseline="0" dirty="0" smtClean="0">
                <a:solidFill>
                  <a:schemeClr val="tx1"/>
                </a:solidFill>
                <a:latin typeface="+mn-lt"/>
                <a:ea typeface="+mn-ea"/>
                <a:cs typeface="+mn-cs"/>
              </a:rPr>
              <a:t>reorganizes the state transition diagram of Figure 3.9b to suggest the nesting of</a:t>
            </a:r>
          </a:p>
          <a:p>
            <a:r>
              <a:rPr lang="en-US" sz="1200" kern="1200" baseline="0" dirty="0" smtClean="0">
                <a:solidFill>
                  <a:schemeClr val="tx1"/>
                </a:solidFill>
                <a:latin typeface="+mn-lt"/>
                <a:ea typeface="+mn-ea"/>
                <a:cs typeface="+mn-cs"/>
              </a:rPr>
              <a:t>scheduling functions.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1028747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9.5 and Table 9.5 show the results for our example using time quanta </a:t>
            </a:r>
            <a:r>
              <a:rPr lang="en-US" sz="1200" kern="1200" baseline="0" dirty="0" err="1" smtClean="0">
                <a:solidFill>
                  <a:schemeClr val="tx1"/>
                </a:solidFill>
                <a:latin typeface="+mn-lt"/>
                <a:ea typeface="+mn-ea"/>
                <a:cs typeface="+mn-cs"/>
              </a:rPr>
              <a:t>q</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of 1 and 4 time units. Note that process E, which is the shortest job, enjoys significant</a:t>
            </a:r>
          </a:p>
          <a:p>
            <a:r>
              <a:rPr lang="en-US" sz="1200" kern="1200" baseline="0" dirty="0" smtClean="0">
                <a:solidFill>
                  <a:schemeClr val="tx1"/>
                </a:solidFill>
                <a:latin typeface="+mn-lt"/>
                <a:ea typeface="+mn-ea"/>
                <a:cs typeface="+mn-cs"/>
              </a:rPr>
              <a:t>improvement for a time quantum of 1.</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1104328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9.3 presents some summary information about the various scheduling policies</a:t>
            </a:r>
          </a:p>
          <a:p>
            <a:r>
              <a:rPr lang="en-US" sz="1200" kern="1200" baseline="0" dirty="0" smtClean="0">
                <a:solidFill>
                  <a:schemeClr val="tx1"/>
                </a:solidFill>
                <a:latin typeface="+mn-lt"/>
                <a:ea typeface="+mn-ea"/>
                <a:cs typeface="+mn-cs"/>
              </a:rPr>
              <a:t>that are examined in this subsection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1346610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All of the scheduling algorithms discussed so far treat the collection of ready</a:t>
            </a:r>
          </a:p>
          <a:p>
            <a:r>
              <a:rPr lang="en-US" sz="1200" kern="1200" baseline="0" dirty="0" smtClean="0">
                <a:solidFill>
                  <a:schemeClr val="tx1"/>
                </a:solidFill>
                <a:latin typeface="+mn-lt"/>
                <a:ea typeface="+mn-ea"/>
                <a:cs typeface="+mn-cs"/>
              </a:rPr>
              <a:t>processes as a single pool of processes from which to select the next running process.</a:t>
            </a:r>
          </a:p>
          <a:p>
            <a:r>
              <a:rPr lang="en-US" sz="1200" kern="1200" baseline="0" dirty="0" smtClean="0">
                <a:solidFill>
                  <a:schemeClr val="tx1"/>
                </a:solidFill>
                <a:latin typeface="+mn-lt"/>
                <a:ea typeface="+mn-ea"/>
                <a:cs typeface="+mn-cs"/>
              </a:rPr>
              <a:t>This pool may be broken down by priority but is otherwise homogeneous.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However, in a multiuser system, if individual user applications or jobs may be</a:t>
            </a:r>
          </a:p>
          <a:p>
            <a:r>
              <a:rPr lang="en-US" sz="1200" kern="1200" baseline="0" dirty="0" smtClean="0">
                <a:solidFill>
                  <a:schemeClr val="tx1"/>
                </a:solidFill>
                <a:latin typeface="+mn-lt"/>
                <a:ea typeface="+mn-ea"/>
                <a:cs typeface="+mn-cs"/>
              </a:rPr>
              <a:t>organized as multiple processes (or threads), then there is a structure to the collection</a:t>
            </a:r>
          </a:p>
          <a:p>
            <a:r>
              <a:rPr lang="en-US" sz="1200" kern="1200" baseline="0" dirty="0" smtClean="0">
                <a:solidFill>
                  <a:schemeClr val="tx1"/>
                </a:solidFill>
                <a:latin typeface="+mn-lt"/>
                <a:ea typeface="+mn-ea"/>
                <a:cs typeface="+mn-cs"/>
              </a:rPr>
              <a:t>of processes that is not recognized by a traditional scheduler. From the user’s</a:t>
            </a:r>
          </a:p>
          <a:p>
            <a:r>
              <a:rPr lang="en-US" sz="1200" kern="1200" baseline="0" dirty="0" smtClean="0">
                <a:solidFill>
                  <a:schemeClr val="tx1"/>
                </a:solidFill>
                <a:latin typeface="+mn-lt"/>
                <a:ea typeface="+mn-ea"/>
                <a:cs typeface="+mn-cs"/>
              </a:rPr>
              <a:t>point of view, the concern is not how a particular process performs but rather how</a:t>
            </a:r>
          </a:p>
          <a:p>
            <a:r>
              <a:rPr lang="en-US" sz="1200" kern="1200" baseline="0" dirty="0" smtClean="0">
                <a:solidFill>
                  <a:schemeClr val="tx1"/>
                </a:solidFill>
                <a:latin typeface="+mn-lt"/>
                <a:ea typeface="+mn-ea"/>
                <a:cs typeface="+mn-cs"/>
              </a:rPr>
              <a:t>his or her set of processes, which constitute a single application, performs. Thus, it</a:t>
            </a:r>
          </a:p>
          <a:p>
            <a:r>
              <a:rPr lang="en-US" sz="1200" kern="1200" baseline="0" dirty="0" smtClean="0">
                <a:solidFill>
                  <a:schemeClr val="tx1"/>
                </a:solidFill>
                <a:latin typeface="+mn-lt"/>
                <a:ea typeface="+mn-ea"/>
                <a:cs typeface="+mn-cs"/>
              </a:rPr>
              <a:t>would be attractive to make scheduling decisions on the basis of these process sets.</a:t>
            </a:r>
          </a:p>
          <a:p>
            <a:r>
              <a:rPr lang="en-US" sz="1200" kern="1200" baseline="0" dirty="0" smtClean="0">
                <a:solidFill>
                  <a:schemeClr val="tx1"/>
                </a:solidFill>
                <a:latin typeface="+mn-lt"/>
                <a:ea typeface="+mn-ea"/>
                <a:cs typeface="+mn-cs"/>
              </a:rPr>
              <a:t>This approach is generally known as fair-share scheduling. Further, the concept can</a:t>
            </a:r>
          </a:p>
          <a:p>
            <a:r>
              <a:rPr lang="en-US" sz="1200" kern="1200" baseline="0" dirty="0" smtClean="0">
                <a:solidFill>
                  <a:schemeClr val="tx1"/>
                </a:solidFill>
                <a:latin typeface="+mn-lt"/>
                <a:ea typeface="+mn-ea"/>
                <a:cs typeface="+mn-cs"/>
              </a:rPr>
              <a:t>be extended to groups of users, even if each user is represented by a single process.</a:t>
            </a:r>
          </a:p>
          <a:p>
            <a:r>
              <a:rPr lang="en-US" sz="1200" kern="1200" baseline="0" dirty="0" smtClean="0">
                <a:solidFill>
                  <a:schemeClr val="tx1"/>
                </a:solidFill>
                <a:latin typeface="+mn-lt"/>
                <a:ea typeface="+mn-ea"/>
                <a:cs typeface="+mn-cs"/>
              </a:rPr>
              <a:t>For example, in a time-sharing system, we might wish to consider all of the users</a:t>
            </a:r>
          </a:p>
          <a:p>
            <a:r>
              <a:rPr lang="en-US" sz="1200" kern="1200" baseline="0" dirty="0" smtClean="0">
                <a:solidFill>
                  <a:schemeClr val="tx1"/>
                </a:solidFill>
                <a:latin typeface="+mn-lt"/>
                <a:ea typeface="+mn-ea"/>
                <a:cs typeface="+mn-cs"/>
              </a:rPr>
              <a:t>from a given department to be members of the same group. Scheduling decisions</a:t>
            </a:r>
          </a:p>
          <a:p>
            <a:r>
              <a:rPr lang="en-US" sz="1200" kern="1200" baseline="0" dirty="0" smtClean="0">
                <a:solidFill>
                  <a:schemeClr val="tx1"/>
                </a:solidFill>
                <a:latin typeface="+mn-lt"/>
                <a:ea typeface="+mn-ea"/>
                <a:cs typeface="+mn-cs"/>
              </a:rPr>
              <a:t>could then be made that attempt to give each group similar service. Thus, if a large</a:t>
            </a:r>
          </a:p>
          <a:p>
            <a:r>
              <a:rPr lang="en-US" sz="1200" kern="1200" baseline="0" dirty="0" smtClean="0">
                <a:solidFill>
                  <a:schemeClr val="tx1"/>
                </a:solidFill>
                <a:latin typeface="+mn-lt"/>
                <a:ea typeface="+mn-ea"/>
                <a:cs typeface="+mn-cs"/>
              </a:rPr>
              <a:t>number of people from one department log onto the system, we would like to see</a:t>
            </a:r>
          </a:p>
          <a:p>
            <a:r>
              <a:rPr lang="en-US" sz="1200" kern="1200" baseline="0" dirty="0" smtClean="0">
                <a:solidFill>
                  <a:schemeClr val="tx1"/>
                </a:solidFill>
                <a:latin typeface="+mn-lt"/>
                <a:ea typeface="+mn-ea"/>
                <a:cs typeface="+mn-cs"/>
              </a:rPr>
              <a:t>response time degradation primarily affect members of that department rather than</a:t>
            </a:r>
          </a:p>
          <a:p>
            <a:r>
              <a:rPr lang="en-US" sz="1200" kern="1200" baseline="0" dirty="0" smtClean="0">
                <a:solidFill>
                  <a:schemeClr val="tx1"/>
                </a:solidFill>
                <a:latin typeface="+mn-lt"/>
                <a:ea typeface="+mn-ea"/>
                <a:cs typeface="+mn-cs"/>
              </a:rPr>
              <a:t>users from other departments.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term </a:t>
            </a:r>
            <a:r>
              <a:rPr lang="en-US" sz="1200" i="1" kern="1200" baseline="0" dirty="0" smtClean="0">
                <a:solidFill>
                  <a:schemeClr val="tx1"/>
                </a:solidFill>
                <a:latin typeface="+mn-lt"/>
                <a:ea typeface="+mn-ea"/>
                <a:cs typeface="+mn-cs"/>
              </a:rPr>
              <a:t>fair share indicates the philosophy behind such a scheduler. Each</a:t>
            </a:r>
          </a:p>
          <a:p>
            <a:r>
              <a:rPr lang="en-US" sz="1200" kern="1200" baseline="0" dirty="0" smtClean="0">
                <a:solidFill>
                  <a:schemeClr val="tx1"/>
                </a:solidFill>
                <a:latin typeface="+mn-lt"/>
                <a:ea typeface="+mn-ea"/>
                <a:cs typeface="+mn-cs"/>
              </a:rPr>
              <a:t>user is assigned a weighting of some sort that defines that user’s share of system</a:t>
            </a:r>
          </a:p>
          <a:p>
            <a:r>
              <a:rPr lang="en-US" sz="1200" kern="1200" baseline="0" dirty="0" smtClean="0">
                <a:solidFill>
                  <a:schemeClr val="tx1"/>
                </a:solidFill>
                <a:latin typeface="+mn-lt"/>
                <a:ea typeface="+mn-ea"/>
                <a:cs typeface="+mn-cs"/>
              </a:rPr>
              <a:t>resources as a fraction of the total usage of those resources. In particular, each</a:t>
            </a:r>
          </a:p>
          <a:p>
            <a:r>
              <a:rPr lang="en-US" sz="1200" kern="1200" baseline="0" dirty="0" smtClean="0">
                <a:solidFill>
                  <a:schemeClr val="tx1"/>
                </a:solidFill>
                <a:latin typeface="+mn-lt"/>
                <a:ea typeface="+mn-ea"/>
                <a:cs typeface="+mn-cs"/>
              </a:rPr>
              <a:t>user is assigned a share of the processor. Such a scheme should operate in a more</a:t>
            </a:r>
          </a:p>
          <a:p>
            <a:r>
              <a:rPr lang="en-US" sz="1200" kern="1200" baseline="0" dirty="0" smtClean="0">
                <a:solidFill>
                  <a:schemeClr val="tx1"/>
                </a:solidFill>
                <a:latin typeface="+mn-lt"/>
                <a:ea typeface="+mn-ea"/>
                <a:cs typeface="+mn-cs"/>
              </a:rPr>
              <a:t>or less linear fashion, so that if user A has twice the weighting of user B, then in</a:t>
            </a:r>
          </a:p>
          <a:p>
            <a:r>
              <a:rPr lang="en-US" sz="1200" kern="1200" baseline="0" dirty="0" smtClean="0">
                <a:solidFill>
                  <a:schemeClr val="tx1"/>
                </a:solidFill>
                <a:latin typeface="+mn-lt"/>
                <a:ea typeface="+mn-ea"/>
                <a:cs typeface="+mn-cs"/>
              </a:rPr>
              <a:t>the long run, user A should be able to do twice as much work as user B. The objective</a:t>
            </a:r>
          </a:p>
          <a:p>
            <a:r>
              <a:rPr lang="en-US" sz="1200" kern="1200" baseline="0" dirty="0" smtClean="0">
                <a:solidFill>
                  <a:schemeClr val="tx1"/>
                </a:solidFill>
                <a:latin typeface="+mn-lt"/>
                <a:ea typeface="+mn-ea"/>
                <a:cs typeface="+mn-cs"/>
              </a:rPr>
              <a:t>of a fair-share scheduler is to monitor usage to give fewer resources to users</a:t>
            </a:r>
          </a:p>
          <a:p>
            <a:r>
              <a:rPr lang="en-US" sz="1200" kern="1200" baseline="0" dirty="0" smtClean="0">
                <a:solidFill>
                  <a:schemeClr val="tx1"/>
                </a:solidFill>
                <a:latin typeface="+mn-lt"/>
                <a:ea typeface="+mn-ea"/>
                <a:cs typeface="+mn-cs"/>
              </a:rPr>
              <a:t>who have had more than their fair share and more to those who have had less than</a:t>
            </a:r>
          </a:p>
          <a:p>
            <a:r>
              <a:rPr lang="en-US" sz="1200" kern="1200" baseline="0" dirty="0" smtClean="0">
                <a:solidFill>
                  <a:schemeClr val="tx1"/>
                </a:solidFill>
                <a:latin typeface="+mn-lt"/>
                <a:ea typeface="+mn-ea"/>
                <a:cs typeface="+mn-cs"/>
              </a:rPr>
              <a:t>their fair share.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2011612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9.16 is an example in which process A is in one group and processes B</a:t>
            </a:r>
          </a:p>
          <a:p>
            <a:r>
              <a:rPr lang="en-US" sz="1200" kern="1200" baseline="0" dirty="0" smtClean="0">
                <a:solidFill>
                  <a:schemeClr val="tx1"/>
                </a:solidFill>
                <a:latin typeface="+mn-lt"/>
                <a:ea typeface="+mn-ea"/>
                <a:cs typeface="+mn-cs"/>
              </a:rPr>
              <a:t>and C are in a second group, with each group having a weighting of 0.5. Assume that</a:t>
            </a:r>
          </a:p>
          <a:p>
            <a:r>
              <a:rPr lang="en-US" sz="1200" kern="1200" baseline="0" dirty="0" smtClean="0">
                <a:solidFill>
                  <a:schemeClr val="tx1"/>
                </a:solidFill>
                <a:latin typeface="+mn-lt"/>
                <a:ea typeface="+mn-ea"/>
                <a:cs typeface="+mn-cs"/>
              </a:rPr>
              <a:t>all processes are processor bound and are usually ready to run. All processes have</a:t>
            </a:r>
          </a:p>
          <a:p>
            <a:r>
              <a:rPr lang="en-US" sz="1200" kern="1200" baseline="0" dirty="0" smtClean="0">
                <a:solidFill>
                  <a:schemeClr val="tx1"/>
                </a:solidFill>
                <a:latin typeface="+mn-lt"/>
                <a:ea typeface="+mn-ea"/>
                <a:cs typeface="+mn-cs"/>
              </a:rPr>
              <a:t>a base priority of 60. Processor utilization is measured as follows: The processor is</a:t>
            </a:r>
          </a:p>
          <a:p>
            <a:r>
              <a:rPr lang="en-US" sz="1200" kern="1200" baseline="0" dirty="0" smtClean="0">
                <a:solidFill>
                  <a:schemeClr val="tx1"/>
                </a:solidFill>
                <a:latin typeface="+mn-lt"/>
                <a:ea typeface="+mn-ea"/>
                <a:cs typeface="+mn-cs"/>
              </a:rPr>
              <a:t>interrupted 60 times per second; during each interrupt, the processor usage field of</a:t>
            </a:r>
          </a:p>
          <a:p>
            <a:r>
              <a:rPr lang="en-US" sz="1200" kern="1200" baseline="0" dirty="0" smtClean="0">
                <a:solidFill>
                  <a:schemeClr val="tx1"/>
                </a:solidFill>
                <a:latin typeface="+mn-lt"/>
                <a:ea typeface="+mn-ea"/>
                <a:cs typeface="+mn-cs"/>
              </a:rPr>
              <a:t>the currently running process is incremented, as is the corresponding group processor</a:t>
            </a:r>
          </a:p>
          <a:p>
            <a:r>
              <a:rPr lang="en-US" sz="1200" kern="1200" baseline="0" dirty="0" smtClean="0">
                <a:solidFill>
                  <a:schemeClr val="tx1"/>
                </a:solidFill>
                <a:latin typeface="+mn-lt"/>
                <a:ea typeface="+mn-ea"/>
                <a:cs typeface="+mn-cs"/>
              </a:rPr>
              <a:t>field. Once per second, priorities are recalculated.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figure, process A is scheduled first. At the end of one second, it is</a:t>
            </a:r>
          </a:p>
          <a:p>
            <a:r>
              <a:rPr lang="en-US" sz="1200" kern="1200" baseline="0" dirty="0" smtClean="0">
                <a:solidFill>
                  <a:schemeClr val="tx1"/>
                </a:solidFill>
                <a:latin typeface="+mn-lt"/>
                <a:ea typeface="+mn-ea"/>
                <a:cs typeface="+mn-cs"/>
              </a:rPr>
              <a:t>preempted. Processes B and C now have the higher priority, and process B is scheduled.</a:t>
            </a:r>
          </a:p>
          <a:p>
            <a:r>
              <a:rPr lang="en-US" sz="1200" kern="1200" baseline="0" dirty="0" smtClean="0">
                <a:solidFill>
                  <a:schemeClr val="tx1"/>
                </a:solidFill>
                <a:latin typeface="+mn-lt"/>
                <a:ea typeface="+mn-ea"/>
                <a:cs typeface="+mn-cs"/>
              </a:rPr>
              <a:t>At the end of the second time unit, process A has the highest priority. Note</a:t>
            </a:r>
          </a:p>
          <a:p>
            <a:r>
              <a:rPr lang="en-US" sz="1200" kern="1200" baseline="0" dirty="0" smtClean="0">
                <a:solidFill>
                  <a:schemeClr val="tx1"/>
                </a:solidFill>
                <a:latin typeface="+mn-lt"/>
                <a:ea typeface="+mn-ea"/>
                <a:cs typeface="+mn-cs"/>
              </a:rPr>
              <a:t>that the pattern repeats: the kernel schedules the processes in order: A, B, A, C, A,</a:t>
            </a:r>
          </a:p>
          <a:p>
            <a:r>
              <a:rPr lang="en-US" sz="1200" kern="1200" baseline="0" dirty="0" smtClean="0">
                <a:solidFill>
                  <a:schemeClr val="tx1"/>
                </a:solidFill>
                <a:latin typeface="+mn-lt"/>
                <a:ea typeface="+mn-ea"/>
                <a:cs typeface="+mn-cs"/>
              </a:rPr>
              <a:t>B, and so on. Thus, 50% of the processor is allocated to process A, which constitutes</a:t>
            </a:r>
          </a:p>
          <a:p>
            <a:r>
              <a:rPr lang="en-US" sz="1200" kern="1200" baseline="0" dirty="0" smtClean="0">
                <a:solidFill>
                  <a:schemeClr val="tx1"/>
                </a:solidFill>
                <a:latin typeface="+mn-lt"/>
                <a:ea typeface="+mn-ea"/>
                <a:cs typeface="+mn-cs"/>
              </a:rPr>
              <a:t>one group, and 50% to processes B and C, which constitute another group.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844564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7308F-9C2E-4492-BAF1-ED1303A4E29C}" type="slidenum">
              <a:rPr lang="en-US" smtClean="0"/>
              <a:t>2</a:t>
            </a:fld>
            <a:endParaRPr lang="en-US"/>
          </a:p>
        </p:txBody>
      </p:sp>
    </p:spTree>
    <p:extLst>
      <p:ext uri="{BB962C8B-B14F-4D97-AF65-F5344CB8AC3E}">
        <p14:creationId xmlns:p14="http://schemas.microsoft.com/office/powerpoint/2010/main" val="1549877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7308F-9C2E-4492-BAF1-ED1303A4E29C}" type="slidenum">
              <a:rPr lang="en-US" smtClean="0"/>
              <a:t>7</a:t>
            </a:fld>
            <a:endParaRPr lang="en-US"/>
          </a:p>
        </p:txBody>
      </p:sp>
    </p:spTree>
    <p:extLst>
      <p:ext uri="{BB962C8B-B14F-4D97-AF65-F5344CB8AC3E}">
        <p14:creationId xmlns:p14="http://schemas.microsoft.com/office/powerpoint/2010/main" val="419097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7308F-9C2E-4492-BAF1-ED1303A4E29C}" type="slidenum">
              <a:rPr lang="en-US" smtClean="0"/>
              <a:t>14</a:t>
            </a:fld>
            <a:endParaRPr lang="en-US"/>
          </a:p>
        </p:txBody>
      </p:sp>
    </p:spTree>
    <p:extLst>
      <p:ext uri="{BB962C8B-B14F-4D97-AF65-F5344CB8AC3E}">
        <p14:creationId xmlns:p14="http://schemas.microsoft.com/office/powerpoint/2010/main" val="1772846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Presentation to accompany</a:t>
            </a:r>
            <a:r>
              <a:rPr lang="en-US" baseline="0" dirty="0" smtClean="0"/>
              <a:t> the Example Project in Blackboard</a:t>
            </a:r>
            <a:endParaRPr lang="en-US" dirty="0"/>
          </a:p>
        </p:txBody>
      </p:sp>
      <p:sp>
        <p:nvSpPr>
          <p:cNvPr id="4" name="Slide Number Placeholder 3"/>
          <p:cNvSpPr>
            <a:spLocks noGrp="1"/>
          </p:cNvSpPr>
          <p:nvPr>
            <p:ph type="sldNum" sz="quarter" idx="10"/>
          </p:nvPr>
        </p:nvSpPr>
        <p:spPr/>
        <p:txBody>
          <a:bodyPr/>
          <a:lstStyle/>
          <a:p>
            <a:fld id="{EEF7308F-9C2E-4492-BAF1-ED1303A4E29C}" type="slidenum">
              <a:rPr lang="en-US" smtClean="0"/>
              <a:pPr/>
              <a:t>15</a:t>
            </a:fld>
            <a:endParaRPr lang="en-US"/>
          </a:p>
        </p:txBody>
      </p:sp>
    </p:spTree>
    <p:extLst>
      <p:ext uri="{BB962C8B-B14F-4D97-AF65-F5344CB8AC3E}">
        <p14:creationId xmlns:p14="http://schemas.microsoft.com/office/powerpoint/2010/main" val="3782484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philosopher</a:t>
            </a:r>
            <a:r>
              <a:rPr lang="en-US" baseline="0" dirty="0" smtClean="0"/>
              <a:t> ate an average of 100 times </a:t>
            </a:r>
            <a:endParaRPr lang="en-US" dirty="0"/>
          </a:p>
        </p:txBody>
      </p:sp>
      <p:sp>
        <p:nvSpPr>
          <p:cNvPr id="4" name="Slide Number Placeholder 3"/>
          <p:cNvSpPr>
            <a:spLocks noGrp="1"/>
          </p:cNvSpPr>
          <p:nvPr>
            <p:ph type="sldNum" sz="quarter" idx="10"/>
          </p:nvPr>
        </p:nvSpPr>
        <p:spPr/>
        <p:txBody>
          <a:bodyPr/>
          <a:lstStyle/>
          <a:p>
            <a:fld id="{EEF7308F-9C2E-4492-BAF1-ED1303A4E29C}" type="slidenum">
              <a:rPr lang="en-US" smtClean="0"/>
              <a:pPr/>
              <a:t>18</a:t>
            </a:fld>
            <a:endParaRPr lang="en-US"/>
          </a:p>
        </p:txBody>
      </p:sp>
    </p:spTree>
    <p:extLst>
      <p:ext uri="{BB962C8B-B14F-4D97-AF65-F5344CB8AC3E}">
        <p14:creationId xmlns:p14="http://schemas.microsoft.com/office/powerpoint/2010/main" val="2650720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philosopher</a:t>
            </a:r>
            <a:r>
              <a:rPr lang="en-US" baseline="0" dirty="0" smtClean="0"/>
              <a:t> ate an average of 100 times </a:t>
            </a:r>
            <a:endParaRPr lang="en-US" dirty="0"/>
          </a:p>
        </p:txBody>
      </p:sp>
      <p:sp>
        <p:nvSpPr>
          <p:cNvPr id="4" name="Slide Number Placeholder 3"/>
          <p:cNvSpPr>
            <a:spLocks noGrp="1"/>
          </p:cNvSpPr>
          <p:nvPr>
            <p:ph type="sldNum" sz="quarter" idx="10"/>
          </p:nvPr>
        </p:nvSpPr>
        <p:spPr/>
        <p:txBody>
          <a:bodyPr/>
          <a:lstStyle/>
          <a:p>
            <a:fld id="{EEF7308F-9C2E-4492-BAF1-ED1303A4E29C}" type="slidenum">
              <a:rPr lang="en-US" smtClean="0"/>
              <a:pPr/>
              <a:t>19</a:t>
            </a:fld>
            <a:endParaRPr lang="en-US"/>
          </a:p>
        </p:txBody>
      </p:sp>
    </p:spTree>
    <p:extLst>
      <p:ext uri="{BB962C8B-B14F-4D97-AF65-F5344CB8AC3E}">
        <p14:creationId xmlns:p14="http://schemas.microsoft.com/office/powerpoint/2010/main" val="1992463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7308F-9C2E-4492-BAF1-ED1303A4E29C}" type="slidenum">
              <a:rPr lang="en-US" smtClean="0"/>
              <a:pPr/>
              <a:t>22</a:t>
            </a:fld>
            <a:endParaRPr lang="en-US"/>
          </a:p>
        </p:txBody>
      </p:sp>
    </p:spTree>
    <p:extLst>
      <p:ext uri="{BB962C8B-B14F-4D97-AF65-F5344CB8AC3E}">
        <p14:creationId xmlns:p14="http://schemas.microsoft.com/office/powerpoint/2010/main" val="1929841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 </a:t>
            </a:r>
            <a:r>
              <a:rPr lang="en-US" smtClean="0"/>
              <a:t>philosophers redone</a:t>
            </a:r>
            <a:endParaRPr lang="en-US"/>
          </a:p>
        </p:txBody>
      </p:sp>
      <p:sp>
        <p:nvSpPr>
          <p:cNvPr id="4" name="Slide Number Placeholder 3"/>
          <p:cNvSpPr>
            <a:spLocks noGrp="1"/>
          </p:cNvSpPr>
          <p:nvPr>
            <p:ph type="sldNum" sz="quarter" idx="10"/>
          </p:nvPr>
        </p:nvSpPr>
        <p:spPr/>
        <p:txBody>
          <a:bodyPr/>
          <a:lstStyle/>
          <a:p>
            <a:fld id="{EEF7308F-9C2E-4492-BAF1-ED1303A4E29C}" type="slidenum">
              <a:rPr lang="en-US" smtClean="0"/>
              <a:pPr/>
              <a:t>23</a:t>
            </a:fld>
            <a:endParaRPr lang="en-US"/>
          </a:p>
        </p:txBody>
      </p:sp>
    </p:spTree>
    <p:extLst>
      <p:ext uri="{BB962C8B-B14F-4D97-AF65-F5344CB8AC3E}">
        <p14:creationId xmlns:p14="http://schemas.microsoft.com/office/powerpoint/2010/main" val="1754896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green-panormic_rv.jpg"/>
          <p:cNvPicPr>
            <a:picLocks noChangeAspect="1"/>
          </p:cNvPicPr>
          <p:nvPr userDrawn="1"/>
        </p:nvPicPr>
        <p:blipFill>
          <a:blip r:embed="rId2"/>
          <a:stretch>
            <a:fillRect/>
          </a:stretch>
        </p:blipFill>
        <p:spPr>
          <a:xfrm>
            <a:off x="714" y="0"/>
            <a:ext cx="9231965" cy="6925056"/>
          </a:xfrm>
          <a:prstGeom prst="rect">
            <a:avLst/>
          </a:prstGeom>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3F31BF-7BAA-B545-8A54-BD6165549183}" type="datetimeFigureOut">
              <a:rPr lang="en-US" smtClean="0"/>
              <a:pPr/>
              <a:t>6/5/16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DF3B2-5B0F-514C-AE92-94CAAA68DD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F31BF-7BAA-B545-8A54-BD6165549183}" type="datetimeFigureOut">
              <a:rPr lang="en-US" smtClean="0"/>
              <a:pPr/>
              <a:t>6/5/16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DF3B2-5B0F-514C-AE92-94CAAA68DD3A}" type="slidenum">
              <a:rPr lang="en-US" smtClean="0"/>
              <a:pPr/>
              <a:t>‹#›</a:t>
            </a:fld>
            <a:endParaRPr lang="en-US"/>
          </a:p>
        </p:txBody>
      </p:sp>
    </p:spTree>
    <p:extLst>
      <p:ext uri="{BB962C8B-B14F-4D97-AF65-F5344CB8AC3E}">
        <p14:creationId xmlns:p14="http://schemas.microsoft.com/office/powerpoint/2010/main" val="1348497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6/5/16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extLst>
      <p:ext uri="{BB962C8B-B14F-4D97-AF65-F5344CB8AC3E}">
        <p14:creationId xmlns:p14="http://schemas.microsoft.com/office/powerpoint/2010/main" val="109272797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6/5/16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1494084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2329"/>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47892"/>
            <a:ext cx="8229600" cy="4220806"/>
          </a:xfr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10965"/>
            <a:ext cx="2133600" cy="365125"/>
          </a:xfrm>
        </p:spPr>
        <p:txBody>
          <a:bodyPr/>
          <a:lstStyle>
            <a:lvl1pPr>
              <a:defRPr>
                <a:latin typeface="Arial"/>
                <a:cs typeface="Arial"/>
              </a:defRPr>
            </a:lvl1pPr>
          </a:lstStyle>
          <a:p>
            <a:fld id="{F03F31BF-7BAA-B545-8A54-BD6165549183}" type="datetimeFigureOut">
              <a:rPr lang="en-US" smtClean="0"/>
              <a:pPr/>
              <a:t>6/5/16</a:t>
            </a:fld>
            <a:endParaRPr lang="en-US" dirty="0"/>
          </a:p>
        </p:txBody>
      </p:sp>
      <p:sp>
        <p:nvSpPr>
          <p:cNvPr id="5" name="Footer Placeholder 4"/>
          <p:cNvSpPr>
            <a:spLocks noGrp="1"/>
          </p:cNvSpPr>
          <p:nvPr>
            <p:ph type="ftr" sz="quarter" idx="11"/>
          </p:nvPr>
        </p:nvSpPr>
        <p:spPr>
          <a:xfrm>
            <a:off x="3124200" y="6310965"/>
            <a:ext cx="2895600" cy="365125"/>
          </a:xfrm>
        </p:spPr>
        <p:txBody>
          <a:bodyPr/>
          <a:lstStyle>
            <a:lvl1pPr>
              <a:defRPr>
                <a:latin typeface="Arial"/>
                <a:cs typeface="Arial"/>
              </a:defRPr>
            </a:lvl1pPr>
          </a:lstStyle>
          <a:p>
            <a:endParaRPr lang="en-US" dirty="0"/>
          </a:p>
        </p:txBody>
      </p:sp>
      <p:sp>
        <p:nvSpPr>
          <p:cNvPr id="6" name="Slide Number Placeholder 5"/>
          <p:cNvSpPr>
            <a:spLocks noGrp="1"/>
          </p:cNvSpPr>
          <p:nvPr>
            <p:ph type="sldNum" sz="quarter" idx="12"/>
          </p:nvPr>
        </p:nvSpPr>
        <p:spPr>
          <a:xfrm>
            <a:off x="6553200" y="6310965"/>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2800" b="1"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6/5/16</a:t>
            </a:fld>
            <a:endParaRPr lang="en-US" dirty="0"/>
          </a:p>
        </p:txBody>
      </p:sp>
      <p:sp>
        <p:nvSpPr>
          <p:cNvPr id="5" name="Footer Placeholder 4"/>
          <p:cNvSpPr>
            <a:spLocks noGrp="1"/>
          </p:cNvSpPr>
          <p:nvPr>
            <p:ph type="ftr" sz="quarter" idx="11"/>
          </p:nvPr>
        </p:nvSpPr>
        <p:spPr/>
        <p:txBody>
          <a:bodyPr/>
          <a:lstStyle>
            <a:lvl1pPr>
              <a:defRPr>
                <a:latin typeface="Arial"/>
                <a:cs typeface="Arial"/>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94445"/>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820008"/>
            <a:ext cx="4038600" cy="4204524"/>
          </a:xfrm>
        </p:spPr>
        <p:txBody>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820007"/>
            <a:ext cx="4038600" cy="4204525"/>
          </a:xfrm>
        </p:spPr>
        <p:txBody>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250517"/>
            <a:ext cx="2133600" cy="365125"/>
          </a:xfrm>
        </p:spPr>
        <p:txBody>
          <a:bodyPr/>
          <a:lstStyle>
            <a:lvl1pPr>
              <a:defRPr>
                <a:latin typeface="Arial"/>
                <a:cs typeface="Arial"/>
              </a:defRPr>
            </a:lvl1pPr>
          </a:lstStyle>
          <a:p>
            <a:fld id="{F03F31BF-7BAA-B545-8A54-BD6165549183}" type="datetimeFigureOut">
              <a:rPr lang="en-US" smtClean="0"/>
              <a:pPr/>
              <a:t>6/5/16</a:t>
            </a:fld>
            <a:endParaRPr lang="en-US" dirty="0"/>
          </a:p>
        </p:txBody>
      </p:sp>
      <p:sp>
        <p:nvSpPr>
          <p:cNvPr id="6" name="Footer Placeholder 5"/>
          <p:cNvSpPr>
            <a:spLocks noGrp="1"/>
          </p:cNvSpPr>
          <p:nvPr>
            <p:ph type="ftr" sz="quarter" idx="11"/>
          </p:nvPr>
        </p:nvSpPr>
        <p:spPr>
          <a:xfrm>
            <a:off x="3124200" y="6250517"/>
            <a:ext cx="2895600" cy="365125"/>
          </a:xfrm>
        </p:spPr>
        <p:txBody>
          <a:bodyPr/>
          <a:lstStyle>
            <a:lvl1pPr>
              <a:defRPr>
                <a:latin typeface="Arial"/>
                <a:cs typeface="Arial"/>
              </a:defRPr>
            </a:lvl1pPr>
          </a:lstStyle>
          <a:p>
            <a:endParaRPr lang="en-US" dirty="0"/>
          </a:p>
        </p:txBody>
      </p:sp>
      <p:sp>
        <p:nvSpPr>
          <p:cNvPr id="7" name="Slide Number Placeholder 6"/>
          <p:cNvSpPr>
            <a:spLocks noGrp="1"/>
          </p:cNvSpPr>
          <p:nvPr>
            <p:ph type="sldNum" sz="quarter" idx="12"/>
          </p:nvPr>
        </p:nvSpPr>
        <p:spPr>
          <a:xfrm>
            <a:off x="6553200" y="6250517"/>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61747"/>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61984"/>
            <a:ext cx="4040188" cy="3670555"/>
          </a:xfrm>
        </p:spPr>
        <p:txBody>
          <a:bodyPr/>
          <a:lstStyle>
            <a:lvl1pPr>
              <a:defRPr sz="2400">
                <a:latin typeface="Arial"/>
                <a:cs typeface="Arial"/>
              </a:defRPr>
            </a:lvl1pPr>
            <a:lvl2pPr>
              <a:defRPr sz="20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461984"/>
            <a:ext cx="4041775" cy="3670555"/>
          </a:xfrm>
        </p:spPr>
        <p:txBody>
          <a:bodyPr/>
          <a:lstStyle>
            <a:lvl1pPr>
              <a:defRPr sz="2400">
                <a:latin typeface="Arial"/>
                <a:cs typeface="Arial"/>
              </a:defRPr>
            </a:lvl1pPr>
            <a:lvl2pPr>
              <a:defRPr sz="20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278334"/>
            <a:ext cx="2133600" cy="365125"/>
          </a:xfrm>
        </p:spPr>
        <p:txBody>
          <a:bodyPr/>
          <a:lstStyle>
            <a:lvl1pPr>
              <a:defRPr>
                <a:latin typeface="Arial"/>
                <a:cs typeface="Arial"/>
              </a:defRPr>
            </a:lvl1pPr>
          </a:lstStyle>
          <a:p>
            <a:fld id="{F03F31BF-7BAA-B545-8A54-BD6165549183}" type="datetimeFigureOut">
              <a:rPr lang="en-US" smtClean="0"/>
              <a:pPr/>
              <a:t>6/5/16</a:t>
            </a:fld>
            <a:endParaRPr lang="en-US" dirty="0"/>
          </a:p>
        </p:txBody>
      </p:sp>
      <p:sp>
        <p:nvSpPr>
          <p:cNvPr id="8" name="Footer Placeholder 7"/>
          <p:cNvSpPr>
            <a:spLocks noGrp="1"/>
          </p:cNvSpPr>
          <p:nvPr>
            <p:ph type="ftr" sz="quarter" idx="11"/>
          </p:nvPr>
        </p:nvSpPr>
        <p:spPr>
          <a:xfrm>
            <a:off x="3124200" y="6278334"/>
            <a:ext cx="2895600" cy="365125"/>
          </a:xfrm>
        </p:spPr>
        <p:txBody>
          <a:bodyPr/>
          <a:lstStyle>
            <a:lvl1pPr>
              <a:defRPr>
                <a:latin typeface="Arial"/>
                <a:cs typeface="Arial"/>
              </a:defRPr>
            </a:lvl1pPr>
          </a:lstStyle>
          <a:p>
            <a:endParaRPr lang="en-US" dirty="0"/>
          </a:p>
        </p:txBody>
      </p:sp>
      <p:sp>
        <p:nvSpPr>
          <p:cNvPr id="9" name="Slide Number Placeholder 8"/>
          <p:cNvSpPr>
            <a:spLocks noGrp="1"/>
          </p:cNvSpPr>
          <p:nvPr>
            <p:ph type="sldNum" sz="quarter" idx="12"/>
          </p:nvPr>
        </p:nvSpPr>
        <p:spPr>
          <a:xfrm>
            <a:off x="6553200" y="6278334"/>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61881"/>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6/5/16</a:t>
            </a:fld>
            <a:endParaRPr lang="en-US" dirty="0"/>
          </a:p>
        </p:txBody>
      </p:sp>
      <p:sp>
        <p:nvSpPr>
          <p:cNvPr id="4" name="Footer Placeholder 3"/>
          <p:cNvSpPr>
            <a:spLocks noGrp="1"/>
          </p:cNvSpPr>
          <p:nvPr>
            <p:ph type="ftr" sz="quarter" idx="11"/>
          </p:nvPr>
        </p:nvSpPr>
        <p:spPr/>
        <p:txBody>
          <a:bodyPr/>
          <a:lstStyle>
            <a:lvl1pPr>
              <a:defRPr>
                <a:latin typeface="Arial"/>
                <a:cs typeface="Arial"/>
              </a:defRPr>
            </a:lvl1pPr>
          </a:lstStyle>
          <a:p>
            <a:endParaRPr lang="en-US" dirty="0"/>
          </a:p>
        </p:txBody>
      </p:sp>
      <p:sp>
        <p:nvSpPr>
          <p:cNvPr id="5" name="Slide Number Placeholder 4"/>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F31BF-7BAA-B545-8A54-BD6165549183}" type="datetimeFigureOut">
              <a:rPr lang="en-US" smtClean="0"/>
              <a:pPr/>
              <a:t>6/5/16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4DF3B2-5B0F-514C-AE92-94CAAA68DD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Arial"/>
                <a:cs typeface="Aria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6/5/16</a:t>
            </a:fld>
            <a:endParaRPr lang="en-US" dirty="0"/>
          </a:p>
        </p:txBody>
      </p:sp>
      <p:sp>
        <p:nvSpPr>
          <p:cNvPr id="6" name="Footer Placeholder 5"/>
          <p:cNvSpPr>
            <a:spLocks noGrp="1"/>
          </p:cNvSpPr>
          <p:nvPr>
            <p:ph type="ftr" sz="quarter" idx="11"/>
          </p:nvPr>
        </p:nvSpPr>
        <p:spPr/>
        <p:txBody>
          <a:bodyPr/>
          <a:lstStyle>
            <a:lvl1pPr>
              <a:defRPr>
                <a:latin typeface="Arial"/>
                <a:cs typeface="Arial"/>
              </a:defRPr>
            </a:lvl1pPr>
          </a:lstStyle>
          <a:p>
            <a:endParaRPr lang="en-US" dirty="0"/>
          </a:p>
        </p:txBody>
      </p:sp>
      <p:sp>
        <p:nvSpPr>
          <p:cNvPr id="7" name="Slide Number Placeholder 6"/>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3F31BF-7BAA-B545-8A54-BD6165549183}" type="datetimeFigureOut">
              <a:rPr lang="en-US" smtClean="0"/>
              <a:pPr/>
              <a:t>6/5/16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4DF3B2-5B0F-514C-AE92-94CAAA68DD3A}" type="slidenum">
              <a:rPr lang="en-US" smtClean="0"/>
              <a:pPr/>
              <a:t>‹#›</a:t>
            </a:fld>
            <a:endParaRPr lang="en-US"/>
          </a:p>
        </p:txBody>
      </p:sp>
      <p:graphicFrame>
        <p:nvGraphicFramePr>
          <p:cNvPr id="6" name="TPChart" hidden="1"/>
          <p:cNvGraphicFramePr/>
          <p:nvPr userDrawn="1">
            <p:extLst>
              <p:ext uri="{D42A27DB-BD31-4B8C-83A1-F6EECF244321}">
                <p14:modId xmlns:p14="http://schemas.microsoft.com/office/powerpoint/2010/main" val="301756579"/>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18983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F31BF-7BAA-B545-8A54-BD6165549183}" type="datetimeFigureOut">
              <a:rPr lang="en-US" smtClean="0"/>
              <a:pPr/>
              <a:t>6/5/16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DF3B2-5B0F-514C-AE92-94CAAA68DD3A}" type="slidenum">
              <a:rPr lang="en-US" smtClean="0"/>
              <a:pPr/>
              <a:t>‹#›</a:t>
            </a:fld>
            <a:endParaRPr lang="en-US"/>
          </a:p>
        </p:txBody>
      </p:sp>
      <p:pic>
        <p:nvPicPr>
          <p:cNvPr id="9" name="Picture 8" descr="green-stripe.jpg"/>
          <p:cNvPicPr>
            <a:picLocks noChangeAspect="1"/>
          </p:cNvPicPr>
          <p:nvPr userDrawn="1"/>
        </p:nvPicPr>
        <p:blipFill>
          <a:blip r:embed="rId14"/>
          <a:stretch>
            <a:fillRect/>
          </a:stretch>
        </p:blipFill>
        <p:spPr>
          <a:xfrm>
            <a:off x="714" y="0"/>
            <a:ext cx="9231965" cy="692505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s://www.kali.org/" TargetMode="External"/><Relationship Id="rId3" Type="http://schemas.openxmlformats.org/officeDocument/2006/relationships/hyperlink" Target="https://en.wikipedia.org/wiki/Linux_kernel#Tanenbaum.E2.80.93Torvalds_debat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5.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7.wmf"/></Relationships>
</file>

<file path=ppt/slides/_rels/slide37.xml.rels><?xml version="1.0" encoding="UTF-8" standalone="yes"?>
<Relationships xmlns="http://schemas.openxmlformats.org/package/2006/relationships"><Relationship Id="rId3" Type="http://schemas.openxmlformats.org/officeDocument/2006/relationships/image" Target="../media/image28.wmf"/><Relationship Id="rId4" Type="http://schemas.openxmlformats.org/officeDocument/2006/relationships/image" Target="../media/image29.emf"/><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faculty.cs.niu.edu/~mcmahon/CS241/Notes/compil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www.embedded.com/design/prototyping-and-development/4023817/Interrupts-in-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s://en.wikipedia.org/wiki/Linux_kerne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8810" y="2130425"/>
            <a:ext cx="8130448" cy="2261693"/>
          </a:xfrm>
          <a:prstGeom prst="rect">
            <a:avLst/>
          </a:prstGeom>
        </p:spPr>
        <p:txBody>
          <a:bodyPr vert="horz" lIns="91440" tIns="45720" rIns="91440" bIns="45720" rtlCol="0" anchor="ctr">
            <a:normAutofit/>
          </a:bodyPr>
          <a:lstStyle>
            <a:lvl1pPr>
              <a:defRPr b="1" baseline="0">
                <a:solidFill>
                  <a:srgbClr val="1B6917"/>
                </a:solidFill>
                <a:latin typeface="Arial"/>
                <a:cs typeface="Arial"/>
              </a:defRPr>
            </a:lvl1pPr>
          </a:lstStyle>
          <a:p>
            <a:pPr lvl="0" algn="ctr">
              <a:spcBef>
                <a:spcPct val="0"/>
              </a:spcBef>
              <a:defRPr/>
            </a:pPr>
            <a:r>
              <a:rPr kumimoji="0" lang="en-US" sz="4400" b="1" i="0" u="none" strike="noStrike" kern="1200" cap="none" spc="0" normalizeH="0" baseline="0" noProof="0" dirty="0" smtClean="0">
                <a:ln>
                  <a:noFill/>
                </a:ln>
                <a:solidFill>
                  <a:schemeClr val="bg1"/>
                </a:solidFill>
                <a:effectLst/>
                <a:uLnTx/>
                <a:uFillTx/>
                <a:latin typeface="Arial"/>
                <a:ea typeface="+mj-ea"/>
                <a:cs typeface="Arial"/>
              </a:rPr>
              <a:t>Special Topics</a:t>
            </a:r>
          </a:p>
          <a:p>
            <a:pPr lvl="0" algn="ctr">
              <a:spcBef>
                <a:spcPct val="0"/>
              </a:spcBef>
              <a:defRPr/>
            </a:pPr>
            <a:r>
              <a:rPr kumimoji="0" lang="en-US" sz="4400" b="1" i="0" u="none" strike="noStrike" kern="1200" cap="none" spc="0" normalizeH="0" baseline="0" noProof="0" smtClean="0">
                <a:ln>
                  <a:noFill/>
                </a:ln>
                <a:solidFill>
                  <a:schemeClr val="bg1"/>
                </a:solidFill>
                <a:effectLst/>
                <a:uLnTx/>
                <a:uFillTx/>
                <a:latin typeface="Arial"/>
                <a:ea typeface="+mj-ea"/>
                <a:cs typeface="Arial"/>
              </a:rPr>
              <a:t>Lab Updates, </a:t>
            </a:r>
            <a:endParaRPr kumimoji="0" lang="en-US" sz="4400" b="1" i="0" u="none" strike="noStrike" kern="1200" cap="none" spc="0" normalizeH="0" baseline="0" noProof="0" dirty="0" smtClean="0">
              <a:ln>
                <a:noFill/>
              </a:ln>
              <a:solidFill>
                <a:schemeClr val="bg1"/>
              </a:solidFill>
              <a:effectLst/>
              <a:uLnTx/>
              <a:uFillTx/>
              <a:latin typeface="Arial"/>
              <a:ea typeface="+mj-ea"/>
              <a:cs typeface="Arial"/>
            </a:endParaRPr>
          </a:p>
          <a:p>
            <a:pPr lvl="0" algn="ctr">
              <a:spcBef>
                <a:spcPct val="0"/>
              </a:spcBef>
              <a:defRPr/>
            </a:pPr>
            <a:r>
              <a:rPr lang="en-US" sz="4400" dirty="0" smtClean="0">
                <a:solidFill>
                  <a:schemeClr val="bg1"/>
                </a:solidFill>
                <a:ea typeface="+mj-ea"/>
              </a:rPr>
              <a:t>MPI &amp; Dining Philosophers</a:t>
            </a:r>
            <a:endParaRPr kumimoji="0" lang="en-US" sz="4400" b="1" i="0" u="none" strike="noStrike" kern="1200" cap="none" spc="0" normalizeH="0" baseline="0" noProof="0" dirty="0" smtClean="0">
              <a:ln>
                <a:noFill/>
              </a:ln>
              <a:solidFill>
                <a:schemeClr val="bg1"/>
              </a:solidFill>
              <a:effectLst/>
              <a:uLnTx/>
              <a:uFillTx/>
              <a:latin typeface="Arial"/>
              <a:ea typeface="+mj-ea"/>
              <a:cs typeface="Arial"/>
            </a:endParaRPr>
          </a:p>
        </p:txBody>
      </p:sp>
      <p:sp>
        <p:nvSpPr>
          <p:cNvPr id="5" name="Subtitle 2"/>
          <p:cNvSpPr txBox="1">
            <a:spLocks/>
          </p:cNvSpPr>
          <p:nvPr/>
        </p:nvSpPr>
        <p:spPr>
          <a:xfrm>
            <a:off x="1371600" y="4505898"/>
            <a:ext cx="6400800" cy="1132901"/>
          </a:xfrm>
          <a:prstGeom prst="rect">
            <a:avLst/>
          </a:prstGeom>
        </p:spPr>
        <p:txBody>
          <a:bodyPr vert="horz" lIns="91440" tIns="45720" rIns="91440" bIns="45720" rtlCol="0">
            <a:normAutofit/>
          </a:bodyPr>
          <a:lstStyle>
            <a:lvl1pPr marL="0" indent="0" algn="ctr">
              <a:buNone/>
              <a:defRPr>
                <a:solidFill>
                  <a:srgbClr val="40403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FCDC41"/>
                </a:solidFill>
                <a:effectLst/>
                <a:uLnTx/>
                <a:uFillTx/>
                <a:latin typeface="Arial"/>
                <a:ea typeface="+mn-ea"/>
                <a:cs typeface="Arial"/>
              </a:rPr>
              <a:t>NEU – 2016</a:t>
            </a:r>
            <a:endParaRPr kumimoji="0" lang="en-US" sz="3200" b="0" i="0" u="none" strike="noStrike" kern="1200" cap="none" spc="0" normalizeH="0" baseline="0" noProof="0" dirty="0">
              <a:ln>
                <a:noFill/>
              </a:ln>
              <a:solidFill>
                <a:srgbClr val="FCDC41"/>
              </a:solidFill>
              <a:effectLst/>
              <a:uLnTx/>
              <a:uFillTx/>
              <a:latin typeface="Arial"/>
              <a:ea typeface="+mn-ea"/>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1231" t="23385" r="11847" b="57128"/>
          <a:stretch/>
        </p:blipFill>
        <p:spPr>
          <a:xfrm>
            <a:off x="370979" y="1600200"/>
            <a:ext cx="8315821" cy="3291840"/>
          </a:xfrm>
          <a:prstGeom prst="rect">
            <a:avLst/>
          </a:prstGeom>
        </p:spPr>
      </p:pic>
    </p:spTree>
    <p:extLst>
      <p:ext uri="{BB962C8B-B14F-4D97-AF65-F5344CB8AC3E}">
        <p14:creationId xmlns:p14="http://schemas.microsoft.com/office/powerpoint/2010/main" val="710156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462" t="43897" r="53231" b="22462"/>
          <a:stretch/>
        </p:blipFill>
        <p:spPr>
          <a:xfrm>
            <a:off x="457200" y="765974"/>
            <a:ext cx="8574259" cy="5958383"/>
          </a:xfrm>
          <a:prstGeom prst="rect">
            <a:avLst/>
          </a:prstGeom>
        </p:spPr>
      </p:pic>
    </p:spTree>
    <p:extLst>
      <p:ext uri="{BB962C8B-B14F-4D97-AF65-F5344CB8AC3E}">
        <p14:creationId xmlns:p14="http://schemas.microsoft.com/office/powerpoint/2010/main" val="2033652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 any/all threads exit?</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1231" t="23385" r="11847" b="57128"/>
          <a:stretch/>
        </p:blipFill>
        <p:spPr>
          <a:xfrm>
            <a:off x="370979" y="1600200"/>
            <a:ext cx="8315821" cy="3291840"/>
          </a:xfrm>
          <a:prstGeom prst="rect">
            <a:avLst/>
          </a:prstGeom>
        </p:spPr>
      </p:pic>
    </p:spTree>
    <p:extLst>
      <p:ext uri="{BB962C8B-B14F-4D97-AF65-F5344CB8AC3E}">
        <p14:creationId xmlns:p14="http://schemas.microsoft.com/office/powerpoint/2010/main" val="244715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462" t="41436" r="56769" b="22666"/>
          <a:stretch/>
        </p:blipFill>
        <p:spPr>
          <a:xfrm>
            <a:off x="647112" y="506172"/>
            <a:ext cx="7568420" cy="6218184"/>
          </a:xfrm>
          <a:prstGeom prst="rect">
            <a:avLst/>
          </a:prstGeom>
        </p:spPr>
      </p:pic>
    </p:spTree>
    <p:extLst>
      <p:ext uri="{BB962C8B-B14F-4D97-AF65-F5344CB8AC3E}">
        <p14:creationId xmlns:p14="http://schemas.microsoft.com/office/powerpoint/2010/main" val="506359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8810" y="2130425"/>
            <a:ext cx="8130448" cy="2261693"/>
          </a:xfrm>
          <a:prstGeom prst="rect">
            <a:avLst/>
          </a:prstGeom>
        </p:spPr>
        <p:txBody>
          <a:bodyPr vert="horz" lIns="91440" tIns="45720" rIns="91440" bIns="45720" rtlCol="0" anchor="ctr">
            <a:normAutofit/>
          </a:bodyPr>
          <a:lstStyle>
            <a:lvl1pPr>
              <a:defRPr b="1" baseline="0">
                <a:solidFill>
                  <a:srgbClr val="1B6917"/>
                </a:solidFill>
                <a:latin typeface="Arial"/>
                <a:cs typeface="Arial"/>
              </a:defRPr>
            </a:lvl1pPr>
          </a:lstStyle>
          <a:p>
            <a:pPr lvl="0" algn="ctr">
              <a:spcBef>
                <a:spcPct val="0"/>
              </a:spcBef>
              <a:defRPr/>
            </a:pPr>
            <a:r>
              <a:rPr kumimoji="0" lang="en-US" sz="4400" b="1" i="0" u="none" strike="noStrike" kern="1200" cap="none" spc="0" normalizeH="0" baseline="0" noProof="0" dirty="0" smtClean="0">
                <a:ln>
                  <a:noFill/>
                </a:ln>
                <a:solidFill>
                  <a:schemeClr val="bg1"/>
                </a:solidFill>
                <a:effectLst/>
                <a:uLnTx/>
                <a:uFillTx/>
                <a:latin typeface="Arial"/>
                <a:ea typeface="+mj-ea"/>
                <a:cs typeface="Arial"/>
              </a:rPr>
              <a:t>Lab #3 </a:t>
            </a:r>
          </a:p>
          <a:p>
            <a:pPr lvl="0" algn="ctr">
              <a:spcBef>
                <a:spcPct val="0"/>
              </a:spcBef>
              <a:defRPr/>
            </a:pPr>
            <a:r>
              <a:rPr kumimoji="0" lang="en-US" sz="4400" b="1" i="0" u="none" strike="noStrike" kern="1200" cap="none" spc="0" normalizeH="0" baseline="0" noProof="0" dirty="0" smtClean="0">
                <a:ln>
                  <a:noFill/>
                </a:ln>
                <a:solidFill>
                  <a:schemeClr val="bg1"/>
                </a:solidFill>
                <a:effectLst/>
                <a:uLnTx/>
                <a:uFillTx/>
                <a:latin typeface="Arial"/>
                <a:ea typeface="+mj-ea"/>
                <a:cs typeface="Arial"/>
              </a:rPr>
              <a:t>My “individual project”</a:t>
            </a:r>
            <a:endParaRPr kumimoji="0" lang="en-US" sz="4400" b="1" i="0" u="none" strike="noStrike" kern="1200" cap="none" spc="0" normalizeH="0" baseline="0" noProof="0" dirty="0" smtClean="0">
              <a:ln>
                <a:noFill/>
              </a:ln>
              <a:solidFill>
                <a:schemeClr val="bg1"/>
              </a:solidFill>
              <a:effectLst/>
              <a:uLnTx/>
              <a:uFillTx/>
              <a:latin typeface="Arial"/>
              <a:ea typeface="+mj-ea"/>
              <a:cs typeface="Arial"/>
            </a:endParaRPr>
          </a:p>
        </p:txBody>
      </p:sp>
      <p:sp>
        <p:nvSpPr>
          <p:cNvPr id="5" name="Subtitle 2"/>
          <p:cNvSpPr txBox="1">
            <a:spLocks/>
          </p:cNvSpPr>
          <p:nvPr/>
        </p:nvSpPr>
        <p:spPr>
          <a:xfrm>
            <a:off x="1371600" y="4505898"/>
            <a:ext cx="6400800" cy="1132901"/>
          </a:xfrm>
          <a:prstGeom prst="rect">
            <a:avLst/>
          </a:prstGeom>
        </p:spPr>
        <p:txBody>
          <a:bodyPr vert="horz" lIns="91440" tIns="45720" rIns="91440" bIns="45720" rtlCol="0">
            <a:normAutofit/>
          </a:bodyPr>
          <a:lstStyle>
            <a:lvl1pPr marL="0" indent="0" algn="ctr">
              <a:buNone/>
              <a:defRPr>
                <a:solidFill>
                  <a:srgbClr val="40403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FCDC41"/>
                </a:solidFill>
                <a:effectLst/>
                <a:uLnTx/>
                <a:uFillTx/>
                <a:latin typeface="Arial"/>
                <a:ea typeface="+mn-ea"/>
                <a:cs typeface="Arial"/>
              </a:rPr>
              <a:t>NEU – 2016</a:t>
            </a:r>
            <a:endParaRPr kumimoji="0" lang="en-US" sz="3200" b="0" i="0" u="none" strike="noStrike" kern="1200" cap="none" spc="0" normalizeH="0" baseline="0" noProof="0" dirty="0">
              <a:ln>
                <a:noFill/>
              </a:ln>
              <a:solidFill>
                <a:srgbClr val="FCDC41"/>
              </a:solidFill>
              <a:effectLst/>
              <a:uLnTx/>
              <a:uFillTx/>
              <a:latin typeface="Arial"/>
              <a:ea typeface="+mn-ea"/>
              <a:cs typeface="Arial"/>
            </a:endParaRPr>
          </a:p>
        </p:txBody>
      </p:sp>
    </p:spTree>
    <p:extLst>
      <p:ext uri="{BB962C8B-B14F-4D97-AF65-F5344CB8AC3E}">
        <p14:creationId xmlns:p14="http://schemas.microsoft.com/office/powerpoint/2010/main" val="1975223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6554"/>
            <a:ext cx="8229600" cy="1611271"/>
          </a:xfrm>
        </p:spPr>
        <p:txBody>
          <a:bodyPr>
            <a:normAutofit/>
          </a:bodyPr>
          <a:lstStyle/>
          <a:p>
            <a:r>
              <a:rPr lang="en-US" dirty="0" smtClean="0"/>
              <a:t>Impact of Queuing and Starvation</a:t>
            </a:r>
            <a:endParaRPr lang="en-US" dirty="0"/>
          </a:p>
        </p:txBody>
      </p:sp>
      <p:sp>
        <p:nvSpPr>
          <p:cNvPr id="3" name="Content Placeholder 2"/>
          <p:cNvSpPr>
            <a:spLocks noGrp="1"/>
          </p:cNvSpPr>
          <p:nvPr>
            <p:ph idx="1"/>
          </p:nvPr>
        </p:nvSpPr>
        <p:spPr>
          <a:xfrm>
            <a:off x="457200" y="2590014"/>
            <a:ext cx="4482029" cy="4220806"/>
          </a:xfrm>
        </p:spPr>
        <p:txBody>
          <a:bodyPr/>
          <a:lstStyle/>
          <a:p>
            <a:r>
              <a:rPr lang="en-US" dirty="0" smtClean="0"/>
              <a:t>Dining Philosophers</a:t>
            </a:r>
          </a:p>
          <a:p>
            <a:r>
              <a:rPr lang="en-US" dirty="0" smtClean="0"/>
              <a:t>MPI Implementation</a:t>
            </a:r>
          </a:p>
          <a:p>
            <a:pPr lvl="1"/>
            <a:r>
              <a:rPr lang="en-US" dirty="0" smtClean="0"/>
              <a:t>Standard code from MPI assignment</a:t>
            </a:r>
          </a:p>
          <a:p>
            <a:r>
              <a:rPr lang="en-US" dirty="0" smtClean="0"/>
              <a:t>FIFO Queue</a:t>
            </a:r>
          </a:p>
          <a:p>
            <a:r>
              <a:rPr lang="en-US" dirty="0" smtClean="0"/>
              <a:t>Prioritized FIFO Queue</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9229" y="2597426"/>
            <a:ext cx="3672289" cy="3810000"/>
          </a:xfrm>
          <a:prstGeom prst="rect">
            <a:avLst/>
          </a:prstGeom>
        </p:spPr>
      </p:pic>
    </p:spTree>
    <p:extLst>
      <p:ext uri="{BB962C8B-B14F-4D97-AF65-F5344CB8AC3E}">
        <p14:creationId xmlns:p14="http://schemas.microsoft.com/office/powerpoint/2010/main" val="297676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 </a:t>
            </a:r>
            <a:r>
              <a:rPr lang="en-US" dirty="0" smtClean="0"/>
              <a:t>Master</a:t>
            </a:r>
            <a:endParaRPr lang="en-US" dirty="0"/>
          </a:p>
        </p:txBody>
      </p:sp>
      <p:sp>
        <p:nvSpPr>
          <p:cNvPr id="3" name="Text Placeholder 2"/>
          <p:cNvSpPr>
            <a:spLocks noGrp="1"/>
          </p:cNvSpPr>
          <p:nvPr>
            <p:ph type="body" idx="1"/>
          </p:nvPr>
        </p:nvSpPr>
        <p:spPr/>
        <p:txBody>
          <a:bodyPr/>
          <a:lstStyle/>
          <a:p>
            <a:r>
              <a:rPr lang="en-US" dirty="0" smtClean="0"/>
              <a:t>FIFO Queue</a:t>
            </a:r>
            <a:endParaRPr lang="en-US" dirty="0"/>
          </a:p>
        </p:txBody>
      </p:sp>
      <p:sp>
        <p:nvSpPr>
          <p:cNvPr id="4" name="Content Placeholder 3"/>
          <p:cNvSpPr>
            <a:spLocks noGrp="1"/>
          </p:cNvSpPr>
          <p:nvPr>
            <p:ph sz="half" idx="2"/>
          </p:nvPr>
        </p:nvSpPr>
        <p:spPr/>
        <p:txBody>
          <a:bodyPr/>
          <a:lstStyle/>
          <a:p>
            <a:r>
              <a:rPr lang="en-US" dirty="0" smtClean="0"/>
              <a:t>Simple queue</a:t>
            </a:r>
          </a:p>
          <a:p>
            <a:r>
              <a:rPr lang="en-US" dirty="0" smtClean="0"/>
              <a:t>Unavailable requests get queued</a:t>
            </a:r>
          </a:p>
          <a:p>
            <a:r>
              <a:rPr lang="en-US" dirty="0" smtClean="0"/>
              <a:t>Queue is checked upon fork return</a:t>
            </a:r>
          </a:p>
          <a:p>
            <a:pPr lvl="1"/>
            <a:r>
              <a:rPr lang="en-US" dirty="0" smtClean="0"/>
              <a:t>Only first element checked</a:t>
            </a:r>
          </a:p>
          <a:p>
            <a:r>
              <a:rPr lang="en-US" dirty="0" smtClean="0"/>
              <a:t>Prone to starvation</a:t>
            </a:r>
          </a:p>
        </p:txBody>
      </p:sp>
      <p:sp>
        <p:nvSpPr>
          <p:cNvPr id="5" name="Text Placeholder 4"/>
          <p:cNvSpPr>
            <a:spLocks noGrp="1"/>
          </p:cNvSpPr>
          <p:nvPr>
            <p:ph type="body" sz="quarter" idx="3"/>
          </p:nvPr>
        </p:nvSpPr>
        <p:spPr/>
        <p:txBody>
          <a:bodyPr/>
          <a:lstStyle/>
          <a:p>
            <a:r>
              <a:rPr lang="en-US" dirty="0" smtClean="0"/>
              <a:t>Priority FIFO Queue</a:t>
            </a:r>
            <a:endParaRPr lang="en-US" dirty="0"/>
          </a:p>
        </p:txBody>
      </p:sp>
      <p:sp>
        <p:nvSpPr>
          <p:cNvPr id="6" name="Content Placeholder 5"/>
          <p:cNvSpPr>
            <a:spLocks noGrp="1"/>
          </p:cNvSpPr>
          <p:nvPr>
            <p:ph sz="quarter" idx="4"/>
          </p:nvPr>
        </p:nvSpPr>
        <p:spPr>
          <a:xfrm>
            <a:off x="4645025" y="2461984"/>
            <a:ext cx="4041775" cy="4217112"/>
          </a:xfrm>
        </p:spPr>
        <p:txBody>
          <a:bodyPr/>
          <a:lstStyle/>
          <a:p>
            <a:r>
              <a:rPr lang="en-US" dirty="0" smtClean="0"/>
              <a:t>Queue is still FIFO</a:t>
            </a:r>
          </a:p>
          <a:p>
            <a:r>
              <a:rPr lang="en-US" dirty="0" smtClean="0"/>
              <a:t>Entire queue is checked upon fork return (processed FIFO)</a:t>
            </a:r>
          </a:p>
          <a:p>
            <a:r>
              <a:rPr lang="en-US" dirty="0" smtClean="0"/>
              <a:t>If a request is added to the queue, those forks are flagged</a:t>
            </a:r>
          </a:p>
          <a:p>
            <a:pPr lvl="1"/>
            <a:r>
              <a:rPr lang="en-US" dirty="0" smtClean="0"/>
              <a:t>Any future request for a flagged fork gets queued</a:t>
            </a:r>
          </a:p>
          <a:p>
            <a:pPr lvl="1"/>
            <a:r>
              <a:rPr lang="en-US" dirty="0" smtClean="0"/>
              <a:t>Processing un-flags forks</a:t>
            </a:r>
            <a:endParaRPr lang="en-US" dirty="0"/>
          </a:p>
        </p:txBody>
      </p:sp>
    </p:spTree>
    <p:extLst>
      <p:ext uri="{BB962C8B-B14F-4D97-AF65-F5344CB8AC3E}">
        <p14:creationId xmlns:p14="http://schemas.microsoft.com/office/powerpoint/2010/main" val="268342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Analyses paths</a:t>
            </a:r>
            <a:endParaRPr lang="en-US" dirty="0"/>
          </a:p>
        </p:txBody>
      </p:sp>
      <p:sp>
        <p:nvSpPr>
          <p:cNvPr id="3" name="Text Placeholder 2"/>
          <p:cNvSpPr>
            <a:spLocks noGrp="1"/>
          </p:cNvSpPr>
          <p:nvPr>
            <p:ph type="body" idx="1"/>
          </p:nvPr>
        </p:nvSpPr>
        <p:spPr/>
        <p:txBody>
          <a:bodyPr/>
          <a:lstStyle/>
          <a:p>
            <a:r>
              <a:rPr lang="en-US" dirty="0" smtClean="0"/>
              <a:t>Fix philosophers, vary delay</a:t>
            </a:r>
            <a:endParaRPr lang="en-US" dirty="0"/>
          </a:p>
        </p:txBody>
      </p:sp>
      <p:sp>
        <p:nvSpPr>
          <p:cNvPr id="4" name="Content Placeholder 3"/>
          <p:cNvSpPr>
            <a:spLocks noGrp="1"/>
          </p:cNvSpPr>
          <p:nvPr>
            <p:ph sz="half" idx="2"/>
          </p:nvPr>
        </p:nvSpPr>
        <p:spPr/>
        <p:txBody>
          <a:bodyPr/>
          <a:lstStyle/>
          <a:p>
            <a:r>
              <a:rPr lang="en-US" dirty="0" smtClean="0"/>
              <a:t>5 philosophers</a:t>
            </a:r>
          </a:p>
          <a:p>
            <a:r>
              <a:rPr lang="en-US" dirty="0" smtClean="0"/>
              <a:t>Average 100 “eats” per philosopher per simulation</a:t>
            </a:r>
          </a:p>
          <a:p>
            <a:r>
              <a:rPr lang="en-US" dirty="0" smtClean="0"/>
              <a:t>Eating and Thinking times vary between 0 and MAXDELAY (-1) seconds</a:t>
            </a:r>
            <a:endParaRPr lang="en-US" dirty="0"/>
          </a:p>
        </p:txBody>
      </p:sp>
      <p:sp>
        <p:nvSpPr>
          <p:cNvPr id="5" name="Text Placeholder 4"/>
          <p:cNvSpPr>
            <a:spLocks noGrp="1"/>
          </p:cNvSpPr>
          <p:nvPr>
            <p:ph type="body" sz="quarter" idx="3"/>
          </p:nvPr>
        </p:nvSpPr>
        <p:spPr/>
        <p:txBody>
          <a:bodyPr/>
          <a:lstStyle/>
          <a:p>
            <a:r>
              <a:rPr lang="en-US" dirty="0" smtClean="0"/>
              <a:t>Fix delay, vary philosophers</a:t>
            </a:r>
            <a:endParaRPr lang="en-US" dirty="0"/>
          </a:p>
        </p:txBody>
      </p:sp>
      <p:sp>
        <p:nvSpPr>
          <p:cNvPr id="6" name="Content Placeholder 5"/>
          <p:cNvSpPr>
            <a:spLocks noGrp="1"/>
          </p:cNvSpPr>
          <p:nvPr>
            <p:ph sz="quarter" idx="4"/>
          </p:nvPr>
        </p:nvSpPr>
        <p:spPr/>
        <p:txBody>
          <a:bodyPr/>
          <a:lstStyle/>
          <a:p>
            <a:r>
              <a:rPr lang="en-US" dirty="0" smtClean="0"/>
              <a:t>Eating and Thinking times are either 0 or 1 second </a:t>
            </a:r>
          </a:p>
          <a:p>
            <a:pPr lvl="1"/>
            <a:r>
              <a:rPr lang="en-US" dirty="0" smtClean="0"/>
              <a:t>Average should be 0.5 sec</a:t>
            </a:r>
          </a:p>
          <a:p>
            <a:r>
              <a:rPr lang="en-US" dirty="0" smtClean="0"/>
              <a:t>Average 100 “eats” per philosopher per simulation</a:t>
            </a:r>
          </a:p>
          <a:p>
            <a:r>
              <a:rPr lang="en-US" dirty="0" smtClean="0"/>
              <a:t>How does the simulation scale?</a:t>
            </a:r>
            <a:endParaRPr lang="en-US" dirty="0"/>
          </a:p>
        </p:txBody>
      </p:sp>
    </p:spTree>
    <p:extLst>
      <p:ext uri="{BB962C8B-B14F-4D97-AF65-F5344CB8AC3E}">
        <p14:creationId xmlns:p14="http://schemas.microsoft.com/office/powerpoint/2010/main" val="303359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355319"/>
            <a:ext cx="8229600" cy="1143000"/>
          </a:xfrm>
        </p:spPr>
        <p:txBody>
          <a:bodyPr/>
          <a:lstStyle/>
          <a:p>
            <a:r>
              <a:rPr lang="en-US" dirty="0" smtClean="0"/>
              <a:t>Impacts of random delay</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9709" y="1466320"/>
            <a:ext cx="6544582" cy="5106758"/>
          </a:xfrm>
        </p:spPr>
      </p:pic>
    </p:spTree>
    <p:extLst>
      <p:ext uri="{BB962C8B-B14F-4D97-AF65-F5344CB8AC3E}">
        <p14:creationId xmlns:p14="http://schemas.microsoft.com/office/powerpoint/2010/main" val="335068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355319"/>
            <a:ext cx="8229600" cy="1143000"/>
          </a:xfrm>
        </p:spPr>
        <p:txBody>
          <a:bodyPr/>
          <a:lstStyle/>
          <a:p>
            <a:r>
              <a:rPr lang="en-US" dirty="0" smtClean="0"/>
              <a:t>Impacts of random delay</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9709" y="1466320"/>
            <a:ext cx="6544582" cy="5106757"/>
          </a:xfrm>
        </p:spPr>
      </p:pic>
    </p:spTree>
    <p:extLst>
      <p:ext uri="{BB962C8B-B14F-4D97-AF65-F5344CB8AC3E}">
        <p14:creationId xmlns:p14="http://schemas.microsoft.com/office/powerpoint/2010/main" val="118658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8810" y="2130425"/>
            <a:ext cx="8130448" cy="2261693"/>
          </a:xfrm>
          <a:prstGeom prst="rect">
            <a:avLst/>
          </a:prstGeom>
        </p:spPr>
        <p:txBody>
          <a:bodyPr vert="horz" lIns="91440" tIns="45720" rIns="91440" bIns="45720" rtlCol="0" anchor="ctr">
            <a:normAutofit/>
          </a:bodyPr>
          <a:lstStyle>
            <a:lvl1pPr>
              <a:defRPr b="1" baseline="0">
                <a:solidFill>
                  <a:srgbClr val="1B6917"/>
                </a:solidFill>
                <a:latin typeface="Arial"/>
                <a:cs typeface="Arial"/>
              </a:defRPr>
            </a:lvl1pPr>
          </a:lstStyle>
          <a:p>
            <a:pPr lvl="0" algn="ctr">
              <a:spcBef>
                <a:spcPct val="0"/>
              </a:spcBef>
              <a:defRPr/>
            </a:pPr>
            <a:r>
              <a:rPr kumimoji="0" lang="en-US" sz="4400" b="1" i="0" u="none" strike="noStrike" kern="1200" cap="none" spc="0" normalizeH="0" baseline="0" noProof="0" dirty="0" smtClean="0">
                <a:ln>
                  <a:noFill/>
                </a:ln>
                <a:solidFill>
                  <a:schemeClr val="bg1"/>
                </a:solidFill>
                <a:effectLst/>
                <a:uLnTx/>
                <a:uFillTx/>
                <a:latin typeface="Arial"/>
                <a:ea typeface="+mj-ea"/>
                <a:cs typeface="Arial"/>
              </a:rPr>
              <a:t>Kernel Feedback</a:t>
            </a:r>
          </a:p>
          <a:p>
            <a:pPr lvl="0" algn="ctr">
              <a:spcBef>
                <a:spcPct val="0"/>
              </a:spcBef>
              <a:defRPr/>
            </a:pPr>
            <a:r>
              <a:rPr lang="en-US" sz="4400" dirty="0" smtClean="0">
                <a:solidFill>
                  <a:schemeClr val="bg1"/>
                </a:solidFill>
                <a:ea typeface="+mj-ea"/>
              </a:rPr>
              <a:t>Q n A</a:t>
            </a:r>
            <a:endParaRPr kumimoji="0" lang="en-US" sz="4400" b="1" i="0" u="none" strike="noStrike" kern="1200" cap="none" spc="0" normalizeH="0" baseline="0" noProof="0" dirty="0" smtClean="0">
              <a:ln>
                <a:noFill/>
              </a:ln>
              <a:solidFill>
                <a:schemeClr val="bg1"/>
              </a:solidFill>
              <a:effectLst/>
              <a:uLnTx/>
              <a:uFillTx/>
              <a:latin typeface="Arial"/>
              <a:ea typeface="+mj-ea"/>
              <a:cs typeface="Arial"/>
            </a:endParaRPr>
          </a:p>
        </p:txBody>
      </p:sp>
      <p:sp>
        <p:nvSpPr>
          <p:cNvPr id="5" name="Subtitle 2"/>
          <p:cNvSpPr txBox="1">
            <a:spLocks/>
          </p:cNvSpPr>
          <p:nvPr/>
        </p:nvSpPr>
        <p:spPr>
          <a:xfrm>
            <a:off x="1371600" y="4505898"/>
            <a:ext cx="6400800" cy="1132901"/>
          </a:xfrm>
          <a:prstGeom prst="rect">
            <a:avLst/>
          </a:prstGeom>
        </p:spPr>
        <p:txBody>
          <a:bodyPr vert="horz" lIns="91440" tIns="45720" rIns="91440" bIns="45720" rtlCol="0">
            <a:normAutofit/>
          </a:bodyPr>
          <a:lstStyle>
            <a:lvl1pPr marL="0" indent="0" algn="ctr">
              <a:buNone/>
              <a:defRPr>
                <a:solidFill>
                  <a:srgbClr val="40403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FCDC41"/>
                </a:solidFill>
                <a:effectLst/>
                <a:uLnTx/>
                <a:uFillTx/>
                <a:latin typeface="Arial"/>
                <a:ea typeface="+mn-ea"/>
                <a:cs typeface="Arial"/>
              </a:rPr>
              <a:t>NEU – 2016</a:t>
            </a:r>
            <a:endParaRPr kumimoji="0" lang="en-US" sz="3200" b="0" i="0" u="none" strike="noStrike" kern="1200" cap="none" spc="0" normalizeH="0" baseline="0" noProof="0" dirty="0">
              <a:ln>
                <a:noFill/>
              </a:ln>
              <a:solidFill>
                <a:srgbClr val="FCDC41"/>
              </a:solidFill>
              <a:effectLst/>
              <a:uLnTx/>
              <a:uFillTx/>
              <a:latin typeface="Arial"/>
              <a:ea typeface="+mn-ea"/>
              <a:cs typeface="Arial"/>
            </a:endParaRPr>
          </a:p>
        </p:txBody>
      </p:sp>
    </p:spTree>
    <p:extLst>
      <p:ext uri="{BB962C8B-B14F-4D97-AF65-F5344CB8AC3E}">
        <p14:creationId xmlns:p14="http://schemas.microsoft.com/office/powerpoint/2010/main" val="1274374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Queues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7667" y="2256852"/>
            <a:ext cx="6928665" cy="4157199"/>
          </a:xfrm>
        </p:spPr>
      </p:pic>
    </p:spTree>
    <p:extLst>
      <p:ext uri="{BB962C8B-B14F-4D97-AF65-F5344CB8AC3E}">
        <p14:creationId xmlns:p14="http://schemas.microsoft.com/office/powerpoint/2010/main" val="17058234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Scalable is our Solution?</a:t>
            </a:r>
            <a:endParaRPr lang="en-US" dirty="0"/>
          </a:p>
        </p:txBody>
      </p:sp>
      <p:sp>
        <p:nvSpPr>
          <p:cNvPr id="3" name="Content Placeholder 2"/>
          <p:cNvSpPr>
            <a:spLocks noGrp="1"/>
          </p:cNvSpPr>
          <p:nvPr>
            <p:ph idx="1"/>
          </p:nvPr>
        </p:nvSpPr>
        <p:spPr/>
        <p:txBody>
          <a:bodyPr/>
          <a:lstStyle/>
          <a:p>
            <a:r>
              <a:rPr lang="en-US" dirty="0" smtClean="0"/>
              <a:t>Fix delay to 0 or 1 seconds</a:t>
            </a:r>
          </a:p>
          <a:p>
            <a:r>
              <a:rPr lang="en-US" dirty="0" smtClean="0"/>
              <a:t>Normalize times to average per “eat”</a:t>
            </a:r>
            <a:endParaRPr lang="en-US" dirty="0"/>
          </a:p>
        </p:txBody>
      </p:sp>
    </p:spTree>
    <p:extLst>
      <p:ext uri="{BB962C8B-B14F-4D97-AF65-F5344CB8AC3E}">
        <p14:creationId xmlns:p14="http://schemas.microsoft.com/office/powerpoint/2010/main" val="18493637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74" y="522329"/>
            <a:ext cx="3717235" cy="2750958"/>
          </a:xfrm>
        </p:spPr>
        <p:txBody>
          <a:bodyPr/>
          <a:lstStyle/>
          <a:p>
            <a:r>
              <a:rPr lang="en-US" dirty="0" smtClean="0"/>
              <a:t>Average times per “eat”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34678" y="439262"/>
            <a:ext cx="5009323" cy="6159839"/>
          </a:xfrm>
        </p:spPr>
      </p:pic>
    </p:spTree>
    <p:extLst>
      <p:ext uri="{BB962C8B-B14F-4D97-AF65-F5344CB8AC3E}">
        <p14:creationId xmlns:p14="http://schemas.microsoft.com/office/powerpoint/2010/main" val="13468231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74" y="522329"/>
            <a:ext cx="3717235" cy="2750958"/>
          </a:xfrm>
        </p:spPr>
        <p:txBody>
          <a:bodyPr>
            <a:normAutofit fontScale="90000"/>
          </a:bodyPr>
          <a:lstStyle/>
          <a:p>
            <a:r>
              <a:rPr lang="en-US" dirty="0" smtClean="0"/>
              <a:t>Average times per “eat”</a:t>
            </a:r>
            <a:br>
              <a:rPr lang="en-US" dirty="0" smtClean="0"/>
            </a:br>
            <a:r>
              <a:rPr lang="en-US" dirty="0" smtClean="0"/>
              <a:t>redo 8 </a:t>
            </a:r>
            <a:r>
              <a:rPr lang="en-US" dirty="0" err="1" smtClean="0"/>
              <a:t>phils</a:t>
            </a:r>
            <a:r>
              <a:rPr lang="en-US" dirty="0" smtClean="0"/>
              <a:t>…</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52032"/>
          <a:stretch/>
        </p:blipFill>
        <p:spPr>
          <a:xfrm>
            <a:off x="4134678" y="3644348"/>
            <a:ext cx="5009323" cy="2954753"/>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4678" y="758976"/>
            <a:ext cx="4808953" cy="2885372"/>
          </a:xfrm>
          <a:prstGeom prst="rect">
            <a:avLst/>
          </a:prstGeom>
        </p:spPr>
      </p:pic>
      <p:sp>
        <p:nvSpPr>
          <p:cNvPr id="5" name="Right Arrow 4"/>
          <p:cNvSpPr/>
          <p:nvPr/>
        </p:nvSpPr>
        <p:spPr>
          <a:xfrm>
            <a:off x="3196026" y="2801907"/>
            <a:ext cx="951904" cy="47138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3035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8900" y="2715762"/>
            <a:ext cx="5245100" cy="4008048"/>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408029"/>
            <a:ext cx="5915082" cy="3541671"/>
          </a:xfrm>
        </p:spPr>
      </p:pic>
    </p:spTree>
    <p:extLst>
      <p:ext uri="{BB962C8B-B14F-4D97-AF65-F5344CB8AC3E}">
        <p14:creationId xmlns:p14="http://schemas.microsoft.com/office/powerpoint/2010/main" val="18584335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requests scaling?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652" y="1665329"/>
            <a:ext cx="5120139" cy="306569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869" y="3684104"/>
            <a:ext cx="5085841" cy="3051505"/>
          </a:xfrm>
          <a:prstGeom prst="rect">
            <a:avLst/>
          </a:prstGeom>
        </p:spPr>
      </p:pic>
    </p:spTree>
    <p:extLst>
      <p:ext uri="{BB962C8B-B14F-4D97-AF65-F5344CB8AC3E}">
        <p14:creationId xmlns:p14="http://schemas.microsoft.com/office/powerpoint/2010/main" val="41411120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4527" y="1584083"/>
            <a:ext cx="6494945" cy="5068026"/>
          </a:xfrm>
        </p:spPr>
      </p:pic>
    </p:spTree>
    <p:extLst>
      <p:ext uri="{BB962C8B-B14F-4D97-AF65-F5344CB8AC3E}">
        <p14:creationId xmlns:p14="http://schemas.microsoft.com/office/powerpoint/2010/main" val="30051038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a:t>
            </a:r>
            <a:endParaRPr lang="en-US" dirty="0"/>
          </a:p>
        </p:txBody>
      </p:sp>
      <p:sp>
        <p:nvSpPr>
          <p:cNvPr id="3" name="Content Placeholder 2"/>
          <p:cNvSpPr>
            <a:spLocks noGrp="1"/>
          </p:cNvSpPr>
          <p:nvPr>
            <p:ph idx="1"/>
          </p:nvPr>
        </p:nvSpPr>
        <p:spPr/>
        <p:txBody>
          <a:bodyPr/>
          <a:lstStyle/>
          <a:p>
            <a:r>
              <a:rPr lang="en-US" dirty="0" smtClean="0"/>
              <a:t>Additional communication mechanisms for parallel processing </a:t>
            </a:r>
            <a:endParaRPr lang="en-US" dirty="0"/>
          </a:p>
        </p:txBody>
      </p:sp>
    </p:spTree>
    <p:extLst>
      <p:ext uri="{BB962C8B-B14F-4D97-AF65-F5344CB8AC3E}">
        <p14:creationId xmlns:p14="http://schemas.microsoft.com/office/powerpoint/2010/main" val="135839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PI_Bcast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568" y="3829732"/>
            <a:ext cx="4741932" cy="24999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MPI Collective Communication</a:t>
            </a:r>
            <a:endParaRPr lang="en-US" dirty="0"/>
          </a:p>
        </p:txBody>
      </p:sp>
      <p:sp>
        <p:nvSpPr>
          <p:cNvPr id="3" name="Content Placeholder 2"/>
          <p:cNvSpPr>
            <a:spLocks noGrp="1"/>
          </p:cNvSpPr>
          <p:nvPr>
            <p:ph idx="1"/>
          </p:nvPr>
        </p:nvSpPr>
        <p:spPr/>
        <p:txBody>
          <a:bodyPr/>
          <a:lstStyle/>
          <a:p>
            <a:r>
              <a:rPr lang="en-US" dirty="0" smtClean="0"/>
              <a:t>Broadcast</a:t>
            </a:r>
            <a:endParaRPr lang="en-US" dirty="0"/>
          </a:p>
        </p:txBody>
      </p:sp>
      <p:pic>
        <p:nvPicPr>
          <p:cNvPr id="5" name="Picture 4"/>
          <p:cNvPicPr>
            <a:picLocks noChangeAspect="1"/>
          </p:cNvPicPr>
          <p:nvPr/>
        </p:nvPicPr>
        <p:blipFill>
          <a:blip r:embed="rId3"/>
          <a:stretch>
            <a:fillRect/>
          </a:stretch>
        </p:blipFill>
        <p:spPr>
          <a:xfrm>
            <a:off x="457200" y="2699432"/>
            <a:ext cx="4038600" cy="1537079"/>
          </a:xfrm>
          <a:prstGeom prst="rect">
            <a:avLst/>
          </a:prstGeom>
        </p:spPr>
      </p:pic>
    </p:spTree>
    <p:extLst>
      <p:ext uri="{BB962C8B-B14F-4D97-AF65-F5344CB8AC3E}">
        <p14:creationId xmlns:p14="http://schemas.microsoft.com/office/powerpoint/2010/main" val="78521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MPI_Bcast vs MPI_Scat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2265998"/>
            <a:ext cx="3209925" cy="3802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PI_Gath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6763" y="2265998"/>
            <a:ext cx="3288761" cy="18088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PI_Allgath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5580" y="4167348"/>
            <a:ext cx="2651126" cy="2123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095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9191"/>
            <a:ext cx="8229600" cy="1143000"/>
          </a:xfrm>
        </p:spPr>
        <p:txBody>
          <a:bodyPr/>
          <a:lstStyle/>
          <a:p>
            <a:r>
              <a:rPr lang="en-US" dirty="0" smtClean="0"/>
              <a:t>NEU Kernel Questions</a:t>
            </a:r>
            <a:endParaRPr lang="en-US" dirty="0"/>
          </a:p>
        </p:txBody>
      </p:sp>
      <p:sp>
        <p:nvSpPr>
          <p:cNvPr id="3" name="Text Placeholder 2"/>
          <p:cNvSpPr>
            <a:spLocks noGrp="1"/>
          </p:cNvSpPr>
          <p:nvPr>
            <p:ph type="body" idx="1"/>
          </p:nvPr>
        </p:nvSpPr>
        <p:spPr>
          <a:xfrm>
            <a:off x="457200" y="1911486"/>
            <a:ext cx="8229600" cy="4525963"/>
          </a:xfrm>
        </p:spPr>
        <p:txBody>
          <a:bodyPr/>
          <a:lstStyle/>
          <a:p>
            <a:r>
              <a:rPr lang="en-US" dirty="0" smtClean="0"/>
              <a:t>Why every hacker should know and use Linux</a:t>
            </a:r>
          </a:p>
          <a:p>
            <a:pPr lvl="1"/>
            <a:r>
              <a:rPr lang="en-US" dirty="0">
                <a:hlinkClick r:id="rId2"/>
              </a:rPr>
              <a:t>https://</a:t>
            </a:r>
            <a:r>
              <a:rPr lang="en-US" dirty="0" smtClean="0">
                <a:hlinkClick r:id="rId2"/>
              </a:rPr>
              <a:t>www.kali.org</a:t>
            </a:r>
            <a:endParaRPr lang="en-US" dirty="0" smtClean="0"/>
          </a:p>
          <a:p>
            <a:r>
              <a:rPr lang="en-US" dirty="0" smtClean="0"/>
              <a:t>Monolithic or micro kernel?</a:t>
            </a:r>
          </a:p>
          <a:p>
            <a:pPr lvl="1"/>
            <a:r>
              <a:rPr lang="en-US" dirty="0">
                <a:hlinkClick r:id="rId3"/>
              </a:rPr>
              <a:t>https://</a:t>
            </a:r>
            <a:r>
              <a:rPr lang="en-US" dirty="0" smtClean="0">
                <a:hlinkClick r:id="rId3"/>
              </a:rPr>
              <a:t>en.wikipedia.org/wiki/Linux_kernel#Tanenbaum.E2.80.93Torvalds_debate</a:t>
            </a:r>
            <a:r>
              <a:rPr lang="en-US" dirty="0" smtClean="0"/>
              <a:t> </a:t>
            </a:r>
          </a:p>
          <a:p>
            <a:r>
              <a:rPr lang="en-US" dirty="0" smtClean="0"/>
              <a:t>How to write a kernel?</a:t>
            </a:r>
          </a:p>
          <a:p>
            <a:r>
              <a:rPr lang="en-US" dirty="0" smtClean="0"/>
              <a:t>Multiple kernels</a:t>
            </a:r>
          </a:p>
          <a:p>
            <a:pPr lvl="1"/>
            <a:r>
              <a:rPr lang="en-US" dirty="0" smtClean="0"/>
              <a:t>Deleting old ones?</a:t>
            </a:r>
          </a:p>
          <a:p>
            <a:pPr lvl="1"/>
            <a:endParaRPr lang="en-US" dirty="0"/>
          </a:p>
        </p:txBody>
      </p:sp>
    </p:spTree>
    <p:extLst>
      <p:ext uri="{BB962C8B-B14F-4D97-AF65-F5344CB8AC3E}">
        <p14:creationId xmlns:p14="http://schemas.microsoft.com/office/powerpoint/2010/main" val="1954676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&amp; Processing</a:t>
            </a:r>
            <a:endParaRPr lang="en-US" dirty="0"/>
          </a:p>
        </p:txBody>
      </p:sp>
      <p:pic>
        <p:nvPicPr>
          <p:cNvPr id="3074" name="Picture 2" descr="MPI_Redu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3737" y="1843881"/>
            <a:ext cx="4810125" cy="21145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PI_Redu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37" y="3958431"/>
            <a:ext cx="4810125" cy="21145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84800" y="2102663"/>
            <a:ext cx="3644901" cy="3970318"/>
          </a:xfrm>
          <a:prstGeom prst="rect">
            <a:avLst/>
          </a:prstGeom>
          <a:noFill/>
        </p:spPr>
        <p:txBody>
          <a:bodyPr wrap="square" rtlCol="0">
            <a:spAutoFit/>
          </a:bodyPr>
          <a:lstStyle/>
          <a:p>
            <a:r>
              <a:rPr lang="en-US"/>
              <a:t>MPI_MAX - Returns the maximum element.</a:t>
            </a:r>
          </a:p>
          <a:p>
            <a:r>
              <a:rPr lang="en-US"/>
              <a:t>MPI_MIN - Returns the minimum element.</a:t>
            </a:r>
          </a:p>
          <a:p>
            <a:r>
              <a:rPr lang="en-US"/>
              <a:t>MPI_SUM - Sums the elements.</a:t>
            </a:r>
          </a:p>
          <a:p>
            <a:r>
              <a:rPr lang="en-US"/>
              <a:t>MPI_PROD - Multiplies all elements.</a:t>
            </a:r>
          </a:p>
          <a:p>
            <a:r>
              <a:rPr lang="en-US"/>
              <a:t>MPI_LAND - Performs a logical and across the elements.</a:t>
            </a:r>
          </a:p>
          <a:p>
            <a:r>
              <a:rPr lang="en-US"/>
              <a:t>MPI_LOR - Performs a logical or across the elements.</a:t>
            </a:r>
          </a:p>
          <a:p>
            <a:r>
              <a:rPr lang="en-US"/>
              <a:t>MPI_BAND - Performs a bitwise and across the bits of the elements.</a:t>
            </a:r>
          </a:p>
          <a:p>
            <a:r>
              <a:rPr lang="en-US"/>
              <a:t>MPI_BOR - Performs a bitwise or across the bits of the elements.</a:t>
            </a:r>
            <a:endParaRPr lang="en-US" dirty="0"/>
          </a:p>
        </p:txBody>
      </p:sp>
    </p:spTree>
    <p:extLst>
      <p:ext uri="{BB962C8B-B14F-4D97-AF65-F5344CB8AC3E}">
        <p14:creationId xmlns:p14="http://schemas.microsoft.com/office/powerpoint/2010/main" val="10993255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Like </a:t>
            </a:r>
            <a:r>
              <a:rPr lang="en-US" dirty="0" err="1" smtClean="0"/>
              <a:t>MPI_Reduce</a:t>
            </a:r>
            <a:r>
              <a:rPr lang="en-US" dirty="0" smtClean="0"/>
              <a:t> followed by </a:t>
            </a:r>
            <a:r>
              <a:rPr lang="en-US" dirty="0" err="1" smtClean="0"/>
              <a:t>MPI_Bcast</a:t>
            </a:r>
            <a:endParaRPr lang="en-US" dirty="0"/>
          </a:p>
        </p:txBody>
      </p:sp>
      <p:pic>
        <p:nvPicPr>
          <p:cNvPr id="4098" name="Picture 2" descr="MPI_Allredu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6937" y="2634456"/>
            <a:ext cx="4810125"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4575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Review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8378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2.pdf"/>
          <p:cNvPicPr>
            <a:picLocks noChangeAspect="1"/>
          </p:cNvPicPr>
          <p:nvPr/>
        </p:nvPicPr>
        <p:blipFill>
          <a:blip r:embed="rId3"/>
          <a:stretch>
            <a:fillRect/>
          </a:stretch>
        </p:blipFill>
        <p:spPr>
          <a:xfrm>
            <a:off x="1752600" y="-219635"/>
            <a:ext cx="5562600" cy="7198658"/>
          </a:xfrm>
          <a:prstGeom prst="rect">
            <a:avLst/>
          </a:prstGeom>
        </p:spPr>
      </p:pic>
    </p:spTree>
    <p:extLst>
      <p:ext uri="{BB962C8B-B14F-4D97-AF65-F5344CB8AC3E}">
        <p14:creationId xmlns:p14="http://schemas.microsoft.com/office/powerpoint/2010/main" val="198876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85800" y="762000"/>
            <a:ext cx="4664054" cy="5791200"/>
          </a:xfrm>
          <a:prstGeom prst="rect">
            <a:avLst/>
          </a:prstGeom>
        </p:spPr>
      </p:pic>
      <p:sp>
        <p:nvSpPr>
          <p:cNvPr id="6" name="TextBox 5"/>
          <p:cNvSpPr txBox="1"/>
          <p:nvPr/>
        </p:nvSpPr>
        <p:spPr>
          <a:xfrm>
            <a:off x="5638800" y="1668089"/>
            <a:ext cx="2971800" cy="1938992"/>
          </a:xfrm>
          <a:prstGeom prst="rect">
            <a:avLst/>
          </a:prstGeom>
          <a:noFill/>
        </p:spPr>
        <p:txBody>
          <a:bodyPr wrap="square" rtlCol="0">
            <a:spAutoFit/>
          </a:bodyPr>
          <a:lstStyle/>
          <a:p>
            <a:pPr algn="ctr"/>
            <a:r>
              <a:rPr lang="en-US" sz="2400" b="1" dirty="0" smtClean="0">
                <a:latin typeface="+mn-lt"/>
              </a:rPr>
              <a:t>Table 9.5  </a:t>
            </a:r>
          </a:p>
          <a:p>
            <a:pPr algn="ctr"/>
            <a:endParaRPr lang="en-US" sz="2400" b="1" dirty="0" smtClean="0">
              <a:latin typeface="+mn-lt"/>
            </a:endParaRPr>
          </a:p>
          <a:p>
            <a:pPr algn="ctr"/>
            <a:r>
              <a:rPr lang="en-US" sz="2400" b="1" dirty="0" smtClean="0">
                <a:latin typeface="+mn-lt"/>
              </a:rPr>
              <a:t>A Comparison </a:t>
            </a:r>
          </a:p>
          <a:p>
            <a:pPr algn="ctr"/>
            <a:r>
              <a:rPr lang="en-US" sz="2400" b="1" dirty="0" smtClean="0">
                <a:latin typeface="+mn-lt"/>
              </a:rPr>
              <a:t>of Scheduling Policies</a:t>
            </a:r>
            <a:r>
              <a:rPr lang="en-US" sz="2400" dirty="0" smtClean="0">
                <a:latin typeface="+mn-lt"/>
              </a:rPr>
              <a:t> </a:t>
            </a:r>
            <a:endParaRPr lang="en-US" sz="2400" dirty="0">
              <a:latin typeface="+mn-lt"/>
            </a:endParaRPr>
          </a:p>
        </p:txBody>
      </p:sp>
      <p:sp>
        <p:nvSpPr>
          <p:cNvPr id="7" name="TextBox 6"/>
          <p:cNvSpPr txBox="1"/>
          <p:nvPr/>
        </p:nvSpPr>
        <p:spPr>
          <a:xfrm>
            <a:off x="5715000" y="5943600"/>
            <a:ext cx="2963607" cy="307777"/>
          </a:xfrm>
          <a:prstGeom prst="rect">
            <a:avLst/>
          </a:prstGeom>
          <a:noFill/>
        </p:spPr>
        <p:txBody>
          <a:bodyPr wrap="square" rtlCol="0">
            <a:spAutoFit/>
          </a:bodyPr>
          <a:lstStyle/>
          <a:p>
            <a:r>
              <a:rPr lang="en-US" sz="1400" dirty="0" smtClean="0">
                <a:latin typeface="+mn-lt"/>
              </a:rPr>
              <a:t>(Table is on page 408 in textbook)</a:t>
            </a:r>
            <a:endParaRPr lang="en-US" sz="1400" dirty="0">
              <a:latin typeface="+mn-lt"/>
            </a:endParaRPr>
          </a:p>
        </p:txBody>
      </p:sp>
    </p:spTree>
    <p:extLst>
      <p:ext uri="{BB962C8B-B14F-4D97-AF65-F5344CB8AC3E}">
        <p14:creationId xmlns:p14="http://schemas.microsoft.com/office/powerpoint/2010/main" val="761466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b="1648"/>
          <a:stretch>
            <a:fillRect/>
          </a:stretch>
        </p:blipFill>
        <p:spPr>
          <a:xfrm>
            <a:off x="685800" y="685799"/>
            <a:ext cx="6464186" cy="5788152"/>
          </a:xfrm>
          <a:prstGeom prst="rect">
            <a:avLst/>
          </a:prstGeom>
          <a:solidFill>
            <a:schemeClr val="bg1"/>
          </a:solidFill>
        </p:spPr>
      </p:pic>
      <p:sp>
        <p:nvSpPr>
          <p:cNvPr id="5" name="TextBox 4"/>
          <p:cNvSpPr txBox="1"/>
          <p:nvPr/>
        </p:nvSpPr>
        <p:spPr>
          <a:xfrm>
            <a:off x="7315201" y="1560471"/>
            <a:ext cx="1447800" cy="1815882"/>
          </a:xfrm>
          <a:prstGeom prst="rect">
            <a:avLst/>
          </a:prstGeom>
          <a:noFill/>
        </p:spPr>
        <p:txBody>
          <a:bodyPr wrap="square" rtlCol="0">
            <a:spAutoFit/>
          </a:bodyPr>
          <a:lstStyle/>
          <a:p>
            <a:pPr algn="ctr"/>
            <a:r>
              <a:rPr lang="en-US" sz="2400" dirty="0" smtClean="0">
                <a:latin typeface="+mn-lt"/>
              </a:rPr>
              <a:t>Table 9.3  </a:t>
            </a:r>
          </a:p>
          <a:p>
            <a:pPr algn="ctr"/>
            <a:endParaRPr lang="en-US" sz="2400" dirty="0" smtClean="0">
              <a:latin typeface="+mn-lt"/>
            </a:endParaRPr>
          </a:p>
          <a:p>
            <a:pPr algn="ctr"/>
            <a:r>
              <a:rPr lang="en-US" sz="1600" dirty="0" smtClean="0">
                <a:latin typeface="+mn-lt"/>
              </a:rPr>
              <a:t>Characteristics of Various Scheduling Policies</a:t>
            </a:r>
            <a:endParaRPr lang="en-US" sz="2400" dirty="0">
              <a:latin typeface="+mn-lt"/>
            </a:endParaRPr>
          </a:p>
        </p:txBody>
      </p:sp>
      <p:sp>
        <p:nvSpPr>
          <p:cNvPr id="6" name="TextBox 5"/>
          <p:cNvSpPr txBox="1"/>
          <p:nvPr/>
        </p:nvSpPr>
        <p:spPr>
          <a:xfrm>
            <a:off x="7315200" y="5791200"/>
            <a:ext cx="1524000" cy="646331"/>
          </a:xfrm>
          <a:prstGeom prst="rect">
            <a:avLst/>
          </a:prstGeom>
          <a:noFill/>
        </p:spPr>
        <p:txBody>
          <a:bodyPr wrap="square" rtlCol="0">
            <a:spAutoFit/>
          </a:bodyPr>
          <a:lstStyle/>
          <a:p>
            <a:r>
              <a:rPr lang="en-US" sz="1200" dirty="0" smtClean="0">
                <a:latin typeface="+mn-lt"/>
              </a:rPr>
              <a:t>(Table can be found on page 405 in textbook)</a:t>
            </a:r>
            <a:endParaRPr lang="en-US" sz="1200" dirty="0">
              <a:latin typeface="+mn-lt"/>
            </a:endParaRPr>
          </a:p>
        </p:txBody>
      </p:sp>
    </p:spTree>
    <p:extLst>
      <p:ext uri="{BB962C8B-B14F-4D97-AF65-F5344CB8AC3E}">
        <p14:creationId xmlns:p14="http://schemas.microsoft.com/office/powerpoint/2010/main" val="1901472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3">
                    <a:lumMod val="50000"/>
                  </a:schemeClr>
                </a:solidFill>
              </a:rPr>
              <a:t>Fair-Share Scheduling</a:t>
            </a:r>
            <a:endParaRPr lang="en-US" dirty="0">
              <a:solidFill>
                <a:schemeClr val="accent3">
                  <a:lumMod val="50000"/>
                </a:schemeClr>
              </a:solidFill>
            </a:endParaRPr>
          </a:p>
        </p:txBody>
      </p:sp>
      <p:sp>
        <p:nvSpPr>
          <p:cNvPr id="3" name="Content Placeholder 2"/>
          <p:cNvSpPr>
            <a:spLocks noGrp="1"/>
          </p:cNvSpPr>
          <p:nvPr>
            <p:ph sz="half" idx="1"/>
          </p:nvPr>
        </p:nvSpPr>
        <p:spPr>
          <a:xfrm>
            <a:off x="654050" y="1412383"/>
            <a:ext cx="7848600" cy="3962399"/>
          </a:xfrm>
        </p:spPr>
        <p:txBody>
          <a:bodyPr>
            <a:normAutofit/>
          </a:bodyPr>
          <a:lstStyle/>
          <a:p>
            <a:r>
              <a:rPr lang="en-US" sz="2800" dirty="0" smtClean="0"/>
              <a:t>Scheduling decisions based on the </a:t>
            </a:r>
            <a:r>
              <a:rPr lang="en-US" sz="2800" b="1" dirty="0" smtClean="0"/>
              <a:t>process sets</a:t>
            </a:r>
          </a:p>
          <a:p>
            <a:pPr lvl="1"/>
            <a:r>
              <a:rPr lang="en-US" sz="2800" dirty="0" smtClean="0"/>
              <a:t>Time slicing across process sets</a:t>
            </a:r>
          </a:p>
          <a:p>
            <a:r>
              <a:rPr lang="en-US" sz="2800" dirty="0" smtClean="0"/>
              <a:t>Each user is assigned a share of the processor</a:t>
            </a:r>
          </a:p>
          <a:p>
            <a:r>
              <a:rPr lang="en-US" sz="2800" dirty="0" smtClean="0"/>
              <a:t>Objective is to monitor usage to give fewer resources to users who have had more than their fair share and more to those who have had less than their fair share</a:t>
            </a:r>
            <a:endParaRPr lang="en-US" sz="2800" dirty="0"/>
          </a:p>
        </p:txBody>
      </p:sp>
      <p:pic>
        <p:nvPicPr>
          <p:cNvPr id="5" name="Picture 4"/>
          <p:cNvPicPr>
            <a:picLocks noChangeAspect="1"/>
          </p:cNvPicPr>
          <p:nvPr/>
        </p:nvPicPr>
        <p:blipFill>
          <a:blip r:embed="rId3"/>
          <a:stretch>
            <a:fillRect/>
          </a:stretch>
        </p:blipFill>
        <p:spPr>
          <a:xfrm>
            <a:off x="5410200" y="5029200"/>
            <a:ext cx="1981200" cy="1474013"/>
          </a:xfrm>
          <a:prstGeom prst="rect">
            <a:avLst/>
          </a:prstGeom>
        </p:spPr>
      </p:pic>
    </p:spTree>
    <p:extLst>
      <p:ext uri="{BB962C8B-B14F-4D97-AF65-F5344CB8AC3E}">
        <p14:creationId xmlns:p14="http://schemas.microsoft.com/office/powerpoint/2010/main" val="699805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858000" y="4648200"/>
            <a:ext cx="1553651" cy="1842521"/>
          </a:xfrm>
          <a:prstGeom prst="rect">
            <a:avLst/>
          </a:prstGeom>
        </p:spPr>
      </p:pic>
      <p:pic>
        <p:nvPicPr>
          <p:cNvPr id="8" name="Picture 7" descr="f16.pdf"/>
          <p:cNvPicPr>
            <a:picLocks noChangeAspect="1"/>
          </p:cNvPicPr>
          <p:nvPr/>
        </p:nvPicPr>
        <p:blipFill>
          <a:blip r:embed="rId4"/>
          <a:srcRect t="10000" b="10000"/>
          <a:stretch>
            <a:fillRect/>
          </a:stretch>
        </p:blipFill>
        <p:spPr>
          <a:xfrm>
            <a:off x="762000" y="609600"/>
            <a:ext cx="5771275" cy="5974979"/>
          </a:xfrm>
          <a:prstGeom prst="rect">
            <a:avLst/>
          </a:prstGeom>
        </p:spPr>
      </p:pic>
    </p:spTree>
    <p:extLst>
      <p:ext uri="{BB962C8B-B14F-4D97-AF65-F5344CB8AC3E}">
        <p14:creationId xmlns:p14="http://schemas.microsoft.com/office/powerpoint/2010/main" val="1340518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94946"/>
            <a:ext cx="8229600" cy="5564220"/>
          </a:xfrm>
        </p:spPr>
        <p:txBody>
          <a:bodyPr>
            <a:normAutofit/>
          </a:bodyPr>
          <a:lstStyle/>
          <a:p>
            <a:r>
              <a:rPr lang="en-US" dirty="0" smtClean="0"/>
              <a:t>How can we configure a reasonable kernel?</a:t>
            </a:r>
          </a:p>
          <a:p>
            <a:pPr lvl="1"/>
            <a:r>
              <a:rPr lang="en-US" dirty="0" smtClean="0"/>
              <a:t>How does compiling a kernel run out of space?</a:t>
            </a:r>
          </a:p>
          <a:p>
            <a:pPr lvl="2"/>
            <a:r>
              <a:rPr lang="en-US" dirty="0" smtClean="0"/>
              <a:t>We’re generating and saving numerous intermediate object files needed for the final executable</a:t>
            </a:r>
          </a:p>
          <a:p>
            <a:pPr lvl="2"/>
            <a:r>
              <a:rPr lang="en-US" dirty="0">
                <a:hlinkClick r:id="rId2"/>
              </a:rPr>
              <a:t>http://faculty.cs.niu.edu/~</a:t>
            </a:r>
            <a:r>
              <a:rPr lang="en-US" dirty="0" smtClean="0">
                <a:hlinkClick r:id="rId2"/>
              </a:rPr>
              <a:t>mcmahon/CS241/Notes/compile.html</a:t>
            </a:r>
            <a:r>
              <a:rPr lang="en-US" dirty="0" smtClean="0"/>
              <a:t> </a:t>
            </a:r>
          </a:p>
          <a:p>
            <a:pPr lvl="1"/>
            <a:r>
              <a:rPr lang="en-US" dirty="0" smtClean="0"/>
              <a:t>Why does </a:t>
            </a:r>
            <a:r>
              <a:rPr lang="en-US" dirty="0" err="1" smtClean="0"/>
              <a:t>defconfig</a:t>
            </a:r>
            <a:r>
              <a:rPr lang="en-US" dirty="0" smtClean="0"/>
              <a:t> work and </a:t>
            </a:r>
            <a:r>
              <a:rPr lang="en-US" dirty="0" err="1" smtClean="0"/>
              <a:t>menuconfig</a:t>
            </a:r>
            <a:r>
              <a:rPr lang="en-US" dirty="0" smtClean="0"/>
              <a:t> fail</a:t>
            </a:r>
          </a:p>
          <a:p>
            <a:pPr lvl="1"/>
            <a:r>
              <a:rPr lang="en-US" dirty="0" smtClean="0"/>
              <a:t>Why do I need </a:t>
            </a:r>
            <a:r>
              <a:rPr lang="en-US" dirty="0" err="1" smtClean="0"/>
              <a:t>ncurses</a:t>
            </a:r>
            <a:r>
              <a:rPr lang="en-US" dirty="0" smtClean="0"/>
              <a:t> library before </a:t>
            </a:r>
            <a:r>
              <a:rPr lang="en-US" dirty="0" err="1" smtClean="0"/>
              <a:t>menuconfig</a:t>
            </a:r>
            <a:endParaRPr lang="en-US" dirty="0" smtClean="0"/>
          </a:p>
          <a:p>
            <a:r>
              <a:rPr lang="en-US" dirty="0" smtClean="0"/>
              <a:t>Virtual Machine Limitations</a:t>
            </a:r>
          </a:p>
          <a:p>
            <a:pPr lvl="1"/>
            <a:r>
              <a:rPr lang="en-US" dirty="0" smtClean="0"/>
              <a:t>Virtual disk resizing</a:t>
            </a:r>
          </a:p>
          <a:p>
            <a:pPr lvl="1"/>
            <a:r>
              <a:rPr lang="en-US" dirty="0" smtClean="0"/>
              <a:t>Shared resources – make options (-j2)</a:t>
            </a:r>
          </a:p>
        </p:txBody>
      </p:sp>
    </p:spTree>
    <p:extLst>
      <p:ext uri="{BB962C8B-B14F-4D97-AF65-F5344CB8AC3E}">
        <p14:creationId xmlns:p14="http://schemas.microsoft.com/office/powerpoint/2010/main" val="5137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797668"/>
            <a:ext cx="8229600" cy="5758775"/>
          </a:xfrm>
        </p:spPr>
        <p:txBody>
          <a:bodyPr>
            <a:normAutofit fontScale="92500" lnSpcReduction="20000"/>
          </a:bodyPr>
          <a:lstStyle/>
          <a:p>
            <a:r>
              <a:rPr lang="en-US" dirty="0"/>
              <a:t>Is the kernel </a:t>
            </a:r>
            <a:r>
              <a:rPr lang="en-US" dirty="0" err="1"/>
              <a:t>preemptable</a:t>
            </a:r>
            <a:r>
              <a:rPr lang="en-US" dirty="0"/>
              <a:t> (i.e., kernel code)</a:t>
            </a:r>
          </a:p>
          <a:p>
            <a:pPr lvl="1"/>
            <a:r>
              <a:rPr lang="en-US" dirty="0"/>
              <a:t>It can be, but the process must be higher priority</a:t>
            </a:r>
          </a:p>
          <a:p>
            <a:r>
              <a:rPr lang="en-US" dirty="0" smtClean="0"/>
              <a:t>Are kernel options the same for different versions?</a:t>
            </a:r>
          </a:p>
          <a:p>
            <a:r>
              <a:rPr lang="en-US" dirty="0" smtClean="0"/>
              <a:t>Why </a:t>
            </a:r>
            <a:r>
              <a:rPr lang="en-US" dirty="0"/>
              <a:t>do programmers prefer </a:t>
            </a:r>
            <a:r>
              <a:rPr lang="en-US" dirty="0" err="1"/>
              <a:t>linux</a:t>
            </a:r>
            <a:r>
              <a:rPr lang="en-US" dirty="0" smtClean="0"/>
              <a:t>?</a:t>
            </a:r>
          </a:p>
          <a:p>
            <a:r>
              <a:rPr lang="en-US" dirty="0" smtClean="0"/>
              <a:t>What is Linux in C/C++ as opposed to Java?</a:t>
            </a:r>
          </a:p>
          <a:p>
            <a:r>
              <a:rPr lang="en-US" dirty="0" smtClean="0"/>
              <a:t>How would you do kernel debugging </a:t>
            </a:r>
          </a:p>
          <a:p>
            <a:pPr lvl="1"/>
            <a:r>
              <a:rPr lang="en-US" dirty="0" smtClean="0"/>
              <a:t>Log files</a:t>
            </a:r>
          </a:p>
          <a:p>
            <a:r>
              <a:rPr lang="en-US" dirty="0" smtClean="0"/>
              <a:t>How can I make my own interrupt service routines </a:t>
            </a:r>
          </a:p>
          <a:p>
            <a:pPr lvl="1"/>
            <a:r>
              <a:rPr lang="en-US" dirty="0" smtClean="0"/>
              <a:t>WELL beyond </a:t>
            </a:r>
            <a:r>
              <a:rPr lang="en-US" dirty="0"/>
              <a:t>the scope of our course – check out </a:t>
            </a:r>
            <a:r>
              <a:rPr lang="en-US" dirty="0">
                <a:hlinkClick r:id="rId2"/>
              </a:rPr>
              <a:t>http://</a:t>
            </a:r>
            <a:r>
              <a:rPr lang="en-US" dirty="0" smtClean="0">
                <a:hlinkClick r:id="rId2"/>
              </a:rPr>
              <a:t>www.embedded.com/design/prototyping-and-development/4023817/Interrupts-in-C-</a:t>
            </a:r>
            <a:r>
              <a:rPr lang="en-US" dirty="0" smtClean="0"/>
              <a:t> and coding interrupts on the Arduino </a:t>
            </a:r>
            <a:endParaRPr lang="en-US" dirty="0"/>
          </a:p>
          <a:p>
            <a:endParaRPr lang="en-US" dirty="0"/>
          </a:p>
        </p:txBody>
      </p:sp>
    </p:spTree>
    <p:extLst>
      <p:ext uri="{BB962C8B-B14F-4D97-AF65-F5344CB8AC3E}">
        <p14:creationId xmlns:p14="http://schemas.microsoft.com/office/powerpoint/2010/main" val="13318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56034"/>
            <a:ext cx="8229600" cy="5270129"/>
          </a:xfrm>
        </p:spPr>
        <p:txBody>
          <a:bodyPr/>
          <a:lstStyle/>
          <a:p>
            <a:r>
              <a:rPr lang="en-US" dirty="0" smtClean="0"/>
              <a:t>I can get to Linux’s root user very easy, does it really provide safety?</a:t>
            </a:r>
          </a:p>
          <a:p>
            <a:pPr lvl="1"/>
            <a:r>
              <a:rPr lang="en-US" dirty="0" smtClean="0"/>
              <a:t>Try doing something similar without knowing the root password </a:t>
            </a:r>
            <a:r>
              <a:rPr lang="is-IS" dirty="0" smtClean="0"/>
              <a:t>…</a:t>
            </a:r>
          </a:p>
          <a:p>
            <a:r>
              <a:rPr lang="is-IS" dirty="0" smtClean="0"/>
              <a:t>What’s with the Linux versions – why weren’t we at 4.6 already?</a:t>
            </a:r>
          </a:p>
          <a:p>
            <a:pPr lvl="1"/>
            <a:r>
              <a:rPr lang="en-US" dirty="0">
                <a:hlinkClick r:id="rId2"/>
              </a:rPr>
              <a:t>https://</a:t>
            </a:r>
            <a:r>
              <a:rPr lang="en-US" dirty="0" smtClean="0">
                <a:hlinkClick r:id="rId2"/>
              </a:rPr>
              <a:t>en.wikipedia.org/wiki/Linux_kernel</a:t>
            </a:r>
            <a:endParaRPr lang="en-US" dirty="0" smtClean="0"/>
          </a:p>
          <a:p>
            <a:pPr lvl="1"/>
            <a:endParaRPr lang="en-US" dirty="0"/>
          </a:p>
        </p:txBody>
      </p:sp>
    </p:spTree>
    <p:extLst>
      <p:ext uri="{BB962C8B-B14F-4D97-AF65-F5344CB8AC3E}">
        <p14:creationId xmlns:p14="http://schemas.microsoft.com/office/powerpoint/2010/main" val="703039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8810" y="2130425"/>
            <a:ext cx="8130448" cy="2261693"/>
          </a:xfrm>
          <a:prstGeom prst="rect">
            <a:avLst/>
          </a:prstGeom>
        </p:spPr>
        <p:txBody>
          <a:bodyPr vert="horz" lIns="91440" tIns="45720" rIns="91440" bIns="45720" rtlCol="0" anchor="ctr">
            <a:normAutofit/>
          </a:bodyPr>
          <a:lstStyle>
            <a:lvl1pPr>
              <a:defRPr b="1" baseline="0">
                <a:solidFill>
                  <a:srgbClr val="1B6917"/>
                </a:solidFill>
                <a:latin typeface="Arial"/>
                <a:cs typeface="Arial"/>
              </a:defRPr>
            </a:lvl1pPr>
          </a:lstStyle>
          <a:p>
            <a:pPr lvl="0" algn="ctr">
              <a:spcBef>
                <a:spcPct val="0"/>
              </a:spcBef>
              <a:defRPr/>
            </a:pPr>
            <a:r>
              <a:rPr kumimoji="0" lang="en-US" sz="4400" b="1" i="0" u="none" strike="noStrike" kern="1200" cap="none" spc="0" normalizeH="0" baseline="0" noProof="0" dirty="0" smtClean="0">
                <a:ln>
                  <a:noFill/>
                </a:ln>
                <a:solidFill>
                  <a:schemeClr val="bg1"/>
                </a:solidFill>
                <a:effectLst/>
                <a:uLnTx/>
                <a:uFillTx/>
                <a:latin typeface="Arial"/>
                <a:ea typeface="+mj-ea"/>
                <a:cs typeface="Arial"/>
              </a:rPr>
              <a:t>Lab 2 Recap</a:t>
            </a:r>
            <a:endParaRPr kumimoji="0" lang="en-US" sz="4400" b="1" i="0" u="none" strike="noStrike" kern="1200" cap="none" spc="0" normalizeH="0" baseline="0" noProof="0" dirty="0" smtClean="0">
              <a:ln>
                <a:noFill/>
              </a:ln>
              <a:solidFill>
                <a:schemeClr val="bg1"/>
              </a:solidFill>
              <a:effectLst/>
              <a:uLnTx/>
              <a:uFillTx/>
              <a:latin typeface="Arial"/>
              <a:ea typeface="+mj-ea"/>
              <a:cs typeface="Arial"/>
            </a:endParaRPr>
          </a:p>
        </p:txBody>
      </p:sp>
      <p:sp>
        <p:nvSpPr>
          <p:cNvPr id="5" name="Subtitle 2"/>
          <p:cNvSpPr txBox="1">
            <a:spLocks/>
          </p:cNvSpPr>
          <p:nvPr/>
        </p:nvSpPr>
        <p:spPr>
          <a:xfrm>
            <a:off x="1371600" y="4505898"/>
            <a:ext cx="6400800" cy="1132901"/>
          </a:xfrm>
          <a:prstGeom prst="rect">
            <a:avLst/>
          </a:prstGeom>
        </p:spPr>
        <p:txBody>
          <a:bodyPr vert="horz" lIns="91440" tIns="45720" rIns="91440" bIns="45720" rtlCol="0">
            <a:normAutofit/>
          </a:bodyPr>
          <a:lstStyle>
            <a:lvl1pPr marL="0" indent="0" algn="ctr">
              <a:buNone/>
              <a:defRPr>
                <a:solidFill>
                  <a:srgbClr val="40403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FCDC41"/>
                </a:solidFill>
                <a:effectLst/>
                <a:uLnTx/>
                <a:uFillTx/>
                <a:latin typeface="Arial"/>
                <a:ea typeface="+mn-ea"/>
                <a:cs typeface="Arial"/>
              </a:rPr>
              <a:t>NEU – 2016</a:t>
            </a:r>
            <a:endParaRPr kumimoji="0" lang="en-US" sz="3200" b="0" i="0" u="none" strike="noStrike" kern="1200" cap="none" spc="0" normalizeH="0" baseline="0" noProof="0" dirty="0">
              <a:ln>
                <a:noFill/>
              </a:ln>
              <a:solidFill>
                <a:srgbClr val="FCDC41"/>
              </a:solidFill>
              <a:effectLst/>
              <a:uLnTx/>
              <a:uFillTx/>
              <a:latin typeface="Arial"/>
              <a:ea typeface="+mn-ea"/>
              <a:cs typeface="Arial"/>
            </a:endParaRPr>
          </a:p>
        </p:txBody>
      </p:sp>
    </p:spTree>
    <p:extLst>
      <p:ext uri="{BB962C8B-B14F-4D97-AF65-F5344CB8AC3E}">
        <p14:creationId xmlns:p14="http://schemas.microsoft.com/office/powerpoint/2010/main" val="1609200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Fixing </a:t>
            </a:r>
            <a:r>
              <a:rPr lang="en-US" dirty="0" err="1" smtClean="0"/>
              <a:t>program.c</a:t>
            </a:r>
            <a:endParaRPr lang="en-US" dirty="0"/>
          </a:p>
        </p:txBody>
      </p:sp>
      <p:sp>
        <p:nvSpPr>
          <p:cNvPr id="3" name="Text Placeholder 2"/>
          <p:cNvSpPr>
            <a:spLocks noGrp="1"/>
          </p:cNvSpPr>
          <p:nvPr>
            <p:ph type="body" idx="1"/>
          </p:nvPr>
        </p:nvSpPr>
        <p:spPr/>
        <p:txBody>
          <a:bodyPr>
            <a:normAutofit lnSpcReduction="10000"/>
          </a:bodyPr>
          <a:lstStyle/>
          <a:p>
            <a:r>
              <a:rPr lang="en-US" dirty="0" smtClean="0"/>
              <a:t>Interleaving was forced </a:t>
            </a:r>
          </a:p>
          <a:p>
            <a:pPr lvl="1"/>
            <a:r>
              <a:rPr lang="en-US" dirty="0" smtClean="0"/>
              <a:t>Signal was missed</a:t>
            </a:r>
          </a:p>
          <a:p>
            <a:endParaRPr lang="en-US" dirty="0"/>
          </a:p>
          <a:p>
            <a:r>
              <a:rPr lang="en-US" dirty="0" smtClean="0"/>
              <a:t>Solution </a:t>
            </a:r>
          </a:p>
          <a:p>
            <a:pPr lvl="1"/>
            <a:r>
              <a:rPr lang="en-US" dirty="0" smtClean="0"/>
              <a:t>Forcing 1 interleaving was not </a:t>
            </a:r>
            <a:r>
              <a:rPr lang="en-US" dirty="0" smtClean="0"/>
              <a:t>sufficient</a:t>
            </a:r>
          </a:p>
          <a:p>
            <a:pPr lvl="1"/>
            <a:endParaRPr lang="en-US" dirty="0"/>
          </a:p>
          <a:p>
            <a:r>
              <a:rPr lang="en-US" dirty="0" smtClean="0"/>
              <a:t>Add conditional check</a:t>
            </a:r>
          </a:p>
          <a:p>
            <a:pPr lvl="1"/>
            <a:r>
              <a:rPr lang="en-US" dirty="0" smtClean="0"/>
              <a:t>No need for while – conditional wait is blocking</a:t>
            </a:r>
          </a:p>
          <a:p>
            <a:pPr lvl="1"/>
            <a:r>
              <a:rPr lang="en-US" dirty="0" smtClean="0"/>
              <a:t>What goes inside the loop? </a:t>
            </a:r>
            <a:r>
              <a:rPr lang="is-IS" dirty="0" smtClean="0"/>
              <a:t>…</a:t>
            </a:r>
            <a:endParaRPr lang="en-US" dirty="0" smtClean="0"/>
          </a:p>
          <a:p>
            <a:pPr lvl="1"/>
            <a:endParaRPr lang="en-US" dirty="0"/>
          </a:p>
        </p:txBody>
      </p:sp>
    </p:spTree>
    <p:extLst>
      <p:ext uri="{BB962C8B-B14F-4D97-AF65-F5344CB8AC3E}">
        <p14:creationId xmlns:p14="http://schemas.microsoft.com/office/powerpoint/2010/main" val="126035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Deadlocking </a:t>
            </a:r>
            <a:r>
              <a:rPr lang="en-US" dirty="0" smtClean="0"/>
              <a:t>philosophers (&amp; </a:t>
            </a:r>
            <a:r>
              <a:rPr lang="en-US" dirty="0" err="1" smtClean="0"/>
              <a:t>dotprod</a:t>
            </a:r>
            <a:r>
              <a:rPr lang="en-US" dirty="0" smtClean="0"/>
              <a:t>)</a:t>
            </a:r>
            <a:endParaRPr lang="en-US" dirty="0"/>
          </a:p>
        </p:txBody>
      </p:sp>
      <p:sp>
        <p:nvSpPr>
          <p:cNvPr id="3" name="Text Placeholder 2"/>
          <p:cNvSpPr>
            <a:spLocks noGrp="1"/>
          </p:cNvSpPr>
          <p:nvPr>
            <p:ph type="body" idx="1"/>
          </p:nvPr>
        </p:nvSpPr>
        <p:spPr/>
        <p:txBody>
          <a:bodyPr/>
          <a:lstStyle/>
          <a:p>
            <a:r>
              <a:rPr lang="en-US" dirty="0" smtClean="0"/>
              <a:t>Remove conditional</a:t>
            </a:r>
          </a:p>
          <a:p>
            <a:pPr lvl="1"/>
            <a:r>
              <a:rPr lang="en-US" dirty="0" smtClean="0"/>
              <a:t>All lock left/right</a:t>
            </a:r>
          </a:p>
          <a:p>
            <a:pPr lvl="1"/>
            <a:r>
              <a:rPr lang="en-US" dirty="0" smtClean="0"/>
              <a:t>Double lock?</a:t>
            </a:r>
          </a:p>
          <a:p>
            <a:pPr lvl="1"/>
            <a:endParaRPr lang="en-US" dirty="0" smtClean="0"/>
          </a:p>
          <a:p>
            <a:r>
              <a:rPr lang="en-US" dirty="0" smtClean="0"/>
              <a:t>Wait </a:t>
            </a:r>
            <a:r>
              <a:rPr lang="en-US" dirty="0" smtClean="0"/>
              <a:t>– </a:t>
            </a:r>
            <a:r>
              <a:rPr lang="en-US" dirty="0" smtClean="0"/>
              <a:t>what if we </a:t>
            </a:r>
            <a:r>
              <a:rPr lang="en-US" dirty="0" smtClean="0"/>
              <a:t>don’t have multiple resources to circular reference!</a:t>
            </a:r>
          </a:p>
          <a:p>
            <a:r>
              <a:rPr lang="en-US" dirty="0" smtClean="0"/>
              <a:t>How to make it deadlock</a:t>
            </a:r>
            <a:r>
              <a:rPr lang="en-US" dirty="0" smtClean="0"/>
              <a:t>…</a:t>
            </a:r>
          </a:p>
          <a:p>
            <a:pPr lvl="1"/>
            <a:r>
              <a:rPr lang="en-US" dirty="0" smtClean="0"/>
              <a:t>How to FORCE it to deadlock </a:t>
            </a:r>
            <a:r>
              <a:rPr lang="is-IS" dirty="0" smtClean="0"/>
              <a:t>…</a:t>
            </a:r>
            <a:endParaRPr lang="en-US" dirty="0"/>
          </a:p>
          <a:p>
            <a:pPr marL="0" indent="0">
              <a:buNone/>
            </a:pPr>
            <a:endParaRPr lang="en-US" dirty="0"/>
          </a:p>
        </p:txBody>
      </p:sp>
    </p:spTree>
    <p:extLst>
      <p:ext uri="{BB962C8B-B14F-4D97-AF65-F5344CB8AC3E}">
        <p14:creationId xmlns:p14="http://schemas.microsoft.com/office/powerpoint/2010/main" val="238080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c1d84c9f-e1d7-497f-924c-f557b6e4713e"/>
  <p:tag name="WASPOLLED" val="FEE93BEA332B41239044F52B8940B0CD"/>
  <p:tag name="TPVERSION" val="6"/>
  <p:tag name="TPFULLVERSION" val="6.2.1.5"/>
  <p:tag name="PPTVERSION" val="15"/>
  <p:tag name="TPOS" val="2"/>
  <p:tag name="TPLASTSAVEVERSION" val="6.2 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14418</TotalTime>
  <Words>1460</Words>
  <Application>Microsoft Macintosh PowerPoint</Application>
  <PresentationFormat>On-screen Show (4:3)</PresentationFormat>
  <Paragraphs>200</Paragraphs>
  <Slides>37</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Calibri</vt:lpstr>
      <vt:lpstr>Arial</vt:lpstr>
      <vt:lpstr>Office Theme</vt:lpstr>
      <vt:lpstr>PowerPoint Presentation</vt:lpstr>
      <vt:lpstr>PowerPoint Presentation</vt:lpstr>
      <vt:lpstr>NEU Kernel Questions</vt:lpstr>
      <vt:lpstr>PowerPoint Presentation</vt:lpstr>
      <vt:lpstr>PowerPoint Presentation</vt:lpstr>
      <vt:lpstr>PowerPoint Presentation</vt:lpstr>
      <vt:lpstr>PowerPoint Presentation</vt:lpstr>
      <vt:lpstr>Fixing program.c</vt:lpstr>
      <vt:lpstr>Deadlocking philosophers (&amp; dotprod)</vt:lpstr>
      <vt:lpstr>What if …</vt:lpstr>
      <vt:lpstr>PowerPoint Presentation</vt:lpstr>
      <vt:lpstr>Will any/all threads exit?</vt:lpstr>
      <vt:lpstr>PowerPoint Presentation</vt:lpstr>
      <vt:lpstr>PowerPoint Presentation</vt:lpstr>
      <vt:lpstr>Impact of Queuing and Starvation</vt:lpstr>
      <vt:lpstr>Fork Master</vt:lpstr>
      <vt:lpstr>Analyses paths</vt:lpstr>
      <vt:lpstr>Impacts of random delay</vt:lpstr>
      <vt:lpstr>Impacts of random delay</vt:lpstr>
      <vt:lpstr>Analysis of Queues</vt:lpstr>
      <vt:lpstr>How Scalable is our Solution?</vt:lpstr>
      <vt:lpstr>Average times per “eat”</vt:lpstr>
      <vt:lpstr>Average times per “eat” redo 8 phils…</vt:lpstr>
      <vt:lpstr>PowerPoint Presentation</vt:lpstr>
      <vt:lpstr>Queue requests scaling?</vt:lpstr>
      <vt:lpstr>Conclusions</vt:lpstr>
      <vt:lpstr>MPI</vt:lpstr>
      <vt:lpstr>MPI Collective Communication</vt:lpstr>
      <vt:lpstr>PowerPoint Presentation</vt:lpstr>
      <vt:lpstr>Collection &amp; Processing</vt:lpstr>
      <vt:lpstr>Like MPI_Reduce followed by MPI_Bcast</vt:lpstr>
      <vt:lpstr>Scheduling Review</vt:lpstr>
      <vt:lpstr>PowerPoint Presentation</vt:lpstr>
      <vt:lpstr>PowerPoint Presentation</vt:lpstr>
      <vt:lpstr>PowerPoint Presentation</vt:lpstr>
      <vt:lpstr>Fair-Share Scheduling</vt:lpstr>
      <vt:lpstr>PowerPoint Presentation</vt:lpstr>
    </vt:vector>
  </TitlesOfParts>
  <Company>Missouri University of Science and Technology</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 Miner</dc:creator>
  <cp:lastModifiedBy>Mike Gosnell</cp:lastModifiedBy>
  <cp:revision>542</cp:revision>
  <dcterms:created xsi:type="dcterms:W3CDTF">2011-01-20T20:51:22Z</dcterms:created>
  <dcterms:modified xsi:type="dcterms:W3CDTF">2016-06-06T00:45:40Z</dcterms:modified>
</cp:coreProperties>
</file>