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61" r:id="rId2"/>
    <p:sldId id="258" r:id="rId3"/>
    <p:sldId id="257" r:id="rId4"/>
    <p:sldId id="260" r:id="rId5"/>
    <p:sldId id="262" r:id="rId6"/>
    <p:sldId id="263" r:id="rId7"/>
    <p:sldId id="259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51"/>
  </p:normalViewPr>
  <p:slideViewPr>
    <p:cSldViewPr snapToGrid="0" snapToObjects="1">
      <p:cViewPr varScale="1">
        <p:scale>
          <a:sx n="117" d="100"/>
          <a:sy n="117" d="100"/>
        </p:scale>
        <p:origin x="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B8722-CEA5-0548-86C3-037B6D7703C2}" type="datetimeFigureOut">
              <a:rPr lang="en-US" smtClean="0"/>
              <a:t>6/15/16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B95AD-A95B-1F45-B335-B1764F6DF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7308F-9C2E-4492-BAF1-ED1303A4E29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7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7308F-9C2E-4492-BAF1-ED1303A4E2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2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Table 10.2</a:t>
            </a:r>
            <a:r>
              <a:rPr lang="en-US" baseline="0" dirty="0" smtClean="0"/>
              <a:t> </a:t>
            </a:r>
          </a:p>
          <a:p>
            <a:r>
              <a:rPr lang="en-US" dirty="0"/>
              <a:t>Both [TUCK89] and [ZAHO90] report analyses that support statement 2.</a:t>
            </a:r>
          </a:p>
          <a:p>
            <a:r>
              <a:rPr lang="en-US" dirty="0"/>
              <a:t>Table 10.2 shows the results of one experiment [TUCK89]. The authors ran two</a:t>
            </a:r>
          </a:p>
          <a:p>
            <a:r>
              <a:rPr lang="en-US" dirty="0"/>
              <a:t>applications simultaneously (executing concurrently), a matrix multiplication and a</a:t>
            </a:r>
          </a:p>
          <a:p>
            <a:r>
              <a:rPr lang="en-US" dirty="0"/>
              <a:t>fast Fourier transform (FFT) calculation, on a system with 16 processors. Each application</a:t>
            </a:r>
          </a:p>
          <a:p>
            <a:r>
              <a:rPr lang="en-US" dirty="0"/>
              <a:t>breaks its problem into a number of tasks, which are mapped onto the threads</a:t>
            </a:r>
          </a:p>
          <a:p>
            <a:r>
              <a:rPr lang="en-US" dirty="0"/>
              <a:t>executing that application. The programs are written in such a way as to allow the</a:t>
            </a:r>
          </a:p>
          <a:p>
            <a:r>
              <a:rPr lang="en-US" dirty="0"/>
              <a:t>number of threads to be used to vary. In essence, a number of tasks are defined</a:t>
            </a:r>
          </a:p>
          <a:p>
            <a:r>
              <a:rPr lang="en-US" dirty="0"/>
              <a:t>and queued by an application. Tasks are taken from the queue and mapped onto</a:t>
            </a:r>
          </a:p>
          <a:p>
            <a:r>
              <a:rPr lang="en-US" dirty="0"/>
              <a:t>the available threads by the application. If there are fewer threads than tasks, then</a:t>
            </a:r>
          </a:p>
          <a:p>
            <a:r>
              <a:rPr lang="en-US" dirty="0"/>
              <a:t>leftover tasks remain queued and are picked up by threads as they complete their</a:t>
            </a:r>
          </a:p>
          <a:p>
            <a:r>
              <a:rPr lang="en-US" dirty="0"/>
              <a:t>assigned tasks. Clearly, not all applications can be structured in this way, but many</a:t>
            </a:r>
          </a:p>
          <a:p>
            <a:r>
              <a:rPr lang="en-US" dirty="0"/>
              <a:t>numerical problems and some other applications can be dealt with in this fashion.</a:t>
            </a:r>
          </a:p>
          <a:p>
            <a:endParaRPr lang="en-US" dirty="0"/>
          </a:p>
          <a:p>
            <a:r>
              <a:rPr lang="en-US" dirty="0"/>
              <a:t>Table 10.2 shows the speedup for the applications as the number of threads</a:t>
            </a:r>
          </a:p>
          <a:p>
            <a:r>
              <a:rPr lang="en-US" dirty="0"/>
              <a:t>executing the tasks in each application is varied from 1 to 24. For example, we see</a:t>
            </a:r>
          </a:p>
          <a:p>
            <a:r>
              <a:rPr lang="en-US" dirty="0"/>
              <a:t>that when both applications are started simultaneously with 24 threads each, the</a:t>
            </a:r>
          </a:p>
          <a:p>
            <a:r>
              <a:rPr lang="en-US" dirty="0"/>
              <a:t>speedup obtained, compared to using a single thread for each application, is 2.8 for</a:t>
            </a:r>
          </a:p>
          <a:p>
            <a:r>
              <a:rPr lang="en-US" dirty="0"/>
              <a:t>matrix multiplication and 2.4 for FFT. The figure shows that the performance of</a:t>
            </a:r>
          </a:p>
          <a:p>
            <a:r>
              <a:rPr lang="en-US" dirty="0"/>
              <a:t>both applications worsens considerably when the number of threads in each application</a:t>
            </a:r>
          </a:p>
          <a:p>
            <a:r>
              <a:rPr lang="en-US" dirty="0"/>
              <a:t>exceeds eight and thus the total number of processes in the system exceeds the</a:t>
            </a:r>
          </a:p>
          <a:p>
            <a:r>
              <a:rPr lang="en-US" dirty="0"/>
              <a:t>number of processors. Furthermore, the larger the number of threads the worse the</a:t>
            </a:r>
          </a:p>
          <a:p>
            <a:r>
              <a:rPr lang="en-US" dirty="0"/>
              <a:t>performance gets, because there is a greater frequency of thread preemption and</a:t>
            </a:r>
          </a:p>
          <a:p>
            <a:r>
              <a:rPr lang="en-US" dirty="0"/>
              <a:t>rescheduling. This excessive preemption results in inefficiency from many sources,</a:t>
            </a:r>
          </a:p>
          <a:p>
            <a:r>
              <a:rPr lang="en-US" dirty="0"/>
              <a:t>including time spent waiting for a suspended thread to leave a critical section, time</a:t>
            </a:r>
          </a:p>
          <a:p>
            <a:r>
              <a:rPr lang="en-US" dirty="0"/>
              <a:t>wasted in process switching, and inefficient cache behavior.</a:t>
            </a:r>
          </a:p>
          <a:p>
            <a:endParaRPr lang="en-US" dirty="0"/>
          </a:p>
          <a:p>
            <a:r>
              <a:rPr lang="en-US" dirty="0"/>
              <a:t>The authors conclude that an effective strategy is to limit the number of active</a:t>
            </a:r>
          </a:p>
          <a:p>
            <a:r>
              <a:rPr lang="en-US" dirty="0"/>
              <a:t>threads to the number of processors in the system. If most of the applications are</a:t>
            </a:r>
          </a:p>
          <a:p>
            <a:r>
              <a:rPr lang="en-US" dirty="0"/>
              <a:t>either single thread or can use the task-queue structure, this will provide an effective</a:t>
            </a:r>
          </a:p>
          <a:p>
            <a:r>
              <a:rPr lang="en-US" dirty="0"/>
              <a:t>and reasonably efficient use of the processor resources.</a:t>
            </a:r>
          </a:p>
          <a:p>
            <a:endParaRPr lang="en-US" dirty="0"/>
          </a:p>
          <a:p>
            <a:r>
              <a:rPr lang="en-US" dirty="0"/>
              <a:t>Both dedicated processor assignment and gang scheduling attack the scheduling</a:t>
            </a:r>
          </a:p>
          <a:p>
            <a:r>
              <a:rPr lang="en-US" dirty="0"/>
              <a:t>problem by addressing the issue of processor allocation. One can observe that</a:t>
            </a:r>
          </a:p>
          <a:p>
            <a:r>
              <a:rPr lang="en-US" dirty="0"/>
              <a:t>the processor allocation problem on a multiprocessor more closely resembles the</a:t>
            </a:r>
          </a:p>
          <a:p>
            <a:r>
              <a:rPr lang="en-US" dirty="0"/>
              <a:t>memory allocation problem on a uniprocessor than the scheduling problem on a</a:t>
            </a:r>
          </a:p>
          <a:p>
            <a:r>
              <a:rPr lang="en-US" dirty="0"/>
              <a:t>uniprocessor. The issue is how many processors to assign to a program at any given</a:t>
            </a:r>
          </a:p>
          <a:p>
            <a:r>
              <a:rPr lang="en-US" dirty="0"/>
              <a:t>time, which is analogous to how many page frames to assign to a given process at</a:t>
            </a:r>
          </a:p>
          <a:p>
            <a:r>
              <a:rPr lang="en-US" dirty="0"/>
              <a:t>any time. [GEHR87] proposes the term </a:t>
            </a:r>
            <a:r>
              <a:rPr lang="en-US" i="1" dirty="0"/>
              <a:t>activity working set , analogous to a virtual</a:t>
            </a:r>
          </a:p>
          <a:p>
            <a:r>
              <a:rPr lang="en-US" dirty="0"/>
              <a:t>memory working set, as the minimum number of activities (threads) that must be</a:t>
            </a:r>
          </a:p>
          <a:p>
            <a:r>
              <a:rPr lang="en-US" dirty="0"/>
              <a:t>scheduled simultaneously on processors for the application to make acceptable</a:t>
            </a:r>
          </a:p>
          <a:p>
            <a:r>
              <a:rPr lang="en-US" dirty="0"/>
              <a:t>progress. As with memory management schemes, the failure to schedule all of the</a:t>
            </a:r>
          </a:p>
          <a:p>
            <a:r>
              <a:rPr lang="en-US" dirty="0"/>
              <a:t>elements of an activity working set can lead to processor thrashing. This occurs when</a:t>
            </a:r>
          </a:p>
          <a:p>
            <a:r>
              <a:rPr lang="en-US" dirty="0"/>
              <a:t>the scheduling of threads whose services are required induces the </a:t>
            </a:r>
            <a:r>
              <a:rPr lang="en-US" dirty="0" err="1"/>
              <a:t>descheduling</a:t>
            </a:r>
            <a:r>
              <a:rPr lang="en-US" dirty="0"/>
              <a:t> of</a:t>
            </a:r>
          </a:p>
          <a:p>
            <a:r>
              <a:rPr lang="en-US" dirty="0"/>
              <a:t>other threads whose services will soon be needed. Similarly, processor fragmentation</a:t>
            </a:r>
          </a:p>
          <a:p>
            <a:r>
              <a:rPr lang="en-US" dirty="0"/>
              <a:t>refers to a situation in which some processors are left over when others are</a:t>
            </a:r>
          </a:p>
          <a:p>
            <a:r>
              <a:rPr lang="en-US" dirty="0"/>
              <a:t>allocated, and the leftover processors are either insufficient in number or unsuitably</a:t>
            </a:r>
          </a:p>
          <a:p>
            <a:r>
              <a:rPr lang="en-US" dirty="0"/>
              <a:t>organized to support the requirements of waiting applications. Gang scheduling and</a:t>
            </a:r>
          </a:p>
          <a:p>
            <a:r>
              <a:rPr lang="en-US" dirty="0"/>
              <a:t>dedicated processor allocation are meant to avoid these problems.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7308F-9C2E-4492-BAF1-ED1303A4E29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03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Readers and Writers problem for shared access … cache could become inconsistent if writing was taking place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7308F-9C2E-4492-BAF1-ED1303A4E2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91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A83B7-BC83-9548-9F45-4803D9DF1812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DD05-37C6-0748-83F8-F86E7F1D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A83B7-BC83-9548-9F45-4803D9DF1812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DD05-37C6-0748-83F8-F86E7F1D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8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A83B7-BC83-9548-9F45-4803D9DF1812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DD05-37C6-0748-83F8-F86E7F1D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26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/>
              <a:pPr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2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A83B7-BC83-9548-9F45-4803D9DF1812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DD05-37C6-0748-83F8-F86E7F1D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4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A83B7-BC83-9548-9F45-4803D9DF1812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DD05-37C6-0748-83F8-F86E7F1D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2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A83B7-BC83-9548-9F45-4803D9DF1812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DD05-37C6-0748-83F8-F86E7F1D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8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A83B7-BC83-9548-9F45-4803D9DF1812}" type="datetimeFigureOut">
              <a:rPr lang="en-US" smtClean="0"/>
              <a:t>6/15/16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DD05-37C6-0748-83F8-F86E7F1D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A83B7-BC83-9548-9F45-4803D9DF1812}" type="datetimeFigureOut">
              <a:rPr lang="en-US" smtClean="0"/>
              <a:t>6/15/16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DD05-37C6-0748-83F8-F86E7F1D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7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A83B7-BC83-9548-9F45-4803D9DF1812}" type="datetimeFigureOut">
              <a:rPr lang="en-US" smtClean="0"/>
              <a:t>6/15/16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DD05-37C6-0748-83F8-F86E7F1D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8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A83B7-BC83-9548-9F45-4803D9DF1812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DD05-37C6-0748-83F8-F86E7F1D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A83B7-BC83-9548-9F45-4803D9DF1812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DD05-37C6-0748-83F8-F86E7F1D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8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A83B7-BC83-9548-9F45-4803D9DF1812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2DD05-37C6-0748-83F8-F86E7F1D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8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3.emf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5746" y="479156"/>
            <a:ext cx="7619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 able to graphically map out the </a:t>
            </a:r>
            <a:r>
              <a:rPr lang="en-US" b="1" dirty="0"/>
              <a:t>process scheduling</a:t>
            </a:r>
            <a:r>
              <a:rPr lang="en-US" dirty="0"/>
              <a:t> for scheduling policies to calculate </a:t>
            </a:r>
            <a:r>
              <a:rPr lang="en-US" u="sng" dirty="0"/>
              <a:t>finish</a:t>
            </a:r>
            <a:r>
              <a:rPr lang="en-US" dirty="0"/>
              <a:t> and </a:t>
            </a:r>
            <a:r>
              <a:rPr lang="en-US" u="sng" dirty="0"/>
              <a:t>turnaround</a:t>
            </a:r>
            <a:r>
              <a:rPr lang="en-US" dirty="0"/>
              <a:t> times given </a:t>
            </a:r>
            <a:r>
              <a:rPr lang="en-US" u="sng" dirty="0"/>
              <a:t>arrival</a:t>
            </a:r>
            <a:r>
              <a:rPr lang="en-US" dirty="0"/>
              <a:t> and </a:t>
            </a:r>
            <a:r>
              <a:rPr lang="en-US" u="sng" dirty="0"/>
              <a:t>service</a:t>
            </a:r>
            <a:r>
              <a:rPr lang="en-US" dirty="0"/>
              <a:t> times as with Table 9.4, Figure 9.5 and Table 9.5 (7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p 404-406, 8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p 406-408).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 ABLE TO DO THIS FOR EVERY ALGORITHM (except HTTR)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(You will NOT be asked to compute </a:t>
            </a:r>
            <a:r>
              <a:rPr lang="en-US" dirty="0" err="1" smtClean="0"/>
              <a:t>Tr</a:t>
            </a:r>
            <a:r>
              <a:rPr lang="en-US" dirty="0" smtClean="0"/>
              <a:t>/</a:t>
            </a:r>
            <a:r>
              <a:rPr lang="en-US" dirty="0" err="1" smtClean="0"/>
              <a:t>Ts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 descr="f5.pdf"/>
          <p:cNvPicPr>
            <a:picLocks noChangeAspect="1"/>
          </p:cNvPicPr>
          <p:nvPr/>
        </p:nvPicPr>
        <p:blipFill rotWithShape="1">
          <a:blip r:embed="rId3"/>
          <a:srcRect l="4706" t="1818" r="4706" b="72309"/>
          <a:stretch/>
        </p:blipFill>
        <p:spPr>
          <a:xfrm>
            <a:off x="876301" y="2638513"/>
            <a:ext cx="4329314" cy="160020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68421"/>
          <a:stretch/>
        </p:blipFill>
        <p:spPr>
          <a:xfrm>
            <a:off x="850901" y="4419599"/>
            <a:ext cx="5728674" cy="224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73724"/>
            <a:ext cx="8229600" cy="5352440"/>
          </a:xfrm>
        </p:spPr>
        <p:txBody>
          <a:bodyPr/>
          <a:lstStyle/>
          <a:p>
            <a:r>
              <a:rPr lang="en-US" dirty="0" smtClean="0"/>
              <a:t>Why would some virtual machine platforms allow an administrator to over-allocate the physical resources across the total running virtual machines?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1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Allocation Matrices can be utilized in algorithms to avoid or detect deadlock. What is one drawback to such algorithms?</a:t>
            </a:r>
          </a:p>
          <a:p>
            <a:endParaRPr lang="en-US" dirty="0"/>
          </a:p>
          <a:p>
            <a:r>
              <a:rPr lang="en-US" dirty="0"/>
              <a:t>Resource use must be known in advance. </a:t>
            </a:r>
          </a:p>
          <a:p>
            <a:r>
              <a:rPr lang="en-US" dirty="0"/>
              <a:t>Processes must be independent.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2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and explain one enhanced access control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Incorporation of password salt</a:t>
            </a:r>
          </a:p>
          <a:p>
            <a:r>
              <a:rPr lang="en-US" dirty="0" smtClean="0"/>
              <a:t>Biometric-based access</a:t>
            </a:r>
          </a:p>
          <a:p>
            <a:r>
              <a:rPr lang="en-US" dirty="0" smtClean="0"/>
              <a:t>Token-based access control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6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467143"/>
            <a:ext cx="8229600" cy="24805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Explain why increasing the number of threads beyond the number of physical cores/processors leads to decreasing speedup values.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screen"/>
          <a:srcRect l="9971" r="9317" b="3785"/>
          <a:stretch/>
        </p:blipFill>
        <p:spPr>
          <a:xfrm>
            <a:off x="1692387" y="3384884"/>
            <a:ext cx="5759225" cy="30242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443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able to explain different RAID configurations (things like disk requirements, configuration, how many “extra” disks contain only redundant information, etc.)</a:t>
            </a:r>
          </a:p>
          <a:p>
            <a:pPr lvl="1"/>
            <a:r>
              <a:rPr lang="en-US" dirty="0" smtClean="0"/>
              <a:t>You will</a:t>
            </a:r>
            <a:r>
              <a:rPr lang="en-US" b="1" u="sng" dirty="0" smtClean="0"/>
              <a:t> not</a:t>
            </a:r>
            <a:r>
              <a:rPr lang="en-US" dirty="0" smtClean="0"/>
              <a:t> be expected to differentiate between RAID 3 and RAID 4 </a:t>
            </a:r>
          </a:p>
          <a:p>
            <a:pPr lvl="1"/>
            <a:r>
              <a:rPr lang="en-US" dirty="0" smtClean="0"/>
              <a:t>Focusing on the most common configurations (RAID 0, 1, 5, and 6) will be sufficient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7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 challenge with cache consistency in multi-core systems</a:t>
            </a:r>
          </a:p>
          <a:p>
            <a:pPr marL="0" indent="0">
              <a:buNone/>
            </a:pPr>
            <a:r>
              <a:rPr lang="en-US" dirty="0" smtClean="0"/>
              <a:t> or </a:t>
            </a:r>
          </a:p>
          <a:p>
            <a:r>
              <a:rPr lang="en-US" dirty="0" smtClean="0"/>
              <a:t>Explain the challenge with file cache consistency in distributed client/server environments</a:t>
            </a:r>
          </a:p>
          <a:p>
            <a:endParaRPr lang="en-US" dirty="0" smtClean="0"/>
          </a:p>
          <a:p>
            <a:r>
              <a:rPr lang="en-US" dirty="0" smtClean="0"/>
              <a:t>(Hint – think of the generalized problem)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2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26393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 able to explain the following problems and one </a:t>
            </a:r>
            <a:r>
              <a:rPr lang="en-US" dirty="0"/>
              <a:t>associated challenge (e.g., deadlock, </a:t>
            </a:r>
            <a:r>
              <a:rPr lang="en-US" dirty="0" err="1"/>
              <a:t>livelock</a:t>
            </a:r>
            <a:r>
              <a:rPr lang="en-US" dirty="0"/>
              <a:t>, starvation, consistency, etc.).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808513"/>
            <a:ext cx="7886700" cy="3368449"/>
          </a:xfrm>
        </p:spPr>
        <p:txBody>
          <a:bodyPr/>
          <a:lstStyle/>
          <a:p>
            <a:r>
              <a:rPr lang="en-US" dirty="0" smtClean="0"/>
              <a:t>Readers – Writers</a:t>
            </a:r>
          </a:p>
          <a:p>
            <a:r>
              <a:rPr lang="en-US" dirty="0" smtClean="0"/>
              <a:t>Producers – Consumers</a:t>
            </a:r>
          </a:p>
          <a:p>
            <a:r>
              <a:rPr lang="en-US" dirty="0" smtClean="0"/>
              <a:t>Dining Philosophers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6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EssaySlide"/>
  <p:tag name="HASRESULTS" val="False"/>
  <p:tag name="TPQUESTIONXML" val="﻿&lt;?xml version=&quot;1.0&quot; encoding=&quot;utf-8&quot;?&gt;&#10;&lt;questionlist&gt;&#10;    &lt;properties&gt;&#10;        &lt;guid&gt;81E5B07DBD2F417BBC34D87185110CDD&lt;/guid&gt;&#10;        &lt;description /&gt;&#10;        &lt;date&gt;10/28/2015 10:52:46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essay&gt;&#10;            &lt;guid&gt;A9CBCB157BBA4EB6A248771971174E5B&lt;/guid&gt;&#10;            &lt;repollguid&gt;22E7C73B048247049E58E4FFFB2518F5&lt;/repollguid&gt;&#10;            &lt;sourceid&gt;AF2087E7D64747C59C01BFF29DE46492&lt;/sourceid&gt;&#10;            &lt;questiontext&gt;Explain why increasing the number of threads beyond the number of physical cores/processors leads to decreasing speedup values.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essay&gt;&#10;    &lt;/questions&gt;&#10;&lt;/questionlist&gt;"/>
  <p:tag name="AUTOOPENPOLL" val="True"/>
  <p:tag name="AUTOFORMATCHART" val="Tru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934</Words>
  <Application>Microsoft Macintosh PowerPoint</Application>
  <PresentationFormat>On-screen Show (4:3)</PresentationFormat>
  <Paragraphs>82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List and explain one enhanced access control mechanism</vt:lpstr>
      <vt:lpstr>Explain why increasing the number of threads beyond the number of physical cores/processors leads to decreasing speedup values.</vt:lpstr>
      <vt:lpstr>RAID </vt:lpstr>
      <vt:lpstr>PowerPoint Presentation</vt:lpstr>
      <vt:lpstr>Be able to explain the following problems and one associated challenge (e.g., deadlock, livelock, starvation, consistency, etc.).  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Gosnell</dc:creator>
  <cp:lastModifiedBy>Mike Gosnell</cp:lastModifiedBy>
  <cp:revision>5</cp:revision>
  <dcterms:created xsi:type="dcterms:W3CDTF">2016-06-15T09:35:24Z</dcterms:created>
  <dcterms:modified xsi:type="dcterms:W3CDTF">2016-06-15T10:38:18Z</dcterms:modified>
</cp:coreProperties>
</file>