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3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4.xml" ContentType="application/vnd.openxmlformats-officedocument.drawingml.chart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90" r:id="rId4"/>
    <p:sldId id="288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7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289" r:id="rId24"/>
    <p:sldId id="309" r:id="rId25"/>
    <p:sldId id="258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C41"/>
    <a:srgbClr val="324A63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81426" autoAdjust="0"/>
  </p:normalViewPr>
  <p:slideViewPr>
    <p:cSldViewPr snapToGrid="0" snapToObjects="1">
      <p:cViewPr varScale="1">
        <p:scale>
          <a:sx n="94" d="100"/>
          <a:sy n="94" d="100"/>
        </p:scale>
        <p:origin x="19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33957008"/>
        <c:axId val="-2130380768"/>
        <c:axId val="-2002061296"/>
      </c:bar3DChart>
      <c:catAx>
        <c:axId val="-2133957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0380768"/>
        <c:crosses val="autoZero"/>
        <c:auto val="1"/>
        <c:lblAlgn val="ctr"/>
        <c:lblOffset val="100"/>
        <c:noMultiLvlLbl val="0"/>
      </c:catAx>
      <c:valAx>
        <c:axId val="-2130380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3957008"/>
        <c:crosses val="autoZero"/>
        <c:crossBetween val="between"/>
      </c:valAx>
      <c:serAx>
        <c:axId val="-200206129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0380768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  <c:perspective val="60"/>
    </c:view3D>
    <c:floor>
      <c:thickness val="0"/>
    </c:floor>
    <c:sideWall>
      <c:thickness val="0"/>
    </c:sideWall>
    <c:backWall>
      <c:thickness val="0"/>
    </c:backWall>
    <c:plotArea>
      <c:layout>
        <c:manualLayout>
          <c:xMode val="edge"/>
          <c:yMode val="edge"/>
          <c:x val="0.00833333333333333"/>
          <c:y val="0.0716049382716049"/>
          <c:w val="0.991666666666667"/>
          <c:h val="0.759592495382522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50%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Sheet1!$A$1:$A$2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-2135463600"/>
        <c:axId val="-2135021920"/>
        <c:axId val="0"/>
      </c:bar3DChart>
      <c:catAx>
        <c:axId val="-2135463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6350">
            <a:noFill/>
          </a:ln>
        </c:spPr>
        <c:crossAx val="-2135021920"/>
        <c:crosses val="autoZero"/>
        <c:auto val="1"/>
        <c:lblAlgn val="ctr"/>
        <c:lblOffset val="100"/>
        <c:noMultiLvlLbl val="0"/>
      </c:catAx>
      <c:valAx>
        <c:axId val="-2135021920"/>
        <c:scaling>
          <c:orientation val="minMax"/>
          <c:min val="0.0"/>
        </c:scaling>
        <c:delete val="0"/>
        <c:axPos val="l"/>
        <c:numFmt formatCode="0%" sourceLinked="1"/>
        <c:majorTickMark val="out"/>
        <c:minorTickMark val="none"/>
        <c:tickLblPos val="none"/>
        <c:spPr>
          <a:ln w="6350">
            <a:noFill/>
          </a:ln>
        </c:spPr>
        <c:crossAx val="-2135463600"/>
        <c:crosses val="autoZero"/>
        <c:crossBetween val="between"/>
      </c:valAx>
    </c:plotArea>
    <c:plotVisOnly val="1"/>
    <c:dispBlanksAs val="span"/>
    <c:showDLblsOverMax val="0"/>
  </c:chart>
  <c:spPr>
    <a:noFill/>
    <a:ln w="6350"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  <c:perspective val="60"/>
    </c:view3D>
    <c:floor>
      <c:thickness val="0"/>
    </c:floor>
    <c:sideWall>
      <c:thickness val="0"/>
    </c:sideWall>
    <c:backWall>
      <c:thickness val="0"/>
    </c:backWall>
    <c:plotArea>
      <c:layout>
        <c:manualLayout>
          <c:xMode val="edge"/>
          <c:yMode val="edge"/>
          <c:x val="0.00833333333333333"/>
          <c:y val="0.0716049382716049"/>
          <c:w val="0.991666666666667"/>
          <c:h val="0.759592495382522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17%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Sheet1!$A$1:$A$6</c:f>
              <c:strCache>
                <c:ptCount val="6"/>
                <c:pt idx="0">
                  <c:v>Windows</c:v>
                </c:pt>
                <c:pt idx="1">
                  <c:v>Linux</c:v>
                </c:pt>
                <c:pt idx="2">
                  <c:v>Android</c:v>
                </c:pt>
                <c:pt idx="3">
                  <c:v>Cluster/Cloud</c:v>
                </c:pt>
                <c:pt idx="4">
                  <c:v>Other</c:v>
                </c:pt>
                <c:pt idx="5">
                  <c:v>None</c:v>
                </c:pt>
              </c:strCache>
            </c:strRef>
          </c:cat>
          <c:val>
            <c:numRef>
              <c:f>Sheet1!$B$1:$B$6</c:f>
              <c:numCache>
                <c:formatCode>0%</c:formatCode>
                <c:ptCount val="6"/>
                <c:pt idx="0">
                  <c:v>0.17</c:v>
                </c:pt>
                <c:pt idx="1">
                  <c:v>0.17</c:v>
                </c:pt>
                <c:pt idx="2">
                  <c:v>0.17</c:v>
                </c:pt>
                <c:pt idx="3">
                  <c:v>0.17</c:v>
                </c:pt>
                <c:pt idx="4">
                  <c:v>0.17</c:v>
                </c:pt>
                <c:pt idx="5">
                  <c:v>0.17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-2001763024"/>
        <c:axId val="-2050484416"/>
        <c:axId val="0"/>
      </c:bar3DChart>
      <c:catAx>
        <c:axId val="-2001763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6350">
            <a:noFill/>
          </a:ln>
        </c:spPr>
        <c:crossAx val="-2050484416"/>
        <c:crosses val="autoZero"/>
        <c:auto val="1"/>
        <c:lblAlgn val="ctr"/>
        <c:lblOffset val="100"/>
        <c:noMultiLvlLbl val="0"/>
      </c:catAx>
      <c:valAx>
        <c:axId val="-2050484416"/>
        <c:scaling>
          <c:orientation val="minMax"/>
          <c:min val="0.0"/>
        </c:scaling>
        <c:delete val="0"/>
        <c:axPos val="l"/>
        <c:numFmt formatCode="0%" sourceLinked="1"/>
        <c:majorTickMark val="out"/>
        <c:minorTickMark val="none"/>
        <c:tickLblPos val="none"/>
        <c:spPr>
          <a:ln w="6350">
            <a:noFill/>
          </a:ln>
        </c:spPr>
        <c:crossAx val="-2001763024"/>
        <c:crosses val="autoZero"/>
        <c:crossBetween val="between"/>
      </c:valAx>
    </c:plotArea>
    <c:plotVisOnly val="1"/>
    <c:dispBlanksAs val="span"/>
    <c:showDLblsOverMax val="0"/>
  </c:chart>
  <c:spPr>
    <a:noFill/>
    <a:ln w="6350"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0"/>
      <c:perspective val="60"/>
    </c:view3D>
    <c:floor>
      <c:thickness val="0"/>
    </c:floor>
    <c:sideWall>
      <c:thickness val="0"/>
    </c:sideWall>
    <c:backWall>
      <c:thickness val="0"/>
    </c:backWall>
    <c:plotArea>
      <c:layout>
        <c:manualLayout>
          <c:xMode val="edge"/>
          <c:yMode val="edge"/>
          <c:x val="0.00833333333333333"/>
          <c:y val="0.0716049382716049"/>
          <c:w val="0.991666666666667"/>
          <c:h val="0.759592495382522"/>
        </c:manualLayout>
      </c:layout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50%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Sheet1!$A$1:$A$2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-2091859120"/>
        <c:axId val="-2130954720"/>
        <c:axId val="0"/>
      </c:bar3DChart>
      <c:catAx>
        <c:axId val="-2091859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6350">
            <a:noFill/>
          </a:ln>
        </c:spPr>
        <c:crossAx val="-2130954720"/>
        <c:crosses val="autoZero"/>
        <c:auto val="1"/>
        <c:lblAlgn val="ctr"/>
        <c:lblOffset val="100"/>
        <c:noMultiLvlLbl val="0"/>
      </c:catAx>
      <c:valAx>
        <c:axId val="-2130954720"/>
        <c:scaling>
          <c:orientation val="minMax"/>
          <c:min val="0.0"/>
        </c:scaling>
        <c:delete val="0"/>
        <c:axPos val="l"/>
        <c:numFmt formatCode="0%" sourceLinked="1"/>
        <c:majorTickMark val="out"/>
        <c:minorTickMark val="none"/>
        <c:tickLblPos val="none"/>
        <c:spPr>
          <a:ln w="6350">
            <a:noFill/>
          </a:ln>
        </c:spPr>
        <c:crossAx val="-2091859120"/>
        <c:crosses val="autoZero"/>
        <c:crossBetween val="between"/>
      </c:valAx>
    </c:plotArea>
    <c:plotVisOnly val="1"/>
    <c:dispBlanksAs val="span"/>
    <c:showDLblsOverMax val="0"/>
  </c:chart>
  <c:spPr>
    <a:noFill/>
    <a:ln w="6350"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8A1370-4477-5F4D-8A3C-7F0C7A7487A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59A90C-D82A-4049-B4D3-F7B8ABEE82ED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65C7B26F-97CD-604A-A146-0FB1CBC0C2A2}" type="parTrans" cxnId="{94D212E7-D38A-E147-BFBE-E504D4CBD3B5}">
      <dgm:prSet/>
      <dgm:spPr/>
      <dgm:t>
        <a:bodyPr/>
        <a:lstStyle/>
        <a:p>
          <a:endParaRPr lang="en-US"/>
        </a:p>
      </dgm:t>
    </dgm:pt>
    <dgm:pt modelId="{A21824C8-A1D8-B247-8D2E-1CABBDBDF49E}" type="sibTrans" cxnId="{94D212E7-D38A-E147-BFBE-E504D4CBD3B5}">
      <dgm:prSet/>
      <dgm:spPr/>
      <dgm:t>
        <a:bodyPr/>
        <a:lstStyle/>
        <a:p>
          <a:endParaRPr lang="en-US"/>
        </a:p>
      </dgm:t>
    </dgm:pt>
    <dgm:pt modelId="{7015AF6A-5F2C-2D41-9BBB-5AB1B91445F6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create, delete, read, write and modify files</a:t>
          </a:r>
          <a:endParaRPr lang="en-US" dirty="0"/>
        </a:p>
      </dgm:t>
    </dgm:pt>
    <dgm:pt modelId="{190E8533-2809-304D-BD7F-45D1E976FE17}" type="parTrans" cxnId="{A5F78FE1-02B1-B842-AA53-9245ABB9F16D}">
      <dgm:prSet/>
      <dgm:spPr/>
      <dgm:t>
        <a:bodyPr/>
        <a:lstStyle/>
        <a:p>
          <a:endParaRPr lang="en-US"/>
        </a:p>
      </dgm:t>
    </dgm:pt>
    <dgm:pt modelId="{DBBEA3FF-FCE6-6845-B07B-1079C194FD65}" type="sibTrans" cxnId="{A5F78FE1-02B1-B842-AA53-9245ABB9F16D}">
      <dgm:prSet/>
      <dgm:spPr/>
      <dgm:t>
        <a:bodyPr/>
        <a:lstStyle/>
        <a:p>
          <a:endParaRPr lang="en-US"/>
        </a:p>
      </dgm:t>
    </dgm:pt>
    <dgm:pt modelId="{55385DFE-27B3-F14A-A01B-97FCFA9229C4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B7BEF49-6749-664C-A3A9-4AF5D98E0400}" type="parTrans" cxnId="{63B15BAF-4F49-BC42-9487-28B3DD90D816}">
      <dgm:prSet/>
      <dgm:spPr/>
      <dgm:t>
        <a:bodyPr/>
        <a:lstStyle/>
        <a:p>
          <a:endParaRPr lang="en-US"/>
        </a:p>
      </dgm:t>
    </dgm:pt>
    <dgm:pt modelId="{756C6C76-0415-A045-8949-FA19DE571AE9}" type="sibTrans" cxnId="{63B15BAF-4F49-BC42-9487-28B3DD90D816}">
      <dgm:prSet/>
      <dgm:spPr/>
      <dgm:t>
        <a:bodyPr/>
        <a:lstStyle/>
        <a:p>
          <a:endParaRPr lang="en-US"/>
        </a:p>
      </dgm:t>
    </dgm:pt>
    <dgm:pt modelId="{0A8F612D-D183-5C40-8B53-53090D3C881E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may have controlled access to other users’ files</a:t>
          </a:r>
          <a:endParaRPr lang="en-US" dirty="0"/>
        </a:p>
      </dgm:t>
    </dgm:pt>
    <dgm:pt modelId="{C43EF51C-DBC2-9048-832E-2B0812DEA5A3}" type="parTrans" cxnId="{977AEA11-BFAD-E044-844F-8742E098BA69}">
      <dgm:prSet/>
      <dgm:spPr/>
      <dgm:t>
        <a:bodyPr/>
        <a:lstStyle/>
        <a:p>
          <a:endParaRPr lang="en-US"/>
        </a:p>
      </dgm:t>
    </dgm:pt>
    <dgm:pt modelId="{E584750C-7DBC-FF43-B0BF-1DC5A7346923}" type="sibTrans" cxnId="{977AEA11-BFAD-E044-844F-8742E098BA69}">
      <dgm:prSet/>
      <dgm:spPr/>
      <dgm:t>
        <a:bodyPr/>
        <a:lstStyle/>
        <a:p>
          <a:endParaRPr lang="en-US"/>
        </a:p>
      </dgm:t>
    </dgm:pt>
    <dgm:pt modelId="{04CD413A-06E9-BD4D-9CEA-43B44BA1F8FC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4959807D-0313-F14D-B3EB-9298F22F9C3F}" type="parTrans" cxnId="{1057A771-0FAF-EB44-BDB4-1A96FCF2E655}">
      <dgm:prSet/>
      <dgm:spPr/>
      <dgm:t>
        <a:bodyPr/>
        <a:lstStyle/>
        <a:p>
          <a:endParaRPr lang="en-US"/>
        </a:p>
      </dgm:t>
    </dgm:pt>
    <dgm:pt modelId="{3B950B70-CD4B-674C-940A-251280244533}" type="sibTrans" cxnId="{1057A771-0FAF-EB44-BDB4-1A96FCF2E655}">
      <dgm:prSet/>
      <dgm:spPr/>
      <dgm:t>
        <a:bodyPr/>
        <a:lstStyle/>
        <a:p>
          <a:endParaRPr lang="en-US"/>
        </a:p>
      </dgm:t>
    </dgm:pt>
    <dgm:pt modelId="{EAE90DAF-D496-A442-8DF0-97B109A49E27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may control what type of accesses are allowed to the files</a:t>
          </a:r>
          <a:endParaRPr lang="en-US" dirty="0"/>
        </a:p>
      </dgm:t>
    </dgm:pt>
    <dgm:pt modelId="{95B0BC7A-BCEC-CC4D-8ECD-7DE48BE12BDA}" type="parTrans" cxnId="{6869E31C-3DDA-B643-B7CE-1E879A12EB1B}">
      <dgm:prSet/>
      <dgm:spPr/>
      <dgm:t>
        <a:bodyPr/>
        <a:lstStyle/>
        <a:p>
          <a:endParaRPr lang="en-US"/>
        </a:p>
      </dgm:t>
    </dgm:pt>
    <dgm:pt modelId="{D8FBE8F0-BC82-A541-8AF5-AB8BB1F17500}" type="sibTrans" cxnId="{6869E31C-3DDA-B643-B7CE-1E879A12EB1B}">
      <dgm:prSet/>
      <dgm:spPr/>
      <dgm:t>
        <a:bodyPr/>
        <a:lstStyle/>
        <a:p>
          <a:endParaRPr lang="en-US"/>
        </a:p>
      </dgm:t>
    </dgm:pt>
    <dgm:pt modelId="{928C5B02-2570-6C4C-AD92-F9AB9C05866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F865896E-0C73-8640-BEC3-5FA22C76C464}" type="parTrans" cxnId="{EAFBE860-27E6-0547-A573-57CBF354D648}">
      <dgm:prSet/>
      <dgm:spPr/>
      <dgm:t>
        <a:bodyPr/>
        <a:lstStyle/>
        <a:p>
          <a:endParaRPr lang="en-US"/>
        </a:p>
      </dgm:t>
    </dgm:pt>
    <dgm:pt modelId="{2360ABD3-0A42-B04E-9678-6ECF14E05A73}" type="sibTrans" cxnId="{EAFBE860-27E6-0547-A573-57CBF354D648}">
      <dgm:prSet/>
      <dgm:spPr/>
      <dgm:t>
        <a:bodyPr/>
        <a:lstStyle/>
        <a:p>
          <a:endParaRPr lang="en-US"/>
        </a:p>
      </dgm:t>
    </dgm:pt>
    <dgm:pt modelId="{2030C878-323B-4642-9262-A607E08D3B54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63329AE2-5C8B-C14F-A854-69755970DCE1}" type="parTrans" cxnId="{1F066E3E-3D03-C54F-987E-D3391F022BF6}">
      <dgm:prSet/>
      <dgm:spPr/>
      <dgm:t>
        <a:bodyPr/>
        <a:lstStyle/>
        <a:p>
          <a:endParaRPr lang="en-US"/>
        </a:p>
      </dgm:t>
    </dgm:pt>
    <dgm:pt modelId="{4E896DEB-5E06-A247-90A5-6576F5CBCE49}" type="sibTrans" cxnId="{1F066E3E-3D03-C54F-987E-D3391F022BF6}">
      <dgm:prSet/>
      <dgm:spPr/>
      <dgm:t>
        <a:bodyPr/>
        <a:lstStyle/>
        <a:p>
          <a:endParaRPr lang="en-US"/>
        </a:p>
      </dgm:t>
    </dgm:pt>
    <dgm:pt modelId="{9277D39B-F3D0-104D-BD88-86072990F61B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8F951BF6-C369-FA49-A47C-9D9C34D270BC}" type="parTrans" cxnId="{C7D21F5D-FF8B-2043-A6CC-6F6FAD750EBB}">
      <dgm:prSet/>
      <dgm:spPr/>
      <dgm:t>
        <a:bodyPr/>
        <a:lstStyle/>
        <a:p>
          <a:endParaRPr lang="en-US"/>
        </a:p>
      </dgm:t>
    </dgm:pt>
    <dgm:pt modelId="{0FED68C8-32FB-2E45-8759-38A9D36F0D35}" type="sibTrans" cxnId="{C7D21F5D-FF8B-2043-A6CC-6F6FAD750EBB}">
      <dgm:prSet/>
      <dgm:spPr/>
      <dgm:t>
        <a:bodyPr/>
        <a:lstStyle/>
        <a:p>
          <a:endParaRPr lang="en-US"/>
        </a:p>
      </dgm:t>
    </dgm:pt>
    <dgm:pt modelId="{C832070E-F45E-7E4C-9748-067891BD092D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333D2CD1-1B36-1742-94A2-E4B4944A17A7}" type="parTrans" cxnId="{80E43327-5F53-424C-BE1F-4876A6458EDF}">
      <dgm:prSet/>
      <dgm:spPr/>
      <dgm:t>
        <a:bodyPr/>
        <a:lstStyle/>
        <a:p>
          <a:endParaRPr lang="en-US"/>
        </a:p>
      </dgm:t>
    </dgm:pt>
    <dgm:pt modelId="{5506379D-2E83-DF4B-BE51-39FFF1F4565E}" type="sibTrans" cxnId="{80E43327-5F53-424C-BE1F-4876A6458EDF}">
      <dgm:prSet/>
      <dgm:spPr/>
      <dgm:t>
        <a:bodyPr/>
        <a:lstStyle/>
        <a:p>
          <a:endParaRPr lang="en-US"/>
        </a:p>
      </dgm:t>
    </dgm:pt>
    <dgm:pt modelId="{9342C4CA-054F-B642-8A42-F9D2C2AFD8D5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restructure the files in a form appropriate to the problem</a:t>
          </a:r>
          <a:endParaRPr lang="en-US" dirty="0"/>
        </a:p>
      </dgm:t>
    </dgm:pt>
    <dgm:pt modelId="{FACBB8C7-D833-0B41-8EC7-05E327F86CD2}" type="parTrans" cxnId="{BD20AC92-412C-EB4E-AD6E-710246DA5BF4}">
      <dgm:prSet/>
      <dgm:spPr/>
      <dgm:t>
        <a:bodyPr/>
        <a:lstStyle/>
        <a:p>
          <a:endParaRPr lang="en-US"/>
        </a:p>
      </dgm:t>
    </dgm:pt>
    <dgm:pt modelId="{DBA76B96-A342-274D-9573-8041C6B260B6}" type="sibTrans" cxnId="{BD20AC92-412C-EB4E-AD6E-710246DA5BF4}">
      <dgm:prSet/>
      <dgm:spPr/>
      <dgm:t>
        <a:bodyPr/>
        <a:lstStyle/>
        <a:p>
          <a:endParaRPr lang="en-US"/>
        </a:p>
      </dgm:t>
    </dgm:pt>
    <dgm:pt modelId="{CBEA9541-F664-B043-B762-AD716A1271E1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move data between files</a:t>
          </a:r>
          <a:endParaRPr lang="en-US" dirty="0"/>
        </a:p>
      </dgm:t>
    </dgm:pt>
    <dgm:pt modelId="{18FAE800-F4B7-2644-9CF2-76022E971D1D}" type="parTrans" cxnId="{95D9A41B-E317-E242-AE0D-8F9DD97EF396}">
      <dgm:prSet/>
      <dgm:spPr/>
      <dgm:t>
        <a:bodyPr/>
        <a:lstStyle/>
        <a:p>
          <a:endParaRPr lang="en-US"/>
        </a:p>
      </dgm:t>
    </dgm:pt>
    <dgm:pt modelId="{CD14EE67-41A1-E94E-8FF8-9E24293DFF8F}" type="sibTrans" cxnId="{95D9A41B-E317-E242-AE0D-8F9DD97EF396}">
      <dgm:prSet/>
      <dgm:spPr/>
      <dgm:t>
        <a:bodyPr/>
        <a:lstStyle/>
        <a:p>
          <a:endParaRPr lang="en-US"/>
        </a:p>
      </dgm:t>
    </dgm:pt>
    <dgm:pt modelId="{4436C6DC-8306-0345-BE37-5E597C7FACF5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back up and recover files in case of damage</a:t>
          </a:r>
          <a:endParaRPr lang="en-US" dirty="0"/>
        </a:p>
      </dgm:t>
    </dgm:pt>
    <dgm:pt modelId="{081BE378-582C-2D4F-B078-201497D5557E}" type="parTrans" cxnId="{4AD76837-7E42-E142-8CC0-99CF7E16C5B8}">
      <dgm:prSet/>
      <dgm:spPr/>
      <dgm:t>
        <a:bodyPr/>
        <a:lstStyle/>
        <a:p>
          <a:endParaRPr lang="en-US"/>
        </a:p>
      </dgm:t>
    </dgm:pt>
    <dgm:pt modelId="{D5DE0C0D-0297-C344-88CA-7717C5C6F4EE}" type="sibTrans" cxnId="{4AD76837-7E42-E142-8CC0-99CF7E16C5B8}">
      <dgm:prSet/>
      <dgm:spPr/>
      <dgm:t>
        <a:bodyPr/>
        <a:lstStyle/>
        <a:p>
          <a:endParaRPr lang="en-US"/>
        </a:p>
      </dgm:t>
    </dgm:pt>
    <dgm:pt modelId="{0D98C5E9-5C30-E741-969A-85CA4BA3B0D2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access his or her files by name rather than by numeric identifier</a:t>
          </a:r>
          <a:endParaRPr lang="en-US" dirty="0"/>
        </a:p>
      </dgm:t>
    </dgm:pt>
    <dgm:pt modelId="{8A1933AB-FDDC-A74E-8E0C-8A654F4159C0}" type="parTrans" cxnId="{436579A9-1605-B949-A805-C8769C593591}">
      <dgm:prSet/>
      <dgm:spPr/>
      <dgm:t>
        <a:bodyPr/>
        <a:lstStyle/>
        <a:p>
          <a:endParaRPr lang="en-US"/>
        </a:p>
      </dgm:t>
    </dgm:pt>
    <dgm:pt modelId="{9AAD7FC7-6BDF-8040-BB92-09E1E5C7AA96}" type="sibTrans" cxnId="{436579A9-1605-B949-A805-C8769C593591}">
      <dgm:prSet/>
      <dgm:spPr/>
      <dgm:t>
        <a:bodyPr/>
        <a:lstStyle/>
        <a:p>
          <a:endParaRPr lang="en-US"/>
        </a:p>
      </dgm:t>
    </dgm:pt>
    <dgm:pt modelId="{D54D0E1B-9280-4341-9E7F-3B42F2E5505B}" type="pres">
      <dgm:prSet presAssocID="{528A1370-4477-5F4D-8A3C-7F0C7A7487A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4B78D-3BA7-EF47-80FA-55A96C0D0B8E}" type="pres">
      <dgm:prSet presAssocID="{D159A90C-D82A-4049-B4D3-F7B8ABEE82ED}" presName="composite" presStyleCnt="0"/>
      <dgm:spPr/>
    </dgm:pt>
    <dgm:pt modelId="{E584AB35-CD05-3C4C-A203-46DBF2C27204}" type="pres">
      <dgm:prSet presAssocID="{D159A90C-D82A-4049-B4D3-F7B8ABEE82ED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67446E-50C7-5B46-9159-88C1591D2DE1}" type="pres">
      <dgm:prSet presAssocID="{D159A90C-D82A-4049-B4D3-F7B8ABEE82ED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5DBB0-2628-9541-9F20-2B8D98DA74A2}" type="pres">
      <dgm:prSet presAssocID="{A21824C8-A1D8-B247-8D2E-1CABBDBDF49E}" presName="sp" presStyleCnt="0"/>
      <dgm:spPr/>
    </dgm:pt>
    <dgm:pt modelId="{137E644B-1D7C-EE45-A894-B05BE75BDFD0}" type="pres">
      <dgm:prSet presAssocID="{55385DFE-27B3-F14A-A01B-97FCFA9229C4}" presName="composite" presStyleCnt="0"/>
      <dgm:spPr/>
    </dgm:pt>
    <dgm:pt modelId="{606F8FF1-C684-354A-86A6-58A072021C7D}" type="pres">
      <dgm:prSet presAssocID="{55385DFE-27B3-F14A-A01B-97FCFA9229C4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E0808-9F4A-AF4B-ADC1-6D3471EDF53D}" type="pres">
      <dgm:prSet presAssocID="{55385DFE-27B3-F14A-A01B-97FCFA9229C4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B2452-49F8-2D42-BAE6-48220CCDF934}" type="pres">
      <dgm:prSet presAssocID="{756C6C76-0415-A045-8949-FA19DE571AE9}" presName="sp" presStyleCnt="0"/>
      <dgm:spPr/>
    </dgm:pt>
    <dgm:pt modelId="{3A90E36E-247B-334B-A296-391CCE42D1CD}" type="pres">
      <dgm:prSet presAssocID="{04CD413A-06E9-BD4D-9CEA-43B44BA1F8FC}" presName="composite" presStyleCnt="0"/>
      <dgm:spPr/>
    </dgm:pt>
    <dgm:pt modelId="{57A4CBB7-3207-2142-9B3E-466CC9C5CABD}" type="pres">
      <dgm:prSet presAssocID="{04CD413A-06E9-BD4D-9CEA-43B44BA1F8FC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DD340-C988-3549-BA63-5C1E0F7A6E3D}" type="pres">
      <dgm:prSet presAssocID="{04CD413A-06E9-BD4D-9CEA-43B44BA1F8FC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DEB22-8A6C-C84A-B331-1295A846B764}" type="pres">
      <dgm:prSet presAssocID="{3B950B70-CD4B-674C-940A-251280244533}" presName="sp" presStyleCnt="0"/>
      <dgm:spPr/>
    </dgm:pt>
    <dgm:pt modelId="{AB96646C-7943-E64A-AF88-35E6A46AA1DF}" type="pres">
      <dgm:prSet presAssocID="{928C5B02-2570-6C4C-AD92-F9AB9C058662}" presName="composite" presStyleCnt="0"/>
      <dgm:spPr/>
    </dgm:pt>
    <dgm:pt modelId="{05E81EFF-5960-F642-83E5-CFFE5C0D3B1F}" type="pres">
      <dgm:prSet presAssocID="{928C5B02-2570-6C4C-AD92-F9AB9C058662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3495-B58E-C142-9176-62103E2DD2F8}" type="pres">
      <dgm:prSet presAssocID="{928C5B02-2570-6C4C-AD92-F9AB9C058662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3F54E-54DA-AE41-88C7-0012E7AA3887}" type="pres">
      <dgm:prSet presAssocID="{2360ABD3-0A42-B04E-9678-6ECF14E05A73}" presName="sp" presStyleCnt="0"/>
      <dgm:spPr/>
    </dgm:pt>
    <dgm:pt modelId="{B0AC72E0-3A61-344F-9D67-9D77A3DC01B7}" type="pres">
      <dgm:prSet presAssocID="{2030C878-323B-4642-9262-A607E08D3B54}" presName="composite" presStyleCnt="0"/>
      <dgm:spPr/>
    </dgm:pt>
    <dgm:pt modelId="{80BDEADD-D1A3-2543-8E8E-D0587A58F110}" type="pres">
      <dgm:prSet presAssocID="{2030C878-323B-4642-9262-A607E08D3B54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3C2C2-0DC2-E840-A124-FC4B4C770A7E}" type="pres">
      <dgm:prSet presAssocID="{2030C878-323B-4642-9262-A607E08D3B54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78A1B-E599-904B-892A-AD0E2F868B66}" type="pres">
      <dgm:prSet presAssocID="{4E896DEB-5E06-A247-90A5-6576F5CBCE49}" presName="sp" presStyleCnt="0"/>
      <dgm:spPr/>
    </dgm:pt>
    <dgm:pt modelId="{8B9A2D59-DB14-AB41-8FA5-18DDB944B8FF}" type="pres">
      <dgm:prSet presAssocID="{9277D39B-F3D0-104D-BD88-86072990F61B}" presName="composite" presStyleCnt="0"/>
      <dgm:spPr/>
    </dgm:pt>
    <dgm:pt modelId="{09BD881A-14B4-FF4A-BD3A-0798D1888686}" type="pres">
      <dgm:prSet presAssocID="{9277D39B-F3D0-104D-BD88-86072990F61B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EDF67-C025-904B-ABD9-288D572B022A}" type="pres">
      <dgm:prSet presAssocID="{9277D39B-F3D0-104D-BD88-86072990F61B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F0545-E08A-C440-83CB-C78221020440}" type="pres">
      <dgm:prSet presAssocID="{0FED68C8-32FB-2E45-8759-38A9D36F0D35}" presName="sp" presStyleCnt="0"/>
      <dgm:spPr/>
    </dgm:pt>
    <dgm:pt modelId="{0A85036C-1AA1-F942-8050-96637C10C4F1}" type="pres">
      <dgm:prSet presAssocID="{C832070E-F45E-7E4C-9748-067891BD092D}" presName="composite" presStyleCnt="0"/>
      <dgm:spPr/>
    </dgm:pt>
    <dgm:pt modelId="{AEA43BFA-489E-AD4C-B54A-E473A9E57613}" type="pres">
      <dgm:prSet presAssocID="{C832070E-F45E-7E4C-9748-067891BD092D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3CBAD8-CD14-D549-A471-B74818AAA481}" type="pres">
      <dgm:prSet presAssocID="{C832070E-F45E-7E4C-9748-067891BD092D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F78FE1-02B1-B842-AA53-9245ABB9F16D}" srcId="{D159A90C-D82A-4049-B4D3-F7B8ABEE82ED}" destId="{7015AF6A-5F2C-2D41-9BBB-5AB1B91445F6}" srcOrd="0" destOrd="0" parTransId="{190E8533-2809-304D-BD7F-45D1E976FE17}" sibTransId="{DBBEA3FF-FCE6-6845-B07B-1079C194FD65}"/>
    <dgm:cxn modelId="{1F066E3E-3D03-C54F-987E-D3391F022BF6}" srcId="{528A1370-4477-5F4D-8A3C-7F0C7A7487AB}" destId="{2030C878-323B-4642-9262-A607E08D3B54}" srcOrd="4" destOrd="0" parTransId="{63329AE2-5C8B-C14F-A854-69755970DCE1}" sibTransId="{4E896DEB-5E06-A247-90A5-6576F5CBCE49}"/>
    <dgm:cxn modelId="{667EE081-F780-436F-A622-E10DAB41CCF4}" type="presOf" srcId="{928C5B02-2570-6C4C-AD92-F9AB9C058662}" destId="{05E81EFF-5960-F642-83E5-CFFE5C0D3B1F}" srcOrd="0" destOrd="0" presId="urn:microsoft.com/office/officeart/2005/8/layout/chevron2"/>
    <dgm:cxn modelId="{33FFC94C-B5B5-49D5-8C7E-65EC2FBBA531}" type="presOf" srcId="{EAE90DAF-D496-A442-8DF0-97B109A49E27}" destId="{D39DD340-C988-3549-BA63-5C1E0F7A6E3D}" srcOrd="0" destOrd="0" presId="urn:microsoft.com/office/officeart/2005/8/layout/chevron2"/>
    <dgm:cxn modelId="{F7DA4F64-5391-4006-B1BA-9DAC614DD770}" type="presOf" srcId="{9277D39B-F3D0-104D-BD88-86072990F61B}" destId="{09BD881A-14B4-FF4A-BD3A-0798D1888686}" srcOrd="0" destOrd="0" presId="urn:microsoft.com/office/officeart/2005/8/layout/chevron2"/>
    <dgm:cxn modelId="{6869E31C-3DDA-B643-B7CE-1E879A12EB1B}" srcId="{04CD413A-06E9-BD4D-9CEA-43B44BA1F8FC}" destId="{EAE90DAF-D496-A442-8DF0-97B109A49E27}" srcOrd="0" destOrd="0" parTransId="{95B0BC7A-BCEC-CC4D-8ECD-7DE48BE12BDA}" sibTransId="{D8FBE8F0-BC82-A541-8AF5-AB8BB1F17500}"/>
    <dgm:cxn modelId="{4AD76837-7E42-E142-8CC0-99CF7E16C5B8}" srcId="{9277D39B-F3D0-104D-BD88-86072990F61B}" destId="{4436C6DC-8306-0345-BE37-5E597C7FACF5}" srcOrd="0" destOrd="0" parTransId="{081BE378-582C-2D4F-B078-201497D5557E}" sibTransId="{D5DE0C0D-0297-C344-88CA-7717C5C6F4EE}"/>
    <dgm:cxn modelId="{977AEA11-BFAD-E044-844F-8742E098BA69}" srcId="{55385DFE-27B3-F14A-A01B-97FCFA9229C4}" destId="{0A8F612D-D183-5C40-8B53-53090D3C881E}" srcOrd="0" destOrd="0" parTransId="{C43EF51C-DBC2-9048-832E-2B0812DEA5A3}" sibTransId="{E584750C-7DBC-FF43-B0BF-1DC5A7346923}"/>
    <dgm:cxn modelId="{1057A771-0FAF-EB44-BDB4-1A96FCF2E655}" srcId="{528A1370-4477-5F4D-8A3C-7F0C7A7487AB}" destId="{04CD413A-06E9-BD4D-9CEA-43B44BA1F8FC}" srcOrd="2" destOrd="0" parTransId="{4959807D-0313-F14D-B3EB-9298F22F9C3F}" sibTransId="{3B950B70-CD4B-674C-940A-251280244533}"/>
    <dgm:cxn modelId="{4832D7EE-540C-44B0-B18C-744526D54DDF}" type="presOf" srcId="{9342C4CA-054F-B642-8A42-F9D2C2AFD8D5}" destId="{08E13495-B58E-C142-9176-62103E2DD2F8}" srcOrd="0" destOrd="0" presId="urn:microsoft.com/office/officeart/2005/8/layout/chevron2"/>
    <dgm:cxn modelId="{EB4FADF3-3B5C-4F02-83AA-6C57CAFD8050}" type="presOf" srcId="{2030C878-323B-4642-9262-A607E08D3B54}" destId="{80BDEADD-D1A3-2543-8E8E-D0587A58F110}" srcOrd="0" destOrd="0" presId="urn:microsoft.com/office/officeart/2005/8/layout/chevron2"/>
    <dgm:cxn modelId="{C7D21F5D-FF8B-2043-A6CC-6F6FAD750EBB}" srcId="{528A1370-4477-5F4D-8A3C-7F0C7A7487AB}" destId="{9277D39B-F3D0-104D-BD88-86072990F61B}" srcOrd="5" destOrd="0" parTransId="{8F951BF6-C369-FA49-A47C-9D9C34D270BC}" sibTransId="{0FED68C8-32FB-2E45-8759-38A9D36F0D35}"/>
    <dgm:cxn modelId="{BE78D05A-D1CA-4844-B542-96D06FD4F9DF}" type="presOf" srcId="{0D98C5E9-5C30-E741-969A-85CA4BA3B0D2}" destId="{363CBAD8-CD14-D549-A471-B74818AAA481}" srcOrd="0" destOrd="0" presId="urn:microsoft.com/office/officeart/2005/8/layout/chevron2"/>
    <dgm:cxn modelId="{73A5C0A8-8420-4D6A-B3A2-507EF8ECF477}" type="presOf" srcId="{4436C6DC-8306-0345-BE37-5E597C7FACF5}" destId="{6F2EDF67-C025-904B-ABD9-288D572B022A}" srcOrd="0" destOrd="0" presId="urn:microsoft.com/office/officeart/2005/8/layout/chevron2"/>
    <dgm:cxn modelId="{95D9A41B-E317-E242-AE0D-8F9DD97EF396}" srcId="{2030C878-323B-4642-9262-A607E08D3B54}" destId="{CBEA9541-F664-B043-B762-AD716A1271E1}" srcOrd="0" destOrd="0" parTransId="{18FAE800-F4B7-2644-9CF2-76022E971D1D}" sibTransId="{CD14EE67-41A1-E94E-8FF8-9E24293DFF8F}"/>
    <dgm:cxn modelId="{39CFF3DE-B533-4F78-8EDE-3A8280B28B78}" type="presOf" srcId="{CBEA9541-F664-B043-B762-AD716A1271E1}" destId="{0AF3C2C2-0DC2-E840-A124-FC4B4C770A7E}" srcOrd="0" destOrd="0" presId="urn:microsoft.com/office/officeart/2005/8/layout/chevron2"/>
    <dgm:cxn modelId="{27B1C5D2-390F-4832-B51E-E51D6172EBB2}" type="presOf" srcId="{55385DFE-27B3-F14A-A01B-97FCFA9229C4}" destId="{606F8FF1-C684-354A-86A6-58A072021C7D}" srcOrd="0" destOrd="0" presId="urn:microsoft.com/office/officeart/2005/8/layout/chevron2"/>
    <dgm:cxn modelId="{1FFA772F-76D0-43BF-923E-0939C9F23D21}" type="presOf" srcId="{7015AF6A-5F2C-2D41-9BBB-5AB1B91445F6}" destId="{9D67446E-50C7-5B46-9159-88C1591D2DE1}" srcOrd="0" destOrd="0" presId="urn:microsoft.com/office/officeart/2005/8/layout/chevron2"/>
    <dgm:cxn modelId="{EAFBE860-27E6-0547-A573-57CBF354D648}" srcId="{528A1370-4477-5F4D-8A3C-7F0C7A7487AB}" destId="{928C5B02-2570-6C4C-AD92-F9AB9C058662}" srcOrd="3" destOrd="0" parTransId="{F865896E-0C73-8640-BEC3-5FA22C76C464}" sibTransId="{2360ABD3-0A42-B04E-9678-6ECF14E05A73}"/>
    <dgm:cxn modelId="{3ECE93E7-6C42-41E1-B989-13ABE4E7CFCA}" type="presOf" srcId="{528A1370-4477-5F4D-8A3C-7F0C7A7487AB}" destId="{D54D0E1B-9280-4341-9E7F-3B42F2E5505B}" srcOrd="0" destOrd="0" presId="urn:microsoft.com/office/officeart/2005/8/layout/chevron2"/>
    <dgm:cxn modelId="{80E43327-5F53-424C-BE1F-4876A6458EDF}" srcId="{528A1370-4477-5F4D-8A3C-7F0C7A7487AB}" destId="{C832070E-F45E-7E4C-9748-067891BD092D}" srcOrd="6" destOrd="0" parTransId="{333D2CD1-1B36-1742-94A2-E4B4944A17A7}" sibTransId="{5506379D-2E83-DF4B-BE51-39FFF1F4565E}"/>
    <dgm:cxn modelId="{436579A9-1605-B949-A805-C8769C593591}" srcId="{C832070E-F45E-7E4C-9748-067891BD092D}" destId="{0D98C5E9-5C30-E741-969A-85CA4BA3B0D2}" srcOrd="0" destOrd="0" parTransId="{8A1933AB-FDDC-A74E-8E0C-8A654F4159C0}" sibTransId="{9AAD7FC7-6BDF-8040-BB92-09E1E5C7AA96}"/>
    <dgm:cxn modelId="{4DAE97D6-4DC9-4FB5-800F-38D977441D8D}" type="presOf" srcId="{0A8F612D-D183-5C40-8B53-53090D3C881E}" destId="{2F9E0808-9F4A-AF4B-ADC1-6D3471EDF53D}" srcOrd="0" destOrd="0" presId="urn:microsoft.com/office/officeart/2005/8/layout/chevron2"/>
    <dgm:cxn modelId="{17DBF2E5-F48A-4479-9D82-81395FB6F923}" type="presOf" srcId="{D159A90C-D82A-4049-B4D3-F7B8ABEE82ED}" destId="{E584AB35-CD05-3C4C-A203-46DBF2C27204}" srcOrd="0" destOrd="0" presId="urn:microsoft.com/office/officeart/2005/8/layout/chevron2"/>
    <dgm:cxn modelId="{AF898265-06D7-4A23-8754-BC21BC598E9C}" type="presOf" srcId="{04CD413A-06E9-BD4D-9CEA-43B44BA1F8FC}" destId="{57A4CBB7-3207-2142-9B3E-466CC9C5CABD}" srcOrd="0" destOrd="0" presId="urn:microsoft.com/office/officeart/2005/8/layout/chevron2"/>
    <dgm:cxn modelId="{94D212E7-D38A-E147-BFBE-E504D4CBD3B5}" srcId="{528A1370-4477-5F4D-8A3C-7F0C7A7487AB}" destId="{D159A90C-D82A-4049-B4D3-F7B8ABEE82ED}" srcOrd="0" destOrd="0" parTransId="{65C7B26F-97CD-604A-A146-0FB1CBC0C2A2}" sibTransId="{A21824C8-A1D8-B247-8D2E-1CABBDBDF49E}"/>
    <dgm:cxn modelId="{63B15BAF-4F49-BC42-9487-28B3DD90D816}" srcId="{528A1370-4477-5F4D-8A3C-7F0C7A7487AB}" destId="{55385DFE-27B3-F14A-A01B-97FCFA9229C4}" srcOrd="1" destOrd="0" parTransId="{0B7BEF49-6749-664C-A3A9-4AF5D98E0400}" sibTransId="{756C6C76-0415-A045-8949-FA19DE571AE9}"/>
    <dgm:cxn modelId="{ACEAACA9-CBB8-4FCB-A12E-C630D98D2FCF}" type="presOf" srcId="{C832070E-F45E-7E4C-9748-067891BD092D}" destId="{AEA43BFA-489E-AD4C-B54A-E473A9E57613}" srcOrd="0" destOrd="0" presId="urn:microsoft.com/office/officeart/2005/8/layout/chevron2"/>
    <dgm:cxn modelId="{BD20AC92-412C-EB4E-AD6E-710246DA5BF4}" srcId="{928C5B02-2570-6C4C-AD92-F9AB9C058662}" destId="{9342C4CA-054F-B642-8A42-F9D2C2AFD8D5}" srcOrd="0" destOrd="0" parTransId="{FACBB8C7-D833-0B41-8EC7-05E327F86CD2}" sibTransId="{DBA76B96-A342-274D-9573-8041C6B260B6}"/>
    <dgm:cxn modelId="{62921621-5B37-4D2D-A8A5-14438CCCDBC6}" type="presParOf" srcId="{D54D0E1B-9280-4341-9E7F-3B42F2E5505B}" destId="{5E34B78D-3BA7-EF47-80FA-55A96C0D0B8E}" srcOrd="0" destOrd="0" presId="urn:microsoft.com/office/officeart/2005/8/layout/chevron2"/>
    <dgm:cxn modelId="{132220EA-E21B-4783-9FB1-867B424112F4}" type="presParOf" srcId="{5E34B78D-3BA7-EF47-80FA-55A96C0D0B8E}" destId="{E584AB35-CD05-3C4C-A203-46DBF2C27204}" srcOrd="0" destOrd="0" presId="urn:microsoft.com/office/officeart/2005/8/layout/chevron2"/>
    <dgm:cxn modelId="{71D62F66-E9A9-45F0-91FB-014E99177AE3}" type="presParOf" srcId="{5E34B78D-3BA7-EF47-80FA-55A96C0D0B8E}" destId="{9D67446E-50C7-5B46-9159-88C1591D2DE1}" srcOrd="1" destOrd="0" presId="urn:microsoft.com/office/officeart/2005/8/layout/chevron2"/>
    <dgm:cxn modelId="{6B5D7F35-7675-4DFD-AD66-0AB63756680D}" type="presParOf" srcId="{D54D0E1B-9280-4341-9E7F-3B42F2E5505B}" destId="{8275DBB0-2628-9541-9F20-2B8D98DA74A2}" srcOrd="1" destOrd="0" presId="urn:microsoft.com/office/officeart/2005/8/layout/chevron2"/>
    <dgm:cxn modelId="{C481A92D-3503-4664-886C-A2A70EE2E32E}" type="presParOf" srcId="{D54D0E1B-9280-4341-9E7F-3B42F2E5505B}" destId="{137E644B-1D7C-EE45-A894-B05BE75BDFD0}" srcOrd="2" destOrd="0" presId="urn:microsoft.com/office/officeart/2005/8/layout/chevron2"/>
    <dgm:cxn modelId="{6CB6EEF5-402E-457C-9465-FA2597607264}" type="presParOf" srcId="{137E644B-1D7C-EE45-A894-B05BE75BDFD0}" destId="{606F8FF1-C684-354A-86A6-58A072021C7D}" srcOrd="0" destOrd="0" presId="urn:microsoft.com/office/officeart/2005/8/layout/chevron2"/>
    <dgm:cxn modelId="{8662BABB-0A2A-496C-A76B-D82083B381AB}" type="presParOf" srcId="{137E644B-1D7C-EE45-A894-B05BE75BDFD0}" destId="{2F9E0808-9F4A-AF4B-ADC1-6D3471EDF53D}" srcOrd="1" destOrd="0" presId="urn:microsoft.com/office/officeart/2005/8/layout/chevron2"/>
    <dgm:cxn modelId="{3DC67F02-6901-464B-BEEC-85294C28116A}" type="presParOf" srcId="{D54D0E1B-9280-4341-9E7F-3B42F2E5505B}" destId="{5D7B2452-49F8-2D42-BAE6-48220CCDF934}" srcOrd="3" destOrd="0" presId="urn:microsoft.com/office/officeart/2005/8/layout/chevron2"/>
    <dgm:cxn modelId="{E004F1D1-7DF3-41DC-AFD7-B9F01411A6B3}" type="presParOf" srcId="{D54D0E1B-9280-4341-9E7F-3B42F2E5505B}" destId="{3A90E36E-247B-334B-A296-391CCE42D1CD}" srcOrd="4" destOrd="0" presId="urn:microsoft.com/office/officeart/2005/8/layout/chevron2"/>
    <dgm:cxn modelId="{6617BF2F-ACD9-4DC9-84C4-EEAAEAA6E6F4}" type="presParOf" srcId="{3A90E36E-247B-334B-A296-391CCE42D1CD}" destId="{57A4CBB7-3207-2142-9B3E-466CC9C5CABD}" srcOrd="0" destOrd="0" presId="urn:microsoft.com/office/officeart/2005/8/layout/chevron2"/>
    <dgm:cxn modelId="{CB3AF474-5F47-4296-9A6A-4055720B3432}" type="presParOf" srcId="{3A90E36E-247B-334B-A296-391CCE42D1CD}" destId="{D39DD340-C988-3549-BA63-5C1E0F7A6E3D}" srcOrd="1" destOrd="0" presId="urn:microsoft.com/office/officeart/2005/8/layout/chevron2"/>
    <dgm:cxn modelId="{C077EEEE-90EF-4AFA-A9A3-0112761E8DC9}" type="presParOf" srcId="{D54D0E1B-9280-4341-9E7F-3B42F2E5505B}" destId="{CB7DEB22-8A6C-C84A-B331-1295A846B764}" srcOrd="5" destOrd="0" presId="urn:microsoft.com/office/officeart/2005/8/layout/chevron2"/>
    <dgm:cxn modelId="{174B677A-730F-4A50-A204-9F51DF0D968C}" type="presParOf" srcId="{D54D0E1B-9280-4341-9E7F-3B42F2E5505B}" destId="{AB96646C-7943-E64A-AF88-35E6A46AA1DF}" srcOrd="6" destOrd="0" presId="urn:microsoft.com/office/officeart/2005/8/layout/chevron2"/>
    <dgm:cxn modelId="{00C4C46E-F6B3-4CD1-8326-D105FF7B691E}" type="presParOf" srcId="{AB96646C-7943-E64A-AF88-35E6A46AA1DF}" destId="{05E81EFF-5960-F642-83E5-CFFE5C0D3B1F}" srcOrd="0" destOrd="0" presId="urn:microsoft.com/office/officeart/2005/8/layout/chevron2"/>
    <dgm:cxn modelId="{D5DBDA8A-E2F0-47E8-BB33-3CF68B4F6749}" type="presParOf" srcId="{AB96646C-7943-E64A-AF88-35E6A46AA1DF}" destId="{08E13495-B58E-C142-9176-62103E2DD2F8}" srcOrd="1" destOrd="0" presId="urn:microsoft.com/office/officeart/2005/8/layout/chevron2"/>
    <dgm:cxn modelId="{7C882657-754F-4A16-83A0-351E723BDF1C}" type="presParOf" srcId="{D54D0E1B-9280-4341-9E7F-3B42F2E5505B}" destId="{01F3F54E-54DA-AE41-88C7-0012E7AA3887}" srcOrd="7" destOrd="0" presId="urn:microsoft.com/office/officeart/2005/8/layout/chevron2"/>
    <dgm:cxn modelId="{6EE5C74B-13CD-407B-AC77-590786235DCF}" type="presParOf" srcId="{D54D0E1B-9280-4341-9E7F-3B42F2E5505B}" destId="{B0AC72E0-3A61-344F-9D67-9D77A3DC01B7}" srcOrd="8" destOrd="0" presId="urn:microsoft.com/office/officeart/2005/8/layout/chevron2"/>
    <dgm:cxn modelId="{EB202993-24A1-4975-9300-9F4CA5544934}" type="presParOf" srcId="{B0AC72E0-3A61-344F-9D67-9D77A3DC01B7}" destId="{80BDEADD-D1A3-2543-8E8E-D0587A58F110}" srcOrd="0" destOrd="0" presId="urn:microsoft.com/office/officeart/2005/8/layout/chevron2"/>
    <dgm:cxn modelId="{C71D9C10-2C08-431E-AD2D-5815570208A9}" type="presParOf" srcId="{B0AC72E0-3A61-344F-9D67-9D77A3DC01B7}" destId="{0AF3C2C2-0DC2-E840-A124-FC4B4C770A7E}" srcOrd="1" destOrd="0" presId="urn:microsoft.com/office/officeart/2005/8/layout/chevron2"/>
    <dgm:cxn modelId="{9C3BAF67-B5DF-462C-A5FA-428AE22BC2A0}" type="presParOf" srcId="{D54D0E1B-9280-4341-9E7F-3B42F2E5505B}" destId="{F3F78A1B-E599-904B-892A-AD0E2F868B66}" srcOrd="9" destOrd="0" presId="urn:microsoft.com/office/officeart/2005/8/layout/chevron2"/>
    <dgm:cxn modelId="{BA1C798B-5EAB-4BD5-9C70-C3DC8D79684F}" type="presParOf" srcId="{D54D0E1B-9280-4341-9E7F-3B42F2E5505B}" destId="{8B9A2D59-DB14-AB41-8FA5-18DDB944B8FF}" srcOrd="10" destOrd="0" presId="urn:microsoft.com/office/officeart/2005/8/layout/chevron2"/>
    <dgm:cxn modelId="{79CB0BF9-8410-4A5C-821C-CCF3957D32CE}" type="presParOf" srcId="{8B9A2D59-DB14-AB41-8FA5-18DDB944B8FF}" destId="{09BD881A-14B4-FF4A-BD3A-0798D1888686}" srcOrd="0" destOrd="0" presId="urn:microsoft.com/office/officeart/2005/8/layout/chevron2"/>
    <dgm:cxn modelId="{F3365529-500D-4E16-9EE5-EF5960A5D491}" type="presParOf" srcId="{8B9A2D59-DB14-AB41-8FA5-18DDB944B8FF}" destId="{6F2EDF67-C025-904B-ABD9-288D572B022A}" srcOrd="1" destOrd="0" presId="urn:microsoft.com/office/officeart/2005/8/layout/chevron2"/>
    <dgm:cxn modelId="{171C1299-6212-4CCD-8589-6FA4331C9413}" type="presParOf" srcId="{D54D0E1B-9280-4341-9E7F-3B42F2E5505B}" destId="{0C1F0545-E08A-C440-83CB-C78221020440}" srcOrd="11" destOrd="0" presId="urn:microsoft.com/office/officeart/2005/8/layout/chevron2"/>
    <dgm:cxn modelId="{A97901C4-8BDE-4C0A-81B6-A785358F72DA}" type="presParOf" srcId="{D54D0E1B-9280-4341-9E7F-3B42F2E5505B}" destId="{0A85036C-1AA1-F942-8050-96637C10C4F1}" srcOrd="12" destOrd="0" presId="urn:microsoft.com/office/officeart/2005/8/layout/chevron2"/>
    <dgm:cxn modelId="{F199294A-816F-48DF-A353-B4378C16F57C}" type="presParOf" srcId="{0A85036C-1AA1-F942-8050-96637C10C4F1}" destId="{AEA43BFA-489E-AD4C-B54A-E473A9E57613}" srcOrd="0" destOrd="0" presId="urn:microsoft.com/office/officeart/2005/8/layout/chevron2"/>
    <dgm:cxn modelId="{53344BDD-53CC-4215-91C5-635269612BF3}" type="presParOf" srcId="{0A85036C-1AA1-F942-8050-96637C10C4F1}" destId="{363CBAD8-CD14-D549-A471-B74818AAA48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4AB35-CD05-3C4C-A203-46DBF2C27204}">
      <dsp:nvSpPr>
        <dsp:cNvPr id="0" name=""/>
        <dsp:cNvSpPr/>
      </dsp:nvSpPr>
      <dsp:spPr>
        <a:xfrm rot="5400000">
          <a:off x="-102965" y="103715"/>
          <a:ext cx="686438" cy="4805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</a:t>
          </a:r>
          <a:endParaRPr lang="en-US" sz="1300" kern="1200" dirty="0"/>
        </a:p>
      </dsp:txBody>
      <dsp:txXfrm rot="-5400000">
        <a:off x="1" y="241004"/>
        <a:ext cx="480507" cy="205931"/>
      </dsp:txXfrm>
    </dsp:sp>
    <dsp:sp modelId="{9D67446E-50C7-5B46-9159-88C1591D2DE1}">
      <dsp:nvSpPr>
        <dsp:cNvPr id="0" name=""/>
        <dsp:cNvSpPr/>
      </dsp:nvSpPr>
      <dsp:spPr>
        <a:xfrm rot="5400000">
          <a:off x="4093860" y="-3612604"/>
          <a:ext cx="446185" cy="7672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create, delete, read, write and modify files</a:t>
          </a:r>
          <a:endParaRPr lang="en-US" sz="1700" kern="1200" dirty="0"/>
        </a:p>
      </dsp:txBody>
      <dsp:txXfrm rot="-5400000">
        <a:off x="480507" y="22530"/>
        <a:ext cx="7651111" cy="402623"/>
      </dsp:txXfrm>
    </dsp:sp>
    <dsp:sp modelId="{606F8FF1-C684-354A-86A6-58A072021C7D}">
      <dsp:nvSpPr>
        <dsp:cNvPr id="0" name=""/>
        <dsp:cNvSpPr/>
      </dsp:nvSpPr>
      <dsp:spPr>
        <a:xfrm rot="5400000">
          <a:off x="-102965" y="704492"/>
          <a:ext cx="686438" cy="4805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</a:t>
          </a:r>
          <a:endParaRPr lang="en-US" sz="1300" kern="1200" dirty="0"/>
        </a:p>
      </dsp:txBody>
      <dsp:txXfrm rot="-5400000">
        <a:off x="1" y="841781"/>
        <a:ext cx="480507" cy="205931"/>
      </dsp:txXfrm>
    </dsp:sp>
    <dsp:sp modelId="{2F9E0808-9F4A-AF4B-ADC1-6D3471EDF53D}">
      <dsp:nvSpPr>
        <dsp:cNvPr id="0" name=""/>
        <dsp:cNvSpPr/>
      </dsp:nvSpPr>
      <dsp:spPr>
        <a:xfrm rot="5400000">
          <a:off x="4093860" y="-3011827"/>
          <a:ext cx="446185" cy="7672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may have controlled access to other users’ files</a:t>
          </a:r>
          <a:endParaRPr lang="en-US" sz="1700" kern="1200" dirty="0"/>
        </a:p>
      </dsp:txBody>
      <dsp:txXfrm rot="-5400000">
        <a:off x="480507" y="623307"/>
        <a:ext cx="7651111" cy="402623"/>
      </dsp:txXfrm>
    </dsp:sp>
    <dsp:sp modelId="{57A4CBB7-3207-2142-9B3E-466CC9C5CABD}">
      <dsp:nvSpPr>
        <dsp:cNvPr id="0" name=""/>
        <dsp:cNvSpPr/>
      </dsp:nvSpPr>
      <dsp:spPr>
        <a:xfrm rot="5400000">
          <a:off x="-102965" y="1305269"/>
          <a:ext cx="686438" cy="4805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</a:t>
          </a:r>
          <a:endParaRPr lang="en-US" sz="1300" kern="1200" dirty="0"/>
        </a:p>
      </dsp:txBody>
      <dsp:txXfrm rot="-5400000">
        <a:off x="1" y="1442558"/>
        <a:ext cx="480507" cy="205931"/>
      </dsp:txXfrm>
    </dsp:sp>
    <dsp:sp modelId="{D39DD340-C988-3549-BA63-5C1E0F7A6E3D}">
      <dsp:nvSpPr>
        <dsp:cNvPr id="0" name=""/>
        <dsp:cNvSpPr/>
      </dsp:nvSpPr>
      <dsp:spPr>
        <a:xfrm rot="5400000">
          <a:off x="4093860" y="-2411050"/>
          <a:ext cx="446185" cy="7672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may control what type of accesses are allowed to the files</a:t>
          </a:r>
          <a:endParaRPr lang="en-US" sz="1700" kern="1200" dirty="0"/>
        </a:p>
      </dsp:txBody>
      <dsp:txXfrm rot="-5400000">
        <a:off x="480507" y="1224084"/>
        <a:ext cx="7651111" cy="402623"/>
      </dsp:txXfrm>
    </dsp:sp>
    <dsp:sp modelId="{05E81EFF-5960-F642-83E5-CFFE5C0D3B1F}">
      <dsp:nvSpPr>
        <dsp:cNvPr id="0" name=""/>
        <dsp:cNvSpPr/>
      </dsp:nvSpPr>
      <dsp:spPr>
        <a:xfrm rot="5400000">
          <a:off x="-102965" y="1906046"/>
          <a:ext cx="686438" cy="4805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4</a:t>
          </a:r>
          <a:endParaRPr lang="en-US" sz="1300" kern="1200" dirty="0"/>
        </a:p>
      </dsp:txBody>
      <dsp:txXfrm rot="-5400000">
        <a:off x="1" y="2043335"/>
        <a:ext cx="480507" cy="205931"/>
      </dsp:txXfrm>
    </dsp:sp>
    <dsp:sp modelId="{08E13495-B58E-C142-9176-62103E2DD2F8}">
      <dsp:nvSpPr>
        <dsp:cNvPr id="0" name=""/>
        <dsp:cNvSpPr/>
      </dsp:nvSpPr>
      <dsp:spPr>
        <a:xfrm rot="5400000">
          <a:off x="4093860" y="-1810273"/>
          <a:ext cx="446185" cy="7672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restructure the files in a form appropriate to the problem</a:t>
          </a:r>
          <a:endParaRPr lang="en-US" sz="1700" kern="1200" dirty="0"/>
        </a:p>
      </dsp:txBody>
      <dsp:txXfrm rot="-5400000">
        <a:off x="480507" y="1824861"/>
        <a:ext cx="7651111" cy="402623"/>
      </dsp:txXfrm>
    </dsp:sp>
    <dsp:sp modelId="{80BDEADD-D1A3-2543-8E8E-D0587A58F110}">
      <dsp:nvSpPr>
        <dsp:cNvPr id="0" name=""/>
        <dsp:cNvSpPr/>
      </dsp:nvSpPr>
      <dsp:spPr>
        <a:xfrm rot="5400000">
          <a:off x="-102965" y="2506823"/>
          <a:ext cx="686438" cy="4805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5</a:t>
          </a:r>
          <a:endParaRPr lang="en-US" sz="1300" kern="1200" dirty="0"/>
        </a:p>
      </dsp:txBody>
      <dsp:txXfrm rot="-5400000">
        <a:off x="1" y="2644112"/>
        <a:ext cx="480507" cy="205931"/>
      </dsp:txXfrm>
    </dsp:sp>
    <dsp:sp modelId="{0AF3C2C2-0DC2-E840-A124-FC4B4C770A7E}">
      <dsp:nvSpPr>
        <dsp:cNvPr id="0" name=""/>
        <dsp:cNvSpPr/>
      </dsp:nvSpPr>
      <dsp:spPr>
        <a:xfrm rot="5400000">
          <a:off x="4093860" y="-1209496"/>
          <a:ext cx="446185" cy="7672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move data between files</a:t>
          </a:r>
          <a:endParaRPr lang="en-US" sz="1700" kern="1200" dirty="0"/>
        </a:p>
      </dsp:txBody>
      <dsp:txXfrm rot="-5400000">
        <a:off x="480507" y="2425638"/>
        <a:ext cx="7651111" cy="402623"/>
      </dsp:txXfrm>
    </dsp:sp>
    <dsp:sp modelId="{09BD881A-14B4-FF4A-BD3A-0798D1888686}">
      <dsp:nvSpPr>
        <dsp:cNvPr id="0" name=""/>
        <dsp:cNvSpPr/>
      </dsp:nvSpPr>
      <dsp:spPr>
        <a:xfrm rot="5400000">
          <a:off x="-102965" y="3107600"/>
          <a:ext cx="686438" cy="4805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6</a:t>
          </a:r>
          <a:endParaRPr lang="en-US" sz="1300" kern="1200" dirty="0"/>
        </a:p>
      </dsp:txBody>
      <dsp:txXfrm rot="-5400000">
        <a:off x="1" y="3244889"/>
        <a:ext cx="480507" cy="205931"/>
      </dsp:txXfrm>
    </dsp:sp>
    <dsp:sp modelId="{6F2EDF67-C025-904B-ABD9-288D572B022A}">
      <dsp:nvSpPr>
        <dsp:cNvPr id="0" name=""/>
        <dsp:cNvSpPr/>
      </dsp:nvSpPr>
      <dsp:spPr>
        <a:xfrm rot="5400000">
          <a:off x="4093860" y="-608719"/>
          <a:ext cx="446185" cy="7672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back up and recover files in case of damage</a:t>
          </a:r>
          <a:endParaRPr lang="en-US" sz="1700" kern="1200" dirty="0"/>
        </a:p>
      </dsp:txBody>
      <dsp:txXfrm rot="-5400000">
        <a:off x="480507" y="3026415"/>
        <a:ext cx="7651111" cy="402623"/>
      </dsp:txXfrm>
    </dsp:sp>
    <dsp:sp modelId="{AEA43BFA-489E-AD4C-B54A-E473A9E57613}">
      <dsp:nvSpPr>
        <dsp:cNvPr id="0" name=""/>
        <dsp:cNvSpPr/>
      </dsp:nvSpPr>
      <dsp:spPr>
        <a:xfrm rot="5400000">
          <a:off x="-102965" y="3708377"/>
          <a:ext cx="686438" cy="48050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7</a:t>
          </a:r>
          <a:endParaRPr lang="en-US" sz="1300" kern="1200" dirty="0"/>
        </a:p>
      </dsp:txBody>
      <dsp:txXfrm rot="-5400000">
        <a:off x="1" y="3845666"/>
        <a:ext cx="480507" cy="205931"/>
      </dsp:txXfrm>
    </dsp:sp>
    <dsp:sp modelId="{363CBAD8-CD14-D549-A471-B74818AAA481}">
      <dsp:nvSpPr>
        <dsp:cNvPr id="0" name=""/>
        <dsp:cNvSpPr/>
      </dsp:nvSpPr>
      <dsp:spPr>
        <a:xfrm rot="5400000">
          <a:off x="4093860" y="-7942"/>
          <a:ext cx="446185" cy="7672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access his or her files by name rather than by numeric identifier</a:t>
          </a:r>
          <a:endParaRPr lang="en-US" sz="1700" kern="1200" dirty="0"/>
        </a:p>
      </dsp:txBody>
      <dsp:txXfrm rot="-5400000">
        <a:off x="480507" y="3627193"/>
        <a:ext cx="7651111" cy="402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0B9C-F9FD-43EF-A958-F3A4E5B3C73F}" type="datetimeFigureOut">
              <a:rPr lang="en-US" smtClean="0"/>
              <a:pPr/>
              <a:t>6/7/16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7308F-9C2E-4492-BAF1-ED1303A4E2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3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preceding section referred to the use of an index file to access individual records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file or database. For a large file or database, a single sequential file of indexes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primary key does not provide for rapid access. To provide more efficient access,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structured index file is typically used. The simplest such structure is a two-level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in which the original file is broken into sections and the upper 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a sequenced set of pointers to the lower-level sections. This structure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be extended to more than two levels, resulting in a tree structure. Unless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discipline is imposed on the construction of the tree index, it is likely to end up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uneven structure, with some short branches and some long branches, so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to search the index is uneven. Therefore, a balanced tree structure, with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branches of equal length, would appear to give the best average performance. Such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 is the B-tree, which has become the standard method of organizing indexes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databases and is commonly used in OS file systems, including those supported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 OS X, Windows, and several Linux file systems. The B-tree structure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efficient searching, adding, and deleting of items.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delab.csd.auth.gr/~</a:t>
            </a:r>
            <a:r>
              <a:rPr lang="en-US" dirty="0" err="1" smtClean="0"/>
              <a:t>manolopo</a:t>
            </a:r>
            <a:r>
              <a:rPr lang="en-US" dirty="0" smtClean="0"/>
              <a:t>/Algorithms/Btree.ppt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3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need to be able to refer to a file by a symbolic name. Clearly, each file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must have a unique name in order that file references be unambiguous.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hand, it is an unacceptable burden on users to require that they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 names, especially in a shared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a tree-structured directory minimizes the difficulty in assigning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 names. Any file in the system can be located by following a path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or master directory down various branches until the file is reached. The series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directory names, culminating in the file name itself, constitutes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pathname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file. As an example, the file in the lower left-hand corner of Figure 12.7 . has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pathname User_B/Word/Unit_A/ABC . The slash is used to delimit names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sequence. The name of the master directory is implicit, because all paths start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directory. Note that it is perfectly acceptable to have several files with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name, as long as they have unique pathnames, which is equivalent to saying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same file name may be used in different directories. In our example,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another file in the system with the file name ABC, but that has the pathname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/User_B/Draw/ABC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 pathname facilitates the selection of file names, it would be awkward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user to have to spell out the entire pathname every time a reference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made to a file. Typically, an interactive user or a process has associated with it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directory, often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directory . Files are then referenced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 to the working directory. For example, if the working directory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B is “Word,” then the pathname Unit_A/ABC is sufficient to identify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lower left-hand corner of Figure 12.7 . When an interactive user logs on,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process is created, the default for the working directory is the user home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directory. During execution, the user can navigate up or down in the tree to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different working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6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any file management system and collection of files is a file directory.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directory contains information about the files, including attributes, location,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ownership. Much of this information, especially that concerned with storage,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managed by the operating system. The directory is itself a file, accessible by various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management routines. Although some of the information in directories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 to users and applications, this is generally provided indirectly by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12.1 suggests the information typically stored in the directory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in the system. From the user’s point of view, the directory provides a mapping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file names, known to users and applications, and the files themselves.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file entry includes the name of the file. Virtually all systems deal with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of files and different file organizations, and this information is also provided.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important category of information about each file concerns its storage, including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location and size. In shared systems, it is also important to provide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used to control access to the file. Typically, one user is the owner of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may grant certain access privileges to other users. Finally, usage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needed to manage the current use of the file and to record the history of its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40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12.8 illustrates these methods assuming that a file is stored in sequential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 on a disk. The figure assumes that the file is large enough to span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tracks.  The effect would not be changed if some other file allocation scheme were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(see Section 12.6 ).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blocking is the common mode for sequential files with fixed-length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records. Variable-length spanned blocking is efficient of storage and does not limit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size of records. However, this technique is difficult to implement.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 that span two blocks require two I/O operations, and files are difficult to update, regardless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organization. Variable-length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unspanned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blocking results in wasted space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limits record size to the size of a block.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26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makes use of the file management capabilities built into Linux.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file system directory is similar to what is seen on a typical Linux installation,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some Android-specific features.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12.21 shows the top levels of a typical Android file system directory.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directory  contains the core parts of the operating system, including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binaries, system libraries, and configuration files. It also includes a basic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Android applications, 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Alarmclock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Calculator, and Camera.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is locked, with only read-only access granted to file system users. The remaining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directories shown in Figure 12.21 are read-write.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directory  provides the principal location used by applications to store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files. When a new application is installed in the system, the following actions, among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others, are taken with respect to the data directory: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The .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(Android package) is placed into /data/app.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Application-centric libraries are installed into /data/data/&lt;application name&gt;.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an application-specific sandbox area, accessible by the application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accessible to other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Application-relevant files databases are set up.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cache directory  is used for temporary storage by applications.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partition where Android stores frequently accessed data and app components.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Wiping the cache doesn’t affect your personal data but simply gets rid of the existing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there, which gets automatically rebuilt as you continue using the device.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mnt/sdcard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directory is not a partition on the internal memory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but rather the SD card, which is a nonvolatile memory card that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incorporated with the Android devices. The SD card is a removable memory card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user can remove and plug into his or her computer. In terms of usage,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user storage space for the user to read/write data of all sorts, such as data, audio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video files. On devices with both an internal and external SD card, the 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 is always used to refer to the internal SD card. For the external SD card,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present, an alternative partition is used, which differs from device to device.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56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based on SQL, is worth special mention. The Structured Query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(SQL) provides as standardized means for definition of and access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relational database by either a local or remote user or application. Structured Query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(SQL), originally developed by IBM in the mid-1970s, is a standardized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that can be used to define schema, manipulate, and query data in a relational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database. There are several versions of the ANSI/ISO standard and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different implementations, but all follow the same basic syntax and semantics.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most widely deployed SQL database engine in the world.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designed to provide a streamlined SQL-based database management system suitable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embedded systems and other limited-memory systems. The full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library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implemented in under 400 kilobytes (KB). Unnecessary features can be disabled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compile-time to further reduce the size of the library to under 190 KB if desired.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contrast to other database management systems,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is accessed from the client application. Instead,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library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in and thus becomes an integral part of the application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8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03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0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02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file management system is that set of system software that provides services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and applications in the use of files. Typically, the only way that a user or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access files is through the file management system. This relieves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programmer of the necessity of developing special-purpose software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and provides the system with a consistent, well-defined means of controlling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most important asset. [GROS86] suggests the following objectives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management system: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meet the data management needs and requirements of the user, which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of data and the ability to perform the aforementioned operations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guarantee, to the extent possible, that the data in the file are valid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optimize performance, both from the system point of view in terms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overall throughput and from the user’s point of view in terms of response time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provide I/O support for a variety of storage device types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minimize or eliminate the potential for lost or destroyed data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provide a standardized set of I/O interface routines to user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provide I/O support for multiple users, in the case of multiple-user systems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66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respect to the first point, meeting user requirements, the extent of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 depends on the variety of applications and the environment in which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computer system will be used. For an interactive, general-purpose system,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constitute a minimal set of requirements: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Each user should be able to create, delete, read, write, and modify files.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Each user may have controlled access to other users’ files.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Each user may control what types of accesses are allowed to the user’s files.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Each user should be able to restructure the user’s files in a form appropriate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problem.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Each user should be able to move data between files.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Each user should be able to back up and recover the user’s files in case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Each user should be able to access his or her files by name rather than by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numeric identifier.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objectives and requirements should be kept in mind throughout our discussion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file management systems.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0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way of getting a feel for the scope of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 is to look at a depiction of a typical software organization, as suggested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12.1 . Of course, different systems will be organized differently, but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is reasonably representative.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98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way of viewing the functions of a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shown in Figure 12.2 . Let us follow this diagram from left to right.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application programs interact with the file system by means of commands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and deleting files and for performing operations on files. Before performing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operation, the file system must identify and locate the selected file. This requires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some sort of directory that serves to describe the location of all files, plus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attributes. In addition, most shared systems enforce user access control: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authorized users are allowed to access particular files in particular ways. The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 that a user or application may perform on a file are performed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 level. The user or application views the file as having some structure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organizes the records, such as a sequential structure (e.g., personnel records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alphabetically by last name). Thus, to translate user commands into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manipulation commands, the access method appropriate to this file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employed.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users and applications are concerned with records or fields, I/O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 on a block basis. Thus, the records or fields of a file must be organized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of blocks for output and unblocked after input. To support block I/O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files, several functions are needed. The secondary storage must be managed.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allocating files to free blocks on secondary storage and managing free storage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as to know what blocks are available for new files and growth in existing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addition, individual block I/O requests must be scheduled; this issue was dealt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Chapter 11 . Both disk scheduling and file allocation are concerned with optimizing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performance. As might be expected, these functions therefore need to be considered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together. Furthermore, the optimization will depend on the structure of the files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access patterns. Accordingly, developing an optimum file management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point of view of performance is an exceedingly complicated task.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12.2 suggests a division between what might be considered the concerns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file management system as a separate system utility and the concerns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operating system, with the point of intersection being record processing.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division is arbitrary; various approaches are taken in various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remainder of this chapter, we look at some of the design issues suggested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12.2 . We begin with a discussion of file organizations and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methods. Although this topic is beyond the scope of what is usually considered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concerns of the operating system, it is impossible to assess the other file-related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issues without an appreciation of file organization and access. Next, we look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concept of file directories. These are often managed by the operating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behalf of the file management system. The remaining topics deal with the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aspects of file management and are properly treated as aspects of OS design.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such issue is the way in which logical records are organized into physical blocks.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there are the related issues of file allocation on secondary storage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 of free secondary storage.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13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section, we use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organization to refer to the logical structuring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records as determined by the way in which they are accessed. The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of the file on secondary storage depends on the blocking strategy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file allocation strategy, issues dealt with later in this chapter.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choosing a file organization, several criteria are important: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Short access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Ease of update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Economy of storage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Simple maintenance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Reliability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relative priority of these criteria will depend on the applications that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file. For example, if a file is only to be processed in batch mode, with all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records accessed every time, then rapid access for retrieval of a single record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minimal concern. A file stored on CD-ROM will never be updated, and so ease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update is not an issue.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criteria may conflict. For example, for economy of storage, there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minimum redundancy in the data. On the other hand, redundancy is a primary means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increasing the speed of access to data. An example of this is the use of indexes.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26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6/7/16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0935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6/7/16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8704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329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892"/>
            <a:ext cx="8229600" cy="4220806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10965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10965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0965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45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0008"/>
            <a:ext cx="4038600" cy="4204524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0007"/>
            <a:ext cx="4038600" cy="4204525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51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6/7/16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50517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5051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747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61984"/>
            <a:ext cx="4040188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61984"/>
            <a:ext cx="4041775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78334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6/7/16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78334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78334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881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6/7/16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6/7/16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6/7/16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301756579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189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F31BF-7BAA-B545-8A54-BD6165549183}" type="datetimeFigureOut">
              <a:rPr lang="en-US" smtClean="0"/>
              <a:pPr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green-stripe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elp.ubuntu.com/community/LinuxFilesystemsExplain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youtube.com/watch?v=coRJrcIYbF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10.xml"/><Relationship Id="rId5" Type="http://schemas.openxmlformats.org/officeDocument/2006/relationships/chart" Target="../charts/chart3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10.xml"/><Relationship Id="rId5" Type="http://schemas.openxmlformats.org/officeDocument/2006/relationships/chart" Target="../charts/chart4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7.mysignup.com/cgi-bin/view.cgi?datafile=cs3800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oDv0qhyysQ" TargetMode="External"/><Relationship Id="rId4" Type="http://schemas.openxmlformats.org/officeDocument/2006/relationships/hyperlink" Target="http://www.xm1math.net/texmak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10.xml"/><Relationship Id="rId5" Type="http://schemas.openxmlformats.org/officeDocument/2006/relationships/chart" Target="../charts/chart2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8810" y="2130425"/>
            <a:ext cx="8130448" cy="226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Day 37</a:t>
            </a:r>
          </a:p>
          <a:p>
            <a:pPr lvl="0" algn="ctr">
              <a:spcBef>
                <a:spcPct val="0"/>
              </a:spcBef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lvl="0" algn="ctr">
              <a:spcBef>
                <a:spcPct val="0"/>
              </a:spcBef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12 – File Management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505898"/>
            <a:ext cx="6400800" cy="113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CDC4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CS3800 – Fall 2015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CDC4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6252"/>
            <a:ext cx="9144000" cy="13230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File Organization and Access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438400"/>
            <a:ext cx="7924800" cy="3810000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File organization</a:t>
            </a:r>
            <a:r>
              <a:rPr lang="en-US" dirty="0" smtClean="0"/>
              <a:t> is the logical structuring of the records as determined by the way in which they are accessed</a:t>
            </a:r>
          </a:p>
          <a:p>
            <a:r>
              <a:rPr lang="en-US" dirty="0" smtClean="0"/>
              <a:t>In choosing a file organization, several criteria are important:</a:t>
            </a:r>
          </a:p>
          <a:p>
            <a:pPr marL="1143000" lvl="1" indent="-285750"/>
            <a:r>
              <a:rPr lang="en-US" dirty="0" smtClean="0"/>
              <a:t>short access time</a:t>
            </a:r>
          </a:p>
          <a:p>
            <a:pPr marL="1143000" lvl="1" indent="-285750"/>
            <a:r>
              <a:rPr lang="en-US" dirty="0" smtClean="0"/>
              <a:t>ease of update</a:t>
            </a:r>
          </a:p>
          <a:p>
            <a:pPr marL="1143000" lvl="1" indent="-285750"/>
            <a:r>
              <a:rPr lang="en-US" dirty="0" smtClean="0"/>
              <a:t>economy of storage</a:t>
            </a:r>
          </a:p>
          <a:p>
            <a:pPr marL="1143000" lvl="1" indent="-285750"/>
            <a:r>
              <a:rPr lang="en-US" dirty="0" smtClean="0"/>
              <a:t>simple maintenance</a:t>
            </a:r>
          </a:p>
          <a:p>
            <a:pPr marL="1143000" lvl="1" indent="-285750"/>
            <a:r>
              <a:rPr lang="en-US" dirty="0" smtClean="0"/>
              <a:t>reliability</a:t>
            </a:r>
          </a:p>
          <a:p>
            <a:r>
              <a:rPr lang="en-US" dirty="0" smtClean="0"/>
              <a:t>Priority of criteria depends on the application that will use the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929269"/>
            <a:ext cx="1905000" cy="132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891"/>
            <a:ext cx="8229600" cy="4778195"/>
          </a:xfrm>
        </p:spPr>
        <p:txBody>
          <a:bodyPr>
            <a:normAutofit/>
          </a:bodyPr>
          <a:lstStyle/>
          <a:p>
            <a:r>
              <a:rPr lang="en-US" dirty="0" smtClean="0"/>
              <a:t>Provide organization and access</a:t>
            </a:r>
          </a:p>
          <a:p>
            <a:r>
              <a:rPr lang="en-US" dirty="0" smtClean="0"/>
              <a:t>FAT16, FAT32, NTFS, ext2, ext3, ext4, </a:t>
            </a:r>
            <a:r>
              <a:rPr lang="en-US" dirty="0" err="1" smtClean="0"/>
              <a:t>reiserFS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Journaling</a:t>
            </a:r>
          </a:p>
          <a:p>
            <a:pPr lvl="1"/>
            <a:r>
              <a:rPr lang="en-US" dirty="0" smtClean="0"/>
              <a:t>Handling errors during writing</a:t>
            </a:r>
          </a:p>
          <a:p>
            <a:r>
              <a:rPr lang="en-US" dirty="0" smtClean="0"/>
              <a:t>Editing Files</a:t>
            </a:r>
          </a:p>
          <a:p>
            <a:r>
              <a:rPr lang="en-US" dirty="0" smtClean="0"/>
              <a:t>Fragmentation</a:t>
            </a:r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help.ubuntu.com/community/LinuxFilesystemsExplained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674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04880"/>
            <a:ext cx="8285922" cy="4822423"/>
          </a:xfrm>
        </p:spPr>
        <p:txBody>
          <a:bodyPr>
            <a:normAutofit/>
          </a:bodyPr>
          <a:lstStyle/>
          <a:p>
            <a:r>
              <a:rPr lang="en-US" dirty="0" smtClean="0"/>
              <a:t>A balanced tree structure with all branches of equal length</a:t>
            </a:r>
          </a:p>
          <a:p>
            <a:r>
              <a:rPr lang="en-US" dirty="0" smtClean="0"/>
              <a:t>Standard method of organizing indexes for databases</a:t>
            </a:r>
          </a:p>
          <a:p>
            <a:r>
              <a:rPr lang="en-US" dirty="0" smtClean="0"/>
              <a:t>Commonly used in OS file systems</a:t>
            </a:r>
          </a:p>
          <a:p>
            <a:r>
              <a:rPr lang="en-US" dirty="0" smtClean="0"/>
              <a:t>Provides for efficient searching,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adding, and deleting of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921" y="4733496"/>
            <a:ext cx="1403350" cy="181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Operations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l-GR" smtClean="0"/>
              <a:t>B-Tree of order 4</a:t>
            </a:r>
          </a:p>
          <a:p>
            <a:pPr lvl="1"/>
            <a:r>
              <a:rPr lang="en-US" altLang="el-GR" smtClean="0"/>
              <a:t>Each node has at most 4 pointers and 3 keys, and at least 2 pointers and 1 key.</a:t>
            </a:r>
          </a:p>
          <a:p>
            <a:r>
              <a:rPr lang="en-US" altLang="el-GR" smtClean="0"/>
              <a:t>Insert: 5, 3, 21, 9, 1, 13, 2, 7, 10, 12, 4, 8</a:t>
            </a:r>
          </a:p>
          <a:p>
            <a:r>
              <a:rPr lang="en-US" altLang="el-GR" smtClean="0"/>
              <a:t>Delete: 2, 21, 10, 3, 4</a:t>
            </a:r>
          </a:p>
          <a:p>
            <a:endParaRPr lang="en-US" altLang="el-GR" smtClean="0"/>
          </a:p>
        </p:txBody>
      </p:sp>
    </p:spTree>
    <p:extLst>
      <p:ext uri="{BB962C8B-B14F-4D97-AF65-F5344CB8AC3E}">
        <p14:creationId xmlns:p14="http://schemas.microsoft.com/office/powerpoint/2010/main" val="34763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dirty="0" smtClean="0"/>
              <a:t>Insert 5, 3, 21, … 9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352800" y="23368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</a:t>
            </a:r>
            <a:r>
              <a:rPr lang="en-US" altLang="el-GR" b="1">
                <a:solidFill>
                  <a:srgbClr val="FF3300"/>
                </a:solidFill>
              </a:rPr>
              <a:t>5</a:t>
            </a:r>
            <a:r>
              <a:rPr lang="en-US" altLang="el-GR"/>
              <a:t> *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352800" y="45720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3 * 5 * </a:t>
            </a:r>
            <a:r>
              <a:rPr lang="en-US" altLang="el-GR" b="1">
                <a:solidFill>
                  <a:srgbClr val="FF3300"/>
                </a:solidFill>
              </a:rPr>
              <a:t>21</a:t>
            </a:r>
            <a:r>
              <a:rPr lang="en-US" altLang="el-GR"/>
              <a:t> *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3352800" y="33528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</a:t>
            </a:r>
            <a:r>
              <a:rPr lang="en-US" altLang="el-GR" b="1">
                <a:solidFill>
                  <a:srgbClr val="FF3300"/>
                </a:solidFill>
              </a:rPr>
              <a:t>3</a:t>
            </a:r>
            <a:r>
              <a:rPr lang="en-US" altLang="el-GR"/>
              <a:t> * 5 *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5791200" y="2362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5791200" y="4572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442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838200"/>
          </a:xfrm>
        </p:spPr>
        <p:txBody>
          <a:bodyPr/>
          <a:lstStyle/>
          <a:p>
            <a:r>
              <a:rPr lang="en-US" altLang="el-GR" dirty="0" smtClean="0"/>
              <a:t>Insert 9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 dirty="0"/>
              <a:t>* </a:t>
            </a:r>
            <a:r>
              <a:rPr lang="en-US" altLang="el-GR" b="1" dirty="0">
                <a:solidFill>
                  <a:srgbClr val="FF3300"/>
                </a:solidFill>
              </a:rPr>
              <a:t>9</a:t>
            </a:r>
            <a:r>
              <a:rPr lang="en-US" altLang="el-GR" dirty="0"/>
              <a:t> *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676400" y="30480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3 * 5 *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876800" y="3124200"/>
            <a:ext cx="2286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l-GR"/>
              <a:t>* 21 *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H="1">
            <a:off x="2971800" y="2209800"/>
            <a:ext cx="1295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4800600" y="2209800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638800" y="1905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a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676400" y="2514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 dirty="0"/>
              <a:t>b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6781800" y="259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c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1828800" y="41910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l-GR"/>
              <a:t>Node a splits creating 2 children: b and 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9686" y="5446643"/>
            <a:ext cx="602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https://www.youtube.com/watch?v=coRJrcIYbF4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921" y="4800600"/>
            <a:ext cx="1542262" cy="1733550"/>
          </a:xfrm>
          <a:prstGeom prst="rect">
            <a:avLst/>
          </a:prstGeom>
        </p:spPr>
      </p:pic>
      <p:pic>
        <p:nvPicPr>
          <p:cNvPr id="9" name="Picture 8" descr="f7.pdf"/>
          <p:cNvPicPr>
            <a:picLocks noChangeAspect="1"/>
          </p:cNvPicPr>
          <p:nvPr/>
        </p:nvPicPr>
        <p:blipFill rotWithShape="1">
          <a:blip r:embed="rId4"/>
          <a:srcRect l="15414" t="5296" r="9739" b="7655"/>
          <a:stretch/>
        </p:blipFill>
        <p:spPr>
          <a:xfrm>
            <a:off x="298174" y="650184"/>
            <a:ext cx="3909391" cy="5883966"/>
          </a:xfrm>
          <a:prstGeom prst="rect">
            <a:avLst/>
          </a:prstGeom>
        </p:spPr>
      </p:pic>
      <p:pic>
        <p:nvPicPr>
          <p:cNvPr id="4" name="Picture 3" descr="f6.pdf"/>
          <p:cNvPicPr>
            <a:picLocks noChangeAspect="1"/>
          </p:cNvPicPr>
          <p:nvPr/>
        </p:nvPicPr>
        <p:blipFill rotWithShape="1">
          <a:blip r:embed="rId5"/>
          <a:srcRect l="11185" r="38983" b="19265"/>
          <a:stretch/>
        </p:blipFill>
        <p:spPr>
          <a:xfrm>
            <a:off x="4207565" y="474481"/>
            <a:ext cx="4147932" cy="519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676400"/>
            <a:ext cx="3276600" cy="23637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  <a:effectLst/>
                <a:latin typeface="+mn-lt"/>
              </a:rPr>
              <a:t>Table 12.1 </a:t>
            </a:r>
            <a:br>
              <a:rPr lang="en-US" sz="3200" b="1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3200" b="1" dirty="0" smtClean="0"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3200" b="1" dirty="0" smtClean="0">
                <a:solidFill>
                  <a:schemeClr val="tx1"/>
                </a:solidFill>
                <a:effectLst/>
                <a:latin typeface="+mn-lt"/>
              </a:rPr>
              <a:t>Information Elements of a File Directory </a:t>
            </a:r>
            <a:endParaRPr lang="en-US" sz="4400" b="1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-1522"/>
          <a:stretch>
            <a:fillRect/>
          </a:stretch>
        </p:blipFill>
        <p:spPr>
          <a:xfrm>
            <a:off x="4123868" y="533400"/>
            <a:ext cx="4477374" cy="58461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6096000"/>
            <a:ext cx="3117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(Table can be found on page 537 in textbook)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403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Main: Read, Write, Execute</a:t>
            </a:r>
          </a:p>
          <a:p>
            <a:r>
              <a:rPr lang="en-US" dirty="0" smtClean="0"/>
              <a:t>Scope: Owner, Users/Groups, Everyone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9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85"/>
            <a:ext cx="8229600" cy="1143000"/>
          </a:xfrm>
        </p:spPr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090"/>
            <a:ext cx="8229600" cy="5149257"/>
          </a:xfrm>
        </p:spPr>
        <p:txBody>
          <a:bodyPr>
            <a:normAutofit fontScale="92500"/>
          </a:bodyPr>
          <a:lstStyle/>
          <a:p>
            <a:r>
              <a:rPr lang="en-US" dirty="0"/>
              <a:t>Due Friday (midnight Nov 20</a:t>
            </a:r>
            <a:r>
              <a:rPr lang="en-US" baseline="30000" dirty="0"/>
              <a:t>th</a:t>
            </a:r>
            <a:r>
              <a:rPr lang="en-US" dirty="0"/>
              <a:t>) </a:t>
            </a:r>
            <a:endParaRPr lang="en-US" dirty="0" smtClean="0"/>
          </a:p>
          <a:p>
            <a:pPr marL="742950" lvl="2" indent="-342900"/>
            <a:r>
              <a:rPr lang="en-US" dirty="0"/>
              <a:t>(please submit in Blackboard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Proposal </a:t>
            </a:r>
            <a:endParaRPr lang="en-US" dirty="0" smtClean="0"/>
          </a:p>
          <a:p>
            <a:pPr lvl="1"/>
            <a:r>
              <a:rPr lang="en-US" dirty="0" smtClean="0"/>
              <a:t>Security </a:t>
            </a:r>
            <a:r>
              <a:rPr lang="en-US" dirty="0"/>
              <a:t>Homework #4</a:t>
            </a:r>
          </a:p>
          <a:p>
            <a:pPr lvl="2"/>
            <a:r>
              <a:rPr lang="en-US" dirty="0"/>
              <a:t>Help </a:t>
            </a:r>
            <a:r>
              <a:rPr lang="en-US" dirty="0" smtClean="0"/>
              <a:t>Session today starting around 3:30pm CS 207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Grades – Weighted Total in Blackboard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half “clicker points” will be updated soon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87963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21.pdf"/>
          <p:cNvPicPr>
            <a:picLocks noChangeAspect="1"/>
          </p:cNvPicPr>
          <p:nvPr/>
        </p:nvPicPr>
        <p:blipFill>
          <a:blip r:embed="rId3"/>
          <a:srcRect t="15455" b="14545"/>
          <a:stretch>
            <a:fillRect/>
          </a:stretch>
        </p:blipFill>
        <p:spPr>
          <a:xfrm>
            <a:off x="1295400" y="685800"/>
            <a:ext cx="6538654" cy="59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1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658906" y="2286000"/>
            <a:ext cx="7799294" cy="4038599"/>
          </a:xfrm>
        </p:spPr>
        <p:txBody>
          <a:bodyPr/>
          <a:lstStyle/>
          <a:p>
            <a:r>
              <a:rPr lang="en-US" dirty="0" smtClean="0"/>
              <a:t>Most widely deployed SQL database engine in the world</a:t>
            </a:r>
          </a:p>
          <a:p>
            <a:r>
              <a:rPr lang="en-US" dirty="0" smtClean="0"/>
              <a:t>Based on the Structured Query Language (SQL)</a:t>
            </a:r>
          </a:p>
          <a:p>
            <a:r>
              <a:rPr lang="en-US" dirty="0" smtClean="0"/>
              <a:t>Designed to provide a streamlined SQL-based database management system suitable for embedded systems and other limited memory systems</a:t>
            </a:r>
          </a:p>
          <a:p>
            <a:r>
              <a:rPr lang="en-US" dirty="0" smtClean="0"/>
              <a:t>The full </a:t>
            </a:r>
            <a:r>
              <a:rPr lang="en-US" dirty="0" err="1" smtClean="0"/>
              <a:t>SQLite</a:t>
            </a:r>
            <a:r>
              <a:rPr lang="en-US" dirty="0" smtClean="0"/>
              <a:t> library can be implemented in under 400 KB</a:t>
            </a:r>
          </a:p>
          <a:p>
            <a:r>
              <a:rPr lang="en-US" dirty="0" smtClean="0"/>
              <a:t>In contrast to other database management systems, </a:t>
            </a:r>
            <a:r>
              <a:rPr lang="en-US" dirty="0" err="1" smtClean="0"/>
              <a:t>SQLite</a:t>
            </a:r>
            <a:r>
              <a:rPr lang="en-US" dirty="0" smtClean="0"/>
              <a:t> is not a separate process that is accessed from the client application</a:t>
            </a:r>
          </a:p>
          <a:p>
            <a:pPr lvl="2"/>
            <a:r>
              <a:rPr lang="en-US" dirty="0" smtClean="0"/>
              <a:t>the library is linked in and thus becomes an integral part of the application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8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PChart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6698135"/>
              </p:ext>
            </p:extLst>
          </p:nvPr>
        </p:nvGraphicFramePr>
        <p:xfrm>
          <a:off x="4508500" y="2186608"/>
          <a:ext cx="4572000" cy="4557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we cover additional topics, I would be interested in 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186609"/>
            <a:ext cx="4114800" cy="3939554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Windows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Linux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Android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Cluster/Cloud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Other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None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178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PChart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1848826"/>
              </p:ext>
            </p:extLst>
          </p:nvPr>
        </p:nvGraphicFramePr>
        <p:xfrm>
          <a:off x="4508500" y="3035300"/>
          <a:ext cx="4572000" cy="370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4651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I would like an opportunity to make up missed attendance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3035300"/>
            <a:ext cx="4114800" cy="3090863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Yes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No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83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Presentations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19870"/>
          </a:xfrm>
        </p:spPr>
        <p:txBody>
          <a:bodyPr>
            <a:normAutofit/>
          </a:bodyPr>
          <a:lstStyle/>
          <a:p>
            <a:r>
              <a:rPr lang="en-US" dirty="0"/>
              <a:t>Sign up </a:t>
            </a: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www7.mysignup.com/cgi-bin/view.cgi?datafile=cs3800</a:t>
            </a:r>
            <a:endParaRPr lang="en-US" sz="1800" dirty="0" smtClean="0"/>
          </a:p>
          <a:p>
            <a:pPr lvl="1"/>
            <a:r>
              <a:rPr lang="en-US" dirty="0" smtClean="0"/>
              <a:t>NO LATER than 48 hours prior to the requested day (in other words, if you want to present on a Wednesday, you must be signed up before Monday’s class)</a:t>
            </a:r>
          </a:p>
          <a:p>
            <a:r>
              <a:rPr lang="en-US" dirty="0" smtClean="0"/>
              <a:t>Provide me your presentation materials </a:t>
            </a:r>
          </a:p>
          <a:p>
            <a:pPr lvl="1"/>
            <a:r>
              <a:rPr lang="en-US" dirty="0" smtClean="0"/>
              <a:t>NO LATER than noon on presentation day</a:t>
            </a:r>
          </a:p>
          <a:p>
            <a:r>
              <a:rPr lang="en-US" dirty="0" smtClean="0"/>
              <a:t>Nothing overly formal</a:t>
            </a:r>
          </a:p>
          <a:p>
            <a:pPr lvl="1"/>
            <a:r>
              <a:rPr lang="en-US" dirty="0" smtClean="0"/>
              <a:t>5-10 minute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2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85"/>
            <a:ext cx="8229600" cy="1143000"/>
          </a:xfrm>
        </p:spPr>
        <p:txBody>
          <a:bodyPr/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090"/>
            <a:ext cx="8229600" cy="5149257"/>
          </a:xfrm>
        </p:spPr>
        <p:txBody>
          <a:bodyPr>
            <a:normAutofit/>
          </a:bodyPr>
          <a:lstStyle/>
          <a:p>
            <a:r>
              <a:rPr lang="en-US" dirty="0" smtClean="0"/>
              <a:t>Due Friday (midnight) </a:t>
            </a:r>
          </a:p>
          <a:p>
            <a:pPr lvl="1"/>
            <a:r>
              <a:rPr lang="en-US" dirty="0" smtClean="0"/>
              <a:t>Proposal (through Blackboard please!)</a:t>
            </a:r>
          </a:p>
          <a:p>
            <a:pPr lvl="1"/>
            <a:r>
              <a:rPr lang="en-US" dirty="0" smtClean="0"/>
              <a:t>Security Homework #4</a:t>
            </a:r>
          </a:p>
          <a:p>
            <a:pPr lvl="2"/>
            <a:r>
              <a:rPr lang="en-US" dirty="0" smtClean="0"/>
              <a:t>Drop-In Help Session </a:t>
            </a:r>
          </a:p>
          <a:p>
            <a:pPr lvl="2"/>
            <a:r>
              <a:rPr lang="en-US" dirty="0" smtClean="0"/>
              <a:t>3:30~5:30pm TODAY in </a:t>
            </a:r>
            <a:r>
              <a:rPr lang="en-US" b="1" u="sng" dirty="0" smtClean="0"/>
              <a:t>CS 207</a:t>
            </a:r>
            <a:endParaRPr lang="en-US" b="1" u="sng" dirty="0"/>
          </a:p>
          <a:p>
            <a:endParaRPr lang="en-US" dirty="0" smtClean="0"/>
          </a:p>
          <a:p>
            <a:r>
              <a:rPr lang="en-US" dirty="0" smtClean="0"/>
              <a:t>No Class Friday – drive home safely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See you Monday November 30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5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85"/>
            <a:ext cx="8229600" cy="1143000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090"/>
            <a:ext cx="8229600" cy="5149257"/>
          </a:xfrm>
        </p:spPr>
        <p:txBody>
          <a:bodyPr>
            <a:normAutofit/>
          </a:bodyPr>
          <a:lstStyle/>
          <a:p>
            <a:r>
              <a:rPr lang="en-US" dirty="0" smtClean="0"/>
              <a:t>Final write-up due </a:t>
            </a:r>
            <a:r>
              <a:rPr lang="en-US" dirty="0"/>
              <a:t>Friday </a:t>
            </a:r>
            <a:r>
              <a:rPr lang="en-US" dirty="0" smtClean="0"/>
              <a:t>December 11</a:t>
            </a:r>
            <a:endParaRPr lang="en-US" dirty="0"/>
          </a:p>
          <a:p>
            <a:r>
              <a:rPr lang="en-US" dirty="0" smtClean="0"/>
              <a:t>See Blackboard</a:t>
            </a:r>
            <a:endParaRPr lang="en-US" dirty="0"/>
          </a:p>
          <a:p>
            <a:pPr lvl="1"/>
            <a:r>
              <a:rPr lang="en-US" dirty="0"/>
              <a:t>Details Under Assignments</a:t>
            </a:r>
          </a:p>
          <a:p>
            <a:pPr lvl="1"/>
            <a:r>
              <a:rPr lang="en-US" dirty="0"/>
              <a:t>Word &amp; </a:t>
            </a:r>
            <a:r>
              <a:rPr lang="en-US" dirty="0" err="1"/>
              <a:t>LaTeX</a:t>
            </a:r>
            <a:r>
              <a:rPr lang="en-US" dirty="0"/>
              <a:t> </a:t>
            </a:r>
            <a:r>
              <a:rPr lang="en-US" dirty="0" smtClean="0"/>
              <a:t>templates available</a:t>
            </a:r>
            <a:endParaRPr lang="en-US" dirty="0"/>
          </a:p>
          <a:p>
            <a:pPr lvl="2"/>
            <a:r>
              <a:rPr lang="en-US" dirty="0"/>
              <a:t>Dining Philosophers </a:t>
            </a:r>
            <a:r>
              <a:rPr lang="en-US" dirty="0" err="1"/>
              <a:t>LaTeX</a:t>
            </a:r>
            <a:r>
              <a:rPr lang="en-US" dirty="0"/>
              <a:t> example</a:t>
            </a:r>
          </a:p>
          <a:p>
            <a:pPr lvl="2"/>
            <a:r>
              <a:rPr lang="en-US" dirty="0">
                <a:hlinkClick r:id="rId3"/>
              </a:rPr>
              <a:t>https://www.youtube.com/watch?v=SoDv0qhyysQ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http://www.xm1math.net/texmaker/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Writing </a:t>
            </a:r>
            <a:r>
              <a:rPr lang="en-US" dirty="0" smtClean="0"/>
              <a:t>Center is there to help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68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PChart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8419774"/>
              </p:ext>
            </p:extLst>
          </p:nvPr>
        </p:nvGraphicFramePr>
        <p:xfrm>
          <a:off x="4508500" y="3035300"/>
          <a:ext cx="4572000" cy="370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4651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I have successfully started the “infected” VM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3035300"/>
            <a:ext cx="4114800" cy="3090863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Yes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No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56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File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Long-term storage, sharable, structured</a:t>
            </a:r>
          </a:p>
          <a:p>
            <a:r>
              <a:rPr lang="en-US" dirty="0" smtClean="0"/>
              <a:t>Semantics: Fields, records, files (databases)</a:t>
            </a:r>
          </a:p>
          <a:p>
            <a:r>
              <a:rPr lang="en-US" dirty="0" smtClean="0"/>
              <a:t>Desired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File Management System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9248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Meet the data management needs of the user</a:t>
            </a:r>
          </a:p>
          <a:p>
            <a:r>
              <a:rPr lang="en-US" sz="2800" dirty="0" smtClean="0"/>
              <a:t>Guarantee that the data in the file are valid</a:t>
            </a:r>
          </a:p>
          <a:p>
            <a:r>
              <a:rPr lang="en-US" sz="2800" dirty="0" smtClean="0"/>
              <a:t>Optimize performance</a:t>
            </a:r>
          </a:p>
          <a:p>
            <a:r>
              <a:rPr lang="en-US" sz="2800" dirty="0" smtClean="0"/>
              <a:t>Provide I/O support for a variety of storage device types</a:t>
            </a:r>
          </a:p>
          <a:p>
            <a:r>
              <a:rPr lang="en-NZ" sz="2800" dirty="0" smtClean="0"/>
              <a:t>Minimize the potential for lost or destroyed data</a:t>
            </a:r>
          </a:p>
          <a:p>
            <a:r>
              <a:rPr lang="en-NZ" sz="2800" dirty="0" smtClean="0"/>
              <a:t>Provide a standardized set of I/O interface routines to user processes</a:t>
            </a:r>
          </a:p>
          <a:p>
            <a:r>
              <a:rPr lang="en-NZ" sz="2800" dirty="0" smtClean="0"/>
              <a:t>Provide I/O support for multiple users in the case of multiple-user systems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807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5613"/>
            <a:ext cx="9144000" cy="1068387"/>
          </a:xfrm>
        </p:spPr>
        <p:txBody>
          <a:bodyPr/>
          <a:lstStyle/>
          <a:p>
            <a:pPr algn="ctr"/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Minimal User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077200" cy="609600"/>
          </a:xfrm>
        </p:spPr>
        <p:txBody>
          <a:bodyPr>
            <a:normAutofit/>
          </a:bodyPr>
          <a:lstStyle/>
          <a:p>
            <a:pPr marL="225425" indent="-225425">
              <a:buSzPct val="155000"/>
              <a:buFont typeface="Wingdings" charset="2"/>
              <a:buChar char="§"/>
            </a:pPr>
            <a:r>
              <a:rPr lang="en-US" sz="2200" dirty="0" smtClean="0"/>
              <a:t>Each user: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8077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0" indent="-4445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079500" indent="-4445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533400" y="2209800"/>
          <a:ext cx="8153400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478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1.pdf"/>
          <p:cNvPicPr>
            <a:picLocks noChangeAspect="1"/>
          </p:cNvPicPr>
          <p:nvPr/>
        </p:nvPicPr>
        <p:blipFill>
          <a:blip r:embed="rId3"/>
          <a:srcRect l="18182" t="12941" r="20909" b="20000"/>
          <a:stretch>
            <a:fillRect/>
          </a:stretch>
        </p:blipFill>
        <p:spPr>
          <a:xfrm>
            <a:off x="990600" y="457200"/>
            <a:ext cx="72551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7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.pdf"/>
          <p:cNvPicPr>
            <a:picLocks noChangeAspect="1"/>
          </p:cNvPicPr>
          <p:nvPr/>
        </p:nvPicPr>
        <p:blipFill>
          <a:blip r:embed="rId3"/>
          <a:srcRect l="9091" t="12941" r="10000" b="16471"/>
          <a:stretch>
            <a:fillRect/>
          </a:stretch>
        </p:blipFill>
        <p:spPr>
          <a:xfrm>
            <a:off x="263100" y="887550"/>
            <a:ext cx="8630268" cy="58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0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c1d84c9f-e1d7-497f-924c-f557b6e4713e"/>
  <p:tag name="WASPOLLED" val="FEE93BEA332B41239044F52B8940B0CD"/>
  <p:tag name="TPVERSION" val="6"/>
  <p:tag name="TPFULLVERSION" val="6.2.1.5"/>
  <p:tag name="PPTVERSION" val="15"/>
  <p:tag name="TPOS" val="2"/>
  <p:tag name="TPLASTSAVEVERSION" val="6.2 P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5846B2591A764F6C89C3D86E672463F3&lt;/guid&gt;&#10;        &lt;description /&gt;&#10;        &lt;date&gt;11/16/2015 11:08:28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222FACF8FA94BDEACCBD4E682CDED79&lt;/guid&gt;&#10;            &lt;repollguid&gt;5D00CA98E8EB48DAB7DBCA0995AE9A17&lt;/repollguid&gt;&#10;            &lt;sourceid&gt;18EA627328E34F2888AF52566C499A48&lt;/sourceid&gt;&#10;            &lt;questiontext&gt;I have successfully started the “infected” VM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7B352CA434F84157A6D6054CD4A10794&lt;/guid&gt;&#10;                    &lt;answertext&gt;Yes&lt;/answertext&gt;&#10;                    &lt;valuetype&gt;1&lt;/valuetype&gt;&#10;                &lt;/answer&gt;&#10;                &lt;answer&gt;&#10;                    &lt;guid&gt;8220F1F05B754ACFAB60B31699400186&lt;/guid&gt;&#10;                    &lt;answertext&gt;No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NUMBERFORMAT" val="0"/>
  <p:tag name="DEFINEDCOLORS" val="3,6,10,45,32,50,13,4,9,55,1"/>
  <p:tag name="LABELFORMAT" val="0"/>
  <p:tag name="COLORTYPE" val="SCHE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48EBC777ED1D488A8708E1504F2E1458&lt;/guid&gt;&#10;        &lt;description /&gt;&#10;        &lt;date&gt;11/18/2015 1:25:1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418494CE8BE43E195E7533EA1561556&lt;/guid&gt;&#10;            &lt;repollguid&gt;DD03DB1A17FB42EBAD61CD044F51B611&lt;/repollguid&gt;&#10;            &lt;sourceid&gt;8C2A8937A6C8493599BCEE1F8EDD3D2E&lt;/sourceid&gt;&#10;            &lt;questiontext&gt;If we cover additional topics, I would be interested in 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6&lt;/responselimit&gt;&#10;            &lt;bulletstyle&gt;2&lt;/bulletstyle&gt;&#10;            &lt;answers&gt;&#10;                &lt;answer&gt;&#10;                    &lt;guid&gt;AB7DC29116A648A6B4E1DC3AF5AD5CF5&lt;/guid&gt;&#10;                    &lt;answertext&gt;Windows&lt;/answertext&gt;&#10;                    &lt;valuetype&gt;1&lt;/valuetype&gt;&#10;                &lt;/answer&gt;&#10;                &lt;answer&gt;&#10;                    &lt;guid&gt;994F73EF37D4480699FEB747008592A1&lt;/guid&gt;&#10;                    &lt;answertext&gt;Linux&lt;/answertext&gt;&#10;                    &lt;valuetype&gt;1&lt;/valuetype&gt;&#10;                &lt;/answer&gt;&#10;                &lt;answer&gt;&#10;                    &lt;guid&gt;B364A80127B949E3A017C7EE133510FD&lt;/guid&gt;&#10;                    &lt;answertext&gt;Android&lt;/answertext&gt;&#10;                    &lt;valuetype&gt;1&lt;/valuetype&gt;&#10;                &lt;/answer&gt;&#10;                &lt;answer&gt;&#10;                    &lt;guid&gt;18F91BCA54F243558601CC6ACF28F0FA&lt;/guid&gt;&#10;                    &lt;answertext&gt;Cluster/Cloud&lt;/answertext&gt;&#10;                    &lt;valuetype&gt;1&lt;/valuetype&gt;&#10;                &lt;/answer&gt;&#10;                &lt;answer&gt;&#10;                    &lt;guid&gt;5C4FDB32C06F4133BCA13DFB34007646&lt;/guid&gt;&#10;                    &lt;answertext&gt;Other&lt;/answertext&gt;&#10;                    &lt;valuetype&gt;1&lt;/valuetype&gt;&#10;                &lt;/answer&gt;&#10;                &lt;answer&gt;&#10;                    &lt;guid&gt;C840A5E32F644042909FE9845B53D5D0&lt;/guid&gt;&#10;                    &lt;answertext&gt;None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NUMBERFORMAT" val="0"/>
  <p:tag name="LABELFORMAT" val="0"/>
  <p:tag name="DEFINEDCOLORS" val="3,6,10,45,32,50,13,4,9,55,1"/>
  <p:tag name="COLORTYPE" val="SCHEM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5846B2591A764F6C89C3D86E672463F3&lt;/guid&gt;&#10;        &lt;description /&gt;&#10;        &lt;date&gt;11/16/2015 11:08:28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FBAA9AEC32F4C76A3126323EB5B4D73&lt;/guid&gt;&#10;            &lt;repollguid&gt;5D00CA98E8EB48DAB7DBCA0995AE9A17&lt;/repollguid&gt;&#10;            &lt;sourceid&gt;18EA627328E34F2888AF52566C499A48&lt;/sourceid&gt;&#10;            &lt;questiontext&gt;I would like an opportunity to make up missed attendance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7B352CA434F84157A6D6054CD4A10794&lt;/guid&gt;&#10;                    &lt;answertext&gt;Yes&lt;/answertext&gt;&#10;                    &lt;valuetype&gt;1&lt;/valuetype&gt;&#10;                &lt;/answer&gt;&#10;                &lt;answer&gt;&#10;                    &lt;guid&gt;8220F1F05B754ACFAB60B31699400186&lt;/guid&gt;&#10;                    &lt;answertext&gt;No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NUMBERFORMAT" val="0"/>
  <p:tag name="DEFINEDCOLORS" val="3,6,10,45,32,50,13,4,9,55,1"/>
  <p:tag name="LABELFORMAT" val="0"/>
  <p:tag name="COLORTYPE" val="SCHEM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11140</TotalTime>
  <Words>3616</Words>
  <Application>Microsoft Macintosh PowerPoint</Application>
  <PresentationFormat>On-screen Show (4:3)</PresentationFormat>
  <Paragraphs>398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Times New Roman</vt:lpstr>
      <vt:lpstr>Wingdings</vt:lpstr>
      <vt:lpstr>Arial</vt:lpstr>
      <vt:lpstr>Office Theme</vt:lpstr>
      <vt:lpstr>PowerPoint Presentation</vt:lpstr>
      <vt:lpstr>Updates</vt:lpstr>
      <vt:lpstr>Project</vt:lpstr>
      <vt:lpstr>I have successfully started the “infected” VM</vt:lpstr>
      <vt:lpstr>Files &amp; File Systems</vt:lpstr>
      <vt:lpstr>File Management System Objectives</vt:lpstr>
      <vt:lpstr>Minimal User Requirements</vt:lpstr>
      <vt:lpstr>PowerPoint Presentation</vt:lpstr>
      <vt:lpstr>PowerPoint Presentation</vt:lpstr>
      <vt:lpstr> File Organization and Access</vt:lpstr>
      <vt:lpstr>File Systems</vt:lpstr>
      <vt:lpstr>B-Trees</vt:lpstr>
      <vt:lpstr>Operations</vt:lpstr>
      <vt:lpstr>Insert 5, 3, 21, … 9</vt:lpstr>
      <vt:lpstr>Insert 9</vt:lpstr>
      <vt:lpstr>PowerPoint Presentation</vt:lpstr>
      <vt:lpstr>  Table 12.1   Information Elements of a File Directory </vt:lpstr>
      <vt:lpstr>Access Rights</vt:lpstr>
      <vt:lpstr>PowerPoint Presentation</vt:lpstr>
      <vt:lpstr>PowerPoint Presentation</vt:lpstr>
      <vt:lpstr>SQLite</vt:lpstr>
      <vt:lpstr>If we cover additional topics, I would be interested in </vt:lpstr>
      <vt:lpstr>I would like an opportunity to make up missed attendance</vt:lpstr>
      <vt:lpstr>Optional Presentations</vt:lpstr>
      <vt:lpstr>ToDo</vt:lpstr>
    </vt:vector>
  </TitlesOfParts>
  <Company>Missouri University of Science and Technology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Mike Gosnell</cp:lastModifiedBy>
  <cp:revision>553</cp:revision>
  <dcterms:created xsi:type="dcterms:W3CDTF">2011-01-20T20:51:22Z</dcterms:created>
  <dcterms:modified xsi:type="dcterms:W3CDTF">2016-06-07T11:26:45Z</dcterms:modified>
</cp:coreProperties>
</file>