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2" r:id="rId4"/>
    <p:sldId id="261" r:id="rId5"/>
    <p:sldId id="263" r:id="rId6"/>
    <p:sldId id="264"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Lst>
  <p:sldSz cx="9144000" cy="6858000" type="screen4x3"/>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C41"/>
    <a:srgbClr val="324A63"/>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65" autoAdjust="0"/>
    <p:restoredTop sz="82095" autoAdjust="0"/>
  </p:normalViewPr>
  <p:slideViewPr>
    <p:cSldViewPr snapToGrid="0" snapToObjects="1">
      <p:cViewPr varScale="1">
        <p:scale>
          <a:sx n="94" d="100"/>
          <a:sy n="94" d="100"/>
        </p:scale>
        <p:origin x="110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box"/>
        <c:axId val="1742104032"/>
        <c:axId val="1737612048"/>
        <c:axId val="1742263744"/>
      </c:bar3DChart>
      <c:catAx>
        <c:axId val="1742104032"/>
        <c:scaling>
          <c:orientation val="minMax"/>
        </c:scaling>
        <c:delete val="0"/>
        <c:axPos val="b"/>
        <c:numFmt formatCode="General" sourceLinked="1"/>
        <c:majorTickMark val="out"/>
        <c:minorTickMark val="none"/>
        <c:tickLblPos val="nextTo"/>
        <c:crossAx val="1737612048"/>
        <c:crosses val="autoZero"/>
        <c:auto val="1"/>
        <c:lblAlgn val="ctr"/>
        <c:lblOffset val="100"/>
        <c:noMultiLvlLbl val="0"/>
      </c:catAx>
      <c:valAx>
        <c:axId val="1737612048"/>
        <c:scaling>
          <c:orientation val="minMax"/>
        </c:scaling>
        <c:delete val="0"/>
        <c:axPos val="l"/>
        <c:majorGridlines/>
        <c:numFmt formatCode="General" sourceLinked="1"/>
        <c:majorTickMark val="out"/>
        <c:minorTickMark val="none"/>
        <c:tickLblPos val="nextTo"/>
        <c:crossAx val="1742104032"/>
        <c:crosses val="autoZero"/>
        <c:crossBetween val="between"/>
      </c:valAx>
      <c:serAx>
        <c:axId val="1742263744"/>
        <c:scaling>
          <c:orientation val="minMax"/>
        </c:scaling>
        <c:delete val="0"/>
        <c:axPos val="b"/>
        <c:majorTickMark val="out"/>
        <c:minorTickMark val="none"/>
        <c:tickLblPos val="nextTo"/>
        <c:crossAx val="1737612048"/>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0"/>
      <c:rotY val="0"/>
      <c:rAngAx val="0"/>
      <c:perspective val="60"/>
    </c:view3D>
    <c:floor>
      <c:thickness val="0"/>
    </c:floor>
    <c:sideWall>
      <c:thickness val="0"/>
    </c:sideWall>
    <c:backWall>
      <c:thickness val="0"/>
    </c:backWall>
    <c:plotArea>
      <c:layout>
        <c:manualLayout>
          <c:xMode val="edge"/>
          <c:yMode val="edge"/>
          <c:x val="0.00833333333333333"/>
          <c:y val="0.0716049382716049"/>
          <c:w val="0.991666666666667"/>
          <c:h val="0.759592495382522"/>
        </c:manualLayout>
      </c:layout>
      <c:bar3DChart>
        <c:barDir val="col"/>
        <c:grouping val="clustered"/>
        <c:varyColors val="1"/>
        <c:ser>
          <c:idx val="0"/>
          <c:order val="0"/>
          <c:tx>
            <c:strRef>
              <c:f>Sheet1!$B$1</c:f>
              <c:strCache>
                <c:ptCount val="1"/>
                <c:pt idx="0">
                  <c:v>50%</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Sheet1!$A$1:$A$2</c:f>
              <c:strCache>
                <c:ptCount val="2"/>
                <c:pt idx="0">
                  <c:v>Yes</c:v>
                </c:pt>
                <c:pt idx="1">
                  <c:v>No</c:v>
                </c:pt>
              </c:strCache>
            </c:strRef>
          </c:cat>
          <c:val>
            <c:numRef>
              <c:f>Sheet1!$B$1:$B$2</c:f>
              <c:numCache>
                <c:formatCode>0%</c:formatCode>
                <c:ptCount val="2"/>
                <c:pt idx="0">
                  <c:v>0.5</c:v>
                </c:pt>
                <c:pt idx="1">
                  <c:v>0.5</c:v>
                </c:pt>
              </c:numCache>
            </c:numRef>
          </c:val>
        </c:ser>
        <c:dLbls>
          <c:showLegendKey val="0"/>
          <c:showVal val="0"/>
          <c:showCatName val="0"/>
          <c:showSerName val="0"/>
          <c:showPercent val="0"/>
          <c:showBubbleSize val="0"/>
        </c:dLbls>
        <c:gapWidth val="150"/>
        <c:shape val="cylinder"/>
        <c:axId val="1743407200"/>
        <c:axId val="1743502640"/>
        <c:axId val="0"/>
      </c:bar3DChart>
      <c:catAx>
        <c:axId val="1743407200"/>
        <c:scaling>
          <c:orientation val="minMax"/>
        </c:scaling>
        <c:delete val="0"/>
        <c:axPos val="b"/>
        <c:numFmt formatCode="General" sourceLinked="1"/>
        <c:majorTickMark val="out"/>
        <c:minorTickMark val="none"/>
        <c:tickLblPos val="nextTo"/>
        <c:spPr>
          <a:ln w="6350">
            <a:noFill/>
          </a:ln>
        </c:spPr>
        <c:crossAx val="1743502640"/>
        <c:crosses val="autoZero"/>
        <c:auto val="1"/>
        <c:lblAlgn val="ctr"/>
        <c:lblOffset val="100"/>
        <c:noMultiLvlLbl val="0"/>
      </c:catAx>
      <c:valAx>
        <c:axId val="1743502640"/>
        <c:scaling>
          <c:orientation val="minMax"/>
          <c:min val="0.0"/>
        </c:scaling>
        <c:delete val="0"/>
        <c:axPos val="l"/>
        <c:numFmt formatCode="0%" sourceLinked="1"/>
        <c:majorTickMark val="out"/>
        <c:minorTickMark val="none"/>
        <c:tickLblPos val="none"/>
        <c:spPr>
          <a:ln w="6350">
            <a:noFill/>
          </a:ln>
        </c:spPr>
        <c:crossAx val="1743407200"/>
        <c:crosses val="autoZero"/>
        <c:crossBetween val="between"/>
      </c:valAx>
    </c:plotArea>
    <c:plotVisOnly val="1"/>
    <c:dispBlanksAs val="span"/>
    <c:showDLblsOverMax val="0"/>
  </c:chart>
  <c:spPr>
    <a:noFill/>
    <a:ln w="6350">
      <a:noFill/>
    </a:ln>
  </c:spPr>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D6FDBE2-044C-D946-AF66-4E6D1EAAC546}">
      <dgm:prSet/>
      <dgm:spPr/>
      <dgm:t>
        <a:bodyPr/>
        <a:lstStyle/>
        <a:p>
          <a:pPr rtl="0"/>
          <a:r>
            <a:rPr lang="en-US" dirty="0" smtClean="0"/>
            <a:t>Each thread has:</a:t>
          </a:r>
          <a:endParaRPr lang="en-US" dirty="0"/>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smtClean="0"/>
            <a:t>an execution state (Running, Ready, etc.)</a:t>
          </a:r>
          <a:endParaRPr lang="en-US" dirty="0"/>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smtClean="0"/>
            <a:t>an execution stack</a:t>
          </a:r>
          <a:endParaRPr lang="en-US" dirty="0"/>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2BC1316B-0411-5246-A176-EC0C463C5CEB}">
      <dgm:prSet/>
      <dgm:spPr/>
      <dgm:t>
        <a:bodyPr/>
        <a:lstStyle/>
        <a:p>
          <a:pPr rtl="0"/>
          <a:r>
            <a:rPr lang="en-US" dirty="0" smtClean="0"/>
            <a:t>some static storage for local variables</a:t>
          </a:r>
          <a:endParaRPr lang="en-US" dirty="0"/>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smtClean="0"/>
            <a:t>access to the memory and resources of its process</a:t>
          </a:r>
          <a:endParaRPr lang="en-US" dirty="0"/>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3BD1FA37-13C4-4CA8-99DE-231A8110CDA1}">
      <dgm:prSet/>
      <dgm:spPr/>
      <dgm:t>
        <a:bodyPr/>
        <a:lstStyle/>
        <a:p>
          <a:pPr rtl="0"/>
          <a:r>
            <a:rPr lang="en-US" dirty="0" smtClean="0"/>
            <a:t>saved thread context (when not running)</a:t>
          </a:r>
          <a:endParaRPr lang="en-US" dirty="0"/>
        </a:p>
      </dgm:t>
    </dgm:pt>
    <dgm:pt modelId="{626CED62-7F06-43C9-BA3C-182B5495DBBC}" type="parTrans" cxnId="{A5F71049-2F6C-4058-9533-E7D0C9483170}">
      <dgm:prSet/>
      <dgm:spPr/>
    </dgm:pt>
    <dgm:pt modelId="{654480F5-BD05-4D19-AE8F-C7EDBBFA5197}" type="sibTrans" cxnId="{A5F71049-2F6C-4058-9533-E7D0C9483170}">
      <dgm:prSet/>
      <dgm:spPr/>
    </dgm:pt>
    <dgm:pt modelId="{50825A7A-F96C-8748-8EAC-3F49A06BD7C7}" type="pres">
      <dgm:prSet presAssocID="{9CF3FE69-6D24-1B49-B8F5-47CFEB6421DF}" presName="linear" presStyleCnt="0">
        <dgm:presLayoutVars>
          <dgm:dir/>
          <dgm:animLvl val="lvl"/>
          <dgm:resizeHandles val="exact"/>
        </dgm:presLayoutVars>
      </dgm:prSet>
      <dgm:spPr/>
      <dgm:t>
        <a:bodyPr/>
        <a:lstStyle/>
        <a:p>
          <a:endParaRPr lang="en-US"/>
        </a:p>
      </dgm:t>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t>
        <a:bodyPr/>
        <a:lstStyle/>
        <a:p>
          <a:endParaRPr lang="en-US"/>
        </a:p>
      </dgm:t>
    </dgm:pt>
    <dgm:pt modelId="{5E289D48-2C1F-DB42-885C-FA72D3EFD61D}" type="pres">
      <dgm:prSet presAssocID="{7D6FDBE2-044C-D946-AF66-4E6D1EAAC546}" presName="parentText" presStyleLbl="node1" presStyleIdx="0" presStyleCnt="1">
        <dgm:presLayoutVars>
          <dgm:chMax val="0"/>
          <dgm:bulletEnabled val="1"/>
        </dgm:presLayoutVars>
      </dgm:prSet>
      <dgm:spPr/>
      <dgm:t>
        <a:bodyPr/>
        <a:lstStyle/>
        <a:p>
          <a:endParaRPr lang="en-US"/>
        </a:p>
      </dgm:t>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t>
        <a:bodyPr/>
        <a:lstStyle/>
        <a:p>
          <a:endParaRPr lang="en-US"/>
        </a:p>
      </dgm:t>
    </dgm:pt>
  </dgm:ptLst>
  <dgm:cxnLst>
    <dgm:cxn modelId="{3EDC08E8-5384-EE4D-8DAF-228782216A8A}" srcId="{7D6FDBE2-044C-D946-AF66-4E6D1EAAC546}" destId="{2BC1316B-0411-5246-A176-EC0C463C5CEB}" srcOrd="3" destOrd="0" parTransId="{E4BBBBD0-FDD9-1646-8A75-DC9703F771D0}" sibTransId="{172371D8-5807-814A-B5B9-17F05F1A7746}"/>
    <dgm:cxn modelId="{2D5A94CD-5BC9-884A-A532-5DDC5C551573}" srcId="{7D6FDBE2-044C-D946-AF66-4E6D1EAAC546}" destId="{741B2E95-EC62-3E45-9B75-41EA9ED65D20}" srcOrd="4" destOrd="0" parTransId="{CB728BB5-4A17-DF44-87C5-0DE31F870D10}" sibTransId="{8EFE1291-B1E4-2840-8592-6C089E5953F2}"/>
    <dgm:cxn modelId="{18136722-6CE1-4FD9-8890-76D0B359551D}" type="presOf" srcId="{49DD2062-7C67-9D4E-A6C0-A4F6C65106E7}" destId="{03E24D38-E902-DF4A-817F-AECD509B69DC}" srcOrd="0" destOrd="0"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A5F71049-2F6C-4058-9533-E7D0C9483170}" srcId="{7D6FDBE2-044C-D946-AF66-4E6D1EAAC546}" destId="{3BD1FA37-13C4-4CA8-99DE-231A8110CDA1}" srcOrd="2" destOrd="0" parTransId="{626CED62-7F06-43C9-BA3C-182B5495DBBC}" sibTransId="{654480F5-BD05-4D19-AE8F-C7EDBBFA5197}"/>
    <dgm:cxn modelId="{73B3B9E1-D145-4D9B-AB70-358BA6C1056B}" type="presOf" srcId="{4355AE52-8070-0C48-81BD-42FC0AA13B04}" destId="{03E24D38-E902-DF4A-817F-AECD509B69DC}" srcOrd="0" destOrd="1" presId="urn:microsoft.com/office/officeart/2005/8/layout/list1"/>
    <dgm:cxn modelId="{B41FF676-8C39-0241-8B4C-3D60670E8EB5}" srcId="{7D6FDBE2-044C-D946-AF66-4E6D1EAAC546}" destId="{49DD2062-7C67-9D4E-A6C0-A4F6C65106E7}" srcOrd="0" destOrd="0" parTransId="{03EF178E-485E-444B-B4CF-2446D801B317}" sibTransId="{0613634A-EF56-D64F-AD59-8999790F6090}"/>
    <dgm:cxn modelId="{D95335BC-D6F4-4F83-8B63-81C67A90CAA7}" type="presOf" srcId="{2BC1316B-0411-5246-A176-EC0C463C5CEB}" destId="{03E24D38-E902-DF4A-817F-AECD509B69DC}" srcOrd="0" destOrd="3" presId="urn:microsoft.com/office/officeart/2005/8/layout/list1"/>
    <dgm:cxn modelId="{2B811068-D8E3-49FA-AF9B-2C429B2415BD}" type="presOf" srcId="{7D6FDBE2-044C-D946-AF66-4E6D1EAAC546}" destId="{6683806C-140C-074A-8B5B-FDCCA9146C25}" srcOrd="0" destOrd="0" presId="urn:microsoft.com/office/officeart/2005/8/layout/list1"/>
    <dgm:cxn modelId="{3A248EB2-7D43-49D4-BEE5-B7127357BF3D}" type="presOf" srcId="{3BD1FA37-13C4-4CA8-99DE-231A8110CDA1}" destId="{03E24D38-E902-DF4A-817F-AECD509B69DC}" srcOrd="0" destOrd="2" presId="urn:microsoft.com/office/officeart/2005/8/layout/list1"/>
    <dgm:cxn modelId="{7ACF9F49-042E-4C42-B84D-8F85E2D7149A}" type="presOf" srcId="{9CF3FE69-6D24-1B49-B8F5-47CFEB6421DF}" destId="{50825A7A-F96C-8748-8EAC-3F49A06BD7C7}" srcOrd="0" destOrd="0" presId="urn:microsoft.com/office/officeart/2005/8/layout/list1"/>
    <dgm:cxn modelId="{5AA08756-085B-40A1-BBC0-C9B016073DE1}" type="presOf" srcId="{7D6FDBE2-044C-D946-AF66-4E6D1EAAC546}" destId="{5E289D48-2C1F-DB42-885C-FA72D3EFD61D}" srcOrd="1" destOrd="0" presId="urn:microsoft.com/office/officeart/2005/8/layout/list1"/>
    <dgm:cxn modelId="{5B3C6F0C-0F90-AA4F-8D06-A3770335ED96}" srcId="{9CF3FE69-6D24-1B49-B8F5-47CFEB6421DF}" destId="{7D6FDBE2-044C-D946-AF66-4E6D1EAAC546}" srcOrd="0" destOrd="0" parTransId="{0C034ED2-9521-1B46-8D37-35A152C771D9}" sibTransId="{F2104036-C024-8C42-9434-0BB4743791EF}"/>
    <dgm:cxn modelId="{BBA8A8EA-58DE-4703-B592-6F34931A4163}" type="presOf" srcId="{741B2E95-EC62-3E45-9B75-41EA9ED65D20}" destId="{03E24D38-E902-DF4A-817F-AECD509B69DC}" srcOrd="0" destOrd="4" presId="urn:microsoft.com/office/officeart/2005/8/layout/list1"/>
    <dgm:cxn modelId="{590A9A70-9474-4F94-82EC-8CEB0932B082}" type="presParOf" srcId="{50825A7A-F96C-8748-8EAC-3F49A06BD7C7}" destId="{201D5F21-1DB1-104C-AE9A-CBE95FAE25C1}" srcOrd="0" destOrd="0" presId="urn:microsoft.com/office/officeart/2005/8/layout/list1"/>
    <dgm:cxn modelId="{E46AE529-4F74-4946-BE2B-7525B1F353F7}" type="presParOf" srcId="{201D5F21-1DB1-104C-AE9A-CBE95FAE25C1}" destId="{6683806C-140C-074A-8B5B-FDCCA9146C25}" srcOrd="0" destOrd="0" presId="urn:microsoft.com/office/officeart/2005/8/layout/list1"/>
    <dgm:cxn modelId="{F7F3A99E-BAF6-4907-B3E3-26E89A55D605}" type="presParOf" srcId="{201D5F21-1DB1-104C-AE9A-CBE95FAE25C1}" destId="{5E289D48-2C1F-DB42-885C-FA72D3EFD61D}" srcOrd="1" destOrd="0" presId="urn:microsoft.com/office/officeart/2005/8/layout/list1"/>
    <dgm:cxn modelId="{05CFFDF3-3C59-4DAD-8ADE-1CB606485CCA}" type="presParOf" srcId="{50825A7A-F96C-8748-8EAC-3F49A06BD7C7}" destId="{90C74369-D664-AD40-8D6C-0392A0591598}" srcOrd="1" destOrd="0" presId="urn:microsoft.com/office/officeart/2005/8/layout/list1"/>
    <dgm:cxn modelId="{38D32CAD-BB2E-4552-8551-4F32CE39D052}"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8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t>
        <a:bodyPr/>
        <a:lstStyle/>
        <a:p>
          <a:endParaRPr lang="en-US"/>
        </a:p>
      </dgm:t>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t>
        <a:bodyPr/>
        <a:lstStyle/>
        <a:p>
          <a:endParaRPr lang="en-US"/>
        </a:p>
      </dgm:t>
    </dgm:pt>
  </dgm:ptLst>
  <dgm:cxnLst>
    <dgm:cxn modelId="{4608F162-6B43-F14B-9657-26B57B4AF3D5}" srcId="{0B8DB157-70D1-D946-9957-9D2E900191DB}" destId="{37283412-E5DA-E04E-971A-85D005A3FF54}" srcOrd="0" destOrd="0" parTransId="{C192C523-29D6-9D4E-9940-FF2D0293B3DB}" sibTransId="{DEBF46A9-9CE1-064E-BE01-7F59B89792D8}"/>
    <dgm:cxn modelId="{E1C8B43E-8401-4DD2-A1AC-A6D59AED1034}" type="presOf" srcId="{0B8DB157-70D1-D946-9957-9D2E900191DB}" destId="{DAD9EDE4-4AC7-D04A-B636-BC58E09E9E52}" srcOrd="0" destOrd="0" presId="urn:microsoft.com/office/officeart/2005/8/layout/vProcess5"/>
    <dgm:cxn modelId="{88256F25-B73C-40CB-B7EB-A48063BB1401}" type="presOf" srcId="{37283412-E5DA-E04E-971A-85D005A3FF54}" destId="{0E668DFA-8A2E-204D-89CB-B704450A70C8}" srcOrd="0" destOrd="0" presId="urn:microsoft.com/office/officeart/2005/8/layout/vProcess5"/>
    <dgm:cxn modelId="{3224E703-0A5A-497E-9827-15AD04C1EF5A}" type="presParOf" srcId="{DAD9EDE4-4AC7-D04A-B636-BC58E09E9E52}" destId="{F9741F5B-6F22-5E49-B84B-FB6CF7538A0B}" srcOrd="0" destOrd="0" presId="urn:microsoft.com/office/officeart/2005/8/layout/vProcess5"/>
    <dgm:cxn modelId="{5B517D72-39BE-4A03-8122-8493C8D5FADA}"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490094"/>
          <a:ext cx="7696200" cy="3562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604012" rIns="597311" bIns="206248" numCol="1" spcCol="1270" anchor="t" anchorCtr="0">
          <a:noAutofit/>
        </a:bodyPr>
        <a:lstStyle/>
        <a:p>
          <a:pPr marL="285750" lvl="1" indent="-285750" algn="l" defTabSz="1289050" rtl="0">
            <a:lnSpc>
              <a:spcPct val="90000"/>
            </a:lnSpc>
            <a:spcBef>
              <a:spcPct val="0"/>
            </a:spcBef>
            <a:spcAft>
              <a:spcPct val="15000"/>
            </a:spcAft>
            <a:buChar char="•"/>
          </a:pPr>
          <a:r>
            <a:rPr lang="en-US" sz="2900" kern="1200" dirty="0" smtClean="0"/>
            <a:t>an execution state (Running, Ready, etc.)</a:t>
          </a:r>
          <a:endParaRPr lang="en-US" sz="2900" kern="1200" dirty="0"/>
        </a:p>
        <a:p>
          <a:pPr marL="285750" lvl="1" indent="-285750" algn="l" defTabSz="1289050" rtl="0">
            <a:lnSpc>
              <a:spcPct val="90000"/>
            </a:lnSpc>
            <a:spcBef>
              <a:spcPct val="0"/>
            </a:spcBef>
            <a:spcAft>
              <a:spcPct val="15000"/>
            </a:spcAft>
            <a:buChar char="•"/>
          </a:pPr>
          <a:r>
            <a:rPr lang="en-US" sz="2900" kern="1200" dirty="0" smtClean="0"/>
            <a:t>an execution stack</a:t>
          </a:r>
          <a:endParaRPr lang="en-US" sz="2900" kern="1200" dirty="0"/>
        </a:p>
        <a:p>
          <a:pPr marL="285750" lvl="1" indent="-285750" algn="l" defTabSz="1289050" rtl="0">
            <a:lnSpc>
              <a:spcPct val="90000"/>
            </a:lnSpc>
            <a:spcBef>
              <a:spcPct val="0"/>
            </a:spcBef>
            <a:spcAft>
              <a:spcPct val="15000"/>
            </a:spcAft>
            <a:buChar char="•"/>
          </a:pPr>
          <a:r>
            <a:rPr lang="en-US" sz="2900" kern="1200" dirty="0" smtClean="0"/>
            <a:t>saved thread context (when not running)</a:t>
          </a:r>
          <a:endParaRPr lang="en-US" sz="2900" kern="1200" dirty="0"/>
        </a:p>
        <a:p>
          <a:pPr marL="285750" lvl="1" indent="-285750" algn="l" defTabSz="1289050" rtl="0">
            <a:lnSpc>
              <a:spcPct val="90000"/>
            </a:lnSpc>
            <a:spcBef>
              <a:spcPct val="0"/>
            </a:spcBef>
            <a:spcAft>
              <a:spcPct val="15000"/>
            </a:spcAft>
            <a:buChar char="•"/>
          </a:pPr>
          <a:r>
            <a:rPr lang="en-US" sz="2900" kern="1200" dirty="0" smtClean="0"/>
            <a:t>some static storage for local variables</a:t>
          </a:r>
          <a:endParaRPr lang="en-US" sz="2900" kern="1200" dirty="0"/>
        </a:p>
        <a:p>
          <a:pPr marL="285750" lvl="1" indent="-285750" algn="l" defTabSz="1289050" rtl="0">
            <a:lnSpc>
              <a:spcPct val="90000"/>
            </a:lnSpc>
            <a:spcBef>
              <a:spcPct val="0"/>
            </a:spcBef>
            <a:spcAft>
              <a:spcPct val="15000"/>
            </a:spcAft>
            <a:buChar char="•"/>
          </a:pPr>
          <a:r>
            <a:rPr lang="en-US" sz="2900" kern="1200" dirty="0" smtClean="0"/>
            <a:t>access to the memory and resources of its process</a:t>
          </a:r>
          <a:endParaRPr lang="en-US" sz="2900" kern="1200" dirty="0"/>
        </a:p>
      </dsp:txBody>
      <dsp:txXfrm>
        <a:off x="0" y="490094"/>
        <a:ext cx="7696200" cy="3562650"/>
      </dsp:txXfrm>
    </dsp:sp>
    <dsp:sp modelId="{5E289D48-2C1F-DB42-885C-FA72D3EFD61D}">
      <dsp:nvSpPr>
        <dsp:cNvPr id="0" name=""/>
        <dsp:cNvSpPr/>
      </dsp:nvSpPr>
      <dsp:spPr>
        <a:xfrm>
          <a:off x="384810" y="62054"/>
          <a:ext cx="5387340" cy="8560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289050" rtl="0">
            <a:lnSpc>
              <a:spcPct val="90000"/>
            </a:lnSpc>
            <a:spcBef>
              <a:spcPct val="0"/>
            </a:spcBef>
            <a:spcAft>
              <a:spcPct val="35000"/>
            </a:spcAft>
          </a:pPr>
          <a:r>
            <a:rPr lang="en-US" sz="2900" kern="1200" dirty="0" smtClean="0"/>
            <a:t>Each thread has:</a:t>
          </a:r>
          <a:endParaRPr lang="en-US" sz="2900" kern="1200" dirty="0"/>
        </a:p>
      </dsp:txBody>
      <dsp:txXfrm>
        <a:off x="426600" y="103844"/>
        <a:ext cx="5303760"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68DFA-8A2E-204D-89CB-B704450A70C8}">
      <dsp:nvSpPr>
        <dsp:cNvPr id="0" name=""/>
        <dsp:cNvSpPr/>
      </dsp:nvSpPr>
      <dsp:spPr>
        <a:xfrm>
          <a:off x="381001" y="457196"/>
          <a:ext cx="7388213" cy="2557726"/>
        </a:xfrm>
        <a:prstGeom prst="roundRect">
          <a:avLst>
            <a:gd name="adj" fmla="val 1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8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455914" y="532109"/>
        <a:ext cx="7238387" cy="24079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A0B9C-F9FD-43EF-A958-F3A4E5B3C73F}" type="datetimeFigureOut">
              <a:rPr lang="en-US" smtClean="0"/>
              <a:t>5/16/17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7308F-9C2E-4492-BAF1-ED1303A4E29C}" type="slidenum">
              <a:rPr lang="en-US" smtClean="0"/>
              <a:t>‹#›</a:t>
            </a:fld>
            <a:endParaRPr lang="en-US"/>
          </a:p>
        </p:txBody>
      </p:sp>
    </p:spTree>
    <p:extLst>
      <p:ext uri="{BB962C8B-B14F-4D97-AF65-F5344CB8AC3E}">
        <p14:creationId xmlns:p14="http://schemas.microsoft.com/office/powerpoint/2010/main" val="242115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dirty="0" smtClean="0"/>
          </a:p>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3</a:t>
            </a:fld>
            <a:endParaRPr lang="en-US"/>
          </a:p>
        </p:txBody>
      </p:sp>
    </p:spTree>
    <p:extLst>
      <p:ext uri="{BB962C8B-B14F-4D97-AF65-F5344CB8AC3E}">
        <p14:creationId xmlns:p14="http://schemas.microsoft.com/office/powerpoint/2010/main" val="218547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 a uniprocessor, multiprogramming enables the interleaving of multiple</a:t>
            </a:r>
          </a:p>
          <a:p>
            <a:r>
              <a:rPr lang="en-US" sz="1200" kern="1200" baseline="0" dirty="0" smtClean="0">
                <a:solidFill>
                  <a:schemeClr val="tx1"/>
                </a:solidFill>
                <a:latin typeface="+mn-lt"/>
                <a:ea typeface="+mn-ea"/>
                <a:cs typeface="+mn-cs"/>
              </a:rPr>
              <a:t>threads within multiple processes. In the example of Figure 4.4, three threads in</a:t>
            </a:r>
          </a:p>
          <a:p>
            <a:r>
              <a:rPr lang="en-US" sz="1200" kern="1200" baseline="0" dirty="0" smtClean="0">
                <a:solidFill>
                  <a:schemeClr val="tx1"/>
                </a:solidFill>
                <a:latin typeface="+mn-lt"/>
                <a:ea typeface="+mn-ea"/>
                <a:cs typeface="+mn-cs"/>
              </a:rPr>
              <a:t>two processes are interleaved on the processor. Execution passes from one thread</a:t>
            </a:r>
          </a:p>
          <a:p>
            <a:r>
              <a:rPr lang="en-US" sz="1200" kern="1200" baseline="0" dirty="0" smtClean="0">
                <a:solidFill>
                  <a:schemeClr val="tx1"/>
                </a:solidFill>
                <a:latin typeface="+mn-lt"/>
                <a:ea typeface="+mn-ea"/>
                <a:cs typeface="+mn-cs"/>
              </a:rPr>
              <a:t>to another either when the currently running thread is blocked or when its time slice</a:t>
            </a:r>
          </a:p>
          <a:p>
            <a:r>
              <a:rPr lang="en-US" sz="1200" kern="1200" baseline="0" dirty="0" smtClean="0">
                <a:solidFill>
                  <a:schemeClr val="tx1"/>
                </a:solidFill>
                <a:latin typeface="+mn-lt"/>
                <a:ea typeface="+mn-ea"/>
                <a:cs typeface="+mn-cs"/>
              </a:rPr>
              <a:t>is exhausted.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2294570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said, the concepts of resource allocation and dispatching unit have traditionally been embodied in the single concept of the process—that is, as a 1 : 1 relationship between threads and processes. Recently, there has been much interest in providing for multiple threads within a single process, which is a many-to-one relationship. However, as Table 4.2 shows, the other two combinations have also been investigated, namely, a many-to-many relationship and a one-to-many 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772962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r>
              <a:rPr lang="en-US" sz="1200" kern="1200" baseline="0" dirty="0" smtClean="0">
                <a:solidFill>
                  <a:schemeClr val="tx1"/>
                </a:solidFill>
                <a:latin typeface="+mn-lt"/>
                <a:ea typeface="+mn-ea"/>
                <a:cs typeface="+mn-cs"/>
              </a:rPr>
              <a:t>Speedup = time to execute program on a single processor time to execute program on </a:t>
            </a:r>
            <a:r>
              <a:rPr lang="en-US" sz="1200" i="1" kern="1200" baseline="0" dirty="0" smtClean="0">
                <a:solidFill>
                  <a:schemeClr val="tx1"/>
                </a:solidFill>
                <a:latin typeface="+mn-lt"/>
                <a:ea typeface="+mn-ea"/>
                <a:cs typeface="+mn-cs"/>
              </a:rPr>
              <a:t>N parallel processors </a:t>
            </a:r>
          </a:p>
          <a:p>
            <a:r>
              <a:rPr lang="en-US" sz="1200" kern="1200" baseline="0" dirty="0" smtClean="0">
                <a:solidFill>
                  <a:schemeClr val="tx1"/>
                </a:solidFill>
                <a:latin typeface="+mn-lt"/>
                <a:ea typeface="+mn-ea"/>
                <a:cs typeface="+mn-cs"/>
              </a:rPr>
              <a:t>= 1 (1 - </a:t>
            </a:r>
            <a:r>
              <a:rPr lang="en-US" sz="1200" i="1" kern="1200" baseline="0" dirty="0" smtClean="0">
                <a:solidFill>
                  <a:schemeClr val="tx1"/>
                </a:solidFill>
                <a:latin typeface="+mn-lt"/>
                <a:ea typeface="+mn-ea"/>
                <a:cs typeface="+mn-cs"/>
              </a:rPr>
              <a:t>f ) + f N</a:t>
            </a:r>
          </a:p>
          <a:p>
            <a:r>
              <a:rPr lang="en-US" sz="1200" kern="1200" baseline="0" dirty="0" smtClean="0">
                <a:solidFill>
                  <a:schemeClr val="tx1"/>
                </a:solidFill>
                <a:latin typeface="+mn-lt"/>
                <a:ea typeface="+mn-ea"/>
                <a:cs typeface="+mn-cs"/>
              </a:rPr>
              <a:t>The law assumes a program in which a fraction (1 - </a:t>
            </a:r>
            <a:r>
              <a:rPr lang="en-US" sz="1200" i="1" kern="1200" baseline="0" dirty="0" smtClean="0">
                <a:solidFill>
                  <a:schemeClr val="tx1"/>
                </a:solidFill>
                <a:latin typeface="+mn-lt"/>
                <a:ea typeface="+mn-ea"/>
                <a:cs typeface="+mn-cs"/>
              </a:rPr>
              <a:t>f) of the execution time </a:t>
            </a:r>
            <a:r>
              <a:rPr lang="en-US" sz="1200" kern="1200" baseline="0" dirty="0" smtClean="0">
                <a:solidFill>
                  <a:schemeClr val="tx1"/>
                </a:solidFill>
                <a:latin typeface="+mn-lt"/>
                <a:ea typeface="+mn-ea"/>
                <a:cs typeface="+mn-cs"/>
              </a:rPr>
              <a:t>involves code that is inherently serial and a fraction </a:t>
            </a:r>
            <a:r>
              <a:rPr lang="en-US" sz="1200" i="1" kern="1200" baseline="0" dirty="0" smtClean="0">
                <a:solidFill>
                  <a:schemeClr val="tx1"/>
                </a:solidFill>
                <a:latin typeface="+mn-lt"/>
                <a:ea typeface="+mn-ea"/>
                <a:cs typeface="+mn-cs"/>
              </a:rPr>
              <a:t>f that involves code that is infinitely </a:t>
            </a:r>
            <a:r>
              <a:rPr lang="en-US" sz="1200" kern="1200" baseline="0" dirty="0" smtClean="0">
                <a:solidFill>
                  <a:schemeClr val="tx1"/>
                </a:solidFill>
                <a:latin typeface="+mn-lt"/>
                <a:ea typeface="+mn-ea"/>
                <a:cs typeface="+mn-cs"/>
              </a:rPr>
              <a:t>parallelizable with no scheduling overhead. This law appears to make the prospect of a multicore organization attractive. But as Figure 4.7a shows, even a small amount of serial code has a noticeable impact. If only 10% of the code is inherently serial ( </a:t>
            </a:r>
            <a:r>
              <a:rPr lang="en-US" sz="1200" i="1" kern="1200" baseline="0" dirty="0" smtClean="0">
                <a:solidFill>
                  <a:schemeClr val="tx1"/>
                </a:solidFill>
                <a:latin typeface="+mn-lt"/>
                <a:ea typeface="+mn-ea"/>
                <a:cs typeface="+mn-cs"/>
              </a:rPr>
              <a:t>f = 0.9) , running the program on a </a:t>
            </a:r>
            <a:r>
              <a:rPr lang="en-US" sz="1200" kern="1200" baseline="0" dirty="0" smtClean="0">
                <a:solidFill>
                  <a:schemeClr val="tx1"/>
                </a:solidFill>
                <a:latin typeface="+mn-lt"/>
                <a:ea typeface="+mn-ea"/>
                <a:cs typeface="+mn-cs"/>
              </a:rPr>
              <a:t>multicore system with eight processors yields a performance gain of only a factor of 4.7. In addition, software typically incurs overhead as a result of communication and distribution of work to multiple processors and cache coherence overhead. This</a:t>
            </a:r>
          </a:p>
          <a:p>
            <a:r>
              <a:rPr lang="en-US" sz="1200" kern="1200" baseline="0" dirty="0" smtClean="0">
                <a:solidFill>
                  <a:schemeClr val="tx1"/>
                </a:solidFill>
                <a:latin typeface="+mn-lt"/>
                <a:ea typeface="+mn-ea"/>
                <a:cs typeface="+mn-cs"/>
              </a:rPr>
              <a:t>results in a curve where performance peaks and then begins to degrade because of the increased burden of the overhead of using multiple processors. Figure 4.7b , from [MCDO07], is a representative example.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624424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In addition to general-purpose server software, a number of classes of applications benefit directly from the ability to scale throughput with the number of cores. [MCDO06] lists the following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Multithreaded native applications: </a:t>
            </a:r>
          </a:p>
          <a:p>
            <a:r>
              <a:rPr lang="en-US" sz="1200" b="0" kern="1200" baseline="0" dirty="0" smtClean="0">
                <a:solidFill>
                  <a:schemeClr val="tx1"/>
                </a:solidFill>
                <a:latin typeface="+mn-lt"/>
                <a:ea typeface="+mn-ea"/>
                <a:cs typeface="+mn-cs"/>
              </a:rPr>
              <a:t>Multithreaded applications are characterized</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by having a small number of highly threaded processes. Examples of threaded applications include Lotus Domino or Siebel CRM (Customer Relationship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Multiprocess applications: </a:t>
            </a:r>
          </a:p>
          <a:p>
            <a:r>
              <a:rPr lang="en-US" sz="1200" b="0" kern="1200" baseline="0" dirty="0" smtClean="0">
                <a:solidFill>
                  <a:schemeClr val="tx1"/>
                </a:solidFill>
                <a:latin typeface="+mn-lt"/>
                <a:ea typeface="+mn-ea"/>
                <a:cs typeface="+mn-cs"/>
              </a:rPr>
              <a:t>Multiprocess applications are characterized by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presence of many single-threaded processes. Examples of multiprocess applications include the Oracle database, SAP, and PeopleSoft.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Java applications:</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Java applications embrace threading in a fundamental way. </a:t>
            </a:r>
            <a:r>
              <a:rPr lang="en-US" sz="1200" kern="1200" baseline="0" dirty="0" smtClean="0">
                <a:solidFill>
                  <a:schemeClr val="tx1"/>
                </a:solidFill>
                <a:latin typeface="+mn-lt"/>
                <a:ea typeface="+mn-ea"/>
                <a:cs typeface="+mn-cs"/>
              </a:rPr>
              <a:t>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a:t>
            </a:r>
          </a:p>
          <a:p>
            <a:r>
              <a:rPr lang="en-US" sz="1200" kern="1200" baseline="0" dirty="0" smtClean="0">
                <a:solidFill>
                  <a:schemeClr val="tx1"/>
                </a:solidFill>
                <a:latin typeface="+mn-lt"/>
                <a:ea typeface="+mn-ea"/>
                <a:cs typeface="+mn-cs"/>
              </a:rPr>
              <a:t>as Sun’s Java Application Server, BEA’s Weblogic, IBM’s Websphere, and the open-source Tomcat application server. All applications that use a Java 2 Platform, Enterprise Edition (J2EE platform) application server can immediately benefit from multicore technology.</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Multiinstance</a:t>
            </a:r>
            <a:r>
              <a:rPr lang="en-US" sz="1200" b="1" kern="1200" baseline="0" dirty="0" smtClean="0">
                <a:solidFill>
                  <a:schemeClr val="tx1"/>
                </a:solidFill>
                <a:latin typeface="+mn-lt"/>
                <a:ea typeface="+mn-ea"/>
                <a:cs typeface="+mn-cs"/>
              </a:rPr>
              <a:t> applications:</a:t>
            </a:r>
          </a:p>
          <a:p>
            <a:r>
              <a:rPr lang="en-US" sz="1200" b="0" kern="1200" baseline="0" dirty="0" smtClean="0">
                <a:solidFill>
                  <a:schemeClr val="tx1"/>
                </a:solidFill>
                <a:latin typeface="+mn-lt"/>
                <a:ea typeface="+mn-ea"/>
                <a:cs typeface="+mn-cs"/>
              </a:rPr>
              <a:t> Even if an individual application does not scale </a:t>
            </a:r>
            <a:r>
              <a:rPr lang="en-US" sz="1200" kern="1200" baseline="0" dirty="0" smtClean="0">
                <a:solidFill>
                  <a:schemeClr val="tx1"/>
                </a:solidFill>
                <a:latin typeface="+mn-lt"/>
                <a:ea typeface="+mn-ea"/>
                <a:cs typeface="+mn-cs"/>
              </a:rPr>
              <a:t>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932338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https://en.wikipedia.org/wiki/Hyper-threading</a:t>
            </a:r>
          </a:p>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19</a:t>
            </a:fld>
            <a:endParaRPr lang="en-US"/>
          </a:p>
        </p:txBody>
      </p:sp>
    </p:spTree>
    <p:extLst>
      <p:ext uri="{BB962C8B-B14F-4D97-AF65-F5344CB8AC3E}">
        <p14:creationId xmlns:p14="http://schemas.microsoft.com/office/powerpoint/2010/main" val="219722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The discussion so far has presented the concept of a process as embodying two</a:t>
            </a:r>
          </a:p>
          <a:p>
            <a:r>
              <a:rPr lang="en-US" sz="1200" kern="1200" baseline="0" dirty="0" smtClean="0">
                <a:solidFill>
                  <a:schemeClr val="tx1"/>
                </a:solidFill>
                <a:latin typeface="+mn-lt"/>
                <a:ea typeface="+mn-ea"/>
                <a:cs typeface="+mn-cs"/>
              </a:rPr>
              <a:t>characteristics: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ownership:  A process includes a virtual address space to hold the</a:t>
            </a:r>
          </a:p>
          <a:p>
            <a:r>
              <a:rPr lang="en-US" sz="1200" kern="1200" baseline="0" dirty="0" smtClean="0">
                <a:solidFill>
                  <a:schemeClr val="tx1"/>
                </a:solidFill>
                <a:latin typeface="+mn-lt"/>
                <a:ea typeface="+mn-ea"/>
                <a:cs typeface="+mn-cs"/>
              </a:rPr>
              <a:t>process image; recall from Chapter 3 that the process image is the collection of</a:t>
            </a:r>
          </a:p>
          <a:p>
            <a:r>
              <a:rPr lang="en-US" sz="1200" kern="1200" baseline="0" dirty="0" smtClean="0">
                <a:solidFill>
                  <a:schemeClr val="tx1"/>
                </a:solidFill>
                <a:latin typeface="+mn-lt"/>
                <a:ea typeface="+mn-ea"/>
                <a:cs typeface="+mn-cs"/>
              </a:rPr>
              <a:t>program, data, stack, and attributes defined in the process control block. From</a:t>
            </a:r>
          </a:p>
          <a:p>
            <a:r>
              <a:rPr lang="en-US" sz="1200" kern="1200" baseline="0" dirty="0" smtClean="0">
                <a:solidFill>
                  <a:schemeClr val="tx1"/>
                </a:solidFill>
                <a:latin typeface="+mn-lt"/>
                <a:ea typeface="+mn-ea"/>
                <a:cs typeface="+mn-cs"/>
              </a:rPr>
              <a:t>time to time, a process may be allocated control or ownership of resources,</a:t>
            </a:r>
          </a:p>
          <a:p>
            <a:r>
              <a:rPr lang="en-US" sz="1200" kern="1200" baseline="0" dirty="0" smtClean="0">
                <a:solidFill>
                  <a:schemeClr val="tx1"/>
                </a:solidFill>
                <a:latin typeface="+mn-lt"/>
                <a:ea typeface="+mn-ea"/>
                <a:cs typeface="+mn-cs"/>
              </a:rPr>
              <a:t>such as main memory, I/O channels, I/O devices, and files. The OS performs a</a:t>
            </a:r>
          </a:p>
          <a:p>
            <a:r>
              <a:rPr lang="en-US" sz="1200" kern="1200" baseline="0" dirty="0" smtClean="0">
                <a:solidFill>
                  <a:schemeClr val="tx1"/>
                </a:solidFill>
                <a:latin typeface="+mn-lt"/>
                <a:ea typeface="+mn-ea"/>
                <a:cs typeface="+mn-cs"/>
              </a:rPr>
              <a:t>protection function to prevent unwanted interference between processes with</a:t>
            </a:r>
          </a:p>
          <a:p>
            <a:r>
              <a:rPr lang="en-US" sz="1200" kern="1200" baseline="0" dirty="0" smtClean="0">
                <a:solidFill>
                  <a:schemeClr val="tx1"/>
                </a:solidFill>
                <a:latin typeface="+mn-lt"/>
                <a:ea typeface="+mn-ea"/>
                <a:cs typeface="+mn-cs"/>
              </a:rPr>
              <a:t>respect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Scheduling/execution:  The execution of a process follows an execution path</a:t>
            </a:r>
          </a:p>
          <a:p>
            <a:r>
              <a:rPr lang="en-US" sz="1200" kern="1200" baseline="0" dirty="0" smtClean="0">
                <a:solidFill>
                  <a:schemeClr val="tx1"/>
                </a:solidFill>
                <a:latin typeface="+mn-lt"/>
                <a:ea typeface="+mn-ea"/>
                <a:cs typeface="+mn-cs"/>
              </a:rPr>
              <a:t>(trace) through one or more programs (e.g., Figure 1.5). This execution may</a:t>
            </a:r>
          </a:p>
          <a:p>
            <a:r>
              <a:rPr lang="en-US" sz="1200" kern="1200" baseline="0" dirty="0" smtClean="0">
                <a:solidFill>
                  <a:schemeClr val="tx1"/>
                </a:solidFill>
                <a:latin typeface="+mn-lt"/>
                <a:ea typeface="+mn-ea"/>
                <a:cs typeface="+mn-cs"/>
              </a:rPr>
              <a:t>be interleaved with that of other processes. Thus, a process has an execution</a:t>
            </a:r>
          </a:p>
          <a:p>
            <a:r>
              <a:rPr lang="en-US" sz="1200" kern="1200" baseline="0" dirty="0" smtClean="0">
                <a:solidFill>
                  <a:schemeClr val="tx1"/>
                </a:solidFill>
                <a:latin typeface="+mn-lt"/>
                <a:ea typeface="+mn-ea"/>
                <a:cs typeface="+mn-cs"/>
              </a:rPr>
              <a:t>state (Running, Ready, etc.) and a dispatching priority and is the entity that is</a:t>
            </a:r>
          </a:p>
          <a:p>
            <a:r>
              <a:rPr lang="en-US" sz="1200" kern="1200" baseline="0" dirty="0" smtClean="0">
                <a:solidFill>
                  <a:schemeClr val="tx1"/>
                </a:solidFill>
                <a:latin typeface="+mn-lt"/>
                <a:ea typeface="+mn-ea"/>
                <a:cs typeface="+mn-cs"/>
              </a:rPr>
              <a:t>scheduled and dispatched by the OS.</a:t>
            </a:r>
            <a:endParaRPr lang="en-US" dirty="0" smtClean="0"/>
          </a:p>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4</a:t>
            </a:fld>
            <a:endParaRPr lang="en-US"/>
          </a:p>
        </p:txBody>
      </p:sp>
    </p:spTree>
    <p:extLst>
      <p:ext uri="{BB962C8B-B14F-4D97-AF65-F5344CB8AC3E}">
        <p14:creationId xmlns:p14="http://schemas.microsoft.com/office/powerpoint/2010/main" val="376170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Within a process, there may be one or more threads, each with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thread execution state (Running, Ready,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saved thread context when not running; one way to view a thread is as an independent program counter operating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execution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per-thread static storage for local variables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Access to the memory and resources of its process, shared with all other threads 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84365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4.2 illustrates the distinction between threads and processes from the point of view of process management. 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50173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benefits of threads derive from the performance implications: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t>
            </a:r>
            <a:r>
              <a:rPr lang="en-US" sz="1200" b="0" kern="1200" baseline="0" dirty="0" smtClean="0">
                <a:solidFill>
                  <a:schemeClr val="tx1"/>
                </a:solidFill>
                <a:latin typeface="+mn-lt"/>
                <a:ea typeface="+mn-ea"/>
                <a:cs typeface="+mn-cs"/>
              </a:rPr>
              <a:t>It takes far less time to create a new thread in an existing process than to</a:t>
            </a:r>
          </a:p>
          <a:p>
            <a:r>
              <a:rPr lang="en-US" sz="1200" kern="1200" baseline="0" dirty="0" smtClean="0">
                <a:solidFill>
                  <a:schemeClr val="tx1"/>
                </a:solidFill>
                <a:latin typeface="+mn-lt"/>
                <a:ea typeface="+mn-ea"/>
                <a:cs typeface="+mn-cs"/>
              </a:rPr>
              <a:t>create a brand-new process. Studies done by the Mach developers show that</a:t>
            </a:r>
          </a:p>
          <a:p>
            <a:r>
              <a:rPr lang="en-US" sz="1200" kern="1200" baseline="0" dirty="0" smtClean="0">
                <a:solidFill>
                  <a:schemeClr val="tx1"/>
                </a:solidFill>
                <a:latin typeface="+mn-lt"/>
                <a:ea typeface="+mn-ea"/>
                <a:cs typeface="+mn-cs"/>
              </a:rPr>
              <a:t>thread creation is ten times faster than process creation in UNIX [TEVA87].</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t>
            </a:r>
            <a:r>
              <a:rPr lang="en-US" sz="1200" b="0" kern="1200" baseline="0" dirty="0" smtClean="0">
                <a:solidFill>
                  <a:schemeClr val="tx1"/>
                </a:solidFill>
                <a:latin typeface="+mn-lt"/>
                <a:ea typeface="+mn-ea"/>
                <a:cs typeface="+mn-cs"/>
              </a:rPr>
              <a:t>It takes less time to terminate a thread than a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a:t>
            </a:r>
            <a:r>
              <a:rPr lang="en-US" sz="1200" b="0" kern="1200" baseline="0" dirty="0" smtClean="0">
                <a:solidFill>
                  <a:schemeClr val="tx1"/>
                </a:solidFill>
                <a:latin typeface="+mn-lt"/>
                <a:ea typeface="+mn-ea"/>
                <a:cs typeface="+mn-cs"/>
              </a:rPr>
              <a:t>It takes less time to switch between two threads within the same process than </a:t>
            </a:r>
            <a:r>
              <a:rPr lang="en-US" sz="1200" kern="1200" baseline="0" dirty="0" smtClean="0">
                <a:solidFill>
                  <a:schemeClr val="tx1"/>
                </a:solidFill>
                <a:latin typeface="+mn-lt"/>
                <a:ea typeface="+mn-ea"/>
                <a:cs typeface="+mn-cs"/>
              </a:rPr>
              <a:t>to switch between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a:t>
            </a:r>
            <a:r>
              <a:rPr lang="en-US" sz="1200" b="0" kern="1200" baseline="0" dirty="0" smtClean="0">
                <a:solidFill>
                  <a:schemeClr val="tx1"/>
                </a:solidFill>
                <a:latin typeface="+mn-lt"/>
                <a:ea typeface="+mn-ea"/>
                <a:cs typeface="+mn-cs"/>
              </a:rPr>
              <a:t>Threads enhance efficiency in communication between different executing </a:t>
            </a:r>
            <a:r>
              <a:rPr lang="en-US" sz="1200" kern="1200" baseline="0" dirty="0" smtClean="0">
                <a:solidFill>
                  <a:schemeClr val="tx1"/>
                </a:solidFill>
                <a:latin typeface="+mn-lt"/>
                <a:ea typeface="+mn-ea"/>
                <a:cs typeface="+mn-cs"/>
              </a:rPr>
              <a:t>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if there is an application or function that should be implemented as a set of related units of execution, it is far more efficient to do so as a collection of threads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25975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[LETW88] gives four examples of the uses of threads in a single-user multiprocessing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Foreground and background work: For example, in a spreadsheet program,</a:t>
            </a:r>
          </a:p>
          <a:p>
            <a:r>
              <a:rPr lang="en-US" sz="1200" kern="1200" baseline="0" dirty="0" smtClean="0">
                <a:solidFill>
                  <a:schemeClr val="tx1"/>
                </a:solidFill>
                <a:latin typeface="+mn-lt"/>
                <a:ea typeface="+mn-ea"/>
                <a:cs typeface="+mn-cs"/>
              </a:rPr>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Asynchronous processing: Asynchronous elements in the program can be</a:t>
            </a:r>
          </a:p>
          <a:p>
            <a:r>
              <a:rPr lang="en-US" sz="1200" kern="1200" baseline="0" dirty="0" smtClean="0">
                <a:solidFill>
                  <a:schemeClr val="tx1"/>
                </a:solidFill>
                <a:latin typeface="+mn-lt"/>
                <a:ea typeface="+mn-ea"/>
                <a:cs typeface="+mn-cs"/>
              </a:rPr>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Speed of execution: A multithreaded process can compute one batch of data</a:t>
            </a:r>
          </a:p>
          <a:p>
            <a:r>
              <a:rPr lang="en-US" sz="1200" kern="1200" baseline="0" dirty="0" smtClean="0">
                <a:solidFill>
                  <a:schemeClr val="tx1"/>
                </a:solidFill>
                <a:latin typeface="+mn-lt"/>
                <a:ea typeface="+mn-ea"/>
                <a:cs typeface="+mn-cs"/>
              </a:rPr>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Modular program structure: </a:t>
            </a:r>
            <a:r>
              <a:rPr lang="en-US" sz="1200" b="0" kern="1200" baseline="0" dirty="0" smtClean="0">
                <a:solidFill>
                  <a:schemeClr val="tx1"/>
                </a:solidFill>
                <a:latin typeface="+mn-lt"/>
                <a:ea typeface="+mn-ea"/>
                <a:cs typeface="+mn-cs"/>
              </a:rPr>
              <a:t>Programs that involve a variety of activities or a</a:t>
            </a:r>
          </a:p>
          <a:p>
            <a:r>
              <a:rPr lang="en-US" sz="1200" kern="1200" baseline="0" dirty="0" smtClean="0">
                <a:solidFill>
                  <a:schemeClr val="tx1"/>
                </a:solidFill>
                <a:latin typeface="+mn-lt"/>
                <a:ea typeface="+mn-ea"/>
                <a:cs typeface="+mn-cs"/>
              </a:rPr>
              <a:t>variety of sources and destinations of input and output may be easier to design and implement using threads. </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174831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265738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baseline="0" dirty="0" smtClean="0">
                <a:solidFill>
                  <a:schemeClr val="tx1"/>
                </a:solidFill>
                <a:latin typeface="+mn-lt"/>
                <a:ea typeface="+mn-ea"/>
                <a:cs typeface="+mn-cs"/>
              </a:rPr>
              <a:t>As with processes, the key states for a thread are Running, Ready, </a:t>
            </a:r>
            <a:r>
              <a:rPr lang="en-US" sz="1200" i="0" kern="1200" baseline="0" dirty="0" smtClean="0">
                <a:solidFill>
                  <a:schemeClr val="tx1"/>
                </a:solidFill>
                <a:latin typeface="+mn-lt"/>
                <a:ea typeface="+mn-ea"/>
                <a:cs typeface="+mn-cs"/>
              </a:rPr>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Spawn: </a:t>
            </a:r>
            <a:r>
              <a:rPr lang="en-US" sz="1200" b="0" kern="1200" baseline="0" dirty="0" smtClean="0">
                <a:solidFill>
                  <a:schemeClr val="tx1"/>
                </a:solidFill>
                <a:latin typeface="+mn-lt"/>
                <a:ea typeface="+mn-ea"/>
                <a:cs typeface="+mn-cs"/>
              </a:rPr>
              <a:t>Typically, when a new process is spawned, a thread for that process </a:t>
            </a:r>
            <a:r>
              <a:rPr lang="en-US" sz="1200" kern="1200" baseline="0" dirty="0" smtClean="0">
                <a:solidFill>
                  <a:schemeClr val="tx1"/>
                </a:solidFill>
                <a:latin typeface="+mn-lt"/>
                <a:ea typeface="+mn-ea"/>
                <a:cs typeface="+mn-cs"/>
              </a:rPr>
              <a:t>is also spawned. Subsequently, a thread within a process may spawn </a:t>
            </a:r>
          </a:p>
          <a:p>
            <a:r>
              <a:rPr lang="en-US" sz="1200" kern="1200" baseline="0" dirty="0" smtClean="0">
                <a:solidFill>
                  <a:schemeClr val="tx1"/>
                </a:solidFill>
                <a:latin typeface="+mn-lt"/>
                <a:ea typeface="+mn-ea"/>
                <a:cs typeface="+mn-cs"/>
              </a:rPr>
              <a:t>another thread within the same process, providing an instruction pointer and arguments for the new thread. The new thread is provided with its own register context and stack space and placed on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 </a:t>
            </a:r>
            <a:r>
              <a:rPr lang="en-US" sz="1200" b="0" kern="1200" baseline="0" dirty="0" smtClean="0">
                <a:solidFill>
                  <a:schemeClr val="tx1"/>
                </a:solidFill>
                <a:latin typeface="+mn-lt"/>
                <a:ea typeface="+mn-ea"/>
                <a:cs typeface="+mn-cs"/>
              </a:rPr>
              <a:t>When a thread needs to wait for an event, it will block (saving its user </a:t>
            </a:r>
            <a:r>
              <a:rPr lang="en-US" sz="1200" kern="1200" baseline="0" dirty="0" smtClean="0">
                <a:solidFill>
                  <a:schemeClr val="tx1"/>
                </a:solidFill>
                <a:latin typeface="+mn-lt"/>
                <a:ea typeface="+mn-ea"/>
                <a:cs typeface="+mn-cs"/>
              </a:rPr>
              <a:t>registers, program counter, and stack pointers). The processor may now turn to the execution of another ready thread in the same or a different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Unblock: </a:t>
            </a:r>
            <a:r>
              <a:rPr lang="en-US" sz="1200" b="0" kern="1200" baseline="0" dirty="0" smtClean="0">
                <a:solidFill>
                  <a:schemeClr val="tx1"/>
                </a:solidFill>
                <a:latin typeface="+mn-lt"/>
                <a:ea typeface="+mn-ea"/>
                <a:cs typeface="+mn-cs"/>
              </a:rPr>
              <a:t>When the event for which a thread is blocked occurs, the thread is </a:t>
            </a:r>
            <a:r>
              <a:rPr lang="en-US" sz="1200" kern="1200" baseline="0" dirty="0" smtClean="0">
                <a:solidFill>
                  <a:schemeClr val="tx1"/>
                </a:solidFill>
                <a:latin typeface="+mn-lt"/>
                <a:ea typeface="+mn-ea"/>
                <a:cs typeface="+mn-cs"/>
              </a:rPr>
              <a:t>moved to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Finish: </a:t>
            </a:r>
            <a:r>
              <a:rPr lang="en-US" sz="1200" b="0" kern="1200" baseline="0" dirty="0" smtClean="0">
                <a:solidFill>
                  <a:schemeClr val="tx1"/>
                </a:solidFill>
                <a:latin typeface="+mn-lt"/>
                <a:ea typeface="+mn-ea"/>
                <a:cs typeface="+mn-cs"/>
              </a:rPr>
              <a:t>When a thread completes, its register context and stacks are </a:t>
            </a:r>
            <a:r>
              <a:rPr lang="en-US" sz="1200" kern="1200" baseline="0" dirty="0" smtClean="0">
                <a:solidFill>
                  <a:schemeClr val="tx1"/>
                </a:solidFill>
                <a:latin typeface="+mn-lt"/>
                <a:ea typeface="+mn-ea"/>
                <a:cs typeface="+mn-cs"/>
              </a:rPr>
              <a:t>deallocated.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12374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significant issue is whether the blocking of a thread results in the blocking of the entire process. In other words, if one thread in a process is blocked, does this prevent the running of any other thread in the same process even if that other thread is in a ready state? Clearly, some of the flexibility and power of threads is lost if the one blocked thread blocks an entire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return to this issue subsequently in our discussion of user-level versus kernel-level threads, but for now let us consider the performance benefits of threads that do not block an entire process. Figure 4.3 (based on one in [KLEI96]) shows a program that performs two remote procedure calls (RPCs)  to two different hosts to obtain a combined result. In a single-threaded program, the results are obtained in sequence, so the program has to wait for a response from each server in turn. Rewriting the program to use a separate thread for each RPC results in a substantial speedup. Note that if this program operates on a uniprocessor, the requests must be generated sequentially and the results processed in sequence; however, the program waits concurrently for the two replies.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34839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green-panormic_rv.jpg"/>
          <p:cNvPicPr>
            <a:picLocks noChangeAspect="1"/>
          </p:cNvPicPr>
          <p:nvPr userDrawn="1"/>
        </p:nvPicPr>
        <p:blipFill>
          <a:blip r:embed="rId2"/>
          <a:stretch>
            <a:fillRect/>
          </a:stretch>
        </p:blipFill>
        <p:spPr>
          <a:xfrm>
            <a:off x="714" y="0"/>
            <a:ext cx="9231965" cy="6925056"/>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extLst>
      <p:ext uri="{BB962C8B-B14F-4D97-AF65-F5344CB8AC3E}">
        <p14:creationId xmlns:p14="http://schemas.microsoft.com/office/powerpoint/2010/main" val="134849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5/16/17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40157935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329"/>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47892"/>
            <a:ext cx="8229600" cy="4220806"/>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10965"/>
            <a:ext cx="2133600" cy="365125"/>
          </a:xfrm>
        </p:spPr>
        <p:txBody>
          <a:bodyPr/>
          <a:lstStyle>
            <a:lvl1pPr>
              <a:defRPr>
                <a:latin typeface="Arial"/>
                <a:cs typeface="Arial"/>
              </a:defRPr>
            </a:lvl1pPr>
          </a:lstStyle>
          <a:p>
            <a:fld id="{F03F31BF-7BAA-B545-8A54-BD6165549183}" type="datetimeFigureOut">
              <a:rPr lang="en-US" smtClean="0"/>
              <a:pPr/>
              <a:t>5/16/17</a:t>
            </a:fld>
            <a:endParaRPr lang="en-US" dirty="0"/>
          </a:p>
        </p:txBody>
      </p:sp>
      <p:sp>
        <p:nvSpPr>
          <p:cNvPr id="5" name="Footer Placeholder 4"/>
          <p:cNvSpPr>
            <a:spLocks noGrp="1"/>
          </p:cNvSpPr>
          <p:nvPr>
            <p:ph type="ftr" sz="quarter" idx="11"/>
          </p:nvPr>
        </p:nvSpPr>
        <p:spPr>
          <a:xfrm>
            <a:off x="3124200" y="6310965"/>
            <a:ext cx="2895600" cy="365125"/>
          </a:xfrm>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a:xfrm>
            <a:off x="6553200" y="6310965"/>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5/16/17</a:t>
            </a:fld>
            <a:endParaRPr lang="en-US" dirty="0"/>
          </a:p>
        </p:txBody>
      </p:sp>
      <p:sp>
        <p:nvSpPr>
          <p:cNvPr id="5" name="Footer Placeholder 4"/>
          <p:cNvSpPr>
            <a:spLocks noGrp="1"/>
          </p:cNvSpPr>
          <p:nvPr>
            <p:ph type="ftr" sz="quarter" idx="11"/>
          </p:nvPr>
        </p:nvSpPr>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45"/>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0008"/>
            <a:ext cx="4038600" cy="4204524"/>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820007"/>
            <a:ext cx="4038600" cy="4204525"/>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50517"/>
            <a:ext cx="2133600" cy="365125"/>
          </a:xfrm>
        </p:spPr>
        <p:txBody>
          <a:bodyPr/>
          <a:lstStyle>
            <a:lvl1pPr>
              <a:defRPr>
                <a:latin typeface="Arial"/>
                <a:cs typeface="Arial"/>
              </a:defRPr>
            </a:lvl1pPr>
          </a:lstStyle>
          <a:p>
            <a:fld id="{F03F31BF-7BAA-B545-8A54-BD6165549183}" type="datetimeFigureOut">
              <a:rPr lang="en-US" smtClean="0"/>
              <a:pPr/>
              <a:t>5/16/17</a:t>
            </a:fld>
            <a:endParaRPr lang="en-US" dirty="0"/>
          </a:p>
        </p:txBody>
      </p:sp>
      <p:sp>
        <p:nvSpPr>
          <p:cNvPr id="6" name="Footer Placeholder 5"/>
          <p:cNvSpPr>
            <a:spLocks noGrp="1"/>
          </p:cNvSpPr>
          <p:nvPr>
            <p:ph type="ftr" sz="quarter" idx="11"/>
          </p:nvPr>
        </p:nvSpPr>
        <p:spPr>
          <a:xfrm>
            <a:off x="3124200" y="6250517"/>
            <a:ext cx="2895600" cy="365125"/>
          </a:xfrm>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250517"/>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61747"/>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61984"/>
            <a:ext cx="4040188"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461984"/>
            <a:ext cx="4041775"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278334"/>
            <a:ext cx="2133600" cy="365125"/>
          </a:xfrm>
        </p:spPr>
        <p:txBody>
          <a:bodyPr/>
          <a:lstStyle>
            <a:lvl1pPr>
              <a:defRPr>
                <a:latin typeface="Arial"/>
                <a:cs typeface="Arial"/>
              </a:defRPr>
            </a:lvl1pPr>
          </a:lstStyle>
          <a:p>
            <a:fld id="{F03F31BF-7BAA-B545-8A54-BD6165549183}" type="datetimeFigureOut">
              <a:rPr lang="en-US" smtClean="0"/>
              <a:pPr/>
              <a:t>5/16/17</a:t>
            </a:fld>
            <a:endParaRPr lang="en-US" dirty="0"/>
          </a:p>
        </p:txBody>
      </p:sp>
      <p:sp>
        <p:nvSpPr>
          <p:cNvPr id="8" name="Footer Placeholder 7"/>
          <p:cNvSpPr>
            <a:spLocks noGrp="1"/>
          </p:cNvSpPr>
          <p:nvPr>
            <p:ph type="ftr" sz="quarter" idx="11"/>
          </p:nvPr>
        </p:nvSpPr>
        <p:spPr>
          <a:xfrm>
            <a:off x="3124200" y="6278334"/>
            <a:ext cx="2895600" cy="365125"/>
          </a:xfrm>
        </p:spPr>
        <p:txBody>
          <a:bodyPr/>
          <a:lstStyle>
            <a:lvl1pPr>
              <a:defRPr>
                <a:latin typeface="Arial"/>
                <a:cs typeface="Arial"/>
              </a:defRPr>
            </a:lvl1pPr>
          </a:lstStyle>
          <a:p>
            <a:endParaRPr lang="en-US" dirty="0"/>
          </a:p>
        </p:txBody>
      </p:sp>
      <p:sp>
        <p:nvSpPr>
          <p:cNvPr id="9" name="Slide Number Placeholder 8"/>
          <p:cNvSpPr>
            <a:spLocks noGrp="1"/>
          </p:cNvSpPr>
          <p:nvPr>
            <p:ph type="sldNum" sz="quarter" idx="12"/>
          </p:nvPr>
        </p:nvSpPr>
        <p:spPr>
          <a:xfrm>
            <a:off x="6553200" y="6278334"/>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5/16/17</a:t>
            </a:fld>
            <a:endParaRPr lang="en-US" dirty="0"/>
          </a:p>
        </p:txBody>
      </p:sp>
      <p:sp>
        <p:nvSpPr>
          <p:cNvPr id="4" name="Footer Placeholder 3"/>
          <p:cNvSpPr>
            <a:spLocks noGrp="1"/>
          </p:cNvSpPr>
          <p:nvPr>
            <p:ph type="ftr" sz="quarter" idx="11"/>
          </p:nvPr>
        </p:nvSpPr>
        <p:spPr/>
        <p:txBody>
          <a:bodyPr/>
          <a:lstStyle>
            <a:lvl1pPr>
              <a:defRPr>
                <a:latin typeface="Arial"/>
                <a:cs typeface="Arial"/>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31BF-7BAA-B545-8A54-BD6165549183}" type="datetimeFigureOut">
              <a:rPr lang="en-US" smtClean="0"/>
              <a:pPr/>
              <a:t>5/16/17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5/16/17</a:t>
            </a:fld>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F31BF-7BAA-B545-8A54-BD6165549183}" type="datetimeFigureOut">
              <a:rPr lang="en-US" smtClean="0"/>
              <a:pPr/>
              <a:t>5/16/17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DF3B2-5B0F-514C-AE92-94CAAA68DD3A}"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301756579"/>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1898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31BF-7BAA-B545-8A54-BD6165549183}" type="datetimeFigureOut">
              <a:rPr lang="en-US" smtClean="0"/>
              <a:pPr/>
              <a:t>5/16/17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F3B2-5B0F-514C-AE92-94CAAA68DD3A}" type="slidenum">
              <a:rPr lang="en-US" smtClean="0"/>
              <a:pPr/>
              <a:t>‹#›</a:t>
            </a:fld>
            <a:endParaRPr lang="en-US"/>
          </a:p>
        </p:txBody>
      </p:sp>
      <p:pic>
        <p:nvPicPr>
          <p:cNvPr id="9" name="Picture 8" descr="green-stripe.jpg"/>
          <p:cNvPicPr>
            <a:picLocks noChangeAspect="1"/>
          </p:cNvPicPr>
          <p:nvPr userDrawn="1"/>
        </p:nvPicPr>
        <p:blipFill>
          <a:blip r:embed="rId13"/>
          <a:stretch>
            <a:fillRect/>
          </a:stretch>
        </p:blipFill>
        <p:spPr>
          <a:xfrm>
            <a:off x="714" y="0"/>
            <a:ext cx="9231965" cy="69250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org/threads/the-linux-kernel-configuring-the-kernel-part-1.4274/" TargetMode="External"/></Relationships>
</file>

<file path=ppt/slides/_rels/slide20.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10.xml"/><Relationship Id="rId5" Type="http://schemas.openxmlformats.org/officeDocument/2006/relationships/chart" Target="../charts/chart2.xml"/><Relationship Id="rId1" Type="http://schemas.openxmlformats.org/officeDocument/2006/relationships/tags" Target="../tags/tag2.xml"/><Relationship Id="rId2"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nuxcommand.org/lc3_learning_the_shell.php" TargetMode="External"/><Relationship Id="rId3" Type="http://schemas.openxmlformats.org/officeDocument/2006/relationships/hyperlink" Target="http://people.westminstercollege.edu/faculty/ggagne/osc/v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kumimoji="0" lang="en-US" sz="4400" b="1" i="0" u="none" strike="noStrike" kern="1200" cap="none" spc="0" normalizeH="0" baseline="0" noProof="0" dirty="0" err="1" smtClean="0">
                <a:ln>
                  <a:noFill/>
                </a:ln>
                <a:solidFill>
                  <a:schemeClr val="bg1"/>
                </a:solidFill>
                <a:effectLst/>
                <a:uLnTx/>
                <a:uFillTx/>
                <a:latin typeface="Arial"/>
                <a:ea typeface="+mj-ea"/>
                <a:cs typeface="Arial"/>
              </a:rPr>
              <a:t>Ch</a:t>
            </a:r>
            <a:r>
              <a:rPr kumimoji="0" lang="en-US" sz="4400" b="1" i="0" u="none" strike="noStrike" kern="1200" cap="none" spc="0" normalizeH="0" baseline="0" noProof="0" dirty="0" smtClean="0">
                <a:ln>
                  <a:noFill/>
                </a:ln>
                <a:solidFill>
                  <a:schemeClr val="bg1"/>
                </a:solidFill>
                <a:effectLst/>
                <a:uLnTx/>
                <a:uFillTx/>
                <a:latin typeface="Arial"/>
                <a:ea typeface="+mj-ea"/>
                <a:cs typeface="Arial"/>
              </a:rPr>
              <a:t> </a:t>
            </a:r>
            <a:r>
              <a:rPr kumimoji="0" lang="en-US" sz="4400" b="1" i="0" u="none" strike="noStrike" kern="1200" cap="none" spc="0" normalizeH="0" baseline="0" noProof="0" dirty="0" smtClean="0">
                <a:ln>
                  <a:noFill/>
                </a:ln>
                <a:solidFill>
                  <a:schemeClr val="bg1"/>
                </a:solidFill>
                <a:effectLst/>
                <a:uLnTx/>
                <a:uFillTx/>
                <a:latin typeface="Arial"/>
                <a:ea typeface="+mj-ea"/>
                <a:cs typeface="Arial"/>
              </a:rPr>
              <a:t>4 </a:t>
            </a:r>
            <a:r>
              <a:rPr lang="en-US" sz="4400" dirty="0">
                <a:solidFill>
                  <a:schemeClr val="bg1"/>
                </a:solidFill>
              </a:rPr>
              <a:t>– </a:t>
            </a:r>
            <a:r>
              <a:rPr kumimoji="0" lang="en-US" sz="4400" b="1" i="0" u="none" strike="noStrike" kern="1200" cap="none" spc="0" normalizeH="0" baseline="0" noProof="0" dirty="0" smtClean="0">
                <a:ln>
                  <a:noFill/>
                </a:ln>
                <a:solidFill>
                  <a:schemeClr val="bg1"/>
                </a:solidFill>
                <a:effectLst/>
                <a:uLnTx/>
                <a:uFillTx/>
                <a:latin typeface="Arial"/>
                <a:ea typeface="+mj-ea"/>
                <a:cs typeface="Arial"/>
              </a:rPr>
              <a:t>Threading</a:t>
            </a:r>
            <a:endParaRPr kumimoji="0" lang="en-US" sz="4400" b="1" i="0" u="none" strike="noStrike" kern="1200" cap="none" spc="0" normalizeH="0" baseline="0" noProof="0" dirty="0">
              <a:ln>
                <a:noFill/>
              </a:ln>
              <a:solidFill>
                <a:schemeClr val="bg1"/>
              </a:solidFill>
              <a:effectLst/>
              <a:uLnTx/>
              <a:uFillTx/>
              <a:latin typeface="Arial"/>
              <a:ea typeface="+mj-ea"/>
              <a:cs typeface="Arial"/>
            </a:endParaRPr>
          </a:p>
        </p:txBody>
      </p:sp>
      <p:sp>
        <p:nvSpPr>
          <p:cNvPr id="5"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NEU </a:t>
            </a: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2017</a:t>
            </a:r>
            <a:endParaRPr kumimoji="0" lang="en-US" sz="3200" b="0" i="0" u="none" strike="noStrike" kern="1200" cap="none" spc="0" normalizeH="0" baseline="0" noProof="0" dirty="0">
              <a:ln>
                <a:noFill/>
              </a:ln>
              <a:solidFill>
                <a:srgbClr val="FCDC41"/>
              </a:solidFill>
              <a:effectLst/>
              <a:uLnTx/>
              <a:uFillTx/>
              <a:latin typeface="Arial"/>
              <a:ea typeface="+mn-ea"/>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143947"/>
          </a:xfrm>
        </p:spPr>
        <p:txBody>
          <a:bodyPr/>
          <a:lstStyle/>
          <a:p>
            <a:r>
              <a:rPr lang="en-NZ" b="1" dirty="0" smtClean="0">
                <a:ln>
                  <a:solidFill>
                    <a:schemeClr val="tx1"/>
                  </a:solidFill>
                </a:ln>
                <a:solidFill>
                  <a:schemeClr val="accent6">
                    <a:lumMod val="75000"/>
                  </a:schemeClr>
                </a:solidFill>
              </a:rPr>
              <a:t>Thread Execution States</a:t>
            </a:r>
            <a:endParaRPr lang="en-US" b="1" dirty="0">
              <a:ln>
                <a:solidFill>
                  <a:schemeClr val="tx1"/>
                </a:solidFill>
              </a:ln>
              <a:solidFill>
                <a:schemeClr val="accent6">
                  <a:lumMod val="75000"/>
                </a:schemeClr>
              </a:solidFill>
            </a:endParaRPr>
          </a:p>
        </p:txBody>
      </p:sp>
      <p:sp>
        <p:nvSpPr>
          <p:cNvPr id="3" name="Content Placeholder 2"/>
          <p:cNvSpPr>
            <a:spLocks noGrp="1"/>
          </p:cNvSpPr>
          <p:nvPr>
            <p:ph sz="half" idx="1"/>
          </p:nvPr>
        </p:nvSpPr>
        <p:spPr>
          <a:xfrm>
            <a:off x="609600" y="2057400"/>
            <a:ext cx="3657600" cy="3840163"/>
          </a:xfrm>
        </p:spPr>
        <p:txBody>
          <a:bodyPr>
            <a:normAutofit/>
          </a:bodyPr>
          <a:lstStyle/>
          <a:p>
            <a:endParaRPr lang="en-US" dirty="0" smtClean="0"/>
          </a:p>
          <a:p>
            <a:pPr>
              <a:buNone/>
            </a:pPr>
            <a:r>
              <a:rPr lang="en-US" sz="3200" dirty="0" smtClean="0"/>
              <a:t>The key states for a thread are:</a:t>
            </a:r>
          </a:p>
          <a:p>
            <a:pPr>
              <a:buNone/>
            </a:pPr>
            <a:endParaRPr lang="en-US" sz="3600" dirty="0" smtClean="0"/>
          </a:p>
          <a:p>
            <a:pPr marL="1371600" lvl="3">
              <a:spcBef>
                <a:spcPct val="0"/>
              </a:spcBef>
            </a:pPr>
            <a:r>
              <a:rPr lang="en-US" sz="2800" dirty="0" smtClean="0"/>
              <a:t>Running</a:t>
            </a:r>
          </a:p>
          <a:p>
            <a:pPr marL="1371600" lvl="3">
              <a:spcBef>
                <a:spcPct val="0"/>
              </a:spcBef>
            </a:pPr>
            <a:r>
              <a:rPr lang="en-US" sz="2800" dirty="0" smtClean="0"/>
              <a:t>Ready</a:t>
            </a:r>
          </a:p>
          <a:p>
            <a:pPr marL="1371600" lvl="3">
              <a:spcBef>
                <a:spcPct val="0"/>
              </a:spcBef>
            </a:pPr>
            <a:r>
              <a:rPr lang="en-US" sz="2800" dirty="0" smtClean="0"/>
              <a:t>Blocked</a:t>
            </a:r>
          </a:p>
          <a:p>
            <a:endParaRPr lang="en-US" dirty="0"/>
          </a:p>
        </p:txBody>
      </p:sp>
      <p:cxnSp>
        <p:nvCxnSpPr>
          <p:cNvPr id="5" name="Straight Connector 4"/>
          <p:cNvCxnSpPr/>
          <p:nvPr/>
        </p:nvCxnSpPr>
        <p:spPr>
          <a:xfrm rot="5400000">
            <a:off x="2591594" y="4190206"/>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876800" y="1905000"/>
            <a:ext cx="3962400" cy="4499693"/>
          </a:xfrm>
          <a:prstGeom prst="rect">
            <a:avLst/>
          </a:prstGeom>
        </p:spPr>
        <p:txBody>
          <a:bodyPr wrap="square">
            <a:spAutoFit/>
          </a:bodyPr>
          <a:lstStyle/>
          <a:p>
            <a:pPr marL="342900" indent="-342900" eaLnBrk="0" hangingPunct="0">
              <a:spcBef>
                <a:spcPct val="20000"/>
              </a:spcBef>
              <a:buFont typeface="Arial" charset="0"/>
            </a:pPr>
            <a:endParaRPr lang="en-US" sz="3200" dirty="0" smtClean="0">
              <a:latin typeface="+mn-lt"/>
            </a:endParaRPr>
          </a:p>
          <a:p>
            <a:pPr marL="342900" indent="-342900" eaLnBrk="0" hangingPunct="0">
              <a:spcBef>
                <a:spcPct val="20000"/>
              </a:spcBef>
              <a:buFont typeface="Arial" charset="0"/>
            </a:pPr>
            <a:r>
              <a:rPr lang="en-US" sz="3200" dirty="0" smtClean="0">
                <a:latin typeface="+mn-lt"/>
              </a:rPr>
              <a:t>  Thread operations associated with a change in thread state are:</a:t>
            </a:r>
          </a:p>
          <a:p>
            <a:pPr marL="342900" indent="-342900" eaLnBrk="0" hangingPunct="0">
              <a:spcBef>
                <a:spcPct val="20000"/>
              </a:spcBef>
              <a:buFont typeface="Arial" charset="0"/>
            </a:pPr>
            <a:endParaRPr lang="en-US" sz="1500" dirty="0" smtClean="0">
              <a:latin typeface="+mn-lt"/>
            </a:endParaRP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Spawn</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Unblock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Finish</a:t>
            </a:r>
          </a:p>
        </p:txBody>
      </p:sp>
      <p:sp>
        <p:nvSpPr>
          <p:cNvPr id="4" name="TextBox 3"/>
          <p:cNvSpPr txBox="1"/>
          <p:nvPr/>
        </p:nvSpPr>
        <p:spPr>
          <a:xfrm>
            <a:off x="1558636" y="5897563"/>
            <a:ext cx="1090363" cy="369332"/>
          </a:xfrm>
          <a:prstGeom prst="rect">
            <a:avLst/>
          </a:prstGeom>
          <a:noFill/>
        </p:spPr>
        <p:txBody>
          <a:bodyPr wrap="none" rtlCol="0">
            <a:spAutoFit/>
          </a:bodyPr>
          <a:lstStyle/>
          <a:p>
            <a:r>
              <a:rPr lang="en-US" dirty="0" smtClean="0"/>
              <a:t>Suspend?</a:t>
            </a:r>
            <a:endParaRPr lang="en-US" dirty="0"/>
          </a:p>
        </p:txBody>
      </p:sp>
    </p:spTree>
    <p:extLst>
      <p:ext uri="{BB962C8B-B14F-4D97-AF65-F5344CB8AC3E}">
        <p14:creationId xmlns:p14="http://schemas.microsoft.com/office/powerpoint/2010/main" val="52836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3529" t="10909" r="12941" b="18182"/>
          <a:stretch>
            <a:fillRect/>
          </a:stretch>
        </p:blipFill>
        <p:spPr>
          <a:xfrm>
            <a:off x="1981200" y="609600"/>
            <a:ext cx="5410127" cy="5943600"/>
          </a:xfrm>
          <a:prstGeom prst="rect">
            <a:avLst/>
          </a:prstGeom>
        </p:spPr>
      </p:pic>
    </p:spTree>
    <p:extLst>
      <p:ext uri="{BB962C8B-B14F-4D97-AF65-F5344CB8AC3E}">
        <p14:creationId xmlns:p14="http://schemas.microsoft.com/office/powerpoint/2010/main" val="4078308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4.pdf"/>
          <p:cNvPicPr>
            <a:picLocks noChangeAspect="1"/>
          </p:cNvPicPr>
          <p:nvPr/>
        </p:nvPicPr>
        <p:blipFill>
          <a:blip r:embed="rId3"/>
          <a:srcRect t="14545" b="36364"/>
          <a:stretch>
            <a:fillRect/>
          </a:stretch>
        </p:blipFill>
        <p:spPr>
          <a:xfrm>
            <a:off x="-381000" y="609600"/>
            <a:ext cx="9835582" cy="6248400"/>
          </a:xfrm>
          <a:prstGeom prst="rect">
            <a:avLst/>
          </a:prstGeom>
        </p:spPr>
      </p:pic>
    </p:spTree>
    <p:extLst>
      <p:ext uri="{BB962C8B-B14F-4D97-AF65-F5344CB8AC3E}">
        <p14:creationId xmlns:p14="http://schemas.microsoft.com/office/powerpoint/2010/main" val="350758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457200"/>
            <a:ext cx="6019800" cy="579438"/>
          </a:xfrm>
          <a:noFill/>
        </p:spPr>
        <p:txBody>
          <a:bodyPr/>
          <a:lstStyle/>
          <a:p>
            <a:pPr eaLnBrk="1" hangingPunct="1">
              <a:defRPr/>
            </a:pPr>
            <a:r>
              <a:rPr lang="en-US" sz="3200" dirty="0" smtClean="0"/>
              <a:t>User-Level Threads (ULT)</a:t>
            </a:r>
          </a:p>
        </p:txBody>
      </p:sp>
      <p:sp>
        <p:nvSpPr>
          <p:cNvPr id="14339" name="Rectangle 3"/>
          <p:cNvSpPr>
            <a:spLocks noGrp="1" noChangeArrowheads="1"/>
          </p:cNvSpPr>
          <p:nvPr>
            <p:ph type="body" idx="1"/>
          </p:nvPr>
        </p:nvSpPr>
        <p:spPr>
          <a:xfrm>
            <a:off x="533400" y="1219200"/>
            <a:ext cx="5676900" cy="5181600"/>
          </a:xfrm>
          <a:noFill/>
        </p:spPr>
        <p:txBody>
          <a:bodyPr>
            <a:normAutofit lnSpcReduction="10000"/>
          </a:bodyPr>
          <a:lstStyle/>
          <a:p>
            <a:pPr eaLnBrk="1" hangingPunct="1">
              <a:defRPr/>
            </a:pPr>
            <a:r>
              <a:rPr lang="en-US" sz="1800" dirty="0" smtClean="0"/>
              <a:t>All thread management is done by the application</a:t>
            </a:r>
          </a:p>
          <a:p>
            <a:pPr eaLnBrk="1" hangingPunct="1">
              <a:defRPr/>
            </a:pPr>
            <a:endParaRPr lang="en-US" sz="1600" dirty="0" smtClean="0"/>
          </a:p>
          <a:p>
            <a:pPr eaLnBrk="1" hangingPunct="1">
              <a:defRPr/>
            </a:pPr>
            <a:r>
              <a:rPr lang="en-US" sz="1800" dirty="0" smtClean="0"/>
              <a:t>The kernel is not aware of the existence of threads and schedules the process as a unit and assigns a single execution state (Ready, Running, Blocked, etc.)</a:t>
            </a:r>
          </a:p>
          <a:p>
            <a:pPr eaLnBrk="1" hangingPunct="1">
              <a:defRPr/>
            </a:pPr>
            <a:endParaRPr lang="en-US" sz="1600" dirty="0" smtClean="0"/>
          </a:p>
          <a:p>
            <a:pPr eaLnBrk="1" hangingPunct="1">
              <a:defRPr/>
            </a:pPr>
            <a:r>
              <a:rPr lang="en-US" sz="1800" dirty="0" smtClean="0"/>
              <a:t>Any application can be programmed to be multithreaded by using a </a:t>
            </a:r>
            <a:r>
              <a:rPr lang="en-US" sz="1800" i="1" dirty="0" smtClean="0">
                <a:solidFill>
                  <a:srgbClr val="002060"/>
                </a:solidFill>
              </a:rPr>
              <a:t>threads library</a:t>
            </a:r>
            <a:r>
              <a:rPr lang="en-US" sz="1800" dirty="0" smtClean="0">
                <a:solidFill>
                  <a:srgbClr val="002060"/>
                </a:solidFill>
              </a:rPr>
              <a:t> </a:t>
            </a:r>
            <a:r>
              <a:rPr lang="en-US" sz="1800" dirty="0" smtClean="0"/>
              <a:t>which contains code for </a:t>
            </a:r>
            <a:r>
              <a:rPr lang="en-US" sz="1800" b="1" dirty="0" smtClean="0"/>
              <a:t>creating</a:t>
            </a:r>
            <a:r>
              <a:rPr lang="en-US" sz="1800" dirty="0" smtClean="0"/>
              <a:t> and </a:t>
            </a:r>
            <a:r>
              <a:rPr lang="en-US" sz="1800" b="1" dirty="0" smtClean="0"/>
              <a:t>destroying</a:t>
            </a:r>
            <a:r>
              <a:rPr lang="en-US" sz="1800" dirty="0" smtClean="0"/>
              <a:t> threads, for passing messages and data between threads, for </a:t>
            </a:r>
            <a:r>
              <a:rPr lang="en-US" sz="1800" b="1" dirty="0" smtClean="0"/>
              <a:t>scheduling</a:t>
            </a:r>
            <a:r>
              <a:rPr lang="en-US" sz="1800" dirty="0" smtClean="0"/>
              <a:t> thread execution, and for saving and restoring thread contexts.</a:t>
            </a:r>
          </a:p>
          <a:p>
            <a:pPr eaLnBrk="1" hangingPunct="1">
              <a:defRPr/>
            </a:pPr>
            <a:endParaRPr lang="en-US" sz="1600" dirty="0" smtClean="0"/>
          </a:p>
          <a:p>
            <a:pPr eaLnBrk="1" hangingPunct="1">
              <a:defRPr/>
            </a:pPr>
            <a:r>
              <a:rPr lang="en-US" sz="1800" dirty="0" smtClean="0"/>
              <a:t>Disadvantages:</a:t>
            </a:r>
          </a:p>
          <a:p>
            <a:pPr lvl="1" eaLnBrk="1" hangingPunct="1">
              <a:defRPr/>
            </a:pPr>
            <a:r>
              <a:rPr lang="en-US" sz="1600" dirty="0" smtClean="0"/>
              <a:t>when a ULT executes a blocking system call, all of the threads within the same process are blocked</a:t>
            </a:r>
          </a:p>
          <a:p>
            <a:pPr lvl="1" eaLnBrk="1" hangingPunct="1">
              <a:defRPr/>
            </a:pPr>
            <a:r>
              <a:rPr lang="en-US" sz="1600" dirty="0" smtClean="0"/>
              <a:t>can not take advantage of multiprocessing</a:t>
            </a:r>
          </a:p>
        </p:txBody>
      </p:sp>
      <p:pic>
        <p:nvPicPr>
          <p:cNvPr id="4" name="Picture 6" descr="f06"/>
          <p:cNvPicPr>
            <a:picLocks noChangeAspect="1" noChangeArrowheads="1"/>
          </p:cNvPicPr>
          <p:nvPr/>
        </p:nvPicPr>
        <p:blipFill>
          <a:blip r:embed="rId2">
            <a:extLst>
              <a:ext uri="{28A0092B-C50C-407E-A947-70E740481C1C}">
                <a14:useLocalDpi xmlns:a14="http://schemas.microsoft.com/office/drawing/2010/main" val="0"/>
              </a:ext>
            </a:extLst>
          </a:blip>
          <a:srcRect l="430" r="66434" b="42587"/>
          <a:stretch>
            <a:fillRect/>
          </a:stretch>
        </p:blipFill>
        <p:spPr bwMode="auto">
          <a:xfrm>
            <a:off x="6210300" y="1036638"/>
            <a:ext cx="29337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519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fade">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fade">
                                      <p:cBhvr>
                                        <p:cTn id="17" dur="500"/>
                                        <p:tgtEl>
                                          <p:spTgt spid="143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339">
                                            <p:txEl>
                                              <p:pRg st="6" end="6"/>
                                            </p:txEl>
                                          </p:spTgt>
                                        </p:tgtEl>
                                        <p:attrNameLst>
                                          <p:attrName>style.visibility</p:attrName>
                                        </p:attrNameLst>
                                      </p:cBhvr>
                                      <p:to>
                                        <p:strVal val="visible"/>
                                      </p:to>
                                    </p:set>
                                    <p:animEffect transition="in" filter="fade">
                                      <p:cBhvr>
                                        <p:cTn id="22" dur="500"/>
                                        <p:tgtEl>
                                          <p:spTgt spid="14339">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339">
                                            <p:txEl>
                                              <p:pRg st="7" end="7"/>
                                            </p:txEl>
                                          </p:spTgt>
                                        </p:tgtEl>
                                        <p:attrNameLst>
                                          <p:attrName>style.visibility</p:attrName>
                                        </p:attrNameLst>
                                      </p:cBhvr>
                                      <p:to>
                                        <p:strVal val="visible"/>
                                      </p:to>
                                    </p:set>
                                    <p:animEffect transition="in" filter="fade">
                                      <p:cBhvr>
                                        <p:cTn id="25" dur="500"/>
                                        <p:tgtEl>
                                          <p:spTgt spid="14339">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339">
                                            <p:txEl>
                                              <p:pRg st="8" end="8"/>
                                            </p:txEl>
                                          </p:spTgt>
                                        </p:tgtEl>
                                        <p:attrNameLst>
                                          <p:attrName>style.visibility</p:attrName>
                                        </p:attrNameLst>
                                      </p:cBhvr>
                                      <p:to>
                                        <p:strVal val="visible"/>
                                      </p:to>
                                    </p:set>
                                    <p:animEffect transition="in" filter="fade">
                                      <p:cBhvr>
                                        <p:cTn id="28"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457200"/>
            <a:ext cx="6248400" cy="655638"/>
          </a:xfrm>
          <a:noFill/>
        </p:spPr>
        <p:txBody>
          <a:bodyPr/>
          <a:lstStyle/>
          <a:p>
            <a:pPr eaLnBrk="1" hangingPunct="1">
              <a:defRPr/>
            </a:pPr>
            <a:r>
              <a:rPr lang="en-US" sz="3200" dirty="0" smtClean="0"/>
              <a:t>Kernel-Level Threads (KLT)</a:t>
            </a:r>
          </a:p>
        </p:txBody>
      </p:sp>
      <p:sp>
        <p:nvSpPr>
          <p:cNvPr id="15363" name="Rectangle 3"/>
          <p:cNvSpPr>
            <a:spLocks noGrp="1" noChangeArrowheads="1"/>
          </p:cNvSpPr>
          <p:nvPr>
            <p:ph type="body" idx="1"/>
          </p:nvPr>
        </p:nvSpPr>
        <p:spPr>
          <a:xfrm>
            <a:off x="533400" y="1295400"/>
            <a:ext cx="5842000" cy="5105400"/>
          </a:xfrm>
          <a:noFill/>
        </p:spPr>
        <p:txBody>
          <a:bodyPr tIns="182880" bIns="182880">
            <a:normAutofit fontScale="92500"/>
          </a:bodyPr>
          <a:lstStyle/>
          <a:p>
            <a:pPr eaLnBrk="1" hangingPunct="1">
              <a:lnSpc>
                <a:spcPct val="90000"/>
              </a:lnSpc>
              <a:defRPr/>
            </a:pPr>
            <a:r>
              <a:rPr lang="en-US" sz="1800" dirty="0" smtClean="0"/>
              <a:t>Examples include Windows &amp; Linux</a:t>
            </a:r>
          </a:p>
          <a:p>
            <a:pPr eaLnBrk="1" hangingPunct="1">
              <a:lnSpc>
                <a:spcPct val="90000"/>
              </a:lnSpc>
              <a:defRPr/>
            </a:pPr>
            <a:endParaRPr lang="en-US" sz="1600" dirty="0" smtClean="0"/>
          </a:p>
          <a:p>
            <a:pPr eaLnBrk="1" hangingPunct="1">
              <a:lnSpc>
                <a:spcPct val="90000"/>
              </a:lnSpc>
              <a:defRPr/>
            </a:pPr>
            <a:r>
              <a:rPr lang="en-US" sz="1800" dirty="0" smtClean="0"/>
              <a:t>All of the work of </a:t>
            </a:r>
            <a:r>
              <a:rPr lang="en-US" sz="1800" i="1" dirty="0" smtClean="0"/>
              <a:t>thread management </a:t>
            </a:r>
            <a:r>
              <a:rPr lang="en-US" sz="1800" dirty="0" smtClean="0"/>
              <a:t>is done by the kernel. i.e. no thread management code in the program.</a:t>
            </a:r>
          </a:p>
          <a:p>
            <a:pPr eaLnBrk="1" hangingPunct="1">
              <a:lnSpc>
                <a:spcPct val="90000"/>
              </a:lnSpc>
              <a:defRPr/>
            </a:pPr>
            <a:endParaRPr lang="en-US" sz="1600" dirty="0" smtClean="0"/>
          </a:p>
          <a:p>
            <a:pPr eaLnBrk="1" hangingPunct="1">
              <a:lnSpc>
                <a:spcPct val="90000"/>
              </a:lnSpc>
              <a:defRPr/>
            </a:pPr>
            <a:r>
              <a:rPr lang="en-US" sz="1800" dirty="0" smtClean="0"/>
              <a:t>Kernel maintains context information for the process as a whole and for individual threads within the process</a:t>
            </a:r>
          </a:p>
          <a:p>
            <a:pPr eaLnBrk="1" hangingPunct="1">
              <a:lnSpc>
                <a:spcPct val="90000"/>
              </a:lnSpc>
              <a:defRPr/>
            </a:pPr>
            <a:endParaRPr lang="en-US" sz="1600" dirty="0" smtClean="0"/>
          </a:p>
          <a:p>
            <a:pPr eaLnBrk="1" hangingPunct="1">
              <a:lnSpc>
                <a:spcPct val="90000"/>
              </a:lnSpc>
              <a:defRPr/>
            </a:pPr>
            <a:r>
              <a:rPr lang="en-US" sz="1800" dirty="0" smtClean="0"/>
              <a:t>Scheduling is done by the kernel on a thread basis</a:t>
            </a:r>
          </a:p>
          <a:p>
            <a:pPr eaLnBrk="1" hangingPunct="1">
              <a:lnSpc>
                <a:spcPct val="90000"/>
              </a:lnSpc>
              <a:buFont typeface="Wingdings" panose="05000000000000000000" pitchFamily="2" charset="2"/>
              <a:buNone/>
              <a:defRPr/>
            </a:pPr>
            <a:endParaRPr lang="en-US" sz="1600" dirty="0" smtClean="0"/>
          </a:p>
          <a:p>
            <a:pPr eaLnBrk="1" hangingPunct="1">
              <a:lnSpc>
                <a:spcPct val="90000"/>
              </a:lnSpc>
              <a:buFont typeface="Wingdings" panose="05000000000000000000" pitchFamily="2" charset="2"/>
              <a:buNone/>
              <a:defRPr/>
            </a:pPr>
            <a:r>
              <a:rPr lang="en-US" sz="1800" b="1" dirty="0" smtClean="0"/>
              <a:t>Advantages</a:t>
            </a:r>
            <a:r>
              <a:rPr lang="en-US" sz="1800" dirty="0" smtClean="0"/>
              <a:t>:</a:t>
            </a:r>
          </a:p>
          <a:p>
            <a:pPr lvl="1" eaLnBrk="1" hangingPunct="1">
              <a:lnSpc>
                <a:spcPct val="90000"/>
              </a:lnSpc>
              <a:defRPr/>
            </a:pPr>
            <a:r>
              <a:rPr lang="en-US" sz="1600" dirty="0" smtClean="0"/>
              <a:t>Kernel can simultaneously schedule multiple threads from the same process on multiple processors</a:t>
            </a:r>
          </a:p>
          <a:p>
            <a:pPr lvl="1" eaLnBrk="1" hangingPunct="1">
              <a:lnSpc>
                <a:spcPct val="90000"/>
              </a:lnSpc>
              <a:defRPr/>
            </a:pPr>
            <a:r>
              <a:rPr lang="en-US" sz="1600" dirty="0" smtClean="0"/>
              <a:t>If one thread in a process is blocked, the kernel can schedule another thread of the same process</a:t>
            </a:r>
          </a:p>
          <a:p>
            <a:pPr lvl="1" indent="-692150" eaLnBrk="1" hangingPunct="1">
              <a:lnSpc>
                <a:spcPct val="90000"/>
              </a:lnSpc>
              <a:buFont typeface="Wingdings" panose="05000000000000000000" pitchFamily="2" charset="2"/>
              <a:buNone/>
              <a:defRPr/>
            </a:pPr>
            <a:endParaRPr lang="en-US" sz="1600" dirty="0" smtClean="0"/>
          </a:p>
          <a:p>
            <a:pPr eaLnBrk="1" hangingPunct="1">
              <a:lnSpc>
                <a:spcPct val="90000"/>
              </a:lnSpc>
              <a:buFont typeface="Wingdings" panose="05000000000000000000" pitchFamily="2" charset="2"/>
              <a:buNone/>
              <a:defRPr/>
            </a:pPr>
            <a:r>
              <a:rPr lang="en-US" sz="1800" b="1" dirty="0" smtClean="0"/>
              <a:t>Disadvantage</a:t>
            </a:r>
            <a:r>
              <a:rPr lang="en-US" sz="1800" dirty="0" smtClean="0"/>
              <a:t>:  </a:t>
            </a:r>
            <a:r>
              <a:rPr lang="en-US" sz="1600" dirty="0" smtClean="0"/>
              <a:t>transfer of control from one thread to the next in the same process requires a mode switch to the kernel</a:t>
            </a:r>
            <a:endParaRPr lang="en-US" sz="1800" dirty="0" smtClean="0"/>
          </a:p>
        </p:txBody>
      </p:sp>
      <p:pic>
        <p:nvPicPr>
          <p:cNvPr id="4" name="Picture 6" descr="f06"/>
          <p:cNvPicPr>
            <a:picLocks noChangeAspect="1" noChangeArrowheads="1"/>
          </p:cNvPicPr>
          <p:nvPr/>
        </p:nvPicPr>
        <p:blipFill>
          <a:blip r:embed="rId2">
            <a:extLst>
              <a:ext uri="{28A0092B-C50C-407E-A947-70E740481C1C}">
                <a14:useLocalDpi xmlns:a14="http://schemas.microsoft.com/office/drawing/2010/main" val="0"/>
              </a:ext>
            </a:extLst>
          </a:blip>
          <a:srcRect l="32706" r="34589" b="31696"/>
          <a:stretch>
            <a:fillRect/>
          </a:stretch>
        </p:blipFill>
        <p:spPr bwMode="auto">
          <a:xfrm>
            <a:off x="6375400" y="785019"/>
            <a:ext cx="2628900"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2744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pRg st="8" end="8"/>
                                            </p:txEl>
                                          </p:spTgt>
                                        </p:tgtEl>
                                        <p:attrNameLst>
                                          <p:attrName>style.visibility</p:attrName>
                                        </p:attrNameLst>
                                      </p:cBhvr>
                                      <p:to>
                                        <p:strVal val="visible"/>
                                      </p:to>
                                    </p:set>
                                    <p:animEffect transition="in" filter="fade">
                                      <p:cBhvr>
                                        <p:cTn id="7" dur="500"/>
                                        <p:tgtEl>
                                          <p:spTgt spid="1536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63">
                                            <p:txEl>
                                              <p:pRg st="9" end="9"/>
                                            </p:txEl>
                                          </p:spTgt>
                                        </p:tgtEl>
                                        <p:attrNameLst>
                                          <p:attrName>style.visibility</p:attrName>
                                        </p:attrNameLst>
                                      </p:cBhvr>
                                      <p:to>
                                        <p:strVal val="visible"/>
                                      </p:to>
                                    </p:set>
                                    <p:animEffect transition="in" filter="fade">
                                      <p:cBhvr>
                                        <p:cTn id="10" dur="500"/>
                                        <p:tgtEl>
                                          <p:spTgt spid="1536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363">
                                            <p:txEl>
                                              <p:pRg st="10" end="10"/>
                                            </p:txEl>
                                          </p:spTgt>
                                        </p:tgtEl>
                                        <p:attrNameLst>
                                          <p:attrName>style.visibility</p:attrName>
                                        </p:attrNameLst>
                                      </p:cBhvr>
                                      <p:to>
                                        <p:strVal val="visible"/>
                                      </p:to>
                                    </p:set>
                                    <p:animEffect transition="in" filter="fade">
                                      <p:cBhvr>
                                        <p:cTn id="13" dur="500"/>
                                        <p:tgtEl>
                                          <p:spTgt spid="15363">
                                            <p:txEl>
                                              <p:pRg st="10" end="1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5363">
                                            <p:txEl>
                                              <p:pRg st="12" end="12"/>
                                            </p:txEl>
                                          </p:spTgt>
                                        </p:tgtEl>
                                        <p:attrNameLst>
                                          <p:attrName>style.visibility</p:attrName>
                                        </p:attrNameLst>
                                      </p:cBhvr>
                                      <p:to>
                                        <p:strVal val="visible"/>
                                      </p:to>
                                    </p:set>
                                    <p:animEffect transition="in" filter="fade">
                                      <p:cBhvr>
                                        <p:cTn id="18" dur="500"/>
                                        <p:tgtEl>
                                          <p:spTgt spid="15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47700"/>
            <a:ext cx="4724400" cy="579438"/>
          </a:xfrm>
          <a:noFill/>
        </p:spPr>
        <p:txBody>
          <a:bodyPr/>
          <a:lstStyle/>
          <a:p>
            <a:pPr eaLnBrk="1" hangingPunct="1">
              <a:defRPr/>
            </a:pPr>
            <a:r>
              <a:rPr lang="en-US" sz="3200" dirty="0" smtClean="0"/>
              <a:t>Combined Approaches</a:t>
            </a:r>
          </a:p>
        </p:txBody>
      </p:sp>
      <p:sp>
        <p:nvSpPr>
          <p:cNvPr id="16387" name="Rectangle 3"/>
          <p:cNvSpPr>
            <a:spLocks noGrp="1" noChangeArrowheads="1"/>
          </p:cNvSpPr>
          <p:nvPr>
            <p:ph type="body" idx="1"/>
          </p:nvPr>
        </p:nvSpPr>
        <p:spPr>
          <a:xfrm>
            <a:off x="685800" y="1333500"/>
            <a:ext cx="4724400" cy="4000500"/>
          </a:xfrm>
          <a:noFill/>
        </p:spPr>
        <p:txBody>
          <a:bodyPr tIns="182880" bIns="91440"/>
          <a:lstStyle/>
          <a:p>
            <a:pPr eaLnBrk="1" hangingPunct="1">
              <a:defRPr/>
            </a:pPr>
            <a:r>
              <a:rPr lang="en-US" sz="1800" dirty="0" smtClean="0"/>
              <a:t>Example:  </a:t>
            </a:r>
            <a:r>
              <a:rPr lang="en-US" sz="1800" b="1" dirty="0" smtClean="0"/>
              <a:t>SUN</a:t>
            </a:r>
            <a:r>
              <a:rPr lang="en-US" sz="1800" dirty="0" smtClean="0"/>
              <a:t> </a:t>
            </a:r>
            <a:r>
              <a:rPr lang="en-US" sz="1800" b="1" dirty="0" smtClean="0"/>
              <a:t>Solaris</a:t>
            </a:r>
            <a:endParaRPr lang="en-US" sz="1800" dirty="0" smtClean="0"/>
          </a:p>
          <a:p>
            <a:pPr eaLnBrk="1" hangingPunct="1">
              <a:defRPr/>
            </a:pPr>
            <a:endParaRPr lang="en-US" sz="1800" dirty="0" smtClean="0"/>
          </a:p>
          <a:p>
            <a:pPr eaLnBrk="1" hangingPunct="1">
              <a:defRPr/>
            </a:pPr>
            <a:r>
              <a:rPr lang="en-US" sz="1800" dirty="0" smtClean="0"/>
              <a:t>Thread </a:t>
            </a:r>
            <a:r>
              <a:rPr lang="en-US" sz="1800" i="1" dirty="0" smtClean="0"/>
              <a:t>creation</a:t>
            </a:r>
            <a:r>
              <a:rPr lang="en-US" sz="1800" dirty="0" smtClean="0"/>
              <a:t>, </a:t>
            </a:r>
            <a:r>
              <a:rPr lang="en-US" sz="1800" i="1" dirty="0" smtClean="0"/>
              <a:t>destruction</a:t>
            </a:r>
            <a:r>
              <a:rPr lang="en-US" sz="1800" dirty="0" smtClean="0"/>
              <a:t>, bulk of </a:t>
            </a:r>
            <a:r>
              <a:rPr lang="en-US" sz="1800" i="1" dirty="0" smtClean="0"/>
              <a:t>scheduling</a:t>
            </a:r>
            <a:r>
              <a:rPr lang="en-US" sz="1800" dirty="0" smtClean="0"/>
              <a:t> and </a:t>
            </a:r>
            <a:r>
              <a:rPr lang="en-US" sz="1800" i="1" dirty="0" smtClean="0"/>
              <a:t>synchronization</a:t>
            </a:r>
            <a:r>
              <a:rPr lang="en-US" sz="1800" dirty="0" smtClean="0"/>
              <a:t> are done in the user space.</a:t>
            </a:r>
          </a:p>
          <a:p>
            <a:pPr eaLnBrk="1" hangingPunct="1">
              <a:buFont typeface="Wingdings" panose="05000000000000000000" pitchFamily="2" charset="2"/>
              <a:buNone/>
              <a:defRPr/>
            </a:pPr>
            <a:endParaRPr lang="en-US" sz="1800" dirty="0" smtClean="0"/>
          </a:p>
          <a:p>
            <a:pPr eaLnBrk="1" hangingPunct="1">
              <a:defRPr/>
            </a:pPr>
            <a:r>
              <a:rPr lang="en-US" sz="1800" dirty="0" smtClean="0"/>
              <a:t>multiple threads within the same application can run in parallel on multiple processors</a:t>
            </a:r>
          </a:p>
          <a:p>
            <a:pPr eaLnBrk="1" hangingPunct="1">
              <a:defRPr/>
            </a:pPr>
            <a:endParaRPr lang="en-US" sz="1800" dirty="0" smtClean="0"/>
          </a:p>
          <a:p>
            <a:pPr eaLnBrk="1" hangingPunct="1">
              <a:defRPr/>
            </a:pPr>
            <a:r>
              <a:rPr lang="en-US" sz="1800" dirty="0" smtClean="0"/>
              <a:t>if one is blocked, another thread within the same application need not block</a:t>
            </a:r>
          </a:p>
        </p:txBody>
      </p:sp>
      <p:pic>
        <p:nvPicPr>
          <p:cNvPr id="4" name="Picture 6" descr="f06"/>
          <p:cNvPicPr>
            <a:picLocks noChangeAspect="1" noChangeArrowheads="1"/>
          </p:cNvPicPr>
          <p:nvPr/>
        </p:nvPicPr>
        <p:blipFill>
          <a:blip r:embed="rId2">
            <a:extLst>
              <a:ext uri="{28A0092B-C50C-407E-A947-70E740481C1C}">
                <a14:useLocalDpi xmlns:a14="http://schemas.microsoft.com/office/drawing/2010/main" val="0"/>
              </a:ext>
            </a:extLst>
          </a:blip>
          <a:srcRect l="65842" b="30409"/>
          <a:stretch>
            <a:fillRect/>
          </a:stretch>
        </p:blipFill>
        <p:spPr bwMode="auto">
          <a:xfrm>
            <a:off x="5867400" y="937419"/>
            <a:ext cx="30241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6671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506" r="3013" b="5353"/>
          <a:stretch>
            <a:fillRect/>
          </a:stretch>
        </p:blipFill>
        <p:spPr>
          <a:xfrm>
            <a:off x="658862" y="914380"/>
            <a:ext cx="7952903" cy="4436530"/>
          </a:xfrm>
          <a:prstGeom prst="rect">
            <a:avLst/>
          </a:prstGeom>
          <a:ln w="19050">
            <a:solidFill>
              <a:schemeClr val="tx1"/>
            </a:solidFill>
          </a:ln>
        </p:spPr>
      </p:pic>
      <p:sp>
        <p:nvSpPr>
          <p:cNvPr id="9" name="Rectangle 8"/>
          <p:cNvSpPr/>
          <p:nvPr/>
        </p:nvSpPr>
        <p:spPr>
          <a:xfrm>
            <a:off x="1295400" y="5638800"/>
            <a:ext cx="6705600" cy="646331"/>
          </a:xfrm>
          <a:prstGeom prst="rect">
            <a:avLst/>
          </a:prstGeom>
        </p:spPr>
        <p:txBody>
          <a:bodyPr wrap="square">
            <a:spAutoFit/>
          </a:bodyPr>
          <a:lstStyle/>
          <a:p>
            <a:pPr algn="ctr"/>
            <a:r>
              <a:rPr lang="en-US" b="1" dirty="0" smtClean="0">
                <a:latin typeface="+mn-lt"/>
              </a:rPr>
              <a:t>Table 4.2    </a:t>
            </a:r>
          </a:p>
          <a:p>
            <a:pPr algn="ctr"/>
            <a:r>
              <a:rPr lang="en-US" b="1" dirty="0" smtClean="0">
                <a:latin typeface="+mn-lt"/>
              </a:rPr>
              <a:t>Relationship between Threads and Processes </a:t>
            </a:r>
            <a:endParaRPr lang="en-US" b="1" dirty="0">
              <a:latin typeface="+mn-lt"/>
            </a:endParaRPr>
          </a:p>
        </p:txBody>
      </p:sp>
    </p:spTree>
    <p:extLst>
      <p:ext uri="{BB962C8B-B14F-4D97-AF65-F5344CB8AC3E}">
        <p14:creationId xmlns:p14="http://schemas.microsoft.com/office/powerpoint/2010/main" val="4079626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7.pdf"/>
          <p:cNvPicPr>
            <a:picLocks noChangeAspect="1"/>
          </p:cNvPicPr>
          <p:nvPr/>
        </p:nvPicPr>
        <p:blipFill>
          <a:blip r:embed="rId3"/>
          <a:srcRect l="16471" t="2727" r="14118" b="53636"/>
          <a:stretch>
            <a:fillRect/>
          </a:stretch>
        </p:blipFill>
        <p:spPr>
          <a:xfrm>
            <a:off x="0" y="2365984"/>
            <a:ext cx="4927250" cy="4008714"/>
          </a:xfrm>
          <a:prstGeom prst="rect">
            <a:avLst/>
          </a:prstGeom>
        </p:spPr>
      </p:pic>
      <p:pic>
        <p:nvPicPr>
          <p:cNvPr id="3" name="Picture 2" descr="f7.pdf"/>
          <p:cNvPicPr>
            <a:picLocks noChangeAspect="1"/>
          </p:cNvPicPr>
          <p:nvPr/>
        </p:nvPicPr>
        <p:blipFill>
          <a:blip r:embed="rId4"/>
          <a:srcRect l="16471" t="46364" r="16471" b="2727"/>
          <a:stretch>
            <a:fillRect/>
          </a:stretch>
        </p:blipFill>
        <p:spPr>
          <a:xfrm>
            <a:off x="4648200" y="2619984"/>
            <a:ext cx="4313668" cy="4238016"/>
          </a:xfrm>
          <a:prstGeom prst="rect">
            <a:avLst/>
          </a:prstGeom>
        </p:spPr>
      </p:pic>
      <p:sp>
        <p:nvSpPr>
          <p:cNvPr id="2" name="Title 1"/>
          <p:cNvSpPr>
            <a:spLocks noGrp="1"/>
          </p:cNvSpPr>
          <p:nvPr>
            <p:ph type="title"/>
          </p:nvPr>
        </p:nvSpPr>
        <p:spPr/>
        <p:txBody>
          <a:bodyPr/>
          <a:lstStyle/>
          <a:p>
            <a:r>
              <a:rPr lang="en-US" dirty="0" smtClean="0"/>
              <a:t>Parallel Execution</a:t>
            </a:r>
            <a:endParaRPr lang="en-US" dirty="0"/>
          </a:p>
        </p:txBody>
      </p:sp>
      <p:sp>
        <p:nvSpPr>
          <p:cNvPr id="6" name="TextBox 5"/>
          <p:cNvSpPr txBox="1"/>
          <p:nvPr/>
        </p:nvSpPr>
        <p:spPr>
          <a:xfrm>
            <a:off x="292379" y="1684986"/>
            <a:ext cx="8669489" cy="369332"/>
          </a:xfrm>
          <a:prstGeom prst="rect">
            <a:avLst/>
          </a:prstGeom>
          <a:noFill/>
        </p:spPr>
        <p:txBody>
          <a:bodyPr wrap="none" rtlCol="0">
            <a:spAutoFit/>
          </a:bodyPr>
          <a:lstStyle/>
          <a:p>
            <a:r>
              <a:rPr lang="en-US" dirty="0" smtClean="0"/>
              <a:t>Speedup = time to execute on a single processor / time to execute on N parallel processors</a:t>
            </a:r>
            <a:endParaRPr lang="en-US" dirty="0"/>
          </a:p>
        </p:txBody>
      </p:sp>
    </p:spTree>
    <p:extLst>
      <p:ext uri="{BB962C8B-B14F-4D97-AF65-F5344CB8AC3E}">
        <p14:creationId xmlns:p14="http://schemas.microsoft.com/office/powerpoint/2010/main" val="1066942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067748"/>
          </a:xfrm>
        </p:spPr>
        <p:txBody>
          <a:bodyPr/>
          <a:lstStyle/>
          <a:p>
            <a:r>
              <a:rPr lang="en-US" b="1" dirty="0" smtClean="0">
                <a:solidFill>
                  <a:schemeClr val="accent1">
                    <a:lumMod val="50000"/>
                  </a:schemeClr>
                </a:solidFill>
              </a:rPr>
              <a:t>Applications That Benefit</a:t>
            </a:r>
            <a:endParaRPr lang="en-US" b="1" dirty="0">
              <a:solidFill>
                <a:schemeClr val="accent1">
                  <a:lumMod val="50000"/>
                </a:schemeClr>
              </a:solidFill>
            </a:endParaRPr>
          </a:p>
        </p:txBody>
      </p:sp>
      <p:sp>
        <p:nvSpPr>
          <p:cNvPr id="3" name="Content Placeholder 2"/>
          <p:cNvSpPr>
            <a:spLocks noGrp="1"/>
          </p:cNvSpPr>
          <p:nvPr>
            <p:ph idx="4294967295"/>
          </p:nvPr>
        </p:nvSpPr>
        <p:spPr>
          <a:xfrm>
            <a:off x="685800" y="2286000"/>
            <a:ext cx="7924800" cy="4267200"/>
          </a:xfrm>
        </p:spPr>
        <p:txBody>
          <a:bodyPr>
            <a:normAutofit/>
          </a:bodyPr>
          <a:lstStyle/>
          <a:p>
            <a:pPr>
              <a:buSzPct val="110000"/>
              <a:buFont typeface="Wingdings" charset="2"/>
              <a:buChar char="§"/>
            </a:pPr>
            <a:r>
              <a:rPr lang="en-US" sz="2800" dirty="0" smtClean="0"/>
              <a:t>Multithreaded native applications</a:t>
            </a:r>
          </a:p>
          <a:p>
            <a:pPr lvl="2">
              <a:buSzPct val="110000"/>
              <a:buFont typeface="Wingdings" charset="2"/>
              <a:buChar char="§"/>
            </a:pPr>
            <a:r>
              <a:rPr lang="en-US" sz="2400" dirty="0" smtClean="0"/>
              <a:t>characterized by having a small number of highly threaded processes</a:t>
            </a:r>
          </a:p>
          <a:p>
            <a:pPr>
              <a:buSzPct val="110000"/>
              <a:buFont typeface="Wingdings" charset="2"/>
              <a:buChar char="§"/>
            </a:pPr>
            <a:r>
              <a:rPr lang="en-US" sz="2800" dirty="0" smtClean="0"/>
              <a:t>Multiprocess applications</a:t>
            </a:r>
          </a:p>
          <a:p>
            <a:pPr lvl="2">
              <a:buSzPct val="110000"/>
              <a:buFont typeface="Wingdings" charset="2"/>
              <a:buChar char="§"/>
            </a:pPr>
            <a:r>
              <a:rPr lang="en-US" sz="2400" dirty="0" smtClean="0"/>
              <a:t>characterized by the presence of many single-threaded processes</a:t>
            </a:r>
          </a:p>
          <a:p>
            <a:pPr>
              <a:buSzPct val="110000"/>
              <a:buFont typeface="Wingdings" charset="2"/>
              <a:buChar char="§"/>
            </a:pPr>
            <a:r>
              <a:rPr lang="en-US" sz="2800" dirty="0" smtClean="0"/>
              <a:t>Java applications</a:t>
            </a:r>
          </a:p>
          <a:p>
            <a:pPr>
              <a:buSzPct val="110000"/>
              <a:buFont typeface="Wingdings" charset="2"/>
              <a:buChar char="§"/>
            </a:pPr>
            <a:r>
              <a:rPr lang="en-US" sz="2800" dirty="0" smtClean="0"/>
              <a:t>Multiinstance applications</a:t>
            </a:r>
          </a:p>
          <a:p>
            <a:pPr lvl="2">
              <a:buSzPct val="110000"/>
              <a:buFont typeface="Wingdings" charset="2"/>
              <a:buChar char="§"/>
            </a:pPr>
            <a:r>
              <a:rPr lang="en-US" sz="2378" dirty="0" smtClean="0"/>
              <a:t>multiple instances of the application in parallel</a:t>
            </a:r>
          </a:p>
        </p:txBody>
      </p:sp>
    </p:spTree>
    <p:extLst>
      <p:ext uri="{BB962C8B-B14F-4D97-AF65-F5344CB8AC3E}">
        <p14:creationId xmlns:p14="http://schemas.microsoft.com/office/powerpoint/2010/main" val="1327083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Hyper-threading?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Hyper-threading (officially called Hyper-Threading Technology or HT Technology, and abbreviated as HTT or HT) is Intel's proprietary simultaneous multithreading (SMT) implementation used to improve parallelization of computations </a:t>
            </a:r>
            <a:r>
              <a:rPr lang="en-US" dirty="0" smtClean="0"/>
              <a:t>performed </a:t>
            </a:r>
            <a:r>
              <a:rPr lang="en-US" dirty="0"/>
              <a:t>on x86 microprocessors. It first appeared in February 2002 on Xeon server processors and in November 2002 on Pentium 4 desktop CPUs.[1] Later, Intel included this technology in Itanium, Atom, and Core '</a:t>
            </a:r>
            <a:r>
              <a:rPr lang="en-US" dirty="0" err="1"/>
              <a:t>i</a:t>
            </a:r>
            <a:r>
              <a:rPr lang="en-US" dirty="0"/>
              <a:t>' Series CPUs, among others.</a:t>
            </a:r>
          </a:p>
        </p:txBody>
      </p:sp>
    </p:spTree>
    <p:extLst>
      <p:ext uri="{BB962C8B-B14F-4D97-AF65-F5344CB8AC3E}">
        <p14:creationId xmlns:p14="http://schemas.microsoft.com/office/powerpoint/2010/main" val="1873290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normAutofit/>
          </a:bodyPr>
          <a:lstStyle/>
          <a:p>
            <a:r>
              <a:rPr lang="en-US" dirty="0" smtClean="0"/>
              <a:t>Compiling the Kernel</a:t>
            </a:r>
          </a:p>
          <a:p>
            <a:pPr lvl="1"/>
            <a:r>
              <a:rPr lang="en-US" dirty="0" smtClean="0"/>
              <a:t>IF your configuration file doesn’t compile</a:t>
            </a:r>
            <a:r>
              <a:rPr lang="is-IS" dirty="0" smtClean="0"/>
              <a:t>…</a:t>
            </a:r>
            <a:endParaRPr lang="en-US" dirty="0" smtClean="0"/>
          </a:p>
          <a:p>
            <a:pPr lvl="2"/>
            <a:r>
              <a:rPr lang="en-US" b="1" dirty="0"/>
              <a:t>make </a:t>
            </a:r>
            <a:r>
              <a:rPr lang="en-US" b="1" dirty="0" err="1" smtClean="0"/>
              <a:t>defconfig</a:t>
            </a:r>
            <a:endParaRPr lang="en-US" b="1" dirty="0" smtClean="0"/>
          </a:p>
          <a:p>
            <a:pPr lvl="2"/>
            <a:r>
              <a:rPr lang="en-US" dirty="0">
                <a:hlinkClick r:id="rId2"/>
              </a:rPr>
              <a:t>http://www.linux.org/threads/the-linux-kernel-configuring-the-kernel-part-1.4274</a:t>
            </a:r>
            <a:r>
              <a:rPr lang="en-US" dirty="0" smtClean="0">
                <a:hlinkClick r:id="rId2"/>
              </a:rPr>
              <a:t>/</a:t>
            </a:r>
            <a:endParaRPr lang="en-US" dirty="0" smtClean="0"/>
          </a:p>
          <a:p>
            <a:pPr lvl="2"/>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PChart"/>
          <p:cNvGraphicFramePr/>
          <p:nvPr>
            <p:custDataLst>
              <p:tags r:id="rId2"/>
            </p:custDataLst>
            <p:extLst>
              <p:ext uri="{D42A27DB-BD31-4B8C-83A1-F6EECF244321}">
                <p14:modId xmlns:p14="http://schemas.microsoft.com/office/powerpoint/2010/main" val="462055433"/>
              </p:ext>
            </p:extLst>
          </p:nvPr>
        </p:nvGraphicFramePr>
        <p:xfrm>
          <a:off x="4508500" y="1600200"/>
          <a:ext cx="4572000" cy="5143500"/>
        </p:xfrm>
        <a:graphic>
          <a:graphicData uri="http://schemas.openxmlformats.org/drawingml/2006/chart">
            <c:chart xmlns:c="http://schemas.openxmlformats.org/drawingml/2006/chart" xmlns:r="http://schemas.openxmlformats.org/officeDocument/2006/relationships" r:id="rId5"/>
          </a:graphicData>
        </a:graphic>
      </p:graphicFrame>
      <p:sp>
        <p:nvSpPr>
          <p:cNvPr id="2" name="TPQuestion"/>
          <p:cNvSpPr>
            <a:spLocks noGrp="1"/>
          </p:cNvSpPr>
          <p:nvPr>
            <p:ph type="title"/>
          </p:nvPr>
        </p:nvSpPr>
        <p:spPr>
          <a:xfrm>
            <a:off x="457200" y="604838"/>
            <a:ext cx="8229600" cy="1143000"/>
          </a:xfrm>
        </p:spPr>
        <p:txBody>
          <a:bodyPr>
            <a:normAutofit fontScale="90000"/>
          </a:bodyPr>
          <a:lstStyle/>
          <a:p>
            <a:r>
              <a:rPr lang="en-US" dirty="0" smtClean="0"/>
              <a:t>Are Intel’s HTT processors </a:t>
            </a:r>
            <a:br>
              <a:rPr lang="en-US" dirty="0" smtClean="0"/>
            </a:br>
            <a:r>
              <a:rPr lang="en-US" dirty="0" smtClean="0"/>
              <a:t>(e.g., Pentium 4 HT) multicore?</a:t>
            </a:r>
            <a:endParaRPr lang="en-US" dirty="0"/>
          </a:p>
        </p:txBody>
      </p:sp>
      <p:sp>
        <p:nvSpPr>
          <p:cNvPr id="3" name="TPAnswers"/>
          <p:cNvSpPr>
            <a:spLocks noGrp="1"/>
          </p:cNvSpPr>
          <p:nvPr>
            <p:ph type="body" idx="1"/>
            <p:custDataLst>
              <p:tags r:id="rId3"/>
            </p:custDataLst>
          </p:nvPr>
        </p:nvSpPr>
        <p:spPr>
          <a:xfrm>
            <a:off x="457200" y="2171700"/>
            <a:ext cx="4114800" cy="3954463"/>
          </a:xfrm>
        </p:spPr>
        <p:txBody>
          <a:bodyPr/>
          <a:lstStyle/>
          <a:p>
            <a:pPr marL="514350" indent="-514350">
              <a:buFont typeface="Arial"/>
              <a:buAutoNum type="alphaUcPeriod"/>
            </a:pPr>
            <a:r>
              <a:rPr lang="en-US" dirty="0" smtClean="0"/>
              <a:t>Yes</a:t>
            </a:r>
          </a:p>
          <a:p>
            <a:pPr marL="514350" indent="-514350">
              <a:buFont typeface="Arial"/>
              <a:buAutoNum type="alphaUcPeriod"/>
            </a:pPr>
            <a:r>
              <a:rPr lang="en-US" dirty="0" smtClean="0"/>
              <a:t>No</a:t>
            </a:r>
            <a:endParaRPr lang="en-US" dirty="0"/>
          </a:p>
        </p:txBody>
      </p:sp>
    </p:spTree>
    <p:custDataLst>
      <p:tags r:id="rId1"/>
    </p:custDataLst>
    <p:extLst>
      <p:ext uri="{BB962C8B-B14F-4D97-AF65-F5344CB8AC3E}">
        <p14:creationId xmlns:p14="http://schemas.microsoft.com/office/powerpoint/2010/main" val="163154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Hyper-threading = logical cores</a:t>
            </a:r>
            <a:endParaRPr lang="en-US" dirty="0"/>
          </a:p>
        </p:txBody>
      </p:sp>
      <p:sp>
        <p:nvSpPr>
          <p:cNvPr id="3" name="Text Placeholder 2"/>
          <p:cNvSpPr>
            <a:spLocks noGrp="1"/>
          </p:cNvSpPr>
          <p:nvPr>
            <p:ph type="body" idx="1"/>
          </p:nvPr>
        </p:nvSpPr>
        <p:spPr>
          <a:xfrm>
            <a:off x="457200" y="1600200"/>
            <a:ext cx="8229600" cy="4965700"/>
          </a:xfrm>
        </p:spPr>
        <p:txBody>
          <a:bodyPr>
            <a:normAutofit fontScale="85000" lnSpcReduction="20000"/>
          </a:bodyPr>
          <a:lstStyle/>
          <a:p>
            <a:r>
              <a:rPr lang="en-US" dirty="0"/>
              <a:t>For each processor core that is physically present, the operating system addresses two virtual or logical cores, and shares the workload between them when possible. The main function of hyper-threading is to increase the number of independent instructions in the pipeline; it takes advantage of superscalar architecture, in which multiple instructions operate on separate data in parallel. With HTT, one physical core appears as two processors to the operating system, which can use each core to schedule two processes at once. In addition, two or more processes can use the same resources: if resources for one process are not available, then another process can continue if its resources are available.</a:t>
            </a:r>
          </a:p>
        </p:txBody>
      </p:sp>
    </p:spTree>
    <p:extLst>
      <p:ext uri="{BB962C8B-B14F-4D97-AF65-F5344CB8AC3E}">
        <p14:creationId xmlns:p14="http://schemas.microsoft.com/office/powerpoint/2010/main" val="3508681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665329"/>
            <a:ext cx="8229600" cy="4654789"/>
          </a:xfrm>
        </p:spPr>
        <p:txBody>
          <a:bodyPr>
            <a:normAutofit lnSpcReduction="10000"/>
          </a:bodyPr>
          <a:lstStyle/>
          <a:p>
            <a:r>
              <a:rPr lang="en-US" dirty="0" smtClean="0"/>
              <a:t>Learning Linux Basics (The Shell)</a:t>
            </a:r>
            <a:endParaRPr lang="en-US" dirty="0" smtClean="0"/>
          </a:p>
          <a:p>
            <a:pPr lvl="1"/>
            <a:r>
              <a:rPr lang="en-US" dirty="0"/>
              <a:t>Working in the Linux </a:t>
            </a:r>
            <a:r>
              <a:rPr lang="en-US" dirty="0" smtClean="0"/>
              <a:t>shell</a:t>
            </a:r>
            <a:endParaRPr lang="en-US" dirty="0"/>
          </a:p>
          <a:p>
            <a:pPr lvl="2"/>
            <a:r>
              <a:rPr lang="en-US" sz="2000" dirty="0">
                <a:hlinkClick r:id="rId2"/>
              </a:rPr>
              <a:t>http://linuxcommand.org/lc3_learning_the_shell.php</a:t>
            </a:r>
            <a:r>
              <a:rPr lang="en-US" dirty="0"/>
              <a:t> </a:t>
            </a:r>
            <a:endParaRPr lang="en-US" dirty="0" smtClean="0"/>
          </a:p>
          <a:p>
            <a:r>
              <a:rPr lang="en-US" dirty="0" smtClean="0"/>
              <a:t>Installing </a:t>
            </a:r>
            <a:r>
              <a:rPr lang="en-US" dirty="0" err="1" smtClean="0"/>
              <a:t>VirtualBox</a:t>
            </a:r>
            <a:r>
              <a:rPr lang="en-US" dirty="0" smtClean="0"/>
              <a:t> (Install the version of the OS you currently use)</a:t>
            </a:r>
          </a:p>
          <a:p>
            <a:pPr lvl="1"/>
            <a:r>
              <a:rPr lang="en-US" dirty="0">
                <a:hlinkClick r:id="rId3"/>
              </a:rPr>
              <a:t>http://people.westminstercollege.edu/faculty/ggagne/osc/vm</a:t>
            </a:r>
            <a:r>
              <a:rPr lang="en-US" dirty="0" smtClean="0">
                <a:hlinkClick r:id="rId3"/>
              </a:rPr>
              <a:t>/</a:t>
            </a:r>
            <a:endParaRPr lang="en-US" dirty="0" smtClean="0"/>
          </a:p>
          <a:p>
            <a:pPr lvl="1"/>
            <a:r>
              <a:rPr lang="en-US" dirty="0" smtClean="0"/>
              <a:t>Open a terminal, navigate to a specific directory, attempt to compile/execute a program</a:t>
            </a:r>
            <a:endParaRPr lang="en-US" dirty="0"/>
          </a:p>
        </p:txBody>
      </p:sp>
    </p:spTree>
    <p:extLst>
      <p:ext uri="{BB962C8B-B14F-4D97-AF65-F5344CB8AC3E}">
        <p14:creationId xmlns:p14="http://schemas.microsoft.com/office/powerpoint/2010/main" val="1561574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f01"/>
          <p:cNvPicPr>
            <a:picLocks noChangeAspect="1" noChangeArrowheads="1"/>
          </p:cNvPicPr>
          <p:nvPr/>
        </p:nvPicPr>
        <p:blipFill>
          <a:blip r:embed="rId3">
            <a:extLst>
              <a:ext uri="{28A0092B-C50C-407E-A947-70E740481C1C}">
                <a14:useLocalDpi xmlns:a14="http://schemas.microsoft.com/office/drawing/2010/main" val="0"/>
              </a:ext>
            </a:extLst>
          </a:blip>
          <a:srcRect r="55312" b="65369"/>
          <a:stretch>
            <a:fillRect/>
          </a:stretch>
        </p:blipFill>
        <p:spPr bwMode="auto">
          <a:xfrm>
            <a:off x="685800" y="1828800"/>
            <a:ext cx="3733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descr="f01"/>
          <p:cNvPicPr>
            <a:picLocks noChangeAspect="1" noChangeArrowheads="1"/>
          </p:cNvPicPr>
          <p:nvPr/>
        </p:nvPicPr>
        <p:blipFill>
          <a:blip r:embed="rId3">
            <a:extLst>
              <a:ext uri="{28A0092B-C50C-407E-A947-70E740481C1C}">
                <a14:useLocalDpi xmlns:a14="http://schemas.microsoft.com/office/drawing/2010/main" val="0"/>
              </a:ext>
            </a:extLst>
          </a:blip>
          <a:srcRect l="52898" b="65369"/>
          <a:stretch>
            <a:fillRect/>
          </a:stretch>
        </p:blipFill>
        <p:spPr bwMode="auto">
          <a:xfrm>
            <a:off x="4724400" y="1219200"/>
            <a:ext cx="39354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01"/>
          <p:cNvPicPr>
            <a:picLocks noChangeAspect="1" noChangeArrowheads="1"/>
          </p:cNvPicPr>
          <p:nvPr/>
        </p:nvPicPr>
        <p:blipFill>
          <a:blip r:embed="rId3">
            <a:extLst>
              <a:ext uri="{28A0092B-C50C-407E-A947-70E740481C1C}">
                <a14:useLocalDpi xmlns:a14="http://schemas.microsoft.com/office/drawing/2010/main" val="0"/>
              </a:ext>
            </a:extLst>
          </a:blip>
          <a:srcRect t="37143" r="55312" b="16882"/>
          <a:stretch>
            <a:fillRect/>
          </a:stretch>
        </p:blipFill>
        <p:spPr bwMode="auto">
          <a:xfrm>
            <a:off x="685800" y="3871913"/>
            <a:ext cx="37338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f01"/>
          <p:cNvPicPr>
            <a:picLocks noChangeAspect="1" noChangeArrowheads="1"/>
          </p:cNvPicPr>
          <p:nvPr/>
        </p:nvPicPr>
        <p:blipFill>
          <a:blip r:embed="rId3">
            <a:extLst>
              <a:ext uri="{28A0092B-C50C-407E-A947-70E740481C1C}">
                <a14:useLocalDpi xmlns:a14="http://schemas.microsoft.com/office/drawing/2010/main" val="0"/>
              </a:ext>
            </a:extLst>
          </a:blip>
          <a:srcRect l="52898" t="41557" b="8311"/>
          <a:stretch>
            <a:fillRect/>
          </a:stretch>
        </p:blipFill>
        <p:spPr bwMode="auto">
          <a:xfrm>
            <a:off x="4724400" y="3505200"/>
            <a:ext cx="3935413"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f01"/>
          <p:cNvPicPr>
            <a:picLocks noChangeAspect="1" noChangeArrowheads="1"/>
          </p:cNvPicPr>
          <p:nvPr/>
        </p:nvPicPr>
        <p:blipFill>
          <a:blip r:embed="rId3" cstate="print">
            <a:duotone>
              <a:prstClr val="black"/>
              <a:schemeClr val="accent1">
                <a:tint val="45000"/>
                <a:satMod val="400000"/>
              </a:schemeClr>
            </a:duotone>
          </a:blip>
          <a:srcRect t="90043" r="55311"/>
          <a:stretch>
            <a:fillRect/>
          </a:stretch>
        </p:blipFill>
        <p:spPr bwMode="auto">
          <a:xfrm>
            <a:off x="685800" y="1143000"/>
            <a:ext cx="3733800" cy="547688"/>
          </a:xfrm>
          <a:prstGeom prst="rect">
            <a:avLst/>
          </a:prstGeom>
          <a:noFill/>
          <a:ln w="9525">
            <a:noFill/>
            <a:miter lim="800000"/>
            <a:headEnd/>
            <a:tailEnd/>
          </a:ln>
        </p:spPr>
      </p:pic>
      <p:sp>
        <p:nvSpPr>
          <p:cNvPr id="7" name="TextBox 6"/>
          <p:cNvSpPr txBox="1">
            <a:spLocks noChangeArrowheads="1"/>
          </p:cNvSpPr>
          <p:nvPr/>
        </p:nvSpPr>
        <p:spPr bwMode="auto">
          <a:xfrm>
            <a:off x="3276600" y="3200400"/>
            <a:ext cx="105727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MS-DOS</a:t>
            </a:r>
          </a:p>
        </p:txBody>
      </p:sp>
      <p:sp>
        <p:nvSpPr>
          <p:cNvPr id="8" name="TextBox 7"/>
          <p:cNvSpPr txBox="1">
            <a:spLocks noChangeArrowheads="1"/>
          </p:cNvSpPr>
          <p:nvPr/>
        </p:nvSpPr>
        <p:spPr bwMode="auto">
          <a:xfrm>
            <a:off x="1371600" y="3962400"/>
            <a:ext cx="24479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Some variants of UNIX</a:t>
            </a:r>
          </a:p>
        </p:txBody>
      </p:sp>
      <p:sp>
        <p:nvSpPr>
          <p:cNvPr id="9" name="TextBox 8"/>
          <p:cNvSpPr txBox="1">
            <a:spLocks noChangeArrowheads="1"/>
          </p:cNvSpPr>
          <p:nvPr/>
        </p:nvSpPr>
        <p:spPr bwMode="auto">
          <a:xfrm>
            <a:off x="4724400" y="533400"/>
            <a:ext cx="3935413"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a:latin typeface="Times New Roman" panose="02020603050405020304" pitchFamily="18" charset="0"/>
              </a:rPr>
              <a:t>Multithreaded Approaches</a:t>
            </a:r>
          </a:p>
        </p:txBody>
      </p:sp>
      <p:sp>
        <p:nvSpPr>
          <p:cNvPr id="10" name="TextBox 9"/>
          <p:cNvSpPr txBox="1">
            <a:spLocks noChangeArrowheads="1"/>
          </p:cNvSpPr>
          <p:nvPr/>
        </p:nvSpPr>
        <p:spPr bwMode="auto">
          <a:xfrm>
            <a:off x="4724400" y="6062663"/>
            <a:ext cx="3935413" cy="3381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latin typeface="Times New Roman" panose="02020603050405020304" pitchFamily="18" charset="0"/>
              </a:rPr>
              <a:t>Windows, Solaris, modern versions of UNIX</a:t>
            </a:r>
          </a:p>
        </p:txBody>
      </p:sp>
      <p:sp>
        <p:nvSpPr>
          <p:cNvPr id="11" name="TextBox 10"/>
          <p:cNvSpPr txBox="1">
            <a:spLocks noChangeArrowheads="1"/>
          </p:cNvSpPr>
          <p:nvPr/>
        </p:nvSpPr>
        <p:spPr bwMode="auto">
          <a:xfrm>
            <a:off x="609600" y="533400"/>
            <a:ext cx="3810000"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a:latin typeface="Times New Roman" panose="02020603050405020304" pitchFamily="18" charset="0"/>
              </a:rPr>
              <a:t>Single-threaded approaches</a:t>
            </a:r>
          </a:p>
        </p:txBody>
      </p:sp>
      <p:sp>
        <p:nvSpPr>
          <p:cNvPr id="12" name="TextBox 11"/>
          <p:cNvSpPr txBox="1">
            <a:spLocks noChangeArrowheads="1"/>
          </p:cNvSpPr>
          <p:nvPr/>
        </p:nvSpPr>
        <p:spPr bwMode="auto">
          <a:xfrm>
            <a:off x="4725988" y="1320800"/>
            <a:ext cx="1382712" cy="9239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JAVA </a:t>
            </a:r>
          </a:p>
          <a:p>
            <a:pPr>
              <a:spcBef>
                <a:spcPct val="0"/>
              </a:spcBef>
              <a:buFontTx/>
              <a:buNone/>
            </a:pPr>
            <a:r>
              <a:rPr lang="en-US" altLang="en-US" sz="1800">
                <a:latin typeface="Times New Roman" panose="02020603050405020304" pitchFamily="18" charset="0"/>
              </a:rPr>
              <a:t>run-time environment</a:t>
            </a:r>
          </a:p>
        </p:txBody>
      </p:sp>
    </p:spTree>
    <p:extLst>
      <p:ext uri="{BB962C8B-B14F-4D97-AF65-F5344CB8AC3E}">
        <p14:creationId xmlns:p14="http://schemas.microsoft.com/office/powerpoint/2010/main" val="720780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384175"/>
            <a:ext cx="7086600" cy="595313"/>
          </a:xfrm>
        </p:spPr>
        <p:style>
          <a:lnRef idx="1">
            <a:schemeClr val="accent1"/>
          </a:lnRef>
          <a:fillRef idx="3">
            <a:schemeClr val="accent1"/>
          </a:fillRef>
          <a:effectRef idx="2">
            <a:schemeClr val="accent1"/>
          </a:effectRef>
          <a:fontRef idx="minor">
            <a:schemeClr val="lt1"/>
          </a:fontRef>
        </p:style>
        <p:txBody>
          <a:bodyPr>
            <a:normAutofit fontScale="90000"/>
          </a:bodyPr>
          <a:lstStyle/>
          <a:p>
            <a:pPr eaLnBrk="1" hangingPunct="1">
              <a:lnSpc>
                <a:spcPct val="110000"/>
              </a:lnSpc>
              <a:defRPr/>
            </a:pPr>
            <a:r>
              <a:rPr lang="en-US" sz="3200" b="1" dirty="0" smtClean="0">
                <a:solidFill>
                  <a:schemeClr val="tx1"/>
                </a:solidFill>
              </a:rPr>
              <a:t>Modern Processes &amp; Threads</a:t>
            </a:r>
          </a:p>
        </p:txBody>
      </p:sp>
      <p:sp>
        <p:nvSpPr>
          <p:cNvPr id="5123" name="Rectangle 3"/>
          <p:cNvSpPr>
            <a:spLocks noGrp="1" noChangeArrowheads="1"/>
          </p:cNvSpPr>
          <p:nvPr>
            <p:ph type="body" idx="1"/>
          </p:nvPr>
        </p:nvSpPr>
        <p:spPr>
          <a:xfrm>
            <a:off x="838200" y="1066800"/>
            <a:ext cx="7086600" cy="2286000"/>
          </a:xfrm>
          <a:solidFill>
            <a:schemeClr val="bg1"/>
          </a:solidFill>
        </p:spPr>
        <p:txBody>
          <a:bodyPr/>
          <a:lstStyle/>
          <a:p>
            <a:pPr lvl="1" eaLnBrk="1" hangingPunct="1">
              <a:defRPr/>
            </a:pPr>
            <a:endParaRPr lang="en-US" sz="2000" i="1" dirty="0" smtClean="0">
              <a:solidFill>
                <a:srgbClr val="3F37A9"/>
              </a:solidFill>
            </a:endParaRPr>
          </a:p>
          <a:p>
            <a:pPr marL="344488" lvl="1" indent="-344488" eaLnBrk="1" hangingPunct="1">
              <a:defRPr/>
            </a:pPr>
            <a:r>
              <a:rPr lang="en-US" sz="2000" b="1" i="1" dirty="0" smtClean="0">
                <a:solidFill>
                  <a:srgbClr val="3F37A9"/>
                </a:solidFill>
              </a:rPr>
              <a:t>Process</a:t>
            </a:r>
            <a:r>
              <a:rPr lang="en-US" sz="2000" dirty="0" smtClean="0">
                <a:solidFill>
                  <a:srgbClr val="3F37A9"/>
                </a:solidFill>
              </a:rPr>
              <a:t>  is an infrastructure in which execution takes place </a:t>
            </a:r>
            <a:r>
              <a:rPr lang="en-US" sz="2000" dirty="0" smtClean="0">
                <a:solidFill>
                  <a:srgbClr val="3F37A9"/>
                </a:solidFill>
                <a:sym typeface="Wingdings" pitchFamily="2" charset="2"/>
              </a:rPr>
              <a:t> (</a:t>
            </a:r>
            <a:r>
              <a:rPr lang="en-US" sz="2000" dirty="0" smtClean="0">
                <a:solidFill>
                  <a:srgbClr val="3F37A9"/>
                </a:solidFill>
              </a:rPr>
              <a:t>address space + resources)</a:t>
            </a:r>
          </a:p>
          <a:p>
            <a:pPr marL="344488" lvl="1" indent="-344488" eaLnBrk="1" hangingPunct="1">
              <a:defRPr/>
            </a:pPr>
            <a:endParaRPr lang="en-US" sz="1400" i="1" dirty="0" smtClean="0">
              <a:solidFill>
                <a:srgbClr val="3F37A9"/>
              </a:solidFill>
            </a:endParaRPr>
          </a:p>
          <a:p>
            <a:pPr marL="344488" lvl="1" indent="-344488" eaLnBrk="1" hangingPunct="1">
              <a:defRPr/>
            </a:pPr>
            <a:r>
              <a:rPr lang="en-US" sz="2000" b="1" i="1" dirty="0" smtClean="0">
                <a:solidFill>
                  <a:srgbClr val="3F37A9"/>
                </a:solidFill>
              </a:rPr>
              <a:t>Thread</a:t>
            </a:r>
            <a:r>
              <a:rPr lang="en-US" sz="2000" dirty="0" smtClean="0">
                <a:solidFill>
                  <a:srgbClr val="3F37A9"/>
                </a:solidFill>
              </a:rPr>
              <a:t>  is a program component executing within a process context – each thread has its own execution stack</a:t>
            </a:r>
          </a:p>
        </p:txBody>
      </p:sp>
      <p:sp>
        <p:nvSpPr>
          <p:cNvPr id="5124" name="AutoShape 9"/>
          <p:cNvSpPr>
            <a:spLocks noChangeArrowheads="1"/>
          </p:cNvSpPr>
          <p:nvPr/>
        </p:nvSpPr>
        <p:spPr bwMode="auto">
          <a:xfrm>
            <a:off x="1371600" y="4267200"/>
            <a:ext cx="1371600" cy="609600"/>
          </a:xfrm>
          <a:prstGeom prst="parallelogram">
            <a:avLst>
              <a:gd name="adj" fmla="val 56250"/>
            </a:avLst>
          </a:prstGeom>
          <a:solidFill>
            <a:schemeClr val="bg1"/>
          </a:solidFill>
          <a:ln w="9525">
            <a:solidFill>
              <a:schemeClr val="tx1"/>
            </a:solidFill>
            <a:miter lim="800000"/>
            <a:headEnd/>
            <a:tailEnd/>
          </a:ln>
          <a:effectLst>
            <a:outerShdw dist="107763" dir="189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latin typeface="Times New Roman" panose="02020603050405020304" pitchFamily="18" charset="0"/>
              </a:rPr>
              <a:t>Data</a:t>
            </a:r>
          </a:p>
        </p:txBody>
      </p:sp>
      <p:sp>
        <p:nvSpPr>
          <p:cNvPr id="5125" name="Oval 10"/>
          <p:cNvSpPr>
            <a:spLocks noChangeArrowheads="1"/>
          </p:cNvSpPr>
          <p:nvPr/>
        </p:nvSpPr>
        <p:spPr bwMode="auto">
          <a:xfrm>
            <a:off x="3429000" y="4800600"/>
            <a:ext cx="1143000" cy="457200"/>
          </a:xfrm>
          <a:prstGeom prst="ellipse">
            <a:avLst/>
          </a:prstGeom>
          <a:solidFill>
            <a:schemeClr val="bg1"/>
          </a:solidFill>
          <a:ln w="9525">
            <a:solidFill>
              <a:schemeClr val="tx1"/>
            </a:solidFill>
            <a:round/>
            <a:headEnd/>
            <a:tailEnd/>
          </a:ln>
          <a:effectLst>
            <a:outerShdw dist="107763" dir="189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latin typeface="Times New Roman" panose="02020603050405020304" pitchFamily="18" charset="0"/>
              </a:rPr>
              <a:t>Process</a:t>
            </a:r>
          </a:p>
        </p:txBody>
      </p:sp>
      <p:sp>
        <p:nvSpPr>
          <p:cNvPr id="5126" name="Line 11"/>
          <p:cNvSpPr>
            <a:spLocks noChangeShapeType="1"/>
          </p:cNvSpPr>
          <p:nvPr/>
        </p:nvSpPr>
        <p:spPr bwMode="auto">
          <a:xfrm>
            <a:off x="4038600" y="5257800"/>
            <a:ext cx="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7" name="Rectangle 12"/>
          <p:cNvSpPr>
            <a:spLocks noChangeArrowheads="1"/>
          </p:cNvSpPr>
          <p:nvPr/>
        </p:nvSpPr>
        <p:spPr bwMode="auto">
          <a:xfrm rot="-5400000">
            <a:off x="6210300" y="4076700"/>
            <a:ext cx="838200" cy="3048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latin typeface="Times New Roman" panose="02020603050405020304" pitchFamily="18" charset="0"/>
              </a:rPr>
              <a:t>Stack</a:t>
            </a:r>
          </a:p>
        </p:txBody>
      </p:sp>
      <p:sp>
        <p:nvSpPr>
          <p:cNvPr id="5128" name="AutoShape 13"/>
          <p:cNvSpPr>
            <a:spLocks noChangeArrowheads="1"/>
          </p:cNvSpPr>
          <p:nvPr/>
        </p:nvSpPr>
        <p:spPr bwMode="auto">
          <a:xfrm>
            <a:off x="533400" y="5029200"/>
            <a:ext cx="1371600" cy="609600"/>
          </a:xfrm>
          <a:prstGeom prst="parallelogram">
            <a:avLst>
              <a:gd name="adj" fmla="val 56250"/>
            </a:avLst>
          </a:prstGeom>
          <a:solidFill>
            <a:schemeClr val="bg1"/>
          </a:solidFill>
          <a:ln w="9525">
            <a:solidFill>
              <a:schemeClr val="tx1"/>
            </a:solidFill>
            <a:miter lim="800000"/>
            <a:headEnd/>
            <a:tailEnd/>
          </a:ln>
          <a:effectLst>
            <a:outerShdw dist="107763" dir="189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latin typeface="Times New Roman" panose="02020603050405020304" pitchFamily="18" charset="0"/>
              </a:rPr>
              <a:t>Program</a:t>
            </a:r>
          </a:p>
        </p:txBody>
      </p:sp>
      <p:sp>
        <p:nvSpPr>
          <p:cNvPr id="5129" name="AutoShape 14"/>
          <p:cNvSpPr>
            <a:spLocks noChangeArrowheads="1"/>
          </p:cNvSpPr>
          <p:nvPr/>
        </p:nvSpPr>
        <p:spPr bwMode="auto">
          <a:xfrm>
            <a:off x="1295400" y="5943600"/>
            <a:ext cx="7086600" cy="609600"/>
          </a:xfrm>
          <a:prstGeom prst="roundRect">
            <a:avLst>
              <a:gd name="adj" fmla="val 16667"/>
            </a:avLst>
          </a:prstGeom>
          <a:solidFill>
            <a:schemeClr val="bg1"/>
          </a:solidFill>
          <a:ln w="9525">
            <a:solidFill>
              <a:schemeClr val="tx1"/>
            </a:solidFill>
            <a:round/>
            <a:headEnd/>
            <a:tailEnd/>
          </a:ln>
          <a:effectLst>
            <a:outerShdw dist="107763" dir="189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latin typeface="Times New Roman" panose="02020603050405020304" pitchFamily="18" charset="0"/>
              </a:rPr>
              <a:t>Operating System</a:t>
            </a:r>
          </a:p>
        </p:txBody>
      </p:sp>
      <p:sp>
        <p:nvSpPr>
          <p:cNvPr id="5130" name="Line 15"/>
          <p:cNvSpPr>
            <a:spLocks noChangeShapeType="1"/>
          </p:cNvSpPr>
          <p:nvPr/>
        </p:nvSpPr>
        <p:spPr bwMode="auto">
          <a:xfrm flipV="1">
            <a:off x="1752600" y="5105400"/>
            <a:ext cx="1752600" cy="228600"/>
          </a:xfrm>
          <a:prstGeom prst="line">
            <a:avLst/>
          </a:prstGeom>
          <a:noFill/>
          <a:ln w="952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1" name="Line 16"/>
          <p:cNvSpPr>
            <a:spLocks noChangeShapeType="1"/>
          </p:cNvSpPr>
          <p:nvPr/>
        </p:nvSpPr>
        <p:spPr bwMode="auto">
          <a:xfrm>
            <a:off x="2590800" y="4572000"/>
            <a:ext cx="914400" cy="381000"/>
          </a:xfrm>
          <a:prstGeom prst="line">
            <a:avLst/>
          </a:prstGeom>
          <a:noFill/>
          <a:ln w="952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2" name="Line 17"/>
          <p:cNvSpPr>
            <a:spLocks noChangeShapeType="1"/>
          </p:cNvSpPr>
          <p:nvPr/>
        </p:nvSpPr>
        <p:spPr bwMode="auto">
          <a:xfrm flipV="1">
            <a:off x="6019800" y="4267200"/>
            <a:ext cx="457200" cy="76200"/>
          </a:xfrm>
          <a:prstGeom prst="line">
            <a:avLst/>
          </a:prstGeom>
          <a:noFill/>
          <a:ln w="952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3" name="Oval 18"/>
          <p:cNvSpPr>
            <a:spLocks noChangeArrowheads="1"/>
          </p:cNvSpPr>
          <p:nvPr/>
        </p:nvSpPr>
        <p:spPr bwMode="auto">
          <a:xfrm>
            <a:off x="4876800" y="4267200"/>
            <a:ext cx="1143000" cy="228600"/>
          </a:xfrm>
          <a:prstGeom prst="ellipse">
            <a:avLst/>
          </a:prstGeom>
          <a:solidFill>
            <a:srgbClr val="DDDDDD"/>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Thread</a:t>
            </a:r>
          </a:p>
        </p:txBody>
      </p:sp>
      <p:sp>
        <p:nvSpPr>
          <p:cNvPr id="5134" name="Oval 19"/>
          <p:cNvSpPr>
            <a:spLocks noChangeArrowheads="1"/>
          </p:cNvSpPr>
          <p:nvPr/>
        </p:nvSpPr>
        <p:spPr bwMode="auto">
          <a:xfrm>
            <a:off x="4876800" y="4572000"/>
            <a:ext cx="1143000" cy="228600"/>
          </a:xfrm>
          <a:prstGeom prst="ellipse">
            <a:avLst/>
          </a:prstGeom>
          <a:solidFill>
            <a:srgbClr val="DDDDDD"/>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Thread</a:t>
            </a:r>
          </a:p>
        </p:txBody>
      </p:sp>
      <p:sp>
        <p:nvSpPr>
          <p:cNvPr id="5135" name="Oval 20"/>
          <p:cNvSpPr>
            <a:spLocks noChangeArrowheads="1"/>
          </p:cNvSpPr>
          <p:nvPr/>
        </p:nvSpPr>
        <p:spPr bwMode="auto">
          <a:xfrm>
            <a:off x="4876800" y="5410200"/>
            <a:ext cx="1143000" cy="228600"/>
          </a:xfrm>
          <a:prstGeom prst="ellipse">
            <a:avLst/>
          </a:prstGeom>
          <a:solidFill>
            <a:srgbClr val="DDDDDD"/>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Thread</a:t>
            </a:r>
          </a:p>
        </p:txBody>
      </p:sp>
      <p:sp>
        <p:nvSpPr>
          <p:cNvPr id="5136" name="Rectangle 21"/>
          <p:cNvSpPr>
            <a:spLocks noChangeArrowheads="1"/>
          </p:cNvSpPr>
          <p:nvPr/>
        </p:nvSpPr>
        <p:spPr bwMode="auto">
          <a:xfrm rot="-5400000">
            <a:off x="6591300" y="4686300"/>
            <a:ext cx="838200" cy="3048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latin typeface="Times New Roman" panose="02020603050405020304" pitchFamily="18" charset="0"/>
              </a:rPr>
              <a:t>Stack</a:t>
            </a:r>
          </a:p>
        </p:txBody>
      </p:sp>
      <p:sp>
        <p:nvSpPr>
          <p:cNvPr id="5137" name="Line 22"/>
          <p:cNvSpPr>
            <a:spLocks noChangeShapeType="1"/>
          </p:cNvSpPr>
          <p:nvPr/>
        </p:nvSpPr>
        <p:spPr bwMode="auto">
          <a:xfrm>
            <a:off x="6019800" y="4800600"/>
            <a:ext cx="838200" cy="0"/>
          </a:xfrm>
          <a:prstGeom prst="line">
            <a:avLst/>
          </a:prstGeom>
          <a:noFill/>
          <a:ln w="952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8" name="Line 23"/>
          <p:cNvSpPr>
            <a:spLocks noChangeShapeType="1"/>
          </p:cNvSpPr>
          <p:nvPr/>
        </p:nvSpPr>
        <p:spPr bwMode="auto">
          <a:xfrm flipV="1">
            <a:off x="6019800" y="5486400"/>
            <a:ext cx="1219200" cy="76200"/>
          </a:xfrm>
          <a:prstGeom prst="line">
            <a:avLst/>
          </a:prstGeom>
          <a:noFill/>
          <a:ln w="952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9" name="Text Box 24"/>
          <p:cNvSpPr txBox="1">
            <a:spLocks noChangeArrowheads="1"/>
          </p:cNvSpPr>
          <p:nvPr/>
        </p:nvSpPr>
        <p:spPr bwMode="auto">
          <a:xfrm>
            <a:off x="5241925" y="4841875"/>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a:t>
            </a:r>
          </a:p>
        </p:txBody>
      </p:sp>
      <p:sp>
        <p:nvSpPr>
          <p:cNvPr id="5140" name="Rectangle 25"/>
          <p:cNvSpPr>
            <a:spLocks noChangeArrowheads="1"/>
          </p:cNvSpPr>
          <p:nvPr/>
        </p:nvSpPr>
        <p:spPr bwMode="auto">
          <a:xfrm rot="-5400000">
            <a:off x="6972300" y="5219700"/>
            <a:ext cx="838200" cy="3048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latin typeface="Times New Roman" panose="02020603050405020304" pitchFamily="18" charset="0"/>
              </a:rPr>
              <a:t>Stack</a:t>
            </a:r>
          </a:p>
        </p:txBody>
      </p:sp>
      <p:sp>
        <p:nvSpPr>
          <p:cNvPr id="5141" name="Line 26"/>
          <p:cNvSpPr>
            <a:spLocks noChangeShapeType="1"/>
          </p:cNvSpPr>
          <p:nvPr/>
        </p:nvSpPr>
        <p:spPr bwMode="auto">
          <a:xfrm flipV="1">
            <a:off x="4343400" y="4419600"/>
            <a:ext cx="685800" cy="457200"/>
          </a:xfrm>
          <a:prstGeom prst="line">
            <a:avLst/>
          </a:prstGeom>
          <a:noFill/>
          <a:ln w="952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2" name="Line 27"/>
          <p:cNvSpPr>
            <a:spLocks noChangeShapeType="1"/>
          </p:cNvSpPr>
          <p:nvPr/>
        </p:nvSpPr>
        <p:spPr bwMode="auto">
          <a:xfrm flipV="1">
            <a:off x="4572000" y="4800600"/>
            <a:ext cx="457200" cy="152400"/>
          </a:xfrm>
          <a:prstGeom prst="line">
            <a:avLst/>
          </a:prstGeom>
          <a:noFill/>
          <a:ln w="952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3" name="Line 28"/>
          <p:cNvSpPr>
            <a:spLocks noChangeShapeType="1"/>
          </p:cNvSpPr>
          <p:nvPr/>
        </p:nvSpPr>
        <p:spPr bwMode="auto">
          <a:xfrm>
            <a:off x="4419600" y="5181600"/>
            <a:ext cx="533400" cy="304800"/>
          </a:xfrm>
          <a:prstGeom prst="line">
            <a:avLst/>
          </a:prstGeom>
          <a:noFill/>
          <a:ln w="952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3010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3041"/>
          </a:xfrm>
        </p:spPr>
        <p:txBody>
          <a:bodyPr>
            <a:normAutofit fontScale="90000"/>
          </a:bodyPr>
          <a:lstStyle/>
          <a:p>
            <a:r>
              <a:rPr lang="en-US" b="1" dirty="0" smtClean="0">
                <a:solidFill>
                  <a:schemeClr val="accent1">
                    <a:lumMod val="50000"/>
                  </a:schemeClr>
                </a:solidFill>
              </a:rPr>
              <a:t>One or More Threads </a:t>
            </a:r>
            <a:br>
              <a:rPr lang="en-US" b="1" dirty="0" smtClean="0">
                <a:solidFill>
                  <a:schemeClr val="accent1">
                    <a:lumMod val="50000"/>
                  </a:schemeClr>
                </a:solidFill>
              </a:rPr>
            </a:br>
            <a:r>
              <a:rPr lang="en-US" b="1" dirty="0" smtClean="0">
                <a:solidFill>
                  <a:schemeClr val="accent1">
                    <a:lumMod val="50000"/>
                  </a:schemeClr>
                </a:solidFill>
              </a:rPr>
              <a:t>in a Process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666895215"/>
              </p:ext>
            </p:extLst>
          </p:nvPr>
        </p:nvGraphicFramePr>
        <p:xfrm>
          <a:off x="762000" y="2438400"/>
          <a:ext cx="7696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968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8182" t="10588" r="6364" b="15294"/>
          <a:stretch>
            <a:fillRect/>
          </a:stretch>
        </p:blipFill>
        <p:spPr>
          <a:xfrm>
            <a:off x="318872" y="726194"/>
            <a:ext cx="8520328" cy="5710417"/>
          </a:xfrm>
          <a:prstGeom prst="rect">
            <a:avLst/>
          </a:prstGeom>
        </p:spPr>
      </p:pic>
    </p:spTree>
    <p:extLst>
      <p:ext uri="{BB962C8B-B14F-4D97-AF65-F5344CB8AC3E}">
        <p14:creationId xmlns:p14="http://schemas.microsoft.com/office/powerpoint/2010/main" val="325546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solidFill>
                  <a:schemeClr val="tx1"/>
                </a:solidFill>
              </a:rPr>
              <a:t>Benefits of Threads</a:t>
            </a:r>
            <a:endParaRPr lang="en-US" sz="6000" dirty="0">
              <a:solidFill>
                <a:schemeClr val="tx1"/>
              </a:solidFill>
            </a:endParaRPr>
          </a:p>
        </p:txBody>
      </p:sp>
      <p:sp>
        <p:nvSpPr>
          <p:cNvPr id="3" name="Content Placeholder 2"/>
          <p:cNvSpPr>
            <a:spLocks noGrp="1"/>
          </p:cNvSpPr>
          <p:nvPr>
            <p:ph idx="1"/>
          </p:nvPr>
        </p:nvSpPr>
        <p:spPr/>
        <p:txBody>
          <a:bodyPr>
            <a:normAutofit lnSpcReduction="10000"/>
          </a:bodyPr>
          <a:lstStyle/>
          <a:p>
            <a:pPr lvl="0"/>
            <a:r>
              <a:rPr lang="en-US" dirty="0"/>
              <a:t>Takes less time to create a new thread than a process</a:t>
            </a:r>
          </a:p>
          <a:p>
            <a:pPr lvl="0"/>
            <a:r>
              <a:rPr lang="en-US" dirty="0"/>
              <a:t>Less time to terminate a thread than a process</a:t>
            </a:r>
          </a:p>
          <a:p>
            <a:pPr lvl="0"/>
            <a:r>
              <a:rPr lang="en-US" dirty="0"/>
              <a:t>Switching between two threads takes less time than switching between processes</a:t>
            </a:r>
          </a:p>
          <a:p>
            <a:pPr lvl="0"/>
            <a:r>
              <a:rPr lang="en-US" dirty="0"/>
              <a:t>Threads enhance efficiency in </a:t>
            </a:r>
            <a:r>
              <a:rPr lang="en-US" dirty="0" smtClean="0"/>
              <a:t>communication</a:t>
            </a:r>
            <a:endParaRPr lang="en-US" dirty="0"/>
          </a:p>
        </p:txBody>
      </p:sp>
    </p:spTree>
    <p:extLst>
      <p:ext uri="{BB962C8B-B14F-4D97-AF65-F5344CB8AC3E}">
        <p14:creationId xmlns:p14="http://schemas.microsoft.com/office/powerpoint/2010/main" val="4108786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371600"/>
          </a:xfrm>
        </p:spPr>
        <p:txBody>
          <a:bodyPr>
            <a:normAutofit/>
          </a:bodyPr>
          <a:lstStyle/>
          <a:p>
            <a:pPr algn="ctr"/>
            <a:r>
              <a:rPr lang="en-US" sz="4800" b="1" dirty="0" smtClean="0">
                <a:solidFill>
                  <a:schemeClr val="accent1">
                    <a:lumMod val="50000"/>
                  </a:schemeClr>
                </a:solidFill>
              </a:rPr>
              <a:t>Thread Examples</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658904" y="1579418"/>
            <a:ext cx="8027896" cy="5049982"/>
          </a:xfrm>
        </p:spPr>
        <p:txBody>
          <a:bodyPr>
            <a:normAutofit fontScale="77500" lnSpcReduction="20000"/>
          </a:bodyPr>
          <a:lstStyle/>
          <a:p>
            <a:r>
              <a:rPr lang="en-US" sz="3600" dirty="0" smtClean="0"/>
              <a:t>Foreground and background work</a:t>
            </a:r>
          </a:p>
          <a:p>
            <a:pPr lvl="1"/>
            <a:r>
              <a:rPr lang="en-US" sz="3200" i="1" dirty="0" smtClean="0"/>
              <a:t>one </a:t>
            </a:r>
            <a:r>
              <a:rPr lang="en-US" sz="3200" i="1" dirty="0"/>
              <a:t>thread reading user input, another executing the commands and updating the spreadsheet; yet another making periodic </a:t>
            </a:r>
            <a:r>
              <a:rPr lang="en-US" sz="3200" i="1" dirty="0" smtClean="0"/>
              <a:t>backups</a:t>
            </a:r>
            <a:endParaRPr lang="en-US" sz="3200" dirty="0" smtClean="0"/>
          </a:p>
          <a:p>
            <a:r>
              <a:rPr lang="en-US" sz="3600" dirty="0" smtClean="0"/>
              <a:t>Asynchronous processing</a:t>
            </a:r>
          </a:p>
          <a:p>
            <a:pPr lvl="1"/>
            <a:r>
              <a:rPr lang="en-US" sz="3200" i="1" dirty="0"/>
              <a:t>a thread performing periodic backups against power failures in a </a:t>
            </a:r>
            <a:r>
              <a:rPr lang="en-US" sz="3200" i="1" dirty="0" smtClean="0"/>
              <a:t>word-processor</a:t>
            </a:r>
            <a:endParaRPr lang="en-US" sz="3200" dirty="0" smtClean="0"/>
          </a:p>
          <a:p>
            <a:r>
              <a:rPr lang="en-US" sz="3600" dirty="0" smtClean="0"/>
              <a:t>Speed of execution</a:t>
            </a:r>
          </a:p>
          <a:p>
            <a:pPr lvl="1"/>
            <a:r>
              <a:rPr lang="en-US" sz="3200" dirty="0" smtClean="0"/>
              <a:t>independent threads can execute in parallel</a:t>
            </a:r>
          </a:p>
          <a:p>
            <a:r>
              <a:rPr lang="en-US" sz="3600" dirty="0" smtClean="0"/>
              <a:t>Modular program structure</a:t>
            </a:r>
          </a:p>
          <a:p>
            <a:pPr lvl="1"/>
            <a:r>
              <a:rPr lang="en-US" sz="3200" dirty="0"/>
              <a:t>different tasks/activities in a program may be implemented using different </a:t>
            </a:r>
            <a:r>
              <a:rPr lang="en-US" sz="3200" dirty="0" smtClean="0"/>
              <a:t>threads</a:t>
            </a:r>
          </a:p>
          <a:p>
            <a:r>
              <a:rPr lang="en-US" sz="3600" dirty="0" smtClean="0"/>
              <a:t>Client/Server Computing</a:t>
            </a:r>
          </a:p>
          <a:p>
            <a:endParaRPr lang="en-US" dirty="0"/>
          </a:p>
        </p:txBody>
      </p:sp>
    </p:spTree>
    <p:extLst>
      <p:ext uri="{BB962C8B-B14F-4D97-AF65-F5344CB8AC3E}">
        <p14:creationId xmlns:p14="http://schemas.microsoft.com/office/powerpoint/2010/main" val="365967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200" dirty="0" smtClean="0">
                <a:ln>
                  <a:solidFill>
                    <a:schemeClr val="tx1"/>
                  </a:solidFill>
                </a:ln>
                <a:solidFill>
                  <a:schemeClr val="accent1">
                    <a:lumMod val="50000"/>
                  </a:schemeClr>
                </a:solidFill>
                <a:effectLst>
                  <a:outerShdw blurRad="50800" dist="38100" dir="2700000" algn="tl" rotWithShape="0">
                    <a:prstClr val="black">
                      <a:alpha val="40000"/>
                    </a:prstClr>
                  </a:outerShdw>
                </a:effectLst>
              </a:rPr>
              <a:t>Threads</a:t>
            </a:r>
            <a:endParaRPr lang="en-US" sz="5200" dirty="0">
              <a:ln>
                <a:solidFill>
                  <a:schemeClr val="tx1"/>
                </a:solidFill>
              </a:ln>
              <a:solidFill>
                <a:schemeClr val="accent1">
                  <a:lumMod val="50000"/>
                </a:schemeClr>
              </a:solidFill>
              <a:effectLst>
                <a:outerShdw blurRad="50800" dist="38100" dir="2700000" algn="tl" rotWithShape="0">
                  <a:prstClr val="black">
                    <a:alpha val="40000"/>
                  </a:prstClr>
                </a:outerShdw>
              </a:effectLst>
            </a:endParaRPr>
          </a:p>
        </p:txBody>
      </p:sp>
      <p:graphicFrame>
        <p:nvGraphicFramePr>
          <p:cNvPr id="5" name="Content Placeholder 4"/>
          <p:cNvGraphicFramePr>
            <a:graphicFrameLocks noGrp="1"/>
          </p:cNvGraphicFramePr>
          <p:nvPr>
            <p:ph sz="half" idx="4294967295"/>
          </p:nvPr>
        </p:nvGraphicFramePr>
        <p:xfrm>
          <a:off x="0" y="2057400"/>
          <a:ext cx="7794625"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57200" y="2286000"/>
            <a:ext cx="8153400" cy="875111"/>
          </a:xfrm>
          <a:prstGeom prst="rect">
            <a:avLst/>
          </a:prstGeom>
          <a:noFill/>
        </p:spPr>
        <p:txBody>
          <a:bodyPr wrap="square" rtlCol="0">
            <a:spAutoFit/>
          </a:bodyPr>
          <a:lstStyle/>
          <a:p>
            <a:pPr marL="282575" indent="-282575">
              <a:lnSpc>
                <a:spcPct val="90000"/>
              </a:lnSpc>
              <a:spcBef>
                <a:spcPts val="1800"/>
              </a:spcBef>
              <a:spcAft>
                <a:spcPct val="35000"/>
              </a:spcAft>
              <a:buClr>
                <a:schemeClr val="accent1"/>
              </a:buClr>
              <a:buSzPct val="75000"/>
              <a:buFont typeface="Wingdings" pitchFamily="2" charset="2"/>
              <a:buChar char="n"/>
            </a:pPr>
            <a:r>
              <a:rPr lang="en-US" sz="2800" dirty="0" smtClean="0">
                <a:solidFill>
                  <a:schemeClr val="tx1">
                    <a:lumMod val="85000"/>
                    <a:lumOff val="15000"/>
                  </a:schemeClr>
                </a:solidFill>
                <a:latin typeface="+mn-lt"/>
              </a:rPr>
              <a:t> In an OS that supports threads, scheduling and dispatching is done on a thread basis</a:t>
            </a:r>
          </a:p>
        </p:txBody>
      </p:sp>
      <p:sp>
        <p:nvSpPr>
          <p:cNvPr id="6" name="TextBox 5"/>
          <p:cNvSpPr txBox="1"/>
          <p:nvPr/>
        </p:nvSpPr>
        <p:spPr>
          <a:xfrm>
            <a:off x="685800" y="4495800"/>
            <a:ext cx="7620000" cy="2066720"/>
          </a:xfrm>
          <a:prstGeom prst="rect">
            <a:avLst/>
          </a:prstGeom>
          <a:noFill/>
        </p:spPr>
        <p:txBody>
          <a:bodyPr wrap="square" rtlCol="0">
            <a:spAutoFit/>
          </a:bodyPr>
          <a:lstStyle/>
          <a:p>
            <a:pPr lvl="1" defTabSz="266700">
              <a:lnSpc>
                <a:spcPct val="90000"/>
              </a:lnSpc>
              <a:spcAft>
                <a:spcPct val="35000"/>
              </a:spcAft>
              <a:buClr>
                <a:schemeClr val="accent1"/>
              </a:buClr>
              <a:buSzPct val="100000"/>
              <a:buFont typeface="Wingdings" charset="2"/>
              <a:buChar char="§"/>
            </a:pPr>
            <a:r>
              <a:rPr lang="en-US" sz="2600" dirty="0" smtClean="0">
                <a:solidFill>
                  <a:schemeClr val="tx1">
                    <a:lumMod val="85000"/>
                    <a:lumOff val="15000"/>
                  </a:schemeClr>
                </a:solidFill>
                <a:latin typeface="+mn-lt"/>
              </a:rPr>
              <a:t>suspending a process involves suspending all      	 threads of the process </a:t>
            </a:r>
          </a:p>
          <a:p>
            <a:pPr lvl="1" defTabSz="266700">
              <a:lnSpc>
                <a:spcPct val="90000"/>
              </a:lnSpc>
              <a:spcAft>
                <a:spcPct val="35000"/>
              </a:spcAft>
              <a:buClr>
                <a:schemeClr val="accent1"/>
              </a:buClr>
              <a:buSzPct val="100000"/>
              <a:buFont typeface="Wingdings" charset="2"/>
              <a:buChar char="§"/>
            </a:pPr>
            <a:r>
              <a:rPr lang="en-US" sz="2600" dirty="0" smtClean="0">
                <a:solidFill>
                  <a:schemeClr val="tx1">
                    <a:lumMod val="85000"/>
                    <a:lumOff val="15000"/>
                  </a:schemeClr>
                </a:solidFill>
                <a:latin typeface="+mn-lt"/>
              </a:rPr>
              <a:t>termination of a process terminates all         		 	 threads within the process</a:t>
            </a:r>
          </a:p>
          <a:p>
            <a:endParaRPr lang="en-US" dirty="0"/>
          </a:p>
        </p:txBody>
      </p:sp>
    </p:spTree>
    <p:extLst>
      <p:ext uri="{BB962C8B-B14F-4D97-AF65-F5344CB8AC3E}">
        <p14:creationId xmlns:p14="http://schemas.microsoft.com/office/powerpoint/2010/main" val="2914256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c1d84c9f-e1d7-497f-924c-f557b6e4713e"/>
  <p:tag name="TPVERSION" val="6"/>
  <p:tag name="TPFULLVERSION" val="6.2.1.5"/>
  <p:tag name="PPTVERSION" val="15"/>
  <p:tag name="TPOS" val="2"/>
  <p:tag name="TPLASTSAVEVERSION" val="6.2 PC"/>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99E3D24422DD49FB81931DF8511FE568&lt;/guid&gt;&#10;        &lt;description /&gt;&#10;        &lt;date&gt;9/9/2015 1:21:3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2D413783DD344688627F010B0525DB9&lt;/guid&gt;&#10;            &lt;repollguid&gt;99FCB62377A646B0A891DBFAABD6DAB9&lt;/repollguid&gt;&#10;            &lt;sourceid&gt;3AD90727C67C48AB8A4D593126596618&lt;/sourceid&gt;&#10;            &lt;questiontext&gt;Are Intel’s HTT processors (e.g., Pentium 4 HT) multicore?&lt;/questiontext&gt;&#10;            &lt;showresults&gt;True&lt;/showresults&gt;&#10;            &lt;responsegrid&gt;0&lt;/responsegrid&gt;&#10;            &lt;countdowntimer&gt;False&lt;/countdowntimer&gt;&#10;            &lt;countdowntime&gt;30&lt;/countdowntime&gt;&#10;            &lt;correctvalue&gt;2&lt;/correctvalue&gt;&#10;            &lt;incorrectvalue&gt;1&lt;/incorrectvalue&gt;&#10;            &lt;responselimit&gt;1&lt;/responselimit&gt;&#10;            &lt;bulletstyle&gt;2&lt;/bulletstyle&gt;&#10;            &lt;answers&gt;&#10;                &lt;answer&gt;&#10;                    &lt;guid&gt;DFCC1D4D6D684AF7B174B1DBC50C131D&lt;/guid&gt;&#10;                    &lt;answertext&gt;Yes&lt;/answertext&gt;&#10;                    &lt;valuetype&gt;-1&lt;/valuetype&gt;&#10;                &lt;/answer&gt;&#10;                &lt;answer&gt;&#10;                    &lt;guid&gt;AF52F6578FF54ABFBCD36488FD2DD68C&lt;/guid&gt;&#10;                    &lt;answertext&gt;No&lt;/answertext&gt;&#10;                    &lt;valuetype&gt;1&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TYPE" val="0"/>
  <p:tag name="NUMBERFORMAT" val="0"/>
  <p:tag name="LABELFORMAT" val="0"/>
  <p:tag name="DEFINEDCOLORS" val="3,6,10,45,32,50,13,4,9,55,1"/>
  <p:tag name="COLORTYPE" val="SCHEME"/>
</p:tagLst>
</file>

<file path=ppt/tags/tag4.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3440</Words>
  <Application>Microsoft Macintosh PowerPoint</Application>
  <PresentationFormat>On-screen Show (4:3)</PresentationFormat>
  <Paragraphs>247</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Times New Roman</vt:lpstr>
      <vt:lpstr>Wingdings</vt:lpstr>
      <vt:lpstr>Arial</vt:lpstr>
      <vt:lpstr>Office Theme</vt:lpstr>
      <vt:lpstr>PowerPoint Presentation</vt:lpstr>
      <vt:lpstr>Updates</vt:lpstr>
      <vt:lpstr>PowerPoint Presentation</vt:lpstr>
      <vt:lpstr>Modern Processes &amp; Threads</vt:lpstr>
      <vt:lpstr>One or More Threads  in a Process</vt:lpstr>
      <vt:lpstr>PowerPoint Presentation</vt:lpstr>
      <vt:lpstr>Benefits of Threads</vt:lpstr>
      <vt:lpstr>Thread Examples</vt:lpstr>
      <vt:lpstr>Threads</vt:lpstr>
      <vt:lpstr>Thread Execution States</vt:lpstr>
      <vt:lpstr>PowerPoint Presentation</vt:lpstr>
      <vt:lpstr>PowerPoint Presentation</vt:lpstr>
      <vt:lpstr>User-Level Threads (ULT)</vt:lpstr>
      <vt:lpstr>Kernel-Level Threads (KLT)</vt:lpstr>
      <vt:lpstr>Combined Approaches</vt:lpstr>
      <vt:lpstr>PowerPoint Presentation</vt:lpstr>
      <vt:lpstr>Parallel Execution</vt:lpstr>
      <vt:lpstr>Applications That Benefit</vt:lpstr>
      <vt:lpstr>Hyper-threading?</vt:lpstr>
      <vt:lpstr>Are Intel’s HTT processors  (e.g., Pentium 4 HT) multicore?</vt:lpstr>
      <vt:lpstr>Hyper-threading = logical cores</vt:lpstr>
      <vt:lpstr>Updates</vt:lpstr>
    </vt:vector>
  </TitlesOfParts>
  <Company>Missouri University of Science and Technology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Miner</dc:creator>
  <cp:lastModifiedBy>Mike Gosnell</cp:lastModifiedBy>
  <cp:revision>30</cp:revision>
  <dcterms:created xsi:type="dcterms:W3CDTF">2011-01-20T20:51:22Z</dcterms:created>
  <dcterms:modified xsi:type="dcterms:W3CDTF">2017-05-16T22:53:27Z</dcterms:modified>
</cp:coreProperties>
</file>