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xlsx" ContentType="application/vnd.openxmlformats-officedocument.spreadsheetml.sheet"/>
  <Default Extension="gif" ContentType="image/gif"/>
  <Default Extension="png" ContentType="image/png"/>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harts/chart1.xml" ContentType="application/vnd.openxmlformats-officedocument.drawingml.char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9.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6"/>
  </p:notesMasterIdLst>
  <p:sldIdLst>
    <p:sldId id="256" r:id="rId2"/>
    <p:sldId id="362" r:id="rId3"/>
    <p:sldId id="363" r:id="rId4"/>
    <p:sldId id="364" r:id="rId5"/>
    <p:sldId id="365" r:id="rId6"/>
    <p:sldId id="366" r:id="rId7"/>
    <p:sldId id="367" r:id="rId8"/>
    <p:sldId id="368" r:id="rId9"/>
    <p:sldId id="369" r:id="rId10"/>
    <p:sldId id="370" r:id="rId11"/>
    <p:sldId id="371" r:id="rId12"/>
    <p:sldId id="372" r:id="rId13"/>
    <p:sldId id="373" r:id="rId14"/>
    <p:sldId id="374" r:id="rId15"/>
    <p:sldId id="375" r:id="rId16"/>
    <p:sldId id="376" r:id="rId17"/>
    <p:sldId id="377" r:id="rId18"/>
    <p:sldId id="378" r:id="rId19"/>
    <p:sldId id="379" r:id="rId20"/>
    <p:sldId id="380" r:id="rId21"/>
    <p:sldId id="381" r:id="rId22"/>
    <p:sldId id="382" r:id="rId23"/>
    <p:sldId id="383" r:id="rId24"/>
    <p:sldId id="384" r:id="rId25"/>
    <p:sldId id="385" r:id="rId26"/>
    <p:sldId id="386" r:id="rId27"/>
    <p:sldId id="387" r:id="rId28"/>
    <p:sldId id="388" r:id="rId29"/>
    <p:sldId id="389" r:id="rId30"/>
    <p:sldId id="390" r:id="rId31"/>
    <p:sldId id="391" r:id="rId32"/>
    <p:sldId id="392" r:id="rId33"/>
    <p:sldId id="393" r:id="rId34"/>
    <p:sldId id="394" r:id="rId35"/>
    <p:sldId id="395" r:id="rId36"/>
    <p:sldId id="396" r:id="rId37"/>
    <p:sldId id="397" r:id="rId38"/>
    <p:sldId id="398" r:id="rId39"/>
    <p:sldId id="399" r:id="rId40"/>
    <p:sldId id="400" r:id="rId41"/>
    <p:sldId id="401" r:id="rId42"/>
    <p:sldId id="402" r:id="rId43"/>
    <p:sldId id="331" r:id="rId44"/>
    <p:sldId id="332" r:id="rId45"/>
    <p:sldId id="333" r:id="rId46"/>
    <p:sldId id="341" r:id="rId47"/>
    <p:sldId id="335" r:id="rId48"/>
    <p:sldId id="336" r:id="rId49"/>
    <p:sldId id="337" r:id="rId50"/>
    <p:sldId id="342" r:id="rId51"/>
    <p:sldId id="339" r:id="rId52"/>
    <p:sldId id="340" r:id="rId53"/>
    <p:sldId id="334" r:id="rId54"/>
    <p:sldId id="343" r:id="rId55"/>
    <p:sldId id="344" r:id="rId56"/>
    <p:sldId id="345" r:id="rId57"/>
    <p:sldId id="347" r:id="rId58"/>
    <p:sldId id="346" r:id="rId59"/>
    <p:sldId id="348" r:id="rId60"/>
    <p:sldId id="349" r:id="rId61"/>
    <p:sldId id="352" r:id="rId62"/>
    <p:sldId id="350" r:id="rId63"/>
    <p:sldId id="351" r:id="rId64"/>
    <p:sldId id="353" r:id="rId65"/>
  </p:sldIdLst>
  <p:sldSz cx="9144000" cy="6858000" type="screen4x3"/>
  <p:notesSz cx="6858000" cy="9144000"/>
  <p:custDataLst>
    <p:tags r:id="rId67"/>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CDC41"/>
    <a:srgbClr val="324A63"/>
    <a:srgbClr val="82828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9245" autoAdjust="0"/>
    <p:restoredTop sz="82169" autoAdjust="0"/>
  </p:normalViewPr>
  <p:slideViewPr>
    <p:cSldViewPr snapToGrid="0" snapToObjects="1">
      <p:cViewPr varScale="1">
        <p:scale>
          <a:sx n="90" d="100"/>
          <a:sy n="90" d="100"/>
        </p:scale>
        <p:origin x="1512" y="19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notesMaster" Target="notesMasters/notesMaster1.xml"/><Relationship Id="rId67" Type="http://schemas.openxmlformats.org/officeDocument/2006/relationships/tags" Target="tags/tag1.xml"/><Relationship Id="rId68" Type="http://schemas.openxmlformats.org/officeDocument/2006/relationships/presProps" Target="presProps.xml"/><Relationship Id="rId69" Type="http://schemas.openxmlformats.org/officeDocument/2006/relationships/viewProps" Target="viewProp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70" Type="http://schemas.openxmlformats.org/officeDocument/2006/relationships/theme" Target="theme/theme1.xml"/><Relationship Id="rId71"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view3D>
      <c:rotX val="15"/>
      <c:rotY val="20"/>
      <c:rAngAx val="0"/>
    </c:view3D>
    <c:floor>
      <c:thickness val="0"/>
    </c:floor>
    <c:sideWall>
      <c:thickness val="0"/>
    </c:sideWall>
    <c:backWall>
      <c:thickness val="0"/>
    </c:backWall>
    <c:plotArea>
      <c:layout/>
      <c:bar3DChart>
        <c:barDir val="col"/>
        <c:grouping val="standard"/>
        <c:varyColors val="0"/>
        <c:ser>
          <c:idx val="0"/>
          <c:order val="0"/>
          <c:tx>
            <c:strRef>
              <c:f>Sheet1!$B$1</c:f>
              <c:strCache>
                <c:ptCount val="1"/>
                <c:pt idx="0">
                  <c:v>Series 1</c:v>
                </c:pt>
              </c:strCache>
            </c:strRef>
          </c:tx>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ser>
        <c:ser>
          <c:idx val="1"/>
          <c:order val="1"/>
          <c:tx>
            <c:strRef>
              <c:f>Sheet1!$C$1</c:f>
              <c:strCache>
                <c:ptCount val="1"/>
                <c:pt idx="0">
                  <c:v>Series 2</c:v>
                </c:pt>
              </c:strCache>
            </c:strRef>
          </c:tx>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c:v>
                </c:pt>
                <c:pt idx="2">
                  <c:v>1.8</c:v>
                </c:pt>
                <c:pt idx="3">
                  <c:v>2.8</c:v>
                </c:pt>
              </c:numCache>
            </c:numRef>
          </c:val>
        </c:ser>
        <c:ser>
          <c:idx val="2"/>
          <c:order val="2"/>
          <c:tx>
            <c:strRef>
              <c:f>Sheet1!$D$1</c:f>
              <c:strCache>
                <c:ptCount val="1"/>
                <c:pt idx="0">
                  <c:v>Series 3</c:v>
                </c:pt>
              </c:strCache>
            </c:strRef>
          </c:tx>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2.0</c:v>
                </c:pt>
                <c:pt idx="1">
                  <c:v>2.0</c:v>
                </c:pt>
                <c:pt idx="2">
                  <c:v>3.0</c:v>
                </c:pt>
                <c:pt idx="3">
                  <c:v>5.0</c:v>
                </c:pt>
              </c:numCache>
            </c:numRef>
          </c:val>
        </c:ser>
        <c:dLbls>
          <c:showLegendKey val="0"/>
          <c:showVal val="0"/>
          <c:showCatName val="0"/>
          <c:showSerName val="0"/>
          <c:showPercent val="0"/>
          <c:showBubbleSize val="0"/>
        </c:dLbls>
        <c:gapWidth val="150"/>
        <c:shape val="box"/>
        <c:axId val="1828048800"/>
        <c:axId val="1828050848"/>
        <c:axId val="2030470816"/>
      </c:bar3DChart>
      <c:catAx>
        <c:axId val="1828048800"/>
        <c:scaling>
          <c:orientation val="minMax"/>
        </c:scaling>
        <c:delete val="0"/>
        <c:axPos val="b"/>
        <c:numFmt formatCode="General" sourceLinked="1"/>
        <c:majorTickMark val="out"/>
        <c:minorTickMark val="none"/>
        <c:tickLblPos val="nextTo"/>
        <c:crossAx val="1828050848"/>
        <c:crosses val="autoZero"/>
        <c:auto val="1"/>
        <c:lblAlgn val="ctr"/>
        <c:lblOffset val="100"/>
        <c:noMultiLvlLbl val="0"/>
      </c:catAx>
      <c:valAx>
        <c:axId val="1828050848"/>
        <c:scaling>
          <c:orientation val="minMax"/>
        </c:scaling>
        <c:delete val="0"/>
        <c:axPos val="l"/>
        <c:majorGridlines/>
        <c:numFmt formatCode="General" sourceLinked="1"/>
        <c:majorTickMark val="out"/>
        <c:minorTickMark val="none"/>
        <c:tickLblPos val="nextTo"/>
        <c:crossAx val="1828048800"/>
        <c:crosses val="autoZero"/>
        <c:crossBetween val="between"/>
      </c:valAx>
      <c:serAx>
        <c:axId val="2030470816"/>
        <c:scaling>
          <c:orientation val="minMax"/>
        </c:scaling>
        <c:delete val="0"/>
        <c:axPos val="b"/>
        <c:majorTickMark val="out"/>
        <c:minorTickMark val="none"/>
        <c:tickLblPos val="nextTo"/>
        <c:crossAx val="1828050848"/>
        <c:crosses val="autoZero"/>
      </c:serAx>
    </c:plotArea>
    <c:legend>
      <c:legendPos val="r"/>
      <c:overlay val="0"/>
    </c:legend>
    <c:plotVisOnly val="1"/>
    <c:dispBlanksAs val="gap"/>
    <c:showDLblsOverMax val="0"/>
  </c:chart>
  <c:txPr>
    <a:bodyPr/>
    <a:lstStyle/>
    <a:p>
      <a:pPr>
        <a:defRPr sz="1800"/>
      </a:pPr>
      <a:endParaRPr lang="en-US"/>
    </a:p>
  </c:txPr>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B069595-C8F8-C542-AA06-04537D63260B}" type="doc">
      <dgm:prSet loTypeId="urn:microsoft.com/office/officeart/2005/8/layout/vProcess5" loCatId="process" qsTypeId="urn:microsoft.com/office/officeart/2005/8/quickstyle/simple4" qsCatId="simple" csTypeId="urn:microsoft.com/office/officeart/2005/8/colors/accent1_2" csCatId="accent1" phldr="1"/>
      <dgm:spPr/>
      <dgm:t>
        <a:bodyPr/>
        <a:lstStyle/>
        <a:p>
          <a:endParaRPr lang="en-US"/>
        </a:p>
      </dgm:t>
    </dgm:pt>
    <dgm:pt modelId="{26383733-9C83-2F4E-AA73-9102FEACE73A}">
      <dgm:prSet phldrT="[Text]" custT="1"/>
      <dgm:spPr>
        <a:solidFill>
          <a:schemeClr val="accent1">
            <a:lumMod val="75000"/>
          </a:schemeClr>
        </a:solidFill>
      </dgm:spPr>
      <dgm:t>
        <a:bodyPr/>
        <a:lstStyle/>
        <a:p>
          <a:r>
            <a:rPr lang="en-NZ" sz="2000" b="1" dirty="0" smtClean="0"/>
            <a:t>Reusable</a:t>
          </a:r>
          <a:endParaRPr lang="en-US" sz="2000" b="1" dirty="0"/>
        </a:p>
      </dgm:t>
    </dgm:pt>
    <dgm:pt modelId="{B8E0DD79-8102-5B47-8E3C-C29A96295326}" type="parTrans" cxnId="{1F8CBAE7-5E4D-B746-A15B-28BCC9F64965}">
      <dgm:prSet/>
      <dgm:spPr/>
      <dgm:t>
        <a:bodyPr/>
        <a:lstStyle/>
        <a:p>
          <a:endParaRPr lang="en-US"/>
        </a:p>
      </dgm:t>
    </dgm:pt>
    <dgm:pt modelId="{606FA574-F26B-524F-8E65-05056BD13BBA}" type="sibTrans" cxnId="{1F8CBAE7-5E4D-B746-A15B-28BCC9F64965}">
      <dgm:prSet/>
      <dgm:spPr>
        <a:solidFill>
          <a:schemeClr val="bg1"/>
        </a:solidFill>
        <a:ln>
          <a:solidFill>
            <a:schemeClr val="accent1">
              <a:lumMod val="60000"/>
              <a:lumOff val="40000"/>
            </a:schemeClr>
          </a:solidFill>
        </a:ln>
      </dgm:spPr>
      <dgm:t>
        <a:bodyPr/>
        <a:lstStyle/>
        <a:p>
          <a:endParaRPr lang="en-US"/>
        </a:p>
      </dgm:t>
    </dgm:pt>
    <dgm:pt modelId="{F794A6D0-159F-1648-B732-77E25AB56B54}">
      <dgm:prSet custT="1"/>
      <dgm:spPr>
        <a:solidFill>
          <a:schemeClr val="accent1">
            <a:lumMod val="75000"/>
          </a:schemeClr>
        </a:solidFill>
      </dgm:spPr>
      <dgm:t>
        <a:bodyPr/>
        <a:lstStyle/>
        <a:p>
          <a:r>
            <a:rPr lang="en-NZ" sz="1600" dirty="0" smtClean="0"/>
            <a:t>can be safely used by only one process at a time and is not depleted by that use</a:t>
          </a:r>
        </a:p>
      </dgm:t>
    </dgm:pt>
    <dgm:pt modelId="{632F1CE8-9F3F-FB47-A51E-39E4B4D3E3A2}" type="parTrans" cxnId="{0D811623-65F9-C049-9216-9DC1EE4A95DB}">
      <dgm:prSet/>
      <dgm:spPr/>
      <dgm:t>
        <a:bodyPr/>
        <a:lstStyle/>
        <a:p>
          <a:endParaRPr lang="en-US"/>
        </a:p>
      </dgm:t>
    </dgm:pt>
    <dgm:pt modelId="{F12C7981-B93A-D34C-8B5B-6776E7049310}" type="sibTrans" cxnId="{0D811623-65F9-C049-9216-9DC1EE4A95DB}">
      <dgm:prSet/>
      <dgm:spPr/>
      <dgm:t>
        <a:bodyPr/>
        <a:lstStyle/>
        <a:p>
          <a:endParaRPr lang="en-US"/>
        </a:p>
      </dgm:t>
    </dgm:pt>
    <dgm:pt modelId="{9A7E617A-4BED-144C-BA37-F797C39B70C8}">
      <dgm:prSet custT="1"/>
      <dgm:spPr>
        <a:solidFill>
          <a:schemeClr val="accent1">
            <a:lumMod val="75000"/>
          </a:schemeClr>
        </a:solidFill>
      </dgm:spPr>
      <dgm:t>
        <a:bodyPr/>
        <a:lstStyle/>
        <a:p>
          <a:r>
            <a:rPr lang="en-US" sz="1600" dirty="0" smtClean="0"/>
            <a:t>processors, I/O channels, main and secondary memory, devices, and data structures such as files, databases, and semaphores</a:t>
          </a:r>
        </a:p>
      </dgm:t>
    </dgm:pt>
    <dgm:pt modelId="{6D12ECF2-14C3-6F42-8F5E-3F542083975C}" type="parTrans" cxnId="{F363C5CC-A31A-9748-8E8E-7542E9A8084E}">
      <dgm:prSet/>
      <dgm:spPr/>
      <dgm:t>
        <a:bodyPr/>
        <a:lstStyle/>
        <a:p>
          <a:endParaRPr lang="en-US"/>
        </a:p>
      </dgm:t>
    </dgm:pt>
    <dgm:pt modelId="{F87F6F7F-14F0-EA4D-A74B-2CC1D24459A3}" type="sibTrans" cxnId="{F363C5CC-A31A-9748-8E8E-7542E9A8084E}">
      <dgm:prSet/>
      <dgm:spPr/>
      <dgm:t>
        <a:bodyPr/>
        <a:lstStyle/>
        <a:p>
          <a:endParaRPr lang="en-US"/>
        </a:p>
      </dgm:t>
    </dgm:pt>
    <dgm:pt modelId="{191AB62D-7613-ED44-BF21-05A480174B7A}">
      <dgm:prSet custT="1"/>
      <dgm:spPr>
        <a:solidFill>
          <a:schemeClr val="accent1">
            <a:lumMod val="75000"/>
          </a:schemeClr>
        </a:solidFill>
      </dgm:spPr>
      <dgm:t>
        <a:bodyPr/>
        <a:lstStyle/>
        <a:p>
          <a:r>
            <a:rPr lang="en-NZ" sz="2000" b="1" dirty="0" smtClean="0"/>
            <a:t>Consumable</a:t>
          </a:r>
        </a:p>
      </dgm:t>
    </dgm:pt>
    <dgm:pt modelId="{2C2ADAE6-8AD9-3743-9FB8-ED574BAF6CAD}" type="parTrans" cxnId="{18773EE1-44B8-574F-B98C-3015C0727EFC}">
      <dgm:prSet/>
      <dgm:spPr/>
      <dgm:t>
        <a:bodyPr/>
        <a:lstStyle/>
        <a:p>
          <a:endParaRPr lang="en-US"/>
        </a:p>
      </dgm:t>
    </dgm:pt>
    <dgm:pt modelId="{7C98AAE8-A720-8640-80AC-8219FBEE20FB}" type="sibTrans" cxnId="{18773EE1-44B8-574F-B98C-3015C0727EFC}">
      <dgm:prSet/>
      <dgm:spPr/>
      <dgm:t>
        <a:bodyPr/>
        <a:lstStyle/>
        <a:p>
          <a:endParaRPr lang="en-US"/>
        </a:p>
      </dgm:t>
    </dgm:pt>
    <dgm:pt modelId="{EA30BBB8-30F3-504E-8E0A-4089A7235F4B}">
      <dgm:prSet custT="1"/>
      <dgm:spPr>
        <a:solidFill>
          <a:schemeClr val="accent1">
            <a:lumMod val="75000"/>
          </a:schemeClr>
        </a:solidFill>
      </dgm:spPr>
      <dgm:t>
        <a:bodyPr/>
        <a:lstStyle/>
        <a:p>
          <a:r>
            <a:rPr lang="en-NZ" sz="1600" dirty="0" smtClean="0"/>
            <a:t>one that can be created (produced) and destroyed (consumed)</a:t>
          </a:r>
        </a:p>
      </dgm:t>
    </dgm:pt>
    <dgm:pt modelId="{5E434350-189C-B54F-A946-E8F5E0AD6E11}" type="parTrans" cxnId="{9A42656D-52CD-2F4F-9627-AC09C70BC8E1}">
      <dgm:prSet/>
      <dgm:spPr/>
      <dgm:t>
        <a:bodyPr/>
        <a:lstStyle/>
        <a:p>
          <a:endParaRPr lang="en-US"/>
        </a:p>
      </dgm:t>
    </dgm:pt>
    <dgm:pt modelId="{C1FF72E8-3B30-964C-91A9-95CD5181E4FA}" type="sibTrans" cxnId="{9A42656D-52CD-2F4F-9627-AC09C70BC8E1}">
      <dgm:prSet/>
      <dgm:spPr/>
      <dgm:t>
        <a:bodyPr/>
        <a:lstStyle/>
        <a:p>
          <a:endParaRPr lang="en-US"/>
        </a:p>
      </dgm:t>
    </dgm:pt>
    <dgm:pt modelId="{80314524-DF9D-D142-BDDF-43D86B545F73}">
      <dgm:prSet custT="1"/>
      <dgm:spPr>
        <a:solidFill>
          <a:schemeClr val="accent1">
            <a:lumMod val="75000"/>
          </a:schemeClr>
        </a:solidFill>
      </dgm:spPr>
      <dgm:t>
        <a:bodyPr/>
        <a:lstStyle/>
        <a:p>
          <a:r>
            <a:rPr lang="en-US" sz="1600" dirty="0" smtClean="0"/>
            <a:t>interrupts, signals, messages, and information</a:t>
          </a:r>
        </a:p>
      </dgm:t>
    </dgm:pt>
    <dgm:pt modelId="{5127AD05-47D3-F542-824B-EAD759E83F28}" type="parTrans" cxnId="{C111ED75-0A8E-2644-A617-C5075307D75F}">
      <dgm:prSet/>
      <dgm:spPr/>
      <dgm:t>
        <a:bodyPr/>
        <a:lstStyle/>
        <a:p>
          <a:endParaRPr lang="en-US"/>
        </a:p>
      </dgm:t>
    </dgm:pt>
    <dgm:pt modelId="{0A349A34-73D3-4A4D-8FC2-0EAF13B7C801}" type="sibTrans" cxnId="{C111ED75-0A8E-2644-A617-C5075307D75F}">
      <dgm:prSet/>
      <dgm:spPr/>
      <dgm:t>
        <a:bodyPr/>
        <a:lstStyle/>
        <a:p>
          <a:endParaRPr lang="en-US"/>
        </a:p>
      </dgm:t>
    </dgm:pt>
    <dgm:pt modelId="{F47FF2D5-1397-ED4B-9E14-2EDE603F5B0A}">
      <dgm:prSet custT="1"/>
      <dgm:spPr>
        <a:solidFill>
          <a:schemeClr val="accent1">
            <a:lumMod val="75000"/>
          </a:schemeClr>
        </a:solidFill>
      </dgm:spPr>
      <dgm:t>
        <a:bodyPr/>
        <a:lstStyle/>
        <a:p>
          <a:r>
            <a:rPr lang="en-US" sz="1600" dirty="0" smtClean="0"/>
            <a:t>in I/O buffers</a:t>
          </a:r>
          <a:endParaRPr lang="en-NZ" sz="1600" dirty="0" smtClean="0"/>
        </a:p>
      </dgm:t>
    </dgm:pt>
    <dgm:pt modelId="{6383B989-E7CD-F649-90C7-862B43FBE5DE}" type="parTrans" cxnId="{FE09AAAF-D065-CD49-A885-078B72DEE0D8}">
      <dgm:prSet/>
      <dgm:spPr/>
      <dgm:t>
        <a:bodyPr/>
        <a:lstStyle/>
        <a:p>
          <a:endParaRPr lang="en-US"/>
        </a:p>
      </dgm:t>
    </dgm:pt>
    <dgm:pt modelId="{34F57EC8-58D5-F349-A172-317749435838}" type="sibTrans" cxnId="{FE09AAAF-D065-CD49-A885-078B72DEE0D8}">
      <dgm:prSet/>
      <dgm:spPr/>
      <dgm:t>
        <a:bodyPr/>
        <a:lstStyle/>
        <a:p>
          <a:endParaRPr lang="en-US"/>
        </a:p>
      </dgm:t>
    </dgm:pt>
    <dgm:pt modelId="{4EC26E6F-C52F-CE42-A8F6-CF14E3CA6C52}" type="pres">
      <dgm:prSet presAssocID="{4B069595-C8F8-C542-AA06-04537D63260B}" presName="outerComposite" presStyleCnt="0">
        <dgm:presLayoutVars>
          <dgm:chMax val="5"/>
          <dgm:dir/>
          <dgm:resizeHandles val="exact"/>
        </dgm:presLayoutVars>
      </dgm:prSet>
      <dgm:spPr/>
      <dgm:t>
        <a:bodyPr/>
        <a:lstStyle/>
        <a:p>
          <a:endParaRPr lang="en-US"/>
        </a:p>
      </dgm:t>
    </dgm:pt>
    <dgm:pt modelId="{D4B683C6-9581-CC48-B17B-FE198341F943}" type="pres">
      <dgm:prSet presAssocID="{4B069595-C8F8-C542-AA06-04537D63260B}" presName="dummyMaxCanvas" presStyleCnt="0">
        <dgm:presLayoutVars/>
      </dgm:prSet>
      <dgm:spPr/>
    </dgm:pt>
    <dgm:pt modelId="{C7F5FE58-0E4F-1448-8B6D-1E52F620776C}" type="pres">
      <dgm:prSet presAssocID="{4B069595-C8F8-C542-AA06-04537D63260B}" presName="TwoNodes_1" presStyleLbl="node1" presStyleIdx="0" presStyleCnt="2">
        <dgm:presLayoutVars>
          <dgm:bulletEnabled val="1"/>
        </dgm:presLayoutVars>
      </dgm:prSet>
      <dgm:spPr/>
      <dgm:t>
        <a:bodyPr/>
        <a:lstStyle/>
        <a:p>
          <a:endParaRPr lang="en-US"/>
        </a:p>
      </dgm:t>
    </dgm:pt>
    <dgm:pt modelId="{FBCB8F57-C548-1C43-A637-8BC0E0917159}" type="pres">
      <dgm:prSet presAssocID="{4B069595-C8F8-C542-AA06-04537D63260B}" presName="TwoNodes_2" presStyleLbl="node1" presStyleIdx="1" presStyleCnt="2">
        <dgm:presLayoutVars>
          <dgm:bulletEnabled val="1"/>
        </dgm:presLayoutVars>
      </dgm:prSet>
      <dgm:spPr/>
      <dgm:t>
        <a:bodyPr/>
        <a:lstStyle/>
        <a:p>
          <a:endParaRPr lang="en-US"/>
        </a:p>
      </dgm:t>
    </dgm:pt>
    <dgm:pt modelId="{22B4735D-FDE9-0F4D-8517-6404F300167D}" type="pres">
      <dgm:prSet presAssocID="{4B069595-C8F8-C542-AA06-04537D63260B}" presName="TwoConn_1-2" presStyleLbl="fgAccFollowNode1" presStyleIdx="0" presStyleCnt="1" custScaleX="98854" custScaleY="89767">
        <dgm:presLayoutVars>
          <dgm:bulletEnabled val="1"/>
        </dgm:presLayoutVars>
      </dgm:prSet>
      <dgm:spPr/>
      <dgm:t>
        <a:bodyPr/>
        <a:lstStyle/>
        <a:p>
          <a:endParaRPr lang="en-US"/>
        </a:p>
      </dgm:t>
    </dgm:pt>
    <dgm:pt modelId="{A26B9EBC-74D7-2A48-BA22-9588CC88354C}" type="pres">
      <dgm:prSet presAssocID="{4B069595-C8F8-C542-AA06-04537D63260B}" presName="TwoNodes_1_text" presStyleLbl="node1" presStyleIdx="1" presStyleCnt="2">
        <dgm:presLayoutVars>
          <dgm:bulletEnabled val="1"/>
        </dgm:presLayoutVars>
      </dgm:prSet>
      <dgm:spPr/>
      <dgm:t>
        <a:bodyPr/>
        <a:lstStyle/>
        <a:p>
          <a:endParaRPr lang="en-US"/>
        </a:p>
      </dgm:t>
    </dgm:pt>
    <dgm:pt modelId="{D6DE09C8-9119-B147-8885-52885619EE92}" type="pres">
      <dgm:prSet presAssocID="{4B069595-C8F8-C542-AA06-04537D63260B}" presName="TwoNodes_2_text" presStyleLbl="node1" presStyleIdx="1" presStyleCnt="2">
        <dgm:presLayoutVars>
          <dgm:bulletEnabled val="1"/>
        </dgm:presLayoutVars>
      </dgm:prSet>
      <dgm:spPr/>
      <dgm:t>
        <a:bodyPr/>
        <a:lstStyle/>
        <a:p>
          <a:endParaRPr lang="en-US"/>
        </a:p>
      </dgm:t>
    </dgm:pt>
  </dgm:ptLst>
  <dgm:cxnLst>
    <dgm:cxn modelId="{427903DF-4A14-5240-9EFF-D6DD1A10449C}" type="presOf" srcId="{26383733-9C83-2F4E-AA73-9102FEACE73A}" destId="{C7F5FE58-0E4F-1448-8B6D-1E52F620776C}" srcOrd="0" destOrd="0" presId="urn:microsoft.com/office/officeart/2005/8/layout/vProcess5"/>
    <dgm:cxn modelId="{EE2B5287-57D0-354B-AC41-80E0AF51E18C}" type="presOf" srcId="{80314524-DF9D-D142-BDDF-43D86B545F73}" destId="{FBCB8F57-C548-1C43-A637-8BC0E0917159}" srcOrd="0" destOrd="2" presId="urn:microsoft.com/office/officeart/2005/8/layout/vProcess5"/>
    <dgm:cxn modelId="{D48DE65A-792C-B04C-8422-4205B042B4D8}" type="presOf" srcId="{191AB62D-7613-ED44-BF21-05A480174B7A}" destId="{D6DE09C8-9119-B147-8885-52885619EE92}" srcOrd="1" destOrd="0" presId="urn:microsoft.com/office/officeart/2005/8/layout/vProcess5"/>
    <dgm:cxn modelId="{1D68B912-A205-1A40-B749-953C23CC49CE}" type="presOf" srcId="{80314524-DF9D-D142-BDDF-43D86B545F73}" destId="{D6DE09C8-9119-B147-8885-52885619EE92}" srcOrd="1" destOrd="2" presId="urn:microsoft.com/office/officeart/2005/8/layout/vProcess5"/>
    <dgm:cxn modelId="{8CD5F9AE-0995-D14A-ADF1-B91503E57A2E}" type="presOf" srcId="{9A7E617A-4BED-144C-BA37-F797C39B70C8}" destId="{C7F5FE58-0E4F-1448-8B6D-1E52F620776C}" srcOrd="0" destOrd="2" presId="urn:microsoft.com/office/officeart/2005/8/layout/vProcess5"/>
    <dgm:cxn modelId="{5635DD46-671F-E142-8EB2-2B40BBBE4DD0}" type="presOf" srcId="{4B069595-C8F8-C542-AA06-04537D63260B}" destId="{4EC26E6F-C52F-CE42-A8F6-CF14E3CA6C52}" srcOrd="0" destOrd="0" presId="urn:microsoft.com/office/officeart/2005/8/layout/vProcess5"/>
    <dgm:cxn modelId="{9A42656D-52CD-2F4F-9627-AC09C70BC8E1}" srcId="{191AB62D-7613-ED44-BF21-05A480174B7A}" destId="{EA30BBB8-30F3-504E-8E0A-4089A7235F4B}" srcOrd="0" destOrd="0" parTransId="{5E434350-189C-B54F-A946-E8F5E0AD6E11}" sibTransId="{C1FF72E8-3B30-964C-91A9-95CD5181E4FA}"/>
    <dgm:cxn modelId="{4EA6F6D0-8B60-A34C-84C4-D72626040F53}" type="presOf" srcId="{EA30BBB8-30F3-504E-8E0A-4089A7235F4B}" destId="{D6DE09C8-9119-B147-8885-52885619EE92}" srcOrd="1" destOrd="1" presId="urn:microsoft.com/office/officeart/2005/8/layout/vProcess5"/>
    <dgm:cxn modelId="{2D51BF03-6F01-F649-99E2-15DF189583C4}" type="presOf" srcId="{F47FF2D5-1397-ED4B-9E14-2EDE603F5B0A}" destId="{D6DE09C8-9119-B147-8885-52885619EE92}" srcOrd="1" destOrd="3" presId="urn:microsoft.com/office/officeart/2005/8/layout/vProcess5"/>
    <dgm:cxn modelId="{43B06E6E-C2C1-C04F-BF51-B342FB3C9264}" type="presOf" srcId="{F794A6D0-159F-1648-B732-77E25AB56B54}" destId="{A26B9EBC-74D7-2A48-BA22-9588CC88354C}" srcOrd="1" destOrd="1" presId="urn:microsoft.com/office/officeart/2005/8/layout/vProcess5"/>
    <dgm:cxn modelId="{0D811623-65F9-C049-9216-9DC1EE4A95DB}" srcId="{26383733-9C83-2F4E-AA73-9102FEACE73A}" destId="{F794A6D0-159F-1648-B732-77E25AB56B54}" srcOrd="0" destOrd="0" parTransId="{632F1CE8-9F3F-FB47-A51E-39E4B4D3E3A2}" sibTransId="{F12C7981-B93A-D34C-8B5B-6776E7049310}"/>
    <dgm:cxn modelId="{C111ED75-0A8E-2644-A617-C5075307D75F}" srcId="{EA30BBB8-30F3-504E-8E0A-4089A7235F4B}" destId="{80314524-DF9D-D142-BDDF-43D86B545F73}" srcOrd="0" destOrd="0" parTransId="{5127AD05-47D3-F542-824B-EAD759E83F28}" sibTransId="{0A349A34-73D3-4A4D-8FC2-0EAF13B7C801}"/>
    <dgm:cxn modelId="{2C797270-5A38-B741-B12D-C49670F1C22B}" type="presOf" srcId="{EA30BBB8-30F3-504E-8E0A-4089A7235F4B}" destId="{FBCB8F57-C548-1C43-A637-8BC0E0917159}" srcOrd="0" destOrd="1" presId="urn:microsoft.com/office/officeart/2005/8/layout/vProcess5"/>
    <dgm:cxn modelId="{5DFB8BD4-739A-C844-B974-6D2F3448E790}" type="presOf" srcId="{606FA574-F26B-524F-8E65-05056BD13BBA}" destId="{22B4735D-FDE9-0F4D-8517-6404F300167D}" srcOrd="0" destOrd="0" presId="urn:microsoft.com/office/officeart/2005/8/layout/vProcess5"/>
    <dgm:cxn modelId="{F363C5CC-A31A-9748-8E8E-7542E9A8084E}" srcId="{F794A6D0-159F-1648-B732-77E25AB56B54}" destId="{9A7E617A-4BED-144C-BA37-F797C39B70C8}" srcOrd="0" destOrd="0" parTransId="{6D12ECF2-14C3-6F42-8F5E-3F542083975C}" sibTransId="{F87F6F7F-14F0-EA4D-A74B-2CC1D24459A3}"/>
    <dgm:cxn modelId="{CC80A690-0E4F-384D-B252-9FF4E366B035}" type="presOf" srcId="{26383733-9C83-2F4E-AA73-9102FEACE73A}" destId="{A26B9EBC-74D7-2A48-BA22-9588CC88354C}" srcOrd="1" destOrd="0" presId="urn:microsoft.com/office/officeart/2005/8/layout/vProcess5"/>
    <dgm:cxn modelId="{56D536E3-4099-D24E-8606-200888ADF5AB}" type="presOf" srcId="{191AB62D-7613-ED44-BF21-05A480174B7A}" destId="{FBCB8F57-C548-1C43-A637-8BC0E0917159}" srcOrd="0" destOrd="0" presId="urn:microsoft.com/office/officeart/2005/8/layout/vProcess5"/>
    <dgm:cxn modelId="{78BB4854-7E8B-E647-AC4D-7BF96BCB3FB4}" type="presOf" srcId="{9A7E617A-4BED-144C-BA37-F797C39B70C8}" destId="{A26B9EBC-74D7-2A48-BA22-9588CC88354C}" srcOrd="1" destOrd="2" presId="urn:microsoft.com/office/officeart/2005/8/layout/vProcess5"/>
    <dgm:cxn modelId="{69C9910C-3738-1144-9E05-963CFA69F171}" type="presOf" srcId="{F794A6D0-159F-1648-B732-77E25AB56B54}" destId="{C7F5FE58-0E4F-1448-8B6D-1E52F620776C}" srcOrd="0" destOrd="1" presId="urn:microsoft.com/office/officeart/2005/8/layout/vProcess5"/>
    <dgm:cxn modelId="{FE09AAAF-D065-CD49-A885-078B72DEE0D8}" srcId="{EA30BBB8-30F3-504E-8E0A-4089A7235F4B}" destId="{F47FF2D5-1397-ED4B-9E14-2EDE603F5B0A}" srcOrd="1" destOrd="0" parTransId="{6383B989-E7CD-F649-90C7-862B43FBE5DE}" sibTransId="{34F57EC8-58D5-F349-A172-317749435838}"/>
    <dgm:cxn modelId="{18773EE1-44B8-574F-B98C-3015C0727EFC}" srcId="{4B069595-C8F8-C542-AA06-04537D63260B}" destId="{191AB62D-7613-ED44-BF21-05A480174B7A}" srcOrd="1" destOrd="0" parTransId="{2C2ADAE6-8AD9-3743-9FB8-ED574BAF6CAD}" sibTransId="{7C98AAE8-A720-8640-80AC-8219FBEE20FB}"/>
    <dgm:cxn modelId="{9FC659E3-E1E5-FD42-9424-DDC32FF00B3A}" type="presOf" srcId="{F47FF2D5-1397-ED4B-9E14-2EDE603F5B0A}" destId="{FBCB8F57-C548-1C43-A637-8BC0E0917159}" srcOrd="0" destOrd="3" presId="urn:microsoft.com/office/officeart/2005/8/layout/vProcess5"/>
    <dgm:cxn modelId="{1F8CBAE7-5E4D-B746-A15B-28BCC9F64965}" srcId="{4B069595-C8F8-C542-AA06-04537D63260B}" destId="{26383733-9C83-2F4E-AA73-9102FEACE73A}" srcOrd="0" destOrd="0" parTransId="{B8E0DD79-8102-5B47-8E3C-C29A96295326}" sibTransId="{606FA574-F26B-524F-8E65-05056BD13BBA}"/>
    <dgm:cxn modelId="{81930937-BF3F-4947-A0A8-A09B6933D4FA}" type="presParOf" srcId="{4EC26E6F-C52F-CE42-A8F6-CF14E3CA6C52}" destId="{D4B683C6-9581-CC48-B17B-FE198341F943}" srcOrd="0" destOrd="0" presId="urn:microsoft.com/office/officeart/2005/8/layout/vProcess5"/>
    <dgm:cxn modelId="{D5749398-D084-D64B-B72C-BC30C7733435}" type="presParOf" srcId="{4EC26E6F-C52F-CE42-A8F6-CF14E3CA6C52}" destId="{C7F5FE58-0E4F-1448-8B6D-1E52F620776C}" srcOrd="1" destOrd="0" presId="urn:microsoft.com/office/officeart/2005/8/layout/vProcess5"/>
    <dgm:cxn modelId="{E58356B9-6144-AE4A-A19C-0F1305075DE4}" type="presParOf" srcId="{4EC26E6F-C52F-CE42-A8F6-CF14E3CA6C52}" destId="{FBCB8F57-C548-1C43-A637-8BC0E0917159}" srcOrd="2" destOrd="0" presId="urn:microsoft.com/office/officeart/2005/8/layout/vProcess5"/>
    <dgm:cxn modelId="{F9A10D42-6EFC-314C-B628-77C8E8D3286F}" type="presParOf" srcId="{4EC26E6F-C52F-CE42-A8F6-CF14E3CA6C52}" destId="{22B4735D-FDE9-0F4D-8517-6404F300167D}" srcOrd="3" destOrd="0" presId="urn:microsoft.com/office/officeart/2005/8/layout/vProcess5"/>
    <dgm:cxn modelId="{01F8CD97-96E0-A94B-BF7F-6F603EC634E2}" type="presParOf" srcId="{4EC26E6F-C52F-CE42-A8F6-CF14E3CA6C52}" destId="{A26B9EBC-74D7-2A48-BA22-9588CC88354C}" srcOrd="4" destOrd="0" presId="urn:microsoft.com/office/officeart/2005/8/layout/vProcess5"/>
    <dgm:cxn modelId="{1166208F-44B3-3E44-AD22-710A32B63D41}" type="presParOf" srcId="{4EC26E6F-C52F-CE42-A8F6-CF14E3CA6C52}" destId="{D6DE09C8-9119-B147-8885-52885619EE92}" srcOrd="5"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5F28E27-31E0-B34F-BC9F-4CDE7B8EDC8B}" type="doc">
      <dgm:prSet loTypeId="urn:microsoft.com/office/officeart/2005/8/layout/hList1" loCatId="list" qsTypeId="urn:microsoft.com/office/officeart/2005/8/quickstyle/simple4" qsCatId="simple" csTypeId="urn:microsoft.com/office/officeart/2005/8/colors/accent1_2" csCatId="accent1" phldr="1"/>
      <dgm:spPr/>
      <dgm:t>
        <a:bodyPr/>
        <a:lstStyle/>
        <a:p>
          <a:endParaRPr lang="en-US"/>
        </a:p>
      </dgm:t>
    </dgm:pt>
    <dgm:pt modelId="{FAADB5D8-2D9B-7A46-8864-3E76632DF242}">
      <dgm:prSet phldrT="[Text]"/>
      <dgm:spPr/>
      <dgm:t>
        <a:bodyPr/>
        <a:lstStyle/>
        <a:p>
          <a:r>
            <a:rPr lang="en-US" dirty="0" smtClean="0"/>
            <a:t>Mutual Exclusion</a:t>
          </a:r>
          <a:endParaRPr lang="en-US" dirty="0"/>
        </a:p>
      </dgm:t>
    </dgm:pt>
    <dgm:pt modelId="{13107E0E-EAEB-E249-A700-4C5354826476}" type="parTrans" cxnId="{7E36EEB6-8273-DB4E-ABCE-384C7CC38C43}">
      <dgm:prSet/>
      <dgm:spPr/>
      <dgm:t>
        <a:bodyPr/>
        <a:lstStyle/>
        <a:p>
          <a:endParaRPr lang="en-US"/>
        </a:p>
      </dgm:t>
    </dgm:pt>
    <dgm:pt modelId="{1E2D3B4A-6DB0-1A45-A8F9-7D186F04B72A}" type="sibTrans" cxnId="{7E36EEB6-8273-DB4E-ABCE-384C7CC38C43}">
      <dgm:prSet/>
      <dgm:spPr/>
      <dgm:t>
        <a:bodyPr/>
        <a:lstStyle/>
        <a:p>
          <a:endParaRPr lang="en-US"/>
        </a:p>
      </dgm:t>
    </dgm:pt>
    <dgm:pt modelId="{C30027CC-F546-2244-ADC4-F1E1D604EBBF}">
      <dgm:prSet/>
      <dgm:spPr>
        <a:solidFill>
          <a:schemeClr val="bg1"/>
        </a:solidFill>
        <a:ln>
          <a:solidFill>
            <a:schemeClr val="accent1"/>
          </a:solidFill>
        </a:ln>
      </dgm:spPr>
      <dgm:t>
        <a:bodyPr/>
        <a:lstStyle/>
        <a:p>
          <a:r>
            <a:rPr lang="en-US" dirty="0" smtClean="0"/>
            <a:t>only one process may use a resource at a time</a:t>
          </a:r>
        </a:p>
      </dgm:t>
    </dgm:pt>
    <dgm:pt modelId="{66FA7D5D-B901-D048-B7EA-F239C1B39F7D}" type="parTrans" cxnId="{4CE91DD5-DBA7-3848-B2E2-A63BBB97D862}">
      <dgm:prSet/>
      <dgm:spPr/>
      <dgm:t>
        <a:bodyPr/>
        <a:lstStyle/>
        <a:p>
          <a:endParaRPr lang="en-US"/>
        </a:p>
      </dgm:t>
    </dgm:pt>
    <dgm:pt modelId="{D75C275F-F007-3946-9381-CBA55B14D844}" type="sibTrans" cxnId="{4CE91DD5-DBA7-3848-B2E2-A63BBB97D862}">
      <dgm:prSet/>
      <dgm:spPr/>
      <dgm:t>
        <a:bodyPr/>
        <a:lstStyle/>
        <a:p>
          <a:endParaRPr lang="en-US"/>
        </a:p>
      </dgm:t>
    </dgm:pt>
    <dgm:pt modelId="{89770E3B-DCA7-3848-9303-28CD4251107C}">
      <dgm:prSet/>
      <dgm:spPr/>
      <dgm:t>
        <a:bodyPr/>
        <a:lstStyle/>
        <a:p>
          <a:r>
            <a:rPr lang="en-US" dirty="0" smtClean="0"/>
            <a:t>Hold-and-Wait</a:t>
          </a:r>
        </a:p>
      </dgm:t>
    </dgm:pt>
    <dgm:pt modelId="{95FE122D-516D-1640-8DB2-434AA9FACA8E}" type="parTrans" cxnId="{123391C1-8758-AA4A-B13D-7307D65CD3BD}">
      <dgm:prSet/>
      <dgm:spPr/>
      <dgm:t>
        <a:bodyPr/>
        <a:lstStyle/>
        <a:p>
          <a:endParaRPr lang="en-US"/>
        </a:p>
      </dgm:t>
    </dgm:pt>
    <dgm:pt modelId="{A5BA5E1B-CDE3-A64B-8989-CA5B097F5E14}" type="sibTrans" cxnId="{123391C1-8758-AA4A-B13D-7307D65CD3BD}">
      <dgm:prSet/>
      <dgm:spPr/>
      <dgm:t>
        <a:bodyPr/>
        <a:lstStyle/>
        <a:p>
          <a:endParaRPr lang="en-US"/>
        </a:p>
      </dgm:t>
    </dgm:pt>
    <dgm:pt modelId="{33F6D4F0-07C2-9144-899C-AF212DC0E361}">
      <dgm:prSet/>
      <dgm:spPr>
        <a:solidFill>
          <a:schemeClr val="bg1"/>
        </a:solidFill>
        <a:ln>
          <a:solidFill>
            <a:schemeClr val="accent1"/>
          </a:solidFill>
        </a:ln>
      </dgm:spPr>
      <dgm:t>
        <a:bodyPr/>
        <a:lstStyle/>
        <a:p>
          <a:r>
            <a:rPr lang="en-US" dirty="0" smtClean="0"/>
            <a:t>a process may hold allocated resources while awaiting assignment of others</a:t>
          </a:r>
        </a:p>
      </dgm:t>
    </dgm:pt>
    <dgm:pt modelId="{A6F1A6C4-1D48-A242-B4D6-B8AB0D00400E}" type="parTrans" cxnId="{125BFD47-6D4C-EE45-A734-44602B3AC7B4}">
      <dgm:prSet/>
      <dgm:spPr/>
      <dgm:t>
        <a:bodyPr/>
        <a:lstStyle/>
        <a:p>
          <a:endParaRPr lang="en-US"/>
        </a:p>
      </dgm:t>
    </dgm:pt>
    <dgm:pt modelId="{79ADCD33-D91A-074A-B772-C0A69F1A8551}" type="sibTrans" cxnId="{125BFD47-6D4C-EE45-A734-44602B3AC7B4}">
      <dgm:prSet/>
      <dgm:spPr/>
      <dgm:t>
        <a:bodyPr/>
        <a:lstStyle/>
        <a:p>
          <a:endParaRPr lang="en-US"/>
        </a:p>
      </dgm:t>
    </dgm:pt>
    <dgm:pt modelId="{6A10E3E3-FA6D-1E4B-BB49-89AF70B7997E}">
      <dgm:prSet/>
      <dgm:spPr/>
      <dgm:t>
        <a:bodyPr/>
        <a:lstStyle/>
        <a:p>
          <a:r>
            <a:rPr lang="en-NZ" dirty="0" smtClean="0"/>
            <a:t>No Pre-emption</a:t>
          </a:r>
        </a:p>
      </dgm:t>
    </dgm:pt>
    <dgm:pt modelId="{D92BC7C8-121B-5E4E-B4EA-8EA596186D1A}" type="parTrans" cxnId="{9557A739-C567-4B47-835E-E95D0E455BE2}">
      <dgm:prSet/>
      <dgm:spPr/>
      <dgm:t>
        <a:bodyPr/>
        <a:lstStyle/>
        <a:p>
          <a:endParaRPr lang="en-US"/>
        </a:p>
      </dgm:t>
    </dgm:pt>
    <dgm:pt modelId="{0D7DD324-772D-6D48-8659-E26C3B195677}" type="sibTrans" cxnId="{9557A739-C567-4B47-835E-E95D0E455BE2}">
      <dgm:prSet/>
      <dgm:spPr/>
      <dgm:t>
        <a:bodyPr/>
        <a:lstStyle/>
        <a:p>
          <a:endParaRPr lang="en-US"/>
        </a:p>
      </dgm:t>
    </dgm:pt>
    <dgm:pt modelId="{E95D73AA-1155-2340-AF50-F162A8F43417}">
      <dgm:prSet/>
      <dgm:spPr>
        <a:solidFill>
          <a:schemeClr val="bg1"/>
        </a:solidFill>
        <a:ln>
          <a:solidFill>
            <a:schemeClr val="accent1"/>
          </a:solidFill>
        </a:ln>
      </dgm:spPr>
      <dgm:t>
        <a:bodyPr/>
        <a:lstStyle/>
        <a:p>
          <a:r>
            <a:rPr lang="en-NZ" dirty="0" smtClean="0"/>
            <a:t>no resource can be forcibly removed from a process holding it</a:t>
          </a:r>
        </a:p>
      </dgm:t>
    </dgm:pt>
    <dgm:pt modelId="{881C6D5D-13D3-5540-A4EA-3435188C29DC}" type="parTrans" cxnId="{78A4C2CD-62DA-8B49-9DD4-4CE9E5A4EA8D}">
      <dgm:prSet/>
      <dgm:spPr/>
      <dgm:t>
        <a:bodyPr/>
        <a:lstStyle/>
        <a:p>
          <a:endParaRPr lang="en-US"/>
        </a:p>
      </dgm:t>
    </dgm:pt>
    <dgm:pt modelId="{63EDF2B7-6064-844B-AF4D-0F7ED29F70A6}" type="sibTrans" cxnId="{78A4C2CD-62DA-8B49-9DD4-4CE9E5A4EA8D}">
      <dgm:prSet/>
      <dgm:spPr/>
      <dgm:t>
        <a:bodyPr/>
        <a:lstStyle/>
        <a:p>
          <a:endParaRPr lang="en-US"/>
        </a:p>
      </dgm:t>
    </dgm:pt>
    <dgm:pt modelId="{6B6C2A78-FD5F-CE4B-9E66-DD0EF754F5D6}">
      <dgm:prSet/>
      <dgm:spPr/>
      <dgm:t>
        <a:bodyPr/>
        <a:lstStyle/>
        <a:p>
          <a:r>
            <a:rPr lang="en-NZ" dirty="0" smtClean="0"/>
            <a:t>Circular Wait</a:t>
          </a:r>
        </a:p>
      </dgm:t>
    </dgm:pt>
    <dgm:pt modelId="{B36329CF-E242-DD43-BA9C-76956EB1A060}" type="parTrans" cxnId="{D8BB821A-3CFE-F849-ABEA-12A2AECC5259}">
      <dgm:prSet/>
      <dgm:spPr/>
      <dgm:t>
        <a:bodyPr/>
        <a:lstStyle/>
        <a:p>
          <a:endParaRPr lang="en-US"/>
        </a:p>
      </dgm:t>
    </dgm:pt>
    <dgm:pt modelId="{6909B805-475A-3A4E-B8F6-1AC694A2E2CA}" type="sibTrans" cxnId="{D8BB821A-3CFE-F849-ABEA-12A2AECC5259}">
      <dgm:prSet/>
      <dgm:spPr/>
      <dgm:t>
        <a:bodyPr/>
        <a:lstStyle/>
        <a:p>
          <a:endParaRPr lang="en-US"/>
        </a:p>
      </dgm:t>
    </dgm:pt>
    <dgm:pt modelId="{67B3BA71-261C-0447-8E65-09D9621C2928}">
      <dgm:prSet/>
      <dgm:spPr>
        <a:solidFill>
          <a:schemeClr val="bg1"/>
        </a:solidFill>
        <a:ln>
          <a:solidFill>
            <a:schemeClr val="accent1"/>
          </a:solidFill>
        </a:ln>
      </dgm:spPr>
      <dgm:t>
        <a:bodyPr/>
        <a:lstStyle/>
        <a:p>
          <a:r>
            <a:rPr lang="en-NZ" dirty="0" smtClean="0"/>
            <a:t>a closed chain of processes exists, such that each process holds at least one resource needed by the next process in  the chain</a:t>
          </a:r>
        </a:p>
      </dgm:t>
    </dgm:pt>
    <dgm:pt modelId="{EB73C5F2-38C9-5C48-AC82-1F52FEC517EE}" type="parTrans" cxnId="{27FE7EC4-86B9-7147-9A11-95D7B8115E2C}">
      <dgm:prSet/>
      <dgm:spPr/>
      <dgm:t>
        <a:bodyPr/>
        <a:lstStyle/>
        <a:p>
          <a:endParaRPr lang="en-US"/>
        </a:p>
      </dgm:t>
    </dgm:pt>
    <dgm:pt modelId="{4439AB72-52A8-3A44-A050-74E1F8A8450E}" type="sibTrans" cxnId="{27FE7EC4-86B9-7147-9A11-95D7B8115E2C}">
      <dgm:prSet/>
      <dgm:spPr/>
      <dgm:t>
        <a:bodyPr/>
        <a:lstStyle/>
        <a:p>
          <a:endParaRPr lang="en-US"/>
        </a:p>
      </dgm:t>
    </dgm:pt>
    <dgm:pt modelId="{595A4C02-9C50-5D44-97C1-61C5F1D39956}" type="pres">
      <dgm:prSet presAssocID="{D5F28E27-31E0-B34F-BC9F-4CDE7B8EDC8B}" presName="Name0" presStyleCnt="0">
        <dgm:presLayoutVars>
          <dgm:dir/>
          <dgm:animLvl val="lvl"/>
          <dgm:resizeHandles val="exact"/>
        </dgm:presLayoutVars>
      </dgm:prSet>
      <dgm:spPr/>
      <dgm:t>
        <a:bodyPr/>
        <a:lstStyle/>
        <a:p>
          <a:endParaRPr lang="en-US"/>
        </a:p>
      </dgm:t>
    </dgm:pt>
    <dgm:pt modelId="{70B573EF-205F-1842-8CCC-1BBEA43FF364}" type="pres">
      <dgm:prSet presAssocID="{FAADB5D8-2D9B-7A46-8864-3E76632DF242}" presName="composite" presStyleCnt="0"/>
      <dgm:spPr/>
    </dgm:pt>
    <dgm:pt modelId="{910692A2-8C4F-0545-98A7-FD5743A081D9}" type="pres">
      <dgm:prSet presAssocID="{FAADB5D8-2D9B-7A46-8864-3E76632DF242}" presName="parTx" presStyleLbl="alignNode1" presStyleIdx="0" presStyleCnt="4">
        <dgm:presLayoutVars>
          <dgm:chMax val="0"/>
          <dgm:chPref val="0"/>
          <dgm:bulletEnabled val="1"/>
        </dgm:presLayoutVars>
      </dgm:prSet>
      <dgm:spPr/>
      <dgm:t>
        <a:bodyPr/>
        <a:lstStyle/>
        <a:p>
          <a:endParaRPr lang="en-US"/>
        </a:p>
      </dgm:t>
    </dgm:pt>
    <dgm:pt modelId="{613BAD88-1300-C64D-8478-28BDFCA247EE}" type="pres">
      <dgm:prSet presAssocID="{FAADB5D8-2D9B-7A46-8864-3E76632DF242}" presName="desTx" presStyleLbl="alignAccFollowNode1" presStyleIdx="0" presStyleCnt="4" custLinFactNeighborX="-78" custLinFactNeighborY="1405">
        <dgm:presLayoutVars>
          <dgm:bulletEnabled val="1"/>
        </dgm:presLayoutVars>
      </dgm:prSet>
      <dgm:spPr/>
      <dgm:t>
        <a:bodyPr/>
        <a:lstStyle/>
        <a:p>
          <a:endParaRPr lang="en-US"/>
        </a:p>
      </dgm:t>
    </dgm:pt>
    <dgm:pt modelId="{830B52BF-56C9-0947-9FFF-A0BAF664FCA6}" type="pres">
      <dgm:prSet presAssocID="{1E2D3B4A-6DB0-1A45-A8F9-7D186F04B72A}" presName="space" presStyleCnt="0"/>
      <dgm:spPr/>
    </dgm:pt>
    <dgm:pt modelId="{E46CE980-0576-7746-B52C-14F313BD605A}" type="pres">
      <dgm:prSet presAssocID="{89770E3B-DCA7-3848-9303-28CD4251107C}" presName="composite" presStyleCnt="0"/>
      <dgm:spPr/>
    </dgm:pt>
    <dgm:pt modelId="{F7B771C4-1781-334A-A9CC-6AB6388019C2}" type="pres">
      <dgm:prSet presAssocID="{89770E3B-DCA7-3848-9303-28CD4251107C}" presName="parTx" presStyleLbl="alignNode1" presStyleIdx="1" presStyleCnt="4">
        <dgm:presLayoutVars>
          <dgm:chMax val="0"/>
          <dgm:chPref val="0"/>
          <dgm:bulletEnabled val="1"/>
        </dgm:presLayoutVars>
      </dgm:prSet>
      <dgm:spPr/>
      <dgm:t>
        <a:bodyPr/>
        <a:lstStyle/>
        <a:p>
          <a:endParaRPr lang="en-US"/>
        </a:p>
      </dgm:t>
    </dgm:pt>
    <dgm:pt modelId="{CE427A8D-A2CB-E34E-B99B-527B0A4E0DC8}" type="pres">
      <dgm:prSet presAssocID="{89770E3B-DCA7-3848-9303-28CD4251107C}" presName="desTx" presStyleLbl="alignAccFollowNode1" presStyleIdx="1" presStyleCnt="4" custLinFactNeighborX="3" custLinFactNeighborY="1405">
        <dgm:presLayoutVars>
          <dgm:bulletEnabled val="1"/>
        </dgm:presLayoutVars>
      </dgm:prSet>
      <dgm:spPr/>
      <dgm:t>
        <a:bodyPr/>
        <a:lstStyle/>
        <a:p>
          <a:endParaRPr lang="en-US"/>
        </a:p>
      </dgm:t>
    </dgm:pt>
    <dgm:pt modelId="{9DD92D25-166F-0B42-A9CE-269E7FD9CEB2}" type="pres">
      <dgm:prSet presAssocID="{A5BA5E1B-CDE3-A64B-8989-CA5B097F5E14}" presName="space" presStyleCnt="0"/>
      <dgm:spPr/>
    </dgm:pt>
    <dgm:pt modelId="{08A86BD8-8382-6244-8E45-BF8DF4211F66}" type="pres">
      <dgm:prSet presAssocID="{6A10E3E3-FA6D-1E4B-BB49-89AF70B7997E}" presName="composite" presStyleCnt="0"/>
      <dgm:spPr/>
    </dgm:pt>
    <dgm:pt modelId="{8AD7747F-C6FB-8D40-8D93-2E53B586D4AB}" type="pres">
      <dgm:prSet presAssocID="{6A10E3E3-FA6D-1E4B-BB49-89AF70B7997E}" presName="parTx" presStyleLbl="alignNode1" presStyleIdx="2" presStyleCnt="4" custScaleX="109942">
        <dgm:presLayoutVars>
          <dgm:chMax val="0"/>
          <dgm:chPref val="0"/>
          <dgm:bulletEnabled val="1"/>
        </dgm:presLayoutVars>
      </dgm:prSet>
      <dgm:spPr/>
      <dgm:t>
        <a:bodyPr/>
        <a:lstStyle/>
        <a:p>
          <a:endParaRPr lang="en-US"/>
        </a:p>
      </dgm:t>
    </dgm:pt>
    <dgm:pt modelId="{F1B2B33B-D78F-B548-832F-D31F12C1AEA8}" type="pres">
      <dgm:prSet presAssocID="{6A10E3E3-FA6D-1E4B-BB49-89AF70B7997E}" presName="desTx" presStyleLbl="alignAccFollowNode1" presStyleIdx="2" presStyleCnt="4" custLinFactNeighborX="-662" custLinFactNeighborY="1405">
        <dgm:presLayoutVars>
          <dgm:bulletEnabled val="1"/>
        </dgm:presLayoutVars>
      </dgm:prSet>
      <dgm:spPr/>
      <dgm:t>
        <a:bodyPr/>
        <a:lstStyle/>
        <a:p>
          <a:endParaRPr lang="en-US"/>
        </a:p>
      </dgm:t>
    </dgm:pt>
    <dgm:pt modelId="{EC1137E5-1FDC-2E44-80C2-815E763752B0}" type="pres">
      <dgm:prSet presAssocID="{0D7DD324-772D-6D48-8659-E26C3B195677}" presName="space" presStyleCnt="0"/>
      <dgm:spPr/>
    </dgm:pt>
    <dgm:pt modelId="{EDB3DE01-69DE-634E-A1D3-A796506F10FE}" type="pres">
      <dgm:prSet presAssocID="{6B6C2A78-FD5F-CE4B-9E66-DD0EF754F5D6}" presName="composite" presStyleCnt="0"/>
      <dgm:spPr/>
    </dgm:pt>
    <dgm:pt modelId="{92B94131-7DF3-D247-8535-7A1175868520}" type="pres">
      <dgm:prSet presAssocID="{6B6C2A78-FD5F-CE4B-9E66-DD0EF754F5D6}" presName="parTx" presStyleLbl="alignNode1" presStyleIdx="3" presStyleCnt="4">
        <dgm:presLayoutVars>
          <dgm:chMax val="0"/>
          <dgm:chPref val="0"/>
          <dgm:bulletEnabled val="1"/>
        </dgm:presLayoutVars>
      </dgm:prSet>
      <dgm:spPr/>
      <dgm:t>
        <a:bodyPr/>
        <a:lstStyle/>
        <a:p>
          <a:endParaRPr lang="en-US"/>
        </a:p>
      </dgm:t>
    </dgm:pt>
    <dgm:pt modelId="{583D7356-1B1B-AD42-925D-161669EB54CA}" type="pres">
      <dgm:prSet presAssocID="{6B6C2A78-FD5F-CE4B-9E66-DD0EF754F5D6}" presName="desTx" presStyleLbl="alignAccFollowNode1" presStyleIdx="3" presStyleCnt="4" custLinFactNeighborX="2898" custLinFactNeighborY="1405">
        <dgm:presLayoutVars>
          <dgm:bulletEnabled val="1"/>
        </dgm:presLayoutVars>
      </dgm:prSet>
      <dgm:spPr/>
      <dgm:t>
        <a:bodyPr/>
        <a:lstStyle/>
        <a:p>
          <a:endParaRPr lang="en-US"/>
        </a:p>
      </dgm:t>
    </dgm:pt>
  </dgm:ptLst>
  <dgm:cxnLst>
    <dgm:cxn modelId="{78A4C2CD-62DA-8B49-9DD4-4CE9E5A4EA8D}" srcId="{6A10E3E3-FA6D-1E4B-BB49-89AF70B7997E}" destId="{E95D73AA-1155-2340-AF50-F162A8F43417}" srcOrd="0" destOrd="0" parTransId="{881C6D5D-13D3-5540-A4EA-3435188C29DC}" sibTransId="{63EDF2B7-6064-844B-AF4D-0F7ED29F70A6}"/>
    <dgm:cxn modelId="{27FE7EC4-86B9-7147-9A11-95D7B8115E2C}" srcId="{6B6C2A78-FD5F-CE4B-9E66-DD0EF754F5D6}" destId="{67B3BA71-261C-0447-8E65-09D9621C2928}" srcOrd="0" destOrd="0" parTransId="{EB73C5F2-38C9-5C48-AC82-1F52FEC517EE}" sibTransId="{4439AB72-52A8-3A44-A050-74E1F8A8450E}"/>
    <dgm:cxn modelId="{D8BB821A-3CFE-F849-ABEA-12A2AECC5259}" srcId="{D5F28E27-31E0-B34F-BC9F-4CDE7B8EDC8B}" destId="{6B6C2A78-FD5F-CE4B-9E66-DD0EF754F5D6}" srcOrd="3" destOrd="0" parTransId="{B36329CF-E242-DD43-BA9C-76956EB1A060}" sibTransId="{6909B805-475A-3A4E-B8F6-1AC694A2E2CA}"/>
    <dgm:cxn modelId="{9557A739-C567-4B47-835E-E95D0E455BE2}" srcId="{D5F28E27-31E0-B34F-BC9F-4CDE7B8EDC8B}" destId="{6A10E3E3-FA6D-1E4B-BB49-89AF70B7997E}" srcOrd="2" destOrd="0" parTransId="{D92BC7C8-121B-5E4E-B4EA-8EA596186D1A}" sibTransId="{0D7DD324-772D-6D48-8659-E26C3B195677}"/>
    <dgm:cxn modelId="{123391C1-8758-AA4A-B13D-7307D65CD3BD}" srcId="{D5F28E27-31E0-B34F-BC9F-4CDE7B8EDC8B}" destId="{89770E3B-DCA7-3848-9303-28CD4251107C}" srcOrd="1" destOrd="0" parTransId="{95FE122D-516D-1640-8DB2-434AA9FACA8E}" sibTransId="{A5BA5E1B-CDE3-A64B-8989-CA5B097F5E14}"/>
    <dgm:cxn modelId="{8D98761D-BC76-B443-AE5F-76DDB2B03242}" type="presOf" srcId="{E95D73AA-1155-2340-AF50-F162A8F43417}" destId="{F1B2B33B-D78F-B548-832F-D31F12C1AEA8}" srcOrd="0" destOrd="0" presId="urn:microsoft.com/office/officeart/2005/8/layout/hList1"/>
    <dgm:cxn modelId="{1D54F3DE-E5C3-754B-A8E5-D1B46594DA91}" type="presOf" srcId="{FAADB5D8-2D9B-7A46-8864-3E76632DF242}" destId="{910692A2-8C4F-0545-98A7-FD5743A081D9}" srcOrd="0" destOrd="0" presId="urn:microsoft.com/office/officeart/2005/8/layout/hList1"/>
    <dgm:cxn modelId="{7E36EEB6-8273-DB4E-ABCE-384C7CC38C43}" srcId="{D5F28E27-31E0-B34F-BC9F-4CDE7B8EDC8B}" destId="{FAADB5D8-2D9B-7A46-8864-3E76632DF242}" srcOrd="0" destOrd="0" parTransId="{13107E0E-EAEB-E249-A700-4C5354826476}" sibTransId="{1E2D3B4A-6DB0-1A45-A8F9-7D186F04B72A}"/>
    <dgm:cxn modelId="{791196B0-8523-7E41-9836-D8A9C11A65F9}" type="presOf" srcId="{D5F28E27-31E0-B34F-BC9F-4CDE7B8EDC8B}" destId="{595A4C02-9C50-5D44-97C1-61C5F1D39956}" srcOrd="0" destOrd="0" presId="urn:microsoft.com/office/officeart/2005/8/layout/hList1"/>
    <dgm:cxn modelId="{8AE228A8-3587-C642-B5AA-3BD1B3C0763C}" type="presOf" srcId="{67B3BA71-261C-0447-8E65-09D9621C2928}" destId="{583D7356-1B1B-AD42-925D-161669EB54CA}" srcOrd="0" destOrd="0" presId="urn:microsoft.com/office/officeart/2005/8/layout/hList1"/>
    <dgm:cxn modelId="{338F5674-8A8E-884F-8CEC-6EC34EF3404D}" type="presOf" srcId="{6B6C2A78-FD5F-CE4B-9E66-DD0EF754F5D6}" destId="{92B94131-7DF3-D247-8535-7A1175868520}" srcOrd="0" destOrd="0" presId="urn:microsoft.com/office/officeart/2005/8/layout/hList1"/>
    <dgm:cxn modelId="{3465903B-BD2E-BC4D-BE3D-B1F912F9B892}" type="presOf" srcId="{C30027CC-F546-2244-ADC4-F1E1D604EBBF}" destId="{613BAD88-1300-C64D-8478-28BDFCA247EE}" srcOrd="0" destOrd="0" presId="urn:microsoft.com/office/officeart/2005/8/layout/hList1"/>
    <dgm:cxn modelId="{4CE91DD5-DBA7-3848-B2E2-A63BBB97D862}" srcId="{FAADB5D8-2D9B-7A46-8864-3E76632DF242}" destId="{C30027CC-F546-2244-ADC4-F1E1D604EBBF}" srcOrd="0" destOrd="0" parTransId="{66FA7D5D-B901-D048-B7EA-F239C1B39F7D}" sibTransId="{D75C275F-F007-3946-9381-CBA55B14D844}"/>
    <dgm:cxn modelId="{9C7D9601-F69C-6C40-B669-71C05F1AA0AB}" type="presOf" srcId="{89770E3B-DCA7-3848-9303-28CD4251107C}" destId="{F7B771C4-1781-334A-A9CC-6AB6388019C2}" srcOrd="0" destOrd="0" presId="urn:microsoft.com/office/officeart/2005/8/layout/hList1"/>
    <dgm:cxn modelId="{125BFD47-6D4C-EE45-A734-44602B3AC7B4}" srcId="{89770E3B-DCA7-3848-9303-28CD4251107C}" destId="{33F6D4F0-07C2-9144-899C-AF212DC0E361}" srcOrd="0" destOrd="0" parTransId="{A6F1A6C4-1D48-A242-B4D6-B8AB0D00400E}" sibTransId="{79ADCD33-D91A-074A-B772-C0A69F1A8551}"/>
    <dgm:cxn modelId="{6FC74B43-5DA1-5742-B022-DC6FB4335801}" type="presOf" srcId="{6A10E3E3-FA6D-1E4B-BB49-89AF70B7997E}" destId="{8AD7747F-C6FB-8D40-8D93-2E53B586D4AB}" srcOrd="0" destOrd="0" presId="urn:microsoft.com/office/officeart/2005/8/layout/hList1"/>
    <dgm:cxn modelId="{509CD9C8-EE98-4042-9B6A-8738D69BD30F}" type="presOf" srcId="{33F6D4F0-07C2-9144-899C-AF212DC0E361}" destId="{CE427A8D-A2CB-E34E-B99B-527B0A4E0DC8}" srcOrd="0" destOrd="0" presId="urn:microsoft.com/office/officeart/2005/8/layout/hList1"/>
    <dgm:cxn modelId="{C0AC89B6-9170-E24D-87E1-034AC0F75CE6}" type="presParOf" srcId="{595A4C02-9C50-5D44-97C1-61C5F1D39956}" destId="{70B573EF-205F-1842-8CCC-1BBEA43FF364}" srcOrd="0" destOrd="0" presId="urn:microsoft.com/office/officeart/2005/8/layout/hList1"/>
    <dgm:cxn modelId="{F7805C23-9B18-454F-8185-2FE8C8D07391}" type="presParOf" srcId="{70B573EF-205F-1842-8CCC-1BBEA43FF364}" destId="{910692A2-8C4F-0545-98A7-FD5743A081D9}" srcOrd="0" destOrd="0" presId="urn:microsoft.com/office/officeart/2005/8/layout/hList1"/>
    <dgm:cxn modelId="{7BD31A51-64EA-C24B-8133-FD78C61FD263}" type="presParOf" srcId="{70B573EF-205F-1842-8CCC-1BBEA43FF364}" destId="{613BAD88-1300-C64D-8478-28BDFCA247EE}" srcOrd="1" destOrd="0" presId="urn:microsoft.com/office/officeart/2005/8/layout/hList1"/>
    <dgm:cxn modelId="{2F6D23CC-2181-7E41-B4C7-A24A6B9C2836}" type="presParOf" srcId="{595A4C02-9C50-5D44-97C1-61C5F1D39956}" destId="{830B52BF-56C9-0947-9FFF-A0BAF664FCA6}" srcOrd="1" destOrd="0" presId="urn:microsoft.com/office/officeart/2005/8/layout/hList1"/>
    <dgm:cxn modelId="{E2A7DEA9-66AF-9547-949F-B14EF9DAB753}" type="presParOf" srcId="{595A4C02-9C50-5D44-97C1-61C5F1D39956}" destId="{E46CE980-0576-7746-B52C-14F313BD605A}" srcOrd="2" destOrd="0" presId="urn:microsoft.com/office/officeart/2005/8/layout/hList1"/>
    <dgm:cxn modelId="{B2E3DCEA-4666-D345-94EE-A43E25DE7029}" type="presParOf" srcId="{E46CE980-0576-7746-B52C-14F313BD605A}" destId="{F7B771C4-1781-334A-A9CC-6AB6388019C2}" srcOrd="0" destOrd="0" presId="urn:microsoft.com/office/officeart/2005/8/layout/hList1"/>
    <dgm:cxn modelId="{C2790B63-8730-B341-BD63-602718024FD6}" type="presParOf" srcId="{E46CE980-0576-7746-B52C-14F313BD605A}" destId="{CE427A8D-A2CB-E34E-B99B-527B0A4E0DC8}" srcOrd="1" destOrd="0" presId="urn:microsoft.com/office/officeart/2005/8/layout/hList1"/>
    <dgm:cxn modelId="{64B13EA0-EF8E-CC42-925B-B9C70EE4F529}" type="presParOf" srcId="{595A4C02-9C50-5D44-97C1-61C5F1D39956}" destId="{9DD92D25-166F-0B42-A9CE-269E7FD9CEB2}" srcOrd="3" destOrd="0" presId="urn:microsoft.com/office/officeart/2005/8/layout/hList1"/>
    <dgm:cxn modelId="{096D1D14-4912-A64F-9F70-0200D2D814A5}" type="presParOf" srcId="{595A4C02-9C50-5D44-97C1-61C5F1D39956}" destId="{08A86BD8-8382-6244-8E45-BF8DF4211F66}" srcOrd="4" destOrd="0" presId="urn:microsoft.com/office/officeart/2005/8/layout/hList1"/>
    <dgm:cxn modelId="{849FBDEE-02D7-C940-8D83-9E3CAD1A583E}" type="presParOf" srcId="{08A86BD8-8382-6244-8E45-BF8DF4211F66}" destId="{8AD7747F-C6FB-8D40-8D93-2E53B586D4AB}" srcOrd="0" destOrd="0" presId="urn:microsoft.com/office/officeart/2005/8/layout/hList1"/>
    <dgm:cxn modelId="{07516C0F-1CA3-2040-86F3-91094996E4BD}" type="presParOf" srcId="{08A86BD8-8382-6244-8E45-BF8DF4211F66}" destId="{F1B2B33B-D78F-B548-832F-D31F12C1AEA8}" srcOrd="1" destOrd="0" presId="urn:microsoft.com/office/officeart/2005/8/layout/hList1"/>
    <dgm:cxn modelId="{66B9C0D1-8330-354A-91DA-BCE14BF4AAFE}" type="presParOf" srcId="{595A4C02-9C50-5D44-97C1-61C5F1D39956}" destId="{EC1137E5-1FDC-2E44-80C2-815E763752B0}" srcOrd="5" destOrd="0" presId="urn:microsoft.com/office/officeart/2005/8/layout/hList1"/>
    <dgm:cxn modelId="{B487414F-C011-0E4F-A4A0-BBF3A2915868}" type="presParOf" srcId="{595A4C02-9C50-5D44-97C1-61C5F1D39956}" destId="{EDB3DE01-69DE-634E-A1D3-A796506F10FE}" srcOrd="6" destOrd="0" presId="urn:microsoft.com/office/officeart/2005/8/layout/hList1"/>
    <dgm:cxn modelId="{874A020C-74BE-954E-9755-BA7DA90AEBC6}" type="presParOf" srcId="{EDB3DE01-69DE-634E-A1D3-A796506F10FE}" destId="{92B94131-7DF3-D247-8535-7A1175868520}" srcOrd="0" destOrd="0" presId="urn:microsoft.com/office/officeart/2005/8/layout/hList1"/>
    <dgm:cxn modelId="{B3275F57-F3B1-3F49-AB37-66F6C65222E7}" type="presParOf" srcId="{EDB3DE01-69DE-634E-A1D3-A796506F10FE}" destId="{583D7356-1B1B-AD42-925D-161669EB54CA}"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D7AD9D7-3B0E-AD4A-A751-1A9ABE56CAD3}" type="doc">
      <dgm:prSet loTypeId="urn:microsoft.com/office/officeart/2005/8/layout/list1" loCatId="list" qsTypeId="urn:microsoft.com/office/officeart/2005/8/quickstyle/simple4" qsCatId="simple" csTypeId="urn:microsoft.com/office/officeart/2005/8/colors/accent1_2" csCatId="accent1" phldr="1"/>
      <dgm:spPr/>
      <dgm:t>
        <a:bodyPr/>
        <a:lstStyle/>
        <a:p>
          <a:endParaRPr lang="en-US"/>
        </a:p>
      </dgm:t>
    </dgm:pt>
    <dgm:pt modelId="{B3519E38-63D0-C745-ACC8-EE804C95AC35}">
      <dgm:prSet phldrT="[Text]" custT="1"/>
      <dgm:spPr/>
      <dgm:t>
        <a:bodyPr/>
        <a:lstStyle/>
        <a:p>
          <a:r>
            <a:rPr lang="en-NZ" sz="2200" dirty="0" smtClean="0"/>
            <a:t>Prevent Deadlock</a:t>
          </a:r>
          <a:endParaRPr lang="en-US" sz="2200" dirty="0"/>
        </a:p>
      </dgm:t>
    </dgm:pt>
    <dgm:pt modelId="{933BC3E5-7FBF-0D4A-A1CE-FBE646AA3425}" type="parTrans" cxnId="{C39E5184-A606-5B4B-A14A-22FF9454D929}">
      <dgm:prSet/>
      <dgm:spPr/>
      <dgm:t>
        <a:bodyPr/>
        <a:lstStyle/>
        <a:p>
          <a:endParaRPr lang="en-US"/>
        </a:p>
      </dgm:t>
    </dgm:pt>
    <dgm:pt modelId="{417CA3AF-5615-374B-A7CE-4199B5CAF923}" type="sibTrans" cxnId="{C39E5184-A606-5B4B-A14A-22FF9454D929}">
      <dgm:prSet/>
      <dgm:spPr/>
      <dgm:t>
        <a:bodyPr/>
        <a:lstStyle/>
        <a:p>
          <a:endParaRPr lang="en-US"/>
        </a:p>
      </dgm:t>
    </dgm:pt>
    <dgm:pt modelId="{0303975F-41A2-CD4A-95C6-B90AE9CCD0E8}">
      <dgm:prSet custT="1"/>
      <dgm:spPr/>
      <dgm:t>
        <a:bodyPr/>
        <a:lstStyle/>
        <a:p>
          <a:r>
            <a:rPr lang="en-NZ" sz="2000" dirty="0" smtClean="0"/>
            <a:t>adopt a policy that eliminates one of the conditions</a:t>
          </a:r>
        </a:p>
      </dgm:t>
    </dgm:pt>
    <dgm:pt modelId="{36689625-B2F0-374D-B85C-B44134124316}" type="parTrans" cxnId="{9F189987-02CC-9B44-965E-29F038D88E14}">
      <dgm:prSet/>
      <dgm:spPr/>
      <dgm:t>
        <a:bodyPr/>
        <a:lstStyle/>
        <a:p>
          <a:endParaRPr lang="en-US"/>
        </a:p>
      </dgm:t>
    </dgm:pt>
    <dgm:pt modelId="{7039640A-098D-A140-AB94-48D72F4A0B7D}" type="sibTrans" cxnId="{9F189987-02CC-9B44-965E-29F038D88E14}">
      <dgm:prSet/>
      <dgm:spPr/>
      <dgm:t>
        <a:bodyPr/>
        <a:lstStyle/>
        <a:p>
          <a:endParaRPr lang="en-US"/>
        </a:p>
      </dgm:t>
    </dgm:pt>
    <dgm:pt modelId="{3631D0E9-8757-2143-A3AB-7D38666D66FE}">
      <dgm:prSet custT="1"/>
      <dgm:spPr/>
      <dgm:t>
        <a:bodyPr/>
        <a:lstStyle/>
        <a:p>
          <a:r>
            <a:rPr lang="en-NZ" sz="2200" dirty="0" smtClean="0"/>
            <a:t>Avoid Deadlock</a:t>
          </a:r>
        </a:p>
      </dgm:t>
    </dgm:pt>
    <dgm:pt modelId="{A5F12154-15B7-BB4B-8432-98F256618CAF}" type="parTrans" cxnId="{D09E20C3-9620-2F4F-AD87-9F8C1EE6EA9A}">
      <dgm:prSet/>
      <dgm:spPr/>
      <dgm:t>
        <a:bodyPr/>
        <a:lstStyle/>
        <a:p>
          <a:endParaRPr lang="en-US"/>
        </a:p>
      </dgm:t>
    </dgm:pt>
    <dgm:pt modelId="{6FF3EE00-77BF-A44F-B2A8-0322AA87447F}" type="sibTrans" cxnId="{D09E20C3-9620-2F4F-AD87-9F8C1EE6EA9A}">
      <dgm:prSet/>
      <dgm:spPr/>
      <dgm:t>
        <a:bodyPr/>
        <a:lstStyle/>
        <a:p>
          <a:endParaRPr lang="en-US"/>
        </a:p>
      </dgm:t>
    </dgm:pt>
    <dgm:pt modelId="{E6054D81-C03C-0B42-885D-3F2A40AA5768}">
      <dgm:prSet custT="1"/>
      <dgm:spPr/>
      <dgm:t>
        <a:bodyPr/>
        <a:lstStyle/>
        <a:p>
          <a:r>
            <a:rPr lang="en-NZ" sz="2000" dirty="0" smtClean="0"/>
            <a:t>make the appropriate dynamic choices based on the current state of resource allocation</a:t>
          </a:r>
        </a:p>
      </dgm:t>
    </dgm:pt>
    <dgm:pt modelId="{65684EB3-4483-874F-88F1-578F58EB676B}" type="parTrans" cxnId="{0CB6EC33-C134-B64C-98AB-FD79373F42CD}">
      <dgm:prSet/>
      <dgm:spPr/>
      <dgm:t>
        <a:bodyPr/>
        <a:lstStyle/>
        <a:p>
          <a:endParaRPr lang="en-US"/>
        </a:p>
      </dgm:t>
    </dgm:pt>
    <dgm:pt modelId="{2932F96E-393F-384A-BDA9-7EDC15706371}" type="sibTrans" cxnId="{0CB6EC33-C134-B64C-98AB-FD79373F42CD}">
      <dgm:prSet/>
      <dgm:spPr/>
      <dgm:t>
        <a:bodyPr/>
        <a:lstStyle/>
        <a:p>
          <a:endParaRPr lang="en-US"/>
        </a:p>
      </dgm:t>
    </dgm:pt>
    <dgm:pt modelId="{33A697D3-29B7-B746-8116-2FD7AD65033F}">
      <dgm:prSet custT="1"/>
      <dgm:spPr/>
      <dgm:t>
        <a:bodyPr/>
        <a:lstStyle/>
        <a:p>
          <a:r>
            <a:rPr lang="en-NZ" sz="2200" dirty="0" smtClean="0"/>
            <a:t>Detect Deadlock</a:t>
          </a:r>
        </a:p>
      </dgm:t>
    </dgm:pt>
    <dgm:pt modelId="{0C0A163C-42D1-D04D-A3B4-9F5591432C99}" type="parTrans" cxnId="{A43B19B7-A505-334E-B2D6-8DA0AA07DEDF}">
      <dgm:prSet/>
      <dgm:spPr/>
      <dgm:t>
        <a:bodyPr/>
        <a:lstStyle/>
        <a:p>
          <a:endParaRPr lang="en-US"/>
        </a:p>
      </dgm:t>
    </dgm:pt>
    <dgm:pt modelId="{5D6161F5-E354-9D41-8B60-FF7FDFDF880D}" type="sibTrans" cxnId="{A43B19B7-A505-334E-B2D6-8DA0AA07DEDF}">
      <dgm:prSet/>
      <dgm:spPr/>
      <dgm:t>
        <a:bodyPr/>
        <a:lstStyle/>
        <a:p>
          <a:endParaRPr lang="en-US"/>
        </a:p>
      </dgm:t>
    </dgm:pt>
    <dgm:pt modelId="{1952EA18-C951-384E-BF02-1843609FED6D}">
      <dgm:prSet custT="1"/>
      <dgm:spPr/>
      <dgm:t>
        <a:bodyPr/>
        <a:lstStyle/>
        <a:p>
          <a:r>
            <a:rPr lang="en-NZ" sz="2000" dirty="0" smtClean="0"/>
            <a:t>attempt to detect the presence of deadlock and take action to recover</a:t>
          </a:r>
          <a:endParaRPr lang="en-NZ" sz="2000" dirty="0"/>
        </a:p>
      </dgm:t>
    </dgm:pt>
    <dgm:pt modelId="{D56DE5A7-A57C-4442-A7FC-59B2E67ACA63}" type="parTrans" cxnId="{2ADE9E4D-385D-9C47-A2C1-3AC97DD06467}">
      <dgm:prSet/>
      <dgm:spPr/>
      <dgm:t>
        <a:bodyPr/>
        <a:lstStyle/>
        <a:p>
          <a:endParaRPr lang="en-US"/>
        </a:p>
      </dgm:t>
    </dgm:pt>
    <dgm:pt modelId="{6CD3FB62-6370-5C44-B004-FC80CC15B04D}" type="sibTrans" cxnId="{2ADE9E4D-385D-9C47-A2C1-3AC97DD06467}">
      <dgm:prSet/>
      <dgm:spPr/>
      <dgm:t>
        <a:bodyPr/>
        <a:lstStyle/>
        <a:p>
          <a:endParaRPr lang="en-US"/>
        </a:p>
      </dgm:t>
    </dgm:pt>
    <dgm:pt modelId="{369495E0-661A-D54E-9903-279BA6D5B61A}" type="pres">
      <dgm:prSet presAssocID="{ED7AD9D7-3B0E-AD4A-A751-1A9ABE56CAD3}" presName="linear" presStyleCnt="0">
        <dgm:presLayoutVars>
          <dgm:dir/>
          <dgm:animLvl val="lvl"/>
          <dgm:resizeHandles val="exact"/>
        </dgm:presLayoutVars>
      </dgm:prSet>
      <dgm:spPr/>
      <dgm:t>
        <a:bodyPr/>
        <a:lstStyle/>
        <a:p>
          <a:endParaRPr lang="en-US"/>
        </a:p>
      </dgm:t>
    </dgm:pt>
    <dgm:pt modelId="{222544F3-9B75-9A4C-BDF2-15649982E6B2}" type="pres">
      <dgm:prSet presAssocID="{B3519E38-63D0-C745-ACC8-EE804C95AC35}" presName="parentLin" presStyleCnt="0"/>
      <dgm:spPr/>
    </dgm:pt>
    <dgm:pt modelId="{004EC6A0-F9A7-2B40-8F10-9B1A82403FEC}" type="pres">
      <dgm:prSet presAssocID="{B3519E38-63D0-C745-ACC8-EE804C95AC35}" presName="parentLeftMargin" presStyleLbl="node1" presStyleIdx="0" presStyleCnt="3"/>
      <dgm:spPr/>
      <dgm:t>
        <a:bodyPr/>
        <a:lstStyle/>
        <a:p>
          <a:endParaRPr lang="en-US"/>
        </a:p>
      </dgm:t>
    </dgm:pt>
    <dgm:pt modelId="{C76E62B7-E6F6-F44C-BFF3-94CA42A82033}" type="pres">
      <dgm:prSet presAssocID="{B3519E38-63D0-C745-ACC8-EE804C95AC35}" presName="parentText" presStyleLbl="node1" presStyleIdx="0" presStyleCnt="3">
        <dgm:presLayoutVars>
          <dgm:chMax val="0"/>
          <dgm:bulletEnabled val="1"/>
        </dgm:presLayoutVars>
      </dgm:prSet>
      <dgm:spPr/>
      <dgm:t>
        <a:bodyPr/>
        <a:lstStyle/>
        <a:p>
          <a:endParaRPr lang="en-US"/>
        </a:p>
      </dgm:t>
    </dgm:pt>
    <dgm:pt modelId="{9CAA6DB2-947F-A446-A29D-6B64E75E96AE}" type="pres">
      <dgm:prSet presAssocID="{B3519E38-63D0-C745-ACC8-EE804C95AC35}" presName="negativeSpace" presStyleCnt="0"/>
      <dgm:spPr/>
    </dgm:pt>
    <dgm:pt modelId="{F2EF543C-883A-3143-B8FF-3427F8EB3AC7}" type="pres">
      <dgm:prSet presAssocID="{B3519E38-63D0-C745-ACC8-EE804C95AC35}" presName="childText" presStyleLbl="conFgAcc1" presStyleIdx="0" presStyleCnt="3">
        <dgm:presLayoutVars>
          <dgm:bulletEnabled val="1"/>
        </dgm:presLayoutVars>
      </dgm:prSet>
      <dgm:spPr/>
      <dgm:t>
        <a:bodyPr/>
        <a:lstStyle/>
        <a:p>
          <a:endParaRPr lang="en-US"/>
        </a:p>
      </dgm:t>
    </dgm:pt>
    <dgm:pt modelId="{433FAB19-4D8F-E14A-AA3C-2126FF391E3C}" type="pres">
      <dgm:prSet presAssocID="{417CA3AF-5615-374B-A7CE-4199B5CAF923}" presName="spaceBetweenRectangles" presStyleCnt="0"/>
      <dgm:spPr/>
    </dgm:pt>
    <dgm:pt modelId="{61DB5EC3-F57B-734B-BD88-C465051E0148}" type="pres">
      <dgm:prSet presAssocID="{3631D0E9-8757-2143-A3AB-7D38666D66FE}" presName="parentLin" presStyleCnt="0"/>
      <dgm:spPr/>
    </dgm:pt>
    <dgm:pt modelId="{1E1A844A-30CB-3D47-B18C-D310F061AFD1}" type="pres">
      <dgm:prSet presAssocID="{3631D0E9-8757-2143-A3AB-7D38666D66FE}" presName="parentLeftMargin" presStyleLbl="node1" presStyleIdx="0" presStyleCnt="3"/>
      <dgm:spPr/>
      <dgm:t>
        <a:bodyPr/>
        <a:lstStyle/>
        <a:p>
          <a:endParaRPr lang="en-US"/>
        </a:p>
      </dgm:t>
    </dgm:pt>
    <dgm:pt modelId="{9CC9D5C0-7055-5F44-9C06-CD7F32234211}" type="pres">
      <dgm:prSet presAssocID="{3631D0E9-8757-2143-A3AB-7D38666D66FE}" presName="parentText" presStyleLbl="node1" presStyleIdx="1" presStyleCnt="3">
        <dgm:presLayoutVars>
          <dgm:chMax val="0"/>
          <dgm:bulletEnabled val="1"/>
        </dgm:presLayoutVars>
      </dgm:prSet>
      <dgm:spPr/>
      <dgm:t>
        <a:bodyPr/>
        <a:lstStyle/>
        <a:p>
          <a:endParaRPr lang="en-US"/>
        </a:p>
      </dgm:t>
    </dgm:pt>
    <dgm:pt modelId="{E4515CF9-119D-C247-9B13-7F001A077510}" type="pres">
      <dgm:prSet presAssocID="{3631D0E9-8757-2143-A3AB-7D38666D66FE}" presName="negativeSpace" presStyleCnt="0"/>
      <dgm:spPr/>
    </dgm:pt>
    <dgm:pt modelId="{CA916DCC-847C-7B4D-8447-2804E95D8344}" type="pres">
      <dgm:prSet presAssocID="{3631D0E9-8757-2143-A3AB-7D38666D66FE}" presName="childText" presStyleLbl="conFgAcc1" presStyleIdx="1" presStyleCnt="3">
        <dgm:presLayoutVars>
          <dgm:bulletEnabled val="1"/>
        </dgm:presLayoutVars>
      </dgm:prSet>
      <dgm:spPr/>
      <dgm:t>
        <a:bodyPr/>
        <a:lstStyle/>
        <a:p>
          <a:endParaRPr lang="en-US"/>
        </a:p>
      </dgm:t>
    </dgm:pt>
    <dgm:pt modelId="{D8B4CE58-EFAD-6248-A9B4-1F5EB1C12E74}" type="pres">
      <dgm:prSet presAssocID="{6FF3EE00-77BF-A44F-B2A8-0322AA87447F}" presName="spaceBetweenRectangles" presStyleCnt="0"/>
      <dgm:spPr/>
    </dgm:pt>
    <dgm:pt modelId="{2C5335F6-4159-0949-A37D-6FBA3FC7FF55}" type="pres">
      <dgm:prSet presAssocID="{33A697D3-29B7-B746-8116-2FD7AD65033F}" presName="parentLin" presStyleCnt="0"/>
      <dgm:spPr/>
    </dgm:pt>
    <dgm:pt modelId="{BAC87AA5-5913-7B49-BD6C-DD4C287E9944}" type="pres">
      <dgm:prSet presAssocID="{33A697D3-29B7-B746-8116-2FD7AD65033F}" presName="parentLeftMargin" presStyleLbl="node1" presStyleIdx="1" presStyleCnt="3"/>
      <dgm:spPr/>
      <dgm:t>
        <a:bodyPr/>
        <a:lstStyle/>
        <a:p>
          <a:endParaRPr lang="en-US"/>
        </a:p>
      </dgm:t>
    </dgm:pt>
    <dgm:pt modelId="{B6B6CCBA-6755-1B42-93ED-C3B536073808}" type="pres">
      <dgm:prSet presAssocID="{33A697D3-29B7-B746-8116-2FD7AD65033F}" presName="parentText" presStyleLbl="node1" presStyleIdx="2" presStyleCnt="3">
        <dgm:presLayoutVars>
          <dgm:chMax val="0"/>
          <dgm:bulletEnabled val="1"/>
        </dgm:presLayoutVars>
      </dgm:prSet>
      <dgm:spPr/>
      <dgm:t>
        <a:bodyPr/>
        <a:lstStyle/>
        <a:p>
          <a:endParaRPr lang="en-US"/>
        </a:p>
      </dgm:t>
    </dgm:pt>
    <dgm:pt modelId="{6B261F5C-683B-AC47-A41E-0CD037E423BC}" type="pres">
      <dgm:prSet presAssocID="{33A697D3-29B7-B746-8116-2FD7AD65033F}" presName="negativeSpace" presStyleCnt="0"/>
      <dgm:spPr/>
    </dgm:pt>
    <dgm:pt modelId="{57643F7F-6EBC-A944-A76A-1EA714F7B29A}" type="pres">
      <dgm:prSet presAssocID="{33A697D3-29B7-B746-8116-2FD7AD65033F}" presName="childText" presStyleLbl="conFgAcc1" presStyleIdx="2" presStyleCnt="3">
        <dgm:presLayoutVars>
          <dgm:bulletEnabled val="1"/>
        </dgm:presLayoutVars>
      </dgm:prSet>
      <dgm:spPr/>
      <dgm:t>
        <a:bodyPr/>
        <a:lstStyle/>
        <a:p>
          <a:endParaRPr lang="en-US"/>
        </a:p>
      </dgm:t>
    </dgm:pt>
  </dgm:ptLst>
  <dgm:cxnLst>
    <dgm:cxn modelId="{E2FEA5DC-196A-AF49-B72C-AA62D09AD768}" type="presOf" srcId="{33A697D3-29B7-B746-8116-2FD7AD65033F}" destId="{B6B6CCBA-6755-1B42-93ED-C3B536073808}" srcOrd="1" destOrd="0" presId="urn:microsoft.com/office/officeart/2005/8/layout/list1"/>
    <dgm:cxn modelId="{D09E20C3-9620-2F4F-AD87-9F8C1EE6EA9A}" srcId="{ED7AD9D7-3B0E-AD4A-A751-1A9ABE56CAD3}" destId="{3631D0E9-8757-2143-A3AB-7D38666D66FE}" srcOrd="1" destOrd="0" parTransId="{A5F12154-15B7-BB4B-8432-98F256618CAF}" sibTransId="{6FF3EE00-77BF-A44F-B2A8-0322AA87447F}"/>
    <dgm:cxn modelId="{A43B19B7-A505-334E-B2D6-8DA0AA07DEDF}" srcId="{ED7AD9D7-3B0E-AD4A-A751-1A9ABE56CAD3}" destId="{33A697D3-29B7-B746-8116-2FD7AD65033F}" srcOrd="2" destOrd="0" parTransId="{0C0A163C-42D1-D04D-A3B4-9F5591432C99}" sibTransId="{5D6161F5-E354-9D41-8B60-FF7FDFDF880D}"/>
    <dgm:cxn modelId="{1350F87A-206D-7C49-BC2F-F45F4BDEF4A8}" type="presOf" srcId="{3631D0E9-8757-2143-A3AB-7D38666D66FE}" destId="{9CC9D5C0-7055-5F44-9C06-CD7F32234211}" srcOrd="1" destOrd="0" presId="urn:microsoft.com/office/officeart/2005/8/layout/list1"/>
    <dgm:cxn modelId="{2ADE9E4D-385D-9C47-A2C1-3AC97DD06467}" srcId="{33A697D3-29B7-B746-8116-2FD7AD65033F}" destId="{1952EA18-C951-384E-BF02-1843609FED6D}" srcOrd="0" destOrd="0" parTransId="{D56DE5A7-A57C-4442-A7FC-59B2E67ACA63}" sibTransId="{6CD3FB62-6370-5C44-B004-FC80CC15B04D}"/>
    <dgm:cxn modelId="{5CAFBCD4-CE5B-1A43-819B-5BF8757C5A03}" type="presOf" srcId="{33A697D3-29B7-B746-8116-2FD7AD65033F}" destId="{BAC87AA5-5913-7B49-BD6C-DD4C287E9944}" srcOrd="0" destOrd="0" presId="urn:microsoft.com/office/officeart/2005/8/layout/list1"/>
    <dgm:cxn modelId="{342425E9-ED33-4D48-9769-EC297FB2A7F9}" type="presOf" srcId="{ED7AD9D7-3B0E-AD4A-A751-1A9ABE56CAD3}" destId="{369495E0-661A-D54E-9903-279BA6D5B61A}" srcOrd="0" destOrd="0" presId="urn:microsoft.com/office/officeart/2005/8/layout/list1"/>
    <dgm:cxn modelId="{9F189987-02CC-9B44-965E-29F038D88E14}" srcId="{B3519E38-63D0-C745-ACC8-EE804C95AC35}" destId="{0303975F-41A2-CD4A-95C6-B90AE9CCD0E8}" srcOrd="0" destOrd="0" parTransId="{36689625-B2F0-374D-B85C-B44134124316}" sibTransId="{7039640A-098D-A140-AB94-48D72F4A0B7D}"/>
    <dgm:cxn modelId="{C39E5184-A606-5B4B-A14A-22FF9454D929}" srcId="{ED7AD9D7-3B0E-AD4A-A751-1A9ABE56CAD3}" destId="{B3519E38-63D0-C745-ACC8-EE804C95AC35}" srcOrd="0" destOrd="0" parTransId="{933BC3E5-7FBF-0D4A-A1CE-FBE646AA3425}" sibTransId="{417CA3AF-5615-374B-A7CE-4199B5CAF923}"/>
    <dgm:cxn modelId="{191755B7-065C-7D4B-8AEF-F53592D84111}" type="presOf" srcId="{B3519E38-63D0-C745-ACC8-EE804C95AC35}" destId="{004EC6A0-F9A7-2B40-8F10-9B1A82403FEC}" srcOrd="0" destOrd="0" presId="urn:microsoft.com/office/officeart/2005/8/layout/list1"/>
    <dgm:cxn modelId="{5A45EEE1-4FEE-F941-AAAB-7979FEBF84E7}" type="presOf" srcId="{E6054D81-C03C-0B42-885D-3F2A40AA5768}" destId="{CA916DCC-847C-7B4D-8447-2804E95D8344}" srcOrd="0" destOrd="0" presId="urn:microsoft.com/office/officeart/2005/8/layout/list1"/>
    <dgm:cxn modelId="{788F1551-53D0-0D4F-B4EE-8D7BAED6AD78}" type="presOf" srcId="{B3519E38-63D0-C745-ACC8-EE804C95AC35}" destId="{C76E62B7-E6F6-F44C-BFF3-94CA42A82033}" srcOrd="1" destOrd="0" presId="urn:microsoft.com/office/officeart/2005/8/layout/list1"/>
    <dgm:cxn modelId="{0CB6EC33-C134-B64C-98AB-FD79373F42CD}" srcId="{3631D0E9-8757-2143-A3AB-7D38666D66FE}" destId="{E6054D81-C03C-0B42-885D-3F2A40AA5768}" srcOrd="0" destOrd="0" parTransId="{65684EB3-4483-874F-88F1-578F58EB676B}" sibTransId="{2932F96E-393F-384A-BDA9-7EDC15706371}"/>
    <dgm:cxn modelId="{D384017E-6176-E542-8FC1-B3F664926360}" type="presOf" srcId="{3631D0E9-8757-2143-A3AB-7D38666D66FE}" destId="{1E1A844A-30CB-3D47-B18C-D310F061AFD1}" srcOrd="0" destOrd="0" presId="urn:microsoft.com/office/officeart/2005/8/layout/list1"/>
    <dgm:cxn modelId="{DFF6123B-5F89-304E-A555-76DC34B30EAA}" type="presOf" srcId="{1952EA18-C951-384E-BF02-1843609FED6D}" destId="{57643F7F-6EBC-A944-A76A-1EA714F7B29A}" srcOrd="0" destOrd="0" presId="urn:microsoft.com/office/officeart/2005/8/layout/list1"/>
    <dgm:cxn modelId="{0F26E44E-652B-7F44-97C4-CC97FAFEB003}" type="presOf" srcId="{0303975F-41A2-CD4A-95C6-B90AE9CCD0E8}" destId="{F2EF543C-883A-3143-B8FF-3427F8EB3AC7}" srcOrd="0" destOrd="0" presId="urn:microsoft.com/office/officeart/2005/8/layout/list1"/>
    <dgm:cxn modelId="{DDF73703-AA1F-5743-BBAB-AB08DCB8D070}" type="presParOf" srcId="{369495E0-661A-D54E-9903-279BA6D5B61A}" destId="{222544F3-9B75-9A4C-BDF2-15649982E6B2}" srcOrd="0" destOrd="0" presId="urn:microsoft.com/office/officeart/2005/8/layout/list1"/>
    <dgm:cxn modelId="{DCBC0796-2369-EF40-8EC1-6B80AD5A7B5E}" type="presParOf" srcId="{222544F3-9B75-9A4C-BDF2-15649982E6B2}" destId="{004EC6A0-F9A7-2B40-8F10-9B1A82403FEC}" srcOrd="0" destOrd="0" presId="urn:microsoft.com/office/officeart/2005/8/layout/list1"/>
    <dgm:cxn modelId="{87AB573C-67CB-FE48-8292-93D4C801EBAC}" type="presParOf" srcId="{222544F3-9B75-9A4C-BDF2-15649982E6B2}" destId="{C76E62B7-E6F6-F44C-BFF3-94CA42A82033}" srcOrd="1" destOrd="0" presId="urn:microsoft.com/office/officeart/2005/8/layout/list1"/>
    <dgm:cxn modelId="{7561908D-9FCE-C94D-B888-BDA7A7BDCA62}" type="presParOf" srcId="{369495E0-661A-D54E-9903-279BA6D5B61A}" destId="{9CAA6DB2-947F-A446-A29D-6B64E75E96AE}" srcOrd="1" destOrd="0" presId="urn:microsoft.com/office/officeart/2005/8/layout/list1"/>
    <dgm:cxn modelId="{8CCB1B87-F42F-A44B-AC2C-2D37B73286D6}" type="presParOf" srcId="{369495E0-661A-D54E-9903-279BA6D5B61A}" destId="{F2EF543C-883A-3143-B8FF-3427F8EB3AC7}" srcOrd="2" destOrd="0" presId="urn:microsoft.com/office/officeart/2005/8/layout/list1"/>
    <dgm:cxn modelId="{6AB8C0D2-3A00-C344-9A8D-4415D6DB4A94}" type="presParOf" srcId="{369495E0-661A-D54E-9903-279BA6D5B61A}" destId="{433FAB19-4D8F-E14A-AA3C-2126FF391E3C}" srcOrd="3" destOrd="0" presId="urn:microsoft.com/office/officeart/2005/8/layout/list1"/>
    <dgm:cxn modelId="{BA70EE52-E9C7-4846-B3E4-222710218053}" type="presParOf" srcId="{369495E0-661A-D54E-9903-279BA6D5B61A}" destId="{61DB5EC3-F57B-734B-BD88-C465051E0148}" srcOrd="4" destOrd="0" presId="urn:microsoft.com/office/officeart/2005/8/layout/list1"/>
    <dgm:cxn modelId="{564B8125-0FCE-7D4B-8E4B-4CAC8D2BCF20}" type="presParOf" srcId="{61DB5EC3-F57B-734B-BD88-C465051E0148}" destId="{1E1A844A-30CB-3D47-B18C-D310F061AFD1}" srcOrd="0" destOrd="0" presId="urn:microsoft.com/office/officeart/2005/8/layout/list1"/>
    <dgm:cxn modelId="{A357E7AF-F0AB-2B4B-915F-B8C87E87F03B}" type="presParOf" srcId="{61DB5EC3-F57B-734B-BD88-C465051E0148}" destId="{9CC9D5C0-7055-5F44-9C06-CD7F32234211}" srcOrd="1" destOrd="0" presId="urn:microsoft.com/office/officeart/2005/8/layout/list1"/>
    <dgm:cxn modelId="{395954BE-C424-CA4F-9C05-914116B20A57}" type="presParOf" srcId="{369495E0-661A-D54E-9903-279BA6D5B61A}" destId="{E4515CF9-119D-C247-9B13-7F001A077510}" srcOrd="5" destOrd="0" presId="urn:microsoft.com/office/officeart/2005/8/layout/list1"/>
    <dgm:cxn modelId="{176E6F80-5E7B-2E4D-9C44-11D8965DA39E}" type="presParOf" srcId="{369495E0-661A-D54E-9903-279BA6D5B61A}" destId="{CA916DCC-847C-7B4D-8447-2804E95D8344}" srcOrd="6" destOrd="0" presId="urn:microsoft.com/office/officeart/2005/8/layout/list1"/>
    <dgm:cxn modelId="{1C6BCF3E-EEEB-E843-96C3-2A57384206AB}" type="presParOf" srcId="{369495E0-661A-D54E-9903-279BA6D5B61A}" destId="{D8B4CE58-EFAD-6248-A9B4-1F5EB1C12E74}" srcOrd="7" destOrd="0" presId="urn:microsoft.com/office/officeart/2005/8/layout/list1"/>
    <dgm:cxn modelId="{E4E6622B-1F1A-6A43-A5F6-B4B70B47C6C6}" type="presParOf" srcId="{369495E0-661A-D54E-9903-279BA6D5B61A}" destId="{2C5335F6-4159-0949-A37D-6FBA3FC7FF55}" srcOrd="8" destOrd="0" presId="urn:microsoft.com/office/officeart/2005/8/layout/list1"/>
    <dgm:cxn modelId="{9D3C96AB-5761-284C-8A7E-AE3669892DC7}" type="presParOf" srcId="{2C5335F6-4159-0949-A37D-6FBA3FC7FF55}" destId="{BAC87AA5-5913-7B49-BD6C-DD4C287E9944}" srcOrd="0" destOrd="0" presId="urn:microsoft.com/office/officeart/2005/8/layout/list1"/>
    <dgm:cxn modelId="{23B5CC47-5721-9743-9830-AD878709B6D3}" type="presParOf" srcId="{2C5335F6-4159-0949-A37D-6FBA3FC7FF55}" destId="{B6B6CCBA-6755-1B42-93ED-C3B536073808}" srcOrd="1" destOrd="0" presId="urn:microsoft.com/office/officeart/2005/8/layout/list1"/>
    <dgm:cxn modelId="{3AFEA7A5-BD32-2449-AAC6-512F55602351}" type="presParOf" srcId="{369495E0-661A-D54E-9903-279BA6D5B61A}" destId="{6B261F5C-683B-AC47-A41E-0CD037E423BC}" srcOrd="9" destOrd="0" presId="urn:microsoft.com/office/officeart/2005/8/layout/list1"/>
    <dgm:cxn modelId="{58B4E915-1930-BD4B-B7DA-CC46BEEF98F6}" type="presParOf" srcId="{369495E0-661A-D54E-9903-279BA6D5B61A}" destId="{57643F7F-6EBC-A944-A76A-1EA714F7B29A}"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157F3D1-00E5-A844-9B9B-E8949A19C561}" type="doc">
      <dgm:prSet loTypeId="urn:microsoft.com/office/officeart/2005/8/layout/radial1" loCatId="relationship" qsTypeId="urn:microsoft.com/office/officeart/2005/8/quickstyle/simple4" qsCatId="simple" csTypeId="urn:microsoft.com/office/officeart/2005/8/colors/accent1_2" csCatId="accent1" phldr="1"/>
      <dgm:spPr/>
      <dgm:t>
        <a:bodyPr/>
        <a:lstStyle/>
        <a:p>
          <a:endParaRPr lang="en-US"/>
        </a:p>
      </dgm:t>
    </dgm:pt>
    <dgm:pt modelId="{3729A948-E60F-B544-8E88-22E92FB36AFB}">
      <dgm:prSet phldrT="[Text]" custT="1"/>
      <dgm:spPr>
        <a:solidFill>
          <a:schemeClr val="accent6">
            <a:alpha val="76000"/>
          </a:schemeClr>
        </a:solidFill>
      </dgm:spPr>
      <dgm:t>
        <a:bodyPr/>
        <a:lstStyle/>
        <a:p>
          <a:r>
            <a:rPr lang="en-US" sz="2600" dirty="0" smtClean="0"/>
            <a:t>Deadlock Avoidance</a:t>
          </a:r>
          <a:endParaRPr lang="en-US" sz="2600" dirty="0"/>
        </a:p>
      </dgm:t>
    </dgm:pt>
    <dgm:pt modelId="{1C56D178-35F1-AA4C-AB32-A81B70A68A80}" type="parTrans" cxnId="{95A57133-729E-6449-AE42-9094B8E404E8}">
      <dgm:prSet/>
      <dgm:spPr/>
      <dgm:t>
        <a:bodyPr/>
        <a:lstStyle/>
        <a:p>
          <a:endParaRPr lang="en-US"/>
        </a:p>
      </dgm:t>
    </dgm:pt>
    <dgm:pt modelId="{D4B67213-9F0E-A149-9486-D0161B0E714B}" type="sibTrans" cxnId="{95A57133-729E-6449-AE42-9094B8E404E8}">
      <dgm:prSet/>
      <dgm:spPr/>
      <dgm:t>
        <a:bodyPr/>
        <a:lstStyle/>
        <a:p>
          <a:endParaRPr lang="en-US"/>
        </a:p>
      </dgm:t>
    </dgm:pt>
    <dgm:pt modelId="{F062EC3C-6EFC-E549-B0A6-36A5EF2F31B8}">
      <dgm:prSet phldrT="[Text]" custT="1"/>
      <dgm:spPr/>
      <dgm:t>
        <a:bodyPr/>
        <a:lstStyle/>
        <a:p>
          <a:r>
            <a:rPr lang="en-US" sz="2200" b="1" dirty="0" smtClean="0"/>
            <a:t>Process Initiation Denial</a:t>
          </a:r>
          <a:endParaRPr lang="en-US" sz="2200" b="1" dirty="0"/>
        </a:p>
      </dgm:t>
    </dgm:pt>
    <dgm:pt modelId="{C3196ED2-479E-7141-93AC-F6A89FA2C6ED}" type="parTrans" cxnId="{365D9A90-0310-664C-957B-92412EC2F4DE}">
      <dgm:prSet/>
      <dgm:spPr/>
      <dgm:t>
        <a:bodyPr/>
        <a:lstStyle/>
        <a:p>
          <a:endParaRPr lang="en-US"/>
        </a:p>
      </dgm:t>
    </dgm:pt>
    <dgm:pt modelId="{E2889486-61D9-7E4B-AF3C-E41B87D58131}" type="sibTrans" cxnId="{365D9A90-0310-664C-957B-92412EC2F4DE}">
      <dgm:prSet/>
      <dgm:spPr/>
      <dgm:t>
        <a:bodyPr/>
        <a:lstStyle/>
        <a:p>
          <a:endParaRPr lang="en-US"/>
        </a:p>
      </dgm:t>
    </dgm:pt>
    <dgm:pt modelId="{58D67F14-4061-DE48-85BD-34BBC8A13C18}">
      <dgm:prSet phldrT="[Text]" custT="1"/>
      <dgm:spPr/>
      <dgm:t>
        <a:bodyPr/>
        <a:lstStyle/>
        <a:p>
          <a:r>
            <a:rPr lang="en-US" sz="2200" b="1" dirty="0" smtClean="0"/>
            <a:t>Resource Allocation Denial</a:t>
          </a:r>
          <a:endParaRPr lang="en-US" sz="2200" b="1" dirty="0"/>
        </a:p>
      </dgm:t>
    </dgm:pt>
    <dgm:pt modelId="{B5FA1B05-BE5A-B048-B56B-8D581D15F0E3}" type="parTrans" cxnId="{F29EA5CE-4F67-0241-9A91-EFEEDE3432A4}">
      <dgm:prSet/>
      <dgm:spPr/>
      <dgm:t>
        <a:bodyPr/>
        <a:lstStyle/>
        <a:p>
          <a:endParaRPr lang="en-US"/>
        </a:p>
      </dgm:t>
    </dgm:pt>
    <dgm:pt modelId="{5747ED66-9B3C-4145-936F-DB7D4A95957F}" type="sibTrans" cxnId="{F29EA5CE-4F67-0241-9A91-EFEEDE3432A4}">
      <dgm:prSet/>
      <dgm:spPr/>
      <dgm:t>
        <a:bodyPr/>
        <a:lstStyle/>
        <a:p>
          <a:endParaRPr lang="en-US"/>
        </a:p>
      </dgm:t>
    </dgm:pt>
    <dgm:pt modelId="{F6D919FA-8043-1648-9435-3B044C874DF4}">
      <dgm:prSet custT="1"/>
      <dgm:spPr/>
      <dgm:t>
        <a:bodyPr/>
        <a:lstStyle/>
        <a:p>
          <a:r>
            <a:rPr lang="en-US" sz="1800" dirty="0" smtClean="0"/>
            <a:t>do not start a process if its demands might lead to deadlock</a:t>
          </a:r>
        </a:p>
      </dgm:t>
    </dgm:pt>
    <dgm:pt modelId="{34BBCD0B-09C0-5C40-985D-722C6A8B8D4A}" type="parTrans" cxnId="{12064706-20F2-D544-AD8A-354D74175A74}">
      <dgm:prSet/>
      <dgm:spPr/>
      <dgm:t>
        <a:bodyPr/>
        <a:lstStyle/>
        <a:p>
          <a:endParaRPr lang="en-US"/>
        </a:p>
      </dgm:t>
    </dgm:pt>
    <dgm:pt modelId="{1BEA73A2-B2F5-744E-A0A4-92D6B3CBFC0C}" type="sibTrans" cxnId="{12064706-20F2-D544-AD8A-354D74175A74}">
      <dgm:prSet/>
      <dgm:spPr/>
      <dgm:t>
        <a:bodyPr/>
        <a:lstStyle/>
        <a:p>
          <a:endParaRPr lang="en-US"/>
        </a:p>
      </dgm:t>
    </dgm:pt>
    <dgm:pt modelId="{7DCF3586-AFD8-8F4A-B7BD-6F0866B52735}">
      <dgm:prSet custT="1"/>
      <dgm:spPr/>
      <dgm:t>
        <a:bodyPr/>
        <a:lstStyle/>
        <a:p>
          <a:r>
            <a:rPr lang="en-US" sz="1800" dirty="0" smtClean="0"/>
            <a:t>do not grant an incremental resource request to a process if this allocation might lead to deadlock</a:t>
          </a:r>
        </a:p>
      </dgm:t>
    </dgm:pt>
    <dgm:pt modelId="{B7BE8777-84B3-E143-A280-3211AF91B6DD}" type="parTrans" cxnId="{7D626A3E-19C6-2A40-A03A-A04A860F1287}">
      <dgm:prSet/>
      <dgm:spPr/>
      <dgm:t>
        <a:bodyPr/>
        <a:lstStyle/>
        <a:p>
          <a:endParaRPr lang="en-US"/>
        </a:p>
      </dgm:t>
    </dgm:pt>
    <dgm:pt modelId="{5C6E8599-4CCA-8A4F-B7DB-D7B260D92DE7}" type="sibTrans" cxnId="{7D626A3E-19C6-2A40-A03A-A04A860F1287}">
      <dgm:prSet/>
      <dgm:spPr/>
      <dgm:t>
        <a:bodyPr/>
        <a:lstStyle/>
        <a:p>
          <a:endParaRPr lang="en-US"/>
        </a:p>
      </dgm:t>
    </dgm:pt>
    <dgm:pt modelId="{BD37C29E-7B23-4A4E-A1DC-E66BDFE0426D}" type="pres">
      <dgm:prSet presAssocID="{8157F3D1-00E5-A844-9B9B-E8949A19C561}" presName="cycle" presStyleCnt="0">
        <dgm:presLayoutVars>
          <dgm:chMax val="1"/>
          <dgm:dir/>
          <dgm:animLvl val="ctr"/>
          <dgm:resizeHandles val="exact"/>
        </dgm:presLayoutVars>
      </dgm:prSet>
      <dgm:spPr/>
      <dgm:t>
        <a:bodyPr/>
        <a:lstStyle/>
        <a:p>
          <a:endParaRPr lang="en-US"/>
        </a:p>
      </dgm:t>
    </dgm:pt>
    <dgm:pt modelId="{33750716-0DAC-BC40-8E79-75B3BD9B9C84}" type="pres">
      <dgm:prSet presAssocID="{3729A948-E60F-B544-8E88-22E92FB36AFB}" presName="centerShape" presStyleLbl="node0" presStyleIdx="0" presStyleCnt="1" custScaleX="204623" custScaleY="139158" custLinFactNeighborX="3522" custLinFactNeighborY="-28132"/>
      <dgm:spPr/>
      <dgm:t>
        <a:bodyPr/>
        <a:lstStyle/>
        <a:p>
          <a:endParaRPr lang="en-US"/>
        </a:p>
      </dgm:t>
    </dgm:pt>
    <dgm:pt modelId="{4E01D2EE-6258-AD44-9D8B-05B084D8A730}" type="pres">
      <dgm:prSet presAssocID="{C3196ED2-479E-7141-93AC-F6A89FA2C6ED}" presName="Name9" presStyleLbl="parChTrans1D2" presStyleIdx="0" presStyleCnt="2"/>
      <dgm:spPr/>
      <dgm:t>
        <a:bodyPr/>
        <a:lstStyle/>
        <a:p>
          <a:endParaRPr lang="en-US"/>
        </a:p>
      </dgm:t>
    </dgm:pt>
    <dgm:pt modelId="{B6E620A8-3870-184F-A4DF-FE9D56D0980F}" type="pres">
      <dgm:prSet presAssocID="{C3196ED2-479E-7141-93AC-F6A89FA2C6ED}" presName="connTx" presStyleLbl="parChTrans1D2" presStyleIdx="0" presStyleCnt="2"/>
      <dgm:spPr/>
      <dgm:t>
        <a:bodyPr/>
        <a:lstStyle/>
        <a:p>
          <a:endParaRPr lang="en-US"/>
        </a:p>
      </dgm:t>
    </dgm:pt>
    <dgm:pt modelId="{79B14E63-805C-DE41-B89C-2B3688158754}" type="pres">
      <dgm:prSet presAssocID="{F062EC3C-6EFC-E549-B0A6-36A5EF2F31B8}" presName="node" presStyleLbl="node1" presStyleIdx="0" presStyleCnt="2" custScaleX="333915" custScaleY="210379" custRadScaleRad="214201" custRadScaleInc="115758">
        <dgm:presLayoutVars>
          <dgm:bulletEnabled val="1"/>
        </dgm:presLayoutVars>
      </dgm:prSet>
      <dgm:spPr/>
      <dgm:t>
        <a:bodyPr/>
        <a:lstStyle/>
        <a:p>
          <a:endParaRPr lang="en-US"/>
        </a:p>
      </dgm:t>
    </dgm:pt>
    <dgm:pt modelId="{9B94989B-A7B3-AC47-8930-E2D0EEEB1BF1}" type="pres">
      <dgm:prSet presAssocID="{B5FA1B05-BE5A-B048-B56B-8D581D15F0E3}" presName="Name9" presStyleLbl="parChTrans1D2" presStyleIdx="1" presStyleCnt="2"/>
      <dgm:spPr/>
      <dgm:t>
        <a:bodyPr/>
        <a:lstStyle/>
        <a:p>
          <a:endParaRPr lang="en-US"/>
        </a:p>
      </dgm:t>
    </dgm:pt>
    <dgm:pt modelId="{37EF3EA1-0525-9443-B14B-E7519F79A5FD}" type="pres">
      <dgm:prSet presAssocID="{B5FA1B05-BE5A-B048-B56B-8D581D15F0E3}" presName="connTx" presStyleLbl="parChTrans1D2" presStyleIdx="1" presStyleCnt="2"/>
      <dgm:spPr/>
      <dgm:t>
        <a:bodyPr/>
        <a:lstStyle/>
        <a:p>
          <a:endParaRPr lang="en-US"/>
        </a:p>
      </dgm:t>
    </dgm:pt>
    <dgm:pt modelId="{215F23CF-03EA-F24E-BC55-33B92E2BE58F}" type="pres">
      <dgm:prSet presAssocID="{58D67F14-4061-DE48-85BD-34BBC8A13C18}" presName="node" presStyleLbl="node1" presStyleIdx="1" presStyleCnt="2" custScaleX="403109" custScaleY="219002" custRadScaleRad="189840" custRadScaleInc="80603">
        <dgm:presLayoutVars>
          <dgm:bulletEnabled val="1"/>
        </dgm:presLayoutVars>
      </dgm:prSet>
      <dgm:spPr/>
      <dgm:t>
        <a:bodyPr/>
        <a:lstStyle/>
        <a:p>
          <a:endParaRPr lang="en-US"/>
        </a:p>
      </dgm:t>
    </dgm:pt>
  </dgm:ptLst>
  <dgm:cxnLst>
    <dgm:cxn modelId="{12064706-20F2-D544-AD8A-354D74175A74}" srcId="{F062EC3C-6EFC-E549-B0A6-36A5EF2F31B8}" destId="{F6D919FA-8043-1648-9435-3B044C874DF4}" srcOrd="0" destOrd="0" parTransId="{34BBCD0B-09C0-5C40-985D-722C6A8B8D4A}" sibTransId="{1BEA73A2-B2F5-744E-A0A4-92D6B3CBFC0C}"/>
    <dgm:cxn modelId="{AB5BBA87-87AC-4BEC-9A36-6CD810CDBD2E}" type="presOf" srcId="{C3196ED2-479E-7141-93AC-F6A89FA2C6ED}" destId="{4E01D2EE-6258-AD44-9D8B-05B084D8A730}" srcOrd="0" destOrd="0" presId="urn:microsoft.com/office/officeart/2005/8/layout/radial1"/>
    <dgm:cxn modelId="{023B2CB0-2F1D-46D7-BF2E-2BDB14280540}" type="presOf" srcId="{7DCF3586-AFD8-8F4A-B7BD-6F0866B52735}" destId="{215F23CF-03EA-F24E-BC55-33B92E2BE58F}" srcOrd="0" destOrd="1" presId="urn:microsoft.com/office/officeart/2005/8/layout/radial1"/>
    <dgm:cxn modelId="{6DA81D8D-9578-4B86-8872-6C2E3A20E5F1}" type="presOf" srcId="{C3196ED2-479E-7141-93AC-F6A89FA2C6ED}" destId="{B6E620A8-3870-184F-A4DF-FE9D56D0980F}" srcOrd="1" destOrd="0" presId="urn:microsoft.com/office/officeart/2005/8/layout/radial1"/>
    <dgm:cxn modelId="{7D626A3E-19C6-2A40-A03A-A04A860F1287}" srcId="{58D67F14-4061-DE48-85BD-34BBC8A13C18}" destId="{7DCF3586-AFD8-8F4A-B7BD-6F0866B52735}" srcOrd="0" destOrd="0" parTransId="{B7BE8777-84B3-E143-A280-3211AF91B6DD}" sibTransId="{5C6E8599-4CCA-8A4F-B7DB-D7B260D92DE7}"/>
    <dgm:cxn modelId="{A2E36A64-CA14-4E78-9E70-4813A8FD0A66}" type="presOf" srcId="{B5FA1B05-BE5A-B048-B56B-8D581D15F0E3}" destId="{9B94989B-A7B3-AC47-8930-E2D0EEEB1BF1}" srcOrd="0" destOrd="0" presId="urn:microsoft.com/office/officeart/2005/8/layout/radial1"/>
    <dgm:cxn modelId="{7645E9F9-FC24-4783-B3CF-187886717F71}" type="presOf" srcId="{8157F3D1-00E5-A844-9B9B-E8949A19C561}" destId="{BD37C29E-7B23-4A4E-A1DC-E66BDFE0426D}" srcOrd="0" destOrd="0" presId="urn:microsoft.com/office/officeart/2005/8/layout/radial1"/>
    <dgm:cxn modelId="{91BDC0D1-335B-4ABF-A6E5-9E1B937CBE81}" type="presOf" srcId="{F062EC3C-6EFC-E549-B0A6-36A5EF2F31B8}" destId="{79B14E63-805C-DE41-B89C-2B3688158754}" srcOrd="0" destOrd="0" presId="urn:microsoft.com/office/officeart/2005/8/layout/radial1"/>
    <dgm:cxn modelId="{95A57133-729E-6449-AE42-9094B8E404E8}" srcId="{8157F3D1-00E5-A844-9B9B-E8949A19C561}" destId="{3729A948-E60F-B544-8E88-22E92FB36AFB}" srcOrd="0" destOrd="0" parTransId="{1C56D178-35F1-AA4C-AB32-A81B70A68A80}" sibTransId="{D4B67213-9F0E-A149-9486-D0161B0E714B}"/>
    <dgm:cxn modelId="{B6B62CC7-3B0A-474E-ABE3-3232C985B774}" type="presOf" srcId="{3729A948-E60F-B544-8E88-22E92FB36AFB}" destId="{33750716-0DAC-BC40-8E79-75B3BD9B9C84}" srcOrd="0" destOrd="0" presId="urn:microsoft.com/office/officeart/2005/8/layout/radial1"/>
    <dgm:cxn modelId="{78AA7296-F355-4BF4-A672-BC9F007BDFDC}" type="presOf" srcId="{58D67F14-4061-DE48-85BD-34BBC8A13C18}" destId="{215F23CF-03EA-F24E-BC55-33B92E2BE58F}" srcOrd="0" destOrd="0" presId="urn:microsoft.com/office/officeart/2005/8/layout/radial1"/>
    <dgm:cxn modelId="{192AC472-5E05-4F8E-8707-3F7958E492B4}" type="presOf" srcId="{F6D919FA-8043-1648-9435-3B044C874DF4}" destId="{79B14E63-805C-DE41-B89C-2B3688158754}" srcOrd="0" destOrd="1" presId="urn:microsoft.com/office/officeart/2005/8/layout/radial1"/>
    <dgm:cxn modelId="{F29EA5CE-4F67-0241-9A91-EFEEDE3432A4}" srcId="{3729A948-E60F-B544-8E88-22E92FB36AFB}" destId="{58D67F14-4061-DE48-85BD-34BBC8A13C18}" srcOrd="1" destOrd="0" parTransId="{B5FA1B05-BE5A-B048-B56B-8D581D15F0E3}" sibTransId="{5747ED66-9B3C-4145-936F-DB7D4A95957F}"/>
    <dgm:cxn modelId="{365D9A90-0310-664C-957B-92412EC2F4DE}" srcId="{3729A948-E60F-B544-8E88-22E92FB36AFB}" destId="{F062EC3C-6EFC-E549-B0A6-36A5EF2F31B8}" srcOrd="0" destOrd="0" parTransId="{C3196ED2-479E-7141-93AC-F6A89FA2C6ED}" sibTransId="{E2889486-61D9-7E4B-AF3C-E41B87D58131}"/>
    <dgm:cxn modelId="{9FC07E6B-A766-4FBE-AE39-0897080EEA67}" type="presOf" srcId="{B5FA1B05-BE5A-B048-B56B-8D581D15F0E3}" destId="{37EF3EA1-0525-9443-B14B-E7519F79A5FD}" srcOrd="1" destOrd="0" presId="urn:microsoft.com/office/officeart/2005/8/layout/radial1"/>
    <dgm:cxn modelId="{E19DFAE9-3A4C-462B-9FA0-28BA96CC1DA4}" type="presParOf" srcId="{BD37C29E-7B23-4A4E-A1DC-E66BDFE0426D}" destId="{33750716-0DAC-BC40-8E79-75B3BD9B9C84}" srcOrd="0" destOrd="0" presId="urn:microsoft.com/office/officeart/2005/8/layout/radial1"/>
    <dgm:cxn modelId="{791EC191-E991-4188-BBB3-8858A0C24862}" type="presParOf" srcId="{BD37C29E-7B23-4A4E-A1DC-E66BDFE0426D}" destId="{4E01D2EE-6258-AD44-9D8B-05B084D8A730}" srcOrd="1" destOrd="0" presId="urn:microsoft.com/office/officeart/2005/8/layout/radial1"/>
    <dgm:cxn modelId="{DEFE70CC-EDD5-4EA7-AEDD-F9527DEF099A}" type="presParOf" srcId="{4E01D2EE-6258-AD44-9D8B-05B084D8A730}" destId="{B6E620A8-3870-184F-A4DF-FE9D56D0980F}" srcOrd="0" destOrd="0" presId="urn:microsoft.com/office/officeart/2005/8/layout/radial1"/>
    <dgm:cxn modelId="{2EC5276A-06C2-4E87-BC99-3CB91544785A}" type="presParOf" srcId="{BD37C29E-7B23-4A4E-A1DC-E66BDFE0426D}" destId="{79B14E63-805C-DE41-B89C-2B3688158754}" srcOrd="2" destOrd="0" presId="urn:microsoft.com/office/officeart/2005/8/layout/radial1"/>
    <dgm:cxn modelId="{C48F170B-2B0F-44B1-BD98-FEA0B4911D32}" type="presParOf" srcId="{BD37C29E-7B23-4A4E-A1DC-E66BDFE0426D}" destId="{9B94989B-A7B3-AC47-8930-E2D0EEEB1BF1}" srcOrd="3" destOrd="0" presId="urn:microsoft.com/office/officeart/2005/8/layout/radial1"/>
    <dgm:cxn modelId="{4806A053-3642-407E-804B-BDF7014991D2}" type="presParOf" srcId="{9B94989B-A7B3-AC47-8930-E2D0EEEB1BF1}" destId="{37EF3EA1-0525-9443-B14B-E7519F79A5FD}" srcOrd="0" destOrd="0" presId="urn:microsoft.com/office/officeart/2005/8/layout/radial1"/>
    <dgm:cxn modelId="{B54EB602-49FC-4D8D-BC23-536FC8550F97}" type="presParOf" srcId="{BD37C29E-7B23-4A4E-A1DC-E66BDFE0426D}" destId="{215F23CF-03EA-F24E-BC55-33B92E2BE58F}" srcOrd="4" destOrd="0" presId="urn:microsoft.com/office/officeart/2005/8/layout/radial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2EDBC49-6D44-E147-8620-79A295852D13}" type="doc">
      <dgm:prSet loTypeId="urn:microsoft.com/office/officeart/2005/8/layout/default#2" loCatId="list" qsTypeId="urn:microsoft.com/office/officeart/2005/8/quickstyle/simple4" qsCatId="simple" csTypeId="urn:microsoft.com/office/officeart/2005/8/colors/accent1_2" csCatId="accent1" phldr="1"/>
      <dgm:spPr/>
      <dgm:t>
        <a:bodyPr/>
        <a:lstStyle/>
        <a:p>
          <a:endParaRPr lang="en-US"/>
        </a:p>
      </dgm:t>
    </dgm:pt>
    <dgm:pt modelId="{92240CCF-F6D4-DA43-A2C2-CA2A7D1C9B90}">
      <dgm:prSet phldrT="[Text]"/>
      <dgm:spPr>
        <a:solidFill>
          <a:schemeClr val="accent6">
            <a:lumMod val="75000"/>
          </a:schemeClr>
        </a:solidFill>
      </dgm:spPr>
      <dgm:t>
        <a:bodyPr/>
        <a:lstStyle/>
        <a:p>
          <a:r>
            <a:rPr lang="en-US" dirty="0" smtClean="0"/>
            <a:t>Pipes</a:t>
          </a:r>
          <a:endParaRPr lang="en-US" dirty="0"/>
        </a:p>
      </dgm:t>
    </dgm:pt>
    <dgm:pt modelId="{A0EC922B-310E-BE43-BDCA-04353E56F358}" type="parTrans" cxnId="{CB039045-4306-694B-86D7-282B9F97A27E}">
      <dgm:prSet/>
      <dgm:spPr/>
      <dgm:t>
        <a:bodyPr/>
        <a:lstStyle/>
        <a:p>
          <a:endParaRPr lang="en-US"/>
        </a:p>
      </dgm:t>
    </dgm:pt>
    <dgm:pt modelId="{E6267118-ECC9-4642-9707-A0C8991BB26B}" type="sibTrans" cxnId="{CB039045-4306-694B-86D7-282B9F97A27E}">
      <dgm:prSet/>
      <dgm:spPr/>
      <dgm:t>
        <a:bodyPr/>
        <a:lstStyle/>
        <a:p>
          <a:endParaRPr lang="en-US"/>
        </a:p>
      </dgm:t>
    </dgm:pt>
    <dgm:pt modelId="{B9466294-7200-8F41-BC4E-95B69D11B9CD}">
      <dgm:prSet>
        <dgm:style>
          <a:lnRef idx="2">
            <a:schemeClr val="accent4"/>
          </a:lnRef>
          <a:fillRef idx="1">
            <a:schemeClr val="lt1"/>
          </a:fillRef>
          <a:effectRef idx="0">
            <a:schemeClr val="accent4"/>
          </a:effectRef>
          <a:fontRef idx="minor">
            <a:schemeClr val="dk1"/>
          </a:fontRef>
        </dgm:style>
      </dgm:prSet>
      <dgm:spPr/>
      <dgm:t>
        <a:bodyPr/>
        <a:lstStyle/>
        <a:p>
          <a:r>
            <a:rPr lang="en-US" dirty="0" smtClean="0"/>
            <a:t>Messages</a:t>
          </a:r>
        </a:p>
      </dgm:t>
    </dgm:pt>
    <dgm:pt modelId="{1105F59D-017C-C349-B586-FAF5ED33D663}" type="parTrans" cxnId="{F55F780F-CC6D-FB4C-AA87-C5367C6C9B11}">
      <dgm:prSet/>
      <dgm:spPr/>
      <dgm:t>
        <a:bodyPr/>
        <a:lstStyle/>
        <a:p>
          <a:endParaRPr lang="en-US"/>
        </a:p>
      </dgm:t>
    </dgm:pt>
    <dgm:pt modelId="{1BADF5C2-97F7-B14B-8C69-E9BA5F5A6F97}" type="sibTrans" cxnId="{F55F780F-CC6D-FB4C-AA87-C5367C6C9B11}">
      <dgm:prSet/>
      <dgm:spPr/>
      <dgm:t>
        <a:bodyPr/>
        <a:lstStyle/>
        <a:p>
          <a:endParaRPr lang="en-US"/>
        </a:p>
      </dgm:t>
    </dgm:pt>
    <dgm:pt modelId="{E7B4D9E1-14B6-3E45-92D3-00192AED8A34}">
      <dgm:prSet>
        <dgm:style>
          <a:lnRef idx="2">
            <a:schemeClr val="accent4"/>
          </a:lnRef>
          <a:fillRef idx="1">
            <a:schemeClr val="lt1"/>
          </a:fillRef>
          <a:effectRef idx="0">
            <a:schemeClr val="accent4"/>
          </a:effectRef>
          <a:fontRef idx="minor">
            <a:schemeClr val="dk1"/>
          </a:fontRef>
        </dgm:style>
      </dgm:prSet>
      <dgm:spPr/>
      <dgm:t>
        <a:bodyPr/>
        <a:lstStyle/>
        <a:p>
          <a:r>
            <a:rPr lang="en-US" smtClean="0"/>
            <a:t>Shared memory</a:t>
          </a:r>
          <a:endParaRPr lang="en-US" dirty="0" smtClean="0"/>
        </a:p>
      </dgm:t>
    </dgm:pt>
    <dgm:pt modelId="{B269E861-D5F9-7B42-86D1-94BF915B799A}" type="parTrans" cxnId="{A18AF1C6-FC6B-3643-B69E-B5E8512C9C60}">
      <dgm:prSet/>
      <dgm:spPr/>
      <dgm:t>
        <a:bodyPr/>
        <a:lstStyle/>
        <a:p>
          <a:endParaRPr lang="en-US"/>
        </a:p>
      </dgm:t>
    </dgm:pt>
    <dgm:pt modelId="{5135B2C8-9B14-2A40-9B01-BB13B67E3A80}" type="sibTrans" cxnId="{A18AF1C6-FC6B-3643-B69E-B5E8512C9C60}">
      <dgm:prSet/>
      <dgm:spPr/>
      <dgm:t>
        <a:bodyPr/>
        <a:lstStyle/>
        <a:p>
          <a:endParaRPr lang="en-US"/>
        </a:p>
      </dgm:t>
    </dgm:pt>
    <dgm:pt modelId="{E90C5E7A-D98A-BB44-8616-719FB4AEA32F}">
      <dgm:prSet>
        <dgm:style>
          <a:lnRef idx="2">
            <a:schemeClr val="accent4"/>
          </a:lnRef>
          <a:fillRef idx="1">
            <a:schemeClr val="lt1"/>
          </a:fillRef>
          <a:effectRef idx="0">
            <a:schemeClr val="accent4"/>
          </a:effectRef>
          <a:fontRef idx="minor">
            <a:schemeClr val="dk1"/>
          </a:fontRef>
        </dgm:style>
      </dgm:prSet>
      <dgm:spPr/>
      <dgm:t>
        <a:bodyPr/>
        <a:lstStyle/>
        <a:p>
          <a:r>
            <a:rPr lang="en-US" smtClean="0"/>
            <a:t>Semaphores</a:t>
          </a:r>
          <a:endParaRPr lang="en-US" dirty="0" smtClean="0"/>
        </a:p>
      </dgm:t>
    </dgm:pt>
    <dgm:pt modelId="{90DEFEF9-3DB8-1647-BE70-6CCAB0003566}" type="parTrans" cxnId="{C9626C6E-6776-564E-97A3-ED3C89DE33DF}">
      <dgm:prSet/>
      <dgm:spPr/>
      <dgm:t>
        <a:bodyPr/>
        <a:lstStyle/>
        <a:p>
          <a:endParaRPr lang="en-US"/>
        </a:p>
      </dgm:t>
    </dgm:pt>
    <dgm:pt modelId="{BB11574D-B607-914F-93E2-1B272094BADD}" type="sibTrans" cxnId="{C9626C6E-6776-564E-97A3-ED3C89DE33DF}">
      <dgm:prSet/>
      <dgm:spPr/>
      <dgm:t>
        <a:bodyPr/>
        <a:lstStyle/>
        <a:p>
          <a:endParaRPr lang="en-US"/>
        </a:p>
      </dgm:t>
    </dgm:pt>
    <dgm:pt modelId="{A12DCCDD-4DA4-654A-A7ED-4EBF0B3F2E2E}">
      <dgm:prSet/>
      <dgm:spPr>
        <a:solidFill>
          <a:schemeClr val="accent2">
            <a:lumMod val="75000"/>
          </a:schemeClr>
        </a:solidFill>
      </dgm:spPr>
      <dgm:t>
        <a:bodyPr/>
        <a:lstStyle/>
        <a:p>
          <a:r>
            <a:rPr lang="en-US" smtClean="0"/>
            <a:t>Signals</a:t>
          </a:r>
          <a:endParaRPr lang="en-US" dirty="0" smtClean="0"/>
        </a:p>
      </dgm:t>
    </dgm:pt>
    <dgm:pt modelId="{23778743-B86C-7F4B-AE48-CD60585B4FE7}" type="parTrans" cxnId="{8F1EEDFC-DED2-D944-9C76-39D09F0731C2}">
      <dgm:prSet/>
      <dgm:spPr/>
      <dgm:t>
        <a:bodyPr/>
        <a:lstStyle/>
        <a:p>
          <a:endParaRPr lang="en-US"/>
        </a:p>
      </dgm:t>
    </dgm:pt>
    <dgm:pt modelId="{2088DD7E-FBA8-3E42-953F-0AFCC218DF76}" type="sibTrans" cxnId="{8F1EEDFC-DED2-D944-9C76-39D09F0731C2}">
      <dgm:prSet/>
      <dgm:spPr/>
      <dgm:t>
        <a:bodyPr/>
        <a:lstStyle/>
        <a:p>
          <a:endParaRPr lang="en-US"/>
        </a:p>
      </dgm:t>
    </dgm:pt>
    <dgm:pt modelId="{899ECADF-026A-4D44-BD95-C86A2123C7E8}" type="pres">
      <dgm:prSet presAssocID="{A2EDBC49-6D44-E147-8620-79A295852D13}" presName="diagram" presStyleCnt="0">
        <dgm:presLayoutVars>
          <dgm:dir/>
          <dgm:resizeHandles val="exact"/>
        </dgm:presLayoutVars>
      </dgm:prSet>
      <dgm:spPr/>
      <dgm:t>
        <a:bodyPr/>
        <a:lstStyle/>
        <a:p>
          <a:endParaRPr lang="en-US"/>
        </a:p>
      </dgm:t>
    </dgm:pt>
    <dgm:pt modelId="{B47CD3AA-D0A7-0A42-ADAA-6344FF3728D6}" type="pres">
      <dgm:prSet presAssocID="{92240CCF-F6D4-DA43-A2C2-CA2A7D1C9B90}" presName="node" presStyleLbl="node1" presStyleIdx="0" presStyleCnt="5">
        <dgm:presLayoutVars>
          <dgm:bulletEnabled val="1"/>
        </dgm:presLayoutVars>
      </dgm:prSet>
      <dgm:spPr/>
      <dgm:t>
        <a:bodyPr/>
        <a:lstStyle/>
        <a:p>
          <a:endParaRPr lang="en-US"/>
        </a:p>
      </dgm:t>
    </dgm:pt>
    <dgm:pt modelId="{88F7A27B-9411-8D4A-8FB0-31D0C58356CC}" type="pres">
      <dgm:prSet presAssocID="{E6267118-ECC9-4642-9707-A0C8991BB26B}" presName="sibTrans" presStyleCnt="0"/>
      <dgm:spPr/>
    </dgm:pt>
    <dgm:pt modelId="{E18E6AC2-BB21-2043-ABDE-7764D5BD9243}" type="pres">
      <dgm:prSet presAssocID="{B9466294-7200-8F41-BC4E-95B69D11B9CD}" presName="node" presStyleLbl="node1" presStyleIdx="1" presStyleCnt="5">
        <dgm:presLayoutVars>
          <dgm:bulletEnabled val="1"/>
        </dgm:presLayoutVars>
      </dgm:prSet>
      <dgm:spPr/>
      <dgm:t>
        <a:bodyPr/>
        <a:lstStyle/>
        <a:p>
          <a:endParaRPr lang="en-US"/>
        </a:p>
      </dgm:t>
    </dgm:pt>
    <dgm:pt modelId="{A82FE68C-FC17-5048-8BBC-56AF3B00920F}" type="pres">
      <dgm:prSet presAssocID="{1BADF5C2-97F7-B14B-8C69-E9BA5F5A6F97}" presName="sibTrans" presStyleCnt="0"/>
      <dgm:spPr/>
    </dgm:pt>
    <dgm:pt modelId="{C705BE14-8110-9546-A326-B28476739A01}" type="pres">
      <dgm:prSet presAssocID="{E7B4D9E1-14B6-3E45-92D3-00192AED8A34}" presName="node" presStyleLbl="node1" presStyleIdx="2" presStyleCnt="5">
        <dgm:presLayoutVars>
          <dgm:bulletEnabled val="1"/>
        </dgm:presLayoutVars>
      </dgm:prSet>
      <dgm:spPr/>
      <dgm:t>
        <a:bodyPr/>
        <a:lstStyle/>
        <a:p>
          <a:endParaRPr lang="en-US"/>
        </a:p>
      </dgm:t>
    </dgm:pt>
    <dgm:pt modelId="{8A19A1C0-69E0-3844-AA8F-30C79C1C6DA1}" type="pres">
      <dgm:prSet presAssocID="{5135B2C8-9B14-2A40-9B01-BB13B67E3A80}" presName="sibTrans" presStyleCnt="0"/>
      <dgm:spPr/>
    </dgm:pt>
    <dgm:pt modelId="{86B0300C-490F-BB45-AA82-07F49CE6997B}" type="pres">
      <dgm:prSet presAssocID="{E90C5E7A-D98A-BB44-8616-719FB4AEA32F}" presName="node" presStyleLbl="node1" presStyleIdx="3" presStyleCnt="5" custLinFactNeighborX="1637" custLinFactNeighborY="-20919">
        <dgm:presLayoutVars>
          <dgm:bulletEnabled val="1"/>
        </dgm:presLayoutVars>
      </dgm:prSet>
      <dgm:spPr/>
      <dgm:t>
        <a:bodyPr/>
        <a:lstStyle/>
        <a:p>
          <a:endParaRPr lang="en-US"/>
        </a:p>
      </dgm:t>
    </dgm:pt>
    <dgm:pt modelId="{20BD047E-FD72-A346-A01D-C4EEABFB1770}" type="pres">
      <dgm:prSet presAssocID="{BB11574D-B607-914F-93E2-1B272094BADD}" presName="sibTrans" presStyleCnt="0"/>
      <dgm:spPr/>
    </dgm:pt>
    <dgm:pt modelId="{78D68AD7-7052-1A4C-881C-02ECB2A5EF4E}" type="pres">
      <dgm:prSet presAssocID="{A12DCCDD-4DA4-654A-A7ED-4EBF0B3F2E2E}" presName="node" presStyleLbl="node1" presStyleIdx="4" presStyleCnt="5" custLinFactNeighborX="5467" custLinFactNeighborY="-19133">
        <dgm:presLayoutVars>
          <dgm:bulletEnabled val="1"/>
        </dgm:presLayoutVars>
      </dgm:prSet>
      <dgm:spPr/>
      <dgm:t>
        <a:bodyPr/>
        <a:lstStyle/>
        <a:p>
          <a:endParaRPr lang="en-US"/>
        </a:p>
      </dgm:t>
    </dgm:pt>
  </dgm:ptLst>
  <dgm:cxnLst>
    <dgm:cxn modelId="{8F1EEDFC-DED2-D944-9C76-39D09F0731C2}" srcId="{A2EDBC49-6D44-E147-8620-79A295852D13}" destId="{A12DCCDD-4DA4-654A-A7ED-4EBF0B3F2E2E}" srcOrd="4" destOrd="0" parTransId="{23778743-B86C-7F4B-AE48-CD60585B4FE7}" sibTransId="{2088DD7E-FBA8-3E42-953F-0AFCC218DF76}"/>
    <dgm:cxn modelId="{F55F780F-CC6D-FB4C-AA87-C5367C6C9B11}" srcId="{A2EDBC49-6D44-E147-8620-79A295852D13}" destId="{B9466294-7200-8F41-BC4E-95B69D11B9CD}" srcOrd="1" destOrd="0" parTransId="{1105F59D-017C-C349-B586-FAF5ED33D663}" sibTransId="{1BADF5C2-97F7-B14B-8C69-E9BA5F5A6F97}"/>
    <dgm:cxn modelId="{26D14785-69AF-40B2-8CF5-15DB40043998}" type="presOf" srcId="{A12DCCDD-4DA4-654A-A7ED-4EBF0B3F2E2E}" destId="{78D68AD7-7052-1A4C-881C-02ECB2A5EF4E}" srcOrd="0" destOrd="0" presId="urn:microsoft.com/office/officeart/2005/8/layout/default#2"/>
    <dgm:cxn modelId="{C9626C6E-6776-564E-97A3-ED3C89DE33DF}" srcId="{A2EDBC49-6D44-E147-8620-79A295852D13}" destId="{E90C5E7A-D98A-BB44-8616-719FB4AEA32F}" srcOrd="3" destOrd="0" parTransId="{90DEFEF9-3DB8-1647-BE70-6CCAB0003566}" sibTransId="{BB11574D-B607-914F-93E2-1B272094BADD}"/>
    <dgm:cxn modelId="{8D3D2B4F-8D62-4EF4-8D6C-66AE02280D7A}" type="presOf" srcId="{A2EDBC49-6D44-E147-8620-79A295852D13}" destId="{899ECADF-026A-4D44-BD95-C86A2123C7E8}" srcOrd="0" destOrd="0" presId="urn:microsoft.com/office/officeart/2005/8/layout/default#2"/>
    <dgm:cxn modelId="{A18AF1C6-FC6B-3643-B69E-B5E8512C9C60}" srcId="{A2EDBC49-6D44-E147-8620-79A295852D13}" destId="{E7B4D9E1-14B6-3E45-92D3-00192AED8A34}" srcOrd="2" destOrd="0" parTransId="{B269E861-D5F9-7B42-86D1-94BF915B799A}" sibTransId="{5135B2C8-9B14-2A40-9B01-BB13B67E3A80}"/>
    <dgm:cxn modelId="{E843876C-A2CB-4B7A-9E41-7CBAA7E06826}" type="presOf" srcId="{92240CCF-F6D4-DA43-A2C2-CA2A7D1C9B90}" destId="{B47CD3AA-D0A7-0A42-ADAA-6344FF3728D6}" srcOrd="0" destOrd="0" presId="urn:microsoft.com/office/officeart/2005/8/layout/default#2"/>
    <dgm:cxn modelId="{CB039045-4306-694B-86D7-282B9F97A27E}" srcId="{A2EDBC49-6D44-E147-8620-79A295852D13}" destId="{92240CCF-F6D4-DA43-A2C2-CA2A7D1C9B90}" srcOrd="0" destOrd="0" parTransId="{A0EC922B-310E-BE43-BDCA-04353E56F358}" sibTransId="{E6267118-ECC9-4642-9707-A0C8991BB26B}"/>
    <dgm:cxn modelId="{8F15ED86-A03B-487C-8E43-015ACF0F866B}" type="presOf" srcId="{B9466294-7200-8F41-BC4E-95B69D11B9CD}" destId="{E18E6AC2-BB21-2043-ABDE-7764D5BD9243}" srcOrd="0" destOrd="0" presId="urn:microsoft.com/office/officeart/2005/8/layout/default#2"/>
    <dgm:cxn modelId="{709D4EE5-2942-4A01-967F-A1CE0E3695C8}" type="presOf" srcId="{E90C5E7A-D98A-BB44-8616-719FB4AEA32F}" destId="{86B0300C-490F-BB45-AA82-07F49CE6997B}" srcOrd="0" destOrd="0" presId="urn:microsoft.com/office/officeart/2005/8/layout/default#2"/>
    <dgm:cxn modelId="{D6E0C218-9A83-4782-BE8E-0B75A2DAC3A4}" type="presOf" srcId="{E7B4D9E1-14B6-3E45-92D3-00192AED8A34}" destId="{C705BE14-8110-9546-A326-B28476739A01}" srcOrd="0" destOrd="0" presId="urn:microsoft.com/office/officeart/2005/8/layout/default#2"/>
    <dgm:cxn modelId="{E2F850EE-E612-45AC-B5DD-9BB7AF9F5BE5}" type="presParOf" srcId="{899ECADF-026A-4D44-BD95-C86A2123C7E8}" destId="{B47CD3AA-D0A7-0A42-ADAA-6344FF3728D6}" srcOrd="0" destOrd="0" presId="urn:microsoft.com/office/officeart/2005/8/layout/default#2"/>
    <dgm:cxn modelId="{E7A02822-47BE-4A66-BF13-F252DBA23362}" type="presParOf" srcId="{899ECADF-026A-4D44-BD95-C86A2123C7E8}" destId="{88F7A27B-9411-8D4A-8FB0-31D0C58356CC}" srcOrd="1" destOrd="0" presId="urn:microsoft.com/office/officeart/2005/8/layout/default#2"/>
    <dgm:cxn modelId="{7F44B6A1-6859-491C-8507-6799540726C2}" type="presParOf" srcId="{899ECADF-026A-4D44-BD95-C86A2123C7E8}" destId="{E18E6AC2-BB21-2043-ABDE-7764D5BD9243}" srcOrd="2" destOrd="0" presId="urn:microsoft.com/office/officeart/2005/8/layout/default#2"/>
    <dgm:cxn modelId="{09A60CE5-609C-4415-9337-7D99FEA6A002}" type="presParOf" srcId="{899ECADF-026A-4D44-BD95-C86A2123C7E8}" destId="{A82FE68C-FC17-5048-8BBC-56AF3B00920F}" srcOrd="3" destOrd="0" presId="urn:microsoft.com/office/officeart/2005/8/layout/default#2"/>
    <dgm:cxn modelId="{1318898B-4634-4DC6-8276-1DC039E62F4A}" type="presParOf" srcId="{899ECADF-026A-4D44-BD95-C86A2123C7E8}" destId="{C705BE14-8110-9546-A326-B28476739A01}" srcOrd="4" destOrd="0" presId="urn:microsoft.com/office/officeart/2005/8/layout/default#2"/>
    <dgm:cxn modelId="{03734DD0-55BF-4E83-A8AC-922E047FAFA7}" type="presParOf" srcId="{899ECADF-026A-4D44-BD95-C86A2123C7E8}" destId="{8A19A1C0-69E0-3844-AA8F-30C79C1C6DA1}" srcOrd="5" destOrd="0" presId="urn:microsoft.com/office/officeart/2005/8/layout/default#2"/>
    <dgm:cxn modelId="{9191ECBB-4112-492D-8F2C-18DD49A6F06E}" type="presParOf" srcId="{899ECADF-026A-4D44-BD95-C86A2123C7E8}" destId="{86B0300C-490F-BB45-AA82-07F49CE6997B}" srcOrd="6" destOrd="0" presId="urn:microsoft.com/office/officeart/2005/8/layout/default#2"/>
    <dgm:cxn modelId="{C65C1C40-A486-4D7F-8FBB-CED03DA443F2}" type="presParOf" srcId="{899ECADF-026A-4D44-BD95-C86A2123C7E8}" destId="{20BD047E-FD72-A346-A01D-C4EEABFB1770}" srcOrd="7" destOrd="0" presId="urn:microsoft.com/office/officeart/2005/8/layout/default#2"/>
    <dgm:cxn modelId="{4D8BA21D-034D-4FC3-8EFD-2F770CA845A0}" type="presParOf" srcId="{899ECADF-026A-4D44-BD95-C86A2123C7E8}" destId="{78D68AD7-7052-1A4C-881C-02ECB2A5EF4E}" srcOrd="8" destOrd="0" presId="urn:microsoft.com/office/officeart/2005/8/layout/defaul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DAAD9A2-4BA3-D048-80BF-05575D952037}" type="doc">
      <dgm:prSet loTypeId="urn:microsoft.com/office/officeart/2005/8/layout/list1" loCatId="list" qsTypeId="urn:microsoft.com/office/officeart/2005/8/quickstyle/simple4" qsCatId="simple" csTypeId="urn:microsoft.com/office/officeart/2005/8/colors/accent1_2" csCatId="accent1" phldr="1"/>
      <dgm:spPr/>
      <dgm:t>
        <a:bodyPr/>
        <a:lstStyle/>
        <a:p>
          <a:endParaRPr lang="en-US"/>
        </a:p>
      </dgm:t>
    </dgm:pt>
    <dgm:pt modelId="{DE9CEE22-1A98-3B4A-99D3-75FBC3F58F80}">
      <dgm:prSet phldrT="[Text]"/>
      <dgm:spPr>
        <a:solidFill>
          <a:schemeClr val="accent6">
            <a:lumMod val="75000"/>
          </a:schemeClr>
        </a:solidFill>
      </dgm:spPr>
      <dgm:t>
        <a:bodyPr/>
        <a:lstStyle/>
        <a:p>
          <a:r>
            <a:rPr lang="en-NZ" dirty="0" smtClean="0"/>
            <a:t>Two types:</a:t>
          </a:r>
          <a:endParaRPr lang="en-US" dirty="0"/>
        </a:p>
      </dgm:t>
    </dgm:pt>
    <dgm:pt modelId="{EF7183E2-DB27-AD4B-8F33-4C27E56EF1AB}" type="parTrans" cxnId="{62DD2DF2-D521-C948-A192-538C30E56BBE}">
      <dgm:prSet/>
      <dgm:spPr/>
      <dgm:t>
        <a:bodyPr/>
        <a:lstStyle/>
        <a:p>
          <a:endParaRPr lang="en-US"/>
        </a:p>
      </dgm:t>
    </dgm:pt>
    <dgm:pt modelId="{7150AED0-4E2F-B049-BAD9-7891E1604AFC}" type="sibTrans" cxnId="{62DD2DF2-D521-C948-A192-538C30E56BBE}">
      <dgm:prSet/>
      <dgm:spPr/>
      <dgm:t>
        <a:bodyPr/>
        <a:lstStyle/>
        <a:p>
          <a:endParaRPr lang="en-US"/>
        </a:p>
      </dgm:t>
    </dgm:pt>
    <dgm:pt modelId="{FDFD5A5C-7323-A049-858A-1DE12B54747A}">
      <dgm:prSet/>
      <dgm:spPr/>
      <dgm:t>
        <a:bodyPr/>
        <a:lstStyle/>
        <a:p>
          <a:r>
            <a:rPr lang="en-NZ" dirty="0" smtClean="0"/>
            <a:t>Named</a:t>
          </a:r>
        </a:p>
      </dgm:t>
    </dgm:pt>
    <dgm:pt modelId="{4DE189B1-EFF9-1C46-BD99-EA290A490E36}" type="parTrans" cxnId="{33396D75-2779-1847-815E-0E931EBD5737}">
      <dgm:prSet/>
      <dgm:spPr/>
      <dgm:t>
        <a:bodyPr/>
        <a:lstStyle/>
        <a:p>
          <a:endParaRPr lang="en-US"/>
        </a:p>
      </dgm:t>
    </dgm:pt>
    <dgm:pt modelId="{70E7576E-FB8D-A347-87D3-3125A5F67F33}" type="sibTrans" cxnId="{33396D75-2779-1847-815E-0E931EBD5737}">
      <dgm:prSet/>
      <dgm:spPr/>
      <dgm:t>
        <a:bodyPr/>
        <a:lstStyle/>
        <a:p>
          <a:endParaRPr lang="en-US"/>
        </a:p>
      </dgm:t>
    </dgm:pt>
    <dgm:pt modelId="{11D64C4C-970C-984E-A0FE-113CD7CC3AA4}">
      <dgm:prSet/>
      <dgm:spPr/>
      <dgm:t>
        <a:bodyPr/>
        <a:lstStyle/>
        <a:p>
          <a:r>
            <a:rPr lang="en-NZ" dirty="0" smtClean="0"/>
            <a:t>Unnamed</a:t>
          </a:r>
        </a:p>
      </dgm:t>
    </dgm:pt>
    <dgm:pt modelId="{A758BBC9-6BE8-CA47-AE9D-39AC7D30AA9B}" type="parTrans" cxnId="{366FB289-7E81-804C-AFDD-46DE7E0D5AA9}">
      <dgm:prSet/>
      <dgm:spPr/>
      <dgm:t>
        <a:bodyPr/>
        <a:lstStyle/>
        <a:p>
          <a:endParaRPr lang="en-US"/>
        </a:p>
      </dgm:t>
    </dgm:pt>
    <dgm:pt modelId="{34A4195E-C82D-BE47-99E4-487417A71764}" type="sibTrans" cxnId="{366FB289-7E81-804C-AFDD-46DE7E0D5AA9}">
      <dgm:prSet/>
      <dgm:spPr/>
      <dgm:t>
        <a:bodyPr/>
        <a:lstStyle/>
        <a:p>
          <a:endParaRPr lang="en-US"/>
        </a:p>
      </dgm:t>
    </dgm:pt>
    <dgm:pt modelId="{E7210990-1E3B-FA4C-9C41-4267F40A30A1}" type="pres">
      <dgm:prSet presAssocID="{BDAAD9A2-4BA3-D048-80BF-05575D952037}" presName="linear" presStyleCnt="0">
        <dgm:presLayoutVars>
          <dgm:dir/>
          <dgm:animLvl val="lvl"/>
          <dgm:resizeHandles val="exact"/>
        </dgm:presLayoutVars>
      </dgm:prSet>
      <dgm:spPr/>
      <dgm:t>
        <a:bodyPr/>
        <a:lstStyle/>
        <a:p>
          <a:endParaRPr lang="en-US"/>
        </a:p>
      </dgm:t>
    </dgm:pt>
    <dgm:pt modelId="{90E96EE9-957E-C44A-A640-8C7A2BA473C8}" type="pres">
      <dgm:prSet presAssocID="{DE9CEE22-1A98-3B4A-99D3-75FBC3F58F80}" presName="parentLin" presStyleCnt="0"/>
      <dgm:spPr/>
    </dgm:pt>
    <dgm:pt modelId="{37D75D86-5F39-5048-A5B5-F3C8448395C9}" type="pres">
      <dgm:prSet presAssocID="{DE9CEE22-1A98-3B4A-99D3-75FBC3F58F80}" presName="parentLeftMargin" presStyleLbl="node1" presStyleIdx="0" presStyleCnt="1"/>
      <dgm:spPr/>
      <dgm:t>
        <a:bodyPr/>
        <a:lstStyle/>
        <a:p>
          <a:endParaRPr lang="en-US"/>
        </a:p>
      </dgm:t>
    </dgm:pt>
    <dgm:pt modelId="{0FD15BB3-3A9E-C34E-B84F-B78FE5CB5701}" type="pres">
      <dgm:prSet presAssocID="{DE9CEE22-1A98-3B4A-99D3-75FBC3F58F80}" presName="parentText" presStyleLbl="node1" presStyleIdx="0" presStyleCnt="1">
        <dgm:presLayoutVars>
          <dgm:chMax val="0"/>
          <dgm:bulletEnabled val="1"/>
        </dgm:presLayoutVars>
      </dgm:prSet>
      <dgm:spPr/>
      <dgm:t>
        <a:bodyPr/>
        <a:lstStyle/>
        <a:p>
          <a:endParaRPr lang="en-US"/>
        </a:p>
      </dgm:t>
    </dgm:pt>
    <dgm:pt modelId="{9C61CCAA-E31D-BD44-9870-37DF1B37145C}" type="pres">
      <dgm:prSet presAssocID="{DE9CEE22-1A98-3B4A-99D3-75FBC3F58F80}" presName="negativeSpace" presStyleCnt="0"/>
      <dgm:spPr/>
    </dgm:pt>
    <dgm:pt modelId="{AE01EA99-9A0B-2046-8BCE-D1BB7B14E477}" type="pres">
      <dgm:prSet presAssocID="{DE9CEE22-1A98-3B4A-99D3-75FBC3F58F80}" presName="childText" presStyleLbl="conFgAcc1" presStyleIdx="0" presStyleCnt="1">
        <dgm:presLayoutVars>
          <dgm:bulletEnabled val="1"/>
        </dgm:presLayoutVars>
      </dgm:prSet>
      <dgm:spPr/>
      <dgm:t>
        <a:bodyPr/>
        <a:lstStyle/>
        <a:p>
          <a:endParaRPr lang="en-US"/>
        </a:p>
      </dgm:t>
    </dgm:pt>
  </dgm:ptLst>
  <dgm:cxnLst>
    <dgm:cxn modelId="{4B4630EF-1F1B-4180-AA95-B002F3FB4593}" type="presOf" srcId="{BDAAD9A2-4BA3-D048-80BF-05575D952037}" destId="{E7210990-1E3B-FA4C-9C41-4267F40A30A1}" srcOrd="0" destOrd="0" presId="urn:microsoft.com/office/officeart/2005/8/layout/list1"/>
    <dgm:cxn modelId="{0379FDB6-8BFE-41B5-B02E-206014F74A44}" type="presOf" srcId="{DE9CEE22-1A98-3B4A-99D3-75FBC3F58F80}" destId="{37D75D86-5F39-5048-A5B5-F3C8448395C9}" srcOrd="0" destOrd="0" presId="urn:microsoft.com/office/officeart/2005/8/layout/list1"/>
    <dgm:cxn modelId="{07B0DFD6-5AC9-4832-A143-D0490590582D}" type="presOf" srcId="{DE9CEE22-1A98-3B4A-99D3-75FBC3F58F80}" destId="{0FD15BB3-3A9E-C34E-B84F-B78FE5CB5701}" srcOrd="1" destOrd="0" presId="urn:microsoft.com/office/officeart/2005/8/layout/list1"/>
    <dgm:cxn modelId="{33396D75-2779-1847-815E-0E931EBD5737}" srcId="{DE9CEE22-1A98-3B4A-99D3-75FBC3F58F80}" destId="{FDFD5A5C-7323-A049-858A-1DE12B54747A}" srcOrd="0" destOrd="0" parTransId="{4DE189B1-EFF9-1C46-BD99-EA290A490E36}" sibTransId="{70E7576E-FB8D-A347-87D3-3125A5F67F33}"/>
    <dgm:cxn modelId="{62DD2DF2-D521-C948-A192-538C30E56BBE}" srcId="{BDAAD9A2-4BA3-D048-80BF-05575D952037}" destId="{DE9CEE22-1A98-3B4A-99D3-75FBC3F58F80}" srcOrd="0" destOrd="0" parTransId="{EF7183E2-DB27-AD4B-8F33-4C27E56EF1AB}" sibTransId="{7150AED0-4E2F-B049-BAD9-7891E1604AFC}"/>
    <dgm:cxn modelId="{364310DC-6AF0-48EE-902B-3B58BA700722}" type="presOf" srcId="{FDFD5A5C-7323-A049-858A-1DE12B54747A}" destId="{AE01EA99-9A0B-2046-8BCE-D1BB7B14E477}" srcOrd="0" destOrd="0" presId="urn:microsoft.com/office/officeart/2005/8/layout/list1"/>
    <dgm:cxn modelId="{FEDBCD9B-CD05-4EE3-A2C5-C801AFF61D08}" type="presOf" srcId="{11D64C4C-970C-984E-A0FE-113CD7CC3AA4}" destId="{AE01EA99-9A0B-2046-8BCE-D1BB7B14E477}" srcOrd="0" destOrd="1" presId="urn:microsoft.com/office/officeart/2005/8/layout/list1"/>
    <dgm:cxn modelId="{366FB289-7E81-804C-AFDD-46DE7E0D5AA9}" srcId="{DE9CEE22-1A98-3B4A-99D3-75FBC3F58F80}" destId="{11D64C4C-970C-984E-A0FE-113CD7CC3AA4}" srcOrd="1" destOrd="0" parTransId="{A758BBC9-6BE8-CA47-AE9D-39AC7D30AA9B}" sibTransId="{34A4195E-C82D-BE47-99E4-487417A71764}"/>
    <dgm:cxn modelId="{0E73F633-A075-4890-8BA6-F76A6CEB1CBA}" type="presParOf" srcId="{E7210990-1E3B-FA4C-9C41-4267F40A30A1}" destId="{90E96EE9-957E-C44A-A640-8C7A2BA473C8}" srcOrd="0" destOrd="0" presId="urn:microsoft.com/office/officeart/2005/8/layout/list1"/>
    <dgm:cxn modelId="{9C817866-3EC2-4393-9D35-3624259C31F0}" type="presParOf" srcId="{90E96EE9-957E-C44A-A640-8C7A2BA473C8}" destId="{37D75D86-5F39-5048-A5B5-F3C8448395C9}" srcOrd="0" destOrd="0" presId="urn:microsoft.com/office/officeart/2005/8/layout/list1"/>
    <dgm:cxn modelId="{D752C662-4336-40C4-901B-E843A14A7B9E}" type="presParOf" srcId="{90E96EE9-957E-C44A-A640-8C7A2BA473C8}" destId="{0FD15BB3-3A9E-C34E-B84F-B78FE5CB5701}" srcOrd="1" destOrd="0" presId="urn:microsoft.com/office/officeart/2005/8/layout/list1"/>
    <dgm:cxn modelId="{50029CFE-6EE2-4E72-A03A-B24EAD7FBBB2}" type="presParOf" srcId="{E7210990-1E3B-FA4C-9C41-4267F40A30A1}" destId="{9C61CCAA-E31D-BD44-9870-37DF1B37145C}" srcOrd="1" destOrd="0" presId="urn:microsoft.com/office/officeart/2005/8/layout/list1"/>
    <dgm:cxn modelId="{3CA290DD-5A2F-42D2-8A2B-D7ACA1E52795}" type="presParOf" srcId="{E7210990-1E3B-FA4C-9C41-4267F40A30A1}" destId="{AE01EA99-9A0B-2046-8BCE-D1BB7B14E477}"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F5FE58-0E4F-1448-8B6D-1E52F620776C}">
      <dsp:nvSpPr>
        <dsp:cNvPr id="0" name=""/>
        <dsp:cNvSpPr/>
      </dsp:nvSpPr>
      <dsp:spPr>
        <a:xfrm>
          <a:off x="0" y="0"/>
          <a:ext cx="6541770" cy="1988820"/>
        </a:xfrm>
        <a:prstGeom prst="roundRect">
          <a:avLst>
            <a:gd name="adj" fmla="val 10000"/>
          </a:avLst>
        </a:prstGeom>
        <a:solidFill>
          <a:schemeClr val="accent1">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NZ" sz="2000" b="1" kern="1200" dirty="0" smtClean="0"/>
            <a:t>Reusable</a:t>
          </a:r>
          <a:endParaRPr lang="en-US" sz="2000" b="1" kern="1200" dirty="0"/>
        </a:p>
        <a:p>
          <a:pPr marL="171450" lvl="1" indent="-171450" algn="l" defTabSz="711200">
            <a:lnSpc>
              <a:spcPct val="90000"/>
            </a:lnSpc>
            <a:spcBef>
              <a:spcPct val="0"/>
            </a:spcBef>
            <a:spcAft>
              <a:spcPct val="15000"/>
            </a:spcAft>
            <a:buChar char="•"/>
          </a:pPr>
          <a:r>
            <a:rPr lang="en-NZ" sz="1600" kern="1200" dirty="0" smtClean="0"/>
            <a:t>can be safely used by only one process at a time and is not depleted by that use</a:t>
          </a:r>
        </a:p>
        <a:p>
          <a:pPr marL="342900" lvl="2" indent="-171450" algn="l" defTabSz="711200">
            <a:lnSpc>
              <a:spcPct val="90000"/>
            </a:lnSpc>
            <a:spcBef>
              <a:spcPct val="0"/>
            </a:spcBef>
            <a:spcAft>
              <a:spcPct val="15000"/>
            </a:spcAft>
            <a:buChar char="•"/>
          </a:pPr>
          <a:r>
            <a:rPr lang="en-US" sz="1600" kern="1200" dirty="0" smtClean="0"/>
            <a:t>processors, I/O channels, main and secondary memory, devices, and data structures such as files, databases, and semaphores</a:t>
          </a:r>
        </a:p>
      </dsp:txBody>
      <dsp:txXfrm>
        <a:off x="58251" y="58251"/>
        <a:ext cx="4486168" cy="1872318"/>
      </dsp:txXfrm>
    </dsp:sp>
    <dsp:sp modelId="{FBCB8F57-C548-1C43-A637-8BC0E0917159}">
      <dsp:nvSpPr>
        <dsp:cNvPr id="0" name=""/>
        <dsp:cNvSpPr/>
      </dsp:nvSpPr>
      <dsp:spPr>
        <a:xfrm>
          <a:off x="1154429" y="2430780"/>
          <a:ext cx="6541770" cy="1988820"/>
        </a:xfrm>
        <a:prstGeom prst="roundRect">
          <a:avLst>
            <a:gd name="adj" fmla="val 10000"/>
          </a:avLst>
        </a:prstGeom>
        <a:solidFill>
          <a:schemeClr val="accent1">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NZ" sz="2000" b="1" kern="1200" dirty="0" smtClean="0"/>
            <a:t>Consumable</a:t>
          </a:r>
        </a:p>
        <a:p>
          <a:pPr marL="171450" lvl="1" indent="-171450" algn="l" defTabSz="711200">
            <a:lnSpc>
              <a:spcPct val="90000"/>
            </a:lnSpc>
            <a:spcBef>
              <a:spcPct val="0"/>
            </a:spcBef>
            <a:spcAft>
              <a:spcPct val="15000"/>
            </a:spcAft>
            <a:buChar char="•"/>
          </a:pPr>
          <a:r>
            <a:rPr lang="en-NZ" sz="1600" kern="1200" dirty="0" smtClean="0"/>
            <a:t>one that can be created (produced) and destroyed (consumed)</a:t>
          </a:r>
        </a:p>
        <a:p>
          <a:pPr marL="342900" lvl="2" indent="-171450" algn="l" defTabSz="711200">
            <a:lnSpc>
              <a:spcPct val="90000"/>
            </a:lnSpc>
            <a:spcBef>
              <a:spcPct val="0"/>
            </a:spcBef>
            <a:spcAft>
              <a:spcPct val="15000"/>
            </a:spcAft>
            <a:buChar char="•"/>
          </a:pPr>
          <a:r>
            <a:rPr lang="en-US" sz="1600" kern="1200" dirty="0" smtClean="0"/>
            <a:t>interrupts, signals, messages, and information</a:t>
          </a:r>
        </a:p>
        <a:p>
          <a:pPr marL="342900" lvl="2" indent="-171450" algn="l" defTabSz="711200">
            <a:lnSpc>
              <a:spcPct val="90000"/>
            </a:lnSpc>
            <a:spcBef>
              <a:spcPct val="0"/>
            </a:spcBef>
            <a:spcAft>
              <a:spcPct val="15000"/>
            </a:spcAft>
            <a:buChar char="•"/>
          </a:pPr>
          <a:r>
            <a:rPr lang="en-US" sz="1600" kern="1200" dirty="0" smtClean="0"/>
            <a:t>in I/O buffers</a:t>
          </a:r>
          <a:endParaRPr lang="en-NZ" sz="1600" kern="1200" dirty="0" smtClean="0"/>
        </a:p>
      </dsp:txBody>
      <dsp:txXfrm>
        <a:off x="1212680" y="2489031"/>
        <a:ext cx="3978105" cy="1872317"/>
      </dsp:txXfrm>
    </dsp:sp>
    <dsp:sp modelId="{22B4735D-FDE9-0F4D-8517-6404F300167D}">
      <dsp:nvSpPr>
        <dsp:cNvPr id="0" name=""/>
        <dsp:cNvSpPr/>
      </dsp:nvSpPr>
      <dsp:spPr>
        <a:xfrm>
          <a:off x="5256444" y="1629576"/>
          <a:ext cx="1277918" cy="1160447"/>
        </a:xfrm>
        <a:prstGeom prst="downArrow">
          <a:avLst>
            <a:gd name="adj1" fmla="val 55000"/>
            <a:gd name="adj2" fmla="val 45000"/>
          </a:avLst>
        </a:prstGeom>
        <a:solidFill>
          <a:schemeClr val="bg1"/>
        </a:solidFill>
        <a:ln w="9525" cap="flat" cmpd="sng" algn="ctr">
          <a:solidFill>
            <a:schemeClr val="accent1">
              <a:lumMod val="60000"/>
              <a:lumOff val="4000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1600200">
            <a:lnSpc>
              <a:spcPct val="90000"/>
            </a:lnSpc>
            <a:spcBef>
              <a:spcPct val="0"/>
            </a:spcBef>
            <a:spcAft>
              <a:spcPct val="35000"/>
            </a:spcAft>
          </a:pPr>
          <a:endParaRPr lang="en-US" sz="3600" kern="1200"/>
        </a:p>
      </dsp:txBody>
      <dsp:txXfrm>
        <a:off x="5543976" y="1629576"/>
        <a:ext cx="702854" cy="87323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0692A2-8C4F-0545-98A7-FD5743A081D9}">
      <dsp:nvSpPr>
        <dsp:cNvPr id="0" name=""/>
        <dsp:cNvSpPr/>
      </dsp:nvSpPr>
      <dsp:spPr>
        <a:xfrm>
          <a:off x="1398" y="224182"/>
          <a:ext cx="1803462" cy="688725"/>
        </a:xfrm>
        <a:prstGeom prst="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35128" tIns="77216" rIns="135128" bIns="77216" numCol="1" spcCol="1270" anchor="ctr" anchorCtr="0">
          <a:noAutofit/>
        </a:bodyPr>
        <a:lstStyle/>
        <a:p>
          <a:pPr lvl="0" algn="ctr" defTabSz="844550">
            <a:lnSpc>
              <a:spcPct val="90000"/>
            </a:lnSpc>
            <a:spcBef>
              <a:spcPct val="0"/>
            </a:spcBef>
            <a:spcAft>
              <a:spcPct val="35000"/>
            </a:spcAft>
          </a:pPr>
          <a:r>
            <a:rPr lang="en-US" sz="1900" kern="1200" dirty="0" smtClean="0"/>
            <a:t>Mutual Exclusion</a:t>
          </a:r>
          <a:endParaRPr lang="en-US" sz="1900" kern="1200" dirty="0"/>
        </a:p>
      </dsp:txBody>
      <dsp:txXfrm>
        <a:off x="1398" y="224182"/>
        <a:ext cx="1803462" cy="688725"/>
      </dsp:txXfrm>
    </dsp:sp>
    <dsp:sp modelId="{613BAD88-1300-C64D-8478-28BDFCA247EE}">
      <dsp:nvSpPr>
        <dsp:cNvPr id="0" name=""/>
        <dsp:cNvSpPr/>
      </dsp:nvSpPr>
      <dsp:spPr>
        <a:xfrm>
          <a:off x="0" y="957956"/>
          <a:ext cx="1803462" cy="3206310"/>
        </a:xfrm>
        <a:prstGeom prst="rect">
          <a:avLst/>
        </a:prstGeom>
        <a:solidFill>
          <a:schemeClr val="bg1"/>
        </a:solidFill>
        <a:ln w="9525" cap="flat" cmpd="sng" algn="ctr">
          <a:solidFill>
            <a:schemeClr val="accent1"/>
          </a:solidFill>
          <a:prstDash val="solid"/>
        </a:ln>
        <a:effectLst/>
      </dsp:spPr>
      <dsp:style>
        <a:lnRef idx="1">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smtClean="0"/>
            <a:t>only one process may use a resource at a time</a:t>
          </a:r>
        </a:p>
      </dsp:txBody>
      <dsp:txXfrm>
        <a:off x="0" y="957956"/>
        <a:ext cx="1803462" cy="3206310"/>
      </dsp:txXfrm>
    </dsp:sp>
    <dsp:sp modelId="{F7B771C4-1781-334A-A9CC-6AB6388019C2}">
      <dsp:nvSpPr>
        <dsp:cNvPr id="0" name=""/>
        <dsp:cNvSpPr/>
      </dsp:nvSpPr>
      <dsp:spPr>
        <a:xfrm>
          <a:off x="2057345" y="224182"/>
          <a:ext cx="1803462" cy="688725"/>
        </a:xfrm>
        <a:prstGeom prst="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35128" tIns="77216" rIns="135128" bIns="77216" numCol="1" spcCol="1270" anchor="ctr" anchorCtr="0">
          <a:noAutofit/>
        </a:bodyPr>
        <a:lstStyle/>
        <a:p>
          <a:pPr lvl="0" algn="ctr" defTabSz="844550">
            <a:lnSpc>
              <a:spcPct val="90000"/>
            </a:lnSpc>
            <a:spcBef>
              <a:spcPct val="0"/>
            </a:spcBef>
            <a:spcAft>
              <a:spcPct val="35000"/>
            </a:spcAft>
          </a:pPr>
          <a:r>
            <a:rPr lang="en-US" sz="1900" kern="1200" dirty="0" smtClean="0"/>
            <a:t>Hold-and-Wait</a:t>
          </a:r>
        </a:p>
      </dsp:txBody>
      <dsp:txXfrm>
        <a:off x="2057345" y="224182"/>
        <a:ext cx="1803462" cy="688725"/>
      </dsp:txXfrm>
    </dsp:sp>
    <dsp:sp modelId="{CE427A8D-A2CB-E34E-B99B-527B0A4E0DC8}">
      <dsp:nvSpPr>
        <dsp:cNvPr id="0" name=""/>
        <dsp:cNvSpPr/>
      </dsp:nvSpPr>
      <dsp:spPr>
        <a:xfrm>
          <a:off x="2057399" y="957956"/>
          <a:ext cx="1803462" cy="3206310"/>
        </a:xfrm>
        <a:prstGeom prst="rect">
          <a:avLst/>
        </a:prstGeom>
        <a:solidFill>
          <a:schemeClr val="bg1"/>
        </a:solidFill>
        <a:ln w="9525" cap="flat" cmpd="sng" algn="ctr">
          <a:solidFill>
            <a:schemeClr val="accent1"/>
          </a:solidFill>
          <a:prstDash val="solid"/>
        </a:ln>
        <a:effectLst/>
      </dsp:spPr>
      <dsp:style>
        <a:lnRef idx="1">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smtClean="0"/>
            <a:t>a process may hold allocated resources while awaiting assignment of others</a:t>
          </a:r>
        </a:p>
      </dsp:txBody>
      <dsp:txXfrm>
        <a:off x="2057399" y="957956"/>
        <a:ext cx="1803462" cy="3206310"/>
      </dsp:txXfrm>
    </dsp:sp>
    <dsp:sp modelId="{8AD7747F-C6FB-8D40-8D93-2E53B586D4AB}">
      <dsp:nvSpPr>
        <dsp:cNvPr id="0" name=""/>
        <dsp:cNvSpPr/>
      </dsp:nvSpPr>
      <dsp:spPr>
        <a:xfrm>
          <a:off x="4113292" y="224182"/>
          <a:ext cx="1982762" cy="688725"/>
        </a:xfrm>
        <a:prstGeom prst="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35128" tIns="77216" rIns="135128" bIns="77216" numCol="1" spcCol="1270" anchor="ctr" anchorCtr="0">
          <a:noAutofit/>
        </a:bodyPr>
        <a:lstStyle/>
        <a:p>
          <a:pPr lvl="0" algn="ctr" defTabSz="844550">
            <a:lnSpc>
              <a:spcPct val="90000"/>
            </a:lnSpc>
            <a:spcBef>
              <a:spcPct val="0"/>
            </a:spcBef>
            <a:spcAft>
              <a:spcPct val="35000"/>
            </a:spcAft>
          </a:pPr>
          <a:r>
            <a:rPr lang="en-NZ" sz="1900" kern="1200" dirty="0" smtClean="0"/>
            <a:t>No Pre-emption</a:t>
          </a:r>
        </a:p>
      </dsp:txBody>
      <dsp:txXfrm>
        <a:off x="4113292" y="224182"/>
        <a:ext cx="1982762" cy="688725"/>
      </dsp:txXfrm>
    </dsp:sp>
    <dsp:sp modelId="{F1B2B33B-D78F-B548-832F-D31F12C1AEA8}">
      <dsp:nvSpPr>
        <dsp:cNvPr id="0" name=""/>
        <dsp:cNvSpPr/>
      </dsp:nvSpPr>
      <dsp:spPr>
        <a:xfrm>
          <a:off x="4191003" y="957956"/>
          <a:ext cx="1803462" cy="3206310"/>
        </a:xfrm>
        <a:prstGeom prst="rect">
          <a:avLst/>
        </a:prstGeom>
        <a:solidFill>
          <a:schemeClr val="bg1"/>
        </a:solidFill>
        <a:ln w="9525" cap="flat" cmpd="sng" algn="ctr">
          <a:solidFill>
            <a:schemeClr val="accent1"/>
          </a:solidFill>
          <a:prstDash val="solid"/>
        </a:ln>
        <a:effectLst/>
      </dsp:spPr>
      <dsp:style>
        <a:lnRef idx="1">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NZ" sz="1900" kern="1200" dirty="0" smtClean="0"/>
            <a:t>no resource can be forcibly removed from a process holding it</a:t>
          </a:r>
        </a:p>
      </dsp:txBody>
      <dsp:txXfrm>
        <a:off x="4191003" y="957956"/>
        <a:ext cx="1803462" cy="3206310"/>
      </dsp:txXfrm>
    </dsp:sp>
    <dsp:sp modelId="{92B94131-7DF3-D247-8535-7A1175868520}">
      <dsp:nvSpPr>
        <dsp:cNvPr id="0" name=""/>
        <dsp:cNvSpPr/>
      </dsp:nvSpPr>
      <dsp:spPr>
        <a:xfrm>
          <a:off x="6348539" y="224182"/>
          <a:ext cx="1803462" cy="688725"/>
        </a:xfrm>
        <a:prstGeom prst="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35128" tIns="77216" rIns="135128" bIns="77216" numCol="1" spcCol="1270" anchor="ctr" anchorCtr="0">
          <a:noAutofit/>
        </a:bodyPr>
        <a:lstStyle/>
        <a:p>
          <a:pPr lvl="0" algn="ctr" defTabSz="844550">
            <a:lnSpc>
              <a:spcPct val="90000"/>
            </a:lnSpc>
            <a:spcBef>
              <a:spcPct val="0"/>
            </a:spcBef>
            <a:spcAft>
              <a:spcPct val="35000"/>
            </a:spcAft>
          </a:pPr>
          <a:r>
            <a:rPr lang="en-NZ" sz="1900" kern="1200" dirty="0" smtClean="0"/>
            <a:t>Circular Wait</a:t>
          </a:r>
        </a:p>
      </dsp:txBody>
      <dsp:txXfrm>
        <a:off x="6348539" y="224182"/>
        <a:ext cx="1803462" cy="688725"/>
      </dsp:txXfrm>
    </dsp:sp>
    <dsp:sp modelId="{583D7356-1B1B-AD42-925D-161669EB54CA}">
      <dsp:nvSpPr>
        <dsp:cNvPr id="0" name=""/>
        <dsp:cNvSpPr/>
      </dsp:nvSpPr>
      <dsp:spPr>
        <a:xfrm>
          <a:off x="6349937" y="957956"/>
          <a:ext cx="1803462" cy="3206310"/>
        </a:xfrm>
        <a:prstGeom prst="rect">
          <a:avLst/>
        </a:prstGeom>
        <a:solidFill>
          <a:schemeClr val="bg1"/>
        </a:solidFill>
        <a:ln w="9525" cap="flat" cmpd="sng" algn="ctr">
          <a:solidFill>
            <a:schemeClr val="accent1"/>
          </a:solidFill>
          <a:prstDash val="solid"/>
        </a:ln>
        <a:effectLst/>
      </dsp:spPr>
      <dsp:style>
        <a:lnRef idx="1">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NZ" sz="1900" kern="1200" dirty="0" smtClean="0"/>
            <a:t>a closed chain of processes exists, such that each process holds at least one resource needed by the next process in  the chain</a:t>
          </a:r>
        </a:p>
      </dsp:txBody>
      <dsp:txXfrm>
        <a:off x="6349937" y="957956"/>
        <a:ext cx="1803462" cy="320631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EF543C-883A-3143-B8FF-3427F8EB3AC7}">
      <dsp:nvSpPr>
        <dsp:cNvPr id="0" name=""/>
        <dsp:cNvSpPr/>
      </dsp:nvSpPr>
      <dsp:spPr>
        <a:xfrm>
          <a:off x="0" y="255704"/>
          <a:ext cx="7315200" cy="727649"/>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67741" tIns="291592" rIns="567741" bIns="142240" numCol="1" spcCol="1270" anchor="t" anchorCtr="0">
          <a:noAutofit/>
        </a:bodyPr>
        <a:lstStyle/>
        <a:p>
          <a:pPr marL="228600" lvl="1" indent="-228600" algn="l" defTabSz="889000">
            <a:lnSpc>
              <a:spcPct val="90000"/>
            </a:lnSpc>
            <a:spcBef>
              <a:spcPct val="0"/>
            </a:spcBef>
            <a:spcAft>
              <a:spcPct val="15000"/>
            </a:spcAft>
            <a:buChar char="•"/>
          </a:pPr>
          <a:r>
            <a:rPr lang="en-NZ" sz="2000" kern="1200" dirty="0" smtClean="0"/>
            <a:t>adopt a policy that eliminates one of the conditions</a:t>
          </a:r>
        </a:p>
      </dsp:txBody>
      <dsp:txXfrm>
        <a:off x="0" y="255704"/>
        <a:ext cx="7315200" cy="727649"/>
      </dsp:txXfrm>
    </dsp:sp>
    <dsp:sp modelId="{C76E62B7-E6F6-F44C-BFF3-94CA42A82033}">
      <dsp:nvSpPr>
        <dsp:cNvPr id="0" name=""/>
        <dsp:cNvSpPr/>
      </dsp:nvSpPr>
      <dsp:spPr>
        <a:xfrm>
          <a:off x="365760" y="49064"/>
          <a:ext cx="5120640" cy="413280"/>
        </a:xfrm>
        <a:prstGeom prst="round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93548" tIns="0" rIns="193548" bIns="0" numCol="1" spcCol="1270" anchor="ctr" anchorCtr="0">
          <a:noAutofit/>
        </a:bodyPr>
        <a:lstStyle/>
        <a:p>
          <a:pPr lvl="0" algn="l" defTabSz="977900">
            <a:lnSpc>
              <a:spcPct val="90000"/>
            </a:lnSpc>
            <a:spcBef>
              <a:spcPct val="0"/>
            </a:spcBef>
            <a:spcAft>
              <a:spcPct val="35000"/>
            </a:spcAft>
          </a:pPr>
          <a:r>
            <a:rPr lang="en-NZ" sz="2200" kern="1200" dirty="0" smtClean="0"/>
            <a:t>Prevent Deadlock</a:t>
          </a:r>
          <a:endParaRPr lang="en-US" sz="2200" kern="1200" dirty="0"/>
        </a:p>
      </dsp:txBody>
      <dsp:txXfrm>
        <a:off x="385935" y="69239"/>
        <a:ext cx="5080290" cy="372930"/>
      </dsp:txXfrm>
    </dsp:sp>
    <dsp:sp modelId="{CA916DCC-847C-7B4D-8447-2804E95D8344}">
      <dsp:nvSpPr>
        <dsp:cNvPr id="0" name=""/>
        <dsp:cNvSpPr/>
      </dsp:nvSpPr>
      <dsp:spPr>
        <a:xfrm>
          <a:off x="0" y="1265594"/>
          <a:ext cx="7315200" cy="99225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67741" tIns="291592" rIns="567741" bIns="142240" numCol="1" spcCol="1270" anchor="t" anchorCtr="0">
          <a:noAutofit/>
        </a:bodyPr>
        <a:lstStyle/>
        <a:p>
          <a:pPr marL="228600" lvl="1" indent="-228600" algn="l" defTabSz="889000">
            <a:lnSpc>
              <a:spcPct val="90000"/>
            </a:lnSpc>
            <a:spcBef>
              <a:spcPct val="0"/>
            </a:spcBef>
            <a:spcAft>
              <a:spcPct val="15000"/>
            </a:spcAft>
            <a:buChar char="•"/>
          </a:pPr>
          <a:r>
            <a:rPr lang="en-NZ" sz="2000" kern="1200" dirty="0" smtClean="0"/>
            <a:t>make the appropriate dynamic choices based on the current state of resource allocation</a:t>
          </a:r>
        </a:p>
      </dsp:txBody>
      <dsp:txXfrm>
        <a:off x="0" y="1265594"/>
        <a:ext cx="7315200" cy="992250"/>
      </dsp:txXfrm>
    </dsp:sp>
    <dsp:sp modelId="{9CC9D5C0-7055-5F44-9C06-CD7F32234211}">
      <dsp:nvSpPr>
        <dsp:cNvPr id="0" name=""/>
        <dsp:cNvSpPr/>
      </dsp:nvSpPr>
      <dsp:spPr>
        <a:xfrm>
          <a:off x="365760" y="1058955"/>
          <a:ext cx="5120640" cy="413280"/>
        </a:xfrm>
        <a:prstGeom prst="round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93548" tIns="0" rIns="193548" bIns="0" numCol="1" spcCol="1270" anchor="ctr" anchorCtr="0">
          <a:noAutofit/>
        </a:bodyPr>
        <a:lstStyle/>
        <a:p>
          <a:pPr lvl="0" algn="l" defTabSz="977900">
            <a:lnSpc>
              <a:spcPct val="90000"/>
            </a:lnSpc>
            <a:spcBef>
              <a:spcPct val="0"/>
            </a:spcBef>
            <a:spcAft>
              <a:spcPct val="35000"/>
            </a:spcAft>
          </a:pPr>
          <a:r>
            <a:rPr lang="en-NZ" sz="2200" kern="1200" dirty="0" smtClean="0"/>
            <a:t>Avoid Deadlock</a:t>
          </a:r>
        </a:p>
      </dsp:txBody>
      <dsp:txXfrm>
        <a:off x="385935" y="1079130"/>
        <a:ext cx="5080290" cy="372930"/>
      </dsp:txXfrm>
    </dsp:sp>
    <dsp:sp modelId="{57643F7F-6EBC-A944-A76A-1EA714F7B29A}">
      <dsp:nvSpPr>
        <dsp:cNvPr id="0" name=""/>
        <dsp:cNvSpPr/>
      </dsp:nvSpPr>
      <dsp:spPr>
        <a:xfrm>
          <a:off x="0" y="2540085"/>
          <a:ext cx="7315200" cy="99225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67741" tIns="291592" rIns="567741" bIns="142240" numCol="1" spcCol="1270" anchor="t" anchorCtr="0">
          <a:noAutofit/>
        </a:bodyPr>
        <a:lstStyle/>
        <a:p>
          <a:pPr marL="228600" lvl="1" indent="-228600" algn="l" defTabSz="889000">
            <a:lnSpc>
              <a:spcPct val="90000"/>
            </a:lnSpc>
            <a:spcBef>
              <a:spcPct val="0"/>
            </a:spcBef>
            <a:spcAft>
              <a:spcPct val="15000"/>
            </a:spcAft>
            <a:buChar char="•"/>
          </a:pPr>
          <a:r>
            <a:rPr lang="en-NZ" sz="2000" kern="1200" dirty="0" smtClean="0"/>
            <a:t>attempt to detect the presence of deadlock and take action to recover</a:t>
          </a:r>
          <a:endParaRPr lang="en-NZ" sz="2000" kern="1200" dirty="0"/>
        </a:p>
      </dsp:txBody>
      <dsp:txXfrm>
        <a:off x="0" y="2540085"/>
        <a:ext cx="7315200" cy="992250"/>
      </dsp:txXfrm>
    </dsp:sp>
    <dsp:sp modelId="{B6B6CCBA-6755-1B42-93ED-C3B536073808}">
      <dsp:nvSpPr>
        <dsp:cNvPr id="0" name=""/>
        <dsp:cNvSpPr/>
      </dsp:nvSpPr>
      <dsp:spPr>
        <a:xfrm>
          <a:off x="365760" y="2333445"/>
          <a:ext cx="5120640" cy="413280"/>
        </a:xfrm>
        <a:prstGeom prst="round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93548" tIns="0" rIns="193548" bIns="0" numCol="1" spcCol="1270" anchor="ctr" anchorCtr="0">
          <a:noAutofit/>
        </a:bodyPr>
        <a:lstStyle/>
        <a:p>
          <a:pPr lvl="0" algn="l" defTabSz="977900">
            <a:lnSpc>
              <a:spcPct val="90000"/>
            </a:lnSpc>
            <a:spcBef>
              <a:spcPct val="0"/>
            </a:spcBef>
            <a:spcAft>
              <a:spcPct val="35000"/>
            </a:spcAft>
          </a:pPr>
          <a:r>
            <a:rPr lang="en-NZ" sz="2200" kern="1200" dirty="0" smtClean="0"/>
            <a:t>Detect Deadlock</a:t>
          </a:r>
        </a:p>
      </dsp:txBody>
      <dsp:txXfrm>
        <a:off x="385935" y="2353620"/>
        <a:ext cx="5080290" cy="37293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750716-0DAC-BC40-8E79-75B3BD9B9C84}">
      <dsp:nvSpPr>
        <dsp:cNvPr id="0" name=""/>
        <dsp:cNvSpPr/>
      </dsp:nvSpPr>
      <dsp:spPr>
        <a:xfrm>
          <a:off x="3598234" y="381635"/>
          <a:ext cx="2139274" cy="1454856"/>
        </a:xfrm>
        <a:prstGeom prst="ellipse">
          <a:avLst/>
        </a:prstGeom>
        <a:solidFill>
          <a:schemeClr val="accent6">
            <a:alpha val="76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6510" tIns="16510" rIns="16510" bIns="16510" numCol="1" spcCol="1270" anchor="ctr" anchorCtr="0">
          <a:noAutofit/>
        </a:bodyPr>
        <a:lstStyle/>
        <a:p>
          <a:pPr lvl="0" algn="ctr" defTabSz="1155700">
            <a:lnSpc>
              <a:spcPct val="90000"/>
            </a:lnSpc>
            <a:spcBef>
              <a:spcPct val="0"/>
            </a:spcBef>
            <a:spcAft>
              <a:spcPct val="35000"/>
            </a:spcAft>
          </a:pPr>
          <a:r>
            <a:rPr lang="en-US" sz="2600" kern="1200" dirty="0" smtClean="0"/>
            <a:t>Deadlock Avoidance</a:t>
          </a:r>
          <a:endParaRPr lang="en-US" sz="2600" kern="1200" dirty="0"/>
        </a:p>
      </dsp:txBody>
      <dsp:txXfrm>
        <a:off x="3911523" y="594694"/>
        <a:ext cx="1512696" cy="1028738"/>
      </dsp:txXfrm>
    </dsp:sp>
    <dsp:sp modelId="{4E01D2EE-6258-AD44-9D8B-05B084D8A730}">
      <dsp:nvSpPr>
        <dsp:cNvPr id="0" name=""/>
        <dsp:cNvSpPr/>
      </dsp:nvSpPr>
      <dsp:spPr>
        <a:xfrm rot="1707517">
          <a:off x="5465099" y="1706891"/>
          <a:ext cx="649436" cy="20580"/>
        </a:xfrm>
        <a:custGeom>
          <a:avLst/>
          <a:gdLst/>
          <a:ahLst/>
          <a:cxnLst/>
          <a:rect l="0" t="0" r="0" b="0"/>
          <a:pathLst>
            <a:path>
              <a:moveTo>
                <a:pt x="0" y="10290"/>
              </a:moveTo>
              <a:lnTo>
                <a:pt x="649436" y="1029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5773581" y="1700945"/>
        <a:ext cx="32471" cy="32471"/>
      </dsp:txXfrm>
    </dsp:sp>
    <dsp:sp modelId="{79B14E63-805C-DE41-B89C-2B3688158754}">
      <dsp:nvSpPr>
        <dsp:cNvPr id="0" name=""/>
        <dsp:cNvSpPr/>
      </dsp:nvSpPr>
      <dsp:spPr>
        <a:xfrm>
          <a:off x="5653015" y="1489399"/>
          <a:ext cx="3490984" cy="2199451"/>
        </a:xfrm>
        <a:prstGeom prst="ellipse">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970" tIns="13970" rIns="13970" bIns="13970" numCol="1" spcCol="1270" anchor="ctr" anchorCtr="0">
          <a:noAutofit/>
        </a:bodyPr>
        <a:lstStyle/>
        <a:p>
          <a:pPr lvl="0" algn="l" defTabSz="977900">
            <a:lnSpc>
              <a:spcPct val="90000"/>
            </a:lnSpc>
            <a:spcBef>
              <a:spcPct val="0"/>
            </a:spcBef>
            <a:spcAft>
              <a:spcPct val="35000"/>
            </a:spcAft>
          </a:pPr>
          <a:r>
            <a:rPr lang="en-US" sz="2200" b="1" kern="1200" dirty="0" smtClean="0"/>
            <a:t>Process Initiation Denial</a:t>
          </a:r>
          <a:endParaRPr lang="en-US" sz="2200" b="1" kern="1200" dirty="0"/>
        </a:p>
        <a:p>
          <a:pPr marL="171450" lvl="1" indent="-171450" algn="l" defTabSz="800100">
            <a:lnSpc>
              <a:spcPct val="90000"/>
            </a:lnSpc>
            <a:spcBef>
              <a:spcPct val="0"/>
            </a:spcBef>
            <a:spcAft>
              <a:spcPct val="15000"/>
            </a:spcAft>
            <a:buChar char="•"/>
          </a:pPr>
          <a:r>
            <a:rPr lang="en-US" sz="1800" kern="1200" dirty="0" smtClean="0"/>
            <a:t>do not start a process if its demands might lead to deadlock</a:t>
          </a:r>
        </a:p>
      </dsp:txBody>
      <dsp:txXfrm>
        <a:off x="6164258" y="1811501"/>
        <a:ext cx="2468498" cy="1555247"/>
      </dsp:txXfrm>
    </dsp:sp>
    <dsp:sp modelId="{9B94989B-A7B3-AC47-8930-E2D0EEEB1BF1}">
      <dsp:nvSpPr>
        <dsp:cNvPr id="0" name=""/>
        <dsp:cNvSpPr/>
      </dsp:nvSpPr>
      <dsp:spPr>
        <a:xfrm rot="8937731">
          <a:off x="3490242" y="1685385"/>
          <a:ext cx="405603" cy="20580"/>
        </a:xfrm>
        <a:custGeom>
          <a:avLst/>
          <a:gdLst/>
          <a:ahLst/>
          <a:cxnLst/>
          <a:rect l="0" t="0" r="0" b="0"/>
          <a:pathLst>
            <a:path>
              <a:moveTo>
                <a:pt x="0" y="10290"/>
              </a:moveTo>
              <a:lnTo>
                <a:pt x="405603" y="1029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rot="10800000">
        <a:off x="3682903" y="1685535"/>
        <a:ext cx="20280" cy="20280"/>
      </dsp:txXfrm>
    </dsp:sp>
    <dsp:sp modelId="{215F23CF-03EA-F24E-BC55-33B92E2BE58F}">
      <dsp:nvSpPr>
        <dsp:cNvPr id="0" name=""/>
        <dsp:cNvSpPr/>
      </dsp:nvSpPr>
      <dsp:spPr>
        <a:xfrm>
          <a:off x="7" y="1505169"/>
          <a:ext cx="4214387" cy="2289602"/>
        </a:xfrm>
        <a:prstGeom prst="ellipse">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970" tIns="13970" rIns="13970" bIns="13970" numCol="1" spcCol="1270" anchor="ctr" anchorCtr="0">
          <a:noAutofit/>
        </a:bodyPr>
        <a:lstStyle/>
        <a:p>
          <a:pPr lvl="0" algn="l" defTabSz="977900">
            <a:lnSpc>
              <a:spcPct val="90000"/>
            </a:lnSpc>
            <a:spcBef>
              <a:spcPct val="0"/>
            </a:spcBef>
            <a:spcAft>
              <a:spcPct val="35000"/>
            </a:spcAft>
          </a:pPr>
          <a:r>
            <a:rPr lang="en-US" sz="2200" b="1" kern="1200" dirty="0" smtClean="0"/>
            <a:t>Resource Allocation Denial</a:t>
          </a:r>
          <a:endParaRPr lang="en-US" sz="2200" b="1" kern="1200" dirty="0"/>
        </a:p>
        <a:p>
          <a:pPr marL="171450" lvl="1" indent="-171450" algn="l" defTabSz="800100">
            <a:lnSpc>
              <a:spcPct val="90000"/>
            </a:lnSpc>
            <a:spcBef>
              <a:spcPct val="0"/>
            </a:spcBef>
            <a:spcAft>
              <a:spcPct val="15000"/>
            </a:spcAft>
            <a:buChar char="•"/>
          </a:pPr>
          <a:r>
            <a:rPr lang="en-US" sz="1800" kern="1200" dirty="0" smtClean="0"/>
            <a:t>do not grant an incremental resource request to a process if this allocation might lead to deadlock</a:t>
          </a:r>
        </a:p>
      </dsp:txBody>
      <dsp:txXfrm>
        <a:off x="617190" y="1840473"/>
        <a:ext cx="2980021" cy="161899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7CD3AA-D0A7-0A42-ADAA-6344FF3728D6}">
      <dsp:nvSpPr>
        <dsp:cNvPr id="0" name=""/>
        <dsp:cNvSpPr/>
      </dsp:nvSpPr>
      <dsp:spPr>
        <a:xfrm>
          <a:off x="0" y="185340"/>
          <a:ext cx="2547937" cy="1528762"/>
        </a:xfrm>
        <a:prstGeom prst="rect">
          <a:avLst/>
        </a:prstGeom>
        <a:solidFill>
          <a:schemeClr val="accent6">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3350" tIns="133350" rIns="133350" bIns="133350" numCol="1" spcCol="1270" anchor="ctr" anchorCtr="0">
          <a:noAutofit/>
        </a:bodyPr>
        <a:lstStyle/>
        <a:p>
          <a:pPr lvl="0" algn="ctr" defTabSz="1555750">
            <a:lnSpc>
              <a:spcPct val="90000"/>
            </a:lnSpc>
            <a:spcBef>
              <a:spcPct val="0"/>
            </a:spcBef>
            <a:spcAft>
              <a:spcPct val="35000"/>
            </a:spcAft>
          </a:pPr>
          <a:r>
            <a:rPr lang="en-US" sz="3500" kern="1200" dirty="0" smtClean="0"/>
            <a:t>Pipes</a:t>
          </a:r>
          <a:endParaRPr lang="en-US" sz="3500" kern="1200" dirty="0"/>
        </a:p>
      </dsp:txBody>
      <dsp:txXfrm>
        <a:off x="0" y="185340"/>
        <a:ext cx="2547937" cy="1528762"/>
      </dsp:txXfrm>
    </dsp:sp>
    <dsp:sp modelId="{E18E6AC2-BB21-2043-ABDE-7764D5BD9243}">
      <dsp:nvSpPr>
        <dsp:cNvPr id="0" name=""/>
        <dsp:cNvSpPr/>
      </dsp:nvSpPr>
      <dsp:spPr>
        <a:xfrm>
          <a:off x="2802731" y="185340"/>
          <a:ext cx="2547937" cy="1528762"/>
        </a:xfrm>
        <a:prstGeom prst="rect">
          <a:avLst/>
        </a:prstGeom>
        <a:solidFill>
          <a:schemeClr val="lt1"/>
        </a:solidFill>
        <a:ln w="25400" cap="flat" cmpd="sng" algn="ctr">
          <a:solidFill>
            <a:schemeClr val="accent4"/>
          </a:solidFill>
          <a:prstDash val="solid"/>
        </a:ln>
        <a:effectLst/>
      </dsp:spPr>
      <dsp:style>
        <a:lnRef idx="2">
          <a:schemeClr val="accent4"/>
        </a:lnRef>
        <a:fillRef idx="1">
          <a:schemeClr val="lt1"/>
        </a:fillRef>
        <a:effectRef idx="0">
          <a:schemeClr val="accent4"/>
        </a:effectRef>
        <a:fontRef idx="minor">
          <a:schemeClr val="dk1"/>
        </a:fontRef>
      </dsp:style>
      <dsp:txBody>
        <a:bodyPr spcFirstLastPara="0" vert="horz" wrap="square" lIns="133350" tIns="133350" rIns="133350" bIns="133350" numCol="1" spcCol="1270" anchor="ctr" anchorCtr="0">
          <a:noAutofit/>
        </a:bodyPr>
        <a:lstStyle/>
        <a:p>
          <a:pPr lvl="0" algn="ctr" defTabSz="1555750">
            <a:lnSpc>
              <a:spcPct val="90000"/>
            </a:lnSpc>
            <a:spcBef>
              <a:spcPct val="0"/>
            </a:spcBef>
            <a:spcAft>
              <a:spcPct val="35000"/>
            </a:spcAft>
          </a:pPr>
          <a:r>
            <a:rPr lang="en-US" sz="3500" kern="1200" dirty="0" smtClean="0"/>
            <a:t>Messages</a:t>
          </a:r>
        </a:p>
      </dsp:txBody>
      <dsp:txXfrm>
        <a:off x="2802731" y="185340"/>
        <a:ext cx="2547937" cy="1528762"/>
      </dsp:txXfrm>
    </dsp:sp>
    <dsp:sp modelId="{C705BE14-8110-9546-A326-B28476739A01}">
      <dsp:nvSpPr>
        <dsp:cNvPr id="0" name=""/>
        <dsp:cNvSpPr/>
      </dsp:nvSpPr>
      <dsp:spPr>
        <a:xfrm>
          <a:off x="5605462" y="185340"/>
          <a:ext cx="2547937" cy="1528762"/>
        </a:xfrm>
        <a:prstGeom prst="rect">
          <a:avLst/>
        </a:prstGeom>
        <a:solidFill>
          <a:schemeClr val="lt1"/>
        </a:solidFill>
        <a:ln w="25400" cap="flat" cmpd="sng" algn="ctr">
          <a:solidFill>
            <a:schemeClr val="accent4"/>
          </a:solidFill>
          <a:prstDash val="solid"/>
        </a:ln>
        <a:effectLst/>
      </dsp:spPr>
      <dsp:style>
        <a:lnRef idx="2">
          <a:schemeClr val="accent4"/>
        </a:lnRef>
        <a:fillRef idx="1">
          <a:schemeClr val="lt1"/>
        </a:fillRef>
        <a:effectRef idx="0">
          <a:schemeClr val="accent4"/>
        </a:effectRef>
        <a:fontRef idx="minor">
          <a:schemeClr val="dk1"/>
        </a:fontRef>
      </dsp:style>
      <dsp:txBody>
        <a:bodyPr spcFirstLastPara="0" vert="horz" wrap="square" lIns="133350" tIns="133350" rIns="133350" bIns="133350" numCol="1" spcCol="1270" anchor="ctr" anchorCtr="0">
          <a:noAutofit/>
        </a:bodyPr>
        <a:lstStyle/>
        <a:p>
          <a:pPr lvl="0" algn="ctr" defTabSz="1555750">
            <a:lnSpc>
              <a:spcPct val="90000"/>
            </a:lnSpc>
            <a:spcBef>
              <a:spcPct val="0"/>
            </a:spcBef>
            <a:spcAft>
              <a:spcPct val="35000"/>
            </a:spcAft>
          </a:pPr>
          <a:r>
            <a:rPr lang="en-US" sz="3500" kern="1200" smtClean="0"/>
            <a:t>Shared memory</a:t>
          </a:r>
          <a:endParaRPr lang="en-US" sz="3500" kern="1200" dirty="0" smtClean="0"/>
        </a:p>
      </dsp:txBody>
      <dsp:txXfrm>
        <a:off x="5605462" y="185340"/>
        <a:ext cx="2547937" cy="1528762"/>
      </dsp:txXfrm>
    </dsp:sp>
    <dsp:sp modelId="{86B0300C-490F-BB45-AA82-07F49CE6997B}">
      <dsp:nvSpPr>
        <dsp:cNvPr id="0" name=""/>
        <dsp:cNvSpPr/>
      </dsp:nvSpPr>
      <dsp:spPr>
        <a:xfrm>
          <a:off x="1443075" y="1649095"/>
          <a:ext cx="2547937" cy="1528762"/>
        </a:xfrm>
        <a:prstGeom prst="rect">
          <a:avLst/>
        </a:prstGeom>
        <a:solidFill>
          <a:schemeClr val="lt1"/>
        </a:solidFill>
        <a:ln w="25400" cap="flat" cmpd="sng" algn="ctr">
          <a:solidFill>
            <a:schemeClr val="accent4"/>
          </a:solidFill>
          <a:prstDash val="solid"/>
        </a:ln>
        <a:effectLst/>
      </dsp:spPr>
      <dsp:style>
        <a:lnRef idx="2">
          <a:schemeClr val="accent4"/>
        </a:lnRef>
        <a:fillRef idx="1">
          <a:schemeClr val="lt1"/>
        </a:fillRef>
        <a:effectRef idx="0">
          <a:schemeClr val="accent4"/>
        </a:effectRef>
        <a:fontRef idx="minor">
          <a:schemeClr val="dk1"/>
        </a:fontRef>
      </dsp:style>
      <dsp:txBody>
        <a:bodyPr spcFirstLastPara="0" vert="horz" wrap="square" lIns="133350" tIns="133350" rIns="133350" bIns="133350" numCol="1" spcCol="1270" anchor="ctr" anchorCtr="0">
          <a:noAutofit/>
        </a:bodyPr>
        <a:lstStyle/>
        <a:p>
          <a:pPr lvl="0" algn="ctr" defTabSz="1555750">
            <a:lnSpc>
              <a:spcPct val="90000"/>
            </a:lnSpc>
            <a:spcBef>
              <a:spcPct val="0"/>
            </a:spcBef>
            <a:spcAft>
              <a:spcPct val="35000"/>
            </a:spcAft>
          </a:pPr>
          <a:r>
            <a:rPr lang="en-US" sz="3500" kern="1200" smtClean="0"/>
            <a:t>Semaphores</a:t>
          </a:r>
          <a:endParaRPr lang="en-US" sz="3500" kern="1200" dirty="0" smtClean="0"/>
        </a:p>
      </dsp:txBody>
      <dsp:txXfrm>
        <a:off x="1443075" y="1649095"/>
        <a:ext cx="2547937" cy="1528762"/>
      </dsp:txXfrm>
    </dsp:sp>
    <dsp:sp modelId="{78D68AD7-7052-1A4C-881C-02ECB2A5EF4E}">
      <dsp:nvSpPr>
        <dsp:cNvPr id="0" name=""/>
        <dsp:cNvSpPr/>
      </dsp:nvSpPr>
      <dsp:spPr>
        <a:xfrm>
          <a:off x="4343392" y="1676398"/>
          <a:ext cx="2547937" cy="1528762"/>
        </a:xfrm>
        <a:prstGeom prst="rect">
          <a:avLst/>
        </a:prstGeom>
        <a:solidFill>
          <a:schemeClr val="accent2">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3350" tIns="133350" rIns="133350" bIns="133350" numCol="1" spcCol="1270" anchor="ctr" anchorCtr="0">
          <a:noAutofit/>
        </a:bodyPr>
        <a:lstStyle/>
        <a:p>
          <a:pPr lvl="0" algn="ctr" defTabSz="1555750">
            <a:lnSpc>
              <a:spcPct val="90000"/>
            </a:lnSpc>
            <a:spcBef>
              <a:spcPct val="0"/>
            </a:spcBef>
            <a:spcAft>
              <a:spcPct val="35000"/>
            </a:spcAft>
          </a:pPr>
          <a:r>
            <a:rPr lang="en-US" sz="3500" kern="1200" smtClean="0"/>
            <a:t>Signals</a:t>
          </a:r>
          <a:endParaRPr lang="en-US" sz="3500" kern="1200" dirty="0" smtClean="0"/>
        </a:p>
      </dsp:txBody>
      <dsp:txXfrm>
        <a:off x="4343392" y="1676398"/>
        <a:ext cx="2547937" cy="152876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01EA99-9A0B-2046-8BCE-D1BB7B14E477}">
      <dsp:nvSpPr>
        <dsp:cNvPr id="0" name=""/>
        <dsp:cNvSpPr/>
      </dsp:nvSpPr>
      <dsp:spPr>
        <a:xfrm>
          <a:off x="0" y="395862"/>
          <a:ext cx="6096000" cy="1456875"/>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73117" tIns="520700" rIns="473117" bIns="177800" numCol="1" spcCol="1270" anchor="t" anchorCtr="0">
          <a:noAutofit/>
        </a:bodyPr>
        <a:lstStyle/>
        <a:p>
          <a:pPr marL="228600" lvl="1" indent="-228600" algn="l" defTabSz="1111250">
            <a:lnSpc>
              <a:spcPct val="90000"/>
            </a:lnSpc>
            <a:spcBef>
              <a:spcPct val="0"/>
            </a:spcBef>
            <a:spcAft>
              <a:spcPct val="15000"/>
            </a:spcAft>
            <a:buChar char="•"/>
          </a:pPr>
          <a:r>
            <a:rPr lang="en-NZ" sz="2500" kern="1200" dirty="0" smtClean="0"/>
            <a:t>Named</a:t>
          </a:r>
        </a:p>
        <a:p>
          <a:pPr marL="228600" lvl="1" indent="-228600" algn="l" defTabSz="1111250">
            <a:lnSpc>
              <a:spcPct val="90000"/>
            </a:lnSpc>
            <a:spcBef>
              <a:spcPct val="0"/>
            </a:spcBef>
            <a:spcAft>
              <a:spcPct val="15000"/>
            </a:spcAft>
            <a:buChar char="•"/>
          </a:pPr>
          <a:r>
            <a:rPr lang="en-NZ" sz="2500" kern="1200" dirty="0" smtClean="0"/>
            <a:t>Unnamed</a:t>
          </a:r>
        </a:p>
      </dsp:txBody>
      <dsp:txXfrm>
        <a:off x="0" y="395862"/>
        <a:ext cx="6096000" cy="1456875"/>
      </dsp:txXfrm>
    </dsp:sp>
    <dsp:sp modelId="{0FD15BB3-3A9E-C34E-B84F-B78FE5CB5701}">
      <dsp:nvSpPr>
        <dsp:cNvPr id="0" name=""/>
        <dsp:cNvSpPr/>
      </dsp:nvSpPr>
      <dsp:spPr>
        <a:xfrm>
          <a:off x="304800" y="26862"/>
          <a:ext cx="4267200" cy="738000"/>
        </a:xfrm>
        <a:prstGeom prst="roundRect">
          <a:avLst/>
        </a:prstGeom>
        <a:solidFill>
          <a:schemeClr val="accent6">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61290" tIns="0" rIns="161290" bIns="0" numCol="1" spcCol="1270" anchor="ctr" anchorCtr="0">
          <a:noAutofit/>
        </a:bodyPr>
        <a:lstStyle/>
        <a:p>
          <a:pPr lvl="0" algn="l" defTabSz="1111250">
            <a:lnSpc>
              <a:spcPct val="90000"/>
            </a:lnSpc>
            <a:spcBef>
              <a:spcPct val="0"/>
            </a:spcBef>
            <a:spcAft>
              <a:spcPct val="35000"/>
            </a:spcAft>
          </a:pPr>
          <a:r>
            <a:rPr lang="en-NZ" sz="2500" kern="1200" dirty="0" smtClean="0"/>
            <a:t>Two types:</a:t>
          </a:r>
          <a:endParaRPr lang="en-US" sz="2500" kern="1200" dirty="0"/>
        </a:p>
      </dsp:txBody>
      <dsp:txXfrm>
        <a:off x="340826" y="62888"/>
        <a:ext cx="4195148" cy="665948"/>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default#2">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2A0B9C-F9FD-43EF-A958-F3A4E5B3C73F}" type="datetimeFigureOut">
              <a:rPr lang="en-US" smtClean="0"/>
              <a:t>5/18/17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F7308F-9C2E-4492-BAF1-ED1303A4E29C}" type="slidenum">
              <a:rPr lang="en-US" smtClean="0"/>
              <a:t>‹#›</a:t>
            </a:fld>
            <a:endParaRPr lang="en-US"/>
          </a:p>
        </p:txBody>
      </p:sp>
    </p:spTree>
    <p:extLst>
      <p:ext uri="{BB962C8B-B14F-4D97-AF65-F5344CB8AC3E}">
        <p14:creationId xmlns:p14="http://schemas.microsoft.com/office/powerpoint/2010/main" val="24211592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EF7308F-9C2E-4492-BAF1-ED1303A4E29C}" type="slidenum">
              <a:rPr lang="en-US" smtClean="0"/>
              <a:t>1</a:t>
            </a:fld>
            <a:endParaRPr lang="en-US"/>
          </a:p>
        </p:txBody>
      </p:sp>
    </p:spTree>
    <p:extLst>
      <p:ext uri="{BB962C8B-B14F-4D97-AF65-F5344CB8AC3E}">
        <p14:creationId xmlns:p14="http://schemas.microsoft.com/office/powerpoint/2010/main" val="31481375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Another example of deadlock with a reusable resource has to do with requests for main memory. Suppose the space available for allocation is 200 Kbytes, and the following sequence of requests occurs:  (see diagram)</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Deadlock occurs if both processes progress to their second request. If the amount of memory to be requested is not known ahead of time, it is difficult to deal with this type of deadlock by means of system design constraints. The best way to deal with this particular problem is, in effect, to eliminate the possibility by using virtual memory, which is discussed in Chapter 8 .</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33</a:t>
            </a:fld>
            <a:endParaRPr lang="en-US" dirty="0"/>
          </a:p>
        </p:txBody>
      </p:sp>
    </p:spTree>
    <p:extLst>
      <p:ext uri="{BB962C8B-B14F-4D97-AF65-F5344CB8AC3E}">
        <p14:creationId xmlns:p14="http://schemas.microsoft.com/office/powerpoint/2010/main" val="2736996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As an example of deadlock involving consumable resources, consider the following pair of processes, in which each process attempts to receive a message</a:t>
            </a:r>
          </a:p>
          <a:p>
            <a:r>
              <a:rPr lang="en-US" sz="1200" kern="1200" baseline="0" dirty="0" smtClean="0">
                <a:solidFill>
                  <a:schemeClr val="tx1"/>
                </a:solidFill>
                <a:latin typeface="+mn-lt"/>
                <a:ea typeface="+mn-ea"/>
                <a:cs typeface="+mn-cs"/>
              </a:rPr>
              <a:t>from the other process and then send a message to the other process: (see diagram)</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Deadlock occurs if the Receive is blocking (i.e., the receiving process is blocked until the message is received). Once again, a design error is the cause of the deadlock. Such errors may be quite subtle and difficult to detect. Furthermore, it may take a rare combination of events to cause the deadlock; thus a program could be in use for a considerable period of time, even years, before the deadlock actually occurs.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34</a:t>
            </a:fld>
            <a:endParaRPr lang="en-US" dirty="0"/>
          </a:p>
        </p:txBody>
      </p:sp>
    </p:spTree>
    <p:extLst>
      <p:ext uri="{BB962C8B-B14F-4D97-AF65-F5344CB8AC3E}">
        <p14:creationId xmlns:p14="http://schemas.microsoft.com/office/powerpoint/2010/main" val="7888771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kern="1200" baseline="0" dirty="0" smtClean="0">
                <a:solidFill>
                  <a:schemeClr val="tx1"/>
                </a:solidFill>
                <a:latin typeface="+mn-lt"/>
                <a:ea typeface="+mn-ea"/>
                <a:cs typeface="+mn-cs"/>
              </a:rPr>
              <a:t>All deadlocks involve conflicting needs for resources by two or more processes. A common example is the traffic deadlock. Figure 6.1a shows a situation in which four cars have arrived at a four-way stop intersection at approximately the same time. The four quadrants of the intersection are the resources over which control is needed. In particular, if all four cars wish to go straight through the intersection, the resource requirements are as follows: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Car 1, traveling north, needs quadrants a and </a:t>
            </a:r>
            <a:r>
              <a:rPr lang="en-US" sz="1200" kern="1200" baseline="0" dirty="0" err="1" smtClean="0">
                <a:solidFill>
                  <a:schemeClr val="tx1"/>
                </a:solidFill>
                <a:latin typeface="+mn-lt"/>
                <a:ea typeface="+mn-ea"/>
                <a:cs typeface="+mn-cs"/>
              </a:rPr>
              <a:t>b</a:t>
            </a:r>
            <a:r>
              <a:rPr lang="en-US" sz="1200" kern="1200" baseline="0" dirty="0" smtClean="0">
                <a:solidFill>
                  <a:schemeClr val="tx1"/>
                </a:solidFill>
                <a:latin typeface="+mn-lt"/>
                <a:ea typeface="+mn-ea"/>
                <a:cs typeface="+mn-cs"/>
              </a:rPr>
              <a:t>.</a:t>
            </a:r>
          </a:p>
          <a:p>
            <a:r>
              <a:rPr lang="en-US" sz="1200" kern="1200" baseline="0" dirty="0" smtClean="0">
                <a:solidFill>
                  <a:schemeClr val="tx1"/>
                </a:solidFill>
                <a:latin typeface="+mn-lt"/>
                <a:ea typeface="+mn-ea"/>
                <a:cs typeface="+mn-cs"/>
              </a:rPr>
              <a:t>• Car 2 needs quadrants </a:t>
            </a:r>
            <a:r>
              <a:rPr lang="en-US" sz="1200" kern="1200" baseline="0" dirty="0" err="1" smtClean="0">
                <a:solidFill>
                  <a:schemeClr val="tx1"/>
                </a:solidFill>
                <a:latin typeface="+mn-lt"/>
                <a:ea typeface="+mn-ea"/>
                <a:cs typeface="+mn-cs"/>
              </a:rPr>
              <a:t>b</a:t>
            </a:r>
            <a:r>
              <a:rPr lang="en-US" sz="1200" kern="1200" baseline="0" dirty="0" smtClean="0">
                <a:solidFill>
                  <a:schemeClr val="tx1"/>
                </a:solidFill>
                <a:latin typeface="+mn-lt"/>
                <a:ea typeface="+mn-ea"/>
                <a:cs typeface="+mn-cs"/>
              </a:rPr>
              <a:t> and c.</a:t>
            </a:r>
          </a:p>
          <a:p>
            <a:r>
              <a:rPr lang="en-US" sz="1200" kern="1200" baseline="0" dirty="0" smtClean="0">
                <a:solidFill>
                  <a:schemeClr val="tx1"/>
                </a:solidFill>
                <a:latin typeface="+mn-lt"/>
                <a:ea typeface="+mn-ea"/>
                <a:cs typeface="+mn-cs"/>
              </a:rPr>
              <a:t>• Car 3 needs quadrants c and d.</a:t>
            </a:r>
          </a:p>
          <a:p>
            <a:r>
              <a:rPr lang="en-US" sz="1200" kern="1200" baseline="0" dirty="0" smtClean="0">
                <a:solidFill>
                  <a:schemeClr val="tx1"/>
                </a:solidFill>
                <a:latin typeface="+mn-lt"/>
                <a:ea typeface="+mn-ea"/>
                <a:cs typeface="+mn-cs"/>
              </a:rPr>
              <a:t>• Car 4 needs quadrants d and a.</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rule of the road in the United States is that a car at a four-way stop should defer to a car immediately to its right. This rule works if there are only two or three cars at the intersection. For example, if only the northbound and westbound cars arrive at the intersection, the northbound car will wait and the westbound car proceeds. However, if all four cars arrive at about the same time, each will refrain from entering the intersection, this causes a potential deadlock. The deadlock is only potential, not actual, because the necessary resources are available for any of the cars to proceed. If one car eventually does proceed, it can do so.</a:t>
            </a:r>
          </a:p>
          <a:p>
            <a:endParaRPr lang="en-US" sz="1200" b="0" i="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However, if all four cars ignore the rules and proceed (cautiously) into the</a:t>
            </a:r>
          </a:p>
          <a:p>
            <a:r>
              <a:rPr lang="en-US" sz="1200" kern="1200" baseline="0" dirty="0" smtClean="0">
                <a:solidFill>
                  <a:schemeClr val="tx1"/>
                </a:solidFill>
                <a:latin typeface="+mn-lt"/>
                <a:ea typeface="+mn-ea"/>
                <a:cs typeface="+mn-cs"/>
              </a:rPr>
              <a:t>intersection at the same time, then each car seizes one resource (one quadrant) but</a:t>
            </a:r>
          </a:p>
          <a:p>
            <a:r>
              <a:rPr lang="en-US" sz="1200" kern="1200" baseline="0" dirty="0" smtClean="0">
                <a:solidFill>
                  <a:schemeClr val="tx1"/>
                </a:solidFill>
                <a:latin typeface="+mn-lt"/>
                <a:ea typeface="+mn-ea"/>
                <a:cs typeface="+mn-cs"/>
              </a:rPr>
              <a:t>cannot proceed because the required second resource has already been seized by</a:t>
            </a:r>
          </a:p>
          <a:p>
            <a:r>
              <a:rPr lang="en-US" sz="1200" kern="1200" baseline="0" dirty="0" smtClean="0">
                <a:solidFill>
                  <a:schemeClr val="tx1"/>
                </a:solidFill>
                <a:latin typeface="+mn-lt"/>
                <a:ea typeface="+mn-ea"/>
                <a:cs typeface="+mn-cs"/>
              </a:rPr>
              <a:t>another car. This is an actual deadlock.</a:t>
            </a:r>
            <a:endParaRPr lang="en-NZ" sz="1200" b="0" i="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35</a:t>
            </a:fld>
            <a:endParaRPr lang="en-US" dirty="0"/>
          </a:p>
        </p:txBody>
      </p:sp>
    </p:spTree>
    <p:extLst>
      <p:ext uri="{BB962C8B-B14F-4D97-AF65-F5344CB8AC3E}">
        <p14:creationId xmlns:p14="http://schemas.microsoft.com/office/powerpoint/2010/main" val="19393874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sz="1200" kern="1200" baseline="0" dirty="0" smtClean="0">
                <a:solidFill>
                  <a:schemeClr val="tx1"/>
                </a:solidFill>
                <a:latin typeface="+mn-lt"/>
                <a:ea typeface="+mn-ea"/>
                <a:cs typeface="+mn-cs"/>
              </a:rPr>
              <a:t>Let us now look at a depiction of deadlock involving processes and computer resources. Figure 6.2 (based on one in [BACO03]), which we refer to as a </a:t>
            </a:r>
            <a:r>
              <a:rPr lang="en-US" sz="1200" b="1" kern="1200" baseline="0" dirty="0" smtClean="0">
                <a:solidFill>
                  <a:schemeClr val="tx1"/>
                </a:solidFill>
                <a:latin typeface="+mn-lt"/>
                <a:ea typeface="+mn-ea"/>
                <a:cs typeface="+mn-cs"/>
              </a:rPr>
              <a:t>joint progress diagram , </a:t>
            </a:r>
            <a:r>
              <a:rPr lang="en-US" sz="1200" b="0" kern="1200" baseline="0" dirty="0" smtClean="0">
                <a:solidFill>
                  <a:schemeClr val="tx1"/>
                </a:solidFill>
                <a:latin typeface="+mn-lt"/>
                <a:ea typeface="+mn-ea"/>
                <a:cs typeface="+mn-cs"/>
              </a:rPr>
              <a:t>illustrates the progress of two processes competing for two </a:t>
            </a:r>
            <a:r>
              <a:rPr lang="en-US" sz="1200" kern="1200" baseline="0" dirty="0" smtClean="0">
                <a:solidFill>
                  <a:schemeClr val="tx1"/>
                </a:solidFill>
                <a:latin typeface="+mn-lt"/>
                <a:ea typeface="+mn-ea"/>
                <a:cs typeface="+mn-cs"/>
              </a:rPr>
              <a:t>resources. Each process needs exclusive use of both resources for a certain period of time.</a:t>
            </a:r>
          </a:p>
          <a:p>
            <a:endParaRPr lang="en-US" sz="1200" b="0" i="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In Figure 6.2 , the </a:t>
            </a:r>
            <a:r>
              <a:rPr lang="en-US" sz="1200" i="1" kern="1200" baseline="0" dirty="0" err="1" smtClean="0">
                <a:solidFill>
                  <a:schemeClr val="tx1"/>
                </a:solidFill>
                <a:latin typeface="+mn-lt"/>
                <a:ea typeface="+mn-ea"/>
                <a:cs typeface="+mn-cs"/>
              </a:rPr>
              <a:t>x</a:t>
            </a:r>
            <a:r>
              <a:rPr lang="en-US" sz="1200" i="1" kern="1200" baseline="0" dirty="0" smtClean="0">
                <a:solidFill>
                  <a:schemeClr val="tx1"/>
                </a:solidFill>
                <a:latin typeface="+mn-lt"/>
                <a:ea typeface="+mn-ea"/>
                <a:cs typeface="+mn-cs"/>
              </a:rPr>
              <a:t> -axis represents progress in the execution of P and the </a:t>
            </a:r>
            <a:r>
              <a:rPr lang="en-US" sz="1200" i="1" kern="1200" baseline="0" dirty="0" err="1" smtClean="0">
                <a:solidFill>
                  <a:schemeClr val="tx1"/>
                </a:solidFill>
                <a:latin typeface="+mn-lt"/>
                <a:ea typeface="+mn-ea"/>
                <a:cs typeface="+mn-cs"/>
              </a:rPr>
              <a:t>y</a:t>
            </a:r>
            <a:r>
              <a:rPr lang="en-US" sz="1200" i="1" kern="1200" baseline="0" dirty="0" smtClean="0">
                <a:solidFill>
                  <a:schemeClr val="tx1"/>
                </a:solidFill>
                <a:latin typeface="+mn-lt"/>
                <a:ea typeface="+mn-ea"/>
                <a:cs typeface="+mn-cs"/>
              </a:rPr>
              <a:t> –axis </a:t>
            </a:r>
            <a:r>
              <a:rPr lang="en-US" sz="1200" kern="1200" baseline="0" dirty="0" smtClean="0">
                <a:solidFill>
                  <a:schemeClr val="tx1"/>
                </a:solidFill>
                <a:latin typeface="+mn-lt"/>
                <a:ea typeface="+mn-ea"/>
                <a:cs typeface="+mn-cs"/>
              </a:rPr>
              <a:t>represents progress in the execution of Q. The joint progress of the two processes is therefore represented by a path that progresses from the origin in a northeasterly direction. For a </a:t>
            </a:r>
            <a:r>
              <a:rPr lang="en-US" sz="1200" kern="1200" baseline="0" dirty="0" err="1" smtClean="0">
                <a:solidFill>
                  <a:schemeClr val="tx1"/>
                </a:solidFill>
                <a:latin typeface="+mn-lt"/>
                <a:ea typeface="+mn-ea"/>
                <a:cs typeface="+mn-cs"/>
              </a:rPr>
              <a:t>uniprocessor</a:t>
            </a:r>
            <a:r>
              <a:rPr lang="en-US" sz="1200" kern="1200" baseline="0" dirty="0" smtClean="0">
                <a:solidFill>
                  <a:schemeClr val="tx1"/>
                </a:solidFill>
                <a:latin typeface="+mn-lt"/>
                <a:ea typeface="+mn-ea"/>
                <a:cs typeface="+mn-cs"/>
              </a:rPr>
              <a:t> system, only one process at a time may execute, and the path consists of alternating horizontal and vertical segments, with a horizontal segment representing a period when P executes and Q waits and a vertical segment representing a period when Q executes and P waits. The figure indicates areas in which both P and Q require resource A (upward slanted lines); both P and Q require resource B (downward slanted lines); and both P and Q require both resources. Because we assume that each process requires exclusive control of any resource, these are all forbidden regions; that is, it is impossible for any path representing the</a:t>
            </a:r>
          </a:p>
          <a:p>
            <a:r>
              <a:rPr lang="en-US" sz="1200" kern="1200" baseline="0" dirty="0" smtClean="0">
                <a:solidFill>
                  <a:schemeClr val="tx1"/>
                </a:solidFill>
                <a:latin typeface="+mn-lt"/>
                <a:ea typeface="+mn-ea"/>
                <a:cs typeface="+mn-cs"/>
              </a:rPr>
              <a:t>joint execution progress of P and Q to enter these regions.</a:t>
            </a:r>
          </a:p>
          <a:p>
            <a:endParaRPr lang="en-US" sz="1200" b="0" i="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figure shows six different execution paths. These can be summarized as</a:t>
            </a:r>
          </a:p>
          <a:p>
            <a:r>
              <a:rPr lang="en-US" sz="1200" kern="1200" baseline="0" dirty="0" smtClean="0">
                <a:solidFill>
                  <a:schemeClr val="tx1"/>
                </a:solidFill>
                <a:latin typeface="+mn-lt"/>
                <a:ea typeface="+mn-ea"/>
                <a:cs typeface="+mn-cs"/>
              </a:rPr>
              <a:t>follows:</a:t>
            </a:r>
          </a:p>
          <a:p>
            <a:r>
              <a:rPr lang="en-US" sz="1200" b="1" kern="1200" baseline="0" dirty="0" smtClean="0">
                <a:solidFill>
                  <a:schemeClr val="tx1"/>
                </a:solidFill>
                <a:latin typeface="+mn-lt"/>
                <a:ea typeface="+mn-ea"/>
                <a:cs typeface="+mn-cs"/>
              </a:rPr>
              <a:t>1. Q acquires B and then A and then releases B and A. When P resumes execution,</a:t>
            </a:r>
          </a:p>
          <a:p>
            <a:r>
              <a:rPr lang="en-US" sz="1200" kern="1200" baseline="0" dirty="0" smtClean="0">
                <a:solidFill>
                  <a:schemeClr val="tx1"/>
                </a:solidFill>
                <a:latin typeface="+mn-lt"/>
                <a:ea typeface="+mn-ea"/>
                <a:cs typeface="+mn-cs"/>
              </a:rPr>
              <a:t>it will be able to acquire both resources.</a:t>
            </a:r>
          </a:p>
          <a:p>
            <a:r>
              <a:rPr lang="en-US" sz="1200" b="1" kern="1200" baseline="0" dirty="0" smtClean="0">
                <a:solidFill>
                  <a:schemeClr val="tx1"/>
                </a:solidFill>
                <a:latin typeface="+mn-lt"/>
                <a:ea typeface="+mn-ea"/>
                <a:cs typeface="+mn-cs"/>
              </a:rPr>
              <a:t>2. Q acquires B and then A. P executes and blocks on a request for A. Q releases</a:t>
            </a:r>
          </a:p>
          <a:p>
            <a:r>
              <a:rPr lang="en-US" sz="1200" kern="1200" baseline="0" dirty="0" smtClean="0">
                <a:solidFill>
                  <a:schemeClr val="tx1"/>
                </a:solidFill>
                <a:latin typeface="+mn-lt"/>
                <a:ea typeface="+mn-ea"/>
                <a:cs typeface="+mn-cs"/>
              </a:rPr>
              <a:t>B and A. When P resumes execution, it will be able to acquire both resources.</a:t>
            </a:r>
          </a:p>
          <a:p>
            <a:r>
              <a:rPr lang="en-US" sz="1200" b="1" kern="1200" baseline="0" dirty="0" smtClean="0">
                <a:solidFill>
                  <a:schemeClr val="tx1"/>
                </a:solidFill>
                <a:latin typeface="+mn-lt"/>
                <a:ea typeface="+mn-ea"/>
                <a:cs typeface="+mn-cs"/>
              </a:rPr>
              <a:t>3. Q acquires B and then P acquires A. Deadlock is inevitable, because as execution</a:t>
            </a:r>
          </a:p>
          <a:p>
            <a:r>
              <a:rPr lang="en-US" sz="1200" kern="1200" baseline="0" dirty="0" smtClean="0">
                <a:solidFill>
                  <a:schemeClr val="tx1"/>
                </a:solidFill>
                <a:latin typeface="+mn-lt"/>
                <a:ea typeface="+mn-ea"/>
                <a:cs typeface="+mn-cs"/>
              </a:rPr>
              <a:t>proceeds, Q will block on A and P will block on B.</a:t>
            </a:r>
          </a:p>
          <a:p>
            <a:r>
              <a:rPr lang="en-US" sz="1200" b="1" kern="1200" baseline="0" dirty="0" smtClean="0">
                <a:solidFill>
                  <a:schemeClr val="tx1"/>
                </a:solidFill>
                <a:latin typeface="+mn-lt"/>
                <a:ea typeface="+mn-ea"/>
                <a:cs typeface="+mn-cs"/>
              </a:rPr>
              <a:t>4. P acquires A and then Q acquires B. Deadlock is inevitable, because as execution</a:t>
            </a:r>
          </a:p>
          <a:p>
            <a:r>
              <a:rPr lang="en-US" sz="1200" kern="1200" baseline="0" dirty="0" smtClean="0">
                <a:solidFill>
                  <a:schemeClr val="tx1"/>
                </a:solidFill>
                <a:latin typeface="+mn-lt"/>
                <a:ea typeface="+mn-ea"/>
                <a:cs typeface="+mn-cs"/>
              </a:rPr>
              <a:t>proceeds, Q will block on A and P will block on B.</a:t>
            </a:r>
          </a:p>
          <a:p>
            <a:r>
              <a:rPr lang="en-US" sz="1200" b="1" kern="1200" baseline="0" dirty="0" smtClean="0">
                <a:solidFill>
                  <a:schemeClr val="tx1"/>
                </a:solidFill>
                <a:latin typeface="+mn-lt"/>
                <a:ea typeface="+mn-ea"/>
                <a:cs typeface="+mn-cs"/>
              </a:rPr>
              <a:t>5. P acquires A and then B. Q executes and blocks on a request for B. P releases</a:t>
            </a:r>
          </a:p>
          <a:p>
            <a:r>
              <a:rPr lang="en-US" sz="1200" kern="1200" baseline="0" dirty="0" smtClean="0">
                <a:solidFill>
                  <a:schemeClr val="tx1"/>
                </a:solidFill>
                <a:latin typeface="+mn-lt"/>
                <a:ea typeface="+mn-ea"/>
                <a:cs typeface="+mn-cs"/>
              </a:rPr>
              <a:t>A and B. When Q resumes execution, it will be able to acquire both resources.</a:t>
            </a:r>
          </a:p>
          <a:p>
            <a:r>
              <a:rPr lang="en-US" sz="1200" b="1" kern="1200" baseline="0" dirty="0" smtClean="0">
                <a:solidFill>
                  <a:schemeClr val="tx1"/>
                </a:solidFill>
                <a:latin typeface="+mn-lt"/>
                <a:ea typeface="+mn-ea"/>
                <a:cs typeface="+mn-cs"/>
              </a:rPr>
              <a:t>6. P acquires A and then B and then releases A and B. When Q resumes execution,</a:t>
            </a:r>
          </a:p>
          <a:p>
            <a:r>
              <a:rPr lang="en-US" sz="1200" kern="1200" baseline="0" dirty="0" smtClean="0">
                <a:solidFill>
                  <a:schemeClr val="tx1"/>
                </a:solidFill>
                <a:latin typeface="+mn-lt"/>
                <a:ea typeface="+mn-ea"/>
                <a:cs typeface="+mn-cs"/>
              </a:rPr>
              <a:t>it will be able to acquire both resources.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gray-shaded area of Figure 6.2 , which can be referred to as a </a:t>
            </a:r>
            <a:r>
              <a:rPr lang="en-US" sz="1200" b="1" kern="1200" baseline="0" dirty="0" smtClean="0">
                <a:solidFill>
                  <a:schemeClr val="tx1"/>
                </a:solidFill>
                <a:latin typeface="+mn-lt"/>
                <a:ea typeface="+mn-ea"/>
                <a:cs typeface="+mn-cs"/>
              </a:rPr>
              <a:t>fatal region , </a:t>
            </a:r>
            <a:r>
              <a:rPr lang="en-US" sz="1200" kern="1200" baseline="0" dirty="0" smtClean="0">
                <a:solidFill>
                  <a:schemeClr val="tx1"/>
                </a:solidFill>
                <a:latin typeface="+mn-lt"/>
                <a:ea typeface="+mn-ea"/>
                <a:cs typeface="+mn-cs"/>
              </a:rPr>
              <a:t>applies to the commentary on paths 3 and 4. If an execution path enters this fatal region, then deadlock is inevitable. Note that the existence of a fatal region depends on the logic of the two processes. However, deadlock is only inevitable if the joint progress of the two processes creates a path that enters the fatal region.</a:t>
            </a:r>
            <a:endParaRPr lang="en-US" b="0" i="0"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36</a:t>
            </a:fld>
            <a:endParaRPr lang="en-US" dirty="0"/>
          </a:p>
        </p:txBody>
      </p:sp>
    </p:spTree>
    <p:extLst>
      <p:ext uri="{BB962C8B-B14F-4D97-AF65-F5344CB8AC3E}">
        <p14:creationId xmlns:p14="http://schemas.microsoft.com/office/powerpoint/2010/main" val="14078669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Whether or not deadlock occurs depends on both the dynamics of the execution and on the details of the application.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This situation is reflected in Figure 6.3 . Some thought should convince you that regardless of the relative timing of the two processes, deadlock cannot occur.</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As shown, the joint progress diagram can be used to record the execution history of two processes that share resources. In cases where more than two processes may compete for the same resource, a higher-dimensional diagram would be required. The principles concerning fatal regions and deadlock would remain the same.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37</a:t>
            </a:fld>
            <a:endParaRPr lang="en-US" dirty="0"/>
          </a:p>
        </p:txBody>
      </p:sp>
    </p:spTree>
    <p:extLst>
      <p:ext uri="{BB962C8B-B14F-4D97-AF65-F5344CB8AC3E}">
        <p14:creationId xmlns:p14="http://schemas.microsoft.com/office/powerpoint/2010/main" val="14614421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sz="1200" kern="1200" baseline="0" dirty="0" smtClean="0">
                <a:solidFill>
                  <a:schemeClr val="tx1"/>
                </a:solidFill>
                <a:latin typeface="+mn-lt"/>
                <a:ea typeface="+mn-ea"/>
                <a:cs typeface="+mn-cs"/>
              </a:rPr>
              <a:t>Three conditions of policy must be present for a deadlock to be possible:</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1. Mutual exclusion . Only one process may use a resource at a time. No process </a:t>
            </a:r>
            <a:r>
              <a:rPr lang="en-US" sz="1200" kern="1200" baseline="0" dirty="0" smtClean="0">
                <a:solidFill>
                  <a:schemeClr val="tx1"/>
                </a:solidFill>
                <a:latin typeface="+mn-lt"/>
                <a:ea typeface="+mn-ea"/>
                <a:cs typeface="+mn-cs"/>
              </a:rPr>
              <a:t>may access a resource unit that has been allocated to another process.</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2. Hold and wait . A process may hold allocated resources while awaiting assignment </a:t>
            </a:r>
            <a:r>
              <a:rPr lang="en-US" sz="1200" kern="1200" baseline="0" dirty="0" smtClean="0">
                <a:solidFill>
                  <a:schemeClr val="tx1"/>
                </a:solidFill>
                <a:latin typeface="+mn-lt"/>
                <a:ea typeface="+mn-ea"/>
                <a:cs typeface="+mn-cs"/>
              </a:rPr>
              <a:t>of other resources.</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3. No preemption . No resource can be forcibly removed from a process holding it.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In many ways these conditions are quite desirable. For example, mutual exclusion is needed to ensure consistency of results and the integrity of a database. Similarly, preemption should not be done arbitrarily. For example, when data resources are involved, preemption must be supported by a rollback recovery mechanism, which restores a process and its resources to a suitable previous state from which the process can eventually repeat its actions.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first three conditions are necessary but not sufficient for a deadlock to exist. For deadlock to actually take place, a fourth condition is required:</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4. Circular wait . </a:t>
            </a:r>
            <a:r>
              <a:rPr lang="en-US" sz="1200" b="0" kern="1200" baseline="0" dirty="0" smtClean="0">
                <a:solidFill>
                  <a:schemeClr val="tx1"/>
                </a:solidFill>
                <a:latin typeface="+mn-lt"/>
                <a:ea typeface="+mn-ea"/>
                <a:cs typeface="+mn-cs"/>
              </a:rPr>
              <a:t>A closed chain of processes exists, such that each process holds</a:t>
            </a:r>
            <a:r>
              <a:rPr lang="en-US" sz="1200" b="1"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at least one resource needed by the next process in the chain (e.g., Figure 6.5c</a:t>
            </a:r>
          </a:p>
          <a:p>
            <a:r>
              <a:rPr lang="en-US" sz="1200" kern="1200" baseline="0" dirty="0" smtClean="0">
                <a:solidFill>
                  <a:schemeClr val="tx1"/>
                </a:solidFill>
                <a:latin typeface="+mn-lt"/>
                <a:ea typeface="+mn-ea"/>
                <a:cs typeface="+mn-cs"/>
              </a:rPr>
              <a:t>and Figure 6.6 ).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fourth condition is, actually, a potential consequence of the first three. That is, given that the first three conditions exist, a sequence of events may occur that lead to an </a:t>
            </a:r>
            <a:r>
              <a:rPr lang="en-US" sz="1200" kern="1200" baseline="0" dirty="0" err="1" smtClean="0">
                <a:solidFill>
                  <a:schemeClr val="tx1"/>
                </a:solidFill>
                <a:latin typeface="+mn-lt"/>
                <a:ea typeface="+mn-ea"/>
                <a:cs typeface="+mn-cs"/>
              </a:rPr>
              <a:t>unresolvable</a:t>
            </a:r>
            <a:r>
              <a:rPr lang="en-US" sz="1200" kern="1200" baseline="0" dirty="0" smtClean="0">
                <a:solidFill>
                  <a:schemeClr val="tx1"/>
                </a:solidFill>
                <a:latin typeface="+mn-lt"/>
                <a:ea typeface="+mn-ea"/>
                <a:cs typeface="+mn-cs"/>
              </a:rPr>
              <a:t> circular wait. The </a:t>
            </a:r>
            <a:r>
              <a:rPr lang="en-US" sz="1200" kern="1200" baseline="0" dirty="0" err="1" smtClean="0">
                <a:solidFill>
                  <a:schemeClr val="tx1"/>
                </a:solidFill>
                <a:latin typeface="+mn-lt"/>
                <a:ea typeface="+mn-ea"/>
                <a:cs typeface="+mn-cs"/>
              </a:rPr>
              <a:t>unresolvable</a:t>
            </a:r>
            <a:r>
              <a:rPr lang="en-US" sz="1200" kern="1200" baseline="0" dirty="0" smtClean="0">
                <a:solidFill>
                  <a:schemeClr val="tx1"/>
                </a:solidFill>
                <a:latin typeface="+mn-lt"/>
                <a:ea typeface="+mn-ea"/>
                <a:cs typeface="+mn-cs"/>
              </a:rPr>
              <a:t> circular wait is in fact the definition of deadlock. The circular wait listed as condition 4 is </a:t>
            </a:r>
            <a:r>
              <a:rPr lang="en-US" sz="1200" kern="1200" baseline="0" dirty="0" err="1" smtClean="0">
                <a:solidFill>
                  <a:schemeClr val="tx1"/>
                </a:solidFill>
                <a:latin typeface="+mn-lt"/>
                <a:ea typeface="+mn-ea"/>
                <a:cs typeface="+mn-cs"/>
              </a:rPr>
              <a:t>unresolvable</a:t>
            </a:r>
            <a:r>
              <a:rPr lang="en-US" sz="1200" kern="1200" baseline="0" dirty="0" smtClean="0">
                <a:solidFill>
                  <a:schemeClr val="tx1"/>
                </a:solidFill>
                <a:latin typeface="+mn-lt"/>
                <a:ea typeface="+mn-ea"/>
                <a:cs typeface="+mn-cs"/>
              </a:rPr>
              <a:t> because the first three conditions hold. Thus, the four conditions, taken together, constitute necessary and sufficient conditions for deadlock.</a:t>
            </a:r>
          </a:p>
          <a:p>
            <a:endParaRPr lang="en-US" sz="1200" kern="1200" baseline="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38</a:t>
            </a:fld>
            <a:endParaRPr lang="en-US" dirty="0"/>
          </a:p>
        </p:txBody>
      </p:sp>
    </p:spTree>
    <p:extLst>
      <p:ext uri="{BB962C8B-B14F-4D97-AF65-F5344CB8AC3E}">
        <p14:creationId xmlns:p14="http://schemas.microsoft.com/office/powerpoint/2010/main" val="12161592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 useful tool in characterizing the allocation of resources to processes is the </a:t>
            </a:r>
            <a:r>
              <a:rPr lang="en-US" sz="1200" b="1" kern="1200" baseline="0" dirty="0" smtClean="0">
                <a:solidFill>
                  <a:schemeClr val="tx1"/>
                </a:solidFill>
                <a:latin typeface="+mn-lt"/>
                <a:ea typeface="+mn-ea"/>
                <a:cs typeface="+mn-cs"/>
              </a:rPr>
              <a:t>resource allocation graph , introduced by Holt [HOLT72]. The resource allocation </a:t>
            </a:r>
            <a:r>
              <a:rPr lang="en-US" sz="1200" kern="1200" baseline="0" dirty="0" smtClean="0">
                <a:solidFill>
                  <a:schemeClr val="tx1"/>
                </a:solidFill>
                <a:latin typeface="+mn-lt"/>
                <a:ea typeface="+mn-ea"/>
                <a:cs typeface="+mn-cs"/>
              </a:rPr>
              <a:t>graph is a directed graph that depicts a state of the system of resources and processes, with each process and each resource represented by a node. A graph edge directed from a process to a resource indicates a resource that has been requested by the process but not yet granted ( Figure 6.5a ). Within a resource node, a dot is shown for each instance of that resource. Examples of resource types that may have multiple instances are I/O devices that are allocated by a resource management module in the OS. A graph edge directed from a reusable resource node dot to a process indicates a request that has been granted ( Figure 6.5b ); that is, the process has been assigned one unit of that resource. A graph edge directed from a consumable</a:t>
            </a:r>
          </a:p>
          <a:p>
            <a:r>
              <a:rPr lang="en-US" sz="1200" kern="1200" baseline="0" dirty="0" smtClean="0">
                <a:solidFill>
                  <a:schemeClr val="tx1"/>
                </a:solidFill>
                <a:latin typeface="+mn-lt"/>
                <a:ea typeface="+mn-ea"/>
                <a:cs typeface="+mn-cs"/>
              </a:rPr>
              <a:t>resource node dot to a process indicates that the process is the producer of that</a:t>
            </a:r>
          </a:p>
          <a:p>
            <a:r>
              <a:rPr lang="en-US" sz="1200" kern="1200" baseline="0" dirty="0" smtClean="0">
                <a:solidFill>
                  <a:schemeClr val="tx1"/>
                </a:solidFill>
                <a:latin typeface="+mn-lt"/>
                <a:ea typeface="+mn-ea"/>
                <a:cs typeface="+mn-cs"/>
              </a:rPr>
              <a:t>resource.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Figure 6.5c shows an example deadlock. There is only one unit each of resources Ra and </a:t>
            </a:r>
            <a:r>
              <a:rPr lang="en-US" sz="1200" kern="1200" baseline="0" dirty="0" err="1" smtClean="0">
                <a:solidFill>
                  <a:schemeClr val="tx1"/>
                </a:solidFill>
                <a:latin typeface="+mn-lt"/>
                <a:ea typeface="+mn-ea"/>
                <a:cs typeface="+mn-cs"/>
              </a:rPr>
              <a:t>Rb</a:t>
            </a:r>
            <a:r>
              <a:rPr lang="en-US" sz="1200" kern="1200" baseline="0" dirty="0" smtClean="0">
                <a:solidFill>
                  <a:schemeClr val="tx1"/>
                </a:solidFill>
                <a:latin typeface="+mn-lt"/>
                <a:ea typeface="+mn-ea"/>
                <a:cs typeface="+mn-cs"/>
              </a:rPr>
              <a:t>. Process P1 holds </a:t>
            </a:r>
            <a:r>
              <a:rPr lang="en-US" sz="1200" kern="1200" baseline="0" dirty="0" err="1" smtClean="0">
                <a:solidFill>
                  <a:schemeClr val="tx1"/>
                </a:solidFill>
                <a:latin typeface="+mn-lt"/>
                <a:ea typeface="+mn-ea"/>
                <a:cs typeface="+mn-cs"/>
              </a:rPr>
              <a:t>Rb</a:t>
            </a:r>
            <a:r>
              <a:rPr lang="en-US" sz="1200" kern="1200" baseline="0" dirty="0" smtClean="0">
                <a:solidFill>
                  <a:schemeClr val="tx1"/>
                </a:solidFill>
                <a:latin typeface="+mn-lt"/>
                <a:ea typeface="+mn-ea"/>
                <a:cs typeface="+mn-cs"/>
              </a:rPr>
              <a:t> and requests Ra, while P2 holds Ra but requests </a:t>
            </a:r>
            <a:r>
              <a:rPr lang="en-US" sz="1200" kern="1200" baseline="0" dirty="0" err="1" smtClean="0">
                <a:solidFill>
                  <a:schemeClr val="tx1"/>
                </a:solidFill>
                <a:latin typeface="+mn-lt"/>
                <a:ea typeface="+mn-ea"/>
                <a:cs typeface="+mn-cs"/>
              </a:rPr>
              <a:t>Rb</a:t>
            </a:r>
            <a:r>
              <a:rPr lang="en-US" sz="1200" kern="1200" baseline="0" dirty="0" smtClean="0">
                <a:solidFill>
                  <a:schemeClr val="tx1"/>
                </a:solidFill>
                <a:latin typeface="+mn-lt"/>
                <a:ea typeface="+mn-ea"/>
                <a:cs typeface="+mn-cs"/>
              </a:rPr>
              <a:t>. Figure 6.5d has the same topology as Figure 6.5c , but there is no deadlock because multiple units of each resource are available.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39</a:t>
            </a:fld>
            <a:endParaRPr lang="en-US" dirty="0"/>
          </a:p>
        </p:txBody>
      </p:sp>
    </p:spTree>
    <p:extLst>
      <p:ext uri="{BB962C8B-B14F-4D97-AF65-F5344CB8AC3E}">
        <p14:creationId xmlns:p14="http://schemas.microsoft.com/office/powerpoint/2010/main" val="13270268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resource allocation graph of Figure 6.6 corresponds to the deadlock situation in Figure 6.1b . Note that in this case, we do not have a simple situation in which two processes each have one resource the other needs. Rather, in this case, there is a circular chain of processes and resources that results in deadlock.</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40</a:t>
            </a:fld>
            <a:endParaRPr lang="en-US" dirty="0"/>
          </a:p>
        </p:txBody>
      </p:sp>
    </p:spTree>
    <p:extLst>
      <p:ext uri="{BB962C8B-B14F-4D97-AF65-F5344CB8AC3E}">
        <p14:creationId xmlns:p14="http://schemas.microsoft.com/office/powerpoint/2010/main" val="9552436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Three general approaches exist for dealing with deadlock. First, one can </a:t>
            </a:r>
            <a:r>
              <a:rPr lang="en-US" sz="1200" b="1" kern="1200" baseline="0" dirty="0" smtClean="0">
                <a:solidFill>
                  <a:schemeClr val="tx1"/>
                </a:solidFill>
                <a:latin typeface="+mn-lt"/>
                <a:ea typeface="+mn-ea"/>
                <a:cs typeface="+mn-cs"/>
              </a:rPr>
              <a:t>prevent deadlock </a:t>
            </a:r>
            <a:r>
              <a:rPr lang="en-US" sz="1200" b="0" kern="1200" baseline="0" dirty="0" smtClean="0">
                <a:solidFill>
                  <a:schemeClr val="tx1"/>
                </a:solidFill>
                <a:latin typeface="+mn-lt"/>
                <a:ea typeface="+mn-ea"/>
                <a:cs typeface="+mn-cs"/>
              </a:rPr>
              <a:t>by adopting a policy that eliminates one of the conditions </a:t>
            </a:r>
            <a:r>
              <a:rPr lang="en-US" sz="1200" kern="1200" baseline="0" dirty="0" smtClean="0">
                <a:solidFill>
                  <a:schemeClr val="tx1"/>
                </a:solidFill>
                <a:latin typeface="+mn-lt"/>
                <a:ea typeface="+mn-ea"/>
                <a:cs typeface="+mn-cs"/>
              </a:rPr>
              <a:t>(conditions 1 through 4). Second, one can </a:t>
            </a:r>
            <a:r>
              <a:rPr lang="en-US" sz="1200" b="1" kern="1200" baseline="0" dirty="0" smtClean="0">
                <a:solidFill>
                  <a:schemeClr val="tx1"/>
                </a:solidFill>
                <a:latin typeface="+mn-lt"/>
                <a:ea typeface="+mn-ea"/>
                <a:cs typeface="+mn-cs"/>
              </a:rPr>
              <a:t>avoid deadlock </a:t>
            </a:r>
            <a:r>
              <a:rPr lang="en-US" sz="1200" b="0" kern="1200" baseline="0" dirty="0" smtClean="0">
                <a:solidFill>
                  <a:schemeClr val="tx1"/>
                </a:solidFill>
                <a:latin typeface="+mn-lt"/>
                <a:ea typeface="+mn-ea"/>
                <a:cs typeface="+mn-cs"/>
              </a:rPr>
              <a:t>by making the appropriate </a:t>
            </a:r>
            <a:r>
              <a:rPr lang="en-US" sz="1200" kern="1200" baseline="0" dirty="0" smtClean="0">
                <a:solidFill>
                  <a:schemeClr val="tx1"/>
                </a:solidFill>
                <a:latin typeface="+mn-lt"/>
                <a:ea typeface="+mn-ea"/>
                <a:cs typeface="+mn-cs"/>
              </a:rPr>
              <a:t>dynamic choices based on the current state of resource allocation. Third, one can attempt to </a:t>
            </a:r>
            <a:r>
              <a:rPr lang="en-US" sz="1200" b="1" kern="1200" baseline="0" dirty="0" smtClean="0">
                <a:solidFill>
                  <a:schemeClr val="tx1"/>
                </a:solidFill>
                <a:latin typeface="+mn-lt"/>
                <a:ea typeface="+mn-ea"/>
                <a:cs typeface="+mn-cs"/>
              </a:rPr>
              <a:t>detect </a:t>
            </a:r>
            <a:r>
              <a:rPr lang="en-US" sz="1200" b="0" kern="1200" baseline="0" dirty="0" smtClean="0">
                <a:solidFill>
                  <a:schemeClr val="tx1"/>
                </a:solidFill>
                <a:latin typeface="+mn-lt"/>
                <a:ea typeface="+mn-ea"/>
                <a:cs typeface="+mn-cs"/>
              </a:rPr>
              <a:t>the presence of deadlock (conditions 1 through 4 hold) and </a:t>
            </a:r>
            <a:r>
              <a:rPr lang="en-US" sz="1200" kern="1200" baseline="0" dirty="0" smtClean="0">
                <a:solidFill>
                  <a:schemeClr val="tx1"/>
                </a:solidFill>
                <a:latin typeface="+mn-lt"/>
                <a:ea typeface="+mn-ea"/>
                <a:cs typeface="+mn-cs"/>
              </a:rPr>
              <a:t>take action to recover.</a:t>
            </a:r>
            <a:endParaRPr lang="en-NZ"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41</a:t>
            </a:fld>
            <a:endParaRPr lang="en-US" dirty="0"/>
          </a:p>
        </p:txBody>
      </p:sp>
    </p:spTree>
    <p:extLst>
      <p:ext uri="{BB962C8B-B14F-4D97-AF65-F5344CB8AC3E}">
        <p14:creationId xmlns:p14="http://schemas.microsoft.com/office/powerpoint/2010/main" val="12248390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An approach to solving the deadlock problem that differs subtly from deadlock prevention is deadlock avoidance.  In </a:t>
            </a:r>
            <a:r>
              <a:rPr lang="en-US" sz="1200" b="1" kern="1200" baseline="0" dirty="0" smtClean="0">
                <a:solidFill>
                  <a:schemeClr val="tx1"/>
                </a:solidFill>
                <a:latin typeface="+mn-lt"/>
                <a:ea typeface="+mn-ea"/>
                <a:cs typeface="+mn-cs"/>
              </a:rPr>
              <a:t>deadlock prevention , </a:t>
            </a:r>
            <a:r>
              <a:rPr lang="en-US" sz="1200" b="0" kern="1200" baseline="0" dirty="0" smtClean="0">
                <a:solidFill>
                  <a:schemeClr val="tx1"/>
                </a:solidFill>
                <a:latin typeface="+mn-lt"/>
                <a:ea typeface="+mn-ea"/>
                <a:cs typeface="+mn-cs"/>
              </a:rPr>
              <a:t>we constrain resource </a:t>
            </a:r>
            <a:r>
              <a:rPr lang="en-US" sz="1200" kern="1200" baseline="0" dirty="0" smtClean="0">
                <a:solidFill>
                  <a:schemeClr val="tx1"/>
                </a:solidFill>
                <a:latin typeface="+mn-lt"/>
                <a:ea typeface="+mn-ea"/>
                <a:cs typeface="+mn-cs"/>
              </a:rPr>
              <a:t>requests to prevent at least one of the four conditions of deadlock. This is either done indirectly, by preventing one of the three necessary policy conditions (mutual exclusion, hold and wait, no preemption), or directly, by preventing circular wait. This leads to inefficient use of resources and inefficient execution of processes. </a:t>
            </a:r>
            <a:r>
              <a:rPr lang="en-US" sz="1200" b="1" kern="1200" baseline="0" dirty="0" smtClean="0">
                <a:solidFill>
                  <a:schemeClr val="tx1"/>
                </a:solidFill>
                <a:latin typeface="+mn-lt"/>
                <a:ea typeface="+mn-ea"/>
                <a:cs typeface="+mn-cs"/>
              </a:rPr>
              <a:t>Deadlock avoidance , </a:t>
            </a:r>
            <a:r>
              <a:rPr lang="en-US" sz="1200" b="0" kern="1200" baseline="0" dirty="0" smtClean="0">
                <a:solidFill>
                  <a:schemeClr val="tx1"/>
                </a:solidFill>
                <a:latin typeface="+mn-lt"/>
                <a:ea typeface="+mn-ea"/>
                <a:cs typeface="+mn-cs"/>
              </a:rPr>
              <a:t>on the other hand, allows the three necessary</a:t>
            </a:r>
            <a:r>
              <a:rPr lang="en-US" sz="1200" b="1" kern="1200" baseline="0" dirty="0" smtClean="0">
                <a:solidFill>
                  <a:schemeClr val="tx1"/>
                </a:solidFill>
                <a:latin typeface="+mn-lt"/>
                <a:ea typeface="+mn-ea"/>
                <a:cs typeface="+mn-cs"/>
              </a:rPr>
              <a:t> </a:t>
            </a:r>
            <a:r>
              <a:rPr lang="en-US" sz="1200" b="0" kern="1200" baseline="0" dirty="0" smtClean="0">
                <a:solidFill>
                  <a:schemeClr val="tx1"/>
                </a:solidFill>
                <a:latin typeface="+mn-lt"/>
                <a:ea typeface="+mn-ea"/>
                <a:cs typeface="+mn-cs"/>
              </a:rPr>
              <a:t>conditions but </a:t>
            </a:r>
            <a:r>
              <a:rPr lang="en-US" sz="1200" kern="1200" baseline="0" dirty="0" smtClean="0">
                <a:solidFill>
                  <a:schemeClr val="tx1"/>
                </a:solidFill>
                <a:latin typeface="+mn-lt"/>
                <a:ea typeface="+mn-ea"/>
                <a:cs typeface="+mn-cs"/>
              </a:rPr>
              <a:t>makes judicious choices to assure that the deadlock point is never reached. As such, avoidance allows more concurrency than prevention. With deadlock avoidance, a decision is made dynamically whether the current resource allocation request will, if granted, potentially lead to a deadlock. Deadlock avoidance thus requires knowledge</a:t>
            </a:r>
          </a:p>
          <a:p>
            <a:r>
              <a:rPr lang="en-US" sz="1200" kern="1200" baseline="0" dirty="0" smtClean="0">
                <a:solidFill>
                  <a:schemeClr val="tx1"/>
                </a:solidFill>
                <a:latin typeface="+mn-lt"/>
                <a:ea typeface="+mn-ea"/>
                <a:cs typeface="+mn-cs"/>
              </a:rPr>
              <a:t>of future process resource requests. </a:t>
            </a:r>
          </a:p>
          <a:p>
            <a:endParaRPr lang="en-US"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44</a:t>
            </a:fld>
            <a:endParaRPr lang="en-US" dirty="0"/>
          </a:p>
        </p:txBody>
      </p:sp>
    </p:spTree>
    <p:extLst>
      <p:ext uri="{BB962C8B-B14F-4D97-AF65-F5344CB8AC3E}">
        <p14:creationId xmlns:p14="http://schemas.microsoft.com/office/powerpoint/2010/main" val="4329465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
        <p:cNvGrpSpPr/>
        <p:nvPr/>
      </p:nvGrpSpPr>
      <p:grpSpPr>
        <a:xfrm>
          <a:off x="0" y="0"/>
          <a:ext cx="0" cy="0"/>
          <a:chOff x="0" y="0"/>
          <a:chExt cx="0" cy="0"/>
        </a:xfrm>
      </p:grpSpPr>
      <p:sp>
        <p:nvSpPr>
          <p:cNvPr id="46" name="Shape 46"/>
          <p:cNvSpPr>
            <a:spLocks noGrp="1" noRot="1" noChangeAspect="1"/>
          </p:cNvSpPr>
          <p:nvPr>
            <p:ph type="sldImg" idx="2"/>
          </p:nvPr>
        </p:nvSpPr>
        <p:spPr>
          <a:xfrm>
            <a:off x="1270000" y="762000"/>
            <a:ext cx="5080000" cy="3810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7" name="Shape 47"/>
          <p:cNvSpPr txBox="1">
            <a:spLocks noGrp="1"/>
          </p:cNvSpPr>
          <p:nvPr>
            <p:ph type="body" idx="1"/>
          </p:nvPr>
        </p:nvSpPr>
        <p:spPr>
          <a:xfrm>
            <a:off x="762000" y="4826000"/>
            <a:ext cx="6096000" cy="4572000"/>
          </a:xfrm>
          <a:prstGeom prst="rect">
            <a:avLst/>
          </a:prstGeom>
        </p:spPr>
        <p:txBody>
          <a:bodyPr lIns="91425" tIns="91425" rIns="91425" bIns="91425" anchor="t" anchorCtr="0">
            <a:noAutofit/>
          </a:bodyPr>
          <a:lstStyle/>
          <a:p>
            <a:pPr>
              <a:spcBef>
                <a:spcPts val="0"/>
              </a:spcBef>
              <a:buNone/>
            </a:pPr>
            <a:r>
              <a:rPr lang="en-US" sz="1466" dirty="0" smtClean="0"/>
              <a:t>https://computing.llnl.gov/tutorials/pthreads/fork_vs_thread.txt</a:t>
            </a:r>
          </a:p>
          <a:p>
            <a:pPr>
              <a:spcBef>
                <a:spcPts val="0"/>
              </a:spcBef>
              <a:buNone/>
            </a:pPr>
            <a:endParaRPr lang="en-US" sz="1466" dirty="0" smtClean="0"/>
          </a:p>
          <a:p>
            <a:pPr>
              <a:spcBef>
                <a:spcPts val="0"/>
              </a:spcBef>
              <a:buNone/>
            </a:pPr>
            <a:endParaRPr sz="1466" dirty="0"/>
          </a:p>
        </p:txBody>
      </p:sp>
    </p:spTree>
    <p:extLst>
      <p:ext uri="{BB962C8B-B14F-4D97-AF65-F5344CB8AC3E}">
        <p14:creationId xmlns:p14="http://schemas.microsoft.com/office/powerpoint/2010/main" val="14536206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strategy of resource allocation denial, referred to as the </a:t>
            </a:r>
            <a:r>
              <a:rPr lang="en-US" sz="1200" b="1" kern="1200" baseline="0" dirty="0" smtClean="0">
                <a:solidFill>
                  <a:schemeClr val="tx1"/>
                </a:solidFill>
                <a:latin typeface="+mn-lt"/>
                <a:ea typeface="+mn-ea"/>
                <a:cs typeface="+mn-cs"/>
              </a:rPr>
              <a:t>banker’s algorithm,  </a:t>
            </a:r>
            <a:r>
              <a:rPr lang="en-US" sz="1200" kern="1200" baseline="0" dirty="0" smtClean="0">
                <a:solidFill>
                  <a:schemeClr val="tx1"/>
                </a:solidFill>
                <a:latin typeface="+mn-lt"/>
                <a:ea typeface="+mn-ea"/>
                <a:cs typeface="+mn-cs"/>
              </a:rPr>
              <a:t>was first proposed in [DIJK65]. Let us begin by defining the concepts of state and safe state. Consider a system with a fixed number of processes and a fixed number of resources. At any time a process may have zero or more resources allocated to it. The </a:t>
            </a:r>
            <a:r>
              <a:rPr lang="en-US" sz="1200" b="1" kern="1200" baseline="0" dirty="0" smtClean="0">
                <a:solidFill>
                  <a:schemeClr val="tx1"/>
                </a:solidFill>
                <a:latin typeface="+mn-lt"/>
                <a:ea typeface="+mn-ea"/>
                <a:cs typeface="+mn-cs"/>
              </a:rPr>
              <a:t>state </a:t>
            </a:r>
            <a:r>
              <a:rPr lang="en-US" sz="1200" b="0" kern="1200" baseline="0" dirty="0" smtClean="0">
                <a:solidFill>
                  <a:schemeClr val="tx1"/>
                </a:solidFill>
                <a:latin typeface="+mn-lt"/>
                <a:ea typeface="+mn-ea"/>
                <a:cs typeface="+mn-cs"/>
              </a:rPr>
              <a:t>of the system reflects the current allocation of resources to processes. Thus, </a:t>
            </a:r>
            <a:r>
              <a:rPr lang="en-US" sz="1200" kern="1200" baseline="0" dirty="0" smtClean="0">
                <a:solidFill>
                  <a:schemeClr val="tx1"/>
                </a:solidFill>
                <a:latin typeface="+mn-lt"/>
                <a:ea typeface="+mn-ea"/>
                <a:cs typeface="+mn-cs"/>
              </a:rPr>
              <a:t>the state consists of the two vectors, Resource and Available, and the two matrices, Claim and Allocation, defined earlier. A </a:t>
            </a:r>
            <a:r>
              <a:rPr lang="en-US" sz="1200" b="1" kern="1200" baseline="0" dirty="0" smtClean="0">
                <a:solidFill>
                  <a:schemeClr val="tx1"/>
                </a:solidFill>
                <a:latin typeface="+mn-lt"/>
                <a:ea typeface="+mn-ea"/>
                <a:cs typeface="+mn-cs"/>
              </a:rPr>
              <a:t>safe state </a:t>
            </a:r>
            <a:r>
              <a:rPr lang="en-US" sz="1200" b="0" kern="1200" baseline="0" dirty="0" smtClean="0">
                <a:solidFill>
                  <a:schemeClr val="tx1"/>
                </a:solidFill>
                <a:latin typeface="+mn-lt"/>
                <a:ea typeface="+mn-ea"/>
                <a:cs typeface="+mn-cs"/>
              </a:rPr>
              <a:t>is one in which there is at least </a:t>
            </a:r>
            <a:r>
              <a:rPr lang="en-US" sz="1200" kern="1200" baseline="0" dirty="0" smtClean="0">
                <a:solidFill>
                  <a:schemeClr val="tx1"/>
                </a:solidFill>
                <a:latin typeface="+mn-lt"/>
                <a:ea typeface="+mn-ea"/>
                <a:cs typeface="+mn-cs"/>
              </a:rPr>
              <a:t>one sequence of resource allocations to processes that does not result in a deadlock (i.e., all of the processes can be run to completion). An </a:t>
            </a:r>
            <a:r>
              <a:rPr lang="en-US" sz="1200" b="1" kern="1200" baseline="0" dirty="0" smtClean="0">
                <a:solidFill>
                  <a:schemeClr val="tx1"/>
                </a:solidFill>
                <a:latin typeface="+mn-lt"/>
                <a:ea typeface="+mn-ea"/>
                <a:cs typeface="+mn-cs"/>
              </a:rPr>
              <a:t>unsafe state </a:t>
            </a:r>
            <a:r>
              <a:rPr lang="en-US" sz="1200" b="0" kern="1200" baseline="0" dirty="0" smtClean="0">
                <a:solidFill>
                  <a:schemeClr val="tx1"/>
                </a:solidFill>
                <a:latin typeface="+mn-lt"/>
                <a:ea typeface="+mn-ea"/>
                <a:cs typeface="+mn-cs"/>
              </a:rPr>
              <a:t>is, of course, a </a:t>
            </a:r>
            <a:r>
              <a:rPr lang="en-US" sz="1200" kern="1200" baseline="0" dirty="0" smtClean="0">
                <a:solidFill>
                  <a:schemeClr val="tx1"/>
                </a:solidFill>
                <a:latin typeface="+mn-lt"/>
                <a:ea typeface="+mn-ea"/>
                <a:cs typeface="+mn-cs"/>
              </a:rPr>
              <a:t>state that is not safe.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46</a:t>
            </a:fld>
            <a:endParaRPr lang="en-US" dirty="0"/>
          </a:p>
        </p:txBody>
      </p:sp>
    </p:spTree>
    <p:extLst>
      <p:ext uri="{BB962C8B-B14F-4D97-AF65-F5344CB8AC3E}">
        <p14:creationId xmlns:p14="http://schemas.microsoft.com/office/powerpoint/2010/main" val="15175611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following example illustrates these concepts. Figure 6.7a shows the state of a system consisting of four processes and three resources. The total amount of resources R1, R2, and R3 are 9, 3, and 6 units, respectively. In the current state allocations have been made to the four processes, leaving 1 unit of R2 and 1 unit of R3 available. Is this a safe state? To answer this question, we ask an intermediate question: Can any of the four processes be run to completion with the resources available? That is, can the difference between the maximum requirement and current allocation for any process be met with the available resources? In terms of the matrices and vectors introduced earlier, the condition to be met</a:t>
            </a:r>
          </a:p>
          <a:p>
            <a:r>
              <a:rPr lang="en-US" sz="1200" kern="1200" baseline="0" dirty="0" smtClean="0">
                <a:solidFill>
                  <a:schemeClr val="tx1"/>
                </a:solidFill>
                <a:latin typeface="+mn-lt"/>
                <a:ea typeface="+mn-ea"/>
                <a:cs typeface="+mn-cs"/>
              </a:rPr>
              <a:t>for process </a:t>
            </a:r>
            <a:r>
              <a:rPr lang="en-US" sz="1200" i="1" kern="1200" baseline="0" dirty="0" err="1" smtClean="0">
                <a:solidFill>
                  <a:schemeClr val="tx1"/>
                </a:solidFill>
                <a:latin typeface="+mn-lt"/>
                <a:ea typeface="+mn-ea"/>
                <a:cs typeface="+mn-cs"/>
              </a:rPr>
              <a:t>i</a:t>
            </a:r>
            <a:r>
              <a:rPr lang="en-US" sz="1200" i="1" kern="1200" baseline="0" dirty="0" smtClean="0">
                <a:solidFill>
                  <a:schemeClr val="tx1"/>
                </a:solidFill>
                <a:latin typeface="+mn-lt"/>
                <a:ea typeface="+mn-ea"/>
                <a:cs typeface="+mn-cs"/>
              </a:rPr>
              <a:t> is:</a:t>
            </a:r>
          </a:p>
          <a:p>
            <a:r>
              <a:rPr lang="en-US" sz="1200" i="1" kern="1200" baseline="0" dirty="0" err="1" smtClean="0">
                <a:solidFill>
                  <a:schemeClr val="tx1"/>
                </a:solidFill>
                <a:latin typeface="+mn-lt"/>
                <a:ea typeface="+mn-ea"/>
                <a:cs typeface="+mn-cs"/>
              </a:rPr>
              <a:t>C</a:t>
            </a:r>
            <a:r>
              <a:rPr lang="en-US" sz="1200" i="1" kern="1200" baseline="-25000" dirty="0" err="1" smtClean="0">
                <a:solidFill>
                  <a:schemeClr val="tx1"/>
                </a:solidFill>
                <a:latin typeface="+mn-lt"/>
                <a:ea typeface="+mn-ea"/>
                <a:cs typeface="+mn-cs"/>
              </a:rPr>
              <a:t>ij</a:t>
            </a:r>
            <a:r>
              <a:rPr lang="en-US" sz="1200" i="1" kern="1200" baseline="0" dirty="0" smtClean="0">
                <a:solidFill>
                  <a:schemeClr val="tx1"/>
                </a:solidFill>
                <a:latin typeface="+mn-lt"/>
                <a:ea typeface="+mn-ea"/>
                <a:cs typeface="+mn-cs"/>
              </a:rPr>
              <a:t> - </a:t>
            </a:r>
            <a:r>
              <a:rPr lang="en-US" sz="1200" i="1" kern="1200" baseline="0" dirty="0" err="1" smtClean="0">
                <a:solidFill>
                  <a:schemeClr val="tx1"/>
                </a:solidFill>
                <a:latin typeface="+mn-lt"/>
                <a:ea typeface="+mn-ea"/>
                <a:cs typeface="+mn-cs"/>
              </a:rPr>
              <a:t>A</a:t>
            </a:r>
            <a:r>
              <a:rPr lang="en-US" sz="1200" i="1" kern="1200" baseline="-25000" dirty="0" err="1" smtClean="0">
                <a:solidFill>
                  <a:schemeClr val="tx1"/>
                </a:solidFill>
                <a:latin typeface="+mn-lt"/>
                <a:ea typeface="+mn-ea"/>
                <a:cs typeface="+mn-cs"/>
              </a:rPr>
              <a:t>ij</a:t>
            </a:r>
            <a:r>
              <a:rPr lang="en-US" sz="1200" i="1" kern="1200" baseline="0" dirty="0" smtClean="0">
                <a:solidFill>
                  <a:schemeClr val="tx1"/>
                </a:solidFill>
                <a:latin typeface="+mn-lt"/>
                <a:ea typeface="+mn-ea"/>
                <a:cs typeface="+mn-cs"/>
              </a:rPr>
              <a:t> … </a:t>
            </a:r>
            <a:r>
              <a:rPr lang="en-US" sz="1200" i="1" kern="1200" baseline="0" dirty="0" err="1" smtClean="0">
                <a:solidFill>
                  <a:schemeClr val="tx1"/>
                </a:solidFill>
                <a:latin typeface="+mn-lt"/>
                <a:ea typeface="+mn-ea"/>
                <a:cs typeface="+mn-cs"/>
              </a:rPr>
              <a:t>V</a:t>
            </a:r>
            <a:r>
              <a:rPr lang="en-US" sz="1200" i="1" kern="1200" baseline="-25000" dirty="0" err="1" smtClean="0">
                <a:solidFill>
                  <a:schemeClr val="tx1"/>
                </a:solidFill>
                <a:latin typeface="+mn-lt"/>
                <a:ea typeface="+mn-ea"/>
                <a:cs typeface="+mn-cs"/>
              </a:rPr>
              <a:t>j</a:t>
            </a:r>
            <a:r>
              <a:rPr lang="en-US" sz="1200" i="1" kern="1200" baseline="0" dirty="0" smtClean="0">
                <a:solidFill>
                  <a:schemeClr val="tx1"/>
                </a:solidFill>
                <a:latin typeface="+mn-lt"/>
                <a:ea typeface="+mn-ea"/>
                <a:cs typeface="+mn-cs"/>
              </a:rPr>
              <a:t>, for all </a:t>
            </a:r>
            <a:r>
              <a:rPr lang="en-US" sz="1200" i="1" kern="1200" baseline="0" dirty="0" err="1" smtClean="0">
                <a:solidFill>
                  <a:schemeClr val="tx1"/>
                </a:solidFill>
                <a:latin typeface="+mn-lt"/>
                <a:ea typeface="+mn-ea"/>
                <a:cs typeface="+mn-cs"/>
              </a:rPr>
              <a:t>j</a:t>
            </a:r>
            <a:endParaRPr lang="en-NZ" dirty="0" smtClean="0"/>
          </a:p>
          <a:p>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47</a:t>
            </a:fld>
            <a:endParaRPr lang="en-US" dirty="0"/>
          </a:p>
        </p:txBody>
      </p:sp>
    </p:spTree>
    <p:extLst>
      <p:ext uri="{BB962C8B-B14F-4D97-AF65-F5344CB8AC3E}">
        <p14:creationId xmlns:p14="http://schemas.microsoft.com/office/powerpoint/2010/main" val="25126205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Clearly, this is not possible for P1, which has only 1 unit of R1 and requires 2 more units of R1, 2 units of R2, and 2 units of R3. However, by assigning one unit of R3 to process P2, P2 has its maximum required resources allocated and can run to completion. Let us assume that this is accomplished. When P2 completes, its resources can be returned to the pool of available resources. The resulting state is shown in Figure 6.7b . Now we can ask again if any of the remaining processes can be completed. In this case, each of the remaining processes could be completed.</a:t>
            </a:r>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48</a:t>
            </a:fld>
            <a:endParaRPr lang="en-US" dirty="0"/>
          </a:p>
        </p:txBody>
      </p:sp>
    </p:spTree>
    <p:extLst>
      <p:ext uri="{BB962C8B-B14F-4D97-AF65-F5344CB8AC3E}">
        <p14:creationId xmlns:p14="http://schemas.microsoft.com/office/powerpoint/2010/main" val="16840276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Suppose we choose P1, allocate the required resources, complete P1, and return all of P1’s resources to the available pool. We are left in the state shown in Figure 6.7c .</a:t>
            </a:r>
            <a:endParaRPr lang="en-US"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49</a:t>
            </a:fld>
            <a:endParaRPr lang="en-US" dirty="0"/>
          </a:p>
        </p:txBody>
      </p:sp>
    </p:spTree>
    <p:extLst>
      <p:ext uri="{BB962C8B-B14F-4D97-AF65-F5344CB8AC3E}">
        <p14:creationId xmlns:p14="http://schemas.microsoft.com/office/powerpoint/2010/main" val="34782020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Consider the state defined in Figure 6.8a . Suppose P2 makes a request for one additional unit of R1 and one additional unit of R3. If we assume the request is granted, then the resulting state is that of Figure 6.7a . We have already seen that this is a safe state; therefore, it is safe to grant the request. Now let us return to the state of Figure 6.8a and suppose that P1 makes the request for one additional unit each of R1 and R3; if we assume that the request is granted, we are left in the state of Figure 6.8b . Is this a safe state? The answer is no, because each process will need at least one additional unit of R1, and there are none available. Thus, on the basis of deadlock avoidance, the request by P1 should be denied and P1 should be blocked.</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It is important to point out that Figure 6.8b is not a deadlocked state. It merely has the potential for deadlock. It is possible, for example, that if P1 were run from this state it would subsequently release one unit of R1 and one unit of R3 prior to needing these resources again. If that happened, the system would return to a safe state. Thus, the deadlock avoidance strategy does not predict deadlock with certainty; it merely anticipates the possibility of deadlock and assures that there is never such a possibility.</a:t>
            </a:r>
            <a:endParaRPr lang="en-US" b="0"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51</a:t>
            </a:fld>
            <a:endParaRPr lang="en-US" dirty="0"/>
          </a:p>
        </p:txBody>
      </p:sp>
    </p:spTree>
    <p:extLst>
      <p:ext uri="{BB962C8B-B14F-4D97-AF65-F5344CB8AC3E}">
        <p14:creationId xmlns:p14="http://schemas.microsoft.com/office/powerpoint/2010/main" val="307126922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Figure 6.9 gives an abstract version of the deadlock avoidance logic. The main algorithm is shown in part (</a:t>
            </a:r>
            <a:r>
              <a:rPr lang="en-US" sz="1200" kern="1200" baseline="0" dirty="0" err="1" smtClean="0">
                <a:solidFill>
                  <a:schemeClr val="tx1"/>
                </a:solidFill>
                <a:latin typeface="+mn-lt"/>
                <a:ea typeface="+mn-ea"/>
                <a:cs typeface="+mn-cs"/>
              </a:rPr>
              <a:t>b</a:t>
            </a:r>
            <a:r>
              <a:rPr lang="en-US" sz="1200" kern="1200" baseline="0" dirty="0" smtClean="0">
                <a:solidFill>
                  <a:schemeClr val="tx1"/>
                </a:solidFill>
                <a:latin typeface="+mn-lt"/>
                <a:ea typeface="+mn-ea"/>
                <a:cs typeface="+mn-cs"/>
              </a:rPr>
              <a:t>). With the state of the system defined by the data structure state , request[*] is a vector defining the resources requested by process </a:t>
            </a:r>
            <a:r>
              <a:rPr lang="en-US" sz="1200" i="1" kern="1200" baseline="0" dirty="0" err="1" smtClean="0">
                <a:solidFill>
                  <a:schemeClr val="tx1"/>
                </a:solidFill>
                <a:latin typeface="+mn-lt"/>
                <a:ea typeface="+mn-ea"/>
                <a:cs typeface="+mn-cs"/>
              </a:rPr>
              <a:t>i</a:t>
            </a:r>
            <a:r>
              <a:rPr lang="en-US" sz="1200" i="1" kern="1200" baseline="0" dirty="0" smtClean="0">
                <a:solidFill>
                  <a:schemeClr val="tx1"/>
                </a:solidFill>
                <a:latin typeface="+mn-lt"/>
                <a:ea typeface="+mn-ea"/>
                <a:cs typeface="+mn-cs"/>
              </a:rPr>
              <a:t> . First, a check is made to assure that the request does not exceed the </a:t>
            </a:r>
            <a:r>
              <a:rPr lang="en-US" sz="1200" kern="1200" baseline="0" dirty="0" smtClean="0">
                <a:solidFill>
                  <a:schemeClr val="tx1"/>
                </a:solidFill>
                <a:latin typeface="+mn-lt"/>
                <a:ea typeface="+mn-ea"/>
                <a:cs typeface="+mn-cs"/>
              </a:rPr>
              <a:t>original claim of the process. If the request is valid, the next step is to determine if it is possible to fulfill the request (i.e., there are sufficient resources available). If it is not possible, then the process is suspended. If it is possible, the final step is to</a:t>
            </a:r>
          </a:p>
          <a:p>
            <a:r>
              <a:rPr lang="en-US" sz="1200" kern="1200" baseline="0" dirty="0" smtClean="0">
                <a:solidFill>
                  <a:schemeClr val="tx1"/>
                </a:solidFill>
                <a:latin typeface="+mn-lt"/>
                <a:ea typeface="+mn-ea"/>
                <a:cs typeface="+mn-cs"/>
              </a:rPr>
              <a:t>determine if it is safe to fulfill the request. To do this, the resources are tentatively assigned to process </a:t>
            </a:r>
            <a:r>
              <a:rPr lang="en-US" sz="1200" i="1" kern="1200" baseline="0" dirty="0" err="1" smtClean="0">
                <a:solidFill>
                  <a:schemeClr val="tx1"/>
                </a:solidFill>
                <a:latin typeface="+mn-lt"/>
                <a:ea typeface="+mn-ea"/>
                <a:cs typeface="+mn-cs"/>
              </a:rPr>
              <a:t>i</a:t>
            </a:r>
            <a:r>
              <a:rPr lang="en-US" sz="1200" i="1" kern="1200" baseline="0" dirty="0" smtClean="0">
                <a:solidFill>
                  <a:schemeClr val="tx1"/>
                </a:solidFill>
                <a:latin typeface="+mn-lt"/>
                <a:ea typeface="+mn-ea"/>
                <a:cs typeface="+mn-cs"/>
              </a:rPr>
              <a:t> to form </a:t>
            </a:r>
            <a:r>
              <a:rPr lang="en-US" sz="1200" i="1" kern="1200" baseline="0" dirty="0" err="1" smtClean="0">
                <a:solidFill>
                  <a:schemeClr val="tx1"/>
                </a:solidFill>
                <a:latin typeface="+mn-lt"/>
                <a:ea typeface="+mn-ea"/>
                <a:cs typeface="+mn-cs"/>
              </a:rPr>
              <a:t>newstate</a:t>
            </a:r>
            <a:r>
              <a:rPr lang="en-US" sz="1200" i="1" kern="1200" baseline="0" dirty="0" smtClean="0">
                <a:solidFill>
                  <a:schemeClr val="tx1"/>
                </a:solidFill>
                <a:latin typeface="+mn-lt"/>
                <a:ea typeface="+mn-ea"/>
                <a:cs typeface="+mn-cs"/>
              </a:rPr>
              <a:t> .</a:t>
            </a:r>
          </a:p>
          <a:p>
            <a:endParaRPr lang="en-US" sz="1200" i="1" kern="1200" baseline="0" dirty="0" smtClean="0">
              <a:solidFill>
                <a:schemeClr val="tx1"/>
              </a:solidFill>
              <a:latin typeface="+mn-lt"/>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NZ" dirty="0" smtClean="0"/>
              <a:t>Then a test for safety is made using the algorithm in Figure 6.9c.</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52</a:t>
            </a:fld>
            <a:endParaRPr lang="en-US" dirty="0"/>
          </a:p>
        </p:txBody>
      </p:sp>
    </p:spTree>
    <p:extLst>
      <p:ext uri="{BB962C8B-B14F-4D97-AF65-F5344CB8AC3E}">
        <p14:creationId xmlns:p14="http://schemas.microsoft.com/office/powerpoint/2010/main" val="255510119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We can use Figure 6.10 to illustrate the deadlock detection algorithm. The</a:t>
            </a:r>
          </a:p>
          <a:p>
            <a:r>
              <a:rPr lang="en-US" sz="1200" kern="1200" baseline="0" dirty="0" smtClean="0">
                <a:solidFill>
                  <a:schemeClr val="tx1"/>
                </a:solidFill>
                <a:latin typeface="+mn-lt"/>
                <a:ea typeface="+mn-ea"/>
                <a:cs typeface="+mn-cs"/>
              </a:rPr>
              <a:t>algorithm proceeds as follows:</a:t>
            </a:r>
            <a:endParaRPr lang="en-NZ" sz="1200" b="0" kern="1200" baseline="0" dirty="0" smtClean="0">
              <a:solidFill>
                <a:schemeClr val="tx1"/>
              </a:solidFill>
              <a:latin typeface="+mn-lt"/>
              <a:ea typeface="+mn-ea"/>
              <a:cs typeface="+mn-cs"/>
            </a:endParaRPr>
          </a:p>
          <a:p>
            <a:endParaRPr lang="en-NZ" sz="1200" b="0" kern="1200" baseline="0" dirty="0" smtClean="0">
              <a:solidFill>
                <a:schemeClr val="tx1"/>
              </a:solidFill>
              <a:latin typeface="+mn-lt"/>
              <a:ea typeface="+mn-ea"/>
              <a:cs typeface="+mn-cs"/>
            </a:endParaRPr>
          </a:p>
          <a:p>
            <a:r>
              <a:rPr lang="en-NZ" sz="1200" b="0" kern="1200" baseline="0" dirty="0" smtClean="0">
                <a:solidFill>
                  <a:schemeClr val="tx1"/>
                </a:solidFill>
                <a:latin typeface="+mn-lt"/>
                <a:ea typeface="+mn-ea"/>
                <a:cs typeface="+mn-cs"/>
              </a:rPr>
              <a:t>1.  Mark P4, because P4 has no allocated resources.</a:t>
            </a:r>
          </a:p>
          <a:p>
            <a:endParaRPr lang="en-NZ" sz="1200" b="0" kern="1200" baseline="0" dirty="0" smtClean="0">
              <a:solidFill>
                <a:schemeClr val="tx1"/>
              </a:solidFill>
              <a:latin typeface="+mn-lt"/>
              <a:ea typeface="+mn-ea"/>
              <a:cs typeface="+mn-cs"/>
            </a:endParaRPr>
          </a:p>
          <a:p>
            <a:r>
              <a:rPr lang="pl-PL" sz="1200" b="0" kern="1200" baseline="0" dirty="0" smtClean="0">
                <a:solidFill>
                  <a:schemeClr val="tx1"/>
                </a:solidFill>
                <a:latin typeface="+mn-lt"/>
                <a:ea typeface="+mn-ea"/>
                <a:cs typeface="+mn-cs"/>
              </a:rPr>
              <a:t>2. Set </a:t>
            </a:r>
            <a:r>
              <a:rPr lang="pl-PL" sz="1200" b="1" kern="1200" baseline="0" dirty="0" smtClean="0">
                <a:solidFill>
                  <a:schemeClr val="tx1"/>
                </a:solidFill>
                <a:latin typeface="+mn-lt"/>
                <a:ea typeface="+mn-ea"/>
                <a:cs typeface="+mn-cs"/>
              </a:rPr>
              <a:t>W</a:t>
            </a:r>
            <a:r>
              <a:rPr lang="en-NZ" sz="1200" b="1" kern="1200" baseline="0" dirty="0" smtClean="0">
                <a:solidFill>
                  <a:schemeClr val="tx1"/>
                </a:solidFill>
                <a:latin typeface="+mn-lt"/>
                <a:ea typeface="+mn-ea"/>
                <a:cs typeface="+mn-cs"/>
              </a:rPr>
              <a:t> </a:t>
            </a:r>
            <a:r>
              <a:rPr lang="en-NZ" sz="1200" b="0" kern="1200" baseline="0" dirty="0" smtClean="0">
                <a:solidFill>
                  <a:schemeClr val="tx1"/>
                </a:solidFill>
                <a:latin typeface="+mn-lt"/>
                <a:ea typeface="+mn-ea"/>
                <a:cs typeface="+mn-cs"/>
              </a:rPr>
              <a:t>=</a:t>
            </a:r>
            <a:r>
              <a:rPr lang="pl-PL" sz="1200" b="0" kern="1200" baseline="0" dirty="0" smtClean="0">
                <a:solidFill>
                  <a:schemeClr val="tx1"/>
                </a:solidFill>
                <a:latin typeface="+mn-lt"/>
                <a:ea typeface="+mn-ea"/>
                <a:cs typeface="+mn-cs"/>
              </a:rPr>
              <a:t> (0 0 0 0 1).</a:t>
            </a:r>
          </a:p>
          <a:p>
            <a:endParaRPr lang="en-NZ" sz="1200" b="0" kern="1200" baseline="0" dirty="0" smtClean="0">
              <a:solidFill>
                <a:schemeClr val="tx1"/>
              </a:solidFill>
              <a:latin typeface="+mn-lt"/>
              <a:ea typeface="+mn-ea"/>
              <a:cs typeface="+mn-cs"/>
            </a:endParaRPr>
          </a:p>
          <a:p>
            <a:r>
              <a:rPr lang="en-NZ" sz="1200" b="0" kern="1200" baseline="0" dirty="0" smtClean="0">
                <a:solidFill>
                  <a:schemeClr val="tx1"/>
                </a:solidFill>
                <a:latin typeface="+mn-lt"/>
                <a:ea typeface="+mn-ea"/>
                <a:cs typeface="+mn-cs"/>
              </a:rPr>
              <a:t>3. The request of process P3 is less than or equal to </a:t>
            </a:r>
            <a:r>
              <a:rPr lang="en-NZ" sz="1200" b="1" kern="1200" baseline="0" dirty="0" smtClean="0">
                <a:solidFill>
                  <a:schemeClr val="tx1"/>
                </a:solidFill>
                <a:latin typeface="+mn-lt"/>
                <a:ea typeface="+mn-ea"/>
                <a:cs typeface="+mn-cs"/>
              </a:rPr>
              <a:t>W</a:t>
            </a:r>
            <a:r>
              <a:rPr lang="en-NZ" sz="1200" b="0" kern="1200" baseline="0" dirty="0" smtClean="0">
                <a:solidFill>
                  <a:schemeClr val="tx1"/>
                </a:solidFill>
                <a:latin typeface="+mn-lt"/>
                <a:ea typeface="+mn-ea"/>
                <a:cs typeface="+mn-cs"/>
              </a:rPr>
              <a:t>, so mark P3 and set W=W + (0 0 0 1 0) = (0 0 0 1 1).</a:t>
            </a:r>
          </a:p>
          <a:p>
            <a:endParaRPr lang="en-NZ" sz="1200" b="0" kern="1200" baseline="0" dirty="0" smtClean="0">
              <a:solidFill>
                <a:schemeClr val="tx1"/>
              </a:solidFill>
              <a:latin typeface="+mn-lt"/>
              <a:ea typeface="+mn-ea"/>
              <a:cs typeface="+mn-cs"/>
            </a:endParaRPr>
          </a:p>
          <a:p>
            <a:r>
              <a:rPr lang="en-NZ" sz="1200" b="0" kern="1200" baseline="0" dirty="0" smtClean="0">
                <a:solidFill>
                  <a:schemeClr val="tx1"/>
                </a:solidFill>
                <a:latin typeface="+mn-lt"/>
                <a:ea typeface="+mn-ea"/>
                <a:cs typeface="+mn-cs"/>
              </a:rPr>
              <a:t>4. No other unmarked process has a row in Q that is less than or equal to W.</a:t>
            </a:r>
          </a:p>
          <a:p>
            <a:pPr lvl="1"/>
            <a:r>
              <a:rPr lang="en-NZ" sz="1200" b="0" kern="1200" baseline="0" dirty="0" smtClean="0">
                <a:solidFill>
                  <a:schemeClr val="tx1"/>
                </a:solidFill>
                <a:latin typeface="+mn-lt"/>
                <a:ea typeface="+mn-ea"/>
                <a:cs typeface="+mn-cs"/>
              </a:rPr>
              <a:t>Therefore, terminate the algorithm.</a:t>
            </a:r>
          </a:p>
          <a:p>
            <a:pPr lvl="1"/>
            <a:endParaRPr lang="en-NZ" sz="1200" b="0" kern="1200" baseline="0" dirty="0" smtClean="0">
              <a:solidFill>
                <a:schemeClr val="tx1"/>
              </a:solidFill>
              <a:latin typeface="+mn-lt"/>
              <a:ea typeface="+mn-ea"/>
              <a:cs typeface="+mn-cs"/>
            </a:endParaRPr>
          </a:p>
          <a:p>
            <a:r>
              <a:rPr lang="en-NZ" sz="1200" b="0" kern="1200" baseline="0" dirty="0" smtClean="0">
                <a:solidFill>
                  <a:schemeClr val="tx1"/>
                </a:solidFill>
                <a:latin typeface="+mn-lt"/>
                <a:ea typeface="+mn-ea"/>
                <a:cs typeface="+mn-cs"/>
              </a:rPr>
              <a:t>The algorithm concludes with P1 and P2 unmarked, indicating that these processes are deadlocked.</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55</a:t>
            </a:fld>
            <a:endParaRPr lang="en-US" dirty="0"/>
          </a:p>
        </p:txBody>
      </p:sp>
    </p:spTree>
    <p:extLst>
      <p:ext uri="{BB962C8B-B14F-4D97-AF65-F5344CB8AC3E}">
        <p14:creationId xmlns:p14="http://schemas.microsoft.com/office/powerpoint/2010/main" val="298245385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As Table 6.1 suggests, there are strengths and weaknesses to all of the strategies for dealing with deadlock. Rather than attempting to design an OS facility that employs only one of these strategies, it might be more efficient to use different strategies in different situations.</a:t>
            </a:r>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57</a:t>
            </a:fld>
            <a:endParaRPr lang="en-US" dirty="0"/>
          </a:p>
        </p:txBody>
      </p:sp>
    </p:spTree>
    <p:extLst>
      <p:ext uri="{BB962C8B-B14F-4D97-AF65-F5344CB8AC3E}">
        <p14:creationId xmlns:p14="http://schemas.microsoft.com/office/powerpoint/2010/main" val="95186454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UNIX provides a variety of mechanisms for </a:t>
            </a:r>
            <a:r>
              <a:rPr lang="en-US" sz="1200" kern="1200" baseline="0" dirty="0" err="1" smtClean="0">
                <a:solidFill>
                  <a:schemeClr val="tx1"/>
                </a:solidFill>
                <a:latin typeface="+mn-lt"/>
                <a:ea typeface="+mn-ea"/>
                <a:cs typeface="+mn-cs"/>
              </a:rPr>
              <a:t>interprocessor</a:t>
            </a:r>
            <a:r>
              <a:rPr lang="en-US" sz="1200" kern="1200" baseline="0" dirty="0" smtClean="0">
                <a:solidFill>
                  <a:schemeClr val="tx1"/>
                </a:solidFill>
                <a:latin typeface="+mn-lt"/>
                <a:ea typeface="+mn-ea"/>
                <a:cs typeface="+mn-cs"/>
              </a:rPr>
              <a:t> communication and synchronization.</a:t>
            </a:r>
          </a:p>
          <a:p>
            <a:r>
              <a:rPr lang="en-US" sz="1200" kern="1200" baseline="0" dirty="0" smtClean="0">
                <a:solidFill>
                  <a:schemeClr val="tx1"/>
                </a:solidFill>
                <a:latin typeface="+mn-lt"/>
                <a:ea typeface="+mn-ea"/>
                <a:cs typeface="+mn-cs"/>
              </a:rPr>
              <a:t>Here, we look at the most important of these:</a:t>
            </a:r>
          </a:p>
          <a:p>
            <a:r>
              <a:rPr lang="en-US" sz="1200" kern="1200" baseline="0" dirty="0" smtClean="0">
                <a:solidFill>
                  <a:schemeClr val="tx1"/>
                </a:solidFill>
                <a:latin typeface="+mn-lt"/>
                <a:ea typeface="+mn-ea"/>
                <a:cs typeface="+mn-cs"/>
              </a:rPr>
              <a:t>• Pipes</a:t>
            </a:r>
          </a:p>
          <a:p>
            <a:r>
              <a:rPr lang="en-US" sz="1200" kern="1200" baseline="0" dirty="0" smtClean="0">
                <a:solidFill>
                  <a:schemeClr val="tx1"/>
                </a:solidFill>
                <a:latin typeface="+mn-lt"/>
                <a:ea typeface="+mn-ea"/>
                <a:cs typeface="+mn-cs"/>
              </a:rPr>
              <a:t>• Messages</a:t>
            </a:r>
          </a:p>
          <a:p>
            <a:r>
              <a:rPr lang="en-US" sz="1200" kern="1200" baseline="0" dirty="0" smtClean="0">
                <a:solidFill>
                  <a:schemeClr val="tx1"/>
                </a:solidFill>
                <a:latin typeface="+mn-lt"/>
                <a:ea typeface="+mn-ea"/>
                <a:cs typeface="+mn-cs"/>
              </a:rPr>
              <a:t>• Shared memory</a:t>
            </a:r>
          </a:p>
          <a:p>
            <a:r>
              <a:rPr lang="en-US" sz="1200" kern="1200" baseline="0" dirty="0" smtClean="0">
                <a:solidFill>
                  <a:schemeClr val="tx1"/>
                </a:solidFill>
                <a:latin typeface="+mn-lt"/>
                <a:ea typeface="+mn-ea"/>
                <a:cs typeface="+mn-cs"/>
              </a:rPr>
              <a:t>• Semaphores</a:t>
            </a:r>
          </a:p>
          <a:p>
            <a:r>
              <a:rPr lang="en-US" sz="1200" kern="1200" baseline="0" dirty="0" smtClean="0">
                <a:solidFill>
                  <a:schemeClr val="tx1"/>
                </a:solidFill>
                <a:latin typeface="+mn-lt"/>
                <a:ea typeface="+mn-ea"/>
                <a:cs typeface="+mn-cs"/>
              </a:rPr>
              <a:t>• Signals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Pipes, messages, and shared memory can be used to communicate data between</a:t>
            </a:r>
          </a:p>
          <a:p>
            <a:r>
              <a:rPr lang="en-US" sz="1200" kern="1200" baseline="0" dirty="0" smtClean="0">
                <a:solidFill>
                  <a:schemeClr val="tx1"/>
                </a:solidFill>
                <a:latin typeface="+mn-lt"/>
                <a:ea typeface="+mn-ea"/>
                <a:cs typeface="+mn-cs"/>
              </a:rPr>
              <a:t>processes, whereas semaphores and signals are used to trigger actions by other</a:t>
            </a:r>
          </a:p>
          <a:p>
            <a:r>
              <a:rPr lang="en-US" sz="1200" kern="1200" baseline="0" dirty="0" smtClean="0">
                <a:solidFill>
                  <a:schemeClr val="tx1"/>
                </a:solidFill>
                <a:latin typeface="+mn-lt"/>
                <a:ea typeface="+mn-ea"/>
                <a:cs typeface="+mn-cs"/>
              </a:rPr>
              <a:t>processes.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59</a:t>
            </a:fld>
            <a:endParaRPr lang="en-US" dirty="0"/>
          </a:p>
        </p:txBody>
      </p:sp>
    </p:spTree>
    <p:extLst>
      <p:ext uri="{BB962C8B-B14F-4D97-AF65-F5344CB8AC3E}">
        <p14:creationId xmlns:p14="http://schemas.microsoft.com/office/powerpoint/2010/main" val="100736735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One of the most significant contributions of UNIX to the development of operating systems is the pipe. Inspired by the concept of </a:t>
            </a:r>
            <a:r>
              <a:rPr lang="en-US" sz="1200" kern="1200" baseline="0" dirty="0" err="1" smtClean="0">
                <a:solidFill>
                  <a:schemeClr val="tx1"/>
                </a:solidFill>
                <a:latin typeface="+mn-lt"/>
                <a:ea typeface="+mn-ea"/>
                <a:cs typeface="+mn-cs"/>
              </a:rPr>
              <a:t>coroutines</a:t>
            </a:r>
            <a:r>
              <a:rPr lang="en-US" sz="1200" kern="1200" baseline="0" dirty="0" smtClean="0">
                <a:solidFill>
                  <a:schemeClr val="tx1"/>
                </a:solidFill>
                <a:latin typeface="+mn-lt"/>
                <a:ea typeface="+mn-ea"/>
                <a:cs typeface="+mn-cs"/>
              </a:rPr>
              <a:t> [RITC84], a pipe is a circular buffer allowing two processes to communicate on the producer–consumer model. Thus, it is a first-in-first-out queue, written by one process and read by another.</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When a pipe is created, it is given a fixed size in bytes. When a process attempts to write into the pipe, the write request is immediately executed if there is sufficient room; otherwise the process is blocked. Similarly, a reading process is blocked if it attempts to read more bytes than are currently in the pipe; otherwise the read request is immediately executed. The OS enforces mutual exclusion: that is, only one process can access a pipe at a time.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There are two types of pipes: named and unnamed. Only related processes can share unnamed pipes, while either related or unrelated processes can share named pipes.</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60</a:t>
            </a:fld>
            <a:endParaRPr lang="en-US" dirty="0"/>
          </a:p>
        </p:txBody>
      </p:sp>
    </p:spTree>
    <p:extLst>
      <p:ext uri="{BB962C8B-B14F-4D97-AF65-F5344CB8AC3E}">
        <p14:creationId xmlns:p14="http://schemas.microsoft.com/office/powerpoint/2010/main" val="25866304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Shape 53"/>
          <p:cNvSpPr>
            <a:spLocks noGrp="1" noRot="1" noChangeAspect="1"/>
          </p:cNvSpPr>
          <p:nvPr>
            <p:ph type="sldImg" idx="2"/>
          </p:nvPr>
        </p:nvSpPr>
        <p:spPr>
          <a:xfrm>
            <a:off x="1270000" y="762000"/>
            <a:ext cx="5080000" cy="3810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4" name="Shape 54"/>
          <p:cNvSpPr txBox="1">
            <a:spLocks noGrp="1"/>
          </p:cNvSpPr>
          <p:nvPr>
            <p:ph type="body" idx="1"/>
          </p:nvPr>
        </p:nvSpPr>
        <p:spPr>
          <a:xfrm>
            <a:off x="762000" y="4826000"/>
            <a:ext cx="6096000" cy="4572000"/>
          </a:xfrm>
          <a:prstGeom prst="rect">
            <a:avLst/>
          </a:prstGeom>
        </p:spPr>
        <p:txBody>
          <a:bodyPr lIns="91425" tIns="91425" rIns="91425" bIns="91425" anchor="t" anchorCtr="0">
            <a:noAutofit/>
          </a:bodyPr>
          <a:lstStyle/>
          <a:p>
            <a:pPr>
              <a:spcBef>
                <a:spcPts val="0"/>
              </a:spcBef>
              <a:buNone/>
            </a:pPr>
            <a:endParaRPr sz="1466"/>
          </a:p>
        </p:txBody>
      </p:sp>
    </p:spTree>
    <p:extLst>
      <p:ext uri="{BB962C8B-B14F-4D97-AF65-F5344CB8AC3E}">
        <p14:creationId xmlns:p14="http://schemas.microsoft.com/office/powerpoint/2010/main" val="98879830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 signal is a software mechanism that informs a process of the occurrence of asynchronous events. A signal is similar to a hardware interrupt but does not employ priorities. That is, all signals are treated equally; signals that occur at the same time are presented to a process one at a time, with no particular ordering.</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Processes may send each other signals, or the kernel may send signals internally. A signal is delivered by updating a field in the process table for the process to which the signal is being sent. Because each signal is maintained as a single bit, signals of a given type cannot be queued. A signal is processed just after a process wakes up to run or whenever the process is preparing to return from a system call. A process may respond to a signal by performing some default action (e.g., termination), executing a signal-handler function, or ignoring the signal.</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62</a:t>
            </a:fld>
            <a:endParaRPr lang="en-US" dirty="0"/>
          </a:p>
        </p:txBody>
      </p:sp>
    </p:spTree>
    <p:extLst>
      <p:ext uri="{BB962C8B-B14F-4D97-AF65-F5344CB8AC3E}">
        <p14:creationId xmlns:p14="http://schemas.microsoft.com/office/powerpoint/2010/main" val="198831630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Table 6.2 lists signals defined for UNIX SVR4.</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63</a:t>
            </a:fld>
            <a:endParaRPr lang="en-US" dirty="0"/>
          </a:p>
        </p:txBody>
      </p:sp>
    </p:spTree>
    <p:extLst>
      <p:ext uri="{BB962C8B-B14F-4D97-AF65-F5344CB8AC3E}">
        <p14:creationId xmlns:p14="http://schemas.microsoft.com/office/powerpoint/2010/main" val="39308366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https://computing.llnl.gov/tutorials/pthreads/</a:t>
            </a:r>
          </a:p>
          <a:p>
            <a:endParaRPr lang="en-US" dirty="0"/>
          </a:p>
        </p:txBody>
      </p:sp>
      <p:sp>
        <p:nvSpPr>
          <p:cNvPr id="4" name="Slide Number Placeholder 3"/>
          <p:cNvSpPr>
            <a:spLocks noGrp="1"/>
          </p:cNvSpPr>
          <p:nvPr>
            <p:ph type="sldNum" sz="quarter" idx="10"/>
          </p:nvPr>
        </p:nvSpPr>
        <p:spPr/>
        <p:txBody>
          <a:bodyPr/>
          <a:lstStyle/>
          <a:p>
            <a:fld id="{EEF7308F-9C2E-4492-BAF1-ED1303A4E29C}" type="slidenum">
              <a:rPr lang="en-US" smtClean="0"/>
              <a:t>5</a:t>
            </a:fld>
            <a:endParaRPr lang="en-US"/>
          </a:p>
        </p:txBody>
      </p:sp>
    </p:spTree>
    <p:extLst>
      <p:ext uri="{BB962C8B-B14F-4D97-AF65-F5344CB8AC3E}">
        <p14:creationId xmlns:p14="http://schemas.microsoft.com/office/powerpoint/2010/main" val="9304203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Shape 59"/>
          <p:cNvSpPr>
            <a:spLocks noGrp="1" noRot="1" noChangeAspect="1"/>
          </p:cNvSpPr>
          <p:nvPr>
            <p:ph type="sldImg" idx="2"/>
          </p:nvPr>
        </p:nvSpPr>
        <p:spPr>
          <a:xfrm>
            <a:off x="1270000" y="762000"/>
            <a:ext cx="5080000" cy="3810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0" name="Shape 60"/>
          <p:cNvSpPr txBox="1">
            <a:spLocks noGrp="1"/>
          </p:cNvSpPr>
          <p:nvPr>
            <p:ph type="body" idx="1"/>
          </p:nvPr>
        </p:nvSpPr>
        <p:spPr>
          <a:xfrm>
            <a:off x="762000" y="4826000"/>
            <a:ext cx="6096000" cy="4572000"/>
          </a:xfrm>
          <a:prstGeom prst="rect">
            <a:avLst/>
          </a:prstGeom>
        </p:spPr>
        <p:txBody>
          <a:bodyPr lIns="91425" tIns="91425" rIns="91425" bIns="91425" anchor="t" anchorCtr="0">
            <a:noAutofit/>
          </a:bodyPr>
          <a:lstStyle/>
          <a:p>
            <a:pPr>
              <a:spcBef>
                <a:spcPts val="0"/>
              </a:spcBef>
              <a:buNone/>
            </a:pPr>
            <a:endParaRPr sz="1466"/>
          </a:p>
        </p:txBody>
      </p:sp>
    </p:spTree>
    <p:extLst>
      <p:ext uri="{BB962C8B-B14F-4D97-AF65-F5344CB8AC3E}">
        <p14:creationId xmlns:p14="http://schemas.microsoft.com/office/powerpoint/2010/main" val="4280633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Shape 65"/>
          <p:cNvSpPr>
            <a:spLocks noGrp="1" noRot="1" noChangeAspect="1"/>
          </p:cNvSpPr>
          <p:nvPr>
            <p:ph type="sldImg" idx="2"/>
          </p:nvPr>
        </p:nvSpPr>
        <p:spPr>
          <a:xfrm>
            <a:off x="1270000" y="762000"/>
            <a:ext cx="5080000" cy="3810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6" name="Shape 66"/>
          <p:cNvSpPr txBox="1">
            <a:spLocks noGrp="1"/>
          </p:cNvSpPr>
          <p:nvPr>
            <p:ph type="body" idx="1"/>
          </p:nvPr>
        </p:nvSpPr>
        <p:spPr>
          <a:xfrm>
            <a:off x="762000" y="4826000"/>
            <a:ext cx="6096000" cy="4572000"/>
          </a:xfrm>
          <a:prstGeom prst="rect">
            <a:avLst/>
          </a:prstGeom>
        </p:spPr>
        <p:txBody>
          <a:bodyPr lIns="91425" tIns="91425" rIns="91425" bIns="91425" anchor="t" anchorCtr="0">
            <a:noAutofit/>
          </a:bodyPr>
          <a:lstStyle/>
          <a:p>
            <a:pPr>
              <a:spcBef>
                <a:spcPts val="0"/>
              </a:spcBef>
              <a:buNone/>
            </a:pPr>
            <a:endParaRPr sz="1466"/>
          </a:p>
        </p:txBody>
      </p:sp>
    </p:spTree>
    <p:extLst>
      <p:ext uri="{BB962C8B-B14F-4D97-AF65-F5344CB8AC3E}">
        <p14:creationId xmlns:p14="http://schemas.microsoft.com/office/powerpoint/2010/main" val="9224691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EF7308F-9C2E-4492-BAF1-ED1303A4E29C}" type="slidenum">
              <a:rPr lang="en-US" smtClean="0"/>
              <a:t>21</a:t>
            </a:fld>
            <a:endParaRPr lang="en-US"/>
          </a:p>
        </p:txBody>
      </p:sp>
    </p:spTree>
    <p:extLst>
      <p:ext uri="{BB962C8B-B14F-4D97-AF65-F5344CB8AC3E}">
        <p14:creationId xmlns:p14="http://schemas.microsoft.com/office/powerpoint/2010/main" val="5051071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Deadlock can be defined as the </a:t>
            </a:r>
            <a:r>
              <a:rPr lang="en-US" sz="1200" i="1" kern="1200" baseline="0" dirty="0" smtClean="0">
                <a:solidFill>
                  <a:schemeClr val="tx1"/>
                </a:solidFill>
                <a:latin typeface="+mn-lt"/>
                <a:ea typeface="+mn-ea"/>
                <a:cs typeface="+mn-cs"/>
              </a:rPr>
              <a:t>permanent blocking of a set of processes that either </a:t>
            </a:r>
            <a:r>
              <a:rPr lang="en-US" sz="1200" kern="1200" baseline="0" dirty="0" smtClean="0">
                <a:solidFill>
                  <a:schemeClr val="tx1"/>
                </a:solidFill>
                <a:latin typeface="+mn-lt"/>
                <a:ea typeface="+mn-ea"/>
                <a:cs typeface="+mn-cs"/>
              </a:rPr>
              <a:t>compete for system resources or communicate with each other. A set of processes is deadlocked when each process in the set is blocked awaiting an event (typically the freeing up of some requested resource) that can only be triggered by another blocked process in the set. Deadlock is permanent because none of the events is ever triggered. Unlike other problems in concurrent process management, there is no efficient solution in the general case.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31</a:t>
            </a:fld>
            <a:endParaRPr lang="en-US" dirty="0"/>
          </a:p>
        </p:txBody>
      </p:sp>
    </p:spTree>
    <p:extLst>
      <p:ext uri="{BB962C8B-B14F-4D97-AF65-F5344CB8AC3E}">
        <p14:creationId xmlns:p14="http://schemas.microsoft.com/office/powerpoint/2010/main" val="14313441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Two general categories of resources can be distinguished: reusable and consumable. A reusable resource is one that can be safely used by only one process at a time and is not depleted by that use. Processes obtain resource units that they later release for reuse by other processes. Examples of reusable resources include processors; I/O channels; main and secondary memory; devices; and data structures such as files, databases, and semaphores.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 consumable resource is one that can be created (produced) and destroyed (consumed). Examples of consumable resources are interrupts, signals, messages, and information in I/O buffers.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32</a:t>
            </a:fld>
            <a:endParaRPr lang="en-US" dirty="0"/>
          </a:p>
        </p:txBody>
      </p:sp>
    </p:spTree>
    <p:extLst>
      <p:ext uri="{BB962C8B-B14F-4D97-AF65-F5344CB8AC3E}">
        <p14:creationId xmlns:p14="http://schemas.microsoft.com/office/powerpoint/2010/main" val="10993443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chart" Target="../charts/chart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11" name="Picture 10" descr="green-panormic_rv.jpg"/>
          <p:cNvPicPr>
            <a:picLocks noChangeAspect="1"/>
          </p:cNvPicPr>
          <p:nvPr userDrawn="1"/>
        </p:nvPicPr>
        <p:blipFill>
          <a:blip r:embed="rId2"/>
          <a:stretch>
            <a:fillRect/>
          </a:stretch>
        </p:blipFill>
        <p:spPr>
          <a:xfrm>
            <a:off x="714" y="0"/>
            <a:ext cx="9231965" cy="6925056"/>
          </a:xfrm>
          <a:prstGeom prst="rect">
            <a:avLst/>
          </a:prstGeom>
        </p:spPr>
      </p:pic>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03F31BF-7BAA-B545-8A54-BD6165549183}" type="datetimeFigureOut">
              <a:rPr lang="en-US" smtClean="0"/>
              <a:pPr/>
              <a:t>5/18/17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4DF3B2-5B0F-514C-AE92-94CAAA68DD3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03F31BF-7BAA-B545-8A54-BD6165549183}" type="datetimeFigureOut">
              <a:rPr lang="en-US" smtClean="0"/>
              <a:pPr/>
              <a:t>5/18/17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4DF3B2-5B0F-514C-AE92-94CAAA68DD3A}" type="slidenum">
              <a:rPr lang="en-US" smtClean="0"/>
              <a:pPr/>
              <a:t>‹#›</a:t>
            </a:fld>
            <a:endParaRPr lang="en-US"/>
          </a:p>
        </p:txBody>
      </p:sp>
    </p:spTree>
    <p:extLst>
      <p:ext uri="{BB962C8B-B14F-4D97-AF65-F5344CB8AC3E}">
        <p14:creationId xmlns:p14="http://schemas.microsoft.com/office/powerpoint/2010/main" val="13484970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
        <p:cNvGrpSpPr/>
        <p:nvPr/>
      </p:nvGrpSpPr>
      <p:grpSpPr>
        <a:xfrm>
          <a:off x="0" y="0"/>
          <a:ext cx="0" cy="0"/>
          <a:chOff x="0" y="0"/>
          <a:chExt cx="0" cy="0"/>
        </a:xfrm>
      </p:grpSpPr>
      <p:sp useBgFill="1">
        <p:nvSpPr>
          <p:cNvPr id="10" name="Rectangle 9"/>
          <p:cNvSpPr/>
          <p:nvPr/>
        </p:nvSpPr>
        <p:spPr>
          <a:xfrm>
            <a:off x="333828" y="566057"/>
            <a:ext cx="8454571" cy="21335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457200" y="457200"/>
            <a:ext cx="8229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658368" y="1644868"/>
            <a:ext cx="3657600" cy="1098332"/>
          </a:xfrm>
        </p:spPr>
        <p:txBody>
          <a:bodyPr anchor="b"/>
          <a:lstStyle>
            <a:lvl1pPr algn="l">
              <a:defRPr sz="3600" b="0">
                <a:solidFill>
                  <a:schemeClr val="accent1"/>
                </a:solidFill>
                <a:effectLst/>
              </a:defRPr>
            </a:lvl1pPr>
          </a:lstStyle>
          <a:p>
            <a:r>
              <a:rPr lang="en-US" smtClean="0"/>
              <a:t>Click to edit Master title style</a:t>
            </a:r>
            <a:endParaRPr/>
          </a:p>
        </p:txBody>
      </p:sp>
      <p:sp>
        <p:nvSpPr>
          <p:cNvPr id="3" name="Content Placeholder 2"/>
          <p:cNvSpPr>
            <a:spLocks noGrp="1"/>
          </p:cNvSpPr>
          <p:nvPr>
            <p:ph idx="1"/>
          </p:nvPr>
        </p:nvSpPr>
        <p:spPr>
          <a:xfrm>
            <a:off x="4828032" y="654268"/>
            <a:ext cx="3657600" cy="5486400"/>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658368" y="2774731"/>
            <a:ext cx="3657600" cy="3168869"/>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35E854A5-A6D3-4FF2-A83D-4A92E35723B6}" type="datetimeFigureOut">
              <a:rPr lang="en-US" smtClean="0"/>
              <a:pPr>
                <a:defRPr/>
              </a:pPr>
              <a:t>5/18/17</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BAB79F47-3AF0-4617-BC60-2E592392BB48}" type="slidenum">
              <a:rPr lang="en-US" smtClean="0"/>
              <a:pPr>
                <a:defRPr/>
              </a:pPr>
              <a:t>‹#›</a:t>
            </a:fld>
            <a:endParaRPr lang="en-US" dirty="0"/>
          </a:p>
        </p:txBody>
      </p:sp>
    </p:spTree>
    <p:extLst>
      <p:ext uri="{BB962C8B-B14F-4D97-AF65-F5344CB8AC3E}">
        <p14:creationId xmlns:p14="http://schemas.microsoft.com/office/powerpoint/2010/main" val="3871375889"/>
      </p:ext>
    </p:extLst>
  </p:cSld>
  <p:clrMapOvr>
    <a:masterClrMapping/>
  </p:clrMapOvr>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12"/>
        <p:cNvGrpSpPr/>
        <p:nvPr/>
      </p:nvGrpSpPr>
      <p:grpSpPr>
        <a:xfrm>
          <a:off x="0" y="0"/>
          <a:ext cx="0" cy="0"/>
          <a:chOff x="0" y="0"/>
          <a:chExt cx="0" cy="0"/>
        </a:xfrm>
      </p:grpSpPr>
      <p:sp>
        <p:nvSpPr>
          <p:cNvPr id="13" name="Shape 13"/>
          <p:cNvSpPr txBox="1">
            <a:spLocks noGrp="1"/>
          </p:cNvSpPr>
          <p:nvPr>
            <p:ph type="title"/>
          </p:nvPr>
        </p:nvSpPr>
        <p:spPr>
          <a:xfrm>
            <a:off x="274320" y="274320"/>
            <a:ext cx="8595360" cy="822960"/>
          </a:xfrm>
          <a:prstGeom prst="rect">
            <a:avLst/>
          </a:prstGeom>
          <a:noFill/>
          <a:ln>
            <a:noFill/>
          </a:ln>
        </p:spPr>
        <p:txBody>
          <a:bodyPr lIns="91425" tIns="91425" rIns="91425" bIns="91425" anchor="t" anchorCtr="0"/>
          <a:lstStyle>
            <a:lvl1pPr>
              <a:spcBef>
                <a:spcPts val="0"/>
              </a:spcBef>
              <a:buClr>
                <a:srgbClr val="EEEEEE"/>
              </a:buClr>
              <a:buSzPct val="99224"/>
              <a:defRPr sz="3839">
                <a:solidFill>
                  <a:srgbClr val="EEEEEE"/>
                </a:solidFill>
              </a:defRPr>
            </a:lvl1pPr>
            <a:lvl2pPr>
              <a:spcBef>
                <a:spcPts val="0"/>
              </a:spcBef>
              <a:buClr>
                <a:srgbClr val="EEEEEE"/>
              </a:buClr>
              <a:buSzPct val="99224"/>
              <a:defRPr sz="3839">
                <a:solidFill>
                  <a:srgbClr val="EEEEEE"/>
                </a:solidFill>
              </a:defRPr>
            </a:lvl2pPr>
            <a:lvl3pPr>
              <a:spcBef>
                <a:spcPts val="0"/>
              </a:spcBef>
              <a:buClr>
                <a:srgbClr val="EEEEEE"/>
              </a:buClr>
              <a:buSzPct val="99224"/>
              <a:defRPr sz="3839">
                <a:solidFill>
                  <a:srgbClr val="EEEEEE"/>
                </a:solidFill>
              </a:defRPr>
            </a:lvl3pPr>
            <a:lvl4pPr>
              <a:spcBef>
                <a:spcPts val="0"/>
              </a:spcBef>
              <a:buClr>
                <a:srgbClr val="EEEEEE"/>
              </a:buClr>
              <a:buSzPct val="99224"/>
              <a:defRPr sz="3839">
                <a:solidFill>
                  <a:srgbClr val="EEEEEE"/>
                </a:solidFill>
              </a:defRPr>
            </a:lvl4pPr>
            <a:lvl5pPr>
              <a:spcBef>
                <a:spcPts val="0"/>
              </a:spcBef>
              <a:buClr>
                <a:srgbClr val="EEEEEE"/>
              </a:buClr>
              <a:buSzPct val="99224"/>
              <a:defRPr sz="3839">
                <a:solidFill>
                  <a:srgbClr val="EEEEEE"/>
                </a:solidFill>
              </a:defRPr>
            </a:lvl5pPr>
            <a:lvl6pPr>
              <a:spcBef>
                <a:spcPts val="0"/>
              </a:spcBef>
              <a:buClr>
                <a:srgbClr val="EEEEEE"/>
              </a:buClr>
              <a:buSzPct val="99224"/>
              <a:defRPr sz="3839">
                <a:solidFill>
                  <a:srgbClr val="EEEEEE"/>
                </a:solidFill>
              </a:defRPr>
            </a:lvl6pPr>
            <a:lvl7pPr>
              <a:spcBef>
                <a:spcPts val="0"/>
              </a:spcBef>
              <a:buClr>
                <a:srgbClr val="EEEEEE"/>
              </a:buClr>
              <a:buSzPct val="99224"/>
              <a:defRPr sz="3839">
                <a:solidFill>
                  <a:srgbClr val="EEEEEE"/>
                </a:solidFill>
              </a:defRPr>
            </a:lvl7pPr>
            <a:lvl8pPr>
              <a:spcBef>
                <a:spcPts val="0"/>
              </a:spcBef>
              <a:buClr>
                <a:srgbClr val="EEEEEE"/>
              </a:buClr>
              <a:buSzPct val="99224"/>
              <a:defRPr sz="3839">
                <a:solidFill>
                  <a:srgbClr val="EEEEEE"/>
                </a:solidFill>
              </a:defRPr>
            </a:lvl8pPr>
            <a:lvl9pPr>
              <a:spcBef>
                <a:spcPts val="0"/>
              </a:spcBef>
              <a:buClr>
                <a:srgbClr val="EEEEEE"/>
              </a:buClr>
              <a:buSzPct val="99224"/>
              <a:defRPr sz="3839">
                <a:solidFill>
                  <a:srgbClr val="EEEEEE"/>
                </a:solidFill>
              </a:defRPr>
            </a:lvl9pPr>
          </a:lstStyle>
          <a:p>
            <a:endParaRPr/>
          </a:p>
        </p:txBody>
      </p:sp>
      <p:sp>
        <p:nvSpPr>
          <p:cNvPr id="14" name="Shape 14"/>
          <p:cNvSpPr txBox="1">
            <a:spLocks noGrp="1"/>
          </p:cNvSpPr>
          <p:nvPr>
            <p:ph type="body" idx="1"/>
          </p:nvPr>
        </p:nvSpPr>
        <p:spPr>
          <a:xfrm>
            <a:off x="274321" y="1645921"/>
            <a:ext cx="4023359" cy="4937759"/>
          </a:xfrm>
          <a:prstGeom prst="rect">
            <a:avLst/>
          </a:prstGeom>
          <a:noFill/>
          <a:ln>
            <a:noFill/>
          </a:ln>
        </p:spPr>
        <p:txBody>
          <a:bodyPr lIns="91425" tIns="91425" rIns="91425" bIns="91425" anchor="t" anchorCtr="0"/>
          <a:lstStyle>
            <a:lvl1pPr>
              <a:spcBef>
                <a:spcPts val="0"/>
              </a:spcBef>
              <a:buClr>
                <a:srgbClr val="CCCCCC"/>
              </a:buClr>
              <a:buSzPct val="98765"/>
              <a:defRPr sz="2399">
                <a:solidFill>
                  <a:srgbClr val="CCCCCC"/>
                </a:solidFill>
              </a:defRPr>
            </a:lvl1pPr>
            <a:lvl2pPr>
              <a:spcBef>
                <a:spcPts val="0"/>
              </a:spcBef>
              <a:buClr>
                <a:srgbClr val="CCCCCC"/>
              </a:buClr>
              <a:buSzPct val="98765"/>
              <a:defRPr sz="2399">
                <a:solidFill>
                  <a:srgbClr val="CCCCCC"/>
                </a:solidFill>
              </a:defRPr>
            </a:lvl2pPr>
            <a:lvl3pPr>
              <a:spcBef>
                <a:spcPts val="0"/>
              </a:spcBef>
              <a:buClr>
                <a:srgbClr val="CCCCCC"/>
              </a:buClr>
              <a:buSzPct val="98765"/>
              <a:defRPr sz="2399">
                <a:solidFill>
                  <a:srgbClr val="CCCCCC"/>
                </a:solidFill>
              </a:defRPr>
            </a:lvl3pPr>
            <a:lvl4pPr>
              <a:spcBef>
                <a:spcPts val="0"/>
              </a:spcBef>
              <a:buClr>
                <a:srgbClr val="CCCCCC"/>
              </a:buClr>
              <a:buSzPct val="98765"/>
              <a:defRPr sz="2399">
                <a:solidFill>
                  <a:srgbClr val="CCCCCC"/>
                </a:solidFill>
              </a:defRPr>
            </a:lvl4pPr>
            <a:lvl5pPr>
              <a:spcBef>
                <a:spcPts val="0"/>
              </a:spcBef>
              <a:buClr>
                <a:srgbClr val="CCCCCC"/>
              </a:buClr>
              <a:buSzPct val="98765"/>
              <a:defRPr sz="2399">
                <a:solidFill>
                  <a:srgbClr val="CCCCCC"/>
                </a:solidFill>
              </a:defRPr>
            </a:lvl5pPr>
            <a:lvl6pPr>
              <a:spcBef>
                <a:spcPts val="0"/>
              </a:spcBef>
              <a:buClr>
                <a:srgbClr val="CCCCCC"/>
              </a:buClr>
              <a:buSzPct val="98765"/>
              <a:defRPr sz="2399">
                <a:solidFill>
                  <a:srgbClr val="CCCCCC"/>
                </a:solidFill>
              </a:defRPr>
            </a:lvl6pPr>
            <a:lvl7pPr>
              <a:spcBef>
                <a:spcPts val="0"/>
              </a:spcBef>
              <a:buClr>
                <a:srgbClr val="CCCCCC"/>
              </a:buClr>
              <a:buSzPct val="98765"/>
              <a:defRPr sz="2399">
                <a:solidFill>
                  <a:srgbClr val="CCCCCC"/>
                </a:solidFill>
              </a:defRPr>
            </a:lvl7pPr>
            <a:lvl8pPr>
              <a:spcBef>
                <a:spcPts val="0"/>
              </a:spcBef>
              <a:buClr>
                <a:srgbClr val="CCCCCC"/>
              </a:buClr>
              <a:buSzPct val="98765"/>
              <a:defRPr sz="2399">
                <a:solidFill>
                  <a:srgbClr val="CCCCCC"/>
                </a:solidFill>
              </a:defRPr>
            </a:lvl8pPr>
            <a:lvl9pPr>
              <a:spcBef>
                <a:spcPts val="0"/>
              </a:spcBef>
              <a:buClr>
                <a:srgbClr val="CCCCCC"/>
              </a:buClr>
              <a:buSzPct val="98765"/>
              <a:defRPr sz="2399">
                <a:solidFill>
                  <a:srgbClr val="CCCCCC"/>
                </a:solidFill>
              </a:defRPr>
            </a:lvl9pPr>
          </a:lstStyle>
          <a:p>
            <a:endParaRPr/>
          </a:p>
        </p:txBody>
      </p:sp>
      <p:sp>
        <p:nvSpPr>
          <p:cNvPr id="15" name="Shape 15"/>
          <p:cNvSpPr txBox="1">
            <a:spLocks noGrp="1"/>
          </p:cNvSpPr>
          <p:nvPr>
            <p:ph type="body" idx="2"/>
          </p:nvPr>
        </p:nvSpPr>
        <p:spPr>
          <a:xfrm>
            <a:off x="4846321" y="1645921"/>
            <a:ext cx="4023359" cy="4937759"/>
          </a:xfrm>
          <a:prstGeom prst="rect">
            <a:avLst/>
          </a:prstGeom>
          <a:noFill/>
          <a:ln>
            <a:noFill/>
          </a:ln>
        </p:spPr>
        <p:txBody>
          <a:bodyPr lIns="91425" tIns="91425" rIns="91425" bIns="91425" anchor="t" anchorCtr="0"/>
          <a:lstStyle>
            <a:lvl1pPr>
              <a:spcBef>
                <a:spcPts val="0"/>
              </a:spcBef>
              <a:buClr>
                <a:srgbClr val="CCCCCC"/>
              </a:buClr>
              <a:buSzPct val="98765"/>
              <a:defRPr sz="2399">
                <a:solidFill>
                  <a:srgbClr val="CCCCCC"/>
                </a:solidFill>
              </a:defRPr>
            </a:lvl1pPr>
            <a:lvl2pPr>
              <a:spcBef>
                <a:spcPts val="0"/>
              </a:spcBef>
              <a:buClr>
                <a:srgbClr val="CCCCCC"/>
              </a:buClr>
              <a:buSzPct val="98765"/>
              <a:defRPr sz="2399">
                <a:solidFill>
                  <a:srgbClr val="CCCCCC"/>
                </a:solidFill>
              </a:defRPr>
            </a:lvl2pPr>
            <a:lvl3pPr>
              <a:spcBef>
                <a:spcPts val="0"/>
              </a:spcBef>
              <a:buClr>
                <a:srgbClr val="CCCCCC"/>
              </a:buClr>
              <a:buSzPct val="98765"/>
              <a:defRPr sz="2399">
                <a:solidFill>
                  <a:srgbClr val="CCCCCC"/>
                </a:solidFill>
              </a:defRPr>
            </a:lvl3pPr>
            <a:lvl4pPr>
              <a:spcBef>
                <a:spcPts val="0"/>
              </a:spcBef>
              <a:buClr>
                <a:srgbClr val="CCCCCC"/>
              </a:buClr>
              <a:buSzPct val="98765"/>
              <a:defRPr sz="2399">
                <a:solidFill>
                  <a:srgbClr val="CCCCCC"/>
                </a:solidFill>
              </a:defRPr>
            </a:lvl4pPr>
            <a:lvl5pPr>
              <a:spcBef>
                <a:spcPts val="0"/>
              </a:spcBef>
              <a:buClr>
                <a:srgbClr val="CCCCCC"/>
              </a:buClr>
              <a:buSzPct val="98765"/>
              <a:defRPr sz="2399">
                <a:solidFill>
                  <a:srgbClr val="CCCCCC"/>
                </a:solidFill>
              </a:defRPr>
            </a:lvl5pPr>
            <a:lvl6pPr>
              <a:spcBef>
                <a:spcPts val="0"/>
              </a:spcBef>
              <a:buClr>
                <a:srgbClr val="CCCCCC"/>
              </a:buClr>
              <a:buSzPct val="98765"/>
              <a:defRPr sz="2399">
                <a:solidFill>
                  <a:srgbClr val="CCCCCC"/>
                </a:solidFill>
              </a:defRPr>
            </a:lvl6pPr>
            <a:lvl7pPr>
              <a:spcBef>
                <a:spcPts val="0"/>
              </a:spcBef>
              <a:buClr>
                <a:srgbClr val="CCCCCC"/>
              </a:buClr>
              <a:buSzPct val="98765"/>
              <a:defRPr sz="2399">
                <a:solidFill>
                  <a:srgbClr val="CCCCCC"/>
                </a:solidFill>
              </a:defRPr>
            </a:lvl7pPr>
            <a:lvl8pPr>
              <a:spcBef>
                <a:spcPts val="0"/>
              </a:spcBef>
              <a:buClr>
                <a:srgbClr val="CCCCCC"/>
              </a:buClr>
              <a:buSzPct val="98765"/>
              <a:defRPr sz="2399">
                <a:solidFill>
                  <a:srgbClr val="CCCCCC"/>
                </a:solidFill>
              </a:defRPr>
            </a:lvl8pPr>
            <a:lvl9pPr>
              <a:spcBef>
                <a:spcPts val="0"/>
              </a:spcBef>
              <a:buClr>
                <a:srgbClr val="CCCCCC"/>
              </a:buClr>
              <a:buSzPct val="98765"/>
              <a:defRPr sz="2399">
                <a:solidFill>
                  <a:srgbClr val="CCCCCC"/>
                </a:solidFill>
              </a:defRPr>
            </a:lvl9pPr>
          </a:lstStyle>
          <a:p>
            <a:endParaRPr/>
          </a:p>
        </p:txBody>
      </p:sp>
    </p:spTree>
    <p:extLst>
      <p:ext uri="{BB962C8B-B14F-4D97-AF65-F5344CB8AC3E}">
        <p14:creationId xmlns:p14="http://schemas.microsoft.com/office/powerpoint/2010/main" val="218604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22329"/>
            <a:ext cx="8229600" cy="1143000"/>
          </a:xfrm>
        </p:spPr>
        <p:txBody>
          <a:bodyPr/>
          <a:lstStyle>
            <a:lvl1pPr>
              <a:defRPr>
                <a:latin typeface="Arial"/>
                <a:cs typeface="Arial"/>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1847892"/>
            <a:ext cx="8229600" cy="4220806"/>
          </a:xfrm>
        </p:spPr>
        <p:txBody>
          <a:bodyPr/>
          <a:lstStyle>
            <a:lvl1pPr>
              <a:defRPr>
                <a:latin typeface="Arial"/>
                <a:cs typeface="Arial"/>
              </a:defRPr>
            </a:lvl1pPr>
            <a:lvl2pPr>
              <a:defRPr>
                <a:latin typeface="Arial"/>
                <a:cs typeface="Arial"/>
              </a:defRPr>
            </a:lvl2pPr>
            <a:lvl3pPr>
              <a:defRPr>
                <a:latin typeface="Arial"/>
                <a:cs typeface="Arial"/>
              </a:defRPr>
            </a:lvl3pPr>
            <a:lvl4pPr>
              <a:defRPr>
                <a:latin typeface="Arial"/>
                <a:cs typeface="Arial"/>
              </a:defRPr>
            </a:lvl4pPr>
            <a:lvl5pPr>
              <a:defRPr>
                <a:latin typeface="Arial"/>
                <a:cs typeface="Aria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a:xfrm>
            <a:off x="457200" y="6310965"/>
            <a:ext cx="2133600" cy="365125"/>
          </a:xfrm>
        </p:spPr>
        <p:txBody>
          <a:bodyPr/>
          <a:lstStyle>
            <a:lvl1pPr>
              <a:defRPr>
                <a:latin typeface="Arial"/>
                <a:cs typeface="Arial"/>
              </a:defRPr>
            </a:lvl1pPr>
          </a:lstStyle>
          <a:p>
            <a:fld id="{F03F31BF-7BAA-B545-8A54-BD6165549183}" type="datetimeFigureOut">
              <a:rPr lang="en-US" smtClean="0"/>
              <a:pPr/>
              <a:t>5/18/17</a:t>
            </a:fld>
            <a:endParaRPr lang="en-US" dirty="0"/>
          </a:p>
        </p:txBody>
      </p:sp>
      <p:sp>
        <p:nvSpPr>
          <p:cNvPr id="5" name="Footer Placeholder 4"/>
          <p:cNvSpPr>
            <a:spLocks noGrp="1"/>
          </p:cNvSpPr>
          <p:nvPr>
            <p:ph type="ftr" sz="quarter" idx="11"/>
          </p:nvPr>
        </p:nvSpPr>
        <p:spPr>
          <a:xfrm>
            <a:off x="3124200" y="6310965"/>
            <a:ext cx="2895600" cy="365125"/>
          </a:xfrm>
        </p:spPr>
        <p:txBody>
          <a:bodyPr/>
          <a:lstStyle>
            <a:lvl1pPr>
              <a:defRPr>
                <a:latin typeface="Arial"/>
                <a:cs typeface="Arial"/>
              </a:defRPr>
            </a:lvl1pPr>
          </a:lstStyle>
          <a:p>
            <a:endParaRPr lang="en-US" dirty="0"/>
          </a:p>
        </p:txBody>
      </p:sp>
      <p:sp>
        <p:nvSpPr>
          <p:cNvPr id="6" name="Slide Number Placeholder 5"/>
          <p:cNvSpPr>
            <a:spLocks noGrp="1"/>
          </p:cNvSpPr>
          <p:nvPr>
            <p:ph type="sldNum" sz="quarter" idx="12"/>
          </p:nvPr>
        </p:nvSpPr>
        <p:spPr>
          <a:xfrm>
            <a:off x="6553200" y="6310965"/>
            <a:ext cx="2133600" cy="365125"/>
          </a:xfrm>
        </p:spPr>
        <p:txBody>
          <a:bodyPr/>
          <a:lstStyle>
            <a:lvl1pPr>
              <a:defRPr>
                <a:latin typeface="Arial"/>
                <a:cs typeface="Arial"/>
              </a:defRPr>
            </a:lvl1pPr>
          </a:lstStyle>
          <a:p>
            <a:fld id="{644DF3B2-5B0F-514C-AE92-94CAAA68DD3A}"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normAutofit/>
          </a:bodyPr>
          <a:lstStyle>
            <a:lvl1pPr algn="l">
              <a:defRPr sz="2800" b="1" cap="all">
                <a:latin typeface="Arial"/>
                <a:cs typeface="Aria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latin typeface="Arial"/>
                <a:cs typeface="Aria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lvl1pPr>
              <a:defRPr>
                <a:latin typeface="Arial"/>
                <a:cs typeface="Arial"/>
              </a:defRPr>
            </a:lvl1pPr>
          </a:lstStyle>
          <a:p>
            <a:fld id="{F03F31BF-7BAA-B545-8A54-BD6165549183}" type="datetimeFigureOut">
              <a:rPr lang="en-US" smtClean="0"/>
              <a:pPr/>
              <a:t>5/18/17</a:t>
            </a:fld>
            <a:endParaRPr lang="en-US" dirty="0"/>
          </a:p>
        </p:txBody>
      </p:sp>
      <p:sp>
        <p:nvSpPr>
          <p:cNvPr id="5" name="Footer Placeholder 4"/>
          <p:cNvSpPr>
            <a:spLocks noGrp="1"/>
          </p:cNvSpPr>
          <p:nvPr>
            <p:ph type="ftr" sz="quarter" idx="11"/>
          </p:nvPr>
        </p:nvSpPr>
        <p:spPr/>
        <p:txBody>
          <a:bodyPr/>
          <a:lstStyle>
            <a:lvl1pPr>
              <a:defRPr>
                <a:latin typeface="Arial"/>
                <a:cs typeface="Arial"/>
              </a:defRPr>
            </a:lvl1pPr>
          </a:lstStyle>
          <a:p>
            <a:endParaRPr lang="en-US" dirty="0"/>
          </a:p>
        </p:txBody>
      </p:sp>
      <p:sp>
        <p:nvSpPr>
          <p:cNvPr id="6" name="Slide Number Placeholder 5"/>
          <p:cNvSpPr>
            <a:spLocks noGrp="1"/>
          </p:cNvSpPr>
          <p:nvPr>
            <p:ph type="sldNum" sz="quarter" idx="12"/>
          </p:nvPr>
        </p:nvSpPr>
        <p:spPr/>
        <p:txBody>
          <a:bodyPr/>
          <a:lstStyle>
            <a:lvl1pPr>
              <a:defRPr>
                <a:latin typeface="Arial"/>
                <a:cs typeface="Arial"/>
              </a:defRPr>
            </a:lvl1pPr>
          </a:lstStyle>
          <a:p>
            <a:fld id="{644DF3B2-5B0F-514C-AE92-94CAAA68DD3A}"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494445"/>
            <a:ext cx="8229600" cy="1143000"/>
          </a:xfrm>
        </p:spPr>
        <p:txBody>
          <a:bodyPr/>
          <a:lstStyle>
            <a:lvl1pPr>
              <a:defRPr>
                <a:latin typeface="Arial"/>
                <a:cs typeface="Arial"/>
              </a:defRPr>
            </a:lvl1pPr>
          </a:lstStyle>
          <a:p>
            <a:r>
              <a:rPr lang="en-US" dirty="0" smtClean="0"/>
              <a:t>Click to edit Master title style</a:t>
            </a:r>
            <a:endParaRPr lang="en-US" dirty="0"/>
          </a:p>
        </p:txBody>
      </p:sp>
      <p:sp>
        <p:nvSpPr>
          <p:cNvPr id="3" name="Content Placeholder 2"/>
          <p:cNvSpPr>
            <a:spLocks noGrp="1"/>
          </p:cNvSpPr>
          <p:nvPr>
            <p:ph sz="half" idx="1"/>
          </p:nvPr>
        </p:nvSpPr>
        <p:spPr>
          <a:xfrm>
            <a:off x="457200" y="1820008"/>
            <a:ext cx="4038600" cy="4204524"/>
          </a:xfrm>
        </p:spPr>
        <p:txBody>
          <a:bodyPr/>
          <a:lstStyle>
            <a:lvl1pPr>
              <a:defRPr sz="2800">
                <a:latin typeface="Arial"/>
                <a:cs typeface="Arial"/>
              </a:defRPr>
            </a:lvl1pPr>
            <a:lvl2pPr>
              <a:defRPr sz="2400">
                <a:latin typeface="Arial"/>
                <a:cs typeface="Arial"/>
              </a:defRPr>
            </a:lvl2pPr>
            <a:lvl3pPr>
              <a:defRPr sz="2000">
                <a:latin typeface="Arial"/>
                <a:cs typeface="Arial"/>
              </a:defRPr>
            </a:lvl3pPr>
            <a:lvl4pPr>
              <a:defRPr sz="1800">
                <a:latin typeface="Arial"/>
                <a:cs typeface="Arial"/>
              </a:defRPr>
            </a:lvl4pPr>
            <a:lvl5pPr>
              <a:defRPr sz="1800">
                <a:latin typeface="Arial"/>
                <a:cs typeface="Aria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820007"/>
            <a:ext cx="4038600" cy="4204525"/>
          </a:xfrm>
        </p:spPr>
        <p:txBody>
          <a:bodyPr/>
          <a:lstStyle>
            <a:lvl1pPr>
              <a:defRPr sz="2800">
                <a:latin typeface="Arial"/>
                <a:cs typeface="Arial"/>
              </a:defRPr>
            </a:lvl1pPr>
            <a:lvl2pPr>
              <a:defRPr sz="2400">
                <a:latin typeface="Arial"/>
                <a:cs typeface="Arial"/>
              </a:defRPr>
            </a:lvl2pPr>
            <a:lvl3pPr>
              <a:defRPr sz="2000">
                <a:latin typeface="Arial"/>
                <a:cs typeface="Arial"/>
              </a:defRPr>
            </a:lvl3pPr>
            <a:lvl4pPr>
              <a:defRPr sz="1800">
                <a:latin typeface="Arial"/>
                <a:cs typeface="Arial"/>
              </a:defRPr>
            </a:lvl4pPr>
            <a:lvl5pPr>
              <a:defRPr sz="1800">
                <a:latin typeface="Arial"/>
                <a:cs typeface="Aria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a:xfrm>
            <a:off x="457200" y="6250517"/>
            <a:ext cx="2133600" cy="365125"/>
          </a:xfrm>
        </p:spPr>
        <p:txBody>
          <a:bodyPr/>
          <a:lstStyle>
            <a:lvl1pPr>
              <a:defRPr>
                <a:latin typeface="Arial"/>
                <a:cs typeface="Arial"/>
              </a:defRPr>
            </a:lvl1pPr>
          </a:lstStyle>
          <a:p>
            <a:fld id="{F03F31BF-7BAA-B545-8A54-BD6165549183}" type="datetimeFigureOut">
              <a:rPr lang="en-US" smtClean="0"/>
              <a:pPr/>
              <a:t>5/18/17</a:t>
            </a:fld>
            <a:endParaRPr lang="en-US" dirty="0"/>
          </a:p>
        </p:txBody>
      </p:sp>
      <p:sp>
        <p:nvSpPr>
          <p:cNvPr id="6" name="Footer Placeholder 5"/>
          <p:cNvSpPr>
            <a:spLocks noGrp="1"/>
          </p:cNvSpPr>
          <p:nvPr>
            <p:ph type="ftr" sz="quarter" idx="11"/>
          </p:nvPr>
        </p:nvSpPr>
        <p:spPr>
          <a:xfrm>
            <a:off x="3124200" y="6250517"/>
            <a:ext cx="2895600" cy="365125"/>
          </a:xfrm>
        </p:spPr>
        <p:txBody>
          <a:bodyPr/>
          <a:lstStyle>
            <a:lvl1pPr>
              <a:defRPr>
                <a:latin typeface="Arial"/>
                <a:cs typeface="Arial"/>
              </a:defRPr>
            </a:lvl1pPr>
          </a:lstStyle>
          <a:p>
            <a:endParaRPr lang="en-US" dirty="0"/>
          </a:p>
        </p:txBody>
      </p:sp>
      <p:sp>
        <p:nvSpPr>
          <p:cNvPr id="7" name="Slide Number Placeholder 6"/>
          <p:cNvSpPr>
            <a:spLocks noGrp="1"/>
          </p:cNvSpPr>
          <p:nvPr>
            <p:ph type="sldNum" sz="quarter" idx="12"/>
          </p:nvPr>
        </p:nvSpPr>
        <p:spPr>
          <a:xfrm>
            <a:off x="6553200" y="6250517"/>
            <a:ext cx="2133600" cy="365125"/>
          </a:xfrm>
        </p:spPr>
        <p:txBody>
          <a:bodyPr/>
          <a:lstStyle>
            <a:lvl1pPr>
              <a:defRPr>
                <a:latin typeface="Arial"/>
                <a:cs typeface="Arial"/>
              </a:defRPr>
            </a:lvl1pPr>
          </a:lstStyle>
          <a:p>
            <a:fld id="{644DF3B2-5B0F-514C-AE92-94CAAA68DD3A}"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61747"/>
            <a:ext cx="8229600" cy="1143000"/>
          </a:xfrm>
        </p:spPr>
        <p:txBody>
          <a:bodyPr/>
          <a:lstStyle>
            <a:lvl1pPr>
              <a:defRPr>
                <a:latin typeface="Arial"/>
                <a:cs typeface="Aria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normAutofit/>
          </a:bodyPr>
          <a:lstStyle>
            <a:lvl1pPr marL="0" indent="0">
              <a:buNone/>
              <a:defRPr sz="2000" b="1">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461984"/>
            <a:ext cx="4040188" cy="3670555"/>
          </a:xfrm>
        </p:spPr>
        <p:txBody>
          <a:bodyPr/>
          <a:lstStyle>
            <a:lvl1pPr>
              <a:defRPr sz="2400">
                <a:latin typeface="Arial"/>
                <a:cs typeface="Arial"/>
              </a:defRPr>
            </a:lvl1pPr>
            <a:lvl2pPr>
              <a:defRPr sz="2000">
                <a:latin typeface="Arial"/>
                <a:cs typeface="Arial"/>
              </a:defRPr>
            </a:lvl2pPr>
            <a:lvl3pPr>
              <a:defRPr sz="1800">
                <a:latin typeface="Arial"/>
                <a:cs typeface="Arial"/>
              </a:defRPr>
            </a:lvl3pPr>
            <a:lvl4pPr>
              <a:defRPr sz="1600">
                <a:latin typeface="Arial"/>
                <a:cs typeface="Arial"/>
              </a:defRPr>
            </a:lvl4pPr>
            <a:lvl5pPr>
              <a:defRPr sz="1600">
                <a:latin typeface="Arial"/>
                <a:cs typeface="Arial"/>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normAutofit/>
          </a:bodyPr>
          <a:lstStyle>
            <a:lvl1pPr marL="0" indent="0">
              <a:buNone/>
              <a:defRPr sz="2000" b="1">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5" y="2461984"/>
            <a:ext cx="4041775" cy="3670555"/>
          </a:xfrm>
        </p:spPr>
        <p:txBody>
          <a:bodyPr/>
          <a:lstStyle>
            <a:lvl1pPr>
              <a:defRPr sz="2400">
                <a:latin typeface="Arial"/>
                <a:cs typeface="Arial"/>
              </a:defRPr>
            </a:lvl1pPr>
            <a:lvl2pPr>
              <a:defRPr sz="2000">
                <a:latin typeface="Arial"/>
                <a:cs typeface="Arial"/>
              </a:defRPr>
            </a:lvl2pPr>
            <a:lvl3pPr>
              <a:defRPr sz="1800">
                <a:latin typeface="Arial"/>
                <a:cs typeface="Arial"/>
              </a:defRPr>
            </a:lvl3pPr>
            <a:lvl4pPr>
              <a:defRPr sz="1600">
                <a:latin typeface="Arial"/>
                <a:cs typeface="Arial"/>
              </a:defRPr>
            </a:lvl4pPr>
            <a:lvl5pPr>
              <a:defRPr sz="1600">
                <a:latin typeface="Arial"/>
                <a:cs typeface="Arial"/>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a:xfrm>
            <a:off x="457200" y="6278334"/>
            <a:ext cx="2133600" cy="365125"/>
          </a:xfrm>
        </p:spPr>
        <p:txBody>
          <a:bodyPr/>
          <a:lstStyle>
            <a:lvl1pPr>
              <a:defRPr>
                <a:latin typeface="Arial"/>
                <a:cs typeface="Arial"/>
              </a:defRPr>
            </a:lvl1pPr>
          </a:lstStyle>
          <a:p>
            <a:fld id="{F03F31BF-7BAA-B545-8A54-BD6165549183}" type="datetimeFigureOut">
              <a:rPr lang="en-US" smtClean="0"/>
              <a:pPr/>
              <a:t>5/18/17</a:t>
            </a:fld>
            <a:endParaRPr lang="en-US" dirty="0"/>
          </a:p>
        </p:txBody>
      </p:sp>
      <p:sp>
        <p:nvSpPr>
          <p:cNvPr id="8" name="Footer Placeholder 7"/>
          <p:cNvSpPr>
            <a:spLocks noGrp="1"/>
          </p:cNvSpPr>
          <p:nvPr>
            <p:ph type="ftr" sz="quarter" idx="11"/>
          </p:nvPr>
        </p:nvSpPr>
        <p:spPr>
          <a:xfrm>
            <a:off x="3124200" y="6278334"/>
            <a:ext cx="2895600" cy="365125"/>
          </a:xfrm>
        </p:spPr>
        <p:txBody>
          <a:bodyPr/>
          <a:lstStyle>
            <a:lvl1pPr>
              <a:defRPr>
                <a:latin typeface="Arial"/>
                <a:cs typeface="Arial"/>
              </a:defRPr>
            </a:lvl1pPr>
          </a:lstStyle>
          <a:p>
            <a:endParaRPr lang="en-US" dirty="0"/>
          </a:p>
        </p:txBody>
      </p:sp>
      <p:sp>
        <p:nvSpPr>
          <p:cNvPr id="9" name="Slide Number Placeholder 8"/>
          <p:cNvSpPr>
            <a:spLocks noGrp="1"/>
          </p:cNvSpPr>
          <p:nvPr>
            <p:ph type="sldNum" sz="quarter" idx="12"/>
          </p:nvPr>
        </p:nvSpPr>
        <p:spPr>
          <a:xfrm>
            <a:off x="6553200" y="6278334"/>
            <a:ext cx="2133600" cy="365125"/>
          </a:xfrm>
        </p:spPr>
        <p:txBody>
          <a:bodyPr/>
          <a:lstStyle>
            <a:lvl1pPr>
              <a:defRPr>
                <a:latin typeface="Arial"/>
                <a:cs typeface="Arial"/>
              </a:defRPr>
            </a:lvl1pPr>
          </a:lstStyle>
          <a:p>
            <a:fld id="{644DF3B2-5B0F-514C-AE92-94CAAA68DD3A}"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461881"/>
            <a:ext cx="8229600" cy="1143000"/>
          </a:xfrm>
        </p:spPr>
        <p:txBody>
          <a:bodyPr/>
          <a:lstStyle>
            <a:lvl1pPr>
              <a:defRPr>
                <a:latin typeface="Arial"/>
                <a:cs typeface="Arial"/>
              </a:defRPr>
            </a:lvl1p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lvl1pPr>
              <a:defRPr>
                <a:latin typeface="Arial"/>
                <a:cs typeface="Arial"/>
              </a:defRPr>
            </a:lvl1pPr>
          </a:lstStyle>
          <a:p>
            <a:fld id="{F03F31BF-7BAA-B545-8A54-BD6165549183}" type="datetimeFigureOut">
              <a:rPr lang="en-US" smtClean="0"/>
              <a:pPr/>
              <a:t>5/18/17</a:t>
            </a:fld>
            <a:endParaRPr lang="en-US" dirty="0"/>
          </a:p>
        </p:txBody>
      </p:sp>
      <p:sp>
        <p:nvSpPr>
          <p:cNvPr id="4" name="Footer Placeholder 3"/>
          <p:cNvSpPr>
            <a:spLocks noGrp="1"/>
          </p:cNvSpPr>
          <p:nvPr>
            <p:ph type="ftr" sz="quarter" idx="11"/>
          </p:nvPr>
        </p:nvSpPr>
        <p:spPr/>
        <p:txBody>
          <a:bodyPr/>
          <a:lstStyle>
            <a:lvl1pPr>
              <a:defRPr>
                <a:latin typeface="Arial"/>
                <a:cs typeface="Arial"/>
              </a:defRPr>
            </a:lvl1pPr>
          </a:lstStyle>
          <a:p>
            <a:endParaRPr lang="en-US" dirty="0"/>
          </a:p>
        </p:txBody>
      </p:sp>
      <p:sp>
        <p:nvSpPr>
          <p:cNvPr id="5" name="Slide Number Placeholder 4"/>
          <p:cNvSpPr>
            <a:spLocks noGrp="1"/>
          </p:cNvSpPr>
          <p:nvPr>
            <p:ph type="sldNum" sz="quarter" idx="12"/>
          </p:nvPr>
        </p:nvSpPr>
        <p:spPr/>
        <p:txBody>
          <a:bodyPr/>
          <a:lstStyle>
            <a:lvl1pPr>
              <a:defRPr>
                <a:latin typeface="Arial"/>
                <a:cs typeface="Arial"/>
              </a:defRPr>
            </a:lvl1pPr>
          </a:lstStyle>
          <a:p>
            <a:fld id="{644DF3B2-5B0F-514C-AE92-94CAAA68DD3A}"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3F31BF-7BAA-B545-8A54-BD6165549183}" type="datetimeFigureOut">
              <a:rPr lang="en-US" smtClean="0"/>
              <a:pPr/>
              <a:t>5/18/17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44DF3B2-5B0F-514C-AE92-94CAAA68DD3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atin typeface="Arial"/>
                <a:cs typeface="Arial"/>
              </a:defRPr>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atin typeface="Arial"/>
                <a:cs typeface="Aria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lvl1pPr>
              <a:defRPr>
                <a:latin typeface="Arial"/>
                <a:cs typeface="Arial"/>
              </a:defRPr>
            </a:lvl1pPr>
          </a:lstStyle>
          <a:p>
            <a:fld id="{F03F31BF-7BAA-B545-8A54-BD6165549183}" type="datetimeFigureOut">
              <a:rPr lang="en-US" smtClean="0"/>
              <a:pPr/>
              <a:t>5/18/17</a:t>
            </a:fld>
            <a:endParaRPr lang="en-US" dirty="0"/>
          </a:p>
        </p:txBody>
      </p:sp>
      <p:sp>
        <p:nvSpPr>
          <p:cNvPr id="6" name="Footer Placeholder 5"/>
          <p:cNvSpPr>
            <a:spLocks noGrp="1"/>
          </p:cNvSpPr>
          <p:nvPr>
            <p:ph type="ftr" sz="quarter" idx="11"/>
          </p:nvPr>
        </p:nvSpPr>
        <p:spPr/>
        <p:txBody>
          <a:bodyPr/>
          <a:lstStyle>
            <a:lvl1pPr>
              <a:defRPr>
                <a:latin typeface="Arial"/>
                <a:cs typeface="Arial"/>
              </a:defRPr>
            </a:lvl1pPr>
          </a:lstStyle>
          <a:p>
            <a:endParaRPr lang="en-US" dirty="0"/>
          </a:p>
        </p:txBody>
      </p:sp>
      <p:sp>
        <p:nvSpPr>
          <p:cNvPr id="7" name="Slide Number Placeholder 6"/>
          <p:cNvSpPr>
            <a:spLocks noGrp="1"/>
          </p:cNvSpPr>
          <p:nvPr>
            <p:ph type="sldNum" sz="quarter" idx="12"/>
          </p:nvPr>
        </p:nvSpPr>
        <p:spPr/>
        <p:txBody>
          <a:bodyPr/>
          <a:lstStyle>
            <a:lvl1pPr>
              <a:defRPr>
                <a:latin typeface="Arial"/>
                <a:cs typeface="Arial"/>
              </a:defRPr>
            </a:lvl1pPr>
          </a:lstStyle>
          <a:p>
            <a:fld id="{644DF3B2-5B0F-514C-AE92-94CAAA68DD3A}"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cSld name="TPOnTheFly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03F31BF-7BAA-B545-8A54-BD6165549183}" type="datetimeFigureOut">
              <a:rPr lang="en-US" smtClean="0"/>
              <a:pPr/>
              <a:t>5/18/17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44DF3B2-5B0F-514C-AE92-94CAAA68DD3A}" type="slidenum">
              <a:rPr lang="en-US" smtClean="0"/>
              <a:pPr/>
              <a:t>‹#›</a:t>
            </a:fld>
            <a:endParaRPr lang="en-US"/>
          </a:p>
        </p:txBody>
      </p:sp>
      <p:graphicFrame>
        <p:nvGraphicFramePr>
          <p:cNvPr id="6" name="TPChart" hidden="1"/>
          <p:cNvGraphicFramePr/>
          <p:nvPr userDrawn="1">
            <p:extLst>
              <p:ext uri="{D42A27DB-BD31-4B8C-83A1-F6EECF244321}">
                <p14:modId xmlns:p14="http://schemas.microsoft.com/office/powerpoint/2010/main" val="301756579"/>
              </p:ext>
            </p:extLst>
          </p:nvPr>
        </p:nvGraphicFramePr>
        <p:xfrm>
          <a:off x="6350000" y="1600200"/>
          <a:ext cx="2540000" cy="2540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47189831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3F31BF-7BAA-B545-8A54-BD6165549183}" type="datetimeFigureOut">
              <a:rPr lang="en-US" smtClean="0"/>
              <a:pPr/>
              <a:t>5/18/17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4DF3B2-5B0F-514C-AE92-94CAAA68DD3A}" type="slidenum">
              <a:rPr lang="en-US" smtClean="0"/>
              <a:pPr/>
              <a:t>‹#›</a:t>
            </a:fld>
            <a:endParaRPr lang="en-US"/>
          </a:p>
        </p:txBody>
      </p:sp>
      <p:pic>
        <p:nvPicPr>
          <p:cNvPr id="9" name="Picture 8" descr="green-stripe.jpg"/>
          <p:cNvPicPr>
            <a:picLocks noChangeAspect="1"/>
          </p:cNvPicPr>
          <p:nvPr userDrawn="1"/>
        </p:nvPicPr>
        <p:blipFill>
          <a:blip r:embed="rId14"/>
          <a:stretch>
            <a:fillRect/>
          </a:stretch>
        </p:blipFill>
        <p:spPr>
          <a:xfrm>
            <a:off x="714" y="0"/>
            <a:ext cx="9231965" cy="692505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7" r:id="rId8"/>
    <p:sldLayoutId id="2147483658" r:id="rId9"/>
    <p:sldLayoutId id="2147483659" r:id="rId10"/>
    <p:sldLayoutId id="2147483660" r:id="rId11"/>
    <p:sldLayoutId id="2147483661" r:id="rId12"/>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18.emf"/></Relationships>
</file>

<file path=ppt/slides/_rels/slide32.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image" Target="../media/image1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image" Target="../media/image20.e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image" Target="../media/image21.em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 Id="rId3" Type="http://schemas.openxmlformats.org/officeDocument/2006/relationships/image" Target="../media/image22.emf"/></Relationships>
</file>

<file path=ppt/slides/_rels/slide38.xml.rels><?xml version="1.0" encoding="UTF-8" standalone="yes"?>
<Relationships xmlns="http://schemas.openxmlformats.org/package/2006/relationships"><Relationship Id="rId3" Type="http://schemas.openxmlformats.org/officeDocument/2006/relationships/diagramData" Target="../diagrams/data2.xml"/><Relationship Id="rId4" Type="http://schemas.openxmlformats.org/officeDocument/2006/relationships/diagramLayout" Target="../diagrams/layout2.xml"/><Relationship Id="rId5" Type="http://schemas.openxmlformats.org/officeDocument/2006/relationships/diagramQuickStyle" Target="../diagrams/quickStyle2.xml"/><Relationship Id="rId6" Type="http://schemas.openxmlformats.org/officeDocument/2006/relationships/diagramColors" Target="../diagrams/colors2.xml"/><Relationship Id="rId7" Type="http://schemas.microsoft.com/office/2007/relationships/diagramDrawing" Target="../diagrams/drawing2.xml"/><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23.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 Id="rId3" Type="http://schemas.openxmlformats.org/officeDocument/2006/relationships/image" Target="../media/image24.emf"/></Relationships>
</file>

<file path=ppt/slides/_rels/slide41.xml.rels><?xml version="1.0" encoding="UTF-8" standalone="yes"?>
<Relationships xmlns="http://schemas.openxmlformats.org/package/2006/relationships"><Relationship Id="rId3" Type="http://schemas.openxmlformats.org/officeDocument/2006/relationships/diagramData" Target="../diagrams/data3.xml"/><Relationship Id="rId4" Type="http://schemas.openxmlformats.org/officeDocument/2006/relationships/diagramLayout" Target="../diagrams/layout3.xml"/><Relationship Id="rId5" Type="http://schemas.openxmlformats.org/officeDocument/2006/relationships/diagramQuickStyle" Target="../diagrams/quickStyle3.xml"/><Relationship Id="rId6" Type="http://schemas.openxmlformats.org/officeDocument/2006/relationships/diagramColors" Target="../diagrams/colors3.xml"/><Relationship Id="rId7" Type="http://schemas.microsoft.com/office/2007/relationships/diagramDrawing" Target="../diagrams/drawing3.xml"/><Relationship Id="rId1" Type="http://schemas.openxmlformats.org/officeDocument/2006/relationships/slideLayout" Target="../slideLayouts/slideLayout6.xml"/><Relationship Id="rId2" Type="http://schemas.openxmlformats.org/officeDocument/2006/relationships/notesSlide" Target="../notesSlides/notesSlide1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3" Type="http://schemas.openxmlformats.org/officeDocument/2006/relationships/image" Target="../media/image25.wmf"/><Relationship Id="rId4" Type="http://schemas.openxmlformats.org/officeDocument/2006/relationships/diagramData" Target="../diagrams/data4.xml"/><Relationship Id="rId5" Type="http://schemas.openxmlformats.org/officeDocument/2006/relationships/diagramLayout" Target="../diagrams/layout4.xml"/><Relationship Id="rId6" Type="http://schemas.openxmlformats.org/officeDocument/2006/relationships/diagramQuickStyle" Target="../diagrams/quickStyle4.xml"/><Relationship Id="rId7" Type="http://schemas.openxmlformats.org/officeDocument/2006/relationships/diagramColors" Target="../diagrams/colors4.xml"/><Relationship Id="rId8" Type="http://schemas.microsoft.com/office/2007/relationships/diagramDrawing" Target="../diagrams/drawing4.xml"/><Relationship Id="rId1" Type="http://schemas.openxmlformats.org/officeDocument/2006/relationships/slideLayout" Target="../slideLayouts/slideLayout6.xml"/><Relationship Id="rId2" Type="http://schemas.openxmlformats.org/officeDocument/2006/relationships/notesSlide" Target="../notesSlides/notesSlide19.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 Id="rId3" Type="http://schemas.openxmlformats.org/officeDocument/2006/relationships/image" Target="../media/image26.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 Id="rId3" Type="http://schemas.openxmlformats.org/officeDocument/2006/relationships/image" Target="../media/image27.emf"/></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 Id="rId3" Type="http://schemas.openxmlformats.org/officeDocument/2006/relationships/image" Target="../media/image28.emf"/></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 Id="rId3" Type="http://schemas.openxmlformats.org/officeDocument/2006/relationships/image" Target="../media/image29.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0.emf"/></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 Id="rId3" Type="http://schemas.openxmlformats.org/officeDocument/2006/relationships/image" Target="../media/image30.emf"/></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 Id="rId3" Type="http://schemas.openxmlformats.org/officeDocument/2006/relationships/image" Target="../media/image3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 Id="rId3" Type="http://schemas.openxmlformats.org/officeDocument/2006/relationships/image" Target="../media/image32.emf"/></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xml"/><Relationship Id="rId3" Type="http://schemas.openxmlformats.org/officeDocument/2006/relationships/image" Target="../media/image33.emf"/></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diagramData" Target="../diagrams/data5.xml"/><Relationship Id="rId4" Type="http://schemas.openxmlformats.org/officeDocument/2006/relationships/diagramLayout" Target="../diagrams/layout5.xml"/><Relationship Id="rId5" Type="http://schemas.openxmlformats.org/officeDocument/2006/relationships/diagramQuickStyle" Target="../diagrams/quickStyle5.xml"/><Relationship Id="rId6" Type="http://schemas.openxmlformats.org/officeDocument/2006/relationships/diagramColors" Target="../diagrams/colors5.xml"/><Relationship Id="rId7" Type="http://schemas.microsoft.com/office/2007/relationships/diagramDrawing" Target="../diagrams/drawing5.xml"/><Relationship Id="rId1" Type="http://schemas.openxmlformats.org/officeDocument/2006/relationships/slideLayout" Target="../slideLayouts/slideLayout6.xml"/><Relationship Id="rId2" Type="http://schemas.openxmlformats.org/officeDocument/2006/relationships/notesSlide" Target="../notesSlides/notesSlide2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xml"/></Relationships>
</file>

<file path=ppt/slides/_rels/slide60.xml.rels><?xml version="1.0" encoding="UTF-8" standalone="yes"?>
<Relationships xmlns="http://schemas.openxmlformats.org/package/2006/relationships"><Relationship Id="rId3" Type="http://schemas.openxmlformats.org/officeDocument/2006/relationships/diagramData" Target="../diagrams/data6.xml"/><Relationship Id="rId4" Type="http://schemas.openxmlformats.org/officeDocument/2006/relationships/diagramLayout" Target="../diagrams/layout6.xml"/><Relationship Id="rId5" Type="http://schemas.openxmlformats.org/officeDocument/2006/relationships/diagramQuickStyle" Target="../diagrams/quickStyle6.xml"/><Relationship Id="rId6" Type="http://schemas.openxmlformats.org/officeDocument/2006/relationships/diagramColors" Target="../diagrams/colors6.xml"/><Relationship Id="rId7" Type="http://schemas.microsoft.com/office/2007/relationships/diagramDrawing" Target="../diagrams/drawing6.xml"/><Relationship Id="rId1" Type="http://schemas.openxmlformats.org/officeDocument/2006/relationships/slideLayout" Target="../slideLayouts/slideLayout6.xml"/><Relationship Id="rId2" Type="http://schemas.openxmlformats.org/officeDocument/2006/relationships/notesSlide" Target="../notesSlides/notesSlide29.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0.xml"/><Relationship Id="rId3" Type="http://schemas.openxmlformats.org/officeDocument/2006/relationships/image" Target="../media/image34.wmf"/></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1.xml"/><Relationship Id="rId3" Type="http://schemas.openxmlformats.org/officeDocument/2006/relationships/image" Target="../media/image35.emf"/></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3.gi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528810" y="2130425"/>
            <a:ext cx="8130448" cy="2261693"/>
          </a:xfrm>
          <a:prstGeom prst="rect">
            <a:avLst/>
          </a:prstGeom>
        </p:spPr>
        <p:txBody>
          <a:bodyPr vert="horz" lIns="91440" tIns="45720" rIns="91440" bIns="45720" rtlCol="0" anchor="ctr">
            <a:normAutofit/>
          </a:bodyPr>
          <a:lstStyle>
            <a:lvl1pPr>
              <a:defRPr b="1" baseline="0">
                <a:solidFill>
                  <a:srgbClr val="1B6917"/>
                </a:solidFill>
                <a:latin typeface="Arial"/>
                <a:cs typeface="Arial"/>
              </a:defRPr>
            </a:lvl1pPr>
          </a:lstStyle>
          <a:p>
            <a:pPr lvl="0" algn="ctr">
              <a:spcBef>
                <a:spcPct val="0"/>
              </a:spcBef>
              <a:defRPr/>
            </a:pPr>
            <a:r>
              <a:rPr lang="en-US" sz="4400" dirty="0" smtClean="0">
                <a:solidFill>
                  <a:schemeClr val="bg1"/>
                </a:solidFill>
                <a:ea typeface="+mj-ea"/>
              </a:rPr>
              <a:t>POSIX </a:t>
            </a:r>
            <a:r>
              <a:rPr lang="en-US" sz="4400" dirty="0" smtClean="0">
                <a:solidFill>
                  <a:schemeClr val="bg1"/>
                </a:solidFill>
                <a:ea typeface="+mj-ea"/>
              </a:rPr>
              <a:t>Programming &amp; </a:t>
            </a:r>
            <a:endParaRPr kumimoji="0" lang="en-US" sz="4400" b="1" i="0" u="none" strike="noStrike" kern="1200" cap="none" spc="0" normalizeH="0" baseline="0" noProof="0" dirty="0" smtClean="0">
              <a:ln>
                <a:noFill/>
              </a:ln>
              <a:solidFill>
                <a:schemeClr val="bg1"/>
              </a:solidFill>
              <a:effectLst/>
              <a:uLnTx/>
              <a:uFillTx/>
              <a:latin typeface="Arial"/>
              <a:ea typeface="+mj-ea"/>
              <a:cs typeface="Arial"/>
            </a:endParaRPr>
          </a:p>
          <a:p>
            <a:pPr lvl="0" algn="ctr">
              <a:spcBef>
                <a:spcPct val="0"/>
              </a:spcBef>
              <a:defRPr/>
            </a:pPr>
            <a:r>
              <a:rPr kumimoji="0" lang="en-US" sz="4400" b="1" i="0" u="none" strike="noStrike" kern="1200" cap="none" spc="0" normalizeH="0" baseline="0" noProof="0" dirty="0" err="1" smtClean="0">
                <a:ln>
                  <a:noFill/>
                </a:ln>
                <a:solidFill>
                  <a:schemeClr val="bg1"/>
                </a:solidFill>
                <a:effectLst/>
                <a:uLnTx/>
                <a:uFillTx/>
                <a:latin typeface="Arial"/>
                <a:ea typeface="+mj-ea"/>
                <a:cs typeface="Arial"/>
              </a:rPr>
              <a:t>Ch</a:t>
            </a:r>
            <a:r>
              <a:rPr kumimoji="0" lang="en-US" sz="4400" b="1" i="0" u="none" strike="noStrike" kern="1200" cap="none" spc="0" normalizeH="0" baseline="0" noProof="0" dirty="0" smtClean="0">
                <a:ln>
                  <a:noFill/>
                </a:ln>
                <a:solidFill>
                  <a:schemeClr val="bg1"/>
                </a:solidFill>
                <a:effectLst/>
                <a:uLnTx/>
                <a:uFillTx/>
                <a:latin typeface="Arial"/>
                <a:ea typeface="+mj-ea"/>
                <a:cs typeface="Arial"/>
              </a:rPr>
              <a:t> 6 – Deadlock</a:t>
            </a:r>
          </a:p>
        </p:txBody>
      </p:sp>
      <p:sp>
        <p:nvSpPr>
          <p:cNvPr id="5" name="Subtitle 2"/>
          <p:cNvSpPr txBox="1">
            <a:spLocks/>
          </p:cNvSpPr>
          <p:nvPr/>
        </p:nvSpPr>
        <p:spPr>
          <a:xfrm>
            <a:off x="1371600" y="4505898"/>
            <a:ext cx="6400800" cy="1132901"/>
          </a:xfrm>
          <a:prstGeom prst="rect">
            <a:avLst/>
          </a:prstGeom>
        </p:spPr>
        <p:txBody>
          <a:bodyPr vert="horz" lIns="91440" tIns="45720" rIns="91440" bIns="45720" rtlCol="0">
            <a:normAutofit/>
          </a:bodyPr>
          <a:lstStyle>
            <a:lvl1pPr marL="0" indent="0" algn="ctr">
              <a:buNone/>
              <a:defRPr>
                <a:solidFill>
                  <a:srgbClr val="40403E"/>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ctr" defTabSz="457200" rtl="0" eaLnBrk="1" fontAlgn="auto" latinLnBrk="0" hangingPunct="1">
              <a:lnSpc>
                <a:spcPct val="100000"/>
              </a:lnSpc>
              <a:spcBef>
                <a:spcPct val="20000"/>
              </a:spcBef>
              <a:spcAft>
                <a:spcPts val="0"/>
              </a:spcAft>
              <a:buClrTx/>
              <a:buSzTx/>
              <a:buFont typeface="Arial"/>
              <a:buNone/>
              <a:tabLst/>
              <a:defRPr/>
            </a:pPr>
            <a:r>
              <a:rPr kumimoji="0" lang="en-US" sz="3200" b="0" i="0" u="none" strike="noStrike" kern="1200" cap="none" spc="0" normalizeH="0" baseline="0" noProof="0" dirty="0" smtClean="0">
                <a:ln>
                  <a:noFill/>
                </a:ln>
                <a:solidFill>
                  <a:srgbClr val="FCDC41"/>
                </a:solidFill>
                <a:effectLst/>
                <a:uLnTx/>
                <a:uFillTx/>
                <a:latin typeface="Arial"/>
                <a:ea typeface="+mn-ea"/>
                <a:cs typeface="Arial"/>
              </a:rPr>
              <a:t>NEU </a:t>
            </a:r>
            <a:r>
              <a:rPr kumimoji="0" lang="en-US" sz="3200" b="0" i="0" u="none" strike="noStrike" kern="1200" cap="none" spc="0" normalizeH="0" baseline="0" noProof="0" dirty="0" smtClean="0">
                <a:ln>
                  <a:noFill/>
                </a:ln>
                <a:solidFill>
                  <a:srgbClr val="FCDC41"/>
                </a:solidFill>
                <a:effectLst/>
                <a:uLnTx/>
                <a:uFillTx/>
                <a:latin typeface="Arial"/>
                <a:ea typeface="+mn-ea"/>
                <a:cs typeface="Arial"/>
              </a:rPr>
              <a:t>2017</a:t>
            </a:r>
            <a:endParaRPr kumimoji="0" lang="en-US" sz="3200" b="0" i="0" u="none" strike="noStrike" kern="1200" cap="none" spc="0" normalizeH="0" baseline="0" noProof="0" dirty="0">
              <a:ln>
                <a:noFill/>
              </a:ln>
              <a:solidFill>
                <a:srgbClr val="FCDC41"/>
              </a:solidFill>
              <a:effectLst/>
              <a:uLnTx/>
              <a:uFillTx/>
              <a:latin typeface="Arial"/>
              <a:ea typeface="+mn-ea"/>
              <a:cs typeface="Aria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Title 1"/>
          <p:cNvSpPr>
            <a:spLocks noGrp="1"/>
          </p:cNvSpPr>
          <p:nvPr>
            <p:ph type="title"/>
          </p:nvPr>
        </p:nvSpPr>
        <p:spPr/>
        <p:txBody>
          <a:bodyPr/>
          <a:lstStyle/>
          <a:p>
            <a:r>
              <a:rPr lang="en-US" altLang="en-US" smtClean="0"/>
              <a:t>Mutexes</a:t>
            </a:r>
          </a:p>
        </p:txBody>
      </p:sp>
      <p:sp>
        <p:nvSpPr>
          <p:cNvPr id="54274" name="Content Placeholder 2"/>
          <p:cNvSpPr>
            <a:spLocks noGrp="1"/>
          </p:cNvSpPr>
          <p:nvPr>
            <p:ph idx="1"/>
          </p:nvPr>
        </p:nvSpPr>
        <p:spPr>
          <a:xfrm>
            <a:off x="457200" y="1467024"/>
            <a:ext cx="8229600" cy="3145114"/>
          </a:xfrm>
        </p:spPr>
        <p:txBody>
          <a:bodyPr/>
          <a:lstStyle/>
          <a:p>
            <a:r>
              <a:rPr lang="en-US" altLang="en-US" dirty="0" smtClean="0"/>
              <a:t>Used to guarantee that one thread “excludes” all other threads while it executes the critical section.</a:t>
            </a:r>
            <a:br>
              <a:rPr lang="en-US" altLang="en-US" dirty="0" smtClean="0"/>
            </a:br>
            <a:endParaRPr lang="en-US" altLang="en-US" dirty="0" smtClean="0"/>
          </a:p>
          <a:p>
            <a:r>
              <a:rPr lang="en-US" altLang="en-US" dirty="0" smtClean="0"/>
              <a:t>The </a:t>
            </a:r>
            <a:r>
              <a:rPr lang="en-US" altLang="en-US" dirty="0" err="1" smtClean="0"/>
              <a:t>Pthreads</a:t>
            </a:r>
            <a:r>
              <a:rPr lang="en-US" altLang="en-US" dirty="0" smtClean="0"/>
              <a:t> standard includes a special type for </a:t>
            </a:r>
            <a:r>
              <a:rPr lang="en-US" altLang="en-US" dirty="0" err="1" smtClean="0"/>
              <a:t>mutexes</a:t>
            </a:r>
            <a:r>
              <a:rPr lang="en-US" altLang="en-US" dirty="0" smtClean="0"/>
              <a:t>: </a:t>
            </a:r>
            <a:r>
              <a:rPr lang="en-US" altLang="en-US" dirty="0" err="1" smtClean="0">
                <a:solidFill>
                  <a:srgbClr val="0066FF"/>
                </a:solidFill>
              </a:rPr>
              <a:t>pthread_mutex_t</a:t>
            </a:r>
            <a:r>
              <a:rPr lang="en-US" altLang="en-US" dirty="0" smtClean="0"/>
              <a:t>.</a:t>
            </a:r>
          </a:p>
        </p:txBody>
      </p:sp>
      <p:pic>
        <p:nvPicPr>
          <p:cNvPr id="5427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80288" y="790522"/>
            <a:ext cx="1476375" cy="140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4277" name="Group 9"/>
          <p:cNvGrpSpPr>
            <a:grpSpLocks/>
          </p:cNvGrpSpPr>
          <p:nvPr/>
        </p:nvGrpSpPr>
        <p:grpSpPr bwMode="auto">
          <a:xfrm>
            <a:off x="653387" y="4993006"/>
            <a:ext cx="7941728" cy="1097439"/>
            <a:chOff x="714996" y="4395192"/>
            <a:chExt cx="7940636" cy="1097818"/>
          </a:xfrm>
        </p:grpSpPr>
        <p:pic>
          <p:nvPicPr>
            <p:cNvPr id="5427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4996" y="4395192"/>
              <a:ext cx="7713663"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279"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0145" y="5064385"/>
              <a:ext cx="7075487"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20758620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Title 1"/>
          <p:cNvSpPr>
            <a:spLocks noGrp="1"/>
          </p:cNvSpPr>
          <p:nvPr>
            <p:ph type="title"/>
          </p:nvPr>
        </p:nvSpPr>
        <p:spPr/>
        <p:txBody>
          <a:bodyPr/>
          <a:lstStyle/>
          <a:p>
            <a:r>
              <a:rPr lang="en-US" altLang="en-US" smtClean="0"/>
              <a:t>Mutexes</a:t>
            </a:r>
          </a:p>
        </p:txBody>
      </p:sp>
      <p:sp>
        <p:nvSpPr>
          <p:cNvPr id="55298" name="Content Placeholder 3"/>
          <p:cNvSpPr>
            <a:spLocks noGrp="1"/>
          </p:cNvSpPr>
          <p:nvPr>
            <p:ph idx="1"/>
          </p:nvPr>
        </p:nvSpPr>
        <p:spPr/>
        <p:txBody>
          <a:bodyPr/>
          <a:lstStyle/>
          <a:p>
            <a:r>
              <a:rPr lang="en-US" altLang="en-US" dirty="0" smtClean="0"/>
              <a:t>When a </a:t>
            </a:r>
            <a:r>
              <a:rPr lang="en-US" altLang="en-US" dirty="0" err="1" smtClean="0"/>
              <a:t>Pthreads</a:t>
            </a:r>
            <a:r>
              <a:rPr lang="en-US" altLang="en-US" dirty="0" smtClean="0"/>
              <a:t> program finishes using a </a:t>
            </a:r>
            <a:r>
              <a:rPr lang="en-US" altLang="en-US" dirty="0" err="1" smtClean="0"/>
              <a:t>mutex</a:t>
            </a:r>
            <a:r>
              <a:rPr lang="en-US" altLang="en-US" dirty="0" smtClean="0"/>
              <a:t>, it should call</a:t>
            </a:r>
            <a:br>
              <a:rPr lang="en-US" altLang="en-US" dirty="0" smtClean="0"/>
            </a:br>
            <a:r>
              <a:rPr lang="en-US" altLang="en-US" dirty="0" smtClean="0"/>
              <a:t/>
            </a:r>
            <a:br>
              <a:rPr lang="en-US" altLang="en-US" dirty="0" smtClean="0"/>
            </a:br>
            <a:endParaRPr lang="en-US" altLang="en-US" dirty="0" smtClean="0"/>
          </a:p>
          <a:p>
            <a:r>
              <a:rPr lang="en-US" altLang="en-US" dirty="0" smtClean="0"/>
              <a:t>In order to gain access to a critical section a thread calls</a:t>
            </a:r>
          </a:p>
        </p:txBody>
      </p:sp>
      <p:pic>
        <p:nvPicPr>
          <p:cNvPr id="5530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313" y="3022643"/>
            <a:ext cx="8243887"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0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313" y="5110208"/>
            <a:ext cx="8580438" cy="44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944141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Title 1"/>
          <p:cNvSpPr>
            <a:spLocks noGrp="1"/>
          </p:cNvSpPr>
          <p:nvPr>
            <p:ph type="title"/>
          </p:nvPr>
        </p:nvSpPr>
        <p:spPr/>
        <p:txBody>
          <a:bodyPr/>
          <a:lstStyle/>
          <a:p>
            <a:r>
              <a:rPr lang="en-US" altLang="en-US" smtClean="0"/>
              <a:t>Mutexes</a:t>
            </a:r>
          </a:p>
        </p:txBody>
      </p:sp>
      <p:sp>
        <p:nvSpPr>
          <p:cNvPr id="56322" name="Content Placeholder 2"/>
          <p:cNvSpPr>
            <a:spLocks noGrp="1"/>
          </p:cNvSpPr>
          <p:nvPr>
            <p:ph idx="1"/>
          </p:nvPr>
        </p:nvSpPr>
        <p:spPr/>
        <p:txBody>
          <a:bodyPr>
            <a:normAutofit/>
          </a:bodyPr>
          <a:lstStyle/>
          <a:p>
            <a:r>
              <a:rPr lang="en-US" altLang="en-US" dirty="0" smtClean="0"/>
              <a:t>When a thread is finished executing the code in a critical section, it should call</a:t>
            </a:r>
          </a:p>
          <a:p>
            <a:endParaRPr lang="en-US" altLang="en-US" dirty="0"/>
          </a:p>
          <a:p>
            <a:endParaRPr lang="en-US" altLang="en-US" dirty="0" smtClean="0"/>
          </a:p>
          <a:p>
            <a:r>
              <a:rPr lang="en-US" altLang="en-US" dirty="0" err="1" smtClean="0"/>
              <a:t>Nonblocking</a:t>
            </a:r>
            <a:r>
              <a:rPr lang="en-US" altLang="en-US" dirty="0" smtClean="0"/>
              <a:t> call allows for additional versatility</a:t>
            </a:r>
          </a:p>
          <a:p>
            <a:pPr marL="0" indent="0">
              <a:buNone/>
            </a:pPr>
            <a:r>
              <a:rPr lang="en-US" altLang="en-US" sz="2400" dirty="0" err="1" smtClean="0"/>
              <a:t>int</a:t>
            </a:r>
            <a:r>
              <a:rPr lang="en-US" altLang="en-US" sz="2400" dirty="0" smtClean="0"/>
              <a:t> </a:t>
            </a:r>
            <a:r>
              <a:rPr lang="en-US" altLang="en-US" sz="2400" dirty="0" err="1" smtClean="0"/>
              <a:t>pthread_mutex_trylock</a:t>
            </a:r>
            <a:r>
              <a:rPr lang="en-US" altLang="en-US" sz="2400" dirty="0" smtClean="0"/>
              <a:t>(</a:t>
            </a:r>
            <a:r>
              <a:rPr lang="en-US" altLang="en-US" sz="2400" dirty="0" err="1" smtClean="0"/>
              <a:t>pthread_mutex_t</a:t>
            </a:r>
            <a:r>
              <a:rPr lang="en-US" altLang="en-US" sz="2400" dirty="0" smtClean="0"/>
              <a:t>* </a:t>
            </a:r>
            <a:r>
              <a:rPr lang="en-US" altLang="en-US" sz="2400" dirty="0" err="1" smtClean="0"/>
              <a:t>mp</a:t>
            </a:r>
            <a:r>
              <a:rPr lang="en-US" altLang="en-US" sz="2400" dirty="0" smtClean="0"/>
              <a:t>);</a:t>
            </a:r>
          </a:p>
        </p:txBody>
      </p:sp>
      <p:pic>
        <p:nvPicPr>
          <p:cNvPr id="5632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7825" y="3011488"/>
            <a:ext cx="83883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000377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Title 1"/>
          <p:cNvSpPr>
            <a:spLocks noGrp="1"/>
          </p:cNvSpPr>
          <p:nvPr>
            <p:ph type="title"/>
          </p:nvPr>
        </p:nvSpPr>
        <p:spPr>
          <a:xfrm>
            <a:off x="611188" y="420280"/>
            <a:ext cx="8281987" cy="584200"/>
          </a:xfrm>
        </p:spPr>
        <p:txBody>
          <a:bodyPr/>
          <a:lstStyle/>
          <a:p>
            <a:r>
              <a:rPr lang="en-US" altLang="en-US" sz="3200" dirty="0" smtClean="0"/>
              <a:t>Global sum function that uses a </a:t>
            </a:r>
            <a:r>
              <a:rPr lang="en-US" altLang="en-US" sz="3200" dirty="0" err="1" smtClean="0"/>
              <a:t>mutex</a:t>
            </a:r>
            <a:endParaRPr lang="en-US" altLang="en-US" sz="3200" dirty="0" smtClean="0"/>
          </a:p>
        </p:txBody>
      </p:sp>
      <p:sp>
        <p:nvSpPr>
          <p:cNvPr id="6" name="Rectangle 3"/>
          <p:cNvSpPr txBox="1">
            <a:spLocks noChangeArrowheads="1"/>
          </p:cNvSpPr>
          <p:nvPr/>
        </p:nvSpPr>
        <p:spPr>
          <a:xfrm>
            <a:off x="679269" y="1306286"/>
            <a:ext cx="7772400" cy="5260794"/>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defTabSz="576263">
              <a:lnSpc>
                <a:spcPct val="90000"/>
              </a:lnSpc>
              <a:buFontTx/>
              <a:buNone/>
              <a:defRPr/>
            </a:pPr>
            <a:r>
              <a:rPr lang="en-US" sz="1200" dirty="0" smtClean="0">
                <a:solidFill>
                  <a:srgbClr val="29297B"/>
                </a:solidFill>
                <a:latin typeface="Verdana Ref" charset="0"/>
              </a:rPr>
              <a:t>#include &lt;</a:t>
            </a:r>
            <a:r>
              <a:rPr lang="en-US" sz="1200" dirty="0" err="1" smtClean="0">
                <a:solidFill>
                  <a:srgbClr val="29297B"/>
                </a:solidFill>
                <a:latin typeface="Verdana Ref" charset="0"/>
              </a:rPr>
              <a:t>pthread.h</a:t>
            </a:r>
            <a:r>
              <a:rPr lang="en-US" sz="1200" dirty="0" smtClean="0">
                <a:solidFill>
                  <a:srgbClr val="29297B"/>
                </a:solidFill>
                <a:latin typeface="Verdana Ref" charset="0"/>
              </a:rPr>
              <a:t>&gt;</a:t>
            </a:r>
          </a:p>
          <a:p>
            <a:pPr defTabSz="576263">
              <a:lnSpc>
                <a:spcPct val="90000"/>
              </a:lnSpc>
              <a:buFontTx/>
              <a:buNone/>
              <a:defRPr/>
            </a:pPr>
            <a:r>
              <a:rPr lang="en-US" sz="1200" dirty="0" smtClean="0">
                <a:solidFill>
                  <a:srgbClr val="29297B"/>
                </a:solidFill>
                <a:latin typeface="Verdana Ref" charset="0"/>
              </a:rPr>
              <a:t>...</a:t>
            </a:r>
          </a:p>
          <a:p>
            <a:pPr defTabSz="576263">
              <a:lnSpc>
                <a:spcPct val="90000"/>
              </a:lnSpc>
              <a:buFontTx/>
              <a:buNone/>
              <a:defRPr/>
            </a:pPr>
            <a:r>
              <a:rPr lang="en-US" sz="1200" dirty="0" smtClean="0">
                <a:solidFill>
                  <a:srgbClr val="29297B"/>
                </a:solidFill>
                <a:latin typeface="Verdana Ref" charset="0"/>
              </a:rPr>
              <a:t>void *</a:t>
            </a:r>
            <a:r>
              <a:rPr lang="en-US" sz="1200" dirty="0" err="1" smtClean="0">
                <a:solidFill>
                  <a:srgbClr val="29297B"/>
                </a:solidFill>
                <a:latin typeface="Verdana Ref" charset="0"/>
              </a:rPr>
              <a:t>thread_function</a:t>
            </a:r>
            <a:r>
              <a:rPr lang="en-US" sz="1200" dirty="0" smtClean="0">
                <a:solidFill>
                  <a:srgbClr val="29297B"/>
                </a:solidFill>
                <a:latin typeface="Verdana Ref" charset="0"/>
              </a:rPr>
              <a:t>( void *</a:t>
            </a:r>
            <a:r>
              <a:rPr lang="en-US" sz="1200" dirty="0" err="1" smtClean="0">
                <a:solidFill>
                  <a:srgbClr val="29297B"/>
                </a:solidFill>
                <a:latin typeface="Verdana Ref" charset="0"/>
              </a:rPr>
              <a:t>arg</a:t>
            </a:r>
            <a:r>
              <a:rPr lang="en-US" sz="1200" dirty="0" smtClean="0">
                <a:solidFill>
                  <a:srgbClr val="29297B"/>
                </a:solidFill>
                <a:latin typeface="Verdana Ref" charset="0"/>
              </a:rPr>
              <a:t> ) </a:t>
            </a:r>
          </a:p>
          <a:p>
            <a:pPr defTabSz="576263">
              <a:lnSpc>
                <a:spcPct val="90000"/>
              </a:lnSpc>
              <a:buFontTx/>
              <a:buNone/>
              <a:defRPr/>
            </a:pPr>
            <a:r>
              <a:rPr lang="en-US" sz="1200" dirty="0" smtClean="0">
                <a:solidFill>
                  <a:srgbClr val="29297B"/>
                </a:solidFill>
                <a:latin typeface="Verdana Ref" charset="0"/>
              </a:rPr>
              <a:t>{</a:t>
            </a:r>
          </a:p>
          <a:p>
            <a:pPr defTabSz="576263">
              <a:lnSpc>
                <a:spcPct val="90000"/>
              </a:lnSpc>
              <a:buFontTx/>
              <a:buNone/>
              <a:defRPr/>
            </a:pPr>
            <a:r>
              <a:rPr lang="en-US" sz="1200" dirty="0" err="1" smtClean="0">
                <a:solidFill>
                  <a:srgbClr val="29297B"/>
                </a:solidFill>
                <a:latin typeface="Verdana Ref" charset="0"/>
              </a:rPr>
              <a:t>int</a:t>
            </a:r>
            <a:r>
              <a:rPr lang="en-US" sz="1200" dirty="0" smtClean="0">
                <a:solidFill>
                  <a:srgbClr val="29297B"/>
                </a:solidFill>
                <a:latin typeface="Verdana Ref" charset="0"/>
              </a:rPr>
              <a:t> </a:t>
            </a:r>
            <a:r>
              <a:rPr lang="en-US" sz="1200" dirty="0" err="1" smtClean="0">
                <a:solidFill>
                  <a:srgbClr val="29297B"/>
                </a:solidFill>
                <a:latin typeface="Verdana Ref" charset="0"/>
              </a:rPr>
              <a:t>my_sum</a:t>
            </a:r>
            <a:r>
              <a:rPr lang="en-US" sz="1200" dirty="0" smtClean="0">
                <a:solidFill>
                  <a:srgbClr val="29297B"/>
                </a:solidFill>
                <a:latin typeface="Verdana Ref" charset="0"/>
              </a:rPr>
              <a:t>; //for local calculations</a:t>
            </a:r>
          </a:p>
          <a:p>
            <a:pPr defTabSz="576263">
              <a:lnSpc>
                <a:spcPct val="90000"/>
              </a:lnSpc>
              <a:buFontTx/>
              <a:buNone/>
              <a:defRPr/>
            </a:pPr>
            <a:r>
              <a:rPr lang="en-US" sz="1200" dirty="0" smtClean="0">
                <a:solidFill>
                  <a:srgbClr val="29297B"/>
                </a:solidFill>
                <a:latin typeface="Verdana Ref" charset="0"/>
              </a:rPr>
              <a:t>… //do computations to calculate </a:t>
            </a:r>
            <a:r>
              <a:rPr lang="en-US" sz="1200" dirty="0" err="1" smtClean="0">
                <a:solidFill>
                  <a:srgbClr val="29297B"/>
                </a:solidFill>
                <a:latin typeface="Verdana Ref" charset="0"/>
              </a:rPr>
              <a:t>my_sum</a:t>
            </a:r>
            <a:endParaRPr lang="en-US" sz="1200" dirty="0" smtClean="0">
              <a:solidFill>
                <a:srgbClr val="29297B"/>
              </a:solidFill>
              <a:latin typeface="Verdana Ref" charset="0"/>
            </a:endParaRPr>
          </a:p>
          <a:p>
            <a:pPr defTabSz="576263">
              <a:lnSpc>
                <a:spcPct val="90000"/>
              </a:lnSpc>
              <a:buFontTx/>
              <a:buNone/>
              <a:defRPr/>
            </a:pPr>
            <a:r>
              <a:rPr lang="en-US" sz="1200" dirty="0" err="1" smtClean="0">
                <a:solidFill>
                  <a:srgbClr val="29297B"/>
                </a:solidFill>
                <a:latin typeface="Verdana Ref" charset="0"/>
              </a:rPr>
              <a:t>pthread_mutex_lock</a:t>
            </a:r>
            <a:r>
              <a:rPr lang="en-US" sz="1200" dirty="0" smtClean="0">
                <a:solidFill>
                  <a:srgbClr val="29297B"/>
                </a:solidFill>
                <a:latin typeface="Verdana Ref" charset="0"/>
              </a:rPr>
              <a:t>(&amp;</a:t>
            </a:r>
            <a:r>
              <a:rPr lang="en-US" sz="1200" dirty="0" err="1" smtClean="0">
                <a:solidFill>
                  <a:srgbClr val="29297B"/>
                </a:solidFill>
                <a:latin typeface="Verdana Ref" charset="0"/>
              </a:rPr>
              <a:t>mutex</a:t>
            </a:r>
            <a:r>
              <a:rPr lang="en-US" sz="1200" dirty="0" smtClean="0">
                <a:solidFill>
                  <a:srgbClr val="29297B"/>
                </a:solidFill>
                <a:latin typeface="Verdana Ref" charset="0"/>
              </a:rPr>
              <a:t>); //wait for sum to be available to update</a:t>
            </a:r>
          </a:p>
          <a:p>
            <a:pPr defTabSz="576263">
              <a:lnSpc>
                <a:spcPct val="90000"/>
              </a:lnSpc>
              <a:buFontTx/>
              <a:buNone/>
              <a:defRPr/>
            </a:pPr>
            <a:r>
              <a:rPr lang="en-US" sz="1200" dirty="0" smtClean="0">
                <a:solidFill>
                  <a:srgbClr val="29297B"/>
                </a:solidFill>
                <a:latin typeface="Verdana Ref" charset="0"/>
              </a:rPr>
              <a:t>sum += </a:t>
            </a:r>
            <a:r>
              <a:rPr lang="en-US" sz="1200" dirty="0" err="1" smtClean="0">
                <a:solidFill>
                  <a:srgbClr val="29297B"/>
                </a:solidFill>
                <a:latin typeface="Verdana Ref" charset="0"/>
              </a:rPr>
              <a:t>my_sum</a:t>
            </a:r>
            <a:r>
              <a:rPr lang="en-US" sz="1200" dirty="0" smtClean="0">
                <a:solidFill>
                  <a:srgbClr val="29297B"/>
                </a:solidFill>
                <a:latin typeface="Verdana Ref" charset="0"/>
              </a:rPr>
              <a:t>;</a:t>
            </a:r>
          </a:p>
          <a:p>
            <a:pPr defTabSz="576263">
              <a:lnSpc>
                <a:spcPct val="90000"/>
              </a:lnSpc>
              <a:buFontTx/>
              <a:buNone/>
              <a:defRPr/>
            </a:pPr>
            <a:r>
              <a:rPr lang="en-US" sz="1200" dirty="0" err="1" smtClean="0">
                <a:solidFill>
                  <a:srgbClr val="29297B"/>
                </a:solidFill>
                <a:latin typeface="Verdana Ref" charset="0"/>
              </a:rPr>
              <a:t>pthread_mutex_unlock</a:t>
            </a:r>
            <a:r>
              <a:rPr lang="en-US" sz="1200" dirty="0" smtClean="0">
                <a:solidFill>
                  <a:srgbClr val="29297B"/>
                </a:solidFill>
                <a:latin typeface="Verdana Ref" charset="0"/>
              </a:rPr>
              <a:t>(&amp;</a:t>
            </a:r>
            <a:r>
              <a:rPr lang="en-US" sz="1200" dirty="0" err="1" smtClean="0">
                <a:solidFill>
                  <a:srgbClr val="29297B"/>
                </a:solidFill>
                <a:latin typeface="Verdana Ref" charset="0"/>
              </a:rPr>
              <a:t>mutex</a:t>
            </a:r>
            <a:r>
              <a:rPr lang="en-US" sz="1200" dirty="0" smtClean="0">
                <a:solidFill>
                  <a:srgbClr val="29297B"/>
                </a:solidFill>
                <a:latin typeface="Verdana Ref" charset="0"/>
              </a:rPr>
              <a:t>); //allow others to access sum as needed</a:t>
            </a:r>
            <a:endParaRPr lang="en-US" sz="1200" dirty="0">
              <a:solidFill>
                <a:srgbClr val="29297B"/>
              </a:solidFill>
              <a:latin typeface="Verdana Ref" charset="0"/>
            </a:endParaRPr>
          </a:p>
          <a:p>
            <a:pPr defTabSz="576263">
              <a:lnSpc>
                <a:spcPct val="90000"/>
              </a:lnSpc>
              <a:buFontTx/>
              <a:buNone/>
              <a:defRPr/>
            </a:pPr>
            <a:r>
              <a:rPr lang="en-US" sz="1200" dirty="0" smtClean="0">
                <a:solidFill>
                  <a:srgbClr val="29297B"/>
                </a:solidFill>
                <a:latin typeface="Verdana Ref" charset="0"/>
              </a:rPr>
              <a:t>}</a:t>
            </a:r>
          </a:p>
          <a:p>
            <a:pPr defTabSz="576263">
              <a:lnSpc>
                <a:spcPct val="90000"/>
              </a:lnSpc>
              <a:buFontTx/>
              <a:buNone/>
              <a:defRPr/>
            </a:pPr>
            <a:r>
              <a:rPr lang="en-US" sz="1200" dirty="0" smtClean="0">
                <a:solidFill>
                  <a:srgbClr val="29297B"/>
                </a:solidFill>
                <a:latin typeface="Verdana Ref" charset="0"/>
              </a:rPr>
              <a:t>...</a:t>
            </a:r>
          </a:p>
          <a:p>
            <a:pPr defTabSz="576263">
              <a:lnSpc>
                <a:spcPct val="90000"/>
              </a:lnSpc>
              <a:buFontTx/>
              <a:buNone/>
              <a:defRPr/>
            </a:pPr>
            <a:r>
              <a:rPr lang="en-US" sz="1200" dirty="0" err="1" smtClean="0">
                <a:solidFill>
                  <a:srgbClr val="29297B"/>
                </a:solidFill>
                <a:latin typeface="Verdana Ref" charset="0"/>
              </a:rPr>
              <a:t>pthread_mutex_t</a:t>
            </a:r>
            <a:r>
              <a:rPr lang="en-US" sz="1200" dirty="0" smtClean="0">
                <a:solidFill>
                  <a:srgbClr val="29297B"/>
                </a:solidFill>
                <a:latin typeface="Verdana Ref" charset="0"/>
              </a:rPr>
              <a:t> </a:t>
            </a:r>
            <a:r>
              <a:rPr lang="en-US" sz="1200" dirty="0" err="1" smtClean="0">
                <a:solidFill>
                  <a:srgbClr val="29297B"/>
                </a:solidFill>
                <a:latin typeface="Verdana Ref" charset="0"/>
              </a:rPr>
              <a:t>mutex</a:t>
            </a:r>
            <a:r>
              <a:rPr lang="en-US" sz="1200" dirty="0" smtClean="0">
                <a:solidFill>
                  <a:srgbClr val="29297B"/>
                </a:solidFill>
                <a:latin typeface="Verdana Ref" charset="0"/>
              </a:rPr>
              <a:t>;        // a global variable which threads share access to</a:t>
            </a:r>
          </a:p>
          <a:p>
            <a:pPr defTabSz="576263">
              <a:lnSpc>
                <a:spcPct val="90000"/>
              </a:lnSpc>
              <a:buFontTx/>
              <a:buNone/>
              <a:defRPr/>
            </a:pPr>
            <a:r>
              <a:rPr lang="en-US" sz="1200" dirty="0" err="1" smtClean="0">
                <a:solidFill>
                  <a:srgbClr val="29297B"/>
                </a:solidFill>
                <a:latin typeface="Verdana Ref" charset="0"/>
              </a:rPr>
              <a:t>int</a:t>
            </a:r>
            <a:r>
              <a:rPr lang="en-US" sz="1200" dirty="0" smtClean="0">
                <a:solidFill>
                  <a:srgbClr val="29297B"/>
                </a:solidFill>
                <a:latin typeface="Verdana Ref" charset="0"/>
              </a:rPr>
              <a:t> sum;</a:t>
            </a:r>
          </a:p>
          <a:p>
            <a:pPr defTabSz="576263">
              <a:lnSpc>
                <a:spcPct val="90000"/>
              </a:lnSpc>
              <a:buFontTx/>
              <a:buNone/>
              <a:defRPr/>
            </a:pPr>
            <a:r>
              <a:rPr lang="en-US" sz="1200" dirty="0" smtClean="0">
                <a:solidFill>
                  <a:srgbClr val="29297B"/>
                </a:solidFill>
                <a:latin typeface="Verdana Ref" charset="0"/>
              </a:rPr>
              <a:t>...</a:t>
            </a:r>
          </a:p>
          <a:p>
            <a:pPr defTabSz="576263">
              <a:lnSpc>
                <a:spcPct val="90000"/>
              </a:lnSpc>
              <a:buFontTx/>
              <a:buNone/>
              <a:defRPr/>
            </a:pPr>
            <a:r>
              <a:rPr lang="en-US" sz="1200" dirty="0" err="1" smtClean="0">
                <a:solidFill>
                  <a:srgbClr val="29297B"/>
                </a:solidFill>
                <a:latin typeface="Verdana Ref" charset="0"/>
              </a:rPr>
              <a:t>int</a:t>
            </a:r>
            <a:r>
              <a:rPr lang="en-US" sz="1200" dirty="0" smtClean="0">
                <a:solidFill>
                  <a:srgbClr val="29297B"/>
                </a:solidFill>
                <a:latin typeface="Verdana Ref" charset="0"/>
              </a:rPr>
              <a:t> main()</a:t>
            </a:r>
          </a:p>
          <a:p>
            <a:pPr defTabSz="576263">
              <a:lnSpc>
                <a:spcPct val="90000"/>
              </a:lnSpc>
              <a:buFontTx/>
              <a:buNone/>
              <a:defRPr/>
            </a:pPr>
            <a:r>
              <a:rPr lang="en-US" sz="1200" dirty="0" smtClean="0">
                <a:solidFill>
                  <a:srgbClr val="29297B"/>
                </a:solidFill>
                <a:latin typeface="Verdana Ref" charset="0"/>
              </a:rPr>
              <a:t>{</a:t>
            </a:r>
          </a:p>
          <a:p>
            <a:pPr defTabSz="576263">
              <a:lnSpc>
                <a:spcPct val="90000"/>
              </a:lnSpc>
              <a:buFontTx/>
              <a:buNone/>
              <a:defRPr/>
            </a:pPr>
            <a:r>
              <a:rPr lang="en-US" sz="1200" dirty="0" smtClean="0">
                <a:solidFill>
                  <a:srgbClr val="29297B"/>
                </a:solidFill>
                <a:latin typeface="Verdana Ref" charset="0"/>
              </a:rPr>
              <a:t>	...</a:t>
            </a:r>
          </a:p>
          <a:p>
            <a:pPr defTabSz="576263">
              <a:lnSpc>
                <a:spcPct val="90000"/>
              </a:lnSpc>
              <a:buFontTx/>
              <a:buNone/>
              <a:defRPr/>
            </a:pPr>
            <a:r>
              <a:rPr lang="en-US" sz="1200" dirty="0" smtClean="0">
                <a:solidFill>
                  <a:srgbClr val="29297B"/>
                </a:solidFill>
                <a:latin typeface="Verdana Ref" charset="0"/>
              </a:rPr>
              <a:t>	// create threads</a:t>
            </a:r>
          </a:p>
          <a:p>
            <a:pPr defTabSz="576263">
              <a:lnSpc>
                <a:spcPct val="90000"/>
              </a:lnSpc>
              <a:buFontTx/>
              <a:buNone/>
              <a:defRPr/>
            </a:pPr>
            <a:r>
              <a:rPr lang="en-US" sz="1200" dirty="0" smtClean="0">
                <a:solidFill>
                  <a:srgbClr val="29297B"/>
                </a:solidFill>
                <a:latin typeface="Verdana Ref" charset="0"/>
              </a:rPr>
              <a:t>	</a:t>
            </a:r>
            <a:r>
              <a:rPr lang="en-US" sz="1200" dirty="0" err="1" smtClean="0">
                <a:solidFill>
                  <a:srgbClr val="29297B"/>
                </a:solidFill>
                <a:latin typeface="Verdana Ref" charset="0"/>
              </a:rPr>
              <a:t>pthread_create</a:t>
            </a:r>
            <a:r>
              <a:rPr lang="en-US" sz="1200" dirty="0" smtClean="0">
                <a:solidFill>
                  <a:srgbClr val="29297B"/>
                </a:solidFill>
                <a:latin typeface="Verdana Ref" charset="0"/>
              </a:rPr>
              <a:t>( &amp;thread[</a:t>
            </a:r>
            <a:r>
              <a:rPr lang="en-US" sz="1200" dirty="0" err="1" smtClean="0">
                <a:solidFill>
                  <a:srgbClr val="29297B"/>
                </a:solidFill>
                <a:latin typeface="Verdana Ref" charset="0"/>
              </a:rPr>
              <a:t>i</a:t>
            </a:r>
            <a:r>
              <a:rPr lang="en-US" sz="1200" dirty="0" smtClean="0">
                <a:solidFill>
                  <a:srgbClr val="29297B"/>
                </a:solidFill>
                <a:latin typeface="Verdana Ref" charset="0"/>
              </a:rPr>
              <a:t>], NULL, </a:t>
            </a:r>
            <a:r>
              <a:rPr lang="en-US" sz="1200" dirty="0" err="1" smtClean="0">
                <a:solidFill>
                  <a:srgbClr val="29297B"/>
                </a:solidFill>
                <a:latin typeface="Verdana Ref" charset="0"/>
              </a:rPr>
              <a:t>thread_function</a:t>
            </a:r>
            <a:r>
              <a:rPr lang="en-US" sz="1200" dirty="0" smtClean="0">
                <a:solidFill>
                  <a:srgbClr val="29297B"/>
                </a:solidFill>
                <a:latin typeface="Verdana Ref" charset="0"/>
              </a:rPr>
              <a:t>, NULL );</a:t>
            </a:r>
          </a:p>
          <a:p>
            <a:pPr defTabSz="576263">
              <a:lnSpc>
                <a:spcPct val="90000"/>
              </a:lnSpc>
              <a:buFontTx/>
              <a:buNone/>
              <a:defRPr/>
            </a:pPr>
            <a:r>
              <a:rPr lang="en-US" sz="1200" dirty="0" smtClean="0">
                <a:solidFill>
                  <a:srgbClr val="29297B"/>
                </a:solidFill>
                <a:latin typeface="Verdana Ref" charset="0"/>
              </a:rPr>
              <a:t>	... // threads work to compute sum</a:t>
            </a:r>
          </a:p>
          <a:p>
            <a:pPr defTabSz="576263">
              <a:lnSpc>
                <a:spcPct val="90000"/>
              </a:lnSpc>
              <a:buFontTx/>
              <a:buNone/>
              <a:defRPr/>
            </a:pPr>
            <a:r>
              <a:rPr lang="en-US" sz="1200" dirty="0" smtClean="0">
                <a:solidFill>
                  <a:srgbClr val="29297B"/>
                </a:solidFill>
                <a:latin typeface="Verdana Ref" charset="0"/>
              </a:rPr>
              <a:t>	</a:t>
            </a:r>
            <a:r>
              <a:rPr lang="en-US" sz="1200" dirty="0" err="1" smtClean="0">
                <a:solidFill>
                  <a:srgbClr val="29297B"/>
                </a:solidFill>
                <a:latin typeface="Verdana Ref" charset="0"/>
              </a:rPr>
              <a:t>pthread_join</a:t>
            </a:r>
            <a:r>
              <a:rPr lang="en-US" sz="1200" dirty="0" smtClean="0">
                <a:solidFill>
                  <a:srgbClr val="29297B"/>
                </a:solidFill>
                <a:latin typeface="Verdana Ref" charset="0"/>
              </a:rPr>
              <a:t>( thread[</a:t>
            </a:r>
            <a:r>
              <a:rPr lang="en-US" sz="1200" dirty="0" err="1" smtClean="0">
                <a:solidFill>
                  <a:srgbClr val="29297B"/>
                </a:solidFill>
                <a:latin typeface="Verdana Ref" charset="0"/>
              </a:rPr>
              <a:t>i</a:t>
            </a:r>
            <a:r>
              <a:rPr lang="en-US" sz="1200" dirty="0" smtClean="0">
                <a:solidFill>
                  <a:srgbClr val="29297B"/>
                </a:solidFill>
                <a:latin typeface="Verdana Ref" charset="0"/>
              </a:rPr>
              <a:t>], NULL );</a:t>
            </a:r>
          </a:p>
          <a:p>
            <a:pPr defTabSz="576263">
              <a:lnSpc>
                <a:spcPct val="90000"/>
              </a:lnSpc>
              <a:buFontTx/>
              <a:buNone/>
              <a:defRPr/>
            </a:pPr>
            <a:r>
              <a:rPr lang="en-US" sz="1200" dirty="0" smtClean="0">
                <a:solidFill>
                  <a:srgbClr val="29297B"/>
                </a:solidFill>
                <a:latin typeface="Verdana Ref" charset="0"/>
              </a:rPr>
              <a:t>	return 0;</a:t>
            </a:r>
          </a:p>
          <a:p>
            <a:pPr defTabSz="576263">
              <a:lnSpc>
                <a:spcPct val="90000"/>
              </a:lnSpc>
              <a:buFontTx/>
              <a:buNone/>
              <a:defRPr/>
            </a:pPr>
            <a:r>
              <a:rPr lang="en-US" sz="1200" dirty="0" smtClean="0">
                <a:solidFill>
                  <a:srgbClr val="29297B"/>
                </a:solidFill>
                <a:latin typeface="Verdana Ref" charset="0"/>
              </a:rPr>
              <a:t>} 	</a:t>
            </a:r>
          </a:p>
        </p:txBody>
      </p:sp>
    </p:spTree>
    <p:extLst>
      <p:ext uri="{BB962C8B-B14F-4D97-AF65-F5344CB8AC3E}">
        <p14:creationId xmlns:p14="http://schemas.microsoft.com/office/powerpoint/2010/main" val="4560768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solidFill>
                  <a:srgbClr val="000000"/>
                </a:solidFill>
                <a:ea typeface="+mj-ea"/>
              </a:rPr>
              <a:t>Semaphores</a:t>
            </a:r>
          </a:p>
        </p:txBody>
      </p:sp>
      <p:sp>
        <p:nvSpPr>
          <p:cNvPr id="30723" name="Rectangle 3"/>
          <p:cNvSpPr>
            <a:spLocks noGrp="1" noChangeArrowheads="1"/>
          </p:cNvSpPr>
          <p:nvPr>
            <p:ph idx="1"/>
          </p:nvPr>
        </p:nvSpPr>
        <p:spPr/>
        <p:txBody>
          <a:bodyPr/>
          <a:lstStyle/>
          <a:p>
            <a:pPr eaLnBrk="1" hangingPunct="1">
              <a:defRPr/>
            </a:pPr>
            <a:r>
              <a:rPr lang="en-US" dirty="0" smtClean="0">
                <a:solidFill>
                  <a:srgbClr val="000000"/>
                </a:solidFill>
                <a:ea typeface="+mn-ea"/>
                <a:cs typeface="+mn-cs"/>
              </a:rPr>
              <a:t>Counting Semaphores:</a:t>
            </a:r>
          </a:p>
          <a:p>
            <a:pPr lvl="1" eaLnBrk="1" hangingPunct="1">
              <a:buFontTx/>
              <a:buChar char="•"/>
              <a:defRPr/>
            </a:pPr>
            <a:r>
              <a:rPr lang="en-US" dirty="0" smtClean="0">
                <a:solidFill>
                  <a:srgbClr val="000000"/>
                </a:solidFill>
                <a:ea typeface="+mn-ea"/>
              </a:rPr>
              <a:t>permit a limited number of threads to execute a section of the code</a:t>
            </a:r>
          </a:p>
          <a:p>
            <a:pPr lvl="1" eaLnBrk="1" hangingPunct="1">
              <a:buFontTx/>
              <a:buChar char="•"/>
              <a:defRPr/>
            </a:pPr>
            <a:r>
              <a:rPr lang="en-US" dirty="0" smtClean="0">
                <a:solidFill>
                  <a:srgbClr val="000000"/>
                </a:solidFill>
                <a:ea typeface="+mn-ea"/>
              </a:rPr>
              <a:t>similar to </a:t>
            </a:r>
            <a:r>
              <a:rPr lang="en-US" dirty="0" err="1" smtClean="0">
                <a:solidFill>
                  <a:srgbClr val="000000"/>
                </a:solidFill>
                <a:ea typeface="+mn-ea"/>
              </a:rPr>
              <a:t>mutexes</a:t>
            </a:r>
            <a:endParaRPr lang="en-US" dirty="0" smtClean="0">
              <a:solidFill>
                <a:srgbClr val="000000"/>
              </a:solidFill>
              <a:ea typeface="+mn-ea"/>
            </a:endParaRPr>
          </a:p>
          <a:p>
            <a:pPr lvl="1" eaLnBrk="1" hangingPunct="1">
              <a:buFontTx/>
              <a:buChar char="•"/>
              <a:defRPr/>
            </a:pPr>
            <a:r>
              <a:rPr lang="en-US" dirty="0" smtClean="0">
                <a:solidFill>
                  <a:srgbClr val="000000"/>
                </a:solidFill>
                <a:ea typeface="+mn-ea"/>
              </a:rPr>
              <a:t>should include the </a:t>
            </a:r>
            <a:r>
              <a:rPr lang="en-US" sz="1800" dirty="0" err="1" smtClean="0">
                <a:solidFill>
                  <a:srgbClr val="000000"/>
                </a:solidFill>
                <a:latin typeface="Verdana Ref" charset="0"/>
                <a:ea typeface="+mn-ea"/>
              </a:rPr>
              <a:t>semaphore.h</a:t>
            </a:r>
            <a:r>
              <a:rPr lang="en-US" sz="2400" dirty="0" smtClean="0">
                <a:solidFill>
                  <a:srgbClr val="000000"/>
                </a:solidFill>
                <a:ea typeface="+mn-ea"/>
              </a:rPr>
              <a:t> </a:t>
            </a:r>
            <a:r>
              <a:rPr lang="en-US" dirty="0" smtClean="0">
                <a:solidFill>
                  <a:srgbClr val="000000"/>
                </a:solidFill>
                <a:ea typeface="+mn-ea"/>
              </a:rPr>
              <a:t>header file</a:t>
            </a:r>
          </a:p>
          <a:p>
            <a:pPr lvl="1" eaLnBrk="1" hangingPunct="1">
              <a:buFontTx/>
              <a:buChar char="•"/>
              <a:defRPr/>
            </a:pPr>
            <a:r>
              <a:rPr lang="en-US" dirty="0" smtClean="0">
                <a:solidFill>
                  <a:srgbClr val="000000"/>
                </a:solidFill>
                <a:ea typeface="+mn-ea"/>
              </a:rPr>
              <a:t>semaphore functions do not have</a:t>
            </a:r>
            <a:r>
              <a:rPr lang="en-US" sz="2400" dirty="0" smtClean="0">
                <a:solidFill>
                  <a:srgbClr val="000000"/>
                </a:solidFill>
                <a:ea typeface="+mn-ea"/>
              </a:rPr>
              <a:t> </a:t>
            </a:r>
            <a:r>
              <a:rPr lang="en-US" sz="1800" dirty="0" err="1" smtClean="0">
                <a:solidFill>
                  <a:srgbClr val="000000"/>
                </a:solidFill>
                <a:latin typeface="Verdana Ref" charset="0"/>
                <a:ea typeface="+mn-ea"/>
              </a:rPr>
              <a:t>pthread</a:t>
            </a:r>
            <a:r>
              <a:rPr lang="en-US" sz="1800" dirty="0" smtClean="0">
                <a:solidFill>
                  <a:srgbClr val="000000"/>
                </a:solidFill>
                <a:latin typeface="Verdana Ref" charset="0"/>
                <a:ea typeface="+mn-ea"/>
              </a:rPr>
              <a:t>_</a:t>
            </a:r>
            <a:r>
              <a:rPr lang="en-US" sz="2400" dirty="0" smtClean="0">
                <a:solidFill>
                  <a:srgbClr val="000000"/>
                </a:solidFill>
                <a:ea typeface="+mn-ea"/>
              </a:rPr>
              <a:t> </a:t>
            </a:r>
            <a:r>
              <a:rPr lang="en-US" dirty="0" smtClean="0">
                <a:solidFill>
                  <a:srgbClr val="000000"/>
                </a:solidFill>
                <a:ea typeface="+mn-ea"/>
              </a:rPr>
              <a:t>prefixes; instead, they have</a:t>
            </a:r>
            <a:r>
              <a:rPr lang="en-US" sz="2400" dirty="0" smtClean="0">
                <a:solidFill>
                  <a:srgbClr val="000000"/>
                </a:solidFill>
                <a:ea typeface="+mn-ea"/>
              </a:rPr>
              <a:t> </a:t>
            </a:r>
            <a:r>
              <a:rPr lang="en-US" sz="1800" dirty="0" err="1" smtClean="0">
                <a:solidFill>
                  <a:srgbClr val="000000"/>
                </a:solidFill>
                <a:latin typeface="Verdana Ref" charset="0"/>
                <a:ea typeface="+mn-ea"/>
              </a:rPr>
              <a:t>sem</a:t>
            </a:r>
            <a:r>
              <a:rPr lang="en-US" sz="1800" dirty="0" smtClean="0">
                <a:solidFill>
                  <a:srgbClr val="000000"/>
                </a:solidFill>
                <a:latin typeface="Verdana Ref" charset="0"/>
                <a:ea typeface="+mn-ea"/>
              </a:rPr>
              <a:t>_</a:t>
            </a:r>
            <a:r>
              <a:rPr lang="en-US" dirty="0" smtClean="0">
                <a:solidFill>
                  <a:srgbClr val="000000"/>
                </a:solidFill>
                <a:ea typeface="+mn-ea"/>
              </a:rPr>
              <a:t> prefixes</a:t>
            </a:r>
          </a:p>
        </p:txBody>
      </p:sp>
    </p:spTree>
    <p:extLst>
      <p:ext uri="{BB962C8B-B14F-4D97-AF65-F5344CB8AC3E}">
        <p14:creationId xmlns:p14="http://schemas.microsoft.com/office/powerpoint/2010/main" val="91436415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solidFill>
                  <a:srgbClr val="000000"/>
                </a:solidFill>
                <a:ea typeface="+mj-ea"/>
              </a:rPr>
              <a:t>Basic Semaphore </a:t>
            </a:r>
            <a:r>
              <a:rPr lang="en-US" dirty="0" smtClean="0">
                <a:solidFill>
                  <a:srgbClr val="000000"/>
                </a:solidFill>
                <a:ea typeface="+mj-ea"/>
              </a:rPr>
              <a:t>Functions</a:t>
            </a:r>
            <a:endParaRPr lang="en-US" dirty="0">
              <a:solidFill>
                <a:srgbClr val="000000"/>
              </a:solidFill>
              <a:ea typeface="+mj-ea"/>
            </a:endParaRPr>
          </a:p>
        </p:txBody>
      </p:sp>
      <p:sp>
        <p:nvSpPr>
          <p:cNvPr id="31747" name="Rectangle 3"/>
          <p:cNvSpPr>
            <a:spLocks noGrp="1" noChangeArrowheads="1"/>
          </p:cNvSpPr>
          <p:nvPr>
            <p:ph idx="1"/>
          </p:nvPr>
        </p:nvSpPr>
        <p:spPr/>
        <p:txBody>
          <a:bodyPr>
            <a:normAutofit fontScale="92500" lnSpcReduction="10000"/>
          </a:bodyPr>
          <a:lstStyle/>
          <a:p>
            <a:pPr eaLnBrk="1" hangingPunct="1">
              <a:lnSpc>
                <a:spcPct val="90000"/>
              </a:lnSpc>
              <a:defRPr/>
            </a:pPr>
            <a:r>
              <a:rPr lang="en-US" sz="2800" dirty="0" smtClean="0">
                <a:solidFill>
                  <a:srgbClr val="000000"/>
                </a:solidFill>
                <a:ea typeface="+mn-ea"/>
              </a:rPr>
              <a:t>creating a semaphore:</a:t>
            </a:r>
          </a:p>
          <a:p>
            <a:pPr eaLnBrk="1" hangingPunct="1">
              <a:lnSpc>
                <a:spcPct val="90000"/>
              </a:lnSpc>
              <a:buFontTx/>
              <a:buNone/>
              <a:defRPr/>
            </a:pPr>
            <a:r>
              <a:rPr lang="en-US" sz="2000" dirty="0" err="1" smtClean="0">
                <a:solidFill>
                  <a:srgbClr val="22228B"/>
                </a:solidFill>
                <a:latin typeface="Verdana Ref" charset="0"/>
                <a:ea typeface="+mn-ea"/>
              </a:rPr>
              <a:t>int</a:t>
            </a:r>
            <a:r>
              <a:rPr lang="en-US" sz="2000" dirty="0" smtClean="0">
                <a:solidFill>
                  <a:srgbClr val="22228B"/>
                </a:solidFill>
                <a:latin typeface="Verdana Ref" charset="0"/>
                <a:ea typeface="+mn-ea"/>
              </a:rPr>
              <a:t> </a:t>
            </a:r>
            <a:r>
              <a:rPr lang="en-US" sz="2000" dirty="0" err="1" smtClean="0">
                <a:solidFill>
                  <a:srgbClr val="22228B"/>
                </a:solidFill>
                <a:latin typeface="Verdana Ref" charset="0"/>
                <a:ea typeface="+mn-ea"/>
              </a:rPr>
              <a:t>sem_init</a:t>
            </a:r>
            <a:r>
              <a:rPr lang="en-US" sz="2000" dirty="0" smtClean="0">
                <a:solidFill>
                  <a:srgbClr val="22228B"/>
                </a:solidFill>
                <a:latin typeface="Verdana Ref" charset="0"/>
                <a:ea typeface="+mn-ea"/>
              </a:rPr>
              <a:t>(</a:t>
            </a:r>
            <a:r>
              <a:rPr lang="en-US" sz="2000" dirty="0" err="1" smtClean="0">
                <a:solidFill>
                  <a:srgbClr val="22228B"/>
                </a:solidFill>
                <a:latin typeface="Verdana Ref" charset="0"/>
                <a:ea typeface="+mn-ea"/>
              </a:rPr>
              <a:t>sem_t</a:t>
            </a:r>
            <a:r>
              <a:rPr lang="en-US" sz="2000" dirty="0" smtClean="0">
                <a:solidFill>
                  <a:srgbClr val="22228B"/>
                </a:solidFill>
                <a:latin typeface="Verdana Ref" charset="0"/>
                <a:ea typeface="+mn-ea"/>
              </a:rPr>
              <a:t> *</a:t>
            </a:r>
            <a:r>
              <a:rPr lang="en-US" sz="2000" dirty="0" err="1" smtClean="0">
                <a:solidFill>
                  <a:srgbClr val="22228B"/>
                </a:solidFill>
                <a:latin typeface="Verdana Ref" charset="0"/>
                <a:ea typeface="+mn-ea"/>
              </a:rPr>
              <a:t>sem</a:t>
            </a:r>
            <a:r>
              <a:rPr lang="en-US" sz="2000" dirty="0" smtClean="0">
                <a:solidFill>
                  <a:srgbClr val="22228B"/>
                </a:solidFill>
                <a:latin typeface="Verdana Ref" charset="0"/>
                <a:ea typeface="+mn-ea"/>
              </a:rPr>
              <a:t>, </a:t>
            </a:r>
            <a:r>
              <a:rPr lang="en-US" sz="2000" dirty="0" err="1" smtClean="0">
                <a:solidFill>
                  <a:srgbClr val="22228B"/>
                </a:solidFill>
                <a:latin typeface="Verdana Ref" charset="0"/>
                <a:ea typeface="+mn-ea"/>
              </a:rPr>
              <a:t>int</a:t>
            </a:r>
            <a:r>
              <a:rPr lang="en-US" sz="2000" dirty="0" smtClean="0">
                <a:solidFill>
                  <a:srgbClr val="22228B"/>
                </a:solidFill>
                <a:latin typeface="Verdana Ref" charset="0"/>
                <a:ea typeface="+mn-ea"/>
              </a:rPr>
              <a:t> </a:t>
            </a:r>
            <a:r>
              <a:rPr lang="en-US" sz="2000" dirty="0" err="1" smtClean="0">
                <a:solidFill>
                  <a:srgbClr val="22228B"/>
                </a:solidFill>
                <a:latin typeface="Verdana Ref" charset="0"/>
                <a:ea typeface="+mn-ea"/>
              </a:rPr>
              <a:t>pshared</a:t>
            </a:r>
            <a:r>
              <a:rPr lang="en-US" sz="2000" dirty="0" smtClean="0">
                <a:solidFill>
                  <a:srgbClr val="22228B"/>
                </a:solidFill>
                <a:latin typeface="Verdana Ref" charset="0"/>
                <a:ea typeface="+mn-ea"/>
              </a:rPr>
              <a:t>, unsigned </a:t>
            </a:r>
            <a:r>
              <a:rPr lang="en-US" sz="2000" dirty="0" err="1" smtClean="0">
                <a:solidFill>
                  <a:srgbClr val="22228B"/>
                </a:solidFill>
                <a:latin typeface="Verdana Ref" charset="0"/>
                <a:ea typeface="+mn-ea"/>
              </a:rPr>
              <a:t>int</a:t>
            </a:r>
            <a:r>
              <a:rPr lang="en-US" sz="2000" dirty="0" smtClean="0">
                <a:solidFill>
                  <a:srgbClr val="22228B"/>
                </a:solidFill>
                <a:latin typeface="Verdana Ref" charset="0"/>
                <a:ea typeface="+mn-ea"/>
              </a:rPr>
              <a:t> value);</a:t>
            </a:r>
          </a:p>
          <a:p>
            <a:pPr lvl="1" eaLnBrk="1" hangingPunct="1">
              <a:lnSpc>
                <a:spcPct val="90000"/>
              </a:lnSpc>
              <a:defRPr/>
            </a:pPr>
            <a:r>
              <a:rPr lang="en-US" sz="2400" dirty="0" smtClean="0">
                <a:solidFill>
                  <a:srgbClr val="000000"/>
                </a:solidFill>
                <a:ea typeface="+mn-ea"/>
              </a:rPr>
              <a:t>initializes a semaphore object pointed to by </a:t>
            </a:r>
            <a:r>
              <a:rPr lang="en-US" sz="2000" dirty="0" err="1" smtClean="0">
                <a:solidFill>
                  <a:srgbClr val="000000"/>
                </a:solidFill>
                <a:latin typeface="Verdana Ref" charset="0"/>
                <a:ea typeface="+mn-ea"/>
              </a:rPr>
              <a:t>sem</a:t>
            </a:r>
            <a:endParaRPr lang="en-US" sz="2000" dirty="0" smtClean="0">
              <a:solidFill>
                <a:srgbClr val="000000"/>
              </a:solidFill>
              <a:latin typeface="Verdana Ref" charset="0"/>
              <a:ea typeface="+mn-ea"/>
            </a:endParaRPr>
          </a:p>
          <a:p>
            <a:pPr lvl="1" eaLnBrk="1" hangingPunct="1">
              <a:lnSpc>
                <a:spcPct val="90000"/>
              </a:lnSpc>
              <a:buClr>
                <a:srgbClr val="29297B"/>
              </a:buClr>
              <a:defRPr/>
            </a:pPr>
            <a:r>
              <a:rPr lang="en-US" sz="2000" dirty="0" err="1" smtClean="0">
                <a:solidFill>
                  <a:srgbClr val="000000"/>
                </a:solidFill>
                <a:latin typeface="Verdana Ref" charset="0"/>
                <a:ea typeface="+mn-ea"/>
              </a:rPr>
              <a:t>pshared</a:t>
            </a:r>
            <a:r>
              <a:rPr lang="en-US" sz="2000" dirty="0" smtClean="0">
                <a:solidFill>
                  <a:srgbClr val="000000"/>
                </a:solidFill>
                <a:latin typeface="Verdana Ref" charset="0"/>
                <a:ea typeface="+mn-ea"/>
              </a:rPr>
              <a:t> </a:t>
            </a:r>
            <a:r>
              <a:rPr lang="en-US" sz="2400" dirty="0" smtClean="0">
                <a:solidFill>
                  <a:srgbClr val="000000"/>
                </a:solidFill>
                <a:ea typeface="+mn-ea"/>
              </a:rPr>
              <a:t>is a sharing option; a value of </a:t>
            </a:r>
            <a:r>
              <a:rPr lang="en-US" sz="2400" i="1" dirty="0" smtClean="0">
                <a:solidFill>
                  <a:srgbClr val="000000"/>
                </a:solidFill>
                <a:ea typeface="+mn-ea"/>
              </a:rPr>
              <a:t>0</a:t>
            </a:r>
            <a:r>
              <a:rPr lang="en-US" sz="2400" dirty="0" smtClean="0">
                <a:solidFill>
                  <a:srgbClr val="000000"/>
                </a:solidFill>
                <a:ea typeface="+mn-ea"/>
              </a:rPr>
              <a:t> means the semaphore is local to the calling process</a:t>
            </a:r>
          </a:p>
          <a:p>
            <a:pPr lvl="1" eaLnBrk="1" hangingPunct="1">
              <a:lnSpc>
                <a:spcPct val="90000"/>
              </a:lnSpc>
              <a:defRPr/>
            </a:pPr>
            <a:r>
              <a:rPr lang="en-US" sz="2400" dirty="0" smtClean="0">
                <a:solidFill>
                  <a:srgbClr val="000000"/>
                </a:solidFill>
                <a:ea typeface="+mn-ea"/>
              </a:rPr>
              <a:t>gives an initial value </a:t>
            </a:r>
            <a:r>
              <a:rPr lang="en-US" sz="2000" dirty="0" smtClean="0">
                <a:solidFill>
                  <a:srgbClr val="000000"/>
                </a:solidFill>
                <a:latin typeface="Verdana Ref" charset="0"/>
                <a:ea typeface="+mn-ea"/>
              </a:rPr>
              <a:t>value</a:t>
            </a:r>
            <a:r>
              <a:rPr lang="en-US" sz="2400" dirty="0" smtClean="0">
                <a:solidFill>
                  <a:srgbClr val="000000"/>
                </a:solidFill>
                <a:ea typeface="+mn-ea"/>
              </a:rPr>
              <a:t> to the semaphore</a:t>
            </a:r>
          </a:p>
          <a:p>
            <a:pPr eaLnBrk="1" hangingPunct="1">
              <a:lnSpc>
                <a:spcPct val="90000"/>
              </a:lnSpc>
              <a:defRPr/>
            </a:pPr>
            <a:r>
              <a:rPr lang="en-US" sz="2800" dirty="0" smtClean="0">
                <a:solidFill>
                  <a:srgbClr val="000000"/>
                </a:solidFill>
                <a:ea typeface="+mn-ea"/>
              </a:rPr>
              <a:t>terminating a semaphore:</a:t>
            </a:r>
          </a:p>
          <a:p>
            <a:pPr eaLnBrk="1" hangingPunct="1">
              <a:lnSpc>
                <a:spcPct val="90000"/>
              </a:lnSpc>
              <a:buFontTx/>
              <a:buNone/>
              <a:defRPr/>
            </a:pPr>
            <a:r>
              <a:rPr lang="en-US" sz="2000" dirty="0" err="1" smtClean="0">
                <a:solidFill>
                  <a:srgbClr val="22228B"/>
                </a:solidFill>
                <a:latin typeface="Verdana Ref" charset="0"/>
                <a:ea typeface="+mn-ea"/>
              </a:rPr>
              <a:t>int</a:t>
            </a:r>
            <a:r>
              <a:rPr lang="en-US" sz="2000" dirty="0" smtClean="0">
                <a:solidFill>
                  <a:srgbClr val="22228B"/>
                </a:solidFill>
                <a:latin typeface="Verdana Ref" charset="0"/>
                <a:ea typeface="+mn-ea"/>
              </a:rPr>
              <a:t> </a:t>
            </a:r>
            <a:r>
              <a:rPr lang="en-US" sz="2000" dirty="0" err="1" smtClean="0">
                <a:solidFill>
                  <a:srgbClr val="22228B"/>
                </a:solidFill>
                <a:latin typeface="Verdana Ref" charset="0"/>
                <a:ea typeface="+mn-ea"/>
              </a:rPr>
              <a:t>sem_destroy</a:t>
            </a:r>
            <a:r>
              <a:rPr lang="en-US" sz="2000" dirty="0" smtClean="0">
                <a:solidFill>
                  <a:srgbClr val="22228B"/>
                </a:solidFill>
                <a:latin typeface="Verdana Ref" charset="0"/>
                <a:ea typeface="+mn-ea"/>
              </a:rPr>
              <a:t>(</a:t>
            </a:r>
            <a:r>
              <a:rPr lang="en-US" sz="2000" dirty="0" err="1" smtClean="0">
                <a:solidFill>
                  <a:srgbClr val="22228B"/>
                </a:solidFill>
                <a:latin typeface="Verdana Ref" charset="0"/>
                <a:ea typeface="+mn-ea"/>
              </a:rPr>
              <a:t>sem_t</a:t>
            </a:r>
            <a:r>
              <a:rPr lang="en-US" sz="2000" dirty="0" smtClean="0">
                <a:solidFill>
                  <a:srgbClr val="22228B"/>
                </a:solidFill>
                <a:latin typeface="Verdana Ref" charset="0"/>
                <a:ea typeface="+mn-ea"/>
              </a:rPr>
              <a:t> *</a:t>
            </a:r>
            <a:r>
              <a:rPr lang="en-US" sz="2000" dirty="0" err="1" smtClean="0">
                <a:solidFill>
                  <a:srgbClr val="22228B"/>
                </a:solidFill>
                <a:latin typeface="Verdana Ref" charset="0"/>
                <a:ea typeface="+mn-ea"/>
              </a:rPr>
              <a:t>sem</a:t>
            </a:r>
            <a:r>
              <a:rPr lang="en-US" sz="2000" dirty="0" smtClean="0">
                <a:solidFill>
                  <a:srgbClr val="22228B"/>
                </a:solidFill>
                <a:latin typeface="Verdana Ref" charset="0"/>
                <a:ea typeface="+mn-ea"/>
              </a:rPr>
              <a:t>);</a:t>
            </a:r>
          </a:p>
          <a:p>
            <a:pPr lvl="1" eaLnBrk="1" hangingPunct="1">
              <a:lnSpc>
                <a:spcPct val="90000"/>
              </a:lnSpc>
              <a:defRPr/>
            </a:pPr>
            <a:r>
              <a:rPr lang="en-US" sz="2400" dirty="0" smtClean="0">
                <a:solidFill>
                  <a:srgbClr val="000000"/>
                </a:solidFill>
                <a:ea typeface="+mn-ea"/>
              </a:rPr>
              <a:t>frees the resources allocated to the semaphore </a:t>
            </a:r>
            <a:r>
              <a:rPr lang="en-US" sz="2000" dirty="0" err="1" smtClean="0">
                <a:solidFill>
                  <a:srgbClr val="000000"/>
                </a:solidFill>
                <a:latin typeface="Verdana Ref" charset="0"/>
                <a:ea typeface="+mn-ea"/>
              </a:rPr>
              <a:t>sem</a:t>
            </a:r>
            <a:endParaRPr lang="en-US" sz="2000" dirty="0" smtClean="0">
              <a:solidFill>
                <a:srgbClr val="000000"/>
              </a:solidFill>
              <a:latin typeface="Verdana Ref" charset="0"/>
              <a:ea typeface="+mn-ea"/>
            </a:endParaRPr>
          </a:p>
          <a:p>
            <a:pPr lvl="1" eaLnBrk="1" hangingPunct="1">
              <a:lnSpc>
                <a:spcPct val="90000"/>
              </a:lnSpc>
              <a:defRPr/>
            </a:pPr>
            <a:r>
              <a:rPr lang="en-US" sz="2400" dirty="0" smtClean="0">
                <a:solidFill>
                  <a:srgbClr val="000000"/>
                </a:solidFill>
                <a:ea typeface="+mn-ea"/>
              </a:rPr>
              <a:t>usually called after </a:t>
            </a:r>
            <a:r>
              <a:rPr lang="en-US" sz="2000" dirty="0" err="1" smtClean="0">
                <a:solidFill>
                  <a:srgbClr val="000000"/>
                </a:solidFill>
                <a:latin typeface="Verdana Ref" charset="0"/>
                <a:ea typeface="+mn-ea"/>
              </a:rPr>
              <a:t>pthread_join</a:t>
            </a:r>
            <a:r>
              <a:rPr lang="en-US" sz="2000" dirty="0" smtClean="0">
                <a:solidFill>
                  <a:srgbClr val="000000"/>
                </a:solidFill>
                <a:latin typeface="Verdana Ref" charset="0"/>
                <a:ea typeface="+mn-ea"/>
              </a:rPr>
              <a:t>()</a:t>
            </a:r>
          </a:p>
          <a:p>
            <a:pPr lvl="1" eaLnBrk="1" hangingPunct="1">
              <a:lnSpc>
                <a:spcPct val="90000"/>
              </a:lnSpc>
              <a:defRPr/>
            </a:pPr>
            <a:r>
              <a:rPr lang="en-US" sz="2400" dirty="0" smtClean="0">
                <a:solidFill>
                  <a:srgbClr val="000000"/>
                </a:solidFill>
                <a:ea typeface="+mn-ea"/>
              </a:rPr>
              <a:t>an error will occur if a semaphore is destroyed for which a thread is waiting</a:t>
            </a:r>
          </a:p>
        </p:txBody>
      </p:sp>
    </p:spTree>
    <p:extLst>
      <p:ext uri="{BB962C8B-B14F-4D97-AF65-F5344CB8AC3E}">
        <p14:creationId xmlns:p14="http://schemas.microsoft.com/office/powerpoint/2010/main" val="32542557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solidFill>
                  <a:srgbClr val="000000"/>
                </a:solidFill>
                <a:ea typeface="+mj-ea"/>
              </a:rPr>
              <a:t>Basic Semaphore Functions</a:t>
            </a:r>
            <a:endParaRPr lang="en-US" dirty="0">
              <a:ea typeface="+mj-ea"/>
            </a:endParaRPr>
          </a:p>
        </p:txBody>
      </p:sp>
      <p:sp>
        <p:nvSpPr>
          <p:cNvPr id="32771" name="Rectangle 3"/>
          <p:cNvSpPr>
            <a:spLocks noGrp="1" noChangeArrowheads="1"/>
          </p:cNvSpPr>
          <p:nvPr>
            <p:ph idx="1"/>
          </p:nvPr>
        </p:nvSpPr>
        <p:spPr/>
        <p:txBody>
          <a:bodyPr>
            <a:normAutofit lnSpcReduction="10000"/>
          </a:bodyPr>
          <a:lstStyle/>
          <a:p>
            <a:pPr eaLnBrk="1" hangingPunct="1">
              <a:defRPr/>
            </a:pPr>
            <a:r>
              <a:rPr lang="en-US" sz="2800" dirty="0" smtClean="0">
                <a:solidFill>
                  <a:srgbClr val="000000"/>
                </a:solidFill>
                <a:ea typeface="+mn-ea"/>
              </a:rPr>
              <a:t>semaphore control:</a:t>
            </a:r>
          </a:p>
          <a:p>
            <a:pPr lvl="1" eaLnBrk="1" hangingPunct="1">
              <a:buFontTx/>
              <a:buNone/>
              <a:defRPr/>
            </a:pPr>
            <a:r>
              <a:rPr lang="en-US" sz="2000" dirty="0" err="1" smtClean="0">
                <a:solidFill>
                  <a:srgbClr val="22228B"/>
                </a:solidFill>
                <a:latin typeface="Verdana Ref" charset="0"/>
                <a:ea typeface="+mn-ea"/>
              </a:rPr>
              <a:t>int</a:t>
            </a:r>
            <a:r>
              <a:rPr lang="en-US" sz="2000" dirty="0" smtClean="0">
                <a:solidFill>
                  <a:srgbClr val="22228B"/>
                </a:solidFill>
                <a:latin typeface="Verdana Ref" charset="0"/>
                <a:ea typeface="+mn-ea"/>
              </a:rPr>
              <a:t> </a:t>
            </a:r>
            <a:r>
              <a:rPr lang="en-US" sz="2000" dirty="0" err="1" smtClean="0">
                <a:solidFill>
                  <a:srgbClr val="22228B"/>
                </a:solidFill>
                <a:latin typeface="Verdana Ref" charset="0"/>
                <a:ea typeface="+mn-ea"/>
              </a:rPr>
              <a:t>sem_post</a:t>
            </a:r>
            <a:r>
              <a:rPr lang="en-US" sz="2000" dirty="0" smtClean="0">
                <a:solidFill>
                  <a:srgbClr val="22228B"/>
                </a:solidFill>
                <a:latin typeface="Verdana Ref" charset="0"/>
                <a:ea typeface="+mn-ea"/>
              </a:rPr>
              <a:t>(</a:t>
            </a:r>
            <a:r>
              <a:rPr lang="en-US" sz="2000" dirty="0" err="1" smtClean="0">
                <a:solidFill>
                  <a:srgbClr val="22228B"/>
                </a:solidFill>
                <a:latin typeface="Verdana Ref" charset="0"/>
                <a:ea typeface="+mn-ea"/>
              </a:rPr>
              <a:t>sem_t</a:t>
            </a:r>
            <a:r>
              <a:rPr lang="en-US" sz="2000" dirty="0" smtClean="0">
                <a:solidFill>
                  <a:srgbClr val="22228B"/>
                </a:solidFill>
                <a:latin typeface="Verdana Ref" charset="0"/>
                <a:ea typeface="+mn-ea"/>
              </a:rPr>
              <a:t> *</a:t>
            </a:r>
            <a:r>
              <a:rPr lang="en-US" sz="2000" dirty="0" err="1" smtClean="0">
                <a:solidFill>
                  <a:srgbClr val="22228B"/>
                </a:solidFill>
                <a:latin typeface="Verdana Ref" charset="0"/>
                <a:ea typeface="+mn-ea"/>
              </a:rPr>
              <a:t>sem</a:t>
            </a:r>
            <a:r>
              <a:rPr lang="en-US" sz="2000" dirty="0" smtClean="0">
                <a:solidFill>
                  <a:srgbClr val="22228B"/>
                </a:solidFill>
                <a:latin typeface="Verdana Ref" charset="0"/>
                <a:ea typeface="+mn-ea"/>
              </a:rPr>
              <a:t>);</a:t>
            </a:r>
          </a:p>
          <a:p>
            <a:pPr lvl="1" eaLnBrk="1" hangingPunct="1">
              <a:buFontTx/>
              <a:buNone/>
              <a:defRPr/>
            </a:pPr>
            <a:r>
              <a:rPr lang="en-US" sz="2000" dirty="0" err="1" smtClean="0">
                <a:solidFill>
                  <a:srgbClr val="22228B"/>
                </a:solidFill>
                <a:latin typeface="Verdana Ref" charset="0"/>
                <a:ea typeface="+mn-ea"/>
              </a:rPr>
              <a:t>int</a:t>
            </a:r>
            <a:r>
              <a:rPr lang="en-US" sz="2000" dirty="0" smtClean="0">
                <a:solidFill>
                  <a:srgbClr val="22228B"/>
                </a:solidFill>
                <a:latin typeface="Verdana Ref" charset="0"/>
                <a:ea typeface="+mn-ea"/>
              </a:rPr>
              <a:t> </a:t>
            </a:r>
            <a:r>
              <a:rPr lang="en-US" sz="2000" dirty="0" err="1" smtClean="0">
                <a:solidFill>
                  <a:srgbClr val="22228B"/>
                </a:solidFill>
                <a:latin typeface="Verdana Ref" charset="0"/>
                <a:ea typeface="+mn-ea"/>
              </a:rPr>
              <a:t>sem_wait</a:t>
            </a:r>
            <a:r>
              <a:rPr lang="en-US" sz="2000" dirty="0" smtClean="0">
                <a:solidFill>
                  <a:srgbClr val="22228B"/>
                </a:solidFill>
                <a:latin typeface="Verdana Ref" charset="0"/>
                <a:ea typeface="+mn-ea"/>
              </a:rPr>
              <a:t>(</a:t>
            </a:r>
            <a:r>
              <a:rPr lang="en-US" sz="2000" dirty="0" err="1" smtClean="0">
                <a:solidFill>
                  <a:srgbClr val="22228B"/>
                </a:solidFill>
                <a:latin typeface="Verdana Ref" charset="0"/>
                <a:ea typeface="+mn-ea"/>
              </a:rPr>
              <a:t>sem_t</a:t>
            </a:r>
            <a:r>
              <a:rPr lang="en-US" sz="2000" dirty="0" smtClean="0">
                <a:solidFill>
                  <a:srgbClr val="22228B"/>
                </a:solidFill>
                <a:latin typeface="Verdana Ref" charset="0"/>
                <a:ea typeface="+mn-ea"/>
              </a:rPr>
              <a:t> *</a:t>
            </a:r>
            <a:r>
              <a:rPr lang="en-US" sz="2000" dirty="0" err="1" smtClean="0">
                <a:solidFill>
                  <a:srgbClr val="22228B"/>
                </a:solidFill>
                <a:latin typeface="Verdana Ref" charset="0"/>
                <a:ea typeface="+mn-ea"/>
              </a:rPr>
              <a:t>sem</a:t>
            </a:r>
            <a:r>
              <a:rPr lang="en-US" sz="2000" dirty="0" smtClean="0">
                <a:solidFill>
                  <a:srgbClr val="22228B"/>
                </a:solidFill>
                <a:latin typeface="Verdana Ref" charset="0"/>
                <a:ea typeface="+mn-ea"/>
              </a:rPr>
              <a:t>)</a:t>
            </a:r>
            <a:r>
              <a:rPr lang="en-US" sz="2000" dirty="0" smtClean="0">
                <a:solidFill>
                  <a:srgbClr val="000000"/>
                </a:solidFill>
                <a:latin typeface="Verdana Ref" charset="0"/>
                <a:ea typeface="+mn-ea"/>
              </a:rPr>
              <a:t>;</a:t>
            </a:r>
          </a:p>
          <a:p>
            <a:pPr lvl="1" eaLnBrk="1" hangingPunct="1">
              <a:buFontTx/>
              <a:buNone/>
              <a:defRPr/>
            </a:pPr>
            <a:endParaRPr lang="en-US" sz="2000" dirty="0" smtClean="0">
              <a:solidFill>
                <a:srgbClr val="000000"/>
              </a:solidFill>
              <a:latin typeface="Verdana Ref" charset="0"/>
              <a:ea typeface="+mn-ea"/>
            </a:endParaRPr>
          </a:p>
          <a:p>
            <a:pPr lvl="1" eaLnBrk="1" hangingPunct="1">
              <a:defRPr/>
            </a:pPr>
            <a:r>
              <a:rPr lang="en-US" sz="2000" dirty="0" err="1" smtClean="0">
                <a:solidFill>
                  <a:srgbClr val="000000"/>
                </a:solidFill>
                <a:latin typeface="Verdana Ref" charset="0"/>
                <a:ea typeface="+mn-ea"/>
              </a:rPr>
              <a:t>sem_post</a:t>
            </a:r>
            <a:r>
              <a:rPr lang="en-US" sz="2400" dirty="0" smtClean="0">
                <a:solidFill>
                  <a:srgbClr val="000000"/>
                </a:solidFill>
                <a:ea typeface="+mn-ea"/>
              </a:rPr>
              <a:t> </a:t>
            </a:r>
            <a:r>
              <a:rPr lang="en-US" sz="2400" i="1" dirty="0" smtClean="0">
                <a:solidFill>
                  <a:srgbClr val="000000"/>
                </a:solidFill>
                <a:ea typeface="+mn-ea"/>
              </a:rPr>
              <a:t>atomically</a:t>
            </a:r>
            <a:r>
              <a:rPr lang="en-US" sz="2400" dirty="0" smtClean="0">
                <a:solidFill>
                  <a:srgbClr val="000000"/>
                </a:solidFill>
                <a:ea typeface="+mn-ea"/>
              </a:rPr>
              <a:t> increases the value of a semaphore by 1, i.e., when 2 threads call </a:t>
            </a:r>
            <a:r>
              <a:rPr lang="en-US" sz="2000" dirty="0" err="1" smtClean="0">
                <a:solidFill>
                  <a:srgbClr val="000000"/>
                </a:solidFill>
                <a:latin typeface="Verdana Ref" charset="0"/>
                <a:ea typeface="+mn-ea"/>
              </a:rPr>
              <a:t>sem_post</a:t>
            </a:r>
            <a:r>
              <a:rPr lang="en-US" sz="2400" dirty="0" smtClean="0">
                <a:solidFill>
                  <a:srgbClr val="000000"/>
                </a:solidFill>
                <a:ea typeface="+mn-ea"/>
              </a:rPr>
              <a:t> simultaneously, the semaphore's value will also be increased by 2 (there are 2 atoms calling)</a:t>
            </a:r>
          </a:p>
          <a:p>
            <a:pPr lvl="1" eaLnBrk="1" hangingPunct="1">
              <a:defRPr/>
            </a:pPr>
            <a:r>
              <a:rPr lang="en-US" sz="2000" dirty="0" err="1" smtClean="0">
                <a:solidFill>
                  <a:srgbClr val="000000"/>
                </a:solidFill>
                <a:latin typeface="Verdana Ref" charset="0"/>
                <a:ea typeface="+mn-ea"/>
              </a:rPr>
              <a:t>sem_wait</a:t>
            </a:r>
            <a:r>
              <a:rPr lang="en-US" sz="2400" dirty="0" smtClean="0">
                <a:solidFill>
                  <a:srgbClr val="000000"/>
                </a:solidFill>
                <a:ea typeface="+mn-ea"/>
              </a:rPr>
              <a:t> </a:t>
            </a:r>
            <a:r>
              <a:rPr lang="en-US" sz="2400" i="1" dirty="0" smtClean="0">
                <a:solidFill>
                  <a:srgbClr val="000000"/>
                </a:solidFill>
                <a:ea typeface="+mn-ea"/>
              </a:rPr>
              <a:t>atomically</a:t>
            </a:r>
            <a:r>
              <a:rPr lang="en-US" sz="2400" dirty="0" smtClean="0">
                <a:solidFill>
                  <a:srgbClr val="000000"/>
                </a:solidFill>
                <a:ea typeface="+mn-ea"/>
              </a:rPr>
              <a:t> decreases the value of a semaphore by 1; but always waits until the semaphore has a non-zero value first</a:t>
            </a:r>
            <a:endParaRPr lang="en-US" sz="2000" dirty="0" smtClean="0">
              <a:solidFill>
                <a:srgbClr val="000000"/>
              </a:solidFill>
              <a:latin typeface="Verdana Ref" charset="0"/>
              <a:ea typeface="+mn-ea"/>
            </a:endParaRPr>
          </a:p>
        </p:txBody>
      </p:sp>
    </p:spTree>
    <p:extLst>
      <p:ext uri="{BB962C8B-B14F-4D97-AF65-F5344CB8AC3E}">
        <p14:creationId xmlns:p14="http://schemas.microsoft.com/office/powerpoint/2010/main" val="193425695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3795" name="Rectangle 3"/>
          <p:cNvSpPr>
            <a:spLocks noGrp="1" noChangeArrowheads="1"/>
          </p:cNvSpPr>
          <p:nvPr>
            <p:ph type="body" idx="1"/>
          </p:nvPr>
        </p:nvSpPr>
        <p:spPr>
          <a:xfrm>
            <a:off x="685800" y="533400"/>
            <a:ext cx="7772400" cy="5562600"/>
          </a:xfrm>
        </p:spPr>
        <p:txBody>
          <a:bodyPr/>
          <a:lstStyle/>
          <a:p>
            <a:pPr defTabSz="576263" eaLnBrk="1" hangingPunct="1">
              <a:lnSpc>
                <a:spcPct val="90000"/>
              </a:lnSpc>
              <a:buFontTx/>
              <a:buNone/>
              <a:defRPr/>
            </a:pPr>
            <a:r>
              <a:rPr lang="en-US" sz="1200" dirty="0" smtClean="0">
                <a:solidFill>
                  <a:srgbClr val="29297B"/>
                </a:solidFill>
                <a:latin typeface="Verdana Ref" charset="0"/>
                <a:ea typeface="+mn-ea"/>
                <a:cs typeface="+mn-cs"/>
              </a:rPr>
              <a:t>#include &lt;</a:t>
            </a:r>
            <a:r>
              <a:rPr lang="en-US" sz="1200" dirty="0" err="1" smtClean="0">
                <a:solidFill>
                  <a:srgbClr val="29297B"/>
                </a:solidFill>
                <a:latin typeface="Verdana Ref" charset="0"/>
                <a:ea typeface="+mn-ea"/>
                <a:cs typeface="+mn-cs"/>
              </a:rPr>
              <a:t>pthread.h</a:t>
            </a:r>
            <a:r>
              <a:rPr lang="en-US" sz="1200" dirty="0" smtClean="0">
                <a:solidFill>
                  <a:srgbClr val="29297B"/>
                </a:solidFill>
                <a:latin typeface="Verdana Ref" charset="0"/>
                <a:ea typeface="+mn-ea"/>
                <a:cs typeface="+mn-cs"/>
              </a:rPr>
              <a:t>&gt;</a:t>
            </a:r>
          </a:p>
          <a:p>
            <a:pPr defTabSz="576263" eaLnBrk="1" hangingPunct="1">
              <a:lnSpc>
                <a:spcPct val="90000"/>
              </a:lnSpc>
              <a:buFontTx/>
              <a:buNone/>
              <a:defRPr/>
            </a:pPr>
            <a:r>
              <a:rPr lang="en-US" sz="1200" dirty="0" smtClean="0">
                <a:solidFill>
                  <a:schemeClr val="folHlink"/>
                </a:solidFill>
                <a:latin typeface="Verdana Ref" charset="0"/>
                <a:ea typeface="+mn-ea"/>
                <a:cs typeface="+mn-cs"/>
              </a:rPr>
              <a:t>#include &lt;</a:t>
            </a:r>
            <a:r>
              <a:rPr lang="en-US" sz="1200" dirty="0" err="1" smtClean="0">
                <a:solidFill>
                  <a:schemeClr val="folHlink"/>
                </a:solidFill>
                <a:latin typeface="Verdana Ref" charset="0"/>
                <a:ea typeface="+mn-ea"/>
                <a:cs typeface="+mn-cs"/>
              </a:rPr>
              <a:t>semaphore.h</a:t>
            </a:r>
            <a:r>
              <a:rPr lang="en-US" sz="1200" dirty="0" smtClean="0">
                <a:solidFill>
                  <a:schemeClr val="folHlink"/>
                </a:solidFill>
                <a:latin typeface="Verdana Ref" charset="0"/>
                <a:ea typeface="+mn-ea"/>
                <a:cs typeface="+mn-cs"/>
              </a:rPr>
              <a:t>&gt;</a:t>
            </a:r>
          </a:p>
          <a:p>
            <a:pPr defTabSz="576263" eaLnBrk="1" hangingPunct="1">
              <a:lnSpc>
                <a:spcPct val="90000"/>
              </a:lnSpc>
              <a:buFontTx/>
              <a:buNone/>
              <a:defRPr/>
            </a:pPr>
            <a:r>
              <a:rPr lang="en-US" sz="1200" dirty="0" smtClean="0">
                <a:solidFill>
                  <a:srgbClr val="29297B"/>
                </a:solidFill>
                <a:latin typeface="Verdana Ref" charset="0"/>
                <a:ea typeface="+mn-ea"/>
                <a:cs typeface="+mn-cs"/>
              </a:rPr>
              <a:t>...</a:t>
            </a:r>
          </a:p>
          <a:p>
            <a:pPr defTabSz="576263" eaLnBrk="1" hangingPunct="1">
              <a:lnSpc>
                <a:spcPct val="90000"/>
              </a:lnSpc>
              <a:buFontTx/>
              <a:buNone/>
              <a:defRPr/>
            </a:pPr>
            <a:r>
              <a:rPr lang="en-US" sz="1200" dirty="0" smtClean="0">
                <a:solidFill>
                  <a:srgbClr val="29297B"/>
                </a:solidFill>
                <a:latin typeface="Verdana Ref" charset="0"/>
                <a:ea typeface="+mn-ea"/>
                <a:cs typeface="+mn-cs"/>
              </a:rPr>
              <a:t>void *</a:t>
            </a:r>
            <a:r>
              <a:rPr lang="en-US" sz="1200" dirty="0" err="1" smtClean="0">
                <a:solidFill>
                  <a:srgbClr val="29297B"/>
                </a:solidFill>
                <a:latin typeface="Verdana Ref" charset="0"/>
                <a:ea typeface="+mn-ea"/>
                <a:cs typeface="+mn-cs"/>
              </a:rPr>
              <a:t>thread_function</a:t>
            </a:r>
            <a:r>
              <a:rPr lang="en-US" sz="1200" dirty="0" smtClean="0">
                <a:solidFill>
                  <a:srgbClr val="29297B"/>
                </a:solidFill>
                <a:latin typeface="Verdana Ref" charset="0"/>
                <a:ea typeface="+mn-ea"/>
                <a:cs typeface="+mn-cs"/>
              </a:rPr>
              <a:t>( void *</a:t>
            </a:r>
            <a:r>
              <a:rPr lang="en-US" sz="1200" dirty="0" err="1" smtClean="0">
                <a:solidFill>
                  <a:srgbClr val="29297B"/>
                </a:solidFill>
                <a:latin typeface="Verdana Ref" charset="0"/>
                <a:ea typeface="+mn-ea"/>
                <a:cs typeface="+mn-cs"/>
              </a:rPr>
              <a:t>arg</a:t>
            </a:r>
            <a:r>
              <a:rPr lang="en-US" sz="1200" dirty="0" smtClean="0">
                <a:solidFill>
                  <a:srgbClr val="29297B"/>
                </a:solidFill>
                <a:latin typeface="Verdana Ref" charset="0"/>
                <a:ea typeface="+mn-ea"/>
                <a:cs typeface="+mn-cs"/>
              </a:rPr>
              <a:t> );</a:t>
            </a:r>
          </a:p>
          <a:p>
            <a:pPr defTabSz="576263" eaLnBrk="1" hangingPunct="1">
              <a:lnSpc>
                <a:spcPct val="90000"/>
              </a:lnSpc>
              <a:buFontTx/>
              <a:buNone/>
              <a:defRPr/>
            </a:pPr>
            <a:r>
              <a:rPr lang="en-US" sz="1200" dirty="0" smtClean="0">
                <a:solidFill>
                  <a:srgbClr val="29297B"/>
                </a:solidFill>
                <a:latin typeface="Verdana Ref" charset="0"/>
                <a:ea typeface="+mn-ea"/>
                <a:cs typeface="+mn-cs"/>
              </a:rPr>
              <a:t>...</a:t>
            </a:r>
          </a:p>
          <a:p>
            <a:pPr defTabSz="576263" eaLnBrk="1" hangingPunct="1">
              <a:lnSpc>
                <a:spcPct val="90000"/>
              </a:lnSpc>
              <a:buFontTx/>
              <a:buNone/>
              <a:defRPr/>
            </a:pPr>
            <a:r>
              <a:rPr lang="en-US" sz="1200" dirty="0" err="1" smtClean="0">
                <a:solidFill>
                  <a:srgbClr val="29297B"/>
                </a:solidFill>
                <a:latin typeface="Verdana Ref" charset="0"/>
                <a:ea typeface="+mn-ea"/>
                <a:cs typeface="+mn-cs"/>
              </a:rPr>
              <a:t>sem_t</a:t>
            </a:r>
            <a:r>
              <a:rPr lang="en-US" sz="1200" dirty="0" smtClean="0">
                <a:solidFill>
                  <a:srgbClr val="29297B"/>
                </a:solidFill>
                <a:latin typeface="Verdana Ref" charset="0"/>
                <a:ea typeface="+mn-ea"/>
                <a:cs typeface="+mn-cs"/>
              </a:rPr>
              <a:t> semaphore;        // also a global variable just like </a:t>
            </a:r>
            <a:r>
              <a:rPr lang="en-US" sz="1200" dirty="0" err="1" smtClean="0">
                <a:solidFill>
                  <a:srgbClr val="29297B"/>
                </a:solidFill>
                <a:latin typeface="Verdana Ref" charset="0"/>
                <a:ea typeface="+mn-ea"/>
                <a:cs typeface="+mn-cs"/>
              </a:rPr>
              <a:t>mutexes</a:t>
            </a:r>
            <a:endParaRPr lang="en-US" sz="1200" dirty="0" smtClean="0">
              <a:solidFill>
                <a:srgbClr val="29297B"/>
              </a:solidFill>
              <a:latin typeface="Verdana Ref" charset="0"/>
              <a:ea typeface="+mn-ea"/>
              <a:cs typeface="+mn-cs"/>
            </a:endParaRPr>
          </a:p>
          <a:p>
            <a:pPr defTabSz="576263" eaLnBrk="1" hangingPunct="1">
              <a:lnSpc>
                <a:spcPct val="90000"/>
              </a:lnSpc>
              <a:buFontTx/>
              <a:buNone/>
              <a:defRPr/>
            </a:pPr>
            <a:r>
              <a:rPr lang="en-US" sz="1200" dirty="0" smtClean="0">
                <a:solidFill>
                  <a:srgbClr val="29297B"/>
                </a:solidFill>
                <a:latin typeface="Verdana Ref" charset="0"/>
                <a:ea typeface="+mn-ea"/>
                <a:cs typeface="+mn-cs"/>
              </a:rPr>
              <a:t>...</a:t>
            </a:r>
          </a:p>
          <a:p>
            <a:pPr defTabSz="576263" eaLnBrk="1" hangingPunct="1">
              <a:lnSpc>
                <a:spcPct val="90000"/>
              </a:lnSpc>
              <a:buFontTx/>
              <a:buNone/>
              <a:defRPr/>
            </a:pPr>
            <a:r>
              <a:rPr lang="en-US" sz="1200" dirty="0" err="1" smtClean="0">
                <a:solidFill>
                  <a:srgbClr val="29297B"/>
                </a:solidFill>
                <a:latin typeface="Verdana Ref" charset="0"/>
                <a:ea typeface="+mn-ea"/>
                <a:cs typeface="+mn-cs"/>
              </a:rPr>
              <a:t>int</a:t>
            </a:r>
            <a:r>
              <a:rPr lang="en-US" sz="1200" dirty="0" smtClean="0">
                <a:solidFill>
                  <a:srgbClr val="29297B"/>
                </a:solidFill>
                <a:latin typeface="Verdana Ref" charset="0"/>
                <a:ea typeface="+mn-ea"/>
                <a:cs typeface="+mn-cs"/>
              </a:rPr>
              <a:t> main()</a:t>
            </a:r>
          </a:p>
          <a:p>
            <a:pPr defTabSz="576263" eaLnBrk="1" hangingPunct="1">
              <a:lnSpc>
                <a:spcPct val="90000"/>
              </a:lnSpc>
              <a:buFontTx/>
              <a:buNone/>
              <a:defRPr/>
            </a:pPr>
            <a:r>
              <a:rPr lang="en-US" sz="1200" dirty="0" smtClean="0">
                <a:solidFill>
                  <a:srgbClr val="29297B"/>
                </a:solidFill>
                <a:latin typeface="Verdana Ref" charset="0"/>
                <a:ea typeface="+mn-ea"/>
                <a:cs typeface="+mn-cs"/>
              </a:rPr>
              <a:t>{</a:t>
            </a:r>
          </a:p>
          <a:p>
            <a:pPr defTabSz="576263" eaLnBrk="1" hangingPunct="1">
              <a:lnSpc>
                <a:spcPct val="90000"/>
              </a:lnSpc>
              <a:buFontTx/>
              <a:buNone/>
              <a:defRPr/>
            </a:pPr>
            <a:r>
              <a:rPr lang="en-US" sz="1200" dirty="0" smtClean="0">
                <a:solidFill>
                  <a:srgbClr val="29297B"/>
                </a:solidFill>
                <a:latin typeface="Verdana Ref" charset="0"/>
                <a:ea typeface="+mn-ea"/>
                <a:cs typeface="+mn-cs"/>
              </a:rPr>
              <a:t> 	</a:t>
            </a:r>
            <a:r>
              <a:rPr lang="en-US" sz="1200" dirty="0" err="1" smtClean="0">
                <a:solidFill>
                  <a:srgbClr val="29297B"/>
                </a:solidFill>
                <a:latin typeface="Verdana Ref" charset="0"/>
                <a:ea typeface="+mn-ea"/>
                <a:cs typeface="+mn-cs"/>
              </a:rPr>
              <a:t>int</a:t>
            </a:r>
            <a:r>
              <a:rPr lang="en-US" sz="1200" dirty="0" smtClean="0">
                <a:solidFill>
                  <a:srgbClr val="29297B"/>
                </a:solidFill>
                <a:latin typeface="Verdana Ref" charset="0"/>
                <a:ea typeface="+mn-ea"/>
                <a:cs typeface="+mn-cs"/>
              </a:rPr>
              <a:t> </a:t>
            </a:r>
            <a:r>
              <a:rPr lang="en-US" sz="1200" dirty="0" err="1" smtClean="0">
                <a:solidFill>
                  <a:srgbClr val="29297B"/>
                </a:solidFill>
                <a:latin typeface="Verdana Ref" charset="0"/>
                <a:ea typeface="+mn-ea"/>
                <a:cs typeface="+mn-cs"/>
              </a:rPr>
              <a:t>tmp</a:t>
            </a:r>
            <a:r>
              <a:rPr lang="en-US" sz="1200" dirty="0" smtClean="0">
                <a:solidFill>
                  <a:srgbClr val="29297B"/>
                </a:solidFill>
                <a:latin typeface="Verdana Ref" charset="0"/>
                <a:ea typeface="+mn-ea"/>
                <a:cs typeface="+mn-cs"/>
              </a:rPr>
              <a:t>;</a:t>
            </a:r>
          </a:p>
          <a:p>
            <a:pPr defTabSz="576263" eaLnBrk="1" hangingPunct="1">
              <a:lnSpc>
                <a:spcPct val="90000"/>
              </a:lnSpc>
              <a:buFontTx/>
              <a:buNone/>
              <a:defRPr/>
            </a:pPr>
            <a:r>
              <a:rPr lang="en-US" sz="1200" dirty="0" smtClean="0">
                <a:solidFill>
                  <a:srgbClr val="29297B"/>
                </a:solidFill>
                <a:latin typeface="Verdana Ref" charset="0"/>
                <a:ea typeface="+mn-ea"/>
                <a:cs typeface="+mn-cs"/>
              </a:rPr>
              <a:t>	...</a:t>
            </a:r>
          </a:p>
          <a:p>
            <a:pPr defTabSz="576263" eaLnBrk="1" hangingPunct="1">
              <a:lnSpc>
                <a:spcPct val="90000"/>
              </a:lnSpc>
              <a:buFontTx/>
              <a:buNone/>
              <a:defRPr/>
            </a:pPr>
            <a:r>
              <a:rPr lang="en-US" sz="1200" dirty="0" smtClean="0">
                <a:solidFill>
                  <a:srgbClr val="29297B"/>
                </a:solidFill>
                <a:latin typeface="Verdana Ref" charset="0"/>
                <a:ea typeface="+mn-ea"/>
                <a:cs typeface="+mn-cs"/>
              </a:rPr>
              <a:t>    	// initialize the semaphore</a:t>
            </a:r>
          </a:p>
          <a:p>
            <a:pPr defTabSz="576263" eaLnBrk="1" hangingPunct="1">
              <a:lnSpc>
                <a:spcPct val="90000"/>
              </a:lnSpc>
              <a:buFontTx/>
              <a:buNone/>
              <a:defRPr/>
            </a:pPr>
            <a:r>
              <a:rPr lang="en-US" sz="1200" dirty="0" smtClean="0">
                <a:solidFill>
                  <a:srgbClr val="29297B"/>
                </a:solidFill>
                <a:latin typeface="Verdana Ref" charset="0"/>
                <a:ea typeface="+mn-ea"/>
                <a:cs typeface="+mn-cs"/>
              </a:rPr>
              <a:t>	</a:t>
            </a:r>
            <a:r>
              <a:rPr lang="en-US" sz="1200" dirty="0" err="1" smtClean="0">
                <a:solidFill>
                  <a:schemeClr val="folHlink"/>
                </a:solidFill>
                <a:latin typeface="Verdana Ref" charset="0"/>
                <a:ea typeface="+mn-ea"/>
                <a:cs typeface="+mn-cs"/>
              </a:rPr>
              <a:t>tmp</a:t>
            </a:r>
            <a:r>
              <a:rPr lang="en-US" sz="1200" dirty="0" smtClean="0">
                <a:solidFill>
                  <a:schemeClr val="folHlink"/>
                </a:solidFill>
                <a:latin typeface="Verdana Ref" charset="0"/>
                <a:ea typeface="+mn-ea"/>
                <a:cs typeface="+mn-cs"/>
              </a:rPr>
              <a:t> = </a:t>
            </a:r>
            <a:r>
              <a:rPr lang="en-US" sz="1200" dirty="0" err="1" smtClean="0">
                <a:solidFill>
                  <a:schemeClr val="folHlink"/>
                </a:solidFill>
                <a:latin typeface="Verdana Ref" charset="0"/>
                <a:ea typeface="+mn-ea"/>
                <a:cs typeface="+mn-cs"/>
              </a:rPr>
              <a:t>sem_init</a:t>
            </a:r>
            <a:r>
              <a:rPr lang="en-US" sz="1200" dirty="0" smtClean="0">
                <a:solidFill>
                  <a:schemeClr val="folHlink"/>
                </a:solidFill>
                <a:latin typeface="Verdana Ref" charset="0"/>
                <a:ea typeface="+mn-ea"/>
                <a:cs typeface="+mn-cs"/>
              </a:rPr>
              <a:t>( &amp;semaphore, 0, 0 );</a:t>
            </a:r>
          </a:p>
          <a:p>
            <a:pPr defTabSz="576263" eaLnBrk="1" hangingPunct="1">
              <a:lnSpc>
                <a:spcPct val="90000"/>
              </a:lnSpc>
              <a:buFontTx/>
              <a:buNone/>
              <a:defRPr/>
            </a:pPr>
            <a:r>
              <a:rPr lang="en-US" sz="1200" dirty="0" smtClean="0">
                <a:solidFill>
                  <a:srgbClr val="29297B"/>
                </a:solidFill>
                <a:latin typeface="Verdana Ref" charset="0"/>
                <a:ea typeface="+mn-ea"/>
                <a:cs typeface="+mn-cs"/>
              </a:rPr>
              <a:t>	...</a:t>
            </a:r>
          </a:p>
          <a:p>
            <a:pPr defTabSz="576263" eaLnBrk="1" hangingPunct="1">
              <a:lnSpc>
                <a:spcPct val="90000"/>
              </a:lnSpc>
              <a:buFontTx/>
              <a:buNone/>
              <a:defRPr/>
            </a:pPr>
            <a:r>
              <a:rPr lang="en-US" sz="1200" dirty="0" smtClean="0">
                <a:solidFill>
                  <a:srgbClr val="29297B"/>
                </a:solidFill>
                <a:latin typeface="Verdana Ref" charset="0"/>
                <a:ea typeface="+mn-ea"/>
                <a:cs typeface="+mn-cs"/>
              </a:rPr>
              <a:t>	// create threads</a:t>
            </a:r>
          </a:p>
          <a:p>
            <a:pPr defTabSz="576263" eaLnBrk="1" hangingPunct="1">
              <a:lnSpc>
                <a:spcPct val="90000"/>
              </a:lnSpc>
              <a:buFontTx/>
              <a:buNone/>
              <a:defRPr/>
            </a:pPr>
            <a:r>
              <a:rPr lang="en-US" sz="1200" dirty="0" smtClean="0">
                <a:solidFill>
                  <a:srgbClr val="29297B"/>
                </a:solidFill>
                <a:latin typeface="Verdana Ref" charset="0"/>
                <a:ea typeface="+mn-ea"/>
                <a:cs typeface="+mn-cs"/>
              </a:rPr>
              <a:t>	</a:t>
            </a:r>
            <a:r>
              <a:rPr lang="en-US" sz="1200" dirty="0" err="1" smtClean="0">
                <a:solidFill>
                  <a:srgbClr val="29297B"/>
                </a:solidFill>
                <a:latin typeface="Verdana Ref" charset="0"/>
                <a:ea typeface="+mn-ea"/>
                <a:cs typeface="+mn-cs"/>
              </a:rPr>
              <a:t>pthread_create</a:t>
            </a:r>
            <a:r>
              <a:rPr lang="en-US" sz="1200" dirty="0" smtClean="0">
                <a:solidFill>
                  <a:srgbClr val="29297B"/>
                </a:solidFill>
                <a:latin typeface="Verdana Ref" charset="0"/>
                <a:ea typeface="+mn-ea"/>
                <a:cs typeface="+mn-cs"/>
              </a:rPr>
              <a:t>( &amp;thread[</a:t>
            </a:r>
            <a:r>
              <a:rPr lang="en-US" sz="1200" dirty="0" err="1" smtClean="0">
                <a:solidFill>
                  <a:srgbClr val="29297B"/>
                </a:solidFill>
                <a:latin typeface="Verdana Ref" charset="0"/>
                <a:ea typeface="+mn-ea"/>
                <a:cs typeface="+mn-cs"/>
              </a:rPr>
              <a:t>i</a:t>
            </a:r>
            <a:r>
              <a:rPr lang="en-US" sz="1200" dirty="0" smtClean="0">
                <a:solidFill>
                  <a:srgbClr val="29297B"/>
                </a:solidFill>
                <a:latin typeface="Verdana Ref" charset="0"/>
                <a:ea typeface="+mn-ea"/>
                <a:cs typeface="+mn-cs"/>
              </a:rPr>
              <a:t>], NULL, </a:t>
            </a:r>
            <a:r>
              <a:rPr lang="en-US" sz="1200" dirty="0" err="1" smtClean="0">
                <a:solidFill>
                  <a:srgbClr val="29297B"/>
                </a:solidFill>
                <a:latin typeface="Verdana Ref" charset="0"/>
                <a:ea typeface="+mn-ea"/>
                <a:cs typeface="+mn-cs"/>
              </a:rPr>
              <a:t>thread_function</a:t>
            </a:r>
            <a:r>
              <a:rPr lang="en-US" sz="1200" dirty="0" smtClean="0">
                <a:solidFill>
                  <a:srgbClr val="29297B"/>
                </a:solidFill>
                <a:latin typeface="Verdana Ref" charset="0"/>
                <a:ea typeface="+mn-ea"/>
                <a:cs typeface="+mn-cs"/>
              </a:rPr>
              <a:t>, NULL );</a:t>
            </a:r>
          </a:p>
          <a:p>
            <a:pPr defTabSz="576263" eaLnBrk="1" hangingPunct="1">
              <a:lnSpc>
                <a:spcPct val="90000"/>
              </a:lnSpc>
              <a:buFontTx/>
              <a:buNone/>
              <a:defRPr/>
            </a:pPr>
            <a:r>
              <a:rPr lang="en-US" sz="1200" dirty="0" smtClean="0">
                <a:solidFill>
                  <a:srgbClr val="29297B"/>
                </a:solidFill>
                <a:latin typeface="Verdana Ref" charset="0"/>
                <a:ea typeface="+mn-ea"/>
                <a:cs typeface="+mn-cs"/>
              </a:rPr>
              <a:t>	...</a:t>
            </a:r>
          </a:p>
          <a:p>
            <a:pPr defTabSz="576263" eaLnBrk="1" hangingPunct="1">
              <a:lnSpc>
                <a:spcPct val="90000"/>
              </a:lnSpc>
              <a:buFontTx/>
              <a:buNone/>
              <a:defRPr/>
            </a:pPr>
            <a:r>
              <a:rPr lang="en-US" sz="1200" dirty="0" smtClean="0">
                <a:solidFill>
                  <a:srgbClr val="29297B"/>
                </a:solidFill>
                <a:latin typeface="Verdana Ref" charset="0"/>
                <a:ea typeface="+mn-ea"/>
                <a:cs typeface="+mn-cs"/>
              </a:rPr>
              <a:t>	while ( </a:t>
            </a:r>
            <a:r>
              <a:rPr lang="en-US" sz="1200" dirty="0" err="1" smtClean="0">
                <a:solidFill>
                  <a:srgbClr val="29297B"/>
                </a:solidFill>
                <a:latin typeface="Verdana Ref" charset="0"/>
                <a:ea typeface="+mn-ea"/>
                <a:cs typeface="+mn-cs"/>
              </a:rPr>
              <a:t>still_has_something_to_do</a:t>
            </a:r>
            <a:r>
              <a:rPr lang="en-US" sz="1200" dirty="0" smtClean="0">
                <a:solidFill>
                  <a:srgbClr val="29297B"/>
                </a:solidFill>
                <a:latin typeface="Verdana Ref" charset="0"/>
                <a:ea typeface="+mn-ea"/>
                <a:cs typeface="+mn-cs"/>
              </a:rPr>
              <a:t>() )</a:t>
            </a:r>
          </a:p>
          <a:p>
            <a:pPr defTabSz="576263" eaLnBrk="1" hangingPunct="1">
              <a:lnSpc>
                <a:spcPct val="90000"/>
              </a:lnSpc>
              <a:buFontTx/>
              <a:buNone/>
              <a:defRPr/>
            </a:pPr>
            <a:r>
              <a:rPr lang="en-US" sz="1200" dirty="0" smtClean="0">
                <a:solidFill>
                  <a:srgbClr val="29297B"/>
                </a:solidFill>
                <a:latin typeface="Verdana Ref" charset="0"/>
                <a:ea typeface="+mn-ea"/>
                <a:cs typeface="+mn-cs"/>
              </a:rPr>
              <a:t>	{</a:t>
            </a:r>
          </a:p>
          <a:p>
            <a:pPr defTabSz="576263" eaLnBrk="1" hangingPunct="1">
              <a:lnSpc>
                <a:spcPct val="90000"/>
              </a:lnSpc>
              <a:buFontTx/>
              <a:buNone/>
              <a:defRPr/>
            </a:pPr>
            <a:r>
              <a:rPr lang="en-US" sz="1200" dirty="0" smtClean="0">
                <a:solidFill>
                  <a:srgbClr val="29297B"/>
                </a:solidFill>
                <a:latin typeface="Verdana Ref" charset="0"/>
                <a:ea typeface="+mn-ea"/>
                <a:cs typeface="+mn-cs"/>
              </a:rPr>
              <a:t>		</a:t>
            </a:r>
            <a:r>
              <a:rPr lang="en-US" sz="1200" dirty="0" err="1" smtClean="0">
                <a:solidFill>
                  <a:schemeClr val="folHlink"/>
                </a:solidFill>
                <a:latin typeface="Verdana Ref" charset="0"/>
                <a:ea typeface="+mn-ea"/>
                <a:cs typeface="+mn-cs"/>
              </a:rPr>
              <a:t>sem_post</a:t>
            </a:r>
            <a:r>
              <a:rPr lang="en-US" sz="1200" dirty="0" smtClean="0">
                <a:solidFill>
                  <a:schemeClr val="folHlink"/>
                </a:solidFill>
                <a:latin typeface="Verdana Ref" charset="0"/>
                <a:ea typeface="+mn-ea"/>
                <a:cs typeface="+mn-cs"/>
              </a:rPr>
              <a:t>( &amp;semaphore );</a:t>
            </a:r>
          </a:p>
          <a:p>
            <a:pPr defTabSz="576263" eaLnBrk="1" hangingPunct="1">
              <a:lnSpc>
                <a:spcPct val="90000"/>
              </a:lnSpc>
              <a:buFontTx/>
              <a:buNone/>
              <a:defRPr/>
            </a:pPr>
            <a:r>
              <a:rPr lang="en-US" sz="1200" dirty="0" smtClean="0">
                <a:solidFill>
                  <a:srgbClr val="29297B"/>
                </a:solidFill>
                <a:latin typeface="Verdana Ref" charset="0"/>
                <a:ea typeface="+mn-ea"/>
                <a:cs typeface="+mn-cs"/>
              </a:rPr>
              <a:t>     		...</a:t>
            </a:r>
          </a:p>
          <a:p>
            <a:pPr defTabSz="576263" eaLnBrk="1" hangingPunct="1">
              <a:lnSpc>
                <a:spcPct val="90000"/>
              </a:lnSpc>
              <a:buFontTx/>
              <a:buNone/>
              <a:defRPr/>
            </a:pPr>
            <a:r>
              <a:rPr lang="en-US" sz="1200" dirty="0" smtClean="0">
                <a:solidFill>
                  <a:srgbClr val="29297B"/>
                </a:solidFill>
                <a:latin typeface="Verdana Ref" charset="0"/>
                <a:ea typeface="+mn-ea"/>
                <a:cs typeface="+mn-cs"/>
              </a:rPr>
              <a:t>	}</a:t>
            </a:r>
          </a:p>
          <a:p>
            <a:pPr defTabSz="576263" eaLnBrk="1" hangingPunct="1">
              <a:lnSpc>
                <a:spcPct val="90000"/>
              </a:lnSpc>
              <a:buFontTx/>
              <a:buNone/>
              <a:defRPr/>
            </a:pPr>
            <a:r>
              <a:rPr lang="en-US" sz="1200" dirty="0" smtClean="0">
                <a:solidFill>
                  <a:srgbClr val="29297B"/>
                </a:solidFill>
                <a:latin typeface="Verdana Ref" charset="0"/>
                <a:ea typeface="+mn-ea"/>
                <a:cs typeface="+mn-cs"/>
              </a:rPr>
              <a:t>	...</a:t>
            </a:r>
          </a:p>
          <a:p>
            <a:pPr defTabSz="576263" eaLnBrk="1" hangingPunct="1">
              <a:lnSpc>
                <a:spcPct val="90000"/>
              </a:lnSpc>
              <a:buFontTx/>
              <a:buNone/>
              <a:defRPr/>
            </a:pPr>
            <a:r>
              <a:rPr lang="en-US" sz="1200" dirty="0" smtClean="0">
                <a:solidFill>
                  <a:srgbClr val="29297B"/>
                </a:solidFill>
                <a:latin typeface="Verdana Ref" charset="0"/>
                <a:ea typeface="+mn-ea"/>
                <a:cs typeface="+mn-cs"/>
              </a:rPr>
              <a:t>	</a:t>
            </a:r>
            <a:r>
              <a:rPr lang="en-US" sz="1200" dirty="0" err="1" smtClean="0">
                <a:solidFill>
                  <a:srgbClr val="29297B"/>
                </a:solidFill>
                <a:latin typeface="Verdana Ref" charset="0"/>
                <a:ea typeface="+mn-ea"/>
                <a:cs typeface="+mn-cs"/>
              </a:rPr>
              <a:t>pthread_join</a:t>
            </a:r>
            <a:r>
              <a:rPr lang="en-US" sz="1200" dirty="0" smtClean="0">
                <a:solidFill>
                  <a:srgbClr val="29297B"/>
                </a:solidFill>
                <a:latin typeface="Verdana Ref" charset="0"/>
                <a:ea typeface="+mn-ea"/>
                <a:cs typeface="+mn-cs"/>
              </a:rPr>
              <a:t>( thread[</a:t>
            </a:r>
            <a:r>
              <a:rPr lang="en-US" sz="1200" dirty="0" err="1" smtClean="0">
                <a:solidFill>
                  <a:srgbClr val="29297B"/>
                </a:solidFill>
                <a:latin typeface="Verdana Ref" charset="0"/>
                <a:ea typeface="+mn-ea"/>
                <a:cs typeface="+mn-cs"/>
              </a:rPr>
              <a:t>i</a:t>
            </a:r>
            <a:r>
              <a:rPr lang="en-US" sz="1200" dirty="0" smtClean="0">
                <a:solidFill>
                  <a:srgbClr val="29297B"/>
                </a:solidFill>
                <a:latin typeface="Verdana Ref" charset="0"/>
                <a:ea typeface="+mn-ea"/>
                <a:cs typeface="+mn-cs"/>
              </a:rPr>
              <a:t>], NULL );</a:t>
            </a:r>
          </a:p>
          <a:p>
            <a:pPr defTabSz="576263" eaLnBrk="1" hangingPunct="1">
              <a:lnSpc>
                <a:spcPct val="90000"/>
              </a:lnSpc>
              <a:buFontTx/>
              <a:buNone/>
              <a:defRPr/>
            </a:pPr>
            <a:r>
              <a:rPr lang="en-US" sz="1200" dirty="0" smtClean="0">
                <a:solidFill>
                  <a:srgbClr val="29297B"/>
                </a:solidFill>
                <a:latin typeface="Verdana Ref" charset="0"/>
                <a:ea typeface="+mn-ea"/>
                <a:cs typeface="+mn-cs"/>
              </a:rPr>
              <a:t>	</a:t>
            </a:r>
            <a:r>
              <a:rPr lang="en-US" sz="1200" dirty="0" err="1" smtClean="0">
                <a:solidFill>
                  <a:schemeClr val="folHlink"/>
                </a:solidFill>
                <a:latin typeface="Verdana Ref" charset="0"/>
                <a:ea typeface="+mn-ea"/>
                <a:cs typeface="+mn-cs"/>
              </a:rPr>
              <a:t>sem_destroy</a:t>
            </a:r>
            <a:r>
              <a:rPr lang="en-US" sz="1200" dirty="0" smtClean="0">
                <a:solidFill>
                  <a:schemeClr val="folHlink"/>
                </a:solidFill>
                <a:latin typeface="Verdana Ref" charset="0"/>
                <a:ea typeface="+mn-ea"/>
                <a:cs typeface="+mn-cs"/>
              </a:rPr>
              <a:t>( &amp;semaphore );</a:t>
            </a:r>
          </a:p>
          <a:p>
            <a:pPr defTabSz="576263" eaLnBrk="1" hangingPunct="1">
              <a:lnSpc>
                <a:spcPct val="90000"/>
              </a:lnSpc>
              <a:buFontTx/>
              <a:buNone/>
              <a:defRPr/>
            </a:pPr>
            <a:r>
              <a:rPr lang="en-US" sz="1200" dirty="0" smtClean="0">
                <a:solidFill>
                  <a:srgbClr val="29297B"/>
                </a:solidFill>
                <a:latin typeface="Verdana Ref" charset="0"/>
                <a:ea typeface="+mn-ea"/>
                <a:cs typeface="+mn-cs"/>
              </a:rPr>
              <a:t>  	return 0;</a:t>
            </a:r>
          </a:p>
          <a:p>
            <a:pPr defTabSz="576263" eaLnBrk="1" hangingPunct="1">
              <a:lnSpc>
                <a:spcPct val="90000"/>
              </a:lnSpc>
              <a:buFontTx/>
              <a:buNone/>
              <a:defRPr/>
            </a:pPr>
            <a:r>
              <a:rPr lang="en-US" sz="1200" dirty="0" smtClean="0">
                <a:solidFill>
                  <a:srgbClr val="29297B"/>
                </a:solidFill>
                <a:latin typeface="Verdana Ref" charset="0"/>
                <a:ea typeface="+mn-ea"/>
                <a:cs typeface="+mn-cs"/>
              </a:rPr>
              <a:t>} 	</a:t>
            </a:r>
          </a:p>
        </p:txBody>
      </p:sp>
    </p:spTree>
    <p:extLst>
      <p:ext uri="{BB962C8B-B14F-4D97-AF65-F5344CB8AC3E}">
        <p14:creationId xmlns:p14="http://schemas.microsoft.com/office/powerpoint/2010/main" val="44921120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4819" name="Rectangle 3"/>
          <p:cNvSpPr>
            <a:spLocks noGrp="1" noChangeArrowheads="1"/>
          </p:cNvSpPr>
          <p:nvPr>
            <p:ph type="body" idx="1"/>
          </p:nvPr>
        </p:nvSpPr>
        <p:spPr>
          <a:xfrm>
            <a:off x="685800" y="457200"/>
            <a:ext cx="7772400" cy="5638800"/>
          </a:xfrm>
        </p:spPr>
        <p:txBody>
          <a:bodyPr/>
          <a:lstStyle/>
          <a:p>
            <a:pPr eaLnBrk="1" hangingPunct="1">
              <a:buFontTx/>
              <a:buNone/>
              <a:defRPr/>
            </a:pPr>
            <a:r>
              <a:rPr lang="en-US" sz="1200" dirty="0" smtClean="0">
                <a:solidFill>
                  <a:srgbClr val="29297B"/>
                </a:solidFill>
                <a:latin typeface="Verdana Ref" charset="0"/>
                <a:ea typeface="+mn-ea"/>
                <a:cs typeface="+mn-cs"/>
              </a:rPr>
              <a:t>void *</a:t>
            </a:r>
            <a:r>
              <a:rPr lang="en-US" sz="1200" dirty="0" err="1" smtClean="0">
                <a:solidFill>
                  <a:srgbClr val="29297B"/>
                </a:solidFill>
                <a:latin typeface="Verdana Ref" charset="0"/>
                <a:ea typeface="+mn-ea"/>
                <a:cs typeface="+mn-cs"/>
              </a:rPr>
              <a:t>thread_function</a:t>
            </a:r>
            <a:r>
              <a:rPr lang="en-US" sz="1200" dirty="0" smtClean="0">
                <a:solidFill>
                  <a:srgbClr val="29297B"/>
                </a:solidFill>
                <a:latin typeface="Verdana Ref" charset="0"/>
                <a:ea typeface="+mn-ea"/>
                <a:cs typeface="+mn-cs"/>
              </a:rPr>
              <a:t>( void *</a:t>
            </a:r>
            <a:r>
              <a:rPr lang="en-US" sz="1200" dirty="0" err="1" smtClean="0">
                <a:solidFill>
                  <a:srgbClr val="29297B"/>
                </a:solidFill>
                <a:latin typeface="Verdana Ref" charset="0"/>
                <a:ea typeface="+mn-ea"/>
                <a:cs typeface="+mn-cs"/>
              </a:rPr>
              <a:t>arg</a:t>
            </a:r>
            <a:r>
              <a:rPr lang="en-US" sz="1200" dirty="0" smtClean="0">
                <a:solidFill>
                  <a:srgbClr val="29297B"/>
                </a:solidFill>
                <a:latin typeface="Verdana Ref" charset="0"/>
                <a:ea typeface="+mn-ea"/>
                <a:cs typeface="+mn-cs"/>
              </a:rPr>
              <a:t> )</a:t>
            </a:r>
          </a:p>
          <a:p>
            <a:pPr eaLnBrk="1" hangingPunct="1">
              <a:buFontTx/>
              <a:buNone/>
              <a:defRPr/>
            </a:pPr>
            <a:r>
              <a:rPr lang="en-US" sz="1200" dirty="0" smtClean="0">
                <a:solidFill>
                  <a:srgbClr val="29297B"/>
                </a:solidFill>
                <a:latin typeface="Verdana Ref" charset="0"/>
                <a:ea typeface="+mn-ea"/>
                <a:cs typeface="+mn-cs"/>
              </a:rPr>
              <a:t>{</a:t>
            </a:r>
          </a:p>
          <a:p>
            <a:pPr eaLnBrk="1" hangingPunct="1">
              <a:buFontTx/>
              <a:buNone/>
              <a:defRPr/>
            </a:pPr>
            <a:r>
              <a:rPr lang="en-US" sz="1200" dirty="0" smtClean="0">
                <a:solidFill>
                  <a:srgbClr val="29297B"/>
                </a:solidFill>
                <a:latin typeface="Verdana Ref" charset="0"/>
                <a:ea typeface="+mn-ea"/>
                <a:cs typeface="+mn-cs"/>
              </a:rPr>
              <a:t>	</a:t>
            </a:r>
            <a:r>
              <a:rPr lang="en-US" sz="1200" dirty="0" err="1" smtClean="0">
                <a:solidFill>
                  <a:schemeClr val="folHlink"/>
                </a:solidFill>
                <a:latin typeface="Verdana Ref" charset="0"/>
                <a:ea typeface="+mn-ea"/>
                <a:cs typeface="+mn-cs"/>
              </a:rPr>
              <a:t>sem_wait</a:t>
            </a:r>
            <a:r>
              <a:rPr lang="en-US" sz="1200" dirty="0" smtClean="0">
                <a:solidFill>
                  <a:schemeClr val="folHlink"/>
                </a:solidFill>
                <a:latin typeface="Verdana Ref" charset="0"/>
                <a:ea typeface="+mn-ea"/>
                <a:cs typeface="+mn-cs"/>
              </a:rPr>
              <a:t>( &amp;semaphore );</a:t>
            </a:r>
          </a:p>
          <a:p>
            <a:pPr eaLnBrk="1" hangingPunct="1">
              <a:buFontTx/>
              <a:buNone/>
              <a:defRPr/>
            </a:pPr>
            <a:r>
              <a:rPr lang="en-US" sz="1200" dirty="0" smtClean="0">
                <a:solidFill>
                  <a:srgbClr val="29297B"/>
                </a:solidFill>
                <a:latin typeface="Verdana Ref" charset="0"/>
                <a:ea typeface="+mn-ea"/>
                <a:cs typeface="+mn-cs"/>
              </a:rPr>
              <a:t>	</a:t>
            </a:r>
            <a:r>
              <a:rPr lang="en-US" sz="1200" dirty="0" err="1" smtClean="0">
                <a:solidFill>
                  <a:srgbClr val="29297B"/>
                </a:solidFill>
                <a:latin typeface="Verdana Ref" charset="0"/>
                <a:ea typeface="+mn-ea"/>
                <a:cs typeface="+mn-cs"/>
              </a:rPr>
              <a:t>perform_task_when_sem_open</a:t>
            </a:r>
            <a:r>
              <a:rPr lang="en-US" sz="1200" dirty="0" smtClean="0">
                <a:solidFill>
                  <a:srgbClr val="29297B"/>
                </a:solidFill>
                <a:latin typeface="Verdana Ref" charset="0"/>
                <a:ea typeface="+mn-ea"/>
                <a:cs typeface="+mn-cs"/>
              </a:rPr>
              <a:t>();</a:t>
            </a:r>
          </a:p>
          <a:p>
            <a:pPr eaLnBrk="1" hangingPunct="1">
              <a:buFontTx/>
              <a:buNone/>
              <a:defRPr/>
            </a:pPr>
            <a:r>
              <a:rPr lang="en-US" sz="1200" dirty="0" smtClean="0">
                <a:solidFill>
                  <a:srgbClr val="29297B"/>
                </a:solidFill>
                <a:latin typeface="Verdana Ref" charset="0"/>
                <a:ea typeface="+mn-ea"/>
                <a:cs typeface="+mn-cs"/>
              </a:rPr>
              <a:t>	...</a:t>
            </a:r>
          </a:p>
          <a:p>
            <a:pPr eaLnBrk="1" hangingPunct="1">
              <a:buFontTx/>
              <a:buNone/>
              <a:defRPr/>
            </a:pPr>
            <a:r>
              <a:rPr lang="en-US" sz="1200" dirty="0" smtClean="0">
                <a:solidFill>
                  <a:srgbClr val="29297B"/>
                </a:solidFill>
                <a:latin typeface="Verdana Ref" charset="0"/>
                <a:ea typeface="+mn-ea"/>
                <a:cs typeface="+mn-cs"/>
              </a:rPr>
              <a:t>	</a:t>
            </a:r>
            <a:r>
              <a:rPr lang="en-US" sz="1200" dirty="0" err="1" smtClean="0">
                <a:solidFill>
                  <a:srgbClr val="29297B"/>
                </a:solidFill>
                <a:latin typeface="Verdana Ref" charset="0"/>
                <a:ea typeface="+mn-ea"/>
                <a:cs typeface="+mn-cs"/>
              </a:rPr>
              <a:t>pthread_exit</a:t>
            </a:r>
            <a:r>
              <a:rPr lang="en-US" sz="1200" dirty="0" smtClean="0">
                <a:solidFill>
                  <a:srgbClr val="29297B"/>
                </a:solidFill>
                <a:latin typeface="Verdana Ref" charset="0"/>
                <a:ea typeface="+mn-ea"/>
                <a:cs typeface="+mn-cs"/>
              </a:rPr>
              <a:t>( NULL );</a:t>
            </a:r>
          </a:p>
          <a:p>
            <a:pPr eaLnBrk="1" hangingPunct="1">
              <a:buFontTx/>
              <a:buNone/>
              <a:defRPr/>
            </a:pPr>
            <a:r>
              <a:rPr lang="en-US" sz="1200" dirty="0" smtClean="0">
                <a:solidFill>
                  <a:srgbClr val="29297B"/>
                </a:solidFill>
                <a:latin typeface="Verdana Ref" charset="0"/>
                <a:ea typeface="+mn-ea"/>
                <a:cs typeface="+mn-cs"/>
              </a:rPr>
              <a:t>}</a:t>
            </a:r>
          </a:p>
          <a:p>
            <a:pPr eaLnBrk="1" hangingPunct="1">
              <a:buFontTx/>
              <a:buNone/>
              <a:defRPr/>
            </a:pPr>
            <a:endParaRPr lang="en-US" sz="1200" dirty="0" smtClean="0">
              <a:solidFill>
                <a:srgbClr val="29297B"/>
              </a:solidFill>
              <a:latin typeface="Verdana Ref" charset="0"/>
              <a:ea typeface="+mn-ea"/>
              <a:cs typeface="+mn-cs"/>
            </a:endParaRPr>
          </a:p>
          <a:p>
            <a:pPr lvl="1" eaLnBrk="1" hangingPunct="1">
              <a:buFontTx/>
              <a:buChar char="•"/>
              <a:defRPr/>
            </a:pPr>
            <a:r>
              <a:rPr lang="en-US" sz="2400" dirty="0" smtClean="0">
                <a:solidFill>
                  <a:srgbClr val="000000"/>
                </a:solidFill>
                <a:ea typeface="+mn-ea"/>
              </a:rPr>
              <a:t>the main thread increments the semaphore's count value in the while loop</a:t>
            </a:r>
          </a:p>
          <a:p>
            <a:pPr lvl="1" eaLnBrk="1" hangingPunct="1">
              <a:buFontTx/>
              <a:buChar char="•"/>
              <a:defRPr/>
            </a:pPr>
            <a:r>
              <a:rPr lang="en-US" sz="2400" dirty="0" smtClean="0">
                <a:solidFill>
                  <a:srgbClr val="000000"/>
                </a:solidFill>
                <a:ea typeface="+mn-ea"/>
              </a:rPr>
              <a:t>the threads wait until the semaphore's count value is non-zero before performing </a:t>
            </a:r>
            <a:r>
              <a:rPr lang="en-US" sz="1800" dirty="0" err="1" smtClean="0">
                <a:solidFill>
                  <a:srgbClr val="000000"/>
                </a:solidFill>
                <a:latin typeface="Verdana Ref" charset="0"/>
                <a:ea typeface="+mn-ea"/>
              </a:rPr>
              <a:t>perform_task_when_sem_open</a:t>
            </a:r>
            <a:r>
              <a:rPr lang="en-US" sz="1800" dirty="0" smtClean="0">
                <a:solidFill>
                  <a:srgbClr val="000000"/>
                </a:solidFill>
                <a:latin typeface="Verdana Ref" charset="0"/>
                <a:ea typeface="+mn-ea"/>
              </a:rPr>
              <a:t>()</a:t>
            </a:r>
            <a:r>
              <a:rPr lang="en-US" sz="2400" dirty="0" smtClean="0">
                <a:solidFill>
                  <a:srgbClr val="000000"/>
                </a:solidFill>
                <a:ea typeface="+mn-ea"/>
              </a:rPr>
              <a:t> and further</a:t>
            </a:r>
          </a:p>
          <a:p>
            <a:pPr lvl="1" eaLnBrk="1" hangingPunct="1">
              <a:buFontTx/>
              <a:buChar char="•"/>
              <a:defRPr/>
            </a:pPr>
            <a:r>
              <a:rPr lang="en-US" sz="2400" dirty="0" smtClean="0">
                <a:solidFill>
                  <a:srgbClr val="000000"/>
                </a:solidFill>
                <a:ea typeface="+mn-ea"/>
              </a:rPr>
              <a:t>daughter thread activities stop only when </a:t>
            </a:r>
            <a:r>
              <a:rPr lang="en-US" sz="1800" dirty="0" err="1" smtClean="0">
                <a:solidFill>
                  <a:srgbClr val="000000"/>
                </a:solidFill>
                <a:latin typeface="Verdana Ref" charset="0"/>
                <a:ea typeface="+mn-ea"/>
              </a:rPr>
              <a:t>pthread_join</a:t>
            </a:r>
            <a:r>
              <a:rPr lang="en-US" sz="1800" dirty="0" smtClean="0">
                <a:solidFill>
                  <a:srgbClr val="000000"/>
                </a:solidFill>
                <a:latin typeface="Verdana Ref" charset="0"/>
                <a:ea typeface="+mn-ea"/>
              </a:rPr>
              <a:t>()</a:t>
            </a:r>
            <a:r>
              <a:rPr lang="en-US" sz="2400" dirty="0" smtClean="0">
                <a:solidFill>
                  <a:srgbClr val="000000"/>
                </a:solidFill>
                <a:ea typeface="+mn-ea"/>
              </a:rPr>
              <a:t> is called</a:t>
            </a:r>
          </a:p>
        </p:txBody>
      </p:sp>
    </p:spTree>
    <p:extLst>
      <p:ext uri="{BB962C8B-B14F-4D97-AF65-F5344CB8AC3E}">
        <p14:creationId xmlns:p14="http://schemas.microsoft.com/office/powerpoint/2010/main" val="14877200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4993" name="Title 1"/>
          <p:cNvSpPr>
            <a:spLocks noGrp="1"/>
          </p:cNvSpPr>
          <p:nvPr>
            <p:ph type="title"/>
          </p:nvPr>
        </p:nvSpPr>
        <p:spPr>
          <a:xfrm>
            <a:off x="169817" y="672387"/>
            <a:ext cx="8974183" cy="708025"/>
          </a:xfrm>
        </p:spPr>
        <p:txBody>
          <a:bodyPr>
            <a:normAutofit fontScale="90000"/>
          </a:bodyPr>
          <a:lstStyle/>
          <a:p>
            <a:r>
              <a:rPr lang="en-US" altLang="en-US" dirty="0" smtClean="0"/>
              <a:t>Example: Multi-Threaded Linked List</a:t>
            </a:r>
          </a:p>
        </p:txBody>
      </p:sp>
      <p:sp>
        <p:nvSpPr>
          <p:cNvPr id="84994" name="Content Placeholder 2"/>
          <p:cNvSpPr>
            <a:spLocks noGrp="1"/>
          </p:cNvSpPr>
          <p:nvPr>
            <p:ph idx="1"/>
          </p:nvPr>
        </p:nvSpPr>
        <p:spPr/>
        <p:txBody>
          <a:bodyPr>
            <a:normAutofit/>
          </a:bodyPr>
          <a:lstStyle/>
          <a:p>
            <a:r>
              <a:rPr lang="en-US" altLang="en-US" dirty="0" smtClean="0"/>
              <a:t>Functions</a:t>
            </a:r>
          </a:p>
          <a:p>
            <a:pPr lvl="1"/>
            <a:r>
              <a:rPr lang="en-US" altLang="en-US" dirty="0" smtClean="0"/>
              <a:t>Member</a:t>
            </a:r>
          </a:p>
          <a:p>
            <a:pPr lvl="1"/>
            <a:r>
              <a:rPr lang="en-US" altLang="en-US" dirty="0" smtClean="0"/>
              <a:t>Insert</a:t>
            </a:r>
          </a:p>
          <a:p>
            <a:pPr lvl="1"/>
            <a:r>
              <a:rPr lang="en-US" altLang="en-US" dirty="0" smtClean="0"/>
              <a:t>Delete</a:t>
            </a:r>
          </a:p>
          <a:p>
            <a:r>
              <a:rPr lang="en-US" altLang="en-US" dirty="0" smtClean="0"/>
              <a:t>Implementing access mechanisms with </a:t>
            </a:r>
            <a:r>
              <a:rPr lang="en-US" altLang="en-US" dirty="0" err="1" smtClean="0"/>
              <a:t>Pthreads</a:t>
            </a:r>
            <a:endParaRPr lang="en-US" altLang="en-US" dirty="0" smtClean="0"/>
          </a:p>
          <a:p>
            <a:endParaRPr lang="en-US" altLang="en-US" dirty="0" smtClean="0"/>
          </a:p>
        </p:txBody>
      </p:sp>
    </p:spTree>
    <p:extLst>
      <p:ext uri="{BB962C8B-B14F-4D97-AF65-F5344CB8AC3E}">
        <p14:creationId xmlns:p14="http://schemas.microsoft.com/office/powerpoint/2010/main" val="95855983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2"/>
        <p:cNvGrpSpPr/>
        <p:nvPr/>
      </p:nvGrpSpPr>
      <p:grpSpPr>
        <a:xfrm>
          <a:off x="0" y="0"/>
          <a:ext cx="0" cy="0"/>
          <a:chOff x="0" y="0"/>
          <a:chExt cx="0" cy="0"/>
        </a:xfrm>
      </p:grpSpPr>
      <p:sp>
        <p:nvSpPr>
          <p:cNvPr id="43" name="Shape 43"/>
          <p:cNvSpPr txBox="1">
            <a:spLocks noGrp="1"/>
          </p:cNvSpPr>
          <p:nvPr>
            <p:ph type="title"/>
          </p:nvPr>
        </p:nvSpPr>
        <p:spPr>
          <a:xfrm>
            <a:off x="274321" y="496390"/>
            <a:ext cx="8663939" cy="891539"/>
          </a:xfrm>
          <a:prstGeom prst="rect">
            <a:avLst/>
          </a:prstGeom>
        </p:spPr>
        <p:txBody>
          <a:bodyPr vert="horz" lIns="34290" tIns="34290" rIns="34290" bIns="34290" rtlCol="0" anchor="t" anchorCtr="0">
            <a:noAutofit/>
          </a:bodyPr>
          <a:lstStyle/>
          <a:p>
            <a:pPr>
              <a:spcBef>
                <a:spcPts val="0"/>
              </a:spcBef>
            </a:pPr>
            <a:r>
              <a:rPr lang="en-US" sz="3839" dirty="0">
                <a:latin typeface="Arial"/>
                <a:ea typeface="Arial"/>
                <a:cs typeface="Arial"/>
                <a:sym typeface="Arial"/>
              </a:rPr>
              <a:t>POSIX Threads &lt;</a:t>
            </a:r>
            <a:r>
              <a:rPr lang="en-US" sz="3839" dirty="0" err="1">
                <a:latin typeface="Arial"/>
                <a:ea typeface="Arial"/>
                <a:cs typeface="Arial"/>
                <a:sym typeface="Arial"/>
              </a:rPr>
              <a:t>pthread.h</a:t>
            </a:r>
            <a:r>
              <a:rPr lang="en-US" sz="3839" dirty="0">
                <a:latin typeface="Arial"/>
                <a:ea typeface="Arial"/>
                <a:cs typeface="Arial"/>
                <a:sym typeface="Arial"/>
              </a:rPr>
              <a:t>&gt;</a:t>
            </a:r>
          </a:p>
        </p:txBody>
      </p:sp>
      <p:sp>
        <p:nvSpPr>
          <p:cNvPr id="44" name="Shape 44"/>
          <p:cNvSpPr txBox="1">
            <a:spLocks noGrp="1"/>
          </p:cNvSpPr>
          <p:nvPr>
            <p:ph type="body" idx="1"/>
          </p:nvPr>
        </p:nvSpPr>
        <p:spPr>
          <a:xfrm>
            <a:off x="274321" y="1387929"/>
            <a:ext cx="8663939" cy="5006340"/>
          </a:xfrm>
          <a:prstGeom prst="rect">
            <a:avLst/>
          </a:prstGeom>
        </p:spPr>
        <p:txBody>
          <a:bodyPr vert="horz" lIns="34290" tIns="34290" rIns="34290" bIns="34290" rtlCol="0" anchor="t" anchorCtr="0">
            <a:noAutofit/>
          </a:bodyPr>
          <a:lstStyle/>
          <a:p>
            <a:pPr marL="487680">
              <a:spcBef>
                <a:spcPts val="0"/>
              </a:spcBef>
              <a:buSzPct val="98765"/>
              <a:buFont typeface="Arial" panose="020B0604020202020204" pitchFamily="34" charset="0"/>
              <a:buChar char="•"/>
            </a:pPr>
            <a:r>
              <a:rPr lang="en-US" sz="2399" dirty="0" smtClean="0">
                <a:latin typeface="Arial"/>
                <a:ea typeface="Arial"/>
                <a:cs typeface="Arial"/>
                <a:sym typeface="Arial"/>
              </a:rPr>
              <a:t>Standard </a:t>
            </a:r>
            <a:r>
              <a:rPr lang="en-US" sz="2399" dirty="0">
                <a:latin typeface="Arial"/>
                <a:ea typeface="Arial"/>
                <a:cs typeface="Arial"/>
                <a:sym typeface="Arial"/>
              </a:rPr>
              <a:t>Thread Library for </a:t>
            </a:r>
            <a:r>
              <a:rPr lang="en-US" sz="2399" dirty="0" smtClean="0">
                <a:latin typeface="Arial"/>
                <a:ea typeface="Arial"/>
                <a:cs typeface="Arial"/>
                <a:sym typeface="Arial"/>
              </a:rPr>
              <a:t>Unix/Linux systems</a:t>
            </a:r>
          </a:p>
          <a:p>
            <a:pPr marL="887730" lvl="1">
              <a:spcBef>
                <a:spcPts val="0"/>
              </a:spcBef>
              <a:buSzPct val="98765"/>
              <a:buFont typeface="Arial" panose="020B0604020202020204" pitchFamily="34" charset="0"/>
              <a:buChar char="•"/>
            </a:pPr>
            <a:r>
              <a:rPr lang="fr-FR" sz="1999" dirty="0">
                <a:latin typeface="Arial"/>
                <a:ea typeface="Arial"/>
                <a:cs typeface="Arial"/>
                <a:sym typeface="Arial"/>
              </a:rPr>
              <a:t> IEEE POSIX 1003.1c standard (1995</a:t>
            </a:r>
            <a:r>
              <a:rPr lang="fr-FR" sz="1999" dirty="0" smtClean="0">
                <a:latin typeface="Arial"/>
                <a:ea typeface="Arial"/>
                <a:cs typeface="Arial"/>
                <a:sym typeface="Arial"/>
              </a:rPr>
              <a:t>)</a:t>
            </a:r>
            <a:r>
              <a:rPr lang="en-US" sz="1999" dirty="0">
                <a:latin typeface="Arial"/>
                <a:ea typeface="Arial"/>
                <a:cs typeface="Arial"/>
                <a:sym typeface="Arial"/>
              </a:rPr>
              <a:t/>
            </a:r>
            <a:br>
              <a:rPr lang="en-US" sz="1999" dirty="0">
                <a:latin typeface="Arial"/>
                <a:ea typeface="Arial"/>
                <a:cs typeface="Arial"/>
                <a:sym typeface="Arial"/>
              </a:rPr>
            </a:br>
            <a:endParaRPr lang="en-US" sz="1999" dirty="0">
              <a:latin typeface="Arial"/>
              <a:ea typeface="Arial"/>
              <a:cs typeface="Arial"/>
              <a:sym typeface="Arial"/>
            </a:endParaRPr>
          </a:p>
          <a:p>
            <a:pPr marL="487680">
              <a:spcBef>
                <a:spcPts val="0"/>
              </a:spcBef>
              <a:buSzPct val="98765"/>
              <a:buFont typeface="Arial" panose="020B0604020202020204" pitchFamily="34" charset="0"/>
              <a:buChar char="•"/>
            </a:pPr>
            <a:r>
              <a:rPr lang="en-US" sz="2399" dirty="0" err="1">
                <a:latin typeface="Arial"/>
                <a:ea typeface="Arial"/>
                <a:cs typeface="Arial"/>
                <a:sym typeface="Arial"/>
              </a:rPr>
              <a:t>Pthreads</a:t>
            </a:r>
            <a:r>
              <a:rPr lang="en-US" sz="2399" dirty="0">
                <a:latin typeface="Arial"/>
                <a:ea typeface="Arial"/>
                <a:cs typeface="Arial"/>
                <a:sym typeface="Arial"/>
              </a:rPr>
              <a:t> are defined as a set of C language programming types and procedure calls, implemented with a </a:t>
            </a:r>
            <a:r>
              <a:rPr lang="en-US" sz="2399" i="1" dirty="0" err="1">
                <a:latin typeface="Arial"/>
                <a:ea typeface="Arial"/>
                <a:cs typeface="Arial"/>
                <a:sym typeface="Arial"/>
              </a:rPr>
              <a:t>pthread.h</a:t>
            </a:r>
            <a:r>
              <a:rPr lang="en-US" sz="2399" dirty="0">
                <a:latin typeface="Arial"/>
                <a:ea typeface="Arial"/>
                <a:cs typeface="Arial"/>
                <a:sym typeface="Arial"/>
              </a:rPr>
              <a:t> header/include file and a thread </a:t>
            </a:r>
            <a:r>
              <a:rPr lang="en-US" sz="2399" dirty="0" smtClean="0">
                <a:latin typeface="Arial"/>
                <a:ea typeface="Arial"/>
                <a:cs typeface="Arial"/>
                <a:sym typeface="Arial"/>
              </a:rPr>
              <a:t>library</a:t>
            </a:r>
          </a:p>
          <a:p>
            <a:pPr marL="487680">
              <a:spcBef>
                <a:spcPts val="0"/>
              </a:spcBef>
              <a:buSzPct val="98765"/>
              <a:buFont typeface="Arial" panose="020B0604020202020204" pitchFamily="34" charset="0"/>
              <a:buChar char="•"/>
            </a:pPr>
            <a:endParaRPr lang="en-US" sz="2399" dirty="0">
              <a:latin typeface="Arial"/>
              <a:ea typeface="Arial"/>
              <a:cs typeface="Arial"/>
              <a:sym typeface="Arial"/>
            </a:endParaRPr>
          </a:p>
          <a:p>
            <a:pPr marL="487680">
              <a:spcBef>
                <a:spcPts val="0"/>
              </a:spcBef>
              <a:buSzPct val="98765"/>
              <a:buFont typeface="Arial" panose="020B0604020202020204" pitchFamily="34" charset="0"/>
              <a:buChar char="•"/>
            </a:pPr>
            <a:r>
              <a:rPr lang="en-US" sz="2399" dirty="0" smtClean="0">
                <a:latin typeface="Arial"/>
                <a:ea typeface="Arial"/>
                <a:cs typeface="Arial"/>
                <a:sym typeface="Arial"/>
              </a:rPr>
              <a:t>(</a:t>
            </a:r>
            <a:r>
              <a:rPr lang="en-US" sz="2399" dirty="0" err="1" smtClean="0">
                <a:latin typeface="Arial"/>
                <a:ea typeface="Arial"/>
                <a:cs typeface="Arial"/>
                <a:sym typeface="Arial"/>
              </a:rPr>
              <a:t>Pthreads</a:t>
            </a:r>
            <a:r>
              <a:rPr lang="en-US" sz="2399" dirty="0" smtClean="0">
                <a:latin typeface="Arial"/>
                <a:ea typeface="Arial"/>
                <a:cs typeface="Arial"/>
                <a:sym typeface="Arial"/>
              </a:rPr>
              <a:t> are an order of magnitude faster than fork())</a:t>
            </a:r>
          </a:p>
          <a:p>
            <a:pPr marL="487680">
              <a:spcBef>
                <a:spcPts val="0"/>
              </a:spcBef>
              <a:buSzPct val="98765"/>
              <a:buFont typeface="Arial" panose="020B0604020202020204" pitchFamily="34" charset="0"/>
              <a:buChar char="•"/>
            </a:pPr>
            <a:endParaRPr lang="en-US" sz="2399" dirty="0">
              <a:latin typeface="Arial"/>
              <a:ea typeface="Arial"/>
              <a:cs typeface="Arial"/>
              <a:sym typeface="Arial"/>
            </a:endParaRPr>
          </a:p>
          <a:p>
            <a:pPr marL="487680">
              <a:spcBef>
                <a:spcPts val="0"/>
              </a:spcBef>
              <a:buSzPct val="98765"/>
              <a:buFont typeface="Arial" panose="020B0604020202020204" pitchFamily="34" charset="0"/>
              <a:buChar char="•"/>
            </a:pPr>
            <a:r>
              <a:rPr lang="en-US" sz="2399" dirty="0">
                <a:latin typeface="Arial"/>
                <a:ea typeface="Arial"/>
                <a:cs typeface="Arial"/>
                <a:sym typeface="Arial"/>
              </a:rPr>
              <a:t>Provides (around 100 subroutines)</a:t>
            </a:r>
            <a:endParaRPr lang="en-US" sz="2399" dirty="0" smtClean="0">
              <a:latin typeface="Arial"/>
              <a:ea typeface="Arial"/>
              <a:cs typeface="Arial"/>
              <a:sym typeface="Arial"/>
            </a:endParaRPr>
          </a:p>
          <a:p>
            <a:pPr marL="887730" lvl="1">
              <a:spcBef>
                <a:spcPts val="0"/>
              </a:spcBef>
              <a:buSzPct val="98765"/>
              <a:buFont typeface="Arial" panose="020B0604020202020204" pitchFamily="34" charset="0"/>
              <a:buChar char="•"/>
            </a:pPr>
            <a:r>
              <a:rPr lang="en-US" sz="1999" dirty="0" smtClean="0">
                <a:latin typeface="Arial"/>
                <a:ea typeface="Arial"/>
                <a:cs typeface="Arial"/>
                <a:sym typeface="Arial"/>
              </a:rPr>
              <a:t>Thread Management</a:t>
            </a:r>
          </a:p>
          <a:p>
            <a:pPr marL="887730" lvl="1">
              <a:spcBef>
                <a:spcPts val="0"/>
              </a:spcBef>
              <a:buSzPct val="98765"/>
              <a:buFont typeface="Arial" panose="020B0604020202020204" pitchFamily="34" charset="0"/>
              <a:buChar char="•"/>
            </a:pPr>
            <a:r>
              <a:rPr lang="en-US" sz="1999" dirty="0" err="1" smtClean="0">
                <a:latin typeface="Arial"/>
                <a:ea typeface="Arial"/>
                <a:cs typeface="Arial"/>
                <a:sym typeface="Arial"/>
              </a:rPr>
              <a:t>Mutexes</a:t>
            </a:r>
            <a:endParaRPr lang="en-US" sz="1999" dirty="0" smtClean="0">
              <a:latin typeface="Arial"/>
              <a:ea typeface="Arial"/>
              <a:cs typeface="Arial"/>
              <a:sym typeface="Arial"/>
            </a:endParaRPr>
          </a:p>
          <a:p>
            <a:pPr marL="887730" lvl="1">
              <a:spcBef>
                <a:spcPts val="0"/>
              </a:spcBef>
              <a:buSzPct val="98765"/>
              <a:buFont typeface="Arial" panose="020B0604020202020204" pitchFamily="34" charset="0"/>
              <a:buChar char="•"/>
            </a:pPr>
            <a:r>
              <a:rPr lang="en-US" sz="1999" dirty="0" smtClean="0">
                <a:latin typeface="Arial"/>
                <a:ea typeface="Arial"/>
                <a:cs typeface="Arial"/>
                <a:sym typeface="Arial"/>
              </a:rPr>
              <a:t>Condition Variables</a:t>
            </a:r>
          </a:p>
          <a:p>
            <a:pPr marL="887730" lvl="1">
              <a:spcBef>
                <a:spcPts val="0"/>
              </a:spcBef>
              <a:buSzPct val="98765"/>
              <a:buFont typeface="Arial" panose="020B0604020202020204" pitchFamily="34" charset="0"/>
              <a:buChar char="•"/>
            </a:pPr>
            <a:r>
              <a:rPr lang="en-US" sz="1999" dirty="0" smtClean="0">
                <a:latin typeface="Arial"/>
                <a:ea typeface="Arial"/>
                <a:cs typeface="Arial"/>
                <a:sym typeface="Arial"/>
              </a:rPr>
              <a:t>Synchronization</a:t>
            </a:r>
            <a:endParaRPr sz="1999" dirty="0">
              <a:latin typeface="Arial"/>
              <a:ea typeface="Arial"/>
              <a:cs typeface="Arial"/>
              <a:sym typeface="Arial"/>
            </a:endParaRPr>
          </a:p>
          <a:p>
            <a:pPr>
              <a:spcBef>
                <a:spcPts val="0"/>
              </a:spcBef>
              <a:buFont typeface="Arial" panose="020B0604020202020204" pitchFamily="34" charset="0"/>
              <a:buChar char="•"/>
            </a:pPr>
            <a:endParaRPr sz="2399" dirty="0">
              <a:latin typeface="Arial"/>
              <a:ea typeface="Arial"/>
              <a:cs typeface="Arial"/>
              <a:sym typeface="Arial"/>
            </a:endParaRPr>
          </a:p>
        </p:txBody>
      </p:sp>
    </p:spTree>
    <p:extLst>
      <p:ext uri="{BB962C8B-B14F-4D97-AF65-F5344CB8AC3E}">
        <p14:creationId xmlns:p14="http://schemas.microsoft.com/office/powerpoint/2010/main" val="16955086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6017" name="Title 1"/>
          <p:cNvSpPr>
            <a:spLocks noGrp="1"/>
          </p:cNvSpPr>
          <p:nvPr>
            <p:ph type="title"/>
          </p:nvPr>
        </p:nvSpPr>
        <p:spPr>
          <a:xfrm>
            <a:off x="611188" y="942158"/>
            <a:ext cx="8281987" cy="646113"/>
          </a:xfrm>
        </p:spPr>
        <p:txBody>
          <a:bodyPr/>
          <a:lstStyle/>
          <a:p>
            <a:r>
              <a:rPr lang="en-US" altLang="en-US" sz="3600" dirty="0" smtClean="0"/>
              <a:t>Simultaneous access by two threads</a:t>
            </a:r>
          </a:p>
        </p:txBody>
      </p:sp>
      <p:pic>
        <p:nvPicPr>
          <p:cNvPr id="86019"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313" y="1928495"/>
            <a:ext cx="7551737" cy="433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287747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7041" name="Title 1"/>
          <p:cNvSpPr>
            <a:spLocks noGrp="1"/>
          </p:cNvSpPr>
          <p:nvPr>
            <p:ph type="title"/>
          </p:nvPr>
        </p:nvSpPr>
        <p:spPr/>
        <p:txBody>
          <a:bodyPr/>
          <a:lstStyle/>
          <a:p>
            <a:r>
              <a:rPr lang="en-US" altLang="en-US" smtClean="0"/>
              <a:t>Solution #1</a:t>
            </a:r>
          </a:p>
        </p:txBody>
      </p:sp>
      <p:sp>
        <p:nvSpPr>
          <p:cNvPr id="87042" name="Content Placeholder 3"/>
          <p:cNvSpPr>
            <a:spLocks noGrp="1"/>
          </p:cNvSpPr>
          <p:nvPr>
            <p:ph idx="1"/>
          </p:nvPr>
        </p:nvSpPr>
        <p:spPr/>
        <p:txBody>
          <a:bodyPr/>
          <a:lstStyle/>
          <a:p>
            <a:r>
              <a:rPr lang="en-US" altLang="en-US" dirty="0" smtClean="0"/>
              <a:t>Lock entire list </a:t>
            </a:r>
          </a:p>
          <a:p>
            <a:r>
              <a:rPr lang="en-US" altLang="en-US" dirty="0" smtClean="0"/>
              <a:t>A call to each of the three functions can be protected by a </a:t>
            </a:r>
            <a:r>
              <a:rPr lang="en-US" altLang="en-US" dirty="0" err="1" smtClean="0"/>
              <a:t>mutex</a:t>
            </a:r>
            <a:r>
              <a:rPr lang="en-US" altLang="en-US" dirty="0" smtClean="0"/>
              <a:t>.</a:t>
            </a:r>
          </a:p>
        </p:txBody>
      </p:sp>
      <p:pic>
        <p:nvPicPr>
          <p:cNvPr id="8704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6234" y="3697156"/>
            <a:ext cx="6646862" cy="1228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3203575" y="5108444"/>
            <a:ext cx="5364163" cy="461962"/>
          </a:xfrm>
          <a:prstGeom prst="rect">
            <a:avLst/>
          </a:prstGeom>
        </p:spPr>
        <p:txBody>
          <a:bodyPr>
            <a:spAutoFit/>
          </a:bodyPr>
          <a:lstStyle/>
          <a:p>
            <a:pPr>
              <a:spcBef>
                <a:spcPct val="20000"/>
              </a:spcBef>
              <a:buClr>
                <a:schemeClr val="tx1"/>
              </a:buClr>
              <a:buSzPct val="60000"/>
              <a:buFont typeface="Wingdings" pitchFamily="2" charset="2"/>
              <a:buNone/>
              <a:defRPr/>
            </a:pPr>
            <a:r>
              <a:rPr lang="en-US" sz="2400" dirty="0">
                <a:solidFill>
                  <a:srgbClr val="FF0000"/>
                </a:solidFill>
                <a:latin typeface="+mn-lt"/>
              </a:rPr>
              <a:t>In place of calling Member(value).</a:t>
            </a:r>
          </a:p>
        </p:txBody>
      </p:sp>
    </p:spTree>
    <p:extLst>
      <p:ext uri="{BB962C8B-B14F-4D97-AF65-F5344CB8AC3E}">
        <p14:creationId xmlns:p14="http://schemas.microsoft.com/office/powerpoint/2010/main" val="191854418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8065" name="Title 1"/>
          <p:cNvSpPr>
            <a:spLocks noGrp="1"/>
          </p:cNvSpPr>
          <p:nvPr>
            <p:ph type="title"/>
          </p:nvPr>
        </p:nvSpPr>
        <p:spPr/>
        <p:txBody>
          <a:bodyPr/>
          <a:lstStyle/>
          <a:p>
            <a:r>
              <a:rPr lang="en-US" altLang="en-US" smtClean="0"/>
              <a:t>Issues</a:t>
            </a:r>
          </a:p>
        </p:txBody>
      </p:sp>
      <p:sp>
        <p:nvSpPr>
          <p:cNvPr id="88066" name="Content Placeholder 2"/>
          <p:cNvSpPr>
            <a:spLocks noGrp="1"/>
          </p:cNvSpPr>
          <p:nvPr>
            <p:ph idx="1"/>
          </p:nvPr>
        </p:nvSpPr>
        <p:spPr>
          <a:xfrm>
            <a:off x="684213" y="1633625"/>
            <a:ext cx="8270875" cy="5111750"/>
          </a:xfrm>
        </p:spPr>
        <p:txBody>
          <a:bodyPr>
            <a:normAutofit lnSpcReduction="10000"/>
          </a:bodyPr>
          <a:lstStyle/>
          <a:p>
            <a:r>
              <a:rPr lang="en-US" altLang="en-US" dirty="0" smtClean="0"/>
              <a:t>We’re serializing access to the list.</a:t>
            </a:r>
          </a:p>
          <a:p>
            <a:r>
              <a:rPr lang="en-US" altLang="en-US" dirty="0" smtClean="0"/>
              <a:t>If the vast majority of our operations are calls to </a:t>
            </a:r>
            <a:r>
              <a:rPr lang="en-US" altLang="en-US" dirty="0" smtClean="0">
                <a:solidFill>
                  <a:srgbClr val="0066FF"/>
                </a:solidFill>
              </a:rPr>
              <a:t>Member</a:t>
            </a:r>
            <a:r>
              <a:rPr lang="en-US" altLang="en-US" dirty="0" smtClean="0"/>
              <a:t>, we’ll fail to exploit this opportunity for parallelism. </a:t>
            </a:r>
          </a:p>
          <a:p>
            <a:r>
              <a:rPr lang="en-US" altLang="en-US" dirty="0" smtClean="0"/>
              <a:t>On the other hand, if most of our operations are calls to </a:t>
            </a:r>
            <a:r>
              <a:rPr lang="en-US" altLang="en-US" dirty="0" smtClean="0">
                <a:solidFill>
                  <a:srgbClr val="0066FF"/>
                </a:solidFill>
              </a:rPr>
              <a:t>Insert</a:t>
            </a:r>
            <a:r>
              <a:rPr lang="en-US" altLang="en-US" dirty="0" smtClean="0"/>
              <a:t> and </a:t>
            </a:r>
            <a:r>
              <a:rPr lang="en-US" altLang="en-US" dirty="0" smtClean="0">
                <a:solidFill>
                  <a:srgbClr val="0066FF"/>
                </a:solidFill>
              </a:rPr>
              <a:t>Delete</a:t>
            </a:r>
            <a:r>
              <a:rPr lang="en-US" altLang="en-US" dirty="0" smtClean="0"/>
              <a:t>, then this may be the best solution since we’ll need to serialize access to the list for most of the operations, and this solution will certainly be easy to implement.</a:t>
            </a:r>
          </a:p>
        </p:txBody>
      </p:sp>
    </p:spTree>
    <p:extLst>
      <p:ext uri="{BB962C8B-B14F-4D97-AF65-F5344CB8AC3E}">
        <p14:creationId xmlns:p14="http://schemas.microsoft.com/office/powerpoint/2010/main" val="33333279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9089" name="Title 1"/>
          <p:cNvSpPr>
            <a:spLocks noGrp="1"/>
          </p:cNvSpPr>
          <p:nvPr>
            <p:ph type="title"/>
          </p:nvPr>
        </p:nvSpPr>
        <p:spPr/>
        <p:txBody>
          <a:bodyPr/>
          <a:lstStyle/>
          <a:p>
            <a:r>
              <a:rPr lang="en-US" altLang="en-US" smtClean="0"/>
              <a:t>Solution #2</a:t>
            </a:r>
          </a:p>
        </p:txBody>
      </p:sp>
      <p:sp>
        <p:nvSpPr>
          <p:cNvPr id="89090" name="Content Placeholder 2"/>
          <p:cNvSpPr>
            <a:spLocks noGrp="1"/>
          </p:cNvSpPr>
          <p:nvPr>
            <p:ph idx="1"/>
          </p:nvPr>
        </p:nvSpPr>
        <p:spPr/>
        <p:txBody>
          <a:bodyPr/>
          <a:lstStyle/>
          <a:p>
            <a:r>
              <a:rPr lang="en-US" altLang="en-US" dirty="0" smtClean="0"/>
              <a:t>Instead of locking the entire list, we could try to lock individual nodes</a:t>
            </a:r>
          </a:p>
          <a:p>
            <a:r>
              <a:rPr lang="en-US" altLang="en-US" dirty="0" smtClean="0"/>
              <a:t>A “finer-grained” approach</a:t>
            </a:r>
          </a:p>
        </p:txBody>
      </p:sp>
      <p:pic>
        <p:nvPicPr>
          <p:cNvPr id="8909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813" y="3866243"/>
            <a:ext cx="5600700"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8688376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0113" name="Title 1"/>
          <p:cNvSpPr>
            <a:spLocks noGrp="1"/>
          </p:cNvSpPr>
          <p:nvPr>
            <p:ph type="title"/>
          </p:nvPr>
        </p:nvSpPr>
        <p:spPr/>
        <p:txBody>
          <a:bodyPr/>
          <a:lstStyle/>
          <a:p>
            <a:r>
              <a:rPr lang="en-US" altLang="en-US" smtClean="0"/>
              <a:t>Issues</a:t>
            </a:r>
          </a:p>
        </p:txBody>
      </p:sp>
      <p:sp>
        <p:nvSpPr>
          <p:cNvPr id="90114" name="Content Placeholder 2"/>
          <p:cNvSpPr>
            <a:spLocks noGrp="1"/>
          </p:cNvSpPr>
          <p:nvPr>
            <p:ph idx="1"/>
          </p:nvPr>
        </p:nvSpPr>
        <p:spPr/>
        <p:txBody>
          <a:bodyPr/>
          <a:lstStyle/>
          <a:p>
            <a:r>
              <a:rPr lang="en-US" altLang="en-US" smtClean="0"/>
              <a:t>This is much more complex than the original </a:t>
            </a:r>
            <a:r>
              <a:rPr lang="en-US" altLang="en-US" smtClean="0">
                <a:solidFill>
                  <a:srgbClr val="0066FF"/>
                </a:solidFill>
              </a:rPr>
              <a:t>Member</a:t>
            </a:r>
            <a:r>
              <a:rPr lang="en-US" altLang="en-US" smtClean="0"/>
              <a:t> function.</a:t>
            </a:r>
          </a:p>
          <a:p>
            <a:r>
              <a:rPr lang="en-US" altLang="en-US" smtClean="0"/>
              <a:t>It is also much slower, since, in general, each time a node is accessed, a mutex must be locked and unlocked.</a:t>
            </a:r>
          </a:p>
          <a:p>
            <a:r>
              <a:rPr lang="en-US" altLang="en-US" smtClean="0"/>
              <a:t>The addition of a mutex field to each node will substantially increase the amount of storage needed for the list.</a:t>
            </a:r>
          </a:p>
        </p:txBody>
      </p:sp>
    </p:spTree>
    <p:extLst>
      <p:ext uri="{BB962C8B-B14F-4D97-AF65-F5344CB8AC3E}">
        <p14:creationId xmlns:p14="http://schemas.microsoft.com/office/powerpoint/2010/main" val="37638108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1137" name="Title 1"/>
          <p:cNvSpPr>
            <a:spLocks noGrp="1"/>
          </p:cNvSpPr>
          <p:nvPr>
            <p:ph type="title"/>
          </p:nvPr>
        </p:nvSpPr>
        <p:spPr>
          <a:xfrm>
            <a:off x="457200" y="894308"/>
            <a:ext cx="8281987" cy="430212"/>
          </a:xfrm>
        </p:spPr>
        <p:txBody>
          <a:bodyPr/>
          <a:lstStyle/>
          <a:p>
            <a:r>
              <a:rPr lang="en-US" altLang="en-US" sz="2200" dirty="0" smtClean="0"/>
              <a:t>Implementation of Member with one </a:t>
            </a:r>
            <a:r>
              <a:rPr lang="en-US" altLang="en-US" sz="2200" dirty="0" err="1" smtClean="0"/>
              <a:t>mutex</a:t>
            </a:r>
            <a:r>
              <a:rPr lang="en-US" altLang="en-US" sz="2200" dirty="0" smtClean="0"/>
              <a:t> per list node (1)</a:t>
            </a:r>
          </a:p>
        </p:txBody>
      </p:sp>
      <p:pic>
        <p:nvPicPr>
          <p:cNvPr id="9113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4388" y="2065292"/>
            <a:ext cx="7513637" cy="398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9750475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2161" name="Title 1"/>
          <p:cNvSpPr>
            <a:spLocks noGrp="1"/>
          </p:cNvSpPr>
          <p:nvPr>
            <p:ph type="title"/>
          </p:nvPr>
        </p:nvSpPr>
        <p:spPr>
          <a:xfrm>
            <a:off x="395288" y="828993"/>
            <a:ext cx="8281987" cy="430212"/>
          </a:xfrm>
        </p:spPr>
        <p:txBody>
          <a:bodyPr/>
          <a:lstStyle/>
          <a:p>
            <a:r>
              <a:rPr lang="en-US" altLang="en-US" sz="2200" dirty="0" smtClean="0"/>
              <a:t>Implementation of Member with one </a:t>
            </a:r>
            <a:r>
              <a:rPr lang="en-US" altLang="en-US" sz="2200" dirty="0" err="1" smtClean="0"/>
              <a:t>mutex</a:t>
            </a:r>
            <a:r>
              <a:rPr lang="en-US" altLang="en-US" sz="2200" dirty="0" smtClean="0"/>
              <a:t> per list node (2)</a:t>
            </a:r>
          </a:p>
        </p:txBody>
      </p:sp>
      <p:pic>
        <p:nvPicPr>
          <p:cNvPr id="9216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6313" y="2182858"/>
            <a:ext cx="7189787" cy="398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414167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Title 1"/>
          <p:cNvSpPr>
            <a:spLocks noGrp="1"/>
          </p:cNvSpPr>
          <p:nvPr>
            <p:ph type="title"/>
          </p:nvPr>
        </p:nvSpPr>
        <p:spPr>
          <a:xfrm>
            <a:off x="611188" y="684304"/>
            <a:ext cx="8281987" cy="708025"/>
          </a:xfrm>
        </p:spPr>
        <p:txBody>
          <a:bodyPr>
            <a:normAutofit fontScale="90000"/>
          </a:bodyPr>
          <a:lstStyle/>
          <a:p>
            <a:r>
              <a:rPr lang="en-US" altLang="en-US" dirty="0" err="1" smtClean="0"/>
              <a:t>Pthreads</a:t>
            </a:r>
            <a:r>
              <a:rPr lang="en-US" altLang="en-US" dirty="0" smtClean="0"/>
              <a:t> Read-Write Locks</a:t>
            </a:r>
          </a:p>
        </p:txBody>
      </p:sp>
      <p:sp>
        <p:nvSpPr>
          <p:cNvPr id="93186" name="Content Placeholder 2"/>
          <p:cNvSpPr>
            <a:spLocks noGrp="1"/>
          </p:cNvSpPr>
          <p:nvPr>
            <p:ph idx="1"/>
          </p:nvPr>
        </p:nvSpPr>
        <p:spPr/>
        <p:txBody>
          <a:bodyPr>
            <a:normAutofit/>
          </a:bodyPr>
          <a:lstStyle/>
          <a:p>
            <a:r>
              <a:rPr lang="en-US" altLang="en-US" dirty="0" smtClean="0"/>
              <a:t>Handles the Readers/Writers problem !</a:t>
            </a:r>
          </a:p>
          <a:p>
            <a:r>
              <a:rPr lang="en-US" altLang="en-US" dirty="0" smtClean="0"/>
              <a:t>Provides two locking mechanisms</a:t>
            </a:r>
          </a:p>
          <a:p>
            <a:pPr lvl="1"/>
            <a:r>
              <a:rPr lang="en-US" altLang="en-US" dirty="0" smtClean="0"/>
              <a:t>Allows multiple readers</a:t>
            </a:r>
          </a:p>
          <a:p>
            <a:pPr lvl="1"/>
            <a:r>
              <a:rPr lang="en-US" altLang="en-US" dirty="0" smtClean="0"/>
              <a:t>Gives priority to …</a:t>
            </a:r>
          </a:p>
        </p:txBody>
      </p:sp>
    </p:spTree>
    <p:extLst>
      <p:ext uri="{BB962C8B-B14F-4D97-AF65-F5344CB8AC3E}">
        <p14:creationId xmlns:p14="http://schemas.microsoft.com/office/powerpoint/2010/main" val="15735154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Title 1"/>
          <p:cNvSpPr>
            <a:spLocks noGrp="1"/>
          </p:cNvSpPr>
          <p:nvPr>
            <p:ph type="title"/>
          </p:nvPr>
        </p:nvSpPr>
        <p:spPr>
          <a:xfrm>
            <a:off x="611188" y="1054690"/>
            <a:ext cx="8281987" cy="646113"/>
          </a:xfrm>
        </p:spPr>
        <p:txBody>
          <a:bodyPr/>
          <a:lstStyle/>
          <a:p>
            <a:r>
              <a:rPr lang="en-US" altLang="en-US" sz="3600" dirty="0" smtClean="0"/>
              <a:t>Protecting our linked list functions</a:t>
            </a:r>
          </a:p>
        </p:txBody>
      </p:sp>
      <p:pic>
        <p:nvPicPr>
          <p:cNvPr id="9728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19325" y="2006646"/>
            <a:ext cx="4705350" cy="3419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602028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9329" name="Title 1"/>
          <p:cNvSpPr>
            <a:spLocks noGrp="1"/>
          </p:cNvSpPr>
          <p:nvPr>
            <p:ph type="title"/>
          </p:nvPr>
        </p:nvSpPr>
        <p:spPr>
          <a:xfrm>
            <a:off x="457200" y="803276"/>
            <a:ext cx="8281987" cy="584200"/>
          </a:xfrm>
        </p:spPr>
        <p:txBody>
          <a:bodyPr/>
          <a:lstStyle/>
          <a:p>
            <a:r>
              <a:rPr lang="en-US" altLang="en-US" sz="3200" dirty="0" smtClean="0"/>
              <a:t>Linked List Performance</a:t>
            </a:r>
          </a:p>
        </p:txBody>
      </p:sp>
      <p:sp>
        <p:nvSpPr>
          <p:cNvPr id="6" name="Rectangle 5"/>
          <p:cNvSpPr/>
          <p:nvPr/>
        </p:nvSpPr>
        <p:spPr>
          <a:xfrm>
            <a:off x="2942430" y="4336780"/>
            <a:ext cx="3311525" cy="1792287"/>
          </a:xfrm>
          <a:prstGeom prst="rect">
            <a:avLst/>
          </a:prstGeom>
        </p:spPr>
        <p:txBody>
          <a:bodyPr>
            <a:spAutoFit/>
          </a:bodyPr>
          <a:lstStyle/>
          <a:p>
            <a:pPr>
              <a:spcBef>
                <a:spcPct val="20000"/>
              </a:spcBef>
              <a:buClr>
                <a:schemeClr val="tx1"/>
              </a:buClr>
              <a:buSzPct val="60000"/>
              <a:buFont typeface="Wingdings" pitchFamily="2" charset="2"/>
              <a:buNone/>
              <a:defRPr/>
            </a:pPr>
            <a:r>
              <a:rPr lang="en-US" sz="2400" dirty="0">
                <a:latin typeface="+mn-lt"/>
              </a:rPr>
              <a:t>100,000 ops/thread</a:t>
            </a:r>
          </a:p>
          <a:p>
            <a:pPr>
              <a:spcBef>
                <a:spcPct val="20000"/>
              </a:spcBef>
              <a:buClr>
                <a:schemeClr val="tx1"/>
              </a:buClr>
              <a:buSzPct val="60000"/>
              <a:buFont typeface="Wingdings" pitchFamily="2" charset="2"/>
              <a:buNone/>
              <a:defRPr/>
            </a:pPr>
            <a:r>
              <a:rPr lang="en-US" sz="2400" dirty="0">
                <a:latin typeface="+mn-lt"/>
              </a:rPr>
              <a:t>80% Member</a:t>
            </a:r>
          </a:p>
          <a:p>
            <a:pPr>
              <a:spcBef>
                <a:spcPct val="20000"/>
              </a:spcBef>
              <a:buClr>
                <a:schemeClr val="tx1"/>
              </a:buClr>
              <a:buSzPct val="60000"/>
              <a:buFont typeface="Wingdings" pitchFamily="2" charset="2"/>
              <a:buNone/>
              <a:defRPr/>
            </a:pPr>
            <a:r>
              <a:rPr lang="en-US" sz="2400" dirty="0">
                <a:latin typeface="+mn-lt"/>
              </a:rPr>
              <a:t>10% Insert</a:t>
            </a:r>
          </a:p>
          <a:p>
            <a:pPr>
              <a:spcBef>
                <a:spcPct val="20000"/>
              </a:spcBef>
              <a:buClr>
                <a:schemeClr val="tx1"/>
              </a:buClr>
              <a:buSzPct val="60000"/>
              <a:buFont typeface="Wingdings" pitchFamily="2" charset="2"/>
              <a:buNone/>
              <a:defRPr/>
            </a:pPr>
            <a:r>
              <a:rPr lang="en-US" sz="2400" dirty="0">
                <a:latin typeface="+mn-lt"/>
              </a:rPr>
              <a:t>10% Delete</a:t>
            </a:r>
          </a:p>
        </p:txBody>
      </p:sp>
      <p:pic>
        <p:nvPicPr>
          <p:cNvPr id="9933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4584" y="1955778"/>
            <a:ext cx="6665912" cy="181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827049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31346"/>
            <a:ext cx="8229600" cy="665934"/>
          </a:xfrm>
        </p:spPr>
        <p:txBody>
          <a:bodyPr>
            <a:normAutofit fontScale="90000"/>
          </a:bodyPr>
          <a:lstStyle/>
          <a:p>
            <a:r>
              <a:rPr lang="en-US" dirty="0" err="1" smtClean="0"/>
              <a:t>Pthread</a:t>
            </a:r>
            <a:r>
              <a:rPr lang="en-US" dirty="0" smtClean="0"/>
              <a:t> Naming Conventions</a:t>
            </a:r>
            <a:endParaRPr lang="en-US" dirty="0"/>
          </a:p>
        </p:txBody>
      </p:sp>
      <p:sp>
        <p:nvSpPr>
          <p:cNvPr id="5" name="Text Placeholder 4"/>
          <p:cNvSpPr>
            <a:spLocks noGrp="1"/>
          </p:cNvSpPr>
          <p:nvPr>
            <p:ph type="body" idx="1"/>
          </p:nvPr>
        </p:nvSpPr>
        <p:spPr>
          <a:xfrm>
            <a:off x="457200" y="1215232"/>
            <a:ext cx="4040188" cy="639762"/>
          </a:xfrm>
        </p:spPr>
        <p:txBody>
          <a:bodyPr/>
          <a:lstStyle/>
          <a:p>
            <a:r>
              <a:rPr lang="en-US" dirty="0" smtClean="0"/>
              <a:t>Routine Prefix</a:t>
            </a:r>
            <a:endParaRPr lang="en-US" dirty="0"/>
          </a:p>
        </p:txBody>
      </p:sp>
      <p:sp>
        <p:nvSpPr>
          <p:cNvPr id="6" name="Content Placeholder 5"/>
          <p:cNvSpPr>
            <a:spLocks noGrp="1"/>
          </p:cNvSpPr>
          <p:nvPr>
            <p:ph sz="half" idx="2"/>
          </p:nvPr>
        </p:nvSpPr>
        <p:spPr>
          <a:xfrm>
            <a:off x="457200" y="1972946"/>
            <a:ext cx="4040188" cy="4754425"/>
          </a:xfrm>
        </p:spPr>
        <p:txBody>
          <a:bodyPr/>
          <a:lstStyle/>
          <a:p>
            <a:r>
              <a:rPr lang="en-US" dirty="0" err="1" smtClean="0"/>
              <a:t>pthread</a:t>
            </a:r>
            <a:r>
              <a:rPr lang="en-US" dirty="0" smtClean="0"/>
              <a:t>_</a:t>
            </a:r>
          </a:p>
          <a:p>
            <a:r>
              <a:rPr lang="en-US" dirty="0" err="1" smtClean="0"/>
              <a:t>pthread_attr</a:t>
            </a:r>
            <a:r>
              <a:rPr lang="en-US" dirty="0" smtClean="0"/>
              <a:t>_</a:t>
            </a:r>
          </a:p>
          <a:p>
            <a:r>
              <a:rPr lang="en-US" dirty="0" err="1" smtClean="0"/>
              <a:t>pthread_mutex</a:t>
            </a:r>
            <a:r>
              <a:rPr lang="en-US" dirty="0" smtClean="0"/>
              <a:t>_</a:t>
            </a:r>
          </a:p>
          <a:p>
            <a:r>
              <a:rPr lang="en-US" dirty="0" err="1" smtClean="0"/>
              <a:t>pthread_mutex_attr</a:t>
            </a:r>
            <a:r>
              <a:rPr lang="en-US" dirty="0" smtClean="0"/>
              <a:t>_</a:t>
            </a:r>
          </a:p>
          <a:p>
            <a:r>
              <a:rPr lang="en-US" dirty="0" err="1" smtClean="0"/>
              <a:t>pthread_cond</a:t>
            </a:r>
            <a:r>
              <a:rPr lang="en-US" dirty="0" smtClean="0"/>
              <a:t>_</a:t>
            </a:r>
          </a:p>
          <a:p>
            <a:r>
              <a:rPr lang="en-US" dirty="0" err="1" smtClean="0"/>
              <a:t>pthread_cond_attr</a:t>
            </a:r>
            <a:r>
              <a:rPr lang="en-US" dirty="0" smtClean="0"/>
              <a:t>_</a:t>
            </a:r>
          </a:p>
          <a:p>
            <a:r>
              <a:rPr lang="en-US" dirty="0" err="1" smtClean="0"/>
              <a:t>pthread_key</a:t>
            </a:r>
            <a:r>
              <a:rPr lang="en-US" dirty="0" smtClean="0"/>
              <a:t>_</a:t>
            </a:r>
          </a:p>
          <a:p>
            <a:r>
              <a:rPr lang="en-US" dirty="0" err="1" smtClean="0"/>
              <a:t>pthread_rwlock</a:t>
            </a:r>
            <a:r>
              <a:rPr lang="en-US" dirty="0" smtClean="0"/>
              <a:t>_</a:t>
            </a:r>
          </a:p>
          <a:p>
            <a:r>
              <a:rPr lang="en-US" dirty="0" err="1" smtClean="0"/>
              <a:t>pthread_barrier</a:t>
            </a:r>
            <a:r>
              <a:rPr lang="en-US" dirty="0" smtClean="0"/>
              <a:t>_</a:t>
            </a:r>
            <a:endParaRPr lang="en-US" dirty="0"/>
          </a:p>
        </p:txBody>
      </p:sp>
      <p:sp>
        <p:nvSpPr>
          <p:cNvPr id="7" name="Text Placeholder 6"/>
          <p:cNvSpPr>
            <a:spLocks noGrp="1"/>
          </p:cNvSpPr>
          <p:nvPr>
            <p:ph type="body" sz="quarter" idx="3"/>
          </p:nvPr>
        </p:nvSpPr>
        <p:spPr>
          <a:xfrm>
            <a:off x="4645025" y="1215232"/>
            <a:ext cx="4041775" cy="639762"/>
          </a:xfrm>
        </p:spPr>
        <p:txBody>
          <a:bodyPr/>
          <a:lstStyle/>
          <a:p>
            <a:r>
              <a:rPr lang="en-US" dirty="0" smtClean="0"/>
              <a:t>Functional Group</a:t>
            </a:r>
            <a:endParaRPr lang="en-US" dirty="0"/>
          </a:p>
        </p:txBody>
      </p:sp>
      <p:sp>
        <p:nvSpPr>
          <p:cNvPr id="8" name="Content Placeholder 7"/>
          <p:cNvSpPr>
            <a:spLocks noGrp="1"/>
          </p:cNvSpPr>
          <p:nvPr>
            <p:ph sz="quarter" idx="4"/>
          </p:nvPr>
        </p:nvSpPr>
        <p:spPr>
          <a:xfrm>
            <a:off x="4645025" y="1972946"/>
            <a:ext cx="4303032" cy="4754425"/>
          </a:xfrm>
        </p:spPr>
        <p:txBody>
          <a:bodyPr/>
          <a:lstStyle/>
          <a:p>
            <a:r>
              <a:rPr lang="en-US" dirty="0" smtClean="0"/>
              <a:t>Threads themselves</a:t>
            </a:r>
          </a:p>
          <a:p>
            <a:r>
              <a:rPr lang="en-US" dirty="0" smtClean="0"/>
              <a:t>Thread attribute objects</a:t>
            </a:r>
          </a:p>
          <a:p>
            <a:r>
              <a:rPr lang="en-US" dirty="0" err="1" smtClean="0"/>
              <a:t>Mutexes</a:t>
            </a:r>
            <a:endParaRPr lang="en-US" dirty="0" smtClean="0"/>
          </a:p>
          <a:p>
            <a:r>
              <a:rPr lang="en-US" dirty="0" err="1" smtClean="0"/>
              <a:t>Mutex</a:t>
            </a:r>
            <a:r>
              <a:rPr lang="en-US" dirty="0" smtClean="0"/>
              <a:t> attribute objects</a:t>
            </a:r>
          </a:p>
          <a:p>
            <a:r>
              <a:rPr lang="en-US" dirty="0" smtClean="0"/>
              <a:t>Condition variables</a:t>
            </a:r>
          </a:p>
          <a:p>
            <a:r>
              <a:rPr lang="en-US" dirty="0" smtClean="0"/>
              <a:t>Condition attribute objects</a:t>
            </a:r>
          </a:p>
          <a:p>
            <a:r>
              <a:rPr lang="en-US" dirty="0" smtClean="0"/>
              <a:t>Thread-specific data keys</a:t>
            </a:r>
          </a:p>
          <a:p>
            <a:r>
              <a:rPr lang="en-US" dirty="0" smtClean="0"/>
              <a:t>Read/write locks</a:t>
            </a:r>
          </a:p>
          <a:p>
            <a:r>
              <a:rPr lang="en-US" dirty="0" smtClean="0"/>
              <a:t>Synchronization barriers</a:t>
            </a:r>
            <a:endParaRPr lang="en-US" dirty="0"/>
          </a:p>
        </p:txBody>
      </p:sp>
    </p:spTree>
    <p:extLst>
      <p:ext uri="{BB962C8B-B14F-4D97-AF65-F5344CB8AC3E}">
        <p14:creationId xmlns:p14="http://schemas.microsoft.com/office/powerpoint/2010/main" val="12276576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8305" name="Title 1"/>
          <p:cNvSpPr>
            <a:spLocks noGrp="1"/>
          </p:cNvSpPr>
          <p:nvPr>
            <p:ph type="title"/>
          </p:nvPr>
        </p:nvSpPr>
        <p:spPr>
          <a:xfrm>
            <a:off x="468313" y="836613"/>
            <a:ext cx="8281987" cy="584200"/>
          </a:xfrm>
        </p:spPr>
        <p:txBody>
          <a:bodyPr/>
          <a:lstStyle/>
          <a:p>
            <a:r>
              <a:rPr lang="en-US" altLang="en-US" sz="3200" dirty="0" smtClean="0"/>
              <a:t>Linked List Performance</a:t>
            </a:r>
          </a:p>
        </p:txBody>
      </p:sp>
      <p:pic>
        <p:nvPicPr>
          <p:cNvPr id="9830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2988" y="1839913"/>
            <a:ext cx="6808787" cy="187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2791618" y="4135438"/>
            <a:ext cx="3311525" cy="1792287"/>
          </a:xfrm>
          <a:prstGeom prst="rect">
            <a:avLst/>
          </a:prstGeom>
        </p:spPr>
        <p:txBody>
          <a:bodyPr>
            <a:spAutoFit/>
          </a:bodyPr>
          <a:lstStyle/>
          <a:p>
            <a:pPr>
              <a:spcBef>
                <a:spcPct val="20000"/>
              </a:spcBef>
              <a:buClr>
                <a:schemeClr val="tx1"/>
              </a:buClr>
              <a:buSzPct val="60000"/>
              <a:buFont typeface="Wingdings" pitchFamily="2" charset="2"/>
              <a:buNone/>
              <a:defRPr/>
            </a:pPr>
            <a:r>
              <a:rPr lang="en-US" sz="2400" dirty="0">
                <a:latin typeface="+mn-lt"/>
              </a:rPr>
              <a:t>100,000 ops/thread</a:t>
            </a:r>
          </a:p>
          <a:p>
            <a:pPr>
              <a:spcBef>
                <a:spcPct val="20000"/>
              </a:spcBef>
              <a:buClr>
                <a:schemeClr val="tx1"/>
              </a:buClr>
              <a:buSzPct val="60000"/>
              <a:buFont typeface="Wingdings" pitchFamily="2" charset="2"/>
              <a:buNone/>
              <a:defRPr/>
            </a:pPr>
            <a:r>
              <a:rPr lang="en-US" sz="2400" dirty="0">
                <a:latin typeface="+mn-lt"/>
              </a:rPr>
              <a:t>99.9% Member</a:t>
            </a:r>
          </a:p>
          <a:p>
            <a:pPr>
              <a:spcBef>
                <a:spcPct val="20000"/>
              </a:spcBef>
              <a:buClr>
                <a:schemeClr val="tx1"/>
              </a:buClr>
              <a:buSzPct val="60000"/>
              <a:buFont typeface="Wingdings" pitchFamily="2" charset="2"/>
              <a:buNone/>
              <a:defRPr/>
            </a:pPr>
            <a:r>
              <a:rPr lang="en-US" sz="2400" dirty="0">
                <a:latin typeface="+mn-lt"/>
              </a:rPr>
              <a:t>0.05% Insert</a:t>
            </a:r>
          </a:p>
          <a:p>
            <a:pPr>
              <a:spcBef>
                <a:spcPct val="20000"/>
              </a:spcBef>
              <a:buClr>
                <a:schemeClr val="tx1"/>
              </a:buClr>
              <a:buSzPct val="60000"/>
              <a:buFont typeface="Wingdings" pitchFamily="2" charset="2"/>
              <a:buNone/>
              <a:defRPr/>
            </a:pPr>
            <a:r>
              <a:rPr lang="en-US" sz="2400" dirty="0">
                <a:latin typeface="+mn-lt"/>
              </a:rPr>
              <a:t>0.05% Delete</a:t>
            </a:r>
          </a:p>
        </p:txBody>
      </p:sp>
    </p:spTree>
    <p:extLst>
      <p:ext uri="{BB962C8B-B14F-4D97-AF65-F5344CB8AC3E}">
        <p14:creationId xmlns:p14="http://schemas.microsoft.com/office/powerpoint/2010/main" val="99644583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658813" y="456252"/>
            <a:ext cx="7824788" cy="1220147"/>
          </a:xfrm>
        </p:spPr>
        <p:txBody>
          <a:bodyPr/>
          <a:lstStyle/>
          <a:p>
            <a:pPr algn="l"/>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Deadlock</a:t>
            </a:r>
          </a:p>
        </p:txBody>
      </p:sp>
      <p:sp>
        <p:nvSpPr>
          <p:cNvPr id="4" name="Content Placeholder 3"/>
          <p:cNvSpPr>
            <a:spLocks noGrp="1"/>
          </p:cNvSpPr>
          <p:nvPr>
            <p:ph sz="half" idx="1"/>
          </p:nvPr>
        </p:nvSpPr>
        <p:spPr>
          <a:xfrm>
            <a:off x="658904" y="1802674"/>
            <a:ext cx="7418296" cy="4323489"/>
          </a:xfrm>
        </p:spPr>
        <p:txBody>
          <a:bodyPr>
            <a:normAutofit fontScale="92500"/>
          </a:bodyPr>
          <a:lstStyle/>
          <a:p>
            <a:r>
              <a:rPr lang="en-NZ" sz="3000" dirty="0"/>
              <a:t>Permanent</a:t>
            </a:r>
          </a:p>
          <a:p>
            <a:r>
              <a:rPr lang="en-US" sz="3000" dirty="0"/>
              <a:t>No efficient solution</a:t>
            </a:r>
          </a:p>
          <a:p>
            <a:r>
              <a:rPr lang="en-NZ" sz="3000" dirty="0" smtClean="0"/>
              <a:t>The permanent blocking of a set of processes that either compete for system resources or communicate with each other</a:t>
            </a:r>
          </a:p>
          <a:p>
            <a:r>
              <a:rPr lang="en-NZ" sz="3000" dirty="0" smtClean="0"/>
              <a:t>A set of processes is deadlocked when each process in the set is blocked awaiting an event that can only be triggered by another blocked process in the set</a:t>
            </a:r>
          </a:p>
        </p:txBody>
      </p:sp>
      <p:pic>
        <p:nvPicPr>
          <p:cNvPr id="5" name="Picture 4"/>
          <p:cNvPicPr>
            <a:picLocks noChangeAspect="1"/>
          </p:cNvPicPr>
          <p:nvPr/>
        </p:nvPicPr>
        <p:blipFill>
          <a:blip r:embed="rId3"/>
          <a:stretch>
            <a:fillRect/>
          </a:stretch>
        </p:blipFill>
        <p:spPr>
          <a:xfrm>
            <a:off x="6886303" y="578783"/>
            <a:ext cx="1752600" cy="1616835"/>
          </a:xfrm>
          <a:prstGeom prst="rect">
            <a:avLst/>
          </a:prstGeom>
        </p:spPr>
      </p:pic>
    </p:spTree>
    <p:extLst>
      <p:ext uri="{BB962C8B-B14F-4D97-AF65-F5344CB8AC3E}">
        <p14:creationId xmlns:p14="http://schemas.microsoft.com/office/powerpoint/2010/main" val="11877367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457200"/>
            <a:ext cx="7824788" cy="1143948"/>
          </a:xfrm>
        </p:spPr>
        <p:txBody>
          <a:bodyPr/>
          <a:lstStyle/>
          <a:p>
            <a:pPr algn="l"/>
            <a:r>
              <a:rPr lang="en-NZ"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Resource Categories</a:t>
            </a:r>
            <a:endParaRPr lang="en-NZ"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graphicFrame>
        <p:nvGraphicFramePr>
          <p:cNvPr id="6" name="Diagram 5"/>
          <p:cNvGraphicFramePr/>
          <p:nvPr>
            <p:extLst/>
          </p:nvPr>
        </p:nvGraphicFramePr>
        <p:xfrm>
          <a:off x="609600" y="1704702"/>
          <a:ext cx="7696200" cy="4419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885422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04800" y="609600"/>
            <a:ext cx="8534400" cy="1323975"/>
          </a:xfrm>
        </p:spPr>
        <p:txBody>
          <a:bodyPr>
            <a:normAutofit/>
          </a:bodyPr>
          <a:lstStyle/>
          <a:p>
            <a:pPr algn="ctr"/>
            <a:r>
              <a:rPr lang="en-US" b="1" dirty="0" smtClean="0">
                <a:solidFill>
                  <a:schemeClr val="accent6">
                    <a:lumMod val="75000"/>
                  </a:schemeClr>
                </a:solidFill>
              </a:rPr>
              <a:t>Example: Memory Request</a:t>
            </a:r>
            <a:endParaRPr lang="en-US" b="1" dirty="0">
              <a:solidFill>
                <a:schemeClr val="accent6">
                  <a:lumMod val="75000"/>
                </a:schemeClr>
              </a:solidFill>
            </a:endParaRPr>
          </a:p>
        </p:txBody>
      </p:sp>
      <p:sp>
        <p:nvSpPr>
          <p:cNvPr id="3" name="Content Placeholder 2"/>
          <p:cNvSpPr>
            <a:spLocks noGrp="1"/>
          </p:cNvSpPr>
          <p:nvPr>
            <p:ph idx="4294967295"/>
          </p:nvPr>
        </p:nvSpPr>
        <p:spPr>
          <a:xfrm>
            <a:off x="381000" y="2133600"/>
            <a:ext cx="8458200" cy="4953000"/>
          </a:xfrm>
        </p:spPr>
        <p:txBody>
          <a:bodyPr/>
          <a:lstStyle/>
          <a:p>
            <a:r>
              <a:rPr lang="en-US" sz="2800" dirty="0" smtClean="0"/>
              <a:t>Space is available for allocation of 200Kbytes, and the following sequence of events occur:</a:t>
            </a:r>
          </a:p>
          <a:p>
            <a:endParaRPr lang="en-US" dirty="0" smtClean="0"/>
          </a:p>
          <a:p>
            <a:endParaRPr lang="en-US" dirty="0" smtClean="0"/>
          </a:p>
          <a:p>
            <a:pPr>
              <a:buNone/>
            </a:pPr>
            <a:endParaRPr lang="en-US" dirty="0" smtClean="0"/>
          </a:p>
          <a:p>
            <a:endParaRPr lang="en-US" dirty="0" smtClean="0"/>
          </a:p>
          <a:p>
            <a:r>
              <a:rPr lang="en-US" sz="2800" dirty="0" smtClean="0"/>
              <a:t>Deadlock occurs if both processes progress to their second request</a:t>
            </a:r>
          </a:p>
          <a:p>
            <a:endParaRPr lang="en-US" dirty="0"/>
          </a:p>
        </p:txBody>
      </p:sp>
      <p:sp>
        <p:nvSpPr>
          <p:cNvPr id="6" name="Rectangle 4"/>
          <p:cNvSpPr>
            <a:spLocks noChangeArrowheads="1"/>
          </p:cNvSpPr>
          <p:nvPr/>
        </p:nvSpPr>
        <p:spPr bwMode="auto">
          <a:xfrm>
            <a:off x="1981200" y="3276600"/>
            <a:ext cx="2438400" cy="1524000"/>
          </a:xfrm>
          <a:prstGeom prst="rect">
            <a:avLst/>
          </a:prstGeom>
          <a:solidFill>
            <a:schemeClr val="tx2">
              <a:lumMod val="40000"/>
              <a:lumOff val="60000"/>
            </a:schemeClr>
          </a:solidFill>
          <a:ln w="12700">
            <a:solidFill>
              <a:schemeClr val="tx1"/>
            </a:solidFill>
            <a:miter lim="800000"/>
            <a:headEnd/>
            <a:tailEnd/>
          </a:ln>
          <a:effectLst/>
        </p:spPr>
        <p:txBody>
          <a:bodyPr wrap="none" anchor="ctr"/>
          <a:lstStyle/>
          <a:p>
            <a:endParaRPr lang="en-US" dirty="0"/>
          </a:p>
        </p:txBody>
      </p:sp>
      <p:sp>
        <p:nvSpPr>
          <p:cNvPr id="7" name="Rectangle 5"/>
          <p:cNvSpPr>
            <a:spLocks noChangeArrowheads="1"/>
          </p:cNvSpPr>
          <p:nvPr/>
        </p:nvSpPr>
        <p:spPr bwMode="auto">
          <a:xfrm>
            <a:off x="2209800" y="3276600"/>
            <a:ext cx="470857" cy="400752"/>
          </a:xfrm>
          <a:prstGeom prst="rect">
            <a:avLst/>
          </a:prstGeom>
          <a:noFill/>
          <a:ln w="9525">
            <a:noFill/>
            <a:miter lim="800000"/>
            <a:headEnd/>
            <a:tailEnd/>
          </a:ln>
          <a:effectLst/>
        </p:spPr>
        <p:txBody>
          <a:bodyPr wrap="none" lIns="92075" tIns="46038" rIns="92075" bIns="46038">
            <a:spAutoFit/>
          </a:bodyPr>
          <a:lstStyle/>
          <a:p>
            <a:pPr algn="ctr" eaLnBrk="0" hangingPunct="0"/>
            <a:r>
              <a:rPr lang="en-US" sz="2000" b="1" dirty="0">
                <a:latin typeface="Times New Roman" pitchFamily="18" charset="0"/>
              </a:rPr>
              <a:t>P1</a:t>
            </a:r>
          </a:p>
        </p:txBody>
      </p:sp>
      <p:sp>
        <p:nvSpPr>
          <p:cNvPr id="8" name="Rectangle 6"/>
          <p:cNvSpPr>
            <a:spLocks noChangeArrowheads="1"/>
          </p:cNvSpPr>
          <p:nvPr/>
        </p:nvSpPr>
        <p:spPr bwMode="auto">
          <a:xfrm>
            <a:off x="2133600" y="3581400"/>
            <a:ext cx="438150" cy="336550"/>
          </a:xfrm>
          <a:prstGeom prst="rect">
            <a:avLst/>
          </a:prstGeom>
          <a:noFill/>
          <a:ln w="9525">
            <a:noFill/>
            <a:miter lim="800000"/>
            <a:headEnd/>
            <a:tailEnd/>
          </a:ln>
          <a:effectLst/>
        </p:spPr>
        <p:txBody>
          <a:bodyPr wrap="none" lIns="92075" tIns="46038" rIns="92075" bIns="46038">
            <a:spAutoFit/>
          </a:bodyPr>
          <a:lstStyle/>
          <a:p>
            <a:pPr algn="ctr" eaLnBrk="0" hangingPunct="0"/>
            <a:r>
              <a:rPr lang="en-US" sz="1600" b="1" dirty="0">
                <a:latin typeface="Times New Roman" pitchFamily="18" charset="0"/>
              </a:rPr>
              <a:t>. . .</a:t>
            </a:r>
          </a:p>
        </p:txBody>
      </p:sp>
      <p:sp>
        <p:nvSpPr>
          <p:cNvPr id="9" name="Rectangle 7"/>
          <p:cNvSpPr>
            <a:spLocks noChangeArrowheads="1"/>
          </p:cNvSpPr>
          <p:nvPr/>
        </p:nvSpPr>
        <p:spPr bwMode="auto">
          <a:xfrm>
            <a:off x="2133600" y="4038600"/>
            <a:ext cx="438150" cy="336550"/>
          </a:xfrm>
          <a:prstGeom prst="rect">
            <a:avLst/>
          </a:prstGeom>
          <a:noFill/>
          <a:ln w="9525">
            <a:noFill/>
            <a:miter lim="800000"/>
            <a:headEnd/>
            <a:tailEnd/>
          </a:ln>
          <a:effectLst/>
        </p:spPr>
        <p:txBody>
          <a:bodyPr wrap="square" lIns="92075" tIns="46038" rIns="92075" bIns="46038">
            <a:spAutoFit/>
          </a:bodyPr>
          <a:lstStyle/>
          <a:p>
            <a:pPr algn="ctr" eaLnBrk="0" hangingPunct="0"/>
            <a:r>
              <a:rPr lang="en-US" sz="1600" b="1" dirty="0">
                <a:latin typeface="Times New Roman" pitchFamily="18" charset="0"/>
              </a:rPr>
              <a:t>. . .</a:t>
            </a:r>
          </a:p>
        </p:txBody>
      </p:sp>
      <p:sp>
        <p:nvSpPr>
          <p:cNvPr id="10" name="Rectangle 8"/>
          <p:cNvSpPr>
            <a:spLocks noChangeArrowheads="1"/>
          </p:cNvSpPr>
          <p:nvPr/>
        </p:nvSpPr>
        <p:spPr bwMode="auto">
          <a:xfrm>
            <a:off x="2057400" y="3810000"/>
            <a:ext cx="2274761" cy="400752"/>
          </a:xfrm>
          <a:prstGeom prst="rect">
            <a:avLst/>
          </a:prstGeom>
          <a:noFill/>
          <a:ln w="9525">
            <a:noFill/>
            <a:miter lim="800000"/>
            <a:headEnd/>
            <a:tailEnd/>
          </a:ln>
          <a:effectLst/>
        </p:spPr>
        <p:txBody>
          <a:bodyPr wrap="none" lIns="92075" tIns="46038" rIns="92075" bIns="46038">
            <a:spAutoFit/>
          </a:bodyPr>
          <a:lstStyle/>
          <a:p>
            <a:pPr algn="ctr" eaLnBrk="0" hangingPunct="0"/>
            <a:r>
              <a:rPr lang="en-US" sz="2000" b="1" dirty="0">
                <a:latin typeface="Times New Roman" pitchFamily="18" charset="0"/>
              </a:rPr>
              <a:t>Request 80 Kbytes</a:t>
            </a:r>
            <a:r>
              <a:rPr lang="en-US" sz="1200" b="1" dirty="0">
                <a:latin typeface="Times New Roman" pitchFamily="18" charset="0"/>
              </a:rPr>
              <a:t>;</a:t>
            </a:r>
          </a:p>
        </p:txBody>
      </p:sp>
      <p:sp>
        <p:nvSpPr>
          <p:cNvPr id="11" name="Rectangle 9"/>
          <p:cNvSpPr>
            <a:spLocks noChangeArrowheads="1"/>
          </p:cNvSpPr>
          <p:nvPr/>
        </p:nvSpPr>
        <p:spPr bwMode="auto">
          <a:xfrm>
            <a:off x="1981200" y="4267200"/>
            <a:ext cx="2360221" cy="400752"/>
          </a:xfrm>
          <a:prstGeom prst="rect">
            <a:avLst/>
          </a:prstGeom>
          <a:noFill/>
          <a:ln w="9525">
            <a:noFill/>
            <a:miter lim="800000"/>
            <a:headEnd/>
            <a:tailEnd/>
          </a:ln>
          <a:effectLst/>
        </p:spPr>
        <p:txBody>
          <a:bodyPr wrap="none" lIns="92075" tIns="46038" rIns="92075" bIns="46038">
            <a:spAutoFit/>
          </a:bodyPr>
          <a:lstStyle/>
          <a:p>
            <a:pPr algn="ctr" eaLnBrk="0" hangingPunct="0"/>
            <a:r>
              <a:rPr lang="en-US" sz="1200" b="1" dirty="0" smtClean="0">
                <a:latin typeface="Times New Roman" pitchFamily="18" charset="0"/>
              </a:rPr>
              <a:t>  </a:t>
            </a:r>
            <a:r>
              <a:rPr lang="en-US" sz="2000" b="1" dirty="0" smtClean="0">
                <a:latin typeface="Times New Roman" pitchFamily="18" charset="0"/>
              </a:rPr>
              <a:t>Request</a:t>
            </a:r>
            <a:r>
              <a:rPr lang="en-US" sz="1200" b="1" dirty="0" smtClean="0">
                <a:latin typeface="Times New Roman" pitchFamily="18" charset="0"/>
              </a:rPr>
              <a:t> </a:t>
            </a:r>
            <a:r>
              <a:rPr lang="en-US" sz="2000" b="1" dirty="0">
                <a:latin typeface="Times New Roman" pitchFamily="18" charset="0"/>
              </a:rPr>
              <a:t>60 Kbytes;</a:t>
            </a:r>
          </a:p>
        </p:txBody>
      </p:sp>
      <p:sp>
        <p:nvSpPr>
          <p:cNvPr id="12" name="Rectangle 10"/>
          <p:cNvSpPr>
            <a:spLocks noChangeArrowheads="1"/>
          </p:cNvSpPr>
          <p:nvPr/>
        </p:nvSpPr>
        <p:spPr bwMode="auto">
          <a:xfrm>
            <a:off x="5029200" y="3276600"/>
            <a:ext cx="2438400" cy="1524000"/>
          </a:xfrm>
          <a:prstGeom prst="rect">
            <a:avLst/>
          </a:prstGeom>
          <a:solidFill>
            <a:schemeClr val="tx2">
              <a:lumMod val="40000"/>
              <a:lumOff val="60000"/>
            </a:schemeClr>
          </a:solidFill>
          <a:ln w="12700">
            <a:solidFill>
              <a:schemeClr val="tx1"/>
            </a:solidFill>
            <a:miter lim="800000"/>
            <a:headEnd/>
            <a:tailEnd/>
          </a:ln>
          <a:effectLst/>
        </p:spPr>
        <p:txBody>
          <a:bodyPr wrap="none" anchor="ctr"/>
          <a:lstStyle/>
          <a:p>
            <a:endParaRPr lang="en-US" dirty="0"/>
          </a:p>
        </p:txBody>
      </p:sp>
      <p:sp>
        <p:nvSpPr>
          <p:cNvPr id="13" name="Rectangle 11"/>
          <p:cNvSpPr>
            <a:spLocks noChangeArrowheads="1"/>
          </p:cNvSpPr>
          <p:nvPr/>
        </p:nvSpPr>
        <p:spPr bwMode="auto">
          <a:xfrm>
            <a:off x="5334000" y="3276600"/>
            <a:ext cx="470857" cy="400752"/>
          </a:xfrm>
          <a:prstGeom prst="rect">
            <a:avLst/>
          </a:prstGeom>
          <a:noFill/>
          <a:ln w="9525">
            <a:noFill/>
            <a:miter lim="800000"/>
            <a:headEnd/>
            <a:tailEnd/>
          </a:ln>
          <a:effectLst/>
        </p:spPr>
        <p:txBody>
          <a:bodyPr wrap="none" lIns="92075" tIns="46038" rIns="92075" bIns="46038">
            <a:spAutoFit/>
          </a:bodyPr>
          <a:lstStyle/>
          <a:p>
            <a:pPr algn="ctr" eaLnBrk="0" hangingPunct="0"/>
            <a:r>
              <a:rPr lang="en-US" sz="2000" b="1" dirty="0">
                <a:latin typeface="Times New Roman" pitchFamily="18" charset="0"/>
              </a:rPr>
              <a:t>P2</a:t>
            </a:r>
          </a:p>
        </p:txBody>
      </p:sp>
      <p:sp>
        <p:nvSpPr>
          <p:cNvPr id="14" name="Rectangle 12"/>
          <p:cNvSpPr>
            <a:spLocks noChangeArrowheads="1"/>
          </p:cNvSpPr>
          <p:nvPr/>
        </p:nvSpPr>
        <p:spPr bwMode="auto">
          <a:xfrm>
            <a:off x="4796973" y="3581400"/>
            <a:ext cx="750205" cy="339196"/>
          </a:xfrm>
          <a:prstGeom prst="rect">
            <a:avLst/>
          </a:prstGeom>
          <a:noFill/>
          <a:ln w="9525">
            <a:noFill/>
            <a:miter lim="800000"/>
            <a:headEnd/>
            <a:tailEnd/>
          </a:ln>
          <a:effectLst/>
        </p:spPr>
        <p:txBody>
          <a:bodyPr wrap="none" lIns="92075" tIns="46038" rIns="92075" bIns="46038">
            <a:spAutoFit/>
          </a:bodyPr>
          <a:lstStyle/>
          <a:p>
            <a:pPr algn="ctr" eaLnBrk="0" hangingPunct="0"/>
            <a:r>
              <a:rPr lang="en-US" sz="1600" b="1" dirty="0" smtClean="0">
                <a:latin typeface="Times New Roman" pitchFamily="18" charset="0"/>
              </a:rPr>
              <a:t>      . </a:t>
            </a:r>
            <a:r>
              <a:rPr lang="en-US" sz="1600" b="1" dirty="0">
                <a:latin typeface="Times New Roman" pitchFamily="18" charset="0"/>
              </a:rPr>
              <a:t>. .</a:t>
            </a:r>
          </a:p>
        </p:txBody>
      </p:sp>
      <p:sp>
        <p:nvSpPr>
          <p:cNvPr id="15" name="Rectangle 13"/>
          <p:cNvSpPr>
            <a:spLocks noChangeArrowheads="1"/>
          </p:cNvSpPr>
          <p:nvPr/>
        </p:nvSpPr>
        <p:spPr bwMode="auto">
          <a:xfrm>
            <a:off x="4796973" y="4006850"/>
            <a:ext cx="750205" cy="339196"/>
          </a:xfrm>
          <a:prstGeom prst="rect">
            <a:avLst/>
          </a:prstGeom>
          <a:noFill/>
          <a:ln w="9525">
            <a:noFill/>
            <a:miter lim="800000"/>
            <a:headEnd/>
            <a:tailEnd/>
          </a:ln>
          <a:effectLst/>
        </p:spPr>
        <p:txBody>
          <a:bodyPr wrap="none" lIns="92075" tIns="46038" rIns="92075" bIns="46038">
            <a:spAutoFit/>
          </a:bodyPr>
          <a:lstStyle/>
          <a:p>
            <a:pPr algn="ctr" eaLnBrk="0" hangingPunct="0"/>
            <a:r>
              <a:rPr lang="en-US" sz="1600" b="1" dirty="0" smtClean="0">
                <a:latin typeface="Times New Roman" pitchFamily="18" charset="0"/>
              </a:rPr>
              <a:t>      . </a:t>
            </a:r>
            <a:r>
              <a:rPr lang="en-US" sz="1600" b="1" dirty="0">
                <a:latin typeface="Times New Roman" pitchFamily="18" charset="0"/>
              </a:rPr>
              <a:t>. .</a:t>
            </a:r>
          </a:p>
        </p:txBody>
      </p:sp>
      <p:sp>
        <p:nvSpPr>
          <p:cNvPr id="16" name="Rectangle 14"/>
          <p:cNvSpPr>
            <a:spLocks noChangeArrowheads="1"/>
          </p:cNvSpPr>
          <p:nvPr/>
        </p:nvSpPr>
        <p:spPr bwMode="auto">
          <a:xfrm>
            <a:off x="5029200" y="3810000"/>
            <a:ext cx="2390178" cy="400752"/>
          </a:xfrm>
          <a:prstGeom prst="rect">
            <a:avLst/>
          </a:prstGeom>
          <a:noFill/>
          <a:ln w="9525">
            <a:noFill/>
            <a:miter lim="800000"/>
            <a:headEnd/>
            <a:tailEnd/>
          </a:ln>
          <a:effectLst/>
        </p:spPr>
        <p:txBody>
          <a:bodyPr wrap="square" lIns="92075" tIns="46038" rIns="92075" bIns="46038">
            <a:spAutoFit/>
          </a:bodyPr>
          <a:lstStyle/>
          <a:p>
            <a:pPr algn="ctr" eaLnBrk="0" hangingPunct="0"/>
            <a:r>
              <a:rPr lang="en-US" sz="2000" b="1" dirty="0" smtClean="0">
                <a:latin typeface="Times New Roman" pitchFamily="18" charset="0"/>
              </a:rPr>
              <a:t>Request </a:t>
            </a:r>
            <a:r>
              <a:rPr lang="en-US" sz="2000" b="1" dirty="0">
                <a:latin typeface="Times New Roman" pitchFamily="18" charset="0"/>
              </a:rPr>
              <a:t>70 Kbytes</a:t>
            </a:r>
            <a:r>
              <a:rPr lang="en-US" sz="1200" b="1" dirty="0">
                <a:latin typeface="Times New Roman" pitchFamily="18" charset="0"/>
              </a:rPr>
              <a:t>;</a:t>
            </a:r>
          </a:p>
        </p:txBody>
      </p:sp>
      <p:sp>
        <p:nvSpPr>
          <p:cNvPr id="17" name="Rectangle 15"/>
          <p:cNvSpPr>
            <a:spLocks noChangeArrowheads="1"/>
          </p:cNvSpPr>
          <p:nvPr/>
        </p:nvSpPr>
        <p:spPr bwMode="auto">
          <a:xfrm>
            <a:off x="4953000" y="4267200"/>
            <a:ext cx="2385869" cy="400752"/>
          </a:xfrm>
          <a:prstGeom prst="rect">
            <a:avLst/>
          </a:prstGeom>
          <a:noFill/>
          <a:ln w="9525">
            <a:noFill/>
            <a:miter lim="800000"/>
            <a:headEnd/>
            <a:tailEnd/>
          </a:ln>
          <a:effectLst/>
        </p:spPr>
        <p:txBody>
          <a:bodyPr wrap="none" lIns="92075" tIns="46038" rIns="92075" bIns="46038">
            <a:spAutoFit/>
          </a:bodyPr>
          <a:lstStyle/>
          <a:p>
            <a:pPr algn="ctr" eaLnBrk="0" hangingPunct="0"/>
            <a:r>
              <a:rPr lang="en-US" sz="1200" b="1" dirty="0" smtClean="0">
                <a:latin typeface="Times New Roman" pitchFamily="18" charset="0"/>
              </a:rPr>
              <a:t>  </a:t>
            </a:r>
            <a:r>
              <a:rPr lang="en-US" sz="2000" b="1" dirty="0" smtClean="0">
                <a:latin typeface="Times New Roman" pitchFamily="18" charset="0"/>
              </a:rPr>
              <a:t>Request </a:t>
            </a:r>
            <a:r>
              <a:rPr lang="en-US" sz="2000" b="1" dirty="0">
                <a:latin typeface="Times New Roman" pitchFamily="18" charset="0"/>
              </a:rPr>
              <a:t>80 Kbytes;</a:t>
            </a:r>
          </a:p>
        </p:txBody>
      </p:sp>
    </p:spTree>
    <p:extLst>
      <p:ext uri="{BB962C8B-B14F-4D97-AF65-F5344CB8AC3E}">
        <p14:creationId xmlns:p14="http://schemas.microsoft.com/office/powerpoint/2010/main" val="18787929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04800" y="433387"/>
            <a:ext cx="8534400" cy="1323975"/>
          </a:xfrm>
        </p:spPr>
        <p:txBody>
          <a:bodyPr/>
          <a:lstStyle/>
          <a:p>
            <a:pPr algn="ctr"/>
            <a:r>
              <a:rPr lang="en-US" b="1" dirty="0" smtClean="0">
                <a:ln w="1905"/>
                <a:solidFill>
                  <a:schemeClr val="accent6">
                    <a:lumMod val="75000"/>
                  </a:schemeClr>
                </a:solidFill>
                <a:effectLst>
                  <a:innerShdw blurRad="69850" dist="43180" dir="5400000">
                    <a:srgbClr val="000000">
                      <a:alpha val="65000"/>
                    </a:srgbClr>
                  </a:innerShdw>
                </a:effectLst>
              </a:rPr>
              <a:t>Consumable Resources Deadlock</a:t>
            </a:r>
            <a:endParaRPr lang="en-US" b="1" dirty="0">
              <a:ln w="1905"/>
              <a:solidFill>
                <a:schemeClr val="accent6">
                  <a:lumMod val="75000"/>
                </a:schemeClr>
              </a:solidFill>
              <a:effectLst>
                <a:innerShdw blurRad="69850" dist="43180" dir="5400000">
                  <a:srgbClr val="000000">
                    <a:alpha val="65000"/>
                  </a:srgbClr>
                </a:innerShdw>
              </a:effectLst>
            </a:endParaRPr>
          </a:p>
        </p:txBody>
      </p:sp>
      <p:sp>
        <p:nvSpPr>
          <p:cNvPr id="3" name="Content Placeholder 2"/>
          <p:cNvSpPr>
            <a:spLocks noGrp="1"/>
          </p:cNvSpPr>
          <p:nvPr>
            <p:ph idx="4294967295"/>
          </p:nvPr>
        </p:nvSpPr>
        <p:spPr>
          <a:xfrm>
            <a:off x="457200" y="1524000"/>
            <a:ext cx="8382000" cy="4419600"/>
          </a:xfrm>
        </p:spPr>
        <p:txBody>
          <a:bodyPr>
            <a:noAutofit/>
          </a:bodyPr>
          <a:lstStyle/>
          <a:p>
            <a:r>
              <a:rPr lang="en-NZ" dirty="0" smtClean="0"/>
              <a:t>Consider a pair of processes, in which each process attempts to receive a message from the other process and then send a message to the other process:</a:t>
            </a:r>
          </a:p>
          <a:p>
            <a:endParaRPr lang="en-NZ" dirty="0" smtClean="0"/>
          </a:p>
          <a:p>
            <a:endParaRPr lang="en-NZ" dirty="0" smtClean="0"/>
          </a:p>
          <a:p>
            <a:endParaRPr lang="en-NZ" dirty="0" smtClean="0"/>
          </a:p>
          <a:p>
            <a:pPr>
              <a:buNone/>
            </a:pPr>
            <a:endParaRPr lang="en-NZ" dirty="0" smtClean="0"/>
          </a:p>
          <a:p>
            <a:r>
              <a:rPr lang="en-NZ" dirty="0" smtClean="0"/>
              <a:t>Deadlock occurs if the Receive is blocking</a:t>
            </a:r>
            <a:endParaRPr lang="en-US" dirty="0"/>
          </a:p>
        </p:txBody>
      </p:sp>
      <p:pic>
        <p:nvPicPr>
          <p:cNvPr id="5122" name="Picture 2"/>
          <p:cNvPicPr>
            <a:picLocks noChangeAspect="1" noChangeArrowheads="1"/>
          </p:cNvPicPr>
          <p:nvPr/>
        </p:nvPicPr>
        <p:blipFill>
          <a:blip r:embed="rId3"/>
          <a:srcRect/>
          <a:stretch>
            <a:fillRect/>
          </a:stretch>
        </p:blipFill>
        <p:spPr bwMode="auto">
          <a:xfrm>
            <a:off x="1981200" y="3890554"/>
            <a:ext cx="5429250" cy="1724025"/>
          </a:xfrm>
          <a:prstGeom prst="rect">
            <a:avLst/>
          </a:prstGeom>
          <a:solidFill>
            <a:schemeClr val="bg1">
              <a:lumMod val="75000"/>
            </a:schemeClr>
          </a:solidFill>
          <a:ln w="9525">
            <a:noFill/>
            <a:miter lim="800000"/>
            <a:headEnd/>
            <a:tailEnd/>
          </a:ln>
          <a:effectLst/>
        </p:spPr>
      </p:pic>
    </p:spTree>
    <p:extLst>
      <p:ext uri="{BB962C8B-B14F-4D97-AF65-F5344CB8AC3E}">
        <p14:creationId xmlns:p14="http://schemas.microsoft.com/office/powerpoint/2010/main" val="1595078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f1.pdf"/>
          <p:cNvPicPr>
            <a:picLocks noChangeAspect="1"/>
          </p:cNvPicPr>
          <p:nvPr/>
        </p:nvPicPr>
        <p:blipFill>
          <a:blip r:embed="rId3"/>
          <a:srcRect l="5455" t="11765" r="4545" b="11765"/>
          <a:stretch>
            <a:fillRect/>
          </a:stretch>
        </p:blipFill>
        <p:spPr>
          <a:xfrm>
            <a:off x="172036" y="777543"/>
            <a:ext cx="8743364" cy="5740535"/>
          </a:xfrm>
          <a:prstGeom prst="rect">
            <a:avLst/>
          </a:prstGeom>
        </p:spPr>
      </p:pic>
      <p:sp>
        <p:nvSpPr>
          <p:cNvPr id="2" name="TextBox 1"/>
          <p:cNvSpPr txBox="1"/>
          <p:nvPr/>
        </p:nvSpPr>
        <p:spPr>
          <a:xfrm>
            <a:off x="1395484" y="5618815"/>
            <a:ext cx="6296467" cy="369332"/>
          </a:xfrm>
          <a:prstGeom prst="rect">
            <a:avLst/>
          </a:prstGeom>
          <a:noFill/>
        </p:spPr>
        <p:txBody>
          <a:bodyPr wrap="none" rtlCol="0">
            <a:spAutoFit/>
          </a:bodyPr>
          <a:lstStyle/>
          <a:p>
            <a:r>
              <a:rPr lang="en-US" dirty="0" smtClean="0"/>
              <a:t>Deadlock conditions don’t necessarily have to result in deadlock…</a:t>
            </a:r>
            <a:endParaRPr lang="en-US" dirty="0"/>
          </a:p>
        </p:txBody>
      </p:sp>
    </p:spTree>
    <p:extLst>
      <p:ext uri="{BB962C8B-B14F-4D97-AF65-F5344CB8AC3E}">
        <p14:creationId xmlns:p14="http://schemas.microsoft.com/office/powerpoint/2010/main" val="935175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2.pdf"/>
          <p:cNvPicPr>
            <a:picLocks noChangeAspect="1"/>
          </p:cNvPicPr>
          <p:nvPr/>
        </p:nvPicPr>
        <p:blipFill>
          <a:blip r:embed="rId3"/>
          <a:stretch>
            <a:fillRect/>
          </a:stretch>
        </p:blipFill>
        <p:spPr>
          <a:xfrm>
            <a:off x="457200" y="367146"/>
            <a:ext cx="8399929" cy="6490854"/>
          </a:xfrm>
          <a:prstGeom prst="rect">
            <a:avLst/>
          </a:prstGeom>
        </p:spPr>
      </p:pic>
    </p:spTree>
    <p:extLst>
      <p:ext uri="{BB962C8B-B14F-4D97-AF65-F5344CB8AC3E}">
        <p14:creationId xmlns:p14="http://schemas.microsoft.com/office/powerpoint/2010/main" val="7787334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3.pdf"/>
          <p:cNvPicPr>
            <a:picLocks noChangeAspect="1"/>
          </p:cNvPicPr>
          <p:nvPr/>
        </p:nvPicPr>
        <p:blipFill>
          <a:blip r:embed="rId3"/>
          <a:stretch>
            <a:fillRect/>
          </a:stretch>
        </p:blipFill>
        <p:spPr>
          <a:xfrm>
            <a:off x="304800" y="249382"/>
            <a:ext cx="8552329" cy="6608618"/>
          </a:xfrm>
          <a:prstGeom prst="rect">
            <a:avLst/>
          </a:prstGeom>
        </p:spPr>
      </p:pic>
    </p:spTree>
    <p:extLst>
      <p:ext uri="{BB962C8B-B14F-4D97-AF65-F5344CB8AC3E}">
        <p14:creationId xmlns:p14="http://schemas.microsoft.com/office/powerpoint/2010/main" val="10455270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7824788" cy="1220148"/>
          </a:xfrm>
        </p:spPr>
        <p:txBody>
          <a:bodyPr/>
          <a:lstStyle/>
          <a:p>
            <a:r>
              <a:rPr lang="en-US" b="1" dirty="0" smtClean="0">
                <a:solidFill>
                  <a:schemeClr val="accent1">
                    <a:lumMod val="50000"/>
                  </a:schemeClr>
                </a:solidFill>
              </a:rPr>
              <a:t>Conditions for Deadlock</a:t>
            </a:r>
            <a:endParaRPr lang="en-US" b="1" dirty="0">
              <a:solidFill>
                <a:schemeClr val="accent1">
                  <a:lumMod val="50000"/>
                </a:schemeClr>
              </a:solidFill>
            </a:endParaRPr>
          </a:p>
        </p:txBody>
      </p:sp>
      <p:sp>
        <p:nvSpPr>
          <p:cNvPr id="3" name="Content Placeholder 2"/>
          <p:cNvSpPr>
            <a:spLocks noGrp="1"/>
          </p:cNvSpPr>
          <p:nvPr>
            <p:ph idx="4294967295"/>
          </p:nvPr>
        </p:nvSpPr>
        <p:spPr>
          <a:xfrm>
            <a:off x="838200" y="1295400"/>
            <a:ext cx="8305800" cy="5257800"/>
          </a:xfrm>
        </p:spPr>
        <p:txBody>
          <a:bodyPr/>
          <a:lstStyle/>
          <a:p>
            <a:pPr lvl="1"/>
            <a:endParaRPr lang="en-US" dirty="0" smtClean="0"/>
          </a:p>
          <a:p>
            <a:endParaRPr lang="en-US" dirty="0"/>
          </a:p>
        </p:txBody>
      </p:sp>
      <p:graphicFrame>
        <p:nvGraphicFramePr>
          <p:cNvPr id="5" name="Diagram 4"/>
          <p:cNvGraphicFramePr/>
          <p:nvPr>
            <p:extLst/>
          </p:nvPr>
        </p:nvGraphicFramePr>
        <p:xfrm>
          <a:off x="457200" y="2209800"/>
          <a:ext cx="8153400" cy="4343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884670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f5.pdf"/>
          <p:cNvPicPr>
            <a:picLocks noChangeAspect="1"/>
          </p:cNvPicPr>
          <p:nvPr/>
        </p:nvPicPr>
        <p:blipFill>
          <a:blip r:embed="rId3"/>
          <a:srcRect t="11818" b="18182"/>
          <a:stretch>
            <a:fillRect/>
          </a:stretch>
        </p:blipFill>
        <p:spPr>
          <a:xfrm>
            <a:off x="1371600" y="685800"/>
            <a:ext cx="6509070" cy="5896458"/>
          </a:xfrm>
          <a:prstGeom prst="rect">
            <a:avLst/>
          </a:prstGeom>
        </p:spPr>
      </p:pic>
    </p:spTree>
    <p:extLst>
      <p:ext uri="{BB962C8B-B14F-4D97-AF65-F5344CB8AC3E}">
        <p14:creationId xmlns:p14="http://schemas.microsoft.com/office/powerpoint/2010/main" val="2387592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8"/>
        <p:cNvGrpSpPr/>
        <p:nvPr/>
      </p:nvGrpSpPr>
      <p:grpSpPr>
        <a:xfrm>
          <a:off x="0" y="0"/>
          <a:ext cx="0" cy="0"/>
          <a:chOff x="0" y="0"/>
          <a:chExt cx="0" cy="0"/>
        </a:xfrm>
      </p:grpSpPr>
      <p:sp>
        <p:nvSpPr>
          <p:cNvPr id="49" name="Shape 49"/>
          <p:cNvSpPr txBox="1">
            <a:spLocks noGrp="1"/>
          </p:cNvSpPr>
          <p:nvPr>
            <p:ph type="title"/>
          </p:nvPr>
        </p:nvSpPr>
        <p:spPr>
          <a:xfrm>
            <a:off x="274321" y="720090"/>
            <a:ext cx="8663939" cy="891539"/>
          </a:xfrm>
          <a:prstGeom prst="rect">
            <a:avLst/>
          </a:prstGeom>
        </p:spPr>
        <p:txBody>
          <a:bodyPr vert="horz" lIns="34290" tIns="34290" rIns="34290" bIns="34290" rtlCol="0" anchor="t" anchorCtr="0">
            <a:noAutofit/>
          </a:bodyPr>
          <a:lstStyle/>
          <a:p>
            <a:r>
              <a:rPr lang="en-US" dirty="0">
                <a:solidFill>
                  <a:schemeClr val="tx1"/>
                </a:solidFill>
                <a:latin typeface="Arial"/>
                <a:ea typeface="Arial"/>
                <a:cs typeface="Arial"/>
                <a:sym typeface="Arial"/>
              </a:rPr>
              <a:t>Creating a new POSIX Thread</a:t>
            </a:r>
          </a:p>
        </p:txBody>
      </p:sp>
      <p:sp>
        <p:nvSpPr>
          <p:cNvPr id="50" name="Shape 50"/>
          <p:cNvSpPr txBox="1">
            <a:spLocks noGrp="1"/>
          </p:cNvSpPr>
          <p:nvPr>
            <p:ph type="body" idx="1"/>
          </p:nvPr>
        </p:nvSpPr>
        <p:spPr>
          <a:xfrm>
            <a:off x="269686" y="2155370"/>
            <a:ext cx="4272299" cy="4490657"/>
          </a:xfrm>
          <a:prstGeom prst="rect">
            <a:avLst/>
          </a:prstGeom>
        </p:spPr>
        <p:txBody>
          <a:bodyPr vert="horz" lIns="34290" tIns="34290" rIns="34290" bIns="34290" rtlCol="0" anchor="t" anchorCtr="0">
            <a:noAutofit/>
          </a:bodyPr>
          <a:lstStyle/>
          <a:p>
            <a:pPr>
              <a:buNone/>
            </a:pPr>
            <a:r>
              <a:rPr lang="en-US" sz="1920" dirty="0" err="1">
                <a:solidFill>
                  <a:schemeClr val="tx1"/>
                </a:solidFill>
                <a:latin typeface="Arial"/>
                <a:ea typeface="Arial"/>
                <a:cs typeface="Arial"/>
                <a:sym typeface="Arial"/>
              </a:rPr>
              <a:t>int</a:t>
            </a:r>
            <a:r>
              <a:rPr lang="en-US" sz="1920" dirty="0">
                <a:solidFill>
                  <a:schemeClr val="tx1"/>
                </a:solidFill>
                <a:latin typeface="Arial"/>
                <a:ea typeface="Arial"/>
                <a:cs typeface="Arial"/>
                <a:sym typeface="Arial"/>
              </a:rPr>
              <a:t> </a:t>
            </a:r>
            <a:r>
              <a:rPr lang="en-US" sz="1920" dirty="0" err="1">
                <a:solidFill>
                  <a:schemeClr val="tx1"/>
                </a:solidFill>
                <a:latin typeface="Arial"/>
                <a:ea typeface="Arial"/>
                <a:cs typeface="Arial"/>
                <a:sym typeface="Arial"/>
              </a:rPr>
              <a:t>pthread_create</a:t>
            </a:r>
            <a:r>
              <a:rPr lang="en-US" sz="1920" dirty="0">
                <a:solidFill>
                  <a:schemeClr val="tx1"/>
                </a:solidFill>
                <a:latin typeface="Arial"/>
                <a:ea typeface="Arial"/>
                <a:cs typeface="Arial"/>
                <a:sym typeface="Arial"/>
              </a:rPr>
              <a:t>(</a:t>
            </a:r>
            <a:br>
              <a:rPr lang="en-US" sz="1920" dirty="0">
                <a:solidFill>
                  <a:schemeClr val="tx1"/>
                </a:solidFill>
                <a:latin typeface="Arial"/>
                <a:ea typeface="Arial"/>
                <a:cs typeface="Arial"/>
                <a:sym typeface="Arial"/>
              </a:rPr>
            </a:br>
            <a:r>
              <a:rPr lang="en-US" sz="1920" dirty="0">
                <a:solidFill>
                  <a:schemeClr val="tx1"/>
                </a:solidFill>
                <a:latin typeface="Arial"/>
                <a:ea typeface="Arial"/>
                <a:cs typeface="Arial"/>
                <a:sym typeface="Arial"/>
              </a:rPr>
              <a:t/>
            </a:r>
            <a:br>
              <a:rPr lang="en-US" sz="1920" dirty="0">
                <a:solidFill>
                  <a:schemeClr val="tx1"/>
                </a:solidFill>
                <a:latin typeface="Arial"/>
                <a:ea typeface="Arial"/>
                <a:cs typeface="Arial"/>
                <a:sym typeface="Arial"/>
              </a:rPr>
            </a:br>
            <a:r>
              <a:rPr lang="en-US" sz="1920" dirty="0">
                <a:solidFill>
                  <a:schemeClr val="tx1"/>
                </a:solidFill>
                <a:latin typeface="Arial"/>
                <a:ea typeface="Arial"/>
                <a:cs typeface="Arial"/>
                <a:sym typeface="Arial"/>
              </a:rPr>
              <a:t>    </a:t>
            </a:r>
            <a:r>
              <a:rPr lang="en-US" sz="1920" dirty="0" err="1">
                <a:solidFill>
                  <a:schemeClr val="tx1"/>
                </a:solidFill>
                <a:latin typeface="Arial"/>
                <a:ea typeface="Arial"/>
                <a:cs typeface="Arial"/>
                <a:sym typeface="Arial"/>
              </a:rPr>
              <a:t>pthread_t</a:t>
            </a:r>
            <a:r>
              <a:rPr lang="en-US" sz="1920" dirty="0">
                <a:solidFill>
                  <a:schemeClr val="tx1"/>
                </a:solidFill>
                <a:latin typeface="Arial"/>
                <a:ea typeface="Arial"/>
                <a:cs typeface="Arial"/>
                <a:sym typeface="Arial"/>
              </a:rPr>
              <a:t> * thread,</a:t>
            </a:r>
          </a:p>
          <a:p>
            <a:pPr>
              <a:buNone/>
            </a:pPr>
            <a:r>
              <a:rPr lang="en-US" sz="1920" dirty="0">
                <a:solidFill>
                  <a:schemeClr val="tx1"/>
                </a:solidFill>
                <a:latin typeface="Arial"/>
                <a:ea typeface="Arial"/>
                <a:cs typeface="Arial"/>
                <a:sym typeface="Arial"/>
              </a:rPr>
              <a:t>     </a:t>
            </a:r>
            <a:br>
              <a:rPr lang="en-US" sz="1920" dirty="0">
                <a:solidFill>
                  <a:schemeClr val="tx1"/>
                </a:solidFill>
                <a:latin typeface="Arial"/>
                <a:ea typeface="Arial"/>
                <a:cs typeface="Arial"/>
                <a:sym typeface="Arial"/>
              </a:rPr>
            </a:br>
            <a:r>
              <a:rPr lang="en-US" sz="1920" dirty="0">
                <a:solidFill>
                  <a:schemeClr val="tx1"/>
                </a:solidFill>
                <a:latin typeface="Arial"/>
                <a:ea typeface="Arial"/>
                <a:cs typeface="Arial"/>
                <a:sym typeface="Arial"/>
              </a:rPr>
              <a:t>    </a:t>
            </a:r>
            <a:r>
              <a:rPr lang="en-US" sz="1920" dirty="0" err="1">
                <a:solidFill>
                  <a:schemeClr val="tx1"/>
                </a:solidFill>
                <a:latin typeface="Arial"/>
                <a:ea typeface="Arial"/>
                <a:cs typeface="Arial"/>
                <a:sym typeface="Arial"/>
              </a:rPr>
              <a:t>const</a:t>
            </a:r>
            <a:r>
              <a:rPr lang="en-US" sz="1920" dirty="0">
                <a:solidFill>
                  <a:schemeClr val="tx1"/>
                </a:solidFill>
                <a:latin typeface="Arial"/>
                <a:ea typeface="Arial"/>
                <a:cs typeface="Arial"/>
                <a:sym typeface="Arial"/>
              </a:rPr>
              <a:t> </a:t>
            </a:r>
            <a:r>
              <a:rPr lang="en-US" sz="1920" dirty="0" err="1">
                <a:solidFill>
                  <a:schemeClr val="tx1"/>
                </a:solidFill>
                <a:latin typeface="Arial"/>
                <a:ea typeface="Arial"/>
                <a:cs typeface="Arial"/>
                <a:sym typeface="Arial"/>
              </a:rPr>
              <a:t>pthread_attr_t</a:t>
            </a:r>
            <a:r>
              <a:rPr lang="en-US" sz="1920" dirty="0">
                <a:solidFill>
                  <a:schemeClr val="tx1"/>
                </a:solidFill>
                <a:latin typeface="Arial"/>
                <a:ea typeface="Arial"/>
                <a:cs typeface="Arial"/>
                <a:sym typeface="Arial"/>
              </a:rPr>
              <a:t> * </a:t>
            </a:r>
            <a:r>
              <a:rPr lang="en-US" sz="1920" dirty="0" err="1">
                <a:solidFill>
                  <a:schemeClr val="tx1"/>
                </a:solidFill>
                <a:latin typeface="Arial"/>
                <a:ea typeface="Arial"/>
                <a:cs typeface="Arial"/>
                <a:sym typeface="Arial"/>
              </a:rPr>
              <a:t>attr</a:t>
            </a:r>
            <a:r>
              <a:rPr lang="en-US" sz="1920" dirty="0">
                <a:solidFill>
                  <a:schemeClr val="tx1"/>
                </a:solidFill>
                <a:latin typeface="Arial"/>
                <a:ea typeface="Arial"/>
                <a:cs typeface="Arial"/>
                <a:sym typeface="Arial"/>
              </a:rPr>
              <a:t>,</a:t>
            </a:r>
            <a:br>
              <a:rPr lang="en-US" sz="1920" dirty="0">
                <a:solidFill>
                  <a:schemeClr val="tx1"/>
                </a:solidFill>
                <a:latin typeface="Arial"/>
                <a:ea typeface="Arial"/>
                <a:cs typeface="Arial"/>
                <a:sym typeface="Arial"/>
              </a:rPr>
            </a:br>
            <a:r>
              <a:rPr lang="en-US" sz="1920" dirty="0">
                <a:solidFill>
                  <a:schemeClr val="tx1"/>
                </a:solidFill>
                <a:latin typeface="Arial"/>
                <a:ea typeface="Arial"/>
                <a:cs typeface="Arial"/>
                <a:sym typeface="Arial"/>
              </a:rPr>
              <a:t/>
            </a:r>
            <a:br>
              <a:rPr lang="en-US" sz="1920" dirty="0">
                <a:solidFill>
                  <a:schemeClr val="tx1"/>
                </a:solidFill>
                <a:latin typeface="Arial"/>
                <a:ea typeface="Arial"/>
                <a:cs typeface="Arial"/>
                <a:sym typeface="Arial"/>
              </a:rPr>
            </a:br>
            <a:r>
              <a:rPr lang="en-US" sz="1920" dirty="0">
                <a:solidFill>
                  <a:schemeClr val="tx1"/>
                </a:solidFill>
                <a:latin typeface="Arial"/>
                <a:ea typeface="Arial"/>
                <a:cs typeface="Arial"/>
                <a:sym typeface="Arial"/>
              </a:rPr>
              <a:t>    </a:t>
            </a:r>
          </a:p>
          <a:p>
            <a:pPr>
              <a:buNone/>
            </a:pPr>
            <a:r>
              <a:rPr lang="en-US" sz="1920" dirty="0">
                <a:solidFill>
                  <a:schemeClr val="tx1"/>
                </a:solidFill>
                <a:latin typeface="Arial"/>
                <a:ea typeface="Arial"/>
                <a:cs typeface="Arial"/>
                <a:sym typeface="Arial"/>
              </a:rPr>
              <a:t>    void *(*</a:t>
            </a:r>
            <a:r>
              <a:rPr lang="en-US" sz="1920" dirty="0" err="1">
                <a:solidFill>
                  <a:schemeClr val="tx1"/>
                </a:solidFill>
                <a:latin typeface="Arial"/>
                <a:ea typeface="Arial"/>
                <a:cs typeface="Arial"/>
                <a:sym typeface="Arial"/>
              </a:rPr>
              <a:t>start_routine</a:t>
            </a:r>
            <a:r>
              <a:rPr lang="en-US" sz="1920" dirty="0">
                <a:solidFill>
                  <a:schemeClr val="tx1"/>
                </a:solidFill>
                <a:latin typeface="Arial"/>
                <a:ea typeface="Arial"/>
                <a:cs typeface="Arial"/>
                <a:sym typeface="Arial"/>
              </a:rPr>
              <a:t>)(void*),</a:t>
            </a:r>
          </a:p>
          <a:p>
            <a:pPr>
              <a:buNone/>
            </a:pPr>
            <a:endParaRPr sz="1920" dirty="0">
              <a:solidFill>
                <a:schemeClr val="tx1"/>
              </a:solidFill>
              <a:latin typeface="Arial"/>
              <a:ea typeface="Arial"/>
              <a:cs typeface="Arial"/>
              <a:sym typeface="Arial"/>
            </a:endParaRPr>
          </a:p>
          <a:p>
            <a:pPr>
              <a:buNone/>
            </a:pPr>
            <a:endParaRPr sz="1920" dirty="0">
              <a:solidFill>
                <a:schemeClr val="tx1"/>
              </a:solidFill>
              <a:latin typeface="Arial"/>
              <a:ea typeface="Arial"/>
              <a:cs typeface="Arial"/>
              <a:sym typeface="Arial"/>
            </a:endParaRPr>
          </a:p>
          <a:p>
            <a:pPr>
              <a:buNone/>
            </a:pPr>
            <a:r>
              <a:rPr lang="en-US" sz="1920" dirty="0">
                <a:solidFill>
                  <a:schemeClr val="tx1"/>
                </a:solidFill>
                <a:latin typeface="Arial"/>
                <a:ea typeface="Arial"/>
                <a:cs typeface="Arial"/>
                <a:sym typeface="Arial"/>
              </a:rPr>
              <a:t>    void * </a:t>
            </a:r>
            <a:r>
              <a:rPr lang="en-US" sz="1920" dirty="0" err="1">
                <a:solidFill>
                  <a:schemeClr val="tx1"/>
                </a:solidFill>
                <a:latin typeface="Arial"/>
                <a:ea typeface="Arial"/>
                <a:cs typeface="Arial"/>
                <a:sym typeface="Arial"/>
              </a:rPr>
              <a:t>arg</a:t>
            </a:r>
            <a:r>
              <a:rPr lang="en-US" sz="1920" dirty="0">
                <a:solidFill>
                  <a:schemeClr val="tx1"/>
                </a:solidFill>
                <a:latin typeface="Arial"/>
                <a:ea typeface="Arial"/>
                <a:cs typeface="Arial"/>
                <a:sym typeface="Arial"/>
              </a:rPr>
              <a:t>)</a:t>
            </a:r>
          </a:p>
        </p:txBody>
      </p:sp>
      <p:sp>
        <p:nvSpPr>
          <p:cNvPr id="51" name="Shape 51"/>
          <p:cNvSpPr txBox="1">
            <a:spLocks noGrp="1"/>
          </p:cNvSpPr>
          <p:nvPr>
            <p:ph type="body" idx="2"/>
          </p:nvPr>
        </p:nvSpPr>
        <p:spPr>
          <a:xfrm>
            <a:off x="4846321" y="2157866"/>
            <a:ext cx="4091939" cy="4494393"/>
          </a:xfrm>
          <a:prstGeom prst="rect">
            <a:avLst/>
          </a:prstGeom>
        </p:spPr>
        <p:txBody>
          <a:bodyPr vert="horz" lIns="34290" tIns="34290" rIns="34290" bIns="34290" rtlCol="0" anchor="t" anchorCtr="0">
            <a:noAutofit/>
          </a:bodyPr>
          <a:lstStyle/>
          <a:p>
            <a:pPr>
              <a:buNone/>
            </a:pPr>
            <a:endParaRPr sz="1920" dirty="0">
              <a:solidFill>
                <a:schemeClr val="tx1"/>
              </a:solidFill>
              <a:latin typeface="Arial"/>
              <a:ea typeface="Arial"/>
              <a:cs typeface="Arial"/>
              <a:sym typeface="Arial"/>
            </a:endParaRPr>
          </a:p>
          <a:p>
            <a:pPr>
              <a:buNone/>
            </a:pPr>
            <a:endParaRPr sz="1920" dirty="0">
              <a:solidFill>
                <a:schemeClr val="tx1"/>
              </a:solidFill>
              <a:latin typeface="Arial"/>
              <a:ea typeface="Arial"/>
              <a:cs typeface="Arial"/>
              <a:sym typeface="Arial"/>
            </a:endParaRPr>
          </a:p>
          <a:p>
            <a:pPr>
              <a:buNone/>
            </a:pPr>
            <a:r>
              <a:rPr lang="en-US" sz="1920" dirty="0">
                <a:solidFill>
                  <a:schemeClr val="tx1"/>
                </a:solidFill>
                <a:latin typeface="Arial"/>
                <a:ea typeface="Arial"/>
                <a:cs typeface="Arial"/>
                <a:sym typeface="Arial"/>
              </a:rPr>
              <a:t>//Where to store the thread handle</a:t>
            </a:r>
          </a:p>
          <a:p>
            <a:pPr>
              <a:buNone/>
            </a:pPr>
            <a:endParaRPr sz="1920" dirty="0">
              <a:solidFill>
                <a:schemeClr val="tx1"/>
              </a:solidFill>
              <a:latin typeface="Arial"/>
              <a:ea typeface="Arial"/>
              <a:cs typeface="Arial"/>
              <a:sym typeface="Arial"/>
            </a:endParaRPr>
          </a:p>
          <a:p>
            <a:pPr>
              <a:buNone/>
            </a:pPr>
            <a:r>
              <a:rPr lang="en-US" sz="1920" dirty="0">
                <a:solidFill>
                  <a:schemeClr val="tx1"/>
                </a:solidFill>
                <a:latin typeface="Arial"/>
                <a:ea typeface="Arial"/>
                <a:cs typeface="Arial"/>
                <a:sym typeface="Arial"/>
              </a:rPr>
              <a:t>//Attributes for creating the thread //Set to NULL for simplicity</a:t>
            </a:r>
          </a:p>
          <a:p>
            <a:pPr>
              <a:buNone/>
            </a:pPr>
            <a:endParaRPr sz="1920" dirty="0">
              <a:solidFill>
                <a:schemeClr val="tx1"/>
              </a:solidFill>
              <a:latin typeface="Arial"/>
              <a:ea typeface="Arial"/>
              <a:cs typeface="Arial"/>
              <a:sym typeface="Arial"/>
            </a:endParaRPr>
          </a:p>
          <a:p>
            <a:pPr>
              <a:buNone/>
            </a:pPr>
            <a:r>
              <a:rPr lang="en-US" sz="1920" dirty="0">
                <a:solidFill>
                  <a:schemeClr val="tx1"/>
                </a:solidFill>
                <a:latin typeface="Arial"/>
                <a:ea typeface="Arial"/>
                <a:cs typeface="Arial"/>
                <a:sym typeface="Arial"/>
              </a:rPr>
              <a:t>//Pointer to a method where this //thread will begin its execution</a:t>
            </a:r>
          </a:p>
          <a:p>
            <a:pPr>
              <a:buNone/>
            </a:pPr>
            <a:endParaRPr sz="1920" dirty="0">
              <a:solidFill>
                <a:schemeClr val="tx1"/>
              </a:solidFill>
              <a:latin typeface="Arial"/>
              <a:ea typeface="Arial"/>
              <a:cs typeface="Arial"/>
              <a:sym typeface="Arial"/>
            </a:endParaRPr>
          </a:p>
          <a:p>
            <a:pPr>
              <a:buNone/>
            </a:pPr>
            <a:r>
              <a:rPr lang="en-US" sz="1920" dirty="0">
                <a:solidFill>
                  <a:schemeClr val="tx1"/>
                </a:solidFill>
                <a:latin typeface="Arial"/>
                <a:ea typeface="Arial"/>
                <a:cs typeface="Arial"/>
                <a:sym typeface="Arial"/>
              </a:rPr>
              <a:t>//Arguments that will be passed to //the starting method</a:t>
            </a:r>
          </a:p>
        </p:txBody>
      </p:sp>
    </p:spTree>
    <p:extLst>
      <p:ext uri="{BB962C8B-B14F-4D97-AF65-F5344CB8AC3E}">
        <p14:creationId xmlns:p14="http://schemas.microsoft.com/office/powerpoint/2010/main" val="18889295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6.pdf"/>
          <p:cNvPicPr>
            <a:picLocks noChangeAspect="1"/>
          </p:cNvPicPr>
          <p:nvPr/>
        </p:nvPicPr>
        <p:blipFill>
          <a:blip r:embed="rId3"/>
          <a:srcRect l="9412" t="30909" r="7059" b="18182"/>
          <a:stretch>
            <a:fillRect/>
          </a:stretch>
        </p:blipFill>
        <p:spPr>
          <a:xfrm>
            <a:off x="990600" y="762000"/>
            <a:ext cx="7385071" cy="5825091"/>
          </a:xfrm>
          <a:prstGeom prst="rect">
            <a:avLst/>
          </a:prstGeom>
        </p:spPr>
      </p:pic>
    </p:spTree>
    <p:extLst>
      <p:ext uri="{BB962C8B-B14F-4D97-AF65-F5344CB8AC3E}">
        <p14:creationId xmlns:p14="http://schemas.microsoft.com/office/powerpoint/2010/main" val="17226946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7824788" cy="1323041"/>
          </a:xfrm>
        </p:spPr>
        <p:txBody>
          <a:bodyPr/>
          <a:lstStyle/>
          <a:p>
            <a:r>
              <a:rPr lang="en-NZ" b="1" dirty="0" smtClean="0">
                <a:solidFill>
                  <a:schemeClr val="accent6">
                    <a:lumMod val="75000"/>
                  </a:schemeClr>
                </a:solidFill>
              </a:rPr>
              <a:t>Dealing with Deadlock</a:t>
            </a:r>
            <a:endParaRPr lang="en-NZ" b="1" dirty="0">
              <a:solidFill>
                <a:schemeClr val="accent6">
                  <a:lumMod val="75000"/>
                </a:schemeClr>
              </a:solidFill>
            </a:endParaRPr>
          </a:p>
        </p:txBody>
      </p:sp>
      <p:sp>
        <p:nvSpPr>
          <p:cNvPr id="3" name="Content Placeholder 2"/>
          <p:cNvSpPr>
            <a:spLocks noGrp="1"/>
          </p:cNvSpPr>
          <p:nvPr>
            <p:ph idx="4294967295"/>
          </p:nvPr>
        </p:nvSpPr>
        <p:spPr>
          <a:xfrm>
            <a:off x="457200" y="1981200"/>
            <a:ext cx="8305800" cy="2057400"/>
          </a:xfrm>
        </p:spPr>
        <p:txBody>
          <a:bodyPr>
            <a:normAutofit/>
          </a:bodyPr>
          <a:lstStyle/>
          <a:p>
            <a:r>
              <a:rPr lang="en-NZ" sz="2200" dirty="0" smtClean="0"/>
              <a:t>Three general approaches exist for dealing with deadlock:</a:t>
            </a:r>
          </a:p>
        </p:txBody>
      </p:sp>
      <p:graphicFrame>
        <p:nvGraphicFramePr>
          <p:cNvPr id="4" name="Diagram 3"/>
          <p:cNvGraphicFramePr/>
          <p:nvPr/>
        </p:nvGraphicFramePr>
        <p:xfrm>
          <a:off x="1143000" y="2743200"/>
          <a:ext cx="7315200" cy="3581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18604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Deadlock Prevention Strategies</a:t>
            </a:r>
            <a:endParaRPr lang="en-US" dirty="0"/>
          </a:p>
        </p:txBody>
      </p:sp>
      <p:sp>
        <p:nvSpPr>
          <p:cNvPr id="4" name="Text Placeholder 3"/>
          <p:cNvSpPr>
            <a:spLocks noGrp="1"/>
          </p:cNvSpPr>
          <p:nvPr>
            <p:ph type="body" idx="1"/>
          </p:nvPr>
        </p:nvSpPr>
        <p:spPr/>
        <p:txBody>
          <a:bodyPr/>
          <a:lstStyle/>
          <a:p>
            <a:r>
              <a:rPr lang="en-US" dirty="0" smtClean="0"/>
              <a:t>Direct</a:t>
            </a:r>
            <a:endParaRPr lang="en-US" dirty="0"/>
          </a:p>
        </p:txBody>
      </p:sp>
      <p:sp>
        <p:nvSpPr>
          <p:cNvPr id="5" name="Content Placeholder 4"/>
          <p:cNvSpPr>
            <a:spLocks noGrp="1"/>
          </p:cNvSpPr>
          <p:nvPr>
            <p:ph sz="half" idx="2"/>
          </p:nvPr>
        </p:nvSpPr>
        <p:spPr/>
        <p:txBody>
          <a:bodyPr/>
          <a:lstStyle/>
          <a:p>
            <a:r>
              <a:rPr lang="en-US" dirty="0" smtClean="0"/>
              <a:t>Prevent the occurrence of a circular wait</a:t>
            </a:r>
            <a:endParaRPr lang="en-US" dirty="0"/>
          </a:p>
        </p:txBody>
      </p:sp>
      <p:sp>
        <p:nvSpPr>
          <p:cNvPr id="6" name="Text Placeholder 5"/>
          <p:cNvSpPr>
            <a:spLocks noGrp="1"/>
          </p:cNvSpPr>
          <p:nvPr>
            <p:ph type="body" sz="quarter" idx="3"/>
          </p:nvPr>
        </p:nvSpPr>
        <p:spPr/>
        <p:txBody>
          <a:bodyPr/>
          <a:lstStyle/>
          <a:p>
            <a:r>
              <a:rPr lang="en-US" dirty="0" smtClean="0"/>
              <a:t>Indirect</a:t>
            </a:r>
            <a:endParaRPr lang="en-US" dirty="0"/>
          </a:p>
        </p:txBody>
      </p:sp>
      <p:sp>
        <p:nvSpPr>
          <p:cNvPr id="7" name="Content Placeholder 6"/>
          <p:cNvSpPr>
            <a:spLocks noGrp="1"/>
          </p:cNvSpPr>
          <p:nvPr>
            <p:ph sz="quarter" idx="4"/>
          </p:nvPr>
        </p:nvSpPr>
        <p:spPr/>
        <p:txBody>
          <a:bodyPr/>
          <a:lstStyle/>
          <a:p>
            <a:r>
              <a:rPr lang="en-US" dirty="0" smtClean="0"/>
              <a:t>Prevent the </a:t>
            </a:r>
            <a:r>
              <a:rPr lang="en-US" dirty="0" smtClean="0"/>
              <a:t>occurrence </a:t>
            </a:r>
            <a:r>
              <a:rPr lang="en-US" dirty="0" smtClean="0"/>
              <a:t>of one of the three necessary conditions</a:t>
            </a:r>
          </a:p>
          <a:p>
            <a:pPr lvl="1"/>
            <a:r>
              <a:rPr lang="en-US" dirty="0" smtClean="0"/>
              <a:t>Mutual Exclusion</a:t>
            </a:r>
          </a:p>
          <a:p>
            <a:pPr lvl="1"/>
            <a:r>
              <a:rPr lang="en-US" dirty="0" smtClean="0"/>
              <a:t>Hold-and-Wait</a:t>
            </a:r>
          </a:p>
          <a:p>
            <a:pPr lvl="1"/>
            <a:r>
              <a:rPr lang="en-US" dirty="0" smtClean="0"/>
              <a:t>No Preemption </a:t>
            </a:r>
          </a:p>
        </p:txBody>
      </p:sp>
    </p:spTree>
    <p:extLst>
      <p:ext uri="{BB962C8B-B14F-4D97-AF65-F5344CB8AC3E}">
        <p14:creationId xmlns:p14="http://schemas.microsoft.com/office/powerpoint/2010/main" val="9207657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Preventing…</a:t>
            </a:r>
            <a:endParaRPr lang="en-US" dirty="0"/>
          </a:p>
        </p:txBody>
      </p:sp>
      <p:sp>
        <p:nvSpPr>
          <p:cNvPr id="4" name="Content Placeholder 3"/>
          <p:cNvSpPr>
            <a:spLocks noGrp="1"/>
          </p:cNvSpPr>
          <p:nvPr>
            <p:ph sz="half" idx="1"/>
          </p:nvPr>
        </p:nvSpPr>
        <p:spPr>
          <a:xfrm>
            <a:off x="457200" y="1820007"/>
            <a:ext cx="4038600" cy="4802861"/>
          </a:xfrm>
        </p:spPr>
        <p:txBody>
          <a:bodyPr>
            <a:normAutofit/>
          </a:bodyPr>
          <a:lstStyle/>
          <a:p>
            <a:r>
              <a:rPr lang="en-US" dirty="0" smtClean="0"/>
              <a:t>Mutual Exclusion</a:t>
            </a:r>
          </a:p>
          <a:p>
            <a:pPr lvl="1"/>
            <a:r>
              <a:rPr lang="en-US" dirty="0" smtClean="0"/>
              <a:t>Generally have to provide</a:t>
            </a:r>
          </a:p>
          <a:p>
            <a:r>
              <a:rPr lang="en-US" dirty="0" smtClean="0"/>
              <a:t>Hold and Wait</a:t>
            </a:r>
          </a:p>
          <a:p>
            <a:pPr lvl="1"/>
            <a:r>
              <a:rPr lang="en-US" dirty="0" smtClean="0"/>
              <a:t>Could require simultaneous resource allocation</a:t>
            </a:r>
          </a:p>
          <a:p>
            <a:pPr lvl="2"/>
            <a:r>
              <a:rPr lang="en-US" i="1" dirty="0" smtClean="0"/>
              <a:t>A Priori </a:t>
            </a:r>
            <a:r>
              <a:rPr lang="en-US" dirty="0" smtClean="0"/>
              <a:t>knowledge</a:t>
            </a:r>
          </a:p>
          <a:p>
            <a:pPr lvl="2"/>
            <a:r>
              <a:rPr lang="en-US" dirty="0" smtClean="0"/>
              <a:t>Might not need everything simultaneously</a:t>
            </a:r>
          </a:p>
          <a:p>
            <a:pPr lvl="2"/>
            <a:r>
              <a:rPr lang="en-US" dirty="0" smtClean="0"/>
              <a:t>Long wait times?</a:t>
            </a:r>
            <a:endParaRPr lang="en-US" dirty="0"/>
          </a:p>
        </p:txBody>
      </p:sp>
      <p:sp>
        <p:nvSpPr>
          <p:cNvPr id="5" name="Content Placeholder 4"/>
          <p:cNvSpPr>
            <a:spLocks noGrp="1"/>
          </p:cNvSpPr>
          <p:nvPr>
            <p:ph sz="half" idx="2"/>
          </p:nvPr>
        </p:nvSpPr>
        <p:spPr>
          <a:xfrm>
            <a:off x="4648200" y="1820007"/>
            <a:ext cx="4038600" cy="4802861"/>
          </a:xfrm>
        </p:spPr>
        <p:txBody>
          <a:bodyPr>
            <a:normAutofit/>
          </a:bodyPr>
          <a:lstStyle/>
          <a:p>
            <a:r>
              <a:rPr lang="en-US" dirty="0" smtClean="0"/>
              <a:t>No Preemption</a:t>
            </a:r>
          </a:p>
          <a:p>
            <a:pPr lvl="1"/>
            <a:r>
              <a:rPr lang="en-US" dirty="0" smtClean="0"/>
              <a:t>If a process holding resources hits a denial, release resources</a:t>
            </a:r>
          </a:p>
          <a:p>
            <a:pPr lvl="1"/>
            <a:r>
              <a:rPr lang="en-US" dirty="0" smtClean="0"/>
              <a:t>Must account for some sort of rollback</a:t>
            </a:r>
          </a:p>
          <a:p>
            <a:r>
              <a:rPr lang="en-US" dirty="0" smtClean="0"/>
              <a:t>Circular Wait</a:t>
            </a:r>
          </a:p>
          <a:p>
            <a:pPr lvl="1"/>
            <a:r>
              <a:rPr lang="en-US" dirty="0" smtClean="0"/>
              <a:t>Order resources, can only be requested in order</a:t>
            </a:r>
            <a:endParaRPr lang="en-US" dirty="0"/>
          </a:p>
        </p:txBody>
      </p:sp>
    </p:spTree>
    <p:extLst>
      <p:ext uri="{BB962C8B-B14F-4D97-AF65-F5344CB8AC3E}">
        <p14:creationId xmlns:p14="http://schemas.microsoft.com/office/powerpoint/2010/main" val="3318889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0" end="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1" end="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3" end="3"/>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Deadlock Avoidance</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idx="4294967295"/>
          </p:nvPr>
        </p:nvSpPr>
        <p:spPr>
          <a:xfrm>
            <a:off x="2105298" y="1338943"/>
            <a:ext cx="6320246" cy="4648200"/>
          </a:xfrm>
        </p:spPr>
        <p:txBody>
          <a:bodyPr/>
          <a:lstStyle/>
          <a:p>
            <a:r>
              <a:rPr lang="en-US" sz="2300" dirty="0" smtClean="0"/>
              <a:t>A decision is made dynamically whether the current resource allocation request will, if granted, potentially lead to a deadlock</a:t>
            </a:r>
          </a:p>
          <a:p>
            <a:r>
              <a:rPr lang="en-US" sz="2300" dirty="0" smtClean="0"/>
              <a:t>Requires knowledge of future process requests</a:t>
            </a:r>
          </a:p>
          <a:p>
            <a:endParaRPr lang="en-US" dirty="0"/>
          </a:p>
        </p:txBody>
      </p:sp>
      <p:pic>
        <p:nvPicPr>
          <p:cNvPr id="6" name="Picture 5"/>
          <p:cNvPicPr>
            <a:picLocks noChangeAspect="1"/>
          </p:cNvPicPr>
          <p:nvPr/>
        </p:nvPicPr>
        <p:blipFill>
          <a:blip r:embed="rId3"/>
          <a:stretch>
            <a:fillRect/>
          </a:stretch>
        </p:blipFill>
        <p:spPr>
          <a:xfrm>
            <a:off x="838200" y="0"/>
            <a:ext cx="1676400" cy="1652451"/>
          </a:xfrm>
          <a:prstGeom prst="rect">
            <a:avLst/>
          </a:prstGeom>
        </p:spPr>
      </p:pic>
      <p:graphicFrame>
        <p:nvGraphicFramePr>
          <p:cNvPr id="7" name="Diagram 6"/>
          <p:cNvGraphicFramePr/>
          <p:nvPr>
            <p:extLst>
              <p:ext uri="{D42A27DB-BD31-4B8C-83A1-F6EECF244321}">
                <p14:modId xmlns:p14="http://schemas.microsoft.com/office/powerpoint/2010/main" val="999149929"/>
              </p:ext>
            </p:extLst>
          </p:nvPr>
        </p:nvGraphicFramePr>
        <p:xfrm>
          <a:off x="0" y="2834640"/>
          <a:ext cx="9144000" cy="379475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8605843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Deadlock Avoidance</a:t>
            </a:r>
            <a:endParaRPr lang="en-US" dirty="0"/>
          </a:p>
        </p:txBody>
      </p:sp>
      <p:sp>
        <p:nvSpPr>
          <p:cNvPr id="3" name="Content Placeholder 2"/>
          <p:cNvSpPr>
            <a:spLocks noGrp="1"/>
          </p:cNvSpPr>
          <p:nvPr>
            <p:ph idx="1"/>
          </p:nvPr>
        </p:nvSpPr>
        <p:spPr/>
        <p:txBody>
          <a:bodyPr/>
          <a:lstStyle/>
          <a:p>
            <a:r>
              <a:rPr lang="en-US" dirty="0" smtClean="0"/>
              <a:t>Can be structured mathematically</a:t>
            </a:r>
          </a:p>
          <a:p>
            <a:r>
              <a:rPr lang="en-US" dirty="0" smtClean="0"/>
              <a:t>Resource Vector (total resources)</a:t>
            </a:r>
          </a:p>
          <a:p>
            <a:r>
              <a:rPr lang="en-US" dirty="0" smtClean="0"/>
              <a:t>Available Vector (unused resources)</a:t>
            </a:r>
          </a:p>
          <a:p>
            <a:r>
              <a:rPr lang="en-US" dirty="0" smtClean="0"/>
              <a:t>Claim Matrix (resources required)</a:t>
            </a:r>
          </a:p>
          <a:p>
            <a:r>
              <a:rPr lang="en-US" dirty="0" smtClean="0"/>
              <a:t>Allocation Matrix (resources in use)</a:t>
            </a:r>
          </a:p>
          <a:p>
            <a:endParaRPr lang="en-US" dirty="0"/>
          </a:p>
          <a:p>
            <a:r>
              <a:rPr lang="en-US" dirty="0" smtClean="0"/>
              <a:t>NOT an all-or-nothing allocation</a:t>
            </a:r>
            <a:endParaRPr lang="en-US" dirty="0"/>
          </a:p>
        </p:txBody>
      </p:sp>
    </p:spTree>
    <p:extLst>
      <p:ext uri="{BB962C8B-B14F-4D97-AF65-F5344CB8AC3E}">
        <p14:creationId xmlns:p14="http://schemas.microsoft.com/office/powerpoint/2010/main" val="71028230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Resource Allocation Denial</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idx="4294967295"/>
          </p:nvPr>
        </p:nvSpPr>
        <p:spPr>
          <a:xfrm>
            <a:off x="762000" y="2209800"/>
            <a:ext cx="7620000" cy="4953000"/>
          </a:xfrm>
        </p:spPr>
        <p:txBody>
          <a:bodyPr/>
          <a:lstStyle/>
          <a:p>
            <a:r>
              <a:rPr lang="en-US" sz="2200" dirty="0" smtClean="0"/>
              <a:t>Referred to as the </a:t>
            </a:r>
            <a:r>
              <a:rPr lang="en-US" sz="2200" i="1" dirty="0" smtClean="0"/>
              <a:t>banker’s algorithm</a:t>
            </a:r>
          </a:p>
          <a:p>
            <a:r>
              <a:rPr lang="en-US" sz="2200" b="1" i="1" dirty="0" smtClean="0"/>
              <a:t>State</a:t>
            </a:r>
            <a:r>
              <a:rPr lang="en-US" sz="2200" dirty="0" smtClean="0"/>
              <a:t> of the system reflects the current allocation of resources to processes</a:t>
            </a:r>
          </a:p>
          <a:p>
            <a:r>
              <a:rPr lang="en-US" sz="2200" b="1" i="1" dirty="0" smtClean="0"/>
              <a:t>Safe state </a:t>
            </a:r>
            <a:r>
              <a:rPr lang="en-US" sz="2200" dirty="0" smtClean="0"/>
              <a:t>is one in which there is at least one sequence of resource allocations to processes that does not result in a deadlock</a:t>
            </a:r>
          </a:p>
          <a:p>
            <a:r>
              <a:rPr lang="en-US" sz="2200" b="1" i="1" dirty="0" smtClean="0"/>
              <a:t>Unsafe state </a:t>
            </a:r>
            <a:r>
              <a:rPr lang="en-US" sz="2200" dirty="0" smtClean="0"/>
              <a:t>is a state that is not safe</a:t>
            </a:r>
          </a:p>
          <a:p>
            <a:endParaRPr lang="en-US" dirty="0"/>
          </a:p>
        </p:txBody>
      </p:sp>
      <p:pic>
        <p:nvPicPr>
          <p:cNvPr id="8" name="Picture 7"/>
          <p:cNvPicPr>
            <a:picLocks noChangeAspect="1"/>
          </p:cNvPicPr>
          <p:nvPr/>
        </p:nvPicPr>
        <p:blipFill>
          <a:blip r:embed="rId3"/>
          <a:stretch>
            <a:fillRect/>
          </a:stretch>
        </p:blipFill>
        <p:spPr>
          <a:xfrm>
            <a:off x="6324600" y="4876800"/>
            <a:ext cx="1600200" cy="1600200"/>
          </a:xfrm>
          <a:prstGeom prst="rect">
            <a:avLst/>
          </a:prstGeom>
        </p:spPr>
      </p:pic>
    </p:spTree>
    <p:extLst>
      <p:ext uri="{BB962C8B-B14F-4D97-AF65-F5344CB8AC3E}">
        <p14:creationId xmlns:p14="http://schemas.microsoft.com/office/powerpoint/2010/main" val="34036898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stretch>
            <a:fillRect/>
          </a:stretch>
        </p:blipFill>
        <p:spPr>
          <a:xfrm>
            <a:off x="228600" y="1600200"/>
            <a:ext cx="8500057" cy="2514600"/>
          </a:xfrm>
          <a:prstGeom prst="rect">
            <a:avLst/>
          </a:prstGeom>
        </p:spPr>
      </p:pic>
      <p:sp>
        <p:nvSpPr>
          <p:cNvPr id="9" name="TextBox 8"/>
          <p:cNvSpPr txBox="1"/>
          <p:nvPr/>
        </p:nvSpPr>
        <p:spPr>
          <a:xfrm>
            <a:off x="381000" y="5566833"/>
            <a:ext cx="8458199" cy="369332"/>
          </a:xfrm>
          <a:prstGeom prst="rect">
            <a:avLst/>
          </a:prstGeom>
          <a:noFill/>
        </p:spPr>
        <p:txBody>
          <a:bodyPr wrap="square" rtlCol="0">
            <a:spAutoFit/>
          </a:bodyPr>
          <a:lstStyle/>
          <a:p>
            <a:pPr algn="ctr"/>
            <a:r>
              <a:rPr lang="en-US" b="1" dirty="0" smtClean="0">
                <a:latin typeface="+mn-lt"/>
              </a:rPr>
              <a:t>Figure 6.7  Determination of a Safe State </a:t>
            </a:r>
            <a:endParaRPr lang="en-US" b="1" dirty="0">
              <a:latin typeface="+mn-lt"/>
            </a:endParaRPr>
          </a:p>
        </p:txBody>
      </p:sp>
      <p:sp>
        <p:nvSpPr>
          <p:cNvPr id="2" name="TextBox 1"/>
          <p:cNvSpPr txBox="1"/>
          <p:nvPr/>
        </p:nvSpPr>
        <p:spPr>
          <a:xfrm>
            <a:off x="281894" y="931035"/>
            <a:ext cx="8656409" cy="400110"/>
          </a:xfrm>
          <a:prstGeom prst="rect">
            <a:avLst/>
          </a:prstGeom>
          <a:noFill/>
        </p:spPr>
        <p:txBody>
          <a:bodyPr wrap="none" rtlCol="0">
            <a:spAutoFit/>
          </a:bodyPr>
          <a:lstStyle/>
          <a:p>
            <a:r>
              <a:rPr lang="en-US" sz="2000" dirty="0"/>
              <a:t>Can any of the four processes be run to completion with the resources available? </a:t>
            </a:r>
          </a:p>
        </p:txBody>
      </p:sp>
      <p:sp>
        <p:nvSpPr>
          <p:cNvPr id="3" name="TextBox 2"/>
          <p:cNvSpPr txBox="1"/>
          <p:nvPr/>
        </p:nvSpPr>
        <p:spPr>
          <a:xfrm>
            <a:off x="447332" y="4423044"/>
            <a:ext cx="8062592" cy="707886"/>
          </a:xfrm>
          <a:prstGeom prst="rect">
            <a:avLst/>
          </a:prstGeom>
          <a:noFill/>
        </p:spPr>
        <p:txBody>
          <a:bodyPr wrap="none" rtlCol="0">
            <a:spAutoFit/>
          </a:bodyPr>
          <a:lstStyle/>
          <a:p>
            <a:r>
              <a:rPr lang="en-US" sz="2000" dirty="0"/>
              <a:t>That is, can the difference between the maximum requirement and current </a:t>
            </a:r>
            <a:endParaRPr lang="en-US" sz="2000" dirty="0" smtClean="0"/>
          </a:p>
          <a:p>
            <a:r>
              <a:rPr lang="en-US" sz="2000" dirty="0" smtClean="0"/>
              <a:t>allocation </a:t>
            </a:r>
            <a:r>
              <a:rPr lang="en-US" sz="2000" dirty="0"/>
              <a:t>for any process be met with the available resources? </a:t>
            </a:r>
          </a:p>
        </p:txBody>
      </p:sp>
    </p:spTree>
    <p:extLst>
      <p:ext uri="{BB962C8B-B14F-4D97-AF65-F5344CB8AC3E}">
        <p14:creationId xmlns:p14="http://schemas.microsoft.com/office/powerpoint/2010/main" val="4703013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228600" y="1780903"/>
            <a:ext cx="8382000" cy="2514600"/>
          </a:xfrm>
          <a:prstGeom prst="rect">
            <a:avLst/>
          </a:prstGeom>
        </p:spPr>
      </p:pic>
      <p:sp>
        <p:nvSpPr>
          <p:cNvPr id="5" name="TextBox 4"/>
          <p:cNvSpPr txBox="1"/>
          <p:nvPr/>
        </p:nvSpPr>
        <p:spPr>
          <a:xfrm>
            <a:off x="381000" y="5566833"/>
            <a:ext cx="8458199" cy="369332"/>
          </a:xfrm>
          <a:prstGeom prst="rect">
            <a:avLst/>
          </a:prstGeom>
          <a:noFill/>
        </p:spPr>
        <p:txBody>
          <a:bodyPr wrap="square" rtlCol="0">
            <a:spAutoFit/>
          </a:bodyPr>
          <a:lstStyle/>
          <a:p>
            <a:pPr algn="ctr"/>
            <a:r>
              <a:rPr lang="en-US" b="1" dirty="0" smtClean="0">
                <a:latin typeface="+mn-lt"/>
              </a:rPr>
              <a:t>Figure 6.7  Determination of a Safe State </a:t>
            </a:r>
            <a:endParaRPr lang="en-US" b="1" dirty="0">
              <a:latin typeface="+mn-lt"/>
            </a:endParaRPr>
          </a:p>
        </p:txBody>
      </p:sp>
      <p:sp>
        <p:nvSpPr>
          <p:cNvPr id="2" name="TextBox 1"/>
          <p:cNvSpPr txBox="1"/>
          <p:nvPr/>
        </p:nvSpPr>
        <p:spPr>
          <a:xfrm>
            <a:off x="381000" y="862149"/>
            <a:ext cx="7914411" cy="400110"/>
          </a:xfrm>
          <a:prstGeom prst="rect">
            <a:avLst/>
          </a:prstGeom>
          <a:noFill/>
        </p:spPr>
        <p:txBody>
          <a:bodyPr wrap="none" rtlCol="0">
            <a:spAutoFit/>
          </a:bodyPr>
          <a:lstStyle/>
          <a:p>
            <a:r>
              <a:rPr lang="en-US" sz="2000" dirty="0" smtClean="0"/>
              <a:t>Process 2 has finished running, returning resources to the available vector.</a:t>
            </a:r>
            <a:endParaRPr lang="en-US" sz="2000" dirty="0"/>
          </a:p>
        </p:txBody>
      </p:sp>
      <p:sp>
        <p:nvSpPr>
          <p:cNvPr id="3" name="TextBox 2"/>
          <p:cNvSpPr txBox="1"/>
          <p:nvPr/>
        </p:nvSpPr>
        <p:spPr>
          <a:xfrm>
            <a:off x="535577" y="4746502"/>
            <a:ext cx="5940665" cy="461665"/>
          </a:xfrm>
          <a:prstGeom prst="rect">
            <a:avLst/>
          </a:prstGeom>
          <a:noFill/>
        </p:spPr>
        <p:txBody>
          <a:bodyPr wrap="none" rtlCol="0">
            <a:spAutoFit/>
          </a:bodyPr>
          <a:lstStyle/>
          <a:p>
            <a:r>
              <a:rPr lang="en-US" sz="2400" dirty="0" smtClean="0"/>
              <a:t>What are the possible safe state(s) from here?</a:t>
            </a:r>
            <a:endParaRPr lang="en-US" sz="2400" dirty="0"/>
          </a:p>
        </p:txBody>
      </p:sp>
    </p:spTree>
    <p:extLst>
      <p:ext uri="{BB962C8B-B14F-4D97-AF65-F5344CB8AC3E}">
        <p14:creationId xmlns:p14="http://schemas.microsoft.com/office/powerpoint/2010/main" val="20089222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405114" y="2057399"/>
            <a:ext cx="8281686" cy="2726055"/>
          </a:xfrm>
          <a:prstGeom prst="rect">
            <a:avLst/>
          </a:prstGeom>
        </p:spPr>
      </p:pic>
      <p:sp>
        <p:nvSpPr>
          <p:cNvPr id="5" name="TextBox 4"/>
          <p:cNvSpPr txBox="1"/>
          <p:nvPr/>
        </p:nvSpPr>
        <p:spPr>
          <a:xfrm>
            <a:off x="381000" y="5566833"/>
            <a:ext cx="8458199" cy="369332"/>
          </a:xfrm>
          <a:prstGeom prst="rect">
            <a:avLst/>
          </a:prstGeom>
          <a:noFill/>
        </p:spPr>
        <p:txBody>
          <a:bodyPr wrap="square" rtlCol="0">
            <a:spAutoFit/>
          </a:bodyPr>
          <a:lstStyle/>
          <a:p>
            <a:pPr algn="ctr"/>
            <a:r>
              <a:rPr lang="en-US" b="1" dirty="0" smtClean="0">
                <a:latin typeface="+mn-lt"/>
              </a:rPr>
              <a:t>Figure 6.7  Determination of a Safe State </a:t>
            </a:r>
            <a:endParaRPr lang="en-US" b="1" dirty="0">
              <a:latin typeface="+mn-lt"/>
            </a:endParaRPr>
          </a:p>
        </p:txBody>
      </p:sp>
      <p:sp>
        <p:nvSpPr>
          <p:cNvPr id="6" name="TextBox 5"/>
          <p:cNvSpPr txBox="1"/>
          <p:nvPr/>
        </p:nvSpPr>
        <p:spPr>
          <a:xfrm>
            <a:off x="381000" y="862149"/>
            <a:ext cx="6448304" cy="707886"/>
          </a:xfrm>
          <a:prstGeom prst="rect">
            <a:avLst/>
          </a:prstGeom>
          <a:noFill/>
        </p:spPr>
        <p:txBody>
          <a:bodyPr wrap="none" rtlCol="0">
            <a:spAutoFit/>
          </a:bodyPr>
          <a:lstStyle/>
          <a:p>
            <a:r>
              <a:rPr lang="en-US" sz="2000" dirty="0" smtClean="0"/>
              <a:t>Process 1 was allocated resources and has finished running, </a:t>
            </a:r>
          </a:p>
          <a:p>
            <a:r>
              <a:rPr lang="en-US" sz="2000" dirty="0" smtClean="0"/>
              <a:t>returning resources to the available vector.</a:t>
            </a:r>
            <a:endParaRPr lang="en-US" sz="2000" dirty="0"/>
          </a:p>
        </p:txBody>
      </p:sp>
      <p:sp>
        <p:nvSpPr>
          <p:cNvPr id="7" name="TextBox 6"/>
          <p:cNvSpPr txBox="1"/>
          <p:nvPr/>
        </p:nvSpPr>
        <p:spPr>
          <a:xfrm>
            <a:off x="1190669" y="4944311"/>
            <a:ext cx="6488764" cy="461665"/>
          </a:xfrm>
          <a:prstGeom prst="rect">
            <a:avLst/>
          </a:prstGeom>
          <a:noFill/>
        </p:spPr>
        <p:txBody>
          <a:bodyPr wrap="none" rtlCol="0">
            <a:spAutoFit/>
          </a:bodyPr>
          <a:lstStyle/>
          <a:p>
            <a:r>
              <a:rPr lang="en-US" sz="2400" dirty="0" smtClean="0"/>
              <a:t>What process(</a:t>
            </a:r>
            <a:r>
              <a:rPr lang="en-US" sz="2400" dirty="0" err="1" smtClean="0"/>
              <a:t>es</a:t>
            </a:r>
            <a:r>
              <a:rPr lang="en-US" sz="2400" dirty="0" smtClean="0"/>
              <a:t>) are denied resources from here?</a:t>
            </a:r>
            <a:endParaRPr lang="en-US" sz="2400" dirty="0"/>
          </a:p>
        </p:txBody>
      </p:sp>
    </p:spTree>
    <p:extLst>
      <p:ext uri="{BB962C8B-B14F-4D97-AF65-F5344CB8AC3E}">
        <p14:creationId xmlns:p14="http://schemas.microsoft.com/office/powerpoint/2010/main" val="5111990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Terminating a thread</a:t>
            </a:r>
            <a:endParaRPr lang="en-US" dirty="0"/>
          </a:p>
        </p:txBody>
      </p:sp>
      <p:sp>
        <p:nvSpPr>
          <p:cNvPr id="6" name="Content Placeholder 5"/>
          <p:cNvSpPr>
            <a:spLocks noGrp="1"/>
          </p:cNvSpPr>
          <p:nvPr>
            <p:ph idx="1"/>
          </p:nvPr>
        </p:nvSpPr>
        <p:spPr>
          <a:xfrm>
            <a:off x="457200" y="1847892"/>
            <a:ext cx="8229600" cy="4761914"/>
          </a:xfrm>
        </p:spPr>
        <p:txBody>
          <a:bodyPr>
            <a:normAutofit fontScale="62500" lnSpcReduction="20000"/>
          </a:bodyPr>
          <a:lstStyle/>
          <a:p>
            <a:r>
              <a:rPr lang="en-US" dirty="0"/>
              <a:t>The thread returns normally from its starting routine. Its work is done.</a:t>
            </a:r>
          </a:p>
          <a:p>
            <a:pPr lvl="1"/>
            <a:r>
              <a:rPr lang="en-US" dirty="0" smtClean="0"/>
              <a:t>No explicit call needed for </a:t>
            </a:r>
            <a:r>
              <a:rPr lang="en-US" i="1" dirty="0" err="1" smtClean="0"/>
              <a:t>pthread_exit</a:t>
            </a:r>
            <a:endParaRPr lang="en-US" i="1" dirty="0" smtClean="0"/>
          </a:p>
          <a:p>
            <a:pPr lvl="1"/>
            <a:endParaRPr lang="en-US" i="1" dirty="0"/>
          </a:p>
          <a:p>
            <a:r>
              <a:rPr lang="en-US" dirty="0"/>
              <a:t>The thread makes a call to the </a:t>
            </a:r>
            <a:r>
              <a:rPr lang="en-US" i="1" dirty="0" err="1" smtClean="0"/>
              <a:t>pthread_exit</a:t>
            </a:r>
            <a:r>
              <a:rPr lang="en-US" dirty="0" smtClean="0"/>
              <a:t> </a:t>
            </a:r>
            <a:r>
              <a:rPr lang="en-US" dirty="0"/>
              <a:t>subroutine - whether its work is done or not</a:t>
            </a:r>
            <a:r>
              <a:rPr lang="en-US" dirty="0" smtClean="0"/>
              <a:t>.</a:t>
            </a:r>
          </a:p>
          <a:p>
            <a:pPr lvl="1"/>
            <a:r>
              <a:rPr lang="en-US" dirty="0" smtClean="0"/>
              <a:t>Status information passed back from terminating thread</a:t>
            </a:r>
          </a:p>
          <a:p>
            <a:pPr lvl="1"/>
            <a:endParaRPr lang="en-US" dirty="0"/>
          </a:p>
          <a:p>
            <a:r>
              <a:rPr lang="en-US" dirty="0"/>
              <a:t>The thread is canceled by another thread via the </a:t>
            </a:r>
            <a:r>
              <a:rPr lang="en-US" i="1" dirty="0" err="1"/>
              <a:t>pthread_cancel</a:t>
            </a:r>
            <a:r>
              <a:rPr lang="en-US" dirty="0"/>
              <a:t> routine.</a:t>
            </a:r>
          </a:p>
          <a:p>
            <a:endParaRPr lang="en-US" dirty="0"/>
          </a:p>
          <a:p>
            <a:r>
              <a:rPr lang="en-US" dirty="0"/>
              <a:t>The entire process is terminated due to making a call to either the </a:t>
            </a:r>
            <a:r>
              <a:rPr lang="en-US" i="1" dirty="0"/>
              <a:t>exec()</a:t>
            </a:r>
            <a:r>
              <a:rPr lang="en-US" dirty="0"/>
              <a:t> or </a:t>
            </a:r>
            <a:r>
              <a:rPr lang="en-US" i="1" dirty="0"/>
              <a:t>exit()</a:t>
            </a:r>
          </a:p>
          <a:p>
            <a:endParaRPr lang="en-US" dirty="0"/>
          </a:p>
          <a:p>
            <a:r>
              <a:rPr lang="en-US" dirty="0"/>
              <a:t>If </a:t>
            </a:r>
            <a:r>
              <a:rPr lang="en-US" i="1" dirty="0"/>
              <a:t>main() </a:t>
            </a:r>
            <a:r>
              <a:rPr lang="en-US" dirty="0"/>
              <a:t>finishes first, without calling </a:t>
            </a:r>
            <a:r>
              <a:rPr lang="en-US" i="1" dirty="0" err="1"/>
              <a:t>pthread_exit</a:t>
            </a:r>
            <a:r>
              <a:rPr lang="en-US" dirty="0"/>
              <a:t> explicitly itself </a:t>
            </a:r>
          </a:p>
          <a:p>
            <a:pPr lvl="1"/>
            <a:r>
              <a:rPr lang="en-US" dirty="0" smtClean="0"/>
              <a:t>Including </a:t>
            </a:r>
            <a:r>
              <a:rPr lang="en-US" i="1" dirty="0" err="1" smtClean="0"/>
              <a:t>pthread_exit</a:t>
            </a:r>
            <a:r>
              <a:rPr lang="en-US" i="1" dirty="0" smtClean="0"/>
              <a:t> </a:t>
            </a:r>
            <a:r>
              <a:rPr lang="en-US" dirty="0" smtClean="0"/>
              <a:t>as the last call in </a:t>
            </a:r>
            <a:r>
              <a:rPr lang="en-US" i="1" dirty="0" smtClean="0"/>
              <a:t>main()</a:t>
            </a:r>
            <a:r>
              <a:rPr lang="en-US" dirty="0" smtClean="0"/>
              <a:t> will block termination of the process until all threads have completed</a:t>
            </a:r>
            <a:endParaRPr lang="en-US" dirty="0"/>
          </a:p>
        </p:txBody>
      </p:sp>
    </p:spTree>
    <p:extLst>
      <p:ext uri="{BB962C8B-B14F-4D97-AF65-F5344CB8AC3E}">
        <p14:creationId xmlns:p14="http://schemas.microsoft.com/office/powerpoint/2010/main" val="150458442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Unsafe state … ?</a:t>
            </a:r>
            <a:endParaRPr lang="en-US" dirty="0"/>
          </a:p>
        </p:txBody>
      </p:sp>
      <p:pic>
        <p:nvPicPr>
          <p:cNvPr id="3" name="Picture 2"/>
          <p:cNvPicPr>
            <a:picLocks noChangeAspect="1"/>
          </p:cNvPicPr>
          <p:nvPr/>
        </p:nvPicPr>
        <p:blipFill rotWithShape="1">
          <a:blip r:embed="rId2"/>
          <a:srcRect b="55534"/>
          <a:stretch/>
        </p:blipFill>
        <p:spPr>
          <a:xfrm>
            <a:off x="653955" y="1779895"/>
            <a:ext cx="7981546" cy="3024117"/>
          </a:xfrm>
          <a:prstGeom prst="rect">
            <a:avLst/>
          </a:prstGeom>
        </p:spPr>
      </p:pic>
      <p:sp>
        <p:nvSpPr>
          <p:cNvPr id="4" name="TextBox 3"/>
          <p:cNvSpPr txBox="1"/>
          <p:nvPr/>
        </p:nvSpPr>
        <p:spPr>
          <a:xfrm>
            <a:off x="220824" y="5215747"/>
            <a:ext cx="8847807" cy="523220"/>
          </a:xfrm>
          <a:prstGeom prst="rect">
            <a:avLst/>
          </a:prstGeom>
          <a:noFill/>
        </p:spPr>
        <p:txBody>
          <a:bodyPr wrap="none" rtlCol="0">
            <a:spAutoFit/>
          </a:bodyPr>
          <a:lstStyle/>
          <a:p>
            <a:r>
              <a:rPr lang="en-US" sz="2800" dirty="0" smtClean="0"/>
              <a:t>What if P1 only makes a request to obtain 1 R1 and 1 R3? …</a:t>
            </a:r>
            <a:endParaRPr lang="en-US" sz="2800" dirty="0"/>
          </a:p>
        </p:txBody>
      </p:sp>
    </p:spTree>
    <p:extLst>
      <p:ext uri="{BB962C8B-B14F-4D97-AF65-F5344CB8AC3E}">
        <p14:creationId xmlns:p14="http://schemas.microsoft.com/office/powerpoint/2010/main" val="274402463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srcRect t="45479" b="7042"/>
          <a:stretch/>
        </p:blipFill>
        <p:spPr>
          <a:xfrm>
            <a:off x="304801" y="2369739"/>
            <a:ext cx="8597118" cy="3478055"/>
          </a:xfrm>
          <a:prstGeom prst="rect">
            <a:avLst/>
          </a:prstGeom>
        </p:spPr>
      </p:pic>
      <p:sp>
        <p:nvSpPr>
          <p:cNvPr id="6" name="TextBox 5"/>
          <p:cNvSpPr txBox="1"/>
          <p:nvPr/>
        </p:nvSpPr>
        <p:spPr>
          <a:xfrm>
            <a:off x="304800" y="6096000"/>
            <a:ext cx="8458200" cy="369332"/>
          </a:xfrm>
          <a:prstGeom prst="rect">
            <a:avLst/>
          </a:prstGeom>
          <a:noFill/>
        </p:spPr>
        <p:txBody>
          <a:bodyPr wrap="square" rtlCol="0">
            <a:spAutoFit/>
          </a:bodyPr>
          <a:lstStyle/>
          <a:p>
            <a:pPr algn="ctr"/>
            <a:r>
              <a:rPr lang="en-US" b="1" dirty="0" smtClean="0">
                <a:latin typeface="+mn-lt"/>
              </a:rPr>
              <a:t>Figure 6.8  Determination of an Unsafe State </a:t>
            </a:r>
          </a:p>
        </p:txBody>
      </p:sp>
      <p:sp>
        <p:nvSpPr>
          <p:cNvPr id="2" name="TextBox 1"/>
          <p:cNvSpPr txBox="1"/>
          <p:nvPr/>
        </p:nvSpPr>
        <p:spPr>
          <a:xfrm>
            <a:off x="359388" y="920444"/>
            <a:ext cx="8542531" cy="954107"/>
          </a:xfrm>
          <a:prstGeom prst="rect">
            <a:avLst/>
          </a:prstGeom>
          <a:noFill/>
        </p:spPr>
        <p:txBody>
          <a:bodyPr wrap="none" rtlCol="0">
            <a:spAutoFit/>
          </a:bodyPr>
          <a:lstStyle/>
          <a:p>
            <a:r>
              <a:rPr lang="en-US" sz="2800" dirty="0" smtClean="0"/>
              <a:t>If P1 was given the additional R1 and R3, no process</a:t>
            </a:r>
          </a:p>
          <a:p>
            <a:r>
              <a:rPr lang="en-US" sz="2800" dirty="0" smtClean="0"/>
              <a:t>could complete, so the resources should not be provided</a:t>
            </a:r>
            <a:endParaRPr lang="en-US" sz="2800" dirty="0"/>
          </a:p>
        </p:txBody>
      </p:sp>
      <p:sp>
        <p:nvSpPr>
          <p:cNvPr id="3" name="Oval 2"/>
          <p:cNvSpPr/>
          <p:nvPr/>
        </p:nvSpPr>
        <p:spPr>
          <a:xfrm>
            <a:off x="4416334" y="4234935"/>
            <a:ext cx="2881657" cy="1157975"/>
          </a:xfrm>
          <a:prstGeom prst="ellipse">
            <a:avLst/>
          </a:prstGeom>
          <a:noFill/>
          <a:ln w="76200">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752807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srcRect b="5125"/>
          <a:stretch>
            <a:fillRect/>
          </a:stretch>
        </p:blipFill>
        <p:spPr>
          <a:xfrm>
            <a:off x="609600" y="685800"/>
            <a:ext cx="5121855" cy="5835364"/>
          </a:xfrm>
          <a:prstGeom prst="rect">
            <a:avLst/>
          </a:prstGeom>
        </p:spPr>
      </p:pic>
      <p:sp>
        <p:nvSpPr>
          <p:cNvPr id="9" name="TextBox 8"/>
          <p:cNvSpPr txBox="1"/>
          <p:nvPr/>
        </p:nvSpPr>
        <p:spPr>
          <a:xfrm>
            <a:off x="5943600" y="1828800"/>
            <a:ext cx="2743200" cy="2246769"/>
          </a:xfrm>
          <a:prstGeom prst="rect">
            <a:avLst/>
          </a:prstGeom>
          <a:noFill/>
        </p:spPr>
        <p:txBody>
          <a:bodyPr wrap="square" rtlCol="0">
            <a:spAutoFit/>
          </a:bodyPr>
          <a:lstStyle/>
          <a:p>
            <a:pPr algn="ctr"/>
            <a:r>
              <a:rPr lang="en-US" sz="2800" b="1" dirty="0" smtClean="0">
                <a:latin typeface="+mn-lt"/>
              </a:rPr>
              <a:t>Figure 6.9  </a:t>
            </a:r>
          </a:p>
          <a:p>
            <a:pPr algn="ctr"/>
            <a:endParaRPr lang="en-US" sz="2800" b="1" dirty="0" smtClean="0">
              <a:latin typeface="+mn-lt"/>
            </a:endParaRPr>
          </a:p>
          <a:p>
            <a:pPr algn="ctr"/>
            <a:r>
              <a:rPr lang="en-US" sz="2800" b="1" dirty="0" smtClean="0">
                <a:latin typeface="+mn-lt"/>
              </a:rPr>
              <a:t>Deadlock Avoidance Logic</a:t>
            </a:r>
            <a:r>
              <a:rPr lang="en-US" sz="2800" dirty="0" smtClean="0">
                <a:latin typeface="+mn-lt"/>
              </a:rPr>
              <a:t> </a:t>
            </a:r>
            <a:endParaRPr lang="en-US" sz="2800" dirty="0">
              <a:latin typeface="+mn-lt"/>
            </a:endParaRPr>
          </a:p>
        </p:txBody>
      </p:sp>
    </p:spTree>
    <p:extLst>
      <p:ext uri="{BB962C8B-B14F-4D97-AF65-F5344CB8AC3E}">
        <p14:creationId xmlns:p14="http://schemas.microsoft.com/office/powerpoint/2010/main" val="29453837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Deadlock Avoidance</a:t>
            </a:r>
            <a:endParaRPr lang="en-US" dirty="0"/>
          </a:p>
        </p:txBody>
      </p:sp>
      <p:sp>
        <p:nvSpPr>
          <p:cNvPr id="3" name="Content Placeholder 2"/>
          <p:cNvSpPr>
            <a:spLocks noGrp="1"/>
          </p:cNvSpPr>
          <p:nvPr>
            <p:ph idx="1"/>
          </p:nvPr>
        </p:nvSpPr>
        <p:spPr>
          <a:xfrm>
            <a:off x="457200" y="1847892"/>
            <a:ext cx="8229600" cy="4579034"/>
          </a:xfrm>
        </p:spPr>
        <p:txBody>
          <a:bodyPr>
            <a:normAutofit/>
          </a:bodyPr>
          <a:lstStyle/>
          <a:p>
            <a:r>
              <a:rPr lang="en-US" dirty="0" smtClean="0"/>
              <a:t>Advantages</a:t>
            </a:r>
          </a:p>
          <a:p>
            <a:pPr lvl="1"/>
            <a:r>
              <a:rPr lang="en-US" dirty="0" smtClean="0"/>
              <a:t>It </a:t>
            </a:r>
            <a:r>
              <a:rPr lang="en-US" dirty="0"/>
              <a:t>is not necessary to preempt and rollback processes, as in deadlock detection </a:t>
            </a:r>
          </a:p>
          <a:p>
            <a:pPr lvl="1"/>
            <a:r>
              <a:rPr lang="en-US" dirty="0"/>
              <a:t>It is less restrictive than deadlock prevention</a:t>
            </a:r>
          </a:p>
          <a:p>
            <a:r>
              <a:rPr lang="en-US" dirty="0" smtClean="0"/>
              <a:t>Restrictions</a:t>
            </a:r>
          </a:p>
          <a:p>
            <a:pPr lvl="1"/>
            <a:r>
              <a:rPr lang="en-US" dirty="0" smtClean="0"/>
              <a:t>Still have to know the resources requested in advance</a:t>
            </a:r>
          </a:p>
          <a:p>
            <a:pPr lvl="1"/>
            <a:r>
              <a:rPr lang="en-US" dirty="0" smtClean="0"/>
              <a:t>Processes must be independent</a:t>
            </a:r>
          </a:p>
          <a:p>
            <a:pPr lvl="1"/>
            <a:r>
              <a:rPr lang="en-US" dirty="0" smtClean="0"/>
              <a:t>No process may exit while holding resources</a:t>
            </a:r>
            <a:endParaRPr lang="en-US" dirty="0"/>
          </a:p>
        </p:txBody>
      </p:sp>
    </p:spTree>
    <p:extLst>
      <p:ext uri="{BB962C8B-B14F-4D97-AF65-F5344CB8AC3E}">
        <p14:creationId xmlns:p14="http://schemas.microsoft.com/office/powerpoint/2010/main" val="61752493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Deadlock Detection</a:t>
            </a:r>
            <a:endParaRPr lang="en-US" dirty="0"/>
          </a:p>
        </p:txBody>
      </p:sp>
      <p:sp>
        <p:nvSpPr>
          <p:cNvPr id="3" name="Content Placeholder 2"/>
          <p:cNvSpPr>
            <a:spLocks noGrp="1"/>
          </p:cNvSpPr>
          <p:nvPr>
            <p:ph idx="1"/>
          </p:nvPr>
        </p:nvSpPr>
        <p:spPr>
          <a:xfrm>
            <a:off x="457200" y="1998616"/>
            <a:ext cx="8229600" cy="4070081"/>
          </a:xfrm>
        </p:spPr>
        <p:txBody>
          <a:bodyPr/>
          <a:lstStyle/>
          <a:p>
            <a:r>
              <a:rPr lang="en-US" dirty="0"/>
              <a:t>Resource Vector (total resources)</a:t>
            </a:r>
          </a:p>
          <a:p>
            <a:r>
              <a:rPr lang="en-US" dirty="0" smtClean="0"/>
              <a:t>Allocation Matrix (currently allocated)</a:t>
            </a:r>
          </a:p>
          <a:p>
            <a:r>
              <a:rPr lang="en-US" dirty="0" smtClean="0"/>
              <a:t>Request Matrix (still needed)</a:t>
            </a:r>
          </a:p>
          <a:p>
            <a:r>
              <a:rPr lang="en-US" dirty="0" smtClean="0"/>
              <a:t>Available Matrix (unused resources)</a:t>
            </a:r>
          </a:p>
          <a:p>
            <a:pPr lvl="1"/>
            <a:r>
              <a:rPr lang="en-US" dirty="0" smtClean="0"/>
              <a:t>Available = resource – sum(allocation column)</a:t>
            </a:r>
          </a:p>
          <a:p>
            <a:endParaRPr lang="en-US" dirty="0"/>
          </a:p>
          <a:p>
            <a:r>
              <a:rPr lang="en-US" dirty="0" smtClean="0"/>
              <a:t>Algorithm </a:t>
            </a:r>
          </a:p>
        </p:txBody>
      </p:sp>
    </p:spTree>
    <p:extLst>
      <p:ext uri="{BB962C8B-B14F-4D97-AF65-F5344CB8AC3E}">
        <p14:creationId xmlns:p14="http://schemas.microsoft.com/office/powerpoint/2010/main" val="332253246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304800" y="1676400"/>
            <a:ext cx="8484124" cy="3429000"/>
          </a:xfrm>
          <a:prstGeom prst="rect">
            <a:avLst/>
          </a:prstGeom>
        </p:spPr>
      </p:pic>
    </p:spTree>
    <p:extLst>
      <p:ext uri="{BB962C8B-B14F-4D97-AF65-F5344CB8AC3E}">
        <p14:creationId xmlns:p14="http://schemas.microsoft.com/office/powerpoint/2010/main" val="12410660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Deadlock Recovery Options</a:t>
            </a:r>
            <a:endParaRPr lang="en-US" dirty="0"/>
          </a:p>
        </p:txBody>
      </p:sp>
      <p:sp>
        <p:nvSpPr>
          <p:cNvPr id="3" name="Content Placeholder 2"/>
          <p:cNvSpPr>
            <a:spLocks noGrp="1"/>
          </p:cNvSpPr>
          <p:nvPr>
            <p:ph idx="1"/>
          </p:nvPr>
        </p:nvSpPr>
        <p:spPr/>
        <p:txBody>
          <a:bodyPr>
            <a:normAutofit lnSpcReduction="10000"/>
          </a:bodyPr>
          <a:lstStyle/>
          <a:p>
            <a:r>
              <a:rPr lang="en-US" dirty="0"/>
              <a:t>Abort all deadlocked processes</a:t>
            </a:r>
          </a:p>
          <a:p>
            <a:r>
              <a:rPr lang="en-US" dirty="0"/>
              <a:t>Back up each deadlocked process to some previously defined checkpoint and restart all processes</a:t>
            </a:r>
          </a:p>
          <a:p>
            <a:r>
              <a:rPr lang="en-US" dirty="0"/>
              <a:t>Successively abort deadlocked processes until deadlock no longer exists</a:t>
            </a:r>
          </a:p>
          <a:p>
            <a:r>
              <a:rPr lang="en-US" dirty="0"/>
              <a:t>Successively preempt resources until deadlock no longer exists</a:t>
            </a:r>
          </a:p>
          <a:p>
            <a:endParaRPr lang="en-US" dirty="0"/>
          </a:p>
        </p:txBody>
      </p:sp>
    </p:spTree>
    <p:extLst>
      <p:ext uri="{BB962C8B-B14F-4D97-AF65-F5344CB8AC3E}">
        <p14:creationId xmlns:p14="http://schemas.microsoft.com/office/powerpoint/2010/main" val="382540622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rcRect b="3110"/>
          <a:stretch>
            <a:fillRect/>
          </a:stretch>
        </p:blipFill>
        <p:spPr>
          <a:xfrm>
            <a:off x="457200" y="685800"/>
            <a:ext cx="6057900" cy="5697217"/>
          </a:xfrm>
          <a:prstGeom prst="rect">
            <a:avLst/>
          </a:prstGeom>
          <a:ln>
            <a:solidFill>
              <a:schemeClr val="tx1"/>
            </a:solidFill>
          </a:ln>
        </p:spPr>
      </p:pic>
      <p:sp>
        <p:nvSpPr>
          <p:cNvPr id="6" name="TextBox 5"/>
          <p:cNvSpPr txBox="1"/>
          <p:nvPr/>
        </p:nvSpPr>
        <p:spPr>
          <a:xfrm>
            <a:off x="6705600" y="685800"/>
            <a:ext cx="1981200" cy="4459683"/>
          </a:xfrm>
          <a:prstGeom prst="rect">
            <a:avLst/>
          </a:prstGeom>
          <a:noFill/>
        </p:spPr>
        <p:txBody>
          <a:bodyPr wrap="square" rtlCol="0">
            <a:spAutoFit/>
          </a:bodyPr>
          <a:lstStyle/>
          <a:p>
            <a:pPr algn="ctr"/>
            <a:endParaRPr lang="en-US" sz="2400" b="1" dirty="0" smtClean="0">
              <a:latin typeface="+mn-lt"/>
            </a:endParaRPr>
          </a:p>
          <a:p>
            <a:pPr algn="ctr"/>
            <a:endParaRPr lang="en-US" sz="2400" b="1" dirty="0" smtClean="0">
              <a:latin typeface="+mn-lt"/>
            </a:endParaRPr>
          </a:p>
          <a:p>
            <a:pPr algn="ctr"/>
            <a:r>
              <a:rPr lang="en-US" sz="2400" b="1" dirty="0" smtClean="0">
                <a:latin typeface="+mn-lt"/>
              </a:rPr>
              <a:t>Table 6.1</a:t>
            </a:r>
          </a:p>
          <a:p>
            <a:pPr algn="ctr"/>
            <a:endParaRPr lang="en-US" b="1" dirty="0" smtClean="0">
              <a:latin typeface="+mn-lt"/>
            </a:endParaRPr>
          </a:p>
          <a:p>
            <a:pPr algn="ctr">
              <a:lnSpc>
                <a:spcPct val="120000"/>
              </a:lnSpc>
              <a:spcBef>
                <a:spcPts val="0"/>
              </a:spcBef>
            </a:pPr>
            <a:r>
              <a:rPr lang="en-US" b="1" dirty="0" smtClean="0">
                <a:latin typeface="+mn-lt"/>
              </a:rPr>
              <a:t>  Summary of Deadlock Detection, Prevention, and Avoidance</a:t>
            </a:r>
          </a:p>
          <a:p>
            <a:pPr algn="ctr">
              <a:lnSpc>
                <a:spcPct val="120000"/>
              </a:lnSpc>
              <a:spcBef>
                <a:spcPts val="0"/>
              </a:spcBef>
            </a:pPr>
            <a:r>
              <a:rPr lang="en-US" b="1" dirty="0" smtClean="0">
                <a:latin typeface="+mn-lt"/>
              </a:rPr>
              <a:t>Approaches for Operating Systems [ISLO80] </a:t>
            </a:r>
            <a:endParaRPr lang="en-US" b="1" dirty="0">
              <a:latin typeface="+mn-lt"/>
            </a:endParaRPr>
          </a:p>
        </p:txBody>
      </p:sp>
    </p:spTree>
    <p:extLst>
      <p:ext uri="{BB962C8B-B14F-4D97-AF65-F5344CB8AC3E}">
        <p14:creationId xmlns:p14="http://schemas.microsoft.com/office/powerpoint/2010/main" val="174430838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Integrated Deadlock Strategy</a:t>
            </a:r>
            <a:endParaRPr lang="en-US" dirty="0"/>
          </a:p>
        </p:txBody>
      </p:sp>
      <p:sp>
        <p:nvSpPr>
          <p:cNvPr id="3" name="Content Placeholder 2"/>
          <p:cNvSpPr>
            <a:spLocks noGrp="1"/>
          </p:cNvSpPr>
          <p:nvPr>
            <p:ph idx="1"/>
          </p:nvPr>
        </p:nvSpPr>
        <p:spPr>
          <a:xfrm>
            <a:off x="457200" y="1847892"/>
            <a:ext cx="8229600" cy="4644348"/>
          </a:xfrm>
        </p:spPr>
        <p:txBody>
          <a:bodyPr>
            <a:normAutofit lnSpcReduction="10000"/>
          </a:bodyPr>
          <a:lstStyle/>
          <a:p>
            <a:r>
              <a:rPr lang="en-US" dirty="0" smtClean="0"/>
              <a:t>Incorporate different mechanisms for different situations</a:t>
            </a:r>
          </a:p>
          <a:p>
            <a:r>
              <a:rPr lang="en-US" dirty="0" smtClean="0"/>
              <a:t>Swappable Space (on secondary storage)</a:t>
            </a:r>
          </a:p>
          <a:p>
            <a:pPr lvl="1"/>
            <a:r>
              <a:rPr lang="en-US" dirty="0" smtClean="0"/>
              <a:t>Require upfront allocation of all resources</a:t>
            </a:r>
          </a:p>
          <a:p>
            <a:pPr lvl="1"/>
            <a:r>
              <a:rPr lang="en-US" dirty="0" smtClean="0"/>
              <a:t>No “hold and wait”</a:t>
            </a:r>
          </a:p>
          <a:p>
            <a:r>
              <a:rPr lang="en-US" dirty="0" smtClean="0"/>
              <a:t>Main memory </a:t>
            </a:r>
          </a:p>
          <a:p>
            <a:pPr lvl="1"/>
            <a:r>
              <a:rPr lang="en-US" dirty="0" smtClean="0"/>
              <a:t>Allow Preemption</a:t>
            </a:r>
          </a:p>
          <a:p>
            <a:r>
              <a:rPr lang="en-US" dirty="0" smtClean="0"/>
              <a:t>Internal Resources (I/O channels)</a:t>
            </a:r>
          </a:p>
          <a:p>
            <a:pPr lvl="1"/>
            <a:r>
              <a:rPr lang="en-US" dirty="0" smtClean="0"/>
              <a:t>Resource ordering</a:t>
            </a:r>
            <a:endParaRPr lang="en-US" dirty="0"/>
          </a:p>
        </p:txBody>
      </p:sp>
    </p:spTree>
    <p:extLst>
      <p:ext uri="{BB962C8B-B14F-4D97-AF65-F5344CB8AC3E}">
        <p14:creationId xmlns:p14="http://schemas.microsoft.com/office/powerpoint/2010/main" val="322926689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57201"/>
            <a:ext cx="9753600" cy="1066800"/>
          </a:xfrm>
        </p:spPr>
        <p:txBody>
          <a:bodyPr/>
          <a:lstStyle/>
          <a:p>
            <a:pPr algn="ctr"/>
            <a:r>
              <a:rPr lang="en-US" sz="4400" b="1" dirty="0" smtClean="0">
                <a:solidFill>
                  <a:schemeClr val="accent6">
                    <a:lumMod val="75000"/>
                  </a:schemeClr>
                </a:solidFill>
              </a:rPr>
              <a:t>UNIX Concurrency Mechanisms</a:t>
            </a:r>
            <a:endParaRPr lang="en-US" sz="4400" b="1" dirty="0">
              <a:solidFill>
                <a:schemeClr val="accent6">
                  <a:lumMod val="75000"/>
                </a:schemeClr>
              </a:solidFill>
            </a:endParaRPr>
          </a:p>
        </p:txBody>
      </p:sp>
      <p:sp>
        <p:nvSpPr>
          <p:cNvPr id="3" name="Content Placeholder 2"/>
          <p:cNvSpPr>
            <a:spLocks noGrp="1"/>
          </p:cNvSpPr>
          <p:nvPr>
            <p:ph idx="4294967295"/>
          </p:nvPr>
        </p:nvSpPr>
        <p:spPr>
          <a:xfrm>
            <a:off x="609600" y="2133600"/>
            <a:ext cx="8229600" cy="5029200"/>
          </a:xfrm>
        </p:spPr>
        <p:txBody>
          <a:bodyPr/>
          <a:lstStyle/>
          <a:p>
            <a:r>
              <a:rPr lang="en-NZ" sz="2200" dirty="0" smtClean="0"/>
              <a:t>UNIX provides a variety of mechanisms for interprocessor communication and synchronization including:</a:t>
            </a:r>
            <a:endParaRPr lang="en-US" sz="2200" dirty="0" smtClean="0"/>
          </a:p>
          <a:p>
            <a:endParaRPr lang="en-US" dirty="0"/>
          </a:p>
        </p:txBody>
      </p:sp>
      <p:graphicFrame>
        <p:nvGraphicFramePr>
          <p:cNvPr id="4" name="Diagram 3"/>
          <p:cNvGraphicFramePr/>
          <p:nvPr>
            <p:extLst>
              <p:ext uri="{D42A27DB-BD31-4B8C-83A1-F6EECF244321}">
                <p14:modId xmlns:p14="http://schemas.microsoft.com/office/powerpoint/2010/main" val="287989692"/>
              </p:ext>
            </p:extLst>
          </p:nvPr>
        </p:nvGraphicFramePr>
        <p:xfrm>
          <a:off x="609600" y="2895600"/>
          <a:ext cx="8153400" cy="3683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014120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Shape 56"/>
          <p:cNvSpPr txBox="1">
            <a:spLocks noGrp="1"/>
          </p:cNvSpPr>
          <p:nvPr>
            <p:ph type="title"/>
          </p:nvPr>
        </p:nvSpPr>
        <p:spPr>
          <a:xfrm>
            <a:off x="274321" y="720090"/>
            <a:ext cx="8663939" cy="891539"/>
          </a:xfrm>
          <a:prstGeom prst="rect">
            <a:avLst/>
          </a:prstGeom>
        </p:spPr>
        <p:txBody>
          <a:bodyPr vert="horz" lIns="34290" tIns="34290" rIns="34290" bIns="34290" rtlCol="0" anchor="t" anchorCtr="0">
            <a:noAutofit/>
          </a:bodyPr>
          <a:lstStyle/>
          <a:p>
            <a:pPr>
              <a:spcBef>
                <a:spcPts val="0"/>
              </a:spcBef>
            </a:pPr>
            <a:r>
              <a:rPr lang="en-US" sz="3839" dirty="0">
                <a:latin typeface="Arial"/>
                <a:ea typeface="Arial"/>
                <a:cs typeface="Arial"/>
                <a:sym typeface="Arial"/>
              </a:rPr>
              <a:t>Closing a POSIX Thread</a:t>
            </a:r>
          </a:p>
        </p:txBody>
      </p:sp>
      <p:sp>
        <p:nvSpPr>
          <p:cNvPr id="57" name="Shape 57"/>
          <p:cNvSpPr txBox="1">
            <a:spLocks noGrp="1"/>
          </p:cNvSpPr>
          <p:nvPr>
            <p:ph type="body" idx="1"/>
          </p:nvPr>
        </p:nvSpPr>
        <p:spPr>
          <a:xfrm>
            <a:off x="274321" y="2194560"/>
            <a:ext cx="8663939" cy="4457700"/>
          </a:xfrm>
          <a:prstGeom prst="rect">
            <a:avLst/>
          </a:prstGeom>
        </p:spPr>
        <p:txBody>
          <a:bodyPr vert="horz" lIns="34290" tIns="34290" rIns="34290" bIns="34290" rtlCol="0" anchor="t" anchorCtr="0">
            <a:noAutofit/>
          </a:bodyPr>
          <a:lstStyle/>
          <a:p>
            <a:pPr>
              <a:spcBef>
                <a:spcPts val="0"/>
              </a:spcBef>
              <a:buNone/>
            </a:pPr>
            <a:r>
              <a:rPr lang="en-US" sz="2399" dirty="0">
                <a:latin typeface="Arial"/>
                <a:ea typeface="Arial"/>
                <a:cs typeface="Arial"/>
                <a:sym typeface="Arial"/>
              </a:rPr>
              <a:t>void </a:t>
            </a:r>
            <a:r>
              <a:rPr lang="en-US" sz="2399" dirty="0" err="1">
                <a:latin typeface="Arial"/>
                <a:ea typeface="Arial"/>
                <a:cs typeface="Arial"/>
                <a:sym typeface="Arial"/>
              </a:rPr>
              <a:t>pthead_exit</a:t>
            </a:r>
            <a:r>
              <a:rPr lang="en-US" sz="2399" dirty="0">
                <a:latin typeface="Arial"/>
                <a:ea typeface="Arial"/>
                <a:cs typeface="Arial"/>
                <a:sym typeface="Arial"/>
              </a:rPr>
              <a:t>(void * </a:t>
            </a:r>
            <a:r>
              <a:rPr lang="en-US" sz="2399" dirty="0" err="1">
                <a:latin typeface="Arial"/>
                <a:ea typeface="Arial"/>
                <a:cs typeface="Arial"/>
                <a:sym typeface="Arial"/>
              </a:rPr>
              <a:t>value_ptr</a:t>
            </a:r>
            <a:r>
              <a:rPr lang="en-US" sz="2399" dirty="0">
                <a:latin typeface="Arial"/>
                <a:ea typeface="Arial"/>
                <a:cs typeface="Arial"/>
                <a:sym typeface="Arial"/>
              </a:rPr>
              <a:t>)</a:t>
            </a:r>
          </a:p>
          <a:p>
            <a:pPr>
              <a:spcBef>
                <a:spcPts val="0"/>
              </a:spcBef>
              <a:buNone/>
            </a:pPr>
            <a:endParaRPr sz="2399" dirty="0">
              <a:latin typeface="Arial"/>
              <a:ea typeface="Arial"/>
              <a:cs typeface="Arial"/>
              <a:sym typeface="Arial"/>
            </a:endParaRPr>
          </a:p>
          <a:p>
            <a:pPr>
              <a:spcBef>
                <a:spcPts val="0"/>
              </a:spcBef>
              <a:buNone/>
            </a:pPr>
            <a:r>
              <a:rPr lang="en-US" sz="2399" dirty="0">
                <a:latin typeface="Arial"/>
                <a:ea typeface="Arial"/>
                <a:cs typeface="Arial"/>
                <a:sym typeface="Arial"/>
              </a:rPr>
              <a:t>Closes the calling thread, makes the value stored at </a:t>
            </a:r>
            <a:r>
              <a:rPr lang="en-US" sz="2399" dirty="0" err="1">
                <a:latin typeface="Arial"/>
                <a:ea typeface="Arial"/>
                <a:cs typeface="Arial"/>
                <a:sym typeface="Arial"/>
              </a:rPr>
              <a:t>value_ptr</a:t>
            </a:r>
            <a:r>
              <a:rPr lang="en-US" sz="2399" dirty="0">
                <a:latin typeface="Arial"/>
                <a:ea typeface="Arial"/>
                <a:cs typeface="Arial"/>
                <a:sym typeface="Arial"/>
              </a:rPr>
              <a:t> available for read by other threads which may call </a:t>
            </a:r>
            <a:r>
              <a:rPr lang="en-US" sz="2399" dirty="0" err="1">
                <a:latin typeface="Arial"/>
                <a:ea typeface="Arial"/>
                <a:cs typeface="Arial"/>
                <a:sym typeface="Arial"/>
              </a:rPr>
              <a:t>pthread_join</a:t>
            </a:r>
            <a:r>
              <a:rPr lang="en-US" sz="2399" dirty="0">
                <a:latin typeface="Arial"/>
                <a:ea typeface="Arial"/>
                <a:cs typeface="Arial"/>
                <a:sym typeface="Arial"/>
              </a:rPr>
              <a:t> on this thread.  </a:t>
            </a:r>
          </a:p>
        </p:txBody>
      </p:sp>
    </p:spTree>
    <p:extLst>
      <p:ext uri="{BB962C8B-B14F-4D97-AF65-F5344CB8AC3E}">
        <p14:creationId xmlns:p14="http://schemas.microsoft.com/office/powerpoint/2010/main" val="17459180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NZ" b="1" dirty="0" smtClean="0">
                <a:solidFill>
                  <a:schemeClr val="accent1">
                    <a:lumMod val="50000"/>
                  </a:schemeClr>
                </a:solidFill>
              </a:rPr>
              <a:t>Pipes</a:t>
            </a:r>
            <a:endParaRPr lang="en-NZ" b="1" dirty="0">
              <a:solidFill>
                <a:schemeClr val="accent1">
                  <a:lumMod val="50000"/>
                </a:schemeClr>
              </a:solidFill>
            </a:endParaRPr>
          </a:p>
        </p:txBody>
      </p:sp>
      <p:sp>
        <p:nvSpPr>
          <p:cNvPr id="3" name="Content Placeholder 2"/>
          <p:cNvSpPr>
            <a:spLocks noGrp="1"/>
          </p:cNvSpPr>
          <p:nvPr>
            <p:ph idx="4294967295"/>
          </p:nvPr>
        </p:nvSpPr>
        <p:spPr>
          <a:xfrm>
            <a:off x="533400" y="1763486"/>
            <a:ext cx="6197600" cy="3840163"/>
          </a:xfrm>
        </p:spPr>
        <p:txBody>
          <a:bodyPr>
            <a:normAutofit/>
          </a:bodyPr>
          <a:lstStyle/>
          <a:p>
            <a:r>
              <a:rPr lang="en-NZ" sz="2200" dirty="0" smtClean="0"/>
              <a:t>Circular buffers allowing two processes to communicate on the producer-consumer model</a:t>
            </a:r>
          </a:p>
          <a:p>
            <a:pPr lvl="2"/>
            <a:r>
              <a:rPr lang="en-NZ" sz="2200" dirty="0" smtClean="0"/>
              <a:t>first-in-first-out queue, written by one process and read by another</a:t>
            </a:r>
          </a:p>
        </p:txBody>
      </p:sp>
      <p:graphicFrame>
        <p:nvGraphicFramePr>
          <p:cNvPr id="5" name="Diagram 4"/>
          <p:cNvGraphicFramePr/>
          <p:nvPr>
            <p:extLst>
              <p:ext uri="{D42A27DB-BD31-4B8C-83A1-F6EECF244321}">
                <p14:modId xmlns:p14="http://schemas.microsoft.com/office/powerpoint/2010/main" val="403894458"/>
              </p:ext>
            </p:extLst>
          </p:nvPr>
        </p:nvGraphicFramePr>
        <p:xfrm>
          <a:off x="1524000" y="3509555"/>
          <a:ext cx="6096000" cy="1879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Box 3"/>
          <p:cNvSpPr txBox="1"/>
          <p:nvPr/>
        </p:nvSpPr>
        <p:spPr>
          <a:xfrm>
            <a:off x="5347596" y="4610871"/>
            <a:ext cx="1218603" cy="369332"/>
          </a:xfrm>
          <a:prstGeom prst="rect">
            <a:avLst/>
          </a:prstGeom>
          <a:noFill/>
        </p:spPr>
        <p:txBody>
          <a:bodyPr wrap="none" rtlCol="0">
            <a:spAutoFit/>
          </a:bodyPr>
          <a:lstStyle/>
          <a:p>
            <a:r>
              <a:rPr lang="en-US" dirty="0" smtClean="0"/>
              <a:t>ls –al | less</a:t>
            </a:r>
            <a:endParaRPr lang="en-US" dirty="0"/>
          </a:p>
        </p:txBody>
      </p:sp>
    </p:spTree>
    <p:extLst>
      <p:ext uri="{BB962C8B-B14F-4D97-AF65-F5344CB8AC3E}">
        <p14:creationId xmlns:p14="http://schemas.microsoft.com/office/powerpoint/2010/main" val="41742838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Named Pipe</a:t>
            </a:r>
            <a:endParaRPr lang="en-US" dirty="0"/>
          </a:p>
        </p:txBody>
      </p:sp>
      <p:sp>
        <p:nvSpPr>
          <p:cNvPr id="4" name="Content Placeholder 3"/>
          <p:cNvSpPr>
            <a:spLocks noGrp="1"/>
          </p:cNvSpPr>
          <p:nvPr>
            <p:ph idx="1"/>
          </p:nvPr>
        </p:nvSpPr>
        <p:spPr/>
        <p:txBody>
          <a:bodyPr>
            <a:normAutofit fontScale="92500"/>
          </a:bodyPr>
          <a:lstStyle/>
          <a:p>
            <a:r>
              <a:rPr lang="en-US" dirty="0" err="1" smtClean="0"/>
              <a:t>mkfifo</a:t>
            </a:r>
            <a:r>
              <a:rPr lang="en-US" dirty="0" smtClean="0"/>
              <a:t> </a:t>
            </a:r>
            <a:r>
              <a:rPr lang="en-US" dirty="0" err="1" smtClean="0"/>
              <a:t>myPipe</a:t>
            </a:r>
            <a:endParaRPr lang="en-US" dirty="0" smtClean="0"/>
          </a:p>
          <a:p>
            <a:r>
              <a:rPr lang="en-US" dirty="0" smtClean="0"/>
              <a:t>Run from two different terminals</a:t>
            </a:r>
          </a:p>
          <a:p>
            <a:pPr lvl="1"/>
            <a:r>
              <a:rPr lang="en-US" dirty="0" smtClean="0"/>
              <a:t>ls –l &gt; </a:t>
            </a:r>
            <a:r>
              <a:rPr lang="en-US" dirty="0" err="1" smtClean="0"/>
              <a:t>myPipe</a:t>
            </a:r>
            <a:endParaRPr lang="en-US" dirty="0" smtClean="0"/>
          </a:p>
          <a:p>
            <a:pPr lvl="1"/>
            <a:r>
              <a:rPr lang="en-US" dirty="0" smtClean="0"/>
              <a:t>cat &lt; </a:t>
            </a:r>
            <a:r>
              <a:rPr lang="en-US" dirty="0" err="1" smtClean="0"/>
              <a:t>myPipe</a:t>
            </a:r>
            <a:endParaRPr lang="en-US" dirty="0" smtClean="0"/>
          </a:p>
          <a:p>
            <a:endParaRPr lang="en-US" dirty="0"/>
          </a:p>
          <a:p>
            <a:r>
              <a:rPr lang="en-US" dirty="0" smtClean="0"/>
              <a:t>Named Pipes not allowed on MST’s campus </a:t>
            </a:r>
          </a:p>
          <a:p>
            <a:pPr lvl="1"/>
            <a:r>
              <a:rPr lang="en-US" dirty="0"/>
              <a:t>echo -n x | cat - pipe1 &gt; pipe2 &amp;</a:t>
            </a:r>
          </a:p>
          <a:p>
            <a:pPr lvl="1"/>
            <a:r>
              <a:rPr lang="en-US" dirty="0"/>
              <a:t>cat </a:t>
            </a:r>
            <a:r>
              <a:rPr lang="en-US" dirty="0" smtClean="0"/>
              <a:t>pipe2 </a:t>
            </a:r>
            <a:r>
              <a:rPr lang="en-US" dirty="0"/>
              <a:t>&gt; pipe1</a:t>
            </a:r>
          </a:p>
        </p:txBody>
      </p:sp>
    </p:spTree>
    <p:extLst>
      <p:ext uri="{BB962C8B-B14F-4D97-AF65-F5344CB8AC3E}">
        <p14:creationId xmlns:p14="http://schemas.microsoft.com/office/powerpoint/2010/main" val="52888504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1" y="456253"/>
            <a:ext cx="2438399" cy="1143948"/>
          </a:xfrm>
        </p:spPr>
        <p:txBody>
          <a:bodyPr/>
          <a:lstStyle/>
          <a:p>
            <a:r>
              <a:rPr lang="en-NZ"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Signals</a:t>
            </a:r>
            <a:endParaRPr lang="en-NZ"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idx="4294967295"/>
          </p:nvPr>
        </p:nvSpPr>
        <p:spPr>
          <a:xfrm>
            <a:off x="381000" y="1600201"/>
            <a:ext cx="8458200" cy="5562600"/>
          </a:xfrm>
        </p:spPr>
        <p:txBody>
          <a:bodyPr>
            <a:normAutofit/>
          </a:bodyPr>
          <a:lstStyle/>
          <a:p>
            <a:r>
              <a:rPr lang="en-NZ" dirty="0" smtClean="0"/>
              <a:t>A software mechanism that informs a process of the occurrence of asynchronous events</a:t>
            </a:r>
          </a:p>
          <a:p>
            <a:pPr lvl="2"/>
            <a:r>
              <a:rPr lang="en-NZ" sz="2000" dirty="0" smtClean="0"/>
              <a:t>similar to a hardware interrupt, but does not employ priorities</a:t>
            </a:r>
          </a:p>
          <a:p>
            <a:r>
              <a:rPr lang="en-NZ" dirty="0" smtClean="0"/>
              <a:t>A signal is delivered by updating a field in the process table for the process to which the signal is being sent</a:t>
            </a:r>
          </a:p>
          <a:p>
            <a:r>
              <a:rPr lang="en-NZ" dirty="0" smtClean="0"/>
              <a:t>A process may respond to a signal by:</a:t>
            </a:r>
          </a:p>
          <a:p>
            <a:pPr lvl="2"/>
            <a:r>
              <a:rPr lang="en-NZ" sz="2000" dirty="0" smtClean="0"/>
              <a:t>performing some default action</a:t>
            </a:r>
          </a:p>
          <a:p>
            <a:pPr lvl="2"/>
            <a:r>
              <a:rPr lang="en-NZ" sz="2000" dirty="0" smtClean="0"/>
              <a:t>executing a signal-handler function</a:t>
            </a:r>
          </a:p>
          <a:p>
            <a:pPr lvl="2"/>
            <a:r>
              <a:rPr lang="en-NZ" sz="2000" dirty="0" smtClean="0"/>
              <a:t>ignoring the signal</a:t>
            </a:r>
          </a:p>
        </p:txBody>
      </p:sp>
      <p:pic>
        <p:nvPicPr>
          <p:cNvPr id="4" name="Picture 3"/>
          <p:cNvPicPr>
            <a:picLocks noChangeAspect="1"/>
          </p:cNvPicPr>
          <p:nvPr/>
        </p:nvPicPr>
        <p:blipFill>
          <a:blip r:embed="rId3"/>
          <a:stretch>
            <a:fillRect/>
          </a:stretch>
        </p:blipFill>
        <p:spPr>
          <a:xfrm>
            <a:off x="6858000" y="4776652"/>
            <a:ext cx="1981200" cy="1981200"/>
          </a:xfrm>
          <a:prstGeom prst="rect">
            <a:avLst/>
          </a:prstGeom>
        </p:spPr>
      </p:pic>
    </p:spTree>
    <p:extLst>
      <p:ext uri="{BB962C8B-B14F-4D97-AF65-F5344CB8AC3E}">
        <p14:creationId xmlns:p14="http://schemas.microsoft.com/office/powerpoint/2010/main" val="22059380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0" y="685800"/>
            <a:ext cx="5778500" cy="5851033"/>
          </a:xfrm>
          <a:prstGeom prst="rect">
            <a:avLst/>
          </a:prstGeom>
        </p:spPr>
      </p:pic>
      <p:sp>
        <p:nvSpPr>
          <p:cNvPr id="7" name="TextBox 6"/>
          <p:cNvSpPr txBox="1"/>
          <p:nvPr/>
        </p:nvSpPr>
        <p:spPr>
          <a:xfrm>
            <a:off x="6019800" y="1828800"/>
            <a:ext cx="2483923" cy="1384995"/>
          </a:xfrm>
          <a:prstGeom prst="rect">
            <a:avLst/>
          </a:prstGeom>
          <a:noFill/>
        </p:spPr>
        <p:txBody>
          <a:bodyPr wrap="none" rtlCol="0">
            <a:spAutoFit/>
          </a:bodyPr>
          <a:lstStyle/>
          <a:p>
            <a:pPr algn="ctr"/>
            <a:r>
              <a:rPr lang="en-US" sz="2800" b="1" dirty="0" smtClean="0">
                <a:latin typeface="+mn-lt"/>
              </a:rPr>
              <a:t>Table 6.2  </a:t>
            </a:r>
          </a:p>
          <a:p>
            <a:pPr algn="ctr"/>
            <a:endParaRPr lang="en-US" sz="2800" b="1" dirty="0" smtClean="0">
              <a:latin typeface="+mn-lt"/>
            </a:endParaRPr>
          </a:p>
          <a:p>
            <a:pPr algn="ctr"/>
            <a:r>
              <a:rPr lang="en-US" sz="2800" b="1" dirty="0" smtClean="0">
                <a:latin typeface="+mn-lt"/>
              </a:rPr>
              <a:t> UNIX Signals</a:t>
            </a:r>
            <a:r>
              <a:rPr lang="en-US" sz="2800" dirty="0" smtClean="0">
                <a:latin typeface="+mn-lt"/>
              </a:rPr>
              <a:t> </a:t>
            </a:r>
            <a:endParaRPr lang="en-US" sz="2800" dirty="0">
              <a:latin typeface="+mn-lt"/>
            </a:endParaRPr>
          </a:p>
        </p:txBody>
      </p:sp>
      <p:sp>
        <p:nvSpPr>
          <p:cNvPr id="9" name="TextBox 8"/>
          <p:cNvSpPr txBox="1"/>
          <p:nvPr/>
        </p:nvSpPr>
        <p:spPr>
          <a:xfrm>
            <a:off x="5791200" y="6172200"/>
            <a:ext cx="2895600" cy="261610"/>
          </a:xfrm>
          <a:prstGeom prst="rect">
            <a:avLst/>
          </a:prstGeom>
          <a:noFill/>
        </p:spPr>
        <p:txBody>
          <a:bodyPr wrap="square" rtlCol="0">
            <a:spAutoFit/>
          </a:bodyPr>
          <a:lstStyle/>
          <a:p>
            <a:r>
              <a:rPr lang="en-US" sz="1100" dirty="0" smtClean="0">
                <a:latin typeface="+mn-lt"/>
              </a:rPr>
              <a:t>(Table can be found on page 286 in textbook)</a:t>
            </a:r>
            <a:endParaRPr lang="en-US" sz="1100" dirty="0">
              <a:latin typeface="+mn-lt"/>
            </a:endParaRPr>
          </a:p>
        </p:txBody>
      </p:sp>
    </p:spTree>
    <p:extLst>
      <p:ext uri="{BB962C8B-B14F-4D97-AF65-F5344CB8AC3E}">
        <p14:creationId xmlns:p14="http://schemas.microsoft.com/office/powerpoint/2010/main" val="36478850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416786" y="554082"/>
            <a:ext cx="8622835" cy="6029597"/>
          </a:xfrm>
          <a:prstGeom prst="rect">
            <a:avLst/>
          </a:prstGeom>
        </p:spPr>
      </p:pic>
    </p:spTree>
    <p:extLst>
      <p:ext uri="{BB962C8B-B14F-4D97-AF65-F5344CB8AC3E}">
        <p14:creationId xmlns:p14="http://schemas.microsoft.com/office/powerpoint/2010/main" val="3497716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274321" y="754381"/>
            <a:ext cx="8663939" cy="891539"/>
          </a:xfrm>
          <a:prstGeom prst="rect">
            <a:avLst/>
          </a:prstGeom>
        </p:spPr>
        <p:txBody>
          <a:bodyPr vert="horz" lIns="34290" tIns="34290" rIns="34290" bIns="34290" rtlCol="0" anchor="t" anchorCtr="0">
            <a:noAutofit/>
          </a:bodyPr>
          <a:lstStyle/>
          <a:p>
            <a:pPr>
              <a:spcBef>
                <a:spcPts val="0"/>
              </a:spcBef>
            </a:pPr>
            <a:r>
              <a:rPr lang="en-US" sz="3839" dirty="0">
                <a:latin typeface="Arial"/>
                <a:ea typeface="Arial"/>
                <a:cs typeface="Arial"/>
                <a:sym typeface="Arial"/>
              </a:rPr>
              <a:t>Waiting on a POSIX Thread</a:t>
            </a:r>
          </a:p>
        </p:txBody>
      </p:sp>
      <p:sp>
        <p:nvSpPr>
          <p:cNvPr id="63" name="Shape 63"/>
          <p:cNvSpPr txBox="1">
            <a:spLocks noGrp="1"/>
          </p:cNvSpPr>
          <p:nvPr>
            <p:ph type="body" idx="1"/>
          </p:nvPr>
        </p:nvSpPr>
        <p:spPr>
          <a:xfrm>
            <a:off x="274321" y="2299062"/>
            <a:ext cx="8663939" cy="4353197"/>
          </a:xfrm>
          <a:prstGeom prst="rect">
            <a:avLst/>
          </a:prstGeom>
        </p:spPr>
        <p:txBody>
          <a:bodyPr vert="horz" lIns="34290" tIns="34290" rIns="34290" bIns="34290" rtlCol="0" anchor="t" anchorCtr="0">
            <a:noAutofit/>
          </a:bodyPr>
          <a:lstStyle/>
          <a:p>
            <a:pPr>
              <a:spcBef>
                <a:spcPts val="0"/>
              </a:spcBef>
              <a:buNone/>
            </a:pPr>
            <a:r>
              <a:rPr lang="en-US" sz="2399" dirty="0" err="1">
                <a:latin typeface="Arial"/>
                <a:ea typeface="Arial"/>
                <a:cs typeface="Arial"/>
                <a:sym typeface="Arial"/>
              </a:rPr>
              <a:t>int</a:t>
            </a:r>
            <a:r>
              <a:rPr lang="en-US" sz="2399" dirty="0">
                <a:latin typeface="Arial"/>
                <a:ea typeface="Arial"/>
                <a:cs typeface="Arial"/>
                <a:sym typeface="Arial"/>
              </a:rPr>
              <a:t> </a:t>
            </a:r>
            <a:r>
              <a:rPr lang="en-US" sz="2399" dirty="0" err="1">
                <a:latin typeface="Arial"/>
                <a:ea typeface="Arial"/>
                <a:cs typeface="Arial"/>
                <a:sym typeface="Arial"/>
              </a:rPr>
              <a:t>pthread_join</a:t>
            </a:r>
            <a:r>
              <a:rPr lang="en-US" sz="2399" dirty="0">
                <a:latin typeface="Arial"/>
                <a:ea typeface="Arial"/>
                <a:cs typeface="Arial"/>
                <a:sym typeface="Arial"/>
              </a:rPr>
              <a:t>(</a:t>
            </a:r>
            <a:r>
              <a:rPr lang="en-US" sz="2399" dirty="0" err="1">
                <a:latin typeface="Arial"/>
                <a:ea typeface="Arial"/>
                <a:cs typeface="Arial"/>
                <a:sym typeface="Arial"/>
              </a:rPr>
              <a:t>pthread_t</a:t>
            </a:r>
            <a:r>
              <a:rPr lang="en-US" sz="2399" dirty="0">
                <a:latin typeface="Arial"/>
                <a:ea typeface="Arial"/>
                <a:cs typeface="Arial"/>
                <a:sym typeface="Arial"/>
              </a:rPr>
              <a:t> thread, void **</a:t>
            </a:r>
            <a:r>
              <a:rPr lang="en-US" sz="2399" dirty="0" err="1">
                <a:latin typeface="Arial"/>
                <a:ea typeface="Arial"/>
                <a:cs typeface="Arial"/>
                <a:sym typeface="Arial"/>
              </a:rPr>
              <a:t>value_ptr</a:t>
            </a:r>
            <a:r>
              <a:rPr lang="en-US" sz="2399" dirty="0">
                <a:latin typeface="Arial"/>
                <a:ea typeface="Arial"/>
                <a:cs typeface="Arial"/>
                <a:sym typeface="Arial"/>
              </a:rPr>
              <a:t>)</a:t>
            </a:r>
          </a:p>
          <a:p>
            <a:pPr>
              <a:spcBef>
                <a:spcPts val="0"/>
              </a:spcBef>
              <a:buNone/>
            </a:pPr>
            <a:endParaRPr sz="2399" dirty="0">
              <a:latin typeface="Arial"/>
              <a:ea typeface="Arial"/>
              <a:cs typeface="Arial"/>
              <a:sym typeface="Arial"/>
            </a:endParaRPr>
          </a:p>
          <a:p>
            <a:pPr>
              <a:spcBef>
                <a:spcPts val="0"/>
              </a:spcBef>
              <a:buNone/>
            </a:pPr>
            <a:r>
              <a:rPr lang="en-US" sz="2399" dirty="0">
                <a:latin typeface="Arial"/>
                <a:ea typeface="Arial"/>
                <a:cs typeface="Arial"/>
                <a:sym typeface="Arial"/>
              </a:rPr>
              <a:t>The calling thread is blocked until the target thread terminates and that thread's exit status is made available in </a:t>
            </a:r>
            <a:r>
              <a:rPr lang="en-US" sz="2399" dirty="0" err="1">
                <a:latin typeface="Arial"/>
                <a:ea typeface="Arial"/>
                <a:cs typeface="Arial"/>
                <a:sym typeface="Arial"/>
              </a:rPr>
              <a:t>value_ptr</a:t>
            </a:r>
            <a:r>
              <a:rPr lang="en-US" sz="2399" dirty="0">
                <a:latin typeface="Arial"/>
                <a:ea typeface="Arial"/>
                <a:cs typeface="Arial"/>
                <a:sym typeface="Arial"/>
              </a:rPr>
              <a:t>.  </a:t>
            </a:r>
          </a:p>
        </p:txBody>
      </p:sp>
    </p:spTree>
    <p:extLst>
      <p:ext uri="{BB962C8B-B14F-4D97-AF65-F5344CB8AC3E}">
        <p14:creationId xmlns:p14="http://schemas.microsoft.com/office/powerpoint/2010/main" val="3900185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Threading lifecycle example</a:t>
            </a:r>
            <a:endParaRPr lang="en-US" dirty="0"/>
          </a:p>
        </p:txBody>
      </p:sp>
      <p:pic>
        <p:nvPicPr>
          <p:cNvPr id="2052" name="Picture 4" descr="Join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0626" y="2103120"/>
            <a:ext cx="8562747" cy="29260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43042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Title 1"/>
          <p:cNvSpPr>
            <a:spLocks noGrp="1"/>
          </p:cNvSpPr>
          <p:nvPr>
            <p:ph type="title"/>
          </p:nvPr>
        </p:nvSpPr>
        <p:spPr>
          <a:xfrm>
            <a:off x="611188" y="817563"/>
            <a:ext cx="8281987" cy="708025"/>
          </a:xfrm>
        </p:spPr>
        <p:txBody>
          <a:bodyPr>
            <a:normAutofit fontScale="90000"/>
          </a:bodyPr>
          <a:lstStyle/>
          <a:p>
            <a:r>
              <a:rPr lang="en-US" altLang="en-US" dirty="0" err="1" smtClean="0"/>
              <a:t>Mutexes</a:t>
            </a:r>
            <a:endParaRPr lang="en-US" altLang="en-US" dirty="0" smtClean="0"/>
          </a:p>
        </p:txBody>
      </p:sp>
      <p:sp>
        <p:nvSpPr>
          <p:cNvPr id="53250" name="Content Placeholder 2"/>
          <p:cNvSpPr>
            <a:spLocks noGrp="1"/>
          </p:cNvSpPr>
          <p:nvPr>
            <p:ph idx="1"/>
          </p:nvPr>
        </p:nvSpPr>
        <p:spPr/>
        <p:txBody>
          <a:bodyPr/>
          <a:lstStyle/>
          <a:p>
            <a:r>
              <a:rPr lang="en-US" altLang="en-US" smtClean="0"/>
              <a:t>A thread that is busy-waiting may continually use the CPU accomplishing nothing.</a:t>
            </a:r>
            <a:br>
              <a:rPr lang="en-US" altLang="en-US" smtClean="0"/>
            </a:br>
            <a:endParaRPr lang="en-US" altLang="en-US" smtClean="0"/>
          </a:p>
          <a:p>
            <a:r>
              <a:rPr lang="en-US" altLang="en-US" smtClean="0"/>
              <a:t>Mutex (mutual exclusion) is a special type of variable that can be used to restrict access to a critical section to a single thread at a time.</a:t>
            </a:r>
          </a:p>
        </p:txBody>
      </p:sp>
    </p:spTree>
    <p:extLst>
      <p:ext uri="{BB962C8B-B14F-4D97-AF65-F5344CB8AC3E}">
        <p14:creationId xmlns:p14="http://schemas.microsoft.com/office/powerpoint/2010/main" val="139208441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PPRESENTATIONGUID" val="c1d84c9f-e1d7-497f-924c-f557b6e4713e"/>
  <p:tag name="WASPOLLED" val="3465EA0867D542FDB9D2D7A2FC6427DB"/>
  <p:tag name="TPVERSION" val="6"/>
  <p:tag name="TPFULLVERSION" val="6.2.1.5"/>
  <p:tag name="PPTVERSION" val="15"/>
  <p:tag name="TPOS" val="2"/>
  <p:tag name="TPLASTSAVEVERSION" val="6.2 PC"/>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10342</TotalTime>
  <Words>5877</Words>
  <Application>Microsoft Macintosh PowerPoint</Application>
  <PresentationFormat>On-screen Show (4:3)</PresentationFormat>
  <Paragraphs>553</Paragraphs>
  <Slides>64</Slides>
  <Notes>31</Notes>
  <HiddenSlides>15</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64</vt:i4>
      </vt:variant>
    </vt:vector>
  </HeadingPairs>
  <TitlesOfParts>
    <vt:vector size="70" baseType="lpstr">
      <vt:lpstr>Calibri</vt:lpstr>
      <vt:lpstr>Times New Roman</vt:lpstr>
      <vt:lpstr>Verdana Ref</vt:lpstr>
      <vt:lpstr>Wingdings</vt:lpstr>
      <vt:lpstr>Arial</vt:lpstr>
      <vt:lpstr>Office Theme</vt:lpstr>
      <vt:lpstr>PowerPoint Presentation</vt:lpstr>
      <vt:lpstr>POSIX Threads &lt;pthread.h&gt;</vt:lpstr>
      <vt:lpstr>Pthread Naming Conventions</vt:lpstr>
      <vt:lpstr>Creating a new POSIX Thread</vt:lpstr>
      <vt:lpstr>Terminating a thread</vt:lpstr>
      <vt:lpstr>Closing a POSIX Thread</vt:lpstr>
      <vt:lpstr>Waiting on a POSIX Thread</vt:lpstr>
      <vt:lpstr>Threading lifecycle example</vt:lpstr>
      <vt:lpstr>Mutexes</vt:lpstr>
      <vt:lpstr>Mutexes</vt:lpstr>
      <vt:lpstr>Mutexes</vt:lpstr>
      <vt:lpstr>Mutexes</vt:lpstr>
      <vt:lpstr>Global sum function that uses a mutex</vt:lpstr>
      <vt:lpstr>Semaphores</vt:lpstr>
      <vt:lpstr>Basic Semaphore Functions</vt:lpstr>
      <vt:lpstr>Basic Semaphore Functions</vt:lpstr>
      <vt:lpstr>PowerPoint Presentation</vt:lpstr>
      <vt:lpstr>PowerPoint Presentation</vt:lpstr>
      <vt:lpstr>Example: Multi-Threaded Linked List</vt:lpstr>
      <vt:lpstr>Simultaneous access by two threads</vt:lpstr>
      <vt:lpstr>Solution #1</vt:lpstr>
      <vt:lpstr>Issues</vt:lpstr>
      <vt:lpstr>Solution #2</vt:lpstr>
      <vt:lpstr>Issues</vt:lpstr>
      <vt:lpstr>Implementation of Member with one mutex per list node (1)</vt:lpstr>
      <vt:lpstr>Implementation of Member with one mutex per list node (2)</vt:lpstr>
      <vt:lpstr>Pthreads Read-Write Locks</vt:lpstr>
      <vt:lpstr>Protecting our linked list functions</vt:lpstr>
      <vt:lpstr>Linked List Performance</vt:lpstr>
      <vt:lpstr>Linked List Performance</vt:lpstr>
      <vt:lpstr>Deadlock</vt:lpstr>
      <vt:lpstr>Resource Categories</vt:lpstr>
      <vt:lpstr>Example: Memory Request</vt:lpstr>
      <vt:lpstr>Consumable Resources Deadlock</vt:lpstr>
      <vt:lpstr>PowerPoint Presentation</vt:lpstr>
      <vt:lpstr>PowerPoint Presentation</vt:lpstr>
      <vt:lpstr>PowerPoint Presentation</vt:lpstr>
      <vt:lpstr>Conditions for Deadlock</vt:lpstr>
      <vt:lpstr>PowerPoint Presentation</vt:lpstr>
      <vt:lpstr>PowerPoint Presentation</vt:lpstr>
      <vt:lpstr>Dealing with Deadlock</vt:lpstr>
      <vt:lpstr>Deadlock Prevention Strategies</vt:lpstr>
      <vt:lpstr>Preventing…</vt:lpstr>
      <vt:lpstr>Deadlock Avoidance</vt:lpstr>
      <vt:lpstr>Deadlock Avoidance</vt:lpstr>
      <vt:lpstr>Resource Allocation Denial</vt:lpstr>
      <vt:lpstr>PowerPoint Presentation</vt:lpstr>
      <vt:lpstr>PowerPoint Presentation</vt:lpstr>
      <vt:lpstr>PowerPoint Presentation</vt:lpstr>
      <vt:lpstr>Unsafe state … ?</vt:lpstr>
      <vt:lpstr>PowerPoint Presentation</vt:lpstr>
      <vt:lpstr>PowerPoint Presentation</vt:lpstr>
      <vt:lpstr>Deadlock Avoidance</vt:lpstr>
      <vt:lpstr>Deadlock Detection</vt:lpstr>
      <vt:lpstr>PowerPoint Presentation</vt:lpstr>
      <vt:lpstr>Deadlock Recovery Options</vt:lpstr>
      <vt:lpstr>PowerPoint Presentation</vt:lpstr>
      <vt:lpstr>Integrated Deadlock Strategy</vt:lpstr>
      <vt:lpstr>UNIX Concurrency Mechanisms</vt:lpstr>
      <vt:lpstr>Pipes</vt:lpstr>
      <vt:lpstr>Named Pipe</vt:lpstr>
      <vt:lpstr>Signals</vt:lpstr>
      <vt:lpstr>PowerPoint Presentation</vt:lpstr>
      <vt:lpstr>PowerPoint Presentation</vt:lpstr>
    </vt:vector>
  </TitlesOfParts>
  <Company>Missouri University of Science and Technology</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Joe Miner</dc:creator>
  <cp:lastModifiedBy>Mike Gosnell</cp:lastModifiedBy>
  <cp:revision>159</cp:revision>
  <dcterms:created xsi:type="dcterms:W3CDTF">2011-01-20T20:51:22Z</dcterms:created>
  <dcterms:modified xsi:type="dcterms:W3CDTF">2017-05-18T22:21:28Z</dcterms:modified>
</cp:coreProperties>
</file>