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2.xml" ContentType="application/vnd.openxmlformats-officedocument.presentationml.notesSlide+xml"/>
  <Override PartName="/ppt/charts/chart2.xml" ContentType="application/vnd.openxmlformats-officedocument.drawingml.chart+xml"/>
  <Override PartName="/ppt/tags/tag5.xml" ContentType="application/vnd.openxmlformats-officedocument.presentationml.tags+xml"/>
  <Override PartName="/ppt/tags/tag6.xml" ContentType="application/vnd.openxmlformats-officedocument.presentationml.tags+xml"/>
  <Override PartName="/ppt/charts/chart3.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charts/chart4.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76" r:id="rId3"/>
    <p:sldId id="277" r:id="rId4"/>
    <p:sldId id="278" r:id="rId5"/>
    <p:sldId id="279" r:id="rId6"/>
    <p:sldId id="280" r:id="rId7"/>
    <p:sldId id="281"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8" r:id="rId33"/>
    <p:sldId id="309" r:id="rId34"/>
    <p:sldId id="310" r:id="rId35"/>
    <p:sldId id="307" r:id="rId36"/>
    <p:sldId id="282" r:id="rId37"/>
  </p:sldIdLst>
  <p:sldSz cx="9144000" cy="6858000" type="screen4x3"/>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27" autoAdjust="0"/>
    <p:restoredTop sz="76291" autoAdjust="0"/>
  </p:normalViewPr>
  <p:slideViewPr>
    <p:cSldViewPr snapToGrid="0" snapToObjects="1">
      <p:cViewPr varScale="1">
        <p:scale>
          <a:sx n="62" d="100"/>
          <a:sy n="62" d="100"/>
        </p:scale>
        <p:origin x="127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836097712"/>
        <c:axId val="1829893184"/>
        <c:axId val="1502278704"/>
      </c:bar3DChart>
      <c:catAx>
        <c:axId val="1836097712"/>
        <c:scaling>
          <c:orientation val="minMax"/>
        </c:scaling>
        <c:delete val="0"/>
        <c:axPos val="b"/>
        <c:numFmt formatCode="General" sourceLinked="1"/>
        <c:majorTickMark val="out"/>
        <c:minorTickMark val="none"/>
        <c:tickLblPos val="nextTo"/>
        <c:crossAx val="1829893184"/>
        <c:crosses val="autoZero"/>
        <c:auto val="1"/>
        <c:lblAlgn val="ctr"/>
        <c:lblOffset val="100"/>
        <c:noMultiLvlLbl val="0"/>
      </c:catAx>
      <c:valAx>
        <c:axId val="1829893184"/>
        <c:scaling>
          <c:orientation val="minMax"/>
        </c:scaling>
        <c:delete val="0"/>
        <c:axPos val="l"/>
        <c:majorGridlines/>
        <c:numFmt formatCode="General" sourceLinked="1"/>
        <c:majorTickMark val="out"/>
        <c:minorTickMark val="none"/>
        <c:tickLblPos val="nextTo"/>
        <c:crossAx val="1836097712"/>
        <c:crosses val="autoZero"/>
        <c:crossBetween val="between"/>
      </c:valAx>
      <c:serAx>
        <c:axId val="1502278704"/>
        <c:scaling>
          <c:orientation val="minMax"/>
        </c:scaling>
        <c:delete val="0"/>
        <c:axPos val="b"/>
        <c:majorTickMark val="out"/>
        <c:minorTickMark val="none"/>
        <c:tickLblPos val="nextTo"/>
        <c:crossAx val="1829893184"/>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0"/>
      <c:rotY val="0"/>
      <c:rAngAx val="0"/>
      <c:perspective val="60"/>
    </c:view3D>
    <c:floor>
      <c:thickness val="0"/>
    </c:floor>
    <c:sideWall>
      <c:thickness val="0"/>
    </c:sideWall>
    <c:backWall>
      <c:thickness val="0"/>
    </c:backWall>
    <c:plotArea>
      <c:layout>
        <c:manualLayout>
          <c:xMode val="edge"/>
          <c:yMode val="edge"/>
          <c:x val="0.00833333333333333"/>
          <c:y val="0.0716049382716049"/>
          <c:w val="0.991666666666667"/>
          <c:h val="0.759592495382522"/>
        </c:manualLayout>
      </c:layout>
      <c:bar3DChart>
        <c:barDir val="col"/>
        <c:grouping val="clustered"/>
        <c:varyColors val="1"/>
        <c:ser>
          <c:idx val="0"/>
          <c:order val="0"/>
          <c:tx>
            <c:strRef>
              <c:f>Sheet1!$B$1</c:f>
              <c:strCache>
                <c:ptCount val="1"/>
                <c:pt idx="0">
                  <c:v>50%</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Sheet1!$A$1:$A$2</c:f>
              <c:strCache>
                <c:ptCount val="2"/>
                <c:pt idx="0">
                  <c:v>Primary/Secondary</c:v>
                </c:pt>
                <c:pt idx="1">
                  <c:v>Internal/External</c:v>
                </c:pt>
              </c:strCache>
            </c:strRef>
          </c:cat>
          <c:val>
            <c:numRef>
              <c:f>Sheet1!$B$1:$B$2</c:f>
              <c:numCache>
                <c:formatCode>0%</c:formatCode>
                <c:ptCount val="2"/>
                <c:pt idx="0">
                  <c:v>0.5</c:v>
                </c:pt>
                <c:pt idx="1">
                  <c:v>0.5</c:v>
                </c:pt>
              </c:numCache>
            </c:numRef>
          </c:val>
        </c:ser>
        <c:dLbls>
          <c:showLegendKey val="0"/>
          <c:showVal val="0"/>
          <c:showCatName val="0"/>
          <c:showSerName val="0"/>
          <c:showPercent val="0"/>
          <c:showBubbleSize val="0"/>
        </c:dLbls>
        <c:gapWidth val="150"/>
        <c:shape val="cylinder"/>
        <c:axId val="1821950448"/>
        <c:axId val="1822152176"/>
        <c:axId val="0"/>
      </c:bar3DChart>
      <c:catAx>
        <c:axId val="1821950448"/>
        <c:scaling>
          <c:orientation val="minMax"/>
        </c:scaling>
        <c:delete val="0"/>
        <c:axPos val="b"/>
        <c:numFmt formatCode="General" sourceLinked="1"/>
        <c:majorTickMark val="out"/>
        <c:minorTickMark val="none"/>
        <c:tickLblPos val="nextTo"/>
        <c:spPr>
          <a:ln w="6350">
            <a:noFill/>
          </a:ln>
        </c:spPr>
        <c:crossAx val="1822152176"/>
        <c:crosses val="autoZero"/>
        <c:auto val="1"/>
        <c:lblAlgn val="ctr"/>
        <c:lblOffset val="100"/>
        <c:noMultiLvlLbl val="0"/>
      </c:catAx>
      <c:valAx>
        <c:axId val="1822152176"/>
        <c:scaling>
          <c:orientation val="minMax"/>
          <c:min val="0.0"/>
        </c:scaling>
        <c:delete val="0"/>
        <c:axPos val="l"/>
        <c:numFmt formatCode="0%" sourceLinked="1"/>
        <c:majorTickMark val="out"/>
        <c:minorTickMark val="none"/>
        <c:tickLblPos val="none"/>
        <c:spPr>
          <a:ln w="6350">
            <a:noFill/>
          </a:ln>
        </c:spPr>
        <c:crossAx val="1821950448"/>
        <c:crosses val="autoZero"/>
        <c:crossBetween val="between"/>
      </c:valAx>
    </c:plotArea>
    <c:plotVisOnly val="1"/>
    <c:dispBlanksAs val="span"/>
    <c:showDLblsOverMax val="0"/>
  </c:chart>
  <c:spPr>
    <a:noFill/>
    <a:ln w="6350">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0"/>
      <c:rotY val="0"/>
      <c:rAngAx val="0"/>
      <c:perspective val="60"/>
    </c:view3D>
    <c:floor>
      <c:thickness val="0"/>
    </c:floor>
    <c:sideWall>
      <c:thickness val="0"/>
    </c:sideWall>
    <c:backWall>
      <c:thickness val="0"/>
    </c:backWall>
    <c:plotArea>
      <c:layout>
        <c:manualLayout>
          <c:xMode val="edge"/>
          <c:yMode val="edge"/>
          <c:x val="0.00833333333333333"/>
          <c:y val="0.0716049382716049"/>
          <c:w val="0.991666666666667"/>
          <c:h val="0.759592495382522"/>
        </c:manualLayout>
      </c:layout>
      <c:bar3DChart>
        <c:barDir val="col"/>
        <c:grouping val="clustered"/>
        <c:varyColors val="1"/>
        <c:ser>
          <c:idx val="0"/>
          <c:order val="0"/>
          <c:tx>
            <c:strRef>
              <c:f>Sheet1!$B$1</c:f>
              <c:strCache>
                <c:ptCount val="1"/>
                <c:pt idx="0">
                  <c:v>50%</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Sheet1!$A$1:$A$2</c:f>
              <c:strCache>
                <c:ptCount val="2"/>
                <c:pt idx="0">
                  <c:v>True</c:v>
                </c:pt>
                <c:pt idx="1">
                  <c:v>False</c:v>
                </c:pt>
              </c:strCache>
            </c:strRef>
          </c:cat>
          <c:val>
            <c:numRef>
              <c:f>Sheet1!$B$1:$B$2</c:f>
              <c:numCache>
                <c:formatCode>0%</c:formatCode>
                <c:ptCount val="2"/>
                <c:pt idx="0">
                  <c:v>0.5</c:v>
                </c:pt>
                <c:pt idx="1">
                  <c:v>0.5</c:v>
                </c:pt>
              </c:numCache>
            </c:numRef>
          </c:val>
        </c:ser>
        <c:dLbls>
          <c:showLegendKey val="0"/>
          <c:showVal val="0"/>
          <c:showCatName val="0"/>
          <c:showSerName val="0"/>
          <c:showPercent val="0"/>
          <c:showBubbleSize val="0"/>
        </c:dLbls>
        <c:gapWidth val="150"/>
        <c:shape val="cylinder"/>
        <c:axId val="1822282944"/>
        <c:axId val="1821875136"/>
        <c:axId val="0"/>
      </c:bar3DChart>
      <c:catAx>
        <c:axId val="1822282944"/>
        <c:scaling>
          <c:orientation val="minMax"/>
        </c:scaling>
        <c:delete val="0"/>
        <c:axPos val="b"/>
        <c:numFmt formatCode="General" sourceLinked="1"/>
        <c:majorTickMark val="out"/>
        <c:minorTickMark val="none"/>
        <c:tickLblPos val="nextTo"/>
        <c:spPr>
          <a:ln w="6350">
            <a:noFill/>
          </a:ln>
        </c:spPr>
        <c:crossAx val="1821875136"/>
        <c:crosses val="autoZero"/>
        <c:auto val="1"/>
        <c:lblAlgn val="ctr"/>
        <c:lblOffset val="100"/>
        <c:noMultiLvlLbl val="0"/>
      </c:catAx>
      <c:valAx>
        <c:axId val="1821875136"/>
        <c:scaling>
          <c:orientation val="minMax"/>
          <c:min val="0.0"/>
        </c:scaling>
        <c:delete val="0"/>
        <c:axPos val="l"/>
        <c:numFmt formatCode="0%" sourceLinked="1"/>
        <c:majorTickMark val="out"/>
        <c:minorTickMark val="none"/>
        <c:tickLblPos val="none"/>
        <c:spPr>
          <a:ln w="6350">
            <a:noFill/>
          </a:ln>
        </c:spPr>
        <c:crossAx val="1822282944"/>
        <c:crosses val="autoZero"/>
        <c:crossBetween val="between"/>
      </c:valAx>
    </c:plotArea>
    <c:plotVisOnly val="1"/>
    <c:dispBlanksAs val="span"/>
    <c:showDLblsOverMax val="0"/>
  </c:chart>
  <c:spPr>
    <a:noFill/>
    <a:ln w="6350">
      <a:no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0"/>
      <c:rotY val="0"/>
      <c:rAngAx val="0"/>
      <c:perspective val="60"/>
    </c:view3D>
    <c:floor>
      <c:thickness val="0"/>
    </c:floor>
    <c:sideWall>
      <c:thickness val="0"/>
    </c:sideWall>
    <c:backWall>
      <c:thickness val="0"/>
    </c:backWall>
    <c:plotArea>
      <c:layout>
        <c:manualLayout>
          <c:xMode val="edge"/>
          <c:yMode val="edge"/>
          <c:x val="0.00833333333333333"/>
          <c:y val="0.0716049382716049"/>
          <c:w val="0.991666666666667"/>
          <c:h val="0.759592495382522"/>
        </c:manualLayout>
      </c:layout>
      <c:bar3DChart>
        <c:barDir val="col"/>
        <c:grouping val="clustered"/>
        <c:varyColors val="1"/>
        <c:ser>
          <c:idx val="0"/>
          <c:order val="0"/>
          <c:tx>
            <c:strRef>
              <c:f>Sheet1!$B$1</c:f>
              <c:strCache>
                <c:ptCount val="1"/>
                <c:pt idx="0">
                  <c:v>50%</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Sheet1!$A$1:$A$2</c:f>
              <c:strCache>
                <c:ptCount val="2"/>
                <c:pt idx="0">
                  <c:v>True</c:v>
                </c:pt>
                <c:pt idx="1">
                  <c:v>False</c:v>
                </c:pt>
              </c:strCache>
            </c:strRef>
          </c:cat>
          <c:val>
            <c:numRef>
              <c:f>Sheet1!$B$1:$B$2</c:f>
              <c:numCache>
                <c:formatCode>0%</c:formatCode>
                <c:ptCount val="2"/>
                <c:pt idx="0">
                  <c:v>0.5</c:v>
                </c:pt>
                <c:pt idx="1">
                  <c:v>0.5</c:v>
                </c:pt>
              </c:numCache>
            </c:numRef>
          </c:val>
        </c:ser>
        <c:dLbls>
          <c:showLegendKey val="0"/>
          <c:showVal val="0"/>
          <c:showCatName val="0"/>
          <c:showSerName val="0"/>
          <c:showPercent val="0"/>
          <c:showBubbleSize val="0"/>
        </c:dLbls>
        <c:gapWidth val="150"/>
        <c:shape val="cylinder"/>
        <c:axId val="1446353904"/>
        <c:axId val="1508973904"/>
        <c:axId val="0"/>
      </c:bar3DChart>
      <c:catAx>
        <c:axId val="1446353904"/>
        <c:scaling>
          <c:orientation val="minMax"/>
        </c:scaling>
        <c:delete val="0"/>
        <c:axPos val="b"/>
        <c:numFmt formatCode="General" sourceLinked="1"/>
        <c:majorTickMark val="out"/>
        <c:minorTickMark val="none"/>
        <c:tickLblPos val="nextTo"/>
        <c:spPr>
          <a:ln w="6350">
            <a:noFill/>
          </a:ln>
        </c:spPr>
        <c:crossAx val="1508973904"/>
        <c:crosses val="autoZero"/>
        <c:auto val="1"/>
        <c:lblAlgn val="ctr"/>
        <c:lblOffset val="100"/>
        <c:noMultiLvlLbl val="0"/>
      </c:catAx>
      <c:valAx>
        <c:axId val="1508973904"/>
        <c:scaling>
          <c:orientation val="minMax"/>
          <c:min val="0.0"/>
        </c:scaling>
        <c:delete val="0"/>
        <c:axPos val="l"/>
        <c:numFmt formatCode="0%" sourceLinked="1"/>
        <c:majorTickMark val="out"/>
        <c:minorTickMark val="none"/>
        <c:tickLblPos val="none"/>
        <c:spPr>
          <a:ln w="6350">
            <a:noFill/>
          </a:ln>
        </c:spPr>
        <c:crossAx val="1446353904"/>
        <c:crosses val="autoZero"/>
        <c:crossBetween val="between"/>
      </c:valAx>
    </c:plotArea>
    <c:plotVisOnly val="1"/>
    <c:dispBlanksAs val="span"/>
    <c:showDLblsOverMax val="0"/>
  </c:chart>
  <c:spPr>
    <a:noFill/>
    <a:ln w="6350">
      <a:noFill/>
    </a:ln>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5E6DC-9DD3-0642-8F56-4D3A35AC3679}"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8FC406A-186F-1F4E-96E1-B75D1DA97A3E}">
      <dgm:prSet phldrT="[Text]" custT="1"/>
      <dgm:spPr>
        <a:solidFill>
          <a:schemeClr val="accent4">
            <a:lumMod val="50000"/>
          </a:schemeClr>
        </a:solidFill>
      </dgm:spPr>
      <dgm:t>
        <a:bodyPr/>
        <a:lstStyle/>
        <a:p>
          <a:r>
            <a:rPr lang="en-NZ" sz="2400" b="1" i="0" dirty="0" smtClean="0"/>
            <a:t>External Fragmentation</a:t>
          </a:r>
          <a:endParaRPr lang="en-US" sz="2400" i="0" dirty="0"/>
        </a:p>
      </dgm:t>
    </dgm:pt>
    <dgm:pt modelId="{B9BAEC2A-811B-E043-BE36-55D3BF1C400B}" type="parTrans" cxnId="{323C02D0-485E-C844-826A-5AD40BCC539B}">
      <dgm:prSet/>
      <dgm:spPr/>
      <dgm:t>
        <a:bodyPr/>
        <a:lstStyle/>
        <a:p>
          <a:endParaRPr lang="en-US"/>
        </a:p>
      </dgm:t>
    </dgm:pt>
    <dgm:pt modelId="{069E2B24-96F3-4441-BD96-3D16DD060F92}" type="sibTrans" cxnId="{323C02D0-485E-C844-826A-5AD40BCC539B}">
      <dgm:prSet/>
      <dgm:spPr/>
      <dgm:t>
        <a:bodyPr/>
        <a:lstStyle/>
        <a:p>
          <a:endParaRPr lang="en-US"/>
        </a:p>
      </dgm:t>
    </dgm:pt>
    <dgm:pt modelId="{5BA5D4FC-88C5-694E-8CDC-E40067D32F36}">
      <dgm:prSet/>
      <dgm:spPr/>
      <dgm:t>
        <a:bodyPr/>
        <a:lstStyle/>
        <a:p>
          <a:r>
            <a:rPr lang="en-NZ" smtClean="0"/>
            <a:t>memory becomes more and more fragmented</a:t>
          </a:r>
          <a:endParaRPr lang="en-NZ" dirty="0" smtClean="0"/>
        </a:p>
      </dgm:t>
    </dgm:pt>
    <dgm:pt modelId="{BE21D45E-8E33-BE49-9CD3-E872A85A0F27}" type="parTrans" cxnId="{410958C4-C3C2-DC46-9444-FF2FD680407F}">
      <dgm:prSet/>
      <dgm:spPr/>
      <dgm:t>
        <a:bodyPr/>
        <a:lstStyle/>
        <a:p>
          <a:endParaRPr lang="en-US"/>
        </a:p>
      </dgm:t>
    </dgm:pt>
    <dgm:pt modelId="{4A925EC8-FAD4-1F41-BE7E-6151B0FC3B95}" type="sibTrans" cxnId="{410958C4-C3C2-DC46-9444-FF2FD680407F}">
      <dgm:prSet/>
      <dgm:spPr/>
      <dgm:t>
        <a:bodyPr/>
        <a:lstStyle/>
        <a:p>
          <a:endParaRPr lang="en-US"/>
        </a:p>
      </dgm:t>
    </dgm:pt>
    <dgm:pt modelId="{0DE43C26-AC74-1A44-B67B-60C02D894803}">
      <dgm:prSet/>
      <dgm:spPr/>
      <dgm:t>
        <a:bodyPr/>
        <a:lstStyle/>
        <a:p>
          <a:r>
            <a:rPr lang="en-NZ" smtClean="0"/>
            <a:t>memory utilization declines</a:t>
          </a:r>
          <a:endParaRPr lang="en-NZ" dirty="0" smtClean="0"/>
        </a:p>
      </dgm:t>
    </dgm:pt>
    <dgm:pt modelId="{EC4A4E06-99F8-534D-B5B7-835F30950EC2}" type="parTrans" cxnId="{C952E714-6445-174D-AC31-2A6A9C201910}">
      <dgm:prSet/>
      <dgm:spPr/>
      <dgm:t>
        <a:bodyPr/>
        <a:lstStyle/>
        <a:p>
          <a:endParaRPr lang="en-US"/>
        </a:p>
      </dgm:t>
    </dgm:pt>
    <dgm:pt modelId="{6D348F38-F0EB-9747-8C19-09C132882EFA}" type="sibTrans" cxnId="{C952E714-6445-174D-AC31-2A6A9C201910}">
      <dgm:prSet/>
      <dgm:spPr/>
      <dgm:t>
        <a:bodyPr/>
        <a:lstStyle/>
        <a:p>
          <a:endParaRPr lang="en-US"/>
        </a:p>
      </dgm:t>
    </dgm:pt>
    <dgm:pt modelId="{CFA757D8-5B4A-8344-844C-50374B0AA18A}">
      <dgm:prSet custT="1"/>
      <dgm:spPr/>
      <dgm:t>
        <a:bodyPr/>
        <a:lstStyle/>
        <a:p>
          <a:r>
            <a:rPr lang="en-NZ" sz="2400" b="1" i="0" dirty="0" smtClean="0"/>
            <a:t>Compaction</a:t>
          </a:r>
        </a:p>
      </dgm:t>
    </dgm:pt>
    <dgm:pt modelId="{7F660C03-3DC7-E241-A21F-3D5B9DAD5D7C}" type="parTrans" cxnId="{6D9D9B5C-A232-8A40-805D-6696A698083D}">
      <dgm:prSet/>
      <dgm:spPr/>
      <dgm:t>
        <a:bodyPr/>
        <a:lstStyle/>
        <a:p>
          <a:endParaRPr lang="en-US"/>
        </a:p>
      </dgm:t>
    </dgm:pt>
    <dgm:pt modelId="{3F71CEBA-59C4-F14E-AEE9-C080D58E3B16}" type="sibTrans" cxnId="{6D9D9B5C-A232-8A40-805D-6696A698083D}">
      <dgm:prSet/>
      <dgm:spPr/>
      <dgm:t>
        <a:bodyPr/>
        <a:lstStyle/>
        <a:p>
          <a:endParaRPr lang="en-US"/>
        </a:p>
      </dgm:t>
    </dgm:pt>
    <dgm:pt modelId="{9E92A628-284B-0A4D-AF4A-A3E0CC5903D2}">
      <dgm:prSet/>
      <dgm:spPr>
        <a:ln>
          <a:solidFill>
            <a:schemeClr val="accent4"/>
          </a:solidFill>
        </a:ln>
      </dgm:spPr>
      <dgm:t>
        <a:bodyPr/>
        <a:lstStyle/>
        <a:p>
          <a:r>
            <a:rPr lang="en-NZ" smtClean="0"/>
            <a:t>technique for overcoming external fragmentation</a:t>
          </a:r>
          <a:endParaRPr lang="en-NZ" dirty="0" smtClean="0"/>
        </a:p>
      </dgm:t>
    </dgm:pt>
    <dgm:pt modelId="{B89EFC6D-CA01-B246-9B67-51FE6E8B70BB}" type="parTrans" cxnId="{7C568239-7FB0-D14E-87D1-6C892FE9DC01}">
      <dgm:prSet/>
      <dgm:spPr/>
      <dgm:t>
        <a:bodyPr/>
        <a:lstStyle/>
        <a:p>
          <a:endParaRPr lang="en-US"/>
        </a:p>
      </dgm:t>
    </dgm:pt>
    <dgm:pt modelId="{8D5778BE-8C45-DA4F-921B-A6D186764DDD}" type="sibTrans" cxnId="{7C568239-7FB0-D14E-87D1-6C892FE9DC01}">
      <dgm:prSet/>
      <dgm:spPr/>
      <dgm:t>
        <a:bodyPr/>
        <a:lstStyle/>
        <a:p>
          <a:endParaRPr lang="en-US"/>
        </a:p>
      </dgm:t>
    </dgm:pt>
    <dgm:pt modelId="{EDD23089-E723-7049-A4E0-037CCF801387}">
      <dgm:prSet/>
      <dgm:spPr>
        <a:ln>
          <a:solidFill>
            <a:schemeClr val="accent4"/>
          </a:solidFill>
        </a:ln>
      </dgm:spPr>
      <dgm:t>
        <a:bodyPr/>
        <a:lstStyle/>
        <a:p>
          <a:r>
            <a:rPr lang="en-NZ" smtClean="0"/>
            <a:t>OS shifts processes so that they are contiguous</a:t>
          </a:r>
          <a:endParaRPr lang="en-NZ" dirty="0" smtClean="0"/>
        </a:p>
      </dgm:t>
    </dgm:pt>
    <dgm:pt modelId="{D860A06A-1E31-FE4E-B9C6-5BD39D3D7A02}" type="parTrans" cxnId="{B8C69940-40E4-D547-A640-55444ED6BFBF}">
      <dgm:prSet/>
      <dgm:spPr/>
      <dgm:t>
        <a:bodyPr/>
        <a:lstStyle/>
        <a:p>
          <a:endParaRPr lang="en-US"/>
        </a:p>
      </dgm:t>
    </dgm:pt>
    <dgm:pt modelId="{C8A50628-5281-E64F-AC9D-907DA8DC9C2E}" type="sibTrans" cxnId="{B8C69940-40E4-D547-A640-55444ED6BFBF}">
      <dgm:prSet/>
      <dgm:spPr/>
      <dgm:t>
        <a:bodyPr/>
        <a:lstStyle/>
        <a:p>
          <a:endParaRPr lang="en-US"/>
        </a:p>
      </dgm:t>
    </dgm:pt>
    <dgm:pt modelId="{925627CF-133A-A441-9898-007F531F1EB1}">
      <dgm:prSet/>
      <dgm:spPr>
        <a:ln>
          <a:solidFill>
            <a:schemeClr val="accent4"/>
          </a:solidFill>
        </a:ln>
      </dgm:spPr>
      <dgm:t>
        <a:bodyPr/>
        <a:lstStyle/>
        <a:p>
          <a:r>
            <a:rPr lang="en-NZ" smtClean="0"/>
            <a:t>free memory is together in one block</a:t>
          </a:r>
          <a:endParaRPr lang="en-NZ" dirty="0" smtClean="0"/>
        </a:p>
      </dgm:t>
    </dgm:pt>
    <dgm:pt modelId="{47141E66-9456-EC45-88EE-857DEAA9E1EE}" type="parTrans" cxnId="{3AE4CC3A-EB4A-B841-8E4D-F9BE839FDA41}">
      <dgm:prSet/>
      <dgm:spPr/>
      <dgm:t>
        <a:bodyPr/>
        <a:lstStyle/>
        <a:p>
          <a:endParaRPr lang="en-US"/>
        </a:p>
      </dgm:t>
    </dgm:pt>
    <dgm:pt modelId="{DF6EE691-4A99-2A4D-9960-054228732BAD}" type="sibTrans" cxnId="{3AE4CC3A-EB4A-B841-8E4D-F9BE839FDA41}">
      <dgm:prSet/>
      <dgm:spPr/>
      <dgm:t>
        <a:bodyPr/>
        <a:lstStyle/>
        <a:p>
          <a:endParaRPr lang="en-US"/>
        </a:p>
      </dgm:t>
    </dgm:pt>
    <dgm:pt modelId="{C656067F-6308-0946-9224-7579E500CA19}">
      <dgm:prSet/>
      <dgm:spPr>
        <a:ln>
          <a:solidFill>
            <a:schemeClr val="accent4"/>
          </a:solidFill>
        </a:ln>
      </dgm:spPr>
      <dgm:t>
        <a:bodyPr/>
        <a:lstStyle/>
        <a:p>
          <a:r>
            <a:rPr lang="en-NZ" smtClean="0"/>
            <a:t>time consuming and wastes CPU time</a:t>
          </a:r>
          <a:endParaRPr lang="en-NZ" dirty="0" smtClean="0"/>
        </a:p>
      </dgm:t>
    </dgm:pt>
    <dgm:pt modelId="{62D77508-CA8A-5841-AD30-C46EEE506234}" type="parTrans" cxnId="{77546FE6-4B29-8848-87C8-93AFD1BF7CBD}">
      <dgm:prSet/>
      <dgm:spPr/>
      <dgm:t>
        <a:bodyPr/>
        <a:lstStyle/>
        <a:p>
          <a:endParaRPr lang="en-US"/>
        </a:p>
      </dgm:t>
    </dgm:pt>
    <dgm:pt modelId="{CA49C167-079C-B94F-B053-F5BD6714EFBD}" type="sibTrans" cxnId="{77546FE6-4B29-8848-87C8-93AFD1BF7CBD}">
      <dgm:prSet/>
      <dgm:spPr/>
      <dgm:t>
        <a:bodyPr/>
        <a:lstStyle/>
        <a:p>
          <a:endParaRPr lang="en-US"/>
        </a:p>
      </dgm:t>
    </dgm:pt>
    <dgm:pt modelId="{E79C046D-0599-6A47-B1B9-B02280642755}" type="pres">
      <dgm:prSet presAssocID="{1415E6DC-9DD3-0642-8F56-4D3A35AC3679}" presName="linear" presStyleCnt="0">
        <dgm:presLayoutVars>
          <dgm:dir/>
          <dgm:animLvl val="lvl"/>
          <dgm:resizeHandles val="exact"/>
        </dgm:presLayoutVars>
      </dgm:prSet>
      <dgm:spPr/>
      <dgm:t>
        <a:bodyPr/>
        <a:lstStyle/>
        <a:p>
          <a:endParaRPr lang="en-US"/>
        </a:p>
      </dgm:t>
    </dgm:pt>
    <dgm:pt modelId="{ED7E813C-A380-6940-A7FA-2307673F69C1}" type="pres">
      <dgm:prSet presAssocID="{A8FC406A-186F-1F4E-96E1-B75D1DA97A3E}" presName="parentLin" presStyleCnt="0"/>
      <dgm:spPr/>
    </dgm:pt>
    <dgm:pt modelId="{AC90047A-3CB1-3B4B-9B72-82F93A5A00C5}" type="pres">
      <dgm:prSet presAssocID="{A8FC406A-186F-1F4E-96E1-B75D1DA97A3E}" presName="parentLeftMargin" presStyleLbl="node1" presStyleIdx="0" presStyleCnt="2"/>
      <dgm:spPr/>
      <dgm:t>
        <a:bodyPr/>
        <a:lstStyle/>
        <a:p>
          <a:endParaRPr lang="en-US"/>
        </a:p>
      </dgm:t>
    </dgm:pt>
    <dgm:pt modelId="{E3F070B9-6919-BD46-80FE-BAF6D53D2FD9}" type="pres">
      <dgm:prSet presAssocID="{A8FC406A-186F-1F4E-96E1-B75D1DA97A3E}" presName="parentText" presStyleLbl="node1" presStyleIdx="0" presStyleCnt="2">
        <dgm:presLayoutVars>
          <dgm:chMax val="0"/>
          <dgm:bulletEnabled val="1"/>
        </dgm:presLayoutVars>
      </dgm:prSet>
      <dgm:spPr/>
      <dgm:t>
        <a:bodyPr/>
        <a:lstStyle/>
        <a:p>
          <a:endParaRPr lang="en-US"/>
        </a:p>
      </dgm:t>
    </dgm:pt>
    <dgm:pt modelId="{E32CE21C-9557-E74A-B2E0-1B6259F7BD19}" type="pres">
      <dgm:prSet presAssocID="{A8FC406A-186F-1F4E-96E1-B75D1DA97A3E}" presName="negativeSpace" presStyleCnt="0"/>
      <dgm:spPr/>
    </dgm:pt>
    <dgm:pt modelId="{AF2C0A7A-BF2F-CB4A-AE7D-877EB948880B}" type="pres">
      <dgm:prSet presAssocID="{A8FC406A-186F-1F4E-96E1-B75D1DA97A3E}" presName="childText" presStyleLbl="conFgAcc1" presStyleIdx="0" presStyleCnt="2">
        <dgm:presLayoutVars>
          <dgm:bulletEnabled val="1"/>
        </dgm:presLayoutVars>
      </dgm:prSet>
      <dgm:spPr/>
      <dgm:t>
        <a:bodyPr/>
        <a:lstStyle/>
        <a:p>
          <a:endParaRPr lang="en-US"/>
        </a:p>
      </dgm:t>
    </dgm:pt>
    <dgm:pt modelId="{96E8863F-22C9-504D-B9E7-EA2755E72788}" type="pres">
      <dgm:prSet presAssocID="{069E2B24-96F3-4441-BD96-3D16DD060F92}" presName="spaceBetweenRectangles" presStyleCnt="0"/>
      <dgm:spPr/>
    </dgm:pt>
    <dgm:pt modelId="{C4D9122B-CCB5-A84D-8022-84A14CD7D0E7}" type="pres">
      <dgm:prSet presAssocID="{CFA757D8-5B4A-8344-844C-50374B0AA18A}" presName="parentLin" presStyleCnt="0"/>
      <dgm:spPr/>
    </dgm:pt>
    <dgm:pt modelId="{78569E4E-ADA1-6D4A-B56A-01059BBD2C01}" type="pres">
      <dgm:prSet presAssocID="{CFA757D8-5B4A-8344-844C-50374B0AA18A}" presName="parentLeftMargin" presStyleLbl="node1" presStyleIdx="0" presStyleCnt="2"/>
      <dgm:spPr/>
      <dgm:t>
        <a:bodyPr/>
        <a:lstStyle/>
        <a:p>
          <a:endParaRPr lang="en-US"/>
        </a:p>
      </dgm:t>
    </dgm:pt>
    <dgm:pt modelId="{6ED051DD-8E06-014D-A56B-AECC9C897179}" type="pres">
      <dgm:prSet presAssocID="{CFA757D8-5B4A-8344-844C-50374B0AA18A}" presName="parentText" presStyleLbl="node1" presStyleIdx="1" presStyleCnt="2">
        <dgm:presLayoutVars>
          <dgm:chMax val="0"/>
          <dgm:bulletEnabled val="1"/>
        </dgm:presLayoutVars>
      </dgm:prSet>
      <dgm:spPr/>
      <dgm:t>
        <a:bodyPr/>
        <a:lstStyle/>
        <a:p>
          <a:endParaRPr lang="en-US"/>
        </a:p>
      </dgm:t>
    </dgm:pt>
    <dgm:pt modelId="{8B1C0B79-89BC-FB49-9028-CAA73E45B55A}" type="pres">
      <dgm:prSet presAssocID="{CFA757D8-5B4A-8344-844C-50374B0AA18A}" presName="negativeSpace" presStyleCnt="0"/>
      <dgm:spPr/>
    </dgm:pt>
    <dgm:pt modelId="{4B6B4C5E-5223-0843-B5C6-1C59E8EA8399}" type="pres">
      <dgm:prSet presAssocID="{CFA757D8-5B4A-8344-844C-50374B0AA18A}" presName="childText" presStyleLbl="conFgAcc1" presStyleIdx="1" presStyleCnt="2">
        <dgm:presLayoutVars>
          <dgm:bulletEnabled val="1"/>
        </dgm:presLayoutVars>
      </dgm:prSet>
      <dgm:spPr/>
      <dgm:t>
        <a:bodyPr/>
        <a:lstStyle/>
        <a:p>
          <a:endParaRPr lang="en-US"/>
        </a:p>
      </dgm:t>
    </dgm:pt>
  </dgm:ptLst>
  <dgm:cxnLst>
    <dgm:cxn modelId="{323C02D0-485E-C844-826A-5AD40BCC539B}" srcId="{1415E6DC-9DD3-0642-8F56-4D3A35AC3679}" destId="{A8FC406A-186F-1F4E-96E1-B75D1DA97A3E}" srcOrd="0" destOrd="0" parTransId="{B9BAEC2A-811B-E043-BE36-55D3BF1C400B}" sibTransId="{069E2B24-96F3-4441-BD96-3D16DD060F92}"/>
    <dgm:cxn modelId="{F506A19A-8A3F-4FEE-9377-ECB87A67F1CA}" type="presOf" srcId="{A8FC406A-186F-1F4E-96E1-B75D1DA97A3E}" destId="{AC90047A-3CB1-3B4B-9B72-82F93A5A00C5}" srcOrd="0" destOrd="0" presId="urn:microsoft.com/office/officeart/2005/8/layout/list1"/>
    <dgm:cxn modelId="{86001179-BDCE-44D1-8D5F-9F97A0BCAF6F}" type="presOf" srcId="{1415E6DC-9DD3-0642-8F56-4D3A35AC3679}" destId="{E79C046D-0599-6A47-B1B9-B02280642755}" srcOrd="0" destOrd="0" presId="urn:microsoft.com/office/officeart/2005/8/layout/list1"/>
    <dgm:cxn modelId="{F40D9E46-EF67-4101-8129-86E63D9CD2E3}" type="presOf" srcId="{EDD23089-E723-7049-A4E0-037CCF801387}" destId="{4B6B4C5E-5223-0843-B5C6-1C59E8EA8399}" srcOrd="0" destOrd="1" presId="urn:microsoft.com/office/officeart/2005/8/layout/list1"/>
    <dgm:cxn modelId="{410958C4-C3C2-DC46-9444-FF2FD680407F}" srcId="{A8FC406A-186F-1F4E-96E1-B75D1DA97A3E}" destId="{5BA5D4FC-88C5-694E-8CDC-E40067D32F36}" srcOrd="0" destOrd="0" parTransId="{BE21D45E-8E33-BE49-9CD3-E872A85A0F27}" sibTransId="{4A925EC8-FAD4-1F41-BE7E-6151B0FC3B95}"/>
    <dgm:cxn modelId="{7C568239-7FB0-D14E-87D1-6C892FE9DC01}" srcId="{CFA757D8-5B4A-8344-844C-50374B0AA18A}" destId="{9E92A628-284B-0A4D-AF4A-A3E0CC5903D2}" srcOrd="0" destOrd="0" parTransId="{B89EFC6D-CA01-B246-9B67-51FE6E8B70BB}" sibTransId="{8D5778BE-8C45-DA4F-921B-A6D186764DDD}"/>
    <dgm:cxn modelId="{6D9D9B5C-A232-8A40-805D-6696A698083D}" srcId="{1415E6DC-9DD3-0642-8F56-4D3A35AC3679}" destId="{CFA757D8-5B4A-8344-844C-50374B0AA18A}" srcOrd="1" destOrd="0" parTransId="{7F660C03-3DC7-E241-A21F-3D5B9DAD5D7C}" sibTransId="{3F71CEBA-59C4-F14E-AEE9-C080D58E3B16}"/>
    <dgm:cxn modelId="{3AE4CC3A-EB4A-B841-8E4D-F9BE839FDA41}" srcId="{CFA757D8-5B4A-8344-844C-50374B0AA18A}" destId="{925627CF-133A-A441-9898-007F531F1EB1}" srcOrd="2" destOrd="0" parTransId="{47141E66-9456-EC45-88EE-857DEAA9E1EE}" sibTransId="{DF6EE691-4A99-2A4D-9960-054228732BAD}"/>
    <dgm:cxn modelId="{B85E2542-BE39-417D-8A11-E3A52A38845A}" type="presOf" srcId="{925627CF-133A-A441-9898-007F531F1EB1}" destId="{4B6B4C5E-5223-0843-B5C6-1C59E8EA8399}" srcOrd="0" destOrd="2" presId="urn:microsoft.com/office/officeart/2005/8/layout/list1"/>
    <dgm:cxn modelId="{EFB254B6-A289-433D-91E8-C53C564288EF}" type="presOf" srcId="{CFA757D8-5B4A-8344-844C-50374B0AA18A}" destId="{6ED051DD-8E06-014D-A56B-AECC9C897179}" srcOrd="1" destOrd="0" presId="urn:microsoft.com/office/officeart/2005/8/layout/list1"/>
    <dgm:cxn modelId="{959FC215-156B-41A6-B268-DCADE1FDBBCD}" type="presOf" srcId="{C656067F-6308-0946-9224-7579E500CA19}" destId="{4B6B4C5E-5223-0843-B5C6-1C59E8EA8399}" srcOrd="0" destOrd="3" presId="urn:microsoft.com/office/officeart/2005/8/layout/list1"/>
    <dgm:cxn modelId="{B8C69940-40E4-D547-A640-55444ED6BFBF}" srcId="{CFA757D8-5B4A-8344-844C-50374B0AA18A}" destId="{EDD23089-E723-7049-A4E0-037CCF801387}" srcOrd="1" destOrd="0" parTransId="{D860A06A-1E31-FE4E-B9C6-5BD39D3D7A02}" sibTransId="{C8A50628-5281-E64F-AC9D-907DA8DC9C2E}"/>
    <dgm:cxn modelId="{E671FB18-AD51-4EC6-ACF1-9FD24FEAB105}" type="presOf" srcId="{CFA757D8-5B4A-8344-844C-50374B0AA18A}" destId="{78569E4E-ADA1-6D4A-B56A-01059BBD2C01}" srcOrd="0" destOrd="0" presId="urn:microsoft.com/office/officeart/2005/8/layout/list1"/>
    <dgm:cxn modelId="{BECBBB7C-DDEF-48EC-ACE9-798944C67D7B}" type="presOf" srcId="{A8FC406A-186F-1F4E-96E1-B75D1DA97A3E}" destId="{E3F070B9-6919-BD46-80FE-BAF6D53D2FD9}" srcOrd="1" destOrd="0" presId="urn:microsoft.com/office/officeart/2005/8/layout/list1"/>
    <dgm:cxn modelId="{77546FE6-4B29-8848-87C8-93AFD1BF7CBD}" srcId="{CFA757D8-5B4A-8344-844C-50374B0AA18A}" destId="{C656067F-6308-0946-9224-7579E500CA19}" srcOrd="3" destOrd="0" parTransId="{62D77508-CA8A-5841-AD30-C46EEE506234}" sibTransId="{CA49C167-079C-B94F-B053-F5BD6714EFBD}"/>
    <dgm:cxn modelId="{B9676567-B78F-4E38-A8A8-BB6F005588A2}" type="presOf" srcId="{9E92A628-284B-0A4D-AF4A-A3E0CC5903D2}" destId="{4B6B4C5E-5223-0843-B5C6-1C59E8EA8399}" srcOrd="0" destOrd="0" presId="urn:microsoft.com/office/officeart/2005/8/layout/list1"/>
    <dgm:cxn modelId="{32A87455-8135-49CC-A9CA-2B3BF1B5005D}" type="presOf" srcId="{0DE43C26-AC74-1A44-B67B-60C02D894803}" destId="{AF2C0A7A-BF2F-CB4A-AE7D-877EB948880B}" srcOrd="0" destOrd="1" presId="urn:microsoft.com/office/officeart/2005/8/layout/list1"/>
    <dgm:cxn modelId="{C952E714-6445-174D-AC31-2A6A9C201910}" srcId="{A8FC406A-186F-1F4E-96E1-B75D1DA97A3E}" destId="{0DE43C26-AC74-1A44-B67B-60C02D894803}" srcOrd="1" destOrd="0" parTransId="{EC4A4E06-99F8-534D-B5B7-835F30950EC2}" sibTransId="{6D348F38-F0EB-9747-8C19-09C132882EFA}"/>
    <dgm:cxn modelId="{70A68D7D-736B-4DA1-A726-CE499BDE8AE3}" type="presOf" srcId="{5BA5D4FC-88C5-694E-8CDC-E40067D32F36}" destId="{AF2C0A7A-BF2F-CB4A-AE7D-877EB948880B}" srcOrd="0" destOrd="0" presId="urn:microsoft.com/office/officeart/2005/8/layout/list1"/>
    <dgm:cxn modelId="{57B251D6-4A75-4470-9FD6-7563B8E54505}" type="presParOf" srcId="{E79C046D-0599-6A47-B1B9-B02280642755}" destId="{ED7E813C-A380-6940-A7FA-2307673F69C1}" srcOrd="0" destOrd="0" presId="urn:microsoft.com/office/officeart/2005/8/layout/list1"/>
    <dgm:cxn modelId="{E7826907-CF8A-41DB-9AB4-DB40DA164BB9}" type="presParOf" srcId="{ED7E813C-A380-6940-A7FA-2307673F69C1}" destId="{AC90047A-3CB1-3B4B-9B72-82F93A5A00C5}" srcOrd="0" destOrd="0" presId="urn:microsoft.com/office/officeart/2005/8/layout/list1"/>
    <dgm:cxn modelId="{31487A75-6109-49AC-9EE5-36845FE4807F}" type="presParOf" srcId="{ED7E813C-A380-6940-A7FA-2307673F69C1}" destId="{E3F070B9-6919-BD46-80FE-BAF6D53D2FD9}" srcOrd="1" destOrd="0" presId="urn:microsoft.com/office/officeart/2005/8/layout/list1"/>
    <dgm:cxn modelId="{1297FAC7-7D25-4ED3-B234-5DCD8ADDABA3}" type="presParOf" srcId="{E79C046D-0599-6A47-B1B9-B02280642755}" destId="{E32CE21C-9557-E74A-B2E0-1B6259F7BD19}" srcOrd="1" destOrd="0" presId="urn:microsoft.com/office/officeart/2005/8/layout/list1"/>
    <dgm:cxn modelId="{D9181838-4C89-4DC2-BD83-5D2BBAD5E102}" type="presParOf" srcId="{E79C046D-0599-6A47-B1B9-B02280642755}" destId="{AF2C0A7A-BF2F-CB4A-AE7D-877EB948880B}" srcOrd="2" destOrd="0" presId="urn:microsoft.com/office/officeart/2005/8/layout/list1"/>
    <dgm:cxn modelId="{68204021-26F8-4DB7-83F4-3C4E6F6EE47F}" type="presParOf" srcId="{E79C046D-0599-6A47-B1B9-B02280642755}" destId="{96E8863F-22C9-504D-B9E7-EA2755E72788}" srcOrd="3" destOrd="0" presId="urn:microsoft.com/office/officeart/2005/8/layout/list1"/>
    <dgm:cxn modelId="{995E6403-2616-475D-AD47-2981B6DCBB81}" type="presParOf" srcId="{E79C046D-0599-6A47-B1B9-B02280642755}" destId="{C4D9122B-CCB5-A84D-8022-84A14CD7D0E7}" srcOrd="4" destOrd="0" presId="urn:microsoft.com/office/officeart/2005/8/layout/list1"/>
    <dgm:cxn modelId="{D491B69F-FB12-4BC7-A4C2-D61B5444E1E8}" type="presParOf" srcId="{C4D9122B-CCB5-A84D-8022-84A14CD7D0E7}" destId="{78569E4E-ADA1-6D4A-B56A-01059BBD2C01}" srcOrd="0" destOrd="0" presId="urn:microsoft.com/office/officeart/2005/8/layout/list1"/>
    <dgm:cxn modelId="{05A37C8D-8B47-4E35-8CBF-24DFAC175562}" type="presParOf" srcId="{C4D9122B-CCB5-A84D-8022-84A14CD7D0E7}" destId="{6ED051DD-8E06-014D-A56B-AECC9C897179}" srcOrd="1" destOrd="0" presId="urn:microsoft.com/office/officeart/2005/8/layout/list1"/>
    <dgm:cxn modelId="{4BEAC3CE-5329-4584-8455-65D0EA11CA27}" type="presParOf" srcId="{E79C046D-0599-6A47-B1B9-B02280642755}" destId="{8B1C0B79-89BC-FB49-9028-CAA73E45B55A}" srcOrd="5" destOrd="0" presId="urn:microsoft.com/office/officeart/2005/8/layout/list1"/>
    <dgm:cxn modelId="{2BEF48E9-66DC-46B8-B12E-2949D2C25D1A}" type="presParOf" srcId="{E79C046D-0599-6A47-B1B9-B02280642755}" destId="{4B6B4C5E-5223-0843-B5C6-1C59E8EA839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1194C7-6483-D74A-B3EE-E7C2B2CD1382}"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7F380B8-4A46-A940-A35E-A8E090324DD2}">
      <dgm:prSet phldrT="[Text]"/>
      <dgm:spPr>
        <a:solidFill>
          <a:schemeClr val="accent6">
            <a:lumMod val="50000"/>
          </a:schemeClr>
        </a:solidFill>
        <a:ln>
          <a:solidFill>
            <a:schemeClr val="accent6">
              <a:lumMod val="75000"/>
            </a:schemeClr>
          </a:solidFill>
        </a:ln>
      </dgm:spPr>
      <dgm:t>
        <a:bodyPr/>
        <a:lstStyle/>
        <a:p>
          <a:r>
            <a:rPr lang="en-US" b="1" dirty="0" smtClean="0"/>
            <a:t>Best-fit</a:t>
          </a:r>
          <a:endParaRPr lang="en-US" dirty="0"/>
        </a:p>
      </dgm:t>
    </dgm:pt>
    <dgm:pt modelId="{DCDEEE8D-7E75-5443-B673-0CE1E4FDA5E4}" type="parTrans" cxnId="{7F06866E-8471-9A48-BE1B-D1139AE27F24}">
      <dgm:prSet/>
      <dgm:spPr/>
      <dgm:t>
        <a:bodyPr/>
        <a:lstStyle/>
        <a:p>
          <a:endParaRPr lang="en-US"/>
        </a:p>
      </dgm:t>
    </dgm:pt>
    <dgm:pt modelId="{B5CF5095-BF26-D648-B0A9-81F01ABABF07}" type="sibTrans" cxnId="{7F06866E-8471-9A48-BE1B-D1139AE27F24}">
      <dgm:prSet/>
      <dgm:spPr/>
      <dgm:t>
        <a:bodyPr/>
        <a:lstStyle/>
        <a:p>
          <a:endParaRPr lang="en-US"/>
        </a:p>
      </dgm:t>
    </dgm:pt>
    <dgm:pt modelId="{58147522-5139-114D-8051-5D74E57ED8DC}">
      <dgm:prSet/>
      <dgm:spPr>
        <a:solidFill>
          <a:schemeClr val="bg1"/>
        </a:solidFill>
      </dgm:spPr>
      <dgm:t>
        <a:bodyPr/>
        <a:lstStyle/>
        <a:p>
          <a:r>
            <a:rPr lang="en-US" dirty="0" smtClean="0"/>
            <a:t>chooses the block that is closest in size to the request</a:t>
          </a:r>
        </a:p>
      </dgm:t>
    </dgm:pt>
    <dgm:pt modelId="{DDA5EE8E-C3C3-5A47-B7EC-E385293B5E08}" type="parTrans" cxnId="{4C725DE3-3289-8946-9390-0B065E2AD422}">
      <dgm:prSet/>
      <dgm:spPr/>
      <dgm:t>
        <a:bodyPr/>
        <a:lstStyle/>
        <a:p>
          <a:endParaRPr lang="en-US"/>
        </a:p>
      </dgm:t>
    </dgm:pt>
    <dgm:pt modelId="{6E9268CF-ED15-324D-8D31-B6967B1F94C4}" type="sibTrans" cxnId="{4C725DE3-3289-8946-9390-0B065E2AD422}">
      <dgm:prSet/>
      <dgm:spPr/>
      <dgm:t>
        <a:bodyPr/>
        <a:lstStyle/>
        <a:p>
          <a:endParaRPr lang="en-US"/>
        </a:p>
      </dgm:t>
    </dgm:pt>
    <dgm:pt modelId="{DB9EFF8C-196F-5247-B65F-3BF933E46C11}">
      <dgm:prSet/>
      <dgm:spPr>
        <a:solidFill>
          <a:schemeClr val="accent4">
            <a:lumMod val="50000"/>
          </a:schemeClr>
        </a:solidFill>
        <a:ln>
          <a:solidFill>
            <a:schemeClr val="accent4">
              <a:lumMod val="50000"/>
            </a:schemeClr>
          </a:solidFill>
        </a:ln>
      </dgm:spPr>
      <dgm:t>
        <a:bodyPr/>
        <a:lstStyle/>
        <a:p>
          <a:r>
            <a:rPr lang="en-US" b="1" dirty="0" smtClean="0"/>
            <a:t>First-fit</a:t>
          </a:r>
        </a:p>
      </dgm:t>
    </dgm:pt>
    <dgm:pt modelId="{6654E155-8899-0846-9A7A-E07F2DF62F08}" type="parTrans" cxnId="{2B5EC8A2-166E-D247-8591-8D5C2C718D5A}">
      <dgm:prSet/>
      <dgm:spPr/>
      <dgm:t>
        <a:bodyPr/>
        <a:lstStyle/>
        <a:p>
          <a:endParaRPr lang="en-US"/>
        </a:p>
      </dgm:t>
    </dgm:pt>
    <dgm:pt modelId="{3DE89FF0-3342-C74B-BA12-A92C830754F3}" type="sibTrans" cxnId="{2B5EC8A2-166E-D247-8591-8D5C2C718D5A}">
      <dgm:prSet/>
      <dgm:spPr/>
      <dgm:t>
        <a:bodyPr/>
        <a:lstStyle/>
        <a:p>
          <a:endParaRPr lang="en-US"/>
        </a:p>
      </dgm:t>
    </dgm:pt>
    <dgm:pt modelId="{E2ADB8C5-0282-CE4E-87DC-7D9DB70729D2}">
      <dgm:prSet/>
      <dgm:spPr>
        <a:solidFill>
          <a:schemeClr val="bg1"/>
        </a:solidFill>
      </dgm:spPr>
      <dgm:t>
        <a:bodyPr/>
        <a:lstStyle/>
        <a:p>
          <a:r>
            <a:rPr lang="en-US" dirty="0" smtClean="0"/>
            <a:t>begins to scan memory from the beginning and chooses the first available block that is large enough </a:t>
          </a:r>
        </a:p>
      </dgm:t>
    </dgm:pt>
    <dgm:pt modelId="{0A229719-E780-C449-950C-B0CE4CEA3D5B}" type="parTrans" cxnId="{E60ED3ED-F5FB-3046-9789-552FCB24B45C}">
      <dgm:prSet/>
      <dgm:spPr/>
      <dgm:t>
        <a:bodyPr/>
        <a:lstStyle/>
        <a:p>
          <a:endParaRPr lang="en-US"/>
        </a:p>
      </dgm:t>
    </dgm:pt>
    <dgm:pt modelId="{D50F23DB-9898-2342-99A8-D76576ED5BD1}" type="sibTrans" cxnId="{E60ED3ED-F5FB-3046-9789-552FCB24B45C}">
      <dgm:prSet/>
      <dgm:spPr/>
      <dgm:t>
        <a:bodyPr/>
        <a:lstStyle/>
        <a:p>
          <a:endParaRPr lang="en-US"/>
        </a:p>
      </dgm:t>
    </dgm:pt>
    <dgm:pt modelId="{46AD3565-A1BA-784F-AD34-7E4BF4E37363}">
      <dgm:prSet/>
      <dgm:spPr>
        <a:solidFill>
          <a:schemeClr val="accent2">
            <a:lumMod val="50000"/>
          </a:schemeClr>
        </a:solidFill>
        <a:ln>
          <a:solidFill>
            <a:schemeClr val="accent2">
              <a:lumMod val="50000"/>
            </a:schemeClr>
          </a:solidFill>
        </a:ln>
      </dgm:spPr>
      <dgm:t>
        <a:bodyPr/>
        <a:lstStyle/>
        <a:p>
          <a:r>
            <a:rPr lang="en-US" b="1" dirty="0" smtClean="0"/>
            <a:t>Next-fit</a:t>
          </a:r>
        </a:p>
      </dgm:t>
    </dgm:pt>
    <dgm:pt modelId="{AF95370A-D1BB-744D-ABB3-5CAAA82ECE28}" type="parTrans" cxnId="{F25C1679-0DE1-6242-A25A-396C202B5060}">
      <dgm:prSet/>
      <dgm:spPr/>
      <dgm:t>
        <a:bodyPr/>
        <a:lstStyle/>
        <a:p>
          <a:endParaRPr lang="en-US"/>
        </a:p>
      </dgm:t>
    </dgm:pt>
    <dgm:pt modelId="{DEE5CC9A-6ED0-744B-852F-450F8A409ACD}" type="sibTrans" cxnId="{F25C1679-0DE1-6242-A25A-396C202B5060}">
      <dgm:prSet/>
      <dgm:spPr/>
      <dgm:t>
        <a:bodyPr/>
        <a:lstStyle/>
        <a:p>
          <a:endParaRPr lang="en-US"/>
        </a:p>
      </dgm:t>
    </dgm:pt>
    <dgm:pt modelId="{4F95C141-C594-A941-B7CC-A6387EF3D1A9}">
      <dgm:prSet/>
      <dgm:spPr>
        <a:solidFill>
          <a:schemeClr val="bg1"/>
        </a:solidFill>
      </dgm:spPr>
      <dgm:t>
        <a:bodyPr/>
        <a:lstStyle/>
        <a:p>
          <a:r>
            <a:rPr lang="en-US" dirty="0" smtClean="0"/>
            <a:t>begins to scan memory from the location of the last placement and chooses the next available block that is large enough</a:t>
          </a:r>
          <a:endParaRPr lang="en-US" dirty="0"/>
        </a:p>
      </dgm:t>
    </dgm:pt>
    <dgm:pt modelId="{3939E570-EBCF-DD48-9709-D33AA4E5685A}" type="parTrans" cxnId="{E7DAB58A-1C69-DA4B-B3B1-255CC6148713}">
      <dgm:prSet/>
      <dgm:spPr/>
      <dgm:t>
        <a:bodyPr/>
        <a:lstStyle/>
        <a:p>
          <a:endParaRPr lang="en-US"/>
        </a:p>
      </dgm:t>
    </dgm:pt>
    <dgm:pt modelId="{830D0157-0623-004B-8B71-8237449FE54B}" type="sibTrans" cxnId="{E7DAB58A-1C69-DA4B-B3B1-255CC6148713}">
      <dgm:prSet/>
      <dgm:spPr/>
      <dgm:t>
        <a:bodyPr/>
        <a:lstStyle/>
        <a:p>
          <a:endParaRPr lang="en-US"/>
        </a:p>
      </dgm:t>
    </dgm:pt>
    <dgm:pt modelId="{E17189DE-CD6F-C941-875A-D5F01CE45548}" type="pres">
      <dgm:prSet presAssocID="{DC1194C7-6483-D74A-B3EE-E7C2B2CD1382}" presName="Name0" presStyleCnt="0">
        <dgm:presLayoutVars>
          <dgm:dir/>
          <dgm:animLvl val="lvl"/>
          <dgm:resizeHandles val="exact"/>
        </dgm:presLayoutVars>
      </dgm:prSet>
      <dgm:spPr/>
      <dgm:t>
        <a:bodyPr/>
        <a:lstStyle/>
        <a:p>
          <a:endParaRPr lang="en-US"/>
        </a:p>
      </dgm:t>
    </dgm:pt>
    <dgm:pt modelId="{DBB53FED-FC7A-3F4D-A7F1-B2865894ECDB}" type="pres">
      <dgm:prSet presAssocID="{67F380B8-4A46-A940-A35E-A8E090324DD2}" presName="composite" presStyleCnt="0"/>
      <dgm:spPr/>
    </dgm:pt>
    <dgm:pt modelId="{3AEB0A5F-B44A-0440-8E3D-4AA0FF30DE58}" type="pres">
      <dgm:prSet presAssocID="{67F380B8-4A46-A940-A35E-A8E090324DD2}" presName="parTx" presStyleLbl="alignNode1" presStyleIdx="0" presStyleCnt="3">
        <dgm:presLayoutVars>
          <dgm:chMax val="0"/>
          <dgm:chPref val="0"/>
          <dgm:bulletEnabled val="1"/>
        </dgm:presLayoutVars>
      </dgm:prSet>
      <dgm:spPr/>
      <dgm:t>
        <a:bodyPr/>
        <a:lstStyle/>
        <a:p>
          <a:endParaRPr lang="en-US"/>
        </a:p>
      </dgm:t>
    </dgm:pt>
    <dgm:pt modelId="{4D33AD13-58A2-6C4C-8ED2-4EC037E1447F}" type="pres">
      <dgm:prSet presAssocID="{67F380B8-4A46-A940-A35E-A8E090324DD2}" presName="desTx" presStyleLbl="alignAccFollowNode1" presStyleIdx="0" presStyleCnt="3">
        <dgm:presLayoutVars>
          <dgm:bulletEnabled val="1"/>
        </dgm:presLayoutVars>
      </dgm:prSet>
      <dgm:spPr/>
      <dgm:t>
        <a:bodyPr/>
        <a:lstStyle/>
        <a:p>
          <a:endParaRPr lang="en-US"/>
        </a:p>
      </dgm:t>
    </dgm:pt>
    <dgm:pt modelId="{8B18329D-C6F2-754C-9B93-889659D94782}" type="pres">
      <dgm:prSet presAssocID="{B5CF5095-BF26-D648-B0A9-81F01ABABF07}" presName="space" presStyleCnt="0"/>
      <dgm:spPr/>
    </dgm:pt>
    <dgm:pt modelId="{5C587A37-99A1-3E4A-8958-78E1CF8479BF}" type="pres">
      <dgm:prSet presAssocID="{DB9EFF8C-196F-5247-B65F-3BF933E46C11}" presName="composite" presStyleCnt="0"/>
      <dgm:spPr/>
    </dgm:pt>
    <dgm:pt modelId="{861E1F7D-27A7-E044-A6C8-58B87E7DADD2}" type="pres">
      <dgm:prSet presAssocID="{DB9EFF8C-196F-5247-B65F-3BF933E46C11}" presName="parTx" presStyleLbl="alignNode1" presStyleIdx="1" presStyleCnt="3">
        <dgm:presLayoutVars>
          <dgm:chMax val="0"/>
          <dgm:chPref val="0"/>
          <dgm:bulletEnabled val="1"/>
        </dgm:presLayoutVars>
      </dgm:prSet>
      <dgm:spPr/>
      <dgm:t>
        <a:bodyPr/>
        <a:lstStyle/>
        <a:p>
          <a:endParaRPr lang="en-US"/>
        </a:p>
      </dgm:t>
    </dgm:pt>
    <dgm:pt modelId="{5A54EFAA-A113-0C47-AF78-4821543B24FF}" type="pres">
      <dgm:prSet presAssocID="{DB9EFF8C-196F-5247-B65F-3BF933E46C11}" presName="desTx" presStyleLbl="alignAccFollowNode1" presStyleIdx="1" presStyleCnt="3">
        <dgm:presLayoutVars>
          <dgm:bulletEnabled val="1"/>
        </dgm:presLayoutVars>
      </dgm:prSet>
      <dgm:spPr/>
      <dgm:t>
        <a:bodyPr/>
        <a:lstStyle/>
        <a:p>
          <a:endParaRPr lang="en-US"/>
        </a:p>
      </dgm:t>
    </dgm:pt>
    <dgm:pt modelId="{D7662487-F169-6C49-B3F0-3B0DECD25D92}" type="pres">
      <dgm:prSet presAssocID="{3DE89FF0-3342-C74B-BA12-A92C830754F3}" presName="space" presStyleCnt="0"/>
      <dgm:spPr/>
    </dgm:pt>
    <dgm:pt modelId="{5730B196-C788-0C42-BCEB-B904B2C0FC4E}" type="pres">
      <dgm:prSet presAssocID="{46AD3565-A1BA-784F-AD34-7E4BF4E37363}" presName="composite" presStyleCnt="0"/>
      <dgm:spPr/>
    </dgm:pt>
    <dgm:pt modelId="{265FA6A5-EDA7-7A42-B476-3F18F161237D}" type="pres">
      <dgm:prSet presAssocID="{46AD3565-A1BA-784F-AD34-7E4BF4E37363}" presName="parTx" presStyleLbl="alignNode1" presStyleIdx="2" presStyleCnt="3">
        <dgm:presLayoutVars>
          <dgm:chMax val="0"/>
          <dgm:chPref val="0"/>
          <dgm:bulletEnabled val="1"/>
        </dgm:presLayoutVars>
      </dgm:prSet>
      <dgm:spPr/>
      <dgm:t>
        <a:bodyPr/>
        <a:lstStyle/>
        <a:p>
          <a:endParaRPr lang="en-US"/>
        </a:p>
      </dgm:t>
    </dgm:pt>
    <dgm:pt modelId="{F02FE02C-078E-2342-80A7-769674C16284}" type="pres">
      <dgm:prSet presAssocID="{46AD3565-A1BA-784F-AD34-7E4BF4E37363}" presName="desTx" presStyleLbl="alignAccFollowNode1" presStyleIdx="2" presStyleCnt="3">
        <dgm:presLayoutVars>
          <dgm:bulletEnabled val="1"/>
        </dgm:presLayoutVars>
      </dgm:prSet>
      <dgm:spPr/>
      <dgm:t>
        <a:bodyPr/>
        <a:lstStyle/>
        <a:p>
          <a:endParaRPr lang="en-US"/>
        </a:p>
      </dgm:t>
    </dgm:pt>
  </dgm:ptLst>
  <dgm:cxnLst>
    <dgm:cxn modelId="{E7DAB58A-1C69-DA4B-B3B1-255CC6148713}" srcId="{46AD3565-A1BA-784F-AD34-7E4BF4E37363}" destId="{4F95C141-C594-A941-B7CC-A6387EF3D1A9}" srcOrd="0" destOrd="0" parTransId="{3939E570-EBCF-DD48-9709-D33AA4E5685A}" sibTransId="{830D0157-0623-004B-8B71-8237449FE54B}"/>
    <dgm:cxn modelId="{0CD09BB6-D99C-4641-AC8E-E7D721FB724E}" type="presOf" srcId="{58147522-5139-114D-8051-5D74E57ED8DC}" destId="{4D33AD13-58A2-6C4C-8ED2-4EC037E1447F}" srcOrd="0" destOrd="0" presId="urn:microsoft.com/office/officeart/2005/8/layout/hList1"/>
    <dgm:cxn modelId="{5EDF1983-15C5-4E1F-B482-53A28FD19AEA}" type="presOf" srcId="{67F380B8-4A46-A940-A35E-A8E090324DD2}" destId="{3AEB0A5F-B44A-0440-8E3D-4AA0FF30DE58}" srcOrd="0" destOrd="0" presId="urn:microsoft.com/office/officeart/2005/8/layout/hList1"/>
    <dgm:cxn modelId="{E60ED3ED-F5FB-3046-9789-552FCB24B45C}" srcId="{DB9EFF8C-196F-5247-B65F-3BF933E46C11}" destId="{E2ADB8C5-0282-CE4E-87DC-7D9DB70729D2}" srcOrd="0" destOrd="0" parTransId="{0A229719-E780-C449-950C-B0CE4CEA3D5B}" sibTransId="{D50F23DB-9898-2342-99A8-D76576ED5BD1}"/>
    <dgm:cxn modelId="{2B5EC8A2-166E-D247-8591-8D5C2C718D5A}" srcId="{DC1194C7-6483-D74A-B3EE-E7C2B2CD1382}" destId="{DB9EFF8C-196F-5247-B65F-3BF933E46C11}" srcOrd="1" destOrd="0" parTransId="{6654E155-8899-0846-9A7A-E07F2DF62F08}" sibTransId="{3DE89FF0-3342-C74B-BA12-A92C830754F3}"/>
    <dgm:cxn modelId="{7F06866E-8471-9A48-BE1B-D1139AE27F24}" srcId="{DC1194C7-6483-D74A-B3EE-E7C2B2CD1382}" destId="{67F380B8-4A46-A940-A35E-A8E090324DD2}" srcOrd="0" destOrd="0" parTransId="{DCDEEE8D-7E75-5443-B673-0CE1E4FDA5E4}" sibTransId="{B5CF5095-BF26-D648-B0A9-81F01ABABF07}"/>
    <dgm:cxn modelId="{61F8354A-CA46-484C-81A3-8C372E99BCEE}" type="presOf" srcId="{46AD3565-A1BA-784F-AD34-7E4BF4E37363}" destId="{265FA6A5-EDA7-7A42-B476-3F18F161237D}" srcOrd="0" destOrd="0" presId="urn:microsoft.com/office/officeart/2005/8/layout/hList1"/>
    <dgm:cxn modelId="{F25C1679-0DE1-6242-A25A-396C202B5060}" srcId="{DC1194C7-6483-D74A-B3EE-E7C2B2CD1382}" destId="{46AD3565-A1BA-784F-AD34-7E4BF4E37363}" srcOrd="2" destOrd="0" parTransId="{AF95370A-D1BB-744D-ABB3-5CAAA82ECE28}" sibTransId="{DEE5CC9A-6ED0-744B-852F-450F8A409ACD}"/>
    <dgm:cxn modelId="{4C725DE3-3289-8946-9390-0B065E2AD422}" srcId="{67F380B8-4A46-A940-A35E-A8E090324DD2}" destId="{58147522-5139-114D-8051-5D74E57ED8DC}" srcOrd="0" destOrd="0" parTransId="{DDA5EE8E-C3C3-5A47-B7EC-E385293B5E08}" sibTransId="{6E9268CF-ED15-324D-8D31-B6967B1F94C4}"/>
    <dgm:cxn modelId="{95CA3C0D-ED12-416C-BDB1-D47CF8A81C4E}" type="presOf" srcId="{DC1194C7-6483-D74A-B3EE-E7C2B2CD1382}" destId="{E17189DE-CD6F-C941-875A-D5F01CE45548}" srcOrd="0" destOrd="0" presId="urn:microsoft.com/office/officeart/2005/8/layout/hList1"/>
    <dgm:cxn modelId="{D20EC5C4-A90F-4E0D-9AB5-79D9351EAF54}" type="presOf" srcId="{E2ADB8C5-0282-CE4E-87DC-7D9DB70729D2}" destId="{5A54EFAA-A113-0C47-AF78-4821543B24FF}" srcOrd="0" destOrd="0" presId="urn:microsoft.com/office/officeart/2005/8/layout/hList1"/>
    <dgm:cxn modelId="{FB61D7BD-1016-456B-A7BE-4312236DECF2}" type="presOf" srcId="{4F95C141-C594-A941-B7CC-A6387EF3D1A9}" destId="{F02FE02C-078E-2342-80A7-769674C16284}" srcOrd="0" destOrd="0" presId="urn:microsoft.com/office/officeart/2005/8/layout/hList1"/>
    <dgm:cxn modelId="{D899AC22-F48B-491A-BD1A-376660B9E12E}" type="presOf" srcId="{DB9EFF8C-196F-5247-B65F-3BF933E46C11}" destId="{861E1F7D-27A7-E044-A6C8-58B87E7DADD2}" srcOrd="0" destOrd="0" presId="urn:microsoft.com/office/officeart/2005/8/layout/hList1"/>
    <dgm:cxn modelId="{63271CD2-1193-422B-AF52-A95DD92A5272}" type="presParOf" srcId="{E17189DE-CD6F-C941-875A-D5F01CE45548}" destId="{DBB53FED-FC7A-3F4D-A7F1-B2865894ECDB}" srcOrd="0" destOrd="0" presId="urn:microsoft.com/office/officeart/2005/8/layout/hList1"/>
    <dgm:cxn modelId="{917D0B92-CBAC-4409-A8CB-CFB3EDB689B9}" type="presParOf" srcId="{DBB53FED-FC7A-3F4D-A7F1-B2865894ECDB}" destId="{3AEB0A5F-B44A-0440-8E3D-4AA0FF30DE58}" srcOrd="0" destOrd="0" presId="urn:microsoft.com/office/officeart/2005/8/layout/hList1"/>
    <dgm:cxn modelId="{608321D2-0B94-46FA-8333-D22533A902BC}" type="presParOf" srcId="{DBB53FED-FC7A-3F4D-A7F1-B2865894ECDB}" destId="{4D33AD13-58A2-6C4C-8ED2-4EC037E1447F}" srcOrd="1" destOrd="0" presId="urn:microsoft.com/office/officeart/2005/8/layout/hList1"/>
    <dgm:cxn modelId="{73A9D475-130B-40F9-9512-B148E0780D82}" type="presParOf" srcId="{E17189DE-CD6F-C941-875A-D5F01CE45548}" destId="{8B18329D-C6F2-754C-9B93-889659D94782}" srcOrd="1" destOrd="0" presId="urn:microsoft.com/office/officeart/2005/8/layout/hList1"/>
    <dgm:cxn modelId="{0B338955-3311-4F01-8C4E-906FCA078DA6}" type="presParOf" srcId="{E17189DE-CD6F-C941-875A-D5F01CE45548}" destId="{5C587A37-99A1-3E4A-8958-78E1CF8479BF}" srcOrd="2" destOrd="0" presId="urn:microsoft.com/office/officeart/2005/8/layout/hList1"/>
    <dgm:cxn modelId="{7AF1C4FA-CBA7-4791-B3A1-7BE03E292208}" type="presParOf" srcId="{5C587A37-99A1-3E4A-8958-78E1CF8479BF}" destId="{861E1F7D-27A7-E044-A6C8-58B87E7DADD2}" srcOrd="0" destOrd="0" presId="urn:microsoft.com/office/officeart/2005/8/layout/hList1"/>
    <dgm:cxn modelId="{AEF16A3E-2D9E-465B-8798-A7ED8C07F7BF}" type="presParOf" srcId="{5C587A37-99A1-3E4A-8958-78E1CF8479BF}" destId="{5A54EFAA-A113-0C47-AF78-4821543B24FF}" srcOrd="1" destOrd="0" presId="urn:microsoft.com/office/officeart/2005/8/layout/hList1"/>
    <dgm:cxn modelId="{56DF9482-43A5-42EA-8C11-91FAB7FB9767}" type="presParOf" srcId="{E17189DE-CD6F-C941-875A-D5F01CE45548}" destId="{D7662487-F169-6C49-B3F0-3B0DECD25D92}" srcOrd="3" destOrd="0" presId="urn:microsoft.com/office/officeart/2005/8/layout/hList1"/>
    <dgm:cxn modelId="{49B0F43A-4873-41BB-80D9-2CAD5AADB1B0}" type="presParOf" srcId="{E17189DE-CD6F-C941-875A-D5F01CE45548}" destId="{5730B196-C788-0C42-BCEB-B904B2C0FC4E}" srcOrd="4" destOrd="0" presId="urn:microsoft.com/office/officeart/2005/8/layout/hList1"/>
    <dgm:cxn modelId="{531D8683-54AE-4A30-B171-90EF76804851}" type="presParOf" srcId="{5730B196-C788-0C42-BCEB-B904B2C0FC4E}" destId="{265FA6A5-EDA7-7A42-B476-3F18F161237D}" srcOrd="0" destOrd="0" presId="urn:microsoft.com/office/officeart/2005/8/layout/hList1"/>
    <dgm:cxn modelId="{83FD20C3-A544-4B0C-8FEF-2DF52AB317C6}" type="presParOf" srcId="{5730B196-C788-0C42-BCEB-B904B2C0FC4E}" destId="{F02FE02C-078E-2342-80A7-769674C162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DD8360-C17A-D744-93D2-006C349A75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DBE8867-7758-3D40-B369-E92A59C78254}">
      <dgm:prSet phldrT="[Text]"/>
      <dgm:spPr>
        <a:solidFill>
          <a:schemeClr val="accent2">
            <a:lumMod val="50000"/>
          </a:schemeClr>
        </a:solidFill>
      </dgm:spPr>
      <dgm:t>
        <a:bodyPr/>
        <a:lstStyle/>
        <a:p>
          <a:r>
            <a:rPr lang="en-US" b="1" dirty="0" smtClean="0"/>
            <a:t>Logical</a:t>
          </a:r>
          <a:endParaRPr lang="en-US" dirty="0"/>
        </a:p>
      </dgm:t>
    </dgm:pt>
    <dgm:pt modelId="{06893441-85D5-B743-BD65-9A95DC67AE21}" type="parTrans" cxnId="{5438E636-6DE6-3A41-8AA0-73F658BDDD42}">
      <dgm:prSet/>
      <dgm:spPr/>
      <dgm:t>
        <a:bodyPr/>
        <a:lstStyle/>
        <a:p>
          <a:endParaRPr lang="en-US"/>
        </a:p>
      </dgm:t>
    </dgm:pt>
    <dgm:pt modelId="{A4B70527-9188-E249-A41C-8D5D41A143A3}" type="sibTrans" cxnId="{5438E636-6DE6-3A41-8AA0-73F658BDDD42}">
      <dgm:prSet/>
      <dgm:spPr/>
      <dgm:t>
        <a:bodyPr/>
        <a:lstStyle/>
        <a:p>
          <a:endParaRPr lang="en-US"/>
        </a:p>
      </dgm:t>
    </dgm:pt>
    <dgm:pt modelId="{CD39444C-1B21-EF4A-B5D4-958159C7B42D}">
      <dgm:prSet/>
      <dgm:spPr/>
      <dgm:t>
        <a:bodyPr/>
        <a:lstStyle/>
        <a:p>
          <a:r>
            <a:rPr lang="en-US" dirty="0" smtClean="0"/>
            <a:t>reference to a memory location independent of the current assignment of data to memory</a:t>
          </a:r>
        </a:p>
      </dgm:t>
    </dgm:pt>
    <dgm:pt modelId="{DD0191C7-CB08-B24A-8735-5956F0832DBC}" type="parTrans" cxnId="{88A848D4-3287-8544-B217-17F7AAC14DB0}">
      <dgm:prSet/>
      <dgm:spPr/>
      <dgm:t>
        <a:bodyPr/>
        <a:lstStyle/>
        <a:p>
          <a:endParaRPr lang="en-US"/>
        </a:p>
      </dgm:t>
    </dgm:pt>
    <dgm:pt modelId="{EF9E6F1D-FB04-DC42-A706-3251421BB982}" type="sibTrans" cxnId="{88A848D4-3287-8544-B217-17F7AAC14DB0}">
      <dgm:prSet/>
      <dgm:spPr/>
      <dgm:t>
        <a:bodyPr/>
        <a:lstStyle/>
        <a:p>
          <a:endParaRPr lang="en-US"/>
        </a:p>
      </dgm:t>
    </dgm:pt>
    <dgm:pt modelId="{B89FE6C2-077F-4741-8F16-B5795B7063E1}">
      <dgm:prSet/>
      <dgm:spPr/>
      <dgm:t>
        <a:bodyPr/>
        <a:lstStyle/>
        <a:p>
          <a:r>
            <a:rPr lang="en-US" b="1" dirty="0" smtClean="0"/>
            <a:t>Relative</a:t>
          </a:r>
        </a:p>
      </dgm:t>
    </dgm:pt>
    <dgm:pt modelId="{CBE548C3-8B0D-AE4E-B5EC-3E713BEF8A34}" type="parTrans" cxnId="{1775FEA1-E83E-514B-9EED-67D44E577D41}">
      <dgm:prSet/>
      <dgm:spPr/>
      <dgm:t>
        <a:bodyPr/>
        <a:lstStyle/>
        <a:p>
          <a:endParaRPr lang="en-US"/>
        </a:p>
      </dgm:t>
    </dgm:pt>
    <dgm:pt modelId="{D12748FC-262F-604D-A0ED-B8F3F2E85B30}" type="sibTrans" cxnId="{1775FEA1-E83E-514B-9EED-67D44E577D41}">
      <dgm:prSet/>
      <dgm:spPr/>
      <dgm:t>
        <a:bodyPr/>
        <a:lstStyle/>
        <a:p>
          <a:endParaRPr lang="en-US"/>
        </a:p>
      </dgm:t>
    </dgm:pt>
    <dgm:pt modelId="{A63F4F42-530D-0844-A623-B7BB97CA06C8}">
      <dgm:prSet/>
      <dgm:spPr/>
      <dgm:t>
        <a:bodyPr/>
        <a:lstStyle/>
        <a:p>
          <a:r>
            <a:rPr lang="en-US" dirty="0" smtClean="0"/>
            <a:t>address is expressed as a location relative to some known point</a:t>
          </a:r>
        </a:p>
      </dgm:t>
    </dgm:pt>
    <dgm:pt modelId="{A6AF5B68-FC53-694A-82B8-D02D823211BF}" type="parTrans" cxnId="{AC3E68CA-59A6-0D47-96B7-56C985E7999F}">
      <dgm:prSet/>
      <dgm:spPr/>
      <dgm:t>
        <a:bodyPr/>
        <a:lstStyle/>
        <a:p>
          <a:endParaRPr lang="en-US"/>
        </a:p>
      </dgm:t>
    </dgm:pt>
    <dgm:pt modelId="{45082585-C225-5042-8C96-B318BA935269}" type="sibTrans" cxnId="{AC3E68CA-59A6-0D47-96B7-56C985E7999F}">
      <dgm:prSet/>
      <dgm:spPr/>
      <dgm:t>
        <a:bodyPr/>
        <a:lstStyle/>
        <a:p>
          <a:endParaRPr lang="en-US"/>
        </a:p>
      </dgm:t>
    </dgm:pt>
    <dgm:pt modelId="{8440D138-BE73-FB44-BBEF-1FC3FB108A97}">
      <dgm:prSet/>
      <dgm:spPr>
        <a:solidFill>
          <a:schemeClr val="accent4">
            <a:lumMod val="50000"/>
          </a:schemeClr>
        </a:solidFill>
      </dgm:spPr>
      <dgm:t>
        <a:bodyPr/>
        <a:lstStyle/>
        <a:p>
          <a:r>
            <a:rPr lang="en-US" b="1" dirty="0" smtClean="0"/>
            <a:t>Physical or Absolute</a:t>
          </a:r>
        </a:p>
      </dgm:t>
    </dgm:pt>
    <dgm:pt modelId="{E275FC03-8304-564E-89AB-373C17CB55F3}" type="parTrans" cxnId="{1AAEA0EB-CE8D-3546-B228-849C7BBECB24}">
      <dgm:prSet/>
      <dgm:spPr/>
      <dgm:t>
        <a:bodyPr/>
        <a:lstStyle/>
        <a:p>
          <a:endParaRPr lang="en-US"/>
        </a:p>
      </dgm:t>
    </dgm:pt>
    <dgm:pt modelId="{250D8BAF-EB6C-2B4D-8429-A8492959928C}" type="sibTrans" cxnId="{1AAEA0EB-CE8D-3546-B228-849C7BBECB24}">
      <dgm:prSet/>
      <dgm:spPr/>
      <dgm:t>
        <a:bodyPr/>
        <a:lstStyle/>
        <a:p>
          <a:endParaRPr lang="en-US"/>
        </a:p>
      </dgm:t>
    </dgm:pt>
    <dgm:pt modelId="{2D14AC71-6F9F-B94A-ADC5-A11456751F9C}">
      <dgm:prSet/>
      <dgm:spPr/>
      <dgm:t>
        <a:bodyPr/>
        <a:lstStyle/>
        <a:p>
          <a:r>
            <a:rPr lang="en-US" dirty="0" smtClean="0"/>
            <a:t>actual location in main memory</a:t>
          </a:r>
        </a:p>
      </dgm:t>
    </dgm:pt>
    <dgm:pt modelId="{73C2B6B4-DF77-9047-9F14-AE7C3148BD63}" type="parTrans" cxnId="{5904720B-427C-C141-A11F-D1BE8FE1FBA2}">
      <dgm:prSet/>
      <dgm:spPr/>
      <dgm:t>
        <a:bodyPr/>
        <a:lstStyle/>
        <a:p>
          <a:endParaRPr lang="en-US"/>
        </a:p>
      </dgm:t>
    </dgm:pt>
    <dgm:pt modelId="{FD8E04A9-323E-8A4B-AAF4-2BB97B2B8FE0}" type="sibTrans" cxnId="{5904720B-427C-C141-A11F-D1BE8FE1FBA2}">
      <dgm:prSet/>
      <dgm:spPr/>
      <dgm:t>
        <a:bodyPr/>
        <a:lstStyle/>
        <a:p>
          <a:endParaRPr lang="en-US"/>
        </a:p>
      </dgm:t>
    </dgm:pt>
    <dgm:pt modelId="{ACFD1858-5182-EC41-AD4F-BB7EB502C119}" type="pres">
      <dgm:prSet presAssocID="{CBDD8360-C17A-D744-93D2-006C349A759D}" presName="linear" presStyleCnt="0">
        <dgm:presLayoutVars>
          <dgm:dir/>
          <dgm:animLvl val="lvl"/>
          <dgm:resizeHandles val="exact"/>
        </dgm:presLayoutVars>
      </dgm:prSet>
      <dgm:spPr/>
      <dgm:t>
        <a:bodyPr/>
        <a:lstStyle/>
        <a:p>
          <a:endParaRPr lang="en-US"/>
        </a:p>
      </dgm:t>
    </dgm:pt>
    <dgm:pt modelId="{B88E5D32-B7BF-6948-84F5-CB3388CEA0B7}" type="pres">
      <dgm:prSet presAssocID="{EDBE8867-7758-3D40-B369-E92A59C78254}" presName="parentLin" presStyleCnt="0"/>
      <dgm:spPr/>
    </dgm:pt>
    <dgm:pt modelId="{1A691CE5-A265-9E4F-A6A3-69EAD6003561}" type="pres">
      <dgm:prSet presAssocID="{EDBE8867-7758-3D40-B369-E92A59C78254}" presName="parentLeftMargin" presStyleLbl="node1" presStyleIdx="0" presStyleCnt="3"/>
      <dgm:spPr/>
      <dgm:t>
        <a:bodyPr/>
        <a:lstStyle/>
        <a:p>
          <a:endParaRPr lang="en-US"/>
        </a:p>
      </dgm:t>
    </dgm:pt>
    <dgm:pt modelId="{62188342-F933-5546-8BB3-C1B3099F523F}" type="pres">
      <dgm:prSet presAssocID="{EDBE8867-7758-3D40-B369-E92A59C78254}" presName="parentText" presStyleLbl="node1" presStyleIdx="0" presStyleCnt="3">
        <dgm:presLayoutVars>
          <dgm:chMax val="0"/>
          <dgm:bulletEnabled val="1"/>
        </dgm:presLayoutVars>
      </dgm:prSet>
      <dgm:spPr/>
      <dgm:t>
        <a:bodyPr/>
        <a:lstStyle/>
        <a:p>
          <a:endParaRPr lang="en-US"/>
        </a:p>
      </dgm:t>
    </dgm:pt>
    <dgm:pt modelId="{54B61BE9-D834-B14A-AF49-D2E16C40500B}" type="pres">
      <dgm:prSet presAssocID="{EDBE8867-7758-3D40-B369-E92A59C78254}" presName="negativeSpace" presStyleCnt="0"/>
      <dgm:spPr/>
    </dgm:pt>
    <dgm:pt modelId="{23981AB3-A7C5-304C-B5DD-3C6A0BA47400}" type="pres">
      <dgm:prSet presAssocID="{EDBE8867-7758-3D40-B369-E92A59C78254}" presName="childText" presStyleLbl="conFgAcc1" presStyleIdx="0" presStyleCnt="3">
        <dgm:presLayoutVars>
          <dgm:bulletEnabled val="1"/>
        </dgm:presLayoutVars>
      </dgm:prSet>
      <dgm:spPr/>
      <dgm:t>
        <a:bodyPr/>
        <a:lstStyle/>
        <a:p>
          <a:endParaRPr lang="en-US"/>
        </a:p>
      </dgm:t>
    </dgm:pt>
    <dgm:pt modelId="{EBDA10AD-AC0C-A64D-8BAD-38A69967D70E}" type="pres">
      <dgm:prSet presAssocID="{A4B70527-9188-E249-A41C-8D5D41A143A3}" presName="spaceBetweenRectangles" presStyleCnt="0"/>
      <dgm:spPr/>
    </dgm:pt>
    <dgm:pt modelId="{7C99F359-0C2F-E746-8E8A-8CB3A0425D35}" type="pres">
      <dgm:prSet presAssocID="{B89FE6C2-077F-4741-8F16-B5795B7063E1}" presName="parentLin" presStyleCnt="0"/>
      <dgm:spPr/>
    </dgm:pt>
    <dgm:pt modelId="{A032DD78-5CE7-214D-8E24-37D69D65FBC4}" type="pres">
      <dgm:prSet presAssocID="{B89FE6C2-077F-4741-8F16-B5795B7063E1}" presName="parentLeftMargin" presStyleLbl="node1" presStyleIdx="0" presStyleCnt="3"/>
      <dgm:spPr/>
      <dgm:t>
        <a:bodyPr/>
        <a:lstStyle/>
        <a:p>
          <a:endParaRPr lang="en-US"/>
        </a:p>
      </dgm:t>
    </dgm:pt>
    <dgm:pt modelId="{56B37D08-27E9-6348-A4E7-27939D35EA56}" type="pres">
      <dgm:prSet presAssocID="{B89FE6C2-077F-4741-8F16-B5795B7063E1}" presName="parentText" presStyleLbl="node1" presStyleIdx="1" presStyleCnt="3">
        <dgm:presLayoutVars>
          <dgm:chMax val="0"/>
          <dgm:bulletEnabled val="1"/>
        </dgm:presLayoutVars>
      </dgm:prSet>
      <dgm:spPr/>
      <dgm:t>
        <a:bodyPr/>
        <a:lstStyle/>
        <a:p>
          <a:endParaRPr lang="en-US"/>
        </a:p>
      </dgm:t>
    </dgm:pt>
    <dgm:pt modelId="{32378106-D771-154C-A68B-4D4FB81F2675}" type="pres">
      <dgm:prSet presAssocID="{B89FE6C2-077F-4741-8F16-B5795B7063E1}" presName="negativeSpace" presStyleCnt="0"/>
      <dgm:spPr/>
    </dgm:pt>
    <dgm:pt modelId="{AD976998-883A-B44B-AA40-16EA334E3B09}" type="pres">
      <dgm:prSet presAssocID="{B89FE6C2-077F-4741-8F16-B5795B7063E1}" presName="childText" presStyleLbl="conFgAcc1" presStyleIdx="1" presStyleCnt="3">
        <dgm:presLayoutVars>
          <dgm:bulletEnabled val="1"/>
        </dgm:presLayoutVars>
      </dgm:prSet>
      <dgm:spPr/>
      <dgm:t>
        <a:bodyPr/>
        <a:lstStyle/>
        <a:p>
          <a:endParaRPr lang="en-US"/>
        </a:p>
      </dgm:t>
    </dgm:pt>
    <dgm:pt modelId="{A880E6A6-6E9C-0C44-BEF0-4D6EE4E56AC0}" type="pres">
      <dgm:prSet presAssocID="{D12748FC-262F-604D-A0ED-B8F3F2E85B30}" presName="spaceBetweenRectangles" presStyleCnt="0"/>
      <dgm:spPr/>
    </dgm:pt>
    <dgm:pt modelId="{828035CE-2CE5-AE45-B080-C6EBCC590DF9}" type="pres">
      <dgm:prSet presAssocID="{8440D138-BE73-FB44-BBEF-1FC3FB108A97}" presName="parentLin" presStyleCnt="0"/>
      <dgm:spPr/>
    </dgm:pt>
    <dgm:pt modelId="{182D09B1-0D7D-AD47-A595-554DE5A7F3FA}" type="pres">
      <dgm:prSet presAssocID="{8440D138-BE73-FB44-BBEF-1FC3FB108A97}" presName="parentLeftMargin" presStyleLbl="node1" presStyleIdx="1" presStyleCnt="3"/>
      <dgm:spPr/>
      <dgm:t>
        <a:bodyPr/>
        <a:lstStyle/>
        <a:p>
          <a:endParaRPr lang="en-US"/>
        </a:p>
      </dgm:t>
    </dgm:pt>
    <dgm:pt modelId="{B3028417-3BB4-804F-B830-21EC724B50AF}" type="pres">
      <dgm:prSet presAssocID="{8440D138-BE73-FB44-BBEF-1FC3FB108A97}" presName="parentText" presStyleLbl="node1" presStyleIdx="2" presStyleCnt="3">
        <dgm:presLayoutVars>
          <dgm:chMax val="0"/>
          <dgm:bulletEnabled val="1"/>
        </dgm:presLayoutVars>
      </dgm:prSet>
      <dgm:spPr/>
      <dgm:t>
        <a:bodyPr/>
        <a:lstStyle/>
        <a:p>
          <a:endParaRPr lang="en-US"/>
        </a:p>
      </dgm:t>
    </dgm:pt>
    <dgm:pt modelId="{C20C3603-9123-A14C-9814-EA132B3A96B1}" type="pres">
      <dgm:prSet presAssocID="{8440D138-BE73-FB44-BBEF-1FC3FB108A97}" presName="negativeSpace" presStyleCnt="0"/>
      <dgm:spPr/>
    </dgm:pt>
    <dgm:pt modelId="{E5E2D93A-0FAC-8648-A220-3E52BE154C5F}" type="pres">
      <dgm:prSet presAssocID="{8440D138-BE73-FB44-BBEF-1FC3FB108A97}" presName="childText" presStyleLbl="conFgAcc1" presStyleIdx="2" presStyleCnt="3">
        <dgm:presLayoutVars>
          <dgm:bulletEnabled val="1"/>
        </dgm:presLayoutVars>
      </dgm:prSet>
      <dgm:spPr/>
      <dgm:t>
        <a:bodyPr/>
        <a:lstStyle/>
        <a:p>
          <a:endParaRPr lang="en-US"/>
        </a:p>
      </dgm:t>
    </dgm:pt>
  </dgm:ptLst>
  <dgm:cxnLst>
    <dgm:cxn modelId="{5438E636-6DE6-3A41-8AA0-73F658BDDD42}" srcId="{CBDD8360-C17A-D744-93D2-006C349A759D}" destId="{EDBE8867-7758-3D40-B369-E92A59C78254}" srcOrd="0" destOrd="0" parTransId="{06893441-85D5-B743-BD65-9A95DC67AE21}" sibTransId="{A4B70527-9188-E249-A41C-8D5D41A143A3}"/>
    <dgm:cxn modelId="{425B096D-3766-4596-B881-CE5099CC939B}" type="presOf" srcId="{A63F4F42-530D-0844-A623-B7BB97CA06C8}" destId="{AD976998-883A-B44B-AA40-16EA334E3B09}" srcOrd="0" destOrd="0" presId="urn:microsoft.com/office/officeart/2005/8/layout/list1"/>
    <dgm:cxn modelId="{1AAEA0EB-CE8D-3546-B228-849C7BBECB24}" srcId="{CBDD8360-C17A-D744-93D2-006C349A759D}" destId="{8440D138-BE73-FB44-BBEF-1FC3FB108A97}" srcOrd="2" destOrd="0" parTransId="{E275FC03-8304-564E-89AB-373C17CB55F3}" sibTransId="{250D8BAF-EB6C-2B4D-8429-A8492959928C}"/>
    <dgm:cxn modelId="{302F9654-F68B-406A-9AD3-83BAA20610CC}" type="presOf" srcId="{B89FE6C2-077F-4741-8F16-B5795B7063E1}" destId="{56B37D08-27E9-6348-A4E7-27939D35EA56}" srcOrd="1" destOrd="0" presId="urn:microsoft.com/office/officeart/2005/8/layout/list1"/>
    <dgm:cxn modelId="{60959C1E-9FC7-4EDB-9328-AB69EA65DCC9}" type="presOf" srcId="{EDBE8867-7758-3D40-B369-E92A59C78254}" destId="{62188342-F933-5546-8BB3-C1B3099F523F}" srcOrd="1" destOrd="0" presId="urn:microsoft.com/office/officeart/2005/8/layout/list1"/>
    <dgm:cxn modelId="{7861847C-1A66-4626-AF12-94B5FC1CAED9}" type="presOf" srcId="{CD39444C-1B21-EF4A-B5D4-958159C7B42D}" destId="{23981AB3-A7C5-304C-B5DD-3C6A0BA47400}" srcOrd="0" destOrd="0" presId="urn:microsoft.com/office/officeart/2005/8/layout/list1"/>
    <dgm:cxn modelId="{DFDD2B11-BE82-4A53-8797-B7E85E5406BC}" type="presOf" srcId="{8440D138-BE73-FB44-BBEF-1FC3FB108A97}" destId="{182D09B1-0D7D-AD47-A595-554DE5A7F3FA}" srcOrd="0" destOrd="0" presId="urn:microsoft.com/office/officeart/2005/8/layout/list1"/>
    <dgm:cxn modelId="{1775FEA1-E83E-514B-9EED-67D44E577D41}" srcId="{CBDD8360-C17A-D744-93D2-006C349A759D}" destId="{B89FE6C2-077F-4741-8F16-B5795B7063E1}" srcOrd="1" destOrd="0" parTransId="{CBE548C3-8B0D-AE4E-B5EC-3E713BEF8A34}" sibTransId="{D12748FC-262F-604D-A0ED-B8F3F2E85B30}"/>
    <dgm:cxn modelId="{AC3E68CA-59A6-0D47-96B7-56C985E7999F}" srcId="{B89FE6C2-077F-4741-8F16-B5795B7063E1}" destId="{A63F4F42-530D-0844-A623-B7BB97CA06C8}" srcOrd="0" destOrd="0" parTransId="{A6AF5B68-FC53-694A-82B8-D02D823211BF}" sibTransId="{45082585-C225-5042-8C96-B318BA935269}"/>
    <dgm:cxn modelId="{9E0E9F5B-6AF0-49E7-810A-1FD1E3B3C612}" type="presOf" srcId="{2D14AC71-6F9F-B94A-ADC5-A11456751F9C}" destId="{E5E2D93A-0FAC-8648-A220-3E52BE154C5F}" srcOrd="0" destOrd="0" presId="urn:microsoft.com/office/officeart/2005/8/layout/list1"/>
    <dgm:cxn modelId="{5F8653A0-5DE2-4CB9-B0B6-949CAD366D23}" type="presOf" srcId="{8440D138-BE73-FB44-BBEF-1FC3FB108A97}" destId="{B3028417-3BB4-804F-B830-21EC724B50AF}" srcOrd="1" destOrd="0" presId="urn:microsoft.com/office/officeart/2005/8/layout/list1"/>
    <dgm:cxn modelId="{C3B049D9-D1B3-474A-96DB-EBC487A47212}" type="presOf" srcId="{B89FE6C2-077F-4741-8F16-B5795B7063E1}" destId="{A032DD78-5CE7-214D-8E24-37D69D65FBC4}" srcOrd="0" destOrd="0" presId="urn:microsoft.com/office/officeart/2005/8/layout/list1"/>
    <dgm:cxn modelId="{CCA86C85-9F24-4DBB-91DF-C92655A20750}" type="presOf" srcId="{CBDD8360-C17A-D744-93D2-006C349A759D}" destId="{ACFD1858-5182-EC41-AD4F-BB7EB502C119}" srcOrd="0" destOrd="0" presId="urn:microsoft.com/office/officeart/2005/8/layout/list1"/>
    <dgm:cxn modelId="{5904720B-427C-C141-A11F-D1BE8FE1FBA2}" srcId="{8440D138-BE73-FB44-BBEF-1FC3FB108A97}" destId="{2D14AC71-6F9F-B94A-ADC5-A11456751F9C}" srcOrd="0" destOrd="0" parTransId="{73C2B6B4-DF77-9047-9F14-AE7C3148BD63}" sibTransId="{FD8E04A9-323E-8A4B-AAF4-2BB97B2B8FE0}"/>
    <dgm:cxn modelId="{88A848D4-3287-8544-B217-17F7AAC14DB0}" srcId="{EDBE8867-7758-3D40-B369-E92A59C78254}" destId="{CD39444C-1B21-EF4A-B5D4-958159C7B42D}" srcOrd="0" destOrd="0" parTransId="{DD0191C7-CB08-B24A-8735-5956F0832DBC}" sibTransId="{EF9E6F1D-FB04-DC42-A706-3251421BB982}"/>
    <dgm:cxn modelId="{8E076A72-0EBC-4BF2-89DF-887063AA785D}" type="presOf" srcId="{EDBE8867-7758-3D40-B369-E92A59C78254}" destId="{1A691CE5-A265-9E4F-A6A3-69EAD6003561}" srcOrd="0" destOrd="0" presId="urn:microsoft.com/office/officeart/2005/8/layout/list1"/>
    <dgm:cxn modelId="{ED9762FF-7E2D-4D08-AF74-98641A0BAA24}" type="presParOf" srcId="{ACFD1858-5182-EC41-AD4F-BB7EB502C119}" destId="{B88E5D32-B7BF-6948-84F5-CB3388CEA0B7}" srcOrd="0" destOrd="0" presId="urn:microsoft.com/office/officeart/2005/8/layout/list1"/>
    <dgm:cxn modelId="{195017B8-E785-4A86-AC91-623304F31CF9}" type="presParOf" srcId="{B88E5D32-B7BF-6948-84F5-CB3388CEA0B7}" destId="{1A691CE5-A265-9E4F-A6A3-69EAD6003561}" srcOrd="0" destOrd="0" presId="urn:microsoft.com/office/officeart/2005/8/layout/list1"/>
    <dgm:cxn modelId="{6A3C57B5-0934-4548-A1D3-9893DD990680}" type="presParOf" srcId="{B88E5D32-B7BF-6948-84F5-CB3388CEA0B7}" destId="{62188342-F933-5546-8BB3-C1B3099F523F}" srcOrd="1" destOrd="0" presId="urn:microsoft.com/office/officeart/2005/8/layout/list1"/>
    <dgm:cxn modelId="{22369602-E76B-46CD-AE14-489E9628BEF5}" type="presParOf" srcId="{ACFD1858-5182-EC41-AD4F-BB7EB502C119}" destId="{54B61BE9-D834-B14A-AF49-D2E16C40500B}" srcOrd="1" destOrd="0" presId="urn:microsoft.com/office/officeart/2005/8/layout/list1"/>
    <dgm:cxn modelId="{DC84278B-E8EA-4A92-BD03-1C08C6636514}" type="presParOf" srcId="{ACFD1858-5182-EC41-AD4F-BB7EB502C119}" destId="{23981AB3-A7C5-304C-B5DD-3C6A0BA47400}" srcOrd="2" destOrd="0" presId="urn:microsoft.com/office/officeart/2005/8/layout/list1"/>
    <dgm:cxn modelId="{C95C26F9-2043-4706-93C2-1BBE48C18764}" type="presParOf" srcId="{ACFD1858-5182-EC41-AD4F-BB7EB502C119}" destId="{EBDA10AD-AC0C-A64D-8BAD-38A69967D70E}" srcOrd="3" destOrd="0" presId="urn:microsoft.com/office/officeart/2005/8/layout/list1"/>
    <dgm:cxn modelId="{6BC024FD-6FE1-4A2B-9DD1-86FA7A54CA18}" type="presParOf" srcId="{ACFD1858-5182-EC41-AD4F-BB7EB502C119}" destId="{7C99F359-0C2F-E746-8E8A-8CB3A0425D35}" srcOrd="4" destOrd="0" presId="urn:microsoft.com/office/officeart/2005/8/layout/list1"/>
    <dgm:cxn modelId="{1B838B89-FCFB-48A2-956A-7E9BC15B5E6F}" type="presParOf" srcId="{7C99F359-0C2F-E746-8E8A-8CB3A0425D35}" destId="{A032DD78-5CE7-214D-8E24-37D69D65FBC4}" srcOrd="0" destOrd="0" presId="urn:microsoft.com/office/officeart/2005/8/layout/list1"/>
    <dgm:cxn modelId="{CF1F9784-0A1C-47DD-BCE7-D3AD81F58A17}" type="presParOf" srcId="{7C99F359-0C2F-E746-8E8A-8CB3A0425D35}" destId="{56B37D08-27E9-6348-A4E7-27939D35EA56}" srcOrd="1" destOrd="0" presId="urn:microsoft.com/office/officeart/2005/8/layout/list1"/>
    <dgm:cxn modelId="{23C63BED-1964-432A-83A2-F29F4347B47B}" type="presParOf" srcId="{ACFD1858-5182-EC41-AD4F-BB7EB502C119}" destId="{32378106-D771-154C-A68B-4D4FB81F2675}" srcOrd="5" destOrd="0" presId="urn:microsoft.com/office/officeart/2005/8/layout/list1"/>
    <dgm:cxn modelId="{5D4E7E45-23D3-4AD2-8D30-4FD0A7554A5C}" type="presParOf" srcId="{ACFD1858-5182-EC41-AD4F-BB7EB502C119}" destId="{AD976998-883A-B44B-AA40-16EA334E3B09}" srcOrd="6" destOrd="0" presId="urn:microsoft.com/office/officeart/2005/8/layout/list1"/>
    <dgm:cxn modelId="{BABFFA66-381F-47AD-926E-7D0065A6564F}" type="presParOf" srcId="{ACFD1858-5182-EC41-AD4F-BB7EB502C119}" destId="{A880E6A6-6E9C-0C44-BEF0-4D6EE4E56AC0}" srcOrd="7" destOrd="0" presId="urn:microsoft.com/office/officeart/2005/8/layout/list1"/>
    <dgm:cxn modelId="{6986C79F-F6D1-45B1-87F1-A5D21C9EF2D1}" type="presParOf" srcId="{ACFD1858-5182-EC41-AD4F-BB7EB502C119}" destId="{828035CE-2CE5-AE45-B080-C6EBCC590DF9}" srcOrd="8" destOrd="0" presId="urn:microsoft.com/office/officeart/2005/8/layout/list1"/>
    <dgm:cxn modelId="{12DDA55B-8771-48A5-B7A9-DE842B97A5EB}" type="presParOf" srcId="{828035CE-2CE5-AE45-B080-C6EBCC590DF9}" destId="{182D09B1-0D7D-AD47-A595-554DE5A7F3FA}" srcOrd="0" destOrd="0" presId="urn:microsoft.com/office/officeart/2005/8/layout/list1"/>
    <dgm:cxn modelId="{EFCCD5A9-B968-4BC9-8E13-0AB9AA8C6115}" type="presParOf" srcId="{828035CE-2CE5-AE45-B080-C6EBCC590DF9}" destId="{B3028417-3BB4-804F-B830-21EC724B50AF}" srcOrd="1" destOrd="0" presId="urn:microsoft.com/office/officeart/2005/8/layout/list1"/>
    <dgm:cxn modelId="{8870ED79-C656-466F-824A-0F1AB0F9CA79}" type="presParOf" srcId="{ACFD1858-5182-EC41-AD4F-BB7EB502C119}" destId="{C20C3603-9123-A14C-9814-EA132B3A96B1}" srcOrd="9" destOrd="0" presId="urn:microsoft.com/office/officeart/2005/8/layout/list1"/>
    <dgm:cxn modelId="{C11506B3-88FC-4278-A5AF-8D7895595572}" type="presParOf" srcId="{ACFD1858-5182-EC41-AD4F-BB7EB502C119}" destId="{E5E2D93A-0FAC-8648-A220-3E52BE154C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84BBF-D090-D94A-958C-707853D134BE}"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C5CEBC-1F30-5443-B794-80FF362A2AF0}">
      <dgm:prSet phldrT="[Text]"/>
      <dgm:spPr>
        <a:solidFill>
          <a:schemeClr val="accent4">
            <a:lumMod val="50000"/>
          </a:schemeClr>
        </a:solidFill>
        <a:ln>
          <a:solidFill>
            <a:schemeClr val="accent4">
              <a:lumMod val="50000"/>
            </a:schemeClr>
          </a:solidFill>
        </a:ln>
      </dgm:spPr>
      <dgm:t>
        <a:bodyPr/>
        <a:lstStyle/>
        <a:p>
          <a:r>
            <a:rPr lang="en-US" b="1" i="0" dirty="0" smtClean="0"/>
            <a:t>Pages</a:t>
          </a:r>
          <a:r>
            <a:rPr lang="en-US" dirty="0" smtClean="0"/>
            <a:t> </a:t>
          </a:r>
          <a:endParaRPr lang="en-US" dirty="0"/>
        </a:p>
      </dgm:t>
    </dgm:pt>
    <dgm:pt modelId="{BE0C5935-86C3-CE49-BC7C-DB3DC9A56DBA}" type="parTrans" cxnId="{B3689970-B6AA-F841-8AA9-BF33FA1007D0}">
      <dgm:prSet/>
      <dgm:spPr/>
      <dgm:t>
        <a:bodyPr/>
        <a:lstStyle/>
        <a:p>
          <a:endParaRPr lang="en-US"/>
        </a:p>
      </dgm:t>
    </dgm:pt>
    <dgm:pt modelId="{0242CC9F-7F01-C541-AE84-95B60386F567}" type="sibTrans" cxnId="{B3689970-B6AA-F841-8AA9-BF33FA1007D0}">
      <dgm:prSet/>
      <dgm:spPr/>
      <dgm:t>
        <a:bodyPr/>
        <a:lstStyle/>
        <a:p>
          <a:endParaRPr lang="en-US"/>
        </a:p>
      </dgm:t>
    </dgm:pt>
    <dgm:pt modelId="{7AA8A9FF-58E2-CB47-ADA1-DE9E3BDCDC0F}">
      <dgm:prSet/>
      <dgm:spPr>
        <a:solidFill>
          <a:schemeClr val="bg1"/>
        </a:solidFill>
      </dgm:spPr>
      <dgm:t>
        <a:bodyPr/>
        <a:lstStyle/>
        <a:p>
          <a:r>
            <a:rPr lang="en-US" dirty="0" smtClean="0"/>
            <a:t>chunks of a process</a:t>
          </a:r>
        </a:p>
      </dgm:t>
    </dgm:pt>
    <dgm:pt modelId="{C2FDA75E-5210-994A-B144-69E8807A517E}" type="parTrans" cxnId="{74DF4162-BDC2-044A-BC90-1D56E973C6EA}">
      <dgm:prSet/>
      <dgm:spPr/>
      <dgm:t>
        <a:bodyPr/>
        <a:lstStyle/>
        <a:p>
          <a:endParaRPr lang="en-US"/>
        </a:p>
      </dgm:t>
    </dgm:pt>
    <dgm:pt modelId="{D0788B77-3E9F-4D46-8831-D6285F658A86}" type="sibTrans" cxnId="{74DF4162-BDC2-044A-BC90-1D56E973C6EA}">
      <dgm:prSet/>
      <dgm:spPr/>
      <dgm:t>
        <a:bodyPr/>
        <a:lstStyle/>
        <a:p>
          <a:endParaRPr lang="en-US"/>
        </a:p>
      </dgm:t>
    </dgm:pt>
    <dgm:pt modelId="{5BAEB20B-3695-E348-9F13-AECB8D7EFA27}">
      <dgm:prSet/>
      <dgm:spPr>
        <a:solidFill>
          <a:schemeClr val="accent2">
            <a:lumMod val="50000"/>
          </a:schemeClr>
        </a:solidFill>
        <a:ln>
          <a:solidFill>
            <a:schemeClr val="accent2">
              <a:lumMod val="75000"/>
            </a:schemeClr>
          </a:solidFill>
        </a:ln>
      </dgm:spPr>
      <dgm:t>
        <a:bodyPr/>
        <a:lstStyle/>
        <a:p>
          <a:r>
            <a:rPr lang="en-US" b="1" i="0" dirty="0" smtClean="0"/>
            <a:t>Frames</a:t>
          </a:r>
        </a:p>
      </dgm:t>
    </dgm:pt>
    <dgm:pt modelId="{F35B4B62-4741-964F-9F55-8BAE5A6BA9A5}" type="parTrans" cxnId="{24914EDD-F887-F145-A25D-9C1F499EEC64}">
      <dgm:prSet/>
      <dgm:spPr/>
      <dgm:t>
        <a:bodyPr/>
        <a:lstStyle/>
        <a:p>
          <a:endParaRPr lang="en-US"/>
        </a:p>
      </dgm:t>
    </dgm:pt>
    <dgm:pt modelId="{E89D1576-1C84-A941-A5F3-6A6E595B57D7}" type="sibTrans" cxnId="{24914EDD-F887-F145-A25D-9C1F499EEC64}">
      <dgm:prSet/>
      <dgm:spPr/>
      <dgm:t>
        <a:bodyPr/>
        <a:lstStyle/>
        <a:p>
          <a:endParaRPr lang="en-US"/>
        </a:p>
      </dgm:t>
    </dgm:pt>
    <dgm:pt modelId="{097D4EAE-CD21-C547-B935-47F8B18B09F5}">
      <dgm:prSet/>
      <dgm:spPr>
        <a:solidFill>
          <a:schemeClr val="bg1"/>
        </a:solidFill>
      </dgm:spPr>
      <dgm:t>
        <a:bodyPr/>
        <a:lstStyle/>
        <a:p>
          <a:r>
            <a:rPr lang="en-US" dirty="0" smtClean="0"/>
            <a:t>available chunks of memory</a:t>
          </a:r>
          <a:endParaRPr lang="en-US" dirty="0"/>
        </a:p>
      </dgm:t>
    </dgm:pt>
    <dgm:pt modelId="{87A55BF3-60A6-CA4A-952B-9DB7A9BFC901}" type="parTrans" cxnId="{00913CB1-9610-624A-BE9D-1C50FCC5CCE3}">
      <dgm:prSet/>
      <dgm:spPr/>
      <dgm:t>
        <a:bodyPr/>
        <a:lstStyle/>
        <a:p>
          <a:endParaRPr lang="en-US"/>
        </a:p>
      </dgm:t>
    </dgm:pt>
    <dgm:pt modelId="{5B396445-CB01-9443-9541-38B17C330104}" type="sibTrans" cxnId="{00913CB1-9610-624A-BE9D-1C50FCC5CCE3}">
      <dgm:prSet/>
      <dgm:spPr/>
      <dgm:t>
        <a:bodyPr/>
        <a:lstStyle/>
        <a:p>
          <a:endParaRPr lang="en-US"/>
        </a:p>
      </dgm:t>
    </dgm:pt>
    <dgm:pt modelId="{7427F0B0-35E5-664A-9214-512C0B3A33C3}" type="pres">
      <dgm:prSet presAssocID="{98984BBF-D090-D94A-958C-707853D134BE}" presName="Name0" presStyleCnt="0">
        <dgm:presLayoutVars>
          <dgm:dir/>
          <dgm:animLvl val="lvl"/>
          <dgm:resizeHandles val="exact"/>
        </dgm:presLayoutVars>
      </dgm:prSet>
      <dgm:spPr/>
      <dgm:t>
        <a:bodyPr/>
        <a:lstStyle/>
        <a:p>
          <a:endParaRPr lang="en-US"/>
        </a:p>
      </dgm:t>
    </dgm:pt>
    <dgm:pt modelId="{979F7F9E-BB7E-5E47-AEA2-74D0BA117F83}" type="pres">
      <dgm:prSet presAssocID="{64C5CEBC-1F30-5443-B794-80FF362A2AF0}" presName="composite" presStyleCnt="0"/>
      <dgm:spPr/>
    </dgm:pt>
    <dgm:pt modelId="{141F70A1-56B4-7C45-8D55-136594643679}" type="pres">
      <dgm:prSet presAssocID="{64C5CEBC-1F30-5443-B794-80FF362A2AF0}" presName="parTx" presStyleLbl="alignNode1" presStyleIdx="0" presStyleCnt="2">
        <dgm:presLayoutVars>
          <dgm:chMax val="0"/>
          <dgm:chPref val="0"/>
          <dgm:bulletEnabled val="1"/>
        </dgm:presLayoutVars>
      </dgm:prSet>
      <dgm:spPr/>
      <dgm:t>
        <a:bodyPr/>
        <a:lstStyle/>
        <a:p>
          <a:endParaRPr lang="en-US"/>
        </a:p>
      </dgm:t>
    </dgm:pt>
    <dgm:pt modelId="{46D6853D-8FF8-D64F-9F4D-3F18C7AC2088}" type="pres">
      <dgm:prSet presAssocID="{64C5CEBC-1F30-5443-B794-80FF362A2AF0}" presName="desTx" presStyleLbl="alignAccFollowNode1" presStyleIdx="0" presStyleCnt="2">
        <dgm:presLayoutVars>
          <dgm:bulletEnabled val="1"/>
        </dgm:presLayoutVars>
      </dgm:prSet>
      <dgm:spPr/>
      <dgm:t>
        <a:bodyPr/>
        <a:lstStyle/>
        <a:p>
          <a:endParaRPr lang="en-US"/>
        </a:p>
      </dgm:t>
    </dgm:pt>
    <dgm:pt modelId="{D2371063-AB88-2A4F-820E-F87872FE7F53}" type="pres">
      <dgm:prSet presAssocID="{0242CC9F-7F01-C541-AE84-95B60386F567}" presName="space" presStyleCnt="0"/>
      <dgm:spPr/>
    </dgm:pt>
    <dgm:pt modelId="{3AA422C0-DB0A-694E-A997-DBCDCCB90F7D}" type="pres">
      <dgm:prSet presAssocID="{5BAEB20B-3695-E348-9F13-AECB8D7EFA27}" presName="composite" presStyleCnt="0"/>
      <dgm:spPr/>
    </dgm:pt>
    <dgm:pt modelId="{E43E3212-8A7F-3040-93CF-F261BAF43BC6}" type="pres">
      <dgm:prSet presAssocID="{5BAEB20B-3695-E348-9F13-AECB8D7EFA27}" presName="parTx" presStyleLbl="alignNode1" presStyleIdx="1" presStyleCnt="2">
        <dgm:presLayoutVars>
          <dgm:chMax val="0"/>
          <dgm:chPref val="0"/>
          <dgm:bulletEnabled val="1"/>
        </dgm:presLayoutVars>
      </dgm:prSet>
      <dgm:spPr/>
      <dgm:t>
        <a:bodyPr/>
        <a:lstStyle/>
        <a:p>
          <a:endParaRPr lang="en-US"/>
        </a:p>
      </dgm:t>
    </dgm:pt>
    <dgm:pt modelId="{A1162212-C3C8-3A47-829A-648CCE353B98}" type="pres">
      <dgm:prSet presAssocID="{5BAEB20B-3695-E348-9F13-AECB8D7EFA27}" presName="desTx" presStyleLbl="alignAccFollowNode1" presStyleIdx="1" presStyleCnt="2">
        <dgm:presLayoutVars>
          <dgm:bulletEnabled val="1"/>
        </dgm:presLayoutVars>
      </dgm:prSet>
      <dgm:spPr/>
      <dgm:t>
        <a:bodyPr/>
        <a:lstStyle/>
        <a:p>
          <a:endParaRPr lang="en-US"/>
        </a:p>
      </dgm:t>
    </dgm:pt>
  </dgm:ptLst>
  <dgm:cxnLst>
    <dgm:cxn modelId="{E91B8A41-8F5A-489E-AB31-E6C14895E313}" type="presOf" srcId="{097D4EAE-CD21-C547-B935-47F8B18B09F5}" destId="{A1162212-C3C8-3A47-829A-648CCE353B98}" srcOrd="0" destOrd="0" presId="urn:microsoft.com/office/officeart/2005/8/layout/hList1"/>
    <dgm:cxn modelId="{24914EDD-F887-F145-A25D-9C1F499EEC64}" srcId="{98984BBF-D090-D94A-958C-707853D134BE}" destId="{5BAEB20B-3695-E348-9F13-AECB8D7EFA27}" srcOrd="1" destOrd="0" parTransId="{F35B4B62-4741-964F-9F55-8BAE5A6BA9A5}" sibTransId="{E89D1576-1C84-A941-A5F3-6A6E595B57D7}"/>
    <dgm:cxn modelId="{74DF4162-BDC2-044A-BC90-1D56E973C6EA}" srcId="{64C5CEBC-1F30-5443-B794-80FF362A2AF0}" destId="{7AA8A9FF-58E2-CB47-ADA1-DE9E3BDCDC0F}" srcOrd="0" destOrd="0" parTransId="{C2FDA75E-5210-994A-B144-69E8807A517E}" sibTransId="{D0788B77-3E9F-4D46-8831-D6285F658A86}"/>
    <dgm:cxn modelId="{C2A105A3-C6D2-47D7-8C87-919139F2CCA8}" type="presOf" srcId="{7AA8A9FF-58E2-CB47-ADA1-DE9E3BDCDC0F}" destId="{46D6853D-8FF8-D64F-9F4D-3F18C7AC2088}" srcOrd="0" destOrd="0" presId="urn:microsoft.com/office/officeart/2005/8/layout/hList1"/>
    <dgm:cxn modelId="{00913CB1-9610-624A-BE9D-1C50FCC5CCE3}" srcId="{5BAEB20B-3695-E348-9F13-AECB8D7EFA27}" destId="{097D4EAE-CD21-C547-B935-47F8B18B09F5}" srcOrd="0" destOrd="0" parTransId="{87A55BF3-60A6-CA4A-952B-9DB7A9BFC901}" sibTransId="{5B396445-CB01-9443-9541-38B17C330104}"/>
    <dgm:cxn modelId="{C3C8C84E-7F0B-48FF-8999-F085B6CDE664}" type="presOf" srcId="{98984BBF-D090-D94A-958C-707853D134BE}" destId="{7427F0B0-35E5-664A-9214-512C0B3A33C3}" srcOrd="0" destOrd="0" presId="urn:microsoft.com/office/officeart/2005/8/layout/hList1"/>
    <dgm:cxn modelId="{B3689970-B6AA-F841-8AA9-BF33FA1007D0}" srcId="{98984BBF-D090-D94A-958C-707853D134BE}" destId="{64C5CEBC-1F30-5443-B794-80FF362A2AF0}" srcOrd="0" destOrd="0" parTransId="{BE0C5935-86C3-CE49-BC7C-DB3DC9A56DBA}" sibTransId="{0242CC9F-7F01-C541-AE84-95B60386F567}"/>
    <dgm:cxn modelId="{36B02710-A506-4F90-9219-265DD5A4B02F}" type="presOf" srcId="{5BAEB20B-3695-E348-9F13-AECB8D7EFA27}" destId="{E43E3212-8A7F-3040-93CF-F261BAF43BC6}" srcOrd="0" destOrd="0" presId="urn:microsoft.com/office/officeart/2005/8/layout/hList1"/>
    <dgm:cxn modelId="{8FF1766F-76A3-4D7C-B62B-EB19851307A8}" type="presOf" srcId="{64C5CEBC-1F30-5443-B794-80FF362A2AF0}" destId="{141F70A1-56B4-7C45-8D55-136594643679}" srcOrd="0" destOrd="0" presId="urn:microsoft.com/office/officeart/2005/8/layout/hList1"/>
    <dgm:cxn modelId="{B18C0280-B635-4B82-8904-870FEB66A6AD}" type="presParOf" srcId="{7427F0B0-35E5-664A-9214-512C0B3A33C3}" destId="{979F7F9E-BB7E-5E47-AEA2-74D0BA117F83}" srcOrd="0" destOrd="0" presId="urn:microsoft.com/office/officeart/2005/8/layout/hList1"/>
    <dgm:cxn modelId="{1B1436B9-5F42-42FF-9991-BCD6CBD8CC34}" type="presParOf" srcId="{979F7F9E-BB7E-5E47-AEA2-74D0BA117F83}" destId="{141F70A1-56B4-7C45-8D55-136594643679}" srcOrd="0" destOrd="0" presId="urn:microsoft.com/office/officeart/2005/8/layout/hList1"/>
    <dgm:cxn modelId="{B9EB73AD-87EB-4CC0-8118-BB3A1E0DD94C}" type="presParOf" srcId="{979F7F9E-BB7E-5E47-AEA2-74D0BA117F83}" destId="{46D6853D-8FF8-D64F-9F4D-3F18C7AC2088}" srcOrd="1" destOrd="0" presId="urn:microsoft.com/office/officeart/2005/8/layout/hList1"/>
    <dgm:cxn modelId="{4C1C8C86-D928-4E55-870C-6CFC02DDE75E}" type="presParOf" srcId="{7427F0B0-35E5-664A-9214-512C0B3A33C3}" destId="{D2371063-AB88-2A4F-820E-F87872FE7F53}" srcOrd="1" destOrd="0" presId="urn:microsoft.com/office/officeart/2005/8/layout/hList1"/>
    <dgm:cxn modelId="{33CFB68B-4868-475B-A15E-4F61F02B522C}" type="presParOf" srcId="{7427F0B0-35E5-664A-9214-512C0B3A33C3}" destId="{3AA422C0-DB0A-694E-A997-DBCDCCB90F7D}" srcOrd="2" destOrd="0" presId="urn:microsoft.com/office/officeart/2005/8/layout/hList1"/>
    <dgm:cxn modelId="{D067D43E-0482-407F-BFBA-DEFD961F91E2}" type="presParOf" srcId="{3AA422C0-DB0A-694E-A997-DBCDCCB90F7D}" destId="{E43E3212-8A7F-3040-93CF-F261BAF43BC6}" srcOrd="0" destOrd="0" presId="urn:microsoft.com/office/officeart/2005/8/layout/hList1"/>
    <dgm:cxn modelId="{C373316A-E56B-4540-917B-31E8F78386E9}" type="presParOf" srcId="{3AA422C0-DB0A-694E-A997-DBCDCCB90F7D}" destId="{A1162212-C3C8-3A47-829A-648CCE353B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C684FE-1A2B-254D-8FD5-947512C78C87}" type="doc">
      <dgm:prSet loTypeId="urn:microsoft.com/office/officeart/2005/8/layout/hProcess9" loCatId="" qsTypeId="urn:microsoft.com/office/officeart/2005/8/quickstyle/simple4" qsCatId="simple" csTypeId="urn:microsoft.com/office/officeart/2005/8/colors/accent1_2" csCatId="accent1" phldr="1"/>
      <dgm:spPr/>
    </dgm:pt>
    <dgm:pt modelId="{52084027-B071-9247-B390-B891DE1DBD40}">
      <dgm:prSet phldrT="[Text]"/>
      <dgm:spPr/>
      <dgm:t>
        <a:bodyPr/>
        <a:lstStyle/>
        <a:p>
          <a:r>
            <a:rPr lang="en-US" smtClean="0"/>
            <a:t>Extract the segment number as the leftmost </a:t>
          </a:r>
          <a:r>
            <a:rPr lang="en-US" i="1" smtClean="0"/>
            <a:t>n</a:t>
          </a:r>
          <a:r>
            <a:rPr lang="en-US" smtClean="0"/>
            <a:t> bits of the logical address</a:t>
          </a:r>
          <a:endParaRPr lang="en-US"/>
        </a:p>
      </dgm:t>
    </dgm:pt>
    <dgm:pt modelId="{DA58F419-FD4F-1F4B-B328-D1FFC44240CD}" type="parTrans" cxnId="{E3EEB70D-8291-8D42-B647-A8DA54C76DF0}">
      <dgm:prSet/>
      <dgm:spPr/>
      <dgm:t>
        <a:bodyPr/>
        <a:lstStyle/>
        <a:p>
          <a:endParaRPr lang="en-US"/>
        </a:p>
      </dgm:t>
    </dgm:pt>
    <dgm:pt modelId="{542C242A-BC0E-FE48-86B4-0089FD42B71F}" type="sibTrans" cxnId="{E3EEB70D-8291-8D42-B647-A8DA54C76DF0}">
      <dgm:prSet/>
      <dgm:spPr/>
      <dgm:t>
        <a:bodyPr/>
        <a:lstStyle/>
        <a:p>
          <a:endParaRPr lang="en-US"/>
        </a:p>
      </dgm:t>
    </dgm:pt>
    <dgm:pt modelId="{32FAFF03-C02A-0E43-BCDB-A43F13E6EC27}">
      <dgm:prSet/>
      <dgm:spPr/>
      <dgm:t>
        <a:bodyPr/>
        <a:lstStyle/>
        <a:p>
          <a:r>
            <a:rPr lang="en-US" dirty="0" smtClean="0"/>
            <a:t>Use the segment number as an index into the process segment table to find the starting physical address of the segment</a:t>
          </a:r>
        </a:p>
      </dgm:t>
    </dgm:pt>
    <dgm:pt modelId="{444ED70A-0E9F-A34A-B482-5592059AD382}" type="parTrans" cxnId="{258C30C1-69A2-3841-B704-B6887C48ED9C}">
      <dgm:prSet/>
      <dgm:spPr/>
      <dgm:t>
        <a:bodyPr/>
        <a:lstStyle/>
        <a:p>
          <a:endParaRPr lang="en-US"/>
        </a:p>
      </dgm:t>
    </dgm:pt>
    <dgm:pt modelId="{ECB7C8B8-67FB-8340-B9F4-25BD06517BAF}" type="sibTrans" cxnId="{258C30C1-69A2-3841-B704-B6887C48ED9C}">
      <dgm:prSet/>
      <dgm:spPr/>
      <dgm:t>
        <a:bodyPr/>
        <a:lstStyle/>
        <a:p>
          <a:endParaRPr lang="en-US"/>
        </a:p>
      </dgm:t>
    </dgm:pt>
    <dgm:pt modelId="{C8ADBDE9-3938-0548-8B87-8FD5470D7D93}">
      <dgm:prSet/>
      <dgm:spPr/>
      <dgm:t>
        <a:bodyPr/>
        <a:lstStyle/>
        <a:p>
          <a:r>
            <a:rPr lang="en-US" dirty="0" smtClean="0"/>
            <a:t>Compare the offset, expressed in the rightmost </a:t>
          </a:r>
          <a:r>
            <a:rPr lang="en-US" i="1" dirty="0" smtClean="0"/>
            <a:t>m</a:t>
          </a:r>
          <a:r>
            <a:rPr lang="en-US" dirty="0" smtClean="0"/>
            <a:t> bits, to the length of the segment.  If the offset is greater than or equal to the length, the address is invalid</a:t>
          </a:r>
        </a:p>
      </dgm:t>
    </dgm:pt>
    <dgm:pt modelId="{4EC583DA-FFB0-0340-BEB6-ACDC6119738D}" type="parTrans" cxnId="{B7CC8A03-770A-1B45-B0DA-724F7E11B94B}">
      <dgm:prSet/>
      <dgm:spPr/>
      <dgm:t>
        <a:bodyPr/>
        <a:lstStyle/>
        <a:p>
          <a:endParaRPr lang="en-US"/>
        </a:p>
      </dgm:t>
    </dgm:pt>
    <dgm:pt modelId="{5F0542EE-719A-A348-852C-7F01CFF2E8AC}" type="sibTrans" cxnId="{B7CC8A03-770A-1B45-B0DA-724F7E11B94B}">
      <dgm:prSet/>
      <dgm:spPr/>
      <dgm:t>
        <a:bodyPr/>
        <a:lstStyle/>
        <a:p>
          <a:endParaRPr lang="en-US"/>
        </a:p>
      </dgm:t>
    </dgm:pt>
    <dgm:pt modelId="{AC374B7D-944F-104D-B17A-59E6A717DA1E}">
      <dgm:prSet/>
      <dgm:spPr/>
      <dgm:t>
        <a:bodyPr/>
        <a:lstStyle/>
        <a:p>
          <a:r>
            <a:rPr lang="en-US" dirty="0" smtClean="0"/>
            <a:t>The desired physical address is the sum of the starting physical address of the segment plus the offset</a:t>
          </a:r>
          <a:endParaRPr lang="en-US" dirty="0"/>
        </a:p>
      </dgm:t>
    </dgm:pt>
    <dgm:pt modelId="{1D928906-A2FD-0141-A634-325A68E11C78}" type="parTrans" cxnId="{982B9DA3-2C1B-2B45-A7C2-5B32DCBFDD4A}">
      <dgm:prSet/>
      <dgm:spPr/>
      <dgm:t>
        <a:bodyPr/>
        <a:lstStyle/>
        <a:p>
          <a:endParaRPr lang="en-US"/>
        </a:p>
      </dgm:t>
    </dgm:pt>
    <dgm:pt modelId="{0F191AD9-64E3-EE4A-9DB1-D2B24C8B629B}" type="sibTrans" cxnId="{982B9DA3-2C1B-2B45-A7C2-5B32DCBFDD4A}">
      <dgm:prSet/>
      <dgm:spPr/>
      <dgm:t>
        <a:bodyPr/>
        <a:lstStyle/>
        <a:p>
          <a:endParaRPr lang="en-US"/>
        </a:p>
      </dgm:t>
    </dgm:pt>
    <dgm:pt modelId="{51DF321D-3BBA-4545-8424-1BB44DD484AB}" type="pres">
      <dgm:prSet presAssocID="{78C684FE-1A2B-254D-8FD5-947512C78C87}" presName="CompostProcess" presStyleCnt="0">
        <dgm:presLayoutVars>
          <dgm:dir/>
          <dgm:resizeHandles val="exact"/>
        </dgm:presLayoutVars>
      </dgm:prSet>
      <dgm:spPr/>
    </dgm:pt>
    <dgm:pt modelId="{71E554F8-F172-7A4C-8592-CE7684E904E9}" type="pres">
      <dgm:prSet presAssocID="{78C684FE-1A2B-254D-8FD5-947512C78C87}" presName="arrow" presStyleLbl="bgShp" presStyleIdx="0" presStyleCnt="1"/>
      <dgm:spPr>
        <a:solidFill>
          <a:schemeClr val="bg1"/>
        </a:solidFill>
        <a:ln>
          <a:solidFill>
            <a:schemeClr val="accent1">
              <a:alpha val="90000"/>
            </a:schemeClr>
          </a:solidFill>
        </a:ln>
      </dgm:spPr>
    </dgm:pt>
    <dgm:pt modelId="{4517FBBA-EC60-AE4D-ABA3-30FBECDF4BDF}" type="pres">
      <dgm:prSet presAssocID="{78C684FE-1A2B-254D-8FD5-947512C78C87}" presName="linearProcess" presStyleCnt="0"/>
      <dgm:spPr/>
    </dgm:pt>
    <dgm:pt modelId="{66418308-D9BF-C14F-A46B-F4AAAFE89B91}" type="pres">
      <dgm:prSet presAssocID="{52084027-B071-9247-B390-B891DE1DBD40}" presName="textNode" presStyleLbl="node1" presStyleIdx="0" presStyleCnt="4">
        <dgm:presLayoutVars>
          <dgm:bulletEnabled val="1"/>
        </dgm:presLayoutVars>
      </dgm:prSet>
      <dgm:spPr/>
      <dgm:t>
        <a:bodyPr/>
        <a:lstStyle/>
        <a:p>
          <a:endParaRPr lang="en-US"/>
        </a:p>
      </dgm:t>
    </dgm:pt>
    <dgm:pt modelId="{D27850E7-6CE1-DC4B-8B04-2F885E655E04}" type="pres">
      <dgm:prSet presAssocID="{542C242A-BC0E-FE48-86B4-0089FD42B71F}" presName="sibTrans" presStyleCnt="0"/>
      <dgm:spPr/>
    </dgm:pt>
    <dgm:pt modelId="{CECE5934-D04C-B244-98EA-7378FF62C687}" type="pres">
      <dgm:prSet presAssocID="{32FAFF03-C02A-0E43-BCDB-A43F13E6EC27}" presName="textNode" presStyleLbl="node1" presStyleIdx="1" presStyleCnt="4">
        <dgm:presLayoutVars>
          <dgm:bulletEnabled val="1"/>
        </dgm:presLayoutVars>
      </dgm:prSet>
      <dgm:spPr/>
      <dgm:t>
        <a:bodyPr/>
        <a:lstStyle/>
        <a:p>
          <a:endParaRPr lang="en-US"/>
        </a:p>
      </dgm:t>
    </dgm:pt>
    <dgm:pt modelId="{E0893149-E3B2-5546-90A5-D649B31B53AC}" type="pres">
      <dgm:prSet presAssocID="{ECB7C8B8-67FB-8340-B9F4-25BD06517BAF}" presName="sibTrans" presStyleCnt="0"/>
      <dgm:spPr/>
    </dgm:pt>
    <dgm:pt modelId="{79C5E6D8-2847-F447-9D07-319B928A8FC8}" type="pres">
      <dgm:prSet presAssocID="{C8ADBDE9-3938-0548-8B87-8FD5470D7D93}" presName="textNode" presStyleLbl="node1" presStyleIdx="2" presStyleCnt="4">
        <dgm:presLayoutVars>
          <dgm:bulletEnabled val="1"/>
        </dgm:presLayoutVars>
      </dgm:prSet>
      <dgm:spPr/>
      <dgm:t>
        <a:bodyPr/>
        <a:lstStyle/>
        <a:p>
          <a:endParaRPr lang="en-US"/>
        </a:p>
      </dgm:t>
    </dgm:pt>
    <dgm:pt modelId="{5AC9194D-E3EF-7041-A0E3-CA076C2E9A60}" type="pres">
      <dgm:prSet presAssocID="{5F0542EE-719A-A348-852C-7F01CFF2E8AC}" presName="sibTrans" presStyleCnt="0"/>
      <dgm:spPr/>
    </dgm:pt>
    <dgm:pt modelId="{4476A394-1578-B443-9923-9E9465C6DB9E}" type="pres">
      <dgm:prSet presAssocID="{AC374B7D-944F-104D-B17A-59E6A717DA1E}" presName="textNode" presStyleLbl="node1" presStyleIdx="3" presStyleCnt="4">
        <dgm:presLayoutVars>
          <dgm:bulletEnabled val="1"/>
        </dgm:presLayoutVars>
      </dgm:prSet>
      <dgm:spPr/>
      <dgm:t>
        <a:bodyPr/>
        <a:lstStyle/>
        <a:p>
          <a:endParaRPr lang="en-US"/>
        </a:p>
      </dgm:t>
    </dgm:pt>
  </dgm:ptLst>
  <dgm:cxnLst>
    <dgm:cxn modelId="{77DC2E27-F1E3-4A42-BAB6-80843128C28C}" type="presOf" srcId="{52084027-B071-9247-B390-B891DE1DBD40}" destId="{66418308-D9BF-C14F-A46B-F4AAAFE89B91}" srcOrd="0" destOrd="0" presId="urn:microsoft.com/office/officeart/2005/8/layout/hProcess9"/>
    <dgm:cxn modelId="{982B9DA3-2C1B-2B45-A7C2-5B32DCBFDD4A}" srcId="{78C684FE-1A2B-254D-8FD5-947512C78C87}" destId="{AC374B7D-944F-104D-B17A-59E6A717DA1E}" srcOrd="3" destOrd="0" parTransId="{1D928906-A2FD-0141-A634-325A68E11C78}" sibTransId="{0F191AD9-64E3-EE4A-9DB1-D2B24C8B629B}"/>
    <dgm:cxn modelId="{258C30C1-69A2-3841-B704-B6887C48ED9C}" srcId="{78C684FE-1A2B-254D-8FD5-947512C78C87}" destId="{32FAFF03-C02A-0E43-BCDB-A43F13E6EC27}" srcOrd="1" destOrd="0" parTransId="{444ED70A-0E9F-A34A-B482-5592059AD382}" sibTransId="{ECB7C8B8-67FB-8340-B9F4-25BD06517BAF}"/>
    <dgm:cxn modelId="{0AB5DA6F-CDD6-4677-89A3-34723E1F831D}" type="presOf" srcId="{AC374B7D-944F-104D-B17A-59E6A717DA1E}" destId="{4476A394-1578-B443-9923-9E9465C6DB9E}" srcOrd="0" destOrd="0" presId="urn:microsoft.com/office/officeart/2005/8/layout/hProcess9"/>
    <dgm:cxn modelId="{81084C37-25F6-45FA-9D64-D7E9CC430AD1}" type="presOf" srcId="{78C684FE-1A2B-254D-8FD5-947512C78C87}" destId="{51DF321D-3BBA-4545-8424-1BB44DD484AB}" srcOrd="0" destOrd="0" presId="urn:microsoft.com/office/officeart/2005/8/layout/hProcess9"/>
    <dgm:cxn modelId="{B7CC8A03-770A-1B45-B0DA-724F7E11B94B}" srcId="{78C684FE-1A2B-254D-8FD5-947512C78C87}" destId="{C8ADBDE9-3938-0548-8B87-8FD5470D7D93}" srcOrd="2" destOrd="0" parTransId="{4EC583DA-FFB0-0340-BEB6-ACDC6119738D}" sibTransId="{5F0542EE-719A-A348-852C-7F01CFF2E8AC}"/>
    <dgm:cxn modelId="{3AD3BE48-9343-474B-97D6-D7B34B06FB2F}" type="presOf" srcId="{32FAFF03-C02A-0E43-BCDB-A43F13E6EC27}" destId="{CECE5934-D04C-B244-98EA-7378FF62C687}" srcOrd="0" destOrd="0" presId="urn:microsoft.com/office/officeart/2005/8/layout/hProcess9"/>
    <dgm:cxn modelId="{E3EEB70D-8291-8D42-B647-A8DA54C76DF0}" srcId="{78C684FE-1A2B-254D-8FD5-947512C78C87}" destId="{52084027-B071-9247-B390-B891DE1DBD40}" srcOrd="0" destOrd="0" parTransId="{DA58F419-FD4F-1F4B-B328-D1FFC44240CD}" sibTransId="{542C242A-BC0E-FE48-86B4-0089FD42B71F}"/>
    <dgm:cxn modelId="{4CDF4C74-2325-4E57-86B3-81A0C420D054}" type="presOf" srcId="{C8ADBDE9-3938-0548-8B87-8FD5470D7D93}" destId="{79C5E6D8-2847-F447-9D07-319B928A8FC8}" srcOrd="0" destOrd="0" presId="urn:microsoft.com/office/officeart/2005/8/layout/hProcess9"/>
    <dgm:cxn modelId="{C5D85124-6DD5-4354-9562-503ADD76EF8E}" type="presParOf" srcId="{51DF321D-3BBA-4545-8424-1BB44DD484AB}" destId="{71E554F8-F172-7A4C-8592-CE7684E904E9}" srcOrd="0" destOrd="0" presId="urn:microsoft.com/office/officeart/2005/8/layout/hProcess9"/>
    <dgm:cxn modelId="{3AE2CC0F-0939-46B6-8B48-4272023255F3}" type="presParOf" srcId="{51DF321D-3BBA-4545-8424-1BB44DD484AB}" destId="{4517FBBA-EC60-AE4D-ABA3-30FBECDF4BDF}" srcOrd="1" destOrd="0" presId="urn:microsoft.com/office/officeart/2005/8/layout/hProcess9"/>
    <dgm:cxn modelId="{DA12FAE2-3100-4C8E-913E-3220632ECC99}" type="presParOf" srcId="{4517FBBA-EC60-AE4D-ABA3-30FBECDF4BDF}" destId="{66418308-D9BF-C14F-A46B-F4AAAFE89B91}" srcOrd="0" destOrd="0" presId="urn:microsoft.com/office/officeart/2005/8/layout/hProcess9"/>
    <dgm:cxn modelId="{C492B255-EAFE-4A7B-8BC0-ECF33888FFC2}" type="presParOf" srcId="{4517FBBA-EC60-AE4D-ABA3-30FBECDF4BDF}" destId="{D27850E7-6CE1-DC4B-8B04-2F885E655E04}" srcOrd="1" destOrd="0" presId="urn:microsoft.com/office/officeart/2005/8/layout/hProcess9"/>
    <dgm:cxn modelId="{74B6852A-F8C3-4D91-BF13-68B84575F844}" type="presParOf" srcId="{4517FBBA-EC60-AE4D-ABA3-30FBECDF4BDF}" destId="{CECE5934-D04C-B244-98EA-7378FF62C687}" srcOrd="2" destOrd="0" presId="urn:microsoft.com/office/officeart/2005/8/layout/hProcess9"/>
    <dgm:cxn modelId="{F9534373-7EDD-480F-BC49-642B0C2B129B}" type="presParOf" srcId="{4517FBBA-EC60-AE4D-ABA3-30FBECDF4BDF}" destId="{E0893149-E3B2-5546-90A5-D649B31B53AC}" srcOrd="3" destOrd="0" presId="urn:microsoft.com/office/officeart/2005/8/layout/hProcess9"/>
    <dgm:cxn modelId="{CE02CDB3-3560-42E4-B2F2-106F9DEF9371}" type="presParOf" srcId="{4517FBBA-EC60-AE4D-ABA3-30FBECDF4BDF}" destId="{79C5E6D8-2847-F447-9D07-319B928A8FC8}" srcOrd="4" destOrd="0" presId="urn:microsoft.com/office/officeart/2005/8/layout/hProcess9"/>
    <dgm:cxn modelId="{EDBCCE0D-5BA2-4E6F-B1C4-A944800709AE}" type="presParOf" srcId="{4517FBBA-EC60-AE4D-ABA3-30FBECDF4BDF}" destId="{5AC9194D-E3EF-7041-A0E3-CA076C2E9A60}" srcOrd="5" destOrd="0" presId="urn:microsoft.com/office/officeart/2005/8/layout/hProcess9"/>
    <dgm:cxn modelId="{F36A3E13-C9DA-4A05-9BED-DE4E875688FF}" type="presParOf" srcId="{4517FBBA-EC60-AE4D-ABA3-30FBECDF4BDF}" destId="{4476A394-1578-B443-9923-9E9465C6DB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C0A7A-BF2F-CB4A-AE7D-877EB948880B}">
      <dsp:nvSpPr>
        <dsp:cNvPr id="0" name=""/>
        <dsp:cNvSpPr/>
      </dsp:nvSpPr>
      <dsp:spPr>
        <a:xfrm>
          <a:off x="0" y="326724"/>
          <a:ext cx="8077200" cy="12820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memory becomes more and more fragmented</a:t>
          </a:r>
          <a:endParaRPr lang="en-NZ" sz="2200" kern="1200" dirty="0" smtClean="0"/>
        </a:p>
        <a:p>
          <a:pPr marL="228600" lvl="1" indent="-228600" algn="l" defTabSz="977900">
            <a:lnSpc>
              <a:spcPct val="90000"/>
            </a:lnSpc>
            <a:spcBef>
              <a:spcPct val="0"/>
            </a:spcBef>
            <a:spcAft>
              <a:spcPct val="15000"/>
            </a:spcAft>
            <a:buChar char="•"/>
          </a:pPr>
          <a:r>
            <a:rPr lang="en-NZ" sz="2200" kern="1200" smtClean="0"/>
            <a:t>memory utilization declines</a:t>
          </a:r>
          <a:endParaRPr lang="en-NZ" sz="2200" kern="1200" dirty="0" smtClean="0"/>
        </a:p>
      </dsp:txBody>
      <dsp:txXfrm>
        <a:off x="0" y="326724"/>
        <a:ext cx="8077200" cy="1282049"/>
      </dsp:txXfrm>
    </dsp:sp>
    <dsp:sp modelId="{E3F070B9-6919-BD46-80FE-BAF6D53D2FD9}">
      <dsp:nvSpPr>
        <dsp:cNvPr id="0" name=""/>
        <dsp:cNvSpPr/>
      </dsp:nvSpPr>
      <dsp:spPr>
        <a:xfrm>
          <a:off x="403860" y="2004"/>
          <a:ext cx="5654040" cy="649440"/>
        </a:xfrm>
        <a:prstGeom prst="roundRect">
          <a:avLst/>
        </a:prstGeom>
        <a:solidFill>
          <a:schemeClr val="accent4">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External Fragmentation</a:t>
          </a:r>
          <a:endParaRPr lang="en-US" sz="2400" i="0" kern="1200" dirty="0"/>
        </a:p>
      </dsp:txBody>
      <dsp:txXfrm>
        <a:off x="435563" y="33707"/>
        <a:ext cx="5590634" cy="586034"/>
      </dsp:txXfrm>
    </dsp:sp>
    <dsp:sp modelId="{4B6B4C5E-5223-0843-B5C6-1C59E8EA8399}">
      <dsp:nvSpPr>
        <dsp:cNvPr id="0" name=""/>
        <dsp:cNvSpPr/>
      </dsp:nvSpPr>
      <dsp:spPr>
        <a:xfrm>
          <a:off x="0" y="2052295"/>
          <a:ext cx="8077200" cy="2009700"/>
        </a:xfrm>
        <a:prstGeom prst="rect">
          <a:avLst/>
        </a:prstGeom>
        <a:solidFill>
          <a:schemeClr val="lt1">
            <a:alpha val="90000"/>
            <a:hueOff val="0"/>
            <a:satOff val="0"/>
            <a:lumOff val="0"/>
            <a:alphaOff val="0"/>
          </a:schemeClr>
        </a:solidFill>
        <a:ln w="9525"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58216" rIns="626880" bIns="156464" numCol="1" spcCol="1270" anchor="t" anchorCtr="0">
          <a:noAutofit/>
        </a:bodyPr>
        <a:lstStyle/>
        <a:p>
          <a:pPr marL="228600" lvl="1" indent="-228600" algn="l" defTabSz="977900">
            <a:lnSpc>
              <a:spcPct val="90000"/>
            </a:lnSpc>
            <a:spcBef>
              <a:spcPct val="0"/>
            </a:spcBef>
            <a:spcAft>
              <a:spcPct val="15000"/>
            </a:spcAft>
            <a:buChar char="•"/>
          </a:pPr>
          <a:r>
            <a:rPr lang="en-NZ" sz="2200" kern="1200" smtClean="0"/>
            <a:t>technique for overcoming external fragmentation</a:t>
          </a:r>
          <a:endParaRPr lang="en-NZ" sz="2200" kern="1200" dirty="0" smtClean="0"/>
        </a:p>
        <a:p>
          <a:pPr marL="228600" lvl="1" indent="-228600" algn="l" defTabSz="977900">
            <a:lnSpc>
              <a:spcPct val="90000"/>
            </a:lnSpc>
            <a:spcBef>
              <a:spcPct val="0"/>
            </a:spcBef>
            <a:spcAft>
              <a:spcPct val="15000"/>
            </a:spcAft>
            <a:buChar char="•"/>
          </a:pPr>
          <a:r>
            <a:rPr lang="en-NZ" sz="2200" kern="1200" smtClean="0"/>
            <a:t>OS shifts processes so that they are contiguous</a:t>
          </a:r>
          <a:endParaRPr lang="en-NZ" sz="2200" kern="1200" dirty="0" smtClean="0"/>
        </a:p>
        <a:p>
          <a:pPr marL="228600" lvl="1" indent="-228600" algn="l" defTabSz="977900">
            <a:lnSpc>
              <a:spcPct val="90000"/>
            </a:lnSpc>
            <a:spcBef>
              <a:spcPct val="0"/>
            </a:spcBef>
            <a:spcAft>
              <a:spcPct val="15000"/>
            </a:spcAft>
            <a:buChar char="•"/>
          </a:pPr>
          <a:r>
            <a:rPr lang="en-NZ" sz="2200" kern="1200" smtClean="0"/>
            <a:t>free memory is together in one block</a:t>
          </a:r>
          <a:endParaRPr lang="en-NZ" sz="2200" kern="1200" dirty="0" smtClean="0"/>
        </a:p>
        <a:p>
          <a:pPr marL="228600" lvl="1" indent="-228600" algn="l" defTabSz="977900">
            <a:lnSpc>
              <a:spcPct val="90000"/>
            </a:lnSpc>
            <a:spcBef>
              <a:spcPct val="0"/>
            </a:spcBef>
            <a:spcAft>
              <a:spcPct val="15000"/>
            </a:spcAft>
            <a:buChar char="•"/>
          </a:pPr>
          <a:r>
            <a:rPr lang="en-NZ" sz="2200" kern="1200" smtClean="0"/>
            <a:t>time consuming and wastes CPU time</a:t>
          </a:r>
          <a:endParaRPr lang="en-NZ" sz="2200" kern="1200" dirty="0" smtClean="0"/>
        </a:p>
      </dsp:txBody>
      <dsp:txXfrm>
        <a:off x="0" y="2052295"/>
        <a:ext cx="8077200" cy="2009700"/>
      </dsp:txXfrm>
    </dsp:sp>
    <dsp:sp modelId="{6ED051DD-8E06-014D-A56B-AECC9C897179}">
      <dsp:nvSpPr>
        <dsp:cNvPr id="0" name=""/>
        <dsp:cNvSpPr/>
      </dsp:nvSpPr>
      <dsp:spPr>
        <a:xfrm>
          <a:off x="403860" y="1727574"/>
          <a:ext cx="5654040" cy="6494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NZ" sz="2400" b="1" i="0" kern="1200" dirty="0" smtClean="0"/>
            <a:t>Compaction</a:t>
          </a:r>
        </a:p>
      </dsp:txBody>
      <dsp:txXfrm>
        <a:off x="435563" y="1759277"/>
        <a:ext cx="559063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B0A5F-B44A-0440-8E3D-4AA0FF30DE58}">
      <dsp:nvSpPr>
        <dsp:cNvPr id="0" name=""/>
        <dsp:cNvSpPr/>
      </dsp:nvSpPr>
      <dsp:spPr>
        <a:xfrm>
          <a:off x="2357" y="59413"/>
          <a:ext cx="2298501" cy="662400"/>
        </a:xfrm>
        <a:prstGeom prst="rect">
          <a:avLst/>
        </a:prstGeom>
        <a:solidFill>
          <a:schemeClr val="accent6">
            <a:lumMod val="50000"/>
          </a:schemeClr>
        </a:solidFill>
        <a:ln w="9525" cap="flat" cmpd="sng" algn="ctr">
          <a:solidFill>
            <a:schemeClr val="accent6">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Best-fit</a:t>
          </a:r>
          <a:endParaRPr lang="en-US" sz="2300" kern="1200" dirty="0"/>
        </a:p>
      </dsp:txBody>
      <dsp:txXfrm>
        <a:off x="2357" y="59413"/>
        <a:ext cx="2298501" cy="662400"/>
      </dsp:txXfrm>
    </dsp:sp>
    <dsp:sp modelId="{4D33AD13-58A2-6C4C-8ED2-4EC037E1447F}">
      <dsp:nvSpPr>
        <dsp:cNvPr id="0" name=""/>
        <dsp:cNvSpPr/>
      </dsp:nvSpPr>
      <dsp:spPr>
        <a:xfrm>
          <a:off x="2357" y="721813"/>
          <a:ext cx="2298501" cy="3282773"/>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chooses the block that is closest in size to the request</a:t>
          </a:r>
        </a:p>
      </dsp:txBody>
      <dsp:txXfrm>
        <a:off x="2357" y="721813"/>
        <a:ext cx="2298501" cy="3282773"/>
      </dsp:txXfrm>
    </dsp:sp>
    <dsp:sp modelId="{861E1F7D-27A7-E044-A6C8-58B87E7DADD2}">
      <dsp:nvSpPr>
        <dsp:cNvPr id="0" name=""/>
        <dsp:cNvSpPr/>
      </dsp:nvSpPr>
      <dsp:spPr>
        <a:xfrm>
          <a:off x="2622649" y="59413"/>
          <a:ext cx="2298501" cy="662400"/>
        </a:xfrm>
        <a:prstGeom prst="rect">
          <a:avLst/>
        </a:prstGeom>
        <a:solidFill>
          <a:schemeClr val="accent4">
            <a:lumMod val="50000"/>
          </a:schemeClr>
        </a:solidFill>
        <a:ln w="9525" cap="flat" cmpd="sng" algn="ctr">
          <a:solidFill>
            <a:schemeClr val="accent4">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First-fit</a:t>
          </a:r>
        </a:p>
      </dsp:txBody>
      <dsp:txXfrm>
        <a:off x="2622649" y="59413"/>
        <a:ext cx="2298501" cy="662400"/>
      </dsp:txXfrm>
    </dsp:sp>
    <dsp:sp modelId="{5A54EFAA-A113-0C47-AF78-4821543B24FF}">
      <dsp:nvSpPr>
        <dsp:cNvPr id="0" name=""/>
        <dsp:cNvSpPr/>
      </dsp:nvSpPr>
      <dsp:spPr>
        <a:xfrm>
          <a:off x="2622649" y="721813"/>
          <a:ext cx="2298501" cy="3282773"/>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begins to scan memory from the beginning and chooses the first available block that is large enough </a:t>
          </a:r>
        </a:p>
      </dsp:txBody>
      <dsp:txXfrm>
        <a:off x="2622649" y="721813"/>
        <a:ext cx="2298501" cy="3282773"/>
      </dsp:txXfrm>
    </dsp:sp>
    <dsp:sp modelId="{265FA6A5-EDA7-7A42-B476-3F18F161237D}">
      <dsp:nvSpPr>
        <dsp:cNvPr id="0" name=""/>
        <dsp:cNvSpPr/>
      </dsp:nvSpPr>
      <dsp:spPr>
        <a:xfrm>
          <a:off x="5242941" y="59413"/>
          <a:ext cx="2298501" cy="662400"/>
        </a:xfrm>
        <a:prstGeom prst="rect">
          <a:avLst/>
        </a:prstGeom>
        <a:solidFill>
          <a:schemeClr val="accent2">
            <a:lumMod val="50000"/>
          </a:schemeClr>
        </a:solidFill>
        <a:ln w="9525" cap="flat" cmpd="sng" algn="ctr">
          <a:solidFill>
            <a:schemeClr val="accent2">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b="1" kern="1200" dirty="0" smtClean="0"/>
            <a:t>Next-fit</a:t>
          </a:r>
        </a:p>
      </dsp:txBody>
      <dsp:txXfrm>
        <a:off x="5242941" y="59413"/>
        <a:ext cx="2298501" cy="662400"/>
      </dsp:txXfrm>
    </dsp:sp>
    <dsp:sp modelId="{F02FE02C-078E-2342-80A7-769674C16284}">
      <dsp:nvSpPr>
        <dsp:cNvPr id="0" name=""/>
        <dsp:cNvSpPr/>
      </dsp:nvSpPr>
      <dsp:spPr>
        <a:xfrm>
          <a:off x="5242941" y="721813"/>
          <a:ext cx="2298501" cy="3282773"/>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begins to scan memory from the location of the last placement and chooses the next available block that is large enough</a:t>
          </a:r>
          <a:endParaRPr lang="en-US" sz="2300" kern="1200" dirty="0"/>
        </a:p>
      </dsp:txBody>
      <dsp:txXfrm>
        <a:off x="5242941" y="721813"/>
        <a:ext cx="2298501" cy="3282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1AB3-A7C5-304C-B5DD-3C6A0BA47400}">
      <dsp:nvSpPr>
        <dsp:cNvPr id="0" name=""/>
        <dsp:cNvSpPr/>
      </dsp:nvSpPr>
      <dsp:spPr>
        <a:xfrm>
          <a:off x="0" y="318749"/>
          <a:ext cx="7924800" cy="113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reference to a memory location independent of the current assignment of data to memory</a:t>
          </a:r>
        </a:p>
      </dsp:txBody>
      <dsp:txXfrm>
        <a:off x="0" y="318749"/>
        <a:ext cx="7924800" cy="1134000"/>
      </dsp:txXfrm>
    </dsp:sp>
    <dsp:sp modelId="{62188342-F933-5546-8BB3-C1B3099F523F}">
      <dsp:nvSpPr>
        <dsp:cNvPr id="0" name=""/>
        <dsp:cNvSpPr/>
      </dsp:nvSpPr>
      <dsp:spPr>
        <a:xfrm>
          <a:off x="396240" y="23549"/>
          <a:ext cx="5547360" cy="590400"/>
        </a:xfrm>
        <a:prstGeom prst="roundRect">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Logical</a:t>
          </a:r>
          <a:endParaRPr lang="en-US" sz="2000" kern="1200" dirty="0"/>
        </a:p>
      </dsp:txBody>
      <dsp:txXfrm>
        <a:off x="425061" y="52370"/>
        <a:ext cx="5489718" cy="532758"/>
      </dsp:txXfrm>
    </dsp:sp>
    <dsp:sp modelId="{AD976998-883A-B44B-AA40-16EA334E3B09}">
      <dsp:nvSpPr>
        <dsp:cNvPr id="0" name=""/>
        <dsp:cNvSpPr/>
      </dsp:nvSpPr>
      <dsp:spPr>
        <a:xfrm>
          <a:off x="0" y="1855950"/>
          <a:ext cx="7924800" cy="113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address is expressed as a location relative to some known point</a:t>
          </a:r>
        </a:p>
      </dsp:txBody>
      <dsp:txXfrm>
        <a:off x="0" y="1855950"/>
        <a:ext cx="7924800" cy="1134000"/>
      </dsp:txXfrm>
    </dsp:sp>
    <dsp:sp modelId="{56B37D08-27E9-6348-A4E7-27939D35EA56}">
      <dsp:nvSpPr>
        <dsp:cNvPr id="0" name=""/>
        <dsp:cNvSpPr/>
      </dsp:nvSpPr>
      <dsp:spPr>
        <a:xfrm>
          <a:off x="396240" y="1560750"/>
          <a:ext cx="5547360" cy="590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Relative</a:t>
          </a:r>
        </a:p>
      </dsp:txBody>
      <dsp:txXfrm>
        <a:off x="425061" y="1589571"/>
        <a:ext cx="5489718" cy="532758"/>
      </dsp:txXfrm>
    </dsp:sp>
    <dsp:sp modelId="{E5E2D93A-0FAC-8648-A220-3E52BE154C5F}">
      <dsp:nvSpPr>
        <dsp:cNvPr id="0" name=""/>
        <dsp:cNvSpPr/>
      </dsp:nvSpPr>
      <dsp:spPr>
        <a:xfrm>
          <a:off x="0" y="3393150"/>
          <a:ext cx="7924800" cy="8505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5053" tIns="416560" rIns="61505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actual location in main memory</a:t>
          </a:r>
        </a:p>
      </dsp:txBody>
      <dsp:txXfrm>
        <a:off x="0" y="3393150"/>
        <a:ext cx="7924800" cy="850500"/>
      </dsp:txXfrm>
    </dsp:sp>
    <dsp:sp modelId="{B3028417-3BB4-804F-B830-21EC724B50AF}">
      <dsp:nvSpPr>
        <dsp:cNvPr id="0" name=""/>
        <dsp:cNvSpPr/>
      </dsp:nvSpPr>
      <dsp:spPr>
        <a:xfrm>
          <a:off x="396240" y="3097950"/>
          <a:ext cx="5547360" cy="590400"/>
        </a:xfrm>
        <a:prstGeom prst="roundRect">
          <a:avLst/>
        </a:prstGeom>
        <a:solidFill>
          <a:schemeClr val="accent4">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b="1" kern="1200" dirty="0" smtClean="0"/>
            <a:t>Physical or Absolute</a:t>
          </a:r>
        </a:p>
      </dsp:txBody>
      <dsp:txXfrm>
        <a:off x="425061" y="3126771"/>
        <a:ext cx="548971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70A1-56B4-7C45-8D55-136594643679}">
      <dsp:nvSpPr>
        <dsp:cNvPr id="0" name=""/>
        <dsp:cNvSpPr/>
      </dsp:nvSpPr>
      <dsp:spPr>
        <a:xfrm>
          <a:off x="26" y="3393"/>
          <a:ext cx="2528106" cy="720000"/>
        </a:xfrm>
        <a:prstGeom prst="rect">
          <a:avLst/>
        </a:prstGeom>
        <a:solidFill>
          <a:schemeClr val="accent4">
            <a:lumMod val="50000"/>
          </a:schemeClr>
        </a:solidFill>
        <a:ln w="9525" cap="flat" cmpd="sng" algn="ctr">
          <a:solidFill>
            <a:schemeClr val="accent4">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Pages</a:t>
          </a:r>
          <a:r>
            <a:rPr lang="en-US" sz="2500" kern="1200" dirty="0" smtClean="0"/>
            <a:t> </a:t>
          </a:r>
          <a:endParaRPr lang="en-US" sz="2500" kern="1200" dirty="0"/>
        </a:p>
      </dsp:txBody>
      <dsp:txXfrm>
        <a:off x="26" y="3393"/>
        <a:ext cx="2528106" cy="720000"/>
      </dsp:txXfrm>
    </dsp:sp>
    <dsp:sp modelId="{46D6853D-8FF8-D64F-9F4D-3F18C7AC2088}">
      <dsp:nvSpPr>
        <dsp:cNvPr id="0" name=""/>
        <dsp:cNvSpPr/>
      </dsp:nvSpPr>
      <dsp:spPr>
        <a:xfrm>
          <a:off x="26" y="723393"/>
          <a:ext cx="2528106" cy="1406812"/>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chunks of a process</a:t>
          </a:r>
        </a:p>
      </dsp:txBody>
      <dsp:txXfrm>
        <a:off x="26" y="723393"/>
        <a:ext cx="2528106" cy="1406812"/>
      </dsp:txXfrm>
    </dsp:sp>
    <dsp:sp modelId="{E43E3212-8A7F-3040-93CF-F261BAF43BC6}">
      <dsp:nvSpPr>
        <dsp:cNvPr id="0" name=""/>
        <dsp:cNvSpPr/>
      </dsp:nvSpPr>
      <dsp:spPr>
        <a:xfrm>
          <a:off x="2882067" y="3393"/>
          <a:ext cx="2528106" cy="720000"/>
        </a:xfrm>
        <a:prstGeom prst="rect">
          <a:avLst/>
        </a:prstGeom>
        <a:solidFill>
          <a:schemeClr val="accent2">
            <a:lumMod val="50000"/>
          </a:schemeClr>
        </a:solidFill>
        <a:ln w="9525" cap="flat" cmpd="sng" algn="ctr">
          <a:solidFill>
            <a:schemeClr val="accent2">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i="0" kern="1200" dirty="0" smtClean="0"/>
            <a:t>Frames</a:t>
          </a:r>
        </a:p>
      </dsp:txBody>
      <dsp:txXfrm>
        <a:off x="2882067" y="3393"/>
        <a:ext cx="2528106" cy="720000"/>
      </dsp:txXfrm>
    </dsp:sp>
    <dsp:sp modelId="{A1162212-C3C8-3A47-829A-648CCE353B98}">
      <dsp:nvSpPr>
        <dsp:cNvPr id="0" name=""/>
        <dsp:cNvSpPr/>
      </dsp:nvSpPr>
      <dsp:spPr>
        <a:xfrm>
          <a:off x="2882067" y="723393"/>
          <a:ext cx="2528106" cy="1406812"/>
        </a:xfrm>
        <a:prstGeom prst="rect">
          <a:avLst/>
        </a:prstGeom>
        <a:solidFill>
          <a:schemeClr val="bg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available chunks of memory</a:t>
          </a:r>
          <a:endParaRPr lang="en-US" sz="2500" kern="1200" dirty="0"/>
        </a:p>
      </dsp:txBody>
      <dsp:txXfrm>
        <a:off x="2882067" y="723393"/>
        <a:ext cx="2528106" cy="1406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54F8-F172-7A4C-8592-CE7684E904E9}">
      <dsp:nvSpPr>
        <dsp:cNvPr id="0" name=""/>
        <dsp:cNvSpPr/>
      </dsp:nvSpPr>
      <dsp:spPr>
        <a:xfrm>
          <a:off x="611504" y="0"/>
          <a:ext cx="6930390" cy="3559460"/>
        </a:xfrm>
        <a:prstGeom prst="rightArrow">
          <a:avLst/>
        </a:prstGeom>
        <a:solidFill>
          <a:schemeClr val="bg1"/>
        </a:solidFill>
        <a:ln>
          <a:solidFill>
            <a:schemeClr val="accent1">
              <a:alpha val="90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6418308-D9BF-C14F-A46B-F4AAAFE89B91}">
      <dsp:nvSpPr>
        <dsp:cNvPr id="0" name=""/>
        <dsp:cNvSpPr/>
      </dsp:nvSpPr>
      <dsp:spPr>
        <a:xfrm>
          <a:off x="4080" y="1067838"/>
          <a:ext cx="1962708" cy="142378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Extract the segment number as the leftmost </a:t>
          </a:r>
          <a:r>
            <a:rPr lang="en-US" sz="1200" i="1" kern="1200" smtClean="0"/>
            <a:t>n</a:t>
          </a:r>
          <a:r>
            <a:rPr lang="en-US" sz="1200" kern="1200" smtClean="0"/>
            <a:t> bits of the logical address</a:t>
          </a:r>
          <a:endParaRPr lang="en-US" sz="1200" kern="1200"/>
        </a:p>
      </dsp:txBody>
      <dsp:txXfrm>
        <a:off x="73583" y="1137341"/>
        <a:ext cx="1823702" cy="1284778"/>
      </dsp:txXfrm>
    </dsp:sp>
    <dsp:sp modelId="{CECE5934-D04C-B244-98EA-7378FF62C687}">
      <dsp:nvSpPr>
        <dsp:cNvPr id="0" name=""/>
        <dsp:cNvSpPr/>
      </dsp:nvSpPr>
      <dsp:spPr>
        <a:xfrm>
          <a:off x="2064924" y="1067838"/>
          <a:ext cx="1962708" cy="142378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Use the segment number as an index into the process segment table to find the starting physical address of the segment</a:t>
          </a:r>
        </a:p>
      </dsp:txBody>
      <dsp:txXfrm>
        <a:off x="2134427" y="1137341"/>
        <a:ext cx="1823702" cy="1284778"/>
      </dsp:txXfrm>
    </dsp:sp>
    <dsp:sp modelId="{79C5E6D8-2847-F447-9D07-319B928A8FC8}">
      <dsp:nvSpPr>
        <dsp:cNvPr id="0" name=""/>
        <dsp:cNvSpPr/>
      </dsp:nvSpPr>
      <dsp:spPr>
        <a:xfrm>
          <a:off x="4125767" y="1067838"/>
          <a:ext cx="1962708" cy="142378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Compare the offset, expressed in the rightmost </a:t>
          </a:r>
          <a:r>
            <a:rPr lang="en-US" sz="1200" i="1" kern="1200" dirty="0" smtClean="0"/>
            <a:t>m</a:t>
          </a:r>
          <a:r>
            <a:rPr lang="en-US" sz="1200" kern="1200" dirty="0" smtClean="0"/>
            <a:t> bits, to the length of the segment.  If the offset is greater than or equal to the length, the address is invalid</a:t>
          </a:r>
        </a:p>
      </dsp:txBody>
      <dsp:txXfrm>
        <a:off x="4195270" y="1137341"/>
        <a:ext cx="1823702" cy="1284778"/>
      </dsp:txXfrm>
    </dsp:sp>
    <dsp:sp modelId="{4476A394-1578-B443-9923-9E9465C6DB9E}">
      <dsp:nvSpPr>
        <dsp:cNvPr id="0" name=""/>
        <dsp:cNvSpPr/>
      </dsp:nvSpPr>
      <dsp:spPr>
        <a:xfrm>
          <a:off x="6186611" y="1067838"/>
          <a:ext cx="1962708" cy="1423784"/>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desired physical address is the sum of the starting physical address of the segment plus the offset</a:t>
          </a:r>
          <a:endParaRPr lang="en-US" sz="1200" kern="1200" dirty="0"/>
        </a:p>
      </dsp:txBody>
      <dsp:txXfrm>
        <a:off x="6256114" y="1137341"/>
        <a:ext cx="1823702" cy="12847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t>5/22/17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1</a:t>
            </a:fld>
            <a:endParaRPr lang="en-US"/>
          </a:p>
        </p:txBody>
      </p:sp>
    </p:spTree>
    <p:extLst>
      <p:ext uri="{BB962C8B-B14F-4D97-AF65-F5344CB8AC3E}">
        <p14:creationId xmlns:p14="http://schemas.microsoft.com/office/powerpoint/2010/main" val="314813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1" kern="1200" baseline="0" dirty="0" smtClean="0">
                <a:solidFill>
                  <a:schemeClr val="tx1"/>
                </a:solidFill>
                <a:latin typeface="+mn-lt"/>
                <a:ea typeface="+mn-ea"/>
                <a:cs typeface="+mn-cs"/>
              </a:rPr>
              <a:t>PLACEMENT ALGORITHM </a:t>
            </a:r>
            <a:r>
              <a:rPr lang="en-US" sz="1200" b="0" i="1" kern="1200" baseline="0" dirty="0" smtClean="0">
                <a:solidFill>
                  <a:schemeClr val="tx1"/>
                </a:solidFill>
                <a:latin typeface="+mn-lt"/>
                <a:ea typeface="+mn-ea"/>
                <a:cs typeface="+mn-cs"/>
              </a:rPr>
              <a:t>With equal-size partitions, the placement of processes </a:t>
            </a:r>
            <a:r>
              <a:rPr lang="en-US" sz="1200" kern="1200" baseline="0" dirty="0" smtClean="0">
                <a:solidFill>
                  <a:schemeClr val="tx1"/>
                </a:solidFill>
                <a:latin typeface="+mn-lt"/>
                <a:ea typeface="+mn-ea"/>
                <a:cs typeface="+mn-cs"/>
              </a:rPr>
              <a:t>in memory is trivial. As long as there is any available partition, a process can be loaded into that partition. Because all partitions are of equal size, it does not matter which partition is used. If all partitions are occupied with processes that are not ready to run, then one of these processes must be swapped out to make room for a new process. Which one to swap out is a scheduling decision; this topic is explored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unequal-size partitions, there are two possible ways to assign processes to partitions. The simplest way is to assign each process to the smallest partition within which it will fit. In this case, a scheduling queue is needed for each partition, to hold swapped-out processes destined for that partition ( Figure 7.3a ). The advantage of this approach is that processes are always assigned in such a way as to minimize wasted memory within a partition (internal fragmentation).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this technique seems optimum from the point of view of an individual partition, it is not optimum from the point of view of the system as a whole. In Figure 7.2b , for example, consider a case in which there are no processes with a size between 12 and 16M at a certain point in time. In that case, the 16M partition will remain unused, even though some smaller process could have been assigned to it. Thus, a preferable approach would be to employ a single queue for all processes ( Figure 7.3b ). When it is time to load a process into main memory, the smallest available partition that will hold the process is selected. If all partitions are occupied, then a swapping decision must be made. Preference might be given to swapping out of the smallest partition that will hold the incoming process. It is also possible to consider other factors, such as priority, and a preference for swapping out blocked</a:t>
            </a:r>
          </a:p>
          <a:p>
            <a:r>
              <a:rPr lang="en-US" sz="1200" kern="1200" baseline="0" dirty="0" smtClean="0">
                <a:solidFill>
                  <a:schemeClr val="tx1"/>
                </a:solidFill>
                <a:latin typeface="+mn-lt"/>
                <a:ea typeface="+mn-ea"/>
                <a:cs typeface="+mn-cs"/>
              </a:rPr>
              <a:t>processes versus ready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913875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unequal-size partitions provides a degree of flexibility to fixed partitioning. In addition, it can be said that fixed-partitioning schemes are relatively simple and require minimal OS software and processing overhead. However, there are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number of partitions specified at system generation time limits the number of active (not suspended) processes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partition sizes are preset at system generation time, small jobs will not utilize partition space efficiently. In an environment where the main storage requirement of all jobs is known beforehand, this may be reasonable, but in most cases, it is an inefficient technique.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00184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overcome some of the difficulties with fixed partitioning, an approach known as dynamic partitioning was developed. Again, this approach has been supplanted by more sophisticated memory management techniques. An important operating system that used this technique was IBM’s mainframe operating system, OS/MVT (Multiprogramming with a Variable Number of Tasks).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dynamic partitioning, the partitions are of variable length and number. When a process is brought into main memory, it is allocated exactly as much memory as it requires and no more.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75799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example, using 64 Mbytes of main memory, is shown in Figure 7.4 . Initially, main memory is empty, except for the OS (a). The first three processes are loaded in, starting where the operating system ends and occupying just enough space for each process (b, c, d). This leaves a “hole” at the end of memory that is too small for a fourth process. At some point, none of</a:t>
            </a:r>
          </a:p>
          <a:p>
            <a:r>
              <a:rPr lang="en-US" sz="1200" kern="1200" baseline="0" dirty="0" smtClean="0">
                <a:solidFill>
                  <a:schemeClr val="tx1"/>
                </a:solidFill>
                <a:latin typeface="+mn-lt"/>
                <a:ea typeface="+mn-ea"/>
                <a:cs typeface="+mn-cs"/>
              </a:rPr>
              <a:t>the processes in memory is ready. The operating system swaps out process 2 (e), which leaves sufficient room to load a new process, process 4 (f). Because process 4 is smaller than process 2, another small hole is created. Later, a point is reached at which none of the processes in main memory is ready, but process 2, in the Ready-Suspend state, is available. Because there is insufficient room in memory for process 2, the operating system swaps process 1 out (g) and swaps process 2 back in (h).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this example shows, this method starts out well, but eventually it leads to a situation in which there are a lot of small holes in memory. As time goes on, memory becomes more and more fragmented, and memory utilization declines. This phenomenon is referred to as </a:t>
            </a:r>
            <a:r>
              <a:rPr lang="en-US" sz="1200" b="1" kern="1200" baseline="0" dirty="0" smtClean="0">
                <a:solidFill>
                  <a:schemeClr val="tx1"/>
                </a:solidFill>
                <a:latin typeface="+mn-lt"/>
                <a:ea typeface="+mn-ea"/>
                <a:cs typeface="+mn-cs"/>
              </a:rPr>
              <a:t>external fragmentation </a:t>
            </a:r>
            <a:r>
              <a:rPr lang="en-US" sz="1200" b="0" kern="1200" baseline="0" dirty="0" smtClean="0">
                <a:solidFill>
                  <a:schemeClr val="tx1"/>
                </a:solidFill>
                <a:latin typeface="+mn-lt"/>
                <a:ea typeface="+mn-ea"/>
                <a:cs typeface="+mn-cs"/>
              </a:rPr>
              <a:t>, indicating that the memory </a:t>
            </a:r>
            <a:r>
              <a:rPr lang="en-US" sz="1200" kern="1200" baseline="0" dirty="0" smtClean="0">
                <a:solidFill>
                  <a:schemeClr val="tx1"/>
                </a:solidFill>
                <a:latin typeface="+mn-lt"/>
                <a:ea typeface="+mn-ea"/>
                <a:cs typeface="+mn-cs"/>
              </a:rPr>
              <a:t>that is external to all partitions becomes increasingly fragmented. This is in contrast to internal fragmentation, referred to earlier.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728660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0" fontAlgn="base" latinLnBrk="0" hangingPunct="0">
              <a:lnSpc>
                <a:spcPct val="100000"/>
              </a:lnSpc>
              <a:spcBef>
                <a:spcPct val="30000"/>
              </a:spcBef>
              <a:spcAft>
                <a:spcPct val="0"/>
              </a:spcAft>
              <a:buClrTx/>
              <a:buSzTx/>
              <a:buFont typeface="+mj-lt"/>
              <a:buNone/>
              <a:tabLst/>
              <a:defRPr/>
            </a:pPr>
            <a:r>
              <a:rPr lang="en-US" sz="1200" kern="1200" baseline="0" dirty="0" smtClean="0">
                <a:solidFill>
                  <a:schemeClr val="tx1"/>
                </a:solidFill>
                <a:latin typeface="+mn-lt"/>
                <a:ea typeface="+mn-ea"/>
                <a:cs typeface="+mn-cs"/>
              </a:rPr>
              <a:t>One technique for overcoming external fragmentation is </a:t>
            </a:r>
            <a:r>
              <a:rPr lang="en-US" sz="1200" b="1" kern="1200" baseline="0" dirty="0" smtClean="0">
                <a:solidFill>
                  <a:schemeClr val="tx1"/>
                </a:solidFill>
                <a:latin typeface="+mn-lt"/>
                <a:ea typeface="+mn-ea"/>
                <a:cs typeface="+mn-cs"/>
              </a:rPr>
              <a:t>compaction : </a:t>
            </a:r>
            <a:r>
              <a:rPr lang="en-US" sz="1200" b="0" kern="1200" baseline="0" dirty="0" smtClean="0">
                <a:solidFill>
                  <a:schemeClr val="tx1"/>
                </a:solidFill>
                <a:latin typeface="+mn-lt"/>
                <a:ea typeface="+mn-ea"/>
                <a:cs typeface="+mn-cs"/>
              </a:rPr>
              <a:t>From</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time to time, the OS shifts the processes so that they are contiguous and so that all of the free memory is together in one block. For example, in Figure 7.4h , compaction will result in a block of free memory of length 16M. This may well be sufficient to load in an additional process. The difficulty with compaction is that it is a time-consuming procedure and wasteful of processor time. Note that compaction implies the need for a dynamic relocation capability. That is, it must be possible to move a program from one region to another in main memory without invalidating the memory references in the program (see Appendix 7A).</a:t>
            </a:r>
            <a:endParaRPr lang="en-US" dirty="0" smtClean="0"/>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34650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Because memory compaction is time consuming, the OS </a:t>
            </a:r>
            <a:r>
              <a:rPr lang="en-US" sz="1200" kern="1200" baseline="0" dirty="0" smtClean="0">
                <a:solidFill>
                  <a:schemeClr val="tx1"/>
                </a:solidFill>
                <a:latin typeface="+mn-lt"/>
                <a:ea typeface="+mn-ea"/>
                <a:cs typeface="+mn-cs"/>
              </a:rPr>
              <a:t>designer must be clever in deciding how to assign processes to memory (how to plug the holes). When it is time to load or swap a process into main memory, and if there is more than one free block of memory of sufficient size, then the operating system must decide which free block to allocate.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placement algorithms that might be considered are best-fit, first-fit, and next-fit. All, of course, are limited to choosing among free blocks of main memory that are equal to or larger than the process to be brought in. </a:t>
            </a:r>
            <a:r>
              <a:rPr lang="en-US" sz="1200" b="1" kern="1200" baseline="0" dirty="0" smtClean="0">
                <a:solidFill>
                  <a:schemeClr val="tx1"/>
                </a:solidFill>
                <a:latin typeface="+mn-lt"/>
                <a:ea typeface="+mn-ea"/>
                <a:cs typeface="+mn-cs"/>
              </a:rPr>
              <a:t>Best-fit </a:t>
            </a:r>
            <a:r>
              <a:rPr lang="en-US" sz="1200" b="0" kern="1200" baseline="0" dirty="0" smtClean="0">
                <a:solidFill>
                  <a:schemeClr val="tx1"/>
                </a:solidFill>
                <a:latin typeface="+mn-lt"/>
                <a:ea typeface="+mn-ea"/>
                <a:cs typeface="+mn-cs"/>
              </a:rPr>
              <a:t>chooses the </a:t>
            </a:r>
            <a:r>
              <a:rPr lang="en-US" sz="1200" kern="1200" baseline="0" dirty="0" smtClean="0">
                <a:solidFill>
                  <a:schemeClr val="tx1"/>
                </a:solidFill>
                <a:latin typeface="+mn-lt"/>
                <a:ea typeface="+mn-ea"/>
                <a:cs typeface="+mn-cs"/>
              </a:rPr>
              <a:t>block that is closest in size to the request. </a:t>
            </a:r>
            <a:r>
              <a:rPr lang="en-US" sz="1200" b="1" kern="1200" baseline="0" dirty="0" smtClean="0">
                <a:solidFill>
                  <a:schemeClr val="tx1"/>
                </a:solidFill>
                <a:latin typeface="+mn-lt"/>
                <a:ea typeface="+mn-ea"/>
                <a:cs typeface="+mn-cs"/>
              </a:rPr>
              <a:t>First-fit </a:t>
            </a:r>
            <a:r>
              <a:rPr lang="en-US" sz="1200" b="0" kern="1200" baseline="0" dirty="0" smtClean="0">
                <a:solidFill>
                  <a:schemeClr val="tx1"/>
                </a:solidFill>
                <a:latin typeface="+mn-lt"/>
                <a:ea typeface="+mn-ea"/>
                <a:cs typeface="+mn-cs"/>
              </a:rPr>
              <a:t>begins to scan memory from the </a:t>
            </a:r>
            <a:r>
              <a:rPr lang="en-US" sz="1200" kern="1200" baseline="0" dirty="0" smtClean="0">
                <a:solidFill>
                  <a:schemeClr val="tx1"/>
                </a:solidFill>
                <a:latin typeface="+mn-lt"/>
                <a:ea typeface="+mn-ea"/>
                <a:cs typeface="+mn-cs"/>
              </a:rPr>
              <a:t>beginning and chooses the first available block that is large enough. </a:t>
            </a:r>
            <a:r>
              <a:rPr lang="en-US" sz="1200" b="1" kern="1200" baseline="0" dirty="0" smtClean="0">
                <a:solidFill>
                  <a:schemeClr val="tx1"/>
                </a:solidFill>
                <a:latin typeface="+mn-lt"/>
                <a:ea typeface="+mn-ea"/>
                <a:cs typeface="+mn-cs"/>
              </a:rPr>
              <a:t>Next-fit </a:t>
            </a:r>
            <a:r>
              <a:rPr lang="en-US" sz="1200" b="0" kern="1200" baseline="0" dirty="0" smtClean="0">
                <a:solidFill>
                  <a:schemeClr val="tx1"/>
                </a:solidFill>
                <a:latin typeface="+mn-lt"/>
                <a:ea typeface="+mn-ea"/>
                <a:cs typeface="+mn-cs"/>
              </a:rPr>
              <a:t>begins </a:t>
            </a:r>
            <a:r>
              <a:rPr lang="en-US" sz="1200" kern="1200" baseline="0" dirty="0" smtClean="0">
                <a:solidFill>
                  <a:schemeClr val="tx1"/>
                </a:solidFill>
                <a:latin typeface="+mn-lt"/>
                <a:ea typeface="+mn-ea"/>
                <a:cs typeface="+mn-cs"/>
              </a:rPr>
              <a:t>to scan memory from the location of the last placement, and chooses the next available block that is large enough.</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879382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Figure 7.5a shows an example memory configuration after a number of placement and swapping-out operations. The last block that was used was a 22-Mbyte block from which a 14-Mbyte partition was created. Figure 7.5b shows the difference between the best-, first-, and next-fit placement algorithms in satisfying a 16-Mbyte allocation request. Best-fit will search the entire list of available blocks and make use of the 18-Mbyte block, leaving a 2-Mbyte fragment. First-fit results in a 6-Mbyte fragment, and next-fit results in a 20-Mbyte fragment.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Which of these approaches is best will depend on the exact sequence of process swapping that occurs and the size of those processes. However, some general comments can be made (see also [BREN89], [SHOR75], and [BAYS77]). The first-fit algorithm is not only the simplest but usually the best and fastest as well. The next-fit algorithm tends to produce slightly worse results than the first-fit. The next-fit algorithm will more frequently lead to an allocation from a free block at the end of memory. The result is that the largest block of free memory, which usually appears at the end of the memory space, is quickly broken up into small fragments. Thus, compaction may be required more frequently with next-fit. On the other hand, the first-fit algorithm may litter the front end with small free partitions that need to be searched over on each subsequent first-fit pass. The best-fit algorithm, despite its name, is usually the worst performer. Because this algorithm looks for the smallest block that will satisfy the requirement, it guarantees that the fragment left behind is as small as possible. Although each memory request always wastes the smallest amount of memory, the result is that main memory is quickly littered by blocks too small to satisfy memory allocation requests. Thus, memory compaction must be done more frequently than with the other algorithms.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79666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Both fixed and dynamic partitioning schemes have drawbacks. A fixed partitioning scheme limits the number of active processes and may use space inefficiently if there is a poor match between available partition sizes and process sizes. A dynamic partitioning scheme is more complex to maintain and includes the overhead of compaction. An interesting compromise is the buddy system ([KNUT97], [PETE77]).</a:t>
            </a:r>
          </a:p>
          <a:p>
            <a:endParaRPr lang="en-US" sz="1200" kern="1200" baseline="0" dirty="0" smtClean="0">
              <a:solidFill>
                <a:schemeClr val="tx1"/>
              </a:solidFill>
              <a:latin typeface="+mn-lt"/>
              <a:ea typeface="+mn-ea"/>
              <a:cs typeface="+mn-cs"/>
            </a:endParaRP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dirty="0" smtClean="0"/>
              <a:t>2</a:t>
            </a:r>
            <a:r>
              <a:rPr lang="en-US" i="1" baseline="30000" dirty="0" smtClean="0"/>
              <a:t>L</a:t>
            </a:r>
            <a:r>
              <a:rPr lang="en-US" i="1" dirty="0" smtClean="0"/>
              <a:t> = smallest size block that is allocated </a:t>
            </a:r>
          </a:p>
          <a:p>
            <a:pPr lvl="2"/>
            <a:r>
              <a:rPr lang="en-US" dirty="0" smtClean="0"/>
              <a:t>2</a:t>
            </a:r>
            <a:r>
              <a:rPr lang="en-US" baseline="30000" dirty="0" smtClean="0"/>
              <a:t>U</a:t>
            </a:r>
            <a:r>
              <a:rPr lang="en-US" dirty="0" smtClean="0"/>
              <a:t> = largest size block that is allocated; generally 2</a:t>
            </a:r>
            <a:r>
              <a:rPr lang="en-US" baseline="30000" dirty="0" smtClean="0"/>
              <a:t>U</a:t>
            </a:r>
            <a:r>
              <a:rPr lang="en-US" dirty="0" smtClean="0"/>
              <a:t> is the size of the entire memory available for allocation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begin, the entire space available for allocation is treated as a single block of size 2</a:t>
            </a:r>
            <a:r>
              <a:rPr lang="en-US" sz="1200" i="1" kern="1200" baseline="30000" dirty="0" smtClean="0">
                <a:solidFill>
                  <a:schemeClr val="tx1"/>
                </a:solidFill>
                <a:latin typeface="+mn-lt"/>
                <a:ea typeface="+mn-ea"/>
                <a:cs typeface="+mn-cs"/>
              </a:rPr>
              <a:t>U</a:t>
            </a:r>
            <a:r>
              <a:rPr lang="en-US" sz="1200" i="1" kern="1200" baseline="0" dirty="0" smtClean="0">
                <a:solidFill>
                  <a:schemeClr val="tx1"/>
                </a:solidFill>
                <a:latin typeface="+mn-lt"/>
                <a:ea typeface="+mn-ea"/>
                <a:cs typeface="+mn-cs"/>
              </a:rPr>
              <a:t> . If a request of size s such that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s 2</a:t>
            </a:r>
            <a:r>
              <a:rPr lang="en-US" sz="1200" i="1" kern="1200" baseline="30000" dirty="0" smtClean="0">
                <a:solidFill>
                  <a:schemeClr val="tx1"/>
                </a:solidFill>
                <a:latin typeface="+mn-lt"/>
                <a:ea typeface="+mn-ea"/>
                <a:cs typeface="+mn-cs"/>
              </a:rPr>
              <a:t>U </a:t>
            </a:r>
            <a:r>
              <a:rPr lang="en-US" sz="1200" i="1" kern="1200" baseline="0" dirty="0" smtClean="0">
                <a:solidFill>
                  <a:schemeClr val="tx1"/>
                </a:solidFill>
                <a:latin typeface="+mn-lt"/>
                <a:ea typeface="+mn-ea"/>
                <a:cs typeface="+mn-cs"/>
              </a:rPr>
              <a:t>is made, then the entire block </a:t>
            </a:r>
            <a:r>
              <a:rPr lang="en-US" sz="1200" kern="1200" baseline="0" dirty="0" smtClean="0">
                <a:solidFill>
                  <a:schemeClr val="tx1"/>
                </a:solidFill>
                <a:latin typeface="+mn-lt"/>
                <a:ea typeface="+mn-ea"/>
                <a:cs typeface="+mn-cs"/>
              </a:rPr>
              <a:t>is allocated. Otherwise, the block is split into two equal buddies of size </a:t>
            </a:r>
            <a:r>
              <a:rPr lang="en-US" sz="1200" i="1" kern="1200" baseline="0" dirty="0" smtClean="0">
                <a:solidFill>
                  <a:schemeClr val="tx1"/>
                </a:solidFill>
                <a:latin typeface="+mn-lt"/>
                <a:ea typeface="+mn-ea"/>
                <a:cs typeface="+mn-cs"/>
              </a:rPr>
              <a:t>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If 2</a:t>
            </a:r>
            <a:r>
              <a:rPr lang="en-US" sz="1200" i="1" kern="1200" baseline="30000" dirty="0" smtClean="0">
                <a:solidFill>
                  <a:schemeClr val="tx1"/>
                </a:solidFill>
                <a:latin typeface="+mn-lt"/>
                <a:ea typeface="+mn-ea"/>
                <a:cs typeface="+mn-cs"/>
              </a:rPr>
              <a:t>U –2 ≤</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2</a:t>
            </a:r>
            <a:r>
              <a:rPr lang="en-US" sz="1200" i="1" kern="1200" baseline="30000" dirty="0" smtClean="0">
                <a:solidFill>
                  <a:schemeClr val="tx1"/>
                </a:solidFill>
                <a:latin typeface="+mn-lt"/>
                <a:ea typeface="+mn-ea"/>
                <a:cs typeface="+mn-cs"/>
              </a:rPr>
              <a:t>U –1 </a:t>
            </a:r>
            <a:r>
              <a:rPr lang="en-US" sz="1200" i="1" kern="1200" baseline="0" dirty="0" smtClean="0">
                <a:solidFill>
                  <a:schemeClr val="tx1"/>
                </a:solidFill>
                <a:latin typeface="+mn-lt"/>
                <a:ea typeface="+mn-ea"/>
                <a:cs typeface="+mn-cs"/>
              </a:rPr>
              <a:t>, then the request is allocated to one of the two buddies. Otherwise, one </a:t>
            </a:r>
            <a:r>
              <a:rPr lang="en-US" sz="1200" kern="1200" baseline="0" dirty="0" smtClean="0">
                <a:solidFill>
                  <a:schemeClr val="tx1"/>
                </a:solidFill>
                <a:latin typeface="+mn-lt"/>
                <a:ea typeface="+mn-ea"/>
                <a:cs typeface="+mn-cs"/>
              </a:rPr>
              <a:t>of the buddies is split in half again. This process continues until the smallest block greater than or equal to </a:t>
            </a:r>
            <a:r>
              <a:rPr lang="en-US" sz="1200" i="1" kern="1200" baseline="0" dirty="0" smtClean="0">
                <a:solidFill>
                  <a:schemeClr val="tx1"/>
                </a:solidFill>
                <a:latin typeface="+mn-lt"/>
                <a:ea typeface="+mn-ea"/>
                <a:cs typeface="+mn-cs"/>
              </a:rPr>
              <a:t>s is generated and allocated to the request. At any time, the </a:t>
            </a:r>
            <a:r>
              <a:rPr lang="en-US" sz="1200" kern="1200" baseline="0" dirty="0" smtClean="0">
                <a:solidFill>
                  <a:schemeClr val="tx1"/>
                </a:solidFill>
                <a:latin typeface="+mn-lt"/>
                <a:ea typeface="+mn-ea"/>
                <a:cs typeface="+mn-cs"/>
              </a:rPr>
              <a:t>buddy system maintains a list of holes (unallocated blocks) of each size 2</a:t>
            </a:r>
            <a:r>
              <a:rPr lang="en-US" sz="1200" kern="1200" baseline="30000" dirty="0" smtClean="0">
                <a:solidFill>
                  <a:schemeClr val="tx1"/>
                </a:solidFill>
                <a:latin typeface="+mn-lt"/>
                <a:ea typeface="+mn-ea"/>
                <a:cs typeface="+mn-cs"/>
              </a:rPr>
              <a:t> i </a:t>
            </a:r>
            <a:r>
              <a:rPr lang="en-US" sz="1200" i="1" kern="1200" baseline="0" dirty="0" smtClean="0">
                <a:solidFill>
                  <a:schemeClr val="tx1"/>
                </a:solidFill>
                <a:latin typeface="+mn-lt"/>
                <a:ea typeface="+mn-ea"/>
                <a:cs typeface="+mn-cs"/>
              </a:rPr>
              <a:t>. A hole </a:t>
            </a:r>
            <a:r>
              <a:rPr lang="en-US" sz="1200" kern="1200" baseline="0" dirty="0" smtClean="0">
                <a:solidFill>
                  <a:schemeClr val="tx1"/>
                </a:solidFill>
                <a:latin typeface="+mn-lt"/>
                <a:ea typeface="+mn-ea"/>
                <a:cs typeface="+mn-cs"/>
              </a:rPr>
              <a:t>may be removed from the ( </a:t>
            </a:r>
            <a:r>
              <a:rPr lang="en-US" sz="1200" i="1" kern="1200" baseline="0" dirty="0" smtClean="0">
                <a:solidFill>
                  <a:schemeClr val="tx1"/>
                </a:solidFill>
                <a:latin typeface="+mn-lt"/>
                <a:ea typeface="+mn-ea"/>
                <a:cs typeface="+mn-cs"/>
              </a:rPr>
              <a:t>i + 1) list by splitting it in half to create two buddies of </a:t>
            </a:r>
            <a:r>
              <a:rPr lang="en-US" sz="1200" kern="1200" baseline="0" dirty="0" smtClean="0">
                <a:solidFill>
                  <a:schemeClr val="tx1"/>
                </a:solidFill>
                <a:latin typeface="+mn-lt"/>
                <a:ea typeface="+mn-ea"/>
                <a:cs typeface="+mn-cs"/>
              </a:rPr>
              <a:t>size 2</a:t>
            </a:r>
            <a:r>
              <a:rPr lang="en-US" sz="1200" kern="1200" baseline="30000" dirty="0" smtClean="0">
                <a:solidFill>
                  <a:schemeClr val="tx1"/>
                </a:solidFill>
                <a:latin typeface="+mn-lt"/>
                <a:ea typeface="+mn-ea"/>
                <a:cs typeface="+mn-cs"/>
              </a:rPr>
              <a:t> </a:t>
            </a:r>
            <a:r>
              <a:rPr lang="en-US" sz="1200" i="1" kern="1200" baseline="30000" dirty="0" smtClean="0">
                <a:solidFill>
                  <a:schemeClr val="tx1"/>
                </a:solidFill>
                <a:latin typeface="+mn-lt"/>
                <a:ea typeface="+mn-ea"/>
                <a:cs typeface="+mn-cs"/>
              </a:rPr>
              <a:t>i </a:t>
            </a:r>
            <a:r>
              <a:rPr lang="en-US" sz="1200" i="1" kern="1200" baseline="0" dirty="0" smtClean="0">
                <a:solidFill>
                  <a:schemeClr val="tx1"/>
                </a:solidFill>
                <a:latin typeface="+mn-lt"/>
                <a:ea typeface="+mn-ea"/>
                <a:cs typeface="+mn-cs"/>
              </a:rPr>
              <a:t>in the i list. Whenever a pair of buddies on the i list both become unallocated, </a:t>
            </a:r>
            <a:r>
              <a:rPr lang="en-US" sz="1200" kern="1200" baseline="0" dirty="0" smtClean="0">
                <a:solidFill>
                  <a:schemeClr val="tx1"/>
                </a:solidFill>
                <a:latin typeface="+mn-lt"/>
                <a:ea typeface="+mn-ea"/>
                <a:cs typeface="+mn-cs"/>
              </a:rPr>
              <a:t>they are removed from that list and coalesced into a single block on the ( </a:t>
            </a:r>
            <a:r>
              <a:rPr lang="en-US" sz="1200" i="1" kern="1200" baseline="0" dirty="0" smtClean="0">
                <a:solidFill>
                  <a:schemeClr val="tx1"/>
                </a:solidFill>
                <a:latin typeface="+mn-lt"/>
                <a:ea typeface="+mn-ea"/>
                <a:cs typeface="+mn-cs"/>
              </a:rPr>
              <a:t>i + 1) list.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2291481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7.6 gives an example using a 1-Mbyte initial block. The first request, A, is for 100 Kbytes, for which a 128K block is needed. The initial block is divided into two 512K buddies. The first of these is divided into two 256K buddies, and the first of these is divided into two 128K buddies, one of which is allocated to A. The next request, B, requires a 256K block. Such a block is already available and is allocated. The process continues with splitting and coalescing occurring as needed. Note that when E is released, two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405984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7.7 shows a binary tree representation of the buddy allocation immediately after the Release B request. The leaf nodes represent the current partitioning of the memory. If two buddies are leaf nodes, then at least one must be allocated; otherwise they would be coalesced into a larger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buddy system is a reasonable compromise to overcome the disadvantages of both the fixed and variable partitioning schemes, but in contemporary operating systems, virtual memory based on paging and segmentation is superior. However, the buddy system has found application in parallel systems as an efficient means of allocation and release for parallel programs (e.g., see [JOHN92]). A modified form of the buddy system is used for UNIX kernel memory allocation (described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82605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07632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logical address </a:t>
            </a:r>
            <a:r>
              <a:rPr lang="en-US" sz="1200" b="0" kern="1200" baseline="0" dirty="0" smtClean="0">
                <a:solidFill>
                  <a:schemeClr val="tx1"/>
                </a:solidFill>
                <a:latin typeface="+mn-lt"/>
                <a:ea typeface="+mn-ea"/>
                <a:cs typeface="+mn-cs"/>
              </a:rPr>
              <a:t>is a reference to a memory location independent </a:t>
            </a:r>
            <a:r>
              <a:rPr lang="en-US" sz="1200" kern="1200" baseline="0" dirty="0" smtClean="0">
                <a:solidFill>
                  <a:schemeClr val="tx1"/>
                </a:solidFill>
                <a:latin typeface="+mn-lt"/>
                <a:ea typeface="+mn-ea"/>
                <a:cs typeface="+mn-cs"/>
              </a:rPr>
              <a:t>of the current assignment of data to memory; a translation must be made to a physical address before the memory access can be achieved. A </a:t>
            </a:r>
            <a:r>
              <a:rPr lang="en-US" sz="1200" b="1" kern="1200" baseline="0" dirty="0" smtClean="0">
                <a:solidFill>
                  <a:schemeClr val="tx1"/>
                </a:solidFill>
                <a:latin typeface="+mn-lt"/>
                <a:ea typeface="+mn-ea"/>
                <a:cs typeface="+mn-cs"/>
              </a:rPr>
              <a:t>relative address </a:t>
            </a:r>
            <a:r>
              <a:rPr lang="en-US" sz="1200" b="0" kern="1200" baseline="0" dirty="0" smtClean="0">
                <a:solidFill>
                  <a:schemeClr val="tx1"/>
                </a:solidFill>
                <a:latin typeface="+mn-lt"/>
                <a:ea typeface="+mn-ea"/>
                <a:cs typeface="+mn-cs"/>
              </a:rPr>
              <a:t>is a </a:t>
            </a:r>
            <a:r>
              <a:rPr lang="en-US" sz="1200" kern="1200" baseline="0" dirty="0" smtClean="0">
                <a:solidFill>
                  <a:schemeClr val="tx1"/>
                </a:solidFill>
                <a:latin typeface="+mn-lt"/>
                <a:ea typeface="+mn-ea"/>
                <a:cs typeface="+mn-cs"/>
              </a:rPr>
              <a:t>particular example of logical address, in which the address is expressed as a location relative to some known point, usually a value in a processor register. A </a:t>
            </a:r>
            <a:r>
              <a:rPr lang="en-US" sz="1200" b="1" kern="1200" baseline="0" dirty="0" smtClean="0">
                <a:solidFill>
                  <a:schemeClr val="tx1"/>
                </a:solidFill>
                <a:latin typeface="+mn-lt"/>
                <a:ea typeface="+mn-ea"/>
                <a:cs typeface="+mn-cs"/>
              </a:rPr>
              <a:t>physical address , or absolute address, </a:t>
            </a:r>
            <a:r>
              <a:rPr lang="en-US" sz="1200" b="0" kern="1200" baseline="0" dirty="0" smtClean="0">
                <a:solidFill>
                  <a:schemeClr val="tx1"/>
                </a:solidFill>
                <a:latin typeface="+mn-lt"/>
                <a:ea typeface="+mn-ea"/>
                <a:cs typeface="+mn-cs"/>
              </a:rPr>
              <a:t>is an actual location in main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391906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Programs that employ relative addresses in memory are loaded using dynamic run-time loading (see Appendix 7A for a discussion). Typically, all of the memory references in the loaded process are relative to the origin of the program. Thus a hardware mechanism is needed for translating relative addresses to physical main memory addresses at the time of execution of the instruction that contains the reference.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7.8 shows the way in which this address translation is typically accomplished. When a process is assigned to the Running state, a special processor register, sometimes called the base register, is loaded with the starting address in main memory of the program. There is also a “bounds” register that indicates the ending location of the program; these values must be set when the program is loaded into memory or when the process image is swapped in. During the course of execution of the process, relative addresses are encountered. These include the contents of the instruction register, instruction addresses that occur in branch and call instructions, and data addresses that occur in load and store instructions. Each such relative address goes through two steps of manipulation by the processor. First, the value in the base register is added to the relative address to produce an absolute address. Second, the resulting address is compared to the value in the bounds register. If the address is within bounds, then the instruction execution may proceed. Otherwise, an interrupt is generated to the operating system, which must respond to the error in some fashion.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scheme of Figure 7.8 allows programs to be swapped in and out of memory during the course of execution. It also provides a measure of protection: Each process image is isolated by the contents of the base and bounds registers and safe from unwanted accesses by other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67400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unequal fixed-size and variable-size partitions are inefficient in the use of memory; the former results in internal fragmentation, the latter in external fragmentation. Suppose, however, that main memory is partitioned into equal fixed-size chunks that are relatively small, and that each process is also divided into small fixed-size chunks of the same size. Then the chunks of a process, known as </a:t>
            </a:r>
            <a:r>
              <a:rPr lang="en-US" sz="1200" b="1" kern="1200" baseline="0" dirty="0" smtClean="0">
                <a:solidFill>
                  <a:schemeClr val="tx1"/>
                </a:solidFill>
                <a:latin typeface="+mn-lt"/>
                <a:ea typeface="+mn-ea"/>
                <a:cs typeface="+mn-cs"/>
              </a:rPr>
              <a:t>pages , </a:t>
            </a:r>
            <a:r>
              <a:rPr lang="en-US" sz="1200" kern="1200" baseline="0" dirty="0" smtClean="0">
                <a:solidFill>
                  <a:schemeClr val="tx1"/>
                </a:solidFill>
                <a:latin typeface="+mn-lt"/>
                <a:ea typeface="+mn-ea"/>
                <a:cs typeface="+mn-cs"/>
              </a:rPr>
              <a:t>could be assigned to available chunks of memory, known as </a:t>
            </a:r>
            <a:r>
              <a:rPr lang="en-US" sz="1200" b="1" kern="1200" baseline="0" dirty="0" smtClean="0">
                <a:solidFill>
                  <a:schemeClr val="tx1"/>
                </a:solidFill>
                <a:latin typeface="+mn-lt"/>
                <a:ea typeface="+mn-ea"/>
                <a:cs typeface="+mn-cs"/>
              </a:rPr>
              <a:t>frames , or page frames. </a:t>
            </a:r>
            <a:r>
              <a:rPr lang="en-US" sz="1200" kern="1200" baseline="0" dirty="0" smtClean="0">
                <a:solidFill>
                  <a:schemeClr val="tx1"/>
                </a:solidFill>
                <a:latin typeface="+mn-lt"/>
                <a:ea typeface="+mn-ea"/>
                <a:cs typeface="+mn-cs"/>
              </a:rPr>
              <a:t>We show in this section that the wasted space in memory for each process is due to internal fragmentation consisting of only a fraction of the last page of a process. There is no external fragmentation.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82633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7.9 illustrates the use of pages and frames. At a given point in time, some of the frames in memory are in use and some are free. A list of free frames is maintained by the OS. Process A, stored on disk, consists of four pages. When it is time to load this process, the OS finds four free frames and loads the four pages of process A into the four frames ( Figure 7.9b ). Process B, consisting of three pages, and process C, consisting of four pages, are subsequently loaded. Then process B is suspended and is swapped out of main memory. Later, all of the processes in main memory are blocked, and the OS needs to bring in a new process, process D, which consists of five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as in this example, that there are not sufficient unused contiguous frames to hold the process. Does this prevent the operating system from loading D? The answer is no, because we can once again use the concept of logical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2156416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simple base address register will no longer suffice. Rather, the operating system maintains a </a:t>
            </a:r>
            <a:r>
              <a:rPr lang="en-US" sz="1200" b="1" kern="1200" baseline="0" dirty="0" smtClean="0">
                <a:solidFill>
                  <a:schemeClr val="tx1"/>
                </a:solidFill>
                <a:latin typeface="+mn-lt"/>
                <a:ea typeface="+mn-ea"/>
                <a:cs typeface="+mn-cs"/>
              </a:rPr>
              <a:t>page table </a:t>
            </a:r>
            <a:r>
              <a:rPr lang="en-US" sz="1200" b="0" kern="1200" baseline="0" dirty="0" smtClean="0">
                <a:solidFill>
                  <a:schemeClr val="tx1"/>
                </a:solidFill>
                <a:latin typeface="+mn-lt"/>
                <a:ea typeface="+mn-ea"/>
                <a:cs typeface="+mn-cs"/>
              </a:rPr>
              <a:t>for each process. The page table shows the frame location for </a:t>
            </a:r>
            <a:r>
              <a:rPr lang="en-US" sz="1200" kern="1200" baseline="0" dirty="0" smtClean="0">
                <a:solidFill>
                  <a:schemeClr val="tx1"/>
                </a:solidFill>
                <a:latin typeface="+mn-lt"/>
                <a:ea typeface="+mn-ea"/>
                <a:cs typeface="+mn-cs"/>
              </a:rPr>
              <a:t>each page of the process. Within the program, each logical address consists of a page number and an offset within the page. Recall that in the case of simple partition, a logical address is the location of a word relative to the beginning of the program; the processor translates that into a physical address. With paging, the logical-to-physical address translation is still done by processor hardware. Now the processor must know how to access the page table of the current process. Presented with a logical address (page number, offset), the processor uses the page table to produce a physical address (frame number,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931480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Continuing our example, the five pages of process D are loaded into frames 4, 5, 6, 11, and 12. Figure 7.10 shows the various page tables at this time. A page table contains one entry for each page of the process, so that the table is easily indexed by the page number (starting at page 0 ). Each page table entry contains the number of the frame in main memory, if any, that holds the corresponding page. In addition, the OS maintains a single free-frame list of all the frames in main memory that are currently unoccupied and available for pages.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see that simple paging, as described here, is similar to fixed partitioning. The differences are that, with paging, the partitions are rather small; a program may occupy more than one partition; and these partitions need not be contiguous.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1426693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To make this paging scheme convenient, let us dictate that the page size, hence the frame size, must be a power of 2. With the use of a page size that is a power of 2, it is easy to demonstrate that the relative address, which is defined with reference to the origin of the program, and the logical address, expressed as a page number and offset, are the same. An example is shown in Figure 7.11 . In this example, 16-bit addresses are used, and the page size is 1K  1,024 bytes. The relative address 1502, in binary form, is 0000010111011110. With a page size of 1K, an offset field of 10 bits is needed, leaving 6 bits for the page number. Thus a program can consist of a maximum of 2</a:t>
            </a:r>
            <a:r>
              <a:rPr lang="en-US" sz="1200" kern="1200" baseline="300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  64 pages of 1K bytes each. As Figure 7.11b shows, relative address 1502 corresponds to an offset of 478 (0111011110) on page 1 (000001), which yields the same 16-bit number, 0000010111011110.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consequences of using a page size that is a power of 2 are twofold. First, the logical addressing scheme is transparent to the programmer, the assembler, and the linker. Each logical address (page number, offset) of a program is identical to its relative address. Second, it is a relatively easy matter to implement a function in hardware to perform dynamic address translation at run time. Consider an address of </a:t>
            </a:r>
            <a:r>
              <a:rPr lang="en-US" sz="1200" i="1" kern="1200" baseline="0" dirty="0" smtClean="0">
                <a:solidFill>
                  <a:schemeClr val="tx1"/>
                </a:solidFill>
                <a:latin typeface="+mn-lt"/>
                <a:ea typeface="+mn-ea"/>
                <a:cs typeface="+mn-cs"/>
              </a:rPr>
              <a:t>n + m bits, where the leftmost n bits are the page number and the rightmost m </a:t>
            </a:r>
            <a:r>
              <a:rPr lang="en-US" sz="1200" kern="1200" baseline="0" dirty="0" smtClean="0">
                <a:solidFill>
                  <a:schemeClr val="tx1"/>
                </a:solidFill>
                <a:latin typeface="+mn-lt"/>
                <a:ea typeface="+mn-ea"/>
                <a:cs typeface="+mn-cs"/>
              </a:rPr>
              <a:t>bits are the offset. In our example ( Figure 7.11b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6 and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  10. The following </a:t>
            </a:r>
            <a:r>
              <a:rPr lang="en-US" sz="1200" kern="1200" baseline="0" dirty="0" smtClean="0">
                <a:solidFill>
                  <a:schemeClr val="tx1"/>
                </a:solidFill>
                <a:latin typeface="+mn-lt"/>
                <a:ea typeface="+mn-ea"/>
                <a:cs typeface="+mn-cs"/>
              </a:rPr>
              <a:t>steps are needed for 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page number as the leftmost </a:t>
            </a:r>
            <a:r>
              <a:rPr lang="en-US" sz="1200" i="1" kern="1200" baseline="0" dirty="0" smtClean="0">
                <a:solidFill>
                  <a:schemeClr val="tx1"/>
                </a:solidFill>
                <a:latin typeface="+mn-lt"/>
                <a:ea typeface="+mn-ea"/>
                <a:cs typeface="+mn-cs"/>
              </a:rPr>
              <a:t>n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page number as an index into the process page table to find the frame number, </a:t>
            </a:r>
            <a:r>
              <a:rPr lang="en-US" sz="1200" i="1" kern="1200" baseline="0" dirty="0" smtClean="0">
                <a:solidFill>
                  <a:schemeClr val="tx1"/>
                </a:solidFill>
                <a:latin typeface="+mn-lt"/>
                <a:ea typeface="+mn-ea"/>
                <a:cs typeface="+mn-cs"/>
              </a:rPr>
              <a:t>k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starting physical address of the frame is </a:t>
            </a:r>
            <a:r>
              <a:rPr lang="en-US" sz="1200" i="1" kern="1200" baseline="0" dirty="0" err="1" smtClean="0">
                <a:solidFill>
                  <a:schemeClr val="tx1"/>
                </a:solidFill>
                <a:latin typeface="+mn-lt"/>
                <a:ea typeface="+mn-ea"/>
                <a:cs typeface="+mn-cs"/>
              </a:rPr>
              <a:t>k</a:t>
            </a:r>
            <a:r>
              <a:rPr lang="en-US" sz="1200" i="1"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2</a:t>
            </a:r>
            <a:r>
              <a:rPr lang="en-US" sz="1200" i="1" kern="1200" baseline="-25000" dirty="0" smtClean="0">
                <a:solidFill>
                  <a:schemeClr val="tx1"/>
                </a:solidFill>
                <a:latin typeface="+mn-lt"/>
                <a:ea typeface="+mn-ea"/>
                <a:cs typeface="+mn-cs"/>
              </a:rPr>
              <a:t>m</a:t>
            </a:r>
          </a:p>
          <a:p>
            <a:r>
              <a:rPr lang="en-US" sz="1200" kern="1200" baseline="0" dirty="0" smtClean="0">
                <a:solidFill>
                  <a:schemeClr val="tx1"/>
                </a:solidFill>
                <a:latin typeface="+mn-lt"/>
                <a:ea typeface="+mn-ea"/>
                <a:cs typeface="+mn-cs"/>
              </a:rPr>
              <a:t>  and the physical address of the referenced byte is that number plus the offset. This physical address need not be calculated; it is easily constructed by appending the frame number to the offset.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135365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0000010111011110, which is page number 1, offset 478. Suppose that this page is residing in main memory frame 6  binary 000110. Then the physical address is frame number 6, offset 478  0001100111011110 ( Figure 7.12a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paging, main memory is divided into many small</a:t>
            </a:r>
          </a:p>
          <a:p>
            <a:r>
              <a:rPr lang="en-US" sz="1200" kern="1200" baseline="0" dirty="0" smtClean="0">
                <a:solidFill>
                  <a:schemeClr val="tx1"/>
                </a:solidFill>
                <a:latin typeface="+mn-lt"/>
                <a:ea typeface="+mn-ea"/>
                <a:cs typeface="+mn-cs"/>
              </a:rPr>
              <a:t>equal-size frames. Each process is divided into frame-size pages. Smaller processes</a:t>
            </a:r>
          </a:p>
          <a:p>
            <a:r>
              <a:rPr lang="en-US" sz="1200" kern="1200" baseline="0" dirty="0" smtClean="0">
                <a:solidFill>
                  <a:schemeClr val="tx1"/>
                </a:solidFill>
                <a:latin typeface="+mn-lt"/>
                <a:ea typeface="+mn-ea"/>
                <a:cs typeface="+mn-cs"/>
              </a:rPr>
              <a:t>require fewer pages; larger processes require more. When a process is brought in, all</a:t>
            </a:r>
          </a:p>
          <a:p>
            <a:r>
              <a:rPr lang="en-US" sz="1200" kern="1200" baseline="0" dirty="0" smtClean="0">
                <a:solidFill>
                  <a:schemeClr val="tx1"/>
                </a:solidFill>
                <a:latin typeface="+mn-lt"/>
                <a:ea typeface="+mn-ea"/>
                <a:cs typeface="+mn-cs"/>
              </a:rPr>
              <a:t>of its pages are loaded into available frames, and a page table is set up. This approach</a:t>
            </a:r>
          </a:p>
          <a:p>
            <a:r>
              <a:rPr lang="en-US" sz="1200" kern="1200" baseline="0" dirty="0" smtClean="0">
                <a:solidFill>
                  <a:schemeClr val="tx1"/>
                </a:solidFill>
                <a:latin typeface="+mn-lt"/>
                <a:ea typeface="+mn-ea"/>
                <a:cs typeface="+mn-cs"/>
              </a:rPr>
              <a:t>solves many of the problems inherent in partitioning.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02262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user program can be subdivided using segmentation, in which the program and its associated data are divided into a number of </a:t>
            </a:r>
            <a:r>
              <a:rPr lang="en-US" sz="1200" b="1" kern="1200" baseline="0" dirty="0" smtClean="0">
                <a:solidFill>
                  <a:schemeClr val="tx1"/>
                </a:solidFill>
                <a:latin typeface="+mn-lt"/>
                <a:ea typeface="+mn-ea"/>
                <a:cs typeface="+mn-cs"/>
              </a:rPr>
              <a:t>segments . </a:t>
            </a:r>
            <a:r>
              <a:rPr lang="en-US" sz="1200" b="0" kern="1200" baseline="0" dirty="0" smtClean="0">
                <a:solidFill>
                  <a:schemeClr val="tx1"/>
                </a:solidFill>
                <a:latin typeface="+mn-lt"/>
                <a:ea typeface="+mn-ea"/>
                <a:cs typeface="+mn-cs"/>
              </a:rPr>
              <a:t>It is not required that all segments </a:t>
            </a:r>
            <a:r>
              <a:rPr lang="en-US" sz="1200" kern="1200" baseline="0" dirty="0" smtClean="0">
                <a:solidFill>
                  <a:schemeClr val="tx1"/>
                </a:solidFill>
                <a:latin typeface="+mn-lt"/>
                <a:ea typeface="+mn-ea"/>
                <a:cs typeface="+mn-cs"/>
              </a:rPr>
              <a:t>of all programs be of the same length, although there is a maximum segment length. As with paging, a logical address using segmentation consists of two parts, in this case a segment number and an offset.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use of unequal-size segments, segmentation is similar to dynamic partitioning. In the absence of an overlay scheme or the use of virtual</a:t>
            </a:r>
          </a:p>
          <a:p>
            <a:r>
              <a:rPr lang="en-US" sz="1200" kern="1200" baseline="0" dirty="0" smtClean="0">
                <a:solidFill>
                  <a:schemeClr val="tx1"/>
                </a:solidFill>
                <a:latin typeface="+mn-lt"/>
                <a:ea typeface="+mn-ea"/>
                <a:cs typeface="+mn-cs"/>
              </a:rPr>
              <a:t>memory, it would be required that all of a program’s segments be loaded into memory for execution. The difference, compared to dynamic partitioning, is that with segmentation a program may occupy more than one partition, and these partitions need not be contiguous. Segmentation eliminates internal fragmentation but, like dynamic partitioning, it suffers from external fragmentation. However, because a process is broken up into a number of smaller pieces, the external fragmentation should be less.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236769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Whereas paging is invisible to the programmer, segmentation is usually visible</a:t>
            </a:r>
          </a:p>
          <a:p>
            <a:r>
              <a:rPr lang="en-US" sz="1200" kern="1200" baseline="0" dirty="0" smtClean="0">
                <a:solidFill>
                  <a:schemeClr val="tx1"/>
                </a:solidFill>
                <a:latin typeface="+mn-lt"/>
                <a:ea typeface="+mn-ea"/>
                <a:cs typeface="+mn-cs"/>
              </a:rPr>
              <a:t>and is provided as a convenience for organizing programs and data. Typically, the</a:t>
            </a:r>
          </a:p>
          <a:p>
            <a:r>
              <a:rPr lang="en-US" sz="1200" kern="1200" baseline="0" dirty="0" smtClean="0">
                <a:solidFill>
                  <a:schemeClr val="tx1"/>
                </a:solidFill>
                <a:latin typeface="+mn-lt"/>
                <a:ea typeface="+mn-ea"/>
                <a:cs typeface="+mn-cs"/>
              </a:rPr>
              <a:t>programmer or compiler will assign programs and data to different segments. For</a:t>
            </a:r>
          </a:p>
          <a:p>
            <a:r>
              <a:rPr lang="en-US" sz="1200" kern="1200" baseline="0" dirty="0" smtClean="0">
                <a:solidFill>
                  <a:schemeClr val="tx1"/>
                </a:solidFill>
                <a:latin typeface="+mn-lt"/>
                <a:ea typeface="+mn-ea"/>
                <a:cs typeface="+mn-cs"/>
              </a:rPr>
              <a:t>purposes of modular programming, the program or data may be further broken down</a:t>
            </a:r>
          </a:p>
          <a:p>
            <a:r>
              <a:rPr lang="en-US" sz="1200" kern="1200" baseline="0" dirty="0" smtClean="0">
                <a:solidFill>
                  <a:schemeClr val="tx1"/>
                </a:solidFill>
                <a:latin typeface="+mn-lt"/>
                <a:ea typeface="+mn-ea"/>
                <a:cs typeface="+mn-cs"/>
              </a:rPr>
              <a:t>into multiple segments. The principal inconvenience of this service is that the programmer</a:t>
            </a:r>
          </a:p>
          <a:p>
            <a:r>
              <a:rPr lang="en-US" sz="1200" kern="1200" baseline="0" dirty="0" smtClean="0">
                <a:solidFill>
                  <a:schemeClr val="tx1"/>
                </a:solidFill>
                <a:latin typeface="+mn-lt"/>
                <a:ea typeface="+mn-ea"/>
                <a:cs typeface="+mn-cs"/>
              </a:rPr>
              <a:t>must be aware of the maximum segment size limitation.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7614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636386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consequence of unequal-size segments is that there is no simple relationship</a:t>
            </a:r>
          </a:p>
          <a:p>
            <a:r>
              <a:rPr lang="en-US" sz="1200" kern="1200" baseline="0" dirty="0" smtClean="0">
                <a:solidFill>
                  <a:schemeClr val="tx1"/>
                </a:solidFill>
                <a:latin typeface="+mn-lt"/>
                <a:ea typeface="+mn-ea"/>
                <a:cs typeface="+mn-cs"/>
              </a:rPr>
              <a:t>between logical addresses and physical addresses. Analogous to paging, a</a:t>
            </a:r>
          </a:p>
          <a:p>
            <a:r>
              <a:rPr lang="en-US" sz="1200" kern="1200" baseline="0" dirty="0" smtClean="0">
                <a:solidFill>
                  <a:schemeClr val="tx1"/>
                </a:solidFill>
                <a:latin typeface="+mn-lt"/>
                <a:ea typeface="+mn-ea"/>
                <a:cs typeface="+mn-cs"/>
              </a:rPr>
              <a:t>simple segmentation scheme would make use of a segment table for each process</a:t>
            </a:r>
          </a:p>
          <a:p>
            <a:r>
              <a:rPr lang="en-US" sz="1200" kern="1200" baseline="0" dirty="0" smtClean="0">
                <a:solidFill>
                  <a:schemeClr val="tx1"/>
                </a:solidFill>
                <a:latin typeface="+mn-lt"/>
                <a:ea typeface="+mn-ea"/>
                <a:cs typeface="+mn-cs"/>
              </a:rPr>
              <a:t>and a list of free blocks of main memory. Each segment table entry would have to</a:t>
            </a:r>
          </a:p>
          <a:p>
            <a:r>
              <a:rPr lang="en-US" sz="1200" kern="1200" baseline="0" dirty="0" smtClean="0">
                <a:solidFill>
                  <a:schemeClr val="tx1"/>
                </a:solidFill>
                <a:latin typeface="+mn-lt"/>
                <a:ea typeface="+mn-ea"/>
                <a:cs typeface="+mn-cs"/>
              </a:rPr>
              <a:t>give the starting address in main memory of the corresponding segment. The entry</a:t>
            </a:r>
          </a:p>
          <a:p>
            <a:r>
              <a:rPr lang="en-US" sz="1200" kern="1200" baseline="0" dirty="0" smtClean="0">
                <a:solidFill>
                  <a:schemeClr val="tx1"/>
                </a:solidFill>
                <a:latin typeface="+mn-lt"/>
                <a:ea typeface="+mn-ea"/>
                <a:cs typeface="+mn-cs"/>
              </a:rPr>
              <a:t>should also provide the length of the segment to assure that invalid addresses are</a:t>
            </a:r>
          </a:p>
          <a:p>
            <a:r>
              <a:rPr lang="en-US" sz="1200" kern="1200" baseline="0" dirty="0" smtClean="0">
                <a:solidFill>
                  <a:schemeClr val="tx1"/>
                </a:solidFill>
                <a:latin typeface="+mn-lt"/>
                <a:ea typeface="+mn-ea"/>
                <a:cs typeface="+mn-cs"/>
              </a:rPr>
              <a:t>not used. When a process enters the Running state, the address of its segment table is</a:t>
            </a:r>
          </a:p>
          <a:p>
            <a:r>
              <a:rPr lang="en-US" sz="1200" kern="1200" baseline="0" dirty="0" smtClean="0">
                <a:solidFill>
                  <a:schemeClr val="tx1"/>
                </a:solidFill>
                <a:latin typeface="+mn-lt"/>
                <a:ea typeface="+mn-ea"/>
                <a:cs typeface="+mn-cs"/>
              </a:rPr>
              <a:t>loaded into a special register used by the memory management hardware. </a:t>
            </a:r>
            <a:endParaRPr lang="en-US" dirty="0" smtClean="0"/>
          </a:p>
          <a:p>
            <a:endParaRPr lang="en-US" dirty="0" smtClean="0"/>
          </a:p>
          <a:p>
            <a:r>
              <a:rPr lang="en-US" sz="1200" kern="1200" baseline="0" dirty="0" smtClean="0">
                <a:solidFill>
                  <a:schemeClr val="tx1"/>
                </a:solidFill>
                <a:latin typeface="+mn-lt"/>
                <a:ea typeface="+mn-ea"/>
                <a:cs typeface="+mn-cs"/>
              </a:rPr>
              <a:t> Consider an address of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where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are the segment number and the</a:t>
            </a:r>
          </a:p>
          <a:p>
            <a:r>
              <a:rPr lang="en-US" sz="1200" kern="1200" baseline="0" dirty="0" smtClean="0">
                <a:solidFill>
                  <a:schemeClr val="tx1"/>
                </a:solidFill>
                <a:latin typeface="+mn-lt"/>
                <a:ea typeface="+mn-ea"/>
                <a:cs typeface="+mn-cs"/>
              </a:rPr>
              <a:t>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are the offset. In our example (Figure 7.11c),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  4 and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  12.</a:t>
            </a:r>
          </a:p>
          <a:p>
            <a:r>
              <a:rPr lang="en-US" sz="1200" kern="1200" baseline="0" dirty="0" smtClean="0">
                <a:solidFill>
                  <a:schemeClr val="tx1"/>
                </a:solidFill>
                <a:latin typeface="+mn-lt"/>
                <a:ea typeface="+mn-ea"/>
                <a:cs typeface="+mn-cs"/>
              </a:rPr>
              <a:t>Thus the maximum segment size is 212 =  4096. The following steps are needed for</a:t>
            </a:r>
          </a:p>
          <a:p>
            <a:r>
              <a:rPr lang="en-US" sz="1200" kern="1200" baseline="0" dirty="0" smtClean="0">
                <a:solidFill>
                  <a:schemeClr val="tx1"/>
                </a:solidFill>
                <a:latin typeface="+mn-lt"/>
                <a:ea typeface="+mn-ea"/>
                <a:cs typeface="+mn-cs"/>
              </a:rPr>
              <a:t>address translation: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Extract the segment number as the leftmost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bits of the logical address.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 the segment number as an index into the process segment table to find the</a:t>
            </a:r>
          </a:p>
          <a:p>
            <a:r>
              <a:rPr lang="en-US" sz="1200" kern="1200" baseline="0" dirty="0" smtClean="0">
                <a:solidFill>
                  <a:schemeClr val="tx1"/>
                </a:solidFill>
                <a:latin typeface="+mn-lt"/>
                <a:ea typeface="+mn-ea"/>
                <a:cs typeface="+mn-cs"/>
              </a:rPr>
              <a:t>starting physical address of the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Compare the offset, expressed in the rightmost </a:t>
            </a:r>
            <a:r>
              <a:rPr lang="en-US" sz="1200" kern="1200" baseline="0" dirty="0" err="1" smtClean="0">
                <a:solidFill>
                  <a:schemeClr val="tx1"/>
                </a:solidFill>
                <a:latin typeface="+mn-lt"/>
                <a:ea typeface="+mn-ea"/>
                <a:cs typeface="+mn-cs"/>
              </a:rPr>
              <a:t>m</a:t>
            </a:r>
            <a:r>
              <a:rPr lang="en-US" sz="1200" kern="1200" baseline="0" dirty="0" smtClean="0">
                <a:solidFill>
                  <a:schemeClr val="tx1"/>
                </a:solidFill>
                <a:latin typeface="+mn-lt"/>
                <a:ea typeface="+mn-ea"/>
                <a:cs typeface="+mn-cs"/>
              </a:rPr>
              <a:t>  bits, to the length of the segment.</a:t>
            </a:r>
          </a:p>
          <a:p>
            <a:r>
              <a:rPr lang="en-US" sz="1200" kern="1200" baseline="0" dirty="0" smtClean="0">
                <a:solidFill>
                  <a:schemeClr val="tx1"/>
                </a:solidFill>
                <a:latin typeface="+mn-lt"/>
                <a:ea typeface="+mn-ea"/>
                <a:cs typeface="+mn-cs"/>
              </a:rPr>
              <a:t>If the offset is greater than or equal to the length, the address is invalid.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desired physical address is the sum of the starting physical address of the</a:t>
            </a:r>
          </a:p>
          <a:p>
            <a:r>
              <a:rPr lang="en-US" sz="1200" kern="1200" baseline="0" dirty="0" smtClean="0">
                <a:solidFill>
                  <a:schemeClr val="tx1"/>
                </a:solidFill>
                <a:latin typeface="+mn-lt"/>
                <a:ea typeface="+mn-ea"/>
                <a:cs typeface="+mn-cs"/>
              </a:rPr>
              <a:t>segment plus the offset.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192579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our example, we have the logical address 0001001011110000, which is segment number 1, offset 752. Suppose that this segment is residing in main memory starting at physical address 0010000000100000. Then the physical address is 0010000000100000 + 001011110000  0010001100010000 ( Figure 7.12b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summarize, with simple segmentation, a process is divided into a number</a:t>
            </a:r>
          </a:p>
          <a:p>
            <a:r>
              <a:rPr lang="en-US" sz="1200" kern="1200" baseline="0" dirty="0" smtClean="0">
                <a:solidFill>
                  <a:schemeClr val="tx1"/>
                </a:solidFill>
                <a:latin typeface="+mn-lt"/>
                <a:ea typeface="+mn-ea"/>
                <a:cs typeface="+mn-cs"/>
              </a:rPr>
              <a:t>of segments that need not be of equal size. When a process is brought in, all</a:t>
            </a:r>
          </a:p>
          <a:p>
            <a:r>
              <a:rPr lang="en-US" sz="1200" kern="1200" baseline="0" dirty="0" smtClean="0">
                <a:solidFill>
                  <a:schemeClr val="tx1"/>
                </a:solidFill>
                <a:latin typeface="+mn-lt"/>
                <a:ea typeface="+mn-ea"/>
                <a:cs typeface="+mn-cs"/>
              </a:rPr>
              <a:t>of its segments are loaded into available regions of memory, and a segment table</a:t>
            </a:r>
          </a:p>
          <a:p>
            <a:r>
              <a:rPr lang="en-US" sz="1200" kern="1200" baseline="0" dirty="0" smtClean="0">
                <a:solidFill>
                  <a:schemeClr val="tx1"/>
                </a:solidFill>
                <a:latin typeface="+mn-lt"/>
                <a:ea typeface="+mn-ea"/>
                <a:cs typeface="+mn-cs"/>
              </a:rPr>
              <a:t>is set 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087629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t>32</a:t>
            </a:fld>
            <a:endParaRPr lang="en-US"/>
          </a:p>
        </p:txBody>
      </p:sp>
    </p:spTree>
    <p:extLst>
      <p:ext uri="{BB962C8B-B14F-4D97-AF65-F5344CB8AC3E}">
        <p14:creationId xmlns:p14="http://schemas.microsoft.com/office/powerpoint/2010/main" val="822108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614916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7.2   Memory Management</a:t>
            </a:r>
            <a:r>
              <a:rPr lang="en-US" baseline="0" dirty="0" smtClean="0"/>
              <a:t> Techniques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54740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cannot know ahead of time where a program will be placed, and we must allow for the possibility that the program may be moved about in main memory due to swapping. These facts raise some technical concerns related to addressing, as illustrated in Figure 7.1 . The figure depicts a process image. For simplicity, let us assume that the process image occupies a contiguous region of main memory. Clearly, the operating system will need to know the location of process control information and of the execution stack, as well as the entry point to begin execution of the program for this process. Because the operating system is managing memory and is responsible for bringing this process into main memory, these addresses are easy to come by. In addition, however, the processor must deal with memory references within the program. Branch instructions contain an address to reference</a:t>
            </a:r>
          </a:p>
          <a:p>
            <a:r>
              <a:rPr lang="en-US" sz="1200" kern="1200" baseline="0" dirty="0" smtClean="0">
                <a:solidFill>
                  <a:schemeClr val="tx1"/>
                </a:solidFill>
                <a:latin typeface="+mn-lt"/>
                <a:ea typeface="+mn-ea"/>
                <a:cs typeface="+mn-cs"/>
              </a:rPr>
              <a:t>the instruction to be executed next. Data reference instructions contain the address of the byte or word of data referenced. Somehow, the processor hardware and operating system software must be able to translate the memory references found in the code of the program into actual physical memory addresses, reflecting the current location of the program in main memory.</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7983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Each process should be protected against unwanted interference by other processes, whether accidental or intentional. Thus, programs in other processes should not be able to reference memory locations in a process for reading or writing purposes without permission. In one sense, satisfaction of the relocation requirement increases the difficulty of satisfying the protection requirement. Because the location of a program in main memory is unpredictable, it is impossible to check absolute addresses at compile time to assure protection. Furthermore, most programming languages allow the dynamic calculation of addresses at run time (e.g., by computing an array subscript or a pointer into a data structure). Hence all</a:t>
            </a:r>
          </a:p>
          <a:p>
            <a:r>
              <a:rPr lang="en-US" sz="1200" kern="1200" baseline="0" dirty="0" smtClean="0">
                <a:solidFill>
                  <a:schemeClr val="tx1"/>
                </a:solidFill>
                <a:latin typeface="+mn-lt"/>
                <a:ea typeface="+mn-ea"/>
                <a:cs typeface="+mn-cs"/>
              </a:rPr>
              <a:t>memory references generated by a process must be checked at run time to ensure that they refer only to the memory space allocated to that process. Fortunately, we shall see that mechanisms that support relocation also support the protection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Normally, a user process cannot access any portion of the operating system, neither program nor data. Again, usually a program in one process cannot branch to an instruction in another process. Without special arrangement, a program in one process cannot access the data area of another process. The processor must be able to abort such instructions at the point of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memory protection requirement must be satisfied by the processor (hardware) rather than the operating system (software). This is because the OS cannot anticipate all of the memory references that a program will make. Even if such anticipation were possible, it would be prohibitively time consuming to screen each program in advance for possible memory-reference violations. Thus, it is only possible to assess the permissibility of a memory reference (data access or branch) at the time of execution of the instruction making the reference. To accomplish this, the processor hardware must have that capability.</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247003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protection mechanism must have the flexibility to allow several processes to access the same portion of main memory. For example, if a number of processes are executing the same program, it is advantageous to allow each process to access the same copy of the program rather than have its own separate copy. Processes that are cooperating on some task may need to share access to the same data structure. The memory management system must therefore allow controlled access to shared areas of memory without compromising essential protection. Again, we will see that the mechanisms used to support relocation support sharing capabilities.</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62582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Almost invariably, main memory in a computer system is organized as a linear, or one-dimensional, address space, consisting of a sequence of bytes or words. Secondary memory, at its physical level, is similarly organized. While this organization closely mirrors the actual machine hardware, it does not correspond to the way in which programs are typically constructed. Most programs are organized into modules, some of which are unmodifiable (read only, execute only) and some of which contain data that may be modified. If the operating system and computer hardware can effectively deal with user programs and data in the form of modules of some sort, then a number of advantages can be realized: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Modules can be written and compiled independently, with all references from</a:t>
            </a:r>
          </a:p>
          <a:p>
            <a:r>
              <a:rPr lang="en-US" sz="1200" kern="1200" baseline="0" dirty="0" smtClean="0">
                <a:solidFill>
                  <a:schemeClr val="tx1"/>
                </a:solidFill>
                <a:latin typeface="+mn-lt"/>
                <a:ea typeface="+mn-ea"/>
                <a:cs typeface="+mn-cs"/>
              </a:rPr>
              <a:t>one module to another resolved by the system at run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With modest additional overhead, different degrees of protection (read only,</a:t>
            </a:r>
          </a:p>
          <a:p>
            <a:r>
              <a:rPr lang="en-US" sz="1200" kern="1200" baseline="0" dirty="0" smtClean="0">
                <a:solidFill>
                  <a:schemeClr val="tx1"/>
                </a:solidFill>
                <a:latin typeface="+mn-lt"/>
                <a:ea typeface="+mn-ea"/>
                <a:cs typeface="+mn-cs"/>
              </a:rPr>
              <a:t>execute only) can be given to different modules.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is possible to introduce mechanisms by which modules can be shared among</a:t>
            </a:r>
          </a:p>
          <a:p>
            <a:r>
              <a:rPr lang="en-US" sz="1200" kern="1200" baseline="0" dirty="0" smtClean="0">
                <a:solidFill>
                  <a:schemeClr val="tx1"/>
                </a:solidFill>
                <a:latin typeface="+mn-lt"/>
                <a:ea typeface="+mn-ea"/>
                <a:cs typeface="+mn-cs"/>
              </a:rPr>
              <a:t>processes. The advantage of providing sharing on a module level is that this corresponds to the user’s way of viewing the problem, and hence it is easy for</a:t>
            </a:r>
          </a:p>
          <a:p>
            <a:r>
              <a:rPr lang="en-US" sz="1200" kern="1200" baseline="0" dirty="0" smtClean="0">
                <a:solidFill>
                  <a:schemeClr val="tx1"/>
                </a:solidFill>
                <a:latin typeface="+mn-lt"/>
                <a:ea typeface="+mn-ea"/>
                <a:cs typeface="+mn-cs"/>
              </a:rPr>
              <a:t>the user to specify the sharing that is desired.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tool that most readily satisfies these requirements is segmentation, which is one of the memory management techniques explored in this chapter.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we discussed in Section 1.5 , computer memory is organized into at least two levels, referred to as main memory and secondary memory. Main memory provides fast access at relatively high cost. In addition, main memory is volatile; that is, it does not provide permanent storage. Secondary memory is slower and cheaper than main memory and is usually not volatile. Thus secondary memory of large capacity can be provided for long-term storage of programs and data, while a smaller main memory holds programs and data currently in use.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two-level scheme, the organization of the flow of information between main and secondary memory is a major system concern. The responsibility for this flow could be assigned to the individual programmer, but this is impractical and undesirable for two reasons: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main memory available for a program plus its data may be insufficient. In</a:t>
            </a:r>
          </a:p>
          <a:p>
            <a:r>
              <a:rPr lang="en-US" sz="1200" kern="1200" baseline="0" dirty="0" smtClean="0">
                <a:solidFill>
                  <a:schemeClr val="tx1"/>
                </a:solidFill>
                <a:latin typeface="+mn-lt"/>
                <a:ea typeface="+mn-ea"/>
                <a:cs typeface="+mn-cs"/>
              </a:rPr>
              <a:t>that case, the programmer must engage in a practice known as </a:t>
            </a:r>
            <a:r>
              <a:rPr lang="en-US" sz="1200" b="1" kern="1200" baseline="0" dirty="0" smtClean="0">
                <a:solidFill>
                  <a:schemeClr val="tx1"/>
                </a:solidFill>
                <a:latin typeface="+mn-lt"/>
                <a:ea typeface="+mn-ea"/>
                <a:cs typeface="+mn-cs"/>
              </a:rPr>
              <a:t>overlaying , in </a:t>
            </a:r>
            <a:r>
              <a:rPr lang="en-US" sz="1200" kern="1200" baseline="0" dirty="0" smtClean="0">
                <a:solidFill>
                  <a:schemeClr val="tx1"/>
                </a:solidFill>
                <a:latin typeface="+mn-lt"/>
                <a:ea typeface="+mn-ea"/>
                <a:cs typeface="+mn-cs"/>
              </a:rPr>
              <a:t>which the program and data are organized in such a way that various modules can be assigned the same region of memory, with a main program responsible for switching the modules in and out as needed. Even with the aid of compiler tools, overlay programming wastes programmer time.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In a multiprogramming environment, the programmer does not know at the </a:t>
            </a:r>
            <a:r>
              <a:rPr lang="en-US" sz="1200" kern="1200" baseline="0" dirty="0" smtClean="0">
                <a:solidFill>
                  <a:schemeClr val="tx1"/>
                </a:solidFill>
                <a:latin typeface="+mn-lt"/>
                <a:ea typeface="+mn-ea"/>
                <a:cs typeface="+mn-cs"/>
              </a:rPr>
              <a:t>time of coding how much space will be available or where that space will be.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then, that the task of moving information between the two levels of memory should be a system responsibility. This task is the essence of memory management.</a:t>
            </a:r>
            <a:endParaRPr lang="en-US" dirty="0" smtClean="0"/>
          </a:p>
          <a:p>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570205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45402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402456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5/22/17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396629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5/22/17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79065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5/22/17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041928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5/22/17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5"/>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10.xml"/><Relationship Id="rId5" Type="http://schemas.openxmlformats.org/officeDocument/2006/relationships/notesSlide" Target="../notesSlides/notesSlide32.xml"/><Relationship Id="rId6" Type="http://schemas.openxmlformats.org/officeDocument/2006/relationships/chart" Target="../charts/chart2.xml"/><Relationship Id="rId1" Type="http://schemas.openxmlformats.org/officeDocument/2006/relationships/tags" Target="../tags/tag2.xml"/><Relationship Id="rId2" Type="http://schemas.openxmlformats.org/officeDocument/2006/relationships/tags" Target="../tags/tag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chart" Target="../charts/chart3.xml"/><Relationship Id="rId1" Type="http://schemas.openxmlformats.org/officeDocument/2006/relationships/tags" Target="../tags/tag5.xml"/><Relationship Id="rId2" Type="http://schemas.openxmlformats.org/officeDocument/2006/relationships/tags" Target="../tags/tag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chart" Target="../charts/chart4.xml"/><Relationship Id="rId1" Type="http://schemas.openxmlformats.org/officeDocument/2006/relationships/tags" Target="../tags/tag7.xml"/><Relationship Id="rId2"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lang="en-US" sz="4400" dirty="0" err="1" smtClean="0">
                <a:solidFill>
                  <a:schemeClr val="bg1"/>
                </a:solidFill>
                <a:ea typeface="+mj-ea"/>
              </a:rPr>
              <a:t>Ch</a:t>
            </a:r>
            <a:r>
              <a:rPr lang="en-US" sz="4400" dirty="0" smtClean="0">
                <a:solidFill>
                  <a:schemeClr val="bg1"/>
                </a:solidFill>
                <a:ea typeface="+mj-ea"/>
              </a:rPr>
              <a:t> </a:t>
            </a:r>
            <a:r>
              <a:rPr lang="en-US" sz="4400" dirty="0" smtClean="0">
                <a:solidFill>
                  <a:schemeClr val="bg1"/>
                </a:solidFill>
                <a:ea typeface="+mj-ea"/>
              </a:rPr>
              <a:t>7 – Memory Management</a:t>
            </a:r>
            <a:endParaRPr kumimoji="0" lang="en-US" sz="4400" b="1" i="0" u="none" strike="noStrike" kern="1200" cap="none" spc="0" normalizeH="0" baseline="0" noProof="0" dirty="0">
              <a:ln>
                <a:noFill/>
              </a:ln>
              <a:solidFill>
                <a:schemeClr val="bg1"/>
              </a:solidFill>
              <a:effectLst/>
              <a:uLnTx/>
              <a:uFillTx/>
              <a:latin typeface="Arial"/>
              <a:ea typeface="+mj-ea"/>
              <a:cs typeface="Arial"/>
            </a:endParaRPr>
          </a:p>
        </p:txBody>
      </p:sp>
      <p:sp>
        <p:nvSpPr>
          <p:cNvPr id="5" name="Subtitle 2"/>
          <p:cNvSpPr txBox="1">
            <a:spLocks/>
          </p:cNvSpPr>
          <p:nvPr/>
        </p:nvSpPr>
        <p:spPr>
          <a:xfrm>
            <a:off x="1371600" y="450589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a:t>
            </a:r>
            <a:r>
              <a:rPr kumimoji="0" lang="en-US" sz="3200" b="0" i="0" u="none" strike="noStrike" kern="1200" cap="none" spc="0" normalizeH="0" noProof="0" dirty="0" smtClean="0">
                <a:ln>
                  <a:noFill/>
                </a:ln>
                <a:solidFill>
                  <a:srgbClr val="FCDC41"/>
                </a:solidFill>
                <a:effectLst/>
                <a:uLnTx/>
                <a:uFillTx/>
                <a:latin typeface="Arial"/>
                <a:ea typeface="+mn-ea"/>
                <a:cs typeface="Arial"/>
              </a:rPr>
              <a:t> </a:t>
            </a:r>
            <a:r>
              <a:rPr kumimoji="0" lang="en-US" sz="3200" b="0" i="0" u="none" strike="noStrike" kern="1200" cap="none" spc="0" normalizeH="0" noProof="0" dirty="0" smtClean="0">
                <a:ln>
                  <a:noFill/>
                </a:ln>
                <a:solidFill>
                  <a:srgbClr val="FCDC41"/>
                </a:solidFill>
                <a:effectLst/>
                <a:uLnTx/>
                <a:uFillTx/>
                <a:latin typeface="Arial"/>
                <a:ea typeface="+mn-ea"/>
                <a:cs typeface="Arial"/>
              </a:rPr>
              <a:t>2017</a:t>
            </a:r>
            <a:endParaRPr kumimoji="0" lang="en-US" sz="3200" b="0" i="0" u="none" strike="noStrike" kern="1200" cap="none" spc="0" normalizeH="0" baseline="0" noProof="0" dirty="0">
              <a:ln>
                <a:noFill/>
              </a:ln>
              <a:solidFill>
                <a:srgbClr val="FCDC4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1503828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35001" y="1600199"/>
            <a:ext cx="7848600" cy="4953000"/>
          </a:xfrm>
        </p:spPr>
        <p:txBody>
          <a:bodyPr>
            <a:normAutofit/>
          </a:bodyPr>
          <a:lstStyle/>
          <a:p>
            <a:r>
              <a:rPr lang="en-NZ" sz="2800" dirty="0" smtClean="0"/>
              <a:t>The number of partitions limits the number of active processes</a:t>
            </a:r>
          </a:p>
          <a:p>
            <a:r>
              <a:rPr lang="en-NZ" sz="2800" dirty="0" smtClean="0"/>
              <a:t>Small jobs will not utilize partition space efficiently</a:t>
            </a:r>
          </a:p>
          <a:p>
            <a:r>
              <a:rPr lang="en-NZ" sz="2800" dirty="0" smtClean="0"/>
              <a:t>Large partitions may be able to handle multiple small jobs</a:t>
            </a:r>
          </a:p>
        </p:txBody>
      </p:sp>
    </p:spTree>
    <p:extLst>
      <p:ext uri="{BB962C8B-B14F-4D97-AF65-F5344CB8AC3E}">
        <p14:creationId xmlns:p14="http://schemas.microsoft.com/office/powerpoint/2010/main" val="153316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Dynamic Partitioning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7467600" cy="4800600"/>
          </a:xfrm>
        </p:spPr>
        <p:txBody>
          <a:bodyPr>
            <a:noAutofit/>
          </a:bodyPr>
          <a:lstStyle/>
          <a:p>
            <a:r>
              <a:rPr lang="en-US" sz="2400" dirty="0" smtClean="0"/>
              <a:t>Partitions are of variable length and number</a:t>
            </a:r>
          </a:p>
          <a:p>
            <a:r>
              <a:rPr lang="en-US" sz="2400" dirty="0" smtClean="0"/>
              <a:t>Process is allocated exactly as much memory as it requires</a:t>
            </a:r>
          </a:p>
          <a:p>
            <a:r>
              <a:rPr lang="en-US" sz="2400" dirty="0" smtClean="0"/>
              <a:t>This technique was used by IBM’s mainframe operating system, OS/MVT</a:t>
            </a:r>
          </a:p>
        </p:txBody>
      </p:sp>
      <p:pic>
        <p:nvPicPr>
          <p:cNvPr id="4" name="Picture 3"/>
          <p:cNvPicPr>
            <a:picLocks noChangeAspect="1"/>
          </p:cNvPicPr>
          <p:nvPr/>
        </p:nvPicPr>
        <p:blipFill>
          <a:blip r:embed="rId3"/>
          <a:stretch>
            <a:fillRect/>
          </a:stretch>
        </p:blipFill>
        <p:spPr>
          <a:xfrm>
            <a:off x="3886200" y="4800600"/>
            <a:ext cx="2082800" cy="1485900"/>
          </a:xfrm>
          <a:prstGeom prst="rect">
            <a:avLst/>
          </a:prstGeom>
        </p:spPr>
      </p:pic>
    </p:spTree>
    <p:extLst>
      <p:ext uri="{BB962C8B-B14F-4D97-AF65-F5344CB8AC3E}">
        <p14:creationId xmlns:p14="http://schemas.microsoft.com/office/powerpoint/2010/main" val="2934695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6364" b="20909"/>
          <a:stretch>
            <a:fillRect/>
          </a:stretch>
        </p:blipFill>
        <p:spPr>
          <a:xfrm>
            <a:off x="1371600" y="609600"/>
            <a:ext cx="6416434" cy="6038950"/>
          </a:xfrm>
          <a:prstGeom prst="rect">
            <a:avLst/>
          </a:prstGeom>
        </p:spPr>
      </p:pic>
    </p:spTree>
    <p:extLst>
      <p:ext uri="{BB962C8B-B14F-4D97-AF65-F5344CB8AC3E}">
        <p14:creationId xmlns:p14="http://schemas.microsoft.com/office/powerpoint/2010/main" val="2978525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Dynamic Partitioning</a:t>
            </a:r>
            <a:endParaRPr lang="en-NZ" b="1" dirty="0">
              <a:solidFill>
                <a:schemeClr val="accent6">
                  <a:lumMod val="75000"/>
                </a:schemeClr>
              </a:solidFill>
            </a:endParaRPr>
          </a:p>
        </p:txBody>
      </p:sp>
      <p:graphicFrame>
        <p:nvGraphicFramePr>
          <p:cNvPr id="4" name="Diagram 3"/>
          <p:cNvGraphicFramePr/>
          <p:nvPr>
            <p:extLst/>
          </p:nvPr>
        </p:nvGraphicFramePr>
        <p:xfrm>
          <a:off x="533400" y="23622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654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US" b="1" dirty="0" smtClean="0">
                <a:solidFill>
                  <a:schemeClr val="accent1">
                    <a:lumMod val="50000"/>
                  </a:schemeClr>
                </a:solidFill>
              </a:rPr>
              <a:t>Placement Algorithms</a:t>
            </a:r>
            <a:endParaRPr lang="en-US" b="1" dirty="0">
              <a:solidFill>
                <a:schemeClr val="accent1">
                  <a:lumMod val="50000"/>
                </a:schemeClr>
              </a:solidFill>
            </a:endParaRPr>
          </a:p>
        </p:txBody>
      </p:sp>
      <p:graphicFrame>
        <p:nvGraphicFramePr>
          <p:cNvPr id="4" name="Diagram 3"/>
          <p:cNvGraphicFramePr/>
          <p:nvPr>
            <p:extLst/>
          </p:nvPr>
        </p:nvGraphicFramePr>
        <p:xfrm>
          <a:off x="838200" y="23622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960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t="10909" b="8182"/>
          <a:stretch>
            <a:fillRect/>
          </a:stretch>
        </p:blipFill>
        <p:spPr>
          <a:xfrm>
            <a:off x="1750294" y="609600"/>
            <a:ext cx="5603698" cy="5867400"/>
          </a:xfrm>
          <a:prstGeom prst="rect">
            <a:avLst/>
          </a:prstGeom>
        </p:spPr>
      </p:pic>
    </p:spTree>
    <p:extLst>
      <p:ext uri="{BB962C8B-B14F-4D97-AF65-F5344CB8AC3E}">
        <p14:creationId xmlns:p14="http://schemas.microsoft.com/office/powerpoint/2010/main" val="753505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903787" cy="1295400"/>
          </a:xfrm>
        </p:spPr>
        <p:txBody>
          <a:bodyPr/>
          <a:lstStyle/>
          <a:p>
            <a:r>
              <a:rPr lang="en-US" b="1" dirty="0" smtClean="0">
                <a:solidFill>
                  <a:schemeClr val="accent6">
                    <a:lumMod val="75000"/>
                  </a:schemeClr>
                </a:solidFill>
              </a:rPr>
              <a:t>Buddy System</a:t>
            </a:r>
            <a:endParaRPr lang="en-US" b="1" dirty="0">
              <a:solidFill>
                <a:schemeClr val="accent6">
                  <a:lumMod val="75000"/>
                </a:schemeClr>
              </a:solidFill>
            </a:endParaRPr>
          </a:p>
        </p:txBody>
      </p:sp>
      <p:sp>
        <p:nvSpPr>
          <p:cNvPr id="3" name="Content Placeholder 2"/>
          <p:cNvSpPr>
            <a:spLocks noGrp="1"/>
          </p:cNvSpPr>
          <p:nvPr>
            <p:ph idx="4294967295"/>
          </p:nvPr>
        </p:nvSpPr>
        <p:spPr>
          <a:xfrm>
            <a:off x="381000" y="2209800"/>
            <a:ext cx="7772400" cy="4419600"/>
          </a:xfrm>
        </p:spPr>
        <p:txBody>
          <a:bodyPr>
            <a:normAutofit lnSpcReduction="10000"/>
          </a:bodyPr>
          <a:lstStyle/>
          <a:p>
            <a:r>
              <a:rPr lang="en-US" sz="3000" dirty="0" smtClean="0"/>
              <a:t>Comprised of fixed and dynamic partitioning schemes</a:t>
            </a:r>
          </a:p>
          <a:p>
            <a:r>
              <a:rPr lang="en-US" sz="3000" dirty="0" smtClean="0"/>
              <a:t>Space available for allocation is treated as a single block</a:t>
            </a:r>
          </a:p>
          <a:p>
            <a:r>
              <a:rPr lang="en-US" sz="3000" dirty="0" smtClean="0"/>
              <a:t>Memory blocks are available of size 2</a:t>
            </a:r>
            <a:r>
              <a:rPr lang="en-US" sz="3000" i="1" baseline="30000" dirty="0" smtClean="0"/>
              <a:t>K</a:t>
            </a:r>
            <a:r>
              <a:rPr lang="en-US" sz="3000" i="1" dirty="0" smtClean="0"/>
              <a:t> words, L ≤ K ≤ U, </a:t>
            </a:r>
            <a:r>
              <a:rPr lang="en-US" sz="3000" dirty="0" smtClean="0"/>
              <a:t>where </a:t>
            </a:r>
          </a:p>
          <a:p>
            <a:pPr lvl="2"/>
            <a:r>
              <a:rPr lang="en-US" sz="2400" dirty="0" smtClean="0"/>
              <a:t>2</a:t>
            </a:r>
            <a:r>
              <a:rPr lang="en-US" sz="2400" i="1" baseline="30000" dirty="0" smtClean="0"/>
              <a:t>L</a:t>
            </a:r>
            <a:r>
              <a:rPr lang="en-US" sz="2400" i="1" dirty="0" smtClean="0"/>
              <a:t> = </a:t>
            </a:r>
            <a:r>
              <a:rPr lang="en-US" sz="2400" dirty="0" smtClean="0"/>
              <a:t>smallest size block that is allocated </a:t>
            </a:r>
          </a:p>
          <a:p>
            <a:pPr lvl="2"/>
            <a:r>
              <a:rPr lang="en-US" sz="2400" dirty="0" smtClean="0"/>
              <a:t>2</a:t>
            </a:r>
            <a:r>
              <a:rPr lang="en-US" sz="2400" baseline="30000" dirty="0" smtClean="0"/>
              <a:t>U</a:t>
            </a:r>
            <a:r>
              <a:rPr lang="en-US" sz="2400" dirty="0" smtClean="0"/>
              <a:t> = largest size block that is allocated; generally 2</a:t>
            </a:r>
            <a:r>
              <a:rPr lang="en-US" sz="2400" baseline="30000" dirty="0" smtClean="0"/>
              <a:t>U</a:t>
            </a:r>
            <a:r>
              <a:rPr lang="en-US" sz="2400" dirty="0" smtClean="0"/>
              <a:t> is the size of the entire memory available for allocation</a:t>
            </a:r>
          </a:p>
          <a:p>
            <a:endParaRPr lang="en-US" dirty="0"/>
          </a:p>
        </p:txBody>
      </p:sp>
      <p:pic>
        <p:nvPicPr>
          <p:cNvPr id="7" name="Picture 6"/>
          <p:cNvPicPr>
            <a:picLocks noChangeAspect="1"/>
          </p:cNvPicPr>
          <p:nvPr/>
        </p:nvPicPr>
        <p:blipFill>
          <a:blip r:embed="rId3"/>
          <a:stretch>
            <a:fillRect/>
          </a:stretch>
        </p:blipFill>
        <p:spPr>
          <a:xfrm rot="198040">
            <a:off x="8035853" y="5592879"/>
            <a:ext cx="1080438" cy="993688"/>
          </a:xfrm>
          <a:prstGeom prst="rect">
            <a:avLst/>
          </a:prstGeom>
        </p:spPr>
      </p:pic>
    </p:spTree>
    <p:extLst>
      <p:ext uri="{BB962C8B-B14F-4D97-AF65-F5344CB8AC3E}">
        <p14:creationId xmlns:p14="http://schemas.microsoft.com/office/powerpoint/2010/main" val="4199311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0" y="0"/>
            <a:ext cx="9466730" cy="7315200"/>
          </a:xfrm>
          <a:prstGeom prst="rect">
            <a:avLst/>
          </a:prstGeom>
        </p:spPr>
      </p:pic>
    </p:spTree>
    <p:extLst>
      <p:ext uri="{BB962C8B-B14F-4D97-AF65-F5344CB8AC3E}">
        <p14:creationId xmlns:p14="http://schemas.microsoft.com/office/powerpoint/2010/main" val="3431482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17273" b="10909"/>
          <a:stretch>
            <a:fillRect/>
          </a:stretch>
        </p:blipFill>
        <p:spPr>
          <a:xfrm>
            <a:off x="1219200" y="531099"/>
            <a:ext cx="6553200" cy="6090609"/>
          </a:xfrm>
          <a:prstGeom prst="rect">
            <a:avLst/>
          </a:prstGeom>
        </p:spPr>
      </p:pic>
    </p:spTree>
    <p:extLst>
      <p:ext uri="{BB962C8B-B14F-4D97-AF65-F5344CB8AC3E}">
        <p14:creationId xmlns:p14="http://schemas.microsoft.com/office/powerpoint/2010/main" val="13128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NZ" dirty="0" smtClean="0">
                <a:solidFill>
                  <a:schemeClr val="accent4">
                    <a:lumMod val="50000"/>
                  </a:schemeClr>
                </a:solidFill>
              </a:rPr>
              <a:t>Memory Management Requirements</a:t>
            </a:r>
            <a:endParaRPr lang="en-NZ" dirty="0">
              <a:solidFill>
                <a:schemeClr val="accent4">
                  <a:lumMod val="50000"/>
                </a:schemeClr>
              </a:solidFill>
            </a:endParaRPr>
          </a:p>
        </p:txBody>
      </p:sp>
      <p:sp>
        <p:nvSpPr>
          <p:cNvPr id="3" name="Content Placeholder 2"/>
          <p:cNvSpPr>
            <a:spLocks noGrp="1"/>
          </p:cNvSpPr>
          <p:nvPr>
            <p:ph idx="4294967295"/>
          </p:nvPr>
        </p:nvSpPr>
        <p:spPr>
          <a:xfrm>
            <a:off x="685800" y="2057400"/>
            <a:ext cx="7924800" cy="4419600"/>
          </a:xfrm>
        </p:spPr>
        <p:txBody>
          <a:bodyPr>
            <a:normAutofit/>
          </a:bodyPr>
          <a:lstStyle/>
          <a:p>
            <a:r>
              <a:rPr lang="en-NZ" sz="2800" dirty="0" smtClean="0"/>
              <a:t>Memory management is intended to satisfy the following requirements:</a:t>
            </a:r>
          </a:p>
          <a:p>
            <a:pPr marL="1139825" indent="-346075"/>
            <a:r>
              <a:rPr lang="en-NZ" sz="2400" dirty="0" smtClean="0"/>
              <a:t>Relocation</a:t>
            </a:r>
          </a:p>
          <a:p>
            <a:pPr marL="1139825" indent="-346075"/>
            <a:r>
              <a:rPr lang="en-NZ" sz="2400" dirty="0" smtClean="0"/>
              <a:t>Protection</a:t>
            </a:r>
          </a:p>
          <a:p>
            <a:pPr marL="1139825" indent="-346075"/>
            <a:r>
              <a:rPr lang="en-NZ" sz="2400" dirty="0" smtClean="0"/>
              <a:t>Sharing</a:t>
            </a:r>
          </a:p>
          <a:p>
            <a:pPr marL="1139825" indent="-346075"/>
            <a:r>
              <a:rPr lang="en-NZ" sz="2400" dirty="0" smtClean="0"/>
              <a:t>Logical organization</a:t>
            </a:r>
          </a:p>
          <a:p>
            <a:pPr marL="1139825" indent="-346075"/>
            <a:r>
              <a:rPr lang="en-NZ" sz="2400" dirty="0" smtClean="0"/>
              <a:t>Physical organization</a:t>
            </a:r>
            <a:endParaRPr lang="en-NZ" sz="2400" dirty="0"/>
          </a:p>
        </p:txBody>
      </p:sp>
      <p:pic>
        <p:nvPicPr>
          <p:cNvPr id="6" name="Picture 5"/>
          <p:cNvPicPr>
            <a:picLocks noChangeAspect="1"/>
          </p:cNvPicPr>
          <p:nvPr/>
        </p:nvPicPr>
        <p:blipFill>
          <a:blip r:embed="rId3"/>
          <a:stretch>
            <a:fillRect/>
          </a:stretch>
        </p:blipFill>
        <p:spPr>
          <a:xfrm>
            <a:off x="5715000" y="3048000"/>
            <a:ext cx="2222500" cy="2222500"/>
          </a:xfrm>
          <a:prstGeom prst="rect">
            <a:avLst/>
          </a:prstGeom>
        </p:spPr>
      </p:pic>
    </p:spTree>
    <p:extLst>
      <p:ext uri="{BB962C8B-B14F-4D97-AF65-F5344CB8AC3E}">
        <p14:creationId xmlns:p14="http://schemas.microsoft.com/office/powerpoint/2010/main" val="266368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000" b="1" dirty="0" smtClean="0">
                <a:solidFill>
                  <a:schemeClr val="tx2">
                    <a:lumMod val="50000"/>
                  </a:schemeClr>
                </a:solidFill>
              </a:rPr>
              <a:t>Addresses</a:t>
            </a:r>
            <a:endParaRPr lang="en-US" sz="6000" b="1" dirty="0">
              <a:solidFill>
                <a:schemeClr val="tx2">
                  <a:lumMod val="50000"/>
                </a:schemeClr>
              </a:solidFill>
            </a:endParaRPr>
          </a:p>
        </p:txBody>
      </p:sp>
      <p:graphicFrame>
        <p:nvGraphicFramePr>
          <p:cNvPr id="4" name="Diagram 3"/>
          <p:cNvGraphicFramePr/>
          <p:nvPr/>
        </p:nvGraphicFramePr>
        <p:xfrm>
          <a:off x="533400" y="2209800"/>
          <a:ext cx="7924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199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t="11818" b="23636"/>
          <a:stretch>
            <a:fillRect/>
          </a:stretch>
        </p:blipFill>
        <p:spPr>
          <a:xfrm>
            <a:off x="1066800" y="762000"/>
            <a:ext cx="7044816" cy="5884483"/>
          </a:xfrm>
          <a:prstGeom prst="rect">
            <a:avLst/>
          </a:prstGeom>
        </p:spPr>
      </p:pic>
    </p:spTree>
    <p:extLst>
      <p:ext uri="{BB962C8B-B14F-4D97-AF65-F5344CB8AC3E}">
        <p14:creationId xmlns:p14="http://schemas.microsoft.com/office/powerpoint/2010/main" val="1080756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Paging</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305800" cy="4267200"/>
          </a:xfrm>
        </p:spPr>
        <p:txBody>
          <a:bodyPr>
            <a:normAutofit/>
          </a:bodyPr>
          <a:lstStyle/>
          <a:p>
            <a:r>
              <a:rPr lang="en-US" sz="2500" dirty="0" smtClean="0"/>
              <a:t>Partition memory into equal fixed-size chunks that are relatively small</a:t>
            </a:r>
          </a:p>
          <a:p>
            <a:r>
              <a:rPr lang="en-US" sz="2500" dirty="0" smtClean="0"/>
              <a:t>Process is also divided into small fixed-size chunks of the same size</a:t>
            </a:r>
          </a:p>
        </p:txBody>
      </p:sp>
      <p:graphicFrame>
        <p:nvGraphicFramePr>
          <p:cNvPr id="4" name="Diagram 3"/>
          <p:cNvGraphicFramePr/>
          <p:nvPr>
            <p:extLst/>
          </p:nvPr>
        </p:nvGraphicFramePr>
        <p:xfrm>
          <a:off x="1905000" y="4191000"/>
          <a:ext cx="5410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5669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p:blipFill>
          <a:blip r:embed="rId3"/>
          <a:stretch>
            <a:fillRect/>
          </a:stretch>
        </p:blipFill>
        <p:spPr>
          <a:xfrm>
            <a:off x="1922318" y="0"/>
            <a:ext cx="5299364" cy="6858000"/>
          </a:xfrm>
          <a:prstGeom prst="rect">
            <a:avLst/>
          </a:prstGeom>
        </p:spPr>
      </p:pic>
    </p:spTree>
    <p:extLst>
      <p:ext uri="{BB962C8B-B14F-4D97-AF65-F5344CB8AC3E}">
        <p14:creationId xmlns:p14="http://schemas.microsoft.com/office/powerpoint/2010/main" val="976182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Page Table</a:t>
            </a:r>
            <a:endParaRPr lang="en-US" b="1" dirty="0">
              <a:solidFill>
                <a:schemeClr val="accent1">
                  <a:lumMod val="75000"/>
                </a:schemeClr>
              </a:solidFill>
            </a:endParaRPr>
          </a:p>
        </p:txBody>
      </p:sp>
      <p:sp>
        <p:nvSpPr>
          <p:cNvPr id="3" name="Content Placeholder 2"/>
          <p:cNvSpPr>
            <a:spLocks noGrp="1"/>
          </p:cNvSpPr>
          <p:nvPr>
            <p:ph idx="4294967295"/>
          </p:nvPr>
        </p:nvSpPr>
        <p:spPr>
          <a:xfrm>
            <a:off x="609600" y="2286000"/>
            <a:ext cx="8153400" cy="3840163"/>
          </a:xfrm>
        </p:spPr>
        <p:txBody>
          <a:bodyPr/>
          <a:lstStyle/>
          <a:p>
            <a:r>
              <a:rPr lang="en-US" sz="2200" dirty="0" smtClean="0"/>
              <a:t>Maintained by operating system for each process</a:t>
            </a:r>
          </a:p>
          <a:p>
            <a:r>
              <a:rPr lang="en-US" sz="2200" dirty="0" smtClean="0"/>
              <a:t>Contains the frame location for each page in the process</a:t>
            </a:r>
          </a:p>
          <a:p>
            <a:r>
              <a:rPr lang="en-US" sz="2200" dirty="0" smtClean="0"/>
              <a:t>Processor must know how to access for the current process</a:t>
            </a:r>
          </a:p>
          <a:p>
            <a:r>
              <a:rPr lang="en-US" sz="2200" dirty="0" smtClean="0"/>
              <a:t>Used by processor to produce a physical address</a:t>
            </a:r>
          </a:p>
          <a:p>
            <a:endParaRPr lang="en-US" dirty="0" smtClean="0"/>
          </a:p>
          <a:p>
            <a:endParaRPr lang="en-US" dirty="0"/>
          </a:p>
        </p:txBody>
      </p:sp>
      <p:pic>
        <p:nvPicPr>
          <p:cNvPr id="6" name="Picture 5"/>
          <p:cNvPicPr>
            <a:picLocks noChangeAspect="1"/>
          </p:cNvPicPr>
          <p:nvPr/>
        </p:nvPicPr>
        <p:blipFill>
          <a:blip r:embed="rId3"/>
          <a:stretch>
            <a:fillRect/>
          </a:stretch>
        </p:blipFill>
        <p:spPr>
          <a:xfrm>
            <a:off x="6553200" y="4038600"/>
            <a:ext cx="2282215" cy="2401546"/>
          </a:xfrm>
          <a:prstGeom prst="rect">
            <a:avLst/>
          </a:prstGeom>
        </p:spPr>
      </p:pic>
    </p:spTree>
    <p:extLst>
      <p:ext uri="{BB962C8B-B14F-4D97-AF65-F5344CB8AC3E}">
        <p14:creationId xmlns:p14="http://schemas.microsoft.com/office/powerpoint/2010/main" val="1549712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9091" t="14118" r="4545" b="35294"/>
          <a:stretch>
            <a:fillRect/>
          </a:stretch>
        </p:blipFill>
        <p:spPr>
          <a:xfrm>
            <a:off x="304800" y="1752600"/>
            <a:ext cx="8455628" cy="3827215"/>
          </a:xfrm>
          <a:prstGeom prst="rect">
            <a:avLst/>
          </a:prstGeom>
        </p:spPr>
      </p:pic>
    </p:spTree>
    <p:extLst>
      <p:ext uri="{BB962C8B-B14F-4D97-AF65-F5344CB8AC3E}">
        <p14:creationId xmlns:p14="http://schemas.microsoft.com/office/powerpoint/2010/main" val="165054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tretch>
            <a:fillRect/>
          </a:stretch>
        </p:blipFill>
        <p:spPr>
          <a:xfrm>
            <a:off x="268941" y="228600"/>
            <a:ext cx="8875059" cy="6858000"/>
          </a:xfrm>
          <a:prstGeom prst="rect">
            <a:avLst/>
          </a:prstGeom>
        </p:spPr>
      </p:pic>
    </p:spTree>
    <p:extLst>
      <p:ext uri="{BB962C8B-B14F-4D97-AF65-F5344CB8AC3E}">
        <p14:creationId xmlns:p14="http://schemas.microsoft.com/office/powerpoint/2010/main" val="543080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b="53636"/>
          <a:stretch>
            <a:fillRect/>
          </a:stretch>
        </p:blipFill>
        <p:spPr>
          <a:xfrm>
            <a:off x="0" y="609600"/>
            <a:ext cx="9194798" cy="5516880"/>
          </a:xfrm>
          <a:prstGeom prst="rect">
            <a:avLst/>
          </a:prstGeom>
        </p:spPr>
      </p:pic>
      <p:pic>
        <p:nvPicPr>
          <p:cNvPr id="5" name="Picture 4" descr="f12.pdf"/>
          <p:cNvPicPr>
            <a:picLocks noChangeAspect="1"/>
          </p:cNvPicPr>
          <p:nvPr/>
        </p:nvPicPr>
        <p:blipFill>
          <a:blip r:embed="rId4"/>
          <a:srcRect t="90000"/>
          <a:stretch>
            <a:fillRect/>
          </a:stretch>
        </p:blipFill>
        <p:spPr>
          <a:xfrm>
            <a:off x="1922318" y="6172161"/>
            <a:ext cx="5299364" cy="685839"/>
          </a:xfrm>
          <a:prstGeom prst="rect">
            <a:avLst/>
          </a:prstGeom>
        </p:spPr>
      </p:pic>
    </p:spTree>
    <p:extLst>
      <p:ext uri="{BB962C8B-B14F-4D97-AF65-F5344CB8AC3E}">
        <p14:creationId xmlns:p14="http://schemas.microsoft.com/office/powerpoint/2010/main" val="133830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75000"/>
                  </a:schemeClr>
                </a:solidFill>
              </a:rPr>
              <a:t>Segmentation</a:t>
            </a:r>
            <a:endParaRPr lang="en-US" b="1" dirty="0">
              <a:solidFill>
                <a:schemeClr val="accent1">
                  <a:lumMod val="75000"/>
                </a:schemeClr>
              </a:solidFill>
            </a:endParaRPr>
          </a:p>
        </p:txBody>
      </p:sp>
      <p:sp>
        <p:nvSpPr>
          <p:cNvPr id="3" name="Content Placeholder 2"/>
          <p:cNvSpPr>
            <a:spLocks noGrp="1"/>
          </p:cNvSpPr>
          <p:nvPr>
            <p:ph idx="4294967295"/>
          </p:nvPr>
        </p:nvSpPr>
        <p:spPr>
          <a:xfrm>
            <a:off x="457200" y="2057400"/>
            <a:ext cx="8382000" cy="4419600"/>
          </a:xfrm>
        </p:spPr>
        <p:txBody>
          <a:bodyPr>
            <a:normAutofit/>
          </a:bodyPr>
          <a:lstStyle/>
          <a:p>
            <a:r>
              <a:rPr lang="en-US" sz="3100" dirty="0" smtClean="0"/>
              <a:t>A program can be subdivided into segments</a:t>
            </a:r>
          </a:p>
          <a:p>
            <a:pPr lvl="2">
              <a:buSzPct val="125000"/>
              <a:buFont typeface="Wingdings" charset="2"/>
              <a:buChar char="§"/>
            </a:pPr>
            <a:r>
              <a:rPr lang="en-US" sz="2800" dirty="0" smtClean="0"/>
              <a:t>may vary in length</a:t>
            </a:r>
          </a:p>
          <a:p>
            <a:pPr lvl="2">
              <a:buSzPct val="125000"/>
              <a:buFont typeface="Wingdings" charset="2"/>
              <a:buChar char="§"/>
            </a:pPr>
            <a:r>
              <a:rPr lang="en-US" sz="2800" dirty="0" smtClean="0"/>
              <a:t>there is a maximum length</a:t>
            </a:r>
          </a:p>
          <a:p>
            <a:r>
              <a:rPr lang="en-US" sz="3100" dirty="0" smtClean="0"/>
              <a:t>Addressing consists of two parts:</a:t>
            </a:r>
          </a:p>
          <a:p>
            <a:pPr lvl="2">
              <a:buSzPct val="125000"/>
              <a:buFont typeface="Wingdings" charset="2"/>
              <a:buChar char="§"/>
            </a:pPr>
            <a:r>
              <a:rPr lang="en-US" sz="2800" dirty="0" smtClean="0"/>
              <a:t>segment number </a:t>
            </a:r>
          </a:p>
          <a:p>
            <a:pPr lvl="2">
              <a:buSzPct val="125000"/>
              <a:buFont typeface="Wingdings" charset="2"/>
              <a:buChar char="§"/>
            </a:pPr>
            <a:r>
              <a:rPr lang="en-US" sz="2800" dirty="0" smtClean="0"/>
              <a:t>an offset</a:t>
            </a:r>
          </a:p>
          <a:p>
            <a:r>
              <a:rPr lang="en-US" sz="3100" dirty="0" smtClean="0"/>
              <a:t>Similar to dynamic partitioning</a:t>
            </a:r>
          </a:p>
          <a:p>
            <a:r>
              <a:rPr lang="en-US" sz="3100" dirty="0" smtClean="0"/>
              <a:t>Eliminates internal fragmentation</a:t>
            </a:r>
          </a:p>
          <a:p>
            <a:endParaRPr lang="en-US" dirty="0"/>
          </a:p>
        </p:txBody>
      </p:sp>
      <p:pic>
        <p:nvPicPr>
          <p:cNvPr id="4" name="Picture 3"/>
          <p:cNvPicPr>
            <a:picLocks noChangeAspect="1"/>
          </p:cNvPicPr>
          <p:nvPr/>
        </p:nvPicPr>
        <p:blipFill>
          <a:blip r:embed="rId3"/>
          <a:stretch>
            <a:fillRect/>
          </a:stretch>
        </p:blipFill>
        <p:spPr>
          <a:xfrm rot="1052511">
            <a:off x="6415343" y="3648239"/>
            <a:ext cx="2183326" cy="1444634"/>
          </a:xfrm>
          <a:prstGeom prst="rect">
            <a:avLst/>
          </a:prstGeom>
        </p:spPr>
      </p:pic>
    </p:spTree>
    <p:extLst>
      <p:ext uri="{BB962C8B-B14F-4D97-AF65-F5344CB8AC3E}">
        <p14:creationId xmlns:p14="http://schemas.microsoft.com/office/powerpoint/2010/main" val="1573631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ctr"/>
            <a:r>
              <a:rPr lang="en-US" b="1" dirty="0" smtClean="0">
                <a:solidFill>
                  <a:schemeClr val="accent1">
                    <a:lumMod val="75000"/>
                  </a:schemeClr>
                </a:solidFill>
              </a:rPr>
              <a:t>Segmentation</a:t>
            </a:r>
          </a:p>
        </p:txBody>
      </p:sp>
      <p:sp>
        <p:nvSpPr>
          <p:cNvPr id="6" name="Content Placeholder 5"/>
          <p:cNvSpPr>
            <a:spLocks noGrp="1"/>
          </p:cNvSpPr>
          <p:nvPr>
            <p:ph sz="half" idx="1"/>
          </p:nvPr>
        </p:nvSpPr>
        <p:spPr>
          <a:xfrm>
            <a:off x="654050" y="2286000"/>
            <a:ext cx="7880350" cy="4114800"/>
          </a:xfrm>
        </p:spPr>
        <p:txBody>
          <a:bodyPr>
            <a:noAutofit/>
          </a:bodyPr>
          <a:lstStyle/>
          <a:p>
            <a:r>
              <a:rPr lang="en-US" sz="2400" dirty="0" smtClean="0"/>
              <a:t>Usually visible </a:t>
            </a:r>
          </a:p>
          <a:p>
            <a:r>
              <a:rPr lang="en-US" sz="2400" dirty="0" smtClean="0"/>
              <a:t>Provided as a convenience for organizing programs and data</a:t>
            </a:r>
          </a:p>
          <a:p>
            <a:r>
              <a:rPr lang="en-US" sz="2400" dirty="0" smtClean="0"/>
              <a:t>Typically the programmer will assign programs and data to different segments</a:t>
            </a:r>
          </a:p>
          <a:p>
            <a:r>
              <a:rPr lang="en-US" sz="2400" dirty="0" smtClean="0"/>
              <a:t>For purposes of modular programming the program or data may be further broken down into multiple segments</a:t>
            </a:r>
          </a:p>
          <a:p>
            <a:pPr lvl="1"/>
            <a:r>
              <a:rPr lang="en-US" sz="2000" dirty="0"/>
              <a:t>t</a:t>
            </a:r>
            <a:r>
              <a:rPr lang="en-US" sz="2000" dirty="0" smtClean="0"/>
              <a:t>he principal inconvenience of this service is that the programmer must be aware of the maximum segment size limitation</a:t>
            </a:r>
          </a:p>
        </p:txBody>
      </p:sp>
    </p:spTree>
    <p:extLst>
      <p:ext uri="{BB962C8B-B14F-4D97-AF65-F5344CB8AC3E}">
        <p14:creationId xmlns:p14="http://schemas.microsoft.com/office/powerpoint/2010/main" val="293184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4800600" cy="1143948"/>
          </a:xfrm>
        </p:spPr>
        <p:txBody>
          <a:bodyPr/>
          <a:lstStyle/>
          <a:p>
            <a:r>
              <a:rPr lang="en-US" b="1" dirty="0" smtClean="0">
                <a:solidFill>
                  <a:schemeClr val="accent6">
                    <a:lumMod val="75000"/>
                  </a:schemeClr>
                </a:solidFill>
              </a:rPr>
              <a:t>Relocation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1436077"/>
            <a:ext cx="8229600" cy="5257800"/>
          </a:xfrm>
        </p:spPr>
        <p:txBody>
          <a:bodyPr>
            <a:normAutofit lnSpcReduction="10000"/>
          </a:bodyPr>
          <a:lstStyle/>
          <a:p>
            <a:r>
              <a:rPr lang="en-US" dirty="0" smtClean="0"/>
              <a:t>Programmers typically do not know in advance which other programs will be resident in main memory at the time of execution of their program</a:t>
            </a:r>
          </a:p>
          <a:p>
            <a:r>
              <a:rPr lang="en-US" dirty="0" smtClean="0"/>
              <a:t>Active processes need to be able to be swapped in and out of main memory in order to maximize processor utilization</a:t>
            </a:r>
          </a:p>
          <a:p>
            <a:r>
              <a:rPr lang="en-US" dirty="0" smtClean="0"/>
              <a:t>Specifying that a process must be placed in the same memory region when it is swapped back in would be limiting</a:t>
            </a:r>
          </a:p>
          <a:p>
            <a:pPr lvl="2"/>
            <a:r>
              <a:rPr lang="en-US" sz="2000" dirty="0" smtClean="0"/>
              <a:t>may need to </a:t>
            </a:r>
            <a:r>
              <a:rPr lang="en-US" sz="2000" i="1" dirty="0" smtClean="0"/>
              <a:t>relocate </a:t>
            </a:r>
            <a:r>
              <a:rPr lang="en-US" sz="2000" dirty="0" smtClean="0"/>
              <a:t> the process to a different area of memory</a:t>
            </a:r>
            <a:endParaRPr lang="en-US" sz="2000" dirty="0"/>
          </a:p>
        </p:txBody>
      </p:sp>
    </p:spTree>
    <p:extLst>
      <p:ext uri="{BB962C8B-B14F-4D97-AF65-F5344CB8AC3E}">
        <p14:creationId xmlns:p14="http://schemas.microsoft.com/office/powerpoint/2010/main" val="206641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3"/>
            <a:ext cx="7824788" cy="1220148"/>
          </a:xfrm>
        </p:spPr>
        <p:txBody>
          <a:bodyPr/>
          <a:lstStyle/>
          <a:p>
            <a:pPr algn="ctr"/>
            <a:r>
              <a:rPr lang="en-US" b="1" dirty="0" smtClean="0">
                <a:solidFill>
                  <a:schemeClr val="accent1">
                    <a:lumMod val="75000"/>
                  </a:schemeClr>
                </a:solidFill>
              </a:rPr>
              <a:t>Address Translation</a:t>
            </a:r>
          </a:p>
        </p:txBody>
      </p:sp>
      <p:sp>
        <p:nvSpPr>
          <p:cNvPr id="5" name="Content Placeholder 4"/>
          <p:cNvSpPr>
            <a:spLocks noGrp="1"/>
          </p:cNvSpPr>
          <p:nvPr>
            <p:ph sz="half" idx="1"/>
          </p:nvPr>
        </p:nvSpPr>
        <p:spPr>
          <a:xfrm>
            <a:off x="609600" y="2057400"/>
            <a:ext cx="6400800" cy="1905000"/>
          </a:xfrm>
        </p:spPr>
        <p:txBody>
          <a:bodyPr>
            <a:normAutofit fontScale="92500"/>
          </a:bodyPr>
          <a:lstStyle/>
          <a:p>
            <a:r>
              <a:rPr lang="en-US" sz="2400" dirty="0" smtClean="0"/>
              <a:t>Another consequence of unequal size segments is that there is no simple relationship between logical addresses and physical addresses</a:t>
            </a:r>
          </a:p>
          <a:p>
            <a:r>
              <a:rPr lang="en-US" sz="2400" dirty="0" smtClean="0"/>
              <a:t>The following steps are needed for address translation:</a:t>
            </a:r>
          </a:p>
        </p:txBody>
      </p:sp>
      <p:graphicFrame>
        <p:nvGraphicFramePr>
          <p:cNvPr id="2" name="Diagram 1"/>
          <p:cNvGraphicFramePr/>
          <p:nvPr>
            <p:extLst/>
          </p:nvPr>
        </p:nvGraphicFramePr>
        <p:xfrm>
          <a:off x="533400" y="2961419"/>
          <a:ext cx="8153400" cy="3559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7452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t="45455"/>
          <a:stretch>
            <a:fillRect/>
          </a:stretch>
        </p:blipFill>
        <p:spPr>
          <a:xfrm>
            <a:off x="12699" y="676836"/>
            <a:ext cx="9131301" cy="6445606"/>
          </a:xfrm>
          <a:prstGeom prst="rect">
            <a:avLst/>
          </a:prstGeom>
        </p:spPr>
      </p:pic>
    </p:spTree>
    <p:extLst>
      <p:ext uri="{BB962C8B-B14F-4D97-AF65-F5344CB8AC3E}">
        <p14:creationId xmlns:p14="http://schemas.microsoft.com/office/powerpoint/2010/main" val="1780350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PChart"/>
          <p:cNvGraphicFramePr/>
          <p:nvPr>
            <p:custDataLst>
              <p:tags r:id="rId2"/>
            </p:custDataLst>
            <p:extLst>
              <p:ext uri="{D42A27DB-BD31-4B8C-83A1-F6EECF244321}">
                <p14:modId xmlns:p14="http://schemas.microsoft.com/office/powerpoint/2010/main" val="2532590905"/>
              </p:ext>
            </p:extLst>
          </p:nvPr>
        </p:nvGraphicFramePr>
        <p:xfrm>
          <a:off x="4508500" y="2546252"/>
          <a:ext cx="4572000" cy="4197448"/>
        </p:xfrm>
        <a:graphic>
          <a:graphicData uri="http://schemas.openxmlformats.org/drawingml/2006/chart">
            <c:chart xmlns:c="http://schemas.openxmlformats.org/drawingml/2006/chart" xmlns:r="http://schemas.openxmlformats.org/officeDocument/2006/relationships" r:id="rId6"/>
          </a:graphicData>
        </a:graphic>
      </p:graphicFrame>
      <p:sp>
        <p:nvSpPr>
          <p:cNvPr id="2" name="TPQuestion"/>
          <p:cNvSpPr>
            <a:spLocks noGrp="1"/>
          </p:cNvSpPr>
          <p:nvPr>
            <p:ph type="title"/>
          </p:nvPr>
        </p:nvSpPr>
        <p:spPr>
          <a:xfrm>
            <a:off x="457200" y="468069"/>
            <a:ext cx="8229600" cy="1143000"/>
          </a:xfrm>
        </p:spPr>
        <p:txBody>
          <a:bodyPr>
            <a:normAutofit fontScale="90000"/>
          </a:bodyPr>
          <a:lstStyle/>
          <a:p>
            <a:r>
              <a:rPr lang="en-US" dirty="0" smtClean="0"/>
              <a:t>The two main types of fragmentation were</a:t>
            </a:r>
            <a:endParaRPr lang="en-US" dirty="0"/>
          </a:p>
        </p:txBody>
      </p:sp>
      <p:sp>
        <p:nvSpPr>
          <p:cNvPr id="3" name="TPAnswers"/>
          <p:cNvSpPr>
            <a:spLocks noGrp="1"/>
          </p:cNvSpPr>
          <p:nvPr>
            <p:ph type="body" idx="1"/>
            <p:custDataLst>
              <p:tags r:id="rId3"/>
            </p:custDataLst>
          </p:nvPr>
        </p:nvSpPr>
        <p:spPr>
          <a:xfrm>
            <a:off x="457200" y="2546252"/>
            <a:ext cx="4114800" cy="3579911"/>
          </a:xfrm>
        </p:spPr>
        <p:txBody>
          <a:bodyPr/>
          <a:lstStyle/>
          <a:p>
            <a:pPr marL="514350" indent="-514350">
              <a:buFont typeface="Arial"/>
              <a:buAutoNum type="alphaUcPeriod"/>
            </a:pPr>
            <a:r>
              <a:rPr lang="en-US" dirty="0" smtClean="0"/>
              <a:t>Primary/Secondary</a:t>
            </a:r>
          </a:p>
          <a:p>
            <a:pPr marL="514350" indent="-514350">
              <a:buFont typeface="Arial"/>
              <a:buAutoNum type="alphaUcPeriod"/>
            </a:pPr>
            <a:r>
              <a:rPr lang="en-US" dirty="0" smtClean="0"/>
              <a:t>Internal/External</a:t>
            </a:r>
            <a:endParaRPr lang="en-US" dirty="0"/>
          </a:p>
        </p:txBody>
      </p:sp>
    </p:spTree>
    <p:custDataLst>
      <p:tags r:id="rId1"/>
    </p:custDataLst>
    <p:extLst>
      <p:ext uri="{BB962C8B-B14F-4D97-AF65-F5344CB8AC3E}">
        <p14:creationId xmlns:p14="http://schemas.microsoft.com/office/powerpoint/2010/main" val="282697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PChart"/>
          <p:cNvGraphicFramePr/>
          <p:nvPr>
            <p:custDataLst>
              <p:tags r:id="rId2"/>
            </p:custDataLst>
            <p:extLst>
              <p:ext uri="{D42A27DB-BD31-4B8C-83A1-F6EECF244321}">
                <p14:modId xmlns:p14="http://schemas.microsoft.com/office/powerpoint/2010/main" val="397361700"/>
              </p:ext>
            </p:extLst>
          </p:nvPr>
        </p:nvGraphicFramePr>
        <p:xfrm>
          <a:off x="4508500" y="3108960"/>
          <a:ext cx="4572000" cy="3634740"/>
        </p:xfrm>
        <a:graphic>
          <a:graphicData uri="http://schemas.openxmlformats.org/drawingml/2006/chart">
            <c:chart xmlns:c="http://schemas.openxmlformats.org/drawingml/2006/chart" xmlns:r="http://schemas.openxmlformats.org/officeDocument/2006/relationships" r:id="rId4"/>
          </a:graphicData>
        </a:graphic>
      </p:graphicFrame>
      <p:sp>
        <p:nvSpPr>
          <p:cNvPr id="2" name="TPQuestion"/>
          <p:cNvSpPr>
            <a:spLocks noGrp="1"/>
          </p:cNvSpPr>
          <p:nvPr>
            <p:ph type="title"/>
          </p:nvPr>
        </p:nvSpPr>
        <p:spPr>
          <a:xfrm>
            <a:off x="457200" y="457200"/>
            <a:ext cx="8229600" cy="1143000"/>
          </a:xfrm>
        </p:spPr>
        <p:txBody>
          <a:bodyPr>
            <a:normAutofit fontScale="90000"/>
          </a:bodyPr>
          <a:lstStyle/>
          <a:p>
            <a:r>
              <a:rPr lang="en-US" dirty="0" smtClean="0"/>
              <a:t>Memory paging is more efficient than partitioning</a:t>
            </a:r>
            <a:endParaRPr lang="en-US" dirty="0"/>
          </a:p>
        </p:txBody>
      </p:sp>
      <p:sp>
        <p:nvSpPr>
          <p:cNvPr id="3" name="TPAnswers"/>
          <p:cNvSpPr>
            <a:spLocks noGrp="1"/>
          </p:cNvSpPr>
          <p:nvPr>
            <p:ph type="body" idx="1"/>
          </p:nvPr>
        </p:nvSpPr>
        <p:spPr>
          <a:xfrm>
            <a:off x="457200" y="3108960"/>
            <a:ext cx="4114800" cy="3017203"/>
          </a:xfrm>
        </p:spPr>
        <p:txBody>
          <a:bodyPr/>
          <a:lstStyle/>
          <a:p>
            <a:pPr marL="514350" indent="-514350">
              <a:buFont typeface="Arial"/>
              <a:buAutoNum type="alphaUcPeriod"/>
            </a:pPr>
            <a:r>
              <a:rPr lang="en-US" dirty="0" smtClean="0"/>
              <a:t>True</a:t>
            </a:r>
          </a:p>
          <a:p>
            <a:pPr marL="514350" indent="-514350">
              <a:buFont typeface="Arial"/>
              <a:buAutoNum type="alphaUcPeriod"/>
            </a:pPr>
            <a:r>
              <a:rPr lang="en-US" dirty="0" smtClean="0"/>
              <a:t>False</a:t>
            </a:r>
            <a:endParaRPr lang="en-US" dirty="0"/>
          </a:p>
        </p:txBody>
      </p:sp>
    </p:spTree>
    <p:custDataLst>
      <p:tags r:id="rId1"/>
    </p:custDataLst>
    <p:extLst>
      <p:ext uri="{BB962C8B-B14F-4D97-AF65-F5344CB8AC3E}">
        <p14:creationId xmlns:p14="http://schemas.microsoft.com/office/powerpoint/2010/main" val="202932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PChart"/>
          <p:cNvGraphicFramePr/>
          <p:nvPr>
            <p:custDataLst>
              <p:tags r:id="rId2"/>
            </p:custDataLst>
            <p:extLst>
              <p:ext uri="{D42A27DB-BD31-4B8C-83A1-F6EECF244321}">
                <p14:modId xmlns:p14="http://schemas.microsoft.com/office/powerpoint/2010/main" val="2878374527"/>
              </p:ext>
            </p:extLst>
          </p:nvPr>
        </p:nvGraphicFramePr>
        <p:xfrm>
          <a:off x="4508500" y="2996418"/>
          <a:ext cx="4572000" cy="3747282"/>
        </p:xfrm>
        <a:graphic>
          <a:graphicData uri="http://schemas.openxmlformats.org/drawingml/2006/chart">
            <c:chart xmlns:c="http://schemas.openxmlformats.org/drawingml/2006/chart" xmlns:r="http://schemas.openxmlformats.org/officeDocument/2006/relationships" r:id="rId4"/>
          </a:graphicData>
        </a:graphic>
      </p:graphicFrame>
      <p:sp>
        <p:nvSpPr>
          <p:cNvPr id="2" name="TPQuestion"/>
          <p:cNvSpPr>
            <a:spLocks noGrp="1"/>
          </p:cNvSpPr>
          <p:nvPr>
            <p:ph type="title"/>
          </p:nvPr>
        </p:nvSpPr>
        <p:spPr>
          <a:xfrm>
            <a:off x="457200" y="612262"/>
            <a:ext cx="8229600" cy="1143000"/>
          </a:xfrm>
        </p:spPr>
        <p:txBody>
          <a:bodyPr>
            <a:normAutofit fontScale="90000"/>
          </a:bodyPr>
          <a:lstStyle/>
          <a:p>
            <a:r>
              <a:rPr lang="en-US" dirty="0" smtClean="0"/>
              <a:t>The “Buddy System” is a method of dynamic partitioning</a:t>
            </a:r>
            <a:endParaRPr lang="en-US" dirty="0"/>
          </a:p>
        </p:txBody>
      </p:sp>
      <p:sp>
        <p:nvSpPr>
          <p:cNvPr id="3" name="TPAnswers"/>
          <p:cNvSpPr>
            <a:spLocks noGrp="1"/>
          </p:cNvSpPr>
          <p:nvPr>
            <p:ph type="body" idx="1"/>
          </p:nvPr>
        </p:nvSpPr>
        <p:spPr>
          <a:xfrm>
            <a:off x="457200" y="3291840"/>
            <a:ext cx="4114800" cy="2834323"/>
          </a:xfrm>
        </p:spPr>
        <p:txBody>
          <a:bodyPr/>
          <a:lstStyle/>
          <a:p>
            <a:pPr marL="514350" indent="-514350">
              <a:buFont typeface="Arial"/>
              <a:buAutoNum type="alphaUcPeriod"/>
            </a:pPr>
            <a:r>
              <a:rPr lang="en-US" dirty="0" smtClean="0"/>
              <a:t>True</a:t>
            </a:r>
          </a:p>
          <a:p>
            <a:pPr marL="514350" indent="-514350">
              <a:buFont typeface="Arial"/>
              <a:buAutoNum type="alphaUcPeriod"/>
            </a:pPr>
            <a:r>
              <a:rPr lang="en-US" dirty="0" smtClean="0"/>
              <a:t>False</a:t>
            </a:r>
            <a:endParaRPr lang="en-US" dirty="0"/>
          </a:p>
        </p:txBody>
      </p:sp>
    </p:spTree>
    <p:custDataLst>
      <p:tags r:id="rId1"/>
    </p:custDataLst>
    <p:extLst>
      <p:ext uri="{BB962C8B-B14F-4D97-AF65-F5344CB8AC3E}">
        <p14:creationId xmlns:p14="http://schemas.microsoft.com/office/powerpoint/2010/main" val="324142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77500" lnSpcReduction="20000"/>
          </a:bodyPr>
          <a:lstStyle/>
          <a:p>
            <a:r>
              <a:rPr lang="en-US" sz="3892" dirty="0" smtClean="0"/>
              <a:t>Memory partitioning</a:t>
            </a:r>
          </a:p>
          <a:p>
            <a:pPr lvl="2"/>
            <a:r>
              <a:rPr lang="en-US" sz="3892" dirty="0"/>
              <a:t>f</a:t>
            </a:r>
            <a:r>
              <a:rPr lang="en-US" sz="3892" dirty="0" smtClean="0"/>
              <a:t>ixed partitioning</a:t>
            </a:r>
          </a:p>
          <a:p>
            <a:pPr lvl="2"/>
            <a:r>
              <a:rPr lang="en-US" sz="3892" dirty="0"/>
              <a:t>d</a:t>
            </a:r>
            <a:r>
              <a:rPr lang="en-US" sz="3892" dirty="0" smtClean="0"/>
              <a:t>ynamic partitioning</a:t>
            </a:r>
          </a:p>
          <a:p>
            <a:pPr lvl="2"/>
            <a:r>
              <a:rPr lang="en-US" sz="3892" dirty="0"/>
              <a:t>b</a:t>
            </a:r>
            <a:r>
              <a:rPr lang="en-US" sz="3892" dirty="0" smtClean="0"/>
              <a:t>uddy system</a:t>
            </a:r>
          </a:p>
          <a:p>
            <a:pPr lvl="2"/>
            <a:r>
              <a:rPr lang="en-US" sz="3892" dirty="0"/>
              <a:t>r</a:t>
            </a:r>
            <a:r>
              <a:rPr lang="en-US" sz="3892" dirty="0" smtClean="0"/>
              <a:t>elocation</a:t>
            </a:r>
          </a:p>
          <a:p>
            <a:r>
              <a:rPr lang="en-US" sz="3892" dirty="0" smtClean="0"/>
              <a:t>Paging</a:t>
            </a:r>
          </a:p>
          <a:p>
            <a:r>
              <a:rPr lang="en-US" sz="3892" dirty="0" smtClean="0"/>
              <a:t>Segmentation </a:t>
            </a:r>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70000" lnSpcReduction="20000"/>
          </a:bodyPr>
          <a:lstStyle/>
          <a:p>
            <a:r>
              <a:rPr lang="en-US" sz="3892" dirty="0" smtClean="0"/>
              <a:t>Memory management requirements</a:t>
            </a:r>
          </a:p>
          <a:p>
            <a:pPr lvl="2"/>
            <a:r>
              <a:rPr lang="en-US" sz="3892" dirty="0"/>
              <a:t>r</a:t>
            </a:r>
            <a:r>
              <a:rPr lang="en-US" sz="3892" dirty="0" smtClean="0"/>
              <a:t>elocation</a:t>
            </a:r>
          </a:p>
          <a:p>
            <a:pPr lvl="2"/>
            <a:r>
              <a:rPr lang="en-US" sz="3892" dirty="0"/>
              <a:t>p</a:t>
            </a:r>
            <a:r>
              <a:rPr lang="en-US" sz="3892" dirty="0" smtClean="0"/>
              <a:t>rotection</a:t>
            </a:r>
          </a:p>
          <a:p>
            <a:pPr lvl="2"/>
            <a:r>
              <a:rPr lang="en-US" sz="3892" dirty="0"/>
              <a:t>s</a:t>
            </a:r>
            <a:r>
              <a:rPr lang="en-US" sz="3892" dirty="0" smtClean="0"/>
              <a:t>haring</a:t>
            </a:r>
          </a:p>
          <a:p>
            <a:pPr lvl="2"/>
            <a:r>
              <a:rPr lang="en-US" sz="3892" dirty="0"/>
              <a:t>l</a:t>
            </a:r>
            <a:r>
              <a:rPr lang="en-US" sz="3892" dirty="0" smtClean="0"/>
              <a:t>ogical organization</a:t>
            </a:r>
          </a:p>
          <a:p>
            <a:pPr lvl="2"/>
            <a:r>
              <a:rPr lang="en-US" sz="3892" dirty="0"/>
              <a:t>p</a:t>
            </a:r>
            <a:r>
              <a:rPr lang="en-US" sz="3892" dirty="0" smtClean="0"/>
              <a:t>hysical organization </a:t>
            </a:r>
          </a:p>
        </p:txBody>
      </p:sp>
    </p:spTree>
    <p:extLst>
      <p:ext uri="{BB962C8B-B14F-4D97-AF65-F5344CB8AC3E}">
        <p14:creationId xmlns:p14="http://schemas.microsoft.com/office/powerpoint/2010/main" val="3620089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33629"/>
          <a:stretch/>
        </p:blipFill>
        <p:spPr>
          <a:xfrm>
            <a:off x="533399" y="609600"/>
            <a:ext cx="7145117" cy="5486400"/>
          </a:xfrm>
          <a:prstGeom prst="rect">
            <a:avLst/>
          </a:prstGeom>
          <a:solidFill>
            <a:schemeClr val="bg1"/>
          </a:solidFill>
        </p:spPr>
      </p:pic>
      <p:sp>
        <p:nvSpPr>
          <p:cNvPr id="6" name="TextBox 5"/>
          <p:cNvSpPr txBox="1"/>
          <p:nvPr/>
        </p:nvSpPr>
        <p:spPr>
          <a:xfrm>
            <a:off x="6912568" y="2337709"/>
            <a:ext cx="184666" cy="369332"/>
          </a:xfrm>
          <a:prstGeom prst="rect">
            <a:avLst/>
          </a:prstGeom>
          <a:noFill/>
        </p:spPr>
        <p:txBody>
          <a:bodyPr wrap="none" rtlCol="0">
            <a:spAutoFit/>
          </a:bodyPr>
          <a:lstStyle/>
          <a:p>
            <a:endParaRPr lang="en-US" dirty="0"/>
          </a:p>
        </p:txBody>
      </p:sp>
      <p:sp>
        <p:nvSpPr>
          <p:cNvPr id="9" name="TextBox 8"/>
          <p:cNvSpPr txBox="1"/>
          <p:nvPr/>
        </p:nvSpPr>
        <p:spPr>
          <a:xfrm>
            <a:off x="5791200" y="6096000"/>
            <a:ext cx="2860619" cy="307777"/>
          </a:xfrm>
          <a:prstGeom prst="rect">
            <a:avLst/>
          </a:prstGeom>
          <a:noFill/>
        </p:spPr>
        <p:txBody>
          <a:bodyPr wrap="square" rtlCol="0">
            <a:spAutoFit/>
          </a:bodyPr>
          <a:lstStyle/>
          <a:p>
            <a:r>
              <a:rPr lang="en-US" sz="1400" dirty="0" smtClean="0">
                <a:latin typeface="+mn-lt"/>
              </a:rPr>
              <a:t>(Table is on page 315 in textbook)</a:t>
            </a:r>
            <a:endParaRPr lang="en-US" sz="1400" dirty="0">
              <a:latin typeface="+mn-lt"/>
            </a:endParaRPr>
          </a:p>
        </p:txBody>
      </p:sp>
    </p:spTree>
    <p:extLst>
      <p:ext uri="{BB962C8B-B14F-4D97-AF65-F5344CB8AC3E}">
        <p14:creationId xmlns:p14="http://schemas.microsoft.com/office/powerpoint/2010/main" val="197408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18182" r="9412" b="20909"/>
          <a:stretch>
            <a:fillRect/>
          </a:stretch>
        </p:blipFill>
        <p:spPr>
          <a:xfrm>
            <a:off x="1524000" y="762000"/>
            <a:ext cx="6219816" cy="5869554"/>
          </a:xfrm>
          <a:prstGeom prst="rect">
            <a:avLst/>
          </a:prstGeom>
        </p:spPr>
      </p:pic>
    </p:spTree>
    <p:extLst>
      <p:ext uri="{BB962C8B-B14F-4D97-AF65-F5344CB8AC3E}">
        <p14:creationId xmlns:p14="http://schemas.microsoft.com/office/powerpoint/2010/main" val="3305285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l"/>
            <a:r>
              <a:rPr lang="en-US" b="1" dirty="0" smtClean="0">
                <a:solidFill>
                  <a:schemeClr val="accent6">
                    <a:lumMod val="75000"/>
                  </a:schemeClr>
                </a:solidFill>
              </a:rPr>
              <a:t>Protection</a:t>
            </a:r>
            <a:endParaRPr lang="en-US" b="1" dirty="0">
              <a:solidFill>
                <a:schemeClr val="accent6">
                  <a:lumMod val="75000"/>
                </a:schemeClr>
              </a:solidFill>
            </a:endParaRPr>
          </a:p>
        </p:txBody>
      </p:sp>
      <p:sp>
        <p:nvSpPr>
          <p:cNvPr id="3" name="Content Placeholder 2"/>
          <p:cNvSpPr>
            <a:spLocks noGrp="1"/>
          </p:cNvSpPr>
          <p:nvPr>
            <p:ph idx="4294967295"/>
          </p:nvPr>
        </p:nvSpPr>
        <p:spPr>
          <a:xfrm>
            <a:off x="457200" y="1524001"/>
            <a:ext cx="8229600" cy="5105400"/>
          </a:xfrm>
        </p:spPr>
        <p:txBody>
          <a:bodyPr/>
          <a:lstStyle/>
          <a:p>
            <a:r>
              <a:rPr lang="en-US" dirty="0" smtClean="0"/>
              <a:t>Processes need to acquire permission to reference memory locations for reading or writing purposes</a:t>
            </a:r>
          </a:p>
          <a:p>
            <a:r>
              <a:rPr lang="en-US" dirty="0" smtClean="0"/>
              <a:t>Location of a program in main memory is unpredictable</a:t>
            </a:r>
          </a:p>
          <a:p>
            <a:r>
              <a:rPr lang="en-US" dirty="0" smtClean="0"/>
              <a:t>Memory references generated by a process must be checked at run time</a:t>
            </a:r>
          </a:p>
          <a:p>
            <a:r>
              <a:rPr lang="en-US" dirty="0" smtClean="0"/>
              <a:t>Mechanisms that support relocation also support protection</a:t>
            </a:r>
          </a:p>
          <a:p>
            <a:endParaRPr lang="en-US" dirty="0"/>
          </a:p>
        </p:txBody>
      </p:sp>
    </p:spTree>
    <p:extLst>
      <p:ext uri="{BB962C8B-B14F-4D97-AF65-F5344CB8AC3E}">
        <p14:creationId xmlns:p14="http://schemas.microsoft.com/office/powerpoint/2010/main" val="4179955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7824788" cy="1143948"/>
          </a:xfrm>
        </p:spPr>
        <p:txBody>
          <a:bodyPr/>
          <a:lstStyle/>
          <a:p>
            <a:pPr algn="ctr"/>
            <a:r>
              <a:rPr lang="en-US" sz="6000" b="1" dirty="0" smtClean="0">
                <a:solidFill>
                  <a:schemeClr val="accent1">
                    <a:lumMod val="50000"/>
                  </a:schemeClr>
                </a:solidFill>
              </a:rPr>
              <a:t>Sharing</a:t>
            </a:r>
            <a:endParaRPr lang="en-US" sz="6000" b="1" dirty="0">
              <a:solidFill>
                <a:schemeClr val="accent1">
                  <a:lumMod val="50000"/>
                </a:schemeClr>
              </a:solidFill>
            </a:endParaRPr>
          </a:p>
        </p:txBody>
      </p:sp>
      <p:sp>
        <p:nvSpPr>
          <p:cNvPr id="3" name="Content Placeholder 2"/>
          <p:cNvSpPr>
            <a:spLocks noGrp="1"/>
          </p:cNvSpPr>
          <p:nvPr>
            <p:ph idx="4294967295"/>
          </p:nvPr>
        </p:nvSpPr>
        <p:spPr>
          <a:xfrm>
            <a:off x="533400" y="1676400"/>
            <a:ext cx="8229600" cy="5181600"/>
          </a:xfrm>
        </p:spPr>
        <p:txBody>
          <a:bodyPr/>
          <a:lstStyle/>
          <a:p>
            <a:r>
              <a:rPr lang="en-US" sz="2200" dirty="0" smtClean="0"/>
              <a:t>Advantageous to allow each process access to the same copy of the program rather than have their own separate copy</a:t>
            </a:r>
          </a:p>
          <a:p>
            <a:r>
              <a:rPr lang="en-US" sz="2200" dirty="0" smtClean="0"/>
              <a:t>Memory management must allow controlled access to shared areas of memory without compromising protection</a:t>
            </a:r>
          </a:p>
          <a:p>
            <a:r>
              <a:rPr lang="en-US" sz="2200" dirty="0" smtClean="0"/>
              <a:t>Mechanisms used to support relocation support sharing capabilities</a:t>
            </a:r>
          </a:p>
          <a:p>
            <a:endParaRPr lang="en-US" dirty="0"/>
          </a:p>
        </p:txBody>
      </p:sp>
      <p:pic>
        <p:nvPicPr>
          <p:cNvPr id="7" name="Picture 6"/>
          <p:cNvPicPr>
            <a:picLocks noChangeAspect="1"/>
          </p:cNvPicPr>
          <p:nvPr/>
        </p:nvPicPr>
        <p:blipFill>
          <a:blip r:embed="rId3"/>
          <a:stretch>
            <a:fillRect/>
          </a:stretch>
        </p:blipFill>
        <p:spPr>
          <a:xfrm>
            <a:off x="3733800" y="4499317"/>
            <a:ext cx="1752600" cy="1752600"/>
          </a:xfrm>
          <a:prstGeom prst="rect">
            <a:avLst/>
          </a:prstGeom>
        </p:spPr>
      </p:pic>
    </p:spTree>
    <p:extLst>
      <p:ext uri="{BB962C8B-B14F-4D97-AF65-F5344CB8AC3E}">
        <p14:creationId xmlns:p14="http://schemas.microsoft.com/office/powerpoint/2010/main" val="387706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4">
                    <a:lumMod val="50000"/>
                  </a:schemeClr>
                </a:solidFill>
                <a:effectLst>
                  <a:innerShdw blurRad="69850" dist="43180" dir="5400000">
                    <a:srgbClr val="000000">
                      <a:alpha val="65000"/>
                    </a:srgbClr>
                  </a:innerShdw>
                </a:effectLst>
              </a:rPr>
              <a:t>Organization</a:t>
            </a:r>
            <a:endParaRPr lang="en-US" b="1" dirty="0">
              <a:ln w="1905"/>
              <a:solidFill>
                <a:schemeClr val="accent4">
                  <a:lumMod val="50000"/>
                </a:schemeClr>
              </a:solidFill>
              <a:effectLst>
                <a:innerShdw blurRad="69850" dist="43180" dir="5400000">
                  <a:srgbClr val="000000">
                    <a:alpha val="65000"/>
                  </a:srgbClr>
                </a:innerShdw>
              </a:effectLst>
            </a:endParaRPr>
          </a:p>
        </p:txBody>
      </p:sp>
      <p:sp>
        <p:nvSpPr>
          <p:cNvPr id="5" name="Text Placeholder 4"/>
          <p:cNvSpPr>
            <a:spLocks noGrp="1"/>
          </p:cNvSpPr>
          <p:nvPr>
            <p:ph type="body" idx="1"/>
          </p:nvPr>
        </p:nvSpPr>
        <p:spPr/>
        <p:txBody>
          <a:bodyPr/>
          <a:lstStyle/>
          <a:p>
            <a:r>
              <a:rPr lang="en-US" dirty="0" smtClean="0"/>
              <a:t>Logical</a:t>
            </a:r>
            <a:endParaRPr lang="en-US" dirty="0"/>
          </a:p>
        </p:txBody>
      </p:sp>
      <p:sp>
        <p:nvSpPr>
          <p:cNvPr id="3" name="Content Placeholder 2"/>
          <p:cNvSpPr>
            <a:spLocks noGrp="1"/>
          </p:cNvSpPr>
          <p:nvPr>
            <p:ph sz="half" idx="2"/>
          </p:nvPr>
        </p:nvSpPr>
        <p:spPr/>
        <p:txBody>
          <a:bodyPr>
            <a:normAutofit/>
          </a:bodyPr>
          <a:lstStyle/>
          <a:p>
            <a:r>
              <a:rPr lang="en-US" sz="2300" dirty="0" smtClean="0"/>
              <a:t>Memory is organized as linear</a:t>
            </a:r>
            <a:endParaRPr lang="en-US" sz="1200" dirty="0" smtClean="0"/>
          </a:p>
          <a:p>
            <a:r>
              <a:rPr lang="en-US" sz="2300" dirty="0" smtClean="0"/>
              <a:t>Segmentation is the tool that most readily satisfies requirements</a:t>
            </a:r>
          </a:p>
          <a:p>
            <a:r>
              <a:rPr lang="en-US" sz="2300" dirty="0" smtClean="0"/>
              <a:t>Modularize – modules can be given different permissions (read only, execute only)</a:t>
            </a:r>
          </a:p>
          <a:p>
            <a:endParaRPr lang="en-US" sz="2600" dirty="0"/>
          </a:p>
        </p:txBody>
      </p:sp>
      <p:sp>
        <p:nvSpPr>
          <p:cNvPr id="6" name="Text Placeholder 5"/>
          <p:cNvSpPr>
            <a:spLocks noGrp="1"/>
          </p:cNvSpPr>
          <p:nvPr>
            <p:ph type="body" sz="quarter" idx="3"/>
          </p:nvPr>
        </p:nvSpPr>
        <p:spPr/>
        <p:txBody>
          <a:bodyPr/>
          <a:lstStyle/>
          <a:p>
            <a:r>
              <a:rPr lang="en-US" dirty="0" smtClean="0"/>
              <a:t>Physical</a:t>
            </a:r>
            <a:endParaRPr lang="en-US" dirty="0"/>
          </a:p>
        </p:txBody>
      </p:sp>
      <p:sp>
        <p:nvSpPr>
          <p:cNvPr id="7" name="Content Placeholder 6"/>
          <p:cNvSpPr>
            <a:spLocks noGrp="1"/>
          </p:cNvSpPr>
          <p:nvPr>
            <p:ph sz="quarter" idx="4"/>
          </p:nvPr>
        </p:nvSpPr>
        <p:spPr/>
        <p:txBody>
          <a:bodyPr>
            <a:normAutofit lnSpcReduction="10000"/>
          </a:bodyPr>
          <a:lstStyle/>
          <a:p>
            <a:r>
              <a:rPr lang="en-US" dirty="0"/>
              <a:t>Primary &amp; Secondary</a:t>
            </a:r>
          </a:p>
          <a:p>
            <a:r>
              <a:rPr lang="en-US" dirty="0" smtClean="0"/>
              <a:t>Programmer can’t be responsible for memory management</a:t>
            </a:r>
          </a:p>
          <a:p>
            <a:r>
              <a:rPr lang="en-US" dirty="0" smtClean="0"/>
              <a:t>May be unknown how much memory will be needed </a:t>
            </a:r>
          </a:p>
          <a:p>
            <a:r>
              <a:rPr lang="en-US" dirty="0" smtClean="0"/>
              <a:t>Unknown how much memory might be available</a:t>
            </a:r>
          </a:p>
        </p:txBody>
      </p:sp>
    </p:spTree>
    <p:extLst>
      <p:ext uri="{BB962C8B-B14F-4D97-AF65-F5344CB8AC3E}">
        <p14:creationId xmlns:p14="http://schemas.microsoft.com/office/powerpoint/2010/main" val="2887844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3979718" y="174812"/>
            <a:ext cx="5164282" cy="6683188"/>
          </a:xfrm>
          <a:prstGeom prst="rect">
            <a:avLst/>
          </a:prstGeom>
        </p:spPr>
      </p:pic>
      <p:sp>
        <p:nvSpPr>
          <p:cNvPr id="2" name="TextBox 1"/>
          <p:cNvSpPr txBox="1"/>
          <p:nvPr/>
        </p:nvSpPr>
        <p:spPr>
          <a:xfrm>
            <a:off x="407963" y="900332"/>
            <a:ext cx="3713871" cy="1077218"/>
          </a:xfrm>
          <a:prstGeom prst="rect">
            <a:avLst/>
          </a:prstGeom>
          <a:noFill/>
        </p:spPr>
        <p:txBody>
          <a:bodyPr wrap="square" rtlCol="0">
            <a:spAutoFit/>
          </a:bodyPr>
          <a:lstStyle/>
          <a:p>
            <a:r>
              <a:rPr lang="en-US" sz="3200" dirty="0" smtClean="0"/>
              <a:t>Sharing Memory</a:t>
            </a:r>
            <a:br>
              <a:rPr lang="en-US" sz="3200" dirty="0" smtClean="0"/>
            </a:br>
            <a:r>
              <a:rPr lang="en-US" sz="3200" dirty="0" smtClean="0"/>
              <a:t>(Fixed) Partitioning</a:t>
            </a:r>
            <a:endParaRPr lang="en-US" sz="3200" dirty="0"/>
          </a:p>
        </p:txBody>
      </p:sp>
    </p:spTree>
    <p:extLst>
      <p:ext uri="{BB962C8B-B14F-4D97-AF65-F5344CB8AC3E}">
        <p14:creationId xmlns:p14="http://schemas.microsoft.com/office/powerpoint/2010/main" val="320170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133600"/>
            <a:ext cx="8001000" cy="5867400"/>
          </a:xfrm>
        </p:spPr>
        <p:txBody>
          <a:bodyPr/>
          <a:lstStyle/>
          <a:p>
            <a:r>
              <a:rPr lang="en-US" sz="2200" dirty="0" smtClean="0"/>
              <a:t>A program may be too big to fit in a partition </a:t>
            </a:r>
          </a:p>
          <a:p>
            <a:pPr lvl="2"/>
            <a:r>
              <a:rPr lang="en-US" sz="2200" dirty="0" smtClean="0"/>
              <a:t>program needs to be designed with the use of overlays</a:t>
            </a:r>
          </a:p>
          <a:p>
            <a:r>
              <a:rPr lang="en-US" sz="2200" dirty="0" smtClean="0"/>
              <a:t>Main memory utilization is inefficient  </a:t>
            </a:r>
          </a:p>
          <a:p>
            <a:pPr lvl="2"/>
            <a:r>
              <a:rPr lang="en-US" sz="2200" dirty="0" smtClean="0"/>
              <a:t>any program, regardless of size, occupies an entire partition</a:t>
            </a:r>
          </a:p>
          <a:p>
            <a:pPr lvl="2"/>
            <a:r>
              <a:rPr lang="en-US" sz="2200" b="1" i="1" dirty="0" smtClean="0"/>
              <a:t>internal fragmentation </a:t>
            </a:r>
          </a:p>
          <a:p>
            <a:pPr lvl="3"/>
            <a:r>
              <a:rPr lang="en-US" sz="2200" dirty="0" smtClean="0"/>
              <a:t>wasted space due to the block of data loaded being smaller than the partition</a:t>
            </a:r>
            <a:endParaRPr lang="en-US" sz="2200" b="1" i="1" dirty="0" smtClean="0"/>
          </a:p>
          <a:p>
            <a:pPr lvl="1"/>
            <a:endParaRPr lang="en-US" dirty="0"/>
          </a:p>
        </p:txBody>
      </p:sp>
    </p:spTree>
    <p:extLst>
      <p:ext uri="{BB962C8B-B14F-4D97-AF65-F5344CB8AC3E}">
        <p14:creationId xmlns:p14="http://schemas.microsoft.com/office/powerpoint/2010/main" val="223238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WASPOLLED" val="E8FD9E58CB6E42AF9DDF6BB286E3942C"/>
  <p:tag name="TPVERSION" val="6"/>
  <p:tag name="TPFULLVERSION" val="6.2.1.5"/>
  <p:tag name="PPTVERSION" val="15"/>
  <p:tag name="TPOS" val="2"/>
  <p:tag name="TPLASTSAVEVERSION" val="6.2 PC"/>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AUTOOPENPOLL" val="True"/>
  <p:tag name="AUTOFORMATCHART" val="True"/>
  <p:tag name="TPQUESTIONXML" val="﻿&lt;?xml version=&quot;1.0&quot; encoding=&quot;utf-8&quot;?&gt;&#10;&lt;questionlist&gt;&#10;    &lt;properties&gt;&#10;        &lt;guid&gt;F169EDA0951049E6AE3B8C958848A0EA&lt;/guid&gt;&#10;        &lt;description /&gt;&#10;        &lt;date&gt;10/12/2015 1:35:4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B196CB0FF46482884E180D559E23EF8&lt;/guid&gt;&#10;            &lt;repollguid&gt;7360052DAA2A40B18361E14887B60099&lt;/repollguid&gt;&#10;            &lt;sourceid&gt;B42F5570974A4D69897039B12729DDB0&lt;/sourceid&gt;&#10;            &lt;questiontext&gt;The two main types of fragmentation were&lt;/questiontext&gt;&#10;            &lt;showresults&gt;True&lt;/showresults&gt;&#10;            &lt;responsegrid&gt;0&lt;/responsegrid&gt;&#10;            &lt;countdowntimer&gt;False&lt;/countdowntimer&gt;&#10;            &lt;countdowntime&gt;30&lt;/countdowntime&gt;&#10;            &lt;correctvalue&gt;2&lt;/correctvalue&gt;&#10;            &lt;incorrectvalue&gt;1&lt;/incorrectvalue&gt;&#10;            &lt;responselimit&gt;1&lt;/responselimit&gt;&#10;            &lt;bulletstyle&gt;2&lt;/bulletstyle&gt;&#10;            &lt;answers&gt;&#10;                &lt;answer&gt;&#10;                    &lt;guid&gt;2B0715626F124853A39C7997EA6FE047&lt;/guid&gt;&#10;                    &lt;answertext&gt;Primary/Secondary&lt;/answertext&gt;&#10;                    &lt;valuetype&gt;-1&lt;/valuetype&gt;&#10;                &lt;/answer&gt;&#10;                &lt;answer&gt;&#10;                    &lt;guid&gt;3CB294120D44497A8849C9668B0E2F7F&lt;/guid&gt;&#10;                    &lt;answertext&gt;Internal/External&lt;/answertext&gt;&#10;                    &lt;valuetype&gt;1&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Lst>
</file>

<file path=ppt/tags/tag3.xml><?xml version="1.0" encoding="utf-8"?>
<p:tagLst xmlns:a="http://schemas.openxmlformats.org/drawingml/2006/main" xmlns:r="http://schemas.openxmlformats.org/officeDocument/2006/relationships" xmlns:p="http://schemas.openxmlformats.org/presentationml/2006/main">
  <p:tag name="TYPE" val="0"/>
  <p:tag name="LABELFORMAT" val="0"/>
  <p:tag name="NUMBERFORMAT" val="0"/>
  <p:tag name="DEFINEDCOLORS" val="3,6,10,45,32,50,13,4,9,55,1"/>
  <p:tag name="COLORTYPE" val="SCHEME"/>
</p:tagLst>
</file>

<file path=ppt/tags/tag4.xml><?xml version="1.0" encoding="utf-8"?>
<p:tagLst xmlns:a="http://schemas.openxmlformats.org/drawingml/2006/main" xmlns:r="http://schemas.openxmlformats.org/officeDocument/2006/relationships" xmlns:p="http://schemas.openxmlformats.org/presentationml/2006/main">
  <p:tag name="ZEROBASED" val="False"/>
</p:tagLst>
</file>

<file path=ppt/tags/tag5.xml><?xml version="1.0" encoding="utf-8"?>
<p:tagLst xmlns:a="http://schemas.openxmlformats.org/drawingml/2006/main" xmlns:r="http://schemas.openxmlformats.org/officeDocument/2006/relationships" xmlns:p="http://schemas.openxmlformats.org/presentationml/2006/main">
  <p:tag name="TYPE" val="TrueFalse"/>
  <p:tag name="TPQUESTIONXML" val="﻿&lt;?xml version=&quot;1.0&quot; encoding=&quot;utf-8&quot;?&gt;&#10;&lt;questionlist&gt;&#10;    &lt;properties&gt;&#10;        &lt;guid&gt;22B555EC1E254E33A9A2FFBBA75DB3B9&lt;/guid&gt;&#10;        &lt;description /&gt;&#10;        &lt;date&gt;10/12/2015 1:36: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2E420A3430741D586886302A6D4828A&lt;/guid&gt;&#10;            &lt;repollguid&gt;A6C6386F70864212990C13D825FC779C&lt;/repollguid&gt;&#10;            &lt;sourceid&gt;A7C6717F27F34E1A97C04BCAFAF76C43&lt;/sourceid&gt;&#10;            &lt;questiontext&gt;Memory paging is more efficient than partitioning&lt;/questiontext&gt;&#10;            &lt;showresults&gt;True&lt;/showresults&gt;&#10;            &lt;responsegrid&gt;0&lt;/responsegrid&gt;&#10;            &lt;countdowntimer&gt;False&lt;/countdowntimer&gt;&#10;            &lt;countdowntime&gt;30&lt;/countdowntime&gt;&#10;            &lt;correctvalue&gt;2&lt;/correctvalue&gt;&#10;            &lt;incorrectvalue&gt;1&lt;/incorrectvalue&gt;&#10;            &lt;responselimit&gt;1&lt;/responselimit&gt;&#10;            &lt;bulletstyle&gt;2&lt;/bulletstyle&gt;&#10;            &lt;truefalse&gt;True&lt;/truefalse&gt;&#10;            &lt;answers&gt;&#10;                &lt;answer&gt;&#10;                    &lt;guid&gt;0C3BD06A3BC745968CED9583BF9D4844&lt;/guid&gt;&#10;                    &lt;answertext&gt;True&lt;/answertext&gt;&#10;                    &lt;valuetype&gt;1&lt;/valuetype&gt;&#10;                &lt;/answer&gt;&#10;                &lt;answer&gt;&#10;                    &lt;guid&gt;D5181B931B3340AC8C3AE0BBAFE423A8&lt;/guid&gt;&#10;                    &lt;answertext&gt;False&lt;/answertext&gt;&#10;                    &lt;valuetype&gt;-1&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6.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0"/>
  <p:tag name="DEFINEDCOLORS" val="3,6,10,45,32,50,13,4,9,55,1"/>
  <p:tag name="COLORTYPE" val="SCHEME"/>
</p:tagLst>
</file>

<file path=ppt/tags/tag7.xml><?xml version="1.0" encoding="utf-8"?>
<p:tagLst xmlns:a="http://schemas.openxmlformats.org/drawingml/2006/main" xmlns:r="http://schemas.openxmlformats.org/officeDocument/2006/relationships" xmlns:p="http://schemas.openxmlformats.org/presentationml/2006/main">
  <p:tag name="TYPE" val="TrueFalse"/>
  <p:tag name="TPQUESTIONXML" val="﻿&lt;?xml version=&quot;1.0&quot; encoding=&quot;utf-8&quot;?&gt;&#10;&lt;questionlist&gt;&#10;    &lt;properties&gt;&#10;        &lt;guid&gt;776372BD85774DD9BA5CC4999CC9AA01&lt;/guid&gt;&#10;        &lt;description /&gt;&#10;        &lt;date&gt;10/12/2015 1:37:4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25C9E65CD32442181BB64E9318E471C&lt;/guid&gt;&#10;            &lt;repollguid&gt;DC1595CAAB8D4937B7F409EE9A42B733&lt;/repollguid&gt;&#10;            &lt;sourceid&gt;87B2AF8E7EDE417E8C6704C3820D7CF5&lt;/sourceid&gt;&#10;            &lt;questiontext&gt;The “Buddy System” is a method of dynamic partitioning&lt;/questiontext&gt;&#10;            &lt;showresults&gt;True&lt;/showresults&gt;&#10;            &lt;responsegrid&gt;0&lt;/responsegrid&gt;&#10;            &lt;countdowntimer&gt;False&lt;/countdowntimer&gt;&#10;            &lt;countdowntime&gt;30&lt;/countdowntime&gt;&#10;            &lt;correctvalue&gt;2&lt;/correctvalue&gt;&#10;            &lt;incorrectvalue&gt;1&lt;/incorrectvalue&gt;&#10;            &lt;responselimit&gt;1&lt;/responselimit&gt;&#10;            &lt;bulletstyle&gt;2&lt;/bulletstyle&gt;&#10;            &lt;truefalse&gt;True&lt;/truefalse&gt;&#10;            &lt;answers&gt;&#10;                &lt;answer&gt;&#10;                    &lt;guid&gt;64DA75F9BD7F4FF283363EA09A25CB20&lt;/guid&gt;&#10;                    &lt;answertext&gt;True&lt;/answertext&gt;&#10;                    &lt;valuetype&gt;1&lt;/valuetype&gt;&#10;                &lt;/answer&gt;&#10;                &lt;answer&gt;&#10;                    &lt;guid&gt;65D8A040998A44A39F37A18F4469D677&lt;/guid&gt;&#10;                    &lt;answertext&gt;False&lt;/answertext&gt;&#10;                    &lt;valuetype&gt;-1&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Lst>
</file>

<file path=ppt/tags/tag8.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0"/>
  <p:tag name="DEFINEDCOLORS" val="3,6,10,45,32,50,13,4,9,55,1"/>
  <p:tag name="COLORTYPE" val="SCHEM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9565</TotalTime>
  <Words>6976</Words>
  <Application>Microsoft Macintosh PowerPoint</Application>
  <PresentationFormat>On-screen Show (4:3)</PresentationFormat>
  <Paragraphs>333</Paragraphs>
  <Slides>36</Slides>
  <Notes>34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Wingdings</vt:lpstr>
      <vt:lpstr>Arial</vt:lpstr>
      <vt:lpstr>Office Theme</vt:lpstr>
      <vt:lpstr>PowerPoint Presentation</vt:lpstr>
      <vt:lpstr>Memory Management Requirements</vt:lpstr>
      <vt:lpstr>Relocation</vt:lpstr>
      <vt:lpstr>PowerPoint Presentation</vt:lpstr>
      <vt:lpstr>Protection</vt:lpstr>
      <vt:lpstr>Sharing</vt:lpstr>
      <vt:lpstr>Organization</vt:lpstr>
      <vt:lpstr>PowerPoint Presentation</vt:lpstr>
      <vt:lpstr>Disadvantages</vt:lpstr>
      <vt:lpstr>PowerPoint Presentation</vt:lpstr>
      <vt:lpstr>Disadvantages</vt:lpstr>
      <vt:lpstr>Dynamic Partitioning</vt:lpstr>
      <vt:lpstr>PowerPoint Presentation</vt:lpstr>
      <vt:lpstr>Dynamic Partitioning</vt:lpstr>
      <vt:lpstr>Placement Algorithms</vt:lpstr>
      <vt:lpstr>PowerPoint Presentation</vt:lpstr>
      <vt:lpstr>Buddy System</vt:lpstr>
      <vt:lpstr>PowerPoint Presentation</vt:lpstr>
      <vt:lpstr>PowerPoint Presentation</vt:lpstr>
      <vt:lpstr>Addresses</vt:lpstr>
      <vt:lpstr>PowerPoint Presentation</vt:lpstr>
      <vt:lpstr>Paging</vt:lpstr>
      <vt:lpstr>PowerPoint Presentation</vt:lpstr>
      <vt:lpstr>Page Table</vt:lpstr>
      <vt:lpstr>PowerPoint Presentation</vt:lpstr>
      <vt:lpstr>PowerPoint Presentation</vt:lpstr>
      <vt:lpstr>PowerPoint Presentation</vt:lpstr>
      <vt:lpstr>Segmentation</vt:lpstr>
      <vt:lpstr>Segmentation</vt:lpstr>
      <vt:lpstr>Address Translation</vt:lpstr>
      <vt:lpstr>PowerPoint Presentation</vt:lpstr>
      <vt:lpstr>The two main types of fragmentation were</vt:lpstr>
      <vt:lpstr>Memory paging is more efficient than partitioning</vt:lpstr>
      <vt:lpstr>The “Buddy System” is a method of dynamic partitioning</vt:lpstr>
      <vt:lpstr>Summary</vt:lpstr>
      <vt:lpstr>PowerPoint Presentation</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288</cp:revision>
  <dcterms:created xsi:type="dcterms:W3CDTF">2011-01-20T20:51:22Z</dcterms:created>
  <dcterms:modified xsi:type="dcterms:W3CDTF">2017-05-22T04:35:08Z</dcterms:modified>
</cp:coreProperties>
</file>