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gif" ContentType="image/gi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69" r:id="rId3"/>
    <p:sldId id="273" r:id="rId4"/>
    <p:sldId id="274" r:id="rId5"/>
    <p:sldId id="275" r:id="rId6"/>
    <p:sldId id="276" r:id="rId7"/>
    <p:sldId id="277" r:id="rId8"/>
    <p:sldId id="279" r:id="rId9"/>
    <p:sldId id="280"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3" r:id="rId41"/>
    <p:sldId id="314" r:id="rId42"/>
    <p:sldId id="315" r:id="rId43"/>
    <p:sldId id="316" r:id="rId44"/>
    <p:sldId id="312"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Lst>
  <p:sldSz cx="9144000" cy="6858000" type="screen4x3"/>
  <p:notesSz cx="6858000" cy="9144000"/>
  <p:custDataLst>
    <p:tags r:id="rId6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C41"/>
    <a:srgbClr val="324A63"/>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7" autoAdjust="0"/>
    <p:restoredTop sz="76252" autoAdjust="0"/>
  </p:normalViewPr>
  <p:slideViewPr>
    <p:cSldViewPr snapToGrid="0" snapToObjects="1">
      <p:cViewPr varScale="1">
        <p:scale>
          <a:sx n="41" d="100"/>
          <a:sy n="41" d="100"/>
        </p:scale>
        <p:origin x="104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gs" Target="tags/tag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box"/>
        <c:axId val="1539929568"/>
        <c:axId val="1507529904"/>
        <c:axId val="1429259552"/>
      </c:bar3DChart>
      <c:catAx>
        <c:axId val="1539929568"/>
        <c:scaling>
          <c:orientation val="minMax"/>
        </c:scaling>
        <c:delete val="0"/>
        <c:axPos val="b"/>
        <c:numFmt formatCode="General" sourceLinked="1"/>
        <c:majorTickMark val="out"/>
        <c:minorTickMark val="none"/>
        <c:tickLblPos val="nextTo"/>
        <c:crossAx val="1507529904"/>
        <c:crosses val="autoZero"/>
        <c:auto val="1"/>
        <c:lblAlgn val="ctr"/>
        <c:lblOffset val="100"/>
        <c:noMultiLvlLbl val="0"/>
      </c:catAx>
      <c:valAx>
        <c:axId val="1507529904"/>
        <c:scaling>
          <c:orientation val="minMax"/>
        </c:scaling>
        <c:delete val="0"/>
        <c:axPos val="l"/>
        <c:majorGridlines/>
        <c:numFmt formatCode="General" sourceLinked="1"/>
        <c:majorTickMark val="out"/>
        <c:minorTickMark val="none"/>
        <c:tickLblPos val="nextTo"/>
        <c:crossAx val="1539929568"/>
        <c:crosses val="autoZero"/>
        <c:crossBetween val="between"/>
      </c:valAx>
      <c:serAx>
        <c:axId val="1429259552"/>
        <c:scaling>
          <c:orientation val="minMax"/>
        </c:scaling>
        <c:delete val="0"/>
        <c:axPos val="b"/>
        <c:majorTickMark val="out"/>
        <c:minorTickMark val="none"/>
        <c:tickLblPos val="nextTo"/>
        <c:crossAx val="1507529904"/>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0"/>
      <c:rotY val="0"/>
      <c:rAngAx val="0"/>
      <c:perspective val="60"/>
    </c:view3D>
    <c:floor>
      <c:thickness val="0"/>
    </c:floor>
    <c:sideWall>
      <c:thickness val="0"/>
    </c:sideWall>
    <c:backWall>
      <c:thickness val="0"/>
    </c:backWall>
    <c:plotArea>
      <c:layout>
        <c:manualLayout>
          <c:xMode val="edge"/>
          <c:yMode val="edge"/>
          <c:x val="0.00833333333333333"/>
          <c:y val="0.0716049382716049"/>
          <c:w val="0.991666666666667"/>
          <c:h val="0.759592495382522"/>
        </c:manualLayout>
      </c:layout>
      <c:bar3DChart>
        <c:barDir val="col"/>
        <c:grouping val="clustered"/>
        <c:varyColors val="1"/>
        <c:ser>
          <c:idx val="0"/>
          <c:order val="0"/>
          <c:tx>
            <c:strRef>
              <c:f>Sheet1!$B$1</c:f>
              <c:strCache>
                <c:ptCount val="1"/>
                <c:pt idx="0">
                  <c:v>20%</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Sheet1!$A$1:$A$5</c:f>
              <c:strCache>
                <c:ptCount val="5"/>
                <c:pt idx="0">
                  <c:v>0 </c:v>
                </c:pt>
                <c:pt idx="1">
                  <c:v>1</c:v>
                </c:pt>
                <c:pt idx="2">
                  <c:v>2</c:v>
                </c:pt>
                <c:pt idx="3">
                  <c:v>3</c:v>
                </c:pt>
                <c:pt idx="4">
                  <c:v>More than 3</c:v>
                </c:pt>
              </c:strCache>
            </c:strRef>
          </c:cat>
          <c:val>
            <c:numRef>
              <c:f>Sheet1!$B$1:$B$5</c:f>
              <c:numCache>
                <c:formatCode>0%</c:formatCode>
                <c:ptCount val="5"/>
                <c:pt idx="0">
                  <c:v>0.2</c:v>
                </c:pt>
                <c:pt idx="1">
                  <c:v>0.2</c:v>
                </c:pt>
                <c:pt idx="2">
                  <c:v>0.2</c:v>
                </c:pt>
                <c:pt idx="3">
                  <c:v>0.2</c:v>
                </c:pt>
                <c:pt idx="4">
                  <c:v>0.2</c:v>
                </c:pt>
              </c:numCache>
            </c:numRef>
          </c:val>
        </c:ser>
        <c:dLbls>
          <c:showLegendKey val="0"/>
          <c:showVal val="0"/>
          <c:showCatName val="0"/>
          <c:showSerName val="0"/>
          <c:showPercent val="0"/>
          <c:showBubbleSize val="0"/>
        </c:dLbls>
        <c:gapWidth val="150"/>
        <c:shape val="cylinder"/>
        <c:axId val="2061950672"/>
        <c:axId val="1436103008"/>
        <c:axId val="0"/>
      </c:bar3DChart>
      <c:catAx>
        <c:axId val="2061950672"/>
        <c:scaling>
          <c:orientation val="minMax"/>
        </c:scaling>
        <c:delete val="0"/>
        <c:axPos val="b"/>
        <c:numFmt formatCode="General" sourceLinked="1"/>
        <c:majorTickMark val="out"/>
        <c:minorTickMark val="none"/>
        <c:tickLblPos val="nextTo"/>
        <c:spPr>
          <a:ln w="6350">
            <a:noFill/>
          </a:ln>
        </c:spPr>
        <c:crossAx val="1436103008"/>
        <c:crosses val="autoZero"/>
        <c:auto val="1"/>
        <c:lblAlgn val="ctr"/>
        <c:lblOffset val="100"/>
        <c:noMultiLvlLbl val="0"/>
      </c:catAx>
      <c:valAx>
        <c:axId val="1436103008"/>
        <c:scaling>
          <c:orientation val="minMax"/>
          <c:min val="0.0"/>
        </c:scaling>
        <c:delete val="0"/>
        <c:axPos val="l"/>
        <c:numFmt formatCode="0%" sourceLinked="1"/>
        <c:majorTickMark val="out"/>
        <c:minorTickMark val="none"/>
        <c:tickLblPos val="none"/>
        <c:spPr>
          <a:ln w="6350">
            <a:noFill/>
          </a:ln>
        </c:spPr>
        <c:crossAx val="2061950672"/>
        <c:crosses val="autoZero"/>
        <c:crossBetween val="between"/>
      </c:valAx>
    </c:plotArea>
    <c:plotVisOnly val="1"/>
    <c:dispBlanksAs val="span"/>
    <c:showDLblsOverMax val="0"/>
  </c:chart>
  <c:spPr>
    <a:noFill/>
    <a:ln w="6350">
      <a:noFill/>
    </a:ln>
  </c:spPr>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2EA0D-E077-6348-BA79-BA16D38530D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0FCB96B-CEFE-7E4B-B6C4-72B134326C6F}">
      <dgm:prSet/>
      <dgm:spPr/>
      <dgm:t>
        <a:bodyPr/>
        <a:lstStyle/>
        <a:p>
          <a:pPr rtl="0"/>
          <a:r>
            <a:rPr lang="en-US" dirty="0" smtClean="0"/>
            <a:t>For virtual memory to be practical and effective:</a:t>
          </a:r>
          <a:endParaRPr lang="en-US" dirty="0"/>
        </a:p>
      </dgm:t>
    </dgm:pt>
    <dgm:pt modelId="{C9417D73-A2E5-7B4D-8358-06B4E74BC7C6}" type="parTrans" cxnId="{F657E8B6-E88D-A24F-936B-D179ED04E6EB}">
      <dgm:prSet/>
      <dgm:spPr/>
      <dgm:t>
        <a:bodyPr/>
        <a:lstStyle/>
        <a:p>
          <a:endParaRPr lang="en-US"/>
        </a:p>
      </dgm:t>
    </dgm:pt>
    <dgm:pt modelId="{69544D86-1256-3F48-A771-E724DB1CA2DE}" type="sibTrans" cxnId="{F657E8B6-E88D-A24F-936B-D179ED04E6EB}">
      <dgm:prSet/>
      <dgm:spPr/>
      <dgm:t>
        <a:bodyPr/>
        <a:lstStyle/>
        <a:p>
          <a:endParaRPr lang="en-US"/>
        </a:p>
      </dgm:t>
    </dgm:pt>
    <dgm:pt modelId="{A65B3CA6-C8EA-5D42-8F4E-0102F2DE9322}">
      <dgm:prSet/>
      <dgm:spPr>
        <a:solidFill>
          <a:schemeClr val="bg1"/>
        </a:solidFill>
        <a:ln>
          <a:solidFill>
            <a:schemeClr val="accent6">
              <a:lumMod val="75000"/>
            </a:schemeClr>
          </a:solidFill>
        </a:ln>
      </dgm:spPr>
      <dgm:t>
        <a:bodyPr/>
        <a:lstStyle/>
        <a:p>
          <a:pPr rtl="0"/>
          <a:r>
            <a:rPr lang="en-US" dirty="0" smtClean="0"/>
            <a:t>hardware must support paging and segmentation </a:t>
          </a:r>
          <a:endParaRPr lang="en-US" dirty="0"/>
        </a:p>
      </dgm:t>
    </dgm:pt>
    <dgm:pt modelId="{B3D7A046-02E2-2E4D-9411-176EE1AAA375}" type="parTrans" cxnId="{8F22BA0E-D040-234C-97E9-8C11708BD870}">
      <dgm:prSet/>
      <dgm:spPr/>
      <dgm:t>
        <a:bodyPr/>
        <a:lstStyle/>
        <a:p>
          <a:endParaRPr lang="en-US"/>
        </a:p>
      </dgm:t>
    </dgm:pt>
    <dgm:pt modelId="{20BF5A68-55E8-AB44-B7F1-CCC893911E55}" type="sibTrans" cxnId="{8F22BA0E-D040-234C-97E9-8C11708BD870}">
      <dgm:prSet/>
      <dgm:spPr/>
      <dgm:t>
        <a:bodyPr/>
        <a:lstStyle/>
        <a:p>
          <a:endParaRPr lang="en-US"/>
        </a:p>
      </dgm:t>
    </dgm:pt>
    <dgm:pt modelId="{711AAEF7-EE06-A74F-94E2-FE7BB5CC08EF}">
      <dgm:prSet/>
      <dgm:spPr>
        <a:solidFill>
          <a:schemeClr val="bg1"/>
        </a:solidFill>
        <a:ln>
          <a:solidFill>
            <a:schemeClr val="accent6">
              <a:lumMod val="75000"/>
            </a:schemeClr>
          </a:solidFill>
        </a:ln>
      </dgm:spPr>
      <dgm:t>
        <a:bodyPr/>
        <a:lstStyle/>
        <a:p>
          <a:pPr rtl="0"/>
          <a:r>
            <a:rPr lang="en-US" dirty="0" smtClean="0"/>
            <a:t>operating system must include software for managing the movement of pages and/or segments between secondary memory and main memory</a:t>
          </a:r>
          <a:endParaRPr lang="en-US" dirty="0"/>
        </a:p>
      </dgm:t>
    </dgm:pt>
    <dgm:pt modelId="{ECD1ADCD-25FE-444C-AF69-9877D8D116DB}" type="parTrans" cxnId="{212E4CD0-FF39-DD4A-B47A-1F0AE6D7118E}">
      <dgm:prSet/>
      <dgm:spPr/>
      <dgm:t>
        <a:bodyPr/>
        <a:lstStyle/>
        <a:p>
          <a:endParaRPr lang="en-US"/>
        </a:p>
      </dgm:t>
    </dgm:pt>
    <dgm:pt modelId="{6B773E1D-5061-744D-AB7E-84F87CE4918D}" type="sibTrans" cxnId="{212E4CD0-FF39-DD4A-B47A-1F0AE6D7118E}">
      <dgm:prSet/>
      <dgm:spPr/>
      <dgm:t>
        <a:bodyPr/>
        <a:lstStyle/>
        <a:p>
          <a:endParaRPr lang="en-US"/>
        </a:p>
      </dgm:t>
    </dgm:pt>
    <dgm:pt modelId="{36FED3B4-8B3D-7D4C-85F3-E811FCA5BAAC}" type="pres">
      <dgm:prSet presAssocID="{AFC2EA0D-E077-6348-BA79-BA16D38530D4}" presName="Name0" presStyleCnt="0">
        <dgm:presLayoutVars>
          <dgm:dir/>
          <dgm:animLvl val="lvl"/>
          <dgm:resizeHandles val="exact"/>
        </dgm:presLayoutVars>
      </dgm:prSet>
      <dgm:spPr/>
      <dgm:t>
        <a:bodyPr/>
        <a:lstStyle/>
        <a:p>
          <a:endParaRPr lang="en-US"/>
        </a:p>
      </dgm:t>
    </dgm:pt>
    <dgm:pt modelId="{AF89B28B-27E3-D04F-8F9C-2FEFAD162F79}" type="pres">
      <dgm:prSet presAssocID="{40FCB96B-CEFE-7E4B-B6C4-72B134326C6F}" presName="composite" presStyleCnt="0"/>
      <dgm:spPr/>
    </dgm:pt>
    <dgm:pt modelId="{25D7E9AD-3FF4-B340-AFEC-D83943AB2430}" type="pres">
      <dgm:prSet presAssocID="{40FCB96B-CEFE-7E4B-B6C4-72B134326C6F}" presName="parTx" presStyleLbl="alignNode1" presStyleIdx="0" presStyleCnt="1">
        <dgm:presLayoutVars>
          <dgm:chMax val="0"/>
          <dgm:chPref val="0"/>
          <dgm:bulletEnabled val="1"/>
        </dgm:presLayoutVars>
      </dgm:prSet>
      <dgm:spPr/>
      <dgm:t>
        <a:bodyPr/>
        <a:lstStyle/>
        <a:p>
          <a:endParaRPr lang="en-US"/>
        </a:p>
      </dgm:t>
    </dgm:pt>
    <dgm:pt modelId="{B46E4BCB-7BAA-C945-A329-7D44D749EC35}" type="pres">
      <dgm:prSet presAssocID="{40FCB96B-CEFE-7E4B-B6C4-72B134326C6F}" presName="desTx" presStyleLbl="alignAccFollowNode1" presStyleIdx="0" presStyleCnt="1">
        <dgm:presLayoutVars>
          <dgm:bulletEnabled val="1"/>
        </dgm:presLayoutVars>
      </dgm:prSet>
      <dgm:spPr/>
      <dgm:t>
        <a:bodyPr/>
        <a:lstStyle/>
        <a:p>
          <a:endParaRPr lang="en-US"/>
        </a:p>
      </dgm:t>
    </dgm:pt>
  </dgm:ptLst>
  <dgm:cxnLst>
    <dgm:cxn modelId="{212E4CD0-FF39-DD4A-B47A-1F0AE6D7118E}" srcId="{40FCB96B-CEFE-7E4B-B6C4-72B134326C6F}" destId="{711AAEF7-EE06-A74F-94E2-FE7BB5CC08EF}" srcOrd="1" destOrd="0" parTransId="{ECD1ADCD-25FE-444C-AF69-9877D8D116DB}" sibTransId="{6B773E1D-5061-744D-AB7E-84F87CE4918D}"/>
    <dgm:cxn modelId="{D922AECA-B7E7-4188-A92E-891B2B37C79D}" type="presOf" srcId="{AFC2EA0D-E077-6348-BA79-BA16D38530D4}" destId="{36FED3B4-8B3D-7D4C-85F3-E811FCA5BAAC}" srcOrd="0" destOrd="0" presId="urn:microsoft.com/office/officeart/2005/8/layout/hList1"/>
    <dgm:cxn modelId="{35F4F8A1-03C6-4096-A986-60B895AED6C0}" type="presOf" srcId="{40FCB96B-CEFE-7E4B-B6C4-72B134326C6F}" destId="{25D7E9AD-3FF4-B340-AFEC-D83943AB2430}" srcOrd="0" destOrd="0" presId="urn:microsoft.com/office/officeart/2005/8/layout/hList1"/>
    <dgm:cxn modelId="{BE88913A-2BB4-41E1-9975-12E32FD29135}" type="presOf" srcId="{711AAEF7-EE06-A74F-94E2-FE7BB5CC08EF}" destId="{B46E4BCB-7BAA-C945-A329-7D44D749EC35}" srcOrd="0" destOrd="1" presId="urn:microsoft.com/office/officeart/2005/8/layout/hList1"/>
    <dgm:cxn modelId="{8F22BA0E-D040-234C-97E9-8C11708BD870}" srcId="{40FCB96B-CEFE-7E4B-B6C4-72B134326C6F}" destId="{A65B3CA6-C8EA-5D42-8F4E-0102F2DE9322}" srcOrd="0" destOrd="0" parTransId="{B3D7A046-02E2-2E4D-9411-176EE1AAA375}" sibTransId="{20BF5A68-55E8-AB44-B7F1-CCC893911E55}"/>
    <dgm:cxn modelId="{F657E8B6-E88D-A24F-936B-D179ED04E6EB}" srcId="{AFC2EA0D-E077-6348-BA79-BA16D38530D4}" destId="{40FCB96B-CEFE-7E4B-B6C4-72B134326C6F}" srcOrd="0" destOrd="0" parTransId="{C9417D73-A2E5-7B4D-8358-06B4E74BC7C6}" sibTransId="{69544D86-1256-3F48-A771-E724DB1CA2DE}"/>
    <dgm:cxn modelId="{3D964893-9E5B-460C-9D5B-A7CA12E2A520}" type="presOf" srcId="{A65B3CA6-C8EA-5D42-8F4E-0102F2DE9322}" destId="{B46E4BCB-7BAA-C945-A329-7D44D749EC35}" srcOrd="0" destOrd="0" presId="urn:microsoft.com/office/officeart/2005/8/layout/hList1"/>
    <dgm:cxn modelId="{F6C0AAAA-9224-402F-B39C-4922CD3C0356}" type="presParOf" srcId="{36FED3B4-8B3D-7D4C-85F3-E811FCA5BAAC}" destId="{AF89B28B-27E3-D04F-8F9C-2FEFAD162F79}" srcOrd="0" destOrd="0" presId="urn:microsoft.com/office/officeart/2005/8/layout/hList1"/>
    <dgm:cxn modelId="{A83360DF-B25F-4716-8F62-53F303DE957C}" type="presParOf" srcId="{AF89B28B-27E3-D04F-8F9C-2FEFAD162F79}" destId="{25D7E9AD-3FF4-B340-AFEC-D83943AB2430}" srcOrd="0" destOrd="0" presId="urn:microsoft.com/office/officeart/2005/8/layout/hList1"/>
    <dgm:cxn modelId="{21E7AD2C-833E-4C28-993F-759B0F2EDA59}" type="presParOf" srcId="{AF89B28B-27E3-D04F-8F9C-2FEFAD162F79}" destId="{B46E4BCB-7BAA-C945-A329-7D44D749EC3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72943D1-2568-584E-8CD3-B623F34F6A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1EC6D619-D04E-E24E-89A2-08D1B7C025C5}">
      <dgm:prSet phldrT="[Text]"/>
      <dgm:spPr>
        <a:solidFill>
          <a:schemeClr val="accent6">
            <a:lumMod val="75000"/>
          </a:schemeClr>
        </a:solidFill>
        <a:ln>
          <a:solidFill>
            <a:schemeClr val="accent6">
              <a:lumMod val="75000"/>
            </a:schemeClr>
          </a:solidFill>
        </a:ln>
      </dgm:spPr>
      <dgm:t>
        <a:bodyPr/>
        <a:lstStyle/>
        <a:p>
          <a:r>
            <a:rPr lang="en-US" dirty="0" smtClean="0"/>
            <a:t>Demand Cleaning</a:t>
          </a:r>
          <a:endParaRPr lang="en-US" dirty="0"/>
        </a:p>
      </dgm:t>
    </dgm:pt>
    <dgm:pt modelId="{D7946C2B-2597-3448-944F-B8701E2D12C9}" type="parTrans" cxnId="{2DE39A2D-D90E-E54A-9427-0F0F5D63C488}">
      <dgm:prSet/>
      <dgm:spPr/>
      <dgm:t>
        <a:bodyPr/>
        <a:lstStyle/>
        <a:p>
          <a:endParaRPr lang="en-US"/>
        </a:p>
      </dgm:t>
    </dgm:pt>
    <dgm:pt modelId="{103A7F24-2A26-444A-ABF1-6A3E6AE9E548}" type="sibTrans" cxnId="{2DE39A2D-D90E-E54A-9427-0F0F5D63C488}">
      <dgm:prSet/>
      <dgm:spPr/>
      <dgm:t>
        <a:bodyPr/>
        <a:lstStyle/>
        <a:p>
          <a:endParaRPr lang="en-US"/>
        </a:p>
      </dgm:t>
    </dgm:pt>
    <dgm:pt modelId="{0F4BF5E1-5CE0-9C40-AD30-D32A57814383}">
      <dgm:prSet/>
      <dgm:spPr>
        <a:ln>
          <a:solidFill>
            <a:schemeClr val="accent6">
              <a:lumMod val="75000"/>
            </a:schemeClr>
          </a:solidFill>
        </a:ln>
      </dgm:spPr>
      <dgm:t>
        <a:bodyPr/>
        <a:lstStyle/>
        <a:p>
          <a:r>
            <a:rPr lang="en-US" dirty="0" smtClean="0"/>
            <a:t>a page is written out to secondary memory only when it has been selected for replacement</a:t>
          </a:r>
        </a:p>
      </dgm:t>
    </dgm:pt>
    <dgm:pt modelId="{C18200A3-CB02-844A-8878-4236179B51AB}" type="parTrans" cxnId="{F674E52A-A6F2-CC44-B766-84240FA0FAB0}">
      <dgm:prSet/>
      <dgm:spPr/>
      <dgm:t>
        <a:bodyPr/>
        <a:lstStyle/>
        <a:p>
          <a:endParaRPr lang="en-US"/>
        </a:p>
      </dgm:t>
    </dgm:pt>
    <dgm:pt modelId="{B28021C4-3880-3D4C-9AA0-818ED1F686D0}" type="sibTrans" cxnId="{F674E52A-A6F2-CC44-B766-84240FA0FAB0}">
      <dgm:prSet/>
      <dgm:spPr/>
      <dgm:t>
        <a:bodyPr/>
        <a:lstStyle/>
        <a:p>
          <a:endParaRPr lang="en-US"/>
        </a:p>
      </dgm:t>
    </dgm:pt>
    <dgm:pt modelId="{CE323300-7303-CB40-A0D7-653E25DA960E}">
      <dgm:prSet/>
      <dgm:spPr>
        <a:solidFill>
          <a:schemeClr val="accent6">
            <a:lumMod val="75000"/>
          </a:schemeClr>
        </a:solidFill>
      </dgm:spPr>
      <dgm:t>
        <a:bodyPr/>
        <a:lstStyle/>
        <a:p>
          <a:r>
            <a:rPr lang="en-US" dirty="0" err="1" smtClean="0"/>
            <a:t>Precleaning</a:t>
          </a:r>
          <a:endParaRPr lang="en-US" dirty="0" smtClean="0"/>
        </a:p>
      </dgm:t>
    </dgm:pt>
    <dgm:pt modelId="{A5CD520B-7EF3-9043-9EA6-65657D6772E9}" type="parTrans" cxnId="{FAF5C5B2-8A38-0A4C-851F-F27854FD4511}">
      <dgm:prSet/>
      <dgm:spPr/>
      <dgm:t>
        <a:bodyPr/>
        <a:lstStyle/>
        <a:p>
          <a:endParaRPr lang="en-US"/>
        </a:p>
      </dgm:t>
    </dgm:pt>
    <dgm:pt modelId="{31E38444-3C5D-514C-827B-4DE4DCDF706E}" type="sibTrans" cxnId="{FAF5C5B2-8A38-0A4C-851F-F27854FD4511}">
      <dgm:prSet/>
      <dgm:spPr/>
      <dgm:t>
        <a:bodyPr/>
        <a:lstStyle/>
        <a:p>
          <a:endParaRPr lang="en-US"/>
        </a:p>
      </dgm:t>
    </dgm:pt>
    <dgm:pt modelId="{F102D7A2-8117-CA48-875B-40A8C604C550}">
      <dgm:prSet/>
      <dgm:spPr>
        <a:ln>
          <a:solidFill>
            <a:schemeClr val="accent6">
              <a:lumMod val="75000"/>
            </a:schemeClr>
          </a:solidFill>
        </a:ln>
      </dgm:spPr>
      <dgm:t>
        <a:bodyPr/>
        <a:lstStyle/>
        <a:p>
          <a:r>
            <a:rPr lang="en-US" dirty="0" smtClean="0"/>
            <a:t>allows the writing of pages in batches</a:t>
          </a:r>
          <a:endParaRPr lang="en-US" dirty="0"/>
        </a:p>
      </dgm:t>
    </dgm:pt>
    <dgm:pt modelId="{57E4BB84-139B-AF4A-B31C-FB50E6B764A8}" type="parTrans" cxnId="{7708B8E6-2D14-BB4B-9BF6-BBBCC9389AA6}">
      <dgm:prSet/>
      <dgm:spPr/>
      <dgm:t>
        <a:bodyPr/>
        <a:lstStyle/>
        <a:p>
          <a:endParaRPr lang="en-US"/>
        </a:p>
      </dgm:t>
    </dgm:pt>
    <dgm:pt modelId="{1AB0C6AD-E345-C242-B36E-E2C75EB3C1F4}" type="sibTrans" cxnId="{7708B8E6-2D14-BB4B-9BF6-BBBCC9389AA6}">
      <dgm:prSet/>
      <dgm:spPr/>
      <dgm:t>
        <a:bodyPr/>
        <a:lstStyle/>
        <a:p>
          <a:endParaRPr lang="en-US"/>
        </a:p>
      </dgm:t>
    </dgm:pt>
    <dgm:pt modelId="{B2738878-1DE2-8841-A687-62CA16FF18D8}" type="pres">
      <dgm:prSet presAssocID="{272943D1-2568-584E-8CD3-B623F34F6A0E}" presName="Name0" presStyleCnt="0">
        <dgm:presLayoutVars>
          <dgm:dir/>
          <dgm:animLvl val="lvl"/>
          <dgm:resizeHandles val="exact"/>
        </dgm:presLayoutVars>
      </dgm:prSet>
      <dgm:spPr/>
      <dgm:t>
        <a:bodyPr/>
        <a:lstStyle/>
        <a:p>
          <a:endParaRPr lang="en-US"/>
        </a:p>
      </dgm:t>
    </dgm:pt>
    <dgm:pt modelId="{170A8933-CFC6-3A4D-A7C2-B49B91911673}" type="pres">
      <dgm:prSet presAssocID="{CE323300-7303-CB40-A0D7-653E25DA960E}" presName="boxAndChildren" presStyleCnt="0"/>
      <dgm:spPr/>
    </dgm:pt>
    <dgm:pt modelId="{827701AC-6710-9848-B602-443B91EF7739}" type="pres">
      <dgm:prSet presAssocID="{CE323300-7303-CB40-A0D7-653E25DA960E}" presName="parentTextBox" presStyleLbl="node1" presStyleIdx="0" presStyleCnt="2"/>
      <dgm:spPr/>
      <dgm:t>
        <a:bodyPr/>
        <a:lstStyle/>
        <a:p>
          <a:endParaRPr lang="en-US"/>
        </a:p>
      </dgm:t>
    </dgm:pt>
    <dgm:pt modelId="{0AABCAFC-DF0A-5549-A2F3-6215A5F91819}" type="pres">
      <dgm:prSet presAssocID="{CE323300-7303-CB40-A0D7-653E25DA960E}" presName="entireBox" presStyleLbl="node1" presStyleIdx="0" presStyleCnt="2"/>
      <dgm:spPr/>
      <dgm:t>
        <a:bodyPr/>
        <a:lstStyle/>
        <a:p>
          <a:endParaRPr lang="en-US"/>
        </a:p>
      </dgm:t>
    </dgm:pt>
    <dgm:pt modelId="{BFF594F9-B99D-3A4E-A04F-587BBB2A53B0}" type="pres">
      <dgm:prSet presAssocID="{CE323300-7303-CB40-A0D7-653E25DA960E}" presName="descendantBox" presStyleCnt="0"/>
      <dgm:spPr/>
    </dgm:pt>
    <dgm:pt modelId="{018DC2B8-76E2-0D4E-ADFB-FC2DFEC19ABD}" type="pres">
      <dgm:prSet presAssocID="{F102D7A2-8117-CA48-875B-40A8C604C550}" presName="childTextBox" presStyleLbl="fgAccFollowNode1" presStyleIdx="0" presStyleCnt="2">
        <dgm:presLayoutVars>
          <dgm:bulletEnabled val="1"/>
        </dgm:presLayoutVars>
      </dgm:prSet>
      <dgm:spPr/>
      <dgm:t>
        <a:bodyPr/>
        <a:lstStyle/>
        <a:p>
          <a:endParaRPr lang="en-US"/>
        </a:p>
      </dgm:t>
    </dgm:pt>
    <dgm:pt modelId="{48933506-D830-9747-9BCF-1F7306C3B79F}" type="pres">
      <dgm:prSet presAssocID="{103A7F24-2A26-444A-ABF1-6A3E6AE9E548}" presName="sp" presStyleCnt="0"/>
      <dgm:spPr/>
    </dgm:pt>
    <dgm:pt modelId="{8B965C95-642E-854D-8681-5D51862499FB}" type="pres">
      <dgm:prSet presAssocID="{1EC6D619-D04E-E24E-89A2-08D1B7C025C5}" presName="arrowAndChildren" presStyleCnt="0"/>
      <dgm:spPr/>
    </dgm:pt>
    <dgm:pt modelId="{57BB884C-AF80-ED4A-A41B-F38AB0AA1893}" type="pres">
      <dgm:prSet presAssocID="{1EC6D619-D04E-E24E-89A2-08D1B7C025C5}" presName="parentTextArrow" presStyleLbl="node1" presStyleIdx="0" presStyleCnt="2"/>
      <dgm:spPr/>
      <dgm:t>
        <a:bodyPr/>
        <a:lstStyle/>
        <a:p>
          <a:endParaRPr lang="en-US"/>
        </a:p>
      </dgm:t>
    </dgm:pt>
    <dgm:pt modelId="{07D657C2-6456-3E4C-98E3-58A8B5462A1D}" type="pres">
      <dgm:prSet presAssocID="{1EC6D619-D04E-E24E-89A2-08D1B7C025C5}" presName="arrow" presStyleLbl="node1" presStyleIdx="1" presStyleCnt="2" custLinFactNeighborY="-50074"/>
      <dgm:spPr/>
      <dgm:t>
        <a:bodyPr/>
        <a:lstStyle/>
        <a:p>
          <a:endParaRPr lang="en-US"/>
        </a:p>
      </dgm:t>
    </dgm:pt>
    <dgm:pt modelId="{97877287-7011-3646-B84E-1047763DCAA7}" type="pres">
      <dgm:prSet presAssocID="{1EC6D619-D04E-E24E-89A2-08D1B7C025C5}" presName="descendantArrow" presStyleCnt="0"/>
      <dgm:spPr/>
    </dgm:pt>
    <dgm:pt modelId="{D77A17F0-FD24-804F-B9BA-B89549FA1E9B}" type="pres">
      <dgm:prSet presAssocID="{0F4BF5E1-5CE0-9C40-AD30-D32A57814383}" presName="childTextArrow" presStyleLbl="fgAccFollowNode1" presStyleIdx="1" presStyleCnt="2">
        <dgm:presLayoutVars>
          <dgm:bulletEnabled val="1"/>
        </dgm:presLayoutVars>
      </dgm:prSet>
      <dgm:spPr/>
      <dgm:t>
        <a:bodyPr/>
        <a:lstStyle/>
        <a:p>
          <a:endParaRPr lang="en-US"/>
        </a:p>
      </dgm:t>
    </dgm:pt>
  </dgm:ptLst>
  <dgm:cxnLst>
    <dgm:cxn modelId="{C5D287F7-2CEC-F444-A3F7-C551C5B56F21}" type="presOf" srcId="{1EC6D619-D04E-E24E-89A2-08D1B7C025C5}" destId="{57BB884C-AF80-ED4A-A41B-F38AB0AA1893}" srcOrd="0" destOrd="0" presId="urn:microsoft.com/office/officeart/2005/8/layout/process4"/>
    <dgm:cxn modelId="{0385B5CE-6970-F248-AD6C-B183C1E19932}" type="presOf" srcId="{1EC6D619-D04E-E24E-89A2-08D1B7C025C5}" destId="{07D657C2-6456-3E4C-98E3-58A8B5462A1D}" srcOrd="1" destOrd="0" presId="urn:microsoft.com/office/officeart/2005/8/layout/process4"/>
    <dgm:cxn modelId="{7E5A8FD4-5EFB-C844-98FB-3508FAFDCB38}" type="presOf" srcId="{0F4BF5E1-5CE0-9C40-AD30-D32A57814383}" destId="{D77A17F0-FD24-804F-B9BA-B89549FA1E9B}" srcOrd="0" destOrd="0" presId="urn:microsoft.com/office/officeart/2005/8/layout/process4"/>
    <dgm:cxn modelId="{D32A145A-0010-624C-BE80-10BD53815E0C}" type="presOf" srcId="{CE323300-7303-CB40-A0D7-653E25DA960E}" destId="{0AABCAFC-DF0A-5549-A2F3-6215A5F91819}" srcOrd="1" destOrd="0" presId="urn:microsoft.com/office/officeart/2005/8/layout/process4"/>
    <dgm:cxn modelId="{7708B8E6-2D14-BB4B-9BF6-BBBCC9389AA6}" srcId="{CE323300-7303-CB40-A0D7-653E25DA960E}" destId="{F102D7A2-8117-CA48-875B-40A8C604C550}" srcOrd="0" destOrd="0" parTransId="{57E4BB84-139B-AF4A-B31C-FB50E6B764A8}" sibTransId="{1AB0C6AD-E345-C242-B36E-E2C75EB3C1F4}"/>
    <dgm:cxn modelId="{F674E52A-A6F2-CC44-B766-84240FA0FAB0}" srcId="{1EC6D619-D04E-E24E-89A2-08D1B7C025C5}" destId="{0F4BF5E1-5CE0-9C40-AD30-D32A57814383}" srcOrd="0" destOrd="0" parTransId="{C18200A3-CB02-844A-8878-4236179B51AB}" sibTransId="{B28021C4-3880-3D4C-9AA0-818ED1F686D0}"/>
    <dgm:cxn modelId="{B7D22D4A-77C2-744B-ADC1-03816DFB104E}" type="presOf" srcId="{CE323300-7303-CB40-A0D7-653E25DA960E}" destId="{827701AC-6710-9848-B602-443B91EF7739}" srcOrd="0" destOrd="0" presId="urn:microsoft.com/office/officeart/2005/8/layout/process4"/>
    <dgm:cxn modelId="{2DE39A2D-D90E-E54A-9427-0F0F5D63C488}" srcId="{272943D1-2568-584E-8CD3-B623F34F6A0E}" destId="{1EC6D619-D04E-E24E-89A2-08D1B7C025C5}" srcOrd="0" destOrd="0" parTransId="{D7946C2B-2597-3448-944F-B8701E2D12C9}" sibTransId="{103A7F24-2A26-444A-ABF1-6A3E6AE9E548}"/>
    <dgm:cxn modelId="{FAF5C5B2-8A38-0A4C-851F-F27854FD4511}" srcId="{272943D1-2568-584E-8CD3-B623F34F6A0E}" destId="{CE323300-7303-CB40-A0D7-653E25DA960E}" srcOrd="1" destOrd="0" parTransId="{A5CD520B-7EF3-9043-9EA6-65657D6772E9}" sibTransId="{31E38444-3C5D-514C-827B-4DE4DCDF706E}"/>
    <dgm:cxn modelId="{9F05EF29-7EBD-7D48-871F-CDBFFD89B9F9}" type="presOf" srcId="{272943D1-2568-584E-8CD3-B623F34F6A0E}" destId="{B2738878-1DE2-8841-A687-62CA16FF18D8}" srcOrd="0" destOrd="0" presId="urn:microsoft.com/office/officeart/2005/8/layout/process4"/>
    <dgm:cxn modelId="{895395FC-604E-6D43-926F-E92814C43F11}" type="presOf" srcId="{F102D7A2-8117-CA48-875B-40A8C604C550}" destId="{018DC2B8-76E2-0D4E-ADFB-FC2DFEC19ABD}" srcOrd="0" destOrd="0" presId="urn:microsoft.com/office/officeart/2005/8/layout/process4"/>
    <dgm:cxn modelId="{3B3D573D-E526-EE4B-B2EC-D8F46EC8EBFC}" type="presParOf" srcId="{B2738878-1DE2-8841-A687-62CA16FF18D8}" destId="{170A8933-CFC6-3A4D-A7C2-B49B91911673}" srcOrd="0" destOrd="0" presId="urn:microsoft.com/office/officeart/2005/8/layout/process4"/>
    <dgm:cxn modelId="{72D13920-5BF9-AD42-B206-4CF1AB68A17A}" type="presParOf" srcId="{170A8933-CFC6-3A4D-A7C2-B49B91911673}" destId="{827701AC-6710-9848-B602-443B91EF7739}" srcOrd="0" destOrd="0" presId="urn:microsoft.com/office/officeart/2005/8/layout/process4"/>
    <dgm:cxn modelId="{2265535A-271E-7244-B5A0-1AB9E0B1A5DC}" type="presParOf" srcId="{170A8933-CFC6-3A4D-A7C2-B49B91911673}" destId="{0AABCAFC-DF0A-5549-A2F3-6215A5F91819}" srcOrd="1" destOrd="0" presId="urn:microsoft.com/office/officeart/2005/8/layout/process4"/>
    <dgm:cxn modelId="{18F56E98-8294-3943-9834-0E3D4B95D9DA}" type="presParOf" srcId="{170A8933-CFC6-3A4D-A7C2-B49B91911673}" destId="{BFF594F9-B99D-3A4E-A04F-587BBB2A53B0}" srcOrd="2" destOrd="0" presId="urn:microsoft.com/office/officeart/2005/8/layout/process4"/>
    <dgm:cxn modelId="{B2499145-02FE-0E41-96DD-1D3FDE239E91}" type="presParOf" srcId="{BFF594F9-B99D-3A4E-A04F-587BBB2A53B0}" destId="{018DC2B8-76E2-0D4E-ADFB-FC2DFEC19ABD}" srcOrd="0" destOrd="0" presId="urn:microsoft.com/office/officeart/2005/8/layout/process4"/>
    <dgm:cxn modelId="{D8662994-B1C5-5A4D-9D43-20DF5259136E}" type="presParOf" srcId="{B2738878-1DE2-8841-A687-62CA16FF18D8}" destId="{48933506-D830-9747-9BCF-1F7306C3B79F}" srcOrd="1" destOrd="0" presId="urn:microsoft.com/office/officeart/2005/8/layout/process4"/>
    <dgm:cxn modelId="{4A215A6E-A3EE-F941-9533-BD0295844AA1}" type="presParOf" srcId="{B2738878-1DE2-8841-A687-62CA16FF18D8}" destId="{8B965C95-642E-854D-8681-5D51862499FB}" srcOrd="2" destOrd="0" presId="urn:microsoft.com/office/officeart/2005/8/layout/process4"/>
    <dgm:cxn modelId="{9FBEC7AE-DB57-334B-9F58-DB065386AD61}" type="presParOf" srcId="{8B965C95-642E-854D-8681-5D51862499FB}" destId="{57BB884C-AF80-ED4A-A41B-F38AB0AA1893}" srcOrd="0" destOrd="0" presId="urn:microsoft.com/office/officeart/2005/8/layout/process4"/>
    <dgm:cxn modelId="{0A04637A-FC61-EF4D-B404-8543809B1F64}" type="presParOf" srcId="{8B965C95-642E-854D-8681-5D51862499FB}" destId="{07D657C2-6456-3E4C-98E3-58A8B5462A1D}" srcOrd="1" destOrd="0" presId="urn:microsoft.com/office/officeart/2005/8/layout/process4"/>
    <dgm:cxn modelId="{D6D2B7B2-8ECE-5C48-9B35-8ADE7D84DA52}" type="presParOf" srcId="{8B965C95-642E-854D-8681-5D51862499FB}" destId="{97877287-7011-3646-B84E-1047763DCAA7}" srcOrd="2" destOrd="0" presId="urn:microsoft.com/office/officeart/2005/8/layout/process4"/>
    <dgm:cxn modelId="{A3F0FC22-CFFE-C74C-8B84-32195C0B3AB5}" type="presParOf" srcId="{97877287-7011-3646-B84E-1047763DCAA7}" destId="{D77A17F0-FD24-804F-B9BA-B89549FA1E9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D9C3C5-4EE0-E848-B699-8A0E9E9D69D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6B7ADE3E-8E57-D34C-9646-5DE55D005F5A}">
      <dgm:prSet phldrT="[Text]"/>
      <dgm:spPr/>
      <dgm:t>
        <a:bodyPr/>
        <a:lstStyle/>
        <a:p>
          <a:r>
            <a:rPr lang="en-NZ" dirty="0" smtClean="0"/>
            <a:t>Various possibilities exist:</a:t>
          </a:r>
          <a:endParaRPr lang="en-US" dirty="0"/>
        </a:p>
      </dgm:t>
    </dgm:pt>
    <dgm:pt modelId="{AC40C00E-5C93-1F46-8985-733F101DCE1C}" type="parTrans" cxnId="{5F218AA9-C11E-E242-8470-459F2B70E9F3}">
      <dgm:prSet/>
      <dgm:spPr/>
      <dgm:t>
        <a:bodyPr/>
        <a:lstStyle/>
        <a:p>
          <a:endParaRPr lang="en-US"/>
        </a:p>
      </dgm:t>
    </dgm:pt>
    <dgm:pt modelId="{C430AF6F-328B-8240-8A2B-C0B6DCC06AD6}" type="sibTrans" cxnId="{5F218AA9-C11E-E242-8470-459F2B70E9F3}">
      <dgm:prSet/>
      <dgm:spPr/>
      <dgm:t>
        <a:bodyPr/>
        <a:lstStyle/>
        <a:p>
          <a:endParaRPr lang="en-US"/>
        </a:p>
      </dgm:t>
    </dgm:pt>
    <dgm:pt modelId="{81663232-E89C-5943-9838-D45D4A966939}">
      <dgm:prSet/>
      <dgm:spPr/>
      <dgm:t>
        <a:bodyPr/>
        <a:lstStyle/>
        <a:p>
          <a:r>
            <a:rPr lang="en-NZ" dirty="0" smtClean="0"/>
            <a:t>lowest-priority process</a:t>
          </a:r>
        </a:p>
      </dgm:t>
    </dgm:pt>
    <dgm:pt modelId="{5324BBA9-550F-3D42-96C9-3F0CE13A61EB}" type="parTrans" cxnId="{F8ED8EC3-F1D9-BC40-AE60-506EDE95D493}">
      <dgm:prSet/>
      <dgm:spPr/>
      <dgm:t>
        <a:bodyPr/>
        <a:lstStyle/>
        <a:p>
          <a:endParaRPr lang="en-US"/>
        </a:p>
      </dgm:t>
    </dgm:pt>
    <dgm:pt modelId="{0011F9BE-1011-2F4E-A3E7-68B9EF56EE76}" type="sibTrans" cxnId="{F8ED8EC3-F1D9-BC40-AE60-506EDE95D493}">
      <dgm:prSet/>
      <dgm:spPr/>
      <dgm:t>
        <a:bodyPr/>
        <a:lstStyle/>
        <a:p>
          <a:endParaRPr lang="en-US"/>
        </a:p>
      </dgm:t>
    </dgm:pt>
    <dgm:pt modelId="{A5C047B0-673D-8E4F-A1FB-FE6419783974}">
      <dgm:prSet/>
      <dgm:spPr/>
      <dgm:t>
        <a:bodyPr/>
        <a:lstStyle/>
        <a:p>
          <a:r>
            <a:rPr lang="en-NZ" dirty="0" smtClean="0"/>
            <a:t>faulting process</a:t>
          </a:r>
        </a:p>
      </dgm:t>
    </dgm:pt>
    <dgm:pt modelId="{25DE016B-C9A8-1744-BF22-1BDADB856E93}" type="parTrans" cxnId="{3CC7EE1B-EB12-E64E-83EE-CF215C9B416D}">
      <dgm:prSet/>
      <dgm:spPr/>
      <dgm:t>
        <a:bodyPr/>
        <a:lstStyle/>
        <a:p>
          <a:endParaRPr lang="en-US"/>
        </a:p>
      </dgm:t>
    </dgm:pt>
    <dgm:pt modelId="{6611C196-FB16-3242-8647-76B8786D248B}" type="sibTrans" cxnId="{3CC7EE1B-EB12-E64E-83EE-CF215C9B416D}">
      <dgm:prSet/>
      <dgm:spPr/>
      <dgm:t>
        <a:bodyPr/>
        <a:lstStyle/>
        <a:p>
          <a:endParaRPr lang="en-US"/>
        </a:p>
      </dgm:t>
    </dgm:pt>
    <dgm:pt modelId="{2CC078CE-CE72-DA40-A08C-B35DA6A69267}">
      <dgm:prSet/>
      <dgm:spPr/>
      <dgm:t>
        <a:bodyPr/>
        <a:lstStyle/>
        <a:p>
          <a:r>
            <a:rPr lang="en-NZ" dirty="0" smtClean="0"/>
            <a:t>last process activated</a:t>
          </a:r>
        </a:p>
      </dgm:t>
    </dgm:pt>
    <dgm:pt modelId="{8302FA70-9F37-A74D-B4A9-C1976750FCC0}" type="parTrans" cxnId="{E944EE72-AE0B-EC46-BCED-EC6B477FA157}">
      <dgm:prSet/>
      <dgm:spPr/>
      <dgm:t>
        <a:bodyPr/>
        <a:lstStyle/>
        <a:p>
          <a:endParaRPr lang="en-US"/>
        </a:p>
      </dgm:t>
    </dgm:pt>
    <dgm:pt modelId="{4550C1D9-63E4-3745-98EC-ACDDBBDB8704}" type="sibTrans" cxnId="{E944EE72-AE0B-EC46-BCED-EC6B477FA157}">
      <dgm:prSet/>
      <dgm:spPr/>
      <dgm:t>
        <a:bodyPr/>
        <a:lstStyle/>
        <a:p>
          <a:endParaRPr lang="en-US"/>
        </a:p>
      </dgm:t>
    </dgm:pt>
    <dgm:pt modelId="{957638B3-9D61-F545-959B-734CB6E505F5}">
      <dgm:prSet/>
      <dgm:spPr/>
      <dgm:t>
        <a:bodyPr/>
        <a:lstStyle/>
        <a:p>
          <a:r>
            <a:rPr lang="en-NZ" dirty="0" smtClean="0"/>
            <a:t>process with the smallest resident set</a:t>
          </a:r>
        </a:p>
      </dgm:t>
    </dgm:pt>
    <dgm:pt modelId="{7FCD3677-A710-4E4B-B87B-DC40720265B8}" type="parTrans" cxnId="{A670FF89-C4ED-794D-8EDE-F3149CD28217}">
      <dgm:prSet/>
      <dgm:spPr/>
      <dgm:t>
        <a:bodyPr/>
        <a:lstStyle/>
        <a:p>
          <a:endParaRPr lang="en-US"/>
        </a:p>
      </dgm:t>
    </dgm:pt>
    <dgm:pt modelId="{E708CCBA-46B5-734D-A5C8-C056B3C629F0}" type="sibTrans" cxnId="{A670FF89-C4ED-794D-8EDE-F3149CD28217}">
      <dgm:prSet/>
      <dgm:spPr/>
      <dgm:t>
        <a:bodyPr/>
        <a:lstStyle/>
        <a:p>
          <a:endParaRPr lang="en-US"/>
        </a:p>
      </dgm:t>
    </dgm:pt>
    <dgm:pt modelId="{FE73AC30-B099-AE43-932A-1C425C764A9D}">
      <dgm:prSet/>
      <dgm:spPr/>
      <dgm:t>
        <a:bodyPr/>
        <a:lstStyle/>
        <a:p>
          <a:r>
            <a:rPr lang="en-NZ" dirty="0" smtClean="0"/>
            <a:t>largest process</a:t>
          </a:r>
        </a:p>
      </dgm:t>
    </dgm:pt>
    <dgm:pt modelId="{B822F12D-0982-3144-96F4-D9D913EA19B9}" type="parTrans" cxnId="{1CC5EFB8-AA37-344D-927B-8EBF70E882DF}">
      <dgm:prSet/>
      <dgm:spPr/>
      <dgm:t>
        <a:bodyPr/>
        <a:lstStyle/>
        <a:p>
          <a:endParaRPr lang="en-US"/>
        </a:p>
      </dgm:t>
    </dgm:pt>
    <dgm:pt modelId="{2068C441-CB8C-8C4D-A829-835CEE5E799C}" type="sibTrans" cxnId="{1CC5EFB8-AA37-344D-927B-8EBF70E882DF}">
      <dgm:prSet/>
      <dgm:spPr/>
      <dgm:t>
        <a:bodyPr/>
        <a:lstStyle/>
        <a:p>
          <a:endParaRPr lang="en-US"/>
        </a:p>
      </dgm:t>
    </dgm:pt>
    <dgm:pt modelId="{83033804-0C0F-484E-9F8B-29CF9C84354C}">
      <dgm:prSet/>
      <dgm:spPr/>
      <dgm:t>
        <a:bodyPr/>
        <a:lstStyle/>
        <a:p>
          <a:r>
            <a:rPr lang="en-NZ" dirty="0" smtClean="0"/>
            <a:t>process with the largest remaining execution window</a:t>
          </a:r>
        </a:p>
      </dgm:t>
    </dgm:pt>
    <dgm:pt modelId="{BADA29D4-F655-E747-8202-DC86FED9701B}" type="parTrans" cxnId="{872BE5D2-4185-DB45-AEF5-756E030C1DED}">
      <dgm:prSet/>
      <dgm:spPr/>
      <dgm:t>
        <a:bodyPr/>
        <a:lstStyle/>
        <a:p>
          <a:endParaRPr lang="en-US"/>
        </a:p>
      </dgm:t>
    </dgm:pt>
    <dgm:pt modelId="{3466CFB1-0EDD-E544-9A23-A81EE567430D}" type="sibTrans" cxnId="{872BE5D2-4185-DB45-AEF5-756E030C1DED}">
      <dgm:prSet/>
      <dgm:spPr/>
      <dgm:t>
        <a:bodyPr/>
        <a:lstStyle/>
        <a:p>
          <a:endParaRPr lang="en-US"/>
        </a:p>
      </dgm:t>
    </dgm:pt>
    <dgm:pt modelId="{16543A37-E258-C04C-B577-83A872101DA6}" type="pres">
      <dgm:prSet presAssocID="{E3D9C3C5-4EE0-E848-B699-8A0E9E9D69D8}" presName="Name0" presStyleCnt="0">
        <dgm:presLayoutVars>
          <dgm:dir/>
          <dgm:resizeHandles val="exact"/>
        </dgm:presLayoutVars>
      </dgm:prSet>
      <dgm:spPr/>
      <dgm:t>
        <a:bodyPr/>
        <a:lstStyle/>
        <a:p>
          <a:endParaRPr lang="en-US"/>
        </a:p>
      </dgm:t>
    </dgm:pt>
    <dgm:pt modelId="{DD51CAA0-63EC-5F44-9DA2-A1CCB69B69C7}" type="pres">
      <dgm:prSet presAssocID="{6B7ADE3E-8E57-D34C-9646-5DE55D005F5A}" presName="node" presStyleLbl="node1" presStyleIdx="0" presStyleCnt="1">
        <dgm:presLayoutVars>
          <dgm:bulletEnabled val="1"/>
        </dgm:presLayoutVars>
      </dgm:prSet>
      <dgm:spPr/>
      <dgm:t>
        <a:bodyPr/>
        <a:lstStyle/>
        <a:p>
          <a:endParaRPr lang="en-US"/>
        </a:p>
      </dgm:t>
    </dgm:pt>
  </dgm:ptLst>
  <dgm:cxnLst>
    <dgm:cxn modelId="{5F218AA9-C11E-E242-8470-459F2B70E9F3}" srcId="{E3D9C3C5-4EE0-E848-B699-8A0E9E9D69D8}" destId="{6B7ADE3E-8E57-D34C-9646-5DE55D005F5A}" srcOrd="0" destOrd="0" parTransId="{AC40C00E-5C93-1F46-8985-733F101DCE1C}" sibTransId="{C430AF6F-328B-8240-8A2B-C0B6DCC06AD6}"/>
    <dgm:cxn modelId="{4B1EC50C-B2EC-5049-A7B4-840BEAFC4810}" type="presOf" srcId="{83033804-0C0F-484E-9F8B-29CF9C84354C}" destId="{DD51CAA0-63EC-5F44-9DA2-A1CCB69B69C7}" srcOrd="0" destOrd="6" presId="urn:microsoft.com/office/officeart/2005/8/layout/hList6"/>
    <dgm:cxn modelId="{DCCF63B0-1BE6-4449-A6E3-321C632B757D}" type="presOf" srcId="{2CC078CE-CE72-DA40-A08C-B35DA6A69267}" destId="{DD51CAA0-63EC-5F44-9DA2-A1CCB69B69C7}" srcOrd="0" destOrd="3" presId="urn:microsoft.com/office/officeart/2005/8/layout/hList6"/>
    <dgm:cxn modelId="{E944EE72-AE0B-EC46-BCED-EC6B477FA157}" srcId="{6B7ADE3E-8E57-D34C-9646-5DE55D005F5A}" destId="{2CC078CE-CE72-DA40-A08C-B35DA6A69267}" srcOrd="2" destOrd="0" parTransId="{8302FA70-9F37-A74D-B4A9-C1976750FCC0}" sibTransId="{4550C1D9-63E4-3745-98EC-ACDDBBDB8704}"/>
    <dgm:cxn modelId="{1CC5EFB8-AA37-344D-927B-8EBF70E882DF}" srcId="{6B7ADE3E-8E57-D34C-9646-5DE55D005F5A}" destId="{FE73AC30-B099-AE43-932A-1C425C764A9D}" srcOrd="4" destOrd="0" parTransId="{B822F12D-0982-3144-96F4-D9D913EA19B9}" sibTransId="{2068C441-CB8C-8C4D-A829-835CEE5E799C}"/>
    <dgm:cxn modelId="{2F1357A3-B135-4F4A-9109-0A62EC988166}" type="presOf" srcId="{81663232-E89C-5943-9838-D45D4A966939}" destId="{DD51CAA0-63EC-5F44-9DA2-A1CCB69B69C7}" srcOrd="0" destOrd="1" presId="urn:microsoft.com/office/officeart/2005/8/layout/hList6"/>
    <dgm:cxn modelId="{9DC81422-42DF-4A4D-936B-9C1CDC9241E0}" type="presOf" srcId="{6B7ADE3E-8E57-D34C-9646-5DE55D005F5A}" destId="{DD51CAA0-63EC-5F44-9DA2-A1CCB69B69C7}" srcOrd="0" destOrd="0" presId="urn:microsoft.com/office/officeart/2005/8/layout/hList6"/>
    <dgm:cxn modelId="{1DC664EB-F60C-754F-BEFC-AA59C0A655F5}" type="presOf" srcId="{FE73AC30-B099-AE43-932A-1C425C764A9D}" destId="{DD51CAA0-63EC-5F44-9DA2-A1CCB69B69C7}" srcOrd="0" destOrd="5" presId="urn:microsoft.com/office/officeart/2005/8/layout/hList6"/>
    <dgm:cxn modelId="{F8ED8EC3-F1D9-BC40-AE60-506EDE95D493}" srcId="{6B7ADE3E-8E57-D34C-9646-5DE55D005F5A}" destId="{81663232-E89C-5943-9838-D45D4A966939}" srcOrd="0" destOrd="0" parTransId="{5324BBA9-550F-3D42-96C9-3F0CE13A61EB}" sibTransId="{0011F9BE-1011-2F4E-A3E7-68B9EF56EE76}"/>
    <dgm:cxn modelId="{5F12B2D4-777D-294E-A0E3-537A52D3318C}" type="presOf" srcId="{A5C047B0-673D-8E4F-A1FB-FE6419783974}" destId="{DD51CAA0-63EC-5F44-9DA2-A1CCB69B69C7}" srcOrd="0" destOrd="2" presId="urn:microsoft.com/office/officeart/2005/8/layout/hList6"/>
    <dgm:cxn modelId="{A670FF89-C4ED-794D-8EDE-F3149CD28217}" srcId="{6B7ADE3E-8E57-D34C-9646-5DE55D005F5A}" destId="{957638B3-9D61-F545-959B-734CB6E505F5}" srcOrd="3" destOrd="0" parTransId="{7FCD3677-A710-4E4B-B87B-DC40720265B8}" sibTransId="{E708CCBA-46B5-734D-A5C8-C056B3C629F0}"/>
    <dgm:cxn modelId="{3CC7EE1B-EB12-E64E-83EE-CF215C9B416D}" srcId="{6B7ADE3E-8E57-D34C-9646-5DE55D005F5A}" destId="{A5C047B0-673D-8E4F-A1FB-FE6419783974}" srcOrd="1" destOrd="0" parTransId="{25DE016B-C9A8-1744-BF22-1BDADB856E93}" sibTransId="{6611C196-FB16-3242-8647-76B8786D248B}"/>
    <dgm:cxn modelId="{6A1131BE-2A29-224B-84DF-EBB324AEABDC}" type="presOf" srcId="{957638B3-9D61-F545-959B-734CB6E505F5}" destId="{DD51CAA0-63EC-5F44-9DA2-A1CCB69B69C7}" srcOrd="0" destOrd="4" presId="urn:microsoft.com/office/officeart/2005/8/layout/hList6"/>
    <dgm:cxn modelId="{872BE5D2-4185-DB45-AEF5-756E030C1DED}" srcId="{6B7ADE3E-8E57-D34C-9646-5DE55D005F5A}" destId="{83033804-0C0F-484E-9F8B-29CF9C84354C}" srcOrd="5" destOrd="0" parTransId="{BADA29D4-F655-E747-8202-DC86FED9701B}" sibTransId="{3466CFB1-0EDD-E544-9A23-A81EE567430D}"/>
    <dgm:cxn modelId="{8DE8DF04-6F5B-744A-87A3-824AC196A7ED}" type="presOf" srcId="{E3D9C3C5-4EE0-E848-B699-8A0E9E9D69D8}" destId="{16543A37-E258-C04C-B577-83A872101DA6}" srcOrd="0" destOrd="0" presId="urn:microsoft.com/office/officeart/2005/8/layout/hList6"/>
    <dgm:cxn modelId="{0949B632-7CED-CC46-8D77-DC4C1212953F}" type="presParOf" srcId="{16543A37-E258-C04C-B577-83A872101DA6}" destId="{DD51CAA0-63EC-5F44-9DA2-A1CCB69B69C7}"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81AA77-07DA-2142-96A5-49CC6B15946F}"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D120E8D3-24E9-1949-A11E-AEDC36548878}">
      <dgm:prSet phldrT="[Text]"/>
      <dgm:spPr>
        <a:solidFill>
          <a:schemeClr val="accent6"/>
        </a:solidFill>
      </dgm:spPr>
      <dgm:t>
        <a:bodyPr/>
        <a:lstStyle/>
        <a:p>
          <a:r>
            <a:rPr lang="en-US" dirty="0" smtClean="0"/>
            <a:t>Page number</a:t>
          </a:r>
          <a:endParaRPr lang="en-US" dirty="0"/>
        </a:p>
      </dgm:t>
    </dgm:pt>
    <dgm:pt modelId="{0FF2646A-4BE6-494D-9265-1A619671013C}" type="parTrans" cxnId="{DD2F4EFD-4844-A047-BC3B-103B4F861170}">
      <dgm:prSet/>
      <dgm:spPr/>
      <dgm:t>
        <a:bodyPr/>
        <a:lstStyle/>
        <a:p>
          <a:endParaRPr lang="en-US"/>
        </a:p>
      </dgm:t>
    </dgm:pt>
    <dgm:pt modelId="{272D528E-4010-9842-B116-85D5F7883787}" type="sibTrans" cxnId="{DD2F4EFD-4844-A047-BC3B-103B4F861170}">
      <dgm:prSet/>
      <dgm:spPr/>
      <dgm:t>
        <a:bodyPr/>
        <a:lstStyle/>
        <a:p>
          <a:endParaRPr lang="en-US"/>
        </a:p>
      </dgm:t>
    </dgm:pt>
    <dgm:pt modelId="{D8A33B25-0E4D-B04A-BCE3-E19DE50E9F74}">
      <dgm:prSet/>
      <dgm:spPr/>
      <dgm:t>
        <a:bodyPr/>
        <a:lstStyle/>
        <a:p>
          <a:r>
            <a:rPr lang="en-US" dirty="0" smtClean="0"/>
            <a:t>Process identifier</a:t>
          </a:r>
        </a:p>
      </dgm:t>
    </dgm:pt>
    <dgm:pt modelId="{C54E160A-AE13-AA4A-A35D-3A1A7F93D370}" type="parTrans" cxnId="{EF3A9E1D-ECCD-FA4A-A5B5-4EE89D7141B9}">
      <dgm:prSet/>
      <dgm:spPr/>
      <dgm:t>
        <a:bodyPr/>
        <a:lstStyle/>
        <a:p>
          <a:endParaRPr lang="en-US"/>
        </a:p>
      </dgm:t>
    </dgm:pt>
    <dgm:pt modelId="{2B6AF75F-D056-0843-ADE1-22FCBA373D51}" type="sibTrans" cxnId="{EF3A9E1D-ECCD-FA4A-A5B5-4EE89D7141B9}">
      <dgm:prSet/>
      <dgm:spPr/>
      <dgm:t>
        <a:bodyPr/>
        <a:lstStyle/>
        <a:p>
          <a:endParaRPr lang="en-US"/>
        </a:p>
      </dgm:t>
    </dgm:pt>
    <dgm:pt modelId="{450DC066-D072-2846-A95B-4F23A895F9D4}">
      <dgm:prSet/>
      <dgm:spPr/>
      <dgm:t>
        <a:bodyPr/>
        <a:lstStyle/>
        <a:p>
          <a:r>
            <a:rPr lang="en-NZ" dirty="0" smtClean="0"/>
            <a:t>the process that owns this page</a:t>
          </a:r>
        </a:p>
      </dgm:t>
    </dgm:pt>
    <dgm:pt modelId="{2BD053F5-3F26-0C4F-8DEB-F18FF4375857}" type="parTrans" cxnId="{6181FA2F-42E1-2E41-A878-0CB4536B0119}">
      <dgm:prSet/>
      <dgm:spPr/>
      <dgm:t>
        <a:bodyPr/>
        <a:lstStyle/>
        <a:p>
          <a:endParaRPr lang="en-US"/>
        </a:p>
      </dgm:t>
    </dgm:pt>
    <dgm:pt modelId="{CD6EA102-7A61-F444-8777-E25DFE80DA44}" type="sibTrans" cxnId="{6181FA2F-42E1-2E41-A878-0CB4536B0119}">
      <dgm:prSet/>
      <dgm:spPr/>
      <dgm:t>
        <a:bodyPr/>
        <a:lstStyle/>
        <a:p>
          <a:endParaRPr lang="en-US"/>
        </a:p>
      </dgm:t>
    </dgm:pt>
    <dgm:pt modelId="{09417694-75BB-374C-9447-7A8C104BB20D}">
      <dgm:prSet/>
      <dgm:spPr>
        <a:solidFill>
          <a:schemeClr val="accent1"/>
        </a:solidFill>
      </dgm:spPr>
      <dgm:t>
        <a:bodyPr/>
        <a:lstStyle/>
        <a:p>
          <a:r>
            <a:rPr lang="en-US" dirty="0" smtClean="0"/>
            <a:t>Control bits</a:t>
          </a:r>
        </a:p>
      </dgm:t>
    </dgm:pt>
    <dgm:pt modelId="{EB447890-8F5B-8240-92FE-10B318308115}" type="parTrans" cxnId="{5747B466-12F3-B447-8971-76576D63AF5D}">
      <dgm:prSet/>
      <dgm:spPr/>
      <dgm:t>
        <a:bodyPr/>
        <a:lstStyle/>
        <a:p>
          <a:endParaRPr lang="en-US"/>
        </a:p>
      </dgm:t>
    </dgm:pt>
    <dgm:pt modelId="{D87310E4-5F4B-6D45-8394-22CAD98DA861}" type="sibTrans" cxnId="{5747B466-12F3-B447-8971-76576D63AF5D}">
      <dgm:prSet/>
      <dgm:spPr/>
      <dgm:t>
        <a:bodyPr/>
        <a:lstStyle/>
        <a:p>
          <a:endParaRPr lang="en-US"/>
        </a:p>
      </dgm:t>
    </dgm:pt>
    <dgm:pt modelId="{43C34199-651A-8D4F-A298-A1625BEA1769}">
      <dgm:prSet/>
      <dgm:spPr/>
      <dgm:t>
        <a:bodyPr/>
        <a:lstStyle/>
        <a:p>
          <a:r>
            <a:rPr lang="en-NZ" dirty="0" smtClean="0"/>
            <a:t>includes flags and protection and locking information</a:t>
          </a:r>
          <a:endParaRPr lang="en-US" dirty="0" smtClean="0"/>
        </a:p>
      </dgm:t>
    </dgm:pt>
    <dgm:pt modelId="{72CB8B4B-F6E3-D946-8267-C3C6D5752854}" type="parTrans" cxnId="{19F713F4-EFB8-0340-AF3D-91D505E963CB}">
      <dgm:prSet/>
      <dgm:spPr/>
      <dgm:t>
        <a:bodyPr/>
        <a:lstStyle/>
        <a:p>
          <a:endParaRPr lang="en-US"/>
        </a:p>
      </dgm:t>
    </dgm:pt>
    <dgm:pt modelId="{11256ADB-6FED-5043-889A-3059F465029A}" type="sibTrans" cxnId="{19F713F4-EFB8-0340-AF3D-91D505E963CB}">
      <dgm:prSet/>
      <dgm:spPr/>
      <dgm:t>
        <a:bodyPr/>
        <a:lstStyle/>
        <a:p>
          <a:endParaRPr lang="en-US"/>
        </a:p>
      </dgm:t>
    </dgm:pt>
    <dgm:pt modelId="{1FADDC4D-66A3-814C-AFBF-41B63772ABF5}">
      <dgm:prSet/>
      <dgm:spPr>
        <a:solidFill>
          <a:schemeClr val="accent6"/>
        </a:solidFill>
      </dgm:spPr>
      <dgm:t>
        <a:bodyPr/>
        <a:lstStyle/>
        <a:p>
          <a:r>
            <a:rPr lang="en-US" smtClean="0"/>
            <a:t>Chain pointer</a:t>
          </a:r>
          <a:endParaRPr lang="en-US" dirty="0" smtClean="0"/>
        </a:p>
      </dgm:t>
    </dgm:pt>
    <dgm:pt modelId="{B9632BC2-D3F9-C548-A201-169B1171A673}" type="parTrans" cxnId="{DAD45610-8220-3348-B795-919A8D3B8599}">
      <dgm:prSet/>
      <dgm:spPr/>
      <dgm:t>
        <a:bodyPr/>
        <a:lstStyle/>
        <a:p>
          <a:endParaRPr lang="en-US"/>
        </a:p>
      </dgm:t>
    </dgm:pt>
    <dgm:pt modelId="{D2C6B560-278A-5E4D-ACD7-0DC9D75E9919}" type="sibTrans" cxnId="{DAD45610-8220-3348-B795-919A8D3B8599}">
      <dgm:prSet/>
      <dgm:spPr/>
      <dgm:t>
        <a:bodyPr/>
        <a:lstStyle/>
        <a:p>
          <a:endParaRPr lang="en-US"/>
        </a:p>
      </dgm:t>
    </dgm:pt>
    <dgm:pt modelId="{E8BBD288-510C-6F4B-974E-9EB6FDAE9ECF}">
      <dgm:prSet/>
      <dgm:spPr/>
      <dgm:t>
        <a:bodyPr/>
        <a:lstStyle/>
        <a:p>
          <a:r>
            <a:rPr lang="en-NZ" dirty="0" smtClean="0"/>
            <a:t>the index value of the next entry in the chain</a:t>
          </a:r>
          <a:endParaRPr lang="en-US" dirty="0"/>
        </a:p>
      </dgm:t>
    </dgm:pt>
    <dgm:pt modelId="{562D6E1C-2D55-2D43-863C-D6BE6028D1FC}" type="parTrans" cxnId="{36DB6C3A-D272-044F-8C57-1336AAD3BE76}">
      <dgm:prSet/>
      <dgm:spPr/>
      <dgm:t>
        <a:bodyPr/>
        <a:lstStyle/>
        <a:p>
          <a:endParaRPr lang="en-US"/>
        </a:p>
      </dgm:t>
    </dgm:pt>
    <dgm:pt modelId="{12040787-25C2-5A4D-BBB1-26251F4C2ECC}" type="sibTrans" cxnId="{36DB6C3A-D272-044F-8C57-1336AAD3BE76}">
      <dgm:prSet/>
      <dgm:spPr/>
      <dgm:t>
        <a:bodyPr/>
        <a:lstStyle/>
        <a:p>
          <a:endParaRPr lang="en-US"/>
        </a:p>
      </dgm:t>
    </dgm:pt>
    <dgm:pt modelId="{C056616E-34AB-D848-9960-0BCC43307BE1}" type="pres">
      <dgm:prSet presAssocID="{F581AA77-07DA-2142-96A5-49CC6B15946F}" presName="Name0" presStyleCnt="0">
        <dgm:presLayoutVars>
          <dgm:dir/>
          <dgm:animLvl val="lvl"/>
          <dgm:resizeHandles val="exact"/>
        </dgm:presLayoutVars>
      </dgm:prSet>
      <dgm:spPr/>
      <dgm:t>
        <a:bodyPr/>
        <a:lstStyle/>
        <a:p>
          <a:endParaRPr lang="en-US"/>
        </a:p>
      </dgm:t>
    </dgm:pt>
    <dgm:pt modelId="{BA002ADF-51AF-934D-B800-DEB8A054188D}" type="pres">
      <dgm:prSet presAssocID="{D120E8D3-24E9-1949-A11E-AEDC36548878}" presName="composite" presStyleCnt="0"/>
      <dgm:spPr/>
    </dgm:pt>
    <dgm:pt modelId="{A4D7E7A2-94C8-6449-B815-A75A1C804EEF}" type="pres">
      <dgm:prSet presAssocID="{D120E8D3-24E9-1949-A11E-AEDC36548878}" presName="parTx" presStyleLbl="node1" presStyleIdx="0" presStyleCnt="4">
        <dgm:presLayoutVars>
          <dgm:chMax val="0"/>
          <dgm:chPref val="0"/>
          <dgm:bulletEnabled val="1"/>
        </dgm:presLayoutVars>
      </dgm:prSet>
      <dgm:spPr/>
      <dgm:t>
        <a:bodyPr/>
        <a:lstStyle/>
        <a:p>
          <a:endParaRPr lang="en-US"/>
        </a:p>
      </dgm:t>
    </dgm:pt>
    <dgm:pt modelId="{3D995D19-7DC5-4342-8C7E-884934FFA9AF}" type="pres">
      <dgm:prSet presAssocID="{D120E8D3-24E9-1949-A11E-AEDC36548878}" presName="desTx" presStyleLbl="revTx" presStyleIdx="0" presStyleCnt="3">
        <dgm:presLayoutVars>
          <dgm:bulletEnabled val="1"/>
        </dgm:presLayoutVars>
      </dgm:prSet>
      <dgm:spPr/>
      <dgm:t>
        <a:bodyPr/>
        <a:lstStyle/>
        <a:p>
          <a:endParaRPr lang="en-US"/>
        </a:p>
      </dgm:t>
    </dgm:pt>
    <dgm:pt modelId="{BF4E8943-7FF7-0B48-9470-6655CBDD83D2}" type="pres">
      <dgm:prSet presAssocID="{272D528E-4010-9842-B116-85D5F7883787}" presName="space" presStyleCnt="0"/>
      <dgm:spPr/>
    </dgm:pt>
    <dgm:pt modelId="{89FDFD00-DD75-DC43-90FE-8CAE5A426339}" type="pres">
      <dgm:prSet presAssocID="{D8A33B25-0E4D-B04A-BCE3-E19DE50E9F74}" presName="composite" presStyleCnt="0"/>
      <dgm:spPr/>
    </dgm:pt>
    <dgm:pt modelId="{EE339B2B-776F-DD41-B17A-16E3F91452EC}" type="pres">
      <dgm:prSet presAssocID="{D8A33B25-0E4D-B04A-BCE3-E19DE50E9F74}" presName="parTx" presStyleLbl="node1" presStyleIdx="1" presStyleCnt="4">
        <dgm:presLayoutVars>
          <dgm:chMax val="0"/>
          <dgm:chPref val="0"/>
          <dgm:bulletEnabled val="1"/>
        </dgm:presLayoutVars>
      </dgm:prSet>
      <dgm:spPr/>
      <dgm:t>
        <a:bodyPr/>
        <a:lstStyle/>
        <a:p>
          <a:endParaRPr lang="en-US"/>
        </a:p>
      </dgm:t>
    </dgm:pt>
    <dgm:pt modelId="{F277B540-B5D5-CF42-B739-45F4DBE2427C}" type="pres">
      <dgm:prSet presAssocID="{D8A33B25-0E4D-B04A-BCE3-E19DE50E9F74}" presName="desTx" presStyleLbl="revTx" presStyleIdx="0" presStyleCnt="3">
        <dgm:presLayoutVars>
          <dgm:bulletEnabled val="1"/>
        </dgm:presLayoutVars>
      </dgm:prSet>
      <dgm:spPr/>
      <dgm:t>
        <a:bodyPr/>
        <a:lstStyle/>
        <a:p>
          <a:endParaRPr lang="en-US"/>
        </a:p>
      </dgm:t>
    </dgm:pt>
    <dgm:pt modelId="{F6F6DC32-7868-AA4F-9242-9DEF1FDD8EE1}" type="pres">
      <dgm:prSet presAssocID="{2B6AF75F-D056-0843-ADE1-22FCBA373D51}" presName="space" presStyleCnt="0"/>
      <dgm:spPr/>
    </dgm:pt>
    <dgm:pt modelId="{A8865112-5013-8A4E-BA27-F4D4FE2917B0}" type="pres">
      <dgm:prSet presAssocID="{09417694-75BB-374C-9447-7A8C104BB20D}" presName="composite" presStyleCnt="0"/>
      <dgm:spPr/>
    </dgm:pt>
    <dgm:pt modelId="{FA0BD477-E17C-9046-8416-8129B3958C7A}" type="pres">
      <dgm:prSet presAssocID="{09417694-75BB-374C-9447-7A8C104BB20D}" presName="parTx" presStyleLbl="node1" presStyleIdx="2" presStyleCnt="4">
        <dgm:presLayoutVars>
          <dgm:chMax val="0"/>
          <dgm:chPref val="0"/>
          <dgm:bulletEnabled val="1"/>
        </dgm:presLayoutVars>
      </dgm:prSet>
      <dgm:spPr/>
      <dgm:t>
        <a:bodyPr/>
        <a:lstStyle/>
        <a:p>
          <a:endParaRPr lang="en-US"/>
        </a:p>
      </dgm:t>
    </dgm:pt>
    <dgm:pt modelId="{3744A542-2291-5A41-9CE1-FBAA98039FEC}" type="pres">
      <dgm:prSet presAssocID="{09417694-75BB-374C-9447-7A8C104BB20D}" presName="desTx" presStyleLbl="revTx" presStyleIdx="1" presStyleCnt="3">
        <dgm:presLayoutVars>
          <dgm:bulletEnabled val="1"/>
        </dgm:presLayoutVars>
      </dgm:prSet>
      <dgm:spPr/>
      <dgm:t>
        <a:bodyPr/>
        <a:lstStyle/>
        <a:p>
          <a:endParaRPr lang="en-US"/>
        </a:p>
      </dgm:t>
    </dgm:pt>
    <dgm:pt modelId="{92F9D02F-F706-7F44-A676-0EC861187D63}" type="pres">
      <dgm:prSet presAssocID="{D87310E4-5F4B-6D45-8394-22CAD98DA861}" presName="space" presStyleCnt="0"/>
      <dgm:spPr/>
    </dgm:pt>
    <dgm:pt modelId="{2FC605C3-5EF4-1943-97B6-4965A2F767F5}" type="pres">
      <dgm:prSet presAssocID="{1FADDC4D-66A3-814C-AFBF-41B63772ABF5}" presName="composite" presStyleCnt="0"/>
      <dgm:spPr/>
    </dgm:pt>
    <dgm:pt modelId="{4497DCE3-38DE-B342-B75A-262B32B84D6F}" type="pres">
      <dgm:prSet presAssocID="{1FADDC4D-66A3-814C-AFBF-41B63772ABF5}" presName="parTx" presStyleLbl="node1" presStyleIdx="3" presStyleCnt="4">
        <dgm:presLayoutVars>
          <dgm:chMax val="0"/>
          <dgm:chPref val="0"/>
          <dgm:bulletEnabled val="1"/>
        </dgm:presLayoutVars>
      </dgm:prSet>
      <dgm:spPr/>
      <dgm:t>
        <a:bodyPr/>
        <a:lstStyle/>
        <a:p>
          <a:endParaRPr lang="en-US"/>
        </a:p>
      </dgm:t>
    </dgm:pt>
    <dgm:pt modelId="{D3897995-0BC0-F747-93A9-7187BB897C7C}" type="pres">
      <dgm:prSet presAssocID="{1FADDC4D-66A3-814C-AFBF-41B63772ABF5}" presName="desTx" presStyleLbl="revTx" presStyleIdx="2" presStyleCnt="3">
        <dgm:presLayoutVars>
          <dgm:bulletEnabled val="1"/>
        </dgm:presLayoutVars>
      </dgm:prSet>
      <dgm:spPr/>
      <dgm:t>
        <a:bodyPr/>
        <a:lstStyle/>
        <a:p>
          <a:endParaRPr lang="en-US"/>
        </a:p>
      </dgm:t>
    </dgm:pt>
  </dgm:ptLst>
  <dgm:cxnLst>
    <dgm:cxn modelId="{19F713F4-EFB8-0340-AF3D-91D505E963CB}" srcId="{09417694-75BB-374C-9447-7A8C104BB20D}" destId="{43C34199-651A-8D4F-A298-A1625BEA1769}" srcOrd="0" destOrd="0" parTransId="{72CB8B4B-F6E3-D946-8267-C3C6D5752854}" sibTransId="{11256ADB-6FED-5043-889A-3059F465029A}"/>
    <dgm:cxn modelId="{EF3A9E1D-ECCD-FA4A-A5B5-4EE89D7141B9}" srcId="{F581AA77-07DA-2142-96A5-49CC6B15946F}" destId="{D8A33B25-0E4D-B04A-BCE3-E19DE50E9F74}" srcOrd="1" destOrd="0" parTransId="{C54E160A-AE13-AA4A-A35D-3A1A7F93D370}" sibTransId="{2B6AF75F-D056-0843-ADE1-22FCBA373D51}"/>
    <dgm:cxn modelId="{8E6D4D5F-3E17-44EF-B2B2-035C8B4624A9}" type="presOf" srcId="{D8A33B25-0E4D-B04A-BCE3-E19DE50E9F74}" destId="{EE339B2B-776F-DD41-B17A-16E3F91452EC}" srcOrd="0" destOrd="0" presId="urn:microsoft.com/office/officeart/2005/8/layout/chevron1"/>
    <dgm:cxn modelId="{6181FA2F-42E1-2E41-A878-0CB4536B0119}" srcId="{D8A33B25-0E4D-B04A-BCE3-E19DE50E9F74}" destId="{450DC066-D072-2846-A95B-4F23A895F9D4}" srcOrd="0" destOrd="0" parTransId="{2BD053F5-3F26-0C4F-8DEB-F18FF4375857}" sibTransId="{CD6EA102-7A61-F444-8777-E25DFE80DA44}"/>
    <dgm:cxn modelId="{5747B466-12F3-B447-8971-76576D63AF5D}" srcId="{F581AA77-07DA-2142-96A5-49CC6B15946F}" destId="{09417694-75BB-374C-9447-7A8C104BB20D}" srcOrd="2" destOrd="0" parTransId="{EB447890-8F5B-8240-92FE-10B318308115}" sibTransId="{D87310E4-5F4B-6D45-8394-22CAD98DA861}"/>
    <dgm:cxn modelId="{DD2F4EFD-4844-A047-BC3B-103B4F861170}" srcId="{F581AA77-07DA-2142-96A5-49CC6B15946F}" destId="{D120E8D3-24E9-1949-A11E-AEDC36548878}" srcOrd="0" destOrd="0" parTransId="{0FF2646A-4BE6-494D-9265-1A619671013C}" sibTransId="{272D528E-4010-9842-B116-85D5F7883787}"/>
    <dgm:cxn modelId="{DAD45610-8220-3348-B795-919A8D3B8599}" srcId="{F581AA77-07DA-2142-96A5-49CC6B15946F}" destId="{1FADDC4D-66A3-814C-AFBF-41B63772ABF5}" srcOrd="3" destOrd="0" parTransId="{B9632BC2-D3F9-C548-A201-169B1171A673}" sibTransId="{D2C6B560-278A-5E4D-ACD7-0DC9D75E9919}"/>
    <dgm:cxn modelId="{36DB6C3A-D272-044F-8C57-1336AAD3BE76}" srcId="{1FADDC4D-66A3-814C-AFBF-41B63772ABF5}" destId="{E8BBD288-510C-6F4B-974E-9EB6FDAE9ECF}" srcOrd="0" destOrd="0" parTransId="{562D6E1C-2D55-2D43-863C-D6BE6028D1FC}" sibTransId="{12040787-25C2-5A4D-BBB1-26251F4C2ECC}"/>
    <dgm:cxn modelId="{38EDC182-1B26-43E3-A1DA-5C1079417D3E}" type="presOf" srcId="{1FADDC4D-66A3-814C-AFBF-41B63772ABF5}" destId="{4497DCE3-38DE-B342-B75A-262B32B84D6F}" srcOrd="0" destOrd="0" presId="urn:microsoft.com/office/officeart/2005/8/layout/chevron1"/>
    <dgm:cxn modelId="{B58962DF-C567-4943-8387-241910985B38}" type="presOf" srcId="{09417694-75BB-374C-9447-7A8C104BB20D}" destId="{FA0BD477-E17C-9046-8416-8129B3958C7A}" srcOrd="0" destOrd="0" presId="urn:microsoft.com/office/officeart/2005/8/layout/chevron1"/>
    <dgm:cxn modelId="{47539A3E-33F3-4F3D-8E13-B9178048F6C5}" type="presOf" srcId="{450DC066-D072-2846-A95B-4F23A895F9D4}" destId="{F277B540-B5D5-CF42-B739-45F4DBE2427C}" srcOrd="0" destOrd="0" presId="urn:microsoft.com/office/officeart/2005/8/layout/chevron1"/>
    <dgm:cxn modelId="{67CAD42F-BEC7-4E98-A703-6AB28F33255D}" type="presOf" srcId="{43C34199-651A-8D4F-A298-A1625BEA1769}" destId="{3744A542-2291-5A41-9CE1-FBAA98039FEC}" srcOrd="0" destOrd="0" presId="urn:microsoft.com/office/officeart/2005/8/layout/chevron1"/>
    <dgm:cxn modelId="{0D19E010-1579-45A2-9945-C2DB0222B501}" type="presOf" srcId="{E8BBD288-510C-6F4B-974E-9EB6FDAE9ECF}" destId="{D3897995-0BC0-F747-93A9-7187BB897C7C}" srcOrd="0" destOrd="0" presId="urn:microsoft.com/office/officeart/2005/8/layout/chevron1"/>
    <dgm:cxn modelId="{1D567EDF-8404-48A6-820F-3F3BF532FACE}" type="presOf" srcId="{D120E8D3-24E9-1949-A11E-AEDC36548878}" destId="{A4D7E7A2-94C8-6449-B815-A75A1C804EEF}" srcOrd="0" destOrd="0" presId="urn:microsoft.com/office/officeart/2005/8/layout/chevron1"/>
    <dgm:cxn modelId="{E916D283-8E96-45D9-B0F4-9296E615F6AA}" type="presOf" srcId="{F581AA77-07DA-2142-96A5-49CC6B15946F}" destId="{C056616E-34AB-D848-9960-0BCC43307BE1}" srcOrd="0" destOrd="0" presId="urn:microsoft.com/office/officeart/2005/8/layout/chevron1"/>
    <dgm:cxn modelId="{7CCB02D2-2D84-442C-B57E-3A75CE6E30BA}" type="presParOf" srcId="{C056616E-34AB-D848-9960-0BCC43307BE1}" destId="{BA002ADF-51AF-934D-B800-DEB8A054188D}" srcOrd="0" destOrd="0" presId="urn:microsoft.com/office/officeart/2005/8/layout/chevron1"/>
    <dgm:cxn modelId="{C6D68BE7-2724-43EF-B4BE-0F0FE9C6BD94}" type="presParOf" srcId="{BA002ADF-51AF-934D-B800-DEB8A054188D}" destId="{A4D7E7A2-94C8-6449-B815-A75A1C804EEF}" srcOrd="0" destOrd="0" presId="urn:microsoft.com/office/officeart/2005/8/layout/chevron1"/>
    <dgm:cxn modelId="{18BF2A2F-A8D6-44B5-A5E3-495769F59248}" type="presParOf" srcId="{BA002ADF-51AF-934D-B800-DEB8A054188D}" destId="{3D995D19-7DC5-4342-8C7E-884934FFA9AF}" srcOrd="1" destOrd="0" presId="urn:microsoft.com/office/officeart/2005/8/layout/chevron1"/>
    <dgm:cxn modelId="{A40F2253-B5CA-4399-AD5A-DAF721D4C070}" type="presParOf" srcId="{C056616E-34AB-D848-9960-0BCC43307BE1}" destId="{BF4E8943-7FF7-0B48-9470-6655CBDD83D2}" srcOrd="1" destOrd="0" presId="urn:microsoft.com/office/officeart/2005/8/layout/chevron1"/>
    <dgm:cxn modelId="{B947A812-A333-44BE-B102-B70CA328A537}" type="presParOf" srcId="{C056616E-34AB-D848-9960-0BCC43307BE1}" destId="{89FDFD00-DD75-DC43-90FE-8CAE5A426339}" srcOrd="2" destOrd="0" presId="urn:microsoft.com/office/officeart/2005/8/layout/chevron1"/>
    <dgm:cxn modelId="{12A4E5AE-4349-452B-866F-D8C68DB9E5C2}" type="presParOf" srcId="{89FDFD00-DD75-DC43-90FE-8CAE5A426339}" destId="{EE339B2B-776F-DD41-B17A-16E3F91452EC}" srcOrd="0" destOrd="0" presId="urn:microsoft.com/office/officeart/2005/8/layout/chevron1"/>
    <dgm:cxn modelId="{B93D1C34-1CE1-43C4-9DC0-6048D1432BEA}" type="presParOf" srcId="{89FDFD00-DD75-DC43-90FE-8CAE5A426339}" destId="{F277B540-B5D5-CF42-B739-45F4DBE2427C}" srcOrd="1" destOrd="0" presId="urn:microsoft.com/office/officeart/2005/8/layout/chevron1"/>
    <dgm:cxn modelId="{F66A3AAE-0383-4CCB-B051-B3E5A06B5294}" type="presParOf" srcId="{C056616E-34AB-D848-9960-0BCC43307BE1}" destId="{F6F6DC32-7868-AA4F-9242-9DEF1FDD8EE1}" srcOrd="3" destOrd="0" presId="urn:microsoft.com/office/officeart/2005/8/layout/chevron1"/>
    <dgm:cxn modelId="{23ACD0A0-3D31-4D20-90F9-B9224516121B}" type="presParOf" srcId="{C056616E-34AB-D848-9960-0BCC43307BE1}" destId="{A8865112-5013-8A4E-BA27-F4D4FE2917B0}" srcOrd="4" destOrd="0" presId="urn:microsoft.com/office/officeart/2005/8/layout/chevron1"/>
    <dgm:cxn modelId="{A2771268-7407-406D-8A5C-00EE2DDCE35D}" type="presParOf" srcId="{A8865112-5013-8A4E-BA27-F4D4FE2917B0}" destId="{FA0BD477-E17C-9046-8416-8129B3958C7A}" srcOrd="0" destOrd="0" presId="urn:microsoft.com/office/officeart/2005/8/layout/chevron1"/>
    <dgm:cxn modelId="{213B60FC-C0E7-4CA7-8B3E-23CF3AEC6374}" type="presParOf" srcId="{A8865112-5013-8A4E-BA27-F4D4FE2917B0}" destId="{3744A542-2291-5A41-9CE1-FBAA98039FEC}" srcOrd="1" destOrd="0" presId="urn:microsoft.com/office/officeart/2005/8/layout/chevron1"/>
    <dgm:cxn modelId="{5B7E4B70-87B0-4EA5-83E2-1A31F9F24267}" type="presParOf" srcId="{C056616E-34AB-D848-9960-0BCC43307BE1}" destId="{92F9D02F-F706-7F44-A676-0EC861187D63}" srcOrd="5" destOrd="0" presId="urn:microsoft.com/office/officeart/2005/8/layout/chevron1"/>
    <dgm:cxn modelId="{19E00CD0-EBE0-4468-8024-2CD0BE871D93}" type="presParOf" srcId="{C056616E-34AB-D848-9960-0BCC43307BE1}" destId="{2FC605C3-5EF4-1943-97B6-4965A2F767F5}" srcOrd="6" destOrd="0" presId="urn:microsoft.com/office/officeart/2005/8/layout/chevron1"/>
    <dgm:cxn modelId="{FC220386-E409-401B-B9E0-E90C943660BF}" type="presParOf" srcId="{2FC605C3-5EF4-1943-97B6-4965A2F767F5}" destId="{4497DCE3-38DE-B342-B75A-262B32B84D6F}" srcOrd="0" destOrd="0" presId="urn:microsoft.com/office/officeart/2005/8/layout/chevron1"/>
    <dgm:cxn modelId="{C9E1992D-92D0-45DE-BE15-CEEC64396687}" type="presParOf" srcId="{2FC605C3-5EF4-1943-97B6-4965A2F767F5}" destId="{D3897995-0BC0-F747-93A9-7187BB897C7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8F8B2-7872-9E4E-90DA-7B126D32FF5F}"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0A2BFC9-1C0A-AC47-AD8D-2D85C6286E21}">
      <dgm:prSet phldrT="[Text]"/>
      <dgm:spPr>
        <a:solidFill>
          <a:schemeClr val="accent6"/>
        </a:solidFill>
      </dgm:spPr>
      <dgm:t>
        <a:bodyPr/>
        <a:lstStyle/>
        <a:p>
          <a:r>
            <a:rPr lang="en-US" dirty="0" smtClean="0"/>
            <a:t>the design issue of page size is related to the size of physical main memory and program size</a:t>
          </a:r>
          <a:endParaRPr lang="en-US" dirty="0"/>
        </a:p>
      </dgm:t>
    </dgm:pt>
    <dgm:pt modelId="{98F867BF-B820-FE41-AACE-B9B6F2193D07}" type="parTrans" cxnId="{2DA96651-2D82-9B4E-A2AD-01D268D02B59}">
      <dgm:prSet/>
      <dgm:spPr/>
      <dgm:t>
        <a:bodyPr/>
        <a:lstStyle/>
        <a:p>
          <a:endParaRPr lang="en-US"/>
        </a:p>
      </dgm:t>
    </dgm:pt>
    <dgm:pt modelId="{29D2AD5B-2C72-244E-B310-81D2127838F2}" type="sibTrans" cxnId="{2DA96651-2D82-9B4E-A2AD-01D268D02B59}">
      <dgm:prSet/>
      <dgm:spPr>
        <a:solidFill>
          <a:schemeClr val="accent4"/>
        </a:solidFill>
      </dgm:spPr>
      <dgm:t>
        <a:bodyPr/>
        <a:lstStyle/>
        <a:p>
          <a:endParaRPr lang="en-US"/>
        </a:p>
      </dgm:t>
    </dgm:pt>
    <dgm:pt modelId="{F6EBADCB-2FF1-C542-B00C-568974D5920D}">
      <dgm:prSet/>
      <dgm:spPr/>
      <dgm:t>
        <a:bodyPr/>
        <a:lstStyle/>
        <a:p>
          <a:r>
            <a:rPr lang="en-US" dirty="0" smtClean="0"/>
            <a:t>main memory is getting larger and address space used by applications is also growing</a:t>
          </a:r>
        </a:p>
      </dgm:t>
    </dgm:pt>
    <dgm:pt modelId="{C679C2A4-8A82-7549-8D49-5963B5511CE7}" type="parTrans" cxnId="{3764A845-D10B-864C-A753-978E248DD407}">
      <dgm:prSet/>
      <dgm:spPr/>
      <dgm:t>
        <a:bodyPr/>
        <a:lstStyle/>
        <a:p>
          <a:endParaRPr lang="en-US"/>
        </a:p>
      </dgm:t>
    </dgm:pt>
    <dgm:pt modelId="{A466907B-4D09-B240-AEBA-39BE822BB331}" type="sibTrans" cxnId="{3764A845-D10B-864C-A753-978E248DD407}">
      <dgm:prSet/>
      <dgm:spPr>
        <a:solidFill>
          <a:schemeClr val="accent4"/>
        </a:solidFill>
      </dgm:spPr>
      <dgm:t>
        <a:bodyPr/>
        <a:lstStyle/>
        <a:p>
          <a:endParaRPr lang="en-US"/>
        </a:p>
      </dgm:t>
    </dgm:pt>
    <dgm:pt modelId="{D58092BF-AF65-A147-B76C-262FAB168C60}">
      <dgm:prSet/>
      <dgm:spPr/>
      <dgm:t>
        <a:bodyPr/>
        <a:lstStyle/>
        <a:p>
          <a:r>
            <a:rPr lang="en-US" dirty="0" smtClean="0"/>
            <a:t>most obvious on personal computers where applications are becoming increasingly complex</a:t>
          </a:r>
        </a:p>
      </dgm:t>
    </dgm:pt>
    <dgm:pt modelId="{C4BEAAFC-F54F-AC4D-88B3-2996F8739270}" type="parTrans" cxnId="{D7714FB0-AA90-6741-9A87-31F041788044}">
      <dgm:prSet/>
      <dgm:spPr/>
      <dgm:t>
        <a:bodyPr/>
        <a:lstStyle/>
        <a:p>
          <a:endParaRPr lang="en-US"/>
        </a:p>
      </dgm:t>
    </dgm:pt>
    <dgm:pt modelId="{12FCA9A0-C99C-4E48-982F-533B82CBDC7A}" type="sibTrans" cxnId="{D7714FB0-AA90-6741-9A87-31F041788044}">
      <dgm:prSet/>
      <dgm:spPr/>
      <dgm:t>
        <a:bodyPr/>
        <a:lstStyle/>
        <a:p>
          <a:endParaRPr lang="en-US"/>
        </a:p>
      </dgm:t>
    </dgm:pt>
    <dgm:pt modelId="{C9273ED0-D15D-FE4C-A580-AE872E02ACC8}" type="pres">
      <dgm:prSet presAssocID="{8F58F8B2-7872-9E4E-90DA-7B126D32FF5F}" presName="diagram" presStyleCnt="0">
        <dgm:presLayoutVars>
          <dgm:dir/>
          <dgm:resizeHandles val="exact"/>
        </dgm:presLayoutVars>
      </dgm:prSet>
      <dgm:spPr/>
      <dgm:t>
        <a:bodyPr/>
        <a:lstStyle/>
        <a:p>
          <a:endParaRPr lang="en-US"/>
        </a:p>
      </dgm:t>
    </dgm:pt>
    <dgm:pt modelId="{B093AF8C-04B1-4C43-A35A-CF4B8C66A757}" type="pres">
      <dgm:prSet presAssocID="{70A2BFC9-1C0A-AC47-AD8D-2D85C6286E21}" presName="node" presStyleLbl="node1" presStyleIdx="0" presStyleCnt="3">
        <dgm:presLayoutVars>
          <dgm:bulletEnabled val="1"/>
        </dgm:presLayoutVars>
      </dgm:prSet>
      <dgm:spPr/>
      <dgm:t>
        <a:bodyPr/>
        <a:lstStyle/>
        <a:p>
          <a:endParaRPr lang="en-US"/>
        </a:p>
      </dgm:t>
    </dgm:pt>
    <dgm:pt modelId="{694744F4-F30A-864A-A98E-CF18F2203F85}" type="pres">
      <dgm:prSet presAssocID="{29D2AD5B-2C72-244E-B310-81D2127838F2}" presName="sibTrans" presStyleLbl="sibTrans2D1" presStyleIdx="0" presStyleCnt="2"/>
      <dgm:spPr/>
      <dgm:t>
        <a:bodyPr/>
        <a:lstStyle/>
        <a:p>
          <a:endParaRPr lang="en-US"/>
        </a:p>
      </dgm:t>
    </dgm:pt>
    <dgm:pt modelId="{8A3F7808-5749-C642-A5CA-D6A57AA2FE9E}" type="pres">
      <dgm:prSet presAssocID="{29D2AD5B-2C72-244E-B310-81D2127838F2}" presName="connectorText" presStyleLbl="sibTrans2D1" presStyleIdx="0" presStyleCnt="2"/>
      <dgm:spPr/>
      <dgm:t>
        <a:bodyPr/>
        <a:lstStyle/>
        <a:p>
          <a:endParaRPr lang="en-US"/>
        </a:p>
      </dgm:t>
    </dgm:pt>
    <dgm:pt modelId="{30B20897-C5C0-5742-B563-9436CE25342C}" type="pres">
      <dgm:prSet presAssocID="{F6EBADCB-2FF1-C542-B00C-568974D5920D}" presName="node" presStyleLbl="node1" presStyleIdx="1" presStyleCnt="3">
        <dgm:presLayoutVars>
          <dgm:bulletEnabled val="1"/>
        </dgm:presLayoutVars>
      </dgm:prSet>
      <dgm:spPr/>
      <dgm:t>
        <a:bodyPr/>
        <a:lstStyle/>
        <a:p>
          <a:endParaRPr lang="en-US"/>
        </a:p>
      </dgm:t>
    </dgm:pt>
    <dgm:pt modelId="{7C5C0815-BD42-D14E-93BD-94621EF68706}" type="pres">
      <dgm:prSet presAssocID="{A466907B-4D09-B240-AEBA-39BE822BB331}" presName="sibTrans" presStyleLbl="sibTrans2D1" presStyleIdx="1" presStyleCnt="2"/>
      <dgm:spPr/>
      <dgm:t>
        <a:bodyPr/>
        <a:lstStyle/>
        <a:p>
          <a:endParaRPr lang="en-US"/>
        </a:p>
      </dgm:t>
    </dgm:pt>
    <dgm:pt modelId="{9CF83016-17B9-754E-90A3-D0DDEFD9D0A0}" type="pres">
      <dgm:prSet presAssocID="{A466907B-4D09-B240-AEBA-39BE822BB331}" presName="connectorText" presStyleLbl="sibTrans2D1" presStyleIdx="1" presStyleCnt="2"/>
      <dgm:spPr/>
      <dgm:t>
        <a:bodyPr/>
        <a:lstStyle/>
        <a:p>
          <a:endParaRPr lang="en-US"/>
        </a:p>
      </dgm:t>
    </dgm:pt>
    <dgm:pt modelId="{6F9D6D64-A141-6943-9325-D1CEA017D105}" type="pres">
      <dgm:prSet presAssocID="{D58092BF-AF65-A147-B76C-262FAB168C60}" presName="node" presStyleLbl="node1" presStyleIdx="2" presStyleCnt="3">
        <dgm:presLayoutVars>
          <dgm:bulletEnabled val="1"/>
        </dgm:presLayoutVars>
      </dgm:prSet>
      <dgm:spPr/>
      <dgm:t>
        <a:bodyPr/>
        <a:lstStyle/>
        <a:p>
          <a:endParaRPr lang="en-US"/>
        </a:p>
      </dgm:t>
    </dgm:pt>
  </dgm:ptLst>
  <dgm:cxnLst>
    <dgm:cxn modelId="{89152280-3146-4D3D-9436-853D05AFE84F}" type="presOf" srcId="{8F58F8B2-7872-9E4E-90DA-7B126D32FF5F}" destId="{C9273ED0-D15D-FE4C-A580-AE872E02ACC8}" srcOrd="0" destOrd="0" presId="urn:microsoft.com/office/officeart/2005/8/layout/process5"/>
    <dgm:cxn modelId="{D7714FB0-AA90-6741-9A87-31F041788044}" srcId="{8F58F8B2-7872-9E4E-90DA-7B126D32FF5F}" destId="{D58092BF-AF65-A147-B76C-262FAB168C60}" srcOrd="2" destOrd="0" parTransId="{C4BEAAFC-F54F-AC4D-88B3-2996F8739270}" sibTransId="{12FCA9A0-C99C-4E48-982F-533B82CBDC7A}"/>
    <dgm:cxn modelId="{4FB6DF0E-E12D-48D2-957B-97F138B38905}" type="presOf" srcId="{A466907B-4D09-B240-AEBA-39BE822BB331}" destId="{9CF83016-17B9-754E-90A3-D0DDEFD9D0A0}" srcOrd="1" destOrd="0" presId="urn:microsoft.com/office/officeart/2005/8/layout/process5"/>
    <dgm:cxn modelId="{5E4BA5A0-DAF4-47E3-A850-95D5652692B1}" type="presOf" srcId="{70A2BFC9-1C0A-AC47-AD8D-2D85C6286E21}" destId="{B093AF8C-04B1-4C43-A35A-CF4B8C66A757}" srcOrd="0" destOrd="0" presId="urn:microsoft.com/office/officeart/2005/8/layout/process5"/>
    <dgm:cxn modelId="{3764A845-D10B-864C-A753-978E248DD407}" srcId="{8F58F8B2-7872-9E4E-90DA-7B126D32FF5F}" destId="{F6EBADCB-2FF1-C542-B00C-568974D5920D}" srcOrd="1" destOrd="0" parTransId="{C679C2A4-8A82-7549-8D49-5963B5511CE7}" sibTransId="{A466907B-4D09-B240-AEBA-39BE822BB331}"/>
    <dgm:cxn modelId="{28EA65FB-8B38-4FBF-8E29-E05896E95DF8}" type="presOf" srcId="{D58092BF-AF65-A147-B76C-262FAB168C60}" destId="{6F9D6D64-A141-6943-9325-D1CEA017D105}" srcOrd="0" destOrd="0" presId="urn:microsoft.com/office/officeart/2005/8/layout/process5"/>
    <dgm:cxn modelId="{3D448227-A021-4326-855C-011B105C196C}" type="presOf" srcId="{A466907B-4D09-B240-AEBA-39BE822BB331}" destId="{7C5C0815-BD42-D14E-93BD-94621EF68706}" srcOrd="0" destOrd="0" presId="urn:microsoft.com/office/officeart/2005/8/layout/process5"/>
    <dgm:cxn modelId="{EE978DA6-B3AD-46E4-90CB-7698DDA3A5EA}" type="presOf" srcId="{29D2AD5B-2C72-244E-B310-81D2127838F2}" destId="{8A3F7808-5749-C642-A5CA-D6A57AA2FE9E}" srcOrd="1" destOrd="0" presId="urn:microsoft.com/office/officeart/2005/8/layout/process5"/>
    <dgm:cxn modelId="{1DB66871-CF90-4919-BD51-ADF42FCB6ED4}" type="presOf" srcId="{F6EBADCB-2FF1-C542-B00C-568974D5920D}" destId="{30B20897-C5C0-5742-B563-9436CE25342C}" srcOrd="0" destOrd="0" presId="urn:microsoft.com/office/officeart/2005/8/layout/process5"/>
    <dgm:cxn modelId="{0287769E-1176-4B52-9DAB-BD20DF0241B2}" type="presOf" srcId="{29D2AD5B-2C72-244E-B310-81D2127838F2}" destId="{694744F4-F30A-864A-A98E-CF18F2203F85}" srcOrd="0" destOrd="0" presId="urn:microsoft.com/office/officeart/2005/8/layout/process5"/>
    <dgm:cxn modelId="{2DA96651-2D82-9B4E-A2AD-01D268D02B59}" srcId="{8F58F8B2-7872-9E4E-90DA-7B126D32FF5F}" destId="{70A2BFC9-1C0A-AC47-AD8D-2D85C6286E21}" srcOrd="0" destOrd="0" parTransId="{98F867BF-B820-FE41-AACE-B9B6F2193D07}" sibTransId="{29D2AD5B-2C72-244E-B310-81D2127838F2}"/>
    <dgm:cxn modelId="{01885DEF-3CAD-4412-B148-B37FDA5864B9}" type="presParOf" srcId="{C9273ED0-D15D-FE4C-A580-AE872E02ACC8}" destId="{B093AF8C-04B1-4C43-A35A-CF4B8C66A757}" srcOrd="0" destOrd="0" presId="urn:microsoft.com/office/officeart/2005/8/layout/process5"/>
    <dgm:cxn modelId="{8BFE44C1-ABD1-4CF8-879D-EC587953CE97}" type="presParOf" srcId="{C9273ED0-D15D-FE4C-A580-AE872E02ACC8}" destId="{694744F4-F30A-864A-A98E-CF18F2203F85}" srcOrd="1" destOrd="0" presId="urn:microsoft.com/office/officeart/2005/8/layout/process5"/>
    <dgm:cxn modelId="{983DE018-FC2A-45BF-95B3-62820383639B}" type="presParOf" srcId="{694744F4-F30A-864A-A98E-CF18F2203F85}" destId="{8A3F7808-5749-C642-A5CA-D6A57AA2FE9E}" srcOrd="0" destOrd="0" presId="urn:microsoft.com/office/officeart/2005/8/layout/process5"/>
    <dgm:cxn modelId="{044DCFA6-5D49-4A0C-B950-D33FEBD0DEA6}" type="presParOf" srcId="{C9273ED0-D15D-FE4C-A580-AE872E02ACC8}" destId="{30B20897-C5C0-5742-B563-9436CE25342C}" srcOrd="2" destOrd="0" presId="urn:microsoft.com/office/officeart/2005/8/layout/process5"/>
    <dgm:cxn modelId="{BA4AA0DB-CAF2-49C0-B5BE-304BDFEE8163}" type="presParOf" srcId="{C9273ED0-D15D-FE4C-A580-AE872E02ACC8}" destId="{7C5C0815-BD42-D14E-93BD-94621EF68706}" srcOrd="3" destOrd="0" presId="urn:microsoft.com/office/officeart/2005/8/layout/process5"/>
    <dgm:cxn modelId="{3898987E-AA16-4CF3-829C-429F2D210EA4}" type="presParOf" srcId="{7C5C0815-BD42-D14E-93BD-94621EF68706}" destId="{9CF83016-17B9-754E-90A3-D0DDEFD9D0A0}" srcOrd="0" destOrd="0" presId="urn:microsoft.com/office/officeart/2005/8/layout/process5"/>
    <dgm:cxn modelId="{192ABE92-ADF5-4280-92CD-40D7633B6C65}" type="presParOf" srcId="{C9273ED0-D15D-FE4C-A580-AE872E02ACC8}" destId="{6F9D6D64-A141-6943-9325-D1CEA017D105}"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0F948F-59C5-504A-A819-C3222257C0AD}"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2275CDEE-68EB-D345-A170-8D7851B5B366}">
      <dgm:prSet phldrT="[Text]" custT="1"/>
      <dgm:spPr>
        <a:solidFill>
          <a:schemeClr val="accent4">
            <a:lumMod val="50000"/>
          </a:schemeClr>
        </a:solidFill>
      </dgm:spPr>
      <dgm:t>
        <a:bodyPr/>
        <a:lstStyle/>
        <a:p>
          <a:r>
            <a:rPr lang="en-US" sz="2200" dirty="0" smtClean="0"/>
            <a:t>In a combined paging/segmentation system a user’s address space is broken up into a number of segments. Each segment is broken up into a number of fixed-sized pages which are equal in length to a main memory frame</a:t>
          </a:r>
          <a:endParaRPr lang="en-US" sz="2200" dirty="0"/>
        </a:p>
      </dgm:t>
    </dgm:pt>
    <dgm:pt modelId="{4B3E9F9D-1BB7-354D-8326-B77785D729BA}" type="parTrans" cxnId="{3E1ED69C-7277-404A-A4C3-871F243067FF}">
      <dgm:prSet/>
      <dgm:spPr/>
      <dgm:t>
        <a:bodyPr/>
        <a:lstStyle/>
        <a:p>
          <a:endParaRPr lang="en-US"/>
        </a:p>
      </dgm:t>
    </dgm:pt>
    <dgm:pt modelId="{30A08914-744A-D047-BB1F-02E7BEB9DDCE}" type="sibTrans" cxnId="{3E1ED69C-7277-404A-A4C3-871F243067FF}">
      <dgm:prSet/>
      <dgm:spPr/>
      <dgm:t>
        <a:bodyPr/>
        <a:lstStyle/>
        <a:p>
          <a:endParaRPr lang="en-US"/>
        </a:p>
      </dgm:t>
    </dgm:pt>
    <dgm:pt modelId="{D322EA15-3033-4341-B8B6-248C36BA6C2B}">
      <dgm:prSet custT="1"/>
      <dgm:spPr/>
      <dgm:t>
        <a:bodyPr/>
        <a:lstStyle/>
        <a:p>
          <a:r>
            <a:rPr lang="en-US" sz="1800" dirty="0" smtClean="0"/>
            <a:t>Segmentation is visible to the programmer</a:t>
          </a:r>
        </a:p>
      </dgm:t>
    </dgm:pt>
    <dgm:pt modelId="{3FB52000-0A77-1548-8CA4-7E00B08DC4C7}" type="parTrans" cxnId="{2DE55CF7-2D05-124A-895D-907969115EA2}">
      <dgm:prSet/>
      <dgm:spPr/>
      <dgm:t>
        <a:bodyPr/>
        <a:lstStyle/>
        <a:p>
          <a:endParaRPr lang="en-US"/>
        </a:p>
      </dgm:t>
    </dgm:pt>
    <dgm:pt modelId="{AE8A2AB5-41FD-BB40-A3D0-ACE782BA9FC2}" type="sibTrans" cxnId="{2DE55CF7-2D05-124A-895D-907969115EA2}">
      <dgm:prSet/>
      <dgm:spPr/>
      <dgm:t>
        <a:bodyPr/>
        <a:lstStyle/>
        <a:p>
          <a:endParaRPr lang="en-US"/>
        </a:p>
      </dgm:t>
    </dgm:pt>
    <dgm:pt modelId="{FBC420F0-B3CC-094B-B113-F7AD9AFF1F65}">
      <dgm:prSet custT="1"/>
      <dgm:spPr/>
      <dgm:t>
        <a:bodyPr/>
        <a:lstStyle/>
        <a:p>
          <a:r>
            <a:rPr lang="en-US" sz="1800" dirty="0" smtClean="0"/>
            <a:t>Paging is transparent to the programmer</a:t>
          </a:r>
        </a:p>
      </dgm:t>
    </dgm:pt>
    <dgm:pt modelId="{ADAFB166-8754-3441-A9D6-724C18E4746E}" type="parTrans" cxnId="{0973166F-3EE3-D447-B6A4-2098CBA591A2}">
      <dgm:prSet/>
      <dgm:spPr/>
      <dgm:t>
        <a:bodyPr/>
        <a:lstStyle/>
        <a:p>
          <a:endParaRPr lang="en-US"/>
        </a:p>
      </dgm:t>
    </dgm:pt>
    <dgm:pt modelId="{BCBDDBFF-CE6C-7B47-BD1E-8595D7769704}" type="sibTrans" cxnId="{0973166F-3EE3-D447-B6A4-2098CBA591A2}">
      <dgm:prSet/>
      <dgm:spPr/>
      <dgm:t>
        <a:bodyPr/>
        <a:lstStyle/>
        <a:p>
          <a:endParaRPr lang="en-US"/>
        </a:p>
      </dgm:t>
    </dgm:pt>
    <dgm:pt modelId="{5E0F28B1-3F75-504A-AABC-CD8C7E9CDBF4}" type="pres">
      <dgm:prSet presAssocID="{BB0F948F-59C5-504A-A819-C3222257C0AD}" presName="mainComposite" presStyleCnt="0">
        <dgm:presLayoutVars>
          <dgm:chPref val="1"/>
          <dgm:dir/>
          <dgm:animOne val="branch"/>
          <dgm:animLvl val="lvl"/>
          <dgm:resizeHandles val="exact"/>
        </dgm:presLayoutVars>
      </dgm:prSet>
      <dgm:spPr/>
      <dgm:t>
        <a:bodyPr/>
        <a:lstStyle/>
        <a:p>
          <a:endParaRPr lang="en-US"/>
        </a:p>
      </dgm:t>
    </dgm:pt>
    <dgm:pt modelId="{36C4D4F6-307E-FB4D-B0EF-54CCAE6C41ED}" type="pres">
      <dgm:prSet presAssocID="{BB0F948F-59C5-504A-A819-C3222257C0AD}" presName="hierFlow" presStyleCnt="0"/>
      <dgm:spPr/>
    </dgm:pt>
    <dgm:pt modelId="{85D2371A-BF0F-A14E-9A2B-EBC24D28518D}" type="pres">
      <dgm:prSet presAssocID="{BB0F948F-59C5-504A-A819-C3222257C0AD}" presName="hierChild1" presStyleCnt="0">
        <dgm:presLayoutVars>
          <dgm:chPref val="1"/>
          <dgm:animOne val="branch"/>
          <dgm:animLvl val="lvl"/>
        </dgm:presLayoutVars>
      </dgm:prSet>
      <dgm:spPr/>
    </dgm:pt>
    <dgm:pt modelId="{2A780AB7-0B60-1549-BE67-A02DC437033F}" type="pres">
      <dgm:prSet presAssocID="{2275CDEE-68EB-D345-A170-8D7851B5B366}" presName="Name17" presStyleCnt="0"/>
      <dgm:spPr/>
    </dgm:pt>
    <dgm:pt modelId="{BE16B99C-4EAC-7F47-8867-A4C76D9F80B9}" type="pres">
      <dgm:prSet presAssocID="{2275CDEE-68EB-D345-A170-8D7851B5B366}" presName="level1Shape" presStyleLbl="node0" presStyleIdx="0" presStyleCnt="1" custScaleX="107592" custScaleY="180147">
        <dgm:presLayoutVars>
          <dgm:chPref val="3"/>
        </dgm:presLayoutVars>
      </dgm:prSet>
      <dgm:spPr/>
      <dgm:t>
        <a:bodyPr/>
        <a:lstStyle/>
        <a:p>
          <a:endParaRPr lang="en-US"/>
        </a:p>
      </dgm:t>
    </dgm:pt>
    <dgm:pt modelId="{46606BAE-AC36-E041-9994-4708BB3D5C3C}" type="pres">
      <dgm:prSet presAssocID="{2275CDEE-68EB-D345-A170-8D7851B5B366}" presName="hierChild2" presStyleCnt="0"/>
      <dgm:spPr/>
    </dgm:pt>
    <dgm:pt modelId="{D9DAF0E8-88AE-9D49-97D7-BB2E2BAD5635}" type="pres">
      <dgm:prSet presAssocID="{3FB52000-0A77-1548-8CA4-7E00B08DC4C7}" presName="Name25" presStyleLbl="parChTrans1D2" presStyleIdx="0" presStyleCnt="2"/>
      <dgm:spPr/>
      <dgm:t>
        <a:bodyPr/>
        <a:lstStyle/>
        <a:p>
          <a:endParaRPr lang="en-US"/>
        </a:p>
      </dgm:t>
    </dgm:pt>
    <dgm:pt modelId="{CBC4E109-D074-5547-996B-94C1923E7BA1}" type="pres">
      <dgm:prSet presAssocID="{3FB52000-0A77-1548-8CA4-7E00B08DC4C7}" presName="connTx" presStyleLbl="parChTrans1D2" presStyleIdx="0" presStyleCnt="2"/>
      <dgm:spPr/>
      <dgm:t>
        <a:bodyPr/>
        <a:lstStyle/>
        <a:p>
          <a:endParaRPr lang="en-US"/>
        </a:p>
      </dgm:t>
    </dgm:pt>
    <dgm:pt modelId="{31CB4DB6-764B-CB4C-9376-63030974CD8A}" type="pres">
      <dgm:prSet presAssocID="{D322EA15-3033-4341-B8B6-248C36BA6C2B}" presName="Name30" presStyleCnt="0"/>
      <dgm:spPr/>
    </dgm:pt>
    <dgm:pt modelId="{4877654D-7D28-164B-92B9-382C31F42FCB}" type="pres">
      <dgm:prSet presAssocID="{D322EA15-3033-4341-B8B6-248C36BA6C2B}" presName="level2Shape" presStyleLbl="node2" presStyleIdx="0" presStyleCnt="2" custScaleX="89792" custScaleY="70399"/>
      <dgm:spPr/>
      <dgm:t>
        <a:bodyPr/>
        <a:lstStyle/>
        <a:p>
          <a:endParaRPr lang="en-US"/>
        </a:p>
      </dgm:t>
    </dgm:pt>
    <dgm:pt modelId="{270C1A6A-64ED-2945-B66C-A57204640FE5}" type="pres">
      <dgm:prSet presAssocID="{D322EA15-3033-4341-B8B6-248C36BA6C2B}" presName="hierChild3" presStyleCnt="0"/>
      <dgm:spPr/>
    </dgm:pt>
    <dgm:pt modelId="{46DC0573-937E-AD4B-991E-D1C6705C9487}" type="pres">
      <dgm:prSet presAssocID="{ADAFB166-8754-3441-A9D6-724C18E4746E}" presName="Name25" presStyleLbl="parChTrans1D2" presStyleIdx="1" presStyleCnt="2"/>
      <dgm:spPr/>
      <dgm:t>
        <a:bodyPr/>
        <a:lstStyle/>
        <a:p>
          <a:endParaRPr lang="en-US"/>
        </a:p>
      </dgm:t>
    </dgm:pt>
    <dgm:pt modelId="{4664B0F1-D798-3846-AF8F-B6646E46D270}" type="pres">
      <dgm:prSet presAssocID="{ADAFB166-8754-3441-A9D6-724C18E4746E}" presName="connTx" presStyleLbl="parChTrans1D2" presStyleIdx="1" presStyleCnt="2"/>
      <dgm:spPr/>
      <dgm:t>
        <a:bodyPr/>
        <a:lstStyle/>
        <a:p>
          <a:endParaRPr lang="en-US"/>
        </a:p>
      </dgm:t>
    </dgm:pt>
    <dgm:pt modelId="{6D17E579-CC47-404D-ABE2-06B453D6E79A}" type="pres">
      <dgm:prSet presAssocID="{FBC420F0-B3CC-094B-B113-F7AD9AFF1F65}" presName="Name30" presStyleCnt="0"/>
      <dgm:spPr/>
    </dgm:pt>
    <dgm:pt modelId="{EDE292BD-4C6C-2B42-BD10-FDE3CE5FB6C6}" type="pres">
      <dgm:prSet presAssocID="{FBC420F0-B3CC-094B-B113-F7AD9AFF1F65}" presName="level2Shape" presStyleLbl="node2" presStyleIdx="1" presStyleCnt="2" custScaleX="89970" custScaleY="71736"/>
      <dgm:spPr/>
      <dgm:t>
        <a:bodyPr/>
        <a:lstStyle/>
        <a:p>
          <a:endParaRPr lang="en-US"/>
        </a:p>
      </dgm:t>
    </dgm:pt>
    <dgm:pt modelId="{A45A240B-41C8-8A40-B815-09FBB631487A}" type="pres">
      <dgm:prSet presAssocID="{FBC420F0-B3CC-094B-B113-F7AD9AFF1F65}" presName="hierChild3" presStyleCnt="0"/>
      <dgm:spPr/>
    </dgm:pt>
    <dgm:pt modelId="{C7B2103C-5DF0-174D-92E4-C4F08AB6A7F6}" type="pres">
      <dgm:prSet presAssocID="{BB0F948F-59C5-504A-A819-C3222257C0AD}" presName="bgShapesFlow" presStyleCnt="0"/>
      <dgm:spPr/>
    </dgm:pt>
  </dgm:ptLst>
  <dgm:cxnLst>
    <dgm:cxn modelId="{2DE55CF7-2D05-124A-895D-907969115EA2}" srcId="{2275CDEE-68EB-D345-A170-8D7851B5B366}" destId="{D322EA15-3033-4341-B8B6-248C36BA6C2B}" srcOrd="0" destOrd="0" parTransId="{3FB52000-0A77-1548-8CA4-7E00B08DC4C7}" sibTransId="{AE8A2AB5-41FD-BB40-A3D0-ACE782BA9FC2}"/>
    <dgm:cxn modelId="{2CE0BD04-73CD-A94B-9836-2ABFA66B38BB}" type="presOf" srcId="{3FB52000-0A77-1548-8CA4-7E00B08DC4C7}" destId="{CBC4E109-D074-5547-996B-94C1923E7BA1}" srcOrd="1" destOrd="0" presId="urn:microsoft.com/office/officeart/2005/8/layout/hierarchy5"/>
    <dgm:cxn modelId="{8B78D09E-B2E5-DE44-88F1-34F1175F6284}" type="presOf" srcId="{D322EA15-3033-4341-B8B6-248C36BA6C2B}" destId="{4877654D-7D28-164B-92B9-382C31F42FCB}" srcOrd="0" destOrd="0" presId="urn:microsoft.com/office/officeart/2005/8/layout/hierarchy5"/>
    <dgm:cxn modelId="{08CB45C6-99AF-E94B-9637-55F625A1FA2E}" type="presOf" srcId="{2275CDEE-68EB-D345-A170-8D7851B5B366}" destId="{BE16B99C-4EAC-7F47-8867-A4C76D9F80B9}" srcOrd="0" destOrd="0" presId="urn:microsoft.com/office/officeart/2005/8/layout/hierarchy5"/>
    <dgm:cxn modelId="{9EF33B3F-E5F5-4249-AA56-E97EC9FCD84A}" type="presOf" srcId="{BB0F948F-59C5-504A-A819-C3222257C0AD}" destId="{5E0F28B1-3F75-504A-AABC-CD8C7E9CDBF4}" srcOrd="0" destOrd="0" presId="urn:microsoft.com/office/officeart/2005/8/layout/hierarchy5"/>
    <dgm:cxn modelId="{0973166F-3EE3-D447-B6A4-2098CBA591A2}" srcId="{2275CDEE-68EB-D345-A170-8D7851B5B366}" destId="{FBC420F0-B3CC-094B-B113-F7AD9AFF1F65}" srcOrd="1" destOrd="0" parTransId="{ADAFB166-8754-3441-A9D6-724C18E4746E}" sibTransId="{BCBDDBFF-CE6C-7B47-BD1E-8595D7769704}"/>
    <dgm:cxn modelId="{86959B39-6EF1-1C4F-BEDA-76ACC47506A7}" type="presOf" srcId="{FBC420F0-B3CC-094B-B113-F7AD9AFF1F65}" destId="{EDE292BD-4C6C-2B42-BD10-FDE3CE5FB6C6}" srcOrd="0" destOrd="0" presId="urn:microsoft.com/office/officeart/2005/8/layout/hierarchy5"/>
    <dgm:cxn modelId="{3E1ED69C-7277-404A-A4C3-871F243067FF}" srcId="{BB0F948F-59C5-504A-A819-C3222257C0AD}" destId="{2275CDEE-68EB-D345-A170-8D7851B5B366}" srcOrd="0" destOrd="0" parTransId="{4B3E9F9D-1BB7-354D-8326-B77785D729BA}" sibTransId="{30A08914-744A-D047-BB1F-02E7BEB9DDCE}"/>
    <dgm:cxn modelId="{9DD031FB-3674-B942-9009-076A2BCCEAC1}" type="presOf" srcId="{ADAFB166-8754-3441-A9D6-724C18E4746E}" destId="{4664B0F1-D798-3846-AF8F-B6646E46D270}" srcOrd="1" destOrd="0" presId="urn:microsoft.com/office/officeart/2005/8/layout/hierarchy5"/>
    <dgm:cxn modelId="{AD8DAFC2-5764-2141-8F88-DC6F4C746D22}" type="presOf" srcId="{3FB52000-0A77-1548-8CA4-7E00B08DC4C7}" destId="{D9DAF0E8-88AE-9D49-97D7-BB2E2BAD5635}" srcOrd="0" destOrd="0" presId="urn:microsoft.com/office/officeart/2005/8/layout/hierarchy5"/>
    <dgm:cxn modelId="{5F6AE373-2F1D-F045-9A53-B64ACC2A8FAB}" type="presOf" srcId="{ADAFB166-8754-3441-A9D6-724C18E4746E}" destId="{46DC0573-937E-AD4B-991E-D1C6705C9487}" srcOrd="0" destOrd="0" presId="urn:microsoft.com/office/officeart/2005/8/layout/hierarchy5"/>
    <dgm:cxn modelId="{89B1BAE5-C712-5F4D-BCD9-3C2720B8C095}" type="presParOf" srcId="{5E0F28B1-3F75-504A-AABC-CD8C7E9CDBF4}" destId="{36C4D4F6-307E-FB4D-B0EF-54CCAE6C41ED}" srcOrd="0" destOrd="0" presId="urn:microsoft.com/office/officeart/2005/8/layout/hierarchy5"/>
    <dgm:cxn modelId="{1A080591-115F-D640-AE09-44B8590D8B07}" type="presParOf" srcId="{36C4D4F6-307E-FB4D-B0EF-54CCAE6C41ED}" destId="{85D2371A-BF0F-A14E-9A2B-EBC24D28518D}" srcOrd="0" destOrd="0" presId="urn:microsoft.com/office/officeart/2005/8/layout/hierarchy5"/>
    <dgm:cxn modelId="{3A0B9E39-0361-B140-B14E-DAC30C1663FE}" type="presParOf" srcId="{85D2371A-BF0F-A14E-9A2B-EBC24D28518D}" destId="{2A780AB7-0B60-1549-BE67-A02DC437033F}" srcOrd="0" destOrd="0" presId="urn:microsoft.com/office/officeart/2005/8/layout/hierarchy5"/>
    <dgm:cxn modelId="{01017A4E-5D57-1545-95A2-8BAB7731F8E7}" type="presParOf" srcId="{2A780AB7-0B60-1549-BE67-A02DC437033F}" destId="{BE16B99C-4EAC-7F47-8867-A4C76D9F80B9}" srcOrd="0" destOrd="0" presId="urn:microsoft.com/office/officeart/2005/8/layout/hierarchy5"/>
    <dgm:cxn modelId="{B0B2E007-DA1A-024C-8359-4932A7A5A575}" type="presParOf" srcId="{2A780AB7-0B60-1549-BE67-A02DC437033F}" destId="{46606BAE-AC36-E041-9994-4708BB3D5C3C}" srcOrd="1" destOrd="0" presId="urn:microsoft.com/office/officeart/2005/8/layout/hierarchy5"/>
    <dgm:cxn modelId="{DD1CDBDF-730B-794E-B79F-BCB580A5A70B}" type="presParOf" srcId="{46606BAE-AC36-E041-9994-4708BB3D5C3C}" destId="{D9DAF0E8-88AE-9D49-97D7-BB2E2BAD5635}" srcOrd="0" destOrd="0" presId="urn:microsoft.com/office/officeart/2005/8/layout/hierarchy5"/>
    <dgm:cxn modelId="{EAEFEECA-35B1-5144-85A8-3003F1306481}" type="presParOf" srcId="{D9DAF0E8-88AE-9D49-97D7-BB2E2BAD5635}" destId="{CBC4E109-D074-5547-996B-94C1923E7BA1}" srcOrd="0" destOrd="0" presId="urn:microsoft.com/office/officeart/2005/8/layout/hierarchy5"/>
    <dgm:cxn modelId="{E62D1DFC-AC6F-F34A-98AB-87D265D679AF}" type="presParOf" srcId="{46606BAE-AC36-E041-9994-4708BB3D5C3C}" destId="{31CB4DB6-764B-CB4C-9376-63030974CD8A}" srcOrd="1" destOrd="0" presId="urn:microsoft.com/office/officeart/2005/8/layout/hierarchy5"/>
    <dgm:cxn modelId="{9F60BCBE-EA5A-2B41-AD77-3A7A2DEE6AD3}" type="presParOf" srcId="{31CB4DB6-764B-CB4C-9376-63030974CD8A}" destId="{4877654D-7D28-164B-92B9-382C31F42FCB}" srcOrd="0" destOrd="0" presId="urn:microsoft.com/office/officeart/2005/8/layout/hierarchy5"/>
    <dgm:cxn modelId="{8ED1F7E4-11FC-BC4A-B543-38C035F81A6F}" type="presParOf" srcId="{31CB4DB6-764B-CB4C-9376-63030974CD8A}" destId="{270C1A6A-64ED-2945-B66C-A57204640FE5}" srcOrd="1" destOrd="0" presId="urn:microsoft.com/office/officeart/2005/8/layout/hierarchy5"/>
    <dgm:cxn modelId="{0C41A74E-DE21-574B-BFD9-476700943D4F}" type="presParOf" srcId="{46606BAE-AC36-E041-9994-4708BB3D5C3C}" destId="{46DC0573-937E-AD4B-991E-D1C6705C9487}" srcOrd="2" destOrd="0" presId="urn:microsoft.com/office/officeart/2005/8/layout/hierarchy5"/>
    <dgm:cxn modelId="{55999A99-0D60-DA46-8E22-CA0DDDDC23ED}" type="presParOf" srcId="{46DC0573-937E-AD4B-991E-D1C6705C9487}" destId="{4664B0F1-D798-3846-AF8F-B6646E46D270}" srcOrd="0" destOrd="0" presId="urn:microsoft.com/office/officeart/2005/8/layout/hierarchy5"/>
    <dgm:cxn modelId="{90F2DFE0-3F1A-4545-8629-CFD97D91FE87}" type="presParOf" srcId="{46606BAE-AC36-E041-9994-4708BB3D5C3C}" destId="{6D17E579-CC47-404D-ABE2-06B453D6E79A}" srcOrd="3" destOrd="0" presId="urn:microsoft.com/office/officeart/2005/8/layout/hierarchy5"/>
    <dgm:cxn modelId="{C1CF1BE2-07C6-4040-B158-8141033E0B15}" type="presParOf" srcId="{6D17E579-CC47-404D-ABE2-06B453D6E79A}" destId="{EDE292BD-4C6C-2B42-BD10-FDE3CE5FB6C6}" srcOrd="0" destOrd="0" presId="urn:microsoft.com/office/officeart/2005/8/layout/hierarchy5"/>
    <dgm:cxn modelId="{0FCFA275-27AC-5D4C-A325-DDB26AA1711A}" type="presParOf" srcId="{6D17E579-CC47-404D-ABE2-06B453D6E79A}" destId="{A45A240B-41C8-8A40-B815-09FBB631487A}" srcOrd="1" destOrd="0" presId="urn:microsoft.com/office/officeart/2005/8/layout/hierarchy5"/>
    <dgm:cxn modelId="{7EDC8570-D4F2-3846-9194-D300BDFB3CA9}" type="presParOf" srcId="{5E0F28B1-3F75-504A-AABC-CD8C7E9CDBF4}" destId="{C7B2103C-5DF0-174D-92E4-C4F08AB6A7F6}"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221851-5EF1-A140-8B11-BFC4A60FE09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950D1DF-2125-6643-A4F0-5058A2FDD6B3}">
      <dgm:prSet custT="1"/>
      <dgm:spPr/>
      <dgm:t>
        <a:bodyPr/>
        <a:lstStyle/>
        <a:p>
          <a:pPr rtl="0"/>
          <a:r>
            <a:rPr lang="en-US" sz="3200" dirty="0" smtClean="0"/>
            <a:t>The design of the memory management portion of an operating system depends on three fundamental areas of choice:</a:t>
          </a:r>
          <a:endParaRPr lang="en-US" sz="3200" dirty="0"/>
        </a:p>
      </dgm:t>
    </dgm:pt>
    <dgm:pt modelId="{063F761E-965A-E94C-8C0B-B64776EE0A44}" type="parTrans" cxnId="{BE8B2ED8-3299-5741-B982-20A9A3AE5266}">
      <dgm:prSet/>
      <dgm:spPr/>
      <dgm:t>
        <a:bodyPr/>
        <a:lstStyle/>
        <a:p>
          <a:endParaRPr lang="en-US"/>
        </a:p>
      </dgm:t>
    </dgm:pt>
    <dgm:pt modelId="{8A992A4A-DBA3-D84A-B4D1-590AE5416B17}" type="sibTrans" cxnId="{BE8B2ED8-3299-5741-B982-20A9A3AE5266}">
      <dgm:prSet/>
      <dgm:spPr/>
      <dgm:t>
        <a:bodyPr/>
        <a:lstStyle/>
        <a:p>
          <a:endParaRPr lang="en-US"/>
        </a:p>
      </dgm:t>
    </dgm:pt>
    <dgm:pt modelId="{36818CF7-E2BE-534C-B91B-3920E332C25E}">
      <dgm:prSet custT="1"/>
      <dgm:spPr/>
      <dgm:t>
        <a:bodyPr/>
        <a:lstStyle/>
        <a:p>
          <a:pPr rtl="0"/>
          <a:r>
            <a:rPr lang="en-US" sz="2800" dirty="0" smtClean="0"/>
            <a:t>whether or not to use virtual memory techniques</a:t>
          </a:r>
          <a:endParaRPr lang="en-US" sz="2800" dirty="0"/>
        </a:p>
      </dgm:t>
    </dgm:pt>
    <dgm:pt modelId="{A9E31F8A-AC41-6043-8766-00DACBF9D2AE}" type="parTrans" cxnId="{187D516F-B1EB-E04C-8CE9-3C6A4EAB992E}">
      <dgm:prSet/>
      <dgm:spPr/>
      <dgm:t>
        <a:bodyPr/>
        <a:lstStyle/>
        <a:p>
          <a:endParaRPr lang="en-US"/>
        </a:p>
      </dgm:t>
    </dgm:pt>
    <dgm:pt modelId="{65F29B4D-4271-0340-AE09-359A3127F142}" type="sibTrans" cxnId="{187D516F-B1EB-E04C-8CE9-3C6A4EAB992E}">
      <dgm:prSet/>
      <dgm:spPr/>
      <dgm:t>
        <a:bodyPr/>
        <a:lstStyle/>
        <a:p>
          <a:endParaRPr lang="en-US"/>
        </a:p>
      </dgm:t>
    </dgm:pt>
    <dgm:pt modelId="{8A5BD9AA-BCE2-BC45-9094-4C8BABFDF403}">
      <dgm:prSet custT="1"/>
      <dgm:spPr/>
      <dgm:t>
        <a:bodyPr/>
        <a:lstStyle/>
        <a:p>
          <a:pPr rtl="0"/>
          <a:r>
            <a:rPr lang="en-US" sz="2800" dirty="0" smtClean="0"/>
            <a:t>the use of paging or segmentation or both</a:t>
          </a:r>
          <a:endParaRPr lang="en-US" sz="2800" dirty="0"/>
        </a:p>
      </dgm:t>
    </dgm:pt>
    <dgm:pt modelId="{2067813C-0F83-F44D-A2BC-07D449861BAD}" type="parTrans" cxnId="{4C5AACB4-A416-C542-B511-39DC36B23D0C}">
      <dgm:prSet/>
      <dgm:spPr/>
      <dgm:t>
        <a:bodyPr/>
        <a:lstStyle/>
        <a:p>
          <a:endParaRPr lang="en-US"/>
        </a:p>
      </dgm:t>
    </dgm:pt>
    <dgm:pt modelId="{2B45429E-4452-9F48-A3B6-B791A86262B1}" type="sibTrans" cxnId="{4C5AACB4-A416-C542-B511-39DC36B23D0C}">
      <dgm:prSet/>
      <dgm:spPr/>
      <dgm:t>
        <a:bodyPr/>
        <a:lstStyle/>
        <a:p>
          <a:endParaRPr lang="en-US"/>
        </a:p>
      </dgm:t>
    </dgm:pt>
    <dgm:pt modelId="{00531C10-3067-D94C-A96F-7F0369ED4FBD}">
      <dgm:prSet custT="1"/>
      <dgm:spPr/>
      <dgm:t>
        <a:bodyPr/>
        <a:lstStyle/>
        <a:p>
          <a:pPr rtl="0"/>
          <a:r>
            <a:rPr lang="en-NZ" sz="2800" dirty="0" smtClean="0"/>
            <a:t>the algorithms employed for various aspects of memory management</a:t>
          </a:r>
          <a:endParaRPr lang="en-NZ" sz="2800" dirty="0"/>
        </a:p>
      </dgm:t>
    </dgm:pt>
    <dgm:pt modelId="{5DE211B5-48AB-FD4D-8441-04C6DD704370}" type="sibTrans" cxnId="{860AD2C2-BAF0-EE49-AA88-816DC8798D63}">
      <dgm:prSet/>
      <dgm:spPr/>
      <dgm:t>
        <a:bodyPr/>
        <a:lstStyle/>
        <a:p>
          <a:endParaRPr lang="en-US"/>
        </a:p>
      </dgm:t>
    </dgm:pt>
    <dgm:pt modelId="{F31B542D-F021-BE41-8935-5D8D3CB4AF95}" type="parTrans" cxnId="{860AD2C2-BAF0-EE49-AA88-816DC8798D63}">
      <dgm:prSet/>
      <dgm:spPr/>
      <dgm:t>
        <a:bodyPr/>
        <a:lstStyle/>
        <a:p>
          <a:endParaRPr lang="en-US"/>
        </a:p>
      </dgm:t>
    </dgm:pt>
    <dgm:pt modelId="{CC2B19CB-FA6F-2344-8167-93A322E2E20C}" type="pres">
      <dgm:prSet presAssocID="{B3221851-5EF1-A140-8B11-BFC4A60FE09A}" presName="linear" presStyleCnt="0">
        <dgm:presLayoutVars>
          <dgm:animLvl val="lvl"/>
          <dgm:resizeHandles val="exact"/>
        </dgm:presLayoutVars>
      </dgm:prSet>
      <dgm:spPr/>
      <dgm:t>
        <a:bodyPr/>
        <a:lstStyle/>
        <a:p>
          <a:endParaRPr lang="en-US"/>
        </a:p>
      </dgm:t>
    </dgm:pt>
    <dgm:pt modelId="{2C54C350-B66A-6B43-B459-56DA696A90E8}" type="pres">
      <dgm:prSet presAssocID="{3950D1DF-2125-6643-A4F0-5058A2FDD6B3}" presName="parentText" presStyleLbl="node1" presStyleIdx="0" presStyleCnt="1">
        <dgm:presLayoutVars>
          <dgm:chMax val="0"/>
          <dgm:bulletEnabled val="1"/>
        </dgm:presLayoutVars>
      </dgm:prSet>
      <dgm:spPr/>
      <dgm:t>
        <a:bodyPr/>
        <a:lstStyle/>
        <a:p>
          <a:endParaRPr lang="en-US"/>
        </a:p>
      </dgm:t>
    </dgm:pt>
    <dgm:pt modelId="{BB770BBE-6E3E-6C42-A86E-16AF039670AE}" type="pres">
      <dgm:prSet presAssocID="{3950D1DF-2125-6643-A4F0-5058A2FDD6B3}" presName="childText" presStyleLbl="revTx" presStyleIdx="0" presStyleCnt="1" custScaleY="155353">
        <dgm:presLayoutVars>
          <dgm:bulletEnabled val="1"/>
        </dgm:presLayoutVars>
      </dgm:prSet>
      <dgm:spPr/>
      <dgm:t>
        <a:bodyPr/>
        <a:lstStyle/>
        <a:p>
          <a:endParaRPr lang="en-US"/>
        </a:p>
      </dgm:t>
    </dgm:pt>
  </dgm:ptLst>
  <dgm:cxnLst>
    <dgm:cxn modelId="{BE8B2ED8-3299-5741-B982-20A9A3AE5266}" srcId="{B3221851-5EF1-A140-8B11-BFC4A60FE09A}" destId="{3950D1DF-2125-6643-A4F0-5058A2FDD6B3}" srcOrd="0" destOrd="0" parTransId="{063F761E-965A-E94C-8C0B-B64776EE0A44}" sibTransId="{8A992A4A-DBA3-D84A-B4D1-590AE5416B17}"/>
    <dgm:cxn modelId="{AA276AA9-0C12-C343-B8B3-32F23DEC58D9}" type="presOf" srcId="{00531C10-3067-D94C-A96F-7F0369ED4FBD}" destId="{BB770BBE-6E3E-6C42-A86E-16AF039670AE}" srcOrd="0" destOrd="2" presId="urn:microsoft.com/office/officeart/2005/8/layout/vList2"/>
    <dgm:cxn modelId="{187D516F-B1EB-E04C-8CE9-3C6A4EAB992E}" srcId="{3950D1DF-2125-6643-A4F0-5058A2FDD6B3}" destId="{36818CF7-E2BE-534C-B91B-3920E332C25E}" srcOrd="0" destOrd="0" parTransId="{A9E31F8A-AC41-6043-8766-00DACBF9D2AE}" sibTransId="{65F29B4D-4271-0340-AE09-359A3127F142}"/>
    <dgm:cxn modelId="{30EF54E9-8CA6-094B-9B11-9D6A1C19643E}" type="presOf" srcId="{3950D1DF-2125-6643-A4F0-5058A2FDD6B3}" destId="{2C54C350-B66A-6B43-B459-56DA696A90E8}" srcOrd="0" destOrd="0" presId="urn:microsoft.com/office/officeart/2005/8/layout/vList2"/>
    <dgm:cxn modelId="{DAB0405E-8E80-E84F-AE33-5D018C3AB405}" type="presOf" srcId="{8A5BD9AA-BCE2-BC45-9094-4C8BABFDF403}" destId="{BB770BBE-6E3E-6C42-A86E-16AF039670AE}" srcOrd="0" destOrd="1" presId="urn:microsoft.com/office/officeart/2005/8/layout/vList2"/>
    <dgm:cxn modelId="{4C5AACB4-A416-C542-B511-39DC36B23D0C}" srcId="{3950D1DF-2125-6643-A4F0-5058A2FDD6B3}" destId="{8A5BD9AA-BCE2-BC45-9094-4C8BABFDF403}" srcOrd="1" destOrd="0" parTransId="{2067813C-0F83-F44D-A2BC-07D449861BAD}" sibTransId="{2B45429E-4452-9F48-A3B6-B791A86262B1}"/>
    <dgm:cxn modelId="{8298A3F8-1B14-6A4F-B9C7-54FB90E98A1E}" type="presOf" srcId="{B3221851-5EF1-A140-8B11-BFC4A60FE09A}" destId="{CC2B19CB-FA6F-2344-8167-93A322E2E20C}" srcOrd="0" destOrd="0" presId="urn:microsoft.com/office/officeart/2005/8/layout/vList2"/>
    <dgm:cxn modelId="{860AD2C2-BAF0-EE49-AA88-816DC8798D63}" srcId="{3950D1DF-2125-6643-A4F0-5058A2FDD6B3}" destId="{00531C10-3067-D94C-A96F-7F0369ED4FBD}" srcOrd="2" destOrd="0" parTransId="{F31B542D-F021-BE41-8935-5D8D3CB4AF95}" sibTransId="{5DE211B5-48AB-FD4D-8441-04C6DD704370}"/>
    <dgm:cxn modelId="{2A68218E-D536-934D-827F-2CBFF6AAC1AD}" type="presOf" srcId="{36818CF7-E2BE-534C-B91B-3920E332C25E}" destId="{BB770BBE-6E3E-6C42-A86E-16AF039670AE}" srcOrd="0" destOrd="0" presId="urn:microsoft.com/office/officeart/2005/8/layout/vList2"/>
    <dgm:cxn modelId="{14ECA462-3638-0243-8412-5E26693ABBDF}" type="presParOf" srcId="{CC2B19CB-FA6F-2344-8167-93A322E2E20C}" destId="{2C54C350-B66A-6B43-B459-56DA696A90E8}" srcOrd="0" destOrd="0" presId="urn:microsoft.com/office/officeart/2005/8/layout/vList2"/>
    <dgm:cxn modelId="{7A947FDC-B1A9-FB42-9950-73B9F1E6F402}" type="presParOf" srcId="{CC2B19CB-FA6F-2344-8167-93A322E2E20C}" destId="{BB770BBE-6E3E-6C42-A86E-16AF039670A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A557B8-20C6-9042-8F72-03A210D067C2}" type="doc">
      <dgm:prSet loTypeId="urn:microsoft.com/office/officeart/2005/8/layout/vList3#1" loCatId="list" qsTypeId="urn:microsoft.com/office/officeart/2005/8/quickstyle/simple4" qsCatId="simple" csTypeId="urn:microsoft.com/office/officeart/2005/8/colors/accent1_2" csCatId="accent1" phldr="1"/>
      <dgm:spPr/>
      <dgm:t>
        <a:bodyPr/>
        <a:lstStyle/>
        <a:p>
          <a:endParaRPr lang="en-US"/>
        </a:p>
      </dgm:t>
    </dgm:pt>
    <dgm:pt modelId="{6774DE01-6233-B249-8E19-C7D51CE87F9A}">
      <dgm:prSet/>
      <dgm:spPr/>
      <dgm:t>
        <a:bodyPr/>
        <a:lstStyle/>
        <a:p>
          <a:pPr rtl="0"/>
          <a:r>
            <a:rPr lang="en-US" dirty="0" smtClean="0">
              <a:solidFill>
                <a:schemeClr val="tx1"/>
              </a:solidFill>
            </a:rPr>
            <a:t>Algorithms used for the selection of a page to replace:</a:t>
          </a:r>
          <a:endParaRPr lang="en-US" dirty="0">
            <a:solidFill>
              <a:schemeClr val="tx1"/>
            </a:solidFill>
          </a:endParaRPr>
        </a:p>
      </dgm:t>
    </dgm:pt>
    <dgm:pt modelId="{FFD2C51C-0256-664F-B449-65DC58CAE24F}" type="parTrans" cxnId="{03764115-0E24-3A4B-9923-0E71C9E8080A}">
      <dgm:prSet/>
      <dgm:spPr/>
      <dgm:t>
        <a:bodyPr/>
        <a:lstStyle/>
        <a:p>
          <a:endParaRPr lang="en-US"/>
        </a:p>
      </dgm:t>
    </dgm:pt>
    <dgm:pt modelId="{5C1FAF83-8542-F343-8582-FC2EF309697E}" type="sibTrans" cxnId="{03764115-0E24-3A4B-9923-0E71C9E8080A}">
      <dgm:prSet/>
      <dgm:spPr/>
      <dgm:t>
        <a:bodyPr/>
        <a:lstStyle/>
        <a:p>
          <a:endParaRPr lang="en-US"/>
        </a:p>
      </dgm:t>
    </dgm:pt>
    <dgm:pt modelId="{A0E01A37-5A2E-954D-A02D-BB1F485E3E7F}">
      <dgm:prSet/>
      <dgm:spPr/>
      <dgm:t>
        <a:bodyPr/>
        <a:lstStyle/>
        <a:p>
          <a:pPr rtl="0"/>
          <a:r>
            <a:rPr lang="en-US" dirty="0" smtClean="0">
              <a:solidFill>
                <a:schemeClr val="tx1"/>
              </a:solidFill>
            </a:rPr>
            <a:t>Optimal</a:t>
          </a:r>
          <a:endParaRPr lang="en-US" dirty="0">
            <a:solidFill>
              <a:schemeClr val="tx1"/>
            </a:solidFill>
          </a:endParaRPr>
        </a:p>
      </dgm:t>
    </dgm:pt>
    <dgm:pt modelId="{AFBC8F9A-3E43-6B45-B16F-2B12FB2D024C}" type="parTrans" cxnId="{D54CA063-EAA4-1649-B602-CD8010403DAA}">
      <dgm:prSet/>
      <dgm:spPr/>
      <dgm:t>
        <a:bodyPr/>
        <a:lstStyle/>
        <a:p>
          <a:endParaRPr lang="en-US"/>
        </a:p>
      </dgm:t>
    </dgm:pt>
    <dgm:pt modelId="{8297DF41-8C61-984D-AA0A-2381C54157BB}" type="sibTrans" cxnId="{D54CA063-EAA4-1649-B602-CD8010403DAA}">
      <dgm:prSet/>
      <dgm:spPr/>
      <dgm:t>
        <a:bodyPr/>
        <a:lstStyle/>
        <a:p>
          <a:endParaRPr lang="en-US"/>
        </a:p>
      </dgm:t>
    </dgm:pt>
    <dgm:pt modelId="{FC0E906F-4515-3C47-8A56-FE7BB23BE0EF}">
      <dgm:prSet/>
      <dgm:spPr/>
      <dgm:t>
        <a:bodyPr/>
        <a:lstStyle/>
        <a:p>
          <a:pPr rtl="0"/>
          <a:r>
            <a:rPr lang="en-US" dirty="0" smtClean="0">
              <a:solidFill>
                <a:schemeClr val="tx1"/>
              </a:solidFill>
            </a:rPr>
            <a:t>Least recently used (LRU)</a:t>
          </a:r>
          <a:endParaRPr lang="en-US" dirty="0">
            <a:solidFill>
              <a:schemeClr val="tx1"/>
            </a:solidFill>
          </a:endParaRPr>
        </a:p>
      </dgm:t>
    </dgm:pt>
    <dgm:pt modelId="{34F1AEA6-0BA0-074C-8963-C9741D6BBF71}" type="parTrans" cxnId="{686E4058-2042-5444-8B93-0B32148AB080}">
      <dgm:prSet/>
      <dgm:spPr/>
      <dgm:t>
        <a:bodyPr/>
        <a:lstStyle/>
        <a:p>
          <a:endParaRPr lang="en-US"/>
        </a:p>
      </dgm:t>
    </dgm:pt>
    <dgm:pt modelId="{18E08C4F-67D2-0341-ACC4-7DD73E48FE98}" type="sibTrans" cxnId="{686E4058-2042-5444-8B93-0B32148AB080}">
      <dgm:prSet/>
      <dgm:spPr/>
      <dgm:t>
        <a:bodyPr/>
        <a:lstStyle/>
        <a:p>
          <a:endParaRPr lang="en-US"/>
        </a:p>
      </dgm:t>
    </dgm:pt>
    <dgm:pt modelId="{7D3CDA99-250F-944F-BF47-BF47CD003577}">
      <dgm:prSet/>
      <dgm:spPr/>
      <dgm:t>
        <a:bodyPr/>
        <a:lstStyle/>
        <a:p>
          <a:pPr rtl="0"/>
          <a:r>
            <a:rPr lang="en-US" dirty="0" smtClean="0">
              <a:solidFill>
                <a:schemeClr val="tx1"/>
              </a:solidFill>
            </a:rPr>
            <a:t>First-in-first-out (FIFO)</a:t>
          </a:r>
          <a:endParaRPr lang="en-US" dirty="0">
            <a:solidFill>
              <a:schemeClr val="tx1"/>
            </a:solidFill>
          </a:endParaRPr>
        </a:p>
      </dgm:t>
    </dgm:pt>
    <dgm:pt modelId="{E349C3F7-A6BC-2C42-BDC3-75060C32BE75}" type="parTrans" cxnId="{88660A57-85F2-A145-93F0-85F76122EA97}">
      <dgm:prSet/>
      <dgm:spPr/>
      <dgm:t>
        <a:bodyPr/>
        <a:lstStyle/>
        <a:p>
          <a:endParaRPr lang="en-US"/>
        </a:p>
      </dgm:t>
    </dgm:pt>
    <dgm:pt modelId="{7DBF36F5-A635-4641-8ED8-B9CE79F6B450}" type="sibTrans" cxnId="{88660A57-85F2-A145-93F0-85F76122EA97}">
      <dgm:prSet/>
      <dgm:spPr/>
      <dgm:t>
        <a:bodyPr/>
        <a:lstStyle/>
        <a:p>
          <a:endParaRPr lang="en-US"/>
        </a:p>
      </dgm:t>
    </dgm:pt>
    <dgm:pt modelId="{A23A6ABD-0BB1-6B44-9048-7D79B7FA6C4F}">
      <dgm:prSet/>
      <dgm:spPr/>
      <dgm:t>
        <a:bodyPr/>
        <a:lstStyle/>
        <a:p>
          <a:pPr rtl="0"/>
          <a:r>
            <a:rPr lang="en-US" dirty="0" smtClean="0">
              <a:solidFill>
                <a:schemeClr val="tx1"/>
              </a:solidFill>
            </a:rPr>
            <a:t>Clock</a:t>
          </a:r>
          <a:endParaRPr lang="en-US" dirty="0">
            <a:solidFill>
              <a:schemeClr val="tx1"/>
            </a:solidFill>
          </a:endParaRPr>
        </a:p>
      </dgm:t>
    </dgm:pt>
    <dgm:pt modelId="{3E257FC9-8BD6-2D44-8493-1148F9A4C49F}" type="parTrans" cxnId="{270B4709-4B78-0548-8A78-7F4B2EAAE44D}">
      <dgm:prSet/>
      <dgm:spPr/>
      <dgm:t>
        <a:bodyPr/>
        <a:lstStyle/>
        <a:p>
          <a:endParaRPr lang="en-US"/>
        </a:p>
      </dgm:t>
    </dgm:pt>
    <dgm:pt modelId="{2C7E5A72-F5BE-9744-9123-07298F5AFF8B}" type="sibTrans" cxnId="{270B4709-4B78-0548-8A78-7F4B2EAAE44D}">
      <dgm:prSet/>
      <dgm:spPr/>
      <dgm:t>
        <a:bodyPr/>
        <a:lstStyle/>
        <a:p>
          <a:endParaRPr lang="en-US"/>
        </a:p>
      </dgm:t>
    </dgm:pt>
    <dgm:pt modelId="{DF055627-9BCF-0941-A55D-F60516006CF8}" type="pres">
      <dgm:prSet presAssocID="{3DA557B8-20C6-9042-8F72-03A210D067C2}" presName="linearFlow" presStyleCnt="0">
        <dgm:presLayoutVars>
          <dgm:dir/>
          <dgm:resizeHandles val="exact"/>
        </dgm:presLayoutVars>
      </dgm:prSet>
      <dgm:spPr/>
      <dgm:t>
        <a:bodyPr/>
        <a:lstStyle/>
        <a:p>
          <a:endParaRPr lang="en-US"/>
        </a:p>
      </dgm:t>
    </dgm:pt>
    <dgm:pt modelId="{2544A3F1-E2E8-B74E-8711-2EC9EA6064C6}" type="pres">
      <dgm:prSet presAssocID="{6774DE01-6233-B249-8E19-C7D51CE87F9A}" presName="composite" presStyleCnt="0"/>
      <dgm:spPr/>
    </dgm:pt>
    <dgm:pt modelId="{30C7C1FC-ABE9-9F49-B497-834E86732140}" type="pres">
      <dgm:prSet presAssocID="{6774DE01-6233-B249-8E19-C7D51CE87F9A}" presName="imgShp" presStyleLbl="fgImgPlace1" presStyleIdx="0" presStyleCnt="1" custScaleX="109386" custScaleY="106012"/>
      <dgm:spPr/>
    </dgm:pt>
    <dgm:pt modelId="{B2EFD19C-DD54-B24D-B755-43F907118B14}" type="pres">
      <dgm:prSet presAssocID="{6774DE01-6233-B249-8E19-C7D51CE87F9A}" presName="txShp" presStyleLbl="node1" presStyleIdx="0" presStyleCnt="1" custScaleX="108939" custScaleY="122751">
        <dgm:presLayoutVars>
          <dgm:bulletEnabled val="1"/>
        </dgm:presLayoutVars>
      </dgm:prSet>
      <dgm:spPr/>
      <dgm:t>
        <a:bodyPr/>
        <a:lstStyle/>
        <a:p>
          <a:endParaRPr lang="en-US"/>
        </a:p>
      </dgm:t>
    </dgm:pt>
  </dgm:ptLst>
  <dgm:cxnLst>
    <dgm:cxn modelId="{88660A57-85F2-A145-93F0-85F76122EA97}" srcId="{6774DE01-6233-B249-8E19-C7D51CE87F9A}" destId="{7D3CDA99-250F-944F-BF47-BF47CD003577}" srcOrd="2" destOrd="0" parTransId="{E349C3F7-A6BC-2C42-BDC3-75060C32BE75}" sibTransId="{7DBF36F5-A635-4641-8ED8-B9CE79F6B450}"/>
    <dgm:cxn modelId="{0987BFF4-C468-864D-95B5-852693849B34}" type="presOf" srcId="{3DA557B8-20C6-9042-8F72-03A210D067C2}" destId="{DF055627-9BCF-0941-A55D-F60516006CF8}" srcOrd="0" destOrd="0" presId="urn:microsoft.com/office/officeart/2005/8/layout/vList3#1"/>
    <dgm:cxn modelId="{C10715FA-32DB-5742-9F59-30FA8AC2DC75}" type="presOf" srcId="{6774DE01-6233-B249-8E19-C7D51CE87F9A}" destId="{B2EFD19C-DD54-B24D-B755-43F907118B14}" srcOrd="0" destOrd="0" presId="urn:microsoft.com/office/officeart/2005/8/layout/vList3#1"/>
    <dgm:cxn modelId="{1AED11C7-AE6B-2A48-8916-972099218415}" type="presOf" srcId="{A0E01A37-5A2E-954D-A02D-BB1F485E3E7F}" destId="{B2EFD19C-DD54-B24D-B755-43F907118B14}" srcOrd="0" destOrd="1" presId="urn:microsoft.com/office/officeart/2005/8/layout/vList3#1"/>
    <dgm:cxn modelId="{F295AB0B-FB44-414F-A45D-3C6454791A0E}" type="presOf" srcId="{7D3CDA99-250F-944F-BF47-BF47CD003577}" destId="{B2EFD19C-DD54-B24D-B755-43F907118B14}" srcOrd="0" destOrd="3" presId="urn:microsoft.com/office/officeart/2005/8/layout/vList3#1"/>
    <dgm:cxn modelId="{D54CA063-EAA4-1649-B602-CD8010403DAA}" srcId="{6774DE01-6233-B249-8E19-C7D51CE87F9A}" destId="{A0E01A37-5A2E-954D-A02D-BB1F485E3E7F}" srcOrd="0" destOrd="0" parTransId="{AFBC8F9A-3E43-6B45-B16F-2B12FB2D024C}" sibTransId="{8297DF41-8C61-984D-AA0A-2381C54157BB}"/>
    <dgm:cxn modelId="{03764115-0E24-3A4B-9923-0E71C9E8080A}" srcId="{3DA557B8-20C6-9042-8F72-03A210D067C2}" destId="{6774DE01-6233-B249-8E19-C7D51CE87F9A}" srcOrd="0" destOrd="0" parTransId="{FFD2C51C-0256-664F-B449-65DC58CAE24F}" sibTransId="{5C1FAF83-8542-F343-8582-FC2EF309697E}"/>
    <dgm:cxn modelId="{C24A9F79-6CCF-3342-82D9-74FE62AE79CD}" type="presOf" srcId="{FC0E906F-4515-3C47-8A56-FE7BB23BE0EF}" destId="{B2EFD19C-DD54-B24D-B755-43F907118B14}" srcOrd="0" destOrd="2" presId="urn:microsoft.com/office/officeart/2005/8/layout/vList3#1"/>
    <dgm:cxn modelId="{270B4709-4B78-0548-8A78-7F4B2EAAE44D}" srcId="{6774DE01-6233-B249-8E19-C7D51CE87F9A}" destId="{A23A6ABD-0BB1-6B44-9048-7D79B7FA6C4F}" srcOrd="3" destOrd="0" parTransId="{3E257FC9-8BD6-2D44-8493-1148F9A4C49F}" sibTransId="{2C7E5A72-F5BE-9744-9123-07298F5AFF8B}"/>
    <dgm:cxn modelId="{686E4058-2042-5444-8B93-0B32148AB080}" srcId="{6774DE01-6233-B249-8E19-C7D51CE87F9A}" destId="{FC0E906F-4515-3C47-8A56-FE7BB23BE0EF}" srcOrd="1" destOrd="0" parTransId="{34F1AEA6-0BA0-074C-8963-C9741D6BBF71}" sibTransId="{18E08C4F-67D2-0341-ACC4-7DD73E48FE98}"/>
    <dgm:cxn modelId="{9FB1F99E-6FCA-8340-882F-D1A36E81A5D4}" type="presOf" srcId="{A23A6ABD-0BB1-6B44-9048-7D79B7FA6C4F}" destId="{B2EFD19C-DD54-B24D-B755-43F907118B14}" srcOrd="0" destOrd="4" presId="urn:microsoft.com/office/officeart/2005/8/layout/vList3#1"/>
    <dgm:cxn modelId="{93E4B2B2-BC70-844D-9495-7A2ADF171715}" type="presParOf" srcId="{DF055627-9BCF-0941-A55D-F60516006CF8}" destId="{2544A3F1-E2E8-B74E-8711-2EC9EA6064C6}" srcOrd="0" destOrd="0" presId="urn:microsoft.com/office/officeart/2005/8/layout/vList3#1"/>
    <dgm:cxn modelId="{DA855393-CAD2-564A-9003-A0A30F04839C}" type="presParOf" srcId="{2544A3F1-E2E8-B74E-8711-2EC9EA6064C6}" destId="{30C7C1FC-ABE9-9F49-B497-834E86732140}" srcOrd="0" destOrd="0" presId="urn:microsoft.com/office/officeart/2005/8/layout/vList3#1"/>
    <dgm:cxn modelId="{78D95A0B-4C3E-0941-A54F-B4247CF09164}" type="presParOf" srcId="{2544A3F1-E2E8-B74E-8711-2EC9EA6064C6}" destId="{B2EFD19C-DD54-B24D-B755-43F907118B1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5DBCFB-C194-A74B-833C-96451541243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2068A9C-94BF-5F43-9513-AEE471E86B97}">
      <dgm:prSet phldrT="[Text]"/>
      <dgm:spPr/>
      <dgm:t>
        <a:bodyPr/>
        <a:lstStyle/>
        <a:p>
          <a:r>
            <a:rPr lang="en-US" dirty="0" smtClean="0"/>
            <a:t>A replaced page is not lost, but rather assigned to one of two lists</a:t>
          </a:r>
          <a:endParaRPr lang="en-US" dirty="0"/>
        </a:p>
      </dgm:t>
    </dgm:pt>
    <dgm:pt modelId="{B97D859C-44BC-6049-91D5-CE34D36757AA}" type="parTrans" cxnId="{129B26C9-3D1B-1E4F-9218-1A6F4A033514}">
      <dgm:prSet/>
      <dgm:spPr/>
      <dgm:t>
        <a:bodyPr/>
        <a:lstStyle/>
        <a:p>
          <a:endParaRPr lang="en-US"/>
        </a:p>
      </dgm:t>
    </dgm:pt>
    <dgm:pt modelId="{D41AF72F-78E0-FE41-B0A0-797798B63222}" type="sibTrans" cxnId="{129B26C9-3D1B-1E4F-9218-1A6F4A033514}">
      <dgm:prSet/>
      <dgm:spPr/>
      <dgm:t>
        <a:bodyPr/>
        <a:lstStyle/>
        <a:p>
          <a:endParaRPr lang="en-US"/>
        </a:p>
      </dgm:t>
    </dgm:pt>
    <dgm:pt modelId="{86710346-DBC2-A14D-9175-42A625E18F03}">
      <dgm:prSet/>
      <dgm:spPr/>
      <dgm:t>
        <a:bodyPr/>
        <a:lstStyle/>
        <a:p>
          <a:r>
            <a:rPr lang="en-US" dirty="0" smtClean="0"/>
            <a:t>Free page list</a:t>
          </a:r>
        </a:p>
      </dgm:t>
    </dgm:pt>
    <dgm:pt modelId="{3DEA17B4-0A08-9142-A8EA-2B30A62028A9}" type="parTrans" cxnId="{15EC9AEB-196F-1E4B-800C-565697245EFF}">
      <dgm:prSet/>
      <dgm:spPr/>
      <dgm:t>
        <a:bodyPr/>
        <a:lstStyle/>
        <a:p>
          <a:endParaRPr lang="en-US"/>
        </a:p>
      </dgm:t>
    </dgm:pt>
    <dgm:pt modelId="{B935FCB2-AE4B-1E4A-8056-C6E1F4A72C5A}" type="sibTrans" cxnId="{15EC9AEB-196F-1E4B-800C-565697245EFF}">
      <dgm:prSet/>
      <dgm:spPr/>
      <dgm:t>
        <a:bodyPr/>
        <a:lstStyle/>
        <a:p>
          <a:endParaRPr lang="en-US"/>
        </a:p>
      </dgm:t>
    </dgm:pt>
    <dgm:pt modelId="{E42CD1A5-3AD0-774A-8E9D-F1E11172EFD7}">
      <dgm:prSet/>
      <dgm:spPr/>
      <dgm:t>
        <a:bodyPr/>
        <a:lstStyle/>
        <a:p>
          <a:r>
            <a:rPr lang="en-US" dirty="0" smtClean="0"/>
            <a:t>list of page frames available for reading in pages</a:t>
          </a:r>
        </a:p>
      </dgm:t>
    </dgm:pt>
    <dgm:pt modelId="{689DC02B-2816-5D40-9029-D900346D9154}" type="parTrans" cxnId="{1B6F3FE9-BEA0-0244-8712-3F7B3E480893}">
      <dgm:prSet/>
      <dgm:spPr/>
      <dgm:t>
        <a:bodyPr/>
        <a:lstStyle/>
        <a:p>
          <a:endParaRPr lang="en-US"/>
        </a:p>
      </dgm:t>
    </dgm:pt>
    <dgm:pt modelId="{838F0615-7F48-454B-B321-502E874BBEE0}" type="sibTrans" cxnId="{1B6F3FE9-BEA0-0244-8712-3F7B3E480893}">
      <dgm:prSet/>
      <dgm:spPr/>
      <dgm:t>
        <a:bodyPr/>
        <a:lstStyle/>
        <a:p>
          <a:endParaRPr lang="en-US"/>
        </a:p>
      </dgm:t>
    </dgm:pt>
    <dgm:pt modelId="{9EE0B396-88A5-C446-A9DA-C142878CF25E}">
      <dgm:prSet/>
      <dgm:spPr/>
      <dgm:t>
        <a:bodyPr/>
        <a:lstStyle/>
        <a:p>
          <a:r>
            <a:rPr lang="en-US" dirty="0" smtClean="0"/>
            <a:t>Modified page list</a:t>
          </a:r>
        </a:p>
      </dgm:t>
    </dgm:pt>
    <dgm:pt modelId="{9908A658-0666-AE44-9862-45C8F0943437}" type="parTrans" cxnId="{F2F6C6C3-BF24-3449-9791-4901337BD84A}">
      <dgm:prSet/>
      <dgm:spPr/>
      <dgm:t>
        <a:bodyPr/>
        <a:lstStyle/>
        <a:p>
          <a:endParaRPr lang="en-US"/>
        </a:p>
      </dgm:t>
    </dgm:pt>
    <dgm:pt modelId="{B06F97F8-7990-DE4A-B6AE-C5C028698B64}" type="sibTrans" cxnId="{F2F6C6C3-BF24-3449-9791-4901337BD84A}">
      <dgm:prSet/>
      <dgm:spPr/>
      <dgm:t>
        <a:bodyPr/>
        <a:lstStyle/>
        <a:p>
          <a:endParaRPr lang="en-US"/>
        </a:p>
      </dgm:t>
    </dgm:pt>
    <dgm:pt modelId="{9E2E4F1C-D092-524E-A4F4-0BF2C7F8096E}">
      <dgm:prSet/>
      <dgm:spPr/>
      <dgm:t>
        <a:bodyPr/>
        <a:lstStyle/>
        <a:p>
          <a:r>
            <a:rPr lang="en-US" dirty="0" smtClean="0"/>
            <a:t>pages are written out in clusters </a:t>
          </a:r>
          <a:endParaRPr lang="en-US" dirty="0"/>
        </a:p>
      </dgm:t>
    </dgm:pt>
    <dgm:pt modelId="{D499F05E-9039-1D4F-9DEC-59AB7497D428}" type="parTrans" cxnId="{D6A61340-3777-A94B-A56F-6FD50297EF48}">
      <dgm:prSet/>
      <dgm:spPr/>
      <dgm:t>
        <a:bodyPr/>
        <a:lstStyle/>
        <a:p>
          <a:endParaRPr lang="en-US"/>
        </a:p>
      </dgm:t>
    </dgm:pt>
    <dgm:pt modelId="{B9B0821A-6B85-E14B-8F61-8B456DD1E177}" type="sibTrans" cxnId="{D6A61340-3777-A94B-A56F-6FD50297EF48}">
      <dgm:prSet/>
      <dgm:spPr/>
      <dgm:t>
        <a:bodyPr/>
        <a:lstStyle/>
        <a:p>
          <a:endParaRPr lang="en-US"/>
        </a:p>
      </dgm:t>
    </dgm:pt>
    <dgm:pt modelId="{9C348023-2CFE-404D-84C4-617142D96F46}" type="pres">
      <dgm:prSet presAssocID="{A45DBCFB-C194-A74B-833C-964515412432}" presName="hierChild1" presStyleCnt="0">
        <dgm:presLayoutVars>
          <dgm:chPref val="1"/>
          <dgm:dir/>
          <dgm:animOne val="branch"/>
          <dgm:animLvl val="lvl"/>
          <dgm:resizeHandles/>
        </dgm:presLayoutVars>
      </dgm:prSet>
      <dgm:spPr/>
      <dgm:t>
        <a:bodyPr/>
        <a:lstStyle/>
        <a:p>
          <a:endParaRPr lang="en-US"/>
        </a:p>
      </dgm:t>
    </dgm:pt>
    <dgm:pt modelId="{178F531F-4CEB-2E46-A30C-CA632D0374D7}" type="pres">
      <dgm:prSet presAssocID="{52068A9C-94BF-5F43-9513-AEE471E86B97}" presName="hierRoot1" presStyleCnt="0"/>
      <dgm:spPr/>
    </dgm:pt>
    <dgm:pt modelId="{E181698B-AD00-EC48-AEC0-9ED3A9DDAB4C}" type="pres">
      <dgm:prSet presAssocID="{52068A9C-94BF-5F43-9513-AEE471E86B97}" presName="composite" presStyleCnt="0"/>
      <dgm:spPr/>
    </dgm:pt>
    <dgm:pt modelId="{E9E6A144-BDA8-8445-95FE-B4DEFF1353E5}" type="pres">
      <dgm:prSet presAssocID="{52068A9C-94BF-5F43-9513-AEE471E86B97}" presName="background" presStyleLbl="node0" presStyleIdx="0" presStyleCnt="1"/>
      <dgm:spPr/>
    </dgm:pt>
    <dgm:pt modelId="{66CF74FE-7C99-B147-94AD-327B0056B130}" type="pres">
      <dgm:prSet presAssocID="{52068A9C-94BF-5F43-9513-AEE471E86B97}" presName="text" presStyleLbl="fgAcc0" presStyleIdx="0" presStyleCnt="1">
        <dgm:presLayoutVars>
          <dgm:chPref val="3"/>
        </dgm:presLayoutVars>
      </dgm:prSet>
      <dgm:spPr/>
      <dgm:t>
        <a:bodyPr/>
        <a:lstStyle/>
        <a:p>
          <a:endParaRPr lang="en-US"/>
        </a:p>
      </dgm:t>
    </dgm:pt>
    <dgm:pt modelId="{A62D6F1B-AF0D-054C-A263-5240D99CFC02}" type="pres">
      <dgm:prSet presAssocID="{52068A9C-94BF-5F43-9513-AEE471E86B97}" presName="hierChild2" presStyleCnt="0"/>
      <dgm:spPr/>
    </dgm:pt>
    <dgm:pt modelId="{FAB3ABC9-CE51-6E46-A582-477033F7909E}" type="pres">
      <dgm:prSet presAssocID="{3DEA17B4-0A08-9142-A8EA-2B30A62028A9}" presName="Name10" presStyleLbl="parChTrans1D2" presStyleIdx="0" presStyleCnt="2"/>
      <dgm:spPr/>
      <dgm:t>
        <a:bodyPr/>
        <a:lstStyle/>
        <a:p>
          <a:endParaRPr lang="en-US"/>
        </a:p>
      </dgm:t>
    </dgm:pt>
    <dgm:pt modelId="{ADCE56BC-B51A-644D-8703-0D1BBBF001DB}" type="pres">
      <dgm:prSet presAssocID="{86710346-DBC2-A14D-9175-42A625E18F03}" presName="hierRoot2" presStyleCnt="0"/>
      <dgm:spPr/>
    </dgm:pt>
    <dgm:pt modelId="{E161B099-77F9-FD43-9A4D-697DBB1A9DB9}" type="pres">
      <dgm:prSet presAssocID="{86710346-DBC2-A14D-9175-42A625E18F03}" presName="composite2" presStyleCnt="0"/>
      <dgm:spPr/>
    </dgm:pt>
    <dgm:pt modelId="{28CE6EFF-FA06-4A40-A514-B15AF719A036}" type="pres">
      <dgm:prSet presAssocID="{86710346-DBC2-A14D-9175-42A625E18F03}" presName="background2" presStyleLbl="node2" presStyleIdx="0" presStyleCnt="2"/>
      <dgm:spPr/>
    </dgm:pt>
    <dgm:pt modelId="{36F1355C-6C7A-3F4E-9338-F578F474E3F6}" type="pres">
      <dgm:prSet presAssocID="{86710346-DBC2-A14D-9175-42A625E18F03}" presName="text2" presStyleLbl="fgAcc2" presStyleIdx="0" presStyleCnt="2">
        <dgm:presLayoutVars>
          <dgm:chPref val="3"/>
        </dgm:presLayoutVars>
      </dgm:prSet>
      <dgm:spPr/>
      <dgm:t>
        <a:bodyPr/>
        <a:lstStyle/>
        <a:p>
          <a:endParaRPr lang="en-US"/>
        </a:p>
      </dgm:t>
    </dgm:pt>
    <dgm:pt modelId="{E902744D-6C91-704E-96B1-839C1E5C0A71}" type="pres">
      <dgm:prSet presAssocID="{86710346-DBC2-A14D-9175-42A625E18F03}" presName="hierChild3" presStyleCnt="0"/>
      <dgm:spPr/>
    </dgm:pt>
    <dgm:pt modelId="{83175078-7932-F44A-9E39-84D1EDA4A644}" type="pres">
      <dgm:prSet presAssocID="{689DC02B-2816-5D40-9029-D900346D9154}" presName="Name17" presStyleLbl="parChTrans1D3" presStyleIdx="0" presStyleCnt="2"/>
      <dgm:spPr/>
      <dgm:t>
        <a:bodyPr/>
        <a:lstStyle/>
        <a:p>
          <a:endParaRPr lang="en-US"/>
        </a:p>
      </dgm:t>
    </dgm:pt>
    <dgm:pt modelId="{61C18124-325C-E041-99FB-17EB84ABFD43}" type="pres">
      <dgm:prSet presAssocID="{E42CD1A5-3AD0-774A-8E9D-F1E11172EFD7}" presName="hierRoot3" presStyleCnt="0"/>
      <dgm:spPr/>
    </dgm:pt>
    <dgm:pt modelId="{2223441E-B806-FF44-B6FC-99CA6BC2D18C}" type="pres">
      <dgm:prSet presAssocID="{E42CD1A5-3AD0-774A-8E9D-F1E11172EFD7}" presName="composite3" presStyleCnt="0"/>
      <dgm:spPr/>
    </dgm:pt>
    <dgm:pt modelId="{61509F13-ECF5-824E-AB0E-238E43561F9B}" type="pres">
      <dgm:prSet presAssocID="{E42CD1A5-3AD0-774A-8E9D-F1E11172EFD7}" presName="background3" presStyleLbl="node3" presStyleIdx="0" presStyleCnt="2"/>
      <dgm:spPr/>
    </dgm:pt>
    <dgm:pt modelId="{03C502F8-A858-FC44-9EBA-F09ED388A4F5}" type="pres">
      <dgm:prSet presAssocID="{E42CD1A5-3AD0-774A-8E9D-F1E11172EFD7}" presName="text3" presStyleLbl="fgAcc3" presStyleIdx="0" presStyleCnt="2">
        <dgm:presLayoutVars>
          <dgm:chPref val="3"/>
        </dgm:presLayoutVars>
      </dgm:prSet>
      <dgm:spPr/>
      <dgm:t>
        <a:bodyPr/>
        <a:lstStyle/>
        <a:p>
          <a:endParaRPr lang="en-US"/>
        </a:p>
      </dgm:t>
    </dgm:pt>
    <dgm:pt modelId="{CD615948-73BA-CE4B-8051-DFD53B3B0E6E}" type="pres">
      <dgm:prSet presAssocID="{E42CD1A5-3AD0-774A-8E9D-F1E11172EFD7}" presName="hierChild4" presStyleCnt="0"/>
      <dgm:spPr/>
    </dgm:pt>
    <dgm:pt modelId="{7B165121-B4DA-3D41-B59D-340BEFD6B021}" type="pres">
      <dgm:prSet presAssocID="{9908A658-0666-AE44-9862-45C8F0943437}" presName="Name10" presStyleLbl="parChTrans1D2" presStyleIdx="1" presStyleCnt="2"/>
      <dgm:spPr/>
      <dgm:t>
        <a:bodyPr/>
        <a:lstStyle/>
        <a:p>
          <a:endParaRPr lang="en-US"/>
        </a:p>
      </dgm:t>
    </dgm:pt>
    <dgm:pt modelId="{0F9ACB6B-394F-614A-9640-DF391012056F}" type="pres">
      <dgm:prSet presAssocID="{9EE0B396-88A5-C446-A9DA-C142878CF25E}" presName="hierRoot2" presStyleCnt="0"/>
      <dgm:spPr/>
    </dgm:pt>
    <dgm:pt modelId="{20B140E6-0299-E244-979A-2390721DBC25}" type="pres">
      <dgm:prSet presAssocID="{9EE0B396-88A5-C446-A9DA-C142878CF25E}" presName="composite2" presStyleCnt="0"/>
      <dgm:spPr/>
    </dgm:pt>
    <dgm:pt modelId="{C014E9E6-13FA-5444-9BC3-3D89E8915179}" type="pres">
      <dgm:prSet presAssocID="{9EE0B396-88A5-C446-A9DA-C142878CF25E}" presName="background2" presStyleLbl="node2" presStyleIdx="1" presStyleCnt="2"/>
      <dgm:spPr/>
    </dgm:pt>
    <dgm:pt modelId="{E7D1A8F5-82B3-3D4D-B2BB-8402CE6DF5DF}" type="pres">
      <dgm:prSet presAssocID="{9EE0B396-88A5-C446-A9DA-C142878CF25E}" presName="text2" presStyleLbl="fgAcc2" presStyleIdx="1" presStyleCnt="2">
        <dgm:presLayoutVars>
          <dgm:chPref val="3"/>
        </dgm:presLayoutVars>
      </dgm:prSet>
      <dgm:spPr/>
      <dgm:t>
        <a:bodyPr/>
        <a:lstStyle/>
        <a:p>
          <a:endParaRPr lang="en-US"/>
        </a:p>
      </dgm:t>
    </dgm:pt>
    <dgm:pt modelId="{3336881A-8E9F-984F-9871-05E190F8CF30}" type="pres">
      <dgm:prSet presAssocID="{9EE0B396-88A5-C446-A9DA-C142878CF25E}" presName="hierChild3" presStyleCnt="0"/>
      <dgm:spPr/>
    </dgm:pt>
    <dgm:pt modelId="{959669F8-0B44-7F4A-BE1E-E4EDB174AE9B}" type="pres">
      <dgm:prSet presAssocID="{D499F05E-9039-1D4F-9DEC-59AB7497D428}" presName="Name17" presStyleLbl="parChTrans1D3" presStyleIdx="1" presStyleCnt="2"/>
      <dgm:spPr/>
      <dgm:t>
        <a:bodyPr/>
        <a:lstStyle/>
        <a:p>
          <a:endParaRPr lang="en-US"/>
        </a:p>
      </dgm:t>
    </dgm:pt>
    <dgm:pt modelId="{82472A6C-D4AA-E64C-927D-2B09476DCA2B}" type="pres">
      <dgm:prSet presAssocID="{9E2E4F1C-D092-524E-A4F4-0BF2C7F8096E}" presName="hierRoot3" presStyleCnt="0"/>
      <dgm:spPr/>
    </dgm:pt>
    <dgm:pt modelId="{51749F20-E656-C042-AD50-4A09706514B0}" type="pres">
      <dgm:prSet presAssocID="{9E2E4F1C-D092-524E-A4F4-0BF2C7F8096E}" presName="composite3" presStyleCnt="0"/>
      <dgm:spPr/>
    </dgm:pt>
    <dgm:pt modelId="{9DE444D1-71C7-6D47-8D20-D17B0958CE50}" type="pres">
      <dgm:prSet presAssocID="{9E2E4F1C-D092-524E-A4F4-0BF2C7F8096E}" presName="background3" presStyleLbl="node3" presStyleIdx="1" presStyleCnt="2"/>
      <dgm:spPr/>
    </dgm:pt>
    <dgm:pt modelId="{076EFA28-0F84-924A-99EB-2F55769FB300}" type="pres">
      <dgm:prSet presAssocID="{9E2E4F1C-D092-524E-A4F4-0BF2C7F8096E}" presName="text3" presStyleLbl="fgAcc3" presStyleIdx="1" presStyleCnt="2">
        <dgm:presLayoutVars>
          <dgm:chPref val="3"/>
        </dgm:presLayoutVars>
      </dgm:prSet>
      <dgm:spPr/>
      <dgm:t>
        <a:bodyPr/>
        <a:lstStyle/>
        <a:p>
          <a:endParaRPr lang="en-US"/>
        </a:p>
      </dgm:t>
    </dgm:pt>
    <dgm:pt modelId="{8CE5404A-7CC4-2D4C-A1DF-21FCC9742653}" type="pres">
      <dgm:prSet presAssocID="{9E2E4F1C-D092-524E-A4F4-0BF2C7F8096E}" presName="hierChild4" presStyleCnt="0"/>
      <dgm:spPr/>
    </dgm:pt>
  </dgm:ptLst>
  <dgm:cxnLst>
    <dgm:cxn modelId="{53D88998-BC12-F64F-8128-4F1E0E0FD53A}" type="presOf" srcId="{9EE0B396-88A5-C446-A9DA-C142878CF25E}" destId="{E7D1A8F5-82B3-3D4D-B2BB-8402CE6DF5DF}" srcOrd="0" destOrd="0" presId="urn:microsoft.com/office/officeart/2005/8/layout/hierarchy1"/>
    <dgm:cxn modelId="{69EAECB2-3DFA-0342-9C0C-C31EF1405329}" type="presOf" srcId="{86710346-DBC2-A14D-9175-42A625E18F03}" destId="{36F1355C-6C7A-3F4E-9338-F578F474E3F6}" srcOrd="0" destOrd="0" presId="urn:microsoft.com/office/officeart/2005/8/layout/hierarchy1"/>
    <dgm:cxn modelId="{129B26C9-3D1B-1E4F-9218-1A6F4A033514}" srcId="{A45DBCFB-C194-A74B-833C-964515412432}" destId="{52068A9C-94BF-5F43-9513-AEE471E86B97}" srcOrd="0" destOrd="0" parTransId="{B97D859C-44BC-6049-91D5-CE34D36757AA}" sibTransId="{D41AF72F-78E0-FE41-B0A0-797798B63222}"/>
    <dgm:cxn modelId="{1B6F3FE9-BEA0-0244-8712-3F7B3E480893}" srcId="{86710346-DBC2-A14D-9175-42A625E18F03}" destId="{E42CD1A5-3AD0-774A-8E9D-F1E11172EFD7}" srcOrd="0" destOrd="0" parTransId="{689DC02B-2816-5D40-9029-D900346D9154}" sibTransId="{838F0615-7F48-454B-B321-502E874BBEE0}"/>
    <dgm:cxn modelId="{D6A61340-3777-A94B-A56F-6FD50297EF48}" srcId="{9EE0B396-88A5-C446-A9DA-C142878CF25E}" destId="{9E2E4F1C-D092-524E-A4F4-0BF2C7F8096E}" srcOrd="0" destOrd="0" parTransId="{D499F05E-9039-1D4F-9DEC-59AB7497D428}" sibTransId="{B9B0821A-6B85-E14B-8F61-8B456DD1E177}"/>
    <dgm:cxn modelId="{C67358AE-E229-BA4D-AA0F-550B02FF1D77}" type="presOf" srcId="{3DEA17B4-0A08-9142-A8EA-2B30A62028A9}" destId="{FAB3ABC9-CE51-6E46-A582-477033F7909E}" srcOrd="0" destOrd="0" presId="urn:microsoft.com/office/officeart/2005/8/layout/hierarchy1"/>
    <dgm:cxn modelId="{7522EA78-D877-0443-9DAF-60E47F711FA4}" type="presOf" srcId="{E42CD1A5-3AD0-774A-8E9D-F1E11172EFD7}" destId="{03C502F8-A858-FC44-9EBA-F09ED388A4F5}" srcOrd="0" destOrd="0" presId="urn:microsoft.com/office/officeart/2005/8/layout/hierarchy1"/>
    <dgm:cxn modelId="{D65E86B4-5F22-724F-9417-B93809A9535C}" type="presOf" srcId="{9908A658-0666-AE44-9862-45C8F0943437}" destId="{7B165121-B4DA-3D41-B59D-340BEFD6B021}" srcOrd="0" destOrd="0" presId="urn:microsoft.com/office/officeart/2005/8/layout/hierarchy1"/>
    <dgm:cxn modelId="{30B8AE5D-4176-1F4D-A0D0-D02F9F1FF98E}" type="presOf" srcId="{689DC02B-2816-5D40-9029-D900346D9154}" destId="{83175078-7932-F44A-9E39-84D1EDA4A644}" srcOrd="0" destOrd="0" presId="urn:microsoft.com/office/officeart/2005/8/layout/hierarchy1"/>
    <dgm:cxn modelId="{15EC9AEB-196F-1E4B-800C-565697245EFF}" srcId="{52068A9C-94BF-5F43-9513-AEE471E86B97}" destId="{86710346-DBC2-A14D-9175-42A625E18F03}" srcOrd="0" destOrd="0" parTransId="{3DEA17B4-0A08-9142-A8EA-2B30A62028A9}" sibTransId="{B935FCB2-AE4B-1E4A-8056-C6E1F4A72C5A}"/>
    <dgm:cxn modelId="{B8C1A0EE-A392-DA4D-A3B2-3EF606A86675}" type="presOf" srcId="{9E2E4F1C-D092-524E-A4F4-0BF2C7F8096E}" destId="{076EFA28-0F84-924A-99EB-2F55769FB300}" srcOrd="0" destOrd="0" presId="urn:microsoft.com/office/officeart/2005/8/layout/hierarchy1"/>
    <dgm:cxn modelId="{F2F6C6C3-BF24-3449-9791-4901337BD84A}" srcId="{52068A9C-94BF-5F43-9513-AEE471E86B97}" destId="{9EE0B396-88A5-C446-A9DA-C142878CF25E}" srcOrd="1" destOrd="0" parTransId="{9908A658-0666-AE44-9862-45C8F0943437}" sibTransId="{B06F97F8-7990-DE4A-B6AE-C5C028698B64}"/>
    <dgm:cxn modelId="{A99EA28C-5C8A-A245-979D-E0440B2C3392}" type="presOf" srcId="{52068A9C-94BF-5F43-9513-AEE471E86B97}" destId="{66CF74FE-7C99-B147-94AD-327B0056B130}" srcOrd="0" destOrd="0" presId="urn:microsoft.com/office/officeart/2005/8/layout/hierarchy1"/>
    <dgm:cxn modelId="{D9D2DBDA-02CF-AA41-9BB6-3A00408EDA47}" type="presOf" srcId="{D499F05E-9039-1D4F-9DEC-59AB7497D428}" destId="{959669F8-0B44-7F4A-BE1E-E4EDB174AE9B}" srcOrd="0" destOrd="0" presId="urn:microsoft.com/office/officeart/2005/8/layout/hierarchy1"/>
    <dgm:cxn modelId="{22607AE3-946D-1142-B713-D41521502392}" type="presOf" srcId="{A45DBCFB-C194-A74B-833C-964515412432}" destId="{9C348023-2CFE-404D-84C4-617142D96F46}" srcOrd="0" destOrd="0" presId="urn:microsoft.com/office/officeart/2005/8/layout/hierarchy1"/>
    <dgm:cxn modelId="{982282D4-F9D8-6E4E-96EB-663139BFD793}" type="presParOf" srcId="{9C348023-2CFE-404D-84C4-617142D96F46}" destId="{178F531F-4CEB-2E46-A30C-CA632D0374D7}" srcOrd="0" destOrd="0" presId="urn:microsoft.com/office/officeart/2005/8/layout/hierarchy1"/>
    <dgm:cxn modelId="{0133C185-9695-B04E-82C8-2B27AE9864F7}" type="presParOf" srcId="{178F531F-4CEB-2E46-A30C-CA632D0374D7}" destId="{E181698B-AD00-EC48-AEC0-9ED3A9DDAB4C}" srcOrd="0" destOrd="0" presId="urn:microsoft.com/office/officeart/2005/8/layout/hierarchy1"/>
    <dgm:cxn modelId="{8E867751-E9CD-AF42-B6FF-AC36B175ED2D}" type="presParOf" srcId="{E181698B-AD00-EC48-AEC0-9ED3A9DDAB4C}" destId="{E9E6A144-BDA8-8445-95FE-B4DEFF1353E5}" srcOrd="0" destOrd="0" presId="urn:microsoft.com/office/officeart/2005/8/layout/hierarchy1"/>
    <dgm:cxn modelId="{543E75A4-D230-5848-BCD0-A7B0165356A1}" type="presParOf" srcId="{E181698B-AD00-EC48-AEC0-9ED3A9DDAB4C}" destId="{66CF74FE-7C99-B147-94AD-327B0056B130}" srcOrd="1" destOrd="0" presId="urn:microsoft.com/office/officeart/2005/8/layout/hierarchy1"/>
    <dgm:cxn modelId="{E658FCC3-E688-5C47-8D7B-844267D5274E}" type="presParOf" srcId="{178F531F-4CEB-2E46-A30C-CA632D0374D7}" destId="{A62D6F1B-AF0D-054C-A263-5240D99CFC02}" srcOrd="1" destOrd="0" presId="urn:microsoft.com/office/officeart/2005/8/layout/hierarchy1"/>
    <dgm:cxn modelId="{08151F0D-ACEA-0E47-AA20-3D2AA18320FE}" type="presParOf" srcId="{A62D6F1B-AF0D-054C-A263-5240D99CFC02}" destId="{FAB3ABC9-CE51-6E46-A582-477033F7909E}" srcOrd="0" destOrd="0" presId="urn:microsoft.com/office/officeart/2005/8/layout/hierarchy1"/>
    <dgm:cxn modelId="{9BCD9992-1966-C44D-9FFE-5F71704B3F8D}" type="presParOf" srcId="{A62D6F1B-AF0D-054C-A263-5240D99CFC02}" destId="{ADCE56BC-B51A-644D-8703-0D1BBBF001DB}" srcOrd="1" destOrd="0" presId="urn:microsoft.com/office/officeart/2005/8/layout/hierarchy1"/>
    <dgm:cxn modelId="{7B1EA028-54C9-7442-855E-423EB2BB9526}" type="presParOf" srcId="{ADCE56BC-B51A-644D-8703-0D1BBBF001DB}" destId="{E161B099-77F9-FD43-9A4D-697DBB1A9DB9}" srcOrd="0" destOrd="0" presId="urn:microsoft.com/office/officeart/2005/8/layout/hierarchy1"/>
    <dgm:cxn modelId="{957B60D2-1FE8-D44D-AB84-D203375E8CD4}" type="presParOf" srcId="{E161B099-77F9-FD43-9A4D-697DBB1A9DB9}" destId="{28CE6EFF-FA06-4A40-A514-B15AF719A036}" srcOrd="0" destOrd="0" presId="urn:microsoft.com/office/officeart/2005/8/layout/hierarchy1"/>
    <dgm:cxn modelId="{CCDA7B7A-FBC7-2B45-BCF5-4701460E61CE}" type="presParOf" srcId="{E161B099-77F9-FD43-9A4D-697DBB1A9DB9}" destId="{36F1355C-6C7A-3F4E-9338-F578F474E3F6}" srcOrd="1" destOrd="0" presId="urn:microsoft.com/office/officeart/2005/8/layout/hierarchy1"/>
    <dgm:cxn modelId="{3DC5143D-E853-A743-A35D-8F85894A1A29}" type="presParOf" srcId="{ADCE56BC-B51A-644D-8703-0D1BBBF001DB}" destId="{E902744D-6C91-704E-96B1-839C1E5C0A71}" srcOrd="1" destOrd="0" presId="urn:microsoft.com/office/officeart/2005/8/layout/hierarchy1"/>
    <dgm:cxn modelId="{5BEF5C17-CA03-5146-A073-63CE41FE8B7E}" type="presParOf" srcId="{E902744D-6C91-704E-96B1-839C1E5C0A71}" destId="{83175078-7932-F44A-9E39-84D1EDA4A644}" srcOrd="0" destOrd="0" presId="urn:microsoft.com/office/officeart/2005/8/layout/hierarchy1"/>
    <dgm:cxn modelId="{A45A22A6-57D3-7744-8759-08CD68AA7D06}" type="presParOf" srcId="{E902744D-6C91-704E-96B1-839C1E5C0A71}" destId="{61C18124-325C-E041-99FB-17EB84ABFD43}" srcOrd="1" destOrd="0" presId="urn:microsoft.com/office/officeart/2005/8/layout/hierarchy1"/>
    <dgm:cxn modelId="{FE4FFF58-58B6-4F4C-B271-A612B5D40B5B}" type="presParOf" srcId="{61C18124-325C-E041-99FB-17EB84ABFD43}" destId="{2223441E-B806-FF44-B6FC-99CA6BC2D18C}" srcOrd="0" destOrd="0" presId="urn:microsoft.com/office/officeart/2005/8/layout/hierarchy1"/>
    <dgm:cxn modelId="{0AB6355A-C3F9-B444-B84E-98C81A636918}" type="presParOf" srcId="{2223441E-B806-FF44-B6FC-99CA6BC2D18C}" destId="{61509F13-ECF5-824E-AB0E-238E43561F9B}" srcOrd="0" destOrd="0" presId="urn:microsoft.com/office/officeart/2005/8/layout/hierarchy1"/>
    <dgm:cxn modelId="{AF147E1F-3C44-AD4F-BAAF-0FF2620F59C5}" type="presParOf" srcId="{2223441E-B806-FF44-B6FC-99CA6BC2D18C}" destId="{03C502F8-A858-FC44-9EBA-F09ED388A4F5}" srcOrd="1" destOrd="0" presId="urn:microsoft.com/office/officeart/2005/8/layout/hierarchy1"/>
    <dgm:cxn modelId="{B492B857-8EFB-DB42-94F3-1016ED51AC4A}" type="presParOf" srcId="{61C18124-325C-E041-99FB-17EB84ABFD43}" destId="{CD615948-73BA-CE4B-8051-DFD53B3B0E6E}" srcOrd="1" destOrd="0" presId="urn:microsoft.com/office/officeart/2005/8/layout/hierarchy1"/>
    <dgm:cxn modelId="{A7E5E9AD-5187-8544-A1E8-3FA893CA872E}" type="presParOf" srcId="{A62D6F1B-AF0D-054C-A263-5240D99CFC02}" destId="{7B165121-B4DA-3D41-B59D-340BEFD6B021}" srcOrd="2" destOrd="0" presId="urn:microsoft.com/office/officeart/2005/8/layout/hierarchy1"/>
    <dgm:cxn modelId="{4AECC7A8-83E3-1944-BFE0-DF4AE10420B8}" type="presParOf" srcId="{A62D6F1B-AF0D-054C-A263-5240D99CFC02}" destId="{0F9ACB6B-394F-614A-9640-DF391012056F}" srcOrd="3" destOrd="0" presId="urn:microsoft.com/office/officeart/2005/8/layout/hierarchy1"/>
    <dgm:cxn modelId="{11F79BF0-1312-814D-9031-CF8335DF5B28}" type="presParOf" srcId="{0F9ACB6B-394F-614A-9640-DF391012056F}" destId="{20B140E6-0299-E244-979A-2390721DBC25}" srcOrd="0" destOrd="0" presId="urn:microsoft.com/office/officeart/2005/8/layout/hierarchy1"/>
    <dgm:cxn modelId="{E2190546-3113-B34B-807A-BC65EEAA1840}" type="presParOf" srcId="{20B140E6-0299-E244-979A-2390721DBC25}" destId="{C014E9E6-13FA-5444-9BC3-3D89E8915179}" srcOrd="0" destOrd="0" presId="urn:microsoft.com/office/officeart/2005/8/layout/hierarchy1"/>
    <dgm:cxn modelId="{99D0CBD8-AFAA-BC46-B170-476B934683EB}" type="presParOf" srcId="{20B140E6-0299-E244-979A-2390721DBC25}" destId="{E7D1A8F5-82B3-3D4D-B2BB-8402CE6DF5DF}" srcOrd="1" destOrd="0" presId="urn:microsoft.com/office/officeart/2005/8/layout/hierarchy1"/>
    <dgm:cxn modelId="{8D0BB734-477E-8644-B6B1-1AB221E72F6F}" type="presParOf" srcId="{0F9ACB6B-394F-614A-9640-DF391012056F}" destId="{3336881A-8E9F-984F-9871-05E190F8CF30}" srcOrd="1" destOrd="0" presId="urn:microsoft.com/office/officeart/2005/8/layout/hierarchy1"/>
    <dgm:cxn modelId="{A0245614-4AB3-3647-9D64-971799A5783B}" type="presParOf" srcId="{3336881A-8E9F-984F-9871-05E190F8CF30}" destId="{959669F8-0B44-7F4A-BE1E-E4EDB174AE9B}" srcOrd="0" destOrd="0" presId="urn:microsoft.com/office/officeart/2005/8/layout/hierarchy1"/>
    <dgm:cxn modelId="{86BC1BFE-55FD-994B-9A58-EDD80B46D327}" type="presParOf" srcId="{3336881A-8E9F-984F-9871-05E190F8CF30}" destId="{82472A6C-D4AA-E64C-927D-2B09476DCA2B}" srcOrd="1" destOrd="0" presId="urn:microsoft.com/office/officeart/2005/8/layout/hierarchy1"/>
    <dgm:cxn modelId="{C74B63CD-9E26-9646-B8C6-994B1FA6BDBF}" type="presParOf" srcId="{82472A6C-D4AA-E64C-927D-2B09476DCA2B}" destId="{51749F20-E656-C042-AD50-4A09706514B0}" srcOrd="0" destOrd="0" presId="urn:microsoft.com/office/officeart/2005/8/layout/hierarchy1"/>
    <dgm:cxn modelId="{1C85DEFC-ED30-D14B-84C2-A3E571BAD11D}" type="presParOf" srcId="{51749F20-E656-C042-AD50-4A09706514B0}" destId="{9DE444D1-71C7-6D47-8D20-D17B0958CE50}" srcOrd="0" destOrd="0" presId="urn:microsoft.com/office/officeart/2005/8/layout/hierarchy1"/>
    <dgm:cxn modelId="{986D0FF2-A449-AA4B-8E1B-F41C515DF4CC}" type="presParOf" srcId="{51749F20-E656-C042-AD50-4A09706514B0}" destId="{076EFA28-0F84-924A-99EB-2F55769FB300}" srcOrd="1" destOrd="0" presId="urn:microsoft.com/office/officeart/2005/8/layout/hierarchy1"/>
    <dgm:cxn modelId="{1B1DCF8F-E25D-F544-862D-87C4F952F9A8}" type="presParOf" srcId="{82472A6C-D4AA-E64C-927D-2B09476DCA2B}" destId="{8CE5404A-7CC4-2D4C-A1DF-21FCC974265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6B6F28-BAD6-C44B-8F5E-660D7F4E23E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98E27F3-E111-0845-B7DD-F5246E4F66FB}">
      <dgm:prSet phldrT="[Text]"/>
      <dgm:spPr>
        <a:solidFill>
          <a:schemeClr val="accent6"/>
        </a:solidFill>
      </dgm:spPr>
      <dgm:t>
        <a:bodyPr/>
        <a:lstStyle/>
        <a:p>
          <a:r>
            <a:rPr lang="en-NZ" dirty="0" smtClean="0"/>
            <a:t>Local</a:t>
          </a:r>
          <a:endParaRPr lang="en-US" dirty="0"/>
        </a:p>
      </dgm:t>
    </dgm:pt>
    <dgm:pt modelId="{CCDC85DC-E461-8647-BB1E-701825A3E73D}" type="parTrans" cxnId="{AFA3A390-74C3-6B48-BB9D-B559D4776D79}">
      <dgm:prSet/>
      <dgm:spPr/>
      <dgm:t>
        <a:bodyPr/>
        <a:lstStyle/>
        <a:p>
          <a:endParaRPr lang="en-US"/>
        </a:p>
      </dgm:t>
    </dgm:pt>
    <dgm:pt modelId="{1BE4CFA5-625B-6F4A-BC48-10C8E8AFB249}" type="sibTrans" cxnId="{AFA3A390-74C3-6B48-BB9D-B559D4776D79}">
      <dgm:prSet/>
      <dgm:spPr/>
      <dgm:t>
        <a:bodyPr/>
        <a:lstStyle/>
        <a:p>
          <a:endParaRPr lang="en-US"/>
        </a:p>
      </dgm:t>
    </dgm:pt>
    <dgm:pt modelId="{80147448-1DE9-B848-BEB0-15EDA5CB0DE1}">
      <dgm:prSet/>
      <dgm:spPr/>
      <dgm:t>
        <a:bodyPr/>
        <a:lstStyle/>
        <a:p>
          <a:r>
            <a:rPr lang="en-NZ" dirty="0" smtClean="0"/>
            <a:t>chooses only among the resident pages of the process that generated the page fault</a:t>
          </a:r>
        </a:p>
      </dgm:t>
    </dgm:pt>
    <dgm:pt modelId="{1FD85FB9-3BA5-C04C-AAC9-8640871C3D85}" type="parTrans" cxnId="{EF94A5CB-C293-4240-B275-D8795693DA10}">
      <dgm:prSet/>
      <dgm:spPr/>
      <dgm:t>
        <a:bodyPr/>
        <a:lstStyle/>
        <a:p>
          <a:endParaRPr lang="en-US"/>
        </a:p>
      </dgm:t>
    </dgm:pt>
    <dgm:pt modelId="{304E3287-850F-AA4D-9A65-CF93F374AD51}" type="sibTrans" cxnId="{EF94A5CB-C293-4240-B275-D8795693DA10}">
      <dgm:prSet/>
      <dgm:spPr/>
      <dgm:t>
        <a:bodyPr/>
        <a:lstStyle/>
        <a:p>
          <a:endParaRPr lang="en-US"/>
        </a:p>
      </dgm:t>
    </dgm:pt>
    <dgm:pt modelId="{C4936588-5FAD-604B-84C9-C52322122FCE}">
      <dgm:prSet/>
      <dgm:spPr>
        <a:solidFill>
          <a:schemeClr val="accent6"/>
        </a:solidFill>
      </dgm:spPr>
      <dgm:t>
        <a:bodyPr/>
        <a:lstStyle/>
        <a:p>
          <a:r>
            <a:rPr lang="en-NZ" dirty="0" smtClean="0"/>
            <a:t>Global </a:t>
          </a:r>
        </a:p>
      </dgm:t>
    </dgm:pt>
    <dgm:pt modelId="{8C34572B-56E3-3D41-B5E9-1F79F6FF5758}" type="parTrans" cxnId="{B04E65E4-A3BE-8145-998F-0027FE018025}">
      <dgm:prSet/>
      <dgm:spPr/>
      <dgm:t>
        <a:bodyPr/>
        <a:lstStyle/>
        <a:p>
          <a:endParaRPr lang="en-US"/>
        </a:p>
      </dgm:t>
    </dgm:pt>
    <dgm:pt modelId="{2E99022B-F687-6540-A6F2-D4A88AA42A39}" type="sibTrans" cxnId="{B04E65E4-A3BE-8145-998F-0027FE018025}">
      <dgm:prSet/>
      <dgm:spPr/>
      <dgm:t>
        <a:bodyPr/>
        <a:lstStyle/>
        <a:p>
          <a:endParaRPr lang="en-US"/>
        </a:p>
      </dgm:t>
    </dgm:pt>
    <dgm:pt modelId="{4504CDCC-C4B8-3B48-AED4-82C0B9F7EEBF}">
      <dgm:prSet/>
      <dgm:spPr/>
      <dgm:t>
        <a:bodyPr/>
        <a:lstStyle/>
        <a:p>
          <a:r>
            <a:rPr lang="en-NZ" dirty="0" smtClean="0"/>
            <a:t>considers all unlocked pages in main memory </a:t>
          </a:r>
        </a:p>
      </dgm:t>
    </dgm:pt>
    <dgm:pt modelId="{3BCB6518-9F55-8649-9A17-EDED1B9457E2}" type="parTrans" cxnId="{66CE158F-6498-0849-BC0A-8A2A63A89AD5}">
      <dgm:prSet/>
      <dgm:spPr/>
      <dgm:t>
        <a:bodyPr/>
        <a:lstStyle/>
        <a:p>
          <a:endParaRPr lang="en-US"/>
        </a:p>
      </dgm:t>
    </dgm:pt>
    <dgm:pt modelId="{A3795618-B461-D04D-96F6-1EBD45B41DEC}" type="sibTrans" cxnId="{66CE158F-6498-0849-BC0A-8A2A63A89AD5}">
      <dgm:prSet/>
      <dgm:spPr/>
      <dgm:t>
        <a:bodyPr/>
        <a:lstStyle/>
        <a:p>
          <a:endParaRPr lang="en-US"/>
        </a:p>
      </dgm:t>
    </dgm:pt>
    <dgm:pt modelId="{C3F9BFDF-FA09-B746-AB26-918CA903E160}" type="pres">
      <dgm:prSet presAssocID="{7B6B6F28-BAD6-C44B-8F5E-660D7F4E23EC}" presName="linear" presStyleCnt="0">
        <dgm:presLayoutVars>
          <dgm:animLvl val="lvl"/>
          <dgm:resizeHandles val="exact"/>
        </dgm:presLayoutVars>
      </dgm:prSet>
      <dgm:spPr/>
      <dgm:t>
        <a:bodyPr/>
        <a:lstStyle/>
        <a:p>
          <a:endParaRPr lang="en-US"/>
        </a:p>
      </dgm:t>
    </dgm:pt>
    <dgm:pt modelId="{E2F92B32-D071-5940-877B-38311F86814B}" type="pres">
      <dgm:prSet presAssocID="{798E27F3-E111-0845-B7DD-F5246E4F66FB}" presName="parentText" presStyleLbl="node1" presStyleIdx="0" presStyleCnt="2" custScaleX="35185" custScaleY="72088" custLinFactNeighborX="-31482" custLinFactNeighborY="-2965">
        <dgm:presLayoutVars>
          <dgm:chMax val="0"/>
          <dgm:bulletEnabled val="1"/>
        </dgm:presLayoutVars>
      </dgm:prSet>
      <dgm:spPr/>
      <dgm:t>
        <a:bodyPr/>
        <a:lstStyle/>
        <a:p>
          <a:endParaRPr lang="en-US"/>
        </a:p>
      </dgm:t>
    </dgm:pt>
    <dgm:pt modelId="{5F7AB775-FAF6-E849-8811-B100CD75B0F2}" type="pres">
      <dgm:prSet presAssocID="{798E27F3-E111-0845-B7DD-F5246E4F66FB}" presName="childText" presStyleLbl="revTx" presStyleIdx="0" presStyleCnt="2">
        <dgm:presLayoutVars>
          <dgm:bulletEnabled val="1"/>
        </dgm:presLayoutVars>
      </dgm:prSet>
      <dgm:spPr/>
      <dgm:t>
        <a:bodyPr/>
        <a:lstStyle/>
        <a:p>
          <a:endParaRPr lang="en-US"/>
        </a:p>
      </dgm:t>
    </dgm:pt>
    <dgm:pt modelId="{B56FBF80-00E2-FF4E-8FF2-A799A9DE27E0}" type="pres">
      <dgm:prSet presAssocID="{C4936588-5FAD-604B-84C9-C52322122FCE}" presName="parentText" presStyleLbl="node1" presStyleIdx="1" presStyleCnt="2" custScaleX="35186" custScaleY="66692" custLinFactNeighborX="-31481" custLinFactNeighborY="-21127">
        <dgm:presLayoutVars>
          <dgm:chMax val="0"/>
          <dgm:bulletEnabled val="1"/>
        </dgm:presLayoutVars>
      </dgm:prSet>
      <dgm:spPr/>
      <dgm:t>
        <a:bodyPr/>
        <a:lstStyle/>
        <a:p>
          <a:endParaRPr lang="en-US"/>
        </a:p>
      </dgm:t>
    </dgm:pt>
    <dgm:pt modelId="{4B31C88C-DD9B-3342-8992-8F00F87AF1D1}" type="pres">
      <dgm:prSet presAssocID="{C4936588-5FAD-604B-84C9-C52322122FCE}" presName="childText" presStyleLbl="revTx" presStyleIdx="1" presStyleCnt="2" custLinFactNeighborY="-4001">
        <dgm:presLayoutVars>
          <dgm:bulletEnabled val="1"/>
        </dgm:presLayoutVars>
      </dgm:prSet>
      <dgm:spPr/>
      <dgm:t>
        <a:bodyPr/>
        <a:lstStyle/>
        <a:p>
          <a:endParaRPr lang="en-US"/>
        </a:p>
      </dgm:t>
    </dgm:pt>
  </dgm:ptLst>
  <dgm:cxnLst>
    <dgm:cxn modelId="{5B2B2E5A-9FF9-1142-AE8A-4B535F57F19E}" type="presOf" srcId="{C4936588-5FAD-604B-84C9-C52322122FCE}" destId="{B56FBF80-00E2-FF4E-8FF2-A799A9DE27E0}" srcOrd="0" destOrd="0" presId="urn:microsoft.com/office/officeart/2005/8/layout/vList2"/>
    <dgm:cxn modelId="{AFA3A390-74C3-6B48-BB9D-B559D4776D79}" srcId="{7B6B6F28-BAD6-C44B-8F5E-660D7F4E23EC}" destId="{798E27F3-E111-0845-B7DD-F5246E4F66FB}" srcOrd="0" destOrd="0" parTransId="{CCDC85DC-E461-8647-BB1E-701825A3E73D}" sibTransId="{1BE4CFA5-625B-6F4A-BC48-10C8E8AFB249}"/>
    <dgm:cxn modelId="{B04E65E4-A3BE-8145-998F-0027FE018025}" srcId="{7B6B6F28-BAD6-C44B-8F5E-660D7F4E23EC}" destId="{C4936588-5FAD-604B-84C9-C52322122FCE}" srcOrd="1" destOrd="0" parTransId="{8C34572B-56E3-3D41-B5E9-1F79F6FF5758}" sibTransId="{2E99022B-F687-6540-A6F2-D4A88AA42A39}"/>
    <dgm:cxn modelId="{0D566859-D058-1948-844C-8FDC438B7DC1}" type="presOf" srcId="{7B6B6F28-BAD6-C44B-8F5E-660D7F4E23EC}" destId="{C3F9BFDF-FA09-B746-AB26-918CA903E160}" srcOrd="0" destOrd="0" presId="urn:microsoft.com/office/officeart/2005/8/layout/vList2"/>
    <dgm:cxn modelId="{66CE158F-6498-0849-BC0A-8A2A63A89AD5}" srcId="{C4936588-5FAD-604B-84C9-C52322122FCE}" destId="{4504CDCC-C4B8-3B48-AED4-82C0B9F7EEBF}" srcOrd="0" destOrd="0" parTransId="{3BCB6518-9F55-8649-9A17-EDED1B9457E2}" sibTransId="{A3795618-B461-D04D-96F6-1EBD45B41DEC}"/>
    <dgm:cxn modelId="{B782D706-0B28-304F-BFF6-6F354F862B01}" type="presOf" srcId="{4504CDCC-C4B8-3B48-AED4-82C0B9F7EEBF}" destId="{4B31C88C-DD9B-3342-8992-8F00F87AF1D1}" srcOrd="0" destOrd="0" presId="urn:microsoft.com/office/officeart/2005/8/layout/vList2"/>
    <dgm:cxn modelId="{54F84039-F3B4-FF45-8E9C-D77B6C79638B}" type="presOf" srcId="{80147448-1DE9-B848-BEB0-15EDA5CB0DE1}" destId="{5F7AB775-FAF6-E849-8811-B100CD75B0F2}" srcOrd="0" destOrd="0" presId="urn:microsoft.com/office/officeart/2005/8/layout/vList2"/>
    <dgm:cxn modelId="{D7E10511-8A23-CB4C-8FA0-33D7AFCE2023}" type="presOf" srcId="{798E27F3-E111-0845-B7DD-F5246E4F66FB}" destId="{E2F92B32-D071-5940-877B-38311F86814B}" srcOrd="0" destOrd="0" presId="urn:microsoft.com/office/officeart/2005/8/layout/vList2"/>
    <dgm:cxn modelId="{EF94A5CB-C293-4240-B275-D8795693DA10}" srcId="{798E27F3-E111-0845-B7DD-F5246E4F66FB}" destId="{80147448-1DE9-B848-BEB0-15EDA5CB0DE1}" srcOrd="0" destOrd="0" parTransId="{1FD85FB9-3BA5-C04C-AAC9-8640871C3D85}" sibTransId="{304E3287-850F-AA4D-9A65-CF93F374AD51}"/>
    <dgm:cxn modelId="{0DAFD998-05F4-8149-A63E-7C8A31A95A97}" type="presParOf" srcId="{C3F9BFDF-FA09-B746-AB26-918CA903E160}" destId="{E2F92B32-D071-5940-877B-38311F86814B}" srcOrd="0" destOrd="0" presId="urn:microsoft.com/office/officeart/2005/8/layout/vList2"/>
    <dgm:cxn modelId="{5B51F4B4-6506-B342-B358-9665E89F6191}" type="presParOf" srcId="{C3F9BFDF-FA09-B746-AB26-918CA903E160}" destId="{5F7AB775-FAF6-E849-8811-B100CD75B0F2}" srcOrd="1" destOrd="0" presId="urn:microsoft.com/office/officeart/2005/8/layout/vList2"/>
    <dgm:cxn modelId="{4D9621DA-DF20-2C46-A4F1-94C5F9500514}" type="presParOf" srcId="{C3F9BFDF-FA09-B746-AB26-918CA903E160}" destId="{B56FBF80-00E2-FF4E-8FF2-A799A9DE27E0}" srcOrd="2" destOrd="0" presId="urn:microsoft.com/office/officeart/2005/8/layout/vList2"/>
    <dgm:cxn modelId="{C9A8D20E-EAFB-DE43-A5E5-1465B2933D2A}" type="presParOf" srcId="{C3F9BFDF-FA09-B746-AB26-918CA903E160}" destId="{4B31C88C-DD9B-3342-8992-8F00F87AF1D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ABF4CC-B3D4-4344-8374-922E4C2F9BEE}"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C98EEDE6-928B-5E45-88B1-23ECA19C4FE8}">
      <dgm:prSet phldrT="[Text]"/>
      <dgm:spPr>
        <a:solidFill>
          <a:schemeClr val="accent3">
            <a:lumMod val="50000"/>
          </a:schemeClr>
        </a:solidFill>
      </dgm:spPr>
      <dgm:t>
        <a:bodyPr/>
        <a:lstStyle/>
        <a:p>
          <a:r>
            <a:rPr lang="en-US" dirty="0" smtClean="0"/>
            <a:t>If allocation is too large, there will be too few programs in main memory</a:t>
          </a:r>
          <a:endParaRPr lang="en-US" dirty="0"/>
        </a:p>
      </dgm:t>
    </dgm:pt>
    <dgm:pt modelId="{4B60FD52-636D-B447-ADD7-94C68CD39337}" type="parTrans" cxnId="{5329886A-05BE-E74C-9164-F1E7CE625662}">
      <dgm:prSet/>
      <dgm:spPr/>
      <dgm:t>
        <a:bodyPr/>
        <a:lstStyle/>
        <a:p>
          <a:endParaRPr lang="en-US"/>
        </a:p>
      </dgm:t>
    </dgm:pt>
    <dgm:pt modelId="{A9594AB5-E60B-C94A-AB07-F66ABB261556}" type="sibTrans" cxnId="{5329886A-05BE-E74C-9164-F1E7CE625662}">
      <dgm:prSet/>
      <dgm:spPr/>
      <dgm:t>
        <a:bodyPr/>
        <a:lstStyle/>
        <a:p>
          <a:endParaRPr lang="en-US"/>
        </a:p>
      </dgm:t>
    </dgm:pt>
    <dgm:pt modelId="{438B642F-B556-F74D-8A1E-F71BA67F0875}">
      <dgm:prSet/>
      <dgm:spPr>
        <a:solidFill>
          <a:schemeClr val="bg1"/>
        </a:solidFill>
        <a:ln>
          <a:solidFill>
            <a:schemeClr val="accent3">
              <a:lumMod val="50000"/>
            </a:schemeClr>
          </a:solidFill>
        </a:ln>
      </dgm:spPr>
      <dgm:t>
        <a:bodyPr/>
        <a:lstStyle/>
        <a:p>
          <a:r>
            <a:rPr lang="en-US" dirty="0" smtClean="0"/>
            <a:t>increased processor idle time</a:t>
          </a:r>
        </a:p>
      </dgm:t>
    </dgm:pt>
    <dgm:pt modelId="{0E514F82-2CAF-F145-8A6C-2D443E8FBAB5}" type="parTrans" cxnId="{BFDFAAA8-7290-1747-8B1E-813C9579DF2C}">
      <dgm:prSet/>
      <dgm:spPr/>
      <dgm:t>
        <a:bodyPr/>
        <a:lstStyle/>
        <a:p>
          <a:endParaRPr lang="en-US"/>
        </a:p>
      </dgm:t>
    </dgm:pt>
    <dgm:pt modelId="{2AF23CA3-AEC8-3646-B903-1451D3B58FB5}" type="sibTrans" cxnId="{BFDFAAA8-7290-1747-8B1E-813C9579DF2C}">
      <dgm:prSet/>
      <dgm:spPr/>
      <dgm:t>
        <a:bodyPr/>
        <a:lstStyle/>
        <a:p>
          <a:endParaRPr lang="en-US"/>
        </a:p>
      </dgm:t>
    </dgm:pt>
    <dgm:pt modelId="{24BFCED7-1F6C-FD47-8D9B-50CCB54A68AA}">
      <dgm:prSet/>
      <dgm:spPr>
        <a:solidFill>
          <a:schemeClr val="bg1"/>
        </a:solidFill>
        <a:ln>
          <a:solidFill>
            <a:schemeClr val="accent3">
              <a:lumMod val="50000"/>
            </a:schemeClr>
          </a:solidFill>
        </a:ln>
      </dgm:spPr>
      <dgm:t>
        <a:bodyPr/>
        <a:lstStyle/>
        <a:p>
          <a:r>
            <a:rPr lang="en-US" dirty="0" smtClean="0"/>
            <a:t>increased time spent in swapping</a:t>
          </a:r>
          <a:endParaRPr lang="en-US" dirty="0"/>
        </a:p>
      </dgm:t>
    </dgm:pt>
    <dgm:pt modelId="{A9D4D1E1-4E1A-7A49-9F94-853A52DF2A1D}" type="parTrans" cxnId="{4DDDB678-1217-BF48-B573-45E179D0F0D6}">
      <dgm:prSet/>
      <dgm:spPr/>
      <dgm:t>
        <a:bodyPr/>
        <a:lstStyle/>
        <a:p>
          <a:endParaRPr lang="en-US"/>
        </a:p>
      </dgm:t>
    </dgm:pt>
    <dgm:pt modelId="{1CCB8DAD-8A21-6540-92FF-8593F17E65FC}" type="sibTrans" cxnId="{4DDDB678-1217-BF48-B573-45E179D0F0D6}">
      <dgm:prSet/>
      <dgm:spPr/>
      <dgm:t>
        <a:bodyPr/>
        <a:lstStyle/>
        <a:p>
          <a:endParaRPr lang="en-US"/>
        </a:p>
      </dgm:t>
    </dgm:pt>
    <dgm:pt modelId="{DAB245EC-7B7C-894E-B4E0-E3598FA4B904}" type="pres">
      <dgm:prSet presAssocID="{90ABF4CC-B3D4-4344-8374-922E4C2F9BEE}" presName="Name0" presStyleCnt="0">
        <dgm:presLayoutVars>
          <dgm:dir/>
          <dgm:animLvl val="lvl"/>
          <dgm:resizeHandles val="exact"/>
        </dgm:presLayoutVars>
      </dgm:prSet>
      <dgm:spPr/>
      <dgm:t>
        <a:bodyPr/>
        <a:lstStyle/>
        <a:p>
          <a:endParaRPr lang="en-US"/>
        </a:p>
      </dgm:t>
    </dgm:pt>
    <dgm:pt modelId="{911085AB-A252-654F-A5B0-4A5E958B225B}" type="pres">
      <dgm:prSet presAssocID="{C98EEDE6-928B-5E45-88B1-23ECA19C4FE8}" presName="linNode" presStyleCnt="0"/>
      <dgm:spPr/>
    </dgm:pt>
    <dgm:pt modelId="{CB6FBE3B-E501-1347-A8D6-A573E0A4234E}" type="pres">
      <dgm:prSet presAssocID="{C98EEDE6-928B-5E45-88B1-23ECA19C4FE8}" presName="parentText" presStyleLbl="node1" presStyleIdx="0" presStyleCnt="1">
        <dgm:presLayoutVars>
          <dgm:chMax val="1"/>
          <dgm:bulletEnabled val="1"/>
        </dgm:presLayoutVars>
      </dgm:prSet>
      <dgm:spPr/>
      <dgm:t>
        <a:bodyPr/>
        <a:lstStyle/>
        <a:p>
          <a:endParaRPr lang="en-US"/>
        </a:p>
      </dgm:t>
    </dgm:pt>
    <dgm:pt modelId="{46D8DCD2-5612-134D-98CD-58CEFE396B6A}" type="pres">
      <dgm:prSet presAssocID="{C98EEDE6-928B-5E45-88B1-23ECA19C4FE8}" presName="descendantText" presStyleLbl="alignAccFollowNode1" presStyleIdx="0" presStyleCnt="1">
        <dgm:presLayoutVars>
          <dgm:bulletEnabled val="1"/>
        </dgm:presLayoutVars>
      </dgm:prSet>
      <dgm:spPr/>
      <dgm:t>
        <a:bodyPr/>
        <a:lstStyle/>
        <a:p>
          <a:endParaRPr lang="en-US"/>
        </a:p>
      </dgm:t>
    </dgm:pt>
  </dgm:ptLst>
  <dgm:cxnLst>
    <dgm:cxn modelId="{BFDFAAA8-7290-1747-8B1E-813C9579DF2C}" srcId="{C98EEDE6-928B-5E45-88B1-23ECA19C4FE8}" destId="{438B642F-B556-F74D-8A1E-F71BA67F0875}" srcOrd="0" destOrd="0" parTransId="{0E514F82-2CAF-F145-8A6C-2D443E8FBAB5}" sibTransId="{2AF23CA3-AEC8-3646-B903-1451D3B58FB5}"/>
    <dgm:cxn modelId="{4DDDB678-1217-BF48-B573-45E179D0F0D6}" srcId="{C98EEDE6-928B-5E45-88B1-23ECA19C4FE8}" destId="{24BFCED7-1F6C-FD47-8D9B-50CCB54A68AA}" srcOrd="1" destOrd="0" parTransId="{A9D4D1E1-4E1A-7A49-9F94-853A52DF2A1D}" sibTransId="{1CCB8DAD-8A21-6540-92FF-8593F17E65FC}"/>
    <dgm:cxn modelId="{5329886A-05BE-E74C-9164-F1E7CE625662}" srcId="{90ABF4CC-B3D4-4344-8374-922E4C2F9BEE}" destId="{C98EEDE6-928B-5E45-88B1-23ECA19C4FE8}" srcOrd="0" destOrd="0" parTransId="{4B60FD52-636D-B447-ADD7-94C68CD39337}" sibTransId="{A9594AB5-E60B-C94A-AB07-F66ABB261556}"/>
    <dgm:cxn modelId="{2DA5F4A4-6893-DF41-876A-4D2093FDC391}" type="presOf" srcId="{438B642F-B556-F74D-8A1E-F71BA67F0875}" destId="{46D8DCD2-5612-134D-98CD-58CEFE396B6A}" srcOrd="0" destOrd="0" presId="urn:microsoft.com/office/officeart/2005/8/layout/vList5"/>
    <dgm:cxn modelId="{B7B9F8C9-5CCC-994A-B202-855BD0482AC8}" type="presOf" srcId="{90ABF4CC-B3D4-4344-8374-922E4C2F9BEE}" destId="{DAB245EC-7B7C-894E-B4E0-E3598FA4B904}" srcOrd="0" destOrd="0" presId="urn:microsoft.com/office/officeart/2005/8/layout/vList5"/>
    <dgm:cxn modelId="{188D0921-7096-DA47-987C-DF936657C41D}" type="presOf" srcId="{24BFCED7-1F6C-FD47-8D9B-50CCB54A68AA}" destId="{46D8DCD2-5612-134D-98CD-58CEFE396B6A}" srcOrd="0" destOrd="1" presId="urn:microsoft.com/office/officeart/2005/8/layout/vList5"/>
    <dgm:cxn modelId="{C782FCF0-38F1-0A4B-AAA9-43AD3FE618DF}" type="presOf" srcId="{C98EEDE6-928B-5E45-88B1-23ECA19C4FE8}" destId="{CB6FBE3B-E501-1347-A8D6-A573E0A4234E}" srcOrd="0" destOrd="0" presId="urn:microsoft.com/office/officeart/2005/8/layout/vList5"/>
    <dgm:cxn modelId="{4BC916A0-8F33-F940-9C56-71FC9B8914DB}" type="presParOf" srcId="{DAB245EC-7B7C-894E-B4E0-E3598FA4B904}" destId="{911085AB-A252-654F-A5B0-4A5E958B225B}" srcOrd="0" destOrd="0" presId="urn:microsoft.com/office/officeart/2005/8/layout/vList5"/>
    <dgm:cxn modelId="{C83A92D6-1EDC-0643-AAB4-F2B8349541A8}" type="presParOf" srcId="{911085AB-A252-654F-A5B0-4A5E958B225B}" destId="{CB6FBE3B-E501-1347-A8D6-A573E0A4234E}" srcOrd="0" destOrd="0" presId="urn:microsoft.com/office/officeart/2005/8/layout/vList5"/>
    <dgm:cxn modelId="{8E97CBF4-C209-F24F-ABB8-A6E9EBF6F31B}" type="presParOf" srcId="{911085AB-A252-654F-A5B0-4A5E958B225B}" destId="{46D8DCD2-5612-134D-98CD-58CEFE396B6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7E9AD-3FF4-B340-AFEC-D83943AB2430}">
      <dsp:nvSpPr>
        <dsp:cNvPr id="0" name=""/>
        <dsp:cNvSpPr/>
      </dsp:nvSpPr>
      <dsp:spPr>
        <a:xfrm>
          <a:off x="0" y="57854"/>
          <a:ext cx="7010400" cy="74880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en-US" sz="2600" kern="1200" dirty="0" smtClean="0"/>
            <a:t>For virtual memory to be practical and effective:</a:t>
          </a:r>
          <a:endParaRPr lang="en-US" sz="2600" kern="1200" dirty="0"/>
        </a:p>
      </dsp:txBody>
      <dsp:txXfrm>
        <a:off x="0" y="57854"/>
        <a:ext cx="7010400" cy="748800"/>
      </dsp:txXfrm>
    </dsp:sp>
    <dsp:sp modelId="{B46E4BCB-7BAA-C945-A329-7D44D749EC35}">
      <dsp:nvSpPr>
        <dsp:cNvPr id="0" name=""/>
        <dsp:cNvSpPr/>
      </dsp:nvSpPr>
      <dsp:spPr>
        <a:xfrm>
          <a:off x="0" y="806654"/>
          <a:ext cx="7010400" cy="2640690"/>
        </a:xfrm>
        <a:prstGeom prst="rect">
          <a:avLst/>
        </a:prstGeom>
        <a:solidFill>
          <a:schemeClr val="bg1"/>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hardware must support paging and segmentation </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operating system must include software for managing the movement of pages and/or segments between secondary memory and main memory</a:t>
          </a:r>
          <a:endParaRPr lang="en-US" sz="2600" kern="1200" dirty="0"/>
        </a:p>
      </dsp:txBody>
      <dsp:txXfrm>
        <a:off x="0" y="806654"/>
        <a:ext cx="7010400" cy="26406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BCAFC-DF0A-5549-A2F3-6215A5F91819}">
      <dsp:nvSpPr>
        <dsp:cNvPr id="0" name=""/>
        <dsp:cNvSpPr/>
      </dsp:nvSpPr>
      <dsp:spPr>
        <a:xfrm>
          <a:off x="0" y="1808968"/>
          <a:ext cx="7772400" cy="1186879"/>
        </a:xfrm>
        <a:prstGeom prst="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err="1" smtClean="0"/>
            <a:t>Precleaning</a:t>
          </a:r>
          <a:endParaRPr lang="en-US" sz="2200" kern="1200" dirty="0" smtClean="0"/>
        </a:p>
      </dsp:txBody>
      <dsp:txXfrm>
        <a:off x="0" y="1808968"/>
        <a:ext cx="7772400" cy="640914"/>
      </dsp:txXfrm>
    </dsp:sp>
    <dsp:sp modelId="{018DC2B8-76E2-0D4E-ADFB-FC2DFEC19ABD}">
      <dsp:nvSpPr>
        <dsp:cNvPr id="0" name=""/>
        <dsp:cNvSpPr/>
      </dsp:nvSpPr>
      <dsp:spPr>
        <a:xfrm>
          <a:off x="0" y="2426146"/>
          <a:ext cx="7772400" cy="545964"/>
        </a:xfrm>
        <a:prstGeom prst="rect">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n-US" sz="1700" kern="1200" dirty="0" smtClean="0"/>
            <a:t>allows the writing of pages in batches</a:t>
          </a:r>
          <a:endParaRPr lang="en-US" sz="1700" kern="1200" dirty="0"/>
        </a:p>
      </dsp:txBody>
      <dsp:txXfrm>
        <a:off x="0" y="2426146"/>
        <a:ext cx="7772400" cy="545964"/>
      </dsp:txXfrm>
    </dsp:sp>
    <dsp:sp modelId="{07D657C2-6456-3E4C-98E3-58A8B5462A1D}">
      <dsp:nvSpPr>
        <dsp:cNvPr id="0" name=""/>
        <dsp:cNvSpPr/>
      </dsp:nvSpPr>
      <dsp:spPr>
        <a:xfrm rot="10800000">
          <a:off x="0" y="0"/>
          <a:ext cx="7772400" cy="1825420"/>
        </a:xfrm>
        <a:prstGeom prst="upArrowCallout">
          <a:avLst/>
        </a:prstGeom>
        <a:solidFill>
          <a:schemeClr val="accent6">
            <a:lumMod val="75000"/>
          </a:schemeClr>
        </a:solidFill>
        <a:ln>
          <a:solidFill>
            <a:schemeClr val="accent6">
              <a:lumMod val="7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Demand Cleaning</a:t>
          </a:r>
          <a:endParaRPr lang="en-US" sz="2200" kern="1200" dirty="0"/>
        </a:p>
      </dsp:txBody>
      <dsp:txXfrm rot="-10800000">
        <a:off x="0" y="0"/>
        <a:ext cx="7772400" cy="640722"/>
      </dsp:txXfrm>
    </dsp:sp>
    <dsp:sp modelId="{D77A17F0-FD24-804F-B9BA-B89549FA1E9B}">
      <dsp:nvSpPr>
        <dsp:cNvPr id="0" name=""/>
        <dsp:cNvSpPr/>
      </dsp:nvSpPr>
      <dsp:spPr>
        <a:xfrm>
          <a:off x="0" y="642074"/>
          <a:ext cx="7772400" cy="545800"/>
        </a:xfrm>
        <a:prstGeom prst="rect">
          <a:avLst/>
        </a:prstGeom>
        <a:solidFill>
          <a:schemeClr val="accent1">
            <a:alpha val="90000"/>
            <a:tint val="40000"/>
            <a:hueOff val="0"/>
            <a:satOff val="0"/>
            <a:lumOff val="0"/>
            <a:alphaOff val="0"/>
          </a:schemeClr>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n-US" sz="1700" kern="1200" dirty="0" smtClean="0"/>
            <a:t>a page is written out to secondary memory only when it has been selected for replacement</a:t>
          </a:r>
        </a:p>
      </dsp:txBody>
      <dsp:txXfrm>
        <a:off x="0" y="642074"/>
        <a:ext cx="7772400" cy="5458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1CAA0-63EC-5F44-9DA2-A1CCB69B69C7}">
      <dsp:nvSpPr>
        <dsp:cNvPr id="0" name=""/>
        <dsp:cNvSpPr/>
      </dsp:nvSpPr>
      <dsp:spPr>
        <a:xfrm rot="16200000">
          <a:off x="1392210" y="-1392210"/>
          <a:ext cx="4347148" cy="7131570"/>
        </a:xfrm>
        <a:prstGeom prst="flowChartManualOperati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68672" bIns="0" numCol="1" spcCol="1270" anchor="t" anchorCtr="0">
          <a:noAutofit/>
        </a:bodyPr>
        <a:lstStyle/>
        <a:p>
          <a:pPr lvl="0" algn="l" defTabSz="1200150">
            <a:lnSpc>
              <a:spcPct val="90000"/>
            </a:lnSpc>
            <a:spcBef>
              <a:spcPct val="0"/>
            </a:spcBef>
            <a:spcAft>
              <a:spcPct val="35000"/>
            </a:spcAft>
          </a:pPr>
          <a:r>
            <a:rPr lang="en-NZ" sz="2700" kern="1200" dirty="0" smtClean="0"/>
            <a:t>Various possibilities exist:</a:t>
          </a:r>
          <a:endParaRPr lang="en-US" sz="2700" kern="1200" dirty="0"/>
        </a:p>
        <a:p>
          <a:pPr marL="228600" lvl="1" indent="-228600" algn="l" defTabSz="933450">
            <a:lnSpc>
              <a:spcPct val="90000"/>
            </a:lnSpc>
            <a:spcBef>
              <a:spcPct val="0"/>
            </a:spcBef>
            <a:spcAft>
              <a:spcPct val="15000"/>
            </a:spcAft>
            <a:buChar char="•"/>
          </a:pPr>
          <a:r>
            <a:rPr lang="en-NZ" sz="2100" kern="1200" dirty="0" smtClean="0"/>
            <a:t>lowest-priority process</a:t>
          </a:r>
        </a:p>
        <a:p>
          <a:pPr marL="228600" lvl="1" indent="-228600" algn="l" defTabSz="933450">
            <a:lnSpc>
              <a:spcPct val="90000"/>
            </a:lnSpc>
            <a:spcBef>
              <a:spcPct val="0"/>
            </a:spcBef>
            <a:spcAft>
              <a:spcPct val="15000"/>
            </a:spcAft>
            <a:buChar char="•"/>
          </a:pPr>
          <a:r>
            <a:rPr lang="en-NZ" sz="2100" kern="1200" dirty="0" smtClean="0"/>
            <a:t>faulting process</a:t>
          </a:r>
        </a:p>
        <a:p>
          <a:pPr marL="228600" lvl="1" indent="-228600" algn="l" defTabSz="933450">
            <a:lnSpc>
              <a:spcPct val="90000"/>
            </a:lnSpc>
            <a:spcBef>
              <a:spcPct val="0"/>
            </a:spcBef>
            <a:spcAft>
              <a:spcPct val="15000"/>
            </a:spcAft>
            <a:buChar char="•"/>
          </a:pPr>
          <a:r>
            <a:rPr lang="en-NZ" sz="2100" kern="1200" dirty="0" smtClean="0"/>
            <a:t>last process activated</a:t>
          </a:r>
        </a:p>
        <a:p>
          <a:pPr marL="228600" lvl="1" indent="-228600" algn="l" defTabSz="933450">
            <a:lnSpc>
              <a:spcPct val="90000"/>
            </a:lnSpc>
            <a:spcBef>
              <a:spcPct val="0"/>
            </a:spcBef>
            <a:spcAft>
              <a:spcPct val="15000"/>
            </a:spcAft>
            <a:buChar char="•"/>
          </a:pPr>
          <a:r>
            <a:rPr lang="en-NZ" sz="2100" kern="1200" dirty="0" smtClean="0"/>
            <a:t>process with the smallest resident set</a:t>
          </a:r>
        </a:p>
        <a:p>
          <a:pPr marL="228600" lvl="1" indent="-228600" algn="l" defTabSz="933450">
            <a:lnSpc>
              <a:spcPct val="90000"/>
            </a:lnSpc>
            <a:spcBef>
              <a:spcPct val="0"/>
            </a:spcBef>
            <a:spcAft>
              <a:spcPct val="15000"/>
            </a:spcAft>
            <a:buChar char="•"/>
          </a:pPr>
          <a:r>
            <a:rPr lang="en-NZ" sz="2100" kern="1200" dirty="0" smtClean="0"/>
            <a:t>largest process</a:t>
          </a:r>
        </a:p>
        <a:p>
          <a:pPr marL="228600" lvl="1" indent="-228600" algn="l" defTabSz="933450">
            <a:lnSpc>
              <a:spcPct val="90000"/>
            </a:lnSpc>
            <a:spcBef>
              <a:spcPct val="0"/>
            </a:spcBef>
            <a:spcAft>
              <a:spcPct val="15000"/>
            </a:spcAft>
            <a:buChar char="•"/>
          </a:pPr>
          <a:r>
            <a:rPr lang="en-NZ" sz="2100" kern="1200" dirty="0" smtClean="0"/>
            <a:t>process with the largest remaining execution window</a:t>
          </a:r>
        </a:p>
      </dsp:txBody>
      <dsp:txXfrm rot="5400000">
        <a:off x="-1" y="869431"/>
        <a:ext cx="7131570" cy="2608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7E7A2-94C8-6449-B815-A75A1C804EEF}">
      <dsp:nvSpPr>
        <dsp:cNvPr id="0" name=""/>
        <dsp:cNvSpPr/>
      </dsp:nvSpPr>
      <dsp:spPr>
        <a:xfrm>
          <a:off x="4763" y="105749"/>
          <a:ext cx="2255118" cy="902047"/>
        </a:xfrm>
        <a:prstGeom prst="chevron">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Page number</a:t>
          </a:r>
          <a:endParaRPr lang="en-US" sz="2500" kern="1200" dirty="0"/>
        </a:p>
      </dsp:txBody>
      <dsp:txXfrm>
        <a:off x="455787" y="105749"/>
        <a:ext cx="1353071" cy="902047"/>
      </dsp:txXfrm>
    </dsp:sp>
    <dsp:sp modelId="{EE339B2B-776F-DD41-B17A-16E3F91452EC}">
      <dsp:nvSpPr>
        <dsp:cNvPr id="0" name=""/>
        <dsp:cNvSpPr/>
      </dsp:nvSpPr>
      <dsp:spPr>
        <a:xfrm>
          <a:off x="2043881" y="105749"/>
          <a:ext cx="2255118" cy="902047"/>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Process identifier</a:t>
          </a:r>
        </a:p>
      </dsp:txBody>
      <dsp:txXfrm>
        <a:off x="2494905" y="105749"/>
        <a:ext cx="1353071" cy="902047"/>
      </dsp:txXfrm>
    </dsp:sp>
    <dsp:sp modelId="{F277B540-B5D5-CF42-B739-45F4DBE2427C}">
      <dsp:nvSpPr>
        <dsp:cNvPr id="0" name=""/>
        <dsp:cNvSpPr/>
      </dsp:nvSpPr>
      <dsp:spPr>
        <a:xfrm>
          <a:off x="2043881" y="1120552"/>
          <a:ext cx="1804094" cy="1770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11250">
            <a:lnSpc>
              <a:spcPct val="90000"/>
            </a:lnSpc>
            <a:spcBef>
              <a:spcPct val="0"/>
            </a:spcBef>
            <a:spcAft>
              <a:spcPct val="15000"/>
            </a:spcAft>
            <a:buChar char="•"/>
          </a:pPr>
          <a:r>
            <a:rPr lang="en-NZ" sz="2500" kern="1200" dirty="0" smtClean="0"/>
            <a:t>the process that owns this page</a:t>
          </a:r>
        </a:p>
      </dsp:txBody>
      <dsp:txXfrm>
        <a:off x="2043881" y="1120552"/>
        <a:ext cx="1804094" cy="1770117"/>
      </dsp:txXfrm>
    </dsp:sp>
    <dsp:sp modelId="{FA0BD477-E17C-9046-8416-8129B3958C7A}">
      <dsp:nvSpPr>
        <dsp:cNvPr id="0" name=""/>
        <dsp:cNvSpPr/>
      </dsp:nvSpPr>
      <dsp:spPr>
        <a:xfrm>
          <a:off x="4083000" y="105749"/>
          <a:ext cx="2255118" cy="902047"/>
        </a:xfrm>
        <a:prstGeom prst="chevron">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dirty="0" smtClean="0"/>
            <a:t>Control bits</a:t>
          </a:r>
        </a:p>
      </dsp:txBody>
      <dsp:txXfrm>
        <a:off x="4534024" y="105749"/>
        <a:ext cx="1353071" cy="902047"/>
      </dsp:txXfrm>
    </dsp:sp>
    <dsp:sp modelId="{3744A542-2291-5A41-9CE1-FBAA98039FEC}">
      <dsp:nvSpPr>
        <dsp:cNvPr id="0" name=""/>
        <dsp:cNvSpPr/>
      </dsp:nvSpPr>
      <dsp:spPr>
        <a:xfrm>
          <a:off x="4083000" y="1120552"/>
          <a:ext cx="1804094" cy="1770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11250">
            <a:lnSpc>
              <a:spcPct val="90000"/>
            </a:lnSpc>
            <a:spcBef>
              <a:spcPct val="0"/>
            </a:spcBef>
            <a:spcAft>
              <a:spcPct val="15000"/>
            </a:spcAft>
            <a:buChar char="•"/>
          </a:pPr>
          <a:r>
            <a:rPr lang="en-NZ" sz="2500" kern="1200" dirty="0" smtClean="0"/>
            <a:t>includes flags and protection and locking information</a:t>
          </a:r>
          <a:endParaRPr lang="en-US" sz="2500" kern="1200" dirty="0" smtClean="0"/>
        </a:p>
      </dsp:txBody>
      <dsp:txXfrm>
        <a:off x="4083000" y="1120552"/>
        <a:ext cx="1804094" cy="1770117"/>
      </dsp:txXfrm>
    </dsp:sp>
    <dsp:sp modelId="{4497DCE3-38DE-B342-B75A-262B32B84D6F}">
      <dsp:nvSpPr>
        <dsp:cNvPr id="0" name=""/>
        <dsp:cNvSpPr/>
      </dsp:nvSpPr>
      <dsp:spPr>
        <a:xfrm>
          <a:off x="6122118" y="105749"/>
          <a:ext cx="2255118" cy="902047"/>
        </a:xfrm>
        <a:prstGeom prst="chevron">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sz="2500" kern="1200" smtClean="0"/>
            <a:t>Chain pointer</a:t>
          </a:r>
          <a:endParaRPr lang="en-US" sz="2500" kern="1200" dirty="0" smtClean="0"/>
        </a:p>
      </dsp:txBody>
      <dsp:txXfrm>
        <a:off x="6573142" y="105749"/>
        <a:ext cx="1353071" cy="902047"/>
      </dsp:txXfrm>
    </dsp:sp>
    <dsp:sp modelId="{D3897995-0BC0-F747-93A9-7187BB897C7C}">
      <dsp:nvSpPr>
        <dsp:cNvPr id="0" name=""/>
        <dsp:cNvSpPr/>
      </dsp:nvSpPr>
      <dsp:spPr>
        <a:xfrm>
          <a:off x="6122118" y="1120552"/>
          <a:ext cx="1804094" cy="1770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11250">
            <a:lnSpc>
              <a:spcPct val="90000"/>
            </a:lnSpc>
            <a:spcBef>
              <a:spcPct val="0"/>
            </a:spcBef>
            <a:spcAft>
              <a:spcPct val="15000"/>
            </a:spcAft>
            <a:buChar char="•"/>
          </a:pPr>
          <a:r>
            <a:rPr lang="en-NZ" sz="2500" kern="1200" dirty="0" smtClean="0"/>
            <a:t>the index value of the next entry in the chain</a:t>
          </a:r>
          <a:endParaRPr lang="en-US" sz="2500" kern="1200" dirty="0"/>
        </a:p>
      </dsp:txBody>
      <dsp:txXfrm>
        <a:off x="6122118" y="1120552"/>
        <a:ext cx="1804094" cy="17701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3AF8C-04B1-4C43-A35A-CF4B8C66A757}">
      <dsp:nvSpPr>
        <dsp:cNvPr id="0" name=""/>
        <dsp:cNvSpPr/>
      </dsp:nvSpPr>
      <dsp:spPr>
        <a:xfrm>
          <a:off x="917793" y="2262"/>
          <a:ext cx="2664172" cy="1598503"/>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the design issue of page size is related to the size of physical main memory and program size</a:t>
          </a:r>
          <a:endParaRPr lang="en-US" sz="1900" kern="1200" dirty="0"/>
        </a:p>
      </dsp:txBody>
      <dsp:txXfrm>
        <a:off x="964612" y="49081"/>
        <a:ext cx="2570534" cy="1504865"/>
      </dsp:txXfrm>
    </dsp:sp>
    <dsp:sp modelId="{694744F4-F30A-864A-A98E-CF18F2203F85}">
      <dsp:nvSpPr>
        <dsp:cNvPr id="0" name=""/>
        <dsp:cNvSpPr/>
      </dsp:nvSpPr>
      <dsp:spPr>
        <a:xfrm>
          <a:off x="3816412" y="471156"/>
          <a:ext cx="564804" cy="660714"/>
        </a:xfrm>
        <a:prstGeom prst="rightArrow">
          <a:avLst>
            <a:gd name="adj1" fmla="val 60000"/>
            <a:gd name="adj2" fmla="val 50000"/>
          </a:avLst>
        </a:prstGeom>
        <a:solidFill>
          <a:schemeClr val="accent4"/>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816412" y="603299"/>
        <a:ext cx="395363" cy="396428"/>
      </dsp:txXfrm>
    </dsp:sp>
    <dsp:sp modelId="{30B20897-C5C0-5742-B563-9436CE25342C}">
      <dsp:nvSpPr>
        <dsp:cNvPr id="0" name=""/>
        <dsp:cNvSpPr/>
      </dsp:nvSpPr>
      <dsp:spPr>
        <a:xfrm>
          <a:off x="4647634" y="2262"/>
          <a:ext cx="2664172" cy="15985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main memory is getting larger and address space used by applications is also growing</a:t>
          </a:r>
        </a:p>
      </dsp:txBody>
      <dsp:txXfrm>
        <a:off x="4694453" y="49081"/>
        <a:ext cx="2570534" cy="1504865"/>
      </dsp:txXfrm>
    </dsp:sp>
    <dsp:sp modelId="{7C5C0815-BD42-D14E-93BD-94621EF68706}">
      <dsp:nvSpPr>
        <dsp:cNvPr id="0" name=""/>
        <dsp:cNvSpPr/>
      </dsp:nvSpPr>
      <dsp:spPr>
        <a:xfrm rot="5400000">
          <a:off x="5697318" y="1787257"/>
          <a:ext cx="564804" cy="660714"/>
        </a:xfrm>
        <a:prstGeom prst="rightArrow">
          <a:avLst>
            <a:gd name="adj1" fmla="val 60000"/>
            <a:gd name="adj2" fmla="val 50000"/>
          </a:avLst>
        </a:prstGeom>
        <a:solidFill>
          <a:schemeClr val="accent4"/>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5781507" y="1835212"/>
        <a:ext cx="396428" cy="395363"/>
      </dsp:txXfrm>
    </dsp:sp>
    <dsp:sp modelId="{6F9D6D64-A141-6943-9325-D1CEA017D105}">
      <dsp:nvSpPr>
        <dsp:cNvPr id="0" name=""/>
        <dsp:cNvSpPr/>
      </dsp:nvSpPr>
      <dsp:spPr>
        <a:xfrm>
          <a:off x="4647634" y="2666434"/>
          <a:ext cx="2664172" cy="15985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most obvious on personal computers where applications are becoming increasingly complex</a:t>
          </a:r>
        </a:p>
      </dsp:txBody>
      <dsp:txXfrm>
        <a:off x="4694453" y="2713253"/>
        <a:ext cx="2570534" cy="15048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6B99C-4EAC-7F47-8867-A4C76D9F80B9}">
      <dsp:nvSpPr>
        <dsp:cNvPr id="0" name=""/>
        <dsp:cNvSpPr/>
      </dsp:nvSpPr>
      <dsp:spPr>
        <a:xfrm>
          <a:off x="22837" y="934208"/>
          <a:ext cx="3775527" cy="3160782"/>
        </a:xfrm>
        <a:prstGeom prst="roundRect">
          <a:avLst>
            <a:gd name="adj" fmla="val 10000"/>
          </a:avLst>
        </a:prstGeom>
        <a:solidFill>
          <a:schemeClr val="accent4">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In a combined paging/segmentation system a user’s address space is broken up into a number of segments. Each segment is broken up into a number of fixed-sized pages which are equal in length to a main memory frame</a:t>
          </a:r>
          <a:endParaRPr lang="en-US" sz="2200" kern="1200" dirty="0"/>
        </a:p>
      </dsp:txBody>
      <dsp:txXfrm>
        <a:off x="115413" y="1026784"/>
        <a:ext cx="3590375" cy="2975630"/>
      </dsp:txXfrm>
    </dsp:sp>
    <dsp:sp modelId="{D9DAF0E8-88AE-9D49-97D7-BB2E2BAD5635}">
      <dsp:nvSpPr>
        <dsp:cNvPr id="0" name=""/>
        <dsp:cNvSpPr/>
      </dsp:nvSpPr>
      <dsp:spPr>
        <a:xfrm rot="19892273">
          <a:off x="3701874" y="2102743"/>
          <a:ext cx="1596626" cy="62797"/>
        </a:xfrm>
        <a:custGeom>
          <a:avLst/>
          <a:gdLst/>
          <a:ahLst/>
          <a:cxnLst/>
          <a:rect l="0" t="0" r="0" b="0"/>
          <a:pathLst>
            <a:path>
              <a:moveTo>
                <a:pt x="0" y="31398"/>
              </a:moveTo>
              <a:lnTo>
                <a:pt x="1596626" y="3139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60272" y="2094226"/>
        <a:ext cx="79831" cy="79831"/>
      </dsp:txXfrm>
    </dsp:sp>
    <dsp:sp modelId="{4877654D-7D28-164B-92B9-382C31F42FCB}">
      <dsp:nvSpPr>
        <dsp:cNvPr id="0" name=""/>
        <dsp:cNvSpPr/>
      </dsp:nvSpPr>
      <dsp:spPr>
        <a:xfrm>
          <a:off x="5202011" y="1136087"/>
          <a:ext cx="3150904" cy="123519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Segmentation is visible to the programmer</a:t>
          </a:r>
        </a:p>
      </dsp:txBody>
      <dsp:txXfrm>
        <a:off x="5238188" y="1172264"/>
        <a:ext cx="3078550" cy="1162836"/>
      </dsp:txXfrm>
    </dsp:sp>
    <dsp:sp modelId="{46DC0573-937E-AD4B-991E-D1C6705C9487}">
      <dsp:nvSpPr>
        <dsp:cNvPr id="0" name=""/>
        <dsp:cNvSpPr/>
      </dsp:nvSpPr>
      <dsp:spPr>
        <a:xfrm rot="1685447">
          <a:off x="3704653" y="2857794"/>
          <a:ext cx="1591070" cy="62797"/>
        </a:xfrm>
        <a:custGeom>
          <a:avLst/>
          <a:gdLst/>
          <a:ahLst/>
          <a:cxnLst/>
          <a:rect l="0" t="0" r="0" b="0"/>
          <a:pathLst>
            <a:path>
              <a:moveTo>
                <a:pt x="0" y="31398"/>
              </a:moveTo>
              <a:lnTo>
                <a:pt x="1591070" y="3139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60411" y="2849416"/>
        <a:ext cx="79553" cy="79553"/>
      </dsp:txXfrm>
    </dsp:sp>
    <dsp:sp modelId="{EDE292BD-4C6C-2B42-BD10-FDE3CE5FB6C6}">
      <dsp:nvSpPr>
        <dsp:cNvPr id="0" name=""/>
        <dsp:cNvSpPr/>
      </dsp:nvSpPr>
      <dsp:spPr>
        <a:xfrm>
          <a:off x="5202011" y="2634462"/>
          <a:ext cx="3157150" cy="125864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Paging is transparent to the programmer</a:t>
          </a:r>
        </a:p>
      </dsp:txBody>
      <dsp:txXfrm>
        <a:off x="5238876" y="2671327"/>
        <a:ext cx="3083420" cy="11849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4C350-B66A-6B43-B459-56DA696A90E8}">
      <dsp:nvSpPr>
        <dsp:cNvPr id="0" name=""/>
        <dsp:cNvSpPr/>
      </dsp:nvSpPr>
      <dsp:spPr>
        <a:xfrm>
          <a:off x="0" y="17232"/>
          <a:ext cx="8305800" cy="178717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The design of the memory management portion of an operating system depends on three fundamental areas of choice:</a:t>
          </a:r>
          <a:endParaRPr lang="en-US" sz="3200" kern="1200" dirty="0"/>
        </a:p>
      </dsp:txBody>
      <dsp:txXfrm>
        <a:off x="87243" y="104475"/>
        <a:ext cx="8131314" cy="1612689"/>
      </dsp:txXfrm>
    </dsp:sp>
    <dsp:sp modelId="{BB770BBE-6E3E-6C42-A86E-16AF039670AE}">
      <dsp:nvSpPr>
        <dsp:cNvPr id="0" name=""/>
        <dsp:cNvSpPr/>
      </dsp:nvSpPr>
      <dsp:spPr>
        <a:xfrm>
          <a:off x="0" y="1804407"/>
          <a:ext cx="8305800" cy="282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whether or not to use virtual memory techniques</a:t>
          </a:r>
          <a:endParaRPr lang="en-US" sz="2800" kern="1200" dirty="0"/>
        </a:p>
        <a:p>
          <a:pPr marL="285750" lvl="1" indent="-285750" algn="l" defTabSz="1244600" rtl="0">
            <a:lnSpc>
              <a:spcPct val="90000"/>
            </a:lnSpc>
            <a:spcBef>
              <a:spcPct val="0"/>
            </a:spcBef>
            <a:spcAft>
              <a:spcPct val="20000"/>
            </a:spcAft>
            <a:buChar char="•"/>
          </a:pPr>
          <a:r>
            <a:rPr lang="en-US" sz="2800" kern="1200" dirty="0" smtClean="0"/>
            <a:t>the use of paging or segmentation or both</a:t>
          </a:r>
          <a:endParaRPr lang="en-US" sz="2800" kern="1200" dirty="0"/>
        </a:p>
        <a:p>
          <a:pPr marL="285750" lvl="1" indent="-285750" algn="l" defTabSz="1244600" rtl="0">
            <a:lnSpc>
              <a:spcPct val="90000"/>
            </a:lnSpc>
            <a:spcBef>
              <a:spcPct val="0"/>
            </a:spcBef>
            <a:spcAft>
              <a:spcPct val="20000"/>
            </a:spcAft>
            <a:buChar char="•"/>
          </a:pPr>
          <a:r>
            <a:rPr lang="en-NZ" sz="2800" kern="1200" dirty="0" smtClean="0"/>
            <a:t>the algorithms employed for various aspects of memory management</a:t>
          </a:r>
          <a:endParaRPr lang="en-NZ" sz="2800" kern="1200" dirty="0"/>
        </a:p>
      </dsp:txBody>
      <dsp:txXfrm>
        <a:off x="0" y="1804407"/>
        <a:ext cx="8305800" cy="28218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FD19C-DD54-B24D-B755-43F907118B14}">
      <dsp:nvSpPr>
        <dsp:cNvPr id="0" name=""/>
        <dsp:cNvSpPr/>
      </dsp:nvSpPr>
      <dsp:spPr>
        <a:xfrm rot="10800000">
          <a:off x="1749128" y="457196"/>
          <a:ext cx="5906684" cy="3352807"/>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4467" tIns="121920" rIns="227584" bIns="121920" numCol="1" spcCol="1270" anchor="t" anchorCtr="0">
          <a:noAutofit/>
        </a:bodyPr>
        <a:lstStyle/>
        <a:p>
          <a:pPr lvl="0" algn="l" defTabSz="1422400" rtl="0">
            <a:lnSpc>
              <a:spcPct val="90000"/>
            </a:lnSpc>
            <a:spcBef>
              <a:spcPct val="0"/>
            </a:spcBef>
            <a:spcAft>
              <a:spcPct val="35000"/>
            </a:spcAft>
          </a:pPr>
          <a:r>
            <a:rPr lang="en-US" sz="3200" kern="1200" dirty="0" smtClean="0">
              <a:solidFill>
                <a:schemeClr val="tx1"/>
              </a:solidFill>
            </a:rPr>
            <a:t>Algorithms used for the selection of a page to replace:</a:t>
          </a:r>
          <a:endParaRPr lang="en-US" sz="3200" kern="1200" dirty="0">
            <a:solidFill>
              <a:schemeClr val="tx1"/>
            </a:solidFill>
          </a:endParaRPr>
        </a:p>
        <a:p>
          <a:pPr marL="228600" lvl="1" indent="-228600" algn="l" defTabSz="1111250" rtl="0">
            <a:lnSpc>
              <a:spcPct val="90000"/>
            </a:lnSpc>
            <a:spcBef>
              <a:spcPct val="0"/>
            </a:spcBef>
            <a:spcAft>
              <a:spcPct val="15000"/>
            </a:spcAft>
            <a:buChar char="•"/>
          </a:pPr>
          <a:r>
            <a:rPr lang="en-US" sz="2500" kern="1200" dirty="0" smtClean="0">
              <a:solidFill>
                <a:schemeClr val="tx1"/>
              </a:solidFill>
            </a:rPr>
            <a:t>Optimal</a:t>
          </a:r>
          <a:endParaRPr lang="en-US" sz="2500" kern="1200" dirty="0">
            <a:solidFill>
              <a:schemeClr val="tx1"/>
            </a:solidFill>
          </a:endParaRPr>
        </a:p>
        <a:p>
          <a:pPr marL="228600" lvl="1" indent="-228600" algn="l" defTabSz="1111250" rtl="0">
            <a:lnSpc>
              <a:spcPct val="90000"/>
            </a:lnSpc>
            <a:spcBef>
              <a:spcPct val="0"/>
            </a:spcBef>
            <a:spcAft>
              <a:spcPct val="15000"/>
            </a:spcAft>
            <a:buChar char="•"/>
          </a:pPr>
          <a:r>
            <a:rPr lang="en-US" sz="2500" kern="1200" dirty="0" smtClean="0">
              <a:solidFill>
                <a:schemeClr val="tx1"/>
              </a:solidFill>
            </a:rPr>
            <a:t>Least recently used (LRU)</a:t>
          </a:r>
          <a:endParaRPr lang="en-US" sz="2500" kern="1200" dirty="0">
            <a:solidFill>
              <a:schemeClr val="tx1"/>
            </a:solidFill>
          </a:endParaRPr>
        </a:p>
        <a:p>
          <a:pPr marL="228600" lvl="1" indent="-228600" algn="l" defTabSz="1111250" rtl="0">
            <a:lnSpc>
              <a:spcPct val="90000"/>
            </a:lnSpc>
            <a:spcBef>
              <a:spcPct val="0"/>
            </a:spcBef>
            <a:spcAft>
              <a:spcPct val="15000"/>
            </a:spcAft>
            <a:buChar char="•"/>
          </a:pPr>
          <a:r>
            <a:rPr lang="en-US" sz="2500" kern="1200" dirty="0" smtClean="0">
              <a:solidFill>
                <a:schemeClr val="tx1"/>
              </a:solidFill>
            </a:rPr>
            <a:t>First-in-first-out (FIFO)</a:t>
          </a:r>
          <a:endParaRPr lang="en-US" sz="2500" kern="1200" dirty="0">
            <a:solidFill>
              <a:schemeClr val="tx1"/>
            </a:solidFill>
          </a:endParaRPr>
        </a:p>
        <a:p>
          <a:pPr marL="228600" lvl="1" indent="-228600" algn="l" defTabSz="1111250" rtl="0">
            <a:lnSpc>
              <a:spcPct val="90000"/>
            </a:lnSpc>
            <a:spcBef>
              <a:spcPct val="0"/>
            </a:spcBef>
            <a:spcAft>
              <a:spcPct val="15000"/>
            </a:spcAft>
            <a:buChar char="•"/>
          </a:pPr>
          <a:r>
            <a:rPr lang="en-US" sz="2500" kern="1200" dirty="0" smtClean="0">
              <a:solidFill>
                <a:schemeClr val="tx1"/>
              </a:solidFill>
            </a:rPr>
            <a:t>Clock</a:t>
          </a:r>
          <a:endParaRPr lang="en-US" sz="2500" kern="1200" dirty="0">
            <a:solidFill>
              <a:schemeClr val="tx1"/>
            </a:solidFill>
          </a:endParaRPr>
        </a:p>
      </dsp:txBody>
      <dsp:txXfrm rot="10800000">
        <a:off x="2587330" y="457196"/>
        <a:ext cx="5068482" cy="3352807"/>
      </dsp:txXfrm>
    </dsp:sp>
    <dsp:sp modelId="{30C7C1FC-ABE9-9F49-B497-834E86732140}">
      <dsp:nvSpPr>
        <dsp:cNvPr id="0" name=""/>
        <dsp:cNvSpPr/>
      </dsp:nvSpPr>
      <dsp:spPr>
        <a:xfrm>
          <a:off x="497586" y="685799"/>
          <a:ext cx="2987757" cy="289560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669F8-0B44-7F4A-BE1E-E4EDB174AE9B}">
      <dsp:nvSpPr>
        <dsp:cNvPr id="0" name=""/>
        <dsp:cNvSpPr/>
      </dsp:nvSpPr>
      <dsp:spPr>
        <a:xfrm>
          <a:off x="4416277" y="2584059"/>
          <a:ext cx="91440" cy="480938"/>
        </a:xfrm>
        <a:custGeom>
          <a:avLst/>
          <a:gdLst/>
          <a:ahLst/>
          <a:cxnLst/>
          <a:rect l="0" t="0" r="0" b="0"/>
          <a:pathLst>
            <a:path>
              <a:moveTo>
                <a:pt x="45720" y="0"/>
              </a:moveTo>
              <a:lnTo>
                <a:pt x="45720" y="48093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B165121-B4DA-3D41-B59D-340BEFD6B021}">
      <dsp:nvSpPr>
        <dsp:cNvPr id="0" name=""/>
        <dsp:cNvSpPr/>
      </dsp:nvSpPr>
      <dsp:spPr>
        <a:xfrm>
          <a:off x="3451430" y="1053050"/>
          <a:ext cx="1010567" cy="480938"/>
        </a:xfrm>
        <a:custGeom>
          <a:avLst/>
          <a:gdLst/>
          <a:ahLst/>
          <a:cxnLst/>
          <a:rect l="0" t="0" r="0" b="0"/>
          <a:pathLst>
            <a:path>
              <a:moveTo>
                <a:pt x="0" y="0"/>
              </a:moveTo>
              <a:lnTo>
                <a:pt x="0" y="327745"/>
              </a:lnTo>
              <a:lnTo>
                <a:pt x="1010567" y="327745"/>
              </a:lnTo>
              <a:lnTo>
                <a:pt x="1010567" y="48093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175078-7932-F44A-9E39-84D1EDA4A644}">
      <dsp:nvSpPr>
        <dsp:cNvPr id="0" name=""/>
        <dsp:cNvSpPr/>
      </dsp:nvSpPr>
      <dsp:spPr>
        <a:xfrm>
          <a:off x="2395143" y="2584059"/>
          <a:ext cx="91440" cy="480938"/>
        </a:xfrm>
        <a:custGeom>
          <a:avLst/>
          <a:gdLst/>
          <a:ahLst/>
          <a:cxnLst/>
          <a:rect l="0" t="0" r="0" b="0"/>
          <a:pathLst>
            <a:path>
              <a:moveTo>
                <a:pt x="45720" y="0"/>
              </a:moveTo>
              <a:lnTo>
                <a:pt x="45720" y="48093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B3ABC9-CE51-6E46-A582-477033F7909E}">
      <dsp:nvSpPr>
        <dsp:cNvPr id="0" name=""/>
        <dsp:cNvSpPr/>
      </dsp:nvSpPr>
      <dsp:spPr>
        <a:xfrm>
          <a:off x="2440863" y="1053050"/>
          <a:ext cx="1010567" cy="480938"/>
        </a:xfrm>
        <a:custGeom>
          <a:avLst/>
          <a:gdLst/>
          <a:ahLst/>
          <a:cxnLst/>
          <a:rect l="0" t="0" r="0" b="0"/>
          <a:pathLst>
            <a:path>
              <a:moveTo>
                <a:pt x="1010567" y="0"/>
              </a:moveTo>
              <a:lnTo>
                <a:pt x="1010567" y="327745"/>
              </a:lnTo>
              <a:lnTo>
                <a:pt x="0" y="327745"/>
              </a:lnTo>
              <a:lnTo>
                <a:pt x="0" y="48093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E6A144-BDA8-8445-95FE-B4DEFF1353E5}">
      <dsp:nvSpPr>
        <dsp:cNvPr id="0" name=""/>
        <dsp:cNvSpPr/>
      </dsp:nvSpPr>
      <dsp:spPr>
        <a:xfrm>
          <a:off x="2624602" y="2978"/>
          <a:ext cx="1653655" cy="105007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6CF74FE-7C99-B147-94AD-327B0056B130}">
      <dsp:nvSpPr>
        <dsp:cNvPr id="0" name=""/>
        <dsp:cNvSpPr/>
      </dsp:nvSpPr>
      <dsp:spPr>
        <a:xfrm>
          <a:off x="2808342" y="177531"/>
          <a:ext cx="1653655" cy="10500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 replaced page is not lost, but rather assigned to one of two lists</a:t>
          </a:r>
          <a:endParaRPr lang="en-US" sz="1500" kern="1200" dirty="0"/>
        </a:p>
      </dsp:txBody>
      <dsp:txXfrm>
        <a:off x="2839098" y="208287"/>
        <a:ext cx="1592143" cy="988559"/>
      </dsp:txXfrm>
    </dsp:sp>
    <dsp:sp modelId="{28CE6EFF-FA06-4A40-A514-B15AF719A036}">
      <dsp:nvSpPr>
        <dsp:cNvPr id="0" name=""/>
        <dsp:cNvSpPr/>
      </dsp:nvSpPr>
      <dsp:spPr>
        <a:xfrm>
          <a:off x="1614035" y="1533988"/>
          <a:ext cx="1653655" cy="105007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6F1355C-6C7A-3F4E-9338-F578F474E3F6}">
      <dsp:nvSpPr>
        <dsp:cNvPr id="0" name=""/>
        <dsp:cNvSpPr/>
      </dsp:nvSpPr>
      <dsp:spPr>
        <a:xfrm>
          <a:off x="1797774" y="1708540"/>
          <a:ext cx="1653655" cy="10500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Free page list</a:t>
          </a:r>
        </a:p>
      </dsp:txBody>
      <dsp:txXfrm>
        <a:off x="1828530" y="1739296"/>
        <a:ext cx="1592143" cy="988559"/>
      </dsp:txXfrm>
    </dsp:sp>
    <dsp:sp modelId="{61509F13-ECF5-824E-AB0E-238E43561F9B}">
      <dsp:nvSpPr>
        <dsp:cNvPr id="0" name=""/>
        <dsp:cNvSpPr/>
      </dsp:nvSpPr>
      <dsp:spPr>
        <a:xfrm>
          <a:off x="1614035" y="3064997"/>
          <a:ext cx="1653655" cy="105007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3C502F8-A858-FC44-9EBA-F09ED388A4F5}">
      <dsp:nvSpPr>
        <dsp:cNvPr id="0" name=""/>
        <dsp:cNvSpPr/>
      </dsp:nvSpPr>
      <dsp:spPr>
        <a:xfrm>
          <a:off x="1797774" y="3239549"/>
          <a:ext cx="1653655" cy="10500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list of page frames available for reading in pages</a:t>
          </a:r>
        </a:p>
      </dsp:txBody>
      <dsp:txXfrm>
        <a:off x="1828530" y="3270305"/>
        <a:ext cx="1592143" cy="988559"/>
      </dsp:txXfrm>
    </dsp:sp>
    <dsp:sp modelId="{C014E9E6-13FA-5444-9BC3-3D89E8915179}">
      <dsp:nvSpPr>
        <dsp:cNvPr id="0" name=""/>
        <dsp:cNvSpPr/>
      </dsp:nvSpPr>
      <dsp:spPr>
        <a:xfrm>
          <a:off x="3635169" y="1533988"/>
          <a:ext cx="1653655" cy="105007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7D1A8F5-82B3-3D4D-B2BB-8402CE6DF5DF}">
      <dsp:nvSpPr>
        <dsp:cNvPr id="0" name=""/>
        <dsp:cNvSpPr/>
      </dsp:nvSpPr>
      <dsp:spPr>
        <a:xfrm>
          <a:off x="3818909" y="1708540"/>
          <a:ext cx="1653655" cy="10500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Modified page list</a:t>
          </a:r>
        </a:p>
      </dsp:txBody>
      <dsp:txXfrm>
        <a:off x="3849665" y="1739296"/>
        <a:ext cx="1592143" cy="988559"/>
      </dsp:txXfrm>
    </dsp:sp>
    <dsp:sp modelId="{9DE444D1-71C7-6D47-8D20-D17B0958CE50}">
      <dsp:nvSpPr>
        <dsp:cNvPr id="0" name=""/>
        <dsp:cNvSpPr/>
      </dsp:nvSpPr>
      <dsp:spPr>
        <a:xfrm>
          <a:off x="3635169" y="3064997"/>
          <a:ext cx="1653655" cy="105007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76EFA28-0F84-924A-99EB-2F55769FB300}">
      <dsp:nvSpPr>
        <dsp:cNvPr id="0" name=""/>
        <dsp:cNvSpPr/>
      </dsp:nvSpPr>
      <dsp:spPr>
        <a:xfrm>
          <a:off x="3818909" y="3239549"/>
          <a:ext cx="1653655" cy="10500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pages are written out in clusters </a:t>
          </a:r>
          <a:endParaRPr lang="en-US" sz="1500" kern="1200" dirty="0"/>
        </a:p>
      </dsp:txBody>
      <dsp:txXfrm>
        <a:off x="3849665" y="3270305"/>
        <a:ext cx="1592143" cy="9885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92B32-D071-5940-877B-38311F86814B}">
      <dsp:nvSpPr>
        <dsp:cNvPr id="0" name=""/>
        <dsp:cNvSpPr/>
      </dsp:nvSpPr>
      <dsp:spPr>
        <a:xfrm>
          <a:off x="76164" y="751"/>
          <a:ext cx="2895584" cy="639741"/>
        </a:xfrm>
        <a:prstGeom prst="round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Local</a:t>
          </a:r>
          <a:endParaRPr lang="en-US" sz="2400" kern="1200" dirty="0"/>
        </a:p>
      </dsp:txBody>
      <dsp:txXfrm>
        <a:off x="107394" y="31981"/>
        <a:ext cx="2833124" cy="577281"/>
      </dsp:txXfrm>
    </dsp:sp>
    <dsp:sp modelId="{5F7AB775-FAF6-E849-8811-B100CD75B0F2}">
      <dsp:nvSpPr>
        <dsp:cNvPr id="0" name=""/>
        <dsp:cNvSpPr/>
      </dsp:nvSpPr>
      <dsp:spPr>
        <a:xfrm>
          <a:off x="0" y="667743"/>
          <a:ext cx="8229600"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chooses only among the resident pages of the process that generated the page fault</a:t>
          </a:r>
        </a:p>
      </dsp:txBody>
      <dsp:txXfrm>
        <a:off x="0" y="667743"/>
        <a:ext cx="8229600" cy="919080"/>
      </dsp:txXfrm>
    </dsp:sp>
    <dsp:sp modelId="{B56FBF80-00E2-FF4E-8FF2-A799A9DE27E0}">
      <dsp:nvSpPr>
        <dsp:cNvPr id="0" name=""/>
        <dsp:cNvSpPr/>
      </dsp:nvSpPr>
      <dsp:spPr>
        <a:xfrm>
          <a:off x="76206" y="1457373"/>
          <a:ext cx="2895667" cy="591854"/>
        </a:xfrm>
        <a:prstGeom prst="round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Global </a:t>
          </a:r>
        </a:p>
      </dsp:txBody>
      <dsp:txXfrm>
        <a:off x="105098" y="1486265"/>
        <a:ext cx="2837883" cy="534070"/>
      </dsp:txXfrm>
    </dsp:sp>
    <dsp:sp modelId="{4B31C88C-DD9B-3342-8992-8F00F87AF1D1}">
      <dsp:nvSpPr>
        <dsp:cNvPr id="0" name=""/>
        <dsp:cNvSpPr/>
      </dsp:nvSpPr>
      <dsp:spPr>
        <a:xfrm>
          <a:off x="0" y="2143171"/>
          <a:ext cx="8229600"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considers all unlocked pages in main memory </a:t>
          </a:r>
        </a:p>
      </dsp:txBody>
      <dsp:txXfrm>
        <a:off x="0" y="2143171"/>
        <a:ext cx="8229600" cy="612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8DCD2-5612-134D-98CD-58CEFE396B6A}">
      <dsp:nvSpPr>
        <dsp:cNvPr id="0" name=""/>
        <dsp:cNvSpPr/>
      </dsp:nvSpPr>
      <dsp:spPr>
        <a:xfrm rot="5400000">
          <a:off x="4179824" y="-1428496"/>
          <a:ext cx="1381759" cy="4584192"/>
        </a:xfrm>
        <a:prstGeom prst="round2SameRect">
          <a:avLst/>
        </a:prstGeom>
        <a:solidFill>
          <a:schemeClr val="bg1"/>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increased processor idle time</a:t>
          </a:r>
        </a:p>
        <a:p>
          <a:pPr marL="228600" lvl="1" indent="-228600" algn="l" defTabSz="1111250">
            <a:lnSpc>
              <a:spcPct val="90000"/>
            </a:lnSpc>
            <a:spcBef>
              <a:spcPct val="0"/>
            </a:spcBef>
            <a:spcAft>
              <a:spcPct val="15000"/>
            </a:spcAft>
            <a:buChar char="•"/>
          </a:pPr>
          <a:r>
            <a:rPr lang="en-US" sz="2500" kern="1200" dirty="0" smtClean="0"/>
            <a:t>increased time spent in swapping</a:t>
          </a:r>
          <a:endParaRPr lang="en-US" sz="2500" kern="1200" dirty="0"/>
        </a:p>
      </dsp:txBody>
      <dsp:txXfrm rot="-5400000">
        <a:off x="2578608" y="240172"/>
        <a:ext cx="4516740" cy="1246855"/>
      </dsp:txXfrm>
    </dsp:sp>
    <dsp:sp modelId="{CB6FBE3B-E501-1347-A8D6-A573E0A4234E}">
      <dsp:nvSpPr>
        <dsp:cNvPr id="0" name=""/>
        <dsp:cNvSpPr/>
      </dsp:nvSpPr>
      <dsp:spPr>
        <a:xfrm>
          <a:off x="0" y="0"/>
          <a:ext cx="2578608" cy="1727200"/>
        </a:xfrm>
        <a:prstGeom prst="roundRect">
          <a:avLst/>
        </a:prstGeom>
        <a:solidFill>
          <a:schemeClr val="accent3">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US" sz="2300" kern="1200" dirty="0" smtClean="0"/>
            <a:t>If allocation is too large, there will be too few programs in main memory</a:t>
          </a:r>
          <a:endParaRPr lang="en-US" sz="2300" kern="1200" dirty="0"/>
        </a:p>
      </dsp:txBody>
      <dsp:txXfrm>
        <a:off x="84315" y="84315"/>
        <a:ext cx="2409978" cy="15585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A0B9C-F9FD-43EF-A958-F3A4E5B3C73F}" type="datetimeFigureOut">
              <a:rPr lang="en-US" smtClean="0"/>
              <a:t>5/22/17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7308F-9C2E-4492-BAF1-ED1303A4E29C}" type="slidenum">
              <a:rPr lang="en-US" smtClean="0"/>
              <a:t>‹#›</a:t>
            </a:fld>
            <a:endParaRPr lang="en-US"/>
          </a:p>
        </p:txBody>
      </p:sp>
    </p:spTree>
    <p:extLst>
      <p:ext uri="{BB962C8B-B14F-4D97-AF65-F5344CB8AC3E}">
        <p14:creationId xmlns:p14="http://schemas.microsoft.com/office/powerpoint/2010/main" val="242115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1</a:t>
            </a:fld>
            <a:endParaRPr lang="en-US"/>
          </a:p>
        </p:txBody>
      </p:sp>
    </p:spTree>
    <p:extLst>
      <p:ext uri="{BB962C8B-B14F-4D97-AF65-F5344CB8AC3E}">
        <p14:creationId xmlns:p14="http://schemas.microsoft.com/office/powerpoint/2010/main" val="314813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Again, it is typical to associate a unique page table with each process. In this case, however,</a:t>
            </a:r>
          </a:p>
          <a:p>
            <a:r>
              <a:rPr lang="en-US" sz="1200" kern="1200" baseline="0" dirty="0" smtClean="0">
                <a:solidFill>
                  <a:schemeClr val="tx1"/>
                </a:solidFill>
                <a:latin typeface="+mn-lt"/>
                <a:ea typeface="+mn-ea"/>
                <a:cs typeface="+mn-cs"/>
              </a:rPr>
              <a:t>the page table entries become more complex ( Figure 8.1a ). Because only some of</a:t>
            </a:r>
          </a:p>
          <a:p>
            <a:r>
              <a:rPr lang="en-US" sz="1200" kern="1200" baseline="0" dirty="0" smtClean="0">
                <a:solidFill>
                  <a:schemeClr val="tx1"/>
                </a:solidFill>
                <a:latin typeface="+mn-lt"/>
                <a:ea typeface="+mn-ea"/>
                <a:cs typeface="+mn-cs"/>
              </a:rPr>
              <a:t>the pages of a process may be in main memory, a bit is needed in each page table</a:t>
            </a:r>
          </a:p>
          <a:p>
            <a:r>
              <a:rPr lang="en-US" sz="1200" kern="1200" baseline="0" dirty="0" smtClean="0">
                <a:solidFill>
                  <a:schemeClr val="tx1"/>
                </a:solidFill>
                <a:latin typeface="+mn-lt"/>
                <a:ea typeface="+mn-ea"/>
                <a:cs typeface="+mn-cs"/>
              </a:rPr>
              <a:t>entry to indicate whether the corresponding page is present (P) in main memory or</a:t>
            </a:r>
          </a:p>
          <a:p>
            <a:r>
              <a:rPr lang="en-US" sz="1200" kern="1200" baseline="0" dirty="0" smtClean="0">
                <a:solidFill>
                  <a:schemeClr val="tx1"/>
                </a:solidFill>
                <a:latin typeface="+mn-lt"/>
                <a:ea typeface="+mn-ea"/>
                <a:cs typeface="+mn-cs"/>
              </a:rPr>
              <a:t>not. If the bit indicates that the page is in memory, then the entry also includes the</a:t>
            </a:r>
          </a:p>
          <a:p>
            <a:r>
              <a:rPr lang="en-US" sz="1200" kern="1200" baseline="0" dirty="0" smtClean="0">
                <a:solidFill>
                  <a:schemeClr val="tx1"/>
                </a:solidFill>
                <a:latin typeface="+mn-lt"/>
                <a:ea typeface="+mn-ea"/>
                <a:cs typeface="+mn-cs"/>
              </a:rPr>
              <a:t>frame number of that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page table entry includes a modify (M) bit, indicating whether the contents</a:t>
            </a:r>
          </a:p>
          <a:p>
            <a:r>
              <a:rPr lang="en-US" sz="1200" kern="1200" baseline="0" dirty="0" smtClean="0">
                <a:solidFill>
                  <a:schemeClr val="tx1"/>
                </a:solidFill>
                <a:latin typeface="+mn-lt"/>
                <a:ea typeface="+mn-ea"/>
                <a:cs typeface="+mn-cs"/>
              </a:rPr>
              <a:t>of the corresponding page have been altered since the page was last loaded</a:t>
            </a:r>
          </a:p>
          <a:p>
            <a:r>
              <a:rPr lang="en-US" sz="1200" kern="1200" baseline="0" dirty="0" smtClean="0">
                <a:solidFill>
                  <a:schemeClr val="tx1"/>
                </a:solidFill>
                <a:latin typeface="+mn-lt"/>
                <a:ea typeface="+mn-ea"/>
                <a:cs typeface="+mn-cs"/>
              </a:rPr>
              <a:t>into main memory. If there has been no change, then it is not necessary to write the</a:t>
            </a:r>
          </a:p>
          <a:p>
            <a:r>
              <a:rPr lang="en-US" sz="1200" kern="1200" baseline="0" dirty="0" smtClean="0">
                <a:solidFill>
                  <a:schemeClr val="tx1"/>
                </a:solidFill>
                <a:latin typeface="+mn-lt"/>
                <a:ea typeface="+mn-ea"/>
                <a:cs typeface="+mn-cs"/>
              </a:rPr>
              <a:t>page out when it comes time to replace the page in the frame that it currently occupies.</a:t>
            </a:r>
          </a:p>
          <a:p>
            <a:r>
              <a:rPr lang="en-US" sz="1200" kern="1200" baseline="0" dirty="0" smtClean="0">
                <a:solidFill>
                  <a:schemeClr val="tx1"/>
                </a:solidFill>
                <a:latin typeface="+mn-lt"/>
                <a:ea typeface="+mn-ea"/>
                <a:cs typeface="+mn-cs"/>
              </a:rPr>
              <a:t>Other control bits may also be present. For example, if protection or sharing is</a:t>
            </a:r>
          </a:p>
          <a:p>
            <a:r>
              <a:rPr lang="en-US" sz="1200" kern="1200" baseline="0" dirty="0" smtClean="0">
                <a:solidFill>
                  <a:schemeClr val="tx1"/>
                </a:solidFill>
                <a:latin typeface="+mn-lt"/>
                <a:ea typeface="+mn-ea"/>
                <a:cs typeface="+mn-cs"/>
              </a:rPr>
              <a:t>managed at the page level, then bits for that purpose will be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648950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The basic mechanism for reading a word from memory</a:t>
            </a:r>
          </a:p>
          <a:p>
            <a:r>
              <a:rPr lang="en-US" sz="1200" kern="1200" baseline="0" dirty="0" smtClean="0">
                <a:solidFill>
                  <a:schemeClr val="tx1"/>
                </a:solidFill>
                <a:latin typeface="+mn-lt"/>
                <a:ea typeface="+mn-ea"/>
                <a:cs typeface="+mn-cs"/>
              </a:rPr>
              <a:t>involves the translation of a virtual, or logical, address, consisting of page number</a:t>
            </a:r>
          </a:p>
          <a:p>
            <a:r>
              <a:rPr lang="en-US" sz="1200" kern="1200" baseline="0" dirty="0" smtClean="0">
                <a:solidFill>
                  <a:schemeClr val="tx1"/>
                </a:solidFill>
                <a:latin typeface="+mn-lt"/>
                <a:ea typeface="+mn-ea"/>
                <a:cs typeface="+mn-cs"/>
              </a:rPr>
              <a:t>and offset, into a physical address, consisting of frame number and offset, using a</a:t>
            </a:r>
          </a:p>
          <a:p>
            <a:r>
              <a:rPr lang="en-US" sz="1200" kern="1200" baseline="0" dirty="0" smtClean="0">
                <a:solidFill>
                  <a:schemeClr val="tx1"/>
                </a:solidFill>
                <a:latin typeface="+mn-lt"/>
                <a:ea typeface="+mn-ea"/>
                <a:cs typeface="+mn-cs"/>
              </a:rPr>
              <a:t>page table. Because the page table is of variable length, depending on the size of the</a:t>
            </a:r>
          </a:p>
          <a:p>
            <a:r>
              <a:rPr lang="en-US" sz="1200" kern="1200" baseline="0" dirty="0" smtClean="0">
                <a:solidFill>
                  <a:schemeClr val="tx1"/>
                </a:solidFill>
                <a:latin typeface="+mn-lt"/>
                <a:ea typeface="+mn-ea"/>
                <a:cs typeface="+mn-cs"/>
              </a:rPr>
              <a:t>process, we cannot expect to hold it in registers. Instead, it must be in main memory</a:t>
            </a:r>
          </a:p>
          <a:p>
            <a:r>
              <a:rPr lang="en-US" sz="1200" kern="1200" baseline="0" dirty="0" smtClean="0">
                <a:solidFill>
                  <a:schemeClr val="tx1"/>
                </a:solidFill>
                <a:latin typeface="+mn-lt"/>
                <a:ea typeface="+mn-ea"/>
                <a:cs typeface="+mn-cs"/>
              </a:rPr>
              <a:t>to be accessed. Figure 8.2 suggests a hardware implementation. When a particular</a:t>
            </a:r>
          </a:p>
          <a:p>
            <a:r>
              <a:rPr lang="en-US" sz="1200" kern="1200" baseline="0" dirty="0" smtClean="0">
                <a:solidFill>
                  <a:schemeClr val="tx1"/>
                </a:solidFill>
                <a:latin typeface="+mn-lt"/>
                <a:ea typeface="+mn-ea"/>
                <a:cs typeface="+mn-cs"/>
              </a:rPr>
              <a:t>process is running, a register holds the starting address of the page table for that</a:t>
            </a:r>
          </a:p>
          <a:p>
            <a:r>
              <a:rPr lang="en-US" sz="1200" kern="1200" baseline="0" dirty="0" smtClean="0">
                <a:solidFill>
                  <a:schemeClr val="tx1"/>
                </a:solidFill>
                <a:latin typeface="+mn-lt"/>
                <a:ea typeface="+mn-ea"/>
                <a:cs typeface="+mn-cs"/>
              </a:rPr>
              <a:t>process. The page number of a virtual address is used to index that table and look</a:t>
            </a:r>
          </a:p>
          <a:p>
            <a:r>
              <a:rPr lang="en-US" sz="1200" kern="1200" baseline="0" dirty="0" smtClean="0">
                <a:solidFill>
                  <a:schemeClr val="tx1"/>
                </a:solidFill>
                <a:latin typeface="+mn-lt"/>
                <a:ea typeface="+mn-ea"/>
                <a:cs typeface="+mn-cs"/>
              </a:rPr>
              <a:t>up the corresponding frame number. This is combined with the offset portion of the</a:t>
            </a:r>
          </a:p>
          <a:p>
            <a:r>
              <a:rPr lang="en-US" sz="1200" kern="1200" baseline="0" dirty="0" smtClean="0">
                <a:solidFill>
                  <a:schemeClr val="tx1"/>
                </a:solidFill>
                <a:latin typeface="+mn-lt"/>
                <a:ea typeface="+mn-ea"/>
                <a:cs typeface="+mn-cs"/>
              </a:rPr>
              <a:t>virtual address to produce the desired real address. Typically, the page number field</a:t>
            </a:r>
          </a:p>
          <a:p>
            <a:r>
              <a:rPr lang="en-US" sz="1200" kern="1200" baseline="0" dirty="0" smtClean="0">
                <a:solidFill>
                  <a:schemeClr val="tx1"/>
                </a:solidFill>
                <a:latin typeface="+mn-lt"/>
                <a:ea typeface="+mn-ea"/>
                <a:cs typeface="+mn-cs"/>
              </a:rPr>
              <a:t>is longer than the frame number field (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&gt;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784585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8.3 shows an example of a two-level scheme typical for use with a</a:t>
            </a:r>
          </a:p>
          <a:p>
            <a:r>
              <a:rPr lang="en-US" sz="1200" kern="1200" baseline="0" dirty="0" smtClean="0">
                <a:solidFill>
                  <a:schemeClr val="tx1"/>
                </a:solidFill>
                <a:latin typeface="+mn-lt"/>
                <a:ea typeface="+mn-ea"/>
                <a:cs typeface="+mn-cs"/>
              </a:rPr>
              <a:t>32-bit address. If we assume byte-level addressing and 4-kbyte (2 </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 pages, then the</a:t>
            </a:r>
          </a:p>
          <a:p>
            <a:r>
              <a:rPr lang="en-US" sz="1200" kern="1200" baseline="0" dirty="0" smtClean="0">
                <a:solidFill>
                  <a:schemeClr val="tx1"/>
                </a:solidFill>
                <a:latin typeface="+mn-lt"/>
                <a:ea typeface="+mn-ea"/>
                <a:cs typeface="+mn-cs"/>
              </a:rPr>
              <a:t>4-Gbyte (2 </a:t>
            </a:r>
            <a:r>
              <a:rPr lang="en-US" sz="1200" kern="1200" baseline="30000" dirty="0" smtClean="0">
                <a:solidFill>
                  <a:schemeClr val="tx1"/>
                </a:solidFill>
                <a:latin typeface="+mn-lt"/>
                <a:ea typeface="+mn-ea"/>
                <a:cs typeface="+mn-cs"/>
              </a:rPr>
              <a:t>32</a:t>
            </a:r>
            <a:r>
              <a:rPr lang="en-US" sz="1200" kern="1200" baseline="0" dirty="0" smtClean="0">
                <a:solidFill>
                  <a:schemeClr val="tx1"/>
                </a:solidFill>
                <a:latin typeface="+mn-lt"/>
                <a:ea typeface="+mn-ea"/>
                <a:cs typeface="+mn-cs"/>
              </a:rPr>
              <a:t> ) virtual address space is composed of 2 </a:t>
            </a:r>
            <a:r>
              <a:rPr lang="en-US" sz="1200" kern="1200" baseline="30000" dirty="0" smtClean="0">
                <a:solidFill>
                  <a:schemeClr val="tx1"/>
                </a:solidFill>
                <a:latin typeface="+mn-lt"/>
                <a:ea typeface="+mn-ea"/>
                <a:cs typeface="+mn-cs"/>
              </a:rPr>
              <a:t>20</a:t>
            </a:r>
            <a:r>
              <a:rPr lang="en-US" sz="1200" kern="1200" baseline="0" dirty="0" smtClean="0">
                <a:solidFill>
                  <a:schemeClr val="tx1"/>
                </a:solidFill>
                <a:latin typeface="+mn-lt"/>
                <a:ea typeface="+mn-ea"/>
                <a:cs typeface="+mn-cs"/>
              </a:rPr>
              <a:t> pages. If each of these pages</a:t>
            </a:r>
          </a:p>
          <a:p>
            <a:r>
              <a:rPr lang="en-US" sz="1200" kern="1200" baseline="0" dirty="0" smtClean="0">
                <a:solidFill>
                  <a:schemeClr val="tx1"/>
                </a:solidFill>
                <a:latin typeface="+mn-lt"/>
                <a:ea typeface="+mn-ea"/>
                <a:cs typeface="+mn-cs"/>
              </a:rPr>
              <a:t>is mapped by a 4-byte page table entry, we can create a user page table composed of</a:t>
            </a:r>
          </a:p>
          <a:p>
            <a:r>
              <a:rPr lang="en-US" sz="1200" kern="1200" baseline="0" dirty="0" smtClean="0">
                <a:solidFill>
                  <a:schemeClr val="tx1"/>
                </a:solidFill>
                <a:latin typeface="+mn-lt"/>
                <a:ea typeface="+mn-ea"/>
                <a:cs typeface="+mn-cs"/>
              </a:rPr>
              <a:t>2 </a:t>
            </a:r>
            <a:r>
              <a:rPr lang="en-US" sz="1200" kern="1200" baseline="30000" dirty="0" smtClean="0">
                <a:solidFill>
                  <a:schemeClr val="tx1"/>
                </a:solidFill>
                <a:latin typeface="+mn-lt"/>
                <a:ea typeface="+mn-ea"/>
                <a:cs typeface="+mn-cs"/>
              </a:rPr>
              <a:t>20</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PTEs</a:t>
            </a:r>
            <a:r>
              <a:rPr lang="en-US" sz="1200" kern="1200" baseline="0" dirty="0" smtClean="0">
                <a:solidFill>
                  <a:schemeClr val="tx1"/>
                </a:solidFill>
                <a:latin typeface="+mn-lt"/>
                <a:ea typeface="+mn-ea"/>
                <a:cs typeface="+mn-cs"/>
              </a:rPr>
              <a:t> requiring 4 Mbytes (2 </a:t>
            </a:r>
            <a:r>
              <a:rPr lang="en-US" sz="1200" kern="1200" baseline="30000" dirty="0" smtClean="0">
                <a:solidFill>
                  <a:schemeClr val="tx1"/>
                </a:solidFill>
                <a:latin typeface="+mn-lt"/>
                <a:ea typeface="+mn-ea"/>
                <a:cs typeface="+mn-cs"/>
              </a:rPr>
              <a:t>22 </a:t>
            </a:r>
            <a:r>
              <a:rPr lang="en-US" sz="1200" kern="1200" baseline="0" dirty="0" smtClean="0">
                <a:solidFill>
                  <a:schemeClr val="tx1"/>
                </a:solidFill>
                <a:latin typeface="+mn-lt"/>
                <a:ea typeface="+mn-ea"/>
                <a:cs typeface="+mn-cs"/>
              </a:rPr>
              <a:t>). This huge user page table, occupying 2 </a:t>
            </a:r>
            <a:r>
              <a:rPr lang="en-US" sz="1200" kern="1200" baseline="300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pages,</a:t>
            </a:r>
          </a:p>
          <a:p>
            <a:r>
              <a:rPr lang="en-US" sz="1200" kern="1200" baseline="0" dirty="0" smtClean="0">
                <a:solidFill>
                  <a:schemeClr val="tx1"/>
                </a:solidFill>
                <a:latin typeface="+mn-lt"/>
                <a:ea typeface="+mn-ea"/>
                <a:cs typeface="+mn-cs"/>
              </a:rPr>
              <a:t>can be kept in virtual memory and mapped by a root page table with 2 </a:t>
            </a:r>
            <a:r>
              <a:rPr lang="en-US" sz="1200" kern="1200" baseline="300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PTEs</a:t>
            </a:r>
            <a:r>
              <a:rPr lang="en-US" sz="1200" kern="1200" baseline="0" dirty="0" smtClean="0">
                <a:solidFill>
                  <a:schemeClr val="tx1"/>
                </a:solidFill>
                <a:latin typeface="+mn-lt"/>
                <a:ea typeface="+mn-ea"/>
                <a:cs typeface="+mn-cs"/>
              </a:rPr>
              <a:t> occupying</a:t>
            </a:r>
          </a:p>
          <a:p>
            <a:r>
              <a:rPr lang="en-US" sz="1200" kern="1200" baseline="0" dirty="0" smtClean="0">
                <a:solidFill>
                  <a:schemeClr val="tx1"/>
                </a:solidFill>
                <a:latin typeface="+mn-lt"/>
                <a:ea typeface="+mn-ea"/>
                <a:cs typeface="+mn-cs"/>
              </a:rPr>
              <a:t>4 Kbyte (2 </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 of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78634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8.4 shows the steps involved in address translation for this scheme. </a:t>
            </a:r>
          </a:p>
          <a:p>
            <a:r>
              <a:rPr lang="en-US" sz="1200" kern="1200" baseline="0" dirty="0" smtClean="0">
                <a:solidFill>
                  <a:schemeClr val="tx1"/>
                </a:solidFill>
                <a:latin typeface="+mn-lt"/>
                <a:ea typeface="+mn-ea"/>
                <a:cs typeface="+mn-cs"/>
              </a:rPr>
              <a:t>The root page always remains in main memory. The</a:t>
            </a:r>
          </a:p>
          <a:p>
            <a:r>
              <a:rPr lang="en-US" sz="1200" kern="1200" baseline="0" dirty="0" smtClean="0">
                <a:solidFill>
                  <a:schemeClr val="tx1"/>
                </a:solidFill>
                <a:latin typeface="+mn-lt"/>
                <a:ea typeface="+mn-ea"/>
                <a:cs typeface="+mn-cs"/>
              </a:rPr>
              <a:t>first 10 bits of a virtual address are used to index into the root page to find a PTE</a:t>
            </a:r>
          </a:p>
          <a:p>
            <a:r>
              <a:rPr lang="en-US" sz="1200" kern="1200" baseline="0" dirty="0" smtClean="0">
                <a:solidFill>
                  <a:schemeClr val="tx1"/>
                </a:solidFill>
                <a:latin typeface="+mn-lt"/>
                <a:ea typeface="+mn-ea"/>
                <a:cs typeface="+mn-cs"/>
              </a:rPr>
              <a:t>for a page of the user page table. If that page is not in main memory, a page fault</a:t>
            </a:r>
          </a:p>
          <a:p>
            <a:r>
              <a:rPr lang="en-US" sz="1200" kern="1200" baseline="0" dirty="0" smtClean="0">
                <a:solidFill>
                  <a:schemeClr val="tx1"/>
                </a:solidFill>
                <a:latin typeface="+mn-lt"/>
                <a:ea typeface="+mn-ea"/>
                <a:cs typeface="+mn-cs"/>
              </a:rPr>
              <a:t>occurs. If that page is in main memory, then the next 10 bits of the virtual address</a:t>
            </a:r>
          </a:p>
          <a:p>
            <a:r>
              <a:rPr lang="en-US" sz="1200" kern="1200" baseline="0" dirty="0" smtClean="0">
                <a:solidFill>
                  <a:schemeClr val="tx1"/>
                </a:solidFill>
                <a:latin typeface="+mn-lt"/>
                <a:ea typeface="+mn-ea"/>
                <a:cs typeface="+mn-cs"/>
              </a:rPr>
              <a:t>index into the user PTE page to find the PTE for the page that is referenced by the</a:t>
            </a:r>
          </a:p>
          <a:p>
            <a:r>
              <a:rPr lang="en-US" sz="1200" kern="1200" baseline="0" dirty="0" smtClean="0">
                <a:solidFill>
                  <a:schemeClr val="tx1"/>
                </a:solidFill>
                <a:latin typeface="+mn-lt"/>
                <a:ea typeface="+mn-ea"/>
                <a:cs typeface="+mn-cs"/>
              </a:rPr>
              <a:t>virtual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2476020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A drawback of the type of page tables that we have been</a:t>
            </a:r>
          </a:p>
          <a:p>
            <a:r>
              <a:rPr lang="en-US" sz="1200" kern="1200" baseline="0" dirty="0" smtClean="0">
                <a:solidFill>
                  <a:schemeClr val="tx1"/>
                </a:solidFill>
                <a:latin typeface="+mn-lt"/>
                <a:ea typeface="+mn-ea"/>
                <a:cs typeface="+mn-cs"/>
              </a:rPr>
              <a:t>discussing is that their size is proportional to that of the virtual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alternative approach to the use of one or multiple-level page tables is the</a:t>
            </a:r>
          </a:p>
          <a:p>
            <a:r>
              <a:rPr lang="en-US" sz="1200" kern="1200" baseline="0" dirty="0" smtClean="0">
                <a:solidFill>
                  <a:schemeClr val="tx1"/>
                </a:solidFill>
                <a:latin typeface="+mn-lt"/>
                <a:ea typeface="+mn-ea"/>
                <a:cs typeface="+mn-cs"/>
              </a:rPr>
              <a:t>use of an </a:t>
            </a:r>
            <a:r>
              <a:rPr lang="en-US" sz="1200" b="1" kern="1200" baseline="0" dirty="0" smtClean="0">
                <a:solidFill>
                  <a:schemeClr val="tx1"/>
                </a:solidFill>
                <a:latin typeface="+mn-lt"/>
                <a:ea typeface="+mn-ea"/>
                <a:cs typeface="+mn-cs"/>
              </a:rPr>
              <a:t>inverted page table structure. </a:t>
            </a:r>
            <a:r>
              <a:rPr lang="en-US" sz="1200" b="0" kern="1200" baseline="0" dirty="0" smtClean="0">
                <a:solidFill>
                  <a:schemeClr val="tx1"/>
                </a:solidFill>
                <a:latin typeface="+mn-lt"/>
                <a:ea typeface="+mn-ea"/>
                <a:cs typeface="+mn-cs"/>
              </a:rPr>
              <a:t>Variations on this approach are used on</a:t>
            </a:r>
          </a:p>
          <a:p>
            <a:r>
              <a:rPr lang="en-US" sz="1200" kern="1200" baseline="0" dirty="0" smtClean="0">
                <a:solidFill>
                  <a:schemeClr val="tx1"/>
                </a:solidFill>
                <a:latin typeface="+mn-lt"/>
                <a:ea typeface="+mn-ea"/>
                <a:cs typeface="+mn-cs"/>
              </a:rPr>
              <a:t>the PowerPC, </a:t>
            </a:r>
            <a:r>
              <a:rPr lang="en-US" sz="1200" kern="1200" baseline="0" dirty="0" err="1" smtClean="0">
                <a:solidFill>
                  <a:schemeClr val="tx1"/>
                </a:solidFill>
                <a:latin typeface="+mn-lt"/>
                <a:ea typeface="+mn-ea"/>
                <a:cs typeface="+mn-cs"/>
              </a:rPr>
              <a:t>UltraSPARC</a:t>
            </a:r>
            <a:r>
              <a:rPr lang="en-US" sz="1200" kern="1200" baseline="0" dirty="0" smtClean="0">
                <a:solidFill>
                  <a:schemeClr val="tx1"/>
                </a:solidFill>
                <a:latin typeface="+mn-lt"/>
                <a:ea typeface="+mn-ea"/>
                <a:cs typeface="+mn-cs"/>
              </a:rPr>
              <a:t>, and the IA-64 architecture. An implementation of the</a:t>
            </a:r>
          </a:p>
          <a:p>
            <a:r>
              <a:rPr lang="en-US" sz="1200" kern="1200" baseline="0" dirty="0" smtClean="0">
                <a:solidFill>
                  <a:schemeClr val="tx1"/>
                </a:solidFill>
                <a:latin typeface="+mn-lt"/>
                <a:ea typeface="+mn-ea"/>
                <a:cs typeface="+mn-cs"/>
              </a:rPr>
              <a:t>Mach operating system on the RT-PC also uses this technique.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approach, the page number portion of a virtual address is mapped into a</a:t>
            </a:r>
          </a:p>
          <a:p>
            <a:r>
              <a:rPr lang="en-US" sz="1200" kern="1200" baseline="0" dirty="0" smtClean="0">
                <a:solidFill>
                  <a:schemeClr val="tx1"/>
                </a:solidFill>
                <a:latin typeface="+mn-lt"/>
                <a:ea typeface="+mn-ea"/>
                <a:cs typeface="+mn-cs"/>
              </a:rPr>
              <a:t>hash value using a simple hashing function.  The hash value is a pointer to the inverted</a:t>
            </a:r>
          </a:p>
          <a:p>
            <a:r>
              <a:rPr lang="en-US" sz="1200" kern="1200" baseline="0" dirty="0" smtClean="0">
                <a:solidFill>
                  <a:schemeClr val="tx1"/>
                </a:solidFill>
                <a:latin typeface="+mn-lt"/>
                <a:ea typeface="+mn-ea"/>
                <a:cs typeface="+mn-cs"/>
              </a:rPr>
              <a:t>page table, which contains the page table entries. There is one entry in the inverted</a:t>
            </a:r>
          </a:p>
          <a:p>
            <a:r>
              <a:rPr lang="en-US" sz="1200" kern="1200" baseline="0" dirty="0" smtClean="0">
                <a:solidFill>
                  <a:schemeClr val="tx1"/>
                </a:solidFill>
                <a:latin typeface="+mn-lt"/>
                <a:ea typeface="+mn-ea"/>
                <a:cs typeface="+mn-cs"/>
              </a:rPr>
              <a:t>page table for each real memory page frame rather than one per virtual page. Thus,</a:t>
            </a:r>
          </a:p>
          <a:p>
            <a:r>
              <a:rPr lang="en-US" sz="1200" kern="1200" baseline="0" dirty="0" smtClean="0">
                <a:solidFill>
                  <a:schemeClr val="tx1"/>
                </a:solidFill>
                <a:latin typeface="+mn-lt"/>
                <a:ea typeface="+mn-ea"/>
                <a:cs typeface="+mn-cs"/>
              </a:rPr>
              <a:t>a fixed proportion of real memory is required for the tables regardless of the number</a:t>
            </a:r>
          </a:p>
          <a:p>
            <a:r>
              <a:rPr lang="en-US" sz="1200" kern="1200" baseline="0" dirty="0" smtClean="0">
                <a:solidFill>
                  <a:schemeClr val="tx1"/>
                </a:solidFill>
                <a:latin typeface="+mn-lt"/>
                <a:ea typeface="+mn-ea"/>
                <a:cs typeface="+mn-cs"/>
              </a:rPr>
              <a:t>of processes or virtual pages supported. Because more than one virtual address may</a:t>
            </a:r>
          </a:p>
          <a:p>
            <a:r>
              <a:rPr lang="en-US" sz="1200" kern="1200" baseline="0" dirty="0" smtClean="0">
                <a:solidFill>
                  <a:schemeClr val="tx1"/>
                </a:solidFill>
                <a:latin typeface="+mn-lt"/>
                <a:ea typeface="+mn-ea"/>
                <a:cs typeface="+mn-cs"/>
              </a:rPr>
              <a:t>map into the same hash table entry, a chaining technique is used for managing the</a:t>
            </a:r>
          </a:p>
          <a:p>
            <a:r>
              <a:rPr lang="en-US" sz="1200" kern="1200" baseline="0" dirty="0" smtClean="0">
                <a:solidFill>
                  <a:schemeClr val="tx1"/>
                </a:solidFill>
                <a:latin typeface="+mn-lt"/>
                <a:ea typeface="+mn-ea"/>
                <a:cs typeface="+mn-cs"/>
              </a:rPr>
              <a:t>overflow. The hashing technique results in chains that are typically short—between</a:t>
            </a:r>
          </a:p>
          <a:p>
            <a:r>
              <a:rPr lang="en-US" sz="1200" kern="1200" baseline="0" dirty="0" smtClean="0">
                <a:solidFill>
                  <a:schemeClr val="tx1"/>
                </a:solidFill>
                <a:latin typeface="+mn-lt"/>
                <a:ea typeface="+mn-ea"/>
                <a:cs typeface="+mn-cs"/>
              </a:rPr>
              <a:t>one and two entries. The page table’s structure is called </a:t>
            </a:r>
            <a:r>
              <a:rPr lang="en-US" sz="1200" i="1" kern="1200" baseline="0" dirty="0" smtClean="0">
                <a:solidFill>
                  <a:schemeClr val="tx1"/>
                </a:solidFill>
                <a:latin typeface="+mn-lt"/>
                <a:ea typeface="+mn-ea"/>
                <a:cs typeface="+mn-cs"/>
              </a:rPr>
              <a:t>inverted because it indexes</a:t>
            </a:r>
          </a:p>
          <a:p>
            <a:r>
              <a:rPr lang="en-US" sz="1200" kern="1200" baseline="0" dirty="0" smtClean="0">
                <a:solidFill>
                  <a:schemeClr val="tx1"/>
                </a:solidFill>
                <a:latin typeface="+mn-lt"/>
                <a:ea typeface="+mn-ea"/>
                <a:cs typeface="+mn-cs"/>
              </a:rPr>
              <a:t>page table entries by frame number rather than by virtual page number.</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265233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8.5 shows a typical implementation of the inverted page table approach.</a:t>
            </a:r>
          </a:p>
          <a:p>
            <a:r>
              <a:rPr lang="en-US" sz="1200" kern="1200" baseline="0" dirty="0" smtClean="0">
                <a:solidFill>
                  <a:schemeClr val="tx1"/>
                </a:solidFill>
                <a:latin typeface="+mn-lt"/>
                <a:ea typeface="+mn-ea"/>
                <a:cs typeface="+mn-cs"/>
              </a:rPr>
              <a:t>For a physical memory size of 2</a:t>
            </a:r>
            <a:r>
              <a:rPr lang="en-US" sz="1200" kern="1200" baseline="30000" dirty="0" smtClean="0">
                <a:solidFill>
                  <a:schemeClr val="tx1"/>
                </a:solidFill>
                <a:latin typeface="+mn-lt"/>
                <a:ea typeface="+mn-ea"/>
                <a:cs typeface="+mn-cs"/>
              </a:rPr>
              <a:t> </a:t>
            </a:r>
            <a:r>
              <a:rPr lang="en-US" sz="1200" i="1" kern="1200" baseline="30000" dirty="0" err="1" smtClean="0">
                <a:solidFill>
                  <a:schemeClr val="tx1"/>
                </a:solidFill>
                <a:latin typeface="+mn-lt"/>
                <a:ea typeface="+mn-ea"/>
                <a:cs typeface="+mn-cs"/>
              </a:rPr>
              <a:t>m</a:t>
            </a:r>
            <a:r>
              <a:rPr lang="en-US" sz="1200" i="1" kern="1200" baseline="30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frames, the inverted page table contains 2 </a:t>
            </a:r>
            <a:r>
              <a:rPr lang="en-US" sz="1200" kern="1200" baseline="3000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entries,</a:t>
            </a:r>
          </a:p>
          <a:p>
            <a:r>
              <a:rPr lang="en-US" sz="1200" kern="1200" baseline="0" dirty="0" smtClean="0">
                <a:solidFill>
                  <a:schemeClr val="tx1"/>
                </a:solidFill>
                <a:latin typeface="+mn-lt"/>
                <a:ea typeface="+mn-ea"/>
                <a:cs typeface="+mn-cs"/>
              </a:rPr>
              <a:t>so that the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th</a:t>
            </a:r>
            <a:r>
              <a:rPr lang="en-US" sz="1200" i="1" kern="1200" baseline="0" dirty="0" smtClean="0">
                <a:solidFill>
                  <a:schemeClr val="tx1"/>
                </a:solidFill>
                <a:latin typeface="+mn-lt"/>
                <a:ea typeface="+mn-ea"/>
                <a:cs typeface="+mn-cs"/>
              </a:rPr>
              <a:t> entry refers to frame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the virtual address includes an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-bit page number, with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&gt;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The hash function maps the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-bit page number into an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-bit quantity, which is used</a:t>
            </a:r>
          </a:p>
          <a:p>
            <a:r>
              <a:rPr lang="en-US" sz="1200" kern="1200" baseline="0" dirty="0" smtClean="0">
                <a:solidFill>
                  <a:schemeClr val="tx1"/>
                </a:solidFill>
                <a:latin typeface="+mn-lt"/>
                <a:ea typeface="+mn-ea"/>
                <a:cs typeface="+mn-cs"/>
              </a:rPr>
              <a:t>to index into the inverted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256971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TRANSLATION LOOKASIDE BUFFER </a:t>
            </a:r>
            <a:r>
              <a:rPr lang="en-US" sz="1200" b="0" i="1" kern="1200" baseline="0" dirty="0" smtClean="0">
                <a:solidFill>
                  <a:schemeClr val="tx1"/>
                </a:solidFill>
                <a:latin typeface="+mn-lt"/>
                <a:ea typeface="+mn-ea"/>
                <a:cs typeface="+mn-cs"/>
              </a:rPr>
              <a:t>In principle, every virtual memory reference</a:t>
            </a:r>
          </a:p>
          <a:p>
            <a:r>
              <a:rPr lang="en-US" sz="1200" kern="1200" baseline="0" dirty="0" smtClean="0">
                <a:solidFill>
                  <a:schemeClr val="tx1"/>
                </a:solidFill>
                <a:latin typeface="+mn-lt"/>
                <a:ea typeface="+mn-ea"/>
                <a:cs typeface="+mn-cs"/>
              </a:rPr>
              <a:t>can cause two physical memory accesses: one to fetch the appropriate page table</a:t>
            </a:r>
          </a:p>
          <a:p>
            <a:r>
              <a:rPr lang="en-US" sz="1200" kern="1200" baseline="0" dirty="0" smtClean="0">
                <a:solidFill>
                  <a:schemeClr val="tx1"/>
                </a:solidFill>
                <a:latin typeface="+mn-lt"/>
                <a:ea typeface="+mn-ea"/>
                <a:cs typeface="+mn-cs"/>
              </a:rPr>
              <a:t>entry and one to fetch the desired data. Thus, a straightforward virtual memory</a:t>
            </a:r>
          </a:p>
          <a:p>
            <a:r>
              <a:rPr lang="en-US" sz="1200" kern="1200" baseline="0" dirty="0" smtClean="0">
                <a:solidFill>
                  <a:schemeClr val="tx1"/>
                </a:solidFill>
                <a:latin typeface="+mn-lt"/>
                <a:ea typeface="+mn-ea"/>
                <a:cs typeface="+mn-cs"/>
              </a:rPr>
              <a:t>scheme would have the effect of doubling the memory access time. To overcome</a:t>
            </a:r>
          </a:p>
          <a:p>
            <a:r>
              <a:rPr lang="en-US" sz="1200" kern="1200" baseline="0" dirty="0" smtClean="0">
                <a:solidFill>
                  <a:schemeClr val="tx1"/>
                </a:solidFill>
                <a:latin typeface="+mn-lt"/>
                <a:ea typeface="+mn-ea"/>
                <a:cs typeface="+mn-cs"/>
              </a:rPr>
              <a:t>this problem, most virtual memory schemes make use of a special high-speed cache</a:t>
            </a:r>
          </a:p>
          <a:p>
            <a:r>
              <a:rPr lang="en-US" sz="1200" kern="1200" baseline="0" dirty="0" smtClean="0">
                <a:solidFill>
                  <a:schemeClr val="tx1"/>
                </a:solidFill>
                <a:latin typeface="+mn-lt"/>
                <a:ea typeface="+mn-ea"/>
                <a:cs typeface="+mn-cs"/>
              </a:rPr>
              <a:t>for page table entries, usually called a </a:t>
            </a:r>
            <a:r>
              <a:rPr lang="en-US" sz="1200" b="1" kern="1200" baseline="0" dirty="0" smtClean="0">
                <a:solidFill>
                  <a:schemeClr val="tx1"/>
                </a:solidFill>
                <a:latin typeface="+mn-lt"/>
                <a:ea typeface="+mn-ea"/>
                <a:cs typeface="+mn-cs"/>
              </a:rPr>
              <a:t>translation </a:t>
            </a:r>
            <a:r>
              <a:rPr lang="en-US" sz="1200" b="1" kern="1200" baseline="0" dirty="0" err="1" smtClean="0">
                <a:solidFill>
                  <a:schemeClr val="tx1"/>
                </a:solidFill>
                <a:latin typeface="+mn-lt"/>
                <a:ea typeface="+mn-ea"/>
                <a:cs typeface="+mn-cs"/>
              </a:rPr>
              <a:t>lookaside</a:t>
            </a:r>
            <a:r>
              <a:rPr lang="en-US" sz="1200" b="1" kern="1200" baseline="0" dirty="0" smtClean="0">
                <a:solidFill>
                  <a:schemeClr val="tx1"/>
                </a:solidFill>
                <a:latin typeface="+mn-lt"/>
                <a:ea typeface="+mn-ea"/>
                <a:cs typeface="+mn-cs"/>
              </a:rPr>
              <a:t> buffer (TLB) . This</a:t>
            </a:r>
          </a:p>
          <a:p>
            <a:r>
              <a:rPr lang="en-US" sz="1200" kern="1200" baseline="0" dirty="0" smtClean="0">
                <a:solidFill>
                  <a:schemeClr val="tx1"/>
                </a:solidFill>
                <a:latin typeface="+mn-lt"/>
                <a:ea typeface="+mn-ea"/>
                <a:cs typeface="+mn-cs"/>
              </a:rPr>
              <a:t>cache functions in the same way as a memory cache (see Chapter 1 ) and contains</a:t>
            </a:r>
          </a:p>
          <a:p>
            <a:r>
              <a:rPr lang="en-US" sz="1200" kern="1200" baseline="0" dirty="0" smtClean="0">
                <a:solidFill>
                  <a:schemeClr val="tx1"/>
                </a:solidFill>
                <a:latin typeface="+mn-lt"/>
                <a:ea typeface="+mn-ea"/>
                <a:cs typeface="+mn-cs"/>
              </a:rPr>
              <a:t>those page table entries that have been most recently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718300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organization of the resulting paging hardware is illustrated in Figure 8.6 . Given a virtual address,</a:t>
            </a:r>
          </a:p>
          <a:p>
            <a:r>
              <a:rPr lang="en-US" sz="1200" kern="1200" baseline="0" dirty="0" smtClean="0">
                <a:solidFill>
                  <a:schemeClr val="tx1"/>
                </a:solidFill>
                <a:latin typeface="+mn-lt"/>
                <a:ea typeface="+mn-ea"/>
                <a:cs typeface="+mn-cs"/>
              </a:rPr>
              <a:t>the processor will first examine the TLB. If the desired page table entry is present</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TLB hit ), then the frame number is retrieved and the real address is formed. If the</a:t>
            </a:r>
          </a:p>
          <a:p>
            <a:r>
              <a:rPr lang="en-US" sz="1200" kern="1200" baseline="0" dirty="0" smtClean="0">
                <a:solidFill>
                  <a:schemeClr val="tx1"/>
                </a:solidFill>
                <a:latin typeface="+mn-lt"/>
                <a:ea typeface="+mn-ea"/>
                <a:cs typeface="+mn-cs"/>
              </a:rPr>
              <a:t>desired page table entry is not found ( </a:t>
            </a:r>
            <a:r>
              <a:rPr lang="en-US" sz="1200" i="1" kern="1200" baseline="0" dirty="0" smtClean="0">
                <a:solidFill>
                  <a:schemeClr val="tx1"/>
                </a:solidFill>
                <a:latin typeface="+mn-lt"/>
                <a:ea typeface="+mn-ea"/>
                <a:cs typeface="+mn-cs"/>
              </a:rPr>
              <a:t>TLB miss ), then the processor uses the page</a:t>
            </a:r>
          </a:p>
          <a:p>
            <a:r>
              <a:rPr lang="en-US" sz="1200" kern="1200" baseline="0" dirty="0" smtClean="0">
                <a:solidFill>
                  <a:schemeClr val="tx1"/>
                </a:solidFill>
                <a:latin typeface="+mn-lt"/>
                <a:ea typeface="+mn-ea"/>
                <a:cs typeface="+mn-cs"/>
              </a:rPr>
              <a:t>number to index the process page table and examine the corresponding page table</a:t>
            </a:r>
          </a:p>
          <a:p>
            <a:r>
              <a:rPr lang="en-US" sz="1200" kern="1200" baseline="0" dirty="0" smtClean="0">
                <a:solidFill>
                  <a:schemeClr val="tx1"/>
                </a:solidFill>
                <a:latin typeface="+mn-lt"/>
                <a:ea typeface="+mn-ea"/>
                <a:cs typeface="+mn-cs"/>
              </a:rPr>
              <a:t>entry. If the “present bit” is set, then the page is in main memory, and the processor</a:t>
            </a:r>
          </a:p>
          <a:p>
            <a:r>
              <a:rPr lang="en-US" sz="1200" kern="1200" baseline="0" dirty="0" smtClean="0">
                <a:solidFill>
                  <a:schemeClr val="tx1"/>
                </a:solidFill>
                <a:latin typeface="+mn-lt"/>
                <a:ea typeface="+mn-ea"/>
                <a:cs typeface="+mn-cs"/>
              </a:rPr>
              <a:t>can retrieve the frame number from the page table entry to form the real address.</a:t>
            </a:r>
          </a:p>
          <a:p>
            <a:r>
              <a:rPr lang="en-US" sz="1200" kern="1200" baseline="0" dirty="0" smtClean="0">
                <a:solidFill>
                  <a:schemeClr val="tx1"/>
                </a:solidFill>
                <a:latin typeface="+mn-lt"/>
                <a:ea typeface="+mn-ea"/>
                <a:cs typeface="+mn-cs"/>
              </a:rPr>
              <a:t>The processor also updates the TLB to include this new page table entry. Finally,</a:t>
            </a:r>
          </a:p>
          <a:p>
            <a:r>
              <a:rPr lang="en-US" sz="1200" kern="1200" baseline="0" dirty="0" smtClean="0">
                <a:solidFill>
                  <a:schemeClr val="tx1"/>
                </a:solidFill>
                <a:latin typeface="+mn-lt"/>
                <a:ea typeface="+mn-ea"/>
                <a:cs typeface="+mn-cs"/>
              </a:rPr>
              <a:t>if the present bit is not set, then the desired page is not in main memory and a</a:t>
            </a:r>
          </a:p>
          <a:p>
            <a:r>
              <a:rPr lang="en-US" sz="1200" kern="1200" baseline="0" dirty="0" smtClean="0">
                <a:solidFill>
                  <a:schemeClr val="tx1"/>
                </a:solidFill>
                <a:latin typeface="+mn-lt"/>
                <a:ea typeface="+mn-ea"/>
                <a:cs typeface="+mn-cs"/>
              </a:rPr>
              <a:t>memory access fault, called a </a:t>
            </a:r>
            <a:r>
              <a:rPr lang="en-US" sz="1200" b="1" kern="1200" baseline="0" dirty="0" smtClean="0">
                <a:solidFill>
                  <a:schemeClr val="tx1"/>
                </a:solidFill>
                <a:latin typeface="+mn-lt"/>
                <a:ea typeface="+mn-ea"/>
                <a:cs typeface="+mn-cs"/>
              </a:rPr>
              <a:t>page fault </a:t>
            </a:r>
            <a:r>
              <a:rPr lang="en-US" sz="1200" b="0" kern="1200" baseline="0" dirty="0" smtClean="0">
                <a:solidFill>
                  <a:schemeClr val="tx1"/>
                </a:solidFill>
                <a:latin typeface="+mn-lt"/>
                <a:ea typeface="+mn-ea"/>
                <a:cs typeface="+mn-cs"/>
              </a:rPr>
              <a:t>, is issued. At this point, we leave the realm</a:t>
            </a:r>
          </a:p>
          <a:p>
            <a:r>
              <a:rPr lang="en-US" sz="1200" kern="1200" baseline="0" dirty="0" smtClean="0">
                <a:solidFill>
                  <a:schemeClr val="tx1"/>
                </a:solidFill>
                <a:latin typeface="+mn-lt"/>
                <a:ea typeface="+mn-ea"/>
                <a:cs typeface="+mn-cs"/>
              </a:rPr>
              <a:t>of hardware and invoke the operating system, which loads the needed page and</a:t>
            </a:r>
          </a:p>
          <a:p>
            <a:r>
              <a:rPr lang="en-US" sz="1200" kern="1200" baseline="0" dirty="0" smtClean="0">
                <a:solidFill>
                  <a:schemeClr val="tx1"/>
                </a:solidFill>
                <a:latin typeface="+mn-lt"/>
                <a:ea typeface="+mn-ea"/>
                <a:cs typeface="+mn-cs"/>
              </a:rPr>
              <a:t>updates the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1695437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8.7 is a flowchart that shows the use of the TLB. The flowchart shows</a:t>
            </a:r>
          </a:p>
          <a:p>
            <a:r>
              <a:rPr lang="en-US" sz="1200" kern="1200" baseline="0" dirty="0" smtClean="0">
                <a:solidFill>
                  <a:schemeClr val="tx1"/>
                </a:solidFill>
                <a:latin typeface="+mn-lt"/>
                <a:ea typeface="+mn-ea"/>
                <a:cs typeface="+mn-cs"/>
              </a:rPr>
              <a:t>that if the desired page is not in main memory, a page fault interrupt causes the</a:t>
            </a:r>
          </a:p>
          <a:p>
            <a:r>
              <a:rPr lang="en-US" sz="1200" kern="1200" baseline="0" dirty="0" smtClean="0">
                <a:solidFill>
                  <a:schemeClr val="tx1"/>
                </a:solidFill>
                <a:latin typeface="+mn-lt"/>
                <a:ea typeface="+mn-ea"/>
                <a:cs typeface="+mn-cs"/>
              </a:rPr>
              <a:t>page fault handling routine to be invoked. To keep the flowchart simple, the fact</a:t>
            </a:r>
          </a:p>
          <a:p>
            <a:r>
              <a:rPr lang="en-US" sz="1200" kern="1200" baseline="0" dirty="0" smtClean="0">
                <a:solidFill>
                  <a:schemeClr val="tx1"/>
                </a:solidFill>
                <a:latin typeface="+mn-lt"/>
                <a:ea typeface="+mn-ea"/>
                <a:cs typeface="+mn-cs"/>
              </a:rPr>
              <a:t>that the operating system may dispatch another process while disk I/O is underway</a:t>
            </a:r>
          </a:p>
          <a:p>
            <a:r>
              <a:rPr lang="en-US" sz="1200" kern="1200" baseline="0" dirty="0" smtClean="0">
                <a:solidFill>
                  <a:schemeClr val="tx1"/>
                </a:solidFill>
                <a:latin typeface="+mn-lt"/>
                <a:ea typeface="+mn-ea"/>
                <a:cs typeface="+mn-cs"/>
              </a:rPr>
              <a:t>is not shown. By the principle of locality, most virtual memory references will be to</a:t>
            </a:r>
          </a:p>
          <a:p>
            <a:r>
              <a:rPr lang="en-US" sz="1200" kern="1200" baseline="0" dirty="0" smtClean="0">
                <a:solidFill>
                  <a:schemeClr val="tx1"/>
                </a:solidFill>
                <a:latin typeface="+mn-lt"/>
                <a:ea typeface="+mn-ea"/>
                <a:cs typeface="+mn-cs"/>
              </a:rPr>
              <a:t>locations in recently used pages. Therefore, most references will involve page table</a:t>
            </a:r>
          </a:p>
          <a:p>
            <a:r>
              <a:rPr lang="en-US" sz="1200" kern="1200" baseline="0" dirty="0" smtClean="0">
                <a:solidFill>
                  <a:schemeClr val="tx1"/>
                </a:solidFill>
                <a:latin typeface="+mn-lt"/>
                <a:ea typeface="+mn-ea"/>
                <a:cs typeface="+mn-cs"/>
              </a:rPr>
              <a:t>entries in the cache. Studies of the VAX TLB have shown that this scheme can significantly</a:t>
            </a:r>
          </a:p>
          <a:p>
            <a:r>
              <a:rPr lang="en-US" sz="1200" kern="1200" baseline="0" dirty="0" smtClean="0">
                <a:solidFill>
                  <a:schemeClr val="tx1"/>
                </a:solidFill>
                <a:latin typeface="+mn-lt"/>
                <a:ea typeface="+mn-ea"/>
                <a:cs typeface="+mn-cs"/>
              </a:rPr>
              <a:t>improve performance [CLAR85, SATY81].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717786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An important hardware design decision is the size of page to be used.</a:t>
            </a:r>
          </a:p>
          <a:p>
            <a:r>
              <a:rPr lang="en-US" sz="1200" kern="1200" baseline="0" dirty="0" smtClean="0">
                <a:solidFill>
                  <a:schemeClr val="tx1"/>
                </a:solidFill>
                <a:latin typeface="+mn-lt"/>
                <a:ea typeface="+mn-ea"/>
                <a:cs typeface="+mn-cs"/>
              </a:rPr>
              <a:t>There are several factors to consider. One is internal fragmentation. Clearly, the</a:t>
            </a:r>
          </a:p>
          <a:p>
            <a:r>
              <a:rPr lang="en-US" sz="1200" kern="1200" baseline="0" dirty="0" smtClean="0">
                <a:solidFill>
                  <a:schemeClr val="tx1"/>
                </a:solidFill>
                <a:latin typeface="+mn-lt"/>
                <a:ea typeface="+mn-ea"/>
                <a:cs typeface="+mn-cs"/>
              </a:rPr>
              <a:t>smaller the page size, the lesser is the amount of internal fragmentation. To optimize</a:t>
            </a:r>
          </a:p>
          <a:p>
            <a:r>
              <a:rPr lang="en-US" sz="1200" kern="1200" baseline="0" dirty="0" smtClean="0">
                <a:solidFill>
                  <a:schemeClr val="tx1"/>
                </a:solidFill>
                <a:latin typeface="+mn-lt"/>
                <a:ea typeface="+mn-ea"/>
                <a:cs typeface="+mn-cs"/>
              </a:rPr>
              <a:t>the use of main memory, we would like to reduce internal fragmentation. On the</a:t>
            </a:r>
          </a:p>
          <a:p>
            <a:r>
              <a:rPr lang="en-US" sz="1200" kern="1200" baseline="0" dirty="0" smtClean="0">
                <a:solidFill>
                  <a:schemeClr val="tx1"/>
                </a:solidFill>
                <a:latin typeface="+mn-lt"/>
                <a:ea typeface="+mn-ea"/>
                <a:cs typeface="+mn-cs"/>
              </a:rPr>
              <a:t>other hand, the smaller the page, the greater is the number of pages required per</a:t>
            </a:r>
          </a:p>
          <a:p>
            <a:r>
              <a:rPr lang="en-US" sz="1200" kern="1200" baseline="0" dirty="0" smtClean="0">
                <a:solidFill>
                  <a:schemeClr val="tx1"/>
                </a:solidFill>
                <a:latin typeface="+mn-lt"/>
                <a:ea typeface="+mn-ea"/>
                <a:cs typeface="+mn-cs"/>
              </a:rPr>
              <a:t>process. More pages per process means larger page tables. For large programs in</a:t>
            </a:r>
          </a:p>
          <a:p>
            <a:r>
              <a:rPr lang="en-US" sz="1200" kern="1200" baseline="0" dirty="0" smtClean="0">
                <a:solidFill>
                  <a:schemeClr val="tx1"/>
                </a:solidFill>
                <a:latin typeface="+mn-lt"/>
                <a:ea typeface="+mn-ea"/>
                <a:cs typeface="+mn-cs"/>
              </a:rPr>
              <a:t>a heavily </a:t>
            </a:r>
            <a:r>
              <a:rPr lang="en-US" sz="1200" kern="1200" baseline="0" dirty="0" err="1" smtClean="0">
                <a:solidFill>
                  <a:schemeClr val="tx1"/>
                </a:solidFill>
                <a:latin typeface="+mn-lt"/>
                <a:ea typeface="+mn-ea"/>
                <a:cs typeface="+mn-cs"/>
              </a:rPr>
              <a:t>multiprogrammed</a:t>
            </a:r>
            <a:r>
              <a:rPr lang="en-US" sz="1200" kern="1200" baseline="0" dirty="0" smtClean="0">
                <a:solidFill>
                  <a:schemeClr val="tx1"/>
                </a:solidFill>
                <a:latin typeface="+mn-lt"/>
                <a:ea typeface="+mn-ea"/>
                <a:cs typeface="+mn-cs"/>
              </a:rPr>
              <a:t> environment, this may mean that some portion of the</a:t>
            </a:r>
          </a:p>
          <a:p>
            <a:r>
              <a:rPr lang="en-US" sz="1200" kern="1200" baseline="0" dirty="0" smtClean="0">
                <a:solidFill>
                  <a:schemeClr val="tx1"/>
                </a:solidFill>
                <a:latin typeface="+mn-lt"/>
                <a:ea typeface="+mn-ea"/>
                <a:cs typeface="+mn-cs"/>
              </a:rPr>
              <a:t>page tables of active processes must be in virtual memory, not in main memory.</a:t>
            </a:r>
          </a:p>
          <a:p>
            <a:r>
              <a:rPr lang="en-US" sz="1200" kern="1200" baseline="0" dirty="0" smtClean="0">
                <a:solidFill>
                  <a:schemeClr val="tx1"/>
                </a:solidFill>
                <a:latin typeface="+mn-lt"/>
                <a:ea typeface="+mn-ea"/>
                <a:cs typeface="+mn-cs"/>
              </a:rPr>
              <a:t>Thus, there may be a double page fault for a single reference to memory: first to</a:t>
            </a:r>
          </a:p>
          <a:p>
            <a:r>
              <a:rPr lang="en-US" sz="1200" kern="1200" baseline="0" dirty="0" smtClean="0">
                <a:solidFill>
                  <a:schemeClr val="tx1"/>
                </a:solidFill>
                <a:latin typeface="+mn-lt"/>
                <a:ea typeface="+mn-ea"/>
                <a:cs typeface="+mn-cs"/>
              </a:rPr>
              <a:t>bring in the needed portion of the page table and second to bring in the process page.</a:t>
            </a:r>
          </a:p>
          <a:p>
            <a:r>
              <a:rPr lang="en-US" sz="1200" kern="1200" baseline="0" dirty="0" smtClean="0">
                <a:solidFill>
                  <a:schemeClr val="tx1"/>
                </a:solidFill>
                <a:latin typeface="+mn-lt"/>
                <a:ea typeface="+mn-ea"/>
                <a:cs typeface="+mn-cs"/>
              </a:rPr>
              <a:t>Another factor is that the physical characteristics of most secondary-memory devices,</a:t>
            </a:r>
          </a:p>
          <a:p>
            <a:r>
              <a:rPr lang="en-US" sz="1200" kern="1200" baseline="0" dirty="0" smtClean="0">
                <a:solidFill>
                  <a:schemeClr val="tx1"/>
                </a:solidFill>
                <a:latin typeface="+mn-lt"/>
                <a:ea typeface="+mn-ea"/>
                <a:cs typeface="+mn-cs"/>
              </a:rPr>
              <a:t>which are rotational, favor a larger page size for more efficient block transfer of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94026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Comparing simple paging and simple segmentation, on the one hand, with fixed and</a:t>
            </a:r>
          </a:p>
          <a:p>
            <a:r>
              <a:rPr lang="en-US" sz="1200" kern="1200" baseline="0" dirty="0" smtClean="0">
                <a:solidFill>
                  <a:schemeClr val="tx1"/>
                </a:solidFill>
                <a:latin typeface="+mn-lt"/>
                <a:ea typeface="+mn-ea"/>
                <a:cs typeface="+mn-cs"/>
              </a:rPr>
              <a:t>dynamic partitioning, on the other, we see the foundation for a fundamental breakthrough</a:t>
            </a:r>
          </a:p>
          <a:p>
            <a:r>
              <a:rPr lang="en-US" sz="1200" kern="1200" baseline="0" dirty="0" smtClean="0">
                <a:solidFill>
                  <a:schemeClr val="tx1"/>
                </a:solidFill>
                <a:latin typeface="+mn-lt"/>
                <a:ea typeface="+mn-ea"/>
                <a:cs typeface="+mn-cs"/>
              </a:rPr>
              <a:t>in memory management. Two characteristics of paging and segmentation</a:t>
            </a:r>
          </a:p>
          <a:p>
            <a:r>
              <a:rPr lang="en-US" sz="1200" kern="1200" baseline="0" dirty="0" smtClean="0">
                <a:solidFill>
                  <a:schemeClr val="tx1"/>
                </a:solidFill>
                <a:latin typeface="+mn-lt"/>
                <a:ea typeface="+mn-ea"/>
                <a:cs typeface="+mn-cs"/>
              </a:rPr>
              <a:t>are the keys to this breakthrough:</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All memory references within a process are logical addresses that are dynamically</a:t>
            </a:r>
          </a:p>
          <a:p>
            <a:r>
              <a:rPr lang="en-US" sz="1200" kern="1200" baseline="0" dirty="0" smtClean="0">
                <a:solidFill>
                  <a:schemeClr val="tx1"/>
                </a:solidFill>
                <a:latin typeface="+mn-lt"/>
                <a:ea typeface="+mn-ea"/>
                <a:cs typeface="+mn-cs"/>
              </a:rPr>
              <a:t>translated into physical addresses at run time. This means that a process may be swapped in and out of main memory such that it occupies different</a:t>
            </a:r>
          </a:p>
          <a:p>
            <a:r>
              <a:rPr lang="en-US" sz="1200" kern="1200" baseline="0" dirty="0" smtClean="0">
                <a:solidFill>
                  <a:schemeClr val="tx1"/>
                </a:solidFill>
                <a:latin typeface="+mn-lt"/>
                <a:ea typeface="+mn-ea"/>
                <a:cs typeface="+mn-cs"/>
              </a:rPr>
              <a:t>regions of main memory at different times during the course of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process may be broken up into a number of pieces (pages or segments) and</a:t>
            </a:r>
          </a:p>
          <a:p>
            <a:r>
              <a:rPr lang="en-US" sz="1200" kern="1200" baseline="0" dirty="0" smtClean="0">
                <a:solidFill>
                  <a:schemeClr val="tx1"/>
                </a:solidFill>
                <a:latin typeface="+mn-lt"/>
                <a:ea typeface="+mn-ea"/>
                <a:cs typeface="+mn-cs"/>
              </a:rPr>
              <a:t>these pieces need not be contiguously located in main memory during execution.</a:t>
            </a:r>
          </a:p>
          <a:p>
            <a:r>
              <a:rPr lang="en-US" sz="1200" kern="1200" baseline="0" dirty="0" smtClean="0">
                <a:solidFill>
                  <a:schemeClr val="tx1"/>
                </a:solidFill>
                <a:latin typeface="+mn-lt"/>
                <a:ea typeface="+mn-ea"/>
                <a:cs typeface="+mn-cs"/>
              </a:rPr>
              <a:t>The combination of dynamic run-time address translation and the use of</a:t>
            </a:r>
          </a:p>
          <a:p>
            <a:r>
              <a:rPr lang="en-US" sz="1200" kern="1200" baseline="0" dirty="0" smtClean="0">
                <a:solidFill>
                  <a:schemeClr val="tx1"/>
                </a:solidFill>
                <a:latin typeface="+mn-lt"/>
                <a:ea typeface="+mn-ea"/>
                <a:cs typeface="+mn-cs"/>
              </a:rPr>
              <a:t>a page or segment table permits this.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we come to the breakthrough. </a:t>
            </a:r>
            <a:r>
              <a:rPr lang="en-US" sz="1200" i="1" kern="1200" baseline="0" dirty="0" smtClean="0">
                <a:solidFill>
                  <a:schemeClr val="tx1"/>
                </a:solidFill>
                <a:latin typeface="+mn-lt"/>
                <a:ea typeface="+mn-ea"/>
                <a:cs typeface="+mn-cs"/>
              </a:rPr>
              <a:t>If the preceding two characteristics are</a:t>
            </a:r>
          </a:p>
          <a:p>
            <a:r>
              <a:rPr lang="en-US" sz="1200" i="1" kern="1200" baseline="0" dirty="0" smtClean="0">
                <a:solidFill>
                  <a:schemeClr val="tx1"/>
                </a:solidFill>
                <a:latin typeface="+mn-lt"/>
                <a:ea typeface="+mn-ea"/>
                <a:cs typeface="+mn-cs"/>
              </a:rPr>
              <a:t>present, then it is not necessary that all of the pages or all of the segments of a process</a:t>
            </a:r>
          </a:p>
          <a:p>
            <a:r>
              <a:rPr lang="en-US" sz="1200" i="1" kern="1200" baseline="0" dirty="0" smtClean="0">
                <a:solidFill>
                  <a:schemeClr val="tx1"/>
                </a:solidFill>
                <a:latin typeface="+mn-lt"/>
                <a:ea typeface="+mn-ea"/>
                <a:cs typeface="+mn-cs"/>
              </a:rPr>
              <a:t>be in main memory during execution. If the piece (segment or page) that holds the</a:t>
            </a:r>
          </a:p>
          <a:p>
            <a:r>
              <a:rPr lang="en-US" sz="1200" kern="1200" baseline="0" dirty="0" smtClean="0">
                <a:solidFill>
                  <a:schemeClr val="tx1"/>
                </a:solidFill>
                <a:latin typeface="+mn-lt"/>
                <a:ea typeface="+mn-ea"/>
                <a:cs typeface="+mn-cs"/>
              </a:rPr>
              <a:t>next instruction to be fetched and the piece that holds the next data location to be</a:t>
            </a:r>
          </a:p>
          <a:p>
            <a:r>
              <a:rPr lang="en-US" sz="1200" kern="1200" baseline="0" dirty="0" smtClean="0">
                <a:solidFill>
                  <a:schemeClr val="tx1"/>
                </a:solidFill>
                <a:latin typeface="+mn-lt"/>
                <a:ea typeface="+mn-ea"/>
                <a:cs typeface="+mn-cs"/>
              </a:rPr>
              <a:t>accessed are in main memory, then at least for a time execution may proceed.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583430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Complicating these matters is the effect of page size on the rate at which page</a:t>
            </a:r>
          </a:p>
          <a:p>
            <a:r>
              <a:rPr lang="en-US" sz="1200" kern="1200" baseline="0" dirty="0" smtClean="0">
                <a:solidFill>
                  <a:schemeClr val="tx1"/>
                </a:solidFill>
                <a:latin typeface="+mn-lt"/>
                <a:ea typeface="+mn-ea"/>
                <a:cs typeface="+mn-cs"/>
              </a:rPr>
              <a:t>faults occur. This behavior, in general terms, is depicted in Figure 8.10a and is based</a:t>
            </a:r>
          </a:p>
          <a:p>
            <a:r>
              <a:rPr lang="en-US" sz="1200" kern="1200" baseline="0" dirty="0" smtClean="0">
                <a:solidFill>
                  <a:schemeClr val="tx1"/>
                </a:solidFill>
                <a:latin typeface="+mn-lt"/>
                <a:ea typeface="+mn-ea"/>
                <a:cs typeface="+mn-cs"/>
              </a:rPr>
              <a:t>on the principle of locality. If the page size is very small, then ordinarily a relatively</a:t>
            </a:r>
          </a:p>
          <a:p>
            <a:r>
              <a:rPr lang="en-US" sz="1200" kern="1200" baseline="0" dirty="0" smtClean="0">
                <a:solidFill>
                  <a:schemeClr val="tx1"/>
                </a:solidFill>
                <a:latin typeface="+mn-lt"/>
                <a:ea typeface="+mn-ea"/>
                <a:cs typeface="+mn-cs"/>
              </a:rPr>
              <a:t>large number of pages will be available in main memory for a process. After a time,</a:t>
            </a:r>
          </a:p>
          <a:p>
            <a:r>
              <a:rPr lang="en-US" sz="1200" kern="1200" baseline="0" dirty="0" smtClean="0">
                <a:solidFill>
                  <a:schemeClr val="tx1"/>
                </a:solidFill>
                <a:latin typeface="+mn-lt"/>
                <a:ea typeface="+mn-ea"/>
                <a:cs typeface="+mn-cs"/>
              </a:rPr>
              <a:t>the pages in memory will all contain portions of the process near recent references.</a:t>
            </a:r>
          </a:p>
          <a:p>
            <a:r>
              <a:rPr lang="en-US" sz="1200" kern="1200" baseline="0" dirty="0" smtClean="0">
                <a:solidFill>
                  <a:schemeClr val="tx1"/>
                </a:solidFill>
                <a:latin typeface="+mn-lt"/>
                <a:ea typeface="+mn-ea"/>
                <a:cs typeface="+mn-cs"/>
              </a:rPr>
              <a:t>Thus, the page fault rate should be low. As the size of the page is increased, each</a:t>
            </a:r>
          </a:p>
          <a:p>
            <a:r>
              <a:rPr lang="en-US" sz="1200" kern="1200" baseline="0" dirty="0" smtClean="0">
                <a:solidFill>
                  <a:schemeClr val="tx1"/>
                </a:solidFill>
                <a:latin typeface="+mn-lt"/>
                <a:ea typeface="+mn-ea"/>
                <a:cs typeface="+mn-cs"/>
              </a:rPr>
              <a:t>individual page will contain locations further and further from any particular recent</a:t>
            </a:r>
          </a:p>
          <a:p>
            <a:r>
              <a:rPr lang="en-US" sz="1200" kern="1200" baseline="0" dirty="0" smtClean="0">
                <a:solidFill>
                  <a:schemeClr val="tx1"/>
                </a:solidFill>
                <a:latin typeface="+mn-lt"/>
                <a:ea typeface="+mn-ea"/>
                <a:cs typeface="+mn-cs"/>
              </a:rPr>
              <a:t>reference. Thus the effect of the principle of locality is weakened and the page fault</a:t>
            </a:r>
          </a:p>
          <a:p>
            <a:r>
              <a:rPr lang="en-US" sz="1200" kern="1200" baseline="0" dirty="0" smtClean="0">
                <a:solidFill>
                  <a:schemeClr val="tx1"/>
                </a:solidFill>
                <a:latin typeface="+mn-lt"/>
                <a:ea typeface="+mn-ea"/>
                <a:cs typeface="+mn-cs"/>
              </a:rPr>
              <a:t>rate begins to rise. Eventually, however, the page fault rate will begin to fall as the</a:t>
            </a:r>
          </a:p>
          <a:p>
            <a:r>
              <a:rPr lang="en-US" sz="1200" kern="1200" baseline="0" dirty="0" smtClean="0">
                <a:solidFill>
                  <a:schemeClr val="tx1"/>
                </a:solidFill>
                <a:latin typeface="+mn-lt"/>
                <a:ea typeface="+mn-ea"/>
                <a:cs typeface="+mn-cs"/>
              </a:rPr>
              <a:t>size of a page approaches the size of the entire process (point </a:t>
            </a:r>
            <a:r>
              <a:rPr lang="en-US" sz="1200" i="1" kern="1200" baseline="0" dirty="0" smtClean="0">
                <a:solidFill>
                  <a:schemeClr val="tx1"/>
                </a:solidFill>
                <a:latin typeface="+mn-lt"/>
                <a:ea typeface="+mn-ea"/>
                <a:cs typeface="+mn-cs"/>
              </a:rPr>
              <a:t>P in the diagram).</a:t>
            </a:r>
          </a:p>
          <a:p>
            <a:r>
              <a:rPr lang="en-US" sz="1200" kern="1200" baseline="0" dirty="0" smtClean="0">
                <a:solidFill>
                  <a:schemeClr val="tx1"/>
                </a:solidFill>
                <a:latin typeface="+mn-lt"/>
                <a:ea typeface="+mn-ea"/>
                <a:cs typeface="+mn-cs"/>
              </a:rPr>
              <a:t>When a single page encompasses the entire process, there will be no page faults.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further complication is that the page fault rate is also determined by the</a:t>
            </a:r>
          </a:p>
          <a:p>
            <a:r>
              <a:rPr lang="en-US" sz="1200" kern="1200" baseline="0" dirty="0" smtClean="0">
                <a:solidFill>
                  <a:schemeClr val="tx1"/>
                </a:solidFill>
                <a:latin typeface="+mn-lt"/>
                <a:ea typeface="+mn-ea"/>
                <a:cs typeface="+mn-cs"/>
              </a:rPr>
              <a:t>number of frames allocated to a process. Figure 8.10b shows that, for a fixed page</a:t>
            </a:r>
          </a:p>
          <a:p>
            <a:r>
              <a:rPr lang="en-US" sz="1200" kern="1200" baseline="0" dirty="0" smtClean="0">
                <a:solidFill>
                  <a:schemeClr val="tx1"/>
                </a:solidFill>
                <a:latin typeface="+mn-lt"/>
                <a:ea typeface="+mn-ea"/>
                <a:cs typeface="+mn-cs"/>
              </a:rPr>
              <a:t>size, the fault rate drops as the number of pages maintained in main memory grows. </a:t>
            </a:r>
          </a:p>
          <a:p>
            <a:r>
              <a:rPr lang="en-US" sz="1200" kern="1200" baseline="0" dirty="0" smtClean="0">
                <a:solidFill>
                  <a:schemeClr val="tx1"/>
                </a:solidFill>
                <a:latin typeface="+mn-lt"/>
                <a:ea typeface="+mn-ea"/>
                <a:cs typeface="+mn-cs"/>
              </a:rPr>
              <a:t>Thus, a software policy (the amount of memory to allocate to each process) interacts</a:t>
            </a:r>
          </a:p>
          <a:p>
            <a:r>
              <a:rPr lang="en-US" sz="1200" kern="1200" baseline="0" dirty="0" smtClean="0">
                <a:solidFill>
                  <a:schemeClr val="tx1"/>
                </a:solidFill>
                <a:latin typeface="+mn-lt"/>
                <a:ea typeface="+mn-ea"/>
                <a:cs typeface="+mn-cs"/>
              </a:rPr>
              <a:t>with a hardware design decision (page size).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2754355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8.3 lists the page sizes used on some machines.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036037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Finally, the design issue of page size is related to the size of physical main memory</a:t>
            </a:r>
          </a:p>
          <a:p>
            <a:r>
              <a:rPr lang="en-US" sz="1200" kern="1200" baseline="0" dirty="0" smtClean="0">
                <a:solidFill>
                  <a:schemeClr val="tx1"/>
                </a:solidFill>
                <a:latin typeface="+mn-lt"/>
                <a:ea typeface="+mn-ea"/>
                <a:cs typeface="+mn-cs"/>
              </a:rPr>
              <a:t>and program size. At the same time that main memory is getting larger, the address</a:t>
            </a:r>
          </a:p>
          <a:p>
            <a:r>
              <a:rPr lang="en-US" sz="1200" kern="1200" baseline="0" dirty="0" smtClean="0">
                <a:solidFill>
                  <a:schemeClr val="tx1"/>
                </a:solidFill>
                <a:latin typeface="+mn-lt"/>
                <a:ea typeface="+mn-ea"/>
                <a:cs typeface="+mn-cs"/>
              </a:rPr>
              <a:t>space used by applications is also growing. The trend is most obvious on personal</a:t>
            </a:r>
          </a:p>
          <a:p>
            <a:r>
              <a:rPr lang="en-US" sz="1200" kern="1200" baseline="0" dirty="0" smtClean="0">
                <a:solidFill>
                  <a:schemeClr val="tx1"/>
                </a:solidFill>
                <a:latin typeface="+mn-lt"/>
                <a:ea typeface="+mn-ea"/>
                <a:cs typeface="+mn-cs"/>
              </a:rPr>
              <a:t>computers and workstations, where applications are becoming increasingly complex.</a:t>
            </a:r>
          </a:p>
          <a:p>
            <a:r>
              <a:rPr lang="en-US" sz="1200" kern="1200" baseline="0" dirty="0" smtClean="0">
                <a:solidFill>
                  <a:schemeClr val="tx1"/>
                </a:solidFill>
                <a:latin typeface="+mn-lt"/>
                <a:ea typeface="+mn-ea"/>
                <a:cs typeface="+mn-cs"/>
              </a:rPr>
              <a:t>Furthermore, contemporary programming techniques used in large programs tend to</a:t>
            </a:r>
          </a:p>
          <a:p>
            <a:r>
              <a:rPr lang="en-US" sz="1200" kern="1200" baseline="0" dirty="0" smtClean="0">
                <a:solidFill>
                  <a:schemeClr val="tx1"/>
                </a:solidFill>
                <a:latin typeface="+mn-lt"/>
                <a:ea typeface="+mn-ea"/>
                <a:cs typeface="+mn-cs"/>
              </a:rPr>
              <a:t>decrease the locality of references within a process [HUCK93]. For example,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Object-oriented techniques encourage the use of many small program and</a:t>
            </a:r>
          </a:p>
          <a:p>
            <a:r>
              <a:rPr lang="en-US" sz="1200" kern="1200" baseline="0" dirty="0" smtClean="0">
                <a:solidFill>
                  <a:schemeClr val="tx1"/>
                </a:solidFill>
                <a:latin typeface="+mn-lt"/>
                <a:ea typeface="+mn-ea"/>
                <a:cs typeface="+mn-cs"/>
              </a:rPr>
              <a:t>data modules with references scattered over a relatively large number of objects</a:t>
            </a:r>
          </a:p>
          <a:p>
            <a:r>
              <a:rPr lang="en-US" sz="1200" kern="1200" baseline="0" dirty="0" smtClean="0">
                <a:solidFill>
                  <a:schemeClr val="tx1"/>
                </a:solidFill>
                <a:latin typeface="+mn-lt"/>
                <a:ea typeface="+mn-ea"/>
                <a:cs typeface="+mn-cs"/>
              </a:rPr>
              <a:t>over a relatively short period of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Multithreaded applications may result in abrupt changes in the instruction</a:t>
            </a:r>
          </a:p>
          <a:p>
            <a:r>
              <a:rPr lang="en-US" sz="1200" kern="1200" baseline="0" dirty="0" smtClean="0">
                <a:solidFill>
                  <a:schemeClr val="tx1"/>
                </a:solidFill>
                <a:latin typeface="+mn-lt"/>
                <a:ea typeface="+mn-ea"/>
                <a:cs typeface="+mn-cs"/>
              </a:rPr>
              <a:t>stream and in scattered memory references.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a given size of TLB, as the memory size of processes grows and as locality</a:t>
            </a:r>
          </a:p>
          <a:p>
            <a:r>
              <a:rPr lang="en-US" sz="1200" kern="1200" baseline="0" dirty="0" smtClean="0">
                <a:solidFill>
                  <a:schemeClr val="tx1"/>
                </a:solidFill>
                <a:latin typeface="+mn-lt"/>
                <a:ea typeface="+mn-ea"/>
                <a:cs typeface="+mn-cs"/>
              </a:rPr>
              <a:t>decreases, the hit ratio on TLB accesses declines. Under these circumstances, the</a:t>
            </a:r>
          </a:p>
          <a:p>
            <a:r>
              <a:rPr lang="en-US" sz="1200" kern="1200" baseline="0" dirty="0" smtClean="0">
                <a:solidFill>
                  <a:schemeClr val="tx1"/>
                </a:solidFill>
                <a:latin typeface="+mn-lt"/>
                <a:ea typeface="+mn-ea"/>
                <a:cs typeface="+mn-cs"/>
              </a:rPr>
              <a:t>TLB can become a performance bottleneck (e.g., see [CHEN92]).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way to improve TLB performance is to use a larger TLB with more</a:t>
            </a:r>
          </a:p>
          <a:p>
            <a:r>
              <a:rPr lang="en-US" sz="1200" kern="1200" baseline="0" dirty="0" smtClean="0">
                <a:solidFill>
                  <a:schemeClr val="tx1"/>
                </a:solidFill>
                <a:latin typeface="+mn-lt"/>
                <a:ea typeface="+mn-ea"/>
                <a:cs typeface="+mn-cs"/>
              </a:rPr>
              <a:t>entries. However, TLB size interacts with other aspects of the hardware design,</a:t>
            </a:r>
          </a:p>
          <a:p>
            <a:r>
              <a:rPr lang="en-US" sz="1200" kern="1200" baseline="0" dirty="0" smtClean="0">
                <a:solidFill>
                  <a:schemeClr val="tx1"/>
                </a:solidFill>
                <a:latin typeface="+mn-lt"/>
                <a:ea typeface="+mn-ea"/>
                <a:cs typeface="+mn-cs"/>
              </a:rPr>
              <a:t>such as the main memory cache and the number of memory accesses per instruction</a:t>
            </a:r>
          </a:p>
          <a:p>
            <a:r>
              <a:rPr lang="en-US" sz="1200" kern="1200" baseline="0" dirty="0" smtClean="0">
                <a:solidFill>
                  <a:schemeClr val="tx1"/>
                </a:solidFill>
                <a:latin typeface="+mn-lt"/>
                <a:ea typeface="+mn-ea"/>
                <a:cs typeface="+mn-cs"/>
              </a:rPr>
              <a:t>cycle [TALL92]. The upshot is that TLB size is unlikely to grow as rapidly as main</a:t>
            </a:r>
          </a:p>
          <a:p>
            <a:r>
              <a:rPr lang="en-US" sz="1200" kern="1200" baseline="0" dirty="0" smtClean="0">
                <a:solidFill>
                  <a:schemeClr val="tx1"/>
                </a:solidFill>
                <a:latin typeface="+mn-lt"/>
                <a:ea typeface="+mn-ea"/>
                <a:cs typeface="+mn-cs"/>
              </a:rPr>
              <a:t>memory size. An alternative is to use larger page sizes so that each page table entry</a:t>
            </a:r>
          </a:p>
          <a:p>
            <a:r>
              <a:rPr lang="en-US" sz="1200" kern="1200" baseline="0" dirty="0" smtClean="0">
                <a:solidFill>
                  <a:schemeClr val="tx1"/>
                </a:solidFill>
                <a:latin typeface="+mn-lt"/>
                <a:ea typeface="+mn-ea"/>
                <a:cs typeface="+mn-cs"/>
              </a:rPr>
              <a:t>in the TLB refers to a larger block of memory. But we have just seen that the use of</a:t>
            </a:r>
          </a:p>
          <a:p>
            <a:r>
              <a:rPr lang="en-US" sz="1200" kern="1200" baseline="0" dirty="0" smtClean="0">
                <a:solidFill>
                  <a:schemeClr val="tx1"/>
                </a:solidFill>
                <a:latin typeface="+mn-lt"/>
                <a:ea typeface="+mn-ea"/>
                <a:cs typeface="+mn-cs"/>
              </a:rPr>
              <a:t>large page sizes can lead to performance degradation.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Accordingly, a number of designers have investigated the use of multiple</a:t>
            </a:r>
          </a:p>
          <a:p>
            <a:r>
              <a:rPr lang="en-US" sz="1200" kern="1200" baseline="0" dirty="0" smtClean="0">
                <a:solidFill>
                  <a:schemeClr val="tx1"/>
                </a:solidFill>
                <a:latin typeface="+mn-lt"/>
                <a:ea typeface="+mn-ea"/>
                <a:cs typeface="+mn-cs"/>
              </a:rPr>
              <a:t>page sizes [TALL92, KHAL93], and several microprocessor architectures support</a:t>
            </a:r>
          </a:p>
          <a:p>
            <a:r>
              <a:rPr lang="en-US" sz="1200" kern="1200" baseline="0" dirty="0" smtClean="0">
                <a:solidFill>
                  <a:schemeClr val="tx1"/>
                </a:solidFill>
                <a:latin typeface="+mn-lt"/>
                <a:ea typeface="+mn-ea"/>
                <a:cs typeface="+mn-cs"/>
              </a:rPr>
              <a:t>multiple pages sizes, including MIPS R4000, Alpha, </a:t>
            </a:r>
            <a:r>
              <a:rPr lang="en-US" sz="1200" kern="1200" baseline="0" dirty="0" err="1" smtClean="0">
                <a:solidFill>
                  <a:schemeClr val="tx1"/>
                </a:solidFill>
                <a:latin typeface="+mn-lt"/>
                <a:ea typeface="+mn-ea"/>
                <a:cs typeface="+mn-cs"/>
              </a:rPr>
              <a:t>UltraSPARC</a:t>
            </a:r>
            <a:r>
              <a:rPr lang="en-US" sz="1200" kern="1200" baseline="0" dirty="0" smtClean="0">
                <a:solidFill>
                  <a:schemeClr val="tx1"/>
                </a:solidFill>
                <a:latin typeface="+mn-lt"/>
                <a:ea typeface="+mn-ea"/>
                <a:cs typeface="+mn-cs"/>
              </a:rPr>
              <a:t>, Pentium, and</a:t>
            </a:r>
          </a:p>
          <a:p>
            <a:r>
              <a:rPr lang="en-US" sz="1200" kern="1200" baseline="0" dirty="0" smtClean="0">
                <a:solidFill>
                  <a:schemeClr val="tx1"/>
                </a:solidFill>
                <a:latin typeface="+mn-lt"/>
                <a:ea typeface="+mn-ea"/>
                <a:cs typeface="+mn-cs"/>
              </a:rPr>
              <a:t>IA-64. Multiple page sizes provide the flexibility needed to use a TLB effectively.</a:t>
            </a:r>
          </a:p>
          <a:p>
            <a:r>
              <a:rPr lang="en-US" sz="1200" kern="1200" baseline="0" dirty="0" smtClean="0">
                <a:solidFill>
                  <a:schemeClr val="tx1"/>
                </a:solidFill>
                <a:latin typeface="+mn-lt"/>
                <a:ea typeface="+mn-ea"/>
                <a:cs typeface="+mn-cs"/>
              </a:rPr>
              <a:t>For example, large contiguous regions in the address space of a process, such as program</a:t>
            </a:r>
          </a:p>
          <a:p>
            <a:r>
              <a:rPr lang="en-US" sz="1200" kern="1200" baseline="0" dirty="0" smtClean="0">
                <a:solidFill>
                  <a:schemeClr val="tx1"/>
                </a:solidFill>
                <a:latin typeface="+mn-lt"/>
                <a:ea typeface="+mn-ea"/>
                <a:cs typeface="+mn-cs"/>
              </a:rPr>
              <a:t>instructions, may be mapped using a small number of large pages rather than</a:t>
            </a:r>
          </a:p>
          <a:p>
            <a:r>
              <a:rPr lang="en-US" sz="1200" kern="1200" baseline="0" dirty="0" smtClean="0">
                <a:solidFill>
                  <a:schemeClr val="tx1"/>
                </a:solidFill>
                <a:latin typeface="+mn-lt"/>
                <a:ea typeface="+mn-ea"/>
                <a:cs typeface="+mn-cs"/>
              </a:rPr>
              <a:t>a large number of small pages, while thread stacks may be mapped using the small</a:t>
            </a:r>
          </a:p>
          <a:p>
            <a:r>
              <a:rPr lang="en-US" sz="1200" kern="1200" baseline="0" dirty="0" smtClean="0">
                <a:solidFill>
                  <a:schemeClr val="tx1"/>
                </a:solidFill>
                <a:latin typeface="+mn-lt"/>
                <a:ea typeface="+mn-ea"/>
                <a:cs typeface="+mn-cs"/>
              </a:rPr>
              <a:t>page size. However, most commercial operating systems still support only one page</a:t>
            </a:r>
          </a:p>
          <a:p>
            <a:r>
              <a:rPr lang="en-US" sz="1200" kern="1200" baseline="0" dirty="0" smtClean="0">
                <a:solidFill>
                  <a:schemeClr val="tx1"/>
                </a:solidFill>
                <a:latin typeface="+mn-lt"/>
                <a:ea typeface="+mn-ea"/>
                <a:cs typeface="+mn-cs"/>
              </a:rPr>
              <a:t>size, regardless of the capability of the underlying hardware. The reason for this is</a:t>
            </a:r>
          </a:p>
          <a:p>
            <a:r>
              <a:rPr lang="en-US" sz="1200" kern="1200" baseline="0" dirty="0" smtClean="0">
                <a:solidFill>
                  <a:schemeClr val="tx1"/>
                </a:solidFill>
                <a:latin typeface="+mn-lt"/>
                <a:ea typeface="+mn-ea"/>
                <a:cs typeface="+mn-cs"/>
              </a:rPr>
              <a:t>that page size affects many aspects of the operating system; thus, a change to multiple</a:t>
            </a:r>
          </a:p>
          <a:p>
            <a:r>
              <a:rPr lang="en-US" sz="1200" kern="1200" baseline="0" dirty="0" smtClean="0">
                <a:solidFill>
                  <a:schemeClr val="tx1"/>
                </a:solidFill>
                <a:latin typeface="+mn-lt"/>
                <a:ea typeface="+mn-ea"/>
                <a:cs typeface="+mn-cs"/>
              </a:rPr>
              <a:t>page sizes is a complex undertaking (see [GANA98]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204501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Segmentation allows the programmer to view memory as consisting of multiple address spaces or segments. </a:t>
            </a:r>
          </a:p>
          <a:p>
            <a:r>
              <a:rPr lang="en-NZ" dirty="0" smtClean="0"/>
              <a:t>Segments may be of unequal, indeed dynamic, size. </a:t>
            </a:r>
          </a:p>
          <a:p>
            <a:r>
              <a:rPr lang="en-NZ" dirty="0" smtClean="0"/>
              <a:t>Memory references consist of a form of address (segment number, offset).</a:t>
            </a:r>
          </a:p>
          <a:p>
            <a:endParaRPr lang="en-NZ" dirty="0" smtClean="0"/>
          </a:p>
          <a:p>
            <a:r>
              <a:rPr lang="en-NZ" dirty="0" smtClean="0"/>
              <a:t>This organization has a number of advantages to the programmer over a nonsegmented address space:</a:t>
            </a:r>
          </a:p>
          <a:p>
            <a:endParaRPr lang="en-NZ" dirty="0" smtClean="0"/>
          </a:p>
          <a:p>
            <a:pPr marL="228600" indent="-228600">
              <a:buAutoNum type="arabicPeriod"/>
            </a:pPr>
            <a:r>
              <a:rPr lang="en-NZ" b="1" dirty="0" smtClean="0"/>
              <a:t>It simplifies the handling of growing data structures</a:t>
            </a:r>
            <a:r>
              <a:rPr lang="en-NZ" dirty="0" smtClean="0"/>
              <a:t>. </a:t>
            </a:r>
          </a:p>
          <a:p>
            <a:pPr marL="685800" lvl="1" indent="-228600">
              <a:buFont typeface="Arial" pitchFamily="34" charset="0"/>
              <a:buChar char="•"/>
            </a:pPr>
            <a:r>
              <a:rPr lang="en-NZ" dirty="0" smtClean="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smtClean="0"/>
              <a:t>If a segment that needs to be expanded is in main memory and there is insufficient room, the operating system may move the segment to a larger area of main memory, if available, or swap it out. The enlarged segment would be swapped back in at the next opportunity.</a:t>
            </a:r>
          </a:p>
          <a:p>
            <a:endParaRPr lang="en-NZ" dirty="0" smtClean="0"/>
          </a:p>
          <a:p>
            <a:r>
              <a:rPr lang="en-NZ" dirty="0" smtClean="0"/>
              <a:t>2. </a:t>
            </a:r>
            <a:r>
              <a:rPr lang="en-NZ" b="1" dirty="0" smtClean="0"/>
              <a:t>It allows programs to be altered and recompiled independently, </a:t>
            </a:r>
          </a:p>
          <a:p>
            <a:pPr lvl="1">
              <a:buFont typeface="Arial" pitchFamily="34" charset="0"/>
              <a:buChar char="•"/>
            </a:pPr>
            <a:r>
              <a:rPr lang="en-NZ" b="1" dirty="0" smtClean="0"/>
              <a:t> </a:t>
            </a:r>
            <a:r>
              <a:rPr lang="en-NZ" dirty="0" smtClean="0"/>
              <a:t>without requiring the entire set of programs to be relinked and reloaded.</a:t>
            </a:r>
          </a:p>
          <a:p>
            <a:pPr lvl="1">
              <a:buFont typeface="Arial" pitchFamily="34" charset="0"/>
              <a:buChar char="•"/>
            </a:pPr>
            <a:r>
              <a:rPr lang="en-NZ" dirty="0" smtClean="0"/>
              <a:t> Again, this is accomplished using multiple segments.</a:t>
            </a:r>
          </a:p>
          <a:p>
            <a:pPr lvl="1">
              <a:buFont typeface="Arial" pitchFamily="34" charset="0"/>
              <a:buNone/>
            </a:pPr>
            <a:endParaRPr lang="en-NZ" dirty="0" smtClean="0"/>
          </a:p>
          <a:p>
            <a:r>
              <a:rPr lang="en-NZ" dirty="0" smtClean="0"/>
              <a:t>3. </a:t>
            </a:r>
            <a:r>
              <a:rPr lang="en-NZ" b="1" dirty="0" smtClean="0"/>
              <a:t>It lends itself to sharing among processes</a:t>
            </a:r>
            <a:r>
              <a:rPr lang="en-NZ" dirty="0" smtClean="0"/>
              <a:t>. </a:t>
            </a:r>
          </a:p>
          <a:p>
            <a:pPr lvl="1">
              <a:buFont typeface="Arial" pitchFamily="34" charset="0"/>
              <a:buChar char="•"/>
            </a:pPr>
            <a:r>
              <a:rPr lang="en-NZ" dirty="0" smtClean="0"/>
              <a:t> A programmer can place a utility program or a useful table of data in a segment that can be referenced by other processes.</a:t>
            </a:r>
          </a:p>
          <a:p>
            <a:pPr lvl="1">
              <a:buFont typeface="Arial" pitchFamily="34" charset="0"/>
              <a:buNone/>
            </a:pPr>
            <a:endParaRPr lang="en-NZ" dirty="0" smtClean="0"/>
          </a:p>
          <a:p>
            <a:r>
              <a:rPr lang="en-NZ" dirty="0" smtClean="0"/>
              <a:t>4. </a:t>
            </a:r>
            <a:r>
              <a:rPr lang="en-NZ" b="1" dirty="0" smtClean="0"/>
              <a:t>It lends itself to protection.</a:t>
            </a:r>
          </a:p>
          <a:p>
            <a:pPr lvl="1">
              <a:buFont typeface="Arial" pitchFamily="34" charset="0"/>
              <a:buChar char="•"/>
            </a:pPr>
            <a:r>
              <a:rPr lang="en-NZ" b="1" dirty="0" smtClean="0"/>
              <a:t> </a:t>
            </a:r>
            <a:r>
              <a:rPr lang="en-NZ" dirty="0" smtClean="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1067408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basic mechanism for reading a word from memory involves the translation</a:t>
            </a:r>
          </a:p>
          <a:p>
            <a:r>
              <a:rPr lang="en-US" sz="1200" kern="1200" baseline="0" dirty="0" smtClean="0">
                <a:solidFill>
                  <a:schemeClr val="tx1"/>
                </a:solidFill>
                <a:latin typeface="+mn-lt"/>
                <a:ea typeface="+mn-ea"/>
                <a:cs typeface="+mn-cs"/>
              </a:rPr>
              <a:t>of a virtual, or logical, address, consisting of segment number and offset, into a physical</a:t>
            </a:r>
          </a:p>
          <a:p>
            <a:r>
              <a:rPr lang="en-US" sz="1200" kern="1200" baseline="0" dirty="0" smtClean="0">
                <a:solidFill>
                  <a:schemeClr val="tx1"/>
                </a:solidFill>
                <a:latin typeface="+mn-lt"/>
                <a:ea typeface="+mn-ea"/>
                <a:cs typeface="+mn-cs"/>
              </a:rPr>
              <a:t>address, using a segment table. Because the segment table is of variable length,</a:t>
            </a:r>
          </a:p>
          <a:p>
            <a:r>
              <a:rPr lang="en-US" sz="1200" kern="1200" baseline="0" dirty="0" smtClean="0">
                <a:solidFill>
                  <a:schemeClr val="tx1"/>
                </a:solidFill>
                <a:latin typeface="+mn-lt"/>
                <a:ea typeface="+mn-ea"/>
                <a:cs typeface="+mn-cs"/>
              </a:rPr>
              <a:t>depending on the size of the process, we cannot expect to hold it in registers. Instead,</a:t>
            </a:r>
          </a:p>
          <a:p>
            <a:r>
              <a:rPr lang="en-US" sz="1200" kern="1200" baseline="0" dirty="0" smtClean="0">
                <a:solidFill>
                  <a:schemeClr val="tx1"/>
                </a:solidFill>
                <a:latin typeface="+mn-lt"/>
                <a:ea typeface="+mn-ea"/>
                <a:cs typeface="+mn-cs"/>
              </a:rPr>
              <a:t>it must be in main memory to be accessed. Figure 8.11 suggests a hardware implementation</a:t>
            </a:r>
          </a:p>
          <a:p>
            <a:r>
              <a:rPr lang="en-US" sz="1200" kern="1200" baseline="0" dirty="0" smtClean="0">
                <a:solidFill>
                  <a:schemeClr val="tx1"/>
                </a:solidFill>
                <a:latin typeface="+mn-lt"/>
                <a:ea typeface="+mn-ea"/>
                <a:cs typeface="+mn-cs"/>
              </a:rPr>
              <a:t>of this scheme (note similarity to Figure 8.2 ). When a particular process</a:t>
            </a:r>
          </a:p>
          <a:p>
            <a:r>
              <a:rPr lang="en-US" sz="1200" kern="1200" baseline="0" dirty="0" smtClean="0">
                <a:solidFill>
                  <a:schemeClr val="tx1"/>
                </a:solidFill>
                <a:latin typeface="+mn-lt"/>
                <a:ea typeface="+mn-ea"/>
                <a:cs typeface="+mn-cs"/>
              </a:rPr>
              <a:t>is running, a register holds the starting address of the segment table for that process.</a:t>
            </a:r>
          </a:p>
          <a:p>
            <a:r>
              <a:rPr lang="en-US" sz="1200" kern="1200" baseline="0" dirty="0" smtClean="0">
                <a:solidFill>
                  <a:schemeClr val="tx1"/>
                </a:solidFill>
                <a:latin typeface="+mn-lt"/>
                <a:ea typeface="+mn-ea"/>
                <a:cs typeface="+mn-cs"/>
              </a:rPr>
              <a:t>The segment number of a virtual address is used to index that table and look up the</a:t>
            </a:r>
          </a:p>
          <a:p>
            <a:r>
              <a:rPr lang="en-US" sz="1200" kern="1200" baseline="0" dirty="0" smtClean="0">
                <a:solidFill>
                  <a:schemeClr val="tx1"/>
                </a:solidFill>
                <a:latin typeface="+mn-lt"/>
                <a:ea typeface="+mn-ea"/>
                <a:cs typeface="+mn-cs"/>
              </a:rPr>
              <a:t>corresponding main memory address for the start of the segment. This is added to</a:t>
            </a:r>
          </a:p>
          <a:p>
            <a:r>
              <a:rPr lang="en-US" sz="1200" kern="1200" baseline="0" dirty="0" smtClean="0">
                <a:solidFill>
                  <a:schemeClr val="tx1"/>
                </a:solidFill>
                <a:latin typeface="+mn-lt"/>
                <a:ea typeface="+mn-ea"/>
                <a:cs typeface="+mn-cs"/>
              </a:rPr>
              <a:t>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529232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paging and segmentation have their strengths. Paging, which is transparent</a:t>
            </a:r>
          </a:p>
          <a:p>
            <a:r>
              <a:rPr lang="en-US" sz="1200" kern="1200" baseline="0" dirty="0" smtClean="0">
                <a:solidFill>
                  <a:schemeClr val="tx1"/>
                </a:solidFill>
                <a:latin typeface="+mn-lt"/>
                <a:ea typeface="+mn-ea"/>
                <a:cs typeface="+mn-cs"/>
              </a:rPr>
              <a:t>to the programmer, eliminates external fragmentation and thus provides efficient</a:t>
            </a:r>
          </a:p>
          <a:p>
            <a:r>
              <a:rPr lang="en-US" sz="1200" kern="1200" baseline="0" dirty="0" smtClean="0">
                <a:solidFill>
                  <a:schemeClr val="tx1"/>
                </a:solidFill>
                <a:latin typeface="+mn-lt"/>
                <a:ea typeface="+mn-ea"/>
                <a:cs typeface="+mn-cs"/>
              </a:rPr>
              <a:t>use of main memory. In addition, because the pieces that are moved in and out of</a:t>
            </a:r>
          </a:p>
          <a:p>
            <a:r>
              <a:rPr lang="en-US" sz="1200" kern="1200" baseline="0" dirty="0" smtClean="0">
                <a:solidFill>
                  <a:schemeClr val="tx1"/>
                </a:solidFill>
                <a:latin typeface="+mn-lt"/>
                <a:ea typeface="+mn-ea"/>
                <a:cs typeface="+mn-cs"/>
              </a:rPr>
              <a:t>main memory are of fixed, equal size, it is possible to develop sophisticated memory</a:t>
            </a:r>
          </a:p>
          <a:p>
            <a:r>
              <a:rPr lang="en-US" sz="1200" kern="1200" baseline="0" dirty="0" smtClean="0">
                <a:solidFill>
                  <a:schemeClr val="tx1"/>
                </a:solidFill>
                <a:latin typeface="+mn-lt"/>
                <a:ea typeface="+mn-ea"/>
                <a:cs typeface="+mn-cs"/>
              </a:rPr>
              <a:t>management algorithms that exploit the behavior of programs, as we shall see.</a:t>
            </a:r>
          </a:p>
          <a:p>
            <a:r>
              <a:rPr lang="en-US" sz="1200" kern="1200" baseline="0" dirty="0" smtClean="0">
                <a:solidFill>
                  <a:schemeClr val="tx1"/>
                </a:solidFill>
                <a:latin typeface="+mn-lt"/>
                <a:ea typeface="+mn-ea"/>
                <a:cs typeface="+mn-cs"/>
              </a:rPr>
              <a:t>Segmentation, which is visible to the programmer, has the strengths listed earlier,</a:t>
            </a:r>
          </a:p>
          <a:p>
            <a:r>
              <a:rPr lang="en-US" sz="1200" kern="1200" baseline="0" dirty="0" smtClean="0">
                <a:solidFill>
                  <a:schemeClr val="tx1"/>
                </a:solidFill>
                <a:latin typeface="+mn-lt"/>
                <a:ea typeface="+mn-ea"/>
                <a:cs typeface="+mn-cs"/>
              </a:rPr>
              <a:t>including the ability to handle growing data structures, modularity, and support</a:t>
            </a:r>
          </a:p>
          <a:p>
            <a:r>
              <a:rPr lang="en-US" sz="1200" kern="1200" baseline="0" dirty="0" smtClean="0">
                <a:solidFill>
                  <a:schemeClr val="tx1"/>
                </a:solidFill>
                <a:latin typeface="+mn-lt"/>
                <a:ea typeface="+mn-ea"/>
                <a:cs typeface="+mn-cs"/>
              </a:rPr>
              <a:t>for sharing and protection. To combine the advantages of both, some systems are</a:t>
            </a:r>
          </a:p>
          <a:p>
            <a:r>
              <a:rPr lang="en-US" sz="1200" kern="1200" baseline="0" dirty="0" smtClean="0">
                <a:solidFill>
                  <a:schemeClr val="tx1"/>
                </a:solidFill>
                <a:latin typeface="+mn-lt"/>
                <a:ea typeface="+mn-ea"/>
                <a:cs typeface="+mn-cs"/>
              </a:rPr>
              <a:t>equipped with processor hardware and operating system software to provide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combined paging/segmentation system, a user’s address space is broken</a:t>
            </a:r>
          </a:p>
          <a:p>
            <a:r>
              <a:rPr lang="en-US" sz="1200" kern="1200" baseline="0" dirty="0" smtClean="0">
                <a:solidFill>
                  <a:schemeClr val="tx1"/>
                </a:solidFill>
                <a:latin typeface="+mn-lt"/>
                <a:ea typeface="+mn-ea"/>
                <a:cs typeface="+mn-cs"/>
              </a:rPr>
              <a:t>up into a number of segments, at the discretion of the programmer. Each segment</a:t>
            </a:r>
          </a:p>
          <a:p>
            <a:r>
              <a:rPr lang="en-US" sz="1200" kern="1200" baseline="0" dirty="0" smtClean="0">
                <a:solidFill>
                  <a:schemeClr val="tx1"/>
                </a:solidFill>
                <a:latin typeface="+mn-lt"/>
                <a:ea typeface="+mn-ea"/>
                <a:cs typeface="+mn-cs"/>
              </a:rPr>
              <a:t>is, in turn, broken up into a number of fixed-size pages, which are equal in length to</a:t>
            </a:r>
          </a:p>
          <a:p>
            <a:r>
              <a:rPr lang="en-US" sz="1200" kern="1200" baseline="0" dirty="0" smtClean="0">
                <a:solidFill>
                  <a:schemeClr val="tx1"/>
                </a:solidFill>
                <a:latin typeface="+mn-lt"/>
                <a:ea typeface="+mn-ea"/>
                <a:cs typeface="+mn-cs"/>
              </a:rPr>
              <a:t>a main memory frame. If a segment has length less than that of a page, the segment</a:t>
            </a:r>
          </a:p>
          <a:p>
            <a:r>
              <a:rPr lang="en-US" sz="1200" kern="1200" baseline="0" dirty="0" smtClean="0">
                <a:solidFill>
                  <a:schemeClr val="tx1"/>
                </a:solidFill>
                <a:latin typeface="+mn-lt"/>
                <a:ea typeface="+mn-ea"/>
                <a:cs typeface="+mn-cs"/>
              </a:rPr>
              <a:t>occupies just one page. From the programmer’s point of view, a logical address still</a:t>
            </a:r>
          </a:p>
          <a:p>
            <a:r>
              <a:rPr lang="en-US" sz="1200" kern="1200" baseline="0" dirty="0" smtClean="0">
                <a:solidFill>
                  <a:schemeClr val="tx1"/>
                </a:solidFill>
                <a:latin typeface="+mn-lt"/>
                <a:ea typeface="+mn-ea"/>
                <a:cs typeface="+mn-cs"/>
              </a:rPr>
              <a:t>consists of a segment number and a segment offset. From the system’s point of view,</a:t>
            </a:r>
          </a:p>
          <a:p>
            <a:r>
              <a:rPr lang="en-US" sz="1200" kern="1200" baseline="0" dirty="0" smtClean="0">
                <a:solidFill>
                  <a:schemeClr val="tx1"/>
                </a:solidFill>
                <a:latin typeface="+mn-lt"/>
                <a:ea typeface="+mn-ea"/>
                <a:cs typeface="+mn-cs"/>
              </a:rPr>
              <a:t>the segment offset is viewed as a page number and page offset for a page within the</a:t>
            </a:r>
          </a:p>
          <a:p>
            <a:r>
              <a:rPr lang="en-US" sz="1200" kern="1200" baseline="0" dirty="0" smtClean="0">
                <a:solidFill>
                  <a:schemeClr val="tx1"/>
                </a:solidFill>
                <a:latin typeface="+mn-lt"/>
                <a:ea typeface="+mn-ea"/>
                <a:cs typeface="+mn-cs"/>
              </a:rPr>
              <a:t>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587804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8.12 suggests a structure to support combined paging/segmentation</a:t>
            </a:r>
          </a:p>
          <a:p>
            <a:r>
              <a:rPr lang="en-US" sz="1200" kern="1200" baseline="0" dirty="0" smtClean="0">
                <a:solidFill>
                  <a:schemeClr val="tx1"/>
                </a:solidFill>
                <a:latin typeface="+mn-lt"/>
                <a:ea typeface="+mn-ea"/>
                <a:cs typeface="+mn-cs"/>
              </a:rPr>
              <a:t>(note similarity to Figure 8.4 ). Associated with each process is a segment table and</a:t>
            </a:r>
          </a:p>
          <a:p>
            <a:r>
              <a:rPr lang="en-US" sz="1200" kern="1200" baseline="0" dirty="0" smtClean="0">
                <a:solidFill>
                  <a:schemeClr val="tx1"/>
                </a:solidFill>
                <a:latin typeface="+mn-lt"/>
                <a:ea typeface="+mn-ea"/>
                <a:cs typeface="+mn-cs"/>
              </a:rPr>
              <a:t>a number of page tables, one per process segment. When a particular process is</a:t>
            </a:r>
          </a:p>
          <a:p>
            <a:r>
              <a:rPr lang="en-US" sz="1200" kern="1200" baseline="0" dirty="0" smtClean="0">
                <a:solidFill>
                  <a:schemeClr val="tx1"/>
                </a:solidFill>
                <a:latin typeface="+mn-lt"/>
                <a:ea typeface="+mn-ea"/>
                <a:cs typeface="+mn-cs"/>
              </a:rPr>
              <a:t>running, a register holds the starting address of the segment table for that process.</a:t>
            </a:r>
          </a:p>
          <a:p>
            <a:r>
              <a:rPr lang="en-US" sz="1200" kern="1200" baseline="0" dirty="0" smtClean="0">
                <a:solidFill>
                  <a:schemeClr val="tx1"/>
                </a:solidFill>
                <a:latin typeface="+mn-lt"/>
                <a:ea typeface="+mn-ea"/>
                <a:cs typeface="+mn-cs"/>
              </a:rPr>
              <a:t>Presented with a virtual address, the processor uses the segment number portion to</a:t>
            </a:r>
          </a:p>
          <a:p>
            <a:r>
              <a:rPr lang="en-US" sz="1200" kern="1200" baseline="0" dirty="0" smtClean="0">
                <a:solidFill>
                  <a:schemeClr val="tx1"/>
                </a:solidFill>
                <a:latin typeface="+mn-lt"/>
                <a:ea typeface="+mn-ea"/>
                <a:cs typeface="+mn-cs"/>
              </a:rPr>
              <a:t>index into the process segment table to find the page table for that segment. Then</a:t>
            </a:r>
          </a:p>
          <a:p>
            <a:r>
              <a:rPr lang="en-US" sz="1200" kern="1200" baseline="0" dirty="0" smtClean="0">
                <a:solidFill>
                  <a:schemeClr val="tx1"/>
                </a:solidFill>
                <a:latin typeface="+mn-lt"/>
                <a:ea typeface="+mn-ea"/>
                <a:cs typeface="+mn-cs"/>
              </a:rPr>
              <a:t>the page number portion of the virtual address is used to index the page table and</a:t>
            </a:r>
          </a:p>
          <a:p>
            <a:r>
              <a:rPr lang="en-US" sz="1200" kern="1200" baseline="0" dirty="0" smtClean="0">
                <a:solidFill>
                  <a:schemeClr val="tx1"/>
                </a:solidFill>
                <a:latin typeface="+mn-lt"/>
                <a:ea typeface="+mn-ea"/>
                <a:cs typeface="+mn-cs"/>
              </a:rPr>
              <a:t>look up the corresponding frame number. This is combined with the offset portion</a:t>
            </a:r>
          </a:p>
          <a:p>
            <a:r>
              <a:rPr lang="en-US" sz="1200" kern="1200" baseline="0" dirty="0" smtClean="0">
                <a:solidFill>
                  <a:schemeClr val="tx1"/>
                </a:solidFill>
                <a:latin typeface="+mn-lt"/>
                <a:ea typeface="+mn-ea"/>
                <a:cs typeface="+mn-cs"/>
              </a:rPr>
              <a:t>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261961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8.1c suggests the segment table entry and page table entry formats. As</a:t>
            </a:r>
          </a:p>
          <a:p>
            <a:r>
              <a:rPr lang="en-US" sz="1200" kern="1200" baseline="0" dirty="0" smtClean="0">
                <a:solidFill>
                  <a:schemeClr val="tx1"/>
                </a:solidFill>
                <a:latin typeface="+mn-lt"/>
                <a:ea typeface="+mn-ea"/>
                <a:cs typeface="+mn-cs"/>
              </a:rPr>
              <a:t>before, the segment table entry contains the length of the segment. It also contains</a:t>
            </a:r>
          </a:p>
          <a:p>
            <a:r>
              <a:rPr lang="en-US" sz="1200" kern="1200" baseline="0" dirty="0" smtClean="0">
                <a:solidFill>
                  <a:schemeClr val="tx1"/>
                </a:solidFill>
                <a:latin typeface="+mn-lt"/>
                <a:ea typeface="+mn-ea"/>
                <a:cs typeface="+mn-cs"/>
              </a:rPr>
              <a:t>a base field, which now refers to a page table. The present and modified bits are not</a:t>
            </a:r>
          </a:p>
          <a:p>
            <a:r>
              <a:rPr lang="en-US" sz="1200" kern="1200" baseline="0" dirty="0" smtClean="0">
                <a:solidFill>
                  <a:schemeClr val="tx1"/>
                </a:solidFill>
                <a:latin typeface="+mn-lt"/>
                <a:ea typeface="+mn-ea"/>
                <a:cs typeface="+mn-cs"/>
              </a:rPr>
              <a:t>needed because these matters are handled at the page level. Other control bits may</a:t>
            </a:r>
          </a:p>
          <a:p>
            <a:r>
              <a:rPr lang="en-US" sz="1200" kern="1200" baseline="0" dirty="0" smtClean="0">
                <a:solidFill>
                  <a:schemeClr val="tx1"/>
                </a:solidFill>
                <a:latin typeface="+mn-lt"/>
                <a:ea typeface="+mn-ea"/>
                <a:cs typeface="+mn-cs"/>
              </a:rPr>
              <a:t>be used, for purposes of sharing and protection. The page table entry is essentially</a:t>
            </a:r>
          </a:p>
          <a:p>
            <a:r>
              <a:rPr lang="en-US" sz="1200" kern="1200" baseline="0" dirty="0" smtClean="0">
                <a:solidFill>
                  <a:schemeClr val="tx1"/>
                </a:solidFill>
                <a:latin typeface="+mn-lt"/>
                <a:ea typeface="+mn-ea"/>
                <a:cs typeface="+mn-cs"/>
              </a:rPr>
              <a:t>the same as is used in a pure paging system. Each page number is mapped into a corresponding</a:t>
            </a:r>
          </a:p>
          <a:p>
            <a:r>
              <a:rPr lang="en-US" sz="1200" kern="1200" baseline="0" dirty="0" smtClean="0">
                <a:solidFill>
                  <a:schemeClr val="tx1"/>
                </a:solidFill>
                <a:latin typeface="+mn-lt"/>
                <a:ea typeface="+mn-ea"/>
                <a:cs typeface="+mn-cs"/>
              </a:rPr>
              <a:t>frame number if the page is present in main memory. The modified bit</a:t>
            </a:r>
          </a:p>
          <a:p>
            <a:r>
              <a:rPr lang="en-US" sz="1200" kern="1200" baseline="0" dirty="0" smtClean="0">
                <a:solidFill>
                  <a:schemeClr val="tx1"/>
                </a:solidFill>
                <a:latin typeface="+mn-lt"/>
                <a:ea typeface="+mn-ea"/>
                <a:cs typeface="+mn-cs"/>
              </a:rPr>
              <a:t>indicates whether this page needs to be written back out when the frame is allocated</a:t>
            </a:r>
          </a:p>
          <a:p>
            <a:r>
              <a:rPr lang="en-US" sz="1200" kern="1200" baseline="0" dirty="0" smtClean="0">
                <a:solidFill>
                  <a:schemeClr val="tx1"/>
                </a:solidFill>
                <a:latin typeface="+mn-lt"/>
                <a:ea typeface="+mn-ea"/>
                <a:cs typeface="+mn-cs"/>
              </a:rPr>
              <a:t>to another page. There may be other control bits dealing with protection or other</a:t>
            </a:r>
          </a:p>
          <a:p>
            <a:r>
              <a:rPr lang="en-US" sz="1200" kern="1200" baseline="0" dirty="0" smtClean="0">
                <a:solidFill>
                  <a:schemeClr val="tx1"/>
                </a:solidFill>
                <a:latin typeface="+mn-lt"/>
                <a:ea typeface="+mn-ea"/>
                <a:cs typeface="+mn-cs"/>
              </a:rPr>
              <a:t>aspects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68733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Segmentation lends itself to the implementation of protection and sharing policies.</a:t>
            </a:r>
          </a:p>
          <a:p>
            <a:r>
              <a:rPr lang="en-US" sz="1200" kern="1200" baseline="0" dirty="0" smtClean="0">
                <a:solidFill>
                  <a:schemeClr val="tx1"/>
                </a:solidFill>
                <a:latin typeface="+mn-lt"/>
                <a:ea typeface="+mn-ea"/>
                <a:cs typeface="+mn-cs"/>
              </a:rPr>
              <a:t>Because each segment table entry includes a length as well as a base address, a program</a:t>
            </a:r>
          </a:p>
          <a:p>
            <a:r>
              <a:rPr lang="en-US" sz="1200" kern="1200" baseline="0" dirty="0" smtClean="0">
                <a:solidFill>
                  <a:schemeClr val="tx1"/>
                </a:solidFill>
                <a:latin typeface="+mn-lt"/>
                <a:ea typeface="+mn-ea"/>
                <a:cs typeface="+mn-cs"/>
              </a:rPr>
              <a:t>cannot inadvertently access a main memory location beyond the limits of a</a:t>
            </a:r>
          </a:p>
          <a:p>
            <a:r>
              <a:rPr lang="en-US" sz="1200" kern="1200" baseline="0" dirty="0" smtClean="0">
                <a:solidFill>
                  <a:schemeClr val="tx1"/>
                </a:solidFill>
                <a:latin typeface="+mn-lt"/>
                <a:ea typeface="+mn-ea"/>
                <a:cs typeface="+mn-cs"/>
              </a:rPr>
              <a:t>segment. To achieve sharing, it is possible for a segment to be referenced in the segment</a:t>
            </a:r>
          </a:p>
          <a:p>
            <a:r>
              <a:rPr lang="en-US" sz="1200" kern="1200" baseline="0" dirty="0" smtClean="0">
                <a:solidFill>
                  <a:schemeClr val="tx1"/>
                </a:solidFill>
                <a:latin typeface="+mn-lt"/>
                <a:ea typeface="+mn-ea"/>
                <a:cs typeface="+mn-cs"/>
              </a:rPr>
              <a:t>tables of more than one process. The same mechanisms are, of course, available</a:t>
            </a:r>
          </a:p>
          <a:p>
            <a:r>
              <a:rPr lang="en-US" sz="1200" kern="1200" baseline="0" dirty="0" smtClean="0">
                <a:solidFill>
                  <a:schemeClr val="tx1"/>
                </a:solidFill>
                <a:latin typeface="+mn-lt"/>
                <a:ea typeface="+mn-ea"/>
                <a:cs typeface="+mn-cs"/>
              </a:rPr>
              <a:t>in a paging system. However, in this case the page structure of programs and</a:t>
            </a:r>
          </a:p>
          <a:p>
            <a:r>
              <a:rPr lang="en-US" sz="1200" kern="1200" baseline="0" dirty="0" smtClean="0">
                <a:solidFill>
                  <a:schemeClr val="tx1"/>
                </a:solidFill>
                <a:latin typeface="+mn-lt"/>
                <a:ea typeface="+mn-ea"/>
                <a:cs typeface="+mn-cs"/>
              </a:rPr>
              <a:t>data is not visible to the programmer, making the specification of protection and</a:t>
            </a:r>
          </a:p>
          <a:p>
            <a:r>
              <a:rPr lang="en-US" sz="1200" kern="1200" baseline="0" dirty="0" smtClean="0">
                <a:solidFill>
                  <a:schemeClr val="tx1"/>
                </a:solidFill>
                <a:latin typeface="+mn-lt"/>
                <a:ea typeface="+mn-ea"/>
                <a:cs typeface="+mn-cs"/>
              </a:rPr>
              <a:t>sharing requirements more awkward.</a:t>
            </a:r>
          </a:p>
          <a:p>
            <a:endParaRPr lang="en-US" sz="1200" kern="1200" baseline="0" dirty="0" smtClean="0">
              <a:solidFill>
                <a:schemeClr val="tx1"/>
              </a:solidFill>
              <a:latin typeface="+mn-lt"/>
              <a:ea typeface="+mn-ea"/>
              <a:cs typeface="+mn-cs"/>
            </a:endParaRPr>
          </a:p>
          <a:p>
            <a:r>
              <a:rPr lang="en-NZ" b="0" dirty="0" smtClean="0"/>
              <a:t>Figure 8.13 illustrates the types of protection relationships that can be enforced in such a system.</a:t>
            </a:r>
          </a:p>
          <a:p>
            <a:endParaRPr lang="en-NZ" b="0" dirty="0" smtClean="0"/>
          </a:p>
          <a:p>
            <a:r>
              <a:rPr lang="en-US" sz="1200" b="0" kern="1200" baseline="0" dirty="0" smtClean="0">
                <a:solidFill>
                  <a:schemeClr val="tx1"/>
                </a:solidFill>
                <a:latin typeface="+mn-lt"/>
                <a:ea typeface="+mn-ea"/>
                <a:cs typeface="+mn-cs"/>
              </a:rPr>
              <a:t>More sophisticated mechanisms can also be provided. A common scheme is</a:t>
            </a:r>
          </a:p>
          <a:p>
            <a:r>
              <a:rPr lang="en-US" sz="1200" b="0" kern="1200" baseline="0" dirty="0" smtClean="0">
                <a:solidFill>
                  <a:schemeClr val="tx1"/>
                </a:solidFill>
                <a:latin typeface="+mn-lt"/>
                <a:ea typeface="+mn-ea"/>
                <a:cs typeface="+mn-cs"/>
              </a:rPr>
              <a:t>to use a ring-protection structure, of the type we referred to in Chapter 3 ( Figure</a:t>
            </a:r>
          </a:p>
          <a:p>
            <a:r>
              <a:rPr lang="en-US" sz="1200" b="0" kern="1200" baseline="0" dirty="0" smtClean="0">
                <a:solidFill>
                  <a:schemeClr val="tx1"/>
                </a:solidFill>
                <a:latin typeface="+mn-lt"/>
                <a:ea typeface="+mn-ea"/>
                <a:cs typeface="+mn-cs"/>
              </a:rPr>
              <a:t>3.18 ). In this scheme, lower-numbered, or inner, rings enjoy greater privilege than</a:t>
            </a:r>
          </a:p>
          <a:p>
            <a:r>
              <a:rPr lang="en-US" sz="1200" b="0" kern="1200" baseline="0" dirty="0" smtClean="0">
                <a:solidFill>
                  <a:schemeClr val="tx1"/>
                </a:solidFill>
                <a:latin typeface="+mn-lt"/>
                <a:ea typeface="+mn-ea"/>
                <a:cs typeface="+mn-cs"/>
              </a:rPr>
              <a:t>higher-numbered, or outer, rings. Typically, ring 0 is reserved for kernel functions</a:t>
            </a:r>
          </a:p>
          <a:p>
            <a:r>
              <a:rPr lang="en-US" sz="1200" b="0" kern="1200" baseline="0" dirty="0" smtClean="0">
                <a:solidFill>
                  <a:schemeClr val="tx1"/>
                </a:solidFill>
                <a:latin typeface="+mn-lt"/>
                <a:ea typeface="+mn-ea"/>
                <a:cs typeface="+mn-cs"/>
              </a:rPr>
              <a:t>of the operating system, with applications at a higher level. Some utilities or operating</a:t>
            </a:r>
          </a:p>
          <a:p>
            <a:r>
              <a:rPr lang="en-US" sz="1200" b="0" kern="1200" baseline="0" dirty="0" smtClean="0">
                <a:solidFill>
                  <a:schemeClr val="tx1"/>
                </a:solidFill>
                <a:latin typeface="+mn-lt"/>
                <a:ea typeface="+mn-ea"/>
                <a:cs typeface="+mn-cs"/>
              </a:rPr>
              <a:t>system services may occupy an intermediate ring. Basic principles of the ring</a:t>
            </a:r>
          </a:p>
          <a:p>
            <a:r>
              <a:rPr lang="en-US" sz="1200" b="0" kern="1200" baseline="0" dirty="0" smtClean="0">
                <a:solidFill>
                  <a:schemeClr val="tx1"/>
                </a:solidFill>
                <a:latin typeface="+mn-lt"/>
                <a:ea typeface="+mn-ea"/>
                <a:cs typeface="+mn-cs"/>
              </a:rPr>
              <a:t>system are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 program may access only data that reside on the same ring or a less privileged</a:t>
            </a:r>
          </a:p>
          <a:p>
            <a:r>
              <a:rPr lang="en-US" sz="1200" b="0" kern="1200" baseline="0" dirty="0" smtClean="0">
                <a:solidFill>
                  <a:schemeClr val="tx1"/>
                </a:solidFill>
                <a:latin typeface="+mn-lt"/>
                <a:ea typeface="+mn-ea"/>
                <a:cs typeface="+mn-cs"/>
              </a:rPr>
              <a:t>ring.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program may call services residing on the same or a more privileged ring.</a:t>
            </a:r>
            <a:endParaRPr lang="en-NZ" b="0"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6138333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design of the memory management portion of an operating system depends on</a:t>
            </a:r>
          </a:p>
          <a:p>
            <a:r>
              <a:rPr lang="en-US" sz="1200" kern="1200" baseline="0" dirty="0" smtClean="0">
                <a:solidFill>
                  <a:schemeClr val="tx1"/>
                </a:solidFill>
                <a:latin typeface="+mn-lt"/>
                <a:ea typeface="+mn-ea"/>
                <a:cs typeface="+mn-cs"/>
              </a:rPr>
              <a:t>three fundamental areas of choice: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or not to use virtual memory techniques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use of paging or segmentation or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algorithms employed for various aspects of memory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choices made in the first two areas depend on the hardware platform available.</a:t>
            </a:r>
          </a:p>
          <a:p>
            <a:r>
              <a:rPr lang="en-US" sz="1200" kern="1200" baseline="0" dirty="0" smtClean="0">
                <a:solidFill>
                  <a:schemeClr val="tx1"/>
                </a:solidFill>
                <a:latin typeface="+mn-lt"/>
                <a:ea typeface="+mn-ea"/>
                <a:cs typeface="+mn-cs"/>
              </a:rPr>
              <a:t>Thus, earlier UNIX implementations did not provide virtual memory because the</a:t>
            </a:r>
          </a:p>
          <a:p>
            <a:r>
              <a:rPr lang="en-US" sz="1200" kern="1200" baseline="0" dirty="0" smtClean="0">
                <a:solidFill>
                  <a:schemeClr val="tx1"/>
                </a:solidFill>
                <a:latin typeface="+mn-lt"/>
                <a:ea typeface="+mn-ea"/>
                <a:cs typeface="+mn-cs"/>
              </a:rPr>
              <a:t>processors on which the system ran did not support paging or segmentation. Neither</a:t>
            </a:r>
          </a:p>
          <a:p>
            <a:r>
              <a:rPr lang="en-US" sz="1200" kern="1200" baseline="0" dirty="0" smtClean="0">
                <a:solidFill>
                  <a:schemeClr val="tx1"/>
                </a:solidFill>
                <a:latin typeface="+mn-lt"/>
                <a:ea typeface="+mn-ea"/>
                <a:cs typeface="+mn-cs"/>
              </a:rPr>
              <a:t>of these techniques is practical without hardware support for address translation</a:t>
            </a:r>
          </a:p>
          <a:p>
            <a:r>
              <a:rPr lang="en-US" sz="1200" kern="1200" baseline="0" dirty="0" smtClean="0">
                <a:solidFill>
                  <a:schemeClr val="tx1"/>
                </a:solidFill>
                <a:latin typeface="+mn-lt"/>
                <a:ea typeface="+mn-ea"/>
                <a:cs typeface="+mn-cs"/>
              </a:rPr>
              <a:t>and other basic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additional comments about the first two items in the preceding list: First,</a:t>
            </a:r>
          </a:p>
          <a:p>
            <a:r>
              <a:rPr lang="en-US" sz="1200" kern="1200" baseline="0" dirty="0" smtClean="0">
                <a:solidFill>
                  <a:schemeClr val="tx1"/>
                </a:solidFill>
                <a:latin typeface="+mn-lt"/>
                <a:ea typeface="+mn-ea"/>
                <a:cs typeface="+mn-cs"/>
              </a:rPr>
              <a:t>with the exception of operating systems for some of the older personal computers,</a:t>
            </a:r>
          </a:p>
          <a:p>
            <a:r>
              <a:rPr lang="en-US" sz="1200" kern="1200" baseline="0" dirty="0" smtClean="0">
                <a:solidFill>
                  <a:schemeClr val="tx1"/>
                </a:solidFill>
                <a:latin typeface="+mn-lt"/>
                <a:ea typeface="+mn-ea"/>
                <a:cs typeface="+mn-cs"/>
              </a:rPr>
              <a:t>such as MS-DOS, and specialized systems, all important operating systems provide</a:t>
            </a:r>
          </a:p>
          <a:p>
            <a:r>
              <a:rPr lang="en-US" sz="1200" kern="1200" baseline="0" dirty="0" smtClean="0">
                <a:solidFill>
                  <a:schemeClr val="tx1"/>
                </a:solidFill>
                <a:latin typeface="+mn-lt"/>
                <a:ea typeface="+mn-ea"/>
                <a:cs typeface="+mn-cs"/>
              </a:rPr>
              <a:t>virtual memory. Second, pure segmentation systems are becoming increasingly rare.</a:t>
            </a:r>
          </a:p>
          <a:p>
            <a:r>
              <a:rPr lang="en-US" sz="1200" kern="1200" baseline="0" dirty="0" smtClean="0">
                <a:solidFill>
                  <a:schemeClr val="tx1"/>
                </a:solidFill>
                <a:latin typeface="+mn-lt"/>
                <a:ea typeface="+mn-ea"/>
                <a:cs typeface="+mn-cs"/>
              </a:rPr>
              <a:t>When segmentation is combined with paging, most of the memory management</a:t>
            </a:r>
          </a:p>
          <a:p>
            <a:r>
              <a:rPr lang="en-US" sz="1200" kern="1200" baseline="0" dirty="0" smtClean="0">
                <a:solidFill>
                  <a:schemeClr val="tx1"/>
                </a:solidFill>
                <a:latin typeface="+mn-lt"/>
                <a:ea typeface="+mn-ea"/>
                <a:cs typeface="+mn-cs"/>
              </a:rPr>
              <a:t>issues confronting the operating system designer are in the area of paging. Thus,</a:t>
            </a:r>
          </a:p>
          <a:p>
            <a:r>
              <a:rPr lang="en-US" sz="1200" kern="1200" baseline="0" dirty="0" smtClean="0">
                <a:solidFill>
                  <a:schemeClr val="tx1"/>
                </a:solidFill>
                <a:latin typeface="+mn-lt"/>
                <a:ea typeface="+mn-ea"/>
                <a:cs typeface="+mn-cs"/>
              </a:rPr>
              <a:t>we can concentrate in this section on the issues associated with paging.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choices related to the third item are the domain of operating system software</a:t>
            </a:r>
          </a:p>
          <a:p>
            <a:r>
              <a:rPr lang="en-US" sz="1200" kern="1200" baseline="0" dirty="0" smtClean="0">
                <a:solidFill>
                  <a:schemeClr val="tx1"/>
                </a:solidFill>
                <a:latin typeface="+mn-lt"/>
                <a:ea typeface="+mn-ea"/>
                <a:cs typeface="+mn-cs"/>
              </a:rPr>
              <a:t>and are the subject of this section.</a:t>
            </a:r>
            <a:endParaRPr lang="en-NZ" baseline="0" dirty="0" smtClean="0"/>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1192531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For now, we can talk in general</a:t>
            </a:r>
          </a:p>
          <a:p>
            <a:r>
              <a:rPr lang="en-US" sz="1200" kern="1200" baseline="0" dirty="0" smtClean="0">
                <a:solidFill>
                  <a:schemeClr val="tx1"/>
                </a:solidFill>
                <a:latin typeface="+mn-lt"/>
                <a:ea typeface="+mn-ea"/>
                <a:cs typeface="+mn-cs"/>
              </a:rPr>
              <a:t>terms, and we will use the term </a:t>
            </a:r>
            <a:r>
              <a:rPr lang="en-US" sz="1200" i="1" kern="1200" baseline="0" dirty="0" smtClean="0">
                <a:solidFill>
                  <a:schemeClr val="tx1"/>
                </a:solidFill>
                <a:latin typeface="+mn-lt"/>
                <a:ea typeface="+mn-ea"/>
                <a:cs typeface="+mn-cs"/>
              </a:rPr>
              <a:t>piece to refer to either page or segment, depending</a:t>
            </a:r>
          </a:p>
          <a:p>
            <a:r>
              <a:rPr lang="en-US" sz="1200" kern="1200" baseline="0" dirty="0" smtClean="0">
                <a:solidFill>
                  <a:schemeClr val="tx1"/>
                </a:solidFill>
                <a:latin typeface="+mn-lt"/>
                <a:ea typeface="+mn-ea"/>
                <a:cs typeface="+mn-cs"/>
              </a:rPr>
              <a:t>on whether paging or segmentation is employed. Suppose that it is time to bring a</a:t>
            </a:r>
          </a:p>
          <a:p>
            <a:r>
              <a:rPr lang="en-US" sz="1200" kern="1200" baseline="0" dirty="0" smtClean="0">
                <a:solidFill>
                  <a:schemeClr val="tx1"/>
                </a:solidFill>
                <a:latin typeface="+mn-lt"/>
                <a:ea typeface="+mn-ea"/>
                <a:cs typeface="+mn-cs"/>
              </a:rPr>
              <a:t>new process into memory. The operating system begins by bringing in only one or</a:t>
            </a:r>
          </a:p>
          <a:p>
            <a:r>
              <a:rPr lang="en-US" sz="1200" kern="1200" baseline="0" dirty="0" smtClean="0">
                <a:solidFill>
                  <a:schemeClr val="tx1"/>
                </a:solidFill>
                <a:latin typeface="+mn-lt"/>
                <a:ea typeface="+mn-ea"/>
                <a:cs typeface="+mn-cs"/>
              </a:rPr>
              <a:t>a few pieces, to include the initial program piece and the initial data piece to which</a:t>
            </a:r>
          </a:p>
          <a:p>
            <a:r>
              <a:rPr lang="en-US" sz="1200" kern="1200" baseline="0" dirty="0" smtClean="0">
                <a:solidFill>
                  <a:schemeClr val="tx1"/>
                </a:solidFill>
                <a:latin typeface="+mn-lt"/>
                <a:ea typeface="+mn-ea"/>
                <a:cs typeface="+mn-cs"/>
              </a:rPr>
              <a:t>those instructions refer.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portion of a process that is actually in main memory</a:t>
            </a:r>
          </a:p>
          <a:p>
            <a:r>
              <a:rPr lang="en-US" sz="1200" kern="1200" baseline="0" dirty="0" smtClean="0">
                <a:solidFill>
                  <a:schemeClr val="tx1"/>
                </a:solidFill>
                <a:latin typeface="+mn-lt"/>
                <a:ea typeface="+mn-ea"/>
                <a:cs typeface="+mn-cs"/>
              </a:rPr>
              <a:t>at any time is defined to be the </a:t>
            </a:r>
            <a:r>
              <a:rPr lang="en-US" sz="1200" b="1" kern="1200" baseline="0" dirty="0" smtClean="0">
                <a:solidFill>
                  <a:schemeClr val="tx1"/>
                </a:solidFill>
                <a:latin typeface="+mn-lt"/>
                <a:ea typeface="+mn-ea"/>
                <a:cs typeface="+mn-cs"/>
              </a:rPr>
              <a:t>resident </a:t>
            </a:r>
            <a:r>
              <a:rPr lang="en-US" sz="1200" b="0" kern="1200" baseline="0" dirty="0" smtClean="0">
                <a:solidFill>
                  <a:schemeClr val="tx1"/>
                </a:solidFill>
                <a:latin typeface="+mn-lt"/>
                <a:ea typeface="+mn-ea"/>
                <a:cs typeface="+mn-cs"/>
              </a:rPr>
              <a:t>set of the process. As the process executes,</a:t>
            </a:r>
          </a:p>
          <a:p>
            <a:r>
              <a:rPr lang="en-US" sz="1200" kern="1200" baseline="0" dirty="0" smtClean="0">
                <a:solidFill>
                  <a:schemeClr val="tx1"/>
                </a:solidFill>
                <a:latin typeface="+mn-lt"/>
                <a:ea typeface="+mn-ea"/>
                <a:cs typeface="+mn-cs"/>
              </a:rPr>
              <a:t>things proceed smoothly as long as all memory references are to locations that are</a:t>
            </a:r>
          </a:p>
          <a:p>
            <a:r>
              <a:rPr lang="en-US" sz="1200" kern="1200" baseline="0" dirty="0" smtClean="0">
                <a:solidFill>
                  <a:schemeClr val="tx1"/>
                </a:solidFill>
                <a:latin typeface="+mn-lt"/>
                <a:ea typeface="+mn-ea"/>
                <a:cs typeface="+mn-cs"/>
              </a:rPr>
              <a:t>in the resident set. Using the segment or page table, the processor always is able to</a:t>
            </a:r>
          </a:p>
          <a:p>
            <a:r>
              <a:rPr lang="en-US" sz="1200" kern="1200" baseline="0" dirty="0" smtClean="0">
                <a:solidFill>
                  <a:schemeClr val="tx1"/>
                </a:solidFill>
                <a:latin typeface="+mn-lt"/>
                <a:ea typeface="+mn-ea"/>
                <a:cs typeface="+mn-cs"/>
              </a:rPr>
              <a:t>determine whether this is so. If the processor encounters a logical address that is</a:t>
            </a:r>
          </a:p>
          <a:p>
            <a:r>
              <a:rPr lang="en-US" sz="1200" kern="1200" baseline="0" dirty="0" smtClean="0">
                <a:solidFill>
                  <a:schemeClr val="tx1"/>
                </a:solidFill>
                <a:latin typeface="+mn-lt"/>
                <a:ea typeface="+mn-ea"/>
                <a:cs typeface="+mn-cs"/>
              </a:rPr>
              <a:t>not in main memory, it generates an interrupt indicating a memory access fault. The</a:t>
            </a:r>
          </a:p>
          <a:p>
            <a:r>
              <a:rPr lang="en-US" sz="1200" kern="1200" baseline="0" dirty="0" smtClean="0">
                <a:solidFill>
                  <a:schemeClr val="tx1"/>
                </a:solidFill>
                <a:latin typeface="+mn-lt"/>
                <a:ea typeface="+mn-ea"/>
                <a:cs typeface="+mn-cs"/>
              </a:rPr>
              <a:t>operating system puts the interrupted process in a blocking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the execution of this process to proceed later, the operating system will need to</a:t>
            </a:r>
          </a:p>
          <a:p>
            <a:r>
              <a:rPr lang="en-US" sz="1200" kern="1200" baseline="0" dirty="0" smtClean="0">
                <a:solidFill>
                  <a:schemeClr val="tx1"/>
                </a:solidFill>
                <a:latin typeface="+mn-lt"/>
                <a:ea typeface="+mn-ea"/>
                <a:cs typeface="+mn-cs"/>
              </a:rPr>
              <a:t>bring into main memory the piece of the process that contains the logical address</a:t>
            </a:r>
          </a:p>
          <a:p>
            <a:r>
              <a:rPr lang="en-US" sz="1200" kern="1200" baseline="0" dirty="0" smtClean="0">
                <a:solidFill>
                  <a:schemeClr val="tx1"/>
                </a:solidFill>
                <a:latin typeface="+mn-lt"/>
                <a:ea typeface="+mn-ea"/>
                <a:cs typeface="+mn-cs"/>
              </a:rPr>
              <a:t>that caused the access fault. For this purpose, the operating system issues a disk I/O</a:t>
            </a:r>
          </a:p>
          <a:p>
            <a:r>
              <a:rPr lang="en-US" sz="1200" kern="1200" baseline="0" dirty="0" smtClean="0">
                <a:solidFill>
                  <a:schemeClr val="tx1"/>
                </a:solidFill>
                <a:latin typeface="+mn-lt"/>
                <a:ea typeface="+mn-ea"/>
                <a:cs typeface="+mn-cs"/>
              </a:rPr>
              <a:t>read request. After the I/O request has been issued, the operating system can dispatch</a:t>
            </a:r>
          </a:p>
          <a:p>
            <a:r>
              <a:rPr lang="en-US" sz="1200" kern="1200" baseline="0" dirty="0" smtClean="0">
                <a:solidFill>
                  <a:schemeClr val="tx1"/>
                </a:solidFill>
                <a:latin typeface="+mn-lt"/>
                <a:ea typeface="+mn-ea"/>
                <a:cs typeface="+mn-cs"/>
              </a:rPr>
              <a:t>another process to run while the disk I/O is performed. Once the desired piece</a:t>
            </a:r>
          </a:p>
          <a:p>
            <a:r>
              <a:rPr lang="en-US" sz="1200" kern="1200" baseline="0" dirty="0" smtClean="0">
                <a:solidFill>
                  <a:schemeClr val="tx1"/>
                </a:solidFill>
                <a:latin typeface="+mn-lt"/>
                <a:ea typeface="+mn-ea"/>
                <a:cs typeface="+mn-cs"/>
              </a:rPr>
              <a:t>has been brought into main memory, an I/O interrupt is issued, giving control back</a:t>
            </a:r>
          </a:p>
          <a:p>
            <a:r>
              <a:rPr lang="en-US" sz="1200" kern="1200" baseline="0" dirty="0" smtClean="0">
                <a:solidFill>
                  <a:schemeClr val="tx1"/>
                </a:solidFill>
                <a:latin typeface="+mn-lt"/>
                <a:ea typeface="+mn-ea"/>
                <a:cs typeface="+mn-cs"/>
              </a:rPr>
              <a:t>to the operating system, which places the affected process back into a Ready state.</a:t>
            </a:r>
            <a:endParaRPr lang="en-US"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702761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Table 8.4 lists the key design elements that</a:t>
            </a:r>
          </a:p>
          <a:p>
            <a:r>
              <a:rPr lang="en-US" sz="1200" kern="1200" baseline="0" dirty="0" smtClean="0">
                <a:solidFill>
                  <a:schemeClr val="tx1"/>
                </a:solidFill>
                <a:latin typeface="+mn-lt"/>
                <a:ea typeface="+mn-ea"/>
                <a:cs typeface="+mn-cs"/>
              </a:rPr>
              <a:t>we examine. In each case, the key issue is one of performance: We would like to</a:t>
            </a:r>
          </a:p>
          <a:p>
            <a:r>
              <a:rPr lang="en-US" sz="1200" kern="1200" baseline="0" dirty="0" smtClean="0">
                <a:solidFill>
                  <a:schemeClr val="tx1"/>
                </a:solidFill>
                <a:latin typeface="+mn-lt"/>
                <a:ea typeface="+mn-ea"/>
                <a:cs typeface="+mn-cs"/>
              </a:rPr>
              <a:t>minimize the rate at which page faults occur, because page faults cause considerable</a:t>
            </a:r>
          </a:p>
          <a:p>
            <a:r>
              <a:rPr lang="en-US" sz="1200" kern="1200" baseline="0" dirty="0" smtClean="0">
                <a:solidFill>
                  <a:schemeClr val="tx1"/>
                </a:solidFill>
                <a:latin typeface="+mn-lt"/>
                <a:ea typeface="+mn-ea"/>
                <a:cs typeface="+mn-cs"/>
              </a:rPr>
              <a:t>software overhead. At a minimum, the overhead includes deciding which resident</a:t>
            </a:r>
          </a:p>
          <a:p>
            <a:r>
              <a:rPr lang="en-US" sz="1200" kern="1200" baseline="0" dirty="0" smtClean="0">
                <a:solidFill>
                  <a:schemeClr val="tx1"/>
                </a:solidFill>
                <a:latin typeface="+mn-lt"/>
                <a:ea typeface="+mn-ea"/>
                <a:cs typeface="+mn-cs"/>
              </a:rPr>
              <a:t>page or pages to replace, and the I/O of exchanging pages. Also, the operating system</a:t>
            </a:r>
          </a:p>
          <a:p>
            <a:r>
              <a:rPr lang="en-US" sz="1200" kern="1200" baseline="0" dirty="0" smtClean="0">
                <a:solidFill>
                  <a:schemeClr val="tx1"/>
                </a:solidFill>
                <a:latin typeface="+mn-lt"/>
                <a:ea typeface="+mn-ea"/>
                <a:cs typeface="+mn-cs"/>
              </a:rPr>
              <a:t>must schedule another process to run during the page I/O, causing a process</a:t>
            </a:r>
          </a:p>
          <a:p>
            <a:r>
              <a:rPr lang="en-US" sz="1200" kern="1200" baseline="0" dirty="0" smtClean="0">
                <a:solidFill>
                  <a:schemeClr val="tx1"/>
                </a:solidFill>
                <a:latin typeface="+mn-lt"/>
                <a:ea typeface="+mn-ea"/>
                <a:cs typeface="+mn-cs"/>
              </a:rPr>
              <a:t>switch. Accordingly, we would like to arrange matters so that, during the time that</a:t>
            </a:r>
          </a:p>
          <a:p>
            <a:r>
              <a:rPr lang="en-US" sz="1200" kern="1200" baseline="0" dirty="0" smtClean="0">
                <a:solidFill>
                  <a:schemeClr val="tx1"/>
                </a:solidFill>
                <a:latin typeface="+mn-lt"/>
                <a:ea typeface="+mn-ea"/>
                <a:cs typeface="+mn-cs"/>
              </a:rPr>
              <a:t>a process is executing, the probability of referencing a word on a missing page is</a:t>
            </a:r>
          </a:p>
          <a:p>
            <a:r>
              <a:rPr lang="en-US" sz="1200" kern="1200" baseline="0" dirty="0" smtClean="0">
                <a:solidFill>
                  <a:schemeClr val="tx1"/>
                </a:solidFill>
                <a:latin typeface="+mn-lt"/>
                <a:ea typeface="+mn-ea"/>
                <a:cs typeface="+mn-cs"/>
              </a:rPr>
              <a:t>minimized. In all of the areas referred to in Table 8.4 , there is no definitive policy</a:t>
            </a:r>
          </a:p>
          <a:p>
            <a:r>
              <a:rPr lang="en-US" sz="1200" kern="1200" baseline="0" dirty="0" smtClean="0">
                <a:solidFill>
                  <a:schemeClr val="tx1"/>
                </a:solidFill>
                <a:latin typeface="+mn-lt"/>
                <a:ea typeface="+mn-ea"/>
                <a:cs typeface="+mn-cs"/>
              </a:rPr>
              <a:t>that works best.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As we shall see, the task of memory management in a paging environment</a:t>
            </a:r>
          </a:p>
          <a:p>
            <a:r>
              <a:rPr lang="en-US" sz="1200" kern="1200" baseline="0" dirty="0" smtClean="0">
                <a:solidFill>
                  <a:schemeClr val="tx1"/>
                </a:solidFill>
                <a:latin typeface="+mn-lt"/>
                <a:ea typeface="+mn-ea"/>
                <a:cs typeface="+mn-cs"/>
              </a:rPr>
              <a:t>is fiendishly complex. Furthermore, the performance of any particular set</a:t>
            </a:r>
          </a:p>
          <a:p>
            <a:r>
              <a:rPr lang="en-US" sz="1200" kern="1200" baseline="0" dirty="0" smtClean="0">
                <a:solidFill>
                  <a:schemeClr val="tx1"/>
                </a:solidFill>
                <a:latin typeface="+mn-lt"/>
                <a:ea typeface="+mn-ea"/>
                <a:cs typeface="+mn-cs"/>
              </a:rPr>
              <a:t>of policies depends on main memory size, the relative speed of main and secondary</a:t>
            </a:r>
          </a:p>
          <a:p>
            <a:r>
              <a:rPr lang="en-US" sz="1200" kern="1200" baseline="0" dirty="0" smtClean="0">
                <a:solidFill>
                  <a:schemeClr val="tx1"/>
                </a:solidFill>
                <a:latin typeface="+mn-lt"/>
                <a:ea typeface="+mn-ea"/>
                <a:cs typeface="+mn-cs"/>
              </a:rPr>
              <a:t>memory, the size and number of processes competing for resources, and the execution</a:t>
            </a:r>
          </a:p>
          <a:p>
            <a:r>
              <a:rPr lang="en-US" sz="1200" kern="1200" baseline="0" dirty="0" smtClean="0">
                <a:solidFill>
                  <a:schemeClr val="tx1"/>
                </a:solidFill>
                <a:latin typeface="+mn-lt"/>
                <a:ea typeface="+mn-ea"/>
                <a:cs typeface="+mn-cs"/>
              </a:rPr>
              <a:t>behavior of individual programs. This latter characteristic depends on the nature</a:t>
            </a:r>
          </a:p>
          <a:p>
            <a:r>
              <a:rPr lang="en-US" sz="1200" kern="1200" baseline="0" dirty="0" smtClean="0">
                <a:solidFill>
                  <a:schemeClr val="tx1"/>
                </a:solidFill>
                <a:latin typeface="+mn-lt"/>
                <a:ea typeface="+mn-ea"/>
                <a:cs typeface="+mn-cs"/>
              </a:rPr>
              <a:t>of the application, the programming language and compiler employed, the style of</a:t>
            </a:r>
          </a:p>
          <a:p>
            <a:r>
              <a:rPr lang="en-US" sz="1200" kern="1200" baseline="0" dirty="0" smtClean="0">
                <a:solidFill>
                  <a:schemeClr val="tx1"/>
                </a:solidFill>
                <a:latin typeface="+mn-lt"/>
                <a:ea typeface="+mn-ea"/>
                <a:cs typeface="+mn-cs"/>
              </a:rPr>
              <a:t>the programmer who wrote it, and, for an interactive program, the dynamic behavior</a:t>
            </a:r>
          </a:p>
          <a:p>
            <a:r>
              <a:rPr lang="en-US" sz="1200" kern="1200" baseline="0" dirty="0" smtClean="0">
                <a:solidFill>
                  <a:schemeClr val="tx1"/>
                </a:solidFill>
                <a:latin typeface="+mn-lt"/>
                <a:ea typeface="+mn-ea"/>
                <a:cs typeface="+mn-cs"/>
              </a:rPr>
              <a:t>of the user. Thus, the reader must expect no final answers here or anywhere. For</a:t>
            </a:r>
          </a:p>
          <a:p>
            <a:r>
              <a:rPr lang="en-US" sz="1200" kern="1200" baseline="0" dirty="0" smtClean="0">
                <a:solidFill>
                  <a:schemeClr val="tx1"/>
                </a:solidFill>
                <a:latin typeface="+mn-lt"/>
                <a:ea typeface="+mn-ea"/>
                <a:cs typeface="+mn-cs"/>
              </a:rPr>
              <a:t>smaller systems, the operating system designer should attempt to choose a set of policies</a:t>
            </a:r>
          </a:p>
          <a:p>
            <a:r>
              <a:rPr lang="en-US" sz="1200" kern="1200" baseline="0" dirty="0" smtClean="0">
                <a:solidFill>
                  <a:schemeClr val="tx1"/>
                </a:solidFill>
                <a:latin typeface="+mn-lt"/>
                <a:ea typeface="+mn-ea"/>
                <a:cs typeface="+mn-cs"/>
              </a:rPr>
              <a:t>that seems “good” over a wide range of conditions, based on the current state of</a:t>
            </a:r>
          </a:p>
          <a:p>
            <a:r>
              <a:rPr lang="en-US" sz="1200" kern="1200" baseline="0" dirty="0" smtClean="0">
                <a:solidFill>
                  <a:schemeClr val="tx1"/>
                </a:solidFill>
                <a:latin typeface="+mn-lt"/>
                <a:ea typeface="+mn-ea"/>
                <a:cs typeface="+mn-cs"/>
              </a:rPr>
              <a:t>knowledge. For larger systems, particularly mainframes, the operating system should</a:t>
            </a:r>
          </a:p>
          <a:p>
            <a:r>
              <a:rPr lang="en-US" sz="1200" kern="1200" baseline="0" dirty="0" smtClean="0">
                <a:solidFill>
                  <a:schemeClr val="tx1"/>
                </a:solidFill>
                <a:latin typeface="+mn-lt"/>
                <a:ea typeface="+mn-ea"/>
                <a:cs typeface="+mn-cs"/>
              </a:rPr>
              <a:t>be equipped with monitoring and control tools that allow the site manager to tune</a:t>
            </a:r>
          </a:p>
          <a:p>
            <a:r>
              <a:rPr lang="en-US" sz="1200" kern="1200" baseline="0" dirty="0" smtClean="0">
                <a:solidFill>
                  <a:schemeClr val="tx1"/>
                </a:solidFill>
                <a:latin typeface="+mn-lt"/>
                <a:ea typeface="+mn-ea"/>
                <a:cs typeface="+mn-cs"/>
              </a:rPr>
              <a:t>the operating system to get “good” results based on site conditions.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791470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fetch policy determines when a page should be brought into main memory. The</a:t>
            </a:r>
          </a:p>
          <a:p>
            <a:r>
              <a:rPr lang="en-US" sz="1200" kern="1200" baseline="0" dirty="0" smtClean="0">
                <a:solidFill>
                  <a:schemeClr val="tx1"/>
                </a:solidFill>
                <a:latin typeface="+mn-lt"/>
                <a:ea typeface="+mn-ea"/>
                <a:cs typeface="+mn-cs"/>
              </a:rPr>
              <a:t>two common alternatives are demand paging and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demand paging ,</a:t>
            </a:r>
          </a:p>
          <a:p>
            <a:r>
              <a:rPr lang="en-US" sz="1200" kern="1200" baseline="0" dirty="0" smtClean="0">
                <a:solidFill>
                  <a:schemeClr val="tx1"/>
                </a:solidFill>
                <a:latin typeface="+mn-lt"/>
                <a:ea typeface="+mn-ea"/>
                <a:cs typeface="+mn-cs"/>
              </a:rPr>
              <a:t>a page is brought into main memory only when a reference is made to a location on</a:t>
            </a:r>
          </a:p>
          <a:p>
            <a:r>
              <a:rPr lang="en-US" sz="1200" kern="1200" baseline="0" dirty="0" smtClean="0">
                <a:solidFill>
                  <a:schemeClr val="tx1"/>
                </a:solidFill>
                <a:latin typeface="+mn-lt"/>
                <a:ea typeface="+mn-ea"/>
                <a:cs typeface="+mn-cs"/>
              </a:rPr>
              <a:t>that page. If the other elements of memory management policy are good, the following</a:t>
            </a:r>
          </a:p>
          <a:p>
            <a:r>
              <a:rPr lang="en-US" sz="1200" kern="1200" baseline="0" dirty="0" smtClean="0">
                <a:solidFill>
                  <a:schemeClr val="tx1"/>
                </a:solidFill>
                <a:latin typeface="+mn-lt"/>
                <a:ea typeface="+mn-ea"/>
                <a:cs typeface="+mn-cs"/>
              </a:rPr>
              <a:t>should happen. When a process is first started, there will be a flurry of page</a:t>
            </a:r>
          </a:p>
          <a:p>
            <a:r>
              <a:rPr lang="en-US" sz="1200" kern="1200" baseline="0" dirty="0" smtClean="0">
                <a:solidFill>
                  <a:schemeClr val="tx1"/>
                </a:solidFill>
                <a:latin typeface="+mn-lt"/>
                <a:ea typeface="+mn-ea"/>
                <a:cs typeface="+mn-cs"/>
              </a:rPr>
              <a:t>faults. As more and more pages are brought in, the principle of locality suggests that</a:t>
            </a:r>
          </a:p>
          <a:p>
            <a:r>
              <a:rPr lang="en-US" sz="1200" kern="1200" baseline="0" dirty="0" smtClean="0">
                <a:solidFill>
                  <a:schemeClr val="tx1"/>
                </a:solidFill>
                <a:latin typeface="+mn-lt"/>
                <a:ea typeface="+mn-ea"/>
                <a:cs typeface="+mn-cs"/>
              </a:rPr>
              <a:t>most future references will be to pages that have recently been brought in. Thus,</a:t>
            </a:r>
          </a:p>
          <a:p>
            <a:r>
              <a:rPr lang="en-US" sz="1200" kern="1200" baseline="0" dirty="0" smtClean="0">
                <a:solidFill>
                  <a:schemeClr val="tx1"/>
                </a:solidFill>
                <a:latin typeface="+mn-lt"/>
                <a:ea typeface="+mn-ea"/>
                <a:cs typeface="+mn-cs"/>
              </a:rPr>
              <a:t>after a time, matters should settle down and the number of page faults should drop</a:t>
            </a:r>
          </a:p>
          <a:p>
            <a:r>
              <a:rPr lang="en-US" sz="1200" kern="1200" baseline="0" dirty="0" smtClean="0">
                <a:solidFill>
                  <a:schemeClr val="tx1"/>
                </a:solidFill>
                <a:latin typeface="+mn-lt"/>
                <a:ea typeface="+mn-ea"/>
                <a:cs typeface="+mn-cs"/>
              </a:rPr>
              <a:t>to a very low level.</a:t>
            </a:r>
            <a:endParaRPr lang="en-US" dirty="0" smtClean="0"/>
          </a:p>
          <a:p>
            <a:endParaRPr lang="en-US" dirty="0" smtClean="0"/>
          </a:p>
          <a:p>
            <a:r>
              <a:rPr lang="en-US" sz="1200" kern="1200" baseline="0" dirty="0" smtClean="0">
                <a:solidFill>
                  <a:schemeClr val="tx1"/>
                </a:solidFill>
                <a:latin typeface="+mn-lt"/>
                <a:ea typeface="+mn-ea"/>
                <a:cs typeface="+mn-cs"/>
              </a:rPr>
              <a:t>With </a:t>
            </a:r>
            <a:r>
              <a:rPr lang="en-US" sz="1200" b="1" kern="1200" baseline="0" dirty="0" err="1" smtClean="0">
                <a:solidFill>
                  <a:schemeClr val="tx1"/>
                </a:solidFill>
                <a:latin typeface="+mn-lt"/>
                <a:ea typeface="+mn-ea"/>
                <a:cs typeface="+mn-cs"/>
              </a:rPr>
              <a:t>prepaging</a:t>
            </a:r>
            <a:r>
              <a:rPr lang="en-US" sz="1200" b="1" kern="1200" baseline="0" dirty="0" smtClean="0">
                <a:solidFill>
                  <a:schemeClr val="tx1"/>
                </a:solidFill>
                <a:latin typeface="+mn-lt"/>
                <a:ea typeface="+mn-ea"/>
                <a:cs typeface="+mn-cs"/>
              </a:rPr>
              <a:t> , </a:t>
            </a:r>
            <a:r>
              <a:rPr lang="en-US" sz="1200" b="0" kern="1200" baseline="0" dirty="0" smtClean="0">
                <a:solidFill>
                  <a:schemeClr val="tx1"/>
                </a:solidFill>
                <a:latin typeface="+mn-lt"/>
                <a:ea typeface="+mn-ea"/>
                <a:cs typeface="+mn-cs"/>
              </a:rPr>
              <a:t>pages other than the one demanded by a page fault are</a:t>
            </a:r>
          </a:p>
          <a:p>
            <a:r>
              <a:rPr lang="en-US" sz="1200" kern="1200" baseline="0" dirty="0" smtClean="0">
                <a:solidFill>
                  <a:schemeClr val="tx1"/>
                </a:solidFill>
                <a:latin typeface="+mn-lt"/>
                <a:ea typeface="+mn-ea"/>
                <a:cs typeface="+mn-cs"/>
              </a:rPr>
              <a:t>brought in.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exploits the characteristics of most secondary memory</a:t>
            </a:r>
          </a:p>
          <a:p>
            <a:r>
              <a:rPr lang="en-US" sz="1200" kern="1200" baseline="0" dirty="0" smtClean="0">
                <a:solidFill>
                  <a:schemeClr val="tx1"/>
                </a:solidFill>
                <a:latin typeface="+mn-lt"/>
                <a:ea typeface="+mn-ea"/>
                <a:cs typeface="+mn-cs"/>
              </a:rPr>
              <a:t>devices, such as disks, which have seek times and rotational latency. If the pages of</a:t>
            </a:r>
          </a:p>
          <a:p>
            <a:r>
              <a:rPr lang="en-US" sz="1200" kern="1200" baseline="0" dirty="0" smtClean="0">
                <a:solidFill>
                  <a:schemeClr val="tx1"/>
                </a:solidFill>
                <a:latin typeface="+mn-lt"/>
                <a:ea typeface="+mn-ea"/>
                <a:cs typeface="+mn-cs"/>
              </a:rPr>
              <a:t>a process are stored contiguously in secondary memory, then it is more efficient to</a:t>
            </a:r>
          </a:p>
          <a:p>
            <a:r>
              <a:rPr lang="en-US" sz="1200" kern="1200" baseline="0" dirty="0" smtClean="0">
                <a:solidFill>
                  <a:schemeClr val="tx1"/>
                </a:solidFill>
                <a:latin typeface="+mn-lt"/>
                <a:ea typeface="+mn-ea"/>
                <a:cs typeface="+mn-cs"/>
              </a:rPr>
              <a:t>bring in a number of contiguous pages at one time rather than bringing them in one</a:t>
            </a:r>
          </a:p>
          <a:p>
            <a:r>
              <a:rPr lang="en-US" sz="1200" kern="1200" baseline="0" dirty="0" smtClean="0">
                <a:solidFill>
                  <a:schemeClr val="tx1"/>
                </a:solidFill>
                <a:latin typeface="+mn-lt"/>
                <a:ea typeface="+mn-ea"/>
                <a:cs typeface="+mn-cs"/>
              </a:rPr>
              <a:t>at a time over an extended period. Of course, this policy is ineffective if most of the</a:t>
            </a:r>
          </a:p>
          <a:p>
            <a:r>
              <a:rPr lang="en-US" sz="1200" kern="1200" baseline="0" dirty="0" smtClean="0">
                <a:solidFill>
                  <a:schemeClr val="tx1"/>
                </a:solidFill>
                <a:latin typeface="+mn-lt"/>
                <a:ea typeface="+mn-ea"/>
                <a:cs typeface="+mn-cs"/>
              </a:rPr>
              <a:t>extra pages that are brought in are not referenced.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policy could be employed either when a process first starts up,</a:t>
            </a:r>
          </a:p>
          <a:p>
            <a:r>
              <a:rPr lang="en-US" sz="1200" kern="1200" baseline="0" dirty="0" smtClean="0">
                <a:solidFill>
                  <a:schemeClr val="tx1"/>
                </a:solidFill>
                <a:latin typeface="+mn-lt"/>
                <a:ea typeface="+mn-ea"/>
                <a:cs typeface="+mn-cs"/>
              </a:rPr>
              <a:t>in which case the programmer would somehow have to designate desired pages, or</a:t>
            </a:r>
          </a:p>
          <a:p>
            <a:r>
              <a:rPr lang="en-US" sz="1200" kern="1200" baseline="0" dirty="0" smtClean="0">
                <a:solidFill>
                  <a:schemeClr val="tx1"/>
                </a:solidFill>
                <a:latin typeface="+mn-lt"/>
                <a:ea typeface="+mn-ea"/>
                <a:cs typeface="+mn-cs"/>
              </a:rPr>
              <a:t>every time a page fault occurs. This latter course would seem preferable because</a:t>
            </a:r>
          </a:p>
          <a:p>
            <a:r>
              <a:rPr lang="en-US" sz="1200" kern="1200" baseline="0" dirty="0" smtClean="0">
                <a:solidFill>
                  <a:schemeClr val="tx1"/>
                </a:solidFill>
                <a:latin typeface="+mn-lt"/>
                <a:ea typeface="+mn-ea"/>
                <a:cs typeface="+mn-cs"/>
              </a:rPr>
              <a:t>it is invisible to the programmer. However, the utility of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has not been</a:t>
            </a:r>
          </a:p>
          <a:p>
            <a:r>
              <a:rPr lang="en-US" sz="1200" kern="1200" baseline="0" dirty="0" smtClean="0">
                <a:solidFill>
                  <a:schemeClr val="tx1"/>
                </a:solidFill>
                <a:latin typeface="+mn-lt"/>
                <a:ea typeface="+mn-ea"/>
                <a:cs typeface="+mn-cs"/>
              </a:rPr>
              <a:t>established [MAEK87].</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should not be confused with swapping. When a process is swapped</a:t>
            </a:r>
          </a:p>
          <a:p>
            <a:r>
              <a:rPr lang="en-US" sz="1200" kern="1200" baseline="0" dirty="0" smtClean="0">
                <a:solidFill>
                  <a:schemeClr val="tx1"/>
                </a:solidFill>
                <a:latin typeface="+mn-lt"/>
                <a:ea typeface="+mn-ea"/>
                <a:cs typeface="+mn-cs"/>
              </a:rPr>
              <a:t>out of memory and put in a suspended state, all of its resident pages are moved out.</a:t>
            </a:r>
          </a:p>
          <a:p>
            <a:r>
              <a:rPr lang="en-US" sz="1200" kern="1200" baseline="0" dirty="0" smtClean="0">
                <a:solidFill>
                  <a:schemeClr val="tx1"/>
                </a:solidFill>
                <a:latin typeface="+mn-lt"/>
                <a:ea typeface="+mn-ea"/>
                <a:cs typeface="+mn-cs"/>
              </a:rPr>
              <a:t>When the process is resumed, all of the pages that were previously in main memory</a:t>
            </a:r>
          </a:p>
          <a:p>
            <a:r>
              <a:rPr lang="en-US" sz="1200" kern="1200" baseline="0" dirty="0" smtClean="0">
                <a:solidFill>
                  <a:schemeClr val="tx1"/>
                </a:solidFill>
                <a:latin typeface="+mn-lt"/>
                <a:ea typeface="+mn-ea"/>
                <a:cs typeface="+mn-cs"/>
              </a:rPr>
              <a:t>are returned to main memory.</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649840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placement policy determines where in real memory a process piece is to reside.</a:t>
            </a:r>
          </a:p>
          <a:p>
            <a:r>
              <a:rPr lang="en-US" sz="1200" kern="1200" baseline="0" dirty="0" smtClean="0">
                <a:solidFill>
                  <a:schemeClr val="tx1"/>
                </a:solidFill>
                <a:latin typeface="+mn-lt"/>
                <a:ea typeface="+mn-ea"/>
                <a:cs typeface="+mn-cs"/>
              </a:rPr>
              <a:t>In a pure segmentation system, the placement policy is an important design issue;</a:t>
            </a:r>
          </a:p>
          <a:p>
            <a:r>
              <a:rPr lang="en-US" sz="1200" kern="1200" baseline="0" dirty="0" smtClean="0">
                <a:solidFill>
                  <a:schemeClr val="tx1"/>
                </a:solidFill>
                <a:latin typeface="+mn-lt"/>
                <a:ea typeface="+mn-ea"/>
                <a:cs typeface="+mn-cs"/>
              </a:rPr>
              <a:t>policies such as best-fit, first-fit, and so on, which were discussed in Chapter 7 , are</a:t>
            </a:r>
          </a:p>
          <a:p>
            <a:r>
              <a:rPr lang="en-US" sz="1200" kern="1200" baseline="0" dirty="0" smtClean="0">
                <a:solidFill>
                  <a:schemeClr val="tx1"/>
                </a:solidFill>
                <a:latin typeface="+mn-lt"/>
                <a:ea typeface="+mn-ea"/>
                <a:cs typeface="+mn-cs"/>
              </a:rPr>
              <a:t>possible alternatives. However, for a system that uses either pure paging or paging</a:t>
            </a:r>
          </a:p>
          <a:p>
            <a:r>
              <a:rPr lang="en-US" sz="1200" kern="1200" baseline="0" dirty="0" smtClean="0">
                <a:solidFill>
                  <a:schemeClr val="tx1"/>
                </a:solidFill>
                <a:latin typeface="+mn-lt"/>
                <a:ea typeface="+mn-ea"/>
                <a:cs typeface="+mn-cs"/>
              </a:rPr>
              <a:t>combined with segmentation, placement is usually irrelevant because the address</a:t>
            </a:r>
          </a:p>
          <a:p>
            <a:r>
              <a:rPr lang="en-US" sz="1200" kern="1200" baseline="0" dirty="0" smtClean="0">
                <a:solidFill>
                  <a:schemeClr val="tx1"/>
                </a:solidFill>
                <a:latin typeface="+mn-lt"/>
                <a:ea typeface="+mn-ea"/>
                <a:cs typeface="+mn-cs"/>
              </a:rPr>
              <a:t>translation hardware and the main memory access hardware can perform their</a:t>
            </a:r>
          </a:p>
          <a:p>
            <a:r>
              <a:rPr lang="en-US" sz="1200" kern="1200" baseline="0" dirty="0" smtClean="0">
                <a:solidFill>
                  <a:schemeClr val="tx1"/>
                </a:solidFill>
                <a:latin typeface="+mn-lt"/>
                <a:ea typeface="+mn-ea"/>
                <a:cs typeface="+mn-cs"/>
              </a:rPr>
              <a:t>functions for any page-frame combination with equal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one area in which placement does become a concern, and this is a</a:t>
            </a:r>
          </a:p>
          <a:p>
            <a:r>
              <a:rPr lang="en-US" sz="1200" kern="1200" baseline="0" dirty="0" smtClean="0">
                <a:solidFill>
                  <a:schemeClr val="tx1"/>
                </a:solidFill>
                <a:latin typeface="+mn-lt"/>
                <a:ea typeface="+mn-ea"/>
                <a:cs typeface="+mn-cs"/>
              </a:rPr>
              <a:t>subject of research and development. On a so-called </a:t>
            </a:r>
            <a:r>
              <a:rPr lang="en-US" sz="1200" kern="1200" baseline="0" dirty="0" err="1" smtClean="0">
                <a:solidFill>
                  <a:schemeClr val="tx1"/>
                </a:solidFill>
                <a:latin typeface="+mn-lt"/>
                <a:ea typeface="+mn-ea"/>
                <a:cs typeface="+mn-cs"/>
              </a:rPr>
              <a:t>nonuniform</a:t>
            </a:r>
            <a:r>
              <a:rPr lang="en-US" sz="1200" kern="1200" baseline="0" dirty="0" smtClean="0">
                <a:solidFill>
                  <a:schemeClr val="tx1"/>
                </a:solidFill>
                <a:latin typeface="+mn-lt"/>
                <a:ea typeface="+mn-ea"/>
                <a:cs typeface="+mn-cs"/>
              </a:rPr>
              <a:t> memory access</a:t>
            </a:r>
          </a:p>
          <a:p>
            <a:r>
              <a:rPr lang="en-US" sz="1200" kern="1200" baseline="0" dirty="0" smtClean="0">
                <a:solidFill>
                  <a:schemeClr val="tx1"/>
                </a:solidFill>
                <a:latin typeface="+mn-lt"/>
                <a:ea typeface="+mn-ea"/>
                <a:cs typeface="+mn-cs"/>
              </a:rPr>
              <a:t>(NUMA) multiprocessor, the distributed, shared memory of the machine can be</a:t>
            </a:r>
          </a:p>
          <a:p>
            <a:r>
              <a:rPr lang="en-US" sz="1200" kern="1200" baseline="0" dirty="0" smtClean="0">
                <a:solidFill>
                  <a:schemeClr val="tx1"/>
                </a:solidFill>
                <a:latin typeface="+mn-lt"/>
                <a:ea typeface="+mn-ea"/>
                <a:cs typeface="+mn-cs"/>
              </a:rPr>
              <a:t>referenced by any processor on the machine, but the time for accessing a particular</a:t>
            </a:r>
          </a:p>
          <a:p>
            <a:r>
              <a:rPr lang="en-US" sz="1200" kern="1200" baseline="0" dirty="0" smtClean="0">
                <a:solidFill>
                  <a:schemeClr val="tx1"/>
                </a:solidFill>
                <a:latin typeface="+mn-lt"/>
                <a:ea typeface="+mn-ea"/>
                <a:cs typeface="+mn-cs"/>
              </a:rPr>
              <a:t>physical location varies with the distance between the processor and the memory</a:t>
            </a:r>
          </a:p>
          <a:p>
            <a:r>
              <a:rPr lang="en-US" sz="1200" kern="1200" baseline="0" dirty="0" smtClean="0">
                <a:solidFill>
                  <a:schemeClr val="tx1"/>
                </a:solidFill>
                <a:latin typeface="+mn-lt"/>
                <a:ea typeface="+mn-ea"/>
                <a:cs typeface="+mn-cs"/>
              </a:rPr>
              <a:t>module. Thus, performance depends heavily on the extent to which data reside</a:t>
            </a:r>
          </a:p>
          <a:p>
            <a:r>
              <a:rPr lang="en-US" sz="1200" kern="1200" baseline="0" dirty="0" smtClean="0">
                <a:solidFill>
                  <a:schemeClr val="tx1"/>
                </a:solidFill>
                <a:latin typeface="+mn-lt"/>
                <a:ea typeface="+mn-ea"/>
                <a:cs typeface="+mn-cs"/>
              </a:rPr>
              <a:t>close to the processors that use them [LARO92, BOLO89, COX89]. For NUMA</a:t>
            </a:r>
          </a:p>
          <a:p>
            <a:r>
              <a:rPr lang="en-US" sz="1200" kern="1200" baseline="0" dirty="0" smtClean="0">
                <a:solidFill>
                  <a:schemeClr val="tx1"/>
                </a:solidFill>
                <a:latin typeface="+mn-lt"/>
                <a:ea typeface="+mn-ea"/>
                <a:cs typeface="+mn-cs"/>
              </a:rPr>
              <a:t>systems, an automatic placement strategy is desirable to assign pages to the memory</a:t>
            </a:r>
          </a:p>
          <a:p>
            <a:r>
              <a:rPr lang="en-US" sz="1200" kern="1200" baseline="0" dirty="0" smtClean="0">
                <a:solidFill>
                  <a:schemeClr val="tx1"/>
                </a:solidFill>
                <a:latin typeface="+mn-lt"/>
                <a:ea typeface="+mn-ea"/>
                <a:cs typeface="+mn-cs"/>
              </a:rPr>
              <a:t>module that provides the best performance.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677766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In most operating system texts, the treatment of memory management includes a</a:t>
            </a:r>
          </a:p>
          <a:p>
            <a:r>
              <a:rPr lang="en-US" sz="1200" kern="1200" baseline="0" dirty="0" smtClean="0">
                <a:solidFill>
                  <a:schemeClr val="tx1"/>
                </a:solidFill>
                <a:latin typeface="+mn-lt"/>
                <a:ea typeface="+mn-ea"/>
                <a:cs typeface="+mn-cs"/>
              </a:rPr>
              <a:t>section entitled “replacement policy,” which deals with the selection of a page in</a:t>
            </a:r>
          </a:p>
          <a:p>
            <a:r>
              <a:rPr lang="en-US" sz="1200" kern="1200" baseline="0" dirty="0" smtClean="0">
                <a:solidFill>
                  <a:schemeClr val="tx1"/>
                </a:solidFill>
                <a:latin typeface="+mn-lt"/>
                <a:ea typeface="+mn-ea"/>
                <a:cs typeface="+mn-cs"/>
              </a:rPr>
              <a:t>main memory to be replaced when a new page must be brought in. This topic is</a:t>
            </a:r>
          </a:p>
          <a:p>
            <a:r>
              <a:rPr lang="en-US" sz="1200" kern="1200" baseline="0" dirty="0" smtClean="0">
                <a:solidFill>
                  <a:schemeClr val="tx1"/>
                </a:solidFill>
                <a:latin typeface="+mn-lt"/>
                <a:ea typeface="+mn-ea"/>
                <a:cs typeface="+mn-cs"/>
              </a:rPr>
              <a:t>sometimes difficult to explain because several interrelated concepts are involved: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many page frames are to be allocated to each active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the set of pages to be considered for replacement should be limited</a:t>
            </a:r>
          </a:p>
          <a:p>
            <a:r>
              <a:rPr lang="en-US" sz="1200" kern="1200" baseline="0" dirty="0" smtClean="0">
                <a:solidFill>
                  <a:schemeClr val="tx1"/>
                </a:solidFill>
                <a:latin typeface="+mn-lt"/>
                <a:ea typeface="+mn-ea"/>
                <a:cs typeface="+mn-cs"/>
              </a:rPr>
              <a:t>to those of the process that caused the page fault or encompass all the page</a:t>
            </a:r>
          </a:p>
          <a:p>
            <a:r>
              <a:rPr lang="en-US" sz="1200" kern="1200" baseline="0" dirty="0" smtClean="0">
                <a:solidFill>
                  <a:schemeClr val="tx1"/>
                </a:solidFill>
                <a:latin typeface="+mn-lt"/>
                <a:ea typeface="+mn-ea"/>
                <a:cs typeface="+mn-cs"/>
              </a:rPr>
              <a:t>frames in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Among the set of pages considered, which particular page should be selected</a:t>
            </a:r>
          </a:p>
          <a:p>
            <a:r>
              <a:rPr lang="en-US" sz="1200" kern="1200" baseline="0" dirty="0" smtClean="0">
                <a:solidFill>
                  <a:schemeClr val="tx1"/>
                </a:solidFill>
                <a:latin typeface="+mn-lt"/>
                <a:ea typeface="+mn-ea"/>
                <a:cs typeface="+mn-cs"/>
              </a:rPr>
              <a:t>for replacement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shall refer to the first two concepts as </a:t>
            </a:r>
            <a:r>
              <a:rPr lang="en-US" sz="1200" i="1" kern="1200" baseline="0" dirty="0" smtClean="0">
                <a:solidFill>
                  <a:schemeClr val="tx1"/>
                </a:solidFill>
                <a:latin typeface="+mn-lt"/>
                <a:ea typeface="+mn-ea"/>
                <a:cs typeface="+mn-cs"/>
              </a:rPr>
              <a:t>resident set management , which is dealt</a:t>
            </a:r>
          </a:p>
          <a:p>
            <a:r>
              <a:rPr lang="en-US" sz="1200" kern="1200" baseline="0" dirty="0" smtClean="0">
                <a:solidFill>
                  <a:schemeClr val="tx1"/>
                </a:solidFill>
                <a:latin typeface="+mn-lt"/>
                <a:ea typeface="+mn-ea"/>
                <a:cs typeface="+mn-cs"/>
              </a:rPr>
              <a:t>with in the next subsection, and reserve the term </a:t>
            </a:r>
            <a:r>
              <a:rPr lang="en-US" sz="1200" i="1" kern="1200" baseline="0" dirty="0" smtClean="0">
                <a:solidFill>
                  <a:schemeClr val="tx1"/>
                </a:solidFill>
                <a:latin typeface="+mn-lt"/>
                <a:ea typeface="+mn-ea"/>
                <a:cs typeface="+mn-cs"/>
              </a:rPr>
              <a:t>replacement policy for the third</a:t>
            </a:r>
          </a:p>
          <a:p>
            <a:r>
              <a:rPr lang="en-US" sz="1200" kern="1200" baseline="0" dirty="0" smtClean="0">
                <a:solidFill>
                  <a:schemeClr val="tx1"/>
                </a:solidFill>
                <a:latin typeface="+mn-lt"/>
                <a:ea typeface="+mn-ea"/>
                <a:cs typeface="+mn-cs"/>
              </a:rPr>
              <a:t>concept, which is discussed in this subsection.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area of replacement policy is probably the most studied of any area of</a:t>
            </a:r>
          </a:p>
          <a:p>
            <a:r>
              <a:rPr lang="en-US" sz="1200" kern="1200" baseline="0" dirty="0" smtClean="0">
                <a:solidFill>
                  <a:schemeClr val="tx1"/>
                </a:solidFill>
                <a:latin typeface="+mn-lt"/>
                <a:ea typeface="+mn-ea"/>
                <a:cs typeface="+mn-cs"/>
              </a:rPr>
              <a:t>memory management. When all of the frames in main memory are occupied and</a:t>
            </a:r>
          </a:p>
          <a:p>
            <a:r>
              <a:rPr lang="en-US" sz="1200" kern="1200" baseline="0" dirty="0" smtClean="0">
                <a:solidFill>
                  <a:schemeClr val="tx1"/>
                </a:solidFill>
                <a:latin typeface="+mn-lt"/>
                <a:ea typeface="+mn-ea"/>
                <a:cs typeface="+mn-cs"/>
              </a:rPr>
              <a:t>it is necessary to bring in a new page to satisfy a page fault, the replacement policy</a:t>
            </a:r>
          </a:p>
          <a:p>
            <a:r>
              <a:rPr lang="en-US" sz="1200" kern="1200" baseline="0" dirty="0" smtClean="0">
                <a:solidFill>
                  <a:schemeClr val="tx1"/>
                </a:solidFill>
                <a:latin typeface="+mn-lt"/>
                <a:ea typeface="+mn-ea"/>
                <a:cs typeface="+mn-cs"/>
              </a:rPr>
              <a:t>determines which page currently in memory is to be replaced. All of the policies</a:t>
            </a:r>
          </a:p>
          <a:p>
            <a:r>
              <a:rPr lang="en-US" sz="1200" kern="1200" baseline="0" dirty="0" smtClean="0">
                <a:solidFill>
                  <a:schemeClr val="tx1"/>
                </a:solidFill>
                <a:latin typeface="+mn-lt"/>
                <a:ea typeface="+mn-ea"/>
                <a:cs typeface="+mn-cs"/>
              </a:rPr>
              <a:t>have as their objective that the page that is removed should be the page least likely</a:t>
            </a:r>
          </a:p>
          <a:p>
            <a:r>
              <a:rPr lang="en-US" sz="1200" kern="1200" baseline="0" dirty="0" smtClean="0">
                <a:solidFill>
                  <a:schemeClr val="tx1"/>
                </a:solidFill>
                <a:latin typeface="+mn-lt"/>
                <a:ea typeface="+mn-ea"/>
                <a:cs typeface="+mn-cs"/>
              </a:rPr>
              <a:t>to be referenced in the near future. Because of the principle of locality, there is</a:t>
            </a:r>
          </a:p>
          <a:p>
            <a:r>
              <a:rPr lang="en-US" sz="1200" kern="1200" baseline="0" dirty="0" smtClean="0">
                <a:solidFill>
                  <a:schemeClr val="tx1"/>
                </a:solidFill>
                <a:latin typeface="+mn-lt"/>
                <a:ea typeface="+mn-ea"/>
                <a:cs typeface="+mn-cs"/>
              </a:rPr>
              <a:t>often a high correlation between recent referencing history and near-future referencing</a:t>
            </a:r>
          </a:p>
          <a:p>
            <a:r>
              <a:rPr lang="en-US" sz="1200" kern="1200" baseline="0" dirty="0" smtClean="0">
                <a:solidFill>
                  <a:schemeClr val="tx1"/>
                </a:solidFill>
                <a:latin typeface="+mn-lt"/>
                <a:ea typeface="+mn-ea"/>
                <a:cs typeface="+mn-cs"/>
              </a:rPr>
              <a:t>patterns. Thus, most policies try to predict future behavior on the basis of</a:t>
            </a:r>
          </a:p>
          <a:p>
            <a:r>
              <a:rPr lang="en-US" sz="1200" kern="1200" baseline="0" dirty="0" smtClean="0">
                <a:solidFill>
                  <a:schemeClr val="tx1"/>
                </a:solidFill>
                <a:latin typeface="+mn-lt"/>
                <a:ea typeface="+mn-ea"/>
                <a:cs typeface="+mn-cs"/>
              </a:rPr>
              <a:t>past behavior. One trade-off that must be considered is that the more elaborate and</a:t>
            </a:r>
          </a:p>
          <a:p>
            <a:r>
              <a:rPr lang="en-US" sz="1200" kern="1200" baseline="0" dirty="0" smtClean="0">
                <a:solidFill>
                  <a:schemeClr val="tx1"/>
                </a:solidFill>
                <a:latin typeface="+mn-lt"/>
                <a:ea typeface="+mn-ea"/>
                <a:cs typeface="+mn-cs"/>
              </a:rPr>
              <a:t>sophisticated the replacement policy, the greater will be the hardware and software</a:t>
            </a:r>
          </a:p>
          <a:p>
            <a:r>
              <a:rPr lang="en-US" sz="1200" kern="1200" baseline="0" dirty="0" smtClean="0">
                <a:solidFill>
                  <a:schemeClr val="tx1"/>
                </a:solidFill>
                <a:latin typeface="+mn-lt"/>
                <a:ea typeface="+mn-ea"/>
                <a:cs typeface="+mn-cs"/>
              </a:rPr>
              <a:t>overhead to implement it.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779067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One restriction on replacement policy needs to be mentioned</a:t>
            </a:r>
          </a:p>
          <a:p>
            <a:r>
              <a:rPr lang="en-US" sz="1200" kern="1200" baseline="0" dirty="0" smtClean="0">
                <a:solidFill>
                  <a:schemeClr val="tx1"/>
                </a:solidFill>
                <a:latin typeface="+mn-lt"/>
                <a:ea typeface="+mn-ea"/>
                <a:cs typeface="+mn-cs"/>
              </a:rPr>
              <a:t>before looking at various algorithms: Some of the frames in main memory may be</a:t>
            </a:r>
          </a:p>
          <a:p>
            <a:r>
              <a:rPr lang="en-US" sz="1200" kern="1200" baseline="0" dirty="0" smtClean="0">
                <a:solidFill>
                  <a:schemeClr val="tx1"/>
                </a:solidFill>
                <a:latin typeface="+mn-lt"/>
                <a:ea typeface="+mn-ea"/>
                <a:cs typeface="+mn-cs"/>
              </a:rPr>
              <a:t>locked. When a frame is locked, the page currently stored in that frame may not be</a:t>
            </a:r>
          </a:p>
          <a:p>
            <a:r>
              <a:rPr lang="en-US" sz="1200" kern="1200" baseline="0" dirty="0" smtClean="0">
                <a:solidFill>
                  <a:schemeClr val="tx1"/>
                </a:solidFill>
                <a:latin typeface="+mn-lt"/>
                <a:ea typeface="+mn-ea"/>
                <a:cs typeface="+mn-cs"/>
              </a:rPr>
              <a:t>replaced. Much of the kernel of the OS, as well as key control structures, are held in</a:t>
            </a:r>
          </a:p>
          <a:p>
            <a:r>
              <a:rPr lang="en-US" sz="1200" kern="1200" baseline="0" dirty="0" smtClean="0">
                <a:solidFill>
                  <a:schemeClr val="tx1"/>
                </a:solidFill>
                <a:latin typeface="+mn-lt"/>
                <a:ea typeface="+mn-ea"/>
                <a:cs typeface="+mn-cs"/>
              </a:rPr>
              <a:t>locked frames. In addition, I/O buffers and other time-critical areas may be locked</a:t>
            </a:r>
          </a:p>
          <a:p>
            <a:r>
              <a:rPr lang="en-US" sz="1200" kern="1200" baseline="0" dirty="0" smtClean="0">
                <a:solidFill>
                  <a:schemeClr val="tx1"/>
                </a:solidFill>
                <a:latin typeface="+mn-lt"/>
                <a:ea typeface="+mn-ea"/>
                <a:cs typeface="+mn-cs"/>
              </a:rPr>
              <a:t>into main memory frames. Locking is achieved by associating a lock bit with each</a:t>
            </a:r>
          </a:p>
          <a:p>
            <a:r>
              <a:rPr lang="en-US" sz="1200" kern="1200" baseline="0" dirty="0" smtClean="0">
                <a:solidFill>
                  <a:schemeClr val="tx1"/>
                </a:solidFill>
                <a:latin typeface="+mn-lt"/>
                <a:ea typeface="+mn-ea"/>
                <a:cs typeface="+mn-cs"/>
              </a:rPr>
              <a:t>frame. This bit may be kept in a frame table as well as being included in the current</a:t>
            </a:r>
          </a:p>
          <a:p>
            <a:r>
              <a:rPr lang="en-US" sz="1200" kern="1200" baseline="0" dirty="0" smtClean="0">
                <a:solidFill>
                  <a:schemeClr val="tx1"/>
                </a:solidFill>
                <a:latin typeface="+mn-lt"/>
                <a:ea typeface="+mn-ea"/>
                <a:cs typeface="+mn-cs"/>
              </a:rPr>
              <a:t>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724088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Regardless of the resident set management strategy (discussed</a:t>
            </a:r>
          </a:p>
          <a:p>
            <a:r>
              <a:rPr lang="en-US" sz="1200" kern="1200" baseline="0" dirty="0" smtClean="0">
                <a:solidFill>
                  <a:schemeClr val="tx1"/>
                </a:solidFill>
                <a:latin typeface="+mn-lt"/>
                <a:ea typeface="+mn-ea"/>
                <a:cs typeface="+mn-cs"/>
              </a:rPr>
              <a:t>in the next subsection), there are certain basic algorithms that are used for the</a:t>
            </a:r>
          </a:p>
          <a:p>
            <a:r>
              <a:rPr lang="en-US" sz="1200" kern="1200" baseline="0" dirty="0" smtClean="0">
                <a:solidFill>
                  <a:schemeClr val="tx1"/>
                </a:solidFill>
                <a:latin typeface="+mn-lt"/>
                <a:ea typeface="+mn-ea"/>
                <a:cs typeface="+mn-cs"/>
              </a:rPr>
              <a:t>selection of a page to replace. Replacement algorithms that have been discussed in</a:t>
            </a:r>
          </a:p>
          <a:p>
            <a:r>
              <a:rPr lang="en-US" sz="1200" kern="1200" baseline="0" dirty="0" smtClean="0">
                <a:solidFill>
                  <a:schemeClr val="tx1"/>
                </a:solidFill>
                <a:latin typeface="+mn-lt"/>
                <a:ea typeface="+mn-ea"/>
                <a:cs typeface="+mn-cs"/>
              </a:rPr>
              <a:t>the literature include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Optimal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recently used (LRU)</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First-in-first-out (FIFO)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5129181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least recently used (LRU) policy replaces the page in memory that has</a:t>
            </a:r>
          </a:p>
          <a:p>
            <a:r>
              <a:rPr lang="en-US" sz="1200" kern="1200" baseline="0" dirty="0" smtClean="0">
                <a:solidFill>
                  <a:schemeClr val="tx1"/>
                </a:solidFill>
                <a:latin typeface="+mn-lt"/>
                <a:ea typeface="+mn-ea"/>
                <a:cs typeface="+mn-cs"/>
              </a:rPr>
              <a:t>not been referenced for the longest time. By the principle of locality, this should</a:t>
            </a:r>
          </a:p>
          <a:p>
            <a:r>
              <a:rPr lang="en-US" sz="1200" kern="1200" baseline="0" dirty="0" smtClean="0">
                <a:solidFill>
                  <a:schemeClr val="tx1"/>
                </a:solidFill>
                <a:latin typeface="+mn-lt"/>
                <a:ea typeface="+mn-ea"/>
                <a:cs typeface="+mn-cs"/>
              </a:rPr>
              <a:t>be the page least likely to be referenced in the near future. And, in fact, the LRU</a:t>
            </a:r>
          </a:p>
          <a:p>
            <a:r>
              <a:rPr lang="en-US" sz="1200" kern="1200" baseline="0" dirty="0" smtClean="0">
                <a:solidFill>
                  <a:schemeClr val="tx1"/>
                </a:solidFill>
                <a:latin typeface="+mn-lt"/>
                <a:ea typeface="+mn-ea"/>
                <a:cs typeface="+mn-cs"/>
              </a:rPr>
              <a:t>policy does nearly as well as the optimal policy. The problem with this approach is</a:t>
            </a:r>
          </a:p>
          <a:p>
            <a:r>
              <a:rPr lang="en-US" sz="1200" kern="1200" baseline="0" dirty="0" smtClean="0">
                <a:solidFill>
                  <a:schemeClr val="tx1"/>
                </a:solidFill>
                <a:latin typeface="+mn-lt"/>
                <a:ea typeface="+mn-ea"/>
                <a:cs typeface="+mn-cs"/>
              </a:rPr>
              <a:t>the difficulty in implementation. One approach would be to tag each page with the</a:t>
            </a:r>
          </a:p>
          <a:p>
            <a:r>
              <a:rPr lang="en-US" sz="1200" kern="1200" baseline="0" dirty="0" smtClean="0">
                <a:solidFill>
                  <a:schemeClr val="tx1"/>
                </a:solidFill>
                <a:latin typeface="+mn-lt"/>
                <a:ea typeface="+mn-ea"/>
                <a:cs typeface="+mn-cs"/>
              </a:rPr>
              <a:t>time of its last reference; this would have to be done at each memory reference,</a:t>
            </a:r>
          </a:p>
          <a:p>
            <a:r>
              <a:rPr lang="en-US" sz="1200" kern="1200" baseline="0" dirty="0" smtClean="0">
                <a:solidFill>
                  <a:schemeClr val="tx1"/>
                </a:solidFill>
                <a:latin typeface="+mn-lt"/>
                <a:ea typeface="+mn-ea"/>
                <a:cs typeface="+mn-cs"/>
              </a:rPr>
              <a:t>both instruction and data. Even if the hardware would support such a scheme, the</a:t>
            </a:r>
          </a:p>
          <a:p>
            <a:r>
              <a:rPr lang="en-US" sz="1200" kern="1200" baseline="0" dirty="0" smtClean="0">
                <a:solidFill>
                  <a:schemeClr val="tx1"/>
                </a:solidFill>
                <a:latin typeface="+mn-lt"/>
                <a:ea typeface="+mn-ea"/>
                <a:cs typeface="+mn-cs"/>
              </a:rPr>
              <a:t>overhead would be tremendous. Alternatively, one could maintain a stack of page</a:t>
            </a:r>
          </a:p>
          <a:p>
            <a:r>
              <a:rPr lang="en-US" sz="1200" kern="1200" baseline="0" dirty="0" smtClean="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783670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first-in-first-out (FIFO) </a:t>
            </a:r>
            <a:r>
              <a:rPr lang="en-US" sz="1200" b="0" kern="1200" baseline="0" dirty="0" smtClean="0">
                <a:solidFill>
                  <a:schemeClr val="tx1"/>
                </a:solidFill>
                <a:latin typeface="+mn-lt"/>
                <a:ea typeface="+mn-ea"/>
                <a:cs typeface="+mn-cs"/>
              </a:rPr>
              <a:t>policy treats the page frames allocated to a process</a:t>
            </a:r>
          </a:p>
          <a:p>
            <a:r>
              <a:rPr lang="en-US" sz="1200" kern="1200" baseline="0" dirty="0" smtClean="0">
                <a:solidFill>
                  <a:schemeClr val="tx1"/>
                </a:solidFill>
                <a:latin typeface="+mn-lt"/>
                <a:ea typeface="+mn-ea"/>
                <a:cs typeface="+mn-cs"/>
              </a:rPr>
              <a:t>as a circular buffer, and pages are removed in round-robin style. All that is</a:t>
            </a:r>
          </a:p>
          <a:p>
            <a:r>
              <a:rPr lang="en-US" sz="1200" kern="1200" baseline="0" dirty="0" smtClean="0">
                <a:solidFill>
                  <a:schemeClr val="tx1"/>
                </a:solidFill>
                <a:latin typeface="+mn-lt"/>
                <a:ea typeface="+mn-ea"/>
                <a:cs typeface="+mn-cs"/>
              </a:rPr>
              <a:t>required is a pointer that circles through the page frames of the process. This is</a:t>
            </a:r>
          </a:p>
          <a:p>
            <a:r>
              <a:rPr lang="en-US" sz="1200" kern="1200" baseline="0" dirty="0" smtClean="0">
                <a:solidFill>
                  <a:schemeClr val="tx1"/>
                </a:solidFill>
                <a:latin typeface="+mn-lt"/>
                <a:ea typeface="+mn-ea"/>
                <a:cs typeface="+mn-cs"/>
              </a:rPr>
              <a:t>therefore one of the simplest page replacement policies to implement. The logic</a:t>
            </a:r>
          </a:p>
          <a:p>
            <a:r>
              <a:rPr lang="en-US" sz="1200" kern="1200" baseline="0" dirty="0" smtClean="0">
                <a:solidFill>
                  <a:schemeClr val="tx1"/>
                </a:solidFill>
                <a:latin typeface="+mn-lt"/>
                <a:ea typeface="+mn-ea"/>
                <a:cs typeface="+mn-cs"/>
              </a:rPr>
              <a:t>behind this choice, other than its simplicity, is that one is replacing the page that</a:t>
            </a:r>
          </a:p>
          <a:p>
            <a:r>
              <a:rPr lang="en-US" sz="1200" kern="1200" baseline="0" dirty="0" smtClean="0">
                <a:solidFill>
                  <a:schemeClr val="tx1"/>
                </a:solidFill>
                <a:latin typeface="+mn-lt"/>
                <a:ea typeface="+mn-ea"/>
                <a:cs typeface="+mn-cs"/>
              </a:rPr>
              <a:t>has been in memory the longest: A page fetched into memory a long time ago may</a:t>
            </a:r>
          </a:p>
          <a:p>
            <a:r>
              <a:rPr lang="en-US" sz="1200" kern="1200" baseline="0" dirty="0" smtClean="0">
                <a:solidFill>
                  <a:schemeClr val="tx1"/>
                </a:solidFill>
                <a:latin typeface="+mn-lt"/>
                <a:ea typeface="+mn-ea"/>
                <a:cs typeface="+mn-cs"/>
              </a:rPr>
              <a:t>have now fallen out of use. This reasoning will often be wrong, because there will</a:t>
            </a:r>
          </a:p>
          <a:p>
            <a:r>
              <a:rPr lang="en-US" sz="1200" kern="1200" baseline="0" dirty="0" smtClean="0">
                <a:solidFill>
                  <a:schemeClr val="tx1"/>
                </a:solidFill>
                <a:latin typeface="+mn-lt"/>
                <a:ea typeface="+mn-ea"/>
                <a:cs typeface="+mn-cs"/>
              </a:rPr>
              <a:t>often be regions of program or data that are heavily used throughout the life of a</a:t>
            </a:r>
          </a:p>
          <a:p>
            <a:r>
              <a:rPr lang="en-US" sz="1200" kern="1200" baseline="0" dirty="0" smtClean="0">
                <a:solidFill>
                  <a:schemeClr val="tx1"/>
                </a:solidFill>
                <a:latin typeface="+mn-lt"/>
                <a:ea typeface="+mn-ea"/>
                <a:cs typeface="+mn-cs"/>
              </a:rPr>
              <a:t>program. Those pages will be repeatedly paged in and out by the FIFO algorithm.</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1481237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simplest form of clock policy requires the association of an additional</a:t>
            </a:r>
          </a:p>
          <a:p>
            <a:r>
              <a:rPr lang="en-US" sz="1200" kern="1200" baseline="0" dirty="0" smtClean="0">
                <a:solidFill>
                  <a:schemeClr val="tx1"/>
                </a:solidFill>
                <a:latin typeface="+mn-lt"/>
                <a:ea typeface="+mn-ea"/>
                <a:cs typeface="+mn-cs"/>
              </a:rPr>
              <a:t>bit with each frame, referred to as the use bit. When a page is first loaded into a</a:t>
            </a:r>
          </a:p>
          <a:p>
            <a:r>
              <a:rPr lang="en-US" sz="1200" kern="1200" baseline="0" dirty="0" smtClean="0">
                <a:solidFill>
                  <a:schemeClr val="tx1"/>
                </a:solidFill>
                <a:latin typeface="+mn-lt"/>
                <a:ea typeface="+mn-ea"/>
                <a:cs typeface="+mn-cs"/>
              </a:rPr>
              <a:t>frame in memory, the use bit for that frame is set to 1. Whenever the page is subsequently</a:t>
            </a:r>
          </a:p>
          <a:p>
            <a:r>
              <a:rPr lang="en-US" sz="1200" kern="1200" baseline="0" dirty="0" smtClean="0">
                <a:solidFill>
                  <a:schemeClr val="tx1"/>
                </a:solidFill>
                <a:latin typeface="+mn-lt"/>
                <a:ea typeface="+mn-ea"/>
                <a:cs typeface="+mn-cs"/>
              </a:rPr>
              <a:t>referenced (after the reference that generated the page fault), its use bit is</a:t>
            </a:r>
          </a:p>
          <a:p>
            <a:r>
              <a:rPr lang="en-US" sz="1200" kern="1200" baseline="0" dirty="0" smtClean="0">
                <a:solidFill>
                  <a:schemeClr val="tx1"/>
                </a:solidFill>
                <a:latin typeface="+mn-lt"/>
                <a:ea typeface="+mn-ea"/>
                <a:cs typeface="+mn-cs"/>
              </a:rPr>
              <a:t>set to 1. For the page replacement algorithm, the set of frames that are candidates</a:t>
            </a:r>
          </a:p>
          <a:p>
            <a:r>
              <a:rPr lang="en-US" sz="1200" kern="1200" baseline="0" dirty="0" smtClean="0">
                <a:solidFill>
                  <a:schemeClr val="tx1"/>
                </a:solidFill>
                <a:latin typeface="+mn-lt"/>
                <a:ea typeface="+mn-ea"/>
                <a:cs typeface="+mn-cs"/>
              </a:rPr>
              <a:t>for replacement (this process: local scope; all of main memory: global scope  ) is</a:t>
            </a:r>
          </a:p>
          <a:p>
            <a:r>
              <a:rPr lang="en-US" sz="1200" kern="1200" baseline="0" dirty="0" smtClean="0">
                <a:solidFill>
                  <a:schemeClr val="tx1"/>
                </a:solidFill>
                <a:latin typeface="+mn-lt"/>
                <a:ea typeface="+mn-ea"/>
                <a:cs typeface="+mn-cs"/>
              </a:rPr>
              <a:t>considered to be a circular buffer, with which a pointer is associated. When a page</a:t>
            </a:r>
          </a:p>
          <a:p>
            <a:r>
              <a:rPr lang="en-US" sz="1200" kern="1200" baseline="0" dirty="0" smtClean="0">
                <a:solidFill>
                  <a:schemeClr val="tx1"/>
                </a:solidFill>
                <a:latin typeface="+mn-lt"/>
                <a:ea typeface="+mn-ea"/>
                <a:cs typeface="+mn-cs"/>
              </a:rPr>
              <a:t>is replaced, the pointer is set to indicate the next frame in the buffer after the one</a:t>
            </a:r>
          </a:p>
          <a:p>
            <a:r>
              <a:rPr lang="en-US" sz="1200" kern="1200" baseline="0" dirty="0" smtClean="0">
                <a:solidFill>
                  <a:schemeClr val="tx1"/>
                </a:solidFill>
                <a:latin typeface="+mn-lt"/>
                <a:ea typeface="+mn-ea"/>
                <a:cs typeface="+mn-cs"/>
              </a:rPr>
              <a:t>just updated. When it comes time to replace a page, the operating system scans</a:t>
            </a:r>
          </a:p>
          <a:p>
            <a:r>
              <a:rPr lang="en-US" sz="1200" kern="1200" baseline="0" dirty="0" smtClean="0">
                <a:solidFill>
                  <a:schemeClr val="tx1"/>
                </a:solidFill>
                <a:latin typeface="+mn-lt"/>
                <a:ea typeface="+mn-ea"/>
                <a:cs typeface="+mn-cs"/>
              </a:rPr>
              <a:t>the buffer to find a frame with a use bit set to 0. Each time it encounters a frame</a:t>
            </a:r>
          </a:p>
          <a:p>
            <a:r>
              <a:rPr lang="en-US" sz="1200" kern="1200" baseline="0" dirty="0" smtClean="0">
                <a:solidFill>
                  <a:schemeClr val="tx1"/>
                </a:solidFill>
                <a:latin typeface="+mn-lt"/>
                <a:ea typeface="+mn-ea"/>
                <a:cs typeface="+mn-cs"/>
              </a:rPr>
              <a:t>with a use bit of 1, it resets that bit to 0 and continues on. If any of the frames in</a:t>
            </a:r>
          </a:p>
          <a:p>
            <a:r>
              <a:rPr lang="en-US" sz="1200" kern="1200" baseline="0" dirty="0" smtClean="0">
                <a:solidFill>
                  <a:schemeClr val="tx1"/>
                </a:solidFill>
                <a:latin typeface="+mn-lt"/>
                <a:ea typeface="+mn-ea"/>
                <a:cs typeface="+mn-cs"/>
              </a:rPr>
              <a:t>the buffer have a use bit of 0 at the beginning of this process, the first such frame</a:t>
            </a:r>
          </a:p>
          <a:p>
            <a:r>
              <a:rPr lang="en-US" sz="1200" kern="1200" baseline="0" dirty="0" smtClean="0">
                <a:solidFill>
                  <a:schemeClr val="tx1"/>
                </a:solidFill>
                <a:latin typeface="+mn-lt"/>
                <a:ea typeface="+mn-ea"/>
                <a:cs typeface="+mn-cs"/>
              </a:rPr>
              <a:t>encountered is chosen for replacement. If all of the frames have a use bit of 1, then</a:t>
            </a:r>
          </a:p>
          <a:p>
            <a:r>
              <a:rPr lang="en-US" sz="1200" kern="1200" baseline="0" dirty="0" smtClean="0">
                <a:solidFill>
                  <a:schemeClr val="tx1"/>
                </a:solidFill>
                <a:latin typeface="+mn-lt"/>
                <a:ea typeface="+mn-ea"/>
                <a:cs typeface="+mn-cs"/>
              </a:rPr>
              <a:t>the pointer will make one complete cycle through the buffer, setting all the use bits</a:t>
            </a:r>
          </a:p>
          <a:p>
            <a:r>
              <a:rPr lang="en-US" sz="1200" kern="1200" baseline="0" dirty="0" smtClean="0">
                <a:solidFill>
                  <a:schemeClr val="tx1"/>
                </a:solidFill>
                <a:latin typeface="+mn-lt"/>
                <a:ea typeface="+mn-ea"/>
                <a:cs typeface="+mn-cs"/>
              </a:rPr>
              <a:t>to 0, and stop at its original position, replacing the page in that frame. We can see</a:t>
            </a:r>
          </a:p>
          <a:p>
            <a:r>
              <a:rPr lang="en-US" sz="1200" kern="1200" baseline="0" dirty="0" smtClean="0">
                <a:solidFill>
                  <a:schemeClr val="tx1"/>
                </a:solidFill>
                <a:latin typeface="+mn-lt"/>
                <a:ea typeface="+mn-ea"/>
                <a:cs typeface="+mn-cs"/>
              </a:rPr>
              <a:t>that this policy is similar to FIFO, except that, in the clock policy, any frame with</a:t>
            </a:r>
          </a:p>
          <a:p>
            <a:r>
              <a:rPr lang="en-US" sz="1200" kern="1200" baseline="0" dirty="0" smtClean="0">
                <a:solidFill>
                  <a:schemeClr val="tx1"/>
                </a:solidFill>
                <a:latin typeface="+mn-lt"/>
                <a:ea typeface="+mn-ea"/>
                <a:cs typeface="+mn-cs"/>
              </a:rPr>
              <a:t>a use bit of 1 is passed over by the algorithm. The policy is referred to as a clock</a:t>
            </a:r>
          </a:p>
          <a:p>
            <a:r>
              <a:rPr lang="en-US" sz="1200" kern="1200" baseline="0" dirty="0" smtClean="0">
                <a:solidFill>
                  <a:schemeClr val="tx1"/>
                </a:solidFill>
                <a:latin typeface="+mn-lt"/>
                <a:ea typeface="+mn-ea"/>
                <a:cs typeface="+mn-cs"/>
              </a:rPr>
              <a:t>policy because we can visualize the page frames as laid out in a circle. A number of</a:t>
            </a:r>
          </a:p>
          <a:p>
            <a:r>
              <a:rPr lang="en-US" sz="1200" kern="1200" baseline="0" dirty="0" smtClean="0">
                <a:solidFill>
                  <a:schemeClr val="tx1"/>
                </a:solidFill>
                <a:latin typeface="+mn-lt"/>
                <a:ea typeface="+mn-ea"/>
                <a:cs typeface="+mn-cs"/>
              </a:rPr>
              <a:t>operating systems have employed some variation of this simple clock policy (e.g.,</a:t>
            </a:r>
          </a:p>
          <a:p>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 [CORB68]).</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759152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8.15 provides an example of the simple clock policy mechanism. A circular</a:t>
            </a:r>
          </a:p>
          <a:p>
            <a:r>
              <a:rPr lang="en-US" sz="1200" kern="1200" baseline="0" dirty="0" smtClean="0">
                <a:solidFill>
                  <a:schemeClr val="tx1"/>
                </a:solidFill>
                <a:latin typeface="+mn-lt"/>
                <a:ea typeface="+mn-ea"/>
                <a:cs typeface="+mn-cs"/>
              </a:rPr>
              <a:t>buffer of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main memory frames is available for page replacement. Just prior</a:t>
            </a:r>
          </a:p>
          <a:p>
            <a:r>
              <a:rPr lang="en-US" sz="1200" kern="1200" baseline="0" dirty="0" smtClean="0">
                <a:solidFill>
                  <a:schemeClr val="tx1"/>
                </a:solidFill>
                <a:latin typeface="+mn-lt"/>
                <a:ea typeface="+mn-ea"/>
                <a:cs typeface="+mn-cs"/>
              </a:rPr>
              <a:t>to the replacement of a page from the buffer with incoming page 727 , the next frame</a:t>
            </a:r>
          </a:p>
          <a:p>
            <a:r>
              <a:rPr lang="en-US" sz="1200" kern="1200" baseline="0" dirty="0" smtClean="0">
                <a:solidFill>
                  <a:schemeClr val="tx1"/>
                </a:solidFill>
                <a:latin typeface="+mn-lt"/>
                <a:ea typeface="+mn-ea"/>
                <a:cs typeface="+mn-cs"/>
              </a:rPr>
              <a:t>pointer points at frame 2, which contains page 45 . The clock policy is now executed.</a:t>
            </a:r>
          </a:p>
          <a:p>
            <a:r>
              <a:rPr lang="en-US" sz="1200" kern="1200" baseline="0" dirty="0" smtClean="0">
                <a:solidFill>
                  <a:schemeClr val="tx1"/>
                </a:solidFill>
                <a:latin typeface="+mn-lt"/>
                <a:ea typeface="+mn-ea"/>
                <a:cs typeface="+mn-cs"/>
              </a:rPr>
              <a:t>Because the use bit for page 45 in frame 2 is equal to 1, this page is not replaced.</a:t>
            </a:r>
          </a:p>
          <a:p>
            <a:r>
              <a:rPr lang="en-US" sz="1200" kern="1200" baseline="0" dirty="0" smtClean="0">
                <a:solidFill>
                  <a:schemeClr val="tx1"/>
                </a:solidFill>
                <a:latin typeface="+mn-lt"/>
                <a:ea typeface="+mn-ea"/>
                <a:cs typeface="+mn-cs"/>
              </a:rPr>
              <a:t>Instead, the use bit is set to 0 and the pointer advances. Similarly, page 191 in frame</a:t>
            </a:r>
          </a:p>
          <a:p>
            <a:r>
              <a:rPr lang="en-US" sz="1200" kern="1200" baseline="0" dirty="0" smtClean="0">
                <a:solidFill>
                  <a:schemeClr val="tx1"/>
                </a:solidFill>
                <a:latin typeface="+mn-lt"/>
                <a:ea typeface="+mn-ea"/>
                <a:cs typeface="+mn-cs"/>
              </a:rPr>
              <a:t>3 is not replaced; its use bit is set to 0 and the pointer advances. In the next frame,</a:t>
            </a:r>
          </a:p>
          <a:p>
            <a:r>
              <a:rPr lang="en-US" sz="1200" kern="1200" baseline="0" dirty="0" smtClean="0">
                <a:solidFill>
                  <a:schemeClr val="tx1"/>
                </a:solidFill>
                <a:latin typeface="+mn-lt"/>
                <a:ea typeface="+mn-ea"/>
                <a:cs typeface="+mn-cs"/>
              </a:rPr>
              <a:t>frame 4, the use bit is set to 0. Therefore, page 556 is replaced with page 727 . The</a:t>
            </a:r>
          </a:p>
          <a:p>
            <a:r>
              <a:rPr lang="en-US" sz="1200" kern="1200" baseline="0" dirty="0" smtClean="0">
                <a:solidFill>
                  <a:schemeClr val="tx1"/>
                </a:solidFill>
                <a:latin typeface="+mn-lt"/>
                <a:ea typeface="+mn-ea"/>
                <a:cs typeface="+mn-cs"/>
              </a:rPr>
              <a:t>use bit is set to 1 for this frame and the pointer advances to frame 5, completing the</a:t>
            </a:r>
          </a:p>
          <a:p>
            <a:r>
              <a:rPr lang="en-US" sz="1200" kern="1200" baseline="0" dirty="0" smtClean="0">
                <a:solidFill>
                  <a:schemeClr val="tx1"/>
                </a:solidFill>
                <a:latin typeface="+mn-lt"/>
                <a:ea typeface="+mn-ea"/>
                <a:cs typeface="+mn-cs"/>
              </a:rPr>
              <a:t>page replacement procedure.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1617366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There are two implications, the second more startling than the first, and both lead to improved</a:t>
            </a:r>
          </a:p>
          <a:p>
            <a:r>
              <a:rPr lang="en-US" sz="1200" kern="1200" baseline="0" dirty="0" smtClean="0">
                <a:solidFill>
                  <a:schemeClr val="tx1"/>
                </a:solidFill>
                <a:latin typeface="+mn-lt"/>
                <a:ea typeface="+mn-ea"/>
                <a:cs typeface="+mn-cs"/>
              </a:rPr>
              <a:t>system 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More processes may be maintained in main memory.  Because we are only</a:t>
            </a:r>
          </a:p>
          <a:p>
            <a:r>
              <a:rPr lang="en-US" sz="1200" kern="1200" baseline="0" dirty="0" smtClean="0">
                <a:solidFill>
                  <a:schemeClr val="tx1"/>
                </a:solidFill>
                <a:latin typeface="+mn-lt"/>
                <a:ea typeface="+mn-ea"/>
                <a:cs typeface="+mn-cs"/>
              </a:rPr>
              <a:t>going to load some of the pieces of any particular process, there is room for</a:t>
            </a:r>
          </a:p>
          <a:p>
            <a:r>
              <a:rPr lang="en-US" sz="1200" kern="1200" baseline="0" dirty="0" smtClean="0">
                <a:solidFill>
                  <a:schemeClr val="tx1"/>
                </a:solidFill>
                <a:latin typeface="+mn-lt"/>
                <a:ea typeface="+mn-ea"/>
                <a:cs typeface="+mn-cs"/>
              </a:rPr>
              <a:t>more processes. This leads to more efficient utilization of the processor because</a:t>
            </a:r>
          </a:p>
          <a:p>
            <a:r>
              <a:rPr lang="en-US" sz="1200" kern="1200" baseline="0" dirty="0" smtClean="0">
                <a:solidFill>
                  <a:schemeClr val="tx1"/>
                </a:solidFill>
                <a:latin typeface="+mn-lt"/>
                <a:ea typeface="+mn-ea"/>
                <a:cs typeface="+mn-cs"/>
              </a:rPr>
              <a:t>it is more likely that at least one of the more numerous processes will be</a:t>
            </a:r>
          </a:p>
          <a:p>
            <a:r>
              <a:rPr lang="en-US" sz="1200" kern="1200" baseline="0" dirty="0" smtClean="0">
                <a:solidFill>
                  <a:schemeClr val="tx1"/>
                </a:solidFill>
                <a:latin typeface="+mn-lt"/>
                <a:ea typeface="+mn-ea"/>
                <a:cs typeface="+mn-cs"/>
              </a:rPr>
              <a:t>in a Ready state at any particular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A process may be larger than all of main memory.  One of the most fundamental</a:t>
            </a:r>
          </a:p>
          <a:p>
            <a:r>
              <a:rPr lang="en-US" sz="1200" kern="1200" baseline="0" dirty="0" smtClean="0">
                <a:solidFill>
                  <a:schemeClr val="tx1"/>
                </a:solidFill>
                <a:latin typeface="+mn-lt"/>
                <a:ea typeface="+mn-ea"/>
                <a:cs typeface="+mn-cs"/>
              </a:rPr>
              <a:t>restrictions in programming is lifted. Without the scheme we have</a:t>
            </a:r>
          </a:p>
          <a:p>
            <a:r>
              <a:rPr lang="en-US" sz="1200" kern="1200" baseline="0" dirty="0" smtClean="0">
                <a:solidFill>
                  <a:schemeClr val="tx1"/>
                </a:solidFill>
                <a:latin typeface="+mn-lt"/>
                <a:ea typeface="+mn-ea"/>
                <a:cs typeface="+mn-cs"/>
              </a:rPr>
              <a:t>been discussing, a programmer must be acutely aware of how much memory</a:t>
            </a:r>
          </a:p>
          <a:p>
            <a:r>
              <a:rPr lang="en-US" sz="1200" kern="1200" baseline="0" dirty="0" smtClean="0">
                <a:solidFill>
                  <a:schemeClr val="tx1"/>
                </a:solidFill>
                <a:latin typeface="+mn-lt"/>
                <a:ea typeface="+mn-ea"/>
                <a:cs typeface="+mn-cs"/>
              </a:rPr>
              <a:t>is available. If the program being written is too large, the programmer must</a:t>
            </a:r>
          </a:p>
          <a:p>
            <a:r>
              <a:rPr lang="en-US" sz="1200" kern="1200" baseline="0" dirty="0" smtClean="0">
                <a:solidFill>
                  <a:schemeClr val="tx1"/>
                </a:solidFill>
                <a:latin typeface="+mn-lt"/>
                <a:ea typeface="+mn-ea"/>
                <a:cs typeface="+mn-cs"/>
              </a:rPr>
              <a:t>devise ways to structure the program into pieces that can be loaded separately</a:t>
            </a:r>
          </a:p>
          <a:p>
            <a:r>
              <a:rPr lang="en-US" sz="1200" kern="1200" baseline="0" dirty="0" smtClean="0">
                <a:solidFill>
                  <a:schemeClr val="tx1"/>
                </a:solidFill>
                <a:latin typeface="+mn-lt"/>
                <a:ea typeface="+mn-ea"/>
                <a:cs typeface="+mn-cs"/>
              </a:rPr>
              <a:t>in some sort of overlay strategy. With virtual memory based on paging</a:t>
            </a:r>
          </a:p>
          <a:p>
            <a:r>
              <a:rPr lang="en-US" sz="1200" kern="1200" baseline="0" dirty="0" smtClean="0">
                <a:solidFill>
                  <a:schemeClr val="tx1"/>
                </a:solidFill>
                <a:latin typeface="+mn-lt"/>
                <a:ea typeface="+mn-ea"/>
                <a:cs typeface="+mn-cs"/>
              </a:rPr>
              <a:t> or segmentation, that job is left to the OS and the hardware. As far as the</a:t>
            </a:r>
          </a:p>
          <a:p>
            <a:r>
              <a:rPr lang="en-US" sz="1200" kern="1200" baseline="0" dirty="0" smtClean="0">
                <a:solidFill>
                  <a:schemeClr val="tx1"/>
                </a:solidFill>
                <a:latin typeface="+mn-lt"/>
                <a:ea typeface="+mn-ea"/>
                <a:cs typeface="+mn-cs"/>
              </a:rPr>
              <a:t>programmer is concerned, he or she is dealing with a huge memory, the size associated</a:t>
            </a:r>
          </a:p>
          <a:p>
            <a:r>
              <a:rPr lang="en-US" sz="1200" kern="1200" baseline="0" dirty="0" smtClean="0">
                <a:solidFill>
                  <a:schemeClr val="tx1"/>
                </a:solidFill>
                <a:latin typeface="+mn-lt"/>
                <a:ea typeface="+mn-ea"/>
                <a:cs typeface="+mn-cs"/>
              </a:rPr>
              <a:t>with disk storage. The OS automatically loads pieces of a process into</a:t>
            </a:r>
          </a:p>
          <a:p>
            <a:r>
              <a:rPr lang="en-US" sz="1200" kern="1200" baseline="0" dirty="0" smtClean="0">
                <a:solidFill>
                  <a:schemeClr val="tx1"/>
                </a:solidFill>
                <a:latin typeface="+mn-lt"/>
                <a:ea typeface="+mn-ea"/>
                <a:cs typeface="+mn-cs"/>
              </a:rPr>
              <a:t>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8218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optimal policy </a:t>
            </a:r>
            <a:r>
              <a:rPr lang="en-US" sz="1200" b="0" kern="1200" baseline="0" dirty="0" smtClean="0">
                <a:solidFill>
                  <a:schemeClr val="tx1"/>
                </a:solidFill>
                <a:latin typeface="+mn-lt"/>
                <a:ea typeface="+mn-ea"/>
                <a:cs typeface="+mn-cs"/>
              </a:rPr>
              <a:t>selects for replacement that page for which the time to the next</a:t>
            </a:r>
          </a:p>
          <a:p>
            <a:r>
              <a:rPr lang="en-US" sz="1200" kern="1200" baseline="0" dirty="0" smtClean="0">
                <a:solidFill>
                  <a:schemeClr val="tx1"/>
                </a:solidFill>
                <a:latin typeface="+mn-lt"/>
                <a:ea typeface="+mn-ea"/>
                <a:cs typeface="+mn-cs"/>
              </a:rPr>
              <a:t>reference is the longest. It can be shown that this policy results in the fewest number of</a:t>
            </a:r>
          </a:p>
          <a:p>
            <a:r>
              <a:rPr lang="en-US" sz="1200" kern="1200" baseline="0" dirty="0" smtClean="0">
                <a:solidFill>
                  <a:schemeClr val="tx1"/>
                </a:solidFill>
                <a:latin typeface="+mn-lt"/>
                <a:ea typeface="+mn-ea"/>
                <a:cs typeface="+mn-cs"/>
              </a:rPr>
              <a:t>page faults [BELA66]. Clearly, this policy is impossible to implement, because it would</a:t>
            </a:r>
          </a:p>
          <a:p>
            <a:r>
              <a:rPr lang="en-US" sz="1200" kern="1200" baseline="0" dirty="0" smtClean="0">
                <a:solidFill>
                  <a:schemeClr val="tx1"/>
                </a:solidFill>
                <a:latin typeface="+mn-lt"/>
                <a:ea typeface="+mn-ea"/>
                <a:cs typeface="+mn-cs"/>
              </a:rPr>
              <a:t>require the operating system to have perfect knowledge of future events. However, it</a:t>
            </a:r>
          </a:p>
          <a:p>
            <a:r>
              <a:rPr lang="en-US" sz="1200" kern="1200" baseline="0" dirty="0" smtClean="0">
                <a:solidFill>
                  <a:schemeClr val="tx1"/>
                </a:solidFill>
                <a:latin typeface="+mn-lt"/>
                <a:ea typeface="+mn-ea"/>
                <a:cs typeface="+mn-cs"/>
              </a:rPr>
              <a:t>does serve as a standard against which to judge real-world algorithms.</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8.14 gives an example of the optimal policy. The example assumes a</a:t>
            </a:r>
          </a:p>
          <a:p>
            <a:r>
              <a:rPr lang="en-US" sz="1200" kern="1200" baseline="0" dirty="0" smtClean="0">
                <a:solidFill>
                  <a:schemeClr val="tx1"/>
                </a:solidFill>
                <a:latin typeface="+mn-lt"/>
                <a:ea typeface="+mn-ea"/>
                <a:cs typeface="+mn-cs"/>
              </a:rPr>
              <a:t>fixed frame allocation (fixed resident set size) for this process of three frames. The</a:t>
            </a:r>
          </a:p>
          <a:p>
            <a:r>
              <a:rPr lang="en-US" sz="1200" kern="1200" baseline="0" dirty="0" smtClean="0">
                <a:solidFill>
                  <a:schemeClr val="tx1"/>
                </a:solidFill>
                <a:latin typeface="+mn-lt"/>
                <a:ea typeface="+mn-ea"/>
                <a:cs typeface="+mn-cs"/>
              </a:rPr>
              <a:t>execution of the process requires reference to five distinct pages. The page address</a:t>
            </a:r>
          </a:p>
          <a:p>
            <a:r>
              <a:rPr lang="en-US" sz="1200" kern="1200" baseline="0" dirty="0" smtClean="0">
                <a:solidFill>
                  <a:schemeClr val="tx1"/>
                </a:solidFill>
                <a:latin typeface="+mn-lt"/>
                <a:ea typeface="+mn-ea"/>
                <a:cs typeface="+mn-cs"/>
              </a:rPr>
              <a:t>stream formed by executing the program is</a:t>
            </a:r>
          </a:p>
          <a:p>
            <a:r>
              <a:rPr lang="en-US" sz="1200" kern="1200" baseline="0" dirty="0" smtClean="0">
                <a:solidFill>
                  <a:schemeClr val="tx1"/>
                </a:solidFill>
                <a:latin typeface="+mn-lt"/>
                <a:ea typeface="+mn-ea"/>
                <a:cs typeface="+mn-cs"/>
              </a:rPr>
              <a:t>2 3 2 1 5 2 4 5 3 2 5 2</a:t>
            </a:r>
          </a:p>
          <a:p>
            <a:r>
              <a:rPr lang="en-US" sz="1200" kern="1200" baseline="0" dirty="0" smtClean="0">
                <a:solidFill>
                  <a:schemeClr val="tx1"/>
                </a:solidFill>
                <a:latin typeface="+mn-lt"/>
                <a:ea typeface="+mn-ea"/>
                <a:cs typeface="+mn-cs"/>
              </a:rPr>
              <a:t>which means that the first page referenced is 2, the second page referenced is 3, and</a:t>
            </a:r>
          </a:p>
          <a:p>
            <a:r>
              <a:rPr lang="en-US" sz="1200" kern="1200" baseline="0" dirty="0" smtClean="0">
                <a:solidFill>
                  <a:schemeClr val="tx1"/>
                </a:solidFill>
                <a:latin typeface="+mn-lt"/>
                <a:ea typeface="+mn-ea"/>
                <a:cs typeface="+mn-cs"/>
              </a:rPr>
              <a:t>so on. The optimal policy produces three page faults after the frame allocation has</a:t>
            </a:r>
          </a:p>
          <a:p>
            <a:r>
              <a:rPr lang="en-US" sz="1200" kern="1200" baseline="0" dirty="0" smtClean="0">
                <a:solidFill>
                  <a:schemeClr val="tx1"/>
                </a:solidFill>
                <a:latin typeface="+mn-lt"/>
                <a:ea typeface="+mn-ea"/>
                <a:cs typeface="+mn-cs"/>
              </a:rPr>
              <a:t>been filled.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937432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8.16 shows the results of an experiment reported in [BAER80], which</a:t>
            </a:r>
          </a:p>
          <a:p>
            <a:r>
              <a:rPr lang="en-US" sz="1200" kern="1200" baseline="0" dirty="0" smtClean="0">
                <a:solidFill>
                  <a:schemeClr val="tx1"/>
                </a:solidFill>
                <a:latin typeface="+mn-lt"/>
                <a:ea typeface="+mn-ea"/>
                <a:cs typeface="+mn-cs"/>
              </a:rPr>
              <a:t>compares the four algorithms that we have been discussing; it is assumed that the</a:t>
            </a:r>
          </a:p>
          <a:p>
            <a:r>
              <a:rPr lang="en-US" sz="1200" kern="1200" baseline="0" dirty="0" smtClean="0">
                <a:solidFill>
                  <a:schemeClr val="tx1"/>
                </a:solidFill>
                <a:latin typeface="+mn-lt"/>
                <a:ea typeface="+mn-ea"/>
                <a:cs typeface="+mn-cs"/>
              </a:rPr>
              <a:t>number of page frames assigned to a process is fixed. The results are based on the</a:t>
            </a:r>
          </a:p>
          <a:p>
            <a:r>
              <a:rPr lang="en-US" sz="1200" kern="1200" baseline="0" dirty="0" smtClean="0">
                <a:solidFill>
                  <a:schemeClr val="tx1"/>
                </a:solidFill>
                <a:latin typeface="+mn-lt"/>
                <a:ea typeface="+mn-ea"/>
                <a:cs typeface="+mn-cs"/>
              </a:rPr>
              <a:t>execution of 0.25 </a:t>
            </a:r>
            <a:r>
              <a:rPr lang="en-US" sz="1200" kern="1200" baseline="0" dirty="0" err="1"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10</a:t>
            </a:r>
            <a:r>
              <a:rPr lang="en-US" sz="1200" kern="1200" baseline="30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references in a FORTRAN program, using a page size of 256</a:t>
            </a:r>
          </a:p>
          <a:p>
            <a:r>
              <a:rPr lang="en-US" sz="1200" kern="1200" baseline="0" dirty="0" smtClean="0">
                <a:solidFill>
                  <a:schemeClr val="tx1"/>
                </a:solidFill>
                <a:latin typeface="+mn-lt"/>
                <a:ea typeface="+mn-ea"/>
                <a:cs typeface="+mn-cs"/>
              </a:rPr>
              <a:t>words. Baer ran the experiment with frame allocations of 6, 8, 10, 12, and 14 frames.</a:t>
            </a:r>
          </a:p>
          <a:p>
            <a:r>
              <a:rPr lang="en-US" sz="1200" kern="1200" baseline="0" dirty="0" smtClean="0">
                <a:solidFill>
                  <a:schemeClr val="tx1"/>
                </a:solidFill>
                <a:latin typeface="+mn-lt"/>
                <a:ea typeface="+mn-ea"/>
                <a:cs typeface="+mn-cs"/>
              </a:rPr>
              <a:t>The differences among the four policies are most striking at small allocations, with</a:t>
            </a:r>
          </a:p>
          <a:p>
            <a:r>
              <a:rPr lang="en-US" sz="1200" kern="1200" baseline="0" dirty="0" smtClean="0">
                <a:solidFill>
                  <a:schemeClr val="tx1"/>
                </a:solidFill>
                <a:latin typeface="+mn-lt"/>
                <a:ea typeface="+mn-ea"/>
                <a:cs typeface="+mn-cs"/>
              </a:rPr>
              <a:t>FIFO being over a factor of 2 worse than optimal. All four curves have the same shape</a:t>
            </a:r>
          </a:p>
          <a:p>
            <a:r>
              <a:rPr lang="en-US" sz="1200" kern="1200" baseline="0" dirty="0" smtClean="0">
                <a:solidFill>
                  <a:schemeClr val="tx1"/>
                </a:solidFill>
                <a:latin typeface="+mn-lt"/>
                <a:ea typeface="+mn-ea"/>
                <a:cs typeface="+mn-cs"/>
              </a:rPr>
              <a:t>as the idealized behavior shown in Figure 8.10b . In order to run efficiently, we would</a:t>
            </a:r>
          </a:p>
          <a:p>
            <a:r>
              <a:rPr lang="en-US" sz="1200" kern="1200" baseline="0" dirty="0" smtClean="0">
                <a:solidFill>
                  <a:schemeClr val="tx1"/>
                </a:solidFill>
                <a:latin typeface="+mn-lt"/>
                <a:ea typeface="+mn-ea"/>
                <a:cs typeface="+mn-cs"/>
              </a:rPr>
              <a:t>like to be to the right of the knee of the curve (with a small page fault rate) while</a:t>
            </a:r>
          </a:p>
          <a:p>
            <a:r>
              <a:rPr lang="en-US" sz="1200" kern="1200" baseline="0" dirty="0" smtClean="0">
                <a:solidFill>
                  <a:schemeClr val="tx1"/>
                </a:solidFill>
                <a:latin typeface="+mn-lt"/>
                <a:ea typeface="+mn-ea"/>
                <a:cs typeface="+mn-cs"/>
              </a:rPr>
              <a:t>keeping a small frame allocation (to the left of the knee of the curve). These two constraints</a:t>
            </a:r>
          </a:p>
          <a:p>
            <a:r>
              <a:rPr lang="en-US" sz="1200" kern="1200" baseline="0" dirty="0" smtClean="0">
                <a:solidFill>
                  <a:schemeClr val="tx1"/>
                </a:solidFill>
                <a:latin typeface="+mn-lt"/>
                <a:ea typeface="+mn-ea"/>
                <a:cs typeface="+mn-cs"/>
              </a:rPr>
              <a:t>indicate that a desirable mode of operation would be at the knee of the curve.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clock algorithm has also been compared to these other algorithms when</a:t>
            </a:r>
          </a:p>
          <a:p>
            <a:r>
              <a:rPr lang="en-US" sz="1200" kern="1200" baseline="0" dirty="0" smtClean="0">
                <a:solidFill>
                  <a:schemeClr val="tx1"/>
                </a:solidFill>
                <a:latin typeface="+mn-lt"/>
                <a:ea typeface="+mn-ea"/>
                <a:cs typeface="+mn-cs"/>
              </a:rPr>
              <a:t>a variable allocation and either global or local replacement scope (see the following</a:t>
            </a:r>
          </a:p>
          <a:p>
            <a:r>
              <a:rPr lang="en-US" sz="1200" kern="1200" baseline="0" dirty="0" smtClean="0">
                <a:solidFill>
                  <a:schemeClr val="tx1"/>
                </a:solidFill>
                <a:latin typeface="+mn-lt"/>
                <a:ea typeface="+mn-ea"/>
                <a:cs typeface="+mn-cs"/>
              </a:rPr>
              <a:t>discussion of replacement policy) is used [CARR81]. The clock algorithm</a:t>
            </a:r>
          </a:p>
          <a:p>
            <a:r>
              <a:rPr lang="en-US" sz="1200" kern="1200" baseline="0" dirty="0" smtClean="0">
                <a:solidFill>
                  <a:schemeClr val="tx1"/>
                </a:solidFill>
                <a:latin typeface="+mn-lt"/>
                <a:ea typeface="+mn-ea"/>
                <a:cs typeface="+mn-cs"/>
              </a:rPr>
              <a:t>was found to approximate closely the performance of LRU.</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802852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baseline="0" dirty="0" smtClean="0">
                <a:solidFill>
                  <a:schemeClr val="tx1"/>
                </a:solidFill>
                <a:latin typeface="+mn-lt"/>
                <a:ea typeface="+mn-ea"/>
                <a:cs typeface="+mn-cs"/>
              </a:rPr>
              <a:t>Although LRU and the clock policies are superior to FIFO,</a:t>
            </a:r>
          </a:p>
          <a:p>
            <a:r>
              <a:rPr lang="en-US" sz="1200" kern="1200" baseline="0" dirty="0" smtClean="0">
                <a:solidFill>
                  <a:schemeClr val="tx1"/>
                </a:solidFill>
                <a:latin typeface="+mn-lt"/>
                <a:ea typeface="+mn-ea"/>
                <a:cs typeface="+mn-cs"/>
              </a:rPr>
              <a:t>they both involve complexity and overhead not suffered with FIFO. In addition,</a:t>
            </a:r>
          </a:p>
          <a:p>
            <a:r>
              <a:rPr lang="en-US" sz="1200" kern="1200" baseline="0" dirty="0" smtClean="0">
                <a:solidFill>
                  <a:schemeClr val="tx1"/>
                </a:solidFill>
                <a:latin typeface="+mn-lt"/>
                <a:ea typeface="+mn-ea"/>
                <a:cs typeface="+mn-cs"/>
              </a:rPr>
              <a:t>there is the related issue that the cost of replacing a page that has been modified is</a:t>
            </a:r>
          </a:p>
          <a:p>
            <a:r>
              <a:rPr lang="en-US" sz="1200" kern="1200" baseline="0" dirty="0" smtClean="0">
                <a:solidFill>
                  <a:schemeClr val="tx1"/>
                </a:solidFill>
                <a:latin typeface="+mn-lt"/>
                <a:ea typeface="+mn-ea"/>
                <a:cs typeface="+mn-cs"/>
              </a:rPr>
              <a:t>greater than for one that has not, because the former must be written back out to</a:t>
            </a:r>
          </a:p>
          <a:p>
            <a:r>
              <a:rPr lang="en-US" sz="1200" kern="1200" baseline="0" dirty="0" smtClean="0">
                <a:solidFill>
                  <a:schemeClr val="tx1"/>
                </a:solidFill>
                <a:latin typeface="+mn-lt"/>
                <a:ea typeface="+mn-ea"/>
                <a:cs typeface="+mn-cs"/>
              </a:rPr>
              <a:t>secondary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interesting strategy that can improve paging performance and allow</a:t>
            </a:r>
          </a:p>
          <a:p>
            <a:r>
              <a:rPr lang="en-US" sz="1200" kern="1200" baseline="0" dirty="0" smtClean="0">
                <a:solidFill>
                  <a:schemeClr val="tx1"/>
                </a:solidFill>
                <a:latin typeface="+mn-lt"/>
                <a:ea typeface="+mn-ea"/>
                <a:cs typeface="+mn-cs"/>
              </a:rPr>
              <a:t>the use of a simpler page replacement policy is page buffering. The VAX VMS</a:t>
            </a:r>
          </a:p>
          <a:p>
            <a:r>
              <a:rPr lang="en-US" sz="1200" kern="1200" baseline="0" dirty="0" smtClean="0">
                <a:solidFill>
                  <a:schemeClr val="tx1"/>
                </a:solidFill>
                <a:latin typeface="+mn-lt"/>
                <a:ea typeface="+mn-ea"/>
                <a:cs typeface="+mn-cs"/>
              </a:rPr>
              <a:t>approach is representative. The page replacement algorithm is simple FIFO. To</a:t>
            </a:r>
          </a:p>
          <a:p>
            <a:r>
              <a:rPr lang="en-US" sz="1200" kern="1200" baseline="0" dirty="0" smtClean="0">
                <a:solidFill>
                  <a:schemeClr val="tx1"/>
                </a:solidFill>
                <a:latin typeface="+mn-lt"/>
                <a:ea typeface="+mn-ea"/>
                <a:cs typeface="+mn-cs"/>
              </a:rPr>
              <a:t>improve performance, a replaced page is not lost but rather is assigned to one of</a:t>
            </a:r>
          </a:p>
          <a:p>
            <a:r>
              <a:rPr lang="en-US" sz="1200" kern="1200" baseline="0" dirty="0" smtClean="0">
                <a:solidFill>
                  <a:schemeClr val="tx1"/>
                </a:solidFill>
                <a:latin typeface="+mn-lt"/>
                <a:ea typeface="+mn-ea"/>
                <a:cs typeface="+mn-cs"/>
              </a:rPr>
              <a:t>two lists: the free page list if the page has not been modified, or the modified page</a:t>
            </a:r>
          </a:p>
          <a:p>
            <a:r>
              <a:rPr lang="en-US" sz="1200" kern="1200" baseline="0" dirty="0" smtClean="0">
                <a:solidFill>
                  <a:schemeClr val="tx1"/>
                </a:solidFill>
                <a:latin typeface="+mn-lt"/>
                <a:ea typeface="+mn-ea"/>
                <a:cs typeface="+mn-cs"/>
              </a:rPr>
              <a:t>list if it has. Note that the page is not physically moved about in main memory;</a:t>
            </a:r>
          </a:p>
          <a:p>
            <a:r>
              <a:rPr lang="en-US" sz="1200" kern="1200" baseline="0" dirty="0" smtClean="0">
                <a:solidFill>
                  <a:schemeClr val="tx1"/>
                </a:solidFill>
                <a:latin typeface="+mn-lt"/>
                <a:ea typeface="+mn-ea"/>
                <a:cs typeface="+mn-cs"/>
              </a:rPr>
              <a:t>instead, the entry in the page table for this page is removed and placed in either the</a:t>
            </a:r>
          </a:p>
          <a:p>
            <a:r>
              <a:rPr lang="en-US" sz="1200" kern="1200" baseline="0" dirty="0" smtClean="0">
                <a:solidFill>
                  <a:schemeClr val="tx1"/>
                </a:solidFill>
                <a:latin typeface="+mn-lt"/>
                <a:ea typeface="+mn-ea"/>
                <a:cs typeface="+mn-cs"/>
              </a:rPr>
              <a:t>free or modified page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free page list is a list of page frames available for reading in pages. VMS</a:t>
            </a:r>
          </a:p>
          <a:p>
            <a:r>
              <a:rPr lang="en-US" sz="1200" kern="1200" baseline="0" dirty="0" smtClean="0">
                <a:solidFill>
                  <a:schemeClr val="tx1"/>
                </a:solidFill>
                <a:latin typeface="+mn-lt"/>
                <a:ea typeface="+mn-ea"/>
                <a:cs typeface="+mn-cs"/>
              </a:rPr>
              <a:t>tries to keep some small number of frames free at all times. When a page is to be</a:t>
            </a:r>
          </a:p>
          <a:p>
            <a:r>
              <a:rPr lang="en-US" sz="1200" kern="1200" baseline="0" dirty="0" smtClean="0">
                <a:solidFill>
                  <a:schemeClr val="tx1"/>
                </a:solidFill>
                <a:latin typeface="+mn-lt"/>
                <a:ea typeface="+mn-ea"/>
                <a:cs typeface="+mn-cs"/>
              </a:rPr>
              <a:t>read in, the page frame at the head of the list is used, destroying the page that was</a:t>
            </a:r>
          </a:p>
          <a:p>
            <a:r>
              <a:rPr lang="en-US" sz="1200" kern="1200" baseline="0" dirty="0" smtClean="0">
                <a:solidFill>
                  <a:schemeClr val="tx1"/>
                </a:solidFill>
                <a:latin typeface="+mn-lt"/>
                <a:ea typeface="+mn-ea"/>
                <a:cs typeface="+mn-cs"/>
              </a:rPr>
              <a:t>there. When an unmodified page is to be replaced, it remains in memory and its</a:t>
            </a:r>
          </a:p>
          <a:p>
            <a:r>
              <a:rPr lang="en-US" sz="1200" kern="1200" baseline="0" dirty="0" smtClean="0">
                <a:solidFill>
                  <a:schemeClr val="tx1"/>
                </a:solidFill>
                <a:latin typeface="+mn-lt"/>
                <a:ea typeface="+mn-ea"/>
                <a:cs typeface="+mn-cs"/>
              </a:rPr>
              <a:t>page frame is added to the tail of the free page list. Similarly, when a modified page</a:t>
            </a:r>
          </a:p>
          <a:p>
            <a:r>
              <a:rPr lang="en-US" sz="1200" kern="1200" baseline="0" dirty="0" smtClean="0">
                <a:solidFill>
                  <a:schemeClr val="tx1"/>
                </a:solidFill>
                <a:latin typeface="+mn-lt"/>
                <a:ea typeface="+mn-ea"/>
                <a:cs typeface="+mn-cs"/>
              </a:rPr>
              <a:t>is to be written out and replaced, its page frame is added to the tail of the modified</a:t>
            </a:r>
          </a:p>
          <a:p>
            <a:r>
              <a:rPr lang="en-US" sz="1200" kern="1200" baseline="0" dirty="0" smtClean="0">
                <a:solidFill>
                  <a:schemeClr val="tx1"/>
                </a:solidFill>
                <a:latin typeface="+mn-lt"/>
                <a:ea typeface="+mn-ea"/>
                <a:cs typeface="+mn-cs"/>
              </a:rPr>
              <a:t>page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important aspect of these maneuvers is that the page to be replaced</a:t>
            </a:r>
          </a:p>
          <a:p>
            <a:r>
              <a:rPr lang="en-US" sz="1200" kern="1200" baseline="0" dirty="0" smtClean="0">
                <a:solidFill>
                  <a:schemeClr val="tx1"/>
                </a:solidFill>
                <a:latin typeface="+mn-lt"/>
                <a:ea typeface="+mn-ea"/>
                <a:cs typeface="+mn-cs"/>
              </a:rPr>
              <a:t>remains in memory. Thus if the process references that page, it is returned to the</a:t>
            </a:r>
          </a:p>
          <a:p>
            <a:r>
              <a:rPr lang="en-US" sz="1200" kern="1200" baseline="0" dirty="0" smtClean="0">
                <a:solidFill>
                  <a:schemeClr val="tx1"/>
                </a:solidFill>
                <a:latin typeface="+mn-lt"/>
                <a:ea typeface="+mn-ea"/>
                <a:cs typeface="+mn-cs"/>
              </a:rPr>
              <a:t>resident set of that process at little cost. In effect, the free and modified page lists act</a:t>
            </a:r>
          </a:p>
          <a:p>
            <a:r>
              <a:rPr lang="en-US" sz="1200" kern="1200" baseline="0" dirty="0" smtClean="0">
                <a:solidFill>
                  <a:schemeClr val="tx1"/>
                </a:solidFill>
                <a:latin typeface="+mn-lt"/>
                <a:ea typeface="+mn-ea"/>
                <a:cs typeface="+mn-cs"/>
              </a:rPr>
              <a:t>as a cache of pages. The modified page list serves another useful function: Modified</a:t>
            </a:r>
          </a:p>
          <a:p>
            <a:r>
              <a:rPr lang="en-US" sz="1200" kern="1200" baseline="0" dirty="0" smtClean="0">
                <a:solidFill>
                  <a:schemeClr val="tx1"/>
                </a:solidFill>
                <a:latin typeface="+mn-lt"/>
                <a:ea typeface="+mn-ea"/>
                <a:cs typeface="+mn-cs"/>
              </a:rPr>
              <a:t>pages are written out in clusters rather than one at a time. This significantly reduces</a:t>
            </a:r>
          </a:p>
          <a:p>
            <a:r>
              <a:rPr lang="en-US" sz="1200" kern="1200" baseline="0" dirty="0" smtClean="0">
                <a:solidFill>
                  <a:schemeClr val="tx1"/>
                </a:solidFill>
                <a:latin typeface="+mn-lt"/>
                <a:ea typeface="+mn-ea"/>
                <a:cs typeface="+mn-cs"/>
              </a:rPr>
              <a:t>the number of I/O operations and therefore the amount of disk access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simpler version of page buffering is implemented in the Mach operating</a:t>
            </a:r>
          </a:p>
          <a:p>
            <a:r>
              <a:rPr lang="en-US" sz="1200" kern="1200" baseline="0" dirty="0" smtClean="0">
                <a:solidFill>
                  <a:schemeClr val="tx1"/>
                </a:solidFill>
                <a:latin typeface="+mn-lt"/>
                <a:ea typeface="+mn-ea"/>
                <a:cs typeface="+mn-cs"/>
              </a:rPr>
              <a:t>system [RASH88]. In this case, no distinction is made between modified and</a:t>
            </a:r>
          </a:p>
          <a:p>
            <a:r>
              <a:rPr lang="en-US" sz="1200" kern="1200" baseline="0" dirty="0" smtClean="0">
                <a:solidFill>
                  <a:schemeClr val="tx1"/>
                </a:solidFill>
                <a:latin typeface="+mn-lt"/>
                <a:ea typeface="+mn-ea"/>
                <a:cs typeface="+mn-cs"/>
              </a:rPr>
              <a:t>unmodified pages.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30498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paged virtual memory, it is not necessary and indeed</a:t>
            </a:r>
          </a:p>
          <a:p>
            <a:r>
              <a:rPr lang="en-US" sz="1200" kern="1200" baseline="0" dirty="0" smtClean="0">
                <a:solidFill>
                  <a:schemeClr val="tx1"/>
                </a:solidFill>
                <a:latin typeface="+mn-lt"/>
                <a:ea typeface="+mn-ea"/>
                <a:cs typeface="+mn-cs"/>
              </a:rPr>
              <a:t>may not be possible to bring all of the pages of a process into main memory to</a:t>
            </a:r>
          </a:p>
          <a:p>
            <a:r>
              <a:rPr lang="en-US" sz="1200" kern="1200" baseline="0" dirty="0" smtClean="0">
                <a:solidFill>
                  <a:schemeClr val="tx1"/>
                </a:solidFill>
                <a:latin typeface="+mn-lt"/>
                <a:ea typeface="+mn-ea"/>
                <a:cs typeface="+mn-cs"/>
              </a:rPr>
              <a:t>prepare it for execution. Thus, the operating system must decide how many pages to</a:t>
            </a:r>
          </a:p>
          <a:p>
            <a:r>
              <a:rPr lang="en-US" sz="1200" kern="1200" baseline="0" dirty="0" smtClean="0">
                <a:solidFill>
                  <a:schemeClr val="tx1"/>
                </a:solidFill>
                <a:latin typeface="+mn-lt"/>
                <a:ea typeface="+mn-ea"/>
                <a:cs typeface="+mn-cs"/>
              </a:rPr>
              <a:t>bring in, that is, how much main memory to allocate to a particular process. Several</a:t>
            </a:r>
          </a:p>
          <a:p>
            <a:r>
              <a:rPr lang="en-US" sz="1200" kern="1200" baseline="0" dirty="0" smtClean="0">
                <a:solidFill>
                  <a:schemeClr val="tx1"/>
                </a:solidFill>
                <a:latin typeface="+mn-lt"/>
                <a:ea typeface="+mn-ea"/>
                <a:cs typeface="+mn-cs"/>
              </a:rPr>
              <a:t>factors come into play: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smaller the amount of memory allocated to a process, the more processes</a:t>
            </a:r>
          </a:p>
          <a:p>
            <a:r>
              <a:rPr lang="en-US" sz="1200" kern="1200" baseline="0" dirty="0" smtClean="0">
                <a:solidFill>
                  <a:schemeClr val="tx1"/>
                </a:solidFill>
                <a:latin typeface="+mn-lt"/>
                <a:ea typeface="+mn-ea"/>
                <a:cs typeface="+mn-cs"/>
              </a:rPr>
              <a:t>that can reside in main memory at any one time. This increases the probability</a:t>
            </a:r>
          </a:p>
          <a:p>
            <a:r>
              <a:rPr lang="en-US" sz="1200" kern="1200" baseline="0" dirty="0" smtClean="0">
                <a:solidFill>
                  <a:schemeClr val="tx1"/>
                </a:solidFill>
                <a:latin typeface="+mn-lt"/>
                <a:ea typeface="+mn-ea"/>
                <a:cs typeface="+mn-cs"/>
              </a:rPr>
              <a:t>that the operating system will find at least one ready process at any given time</a:t>
            </a:r>
          </a:p>
          <a:p>
            <a:r>
              <a:rPr lang="en-US" sz="1200" kern="1200" baseline="0" dirty="0" smtClean="0">
                <a:solidFill>
                  <a:schemeClr val="tx1"/>
                </a:solidFill>
                <a:latin typeface="+mn-lt"/>
                <a:ea typeface="+mn-ea"/>
                <a:cs typeface="+mn-cs"/>
              </a:rPr>
              <a:t>and hence reduces the time lost due to swapping.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 relatively small number of pages of a process are in main memory, then,</a:t>
            </a:r>
          </a:p>
          <a:p>
            <a:r>
              <a:rPr lang="en-US" sz="1200" kern="1200" baseline="0" dirty="0" smtClean="0">
                <a:solidFill>
                  <a:schemeClr val="tx1"/>
                </a:solidFill>
                <a:latin typeface="+mn-lt"/>
                <a:ea typeface="+mn-ea"/>
                <a:cs typeface="+mn-cs"/>
              </a:rPr>
              <a:t>despite the principle of locality, the rate of page faults will be rather high (see</a:t>
            </a:r>
          </a:p>
          <a:p>
            <a:r>
              <a:rPr lang="en-US" sz="1200" kern="1200" baseline="0" dirty="0" smtClean="0">
                <a:solidFill>
                  <a:schemeClr val="tx1"/>
                </a:solidFill>
                <a:latin typeface="+mn-lt"/>
                <a:ea typeface="+mn-ea"/>
                <a:cs typeface="+mn-cs"/>
              </a:rPr>
              <a:t>Figure 8.10b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Beyond a certain size, additional allocation of main memory to a particular</a:t>
            </a:r>
          </a:p>
          <a:p>
            <a:r>
              <a:rPr lang="en-US" sz="1200" kern="1200" baseline="0" dirty="0" smtClean="0">
                <a:solidFill>
                  <a:schemeClr val="tx1"/>
                </a:solidFill>
                <a:latin typeface="+mn-lt"/>
                <a:ea typeface="+mn-ea"/>
                <a:cs typeface="+mn-cs"/>
              </a:rPr>
              <a:t>process will have no noticeable effect on the page fault rate for that process</a:t>
            </a:r>
          </a:p>
          <a:p>
            <a:r>
              <a:rPr lang="en-US" sz="1200" kern="1200" baseline="0" dirty="0" smtClean="0">
                <a:solidFill>
                  <a:schemeClr val="tx1"/>
                </a:solidFill>
                <a:latin typeface="+mn-lt"/>
                <a:ea typeface="+mn-ea"/>
                <a:cs typeface="+mn-cs"/>
              </a:rPr>
              <a:t>because of the principle of locality.</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671103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With these factors in mind, two sorts of policies are to be found in contemporary</a:t>
            </a:r>
          </a:p>
          <a:p>
            <a:r>
              <a:rPr lang="en-US" sz="1200" kern="1200" baseline="0" dirty="0" smtClean="0">
                <a:solidFill>
                  <a:schemeClr val="tx1"/>
                </a:solidFill>
                <a:latin typeface="+mn-lt"/>
                <a:ea typeface="+mn-ea"/>
                <a:cs typeface="+mn-cs"/>
              </a:rPr>
              <a:t>operating systems. A </a:t>
            </a:r>
            <a:r>
              <a:rPr lang="en-US" sz="1200" b="1" kern="1200" baseline="0" dirty="0" smtClean="0">
                <a:solidFill>
                  <a:schemeClr val="tx1"/>
                </a:solidFill>
                <a:latin typeface="+mn-lt"/>
                <a:ea typeface="+mn-ea"/>
                <a:cs typeface="+mn-cs"/>
              </a:rPr>
              <a:t>fixed-allocation policy </a:t>
            </a:r>
            <a:r>
              <a:rPr lang="en-US" sz="1200" b="0" kern="1200" baseline="0" dirty="0" smtClean="0">
                <a:solidFill>
                  <a:schemeClr val="tx1"/>
                </a:solidFill>
                <a:latin typeface="+mn-lt"/>
                <a:ea typeface="+mn-ea"/>
                <a:cs typeface="+mn-cs"/>
              </a:rPr>
              <a:t>gives a process a fixed number of</a:t>
            </a:r>
          </a:p>
          <a:p>
            <a:r>
              <a:rPr lang="en-US" sz="1200" kern="1200" baseline="0" dirty="0" smtClean="0">
                <a:solidFill>
                  <a:schemeClr val="tx1"/>
                </a:solidFill>
                <a:latin typeface="+mn-lt"/>
                <a:ea typeface="+mn-ea"/>
                <a:cs typeface="+mn-cs"/>
              </a:rPr>
              <a:t>frames in main memory within which to execute. That number is decided at initial</a:t>
            </a:r>
          </a:p>
          <a:p>
            <a:r>
              <a:rPr lang="en-US" sz="1200" kern="1200" baseline="0" dirty="0" smtClean="0">
                <a:solidFill>
                  <a:schemeClr val="tx1"/>
                </a:solidFill>
                <a:latin typeface="+mn-lt"/>
                <a:ea typeface="+mn-ea"/>
                <a:cs typeface="+mn-cs"/>
              </a:rPr>
              <a:t>load time (process creation time) and may be determined based on the type of process</a:t>
            </a:r>
          </a:p>
          <a:p>
            <a:r>
              <a:rPr lang="en-US" sz="1200" kern="1200" baseline="0" dirty="0" smtClean="0">
                <a:solidFill>
                  <a:schemeClr val="tx1"/>
                </a:solidFill>
                <a:latin typeface="+mn-lt"/>
                <a:ea typeface="+mn-ea"/>
                <a:cs typeface="+mn-cs"/>
              </a:rPr>
              <a:t>(interactive, batch, type of application) or may be based on guidance from the</a:t>
            </a:r>
          </a:p>
          <a:p>
            <a:r>
              <a:rPr lang="en-US" sz="1200" kern="1200" baseline="0" dirty="0" smtClean="0">
                <a:solidFill>
                  <a:schemeClr val="tx1"/>
                </a:solidFill>
                <a:latin typeface="+mn-lt"/>
                <a:ea typeface="+mn-ea"/>
                <a:cs typeface="+mn-cs"/>
              </a:rPr>
              <a:t>programmer or system manager. With a fixed-allocation policy, whenever a page</a:t>
            </a:r>
          </a:p>
          <a:p>
            <a:r>
              <a:rPr lang="en-US" sz="1200" kern="1200" baseline="0" dirty="0" smtClean="0">
                <a:solidFill>
                  <a:schemeClr val="tx1"/>
                </a:solidFill>
                <a:latin typeface="+mn-lt"/>
                <a:ea typeface="+mn-ea"/>
                <a:cs typeface="+mn-cs"/>
              </a:rPr>
              <a:t>fault occurs in the execution of a process, one of the pages of that process must be</a:t>
            </a:r>
          </a:p>
          <a:p>
            <a:r>
              <a:rPr lang="en-US" sz="1200" kern="1200" baseline="0" dirty="0" smtClean="0">
                <a:solidFill>
                  <a:schemeClr val="tx1"/>
                </a:solidFill>
                <a:latin typeface="+mn-lt"/>
                <a:ea typeface="+mn-ea"/>
                <a:cs typeface="+mn-cs"/>
              </a:rPr>
              <a:t>replaced by the needed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variable-allocation policy </a:t>
            </a:r>
            <a:r>
              <a:rPr lang="en-US" sz="1200" b="0" kern="1200" baseline="0" dirty="0" smtClean="0">
                <a:solidFill>
                  <a:schemeClr val="tx1"/>
                </a:solidFill>
                <a:latin typeface="+mn-lt"/>
                <a:ea typeface="+mn-ea"/>
                <a:cs typeface="+mn-cs"/>
              </a:rPr>
              <a:t>allows the number of page frames allocated to a</a:t>
            </a:r>
          </a:p>
          <a:p>
            <a:r>
              <a:rPr lang="en-US" sz="1200" kern="1200" baseline="0" dirty="0" smtClean="0">
                <a:solidFill>
                  <a:schemeClr val="tx1"/>
                </a:solidFill>
                <a:latin typeface="+mn-lt"/>
                <a:ea typeface="+mn-ea"/>
                <a:cs typeface="+mn-cs"/>
              </a:rPr>
              <a:t>process to be varied over the lifetime of the process. Ideally, a process that is suffering</a:t>
            </a:r>
          </a:p>
          <a:p>
            <a:r>
              <a:rPr lang="en-US" sz="1200" kern="1200" baseline="0" dirty="0" smtClean="0">
                <a:solidFill>
                  <a:schemeClr val="tx1"/>
                </a:solidFill>
                <a:latin typeface="+mn-lt"/>
                <a:ea typeface="+mn-ea"/>
                <a:cs typeface="+mn-cs"/>
              </a:rPr>
              <a:t>persistently high levels of page faults, indicating that the principle of locality</a:t>
            </a:r>
          </a:p>
          <a:p>
            <a:r>
              <a:rPr lang="en-US" sz="1200" kern="1200" baseline="0" dirty="0" smtClean="0">
                <a:solidFill>
                  <a:schemeClr val="tx1"/>
                </a:solidFill>
                <a:latin typeface="+mn-lt"/>
                <a:ea typeface="+mn-ea"/>
                <a:cs typeface="+mn-cs"/>
              </a:rPr>
              <a:t>only holds in a weak form for that process, will be given additional page frames</a:t>
            </a:r>
          </a:p>
          <a:p>
            <a:r>
              <a:rPr lang="en-US" sz="1200" kern="1200" baseline="0" dirty="0" smtClean="0">
                <a:solidFill>
                  <a:schemeClr val="tx1"/>
                </a:solidFill>
                <a:latin typeface="+mn-lt"/>
                <a:ea typeface="+mn-ea"/>
                <a:cs typeface="+mn-cs"/>
              </a:rPr>
              <a:t>to reduce the page fault rate; whereas a process with an exceptionally low page</a:t>
            </a:r>
          </a:p>
          <a:p>
            <a:r>
              <a:rPr lang="en-US" sz="1200" kern="1200" baseline="0" dirty="0" smtClean="0">
                <a:solidFill>
                  <a:schemeClr val="tx1"/>
                </a:solidFill>
                <a:latin typeface="+mn-lt"/>
                <a:ea typeface="+mn-ea"/>
                <a:cs typeface="+mn-cs"/>
              </a:rPr>
              <a:t>fault rate, indicating that the process is quite well behaved from a locality point of</a:t>
            </a:r>
          </a:p>
          <a:p>
            <a:r>
              <a:rPr lang="en-US" sz="1200" kern="1200" baseline="0" dirty="0" smtClean="0">
                <a:solidFill>
                  <a:schemeClr val="tx1"/>
                </a:solidFill>
                <a:latin typeface="+mn-lt"/>
                <a:ea typeface="+mn-ea"/>
                <a:cs typeface="+mn-cs"/>
              </a:rPr>
              <a:t>view, will be given a reduced allocation, with the hope that this will not noticeably</a:t>
            </a:r>
          </a:p>
          <a:p>
            <a:r>
              <a:rPr lang="en-US" sz="1200" kern="1200" baseline="0" dirty="0" smtClean="0">
                <a:solidFill>
                  <a:schemeClr val="tx1"/>
                </a:solidFill>
                <a:latin typeface="+mn-lt"/>
                <a:ea typeface="+mn-ea"/>
                <a:cs typeface="+mn-cs"/>
              </a:rPr>
              <a:t>increase the page fault rate. The use of a variable-allocation policy relates to the</a:t>
            </a:r>
          </a:p>
          <a:p>
            <a:r>
              <a:rPr lang="en-US" sz="1200" kern="1200" baseline="0" dirty="0" smtClean="0">
                <a:solidFill>
                  <a:schemeClr val="tx1"/>
                </a:solidFill>
                <a:latin typeface="+mn-lt"/>
                <a:ea typeface="+mn-ea"/>
                <a:cs typeface="+mn-cs"/>
              </a:rPr>
              <a:t>concept of replacement scope, as explained in the next subsection.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variable-allocation policy would appear to be the more powerful one.</a:t>
            </a:r>
          </a:p>
          <a:p>
            <a:r>
              <a:rPr lang="en-US" sz="1200" kern="1200" baseline="0" dirty="0" smtClean="0">
                <a:solidFill>
                  <a:schemeClr val="tx1"/>
                </a:solidFill>
                <a:latin typeface="+mn-lt"/>
                <a:ea typeface="+mn-ea"/>
                <a:cs typeface="+mn-cs"/>
              </a:rPr>
              <a:t>However, the difficulty with this approach is that it requires the operating system to</a:t>
            </a:r>
          </a:p>
          <a:p>
            <a:r>
              <a:rPr lang="en-US" sz="1200" kern="1200" baseline="0" dirty="0" smtClean="0">
                <a:solidFill>
                  <a:schemeClr val="tx1"/>
                </a:solidFill>
                <a:latin typeface="+mn-lt"/>
                <a:ea typeface="+mn-ea"/>
                <a:cs typeface="+mn-cs"/>
              </a:rPr>
              <a:t>assess the behavior of active processes. This inevitably requires software overhead</a:t>
            </a:r>
          </a:p>
          <a:p>
            <a:r>
              <a:rPr lang="en-US" sz="1200" kern="1200" baseline="0" dirty="0" smtClean="0">
                <a:solidFill>
                  <a:schemeClr val="tx1"/>
                </a:solidFill>
                <a:latin typeface="+mn-lt"/>
                <a:ea typeface="+mn-ea"/>
                <a:cs typeface="+mn-cs"/>
              </a:rPr>
              <a:t>in the operating system and is dependent on hardware mechanisms provided by the</a:t>
            </a:r>
          </a:p>
          <a:p>
            <a:r>
              <a:rPr lang="en-US" sz="1200" kern="1200" baseline="0" dirty="0" smtClean="0">
                <a:solidFill>
                  <a:schemeClr val="tx1"/>
                </a:solidFill>
                <a:latin typeface="+mn-lt"/>
                <a:ea typeface="+mn-ea"/>
                <a:cs typeface="+mn-cs"/>
              </a:rPr>
              <a:t>processor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665510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scope of a replacement strategy can be categorized as</a:t>
            </a:r>
          </a:p>
          <a:p>
            <a:r>
              <a:rPr lang="en-US" sz="1200" kern="1200" baseline="0" dirty="0" smtClean="0">
                <a:solidFill>
                  <a:schemeClr val="tx1"/>
                </a:solidFill>
                <a:latin typeface="+mn-lt"/>
                <a:ea typeface="+mn-ea"/>
                <a:cs typeface="+mn-cs"/>
              </a:rPr>
              <a:t>global or local. Both types of policies are activated by a page fault when there are no</a:t>
            </a:r>
          </a:p>
          <a:p>
            <a:r>
              <a:rPr lang="en-US" sz="1200" kern="1200" baseline="0" dirty="0" smtClean="0">
                <a:solidFill>
                  <a:schemeClr val="tx1"/>
                </a:solidFill>
                <a:latin typeface="+mn-lt"/>
                <a:ea typeface="+mn-ea"/>
                <a:cs typeface="+mn-cs"/>
              </a:rPr>
              <a:t>free page frames. A </a:t>
            </a:r>
            <a:r>
              <a:rPr lang="en-US" sz="1200" b="1" kern="1200" baseline="0" dirty="0" smtClean="0">
                <a:solidFill>
                  <a:schemeClr val="tx1"/>
                </a:solidFill>
                <a:latin typeface="+mn-lt"/>
                <a:ea typeface="+mn-ea"/>
                <a:cs typeface="+mn-cs"/>
              </a:rPr>
              <a:t>local replacement policy chooses only among the resident pages</a:t>
            </a:r>
          </a:p>
          <a:p>
            <a:r>
              <a:rPr lang="en-US" sz="1200" kern="1200" baseline="0" dirty="0" smtClean="0">
                <a:solidFill>
                  <a:schemeClr val="tx1"/>
                </a:solidFill>
                <a:latin typeface="+mn-lt"/>
                <a:ea typeface="+mn-ea"/>
                <a:cs typeface="+mn-cs"/>
              </a:rPr>
              <a:t>of the process that generated the page fault in selecting a page to replace. A </a:t>
            </a:r>
            <a:r>
              <a:rPr lang="en-US" sz="1200" b="1" kern="1200" baseline="0" dirty="0" smtClean="0">
                <a:solidFill>
                  <a:schemeClr val="tx1"/>
                </a:solidFill>
                <a:latin typeface="+mn-lt"/>
                <a:ea typeface="+mn-ea"/>
                <a:cs typeface="+mn-cs"/>
              </a:rPr>
              <a:t>global</a:t>
            </a:r>
          </a:p>
          <a:p>
            <a:r>
              <a:rPr lang="en-US" sz="1200" b="1" kern="1200" baseline="0" dirty="0" smtClean="0">
                <a:solidFill>
                  <a:schemeClr val="tx1"/>
                </a:solidFill>
                <a:latin typeface="+mn-lt"/>
                <a:ea typeface="+mn-ea"/>
                <a:cs typeface="+mn-cs"/>
              </a:rPr>
              <a:t>replacement policy considers all unlocked pages in main memory as candidates for</a:t>
            </a:r>
          </a:p>
          <a:p>
            <a:r>
              <a:rPr lang="en-US" sz="1200" kern="1200" baseline="0" dirty="0" smtClean="0">
                <a:solidFill>
                  <a:schemeClr val="tx1"/>
                </a:solidFill>
                <a:latin typeface="+mn-lt"/>
                <a:ea typeface="+mn-ea"/>
                <a:cs typeface="+mn-cs"/>
              </a:rPr>
              <a:t>replacement, regardless of which process owns a particular page. While it happens</a:t>
            </a:r>
          </a:p>
          <a:p>
            <a:r>
              <a:rPr lang="en-US" sz="1200" kern="1200" baseline="0" dirty="0" smtClean="0">
                <a:solidFill>
                  <a:schemeClr val="tx1"/>
                </a:solidFill>
                <a:latin typeface="+mn-lt"/>
                <a:ea typeface="+mn-ea"/>
                <a:cs typeface="+mn-cs"/>
              </a:rPr>
              <a:t>that local policies are easier to analyze, there is no convincing evidence that they</a:t>
            </a:r>
          </a:p>
          <a:p>
            <a:r>
              <a:rPr lang="en-US" sz="1200" kern="1200" baseline="0" dirty="0" smtClean="0">
                <a:solidFill>
                  <a:schemeClr val="tx1"/>
                </a:solidFill>
                <a:latin typeface="+mn-lt"/>
                <a:ea typeface="+mn-ea"/>
                <a:cs typeface="+mn-cs"/>
              </a:rPr>
              <a:t>perform better than global policies, which are attractive because of their simplicity</a:t>
            </a:r>
          </a:p>
          <a:p>
            <a:r>
              <a:rPr lang="en-US" sz="1200" kern="1200" baseline="0" dirty="0" smtClean="0">
                <a:solidFill>
                  <a:schemeClr val="tx1"/>
                </a:solidFill>
                <a:latin typeface="+mn-lt"/>
                <a:ea typeface="+mn-ea"/>
                <a:cs typeface="+mn-cs"/>
              </a:rPr>
              <a:t>of implementation and minimal overhead [CARR84, MAEK87].</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9754428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is a correlation between replacement scope and resident set size</a:t>
            </a:r>
          </a:p>
          <a:p>
            <a:r>
              <a:rPr lang="en-US" sz="1200" kern="1200" baseline="0" dirty="0" smtClean="0">
                <a:solidFill>
                  <a:schemeClr val="tx1"/>
                </a:solidFill>
                <a:latin typeface="+mn-lt"/>
                <a:ea typeface="+mn-ea"/>
                <a:cs typeface="+mn-cs"/>
              </a:rPr>
              <a:t>( Table 8.5 ). A fixed resident set implies a local replacement policy: To hold the size</a:t>
            </a:r>
          </a:p>
          <a:p>
            <a:r>
              <a:rPr lang="en-US" sz="1200" kern="1200" baseline="0" dirty="0" smtClean="0">
                <a:solidFill>
                  <a:schemeClr val="tx1"/>
                </a:solidFill>
                <a:latin typeface="+mn-lt"/>
                <a:ea typeface="+mn-ea"/>
                <a:cs typeface="+mn-cs"/>
              </a:rPr>
              <a:t>of a resident set fixed, a page that is removed from main memory must be replaced</a:t>
            </a:r>
          </a:p>
          <a:p>
            <a:r>
              <a:rPr lang="en-US" sz="1200" kern="1200" baseline="0" dirty="0" smtClean="0">
                <a:solidFill>
                  <a:schemeClr val="tx1"/>
                </a:solidFill>
                <a:latin typeface="+mn-lt"/>
                <a:ea typeface="+mn-ea"/>
                <a:cs typeface="+mn-cs"/>
              </a:rPr>
              <a:t>by another page from the same process. A variable-allocation policy can clearly</a:t>
            </a:r>
          </a:p>
          <a:p>
            <a:r>
              <a:rPr lang="en-US" sz="1200" kern="1200" baseline="0" dirty="0" smtClean="0">
                <a:solidFill>
                  <a:schemeClr val="tx1"/>
                </a:solidFill>
                <a:latin typeface="+mn-lt"/>
                <a:ea typeface="+mn-ea"/>
                <a:cs typeface="+mn-cs"/>
              </a:rPr>
              <a:t>employ a global replacement policy: The replacement of a page from one process in</a:t>
            </a:r>
          </a:p>
          <a:p>
            <a:r>
              <a:rPr lang="en-US" sz="1200" kern="1200" baseline="0" dirty="0" smtClean="0">
                <a:solidFill>
                  <a:schemeClr val="tx1"/>
                </a:solidFill>
                <a:latin typeface="+mn-lt"/>
                <a:ea typeface="+mn-ea"/>
                <a:cs typeface="+mn-cs"/>
              </a:rPr>
              <a:t>main memory with that of another causes the allocation of one process to grow by</a:t>
            </a:r>
          </a:p>
          <a:p>
            <a:r>
              <a:rPr lang="en-US" sz="1200" kern="1200" baseline="0" dirty="0" smtClean="0">
                <a:solidFill>
                  <a:schemeClr val="tx1"/>
                </a:solidFill>
                <a:latin typeface="+mn-lt"/>
                <a:ea typeface="+mn-ea"/>
                <a:cs typeface="+mn-cs"/>
              </a:rPr>
              <a:t>one page and that of the other to shrink by one page. We shall also see that variable</a:t>
            </a:r>
          </a:p>
          <a:p>
            <a:r>
              <a:rPr lang="en-US" sz="1200" kern="1200" baseline="0" dirty="0" smtClean="0">
                <a:solidFill>
                  <a:schemeClr val="tx1"/>
                </a:solidFill>
                <a:latin typeface="+mn-lt"/>
                <a:ea typeface="+mn-ea"/>
                <a:cs typeface="+mn-cs"/>
              </a:rPr>
              <a:t>allocation and local replacement is a valid combination. We now examine these</a:t>
            </a:r>
          </a:p>
          <a:p>
            <a:r>
              <a:rPr lang="en-US" sz="1200" kern="1200" baseline="0" dirty="0" smtClean="0">
                <a:solidFill>
                  <a:schemeClr val="tx1"/>
                </a:solidFill>
                <a:latin typeface="+mn-lt"/>
                <a:ea typeface="+mn-ea"/>
                <a:cs typeface="+mn-cs"/>
              </a:rPr>
              <a:t>three combinations.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1983624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a fixed-allocation policy, it is necessary to decide ahead of time the amount</a:t>
            </a:r>
          </a:p>
          <a:p>
            <a:r>
              <a:rPr lang="en-US" sz="1200" kern="1200" baseline="0" dirty="0" smtClean="0">
                <a:solidFill>
                  <a:schemeClr val="tx1"/>
                </a:solidFill>
                <a:latin typeface="+mn-lt"/>
                <a:ea typeface="+mn-ea"/>
                <a:cs typeface="+mn-cs"/>
              </a:rPr>
              <a:t>of allocation to give to a process. This could be decided on the basis of the type</a:t>
            </a:r>
          </a:p>
          <a:p>
            <a:r>
              <a:rPr lang="en-US" sz="1200" kern="1200" baseline="0" dirty="0" smtClean="0">
                <a:solidFill>
                  <a:schemeClr val="tx1"/>
                </a:solidFill>
                <a:latin typeface="+mn-lt"/>
                <a:ea typeface="+mn-ea"/>
                <a:cs typeface="+mn-cs"/>
              </a:rPr>
              <a:t>of application and the amount requested by the program. The drawback to this</a:t>
            </a:r>
          </a:p>
          <a:p>
            <a:r>
              <a:rPr lang="en-US" sz="1200" kern="1200" baseline="0" dirty="0" smtClean="0">
                <a:solidFill>
                  <a:schemeClr val="tx1"/>
                </a:solidFill>
                <a:latin typeface="+mn-lt"/>
                <a:ea typeface="+mn-ea"/>
                <a:cs typeface="+mn-cs"/>
              </a:rPr>
              <a:t>approach is twofold: If allocations tend to be too small, then there will be a high page</a:t>
            </a:r>
          </a:p>
          <a:p>
            <a:r>
              <a:rPr lang="en-US" sz="1200" kern="1200" baseline="0" dirty="0" smtClean="0">
                <a:solidFill>
                  <a:schemeClr val="tx1"/>
                </a:solidFill>
                <a:latin typeface="+mn-lt"/>
                <a:ea typeface="+mn-ea"/>
                <a:cs typeface="+mn-cs"/>
              </a:rPr>
              <a:t>fault rate, causing the entire multiprogramming system to run slowly. If allocations</a:t>
            </a:r>
          </a:p>
          <a:p>
            <a:r>
              <a:rPr lang="en-US" sz="1200" kern="1200" baseline="0" dirty="0" smtClean="0">
                <a:solidFill>
                  <a:schemeClr val="tx1"/>
                </a:solidFill>
                <a:latin typeface="+mn-lt"/>
                <a:ea typeface="+mn-ea"/>
                <a:cs typeface="+mn-cs"/>
              </a:rPr>
              <a:t>tend to be unnecessarily large, then there will be too few programs in main memory</a:t>
            </a:r>
          </a:p>
          <a:p>
            <a:r>
              <a:rPr lang="en-US" sz="1200" kern="1200" baseline="0" dirty="0" smtClean="0">
                <a:solidFill>
                  <a:schemeClr val="tx1"/>
                </a:solidFill>
                <a:latin typeface="+mn-lt"/>
                <a:ea typeface="+mn-ea"/>
                <a:cs typeface="+mn-cs"/>
              </a:rPr>
              <a:t>and there will be either considerable processor idle time or considerable time spent</a:t>
            </a:r>
          </a:p>
          <a:p>
            <a:r>
              <a:rPr lang="en-US" sz="1200" kern="1200" baseline="0" dirty="0" smtClean="0">
                <a:solidFill>
                  <a:schemeClr val="tx1"/>
                </a:solidFill>
                <a:latin typeface="+mn-lt"/>
                <a:ea typeface="+mn-ea"/>
                <a:cs typeface="+mn-cs"/>
              </a:rPr>
              <a:t>in swapping.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617041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This combination is perhaps the easiest</a:t>
            </a:r>
          </a:p>
          <a:p>
            <a:r>
              <a:rPr lang="en-US" sz="1200" kern="1200" baseline="0" dirty="0" smtClean="0">
                <a:solidFill>
                  <a:schemeClr val="tx1"/>
                </a:solidFill>
                <a:latin typeface="+mn-lt"/>
                <a:ea typeface="+mn-ea"/>
                <a:cs typeface="+mn-cs"/>
              </a:rPr>
              <a:t>to implement and has been adopted in a number of operating systems. At any given</a:t>
            </a:r>
          </a:p>
          <a:p>
            <a:r>
              <a:rPr lang="en-US" sz="1200" kern="1200" baseline="0" dirty="0" smtClean="0">
                <a:solidFill>
                  <a:schemeClr val="tx1"/>
                </a:solidFill>
                <a:latin typeface="+mn-lt"/>
                <a:ea typeface="+mn-ea"/>
                <a:cs typeface="+mn-cs"/>
              </a:rPr>
              <a:t>time, there are a number of processes in main memory, each with a certain number</a:t>
            </a:r>
          </a:p>
          <a:p>
            <a:r>
              <a:rPr lang="en-US" sz="1200" kern="1200" baseline="0" dirty="0" smtClean="0">
                <a:solidFill>
                  <a:schemeClr val="tx1"/>
                </a:solidFill>
                <a:latin typeface="+mn-lt"/>
                <a:ea typeface="+mn-ea"/>
                <a:cs typeface="+mn-cs"/>
              </a:rPr>
              <a:t>of frames allocated to it. Typically, the operating system also maintains a list of</a:t>
            </a:r>
          </a:p>
          <a:p>
            <a:r>
              <a:rPr lang="en-US" sz="1200" kern="1200" baseline="0" dirty="0" smtClean="0">
                <a:solidFill>
                  <a:schemeClr val="tx1"/>
                </a:solidFill>
                <a:latin typeface="+mn-lt"/>
                <a:ea typeface="+mn-ea"/>
                <a:cs typeface="+mn-cs"/>
              </a:rPr>
              <a:t>free frames. When a page fault occurs, a free frame is added to the resident set of</a:t>
            </a:r>
          </a:p>
          <a:p>
            <a:r>
              <a:rPr lang="en-US" sz="1200" kern="1200" baseline="0" dirty="0" smtClean="0">
                <a:solidFill>
                  <a:schemeClr val="tx1"/>
                </a:solidFill>
                <a:latin typeface="+mn-lt"/>
                <a:ea typeface="+mn-ea"/>
                <a:cs typeface="+mn-cs"/>
              </a:rPr>
              <a:t>a process and the page is brought in. Thus, a process experiencing page faults will</a:t>
            </a:r>
          </a:p>
          <a:p>
            <a:r>
              <a:rPr lang="en-US" sz="1200" kern="1200" baseline="0" dirty="0" smtClean="0">
                <a:solidFill>
                  <a:schemeClr val="tx1"/>
                </a:solidFill>
                <a:latin typeface="+mn-lt"/>
                <a:ea typeface="+mn-ea"/>
                <a:cs typeface="+mn-cs"/>
              </a:rPr>
              <a:t>gradually grow in size, which should help reduce overall page faults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difficulty with this approach is in the replacement choice. When there</a:t>
            </a:r>
          </a:p>
          <a:p>
            <a:r>
              <a:rPr lang="en-US" sz="1200" kern="1200" baseline="0" dirty="0" smtClean="0">
                <a:solidFill>
                  <a:schemeClr val="tx1"/>
                </a:solidFill>
                <a:latin typeface="+mn-lt"/>
                <a:ea typeface="+mn-ea"/>
                <a:cs typeface="+mn-cs"/>
              </a:rPr>
              <a:t>are no free frames available, the operating system must choose a page currently in</a:t>
            </a:r>
          </a:p>
          <a:p>
            <a:r>
              <a:rPr lang="en-US" sz="1200" kern="1200" baseline="0" dirty="0" smtClean="0">
                <a:solidFill>
                  <a:schemeClr val="tx1"/>
                </a:solidFill>
                <a:latin typeface="+mn-lt"/>
                <a:ea typeface="+mn-ea"/>
                <a:cs typeface="+mn-cs"/>
              </a:rPr>
              <a:t>memory to replace. The selection is made from among all of the frames in memory,</a:t>
            </a:r>
          </a:p>
          <a:p>
            <a:r>
              <a:rPr lang="en-US" sz="1200" kern="1200" baseline="0" dirty="0" smtClean="0">
                <a:solidFill>
                  <a:schemeClr val="tx1"/>
                </a:solidFill>
                <a:latin typeface="+mn-lt"/>
                <a:ea typeface="+mn-ea"/>
                <a:cs typeface="+mn-cs"/>
              </a:rPr>
              <a:t>except for locked frames such as those of the kernel. Using any of the policies</a:t>
            </a:r>
          </a:p>
          <a:p>
            <a:r>
              <a:rPr lang="en-US" sz="1200" kern="1200" baseline="0" dirty="0" smtClean="0">
                <a:solidFill>
                  <a:schemeClr val="tx1"/>
                </a:solidFill>
                <a:latin typeface="+mn-lt"/>
                <a:ea typeface="+mn-ea"/>
                <a:cs typeface="+mn-cs"/>
              </a:rPr>
              <a:t>discussed in the preceding subsection, the page selected for replacement can belong</a:t>
            </a:r>
          </a:p>
          <a:p>
            <a:r>
              <a:rPr lang="en-US" sz="1200" kern="1200" baseline="0" dirty="0" smtClean="0">
                <a:solidFill>
                  <a:schemeClr val="tx1"/>
                </a:solidFill>
                <a:latin typeface="+mn-lt"/>
                <a:ea typeface="+mn-ea"/>
                <a:cs typeface="+mn-cs"/>
              </a:rPr>
              <a:t>to any of the resident processes; there is no discipline to determine which process</a:t>
            </a:r>
          </a:p>
          <a:p>
            <a:r>
              <a:rPr lang="en-US" sz="1200" kern="1200" baseline="0" dirty="0" smtClean="0">
                <a:solidFill>
                  <a:schemeClr val="tx1"/>
                </a:solidFill>
                <a:latin typeface="+mn-lt"/>
                <a:ea typeface="+mn-ea"/>
                <a:cs typeface="+mn-cs"/>
              </a:rPr>
              <a:t>should lose a page from its resident set. Therefore, the process that suffers the</a:t>
            </a:r>
          </a:p>
          <a:p>
            <a:r>
              <a:rPr lang="en-US" sz="1200" kern="1200" baseline="0" dirty="0" smtClean="0">
                <a:solidFill>
                  <a:schemeClr val="tx1"/>
                </a:solidFill>
                <a:latin typeface="+mn-lt"/>
                <a:ea typeface="+mn-ea"/>
                <a:cs typeface="+mn-cs"/>
              </a:rPr>
              <a:t>reduction in resident set size may not be optimum.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way to counter the potential performance problems of a variable-allocation,</a:t>
            </a:r>
          </a:p>
          <a:p>
            <a:r>
              <a:rPr lang="en-US" sz="1200" kern="1200" baseline="0" dirty="0" smtClean="0">
                <a:solidFill>
                  <a:schemeClr val="tx1"/>
                </a:solidFill>
                <a:latin typeface="+mn-lt"/>
                <a:ea typeface="+mn-ea"/>
                <a:cs typeface="+mn-cs"/>
              </a:rPr>
              <a:t>global-scope policy is to use page buffering. In this way, the choice of which page to</a:t>
            </a:r>
          </a:p>
          <a:p>
            <a:r>
              <a:rPr lang="en-US" sz="1200" kern="1200" baseline="0" dirty="0" smtClean="0">
                <a:solidFill>
                  <a:schemeClr val="tx1"/>
                </a:solidFill>
                <a:latin typeface="+mn-lt"/>
                <a:ea typeface="+mn-ea"/>
                <a:cs typeface="+mn-cs"/>
              </a:rPr>
              <a:t>replace becomes less significant, because the page may be reclaimed if it is referenced</a:t>
            </a:r>
          </a:p>
          <a:p>
            <a:r>
              <a:rPr lang="en-US" sz="1200" kern="1200" baseline="0" dirty="0" smtClean="0">
                <a:solidFill>
                  <a:schemeClr val="tx1"/>
                </a:solidFill>
                <a:latin typeface="+mn-lt"/>
                <a:ea typeface="+mn-ea"/>
                <a:cs typeface="+mn-cs"/>
              </a:rPr>
              <a:t>before the next time that a block of pages are overwritten.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15236228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variable-allocation, local-scope</a:t>
            </a:r>
          </a:p>
          <a:p>
            <a:r>
              <a:rPr lang="en-US" sz="1200" kern="1200" baseline="0" dirty="0" smtClean="0">
                <a:solidFill>
                  <a:schemeClr val="tx1"/>
                </a:solidFill>
                <a:latin typeface="+mn-lt"/>
                <a:ea typeface="+mn-ea"/>
                <a:cs typeface="+mn-cs"/>
              </a:rPr>
              <a:t>strategy attempts to overcome the problems with a global-scope strategy. It can be</a:t>
            </a:r>
          </a:p>
          <a:p>
            <a:r>
              <a:rPr lang="en-US" sz="1200" kern="1200" baseline="0" dirty="0" smtClean="0">
                <a:solidFill>
                  <a:schemeClr val="tx1"/>
                </a:solidFill>
                <a:latin typeface="+mn-lt"/>
                <a:ea typeface="+mn-ea"/>
                <a:cs typeface="+mn-cs"/>
              </a:rPr>
              <a:t>summarized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When a new process is loaded into main memory, allocate to it a certain</a:t>
            </a:r>
          </a:p>
          <a:p>
            <a:r>
              <a:rPr lang="en-US" sz="1200" kern="1200" baseline="0" dirty="0" smtClean="0">
                <a:solidFill>
                  <a:schemeClr val="tx1"/>
                </a:solidFill>
                <a:latin typeface="+mn-lt"/>
                <a:ea typeface="+mn-ea"/>
                <a:cs typeface="+mn-cs"/>
              </a:rPr>
              <a:t>number of page frames as its resident set, based on application type, program</a:t>
            </a:r>
          </a:p>
          <a:p>
            <a:r>
              <a:rPr lang="en-US" sz="1200" kern="1200" baseline="0" dirty="0" smtClean="0">
                <a:solidFill>
                  <a:schemeClr val="tx1"/>
                </a:solidFill>
                <a:latin typeface="+mn-lt"/>
                <a:ea typeface="+mn-ea"/>
                <a:cs typeface="+mn-cs"/>
              </a:rPr>
              <a:t>request, or other criteria. Use either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or demand paging to fill up the</a:t>
            </a:r>
          </a:p>
          <a:p>
            <a:r>
              <a:rPr lang="en-US" sz="1200" kern="1200" baseline="0" dirty="0" smtClean="0">
                <a:solidFill>
                  <a:schemeClr val="tx1"/>
                </a:solidFill>
                <a:latin typeface="+mn-lt"/>
                <a:ea typeface="+mn-ea"/>
                <a:cs typeface="+mn-cs"/>
              </a:rPr>
              <a:t>allocation.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When a page fault occurs, select the page to replace from among the resident</a:t>
            </a:r>
          </a:p>
          <a:p>
            <a:r>
              <a:rPr lang="en-US" sz="1200" kern="1200" baseline="0" dirty="0" smtClean="0">
                <a:solidFill>
                  <a:schemeClr val="tx1"/>
                </a:solidFill>
                <a:latin typeface="+mn-lt"/>
                <a:ea typeface="+mn-ea"/>
                <a:cs typeface="+mn-cs"/>
              </a:rPr>
              <a:t>set of the process that suffers the fault.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From time to time, reevaluate the allocation provided to the process, and</a:t>
            </a:r>
          </a:p>
          <a:p>
            <a:r>
              <a:rPr lang="en-US" sz="1200" kern="1200" baseline="0" dirty="0" smtClean="0">
                <a:solidFill>
                  <a:schemeClr val="tx1"/>
                </a:solidFill>
                <a:latin typeface="+mn-lt"/>
                <a:ea typeface="+mn-ea"/>
                <a:cs typeface="+mn-cs"/>
              </a:rPr>
              <a:t>increase or decrease it to improve overall performance.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1229622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8.2 summarizes characteristics</a:t>
            </a:r>
          </a:p>
          <a:p>
            <a:r>
              <a:rPr lang="en-US" sz="1200" kern="1200" baseline="0" dirty="0" smtClean="0">
                <a:solidFill>
                  <a:schemeClr val="tx1"/>
                </a:solidFill>
                <a:latin typeface="+mn-lt"/>
                <a:ea typeface="+mn-ea"/>
                <a:cs typeface="+mn-cs"/>
              </a:rPr>
              <a:t>of paging and segmentation, with and without the use of virtual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980217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8.18 indicates the way in which the working set size can vary over time</a:t>
            </a:r>
          </a:p>
          <a:p>
            <a:r>
              <a:rPr lang="en-US" sz="1200" kern="1200" baseline="0" dirty="0" smtClean="0">
                <a:solidFill>
                  <a:schemeClr val="tx1"/>
                </a:solidFill>
                <a:latin typeface="+mn-lt"/>
                <a:ea typeface="+mn-ea"/>
                <a:cs typeface="+mn-cs"/>
              </a:rPr>
              <a:t>for a fixed value of </a:t>
            </a:r>
            <a:r>
              <a:rPr lang="en-US" sz="1200" kern="1200" baseline="0" dirty="0" err="1" smtClean="0">
                <a:solidFill>
                  <a:schemeClr val="tx1"/>
                </a:solidFill>
                <a:latin typeface="+mn-lt"/>
                <a:ea typeface="+mn-ea"/>
                <a:cs typeface="+mn-cs"/>
              </a:rPr>
              <a:t>Δ</a:t>
            </a:r>
            <a:r>
              <a:rPr lang="en-US" sz="1200" kern="1200" baseline="0" dirty="0" smtClean="0">
                <a:solidFill>
                  <a:schemeClr val="tx1"/>
                </a:solidFill>
                <a:latin typeface="+mn-lt"/>
                <a:ea typeface="+mn-ea"/>
                <a:cs typeface="+mn-cs"/>
              </a:rPr>
              <a:t>. For many programs, periods of relatively stable working set</a:t>
            </a:r>
          </a:p>
          <a:p>
            <a:r>
              <a:rPr lang="en-US" sz="1200" kern="1200" baseline="0" dirty="0" smtClean="0">
                <a:solidFill>
                  <a:schemeClr val="tx1"/>
                </a:solidFill>
                <a:latin typeface="+mn-lt"/>
                <a:ea typeface="+mn-ea"/>
                <a:cs typeface="+mn-cs"/>
              </a:rPr>
              <a:t>sizes alternate with periods of rapid change. When a process first begins executing,</a:t>
            </a:r>
          </a:p>
          <a:p>
            <a:r>
              <a:rPr lang="en-US" sz="1200" kern="1200" baseline="0" dirty="0" smtClean="0">
                <a:solidFill>
                  <a:schemeClr val="tx1"/>
                </a:solidFill>
                <a:latin typeface="+mn-lt"/>
                <a:ea typeface="+mn-ea"/>
                <a:cs typeface="+mn-cs"/>
              </a:rPr>
              <a:t>it gradually builds up to a working set as it references new pages. Eventually,</a:t>
            </a:r>
          </a:p>
          <a:p>
            <a:r>
              <a:rPr lang="en-US" sz="1200" kern="1200" baseline="0" dirty="0" smtClean="0">
                <a:solidFill>
                  <a:schemeClr val="tx1"/>
                </a:solidFill>
                <a:latin typeface="+mn-lt"/>
                <a:ea typeface="+mn-ea"/>
                <a:cs typeface="+mn-cs"/>
              </a:rPr>
              <a:t>by the principle of locality, the process should stabilize on a certain set of pages.</a:t>
            </a:r>
          </a:p>
          <a:p>
            <a:r>
              <a:rPr lang="en-US" sz="1200" kern="1200" baseline="0" dirty="0" smtClean="0">
                <a:solidFill>
                  <a:schemeClr val="tx1"/>
                </a:solidFill>
                <a:latin typeface="+mn-lt"/>
                <a:ea typeface="+mn-ea"/>
                <a:cs typeface="+mn-cs"/>
              </a:rPr>
              <a:t>Subsequent transient periods reflect a shift of the program to a new locality. During</a:t>
            </a:r>
          </a:p>
          <a:p>
            <a:r>
              <a:rPr lang="en-US" sz="1200" kern="1200" baseline="0" dirty="0" smtClean="0">
                <a:solidFill>
                  <a:schemeClr val="tx1"/>
                </a:solidFill>
                <a:latin typeface="+mn-lt"/>
                <a:ea typeface="+mn-ea"/>
                <a:cs typeface="+mn-cs"/>
              </a:rPr>
              <a:t>the transition phase, some of the pages from the old locality remain within the window,</a:t>
            </a:r>
          </a:p>
          <a:p>
            <a:r>
              <a:rPr lang="en-US" sz="1200" kern="1200" baseline="0" dirty="0" err="1" smtClean="0">
                <a:solidFill>
                  <a:schemeClr val="tx1"/>
                </a:solidFill>
                <a:latin typeface="+mn-lt"/>
                <a:ea typeface="+mn-ea"/>
                <a:cs typeface="+mn-cs"/>
              </a:rPr>
              <a:t>Δ</a:t>
            </a:r>
            <a:r>
              <a:rPr lang="en-US" sz="1200" kern="1200" baseline="0" dirty="0" smtClean="0">
                <a:solidFill>
                  <a:schemeClr val="tx1"/>
                </a:solidFill>
                <a:latin typeface="+mn-lt"/>
                <a:ea typeface="+mn-ea"/>
                <a:cs typeface="+mn-cs"/>
              </a:rPr>
              <a:t>, causing a surge in the size of the working set as new pages are referenced. As</a:t>
            </a:r>
          </a:p>
          <a:p>
            <a:r>
              <a:rPr lang="en-US" sz="1200" kern="1200" baseline="0" dirty="0" smtClean="0">
                <a:solidFill>
                  <a:schemeClr val="tx1"/>
                </a:solidFill>
                <a:latin typeface="+mn-lt"/>
                <a:ea typeface="+mn-ea"/>
                <a:cs typeface="+mn-cs"/>
              </a:rPr>
              <a:t>the window slides past these page references, the working set size declines until it</a:t>
            </a:r>
          </a:p>
          <a:p>
            <a:r>
              <a:rPr lang="en-US" sz="1200" kern="1200" baseline="0" dirty="0" smtClean="0">
                <a:solidFill>
                  <a:schemeClr val="tx1"/>
                </a:solidFill>
                <a:latin typeface="+mn-lt"/>
                <a:ea typeface="+mn-ea"/>
                <a:cs typeface="+mn-cs"/>
              </a:rPr>
              <a:t>contains only those pages from the new locality.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17036797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smtClean="0">
                <a:solidFill>
                  <a:schemeClr val="tx1"/>
                </a:solidFill>
                <a:latin typeface="+mn-lt"/>
                <a:ea typeface="+mn-ea"/>
                <a:cs typeface="+mn-cs"/>
              </a:rPr>
              <a:t>A cleaning policy is the opposite of a fetch policy; it is concerned with determining</a:t>
            </a:r>
          </a:p>
          <a:p>
            <a:r>
              <a:rPr lang="en-US" sz="1200" b="0" kern="1200" baseline="0" dirty="0" smtClean="0">
                <a:solidFill>
                  <a:schemeClr val="tx1"/>
                </a:solidFill>
                <a:latin typeface="+mn-lt"/>
                <a:ea typeface="+mn-ea"/>
                <a:cs typeface="+mn-cs"/>
              </a:rPr>
              <a:t>when a modified page should be written out to secondary memory. Two common</a:t>
            </a:r>
          </a:p>
          <a:p>
            <a:r>
              <a:rPr lang="en-US" sz="1200" b="0" kern="1200" baseline="0" dirty="0" smtClean="0">
                <a:solidFill>
                  <a:schemeClr val="tx1"/>
                </a:solidFill>
                <a:latin typeface="+mn-lt"/>
                <a:ea typeface="+mn-ea"/>
                <a:cs typeface="+mn-cs"/>
              </a:rPr>
              <a:t>alternatives are demand cleaning and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With demand cleaning , a page is</a:t>
            </a:r>
          </a:p>
          <a:p>
            <a:r>
              <a:rPr lang="en-US" sz="1200" b="0" kern="1200" baseline="0" dirty="0" smtClean="0">
                <a:solidFill>
                  <a:schemeClr val="tx1"/>
                </a:solidFill>
                <a:latin typeface="+mn-lt"/>
                <a:ea typeface="+mn-ea"/>
                <a:cs typeface="+mn-cs"/>
              </a:rPr>
              <a:t>written out to secondary memory only when it has been selected for replacement.</a:t>
            </a:r>
          </a:p>
          <a:p>
            <a:r>
              <a:rPr lang="en-US" sz="1200" b="0" kern="1200" baseline="0" dirty="0" smtClean="0">
                <a:solidFill>
                  <a:schemeClr val="tx1"/>
                </a:solidFill>
                <a:latin typeface="+mn-lt"/>
                <a:ea typeface="+mn-ea"/>
                <a:cs typeface="+mn-cs"/>
              </a:rPr>
              <a:t>A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policy writes modified pages before their page frames are needed so</a:t>
            </a:r>
          </a:p>
          <a:p>
            <a:r>
              <a:rPr lang="en-US" sz="1200" b="0" kern="1200" baseline="0" dirty="0" smtClean="0">
                <a:solidFill>
                  <a:schemeClr val="tx1"/>
                </a:solidFill>
                <a:latin typeface="+mn-lt"/>
                <a:ea typeface="+mn-ea"/>
                <a:cs typeface="+mn-cs"/>
              </a:rPr>
              <a:t>that pages can be written out in batches.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There is a danger in following either policy to the full. With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a</a:t>
            </a:r>
          </a:p>
          <a:p>
            <a:r>
              <a:rPr lang="en-US" sz="1200" b="0" kern="1200" baseline="0" dirty="0" smtClean="0">
                <a:solidFill>
                  <a:schemeClr val="tx1"/>
                </a:solidFill>
                <a:latin typeface="+mn-lt"/>
                <a:ea typeface="+mn-ea"/>
                <a:cs typeface="+mn-cs"/>
              </a:rPr>
              <a:t>page is written out but remains in main memory until the page replacement algorithm</a:t>
            </a:r>
          </a:p>
          <a:p>
            <a:r>
              <a:rPr lang="en-US" sz="1200" b="0" kern="1200" baseline="0" dirty="0" smtClean="0">
                <a:solidFill>
                  <a:schemeClr val="tx1"/>
                </a:solidFill>
                <a:latin typeface="+mn-lt"/>
                <a:ea typeface="+mn-ea"/>
                <a:cs typeface="+mn-cs"/>
              </a:rPr>
              <a:t>dictates that it be removed.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allows the writing of pages in batches,</a:t>
            </a:r>
          </a:p>
          <a:p>
            <a:r>
              <a:rPr lang="en-US" sz="1200" b="0" kern="1200" baseline="0" dirty="0" smtClean="0">
                <a:solidFill>
                  <a:schemeClr val="tx1"/>
                </a:solidFill>
                <a:latin typeface="+mn-lt"/>
                <a:ea typeface="+mn-ea"/>
                <a:cs typeface="+mn-cs"/>
              </a:rPr>
              <a:t>but it makes little sense to write out hundreds or thousands of pages only to find</a:t>
            </a:r>
          </a:p>
          <a:p>
            <a:r>
              <a:rPr lang="en-US" sz="1200" b="0" kern="1200" baseline="0" dirty="0" smtClean="0">
                <a:solidFill>
                  <a:schemeClr val="tx1"/>
                </a:solidFill>
                <a:latin typeface="+mn-lt"/>
                <a:ea typeface="+mn-ea"/>
                <a:cs typeface="+mn-cs"/>
              </a:rPr>
              <a:t>that the majority of them have been modified again before they are replaced. The</a:t>
            </a:r>
          </a:p>
          <a:p>
            <a:r>
              <a:rPr lang="en-US" sz="1200" b="0" kern="1200" baseline="0" dirty="0" smtClean="0">
                <a:solidFill>
                  <a:schemeClr val="tx1"/>
                </a:solidFill>
                <a:latin typeface="+mn-lt"/>
                <a:ea typeface="+mn-ea"/>
                <a:cs typeface="+mn-cs"/>
              </a:rPr>
              <a:t>transfer capacity of secondary memory is limited and should not be wasted with</a:t>
            </a:r>
          </a:p>
          <a:p>
            <a:r>
              <a:rPr lang="en-US" sz="1200" b="0" kern="1200" baseline="0" dirty="0" smtClean="0">
                <a:solidFill>
                  <a:schemeClr val="tx1"/>
                </a:solidFill>
                <a:latin typeface="+mn-lt"/>
                <a:ea typeface="+mn-ea"/>
                <a:cs typeface="+mn-cs"/>
              </a:rPr>
              <a:t>unnecessary cleaning operations.</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 the other hand, with demand cleaning, the writing of a dirty page is coupled</a:t>
            </a:r>
          </a:p>
          <a:p>
            <a:r>
              <a:rPr lang="en-US" sz="1200" kern="1200" baseline="0" dirty="0" smtClean="0">
                <a:solidFill>
                  <a:schemeClr val="tx1"/>
                </a:solidFill>
                <a:latin typeface="+mn-lt"/>
                <a:ea typeface="+mn-ea"/>
                <a:cs typeface="+mn-cs"/>
              </a:rPr>
              <a:t>to, and precedes, the reading in of a new page. This technique may minimize</a:t>
            </a:r>
          </a:p>
          <a:p>
            <a:r>
              <a:rPr lang="en-US" sz="1200" kern="1200" baseline="0" dirty="0" smtClean="0">
                <a:solidFill>
                  <a:schemeClr val="tx1"/>
                </a:solidFill>
                <a:latin typeface="+mn-lt"/>
                <a:ea typeface="+mn-ea"/>
                <a:cs typeface="+mn-cs"/>
              </a:rPr>
              <a:t>page writes, but it means that a process that suffers a page fault may have to wait</a:t>
            </a:r>
          </a:p>
          <a:p>
            <a:r>
              <a:rPr lang="en-US" sz="1200" kern="1200" baseline="0" dirty="0" smtClean="0">
                <a:solidFill>
                  <a:schemeClr val="tx1"/>
                </a:solidFill>
                <a:latin typeface="+mn-lt"/>
                <a:ea typeface="+mn-ea"/>
                <a:cs typeface="+mn-cs"/>
              </a:rPr>
              <a:t>for two page transfers before it can be unblocked. This may decrease processor</a:t>
            </a:r>
          </a:p>
          <a:p>
            <a:r>
              <a:rPr lang="en-US" sz="1200" kern="1200" baseline="0" dirty="0" smtClean="0">
                <a:solidFill>
                  <a:schemeClr val="tx1"/>
                </a:solidFill>
                <a:latin typeface="+mn-lt"/>
                <a:ea typeface="+mn-ea"/>
                <a:cs typeface="+mn-cs"/>
              </a:rPr>
              <a:t>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better approach incorporates page buffering. This allows the adoption of the</a:t>
            </a:r>
          </a:p>
          <a:p>
            <a:r>
              <a:rPr lang="en-US" sz="1200" kern="1200" baseline="0" dirty="0" smtClean="0">
                <a:solidFill>
                  <a:schemeClr val="tx1"/>
                </a:solidFill>
                <a:latin typeface="+mn-lt"/>
                <a:ea typeface="+mn-ea"/>
                <a:cs typeface="+mn-cs"/>
              </a:rPr>
              <a:t>following policy: Clean only pages that are replaceable, but decouple the cleaning</a:t>
            </a:r>
          </a:p>
          <a:p>
            <a:r>
              <a:rPr lang="en-US" sz="1200" kern="1200" baseline="0" dirty="0" smtClean="0">
                <a:solidFill>
                  <a:schemeClr val="tx1"/>
                </a:solidFill>
                <a:latin typeface="+mn-lt"/>
                <a:ea typeface="+mn-ea"/>
                <a:cs typeface="+mn-cs"/>
              </a:rPr>
              <a:t>and replacement operations. With page buffering, replaced pages can be placed on</a:t>
            </a:r>
          </a:p>
          <a:p>
            <a:r>
              <a:rPr lang="en-US" sz="1200" kern="1200" baseline="0" dirty="0" smtClean="0">
                <a:solidFill>
                  <a:schemeClr val="tx1"/>
                </a:solidFill>
                <a:latin typeface="+mn-lt"/>
                <a:ea typeface="+mn-ea"/>
                <a:cs typeface="+mn-cs"/>
              </a:rPr>
              <a:t>two lists: modified and unmodified. The pages on the modified list can periodically</a:t>
            </a:r>
          </a:p>
          <a:p>
            <a:r>
              <a:rPr lang="en-US" sz="1200" kern="1200" baseline="0" dirty="0" smtClean="0">
                <a:solidFill>
                  <a:schemeClr val="tx1"/>
                </a:solidFill>
                <a:latin typeface="+mn-lt"/>
                <a:ea typeface="+mn-ea"/>
                <a:cs typeface="+mn-cs"/>
              </a:rPr>
              <a:t>be written out in batches and moved to the unmodified list. A page on the unmodified</a:t>
            </a:r>
          </a:p>
          <a:p>
            <a:r>
              <a:rPr lang="en-US" sz="1200" kern="1200" baseline="0" dirty="0" smtClean="0">
                <a:solidFill>
                  <a:schemeClr val="tx1"/>
                </a:solidFill>
                <a:latin typeface="+mn-lt"/>
                <a:ea typeface="+mn-ea"/>
                <a:cs typeface="+mn-cs"/>
              </a:rPr>
              <a:t>list is either reclaimed if it is referenced or lost when its frame is assigned to</a:t>
            </a:r>
          </a:p>
          <a:p>
            <a:r>
              <a:rPr lang="en-US" sz="1200" kern="1200" baseline="0" dirty="0" smtClean="0">
                <a:solidFill>
                  <a:schemeClr val="tx1"/>
                </a:solidFill>
                <a:latin typeface="+mn-lt"/>
                <a:ea typeface="+mn-ea"/>
                <a:cs typeface="+mn-cs"/>
              </a:rPr>
              <a:t>another page.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7732002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Load control is concerned with determining the number of processes that will be resident</a:t>
            </a:r>
          </a:p>
          <a:p>
            <a:r>
              <a:rPr lang="en-US" sz="1200" kern="1200" baseline="0" dirty="0" smtClean="0">
                <a:solidFill>
                  <a:schemeClr val="tx1"/>
                </a:solidFill>
                <a:latin typeface="+mn-lt"/>
                <a:ea typeface="+mn-ea"/>
                <a:cs typeface="+mn-cs"/>
              </a:rPr>
              <a:t>in main memory, which has been referred to as the multiprogramming level. The</a:t>
            </a:r>
          </a:p>
          <a:p>
            <a:r>
              <a:rPr lang="en-US" sz="1200" kern="1200" baseline="0" dirty="0" smtClean="0">
                <a:solidFill>
                  <a:schemeClr val="tx1"/>
                </a:solidFill>
                <a:latin typeface="+mn-lt"/>
                <a:ea typeface="+mn-ea"/>
                <a:cs typeface="+mn-cs"/>
              </a:rPr>
              <a:t>load control policy is critical in effective memory management. If too few processes</a:t>
            </a:r>
          </a:p>
          <a:p>
            <a:r>
              <a:rPr lang="en-US" sz="1200" kern="1200" baseline="0" dirty="0" smtClean="0">
                <a:solidFill>
                  <a:schemeClr val="tx1"/>
                </a:solidFill>
                <a:latin typeface="+mn-lt"/>
                <a:ea typeface="+mn-ea"/>
                <a:cs typeface="+mn-cs"/>
              </a:rPr>
              <a:t>are resident at any one time, then there will be many occasions when all processes</a:t>
            </a:r>
          </a:p>
          <a:p>
            <a:r>
              <a:rPr lang="en-US" sz="1200" kern="1200" baseline="0" dirty="0" smtClean="0">
                <a:solidFill>
                  <a:schemeClr val="tx1"/>
                </a:solidFill>
                <a:latin typeface="+mn-lt"/>
                <a:ea typeface="+mn-ea"/>
                <a:cs typeface="+mn-cs"/>
              </a:rPr>
              <a:t>are blocked, and much time will be spent in swapping. On the other hand, if too</a:t>
            </a:r>
          </a:p>
          <a:p>
            <a:r>
              <a:rPr lang="en-US" sz="1200" kern="1200" baseline="0" dirty="0" smtClean="0">
                <a:solidFill>
                  <a:schemeClr val="tx1"/>
                </a:solidFill>
                <a:latin typeface="+mn-lt"/>
                <a:ea typeface="+mn-ea"/>
                <a:cs typeface="+mn-cs"/>
              </a:rPr>
              <a:t>many processes are resident, then, on average, the size of the resident set of each</a:t>
            </a:r>
          </a:p>
          <a:p>
            <a:r>
              <a:rPr lang="en-US" sz="1200" kern="1200" baseline="0" dirty="0" smtClean="0">
                <a:solidFill>
                  <a:schemeClr val="tx1"/>
                </a:solidFill>
                <a:latin typeface="+mn-lt"/>
                <a:ea typeface="+mn-ea"/>
                <a:cs typeface="+mn-cs"/>
              </a:rPr>
              <a:t>process will be inadequate and frequent faulting will occur. The result is thrashing.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Thrashing is illustrated in Figure 8.19 . As the</a:t>
            </a:r>
          </a:p>
          <a:p>
            <a:r>
              <a:rPr lang="en-US" sz="1200" kern="1200" baseline="0" dirty="0" smtClean="0">
                <a:solidFill>
                  <a:schemeClr val="tx1"/>
                </a:solidFill>
                <a:latin typeface="+mn-lt"/>
                <a:ea typeface="+mn-ea"/>
                <a:cs typeface="+mn-cs"/>
              </a:rPr>
              <a:t>multiprogramming level increases from a small value, one would expect to see</a:t>
            </a:r>
          </a:p>
          <a:p>
            <a:r>
              <a:rPr lang="en-US" sz="1200" kern="1200" baseline="0" dirty="0" smtClean="0">
                <a:solidFill>
                  <a:schemeClr val="tx1"/>
                </a:solidFill>
                <a:latin typeface="+mn-lt"/>
                <a:ea typeface="+mn-ea"/>
                <a:cs typeface="+mn-cs"/>
              </a:rPr>
              <a:t>processor utilization rise, because there is less chance that all resident processes</a:t>
            </a:r>
          </a:p>
          <a:p>
            <a:r>
              <a:rPr lang="en-US" sz="1200" kern="1200" baseline="0" dirty="0" smtClean="0">
                <a:solidFill>
                  <a:schemeClr val="tx1"/>
                </a:solidFill>
                <a:latin typeface="+mn-lt"/>
                <a:ea typeface="+mn-ea"/>
                <a:cs typeface="+mn-cs"/>
              </a:rPr>
              <a:t>are blocked. However, a point is reached at which the average resident set is</a:t>
            </a:r>
          </a:p>
          <a:p>
            <a:r>
              <a:rPr lang="en-US" sz="1200" kern="1200" baseline="0" dirty="0" smtClean="0">
                <a:solidFill>
                  <a:schemeClr val="tx1"/>
                </a:solidFill>
                <a:latin typeface="+mn-lt"/>
                <a:ea typeface="+mn-ea"/>
                <a:cs typeface="+mn-cs"/>
              </a:rPr>
              <a:t>inadequate. At this point, the number of page faults rises dramatically, and</a:t>
            </a:r>
          </a:p>
          <a:p>
            <a:r>
              <a:rPr lang="en-US" sz="1200" kern="1200" baseline="0" dirty="0" smtClean="0">
                <a:solidFill>
                  <a:schemeClr val="tx1"/>
                </a:solidFill>
                <a:latin typeface="+mn-lt"/>
                <a:ea typeface="+mn-ea"/>
                <a:cs typeface="+mn-cs"/>
              </a:rPr>
              <a:t>processor utilization collapses.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There are a number of ways to approach this problem. A working set or PFF</a:t>
            </a:r>
          </a:p>
          <a:p>
            <a:r>
              <a:rPr lang="en-US" sz="1200" kern="1200" baseline="0" dirty="0" smtClean="0">
                <a:solidFill>
                  <a:schemeClr val="tx1"/>
                </a:solidFill>
                <a:latin typeface="+mn-lt"/>
                <a:ea typeface="+mn-ea"/>
                <a:cs typeface="+mn-cs"/>
              </a:rPr>
              <a:t>algorithm implicitly incorporates load control. Only those processes whose resident</a:t>
            </a:r>
          </a:p>
          <a:p>
            <a:r>
              <a:rPr lang="en-US" sz="1200" kern="1200" baseline="0" dirty="0" smtClean="0">
                <a:solidFill>
                  <a:schemeClr val="tx1"/>
                </a:solidFill>
                <a:latin typeface="+mn-lt"/>
                <a:ea typeface="+mn-ea"/>
                <a:cs typeface="+mn-cs"/>
              </a:rPr>
              <a:t>set is sufficiently large are allowed to execute. In providing the required resident set</a:t>
            </a:r>
          </a:p>
          <a:p>
            <a:r>
              <a:rPr lang="en-US" sz="1200" kern="1200" baseline="0" dirty="0" smtClean="0">
                <a:solidFill>
                  <a:schemeClr val="tx1"/>
                </a:solidFill>
                <a:latin typeface="+mn-lt"/>
                <a:ea typeface="+mn-ea"/>
                <a:cs typeface="+mn-cs"/>
              </a:rPr>
              <a:t>size for each active process, the policy automatically and dynamically determines</a:t>
            </a:r>
          </a:p>
          <a:p>
            <a:r>
              <a:rPr lang="en-US" sz="1200" kern="1200" baseline="0" dirty="0" smtClean="0">
                <a:solidFill>
                  <a:schemeClr val="tx1"/>
                </a:solidFill>
                <a:latin typeface="+mn-lt"/>
                <a:ea typeface="+mn-ea"/>
                <a:cs typeface="+mn-cs"/>
              </a:rPr>
              <a:t>the number of active programs.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approach, suggested by Denning and his colleagues [DENN80b], is</a:t>
            </a:r>
          </a:p>
          <a:p>
            <a:r>
              <a:rPr lang="en-US" sz="1200" kern="1200" baseline="0" dirty="0" smtClean="0">
                <a:solidFill>
                  <a:schemeClr val="tx1"/>
                </a:solidFill>
                <a:latin typeface="+mn-lt"/>
                <a:ea typeface="+mn-ea"/>
                <a:cs typeface="+mn-cs"/>
              </a:rPr>
              <a:t>known as the L  = S criterion , which adjusts the multiprogramming level so that the</a:t>
            </a:r>
          </a:p>
          <a:p>
            <a:r>
              <a:rPr lang="en-US" sz="1200" kern="1200" baseline="0" dirty="0" smtClean="0">
                <a:solidFill>
                  <a:schemeClr val="tx1"/>
                </a:solidFill>
                <a:latin typeface="+mn-lt"/>
                <a:ea typeface="+mn-ea"/>
                <a:cs typeface="+mn-cs"/>
              </a:rPr>
              <a:t>mean time between faults equals the mean time required to process a page fault.</a:t>
            </a:r>
          </a:p>
          <a:p>
            <a:r>
              <a:rPr lang="en-US" sz="1200" kern="1200" baseline="0" dirty="0" smtClean="0">
                <a:solidFill>
                  <a:schemeClr val="tx1"/>
                </a:solidFill>
                <a:latin typeface="+mn-lt"/>
                <a:ea typeface="+mn-ea"/>
                <a:cs typeface="+mn-cs"/>
              </a:rPr>
              <a:t>Performance studies indicate that this is the point at which processor utilization</a:t>
            </a:r>
          </a:p>
          <a:p>
            <a:r>
              <a:rPr lang="en-US" sz="1200" kern="1200" baseline="0" dirty="0" smtClean="0">
                <a:solidFill>
                  <a:schemeClr val="tx1"/>
                </a:solidFill>
                <a:latin typeface="+mn-lt"/>
                <a:ea typeface="+mn-ea"/>
                <a:cs typeface="+mn-cs"/>
              </a:rPr>
              <a:t>attained a maximum. A policy with a similar effect, proposed in [LERO76], is the</a:t>
            </a:r>
          </a:p>
          <a:p>
            <a:r>
              <a:rPr lang="en-US" sz="1200" kern="1200" baseline="0" dirty="0" smtClean="0">
                <a:solidFill>
                  <a:schemeClr val="tx1"/>
                </a:solidFill>
                <a:latin typeface="+mn-lt"/>
                <a:ea typeface="+mn-ea"/>
                <a:cs typeface="+mn-cs"/>
              </a:rPr>
              <a:t>50% criterion , which attempts to keep utilization of the paging device at approximately</a:t>
            </a:r>
          </a:p>
          <a:p>
            <a:r>
              <a:rPr lang="en-US" sz="1200" kern="1200" baseline="0" dirty="0" smtClean="0">
                <a:solidFill>
                  <a:schemeClr val="tx1"/>
                </a:solidFill>
                <a:latin typeface="+mn-lt"/>
                <a:ea typeface="+mn-ea"/>
                <a:cs typeface="+mn-cs"/>
              </a:rPr>
              <a:t>50%. Again, performance studies indicate that this is a point of maximum</a:t>
            </a:r>
          </a:p>
          <a:p>
            <a:r>
              <a:rPr lang="en-US" sz="1200" kern="1200" baseline="0" dirty="0" smtClean="0">
                <a:solidFill>
                  <a:schemeClr val="tx1"/>
                </a:solidFill>
                <a:latin typeface="+mn-lt"/>
                <a:ea typeface="+mn-ea"/>
                <a:cs typeface="+mn-cs"/>
              </a:rPr>
              <a:t>processor 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approach is to adapt the clock page replacement algorithm described</a:t>
            </a:r>
          </a:p>
          <a:p>
            <a:r>
              <a:rPr lang="en-US" sz="1200" kern="1200" baseline="0" dirty="0" smtClean="0">
                <a:solidFill>
                  <a:schemeClr val="tx1"/>
                </a:solidFill>
                <a:latin typeface="+mn-lt"/>
                <a:ea typeface="+mn-ea"/>
                <a:cs typeface="+mn-cs"/>
              </a:rPr>
              <a:t>earlier (Figure 8.15). [CARR81] describes a technique, using a global scope, that involves</a:t>
            </a:r>
          </a:p>
          <a:p>
            <a:r>
              <a:rPr lang="en-US" sz="1200" kern="1200" baseline="0" dirty="0" smtClean="0">
                <a:solidFill>
                  <a:schemeClr val="tx1"/>
                </a:solidFill>
                <a:latin typeface="+mn-lt"/>
                <a:ea typeface="+mn-ea"/>
                <a:cs typeface="+mn-cs"/>
              </a:rPr>
              <a:t>monitoring the rate at which the pointer scans the circular buffer of frames. If the</a:t>
            </a:r>
          </a:p>
          <a:p>
            <a:r>
              <a:rPr lang="en-US" sz="1200" kern="1200" baseline="0" dirty="0" smtClean="0">
                <a:solidFill>
                  <a:schemeClr val="tx1"/>
                </a:solidFill>
                <a:latin typeface="+mn-lt"/>
                <a:ea typeface="+mn-ea"/>
                <a:cs typeface="+mn-cs"/>
              </a:rPr>
              <a:t>rate is below a given lower threshold, this indicates one or both of two circumstances: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Few page faults are occurring, resulting in few requests to advance the pointer.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For each request, the average number of frames scanned by the pointer is</a:t>
            </a:r>
          </a:p>
          <a:p>
            <a:r>
              <a:rPr lang="en-US" sz="1200" kern="1200" baseline="0" dirty="0" smtClean="0">
                <a:solidFill>
                  <a:schemeClr val="tx1"/>
                </a:solidFill>
                <a:latin typeface="+mn-lt"/>
                <a:ea typeface="+mn-ea"/>
                <a:cs typeface="+mn-cs"/>
              </a:rPr>
              <a:t>small, indicating that there are many resident pages not being referenced and</a:t>
            </a:r>
          </a:p>
          <a:p>
            <a:r>
              <a:rPr lang="en-US" sz="1200" kern="1200" baseline="0" dirty="0" smtClean="0">
                <a:solidFill>
                  <a:schemeClr val="tx1"/>
                </a:solidFill>
                <a:latin typeface="+mn-lt"/>
                <a:ea typeface="+mn-ea"/>
                <a:cs typeface="+mn-cs"/>
              </a:rPr>
              <a:t>are readily replaceable.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both cases, the multiprogramming level can safely be increased. On the</a:t>
            </a:r>
          </a:p>
          <a:p>
            <a:r>
              <a:rPr lang="en-US" sz="1200" kern="1200" baseline="0" dirty="0" smtClean="0">
                <a:solidFill>
                  <a:schemeClr val="tx1"/>
                </a:solidFill>
                <a:latin typeface="+mn-lt"/>
                <a:ea typeface="+mn-ea"/>
                <a:cs typeface="+mn-cs"/>
              </a:rPr>
              <a:t>other hand, if the pointer scan rate exceeds an upper threshold, this indicates either</a:t>
            </a:r>
          </a:p>
          <a:p>
            <a:r>
              <a:rPr lang="en-US" sz="1200" kern="1200" baseline="0" dirty="0" smtClean="0">
                <a:solidFill>
                  <a:schemeClr val="tx1"/>
                </a:solidFill>
                <a:latin typeface="+mn-lt"/>
                <a:ea typeface="+mn-ea"/>
                <a:cs typeface="+mn-cs"/>
              </a:rPr>
              <a:t>a high fault rate or difficulty in locating replaceable pages, which implies that the</a:t>
            </a:r>
          </a:p>
          <a:p>
            <a:r>
              <a:rPr lang="en-US" sz="1200" kern="1200" baseline="0" dirty="0" smtClean="0">
                <a:solidFill>
                  <a:schemeClr val="tx1"/>
                </a:solidFill>
                <a:latin typeface="+mn-lt"/>
                <a:ea typeface="+mn-ea"/>
                <a:cs typeface="+mn-cs"/>
              </a:rPr>
              <a:t>multiprogramming level is too high.</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4901920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smtClean="0">
                <a:solidFill>
                  <a:schemeClr val="tx1"/>
                </a:solidFill>
                <a:latin typeface="+mn-lt"/>
                <a:ea typeface="+mn-ea"/>
                <a:cs typeface="+mn-cs"/>
              </a:rPr>
              <a:t>If the degree of multiprogramming is to be reduced, one</a:t>
            </a:r>
          </a:p>
          <a:p>
            <a:r>
              <a:rPr lang="en-US" sz="1200" b="0" kern="1200" baseline="0" dirty="0" smtClean="0">
                <a:solidFill>
                  <a:schemeClr val="tx1"/>
                </a:solidFill>
                <a:latin typeface="+mn-lt"/>
                <a:ea typeface="+mn-ea"/>
                <a:cs typeface="+mn-cs"/>
              </a:rPr>
              <a:t>or more of the currently resident processes must be suspended (swapped out).</a:t>
            </a:r>
          </a:p>
          <a:p>
            <a:r>
              <a:rPr lang="en-US" sz="1200" b="0" kern="1200" baseline="0" dirty="0" smtClean="0">
                <a:solidFill>
                  <a:schemeClr val="tx1"/>
                </a:solidFill>
                <a:latin typeface="+mn-lt"/>
                <a:ea typeface="+mn-ea"/>
                <a:cs typeface="+mn-cs"/>
              </a:rPr>
              <a:t>[CARR84] lists six possibilities: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Lowest-priority process: This implements a scheduling policy decision and is</a:t>
            </a:r>
          </a:p>
          <a:p>
            <a:r>
              <a:rPr lang="en-US" sz="1200" b="0" kern="1200" baseline="0" dirty="0" smtClean="0">
                <a:solidFill>
                  <a:schemeClr val="tx1"/>
                </a:solidFill>
                <a:latin typeface="+mn-lt"/>
                <a:ea typeface="+mn-ea"/>
                <a:cs typeface="+mn-cs"/>
              </a:rPr>
              <a:t>unrelated to performance issues.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Faulting process: The reasoning is that there is a greater probability that the</a:t>
            </a:r>
          </a:p>
          <a:p>
            <a:r>
              <a:rPr lang="en-US" sz="1200" b="0" kern="1200" baseline="0" dirty="0" smtClean="0">
                <a:solidFill>
                  <a:schemeClr val="tx1"/>
                </a:solidFill>
                <a:latin typeface="+mn-lt"/>
                <a:ea typeface="+mn-ea"/>
                <a:cs typeface="+mn-cs"/>
              </a:rPr>
              <a:t>faulting task does not have its working set resident, and performance would</a:t>
            </a:r>
          </a:p>
          <a:p>
            <a:r>
              <a:rPr lang="en-US" sz="1200" b="0" kern="1200" baseline="0" dirty="0" smtClean="0">
                <a:solidFill>
                  <a:schemeClr val="tx1"/>
                </a:solidFill>
                <a:latin typeface="+mn-lt"/>
                <a:ea typeface="+mn-ea"/>
                <a:cs typeface="+mn-cs"/>
              </a:rPr>
              <a:t>suffer least by suspending it. In addition, this choice has an immediate payoff</a:t>
            </a:r>
          </a:p>
          <a:p>
            <a:r>
              <a:rPr lang="en-US" sz="1200" b="0" kern="1200" baseline="0" dirty="0" smtClean="0">
                <a:solidFill>
                  <a:schemeClr val="tx1"/>
                </a:solidFill>
                <a:latin typeface="+mn-lt"/>
                <a:ea typeface="+mn-ea"/>
                <a:cs typeface="+mn-cs"/>
              </a:rPr>
              <a:t>because it blocks a process that is about to be blocked anyway and it eliminates</a:t>
            </a:r>
          </a:p>
          <a:p>
            <a:r>
              <a:rPr lang="en-US" sz="1200" b="0" kern="1200" baseline="0" dirty="0" smtClean="0">
                <a:solidFill>
                  <a:schemeClr val="tx1"/>
                </a:solidFill>
                <a:latin typeface="+mn-lt"/>
                <a:ea typeface="+mn-ea"/>
                <a:cs typeface="+mn-cs"/>
              </a:rPr>
              <a:t>the overhead of a page replacement and I/O operation.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Last process activated: This is the process least likely to have its working set</a:t>
            </a:r>
          </a:p>
          <a:p>
            <a:r>
              <a:rPr lang="en-US" sz="1200" b="0" kern="1200" baseline="0" dirty="0" smtClean="0">
                <a:solidFill>
                  <a:schemeClr val="tx1"/>
                </a:solidFill>
                <a:latin typeface="+mn-lt"/>
                <a:ea typeface="+mn-ea"/>
                <a:cs typeface="+mn-cs"/>
              </a:rPr>
              <a:t>resident.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 with the smallest resident set: This will require the least future effort</a:t>
            </a:r>
          </a:p>
          <a:p>
            <a:r>
              <a:rPr lang="en-US" sz="1200" b="0" kern="1200" baseline="0" dirty="0" smtClean="0">
                <a:solidFill>
                  <a:schemeClr val="tx1"/>
                </a:solidFill>
                <a:latin typeface="+mn-lt"/>
                <a:ea typeface="+mn-ea"/>
                <a:cs typeface="+mn-cs"/>
              </a:rPr>
              <a:t>to reload. However, it penalizes programs with strong locality.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Largest process: This obtains the most free frames in an overcommitted</a:t>
            </a:r>
          </a:p>
          <a:p>
            <a:r>
              <a:rPr lang="en-US" sz="1200" b="0" kern="1200" baseline="0" dirty="0" smtClean="0">
                <a:solidFill>
                  <a:schemeClr val="tx1"/>
                </a:solidFill>
                <a:latin typeface="+mn-lt"/>
                <a:ea typeface="+mn-ea"/>
                <a:cs typeface="+mn-cs"/>
              </a:rPr>
              <a:t>memory, making additional deactivations unlikely soon.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 with the largest remaining execution window: In most process scheduling</a:t>
            </a:r>
          </a:p>
          <a:p>
            <a:r>
              <a:rPr lang="en-US" sz="1200" b="0" kern="1200" baseline="0" dirty="0" smtClean="0">
                <a:solidFill>
                  <a:schemeClr val="tx1"/>
                </a:solidFill>
                <a:latin typeface="+mn-lt"/>
                <a:ea typeface="+mn-ea"/>
                <a:cs typeface="+mn-cs"/>
              </a:rPr>
              <a:t>schemes, a process may only run for a certain quantum of time before</a:t>
            </a:r>
          </a:p>
          <a:p>
            <a:r>
              <a:rPr lang="en-US" sz="1200" b="0" kern="1200" baseline="0" dirty="0" smtClean="0">
                <a:solidFill>
                  <a:schemeClr val="tx1"/>
                </a:solidFill>
                <a:latin typeface="+mn-lt"/>
                <a:ea typeface="+mn-ea"/>
                <a:cs typeface="+mn-cs"/>
              </a:rPr>
              <a:t>being interrupted and placed at the end of the Ready queue. This approximates</a:t>
            </a:r>
          </a:p>
          <a:p>
            <a:r>
              <a:rPr lang="en-US" sz="1200" b="0" kern="1200" baseline="0" dirty="0" smtClean="0">
                <a:solidFill>
                  <a:schemeClr val="tx1"/>
                </a:solidFill>
                <a:latin typeface="+mn-lt"/>
                <a:ea typeface="+mn-ea"/>
                <a:cs typeface="+mn-cs"/>
              </a:rPr>
              <a:t>a shortest-processing-time-first scheduling discipline.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10586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reasoning is based on belief in the </a:t>
            </a:r>
            <a:r>
              <a:rPr lang="en-US" sz="1200" b="1" kern="1200" baseline="0" dirty="0" smtClean="0">
                <a:solidFill>
                  <a:schemeClr val="tx1"/>
                </a:solidFill>
                <a:latin typeface="+mn-lt"/>
                <a:ea typeface="+mn-ea"/>
                <a:cs typeface="+mn-cs"/>
              </a:rPr>
              <a:t>principle of locality , which was introduced</a:t>
            </a:r>
          </a:p>
          <a:p>
            <a:r>
              <a:rPr lang="en-US" sz="1200" kern="1200" baseline="0" dirty="0" smtClean="0">
                <a:solidFill>
                  <a:schemeClr val="tx1"/>
                </a:solidFill>
                <a:latin typeface="+mn-lt"/>
                <a:ea typeface="+mn-ea"/>
                <a:cs typeface="+mn-cs"/>
              </a:rPr>
              <a:t>in Chapter 1 (see especially Appendix 1A). To summarize, the principle of</a:t>
            </a:r>
          </a:p>
          <a:p>
            <a:r>
              <a:rPr lang="en-US" sz="1200" kern="1200" baseline="0" dirty="0" smtClean="0">
                <a:solidFill>
                  <a:schemeClr val="tx1"/>
                </a:solidFill>
                <a:latin typeface="+mn-lt"/>
                <a:ea typeface="+mn-ea"/>
                <a:cs typeface="+mn-cs"/>
              </a:rPr>
              <a:t>locality states that program and data references within a process tend to cluster.</a:t>
            </a:r>
          </a:p>
          <a:p>
            <a:r>
              <a:rPr lang="en-US" sz="1200" kern="1200" baseline="0" dirty="0" smtClean="0">
                <a:solidFill>
                  <a:schemeClr val="tx1"/>
                </a:solidFill>
                <a:latin typeface="+mn-lt"/>
                <a:ea typeface="+mn-ea"/>
                <a:cs typeface="+mn-cs"/>
              </a:rPr>
              <a:t>Hence, the assumption that only a few pieces of a process will be needed over a short</a:t>
            </a:r>
          </a:p>
          <a:p>
            <a:r>
              <a:rPr lang="en-US" sz="1200" kern="1200" baseline="0" dirty="0" smtClean="0">
                <a:solidFill>
                  <a:schemeClr val="tx1"/>
                </a:solidFill>
                <a:latin typeface="+mn-lt"/>
                <a:ea typeface="+mn-ea"/>
                <a:cs typeface="+mn-cs"/>
              </a:rPr>
              <a:t>period of time is valid. Also, it should be possible to make intelligent guesses about</a:t>
            </a:r>
          </a:p>
          <a:p>
            <a:r>
              <a:rPr lang="en-US" sz="1200" kern="1200" baseline="0" dirty="0" smtClean="0">
                <a:solidFill>
                  <a:schemeClr val="tx1"/>
                </a:solidFill>
                <a:latin typeface="+mn-lt"/>
                <a:ea typeface="+mn-ea"/>
                <a:cs typeface="+mn-cs"/>
              </a:rPr>
              <a:t>which pieces of a process will be needed in the near future, which avoids thrashing.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601038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we see that the principle of locality suggests that a virtual memory</a:t>
            </a:r>
          </a:p>
          <a:p>
            <a:r>
              <a:rPr lang="en-US" sz="1200" kern="1200" baseline="0" dirty="0" smtClean="0">
                <a:solidFill>
                  <a:schemeClr val="tx1"/>
                </a:solidFill>
                <a:latin typeface="+mn-lt"/>
                <a:ea typeface="+mn-ea"/>
                <a:cs typeface="+mn-cs"/>
              </a:rPr>
              <a:t>scheme may work. For virtual memory to be practical and effective, two ingredients</a:t>
            </a:r>
          </a:p>
          <a:p>
            <a:r>
              <a:rPr lang="en-US" sz="1200" kern="1200" baseline="0" dirty="0" smtClean="0">
                <a:solidFill>
                  <a:schemeClr val="tx1"/>
                </a:solidFill>
                <a:latin typeface="+mn-lt"/>
                <a:ea typeface="+mn-ea"/>
                <a:cs typeface="+mn-cs"/>
              </a:rPr>
              <a:t>are needed. First, there must be hardware support for the paging and/or segmentation</a:t>
            </a:r>
          </a:p>
          <a:p>
            <a:r>
              <a:rPr lang="en-US" sz="1200" kern="1200" baseline="0" dirty="0" smtClean="0">
                <a:solidFill>
                  <a:schemeClr val="tx1"/>
                </a:solidFill>
                <a:latin typeface="+mn-lt"/>
                <a:ea typeface="+mn-ea"/>
                <a:cs typeface="+mn-cs"/>
              </a:rPr>
              <a:t>scheme to be employed. Second, the operating system must include software</a:t>
            </a:r>
          </a:p>
          <a:p>
            <a:r>
              <a:rPr lang="en-US" sz="1200" kern="1200" baseline="0" dirty="0" smtClean="0">
                <a:solidFill>
                  <a:schemeClr val="tx1"/>
                </a:solidFill>
                <a:latin typeface="+mn-lt"/>
                <a:ea typeface="+mn-ea"/>
                <a:cs typeface="+mn-cs"/>
              </a:rPr>
              <a:t>for managing the movement of pages and/or segments between secondary memory</a:t>
            </a:r>
          </a:p>
          <a:p>
            <a:r>
              <a:rPr lang="en-US" sz="1200" kern="1200" baseline="0" dirty="0" smtClean="0">
                <a:solidFill>
                  <a:schemeClr val="tx1"/>
                </a:solidFill>
                <a:latin typeface="+mn-lt"/>
                <a:ea typeface="+mn-ea"/>
                <a:cs typeface="+mn-cs"/>
              </a:rPr>
              <a:t>and main memory.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480259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high-performance Atlas computer was developed in the period 1956 – 1962 by a team led by Professor Tom Kilburn at the University of Manchester.  The local company Ferranti Ltd. joined the project in 1959.  The first production Atlas was inaugurated at Manchester University on 7th December 1962 by Sir John Cockcroft, the Nobel prize-winning physicist who was Director of the UK’s Atomic Energy Authority.  At the time of its inauguration, Atlas was reckoned to be the world’s most powerful computer.  A total of six Atlas 1 and Atlas 2 computers were delivered between 1962 and 1966. http://elearn.cs.man.ac.uk/~atlas/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virtual memory is usually associated with systems that employ paging,</a:t>
            </a:r>
          </a:p>
          <a:p>
            <a:r>
              <a:rPr lang="en-US" sz="1200" kern="1200" baseline="0" dirty="0" smtClean="0">
                <a:solidFill>
                  <a:schemeClr val="tx1"/>
                </a:solidFill>
                <a:latin typeface="+mn-lt"/>
                <a:ea typeface="+mn-ea"/>
                <a:cs typeface="+mn-cs"/>
              </a:rPr>
              <a:t>although virtual memory based on segmentation is also used and is discussed next.</a:t>
            </a:r>
          </a:p>
          <a:p>
            <a:r>
              <a:rPr lang="en-US" sz="1200" kern="1200" baseline="0" dirty="0" smtClean="0">
                <a:solidFill>
                  <a:schemeClr val="tx1"/>
                </a:solidFill>
                <a:latin typeface="+mn-lt"/>
                <a:ea typeface="+mn-ea"/>
                <a:cs typeface="+mn-cs"/>
              </a:rPr>
              <a:t>The use of paging to achieve virtual memory was first reported for the Atlas computer</a:t>
            </a:r>
          </a:p>
          <a:p>
            <a:r>
              <a:rPr lang="en-US" sz="1200" kern="1200" baseline="0" dirty="0" smtClean="0">
                <a:solidFill>
                  <a:schemeClr val="tx1"/>
                </a:solidFill>
                <a:latin typeface="+mn-lt"/>
                <a:ea typeface="+mn-ea"/>
                <a:cs typeface="+mn-cs"/>
              </a:rPr>
              <a:t>[KILB62] and soon came into widespread commercial 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discussion of simple paging, we indicated that each process has its</a:t>
            </a:r>
          </a:p>
          <a:p>
            <a:r>
              <a:rPr lang="en-US" sz="1200" kern="1200" baseline="0" dirty="0" smtClean="0">
                <a:solidFill>
                  <a:schemeClr val="tx1"/>
                </a:solidFill>
                <a:latin typeface="+mn-lt"/>
                <a:ea typeface="+mn-ea"/>
                <a:cs typeface="+mn-cs"/>
              </a:rPr>
              <a:t>own page table, and when all of its pages are loaded into main memory, the page table </a:t>
            </a:r>
          </a:p>
          <a:p>
            <a:r>
              <a:rPr lang="en-US" sz="1200" kern="1200" baseline="0" dirty="0" smtClean="0">
                <a:solidFill>
                  <a:schemeClr val="tx1"/>
                </a:solidFill>
                <a:latin typeface="+mn-lt"/>
                <a:ea typeface="+mn-ea"/>
                <a:cs typeface="+mn-cs"/>
              </a:rPr>
              <a:t>for a process is created and loaded into main memory. Each page table entry</a:t>
            </a:r>
          </a:p>
          <a:p>
            <a:r>
              <a:rPr lang="en-US" sz="1200" kern="1200" baseline="0" dirty="0" smtClean="0">
                <a:solidFill>
                  <a:schemeClr val="tx1"/>
                </a:solidFill>
                <a:latin typeface="+mn-lt"/>
                <a:ea typeface="+mn-ea"/>
                <a:cs typeface="+mn-cs"/>
              </a:rPr>
              <a:t>(PTE) contains the frame number of the corresponding page in main memory. A</a:t>
            </a:r>
          </a:p>
          <a:p>
            <a:r>
              <a:rPr lang="en-US" sz="1200" kern="1200" baseline="0" dirty="0" smtClean="0">
                <a:solidFill>
                  <a:schemeClr val="tx1"/>
                </a:solidFill>
                <a:latin typeface="+mn-lt"/>
                <a:ea typeface="+mn-ea"/>
                <a:cs typeface="+mn-cs"/>
              </a:rPr>
              <a:t>page table is also needed for a virtual memory scheme based on paging.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3840815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Again, it is typical to associate a unique page table with each process. In this case, however,</a:t>
            </a:r>
          </a:p>
          <a:p>
            <a:r>
              <a:rPr lang="en-US" sz="1200" kern="1200" baseline="0" dirty="0" smtClean="0">
                <a:solidFill>
                  <a:schemeClr val="tx1"/>
                </a:solidFill>
                <a:latin typeface="+mn-lt"/>
                <a:ea typeface="+mn-ea"/>
                <a:cs typeface="+mn-cs"/>
              </a:rPr>
              <a:t>the page table entries become more complex ( Figure 8.1a ). Because only some of</a:t>
            </a:r>
          </a:p>
          <a:p>
            <a:r>
              <a:rPr lang="en-US" sz="1200" kern="1200" baseline="0" dirty="0" smtClean="0">
                <a:solidFill>
                  <a:schemeClr val="tx1"/>
                </a:solidFill>
                <a:latin typeface="+mn-lt"/>
                <a:ea typeface="+mn-ea"/>
                <a:cs typeface="+mn-cs"/>
              </a:rPr>
              <a:t>the pages of a process may be in main memory, a bit is needed in each page table</a:t>
            </a:r>
          </a:p>
          <a:p>
            <a:r>
              <a:rPr lang="en-US" sz="1200" kern="1200" baseline="0" dirty="0" smtClean="0">
                <a:solidFill>
                  <a:schemeClr val="tx1"/>
                </a:solidFill>
                <a:latin typeface="+mn-lt"/>
                <a:ea typeface="+mn-ea"/>
                <a:cs typeface="+mn-cs"/>
              </a:rPr>
              <a:t>entry to indicate whether the corresponding page is present (P) in main memory or</a:t>
            </a:r>
          </a:p>
          <a:p>
            <a:r>
              <a:rPr lang="en-US" sz="1200" kern="1200" baseline="0" dirty="0" smtClean="0">
                <a:solidFill>
                  <a:schemeClr val="tx1"/>
                </a:solidFill>
                <a:latin typeface="+mn-lt"/>
                <a:ea typeface="+mn-ea"/>
                <a:cs typeface="+mn-cs"/>
              </a:rPr>
              <a:t>not. If the bit indicates that the page is in memory, then the entry also includes the</a:t>
            </a:r>
          </a:p>
          <a:p>
            <a:r>
              <a:rPr lang="en-US" sz="1200" kern="1200" baseline="0" dirty="0" smtClean="0">
                <a:solidFill>
                  <a:schemeClr val="tx1"/>
                </a:solidFill>
                <a:latin typeface="+mn-lt"/>
                <a:ea typeface="+mn-ea"/>
                <a:cs typeface="+mn-cs"/>
              </a:rPr>
              <a:t>frame number of that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page table entry includes a modify (M) bit, indicating whether the contents</a:t>
            </a:r>
          </a:p>
          <a:p>
            <a:r>
              <a:rPr lang="en-US" sz="1200" kern="1200" baseline="0" dirty="0" smtClean="0">
                <a:solidFill>
                  <a:schemeClr val="tx1"/>
                </a:solidFill>
                <a:latin typeface="+mn-lt"/>
                <a:ea typeface="+mn-ea"/>
                <a:cs typeface="+mn-cs"/>
              </a:rPr>
              <a:t>of the corresponding page have been altered since the page was last loaded</a:t>
            </a:r>
          </a:p>
          <a:p>
            <a:r>
              <a:rPr lang="en-US" sz="1200" kern="1200" baseline="0" dirty="0" smtClean="0">
                <a:solidFill>
                  <a:schemeClr val="tx1"/>
                </a:solidFill>
                <a:latin typeface="+mn-lt"/>
                <a:ea typeface="+mn-ea"/>
                <a:cs typeface="+mn-cs"/>
              </a:rPr>
              <a:t>into main memory. If there has been no change, then it is not necessary to write the</a:t>
            </a:r>
          </a:p>
          <a:p>
            <a:r>
              <a:rPr lang="en-US" sz="1200" kern="1200" baseline="0" dirty="0" smtClean="0">
                <a:solidFill>
                  <a:schemeClr val="tx1"/>
                </a:solidFill>
                <a:latin typeface="+mn-lt"/>
                <a:ea typeface="+mn-ea"/>
                <a:cs typeface="+mn-cs"/>
              </a:rPr>
              <a:t>page out when it comes time to replace the page in the frame that it currently occupies.</a:t>
            </a:r>
          </a:p>
          <a:p>
            <a:r>
              <a:rPr lang="en-US" sz="1200" kern="1200" baseline="0" dirty="0" smtClean="0">
                <a:solidFill>
                  <a:schemeClr val="tx1"/>
                </a:solidFill>
                <a:latin typeface="+mn-lt"/>
                <a:ea typeface="+mn-ea"/>
                <a:cs typeface="+mn-cs"/>
              </a:rPr>
              <a:t>Other control bits may also be present. For example, if protection or sharing is</a:t>
            </a:r>
          </a:p>
          <a:p>
            <a:r>
              <a:rPr lang="en-US" sz="1200" kern="1200" baseline="0" dirty="0" smtClean="0">
                <a:solidFill>
                  <a:schemeClr val="tx1"/>
                </a:solidFill>
                <a:latin typeface="+mn-lt"/>
                <a:ea typeface="+mn-ea"/>
                <a:cs typeface="+mn-cs"/>
              </a:rPr>
              <a:t>managed at the page level, then bits for that purpose will be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2225387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green-panormic_rv.jpg"/>
          <p:cNvPicPr>
            <a:picLocks noChangeAspect="1"/>
          </p:cNvPicPr>
          <p:nvPr userDrawn="1"/>
        </p:nvPicPr>
        <p:blipFill>
          <a:blip r:embed="rId2"/>
          <a:stretch>
            <a:fillRect/>
          </a:stretch>
        </p:blipFill>
        <p:spPr>
          <a:xfrm>
            <a:off x="714" y="0"/>
            <a:ext cx="9231965" cy="6925056"/>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extLst>
      <p:ext uri="{BB962C8B-B14F-4D97-AF65-F5344CB8AC3E}">
        <p14:creationId xmlns:p14="http://schemas.microsoft.com/office/powerpoint/2010/main" val="134849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5/22/17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525172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2329"/>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47892"/>
            <a:ext cx="8229600" cy="4220806"/>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10965"/>
            <a:ext cx="2133600" cy="365125"/>
          </a:xfrm>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5" name="Footer Placeholder 4"/>
          <p:cNvSpPr>
            <a:spLocks noGrp="1"/>
          </p:cNvSpPr>
          <p:nvPr>
            <p:ph type="ftr" sz="quarter" idx="11"/>
          </p:nvPr>
        </p:nvSpPr>
        <p:spPr>
          <a:xfrm>
            <a:off x="3124200" y="6310965"/>
            <a:ext cx="2895600" cy="365125"/>
          </a:xfrm>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a:xfrm>
            <a:off x="6553200" y="6310965"/>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5" name="Footer Placeholder 4"/>
          <p:cNvSpPr>
            <a:spLocks noGrp="1"/>
          </p:cNvSpPr>
          <p:nvPr>
            <p:ph type="ftr" sz="quarter" idx="11"/>
          </p:nvPr>
        </p:nvSpPr>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445"/>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0008"/>
            <a:ext cx="4038600" cy="4204524"/>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820007"/>
            <a:ext cx="4038600" cy="4204525"/>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50517"/>
            <a:ext cx="2133600" cy="365125"/>
          </a:xfrm>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6" name="Footer Placeholder 5"/>
          <p:cNvSpPr>
            <a:spLocks noGrp="1"/>
          </p:cNvSpPr>
          <p:nvPr>
            <p:ph type="ftr" sz="quarter" idx="11"/>
          </p:nvPr>
        </p:nvSpPr>
        <p:spPr>
          <a:xfrm>
            <a:off x="3124200" y="6250517"/>
            <a:ext cx="2895600" cy="365125"/>
          </a:xfrm>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250517"/>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61747"/>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61984"/>
            <a:ext cx="4040188"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461984"/>
            <a:ext cx="4041775"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278334"/>
            <a:ext cx="2133600" cy="365125"/>
          </a:xfrm>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8" name="Footer Placeholder 7"/>
          <p:cNvSpPr>
            <a:spLocks noGrp="1"/>
          </p:cNvSpPr>
          <p:nvPr>
            <p:ph type="ftr" sz="quarter" idx="11"/>
          </p:nvPr>
        </p:nvSpPr>
        <p:spPr>
          <a:xfrm>
            <a:off x="3124200" y="6278334"/>
            <a:ext cx="2895600" cy="365125"/>
          </a:xfrm>
        </p:spPr>
        <p:txBody>
          <a:bodyPr/>
          <a:lstStyle>
            <a:lvl1pPr>
              <a:defRPr>
                <a:latin typeface="Arial"/>
                <a:cs typeface="Arial"/>
              </a:defRPr>
            </a:lvl1pPr>
          </a:lstStyle>
          <a:p>
            <a:endParaRPr lang="en-US" dirty="0"/>
          </a:p>
        </p:txBody>
      </p:sp>
      <p:sp>
        <p:nvSpPr>
          <p:cNvPr id="9" name="Slide Number Placeholder 8"/>
          <p:cNvSpPr>
            <a:spLocks noGrp="1"/>
          </p:cNvSpPr>
          <p:nvPr>
            <p:ph type="sldNum" sz="quarter" idx="12"/>
          </p:nvPr>
        </p:nvSpPr>
        <p:spPr>
          <a:xfrm>
            <a:off x="6553200" y="6278334"/>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81"/>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4" name="Footer Placeholder 3"/>
          <p:cNvSpPr>
            <a:spLocks noGrp="1"/>
          </p:cNvSpPr>
          <p:nvPr>
            <p:ph type="ftr" sz="quarter" idx="11"/>
          </p:nvPr>
        </p:nvSpPr>
        <p:spPr/>
        <p:txBody>
          <a:bodyPr/>
          <a:lstStyle>
            <a:lvl1pPr>
              <a:defRPr>
                <a:latin typeface="Arial"/>
                <a:cs typeface="Arial"/>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31BF-7BAA-B545-8A54-BD6165549183}" type="datetimeFigureOut">
              <a:rPr lang="en-US" smtClean="0"/>
              <a:pPr/>
              <a:t>5/22/17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F31BF-7BAA-B545-8A54-BD6165549183}" type="datetimeFigureOut">
              <a:rPr lang="en-US" smtClean="0"/>
              <a:pPr/>
              <a:t>5/22/17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DF3B2-5B0F-514C-AE92-94CAAA68DD3A}"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301756579"/>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1898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31BF-7BAA-B545-8A54-BD6165549183}" type="datetimeFigureOut">
              <a:rPr lang="en-US" smtClean="0"/>
              <a:pPr/>
              <a:t>5/22/17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F3B2-5B0F-514C-AE92-94CAAA68DD3A}" type="slidenum">
              <a:rPr lang="en-US" smtClean="0"/>
              <a:pPr/>
              <a:t>‹#›</a:t>
            </a:fld>
            <a:endParaRPr lang="en-US"/>
          </a:p>
        </p:txBody>
      </p:sp>
      <p:pic>
        <p:nvPicPr>
          <p:cNvPr id="9" name="Picture 8" descr="green-stripe.jpg"/>
          <p:cNvPicPr>
            <a:picLocks noChangeAspect="1"/>
          </p:cNvPicPr>
          <p:nvPr userDrawn="1"/>
        </p:nvPicPr>
        <p:blipFill>
          <a:blip r:embed="rId13"/>
          <a:stretch>
            <a:fillRect/>
          </a:stretch>
        </p:blipFill>
        <p:spPr>
          <a:xfrm>
            <a:off x="714" y="0"/>
            <a:ext cx="9231965" cy="69250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emf"/></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0.emf"/></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2.emf"/></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23.wmf"/><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10.xml"/><Relationship Id="rId5" Type="http://schemas.openxmlformats.org/officeDocument/2006/relationships/chart" Target="../charts/chart2.xml"/><Relationship Id="rId1" Type="http://schemas.openxmlformats.org/officeDocument/2006/relationships/tags" Target="../tags/tag2.xml"/><Relationship Id="rId2"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3.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4.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2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26.emf"/></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29.emf"/></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30.emf"/></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em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8810" y="2130425"/>
            <a:ext cx="8130448" cy="2261693"/>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lvl="0" algn="ctr">
              <a:spcBef>
                <a:spcPct val="0"/>
              </a:spcBef>
              <a:defRPr/>
            </a:pPr>
            <a:r>
              <a:rPr lang="en-US" sz="4400" dirty="0" err="1" smtClean="0">
                <a:solidFill>
                  <a:schemeClr val="bg1"/>
                </a:solidFill>
                <a:ea typeface="+mj-ea"/>
              </a:rPr>
              <a:t>Ch</a:t>
            </a:r>
            <a:r>
              <a:rPr lang="en-US" sz="4400" dirty="0" smtClean="0">
                <a:solidFill>
                  <a:schemeClr val="bg1"/>
                </a:solidFill>
                <a:ea typeface="+mj-ea"/>
              </a:rPr>
              <a:t> </a:t>
            </a:r>
            <a:r>
              <a:rPr lang="en-US" sz="4400" dirty="0" smtClean="0">
                <a:solidFill>
                  <a:schemeClr val="bg1"/>
                </a:solidFill>
                <a:ea typeface="+mj-ea"/>
              </a:rPr>
              <a:t>8 – Virtual Memory</a:t>
            </a:r>
            <a:endParaRPr kumimoji="0" lang="en-US" sz="4400" b="1" i="0" u="none" strike="noStrike" kern="1200" cap="none" spc="0" normalizeH="0" baseline="0" noProof="0" dirty="0">
              <a:ln>
                <a:noFill/>
              </a:ln>
              <a:solidFill>
                <a:schemeClr val="bg1"/>
              </a:solidFill>
              <a:effectLst/>
              <a:uLnTx/>
              <a:uFillTx/>
              <a:latin typeface="Arial"/>
              <a:ea typeface="+mj-ea"/>
              <a:cs typeface="Arial"/>
            </a:endParaRPr>
          </a:p>
        </p:txBody>
      </p:sp>
      <p:sp>
        <p:nvSpPr>
          <p:cNvPr id="5" name="Subtitle 2"/>
          <p:cNvSpPr txBox="1">
            <a:spLocks/>
          </p:cNvSpPr>
          <p:nvPr/>
        </p:nvSpPr>
        <p:spPr>
          <a:xfrm>
            <a:off x="1371600" y="4505898"/>
            <a:ext cx="6400800" cy="1132901"/>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NEU – </a:t>
            </a: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2017</a:t>
            </a: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a:ln>
                <a:noFill/>
              </a:ln>
              <a:solidFill>
                <a:srgbClr val="FCDC41"/>
              </a:solidFill>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50000"/>
                  </a:schemeClr>
                </a:solidFill>
              </a:rPr>
              <a:t>Principle of Locality</a:t>
            </a:r>
            <a:endParaRPr lang="en-US" b="1" dirty="0">
              <a:solidFill>
                <a:schemeClr val="accent1">
                  <a:lumMod val="50000"/>
                </a:schemeClr>
              </a:solidFill>
            </a:endParaRPr>
          </a:p>
        </p:txBody>
      </p:sp>
      <p:sp>
        <p:nvSpPr>
          <p:cNvPr id="3" name="Content Placeholder 2"/>
          <p:cNvSpPr>
            <a:spLocks noGrp="1"/>
          </p:cNvSpPr>
          <p:nvPr>
            <p:ph idx="4294967295"/>
          </p:nvPr>
        </p:nvSpPr>
        <p:spPr>
          <a:xfrm>
            <a:off x="609600" y="2286000"/>
            <a:ext cx="8001000" cy="3840163"/>
          </a:xfrm>
        </p:spPr>
        <p:txBody>
          <a:bodyPr/>
          <a:lstStyle/>
          <a:p>
            <a:r>
              <a:rPr lang="en-US" sz="2200" dirty="0" smtClean="0"/>
              <a:t>Program and data references within a process tend to cluster</a:t>
            </a:r>
          </a:p>
          <a:p>
            <a:r>
              <a:rPr lang="en-US" sz="2200" dirty="0" smtClean="0"/>
              <a:t>Only a few pieces of a process will be needed over a short period of time</a:t>
            </a:r>
          </a:p>
          <a:p>
            <a:r>
              <a:rPr lang="en-US" sz="2200" dirty="0" smtClean="0"/>
              <a:t>Therefore it is possible to make intelligent guesses about which pieces will be needed in the future</a:t>
            </a:r>
          </a:p>
          <a:p>
            <a:r>
              <a:rPr lang="en-US" sz="2200" dirty="0" smtClean="0"/>
              <a:t>Avoids thrashing</a:t>
            </a:r>
          </a:p>
          <a:p>
            <a:endParaRPr lang="en-US" dirty="0"/>
          </a:p>
        </p:txBody>
      </p:sp>
      <p:pic>
        <p:nvPicPr>
          <p:cNvPr id="4" name="Picture 3"/>
          <p:cNvPicPr>
            <a:picLocks noChangeAspect="1"/>
          </p:cNvPicPr>
          <p:nvPr/>
        </p:nvPicPr>
        <p:blipFill>
          <a:blip r:embed="rId3"/>
          <a:stretch>
            <a:fillRect/>
          </a:stretch>
        </p:blipFill>
        <p:spPr>
          <a:xfrm>
            <a:off x="5943600" y="4572000"/>
            <a:ext cx="1828800" cy="1828800"/>
          </a:xfrm>
          <a:prstGeom prst="rect">
            <a:avLst/>
          </a:prstGeom>
        </p:spPr>
      </p:pic>
    </p:spTree>
    <p:extLst>
      <p:ext uri="{BB962C8B-B14F-4D97-AF65-F5344CB8AC3E}">
        <p14:creationId xmlns:p14="http://schemas.microsoft.com/office/powerpoint/2010/main" val="2808048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323041"/>
          </a:xfrm>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Support Needed for Virtual Memory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idx="4294967295"/>
            <p:extLst/>
          </p:nvPr>
        </p:nvGraphicFramePr>
        <p:xfrm>
          <a:off x="990600" y="2514600"/>
          <a:ext cx="70104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9361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solidFill>
                  <a:schemeClr val="accent6">
                    <a:lumMod val="75000"/>
                  </a:schemeClr>
                </a:solidFill>
              </a:rPr>
              <a:t>Paging</a:t>
            </a:r>
            <a:endParaRPr lang="en-US" b="1" dirty="0">
              <a:solidFill>
                <a:schemeClr val="accent6">
                  <a:lumMod val="75000"/>
                </a:schemeClr>
              </a:solidFill>
            </a:endParaRPr>
          </a:p>
        </p:txBody>
      </p:sp>
      <p:sp>
        <p:nvSpPr>
          <p:cNvPr id="3" name="Content Placeholder 2"/>
          <p:cNvSpPr>
            <a:spLocks noGrp="1"/>
          </p:cNvSpPr>
          <p:nvPr>
            <p:ph idx="4294967295"/>
          </p:nvPr>
        </p:nvSpPr>
        <p:spPr>
          <a:xfrm>
            <a:off x="323557" y="1561514"/>
            <a:ext cx="4783015" cy="4564650"/>
          </a:xfrm>
        </p:spPr>
        <p:txBody>
          <a:bodyPr/>
          <a:lstStyle/>
          <a:p>
            <a:r>
              <a:rPr lang="en-US" sz="2200" dirty="0" smtClean="0"/>
              <a:t>The term </a:t>
            </a:r>
            <a:r>
              <a:rPr lang="en-US" sz="2200" i="1" dirty="0" smtClean="0"/>
              <a:t>virtual memory </a:t>
            </a:r>
            <a:r>
              <a:rPr lang="en-US" sz="2200" dirty="0" smtClean="0"/>
              <a:t>is usually associated with systems that employ paging</a:t>
            </a:r>
          </a:p>
          <a:p>
            <a:r>
              <a:rPr lang="en-US" sz="2200" dirty="0" smtClean="0"/>
              <a:t>Use of paging to achieve virtual memory was first reported for the Atlas computer (pictured)</a:t>
            </a:r>
          </a:p>
          <a:p>
            <a:r>
              <a:rPr lang="en-US" sz="2200" dirty="0" smtClean="0"/>
              <a:t>Each process has its own page table</a:t>
            </a:r>
          </a:p>
          <a:p>
            <a:pPr lvl="1"/>
            <a:r>
              <a:rPr lang="en-US" sz="2200" dirty="0" smtClean="0"/>
              <a:t>each page table entry contains the frame number of the corresponding page in main memory</a:t>
            </a:r>
          </a:p>
          <a:p>
            <a:endParaRPr lang="en-US" dirty="0"/>
          </a:p>
        </p:txBody>
      </p:sp>
      <p:pic>
        <p:nvPicPr>
          <p:cNvPr id="2050" name="Picture 2" descr="http://elearn.cs.man.ac.uk/~atlas/images/Atlas-Iann-colour-corrected.jpg"/>
          <p:cNvPicPr>
            <a:picLocks noChangeAspect="1" noChangeArrowheads="1"/>
          </p:cNvPicPr>
          <p:nvPr/>
        </p:nvPicPr>
        <p:blipFill rotWithShape="1">
          <a:blip r:embed="rId3">
            <a:extLst>
              <a:ext uri="{28A0092B-C50C-407E-A947-70E740481C1C}">
                <a14:useLocalDpi xmlns:a14="http://schemas.microsoft.com/office/drawing/2010/main" val="0"/>
              </a:ext>
            </a:extLst>
          </a:blip>
          <a:srcRect l="16612" t="9831" r="36230" b="9109"/>
          <a:stretch/>
        </p:blipFill>
        <p:spPr bwMode="auto">
          <a:xfrm>
            <a:off x="5106572" y="2236763"/>
            <a:ext cx="3840480" cy="434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538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pdf"/>
          <p:cNvPicPr>
            <a:picLocks noChangeAspect="1"/>
          </p:cNvPicPr>
          <p:nvPr/>
        </p:nvPicPr>
        <p:blipFill rotWithShape="1">
          <a:blip r:embed="rId3"/>
          <a:srcRect t="7273" r="41975" b="70317"/>
          <a:stretch/>
        </p:blipFill>
        <p:spPr>
          <a:xfrm>
            <a:off x="385689" y="868680"/>
            <a:ext cx="5776992" cy="2887394"/>
          </a:xfrm>
          <a:prstGeom prst="rect">
            <a:avLst/>
          </a:prstGeom>
        </p:spPr>
      </p:pic>
      <p:sp>
        <p:nvSpPr>
          <p:cNvPr id="2" name="TextBox 1"/>
          <p:cNvSpPr txBox="1"/>
          <p:nvPr/>
        </p:nvSpPr>
        <p:spPr>
          <a:xfrm>
            <a:off x="1447370" y="4023360"/>
            <a:ext cx="3653629" cy="923330"/>
          </a:xfrm>
          <a:prstGeom prst="rect">
            <a:avLst/>
          </a:prstGeom>
          <a:noFill/>
        </p:spPr>
        <p:txBody>
          <a:bodyPr wrap="none" rtlCol="0">
            <a:spAutoFit/>
          </a:bodyPr>
          <a:lstStyle/>
          <a:p>
            <a:r>
              <a:rPr lang="en-US" dirty="0" smtClean="0"/>
              <a:t>Example Virtual Memory with Paging</a:t>
            </a:r>
          </a:p>
          <a:p>
            <a:r>
              <a:rPr lang="en-US" dirty="0" smtClean="0"/>
              <a:t>P = Present</a:t>
            </a:r>
          </a:p>
          <a:p>
            <a:r>
              <a:rPr lang="en-US" dirty="0" smtClean="0"/>
              <a:t>M = Modified</a:t>
            </a:r>
            <a:endParaRPr lang="en-US" dirty="0"/>
          </a:p>
        </p:txBody>
      </p:sp>
    </p:spTree>
    <p:extLst>
      <p:ext uri="{BB962C8B-B14F-4D97-AF65-F5344CB8AC3E}">
        <p14:creationId xmlns:p14="http://schemas.microsoft.com/office/powerpoint/2010/main" val="97904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pdf"/>
          <p:cNvPicPr>
            <a:picLocks noChangeAspect="1"/>
          </p:cNvPicPr>
          <p:nvPr/>
        </p:nvPicPr>
        <p:blipFill rotWithShape="1">
          <a:blip r:embed="rId3"/>
          <a:srcRect l="3673" t="52803" r="9064" b="23805"/>
          <a:stretch/>
        </p:blipFill>
        <p:spPr>
          <a:xfrm>
            <a:off x="385688" y="868679"/>
            <a:ext cx="8687973" cy="3014003"/>
          </a:xfrm>
          <a:prstGeom prst="rect">
            <a:avLst/>
          </a:prstGeom>
        </p:spPr>
      </p:pic>
      <p:sp>
        <p:nvSpPr>
          <p:cNvPr id="2" name="TextBox 1"/>
          <p:cNvSpPr txBox="1"/>
          <p:nvPr/>
        </p:nvSpPr>
        <p:spPr>
          <a:xfrm>
            <a:off x="1151948" y="4208026"/>
            <a:ext cx="5419497" cy="369332"/>
          </a:xfrm>
          <a:prstGeom prst="rect">
            <a:avLst/>
          </a:prstGeom>
          <a:noFill/>
        </p:spPr>
        <p:txBody>
          <a:bodyPr wrap="none" rtlCol="0">
            <a:spAutoFit/>
          </a:bodyPr>
          <a:lstStyle/>
          <a:p>
            <a:r>
              <a:rPr lang="en-US" dirty="0" smtClean="0"/>
              <a:t>Example Virtual Memory with Segmentation and Paging</a:t>
            </a:r>
          </a:p>
        </p:txBody>
      </p:sp>
    </p:spTree>
    <p:extLst>
      <p:ext uri="{BB962C8B-B14F-4D97-AF65-F5344CB8AC3E}">
        <p14:creationId xmlns:p14="http://schemas.microsoft.com/office/powerpoint/2010/main" val="133982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0" y="0"/>
            <a:ext cx="8875059" cy="6858000"/>
          </a:xfrm>
          <a:prstGeom prst="rect">
            <a:avLst/>
          </a:prstGeom>
        </p:spPr>
      </p:pic>
    </p:spTree>
    <p:extLst>
      <p:ext uri="{BB962C8B-B14F-4D97-AF65-F5344CB8AC3E}">
        <p14:creationId xmlns:p14="http://schemas.microsoft.com/office/powerpoint/2010/main" val="3647122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17273" t="16471" r="18182" b="25882"/>
          <a:stretch>
            <a:fillRect/>
          </a:stretch>
        </p:blipFill>
        <p:spPr>
          <a:xfrm>
            <a:off x="304800" y="762000"/>
            <a:ext cx="8686800" cy="5995030"/>
          </a:xfrm>
          <a:prstGeom prst="rect">
            <a:avLst/>
          </a:prstGeom>
        </p:spPr>
      </p:pic>
    </p:spTree>
    <p:extLst>
      <p:ext uri="{BB962C8B-B14F-4D97-AF65-F5344CB8AC3E}">
        <p14:creationId xmlns:p14="http://schemas.microsoft.com/office/powerpoint/2010/main" val="2096505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tretch>
            <a:fillRect/>
          </a:stretch>
        </p:blipFill>
        <p:spPr>
          <a:xfrm>
            <a:off x="134470" y="0"/>
            <a:ext cx="8875059" cy="6858000"/>
          </a:xfrm>
          <a:prstGeom prst="rect">
            <a:avLst/>
          </a:prstGeom>
        </p:spPr>
      </p:pic>
    </p:spTree>
    <p:extLst>
      <p:ext uri="{BB962C8B-B14F-4D97-AF65-F5344CB8AC3E}">
        <p14:creationId xmlns:p14="http://schemas.microsoft.com/office/powerpoint/2010/main" val="1701136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652750"/>
          </a:xfrm>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Inverted Page Table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2437" y="1109003"/>
            <a:ext cx="8229600" cy="5165188"/>
          </a:xfrm>
        </p:spPr>
        <p:txBody>
          <a:bodyPr>
            <a:normAutofit/>
          </a:bodyPr>
          <a:lstStyle/>
          <a:p>
            <a:r>
              <a:rPr lang="en-US" sz="2200" dirty="0" smtClean="0"/>
              <a:t>Page number portion of a virtual address is mapped into a hash value</a:t>
            </a:r>
          </a:p>
          <a:p>
            <a:pPr lvl="1"/>
            <a:r>
              <a:rPr lang="en-US" sz="2200" dirty="0" smtClean="0"/>
              <a:t>hash value points to inverted page table</a:t>
            </a:r>
          </a:p>
          <a:p>
            <a:r>
              <a:rPr lang="en-US" sz="2200" dirty="0" smtClean="0"/>
              <a:t>Fixed proportion of real memory is required for the tables regardless of the number of processes or virtual pages supported</a:t>
            </a:r>
          </a:p>
          <a:p>
            <a:r>
              <a:rPr lang="en-US" sz="2200" dirty="0" smtClean="0"/>
              <a:t>Structure is called</a:t>
            </a:r>
            <a:r>
              <a:rPr lang="en-US" sz="2200" i="1" dirty="0" smtClean="0"/>
              <a:t> inverted</a:t>
            </a:r>
            <a:r>
              <a:rPr lang="en-US" sz="2200" dirty="0" smtClean="0"/>
              <a:t> because it indexes page table entries by frame number rather than by virtual page number</a:t>
            </a:r>
          </a:p>
          <a:p>
            <a:endParaRPr lang="en-US" dirty="0"/>
          </a:p>
        </p:txBody>
      </p:sp>
      <p:graphicFrame>
        <p:nvGraphicFramePr>
          <p:cNvPr id="9" name="Diagram 8"/>
          <p:cNvGraphicFramePr/>
          <p:nvPr>
            <p:extLst>
              <p:ext uri="{D42A27DB-BD31-4B8C-83A1-F6EECF244321}">
                <p14:modId xmlns:p14="http://schemas.microsoft.com/office/powerpoint/2010/main" val="975115301"/>
              </p:ext>
            </p:extLst>
          </p:nvPr>
        </p:nvGraphicFramePr>
        <p:xfrm>
          <a:off x="381000" y="3699802"/>
          <a:ext cx="8382000" cy="2996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8820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tretch>
            <a:fillRect/>
          </a:stretch>
        </p:blipFill>
        <p:spPr>
          <a:xfrm>
            <a:off x="152400" y="152400"/>
            <a:ext cx="8875059" cy="6858000"/>
          </a:xfrm>
          <a:prstGeom prst="rect">
            <a:avLst/>
          </a:prstGeom>
        </p:spPr>
      </p:pic>
    </p:spTree>
    <p:extLst>
      <p:ext uri="{BB962C8B-B14F-4D97-AF65-F5344CB8AC3E}">
        <p14:creationId xmlns:p14="http://schemas.microsoft.com/office/powerpoint/2010/main" val="347887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Choice…</a:t>
            </a:r>
            <a:endParaRPr lang="en-US" dirty="0"/>
          </a:p>
        </p:txBody>
      </p:sp>
      <p:pic>
        <p:nvPicPr>
          <p:cNvPr id="1026" name="Picture 2" descr="http://www.phdcomics.com/comics/archive/phd101215s.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889" y="2053883"/>
            <a:ext cx="8895111" cy="3854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798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accent4">
                    <a:lumMod val="50000"/>
                  </a:schemeClr>
                </a:solidFill>
              </a:rPr>
              <a:t>Translation Lookaside</a:t>
            </a:r>
            <a:br>
              <a:rPr lang="en-US" dirty="0" smtClean="0">
                <a:solidFill>
                  <a:schemeClr val="accent4">
                    <a:lumMod val="50000"/>
                  </a:schemeClr>
                </a:solidFill>
              </a:rPr>
            </a:br>
            <a:r>
              <a:rPr lang="en-US" dirty="0" smtClean="0">
                <a:solidFill>
                  <a:schemeClr val="accent4">
                    <a:lumMod val="50000"/>
                  </a:schemeClr>
                </a:solidFill>
              </a:rPr>
              <a:t>Buffer (TLB)</a:t>
            </a:r>
            <a:endParaRPr lang="en-US" dirty="0">
              <a:solidFill>
                <a:schemeClr val="accent4">
                  <a:lumMod val="50000"/>
                </a:schemeClr>
              </a:solidFill>
            </a:endParaRPr>
          </a:p>
        </p:txBody>
      </p:sp>
      <p:sp>
        <p:nvSpPr>
          <p:cNvPr id="3" name="Content Placeholder 2"/>
          <p:cNvSpPr>
            <a:spLocks noGrp="1"/>
          </p:cNvSpPr>
          <p:nvPr>
            <p:ph sz="half" idx="1"/>
          </p:nvPr>
        </p:nvSpPr>
        <p:spPr>
          <a:xfrm>
            <a:off x="4876800" y="2438400"/>
            <a:ext cx="3657600" cy="3840163"/>
          </a:xfrm>
        </p:spPr>
        <p:txBody>
          <a:bodyPr/>
          <a:lstStyle/>
          <a:p>
            <a:r>
              <a:rPr lang="en-US" sz="2200" dirty="0" smtClean="0"/>
              <a:t>To overcome the effect of doubling the memory access time, most virtual memory schemes make use of a special high-speed cache called a </a:t>
            </a:r>
            <a:r>
              <a:rPr lang="en-US" sz="2200" b="1" i="1" dirty="0" smtClean="0"/>
              <a:t>translation </a:t>
            </a:r>
            <a:r>
              <a:rPr lang="en-US" sz="2200" b="1" i="1" dirty="0" err="1" smtClean="0"/>
              <a:t>lookaside</a:t>
            </a:r>
            <a:r>
              <a:rPr lang="en-US" sz="2200" b="1" i="1" dirty="0" smtClean="0"/>
              <a:t> buffer</a:t>
            </a:r>
            <a:endParaRPr lang="en-US" sz="2200" b="1" dirty="0" smtClean="0"/>
          </a:p>
          <a:p>
            <a:endParaRPr lang="en-US" dirty="0"/>
          </a:p>
        </p:txBody>
      </p:sp>
      <p:sp>
        <p:nvSpPr>
          <p:cNvPr id="11" name="Content Placeholder 10"/>
          <p:cNvSpPr>
            <a:spLocks noGrp="1"/>
          </p:cNvSpPr>
          <p:nvPr>
            <p:ph sz="half" idx="2"/>
          </p:nvPr>
        </p:nvSpPr>
        <p:spPr>
          <a:xfrm>
            <a:off x="609600" y="2514600"/>
            <a:ext cx="3657600" cy="3840163"/>
          </a:xfrm>
        </p:spPr>
        <p:txBody>
          <a:bodyPr/>
          <a:lstStyle/>
          <a:p>
            <a:pPr lvl="0"/>
            <a:r>
              <a:rPr lang="en-US" sz="2200" dirty="0" smtClean="0"/>
              <a:t>Each virtual memory reference can cause two physical memory accesses:</a:t>
            </a:r>
          </a:p>
          <a:p>
            <a:pPr marL="855663" lvl="1" indent="-280988"/>
            <a:r>
              <a:rPr lang="en-US" sz="2000" dirty="0" smtClean="0"/>
              <a:t>one to fetch the page table entry</a:t>
            </a:r>
          </a:p>
          <a:p>
            <a:pPr marL="855663" lvl="1" indent="-280988"/>
            <a:r>
              <a:rPr lang="en-US" sz="2000" dirty="0" smtClean="0"/>
              <a:t>one to fetch the data</a:t>
            </a:r>
          </a:p>
        </p:txBody>
      </p:sp>
    </p:spTree>
    <p:extLst>
      <p:ext uri="{BB962C8B-B14F-4D97-AF65-F5344CB8AC3E}">
        <p14:creationId xmlns:p14="http://schemas.microsoft.com/office/powerpoint/2010/main" val="1281082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a:blip r:embed="rId3"/>
          <a:stretch>
            <a:fillRect/>
          </a:stretch>
        </p:blipFill>
        <p:spPr>
          <a:xfrm>
            <a:off x="134470" y="0"/>
            <a:ext cx="8875059" cy="6858000"/>
          </a:xfrm>
          <a:prstGeom prst="rect">
            <a:avLst/>
          </a:prstGeom>
        </p:spPr>
      </p:pic>
    </p:spTree>
    <p:extLst>
      <p:ext uri="{BB962C8B-B14F-4D97-AF65-F5344CB8AC3E}">
        <p14:creationId xmlns:p14="http://schemas.microsoft.com/office/powerpoint/2010/main" val="3792936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rotWithShape="1">
          <a:blip r:embed="rId3"/>
          <a:srcRect l="23191" t="10001" r="14376" b="25353"/>
          <a:stretch/>
        </p:blipFill>
        <p:spPr>
          <a:xfrm>
            <a:off x="2082018" y="281353"/>
            <a:ext cx="4909625" cy="6578899"/>
          </a:xfrm>
          <a:prstGeom prst="rect">
            <a:avLst/>
          </a:prstGeom>
        </p:spPr>
      </p:pic>
    </p:spTree>
    <p:extLst>
      <p:ext uri="{BB962C8B-B14F-4D97-AF65-F5344CB8AC3E}">
        <p14:creationId xmlns:p14="http://schemas.microsoft.com/office/powerpoint/2010/main" val="942023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Page Size</a:t>
            </a:r>
            <a:endParaRPr lang="en-US" b="1" dirty="0">
              <a:solidFill>
                <a:schemeClr val="accent1">
                  <a:lumMod val="50000"/>
                </a:schemeClr>
              </a:solidFill>
            </a:endParaRPr>
          </a:p>
        </p:txBody>
      </p:sp>
      <p:sp>
        <p:nvSpPr>
          <p:cNvPr id="3" name="Content Placeholder 2"/>
          <p:cNvSpPr>
            <a:spLocks noGrp="1"/>
          </p:cNvSpPr>
          <p:nvPr>
            <p:ph idx="4294967295"/>
          </p:nvPr>
        </p:nvSpPr>
        <p:spPr>
          <a:xfrm>
            <a:off x="381000" y="1511105"/>
            <a:ext cx="8382000" cy="4889695"/>
          </a:xfrm>
        </p:spPr>
        <p:txBody>
          <a:bodyPr>
            <a:normAutofit/>
          </a:bodyPr>
          <a:lstStyle/>
          <a:p>
            <a:r>
              <a:rPr lang="en-US" sz="2400" dirty="0" smtClean="0"/>
              <a:t>The smaller the page size, the lesser the amount of internal fragmentation … however,</a:t>
            </a:r>
          </a:p>
          <a:p>
            <a:pPr lvl="2"/>
            <a:r>
              <a:rPr lang="en-US" dirty="0" smtClean="0"/>
              <a:t>more pages are required per process</a:t>
            </a:r>
          </a:p>
          <a:p>
            <a:pPr lvl="2"/>
            <a:r>
              <a:rPr lang="en-US" dirty="0" smtClean="0"/>
              <a:t>larger page tables</a:t>
            </a:r>
          </a:p>
          <a:p>
            <a:pPr lvl="2"/>
            <a:r>
              <a:rPr lang="en-US" dirty="0" smtClean="0"/>
              <a:t>portions of the page table might be in virtual memory instead of main memory</a:t>
            </a:r>
          </a:p>
          <a:p>
            <a:pPr lvl="2"/>
            <a:r>
              <a:rPr lang="en-US" dirty="0" smtClean="0"/>
              <a:t>the physical characteristics of most secondary-memory devices favor a larger page size (more efficient block transfer of data)</a:t>
            </a:r>
          </a:p>
          <a:p>
            <a:endParaRPr lang="en-US" sz="3600" dirty="0"/>
          </a:p>
        </p:txBody>
      </p:sp>
    </p:spTree>
    <p:extLst>
      <p:ext uri="{BB962C8B-B14F-4D97-AF65-F5344CB8AC3E}">
        <p14:creationId xmlns:p14="http://schemas.microsoft.com/office/powerpoint/2010/main" val="1614404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tretch>
            <a:fillRect/>
          </a:stretch>
        </p:blipFill>
        <p:spPr>
          <a:xfrm>
            <a:off x="-152400" y="0"/>
            <a:ext cx="9601200" cy="7419109"/>
          </a:xfrm>
          <a:prstGeom prst="rect">
            <a:avLst/>
          </a:prstGeom>
        </p:spPr>
      </p:pic>
    </p:spTree>
    <p:extLst>
      <p:ext uri="{BB962C8B-B14F-4D97-AF65-F5344CB8AC3E}">
        <p14:creationId xmlns:p14="http://schemas.microsoft.com/office/powerpoint/2010/main" val="134896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l="18802" r="12589"/>
          <a:stretch/>
        </p:blipFill>
        <p:spPr>
          <a:xfrm>
            <a:off x="341141" y="778413"/>
            <a:ext cx="6288259" cy="5867400"/>
          </a:xfrm>
          <a:prstGeom prst="rect">
            <a:avLst/>
          </a:prstGeom>
        </p:spPr>
      </p:pic>
      <p:sp>
        <p:nvSpPr>
          <p:cNvPr id="8" name="TextBox 7"/>
          <p:cNvSpPr txBox="1"/>
          <p:nvPr/>
        </p:nvSpPr>
        <p:spPr>
          <a:xfrm>
            <a:off x="6629400" y="1752600"/>
            <a:ext cx="2057400" cy="2246769"/>
          </a:xfrm>
          <a:prstGeom prst="rect">
            <a:avLst/>
          </a:prstGeom>
          <a:noFill/>
        </p:spPr>
        <p:txBody>
          <a:bodyPr wrap="square" rtlCol="0">
            <a:spAutoFit/>
          </a:bodyPr>
          <a:lstStyle/>
          <a:p>
            <a:pPr algn="ctr"/>
            <a:r>
              <a:rPr lang="en-US" sz="2800" b="1" dirty="0" smtClean="0">
                <a:latin typeface="+mn-lt"/>
              </a:rPr>
              <a:t>Table 8.3 </a:t>
            </a:r>
          </a:p>
          <a:p>
            <a:pPr algn="ctr"/>
            <a:endParaRPr lang="en-US" sz="2800" b="1" dirty="0" smtClean="0">
              <a:latin typeface="+mn-lt"/>
            </a:endParaRPr>
          </a:p>
          <a:p>
            <a:pPr algn="ctr"/>
            <a:r>
              <a:rPr lang="en-US" sz="2800" b="1" dirty="0" smtClean="0">
                <a:latin typeface="+mn-lt"/>
              </a:rPr>
              <a:t>Example Page </a:t>
            </a:r>
          </a:p>
          <a:p>
            <a:pPr algn="ctr"/>
            <a:r>
              <a:rPr lang="en-US" sz="2800" b="1" dirty="0" smtClean="0">
                <a:latin typeface="+mn-lt"/>
              </a:rPr>
              <a:t>Sizes</a:t>
            </a:r>
            <a:r>
              <a:rPr lang="en-US" sz="2800" dirty="0" smtClean="0">
                <a:latin typeface="+mn-lt"/>
              </a:rPr>
              <a:t> </a:t>
            </a:r>
            <a:endParaRPr lang="en-US" sz="2800" dirty="0">
              <a:latin typeface="+mn-lt"/>
            </a:endParaRPr>
          </a:p>
        </p:txBody>
      </p:sp>
    </p:spTree>
    <p:extLst>
      <p:ext uri="{BB962C8B-B14F-4D97-AF65-F5344CB8AC3E}">
        <p14:creationId xmlns:p14="http://schemas.microsoft.com/office/powerpoint/2010/main" val="854636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6000" b="1" dirty="0" smtClean="0">
                <a:ln w="1905"/>
                <a:solidFill>
                  <a:schemeClr val="accent4">
                    <a:lumMod val="50000"/>
                  </a:schemeClr>
                </a:solidFill>
                <a:effectLst>
                  <a:innerShdw blurRad="69850" dist="43180" dir="5400000">
                    <a:srgbClr val="000000">
                      <a:alpha val="65000"/>
                    </a:srgbClr>
                  </a:innerShdw>
                </a:effectLst>
              </a:rPr>
              <a:t>Page Size</a:t>
            </a:r>
            <a:endParaRPr lang="en-US" sz="6000" b="1" dirty="0">
              <a:ln w="1905"/>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4267200"/>
            <a:ext cx="4495800" cy="2057400"/>
          </a:xfrm>
        </p:spPr>
        <p:txBody>
          <a:bodyPr>
            <a:normAutofit/>
          </a:bodyPr>
          <a:lstStyle/>
          <a:p>
            <a:pPr marL="342900" lvl="2" indent="-342900"/>
            <a:r>
              <a:rPr lang="en-US" sz="2200" dirty="0" smtClean="0"/>
              <a:t>Contemporary programming techniques used in large programs tend to decrease the locality of references within a process</a:t>
            </a:r>
          </a:p>
        </p:txBody>
      </p:sp>
      <p:graphicFrame>
        <p:nvGraphicFramePr>
          <p:cNvPr id="4" name="Diagram 3"/>
          <p:cNvGraphicFramePr/>
          <p:nvPr>
            <p:extLst/>
          </p:nvPr>
        </p:nvGraphicFramePr>
        <p:xfrm>
          <a:off x="381000" y="2133600"/>
          <a:ext cx="822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696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smtClean="0">
                <a:solidFill>
                  <a:schemeClr val="accent1">
                    <a:lumMod val="50000"/>
                  </a:schemeClr>
                </a:solidFill>
              </a:rPr>
              <a:t>Segmentation</a:t>
            </a:r>
            <a:endParaRPr lang="en-US" dirty="0">
              <a:solidFill>
                <a:schemeClr val="accent1">
                  <a:lumMod val="50000"/>
                </a:schemeClr>
              </a:solidFill>
            </a:endParaRPr>
          </a:p>
        </p:txBody>
      </p:sp>
      <p:sp>
        <p:nvSpPr>
          <p:cNvPr id="3" name="Content Placeholder 2"/>
          <p:cNvSpPr>
            <a:spLocks noGrp="1"/>
          </p:cNvSpPr>
          <p:nvPr>
            <p:ph idx="4294967295"/>
          </p:nvPr>
        </p:nvSpPr>
        <p:spPr>
          <a:xfrm>
            <a:off x="914400" y="1600200"/>
            <a:ext cx="7244862" cy="4983480"/>
          </a:xfrm>
        </p:spPr>
        <p:txBody>
          <a:bodyPr>
            <a:noAutofit/>
          </a:bodyPr>
          <a:lstStyle/>
          <a:p>
            <a:r>
              <a:rPr lang="en-NZ" sz="2400" dirty="0" smtClean="0"/>
              <a:t>Segmentation allows the programmer to view memory as consisting of multiple address spaces or segments</a:t>
            </a:r>
            <a:endParaRPr lang="en-NZ" sz="2400" dirty="0"/>
          </a:p>
          <a:p>
            <a:pPr lvl="0"/>
            <a:r>
              <a:rPr lang="en-US" sz="2400" dirty="0"/>
              <a:t>Advantages:</a:t>
            </a:r>
          </a:p>
          <a:p>
            <a:pPr lvl="1"/>
            <a:r>
              <a:rPr lang="en-US" sz="2400" dirty="0"/>
              <a:t>simplifies handling of growing data structures</a:t>
            </a:r>
          </a:p>
          <a:p>
            <a:pPr lvl="1"/>
            <a:r>
              <a:rPr lang="en-US" sz="2400" dirty="0"/>
              <a:t>allows programs to be altered and recompiled independently</a:t>
            </a:r>
          </a:p>
          <a:p>
            <a:pPr lvl="1"/>
            <a:r>
              <a:rPr lang="en-US" sz="2400" dirty="0"/>
              <a:t>lends itself to sharing data among processes</a:t>
            </a:r>
          </a:p>
          <a:p>
            <a:pPr lvl="1"/>
            <a:r>
              <a:rPr lang="en-US" sz="2400" dirty="0"/>
              <a:t>lends itself to protection</a:t>
            </a:r>
          </a:p>
          <a:p>
            <a:r>
              <a:rPr lang="en-NZ" sz="2400" dirty="0" smtClean="0"/>
              <a:t>Organized/accessed like with page tables</a:t>
            </a:r>
          </a:p>
        </p:txBody>
      </p:sp>
    </p:spTree>
    <p:extLst>
      <p:ext uri="{BB962C8B-B14F-4D97-AF65-F5344CB8AC3E}">
        <p14:creationId xmlns:p14="http://schemas.microsoft.com/office/powerpoint/2010/main" val="1905417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rcRect t="21818" b="8182"/>
          <a:stretch>
            <a:fillRect/>
          </a:stretch>
        </p:blipFill>
        <p:spPr>
          <a:xfrm>
            <a:off x="1295400" y="457200"/>
            <a:ext cx="6768516" cy="6131483"/>
          </a:xfrm>
          <a:prstGeom prst="rect">
            <a:avLst/>
          </a:prstGeom>
        </p:spPr>
      </p:pic>
      <p:sp>
        <p:nvSpPr>
          <p:cNvPr id="2" name="TextBox 1"/>
          <p:cNvSpPr txBox="1"/>
          <p:nvPr/>
        </p:nvSpPr>
        <p:spPr>
          <a:xfrm>
            <a:off x="974361" y="5186597"/>
            <a:ext cx="4139851" cy="523220"/>
          </a:xfrm>
          <a:prstGeom prst="rect">
            <a:avLst/>
          </a:prstGeom>
          <a:noFill/>
        </p:spPr>
        <p:txBody>
          <a:bodyPr wrap="none" rtlCol="0">
            <a:spAutoFit/>
          </a:bodyPr>
          <a:lstStyle/>
          <a:p>
            <a:r>
              <a:rPr lang="en-US" sz="2800" dirty="0" smtClean="0"/>
              <a:t>Best Fit, First Fit, Next Fit …</a:t>
            </a:r>
            <a:endParaRPr lang="en-US" sz="2800" dirty="0"/>
          </a:p>
        </p:txBody>
      </p:sp>
    </p:spTree>
    <p:extLst>
      <p:ext uri="{BB962C8B-B14F-4D97-AF65-F5344CB8AC3E}">
        <p14:creationId xmlns:p14="http://schemas.microsoft.com/office/powerpoint/2010/main" val="2004596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accent6">
                    <a:lumMod val="75000"/>
                  </a:schemeClr>
                </a:solidFill>
              </a:rPr>
              <a:t>Combined Paging and Segmentation</a:t>
            </a:r>
            <a:endParaRPr lang="en-US" dirty="0">
              <a:solidFill>
                <a:schemeClr val="accent6">
                  <a:lumMod val="75000"/>
                </a:schemeClr>
              </a:solidFill>
            </a:endParaRPr>
          </a:p>
        </p:txBody>
      </p:sp>
      <p:graphicFrame>
        <p:nvGraphicFramePr>
          <p:cNvPr id="5" name="Diagram 4"/>
          <p:cNvGraphicFramePr/>
          <p:nvPr>
            <p:extLst/>
          </p:nvPr>
        </p:nvGraphicFramePr>
        <p:xfrm>
          <a:off x="381000" y="1604881"/>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259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Clear up some book terminology</a:t>
            </a:r>
          </a:p>
        </p:txBody>
      </p:sp>
      <p:sp>
        <p:nvSpPr>
          <p:cNvPr id="3" name="Content Placeholder 2"/>
          <p:cNvSpPr>
            <a:spLocks noGrp="1"/>
          </p:cNvSpPr>
          <p:nvPr>
            <p:ph idx="1"/>
          </p:nvPr>
        </p:nvSpPr>
        <p:spPr/>
        <p:txBody>
          <a:bodyPr/>
          <a:lstStyle/>
          <a:p>
            <a:r>
              <a:rPr lang="en-US" dirty="0" smtClean="0"/>
              <a:t>With Paging</a:t>
            </a:r>
          </a:p>
          <a:p>
            <a:pPr lvl="1"/>
            <a:r>
              <a:rPr lang="en-US" dirty="0" smtClean="0"/>
              <a:t>Data is divided into fixed size pages</a:t>
            </a:r>
          </a:p>
          <a:p>
            <a:pPr lvl="2"/>
            <a:r>
              <a:rPr lang="en-US" dirty="0" smtClean="0"/>
              <a:t>Pages are much </a:t>
            </a:r>
            <a:r>
              <a:rPr lang="en-US" dirty="0" err="1" smtClean="0"/>
              <a:t>much</a:t>
            </a:r>
            <a:r>
              <a:rPr lang="en-US" dirty="0" smtClean="0"/>
              <a:t> smaller than memory partitioning </a:t>
            </a:r>
          </a:p>
          <a:p>
            <a:pPr lvl="3"/>
            <a:r>
              <a:rPr lang="en-US" dirty="0" smtClean="0"/>
              <a:t>Internal fragmentation is effectively a non-issue</a:t>
            </a:r>
          </a:p>
          <a:p>
            <a:pPr lvl="1"/>
            <a:r>
              <a:rPr lang="en-US" dirty="0" smtClean="0"/>
              <a:t>“Pages” loaded into main memory are loaded onto “Frames”</a:t>
            </a:r>
          </a:p>
          <a:p>
            <a:pPr lvl="1"/>
            <a:r>
              <a:rPr lang="en-US" dirty="0" smtClean="0"/>
              <a:t>Pages can reside in primary memory, secondary memory, and/or both</a:t>
            </a:r>
            <a:endParaRPr lang="en-US" dirty="0"/>
          </a:p>
        </p:txBody>
      </p:sp>
    </p:spTree>
    <p:extLst>
      <p:ext uri="{BB962C8B-B14F-4D97-AF65-F5344CB8AC3E}">
        <p14:creationId xmlns:p14="http://schemas.microsoft.com/office/powerpoint/2010/main" val="10489232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tretch>
            <a:fillRect/>
          </a:stretch>
        </p:blipFill>
        <p:spPr>
          <a:xfrm>
            <a:off x="134470" y="0"/>
            <a:ext cx="8875059" cy="6858000"/>
          </a:xfrm>
          <a:prstGeom prst="rect">
            <a:avLst/>
          </a:prstGeom>
        </p:spPr>
      </p:pic>
    </p:spTree>
    <p:extLst>
      <p:ext uri="{BB962C8B-B14F-4D97-AF65-F5344CB8AC3E}">
        <p14:creationId xmlns:p14="http://schemas.microsoft.com/office/powerpoint/2010/main" val="802362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51818" r="9412" b="20000"/>
          <a:stretch>
            <a:fillRect/>
          </a:stretch>
        </p:blipFill>
        <p:spPr>
          <a:xfrm>
            <a:off x="0" y="1447800"/>
            <a:ext cx="8900244" cy="3886200"/>
          </a:xfrm>
          <a:prstGeom prst="rect">
            <a:avLst/>
          </a:prstGeom>
        </p:spPr>
      </p:pic>
      <p:sp>
        <p:nvSpPr>
          <p:cNvPr id="2" name="Down Arrow 1"/>
          <p:cNvSpPr/>
          <p:nvPr/>
        </p:nvSpPr>
        <p:spPr>
          <a:xfrm rot="3070685">
            <a:off x="3191913" y="2592028"/>
            <a:ext cx="379827" cy="61897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3742006" y="2532185"/>
            <a:ext cx="3339953" cy="461665"/>
          </a:xfrm>
          <a:prstGeom prst="rect">
            <a:avLst/>
          </a:prstGeom>
          <a:noFill/>
        </p:spPr>
        <p:txBody>
          <a:bodyPr wrap="none" rtlCol="0">
            <a:spAutoFit/>
          </a:bodyPr>
          <a:lstStyle/>
          <a:p>
            <a:r>
              <a:rPr lang="en-US" sz="2400" dirty="0" smtClean="0"/>
              <a:t>Why is length important?</a:t>
            </a:r>
            <a:endParaRPr lang="en-US" sz="2400" dirty="0"/>
          </a:p>
        </p:txBody>
      </p:sp>
    </p:spTree>
    <p:extLst>
      <p:ext uri="{BB962C8B-B14F-4D97-AF65-F5344CB8AC3E}">
        <p14:creationId xmlns:p14="http://schemas.microsoft.com/office/powerpoint/2010/main" val="1242987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49" y="461881"/>
            <a:ext cx="4185139" cy="1143000"/>
          </a:xfrm>
        </p:spPr>
        <p:txBody>
          <a:bodyPr>
            <a:normAutofit fontScale="90000"/>
          </a:bodyPr>
          <a:lstStyle/>
          <a:p>
            <a:r>
              <a:rPr lang="en-NZ" b="1" dirty="0" smtClean="0">
                <a:solidFill>
                  <a:schemeClr val="accent3">
                    <a:lumMod val="50000"/>
                  </a:schemeClr>
                </a:solidFill>
              </a:rPr>
              <a:t>Protection and Sharing</a:t>
            </a:r>
            <a:endParaRPr lang="en-NZ" b="1" dirty="0">
              <a:solidFill>
                <a:schemeClr val="accent3">
                  <a:lumMod val="50000"/>
                </a:schemeClr>
              </a:solidFill>
            </a:endParaRPr>
          </a:p>
        </p:txBody>
      </p:sp>
      <p:sp>
        <p:nvSpPr>
          <p:cNvPr id="3" name="Content Placeholder 2"/>
          <p:cNvSpPr>
            <a:spLocks noGrp="1"/>
          </p:cNvSpPr>
          <p:nvPr>
            <p:ph idx="4294967295"/>
          </p:nvPr>
        </p:nvSpPr>
        <p:spPr>
          <a:xfrm>
            <a:off x="457200" y="1597847"/>
            <a:ext cx="3312942" cy="4915495"/>
          </a:xfrm>
        </p:spPr>
        <p:txBody>
          <a:bodyPr>
            <a:normAutofit/>
          </a:bodyPr>
          <a:lstStyle/>
          <a:p>
            <a:r>
              <a:rPr lang="en-NZ" sz="2800" dirty="0" smtClean="0"/>
              <a:t>Segmentation entries have a base address and length </a:t>
            </a:r>
          </a:p>
          <a:p>
            <a:pPr lvl="1"/>
            <a:r>
              <a:rPr lang="en-NZ" sz="2400" dirty="0" smtClean="0"/>
              <a:t>inadvertent memory access can be controlled</a:t>
            </a:r>
          </a:p>
          <a:p>
            <a:r>
              <a:rPr lang="en-NZ" sz="2800" dirty="0" smtClean="0"/>
              <a:t>Sharing can be achieved by segments referencing multiple processes</a:t>
            </a:r>
            <a:endParaRPr lang="en-NZ" sz="2800" dirty="0"/>
          </a:p>
        </p:txBody>
      </p:sp>
      <p:pic>
        <p:nvPicPr>
          <p:cNvPr id="5" name="Picture 4" descr="f13.pdf"/>
          <p:cNvPicPr>
            <a:picLocks noChangeAspect="1"/>
          </p:cNvPicPr>
          <p:nvPr/>
        </p:nvPicPr>
        <p:blipFill>
          <a:blip r:embed="rId3"/>
          <a:srcRect l="7059" t="15455" r="14118" b="14545"/>
          <a:stretch>
            <a:fillRect/>
          </a:stretch>
        </p:blipFill>
        <p:spPr>
          <a:xfrm>
            <a:off x="3903439" y="631874"/>
            <a:ext cx="5240561" cy="6022716"/>
          </a:xfrm>
          <a:prstGeom prst="rect">
            <a:avLst/>
          </a:prstGeom>
        </p:spPr>
      </p:pic>
    </p:spTree>
    <p:extLst>
      <p:ext uri="{BB962C8B-B14F-4D97-AF65-F5344CB8AC3E}">
        <p14:creationId xmlns:p14="http://schemas.microsoft.com/office/powerpoint/2010/main" val="1233234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253"/>
            <a:ext cx="9144000" cy="1067748"/>
          </a:xfrm>
        </p:spPr>
        <p:txBody>
          <a:bodyPr/>
          <a:lstStyle/>
          <a:p>
            <a:pPr algn="ctr">
              <a:tabLst>
                <a:tab pos="1804988" algn="l"/>
              </a:tabLst>
            </a:pPr>
            <a:r>
              <a:rPr lang="en-NZ" b="1" dirty="0" smtClean="0">
                <a:solidFill>
                  <a:schemeClr val="accent1">
                    <a:lumMod val="50000"/>
                  </a:schemeClr>
                </a:solidFill>
              </a:rPr>
              <a:t>Operating System Software</a:t>
            </a:r>
            <a:endParaRPr lang="en-NZ" b="1" dirty="0">
              <a:solidFill>
                <a:schemeClr val="accent1">
                  <a:lumMod val="50000"/>
                </a:schemeClr>
              </a:solidFill>
            </a:endParaRPr>
          </a:p>
        </p:txBody>
      </p:sp>
      <p:graphicFrame>
        <p:nvGraphicFramePr>
          <p:cNvPr id="4" name="Content Placeholder 3"/>
          <p:cNvGraphicFramePr>
            <a:graphicFrameLocks noGrp="1"/>
          </p:cNvGraphicFramePr>
          <p:nvPr>
            <p:ph idx="4294967295"/>
            <p:extLst/>
          </p:nvPr>
        </p:nvGraphicFramePr>
        <p:xfrm>
          <a:off x="470095" y="1630680"/>
          <a:ext cx="8305800" cy="4643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046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5964" y="1676400"/>
            <a:ext cx="8072072" cy="3505200"/>
          </a:xfrm>
          <a:prstGeom prst="rect">
            <a:avLst/>
          </a:prstGeom>
        </p:spPr>
      </p:pic>
      <p:sp>
        <p:nvSpPr>
          <p:cNvPr id="6" name="TextBox 5"/>
          <p:cNvSpPr txBox="1"/>
          <p:nvPr/>
        </p:nvSpPr>
        <p:spPr>
          <a:xfrm>
            <a:off x="381000" y="5795848"/>
            <a:ext cx="8382000" cy="369332"/>
          </a:xfrm>
          <a:prstGeom prst="rect">
            <a:avLst/>
          </a:prstGeom>
          <a:noFill/>
        </p:spPr>
        <p:txBody>
          <a:bodyPr wrap="square" rtlCol="0">
            <a:spAutoFit/>
          </a:bodyPr>
          <a:lstStyle/>
          <a:p>
            <a:pPr algn="ctr"/>
            <a:r>
              <a:rPr lang="en-US" b="1" dirty="0" smtClean="0">
                <a:latin typeface="+mn-lt"/>
              </a:rPr>
              <a:t>Table 8.4   Operating System Policies for Virtual Memory</a:t>
            </a:r>
            <a:r>
              <a:rPr lang="en-US" dirty="0" smtClean="0">
                <a:latin typeface="+mn-lt"/>
              </a:rPr>
              <a:t> </a:t>
            </a:r>
            <a:endParaRPr lang="en-US" dirty="0">
              <a:latin typeface="+mn-lt"/>
            </a:endParaRPr>
          </a:p>
        </p:txBody>
      </p:sp>
    </p:spTree>
    <p:extLst>
      <p:ext uri="{BB962C8B-B14F-4D97-AF65-F5344CB8AC3E}">
        <p14:creationId xmlns:p14="http://schemas.microsoft.com/office/powerpoint/2010/main" val="416715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Fetch Policy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Text Placeholder 6"/>
          <p:cNvSpPr>
            <a:spLocks noGrp="1"/>
          </p:cNvSpPr>
          <p:nvPr>
            <p:ph type="body" idx="1"/>
          </p:nvPr>
        </p:nvSpPr>
        <p:spPr/>
        <p:txBody>
          <a:bodyPr/>
          <a:lstStyle/>
          <a:p>
            <a:r>
              <a:rPr lang="en-US" dirty="0" smtClean="0"/>
              <a:t>Demand Paging</a:t>
            </a:r>
            <a:endParaRPr lang="en-US" dirty="0"/>
          </a:p>
        </p:txBody>
      </p:sp>
      <p:sp>
        <p:nvSpPr>
          <p:cNvPr id="8" name="Content Placeholder 7"/>
          <p:cNvSpPr>
            <a:spLocks noGrp="1"/>
          </p:cNvSpPr>
          <p:nvPr>
            <p:ph sz="half" idx="2"/>
          </p:nvPr>
        </p:nvSpPr>
        <p:spPr>
          <a:xfrm>
            <a:off x="457200" y="2461984"/>
            <a:ext cx="4040188" cy="4107628"/>
          </a:xfrm>
        </p:spPr>
        <p:txBody>
          <a:bodyPr>
            <a:normAutofit fontScale="92500" lnSpcReduction="20000"/>
          </a:bodyPr>
          <a:lstStyle/>
          <a:p>
            <a:r>
              <a:rPr lang="en-US" dirty="0"/>
              <a:t>only brings pages into main memory when a reference is made to a location on the page</a:t>
            </a:r>
          </a:p>
          <a:p>
            <a:r>
              <a:rPr lang="en-US" dirty="0"/>
              <a:t>many page faults when process is first started </a:t>
            </a:r>
          </a:p>
          <a:p>
            <a:r>
              <a:rPr lang="en-US" dirty="0"/>
              <a:t>principle of locality suggests that as more and more pages are brought in, most future references will be to pages that have recently been brought in, and page faults should drop to a very low level</a:t>
            </a:r>
          </a:p>
          <a:p>
            <a:endParaRPr lang="en-US" dirty="0"/>
          </a:p>
        </p:txBody>
      </p:sp>
      <p:sp>
        <p:nvSpPr>
          <p:cNvPr id="9" name="Text Placeholder 8"/>
          <p:cNvSpPr>
            <a:spLocks noGrp="1"/>
          </p:cNvSpPr>
          <p:nvPr>
            <p:ph type="body" sz="quarter" idx="3"/>
          </p:nvPr>
        </p:nvSpPr>
        <p:spPr>
          <a:xfrm>
            <a:off x="4718843" y="1535113"/>
            <a:ext cx="4041775" cy="639762"/>
          </a:xfrm>
        </p:spPr>
        <p:txBody>
          <a:bodyPr/>
          <a:lstStyle/>
          <a:p>
            <a:r>
              <a:rPr lang="en-US" dirty="0" err="1" smtClean="0"/>
              <a:t>Prepaging</a:t>
            </a:r>
            <a:endParaRPr lang="en-US" dirty="0"/>
          </a:p>
        </p:txBody>
      </p:sp>
      <p:sp>
        <p:nvSpPr>
          <p:cNvPr id="10" name="Content Placeholder 9"/>
          <p:cNvSpPr>
            <a:spLocks noGrp="1"/>
          </p:cNvSpPr>
          <p:nvPr>
            <p:ph sz="quarter" idx="4"/>
          </p:nvPr>
        </p:nvSpPr>
        <p:spPr>
          <a:xfrm>
            <a:off x="4718843" y="2461984"/>
            <a:ext cx="4041775" cy="4107628"/>
          </a:xfrm>
        </p:spPr>
        <p:txBody>
          <a:bodyPr>
            <a:normAutofit fontScale="92500" lnSpcReduction="20000"/>
          </a:bodyPr>
          <a:lstStyle/>
          <a:p>
            <a:r>
              <a:rPr lang="en-US" dirty="0"/>
              <a:t>pages other than the one demanded by a page fault are brought in</a:t>
            </a:r>
          </a:p>
          <a:p>
            <a:r>
              <a:rPr lang="en-US" dirty="0"/>
              <a:t>exploits the characteristics of most secondary memory devices</a:t>
            </a:r>
          </a:p>
          <a:p>
            <a:r>
              <a:rPr lang="en-US" dirty="0"/>
              <a:t>if pages of a process are stored contiguously in secondary memory it is more efficient to bring in a number of pages at one time</a:t>
            </a:r>
          </a:p>
          <a:p>
            <a:r>
              <a:rPr lang="en-US" dirty="0"/>
              <a:t>ineffective if extra pages are not referenced</a:t>
            </a:r>
          </a:p>
          <a:p>
            <a:endParaRPr lang="en-US" dirty="0"/>
          </a:p>
        </p:txBody>
      </p:sp>
    </p:spTree>
    <p:extLst>
      <p:ext uri="{BB962C8B-B14F-4D97-AF65-F5344CB8AC3E}">
        <p14:creationId xmlns:p14="http://schemas.microsoft.com/office/powerpoint/2010/main" val="737673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lumMod val="50000"/>
                  </a:schemeClr>
                </a:solidFill>
              </a:rPr>
              <a:t>Placement Policy</a:t>
            </a:r>
            <a:endParaRPr lang="en-US" b="1" dirty="0">
              <a:solidFill>
                <a:schemeClr val="accent4">
                  <a:lumMod val="50000"/>
                </a:schemeClr>
              </a:solidFill>
            </a:endParaRPr>
          </a:p>
        </p:txBody>
      </p:sp>
      <p:sp>
        <p:nvSpPr>
          <p:cNvPr id="3" name="Content Placeholder 2"/>
          <p:cNvSpPr>
            <a:spLocks noGrp="1"/>
          </p:cNvSpPr>
          <p:nvPr>
            <p:ph type="body" orient="vert" idx="4294967295"/>
          </p:nvPr>
        </p:nvSpPr>
        <p:spPr>
          <a:xfrm>
            <a:off x="609600" y="2286000"/>
            <a:ext cx="7874000" cy="3840163"/>
          </a:xfrm>
        </p:spPr>
        <p:txBody>
          <a:bodyPr>
            <a:normAutofit/>
          </a:bodyPr>
          <a:lstStyle/>
          <a:p>
            <a:r>
              <a:rPr lang="en-US" sz="3000" dirty="0" smtClean="0"/>
              <a:t>Determines where in real memory a process piece is to reside</a:t>
            </a:r>
          </a:p>
          <a:p>
            <a:r>
              <a:rPr lang="en-US" sz="3000" dirty="0" smtClean="0"/>
              <a:t>Important design issue in a segmentation system</a:t>
            </a:r>
          </a:p>
          <a:p>
            <a:r>
              <a:rPr lang="en-US" sz="3000" dirty="0" smtClean="0"/>
              <a:t>Paging or combined paging with segmentation placing is irrelevant because hardware performs functions with equal efficiency</a:t>
            </a:r>
          </a:p>
          <a:p>
            <a:endParaRPr lang="en-US" dirty="0"/>
          </a:p>
        </p:txBody>
      </p:sp>
    </p:spTree>
    <p:extLst>
      <p:ext uri="{BB962C8B-B14F-4D97-AF65-F5344CB8AC3E}">
        <p14:creationId xmlns:p14="http://schemas.microsoft.com/office/powerpoint/2010/main" val="1914014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rPr>
              <a:t>Replacement Policy</a:t>
            </a:r>
            <a:endParaRPr lang="en-US" b="1" dirty="0">
              <a:solidFill>
                <a:schemeClr val="tx2">
                  <a:lumMod val="50000"/>
                </a:schemeClr>
              </a:solidFill>
            </a:endParaRPr>
          </a:p>
        </p:txBody>
      </p:sp>
      <p:sp>
        <p:nvSpPr>
          <p:cNvPr id="3" name="Content Placeholder 2"/>
          <p:cNvSpPr>
            <a:spLocks noGrp="1"/>
          </p:cNvSpPr>
          <p:nvPr>
            <p:ph idx="4294967295"/>
          </p:nvPr>
        </p:nvSpPr>
        <p:spPr>
          <a:xfrm>
            <a:off x="457200" y="2133600"/>
            <a:ext cx="8229600" cy="5105400"/>
          </a:xfrm>
        </p:spPr>
        <p:txBody>
          <a:bodyPr>
            <a:normAutofit/>
          </a:bodyPr>
          <a:lstStyle/>
          <a:p>
            <a:r>
              <a:rPr lang="en-NZ" sz="2800" dirty="0" smtClean="0"/>
              <a:t>Deals with the selection of a page in main memory to be replaced when a new page must be brought in</a:t>
            </a:r>
          </a:p>
          <a:p>
            <a:pPr lvl="3"/>
            <a:r>
              <a:rPr lang="en-NZ" sz="2400" dirty="0" smtClean="0"/>
              <a:t>objective is that the page that is removed be the page least likely to be referenced in the near future</a:t>
            </a:r>
          </a:p>
          <a:p>
            <a:pPr marL="282575" lvl="3">
              <a:spcBef>
                <a:spcPts val="1800"/>
              </a:spcBef>
            </a:pPr>
            <a:r>
              <a:rPr lang="en-NZ" sz="2800" dirty="0" smtClean="0"/>
              <a:t>The more elaborate the replacement policy the greater the hardware and software overhead to implement it</a:t>
            </a:r>
          </a:p>
        </p:txBody>
      </p:sp>
    </p:spTree>
    <p:extLst>
      <p:ext uri="{BB962C8B-B14F-4D97-AF65-F5344CB8AC3E}">
        <p14:creationId xmlns:p14="http://schemas.microsoft.com/office/powerpoint/2010/main" val="1760053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50000"/>
                  </a:schemeClr>
                </a:solidFill>
              </a:rPr>
              <a: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Frame Locking</a:t>
            </a:r>
            <a:endParaRPr lang="en-US" b="1" dirty="0">
              <a:solidFill>
                <a:schemeClr val="accent5">
                  <a:lumMod val="50000"/>
                </a:schemeClr>
              </a:solidFill>
            </a:endParaRPr>
          </a:p>
        </p:txBody>
      </p:sp>
      <p:sp>
        <p:nvSpPr>
          <p:cNvPr id="3" name="Content Placeholder 2"/>
          <p:cNvSpPr>
            <a:spLocks noGrp="1"/>
          </p:cNvSpPr>
          <p:nvPr>
            <p:ph idx="4294967295"/>
          </p:nvPr>
        </p:nvSpPr>
        <p:spPr>
          <a:xfrm>
            <a:off x="381000" y="1793823"/>
            <a:ext cx="8229600" cy="4876800"/>
          </a:xfrm>
        </p:spPr>
        <p:txBody>
          <a:bodyPr>
            <a:normAutofit/>
          </a:bodyPr>
          <a:lstStyle/>
          <a:p>
            <a:pPr>
              <a:buSzPct val="125000"/>
              <a:buFont typeface="Wingdings" charset="2"/>
              <a:buChar char="§"/>
            </a:pPr>
            <a:r>
              <a:rPr lang="en-US" sz="2200" dirty="0" smtClean="0"/>
              <a:t>When a frame is locked the page currently stored in that frame may not be replaced</a:t>
            </a:r>
          </a:p>
          <a:p>
            <a:pPr marL="1092200" lvl="1" indent="-292100">
              <a:buSzPct val="125000"/>
              <a:buFont typeface="Wingdings" charset="2"/>
              <a:buChar char="§"/>
            </a:pPr>
            <a:r>
              <a:rPr lang="en-US" sz="2200" dirty="0" smtClean="0"/>
              <a:t>kernel of the OS as well as key control structures are held in locked frames</a:t>
            </a:r>
          </a:p>
          <a:p>
            <a:pPr marL="1092200" lvl="1" indent="-292100">
              <a:buSzPct val="125000"/>
              <a:buFont typeface="Wingdings" charset="2"/>
              <a:buChar char="§"/>
            </a:pPr>
            <a:r>
              <a:rPr lang="en-US" sz="2200" dirty="0" smtClean="0"/>
              <a:t>I/O buffers and time-critical areas may be locked into main memory frames</a:t>
            </a:r>
          </a:p>
          <a:p>
            <a:pPr marL="1092200" lvl="1" indent="-292100">
              <a:buSzPct val="125000"/>
              <a:buFont typeface="Wingdings" charset="2"/>
              <a:buChar char="§"/>
            </a:pPr>
            <a:r>
              <a:rPr lang="en-US" sz="2200" dirty="0" smtClean="0"/>
              <a:t>locking is achieved by associating a lock bit with each frame</a:t>
            </a:r>
          </a:p>
        </p:txBody>
      </p:sp>
      <p:pic>
        <p:nvPicPr>
          <p:cNvPr id="4" name="Picture 3"/>
          <p:cNvPicPr>
            <a:picLocks noChangeAspect="1"/>
          </p:cNvPicPr>
          <p:nvPr/>
        </p:nvPicPr>
        <p:blipFill>
          <a:blip r:embed="rId3"/>
          <a:stretch>
            <a:fillRect/>
          </a:stretch>
        </p:blipFill>
        <p:spPr>
          <a:xfrm>
            <a:off x="381000" y="5021705"/>
            <a:ext cx="1486772" cy="1371600"/>
          </a:xfrm>
          <a:prstGeom prst="rect">
            <a:avLst/>
          </a:prstGeom>
        </p:spPr>
      </p:pic>
    </p:spTree>
    <p:extLst>
      <p:ext uri="{BB962C8B-B14F-4D97-AF65-F5344CB8AC3E}">
        <p14:creationId xmlns:p14="http://schemas.microsoft.com/office/powerpoint/2010/main" val="137727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824788" cy="1323041"/>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Basic Algorithms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513529285"/>
              </p:ext>
            </p:extLst>
          </p:nvPr>
        </p:nvGraphicFramePr>
        <p:xfrm>
          <a:off x="533400" y="2133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828800" y="3429000"/>
            <a:ext cx="1497013" cy="1701640"/>
          </a:xfrm>
          <a:prstGeom prst="rect">
            <a:avLst/>
          </a:prstGeom>
        </p:spPr>
      </p:pic>
    </p:spTree>
    <p:extLst>
      <p:ext uri="{BB962C8B-B14F-4D97-AF65-F5344CB8AC3E}">
        <p14:creationId xmlns:p14="http://schemas.microsoft.com/office/powerpoint/2010/main" val="720858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PChart"/>
          <p:cNvGraphicFramePr/>
          <p:nvPr>
            <p:custDataLst>
              <p:tags r:id="rId2"/>
            </p:custDataLst>
            <p:extLst>
              <p:ext uri="{D42A27DB-BD31-4B8C-83A1-F6EECF244321}">
                <p14:modId xmlns:p14="http://schemas.microsoft.com/office/powerpoint/2010/main" val="4096543024"/>
              </p:ext>
            </p:extLst>
          </p:nvPr>
        </p:nvGraphicFramePr>
        <p:xfrm>
          <a:off x="4508500" y="2475914"/>
          <a:ext cx="4572000" cy="4267786"/>
        </p:xfrm>
        <a:graphic>
          <a:graphicData uri="http://schemas.openxmlformats.org/drawingml/2006/chart">
            <c:chart xmlns:c="http://schemas.openxmlformats.org/drawingml/2006/chart" xmlns:r="http://schemas.openxmlformats.org/officeDocument/2006/relationships" r:id="rId5"/>
          </a:graphicData>
        </a:graphic>
      </p:graphicFrame>
      <p:sp>
        <p:nvSpPr>
          <p:cNvPr id="2" name="TPQuestion"/>
          <p:cNvSpPr>
            <a:spLocks noGrp="1"/>
          </p:cNvSpPr>
          <p:nvPr>
            <p:ph type="title"/>
          </p:nvPr>
        </p:nvSpPr>
        <p:spPr>
          <a:xfrm>
            <a:off x="457200" y="411163"/>
            <a:ext cx="8229600" cy="1447214"/>
          </a:xfrm>
        </p:spPr>
        <p:txBody>
          <a:bodyPr>
            <a:normAutofit fontScale="90000"/>
          </a:bodyPr>
          <a:lstStyle/>
          <a:p>
            <a:r>
              <a:rPr lang="en-US" dirty="0" smtClean="0"/>
              <a:t>With paging, how many pages of one program/data might be fragmented?</a:t>
            </a:r>
            <a:endParaRPr lang="en-US" dirty="0"/>
          </a:p>
        </p:txBody>
      </p:sp>
      <p:sp>
        <p:nvSpPr>
          <p:cNvPr id="3" name="TPAnswers"/>
          <p:cNvSpPr>
            <a:spLocks noGrp="1"/>
          </p:cNvSpPr>
          <p:nvPr>
            <p:ph type="body" idx="1"/>
            <p:custDataLst>
              <p:tags r:id="rId3"/>
            </p:custDataLst>
          </p:nvPr>
        </p:nvSpPr>
        <p:spPr>
          <a:xfrm>
            <a:off x="457200" y="2954215"/>
            <a:ext cx="4114800" cy="3171948"/>
          </a:xfrm>
        </p:spPr>
        <p:txBody>
          <a:bodyPr/>
          <a:lstStyle/>
          <a:p>
            <a:pPr marL="514350" indent="-514350">
              <a:buFont typeface="Arial"/>
              <a:buAutoNum type="alphaUcPeriod"/>
            </a:pPr>
            <a:r>
              <a:rPr lang="en-US" dirty="0" smtClean="0"/>
              <a:t>0	</a:t>
            </a:r>
          </a:p>
          <a:p>
            <a:pPr marL="514350" indent="-514350">
              <a:buFont typeface="Arial"/>
              <a:buAutoNum type="alphaUcPeriod"/>
            </a:pPr>
            <a:r>
              <a:rPr lang="en-US" dirty="0" smtClean="0"/>
              <a:t>1</a:t>
            </a:r>
          </a:p>
          <a:p>
            <a:pPr marL="514350" indent="-514350">
              <a:buFont typeface="Arial"/>
              <a:buAutoNum type="alphaUcPeriod"/>
            </a:pPr>
            <a:r>
              <a:rPr lang="en-US" dirty="0" smtClean="0"/>
              <a:t>2</a:t>
            </a:r>
          </a:p>
          <a:p>
            <a:pPr marL="514350" indent="-514350">
              <a:buFont typeface="Arial"/>
              <a:buAutoNum type="alphaUcPeriod"/>
            </a:pPr>
            <a:r>
              <a:rPr lang="en-US" dirty="0" smtClean="0"/>
              <a:t>3</a:t>
            </a:r>
          </a:p>
          <a:p>
            <a:pPr marL="514350" indent="-514350">
              <a:buFont typeface="Arial"/>
              <a:buAutoNum type="alphaUcPeriod"/>
            </a:pPr>
            <a:r>
              <a:rPr lang="en-US" dirty="0" smtClean="0"/>
              <a:t>More than 3</a:t>
            </a:r>
            <a:endParaRPr lang="en-US" dirty="0"/>
          </a:p>
        </p:txBody>
      </p:sp>
    </p:spTree>
    <p:custDataLst>
      <p:tags r:id="rId1"/>
    </p:custDataLst>
    <p:extLst>
      <p:ext uri="{BB962C8B-B14F-4D97-AF65-F5344CB8AC3E}">
        <p14:creationId xmlns:p14="http://schemas.microsoft.com/office/powerpoint/2010/main" val="86047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Least Recently Used (LRU)</a:t>
            </a:r>
            <a:endParaRPr lang="en-US" b="1" dirty="0">
              <a:solidFill>
                <a:schemeClr val="accent1">
                  <a:lumMod val="50000"/>
                </a:schemeClr>
              </a:solidFill>
            </a:endParaRPr>
          </a:p>
        </p:txBody>
      </p:sp>
      <p:sp>
        <p:nvSpPr>
          <p:cNvPr id="3" name="Content Placeholder 2"/>
          <p:cNvSpPr>
            <a:spLocks noGrp="1"/>
          </p:cNvSpPr>
          <p:nvPr>
            <p:ph idx="4294967295"/>
          </p:nvPr>
        </p:nvSpPr>
        <p:spPr>
          <a:xfrm>
            <a:off x="609600" y="2209800"/>
            <a:ext cx="7924800" cy="3840163"/>
          </a:xfrm>
        </p:spPr>
        <p:txBody>
          <a:bodyPr>
            <a:normAutofit/>
          </a:bodyPr>
          <a:lstStyle/>
          <a:p>
            <a:r>
              <a:rPr lang="en-US" sz="2200" dirty="0" smtClean="0"/>
              <a:t>Replaces the page that has not been referenced for the longest time</a:t>
            </a:r>
          </a:p>
          <a:p>
            <a:r>
              <a:rPr lang="en-US" sz="2200" dirty="0" smtClean="0"/>
              <a:t>By the principle of locality, this should be the page least likely to be referenced in the near future</a:t>
            </a:r>
          </a:p>
          <a:p>
            <a:r>
              <a:rPr lang="en-US" sz="2200" dirty="0" smtClean="0"/>
              <a:t>Difficult to implement</a:t>
            </a:r>
          </a:p>
          <a:p>
            <a:pPr lvl="1"/>
            <a:r>
              <a:rPr lang="en-US" sz="2200" dirty="0" smtClean="0"/>
              <a:t>one approach is to tag each page with the time of last reference</a:t>
            </a:r>
          </a:p>
          <a:p>
            <a:pPr lvl="2"/>
            <a:r>
              <a:rPr lang="en-US" sz="2200" dirty="0" smtClean="0"/>
              <a:t>this requires a great deal of overhead</a:t>
            </a:r>
            <a:endParaRPr lang="en-US" sz="2200" dirty="0"/>
          </a:p>
        </p:txBody>
      </p:sp>
      <p:pic>
        <p:nvPicPr>
          <p:cNvPr id="4" name="Picture 3"/>
          <p:cNvPicPr>
            <a:picLocks noChangeAspect="1"/>
          </p:cNvPicPr>
          <p:nvPr/>
        </p:nvPicPr>
        <p:blipFill>
          <a:blip r:embed="rId3"/>
          <a:stretch>
            <a:fillRect/>
          </a:stretch>
        </p:blipFill>
        <p:spPr>
          <a:xfrm>
            <a:off x="7229837" y="5029200"/>
            <a:ext cx="1277576" cy="1452209"/>
          </a:xfrm>
          <a:prstGeom prst="rect">
            <a:avLst/>
          </a:prstGeom>
        </p:spPr>
      </p:pic>
    </p:spTree>
    <p:extLst>
      <p:ext uri="{BB962C8B-B14F-4D97-AF65-F5344CB8AC3E}">
        <p14:creationId xmlns:p14="http://schemas.microsoft.com/office/powerpoint/2010/main" val="149128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First-in-First-out (FIFO)</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286000"/>
            <a:ext cx="8229600" cy="5334000"/>
          </a:xfrm>
        </p:spPr>
        <p:txBody>
          <a:bodyPr>
            <a:normAutofit/>
          </a:bodyPr>
          <a:lstStyle/>
          <a:p>
            <a:r>
              <a:rPr lang="en-US" sz="2200" dirty="0" smtClean="0"/>
              <a:t>Treats page frames allocated to a process as a circular buffer</a:t>
            </a:r>
          </a:p>
          <a:p>
            <a:r>
              <a:rPr lang="en-US" sz="2200" dirty="0" smtClean="0"/>
              <a:t>Pages are removed in round-robin style</a:t>
            </a:r>
          </a:p>
          <a:p>
            <a:pPr marL="625475" lvl="2" indent="-342900">
              <a:buSzPct val="100000"/>
              <a:buFont typeface="Wingdings" charset="2"/>
              <a:buChar char="§"/>
            </a:pPr>
            <a:r>
              <a:rPr lang="en-US" sz="2200" dirty="0" smtClean="0"/>
              <a:t>simple replacement policy to implement</a:t>
            </a:r>
          </a:p>
          <a:p>
            <a:r>
              <a:rPr lang="en-US" sz="2200" dirty="0" smtClean="0"/>
              <a:t>Page that has been in memory the longest is replaced</a:t>
            </a:r>
          </a:p>
        </p:txBody>
      </p:sp>
      <p:pic>
        <p:nvPicPr>
          <p:cNvPr id="4" name="Picture 3"/>
          <p:cNvPicPr>
            <a:picLocks noChangeAspect="1"/>
          </p:cNvPicPr>
          <p:nvPr/>
        </p:nvPicPr>
        <p:blipFill>
          <a:blip r:embed="rId3"/>
          <a:stretch>
            <a:fillRect/>
          </a:stretch>
        </p:blipFill>
        <p:spPr>
          <a:xfrm>
            <a:off x="7086600" y="4876800"/>
            <a:ext cx="1344613" cy="1528409"/>
          </a:xfrm>
          <a:prstGeom prst="rect">
            <a:avLst/>
          </a:prstGeom>
        </p:spPr>
      </p:pic>
    </p:spTree>
    <p:extLst>
      <p:ext uri="{BB962C8B-B14F-4D97-AF65-F5344CB8AC3E}">
        <p14:creationId xmlns:p14="http://schemas.microsoft.com/office/powerpoint/2010/main" val="63831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787932"/>
          </a:xfrm>
        </p:spPr>
        <p:txBody>
          <a:bodyPr/>
          <a:lstStyle/>
          <a:p>
            <a:pPr algn="ctr"/>
            <a:r>
              <a:rPr lang="en-US" b="1" dirty="0" smtClean="0">
                <a:solidFill>
                  <a:schemeClr val="accent1">
                    <a:lumMod val="50000"/>
                  </a:schemeClr>
                </a:solidFill>
              </a:rPr>
              <a:t>Clock Policy</a:t>
            </a:r>
            <a:endParaRPr lang="en-US" b="1" dirty="0">
              <a:solidFill>
                <a:schemeClr val="accent1">
                  <a:lumMod val="50000"/>
                </a:schemeClr>
              </a:solidFill>
            </a:endParaRPr>
          </a:p>
        </p:txBody>
      </p:sp>
      <p:sp>
        <p:nvSpPr>
          <p:cNvPr id="3" name="Content Placeholder 2"/>
          <p:cNvSpPr>
            <a:spLocks noGrp="1"/>
          </p:cNvSpPr>
          <p:nvPr>
            <p:ph idx="4294967295"/>
          </p:nvPr>
        </p:nvSpPr>
        <p:spPr>
          <a:xfrm>
            <a:off x="254001" y="1265852"/>
            <a:ext cx="4258038" cy="5181600"/>
          </a:xfrm>
        </p:spPr>
        <p:txBody>
          <a:bodyPr>
            <a:normAutofit/>
          </a:bodyPr>
          <a:lstStyle/>
          <a:p>
            <a:r>
              <a:rPr lang="en-US" sz="2200" dirty="0" smtClean="0"/>
              <a:t>Requires the association of an additional bit with each frame</a:t>
            </a:r>
          </a:p>
          <a:p>
            <a:pPr lvl="2"/>
            <a:r>
              <a:rPr lang="en-US" sz="2200" dirty="0" smtClean="0"/>
              <a:t>referred to as the </a:t>
            </a:r>
            <a:r>
              <a:rPr lang="en-US" sz="2200" i="1" dirty="0" smtClean="0"/>
              <a:t>use</a:t>
            </a:r>
            <a:r>
              <a:rPr lang="en-US" sz="2200" dirty="0" smtClean="0"/>
              <a:t> bit</a:t>
            </a:r>
          </a:p>
          <a:p>
            <a:r>
              <a:rPr lang="en-US" sz="2200" dirty="0" smtClean="0"/>
              <a:t>When a page is first loaded in memory or referenced, the use bit is set to 1</a:t>
            </a:r>
          </a:p>
          <a:p>
            <a:r>
              <a:rPr lang="en-US" sz="2200" dirty="0" smtClean="0"/>
              <a:t>The set of frames is considered to be a circular buffer</a:t>
            </a:r>
          </a:p>
          <a:p>
            <a:r>
              <a:rPr lang="en-US" sz="2200" dirty="0" smtClean="0"/>
              <a:t>Any frame with a use bit of 1 is passed over by the algorithm</a:t>
            </a:r>
          </a:p>
          <a:p>
            <a:r>
              <a:rPr lang="en-US" sz="2200" dirty="0" smtClean="0"/>
              <a:t>Page frames visualized as laid out in a circle</a:t>
            </a:r>
          </a:p>
          <a:p>
            <a:endParaRPr lang="en-US" dirty="0" smtClean="0"/>
          </a:p>
        </p:txBody>
      </p:sp>
      <p:pic>
        <p:nvPicPr>
          <p:cNvPr id="6" name="Picture 5" descr="f15.pdf"/>
          <p:cNvPicPr>
            <a:picLocks noChangeAspect="1"/>
          </p:cNvPicPr>
          <p:nvPr/>
        </p:nvPicPr>
        <p:blipFill rotWithShape="1">
          <a:blip r:embed="rId3"/>
          <a:srcRect l="20504" t="3936" r="9885" b="50718"/>
          <a:stretch/>
        </p:blipFill>
        <p:spPr>
          <a:xfrm>
            <a:off x="4197246" y="2213043"/>
            <a:ext cx="4918087" cy="4234409"/>
          </a:xfrm>
          <a:prstGeom prst="rect">
            <a:avLst/>
          </a:prstGeom>
        </p:spPr>
      </p:pic>
    </p:spTree>
    <p:extLst>
      <p:ext uri="{BB962C8B-B14F-4D97-AF65-F5344CB8AC3E}">
        <p14:creationId xmlns:p14="http://schemas.microsoft.com/office/powerpoint/2010/main" val="1519907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rotWithShape="1">
          <a:blip r:embed="rId3"/>
          <a:srcRect l="13637" t="49517" r="12382"/>
          <a:stretch/>
        </p:blipFill>
        <p:spPr>
          <a:xfrm>
            <a:off x="1514007" y="1352169"/>
            <a:ext cx="5876145" cy="5299761"/>
          </a:xfrm>
          <a:prstGeom prst="rect">
            <a:avLst/>
          </a:prstGeom>
        </p:spPr>
      </p:pic>
    </p:spTree>
    <p:extLst>
      <p:ext uri="{BB962C8B-B14F-4D97-AF65-F5344CB8AC3E}">
        <p14:creationId xmlns:p14="http://schemas.microsoft.com/office/powerpoint/2010/main" val="880964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4.pdf"/>
          <p:cNvPicPr>
            <a:picLocks noChangeAspect="1"/>
          </p:cNvPicPr>
          <p:nvPr/>
        </p:nvPicPr>
        <p:blipFill>
          <a:blip r:embed="rId3"/>
          <a:stretch>
            <a:fillRect/>
          </a:stretch>
        </p:blipFill>
        <p:spPr>
          <a:xfrm>
            <a:off x="381000" y="190500"/>
            <a:ext cx="8628529" cy="6667499"/>
          </a:xfrm>
          <a:prstGeom prst="rect">
            <a:avLst/>
          </a:prstGeom>
        </p:spPr>
      </p:pic>
    </p:spTree>
    <p:extLst>
      <p:ext uri="{BB962C8B-B14F-4D97-AF65-F5344CB8AC3E}">
        <p14:creationId xmlns:p14="http://schemas.microsoft.com/office/powerpoint/2010/main" val="1408243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6.pdf"/>
          <p:cNvPicPr>
            <a:picLocks noChangeAspect="1"/>
          </p:cNvPicPr>
          <p:nvPr/>
        </p:nvPicPr>
        <p:blipFill>
          <a:blip r:embed="rId3"/>
          <a:srcRect l="9091" t="22353" r="9091" b="24706"/>
          <a:stretch>
            <a:fillRect/>
          </a:stretch>
        </p:blipFill>
        <p:spPr>
          <a:xfrm>
            <a:off x="133375" y="419725"/>
            <a:ext cx="8761850" cy="4380875"/>
          </a:xfrm>
          <a:prstGeom prst="rect">
            <a:avLst/>
          </a:prstGeom>
        </p:spPr>
      </p:pic>
      <p:sp>
        <p:nvSpPr>
          <p:cNvPr id="2" name="TextBox 1"/>
          <p:cNvSpPr txBox="1"/>
          <p:nvPr/>
        </p:nvSpPr>
        <p:spPr>
          <a:xfrm>
            <a:off x="359764" y="5059898"/>
            <a:ext cx="7364132" cy="523220"/>
          </a:xfrm>
          <a:prstGeom prst="rect">
            <a:avLst/>
          </a:prstGeom>
          <a:noFill/>
        </p:spPr>
        <p:txBody>
          <a:bodyPr wrap="none" rtlCol="0">
            <a:spAutoFit/>
          </a:bodyPr>
          <a:lstStyle/>
          <a:p>
            <a:r>
              <a:rPr lang="en-US" sz="2800" dirty="0" smtClean="0"/>
              <a:t>Can we make the clock replacement even better?</a:t>
            </a:r>
            <a:endParaRPr lang="en-US" sz="2800" dirty="0"/>
          </a:p>
        </p:txBody>
      </p:sp>
      <p:sp>
        <p:nvSpPr>
          <p:cNvPr id="3" name="TextBox 2"/>
          <p:cNvSpPr txBox="1"/>
          <p:nvPr/>
        </p:nvSpPr>
        <p:spPr>
          <a:xfrm>
            <a:off x="359764" y="5726242"/>
            <a:ext cx="5289525" cy="461665"/>
          </a:xfrm>
          <a:prstGeom prst="rect">
            <a:avLst/>
          </a:prstGeom>
          <a:noFill/>
        </p:spPr>
        <p:txBody>
          <a:bodyPr wrap="none" rtlCol="0">
            <a:spAutoFit/>
          </a:bodyPr>
          <a:lstStyle/>
          <a:p>
            <a:r>
              <a:rPr lang="en-US" sz="2400" dirty="0" smtClean="0"/>
              <a:t>What can the “modified” bit do for us…?</a:t>
            </a:r>
            <a:r>
              <a:rPr lang="en-US" dirty="0" smtClean="0"/>
              <a:t> </a:t>
            </a:r>
            <a:endParaRPr lang="en-US" dirty="0"/>
          </a:p>
        </p:txBody>
      </p:sp>
    </p:spTree>
    <p:extLst>
      <p:ext uri="{BB962C8B-B14F-4D97-AF65-F5344CB8AC3E}">
        <p14:creationId xmlns:p14="http://schemas.microsoft.com/office/powerpoint/2010/main" val="228761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Page Buffering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1678898"/>
            <a:ext cx="2590800" cy="4371065"/>
          </a:xfrm>
        </p:spPr>
        <p:txBody>
          <a:bodyPr>
            <a:normAutofit/>
          </a:bodyPr>
          <a:lstStyle/>
          <a:p>
            <a:r>
              <a:rPr lang="en-US" sz="2200" dirty="0" smtClean="0"/>
              <a:t>Used in VAX VMS</a:t>
            </a:r>
          </a:p>
          <a:p>
            <a:r>
              <a:rPr lang="en-US" sz="2200" dirty="0" smtClean="0"/>
              <a:t>Improves paging performance (simpler page replacement policy)</a:t>
            </a:r>
          </a:p>
          <a:p>
            <a:endParaRPr lang="en-US" sz="2200" dirty="0" smtClean="0"/>
          </a:p>
        </p:txBody>
      </p:sp>
      <p:graphicFrame>
        <p:nvGraphicFramePr>
          <p:cNvPr id="4" name="Diagram 3"/>
          <p:cNvGraphicFramePr/>
          <p:nvPr>
            <p:extLst/>
          </p:nvPr>
        </p:nvGraphicFramePr>
        <p:xfrm>
          <a:off x="1752600" y="2057400"/>
          <a:ext cx="7086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821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Resident Set Management</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133600"/>
            <a:ext cx="8229600" cy="5105400"/>
          </a:xfrm>
        </p:spPr>
        <p:txBody>
          <a:bodyPr>
            <a:normAutofit/>
          </a:bodyPr>
          <a:lstStyle/>
          <a:p>
            <a:r>
              <a:rPr lang="en-NZ" sz="2200" dirty="0" smtClean="0"/>
              <a:t>The OS must decide how many pages to bring into main memory</a:t>
            </a:r>
          </a:p>
          <a:p>
            <a:pPr lvl="1"/>
            <a:r>
              <a:rPr lang="en-NZ" sz="2200" dirty="0" smtClean="0"/>
              <a:t>the smaller the amount of memory allocated to each process, the more processes can reside in memory</a:t>
            </a:r>
          </a:p>
          <a:p>
            <a:pPr lvl="1"/>
            <a:r>
              <a:rPr lang="en-NZ" sz="2200" dirty="0" smtClean="0"/>
              <a:t>small number of pages loaded increases page faults</a:t>
            </a:r>
          </a:p>
          <a:p>
            <a:pPr lvl="1"/>
            <a:r>
              <a:rPr lang="en-NZ" sz="2200" dirty="0" smtClean="0"/>
              <a:t>beyond a certain size, further allocations of pages will not effect the page fault rate</a:t>
            </a:r>
          </a:p>
        </p:txBody>
      </p:sp>
      <p:pic>
        <p:nvPicPr>
          <p:cNvPr id="8" name="Picture 7"/>
          <p:cNvPicPr>
            <a:picLocks noChangeAspect="1"/>
          </p:cNvPicPr>
          <p:nvPr/>
        </p:nvPicPr>
        <p:blipFill>
          <a:blip r:embed="rId3"/>
          <a:stretch>
            <a:fillRect/>
          </a:stretch>
        </p:blipFill>
        <p:spPr>
          <a:xfrm>
            <a:off x="5486400" y="4495800"/>
            <a:ext cx="2362200" cy="1900317"/>
          </a:xfrm>
          <a:prstGeom prst="rect">
            <a:avLst/>
          </a:prstGeom>
        </p:spPr>
      </p:pic>
    </p:spTree>
    <p:extLst>
      <p:ext uri="{BB962C8B-B14F-4D97-AF65-F5344CB8AC3E}">
        <p14:creationId xmlns:p14="http://schemas.microsoft.com/office/powerpoint/2010/main" val="1478946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tx2">
                    <a:lumMod val="50000"/>
                  </a:schemeClr>
                </a:solidFill>
              </a:rPr>
              <a:t>Resident Set Size</a:t>
            </a:r>
            <a:endParaRPr lang="en-US" b="1" dirty="0">
              <a:solidFill>
                <a:schemeClr val="tx2">
                  <a:lumMod val="50000"/>
                </a:schemeClr>
              </a:solidFill>
            </a:endParaRPr>
          </a:p>
        </p:txBody>
      </p:sp>
      <p:sp>
        <p:nvSpPr>
          <p:cNvPr id="5" name="Text Placeholder 4"/>
          <p:cNvSpPr>
            <a:spLocks noGrp="1"/>
          </p:cNvSpPr>
          <p:nvPr>
            <p:ph type="body" idx="1"/>
          </p:nvPr>
        </p:nvSpPr>
        <p:spPr>
          <a:xfrm>
            <a:off x="663388" y="1638301"/>
            <a:ext cx="3657600" cy="609600"/>
          </a:xfrm>
        </p:spPr>
        <p:txBody>
          <a:bodyPr/>
          <a:lstStyle/>
          <a:p>
            <a:pPr lvl="0"/>
            <a:r>
              <a:rPr lang="en-US" sz="3200" dirty="0" smtClean="0"/>
              <a:t>Fixed-allocation</a:t>
            </a:r>
            <a:endParaRPr lang="en-US" dirty="0"/>
          </a:p>
        </p:txBody>
      </p:sp>
      <p:sp>
        <p:nvSpPr>
          <p:cNvPr id="6" name="Text Placeholder 5"/>
          <p:cNvSpPr>
            <a:spLocks noGrp="1"/>
          </p:cNvSpPr>
          <p:nvPr>
            <p:ph type="body" sz="quarter" idx="3"/>
          </p:nvPr>
        </p:nvSpPr>
        <p:spPr>
          <a:xfrm>
            <a:off x="4828032" y="1638300"/>
            <a:ext cx="3657600" cy="609600"/>
          </a:xfrm>
        </p:spPr>
        <p:txBody>
          <a:bodyPr>
            <a:normAutofit fontScale="92500"/>
          </a:bodyPr>
          <a:lstStyle/>
          <a:p>
            <a:pPr lvl="0"/>
            <a:r>
              <a:rPr lang="en-US" sz="3200" dirty="0" smtClean="0"/>
              <a:t>Variable-allocation</a:t>
            </a:r>
            <a:endParaRPr lang="en-US" sz="3200" dirty="0"/>
          </a:p>
        </p:txBody>
      </p:sp>
      <p:sp>
        <p:nvSpPr>
          <p:cNvPr id="7" name="Content Placeholder 6"/>
          <p:cNvSpPr>
            <a:spLocks noGrp="1"/>
          </p:cNvSpPr>
          <p:nvPr>
            <p:ph sz="quarter" idx="4"/>
          </p:nvPr>
        </p:nvSpPr>
        <p:spPr>
          <a:xfrm>
            <a:off x="4826001" y="2625779"/>
            <a:ext cx="3657600" cy="3230563"/>
          </a:xfrm>
        </p:spPr>
        <p:txBody>
          <a:bodyPr>
            <a:normAutofit/>
          </a:bodyPr>
          <a:lstStyle/>
          <a:p>
            <a:pPr lvl="0"/>
            <a:r>
              <a:rPr lang="en-US" sz="2200" dirty="0" smtClean="0"/>
              <a:t>allows the number of page frames allocated to a process to be varied over the lifetime of the process</a:t>
            </a:r>
          </a:p>
        </p:txBody>
      </p:sp>
      <p:sp>
        <p:nvSpPr>
          <p:cNvPr id="8" name="Content Placeholder 7"/>
          <p:cNvSpPr>
            <a:spLocks noGrp="1"/>
          </p:cNvSpPr>
          <p:nvPr>
            <p:ph sz="half" idx="2"/>
          </p:nvPr>
        </p:nvSpPr>
        <p:spPr>
          <a:xfrm>
            <a:off x="663388" y="2625779"/>
            <a:ext cx="3657600" cy="3230562"/>
          </a:xfrm>
        </p:spPr>
        <p:txBody>
          <a:bodyPr/>
          <a:lstStyle/>
          <a:p>
            <a:r>
              <a:rPr lang="en-US" sz="2200" dirty="0" smtClean="0"/>
              <a:t>gives a process a fixed number of frames in main memory within which to execute</a:t>
            </a:r>
          </a:p>
          <a:p>
            <a:pPr marL="628650" lvl="1" indent="-228600">
              <a:spcBef>
                <a:spcPts val="1800"/>
              </a:spcBef>
            </a:pPr>
            <a:r>
              <a:rPr lang="en-US" sz="2000" dirty="0" smtClean="0"/>
              <a:t>when a page fault occurs, one of the pages of that process must be replaced</a:t>
            </a:r>
          </a:p>
          <a:p>
            <a:endParaRPr lang="en-US" dirty="0"/>
          </a:p>
        </p:txBody>
      </p:sp>
    </p:spTree>
    <p:extLst>
      <p:ext uri="{BB962C8B-B14F-4D97-AF65-F5344CB8AC3E}">
        <p14:creationId xmlns:p14="http://schemas.microsoft.com/office/powerpoint/2010/main" val="1443876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Replacement Scope</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057400"/>
            <a:ext cx="8229600" cy="5181600"/>
          </a:xfrm>
        </p:spPr>
        <p:txBody>
          <a:bodyPr>
            <a:normAutofit/>
          </a:bodyPr>
          <a:lstStyle/>
          <a:p>
            <a:r>
              <a:rPr lang="en-NZ" sz="2400" dirty="0" smtClean="0"/>
              <a:t>The scope of a replacement strategy can be categorized as </a:t>
            </a:r>
            <a:r>
              <a:rPr lang="en-NZ" sz="2400" b="1" i="1" dirty="0" smtClean="0"/>
              <a:t>global</a:t>
            </a:r>
            <a:r>
              <a:rPr lang="en-NZ" sz="2400" i="1" dirty="0" smtClean="0"/>
              <a:t> </a:t>
            </a:r>
            <a:r>
              <a:rPr lang="en-NZ" sz="2400" dirty="0" smtClean="0"/>
              <a:t>or </a:t>
            </a:r>
            <a:r>
              <a:rPr lang="en-NZ" sz="2400" b="1" i="1" dirty="0" smtClean="0"/>
              <a:t>local</a:t>
            </a:r>
            <a:endParaRPr lang="en-NZ" sz="2400" b="1" dirty="0" smtClean="0"/>
          </a:p>
          <a:p>
            <a:pPr marL="741363" lvl="1" indent="-284163"/>
            <a:r>
              <a:rPr lang="en-NZ" sz="2200" dirty="0" smtClean="0"/>
              <a:t>both types are activated by a page fault when there are no free page frames</a:t>
            </a:r>
          </a:p>
        </p:txBody>
      </p:sp>
      <p:graphicFrame>
        <p:nvGraphicFramePr>
          <p:cNvPr id="4" name="Diagram 3"/>
          <p:cNvGraphicFramePr/>
          <p:nvPr/>
        </p:nvGraphicFramePr>
        <p:xfrm>
          <a:off x="457200" y="3810000"/>
          <a:ext cx="82296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7333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Virtual Memory</a:t>
            </a:r>
            <a:endParaRPr lang="en-US" dirty="0"/>
          </a:p>
        </p:txBody>
      </p:sp>
      <p:sp>
        <p:nvSpPr>
          <p:cNvPr id="3" name="Text Placeholder 2"/>
          <p:cNvSpPr>
            <a:spLocks noGrp="1"/>
          </p:cNvSpPr>
          <p:nvPr>
            <p:ph type="body" idx="1"/>
          </p:nvPr>
        </p:nvSpPr>
        <p:spPr/>
        <p:txBody>
          <a:bodyPr/>
          <a:lstStyle/>
          <a:p>
            <a:r>
              <a:rPr lang="en-US" dirty="0" smtClean="0"/>
              <a:t>Storage allocation scheme</a:t>
            </a:r>
          </a:p>
          <a:p>
            <a:r>
              <a:rPr lang="en-US" dirty="0" smtClean="0"/>
              <a:t>Secondary Memory can be addressed as though it was primary memory</a:t>
            </a:r>
          </a:p>
          <a:p>
            <a:r>
              <a:rPr lang="en-US" dirty="0"/>
              <a:t>Virtual memory is limited by the addressing mechanism and secondary memory</a:t>
            </a:r>
          </a:p>
          <a:p>
            <a:r>
              <a:rPr lang="en-US" dirty="0" smtClean="0"/>
              <a:t>Program and Memory System addressing are separated</a:t>
            </a:r>
          </a:p>
          <a:p>
            <a:pPr lvl="1"/>
            <a:r>
              <a:rPr lang="en-US" dirty="0" smtClean="0"/>
              <a:t>Addresses are translated and mapped </a:t>
            </a:r>
          </a:p>
        </p:txBody>
      </p:sp>
    </p:spTree>
    <p:extLst>
      <p:ext uri="{BB962C8B-B14F-4D97-AF65-F5344CB8AC3E}">
        <p14:creationId xmlns:p14="http://schemas.microsoft.com/office/powerpoint/2010/main" val="37805813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599" y="1219201"/>
            <a:ext cx="8062805" cy="4345224"/>
          </a:xfrm>
          <a:prstGeom prst="rect">
            <a:avLst/>
          </a:prstGeom>
        </p:spPr>
      </p:pic>
      <p:sp useBgFill="1">
        <p:nvSpPr>
          <p:cNvPr id="6" name="TextBox 5"/>
          <p:cNvSpPr txBox="1"/>
          <p:nvPr/>
        </p:nvSpPr>
        <p:spPr>
          <a:xfrm>
            <a:off x="6172200" y="1219200"/>
            <a:ext cx="228600" cy="369332"/>
          </a:xfrm>
          <a:prstGeom prst="rect">
            <a:avLst/>
          </a:prstGeom>
        </p:spPr>
        <p:txBody>
          <a:bodyPr wrap="square" rtlCol="0">
            <a:spAutoFit/>
          </a:bodyPr>
          <a:lstStyle/>
          <a:p>
            <a:r>
              <a:rPr lang="en-US" dirty="0" smtClean="0"/>
              <a:t> </a:t>
            </a:r>
            <a:endParaRPr lang="en-US" dirty="0"/>
          </a:p>
        </p:txBody>
      </p:sp>
      <p:sp>
        <p:nvSpPr>
          <p:cNvPr id="7" name="TextBox 6"/>
          <p:cNvSpPr txBox="1"/>
          <p:nvPr/>
        </p:nvSpPr>
        <p:spPr>
          <a:xfrm>
            <a:off x="304800" y="5977283"/>
            <a:ext cx="8534400" cy="369332"/>
          </a:xfrm>
          <a:prstGeom prst="rect">
            <a:avLst/>
          </a:prstGeom>
          <a:noFill/>
        </p:spPr>
        <p:txBody>
          <a:bodyPr wrap="square" rtlCol="0">
            <a:spAutoFit/>
          </a:bodyPr>
          <a:lstStyle/>
          <a:p>
            <a:pPr algn="ctr"/>
            <a:r>
              <a:rPr lang="en-US" b="1" dirty="0" smtClean="0">
                <a:latin typeface="+mn-lt"/>
              </a:rPr>
              <a:t>Table 8.5  Resident Set Management</a:t>
            </a:r>
            <a:r>
              <a:rPr lang="en-US" dirty="0" smtClean="0">
                <a:latin typeface="+mn-lt"/>
              </a:rPr>
              <a:t> </a:t>
            </a:r>
            <a:endParaRPr lang="en-US" dirty="0">
              <a:latin typeface="+mn-lt"/>
            </a:endParaRPr>
          </a:p>
        </p:txBody>
      </p:sp>
    </p:spTree>
    <p:extLst>
      <p:ext uri="{BB962C8B-B14F-4D97-AF65-F5344CB8AC3E}">
        <p14:creationId xmlns:p14="http://schemas.microsoft.com/office/powerpoint/2010/main" val="377432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78801" cy="1142999"/>
          </a:xfrm>
        </p:spPr>
        <p:txBody>
          <a:bodyPr>
            <a:normAutofit/>
          </a:bodyPr>
          <a:lstStyle/>
          <a:p>
            <a:pPr algn="l"/>
            <a:r>
              <a:rPr lang="en-US" b="1" dirty="0" smtClean="0">
                <a:solidFill>
                  <a:schemeClr val="accent1">
                    <a:lumMod val="50000"/>
                  </a:schemeClr>
                </a:solidFill>
              </a:rPr>
              <a:t>Fixed Allocation, Local Scope</a:t>
            </a:r>
            <a:endParaRPr lang="en-US" b="1" dirty="0">
              <a:solidFill>
                <a:schemeClr val="accent1">
                  <a:lumMod val="50000"/>
                </a:schemeClr>
              </a:solidFill>
            </a:endParaRPr>
          </a:p>
        </p:txBody>
      </p:sp>
      <p:sp>
        <p:nvSpPr>
          <p:cNvPr id="3" name="Content Placeholder 2"/>
          <p:cNvSpPr>
            <a:spLocks noGrp="1"/>
          </p:cNvSpPr>
          <p:nvPr>
            <p:ph idx="4294967295"/>
          </p:nvPr>
        </p:nvSpPr>
        <p:spPr>
          <a:xfrm>
            <a:off x="457200" y="2057400"/>
            <a:ext cx="8229600" cy="4800600"/>
          </a:xfrm>
        </p:spPr>
        <p:txBody>
          <a:bodyPr>
            <a:normAutofit/>
          </a:bodyPr>
          <a:lstStyle/>
          <a:p>
            <a:r>
              <a:rPr lang="en-US" sz="2600" dirty="0" smtClean="0"/>
              <a:t>Necessary to decide ahead of time the amount of allocation to give a process</a:t>
            </a:r>
          </a:p>
          <a:p>
            <a:r>
              <a:rPr lang="en-US" sz="2600" dirty="0" smtClean="0"/>
              <a:t>If allocation is too small, there will be a high page fault rate</a:t>
            </a:r>
          </a:p>
        </p:txBody>
      </p:sp>
      <p:graphicFrame>
        <p:nvGraphicFramePr>
          <p:cNvPr id="4" name="Diagram 3"/>
          <p:cNvGraphicFramePr/>
          <p:nvPr>
            <p:extLst/>
          </p:nvPr>
        </p:nvGraphicFramePr>
        <p:xfrm>
          <a:off x="914400" y="4267200"/>
          <a:ext cx="7162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1608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6253"/>
            <a:ext cx="8534400" cy="1296347"/>
          </a:xfrm>
        </p:spPr>
        <p:txBody>
          <a:bodyPr>
            <a:normAutofit fontScale="90000"/>
          </a:bodyPr>
          <a:lstStyle/>
          <a:p>
            <a:pPr algn="ctr"/>
            <a:r>
              <a:rPr lang="en-US" sz="4400" b="1" dirty="0" smtClean="0">
                <a:solidFill>
                  <a:schemeClr val="accent3">
                    <a:lumMod val="50000"/>
                  </a:schemeClr>
                </a:solidFill>
              </a:rPr>
              <a:t>Variable Allocation </a:t>
            </a:r>
            <a:br>
              <a:rPr lang="en-US" sz="4400" b="1" dirty="0" smtClean="0">
                <a:solidFill>
                  <a:schemeClr val="accent3">
                    <a:lumMod val="50000"/>
                  </a:schemeClr>
                </a:solidFill>
              </a:rPr>
            </a:br>
            <a:r>
              <a:rPr lang="en-US" sz="4400" b="1" dirty="0" smtClean="0">
                <a:solidFill>
                  <a:schemeClr val="accent3">
                    <a:lumMod val="50000"/>
                  </a:schemeClr>
                </a:solidFill>
              </a:rPr>
              <a:t>Global Scope</a:t>
            </a:r>
            <a:endParaRPr lang="en-US" sz="4400" b="1" dirty="0">
              <a:solidFill>
                <a:schemeClr val="accent3">
                  <a:lumMod val="50000"/>
                </a:schemeClr>
              </a:solidFill>
            </a:endParaRPr>
          </a:p>
        </p:txBody>
      </p:sp>
      <p:sp>
        <p:nvSpPr>
          <p:cNvPr id="3" name="Content Placeholder 2"/>
          <p:cNvSpPr>
            <a:spLocks noGrp="1"/>
          </p:cNvSpPr>
          <p:nvPr>
            <p:ph idx="4294967295"/>
          </p:nvPr>
        </p:nvSpPr>
        <p:spPr>
          <a:xfrm>
            <a:off x="533400" y="2133600"/>
            <a:ext cx="8382000" cy="4953000"/>
          </a:xfrm>
        </p:spPr>
        <p:txBody>
          <a:bodyPr>
            <a:normAutofit/>
          </a:bodyPr>
          <a:lstStyle/>
          <a:p>
            <a:r>
              <a:rPr lang="en-US" sz="2200" dirty="0" smtClean="0"/>
              <a:t>Easiest to implement</a:t>
            </a:r>
          </a:p>
          <a:p>
            <a:pPr lvl="1"/>
            <a:r>
              <a:rPr lang="en-US" sz="2000" dirty="0" smtClean="0"/>
              <a:t>adopted in a number of operating systems</a:t>
            </a:r>
          </a:p>
          <a:p>
            <a:r>
              <a:rPr lang="en-US" sz="2200" dirty="0" smtClean="0"/>
              <a:t>OS maintains a list of free frames</a:t>
            </a:r>
          </a:p>
          <a:p>
            <a:r>
              <a:rPr lang="en-US" sz="2200" dirty="0" smtClean="0"/>
              <a:t>Free frame is added to resident set of process when a page fault occurs</a:t>
            </a:r>
          </a:p>
          <a:p>
            <a:r>
              <a:rPr lang="en-US" sz="2200" dirty="0" smtClean="0"/>
              <a:t>If no frames are available the OS must choose a page currently in memory</a:t>
            </a:r>
          </a:p>
          <a:p>
            <a:r>
              <a:rPr lang="en-US" sz="2200" dirty="0" smtClean="0"/>
              <a:t>One way to counter potential problems is to use page buffering</a:t>
            </a:r>
            <a:endParaRPr lang="en-US" sz="2200" dirty="0"/>
          </a:p>
        </p:txBody>
      </p:sp>
    </p:spTree>
    <p:extLst>
      <p:ext uri="{BB962C8B-B14F-4D97-AF65-F5344CB8AC3E}">
        <p14:creationId xmlns:p14="http://schemas.microsoft.com/office/powerpoint/2010/main" val="41727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Variable Allocation </a:t>
            </a:r>
            <a:r>
              <a:rPr lang="en-US" b="1" dirty="0" smtClean="0">
                <a:solidFill>
                  <a:schemeClr val="accent3">
                    <a:lumMod val="50000"/>
                  </a:schemeClr>
                </a:solidFill>
              </a:rPr>
              <a:t/>
            </a:r>
            <a:br>
              <a:rPr lang="en-US" b="1" dirty="0" smtClean="0">
                <a:solidFill>
                  <a:schemeClr val="accent3">
                    <a:lumMod val="50000"/>
                  </a:schemeClr>
                </a:solidFill>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Local Scope</a:t>
            </a:r>
            <a:endParaRPr lang="en-US" b="1" dirty="0">
              <a:solidFill>
                <a:schemeClr val="accent3">
                  <a:lumMod val="50000"/>
                </a:schemeClr>
              </a:solidFill>
            </a:endParaRPr>
          </a:p>
        </p:txBody>
      </p:sp>
      <p:sp>
        <p:nvSpPr>
          <p:cNvPr id="3" name="Content Placeholder 2"/>
          <p:cNvSpPr>
            <a:spLocks noGrp="1"/>
          </p:cNvSpPr>
          <p:nvPr>
            <p:ph idx="4294967295"/>
          </p:nvPr>
        </p:nvSpPr>
        <p:spPr>
          <a:xfrm>
            <a:off x="457200" y="1693420"/>
            <a:ext cx="8229600" cy="4800600"/>
          </a:xfrm>
        </p:spPr>
        <p:txBody>
          <a:bodyPr>
            <a:normAutofit/>
          </a:bodyPr>
          <a:lstStyle/>
          <a:p>
            <a:r>
              <a:rPr lang="en-US" sz="2400" dirty="0" smtClean="0"/>
              <a:t>When a new process is loaded into main memory, allocate to it a certain number of page frames as its resident set</a:t>
            </a:r>
          </a:p>
          <a:p>
            <a:r>
              <a:rPr lang="en-US" sz="2400" dirty="0" smtClean="0"/>
              <a:t>When a page fault occurs, select the page to replace from among the resident set of the process that suffers the fault</a:t>
            </a:r>
          </a:p>
          <a:p>
            <a:r>
              <a:rPr lang="en-US" sz="2400" dirty="0" smtClean="0"/>
              <a:t>Reevaluate the allocation provided to the process and increase or decrease it to improve overall performance</a:t>
            </a:r>
          </a:p>
          <a:p>
            <a:endParaRPr lang="en-US" sz="2400" dirty="0"/>
          </a:p>
          <a:p>
            <a:r>
              <a:rPr lang="en-US" sz="2400" dirty="0"/>
              <a:t>Decision to increase or decrease a resident set size is based on the assessment of the likely future demands of active processes</a:t>
            </a:r>
          </a:p>
          <a:p>
            <a:endParaRPr lang="en-US" sz="2400" dirty="0" smtClean="0"/>
          </a:p>
        </p:txBody>
      </p:sp>
    </p:spTree>
    <p:extLst>
      <p:ext uri="{BB962C8B-B14F-4D97-AF65-F5344CB8AC3E}">
        <p14:creationId xmlns:p14="http://schemas.microsoft.com/office/powerpoint/2010/main" val="93498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 8 F18.pdf"/>
          <p:cNvPicPr>
            <a:picLocks noChangeAspect="1"/>
          </p:cNvPicPr>
          <p:nvPr/>
        </p:nvPicPr>
        <p:blipFill rotWithShape="1">
          <a:blip r:embed="rId3">
            <a:extLst>
              <a:ext uri="{28A0092B-C50C-407E-A947-70E740481C1C}">
                <a14:useLocalDpi xmlns:a14="http://schemas.microsoft.com/office/drawing/2010/main" val="0"/>
              </a:ext>
            </a:extLst>
          </a:blip>
          <a:srcRect l="1" t="19072" r="-79" b="17769"/>
          <a:stretch/>
        </p:blipFill>
        <p:spPr>
          <a:xfrm>
            <a:off x="838200" y="533400"/>
            <a:ext cx="7467600" cy="6180083"/>
          </a:xfrm>
          <a:prstGeom prst="rect">
            <a:avLst/>
          </a:prstGeom>
        </p:spPr>
      </p:pic>
    </p:spTree>
    <p:extLst>
      <p:ext uri="{BB962C8B-B14F-4D97-AF65-F5344CB8AC3E}">
        <p14:creationId xmlns:p14="http://schemas.microsoft.com/office/powerpoint/2010/main" val="1031230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3">
                    <a:lumMod val="50000"/>
                  </a:schemeClr>
                </a:solidFill>
                <a:effectLst>
                  <a:innerShdw blurRad="69850" dist="43180" dir="5400000">
                    <a:srgbClr val="000000">
                      <a:alpha val="65000"/>
                    </a:srgbClr>
                  </a:innerShdw>
                </a:effectLst>
              </a:rPr>
              <a:t>Cleaning Policy</a:t>
            </a:r>
            <a:endParaRPr lang="en-US" b="1" dirty="0">
              <a:ln w="1905"/>
              <a:solidFill>
                <a:schemeClr val="accent3">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1636427"/>
            <a:ext cx="8382000" cy="4953000"/>
          </a:xfrm>
        </p:spPr>
        <p:txBody>
          <a:bodyPr>
            <a:normAutofit/>
          </a:bodyPr>
          <a:lstStyle/>
          <a:p>
            <a:r>
              <a:rPr lang="en-NZ" sz="2200" dirty="0" smtClean="0"/>
              <a:t>Concerned with determining when a modified page should be written out to secondary memory</a:t>
            </a:r>
            <a:endParaRPr lang="en-US" sz="2200" dirty="0" smtClean="0"/>
          </a:p>
        </p:txBody>
      </p:sp>
      <p:graphicFrame>
        <p:nvGraphicFramePr>
          <p:cNvPr id="4" name="Diagram 3"/>
          <p:cNvGraphicFramePr/>
          <p:nvPr>
            <p:extLst/>
          </p:nvPr>
        </p:nvGraphicFramePr>
        <p:xfrm>
          <a:off x="609600" y="2723213"/>
          <a:ext cx="7772400" cy="299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6647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682999"/>
          </a:xfrm>
        </p:spPr>
        <p:txBody>
          <a:bodyPr>
            <a:normAutofit fontScale="90000"/>
          </a:bodyPr>
          <a:lstStyle/>
          <a:p>
            <a:r>
              <a:rPr lang="en-US" dirty="0" smtClean="0">
                <a:solidFill>
                  <a:schemeClr val="accent1">
                    <a:lumMod val="75000"/>
                  </a:schemeClr>
                </a:solidFill>
              </a:rPr>
              <a:t>Load Control</a:t>
            </a:r>
            <a:endParaRPr lang="en-US" dirty="0">
              <a:solidFill>
                <a:schemeClr val="accent1">
                  <a:lumMod val="75000"/>
                </a:schemeClr>
              </a:solidFill>
            </a:endParaRPr>
          </a:p>
        </p:txBody>
      </p:sp>
      <p:sp>
        <p:nvSpPr>
          <p:cNvPr id="3" name="Content Placeholder 2"/>
          <p:cNvSpPr>
            <a:spLocks noGrp="1"/>
          </p:cNvSpPr>
          <p:nvPr>
            <p:ph idx="4294967295"/>
          </p:nvPr>
        </p:nvSpPr>
        <p:spPr>
          <a:xfrm>
            <a:off x="330201" y="1166736"/>
            <a:ext cx="3687163" cy="5428936"/>
          </a:xfrm>
        </p:spPr>
        <p:txBody>
          <a:bodyPr>
            <a:normAutofit/>
          </a:bodyPr>
          <a:lstStyle/>
          <a:p>
            <a:r>
              <a:rPr lang="en-US" sz="2200" dirty="0" smtClean="0"/>
              <a:t>Determines the number of processes that will be resident in main memory</a:t>
            </a:r>
          </a:p>
          <a:p>
            <a:pPr lvl="1"/>
            <a:r>
              <a:rPr lang="en-US" sz="2200" dirty="0" smtClean="0"/>
              <a:t> </a:t>
            </a:r>
            <a:r>
              <a:rPr lang="en-US" sz="2200" i="1" dirty="0" smtClean="0"/>
              <a:t>multiprogramming </a:t>
            </a:r>
            <a:r>
              <a:rPr lang="en-US" sz="2200" dirty="0" smtClean="0"/>
              <a:t>level</a:t>
            </a:r>
          </a:p>
          <a:p>
            <a:r>
              <a:rPr lang="en-US" sz="2200" dirty="0" smtClean="0"/>
              <a:t>Critical in effective memory management</a:t>
            </a:r>
          </a:p>
          <a:p>
            <a:r>
              <a:rPr lang="en-US" sz="2200" dirty="0" smtClean="0"/>
              <a:t>Too few processes, many occasions when all processes will be blocked and much time will be spent in swapping</a:t>
            </a:r>
          </a:p>
          <a:p>
            <a:r>
              <a:rPr lang="en-US" sz="2200" dirty="0" smtClean="0"/>
              <a:t>Too many processes will lead to thrashing</a:t>
            </a:r>
          </a:p>
          <a:p>
            <a:endParaRPr lang="en-US" dirty="0"/>
          </a:p>
        </p:txBody>
      </p:sp>
      <p:pic>
        <p:nvPicPr>
          <p:cNvPr id="6" name="Picture 5" descr="f19.pdf"/>
          <p:cNvPicPr>
            <a:picLocks noChangeAspect="1"/>
          </p:cNvPicPr>
          <p:nvPr/>
        </p:nvPicPr>
        <p:blipFill rotWithShape="1">
          <a:blip r:embed="rId3"/>
          <a:srcRect l="20297" t="20818" r="27830" b="46529"/>
          <a:stretch/>
        </p:blipFill>
        <p:spPr>
          <a:xfrm>
            <a:off x="3807502" y="2383436"/>
            <a:ext cx="5336498" cy="4347148"/>
          </a:xfrm>
          <a:prstGeom prst="rect">
            <a:avLst/>
          </a:prstGeom>
        </p:spPr>
      </p:pic>
    </p:spTree>
    <p:extLst>
      <p:ext uri="{BB962C8B-B14F-4D97-AF65-F5344CB8AC3E}">
        <p14:creationId xmlns:p14="http://schemas.microsoft.com/office/powerpoint/2010/main" val="753507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Suspension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18307" y="1524000"/>
            <a:ext cx="8305800" cy="5334000"/>
          </a:xfrm>
        </p:spPr>
        <p:txBody>
          <a:bodyPr>
            <a:normAutofit/>
          </a:bodyPr>
          <a:lstStyle/>
          <a:p>
            <a:r>
              <a:rPr lang="en-NZ" sz="2200" dirty="0" smtClean="0"/>
              <a:t>If the degree of multiprogramming is to be reduced, one or more of the currently resident processes must be swapped out</a:t>
            </a:r>
          </a:p>
        </p:txBody>
      </p:sp>
      <p:graphicFrame>
        <p:nvGraphicFramePr>
          <p:cNvPr id="4" name="Diagram 3"/>
          <p:cNvGraphicFramePr/>
          <p:nvPr>
            <p:extLst>
              <p:ext uri="{D42A27DB-BD31-4B8C-83A1-F6EECF244321}">
                <p14:modId xmlns:p14="http://schemas.microsoft.com/office/powerpoint/2010/main" val="2135246094"/>
              </p:ext>
            </p:extLst>
          </p:nvPr>
        </p:nvGraphicFramePr>
        <p:xfrm>
          <a:off x="1038069" y="2353455"/>
          <a:ext cx="7131570" cy="4347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0262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4000" dirty="0" smtClean="0">
                <a:solidFill>
                  <a:schemeClr val="accent6">
                    <a:lumMod val="50000"/>
                  </a:schemeClr>
                </a:solidFill>
              </a:rPr>
              <a:t>Hardware and Control Structures</a:t>
            </a:r>
            <a:endParaRPr lang="en-US" sz="4000" dirty="0">
              <a:solidFill>
                <a:schemeClr val="accent6">
                  <a:lumMod val="50000"/>
                </a:schemeClr>
              </a:solidFill>
            </a:endParaRPr>
          </a:p>
        </p:txBody>
      </p:sp>
      <p:sp>
        <p:nvSpPr>
          <p:cNvPr id="3" name="Content Placeholder 2"/>
          <p:cNvSpPr>
            <a:spLocks noGrp="1"/>
          </p:cNvSpPr>
          <p:nvPr>
            <p:ph idx="4294967295"/>
          </p:nvPr>
        </p:nvSpPr>
        <p:spPr>
          <a:xfrm>
            <a:off x="457200" y="1521656"/>
            <a:ext cx="8458200" cy="5257800"/>
          </a:xfrm>
        </p:spPr>
        <p:txBody>
          <a:bodyPr/>
          <a:lstStyle/>
          <a:p>
            <a:r>
              <a:rPr lang="en-US" sz="3000" dirty="0" smtClean="0"/>
              <a:t>Two characteristics fundamental to memory management:</a:t>
            </a:r>
          </a:p>
          <a:p>
            <a:pPr marL="1371600" lvl="2" indent="-457200">
              <a:buSzPct val="90000"/>
              <a:buFont typeface="+mj-lt"/>
              <a:buAutoNum type="arabicParenR"/>
            </a:pPr>
            <a:r>
              <a:rPr lang="en-US" sz="2200" dirty="0" smtClean="0"/>
              <a:t>all memory references are logical addresses that are dynamically translated into physical addresses at run time</a:t>
            </a:r>
          </a:p>
          <a:p>
            <a:pPr marL="1371600" lvl="2" indent="-457200">
              <a:buSzPct val="90000"/>
              <a:buFont typeface="+mj-lt"/>
              <a:buAutoNum type="arabicParenR"/>
            </a:pPr>
            <a:r>
              <a:rPr lang="en-US" sz="2200" dirty="0" smtClean="0"/>
              <a:t>a process may be broken up into a number of pieces which don’t need to be contiguously located in main memory during execution</a:t>
            </a:r>
          </a:p>
          <a:p>
            <a:pPr marL="342900" lvl="2" indent="-342900"/>
            <a:r>
              <a:rPr lang="en-US" sz="2900" dirty="0" smtClean="0"/>
              <a:t>If these two characteristics are present, it is not necessary that all of the pages or segments of a process be in main memory during execution</a:t>
            </a:r>
          </a:p>
          <a:p>
            <a:pPr marL="342900" lvl="1" indent="-342900">
              <a:buFont typeface="Arial" charset="0"/>
              <a:buChar char="•"/>
            </a:pPr>
            <a:endParaRPr lang="en-US" sz="3000" dirty="0" smtClean="0"/>
          </a:p>
        </p:txBody>
      </p:sp>
    </p:spTree>
    <p:extLst>
      <p:ext uri="{BB962C8B-B14F-4D97-AF65-F5344CB8AC3E}">
        <p14:creationId xmlns:p14="http://schemas.microsoft.com/office/powerpoint/2010/main" val="3992289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Execution of a Process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59594" y="1450145"/>
            <a:ext cx="8077200" cy="4556760"/>
          </a:xfrm>
        </p:spPr>
        <p:txBody>
          <a:bodyPr/>
          <a:lstStyle/>
          <a:p>
            <a:r>
              <a:rPr lang="en-US" sz="2200" dirty="0" smtClean="0"/>
              <a:t>Operating system loads some pages into main </a:t>
            </a:r>
          </a:p>
          <a:p>
            <a:r>
              <a:rPr lang="en-US" sz="2200" dirty="0" smtClean="0"/>
              <a:t>Resident set</a:t>
            </a:r>
          </a:p>
          <a:p>
            <a:pPr lvl="2"/>
            <a:r>
              <a:rPr lang="en-US" dirty="0" smtClean="0"/>
              <a:t>portion of process that is in main memory</a:t>
            </a:r>
          </a:p>
          <a:p>
            <a:r>
              <a:rPr lang="en-US" sz="2200" dirty="0" smtClean="0"/>
              <a:t>When a page is needed but not in main memory</a:t>
            </a:r>
          </a:p>
          <a:p>
            <a:pPr lvl="1"/>
            <a:r>
              <a:rPr lang="en-US" sz="1800" dirty="0" smtClean="0"/>
              <a:t>Interrupt</a:t>
            </a:r>
          </a:p>
          <a:p>
            <a:pPr lvl="1"/>
            <a:r>
              <a:rPr lang="en-US" sz="1800" dirty="0" smtClean="0"/>
              <a:t>Place in Blocked Queue</a:t>
            </a:r>
          </a:p>
          <a:p>
            <a:r>
              <a:rPr lang="en-US" sz="2200" dirty="0" smtClean="0"/>
              <a:t>When the needed page is loaded into a frame</a:t>
            </a:r>
          </a:p>
          <a:p>
            <a:pPr lvl="1"/>
            <a:r>
              <a:rPr lang="en-US" sz="1800" dirty="0" smtClean="0"/>
              <a:t>Interrupt</a:t>
            </a:r>
          </a:p>
          <a:p>
            <a:pPr lvl="1"/>
            <a:r>
              <a:rPr lang="en-US" sz="1800" dirty="0" smtClean="0"/>
              <a:t>Place process into Ready</a:t>
            </a:r>
          </a:p>
          <a:p>
            <a:endParaRPr lang="en-US" dirty="0"/>
          </a:p>
        </p:txBody>
      </p:sp>
    </p:spTree>
    <p:extLst>
      <p:ext uri="{BB962C8B-B14F-4D97-AF65-F5344CB8AC3E}">
        <p14:creationId xmlns:p14="http://schemas.microsoft.com/office/powerpoint/2010/main" val="3942799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solidFill>
                  <a:schemeClr val="accent1">
                    <a:lumMod val="50000"/>
                  </a:schemeClr>
                </a:solidFill>
              </a:rPr>
              <a:t>Implications</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1600200"/>
            <a:ext cx="8153400" cy="4525964"/>
          </a:xfrm>
        </p:spPr>
        <p:txBody>
          <a:bodyPr>
            <a:normAutofit/>
          </a:bodyPr>
          <a:lstStyle/>
          <a:p>
            <a:r>
              <a:rPr lang="en-US" sz="2800" dirty="0" smtClean="0"/>
              <a:t>More processes may be maintained in main memory</a:t>
            </a:r>
          </a:p>
          <a:p>
            <a:pPr lvl="1"/>
            <a:r>
              <a:rPr lang="en-US" dirty="0" smtClean="0"/>
              <a:t>only load in some of the pieces of each process</a:t>
            </a:r>
          </a:p>
          <a:p>
            <a:pPr lvl="1"/>
            <a:r>
              <a:rPr lang="en-US" dirty="0" smtClean="0"/>
              <a:t>with so many processes in main memory, it is very likely a process will be in the Ready state at any particular time</a:t>
            </a:r>
          </a:p>
          <a:p>
            <a:r>
              <a:rPr lang="en-US" sz="2800" dirty="0" smtClean="0"/>
              <a:t>A process may be larger than all of main memory</a:t>
            </a:r>
          </a:p>
          <a:p>
            <a:endParaRPr lang="en-US" sz="2800" dirty="0" smtClean="0"/>
          </a:p>
          <a:p>
            <a:r>
              <a:rPr lang="en-US" sz="2800" dirty="0" smtClean="0"/>
              <a:t>Too much loading and unloading = Thrashing</a:t>
            </a:r>
          </a:p>
          <a:p>
            <a:pPr lvl="1"/>
            <a:r>
              <a:rPr lang="en-US" sz="2400" dirty="0" smtClean="0"/>
              <a:t>More time spent swapping than executing</a:t>
            </a:r>
            <a:endParaRPr lang="en-US" sz="2400" dirty="0"/>
          </a:p>
        </p:txBody>
      </p:sp>
    </p:spTree>
    <p:extLst>
      <p:ext uri="{BB962C8B-B14F-4D97-AF65-F5344CB8AC3E}">
        <p14:creationId xmlns:p14="http://schemas.microsoft.com/office/powerpoint/2010/main" val="192472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3124200" y="6400800"/>
            <a:ext cx="5410200" cy="762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a:off x="533400" y="762000"/>
            <a:ext cx="6674332" cy="5880100"/>
          </a:xfrm>
          <a:prstGeom prst="rect">
            <a:avLst/>
          </a:prstGeom>
        </p:spPr>
      </p:pic>
      <p:sp>
        <p:nvSpPr>
          <p:cNvPr id="6" name="TextBox 5"/>
          <p:cNvSpPr txBox="1"/>
          <p:nvPr/>
        </p:nvSpPr>
        <p:spPr>
          <a:xfrm>
            <a:off x="7315200" y="1985708"/>
            <a:ext cx="1447800" cy="1261884"/>
          </a:xfrm>
          <a:prstGeom prst="rect">
            <a:avLst/>
          </a:prstGeom>
          <a:noFill/>
        </p:spPr>
        <p:txBody>
          <a:bodyPr wrap="square" rtlCol="0">
            <a:spAutoFit/>
          </a:bodyPr>
          <a:lstStyle/>
          <a:p>
            <a:pPr algn="ctr"/>
            <a:r>
              <a:rPr lang="en-US" sz="2400" b="1" dirty="0" smtClean="0">
                <a:latin typeface="+mn-lt"/>
              </a:rPr>
              <a:t>Table 8.2 </a:t>
            </a:r>
          </a:p>
          <a:p>
            <a:pPr algn="ctr"/>
            <a:r>
              <a:rPr lang="en-US" sz="2400" b="1" dirty="0" smtClean="0">
                <a:latin typeface="+mn-lt"/>
              </a:rPr>
              <a:t> </a:t>
            </a:r>
            <a:r>
              <a:rPr lang="en-US" sz="1400" b="1" dirty="0" smtClean="0">
                <a:latin typeface="+mn-lt"/>
              </a:rPr>
              <a:t>Characteristics of Paging and Segmentation</a:t>
            </a:r>
            <a:r>
              <a:rPr lang="en-US" sz="1400" dirty="0" smtClean="0">
                <a:latin typeface="+mn-lt"/>
              </a:rPr>
              <a:t> </a:t>
            </a:r>
            <a:endParaRPr lang="en-US" sz="2400" dirty="0">
              <a:latin typeface="+mn-lt"/>
            </a:endParaRPr>
          </a:p>
        </p:txBody>
      </p:sp>
    </p:spTree>
    <p:extLst>
      <p:ext uri="{BB962C8B-B14F-4D97-AF65-F5344CB8AC3E}">
        <p14:creationId xmlns:p14="http://schemas.microsoft.com/office/powerpoint/2010/main" val="42897736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c1d84c9f-e1d7-497f-924c-f557b6e4713e"/>
  <p:tag name="WASPOLLED" val="E8FD9E58CB6E42AF9DDF6BB286E3942C"/>
  <p:tag name="TPVERSION" val="6"/>
  <p:tag name="TPFULLVERSION" val="6.2.1.5"/>
  <p:tag name="PPTVERSION" val="15"/>
  <p:tag name="TPOS" val="2"/>
  <p:tag name="TPLASTSAVEVERSION" val="6.2 PC"/>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F0373999F126497FAA6F1806068D4966&lt;/guid&gt;&#10;        &lt;description /&gt;&#10;        &lt;date&gt;10/14/2015 12:36:5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B39EEF6E9984A56918F16FF3CEDDF14&lt;/guid&gt;&#10;            &lt;repollguid&gt;6408C5AF7545439E82E4F01D2BB91C44&lt;/repollguid&gt;&#10;            &lt;sourceid&gt;2C464F03D28A43C78CEAA630CA98D9A4&lt;/sourceid&gt;&#10;            &lt;questiontext&gt;With paging, how many pages of one program/data might be fragmented?&lt;/questiontext&gt;&#10;            &lt;showresults&gt;True&lt;/showresults&gt;&#10;            &lt;responsegrid&gt;0&lt;/responsegrid&gt;&#10;            &lt;countdowntimer&gt;False&lt;/countdowntimer&gt;&#10;            &lt;countdowntime&gt;30&lt;/countdowntime&gt;&#10;            &lt;correctvalue&gt;2&lt;/correctvalue&gt;&#10;            &lt;incorrectvalue&gt;1&lt;/incorrectvalue&gt;&#10;            &lt;responselimit&gt;1&lt;/responselimit&gt;&#10;            &lt;bulletstyle&gt;2&lt;/bulletstyle&gt;&#10;            &lt;answers&gt;&#10;                &lt;answer&gt;&#10;                    &lt;guid&gt;7A20BD0DC045407FB1E4AC75C3E5B880&lt;/guid&gt;&#10;                    &lt;answertext&gt;0 &lt;/answertext&gt;&#10;                    &lt;valuetype&gt;-1&lt;/valuetype&gt;&#10;                &lt;/answer&gt;&#10;                &lt;answer&gt;&#10;                    &lt;guid&gt;F972B42E1B2A4ED2BA445146365C9349&lt;/guid&gt;&#10;                    &lt;answertext&gt;1&lt;/answertext&gt;&#10;                    &lt;valuetype&gt;1&lt;/valuetype&gt;&#10;                &lt;/answer&gt;&#10;                &lt;answer&gt;&#10;                    &lt;guid&gt;F3F803FF8E044ABFA2B2DE4CED5B9059&lt;/guid&gt;&#10;                    &lt;answertext&gt;2&lt;/answertext&gt;&#10;                    &lt;valuetype&gt;-1&lt;/valuetype&gt;&#10;                &lt;/answer&gt;&#10;                &lt;answer&gt;&#10;                    &lt;guid&gt;91971809270F4384997A21BDA96831B5&lt;/guid&gt;&#10;                    &lt;answertext&gt;3&lt;/answertext&gt;&#10;                    &lt;valuetype&gt;-1&lt;/valuetype&gt;&#10;                &lt;/answer&gt;&#10;                &lt;answer&gt;&#10;                    &lt;guid&gt;4547B58362FB495D8F9E9E10081C528E&lt;/guid&gt;&#10;                    &lt;answertext&gt;More than 3&lt;/answertext&gt;&#10;                    &lt;valuetype&gt;-1&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TYPE" val="0"/>
  <p:tag name="NUMBERFORMAT" val="0"/>
  <p:tag name="LABELFORMAT" val="0"/>
  <p:tag name="DEFINEDCOLORS" val="3,6,10,45,32,50,13,4,9,55,1"/>
  <p:tag name="COLORTYPE" val="SCHEME"/>
</p:tagLst>
</file>

<file path=ppt/tags/tag4.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12958</TotalTime>
  <Words>12390</Words>
  <Application>Microsoft Macintosh PowerPoint</Application>
  <PresentationFormat>On-screen Show (4:3)</PresentationFormat>
  <Paragraphs>1106</Paragraphs>
  <Slides>57</Slides>
  <Notes>53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Calibri</vt:lpstr>
      <vt:lpstr>Wingdings</vt:lpstr>
      <vt:lpstr>Arial</vt:lpstr>
      <vt:lpstr>Office Theme</vt:lpstr>
      <vt:lpstr>PowerPoint Presentation</vt:lpstr>
      <vt:lpstr>Multiple Choice…</vt:lpstr>
      <vt:lpstr>Clear up some book terminology</vt:lpstr>
      <vt:lpstr>With paging, how many pages of one program/data might be fragmented?</vt:lpstr>
      <vt:lpstr>Introducing Virtual Memory</vt:lpstr>
      <vt:lpstr>Hardware and Control Structures</vt:lpstr>
      <vt:lpstr>Execution of a Process</vt:lpstr>
      <vt:lpstr>Implications</vt:lpstr>
      <vt:lpstr>PowerPoint Presentation</vt:lpstr>
      <vt:lpstr>Principle of Locality</vt:lpstr>
      <vt:lpstr>Support Needed for Virtual Memory</vt:lpstr>
      <vt:lpstr>Paging</vt:lpstr>
      <vt:lpstr>PowerPoint Presentation</vt:lpstr>
      <vt:lpstr>PowerPoint Presentation</vt:lpstr>
      <vt:lpstr>PowerPoint Presentation</vt:lpstr>
      <vt:lpstr>PowerPoint Presentation</vt:lpstr>
      <vt:lpstr>PowerPoint Presentation</vt:lpstr>
      <vt:lpstr>Inverted Page Table</vt:lpstr>
      <vt:lpstr>PowerPoint Presentation</vt:lpstr>
      <vt:lpstr>Translation Lookaside Buffer (TLB)</vt:lpstr>
      <vt:lpstr>PowerPoint Presentation</vt:lpstr>
      <vt:lpstr>PowerPoint Presentation</vt:lpstr>
      <vt:lpstr>Page Size</vt:lpstr>
      <vt:lpstr>PowerPoint Presentation</vt:lpstr>
      <vt:lpstr>PowerPoint Presentation</vt:lpstr>
      <vt:lpstr>Page Size</vt:lpstr>
      <vt:lpstr>Segmentation</vt:lpstr>
      <vt:lpstr>PowerPoint Presentation</vt:lpstr>
      <vt:lpstr>Combined Paging and Segmentation</vt:lpstr>
      <vt:lpstr>PowerPoint Presentation</vt:lpstr>
      <vt:lpstr>PowerPoint Presentation</vt:lpstr>
      <vt:lpstr>Protection and Sharing</vt:lpstr>
      <vt:lpstr>Operating System Software</vt:lpstr>
      <vt:lpstr>PowerPoint Presentation</vt:lpstr>
      <vt:lpstr>Fetch Policy</vt:lpstr>
      <vt:lpstr>Placement Policy</vt:lpstr>
      <vt:lpstr>Replacement Policy</vt:lpstr>
      <vt:lpstr> Frame Locking</vt:lpstr>
      <vt:lpstr>Basic Algorithms</vt:lpstr>
      <vt:lpstr>Least Recently Used (LRU)</vt:lpstr>
      <vt:lpstr>First-in-First-out (FIFO)</vt:lpstr>
      <vt:lpstr>Clock Policy</vt:lpstr>
      <vt:lpstr>PowerPoint Presentation</vt:lpstr>
      <vt:lpstr>PowerPoint Presentation</vt:lpstr>
      <vt:lpstr>PowerPoint Presentation</vt:lpstr>
      <vt:lpstr>Page Buffering</vt:lpstr>
      <vt:lpstr>Resident Set Management</vt:lpstr>
      <vt:lpstr>Resident Set Size</vt:lpstr>
      <vt:lpstr>Replacement Scope</vt:lpstr>
      <vt:lpstr>PowerPoint Presentation</vt:lpstr>
      <vt:lpstr>Fixed Allocation, Local Scope</vt:lpstr>
      <vt:lpstr>Variable Allocation  Global Scope</vt:lpstr>
      <vt:lpstr>Variable Allocation  Local Scope</vt:lpstr>
      <vt:lpstr>PowerPoint Presentation</vt:lpstr>
      <vt:lpstr>Cleaning Policy</vt:lpstr>
      <vt:lpstr>Load Control</vt:lpstr>
      <vt:lpstr>Process Suspension</vt:lpstr>
    </vt:vector>
  </TitlesOfParts>
  <Company>Missouri University of Science and Technology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Miner</dc:creator>
  <cp:lastModifiedBy>Mike Gosnell</cp:lastModifiedBy>
  <cp:revision>309</cp:revision>
  <dcterms:created xsi:type="dcterms:W3CDTF">2011-01-20T20:51:22Z</dcterms:created>
  <dcterms:modified xsi:type="dcterms:W3CDTF">2017-05-23T21:54:18Z</dcterms:modified>
</cp:coreProperties>
</file>