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gif" ContentType="image/gif"/>
  <Default Extension="docx" ContentType="application/vnd.openxmlformats-officedocument.wordprocessingml.document"/>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357" r:id="rId3"/>
    <p:sldId id="323" r:id="rId4"/>
    <p:sldId id="324" r:id="rId5"/>
    <p:sldId id="325" r:id="rId6"/>
    <p:sldId id="326" r:id="rId7"/>
    <p:sldId id="327" r:id="rId8"/>
    <p:sldId id="328" r:id="rId9"/>
    <p:sldId id="329" r:id="rId10"/>
    <p:sldId id="343" r:id="rId11"/>
    <p:sldId id="330" r:id="rId12"/>
    <p:sldId id="334" r:id="rId13"/>
    <p:sldId id="331" r:id="rId14"/>
    <p:sldId id="335" r:id="rId15"/>
    <p:sldId id="337" r:id="rId16"/>
    <p:sldId id="338" r:id="rId17"/>
    <p:sldId id="339" r:id="rId18"/>
    <p:sldId id="340" r:id="rId19"/>
    <p:sldId id="344" r:id="rId20"/>
    <p:sldId id="341" r:id="rId21"/>
    <p:sldId id="345" r:id="rId22"/>
    <p:sldId id="342" r:id="rId23"/>
    <p:sldId id="346" r:id="rId24"/>
    <p:sldId id="347" r:id="rId25"/>
    <p:sldId id="348" r:id="rId26"/>
    <p:sldId id="332" r:id="rId27"/>
    <p:sldId id="336" r:id="rId28"/>
    <p:sldId id="349" r:id="rId29"/>
    <p:sldId id="350" r:id="rId30"/>
    <p:sldId id="352" r:id="rId31"/>
    <p:sldId id="351" r:id="rId32"/>
    <p:sldId id="353" r:id="rId33"/>
    <p:sldId id="354" r:id="rId34"/>
    <p:sldId id="355" r:id="rId35"/>
    <p:sldId id="356" r:id="rId36"/>
  </p:sldIdLst>
  <p:sldSz cx="9144000" cy="6858000" type="screen4x3"/>
  <p:notesSz cx="6858000" cy="9144000"/>
  <p:custDataLst>
    <p:tags r:id="rId3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DC41"/>
    <a:srgbClr val="324A63"/>
    <a:srgbClr val="8282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37" autoAdjust="0"/>
    <p:restoredTop sz="86364" autoAdjust="0"/>
  </p:normalViewPr>
  <p:slideViewPr>
    <p:cSldViewPr snapToGrid="0" snapToObjects="1">
      <p:cViewPr varScale="1">
        <p:scale>
          <a:sx n="62" d="100"/>
          <a:sy n="62" d="100"/>
        </p:scale>
        <p:origin x="528" y="176"/>
      </p:cViewPr>
      <p:guideLst>
        <p:guide orient="horz" pos="2160"/>
        <p:guide pos="2880"/>
      </p:guideLst>
    </p:cSldViewPr>
  </p:slideViewPr>
  <p:outlineViewPr>
    <p:cViewPr>
      <p:scale>
        <a:sx n="33" d="100"/>
        <a:sy n="33" d="100"/>
      </p:scale>
      <p:origin x="0" y="-296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tags" Target="tags/tag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er>
        <c:dLbls>
          <c:showLegendKey val="0"/>
          <c:showVal val="0"/>
          <c:showCatName val="0"/>
          <c:showSerName val="0"/>
          <c:showPercent val="0"/>
          <c:showBubbleSize val="0"/>
        </c:dLbls>
        <c:gapWidth val="150"/>
        <c:shape val="box"/>
        <c:axId val="1501574592"/>
        <c:axId val="1714899248"/>
        <c:axId val="1591834400"/>
      </c:bar3DChart>
      <c:catAx>
        <c:axId val="1501574592"/>
        <c:scaling>
          <c:orientation val="minMax"/>
        </c:scaling>
        <c:delete val="0"/>
        <c:axPos val="b"/>
        <c:numFmt formatCode="General" sourceLinked="1"/>
        <c:majorTickMark val="out"/>
        <c:minorTickMark val="none"/>
        <c:tickLblPos val="nextTo"/>
        <c:crossAx val="1714899248"/>
        <c:crosses val="autoZero"/>
        <c:auto val="1"/>
        <c:lblAlgn val="ctr"/>
        <c:lblOffset val="100"/>
        <c:noMultiLvlLbl val="0"/>
      </c:catAx>
      <c:valAx>
        <c:axId val="1714899248"/>
        <c:scaling>
          <c:orientation val="minMax"/>
        </c:scaling>
        <c:delete val="0"/>
        <c:axPos val="l"/>
        <c:majorGridlines/>
        <c:numFmt formatCode="General" sourceLinked="1"/>
        <c:majorTickMark val="out"/>
        <c:minorTickMark val="none"/>
        <c:tickLblPos val="nextTo"/>
        <c:crossAx val="1501574592"/>
        <c:crosses val="autoZero"/>
        <c:crossBetween val="between"/>
      </c:valAx>
      <c:serAx>
        <c:axId val="1591834400"/>
        <c:scaling>
          <c:orientation val="minMax"/>
        </c:scaling>
        <c:delete val="0"/>
        <c:axPos val="b"/>
        <c:majorTickMark val="out"/>
        <c:minorTickMark val="none"/>
        <c:tickLblPos val="nextTo"/>
        <c:crossAx val="1714899248"/>
        <c:crosses val="autoZero"/>
      </c:ser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F23C6F-BDB0-CD40-B1A7-17A7C364109A}"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4DCB2FE-D6FC-134C-8FC6-DBF800F1B202}">
      <dgm:prSet phldrT="[Text]"/>
      <dgm:spPr/>
      <dgm:t>
        <a:bodyPr/>
        <a:lstStyle/>
        <a:p>
          <a:r>
            <a:rPr lang="en-US" dirty="0" smtClean="0"/>
            <a:t>Examples:</a:t>
          </a:r>
          <a:endParaRPr lang="en-US" dirty="0"/>
        </a:p>
      </dgm:t>
    </dgm:pt>
    <dgm:pt modelId="{1CB1F206-46E9-EF4B-902D-DE0F90CF32B8}" type="parTrans" cxnId="{ECC8F696-DD46-A143-80C8-0D677214617C}">
      <dgm:prSet/>
      <dgm:spPr/>
      <dgm:t>
        <a:bodyPr/>
        <a:lstStyle/>
        <a:p>
          <a:endParaRPr lang="en-US"/>
        </a:p>
      </dgm:t>
    </dgm:pt>
    <dgm:pt modelId="{BE2F29A1-9F34-0245-BD2F-AE13BB4EB2BF}" type="sibTrans" cxnId="{ECC8F696-DD46-A143-80C8-0D677214617C}">
      <dgm:prSet/>
      <dgm:spPr/>
      <dgm:t>
        <a:bodyPr/>
        <a:lstStyle/>
        <a:p>
          <a:endParaRPr lang="en-US"/>
        </a:p>
      </dgm:t>
    </dgm:pt>
    <dgm:pt modelId="{EBB81CCD-F629-2449-BAB8-9EBE7DB8372B}">
      <dgm:prSet/>
      <dgm:spPr>
        <a:ln>
          <a:solidFill>
            <a:schemeClr val="accent2"/>
          </a:solidFill>
        </a:ln>
      </dgm:spPr>
      <dgm:t>
        <a:bodyPr/>
        <a:lstStyle/>
        <a:p>
          <a:r>
            <a:rPr lang="en-US" smtClean="0"/>
            <a:t>Clock interrupts</a:t>
          </a:r>
          <a:endParaRPr lang="en-US" dirty="0" smtClean="0"/>
        </a:p>
      </dgm:t>
    </dgm:pt>
    <dgm:pt modelId="{A2B60BE9-1EAD-8C44-A0C8-BF25857D4DC3}" type="parTrans" cxnId="{2284EEBA-740D-014A-8B06-62CF6F06D25B}">
      <dgm:prSet/>
      <dgm:spPr/>
      <dgm:t>
        <a:bodyPr/>
        <a:lstStyle/>
        <a:p>
          <a:endParaRPr lang="en-US"/>
        </a:p>
      </dgm:t>
    </dgm:pt>
    <dgm:pt modelId="{85A694BF-EB44-774F-B503-001C8749A6C9}" type="sibTrans" cxnId="{2284EEBA-740D-014A-8B06-62CF6F06D25B}">
      <dgm:prSet/>
      <dgm:spPr/>
      <dgm:t>
        <a:bodyPr/>
        <a:lstStyle/>
        <a:p>
          <a:endParaRPr lang="en-US"/>
        </a:p>
      </dgm:t>
    </dgm:pt>
    <dgm:pt modelId="{EC6CFCC6-CB68-E745-BF00-9AFF3E6173F6}">
      <dgm:prSet/>
      <dgm:spPr>
        <a:ln>
          <a:solidFill>
            <a:schemeClr val="accent2"/>
          </a:solidFill>
        </a:ln>
      </dgm:spPr>
      <dgm:t>
        <a:bodyPr/>
        <a:lstStyle/>
        <a:p>
          <a:r>
            <a:rPr lang="en-US" smtClean="0"/>
            <a:t>I/O interrupts</a:t>
          </a:r>
          <a:endParaRPr lang="en-US" dirty="0" smtClean="0"/>
        </a:p>
      </dgm:t>
    </dgm:pt>
    <dgm:pt modelId="{474B49E8-2AA5-CE43-9905-B783E76F6A47}" type="parTrans" cxnId="{DE0AE0BC-5E28-8149-9BDC-0231F9D0942B}">
      <dgm:prSet/>
      <dgm:spPr/>
      <dgm:t>
        <a:bodyPr/>
        <a:lstStyle/>
        <a:p>
          <a:endParaRPr lang="en-US"/>
        </a:p>
      </dgm:t>
    </dgm:pt>
    <dgm:pt modelId="{A05C3D34-E11F-6E4F-A1BB-4B26CB2F7905}" type="sibTrans" cxnId="{DE0AE0BC-5E28-8149-9BDC-0231F9D0942B}">
      <dgm:prSet/>
      <dgm:spPr/>
      <dgm:t>
        <a:bodyPr/>
        <a:lstStyle/>
        <a:p>
          <a:endParaRPr lang="en-US"/>
        </a:p>
      </dgm:t>
    </dgm:pt>
    <dgm:pt modelId="{79DFE475-4642-004E-9E67-A5076D7DE768}">
      <dgm:prSet/>
      <dgm:spPr>
        <a:ln>
          <a:solidFill>
            <a:schemeClr val="accent2"/>
          </a:solidFill>
        </a:ln>
      </dgm:spPr>
      <dgm:t>
        <a:bodyPr/>
        <a:lstStyle/>
        <a:p>
          <a:r>
            <a:rPr lang="en-US" smtClean="0"/>
            <a:t>Operating system calls</a:t>
          </a:r>
          <a:endParaRPr lang="en-US" dirty="0" smtClean="0"/>
        </a:p>
      </dgm:t>
    </dgm:pt>
    <dgm:pt modelId="{29C51264-FCBD-2449-9D82-C9A2EF307D74}" type="parTrans" cxnId="{7AE83048-7391-3942-B43D-969BB7B3DBAE}">
      <dgm:prSet/>
      <dgm:spPr/>
      <dgm:t>
        <a:bodyPr/>
        <a:lstStyle/>
        <a:p>
          <a:endParaRPr lang="en-US"/>
        </a:p>
      </dgm:t>
    </dgm:pt>
    <dgm:pt modelId="{48613CC0-ECAE-9947-815E-0FC28A38422E}" type="sibTrans" cxnId="{7AE83048-7391-3942-B43D-969BB7B3DBAE}">
      <dgm:prSet/>
      <dgm:spPr/>
      <dgm:t>
        <a:bodyPr/>
        <a:lstStyle/>
        <a:p>
          <a:endParaRPr lang="en-US"/>
        </a:p>
      </dgm:t>
    </dgm:pt>
    <dgm:pt modelId="{D0B7064E-EAC9-0246-B5FD-D5F8730BC867}">
      <dgm:prSet/>
      <dgm:spPr>
        <a:ln>
          <a:solidFill>
            <a:schemeClr val="accent2"/>
          </a:solidFill>
        </a:ln>
      </dgm:spPr>
      <dgm:t>
        <a:bodyPr/>
        <a:lstStyle/>
        <a:p>
          <a:r>
            <a:rPr lang="en-US" smtClean="0"/>
            <a:t>Signals (e.g., semaphores)</a:t>
          </a:r>
          <a:endParaRPr lang="en-US" dirty="0" smtClean="0"/>
        </a:p>
      </dgm:t>
    </dgm:pt>
    <dgm:pt modelId="{8F1F13F5-F5A9-1146-A6CD-DCD94F957C27}" type="parTrans" cxnId="{FF4D92EA-2C6F-FA49-BED6-170D7ECAD9D5}">
      <dgm:prSet/>
      <dgm:spPr/>
      <dgm:t>
        <a:bodyPr/>
        <a:lstStyle/>
        <a:p>
          <a:endParaRPr lang="en-US"/>
        </a:p>
      </dgm:t>
    </dgm:pt>
    <dgm:pt modelId="{4B98C8F9-8F3E-1F41-8275-DEA1106C320B}" type="sibTrans" cxnId="{FF4D92EA-2C6F-FA49-BED6-170D7ECAD9D5}">
      <dgm:prSet/>
      <dgm:spPr/>
      <dgm:t>
        <a:bodyPr/>
        <a:lstStyle/>
        <a:p>
          <a:endParaRPr lang="en-US"/>
        </a:p>
      </dgm:t>
    </dgm:pt>
    <dgm:pt modelId="{477E597F-8C1F-F94F-B7C1-EB0F499357D0}" type="pres">
      <dgm:prSet presAssocID="{D1F23C6F-BDB0-CD40-B1A7-17A7C364109A}" presName="Name0" presStyleCnt="0">
        <dgm:presLayoutVars>
          <dgm:dir/>
          <dgm:animLvl val="lvl"/>
          <dgm:resizeHandles val="exact"/>
        </dgm:presLayoutVars>
      </dgm:prSet>
      <dgm:spPr/>
      <dgm:t>
        <a:bodyPr/>
        <a:lstStyle/>
        <a:p>
          <a:endParaRPr lang="en-US"/>
        </a:p>
      </dgm:t>
    </dgm:pt>
    <dgm:pt modelId="{D9A9101C-92EC-0D4B-8A0E-40698675B38A}" type="pres">
      <dgm:prSet presAssocID="{64DCB2FE-D6FC-134C-8FC6-DBF800F1B202}" presName="composite" presStyleCnt="0"/>
      <dgm:spPr/>
    </dgm:pt>
    <dgm:pt modelId="{7235BF7B-B38C-6E49-BB6F-4C61D1E15250}" type="pres">
      <dgm:prSet presAssocID="{64DCB2FE-D6FC-134C-8FC6-DBF800F1B202}" presName="parTx" presStyleLbl="alignNode1" presStyleIdx="0" presStyleCnt="1">
        <dgm:presLayoutVars>
          <dgm:chMax val="0"/>
          <dgm:chPref val="0"/>
          <dgm:bulletEnabled val="1"/>
        </dgm:presLayoutVars>
      </dgm:prSet>
      <dgm:spPr/>
      <dgm:t>
        <a:bodyPr/>
        <a:lstStyle/>
        <a:p>
          <a:endParaRPr lang="en-US"/>
        </a:p>
      </dgm:t>
    </dgm:pt>
    <dgm:pt modelId="{9160FCE7-741B-E04F-B525-3D28C907C2D4}" type="pres">
      <dgm:prSet presAssocID="{64DCB2FE-D6FC-134C-8FC6-DBF800F1B202}" presName="desTx" presStyleLbl="alignAccFollowNode1" presStyleIdx="0" presStyleCnt="1">
        <dgm:presLayoutVars>
          <dgm:bulletEnabled val="1"/>
        </dgm:presLayoutVars>
      </dgm:prSet>
      <dgm:spPr/>
      <dgm:t>
        <a:bodyPr/>
        <a:lstStyle/>
        <a:p>
          <a:endParaRPr lang="en-US"/>
        </a:p>
      </dgm:t>
    </dgm:pt>
  </dgm:ptLst>
  <dgm:cxnLst>
    <dgm:cxn modelId="{FF4D92EA-2C6F-FA49-BED6-170D7ECAD9D5}" srcId="{64DCB2FE-D6FC-134C-8FC6-DBF800F1B202}" destId="{D0B7064E-EAC9-0246-B5FD-D5F8730BC867}" srcOrd="3" destOrd="0" parTransId="{8F1F13F5-F5A9-1146-A6CD-DCD94F957C27}" sibTransId="{4B98C8F9-8F3E-1F41-8275-DEA1106C320B}"/>
    <dgm:cxn modelId="{008E64E7-26C8-40AA-AAD4-73AC3DBB581C}" type="presOf" srcId="{D0B7064E-EAC9-0246-B5FD-D5F8730BC867}" destId="{9160FCE7-741B-E04F-B525-3D28C907C2D4}" srcOrd="0" destOrd="3" presId="urn:microsoft.com/office/officeart/2005/8/layout/hList1"/>
    <dgm:cxn modelId="{DFDFB09E-03D3-4641-8C57-6FABB5B86A5B}" type="presOf" srcId="{79DFE475-4642-004E-9E67-A5076D7DE768}" destId="{9160FCE7-741B-E04F-B525-3D28C907C2D4}" srcOrd="0" destOrd="2" presId="urn:microsoft.com/office/officeart/2005/8/layout/hList1"/>
    <dgm:cxn modelId="{D47042A8-4D0B-47AD-9A09-4F57597B5580}" type="presOf" srcId="{D1F23C6F-BDB0-CD40-B1A7-17A7C364109A}" destId="{477E597F-8C1F-F94F-B7C1-EB0F499357D0}" srcOrd="0" destOrd="0" presId="urn:microsoft.com/office/officeart/2005/8/layout/hList1"/>
    <dgm:cxn modelId="{7AE83048-7391-3942-B43D-969BB7B3DBAE}" srcId="{64DCB2FE-D6FC-134C-8FC6-DBF800F1B202}" destId="{79DFE475-4642-004E-9E67-A5076D7DE768}" srcOrd="2" destOrd="0" parTransId="{29C51264-FCBD-2449-9D82-C9A2EF307D74}" sibTransId="{48613CC0-ECAE-9947-815E-0FC28A38422E}"/>
    <dgm:cxn modelId="{30B7CCC6-9C36-40F9-B467-75C80632147E}" type="presOf" srcId="{EC6CFCC6-CB68-E745-BF00-9AFF3E6173F6}" destId="{9160FCE7-741B-E04F-B525-3D28C907C2D4}" srcOrd="0" destOrd="1" presId="urn:microsoft.com/office/officeart/2005/8/layout/hList1"/>
    <dgm:cxn modelId="{DA99B321-5DC9-46DF-97C5-6903115A3C20}" type="presOf" srcId="{64DCB2FE-D6FC-134C-8FC6-DBF800F1B202}" destId="{7235BF7B-B38C-6E49-BB6F-4C61D1E15250}" srcOrd="0" destOrd="0" presId="urn:microsoft.com/office/officeart/2005/8/layout/hList1"/>
    <dgm:cxn modelId="{7FE6557E-FDB7-49D6-B02B-8E1E7DED22D8}" type="presOf" srcId="{EBB81CCD-F629-2449-BAB8-9EBE7DB8372B}" destId="{9160FCE7-741B-E04F-B525-3D28C907C2D4}" srcOrd="0" destOrd="0" presId="urn:microsoft.com/office/officeart/2005/8/layout/hList1"/>
    <dgm:cxn modelId="{DE0AE0BC-5E28-8149-9BDC-0231F9D0942B}" srcId="{64DCB2FE-D6FC-134C-8FC6-DBF800F1B202}" destId="{EC6CFCC6-CB68-E745-BF00-9AFF3E6173F6}" srcOrd="1" destOrd="0" parTransId="{474B49E8-2AA5-CE43-9905-B783E76F6A47}" sibTransId="{A05C3D34-E11F-6E4F-A1BB-4B26CB2F7905}"/>
    <dgm:cxn modelId="{2284EEBA-740D-014A-8B06-62CF6F06D25B}" srcId="{64DCB2FE-D6FC-134C-8FC6-DBF800F1B202}" destId="{EBB81CCD-F629-2449-BAB8-9EBE7DB8372B}" srcOrd="0" destOrd="0" parTransId="{A2B60BE9-1EAD-8C44-A0C8-BF25857D4DC3}" sibTransId="{85A694BF-EB44-774F-B503-001C8749A6C9}"/>
    <dgm:cxn modelId="{ECC8F696-DD46-A143-80C8-0D677214617C}" srcId="{D1F23C6F-BDB0-CD40-B1A7-17A7C364109A}" destId="{64DCB2FE-D6FC-134C-8FC6-DBF800F1B202}" srcOrd="0" destOrd="0" parTransId="{1CB1F206-46E9-EF4B-902D-DE0F90CF32B8}" sibTransId="{BE2F29A1-9F34-0245-BD2F-AE13BB4EB2BF}"/>
    <dgm:cxn modelId="{0CDB9FC8-D426-4FE3-B695-C0900C45C761}" type="presParOf" srcId="{477E597F-8C1F-F94F-B7C1-EB0F499357D0}" destId="{D9A9101C-92EC-0D4B-8A0E-40698675B38A}" srcOrd="0" destOrd="0" presId="urn:microsoft.com/office/officeart/2005/8/layout/hList1"/>
    <dgm:cxn modelId="{A1D0627D-5351-4103-B2D0-229A9B0DFA9C}" type="presParOf" srcId="{D9A9101C-92EC-0D4B-8A0E-40698675B38A}" destId="{7235BF7B-B38C-6E49-BB6F-4C61D1E15250}" srcOrd="0" destOrd="0" presId="urn:microsoft.com/office/officeart/2005/8/layout/hList1"/>
    <dgm:cxn modelId="{69DF0C16-854D-4F9F-8225-7E22D75E8118}" type="presParOf" srcId="{D9A9101C-92EC-0D4B-8A0E-40698675B38A}" destId="{9160FCE7-741B-E04F-B525-3D28C907C2D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9ADD03-CF28-4D42-B716-D02570F17010}"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C89737A3-A669-164D-B89F-C2D1F9B925FD}">
      <dgm:prSet phldrT="[Text]"/>
      <dgm:spPr/>
      <dgm:t>
        <a:bodyPr/>
        <a:lstStyle/>
        <a:p>
          <a:r>
            <a:rPr lang="en-US" dirty="0" smtClean="0"/>
            <a:t>Criteria can be classified into:</a:t>
          </a:r>
          <a:endParaRPr lang="en-US" dirty="0"/>
        </a:p>
      </dgm:t>
    </dgm:pt>
    <dgm:pt modelId="{29BDAA69-80F0-6F4B-9D6F-2AB8E11FFBBE}" type="parTrans" cxnId="{501B010E-2B06-6044-92D5-79A7AA7B84B2}">
      <dgm:prSet/>
      <dgm:spPr/>
      <dgm:t>
        <a:bodyPr/>
        <a:lstStyle/>
        <a:p>
          <a:endParaRPr lang="en-US"/>
        </a:p>
      </dgm:t>
    </dgm:pt>
    <dgm:pt modelId="{41CD046D-A3FA-644A-B69E-E23685407466}" type="sibTrans" cxnId="{501B010E-2B06-6044-92D5-79A7AA7B84B2}">
      <dgm:prSet/>
      <dgm:spPr/>
      <dgm:t>
        <a:bodyPr/>
        <a:lstStyle/>
        <a:p>
          <a:endParaRPr lang="en-US"/>
        </a:p>
      </dgm:t>
    </dgm:pt>
    <dgm:pt modelId="{7FFE5A6B-E193-8D48-A4A7-7D2D2332B8F7}">
      <dgm:prSet/>
      <dgm:spPr/>
      <dgm:t>
        <a:bodyPr/>
        <a:lstStyle/>
        <a:p>
          <a:r>
            <a:rPr lang="en-US" dirty="0" smtClean="0"/>
            <a:t>Performance-related</a:t>
          </a:r>
        </a:p>
      </dgm:t>
    </dgm:pt>
    <dgm:pt modelId="{1E419DEE-3991-D549-91FA-DB17020A9242}" type="parTrans" cxnId="{3C4C7B54-9BFC-9245-BE17-A35B75BACA96}">
      <dgm:prSet/>
      <dgm:spPr>
        <a:ln>
          <a:solidFill>
            <a:schemeClr val="accent6"/>
          </a:solidFill>
        </a:ln>
      </dgm:spPr>
      <dgm:t>
        <a:bodyPr/>
        <a:lstStyle/>
        <a:p>
          <a:endParaRPr lang="en-US"/>
        </a:p>
      </dgm:t>
    </dgm:pt>
    <dgm:pt modelId="{E92B3E93-58C5-2947-A940-6DD394281A10}" type="sibTrans" cxnId="{3C4C7B54-9BFC-9245-BE17-A35B75BACA96}">
      <dgm:prSet/>
      <dgm:spPr/>
      <dgm:t>
        <a:bodyPr/>
        <a:lstStyle/>
        <a:p>
          <a:endParaRPr lang="en-US"/>
        </a:p>
      </dgm:t>
    </dgm:pt>
    <dgm:pt modelId="{4627CC2D-E830-8941-A9CA-6CC9D3ED3540}">
      <dgm:prSet/>
      <dgm:spPr/>
      <dgm:t>
        <a:bodyPr/>
        <a:lstStyle/>
        <a:p>
          <a:r>
            <a:rPr lang="en-US" smtClean="0"/>
            <a:t>quantitative</a:t>
          </a:r>
          <a:endParaRPr lang="en-US" dirty="0" smtClean="0"/>
        </a:p>
      </dgm:t>
    </dgm:pt>
    <dgm:pt modelId="{244C79BC-75FF-6E4C-B44D-DF61C829BAC0}" type="parTrans" cxnId="{8A52CA41-42EF-0E48-9173-3DC9776F2E53}">
      <dgm:prSet/>
      <dgm:spPr>
        <a:ln>
          <a:solidFill>
            <a:schemeClr val="accent6"/>
          </a:solidFill>
        </a:ln>
      </dgm:spPr>
      <dgm:t>
        <a:bodyPr/>
        <a:lstStyle/>
        <a:p>
          <a:endParaRPr lang="en-US"/>
        </a:p>
      </dgm:t>
    </dgm:pt>
    <dgm:pt modelId="{E83147FE-BEBD-5840-8CA7-D308DB494BA8}" type="sibTrans" cxnId="{8A52CA41-42EF-0E48-9173-3DC9776F2E53}">
      <dgm:prSet/>
      <dgm:spPr/>
      <dgm:t>
        <a:bodyPr/>
        <a:lstStyle/>
        <a:p>
          <a:endParaRPr lang="en-US"/>
        </a:p>
      </dgm:t>
    </dgm:pt>
    <dgm:pt modelId="{A27E3963-FC5B-394E-9399-D88985B2932F}">
      <dgm:prSet/>
      <dgm:spPr/>
      <dgm:t>
        <a:bodyPr/>
        <a:lstStyle/>
        <a:p>
          <a:r>
            <a:rPr lang="en-US" smtClean="0"/>
            <a:t>easily measured</a:t>
          </a:r>
          <a:endParaRPr lang="en-US" dirty="0" smtClean="0"/>
        </a:p>
      </dgm:t>
    </dgm:pt>
    <dgm:pt modelId="{37FB7A77-AEA7-AD46-A0E6-C9A8333E0BD9}" type="parTrans" cxnId="{0C29799E-AA63-E546-BEBA-E6168386F10E}">
      <dgm:prSet/>
      <dgm:spPr>
        <a:ln>
          <a:solidFill>
            <a:schemeClr val="accent6"/>
          </a:solidFill>
        </a:ln>
      </dgm:spPr>
      <dgm:t>
        <a:bodyPr/>
        <a:lstStyle/>
        <a:p>
          <a:endParaRPr lang="en-US"/>
        </a:p>
      </dgm:t>
    </dgm:pt>
    <dgm:pt modelId="{D778FFB7-A839-6C40-BC7E-19024E629116}" type="sibTrans" cxnId="{0C29799E-AA63-E546-BEBA-E6168386F10E}">
      <dgm:prSet/>
      <dgm:spPr/>
      <dgm:t>
        <a:bodyPr/>
        <a:lstStyle/>
        <a:p>
          <a:endParaRPr lang="en-US"/>
        </a:p>
      </dgm:t>
    </dgm:pt>
    <dgm:pt modelId="{47862039-3BA1-164C-85D3-82B3ACAB9ABC}">
      <dgm:prSet/>
      <dgm:spPr/>
      <dgm:t>
        <a:bodyPr/>
        <a:lstStyle/>
        <a:p>
          <a:r>
            <a:rPr lang="en-US" dirty="0" smtClean="0"/>
            <a:t>Non-performance related</a:t>
          </a:r>
        </a:p>
      </dgm:t>
    </dgm:pt>
    <dgm:pt modelId="{D0EF65DB-995F-0149-BEA9-68065D98DE0E}" type="parTrans" cxnId="{77BA37A4-ABE0-C448-9957-F6BEB5F179D7}">
      <dgm:prSet/>
      <dgm:spPr>
        <a:ln>
          <a:solidFill>
            <a:schemeClr val="accent6"/>
          </a:solidFill>
        </a:ln>
      </dgm:spPr>
      <dgm:t>
        <a:bodyPr/>
        <a:lstStyle/>
        <a:p>
          <a:endParaRPr lang="en-US"/>
        </a:p>
      </dgm:t>
    </dgm:pt>
    <dgm:pt modelId="{8B986C98-E167-B141-9D87-F3620EB5BA0A}" type="sibTrans" cxnId="{77BA37A4-ABE0-C448-9957-F6BEB5F179D7}">
      <dgm:prSet/>
      <dgm:spPr/>
      <dgm:t>
        <a:bodyPr/>
        <a:lstStyle/>
        <a:p>
          <a:endParaRPr lang="en-US"/>
        </a:p>
      </dgm:t>
    </dgm:pt>
    <dgm:pt modelId="{75DC0DF0-239B-D54A-A378-75701404FF29}">
      <dgm:prSet/>
      <dgm:spPr/>
      <dgm:t>
        <a:bodyPr/>
        <a:lstStyle/>
        <a:p>
          <a:r>
            <a:rPr lang="en-NZ" smtClean="0"/>
            <a:t>qualitative</a:t>
          </a:r>
          <a:endParaRPr lang="en-US" dirty="0" smtClean="0"/>
        </a:p>
      </dgm:t>
    </dgm:pt>
    <dgm:pt modelId="{40490A03-FB31-5D4E-BBB5-AB615DD9A181}" type="parTrans" cxnId="{56D66BAC-C154-B546-927F-1E5F96F90F84}">
      <dgm:prSet/>
      <dgm:spPr>
        <a:ln>
          <a:solidFill>
            <a:schemeClr val="accent6"/>
          </a:solidFill>
        </a:ln>
      </dgm:spPr>
      <dgm:t>
        <a:bodyPr/>
        <a:lstStyle/>
        <a:p>
          <a:endParaRPr lang="en-US"/>
        </a:p>
      </dgm:t>
    </dgm:pt>
    <dgm:pt modelId="{65F56368-DD65-AA45-9857-709AC46D119F}" type="sibTrans" cxnId="{56D66BAC-C154-B546-927F-1E5F96F90F84}">
      <dgm:prSet/>
      <dgm:spPr/>
      <dgm:t>
        <a:bodyPr/>
        <a:lstStyle/>
        <a:p>
          <a:endParaRPr lang="en-US"/>
        </a:p>
      </dgm:t>
    </dgm:pt>
    <dgm:pt modelId="{B2D96ABD-2ED4-6642-94B4-DE16BF8EF5DC}">
      <dgm:prSet/>
      <dgm:spPr/>
      <dgm:t>
        <a:bodyPr/>
        <a:lstStyle/>
        <a:p>
          <a:r>
            <a:rPr lang="en-US" smtClean="0"/>
            <a:t>hard to measure</a:t>
          </a:r>
          <a:endParaRPr lang="en-US" dirty="0" smtClean="0"/>
        </a:p>
      </dgm:t>
    </dgm:pt>
    <dgm:pt modelId="{1D69965A-A1BE-214C-A0F2-B8E85A64E9D7}" type="parTrans" cxnId="{679C0830-7152-6B4C-B938-583B938B2D9B}">
      <dgm:prSet/>
      <dgm:spPr>
        <a:ln>
          <a:solidFill>
            <a:schemeClr val="accent6"/>
          </a:solidFill>
        </a:ln>
      </dgm:spPr>
      <dgm:t>
        <a:bodyPr/>
        <a:lstStyle/>
        <a:p>
          <a:endParaRPr lang="en-US"/>
        </a:p>
      </dgm:t>
    </dgm:pt>
    <dgm:pt modelId="{571AD6BB-DE95-1846-9186-3371BC3B78EE}" type="sibTrans" cxnId="{679C0830-7152-6B4C-B938-583B938B2D9B}">
      <dgm:prSet/>
      <dgm:spPr/>
      <dgm:t>
        <a:bodyPr/>
        <a:lstStyle/>
        <a:p>
          <a:endParaRPr lang="en-US"/>
        </a:p>
      </dgm:t>
    </dgm:pt>
    <dgm:pt modelId="{196CB068-6783-D649-A4AF-F02EA51285E3}" type="pres">
      <dgm:prSet presAssocID="{249ADD03-CF28-4D42-B716-D02570F17010}" presName="hierChild1" presStyleCnt="0">
        <dgm:presLayoutVars>
          <dgm:chPref val="1"/>
          <dgm:dir/>
          <dgm:animOne val="branch"/>
          <dgm:animLvl val="lvl"/>
          <dgm:resizeHandles/>
        </dgm:presLayoutVars>
      </dgm:prSet>
      <dgm:spPr/>
      <dgm:t>
        <a:bodyPr/>
        <a:lstStyle/>
        <a:p>
          <a:endParaRPr lang="en-US"/>
        </a:p>
      </dgm:t>
    </dgm:pt>
    <dgm:pt modelId="{28C1AD5F-4998-B54D-81B8-A790DC586BF6}" type="pres">
      <dgm:prSet presAssocID="{C89737A3-A669-164D-B89F-C2D1F9B925FD}" presName="hierRoot1" presStyleCnt="0"/>
      <dgm:spPr/>
    </dgm:pt>
    <dgm:pt modelId="{B2287179-FCE1-5048-ABC9-2E4E97011E11}" type="pres">
      <dgm:prSet presAssocID="{C89737A3-A669-164D-B89F-C2D1F9B925FD}" presName="composite" presStyleCnt="0"/>
      <dgm:spPr/>
    </dgm:pt>
    <dgm:pt modelId="{9EB50CE1-088C-684E-B1F5-1BDB342321F1}" type="pres">
      <dgm:prSet presAssocID="{C89737A3-A669-164D-B89F-C2D1F9B925FD}" presName="background" presStyleLbl="node0" presStyleIdx="0" presStyleCnt="1"/>
      <dgm:spPr/>
    </dgm:pt>
    <dgm:pt modelId="{4693DA4B-B99E-B64F-B5C9-AF6FE5480C73}" type="pres">
      <dgm:prSet presAssocID="{C89737A3-A669-164D-B89F-C2D1F9B925FD}" presName="text" presStyleLbl="fgAcc0" presStyleIdx="0" presStyleCnt="1">
        <dgm:presLayoutVars>
          <dgm:chPref val="3"/>
        </dgm:presLayoutVars>
      </dgm:prSet>
      <dgm:spPr/>
      <dgm:t>
        <a:bodyPr/>
        <a:lstStyle/>
        <a:p>
          <a:endParaRPr lang="en-US"/>
        </a:p>
      </dgm:t>
    </dgm:pt>
    <dgm:pt modelId="{96B2C977-E89A-3643-8D65-F9525F5FF117}" type="pres">
      <dgm:prSet presAssocID="{C89737A3-A669-164D-B89F-C2D1F9B925FD}" presName="hierChild2" presStyleCnt="0"/>
      <dgm:spPr/>
    </dgm:pt>
    <dgm:pt modelId="{532FE228-F493-4041-8FD9-25F2D05BF23F}" type="pres">
      <dgm:prSet presAssocID="{1E419DEE-3991-D549-91FA-DB17020A9242}" presName="Name10" presStyleLbl="parChTrans1D2" presStyleIdx="0" presStyleCnt="2"/>
      <dgm:spPr/>
      <dgm:t>
        <a:bodyPr/>
        <a:lstStyle/>
        <a:p>
          <a:endParaRPr lang="en-US"/>
        </a:p>
      </dgm:t>
    </dgm:pt>
    <dgm:pt modelId="{F70159CD-AC04-434C-AEA7-9A4537E19993}" type="pres">
      <dgm:prSet presAssocID="{7FFE5A6B-E193-8D48-A4A7-7D2D2332B8F7}" presName="hierRoot2" presStyleCnt="0"/>
      <dgm:spPr/>
    </dgm:pt>
    <dgm:pt modelId="{3CB49F2F-4752-2148-8C6A-8D66446EB6E3}" type="pres">
      <dgm:prSet presAssocID="{7FFE5A6B-E193-8D48-A4A7-7D2D2332B8F7}" presName="composite2" presStyleCnt="0"/>
      <dgm:spPr/>
    </dgm:pt>
    <dgm:pt modelId="{C27BA367-92FE-F047-A643-F22FD292C223}" type="pres">
      <dgm:prSet presAssocID="{7FFE5A6B-E193-8D48-A4A7-7D2D2332B8F7}" presName="background2" presStyleLbl="node2" presStyleIdx="0" presStyleCnt="2"/>
      <dgm:spPr/>
    </dgm:pt>
    <dgm:pt modelId="{91F3BB07-984F-5C4A-B3DB-9D5C935CA639}" type="pres">
      <dgm:prSet presAssocID="{7FFE5A6B-E193-8D48-A4A7-7D2D2332B8F7}" presName="text2" presStyleLbl="fgAcc2" presStyleIdx="0" presStyleCnt="2" custScaleX="191607">
        <dgm:presLayoutVars>
          <dgm:chPref val="3"/>
        </dgm:presLayoutVars>
      </dgm:prSet>
      <dgm:spPr/>
      <dgm:t>
        <a:bodyPr/>
        <a:lstStyle/>
        <a:p>
          <a:endParaRPr lang="en-US"/>
        </a:p>
      </dgm:t>
    </dgm:pt>
    <dgm:pt modelId="{6F2F6957-F3F0-E541-833E-88D8FF491A3F}" type="pres">
      <dgm:prSet presAssocID="{7FFE5A6B-E193-8D48-A4A7-7D2D2332B8F7}" presName="hierChild3" presStyleCnt="0"/>
      <dgm:spPr/>
    </dgm:pt>
    <dgm:pt modelId="{E1FAB45A-3A3E-354A-AEB6-1A4FD81F66BE}" type="pres">
      <dgm:prSet presAssocID="{244C79BC-75FF-6E4C-B44D-DF61C829BAC0}" presName="Name17" presStyleLbl="parChTrans1D3" presStyleIdx="0" presStyleCnt="4"/>
      <dgm:spPr/>
      <dgm:t>
        <a:bodyPr/>
        <a:lstStyle/>
        <a:p>
          <a:endParaRPr lang="en-US"/>
        </a:p>
      </dgm:t>
    </dgm:pt>
    <dgm:pt modelId="{59D936F0-C903-174B-A089-E7DB7E9759CF}" type="pres">
      <dgm:prSet presAssocID="{4627CC2D-E830-8941-A9CA-6CC9D3ED3540}" presName="hierRoot3" presStyleCnt="0"/>
      <dgm:spPr/>
    </dgm:pt>
    <dgm:pt modelId="{550735CD-C30C-2F4E-B217-CBD6CA48EA0E}" type="pres">
      <dgm:prSet presAssocID="{4627CC2D-E830-8941-A9CA-6CC9D3ED3540}" presName="composite3" presStyleCnt="0"/>
      <dgm:spPr/>
    </dgm:pt>
    <dgm:pt modelId="{5729489C-8499-B549-A7AB-1D9E6D188049}" type="pres">
      <dgm:prSet presAssocID="{4627CC2D-E830-8941-A9CA-6CC9D3ED3540}" presName="background3" presStyleLbl="node3" presStyleIdx="0" presStyleCnt="4"/>
      <dgm:spPr/>
    </dgm:pt>
    <dgm:pt modelId="{EEF7B55A-F44A-C04E-878B-509894A3B254}" type="pres">
      <dgm:prSet presAssocID="{4627CC2D-E830-8941-A9CA-6CC9D3ED3540}" presName="text3" presStyleLbl="fgAcc3" presStyleIdx="0" presStyleCnt="4">
        <dgm:presLayoutVars>
          <dgm:chPref val="3"/>
        </dgm:presLayoutVars>
      </dgm:prSet>
      <dgm:spPr/>
      <dgm:t>
        <a:bodyPr/>
        <a:lstStyle/>
        <a:p>
          <a:endParaRPr lang="en-US"/>
        </a:p>
      </dgm:t>
    </dgm:pt>
    <dgm:pt modelId="{947AD948-347C-E448-A6C9-9691945A666F}" type="pres">
      <dgm:prSet presAssocID="{4627CC2D-E830-8941-A9CA-6CC9D3ED3540}" presName="hierChild4" presStyleCnt="0"/>
      <dgm:spPr/>
    </dgm:pt>
    <dgm:pt modelId="{ACA31F55-4FAB-6849-87CC-F4B4975148FE}" type="pres">
      <dgm:prSet presAssocID="{37FB7A77-AEA7-AD46-A0E6-C9A8333E0BD9}" presName="Name17" presStyleLbl="parChTrans1D3" presStyleIdx="1" presStyleCnt="4"/>
      <dgm:spPr/>
      <dgm:t>
        <a:bodyPr/>
        <a:lstStyle/>
        <a:p>
          <a:endParaRPr lang="en-US"/>
        </a:p>
      </dgm:t>
    </dgm:pt>
    <dgm:pt modelId="{51F2D546-1573-4649-A8AD-0D1A7914FCC7}" type="pres">
      <dgm:prSet presAssocID="{A27E3963-FC5B-394E-9399-D88985B2932F}" presName="hierRoot3" presStyleCnt="0"/>
      <dgm:spPr/>
    </dgm:pt>
    <dgm:pt modelId="{F6756088-524E-5F42-8134-EAA3757B7920}" type="pres">
      <dgm:prSet presAssocID="{A27E3963-FC5B-394E-9399-D88985B2932F}" presName="composite3" presStyleCnt="0"/>
      <dgm:spPr/>
    </dgm:pt>
    <dgm:pt modelId="{A842DFCB-14B6-3845-B54E-FC0634B026C0}" type="pres">
      <dgm:prSet presAssocID="{A27E3963-FC5B-394E-9399-D88985B2932F}" presName="background3" presStyleLbl="node3" presStyleIdx="1" presStyleCnt="4"/>
      <dgm:spPr/>
    </dgm:pt>
    <dgm:pt modelId="{429FADA5-6796-114A-A660-A3934C1C1B94}" type="pres">
      <dgm:prSet presAssocID="{A27E3963-FC5B-394E-9399-D88985B2932F}" presName="text3" presStyleLbl="fgAcc3" presStyleIdx="1" presStyleCnt="4">
        <dgm:presLayoutVars>
          <dgm:chPref val="3"/>
        </dgm:presLayoutVars>
      </dgm:prSet>
      <dgm:spPr/>
      <dgm:t>
        <a:bodyPr/>
        <a:lstStyle/>
        <a:p>
          <a:endParaRPr lang="en-US"/>
        </a:p>
      </dgm:t>
    </dgm:pt>
    <dgm:pt modelId="{12F18BDF-912C-EE48-869F-F435CBC9B3BF}" type="pres">
      <dgm:prSet presAssocID="{A27E3963-FC5B-394E-9399-D88985B2932F}" presName="hierChild4" presStyleCnt="0"/>
      <dgm:spPr/>
    </dgm:pt>
    <dgm:pt modelId="{9E1C7EB2-94B3-C349-AD95-C3AB367E4B7A}" type="pres">
      <dgm:prSet presAssocID="{D0EF65DB-995F-0149-BEA9-68065D98DE0E}" presName="Name10" presStyleLbl="parChTrans1D2" presStyleIdx="1" presStyleCnt="2"/>
      <dgm:spPr/>
      <dgm:t>
        <a:bodyPr/>
        <a:lstStyle/>
        <a:p>
          <a:endParaRPr lang="en-US"/>
        </a:p>
      </dgm:t>
    </dgm:pt>
    <dgm:pt modelId="{230569B1-FEDB-7F41-8D37-7A5A560CD6E1}" type="pres">
      <dgm:prSet presAssocID="{47862039-3BA1-164C-85D3-82B3ACAB9ABC}" presName="hierRoot2" presStyleCnt="0"/>
      <dgm:spPr/>
    </dgm:pt>
    <dgm:pt modelId="{4C2F2DD1-62AE-DC49-968F-FDF312C52974}" type="pres">
      <dgm:prSet presAssocID="{47862039-3BA1-164C-85D3-82B3ACAB9ABC}" presName="composite2" presStyleCnt="0"/>
      <dgm:spPr/>
    </dgm:pt>
    <dgm:pt modelId="{742444C6-C9F1-774B-8C05-41FC48E915ED}" type="pres">
      <dgm:prSet presAssocID="{47862039-3BA1-164C-85D3-82B3ACAB9ABC}" presName="background2" presStyleLbl="node2" presStyleIdx="1" presStyleCnt="2"/>
      <dgm:spPr/>
    </dgm:pt>
    <dgm:pt modelId="{AF0E3303-E12F-304C-9EE5-63D631C35B6B}" type="pres">
      <dgm:prSet presAssocID="{47862039-3BA1-164C-85D3-82B3ACAB9ABC}" presName="text2" presStyleLbl="fgAcc2" presStyleIdx="1" presStyleCnt="2" custScaleX="170567">
        <dgm:presLayoutVars>
          <dgm:chPref val="3"/>
        </dgm:presLayoutVars>
      </dgm:prSet>
      <dgm:spPr/>
      <dgm:t>
        <a:bodyPr/>
        <a:lstStyle/>
        <a:p>
          <a:endParaRPr lang="en-US"/>
        </a:p>
      </dgm:t>
    </dgm:pt>
    <dgm:pt modelId="{48322838-B14F-F34D-8702-F9E13214DDF8}" type="pres">
      <dgm:prSet presAssocID="{47862039-3BA1-164C-85D3-82B3ACAB9ABC}" presName="hierChild3" presStyleCnt="0"/>
      <dgm:spPr/>
    </dgm:pt>
    <dgm:pt modelId="{FBB58091-7F3C-6643-934B-D47EBD468A62}" type="pres">
      <dgm:prSet presAssocID="{40490A03-FB31-5D4E-BBB5-AB615DD9A181}" presName="Name17" presStyleLbl="parChTrans1D3" presStyleIdx="2" presStyleCnt="4"/>
      <dgm:spPr/>
      <dgm:t>
        <a:bodyPr/>
        <a:lstStyle/>
        <a:p>
          <a:endParaRPr lang="en-US"/>
        </a:p>
      </dgm:t>
    </dgm:pt>
    <dgm:pt modelId="{C8F905EE-EF08-184D-BB71-674E41A0152E}" type="pres">
      <dgm:prSet presAssocID="{75DC0DF0-239B-D54A-A378-75701404FF29}" presName="hierRoot3" presStyleCnt="0"/>
      <dgm:spPr/>
    </dgm:pt>
    <dgm:pt modelId="{EBE38DF6-BBD8-D246-93EA-C537A00167DA}" type="pres">
      <dgm:prSet presAssocID="{75DC0DF0-239B-D54A-A378-75701404FF29}" presName="composite3" presStyleCnt="0"/>
      <dgm:spPr/>
    </dgm:pt>
    <dgm:pt modelId="{5C1E0D6E-21AB-134A-B443-0A5F99EF9A0C}" type="pres">
      <dgm:prSet presAssocID="{75DC0DF0-239B-D54A-A378-75701404FF29}" presName="background3" presStyleLbl="node3" presStyleIdx="2" presStyleCnt="4"/>
      <dgm:spPr/>
    </dgm:pt>
    <dgm:pt modelId="{3537DBD8-DDD0-5D42-B89A-90AD8C28A900}" type="pres">
      <dgm:prSet presAssocID="{75DC0DF0-239B-D54A-A378-75701404FF29}" presName="text3" presStyleLbl="fgAcc3" presStyleIdx="2" presStyleCnt="4">
        <dgm:presLayoutVars>
          <dgm:chPref val="3"/>
        </dgm:presLayoutVars>
      </dgm:prSet>
      <dgm:spPr/>
      <dgm:t>
        <a:bodyPr/>
        <a:lstStyle/>
        <a:p>
          <a:endParaRPr lang="en-US"/>
        </a:p>
      </dgm:t>
    </dgm:pt>
    <dgm:pt modelId="{F4A7FB79-0933-6D4A-86D4-11855EB44786}" type="pres">
      <dgm:prSet presAssocID="{75DC0DF0-239B-D54A-A378-75701404FF29}" presName="hierChild4" presStyleCnt="0"/>
      <dgm:spPr/>
    </dgm:pt>
    <dgm:pt modelId="{B6D7AD82-6020-7443-9ADA-8FBE90976EFE}" type="pres">
      <dgm:prSet presAssocID="{1D69965A-A1BE-214C-A0F2-B8E85A64E9D7}" presName="Name17" presStyleLbl="parChTrans1D3" presStyleIdx="3" presStyleCnt="4"/>
      <dgm:spPr/>
      <dgm:t>
        <a:bodyPr/>
        <a:lstStyle/>
        <a:p>
          <a:endParaRPr lang="en-US"/>
        </a:p>
      </dgm:t>
    </dgm:pt>
    <dgm:pt modelId="{02FD4213-409B-9146-874E-7A0333F7CFA8}" type="pres">
      <dgm:prSet presAssocID="{B2D96ABD-2ED4-6642-94B4-DE16BF8EF5DC}" presName="hierRoot3" presStyleCnt="0"/>
      <dgm:spPr/>
    </dgm:pt>
    <dgm:pt modelId="{10EAA6F1-C4F2-2B46-9547-3DAB07955136}" type="pres">
      <dgm:prSet presAssocID="{B2D96ABD-2ED4-6642-94B4-DE16BF8EF5DC}" presName="composite3" presStyleCnt="0"/>
      <dgm:spPr/>
    </dgm:pt>
    <dgm:pt modelId="{4F8DA242-FD46-DD41-816F-0663C9FE9BDE}" type="pres">
      <dgm:prSet presAssocID="{B2D96ABD-2ED4-6642-94B4-DE16BF8EF5DC}" presName="background3" presStyleLbl="node3" presStyleIdx="3" presStyleCnt="4"/>
      <dgm:spPr/>
    </dgm:pt>
    <dgm:pt modelId="{78949ABC-4921-D24E-8101-77ADD1F39A52}" type="pres">
      <dgm:prSet presAssocID="{B2D96ABD-2ED4-6642-94B4-DE16BF8EF5DC}" presName="text3" presStyleLbl="fgAcc3" presStyleIdx="3" presStyleCnt="4">
        <dgm:presLayoutVars>
          <dgm:chPref val="3"/>
        </dgm:presLayoutVars>
      </dgm:prSet>
      <dgm:spPr/>
      <dgm:t>
        <a:bodyPr/>
        <a:lstStyle/>
        <a:p>
          <a:endParaRPr lang="en-US"/>
        </a:p>
      </dgm:t>
    </dgm:pt>
    <dgm:pt modelId="{2CFBB377-E6AE-2640-BA1B-E40F5F4C4718}" type="pres">
      <dgm:prSet presAssocID="{B2D96ABD-2ED4-6642-94B4-DE16BF8EF5DC}" presName="hierChild4" presStyleCnt="0"/>
      <dgm:spPr/>
    </dgm:pt>
  </dgm:ptLst>
  <dgm:cxnLst>
    <dgm:cxn modelId="{A9127636-CECA-4C87-8088-661A5328FD46}" type="presOf" srcId="{A27E3963-FC5B-394E-9399-D88985B2932F}" destId="{429FADA5-6796-114A-A660-A3934C1C1B94}" srcOrd="0" destOrd="0" presId="urn:microsoft.com/office/officeart/2005/8/layout/hierarchy1"/>
    <dgm:cxn modelId="{0AE432D2-1015-4C13-9F19-EB99423917D1}" type="presOf" srcId="{40490A03-FB31-5D4E-BBB5-AB615DD9A181}" destId="{FBB58091-7F3C-6643-934B-D47EBD468A62}" srcOrd="0" destOrd="0" presId="urn:microsoft.com/office/officeart/2005/8/layout/hierarchy1"/>
    <dgm:cxn modelId="{0C29799E-AA63-E546-BEBA-E6168386F10E}" srcId="{7FFE5A6B-E193-8D48-A4A7-7D2D2332B8F7}" destId="{A27E3963-FC5B-394E-9399-D88985B2932F}" srcOrd="1" destOrd="0" parTransId="{37FB7A77-AEA7-AD46-A0E6-C9A8333E0BD9}" sibTransId="{D778FFB7-A839-6C40-BC7E-19024E629116}"/>
    <dgm:cxn modelId="{5FFEDF36-DF7E-4FF7-BD6A-1A6EB1CD376B}" type="presOf" srcId="{249ADD03-CF28-4D42-B716-D02570F17010}" destId="{196CB068-6783-D649-A4AF-F02EA51285E3}" srcOrd="0" destOrd="0" presId="urn:microsoft.com/office/officeart/2005/8/layout/hierarchy1"/>
    <dgm:cxn modelId="{E2028425-0B85-410B-AC79-3A2FB4ED73E3}" type="presOf" srcId="{D0EF65DB-995F-0149-BEA9-68065D98DE0E}" destId="{9E1C7EB2-94B3-C349-AD95-C3AB367E4B7A}" srcOrd="0" destOrd="0" presId="urn:microsoft.com/office/officeart/2005/8/layout/hierarchy1"/>
    <dgm:cxn modelId="{679C0830-7152-6B4C-B938-583B938B2D9B}" srcId="{47862039-3BA1-164C-85D3-82B3ACAB9ABC}" destId="{B2D96ABD-2ED4-6642-94B4-DE16BF8EF5DC}" srcOrd="1" destOrd="0" parTransId="{1D69965A-A1BE-214C-A0F2-B8E85A64E9D7}" sibTransId="{571AD6BB-DE95-1846-9186-3371BC3B78EE}"/>
    <dgm:cxn modelId="{501B010E-2B06-6044-92D5-79A7AA7B84B2}" srcId="{249ADD03-CF28-4D42-B716-D02570F17010}" destId="{C89737A3-A669-164D-B89F-C2D1F9B925FD}" srcOrd="0" destOrd="0" parTransId="{29BDAA69-80F0-6F4B-9D6F-2AB8E11FFBBE}" sibTransId="{41CD046D-A3FA-644A-B69E-E23685407466}"/>
    <dgm:cxn modelId="{6FD76C54-F936-45A5-80BA-35BF7C8BB198}" type="presOf" srcId="{75DC0DF0-239B-D54A-A378-75701404FF29}" destId="{3537DBD8-DDD0-5D42-B89A-90AD8C28A900}" srcOrd="0" destOrd="0" presId="urn:microsoft.com/office/officeart/2005/8/layout/hierarchy1"/>
    <dgm:cxn modelId="{83E8E891-80F2-4B7A-A72D-B18D10DAA7B0}" type="presOf" srcId="{1E419DEE-3991-D549-91FA-DB17020A9242}" destId="{532FE228-F493-4041-8FD9-25F2D05BF23F}" srcOrd="0" destOrd="0" presId="urn:microsoft.com/office/officeart/2005/8/layout/hierarchy1"/>
    <dgm:cxn modelId="{D8DD3496-0E34-40E7-AFE5-DED336E0D15C}" type="presOf" srcId="{244C79BC-75FF-6E4C-B44D-DF61C829BAC0}" destId="{E1FAB45A-3A3E-354A-AEB6-1A4FD81F66BE}" srcOrd="0" destOrd="0" presId="urn:microsoft.com/office/officeart/2005/8/layout/hierarchy1"/>
    <dgm:cxn modelId="{472F4B49-DA83-42FB-BECD-AF930EEC53DC}" type="presOf" srcId="{1D69965A-A1BE-214C-A0F2-B8E85A64E9D7}" destId="{B6D7AD82-6020-7443-9ADA-8FBE90976EFE}" srcOrd="0" destOrd="0" presId="urn:microsoft.com/office/officeart/2005/8/layout/hierarchy1"/>
    <dgm:cxn modelId="{8A52CA41-42EF-0E48-9173-3DC9776F2E53}" srcId="{7FFE5A6B-E193-8D48-A4A7-7D2D2332B8F7}" destId="{4627CC2D-E830-8941-A9CA-6CC9D3ED3540}" srcOrd="0" destOrd="0" parTransId="{244C79BC-75FF-6E4C-B44D-DF61C829BAC0}" sibTransId="{E83147FE-BEBD-5840-8CA7-D308DB494BA8}"/>
    <dgm:cxn modelId="{56D66BAC-C154-B546-927F-1E5F96F90F84}" srcId="{47862039-3BA1-164C-85D3-82B3ACAB9ABC}" destId="{75DC0DF0-239B-D54A-A378-75701404FF29}" srcOrd="0" destOrd="0" parTransId="{40490A03-FB31-5D4E-BBB5-AB615DD9A181}" sibTransId="{65F56368-DD65-AA45-9857-709AC46D119F}"/>
    <dgm:cxn modelId="{CCBE4CCE-3C84-4607-9BC8-188883482E7C}" type="presOf" srcId="{B2D96ABD-2ED4-6642-94B4-DE16BF8EF5DC}" destId="{78949ABC-4921-D24E-8101-77ADD1F39A52}" srcOrd="0" destOrd="0" presId="urn:microsoft.com/office/officeart/2005/8/layout/hierarchy1"/>
    <dgm:cxn modelId="{F3D9409D-D582-443D-9B7D-4A6269141670}" type="presOf" srcId="{7FFE5A6B-E193-8D48-A4A7-7D2D2332B8F7}" destId="{91F3BB07-984F-5C4A-B3DB-9D5C935CA639}" srcOrd="0" destOrd="0" presId="urn:microsoft.com/office/officeart/2005/8/layout/hierarchy1"/>
    <dgm:cxn modelId="{8356BC52-3C32-43BF-8D9A-E863CAE6B418}" type="presOf" srcId="{4627CC2D-E830-8941-A9CA-6CC9D3ED3540}" destId="{EEF7B55A-F44A-C04E-878B-509894A3B254}" srcOrd="0" destOrd="0" presId="urn:microsoft.com/office/officeart/2005/8/layout/hierarchy1"/>
    <dgm:cxn modelId="{77BA37A4-ABE0-C448-9957-F6BEB5F179D7}" srcId="{C89737A3-A669-164D-B89F-C2D1F9B925FD}" destId="{47862039-3BA1-164C-85D3-82B3ACAB9ABC}" srcOrd="1" destOrd="0" parTransId="{D0EF65DB-995F-0149-BEA9-68065D98DE0E}" sibTransId="{8B986C98-E167-B141-9D87-F3620EB5BA0A}"/>
    <dgm:cxn modelId="{9667C40C-FE6D-41E6-8CB3-B09B1CEC5F31}" type="presOf" srcId="{37FB7A77-AEA7-AD46-A0E6-C9A8333E0BD9}" destId="{ACA31F55-4FAB-6849-87CC-F4B4975148FE}" srcOrd="0" destOrd="0" presId="urn:microsoft.com/office/officeart/2005/8/layout/hierarchy1"/>
    <dgm:cxn modelId="{F3BCF808-2456-4D92-BB2B-618C5DE939F6}" type="presOf" srcId="{47862039-3BA1-164C-85D3-82B3ACAB9ABC}" destId="{AF0E3303-E12F-304C-9EE5-63D631C35B6B}" srcOrd="0" destOrd="0" presId="urn:microsoft.com/office/officeart/2005/8/layout/hierarchy1"/>
    <dgm:cxn modelId="{4295D18E-3742-4710-B51E-802B1CA5D466}" type="presOf" srcId="{C89737A3-A669-164D-B89F-C2D1F9B925FD}" destId="{4693DA4B-B99E-B64F-B5C9-AF6FE5480C73}" srcOrd="0" destOrd="0" presId="urn:microsoft.com/office/officeart/2005/8/layout/hierarchy1"/>
    <dgm:cxn modelId="{3C4C7B54-9BFC-9245-BE17-A35B75BACA96}" srcId="{C89737A3-A669-164D-B89F-C2D1F9B925FD}" destId="{7FFE5A6B-E193-8D48-A4A7-7D2D2332B8F7}" srcOrd="0" destOrd="0" parTransId="{1E419DEE-3991-D549-91FA-DB17020A9242}" sibTransId="{E92B3E93-58C5-2947-A940-6DD394281A10}"/>
    <dgm:cxn modelId="{14779792-E1AE-462A-8911-9C4AB4EDD0A0}" type="presParOf" srcId="{196CB068-6783-D649-A4AF-F02EA51285E3}" destId="{28C1AD5F-4998-B54D-81B8-A790DC586BF6}" srcOrd="0" destOrd="0" presId="urn:microsoft.com/office/officeart/2005/8/layout/hierarchy1"/>
    <dgm:cxn modelId="{FFE1E896-D587-4351-A0CA-841CA3D963A9}" type="presParOf" srcId="{28C1AD5F-4998-B54D-81B8-A790DC586BF6}" destId="{B2287179-FCE1-5048-ABC9-2E4E97011E11}" srcOrd="0" destOrd="0" presId="urn:microsoft.com/office/officeart/2005/8/layout/hierarchy1"/>
    <dgm:cxn modelId="{8F530135-31DA-46D9-99DE-B36D5ED7EAF0}" type="presParOf" srcId="{B2287179-FCE1-5048-ABC9-2E4E97011E11}" destId="{9EB50CE1-088C-684E-B1F5-1BDB342321F1}" srcOrd="0" destOrd="0" presId="urn:microsoft.com/office/officeart/2005/8/layout/hierarchy1"/>
    <dgm:cxn modelId="{B789AA7B-164F-4CEC-A928-D967E6A2C640}" type="presParOf" srcId="{B2287179-FCE1-5048-ABC9-2E4E97011E11}" destId="{4693DA4B-B99E-B64F-B5C9-AF6FE5480C73}" srcOrd="1" destOrd="0" presId="urn:microsoft.com/office/officeart/2005/8/layout/hierarchy1"/>
    <dgm:cxn modelId="{9743F630-4D82-45FA-AE26-1774D2DA953C}" type="presParOf" srcId="{28C1AD5F-4998-B54D-81B8-A790DC586BF6}" destId="{96B2C977-E89A-3643-8D65-F9525F5FF117}" srcOrd="1" destOrd="0" presId="urn:microsoft.com/office/officeart/2005/8/layout/hierarchy1"/>
    <dgm:cxn modelId="{79FAE5A5-EEAC-4B7C-B353-63CF0DC6AE70}" type="presParOf" srcId="{96B2C977-E89A-3643-8D65-F9525F5FF117}" destId="{532FE228-F493-4041-8FD9-25F2D05BF23F}" srcOrd="0" destOrd="0" presId="urn:microsoft.com/office/officeart/2005/8/layout/hierarchy1"/>
    <dgm:cxn modelId="{3E4B5E30-B5AA-4CB4-B92B-29CDBFBD9A9E}" type="presParOf" srcId="{96B2C977-E89A-3643-8D65-F9525F5FF117}" destId="{F70159CD-AC04-434C-AEA7-9A4537E19993}" srcOrd="1" destOrd="0" presId="urn:microsoft.com/office/officeart/2005/8/layout/hierarchy1"/>
    <dgm:cxn modelId="{8E5B2D7A-F91E-428B-A0FB-A44E393E50D7}" type="presParOf" srcId="{F70159CD-AC04-434C-AEA7-9A4537E19993}" destId="{3CB49F2F-4752-2148-8C6A-8D66446EB6E3}" srcOrd="0" destOrd="0" presId="urn:microsoft.com/office/officeart/2005/8/layout/hierarchy1"/>
    <dgm:cxn modelId="{3C4B3B18-D15B-42CF-9616-859686AD2DD3}" type="presParOf" srcId="{3CB49F2F-4752-2148-8C6A-8D66446EB6E3}" destId="{C27BA367-92FE-F047-A643-F22FD292C223}" srcOrd="0" destOrd="0" presId="urn:microsoft.com/office/officeart/2005/8/layout/hierarchy1"/>
    <dgm:cxn modelId="{85438614-BBAF-4D3E-9E7F-910F7E2FB997}" type="presParOf" srcId="{3CB49F2F-4752-2148-8C6A-8D66446EB6E3}" destId="{91F3BB07-984F-5C4A-B3DB-9D5C935CA639}" srcOrd="1" destOrd="0" presId="urn:microsoft.com/office/officeart/2005/8/layout/hierarchy1"/>
    <dgm:cxn modelId="{616DCEED-6E52-4781-A5D8-31CC434E5F0B}" type="presParOf" srcId="{F70159CD-AC04-434C-AEA7-9A4537E19993}" destId="{6F2F6957-F3F0-E541-833E-88D8FF491A3F}" srcOrd="1" destOrd="0" presId="urn:microsoft.com/office/officeart/2005/8/layout/hierarchy1"/>
    <dgm:cxn modelId="{5FF0DE6C-F5F7-4699-8C07-6D32926CD3F3}" type="presParOf" srcId="{6F2F6957-F3F0-E541-833E-88D8FF491A3F}" destId="{E1FAB45A-3A3E-354A-AEB6-1A4FD81F66BE}" srcOrd="0" destOrd="0" presId="urn:microsoft.com/office/officeart/2005/8/layout/hierarchy1"/>
    <dgm:cxn modelId="{0C29FAE5-1EB8-4BB9-A755-1E12104B7400}" type="presParOf" srcId="{6F2F6957-F3F0-E541-833E-88D8FF491A3F}" destId="{59D936F0-C903-174B-A089-E7DB7E9759CF}" srcOrd="1" destOrd="0" presId="urn:microsoft.com/office/officeart/2005/8/layout/hierarchy1"/>
    <dgm:cxn modelId="{50A2ADF2-C67B-46CF-B9A5-2A8ECC745F91}" type="presParOf" srcId="{59D936F0-C903-174B-A089-E7DB7E9759CF}" destId="{550735CD-C30C-2F4E-B217-CBD6CA48EA0E}" srcOrd="0" destOrd="0" presId="urn:microsoft.com/office/officeart/2005/8/layout/hierarchy1"/>
    <dgm:cxn modelId="{7B054986-6B56-46EE-A8FC-9BF5ED8A0D87}" type="presParOf" srcId="{550735CD-C30C-2F4E-B217-CBD6CA48EA0E}" destId="{5729489C-8499-B549-A7AB-1D9E6D188049}" srcOrd="0" destOrd="0" presId="urn:microsoft.com/office/officeart/2005/8/layout/hierarchy1"/>
    <dgm:cxn modelId="{3EAA4045-617F-45C2-AC4C-D02402872D69}" type="presParOf" srcId="{550735CD-C30C-2F4E-B217-CBD6CA48EA0E}" destId="{EEF7B55A-F44A-C04E-878B-509894A3B254}" srcOrd="1" destOrd="0" presId="urn:microsoft.com/office/officeart/2005/8/layout/hierarchy1"/>
    <dgm:cxn modelId="{8C31EADB-DA4D-4863-A425-7F24D0567D83}" type="presParOf" srcId="{59D936F0-C903-174B-A089-E7DB7E9759CF}" destId="{947AD948-347C-E448-A6C9-9691945A666F}" srcOrd="1" destOrd="0" presId="urn:microsoft.com/office/officeart/2005/8/layout/hierarchy1"/>
    <dgm:cxn modelId="{3A7DDD3A-8191-4DE4-983B-E935AD86FF46}" type="presParOf" srcId="{6F2F6957-F3F0-E541-833E-88D8FF491A3F}" destId="{ACA31F55-4FAB-6849-87CC-F4B4975148FE}" srcOrd="2" destOrd="0" presId="urn:microsoft.com/office/officeart/2005/8/layout/hierarchy1"/>
    <dgm:cxn modelId="{098662CD-D7B1-4538-9C73-629EBF7332A3}" type="presParOf" srcId="{6F2F6957-F3F0-E541-833E-88D8FF491A3F}" destId="{51F2D546-1573-4649-A8AD-0D1A7914FCC7}" srcOrd="3" destOrd="0" presId="urn:microsoft.com/office/officeart/2005/8/layout/hierarchy1"/>
    <dgm:cxn modelId="{75D75AEC-3597-4B22-B3A1-C9C77DDF465A}" type="presParOf" srcId="{51F2D546-1573-4649-A8AD-0D1A7914FCC7}" destId="{F6756088-524E-5F42-8134-EAA3757B7920}" srcOrd="0" destOrd="0" presId="urn:microsoft.com/office/officeart/2005/8/layout/hierarchy1"/>
    <dgm:cxn modelId="{852E5AE5-DDEA-463D-A4E2-D43FFC12E99B}" type="presParOf" srcId="{F6756088-524E-5F42-8134-EAA3757B7920}" destId="{A842DFCB-14B6-3845-B54E-FC0634B026C0}" srcOrd="0" destOrd="0" presId="urn:microsoft.com/office/officeart/2005/8/layout/hierarchy1"/>
    <dgm:cxn modelId="{C68D841B-BB5A-4598-8860-0335261113DC}" type="presParOf" srcId="{F6756088-524E-5F42-8134-EAA3757B7920}" destId="{429FADA5-6796-114A-A660-A3934C1C1B94}" srcOrd="1" destOrd="0" presId="urn:microsoft.com/office/officeart/2005/8/layout/hierarchy1"/>
    <dgm:cxn modelId="{3ABF70B8-52F6-4426-9659-312E1271F34B}" type="presParOf" srcId="{51F2D546-1573-4649-A8AD-0D1A7914FCC7}" destId="{12F18BDF-912C-EE48-869F-F435CBC9B3BF}" srcOrd="1" destOrd="0" presId="urn:microsoft.com/office/officeart/2005/8/layout/hierarchy1"/>
    <dgm:cxn modelId="{CF071816-62FE-4522-A28E-11C542546257}" type="presParOf" srcId="{96B2C977-E89A-3643-8D65-F9525F5FF117}" destId="{9E1C7EB2-94B3-C349-AD95-C3AB367E4B7A}" srcOrd="2" destOrd="0" presId="urn:microsoft.com/office/officeart/2005/8/layout/hierarchy1"/>
    <dgm:cxn modelId="{5BB80F2D-4C21-47BC-8ECF-CD26E6CCC45A}" type="presParOf" srcId="{96B2C977-E89A-3643-8D65-F9525F5FF117}" destId="{230569B1-FEDB-7F41-8D37-7A5A560CD6E1}" srcOrd="3" destOrd="0" presId="urn:microsoft.com/office/officeart/2005/8/layout/hierarchy1"/>
    <dgm:cxn modelId="{F5AA1838-6648-471A-8994-28C14D506C5D}" type="presParOf" srcId="{230569B1-FEDB-7F41-8D37-7A5A560CD6E1}" destId="{4C2F2DD1-62AE-DC49-968F-FDF312C52974}" srcOrd="0" destOrd="0" presId="urn:microsoft.com/office/officeart/2005/8/layout/hierarchy1"/>
    <dgm:cxn modelId="{53DC36B8-860F-4DBC-A02A-DC77BFED2552}" type="presParOf" srcId="{4C2F2DD1-62AE-DC49-968F-FDF312C52974}" destId="{742444C6-C9F1-774B-8C05-41FC48E915ED}" srcOrd="0" destOrd="0" presId="urn:microsoft.com/office/officeart/2005/8/layout/hierarchy1"/>
    <dgm:cxn modelId="{A27EADCC-517B-4E19-95BC-3ADAAFA4A7B2}" type="presParOf" srcId="{4C2F2DD1-62AE-DC49-968F-FDF312C52974}" destId="{AF0E3303-E12F-304C-9EE5-63D631C35B6B}" srcOrd="1" destOrd="0" presId="urn:microsoft.com/office/officeart/2005/8/layout/hierarchy1"/>
    <dgm:cxn modelId="{726FBBF6-8EAA-48ED-8D35-7EEA4676A863}" type="presParOf" srcId="{230569B1-FEDB-7F41-8D37-7A5A560CD6E1}" destId="{48322838-B14F-F34D-8702-F9E13214DDF8}" srcOrd="1" destOrd="0" presId="urn:microsoft.com/office/officeart/2005/8/layout/hierarchy1"/>
    <dgm:cxn modelId="{548AA7D1-FE5C-47E8-AB77-90B430F6EB0B}" type="presParOf" srcId="{48322838-B14F-F34D-8702-F9E13214DDF8}" destId="{FBB58091-7F3C-6643-934B-D47EBD468A62}" srcOrd="0" destOrd="0" presId="urn:microsoft.com/office/officeart/2005/8/layout/hierarchy1"/>
    <dgm:cxn modelId="{707CF55A-8246-428F-8D90-2CD1D3111AF8}" type="presParOf" srcId="{48322838-B14F-F34D-8702-F9E13214DDF8}" destId="{C8F905EE-EF08-184D-BB71-674E41A0152E}" srcOrd="1" destOrd="0" presId="urn:microsoft.com/office/officeart/2005/8/layout/hierarchy1"/>
    <dgm:cxn modelId="{DDAA7DB8-A169-4336-98AA-6F867381CDD7}" type="presParOf" srcId="{C8F905EE-EF08-184D-BB71-674E41A0152E}" destId="{EBE38DF6-BBD8-D246-93EA-C537A00167DA}" srcOrd="0" destOrd="0" presId="urn:microsoft.com/office/officeart/2005/8/layout/hierarchy1"/>
    <dgm:cxn modelId="{47ECE414-95C3-41DC-8EF9-C7FE3E92760C}" type="presParOf" srcId="{EBE38DF6-BBD8-D246-93EA-C537A00167DA}" destId="{5C1E0D6E-21AB-134A-B443-0A5F99EF9A0C}" srcOrd="0" destOrd="0" presId="urn:microsoft.com/office/officeart/2005/8/layout/hierarchy1"/>
    <dgm:cxn modelId="{6F5F9BE6-7472-4A8F-BEED-7E829BCAAB46}" type="presParOf" srcId="{EBE38DF6-BBD8-D246-93EA-C537A00167DA}" destId="{3537DBD8-DDD0-5D42-B89A-90AD8C28A900}" srcOrd="1" destOrd="0" presId="urn:microsoft.com/office/officeart/2005/8/layout/hierarchy1"/>
    <dgm:cxn modelId="{3AC42738-1C43-419F-8E4A-17D13E81E319}" type="presParOf" srcId="{C8F905EE-EF08-184D-BB71-674E41A0152E}" destId="{F4A7FB79-0933-6D4A-86D4-11855EB44786}" srcOrd="1" destOrd="0" presId="urn:microsoft.com/office/officeart/2005/8/layout/hierarchy1"/>
    <dgm:cxn modelId="{62099250-A2EC-44F4-A73E-9A9DEFD649E3}" type="presParOf" srcId="{48322838-B14F-F34D-8702-F9E13214DDF8}" destId="{B6D7AD82-6020-7443-9ADA-8FBE90976EFE}" srcOrd="2" destOrd="0" presId="urn:microsoft.com/office/officeart/2005/8/layout/hierarchy1"/>
    <dgm:cxn modelId="{21A7D23B-4C17-4E21-9981-D8396637A163}" type="presParOf" srcId="{48322838-B14F-F34D-8702-F9E13214DDF8}" destId="{02FD4213-409B-9146-874E-7A0333F7CFA8}" srcOrd="3" destOrd="0" presId="urn:microsoft.com/office/officeart/2005/8/layout/hierarchy1"/>
    <dgm:cxn modelId="{AB879819-86F7-4951-8585-F4AC37B5FEEE}" type="presParOf" srcId="{02FD4213-409B-9146-874E-7A0333F7CFA8}" destId="{10EAA6F1-C4F2-2B46-9547-3DAB07955136}" srcOrd="0" destOrd="0" presId="urn:microsoft.com/office/officeart/2005/8/layout/hierarchy1"/>
    <dgm:cxn modelId="{FA5E44A8-AF3A-4303-9F0C-8F2FF96E9F19}" type="presParOf" srcId="{10EAA6F1-C4F2-2B46-9547-3DAB07955136}" destId="{4F8DA242-FD46-DD41-816F-0663C9FE9BDE}" srcOrd="0" destOrd="0" presId="urn:microsoft.com/office/officeart/2005/8/layout/hierarchy1"/>
    <dgm:cxn modelId="{6DF3D6BC-B451-4F34-98A5-80F41CA17CB2}" type="presParOf" srcId="{10EAA6F1-C4F2-2B46-9547-3DAB07955136}" destId="{78949ABC-4921-D24E-8101-77ADD1F39A52}" srcOrd="1" destOrd="0" presId="urn:microsoft.com/office/officeart/2005/8/layout/hierarchy1"/>
    <dgm:cxn modelId="{907B4536-97B5-4754-9D78-BCCD212C4371}" type="presParOf" srcId="{02FD4213-409B-9146-874E-7A0333F7CFA8}" destId="{2CFBB377-E6AE-2640-BA1B-E40F5F4C471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F71B25-D0C5-7E47-AEA7-24EA8C764EBF}" type="doc">
      <dgm:prSet loTypeId="urn:microsoft.com/office/officeart/2005/8/layout/default#1" loCatId="list" qsTypeId="urn:microsoft.com/office/officeart/2005/8/quickstyle/simple4" qsCatId="simple" csTypeId="urn:microsoft.com/office/officeart/2005/8/colors/accent1_2" csCatId="accent1" phldr="1"/>
      <dgm:spPr/>
      <dgm:t>
        <a:bodyPr/>
        <a:lstStyle/>
        <a:p>
          <a:endParaRPr lang="en-US"/>
        </a:p>
      </dgm:t>
    </dgm:pt>
    <dgm:pt modelId="{21C773CE-6FD3-6A40-8CC4-8DF77CDA47A2}">
      <dgm:prSet phldrT="[Text]"/>
      <dgm:spPr>
        <a:solidFill>
          <a:schemeClr val="accent6"/>
        </a:solidFill>
        <a:effectLst/>
      </dgm:spPr>
      <dgm:t>
        <a:bodyPr/>
        <a:lstStyle/>
        <a:p>
          <a:r>
            <a:rPr lang="en-US" dirty="0" smtClean="0"/>
            <a:t>examples:</a:t>
          </a:r>
          <a:endParaRPr lang="en-US" dirty="0"/>
        </a:p>
      </dgm:t>
    </dgm:pt>
    <dgm:pt modelId="{5B7F1197-718D-DA40-9843-C0B7FBC4D22F}" type="parTrans" cxnId="{B0C4DF23-05B3-9C47-B3F2-B012FB5BCE91}">
      <dgm:prSet/>
      <dgm:spPr/>
      <dgm:t>
        <a:bodyPr/>
        <a:lstStyle/>
        <a:p>
          <a:endParaRPr lang="en-US"/>
        </a:p>
      </dgm:t>
    </dgm:pt>
    <dgm:pt modelId="{170B9B5D-0FAB-2142-86FE-40BB5D178B20}" type="sibTrans" cxnId="{B0C4DF23-05B3-9C47-B3F2-B012FB5BCE91}">
      <dgm:prSet/>
      <dgm:spPr/>
      <dgm:t>
        <a:bodyPr/>
        <a:lstStyle/>
        <a:p>
          <a:endParaRPr lang="en-US"/>
        </a:p>
      </dgm:t>
    </dgm:pt>
    <dgm:pt modelId="{D57158F9-7E1D-824D-BDEC-A1A8E4D2F125}">
      <dgm:prSet phldrT="[Text]"/>
      <dgm:spPr>
        <a:solidFill>
          <a:schemeClr val="accent6"/>
        </a:solidFill>
        <a:effectLst/>
      </dgm:spPr>
      <dgm:t>
        <a:bodyPr/>
        <a:lstStyle/>
        <a:p>
          <a:r>
            <a:rPr lang="en-US" dirty="0" smtClean="0"/>
            <a:t>response time</a:t>
          </a:r>
          <a:endParaRPr lang="en-US" dirty="0"/>
        </a:p>
      </dgm:t>
    </dgm:pt>
    <dgm:pt modelId="{77ED7564-0077-0840-89DB-198E5E1ACE07}" type="parTrans" cxnId="{96A39EC0-2A58-DB44-B961-2B0D6E4DB029}">
      <dgm:prSet/>
      <dgm:spPr/>
      <dgm:t>
        <a:bodyPr/>
        <a:lstStyle/>
        <a:p>
          <a:endParaRPr lang="en-US"/>
        </a:p>
      </dgm:t>
    </dgm:pt>
    <dgm:pt modelId="{77553247-E015-CA4B-AEB1-1797CD4522DA}" type="sibTrans" cxnId="{96A39EC0-2A58-DB44-B961-2B0D6E4DB029}">
      <dgm:prSet/>
      <dgm:spPr/>
      <dgm:t>
        <a:bodyPr/>
        <a:lstStyle/>
        <a:p>
          <a:endParaRPr lang="en-US"/>
        </a:p>
      </dgm:t>
    </dgm:pt>
    <dgm:pt modelId="{C8674566-CFF6-454F-8059-F3A7CD369B15}">
      <dgm:prSet phldrT="[Text]"/>
      <dgm:spPr>
        <a:solidFill>
          <a:schemeClr val="accent6"/>
        </a:solidFill>
        <a:effectLst/>
      </dgm:spPr>
      <dgm:t>
        <a:bodyPr/>
        <a:lstStyle/>
        <a:p>
          <a:r>
            <a:rPr lang="en-US" dirty="0" smtClean="0"/>
            <a:t>throughput</a:t>
          </a:r>
          <a:endParaRPr lang="en-US" dirty="0"/>
        </a:p>
      </dgm:t>
    </dgm:pt>
    <dgm:pt modelId="{9B32C9FD-0A0E-FD41-8213-5E8283A59AC5}" type="parTrans" cxnId="{D492C460-92B0-9C4F-A0D8-21A51F8C1883}">
      <dgm:prSet/>
      <dgm:spPr/>
      <dgm:t>
        <a:bodyPr/>
        <a:lstStyle/>
        <a:p>
          <a:endParaRPr lang="en-US"/>
        </a:p>
      </dgm:t>
    </dgm:pt>
    <dgm:pt modelId="{40552E78-21A4-AD41-8C11-FA9FE77DD4BD}" type="sibTrans" cxnId="{D492C460-92B0-9C4F-A0D8-21A51F8C1883}">
      <dgm:prSet/>
      <dgm:spPr/>
      <dgm:t>
        <a:bodyPr/>
        <a:lstStyle/>
        <a:p>
          <a:endParaRPr lang="en-US"/>
        </a:p>
      </dgm:t>
    </dgm:pt>
    <dgm:pt modelId="{B9F56094-8553-564E-9C71-42E0A35FFEAA}" type="pres">
      <dgm:prSet presAssocID="{3CF71B25-D0C5-7E47-AEA7-24EA8C764EBF}" presName="diagram" presStyleCnt="0">
        <dgm:presLayoutVars>
          <dgm:dir/>
          <dgm:resizeHandles val="exact"/>
        </dgm:presLayoutVars>
      </dgm:prSet>
      <dgm:spPr/>
      <dgm:t>
        <a:bodyPr/>
        <a:lstStyle/>
        <a:p>
          <a:endParaRPr lang="en-US"/>
        </a:p>
      </dgm:t>
    </dgm:pt>
    <dgm:pt modelId="{2E63C1C7-45F8-FD47-960D-150276A6B7FE}" type="pres">
      <dgm:prSet presAssocID="{21C773CE-6FD3-6A40-8CC4-8DF77CDA47A2}" presName="node" presStyleLbl="node1" presStyleIdx="0" presStyleCnt="1">
        <dgm:presLayoutVars>
          <dgm:bulletEnabled val="1"/>
        </dgm:presLayoutVars>
      </dgm:prSet>
      <dgm:spPr/>
      <dgm:t>
        <a:bodyPr/>
        <a:lstStyle/>
        <a:p>
          <a:endParaRPr lang="en-US"/>
        </a:p>
      </dgm:t>
    </dgm:pt>
  </dgm:ptLst>
  <dgm:cxnLst>
    <dgm:cxn modelId="{094FC53E-03FD-4E4E-B1FD-C53B55AB0609}" type="presOf" srcId="{C8674566-CFF6-454F-8059-F3A7CD369B15}" destId="{2E63C1C7-45F8-FD47-960D-150276A6B7FE}" srcOrd="0" destOrd="2" presId="urn:microsoft.com/office/officeart/2005/8/layout/default#1"/>
    <dgm:cxn modelId="{E6F4F0F9-9A49-43F8-B1E8-E2D25F637461}" type="presOf" srcId="{3CF71B25-D0C5-7E47-AEA7-24EA8C764EBF}" destId="{B9F56094-8553-564E-9C71-42E0A35FFEAA}" srcOrd="0" destOrd="0" presId="urn:microsoft.com/office/officeart/2005/8/layout/default#1"/>
    <dgm:cxn modelId="{2FAC26A0-D4A6-4D2C-BE63-C41C2649487E}" type="presOf" srcId="{D57158F9-7E1D-824D-BDEC-A1A8E4D2F125}" destId="{2E63C1C7-45F8-FD47-960D-150276A6B7FE}" srcOrd="0" destOrd="1" presId="urn:microsoft.com/office/officeart/2005/8/layout/default#1"/>
    <dgm:cxn modelId="{B0C4DF23-05B3-9C47-B3F2-B012FB5BCE91}" srcId="{3CF71B25-D0C5-7E47-AEA7-24EA8C764EBF}" destId="{21C773CE-6FD3-6A40-8CC4-8DF77CDA47A2}" srcOrd="0" destOrd="0" parTransId="{5B7F1197-718D-DA40-9843-C0B7FBC4D22F}" sibTransId="{170B9B5D-0FAB-2142-86FE-40BB5D178B20}"/>
    <dgm:cxn modelId="{96A39EC0-2A58-DB44-B961-2B0D6E4DB029}" srcId="{21C773CE-6FD3-6A40-8CC4-8DF77CDA47A2}" destId="{D57158F9-7E1D-824D-BDEC-A1A8E4D2F125}" srcOrd="0" destOrd="0" parTransId="{77ED7564-0077-0840-89DB-198E5E1ACE07}" sibTransId="{77553247-E015-CA4B-AEB1-1797CD4522DA}"/>
    <dgm:cxn modelId="{D492C460-92B0-9C4F-A0D8-21A51F8C1883}" srcId="{21C773CE-6FD3-6A40-8CC4-8DF77CDA47A2}" destId="{C8674566-CFF6-454F-8059-F3A7CD369B15}" srcOrd="1" destOrd="0" parTransId="{9B32C9FD-0A0E-FD41-8213-5E8283A59AC5}" sibTransId="{40552E78-21A4-AD41-8C11-FA9FE77DD4BD}"/>
    <dgm:cxn modelId="{10F3961F-6BE0-41AD-AED1-692BD938D4A9}" type="presOf" srcId="{21C773CE-6FD3-6A40-8CC4-8DF77CDA47A2}" destId="{2E63C1C7-45F8-FD47-960D-150276A6B7FE}" srcOrd="0" destOrd="0" presId="urn:microsoft.com/office/officeart/2005/8/layout/default#1"/>
    <dgm:cxn modelId="{08FA6819-EB46-43DD-9155-B1A7ACAA4400}" type="presParOf" srcId="{B9F56094-8553-564E-9C71-42E0A35FFEAA}" destId="{2E63C1C7-45F8-FD47-960D-150276A6B7FE}" srcOrd="0" destOrd="0" presId="urn:microsoft.com/office/officeart/2005/8/layout/defaul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6380C2-B682-404B-ABBB-299978A827EE}" type="doc">
      <dgm:prSet loTypeId="urn:microsoft.com/office/officeart/2005/8/layout/default#2" loCatId="list" qsTypeId="urn:microsoft.com/office/officeart/2005/8/quickstyle/simple4" qsCatId="simple" csTypeId="urn:microsoft.com/office/officeart/2005/8/colors/accent1_2" csCatId="accent1" phldr="1"/>
      <dgm:spPr/>
      <dgm:t>
        <a:bodyPr/>
        <a:lstStyle/>
        <a:p>
          <a:endParaRPr lang="en-US"/>
        </a:p>
      </dgm:t>
    </dgm:pt>
    <dgm:pt modelId="{B3875381-7150-4A44-AB8A-A6B84E50A993}">
      <dgm:prSet phldrT="[Text]"/>
      <dgm:spPr>
        <a:solidFill>
          <a:schemeClr val="accent6"/>
        </a:solidFill>
        <a:effectLst/>
      </dgm:spPr>
      <dgm:t>
        <a:bodyPr/>
        <a:lstStyle/>
        <a:p>
          <a:r>
            <a:rPr lang="en-US" dirty="0" smtClean="0"/>
            <a:t>example:</a:t>
          </a:r>
          <a:endParaRPr lang="en-US" dirty="0"/>
        </a:p>
      </dgm:t>
    </dgm:pt>
    <dgm:pt modelId="{62122A9E-363E-7945-A3CA-C86EEFAA5780}" type="parTrans" cxnId="{D6B08B9B-A933-694B-BDD5-83DCB6DD8BAC}">
      <dgm:prSet/>
      <dgm:spPr/>
      <dgm:t>
        <a:bodyPr/>
        <a:lstStyle/>
        <a:p>
          <a:endParaRPr lang="en-US"/>
        </a:p>
      </dgm:t>
    </dgm:pt>
    <dgm:pt modelId="{6EC7E354-25F6-C648-9ECF-A523103A888A}" type="sibTrans" cxnId="{D6B08B9B-A933-694B-BDD5-83DCB6DD8BAC}">
      <dgm:prSet/>
      <dgm:spPr/>
      <dgm:t>
        <a:bodyPr/>
        <a:lstStyle/>
        <a:p>
          <a:endParaRPr lang="en-US"/>
        </a:p>
      </dgm:t>
    </dgm:pt>
    <dgm:pt modelId="{069A3847-4543-234B-AC40-3F98A16935B8}">
      <dgm:prSet/>
      <dgm:spPr>
        <a:solidFill>
          <a:schemeClr val="accent6"/>
        </a:solidFill>
        <a:effectLst/>
      </dgm:spPr>
      <dgm:t>
        <a:bodyPr/>
        <a:lstStyle/>
        <a:p>
          <a:r>
            <a:rPr lang="en-US" dirty="0" smtClean="0"/>
            <a:t>predictability</a:t>
          </a:r>
        </a:p>
      </dgm:t>
    </dgm:pt>
    <dgm:pt modelId="{92E4A28B-3BD6-2F4D-BA9D-6B47AE9A7098}" type="parTrans" cxnId="{AE02FBA2-CCAB-6247-B179-154BADE3EDF6}">
      <dgm:prSet/>
      <dgm:spPr/>
      <dgm:t>
        <a:bodyPr/>
        <a:lstStyle/>
        <a:p>
          <a:endParaRPr lang="en-US"/>
        </a:p>
      </dgm:t>
    </dgm:pt>
    <dgm:pt modelId="{EFD1667F-9FF9-4E43-8CC0-5402320BAEF5}" type="sibTrans" cxnId="{AE02FBA2-CCAB-6247-B179-154BADE3EDF6}">
      <dgm:prSet/>
      <dgm:spPr/>
      <dgm:t>
        <a:bodyPr/>
        <a:lstStyle/>
        <a:p>
          <a:endParaRPr lang="en-US"/>
        </a:p>
      </dgm:t>
    </dgm:pt>
    <dgm:pt modelId="{294472D3-4BFB-A041-B3CF-5BB26A17C56B}" type="pres">
      <dgm:prSet presAssocID="{3E6380C2-B682-404B-ABBB-299978A827EE}" presName="diagram" presStyleCnt="0">
        <dgm:presLayoutVars>
          <dgm:dir/>
          <dgm:resizeHandles val="exact"/>
        </dgm:presLayoutVars>
      </dgm:prSet>
      <dgm:spPr/>
      <dgm:t>
        <a:bodyPr/>
        <a:lstStyle/>
        <a:p>
          <a:endParaRPr lang="en-US"/>
        </a:p>
      </dgm:t>
    </dgm:pt>
    <dgm:pt modelId="{11E7D388-18B6-4D4E-9C29-FE311E81E73F}" type="pres">
      <dgm:prSet presAssocID="{B3875381-7150-4A44-AB8A-A6B84E50A993}" presName="node" presStyleLbl="node1" presStyleIdx="0" presStyleCnt="1">
        <dgm:presLayoutVars>
          <dgm:bulletEnabled val="1"/>
        </dgm:presLayoutVars>
      </dgm:prSet>
      <dgm:spPr/>
      <dgm:t>
        <a:bodyPr/>
        <a:lstStyle/>
        <a:p>
          <a:endParaRPr lang="en-US"/>
        </a:p>
      </dgm:t>
    </dgm:pt>
  </dgm:ptLst>
  <dgm:cxnLst>
    <dgm:cxn modelId="{AE02FBA2-CCAB-6247-B179-154BADE3EDF6}" srcId="{B3875381-7150-4A44-AB8A-A6B84E50A993}" destId="{069A3847-4543-234B-AC40-3F98A16935B8}" srcOrd="0" destOrd="0" parTransId="{92E4A28B-3BD6-2F4D-BA9D-6B47AE9A7098}" sibTransId="{EFD1667F-9FF9-4E43-8CC0-5402320BAEF5}"/>
    <dgm:cxn modelId="{3EBB215C-E619-419B-A2A0-1E14B9179548}" type="presOf" srcId="{3E6380C2-B682-404B-ABBB-299978A827EE}" destId="{294472D3-4BFB-A041-B3CF-5BB26A17C56B}" srcOrd="0" destOrd="0" presId="urn:microsoft.com/office/officeart/2005/8/layout/default#2"/>
    <dgm:cxn modelId="{D6B08B9B-A933-694B-BDD5-83DCB6DD8BAC}" srcId="{3E6380C2-B682-404B-ABBB-299978A827EE}" destId="{B3875381-7150-4A44-AB8A-A6B84E50A993}" srcOrd="0" destOrd="0" parTransId="{62122A9E-363E-7945-A3CA-C86EEFAA5780}" sibTransId="{6EC7E354-25F6-C648-9ECF-A523103A888A}"/>
    <dgm:cxn modelId="{9E90E25B-2404-4704-8F7E-EA597C2DC9D7}" type="presOf" srcId="{069A3847-4543-234B-AC40-3F98A16935B8}" destId="{11E7D388-18B6-4D4E-9C29-FE311E81E73F}" srcOrd="0" destOrd="1" presId="urn:microsoft.com/office/officeart/2005/8/layout/default#2"/>
    <dgm:cxn modelId="{779B582C-7B74-4759-A169-B343852609C7}" type="presOf" srcId="{B3875381-7150-4A44-AB8A-A6B84E50A993}" destId="{11E7D388-18B6-4D4E-9C29-FE311E81E73F}" srcOrd="0" destOrd="0" presId="urn:microsoft.com/office/officeart/2005/8/layout/default#2"/>
    <dgm:cxn modelId="{5F75F116-0732-4411-A61D-12BCA54670D7}" type="presParOf" srcId="{294472D3-4BFB-A041-B3CF-5BB26A17C56B}" destId="{11E7D388-18B6-4D4E-9C29-FE311E81E73F}" srcOrd="0" destOrd="0" presId="urn:microsoft.com/office/officeart/2005/8/layout/defaul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35BF7B-B38C-6E49-BB6F-4C61D1E15250}">
      <dsp:nvSpPr>
        <dsp:cNvPr id="0" name=""/>
        <dsp:cNvSpPr/>
      </dsp:nvSpPr>
      <dsp:spPr>
        <a:xfrm>
          <a:off x="0" y="18319"/>
          <a:ext cx="5638800" cy="460800"/>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1600" kern="1200" dirty="0" smtClean="0"/>
            <a:t>Examples:</a:t>
          </a:r>
          <a:endParaRPr lang="en-US" sz="1600" kern="1200" dirty="0"/>
        </a:p>
      </dsp:txBody>
      <dsp:txXfrm>
        <a:off x="0" y="18319"/>
        <a:ext cx="5638800" cy="460800"/>
      </dsp:txXfrm>
    </dsp:sp>
    <dsp:sp modelId="{9160FCE7-741B-E04F-B525-3D28C907C2D4}">
      <dsp:nvSpPr>
        <dsp:cNvPr id="0" name=""/>
        <dsp:cNvSpPr/>
      </dsp:nvSpPr>
      <dsp:spPr>
        <a:xfrm>
          <a:off x="0" y="479119"/>
          <a:ext cx="5638800" cy="1229760"/>
        </a:xfrm>
        <a:prstGeom prst="rect">
          <a:avLst/>
        </a:prstGeom>
        <a:solidFill>
          <a:schemeClr val="accent1">
            <a:alpha val="90000"/>
            <a:tint val="40000"/>
            <a:hueOff val="0"/>
            <a:satOff val="0"/>
            <a:lumOff val="0"/>
            <a:alphaOff val="0"/>
          </a:schemeClr>
        </a:solidFill>
        <a:ln w="9525" cap="flat" cmpd="sng" algn="ctr">
          <a:solidFill>
            <a:schemeClr val="accent2"/>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smtClean="0"/>
            <a:t>Clock interrupts</a:t>
          </a:r>
          <a:endParaRPr lang="en-US" sz="1600" kern="1200" dirty="0" smtClean="0"/>
        </a:p>
        <a:p>
          <a:pPr marL="171450" lvl="1" indent="-171450" algn="l" defTabSz="711200">
            <a:lnSpc>
              <a:spcPct val="90000"/>
            </a:lnSpc>
            <a:spcBef>
              <a:spcPct val="0"/>
            </a:spcBef>
            <a:spcAft>
              <a:spcPct val="15000"/>
            </a:spcAft>
            <a:buChar char="•"/>
          </a:pPr>
          <a:r>
            <a:rPr lang="en-US" sz="1600" kern="1200" smtClean="0"/>
            <a:t>I/O interrupts</a:t>
          </a:r>
          <a:endParaRPr lang="en-US" sz="1600" kern="1200" dirty="0" smtClean="0"/>
        </a:p>
        <a:p>
          <a:pPr marL="171450" lvl="1" indent="-171450" algn="l" defTabSz="711200">
            <a:lnSpc>
              <a:spcPct val="90000"/>
            </a:lnSpc>
            <a:spcBef>
              <a:spcPct val="0"/>
            </a:spcBef>
            <a:spcAft>
              <a:spcPct val="15000"/>
            </a:spcAft>
            <a:buChar char="•"/>
          </a:pPr>
          <a:r>
            <a:rPr lang="en-US" sz="1600" kern="1200" smtClean="0"/>
            <a:t>Operating system calls</a:t>
          </a:r>
          <a:endParaRPr lang="en-US" sz="1600" kern="1200" dirty="0" smtClean="0"/>
        </a:p>
        <a:p>
          <a:pPr marL="171450" lvl="1" indent="-171450" algn="l" defTabSz="711200">
            <a:lnSpc>
              <a:spcPct val="90000"/>
            </a:lnSpc>
            <a:spcBef>
              <a:spcPct val="0"/>
            </a:spcBef>
            <a:spcAft>
              <a:spcPct val="15000"/>
            </a:spcAft>
            <a:buChar char="•"/>
          </a:pPr>
          <a:r>
            <a:rPr lang="en-US" sz="1600" kern="1200" smtClean="0"/>
            <a:t>Signals (e.g., semaphores)</a:t>
          </a:r>
          <a:endParaRPr lang="en-US" sz="1600" kern="1200" dirty="0" smtClean="0"/>
        </a:p>
      </dsp:txBody>
      <dsp:txXfrm>
        <a:off x="0" y="479119"/>
        <a:ext cx="5638800" cy="12297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7AD82-6020-7443-9ADA-8FBE90976EFE}">
      <dsp:nvSpPr>
        <dsp:cNvPr id="0" name=""/>
        <dsp:cNvSpPr/>
      </dsp:nvSpPr>
      <dsp:spPr>
        <a:xfrm>
          <a:off x="5102646" y="2754658"/>
          <a:ext cx="876672" cy="417216"/>
        </a:xfrm>
        <a:custGeom>
          <a:avLst/>
          <a:gdLst/>
          <a:ahLst/>
          <a:cxnLst/>
          <a:rect l="0" t="0" r="0" b="0"/>
          <a:pathLst>
            <a:path>
              <a:moveTo>
                <a:pt x="0" y="0"/>
              </a:moveTo>
              <a:lnTo>
                <a:pt x="0" y="284320"/>
              </a:lnTo>
              <a:lnTo>
                <a:pt x="876672" y="284320"/>
              </a:lnTo>
              <a:lnTo>
                <a:pt x="876672" y="417216"/>
              </a:lnTo>
            </a:path>
          </a:pathLst>
        </a:custGeom>
        <a:noFill/>
        <a:ln w="952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FBB58091-7F3C-6643-934B-D47EBD468A62}">
      <dsp:nvSpPr>
        <dsp:cNvPr id="0" name=""/>
        <dsp:cNvSpPr/>
      </dsp:nvSpPr>
      <dsp:spPr>
        <a:xfrm>
          <a:off x="4225974" y="2754658"/>
          <a:ext cx="876672" cy="417216"/>
        </a:xfrm>
        <a:custGeom>
          <a:avLst/>
          <a:gdLst/>
          <a:ahLst/>
          <a:cxnLst/>
          <a:rect l="0" t="0" r="0" b="0"/>
          <a:pathLst>
            <a:path>
              <a:moveTo>
                <a:pt x="876672" y="0"/>
              </a:moveTo>
              <a:lnTo>
                <a:pt x="876672" y="284320"/>
              </a:lnTo>
              <a:lnTo>
                <a:pt x="0" y="284320"/>
              </a:lnTo>
              <a:lnTo>
                <a:pt x="0" y="417216"/>
              </a:lnTo>
            </a:path>
          </a:pathLst>
        </a:custGeom>
        <a:noFill/>
        <a:ln w="952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9E1C7EB2-94B3-C349-AD95-C3AB367E4B7A}">
      <dsp:nvSpPr>
        <dsp:cNvPr id="0" name=""/>
        <dsp:cNvSpPr/>
      </dsp:nvSpPr>
      <dsp:spPr>
        <a:xfrm>
          <a:off x="3273844" y="1426500"/>
          <a:ext cx="1828801" cy="417216"/>
        </a:xfrm>
        <a:custGeom>
          <a:avLst/>
          <a:gdLst/>
          <a:ahLst/>
          <a:cxnLst/>
          <a:rect l="0" t="0" r="0" b="0"/>
          <a:pathLst>
            <a:path>
              <a:moveTo>
                <a:pt x="0" y="0"/>
              </a:moveTo>
              <a:lnTo>
                <a:pt x="0" y="284320"/>
              </a:lnTo>
              <a:lnTo>
                <a:pt x="1828801" y="284320"/>
              </a:lnTo>
              <a:lnTo>
                <a:pt x="1828801" y="417216"/>
              </a:lnTo>
            </a:path>
          </a:pathLst>
        </a:custGeom>
        <a:noFill/>
        <a:ln w="952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ACA31F55-4FAB-6849-87CC-F4B4975148FE}">
      <dsp:nvSpPr>
        <dsp:cNvPr id="0" name=""/>
        <dsp:cNvSpPr/>
      </dsp:nvSpPr>
      <dsp:spPr>
        <a:xfrm>
          <a:off x="1595958" y="2754658"/>
          <a:ext cx="876672" cy="417216"/>
        </a:xfrm>
        <a:custGeom>
          <a:avLst/>
          <a:gdLst/>
          <a:ahLst/>
          <a:cxnLst/>
          <a:rect l="0" t="0" r="0" b="0"/>
          <a:pathLst>
            <a:path>
              <a:moveTo>
                <a:pt x="0" y="0"/>
              </a:moveTo>
              <a:lnTo>
                <a:pt x="0" y="284320"/>
              </a:lnTo>
              <a:lnTo>
                <a:pt x="876672" y="284320"/>
              </a:lnTo>
              <a:lnTo>
                <a:pt x="876672" y="417216"/>
              </a:lnTo>
            </a:path>
          </a:pathLst>
        </a:custGeom>
        <a:noFill/>
        <a:ln w="952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E1FAB45A-3A3E-354A-AEB6-1A4FD81F66BE}">
      <dsp:nvSpPr>
        <dsp:cNvPr id="0" name=""/>
        <dsp:cNvSpPr/>
      </dsp:nvSpPr>
      <dsp:spPr>
        <a:xfrm>
          <a:off x="719286" y="2754658"/>
          <a:ext cx="876672" cy="417216"/>
        </a:xfrm>
        <a:custGeom>
          <a:avLst/>
          <a:gdLst/>
          <a:ahLst/>
          <a:cxnLst/>
          <a:rect l="0" t="0" r="0" b="0"/>
          <a:pathLst>
            <a:path>
              <a:moveTo>
                <a:pt x="876672" y="0"/>
              </a:moveTo>
              <a:lnTo>
                <a:pt x="876672" y="284320"/>
              </a:lnTo>
              <a:lnTo>
                <a:pt x="0" y="284320"/>
              </a:lnTo>
              <a:lnTo>
                <a:pt x="0" y="417216"/>
              </a:lnTo>
            </a:path>
          </a:pathLst>
        </a:custGeom>
        <a:noFill/>
        <a:ln w="952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532FE228-F493-4041-8FD9-25F2D05BF23F}">
      <dsp:nvSpPr>
        <dsp:cNvPr id="0" name=""/>
        <dsp:cNvSpPr/>
      </dsp:nvSpPr>
      <dsp:spPr>
        <a:xfrm>
          <a:off x="1595958" y="1426500"/>
          <a:ext cx="1677886" cy="417216"/>
        </a:xfrm>
        <a:custGeom>
          <a:avLst/>
          <a:gdLst/>
          <a:ahLst/>
          <a:cxnLst/>
          <a:rect l="0" t="0" r="0" b="0"/>
          <a:pathLst>
            <a:path>
              <a:moveTo>
                <a:pt x="1677886" y="0"/>
              </a:moveTo>
              <a:lnTo>
                <a:pt x="1677886" y="284320"/>
              </a:lnTo>
              <a:lnTo>
                <a:pt x="0" y="284320"/>
              </a:lnTo>
              <a:lnTo>
                <a:pt x="0" y="417216"/>
              </a:lnTo>
            </a:path>
          </a:pathLst>
        </a:custGeom>
        <a:noFill/>
        <a:ln w="952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9EB50CE1-088C-684E-B1F5-1BDB342321F1}">
      <dsp:nvSpPr>
        <dsp:cNvPr id="0" name=""/>
        <dsp:cNvSpPr/>
      </dsp:nvSpPr>
      <dsp:spPr>
        <a:xfrm>
          <a:off x="2556567" y="515558"/>
          <a:ext cx="1434554" cy="910941"/>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693DA4B-B99E-B64F-B5C9-AF6FE5480C73}">
      <dsp:nvSpPr>
        <dsp:cNvPr id="0" name=""/>
        <dsp:cNvSpPr/>
      </dsp:nvSpPr>
      <dsp:spPr>
        <a:xfrm>
          <a:off x="2715962" y="666983"/>
          <a:ext cx="1434554" cy="91094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Criteria can be classified into:</a:t>
          </a:r>
          <a:endParaRPr lang="en-US" sz="1700" kern="1200" dirty="0"/>
        </a:p>
      </dsp:txBody>
      <dsp:txXfrm>
        <a:off x="2742643" y="693664"/>
        <a:ext cx="1381192" cy="857579"/>
      </dsp:txXfrm>
    </dsp:sp>
    <dsp:sp modelId="{C27BA367-92FE-F047-A643-F22FD292C223}">
      <dsp:nvSpPr>
        <dsp:cNvPr id="0" name=""/>
        <dsp:cNvSpPr/>
      </dsp:nvSpPr>
      <dsp:spPr>
        <a:xfrm>
          <a:off x="221605" y="1843716"/>
          <a:ext cx="2748706" cy="910941"/>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1F3BB07-984F-5C4A-B3DB-9D5C935CA639}">
      <dsp:nvSpPr>
        <dsp:cNvPr id="0" name=""/>
        <dsp:cNvSpPr/>
      </dsp:nvSpPr>
      <dsp:spPr>
        <a:xfrm>
          <a:off x="381000" y="1995141"/>
          <a:ext cx="2748706" cy="91094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Performance-related</a:t>
          </a:r>
        </a:p>
      </dsp:txBody>
      <dsp:txXfrm>
        <a:off x="407681" y="2021822"/>
        <a:ext cx="2695344" cy="857579"/>
      </dsp:txXfrm>
    </dsp:sp>
    <dsp:sp modelId="{5729489C-8499-B549-A7AB-1D9E6D188049}">
      <dsp:nvSpPr>
        <dsp:cNvPr id="0" name=""/>
        <dsp:cNvSpPr/>
      </dsp:nvSpPr>
      <dsp:spPr>
        <a:xfrm>
          <a:off x="2009" y="3171874"/>
          <a:ext cx="1434554" cy="910941"/>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EF7B55A-F44A-C04E-878B-509894A3B254}">
      <dsp:nvSpPr>
        <dsp:cNvPr id="0" name=""/>
        <dsp:cNvSpPr/>
      </dsp:nvSpPr>
      <dsp:spPr>
        <a:xfrm>
          <a:off x="161404" y="3323299"/>
          <a:ext cx="1434554" cy="91094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smtClean="0"/>
            <a:t>quantitative</a:t>
          </a:r>
          <a:endParaRPr lang="en-US" sz="1700" kern="1200" dirty="0" smtClean="0"/>
        </a:p>
      </dsp:txBody>
      <dsp:txXfrm>
        <a:off x="188085" y="3349980"/>
        <a:ext cx="1381192" cy="857579"/>
      </dsp:txXfrm>
    </dsp:sp>
    <dsp:sp modelId="{A842DFCB-14B6-3845-B54E-FC0634B026C0}">
      <dsp:nvSpPr>
        <dsp:cNvPr id="0" name=""/>
        <dsp:cNvSpPr/>
      </dsp:nvSpPr>
      <dsp:spPr>
        <a:xfrm>
          <a:off x="1755353" y="3171874"/>
          <a:ext cx="1434554" cy="910941"/>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29FADA5-6796-114A-A660-A3934C1C1B94}">
      <dsp:nvSpPr>
        <dsp:cNvPr id="0" name=""/>
        <dsp:cNvSpPr/>
      </dsp:nvSpPr>
      <dsp:spPr>
        <a:xfrm>
          <a:off x="1914748" y="3323299"/>
          <a:ext cx="1434554" cy="91094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smtClean="0"/>
            <a:t>easily measured</a:t>
          </a:r>
          <a:endParaRPr lang="en-US" sz="1700" kern="1200" dirty="0" smtClean="0"/>
        </a:p>
      </dsp:txBody>
      <dsp:txXfrm>
        <a:off x="1941429" y="3349980"/>
        <a:ext cx="1381192" cy="857579"/>
      </dsp:txXfrm>
    </dsp:sp>
    <dsp:sp modelId="{742444C6-C9F1-774B-8C05-41FC48E915ED}">
      <dsp:nvSpPr>
        <dsp:cNvPr id="0" name=""/>
        <dsp:cNvSpPr/>
      </dsp:nvSpPr>
      <dsp:spPr>
        <a:xfrm>
          <a:off x="3879208" y="1843716"/>
          <a:ext cx="2446876" cy="910941"/>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F0E3303-E12F-304C-9EE5-63D631C35B6B}">
      <dsp:nvSpPr>
        <dsp:cNvPr id="0" name=""/>
        <dsp:cNvSpPr/>
      </dsp:nvSpPr>
      <dsp:spPr>
        <a:xfrm>
          <a:off x="4038603" y="1995141"/>
          <a:ext cx="2446876" cy="91094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Non-performance related</a:t>
          </a:r>
        </a:p>
      </dsp:txBody>
      <dsp:txXfrm>
        <a:off x="4065284" y="2021822"/>
        <a:ext cx="2393514" cy="857579"/>
      </dsp:txXfrm>
    </dsp:sp>
    <dsp:sp modelId="{5C1E0D6E-21AB-134A-B443-0A5F99EF9A0C}">
      <dsp:nvSpPr>
        <dsp:cNvPr id="0" name=""/>
        <dsp:cNvSpPr/>
      </dsp:nvSpPr>
      <dsp:spPr>
        <a:xfrm>
          <a:off x="3508697" y="3171874"/>
          <a:ext cx="1434554" cy="910941"/>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537DBD8-DDD0-5D42-B89A-90AD8C28A900}">
      <dsp:nvSpPr>
        <dsp:cNvPr id="0" name=""/>
        <dsp:cNvSpPr/>
      </dsp:nvSpPr>
      <dsp:spPr>
        <a:xfrm>
          <a:off x="3668092" y="3323299"/>
          <a:ext cx="1434554" cy="91094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NZ" sz="1700" kern="1200" smtClean="0"/>
            <a:t>qualitative</a:t>
          </a:r>
          <a:endParaRPr lang="en-US" sz="1700" kern="1200" dirty="0" smtClean="0"/>
        </a:p>
      </dsp:txBody>
      <dsp:txXfrm>
        <a:off x="3694773" y="3349980"/>
        <a:ext cx="1381192" cy="857579"/>
      </dsp:txXfrm>
    </dsp:sp>
    <dsp:sp modelId="{4F8DA242-FD46-DD41-816F-0663C9FE9BDE}">
      <dsp:nvSpPr>
        <dsp:cNvPr id="0" name=""/>
        <dsp:cNvSpPr/>
      </dsp:nvSpPr>
      <dsp:spPr>
        <a:xfrm>
          <a:off x="5262041" y="3171874"/>
          <a:ext cx="1434554" cy="910941"/>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8949ABC-4921-D24E-8101-77ADD1F39A52}">
      <dsp:nvSpPr>
        <dsp:cNvPr id="0" name=""/>
        <dsp:cNvSpPr/>
      </dsp:nvSpPr>
      <dsp:spPr>
        <a:xfrm>
          <a:off x="5421436" y="3323299"/>
          <a:ext cx="1434554" cy="91094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smtClean="0"/>
            <a:t>hard to measure</a:t>
          </a:r>
          <a:endParaRPr lang="en-US" sz="1700" kern="1200" dirty="0" smtClean="0"/>
        </a:p>
      </dsp:txBody>
      <dsp:txXfrm>
        <a:off x="5448117" y="3349980"/>
        <a:ext cx="1381192" cy="8575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63C1C7-45F8-FD47-960D-150276A6B7FE}">
      <dsp:nvSpPr>
        <dsp:cNvPr id="0" name=""/>
        <dsp:cNvSpPr/>
      </dsp:nvSpPr>
      <dsp:spPr>
        <a:xfrm>
          <a:off x="51048" y="148"/>
          <a:ext cx="2031503" cy="1218902"/>
        </a:xfrm>
        <a:prstGeom prst="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kern="1200" dirty="0" smtClean="0"/>
            <a:t>examples:</a:t>
          </a:r>
          <a:endParaRPr lang="en-US" sz="2300" kern="1200" dirty="0"/>
        </a:p>
        <a:p>
          <a:pPr marL="171450" lvl="1" indent="-171450" algn="l" defTabSz="800100">
            <a:lnSpc>
              <a:spcPct val="90000"/>
            </a:lnSpc>
            <a:spcBef>
              <a:spcPct val="0"/>
            </a:spcBef>
            <a:spcAft>
              <a:spcPct val="15000"/>
            </a:spcAft>
            <a:buChar char="•"/>
          </a:pPr>
          <a:r>
            <a:rPr lang="en-US" sz="1800" kern="1200" dirty="0" smtClean="0"/>
            <a:t>response time</a:t>
          </a:r>
          <a:endParaRPr lang="en-US" sz="1800" kern="1200" dirty="0"/>
        </a:p>
        <a:p>
          <a:pPr marL="171450" lvl="1" indent="-171450" algn="l" defTabSz="800100">
            <a:lnSpc>
              <a:spcPct val="90000"/>
            </a:lnSpc>
            <a:spcBef>
              <a:spcPct val="0"/>
            </a:spcBef>
            <a:spcAft>
              <a:spcPct val="15000"/>
            </a:spcAft>
            <a:buChar char="•"/>
          </a:pPr>
          <a:r>
            <a:rPr lang="en-US" sz="1800" kern="1200" dirty="0" smtClean="0"/>
            <a:t>throughput</a:t>
          </a:r>
          <a:endParaRPr lang="en-US" sz="1800" kern="1200" dirty="0"/>
        </a:p>
      </dsp:txBody>
      <dsp:txXfrm>
        <a:off x="51048" y="148"/>
        <a:ext cx="2031503" cy="12189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E7D388-18B6-4D4E-9C29-FE311E81E73F}">
      <dsp:nvSpPr>
        <dsp:cNvPr id="0" name=""/>
        <dsp:cNvSpPr/>
      </dsp:nvSpPr>
      <dsp:spPr>
        <a:xfrm>
          <a:off x="0" y="109220"/>
          <a:ext cx="1752600" cy="1051560"/>
        </a:xfrm>
        <a:prstGeom prst="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smtClean="0"/>
            <a:t>example:</a:t>
          </a:r>
          <a:endParaRPr lang="en-US" sz="2400" kern="1200" dirty="0"/>
        </a:p>
        <a:p>
          <a:pPr marL="171450" lvl="1" indent="-171450" algn="l" defTabSz="844550">
            <a:lnSpc>
              <a:spcPct val="90000"/>
            </a:lnSpc>
            <a:spcBef>
              <a:spcPct val="0"/>
            </a:spcBef>
            <a:spcAft>
              <a:spcPct val="15000"/>
            </a:spcAft>
            <a:buChar char="•"/>
          </a:pPr>
          <a:r>
            <a:rPr lang="en-US" sz="1900" kern="1200" dirty="0" smtClean="0"/>
            <a:t>predictability</a:t>
          </a:r>
        </a:p>
      </dsp:txBody>
      <dsp:txXfrm>
        <a:off x="0" y="109220"/>
        <a:ext cx="1752600" cy="105156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2A0B9C-F9FD-43EF-A958-F3A4E5B3C73F}" type="datetimeFigureOut">
              <a:rPr lang="en-US" smtClean="0"/>
              <a:pPr/>
              <a:t>5/24/17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F7308F-9C2E-4492-BAF1-ED1303A4E29C}" type="slidenum">
              <a:rPr lang="en-US" smtClean="0"/>
              <a:pPr/>
              <a:t>‹#›</a:t>
            </a:fld>
            <a:endParaRPr lang="en-US"/>
          </a:p>
        </p:txBody>
      </p:sp>
    </p:spTree>
    <p:extLst>
      <p:ext uri="{BB962C8B-B14F-4D97-AF65-F5344CB8AC3E}">
        <p14:creationId xmlns:p14="http://schemas.microsoft.com/office/powerpoint/2010/main" val="2421159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F7308F-9C2E-4492-BAF1-ED1303A4E29C}" type="slidenum">
              <a:rPr lang="en-US" smtClean="0"/>
              <a:pPr/>
              <a:t>1</a:t>
            </a:fld>
            <a:endParaRPr lang="en-US"/>
          </a:p>
        </p:txBody>
      </p:sp>
    </p:spTree>
    <p:extLst>
      <p:ext uri="{BB962C8B-B14F-4D97-AF65-F5344CB8AC3E}">
        <p14:creationId xmlns:p14="http://schemas.microsoft.com/office/powerpoint/2010/main" val="3148137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The selection function determines which</a:t>
            </a:r>
          </a:p>
          <a:p>
            <a:r>
              <a:rPr lang="en-US" sz="1200" b="0" kern="1200" baseline="0" dirty="0" smtClean="0">
                <a:solidFill>
                  <a:schemeClr val="tx1"/>
                </a:solidFill>
                <a:latin typeface="+mn-lt"/>
                <a:ea typeface="+mn-ea"/>
                <a:cs typeface="+mn-cs"/>
              </a:rPr>
              <a:t>process, among ready processes, is selected next for execution. The function may</a:t>
            </a:r>
          </a:p>
          <a:p>
            <a:r>
              <a:rPr lang="en-US" sz="1200" b="0" kern="1200" baseline="0" dirty="0" smtClean="0">
                <a:solidFill>
                  <a:schemeClr val="tx1"/>
                </a:solidFill>
                <a:latin typeface="+mn-lt"/>
                <a:ea typeface="+mn-ea"/>
                <a:cs typeface="+mn-cs"/>
              </a:rPr>
              <a:t>be based on priority, resource requirements, or the execution </a:t>
            </a:r>
            <a:r>
              <a:rPr lang="en-US" sz="1200" kern="1200" baseline="0" dirty="0" smtClean="0">
                <a:solidFill>
                  <a:schemeClr val="tx1"/>
                </a:solidFill>
                <a:latin typeface="+mn-lt"/>
                <a:ea typeface="+mn-ea"/>
                <a:cs typeface="+mn-cs"/>
              </a:rPr>
              <a:t>characteristics of the</a:t>
            </a:r>
          </a:p>
          <a:p>
            <a:r>
              <a:rPr lang="en-US" sz="1200" kern="1200" baseline="0" dirty="0" smtClean="0">
                <a:solidFill>
                  <a:schemeClr val="tx1"/>
                </a:solidFill>
                <a:latin typeface="+mn-lt"/>
                <a:ea typeface="+mn-ea"/>
                <a:cs typeface="+mn-cs"/>
              </a:rPr>
              <a:t>process. In the latter case, three quantities are significant:</a:t>
            </a:r>
          </a:p>
          <a:p>
            <a:endParaRPr lang="en-US" sz="1200" i="1" kern="1200" baseline="0" dirty="0" smtClean="0">
              <a:solidFill>
                <a:schemeClr val="tx1"/>
              </a:solidFill>
              <a:latin typeface="+mn-lt"/>
              <a:ea typeface="+mn-ea"/>
              <a:cs typeface="+mn-cs"/>
            </a:endParaRPr>
          </a:p>
          <a:p>
            <a:r>
              <a:rPr lang="en-US" sz="1200" i="1" kern="1200" baseline="0" dirty="0" err="1" smtClean="0">
                <a:solidFill>
                  <a:schemeClr val="tx1"/>
                </a:solidFill>
                <a:latin typeface="+mn-lt"/>
                <a:ea typeface="+mn-ea"/>
                <a:cs typeface="+mn-cs"/>
              </a:rPr>
              <a:t>w</a:t>
            </a:r>
            <a:r>
              <a:rPr lang="en-US" sz="1200" i="1" kern="1200" baseline="0" dirty="0" smtClean="0">
                <a:solidFill>
                  <a:schemeClr val="tx1"/>
                </a:solidFill>
                <a:latin typeface="+mn-lt"/>
                <a:ea typeface="+mn-ea"/>
                <a:cs typeface="+mn-cs"/>
              </a:rPr>
              <a:t> = time spent in system so far, waiting</a:t>
            </a:r>
          </a:p>
          <a:p>
            <a:endParaRPr lang="en-US" sz="1200" i="1" kern="1200" baseline="0" dirty="0" smtClean="0">
              <a:solidFill>
                <a:schemeClr val="tx1"/>
              </a:solidFill>
              <a:latin typeface="+mn-lt"/>
              <a:ea typeface="+mn-ea"/>
              <a:cs typeface="+mn-cs"/>
            </a:endParaRPr>
          </a:p>
          <a:p>
            <a:r>
              <a:rPr lang="en-US" sz="1200" i="1" kern="1200" baseline="0" dirty="0" err="1" smtClean="0">
                <a:solidFill>
                  <a:schemeClr val="tx1"/>
                </a:solidFill>
                <a:latin typeface="+mn-lt"/>
                <a:ea typeface="+mn-ea"/>
                <a:cs typeface="+mn-cs"/>
              </a:rPr>
              <a:t>e</a:t>
            </a:r>
            <a:r>
              <a:rPr lang="en-US" sz="1200" i="1" kern="1200" baseline="0" dirty="0" smtClean="0">
                <a:solidFill>
                  <a:schemeClr val="tx1"/>
                </a:solidFill>
                <a:latin typeface="+mn-lt"/>
                <a:ea typeface="+mn-ea"/>
                <a:cs typeface="+mn-cs"/>
              </a:rPr>
              <a:t> = time spent in execution so far</a:t>
            </a:r>
          </a:p>
          <a:p>
            <a:endParaRPr lang="en-US" sz="1200" i="1" kern="1200" baseline="0" dirty="0" smtClean="0">
              <a:solidFill>
                <a:schemeClr val="tx1"/>
              </a:solidFill>
              <a:latin typeface="+mn-lt"/>
              <a:ea typeface="+mn-ea"/>
              <a:cs typeface="+mn-cs"/>
            </a:endParaRPr>
          </a:p>
          <a:p>
            <a:r>
              <a:rPr lang="en-US" sz="1200" i="1" kern="1200" baseline="0" dirty="0" err="1"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 total service time required by the process, including </a:t>
            </a:r>
            <a:r>
              <a:rPr lang="en-US" sz="1200" i="1" kern="1200" baseline="0" dirty="0" err="1" smtClean="0">
                <a:solidFill>
                  <a:schemeClr val="tx1"/>
                </a:solidFill>
                <a:latin typeface="+mn-lt"/>
                <a:ea typeface="+mn-ea"/>
                <a:cs typeface="+mn-cs"/>
              </a:rPr>
              <a:t>e</a:t>
            </a:r>
            <a:r>
              <a:rPr lang="en-US" sz="1200" i="1" kern="1200" baseline="0" dirty="0" smtClean="0">
                <a:solidFill>
                  <a:schemeClr val="tx1"/>
                </a:solidFill>
                <a:latin typeface="+mn-lt"/>
                <a:ea typeface="+mn-ea"/>
                <a:cs typeface="+mn-cs"/>
              </a:rPr>
              <a:t> ; generally, this quantity</a:t>
            </a:r>
          </a:p>
          <a:p>
            <a:r>
              <a:rPr lang="en-US" sz="1200" kern="1200" baseline="0" dirty="0" smtClean="0">
                <a:solidFill>
                  <a:schemeClr val="tx1"/>
                </a:solidFill>
                <a:latin typeface="+mn-lt"/>
                <a:ea typeface="+mn-ea"/>
                <a:cs typeface="+mn-cs"/>
              </a:rPr>
              <a:t>must be estimated or supplied by the user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example, the selection function max[ </a:t>
            </a:r>
            <a:r>
              <a:rPr lang="en-US" sz="1200" i="1" kern="1200" baseline="0" dirty="0" err="1" smtClean="0">
                <a:solidFill>
                  <a:schemeClr val="tx1"/>
                </a:solidFill>
                <a:latin typeface="+mn-lt"/>
                <a:ea typeface="+mn-ea"/>
                <a:cs typeface="+mn-cs"/>
              </a:rPr>
              <a:t>w</a:t>
            </a:r>
            <a:r>
              <a:rPr lang="en-US" sz="1200" i="1" kern="1200" baseline="0" dirty="0" smtClean="0">
                <a:solidFill>
                  <a:schemeClr val="tx1"/>
                </a:solidFill>
                <a:latin typeface="+mn-lt"/>
                <a:ea typeface="+mn-ea"/>
                <a:cs typeface="+mn-cs"/>
              </a:rPr>
              <a:t> ] indicates an FCFS discipline.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extLst>
      <p:ext uri="{BB962C8B-B14F-4D97-AF65-F5344CB8AC3E}">
        <p14:creationId xmlns:p14="http://schemas.microsoft.com/office/powerpoint/2010/main" val="659034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The simplest scheduling policy is first-come-first-served</a:t>
            </a:r>
          </a:p>
          <a:p>
            <a:r>
              <a:rPr lang="en-US" sz="1200" kern="1200" baseline="0" dirty="0" smtClean="0">
                <a:solidFill>
                  <a:schemeClr val="tx1"/>
                </a:solidFill>
                <a:latin typeface="+mn-lt"/>
                <a:ea typeface="+mn-ea"/>
                <a:cs typeface="+mn-cs"/>
              </a:rPr>
              <a:t>(FCFS), also known as first-in-first-out (FIFO) or a strict queuing scheme.</a:t>
            </a:r>
          </a:p>
          <a:p>
            <a:r>
              <a:rPr lang="en-US" sz="1200" kern="1200" baseline="0" dirty="0" smtClean="0">
                <a:solidFill>
                  <a:schemeClr val="tx1"/>
                </a:solidFill>
                <a:latin typeface="+mn-lt"/>
                <a:ea typeface="+mn-ea"/>
                <a:cs typeface="+mn-cs"/>
              </a:rPr>
              <a:t>As each process becomes ready, it joins the ready queue. When the currently</a:t>
            </a:r>
          </a:p>
          <a:p>
            <a:r>
              <a:rPr lang="en-US" sz="1200" kern="1200" baseline="0" dirty="0" smtClean="0">
                <a:solidFill>
                  <a:schemeClr val="tx1"/>
                </a:solidFill>
                <a:latin typeface="+mn-lt"/>
                <a:ea typeface="+mn-ea"/>
                <a:cs typeface="+mn-cs"/>
              </a:rPr>
              <a:t>running process ceases to execute, the process that has been in the ready queue the</a:t>
            </a:r>
          </a:p>
          <a:p>
            <a:r>
              <a:rPr lang="en-US" sz="1200" kern="1200" baseline="0" dirty="0" smtClean="0">
                <a:solidFill>
                  <a:schemeClr val="tx1"/>
                </a:solidFill>
                <a:latin typeface="+mn-lt"/>
                <a:ea typeface="+mn-ea"/>
                <a:cs typeface="+mn-cs"/>
              </a:rPr>
              <a:t>longest is selected for running.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FCFS performs much better for long processes than short ones.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Another difficulty with FCFS is that it tends to favor processor-bound processes</a:t>
            </a:r>
          </a:p>
          <a:p>
            <a:r>
              <a:rPr lang="en-US" sz="1200" kern="1200" baseline="0" dirty="0" smtClean="0">
                <a:solidFill>
                  <a:schemeClr val="tx1"/>
                </a:solidFill>
                <a:latin typeface="+mn-lt"/>
                <a:ea typeface="+mn-ea"/>
                <a:cs typeface="+mn-cs"/>
              </a:rPr>
              <a:t>over I/O-bound processes. Consider that there is a collection of processes, one of</a:t>
            </a:r>
          </a:p>
          <a:p>
            <a:r>
              <a:rPr lang="en-US" sz="1200" kern="1200" baseline="0" dirty="0" smtClean="0">
                <a:solidFill>
                  <a:schemeClr val="tx1"/>
                </a:solidFill>
                <a:latin typeface="+mn-lt"/>
                <a:ea typeface="+mn-ea"/>
                <a:cs typeface="+mn-cs"/>
              </a:rPr>
              <a:t>which mostly uses the processor (processor bound) and a number of which favor I/O</a:t>
            </a:r>
          </a:p>
          <a:p>
            <a:r>
              <a:rPr lang="en-US" sz="1200" kern="1200" baseline="0" dirty="0" smtClean="0">
                <a:solidFill>
                  <a:schemeClr val="tx1"/>
                </a:solidFill>
                <a:latin typeface="+mn-lt"/>
                <a:ea typeface="+mn-ea"/>
                <a:cs typeface="+mn-cs"/>
              </a:rPr>
              <a:t>(I/O bound). When a processor-bound process is running, all of the I/O bound processes</a:t>
            </a:r>
          </a:p>
          <a:p>
            <a:r>
              <a:rPr lang="en-US" sz="1200" kern="1200" baseline="0" dirty="0" smtClean="0">
                <a:solidFill>
                  <a:schemeClr val="tx1"/>
                </a:solidFill>
                <a:latin typeface="+mn-lt"/>
                <a:ea typeface="+mn-ea"/>
                <a:cs typeface="+mn-cs"/>
              </a:rPr>
              <a:t>must wait. Some of these may be in I/O queues (blocked state) but may move</a:t>
            </a:r>
          </a:p>
          <a:p>
            <a:r>
              <a:rPr lang="en-US" sz="1200" kern="1200" baseline="0" dirty="0" smtClean="0">
                <a:solidFill>
                  <a:schemeClr val="tx1"/>
                </a:solidFill>
                <a:latin typeface="+mn-lt"/>
                <a:ea typeface="+mn-ea"/>
                <a:cs typeface="+mn-cs"/>
              </a:rPr>
              <a:t>back to the ready queue while the processor-bound process is executing. At this point,</a:t>
            </a:r>
          </a:p>
          <a:p>
            <a:r>
              <a:rPr lang="en-US" sz="1200" kern="1200" baseline="0" dirty="0" smtClean="0">
                <a:solidFill>
                  <a:schemeClr val="tx1"/>
                </a:solidFill>
                <a:latin typeface="+mn-lt"/>
                <a:ea typeface="+mn-ea"/>
                <a:cs typeface="+mn-cs"/>
              </a:rPr>
              <a:t>most or all of the I/O devices may be idle, even though there is potentially work for</a:t>
            </a:r>
          </a:p>
          <a:p>
            <a:r>
              <a:rPr lang="en-US" sz="1200" kern="1200" baseline="0" dirty="0" smtClean="0">
                <a:solidFill>
                  <a:schemeClr val="tx1"/>
                </a:solidFill>
                <a:latin typeface="+mn-lt"/>
                <a:ea typeface="+mn-ea"/>
                <a:cs typeface="+mn-cs"/>
              </a:rPr>
              <a:t>them to do. When the currently running process leaves the Running state, the ready</a:t>
            </a:r>
          </a:p>
          <a:p>
            <a:r>
              <a:rPr lang="en-US" sz="1200" kern="1200" baseline="0" dirty="0" smtClean="0">
                <a:solidFill>
                  <a:schemeClr val="tx1"/>
                </a:solidFill>
                <a:latin typeface="+mn-lt"/>
                <a:ea typeface="+mn-ea"/>
                <a:cs typeface="+mn-cs"/>
              </a:rPr>
              <a:t>I/O-bound processes quickly move through the Running state and become blocked on</a:t>
            </a:r>
          </a:p>
          <a:p>
            <a:r>
              <a:rPr lang="en-US" sz="1200" kern="1200" baseline="0" dirty="0" smtClean="0">
                <a:solidFill>
                  <a:schemeClr val="tx1"/>
                </a:solidFill>
                <a:latin typeface="+mn-lt"/>
                <a:ea typeface="+mn-ea"/>
                <a:cs typeface="+mn-cs"/>
              </a:rPr>
              <a:t>I/O events. If the processor-bound process is also blocked, the processor becomes idle.</a:t>
            </a:r>
          </a:p>
          <a:p>
            <a:r>
              <a:rPr lang="en-US" sz="1200" kern="1200" baseline="0" dirty="0" smtClean="0">
                <a:solidFill>
                  <a:schemeClr val="tx1"/>
                </a:solidFill>
                <a:latin typeface="+mn-lt"/>
                <a:ea typeface="+mn-ea"/>
                <a:cs typeface="+mn-cs"/>
              </a:rPr>
              <a:t>Thus, FCFS may result in inefficient use of both the processor and the I/O devices.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FCFS is not an attractive alternative on its own for a </a:t>
            </a:r>
            <a:r>
              <a:rPr lang="en-US" sz="1200" kern="1200" baseline="0" dirty="0" err="1" smtClean="0">
                <a:solidFill>
                  <a:schemeClr val="tx1"/>
                </a:solidFill>
                <a:latin typeface="+mn-lt"/>
                <a:ea typeface="+mn-ea"/>
                <a:cs typeface="+mn-cs"/>
              </a:rPr>
              <a:t>uniprocessor</a:t>
            </a:r>
            <a:r>
              <a:rPr lang="en-US" sz="1200" kern="1200" baseline="0" dirty="0" smtClean="0">
                <a:solidFill>
                  <a:schemeClr val="tx1"/>
                </a:solidFill>
                <a:latin typeface="+mn-lt"/>
                <a:ea typeface="+mn-ea"/>
                <a:cs typeface="+mn-cs"/>
              </a:rPr>
              <a:t> system.</a:t>
            </a:r>
          </a:p>
          <a:p>
            <a:r>
              <a:rPr lang="en-US" sz="1200" kern="1200" baseline="0" dirty="0" smtClean="0">
                <a:solidFill>
                  <a:schemeClr val="tx1"/>
                </a:solidFill>
                <a:latin typeface="+mn-lt"/>
                <a:ea typeface="+mn-ea"/>
                <a:cs typeface="+mn-cs"/>
              </a:rPr>
              <a:t>However, it is often combined with a priority scheme to provide an effective scheduler.</a:t>
            </a:r>
          </a:p>
          <a:p>
            <a:r>
              <a:rPr lang="en-US" sz="1200" kern="1200" baseline="0" dirty="0" smtClean="0">
                <a:solidFill>
                  <a:schemeClr val="tx1"/>
                </a:solidFill>
                <a:latin typeface="+mn-lt"/>
                <a:ea typeface="+mn-ea"/>
                <a:cs typeface="+mn-cs"/>
              </a:rPr>
              <a:t>Thus, the scheduler may maintain a number of queues, one for each priority</a:t>
            </a:r>
          </a:p>
          <a:p>
            <a:r>
              <a:rPr lang="en-US" sz="1200" kern="1200" baseline="0" dirty="0" smtClean="0">
                <a:solidFill>
                  <a:schemeClr val="tx1"/>
                </a:solidFill>
                <a:latin typeface="+mn-lt"/>
                <a:ea typeface="+mn-ea"/>
                <a:cs typeface="+mn-cs"/>
              </a:rPr>
              <a:t>level, and dispatch within each queue on a first-come-first-served basis. We see one</a:t>
            </a:r>
          </a:p>
          <a:p>
            <a:r>
              <a:rPr lang="en-US" sz="1200" kern="1200" baseline="0" dirty="0" smtClean="0">
                <a:solidFill>
                  <a:schemeClr val="tx1"/>
                </a:solidFill>
                <a:latin typeface="+mn-lt"/>
                <a:ea typeface="+mn-ea"/>
                <a:cs typeface="+mn-cs"/>
              </a:rPr>
              <a:t>example of such a system later, in our discussion of feedback scheduling.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p14="http://schemas.microsoft.com/office/powerpoint/2010/main" val="909015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we describe the various scheduling policies, we will use the set of processes</a:t>
            </a:r>
          </a:p>
          <a:p>
            <a:r>
              <a:rPr lang="en-US" sz="1200" kern="1200" baseline="0" dirty="0" smtClean="0">
                <a:solidFill>
                  <a:schemeClr val="tx1"/>
                </a:solidFill>
                <a:latin typeface="+mn-lt"/>
                <a:ea typeface="+mn-ea"/>
                <a:cs typeface="+mn-cs"/>
              </a:rPr>
              <a:t>in Table 9.4 as a running example. We can think of these as batch jobs, with the</a:t>
            </a:r>
          </a:p>
          <a:p>
            <a:r>
              <a:rPr lang="en-US" sz="1200" kern="1200" baseline="0" dirty="0" smtClean="0">
                <a:solidFill>
                  <a:schemeClr val="tx1"/>
                </a:solidFill>
                <a:latin typeface="+mn-lt"/>
                <a:ea typeface="+mn-ea"/>
                <a:cs typeface="+mn-cs"/>
              </a:rPr>
              <a:t>service time being the total execution time required. Alternatively, we can consider</a:t>
            </a:r>
          </a:p>
          <a:p>
            <a:r>
              <a:rPr lang="en-US" sz="1200" kern="1200" baseline="0" dirty="0" smtClean="0">
                <a:solidFill>
                  <a:schemeClr val="tx1"/>
                </a:solidFill>
                <a:latin typeface="+mn-lt"/>
                <a:ea typeface="+mn-ea"/>
                <a:cs typeface="+mn-cs"/>
              </a:rPr>
              <a:t>these to be ongoing processes that require alternate use of the processor and I/O</a:t>
            </a:r>
          </a:p>
          <a:p>
            <a:r>
              <a:rPr lang="en-US" sz="1200" kern="1200" baseline="0" dirty="0" smtClean="0">
                <a:solidFill>
                  <a:schemeClr val="tx1"/>
                </a:solidFill>
                <a:latin typeface="+mn-lt"/>
                <a:ea typeface="+mn-ea"/>
                <a:cs typeface="+mn-cs"/>
              </a:rPr>
              <a:t>in a repetitive fashion. In this latter case, the service times represent the processor</a:t>
            </a:r>
          </a:p>
          <a:p>
            <a:r>
              <a:rPr lang="en-US" sz="1200" kern="1200" baseline="0" dirty="0" smtClean="0">
                <a:solidFill>
                  <a:schemeClr val="tx1"/>
                </a:solidFill>
                <a:latin typeface="+mn-lt"/>
                <a:ea typeface="+mn-ea"/>
                <a:cs typeface="+mn-cs"/>
              </a:rPr>
              <a:t>time required in one cycle. In either case, in terms of a queuing model, this quantity</a:t>
            </a:r>
          </a:p>
          <a:p>
            <a:r>
              <a:rPr lang="en-US" sz="1200" kern="1200" baseline="0" dirty="0" smtClean="0">
                <a:solidFill>
                  <a:schemeClr val="tx1"/>
                </a:solidFill>
                <a:latin typeface="+mn-lt"/>
                <a:ea typeface="+mn-ea"/>
                <a:cs typeface="+mn-cs"/>
              </a:rPr>
              <a:t>corresponds to the service time.</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extLst>
      <p:ext uri="{BB962C8B-B14F-4D97-AF65-F5344CB8AC3E}">
        <p14:creationId xmlns:p14="http://schemas.microsoft.com/office/powerpoint/2010/main" val="2440410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A straightforward way to reduce the penalty that short jobs suffer</a:t>
            </a:r>
          </a:p>
          <a:p>
            <a:r>
              <a:rPr lang="en-US" sz="1200" kern="1200" baseline="0" dirty="0" smtClean="0">
                <a:solidFill>
                  <a:schemeClr val="tx1"/>
                </a:solidFill>
                <a:latin typeface="+mn-lt"/>
                <a:ea typeface="+mn-ea"/>
                <a:cs typeface="+mn-cs"/>
              </a:rPr>
              <a:t>with FCFS is to use preemption based on a clock. The simplest such policy is round</a:t>
            </a:r>
          </a:p>
          <a:p>
            <a:r>
              <a:rPr lang="en-US" sz="1200" kern="1200" baseline="0" dirty="0" smtClean="0">
                <a:solidFill>
                  <a:schemeClr val="tx1"/>
                </a:solidFill>
                <a:latin typeface="+mn-lt"/>
                <a:ea typeface="+mn-ea"/>
                <a:cs typeface="+mn-cs"/>
              </a:rPr>
              <a:t>robin. A clock interrupt is generated at periodic intervals. When the interrupt</a:t>
            </a:r>
          </a:p>
          <a:p>
            <a:r>
              <a:rPr lang="en-US" sz="1200" kern="1200" baseline="0" dirty="0" smtClean="0">
                <a:solidFill>
                  <a:schemeClr val="tx1"/>
                </a:solidFill>
                <a:latin typeface="+mn-lt"/>
                <a:ea typeface="+mn-ea"/>
                <a:cs typeface="+mn-cs"/>
              </a:rPr>
              <a:t>occurs, the currently running process is placed in the ready queue, and the next</a:t>
            </a:r>
          </a:p>
          <a:p>
            <a:r>
              <a:rPr lang="en-US" sz="1200" kern="1200" baseline="0" dirty="0" smtClean="0">
                <a:solidFill>
                  <a:schemeClr val="tx1"/>
                </a:solidFill>
                <a:latin typeface="+mn-lt"/>
                <a:ea typeface="+mn-ea"/>
                <a:cs typeface="+mn-cs"/>
              </a:rPr>
              <a:t>ready job is selected on a FCFS basis. This technique is also known as </a:t>
            </a:r>
            <a:r>
              <a:rPr lang="en-US" sz="1200" b="1" kern="1200" baseline="0" dirty="0" smtClean="0">
                <a:solidFill>
                  <a:schemeClr val="tx1"/>
                </a:solidFill>
                <a:latin typeface="+mn-lt"/>
                <a:ea typeface="+mn-ea"/>
                <a:cs typeface="+mn-cs"/>
              </a:rPr>
              <a:t>time slicing ,</a:t>
            </a:r>
          </a:p>
          <a:p>
            <a:r>
              <a:rPr lang="en-US" sz="1200" kern="1200" baseline="0" dirty="0" smtClean="0">
                <a:solidFill>
                  <a:schemeClr val="tx1"/>
                </a:solidFill>
                <a:latin typeface="+mn-lt"/>
                <a:ea typeface="+mn-ea"/>
                <a:cs typeface="+mn-cs"/>
              </a:rPr>
              <a:t>because each process is given a slice of time before being preempted.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round robin, the principal design issue is the length of the time quantum,</a:t>
            </a:r>
          </a:p>
          <a:p>
            <a:r>
              <a:rPr lang="en-US" sz="1200" kern="1200" baseline="0" dirty="0" smtClean="0">
                <a:solidFill>
                  <a:schemeClr val="tx1"/>
                </a:solidFill>
                <a:latin typeface="+mn-lt"/>
                <a:ea typeface="+mn-ea"/>
                <a:cs typeface="+mn-cs"/>
              </a:rPr>
              <a:t>or slice, to be used. If the quantum is very short, then short processes will move</a:t>
            </a:r>
          </a:p>
          <a:p>
            <a:r>
              <a:rPr lang="en-US" sz="1200" kern="1200" baseline="0" dirty="0" smtClean="0">
                <a:solidFill>
                  <a:schemeClr val="tx1"/>
                </a:solidFill>
                <a:latin typeface="+mn-lt"/>
                <a:ea typeface="+mn-ea"/>
                <a:cs typeface="+mn-cs"/>
              </a:rPr>
              <a:t>through the system relatively quickly. On the other hand, there is processing overhead</a:t>
            </a:r>
          </a:p>
          <a:p>
            <a:r>
              <a:rPr lang="en-US" sz="1200" kern="1200" baseline="0" dirty="0" smtClean="0">
                <a:solidFill>
                  <a:schemeClr val="tx1"/>
                </a:solidFill>
                <a:latin typeface="+mn-lt"/>
                <a:ea typeface="+mn-ea"/>
                <a:cs typeface="+mn-cs"/>
              </a:rPr>
              <a:t>involved in handling the clock interrupt and performing the scheduling and</a:t>
            </a:r>
          </a:p>
          <a:p>
            <a:r>
              <a:rPr lang="en-US" sz="1200" kern="1200" baseline="0" dirty="0" smtClean="0">
                <a:solidFill>
                  <a:schemeClr val="tx1"/>
                </a:solidFill>
                <a:latin typeface="+mn-lt"/>
                <a:ea typeface="+mn-ea"/>
                <a:cs typeface="+mn-cs"/>
              </a:rPr>
              <a:t>dispatching function. Thus, very short time quanta should be avoided.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Round robin is particularly effective in a general-purpose time-sharing system</a:t>
            </a:r>
          </a:p>
          <a:p>
            <a:r>
              <a:rPr lang="en-US" sz="1200" kern="1200" baseline="0" dirty="0" smtClean="0">
                <a:solidFill>
                  <a:schemeClr val="tx1"/>
                </a:solidFill>
                <a:latin typeface="+mn-lt"/>
                <a:ea typeface="+mn-ea"/>
                <a:cs typeface="+mn-cs"/>
              </a:rPr>
              <a:t>or transaction processing system. One drawback to round robin is its relative </a:t>
            </a:r>
          </a:p>
          <a:p>
            <a:r>
              <a:rPr lang="en-US" sz="1200" kern="1200" baseline="0" dirty="0" smtClean="0">
                <a:solidFill>
                  <a:schemeClr val="tx1"/>
                </a:solidFill>
                <a:latin typeface="+mn-lt"/>
                <a:ea typeface="+mn-ea"/>
                <a:cs typeface="+mn-cs"/>
              </a:rPr>
              <a:t>treatment of processor-bound and I/O-bound processes. Generally, an I/O-bound</a:t>
            </a:r>
          </a:p>
          <a:p>
            <a:r>
              <a:rPr lang="en-US" sz="1200" kern="1200" baseline="0" dirty="0" smtClean="0">
                <a:solidFill>
                  <a:schemeClr val="tx1"/>
                </a:solidFill>
                <a:latin typeface="+mn-lt"/>
                <a:ea typeface="+mn-ea"/>
                <a:cs typeface="+mn-cs"/>
              </a:rPr>
              <a:t>process has a shorter processor burst (amount of time spent executing between I/O</a:t>
            </a:r>
          </a:p>
          <a:p>
            <a:r>
              <a:rPr lang="en-US" sz="1200" kern="1200" baseline="0" dirty="0" smtClean="0">
                <a:solidFill>
                  <a:schemeClr val="tx1"/>
                </a:solidFill>
                <a:latin typeface="+mn-lt"/>
                <a:ea typeface="+mn-ea"/>
                <a:cs typeface="+mn-cs"/>
              </a:rPr>
              <a:t>operations) than a processor-bound process. If there is a mix of processor-bound</a:t>
            </a:r>
          </a:p>
          <a:p>
            <a:r>
              <a:rPr lang="en-US" sz="1200" kern="1200" baseline="0" dirty="0" smtClean="0">
                <a:solidFill>
                  <a:schemeClr val="tx1"/>
                </a:solidFill>
                <a:latin typeface="+mn-lt"/>
                <a:ea typeface="+mn-ea"/>
                <a:cs typeface="+mn-cs"/>
              </a:rPr>
              <a:t>and I/O-bound processes, then the following will happen: An I/O-bound process</a:t>
            </a:r>
          </a:p>
          <a:p>
            <a:r>
              <a:rPr lang="en-US" sz="1200" kern="1200" baseline="0" dirty="0" smtClean="0">
                <a:solidFill>
                  <a:schemeClr val="tx1"/>
                </a:solidFill>
                <a:latin typeface="+mn-lt"/>
                <a:ea typeface="+mn-ea"/>
                <a:cs typeface="+mn-cs"/>
              </a:rPr>
              <a:t>uses a processor for a short period and then is blocked for I/O; it waits for the</a:t>
            </a:r>
          </a:p>
          <a:p>
            <a:r>
              <a:rPr lang="en-US" sz="1200" kern="1200" baseline="0" dirty="0" smtClean="0">
                <a:solidFill>
                  <a:schemeClr val="tx1"/>
                </a:solidFill>
                <a:latin typeface="+mn-lt"/>
                <a:ea typeface="+mn-ea"/>
                <a:cs typeface="+mn-cs"/>
              </a:rPr>
              <a:t>I/O operation to complete and then joins the ready queue. On the other hand, a</a:t>
            </a:r>
          </a:p>
          <a:p>
            <a:r>
              <a:rPr lang="en-US" sz="1200" kern="1200" baseline="0" dirty="0" smtClean="0">
                <a:solidFill>
                  <a:schemeClr val="tx1"/>
                </a:solidFill>
                <a:latin typeface="+mn-lt"/>
                <a:ea typeface="+mn-ea"/>
                <a:cs typeface="+mn-cs"/>
              </a:rPr>
              <a:t>processor-bound process generally uses a complete time quantum while executing</a:t>
            </a:r>
          </a:p>
          <a:p>
            <a:r>
              <a:rPr lang="en-US" sz="1200" kern="1200" baseline="0" dirty="0" smtClean="0">
                <a:solidFill>
                  <a:schemeClr val="tx1"/>
                </a:solidFill>
                <a:latin typeface="+mn-lt"/>
                <a:ea typeface="+mn-ea"/>
                <a:cs typeface="+mn-cs"/>
              </a:rPr>
              <a:t>and immediately returns to the ready queue. Thus, processor-bound processes</a:t>
            </a:r>
          </a:p>
          <a:p>
            <a:r>
              <a:rPr lang="en-US" sz="1200" kern="1200" baseline="0" dirty="0" smtClean="0">
                <a:solidFill>
                  <a:schemeClr val="tx1"/>
                </a:solidFill>
                <a:latin typeface="+mn-lt"/>
                <a:ea typeface="+mn-ea"/>
                <a:cs typeface="+mn-cs"/>
              </a:rPr>
              <a:t>tend to receive an unfair portion of processor time, which results in poor performance</a:t>
            </a:r>
          </a:p>
          <a:p>
            <a:r>
              <a:rPr lang="en-US" sz="1200" kern="1200" baseline="0" dirty="0" smtClean="0">
                <a:solidFill>
                  <a:schemeClr val="tx1"/>
                </a:solidFill>
                <a:latin typeface="+mn-lt"/>
                <a:ea typeface="+mn-ea"/>
                <a:cs typeface="+mn-cs"/>
              </a:rPr>
              <a:t>for I/O-bound processes, inefficient use of I/O devices, and an increase in the</a:t>
            </a:r>
          </a:p>
          <a:p>
            <a:r>
              <a:rPr lang="en-US" sz="1200" kern="1200" baseline="0" dirty="0" smtClean="0">
                <a:solidFill>
                  <a:schemeClr val="tx1"/>
                </a:solidFill>
                <a:latin typeface="+mn-lt"/>
                <a:ea typeface="+mn-ea"/>
                <a:cs typeface="+mn-cs"/>
              </a:rPr>
              <a:t>variance of response time.</a:t>
            </a:r>
          </a:p>
          <a:p>
            <a:endParaRPr lang="en-US" sz="1200" kern="1200" baseline="0" dirty="0" smtClean="0">
              <a:solidFill>
                <a:schemeClr val="tx1"/>
              </a:solidFill>
              <a:latin typeface="+mn-lt"/>
              <a:ea typeface="+mn-ea"/>
              <a:cs typeface="+mn-cs"/>
            </a:endParaRP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extLst>
      <p:ext uri="{BB962C8B-B14F-4D97-AF65-F5344CB8AC3E}">
        <p14:creationId xmlns:p14="http://schemas.microsoft.com/office/powerpoint/2010/main" val="2027635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we describe the various scheduling policies, we will use the set of processes</a:t>
            </a:r>
          </a:p>
          <a:p>
            <a:r>
              <a:rPr lang="en-US" sz="1200" kern="1200" baseline="0" dirty="0" smtClean="0">
                <a:solidFill>
                  <a:schemeClr val="tx1"/>
                </a:solidFill>
                <a:latin typeface="+mn-lt"/>
                <a:ea typeface="+mn-ea"/>
                <a:cs typeface="+mn-cs"/>
              </a:rPr>
              <a:t>in Table 9.4 as a running example. We can think of these as batch jobs, with the</a:t>
            </a:r>
          </a:p>
          <a:p>
            <a:r>
              <a:rPr lang="en-US" sz="1200" kern="1200" baseline="0" dirty="0" smtClean="0">
                <a:solidFill>
                  <a:schemeClr val="tx1"/>
                </a:solidFill>
                <a:latin typeface="+mn-lt"/>
                <a:ea typeface="+mn-ea"/>
                <a:cs typeface="+mn-cs"/>
              </a:rPr>
              <a:t>service time being the total execution time required. Alternatively, we can consider</a:t>
            </a:r>
          </a:p>
          <a:p>
            <a:r>
              <a:rPr lang="en-US" sz="1200" kern="1200" baseline="0" dirty="0" smtClean="0">
                <a:solidFill>
                  <a:schemeClr val="tx1"/>
                </a:solidFill>
                <a:latin typeface="+mn-lt"/>
                <a:ea typeface="+mn-ea"/>
                <a:cs typeface="+mn-cs"/>
              </a:rPr>
              <a:t>these to be ongoing processes that require alternate use of the processor and I/O</a:t>
            </a:r>
          </a:p>
          <a:p>
            <a:r>
              <a:rPr lang="en-US" sz="1200" kern="1200" baseline="0" dirty="0" smtClean="0">
                <a:solidFill>
                  <a:schemeClr val="tx1"/>
                </a:solidFill>
                <a:latin typeface="+mn-lt"/>
                <a:ea typeface="+mn-ea"/>
                <a:cs typeface="+mn-cs"/>
              </a:rPr>
              <a:t>in a repetitive fashion. In this latter case, the service times represent the processor</a:t>
            </a:r>
          </a:p>
          <a:p>
            <a:r>
              <a:rPr lang="en-US" sz="1200" kern="1200" baseline="0" dirty="0" smtClean="0">
                <a:solidFill>
                  <a:schemeClr val="tx1"/>
                </a:solidFill>
                <a:latin typeface="+mn-lt"/>
                <a:ea typeface="+mn-ea"/>
                <a:cs typeface="+mn-cs"/>
              </a:rPr>
              <a:t>time required in one cycle. In either case, in terms of a queuing model, this quantity</a:t>
            </a:r>
          </a:p>
          <a:p>
            <a:r>
              <a:rPr lang="en-US" sz="1200" kern="1200" baseline="0" dirty="0" smtClean="0">
                <a:solidFill>
                  <a:schemeClr val="tx1"/>
                </a:solidFill>
                <a:latin typeface="+mn-lt"/>
                <a:ea typeface="+mn-ea"/>
                <a:cs typeface="+mn-cs"/>
              </a:rPr>
              <a:t>corresponds to the service time.</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extLst>
      <p:ext uri="{BB962C8B-B14F-4D97-AF65-F5344CB8AC3E}">
        <p14:creationId xmlns:p14="http://schemas.microsoft.com/office/powerpoint/2010/main" val="1418455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Another approach to reducing the bias in favor of</a:t>
            </a:r>
          </a:p>
          <a:p>
            <a:r>
              <a:rPr lang="en-US" sz="1200" kern="1200" baseline="0" dirty="0" smtClean="0">
                <a:solidFill>
                  <a:schemeClr val="tx1"/>
                </a:solidFill>
                <a:latin typeface="+mn-lt"/>
                <a:ea typeface="+mn-ea"/>
                <a:cs typeface="+mn-cs"/>
              </a:rPr>
              <a:t>long processes inherent in FCFS is the shortest process next (SPN) policy. This is</a:t>
            </a:r>
          </a:p>
          <a:p>
            <a:r>
              <a:rPr lang="en-US" sz="1200" kern="1200" baseline="0" dirty="0" smtClean="0">
                <a:solidFill>
                  <a:schemeClr val="tx1"/>
                </a:solidFill>
                <a:latin typeface="+mn-lt"/>
                <a:ea typeface="+mn-ea"/>
                <a:cs typeface="+mn-cs"/>
              </a:rPr>
              <a:t>a nonpreemptive policy in which the process with the shortest expected processing</a:t>
            </a:r>
          </a:p>
          <a:p>
            <a:r>
              <a:rPr lang="en-US" sz="1200" kern="1200" baseline="0" dirty="0" smtClean="0">
                <a:solidFill>
                  <a:schemeClr val="tx1"/>
                </a:solidFill>
                <a:latin typeface="+mn-lt"/>
                <a:ea typeface="+mn-ea"/>
                <a:cs typeface="+mn-cs"/>
              </a:rPr>
              <a:t>time is selected next. Thus, a short process will jump to the head of the queue past</a:t>
            </a:r>
          </a:p>
          <a:p>
            <a:r>
              <a:rPr lang="en-US" sz="1200" kern="1200" baseline="0" dirty="0" smtClean="0">
                <a:solidFill>
                  <a:schemeClr val="tx1"/>
                </a:solidFill>
                <a:latin typeface="+mn-lt"/>
                <a:ea typeface="+mn-ea"/>
                <a:cs typeface="+mn-cs"/>
              </a:rPr>
              <a:t>longer jobs.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9.5 and Table 9.5 show the results for our example. Note that process</a:t>
            </a:r>
          </a:p>
          <a:p>
            <a:r>
              <a:rPr lang="en-US" sz="1200" kern="1200" baseline="0" dirty="0" smtClean="0">
                <a:solidFill>
                  <a:schemeClr val="tx1"/>
                </a:solidFill>
                <a:latin typeface="+mn-lt"/>
                <a:ea typeface="+mn-ea"/>
                <a:cs typeface="+mn-cs"/>
              </a:rPr>
              <a:t>E receives service much earlier than under FCFS. Overall performance is also significantly</a:t>
            </a:r>
          </a:p>
          <a:p>
            <a:r>
              <a:rPr lang="en-US" sz="1200" kern="1200" baseline="0" dirty="0" smtClean="0">
                <a:solidFill>
                  <a:schemeClr val="tx1"/>
                </a:solidFill>
                <a:latin typeface="+mn-lt"/>
                <a:ea typeface="+mn-ea"/>
                <a:cs typeface="+mn-cs"/>
              </a:rPr>
              <a:t>improved in terms of response time. However, the variability of response</a:t>
            </a:r>
          </a:p>
          <a:p>
            <a:r>
              <a:rPr lang="en-US" sz="1200" kern="1200" baseline="0" dirty="0" smtClean="0">
                <a:solidFill>
                  <a:schemeClr val="tx1"/>
                </a:solidFill>
                <a:latin typeface="+mn-lt"/>
                <a:ea typeface="+mn-ea"/>
                <a:cs typeface="+mn-cs"/>
              </a:rPr>
              <a:t>times is increased, especially for longer processes, and thus predictability is reduced.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difficulty with the SPN policy is the need to know or at least estimate the</a:t>
            </a:r>
          </a:p>
          <a:p>
            <a:r>
              <a:rPr lang="en-US" sz="1200" kern="1200" baseline="0" dirty="0" smtClean="0">
                <a:solidFill>
                  <a:schemeClr val="tx1"/>
                </a:solidFill>
                <a:latin typeface="+mn-lt"/>
                <a:ea typeface="+mn-ea"/>
                <a:cs typeface="+mn-cs"/>
              </a:rPr>
              <a:t>required processing time of each process. For batch jobs, the system may require the</a:t>
            </a:r>
          </a:p>
          <a:p>
            <a:r>
              <a:rPr lang="en-US" sz="1200" kern="1200" baseline="0" dirty="0" smtClean="0">
                <a:solidFill>
                  <a:schemeClr val="tx1"/>
                </a:solidFill>
                <a:latin typeface="+mn-lt"/>
                <a:ea typeface="+mn-ea"/>
                <a:cs typeface="+mn-cs"/>
              </a:rPr>
              <a:t>programmer to estimate the value and supply it to the operating system. If the programmer’s</a:t>
            </a:r>
          </a:p>
          <a:p>
            <a:r>
              <a:rPr lang="en-US" sz="1200" kern="1200" baseline="0" dirty="0" smtClean="0">
                <a:solidFill>
                  <a:schemeClr val="tx1"/>
                </a:solidFill>
                <a:latin typeface="+mn-lt"/>
                <a:ea typeface="+mn-ea"/>
                <a:cs typeface="+mn-cs"/>
              </a:rPr>
              <a:t>estimate is substantially under the actual running time, the system may abort the</a:t>
            </a:r>
          </a:p>
          <a:p>
            <a:r>
              <a:rPr lang="en-US" sz="1200" kern="1200" baseline="0" dirty="0" smtClean="0">
                <a:solidFill>
                  <a:schemeClr val="tx1"/>
                </a:solidFill>
                <a:latin typeface="+mn-lt"/>
                <a:ea typeface="+mn-ea"/>
                <a:cs typeface="+mn-cs"/>
              </a:rPr>
              <a:t>job. In a production environment, the same jobs run frequently, and statistics may be</a:t>
            </a:r>
          </a:p>
          <a:p>
            <a:r>
              <a:rPr lang="en-US" sz="1200" kern="1200" baseline="0" dirty="0" smtClean="0">
                <a:solidFill>
                  <a:schemeClr val="tx1"/>
                </a:solidFill>
                <a:latin typeface="+mn-lt"/>
                <a:ea typeface="+mn-ea"/>
                <a:cs typeface="+mn-cs"/>
              </a:rPr>
              <a:t>gathered. For interactive processes, the operating system may keep a running average</a:t>
            </a:r>
          </a:p>
          <a:p>
            <a:r>
              <a:rPr lang="en-US" sz="1200" kern="1200" baseline="0" dirty="0" smtClean="0">
                <a:solidFill>
                  <a:schemeClr val="tx1"/>
                </a:solidFill>
                <a:latin typeface="+mn-lt"/>
                <a:ea typeface="+mn-ea"/>
                <a:cs typeface="+mn-cs"/>
              </a:rPr>
              <a:t>of each “burst” for each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risk with SPN is the possibility of starvation for longer processes, as long</a:t>
            </a:r>
          </a:p>
          <a:p>
            <a:r>
              <a:rPr lang="en-US" sz="1200" kern="1200" baseline="0" dirty="0" smtClean="0">
                <a:solidFill>
                  <a:schemeClr val="tx1"/>
                </a:solidFill>
                <a:latin typeface="+mn-lt"/>
                <a:ea typeface="+mn-ea"/>
                <a:cs typeface="+mn-cs"/>
              </a:rPr>
              <a:t>as there is a steady supply of shorter processes. On the other hand, although SPN</a:t>
            </a:r>
          </a:p>
          <a:p>
            <a:r>
              <a:rPr lang="en-US" sz="1200" kern="1200" baseline="0" dirty="0" smtClean="0">
                <a:solidFill>
                  <a:schemeClr val="tx1"/>
                </a:solidFill>
                <a:latin typeface="+mn-lt"/>
                <a:ea typeface="+mn-ea"/>
                <a:cs typeface="+mn-cs"/>
              </a:rPr>
              <a:t>reduces the bias in favor of longer jobs, it still is not desirable for a time-sharing or</a:t>
            </a:r>
          </a:p>
          <a:p>
            <a:r>
              <a:rPr lang="en-US" sz="1200" kern="1200" baseline="0" dirty="0" smtClean="0">
                <a:solidFill>
                  <a:schemeClr val="tx1"/>
                </a:solidFill>
                <a:latin typeface="+mn-lt"/>
                <a:ea typeface="+mn-ea"/>
                <a:cs typeface="+mn-cs"/>
              </a:rPr>
              <a:t>transaction processing environment because of the lack of preemption. Looking</a:t>
            </a:r>
          </a:p>
          <a:p>
            <a:r>
              <a:rPr lang="en-US" sz="1200" kern="1200" baseline="0" dirty="0" smtClean="0">
                <a:solidFill>
                  <a:schemeClr val="tx1"/>
                </a:solidFill>
                <a:latin typeface="+mn-lt"/>
                <a:ea typeface="+mn-ea"/>
                <a:cs typeface="+mn-cs"/>
              </a:rPr>
              <a:t>back at our worst-case analysis described under FCFS, processes W, X, Y, and Z</a:t>
            </a:r>
          </a:p>
          <a:p>
            <a:r>
              <a:rPr lang="en-US" sz="1200" kern="1200" baseline="0" dirty="0" smtClean="0">
                <a:solidFill>
                  <a:schemeClr val="tx1"/>
                </a:solidFill>
                <a:latin typeface="+mn-lt"/>
                <a:ea typeface="+mn-ea"/>
                <a:cs typeface="+mn-cs"/>
              </a:rPr>
              <a:t>will still execute in the same order, heavily penalizing the short process Y.</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extLst>
      <p:ext uri="{BB962C8B-B14F-4D97-AF65-F5344CB8AC3E}">
        <p14:creationId xmlns:p14="http://schemas.microsoft.com/office/powerpoint/2010/main" val="2922245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size of the coefficient as a function of its position in the expansion is shown</a:t>
            </a:r>
          </a:p>
          <a:p>
            <a:r>
              <a:rPr lang="en-US" sz="1200" kern="1200" baseline="0" dirty="0" smtClean="0">
                <a:solidFill>
                  <a:schemeClr val="tx1"/>
                </a:solidFill>
                <a:latin typeface="+mn-lt"/>
                <a:ea typeface="+mn-ea"/>
                <a:cs typeface="+mn-cs"/>
              </a:rPr>
              <a:t>in Figure 9.8 . The larger the value of , the greater is the weight given to the more</a:t>
            </a:r>
          </a:p>
          <a:p>
            <a:r>
              <a:rPr lang="en-US" sz="1200" kern="1200" baseline="0" dirty="0" smtClean="0">
                <a:solidFill>
                  <a:schemeClr val="tx1"/>
                </a:solidFill>
                <a:latin typeface="+mn-lt"/>
                <a:ea typeface="+mn-ea"/>
                <a:cs typeface="+mn-cs"/>
              </a:rPr>
              <a:t>recent observations. For  </a:t>
            </a:r>
            <a:r>
              <a:rPr lang="en-US" sz="1200" kern="1200" baseline="0" dirty="0" err="1" smtClean="0">
                <a:solidFill>
                  <a:schemeClr val="tx1"/>
                </a:solidFill>
                <a:latin typeface="+mn-lt"/>
                <a:ea typeface="+mn-ea"/>
                <a:cs typeface="+mn-cs"/>
              </a:rPr>
              <a:t>α</a:t>
            </a:r>
            <a:r>
              <a:rPr lang="en-US" sz="1200" kern="1200" baseline="0" dirty="0" smtClean="0">
                <a:solidFill>
                  <a:schemeClr val="tx1"/>
                </a:solidFill>
                <a:latin typeface="+mn-lt"/>
                <a:ea typeface="+mn-ea"/>
                <a:cs typeface="+mn-cs"/>
              </a:rPr>
              <a:t>= 0.8, virtually all of the weight is given to the four most</a:t>
            </a:r>
          </a:p>
          <a:p>
            <a:r>
              <a:rPr lang="en-US" sz="1200" kern="1200" baseline="0" dirty="0" smtClean="0">
                <a:solidFill>
                  <a:schemeClr val="tx1"/>
                </a:solidFill>
                <a:latin typeface="+mn-lt"/>
                <a:ea typeface="+mn-ea"/>
                <a:cs typeface="+mn-cs"/>
              </a:rPr>
              <a:t>recent observations, whereas for  </a:t>
            </a:r>
            <a:r>
              <a:rPr lang="en-US" sz="1200" kern="1200" baseline="0" dirty="0" err="1" smtClean="0">
                <a:solidFill>
                  <a:schemeClr val="tx1"/>
                </a:solidFill>
                <a:latin typeface="+mn-lt"/>
                <a:ea typeface="+mn-ea"/>
                <a:cs typeface="+mn-cs"/>
              </a:rPr>
              <a:t>α</a:t>
            </a:r>
            <a:r>
              <a:rPr lang="en-US" sz="1200" kern="1200" baseline="0" dirty="0" smtClean="0">
                <a:solidFill>
                  <a:schemeClr val="tx1"/>
                </a:solidFill>
                <a:latin typeface="+mn-lt"/>
                <a:ea typeface="+mn-ea"/>
                <a:cs typeface="+mn-cs"/>
              </a:rPr>
              <a:t> = 0.2, the averaging is effectively spread out over</a:t>
            </a:r>
          </a:p>
          <a:p>
            <a:r>
              <a:rPr lang="en-US" sz="1200" kern="1200" baseline="0" dirty="0" smtClean="0">
                <a:solidFill>
                  <a:schemeClr val="tx1"/>
                </a:solidFill>
                <a:latin typeface="+mn-lt"/>
                <a:ea typeface="+mn-ea"/>
                <a:cs typeface="+mn-cs"/>
              </a:rPr>
              <a:t>the eight or so most recent observations. The advantage of using a value of  close</a:t>
            </a:r>
          </a:p>
          <a:p>
            <a:r>
              <a:rPr lang="en-US" sz="1200" kern="1200" baseline="0" dirty="0" smtClean="0">
                <a:solidFill>
                  <a:schemeClr val="tx1"/>
                </a:solidFill>
                <a:latin typeface="+mn-lt"/>
                <a:ea typeface="+mn-ea"/>
                <a:cs typeface="+mn-cs"/>
              </a:rPr>
              <a:t>to 1 is that the average will quickly reflect a rapid change in the observed quantity.</a:t>
            </a:r>
          </a:p>
          <a:p>
            <a:r>
              <a:rPr lang="en-US" sz="1200" kern="1200" baseline="0" dirty="0" smtClean="0">
                <a:solidFill>
                  <a:schemeClr val="tx1"/>
                </a:solidFill>
                <a:latin typeface="+mn-lt"/>
                <a:ea typeface="+mn-ea"/>
                <a:cs typeface="+mn-cs"/>
              </a:rPr>
              <a:t>The disadvantage is that if there is a brief surge in the value of the observed quantity</a:t>
            </a:r>
          </a:p>
          <a:p>
            <a:r>
              <a:rPr lang="en-US" sz="1200" kern="1200" baseline="0" dirty="0" smtClean="0">
                <a:solidFill>
                  <a:schemeClr val="tx1"/>
                </a:solidFill>
                <a:latin typeface="+mn-lt"/>
                <a:ea typeface="+mn-ea"/>
                <a:cs typeface="+mn-cs"/>
              </a:rPr>
              <a:t>and it then settles back to some average value, the use of a large value of  </a:t>
            </a:r>
            <a:r>
              <a:rPr lang="en-US" sz="1200" kern="1200" baseline="0" dirty="0" err="1" smtClean="0">
                <a:solidFill>
                  <a:schemeClr val="tx1"/>
                </a:solidFill>
                <a:latin typeface="+mn-lt"/>
                <a:ea typeface="+mn-ea"/>
                <a:cs typeface="+mn-cs"/>
              </a:rPr>
              <a:t>α</a:t>
            </a:r>
            <a:r>
              <a:rPr lang="en-US" sz="1200" kern="1200" baseline="0" dirty="0" smtClean="0">
                <a:solidFill>
                  <a:schemeClr val="tx1"/>
                </a:solidFill>
                <a:latin typeface="+mn-lt"/>
                <a:ea typeface="+mn-ea"/>
                <a:cs typeface="+mn-cs"/>
              </a:rPr>
              <a:t> will</a:t>
            </a:r>
          </a:p>
          <a:p>
            <a:r>
              <a:rPr lang="en-US" sz="1200" kern="1200" baseline="0" dirty="0" smtClean="0">
                <a:solidFill>
                  <a:schemeClr val="tx1"/>
                </a:solidFill>
                <a:latin typeface="+mn-lt"/>
                <a:ea typeface="+mn-ea"/>
                <a:cs typeface="+mn-cs"/>
              </a:rPr>
              <a:t>result in jerky changes in the average.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extLst>
      <p:ext uri="{BB962C8B-B14F-4D97-AF65-F5344CB8AC3E}">
        <p14:creationId xmlns:p14="http://schemas.microsoft.com/office/powerpoint/2010/main" val="1909715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Figure 9.9 compares simple averaging with exponential averaging (for two different values of </a:t>
            </a:r>
            <a:r>
              <a:rPr lang="el-GR" i="1" dirty="0" smtClean="0"/>
              <a:t>α</a:t>
            </a:r>
            <a:r>
              <a:rPr lang="en-NZ" dirty="0" smtClean="0"/>
              <a:t>). </a:t>
            </a:r>
          </a:p>
          <a:p>
            <a:endParaRPr lang="en-NZ" dirty="0" smtClean="0"/>
          </a:p>
          <a:p>
            <a:r>
              <a:rPr lang="en-NZ" dirty="0" smtClean="0"/>
              <a:t>Here (Figure 9.9a), the observed value begins at 1, grows gradually to a value of 10, and then stays there.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extLst>
      <p:ext uri="{BB962C8B-B14F-4D97-AF65-F5344CB8AC3E}">
        <p14:creationId xmlns:p14="http://schemas.microsoft.com/office/powerpoint/2010/main" val="1349748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While here</a:t>
            </a:r>
            <a:r>
              <a:rPr lang="en-US" baseline="0" dirty="0" smtClean="0"/>
              <a:t> (</a:t>
            </a:r>
            <a:r>
              <a:rPr lang="en-NZ" dirty="0" smtClean="0"/>
              <a:t>Figure 9.9b), the observed value begins at 20, declines gradually to 10, and then stays there. </a:t>
            </a:r>
          </a:p>
          <a:p>
            <a:endParaRPr lang="en-NZ" dirty="0" smtClean="0"/>
          </a:p>
          <a:p>
            <a:r>
              <a:rPr lang="en-NZ" dirty="0" smtClean="0"/>
              <a:t>In both cases, we start out with an estimate of S</a:t>
            </a:r>
            <a:r>
              <a:rPr lang="en-NZ" baseline="-25000" dirty="0" smtClean="0"/>
              <a:t>1 </a:t>
            </a:r>
            <a:r>
              <a:rPr lang="en-NZ" dirty="0" smtClean="0"/>
              <a:t>= 0.</a:t>
            </a:r>
          </a:p>
          <a:p>
            <a:pPr lvl="1">
              <a:buFont typeface="Arial" pitchFamily="34" charset="0"/>
              <a:buChar char="•"/>
            </a:pPr>
            <a:r>
              <a:rPr lang="en-NZ" dirty="0" smtClean="0"/>
              <a:t> This gives greater priority to new processes. </a:t>
            </a:r>
          </a:p>
          <a:p>
            <a:pPr lvl="0">
              <a:buFont typeface="Arial" pitchFamily="34" charset="0"/>
              <a:buNone/>
            </a:pPr>
            <a:endParaRPr lang="en-NZ" dirty="0" smtClean="0"/>
          </a:p>
          <a:p>
            <a:pPr lvl="0">
              <a:buFont typeface="Arial" pitchFamily="34" charset="0"/>
              <a:buNone/>
            </a:pPr>
            <a:r>
              <a:rPr lang="en-NZ" dirty="0" smtClean="0"/>
              <a:t>Note that exponential averaging tracks changes in process behavior faster than does simple averaging and that the larger value of </a:t>
            </a:r>
            <a:r>
              <a:rPr lang="el-GR" i="1" dirty="0" smtClean="0"/>
              <a:t>α</a:t>
            </a:r>
            <a:r>
              <a:rPr lang="en-NZ" dirty="0" smtClean="0"/>
              <a:t> results in a more rapid reaction to the change in the observed value.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extLst>
      <p:ext uri="{BB962C8B-B14F-4D97-AF65-F5344CB8AC3E}">
        <p14:creationId xmlns:p14="http://schemas.microsoft.com/office/powerpoint/2010/main" val="19218895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we describe the various scheduling policies, we will use the set of processes</a:t>
            </a:r>
          </a:p>
          <a:p>
            <a:r>
              <a:rPr lang="en-US" sz="1200" kern="1200" baseline="0" dirty="0" smtClean="0">
                <a:solidFill>
                  <a:schemeClr val="tx1"/>
                </a:solidFill>
                <a:latin typeface="+mn-lt"/>
                <a:ea typeface="+mn-ea"/>
                <a:cs typeface="+mn-cs"/>
              </a:rPr>
              <a:t>in Table 9.4 as a running example. We can think of these as batch jobs, with the</a:t>
            </a:r>
          </a:p>
          <a:p>
            <a:r>
              <a:rPr lang="en-US" sz="1200" kern="1200" baseline="0" dirty="0" smtClean="0">
                <a:solidFill>
                  <a:schemeClr val="tx1"/>
                </a:solidFill>
                <a:latin typeface="+mn-lt"/>
                <a:ea typeface="+mn-ea"/>
                <a:cs typeface="+mn-cs"/>
              </a:rPr>
              <a:t>service time being the total execution time required. Alternatively, we can consider</a:t>
            </a:r>
          </a:p>
          <a:p>
            <a:r>
              <a:rPr lang="en-US" sz="1200" kern="1200" baseline="0" dirty="0" smtClean="0">
                <a:solidFill>
                  <a:schemeClr val="tx1"/>
                </a:solidFill>
                <a:latin typeface="+mn-lt"/>
                <a:ea typeface="+mn-ea"/>
                <a:cs typeface="+mn-cs"/>
              </a:rPr>
              <a:t>these to be ongoing processes that require alternate use of the processor and I/O</a:t>
            </a:r>
          </a:p>
          <a:p>
            <a:r>
              <a:rPr lang="en-US" sz="1200" kern="1200" baseline="0" dirty="0" smtClean="0">
                <a:solidFill>
                  <a:schemeClr val="tx1"/>
                </a:solidFill>
                <a:latin typeface="+mn-lt"/>
                <a:ea typeface="+mn-ea"/>
                <a:cs typeface="+mn-cs"/>
              </a:rPr>
              <a:t>in a repetitive fashion. In this latter case, the service times represent the processor</a:t>
            </a:r>
          </a:p>
          <a:p>
            <a:r>
              <a:rPr lang="en-US" sz="1200" kern="1200" baseline="0" dirty="0" smtClean="0">
                <a:solidFill>
                  <a:schemeClr val="tx1"/>
                </a:solidFill>
                <a:latin typeface="+mn-lt"/>
                <a:ea typeface="+mn-ea"/>
                <a:cs typeface="+mn-cs"/>
              </a:rPr>
              <a:t>time required in one cycle. In either case, in terms of a queuing model, this quantity</a:t>
            </a:r>
          </a:p>
          <a:p>
            <a:r>
              <a:rPr lang="en-US" sz="1200" kern="1200" baseline="0" dirty="0" smtClean="0">
                <a:solidFill>
                  <a:schemeClr val="tx1"/>
                </a:solidFill>
                <a:latin typeface="+mn-lt"/>
                <a:ea typeface="+mn-ea"/>
                <a:cs typeface="+mn-cs"/>
              </a:rPr>
              <a:t>corresponds to the service time.</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extLst>
      <p:ext uri="{BB962C8B-B14F-4D97-AF65-F5344CB8AC3E}">
        <p14:creationId xmlns:p14="http://schemas.microsoft.com/office/powerpoint/2010/main" val="3611519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In a multiprogramming system, multiple processes exist concurrently in main memory.</a:t>
            </a:r>
          </a:p>
          <a:p>
            <a:r>
              <a:rPr lang="en-US" sz="1200" kern="1200" baseline="0" dirty="0" smtClean="0">
                <a:solidFill>
                  <a:schemeClr val="tx1"/>
                </a:solidFill>
                <a:latin typeface="+mn-lt"/>
                <a:ea typeface="+mn-ea"/>
                <a:cs typeface="+mn-cs"/>
              </a:rPr>
              <a:t>Each process alternates between using a processor and waiting for some event</a:t>
            </a:r>
          </a:p>
          <a:p>
            <a:r>
              <a:rPr lang="en-US" sz="1200" kern="1200" baseline="0" dirty="0" smtClean="0">
                <a:solidFill>
                  <a:schemeClr val="tx1"/>
                </a:solidFill>
                <a:latin typeface="+mn-lt"/>
                <a:ea typeface="+mn-ea"/>
                <a:cs typeface="+mn-cs"/>
              </a:rPr>
              <a:t>to occur, such as the completion of an I/O operation. The processor or processors</a:t>
            </a:r>
          </a:p>
          <a:p>
            <a:r>
              <a:rPr lang="en-US" sz="1200" kern="1200" baseline="0" dirty="0" smtClean="0">
                <a:solidFill>
                  <a:schemeClr val="tx1"/>
                </a:solidFill>
                <a:latin typeface="+mn-lt"/>
                <a:ea typeface="+mn-ea"/>
                <a:cs typeface="+mn-cs"/>
              </a:rPr>
              <a:t>are kept busy by executing one process while the others wait.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key to multiprogramming is scheduling. In fact, four types of scheduling are</a:t>
            </a:r>
          </a:p>
          <a:p>
            <a:r>
              <a:rPr lang="en-US" sz="1200" kern="1200" baseline="0" dirty="0" smtClean="0">
                <a:solidFill>
                  <a:schemeClr val="tx1"/>
                </a:solidFill>
                <a:latin typeface="+mn-lt"/>
                <a:ea typeface="+mn-ea"/>
                <a:cs typeface="+mn-cs"/>
              </a:rPr>
              <a:t>typically involved (Table 9.1). One of these, I/O scheduling, is more conveniently addressed</a:t>
            </a:r>
          </a:p>
          <a:p>
            <a:r>
              <a:rPr lang="en-US" sz="1200" kern="1200" baseline="0" dirty="0" smtClean="0">
                <a:solidFill>
                  <a:schemeClr val="tx1"/>
                </a:solidFill>
                <a:latin typeface="+mn-lt"/>
                <a:ea typeface="+mn-ea"/>
                <a:cs typeface="+mn-cs"/>
              </a:rPr>
              <a:t>in Chapter 11, where I/O is discussed. The remaining three types of scheduling,</a:t>
            </a:r>
          </a:p>
          <a:p>
            <a:r>
              <a:rPr lang="en-US" sz="1200" kern="1200" baseline="0" dirty="0" smtClean="0">
                <a:solidFill>
                  <a:schemeClr val="tx1"/>
                </a:solidFill>
                <a:latin typeface="+mn-lt"/>
                <a:ea typeface="+mn-ea"/>
                <a:cs typeface="+mn-cs"/>
              </a:rPr>
              <a:t>which are types of processor scheduling, are addressed in this chapter and the next.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chapter begins with an examination of the three types of processor scheduling,</a:t>
            </a:r>
          </a:p>
          <a:p>
            <a:r>
              <a:rPr lang="en-US" sz="1200" kern="1200" baseline="0" dirty="0" smtClean="0">
                <a:solidFill>
                  <a:schemeClr val="tx1"/>
                </a:solidFill>
                <a:latin typeface="+mn-lt"/>
                <a:ea typeface="+mn-ea"/>
                <a:cs typeface="+mn-cs"/>
              </a:rPr>
              <a:t>showing how they are related. We see that long-term scheduling and </a:t>
            </a:r>
            <a:r>
              <a:rPr lang="en-US" sz="1200" kern="1200" baseline="0" dirty="0" err="1" smtClean="0">
                <a:solidFill>
                  <a:schemeClr val="tx1"/>
                </a:solidFill>
                <a:latin typeface="+mn-lt"/>
                <a:ea typeface="+mn-ea"/>
                <a:cs typeface="+mn-cs"/>
              </a:rPr>
              <a:t>mediumterm</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scheduling are driven primarily by performance concerns related to the degree</a:t>
            </a:r>
          </a:p>
          <a:p>
            <a:r>
              <a:rPr lang="en-US" sz="1200" kern="1200" baseline="0" dirty="0" smtClean="0">
                <a:solidFill>
                  <a:schemeClr val="tx1"/>
                </a:solidFill>
                <a:latin typeface="+mn-lt"/>
                <a:ea typeface="+mn-ea"/>
                <a:cs typeface="+mn-cs"/>
              </a:rPr>
              <a:t>of multiprogramming. These issues are dealt with to some extent in Chapter 3 and in</a:t>
            </a:r>
          </a:p>
          <a:p>
            <a:r>
              <a:rPr lang="en-US" sz="1200" kern="1200" baseline="0" dirty="0" smtClean="0">
                <a:solidFill>
                  <a:schemeClr val="tx1"/>
                </a:solidFill>
                <a:latin typeface="+mn-lt"/>
                <a:ea typeface="+mn-ea"/>
                <a:cs typeface="+mn-cs"/>
              </a:rPr>
              <a:t>more detail in Chapters 7 and 8. Thus, the remainder of this chapter concentrates on</a:t>
            </a:r>
          </a:p>
          <a:p>
            <a:r>
              <a:rPr lang="en-US" sz="1200" kern="1200" baseline="0" dirty="0" smtClean="0">
                <a:solidFill>
                  <a:schemeClr val="tx1"/>
                </a:solidFill>
                <a:latin typeface="+mn-lt"/>
                <a:ea typeface="+mn-ea"/>
                <a:cs typeface="+mn-cs"/>
              </a:rPr>
              <a:t>short-term scheduling and is limited to a consideration of scheduling on a uniprocessor</a:t>
            </a:r>
          </a:p>
          <a:p>
            <a:r>
              <a:rPr lang="en-US" sz="1200" kern="1200" baseline="0" dirty="0" smtClean="0">
                <a:solidFill>
                  <a:schemeClr val="tx1"/>
                </a:solidFill>
                <a:latin typeface="+mn-lt"/>
                <a:ea typeface="+mn-ea"/>
                <a:cs typeface="+mn-cs"/>
              </a:rPr>
              <a:t>system. Because the use of multiple processors adds additional complexity, it</a:t>
            </a:r>
          </a:p>
          <a:p>
            <a:r>
              <a:rPr lang="en-US" sz="1200" kern="1200" baseline="0" dirty="0" smtClean="0">
                <a:solidFill>
                  <a:schemeClr val="tx1"/>
                </a:solidFill>
                <a:latin typeface="+mn-lt"/>
                <a:ea typeface="+mn-ea"/>
                <a:cs typeface="+mn-cs"/>
              </a:rPr>
              <a:t>is best to focus on the uniprocessor case first, so that the differences among scheduling</a:t>
            </a:r>
          </a:p>
          <a:p>
            <a:r>
              <a:rPr lang="en-US" sz="1200" kern="1200" baseline="0" dirty="0" smtClean="0">
                <a:solidFill>
                  <a:schemeClr val="tx1"/>
                </a:solidFill>
                <a:latin typeface="+mn-lt"/>
                <a:ea typeface="+mn-ea"/>
                <a:cs typeface="+mn-cs"/>
              </a:rPr>
              <a:t>algorithms can be clearly seen.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extLst>
      <p:ext uri="{BB962C8B-B14F-4D97-AF65-F5344CB8AC3E}">
        <p14:creationId xmlns:p14="http://schemas.microsoft.com/office/powerpoint/2010/main" val="1501513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shortest remaining time (SRT) policy is a</a:t>
            </a:r>
          </a:p>
          <a:p>
            <a:r>
              <a:rPr lang="en-US" sz="1200" kern="1200" baseline="0" dirty="0" smtClean="0">
                <a:solidFill>
                  <a:schemeClr val="tx1"/>
                </a:solidFill>
                <a:latin typeface="+mn-lt"/>
                <a:ea typeface="+mn-ea"/>
                <a:cs typeface="+mn-cs"/>
              </a:rPr>
              <a:t>preemptive version of SPN. In this case, the scheduler always chooses the process</a:t>
            </a:r>
          </a:p>
          <a:p>
            <a:r>
              <a:rPr lang="en-US" sz="1200" kern="1200" baseline="0" dirty="0" smtClean="0">
                <a:solidFill>
                  <a:schemeClr val="tx1"/>
                </a:solidFill>
                <a:latin typeface="+mn-lt"/>
                <a:ea typeface="+mn-ea"/>
                <a:cs typeface="+mn-cs"/>
              </a:rPr>
              <a:t>that has the shortest expected remaining processing time. When a new process joins</a:t>
            </a:r>
          </a:p>
          <a:p>
            <a:r>
              <a:rPr lang="en-US" sz="1200" kern="1200" baseline="0" dirty="0" smtClean="0">
                <a:solidFill>
                  <a:schemeClr val="tx1"/>
                </a:solidFill>
                <a:latin typeface="+mn-lt"/>
                <a:ea typeface="+mn-ea"/>
                <a:cs typeface="+mn-cs"/>
              </a:rPr>
              <a:t>the ready queue, it may in fact have a shorter remaining time than the currently</a:t>
            </a:r>
          </a:p>
          <a:p>
            <a:r>
              <a:rPr lang="en-US" sz="1200" kern="1200" baseline="0" dirty="0" smtClean="0">
                <a:solidFill>
                  <a:schemeClr val="tx1"/>
                </a:solidFill>
                <a:latin typeface="+mn-lt"/>
                <a:ea typeface="+mn-ea"/>
                <a:cs typeface="+mn-cs"/>
              </a:rPr>
              <a:t>running process. Accordingly, the scheduler may preempt the current process when</a:t>
            </a:r>
          </a:p>
          <a:p>
            <a:r>
              <a:rPr lang="en-US" sz="1200" kern="1200" baseline="0" dirty="0" smtClean="0">
                <a:solidFill>
                  <a:schemeClr val="tx1"/>
                </a:solidFill>
                <a:latin typeface="+mn-lt"/>
                <a:ea typeface="+mn-ea"/>
                <a:cs typeface="+mn-cs"/>
              </a:rPr>
              <a:t>a new process becomes ready. As with SPN, the scheduler must have an estimate of</a:t>
            </a:r>
          </a:p>
          <a:p>
            <a:r>
              <a:rPr lang="en-US" sz="1200" kern="1200" baseline="0" dirty="0" smtClean="0">
                <a:solidFill>
                  <a:schemeClr val="tx1"/>
                </a:solidFill>
                <a:latin typeface="+mn-lt"/>
                <a:ea typeface="+mn-ea"/>
                <a:cs typeface="+mn-cs"/>
              </a:rPr>
              <a:t>processing time to perform the selection function, and there is a risk of starvation of</a:t>
            </a:r>
          </a:p>
          <a:p>
            <a:r>
              <a:rPr lang="en-US" sz="1200" kern="1200" baseline="0" dirty="0" smtClean="0">
                <a:solidFill>
                  <a:schemeClr val="tx1"/>
                </a:solidFill>
                <a:latin typeface="+mn-lt"/>
                <a:ea typeface="+mn-ea"/>
                <a:cs typeface="+mn-cs"/>
              </a:rPr>
              <a:t>longer processes.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SRT does not have the bias in favor of long processes found in FCFS. Unlike</a:t>
            </a:r>
          </a:p>
          <a:p>
            <a:r>
              <a:rPr lang="en-US" sz="1200" kern="1200" baseline="0" dirty="0" smtClean="0">
                <a:solidFill>
                  <a:schemeClr val="tx1"/>
                </a:solidFill>
                <a:latin typeface="+mn-lt"/>
                <a:ea typeface="+mn-ea"/>
                <a:cs typeface="+mn-cs"/>
              </a:rPr>
              <a:t>round robin, no additional interrupts are generated, reducing overhead. On the</a:t>
            </a:r>
          </a:p>
          <a:p>
            <a:r>
              <a:rPr lang="en-US" sz="1200" kern="1200" baseline="0" dirty="0" smtClean="0">
                <a:solidFill>
                  <a:schemeClr val="tx1"/>
                </a:solidFill>
                <a:latin typeface="+mn-lt"/>
                <a:ea typeface="+mn-ea"/>
                <a:cs typeface="+mn-cs"/>
              </a:rPr>
              <a:t>other hand, elapsed service times must be recorded, contributing to overhead. SRT</a:t>
            </a:r>
          </a:p>
          <a:p>
            <a:r>
              <a:rPr lang="en-US" sz="1200" kern="1200" baseline="0" dirty="0" smtClean="0">
                <a:solidFill>
                  <a:schemeClr val="tx1"/>
                </a:solidFill>
                <a:latin typeface="+mn-lt"/>
                <a:ea typeface="+mn-ea"/>
                <a:cs typeface="+mn-cs"/>
              </a:rPr>
              <a:t>should also give superior turnaround time performance to SPN, because a short job</a:t>
            </a:r>
          </a:p>
          <a:p>
            <a:r>
              <a:rPr lang="en-US" sz="1200" kern="1200" baseline="0" dirty="0" smtClean="0">
                <a:solidFill>
                  <a:schemeClr val="tx1"/>
                </a:solidFill>
                <a:latin typeface="+mn-lt"/>
                <a:ea typeface="+mn-ea"/>
                <a:cs typeface="+mn-cs"/>
              </a:rPr>
              <a:t>is given immediate preference to a running longer job.</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Note that in our example ( Table 9.5 ), the three shortest processes all receive</a:t>
            </a:r>
          </a:p>
          <a:p>
            <a:r>
              <a:rPr lang="en-US" sz="1200" kern="1200" baseline="0" dirty="0" smtClean="0">
                <a:solidFill>
                  <a:schemeClr val="tx1"/>
                </a:solidFill>
                <a:latin typeface="+mn-lt"/>
                <a:ea typeface="+mn-ea"/>
                <a:cs typeface="+mn-cs"/>
              </a:rPr>
              <a:t>immediate service, yielding a normalized turnaround time for each of 1.0.</a:t>
            </a:r>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extLst>
      <p:ext uri="{BB962C8B-B14F-4D97-AF65-F5344CB8AC3E}">
        <p14:creationId xmlns:p14="http://schemas.microsoft.com/office/powerpoint/2010/main" val="3359902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we describe the various scheduling policies, we will use the set of processes</a:t>
            </a:r>
          </a:p>
          <a:p>
            <a:r>
              <a:rPr lang="en-US" sz="1200" kern="1200" baseline="0" dirty="0" smtClean="0">
                <a:solidFill>
                  <a:schemeClr val="tx1"/>
                </a:solidFill>
                <a:latin typeface="+mn-lt"/>
                <a:ea typeface="+mn-ea"/>
                <a:cs typeface="+mn-cs"/>
              </a:rPr>
              <a:t>in Table 9.4 as a running example. We can think of these as batch jobs, with the</a:t>
            </a:r>
          </a:p>
          <a:p>
            <a:r>
              <a:rPr lang="en-US" sz="1200" kern="1200" baseline="0" dirty="0" smtClean="0">
                <a:solidFill>
                  <a:schemeClr val="tx1"/>
                </a:solidFill>
                <a:latin typeface="+mn-lt"/>
                <a:ea typeface="+mn-ea"/>
                <a:cs typeface="+mn-cs"/>
              </a:rPr>
              <a:t>service time being the total execution time required. Alternatively, we can consider</a:t>
            </a:r>
          </a:p>
          <a:p>
            <a:r>
              <a:rPr lang="en-US" sz="1200" kern="1200" baseline="0" dirty="0" smtClean="0">
                <a:solidFill>
                  <a:schemeClr val="tx1"/>
                </a:solidFill>
                <a:latin typeface="+mn-lt"/>
                <a:ea typeface="+mn-ea"/>
                <a:cs typeface="+mn-cs"/>
              </a:rPr>
              <a:t>these to be ongoing processes that require alternate use of the processor and I/O</a:t>
            </a:r>
          </a:p>
          <a:p>
            <a:r>
              <a:rPr lang="en-US" sz="1200" kern="1200" baseline="0" dirty="0" smtClean="0">
                <a:solidFill>
                  <a:schemeClr val="tx1"/>
                </a:solidFill>
                <a:latin typeface="+mn-lt"/>
                <a:ea typeface="+mn-ea"/>
                <a:cs typeface="+mn-cs"/>
              </a:rPr>
              <a:t>in a repetitive fashion. In this latter case, the service times represent the processor</a:t>
            </a:r>
          </a:p>
          <a:p>
            <a:r>
              <a:rPr lang="en-US" sz="1200" kern="1200" baseline="0" dirty="0" smtClean="0">
                <a:solidFill>
                  <a:schemeClr val="tx1"/>
                </a:solidFill>
                <a:latin typeface="+mn-lt"/>
                <a:ea typeface="+mn-ea"/>
                <a:cs typeface="+mn-cs"/>
              </a:rPr>
              <a:t>time required in one cycle. In either case, in terms of a queuing model, this quantity</a:t>
            </a:r>
          </a:p>
          <a:p>
            <a:r>
              <a:rPr lang="en-US" sz="1200" kern="1200" baseline="0" dirty="0" smtClean="0">
                <a:solidFill>
                  <a:schemeClr val="tx1"/>
                </a:solidFill>
                <a:latin typeface="+mn-lt"/>
                <a:ea typeface="+mn-ea"/>
                <a:cs typeface="+mn-cs"/>
              </a:rPr>
              <a:t>corresponds to the service time.</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extLst>
      <p:ext uri="{BB962C8B-B14F-4D97-AF65-F5344CB8AC3E}">
        <p14:creationId xmlns:p14="http://schemas.microsoft.com/office/powerpoint/2010/main" val="4030315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Table 9.5 , we have used the normalized</a:t>
            </a:r>
          </a:p>
          <a:p>
            <a:r>
              <a:rPr lang="en-US" sz="1200" kern="1200" baseline="0" dirty="0" smtClean="0">
                <a:solidFill>
                  <a:schemeClr val="tx1"/>
                </a:solidFill>
                <a:latin typeface="+mn-lt"/>
                <a:ea typeface="+mn-ea"/>
                <a:cs typeface="+mn-cs"/>
              </a:rPr>
              <a:t>turnaround time, which is the ratio of turnaround time to actual service time, as a</a:t>
            </a:r>
          </a:p>
          <a:p>
            <a:r>
              <a:rPr lang="en-US" sz="1200" kern="1200" baseline="0" dirty="0" smtClean="0">
                <a:solidFill>
                  <a:schemeClr val="tx1"/>
                </a:solidFill>
                <a:latin typeface="+mn-lt"/>
                <a:ea typeface="+mn-ea"/>
                <a:cs typeface="+mn-cs"/>
              </a:rPr>
              <a:t>figure of merit. For each individual process, we would like to minimize this ratio,</a:t>
            </a:r>
          </a:p>
          <a:p>
            <a:r>
              <a:rPr lang="en-US" sz="1200" kern="1200" baseline="0" dirty="0" smtClean="0">
                <a:solidFill>
                  <a:schemeClr val="tx1"/>
                </a:solidFill>
                <a:latin typeface="+mn-lt"/>
                <a:ea typeface="+mn-ea"/>
                <a:cs typeface="+mn-cs"/>
              </a:rPr>
              <a:t>and we would like to minimize the average value over all processes. In general,</a:t>
            </a:r>
          </a:p>
          <a:p>
            <a:r>
              <a:rPr lang="en-US" sz="1200" kern="1200" baseline="0" dirty="0" smtClean="0">
                <a:solidFill>
                  <a:schemeClr val="tx1"/>
                </a:solidFill>
                <a:latin typeface="+mn-lt"/>
                <a:ea typeface="+mn-ea"/>
                <a:cs typeface="+mn-cs"/>
              </a:rPr>
              <a:t>we cannot know ahead of time what the service time is going to be, but we can</a:t>
            </a:r>
          </a:p>
          <a:p>
            <a:r>
              <a:rPr lang="en-US" sz="1200" kern="1200" baseline="0" dirty="0" smtClean="0">
                <a:solidFill>
                  <a:schemeClr val="tx1"/>
                </a:solidFill>
                <a:latin typeface="+mn-lt"/>
                <a:ea typeface="+mn-ea"/>
                <a:cs typeface="+mn-cs"/>
              </a:rPr>
              <a:t>approximate it, either based on past history or some input from the user or a</a:t>
            </a:r>
          </a:p>
          <a:p>
            <a:r>
              <a:rPr lang="en-US" sz="1200" kern="1200" baseline="0" dirty="0" smtClean="0">
                <a:solidFill>
                  <a:schemeClr val="tx1"/>
                </a:solidFill>
                <a:latin typeface="+mn-lt"/>
                <a:ea typeface="+mn-ea"/>
                <a:cs typeface="+mn-cs"/>
              </a:rPr>
              <a:t>configuration manager.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Thus, our scheduling rule becomes the following: when the current process</a:t>
            </a:r>
          </a:p>
          <a:p>
            <a:r>
              <a:rPr lang="en-US" sz="1200" kern="1200" baseline="0" dirty="0" smtClean="0">
                <a:solidFill>
                  <a:schemeClr val="tx1"/>
                </a:solidFill>
                <a:latin typeface="+mn-lt"/>
                <a:ea typeface="+mn-ea"/>
                <a:cs typeface="+mn-cs"/>
              </a:rPr>
              <a:t>completes or is blocked, choose the ready process with the greatest value of </a:t>
            </a:r>
            <a:r>
              <a:rPr lang="en-US" sz="1200" i="1" kern="1200" baseline="0" dirty="0" smtClean="0">
                <a:solidFill>
                  <a:schemeClr val="tx1"/>
                </a:solidFill>
                <a:latin typeface="+mn-lt"/>
                <a:ea typeface="+mn-ea"/>
                <a:cs typeface="+mn-cs"/>
              </a:rPr>
              <a:t>R .</a:t>
            </a:r>
          </a:p>
          <a:p>
            <a:r>
              <a:rPr lang="en-US" sz="1200" kern="1200" baseline="0" dirty="0" smtClean="0">
                <a:solidFill>
                  <a:schemeClr val="tx1"/>
                </a:solidFill>
                <a:latin typeface="+mn-lt"/>
                <a:ea typeface="+mn-ea"/>
                <a:cs typeface="+mn-cs"/>
              </a:rPr>
              <a:t>This approach is attractive because it accounts for the age of the process. While</a:t>
            </a:r>
          </a:p>
          <a:p>
            <a:r>
              <a:rPr lang="en-US" sz="1200" kern="1200" baseline="0" dirty="0" smtClean="0">
                <a:solidFill>
                  <a:schemeClr val="tx1"/>
                </a:solidFill>
                <a:latin typeface="+mn-lt"/>
                <a:ea typeface="+mn-ea"/>
                <a:cs typeface="+mn-cs"/>
              </a:rPr>
              <a:t>shorter jobs are favored (a smaller denominator yields a larger ratio), aging without</a:t>
            </a:r>
          </a:p>
          <a:p>
            <a:r>
              <a:rPr lang="en-US" sz="1200" kern="1200" baseline="0" dirty="0" smtClean="0">
                <a:solidFill>
                  <a:schemeClr val="tx1"/>
                </a:solidFill>
                <a:latin typeface="+mn-lt"/>
                <a:ea typeface="+mn-ea"/>
                <a:cs typeface="+mn-cs"/>
              </a:rPr>
              <a:t>service increases the ratio so that a longer process will eventually get past competing</a:t>
            </a:r>
          </a:p>
          <a:p>
            <a:r>
              <a:rPr lang="en-US" sz="1200" kern="1200" baseline="0" dirty="0" smtClean="0">
                <a:solidFill>
                  <a:schemeClr val="tx1"/>
                </a:solidFill>
                <a:latin typeface="+mn-lt"/>
                <a:ea typeface="+mn-ea"/>
                <a:cs typeface="+mn-cs"/>
              </a:rPr>
              <a:t>shorter jobs.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with SRT and SPN, the expected service time must be estimated to use</a:t>
            </a:r>
          </a:p>
          <a:p>
            <a:r>
              <a:rPr lang="en-US" sz="1200" kern="1200" baseline="0" dirty="0" smtClean="0">
                <a:solidFill>
                  <a:schemeClr val="tx1"/>
                </a:solidFill>
                <a:latin typeface="+mn-lt"/>
                <a:ea typeface="+mn-ea"/>
                <a:cs typeface="+mn-cs"/>
              </a:rPr>
              <a:t>highest response ratio next (HRRN).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extLst>
      <p:ext uri="{BB962C8B-B14F-4D97-AF65-F5344CB8AC3E}">
        <p14:creationId xmlns:p14="http://schemas.microsoft.com/office/powerpoint/2010/main" val="31701584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we describe the various scheduling policies, we will use the set of processes</a:t>
            </a:r>
          </a:p>
          <a:p>
            <a:r>
              <a:rPr lang="en-US" sz="1200" kern="1200" baseline="0" dirty="0" smtClean="0">
                <a:solidFill>
                  <a:schemeClr val="tx1"/>
                </a:solidFill>
                <a:latin typeface="+mn-lt"/>
                <a:ea typeface="+mn-ea"/>
                <a:cs typeface="+mn-cs"/>
              </a:rPr>
              <a:t>in Table 9.4 as a running example. We can think of these as batch jobs, with the</a:t>
            </a:r>
          </a:p>
          <a:p>
            <a:r>
              <a:rPr lang="en-US" sz="1200" kern="1200" baseline="0" dirty="0" smtClean="0">
                <a:solidFill>
                  <a:schemeClr val="tx1"/>
                </a:solidFill>
                <a:latin typeface="+mn-lt"/>
                <a:ea typeface="+mn-ea"/>
                <a:cs typeface="+mn-cs"/>
              </a:rPr>
              <a:t>service time being the total execution time required. Alternatively, we can consider</a:t>
            </a:r>
          </a:p>
          <a:p>
            <a:r>
              <a:rPr lang="en-US" sz="1200" kern="1200" baseline="0" dirty="0" smtClean="0">
                <a:solidFill>
                  <a:schemeClr val="tx1"/>
                </a:solidFill>
                <a:latin typeface="+mn-lt"/>
                <a:ea typeface="+mn-ea"/>
                <a:cs typeface="+mn-cs"/>
              </a:rPr>
              <a:t>these to be ongoing processes that require alternate use of the processor and I/O</a:t>
            </a:r>
          </a:p>
          <a:p>
            <a:r>
              <a:rPr lang="en-US" sz="1200" kern="1200" baseline="0" dirty="0" smtClean="0">
                <a:solidFill>
                  <a:schemeClr val="tx1"/>
                </a:solidFill>
                <a:latin typeface="+mn-lt"/>
                <a:ea typeface="+mn-ea"/>
                <a:cs typeface="+mn-cs"/>
              </a:rPr>
              <a:t>in a repetitive fashion. In this latter case, the service times represent the processor</a:t>
            </a:r>
          </a:p>
          <a:p>
            <a:r>
              <a:rPr lang="en-US" sz="1200" kern="1200" baseline="0" dirty="0" smtClean="0">
                <a:solidFill>
                  <a:schemeClr val="tx1"/>
                </a:solidFill>
                <a:latin typeface="+mn-lt"/>
                <a:ea typeface="+mn-ea"/>
                <a:cs typeface="+mn-cs"/>
              </a:rPr>
              <a:t>time required in one cycle. In either case, in terms of a queuing model, this quantity</a:t>
            </a:r>
          </a:p>
          <a:p>
            <a:r>
              <a:rPr lang="en-US" sz="1200" kern="1200" baseline="0" dirty="0" smtClean="0">
                <a:solidFill>
                  <a:schemeClr val="tx1"/>
                </a:solidFill>
                <a:latin typeface="+mn-lt"/>
                <a:ea typeface="+mn-ea"/>
                <a:cs typeface="+mn-cs"/>
              </a:rPr>
              <a:t>corresponds to the service time.</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extLst>
      <p:ext uri="{BB962C8B-B14F-4D97-AF65-F5344CB8AC3E}">
        <p14:creationId xmlns:p14="http://schemas.microsoft.com/office/powerpoint/2010/main" val="14671196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Figure 9.10 illustrates the feedback scheduling mechanism by showing the</a:t>
            </a:r>
          </a:p>
          <a:p>
            <a:r>
              <a:rPr lang="en-US" sz="1200" b="0" kern="1200" baseline="0" dirty="0" smtClean="0">
                <a:solidFill>
                  <a:schemeClr val="tx1"/>
                </a:solidFill>
                <a:latin typeface="+mn-lt"/>
                <a:ea typeface="+mn-ea"/>
                <a:cs typeface="+mn-cs"/>
              </a:rPr>
              <a:t>path that a process will follow through the various queues. This approach is known</a:t>
            </a:r>
          </a:p>
          <a:p>
            <a:r>
              <a:rPr lang="en-US" sz="1200" b="0" kern="1200" baseline="0" dirty="0" smtClean="0">
                <a:solidFill>
                  <a:schemeClr val="tx1"/>
                </a:solidFill>
                <a:latin typeface="+mn-lt"/>
                <a:ea typeface="+mn-ea"/>
                <a:cs typeface="+mn-cs"/>
              </a:rPr>
              <a:t>as multilevel feedback , meaning that the operating system allocates the processor</a:t>
            </a:r>
          </a:p>
          <a:p>
            <a:r>
              <a:rPr lang="en-US" sz="1200" kern="1200" baseline="0" dirty="0" smtClean="0">
                <a:solidFill>
                  <a:schemeClr val="tx1"/>
                </a:solidFill>
                <a:latin typeface="+mn-lt"/>
                <a:ea typeface="+mn-ea"/>
                <a:cs typeface="+mn-cs"/>
              </a:rPr>
              <a:t>to a process and, when the process blocks or is preempted, feeds it back into one of</a:t>
            </a:r>
          </a:p>
          <a:p>
            <a:r>
              <a:rPr lang="en-US" sz="1200" kern="1200" baseline="0" dirty="0" smtClean="0">
                <a:solidFill>
                  <a:schemeClr val="tx1"/>
                </a:solidFill>
                <a:latin typeface="+mn-lt"/>
                <a:ea typeface="+mn-ea"/>
                <a:cs typeface="+mn-cs"/>
              </a:rPr>
              <a:t>several priority queues.</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extLst>
      <p:ext uri="{BB962C8B-B14F-4D97-AF65-F5344CB8AC3E}">
        <p14:creationId xmlns:p14="http://schemas.microsoft.com/office/powerpoint/2010/main" val="4192130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we describe the various scheduling policies, we will use the set of processes</a:t>
            </a:r>
          </a:p>
          <a:p>
            <a:r>
              <a:rPr lang="en-US" sz="1200" kern="1200" baseline="0" dirty="0" smtClean="0">
                <a:solidFill>
                  <a:schemeClr val="tx1"/>
                </a:solidFill>
                <a:latin typeface="+mn-lt"/>
                <a:ea typeface="+mn-ea"/>
                <a:cs typeface="+mn-cs"/>
              </a:rPr>
              <a:t>in Table 9.4 as a running example. We can think of these as batch jobs, with the</a:t>
            </a:r>
          </a:p>
          <a:p>
            <a:r>
              <a:rPr lang="en-US" sz="1200" kern="1200" baseline="0" dirty="0" smtClean="0">
                <a:solidFill>
                  <a:schemeClr val="tx1"/>
                </a:solidFill>
                <a:latin typeface="+mn-lt"/>
                <a:ea typeface="+mn-ea"/>
                <a:cs typeface="+mn-cs"/>
              </a:rPr>
              <a:t>service time being the total execution time required. Alternatively, we can consider</a:t>
            </a:r>
          </a:p>
          <a:p>
            <a:r>
              <a:rPr lang="en-US" sz="1200" kern="1200" baseline="0" dirty="0" smtClean="0">
                <a:solidFill>
                  <a:schemeClr val="tx1"/>
                </a:solidFill>
                <a:latin typeface="+mn-lt"/>
                <a:ea typeface="+mn-ea"/>
                <a:cs typeface="+mn-cs"/>
              </a:rPr>
              <a:t>these to be ongoing processes that require alternate use of the processor and I/O</a:t>
            </a:r>
          </a:p>
          <a:p>
            <a:r>
              <a:rPr lang="en-US" sz="1200" kern="1200" baseline="0" dirty="0" smtClean="0">
                <a:solidFill>
                  <a:schemeClr val="tx1"/>
                </a:solidFill>
                <a:latin typeface="+mn-lt"/>
                <a:ea typeface="+mn-ea"/>
                <a:cs typeface="+mn-cs"/>
              </a:rPr>
              <a:t>in a repetitive fashion. In this latter case, the service times represent the processor</a:t>
            </a:r>
          </a:p>
          <a:p>
            <a:r>
              <a:rPr lang="en-US" sz="1200" kern="1200" baseline="0" dirty="0" smtClean="0">
                <a:solidFill>
                  <a:schemeClr val="tx1"/>
                </a:solidFill>
                <a:latin typeface="+mn-lt"/>
                <a:ea typeface="+mn-ea"/>
                <a:cs typeface="+mn-cs"/>
              </a:rPr>
              <a:t>time required in one cycle. In either case, in terms of a queuing model, this quantity</a:t>
            </a:r>
          </a:p>
          <a:p>
            <a:r>
              <a:rPr lang="en-US" sz="1200" kern="1200" baseline="0" dirty="0" smtClean="0">
                <a:solidFill>
                  <a:schemeClr val="tx1"/>
                </a:solidFill>
                <a:latin typeface="+mn-lt"/>
                <a:ea typeface="+mn-ea"/>
                <a:cs typeface="+mn-cs"/>
              </a:rPr>
              <a:t>corresponds to the service time.</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extLst>
      <p:ext uri="{BB962C8B-B14F-4D97-AF65-F5344CB8AC3E}">
        <p14:creationId xmlns:p14="http://schemas.microsoft.com/office/powerpoint/2010/main" val="22038324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Table 9.3 presents some summary information about the various scheduling policies</a:t>
            </a:r>
          </a:p>
          <a:p>
            <a:r>
              <a:rPr lang="en-US" sz="1200" kern="1200" baseline="0" dirty="0" smtClean="0">
                <a:solidFill>
                  <a:schemeClr val="tx1"/>
                </a:solidFill>
                <a:latin typeface="+mn-lt"/>
                <a:ea typeface="+mn-ea"/>
                <a:cs typeface="+mn-cs"/>
              </a:rPr>
              <a:t>that are examined in this subsection</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extLst>
      <p:ext uri="{BB962C8B-B14F-4D97-AF65-F5344CB8AC3E}">
        <p14:creationId xmlns:p14="http://schemas.microsoft.com/office/powerpoint/2010/main" val="4597712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Figure 9.5 and Table 9.5 show the results for our example using time quanta </a:t>
            </a:r>
            <a:r>
              <a:rPr lang="en-US" sz="1200" kern="1200" baseline="0" dirty="0" err="1" smtClean="0">
                <a:solidFill>
                  <a:schemeClr val="tx1"/>
                </a:solidFill>
                <a:latin typeface="+mn-lt"/>
                <a:ea typeface="+mn-ea"/>
                <a:cs typeface="+mn-cs"/>
              </a:rPr>
              <a:t>q</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of 1 and 4 time units. Note that process E, which is the shortest job, enjoys significant</a:t>
            </a:r>
          </a:p>
          <a:p>
            <a:r>
              <a:rPr lang="en-US" sz="1200" kern="1200" baseline="0" dirty="0" smtClean="0">
                <a:solidFill>
                  <a:schemeClr val="tx1"/>
                </a:solidFill>
                <a:latin typeface="+mn-lt"/>
                <a:ea typeface="+mn-ea"/>
                <a:cs typeface="+mn-cs"/>
              </a:rPr>
              <a:t>improvement for a time quantum of 1.</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extLst>
      <p:ext uri="{BB962C8B-B14F-4D97-AF65-F5344CB8AC3E}">
        <p14:creationId xmlns:p14="http://schemas.microsoft.com/office/powerpoint/2010/main" val="40909323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If scheduling is done on the basis of priority and if processes are assigned to</a:t>
            </a:r>
          </a:p>
          <a:p>
            <a:r>
              <a:rPr lang="en-US" sz="1200" kern="1200" baseline="0" dirty="0" smtClean="0">
                <a:solidFill>
                  <a:schemeClr val="tx1"/>
                </a:solidFill>
                <a:latin typeface="+mn-lt"/>
                <a:ea typeface="+mn-ea"/>
                <a:cs typeface="+mn-cs"/>
              </a:rPr>
              <a:t>a priority class on the basis of service time, then differences do emerge. Table 9.6</a:t>
            </a:r>
          </a:p>
          <a:p>
            <a:r>
              <a:rPr lang="en-US" sz="1200" kern="1200" baseline="0" dirty="0" smtClean="0">
                <a:solidFill>
                  <a:schemeClr val="tx1"/>
                </a:solidFill>
                <a:latin typeface="+mn-lt"/>
                <a:ea typeface="+mn-ea"/>
                <a:cs typeface="+mn-cs"/>
              </a:rPr>
              <a:t>shows the formulas that result when we assume two priority classes, with different</a:t>
            </a:r>
          </a:p>
          <a:p>
            <a:r>
              <a:rPr lang="en-US" sz="1200" kern="1200" baseline="0" dirty="0" smtClean="0">
                <a:solidFill>
                  <a:schemeClr val="tx1"/>
                </a:solidFill>
                <a:latin typeface="+mn-lt"/>
                <a:ea typeface="+mn-ea"/>
                <a:cs typeface="+mn-cs"/>
              </a:rPr>
              <a:t>service times for each class. In the table, refers to the arrival rate. These results can</a:t>
            </a:r>
          </a:p>
          <a:p>
            <a:r>
              <a:rPr lang="en-US" sz="1200" kern="1200" baseline="0" dirty="0" smtClean="0">
                <a:solidFill>
                  <a:schemeClr val="tx1"/>
                </a:solidFill>
                <a:latin typeface="+mn-lt"/>
                <a:ea typeface="+mn-ea"/>
                <a:cs typeface="+mn-cs"/>
              </a:rPr>
              <a:t>be generalized to any number of priority classes. Note that the formulas differ for</a:t>
            </a:r>
          </a:p>
          <a:p>
            <a:r>
              <a:rPr lang="en-US" sz="1200" kern="1200" baseline="0" dirty="0" smtClean="0">
                <a:solidFill>
                  <a:schemeClr val="tx1"/>
                </a:solidFill>
                <a:latin typeface="+mn-lt"/>
                <a:ea typeface="+mn-ea"/>
                <a:cs typeface="+mn-cs"/>
              </a:rPr>
              <a:t>nonpreemptive versus preemptive scheduling. In the latter case, it is assumed that</a:t>
            </a:r>
          </a:p>
          <a:p>
            <a:r>
              <a:rPr lang="en-US" sz="1200" kern="1200" baseline="0" dirty="0" smtClean="0">
                <a:solidFill>
                  <a:schemeClr val="tx1"/>
                </a:solidFill>
                <a:latin typeface="+mn-lt"/>
                <a:ea typeface="+mn-ea"/>
                <a:cs typeface="+mn-cs"/>
              </a:rPr>
              <a:t>a lower-priority process is immediately interrupted when a higher-priority process</a:t>
            </a:r>
          </a:p>
          <a:p>
            <a:r>
              <a:rPr lang="en-US" sz="1200" kern="1200" baseline="0" dirty="0" smtClean="0">
                <a:solidFill>
                  <a:schemeClr val="tx1"/>
                </a:solidFill>
                <a:latin typeface="+mn-lt"/>
                <a:ea typeface="+mn-ea"/>
                <a:cs typeface="+mn-cs"/>
              </a:rPr>
              <a:t>becomes ready.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extLst>
      <p:ext uri="{BB962C8B-B14F-4D97-AF65-F5344CB8AC3E}">
        <p14:creationId xmlns:p14="http://schemas.microsoft.com/office/powerpoint/2010/main" val="21423427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an example, let us consider the case of two priority classes, with an equal</a:t>
            </a:r>
          </a:p>
          <a:p>
            <a:r>
              <a:rPr lang="en-US" sz="1200" kern="1200" baseline="0" dirty="0" smtClean="0">
                <a:solidFill>
                  <a:schemeClr val="tx1"/>
                </a:solidFill>
                <a:latin typeface="+mn-lt"/>
                <a:ea typeface="+mn-ea"/>
                <a:cs typeface="+mn-cs"/>
              </a:rPr>
              <a:t>number of process arrivals in each class and with the average service time for the</a:t>
            </a:r>
          </a:p>
          <a:p>
            <a:r>
              <a:rPr lang="en-US" sz="1200" kern="1200" baseline="0" dirty="0" smtClean="0">
                <a:solidFill>
                  <a:schemeClr val="tx1"/>
                </a:solidFill>
                <a:latin typeface="+mn-lt"/>
                <a:ea typeface="+mn-ea"/>
                <a:cs typeface="+mn-cs"/>
              </a:rPr>
              <a:t>lower-priority class being five times that of the upper priority class. Thus, we wish to</a:t>
            </a:r>
          </a:p>
          <a:p>
            <a:r>
              <a:rPr lang="en-US" sz="1200" kern="1200" baseline="0" dirty="0" smtClean="0">
                <a:solidFill>
                  <a:schemeClr val="tx1"/>
                </a:solidFill>
                <a:latin typeface="+mn-lt"/>
                <a:ea typeface="+mn-ea"/>
                <a:cs typeface="+mn-cs"/>
              </a:rPr>
              <a:t>give preference to shorter processes. Figure 9.11 shows the overall result. By giving</a:t>
            </a:r>
          </a:p>
          <a:p>
            <a:r>
              <a:rPr lang="en-US" sz="1200" kern="1200" baseline="0" dirty="0" smtClean="0">
                <a:solidFill>
                  <a:schemeClr val="tx1"/>
                </a:solidFill>
                <a:latin typeface="+mn-lt"/>
                <a:ea typeface="+mn-ea"/>
                <a:cs typeface="+mn-cs"/>
              </a:rPr>
              <a:t>preference to shorter jobs, the average normalized turnaround time is improved</a:t>
            </a:r>
          </a:p>
          <a:p>
            <a:r>
              <a:rPr lang="en-US" sz="1200" kern="1200" baseline="0" dirty="0" smtClean="0">
                <a:solidFill>
                  <a:schemeClr val="tx1"/>
                </a:solidFill>
                <a:latin typeface="+mn-lt"/>
                <a:ea typeface="+mn-ea"/>
                <a:cs typeface="+mn-cs"/>
              </a:rPr>
              <a:t>at higher levels of utilization. As might be expected, the improvement is greatest</a:t>
            </a:r>
          </a:p>
          <a:p>
            <a:r>
              <a:rPr lang="en-US" sz="1200" kern="1200" baseline="0" dirty="0" smtClean="0">
                <a:solidFill>
                  <a:schemeClr val="tx1"/>
                </a:solidFill>
                <a:latin typeface="+mn-lt"/>
                <a:ea typeface="+mn-ea"/>
                <a:cs typeface="+mn-cs"/>
              </a:rPr>
              <a:t>with the use of preemption. Notice, however, that overall performance is not much</a:t>
            </a:r>
          </a:p>
          <a:p>
            <a:r>
              <a:rPr lang="en-US" sz="1200" kern="1200" baseline="0" dirty="0" smtClean="0">
                <a:solidFill>
                  <a:schemeClr val="tx1"/>
                </a:solidFill>
                <a:latin typeface="+mn-lt"/>
                <a:ea typeface="+mn-ea"/>
                <a:cs typeface="+mn-cs"/>
              </a:rPr>
              <a:t>affected.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extLst>
      <p:ext uri="{BB962C8B-B14F-4D97-AF65-F5344CB8AC3E}">
        <p14:creationId xmlns:p14="http://schemas.microsoft.com/office/powerpoint/2010/main" val="390927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9.1 relates the scheduling functions to the process state transition</a:t>
            </a:r>
          </a:p>
          <a:p>
            <a:r>
              <a:rPr lang="en-US" sz="1200" kern="1200" baseline="0" dirty="0" smtClean="0">
                <a:solidFill>
                  <a:schemeClr val="tx1"/>
                </a:solidFill>
                <a:latin typeface="+mn-lt"/>
                <a:ea typeface="+mn-ea"/>
                <a:cs typeface="+mn-cs"/>
              </a:rPr>
              <a:t>diagram (first shown in Figure 3.9b ). Long-term scheduling is performed when a</a:t>
            </a:r>
          </a:p>
          <a:p>
            <a:r>
              <a:rPr lang="en-US" sz="1200" kern="1200" baseline="0" dirty="0" smtClean="0">
                <a:solidFill>
                  <a:schemeClr val="tx1"/>
                </a:solidFill>
                <a:latin typeface="+mn-lt"/>
                <a:ea typeface="+mn-ea"/>
                <a:cs typeface="+mn-cs"/>
              </a:rPr>
              <a:t>new process is created. This is a decision whether to add a new process to the set</a:t>
            </a:r>
          </a:p>
          <a:p>
            <a:r>
              <a:rPr lang="en-US" sz="1200" kern="1200" baseline="0" dirty="0" smtClean="0">
                <a:solidFill>
                  <a:schemeClr val="tx1"/>
                </a:solidFill>
                <a:latin typeface="+mn-lt"/>
                <a:ea typeface="+mn-ea"/>
                <a:cs typeface="+mn-cs"/>
              </a:rPr>
              <a:t>of processes that are currently active. Medium-term scheduling is a part of the</a:t>
            </a:r>
          </a:p>
          <a:p>
            <a:r>
              <a:rPr lang="en-US" sz="1200" kern="1200" baseline="0" dirty="0" smtClean="0">
                <a:solidFill>
                  <a:schemeClr val="tx1"/>
                </a:solidFill>
                <a:latin typeface="+mn-lt"/>
                <a:ea typeface="+mn-ea"/>
                <a:cs typeface="+mn-cs"/>
              </a:rPr>
              <a:t>swapping function. This is a decision whether to add a process to those that are at</a:t>
            </a:r>
          </a:p>
          <a:p>
            <a:r>
              <a:rPr lang="en-US" sz="1200" kern="1200" baseline="0" dirty="0" smtClean="0">
                <a:solidFill>
                  <a:schemeClr val="tx1"/>
                </a:solidFill>
                <a:latin typeface="+mn-lt"/>
                <a:ea typeface="+mn-ea"/>
                <a:cs typeface="+mn-cs"/>
              </a:rPr>
              <a:t>least partially in main memory and therefore available for execution. Short-term</a:t>
            </a:r>
          </a:p>
          <a:p>
            <a:r>
              <a:rPr lang="en-US" sz="1200" kern="1200" baseline="0" dirty="0" smtClean="0">
                <a:solidFill>
                  <a:schemeClr val="tx1"/>
                </a:solidFill>
                <a:latin typeface="+mn-lt"/>
                <a:ea typeface="+mn-ea"/>
                <a:cs typeface="+mn-cs"/>
              </a:rPr>
              <a:t>scheduling is the actual decision of which ready process to execute next.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val="29056251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9.13 shows the same analysis for the lower-priority, longer processes.</a:t>
            </a:r>
          </a:p>
          <a:p>
            <a:r>
              <a:rPr lang="en-US" sz="1200" kern="1200" baseline="0" dirty="0" smtClean="0">
                <a:solidFill>
                  <a:schemeClr val="tx1"/>
                </a:solidFill>
                <a:latin typeface="+mn-lt"/>
                <a:ea typeface="+mn-ea"/>
                <a:cs typeface="+mn-cs"/>
              </a:rPr>
              <a:t>As expected, such processes suffer a performance degradation under priority</a:t>
            </a:r>
          </a:p>
          <a:p>
            <a:r>
              <a:rPr lang="en-US" sz="1200" kern="1200" baseline="0" dirty="0" smtClean="0">
                <a:solidFill>
                  <a:schemeClr val="tx1"/>
                </a:solidFill>
                <a:latin typeface="+mn-lt"/>
                <a:ea typeface="+mn-ea"/>
                <a:cs typeface="+mn-cs"/>
              </a:rPr>
              <a:t>scheduling.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extLst>
      <p:ext uri="{BB962C8B-B14F-4D97-AF65-F5344CB8AC3E}">
        <p14:creationId xmlns:p14="http://schemas.microsoft.com/office/powerpoint/2010/main" val="33031960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However, significant differences emerge when we consider the two priority</a:t>
            </a:r>
          </a:p>
          <a:p>
            <a:r>
              <a:rPr lang="en-US" sz="1200" kern="1200" baseline="0" dirty="0" smtClean="0">
                <a:solidFill>
                  <a:schemeClr val="tx1"/>
                </a:solidFill>
                <a:latin typeface="+mn-lt"/>
                <a:ea typeface="+mn-ea"/>
                <a:cs typeface="+mn-cs"/>
              </a:rPr>
              <a:t>classes separately. Figure 9.12 shows the results for the higher-priority, shorter</a:t>
            </a:r>
          </a:p>
          <a:p>
            <a:r>
              <a:rPr lang="en-US" sz="1200" kern="1200" baseline="0" dirty="0" smtClean="0">
                <a:solidFill>
                  <a:schemeClr val="tx1"/>
                </a:solidFill>
                <a:latin typeface="+mn-lt"/>
                <a:ea typeface="+mn-ea"/>
                <a:cs typeface="+mn-cs"/>
              </a:rPr>
              <a:t>processes. For comparison, the upper line on the graph assumes that priorities are</a:t>
            </a:r>
          </a:p>
          <a:p>
            <a:r>
              <a:rPr lang="en-US" sz="1200" kern="1200" baseline="0" dirty="0" smtClean="0">
                <a:solidFill>
                  <a:schemeClr val="tx1"/>
                </a:solidFill>
                <a:latin typeface="+mn-lt"/>
                <a:ea typeface="+mn-ea"/>
                <a:cs typeface="+mn-cs"/>
              </a:rPr>
              <a:t>not used but that we are simply looking at the relative performance of that half of</a:t>
            </a:r>
          </a:p>
          <a:p>
            <a:r>
              <a:rPr lang="en-US" sz="1200" kern="1200" baseline="0" dirty="0" smtClean="0">
                <a:solidFill>
                  <a:schemeClr val="tx1"/>
                </a:solidFill>
                <a:latin typeface="+mn-lt"/>
                <a:ea typeface="+mn-ea"/>
                <a:cs typeface="+mn-cs"/>
              </a:rPr>
              <a:t>all processes that have the shorter processing time. The other two lines assume that</a:t>
            </a:r>
          </a:p>
          <a:p>
            <a:r>
              <a:rPr lang="en-US" sz="1200" kern="1200" baseline="0" dirty="0" smtClean="0">
                <a:solidFill>
                  <a:schemeClr val="tx1"/>
                </a:solidFill>
                <a:latin typeface="+mn-lt"/>
                <a:ea typeface="+mn-ea"/>
                <a:cs typeface="+mn-cs"/>
              </a:rPr>
              <a:t>these processes are assigned a higher priority. When the system is run using priority</a:t>
            </a:r>
          </a:p>
          <a:p>
            <a:r>
              <a:rPr lang="en-US" sz="1200" kern="1200" baseline="0" dirty="0" smtClean="0">
                <a:solidFill>
                  <a:schemeClr val="tx1"/>
                </a:solidFill>
                <a:latin typeface="+mn-lt"/>
                <a:ea typeface="+mn-ea"/>
                <a:cs typeface="+mn-cs"/>
              </a:rPr>
              <a:t>scheduling without preemption, the improvements are significant. They are even</a:t>
            </a:r>
          </a:p>
          <a:p>
            <a:r>
              <a:rPr lang="en-US" sz="1200" kern="1200" baseline="0" dirty="0" smtClean="0">
                <a:solidFill>
                  <a:schemeClr val="tx1"/>
                </a:solidFill>
                <a:latin typeface="+mn-lt"/>
                <a:ea typeface="+mn-ea"/>
                <a:cs typeface="+mn-cs"/>
              </a:rPr>
              <a:t>more significant when preemption is used.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extLst>
      <p:ext uri="{BB962C8B-B14F-4D97-AF65-F5344CB8AC3E}">
        <p14:creationId xmlns:p14="http://schemas.microsoft.com/office/powerpoint/2010/main" val="30447297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Some of the difficulties of analytic modeling are</a:t>
            </a:r>
          </a:p>
          <a:p>
            <a:r>
              <a:rPr lang="en-US" sz="1200" kern="1200" baseline="0" dirty="0" smtClean="0">
                <a:solidFill>
                  <a:schemeClr val="tx1"/>
                </a:solidFill>
                <a:latin typeface="+mn-lt"/>
                <a:ea typeface="+mn-ea"/>
                <a:cs typeface="+mn-cs"/>
              </a:rPr>
              <a:t>overcome by using discrete-event simulation, which allows a wide range of policies</a:t>
            </a:r>
          </a:p>
          <a:p>
            <a:r>
              <a:rPr lang="en-US" sz="1200" kern="1200" baseline="0" dirty="0" smtClean="0">
                <a:solidFill>
                  <a:schemeClr val="tx1"/>
                </a:solidFill>
                <a:latin typeface="+mn-lt"/>
                <a:ea typeface="+mn-ea"/>
                <a:cs typeface="+mn-cs"/>
              </a:rPr>
              <a:t>to be modeled. The disadvantage of simulation is that the results for a given “run”</a:t>
            </a:r>
          </a:p>
          <a:p>
            <a:r>
              <a:rPr lang="en-US" sz="1200" kern="1200" baseline="0" dirty="0" smtClean="0">
                <a:solidFill>
                  <a:schemeClr val="tx1"/>
                </a:solidFill>
                <a:latin typeface="+mn-lt"/>
                <a:ea typeface="+mn-ea"/>
                <a:cs typeface="+mn-cs"/>
              </a:rPr>
              <a:t>only apply to that particular collection of processes under that particular set of</a:t>
            </a:r>
          </a:p>
          <a:p>
            <a:r>
              <a:rPr lang="en-US" sz="1200" kern="1200" baseline="0" dirty="0" smtClean="0">
                <a:solidFill>
                  <a:schemeClr val="tx1"/>
                </a:solidFill>
                <a:latin typeface="+mn-lt"/>
                <a:ea typeface="+mn-ea"/>
                <a:cs typeface="+mn-cs"/>
              </a:rPr>
              <a:t>assumptions. Nevertheless, useful insights can be gained.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results of one such study are reported in [FINK88]. The simulation</a:t>
            </a:r>
          </a:p>
          <a:p>
            <a:r>
              <a:rPr lang="en-US" sz="1200" kern="1200" baseline="0" dirty="0" smtClean="0">
                <a:solidFill>
                  <a:schemeClr val="tx1"/>
                </a:solidFill>
                <a:latin typeface="+mn-lt"/>
                <a:ea typeface="+mn-ea"/>
                <a:cs typeface="+mn-cs"/>
              </a:rPr>
              <a:t>involved 50,000 processes with an arrival rate of  </a:t>
            </a:r>
            <a:r>
              <a:rPr lang="en-US" sz="1200" kern="1200" baseline="0" dirty="0" err="1" smtClean="0">
                <a:solidFill>
                  <a:schemeClr val="tx1"/>
                </a:solidFill>
                <a:latin typeface="+mn-lt"/>
                <a:ea typeface="+mn-ea"/>
                <a:cs typeface="+mn-cs"/>
              </a:rPr>
              <a:t>λ</a:t>
            </a:r>
            <a:r>
              <a:rPr lang="en-US" sz="1200" kern="1200" baseline="0" dirty="0" smtClean="0">
                <a:solidFill>
                  <a:schemeClr val="tx1"/>
                </a:solidFill>
                <a:latin typeface="+mn-lt"/>
                <a:ea typeface="+mn-ea"/>
                <a:cs typeface="+mn-cs"/>
              </a:rPr>
              <a:t> = 0.8 and an average service time</a:t>
            </a:r>
          </a:p>
          <a:p>
            <a:r>
              <a:rPr lang="en-US" sz="1200" kern="1200" baseline="0" dirty="0" smtClean="0">
                <a:solidFill>
                  <a:schemeClr val="tx1"/>
                </a:solidFill>
                <a:latin typeface="+mn-lt"/>
                <a:ea typeface="+mn-ea"/>
                <a:cs typeface="+mn-cs"/>
              </a:rPr>
              <a:t>of </a:t>
            </a:r>
            <a:r>
              <a:rPr lang="en-US" sz="1200" i="1" kern="1200" baseline="0" dirty="0" smtClean="0">
                <a:solidFill>
                  <a:schemeClr val="tx1"/>
                </a:solidFill>
                <a:latin typeface="+mn-lt"/>
                <a:ea typeface="+mn-ea"/>
                <a:cs typeface="+mn-cs"/>
              </a:rPr>
              <a:t>T </a:t>
            </a:r>
            <a:r>
              <a:rPr lang="en-US" sz="1200" i="1" kern="1200" baseline="-25000" dirty="0" err="1"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 1. Thus, the assumption is that the processor utilization is </a:t>
            </a:r>
            <a:r>
              <a:rPr lang="en-US" sz="1200" i="1" kern="1200" baseline="0" dirty="0" err="1" smtClean="0">
                <a:solidFill>
                  <a:schemeClr val="tx1"/>
                </a:solidFill>
                <a:latin typeface="+mn-lt"/>
                <a:ea typeface="+mn-ea"/>
                <a:cs typeface="+mn-cs"/>
              </a:rPr>
              <a:t>ρ</a:t>
            </a:r>
            <a:r>
              <a:rPr lang="en-US" sz="1200" i="1" kern="1200" baseline="0" dirty="0" smtClean="0">
                <a:solidFill>
                  <a:schemeClr val="tx1"/>
                </a:solidFill>
                <a:latin typeface="+mn-lt"/>
                <a:ea typeface="+mn-ea"/>
                <a:cs typeface="+mn-cs"/>
              </a:rPr>
              <a:t> = λT </a:t>
            </a:r>
            <a:r>
              <a:rPr lang="en-US" sz="1200" i="1" kern="1200" baseline="-25000" dirty="0" err="1" smtClean="0">
                <a:solidFill>
                  <a:schemeClr val="tx1"/>
                </a:solidFill>
                <a:latin typeface="+mn-lt"/>
                <a:ea typeface="+mn-ea"/>
                <a:cs typeface="+mn-cs"/>
              </a:rPr>
              <a:t>s</a:t>
            </a:r>
            <a:r>
              <a:rPr lang="en-US" sz="1200" i="1" kern="1200" baseline="0" dirty="0" smtClean="0">
                <a:solidFill>
                  <a:schemeClr val="tx1"/>
                </a:solidFill>
                <a:latin typeface="+mn-lt"/>
                <a:ea typeface="+mn-ea"/>
                <a:cs typeface="+mn-cs"/>
              </a:rPr>
              <a:t> = 0.8.</a:t>
            </a:r>
          </a:p>
          <a:p>
            <a:r>
              <a:rPr lang="en-US" sz="1200" kern="1200" baseline="0" dirty="0" smtClean="0">
                <a:solidFill>
                  <a:schemeClr val="tx1"/>
                </a:solidFill>
                <a:latin typeface="+mn-lt"/>
                <a:ea typeface="+mn-ea"/>
                <a:cs typeface="+mn-cs"/>
              </a:rPr>
              <a:t>Note, therefore, that we are only measuring one utilization point.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present the results, processes are grouped into service-time percentiles,</a:t>
            </a:r>
          </a:p>
          <a:p>
            <a:r>
              <a:rPr lang="en-US" sz="1200" kern="1200" baseline="0" dirty="0" smtClean="0">
                <a:solidFill>
                  <a:schemeClr val="tx1"/>
                </a:solidFill>
                <a:latin typeface="+mn-lt"/>
                <a:ea typeface="+mn-ea"/>
                <a:cs typeface="+mn-cs"/>
              </a:rPr>
              <a:t>each of which has 500 processes. Thus, the 500 processes with the shortest service</a:t>
            </a:r>
          </a:p>
          <a:p>
            <a:r>
              <a:rPr lang="en-US" sz="1200" kern="1200" baseline="0" dirty="0" smtClean="0">
                <a:solidFill>
                  <a:schemeClr val="tx1"/>
                </a:solidFill>
                <a:latin typeface="+mn-lt"/>
                <a:ea typeface="+mn-ea"/>
                <a:cs typeface="+mn-cs"/>
              </a:rPr>
              <a:t>time are in the first percentile; with these eliminated, the 500 remaining processes</a:t>
            </a:r>
          </a:p>
          <a:p>
            <a:r>
              <a:rPr lang="en-US" sz="1200" kern="1200" baseline="0" dirty="0" smtClean="0">
                <a:solidFill>
                  <a:schemeClr val="tx1"/>
                </a:solidFill>
                <a:latin typeface="+mn-lt"/>
                <a:ea typeface="+mn-ea"/>
                <a:cs typeface="+mn-cs"/>
              </a:rPr>
              <a:t>with the shortest service time are in the second percentile; and so on. This allows</a:t>
            </a:r>
          </a:p>
          <a:p>
            <a:r>
              <a:rPr lang="en-US" sz="1200" kern="1200" baseline="0" dirty="0" smtClean="0">
                <a:solidFill>
                  <a:schemeClr val="tx1"/>
                </a:solidFill>
                <a:latin typeface="+mn-lt"/>
                <a:ea typeface="+mn-ea"/>
                <a:cs typeface="+mn-cs"/>
              </a:rPr>
              <a:t>us to view the effect of various policies on processes as a function of the length of</a:t>
            </a:r>
          </a:p>
          <a:p>
            <a:r>
              <a:rPr lang="en-US" sz="1200" kern="1200" baseline="0" dirty="0" smtClean="0">
                <a:solidFill>
                  <a:schemeClr val="tx1"/>
                </a:solidFill>
                <a:latin typeface="+mn-lt"/>
                <a:ea typeface="+mn-ea"/>
                <a:cs typeface="+mn-cs"/>
              </a:rPr>
              <a:t>the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9.14 shows the normalized turnaround time.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extLst>
      <p:ext uri="{BB962C8B-B14F-4D97-AF65-F5344CB8AC3E}">
        <p14:creationId xmlns:p14="http://schemas.microsoft.com/office/powerpoint/2010/main" val="40539367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9.15 shows</a:t>
            </a:r>
          </a:p>
          <a:p>
            <a:r>
              <a:rPr lang="en-US" sz="1200" kern="1200" baseline="0" dirty="0" smtClean="0">
                <a:solidFill>
                  <a:schemeClr val="tx1"/>
                </a:solidFill>
                <a:latin typeface="+mn-lt"/>
                <a:ea typeface="+mn-ea"/>
                <a:cs typeface="+mn-cs"/>
              </a:rPr>
              <a:t>the average waiting time. Looking at the turnaround time, we can see that the</a:t>
            </a:r>
          </a:p>
          <a:p>
            <a:r>
              <a:rPr lang="en-US" sz="1200" kern="1200" baseline="0" dirty="0" smtClean="0">
                <a:solidFill>
                  <a:schemeClr val="tx1"/>
                </a:solidFill>
                <a:latin typeface="+mn-lt"/>
                <a:ea typeface="+mn-ea"/>
                <a:cs typeface="+mn-cs"/>
              </a:rPr>
              <a:t>performance of FCFS is very unfavorable, with one-third of the processes having</a:t>
            </a:r>
          </a:p>
          <a:p>
            <a:r>
              <a:rPr lang="en-US" sz="1200" kern="1200" baseline="0" dirty="0" smtClean="0">
                <a:solidFill>
                  <a:schemeClr val="tx1"/>
                </a:solidFill>
                <a:latin typeface="+mn-lt"/>
                <a:ea typeface="+mn-ea"/>
                <a:cs typeface="+mn-cs"/>
              </a:rPr>
              <a:t>a normalized turnaround time greater than 10 times the service time; furthermore,</a:t>
            </a:r>
          </a:p>
          <a:p>
            <a:r>
              <a:rPr lang="en-US" sz="1200" kern="1200" baseline="0" dirty="0" smtClean="0">
                <a:solidFill>
                  <a:schemeClr val="tx1"/>
                </a:solidFill>
                <a:latin typeface="+mn-lt"/>
                <a:ea typeface="+mn-ea"/>
                <a:cs typeface="+mn-cs"/>
              </a:rPr>
              <a:t>these are the shortest processes. On the other hand, the absolute waiting time is</a:t>
            </a:r>
          </a:p>
          <a:p>
            <a:r>
              <a:rPr lang="en-US" sz="1200" kern="1200" baseline="0" dirty="0" smtClean="0">
                <a:solidFill>
                  <a:schemeClr val="tx1"/>
                </a:solidFill>
                <a:latin typeface="+mn-lt"/>
                <a:ea typeface="+mn-ea"/>
                <a:cs typeface="+mn-cs"/>
              </a:rPr>
              <a:t>uniform, as is to be expected because scheduling is independent of service time.</a:t>
            </a:r>
          </a:p>
          <a:p>
            <a:r>
              <a:rPr lang="en-US" sz="1200" kern="1200" baseline="0" dirty="0" smtClean="0">
                <a:solidFill>
                  <a:schemeClr val="tx1"/>
                </a:solidFill>
                <a:latin typeface="+mn-lt"/>
                <a:ea typeface="+mn-ea"/>
                <a:cs typeface="+mn-cs"/>
              </a:rPr>
              <a:t>The figures show round robin using a quantum of one time unit. Except for the</a:t>
            </a:r>
          </a:p>
          <a:p>
            <a:r>
              <a:rPr lang="en-US" sz="1200" kern="1200" baseline="0" dirty="0" smtClean="0">
                <a:solidFill>
                  <a:schemeClr val="tx1"/>
                </a:solidFill>
                <a:latin typeface="+mn-lt"/>
                <a:ea typeface="+mn-ea"/>
                <a:cs typeface="+mn-cs"/>
              </a:rPr>
              <a:t>shortest processes, which execute in less than one quantum, round robin yields</a:t>
            </a:r>
          </a:p>
          <a:p>
            <a:r>
              <a:rPr lang="en-US" sz="1200" kern="1200" baseline="0" dirty="0" smtClean="0">
                <a:solidFill>
                  <a:schemeClr val="tx1"/>
                </a:solidFill>
                <a:latin typeface="+mn-lt"/>
                <a:ea typeface="+mn-ea"/>
                <a:cs typeface="+mn-cs"/>
              </a:rPr>
              <a:t>a normalized turnaround time of about five for all processes, treating all fairly.</a:t>
            </a:r>
          </a:p>
          <a:p>
            <a:r>
              <a:rPr lang="en-US" sz="1200" kern="1200" baseline="0" dirty="0" smtClean="0">
                <a:solidFill>
                  <a:schemeClr val="tx1"/>
                </a:solidFill>
                <a:latin typeface="+mn-lt"/>
                <a:ea typeface="+mn-ea"/>
                <a:cs typeface="+mn-cs"/>
              </a:rPr>
              <a:t>Shortest process next performs better than round robin, except for the shortest</a:t>
            </a:r>
          </a:p>
          <a:p>
            <a:r>
              <a:rPr lang="en-US" sz="1200" kern="1200" baseline="0" dirty="0" smtClean="0">
                <a:solidFill>
                  <a:schemeClr val="tx1"/>
                </a:solidFill>
                <a:latin typeface="+mn-lt"/>
                <a:ea typeface="+mn-ea"/>
                <a:cs typeface="+mn-cs"/>
              </a:rPr>
              <a:t>processes. Shortest remaining time, the preemptive version of SPN, performs better</a:t>
            </a:r>
          </a:p>
          <a:p>
            <a:r>
              <a:rPr lang="en-US" sz="1200" kern="1200" baseline="0" dirty="0" smtClean="0">
                <a:solidFill>
                  <a:schemeClr val="tx1"/>
                </a:solidFill>
                <a:latin typeface="+mn-lt"/>
                <a:ea typeface="+mn-ea"/>
                <a:cs typeface="+mn-cs"/>
              </a:rPr>
              <a:t>than SPN except for the longest 7% of all processes. We have seen that, among</a:t>
            </a:r>
          </a:p>
          <a:p>
            <a:r>
              <a:rPr lang="en-US" sz="1200" kern="1200" baseline="0" dirty="0" err="1" smtClean="0">
                <a:solidFill>
                  <a:schemeClr val="tx1"/>
                </a:solidFill>
                <a:latin typeface="+mn-lt"/>
                <a:ea typeface="+mn-ea"/>
                <a:cs typeface="+mn-cs"/>
              </a:rPr>
              <a:t>nonpreemptive</a:t>
            </a:r>
            <a:r>
              <a:rPr lang="en-US" sz="1200" kern="1200" baseline="0" dirty="0" smtClean="0">
                <a:solidFill>
                  <a:schemeClr val="tx1"/>
                </a:solidFill>
                <a:latin typeface="+mn-lt"/>
                <a:ea typeface="+mn-ea"/>
                <a:cs typeface="+mn-cs"/>
              </a:rPr>
              <a:t> policies, FCFS favors long processes and SPN favors short ones.</a:t>
            </a:r>
          </a:p>
          <a:p>
            <a:r>
              <a:rPr lang="en-US" sz="1200" kern="1200" baseline="0" dirty="0" smtClean="0">
                <a:solidFill>
                  <a:schemeClr val="tx1"/>
                </a:solidFill>
                <a:latin typeface="+mn-lt"/>
                <a:ea typeface="+mn-ea"/>
                <a:cs typeface="+mn-cs"/>
              </a:rPr>
              <a:t>Highest response ratio next is intended to be a compromise between these two</a:t>
            </a:r>
          </a:p>
          <a:p>
            <a:r>
              <a:rPr lang="en-US" sz="1200" kern="1200" baseline="0" dirty="0" smtClean="0">
                <a:solidFill>
                  <a:schemeClr val="tx1"/>
                </a:solidFill>
                <a:latin typeface="+mn-lt"/>
                <a:ea typeface="+mn-ea"/>
                <a:cs typeface="+mn-cs"/>
              </a:rPr>
              <a:t>effects, and this is indeed confirmed in the figures. Finally, the figure shows feedback</a:t>
            </a:r>
          </a:p>
          <a:p>
            <a:r>
              <a:rPr lang="en-US" sz="1200" kern="1200" baseline="0" dirty="0" smtClean="0">
                <a:solidFill>
                  <a:schemeClr val="tx1"/>
                </a:solidFill>
                <a:latin typeface="+mn-lt"/>
                <a:ea typeface="+mn-ea"/>
                <a:cs typeface="+mn-cs"/>
              </a:rPr>
              <a:t>scheduling with fixed, uniform quanta in each priority queue. As expected,</a:t>
            </a:r>
          </a:p>
          <a:p>
            <a:r>
              <a:rPr lang="en-US" sz="1200" kern="1200" baseline="0" dirty="0" smtClean="0">
                <a:solidFill>
                  <a:schemeClr val="tx1"/>
                </a:solidFill>
                <a:latin typeface="+mn-lt"/>
                <a:ea typeface="+mn-ea"/>
                <a:cs typeface="+mn-cs"/>
              </a:rPr>
              <a:t>FB performs quite well for short processes.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extLst>
      <p:ext uri="{BB962C8B-B14F-4D97-AF65-F5344CB8AC3E}">
        <p14:creationId xmlns:p14="http://schemas.microsoft.com/office/powerpoint/2010/main" val="1474789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All of the scheduling algorithms discussed so far treat the collection of ready</a:t>
            </a:r>
          </a:p>
          <a:p>
            <a:r>
              <a:rPr lang="en-US" sz="1200" kern="1200" baseline="0" dirty="0" smtClean="0">
                <a:solidFill>
                  <a:schemeClr val="tx1"/>
                </a:solidFill>
                <a:latin typeface="+mn-lt"/>
                <a:ea typeface="+mn-ea"/>
                <a:cs typeface="+mn-cs"/>
              </a:rPr>
              <a:t>processes as a single pool of processes from which to select the next running process.</a:t>
            </a:r>
          </a:p>
          <a:p>
            <a:r>
              <a:rPr lang="en-US" sz="1200" kern="1200" baseline="0" dirty="0" smtClean="0">
                <a:solidFill>
                  <a:schemeClr val="tx1"/>
                </a:solidFill>
                <a:latin typeface="+mn-lt"/>
                <a:ea typeface="+mn-ea"/>
                <a:cs typeface="+mn-cs"/>
              </a:rPr>
              <a:t>This pool may be broken down by priority but is otherwise homogeneous.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However, in a multiuser system, if individual user applications or jobs may be</a:t>
            </a:r>
          </a:p>
          <a:p>
            <a:r>
              <a:rPr lang="en-US" sz="1200" kern="1200" baseline="0" dirty="0" smtClean="0">
                <a:solidFill>
                  <a:schemeClr val="tx1"/>
                </a:solidFill>
                <a:latin typeface="+mn-lt"/>
                <a:ea typeface="+mn-ea"/>
                <a:cs typeface="+mn-cs"/>
              </a:rPr>
              <a:t>organized as multiple processes (or threads), then there is a structure to the collection</a:t>
            </a:r>
          </a:p>
          <a:p>
            <a:r>
              <a:rPr lang="en-US" sz="1200" kern="1200" baseline="0" dirty="0" smtClean="0">
                <a:solidFill>
                  <a:schemeClr val="tx1"/>
                </a:solidFill>
                <a:latin typeface="+mn-lt"/>
                <a:ea typeface="+mn-ea"/>
                <a:cs typeface="+mn-cs"/>
              </a:rPr>
              <a:t>of processes that is not recognized by a traditional scheduler. From the user’s</a:t>
            </a:r>
          </a:p>
          <a:p>
            <a:r>
              <a:rPr lang="en-US" sz="1200" kern="1200" baseline="0" dirty="0" smtClean="0">
                <a:solidFill>
                  <a:schemeClr val="tx1"/>
                </a:solidFill>
                <a:latin typeface="+mn-lt"/>
                <a:ea typeface="+mn-ea"/>
                <a:cs typeface="+mn-cs"/>
              </a:rPr>
              <a:t>point of view, the concern is not how a particular process performs but rather how</a:t>
            </a:r>
          </a:p>
          <a:p>
            <a:r>
              <a:rPr lang="en-US" sz="1200" kern="1200" baseline="0" dirty="0" smtClean="0">
                <a:solidFill>
                  <a:schemeClr val="tx1"/>
                </a:solidFill>
                <a:latin typeface="+mn-lt"/>
                <a:ea typeface="+mn-ea"/>
                <a:cs typeface="+mn-cs"/>
              </a:rPr>
              <a:t>his or her set of processes, which constitute a single application, performs. Thus, it</a:t>
            </a:r>
          </a:p>
          <a:p>
            <a:r>
              <a:rPr lang="en-US" sz="1200" kern="1200" baseline="0" dirty="0" smtClean="0">
                <a:solidFill>
                  <a:schemeClr val="tx1"/>
                </a:solidFill>
                <a:latin typeface="+mn-lt"/>
                <a:ea typeface="+mn-ea"/>
                <a:cs typeface="+mn-cs"/>
              </a:rPr>
              <a:t>would be attractive to make scheduling decisions on the basis of these process sets.</a:t>
            </a:r>
          </a:p>
          <a:p>
            <a:r>
              <a:rPr lang="en-US" sz="1200" kern="1200" baseline="0" dirty="0" smtClean="0">
                <a:solidFill>
                  <a:schemeClr val="tx1"/>
                </a:solidFill>
                <a:latin typeface="+mn-lt"/>
                <a:ea typeface="+mn-ea"/>
                <a:cs typeface="+mn-cs"/>
              </a:rPr>
              <a:t>This approach is generally known as fair-share scheduling. Further, the concept can</a:t>
            </a:r>
          </a:p>
          <a:p>
            <a:r>
              <a:rPr lang="en-US" sz="1200" kern="1200" baseline="0" dirty="0" smtClean="0">
                <a:solidFill>
                  <a:schemeClr val="tx1"/>
                </a:solidFill>
                <a:latin typeface="+mn-lt"/>
                <a:ea typeface="+mn-ea"/>
                <a:cs typeface="+mn-cs"/>
              </a:rPr>
              <a:t>be extended to groups of users, even if each user is represented by a single process.</a:t>
            </a:r>
          </a:p>
          <a:p>
            <a:r>
              <a:rPr lang="en-US" sz="1200" kern="1200" baseline="0" dirty="0" smtClean="0">
                <a:solidFill>
                  <a:schemeClr val="tx1"/>
                </a:solidFill>
                <a:latin typeface="+mn-lt"/>
                <a:ea typeface="+mn-ea"/>
                <a:cs typeface="+mn-cs"/>
              </a:rPr>
              <a:t>For example, in a time-sharing system, we might wish to consider all of the users</a:t>
            </a:r>
          </a:p>
          <a:p>
            <a:r>
              <a:rPr lang="en-US" sz="1200" kern="1200" baseline="0" dirty="0" smtClean="0">
                <a:solidFill>
                  <a:schemeClr val="tx1"/>
                </a:solidFill>
                <a:latin typeface="+mn-lt"/>
                <a:ea typeface="+mn-ea"/>
                <a:cs typeface="+mn-cs"/>
              </a:rPr>
              <a:t>from a given department to be members of the same group. Scheduling decisions</a:t>
            </a:r>
          </a:p>
          <a:p>
            <a:r>
              <a:rPr lang="en-US" sz="1200" kern="1200" baseline="0" dirty="0" smtClean="0">
                <a:solidFill>
                  <a:schemeClr val="tx1"/>
                </a:solidFill>
                <a:latin typeface="+mn-lt"/>
                <a:ea typeface="+mn-ea"/>
                <a:cs typeface="+mn-cs"/>
              </a:rPr>
              <a:t>could then be made that attempt to give each group similar service. Thus, if a large</a:t>
            </a:r>
          </a:p>
          <a:p>
            <a:r>
              <a:rPr lang="en-US" sz="1200" kern="1200" baseline="0" dirty="0" smtClean="0">
                <a:solidFill>
                  <a:schemeClr val="tx1"/>
                </a:solidFill>
                <a:latin typeface="+mn-lt"/>
                <a:ea typeface="+mn-ea"/>
                <a:cs typeface="+mn-cs"/>
              </a:rPr>
              <a:t>number of people from one department log onto the system, we would like to see</a:t>
            </a:r>
          </a:p>
          <a:p>
            <a:r>
              <a:rPr lang="en-US" sz="1200" kern="1200" baseline="0" dirty="0" smtClean="0">
                <a:solidFill>
                  <a:schemeClr val="tx1"/>
                </a:solidFill>
                <a:latin typeface="+mn-lt"/>
                <a:ea typeface="+mn-ea"/>
                <a:cs typeface="+mn-cs"/>
              </a:rPr>
              <a:t>response time degradation primarily affect members of that department rather than</a:t>
            </a:r>
          </a:p>
          <a:p>
            <a:r>
              <a:rPr lang="en-US" sz="1200" kern="1200" baseline="0" dirty="0" smtClean="0">
                <a:solidFill>
                  <a:schemeClr val="tx1"/>
                </a:solidFill>
                <a:latin typeface="+mn-lt"/>
                <a:ea typeface="+mn-ea"/>
                <a:cs typeface="+mn-cs"/>
              </a:rPr>
              <a:t>users from other departments.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term </a:t>
            </a:r>
            <a:r>
              <a:rPr lang="en-US" sz="1200" i="1" kern="1200" baseline="0" dirty="0" smtClean="0">
                <a:solidFill>
                  <a:schemeClr val="tx1"/>
                </a:solidFill>
                <a:latin typeface="+mn-lt"/>
                <a:ea typeface="+mn-ea"/>
                <a:cs typeface="+mn-cs"/>
              </a:rPr>
              <a:t>fair share indicates the philosophy behind such a scheduler. Each</a:t>
            </a:r>
          </a:p>
          <a:p>
            <a:r>
              <a:rPr lang="en-US" sz="1200" kern="1200" baseline="0" dirty="0" smtClean="0">
                <a:solidFill>
                  <a:schemeClr val="tx1"/>
                </a:solidFill>
                <a:latin typeface="+mn-lt"/>
                <a:ea typeface="+mn-ea"/>
                <a:cs typeface="+mn-cs"/>
              </a:rPr>
              <a:t>user is assigned a weighting of some sort that defines that user’s share of system</a:t>
            </a:r>
          </a:p>
          <a:p>
            <a:r>
              <a:rPr lang="en-US" sz="1200" kern="1200" baseline="0" dirty="0" smtClean="0">
                <a:solidFill>
                  <a:schemeClr val="tx1"/>
                </a:solidFill>
                <a:latin typeface="+mn-lt"/>
                <a:ea typeface="+mn-ea"/>
                <a:cs typeface="+mn-cs"/>
              </a:rPr>
              <a:t>resources as a fraction of the total usage of those resources. In particular, each</a:t>
            </a:r>
          </a:p>
          <a:p>
            <a:r>
              <a:rPr lang="en-US" sz="1200" kern="1200" baseline="0" dirty="0" smtClean="0">
                <a:solidFill>
                  <a:schemeClr val="tx1"/>
                </a:solidFill>
                <a:latin typeface="+mn-lt"/>
                <a:ea typeface="+mn-ea"/>
                <a:cs typeface="+mn-cs"/>
              </a:rPr>
              <a:t>user is assigned a share of the processor. Such a scheme should operate in a more</a:t>
            </a:r>
          </a:p>
          <a:p>
            <a:r>
              <a:rPr lang="en-US" sz="1200" kern="1200" baseline="0" dirty="0" smtClean="0">
                <a:solidFill>
                  <a:schemeClr val="tx1"/>
                </a:solidFill>
                <a:latin typeface="+mn-lt"/>
                <a:ea typeface="+mn-ea"/>
                <a:cs typeface="+mn-cs"/>
              </a:rPr>
              <a:t>or less linear fashion, so that if user A has twice the weighting of user B, then in</a:t>
            </a:r>
          </a:p>
          <a:p>
            <a:r>
              <a:rPr lang="en-US" sz="1200" kern="1200" baseline="0" dirty="0" smtClean="0">
                <a:solidFill>
                  <a:schemeClr val="tx1"/>
                </a:solidFill>
                <a:latin typeface="+mn-lt"/>
                <a:ea typeface="+mn-ea"/>
                <a:cs typeface="+mn-cs"/>
              </a:rPr>
              <a:t>the long run, user A should be able to do twice as much work as user B. The objective</a:t>
            </a:r>
          </a:p>
          <a:p>
            <a:r>
              <a:rPr lang="en-US" sz="1200" kern="1200" baseline="0" dirty="0" smtClean="0">
                <a:solidFill>
                  <a:schemeClr val="tx1"/>
                </a:solidFill>
                <a:latin typeface="+mn-lt"/>
                <a:ea typeface="+mn-ea"/>
                <a:cs typeface="+mn-cs"/>
              </a:rPr>
              <a:t>of a fair-share scheduler is to monitor usage to give fewer resources to users</a:t>
            </a:r>
          </a:p>
          <a:p>
            <a:r>
              <a:rPr lang="en-US" sz="1200" kern="1200" baseline="0" dirty="0" smtClean="0">
                <a:solidFill>
                  <a:schemeClr val="tx1"/>
                </a:solidFill>
                <a:latin typeface="+mn-lt"/>
                <a:ea typeface="+mn-ea"/>
                <a:cs typeface="+mn-cs"/>
              </a:rPr>
              <a:t>who have had more than their fair share and more to those who have had less than</a:t>
            </a:r>
          </a:p>
          <a:p>
            <a:r>
              <a:rPr lang="en-US" sz="1200" kern="1200" baseline="0" dirty="0" smtClean="0">
                <a:solidFill>
                  <a:schemeClr val="tx1"/>
                </a:solidFill>
                <a:latin typeface="+mn-lt"/>
                <a:ea typeface="+mn-ea"/>
                <a:cs typeface="+mn-cs"/>
              </a:rPr>
              <a:t>their fair share.</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extLst>
      <p:ext uri="{BB962C8B-B14F-4D97-AF65-F5344CB8AC3E}">
        <p14:creationId xmlns:p14="http://schemas.microsoft.com/office/powerpoint/2010/main" val="39059564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9.16 is an example in which process A is in one group and processes B</a:t>
            </a:r>
          </a:p>
          <a:p>
            <a:r>
              <a:rPr lang="en-US" sz="1200" kern="1200" baseline="0" dirty="0" smtClean="0">
                <a:solidFill>
                  <a:schemeClr val="tx1"/>
                </a:solidFill>
                <a:latin typeface="+mn-lt"/>
                <a:ea typeface="+mn-ea"/>
                <a:cs typeface="+mn-cs"/>
              </a:rPr>
              <a:t>and C are in a second group, with each group having a weighting of 0.5. Assume that</a:t>
            </a:r>
          </a:p>
          <a:p>
            <a:r>
              <a:rPr lang="en-US" sz="1200" kern="1200" baseline="0" dirty="0" smtClean="0">
                <a:solidFill>
                  <a:schemeClr val="tx1"/>
                </a:solidFill>
                <a:latin typeface="+mn-lt"/>
                <a:ea typeface="+mn-ea"/>
                <a:cs typeface="+mn-cs"/>
              </a:rPr>
              <a:t>all processes are processor bound and are usually ready to run. All processes have</a:t>
            </a:r>
          </a:p>
          <a:p>
            <a:r>
              <a:rPr lang="en-US" sz="1200" kern="1200" baseline="0" dirty="0" smtClean="0">
                <a:solidFill>
                  <a:schemeClr val="tx1"/>
                </a:solidFill>
                <a:latin typeface="+mn-lt"/>
                <a:ea typeface="+mn-ea"/>
                <a:cs typeface="+mn-cs"/>
              </a:rPr>
              <a:t>a base priority of 60. Processor utilization is measured as follows: The processor is</a:t>
            </a:r>
          </a:p>
          <a:p>
            <a:r>
              <a:rPr lang="en-US" sz="1200" kern="1200" baseline="0" dirty="0" smtClean="0">
                <a:solidFill>
                  <a:schemeClr val="tx1"/>
                </a:solidFill>
                <a:latin typeface="+mn-lt"/>
                <a:ea typeface="+mn-ea"/>
                <a:cs typeface="+mn-cs"/>
              </a:rPr>
              <a:t>interrupted 60 times per second; during each interrupt, the processor usage field of</a:t>
            </a:r>
          </a:p>
          <a:p>
            <a:r>
              <a:rPr lang="en-US" sz="1200" kern="1200" baseline="0" dirty="0" smtClean="0">
                <a:solidFill>
                  <a:schemeClr val="tx1"/>
                </a:solidFill>
                <a:latin typeface="+mn-lt"/>
                <a:ea typeface="+mn-ea"/>
                <a:cs typeface="+mn-cs"/>
              </a:rPr>
              <a:t>the currently running process is incremented, as is the corresponding group processor</a:t>
            </a:r>
          </a:p>
          <a:p>
            <a:r>
              <a:rPr lang="en-US" sz="1200" kern="1200" baseline="0" dirty="0" smtClean="0">
                <a:solidFill>
                  <a:schemeClr val="tx1"/>
                </a:solidFill>
                <a:latin typeface="+mn-lt"/>
                <a:ea typeface="+mn-ea"/>
                <a:cs typeface="+mn-cs"/>
              </a:rPr>
              <a:t>field. Once per second, priorities are recalculated.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the figure, process A is scheduled first. At the end of one second, it is</a:t>
            </a:r>
          </a:p>
          <a:p>
            <a:r>
              <a:rPr lang="en-US" sz="1200" kern="1200" baseline="0" dirty="0" smtClean="0">
                <a:solidFill>
                  <a:schemeClr val="tx1"/>
                </a:solidFill>
                <a:latin typeface="+mn-lt"/>
                <a:ea typeface="+mn-ea"/>
                <a:cs typeface="+mn-cs"/>
              </a:rPr>
              <a:t>preempted. Processes B and C now have the higher priority, and process B is scheduled.</a:t>
            </a:r>
          </a:p>
          <a:p>
            <a:r>
              <a:rPr lang="en-US" sz="1200" kern="1200" baseline="0" dirty="0" smtClean="0">
                <a:solidFill>
                  <a:schemeClr val="tx1"/>
                </a:solidFill>
                <a:latin typeface="+mn-lt"/>
                <a:ea typeface="+mn-ea"/>
                <a:cs typeface="+mn-cs"/>
              </a:rPr>
              <a:t>At the end of the second time unit, process A has the highest priority. Note</a:t>
            </a:r>
          </a:p>
          <a:p>
            <a:r>
              <a:rPr lang="en-US" sz="1200" kern="1200" baseline="0" dirty="0" smtClean="0">
                <a:solidFill>
                  <a:schemeClr val="tx1"/>
                </a:solidFill>
                <a:latin typeface="+mn-lt"/>
                <a:ea typeface="+mn-ea"/>
                <a:cs typeface="+mn-cs"/>
              </a:rPr>
              <a:t>that the pattern repeats: the kernel schedules the processes in order: A, B, A, C, A,</a:t>
            </a:r>
          </a:p>
          <a:p>
            <a:r>
              <a:rPr lang="en-US" sz="1200" kern="1200" baseline="0" dirty="0" smtClean="0">
                <a:solidFill>
                  <a:schemeClr val="tx1"/>
                </a:solidFill>
                <a:latin typeface="+mn-lt"/>
                <a:ea typeface="+mn-ea"/>
                <a:cs typeface="+mn-cs"/>
              </a:rPr>
              <a:t>B, and so on. Thus, 50% of the processor is allocated to process A, which constitutes</a:t>
            </a:r>
          </a:p>
          <a:p>
            <a:r>
              <a:rPr lang="en-US" sz="1200" kern="1200" baseline="0" dirty="0" smtClean="0">
                <a:solidFill>
                  <a:schemeClr val="tx1"/>
                </a:solidFill>
                <a:latin typeface="+mn-lt"/>
                <a:ea typeface="+mn-ea"/>
                <a:cs typeface="+mn-cs"/>
              </a:rPr>
              <a:t>one group, and 50% to processes B and C, which constitute another group.</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extLst>
      <p:ext uri="{BB962C8B-B14F-4D97-AF65-F5344CB8AC3E}">
        <p14:creationId xmlns:p14="http://schemas.microsoft.com/office/powerpoint/2010/main" val="3404336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9.2</a:t>
            </a:r>
          </a:p>
          <a:p>
            <a:r>
              <a:rPr lang="en-US" sz="1200" kern="1200" baseline="0" dirty="0" smtClean="0">
                <a:solidFill>
                  <a:schemeClr val="tx1"/>
                </a:solidFill>
                <a:latin typeface="+mn-lt"/>
                <a:ea typeface="+mn-ea"/>
                <a:cs typeface="+mn-cs"/>
              </a:rPr>
              <a:t>reorganizes the state transition diagram of Figure 3.9b to suggest the nesting of</a:t>
            </a:r>
          </a:p>
          <a:p>
            <a:r>
              <a:rPr lang="en-US" sz="1200" kern="1200" baseline="0" dirty="0" smtClean="0">
                <a:solidFill>
                  <a:schemeClr val="tx1"/>
                </a:solidFill>
                <a:latin typeface="+mn-lt"/>
                <a:ea typeface="+mn-ea"/>
                <a:cs typeface="+mn-cs"/>
              </a:rPr>
              <a:t>scheduling functions.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2820612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Scheduling affects the performance of the system because it determines</a:t>
            </a:r>
          </a:p>
          <a:p>
            <a:r>
              <a:rPr lang="en-US" sz="1200" kern="1200" baseline="0" dirty="0" smtClean="0">
                <a:solidFill>
                  <a:schemeClr val="tx1"/>
                </a:solidFill>
                <a:latin typeface="+mn-lt"/>
                <a:ea typeface="+mn-ea"/>
                <a:cs typeface="+mn-cs"/>
              </a:rPr>
              <a:t>which processes will wait and which will progress. This point of view is presented in</a:t>
            </a:r>
          </a:p>
          <a:p>
            <a:r>
              <a:rPr lang="en-US" sz="1200" kern="1200" baseline="0" dirty="0" smtClean="0">
                <a:solidFill>
                  <a:schemeClr val="tx1"/>
                </a:solidFill>
                <a:latin typeface="+mn-lt"/>
                <a:ea typeface="+mn-ea"/>
                <a:cs typeface="+mn-cs"/>
              </a:rPr>
              <a:t>Figure 9.3 , which shows the queues involved in the state transitions of a process. </a:t>
            </a:r>
          </a:p>
          <a:p>
            <a:r>
              <a:rPr lang="en-US" sz="1200" kern="1200" baseline="0" dirty="0" smtClean="0">
                <a:solidFill>
                  <a:schemeClr val="tx1"/>
                </a:solidFill>
                <a:latin typeface="+mn-lt"/>
                <a:ea typeface="+mn-ea"/>
                <a:cs typeface="+mn-cs"/>
              </a:rPr>
              <a:t>Fundamentally, scheduling is a matter of managing queues to minimize queuing</a:t>
            </a:r>
          </a:p>
          <a:p>
            <a:r>
              <a:rPr lang="en-US" sz="1200" kern="1200" baseline="0" dirty="0" smtClean="0">
                <a:solidFill>
                  <a:schemeClr val="tx1"/>
                </a:solidFill>
                <a:latin typeface="+mn-lt"/>
                <a:ea typeface="+mn-ea"/>
                <a:cs typeface="+mn-cs"/>
              </a:rPr>
              <a:t>delay and to optimize performance in a queuing environment.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val="3347869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terms of frequency of execution, the long-term scheduler executes relatively</a:t>
            </a:r>
          </a:p>
          <a:p>
            <a:r>
              <a:rPr lang="en-US" sz="1200" kern="1200" baseline="0" dirty="0" smtClean="0">
                <a:solidFill>
                  <a:schemeClr val="tx1"/>
                </a:solidFill>
                <a:latin typeface="+mn-lt"/>
                <a:ea typeface="+mn-ea"/>
                <a:cs typeface="+mn-cs"/>
              </a:rPr>
              <a:t>infrequently and makes the coarse-grained decision of whether or not to take on</a:t>
            </a:r>
          </a:p>
          <a:p>
            <a:r>
              <a:rPr lang="en-US" sz="1200" kern="1200" baseline="0" dirty="0" smtClean="0">
                <a:solidFill>
                  <a:schemeClr val="tx1"/>
                </a:solidFill>
                <a:latin typeface="+mn-lt"/>
                <a:ea typeface="+mn-ea"/>
                <a:cs typeface="+mn-cs"/>
              </a:rPr>
              <a:t>a new process and which one to take. The medium-term scheduler is executed</a:t>
            </a:r>
          </a:p>
          <a:p>
            <a:r>
              <a:rPr lang="en-US" sz="1200" kern="1200" baseline="0" dirty="0" smtClean="0">
                <a:solidFill>
                  <a:schemeClr val="tx1"/>
                </a:solidFill>
                <a:latin typeface="+mn-lt"/>
                <a:ea typeface="+mn-ea"/>
                <a:cs typeface="+mn-cs"/>
              </a:rPr>
              <a:t>somewhat more frequently to make a swapping decision. The short-term scheduler,</a:t>
            </a:r>
          </a:p>
          <a:p>
            <a:r>
              <a:rPr lang="en-US" sz="1200" kern="1200" baseline="0" dirty="0" smtClean="0">
                <a:solidFill>
                  <a:schemeClr val="tx1"/>
                </a:solidFill>
                <a:latin typeface="+mn-lt"/>
                <a:ea typeface="+mn-ea"/>
                <a:cs typeface="+mn-cs"/>
              </a:rPr>
              <a:t>also known as the dispatcher, executes most frequently and makes the fine-grained</a:t>
            </a:r>
          </a:p>
          <a:p>
            <a:r>
              <a:rPr lang="en-US" sz="1200" kern="1200" baseline="0" dirty="0" smtClean="0">
                <a:solidFill>
                  <a:schemeClr val="tx1"/>
                </a:solidFill>
                <a:latin typeface="+mn-lt"/>
                <a:ea typeface="+mn-ea"/>
                <a:cs typeface="+mn-cs"/>
              </a:rPr>
              <a:t>decision of which process to execute next.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short-term scheduler is invoked whenever an event occurs that may lead</a:t>
            </a:r>
          </a:p>
          <a:p>
            <a:r>
              <a:rPr lang="en-US" sz="1200" kern="1200" baseline="0" dirty="0" smtClean="0">
                <a:solidFill>
                  <a:schemeClr val="tx1"/>
                </a:solidFill>
                <a:latin typeface="+mn-lt"/>
                <a:ea typeface="+mn-ea"/>
                <a:cs typeface="+mn-cs"/>
              </a:rPr>
              <a:t>to the blocking of the current process or that may provide an opportunity to preempt</a:t>
            </a:r>
          </a:p>
          <a:p>
            <a:r>
              <a:rPr lang="en-US" sz="1200" kern="1200" baseline="0" dirty="0" smtClean="0">
                <a:solidFill>
                  <a:schemeClr val="tx1"/>
                </a:solidFill>
                <a:latin typeface="+mn-lt"/>
                <a:ea typeface="+mn-ea"/>
                <a:cs typeface="+mn-cs"/>
              </a:rPr>
              <a:t>a currently running process in favor of another. Examples of such events include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Clock interrupts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I/O interrupts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Operating system calls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Signals (e.g., semaphores)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2135724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Another dimension along which criteria can be classified is those that</a:t>
            </a:r>
          </a:p>
          <a:p>
            <a:r>
              <a:rPr lang="en-US" sz="1200" kern="1200" baseline="0" dirty="0" smtClean="0">
                <a:solidFill>
                  <a:schemeClr val="tx1"/>
                </a:solidFill>
                <a:latin typeface="+mn-lt"/>
                <a:ea typeface="+mn-ea"/>
                <a:cs typeface="+mn-cs"/>
              </a:rPr>
              <a:t>are performance related and those that are not directly performance related.</a:t>
            </a:r>
          </a:p>
          <a:p>
            <a:r>
              <a:rPr lang="en-US" sz="1200" kern="1200" baseline="0" dirty="0" smtClean="0">
                <a:solidFill>
                  <a:schemeClr val="tx1"/>
                </a:solidFill>
                <a:latin typeface="+mn-lt"/>
                <a:ea typeface="+mn-ea"/>
                <a:cs typeface="+mn-cs"/>
              </a:rPr>
              <a:t>Performance-related criteria are quantitative and generally can be readily measured.</a:t>
            </a:r>
          </a:p>
          <a:p>
            <a:r>
              <a:rPr lang="en-US" sz="1200" kern="1200" baseline="0" dirty="0" smtClean="0">
                <a:solidFill>
                  <a:schemeClr val="tx1"/>
                </a:solidFill>
                <a:latin typeface="+mn-lt"/>
                <a:ea typeface="+mn-ea"/>
                <a:cs typeface="+mn-cs"/>
              </a:rPr>
              <a:t>Examples include response time and throughput. Criteria that are not</a:t>
            </a:r>
          </a:p>
          <a:p>
            <a:r>
              <a:rPr lang="en-US" sz="1200" kern="1200" baseline="0" dirty="0" smtClean="0">
                <a:solidFill>
                  <a:schemeClr val="tx1"/>
                </a:solidFill>
                <a:latin typeface="+mn-lt"/>
                <a:ea typeface="+mn-ea"/>
                <a:cs typeface="+mn-cs"/>
              </a:rPr>
              <a:t>performance related are either qualitative in nature or do not lend themselves readily</a:t>
            </a:r>
          </a:p>
          <a:p>
            <a:r>
              <a:rPr lang="en-US" sz="1200" kern="1200" baseline="0" dirty="0" smtClean="0">
                <a:solidFill>
                  <a:schemeClr val="tx1"/>
                </a:solidFill>
                <a:latin typeface="+mn-lt"/>
                <a:ea typeface="+mn-ea"/>
                <a:cs typeface="+mn-cs"/>
              </a:rPr>
              <a:t>to measurement and analysis. An example of such a criterion is predictability. We</a:t>
            </a:r>
          </a:p>
          <a:p>
            <a:r>
              <a:rPr lang="en-US" sz="1200" kern="1200" baseline="0" dirty="0" smtClean="0">
                <a:solidFill>
                  <a:schemeClr val="tx1"/>
                </a:solidFill>
                <a:latin typeface="+mn-lt"/>
                <a:ea typeface="+mn-ea"/>
                <a:cs typeface="+mn-cs"/>
              </a:rPr>
              <a:t>would like for the service provided to users to exhibit the same characteristics over</a:t>
            </a:r>
          </a:p>
          <a:p>
            <a:r>
              <a:rPr lang="en-US" sz="1200" kern="1200" baseline="0" dirty="0" smtClean="0">
                <a:solidFill>
                  <a:schemeClr val="tx1"/>
                </a:solidFill>
                <a:latin typeface="+mn-lt"/>
                <a:ea typeface="+mn-ea"/>
                <a:cs typeface="+mn-cs"/>
              </a:rPr>
              <a:t>time, independent of other work being performed by the system. To some extent,</a:t>
            </a:r>
          </a:p>
          <a:p>
            <a:r>
              <a:rPr lang="en-US" sz="1200" kern="1200" baseline="0" dirty="0" smtClean="0">
                <a:solidFill>
                  <a:schemeClr val="tx1"/>
                </a:solidFill>
                <a:latin typeface="+mn-lt"/>
                <a:ea typeface="+mn-ea"/>
                <a:cs typeface="+mn-cs"/>
              </a:rPr>
              <a:t>this criterion can be measured by calculating variances as a function of workload.</a:t>
            </a:r>
          </a:p>
          <a:p>
            <a:r>
              <a:rPr lang="en-US" sz="1200" kern="1200" baseline="0" dirty="0" smtClean="0">
                <a:solidFill>
                  <a:schemeClr val="tx1"/>
                </a:solidFill>
                <a:latin typeface="+mn-lt"/>
                <a:ea typeface="+mn-ea"/>
                <a:cs typeface="+mn-cs"/>
              </a:rPr>
              <a:t>However, this is not nearly as straightforward as measuring throughput or response</a:t>
            </a:r>
          </a:p>
          <a:p>
            <a:r>
              <a:rPr lang="en-US" sz="1200" kern="1200" baseline="0" dirty="0" smtClean="0">
                <a:solidFill>
                  <a:schemeClr val="tx1"/>
                </a:solidFill>
                <a:latin typeface="+mn-lt"/>
                <a:ea typeface="+mn-ea"/>
                <a:cs typeface="+mn-cs"/>
              </a:rPr>
              <a:t>time as a function of workload.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1524108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Table 9.2 summarizes key scheduling criteria. These are interdependent, and</a:t>
            </a:r>
          </a:p>
          <a:p>
            <a:r>
              <a:rPr lang="en-US" sz="1200" kern="1200" baseline="0" dirty="0" smtClean="0">
                <a:solidFill>
                  <a:schemeClr val="tx1"/>
                </a:solidFill>
                <a:latin typeface="+mn-lt"/>
                <a:ea typeface="+mn-ea"/>
                <a:cs typeface="+mn-cs"/>
              </a:rPr>
              <a:t>it is impossible to optimize all of them simultaneously. For example, providing good</a:t>
            </a:r>
          </a:p>
          <a:p>
            <a:r>
              <a:rPr lang="en-US" sz="1200" kern="1200" baseline="0" dirty="0" smtClean="0">
                <a:solidFill>
                  <a:schemeClr val="tx1"/>
                </a:solidFill>
                <a:latin typeface="+mn-lt"/>
                <a:ea typeface="+mn-ea"/>
                <a:cs typeface="+mn-cs"/>
              </a:rPr>
              <a:t>response time may require a scheduling algorithm that switches between processes</a:t>
            </a:r>
          </a:p>
          <a:p>
            <a:r>
              <a:rPr lang="en-US" sz="1200" kern="1200" baseline="0" dirty="0" smtClean="0">
                <a:solidFill>
                  <a:schemeClr val="tx1"/>
                </a:solidFill>
                <a:latin typeface="+mn-lt"/>
                <a:ea typeface="+mn-ea"/>
                <a:cs typeface="+mn-cs"/>
              </a:rPr>
              <a:t>frequently. This increases the overhead of the system, reducing throughput. Thus,</a:t>
            </a:r>
          </a:p>
          <a:p>
            <a:r>
              <a:rPr lang="en-US" sz="1200" kern="1200" baseline="0" dirty="0" smtClean="0">
                <a:solidFill>
                  <a:schemeClr val="tx1"/>
                </a:solidFill>
                <a:latin typeface="+mn-lt"/>
                <a:ea typeface="+mn-ea"/>
                <a:cs typeface="+mn-cs"/>
              </a:rPr>
              <a:t>the design of a scheduling policy involves compromising among competing requirements;</a:t>
            </a:r>
          </a:p>
          <a:p>
            <a:r>
              <a:rPr lang="en-US" sz="1200" kern="1200" baseline="0" dirty="0" smtClean="0">
                <a:solidFill>
                  <a:schemeClr val="tx1"/>
                </a:solidFill>
                <a:latin typeface="+mn-lt"/>
                <a:ea typeface="+mn-ea"/>
                <a:cs typeface="+mn-cs"/>
              </a:rPr>
              <a:t>the relative weights given the various requirements will depend on the</a:t>
            </a:r>
          </a:p>
          <a:p>
            <a:r>
              <a:rPr lang="en-US" sz="1200" kern="1200" baseline="0" dirty="0" smtClean="0">
                <a:solidFill>
                  <a:schemeClr val="tx1"/>
                </a:solidFill>
                <a:latin typeface="+mn-lt"/>
                <a:ea typeface="+mn-ea"/>
                <a:cs typeface="+mn-cs"/>
              </a:rPr>
              <a:t>nature and intended use of the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most interactive operating systems, whether single user or time shared, adequate</a:t>
            </a:r>
          </a:p>
          <a:p>
            <a:r>
              <a:rPr lang="en-US" sz="1200" kern="1200" baseline="0" dirty="0" smtClean="0">
                <a:solidFill>
                  <a:schemeClr val="tx1"/>
                </a:solidFill>
                <a:latin typeface="+mn-lt"/>
                <a:ea typeface="+mn-ea"/>
                <a:cs typeface="+mn-cs"/>
              </a:rPr>
              <a:t>response time is the critical requirement. Because of the importance of this</a:t>
            </a:r>
          </a:p>
          <a:p>
            <a:r>
              <a:rPr lang="en-US" sz="1200" kern="1200" baseline="0" dirty="0" smtClean="0">
                <a:solidFill>
                  <a:schemeClr val="tx1"/>
                </a:solidFill>
                <a:latin typeface="+mn-lt"/>
                <a:ea typeface="+mn-ea"/>
                <a:cs typeface="+mn-cs"/>
              </a:rPr>
              <a:t>requirement, and because the definition of adequacy will vary from one application</a:t>
            </a:r>
          </a:p>
          <a:p>
            <a:r>
              <a:rPr lang="en-US" sz="1200" kern="1200" baseline="0" dirty="0" smtClean="0">
                <a:solidFill>
                  <a:schemeClr val="tx1"/>
                </a:solidFill>
                <a:latin typeface="+mn-lt"/>
                <a:ea typeface="+mn-ea"/>
                <a:cs typeface="+mn-cs"/>
              </a:rPr>
              <a:t>to another, the topic is explored further in Appendix G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227978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Table 9.2 summarizes key scheduling criteria. These are interdependent, and</a:t>
            </a:r>
          </a:p>
          <a:p>
            <a:r>
              <a:rPr lang="en-US" sz="1200" kern="1200" baseline="0" dirty="0" smtClean="0">
                <a:solidFill>
                  <a:schemeClr val="tx1"/>
                </a:solidFill>
                <a:latin typeface="+mn-lt"/>
                <a:ea typeface="+mn-ea"/>
                <a:cs typeface="+mn-cs"/>
              </a:rPr>
              <a:t>it is impossible to optimize all of them simultaneously. For example, providing good</a:t>
            </a:r>
          </a:p>
          <a:p>
            <a:r>
              <a:rPr lang="en-US" sz="1200" kern="1200" baseline="0" dirty="0" smtClean="0">
                <a:solidFill>
                  <a:schemeClr val="tx1"/>
                </a:solidFill>
                <a:latin typeface="+mn-lt"/>
                <a:ea typeface="+mn-ea"/>
                <a:cs typeface="+mn-cs"/>
              </a:rPr>
              <a:t>response time may require a scheduling algorithm that switches between processes</a:t>
            </a:r>
          </a:p>
          <a:p>
            <a:r>
              <a:rPr lang="en-US" sz="1200" kern="1200" baseline="0" dirty="0" smtClean="0">
                <a:solidFill>
                  <a:schemeClr val="tx1"/>
                </a:solidFill>
                <a:latin typeface="+mn-lt"/>
                <a:ea typeface="+mn-ea"/>
                <a:cs typeface="+mn-cs"/>
              </a:rPr>
              <a:t>frequently. This increases the overhead of the system, reducing throughput. Thus,</a:t>
            </a:r>
          </a:p>
          <a:p>
            <a:r>
              <a:rPr lang="en-US" sz="1200" kern="1200" baseline="0" dirty="0" smtClean="0">
                <a:solidFill>
                  <a:schemeClr val="tx1"/>
                </a:solidFill>
                <a:latin typeface="+mn-lt"/>
                <a:ea typeface="+mn-ea"/>
                <a:cs typeface="+mn-cs"/>
              </a:rPr>
              <a:t>the design of a scheduling policy involves compromising among competing requirements;</a:t>
            </a:r>
          </a:p>
          <a:p>
            <a:r>
              <a:rPr lang="en-US" sz="1200" kern="1200" baseline="0" dirty="0" smtClean="0">
                <a:solidFill>
                  <a:schemeClr val="tx1"/>
                </a:solidFill>
                <a:latin typeface="+mn-lt"/>
                <a:ea typeface="+mn-ea"/>
                <a:cs typeface="+mn-cs"/>
              </a:rPr>
              <a:t>the relative weights given the various requirements will depend on the</a:t>
            </a:r>
          </a:p>
          <a:p>
            <a:r>
              <a:rPr lang="en-US" sz="1200" kern="1200" baseline="0" dirty="0" smtClean="0">
                <a:solidFill>
                  <a:schemeClr val="tx1"/>
                </a:solidFill>
                <a:latin typeface="+mn-lt"/>
                <a:ea typeface="+mn-ea"/>
                <a:cs typeface="+mn-cs"/>
              </a:rPr>
              <a:t>nature and intended use of the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most interactive operating systems, whether single user or time shared, adequate</a:t>
            </a:r>
          </a:p>
          <a:p>
            <a:r>
              <a:rPr lang="en-US" sz="1200" kern="1200" baseline="0" dirty="0" smtClean="0">
                <a:solidFill>
                  <a:schemeClr val="tx1"/>
                </a:solidFill>
                <a:latin typeface="+mn-lt"/>
                <a:ea typeface="+mn-ea"/>
                <a:cs typeface="+mn-cs"/>
              </a:rPr>
              <a:t>response time is the critical requirement. Because of the importance of this</a:t>
            </a:r>
          </a:p>
          <a:p>
            <a:r>
              <a:rPr lang="en-US" sz="1200" kern="1200" baseline="0" dirty="0" smtClean="0">
                <a:solidFill>
                  <a:schemeClr val="tx1"/>
                </a:solidFill>
                <a:latin typeface="+mn-lt"/>
                <a:ea typeface="+mn-ea"/>
                <a:cs typeface="+mn-cs"/>
              </a:rPr>
              <a:t>requirement, and because the definition of adequacy will vary from one application</a:t>
            </a:r>
          </a:p>
          <a:p>
            <a:r>
              <a:rPr lang="en-US" sz="1200" kern="1200" baseline="0" dirty="0" smtClean="0">
                <a:solidFill>
                  <a:schemeClr val="tx1"/>
                </a:solidFill>
                <a:latin typeface="+mn-lt"/>
                <a:ea typeface="+mn-ea"/>
                <a:cs typeface="+mn-cs"/>
              </a:rPr>
              <a:t>to another, the topic is explored further in Appendix G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1625323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chart" Target="../charts/chart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green-panormic_rv.jpg"/>
          <p:cNvPicPr>
            <a:picLocks noChangeAspect="1"/>
          </p:cNvPicPr>
          <p:nvPr userDrawn="1"/>
        </p:nvPicPr>
        <p:blipFill>
          <a:blip r:embed="rId2"/>
          <a:stretch>
            <a:fillRect/>
          </a:stretch>
        </p:blipFill>
        <p:spPr>
          <a:xfrm>
            <a:off x="714" y="0"/>
            <a:ext cx="9231965" cy="6925056"/>
          </a:xfrm>
          <a:prstGeom prst="rect">
            <a:avLst/>
          </a:prstGeom>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3F31BF-7BAA-B545-8A54-BD6165549183}" type="datetimeFigureOut">
              <a:rPr lang="en-US" smtClean="0"/>
              <a:pPr/>
              <a:t>5/24/17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DF3B2-5B0F-514C-AE92-94CAAA68DD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3F31BF-7BAA-B545-8A54-BD6165549183}" type="datetimeFigureOut">
              <a:rPr lang="en-US" smtClean="0"/>
              <a:pPr/>
              <a:t>5/24/17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DF3B2-5B0F-514C-AE92-94CAAA68DD3A}" type="slidenum">
              <a:rPr lang="en-US" smtClean="0"/>
              <a:pPr/>
              <a:t>‹#›</a:t>
            </a:fld>
            <a:endParaRPr lang="en-US"/>
          </a:p>
        </p:txBody>
      </p:sp>
    </p:spTree>
    <p:extLst>
      <p:ext uri="{BB962C8B-B14F-4D97-AF65-F5344CB8AC3E}">
        <p14:creationId xmlns:p14="http://schemas.microsoft.com/office/powerpoint/2010/main" val="1348497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5/24/17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extLst>
      <p:ext uri="{BB962C8B-B14F-4D97-AF65-F5344CB8AC3E}">
        <p14:creationId xmlns:p14="http://schemas.microsoft.com/office/powerpoint/2010/main" val="34312256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5/24/17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extLst>
      <p:ext uri="{BB962C8B-B14F-4D97-AF65-F5344CB8AC3E}">
        <p14:creationId xmlns:p14="http://schemas.microsoft.com/office/powerpoint/2010/main" val="22701217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5/24/17</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extLst>
      <p:ext uri="{BB962C8B-B14F-4D97-AF65-F5344CB8AC3E}">
        <p14:creationId xmlns:p14="http://schemas.microsoft.com/office/powerpoint/2010/main" val="145471369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2329"/>
            <a:ext cx="8229600" cy="1143000"/>
          </a:xfrm>
        </p:spPr>
        <p:txBody>
          <a:bodyPr/>
          <a:lstStyle>
            <a:lvl1pPr>
              <a:defRPr>
                <a:latin typeface="Arial"/>
                <a:cs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847892"/>
            <a:ext cx="8229600" cy="4220806"/>
          </a:xfrm>
        </p:spPr>
        <p:txBody>
          <a:bodyPr/>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10965"/>
            <a:ext cx="2133600" cy="365125"/>
          </a:xfrm>
        </p:spPr>
        <p:txBody>
          <a:bodyPr/>
          <a:lstStyle>
            <a:lvl1pPr>
              <a:defRPr>
                <a:latin typeface="Arial"/>
                <a:cs typeface="Arial"/>
              </a:defRPr>
            </a:lvl1pPr>
          </a:lstStyle>
          <a:p>
            <a:fld id="{F03F31BF-7BAA-B545-8A54-BD6165549183}" type="datetimeFigureOut">
              <a:rPr lang="en-US" smtClean="0"/>
              <a:pPr/>
              <a:t>5/24/17</a:t>
            </a:fld>
            <a:endParaRPr lang="en-US" dirty="0"/>
          </a:p>
        </p:txBody>
      </p:sp>
      <p:sp>
        <p:nvSpPr>
          <p:cNvPr id="5" name="Footer Placeholder 4"/>
          <p:cNvSpPr>
            <a:spLocks noGrp="1"/>
          </p:cNvSpPr>
          <p:nvPr>
            <p:ph type="ftr" sz="quarter" idx="11"/>
          </p:nvPr>
        </p:nvSpPr>
        <p:spPr>
          <a:xfrm>
            <a:off x="3124200" y="6310965"/>
            <a:ext cx="2895600" cy="365125"/>
          </a:xfrm>
        </p:spPr>
        <p:txBody>
          <a:bodyPr/>
          <a:lstStyle>
            <a:lvl1pPr>
              <a:defRPr>
                <a:latin typeface="Arial"/>
                <a:cs typeface="Arial"/>
              </a:defRPr>
            </a:lvl1pPr>
          </a:lstStyle>
          <a:p>
            <a:endParaRPr lang="en-US" dirty="0"/>
          </a:p>
        </p:txBody>
      </p:sp>
      <p:sp>
        <p:nvSpPr>
          <p:cNvPr id="6" name="Slide Number Placeholder 5"/>
          <p:cNvSpPr>
            <a:spLocks noGrp="1"/>
          </p:cNvSpPr>
          <p:nvPr>
            <p:ph type="sldNum" sz="quarter" idx="12"/>
          </p:nvPr>
        </p:nvSpPr>
        <p:spPr>
          <a:xfrm>
            <a:off x="6553200" y="6310965"/>
            <a:ext cx="2133600" cy="365125"/>
          </a:xfrm>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2800" b="1" cap="all">
                <a:latin typeface="Arial"/>
                <a:cs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latin typeface="Arial"/>
                <a:cs typeface="Arial"/>
              </a:defRPr>
            </a:lvl1pPr>
          </a:lstStyle>
          <a:p>
            <a:fld id="{F03F31BF-7BAA-B545-8A54-BD6165549183}" type="datetimeFigureOut">
              <a:rPr lang="en-US" smtClean="0"/>
              <a:pPr/>
              <a:t>5/24/17</a:t>
            </a:fld>
            <a:endParaRPr lang="en-US" dirty="0"/>
          </a:p>
        </p:txBody>
      </p:sp>
      <p:sp>
        <p:nvSpPr>
          <p:cNvPr id="5" name="Footer Placeholder 4"/>
          <p:cNvSpPr>
            <a:spLocks noGrp="1"/>
          </p:cNvSpPr>
          <p:nvPr>
            <p:ph type="ftr" sz="quarter" idx="11"/>
          </p:nvPr>
        </p:nvSpPr>
        <p:spPr/>
        <p:txBody>
          <a:bodyPr/>
          <a:lstStyle>
            <a:lvl1pPr>
              <a:defRPr>
                <a:latin typeface="Arial"/>
                <a:cs typeface="Arial"/>
              </a:defRPr>
            </a:lvl1pPr>
          </a:lstStyle>
          <a:p>
            <a:endParaRPr lang="en-US" dirty="0"/>
          </a:p>
        </p:txBody>
      </p:sp>
      <p:sp>
        <p:nvSpPr>
          <p:cNvPr id="6" name="Slide Number Placeholder 5"/>
          <p:cNvSpPr>
            <a:spLocks noGrp="1"/>
          </p:cNvSpPr>
          <p:nvPr>
            <p:ph type="sldNum" sz="quarter" idx="12"/>
          </p:nvPr>
        </p:nvSpPr>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94445"/>
            <a:ext cx="8229600" cy="1143000"/>
          </a:xfrm>
        </p:spPr>
        <p:txBody>
          <a:bodyPr/>
          <a:lstStyle>
            <a:lvl1pPr>
              <a:defRPr>
                <a:latin typeface="Arial"/>
                <a:cs typeface="Aria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820008"/>
            <a:ext cx="4038600" cy="4204524"/>
          </a:xfrm>
        </p:spPr>
        <p:txBody>
          <a:bodyPr/>
          <a:lstStyle>
            <a:lvl1pPr>
              <a:defRPr sz="2800">
                <a:latin typeface="Arial"/>
                <a:cs typeface="Arial"/>
              </a:defRPr>
            </a:lvl1pPr>
            <a:lvl2pPr>
              <a:defRPr sz="2400">
                <a:latin typeface="Arial"/>
                <a:cs typeface="Arial"/>
              </a:defRPr>
            </a:lvl2pPr>
            <a:lvl3pPr>
              <a:defRPr sz="2000">
                <a:latin typeface="Arial"/>
                <a:cs typeface="Arial"/>
              </a:defRPr>
            </a:lvl3pPr>
            <a:lvl4pPr>
              <a:defRPr sz="1800">
                <a:latin typeface="Arial"/>
                <a:cs typeface="Arial"/>
              </a:defRPr>
            </a:lvl4pPr>
            <a:lvl5pPr>
              <a:defRPr sz="18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820007"/>
            <a:ext cx="4038600" cy="4204525"/>
          </a:xfrm>
        </p:spPr>
        <p:txBody>
          <a:bodyPr/>
          <a:lstStyle>
            <a:lvl1pPr>
              <a:defRPr sz="2800">
                <a:latin typeface="Arial"/>
                <a:cs typeface="Arial"/>
              </a:defRPr>
            </a:lvl1pPr>
            <a:lvl2pPr>
              <a:defRPr sz="2400">
                <a:latin typeface="Arial"/>
                <a:cs typeface="Arial"/>
              </a:defRPr>
            </a:lvl2pPr>
            <a:lvl3pPr>
              <a:defRPr sz="2000">
                <a:latin typeface="Arial"/>
                <a:cs typeface="Arial"/>
              </a:defRPr>
            </a:lvl3pPr>
            <a:lvl4pPr>
              <a:defRPr sz="1800">
                <a:latin typeface="Arial"/>
                <a:cs typeface="Arial"/>
              </a:defRPr>
            </a:lvl4pPr>
            <a:lvl5pPr>
              <a:defRPr sz="18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457200" y="6250517"/>
            <a:ext cx="2133600" cy="365125"/>
          </a:xfrm>
        </p:spPr>
        <p:txBody>
          <a:bodyPr/>
          <a:lstStyle>
            <a:lvl1pPr>
              <a:defRPr>
                <a:latin typeface="Arial"/>
                <a:cs typeface="Arial"/>
              </a:defRPr>
            </a:lvl1pPr>
          </a:lstStyle>
          <a:p>
            <a:fld id="{F03F31BF-7BAA-B545-8A54-BD6165549183}" type="datetimeFigureOut">
              <a:rPr lang="en-US" smtClean="0"/>
              <a:pPr/>
              <a:t>5/24/17</a:t>
            </a:fld>
            <a:endParaRPr lang="en-US" dirty="0"/>
          </a:p>
        </p:txBody>
      </p:sp>
      <p:sp>
        <p:nvSpPr>
          <p:cNvPr id="6" name="Footer Placeholder 5"/>
          <p:cNvSpPr>
            <a:spLocks noGrp="1"/>
          </p:cNvSpPr>
          <p:nvPr>
            <p:ph type="ftr" sz="quarter" idx="11"/>
          </p:nvPr>
        </p:nvSpPr>
        <p:spPr>
          <a:xfrm>
            <a:off x="3124200" y="6250517"/>
            <a:ext cx="2895600" cy="365125"/>
          </a:xfrm>
        </p:spPr>
        <p:txBody>
          <a:bodyPr/>
          <a:lstStyle>
            <a:lvl1pPr>
              <a:defRPr>
                <a:latin typeface="Arial"/>
                <a:cs typeface="Arial"/>
              </a:defRPr>
            </a:lvl1pPr>
          </a:lstStyle>
          <a:p>
            <a:endParaRPr lang="en-US" dirty="0"/>
          </a:p>
        </p:txBody>
      </p:sp>
      <p:sp>
        <p:nvSpPr>
          <p:cNvPr id="7" name="Slide Number Placeholder 6"/>
          <p:cNvSpPr>
            <a:spLocks noGrp="1"/>
          </p:cNvSpPr>
          <p:nvPr>
            <p:ph type="sldNum" sz="quarter" idx="12"/>
          </p:nvPr>
        </p:nvSpPr>
        <p:spPr>
          <a:xfrm>
            <a:off x="6553200" y="6250517"/>
            <a:ext cx="2133600" cy="365125"/>
          </a:xfrm>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61747"/>
            <a:ext cx="8229600" cy="1143000"/>
          </a:xfrm>
        </p:spPr>
        <p:txBody>
          <a:bodyPr/>
          <a:lstStyle>
            <a:lvl1pPr>
              <a:defRPr>
                <a:latin typeface="Arial"/>
                <a:cs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0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461984"/>
            <a:ext cx="4040188" cy="3670555"/>
          </a:xfrm>
        </p:spPr>
        <p:txBody>
          <a:bodyPr/>
          <a:lstStyle>
            <a:lvl1pPr>
              <a:defRPr sz="2400">
                <a:latin typeface="Arial"/>
                <a:cs typeface="Arial"/>
              </a:defRPr>
            </a:lvl1pPr>
            <a:lvl2pPr>
              <a:defRPr sz="2000">
                <a:latin typeface="Arial"/>
                <a:cs typeface="Arial"/>
              </a:defRPr>
            </a:lvl2pPr>
            <a:lvl3pPr>
              <a:defRPr sz="1800">
                <a:latin typeface="Arial"/>
                <a:cs typeface="Arial"/>
              </a:defRPr>
            </a:lvl3pPr>
            <a:lvl4pPr>
              <a:defRPr sz="1600">
                <a:latin typeface="Arial"/>
                <a:cs typeface="Arial"/>
              </a:defRPr>
            </a:lvl4pPr>
            <a:lvl5pPr>
              <a:defRPr sz="1600">
                <a:latin typeface="Arial"/>
                <a:cs typeface="Aria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461984"/>
            <a:ext cx="4041775" cy="3670555"/>
          </a:xfrm>
        </p:spPr>
        <p:txBody>
          <a:bodyPr/>
          <a:lstStyle>
            <a:lvl1pPr>
              <a:defRPr sz="2400">
                <a:latin typeface="Arial"/>
                <a:cs typeface="Arial"/>
              </a:defRPr>
            </a:lvl1pPr>
            <a:lvl2pPr>
              <a:defRPr sz="2000">
                <a:latin typeface="Arial"/>
                <a:cs typeface="Arial"/>
              </a:defRPr>
            </a:lvl2pPr>
            <a:lvl3pPr>
              <a:defRPr sz="1800">
                <a:latin typeface="Arial"/>
                <a:cs typeface="Arial"/>
              </a:defRPr>
            </a:lvl3pPr>
            <a:lvl4pPr>
              <a:defRPr sz="1600">
                <a:latin typeface="Arial"/>
                <a:cs typeface="Arial"/>
              </a:defRPr>
            </a:lvl4pPr>
            <a:lvl5pPr>
              <a:defRPr sz="1600">
                <a:latin typeface="Arial"/>
                <a:cs typeface="Aria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457200" y="6278334"/>
            <a:ext cx="2133600" cy="365125"/>
          </a:xfrm>
        </p:spPr>
        <p:txBody>
          <a:bodyPr/>
          <a:lstStyle>
            <a:lvl1pPr>
              <a:defRPr>
                <a:latin typeface="Arial"/>
                <a:cs typeface="Arial"/>
              </a:defRPr>
            </a:lvl1pPr>
          </a:lstStyle>
          <a:p>
            <a:fld id="{F03F31BF-7BAA-B545-8A54-BD6165549183}" type="datetimeFigureOut">
              <a:rPr lang="en-US" smtClean="0"/>
              <a:pPr/>
              <a:t>5/24/17</a:t>
            </a:fld>
            <a:endParaRPr lang="en-US" dirty="0"/>
          </a:p>
        </p:txBody>
      </p:sp>
      <p:sp>
        <p:nvSpPr>
          <p:cNvPr id="8" name="Footer Placeholder 7"/>
          <p:cNvSpPr>
            <a:spLocks noGrp="1"/>
          </p:cNvSpPr>
          <p:nvPr>
            <p:ph type="ftr" sz="quarter" idx="11"/>
          </p:nvPr>
        </p:nvSpPr>
        <p:spPr>
          <a:xfrm>
            <a:off x="3124200" y="6278334"/>
            <a:ext cx="2895600" cy="365125"/>
          </a:xfrm>
        </p:spPr>
        <p:txBody>
          <a:bodyPr/>
          <a:lstStyle>
            <a:lvl1pPr>
              <a:defRPr>
                <a:latin typeface="Arial"/>
                <a:cs typeface="Arial"/>
              </a:defRPr>
            </a:lvl1pPr>
          </a:lstStyle>
          <a:p>
            <a:endParaRPr lang="en-US" dirty="0"/>
          </a:p>
        </p:txBody>
      </p:sp>
      <p:sp>
        <p:nvSpPr>
          <p:cNvPr id="9" name="Slide Number Placeholder 8"/>
          <p:cNvSpPr>
            <a:spLocks noGrp="1"/>
          </p:cNvSpPr>
          <p:nvPr>
            <p:ph type="sldNum" sz="quarter" idx="12"/>
          </p:nvPr>
        </p:nvSpPr>
        <p:spPr>
          <a:xfrm>
            <a:off x="6553200" y="6278334"/>
            <a:ext cx="2133600" cy="365125"/>
          </a:xfrm>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61881"/>
            <a:ext cx="8229600" cy="1143000"/>
          </a:xfrm>
        </p:spPr>
        <p:txBody>
          <a:bodyPr/>
          <a:lstStyle>
            <a:lvl1pPr>
              <a:defRPr>
                <a:latin typeface="Arial"/>
                <a:cs typeface="Aria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lvl1pPr>
              <a:defRPr>
                <a:latin typeface="Arial"/>
                <a:cs typeface="Arial"/>
              </a:defRPr>
            </a:lvl1pPr>
          </a:lstStyle>
          <a:p>
            <a:fld id="{F03F31BF-7BAA-B545-8A54-BD6165549183}" type="datetimeFigureOut">
              <a:rPr lang="en-US" smtClean="0"/>
              <a:pPr/>
              <a:t>5/24/17</a:t>
            </a:fld>
            <a:endParaRPr lang="en-US" dirty="0"/>
          </a:p>
        </p:txBody>
      </p:sp>
      <p:sp>
        <p:nvSpPr>
          <p:cNvPr id="4" name="Footer Placeholder 3"/>
          <p:cNvSpPr>
            <a:spLocks noGrp="1"/>
          </p:cNvSpPr>
          <p:nvPr>
            <p:ph type="ftr" sz="quarter" idx="11"/>
          </p:nvPr>
        </p:nvSpPr>
        <p:spPr/>
        <p:txBody>
          <a:bodyPr/>
          <a:lstStyle>
            <a:lvl1pPr>
              <a:defRPr>
                <a:latin typeface="Arial"/>
                <a:cs typeface="Arial"/>
              </a:defRPr>
            </a:lvl1pPr>
          </a:lstStyle>
          <a:p>
            <a:endParaRPr lang="en-US" dirty="0"/>
          </a:p>
        </p:txBody>
      </p:sp>
      <p:sp>
        <p:nvSpPr>
          <p:cNvPr id="5" name="Slide Number Placeholder 4"/>
          <p:cNvSpPr>
            <a:spLocks noGrp="1"/>
          </p:cNvSpPr>
          <p:nvPr>
            <p:ph type="sldNum" sz="quarter" idx="12"/>
          </p:nvPr>
        </p:nvSpPr>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3F31BF-7BAA-B545-8A54-BD6165549183}" type="datetimeFigureOut">
              <a:rPr lang="en-US" smtClean="0"/>
              <a:pPr/>
              <a:t>5/24/17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4DF3B2-5B0F-514C-AE92-94CAAA68DD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Arial"/>
                <a:cs typeface="Aria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lvl1pPr>
              <a:defRPr>
                <a:latin typeface="Arial"/>
                <a:cs typeface="Arial"/>
              </a:defRPr>
            </a:lvl1pPr>
          </a:lstStyle>
          <a:p>
            <a:fld id="{F03F31BF-7BAA-B545-8A54-BD6165549183}" type="datetimeFigureOut">
              <a:rPr lang="en-US" smtClean="0"/>
              <a:pPr/>
              <a:t>5/24/17</a:t>
            </a:fld>
            <a:endParaRPr lang="en-US" dirty="0"/>
          </a:p>
        </p:txBody>
      </p:sp>
      <p:sp>
        <p:nvSpPr>
          <p:cNvPr id="6" name="Footer Placeholder 5"/>
          <p:cNvSpPr>
            <a:spLocks noGrp="1"/>
          </p:cNvSpPr>
          <p:nvPr>
            <p:ph type="ftr" sz="quarter" idx="11"/>
          </p:nvPr>
        </p:nvSpPr>
        <p:spPr/>
        <p:txBody>
          <a:bodyPr/>
          <a:lstStyle>
            <a:lvl1pPr>
              <a:defRPr>
                <a:latin typeface="Arial"/>
                <a:cs typeface="Arial"/>
              </a:defRPr>
            </a:lvl1pPr>
          </a:lstStyle>
          <a:p>
            <a:endParaRPr lang="en-US" dirty="0"/>
          </a:p>
        </p:txBody>
      </p:sp>
      <p:sp>
        <p:nvSpPr>
          <p:cNvPr id="7" name="Slide Number Placeholder 6"/>
          <p:cNvSpPr>
            <a:spLocks noGrp="1"/>
          </p:cNvSpPr>
          <p:nvPr>
            <p:ph type="sldNum" sz="quarter" idx="12"/>
          </p:nvPr>
        </p:nvSpPr>
        <p:spPr/>
        <p:txBody>
          <a:bodyPr/>
          <a:lstStyle>
            <a:lvl1pPr>
              <a:defRPr>
                <a:latin typeface="Arial"/>
                <a:cs typeface="Arial"/>
              </a:defRPr>
            </a:lvl1pPr>
          </a:lstStyle>
          <a:p>
            <a:fld id="{644DF3B2-5B0F-514C-AE92-94CAAA68DD3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POnTheFly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3F31BF-7BAA-B545-8A54-BD6165549183}" type="datetimeFigureOut">
              <a:rPr lang="en-US" smtClean="0"/>
              <a:pPr/>
              <a:t>5/24/17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4DF3B2-5B0F-514C-AE92-94CAAA68DD3A}" type="slidenum">
              <a:rPr lang="en-US" smtClean="0"/>
              <a:pPr/>
              <a:t>‹#›</a:t>
            </a:fld>
            <a:endParaRPr lang="en-US"/>
          </a:p>
        </p:txBody>
      </p:sp>
      <p:graphicFrame>
        <p:nvGraphicFramePr>
          <p:cNvPr id="6" name="TPChart" hidden="1"/>
          <p:cNvGraphicFramePr/>
          <p:nvPr userDrawn="1">
            <p:extLst>
              <p:ext uri="{D42A27DB-BD31-4B8C-83A1-F6EECF244321}">
                <p14:modId xmlns:p14="http://schemas.microsoft.com/office/powerpoint/2010/main" val="301756579"/>
              </p:ext>
            </p:extLst>
          </p:nvPr>
        </p:nvGraphicFramePr>
        <p:xfrm>
          <a:off x="6350000" y="1600200"/>
          <a:ext cx="2540000" cy="254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718983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3F31BF-7BAA-B545-8A54-BD6165549183}" type="datetimeFigureOut">
              <a:rPr lang="en-US" smtClean="0"/>
              <a:pPr/>
              <a:t>5/24/17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4DF3B2-5B0F-514C-AE92-94CAAA68DD3A}" type="slidenum">
              <a:rPr lang="en-US" smtClean="0"/>
              <a:pPr/>
              <a:t>‹#›</a:t>
            </a:fld>
            <a:endParaRPr lang="en-US"/>
          </a:p>
        </p:txBody>
      </p:sp>
      <p:pic>
        <p:nvPicPr>
          <p:cNvPr id="9" name="Picture 8" descr="green-stripe.jpg"/>
          <p:cNvPicPr>
            <a:picLocks noChangeAspect="1"/>
          </p:cNvPicPr>
          <p:nvPr userDrawn="1"/>
        </p:nvPicPr>
        <p:blipFill>
          <a:blip r:embed="rId15"/>
          <a:stretch>
            <a:fillRect/>
          </a:stretch>
        </p:blipFill>
        <p:spPr>
          <a:xfrm>
            <a:off x="714" y="0"/>
            <a:ext cx="9231965" cy="692505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 id="2147483662"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emf"/><Relationship Id="rId5" Type="http://schemas.openxmlformats.org/officeDocument/2006/relationships/image" Target="../media/image10.emf"/><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wmf"/></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emf"/><Relationship Id="rId5" Type="http://schemas.openxmlformats.org/officeDocument/2006/relationships/image" Target="../media/image10.emf"/><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2.emf"/></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5.emf"/></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emf"/><Relationship Id="rId5" Type="http://schemas.openxmlformats.org/officeDocument/2006/relationships/image" Target="../media/image10.emf"/><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3.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emf"/><Relationship Id="rId5" Type="http://schemas.openxmlformats.org/officeDocument/2006/relationships/image" Target="../media/image10.emf"/><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6.gif"/></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emf"/><Relationship Id="rId5" Type="http://schemas.openxmlformats.org/officeDocument/2006/relationships/image" Target="../media/image10.emf"/><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7.emf"/></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emf"/><Relationship Id="rId5" Type="http://schemas.openxmlformats.org/officeDocument/2006/relationships/image" Target="../media/image10.emf"/><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8.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0.e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package" Target="../embeddings/Microsoft_Word_Document2.docx"/><Relationship Id="rId5" Type="http://schemas.openxmlformats.org/officeDocument/2006/relationships/image" Target="../media/image19.png"/><Relationship Id="rId6" Type="http://schemas.openxmlformats.org/officeDocument/2006/relationships/image" Target="../media/image20.w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1.wmf"/><Relationship Id="rId4" Type="http://schemas.openxmlformats.org/officeDocument/2006/relationships/image" Target="../media/image22.emf"/><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4.emf"/></Relationships>
</file>

<file path=ppt/slides/_rels/slide30.xml.rels><?xml version="1.0" encoding="UTF-8" standalone="yes"?>
<Relationships xmlns="http://schemas.openxmlformats.org/package/2006/relationships"><Relationship Id="rId3" Type="http://schemas.openxmlformats.org/officeDocument/2006/relationships/image" Target="../media/image21.wmf"/><Relationship Id="rId4" Type="http://schemas.openxmlformats.org/officeDocument/2006/relationships/image" Target="../media/image23.emf"/><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21.wmf"/><Relationship Id="rId4" Type="http://schemas.openxmlformats.org/officeDocument/2006/relationships/image" Target="../media/image24.emf"/><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25.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26.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27.wmf"/></Relationships>
</file>

<file path=ppt/slides/_rels/slide35.xml.rels><?xml version="1.0" encoding="UTF-8" standalone="yes"?>
<Relationships xmlns="http://schemas.openxmlformats.org/package/2006/relationships"><Relationship Id="rId3" Type="http://schemas.openxmlformats.org/officeDocument/2006/relationships/image" Target="../media/image28.wmf"/><Relationship Id="rId4" Type="http://schemas.openxmlformats.org/officeDocument/2006/relationships/image" Target="../media/image29.emf"/><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1" Type="http://schemas.openxmlformats.org/officeDocument/2006/relationships/diagramColors" Target="../diagrams/colors3.xml"/><Relationship Id="rId12" Type="http://schemas.microsoft.com/office/2007/relationships/diagramDrawing" Target="../diagrams/drawing3.xml"/><Relationship Id="rId13" Type="http://schemas.openxmlformats.org/officeDocument/2006/relationships/diagramData" Target="../diagrams/data4.xml"/><Relationship Id="rId14" Type="http://schemas.openxmlformats.org/officeDocument/2006/relationships/diagramLayout" Target="../diagrams/layout4.xml"/><Relationship Id="rId15" Type="http://schemas.openxmlformats.org/officeDocument/2006/relationships/diagramQuickStyle" Target="../diagrams/quickStyle4.xml"/><Relationship Id="rId16" Type="http://schemas.openxmlformats.org/officeDocument/2006/relationships/diagramColors" Target="../diagrams/colors4.xml"/><Relationship Id="rId17" Type="http://schemas.microsoft.com/office/2007/relationships/diagramDrawing" Target="../diagrams/drawing4.xml"/><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diagramData" Target="../diagrams/data3.xml"/><Relationship Id="rId9" Type="http://schemas.openxmlformats.org/officeDocument/2006/relationships/diagramLayout" Target="../diagrams/layout3.xml"/><Relationship Id="rId10"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7.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28810" y="2130425"/>
            <a:ext cx="8130448" cy="2261693"/>
          </a:xfrm>
          <a:prstGeom prst="rect">
            <a:avLst/>
          </a:prstGeom>
        </p:spPr>
        <p:txBody>
          <a:bodyPr vert="horz" lIns="91440" tIns="45720" rIns="91440" bIns="45720" rtlCol="0" anchor="ctr">
            <a:normAutofit/>
          </a:bodyPr>
          <a:lstStyle>
            <a:lvl1pPr>
              <a:defRPr b="1" baseline="0">
                <a:solidFill>
                  <a:srgbClr val="1B6917"/>
                </a:solidFill>
                <a:latin typeface="Arial"/>
                <a:cs typeface="Arial"/>
              </a:defRPr>
            </a:lvl1pPr>
          </a:lstStyle>
          <a:p>
            <a:pPr lvl="0" algn="ctr">
              <a:spcBef>
                <a:spcPct val="0"/>
              </a:spcBef>
              <a:defRPr/>
            </a:pPr>
            <a:r>
              <a:rPr lang="en-US" sz="4400" dirty="0" err="1" smtClean="0">
                <a:solidFill>
                  <a:schemeClr val="bg1"/>
                </a:solidFill>
                <a:ea typeface="+mj-ea"/>
              </a:rPr>
              <a:t>Ch</a:t>
            </a:r>
            <a:r>
              <a:rPr lang="en-US" sz="4400" dirty="0" smtClean="0">
                <a:solidFill>
                  <a:schemeClr val="bg1"/>
                </a:solidFill>
                <a:ea typeface="+mj-ea"/>
              </a:rPr>
              <a:t> </a:t>
            </a:r>
            <a:r>
              <a:rPr lang="en-US" sz="4400" dirty="0" smtClean="0">
                <a:solidFill>
                  <a:schemeClr val="bg1"/>
                </a:solidFill>
                <a:ea typeface="+mj-ea"/>
              </a:rPr>
              <a:t>9 –Scheduling (Uniprocessor</a:t>
            </a:r>
            <a:r>
              <a:rPr lang="en-US" sz="4400" dirty="0">
                <a:solidFill>
                  <a:schemeClr val="bg1"/>
                </a:solidFill>
                <a:ea typeface="+mj-ea"/>
              </a:rPr>
              <a:t>) </a:t>
            </a:r>
            <a:endParaRPr kumimoji="0" lang="en-US" sz="4400" b="1" i="0" u="none" strike="noStrike" kern="1200" cap="none" spc="0" normalizeH="0" baseline="0" noProof="0" dirty="0" smtClean="0">
              <a:ln>
                <a:noFill/>
              </a:ln>
              <a:solidFill>
                <a:schemeClr val="bg1"/>
              </a:solidFill>
              <a:effectLst/>
              <a:uLnTx/>
              <a:uFillTx/>
              <a:latin typeface="Arial"/>
              <a:ea typeface="+mj-ea"/>
              <a:cs typeface="Arial"/>
            </a:endParaRPr>
          </a:p>
        </p:txBody>
      </p:sp>
      <p:sp>
        <p:nvSpPr>
          <p:cNvPr id="5" name="Subtitle 2"/>
          <p:cNvSpPr txBox="1">
            <a:spLocks/>
          </p:cNvSpPr>
          <p:nvPr/>
        </p:nvSpPr>
        <p:spPr>
          <a:xfrm>
            <a:off x="1359724" y="4529648"/>
            <a:ext cx="6400800" cy="1132901"/>
          </a:xfrm>
          <a:prstGeom prst="rect">
            <a:avLst/>
          </a:prstGeom>
        </p:spPr>
        <p:txBody>
          <a:bodyPr vert="horz" lIns="91440" tIns="45720" rIns="91440" bIns="45720" rtlCol="0">
            <a:normAutofit/>
          </a:bodyPr>
          <a:lstStyle>
            <a:lvl1pPr marL="0" indent="0" algn="ctr">
              <a:buNone/>
              <a:defRPr>
                <a:solidFill>
                  <a:srgbClr val="40403E"/>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smtClean="0">
                <a:ln>
                  <a:noFill/>
                </a:ln>
                <a:solidFill>
                  <a:srgbClr val="FCDC41"/>
                </a:solidFill>
                <a:effectLst/>
                <a:uLnTx/>
                <a:uFillTx/>
                <a:latin typeface="Arial"/>
                <a:ea typeface="+mn-ea"/>
                <a:cs typeface="Arial"/>
              </a:rPr>
              <a:t>NEU – </a:t>
            </a:r>
            <a:r>
              <a:rPr kumimoji="0" lang="en-US" sz="3200" b="0" i="0" u="none" strike="noStrike" kern="1200" cap="none" spc="0" normalizeH="0" baseline="0" noProof="0" dirty="0" smtClean="0">
                <a:ln>
                  <a:noFill/>
                </a:ln>
                <a:solidFill>
                  <a:srgbClr val="FCDC41"/>
                </a:solidFill>
                <a:effectLst/>
                <a:uLnTx/>
                <a:uFillTx/>
                <a:latin typeface="Arial"/>
                <a:ea typeface="+mn-ea"/>
                <a:cs typeface="Arial"/>
              </a:rPr>
              <a:t>2017</a:t>
            </a:r>
          </a:p>
          <a:p>
            <a:pPr marL="0" marR="0" lvl="0" indent="0" algn="ctr"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rgbClr val="FCDC41"/>
              </a:solidFill>
              <a:effectLst/>
              <a:uLnTx/>
              <a:uFillTx/>
              <a:latin typeface="Arial"/>
              <a:ea typeface="+mn-ea"/>
              <a:cs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824788" cy="806669"/>
          </a:xfrm>
        </p:spPr>
        <p:txBody>
          <a:bodyPr>
            <a:normAutofit fontScale="90000"/>
          </a:bodyPr>
          <a:lstStyle/>
          <a:p>
            <a:pPr algn="l"/>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Selection Function &amp; Decision Mode</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5" name="Content Placeholder 4"/>
          <p:cNvSpPr>
            <a:spLocks noGrp="1"/>
          </p:cNvSpPr>
          <p:nvPr>
            <p:ph sz="half" idx="14"/>
          </p:nvPr>
        </p:nvSpPr>
        <p:spPr>
          <a:xfrm>
            <a:off x="533400" y="1340069"/>
            <a:ext cx="8077200" cy="5155324"/>
          </a:xfrm>
        </p:spPr>
        <p:txBody>
          <a:bodyPr>
            <a:normAutofit/>
          </a:bodyPr>
          <a:lstStyle/>
          <a:p>
            <a:r>
              <a:rPr lang="en-US" dirty="0" smtClean="0"/>
              <a:t>Determines which process, among ready processes, is selected next for execution</a:t>
            </a:r>
          </a:p>
          <a:p>
            <a:r>
              <a:rPr lang="en-US" dirty="0" smtClean="0"/>
              <a:t>May be based on priority, resource requirements, or the execution characteristics of the process</a:t>
            </a:r>
          </a:p>
          <a:p>
            <a:r>
              <a:rPr lang="en-NZ" dirty="0" smtClean="0"/>
              <a:t>If based on execution characteristics, then important quantities are:</a:t>
            </a:r>
          </a:p>
          <a:p>
            <a:pPr lvl="1">
              <a:buSzPct val="106000"/>
              <a:buFont typeface="Wingdings" charset="2"/>
              <a:buChar char="§"/>
            </a:pPr>
            <a:r>
              <a:rPr lang="en-NZ" b="1" i="1" dirty="0" smtClean="0"/>
              <a:t>w </a:t>
            </a:r>
            <a:r>
              <a:rPr lang="en-NZ" dirty="0" smtClean="0"/>
              <a:t>= time spent in system so far, waiting</a:t>
            </a:r>
          </a:p>
          <a:p>
            <a:pPr lvl="1">
              <a:buSzPct val="106000"/>
              <a:buFont typeface="Wingdings" charset="2"/>
              <a:buChar char="§"/>
            </a:pPr>
            <a:r>
              <a:rPr lang="en-NZ" b="1" i="1" dirty="0" smtClean="0"/>
              <a:t> e</a:t>
            </a:r>
            <a:r>
              <a:rPr lang="en-NZ" dirty="0" smtClean="0"/>
              <a:t> = time spent in execution so far</a:t>
            </a:r>
          </a:p>
          <a:p>
            <a:pPr lvl="1">
              <a:buSzPct val="106000"/>
              <a:buFont typeface="Wingdings" charset="2"/>
              <a:buChar char="§"/>
            </a:pPr>
            <a:r>
              <a:rPr lang="en-NZ" b="1" i="1" dirty="0" smtClean="0"/>
              <a:t> s</a:t>
            </a:r>
            <a:r>
              <a:rPr lang="en-NZ" dirty="0" smtClean="0"/>
              <a:t> = total service time required by the process, including </a:t>
            </a:r>
            <a:r>
              <a:rPr lang="en-NZ" i="1" dirty="0" smtClean="0"/>
              <a:t>e</a:t>
            </a:r>
            <a:r>
              <a:rPr lang="en-NZ" dirty="0" smtClean="0"/>
              <a:t>; generally, this quantity must be estimated or supplied by the user</a:t>
            </a:r>
          </a:p>
          <a:p>
            <a:r>
              <a:rPr lang="en-US" dirty="0" smtClean="0"/>
              <a:t>Decision Mode</a:t>
            </a:r>
          </a:p>
          <a:p>
            <a:pPr lvl="1"/>
            <a:r>
              <a:rPr lang="en-US" dirty="0" smtClean="0"/>
              <a:t>Preemptive/Non-preemptive</a:t>
            </a:r>
          </a:p>
          <a:p>
            <a:r>
              <a:rPr lang="en-US" dirty="0" smtClean="0"/>
              <a:t>Turnaround Time (</a:t>
            </a:r>
            <a:r>
              <a:rPr lang="en-US" dirty="0" err="1" smtClean="0"/>
              <a:t>Tr</a:t>
            </a:r>
            <a:r>
              <a:rPr lang="en-US" dirty="0" smtClean="0"/>
              <a:t>) is service time + wait time</a:t>
            </a:r>
          </a:p>
          <a:p>
            <a:r>
              <a:rPr lang="en-US" dirty="0" smtClean="0"/>
              <a:t>Normalized Turnaround Time (</a:t>
            </a:r>
            <a:r>
              <a:rPr lang="en-US" dirty="0" err="1" smtClean="0"/>
              <a:t>Tr</a:t>
            </a:r>
            <a:r>
              <a:rPr lang="en-US" dirty="0" smtClean="0"/>
              <a:t> / </a:t>
            </a:r>
            <a:r>
              <a:rPr lang="en-US" dirty="0" err="1" smtClean="0"/>
              <a:t>Ts</a:t>
            </a:r>
            <a:r>
              <a:rPr lang="en-US" dirty="0" smtClean="0"/>
              <a:t>) – ratio to actual service time</a:t>
            </a:r>
          </a:p>
          <a:p>
            <a:pPr lvl="1"/>
            <a:r>
              <a:rPr lang="en-US" dirty="0" smtClean="0"/>
              <a:t>1.0 means no waiting</a:t>
            </a:r>
          </a:p>
          <a:p>
            <a:pPr lvl="1"/>
            <a:r>
              <a:rPr lang="en-US" dirty="0" smtClean="0"/>
              <a:t>2.0 means waiting as long as it took to execute</a:t>
            </a:r>
          </a:p>
          <a:p>
            <a:pPr lvl="1"/>
            <a:r>
              <a:rPr lang="en-US" dirty="0" smtClean="0"/>
              <a:t>Bigger values indicate additional wait time with respect to execution time</a:t>
            </a:r>
            <a:endParaRPr lang="en-US" dirty="0"/>
          </a:p>
        </p:txBody>
      </p:sp>
    </p:spTree>
    <p:extLst>
      <p:ext uri="{BB962C8B-B14F-4D97-AF65-F5344CB8AC3E}">
        <p14:creationId xmlns:p14="http://schemas.microsoft.com/office/powerpoint/2010/main" val="95419738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6252"/>
            <a:ext cx="8026401" cy="1323041"/>
          </a:xfrm>
        </p:spPr>
        <p:txBody>
          <a:bodyPr>
            <a:normAutofit fontScale="90000"/>
          </a:bodyPr>
          <a:lstStyle/>
          <a:p>
            <a:pPr algn="ctr"/>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First-Come-First-Served (FCFS)</a:t>
            </a:r>
            <a:endPar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85800" y="2438400"/>
            <a:ext cx="3657600" cy="3840163"/>
          </a:xfrm>
        </p:spPr>
        <p:txBody>
          <a:bodyPr>
            <a:normAutofit fontScale="92500" lnSpcReduction="20000"/>
          </a:bodyPr>
          <a:lstStyle/>
          <a:p>
            <a:r>
              <a:rPr lang="en-US" dirty="0" smtClean="0"/>
              <a:t>Simplest scheduling policy</a:t>
            </a:r>
          </a:p>
          <a:p>
            <a:r>
              <a:rPr lang="en-US" dirty="0" smtClean="0"/>
              <a:t>Also known as first-in-first-out (FIFO) or a strict queuing scheme</a:t>
            </a:r>
          </a:p>
          <a:p>
            <a:r>
              <a:rPr lang="en-US" dirty="0" smtClean="0"/>
              <a:t>When the current process ceases to execute, the longest process in the Ready queue is selected</a:t>
            </a:r>
          </a:p>
          <a:p>
            <a:endParaRPr lang="en-US" dirty="0"/>
          </a:p>
        </p:txBody>
      </p:sp>
      <p:sp>
        <p:nvSpPr>
          <p:cNvPr id="5" name="Content Placeholder 4"/>
          <p:cNvSpPr>
            <a:spLocks noGrp="1"/>
          </p:cNvSpPr>
          <p:nvPr>
            <p:ph sz="half" idx="2"/>
          </p:nvPr>
        </p:nvSpPr>
        <p:spPr>
          <a:xfrm>
            <a:off x="4800600" y="2438400"/>
            <a:ext cx="3657600" cy="3840163"/>
          </a:xfrm>
        </p:spPr>
        <p:txBody>
          <a:bodyPr>
            <a:normAutofit fontScale="92500" lnSpcReduction="20000"/>
          </a:bodyPr>
          <a:lstStyle/>
          <a:p>
            <a:r>
              <a:rPr lang="en-US" dirty="0" smtClean="0"/>
              <a:t>Performs much better for long processes than short ones</a:t>
            </a:r>
          </a:p>
          <a:p>
            <a:r>
              <a:rPr lang="en-US" dirty="0" smtClean="0"/>
              <a:t>Tends to favor processor-bound processes over I/O-bound processes</a:t>
            </a:r>
          </a:p>
        </p:txBody>
      </p:sp>
    </p:spTree>
    <p:extLst>
      <p:ext uri="{BB962C8B-B14F-4D97-AF65-F5344CB8AC3E}">
        <p14:creationId xmlns:p14="http://schemas.microsoft.com/office/powerpoint/2010/main" val="423278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rcRect l="22642" r="24151" b="10435"/>
          <a:stretch>
            <a:fillRect/>
          </a:stretch>
        </p:blipFill>
        <p:spPr>
          <a:xfrm>
            <a:off x="609600" y="781595"/>
            <a:ext cx="3296194" cy="1605238"/>
          </a:xfrm>
          <a:prstGeom prst="rect">
            <a:avLst/>
          </a:prstGeom>
          <a:ln>
            <a:solidFill>
              <a:schemeClr val="tx1"/>
            </a:solidFill>
          </a:ln>
        </p:spPr>
      </p:pic>
      <p:pic>
        <p:nvPicPr>
          <p:cNvPr id="5" name="Picture 4" descr="f5.pdf"/>
          <p:cNvPicPr>
            <a:picLocks noChangeAspect="1"/>
          </p:cNvPicPr>
          <p:nvPr/>
        </p:nvPicPr>
        <p:blipFill rotWithShape="1">
          <a:blip r:embed="rId4"/>
          <a:srcRect l="4706" t="1818" r="4706" b="81910"/>
          <a:stretch/>
        </p:blipFill>
        <p:spPr>
          <a:xfrm>
            <a:off x="1484497" y="2598682"/>
            <a:ext cx="6544830" cy="1521373"/>
          </a:xfrm>
          <a:prstGeom prst="rect">
            <a:avLst/>
          </a:prstGeom>
          <a:solidFill>
            <a:schemeClr val="bg1"/>
          </a:solidFill>
        </p:spPr>
      </p:pic>
      <p:pic>
        <p:nvPicPr>
          <p:cNvPr id="6" name="Picture 5"/>
          <p:cNvPicPr>
            <a:picLocks noChangeAspect="1"/>
          </p:cNvPicPr>
          <p:nvPr/>
        </p:nvPicPr>
        <p:blipFill rotWithShape="1">
          <a:blip r:embed="rId5"/>
          <a:srcRect b="79220"/>
          <a:stretch/>
        </p:blipFill>
        <p:spPr>
          <a:xfrm>
            <a:off x="1484497" y="4666593"/>
            <a:ext cx="6232316" cy="1608082"/>
          </a:xfrm>
          <a:prstGeom prst="rect">
            <a:avLst/>
          </a:prstGeom>
        </p:spPr>
      </p:pic>
    </p:spTree>
    <p:extLst>
      <p:ext uri="{BB962C8B-B14F-4D97-AF65-F5344CB8AC3E}">
        <p14:creationId xmlns:p14="http://schemas.microsoft.com/office/powerpoint/2010/main" val="30213196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Round Robin</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528093" y="1591492"/>
            <a:ext cx="3783104" cy="3992563"/>
          </a:xfrm>
        </p:spPr>
        <p:txBody>
          <a:bodyPr>
            <a:normAutofit fontScale="92500" lnSpcReduction="20000"/>
          </a:bodyPr>
          <a:lstStyle/>
          <a:p>
            <a:r>
              <a:rPr lang="en-US" dirty="0" smtClean="0"/>
              <a:t>Uses preemption based on a clock</a:t>
            </a:r>
          </a:p>
          <a:p>
            <a:r>
              <a:rPr lang="en-US" dirty="0" smtClean="0"/>
              <a:t>Also known as </a:t>
            </a:r>
            <a:r>
              <a:rPr lang="en-US" b="1" dirty="0" smtClean="0"/>
              <a:t>time slicing</a:t>
            </a:r>
            <a:r>
              <a:rPr lang="en-US" dirty="0" smtClean="0"/>
              <a:t> because each process is given a slice of time before being preempted</a:t>
            </a:r>
          </a:p>
          <a:p>
            <a:r>
              <a:rPr lang="en-US" dirty="0" smtClean="0"/>
              <a:t>Principal design issue is the length of the time quantum, or slice, to be used</a:t>
            </a:r>
          </a:p>
          <a:p>
            <a:endParaRPr lang="en-US" dirty="0" smtClean="0"/>
          </a:p>
          <a:p>
            <a:endParaRPr lang="en-US" dirty="0" smtClean="0"/>
          </a:p>
          <a:p>
            <a:endParaRPr lang="en-US" dirty="0"/>
          </a:p>
        </p:txBody>
      </p:sp>
      <p:sp>
        <p:nvSpPr>
          <p:cNvPr id="5" name="Content Placeholder 4"/>
          <p:cNvSpPr>
            <a:spLocks noGrp="1"/>
          </p:cNvSpPr>
          <p:nvPr>
            <p:ph sz="half" idx="2"/>
          </p:nvPr>
        </p:nvSpPr>
        <p:spPr>
          <a:xfrm>
            <a:off x="4826001" y="1591492"/>
            <a:ext cx="3657600" cy="3992563"/>
          </a:xfrm>
        </p:spPr>
        <p:txBody>
          <a:bodyPr>
            <a:normAutofit fontScale="92500" lnSpcReduction="20000"/>
          </a:bodyPr>
          <a:lstStyle/>
          <a:p>
            <a:r>
              <a:rPr lang="en-US" dirty="0" smtClean="0"/>
              <a:t>Particularly effective in a general-purpose time-sharing system or transaction processing system</a:t>
            </a:r>
          </a:p>
          <a:p>
            <a:r>
              <a:rPr lang="en-US" dirty="0" smtClean="0"/>
              <a:t>One drawback is its relative treatment of processor-bound and I/O-bound processes</a:t>
            </a:r>
            <a:endParaRPr lang="en-US" dirty="0"/>
          </a:p>
        </p:txBody>
      </p:sp>
      <p:pic>
        <p:nvPicPr>
          <p:cNvPr id="6" name="Picture 5"/>
          <p:cNvPicPr>
            <a:picLocks noChangeAspect="1"/>
          </p:cNvPicPr>
          <p:nvPr/>
        </p:nvPicPr>
        <p:blipFill>
          <a:blip r:embed="rId3"/>
          <a:stretch>
            <a:fillRect/>
          </a:stretch>
        </p:blipFill>
        <p:spPr>
          <a:xfrm>
            <a:off x="6705600" y="4800600"/>
            <a:ext cx="2133600" cy="1712495"/>
          </a:xfrm>
          <a:prstGeom prst="rect">
            <a:avLst/>
          </a:prstGeom>
        </p:spPr>
      </p:pic>
    </p:spTree>
    <p:extLst>
      <p:ext uri="{BB962C8B-B14F-4D97-AF65-F5344CB8AC3E}">
        <p14:creationId xmlns:p14="http://schemas.microsoft.com/office/powerpoint/2010/main" val="2441549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rcRect l="22642" r="24151" b="10435"/>
          <a:stretch>
            <a:fillRect/>
          </a:stretch>
        </p:blipFill>
        <p:spPr>
          <a:xfrm>
            <a:off x="609600" y="781595"/>
            <a:ext cx="3296194" cy="1605238"/>
          </a:xfrm>
          <a:prstGeom prst="rect">
            <a:avLst/>
          </a:prstGeom>
          <a:ln>
            <a:solidFill>
              <a:schemeClr val="tx1"/>
            </a:solidFill>
          </a:ln>
        </p:spPr>
      </p:pic>
      <p:pic>
        <p:nvPicPr>
          <p:cNvPr id="5" name="Picture 4" descr="f5.pdf"/>
          <p:cNvPicPr>
            <a:picLocks noChangeAspect="1"/>
          </p:cNvPicPr>
          <p:nvPr/>
        </p:nvPicPr>
        <p:blipFill rotWithShape="1">
          <a:blip r:embed="rId4"/>
          <a:srcRect l="4706" t="17750" r="4706" b="61177"/>
          <a:stretch/>
        </p:blipFill>
        <p:spPr>
          <a:xfrm>
            <a:off x="1573766" y="2554014"/>
            <a:ext cx="6179745" cy="1860331"/>
          </a:xfrm>
          <a:prstGeom prst="rect">
            <a:avLst/>
          </a:prstGeom>
          <a:solidFill>
            <a:schemeClr val="bg1"/>
          </a:solidFill>
        </p:spPr>
      </p:pic>
      <p:pic>
        <p:nvPicPr>
          <p:cNvPr id="4" name="Picture 3"/>
          <p:cNvPicPr>
            <a:picLocks noChangeAspect="1"/>
          </p:cNvPicPr>
          <p:nvPr/>
        </p:nvPicPr>
        <p:blipFill rotWithShape="1">
          <a:blip r:embed="rId5"/>
          <a:srcRect t="19674" b="57479"/>
          <a:stretch/>
        </p:blipFill>
        <p:spPr>
          <a:xfrm>
            <a:off x="1573767" y="4582510"/>
            <a:ext cx="6477852" cy="1839311"/>
          </a:xfrm>
          <a:prstGeom prst="rect">
            <a:avLst/>
          </a:prstGeom>
        </p:spPr>
      </p:pic>
    </p:spTree>
    <p:extLst>
      <p:ext uri="{BB962C8B-B14F-4D97-AF65-F5344CB8AC3E}">
        <p14:creationId xmlns:p14="http://schemas.microsoft.com/office/powerpoint/2010/main" val="42853913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7824788" cy="1143948"/>
          </a:xfrm>
        </p:spPr>
        <p:txBody>
          <a:bodyPr>
            <a:normAutofit fontScale="90000"/>
          </a:bodyPr>
          <a:lstStyle/>
          <a:p>
            <a:pPr algn="ctr"/>
            <a:r>
              <a:rPr lang="en-US" sz="4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Shortest Process Next</a:t>
            </a:r>
            <a:br>
              <a:rPr lang="en-US" sz="4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4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(SPN)</a:t>
            </a:r>
            <a:endPar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533400" y="2209800"/>
            <a:ext cx="3859304" cy="3916363"/>
          </a:xfrm>
        </p:spPr>
        <p:txBody>
          <a:bodyPr>
            <a:normAutofit/>
          </a:bodyPr>
          <a:lstStyle/>
          <a:p>
            <a:r>
              <a:rPr lang="en-US" dirty="0" smtClean="0"/>
              <a:t>Nonpreemptive policy </a:t>
            </a:r>
          </a:p>
          <a:p>
            <a:r>
              <a:rPr lang="en-US" dirty="0" smtClean="0"/>
              <a:t>Shortest expected processing time is selected next</a:t>
            </a:r>
          </a:p>
          <a:p>
            <a:r>
              <a:rPr lang="en-US" dirty="0" smtClean="0"/>
              <a:t>Possibility of starvation for longer processes</a:t>
            </a:r>
          </a:p>
          <a:p>
            <a:endParaRPr lang="en-US" dirty="0" smtClean="0"/>
          </a:p>
        </p:txBody>
      </p:sp>
      <p:sp>
        <p:nvSpPr>
          <p:cNvPr id="5" name="Content Placeholder 4"/>
          <p:cNvSpPr>
            <a:spLocks noGrp="1"/>
          </p:cNvSpPr>
          <p:nvPr>
            <p:ph sz="half" idx="2"/>
          </p:nvPr>
        </p:nvSpPr>
        <p:spPr>
          <a:xfrm>
            <a:off x="4648200" y="2065718"/>
            <a:ext cx="4038600" cy="4204525"/>
          </a:xfrm>
        </p:spPr>
        <p:txBody>
          <a:bodyPr>
            <a:normAutofit/>
          </a:bodyPr>
          <a:lstStyle/>
          <a:p>
            <a:r>
              <a:rPr lang="en-US" dirty="0" smtClean="0"/>
              <a:t>Need to know the required processing time of each process</a:t>
            </a:r>
          </a:p>
          <a:p>
            <a:r>
              <a:rPr lang="en-US" dirty="0" smtClean="0"/>
              <a:t>Estimate …?</a:t>
            </a:r>
          </a:p>
          <a:p>
            <a:r>
              <a:rPr lang="en-US" dirty="0" smtClean="0"/>
              <a:t>If estimate is substantially under actual running time, the system may abort the job</a:t>
            </a:r>
            <a:endParaRPr lang="en-US" dirty="0"/>
          </a:p>
        </p:txBody>
      </p:sp>
    </p:spTree>
    <p:extLst>
      <p:ext uri="{BB962C8B-B14F-4D97-AF65-F5344CB8AC3E}">
        <p14:creationId xmlns:p14="http://schemas.microsoft.com/office/powerpoint/2010/main" val="1343568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8.pdf"/>
          <p:cNvPicPr>
            <a:picLocks noChangeAspect="1"/>
          </p:cNvPicPr>
          <p:nvPr/>
        </p:nvPicPr>
        <p:blipFill>
          <a:blip r:embed="rId3"/>
          <a:srcRect l="11818" t="14118" r="10909" b="11765"/>
          <a:stretch>
            <a:fillRect/>
          </a:stretch>
        </p:blipFill>
        <p:spPr>
          <a:xfrm>
            <a:off x="533400" y="685800"/>
            <a:ext cx="8028502" cy="5950388"/>
          </a:xfrm>
          <a:prstGeom prst="rect">
            <a:avLst/>
          </a:prstGeom>
        </p:spPr>
      </p:pic>
    </p:spTree>
    <p:extLst>
      <p:ext uri="{BB962C8B-B14F-4D97-AF65-F5344CB8AC3E}">
        <p14:creationId xmlns:p14="http://schemas.microsoft.com/office/powerpoint/2010/main" val="2172925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9.pdf"/>
          <p:cNvPicPr>
            <a:picLocks noChangeAspect="1"/>
          </p:cNvPicPr>
          <p:nvPr/>
        </p:nvPicPr>
        <p:blipFill>
          <a:blip r:embed="rId3"/>
          <a:srcRect t="3636" b="51818"/>
          <a:stretch>
            <a:fillRect/>
          </a:stretch>
        </p:blipFill>
        <p:spPr>
          <a:xfrm>
            <a:off x="0" y="609600"/>
            <a:ext cx="9415721" cy="5427880"/>
          </a:xfrm>
          <a:prstGeom prst="rect">
            <a:avLst/>
          </a:prstGeom>
        </p:spPr>
      </p:pic>
      <p:pic>
        <p:nvPicPr>
          <p:cNvPr id="6" name="Picture 5" descr="f9.pdf"/>
          <p:cNvPicPr>
            <a:picLocks noChangeAspect="1"/>
          </p:cNvPicPr>
          <p:nvPr/>
        </p:nvPicPr>
        <p:blipFill>
          <a:blip r:embed="rId4"/>
          <a:srcRect t="90909" b="5455"/>
          <a:stretch>
            <a:fillRect/>
          </a:stretch>
        </p:blipFill>
        <p:spPr>
          <a:xfrm>
            <a:off x="381000" y="6096000"/>
            <a:ext cx="8248277" cy="387963"/>
          </a:xfrm>
          <a:prstGeom prst="rect">
            <a:avLst/>
          </a:prstGeom>
        </p:spPr>
      </p:pic>
    </p:spTree>
    <p:extLst>
      <p:ext uri="{BB962C8B-B14F-4D97-AF65-F5344CB8AC3E}">
        <p14:creationId xmlns:p14="http://schemas.microsoft.com/office/powerpoint/2010/main" val="12678611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9.pdf"/>
          <p:cNvPicPr>
            <a:picLocks noChangeAspect="1"/>
          </p:cNvPicPr>
          <p:nvPr/>
        </p:nvPicPr>
        <p:blipFill>
          <a:blip r:embed="rId3"/>
          <a:srcRect t="48182" b="4545"/>
          <a:stretch>
            <a:fillRect/>
          </a:stretch>
        </p:blipFill>
        <p:spPr>
          <a:xfrm>
            <a:off x="1447" y="762000"/>
            <a:ext cx="9591065" cy="5867400"/>
          </a:xfrm>
          <a:prstGeom prst="rect">
            <a:avLst/>
          </a:prstGeom>
        </p:spPr>
      </p:pic>
    </p:spTree>
    <p:extLst>
      <p:ext uri="{BB962C8B-B14F-4D97-AF65-F5344CB8AC3E}">
        <p14:creationId xmlns:p14="http://schemas.microsoft.com/office/powerpoint/2010/main" val="1780363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rcRect l="22642" r="24151" b="10435"/>
          <a:stretch>
            <a:fillRect/>
          </a:stretch>
        </p:blipFill>
        <p:spPr>
          <a:xfrm>
            <a:off x="609600" y="781595"/>
            <a:ext cx="3296194" cy="1605238"/>
          </a:xfrm>
          <a:prstGeom prst="rect">
            <a:avLst/>
          </a:prstGeom>
          <a:ln>
            <a:solidFill>
              <a:schemeClr val="tx1"/>
            </a:solidFill>
          </a:ln>
        </p:spPr>
      </p:pic>
      <p:pic>
        <p:nvPicPr>
          <p:cNvPr id="5" name="Picture 4" descr="f5.pdf"/>
          <p:cNvPicPr>
            <a:picLocks noChangeAspect="1"/>
          </p:cNvPicPr>
          <p:nvPr/>
        </p:nvPicPr>
        <p:blipFill rotWithShape="1">
          <a:blip r:embed="rId4"/>
          <a:srcRect l="4706" t="38143" r="4706" b="51831"/>
          <a:stretch/>
        </p:blipFill>
        <p:spPr>
          <a:xfrm>
            <a:off x="862885" y="2814636"/>
            <a:ext cx="7594645" cy="1087822"/>
          </a:xfrm>
          <a:prstGeom prst="rect">
            <a:avLst/>
          </a:prstGeom>
          <a:solidFill>
            <a:schemeClr val="bg1"/>
          </a:solidFill>
        </p:spPr>
      </p:pic>
      <p:pic>
        <p:nvPicPr>
          <p:cNvPr id="4" name="Picture 3"/>
          <p:cNvPicPr>
            <a:picLocks noChangeAspect="1"/>
          </p:cNvPicPr>
          <p:nvPr/>
        </p:nvPicPr>
        <p:blipFill rotWithShape="1">
          <a:blip r:embed="rId5"/>
          <a:srcRect t="41651" b="46371"/>
          <a:stretch/>
        </p:blipFill>
        <p:spPr>
          <a:xfrm>
            <a:off x="1056167" y="4498428"/>
            <a:ext cx="7208080" cy="1072055"/>
          </a:xfrm>
          <a:prstGeom prst="rect">
            <a:avLst/>
          </a:prstGeom>
        </p:spPr>
      </p:pic>
    </p:spTree>
    <p:extLst>
      <p:ext uri="{BB962C8B-B14F-4D97-AF65-F5344CB8AC3E}">
        <p14:creationId xmlns:p14="http://schemas.microsoft.com/office/powerpoint/2010/main" val="3558163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rcRect t="9664" b="9664"/>
          <a:stretch>
            <a:fillRect/>
          </a:stretch>
        </p:blipFill>
        <p:spPr>
          <a:xfrm>
            <a:off x="457200" y="3150019"/>
            <a:ext cx="8268466" cy="2123646"/>
          </a:xfrm>
          <a:prstGeom prst="rect">
            <a:avLst/>
          </a:prstGeom>
          <a:ln w="15875">
            <a:solidFill>
              <a:schemeClr val="tx1"/>
            </a:solidFill>
          </a:ln>
        </p:spPr>
      </p:pic>
      <p:sp>
        <p:nvSpPr>
          <p:cNvPr id="9" name="TextBox 8"/>
          <p:cNvSpPr txBox="1"/>
          <p:nvPr/>
        </p:nvSpPr>
        <p:spPr>
          <a:xfrm>
            <a:off x="2667000" y="914400"/>
            <a:ext cx="3839513" cy="1569660"/>
          </a:xfrm>
          <a:prstGeom prst="rect">
            <a:avLst/>
          </a:prstGeom>
          <a:noFill/>
        </p:spPr>
        <p:txBody>
          <a:bodyPr wrap="none" rtlCol="0">
            <a:spAutoFit/>
          </a:bodyPr>
          <a:lstStyle/>
          <a:p>
            <a:pPr algn="ctr"/>
            <a:r>
              <a:rPr lang="en-US" sz="3200" b="1" dirty="0" smtClean="0">
                <a:latin typeface="+mn-lt"/>
              </a:rPr>
              <a:t>Table 9.1 </a:t>
            </a:r>
          </a:p>
          <a:p>
            <a:pPr algn="ctr"/>
            <a:r>
              <a:rPr lang="en-US" sz="3200" b="1" dirty="0" smtClean="0">
                <a:latin typeface="+mn-lt"/>
              </a:rPr>
              <a:t> </a:t>
            </a:r>
          </a:p>
          <a:p>
            <a:pPr algn="ctr"/>
            <a:r>
              <a:rPr lang="en-US" sz="3200" b="1" dirty="0" smtClean="0">
                <a:latin typeface="+mn-lt"/>
              </a:rPr>
              <a:t>Types of Scheduling</a:t>
            </a:r>
            <a:r>
              <a:rPr lang="en-US" sz="3200" dirty="0" smtClean="0">
                <a:latin typeface="+mn-lt"/>
              </a:rPr>
              <a:t> </a:t>
            </a:r>
            <a:endParaRPr lang="en-US" sz="3200" dirty="0">
              <a:latin typeface="+mn-lt"/>
            </a:endParaRPr>
          </a:p>
        </p:txBody>
      </p:sp>
    </p:spTree>
    <p:extLst>
      <p:ext uri="{BB962C8B-B14F-4D97-AF65-F5344CB8AC3E}">
        <p14:creationId xmlns:p14="http://schemas.microsoft.com/office/powerpoint/2010/main" val="127606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824788" cy="1143948"/>
          </a:xfrm>
        </p:spPr>
        <p:txBody>
          <a:bodyPr>
            <a:normAutofit fontScale="90000"/>
          </a:bodyPr>
          <a:lstStyle/>
          <a:p>
            <a:pPr algn="ctr"/>
            <a:r>
              <a:rPr lang="en-US" sz="4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Shortest Remaining Time (SRT)</a:t>
            </a:r>
            <a:endPar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457200" y="2135318"/>
            <a:ext cx="4038600" cy="4204524"/>
          </a:xfrm>
        </p:spPr>
        <p:txBody>
          <a:bodyPr>
            <a:normAutofit fontScale="77500" lnSpcReduction="20000"/>
          </a:bodyPr>
          <a:lstStyle/>
          <a:p>
            <a:r>
              <a:rPr lang="en-US" b="1" dirty="0" smtClean="0"/>
              <a:t>Preemptive</a:t>
            </a:r>
            <a:r>
              <a:rPr lang="en-US" dirty="0" smtClean="0"/>
              <a:t> version of SPN</a:t>
            </a:r>
          </a:p>
          <a:p>
            <a:r>
              <a:rPr lang="en-US" dirty="0" smtClean="0"/>
              <a:t>Scheduler always chooses the process that has the shortest expected remaining processing time</a:t>
            </a:r>
          </a:p>
          <a:p>
            <a:r>
              <a:rPr lang="en-US" dirty="0" smtClean="0"/>
              <a:t>Risk of starvation of longer processes</a:t>
            </a:r>
          </a:p>
          <a:p>
            <a:r>
              <a:rPr lang="en-US" dirty="0"/>
              <a:t>Should give superior turnaround time performance to SPN because a short job is given immediate  preference to a running longer job</a:t>
            </a:r>
          </a:p>
          <a:p>
            <a:endParaRPr lang="en-US" dirty="0" smtClean="0"/>
          </a:p>
          <a:p>
            <a:endParaRPr lang="en-US" dirty="0"/>
          </a:p>
        </p:txBody>
      </p:sp>
    </p:spTree>
    <p:extLst>
      <p:ext uri="{BB962C8B-B14F-4D97-AF65-F5344CB8AC3E}">
        <p14:creationId xmlns:p14="http://schemas.microsoft.com/office/powerpoint/2010/main" val="3331929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rcRect l="22642" r="24151" b="10435"/>
          <a:stretch>
            <a:fillRect/>
          </a:stretch>
        </p:blipFill>
        <p:spPr>
          <a:xfrm>
            <a:off x="609600" y="781595"/>
            <a:ext cx="3296194" cy="1605238"/>
          </a:xfrm>
          <a:prstGeom prst="rect">
            <a:avLst/>
          </a:prstGeom>
          <a:ln>
            <a:solidFill>
              <a:schemeClr val="tx1"/>
            </a:solidFill>
          </a:ln>
        </p:spPr>
      </p:pic>
      <p:pic>
        <p:nvPicPr>
          <p:cNvPr id="5" name="Picture 4" descr="f5.pdf"/>
          <p:cNvPicPr>
            <a:picLocks noChangeAspect="1"/>
          </p:cNvPicPr>
          <p:nvPr/>
        </p:nvPicPr>
        <p:blipFill rotWithShape="1">
          <a:blip r:embed="rId4"/>
          <a:srcRect l="4706" t="37973" r="4706" b="41974"/>
          <a:stretch/>
        </p:blipFill>
        <p:spPr>
          <a:xfrm>
            <a:off x="1299554" y="2659117"/>
            <a:ext cx="5943633" cy="1702676"/>
          </a:xfrm>
          <a:prstGeom prst="rect">
            <a:avLst/>
          </a:prstGeom>
          <a:solidFill>
            <a:schemeClr val="bg1"/>
          </a:solidFill>
        </p:spPr>
      </p:pic>
      <p:pic>
        <p:nvPicPr>
          <p:cNvPr id="4" name="Picture 3"/>
          <p:cNvPicPr>
            <a:picLocks noChangeAspect="1"/>
          </p:cNvPicPr>
          <p:nvPr/>
        </p:nvPicPr>
        <p:blipFill rotWithShape="1">
          <a:blip r:embed="rId5"/>
          <a:srcRect t="41833" b="35118"/>
          <a:stretch/>
        </p:blipFill>
        <p:spPr>
          <a:xfrm>
            <a:off x="1404658" y="4681866"/>
            <a:ext cx="5622341" cy="1609068"/>
          </a:xfrm>
          <a:prstGeom prst="rect">
            <a:avLst/>
          </a:prstGeom>
        </p:spPr>
      </p:pic>
    </p:spTree>
    <p:extLst>
      <p:ext uri="{BB962C8B-B14F-4D97-AF65-F5344CB8AC3E}">
        <p14:creationId xmlns:p14="http://schemas.microsoft.com/office/powerpoint/2010/main" val="1594590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824788" cy="1143948"/>
          </a:xfrm>
        </p:spPr>
        <p:txBody>
          <a:bodyPr>
            <a:normAutofit fontScale="90000"/>
          </a:bodyPr>
          <a:lstStyle/>
          <a:p>
            <a:pPr algn="ctr"/>
            <a:r>
              <a:rPr lang="en-US" sz="4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Highest Response Ratio Next (HRRN)</a:t>
            </a:r>
            <a:endPar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09600" y="2286000"/>
            <a:ext cx="3657600" cy="3840163"/>
          </a:xfrm>
        </p:spPr>
        <p:txBody>
          <a:bodyPr/>
          <a:lstStyle/>
          <a:p>
            <a:r>
              <a:rPr lang="en-US" sz="2400" dirty="0" smtClean="0"/>
              <a:t>Chooses next process with the greatest ratio</a:t>
            </a:r>
          </a:p>
          <a:p>
            <a:r>
              <a:rPr lang="en-US" sz="2400" dirty="0" smtClean="0"/>
              <a:t>Attractive because it accounts for the age of the process</a:t>
            </a:r>
          </a:p>
          <a:p>
            <a:endParaRPr lang="en-US" dirty="0"/>
          </a:p>
        </p:txBody>
      </p:sp>
      <p:sp>
        <p:nvSpPr>
          <p:cNvPr id="6" name="Content Placeholder 5"/>
          <p:cNvSpPr>
            <a:spLocks noGrp="1"/>
          </p:cNvSpPr>
          <p:nvPr>
            <p:ph sz="half" idx="2"/>
          </p:nvPr>
        </p:nvSpPr>
        <p:spPr>
          <a:xfrm>
            <a:off x="4648200" y="2286000"/>
            <a:ext cx="4038600" cy="3738532"/>
          </a:xfrm>
        </p:spPr>
        <p:txBody>
          <a:bodyPr>
            <a:normAutofit/>
          </a:bodyPr>
          <a:lstStyle/>
          <a:p>
            <a:r>
              <a:rPr lang="en-US" sz="2400" dirty="0" smtClean="0"/>
              <a:t>While shorter jobs are favored, aging without service increases the ratio so that a longer process will eventually get past competing shorter jobs</a:t>
            </a:r>
            <a:endParaRPr lang="en-US" sz="2400" dirty="0"/>
          </a:p>
        </p:txBody>
      </p:sp>
      <p:pic>
        <p:nvPicPr>
          <p:cNvPr id="4" name="Picture 3" descr="Ratio.gif"/>
          <p:cNvPicPr>
            <a:picLocks noChangeAspect="1"/>
          </p:cNvPicPr>
          <p:nvPr/>
        </p:nvPicPr>
        <p:blipFill>
          <a:blip r:embed="rId3"/>
          <a:stretch>
            <a:fillRect/>
          </a:stretch>
        </p:blipFill>
        <p:spPr>
          <a:xfrm>
            <a:off x="1981200" y="5334000"/>
            <a:ext cx="5162550" cy="723900"/>
          </a:xfrm>
          <a:prstGeom prst="rect">
            <a:avLst/>
          </a:prstGeom>
        </p:spPr>
      </p:pic>
    </p:spTree>
    <p:extLst>
      <p:ext uri="{BB962C8B-B14F-4D97-AF65-F5344CB8AC3E}">
        <p14:creationId xmlns:p14="http://schemas.microsoft.com/office/powerpoint/2010/main" val="1138446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rcRect l="22642" r="24151" b="10435"/>
          <a:stretch>
            <a:fillRect/>
          </a:stretch>
        </p:blipFill>
        <p:spPr>
          <a:xfrm>
            <a:off x="609600" y="781595"/>
            <a:ext cx="3296194" cy="1605238"/>
          </a:xfrm>
          <a:prstGeom prst="rect">
            <a:avLst/>
          </a:prstGeom>
          <a:ln>
            <a:solidFill>
              <a:schemeClr val="tx1"/>
            </a:solidFill>
          </a:ln>
        </p:spPr>
      </p:pic>
      <p:pic>
        <p:nvPicPr>
          <p:cNvPr id="5" name="Picture 4" descr="f5.pdf"/>
          <p:cNvPicPr>
            <a:picLocks noChangeAspect="1"/>
          </p:cNvPicPr>
          <p:nvPr/>
        </p:nvPicPr>
        <p:blipFill rotWithShape="1">
          <a:blip r:embed="rId4"/>
          <a:srcRect l="4706" t="57856" r="4706" b="31947"/>
          <a:stretch/>
        </p:blipFill>
        <p:spPr>
          <a:xfrm>
            <a:off x="836108" y="3085278"/>
            <a:ext cx="7287676" cy="1061545"/>
          </a:xfrm>
          <a:prstGeom prst="rect">
            <a:avLst/>
          </a:prstGeom>
          <a:solidFill>
            <a:schemeClr val="bg1"/>
          </a:solidFill>
        </p:spPr>
      </p:pic>
      <p:pic>
        <p:nvPicPr>
          <p:cNvPr id="4" name="Picture 3"/>
          <p:cNvPicPr>
            <a:picLocks noChangeAspect="1"/>
          </p:cNvPicPr>
          <p:nvPr/>
        </p:nvPicPr>
        <p:blipFill rotWithShape="1">
          <a:blip r:embed="rId5"/>
          <a:srcRect t="63801" b="24253"/>
          <a:stretch/>
        </p:blipFill>
        <p:spPr>
          <a:xfrm>
            <a:off x="916938" y="4845269"/>
            <a:ext cx="7278745" cy="1082565"/>
          </a:xfrm>
          <a:prstGeom prst="rect">
            <a:avLst/>
          </a:prstGeom>
        </p:spPr>
      </p:pic>
    </p:spTree>
    <p:extLst>
      <p:ext uri="{BB962C8B-B14F-4D97-AF65-F5344CB8AC3E}">
        <p14:creationId xmlns:p14="http://schemas.microsoft.com/office/powerpoint/2010/main" val="2697669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10.pdf"/>
          <p:cNvPicPr>
            <a:picLocks noChangeAspect="1"/>
          </p:cNvPicPr>
          <p:nvPr/>
        </p:nvPicPr>
        <p:blipFill>
          <a:blip r:embed="rId3"/>
          <a:srcRect t="20909" b="16364"/>
          <a:stretch>
            <a:fillRect/>
          </a:stretch>
        </p:blipFill>
        <p:spPr>
          <a:xfrm>
            <a:off x="915287" y="533400"/>
            <a:ext cx="7415749" cy="6019800"/>
          </a:xfrm>
          <a:prstGeom prst="rect">
            <a:avLst/>
          </a:prstGeom>
        </p:spPr>
      </p:pic>
    </p:spTree>
    <p:extLst>
      <p:ext uri="{BB962C8B-B14F-4D97-AF65-F5344CB8AC3E}">
        <p14:creationId xmlns:p14="http://schemas.microsoft.com/office/powerpoint/2010/main" val="312369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rcRect l="22642" r="24151" b="10435"/>
          <a:stretch>
            <a:fillRect/>
          </a:stretch>
        </p:blipFill>
        <p:spPr>
          <a:xfrm>
            <a:off x="609600" y="781595"/>
            <a:ext cx="3296194" cy="1605238"/>
          </a:xfrm>
          <a:prstGeom prst="rect">
            <a:avLst/>
          </a:prstGeom>
          <a:ln>
            <a:solidFill>
              <a:schemeClr val="tx1"/>
            </a:solidFill>
          </a:ln>
        </p:spPr>
      </p:pic>
      <p:pic>
        <p:nvPicPr>
          <p:cNvPr id="5" name="Picture 4" descr="f5.pdf"/>
          <p:cNvPicPr>
            <a:picLocks noChangeAspect="1"/>
          </p:cNvPicPr>
          <p:nvPr/>
        </p:nvPicPr>
        <p:blipFill rotWithShape="1">
          <a:blip r:embed="rId4"/>
          <a:srcRect l="4706" t="67883" r="4706" b="8666"/>
          <a:stretch/>
        </p:blipFill>
        <p:spPr>
          <a:xfrm>
            <a:off x="1257513" y="2511973"/>
            <a:ext cx="6368483" cy="2133599"/>
          </a:xfrm>
          <a:prstGeom prst="rect">
            <a:avLst/>
          </a:prstGeom>
          <a:solidFill>
            <a:schemeClr val="bg1"/>
          </a:solidFill>
        </p:spPr>
      </p:pic>
      <p:pic>
        <p:nvPicPr>
          <p:cNvPr id="4" name="Picture 3"/>
          <p:cNvPicPr>
            <a:picLocks noChangeAspect="1"/>
          </p:cNvPicPr>
          <p:nvPr/>
        </p:nvPicPr>
        <p:blipFill rotWithShape="1">
          <a:blip r:embed="rId5"/>
          <a:srcRect t="75045" b="1905"/>
          <a:stretch/>
        </p:blipFill>
        <p:spPr>
          <a:xfrm>
            <a:off x="1163717" y="4645572"/>
            <a:ext cx="6628832" cy="1897116"/>
          </a:xfrm>
          <a:prstGeom prst="rect">
            <a:avLst/>
          </a:prstGeom>
        </p:spPr>
      </p:pic>
    </p:spTree>
    <p:extLst>
      <p:ext uri="{BB962C8B-B14F-4D97-AF65-F5344CB8AC3E}">
        <p14:creationId xmlns:p14="http://schemas.microsoft.com/office/powerpoint/2010/main" val="37706217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rcRect b="1648"/>
          <a:stretch>
            <a:fillRect/>
          </a:stretch>
        </p:blipFill>
        <p:spPr>
          <a:xfrm>
            <a:off x="685800" y="685799"/>
            <a:ext cx="6464186" cy="5788152"/>
          </a:xfrm>
          <a:prstGeom prst="rect">
            <a:avLst/>
          </a:prstGeom>
          <a:solidFill>
            <a:schemeClr val="bg1"/>
          </a:solidFill>
        </p:spPr>
      </p:pic>
      <p:sp>
        <p:nvSpPr>
          <p:cNvPr id="5" name="TextBox 4"/>
          <p:cNvSpPr txBox="1"/>
          <p:nvPr/>
        </p:nvSpPr>
        <p:spPr>
          <a:xfrm>
            <a:off x="7315201" y="1560471"/>
            <a:ext cx="1447800" cy="1815882"/>
          </a:xfrm>
          <a:prstGeom prst="rect">
            <a:avLst/>
          </a:prstGeom>
          <a:noFill/>
        </p:spPr>
        <p:txBody>
          <a:bodyPr wrap="square" rtlCol="0">
            <a:spAutoFit/>
          </a:bodyPr>
          <a:lstStyle/>
          <a:p>
            <a:pPr algn="ctr"/>
            <a:r>
              <a:rPr lang="en-US" sz="2400" dirty="0" smtClean="0">
                <a:latin typeface="+mn-lt"/>
              </a:rPr>
              <a:t>Table 9.3  </a:t>
            </a:r>
          </a:p>
          <a:p>
            <a:pPr algn="ctr"/>
            <a:endParaRPr lang="en-US" sz="2400" dirty="0" smtClean="0">
              <a:latin typeface="+mn-lt"/>
            </a:endParaRPr>
          </a:p>
          <a:p>
            <a:pPr algn="ctr"/>
            <a:r>
              <a:rPr lang="en-US" sz="1600" dirty="0" smtClean="0">
                <a:latin typeface="+mn-lt"/>
              </a:rPr>
              <a:t>Characteristics of Various Scheduling Policies</a:t>
            </a:r>
            <a:endParaRPr lang="en-US" sz="2400" dirty="0">
              <a:latin typeface="+mn-lt"/>
            </a:endParaRPr>
          </a:p>
        </p:txBody>
      </p:sp>
      <p:sp>
        <p:nvSpPr>
          <p:cNvPr id="6" name="TextBox 5"/>
          <p:cNvSpPr txBox="1"/>
          <p:nvPr/>
        </p:nvSpPr>
        <p:spPr>
          <a:xfrm>
            <a:off x="7315200" y="5791200"/>
            <a:ext cx="1524000" cy="646331"/>
          </a:xfrm>
          <a:prstGeom prst="rect">
            <a:avLst/>
          </a:prstGeom>
          <a:noFill/>
        </p:spPr>
        <p:txBody>
          <a:bodyPr wrap="square" rtlCol="0">
            <a:spAutoFit/>
          </a:bodyPr>
          <a:lstStyle/>
          <a:p>
            <a:r>
              <a:rPr lang="en-US" sz="1200" dirty="0" smtClean="0">
                <a:latin typeface="+mn-lt"/>
              </a:rPr>
              <a:t>(Table can be found on page 405 in textbook)</a:t>
            </a:r>
            <a:endParaRPr lang="en-US" sz="1200" dirty="0">
              <a:latin typeface="+mn-lt"/>
            </a:endParaRPr>
          </a:p>
        </p:txBody>
      </p:sp>
    </p:spTree>
    <p:extLst>
      <p:ext uri="{BB962C8B-B14F-4D97-AF65-F5344CB8AC3E}">
        <p14:creationId xmlns:p14="http://schemas.microsoft.com/office/powerpoint/2010/main" val="531529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85800" y="762000"/>
            <a:ext cx="4664054" cy="5791200"/>
          </a:xfrm>
          <a:prstGeom prst="rect">
            <a:avLst/>
          </a:prstGeom>
        </p:spPr>
      </p:pic>
      <p:sp>
        <p:nvSpPr>
          <p:cNvPr id="6" name="TextBox 5"/>
          <p:cNvSpPr txBox="1"/>
          <p:nvPr/>
        </p:nvSpPr>
        <p:spPr>
          <a:xfrm>
            <a:off x="5638800" y="1668089"/>
            <a:ext cx="2971800" cy="1938992"/>
          </a:xfrm>
          <a:prstGeom prst="rect">
            <a:avLst/>
          </a:prstGeom>
          <a:noFill/>
        </p:spPr>
        <p:txBody>
          <a:bodyPr wrap="square" rtlCol="0">
            <a:spAutoFit/>
          </a:bodyPr>
          <a:lstStyle/>
          <a:p>
            <a:pPr algn="ctr"/>
            <a:r>
              <a:rPr lang="en-US" sz="2400" b="1" dirty="0" smtClean="0">
                <a:latin typeface="+mn-lt"/>
              </a:rPr>
              <a:t>Table 9.5  </a:t>
            </a:r>
          </a:p>
          <a:p>
            <a:pPr algn="ctr"/>
            <a:endParaRPr lang="en-US" sz="2400" b="1" dirty="0" smtClean="0">
              <a:latin typeface="+mn-lt"/>
            </a:endParaRPr>
          </a:p>
          <a:p>
            <a:pPr algn="ctr"/>
            <a:r>
              <a:rPr lang="en-US" sz="2400" b="1" dirty="0" smtClean="0">
                <a:latin typeface="+mn-lt"/>
              </a:rPr>
              <a:t>A Comparison </a:t>
            </a:r>
          </a:p>
          <a:p>
            <a:pPr algn="ctr"/>
            <a:r>
              <a:rPr lang="en-US" sz="2400" b="1" dirty="0" smtClean="0">
                <a:latin typeface="+mn-lt"/>
              </a:rPr>
              <a:t>of Scheduling Policies</a:t>
            </a:r>
            <a:r>
              <a:rPr lang="en-US" sz="2400" dirty="0" smtClean="0">
                <a:latin typeface="+mn-lt"/>
              </a:rPr>
              <a:t> </a:t>
            </a:r>
            <a:endParaRPr lang="en-US" sz="2400" dirty="0">
              <a:latin typeface="+mn-lt"/>
            </a:endParaRPr>
          </a:p>
        </p:txBody>
      </p:sp>
      <p:sp>
        <p:nvSpPr>
          <p:cNvPr id="7" name="TextBox 6"/>
          <p:cNvSpPr txBox="1"/>
          <p:nvPr/>
        </p:nvSpPr>
        <p:spPr>
          <a:xfrm>
            <a:off x="5715000" y="5943600"/>
            <a:ext cx="2963607" cy="307777"/>
          </a:xfrm>
          <a:prstGeom prst="rect">
            <a:avLst/>
          </a:prstGeom>
          <a:noFill/>
        </p:spPr>
        <p:txBody>
          <a:bodyPr wrap="square" rtlCol="0">
            <a:spAutoFit/>
          </a:bodyPr>
          <a:lstStyle/>
          <a:p>
            <a:r>
              <a:rPr lang="en-US" sz="1400" dirty="0" smtClean="0">
                <a:latin typeface="+mn-lt"/>
              </a:rPr>
              <a:t>(Table is on page 408 in textbook)</a:t>
            </a:r>
            <a:endParaRPr lang="en-US" sz="1400" dirty="0">
              <a:latin typeface="+mn-lt"/>
            </a:endParaRPr>
          </a:p>
        </p:txBody>
      </p:sp>
    </p:spTree>
    <p:extLst>
      <p:ext uri="{BB962C8B-B14F-4D97-AF65-F5344CB8AC3E}">
        <p14:creationId xmlns:p14="http://schemas.microsoft.com/office/powerpoint/2010/main" val="4021997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810" name="Object 2"/>
          <p:cNvGraphicFramePr>
            <a:graphicFrameLocks noChangeAspect="1"/>
          </p:cNvGraphicFramePr>
          <p:nvPr/>
        </p:nvGraphicFramePr>
        <p:xfrm>
          <a:off x="1981200" y="685800"/>
          <a:ext cx="6546850" cy="5726785"/>
        </p:xfrm>
        <a:graphic>
          <a:graphicData uri="http://schemas.openxmlformats.org/presentationml/2006/ole">
            <mc:AlternateContent xmlns:mc="http://schemas.openxmlformats.org/markup-compatibility/2006">
              <mc:Choice xmlns:v="urn:schemas-microsoft-com:vml" Requires="v">
                <p:oleObj spid="_x0000_s1038" name="Document" r:id="rId4" imgW="6083300" imgH="5321300" progId="Word.Document.12">
                  <p:embed/>
                </p:oleObj>
              </mc:Choice>
              <mc:Fallback>
                <p:oleObj name="Document" r:id="rId4" imgW="6083300" imgH="5321300" progId="Word.Document.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685800"/>
                        <a:ext cx="6546850" cy="572678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p:nvSpPr>
          <p:cNvPr id="7" name="TextBox 6"/>
          <p:cNvSpPr txBox="1"/>
          <p:nvPr/>
        </p:nvSpPr>
        <p:spPr>
          <a:xfrm>
            <a:off x="304800" y="1371600"/>
            <a:ext cx="1676399" cy="2985433"/>
          </a:xfrm>
          <a:prstGeom prst="rect">
            <a:avLst/>
          </a:prstGeom>
          <a:noFill/>
        </p:spPr>
        <p:txBody>
          <a:bodyPr wrap="square" rtlCol="0">
            <a:spAutoFit/>
          </a:bodyPr>
          <a:lstStyle/>
          <a:p>
            <a:pPr algn="ctr"/>
            <a:r>
              <a:rPr lang="en-US" sz="2400" b="1" dirty="0" smtClean="0">
                <a:latin typeface="+mn-lt"/>
              </a:rPr>
              <a:t>Table 9.6   </a:t>
            </a:r>
          </a:p>
          <a:p>
            <a:pPr algn="ctr"/>
            <a:endParaRPr lang="en-US" sz="2400" b="1" dirty="0" smtClean="0">
              <a:latin typeface="+mn-lt"/>
            </a:endParaRPr>
          </a:p>
          <a:p>
            <a:pPr algn="ctr"/>
            <a:r>
              <a:rPr lang="en-US" sz="2000" b="1" dirty="0" smtClean="0">
                <a:latin typeface="+mn-lt"/>
              </a:rPr>
              <a:t>Formulas </a:t>
            </a:r>
          </a:p>
          <a:p>
            <a:pPr algn="ctr"/>
            <a:r>
              <a:rPr lang="en-US" sz="2000" b="1" dirty="0" smtClean="0">
                <a:latin typeface="+mn-lt"/>
              </a:rPr>
              <a:t>for Single-Server Queues </a:t>
            </a:r>
          </a:p>
          <a:p>
            <a:pPr algn="ctr"/>
            <a:r>
              <a:rPr lang="en-US" sz="2000" b="1" dirty="0" smtClean="0">
                <a:latin typeface="+mn-lt"/>
              </a:rPr>
              <a:t>with Two Priority Categories</a:t>
            </a:r>
            <a:r>
              <a:rPr lang="en-US" sz="2000" dirty="0" smtClean="0">
                <a:latin typeface="+mn-lt"/>
              </a:rPr>
              <a:t> </a:t>
            </a:r>
            <a:endParaRPr lang="en-US" sz="2000" dirty="0">
              <a:solidFill>
                <a:schemeClr val="accent1">
                  <a:lumMod val="75000"/>
                </a:schemeClr>
              </a:solidFill>
              <a:latin typeface="+mn-lt"/>
            </a:endParaRPr>
          </a:p>
        </p:txBody>
      </p:sp>
      <p:pic>
        <p:nvPicPr>
          <p:cNvPr id="5" name="Picture 4"/>
          <p:cNvPicPr>
            <a:picLocks noChangeAspect="1"/>
          </p:cNvPicPr>
          <p:nvPr/>
        </p:nvPicPr>
        <p:blipFill>
          <a:blip r:embed="rId6"/>
          <a:stretch>
            <a:fillRect/>
          </a:stretch>
        </p:blipFill>
        <p:spPr>
          <a:xfrm>
            <a:off x="2667000" y="2743200"/>
            <a:ext cx="1064183" cy="1416050"/>
          </a:xfrm>
          <a:prstGeom prst="rect">
            <a:avLst/>
          </a:prstGeom>
        </p:spPr>
      </p:pic>
    </p:spTree>
    <p:extLst>
      <p:ext uri="{BB962C8B-B14F-4D97-AF65-F5344CB8AC3E}">
        <p14:creationId xmlns:p14="http://schemas.microsoft.com/office/powerpoint/2010/main" val="1547492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81000" y="5638800"/>
            <a:ext cx="741186" cy="893394"/>
          </a:xfrm>
          <a:prstGeom prst="rect">
            <a:avLst/>
          </a:prstGeom>
        </p:spPr>
      </p:pic>
      <p:pic>
        <p:nvPicPr>
          <p:cNvPr id="6" name="Picture 5" descr="f11.pdf"/>
          <p:cNvPicPr>
            <a:picLocks noChangeAspect="1"/>
          </p:cNvPicPr>
          <p:nvPr/>
        </p:nvPicPr>
        <p:blipFill>
          <a:blip r:embed="rId4"/>
          <a:srcRect l="12727" t="9412" r="12727" b="15294"/>
          <a:stretch>
            <a:fillRect/>
          </a:stretch>
        </p:blipFill>
        <p:spPr>
          <a:xfrm>
            <a:off x="1264038" y="645524"/>
            <a:ext cx="7471698" cy="5831476"/>
          </a:xfrm>
          <a:prstGeom prst="rect">
            <a:avLst/>
          </a:prstGeom>
        </p:spPr>
      </p:pic>
    </p:spTree>
    <p:extLst>
      <p:ext uri="{BB962C8B-B14F-4D97-AF65-F5344CB8AC3E}">
        <p14:creationId xmlns:p14="http://schemas.microsoft.com/office/powerpoint/2010/main" val="3346834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pdf"/>
          <p:cNvPicPr>
            <a:picLocks noChangeAspect="1"/>
          </p:cNvPicPr>
          <p:nvPr/>
        </p:nvPicPr>
        <p:blipFill>
          <a:blip r:embed="rId3"/>
          <a:srcRect t="26364" b="23636"/>
          <a:stretch>
            <a:fillRect/>
          </a:stretch>
        </p:blipFill>
        <p:spPr>
          <a:xfrm>
            <a:off x="-221707" y="457200"/>
            <a:ext cx="9609301" cy="6217583"/>
          </a:xfrm>
          <a:prstGeom prst="rect">
            <a:avLst/>
          </a:prstGeom>
        </p:spPr>
      </p:pic>
    </p:spTree>
    <p:extLst>
      <p:ext uri="{BB962C8B-B14F-4D97-AF65-F5344CB8AC3E}">
        <p14:creationId xmlns:p14="http://schemas.microsoft.com/office/powerpoint/2010/main" val="38839743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8077200" y="5638800"/>
            <a:ext cx="741186" cy="893394"/>
          </a:xfrm>
          <a:prstGeom prst="rect">
            <a:avLst/>
          </a:prstGeom>
        </p:spPr>
      </p:pic>
      <p:pic>
        <p:nvPicPr>
          <p:cNvPr id="8" name="Picture 7" descr="f13.pdf"/>
          <p:cNvPicPr>
            <a:picLocks noChangeAspect="1"/>
          </p:cNvPicPr>
          <p:nvPr/>
        </p:nvPicPr>
        <p:blipFill>
          <a:blip r:embed="rId4"/>
          <a:srcRect l="10000" t="16471" r="14545" b="8235"/>
          <a:stretch>
            <a:fillRect/>
          </a:stretch>
        </p:blipFill>
        <p:spPr>
          <a:xfrm>
            <a:off x="228599" y="517828"/>
            <a:ext cx="7827169" cy="6035371"/>
          </a:xfrm>
          <a:prstGeom prst="rect">
            <a:avLst/>
          </a:prstGeom>
        </p:spPr>
      </p:pic>
    </p:spTree>
    <p:extLst>
      <p:ext uri="{BB962C8B-B14F-4D97-AF65-F5344CB8AC3E}">
        <p14:creationId xmlns:p14="http://schemas.microsoft.com/office/powerpoint/2010/main" val="33078281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924800" y="5638800"/>
            <a:ext cx="741186" cy="893394"/>
          </a:xfrm>
          <a:prstGeom prst="rect">
            <a:avLst/>
          </a:prstGeom>
        </p:spPr>
      </p:pic>
      <p:pic>
        <p:nvPicPr>
          <p:cNvPr id="6" name="Picture 5" descr="f12.pdf"/>
          <p:cNvPicPr>
            <a:picLocks noChangeAspect="1"/>
          </p:cNvPicPr>
          <p:nvPr/>
        </p:nvPicPr>
        <p:blipFill>
          <a:blip r:embed="rId4"/>
          <a:srcRect l="10000" t="16471" r="15455" b="8235"/>
          <a:stretch>
            <a:fillRect/>
          </a:stretch>
        </p:blipFill>
        <p:spPr>
          <a:xfrm>
            <a:off x="381000" y="609600"/>
            <a:ext cx="7517631" cy="5867399"/>
          </a:xfrm>
          <a:prstGeom prst="rect">
            <a:avLst/>
          </a:prstGeom>
        </p:spPr>
      </p:pic>
    </p:spTree>
    <p:extLst>
      <p:ext uri="{BB962C8B-B14F-4D97-AF65-F5344CB8AC3E}">
        <p14:creationId xmlns:p14="http://schemas.microsoft.com/office/powerpoint/2010/main" val="3660886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14.pdf"/>
          <p:cNvPicPr>
            <a:picLocks noChangeAspect="1"/>
          </p:cNvPicPr>
          <p:nvPr/>
        </p:nvPicPr>
        <p:blipFill>
          <a:blip r:embed="rId3"/>
          <a:srcRect l="13636" t="16471" r="6364" b="4706"/>
          <a:stretch>
            <a:fillRect/>
          </a:stretch>
        </p:blipFill>
        <p:spPr>
          <a:xfrm>
            <a:off x="609600" y="457200"/>
            <a:ext cx="8153400" cy="6207849"/>
          </a:xfrm>
          <a:prstGeom prst="rect">
            <a:avLst/>
          </a:prstGeom>
        </p:spPr>
      </p:pic>
    </p:spTree>
    <p:extLst>
      <p:ext uri="{BB962C8B-B14F-4D97-AF65-F5344CB8AC3E}">
        <p14:creationId xmlns:p14="http://schemas.microsoft.com/office/powerpoint/2010/main" val="4132594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5.pdf"/>
          <p:cNvPicPr>
            <a:picLocks noChangeAspect="1"/>
          </p:cNvPicPr>
          <p:nvPr/>
        </p:nvPicPr>
        <p:blipFill>
          <a:blip r:embed="rId3"/>
          <a:srcRect l="9091" t="11765" r="10000" b="5882"/>
          <a:stretch>
            <a:fillRect/>
          </a:stretch>
        </p:blipFill>
        <p:spPr>
          <a:xfrm>
            <a:off x="838200" y="609600"/>
            <a:ext cx="7566154" cy="5950783"/>
          </a:xfrm>
          <a:prstGeom prst="rect">
            <a:avLst/>
          </a:prstGeom>
        </p:spPr>
      </p:pic>
    </p:spTree>
    <p:extLst>
      <p:ext uri="{BB962C8B-B14F-4D97-AF65-F5344CB8AC3E}">
        <p14:creationId xmlns:p14="http://schemas.microsoft.com/office/powerpoint/2010/main" val="31987056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3">
                    <a:lumMod val="50000"/>
                  </a:schemeClr>
                </a:solidFill>
              </a:rPr>
              <a:t>Fair-Share Scheduling</a:t>
            </a:r>
            <a:endParaRPr lang="en-US" dirty="0">
              <a:solidFill>
                <a:schemeClr val="accent3">
                  <a:lumMod val="50000"/>
                </a:schemeClr>
              </a:solidFill>
            </a:endParaRPr>
          </a:p>
        </p:txBody>
      </p:sp>
      <p:sp>
        <p:nvSpPr>
          <p:cNvPr id="3" name="Content Placeholder 2"/>
          <p:cNvSpPr>
            <a:spLocks noGrp="1"/>
          </p:cNvSpPr>
          <p:nvPr>
            <p:ph sz="half" idx="1"/>
          </p:nvPr>
        </p:nvSpPr>
        <p:spPr>
          <a:xfrm>
            <a:off x="654050" y="1412383"/>
            <a:ext cx="7848600" cy="3962399"/>
          </a:xfrm>
        </p:spPr>
        <p:txBody>
          <a:bodyPr>
            <a:normAutofit/>
          </a:bodyPr>
          <a:lstStyle/>
          <a:p>
            <a:r>
              <a:rPr lang="en-US" sz="2800" dirty="0" smtClean="0"/>
              <a:t>Scheduling decisions based on the </a:t>
            </a:r>
            <a:r>
              <a:rPr lang="en-US" sz="2800" b="1" dirty="0" smtClean="0"/>
              <a:t>process sets</a:t>
            </a:r>
          </a:p>
          <a:p>
            <a:pPr lvl="1"/>
            <a:r>
              <a:rPr lang="en-US" sz="2800" dirty="0" smtClean="0"/>
              <a:t>Time slicing across process sets</a:t>
            </a:r>
          </a:p>
          <a:p>
            <a:r>
              <a:rPr lang="en-US" sz="2800" dirty="0" smtClean="0"/>
              <a:t>Each user is assigned a share of the processor</a:t>
            </a:r>
          </a:p>
          <a:p>
            <a:r>
              <a:rPr lang="en-US" sz="2800" dirty="0" smtClean="0"/>
              <a:t>Objective is to monitor usage to give fewer resources to users who have had more than their fair share and more to those who have had less than their fair share</a:t>
            </a:r>
            <a:endParaRPr lang="en-US" sz="2800" dirty="0"/>
          </a:p>
        </p:txBody>
      </p:sp>
      <p:pic>
        <p:nvPicPr>
          <p:cNvPr id="5" name="Picture 4"/>
          <p:cNvPicPr>
            <a:picLocks noChangeAspect="1"/>
          </p:cNvPicPr>
          <p:nvPr/>
        </p:nvPicPr>
        <p:blipFill>
          <a:blip r:embed="rId3"/>
          <a:stretch>
            <a:fillRect/>
          </a:stretch>
        </p:blipFill>
        <p:spPr>
          <a:xfrm>
            <a:off x="5410200" y="5029200"/>
            <a:ext cx="1981200" cy="1474013"/>
          </a:xfrm>
          <a:prstGeom prst="rect">
            <a:avLst/>
          </a:prstGeom>
        </p:spPr>
      </p:pic>
    </p:spTree>
    <p:extLst>
      <p:ext uri="{BB962C8B-B14F-4D97-AF65-F5344CB8AC3E}">
        <p14:creationId xmlns:p14="http://schemas.microsoft.com/office/powerpoint/2010/main" val="178325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6858000" y="4648200"/>
            <a:ext cx="1553651" cy="1842521"/>
          </a:xfrm>
          <a:prstGeom prst="rect">
            <a:avLst/>
          </a:prstGeom>
        </p:spPr>
      </p:pic>
      <p:pic>
        <p:nvPicPr>
          <p:cNvPr id="8" name="Picture 7" descr="f16.pdf"/>
          <p:cNvPicPr>
            <a:picLocks noChangeAspect="1"/>
          </p:cNvPicPr>
          <p:nvPr/>
        </p:nvPicPr>
        <p:blipFill>
          <a:blip r:embed="rId4"/>
          <a:srcRect t="10000" b="10000"/>
          <a:stretch>
            <a:fillRect/>
          </a:stretch>
        </p:blipFill>
        <p:spPr>
          <a:xfrm>
            <a:off x="762000" y="609600"/>
            <a:ext cx="5771275" cy="5974979"/>
          </a:xfrm>
          <a:prstGeom prst="rect">
            <a:avLst/>
          </a:prstGeom>
        </p:spPr>
      </p:pic>
    </p:spTree>
    <p:extLst>
      <p:ext uri="{BB962C8B-B14F-4D97-AF65-F5344CB8AC3E}">
        <p14:creationId xmlns:p14="http://schemas.microsoft.com/office/powerpoint/2010/main" val="2702465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f2.pdf"/>
          <p:cNvPicPr>
            <a:picLocks noChangeAspect="1"/>
          </p:cNvPicPr>
          <p:nvPr/>
        </p:nvPicPr>
        <p:blipFill>
          <a:blip r:embed="rId3"/>
          <a:stretch>
            <a:fillRect/>
          </a:stretch>
        </p:blipFill>
        <p:spPr>
          <a:xfrm>
            <a:off x="1752600" y="-219635"/>
            <a:ext cx="5562600" cy="7198658"/>
          </a:xfrm>
          <a:prstGeom prst="rect">
            <a:avLst/>
          </a:prstGeom>
        </p:spPr>
      </p:pic>
    </p:spTree>
    <p:extLst>
      <p:ext uri="{BB962C8B-B14F-4D97-AF65-F5344CB8AC3E}">
        <p14:creationId xmlns:p14="http://schemas.microsoft.com/office/powerpoint/2010/main" val="13084327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3.pdf"/>
          <p:cNvPicPr>
            <a:picLocks noChangeAspect="1"/>
          </p:cNvPicPr>
          <p:nvPr/>
        </p:nvPicPr>
        <p:blipFill>
          <a:blip r:embed="rId3"/>
          <a:stretch>
            <a:fillRect/>
          </a:stretch>
        </p:blipFill>
        <p:spPr>
          <a:xfrm>
            <a:off x="1" y="96982"/>
            <a:ext cx="9144000" cy="7065818"/>
          </a:xfrm>
          <a:prstGeom prst="rect">
            <a:avLst/>
          </a:prstGeom>
        </p:spPr>
      </p:pic>
    </p:spTree>
    <p:extLst>
      <p:ext uri="{BB962C8B-B14F-4D97-AF65-F5344CB8AC3E}">
        <p14:creationId xmlns:p14="http://schemas.microsoft.com/office/powerpoint/2010/main" val="2543497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824788" cy="1323041"/>
          </a:xfrm>
        </p:spPr>
        <p:txBody>
          <a:bodyPr/>
          <a:lstStyle/>
          <a:p>
            <a:pPr algn="l"/>
            <a:r>
              <a:rPr lang="en-US" dirty="0" smtClean="0">
                <a:solidFill>
                  <a:schemeClr val="accent5">
                    <a:lumMod val="50000"/>
                  </a:schemeClr>
                </a:solidFill>
              </a:rPr>
              <a:t>Short-Term Scheduling</a:t>
            </a:r>
            <a:endParaRPr lang="en-US" dirty="0">
              <a:solidFill>
                <a:schemeClr val="accent5">
                  <a:lumMod val="50000"/>
                </a:schemeClr>
              </a:solidFill>
            </a:endParaRPr>
          </a:p>
        </p:txBody>
      </p:sp>
      <p:sp>
        <p:nvSpPr>
          <p:cNvPr id="3" name="Content Placeholder 2"/>
          <p:cNvSpPr>
            <a:spLocks noGrp="1"/>
          </p:cNvSpPr>
          <p:nvPr>
            <p:ph sz="half" idx="1"/>
          </p:nvPr>
        </p:nvSpPr>
        <p:spPr>
          <a:xfrm>
            <a:off x="571500" y="1404258"/>
            <a:ext cx="8153400" cy="4800600"/>
          </a:xfrm>
        </p:spPr>
        <p:txBody>
          <a:bodyPr>
            <a:normAutofit/>
          </a:bodyPr>
          <a:lstStyle/>
          <a:p>
            <a:r>
              <a:rPr lang="en-US" sz="2000" dirty="0" smtClean="0"/>
              <a:t>Known as the dispatcher</a:t>
            </a:r>
          </a:p>
          <a:p>
            <a:r>
              <a:rPr lang="en-US" sz="2000" dirty="0" smtClean="0"/>
              <a:t>Executes most frequently</a:t>
            </a:r>
          </a:p>
          <a:p>
            <a:r>
              <a:rPr lang="en-US" sz="2000" dirty="0" smtClean="0"/>
              <a:t>Makes the fine-grained decision of which process to execute next</a:t>
            </a:r>
          </a:p>
          <a:p>
            <a:r>
              <a:rPr lang="en-US" sz="2000" dirty="0" smtClean="0"/>
              <a:t>Invoked when an event occurs that may lead to the blocking of the current process or that may provide an opportunity to preempt a currently running process in favor of another</a:t>
            </a:r>
          </a:p>
          <a:p>
            <a:endParaRPr lang="en-US" dirty="0"/>
          </a:p>
        </p:txBody>
      </p:sp>
      <p:graphicFrame>
        <p:nvGraphicFramePr>
          <p:cNvPr id="4" name="Diagram 3"/>
          <p:cNvGraphicFramePr/>
          <p:nvPr>
            <p:extLst>
              <p:ext uri="{D42A27DB-BD31-4B8C-83A1-F6EECF244321}">
                <p14:modId xmlns:p14="http://schemas.microsoft.com/office/powerpoint/2010/main" val="2848221655"/>
              </p:ext>
            </p:extLst>
          </p:nvPr>
        </p:nvGraphicFramePr>
        <p:xfrm>
          <a:off x="1828800" y="4032068"/>
          <a:ext cx="5638800" cy="172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4916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1295400" y="2108200"/>
          <a:ext cx="6858000" cy="474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457200" y="456252"/>
            <a:ext cx="8305800" cy="1323041"/>
          </a:xfrm>
        </p:spPr>
        <p:txBody>
          <a:bodyPr>
            <a:normAutofit fontScale="90000"/>
          </a:bodyPr>
          <a:lstStyle/>
          <a:p>
            <a:pPr algn="ctr"/>
            <a:r>
              <a:rPr lang="en-US" sz="4400" dirty="0" smtClean="0">
                <a:solidFill>
                  <a:schemeClr val="accent5">
                    <a:lumMod val="50000"/>
                  </a:schemeClr>
                </a:solidFill>
              </a:rPr>
              <a:t>Short-Term Scheduling Criteria:  Performance</a:t>
            </a:r>
            <a:endParaRPr lang="en-US" sz="4400" dirty="0">
              <a:solidFill>
                <a:schemeClr val="accent5">
                  <a:lumMod val="50000"/>
                </a:schemeClr>
              </a:solidFill>
            </a:endParaRPr>
          </a:p>
        </p:txBody>
      </p:sp>
      <p:graphicFrame>
        <p:nvGraphicFramePr>
          <p:cNvPr id="15" name="Content Placeholder 14"/>
          <p:cNvGraphicFramePr>
            <a:graphicFrameLocks noGrp="1"/>
          </p:cNvGraphicFramePr>
          <p:nvPr>
            <p:ph sz="half" idx="1"/>
          </p:nvPr>
        </p:nvGraphicFramePr>
        <p:xfrm>
          <a:off x="838200" y="2286000"/>
          <a:ext cx="2133600" cy="1219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3" name="Diagram 12"/>
          <p:cNvGraphicFramePr/>
          <p:nvPr/>
        </p:nvGraphicFramePr>
        <p:xfrm>
          <a:off x="6629400" y="2209800"/>
          <a:ext cx="1752600" cy="12700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cxnSp>
        <p:nvCxnSpPr>
          <p:cNvPr id="17" name="Straight Arrow Connector 16"/>
          <p:cNvCxnSpPr/>
          <p:nvPr/>
        </p:nvCxnSpPr>
        <p:spPr>
          <a:xfrm rot="16200000" flipH="1">
            <a:off x="1409700" y="3543300"/>
            <a:ext cx="609600" cy="53340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5400000">
            <a:off x="7315200" y="3505200"/>
            <a:ext cx="838200" cy="53340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8636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srcRect t="2149" b="49994"/>
          <a:stretch/>
        </p:blipFill>
        <p:spPr>
          <a:xfrm>
            <a:off x="202474" y="472585"/>
            <a:ext cx="8824162" cy="6045781"/>
          </a:xfrm>
          <a:prstGeom prst="rect">
            <a:avLst/>
          </a:prstGeom>
          <a:ln>
            <a:solidFill>
              <a:schemeClr val="tx1"/>
            </a:solidFill>
          </a:ln>
        </p:spPr>
      </p:pic>
    </p:spTree>
    <p:extLst>
      <p:ext uri="{BB962C8B-B14F-4D97-AF65-F5344CB8AC3E}">
        <p14:creationId xmlns:p14="http://schemas.microsoft.com/office/powerpoint/2010/main" val="429675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srcRect t="50459" b="-163"/>
          <a:stretch/>
        </p:blipFill>
        <p:spPr>
          <a:xfrm>
            <a:off x="346164" y="496389"/>
            <a:ext cx="8627917" cy="6139541"/>
          </a:xfrm>
          <a:prstGeom prst="rect">
            <a:avLst/>
          </a:prstGeom>
          <a:ln>
            <a:solidFill>
              <a:schemeClr val="tx1"/>
            </a:solidFill>
          </a:ln>
        </p:spPr>
      </p:pic>
    </p:spTree>
    <p:extLst>
      <p:ext uri="{BB962C8B-B14F-4D97-AF65-F5344CB8AC3E}">
        <p14:creationId xmlns:p14="http://schemas.microsoft.com/office/powerpoint/2010/main" val="1932018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PPRESENTATIONGUID" val="c1d84c9f-e1d7-497f-924c-f557b6e4713e"/>
  <p:tag name="WASPOLLED" val="E8FD9E58CB6E42AF9DDF6BB286E3942C"/>
  <p:tag name="TPVERSION" val="6"/>
  <p:tag name="TPFULLVERSION" val="6.2.1.5"/>
  <p:tag name="PPTVERSION" val="15"/>
  <p:tag name="TPOS" val="2"/>
  <p:tag name="TPLASTSAVEVERSION" val="6.2 PC"/>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9239</TotalTime>
  <Words>5471</Words>
  <Application>Microsoft Macintosh PowerPoint</Application>
  <PresentationFormat>On-screen Show (4:3)</PresentationFormat>
  <Paragraphs>510</Paragraphs>
  <Slides>35</Slides>
  <Notes>35</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0" baseType="lpstr">
      <vt:lpstr>Calibri</vt:lpstr>
      <vt:lpstr>Wingdings</vt:lpstr>
      <vt:lpstr>Arial</vt:lpstr>
      <vt:lpstr>Office Theme</vt:lpstr>
      <vt:lpstr>Document</vt:lpstr>
      <vt:lpstr>PowerPoint Presentation</vt:lpstr>
      <vt:lpstr>PowerPoint Presentation</vt:lpstr>
      <vt:lpstr>PowerPoint Presentation</vt:lpstr>
      <vt:lpstr>PowerPoint Presentation</vt:lpstr>
      <vt:lpstr>PowerPoint Presentation</vt:lpstr>
      <vt:lpstr>Short-Term Scheduling</vt:lpstr>
      <vt:lpstr>Short-Term Scheduling Criteria:  Performance</vt:lpstr>
      <vt:lpstr>PowerPoint Presentation</vt:lpstr>
      <vt:lpstr>PowerPoint Presentation</vt:lpstr>
      <vt:lpstr>Selection Function &amp; Decision Mode</vt:lpstr>
      <vt:lpstr>First-Come-First-Served (FCFS)</vt:lpstr>
      <vt:lpstr>PowerPoint Presentation</vt:lpstr>
      <vt:lpstr>Round Robin</vt:lpstr>
      <vt:lpstr>PowerPoint Presentation</vt:lpstr>
      <vt:lpstr>Shortest Process Next (SPN)</vt:lpstr>
      <vt:lpstr>PowerPoint Presentation</vt:lpstr>
      <vt:lpstr>PowerPoint Presentation</vt:lpstr>
      <vt:lpstr>PowerPoint Presentation</vt:lpstr>
      <vt:lpstr>PowerPoint Presentation</vt:lpstr>
      <vt:lpstr>Shortest Remaining Time (SRT)</vt:lpstr>
      <vt:lpstr>PowerPoint Presentation</vt:lpstr>
      <vt:lpstr>Highest Response Ratio Next (HRRN)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Fair-Share Scheduling</vt:lpstr>
      <vt:lpstr>PowerPoint Presentation</vt:lpstr>
    </vt:vector>
  </TitlesOfParts>
  <Company>Missouri University of Science and Technology</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Joe Miner</dc:creator>
  <cp:lastModifiedBy>Mike Gosnell</cp:lastModifiedBy>
  <cp:revision>354</cp:revision>
  <dcterms:created xsi:type="dcterms:W3CDTF">2011-01-20T20:51:22Z</dcterms:created>
  <dcterms:modified xsi:type="dcterms:W3CDTF">2017-05-23T22:00:32Z</dcterms:modified>
</cp:coreProperties>
</file>