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  <p:sldId id="360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5" autoAdjust="0"/>
    <p:restoredTop sz="82107" autoAdjust="0"/>
  </p:normalViewPr>
  <p:slideViewPr>
    <p:cSldViewPr snapToGrid="0" snapToObjects="1">
      <p:cViewPr varScale="1">
        <p:scale>
          <a:sx n="90" d="100"/>
          <a:sy n="90" d="100"/>
        </p:scale>
        <p:origin x="18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33352640"/>
        <c:axId val="2057493792"/>
        <c:axId val="1463724224"/>
      </c:bar3DChart>
      <c:catAx>
        <c:axId val="1733352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7493792"/>
        <c:crosses val="autoZero"/>
        <c:auto val="1"/>
        <c:lblAlgn val="ctr"/>
        <c:lblOffset val="100"/>
        <c:noMultiLvlLbl val="0"/>
      </c:catAx>
      <c:valAx>
        <c:axId val="2057493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33352640"/>
        <c:crosses val="autoZero"/>
        <c:crossBetween val="between"/>
      </c:valAx>
      <c:serAx>
        <c:axId val="1463724224"/>
        <c:scaling>
          <c:orientation val="minMax"/>
        </c:scaling>
        <c:delete val="0"/>
        <c:axPos val="b"/>
        <c:majorTickMark val="out"/>
        <c:minorTickMark val="none"/>
        <c:tickLblPos val="nextTo"/>
        <c:crossAx val="205749379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D667E-F4AE-EE4A-8946-A8FA1BF7252C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DD125-5D2D-AB4F-83B0-F430BF65A72E}">
      <dgm:prSet phldrT="[Text]"/>
      <dgm:spPr/>
      <dgm:t>
        <a:bodyPr/>
        <a:lstStyle/>
        <a:p>
          <a:r>
            <a:rPr lang="en-NZ" dirty="0" smtClean="0"/>
            <a:t>Two examples are:</a:t>
          </a:r>
          <a:endParaRPr lang="en-US" dirty="0"/>
        </a:p>
      </dgm:t>
    </dgm:pt>
    <dgm:pt modelId="{9846C46E-8080-094A-B292-BB3C9BDBDBDF}" type="parTrans" cxnId="{28406A6F-D8FD-F24A-9EE6-BA4630095335}">
      <dgm:prSet/>
      <dgm:spPr/>
      <dgm:t>
        <a:bodyPr/>
        <a:lstStyle/>
        <a:p>
          <a:endParaRPr lang="en-US"/>
        </a:p>
      </dgm:t>
    </dgm:pt>
    <dgm:pt modelId="{0514FA1C-F46C-754C-A4F6-C66B144EC716}" type="sibTrans" cxnId="{28406A6F-D8FD-F24A-9EE6-BA4630095335}">
      <dgm:prSet/>
      <dgm:spPr/>
      <dgm:t>
        <a:bodyPr/>
        <a:lstStyle/>
        <a:p>
          <a:endParaRPr lang="en-US"/>
        </a:p>
      </dgm:t>
    </dgm:pt>
    <dgm:pt modelId="{D2528BDF-F26A-7046-AE33-7EB231B79434}">
      <dgm:prSet/>
      <dgm:spPr>
        <a:solidFill>
          <a:schemeClr val="bg1"/>
        </a:solidFill>
      </dgm:spPr>
      <dgm:t>
        <a:bodyPr/>
        <a:lstStyle/>
        <a:p>
          <a:r>
            <a:rPr lang="en-NZ" smtClean="0"/>
            <a:t>eCos</a:t>
          </a:r>
          <a:endParaRPr lang="en-NZ" dirty="0" smtClean="0"/>
        </a:p>
      </dgm:t>
    </dgm:pt>
    <dgm:pt modelId="{7CECCFD1-0810-BB44-A9D1-CCC7F5516F46}" type="parTrans" cxnId="{8FA6EB54-59DE-0D45-A4B5-3E3CC1B8EED3}">
      <dgm:prSet/>
      <dgm:spPr/>
      <dgm:t>
        <a:bodyPr/>
        <a:lstStyle/>
        <a:p>
          <a:endParaRPr lang="en-US"/>
        </a:p>
      </dgm:t>
    </dgm:pt>
    <dgm:pt modelId="{7541E469-A6B8-264D-B38E-FEC98B05FEE0}" type="sibTrans" cxnId="{8FA6EB54-59DE-0D45-A4B5-3E3CC1B8EED3}">
      <dgm:prSet/>
      <dgm:spPr/>
      <dgm:t>
        <a:bodyPr/>
        <a:lstStyle/>
        <a:p>
          <a:endParaRPr lang="en-US"/>
        </a:p>
      </dgm:t>
    </dgm:pt>
    <dgm:pt modelId="{27A8A027-2A62-6F40-926C-D153251870FC}">
      <dgm:prSet/>
      <dgm:spPr>
        <a:solidFill>
          <a:schemeClr val="bg1"/>
        </a:solidFill>
      </dgm:spPr>
      <dgm:t>
        <a:bodyPr/>
        <a:lstStyle/>
        <a:p>
          <a:r>
            <a:rPr lang="en-NZ" smtClean="0"/>
            <a:t>TinyOS</a:t>
          </a:r>
          <a:endParaRPr lang="en-NZ" dirty="0" smtClean="0"/>
        </a:p>
      </dgm:t>
    </dgm:pt>
    <dgm:pt modelId="{CFB30D72-1D5E-F743-85C8-C41518F4D8F6}" type="parTrans" cxnId="{D2360254-57F3-3D41-A4BD-C854F3FE07DE}">
      <dgm:prSet/>
      <dgm:spPr/>
      <dgm:t>
        <a:bodyPr/>
        <a:lstStyle/>
        <a:p>
          <a:endParaRPr lang="en-US"/>
        </a:p>
      </dgm:t>
    </dgm:pt>
    <dgm:pt modelId="{699886AF-DAFA-9B47-8E05-88E2BD5C6848}" type="sibTrans" cxnId="{D2360254-57F3-3D41-A4BD-C854F3FE07DE}">
      <dgm:prSet/>
      <dgm:spPr/>
      <dgm:t>
        <a:bodyPr/>
        <a:lstStyle/>
        <a:p>
          <a:endParaRPr lang="en-US"/>
        </a:p>
      </dgm:t>
    </dgm:pt>
    <dgm:pt modelId="{E9214B85-CEA0-6D42-91DE-4A24BE812DE8}" type="pres">
      <dgm:prSet presAssocID="{67ED667E-F4AE-EE4A-8946-A8FA1BF725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165E8C-3CF3-5F44-B9AE-BFD56CD1C357}" type="pres">
      <dgm:prSet presAssocID="{017DD125-5D2D-AB4F-83B0-F430BF65A72E}" presName="composite" presStyleCnt="0"/>
      <dgm:spPr/>
    </dgm:pt>
    <dgm:pt modelId="{38F7E434-A168-3645-909F-05056C3D6B66}" type="pres">
      <dgm:prSet presAssocID="{017DD125-5D2D-AB4F-83B0-F430BF65A72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378F3-53D2-1543-8C37-A5F7BEF950C7}" type="pres">
      <dgm:prSet presAssocID="{017DD125-5D2D-AB4F-83B0-F430BF65A72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EC662B-0AAE-471E-B915-CA4D2BCEFD55}" type="presOf" srcId="{67ED667E-F4AE-EE4A-8946-A8FA1BF7252C}" destId="{E9214B85-CEA0-6D42-91DE-4A24BE812DE8}" srcOrd="0" destOrd="0" presId="urn:microsoft.com/office/officeart/2005/8/layout/hList1"/>
    <dgm:cxn modelId="{8FA6EB54-59DE-0D45-A4B5-3E3CC1B8EED3}" srcId="{017DD125-5D2D-AB4F-83B0-F430BF65A72E}" destId="{D2528BDF-F26A-7046-AE33-7EB231B79434}" srcOrd="0" destOrd="0" parTransId="{7CECCFD1-0810-BB44-A9D1-CCC7F5516F46}" sibTransId="{7541E469-A6B8-264D-B38E-FEC98B05FEE0}"/>
    <dgm:cxn modelId="{FA6A7B61-CD18-4C0F-B623-2D2D80AFA70B}" type="presOf" srcId="{D2528BDF-F26A-7046-AE33-7EB231B79434}" destId="{6D0378F3-53D2-1543-8C37-A5F7BEF950C7}" srcOrd="0" destOrd="0" presId="urn:microsoft.com/office/officeart/2005/8/layout/hList1"/>
    <dgm:cxn modelId="{28406A6F-D8FD-F24A-9EE6-BA4630095335}" srcId="{67ED667E-F4AE-EE4A-8946-A8FA1BF7252C}" destId="{017DD125-5D2D-AB4F-83B0-F430BF65A72E}" srcOrd="0" destOrd="0" parTransId="{9846C46E-8080-094A-B292-BB3C9BDBDBDF}" sibTransId="{0514FA1C-F46C-754C-A4F6-C66B144EC716}"/>
    <dgm:cxn modelId="{D2360254-57F3-3D41-A4BD-C854F3FE07DE}" srcId="{017DD125-5D2D-AB4F-83B0-F430BF65A72E}" destId="{27A8A027-2A62-6F40-926C-D153251870FC}" srcOrd="1" destOrd="0" parTransId="{CFB30D72-1D5E-F743-85C8-C41518F4D8F6}" sibTransId="{699886AF-DAFA-9B47-8E05-88E2BD5C6848}"/>
    <dgm:cxn modelId="{AC281B32-0A30-4047-BCBF-E2C72B1F2D40}" type="presOf" srcId="{017DD125-5D2D-AB4F-83B0-F430BF65A72E}" destId="{38F7E434-A168-3645-909F-05056C3D6B66}" srcOrd="0" destOrd="0" presId="urn:microsoft.com/office/officeart/2005/8/layout/hList1"/>
    <dgm:cxn modelId="{89B10B49-4E4C-4461-BBDF-02BC93AC78E1}" type="presOf" srcId="{27A8A027-2A62-6F40-926C-D153251870FC}" destId="{6D0378F3-53D2-1543-8C37-A5F7BEF950C7}" srcOrd="0" destOrd="1" presId="urn:microsoft.com/office/officeart/2005/8/layout/hList1"/>
    <dgm:cxn modelId="{FDCEAFCB-1A3E-4CF3-A0E3-7B8B1BBFD16F}" type="presParOf" srcId="{E9214B85-CEA0-6D42-91DE-4A24BE812DE8}" destId="{F2165E8C-3CF3-5F44-B9AE-BFD56CD1C357}" srcOrd="0" destOrd="0" presId="urn:microsoft.com/office/officeart/2005/8/layout/hList1"/>
    <dgm:cxn modelId="{6D1BCA50-FFEB-4011-ABD0-7B4775C30A59}" type="presParOf" srcId="{F2165E8C-3CF3-5F44-B9AE-BFD56CD1C357}" destId="{38F7E434-A168-3645-909F-05056C3D6B66}" srcOrd="0" destOrd="0" presId="urn:microsoft.com/office/officeart/2005/8/layout/hList1"/>
    <dgm:cxn modelId="{6B1818AB-505C-4CD3-8630-8460B3542128}" type="presParOf" srcId="{F2165E8C-3CF3-5F44-B9AE-BFD56CD1C357}" destId="{6D0378F3-53D2-1543-8C37-A5F7BEF950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7E434-A168-3645-909F-05056C3D6B66}">
      <dsp:nvSpPr>
        <dsp:cNvPr id="0" name=""/>
        <dsp:cNvSpPr/>
      </dsp:nvSpPr>
      <dsp:spPr>
        <a:xfrm>
          <a:off x="0" y="20359"/>
          <a:ext cx="2362199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900" kern="1200" dirty="0" smtClean="0"/>
            <a:t>Two examples are:</a:t>
          </a:r>
          <a:endParaRPr lang="en-US" sz="1900" kern="1200" dirty="0"/>
        </a:p>
      </dsp:txBody>
      <dsp:txXfrm>
        <a:off x="0" y="20359"/>
        <a:ext cx="2362199" cy="547200"/>
      </dsp:txXfrm>
    </dsp:sp>
    <dsp:sp modelId="{6D0378F3-53D2-1543-8C37-A5F7BEF950C7}">
      <dsp:nvSpPr>
        <dsp:cNvPr id="0" name=""/>
        <dsp:cNvSpPr/>
      </dsp:nvSpPr>
      <dsp:spPr>
        <a:xfrm>
          <a:off x="0" y="567560"/>
          <a:ext cx="2362199" cy="834480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900" kern="1200" smtClean="0"/>
            <a:t>eCos</a:t>
          </a:r>
          <a:endParaRPr lang="en-NZ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900" kern="1200" smtClean="0"/>
            <a:t>TinyOS</a:t>
          </a:r>
          <a:endParaRPr lang="en-NZ" sz="1900" kern="1200" dirty="0" smtClean="0"/>
        </a:p>
      </dsp:txBody>
      <dsp:txXfrm>
        <a:off x="0" y="567560"/>
        <a:ext cx="2362199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0B9C-F9FD-43EF-A958-F3A4E5B3C73F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08F-9C2E-4492-BAF1-ED1303A4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system refers to the use of electronics and software within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product, as opposed to a general-purpose computer, such as a laptop or desktop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The following is a good general definition: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system : A combination of computer hardware and software,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 additional mechanical or other parts, designed to perform a dedicated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many cases, embedded systems are part of a larger system or product,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the case of an antilock braking system in a car.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Often, embedded systems are tightly coupled to their environment. This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rise to real-time constraints imposed by the need to interact with the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Constraints, such as required speeds of motion, required precision of measurement,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required time durations, dictate the timing of software operations.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multiple activities must be managed simultaneously, this imposes more complex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constraints.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1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13.1, based on [KOOP96], shows in general terms an embedded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organization. In addition to the processor and memory, there are a number of elements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differ from the typical desktop or laptop computer: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There may be a variety of interfaces that enable the system to measure, manipulate,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otherwise interact with the external environment.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The human interface may be as simple as a flashing light or as complicated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robotic vision.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The diagnostic port may be used for diagnosing the system that is being controlled—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just for diagnosing the embedded computer.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Special-purpose field programmable (FPGA), application specific (ASIC),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nondigital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hardware may be used to increase performance or safety.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Software often has a fixed function and is specific to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0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embedded system, with simple functionality, may be controlled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special-purpose program or set of programs with no other software.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complex embedded systems include an OS. Although it is possible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 to use a general-purpose OS, such as Linux, for an embedded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 of memory space, power consumption, and real-time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dictate the use of a special-purpose OS designed for the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environment.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some of the unique characteristics and design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embedded operating systems: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operation: In many embedded systems, the correctness of a computation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depends, in part, on the time at which it is delivered. Often, real-time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 are dictated by external I/O and control stability requirements.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Reactive operation: Embedded software may execute in response to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 If these events do not occur periodically or at predictable intervals,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software may need to take into account worst-case conditions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priorities for execution of routines.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Configurability: Because of the large variety of embedded systems,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large variation in the requirements, both qualitative and quantitative,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OS functionality. Thus, an embedded OS intended for use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of embedded systems must lend itself to flexible configuration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the functionality needed for a specific application and hardware suite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provided. [MARW06] gives the following examples. The linking and loading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can be used to select only the necessary OS modules to load.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Conditional compilation can be used. If an object-oriented structure is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 subclasses can be defined. However, verification is a potential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designs with a large number of derived tailored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Takada cites this as a potential problem for eCos [TAKA01].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flexibility: There is virtually no device that needs to be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all versions of the OS, and the range of I/O devices is large. [MARW06]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suggests that it makes sense to handle relatively slow devices such as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interfaces by using special tasks instead of integrating their drives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kernel.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Streamlined protection mechanisms: Embedded systems are typically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limited, well-defined functionality. Untested programs are rarely added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software. After the software has been configured and tested, it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assumed to be reliable. Thus, apart from security measures, embedded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limited protection mechanisms. For example, I/O instructions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 privileged instructions that trap to the OS; tasks can directly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own I/O. Similarly, memory protection mechanisms can be minimized.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[MARW06] provides the following example. Let switch correspond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memory-mapped I/O address of a value that needs to be checked as part of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operation. We can allow the I/O program to use an instruction such as 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, switch to determine the current value. This approach is preferable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 of an OS service call, which would generate overhead for saving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restoring the task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use of interrupts: General-purpose operating systems typically do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 any user process to use interrupts directly. [MARW06] lists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reasons why it is possible to let interrupts directly start or stop tasks (e.g.,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storing the task’s start address in the interrupt vector address table)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 through OS interrupt service routines: (1) Embedded systems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be thoroughly tested, with infrequent modifications to the OS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code; (2) protection is not necessary, as discussed in the preceding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 item; and (3) efficient control over a variety of devices is required.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9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There are two general approaches to developing an embedded OS.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first approach is to take an existing OS and adapt it for the embedded application.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other approach is to design and implement an OS intended solely for embedded use</a:t>
            </a:r>
          </a:p>
          <a:p>
            <a:pPr lvl="1">
              <a:buFont typeface="Arial" pitchFamily="34" charset="0"/>
              <a:buNone/>
            </a:pPr>
            <a:endParaRPr lang="en-NZ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significant number of operating systems have been designed from the ground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embedded applications. Two prominent examples of this latter approach are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both of which are discussed in this chapter.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 characteristics of a specialized embedded OS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Has a fast and lightweight process or thread switch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policy is real time and dispatcher module is part of scheduler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separate component.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Has a small size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Responds to external interrupts quickly; typical requirement is response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less than 10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Minimizes intervals during which interrupts are disabled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fixed or variable-sized partitions for memory management as well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ability to lock code and data in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special sequential files that can accumulate data at a fast rate</a:t>
            </a:r>
          </a:p>
          <a:p>
            <a:pPr marL="457200" lvl="1" indent="0">
              <a:buFont typeface="Arial" pitchFamily="34" charset="0"/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9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embedded Linux  simply means a version of Linux running in an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 this section, we highlight some of the key differences between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and a version of Linux running on a desktop or laptop computer.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and server Linux systems need to support a large number of devices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wide variety of configurations that use Linux. Similarly, such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need to support a range of communication and data exchange protocols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can be used for a large number of different purposes. Embedded devices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 support for a specific set of devices, peripherals, and protocols,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hardware that is present in a given device and the intended purpose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device. Fortunately, the Linux kernel is highly configurable in terms of the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it is compiled for and the processors and devices that it supports.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embedded Linux distribution is a version of Linux to be customized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and hardware constraints of embedded devices, and includes software packages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support a variety of services and applications on those devices. Thus,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Linux kernel will be far smaller than an ordinary Linux kernel.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0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versions of Linux began to appear as early as 1999. A number of companies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developed their own versions tailored to specific platforms. Advantages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Linux as the basis for an embedded OS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Vendor independence:  The platform provider is not dependent on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 to provide needed features and meet deadlines for deployment.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Varied hardware support:  Linux support for a wide range of processor architectures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peripheral devices makes it suitable for virtually any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Low cost:  The use of Linux minimizes cost for development and training.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Open source:  The use of Linux provides all of the advantages of open 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3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75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5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7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4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61984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5/20/17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4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5/20/17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01756579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8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31BF-7BAA-B545-8A54-BD6165549183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8810" y="2130425"/>
            <a:ext cx="8130448" cy="226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5/30</a:t>
            </a:r>
          </a:p>
          <a:p>
            <a:pPr lvl="0" algn="ctr">
              <a:spcBef>
                <a:spcPct val="0"/>
              </a:spcBef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400" dirty="0" err="1" smtClean="0">
                <a:solidFill>
                  <a:schemeClr val="bg1"/>
                </a:solidFill>
                <a:ea typeface="+mj-ea"/>
              </a:rPr>
              <a:t>Ch</a:t>
            </a:r>
            <a:r>
              <a:rPr lang="en-US" sz="4400" dirty="0" smtClean="0">
                <a:solidFill>
                  <a:schemeClr val="bg1"/>
                </a:solidFill>
                <a:ea typeface="+mj-ea"/>
              </a:rPr>
              <a:t> 13 – Embedded Systems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505898"/>
            <a:ext cx="6400800" cy="11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CDC4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NEU - 2016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CDC4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Embedded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1494290"/>
            <a:ext cx="7924800" cy="3962400"/>
          </a:xfrm>
        </p:spPr>
        <p:txBody>
          <a:bodyPr/>
          <a:lstStyle/>
          <a:p>
            <a:r>
              <a:rPr lang="en-NZ" dirty="0" smtClean="0"/>
              <a:t>Refers to the use of electronics and software within a product that is designed to perform a dedicated function</a:t>
            </a:r>
          </a:p>
          <a:p>
            <a:pPr lvl="2"/>
            <a:r>
              <a:rPr lang="en-NZ" dirty="0" smtClean="0"/>
              <a:t>Part of a larger system or product</a:t>
            </a:r>
          </a:p>
          <a:p>
            <a:pPr lvl="2"/>
            <a:r>
              <a:rPr lang="en-NZ" dirty="0" smtClean="0"/>
              <a:t>Mechanical/electrical</a:t>
            </a:r>
          </a:p>
          <a:p>
            <a:pPr lvl="2"/>
            <a:r>
              <a:rPr lang="en-NZ" dirty="0" smtClean="0"/>
              <a:t>E.g., antilock braking system, smart home components,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71" y="4883968"/>
            <a:ext cx="3123743" cy="19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9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t="19091" b="10909"/>
          <a:stretch>
            <a:fillRect/>
          </a:stretch>
        </p:blipFill>
        <p:spPr>
          <a:xfrm>
            <a:off x="1447800" y="533400"/>
            <a:ext cx="6858930" cy="62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6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33400"/>
            <a:ext cx="7824788" cy="12458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Characteristics of Embedded OS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848600" cy="4114800"/>
          </a:xfrm>
        </p:spPr>
        <p:txBody>
          <a:bodyPr/>
          <a:lstStyle/>
          <a:p>
            <a:r>
              <a:rPr lang="en-US" dirty="0" smtClean="0"/>
              <a:t>Real-time operation</a:t>
            </a:r>
          </a:p>
          <a:p>
            <a:r>
              <a:rPr lang="en-US" dirty="0" smtClean="0"/>
              <a:t>Reactive operation</a:t>
            </a:r>
          </a:p>
          <a:p>
            <a:r>
              <a:rPr lang="en-US" dirty="0" smtClean="0"/>
              <a:t>Configurability</a:t>
            </a:r>
          </a:p>
          <a:p>
            <a:r>
              <a:rPr lang="en-US" dirty="0" smtClean="0"/>
              <a:t>I/O device flexibility</a:t>
            </a:r>
          </a:p>
          <a:p>
            <a:r>
              <a:rPr lang="en-US" dirty="0" smtClean="0"/>
              <a:t>Streamlined protection mechanisms</a:t>
            </a:r>
          </a:p>
          <a:p>
            <a:r>
              <a:rPr lang="en-US" dirty="0" smtClean="0"/>
              <a:t>Direct use of interrupts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3943">
            <a:off x="6248400" y="2438400"/>
            <a:ext cx="141015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NZ" sz="4800" dirty="0" smtClean="0">
                <a:solidFill>
                  <a:schemeClr val="bg2">
                    <a:lumMod val="10000"/>
                  </a:schemeClr>
                </a:solidFill>
              </a:rPr>
              <a:t>Developing an Embedded OS</a:t>
            </a:r>
            <a:endParaRPr lang="en-NZ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Two general approaches:</a:t>
            </a:r>
          </a:p>
          <a:p>
            <a:pPr lvl="1"/>
            <a:r>
              <a:rPr lang="en-US" dirty="0" smtClean="0"/>
              <a:t>Adapt existing OS</a:t>
            </a:r>
          </a:p>
          <a:p>
            <a:pPr lvl="2"/>
            <a:r>
              <a:rPr lang="en-US" dirty="0" smtClean="0"/>
              <a:t>Familiar interface</a:t>
            </a:r>
          </a:p>
          <a:p>
            <a:pPr lvl="2"/>
            <a:r>
              <a:rPr lang="en-US" dirty="0" smtClean="0"/>
              <a:t>Integration with existing development</a:t>
            </a:r>
            <a:endParaRPr lang="en-US" dirty="0"/>
          </a:p>
          <a:p>
            <a:pPr lvl="1"/>
            <a:r>
              <a:rPr lang="en-NZ" dirty="0" smtClean="0"/>
              <a:t>Design </a:t>
            </a:r>
            <a:r>
              <a:rPr lang="en-NZ" dirty="0"/>
              <a:t>and implement </a:t>
            </a:r>
            <a:r>
              <a:rPr lang="en-NZ" dirty="0" smtClean="0"/>
              <a:t>specific OS</a:t>
            </a:r>
          </a:p>
          <a:p>
            <a:pPr lvl="2"/>
            <a:r>
              <a:rPr lang="en-NZ" dirty="0" smtClean="0"/>
              <a:t>Fast &amp; lightweight</a:t>
            </a:r>
          </a:p>
          <a:p>
            <a:pPr lvl="2"/>
            <a:r>
              <a:rPr lang="en-NZ" dirty="0" smtClean="0"/>
              <a:t>Handles interrupts and </a:t>
            </a:r>
            <a:r>
              <a:rPr lang="en-NZ" dirty="0" err="1" smtClean="0"/>
              <a:t>realtime</a:t>
            </a:r>
            <a:r>
              <a:rPr lang="en-NZ" dirty="0" smtClean="0"/>
              <a:t> interaction</a:t>
            </a:r>
            <a:endParaRPr lang="en-NZ" dirty="0"/>
          </a:p>
          <a:p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43331952"/>
              </p:ext>
            </p:extLst>
          </p:nvPr>
        </p:nvGraphicFramePr>
        <p:xfrm>
          <a:off x="6781800" y="5241378"/>
          <a:ext cx="2362200" cy="14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7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2">
                    <a:lumMod val="10000"/>
                  </a:schemeClr>
                </a:solidFill>
              </a:rPr>
              <a:t>Embedded Linux</a:t>
            </a:r>
            <a:endParaRPr lang="en-NZ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4880"/>
            <a:ext cx="7696200" cy="4978799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A version of Linux running in an embedded system</a:t>
            </a:r>
          </a:p>
          <a:p>
            <a:pPr lvl="1"/>
            <a:r>
              <a:rPr lang="en-US" dirty="0"/>
              <a:t>an embedded Linux kernel will be far smaller than an ordinary Linux </a:t>
            </a:r>
            <a:r>
              <a:rPr lang="en-US" dirty="0" smtClean="0"/>
              <a:t>kernel</a:t>
            </a:r>
            <a:endParaRPr lang="en-NZ" dirty="0" smtClean="0"/>
          </a:p>
          <a:p>
            <a:r>
              <a:rPr lang="en-NZ" dirty="0" smtClean="0"/>
              <a:t>Typically tailored to a specific set of devices, periphrals, and protocols, depending on hardware</a:t>
            </a:r>
          </a:p>
          <a:p>
            <a:r>
              <a:rPr lang="en-NZ" dirty="0" smtClean="0"/>
              <a:t>Cross-Compiling</a:t>
            </a:r>
          </a:p>
          <a:p>
            <a:pPr lvl="1"/>
            <a:r>
              <a:rPr lang="en-NZ" dirty="0" smtClean="0"/>
              <a:t>Allows for compiling of the OS distribution on hardware other than the host system</a:t>
            </a:r>
          </a:p>
        </p:txBody>
      </p:sp>
    </p:spTree>
    <p:extLst>
      <p:ext uri="{BB962C8B-B14F-4D97-AF65-F5344CB8AC3E}">
        <p14:creationId xmlns:p14="http://schemas.microsoft.com/office/powerpoint/2010/main" val="280298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963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Advantages of Embedded Linux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2133600"/>
            <a:ext cx="7696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2575" indent="-2825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Open source</a:t>
            </a:r>
          </a:p>
          <a:p>
            <a:pPr marL="739775" lvl="1" indent="-2825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Vendor/hardware independence (not relying on proprietary updates)</a:t>
            </a:r>
          </a:p>
          <a:p>
            <a:pPr marL="739775" lvl="1" indent="-2825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Vast hardware support (processors/architectures/peripherals)</a:t>
            </a:r>
          </a:p>
          <a:p>
            <a:pPr marL="282575" indent="-2825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Low cost</a:t>
            </a:r>
          </a:p>
          <a:p>
            <a:pPr marL="282575" indent="-2825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Familiarity/Usability</a:t>
            </a:r>
          </a:p>
        </p:txBody>
      </p:sp>
    </p:spTree>
    <p:extLst>
      <p:ext uri="{BB962C8B-B14F-4D97-AF65-F5344CB8AC3E}">
        <p14:creationId xmlns:p14="http://schemas.microsoft.com/office/powerpoint/2010/main" val="8630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Linux?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(Phones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MST ACM SIG-Security </a:t>
            </a:r>
            <a:r>
              <a:rPr lang="en-US" dirty="0" smtClean="0"/>
              <a:t>talk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 smtClean="0"/>
              <a:t>your own hardened router</a:t>
            </a:r>
          </a:p>
          <a:p>
            <a:pPr lvl="2"/>
            <a:r>
              <a:rPr lang="en-US" dirty="0" smtClean="0"/>
              <a:t>COTS hardware</a:t>
            </a:r>
          </a:p>
          <a:p>
            <a:pPr lvl="2"/>
            <a:r>
              <a:rPr lang="en-US" dirty="0" smtClean="0"/>
              <a:t>“Embedded Linux” (minimal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c1d84c9f-e1d7-497f-924c-f557b6e4713e"/>
  <p:tag name="WASPOLLED" val="3465EA0867D542FDB9D2D7A2FC6427DB"/>
  <p:tag name="TPVERSION" val="6"/>
  <p:tag name="TPFULLVERSION" val="6.2.1.5"/>
  <p:tag name="PPTVERSION" val="15"/>
  <p:tag name="TPOS" val="2"/>
  <p:tag name="TPLASTSAVEVERSION" val="6.2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1735</Words>
  <Application>Microsoft Macintosh PowerPoint</Application>
  <PresentationFormat>On-screen Show (4:3)</PresentationFormat>
  <Paragraphs>204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Wingdings</vt:lpstr>
      <vt:lpstr>Arial</vt:lpstr>
      <vt:lpstr>Office Theme</vt:lpstr>
      <vt:lpstr>PowerPoint Presentation</vt:lpstr>
      <vt:lpstr>Embedded System</vt:lpstr>
      <vt:lpstr>PowerPoint Presentation</vt:lpstr>
      <vt:lpstr>Characteristics of Embedded OS</vt:lpstr>
      <vt:lpstr>Developing an Embedded OS</vt:lpstr>
      <vt:lpstr>Embedded Linux</vt:lpstr>
      <vt:lpstr>Advantages of Embedded Linux</vt:lpstr>
      <vt:lpstr>Embedded Linux?</vt:lpstr>
    </vt:vector>
  </TitlesOfParts>
  <Company>Missouri University of Science and Technology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Mike Gosnell</cp:lastModifiedBy>
  <cp:revision>155</cp:revision>
  <dcterms:created xsi:type="dcterms:W3CDTF">2011-01-20T20:51:22Z</dcterms:created>
  <dcterms:modified xsi:type="dcterms:W3CDTF">2017-05-20T04:43:11Z</dcterms:modified>
</cp:coreProperties>
</file>