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91" r:id="rId16"/>
    <p:sldId id="292" r:id="rId17"/>
    <p:sldId id="271" r:id="rId18"/>
    <p:sldId id="29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8"/>
  </p:normalViewPr>
  <p:slideViewPr>
    <p:cSldViewPr snapToGrid="0" snapToObjects="1">
      <p:cViewPr>
        <p:scale>
          <a:sx n="75" d="100"/>
          <a:sy n="75" d="100"/>
        </p:scale>
        <p:origin x="13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from an example fixture.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runnable</a:t>
            </a:r>
            <a:r>
              <a:rPr lang="en-US" baseline="0" dirty="0"/>
              <a:t> document – run the tests and check that it is 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runnable</a:t>
            </a:r>
            <a:r>
              <a:rPr lang="en-US" baseline="0" dirty="0"/>
              <a:t> document – run the tests and highlight the errors.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There will be higher initial costs to setup and get ready to run automated tests, but over time it will be more cost effective to run, and re-run, the tests to confirm that new changes to the software have not broken earlier working functions.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27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</a:t>
            </a:r>
            <a:r>
              <a:rPr lang="en-US" baseline="0" dirty="0"/>
              <a:t> example Ant Script, taken from the Ant user documentation, which can be download and viewed at docs/manual/</a:t>
            </a:r>
            <a:r>
              <a:rPr lang="en-US" baseline="0" dirty="0" err="1"/>
              <a:t>index.html</a:t>
            </a:r>
            <a:r>
              <a:rPr lang="en-US" baseline="0" dirty="0"/>
              <a:t> in the download directory.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63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</a:t>
            </a:r>
            <a:r>
              <a:rPr lang="en-US" baseline="0" dirty="0"/>
              <a:t> part of the Ant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89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looked</a:t>
            </a:r>
            <a:r>
              <a:rPr lang="en-US" baseline="0" dirty="0"/>
              <a:t> at an example of this in the session System tests.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20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E8A85B-A7C2-2744-A9EC-6567752058E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689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test tables.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markup, which should</a:t>
            </a:r>
            <a:r>
              <a:rPr lang="en-US" baseline="0" dirty="0"/>
              <a:t> be easier for people to define.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E69F7-2FA5-F84A-8661-9C4217FF97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 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r>
              <a:rPr lang="en-US" dirty="0">
                <a:solidFill>
                  <a:schemeClr val="lt1">
                    <a:alpha val="10000"/>
                  </a:schemeClr>
                </a:solidFill>
              </a:rPr>
              <a:t>Software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 Black Box Testing • White Box Testing • Unit Testing • </a:t>
            </a:r>
            <a:r>
              <a:rPr lang="en-US" baseline="0" dirty="0" err="1">
                <a:solidFill>
                  <a:schemeClr val="lt1">
                    <a:alpha val="10000"/>
                  </a:schemeClr>
                </a:solidFill>
              </a:rPr>
              <a:t>xUnit</a:t>
            </a:r>
            <a:r>
              <a:rPr lang="en-US" baseline="0" dirty="0">
                <a:solidFill>
                  <a:schemeClr val="lt1">
                    <a:alpha val="10000"/>
                  </a:schemeClr>
                </a:solidFill>
              </a:rPr>
              <a:t> Testing • Test Doubles • Stubs • Mocks • Test Frameworks • Web System Testing • </a:t>
            </a:r>
            <a:endParaRPr lang="en-US" dirty="0">
              <a:solidFill>
                <a:schemeClr val="lt1">
                  <a:alpha val="1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lt1">
                    <a:alpha val="30000"/>
                  </a:schemeClr>
                </a:solidFill>
              </a:rPr>
              <a:t> </a:t>
            </a:r>
            <a:endParaRPr lang="en-US" dirty="0">
              <a:solidFill>
                <a:schemeClr val="lt1">
                  <a:alpha val="30000"/>
                </a:schemeClr>
              </a:solidFill>
            </a:endParaRPr>
          </a:p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68-CD3C-D74E-9D5D-C10686CA162B}" type="datetime1">
              <a:rPr lang="en-GB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5575-BA0A-2447-965F-EE8BDE52D7EE}" type="datetime1">
              <a:rPr lang="en-GB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D5D7-A806-9047-A9E1-3A5E26FB948C}" type="datetime1">
              <a:rPr lang="en-GB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67F7-1B08-6F4A-BE5F-67A60E0E62D1}" type="datetime1">
              <a:rPr lang="en-GB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8CF-B0D4-1140-8BDB-3DBC80CDC856}" type="datetime1">
              <a:rPr lang="en-GB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DA6F-102A-9C4A-B79C-9B8197E75034}" type="datetime1">
              <a:rPr lang="en-GB" smtClean="0"/>
              <a:t>20/09/2018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03643-5189-A745-9983-4584065769AA}" type="datetime1">
              <a:rPr lang="en-GB" smtClean="0"/>
              <a:t>20/09/2018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C0DF-01C1-9745-9D64-B88D5005966F}" type="datetime1">
              <a:rPr lang="en-GB" smtClean="0"/>
              <a:t>20/09/2018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54BC-A01D-F141-907D-70D5265EE672}" type="datetime1">
              <a:rPr lang="en-GB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193-8603-4646-B6DB-2E4EEB3192A2}" type="datetime1">
              <a:rPr lang="en-GB" smtClean="0"/>
              <a:t>20/09/2018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61C858BC-3FB6-4949-9523-63B24FCD03D1}" type="datetime1">
              <a:rPr lang="en-GB" smtClean="0"/>
              <a:t>20/09/2018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73" y="6356350"/>
            <a:ext cx="565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 and Quality Assurance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62310" y="6356350"/>
            <a:ext cx="5242704" cy="365125"/>
          </a:xfr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20800"/>
            <a:ext cx="11369615" cy="4735392"/>
          </a:xfrm>
        </p:spPr>
        <p:txBody>
          <a:bodyPr/>
          <a:lstStyle/>
          <a:p>
            <a:pPr>
              <a:defRPr/>
            </a:pPr>
            <a:r>
              <a:rPr lang="en-US" dirty="0"/>
              <a:t>Core tool for team work</a:t>
            </a:r>
          </a:p>
          <a:p>
            <a:pPr lvl="1">
              <a:defRPr/>
            </a:pPr>
            <a:r>
              <a:rPr lang="en-US" b="1" dirty="0"/>
              <a:t>CVS</a:t>
            </a:r>
            <a:r>
              <a:rPr lang="en-US" dirty="0"/>
              <a:t> – Concurrent Versions System</a:t>
            </a:r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cvs.nongnu.org</a:t>
            </a:r>
            <a:r>
              <a:rPr lang="en-US" dirty="0"/>
              <a:t> - Website</a:t>
            </a:r>
          </a:p>
          <a:p>
            <a:pPr lvl="1">
              <a:defRPr/>
            </a:pPr>
            <a:r>
              <a:rPr lang="en-US" b="1" dirty="0"/>
              <a:t>Subversion (</a:t>
            </a:r>
            <a:r>
              <a:rPr lang="en-US" b="1" dirty="0" err="1"/>
              <a:t>svn</a:t>
            </a:r>
            <a:r>
              <a:rPr lang="en-US" b="1" dirty="0"/>
              <a:t>)</a:t>
            </a:r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svnbook.red-bean.com</a:t>
            </a:r>
            <a:r>
              <a:rPr lang="en-US" dirty="0"/>
              <a:t> - Version Control with Subversion. </a:t>
            </a:r>
          </a:p>
          <a:p>
            <a:pPr lvl="1">
              <a:defRPr/>
            </a:pPr>
            <a:r>
              <a:rPr lang="en-US" b="1" dirty="0" err="1"/>
              <a:t>Git</a:t>
            </a:r>
            <a:endParaRPr lang="en-US" b="1" dirty="0"/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git-scm.com</a:t>
            </a:r>
            <a:r>
              <a:rPr lang="en-US" dirty="0"/>
              <a:t>/book - Pro </a:t>
            </a:r>
            <a:r>
              <a:rPr lang="en-US" dirty="0" err="1"/>
              <a:t>Git</a:t>
            </a:r>
            <a:endParaRPr lang="en-US" dirty="0"/>
          </a:p>
          <a:p>
            <a:pPr lvl="1">
              <a:defRPr/>
            </a:pPr>
            <a:r>
              <a:rPr lang="en-US" b="1" dirty="0" err="1"/>
              <a:t>Mecurial</a:t>
            </a:r>
            <a:endParaRPr lang="en-US" b="1" dirty="0"/>
          </a:p>
          <a:p>
            <a:pPr lvl="2">
              <a:defRPr/>
            </a:pPr>
            <a:r>
              <a:rPr lang="en-US" dirty="0"/>
              <a:t>http://</a:t>
            </a:r>
            <a:r>
              <a:rPr lang="en-US" dirty="0" err="1"/>
              <a:t>mercurial.selenic.com</a:t>
            </a:r>
            <a:r>
              <a:rPr lang="en-US" dirty="0"/>
              <a:t> - Website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48573" y="152400"/>
            <a:ext cx="9762227" cy="97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/>
              <a:t>Continuous Integration (CI)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3550" y="929082"/>
            <a:ext cx="11728450" cy="1511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Automating the </a:t>
            </a:r>
            <a:r>
              <a:rPr lang="en-US"/>
              <a:t>Build Process, e.g</a:t>
            </a:r>
            <a:r>
              <a:rPr lang="en-US" dirty="0"/>
              <a:t>. Jenkins (Hudson), Cruise Control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029076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Version Control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797051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Developer</a:t>
            </a:r>
          </a:p>
        </p:txBody>
      </p:sp>
      <p:cxnSp>
        <p:nvCxnSpPr>
          <p:cNvPr id="11" name="Straight Arrow Connector 9"/>
          <p:cNvCxnSpPr>
            <a:cxnSpLocks noChangeShapeType="1"/>
            <a:stCxn id="10" idx="3"/>
            <a:endCxn id="9" idx="1"/>
          </p:cNvCxnSpPr>
          <p:nvPr/>
        </p:nvCxnSpPr>
        <p:spPr bwMode="auto">
          <a:xfrm>
            <a:off x="3165475" y="3162695"/>
            <a:ext cx="863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2661072" y="2118766"/>
            <a:ext cx="1788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Code &amp; </a:t>
            </a:r>
          </a:p>
          <a:p>
            <a:pPr eaLnBrk="1" hangingPunct="1"/>
            <a:r>
              <a:rPr lang="en-US" sz="1800" dirty="0"/>
              <a:t>Project Details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61101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CI Server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421689" y="1902220"/>
            <a:ext cx="1368425" cy="6492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Email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421689" y="2838845"/>
            <a:ext cx="1368425" cy="6477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SMS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8350250" y="3846908"/>
            <a:ext cx="1511300" cy="863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Instant Messaging</a:t>
            </a:r>
          </a:p>
        </p:txBody>
      </p:sp>
      <p:cxnSp>
        <p:nvCxnSpPr>
          <p:cNvPr id="17" name="Straight Arrow Connector 17"/>
          <p:cNvCxnSpPr>
            <a:cxnSpLocks noChangeShapeType="1"/>
            <a:stCxn id="9" idx="3"/>
            <a:endCxn id="13" idx="1"/>
          </p:cNvCxnSpPr>
          <p:nvPr/>
        </p:nvCxnSpPr>
        <p:spPr bwMode="auto">
          <a:xfrm>
            <a:off x="5397500" y="3162695"/>
            <a:ext cx="863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9"/>
          <p:cNvCxnSpPr>
            <a:cxnSpLocks noChangeShapeType="1"/>
            <a:stCxn id="13" idx="3"/>
            <a:endCxn id="14" idx="1"/>
          </p:cNvCxnSpPr>
          <p:nvPr/>
        </p:nvCxnSpPr>
        <p:spPr bwMode="auto">
          <a:xfrm flipV="1">
            <a:off x="7629526" y="2226071"/>
            <a:ext cx="792163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21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7629526" y="3162695"/>
            <a:ext cx="7921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23"/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7629526" y="3162696"/>
            <a:ext cx="720725" cy="1116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6189663" y="4567633"/>
            <a:ext cx="1511300" cy="863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EFEFE"/>
                </a:solidFill>
                <a:latin typeface="Arial" pitchFamily="34" charset="0"/>
              </a:rPr>
              <a:t>Deploy to Test Server</a:t>
            </a:r>
          </a:p>
        </p:txBody>
      </p:sp>
      <p:cxnSp>
        <p:nvCxnSpPr>
          <p:cNvPr id="22" name="Straight Arrow Connector 27"/>
          <p:cNvCxnSpPr>
            <a:cxnSpLocks noChangeShapeType="1"/>
            <a:stCxn id="13" idx="2"/>
            <a:endCxn id="21" idx="0"/>
          </p:cNvCxnSpPr>
          <p:nvPr/>
        </p:nvCxnSpPr>
        <p:spPr bwMode="auto">
          <a:xfrm>
            <a:off x="6945313" y="3486545"/>
            <a:ext cx="0" cy="1081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559504" y="1974750"/>
            <a:ext cx="24803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Checkout</a:t>
            </a:r>
          </a:p>
          <a:p>
            <a:pPr algn="ctr" eaLnBrk="1" hangingPunct="1"/>
            <a:r>
              <a:rPr lang="en-US" sz="1800" dirty="0"/>
              <a:t>Code &amp; Build Scripts</a:t>
            </a: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7269164" y="2262584"/>
            <a:ext cx="839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notify</a:t>
            </a:r>
          </a:p>
        </p:txBody>
      </p:sp>
      <p:sp>
        <p:nvSpPr>
          <p:cNvPr id="25" name="TextBox 30"/>
          <p:cNvSpPr txBox="1">
            <a:spLocks noChangeArrowheads="1"/>
          </p:cNvSpPr>
          <p:nvPr/>
        </p:nvSpPr>
        <p:spPr bwMode="auto">
          <a:xfrm>
            <a:off x="5973764" y="3775470"/>
            <a:ext cx="954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210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08100"/>
            <a:ext cx="11369615" cy="47480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a way to build software projects so that they can be tested </a:t>
            </a:r>
          </a:p>
          <a:p>
            <a:pPr lvl="1"/>
            <a:r>
              <a:rPr lang="en-US" dirty="0"/>
              <a:t>The build scripts describe how to create executable from source code</a:t>
            </a:r>
          </a:p>
          <a:p>
            <a:r>
              <a:rPr lang="en-US" dirty="0"/>
              <a:t>With C and C++, we would probably use make files, which describe how to build (compile and link) a C or C++ project.</a:t>
            </a:r>
          </a:p>
          <a:p>
            <a:r>
              <a:rPr lang="en-US" dirty="0"/>
              <a:t>With Java, we would probably use Ant, Maven or Gradle to describe how to build </a:t>
            </a:r>
          </a:p>
          <a:p>
            <a:pPr lvl="1"/>
            <a:r>
              <a:rPr lang="en-US" dirty="0"/>
              <a:t>Both are XML descriptions of the build process</a:t>
            </a:r>
          </a:p>
          <a:p>
            <a:r>
              <a:rPr lang="en-US" dirty="0"/>
              <a:t>Other platforms have scripts to build software</a:t>
            </a:r>
          </a:p>
          <a:p>
            <a:pPr lvl="1"/>
            <a:r>
              <a:rPr lang="en-US" dirty="0" err="1"/>
              <a:t>MSBuild</a:t>
            </a:r>
            <a:r>
              <a:rPr lang="en-US" dirty="0"/>
              <a:t> for Visual Studio, </a:t>
            </a:r>
            <a:r>
              <a:rPr lang="en-US" dirty="0" err="1"/>
              <a:t>Xcode</a:t>
            </a:r>
            <a:r>
              <a:rPr lang="en-US" dirty="0"/>
              <a:t> also has build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04652" y="2617850"/>
            <a:ext cx="5900066" cy="66436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Maven script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204" y="184820"/>
            <a:ext cx="1055552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&lt;project </a:t>
            </a:r>
            <a:r>
              <a:rPr lang="en-US" sz="1800" dirty="0" err="1">
                <a:latin typeface="Courier New"/>
                <a:cs typeface="Courier New"/>
              </a:rPr>
              <a:t>xmlns</a:t>
            </a:r>
            <a:r>
              <a:rPr lang="en-US" sz="1800" dirty="0">
                <a:latin typeface="Courier New"/>
                <a:cs typeface="Courier New"/>
              </a:rPr>
              <a:t>="http://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/POM/4.0.0"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xmlns:xsi</a:t>
            </a:r>
            <a:r>
              <a:rPr lang="en-US" sz="1800" dirty="0">
                <a:latin typeface="Courier New"/>
                <a:cs typeface="Courier New"/>
              </a:rPr>
              <a:t>="http://www.w3.org/2001/</a:t>
            </a:r>
            <a:r>
              <a:rPr lang="en-US" sz="1800" dirty="0" err="1">
                <a:latin typeface="Courier New"/>
                <a:cs typeface="Courier New"/>
              </a:rPr>
              <a:t>XMLSchema</a:t>
            </a:r>
            <a:r>
              <a:rPr lang="en-US" sz="1800" dirty="0">
                <a:latin typeface="Courier New"/>
                <a:cs typeface="Courier New"/>
              </a:rPr>
              <a:t>-instance"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</a:t>
            </a:r>
            <a:r>
              <a:rPr lang="en-US" sz="1800" dirty="0" err="1">
                <a:latin typeface="Courier New"/>
                <a:cs typeface="Courier New"/>
              </a:rPr>
              <a:t>xsi:schemaLocation</a:t>
            </a:r>
            <a:r>
              <a:rPr lang="en-US" sz="1800" dirty="0">
                <a:latin typeface="Courier New"/>
                <a:cs typeface="Courier New"/>
              </a:rPr>
              <a:t>="http://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/POM/4.0.0 http://</a:t>
            </a:r>
            <a:r>
              <a:rPr lang="en-US" sz="1800" dirty="0" err="1">
                <a:latin typeface="Courier New"/>
                <a:cs typeface="Courier New"/>
              </a:rPr>
              <a:t>maven.apache.org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xsd</a:t>
            </a:r>
            <a:r>
              <a:rPr lang="en-US" sz="1800" dirty="0">
                <a:latin typeface="Courier New"/>
                <a:cs typeface="Courier New"/>
              </a:rPr>
              <a:t>/maven-4.0.0.xsd"&gt;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modelVersion</a:t>
            </a:r>
            <a:r>
              <a:rPr lang="en-US" sz="1800" dirty="0">
                <a:latin typeface="Courier New"/>
                <a:cs typeface="Courier New"/>
              </a:rPr>
              <a:t>&gt;4.0.0&lt;/</a:t>
            </a:r>
            <a:r>
              <a:rPr lang="en-US" sz="1800" dirty="0" err="1">
                <a:latin typeface="Courier New"/>
                <a:cs typeface="Courier New"/>
              </a:rPr>
              <a:t>modelVersion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&gt;java-</a:t>
            </a:r>
            <a:r>
              <a:rPr lang="en-US" sz="1800" dirty="0" err="1">
                <a:latin typeface="Courier New"/>
                <a:cs typeface="Courier New"/>
              </a:rPr>
              <a:t>sqat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junit</a:t>
            </a:r>
            <a:r>
              <a:rPr lang="en-US" sz="1800" dirty="0">
                <a:latin typeface="Courier New"/>
                <a:cs typeface="Courier New"/>
              </a:rPr>
              <a:t>-test&lt;/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&lt;version&gt;1.0-SNAPSHOT&lt;/version&gt;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&lt;dependencies&gt;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&lt;dependency&gt;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org.junit.jupiter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junit-jupiter-api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&lt;version&gt;5.3.1&lt;/version&gt;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&lt;scope&gt;test&lt;/scope&gt;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&lt;/dependency&gt;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8573" y="6356350"/>
            <a:ext cx="5658929" cy="365125"/>
          </a:xfr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128" y="879960"/>
            <a:ext cx="10878748" cy="4924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&lt;plugin&gt;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org.jacoco</a:t>
            </a: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groupId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  <a:r>
              <a:rPr lang="en-US" sz="1800" dirty="0" err="1">
                <a:latin typeface="Courier New"/>
                <a:cs typeface="Courier New"/>
              </a:rPr>
              <a:t>jacoco</a:t>
            </a:r>
            <a:r>
              <a:rPr lang="en-US" sz="1800" dirty="0">
                <a:latin typeface="Courier New"/>
                <a:cs typeface="Courier New"/>
              </a:rPr>
              <a:t>-maven-plugin&lt;/</a:t>
            </a:r>
            <a:r>
              <a:rPr lang="en-US" sz="1800" dirty="0" err="1">
                <a:latin typeface="Courier New"/>
                <a:cs typeface="Courier New"/>
              </a:rPr>
              <a:t>artifactId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&lt;version&gt;0.8.2&lt;/version&gt;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&lt;executions&gt;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&lt;execution&gt;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&lt;id&gt;prepare-agent&lt;/id&gt;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&lt;goals&gt;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    &lt;goal&gt;prepare-agent&lt;/goal&gt;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    &lt;/goals&gt;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&lt;/execution&gt;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 &lt;!-– see other execution stages in the build file --&gt;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&lt;/executions&gt;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&lt;/plugin&gt;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A61D-B707-D344-84EB-A8E0C6205198}"/>
              </a:ext>
            </a:extLst>
          </p:cNvPr>
          <p:cNvSpPr txBox="1"/>
          <p:nvPr/>
        </p:nvSpPr>
        <p:spPr>
          <a:xfrm>
            <a:off x="668128" y="172279"/>
            <a:ext cx="10032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Plugins are used to control what happens when building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122710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02C6-3194-0045-BA68-FBE7F668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Maven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BC0-B7AE-3246-8AB0-4563F97B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378226"/>
            <a:ext cx="11369615" cy="4677966"/>
          </a:xfrm>
        </p:spPr>
        <p:txBody>
          <a:bodyPr/>
          <a:lstStyle/>
          <a:p>
            <a:r>
              <a:rPr lang="en-GB" dirty="0"/>
              <a:t>Maven has a number of build phases, including: </a:t>
            </a:r>
          </a:p>
          <a:p>
            <a:pPr lvl="1"/>
            <a:r>
              <a:rPr lang="en-GB" dirty="0"/>
              <a:t>validate, initialize, generate-sources, process-sources, generate-resources, process-resources, compile, process-classes, generate-test-sources, process-test-sources, generate-test-resources, process-test-resources, test-compile, process-test-classes, test, prepare-package, package, pre-integration-test, integration-test, post-integration-test, verify, install, deploy, pre-clean, clean, post-clean, pre-site, site, post-site, site-deploy</a:t>
            </a:r>
          </a:p>
          <a:p>
            <a:r>
              <a:rPr lang="en-GB" dirty="0"/>
              <a:t>There are standard plugins for these phrases. There are also additional plugins where you can add extra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B8043-0F5B-4348-B09E-F44FCE4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Test Automation and Quality Assurance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03A6-A70A-C847-9951-5C2E7CA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F3C6-D2A5-F64A-AEAB-BE82E7E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Maven Build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189A-CD21-8942-886B-BEC12EF7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325217"/>
            <a:ext cx="11369615" cy="47309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the build script for this project, we have: </a:t>
            </a:r>
          </a:p>
          <a:p>
            <a:pPr lvl="1"/>
            <a:r>
              <a:rPr lang="en-GB" dirty="0"/>
              <a:t>Use of JUnit 5 </a:t>
            </a:r>
          </a:p>
          <a:p>
            <a:pPr lvl="1"/>
            <a:r>
              <a:rPr lang="en-GB" dirty="0"/>
              <a:t>Build stage to launch code coverage using </a:t>
            </a:r>
            <a:r>
              <a:rPr lang="en-GB" dirty="0" err="1"/>
              <a:t>JaCoCo</a:t>
            </a:r>
            <a:endParaRPr lang="en-GB" dirty="0"/>
          </a:p>
          <a:p>
            <a:pPr lvl="2"/>
            <a:r>
              <a:rPr lang="en-GB" dirty="0"/>
              <a:t>Attach this to the prepare-agent so that it is ready to monitor the code as it runs.</a:t>
            </a:r>
          </a:p>
          <a:p>
            <a:pPr lvl="2"/>
            <a:r>
              <a:rPr lang="en-GB" dirty="0"/>
              <a:t>We also activate this tool during the prepare-package phase, which is after the tests have run. This generates code coverage reports. </a:t>
            </a:r>
          </a:p>
          <a:p>
            <a:pPr lvl="2"/>
            <a:r>
              <a:rPr lang="en-GB" dirty="0"/>
              <a:t>There is another stage we can run, which is to check if we meet code coverage targets, e.g. check how much of the code is covered by the tests. </a:t>
            </a:r>
          </a:p>
          <a:p>
            <a:pPr lvl="1"/>
            <a:r>
              <a:rPr lang="en-GB" dirty="0"/>
              <a:t>Build stage to run a check on the number of lines of code, using </a:t>
            </a:r>
            <a:r>
              <a:rPr lang="en-GB" dirty="0" err="1"/>
              <a:t>sloccount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Maven build stage – running this command line program as an executable file</a:t>
            </a:r>
          </a:p>
          <a:p>
            <a:pPr lvl="2"/>
            <a:r>
              <a:rPr lang="en-GB" dirty="0"/>
              <a:t>A separate stage in the Jenkins build steps to access the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44E2-2649-CB48-A35E-7C34CC3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10: Test Automation and Quality Assurance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51538-D3F9-6F46-BABA-9566BB48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BD682A-E0CA-5640-9FD5-14F54EF9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3" y="185530"/>
            <a:ext cx="11632658" cy="58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9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18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565785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8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Continuous Integration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573" y="1270000"/>
            <a:ext cx="11369615" cy="48335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Benefits:</a:t>
            </a:r>
          </a:p>
          <a:p>
            <a:pPr lvl="1">
              <a:defRPr/>
            </a:pPr>
            <a:r>
              <a:rPr lang="en-US" dirty="0"/>
              <a:t>It can be set to automatically check for changes to the source code</a:t>
            </a:r>
          </a:p>
          <a:p>
            <a:pPr lvl="1">
              <a:defRPr/>
            </a:pPr>
            <a:r>
              <a:rPr lang="en-US" dirty="0"/>
              <a:t>Runs the full set of tests</a:t>
            </a:r>
          </a:p>
          <a:p>
            <a:pPr lvl="2">
              <a:defRPr/>
            </a:pPr>
            <a:r>
              <a:rPr lang="en-US" dirty="0"/>
              <a:t>Can be configured to run in different ways, e.g. some tests in parallel, some at scheduled times</a:t>
            </a:r>
          </a:p>
          <a:p>
            <a:pPr lvl="1">
              <a:defRPr/>
            </a:pPr>
            <a:r>
              <a:rPr lang="en-US" dirty="0"/>
              <a:t>Build documentation, e.g. </a:t>
            </a:r>
            <a:r>
              <a:rPr lang="en-US" dirty="0" err="1"/>
              <a:t>javadoc</a:t>
            </a:r>
            <a:endParaRPr lang="en-US" dirty="0"/>
          </a:p>
          <a:p>
            <a:pPr lvl="1">
              <a:defRPr/>
            </a:pPr>
            <a:r>
              <a:rPr lang="en-US" dirty="0"/>
              <a:t>Build and deploy test versions</a:t>
            </a:r>
          </a:p>
          <a:p>
            <a:pPr lvl="1">
              <a:defRPr/>
            </a:pPr>
            <a:r>
              <a:rPr lang="en-US" dirty="0"/>
              <a:t>Send notifications of build problems</a:t>
            </a:r>
          </a:p>
          <a:p>
            <a:pPr lvl="1">
              <a:defRPr/>
            </a:pPr>
            <a:r>
              <a:rPr lang="en-US" dirty="0"/>
              <a:t>Gather metrics (information) about the build process over time</a:t>
            </a:r>
          </a:p>
        </p:txBody>
      </p:sp>
    </p:spTree>
    <p:extLst>
      <p:ext uri="{BB962C8B-B14F-4D97-AF65-F5344CB8AC3E}">
        <p14:creationId xmlns:p14="http://schemas.microsoft.com/office/powerpoint/2010/main" val="5441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Motivations for Automated Testing</a:t>
            </a:r>
          </a:p>
          <a:p>
            <a:r>
              <a:rPr lang="en-US" dirty="0"/>
              <a:t>Examples of </a:t>
            </a:r>
          </a:p>
          <a:p>
            <a:pPr lvl="1"/>
            <a:r>
              <a:rPr lang="en-US" dirty="0"/>
              <a:t>Continuous Integration </a:t>
            </a:r>
          </a:p>
          <a:p>
            <a:pPr lvl="1"/>
            <a:r>
              <a:rPr lang="en-US" dirty="0"/>
              <a:t>Acceptance Test Tools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73" y="1346200"/>
            <a:ext cx="11369615" cy="47099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TestFX</a:t>
            </a:r>
            <a:r>
              <a:rPr lang="en-US" dirty="0"/>
              <a:t> – use JUnit to build tests for GUI testing</a:t>
            </a:r>
          </a:p>
          <a:p>
            <a:pPr>
              <a:defRPr/>
            </a:pPr>
            <a:r>
              <a:rPr lang="en-US" dirty="0" err="1"/>
              <a:t>Jubula</a:t>
            </a:r>
            <a:r>
              <a:rPr lang="en-US" dirty="0"/>
              <a:t> - An Eclipse tool for building and running GUI tests.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Range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97000"/>
            <a:ext cx="11273527" cy="4787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Tools for unit testing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JUnit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, test frameworks in Visual Studio and </a:t>
            </a:r>
            <a:r>
              <a:rPr lang="en-US" dirty="0" err="1"/>
              <a:t>Xcode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For Mock Objects: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JMock</a:t>
            </a:r>
            <a:r>
              <a:rPr lang="en-US" dirty="0"/>
              <a:t>, </a:t>
            </a:r>
            <a:r>
              <a:rPr lang="en-US" dirty="0" err="1"/>
              <a:t>PowerMock</a:t>
            </a:r>
            <a:r>
              <a:rPr lang="en-US" dirty="0"/>
              <a:t>, … </a:t>
            </a:r>
          </a:p>
          <a:p>
            <a:r>
              <a:rPr lang="en-US" dirty="0"/>
              <a:t>For </a:t>
            </a:r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  <a:p>
            <a:pPr lvl="1"/>
            <a:r>
              <a:rPr lang="en-US" dirty="0"/>
              <a:t>e.g. Cucumber  </a:t>
            </a:r>
          </a:p>
          <a:p>
            <a:r>
              <a:rPr lang="en-US" dirty="0"/>
              <a:t>Web Testing: </a:t>
            </a:r>
          </a:p>
          <a:p>
            <a:pPr lvl="1"/>
            <a:r>
              <a:rPr lang="en-US" dirty="0"/>
              <a:t>e.g. Selenium, </a:t>
            </a:r>
            <a:r>
              <a:rPr lang="en-US" dirty="0" err="1"/>
              <a:t>JMeter</a:t>
            </a:r>
            <a:endParaRPr lang="en-US" dirty="0"/>
          </a:p>
          <a:p>
            <a:r>
              <a:rPr lang="en-US" dirty="0"/>
              <a:t>… and many more examples … </a:t>
            </a:r>
          </a:p>
          <a:p>
            <a:r>
              <a:rPr lang="en-US" dirty="0"/>
              <a:t>When starting a project, it is worth spending time to investigate tools that could help to automate the process. </a:t>
            </a:r>
          </a:p>
          <a:p>
            <a:pPr lvl="1"/>
            <a:r>
              <a:rPr lang="en-US" dirty="0"/>
              <a:t>If the tools are Open Source, find ones with active communities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3" y="0"/>
            <a:ext cx="10219427" cy="1143000"/>
          </a:xfrm>
        </p:spPr>
        <p:txBody>
          <a:bodyPr>
            <a:noAutofit/>
          </a:bodyPr>
          <a:lstStyle/>
          <a:p>
            <a:r>
              <a:rPr lang="en-US" sz="3200" dirty="0"/>
              <a:t>Building &amp; Extending Test Automation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3" y="913295"/>
            <a:ext cx="11624157" cy="5116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tasks of test automation are the same as unit testing: </a:t>
            </a:r>
          </a:p>
          <a:p>
            <a:pPr lvl="1"/>
            <a:r>
              <a:rPr lang="en-US" dirty="0"/>
              <a:t>Setup 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Verify (</a:t>
            </a:r>
            <a:r>
              <a:rPr lang="en-US" dirty="0" err="1"/>
              <a:t>Analyse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Teardown </a:t>
            </a:r>
          </a:p>
          <a:p>
            <a:r>
              <a:rPr lang="en-US" dirty="0"/>
              <a:t>Want to build your own automation? Keep in mind the key steps above.</a:t>
            </a:r>
          </a:p>
          <a:p>
            <a:r>
              <a:rPr lang="en-US" dirty="0"/>
              <a:t>Some test automation tools can be extended to add new functions </a:t>
            </a:r>
          </a:p>
          <a:p>
            <a:pPr lvl="1"/>
            <a:r>
              <a:rPr lang="en-US" dirty="0"/>
              <a:t>New Report Types</a:t>
            </a:r>
          </a:p>
          <a:p>
            <a:pPr lvl="1"/>
            <a:r>
              <a:rPr lang="en-US" dirty="0"/>
              <a:t>New ways to notify you of errors</a:t>
            </a:r>
          </a:p>
          <a:p>
            <a:pPr lvl="1"/>
            <a:r>
              <a:rPr lang="en-US" dirty="0"/>
              <a:t>Other features specific to your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50E94-6025-854F-B102-79006B217919}" type="slidenum">
              <a:rPr lang="zh-CN" altLang="en-US" sz="2000" b="0">
                <a:solidFill>
                  <a:srgbClr val="FEFEFE"/>
                </a:solidFill>
                <a:ea typeface="宋体" charset="0"/>
                <a:cs typeface="宋体" charset="0"/>
              </a:rPr>
              <a:pPr eaLnBrk="1" hangingPunct="1"/>
              <a:t>23</a:t>
            </a:fld>
            <a:endParaRPr lang="en-US" altLang="zh-CN" sz="2000" b="0">
              <a:solidFill>
                <a:srgbClr val="FEFEFE"/>
              </a:solidFill>
              <a:ea typeface="宋体" charset="0"/>
              <a:cs typeface="宋体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Testing Tools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38150" y="6356349"/>
            <a:ext cx="5657850" cy="365125"/>
          </a:xfr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13160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FIT, </a:t>
            </a:r>
            <a:r>
              <a:rPr lang="en-US" dirty="0" err="1"/>
              <a:t>FITNesse</a:t>
            </a:r>
            <a:r>
              <a:rPr lang="en-US" dirty="0"/>
              <a:t>, </a:t>
            </a:r>
            <a:r>
              <a:rPr lang="en-US" dirty="0" err="1"/>
              <a:t>SLiM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308100"/>
            <a:ext cx="11369615" cy="47480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FIT (Framework for Integrated Tests) - Ward Cunningham </a:t>
            </a:r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FitNesse</a:t>
            </a:r>
            <a:r>
              <a:rPr lang="en-US" dirty="0"/>
              <a:t> (WIKI tool to create the tests)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Customers specify the top level tests and developers link those tests through to the ‘System Under Test’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Exercise the business logic, not the user interface 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Test data is arranged as tables.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5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2AD7D-32D7-C04F-A676-BAB00A48C7C4}" type="slidenum">
              <a:rPr lang="en-GB" sz="2000" b="0">
                <a:solidFill>
                  <a:srgbClr val="FEFEFE"/>
                </a:solidFill>
                <a:ea typeface="宋体" charset="0"/>
                <a:cs typeface="宋体" charset="0"/>
              </a:rPr>
              <a:pPr eaLnBrk="1" hangingPunct="1"/>
              <a:t>25</a:t>
            </a:fld>
            <a:endParaRPr lang="en-GB" sz="2000" b="0">
              <a:solidFill>
                <a:srgbClr val="FEFEFE"/>
              </a:solidFill>
              <a:ea typeface="宋体" charset="0"/>
              <a:cs typeface="宋体" charset="0"/>
            </a:endParaRP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1"/>
            <a:ext cx="9144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9073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1A69-0086-8644-A40F-348A1719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64" y="0"/>
            <a:ext cx="11276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3039E-6169-D247-BB64-161804AA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6" y="0"/>
            <a:ext cx="11843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72B0C-DD49-5B4F-A9BB-F035638653CF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A05C1-0170-4D4A-8A58-FF646AC5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2" y="0"/>
            <a:ext cx="10992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3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05" y="43460"/>
            <a:ext cx="9559027" cy="6814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9430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motivation for different types of automated testing </a:t>
            </a:r>
          </a:p>
          <a:p>
            <a:r>
              <a:rPr lang="en-US" dirty="0"/>
              <a:t>Discuss the capabilities for some of the example tools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66432" cy="657087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74379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ED2AFF-F3E1-5B42-AAD8-380E9E75F775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03F3E-6191-CE4A-AA17-749F0B17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67" y="0"/>
            <a:ext cx="891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2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475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8573" y="1236133"/>
            <a:ext cx="11369615" cy="4820059"/>
          </a:xfrm>
        </p:spPr>
        <p:txBody>
          <a:bodyPr>
            <a:normAutofit/>
          </a:bodyPr>
          <a:lstStyle/>
          <a:p>
            <a:r>
              <a:rPr lang="en-US" dirty="0"/>
              <a:t>Automation can help make it easier for a team to run a consistent process</a:t>
            </a:r>
          </a:p>
          <a:p>
            <a:r>
              <a:rPr lang="en-US" dirty="0"/>
              <a:t>Regular checks and reports </a:t>
            </a:r>
          </a:p>
          <a:p>
            <a:r>
              <a:rPr lang="en-US" dirty="0"/>
              <a:t>Gather information that can help in quality control and quality assurance</a:t>
            </a:r>
          </a:p>
          <a:p>
            <a:r>
              <a:rPr lang="en-US" dirty="0"/>
              <a:t>Feedback to the team and to management</a:t>
            </a:r>
          </a:p>
          <a:p>
            <a:r>
              <a:rPr lang="en-US" dirty="0"/>
              <a:t>Examples of </a:t>
            </a:r>
          </a:p>
          <a:p>
            <a:pPr lvl="1"/>
            <a:r>
              <a:rPr lang="en-US" dirty="0"/>
              <a:t>Continuous Integration </a:t>
            </a:r>
          </a:p>
          <a:p>
            <a:pPr lvl="1"/>
            <a:r>
              <a:rPr lang="en-US" dirty="0"/>
              <a:t>Acceptance Test Tools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44354"/>
            <a:ext cx="11530321" cy="1325563"/>
          </a:xfrm>
        </p:spPr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371600"/>
            <a:ext cx="11700933" cy="468459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For testing to be effective, it is good to automate it as much as possible.</a:t>
            </a:r>
          </a:p>
          <a:p>
            <a:pPr>
              <a:defRPr/>
            </a:pPr>
            <a:r>
              <a:rPr lang="en-US" dirty="0"/>
              <a:t>Benefits: </a:t>
            </a:r>
          </a:p>
          <a:p>
            <a:pPr lvl="1">
              <a:defRPr/>
            </a:pPr>
            <a:r>
              <a:rPr lang="en-US" b="1" dirty="0"/>
              <a:t>Speed</a:t>
            </a:r>
            <a:r>
              <a:rPr lang="en-US" dirty="0"/>
              <a:t> – ideally, issue one command to start a full run of tests. Quicker than a human following a test list. </a:t>
            </a:r>
          </a:p>
          <a:p>
            <a:pPr lvl="1">
              <a:defRPr/>
            </a:pPr>
            <a:r>
              <a:rPr lang="en-US" b="1" dirty="0"/>
              <a:t>Frequency</a:t>
            </a:r>
            <a:r>
              <a:rPr lang="en-US" dirty="0"/>
              <a:t> – regular execution of the tests.</a:t>
            </a:r>
          </a:p>
          <a:p>
            <a:pPr lvl="1">
              <a:defRPr/>
            </a:pPr>
            <a:r>
              <a:rPr lang="en-US" b="1" dirty="0"/>
              <a:t>Repeatability</a:t>
            </a:r>
            <a:r>
              <a:rPr lang="en-US" dirty="0"/>
              <a:t> – run the same tests multiple times.</a:t>
            </a:r>
          </a:p>
          <a:p>
            <a:pPr lvl="1">
              <a:defRPr/>
            </a:pPr>
            <a:r>
              <a:rPr lang="en-US" b="1" dirty="0"/>
              <a:t>Accuracy</a:t>
            </a:r>
            <a:r>
              <a:rPr lang="en-US" dirty="0"/>
              <a:t> – less mistakes made during testing</a:t>
            </a:r>
          </a:p>
          <a:p>
            <a:pPr lvl="1">
              <a:defRPr/>
            </a:pPr>
            <a:r>
              <a:rPr lang="en-US" b="1" dirty="0"/>
              <a:t>Documentation</a:t>
            </a:r>
            <a:r>
              <a:rPr lang="en-US" dirty="0"/>
              <a:t> – such tests are also a form of documentation, listing what needs to be tested</a:t>
            </a:r>
          </a:p>
          <a:p>
            <a:pPr lvl="1">
              <a:defRPr/>
            </a:pPr>
            <a:r>
              <a:rPr lang="en-US" b="1" dirty="0"/>
              <a:t>Feedback on progress </a:t>
            </a:r>
            <a:r>
              <a:rPr lang="en-US" dirty="0"/>
              <a:t>– information to share with the team and managers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Getting ready to run automated tests</a:t>
            </a:r>
          </a:p>
        </p:txBody>
      </p:sp>
      <p:cxnSp>
        <p:nvCxnSpPr>
          <p:cNvPr id="8" name="Straight Connector 6"/>
          <p:cNvCxnSpPr>
            <a:cxnSpLocks noChangeShapeType="1"/>
          </p:cNvCxnSpPr>
          <p:nvPr/>
        </p:nvCxnSpPr>
        <p:spPr bwMode="auto">
          <a:xfrm>
            <a:off x="3216275" y="1341439"/>
            <a:ext cx="0" cy="4751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2855914" y="5805488"/>
            <a:ext cx="6897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1968500" y="2133601"/>
            <a:ext cx="1297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Cost of</a:t>
            </a:r>
          </a:p>
          <a:p>
            <a:pPr eaLnBrk="1" hangingPunct="1"/>
            <a:r>
              <a:rPr lang="en-US" sz="2000"/>
              <a:t>Running </a:t>
            </a:r>
          </a:p>
          <a:p>
            <a:pPr eaLnBrk="1" hangingPunct="1"/>
            <a:r>
              <a:rPr lang="en-US" sz="2000"/>
              <a:t>Tests</a:t>
            </a:r>
            <a:endParaRPr lang="en-US" sz="1800"/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7521576" y="5876925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Time to run tests</a:t>
            </a:r>
            <a:endParaRPr lang="en-US" sz="1800"/>
          </a:p>
        </p:txBody>
      </p:sp>
      <p:cxnSp>
        <p:nvCxnSpPr>
          <p:cNvPr id="12" name="Straight Connector 15"/>
          <p:cNvCxnSpPr>
            <a:cxnSpLocks noChangeShapeType="1"/>
          </p:cNvCxnSpPr>
          <p:nvPr/>
        </p:nvCxnSpPr>
        <p:spPr bwMode="auto">
          <a:xfrm flipV="1">
            <a:off x="3216276" y="1052736"/>
            <a:ext cx="5976069" cy="4679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7"/>
          <p:cNvCxnSpPr>
            <a:cxnSpLocks noChangeShapeType="1"/>
          </p:cNvCxnSpPr>
          <p:nvPr/>
        </p:nvCxnSpPr>
        <p:spPr bwMode="auto">
          <a:xfrm flipV="1">
            <a:off x="3216275" y="3141663"/>
            <a:ext cx="597535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8759825" y="1773238"/>
            <a:ext cx="179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Manual Tests</a:t>
            </a: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8759825" y="3357564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Automated</a:t>
            </a:r>
          </a:p>
          <a:p>
            <a:pPr eaLnBrk="1" hangingPunct="1"/>
            <a:r>
              <a:rPr lang="en-US" sz="20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45571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573" y="1346200"/>
            <a:ext cx="11369615" cy="4709992"/>
          </a:xfrm>
        </p:spPr>
        <p:txBody>
          <a:bodyPr/>
          <a:lstStyle/>
          <a:p>
            <a:pPr>
              <a:defRPr/>
            </a:pPr>
            <a:r>
              <a:rPr lang="en-US" dirty="0"/>
              <a:t>Run a set of tests </a:t>
            </a:r>
          </a:p>
          <a:p>
            <a:pPr lvl="1">
              <a:defRPr/>
            </a:pPr>
            <a:r>
              <a:rPr lang="en-US" dirty="0"/>
              <a:t>Run based on time, or related test sets</a:t>
            </a:r>
          </a:p>
          <a:p>
            <a:pPr>
              <a:defRPr/>
            </a:pPr>
            <a:r>
              <a:rPr lang="en-US" dirty="0"/>
              <a:t>Gather the results and process information</a:t>
            </a:r>
          </a:p>
          <a:p>
            <a:pPr lvl="1">
              <a:defRPr/>
            </a:pPr>
            <a:r>
              <a:rPr lang="en-US" dirty="0"/>
              <a:t>Record all outcomes</a:t>
            </a:r>
          </a:p>
          <a:p>
            <a:pPr lvl="1">
              <a:defRPr/>
            </a:pPr>
            <a:r>
              <a:rPr lang="en-US" dirty="0"/>
              <a:t>Generate statistics about testing</a:t>
            </a:r>
          </a:p>
          <a:p>
            <a:pPr lvl="2">
              <a:defRPr/>
            </a:pPr>
            <a:r>
              <a:rPr lang="en-US" dirty="0"/>
              <a:t>Number of faults per-build</a:t>
            </a:r>
          </a:p>
          <a:p>
            <a:pPr lvl="2">
              <a:defRPr/>
            </a:pPr>
            <a:r>
              <a:rPr lang="en-US" dirty="0"/>
              <a:t>Code coverage analysis</a:t>
            </a:r>
          </a:p>
          <a:p>
            <a:pPr>
              <a:defRPr/>
            </a:pPr>
            <a:r>
              <a:rPr lang="en-US" dirty="0"/>
              <a:t>Share the results with the developers and managers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358900"/>
            <a:ext cx="10663927" cy="4673600"/>
          </a:xfrm>
        </p:spPr>
        <p:txBody>
          <a:bodyPr/>
          <a:lstStyle/>
          <a:p>
            <a:pPr>
              <a:defRPr/>
            </a:pPr>
            <a:r>
              <a:rPr lang="en-US" dirty="0"/>
              <a:t>Is this suitable for all testing scenarios? </a:t>
            </a:r>
          </a:p>
          <a:p>
            <a:pPr lvl="1">
              <a:defRPr/>
            </a:pPr>
            <a:r>
              <a:rPr lang="en-US" dirty="0"/>
              <a:t>Ad-hoc/exploratory Testing – difficult to build ‘experimentation’ into an automated test suite</a:t>
            </a:r>
          </a:p>
          <a:p>
            <a:pPr lvl="1">
              <a:defRPr/>
            </a:pPr>
            <a:r>
              <a:rPr lang="en-US" dirty="0"/>
              <a:t>Dynamic Applications – applications that require dynamic input or the system adapts its </a:t>
            </a:r>
            <a:r>
              <a:rPr lang="en-US" dirty="0" err="1"/>
              <a:t>behaviour</a:t>
            </a:r>
            <a:r>
              <a:rPr lang="en-US" dirty="0"/>
              <a:t> based on the current situation</a:t>
            </a:r>
          </a:p>
          <a:p>
            <a:pPr lvl="1">
              <a:defRPr/>
            </a:pPr>
            <a:r>
              <a:rPr lang="en-US" dirty="0"/>
              <a:t>Hardware setup – complicated if hardware needs to be setup to run the tests.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Testing Tools 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981200" y="6356351"/>
            <a:ext cx="58420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Commercial Tools</a:t>
            </a:r>
          </a:p>
          <a:p>
            <a:pPr lvl="1">
              <a:defRPr/>
            </a:pPr>
            <a:r>
              <a:rPr lang="en-US" dirty="0"/>
              <a:t>e.g. GUI Test, Microsoft’s Web Capacity Analysis Tool</a:t>
            </a:r>
          </a:p>
          <a:p>
            <a:pPr>
              <a:defRPr/>
            </a:pPr>
            <a:r>
              <a:rPr lang="en-US" dirty="0"/>
              <a:t>Open Source Tools</a:t>
            </a:r>
          </a:p>
          <a:p>
            <a:pPr lvl="1">
              <a:defRPr/>
            </a:pPr>
            <a:r>
              <a:rPr lang="en-US" dirty="0"/>
              <a:t>e.g. Jenkins (</a:t>
            </a:r>
            <a:r>
              <a:rPr lang="en-US" dirty="0" err="1"/>
              <a:t>www.jenkins-ci.org</a:t>
            </a:r>
            <a:r>
              <a:rPr lang="en-US" dirty="0"/>
              <a:t>)  </a:t>
            </a:r>
          </a:p>
          <a:p>
            <a:pPr>
              <a:defRPr/>
            </a:pPr>
            <a:r>
              <a:rPr lang="en-US" dirty="0"/>
              <a:t>Project specific Tools</a:t>
            </a:r>
          </a:p>
          <a:p>
            <a:pPr lvl="1">
              <a:defRPr/>
            </a:pPr>
            <a:r>
              <a:rPr lang="en-US" dirty="0"/>
              <a:t>Developed by the testers / project team</a:t>
            </a:r>
          </a:p>
          <a:p>
            <a:pPr lvl="1">
              <a:defRPr/>
            </a:pPr>
            <a:r>
              <a:rPr lang="en-US" dirty="0"/>
              <a:t>Reusable across different products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10: Test Automation and Quality Assurance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427</TotalTime>
  <Words>1819</Words>
  <Application>Microsoft Macintosh PowerPoint</Application>
  <PresentationFormat>Widescreen</PresentationFormat>
  <Paragraphs>270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DengXian</vt:lpstr>
      <vt:lpstr>ＭＳ Ｐゴシック</vt:lpstr>
      <vt:lpstr>宋体</vt:lpstr>
      <vt:lpstr>Arial</vt:lpstr>
      <vt:lpstr>Calibri</vt:lpstr>
      <vt:lpstr>Calibri Light</vt:lpstr>
      <vt:lpstr>Courier New</vt:lpstr>
      <vt:lpstr>Office Theme</vt:lpstr>
      <vt:lpstr>Test Automation and Quality Assurance</vt:lpstr>
      <vt:lpstr>Overview</vt:lpstr>
      <vt:lpstr>Learning Objectives</vt:lpstr>
      <vt:lpstr>Automated Testing</vt:lpstr>
      <vt:lpstr>Getting ready to run automated tests</vt:lpstr>
      <vt:lpstr>Key Steps</vt:lpstr>
      <vt:lpstr>Automated Testing</vt:lpstr>
      <vt:lpstr>Automated Testing Tools Introduction</vt:lpstr>
      <vt:lpstr>Test Automation</vt:lpstr>
      <vt:lpstr>Version Control Systems</vt:lpstr>
      <vt:lpstr>PowerPoint Presentation</vt:lpstr>
      <vt:lpstr>Build Scripts</vt:lpstr>
      <vt:lpstr>Example Maven script (1)</vt:lpstr>
      <vt:lpstr>PowerPoint Presentation</vt:lpstr>
      <vt:lpstr>A Maven Build Script</vt:lpstr>
      <vt:lpstr>Example Maven Build Script</vt:lpstr>
      <vt:lpstr>PowerPoint Presentation</vt:lpstr>
      <vt:lpstr>Demo</vt:lpstr>
      <vt:lpstr>Benefits of Continuous Integration</vt:lpstr>
      <vt:lpstr>GUI Tools</vt:lpstr>
      <vt:lpstr>Large Range of Tools</vt:lpstr>
      <vt:lpstr>Building &amp; Extending Test Automation Tools</vt:lpstr>
      <vt:lpstr>Functional Testing Tools</vt:lpstr>
      <vt:lpstr>FIT, FITNesse, SLiM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Summary</vt:lpstr>
      <vt:lpstr>Any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Tools for Testing (Part 1)</dc:title>
  <dc:creator>Neil Taylor [nst]</dc:creator>
  <cp:lastModifiedBy>Neil Taylor [nst]</cp:lastModifiedBy>
  <cp:revision>32</cp:revision>
  <cp:lastPrinted>2016-04-07T02:30:29Z</cp:lastPrinted>
  <dcterms:created xsi:type="dcterms:W3CDTF">2016-04-06T21:52:00Z</dcterms:created>
  <dcterms:modified xsi:type="dcterms:W3CDTF">2018-09-20T08:18:49Z</dcterms:modified>
</cp:coreProperties>
</file>