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3" r:id="rId2"/>
    <p:sldId id="256" r:id="rId3"/>
    <p:sldId id="258" r:id="rId4"/>
    <p:sldId id="257" r:id="rId5"/>
    <p:sldId id="259" r:id="rId6"/>
    <p:sldId id="260" r:id="rId7"/>
    <p:sldId id="272" r:id="rId8"/>
    <p:sldId id="261" r:id="rId9"/>
    <p:sldId id="27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1749D-23E8-9544-A728-61BF023D3DD0}">
          <p14:sldIdLst>
            <p14:sldId id="273"/>
            <p14:sldId id="256"/>
            <p14:sldId id="258"/>
            <p14:sldId id="257"/>
          </p14:sldIdLst>
        </p14:section>
        <p14:section name="What is Black Box Testing" id="{F2121538-1A7F-7E4D-8EAB-EBDD9581B375}">
          <p14:sldIdLst>
            <p14:sldId id="259"/>
            <p14:sldId id="260"/>
            <p14:sldId id="272"/>
            <p14:sldId id="261"/>
            <p14:sldId id="271"/>
            <p14:sldId id="262"/>
          </p14:sldIdLst>
        </p14:section>
        <p14:section name="Equivalence Partitions" id="{BFC279B4-C00E-2B4A-8F1F-8F31339D96D1}">
          <p14:sldIdLst>
            <p14:sldId id="263"/>
            <p14:sldId id="264"/>
            <p14:sldId id="265"/>
            <p14:sldId id="266"/>
            <p14:sldId id="267"/>
            <p14:sldId id="268"/>
          </p14:sldIdLst>
        </p14:section>
        <p14:section name="Summary" id="{C320C1C5-CD66-B848-BD32-AE821D5203BD}">
          <p14:sldIdLst>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2"/>
    <p:restoredTop sz="80329"/>
  </p:normalViewPr>
  <p:slideViewPr>
    <p:cSldViewPr snapToGrid="0" snapToObjects="1">
      <p:cViewPr varScale="1">
        <p:scale>
          <a:sx n="69" d="100"/>
          <a:sy n="69" d="100"/>
        </p:scale>
        <p:origin x="11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13</a:t>
            </a:fld>
            <a:endParaRPr lang="en-US"/>
          </a:p>
        </p:txBody>
      </p:sp>
    </p:spTree>
    <p:extLst>
      <p:ext uri="{BB962C8B-B14F-4D97-AF65-F5344CB8AC3E}">
        <p14:creationId xmlns:p14="http://schemas.microsoft.com/office/powerpoint/2010/main" val="85883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15</a:t>
            </a:fld>
            <a:endParaRPr lang="en-US"/>
          </a:p>
        </p:txBody>
      </p:sp>
    </p:spTree>
    <p:extLst>
      <p:ext uri="{BB962C8B-B14F-4D97-AF65-F5344CB8AC3E}">
        <p14:creationId xmlns:p14="http://schemas.microsoft.com/office/powerpoint/2010/main" val="150124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16</a:t>
            </a:fld>
            <a:endParaRPr lang="en-US"/>
          </a:p>
        </p:txBody>
      </p:sp>
    </p:spTree>
    <p:extLst>
      <p:ext uri="{BB962C8B-B14F-4D97-AF65-F5344CB8AC3E}">
        <p14:creationId xmlns:p14="http://schemas.microsoft.com/office/powerpoint/2010/main" val="167941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3</a:t>
            </a:fld>
            <a:endParaRPr lang="en-US"/>
          </a:p>
        </p:txBody>
      </p:sp>
    </p:spTree>
    <p:extLst>
      <p:ext uri="{BB962C8B-B14F-4D97-AF65-F5344CB8AC3E}">
        <p14:creationId xmlns:p14="http://schemas.microsoft.com/office/powerpoint/2010/main" val="13844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idea to black</a:t>
            </a:r>
            <a:r>
              <a:rPr lang="en-US" baseline="0" dirty="0"/>
              <a:t> box system is that the software to be tested is able to take a set of inputs and produce outputs. The requirements tells us what we should be able to do with the software. Using the specification, we can think about the inputs and what the corresponding outputs should be. We don’t know how the software produces the outputs, which is where the idea of a black box comes from. We use the software without seeing the different techniques that have been used to make it achieve its function. </a:t>
            </a:r>
          </a:p>
          <a:p>
            <a:endParaRPr lang="en-US" dirty="0"/>
          </a:p>
          <a:p>
            <a:r>
              <a:rPr lang="en-US" dirty="0"/>
              <a:t>(final part of animation…) </a:t>
            </a:r>
          </a:p>
          <a:p>
            <a:r>
              <a:rPr lang="en-US" dirty="0"/>
              <a:t>We do this in the real world.</a:t>
            </a:r>
            <a:r>
              <a:rPr lang="en-US" baseline="0" dirty="0"/>
              <a:t> Think about some machine or device that you use. For example, a car or a motor cycle. How does it work? Do you know? Do you need to know in order to use it? </a:t>
            </a:r>
          </a:p>
        </p:txBody>
      </p:sp>
      <p:sp>
        <p:nvSpPr>
          <p:cNvPr id="4" name="Slide Number Placeholder 3"/>
          <p:cNvSpPr>
            <a:spLocks noGrp="1"/>
          </p:cNvSpPr>
          <p:nvPr>
            <p:ph type="sldNum" sz="quarter" idx="10"/>
          </p:nvPr>
        </p:nvSpPr>
        <p:spPr/>
        <p:txBody>
          <a:bodyPr/>
          <a:lstStyle/>
          <a:p>
            <a:fld id="{AA6FDC2A-0EC6-0845-A688-293E1C023A1A}" type="slidenum">
              <a:rPr lang="en-US" smtClean="0"/>
              <a:t>5</a:t>
            </a:fld>
            <a:endParaRPr lang="en-US"/>
          </a:p>
        </p:txBody>
      </p:sp>
    </p:spTree>
    <p:extLst>
      <p:ext uri="{BB962C8B-B14F-4D97-AF65-F5344CB8AC3E}">
        <p14:creationId xmlns:p14="http://schemas.microsoft.com/office/powerpoint/2010/main" val="71521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Isoceles</a:t>
            </a:r>
            <a:r>
              <a:rPr lang="en-US" dirty="0"/>
              <a:t> triangle</a:t>
            </a:r>
            <a:r>
              <a:rPr lang="en-US" baseline="0" dirty="0"/>
              <a:t> is one that has at least two equal sides. </a:t>
            </a:r>
          </a:p>
          <a:p>
            <a:r>
              <a:rPr lang="en-US" baseline="0" dirty="0"/>
              <a:t>Equilateral triangle is one that has three equal sides. </a:t>
            </a:r>
          </a:p>
          <a:p>
            <a:r>
              <a:rPr lang="en-US" baseline="0" dirty="0"/>
              <a:t>Scalene is one where no sides have matching length. </a:t>
            </a:r>
          </a:p>
          <a:p>
            <a:endParaRPr lang="en-US" baseline="0" dirty="0"/>
          </a:p>
          <a:p>
            <a:r>
              <a:rPr lang="en-US" baseline="0" dirty="0"/>
              <a:t>The values represent a triangle if the sum of the lengths of any two sides is greater than the length of the remaining side.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6</a:t>
            </a:fld>
            <a:endParaRPr lang="en-US"/>
          </a:p>
        </p:txBody>
      </p:sp>
    </p:spTree>
    <p:extLst>
      <p:ext uri="{BB962C8B-B14F-4D97-AF65-F5344CB8AC3E}">
        <p14:creationId xmlns:p14="http://schemas.microsoft.com/office/powerpoint/2010/main" val="7385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8</a:t>
            </a:fld>
            <a:endParaRPr lang="en-US"/>
          </a:p>
        </p:txBody>
      </p:sp>
    </p:spTree>
    <p:extLst>
      <p:ext uri="{BB962C8B-B14F-4D97-AF65-F5344CB8AC3E}">
        <p14:creationId xmlns:p14="http://schemas.microsoft.com/office/powerpoint/2010/main" val="195153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extLst>
      <p:ext uri="{BB962C8B-B14F-4D97-AF65-F5344CB8AC3E}">
        <p14:creationId xmlns:p14="http://schemas.microsoft.com/office/powerpoint/2010/main" val="192570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shows</a:t>
            </a:r>
            <a:r>
              <a:rPr lang="en-US" baseline="0" dirty="0"/>
              <a:t> an example method signature for the Triangle example (in Java syntax).  There are three </a:t>
            </a:r>
            <a:r>
              <a:rPr lang="en-US" baseline="0" dirty="0" err="1"/>
              <a:t>int</a:t>
            </a:r>
            <a:r>
              <a:rPr lang="en-US" baseline="0" dirty="0"/>
              <a:t> values as parameters and a String as a result.  What is the range of values that we could pass in for the parameter ‘a’? In Java, it can be between </a:t>
            </a:r>
            <a:r>
              <a:rPr lang="en-US" baseline="0" dirty="0" err="1"/>
              <a:t>Integer.MIN_VALUE</a:t>
            </a:r>
            <a:r>
              <a:rPr lang="en-US" baseline="0" dirty="0"/>
              <a:t> (which is -2</a:t>
            </a:r>
            <a:r>
              <a:rPr lang="en-US" baseline="30000" dirty="0"/>
              <a:t>31</a:t>
            </a:r>
            <a:r>
              <a:rPr lang="en-US" baseline="0" dirty="0"/>
              <a:t>) and </a:t>
            </a:r>
            <a:r>
              <a:rPr lang="en-US" baseline="0" dirty="0" err="1"/>
              <a:t>Integer.MAX_VALUE</a:t>
            </a:r>
            <a:r>
              <a:rPr lang="en-US" baseline="0" dirty="0"/>
              <a:t> (which is 2</a:t>
            </a:r>
            <a:r>
              <a:rPr lang="en-US" baseline="30000" dirty="0"/>
              <a:t>31</a:t>
            </a:r>
            <a:r>
              <a:rPr lang="en-US" baseline="0" dirty="0"/>
              <a:t>-1) … so, -2147483648 to 2147483647 or a range of approximately 4,000,000,000 values, which is a lot of specific values to test.</a:t>
            </a:r>
          </a:p>
          <a:p>
            <a:endParaRPr lang="en-US" baseline="0" dirty="0"/>
          </a:p>
          <a:p>
            <a:r>
              <a:rPr lang="en-US" baseline="0" dirty="0"/>
              <a:t>We are going to look at the first two techniques: Equivalence Partitioning and Boundary Value Analysis.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10</a:t>
            </a:fld>
            <a:endParaRPr lang="en-US"/>
          </a:p>
        </p:txBody>
      </p:sp>
    </p:spTree>
    <p:extLst>
      <p:ext uri="{BB962C8B-B14F-4D97-AF65-F5344CB8AC3E}">
        <p14:creationId xmlns:p14="http://schemas.microsoft.com/office/powerpoint/2010/main" val="117798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11</a:t>
            </a:fld>
            <a:endParaRPr lang="en-US"/>
          </a:p>
        </p:txBody>
      </p:sp>
    </p:spTree>
    <p:extLst>
      <p:ext uri="{BB962C8B-B14F-4D97-AF65-F5344CB8AC3E}">
        <p14:creationId xmlns:p14="http://schemas.microsoft.com/office/powerpoint/2010/main" val="2600713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4847DF-6612-BE49-9021-2571CA1B61CC}" type="slidenum">
              <a:rPr lang="en-US" smtClean="0"/>
              <a:t>12</a:t>
            </a:fld>
            <a:endParaRPr lang="en-US"/>
          </a:p>
        </p:txBody>
      </p:sp>
    </p:spTree>
    <p:extLst>
      <p:ext uri="{BB962C8B-B14F-4D97-AF65-F5344CB8AC3E}">
        <p14:creationId xmlns:p14="http://schemas.microsoft.com/office/powerpoint/2010/main" val="302692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2A9E1-3B0F-9949-87BF-085290C3EFEE}" type="datetime1">
              <a:rPr lang="en-GB" smtClean="0"/>
              <a:t>11/09/2018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087FE-B322-8547-9D34-D8B7C88CD00F}" type="datetime1">
              <a:rPr lang="en-GB" smtClean="0"/>
              <a:t>11/09/2018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D8F1-5F93-F040-A22B-46E8DB6B6724}" type="datetime1">
              <a:rPr lang="en-GB" smtClean="0"/>
              <a:t>11/09/2018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1ABDC-BD52-1E4B-A2A9-25D8560FD10D}" type="datetime1">
              <a:rPr lang="en-GB" smtClean="0"/>
              <a:t>11/09/2018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0CB308-E9E3-4C4F-B555-3EE0462A7738}" type="datetime1">
              <a:rPr lang="en-GB" smtClean="0"/>
              <a:t>11/09/2018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65F962-C42C-AC4C-A987-62756C9B23CF}" type="datetime1">
              <a:rPr lang="en-GB" smtClean="0"/>
              <a:t>11/09/2018</a:t>
            </a:fld>
            <a:endParaRPr lang="en-US"/>
          </a:p>
        </p:txBody>
      </p:sp>
      <p:sp>
        <p:nvSpPr>
          <p:cNvPr id="8" name="Footer Placeholder 7"/>
          <p:cNvSpPr>
            <a:spLocks noGrp="1"/>
          </p:cNvSpPr>
          <p:nvPr>
            <p:ph type="ftr" sz="quarter" idx="11"/>
          </p:nvPr>
        </p:nvSpPr>
        <p:spPr/>
        <p:txBody>
          <a:bodyPr/>
          <a:lstStyle/>
          <a:p>
            <a:r>
              <a:rPr lang="en-US"/>
              <a:t>Chapter 1: Basic Concepts</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9FF457-A847-5343-A8F8-170F10625194}" type="datetime1">
              <a:rPr lang="en-GB" smtClean="0"/>
              <a:t>11/09/2018</a:t>
            </a:fld>
            <a:endParaRPr lang="en-US"/>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A1AD0-F1B2-054B-84F5-34BCDDC92D29}" type="datetime1">
              <a:rPr lang="en-GB" smtClean="0"/>
              <a:t>11/09/2018</a:t>
            </a:fld>
            <a:endParaRPr lang="en-US"/>
          </a:p>
        </p:txBody>
      </p:sp>
      <p:sp>
        <p:nvSpPr>
          <p:cNvPr id="3" name="Footer Placeholder 2"/>
          <p:cNvSpPr>
            <a:spLocks noGrp="1"/>
          </p:cNvSpPr>
          <p:nvPr>
            <p:ph type="ftr" sz="quarter" idx="11"/>
          </p:nvPr>
        </p:nvSpPr>
        <p:spPr/>
        <p:txBody>
          <a:bodyPr/>
          <a:lstStyle/>
          <a:p>
            <a:r>
              <a:rPr lang="en-US"/>
              <a:t>Chapter 1: Basic Concepts</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2F03E-93A3-0848-8ED4-B50EDD23EA25}" type="datetime1">
              <a:rPr lang="en-GB" smtClean="0"/>
              <a:t>11/09/2018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0CC722-A0AD-7B47-B421-22C08EEAE6E8}" type="datetime1">
              <a:rPr lang="en-GB" smtClean="0"/>
              <a:t>11/09/2018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DD6177B-4020-8C42-8456-56037FA630FE}" type="datetime1">
              <a:rPr lang="en-GB" smtClean="0"/>
              <a:t>11/09/2018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dirty="0"/>
              <a:t>Chapter 2: Black Box Testing</a:t>
            </a:r>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 of Black Box Testing</a:t>
            </a:r>
          </a:p>
          <a:p>
            <a:pPr lvl="1"/>
            <a:r>
              <a:rPr lang="en-US" dirty="0"/>
              <a:t>Testing, based on the specification</a:t>
            </a:r>
          </a:p>
          <a:p>
            <a:r>
              <a:rPr lang="en-US" dirty="0"/>
              <a:t>Advantages of Black Box testing </a:t>
            </a:r>
          </a:p>
          <a:p>
            <a:r>
              <a:rPr lang="en-US" dirty="0"/>
              <a:t>Equivalence Partitioning as a technique to decide on tests values </a:t>
            </a:r>
          </a:p>
          <a:p>
            <a:pPr lvl="1"/>
            <a:r>
              <a:rPr lang="en-US" dirty="0"/>
              <a:t>Valid and invalid equivalence classes </a:t>
            </a:r>
          </a:p>
          <a:p>
            <a:r>
              <a:rPr lang="en-US" dirty="0"/>
              <a:t>Approach to developing test cases based on equivalence partitioning</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416520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573" y="0"/>
            <a:ext cx="10103123" cy="1143000"/>
          </a:xfrm>
        </p:spPr>
        <p:txBody>
          <a:bodyPr>
            <a:normAutofit/>
          </a:bodyPr>
          <a:lstStyle/>
          <a:p>
            <a:r>
              <a:rPr lang="en-US" dirty="0"/>
              <a:t>How do you decide what values to test? </a:t>
            </a:r>
          </a:p>
        </p:txBody>
      </p:sp>
      <p:sp>
        <p:nvSpPr>
          <p:cNvPr id="5" name="Content Placeholder 4"/>
          <p:cNvSpPr>
            <a:spLocks noGrp="1"/>
          </p:cNvSpPr>
          <p:nvPr>
            <p:ph idx="1"/>
          </p:nvPr>
        </p:nvSpPr>
        <p:spPr>
          <a:xfrm>
            <a:off x="448573" y="942623"/>
            <a:ext cx="11369615" cy="5413727"/>
          </a:xfrm>
        </p:spPr>
        <p:txBody>
          <a:bodyPr>
            <a:normAutofit/>
          </a:bodyPr>
          <a:lstStyle/>
          <a:p>
            <a:r>
              <a:rPr lang="en-US" dirty="0"/>
              <a:t>For many methods, you cannot test all possible values</a:t>
            </a:r>
          </a:p>
          <a:p>
            <a:pPr marL="457200" lvl="1" indent="0">
              <a:buNone/>
            </a:pPr>
            <a:r>
              <a:rPr lang="en-US" b="1" dirty="0"/>
              <a:t>public String </a:t>
            </a:r>
            <a:r>
              <a:rPr lang="en-US" b="1" dirty="0" err="1"/>
              <a:t>getTriangleType</a:t>
            </a:r>
            <a:r>
              <a:rPr lang="en-US" b="1" dirty="0"/>
              <a:t>(</a:t>
            </a:r>
            <a:r>
              <a:rPr lang="en-US" b="1" dirty="0" err="1"/>
              <a:t>int</a:t>
            </a:r>
            <a:r>
              <a:rPr lang="en-US" b="1" dirty="0"/>
              <a:t> a, </a:t>
            </a:r>
            <a:r>
              <a:rPr lang="en-US" b="1" dirty="0" err="1"/>
              <a:t>int</a:t>
            </a:r>
            <a:r>
              <a:rPr lang="en-US" b="1" dirty="0"/>
              <a:t> b, </a:t>
            </a:r>
            <a:r>
              <a:rPr lang="en-US" b="1" dirty="0" err="1"/>
              <a:t>int</a:t>
            </a:r>
            <a:r>
              <a:rPr lang="en-US" b="1" dirty="0"/>
              <a:t> c) </a:t>
            </a:r>
          </a:p>
          <a:p>
            <a:r>
              <a:rPr lang="en-US" dirty="0"/>
              <a:t>If you don’t test all values, how do you know if your tests cover all of the possibilities? </a:t>
            </a:r>
          </a:p>
          <a:p>
            <a:r>
              <a:rPr lang="en-US" dirty="0"/>
              <a:t>You use different techniques to identify good test values: </a:t>
            </a:r>
          </a:p>
          <a:p>
            <a:pPr lvl="1"/>
            <a:r>
              <a:rPr lang="en-US" dirty="0"/>
              <a:t>Equivalence Partitioning </a:t>
            </a:r>
          </a:p>
          <a:p>
            <a:pPr lvl="1"/>
            <a:r>
              <a:rPr lang="en-US" dirty="0"/>
              <a:t>Boundary Value Analysis </a:t>
            </a:r>
          </a:p>
          <a:p>
            <a:pPr lvl="1"/>
            <a:r>
              <a:rPr lang="en-US" dirty="0"/>
              <a:t>Decision Tables </a:t>
            </a:r>
          </a:p>
          <a:p>
            <a:pPr lvl="1"/>
            <a:r>
              <a:rPr lang="en-US" dirty="0"/>
              <a:t>Cause-Effect Graphing </a:t>
            </a:r>
          </a:p>
          <a:p>
            <a:pPr lvl="1"/>
            <a:r>
              <a:rPr lang="en-US" dirty="0"/>
              <a:t>Error guessing</a:t>
            </a:r>
          </a:p>
          <a:p>
            <a:pPr lvl="1"/>
            <a:r>
              <a:rPr lang="en-US" dirty="0"/>
              <a:t>…</a:t>
            </a:r>
          </a:p>
        </p:txBody>
      </p:sp>
      <p:sp>
        <p:nvSpPr>
          <p:cNvPr id="2" name="Footer Placeholder 1"/>
          <p:cNvSpPr>
            <a:spLocks noGrp="1"/>
          </p:cNvSpPr>
          <p:nvPr>
            <p:ph type="ftr" sz="quarter" idx="11"/>
          </p:nvPr>
        </p:nvSpPr>
        <p:spPr/>
        <p:txBody>
          <a:bodyPr/>
          <a:lstStyle/>
          <a:p>
            <a:r>
              <a:rPr lang="en-US" dirty="0"/>
              <a:t>Chapter 2: Black Box Testing</a:t>
            </a:r>
          </a:p>
        </p:txBody>
      </p:sp>
      <p:sp>
        <p:nvSpPr>
          <p:cNvPr id="3" name="Slide Number Placeholder 2"/>
          <p:cNvSpPr>
            <a:spLocks noGrp="1"/>
          </p:cNvSpPr>
          <p:nvPr>
            <p:ph type="sldNum" sz="quarter" idx="12"/>
          </p:nvPr>
        </p:nvSpPr>
        <p:spPr/>
        <p:txBody>
          <a:bodyPr/>
          <a:lstStyle/>
          <a:p>
            <a:fld id="{81FF8363-EA71-3B4F-95CE-88CA3C0FA59B}" type="slidenum">
              <a:rPr lang="en-US" smtClean="0"/>
              <a:t>10</a:t>
            </a:fld>
            <a:endParaRPr lang="en-US"/>
          </a:p>
        </p:txBody>
      </p:sp>
    </p:spTree>
    <p:extLst>
      <p:ext uri="{BB962C8B-B14F-4D97-AF65-F5344CB8AC3E}">
        <p14:creationId xmlns:p14="http://schemas.microsoft.com/office/powerpoint/2010/main" val="87454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zh-CN" altLang="en-US" dirty="0"/>
              <a:t>所有情况划分为几种</a:t>
            </a:r>
            <a:endParaRPr lang="en-US" dirty="0"/>
          </a:p>
        </p:txBody>
      </p:sp>
      <p:sp>
        <p:nvSpPr>
          <p:cNvPr id="3" name="Content Placeholder 2"/>
          <p:cNvSpPr>
            <a:spLocks noGrp="1"/>
          </p:cNvSpPr>
          <p:nvPr>
            <p:ph idx="1"/>
          </p:nvPr>
        </p:nvSpPr>
        <p:spPr>
          <a:xfrm>
            <a:off x="448573" y="1449977"/>
            <a:ext cx="11369615" cy="2782389"/>
          </a:xfrm>
        </p:spPr>
        <p:txBody>
          <a:bodyPr/>
          <a:lstStyle/>
          <a:p>
            <a:r>
              <a:rPr lang="en-US" dirty="0"/>
              <a:t>Input data and output results often fall into different classes, where all members of the class are related. </a:t>
            </a:r>
          </a:p>
          <a:p>
            <a:r>
              <a:rPr lang="en-US" dirty="0"/>
              <a:t>Each of these classes is an </a:t>
            </a:r>
            <a:r>
              <a:rPr lang="en-US" b="1" dirty="0"/>
              <a:t>equivalence partition </a:t>
            </a:r>
            <a:r>
              <a:rPr lang="en-US" dirty="0"/>
              <a:t>or </a:t>
            </a:r>
            <a:r>
              <a:rPr lang="en-US" b="1" dirty="0"/>
              <a:t>domain</a:t>
            </a:r>
            <a:r>
              <a:rPr lang="en-US" dirty="0"/>
              <a:t> where the program behaves in an equivalent way for each class member.</a:t>
            </a:r>
          </a:p>
          <a:p>
            <a:r>
              <a:rPr lang="en-US" dirty="0"/>
              <a:t>Test cases should be chosen from each partition.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dirty="0"/>
          </a:p>
        </p:txBody>
      </p:sp>
      <p:cxnSp>
        <p:nvCxnSpPr>
          <p:cNvPr id="7" name="Straight Connector 6"/>
          <p:cNvCxnSpPr/>
          <p:nvPr/>
        </p:nvCxnSpPr>
        <p:spPr>
          <a:xfrm flipV="1">
            <a:off x="568851" y="5229042"/>
            <a:ext cx="10398034" cy="1"/>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03817" y="5372674"/>
            <a:ext cx="1728102" cy="369332"/>
          </a:xfrm>
          <a:prstGeom prst="rect">
            <a:avLst/>
          </a:prstGeom>
          <a:noFill/>
        </p:spPr>
        <p:txBody>
          <a:bodyPr wrap="none" rtlCol="0">
            <a:spAutoFit/>
          </a:bodyPr>
          <a:lstStyle/>
          <a:p>
            <a:r>
              <a:rPr lang="en-US" dirty="0"/>
              <a:t>Range of </a:t>
            </a:r>
            <a:r>
              <a:rPr lang="en-US"/>
              <a:t>a value</a:t>
            </a:r>
          </a:p>
        </p:txBody>
      </p:sp>
      <p:sp>
        <p:nvSpPr>
          <p:cNvPr id="11" name="Rectangle 10"/>
          <p:cNvSpPr/>
          <p:nvPr/>
        </p:nvSpPr>
        <p:spPr>
          <a:xfrm>
            <a:off x="953589" y="4562836"/>
            <a:ext cx="2638697" cy="604791"/>
          </a:xfrm>
          <a:prstGeom prst="rect">
            <a:avLst/>
          </a:prstGeom>
          <a:solidFill>
            <a:srgbClr val="B8C6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92286" y="4562836"/>
            <a:ext cx="5995851" cy="6047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588138" y="4562836"/>
            <a:ext cx="1005840" cy="6047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2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Classes (1)</a:t>
            </a:r>
          </a:p>
        </p:txBody>
      </p:sp>
      <p:sp>
        <p:nvSpPr>
          <p:cNvPr id="3" name="Content Placeholder 2"/>
          <p:cNvSpPr>
            <a:spLocks noGrp="1"/>
          </p:cNvSpPr>
          <p:nvPr>
            <p:ph idx="1"/>
          </p:nvPr>
        </p:nvSpPr>
        <p:spPr>
          <a:xfrm>
            <a:off x="448573" y="1326776"/>
            <a:ext cx="11369615" cy="4729416"/>
          </a:xfrm>
        </p:spPr>
        <p:txBody>
          <a:bodyPr>
            <a:normAutofit lnSpcReduction="10000"/>
          </a:bodyPr>
          <a:lstStyle/>
          <a:p>
            <a:r>
              <a:rPr lang="en-US" b="1" dirty="0"/>
              <a:t>Valid</a:t>
            </a:r>
            <a:r>
              <a:rPr lang="en-US" dirty="0"/>
              <a:t> equivalence classes </a:t>
            </a:r>
          </a:p>
          <a:p>
            <a:pPr lvl="1"/>
            <a:r>
              <a:rPr lang="en-US" dirty="0"/>
              <a:t>This would be sets of data where all values can reasonably be treated as “the same”</a:t>
            </a:r>
          </a:p>
          <a:p>
            <a:pPr lvl="1"/>
            <a:r>
              <a:rPr lang="en-US" dirty="0"/>
              <a:t>They can be used to check that the application carries out the predicted functions correctly </a:t>
            </a:r>
          </a:p>
          <a:p>
            <a:r>
              <a:rPr lang="en-US" dirty="0"/>
              <a:t>Example:</a:t>
            </a:r>
          </a:p>
          <a:p>
            <a:pPr lvl="1"/>
            <a:r>
              <a:rPr lang="en-US" dirty="0"/>
              <a:t>In a game, a player has an amount of health points – represented as whole numbers. The following rules apply:</a:t>
            </a:r>
          </a:p>
          <a:p>
            <a:pPr lvl="2"/>
            <a:r>
              <a:rPr lang="en-US" dirty="0"/>
              <a:t>A Good number health points is between the values 40 and 100</a:t>
            </a:r>
          </a:p>
          <a:p>
            <a:pPr lvl="2"/>
            <a:r>
              <a:rPr lang="en-US" dirty="0"/>
              <a:t>A Low number of health points is between 15 and 39 </a:t>
            </a:r>
          </a:p>
          <a:p>
            <a:pPr lvl="2"/>
            <a:r>
              <a:rPr lang="en-US" dirty="0"/>
              <a:t>A Dangerous number of health points is between 0 and 14</a:t>
            </a:r>
          </a:p>
          <a:p>
            <a:pPr lvl="1"/>
            <a:r>
              <a:rPr lang="en-US" dirty="0"/>
              <a:t>What classes can we create for this data?</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dirty="0"/>
          </a:p>
        </p:txBody>
      </p:sp>
    </p:spTree>
    <p:extLst>
      <p:ext uri="{BB962C8B-B14F-4D97-AF65-F5344CB8AC3E}">
        <p14:creationId xmlns:p14="http://schemas.microsoft.com/office/powerpoint/2010/main" val="148201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Classes (2)</a:t>
            </a:r>
          </a:p>
        </p:txBody>
      </p:sp>
      <p:sp>
        <p:nvSpPr>
          <p:cNvPr id="3" name="Content Placeholder 2"/>
          <p:cNvSpPr>
            <a:spLocks noGrp="1"/>
          </p:cNvSpPr>
          <p:nvPr>
            <p:ph idx="1"/>
          </p:nvPr>
        </p:nvSpPr>
        <p:spPr/>
        <p:txBody>
          <a:bodyPr>
            <a:normAutofit/>
          </a:bodyPr>
          <a:lstStyle/>
          <a:p>
            <a:r>
              <a:rPr lang="en-US" b="1" dirty="0"/>
              <a:t>Invalid</a:t>
            </a:r>
            <a:r>
              <a:rPr lang="en-US" dirty="0"/>
              <a:t> equivalence classes: </a:t>
            </a:r>
          </a:p>
          <a:p>
            <a:pPr lvl="1"/>
            <a:r>
              <a:rPr lang="en-US" dirty="0"/>
              <a:t>This would be data that the specification says is invalid</a:t>
            </a:r>
          </a:p>
          <a:p>
            <a:pPr lvl="2"/>
            <a:r>
              <a:rPr lang="en-US" dirty="0"/>
              <a:t>What about the situation where the specification doesn’t clearly identify invalid data? </a:t>
            </a:r>
          </a:p>
          <a:p>
            <a:pPr lvl="1"/>
            <a:r>
              <a:rPr lang="en-US" dirty="0"/>
              <a:t>May need more checking if a method takes user input </a:t>
            </a:r>
          </a:p>
          <a:p>
            <a:pPr lvl="1"/>
            <a:r>
              <a:rPr lang="en-US" dirty="0"/>
              <a:t>Makes sure that the invalid data is handled correctly </a:t>
            </a:r>
          </a:p>
          <a:p>
            <a:pPr lvl="1"/>
            <a:r>
              <a:rPr lang="en-US" dirty="0"/>
              <a:t>Even if no user input, still need to worry about sensible data for the test cases</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177967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variables (1)</a:t>
            </a:r>
          </a:p>
        </p:txBody>
      </p:sp>
      <p:sp>
        <p:nvSpPr>
          <p:cNvPr id="3" name="Content Placeholder 2"/>
          <p:cNvSpPr>
            <a:spLocks noGrp="1"/>
          </p:cNvSpPr>
          <p:nvPr>
            <p:ph idx="1"/>
          </p:nvPr>
        </p:nvSpPr>
        <p:spPr/>
        <p:txBody>
          <a:bodyPr>
            <a:normAutofit lnSpcReduction="10000"/>
          </a:bodyPr>
          <a:lstStyle/>
          <a:p>
            <a:r>
              <a:rPr lang="en-US" dirty="0"/>
              <a:t>If variable is a </a:t>
            </a:r>
            <a:r>
              <a:rPr lang="en-US" b="1" dirty="0"/>
              <a:t>number</a:t>
            </a:r>
            <a:r>
              <a:rPr lang="en-US" dirty="0"/>
              <a:t> with a legal range: </a:t>
            </a:r>
          </a:p>
          <a:p>
            <a:pPr lvl="1"/>
            <a:r>
              <a:rPr lang="en-US" dirty="0"/>
              <a:t>You have one equivalence class for the legal range and two equivalence classes for illegal ranges.</a:t>
            </a:r>
          </a:p>
          <a:p>
            <a:pPr lvl="1"/>
            <a:r>
              <a:rPr lang="en-US" dirty="0"/>
              <a:t>For example: there is a method that uses the age of people in work. The legal range is between 16 and 65 in the UK. </a:t>
            </a:r>
          </a:p>
          <a:p>
            <a:r>
              <a:rPr lang="en-US" dirty="0"/>
              <a:t>If variable is a </a:t>
            </a:r>
            <a:r>
              <a:rPr lang="en-US" b="1" dirty="0"/>
              <a:t>string</a:t>
            </a:r>
            <a:r>
              <a:rPr lang="en-US" dirty="0"/>
              <a:t>: </a:t>
            </a:r>
          </a:p>
          <a:p>
            <a:pPr lvl="1"/>
            <a:r>
              <a:rPr lang="en-US" dirty="0"/>
              <a:t>You have at least one class containing all legal strings and one containing all illegal strings. </a:t>
            </a:r>
          </a:p>
          <a:p>
            <a:pPr lvl="1"/>
            <a:r>
              <a:rPr lang="en-US" dirty="0"/>
              <a:t>A legal (valid) string might have a maximum (and minimum) length and there might be a required format to the string, e.g. a phone number.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119119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variables (2)</a:t>
            </a:r>
          </a:p>
        </p:txBody>
      </p:sp>
      <p:sp>
        <p:nvSpPr>
          <p:cNvPr id="3" name="Content Placeholder 2"/>
          <p:cNvSpPr>
            <a:spLocks noGrp="1"/>
          </p:cNvSpPr>
          <p:nvPr>
            <p:ph idx="1"/>
          </p:nvPr>
        </p:nvSpPr>
        <p:spPr/>
        <p:txBody>
          <a:bodyPr>
            <a:normAutofit/>
          </a:bodyPr>
          <a:lstStyle/>
          <a:p>
            <a:r>
              <a:rPr lang="en-US" dirty="0"/>
              <a:t>If variable is an </a:t>
            </a:r>
            <a:r>
              <a:rPr lang="en-US" b="1" dirty="0"/>
              <a:t>enumerated type</a:t>
            </a:r>
            <a:r>
              <a:rPr lang="en-US" dirty="0"/>
              <a:t>: </a:t>
            </a:r>
          </a:p>
          <a:p>
            <a:pPr lvl="1"/>
            <a:r>
              <a:rPr lang="en-US" dirty="0"/>
              <a:t>Each value is a separate equivalence class </a:t>
            </a:r>
          </a:p>
          <a:p>
            <a:pPr lvl="1"/>
            <a:r>
              <a:rPr lang="en-US" dirty="0"/>
              <a:t>For example: a valid set of </a:t>
            </a:r>
            <a:r>
              <a:rPr lang="en-US" dirty="0" err="1"/>
              <a:t>colours</a:t>
            </a:r>
            <a:r>
              <a:rPr lang="en-US" dirty="0"/>
              <a:t> for a car might be </a:t>
            </a:r>
            <a:r>
              <a:rPr lang="en-US" b="1" dirty="0"/>
              <a:t>red</a:t>
            </a:r>
            <a:r>
              <a:rPr lang="en-US" dirty="0"/>
              <a:t>, </a:t>
            </a:r>
            <a:r>
              <a:rPr lang="en-US" b="1" dirty="0"/>
              <a:t>yellow</a:t>
            </a:r>
            <a:r>
              <a:rPr lang="en-US" dirty="0"/>
              <a:t> and </a:t>
            </a:r>
            <a:r>
              <a:rPr lang="en-US" b="1" dirty="0"/>
              <a:t>white</a:t>
            </a:r>
            <a:r>
              <a:rPr lang="en-US" dirty="0"/>
              <a:t>. </a:t>
            </a:r>
          </a:p>
          <a:p>
            <a:r>
              <a:rPr lang="en-US" dirty="0"/>
              <a:t>If variable is an </a:t>
            </a:r>
            <a:r>
              <a:rPr lang="en-US" b="1" dirty="0"/>
              <a:t>array</a:t>
            </a:r>
            <a:r>
              <a:rPr lang="en-US" dirty="0"/>
              <a:t>: </a:t>
            </a:r>
          </a:p>
          <a:p>
            <a:pPr lvl="1"/>
            <a:r>
              <a:rPr lang="en-US" dirty="0"/>
              <a:t>One equivalence class containing all legal arrays, one containing only the empty array and one containing arrays larger than the expected size. </a:t>
            </a:r>
          </a:p>
          <a:p>
            <a:pPr lvl="1"/>
            <a:r>
              <a:rPr lang="en-US" dirty="0"/>
              <a:t>Depending upon the language, is there a difference between an empty array and </a:t>
            </a:r>
            <a:r>
              <a:rPr lang="en-US" b="1" dirty="0"/>
              <a:t>null</a:t>
            </a:r>
            <a:r>
              <a:rPr lang="en-US" dirty="0"/>
              <a:t>?</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Tree>
    <p:extLst>
      <p:ext uri="{BB962C8B-B14F-4D97-AF65-F5344CB8AC3E}">
        <p14:creationId xmlns:p14="http://schemas.microsoft.com/office/powerpoint/2010/main" val="15635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Reasonable Test Cases</a:t>
            </a:r>
            <a:endParaRPr lang="en-US" dirty="0"/>
          </a:p>
        </p:txBody>
      </p:sp>
      <p:sp>
        <p:nvSpPr>
          <p:cNvPr id="3" name="Content Placeholder 2"/>
          <p:cNvSpPr>
            <a:spLocks noGrp="1"/>
          </p:cNvSpPr>
          <p:nvPr>
            <p:ph idx="1"/>
          </p:nvPr>
        </p:nvSpPr>
        <p:spPr/>
        <p:txBody>
          <a:bodyPr/>
          <a:lstStyle/>
          <a:p>
            <a:r>
              <a:rPr lang="en-US" dirty="0"/>
              <a:t>Identify the equivalence classes</a:t>
            </a:r>
          </a:p>
          <a:p>
            <a:r>
              <a:rPr lang="en-US" dirty="0"/>
              <a:t>Design a new test case, with a unique ID, that covers a valid equivalence class which has not yet been tested</a:t>
            </a:r>
          </a:p>
          <a:p>
            <a:pPr lvl="2"/>
            <a:r>
              <a:rPr lang="en-US" dirty="0"/>
              <a:t>Repeat this step until all valid equivalence classes are included </a:t>
            </a:r>
          </a:p>
          <a:p>
            <a:r>
              <a:rPr lang="en-US" dirty="0"/>
              <a:t>Design a new test case, with a unique ID, that covers an invalid equivalence class which has not yet been tested </a:t>
            </a:r>
          </a:p>
          <a:p>
            <a:pPr lvl="2"/>
            <a:r>
              <a:rPr lang="en-US" dirty="0"/>
              <a:t>Repeat this step until all invalid equivalence classes are included </a:t>
            </a:r>
          </a:p>
        </p:txBody>
      </p:sp>
      <p:sp>
        <p:nvSpPr>
          <p:cNvPr id="4" name="Footer Placeholder 3"/>
          <p:cNvSpPr>
            <a:spLocks noGrp="1"/>
          </p:cNvSpPr>
          <p:nvPr>
            <p:ph type="ftr" sz="quarter" idx="11"/>
          </p:nvPr>
        </p:nvSpPr>
        <p:spPr/>
        <p:txBody>
          <a:bodyPr/>
          <a:lstStyle/>
          <a:p>
            <a:r>
              <a:rPr lang="en-US"/>
              <a:t>Chapter 2: Black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pPr/>
              <a:t>16</a:t>
            </a:fld>
            <a:endParaRPr lang="en-US" dirty="0"/>
          </a:p>
        </p:txBody>
      </p:sp>
    </p:spTree>
    <p:extLst>
      <p:ext uri="{BB962C8B-B14F-4D97-AF65-F5344CB8AC3E}">
        <p14:creationId xmlns:p14="http://schemas.microsoft.com/office/powerpoint/2010/main" val="55552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 of Black Box Testing</a:t>
            </a:r>
          </a:p>
          <a:p>
            <a:pPr lvl="1"/>
            <a:r>
              <a:rPr lang="en-US" dirty="0"/>
              <a:t>Testing, based on the specification</a:t>
            </a:r>
          </a:p>
          <a:p>
            <a:r>
              <a:rPr lang="en-US" dirty="0"/>
              <a:t>Advantages of Black Box testing </a:t>
            </a:r>
          </a:p>
          <a:p>
            <a:r>
              <a:rPr lang="en-US" dirty="0"/>
              <a:t>Equivalence Partitioning as a technique to decide on tests values </a:t>
            </a:r>
          </a:p>
          <a:p>
            <a:pPr lvl="1"/>
            <a:r>
              <a:rPr lang="en-US" dirty="0"/>
              <a:t>Valid and invalid equivalence classes </a:t>
            </a:r>
          </a:p>
          <a:p>
            <a:r>
              <a:rPr lang="en-US" dirty="0"/>
              <a:t>Approach to developing test cases based on equivalence partitioning</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17</a:t>
            </a:fld>
            <a:endParaRPr lang="en-US"/>
          </a:p>
        </p:txBody>
      </p:sp>
    </p:spTree>
    <p:extLst>
      <p:ext uri="{BB962C8B-B14F-4D97-AF65-F5344CB8AC3E}">
        <p14:creationId xmlns:p14="http://schemas.microsoft.com/office/powerpoint/2010/main" val="116592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18</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Any Questions?</a:t>
            </a:r>
          </a:p>
        </p:txBody>
      </p:sp>
      <p:sp>
        <p:nvSpPr>
          <p:cNvPr id="4" name="Footer Placeholder 3"/>
          <p:cNvSpPr>
            <a:spLocks noGrp="1"/>
          </p:cNvSpPr>
          <p:nvPr>
            <p:ph type="ftr" sz="quarter" idx="4294967295"/>
          </p:nvPr>
        </p:nvSpPr>
        <p:spPr>
          <a:xfrm>
            <a:off x="404948" y="6356350"/>
            <a:ext cx="5252901" cy="365125"/>
          </a:xfrm>
        </p:spPr>
        <p:txBody>
          <a:bodyPr/>
          <a:lstStyle/>
          <a:p>
            <a:r>
              <a:rPr lang="en-US" dirty="0"/>
              <a:t>Chapter 2: Black Box Testing</a:t>
            </a:r>
          </a:p>
        </p:txBody>
      </p:sp>
    </p:spTree>
    <p:extLst>
      <p:ext uri="{BB962C8B-B14F-4D97-AF65-F5344CB8AC3E}">
        <p14:creationId xmlns:p14="http://schemas.microsoft.com/office/powerpoint/2010/main" val="4287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Black-box Testing</a:t>
            </a:r>
          </a:p>
        </p:txBody>
      </p:sp>
      <p:sp>
        <p:nvSpPr>
          <p:cNvPr id="3" name="Subtitle 2"/>
          <p:cNvSpPr>
            <a:spLocks noGrp="1"/>
          </p:cNvSpPr>
          <p:nvPr>
            <p:ph type="subTitle" idx="1"/>
          </p:nvPr>
        </p:nvSpPr>
        <p:spPr/>
        <p:txBody>
          <a:bodyPr/>
          <a:lstStyle/>
          <a:p>
            <a:r>
              <a:rPr lang="en-US" dirty="0"/>
              <a:t>Chapter 2</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Chapter 2: Black-box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2</a:t>
            </a:fld>
            <a:endParaRPr lang="en-US"/>
          </a:p>
        </p:txBody>
      </p:sp>
    </p:spTree>
    <p:extLst>
      <p:ext uri="{BB962C8B-B14F-4D97-AF65-F5344CB8AC3E}">
        <p14:creationId xmlns:p14="http://schemas.microsoft.com/office/powerpoint/2010/main" val="188373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48573" y="1267097"/>
            <a:ext cx="11369615" cy="4741817"/>
          </a:xfrm>
        </p:spPr>
        <p:txBody>
          <a:bodyPr>
            <a:normAutofit/>
          </a:bodyPr>
          <a:lstStyle/>
          <a:p>
            <a:r>
              <a:rPr lang="en-US" dirty="0"/>
              <a:t>How do we identify test cases? </a:t>
            </a:r>
          </a:p>
          <a:p>
            <a:r>
              <a:rPr lang="en-US" dirty="0"/>
              <a:t>One general approach: Black-box testing – testing based on a specification</a:t>
            </a:r>
          </a:p>
          <a:p>
            <a:r>
              <a:rPr lang="en-US" dirty="0"/>
              <a:t>Techniques including: </a:t>
            </a:r>
          </a:p>
          <a:p>
            <a:pPr lvl="1"/>
            <a:r>
              <a:rPr lang="en-US" dirty="0"/>
              <a:t>Equivalence Partitions</a:t>
            </a:r>
            <a:r>
              <a:rPr lang="zh-CN" altLang="en-US" dirty="0"/>
              <a:t>等价类划分</a:t>
            </a:r>
            <a:endParaRPr lang="en-US" dirty="0"/>
          </a:p>
          <a:p>
            <a:pPr lvl="1"/>
            <a:r>
              <a:rPr lang="en-US" dirty="0"/>
              <a:t>Boundary Value Analysis</a:t>
            </a:r>
            <a:r>
              <a:rPr lang="zh-CN" altLang="en-US" dirty="0"/>
              <a:t>边值分析</a:t>
            </a:r>
            <a:endParaRPr lang="en-US" dirty="0"/>
          </a:p>
          <a:p>
            <a:r>
              <a:rPr lang="en-US" dirty="0"/>
              <a:t>Examples</a:t>
            </a:r>
          </a:p>
          <a:p>
            <a:pPr lvl="1"/>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extLst>
      <p:ext uri="{BB962C8B-B14F-4D97-AF65-F5344CB8AC3E}">
        <p14:creationId xmlns:p14="http://schemas.microsoft.com/office/powerpoint/2010/main" val="106908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448573" y="1293223"/>
            <a:ext cx="11369615" cy="4762969"/>
          </a:xfrm>
        </p:spPr>
        <p:txBody>
          <a:bodyPr>
            <a:normAutofit/>
          </a:bodyPr>
          <a:lstStyle/>
          <a:p>
            <a:r>
              <a:rPr lang="en-US" dirty="0"/>
              <a:t>Discuss the role of Black Box Testing, including any advantages or disadvantages</a:t>
            </a:r>
          </a:p>
          <a:p>
            <a:r>
              <a:rPr lang="en-US" dirty="0"/>
              <a:t>Discuss the term Equivalence Partition and how this can be used to identify some test cases.</a:t>
            </a:r>
          </a:p>
          <a:p>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4</a:t>
            </a:fld>
            <a:endParaRPr lang="en-US"/>
          </a:p>
        </p:txBody>
      </p:sp>
    </p:spTree>
    <p:extLst>
      <p:ext uri="{BB962C8B-B14F-4D97-AF65-F5344CB8AC3E}">
        <p14:creationId xmlns:p14="http://schemas.microsoft.com/office/powerpoint/2010/main" val="128193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258"/>
            <a:ext cx="8229600" cy="800694"/>
          </a:xfrm>
        </p:spPr>
        <p:txBody>
          <a:bodyPr/>
          <a:lstStyle/>
          <a:p>
            <a:r>
              <a:rPr lang="en-US" dirty="0"/>
              <a:t>Software as a black box</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
        <p:nvSpPr>
          <p:cNvPr id="6" name="Content Placeholder 5"/>
          <p:cNvSpPr>
            <a:spLocks noGrp="1"/>
          </p:cNvSpPr>
          <p:nvPr>
            <p:ph idx="1"/>
          </p:nvPr>
        </p:nvSpPr>
        <p:spPr>
          <a:prstGeom prst="cube">
            <a:avLst>
              <a:gd name="adj" fmla="val 27315"/>
            </a:avLst>
          </a:prstGeom>
        </p:spPr>
        <p:style>
          <a:lnRef idx="3">
            <a:schemeClr val="lt1"/>
          </a:lnRef>
          <a:fillRef idx="1">
            <a:schemeClr val="dk1"/>
          </a:fillRef>
          <a:effectRef idx="1">
            <a:schemeClr val="dk1"/>
          </a:effectRef>
          <a:fontRef idx="minor">
            <a:schemeClr val="lt1"/>
          </a:fontRef>
        </p:style>
        <p:txBody>
          <a:bodyPr rtlCol="0" anchor="ctr"/>
          <a:lstStyle/>
          <a:p>
            <a:pPr marL="0" indent="0" algn="ctr">
              <a:buNone/>
            </a:pPr>
            <a:r>
              <a:rPr lang="en-US" sz="13800" dirty="0"/>
              <a:t>Software</a:t>
            </a:r>
          </a:p>
        </p:txBody>
      </p:sp>
      <p:sp>
        <p:nvSpPr>
          <p:cNvPr id="7" name="Right Arrow 6"/>
          <p:cNvSpPr/>
          <p:nvPr/>
        </p:nvSpPr>
        <p:spPr>
          <a:xfrm>
            <a:off x="1737748"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Inputs</a:t>
            </a:r>
          </a:p>
        </p:txBody>
      </p:sp>
      <p:sp>
        <p:nvSpPr>
          <p:cNvPr id="8" name="Right Arrow 7"/>
          <p:cNvSpPr/>
          <p:nvPr/>
        </p:nvSpPr>
        <p:spPr>
          <a:xfrm>
            <a:off x="7909872"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Outputs</a:t>
            </a:r>
          </a:p>
        </p:txBody>
      </p:sp>
      <p:sp>
        <p:nvSpPr>
          <p:cNvPr id="10" name="Bent Arrow 9"/>
          <p:cNvSpPr/>
          <p:nvPr/>
        </p:nvSpPr>
        <p:spPr>
          <a:xfrm rot="16200000" flipH="1" flipV="1">
            <a:off x="7831965" y="1270059"/>
            <a:ext cx="1788304" cy="2228591"/>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rot="5400000" flipV="1">
            <a:off x="2310589" y="1270060"/>
            <a:ext cx="1788304" cy="2228591"/>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9" name="Snip Single Corner Rectangle 8"/>
          <p:cNvSpPr/>
          <p:nvPr/>
        </p:nvSpPr>
        <p:spPr>
          <a:xfrm>
            <a:off x="4319038" y="773511"/>
            <a:ext cx="3292783" cy="1848501"/>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Requirements</a:t>
            </a:r>
            <a:endParaRPr lang="en-US" dirty="0"/>
          </a:p>
        </p:txBody>
      </p:sp>
      <p:sp>
        <p:nvSpPr>
          <p:cNvPr id="12" name="TextBox 11"/>
          <p:cNvSpPr txBox="1"/>
          <p:nvPr/>
        </p:nvSpPr>
        <p:spPr>
          <a:xfrm>
            <a:off x="1737748" y="5608376"/>
            <a:ext cx="8562480" cy="369332"/>
          </a:xfrm>
          <a:prstGeom prst="rect">
            <a:avLst/>
          </a:prstGeom>
          <a:noFill/>
        </p:spPr>
        <p:txBody>
          <a:bodyPr wrap="square" rtlCol="0">
            <a:spAutoFit/>
          </a:bodyPr>
          <a:lstStyle/>
          <a:p>
            <a:pPr algn="ctr"/>
            <a:r>
              <a:rPr lang="en-US" dirty="0"/>
              <a:t>Is this similar to how you use other devices in the real world? </a:t>
            </a:r>
          </a:p>
        </p:txBody>
      </p:sp>
    </p:spTree>
    <p:extLst>
      <p:ext uri="{BB962C8B-B14F-4D97-AF65-F5344CB8AC3E}">
        <p14:creationId xmlns:p14="http://schemas.microsoft.com/office/powerpoint/2010/main" val="200774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6">
                                            <p:bg/>
                                          </p:spTgt>
                                        </p:tgtEl>
                                      </p:cBhvr>
                                      <p:by x="50000" y="50000"/>
                                    </p:animScale>
                                  </p:childTnLst>
                                </p:cTn>
                              </p:par>
                              <p:par>
                                <p:cTn id="7" presetID="6" presetClass="emph" presetSubtype="0" fill="hold" grpId="0" nodeType="withEffect">
                                  <p:stCondLst>
                                    <p:cond delay="0"/>
                                  </p:stCondLst>
                                  <p:childTnLst>
                                    <p:animScale>
                                      <p:cBhvr>
                                        <p:cTn id="8" dur="1000" fill="hold"/>
                                        <p:tgtEl>
                                          <p:spTgt spid="6">
                                            <p:txEl>
                                              <p:pRg st="0" end="0"/>
                                            </p:txEl>
                                          </p:spTgt>
                                        </p:tgtEl>
                                      </p:cBhvr>
                                      <p:by x="25000" y="25000"/>
                                    </p:animScale>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53" presetClass="entr" presetSubtype="52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fltVal val="0.5"/>
                                          </p:val>
                                        </p:tav>
                                        <p:tav tm="100000">
                                          <p:val>
                                            <p:strVal val="#ppt_x"/>
                                          </p:val>
                                        </p:tav>
                                      </p:tavLst>
                                    </p:anim>
                                    <p:anim calcmode="lin" valueType="num">
                                      <p:cBhvr>
                                        <p:cTn id="33" dur="500" fill="hold"/>
                                        <p:tgtEl>
                                          <p:spTgt spid="11"/>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53" presetClass="entr" presetSubtype="52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anim calcmode="lin" valueType="num">
                                      <p:cBhvr>
                                        <p:cTn id="40" dur="500" fill="hold"/>
                                        <p:tgtEl>
                                          <p:spTgt spid="10"/>
                                        </p:tgtEl>
                                        <p:attrNameLst>
                                          <p:attrName>ppt_x</p:attrName>
                                        </p:attrNameLst>
                                      </p:cBhvr>
                                      <p:tavLst>
                                        <p:tav tm="0">
                                          <p:val>
                                            <p:fltVal val="0.5"/>
                                          </p:val>
                                        </p:tav>
                                        <p:tav tm="100000">
                                          <p:val>
                                            <p:strVal val="#ppt_x"/>
                                          </p:val>
                                        </p:tav>
                                      </p:tavLst>
                                    </p:anim>
                                    <p:anim calcmode="lin" valueType="num">
                                      <p:cBhvr>
                                        <p:cTn id="41"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900" decel="100000" fill="hold"/>
                                        <p:tgtEl>
                                          <p:spTgt spid="12"/>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10" grpId="0" animBg="1"/>
      <p:bldP spid="11" grpId="0" animBg="1"/>
      <p:bldP spid="9"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Example</a:t>
            </a:r>
          </a:p>
        </p:txBody>
      </p:sp>
      <p:sp>
        <p:nvSpPr>
          <p:cNvPr id="3" name="Content Placeholder 2"/>
          <p:cNvSpPr>
            <a:spLocks noGrp="1"/>
          </p:cNvSpPr>
          <p:nvPr>
            <p:ph idx="1"/>
          </p:nvPr>
        </p:nvSpPr>
        <p:spPr>
          <a:xfrm>
            <a:off x="587829" y="1358536"/>
            <a:ext cx="11230359" cy="4764115"/>
          </a:xfrm>
        </p:spPr>
        <p:txBody>
          <a:bodyPr>
            <a:normAutofit/>
          </a:bodyPr>
          <a:lstStyle/>
          <a:p>
            <a:pPr marL="0" indent="0">
              <a:buNone/>
            </a:pPr>
            <a:r>
              <a:rPr lang="en-US" b="1" dirty="0"/>
              <a:t>A Shape module has a feature to return a value to indicate if a triangle is one of the types “Isosceles”, “Equilateral” or “Scalene”</a:t>
            </a:r>
          </a:p>
          <a:p>
            <a:pPr marL="0" indent="0">
              <a:buNone/>
            </a:pPr>
            <a:r>
              <a:rPr lang="en-US" b="1" dirty="0"/>
              <a:t>The feature takes three values which represent the lengths of the three sides for the triangle. </a:t>
            </a:r>
          </a:p>
          <a:p>
            <a:pPr marL="0" indent="0">
              <a:buNone/>
            </a:pPr>
            <a:endParaRPr lang="en-US" dirty="0"/>
          </a:p>
          <a:p>
            <a:r>
              <a:rPr lang="en-US" dirty="0"/>
              <a:t>Writing tests based on the above description would be Black-box testing. </a:t>
            </a:r>
          </a:p>
          <a:p>
            <a:r>
              <a:rPr lang="en-US" dirty="0"/>
              <a:t>You don’t worry about covering all of the lines of code. </a:t>
            </a:r>
          </a:p>
          <a:p>
            <a:r>
              <a:rPr lang="en-US" dirty="0"/>
              <a:t>Test possible inputs and expected outputs. </a:t>
            </a:r>
          </a:p>
          <a:p>
            <a:pPr marL="0" indent="0">
              <a:buNone/>
            </a:pPr>
            <a:endParaRPr lang="en-US" dirty="0"/>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6</a:t>
            </a:fld>
            <a:endParaRPr lang="en-US"/>
          </a:p>
        </p:txBody>
      </p:sp>
    </p:spTree>
    <p:extLst>
      <p:ext uri="{BB962C8B-B14F-4D97-AF65-F5344CB8AC3E}">
        <p14:creationId xmlns:p14="http://schemas.microsoft.com/office/powerpoint/2010/main" val="11554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about the three types of triangle</a:t>
            </a:r>
          </a:p>
        </p:txBody>
      </p:sp>
      <p:sp>
        <p:nvSpPr>
          <p:cNvPr id="3" name="Content Placeholder 2"/>
          <p:cNvSpPr>
            <a:spLocks noGrp="1"/>
          </p:cNvSpPr>
          <p:nvPr>
            <p:ph idx="1"/>
          </p:nvPr>
        </p:nvSpPr>
        <p:spPr/>
        <p:txBody>
          <a:bodyPr/>
          <a:lstStyle/>
          <a:p>
            <a:r>
              <a:rPr lang="en-US" dirty="0"/>
              <a:t>Isosceles triangle is one that has at least two equal sides. </a:t>
            </a:r>
          </a:p>
          <a:p>
            <a:r>
              <a:rPr lang="en-US" dirty="0"/>
              <a:t>Equilateral triangle is one that has three equal sides. </a:t>
            </a:r>
          </a:p>
          <a:p>
            <a:r>
              <a:rPr lang="en-US" dirty="0"/>
              <a:t>Scalene is one where no sides have matching length. </a:t>
            </a:r>
          </a:p>
          <a:p>
            <a:endParaRPr lang="en-US" dirty="0"/>
          </a:p>
          <a:p>
            <a:r>
              <a:rPr lang="en-US" dirty="0"/>
              <a:t>The values represent a triangle if the sum of the lengths of any two sides is greater than the length of the remaining side. </a:t>
            </a:r>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7</a:t>
            </a:fld>
            <a:endParaRPr lang="en-US"/>
          </a:p>
        </p:txBody>
      </p:sp>
    </p:spTree>
    <p:extLst>
      <p:ext uri="{BB962C8B-B14F-4D97-AF65-F5344CB8AC3E}">
        <p14:creationId xmlns:p14="http://schemas.microsoft.com/office/powerpoint/2010/main" val="70798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762227" cy="1143000"/>
          </a:xfrm>
        </p:spPr>
        <p:txBody>
          <a:bodyPr/>
          <a:lstStyle/>
          <a:p>
            <a:r>
              <a:rPr lang="en-US" dirty="0"/>
              <a:t>Advantages of Black-box Testing</a:t>
            </a:r>
          </a:p>
        </p:txBody>
      </p:sp>
      <p:sp>
        <p:nvSpPr>
          <p:cNvPr id="3" name="Content Placeholder 2"/>
          <p:cNvSpPr>
            <a:spLocks noGrp="1"/>
          </p:cNvSpPr>
          <p:nvPr>
            <p:ph idx="1"/>
          </p:nvPr>
        </p:nvSpPr>
        <p:spPr>
          <a:xfrm>
            <a:off x="448573" y="986118"/>
            <a:ext cx="11007553" cy="5408706"/>
          </a:xfrm>
        </p:spPr>
        <p:txBody>
          <a:bodyPr>
            <a:normAutofit/>
          </a:bodyPr>
          <a:lstStyle/>
          <a:p>
            <a:r>
              <a:rPr lang="en-US" dirty="0"/>
              <a:t>What advantages are there with Black-box testing?</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spTree>
    <p:extLst>
      <p:ext uri="{BB962C8B-B14F-4D97-AF65-F5344CB8AC3E}">
        <p14:creationId xmlns:p14="http://schemas.microsoft.com/office/powerpoint/2010/main" val="212396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762227" cy="1143000"/>
          </a:xfrm>
        </p:spPr>
        <p:txBody>
          <a:bodyPr/>
          <a:lstStyle/>
          <a:p>
            <a:r>
              <a:rPr lang="en-US" dirty="0"/>
              <a:t>Advantages of Black-box Testing</a:t>
            </a:r>
          </a:p>
        </p:txBody>
      </p:sp>
      <p:sp>
        <p:nvSpPr>
          <p:cNvPr id="3" name="Content Placeholder 2"/>
          <p:cNvSpPr>
            <a:spLocks noGrp="1"/>
          </p:cNvSpPr>
          <p:nvPr>
            <p:ph idx="1"/>
          </p:nvPr>
        </p:nvSpPr>
        <p:spPr>
          <a:xfrm>
            <a:off x="448573" y="986118"/>
            <a:ext cx="11007553" cy="5408706"/>
          </a:xfrm>
        </p:spPr>
        <p:txBody>
          <a:bodyPr>
            <a:normAutofit/>
          </a:bodyPr>
          <a:lstStyle/>
          <a:p>
            <a:r>
              <a:rPr lang="en-US" dirty="0">
                <a:solidFill>
                  <a:schemeClr val="tx1">
                    <a:lumMod val="50000"/>
                    <a:lumOff val="50000"/>
                  </a:schemeClr>
                </a:solidFill>
              </a:rPr>
              <a:t>What advantages are there with Black-box testing?</a:t>
            </a:r>
          </a:p>
          <a:p>
            <a:r>
              <a:rPr lang="en-US" dirty="0"/>
              <a:t>You don’t need to know how it is implemented</a:t>
            </a:r>
          </a:p>
          <a:p>
            <a:pPr lvl="1"/>
            <a:r>
              <a:rPr lang="en-US" dirty="0"/>
              <a:t>You can plan tests earlier </a:t>
            </a:r>
          </a:p>
          <a:p>
            <a:pPr lvl="1"/>
            <a:r>
              <a:rPr lang="en-US" dirty="0"/>
              <a:t>You can write tests earlier </a:t>
            </a:r>
          </a:p>
          <a:p>
            <a:pPr lvl="1"/>
            <a:r>
              <a:rPr lang="en-US" dirty="0"/>
              <a:t>You don’t need to be the person who implements the code </a:t>
            </a:r>
          </a:p>
          <a:p>
            <a:pPr lvl="1"/>
            <a:r>
              <a:rPr lang="en-US" dirty="0"/>
              <a:t>When the implementation changes, the tests should still work </a:t>
            </a:r>
          </a:p>
        </p:txBody>
      </p:sp>
      <p:sp>
        <p:nvSpPr>
          <p:cNvPr id="4" name="Footer Placeholder 3"/>
          <p:cNvSpPr>
            <a:spLocks noGrp="1"/>
          </p:cNvSpPr>
          <p:nvPr>
            <p:ph type="ftr" sz="quarter" idx="11"/>
          </p:nvPr>
        </p:nvSpPr>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spTree>
    <p:extLst>
      <p:ext uri="{BB962C8B-B14F-4D97-AF65-F5344CB8AC3E}">
        <p14:creationId xmlns:p14="http://schemas.microsoft.com/office/powerpoint/2010/main" val="59630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847</TotalTime>
  <Words>1443</Words>
  <Application>Microsoft Office PowerPoint</Application>
  <PresentationFormat>宽屏</PresentationFormat>
  <Paragraphs>170</Paragraphs>
  <Slides>18</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DengXian</vt:lpstr>
      <vt:lpstr>DengXian Light</vt:lpstr>
      <vt:lpstr>Arial</vt:lpstr>
      <vt:lpstr>Calibri</vt:lpstr>
      <vt:lpstr>Calibri Light</vt:lpstr>
      <vt:lpstr>Office Theme</vt:lpstr>
      <vt:lpstr>Summary</vt:lpstr>
      <vt:lpstr>Black-box Testing</vt:lpstr>
      <vt:lpstr>Introduction</vt:lpstr>
      <vt:lpstr>Learning Outcomes</vt:lpstr>
      <vt:lpstr>Software as a black box</vt:lpstr>
      <vt:lpstr>Triangle Example</vt:lpstr>
      <vt:lpstr>Rules about the three types of triangle</vt:lpstr>
      <vt:lpstr>Advantages of Black-box Testing</vt:lpstr>
      <vt:lpstr>Advantages of Black-box Testing</vt:lpstr>
      <vt:lpstr>How do you decide what values to test? </vt:lpstr>
      <vt:lpstr>Equivalence Partitioning所有情况划分为几种</vt:lpstr>
      <vt:lpstr>Choosing Classes (1)</vt:lpstr>
      <vt:lpstr>Choosing Classes (2)</vt:lpstr>
      <vt:lpstr>Guidelines for variables (1)</vt:lpstr>
      <vt:lpstr>Guidelines for variables (2)</vt:lpstr>
      <vt:lpstr>Designing Reasonable Test Cases</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Black-box Testing</dc:title>
  <dc:creator>Neil Taylor [nst]</dc:creator>
  <cp:lastModifiedBy>杨 沛怡</cp:lastModifiedBy>
  <cp:revision>31</cp:revision>
  <cp:lastPrinted>2016-03-27T15:23:09Z</cp:lastPrinted>
  <dcterms:created xsi:type="dcterms:W3CDTF">2016-03-27T10:33:43Z</dcterms:created>
  <dcterms:modified xsi:type="dcterms:W3CDTF">2018-09-11T10:01:09Z</dcterms:modified>
</cp:coreProperties>
</file>