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81" r:id="rId4"/>
    <p:sldId id="260" r:id="rId5"/>
    <p:sldId id="261" r:id="rId6"/>
    <p:sldId id="262" r:id="rId7"/>
    <p:sldId id="263" r:id="rId8"/>
    <p:sldId id="264" r:id="rId9"/>
    <p:sldId id="265" r:id="rId10"/>
    <p:sldId id="279" r:id="rId11"/>
    <p:sldId id="267" r:id="rId12"/>
    <p:sldId id="266" r:id="rId13"/>
    <p:sldId id="268" r:id="rId14"/>
    <p:sldId id="269" r:id="rId15"/>
    <p:sldId id="280" r:id="rId16"/>
    <p:sldId id="270" r:id="rId17"/>
    <p:sldId id="271" r:id="rId18"/>
    <p:sldId id="272" r:id="rId19"/>
    <p:sldId id="273" r:id="rId20"/>
    <p:sldId id="274" r:id="rId21"/>
    <p:sldId id="276" r:id="rId22"/>
    <p:sldId id="275" r:id="rId23"/>
    <p:sldId id="277" r:id="rId24"/>
    <p:sldId id="278"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609FD46B-667A-454C-B406-7DAC320D8B5F}">
          <p14:sldIdLst>
            <p14:sldId id="256"/>
            <p14:sldId id="259"/>
          </p14:sldIdLst>
        </p14:section>
        <p14:section name="Untitled Section" id="{FE2C28FC-4C28-3A46-8F89-240370F2B5F5}">
          <p14:sldIdLst>
            <p14:sldId id="281"/>
            <p14:sldId id="260"/>
            <p14:sldId id="261"/>
            <p14:sldId id="262"/>
            <p14:sldId id="263"/>
            <p14:sldId id="264"/>
            <p14:sldId id="265"/>
            <p14:sldId id="279"/>
            <p14:sldId id="267"/>
            <p14:sldId id="266"/>
            <p14:sldId id="268"/>
            <p14:sldId id="269"/>
            <p14:sldId id="280"/>
            <p14:sldId id="270"/>
            <p14:sldId id="271"/>
            <p14:sldId id="272"/>
            <p14:sldId id="273"/>
            <p14:sldId id="274"/>
            <p14:sldId id="276"/>
            <p14:sldId id="275"/>
            <p14:sldId id="277"/>
          </p14:sldIdLst>
        </p14:section>
        <p14:section name="Summary" id="{C2E267B9-E297-B84D-82FB-18B9669E2C7D}">
          <p14:sldIdLst>
            <p14:sldId id="278"/>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1"/>
    <p:restoredTop sz="96245"/>
  </p:normalViewPr>
  <p:slideViewPr>
    <p:cSldViewPr snapToGrid="0" snapToObjects="1">
      <p:cViewPr varScale="1">
        <p:scale>
          <a:sx n="95" d="100"/>
          <a:sy n="95"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11</a:t>
            </a:fld>
            <a:endParaRPr lang="en-US"/>
          </a:p>
        </p:txBody>
      </p:sp>
    </p:spTree>
    <p:extLst>
      <p:ext uri="{BB962C8B-B14F-4D97-AF65-F5344CB8AC3E}">
        <p14:creationId xmlns:p14="http://schemas.microsoft.com/office/powerpoint/2010/main" val="123691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Thirty</a:t>
            </a:r>
            <a:r>
              <a:rPr lang="en-US" baseline="0" dirty="0"/>
              <a:t> days have September, April, June and November </a:t>
            </a:r>
          </a:p>
          <a:p>
            <a:r>
              <a:rPr lang="en-US" baseline="0" dirty="0"/>
              <a:t>All the rest have 31, </a:t>
            </a:r>
          </a:p>
          <a:p>
            <a:r>
              <a:rPr lang="en-US" baseline="0" dirty="0"/>
              <a:t>Except for February – and that’s no fun! </a:t>
            </a:r>
          </a:p>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12</a:t>
            </a:fld>
            <a:endParaRPr lang="en-US"/>
          </a:p>
        </p:txBody>
      </p:sp>
    </p:spTree>
    <p:extLst>
      <p:ext uri="{BB962C8B-B14F-4D97-AF65-F5344CB8AC3E}">
        <p14:creationId xmlns:p14="http://schemas.microsoft.com/office/powerpoint/2010/main" val="100776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different</a:t>
            </a:r>
            <a:r>
              <a:rPr lang="en-US" baseline="0" dirty="0"/>
              <a:t> about this example? It raises the issue of having pre-conditions to our tests. For example, we want to have a list that is changed as a result of the inputs. Each time we run the test, we want to have the list in a certain state. Therefore, we are thinking about test that have pre-conditions. </a:t>
            </a:r>
          </a:p>
          <a:p>
            <a:endParaRPr lang="en-US" baseline="0" dirty="0"/>
          </a:p>
          <a:p>
            <a:r>
              <a:rPr lang="en-US" b="1" baseline="0" dirty="0"/>
              <a:t>Example equivalence classes: </a:t>
            </a:r>
          </a:p>
          <a:p>
            <a:r>
              <a:rPr lang="en-US" baseline="0" dirty="0"/>
              <a:t>Empty List </a:t>
            </a:r>
          </a:p>
          <a:p>
            <a:r>
              <a:rPr lang="en-US" baseline="0" dirty="0"/>
              <a:t>Add at start of the list </a:t>
            </a:r>
          </a:p>
          <a:p>
            <a:r>
              <a:rPr lang="en-US" baseline="0" dirty="0"/>
              <a:t>Add in the middle of the list </a:t>
            </a:r>
          </a:p>
          <a:p>
            <a:r>
              <a:rPr lang="en-US" baseline="0" dirty="0"/>
              <a:t>Add at the end of the list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13</a:t>
            </a:fld>
            <a:endParaRPr lang="en-US"/>
          </a:p>
        </p:txBody>
      </p:sp>
    </p:spTree>
    <p:extLst>
      <p:ext uri="{BB962C8B-B14F-4D97-AF65-F5344CB8AC3E}">
        <p14:creationId xmlns:p14="http://schemas.microsoft.com/office/powerpoint/2010/main" val="118111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14</a:t>
            </a:fld>
            <a:endParaRPr lang="en-US"/>
          </a:p>
        </p:txBody>
      </p:sp>
    </p:spTree>
    <p:extLst>
      <p:ext uri="{BB962C8B-B14F-4D97-AF65-F5344CB8AC3E}">
        <p14:creationId xmlns:p14="http://schemas.microsoft.com/office/powerpoint/2010/main" val="92574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16</a:t>
            </a:fld>
            <a:endParaRPr lang="en-US"/>
          </a:p>
        </p:txBody>
      </p:sp>
    </p:spTree>
    <p:extLst>
      <p:ext uri="{BB962C8B-B14F-4D97-AF65-F5344CB8AC3E}">
        <p14:creationId xmlns:p14="http://schemas.microsoft.com/office/powerpoint/2010/main" val="1459977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Drew the span of values on the board. The nominal value is a value chosen somewhere</a:t>
            </a:r>
            <a:r>
              <a:rPr lang="en-US" baseline="0" dirty="0"/>
              <a:t> above the min+1 and max-1 values.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17</a:t>
            </a:fld>
            <a:endParaRPr lang="en-US"/>
          </a:p>
        </p:txBody>
      </p:sp>
    </p:spTree>
    <p:extLst>
      <p:ext uri="{BB962C8B-B14F-4D97-AF65-F5344CB8AC3E}">
        <p14:creationId xmlns:p14="http://schemas.microsoft.com/office/powerpoint/2010/main" val="1146189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19</a:t>
            </a:fld>
            <a:endParaRPr lang="en-US"/>
          </a:p>
        </p:txBody>
      </p:sp>
    </p:spTree>
    <p:extLst>
      <p:ext uri="{BB962C8B-B14F-4D97-AF65-F5344CB8AC3E}">
        <p14:creationId xmlns:p14="http://schemas.microsoft.com/office/powerpoint/2010/main" val="80917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21</a:t>
            </a:fld>
            <a:endParaRPr lang="en-US"/>
          </a:p>
        </p:txBody>
      </p:sp>
    </p:spTree>
    <p:extLst>
      <p:ext uri="{BB962C8B-B14F-4D97-AF65-F5344CB8AC3E}">
        <p14:creationId xmlns:p14="http://schemas.microsoft.com/office/powerpoint/2010/main" val="53378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Thirty</a:t>
            </a:r>
            <a:r>
              <a:rPr lang="en-US" baseline="0" dirty="0"/>
              <a:t> days have September, April, June and November </a:t>
            </a:r>
          </a:p>
          <a:p>
            <a:r>
              <a:rPr lang="en-US" baseline="0" dirty="0"/>
              <a:t>All the rest have 31, </a:t>
            </a:r>
          </a:p>
          <a:p>
            <a:r>
              <a:rPr lang="en-US" baseline="0" dirty="0"/>
              <a:t>Except for February – and that’s no fun! </a:t>
            </a:r>
          </a:p>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22</a:t>
            </a:fld>
            <a:endParaRPr lang="en-US"/>
          </a:p>
        </p:txBody>
      </p:sp>
    </p:spTree>
    <p:extLst>
      <p:ext uri="{BB962C8B-B14F-4D97-AF65-F5344CB8AC3E}">
        <p14:creationId xmlns:p14="http://schemas.microsoft.com/office/powerpoint/2010/main" val="1439437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23</a:t>
            </a:fld>
            <a:endParaRPr lang="en-US"/>
          </a:p>
        </p:txBody>
      </p:sp>
    </p:spTree>
    <p:extLst>
      <p:ext uri="{BB962C8B-B14F-4D97-AF65-F5344CB8AC3E}">
        <p14:creationId xmlns:p14="http://schemas.microsoft.com/office/powerpoint/2010/main" val="143459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1615866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24</a:t>
            </a:fld>
            <a:endParaRPr lang="en-US"/>
          </a:p>
        </p:txBody>
      </p:sp>
    </p:spTree>
    <p:extLst>
      <p:ext uri="{BB962C8B-B14F-4D97-AF65-F5344CB8AC3E}">
        <p14:creationId xmlns:p14="http://schemas.microsoft.com/office/powerpoint/2010/main" val="1814706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25</a:t>
            </a:fld>
            <a:endParaRPr lang="en-US"/>
          </a:p>
        </p:txBody>
      </p:sp>
    </p:spTree>
    <p:extLst>
      <p:ext uri="{BB962C8B-B14F-4D97-AF65-F5344CB8AC3E}">
        <p14:creationId xmlns:p14="http://schemas.microsoft.com/office/powerpoint/2010/main" val="20498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statement isn’t complete. This is not uncommon</a:t>
            </a:r>
            <a:r>
              <a:rPr lang="en-US" baseline="0" dirty="0"/>
              <a:t> with requirements – they are often incomplete. When we start to write tests, it is likely that we will need to ask for more detail. For example, what happens if the three values do not form a valid triangle? How big can the triangles be, i.e. what is the range of values that can be accepted for a, b and c? How do we know the values represent one of the valid types? </a:t>
            </a:r>
          </a:p>
          <a:p>
            <a:endParaRPr lang="en-US" baseline="0" dirty="0"/>
          </a:p>
          <a:p>
            <a:r>
              <a:rPr lang="en-US" baseline="0" dirty="0"/>
              <a:t>We could request some additional information, which was written on the board. </a:t>
            </a:r>
          </a:p>
          <a:p>
            <a:endParaRPr lang="en-US" baseline="0" dirty="0"/>
          </a:p>
          <a:p>
            <a:r>
              <a:rPr lang="en-US" baseline="0" dirty="0"/>
              <a:t>There are the following conditions: </a:t>
            </a:r>
          </a:p>
          <a:p>
            <a:r>
              <a:rPr lang="en-US" baseline="0" dirty="0"/>
              <a:t>C1 a &lt;= b + c </a:t>
            </a:r>
          </a:p>
          <a:p>
            <a:r>
              <a:rPr lang="en-US" baseline="0" dirty="0"/>
              <a:t>C2 b &lt;= a + c</a:t>
            </a:r>
          </a:p>
          <a:p>
            <a:r>
              <a:rPr lang="en-US" baseline="0" dirty="0"/>
              <a:t>C3 c &lt;= a + b </a:t>
            </a:r>
          </a:p>
          <a:p>
            <a:endParaRPr lang="en-US" baseline="0" dirty="0"/>
          </a:p>
          <a:p>
            <a:r>
              <a:rPr lang="en-US" baseline="0" dirty="0"/>
              <a:t>If the values do not satisfy the conditions above, then the result is ‘Not a triangle’ </a:t>
            </a:r>
          </a:p>
          <a:p>
            <a:endParaRPr lang="en-US" baseline="0" dirty="0"/>
          </a:p>
          <a:p>
            <a:r>
              <a:rPr lang="en-US" baseline="0" dirty="0"/>
              <a:t>We need the rules about the triangles – see the notes for an earlier slide. </a:t>
            </a:r>
          </a:p>
          <a:p>
            <a:endParaRPr lang="en-US" baseline="0" dirty="0"/>
          </a:p>
          <a:p>
            <a:r>
              <a:rPr lang="en-US" baseline="0" dirty="0"/>
              <a:t>What about the number range? We will specify a constraint on this: </a:t>
            </a:r>
          </a:p>
          <a:p>
            <a:r>
              <a:rPr lang="en-US" baseline="0" dirty="0"/>
              <a:t>C4 1 &lt;= a &lt;= 200 </a:t>
            </a:r>
          </a:p>
          <a:p>
            <a:r>
              <a:rPr lang="en-US" baseline="0" dirty="0"/>
              <a:t>C5 1 &lt;= b &lt;= 200</a:t>
            </a:r>
          </a:p>
          <a:p>
            <a:r>
              <a:rPr lang="en-US" baseline="0" dirty="0"/>
              <a:t>C6 1 &lt;= c &lt;= 200 </a:t>
            </a:r>
          </a:p>
          <a:p>
            <a:endParaRPr lang="en-US" baseline="0" dirty="0"/>
          </a:p>
          <a:p>
            <a:r>
              <a:rPr lang="en-US" baseline="0" dirty="0"/>
              <a:t>What should happen in this situation? Should it be an error message, an exception or a different return value?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4</a:t>
            </a:fld>
            <a:endParaRPr lang="en-US"/>
          </a:p>
        </p:txBody>
      </p:sp>
    </p:spTree>
    <p:extLst>
      <p:ext uri="{BB962C8B-B14F-4D97-AF65-F5344CB8AC3E}">
        <p14:creationId xmlns:p14="http://schemas.microsoft.com/office/powerpoint/2010/main" val="136340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another class? Ask</a:t>
            </a:r>
            <a:r>
              <a:rPr lang="en-US" baseline="0" dirty="0"/>
              <a:t> the students to think about this. The answer is on the next slide.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5</a:t>
            </a:fld>
            <a:endParaRPr lang="en-US"/>
          </a:p>
        </p:txBody>
      </p:sp>
    </p:spTree>
    <p:extLst>
      <p:ext uri="{BB962C8B-B14F-4D97-AF65-F5344CB8AC3E}">
        <p14:creationId xmlns:p14="http://schemas.microsoft.com/office/powerpoint/2010/main" val="13967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6</a:t>
            </a:fld>
            <a:endParaRPr lang="en-US"/>
          </a:p>
        </p:txBody>
      </p:sp>
    </p:spTree>
    <p:extLst>
      <p:ext uri="{BB962C8B-B14F-4D97-AF65-F5344CB8AC3E}">
        <p14:creationId xmlns:p14="http://schemas.microsoft.com/office/powerpoint/2010/main" val="15319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discussed this using</a:t>
            </a:r>
            <a:r>
              <a:rPr lang="en-US" baseline="0" dirty="0"/>
              <a:t> some diagrams on the board. A summary of those diagrams is in a document in the Content folder for Chapter 2 and Chapter 3.</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7</a:t>
            </a:fld>
            <a:endParaRPr lang="en-US"/>
          </a:p>
        </p:txBody>
      </p:sp>
    </p:spTree>
    <p:extLst>
      <p:ext uri="{BB962C8B-B14F-4D97-AF65-F5344CB8AC3E}">
        <p14:creationId xmlns:p14="http://schemas.microsoft.com/office/powerpoint/2010/main" val="180695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8</a:t>
            </a:fld>
            <a:endParaRPr lang="en-US"/>
          </a:p>
        </p:txBody>
      </p:sp>
    </p:spTree>
    <p:extLst>
      <p:ext uri="{BB962C8B-B14F-4D97-AF65-F5344CB8AC3E}">
        <p14:creationId xmlns:p14="http://schemas.microsoft.com/office/powerpoint/2010/main" val="101035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might be better to choose a divide the expected output for the ‘A, B or C out of range’ values to make this clearer. So, instead we could have ‘A is out of range’, ‘b is out of range’ and ‘c is out of range’ and then we can see that there are two invalid values in those classes (one below 1 and one above 200). </a:t>
            </a:r>
          </a:p>
          <a:p>
            <a:endParaRPr lang="en-US" baseline="0" dirty="0"/>
          </a:p>
          <a:p>
            <a:r>
              <a:rPr lang="en-US" baseline="0" dirty="0"/>
              <a:t>Look in Jorgensen to see a similar table for the different combinations that would give Strong-Robust coverage of values.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extLst>
      <p:ext uri="{BB962C8B-B14F-4D97-AF65-F5344CB8AC3E}">
        <p14:creationId xmlns:p14="http://schemas.microsoft.com/office/powerpoint/2010/main" val="36801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 is that we might identify</a:t>
            </a:r>
            <a:r>
              <a:rPr lang="en-US" baseline="0" dirty="0"/>
              <a:t> a more useful set of test cases. For example, the list on the right suggests more possible test cases for the </a:t>
            </a:r>
            <a:r>
              <a:rPr lang="en-US" sz="1200" dirty="0"/>
              <a:t>Isosceles class. There are three possibilities to</a:t>
            </a:r>
            <a:r>
              <a:rPr lang="en-US" sz="1200" baseline="0" dirty="0"/>
              <a:t> test rather than one, as in the previous tables. In doing so, we might reveal problems with how an Isosceles triangle is identified. </a:t>
            </a:r>
          </a:p>
          <a:p>
            <a:endParaRPr lang="en-US" sz="1200" baseline="0" dirty="0"/>
          </a:p>
          <a:p>
            <a:r>
              <a:rPr lang="en-US" sz="1200" baseline="0" dirty="0"/>
              <a:t>This is part of Jorgensen’s view that testing is a craft that you learn. There aren’t simple rules that guarantee excellent tests. There are techniques that require thought to try and look for a suitable set of tests. </a:t>
            </a:r>
          </a:p>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10</a:t>
            </a:fld>
            <a:endParaRPr lang="en-US"/>
          </a:p>
        </p:txBody>
      </p:sp>
    </p:spTree>
    <p:extLst>
      <p:ext uri="{BB962C8B-B14F-4D97-AF65-F5344CB8AC3E}">
        <p14:creationId xmlns:p14="http://schemas.microsoft.com/office/powerpoint/2010/main" val="213848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2A9E1-3B0F-9949-87BF-085290C3EFEE}"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087FE-B322-8547-9D34-D8B7C88CD00F}"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D8F1-5F93-F040-A22B-46E8DB6B6724}"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1ABDC-BD52-1E4B-A2A9-25D8560FD10D}"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0CB308-E9E3-4C4F-B555-3EE0462A7738}"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65F962-C42C-AC4C-A987-62756C9B23CF}" type="datetime1">
              <a:rPr lang="en-GB" smtClean="0"/>
              <a:t>10/09/2018</a:t>
            </a:fld>
            <a:endParaRPr lang="en-US"/>
          </a:p>
        </p:txBody>
      </p:sp>
      <p:sp>
        <p:nvSpPr>
          <p:cNvPr id="8" name="Footer Placeholder 7"/>
          <p:cNvSpPr>
            <a:spLocks noGrp="1"/>
          </p:cNvSpPr>
          <p:nvPr>
            <p:ph type="ftr" sz="quarter" idx="11"/>
          </p:nvPr>
        </p:nvSpPr>
        <p:spPr/>
        <p:txBody>
          <a:bodyPr/>
          <a:lstStyle/>
          <a:p>
            <a:r>
              <a:rPr lang="en-US"/>
              <a:t>Chapter 1: Basic Concepts</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9FF457-A847-5343-A8F8-170F10625194}" type="datetime1">
              <a:rPr lang="en-GB" smtClean="0"/>
              <a:t>10/09/2018</a:t>
            </a:fld>
            <a:endParaRPr lang="en-US"/>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A1AD0-F1B2-054B-84F5-34BCDDC92D29}" type="datetime1">
              <a:rPr lang="en-GB" smtClean="0"/>
              <a:t>10/09/2018</a:t>
            </a:fld>
            <a:endParaRPr lang="en-US"/>
          </a:p>
        </p:txBody>
      </p:sp>
      <p:sp>
        <p:nvSpPr>
          <p:cNvPr id="3" name="Footer Placeholder 2"/>
          <p:cNvSpPr>
            <a:spLocks noGrp="1"/>
          </p:cNvSpPr>
          <p:nvPr>
            <p:ph type="ftr" sz="quarter" idx="11"/>
          </p:nvPr>
        </p:nvSpPr>
        <p:spPr/>
        <p:txBody>
          <a:bodyPr/>
          <a:lstStyle/>
          <a:p>
            <a:r>
              <a:rPr lang="en-US"/>
              <a:t>Chapter 1: Basic Concepts</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2F03E-93A3-0848-8ED4-B50EDD23EA25}"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0CC722-A0AD-7B47-B421-22C08EEAE6E8}"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DD6177B-4020-8C42-8456-56037FA630FE}" type="datetime1">
              <a:rPr lang="en-GB" smtClean="0"/>
              <a:t>10/09/2018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dirty="0"/>
              <a:t>Chapter 2: Black Box Testing</a:t>
            </a:r>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812" y="1122363"/>
            <a:ext cx="11444376" cy="2387600"/>
          </a:xfrm>
        </p:spPr>
        <p:txBody>
          <a:bodyPr/>
          <a:lstStyle/>
          <a:p>
            <a:r>
              <a:rPr lang="en-US" dirty="0"/>
              <a:t>Black </a:t>
            </a:r>
            <a:r>
              <a:rPr lang="en-US"/>
              <a:t>Box Testing (Part 2)</a:t>
            </a:r>
            <a:endParaRPr lang="en-US" dirty="0"/>
          </a:p>
        </p:txBody>
      </p:sp>
      <p:sp>
        <p:nvSpPr>
          <p:cNvPr id="3" name="Subtitle 2"/>
          <p:cNvSpPr>
            <a:spLocks noGrp="1"/>
          </p:cNvSpPr>
          <p:nvPr>
            <p:ph type="subTitle" idx="1"/>
          </p:nvPr>
        </p:nvSpPr>
        <p:spPr/>
        <p:txBody>
          <a:bodyPr/>
          <a:lstStyle/>
          <a:p>
            <a:r>
              <a:rPr lang="en-US" dirty="0"/>
              <a:t>Chapter 2</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Equivalence Classes</a:t>
            </a:r>
          </a:p>
        </p:txBody>
      </p:sp>
      <p:sp>
        <p:nvSpPr>
          <p:cNvPr id="3" name="Content Placeholder 2"/>
          <p:cNvSpPr>
            <a:spLocks noGrp="1"/>
          </p:cNvSpPr>
          <p:nvPr>
            <p:ph sz="half" idx="1"/>
          </p:nvPr>
        </p:nvSpPr>
        <p:spPr>
          <a:xfrm>
            <a:off x="838200" y="1569917"/>
            <a:ext cx="5181600" cy="4607046"/>
          </a:xfrm>
        </p:spPr>
        <p:txBody>
          <a:bodyPr>
            <a:normAutofit/>
          </a:bodyPr>
          <a:lstStyle/>
          <a:p>
            <a:r>
              <a:rPr lang="en-US" dirty="0"/>
              <a:t>The equivalence classes for the triangle are based on the expected outputs</a:t>
            </a:r>
          </a:p>
          <a:p>
            <a:r>
              <a:rPr lang="en-US" dirty="0"/>
              <a:t>Jorgensen suggests that we can consider equivalence classes based on the inputs. </a:t>
            </a:r>
          </a:p>
          <a:p>
            <a:r>
              <a:rPr lang="en-US" dirty="0"/>
              <a:t>Is there an advantage to this?</a:t>
            </a:r>
          </a:p>
        </p:txBody>
      </p:sp>
      <p:sp>
        <p:nvSpPr>
          <p:cNvPr id="6" name="Content Placeholder 5"/>
          <p:cNvSpPr>
            <a:spLocks noGrp="1"/>
          </p:cNvSpPr>
          <p:nvPr>
            <p:ph sz="half" idx="2"/>
          </p:nvPr>
        </p:nvSpPr>
        <p:spPr>
          <a:xfrm>
            <a:off x="6172200" y="1569917"/>
            <a:ext cx="5181600" cy="4607046"/>
          </a:xfrm>
        </p:spPr>
        <p:txBody>
          <a:bodyPr>
            <a:normAutofit/>
          </a:bodyPr>
          <a:lstStyle/>
          <a:p>
            <a:r>
              <a:rPr lang="en-US" dirty="0"/>
              <a:t>a = b = c</a:t>
            </a:r>
          </a:p>
          <a:p>
            <a:r>
              <a:rPr lang="en-US" dirty="0"/>
              <a:t>a = b; a ≠ c</a:t>
            </a:r>
          </a:p>
          <a:p>
            <a:r>
              <a:rPr lang="en-US" dirty="0"/>
              <a:t>a = c; a ≠ b</a:t>
            </a:r>
          </a:p>
          <a:p>
            <a:r>
              <a:rPr lang="en-US" dirty="0"/>
              <a:t>b = c; a ≠ b</a:t>
            </a:r>
          </a:p>
          <a:p>
            <a:r>
              <a:rPr lang="en-US" dirty="0"/>
              <a:t>a ≠ b; b ≠ c; a ≠ c</a:t>
            </a:r>
          </a:p>
          <a:p>
            <a:r>
              <a:rPr lang="en-US" dirty="0"/>
              <a:t>a ≤ b + c</a:t>
            </a:r>
          </a:p>
          <a:p>
            <a:r>
              <a:rPr lang="en-US" dirty="0"/>
              <a:t>b ≤ a + c</a:t>
            </a:r>
          </a:p>
          <a:p>
            <a:r>
              <a:rPr lang="en-US" dirty="0"/>
              <a:t>c ≤ a + b</a:t>
            </a:r>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10</a:t>
            </a:fld>
            <a:endParaRPr lang="en-US" dirty="0"/>
          </a:p>
        </p:txBody>
      </p:sp>
    </p:spTree>
    <p:extLst>
      <p:ext uri="{BB962C8B-B14F-4D97-AF65-F5344CB8AC3E}">
        <p14:creationId xmlns:p14="http://schemas.microsoft.com/office/powerpoint/2010/main" val="129686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Interest Calculation</a:t>
            </a:r>
          </a:p>
        </p:txBody>
      </p:sp>
      <p:sp>
        <p:nvSpPr>
          <p:cNvPr id="3" name="Content Placeholder 2"/>
          <p:cNvSpPr>
            <a:spLocks noGrp="1"/>
          </p:cNvSpPr>
          <p:nvPr>
            <p:ph idx="1"/>
          </p:nvPr>
        </p:nvSpPr>
        <p:spPr>
          <a:xfrm>
            <a:off x="448573" y="1358900"/>
            <a:ext cx="11369615" cy="4697292"/>
          </a:xfrm>
        </p:spPr>
        <p:txBody>
          <a:bodyPr>
            <a:normAutofit/>
          </a:bodyPr>
          <a:lstStyle/>
          <a:p>
            <a:r>
              <a:rPr lang="en-US" dirty="0"/>
              <a:t>What test cases would you identify to test a method for calculating interest on a bank account? </a:t>
            </a:r>
          </a:p>
          <a:p>
            <a:pPr lvl="1"/>
            <a:r>
              <a:rPr lang="en-US" b="1" dirty="0"/>
              <a:t>The bank pays 0% interest on balances under 1000 RMB, 1% interest on balances between 1000 RMB and 5000 RMB, and 2% interest over 5000 RMB</a:t>
            </a:r>
          </a:p>
          <a:p>
            <a:endParaRPr lang="en-US" dirty="0"/>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spTree>
    <p:extLst>
      <p:ext uri="{BB962C8B-B14F-4D97-AF65-F5344CB8AC3E}">
        <p14:creationId xmlns:p14="http://schemas.microsoft.com/office/powerpoint/2010/main" val="3748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Next Date</a:t>
            </a:r>
          </a:p>
        </p:txBody>
      </p:sp>
      <p:sp>
        <p:nvSpPr>
          <p:cNvPr id="3" name="Content Placeholder 2"/>
          <p:cNvSpPr>
            <a:spLocks noGrp="1"/>
          </p:cNvSpPr>
          <p:nvPr>
            <p:ph idx="1"/>
          </p:nvPr>
        </p:nvSpPr>
        <p:spPr>
          <a:xfrm>
            <a:off x="448573" y="1384300"/>
            <a:ext cx="11369615" cy="4671892"/>
          </a:xfrm>
        </p:spPr>
        <p:txBody>
          <a:bodyPr>
            <a:normAutofit lnSpcReduction="10000"/>
          </a:bodyPr>
          <a:lstStyle/>
          <a:p>
            <a:r>
              <a:rPr lang="en-US" dirty="0"/>
              <a:t>What equivalence partitions and test cases would you select for this method? </a:t>
            </a:r>
          </a:p>
          <a:p>
            <a:r>
              <a:rPr lang="en-US" dirty="0"/>
              <a:t>Why is this example harder? </a:t>
            </a:r>
          </a:p>
          <a:p>
            <a:r>
              <a:rPr lang="en-US" b="1" dirty="0"/>
              <a:t>Given a date between January 1</a:t>
            </a:r>
            <a:r>
              <a:rPr lang="en-US" b="1" baseline="30000" dirty="0"/>
              <a:t>st</a:t>
            </a:r>
            <a:r>
              <a:rPr lang="en-US" b="1" dirty="0"/>
              <a:t> 1880 and December 31</a:t>
            </a:r>
            <a:r>
              <a:rPr lang="en-US" b="1" baseline="30000" dirty="0"/>
              <a:t>st</a:t>
            </a:r>
            <a:r>
              <a:rPr lang="en-US" b="1" dirty="0"/>
              <a:t> 2099, the method returns the next date. For example, if the input date is 30 June 2012, it returns 1</a:t>
            </a:r>
            <a:r>
              <a:rPr lang="en-US" b="1" baseline="30000" dirty="0"/>
              <a:t>st</a:t>
            </a:r>
            <a:r>
              <a:rPr lang="en-US" b="1" dirty="0"/>
              <a:t> July 2012. </a:t>
            </a:r>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46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14388"/>
          </a:xfrm>
        </p:spPr>
        <p:txBody>
          <a:bodyPr/>
          <a:lstStyle/>
          <a:p>
            <a:r>
              <a:rPr lang="en-US" dirty="0"/>
              <a:t>Adding values to a sorted list</a:t>
            </a:r>
          </a:p>
        </p:txBody>
      </p:sp>
      <p:sp>
        <p:nvSpPr>
          <p:cNvPr id="3" name="Content Placeholder 2"/>
          <p:cNvSpPr>
            <a:spLocks noGrp="1"/>
          </p:cNvSpPr>
          <p:nvPr>
            <p:ph idx="1"/>
          </p:nvPr>
        </p:nvSpPr>
        <p:spPr>
          <a:xfrm>
            <a:off x="448573" y="1206500"/>
            <a:ext cx="11369615" cy="4849692"/>
          </a:xfrm>
        </p:spPr>
        <p:txBody>
          <a:bodyPr/>
          <a:lstStyle/>
          <a:p>
            <a:r>
              <a:rPr lang="en-US" dirty="0"/>
              <a:t>What test cases would you identify to test a method for adding an object to an ordered list of objects? </a:t>
            </a:r>
          </a:p>
          <a:p>
            <a:r>
              <a:rPr lang="en-US" dirty="0"/>
              <a:t>What is different about this example? </a:t>
            </a:r>
          </a:p>
          <a:p>
            <a:endParaRPr lang="en-US" dirty="0"/>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114907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987546"/>
          </a:xfrm>
        </p:spPr>
        <p:txBody>
          <a:bodyPr/>
          <a:lstStyle/>
          <a:p>
            <a:r>
              <a:rPr lang="en-US" dirty="0"/>
              <a:t>Pre-conditions</a:t>
            </a:r>
          </a:p>
        </p:txBody>
      </p:sp>
      <p:sp>
        <p:nvSpPr>
          <p:cNvPr id="3" name="Content Placeholder 2"/>
          <p:cNvSpPr>
            <a:spLocks noGrp="1"/>
          </p:cNvSpPr>
          <p:nvPr>
            <p:ph idx="1"/>
          </p:nvPr>
        </p:nvSpPr>
        <p:spPr>
          <a:xfrm>
            <a:off x="448573" y="1143000"/>
            <a:ext cx="11369615" cy="4913192"/>
          </a:xfrm>
        </p:spPr>
        <p:txBody>
          <a:bodyPr/>
          <a:lstStyle/>
          <a:p>
            <a:r>
              <a:rPr lang="en-US" dirty="0"/>
              <a:t>Adding values to the sorted list means that we are not just thinking about the values we pass to the method </a:t>
            </a:r>
          </a:p>
          <a:p>
            <a:r>
              <a:rPr lang="en-US" dirty="0"/>
              <a:t>We are also thinking about the state of the list after the previous data input into the list. </a:t>
            </a:r>
          </a:p>
          <a:p>
            <a:r>
              <a:rPr lang="en-US" dirty="0"/>
              <a:t>We are thinking about the pre-conditions needed to get ready to run a test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82789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pPr/>
              <a:t>15</a:t>
            </a:fld>
            <a:endParaRPr lang="en-US"/>
          </a:p>
        </p:txBody>
      </p:sp>
      <p:sp>
        <p:nvSpPr>
          <p:cNvPr id="11" name="Subtitle 10"/>
          <p:cNvSpPr>
            <a:spLocks noGrp="1"/>
          </p:cNvSpPr>
          <p:nvPr>
            <p:ph type="subTitle" idx="1"/>
          </p:nvPr>
        </p:nvSpPr>
        <p:spPr/>
        <p:txBody>
          <a:bodyPr/>
          <a:lstStyle/>
          <a:p>
            <a:endParaRPr lang="en-US"/>
          </a:p>
        </p:txBody>
      </p:sp>
      <p:sp>
        <p:nvSpPr>
          <p:cNvPr id="10" name="Title 9"/>
          <p:cNvSpPr>
            <a:spLocks noGrp="1"/>
          </p:cNvSpPr>
          <p:nvPr>
            <p:ph type="ctrTitle"/>
          </p:nvPr>
        </p:nvSpPr>
        <p:spPr/>
        <p:txBody>
          <a:bodyPr/>
          <a:lstStyle/>
          <a:p>
            <a:r>
              <a:rPr lang="en-US" dirty="0"/>
              <a:t>Boundary Value Analysis</a:t>
            </a:r>
          </a:p>
        </p:txBody>
      </p:sp>
      <p:sp>
        <p:nvSpPr>
          <p:cNvPr id="4" name="Footer Placeholder 3"/>
          <p:cNvSpPr>
            <a:spLocks noGrp="1"/>
          </p:cNvSpPr>
          <p:nvPr>
            <p:ph type="ftr" sz="quarter" idx="4294967295"/>
          </p:nvPr>
        </p:nvSpPr>
        <p:spPr>
          <a:xfrm>
            <a:off x="0" y="6356350"/>
            <a:ext cx="5657850" cy="365125"/>
          </a:xfrm>
        </p:spPr>
        <p:txBody>
          <a:bodyPr/>
          <a:lstStyle/>
          <a:p>
            <a:r>
              <a:rPr lang="en-US"/>
              <a:t>Chapter 1: Basic Concepts</a:t>
            </a:r>
          </a:p>
        </p:txBody>
      </p:sp>
    </p:spTree>
    <p:extLst>
      <p:ext uri="{BB962C8B-B14F-4D97-AF65-F5344CB8AC3E}">
        <p14:creationId xmlns:p14="http://schemas.microsoft.com/office/powerpoint/2010/main" val="193633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a:t>
            </a:r>
          </a:p>
        </p:txBody>
      </p:sp>
      <p:sp>
        <p:nvSpPr>
          <p:cNvPr id="3" name="Content Placeholder 2"/>
          <p:cNvSpPr>
            <a:spLocks noGrp="1"/>
          </p:cNvSpPr>
          <p:nvPr>
            <p:ph idx="1"/>
          </p:nvPr>
        </p:nvSpPr>
        <p:spPr>
          <a:xfrm>
            <a:off x="448573" y="1409700"/>
            <a:ext cx="11369615" cy="4646492"/>
          </a:xfrm>
        </p:spPr>
        <p:txBody>
          <a:bodyPr/>
          <a:lstStyle/>
          <a:p>
            <a:r>
              <a:rPr lang="en-US" dirty="0"/>
              <a:t>Boundary Value Analysis focuses on the boundary of the inputs for the test cases.</a:t>
            </a:r>
          </a:p>
          <a:p>
            <a:endParaRPr lang="en-US" dirty="0"/>
          </a:p>
          <a:p>
            <a:r>
              <a:rPr lang="en-US" dirty="0"/>
              <a:t>The reason for focusing on the boundary value testing is that errors do occur near the extreme values of an input variable</a:t>
            </a:r>
          </a:p>
          <a:p>
            <a:pPr lvl="1"/>
            <a:r>
              <a:rPr lang="en-US" dirty="0"/>
              <a:t>E.g. conditions (&lt; instead of &lt;=), counters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dirty="0"/>
          </a:p>
        </p:txBody>
      </p:sp>
    </p:spTree>
    <p:extLst>
      <p:ext uri="{BB962C8B-B14F-4D97-AF65-F5344CB8AC3E}">
        <p14:creationId xmlns:p14="http://schemas.microsoft.com/office/powerpoint/2010/main" val="42633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a:t>
            </a:r>
          </a:p>
        </p:txBody>
      </p:sp>
      <p:sp>
        <p:nvSpPr>
          <p:cNvPr id="3" name="Content Placeholder 2"/>
          <p:cNvSpPr>
            <a:spLocks noGrp="1"/>
          </p:cNvSpPr>
          <p:nvPr>
            <p:ph idx="1"/>
          </p:nvPr>
        </p:nvSpPr>
        <p:spPr>
          <a:xfrm>
            <a:off x="448573" y="1320800"/>
            <a:ext cx="11369615" cy="4735392"/>
          </a:xfrm>
        </p:spPr>
        <p:txBody>
          <a:bodyPr/>
          <a:lstStyle/>
          <a:p>
            <a:r>
              <a:rPr lang="en-US" dirty="0"/>
              <a:t>For any input variable, create tests cases with values that are: </a:t>
            </a:r>
          </a:p>
          <a:p>
            <a:pPr lvl="1"/>
            <a:r>
              <a:rPr lang="en-US" dirty="0"/>
              <a:t>At the minimum (min)</a:t>
            </a:r>
          </a:p>
          <a:p>
            <a:pPr lvl="1"/>
            <a:r>
              <a:rPr lang="en-US" dirty="0"/>
              <a:t>Just above the minimum (min + 1)</a:t>
            </a:r>
          </a:p>
          <a:p>
            <a:pPr lvl="1"/>
            <a:r>
              <a:rPr lang="en-US" dirty="0"/>
              <a:t>At a nominal value </a:t>
            </a:r>
          </a:p>
          <a:p>
            <a:pPr lvl="1"/>
            <a:r>
              <a:rPr lang="en-US" dirty="0"/>
              <a:t>Just below the maximum (max – 1)</a:t>
            </a:r>
          </a:p>
          <a:p>
            <a:pPr lvl="1"/>
            <a:r>
              <a:rPr lang="en-US" dirty="0"/>
              <a:t>At the maximum (max) </a:t>
            </a:r>
          </a:p>
          <a:p>
            <a:pPr lvl="1"/>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Tree>
    <p:extLst>
      <p:ext uri="{BB962C8B-B14F-4D97-AF65-F5344CB8AC3E}">
        <p14:creationId xmlns:p14="http://schemas.microsoft.com/office/powerpoint/2010/main" val="139854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Boundary Value Analysis</a:t>
            </a:r>
          </a:p>
        </p:txBody>
      </p:sp>
      <p:sp>
        <p:nvSpPr>
          <p:cNvPr id="3" name="Content Placeholder 2"/>
          <p:cNvSpPr>
            <a:spLocks noGrp="1"/>
          </p:cNvSpPr>
          <p:nvPr>
            <p:ph idx="1"/>
          </p:nvPr>
        </p:nvSpPr>
        <p:spPr>
          <a:xfrm>
            <a:off x="448573" y="1295400"/>
            <a:ext cx="11369615" cy="4760792"/>
          </a:xfrm>
        </p:spPr>
        <p:txBody>
          <a:bodyPr>
            <a:normAutofit/>
          </a:bodyPr>
          <a:lstStyle/>
          <a:p>
            <a:r>
              <a:rPr lang="en-US" dirty="0"/>
              <a:t>Boundary Value Analysis works well when the variables are independent and represent bounded physical quantities </a:t>
            </a:r>
          </a:p>
          <a:p>
            <a:pPr lvl="1"/>
            <a:r>
              <a:rPr lang="en-US" dirty="0"/>
              <a:t>E.g. good for temperatures, air speed, etc.</a:t>
            </a:r>
          </a:p>
          <a:p>
            <a:pPr lvl="1"/>
            <a:r>
              <a:rPr lang="en-US" dirty="0"/>
              <a:t>Helps us to explore what happens when values are outside the range </a:t>
            </a:r>
          </a:p>
          <a:p>
            <a:r>
              <a:rPr lang="en-US" dirty="0"/>
              <a:t>Are the boundaries useful for dates? </a:t>
            </a:r>
          </a:p>
          <a:p>
            <a:pPr lvl="1"/>
            <a:r>
              <a:rPr lang="en-US" dirty="0"/>
              <a:t>Date has three related (not independent) values</a:t>
            </a:r>
          </a:p>
          <a:p>
            <a:pPr lvl="2"/>
            <a:r>
              <a:rPr lang="en-US" dirty="0"/>
              <a:t>Day, Month and Year</a:t>
            </a:r>
          </a:p>
          <a:p>
            <a:pPr lvl="1"/>
            <a:r>
              <a:rPr lang="en-US" dirty="0"/>
              <a:t>There are boundaries with such values, e.g. start and end of the months and years</a:t>
            </a:r>
          </a:p>
          <a:p>
            <a:pPr lvl="1"/>
            <a:endParaRPr lang="en-US" dirty="0"/>
          </a:p>
          <a:p>
            <a:endParaRPr lang="en-US" dirty="0"/>
          </a:p>
          <a:p>
            <a:pPr lvl="1"/>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107841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Example</a:t>
            </a:r>
          </a:p>
        </p:txBody>
      </p:sp>
      <p:sp>
        <p:nvSpPr>
          <p:cNvPr id="3" name="Content Placeholder 2"/>
          <p:cNvSpPr>
            <a:spLocks noGrp="1"/>
          </p:cNvSpPr>
          <p:nvPr>
            <p:ph idx="1"/>
          </p:nvPr>
        </p:nvSpPr>
        <p:spPr>
          <a:xfrm>
            <a:off x="584200" y="1270000"/>
            <a:ext cx="11233988" cy="4861778"/>
          </a:xfrm>
        </p:spPr>
        <p:txBody>
          <a:bodyPr/>
          <a:lstStyle/>
          <a:p>
            <a:r>
              <a:rPr lang="en-US" dirty="0"/>
              <a:t>We will use the same Triangle example: </a:t>
            </a:r>
          </a:p>
          <a:p>
            <a:pPr lvl="1">
              <a:buFont typeface="Arial"/>
              <a:buChar char="•"/>
            </a:pPr>
            <a:r>
              <a:rPr lang="en-US" dirty="0"/>
              <a:t>Three inputs: a, b and c </a:t>
            </a:r>
          </a:p>
          <a:p>
            <a:pPr lvl="1">
              <a:buFont typeface="Arial"/>
              <a:buChar char="•"/>
            </a:pPr>
            <a:r>
              <a:rPr lang="en-US" dirty="0"/>
              <a:t>1 &lt;= a &lt;= 200 </a:t>
            </a:r>
          </a:p>
          <a:p>
            <a:pPr lvl="1">
              <a:buFont typeface="Arial"/>
              <a:buChar char="•"/>
            </a:pPr>
            <a:r>
              <a:rPr lang="en-US" dirty="0"/>
              <a:t>1 &lt;= b &lt;= 200 </a:t>
            </a:r>
          </a:p>
          <a:p>
            <a:pPr lvl="1">
              <a:buFont typeface="Arial"/>
              <a:buChar char="•"/>
            </a:pPr>
            <a:r>
              <a:rPr lang="en-US" dirty="0"/>
              <a:t>1 &lt;= c &lt;= 200 </a:t>
            </a:r>
          </a:p>
          <a:p>
            <a:r>
              <a:rPr lang="en-US" dirty="0"/>
              <a:t>What boundary values could we select for a? </a:t>
            </a:r>
          </a:p>
          <a:p>
            <a:r>
              <a:rPr lang="en-US" dirty="0"/>
              <a:t>a = 1, 2, 100, 199, 200 </a:t>
            </a:r>
          </a:p>
          <a:p>
            <a:r>
              <a:rPr lang="en-US" dirty="0"/>
              <a:t>What values could we select for b and c? </a:t>
            </a:r>
          </a:p>
          <a:p>
            <a:r>
              <a:rPr lang="en-US" dirty="0"/>
              <a:t>What other values should we consider?</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spTree>
    <p:extLst>
      <p:ext uri="{BB962C8B-B14F-4D97-AF65-F5344CB8AC3E}">
        <p14:creationId xmlns:p14="http://schemas.microsoft.com/office/powerpoint/2010/main" val="9549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Develop example test cases for Equivalence Class Partitions</a:t>
            </a:r>
          </a:p>
          <a:p>
            <a:r>
              <a:rPr lang="en-US" dirty="0"/>
              <a:t>Discuss the term Boundary Value Analysis and how it can be used to generate test cases</a:t>
            </a:r>
          </a:p>
          <a:p>
            <a:r>
              <a:rPr lang="en-US" dirty="0"/>
              <a:t>Develop example test cases for Boundary Value Analysis</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2</a:t>
            </a:fld>
            <a:endParaRPr lang="en-US"/>
          </a:p>
        </p:txBody>
      </p:sp>
    </p:spTree>
    <p:extLst>
      <p:ext uri="{BB962C8B-B14F-4D97-AF65-F5344CB8AC3E}">
        <p14:creationId xmlns:p14="http://schemas.microsoft.com/office/powerpoint/2010/main" val="7091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Testing</a:t>
            </a:r>
          </a:p>
        </p:txBody>
      </p:sp>
      <p:sp>
        <p:nvSpPr>
          <p:cNvPr id="3" name="Content Placeholder 2"/>
          <p:cNvSpPr>
            <a:spLocks noGrp="1"/>
          </p:cNvSpPr>
          <p:nvPr>
            <p:ph idx="1"/>
          </p:nvPr>
        </p:nvSpPr>
        <p:spPr/>
        <p:txBody>
          <a:bodyPr/>
          <a:lstStyle/>
          <a:p>
            <a:r>
              <a:rPr lang="en-US" dirty="0"/>
              <a:t>As well as the values in the valid (normal) range, we can test values which are just outside the valid range</a:t>
            </a:r>
          </a:p>
          <a:p>
            <a:r>
              <a:rPr lang="en-US" dirty="0"/>
              <a:t>What happens when a value moves outside the range? Will it continue to work? Will it generate an error or exception?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p:spTree>
    <p:extLst>
      <p:ext uri="{BB962C8B-B14F-4D97-AF65-F5344CB8AC3E}">
        <p14:creationId xmlns:p14="http://schemas.microsoft.com/office/powerpoint/2010/main" val="189079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Interest Calculation</a:t>
            </a:r>
          </a:p>
        </p:txBody>
      </p:sp>
      <p:sp>
        <p:nvSpPr>
          <p:cNvPr id="3" name="Content Placeholder 2"/>
          <p:cNvSpPr>
            <a:spLocks noGrp="1"/>
          </p:cNvSpPr>
          <p:nvPr>
            <p:ph idx="1"/>
          </p:nvPr>
        </p:nvSpPr>
        <p:spPr>
          <a:xfrm>
            <a:off x="448573" y="1320800"/>
            <a:ext cx="11369615" cy="4735392"/>
          </a:xfrm>
        </p:spPr>
        <p:txBody>
          <a:bodyPr>
            <a:normAutofit/>
          </a:bodyPr>
          <a:lstStyle/>
          <a:p>
            <a:r>
              <a:rPr lang="en-US" dirty="0"/>
              <a:t>What boundary value test cases would you identify to test a method for calculating interest on a bank account? </a:t>
            </a:r>
          </a:p>
          <a:p>
            <a:pPr lvl="1"/>
            <a:r>
              <a:rPr lang="en-US" b="1" dirty="0"/>
              <a:t>The bank pays 0% interest on balances under 1000 RMB, 1% interest on balances between 1000 RMB and 5000 RMB, and 2% interest over 5000 RMB</a:t>
            </a:r>
          </a:p>
          <a:p>
            <a:pPr marL="0" indent="0">
              <a:buNone/>
            </a:pPr>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Tree>
    <p:extLst>
      <p:ext uri="{BB962C8B-B14F-4D97-AF65-F5344CB8AC3E}">
        <p14:creationId xmlns:p14="http://schemas.microsoft.com/office/powerpoint/2010/main" val="122844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Next Date</a:t>
            </a:r>
          </a:p>
        </p:txBody>
      </p:sp>
      <p:sp>
        <p:nvSpPr>
          <p:cNvPr id="3" name="Content Placeholder 2"/>
          <p:cNvSpPr>
            <a:spLocks noGrp="1"/>
          </p:cNvSpPr>
          <p:nvPr>
            <p:ph idx="1"/>
          </p:nvPr>
        </p:nvSpPr>
        <p:spPr>
          <a:xfrm>
            <a:off x="448573" y="1397000"/>
            <a:ext cx="11369615" cy="4432300"/>
          </a:xfrm>
        </p:spPr>
        <p:txBody>
          <a:bodyPr>
            <a:normAutofit/>
          </a:bodyPr>
          <a:lstStyle/>
          <a:p>
            <a:r>
              <a:rPr lang="en-US" dirty="0"/>
              <a:t>What boundary value test cases would you select for this method? </a:t>
            </a:r>
          </a:p>
          <a:p>
            <a:r>
              <a:rPr lang="en-US" b="1" dirty="0"/>
              <a:t>Given a date between January 1</a:t>
            </a:r>
            <a:r>
              <a:rPr lang="en-US" b="1" baseline="30000" dirty="0"/>
              <a:t>st</a:t>
            </a:r>
            <a:r>
              <a:rPr lang="en-US" b="1" dirty="0"/>
              <a:t> 1880 and December 31</a:t>
            </a:r>
            <a:r>
              <a:rPr lang="en-US" b="1" baseline="30000" dirty="0"/>
              <a:t>st</a:t>
            </a:r>
            <a:r>
              <a:rPr lang="en-US" b="1" dirty="0"/>
              <a:t> 2099, the method returns the next date. For example, if the input date is 30 June 2012, it returns 1</a:t>
            </a:r>
            <a:r>
              <a:rPr lang="en-US" b="1" baseline="30000" dirty="0"/>
              <a:t>st</a:t>
            </a:r>
            <a:r>
              <a:rPr lang="en-US" b="1" dirty="0"/>
              <a:t> July 2012.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22</a:t>
            </a:fld>
            <a:endParaRPr lang="en-US"/>
          </a:p>
        </p:txBody>
      </p:sp>
    </p:spTree>
    <p:extLst>
      <p:ext uri="{BB962C8B-B14F-4D97-AF65-F5344CB8AC3E}">
        <p14:creationId xmlns:p14="http://schemas.microsoft.com/office/powerpoint/2010/main" val="15596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values to a sorted list</a:t>
            </a:r>
          </a:p>
        </p:txBody>
      </p:sp>
      <p:sp>
        <p:nvSpPr>
          <p:cNvPr id="3" name="Content Placeholder 2"/>
          <p:cNvSpPr>
            <a:spLocks noGrp="1"/>
          </p:cNvSpPr>
          <p:nvPr>
            <p:ph idx="1"/>
          </p:nvPr>
        </p:nvSpPr>
        <p:spPr>
          <a:xfrm>
            <a:off x="448573" y="1384300"/>
            <a:ext cx="11369615" cy="4671892"/>
          </a:xfrm>
        </p:spPr>
        <p:txBody>
          <a:bodyPr/>
          <a:lstStyle/>
          <a:p>
            <a:r>
              <a:rPr lang="en-US" dirty="0"/>
              <a:t>What boundary value test cases would you identify to test a method for adding an object to an ordered list of objects?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23</a:t>
            </a:fld>
            <a:endParaRPr lang="en-US"/>
          </a:p>
        </p:txBody>
      </p:sp>
    </p:spTree>
    <p:extLst>
      <p:ext uri="{BB962C8B-B14F-4D97-AF65-F5344CB8AC3E}">
        <p14:creationId xmlns:p14="http://schemas.microsoft.com/office/powerpoint/2010/main" val="130160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black-box testing? </a:t>
            </a:r>
          </a:p>
          <a:p>
            <a:r>
              <a:rPr lang="en-US" dirty="0"/>
              <a:t>Techniques to help specify test cases based on the specification </a:t>
            </a:r>
          </a:p>
          <a:p>
            <a:r>
              <a:rPr lang="en-US" dirty="0"/>
              <a:t>The use of Equivalence Partitions </a:t>
            </a:r>
          </a:p>
          <a:p>
            <a:r>
              <a:rPr lang="en-US" dirty="0"/>
              <a:t>The use of Boundary Value Analysis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24</a:t>
            </a:fld>
            <a:endParaRPr lang="en-US" dirty="0"/>
          </a:p>
        </p:txBody>
      </p:sp>
    </p:spTree>
    <p:extLst>
      <p:ext uri="{BB962C8B-B14F-4D97-AF65-F5344CB8AC3E}">
        <p14:creationId xmlns:p14="http://schemas.microsoft.com/office/powerpoint/2010/main" val="179455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25</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Any Questions?</a:t>
            </a:r>
          </a:p>
        </p:txBody>
      </p:sp>
      <p:sp>
        <p:nvSpPr>
          <p:cNvPr id="4" name="Footer Placeholder 3"/>
          <p:cNvSpPr>
            <a:spLocks noGrp="1"/>
          </p:cNvSpPr>
          <p:nvPr>
            <p:ph type="ftr" sz="quarter" idx="4294967295"/>
          </p:nvPr>
        </p:nvSpPr>
        <p:spPr>
          <a:xfrm>
            <a:off x="511834" y="6356350"/>
            <a:ext cx="5146016" cy="365125"/>
          </a:xfrm>
        </p:spPr>
        <p:txBody>
          <a:bodyPr/>
          <a:lstStyle/>
          <a:p>
            <a:r>
              <a:rPr lang="en-US"/>
              <a:t>Chapter 2: Black Box Testing</a:t>
            </a:r>
            <a:endParaRPr lang="en-US" dirty="0"/>
          </a:p>
        </p:txBody>
      </p:sp>
    </p:spTree>
    <p:extLst>
      <p:ext uri="{BB962C8B-B14F-4D97-AF65-F5344CB8AC3E}">
        <p14:creationId xmlns:p14="http://schemas.microsoft.com/office/powerpoint/2010/main" val="179210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3</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Equivalence Classes</a:t>
            </a:r>
          </a:p>
        </p:txBody>
      </p:sp>
      <p:sp>
        <p:nvSpPr>
          <p:cNvPr id="4" name="Footer Placeholder 3"/>
          <p:cNvSpPr>
            <a:spLocks noGrp="1"/>
          </p:cNvSpPr>
          <p:nvPr>
            <p:ph type="ftr" sz="quarter" idx="4294967295"/>
          </p:nvPr>
        </p:nvSpPr>
        <p:spPr>
          <a:xfrm>
            <a:off x="0" y="6356350"/>
            <a:ext cx="5657850" cy="365125"/>
          </a:xfrm>
        </p:spPr>
        <p:txBody>
          <a:bodyPr/>
          <a:lstStyle/>
          <a:p>
            <a:r>
              <a:rPr lang="en-US"/>
              <a:t>Chapter 1: Basic Concepts</a:t>
            </a:r>
          </a:p>
        </p:txBody>
      </p:sp>
    </p:spTree>
    <p:extLst>
      <p:ext uri="{BB962C8B-B14F-4D97-AF65-F5344CB8AC3E}">
        <p14:creationId xmlns:p14="http://schemas.microsoft.com/office/powerpoint/2010/main" val="9810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Triangle Example</a:t>
            </a:r>
          </a:p>
        </p:txBody>
      </p:sp>
      <p:sp>
        <p:nvSpPr>
          <p:cNvPr id="3" name="Content Placeholder 2"/>
          <p:cNvSpPr>
            <a:spLocks noGrp="1"/>
          </p:cNvSpPr>
          <p:nvPr>
            <p:ph idx="1"/>
          </p:nvPr>
        </p:nvSpPr>
        <p:spPr>
          <a:xfrm>
            <a:off x="558800" y="1320801"/>
            <a:ext cx="11442700" cy="4737100"/>
          </a:xfrm>
        </p:spPr>
        <p:txBody>
          <a:bodyPr>
            <a:normAutofit fontScale="92500" lnSpcReduction="10000"/>
          </a:bodyPr>
          <a:lstStyle/>
          <a:p>
            <a:pPr marL="0" indent="0">
              <a:buNone/>
            </a:pPr>
            <a:r>
              <a:rPr lang="en-US" b="1" dirty="0"/>
              <a:t>A Shape module has a feature to return a value to indicate if a triangle is one of the types “Isosceles”, “Equilateral” or “Scalene”</a:t>
            </a:r>
          </a:p>
          <a:p>
            <a:pPr marL="0" indent="0">
              <a:buNone/>
            </a:pPr>
            <a:r>
              <a:rPr lang="en-US" b="1" dirty="0"/>
              <a:t>The feature takes three values which represent the lengths of the three sides for the triangle. </a:t>
            </a:r>
          </a:p>
          <a:p>
            <a:endParaRPr lang="en-US" dirty="0"/>
          </a:p>
          <a:p>
            <a:pPr marL="400050" lvl="2" indent="0">
              <a:buNone/>
            </a:pPr>
            <a:r>
              <a:rPr lang="en-US" sz="3200" dirty="0"/>
              <a:t>public String </a:t>
            </a:r>
            <a:r>
              <a:rPr lang="en-US" sz="3200" dirty="0" err="1"/>
              <a:t>getTriangleType</a:t>
            </a:r>
            <a:r>
              <a:rPr lang="en-US" sz="3200" dirty="0"/>
              <a:t>(</a:t>
            </a:r>
            <a:r>
              <a:rPr lang="en-US" sz="3200" dirty="0" err="1"/>
              <a:t>int</a:t>
            </a:r>
            <a:r>
              <a:rPr lang="en-US" sz="3200" dirty="0"/>
              <a:t> a, </a:t>
            </a:r>
            <a:r>
              <a:rPr lang="en-US" sz="3200" dirty="0" err="1"/>
              <a:t>int</a:t>
            </a:r>
            <a:r>
              <a:rPr lang="en-US" sz="3200" dirty="0"/>
              <a:t> b, </a:t>
            </a:r>
            <a:r>
              <a:rPr lang="en-US" sz="3200" dirty="0" err="1"/>
              <a:t>int</a:t>
            </a:r>
            <a:r>
              <a:rPr lang="en-US" sz="3200" dirty="0"/>
              <a:t> c) </a:t>
            </a:r>
          </a:p>
          <a:p>
            <a:endParaRPr lang="en-US" sz="1500" dirty="0"/>
          </a:p>
          <a:p>
            <a:r>
              <a:rPr lang="en-US" dirty="0"/>
              <a:t>What should we test? </a:t>
            </a:r>
          </a:p>
          <a:p>
            <a:r>
              <a:rPr lang="en-US" dirty="0"/>
              <a:t>Should we use input or output values to identify equivalence classes? </a:t>
            </a:r>
          </a:p>
          <a:p>
            <a:r>
              <a:rPr lang="en-US" dirty="0"/>
              <a:t>What other information do we need to know?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Tree>
    <p:extLst>
      <p:ext uri="{BB962C8B-B14F-4D97-AF65-F5344CB8AC3E}">
        <p14:creationId xmlns:p14="http://schemas.microsoft.com/office/powerpoint/2010/main" val="13079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95833"/>
            <a:ext cx="11369615" cy="831267"/>
          </a:xfrm>
        </p:spPr>
        <p:txBody>
          <a:bodyPr/>
          <a:lstStyle/>
          <a:p>
            <a:r>
              <a:rPr lang="en-US" dirty="0"/>
              <a:t>Example Steps</a:t>
            </a:r>
          </a:p>
        </p:txBody>
      </p:sp>
      <p:sp>
        <p:nvSpPr>
          <p:cNvPr id="3" name="Content Placeholder 2"/>
          <p:cNvSpPr>
            <a:spLocks noGrp="1"/>
          </p:cNvSpPr>
          <p:nvPr>
            <p:ph idx="1"/>
          </p:nvPr>
        </p:nvSpPr>
        <p:spPr>
          <a:xfrm>
            <a:off x="448573" y="927100"/>
            <a:ext cx="9762227" cy="5238750"/>
          </a:xfrm>
        </p:spPr>
        <p:txBody>
          <a:bodyPr>
            <a:normAutofit/>
          </a:bodyPr>
          <a:lstStyle/>
          <a:p>
            <a:r>
              <a:rPr lang="en-US" dirty="0"/>
              <a:t>Step 1: Possible equivalence classes:</a:t>
            </a:r>
          </a:p>
          <a:p>
            <a:pPr lvl="1"/>
            <a:r>
              <a:rPr lang="en-US" dirty="0"/>
              <a:t>Isosceles</a:t>
            </a:r>
          </a:p>
          <a:p>
            <a:pPr lvl="1"/>
            <a:r>
              <a:rPr lang="en-US" dirty="0"/>
              <a:t>Equilateral </a:t>
            </a:r>
          </a:p>
          <a:p>
            <a:pPr lvl="1"/>
            <a:r>
              <a:rPr lang="en-US" dirty="0"/>
              <a:t>Scalene </a:t>
            </a:r>
          </a:p>
          <a:p>
            <a:pPr lvl="1"/>
            <a:r>
              <a:rPr lang="en-US" dirty="0"/>
              <a:t>Not a triangle</a:t>
            </a:r>
          </a:p>
          <a:p>
            <a:r>
              <a:rPr lang="en-US" dirty="0"/>
              <a:t>Steps 2 and 3: Gives us one test case per class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45199410"/>
              </p:ext>
            </p:extLst>
          </p:nvPr>
        </p:nvGraphicFramePr>
        <p:xfrm>
          <a:off x="2087230" y="3757273"/>
          <a:ext cx="7151640" cy="22860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6408314" y="1758367"/>
            <a:ext cx="4404571" cy="6463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3600" dirty="0"/>
              <a:t>Is there another class?</a:t>
            </a:r>
          </a:p>
        </p:txBody>
      </p:sp>
    </p:spTree>
    <p:extLst>
      <p:ext uri="{BB962C8B-B14F-4D97-AF65-F5344CB8AC3E}">
        <p14:creationId xmlns:p14="http://schemas.microsoft.com/office/powerpoint/2010/main" val="11314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9746"/>
          </a:xfrm>
        </p:spPr>
        <p:txBody>
          <a:bodyPr/>
          <a:lstStyle/>
          <a:p>
            <a:r>
              <a:rPr lang="en-US" dirty="0"/>
              <a:t>Is there another class? </a:t>
            </a:r>
          </a:p>
        </p:txBody>
      </p:sp>
      <p:sp>
        <p:nvSpPr>
          <p:cNvPr id="3" name="Content Placeholder 2"/>
          <p:cNvSpPr>
            <a:spLocks noGrp="1"/>
          </p:cNvSpPr>
          <p:nvPr>
            <p:ph idx="1"/>
          </p:nvPr>
        </p:nvSpPr>
        <p:spPr>
          <a:xfrm>
            <a:off x="558800" y="1054101"/>
            <a:ext cx="10922000" cy="2524440"/>
          </a:xfrm>
        </p:spPr>
        <p:txBody>
          <a:bodyPr/>
          <a:lstStyle/>
          <a:p>
            <a:r>
              <a:rPr lang="en-US" dirty="0"/>
              <a:t>What happens if the values of a, b or c are ‘out of range’? </a:t>
            </a:r>
          </a:p>
          <a:p>
            <a:pPr lvl="1"/>
            <a:r>
              <a:rPr lang="en-US" dirty="0"/>
              <a:t>For this example, we will assume that the values for each of a, b and c should be between 1 and 200. </a:t>
            </a:r>
          </a:p>
          <a:p>
            <a:pPr lvl="1"/>
            <a:r>
              <a:rPr lang="en-US" dirty="0"/>
              <a:t>Gives a new class or ‘A, B or C out of range’</a:t>
            </a:r>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70061924"/>
              </p:ext>
            </p:extLst>
          </p:nvPr>
        </p:nvGraphicFramePr>
        <p:xfrm>
          <a:off x="2443980" y="3016687"/>
          <a:ext cx="7151640" cy="27432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A, B</a:t>
                      </a:r>
                      <a:r>
                        <a:rPr lang="en-US" sz="2400" baseline="0" dirty="0"/>
                        <a:t> or C out of range</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6968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9746"/>
          </a:xfrm>
        </p:spPr>
        <p:txBody>
          <a:bodyPr/>
          <a:lstStyle/>
          <a:p>
            <a:r>
              <a:rPr lang="en-US" dirty="0"/>
              <a:t>Weak, Normal, Strong, Robust?</a:t>
            </a:r>
          </a:p>
        </p:txBody>
      </p:sp>
      <p:sp>
        <p:nvSpPr>
          <p:cNvPr id="3" name="Content Placeholder 2"/>
          <p:cNvSpPr>
            <a:spLocks noGrp="1"/>
          </p:cNvSpPr>
          <p:nvPr>
            <p:ph idx="1"/>
          </p:nvPr>
        </p:nvSpPr>
        <p:spPr>
          <a:xfrm>
            <a:off x="448573" y="1054101"/>
            <a:ext cx="11369615" cy="5012887"/>
          </a:xfrm>
        </p:spPr>
        <p:txBody>
          <a:bodyPr>
            <a:normAutofit lnSpcReduction="10000"/>
          </a:bodyPr>
          <a:lstStyle/>
          <a:p>
            <a:r>
              <a:rPr lang="en-US" dirty="0"/>
              <a:t>Jorgensen (Software Testing: A Craftsman’s Approach) identifies different approaches </a:t>
            </a:r>
          </a:p>
          <a:p>
            <a:pPr lvl="1"/>
            <a:r>
              <a:rPr lang="en-US" dirty="0"/>
              <a:t>How complete is the selection of test cases?</a:t>
            </a:r>
          </a:p>
          <a:p>
            <a:r>
              <a:rPr lang="en-US" b="1" dirty="0"/>
              <a:t>Weak</a:t>
            </a:r>
            <a:r>
              <a:rPr lang="en-US" dirty="0"/>
              <a:t> </a:t>
            </a:r>
            <a:r>
              <a:rPr lang="en-US" dirty="0" err="1"/>
              <a:t>vs</a:t>
            </a:r>
            <a:r>
              <a:rPr lang="en-US" dirty="0"/>
              <a:t> </a:t>
            </a:r>
            <a:r>
              <a:rPr lang="en-US" b="1" dirty="0"/>
              <a:t>Strong</a:t>
            </a:r>
            <a:r>
              <a:rPr lang="en-US" dirty="0"/>
              <a:t> </a:t>
            </a:r>
          </a:p>
          <a:p>
            <a:pPr lvl="1"/>
            <a:r>
              <a:rPr lang="en-US" b="1" dirty="0"/>
              <a:t>Weak</a:t>
            </a:r>
            <a:r>
              <a:rPr lang="en-US" dirty="0"/>
              <a:t> – Assuming a single fault – choose one value and select test cases for each equivalence partition</a:t>
            </a:r>
          </a:p>
          <a:p>
            <a:pPr lvl="1"/>
            <a:r>
              <a:rPr lang="en-US" b="1" dirty="0"/>
              <a:t>Strong</a:t>
            </a:r>
            <a:r>
              <a:rPr lang="en-US" dirty="0"/>
              <a:t> – Assuming multiple faults - choose test cases for the combination of equivalence partitions</a:t>
            </a:r>
          </a:p>
          <a:p>
            <a:r>
              <a:rPr lang="en-US" b="1" dirty="0"/>
              <a:t>Normal</a:t>
            </a:r>
            <a:r>
              <a:rPr lang="en-US" dirty="0"/>
              <a:t> </a:t>
            </a:r>
            <a:r>
              <a:rPr lang="en-US" dirty="0" err="1"/>
              <a:t>vs</a:t>
            </a:r>
            <a:r>
              <a:rPr lang="en-US" dirty="0"/>
              <a:t> </a:t>
            </a:r>
            <a:r>
              <a:rPr lang="en-US" b="1" dirty="0"/>
              <a:t>Robust</a:t>
            </a:r>
            <a:r>
              <a:rPr lang="en-US" dirty="0"/>
              <a:t> </a:t>
            </a:r>
          </a:p>
          <a:p>
            <a:pPr lvl="1"/>
            <a:r>
              <a:rPr lang="en-US" b="1" dirty="0"/>
              <a:t>Normal</a:t>
            </a:r>
            <a:r>
              <a:rPr lang="en-US" dirty="0"/>
              <a:t> – select values from the ‘valid’ ranges </a:t>
            </a:r>
          </a:p>
          <a:p>
            <a:pPr lvl="1"/>
            <a:r>
              <a:rPr lang="en-US" b="1" dirty="0"/>
              <a:t>Robust</a:t>
            </a:r>
            <a:r>
              <a:rPr lang="en-US" dirty="0"/>
              <a:t> – select values from the ‘invalid’ ranges</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37550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60546"/>
          </a:xfrm>
        </p:spPr>
        <p:txBody>
          <a:bodyPr/>
          <a:lstStyle/>
          <a:p>
            <a:r>
              <a:rPr lang="en-US" dirty="0"/>
              <a:t>Back to the Triangle Example</a:t>
            </a:r>
          </a:p>
        </p:txBody>
      </p:sp>
      <p:sp>
        <p:nvSpPr>
          <p:cNvPr id="3" name="Content Placeholder 2"/>
          <p:cNvSpPr>
            <a:spLocks noGrp="1"/>
          </p:cNvSpPr>
          <p:nvPr>
            <p:ph idx="1"/>
          </p:nvPr>
        </p:nvSpPr>
        <p:spPr>
          <a:xfrm>
            <a:off x="448573" y="1104901"/>
            <a:ext cx="11369615" cy="4951291"/>
          </a:xfrm>
        </p:spPr>
        <p:txBody>
          <a:bodyPr>
            <a:normAutofit/>
          </a:bodyPr>
          <a:lstStyle/>
          <a:p>
            <a:r>
              <a:rPr lang="en-US" dirty="0"/>
              <a:t>The values selected so far are: </a:t>
            </a:r>
          </a:p>
          <a:p>
            <a:endParaRPr lang="en-US" dirty="0"/>
          </a:p>
          <a:p>
            <a:endParaRPr lang="en-US" dirty="0"/>
          </a:p>
          <a:p>
            <a:endParaRPr lang="en-US" dirty="0"/>
          </a:p>
          <a:p>
            <a:endParaRPr lang="en-US" dirty="0"/>
          </a:p>
          <a:p>
            <a:endParaRPr lang="en-US" dirty="0"/>
          </a:p>
          <a:p>
            <a:r>
              <a:rPr lang="en-US" dirty="0"/>
              <a:t>TC1 to TC4 represent Weak-Normal</a:t>
            </a:r>
          </a:p>
          <a:p>
            <a:r>
              <a:rPr lang="en-US" dirty="0"/>
              <a:t>Does TC5 represent Weak-Robust?</a:t>
            </a:r>
          </a:p>
          <a:p>
            <a:pPr marL="0" indent="0">
              <a:buNone/>
            </a:pPr>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5660877"/>
              </p:ext>
            </p:extLst>
          </p:nvPr>
        </p:nvGraphicFramePr>
        <p:xfrm>
          <a:off x="2442782" y="1631121"/>
          <a:ext cx="7151640" cy="27432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A, B</a:t>
                      </a:r>
                      <a:r>
                        <a:rPr lang="en-US" sz="2400" baseline="0" dirty="0"/>
                        <a:t> or C out of range</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169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740452"/>
          </a:xfrm>
        </p:spPr>
        <p:txBody>
          <a:bodyPr/>
          <a:lstStyle/>
          <a:p>
            <a:r>
              <a:rPr lang="en-US" dirty="0"/>
              <a:t>TC5 and Weak-Robust</a:t>
            </a:r>
          </a:p>
        </p:txBody>
      </p:sp>
      <p:sp>
        <p:nvSpPr>
          <p:cNvPr id="3" name="Content Placeholder 2"/>
          <p:cNvSpPr>
            <a:spLocks noGrp="1"/>
          </p:cNvSpPr>
          <p:nvPr>
            <p:ph idx="1"/>
          </p:nvPr>
        </p:nvSpPr>
        <p:spPr>
          <a:xfrm>
            <a:off x="448573" y="834390"/>
            <a:ext cx="11552927" cy="5414011"/>
          </a:xfrm>
        </p:spPr>
        <p:txBody>
          <a:bodyPr>
            <a:normAutofit fontScale="85000" lnSpcReduction="20000"/>
          </a:bodyPr>
          <a:lstStyle/>
          <a:p>
            <a:r>
              <a:rPr lang="en-US" dirty="0"/>
              <a:t>TC5 just represents one test case for Weak-Robust</a:t>
            </a:r>
          </a:p>
          <a:p>
            <a:r>
              <a:rPr lang="en-US" dirty="0"/>
              <a:t>Think about the outputs – </a:t>
            </a:r>
          </a:p>
          <a:p>
            <a:pPr lvl="1"/>
            <a:r>
              <a:rPr lang="en-US" dirty="0"/>
              <a:t>Could use A out of Range</a:t>
            </a:r>
          </a:p>
          <a:p>
            <a:pPr lvl="1"/>
            <a:r>
              <a:rPr lang="en-US" dirty="0"/>
              <a:t>Would it be better to have A too low and A too high, instead?</a:t>
            </a:r>
          </a:p>
          <a:p>
            <a:r>
              <a:rPr lang="en-US" dirty="0"/>
              <a:t>If we use ‘too low’, then three test cases exist, with one input value changed to 0 each time  </a:t>
            </a:r>
          </a:p>
          <a:p>
            <a:endParaRPr lang="en-US" dirty="0"/>
          </a:p>
          <a:p>
            <a:endParaRPr lang="en-US" dirty="0"/>
          </a:p>
          <a:p>
            <a:endParaRPr lang="en-US" dirty="0"/>
          </a:p>
          <a:p>
            <a:endParaRPr lang="en-US" dirty="0"/>
          </a:p>
          <a:p>
            <a:endParaRPr lang="en-US" dirty="0"/>
          </a:p>
          <a:p>
            <a:endParaRPr lang="en-US" dirty="0"/>
          </a:p>
          <a:p>
            <a:r>
              <a:rPr lang="en-US" dirty="0"/>
              <a:t>To complete the set, you would also have three more test cases for ‘too high’, where the 0 is replaced by 201 (or another invalid value above 200)</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90009837"/>
              </p:ext>
            </p:extLst>
          </p:nvPr>
        </p:nvGraphicFramePr>
        <p:xfrm>
          <a:off x="2531682" y="3170556"/>
          <a:ext cx="7151640" cy="219456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a:t>
                      </a:r>
                      <a:r>
                        <a:rPr lang="en-US" sz="2400" baseline="0" dirty="0"/>
                        <a:t> too low</a:t>
                      </a:r>
                      <a:endParaRPr lang="en-US" sz="2400" dirty="0"/>
                    </a:p>
                    <a:p>
                      <a:endParaRPr lang="en-US" sz="2400" dirty="0"/>
                    </a:p>
                  </a:txBody>
                  <a:tcPr/>
                </a:tc>
                <a:extLst>
                  <a:ext uri="{0D108BD9-81ED-4DB2-BD59-A6C34878D82A}">
                    <a16:rowId xmlns:a16="http://schemas.microsoft.com/office/drawing/2014/main" val="10001"/>
                  </a:ext>
                </a:extLst>
              </a:tr>
              <a:tr h="370840">
                <a:tc>
                  <a:txBody>
                    <a:bodyPr/>
                    <a:lstStyle/>
                    <a:p>
                      <a:r>
                        <a:rPr lang="en-US" sz="2400" dirty="0"/>
                        <a:t>TC6</a:t>
                      </a:r>
                    </a:p>
                  </a:txBody>
                  <a:tcPr/>
                </a:tc>
                <a:tc>
                  <a:txBody>
                    <a:bodyPr/>
                    <a:lstStyle/>
                    <a:p>
                      <a:r>
                        <a:rPr lang="en-US" sz="2400" dirty="0"/>
                        <a:t>2</a:t>
                      </a:r>
                    </a:p>
                  </a:txBody>
                  <a:tcPr/>
                </a:tc>
                <a:tc>
                  <a:txBody>
                    <a:bodyPr/>
                    <a:lstStyle/>
                    <a:p>
                      <a:r>
                        <a:rPr lang="en-US" sz="2400" dirty="0"/>
                        <a:t>0</a:t>
                      </a:r>
                    </a:p>
                  </a:txBody>
                  <a:tcPr/>
                </a:tc>
                <a:tc>
                  <a:txBody>
                    <a:bodyPr/>
                    <a:lstStyle/>
                    <a:p>
                      <a:r>
                        <a:rPr lang="en-US" sz="24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B</a:t>
                      </a:r>
                      <a:r>
                        <a:rPr lang="en-US" sz="2400" baseline="0" dirty="0"/>
                        <a:t> too low</a:t>
                      </a:r>
                      <a:endParaRPr lang="en-US" sz="2400" dirty="0"/>
                    </a:p>
                  </a:txBody>
                  <a:tcPr/>
                </a:tc>
                <a:extLst>
                  <a:ext uri="{0D108BD9-81ED-4DB2-BD59-A6C34878D82A}">
                    <a16:rowId xmlns:a16="http://schemas.microsoft.com/office/drawing/2014/main" val="10002"/>
                  </a:ext>
                </a:extLst>
              </a:tr>
              <a:tr h="370840">
                <a:tc>
                  <a:txBody>
                    <a:bodyPr/>
                    <a:lstStyle/>
                    <a:p>
                      <a:r>
                        <a:rPr lang="en-US" sz="2400" dirty="0"/>
                        <a:t>TC7</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aseline="0" dirty="0"/>
                        <a:t>C too low</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303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3566</TotalTime>
  <Words>2235</Words>
  <Application>Microsoft Macintosh PowerPoint</Application>
  <PresentationFormat>Widescreen</PresentationFormat>
  <Paragraphs>367</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Black Box Testing (Part 2)</vt:lpstr>
      <vt:lpstr>Learning Outcomes</vt:lpstr>
      <vt:lpstr>Equivalence Classes</vt:lpstr>
      <vt:lpstr>Back to the Triangle Example</vt:lpstr>
      <vt:lpstr>Example Steps</vt:lpstr>
      <vt:lpstr>Is there another class? </vt:lpstr>
      <vt:lpstr>Weak, Normal, Strong, Robust?</vt:lpstr>
      <vt:lpstr>Back to the Triangle Example</vt:lpstr>
      <vt:lpstr>TC5 and Weak-Robust</vt:lpstr>
      <vt:lpstr>Alternative Equivalence Classes</vt:lpstr>
      <vt:lpstr>Example: Interest Calculation</vt:lpstr>
      <vt:lpstr>Example: Next Date</vt:lpstr>
      <vt:lpstr>Adding values to a sorted list</vt:lpstr>
      <vt:lpstr>Pre-conditions</vt:lpstr>
      <vt:lpstr>Boundary Value Analysis</vt:lpstr>
      <vt:lpstr>Boundary Value Analysis</vt:lpstr>
      <vt:lpstr>Boundary Value Analysis</vt:lpstr>
      <vt:lpstr>Using Boundary Value Analysis</vt:lpstr>
      <vt:lpstr>Triangle Example</vt:lpstr>
      <vt:lpstr>Robust Testing</vt:lpstr>
      <vt:lpstr>Example: Interest Calculation</vt:lpstr>
      <vt:lpstr>Example: Next Date</vt:lpstr>
      <vt:lpstr>Adding values to a sorted list</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(Part 2)</dc:title>
  <dc:creator>Neil Taylor [nst]</dc:creator>
  <cp:lastModifiedBy>Neil Taylor [nst]</cp:lastModifiedBy>
  <cp:revision>37</cp:revision>
  <cp:lastPrinted>2017-04-12T08:06:53Z</cp:lastPrinted>
  <dcterms:created xsi:type="dcterms:W3CDTF">2016-03-27T10:47:46Z</dcterms:created>
  <dcterms:modified xsi:type="dcterms:W3CDTF">2018-09-10T05:28:45Z</dcterms:modified>
</cp:coreProperties>
</file>