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D37C89-AB0F-C84D-A34A-48BB819EF325}">
          <p14:sldIdLst>
            <p14:sldId id="256"/>
            <p14:sldId id="257"/>
            <p14:sldId id="258"/>
          </p14:sldIdLst>
        </p14:section>
        <p14:section name="Control Flow" id="{3378FA93-4F37-D34C-B072-7E3DCDF7009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Summary" id="{C206A020-9BFD-B746-AC20-621F0A44A301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B8C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362"/>
  </p:normalViewPr>
  <p:slideViewPr>
    <p:cSldViewPr snapToGrid="0" snapToObjects="1">
      <p:cViewPr varScale="1">
        <p:scale>
          <a:sx n="77" d="100"/>
          <a:sy n="77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4DE4-4CDE-5043-95F8-297FAED2FA85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847DF-6612-BE49-9021-2571CA1B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FDC2A-0EC6-0845-A688-293E1C023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is taken</a:t>
            </a:r>
            <a:r>
              <a:rPr lang="en-US" baseline="0" dirty="0"/>
              <a:t> from “How we test Software at Microsoft”, Alan Page, Ken Johnson and </a:t>
            </a:r>
            <a:r>
              <a:rPr lang="en-US" baseline="0" dirty="0" err="1"/>
              <a:t>Bj</a:t>
            </a:r>
            <a:r>
              <a:rPr lang="en-US" baseline="0" dirty="0"/>
              <a:t> </a:t>
            </a:r>
            <a:r>
              <a:rPr lang="en-US" baseline="0" dirty="0" err="1"/>
              <a:t>Rollison</a:t>
            </a:r>
            <a:r>
              <a:rPr lang="en-US" baseline="0" dirty="0"/>
              <a:t>, Microsoft Press.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FDC2A-0EC6-0845-A688-293E1C023A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flow graph is drawn on the</a:t>
            </a:r>
            <a:r>
              <a:rPr lang="en-US" baseline="0" dirty="0"/>
              <a:t> board.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FDC2A-0EC6-0845-A688-293E1C023A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0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FDC2A-0EC6-0845-A688-293E1C023A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3629819"/>
            <a:ext cx="12192000" cy="3255962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12192000" cy="3509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 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endParaRPr lang="en-US" dirty="0">
              <a:solidFill>
                <a:schemeClr val="lt1">
                  <a:alpha val="1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schemeClr val="lt1">
                    <a:alpha val="30000"/>
                  </a:schemeClr>
                </a:solidFill>
              </a:rPr>
              <a:t> </a:t>
            </a: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algn="just"/>
            <a:endParaRPr lang="en-US" dirty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11834" y="191849"/>
            <a:ext cx="11168331" cy="377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Software Quality Assurance and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834" y="3602038"/>
            <a:ext cx="11168332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834" y="1122363"/>
            <a:ext cx="11168332" cy="2387600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1E70-A5AA-6C49-BC92-8A0A42EC082B}" type="datetime1">
              <a:rPr lang="en-GB" smtClean="0"/>
              <a:t>11/09/2018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61A-461C-4747-91B7-3CCA7421D0D5}" type="datetime1">
              <a:rPr lang="en-GB" smtClean="0"/>
              <a:t>11/09/2018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3EDE-7F90-9E4E-83C3-E36034215CBC}" type="datetime1">
              <a:rPr lang="en-GB" smtClean="0"/>
              <a:t>11/09/2018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51FC-B373-DD4D-A396-5A38AE482CA8}" type="datetime1">
              <a:rPr lang="en-GB" smtClean="0"/>
              <a:t>11/09/2018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C113-4706-A74D-892A-89DBA972EA33}" type="datetime1">
              <a:rPr lang="en-GB" smtClean="0"/>
              <a:t>11/09/2018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FC66-B052-674C-A005-F4AED4095E73}" type="datetime1">
              <a:rPr lang="en-GB" smtClean="0"/>
              <a:t>11/09/2018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9BE6-994C-814B-AB4A-24D13441B26C}" type="datetime1">
              <a:rPr lang="en-GB" smtClean="0"/>
              <a:t>11/09/2018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51AE-1DAC-C944-8BAC-478C6F63C83F}" type="datetime1">
              <a:rPr lang="en-GB" smtClean="0"/>
              <a:t>11/09/2018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FBB2-2E9C-254E-A34F-E18275F0510E}" type="datetime1">
              <a:rPr lang="en-GB" smtClean="0"/>
              <a:t>11/09/2018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426C-B38F-974B-93B6-972B9B0C3F7A}" type="datetime1">
              <a:rPr lang="en-GB" smtClean="0"/>
              <a:t>11/09/2018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573" y="244354"/>
            <a:ext cx="113696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73" y="1704854"/>
            <a:ext cx="113696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7666" y="6328411"/>
            <a:ext cx="1992702" cy="37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fld id="{DB2D47F9-7C02-7D4D-85CA-C7358127247E}" type="datetime1">
              <a:rPr lang="en-GB" smtClean="0"/>
              <a:t>11/09/2018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573" y="6356350"/>
            <a:ext cx="565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07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AFF93-45AE-CC4D-A56A-612CB3C1A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White Box Testing (Part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62310" y="6356350"/>
            <a:ext cx="5242704" cy="365125"/>
          </a:xfrm>
        </p:spPr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3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taken from “How We Test Software At Microsoft”</a:t>
            </a:r>
          </a:p>
          <a:p>
            <a:pPr lvl="1"/>
            <a:r>
              <a:rPr lang="en-US" dirty="0"/>
              <a:t>A function counts the instances of the letter C in strings that begin with a  letter A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7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8900" y="6075918"/>
            <a:ext cx="12280900" cy="99798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909" y="138545"/>
            <a:ext cx="7920182" cy="65829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private static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CountC</a:t>
            </a:r>
            <a:r>
              <a:rPr lang="en-US" sz="2000" dirty="0">
                <a:latin typeface="Courier New"/>
                <a:cs typeface="Courier New"/>
              </a:rPr>
              <a:t>(string </a:t>
            </a:r>
            <a:r>
              <a:rPr lang="en-US" sz="2000" dirty="0" err="1">
                <a:latin typeface="Courier New"/>
                <a:cs typeface="Courier New"/>
              </a:rPr>
              <a:t>myString</a:t>
            </a:r>
            <a:r>
              <a:rPr lang="en-US" sz="2000" dirty="0">
                <a:latin typeface="Courier New"/>
                <a:cs typeface="Courier New"/>
              </a:rPr>
              <a:t>){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index = 0,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= 0, j = 0, k = 0;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char[] </a:t>
            </a:r>
            <a:r>
              <a:rPr lang="en-US" sz="2000" dirty="0" err="1">
                <a:latin typeface="Courier New"/>
                <a:cs typeface="Courier New"/>
              </a:rPr>
              <a:t>strArray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myString.ToCharArray</a:t>
            </a:r>
            <a:r>
              <a:rPr lang="en-US" sz="2000" dirty="0">
                <a:latin typeface="Courier New"/>
                <a:cs typeface="Courier New"/>
              </a:rPr>
              <a:t>(); 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   if(</a:t>
            </a:r>
            <a:r>
              <a:rPr lang="en-US" sz="2000" dirty="0" err="1">
                <a:latin typeface="Courier New"/>
                <a:cs typeface="Courier New"/>
              </a:rPr>
              <a:t>strArray</a:t>
            </a:r>
            <a:r>
              <a:rPr lang="en-US" sz="2000" dirty="0">
                <a:latin typeface="Courier New"/>
                <a:cs typeface="Courier New"/>
              </a:rPr>
              <a:t>[index] == ‘A’) {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      while(++index &lt; </a:t>
            </a:r>
            <a:r>
              <a:rPr lang="en-US" sz="2000" dirty="0" err="1">
                <a:latin typeface="Courier New"/>
                <a:cs typeface="Courier New"/>
              </a:rPr>
              <a:t>strArray.Length</a:t>
            </a:r>
            <a:r>
              <a:rPr lang="en-US" sz="2000" dirty="0">
                <a:latin typeface="Courier New"/>
                <a:cs typeface="Courier New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if(</a:t>
            </a:r>
            <a:r>
              <a:rPr lang="en-US" sz="2000" dirty="0" err="1">
                <a:latin typeface="Courier New"/>
                <a:cs typeface="Courier New"/>
              </a:rPr>
              <a:t>strArray</a:t>
            </a:r>
            <a:r>
              <a:rPr lang="en-US" sz="2000" dirty="0">
                <a:latin typeface="Courier New"/>
                <a:cs typeface="Courier New"/>
              </a:rPr>
              <a:t>[index] == ‘B’) {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j = j + 1;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else if(</a:t>
            </a:r>
            <a:r>
              <a:rPr lang="en-US" sz="2000" dirty="0" err="1">
                <a:latin typeface="Courier New"/>
                <a:cs typeface="Courier New"/>
              </a:rPr>
              <a:t>strArray</a:t>
            </a:r>
            <a:r>
              <a:rPr lang="en-US" sz="2000" dirty="0">
                <a:latin typeface="Courier New"/>
                <a:cs typeface="Courier New"/>
              </a:rPr>
              <a:t>[index] == ‘C’) {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+ j;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k = k + 1;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j = 0;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} 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+ j;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return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>
                <a:solidFill>
                  <a:sysClr val="windowText" lastClr="000000"/>
                </a:solidFill>
              </a:rPr>
              <a:t>11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1" y="138545"/>
            <a:ext cx="4352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1" y="1373908"/>
            <a:ext cx="4352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1" y="1800844"/>
            <a:ext cx="4352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1" y="2204442"/>
            <a:ext cx="4352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1" y="3174199"/>
            <a:ext cx="4352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1" y="6075918"/>
            <a:ext cx="4352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A5</a:t>
            </a:r>
          </a:p>
        </p:txBody>
      </p:sp>
    </p:spTree>
    <p:extLst>
      <p:ext uri="{BB962C8B-B14F-4D97-AF65-F5344CB8AC3E}">
        <p14:creationId xmlns:p14="http://schemas.microsoft.com/office/powerpoint/2010/main" val="5481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2193637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70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 &amp;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  <a:r>
                        <a:rPr lang="en-US" sz="2400" baseline="0" dirty="0"/>
                        <a:t> &amp; 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 &amp;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501" y="1143001"/>
            <a:ext cx="9519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test cases can be used to evaluate each conditional clause to True or False at least once.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450" y="4013277"/>
            <a:ext cx="10833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Case 2 follows the path: </a:t>
            </a:r>
          </a:p>
          <a:p>
            <a:r>
              <a:rPr lang="en-US" sz="2400" dirty="0"/>
              <a:t>A0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A1(T) </a:t>
            </a:r>
            <a:r>
              <a:rPr lang="en-US" sz="2400" dirty="0">
                <a:sym typeface="Wingdings"/>
              </a:rPr>
              <a:t> A2(T)  A3(T)  A2(T)  A3(F)  A4(T)  A2(T)  A3(F)  A4(F)  A2(F)  A5 </a:t>
            </a:r>
          </a:p>
          <a:p>
            <a:endParaRPr lang="en-US" sz="2400" dirty="0">
              <a:sym typeface="Wingdings"/>
            </a:endParaRPr>
          </a:p>
          <a:p>
            <a:r>
              <a:rPr lang="en-US" sz="2400" dirty="0">
                <a:sym typeface="Wingdings"/>
              </a:rPr>
              <a:t>Do these test cases exercise all of the paths?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45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Cyclomatic</a:t>
            </a:r>
            <a:r>
              <a:rPr lang="en-US" dirty="0"/>
              <a:t> Complexity for this section of code? </a:t>
            </a:r>
          </a:p>
          <a:p>
            <a:pPr lvl="1"/>
            <a:r>
              <a:rPr lang="en-US" dirty="0"/>
              <a:t>Diagram drawn on board</a:t>
            </a:r>
          </a:p>
          <a:p>
            <a:r>
              <a:rPr lang="en-US" dirty="0"/>
              <a:t>What is the calculation?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Path Table for </a:t>
            </a:r>
            <a:r>
              <a:rPr lang="en-US" dirty="0" err="1"/>
              <a:t>CountC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551938"/>
              </p:ext>
            </p:extLst>
          </p:nvPr>
        </p:nvGraphicFramePr>
        <p:xfrm>
          <a:off x="516387" y="1569917"/>
          <a:ext cx="11233986" cy="3443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7754">
                <a:tc>
                  <a:txBody>
                    <a:bodyPr/>
                    <a:lstStyle/>
                    <a:p>
                      <a:r>
                        <a:rPr lang="en-US" sz="2400" dirty="0"/>
                        <a:t>Basis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19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A0 </a:t>
                      </a:r>
                      <a:r>
                        <a:rPr lang="en-US" sz="2400" dirty="0">
                          <a:sym typeface="Wingdings"/>
                        </a:rPr>
                        <a:t> A1(F)</a:t>
                      </a:r>
                      <a:r>
                        <a:rPr lang="en-US" sz="2400" baseline="0" dirty="0">
                          <a:sym typeface="Wingdings"/>
                        </a:rPr>
                        <a:t>  A5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19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A0 </a:t>
                      </a:r>
                      <a:r>
                        <a:rPr lang="en-US" sz="2400" dirty="0">
                          <a:sym typeface="Wingdings"/>
                        </a:rPr>
                        <a:t> A1(T)</a:t>
                      </a:r>
                      <a:r>
                        <a:rPr lang="en-US" sz="2400" baseline="0" dirty="0">
                          <a:sym typeface="Wingdings"/>
                        </a:rPr>
                        <a:t>  A2(F)  A5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62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A0 </a:t>
                      </a:r>
                      <a:r>
                        <a:rPr lang="en-US" sz="2400" dirty="0">
                          <a:sym typeface="Wingdings"/>
                        </a:rPr>
                        <a:t> A1(T)</a:t>
                      </a:r>
                      <a:r>
                        <a:rPr lang="en-US" sz="2400" baseline="0" dirty="0">
                          <a:sym typeface="Wingdings"/>
                        </a:rPr>
                        <a:t>  A2(T)  A3(T)  A2(F)  A5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308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A0 </a:t>
                      </a:r>
                      <a:r>
                        <a:rPr lang="en-US" sz="2400" dirty="0">
                          <a:sym typeface="Wingdings"/>
                        </a:rPr>
                        <a:t> A1(T)  A2(T)  A3(F)  A4(T)  A2(F)  A5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792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A0 </a:t>
                      </a:r>
                      <a:r>
                        <a:rPr lang="en-US" sz="2400" dirty="0">
                          <a:sym typeface="Wingdings"/>
                        </a:rPr>
                        <a:t> A1(T)  A2(T)  A3(F)  A4(F)  A2(F)</a:t>
                      </a:r>
                      <a:r>
                        <a:rPr lang="en-US" sz="2400" baseline="0" dirty="0">
                          <a:sym typeface="Wingdings"/>
                        </a:rPr>
                        <a:t>  A5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73" y="244355"/>
            <a:ext cx="11369615" cy="898646"/>
          </a:xfrm>
        </p:spPr>
        <p:txBody>
          <a:bodyPr/>
          <a:lstStyle/>
          <a:p>
            <a:r>
              <a:rPr lang="en-US" dirty="0"/>
              <a:t>Truth Table for </a:t>
            </a:r>
            <a:r>
              <a:rPr lang="en-US" dirty="0" err="1"/>
              <a:t>CountC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143000"/>
          <a:ext cx="82296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5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Param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 &amp;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 &amp;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 &amp;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8572" y="4978358"/>
            <a:ext cx="11369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set of tests highlight some problems in the code. We don’t get the correct values for test cases 3 and 4</a:t>
            </a:r>
          </a:p>
        </p:txBody>
      </p:sp>
    </p:spTree>
    <p:extLst>
      <p:ext uri="{BB962C8B-B14F-4D97-AF65-F5344CB8AC3E}">
        <p14:creationId xmlns:p14="http://schemas.microsoft.com/office/powerpoint/2010/main" val="146360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a way to think about the complexity of a piece of code</a:t>
            </a:r>
          </a:p>
          <a:p>
            <a:r>
              <a:rPr lang="en-US" dirty="0"/>
              <a:t>Used that to guide the number of test cases that we should think about</a:t>
            </a:r>
          </a:p>
          <a:p>
            <a:r>
              <a:rPr lang="en-US" dirty="0"/>
              <a:t>Considered an example from the Microsoft book, which illustrates the use of the technique.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17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5657850" cy="365125"/>
          </a:xfrm>
        </p:spPr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8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1296537"/>
            <a:ext cx="11041039" cy="4476466"/>
          </a:xfrm>
        </p:spPr>
        <p:txBody>
          <a:bodyPr/>
          <a:lstStyle/>
          <a:p>
            <a:r>
              <a:rPr lang="en-US" dirty="0"/>
              <a:t>Continuing to think about White Box Testing:</a:t>
            </a:r>
          </a:p>
          <a:p>
            <a:pPr lvl="1"/>
            <a:r>
              <a:rPr lang="en-US" dirty="0"/>
              <a:t>Control Flow </a:t>
            </a:r>
          </a:p>
          <a:p>
            <a:pPr lvl="1"/>
            <a:r>
              <a:rPr lang="en-US" dirty="0" err="1"/>
              <a:t>Cyclomatic</a:t>
            </a:r>
            <a:r>
              <a:rPr lang="en-US" dirty="0"/>
              <a:t> Complexity </a:t>
            </a:r>
          </a:p>
          <a:p>
            <a:pPr lvl="1"/>
            <a:r>
              <a:rPr lang="en-US" dirty="0"/>
              <a:t>Basis Paths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use of </a:t>
            </a:r>
            <a:r>
              <a:rPr lang="en-US" dirty="0" err="1"/>
              <a:t>cyclomatic</a:t>
            </a:r>
            <a:r>
              <a:rPr lang="en-US" dirty="0"/>
              <a:t> complexity and basis paths to guide the process to select test cases.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3: White-box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Graphing &amp; Basis Paths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Graphs can be used to understand the connections within the code</a:t>
            </a:r>
          </a:p>
          <a:p>
            <a:pPr lvl="1"/>
            <a:r>
              <a:rPr lang="en-US" dirty="0"/>
              <a:t>How one part of the code moves to the next part</a:t>
            </a:r>
          </a:p>
          <a:p>
            <a:pPr lvl="1"/>
            <a:r>
              <a:rPr lang="en-US" dirty="0"/>
              <a:t>Helps us to understand the control structure</a:t>
            </a:r>
          </a:p>
          <a:p>
            <a:pPr lvl="1"/>
            <a:r>
              <a:rPr lang="en-US" dirty="0" err="1"/>
              <a:t>Cyclomatic</a:t>
            </a:r>
            <a:r>
              <a:rPr lang="en-US" dirty="0"/>
              <a:t> Complexity to measure function complexity</a:t>
            </a:r>
          </a:p>
          <a:p>
            <a:pPr lvl="2"/>
            <a:r>
              <a:rPr lang="en-US" dirty="0"/>
              <a:t>Help for testing </a:t>
            </a:r>
          </a:p>
          <a:p>
            <a:r>
              <a:rPr lang="en-US" dirty="0"/>
              <a:t>Basis Path is an independent path through </a:t>
            </a:r>
          </a:p>
          <a:p>
            <a:pPr lvl="1"/>
            <a:r>
              <a:rPr lang="en-US" dirty="0"/>
              <a:t>Each path represents a path to test</a:t>
            </a:r>
          </a:p>
          <a:p>
            <a:pPr lvl="1"/>
            <a:r>
              <a:rPr lang="en-US" dirty="0"/>
              <a:t>Developed by T McCabe &amp; A H Watson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8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82700"/>
            <a:ext cx="11246688" cy="4965700"/>
          </a:xfrm>
        </p:spPr>
        <p:txBody>
          <a:bodyPr>
            <a:normAutofit/>
          </a:bodyPr>
          <a:lstStyle/>
          <a:p>
            <a:r>
              <a:rPr lang="en-US" dirty="0"/>
              <a:t>Contains: </a:t>
            </a:r>
          </a:p>
          <a:p>
            <a:pPr lvl="1"/>
            <a:r>
              <a:rPr lang="en-US" dirty="0"/>
              <a:t>Nodes – represents actions in the code. We are particularly interested in conditions that change the flow in the code.</a:t>
            </a:r>
          </a:p>
          <a:p>
            <a:pPr lvl="1"/>
            <a:r>
              <a:rPr lang="en-US" dirty="0"/>
              <a:t>Edges – Arrows that link the Nodes. </a:t>
            </a:r>
          </a:p>
          <a:p>
            <a:pPr lvl="1"/>
            <a:r>
              <a:rPr lang="en-US" dirty="0"/>
              <a:t>Start and Entry Point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600" y="364069"/>
            <a:ext cx="911114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public String </a:t>
            </a:r>
            <a:r>
              <a:rPr lang="en-US" sz="2400" dirty="0" err="1">
                <a:latin typeface="Courier New"/>
                <a:cs typeface="Courier New"/>
              </a:rPr>
              <a:t>getSubstring</a:t>
            </a:r>
            <a:r>
              <a:rPr lang="en-US" sz="2400" dirty="0">
                <a:latin typeface="Courier New"/>
                <a:cs typeface="Courier New"/>
              </a:rPr>
              <a:t>(String s,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p)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String result = null;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if(</a:t>
            </a:r>
            <a:r>
              <a:rPr lang="en-US" sz="2400" dirty="0" err="1">
                <a:latin typeface="Courier New"/>
                <a:cs typeface="Courier New"/>
              </a:rPr>
              <a:t>s.length</a:t>
            </a:r>
            <a:r>
              <a:rPr lang="en-US" sz="2400" dirty="0">
                <a:latin typeface="Courier New"/>
                <a:cs typeface="Courier New"/>
              </a:rPr>
              <a:t> &gt; p) {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result = </a:t>
            </a:r>
            <a:r>
              <a:rPr lang="en-US" sz="2400" dirty="0" err="1">
                <a:latin typeface="Courier New"/>
                <a:cs typeface="Courier New"/>
              </a:rPr>
              <a:t>s.substring</a:t>
            </a:r>
            <a:r>
              <a:rPr lang="en-US" sz="2400" dirty="0">
                <a:latin typeface="Courier New"/>
                <a:cs typeface="Courier New"/>
              </a:rPr>
              <a:t>(p);  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return result;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42256" y="762700"/>
            <a:ext cx="4029044" cy="4655269"/>
            <a:chOff x="1031907" y="2097942"/>
            <a:chExt cx="2530444" cy="3436089"/>
          </a:xfrm>
        </p:grpSpPr>
        <p:sp>
          <p:nvSpPr>
            <p:cNvPr id="7" name="Oval 6"/>
            <p:cNvSpPr/>
            <p:nvPr/>
          </p:nvSpPr>
          <p:spPr>
            <a:xfrm>
              <a:off x="1814341" y="2097942"/>
              <a:ext cx="8178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Start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814341" y="3402068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Condition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814341" y="4728875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10" name="Straight Arrow Connector 9"/>
            <p:cNvCxnSpPr>
              <a:stCxn id="7" idx="4"/>
              <a:endCxn id="8" idx="0"/>
            </p:cNvCxnSpPr>
            <p:nvPr/>
          </p:nvCxnSpPr>
          <p:spPr>
            <a:xfrm flipH="1">
              <a:off x="2216899" y="2903098"/>
              <a:ext cx="6350" cy="4989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8" idx="2"/>
              <a:endCxn id="9" idx="2"/>
            </p:cNvCxnSpPr>
            <p:nvPr/>
          </p:nvCxnSpPr>
          <p:spPr>
            <a:xfrm rot="10800000" flipV="1">
              <a:off x="1814341" y="3804645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8" idx="6"/>
              <a:endCxn id="9" idx="6"/>
            </p:cNvCxnSpPr>
            <p:nvPr/>
          </p:nvCxnSpPr>
          <p:spPr>
            <a:xfrm>
              <a:off x="2619456" y="3804646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31907" y="4071140"/>
              <a:ext cx="61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2946" y="4071140"/>
              <a:ext cx="659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0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Cyclomatic</a:t>
            </a:r>
            <a:r>
              <a:rPr lang="en-US" dirty="0"/>
              <a:t>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Calculation that gives an indication of complexity </a:t>
            </a:r>
          </a:p>
          <a:p>
            <a:r>
              <a:rPr lang="en-US" dirty="0"/>
              <a:t>Higher the number, the more complex the code is</a:t>
            </a:r>
          </a:p>
          <a:p>
            <a:r>
              <a:rPr lang="en-US" dirty="0"/>
              <a:t>Two similar ways to calculate</a:t>
            </a:r>
          </a:p>
          <a:p>
            <a:pPr lvl="1"/>
            <a:r>
              <a:rPr lang="en-US" dirty="0"/>
              <a:t>Number of Edges – Number of Nodes + 2</a:t>
            </a:r>
          </a:p>
          <a:p>
            <a:pPr lvl="1"/>
            <a:r>
              <a:rPr lang="en-US" dirty="0"/>
              <a:t>Number of condition clauses + 1</a:t>
            </a:r>
          </a:p>
          <a:p>
            <a:r>
              <a:rPr lang="en-US" dirty="0"/>
              <a:t>Can use the calculation for testing to indicate a minimum number of tests for a section of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90" y="2453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public String </a:t>
            </a:r>
            <a:r>
              <a:rPr lang="en-US" sz="2400" dirty="0" err="1">
                <a:latin typeface="Courier New"/>
                <a:cs typeface="Courier New"/>
              </a:rPr>
              <a:t>getSubstring</a:t>
            </a:r>
            <a:r>
              <a:rPr lang="en-US" sz="2400" dirty="0">
                <a:latin typeface="Courier New"/>
                <a:cs typeface="Courier New"/>
              </a:rPr>
              <a:t>(String s,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p)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String result = null;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if(</a:t>
            </a:r>
            <a:r>
              <a:rPr lang="en-US" sz="2400" dirty="0" err="1">
                <a:latin typeface="Courier New"/>
                <a:cs typeface="Courier New"/>
              </a:rPr>
              <a:t>s.length</a:t>
            </a:r>
            <a:r>
              <a:rPr lang="en-US" sz="2400" dirty="0">
                <a:latin typeface="Courier New"/>
                <a:cs typeface="Courier New"/>
              </a:rPr>
              <a:t> &gt; p) {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result = </a:t>
            </a:r>
            <a:r>
              <a:rPr lang="en-US" sz="2400" dirty="0" err="1">
                <a:latin typeface="Courier New"/>
                <a:cs typeface="Courier New"/>
              </a:rPr>
              <a:t>s.substring</a:t>
            </a:r>
            <a:r>
              <a:rPr lang="en-US" sz="2400" dirty="0">
                <a:latin typeface="Courier New"/>
                <a:cs typeface="Courier New"/>
              </a:rPr>
              <a:t>(p);  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return result;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80356" y="889000"/>
            <a:ext cx="4137832" cy="5036269"/>
            <a:chOff x="1031907" y="2097942"/>
            <a:chExt cx="2530444" cy="3436089"/>
          </a:xfrm>
        </p:grpSpPr>
        <p:sp>
          <p:nvSpPr>
            <p:cNvPr id="7" name="Oval 6"/>
            <p:cNvSpPr/>
            <p:nvPr/>
          </p:nvSpPr>
          <p:spPr>
            <a:xfrm>
              <a:off x="1814341" y="2097942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Start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814341" y="3402068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Condition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814341" y="4728875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10" name="Straight Arrow Connector 9"/>
            <p:cNvCxnSpPr>
              <a:stCxn id="7" idx="4"/>
              <a:endCxn id="8" idx="0"/>
            </p:cNvCxnSpPr>
            <p:nvPr/>
          </p:nvCxnSpPr>
          <p:spPr>
            <a:xfrm>
              <a:off x="2216899" y="2903098"/>
              <a:ext cx="0" cy="4989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8" idx="2"/>
              <a:endCxn id="9" idx="2"/>
            </p:cNvCxnSpPr>
            <p:nvPr/>
          </p:nvCxnSpPr>
          <p:spPr>
            <a:xfrm rot="10800000" flipV="1">
              <a:off x="1814341" y="3804645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8" idx="6"/>
              <a:endCxn id="9" idx="6"/>
            </p:cNvCxnSpPr>
            <p:nvPr/>
          </p:nvCxnSpPr>
          <p:spPr>
            <a:xfrm>
              <a:off x="2619456" y="3804646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31907" y="4071140"/>
              <a:ext cx="61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2946" y="4071140"/>
              <a:ext cx="659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33457" y="3467880"/>
            <a:ext cx="5362581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/>
              <a:t>Cyclomatic</a:t>
            </a:r>
            <a:r>
              <a:rPr lang="en-US" sz="3200" dirty="0"/>
              <a:t> Complexity: </a:t>
            </a:r>
          </a:p>
          <a:p>
            <a:r>
              <a:rPr lang="en-US" sz="3200" dirty="0"/>
              <a:t>Either: </a:t>
            </a:r>
          </a:p>
          <a:p>
            <a:r>
              <a:rPr lang="en-US" sz="3200" dirty="0"/>
              <a:t>	E – N + 2 </a:t>
            </a:r>
            <a:r>
              <a:rPr lang="en-US" sz="3200" dirty="0">
                <a:sym typeface="Wingdings"/>
              </a:rPr>
              <a:t></a:t>
            </a:r>
            <a:r>
              <a:rPr lang="en-US" sz="3200" dirty="0"/>
              <a:t>  3 – 3 + 2 = 2 </a:t>
            </a:r>
          </a:p>
          <a:p>
            <a:r>
              <a:rPr lang="en-US" sz="3200" dirty="0"/>
              <a:t>Or</a:t>
            </a:r>
          </a:p>
          <a:p>
            <a:r>
              <a:rPr lang="en-US" sz="3200" dirty="0"/>
              <a:t>	 C + 1 </a:t>
            </a:r>
            <a:r>
              <a:rPr lang="en-US" sz="3200" dirty="0">
                <a:sym typeface="Wingdings"/>
              </a:rPr>
              <a:t> 1 + 1 = 2 </a:t>
            </a: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696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1" y="244354"/>
            <a:ext cx="11703888" cy="505019"/>
          </a:xfrm>
        </p:spPr>
        <p:txBody>
          <a:bodyPr>
            <a:normAutofit fontScale="90000"/>
          </a:bodyPr>
          <a:lstStyle/>
          <a:p>
            <a:r>
              <a:rPr lang="en-US" dirty="0"/>
              <a:t>Basis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9243" y="820611"/>
            <a:ext cx="2580273" cy="5343608"/>
          </a:xfrm>
        </p:spPr>
        <p:txBody>
          <a:bodyPr>
            <a:normAutofit/>
          </a:bodyPr>
          <a:lstStyle/>
          <a:p>
            <a:r>
              <a:rPr lang="en-US" dirty="0"/>
              <a:t>Independent path through the code</a:t>
            </a:r>
          </a:p>
          <a:p>
            <a:r>
              <a:rPr lang="en-US" dirty="0"/>
              <a:t>We should test each independent path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3: White-box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411330" y="478886"/>
            <a:ext cx="4111184" cy="5154732"/>
            <a:chOff x="1031907" y="2097942"/>
            <a:chExt cx="2530444" cy="3436089"/>
          </a:xfrm>
        </p:grpSpPr>
        <p:sp>
          <p:nvSpPr>
            <p:cNvPr id="6" name="Oval 5"/>
            <p:cNvSpPr/>
            <p:nvPr/>
          </p:nvSpPr>
          <p:spPr>
            <a:xfrm>
              <a:off x="1814341" y="2097942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814341" y="3402068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Condition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814341" y="4728875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10" name="Straight Arrow Connector 9"/>
            <p:cNvCxnSpPr>
              <a:stCxn id="6" idx="4"/>
              <a:endCxn id="7" idx="0"/>
            </p:cNvCxnSpPr>
            <p:nvPr/>
          </p:nvCxnSpPr>
          <p:spPr>
            <a:xfrm>
              <a:off x="2216899" y="2903098"/>
              <a:ext cx="0" cy="4989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2"/>
              <a:endCxn id="8" idx="2"/>
            </p:cNvCxnSpPr>
            <p:nvPr/>
          </p:nvCxnSpPr>
          <p:spPr>
            <a:xfrm rot="10800000" flipV="1">
              <a:off x="1814341" y="3804645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7" idx="6"/>
              <a:endCxn id="8" idx="6"/>
            </p:cNvCxnSpPr>
            <p:nvPr/>
          </p:nvCxnSpPr>
          <p:spPr>
            <a:xfrm>
              <a:off x="2619456" y="3804646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31907" y="4071140"/>
              <a:ext cx="61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02946" y="4071140"/>
              <a:ext cx="659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34502" y="560500"/>
            <a:ext cx="2678737" cy="4979411"/>
            <a:chOff x="1031907" y="2097942"/>
            <a:chExt cx="1587549" cy="3436089"/>
          </a:xfrm>
        </p:grpSpPr>
        <p:sp>
          <p:nvSpPr>
            <p:cNvPr id="28" name="Oval 27"/>
            <p:cNvSpPr/>
            <p:nvPr/>
          </p:nvSpPr>
          <p:spPr>
            <a:xfrm>
              <a:off x="1814341" y="2097942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1814341" y="3402068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Condition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1814341" y="4728875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31" name="Straight Arrow Connector 30"/>
            <p:cNvCxnSpPr>
              <a:stCxn id="28" idx="4"/>
              <a:endCxn id="29" idx="0"/>
            </p:cNvCxnSpPr>
            <p:nvPr/>
          </p:nvCxnSpPr>
          <p:spPr>
            <a:xfrm>
              <a:off x="2216899" y="2903098"/>
              <a:ext cx="0" cy="4989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9" idx="2"/>
              <a:endCxn id="30" idx="2"/>
            </p:cNvCxnSpPr>
            <p:nvPr/>
          </p:nvCxnSpPr>
          <p:spPr>
            <a:xfrm rot="10800000" flipV="1">
              <a:off x="1814341" y="3804645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31907" y="4071140"/>
              <a:ext cx="61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425297" y="560500"/>
            <a:ext cx="2777657" cy="4973533"/>
            <a:chOff x="1814341" y="2097942"/>
            <a:chExt cx="1748010" cy="3436089"/>
          </a:xfrm>
        </p:grpSpPr>
        <p:sp>
          <p:nvSpPr>
            <p:cNvPr id="37" name="Oval 36"/>
            <p:cNvSpPr/>
            <p:nvPr/>
          </p:nvSpPr>
          <p:spPr>
            <a:xfrm>
              <a:off x="1814341" y="2097942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1814341" y="3402068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Condition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814341" y="4728875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40" name="Straight Arrow Connector 39"/>
            <p:cNvCxnSpPr>
              <a:stCxn id="37" idx="4"/>
              <a:endCxn id="38" idx="0"/>
            </p:cNvCxnSpPr>
            <p:nvPr/>
          </p:nvCxnSpPr>
          <p:spPr>
            <a:xfrm>
              <a:off x="2216899" y="2903098"/>
              <a:ext cx="0" cy="4989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38" idx="6"/>
              <a:endCxn id="39" idx="6"/>
            </p:cNvCxnSpPr>
            <p:nvPr/>
          </p:nvCxnSpPr>
          <p:spPr>
            <a:xfrm>
              <a:off x="2619456" y="3804646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902946" y="4071140"/>
              <a:ext cx="659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8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emplate" id="{152554A7-787E-AD44-B073-DFEA633F6A56}" vid="{58114130-8BE6-0D42-A791-7ADB79B59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SlideTemplate</Template>
  <TotalTime>198</TotalTime>
  <Words>1029</Words>
  <Application>Microsoft Macintosh PowerPoint</Application>
  <PresentationFormat>Widescreen</PresentationFormat>
  <Paragraphs>258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White Box Testing (Part 2)</vt:lpstr>
      <vt:lpstr>Introduction</vt:lpstr>
      <vt:lpstr>Learning Objectives</vt:lpstr>
      <vt:lpstr>Control Flow Graphing &amp; Basis Paths </vt:lpstr>
      <vt:lpstr>Control flow graph</vt:lpstr>
      <vt:lpstr>PowerPoint Presentation</vt:lpstr>
      <vt:lpstr>Cyclomatic Complexity</vt:lpstr>
      <vt:lpstr>PowerPoint Presentation</vt:lpstr>
      <vt:lpstr>Basis Path</vt:lpstr>
      <vt:lpstr>Example</vt:lpstr>
      <vt:lpstr>PowerPoint Presentation</vt:lpstr>
      <vt:lpstr>Decision Table</vt:lpstr>
      <vt:lpstr>Basis Paths</vt:lpstr>
      <vt:lpstr>Basic Path Table for CountC</vt:lpstr>
      <vt:lpstr>Truth Table for CountC</vt:lpstr>
      <vt:lpstr>Summary</vt:lpstr>
      <vt:lpstr>Any 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 Testing</dc:title>
  <dc:creator>Neil Taylor [nst]</dc:creator>
  <cp:lastModifiedBy>Neil Taylor [nst]</cp:lastModifiedBy>
  <cp:revision>15</cp:revision>
  <cp:lastPrinted>2016-03-29T00:17:20Z</cp:lastPrinted>
  <dcterms:created xsi:type="dcterms:W3CDTF">2016-03-28T22:41:37Z</dcterms:created>
  <dcterms:modified xsi:type="dcterms:W3CDTF">2018-09-11T08:22:57Z</dcterms:modified>
</cp:coreProperties>
</file>