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85" r:id="rId9"/>
    <p:sldId id="290" r:id="rId10"/>
    <p:sldId id="299" r:id="rId11"/>
    <p:sldId id="300" r:id="rId12"/>
    <p:sldId id="268" r:id="rId13"/>
    <p:sldId id="269" r:id="rId14"/>
    <p:sldId id="270" r:id="rId15"/>
    <p:sldId id="273" r:id="rId16"/>
    <p:sldId id="30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2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598238-0758-7541-B696-3AE92F69B6B4}">
          <p14:sldIdLst>
            <p14:sldId id="256"/>
            <p14:sldId id="257"/>
            <p14:sldId id="258"/>
          </p14:sldIdLst>
        </p14:section>
        <p14:section name="Introduction" id="{1199B7CB-03D5-2348-AF7B-22D552F66B1B}">
          <p14:sldIdLst>
            <p14:sldId id="259"/>
            <p14:sldId id="262"/>
            <p14:sldId id="263"/>
            <p14:sldId id="264"/>
            <p14:sldId id="285"/>
            <p14:sldId id="290"/>
            <p14:sldId id="299"/>
            <p14:sldId id="300"/>
            <p14:sldId id="268"/>
            <p14:sldId id="269"/>
            <p14:sldId id="270"/>
            <p14:sldId id="273"/>
            <p14:sldId id="301"/>
            <p14:sldId id="275"/>
          </p14:sldIdLst>
        </p14:section>
        <p14:section name="JUnit" id="{D55C2C76-9C34-5845-BCD4-2DABF09735A4}">
          <p14:sldIdLst>
            <p14:sldId id="276"/>
            <p14:sldId id="277"/>
            <p14:sldId id="278"/>
            <p14:sldId id="279"/>
            <p14:sldId id="280"/>
            <p14:sldId id="281"/>
            <p14:sldId id="286"/>
            <p14:sldId id="282"/>
            <p14:sldId id="291"/>
            <p14:sldId id="292"/>
            <p14:sldId id="293"/>
            <p14:sldId id="294"/>
            <p14:sldId id="295"/>
            <p14:sldId id="297"/>
            <p14:sldId id="298"/>
          </p14:sldIdLst>
        </p14:section>
        <p14:section name="Summary" id="{CCA99013-7D34-4A4E-9FCB-C72F4B06CF8C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82"/>
  </p:normalViewPr>
  <p:slideViewPr>
    <p:cSldViewPr snapToGrid="0" snapToObjects="1">
      <p:cViewPr varScale="1">
        <p:scale>
          <a:sx n="74" d="100"/>
          <a:sy n="74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64381D-631D-D447-8EA5-8AACB5E260B6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14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8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Isolated – tests should not affect one another. If the order of the tests changes, it should not affect the results. </a:t>
            </a:r>
          </a:p>
          <a:p>
            <a:r>
              <a:rPr lang="en-US" dirty="0" err="1">
                <a:latin typeface="Arial" charset="0"/>
              </a:rPr>
              <a:t>Composable</a:t>
            </a:r>
            <a:r>
              <a:rPr lang="en-US" dirty="0">
                <a:latin typeface="Arial" charset="0"/>
              </a:rPr>
              <a:t> – Should be able to run any number of tests together. This is possible if the tests are isolated. 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82BD31-40DE-B540-B36A-3E0F4E3DE5AF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21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784602-E17C-7845-A19B-BF8607A46668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23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88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3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have already talked a bit about this. The slide is really a reminder.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7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1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I am very happy to be asked questions during the course, in the lecture and laboratory sessions. 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481C13-BA49-B04A-B2F2-EDDFD5A7726F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34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Quote take from Xcode Unit Testing from Apple, Inc.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BD3F5-8165-D840-9F6B-F3BF107EA0E0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5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7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ADF56-E9F9-6E45-8FC3-974DDA91F841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7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8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784602-E17C-7845-A19B-BF8607A46668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8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4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ADF56-E9F9-6E45-8FC3-974DDA91F841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9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97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One-to-one or many-to-one are shown in this slide. 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EA8CB-2C9B-CB4A-B702-3B98F5476E0E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10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4406677-1911-2345-9DD3-A35B45D0C5D8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12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 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endParaRPr lang="en-US" dirty="0">
              <a:solidFill>
                <a:schemeClr val="lt1">
                  <a:alpha val="1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lt1">
                    <a:alpha val="30000"/>
                  </a:schemeClr>
                </a:solidFill>
              </a:rPr>
              <a:t> 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F34-6D84-7D41-9C14-5B409E2D9BE0}" type="datetime1">
              <a:rPr lang="en-GB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4D5-C449-014F-A425-C6321136EE52}" type="datetime1">
              <a:rPr lang="en-GB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E5C3-30AE-6042-93DF-E7C7568FE8FC}" type="datetime1">
              <a:rPr lang="en-GB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467-33E7-E340-891B-3EBEB9B0A9D0}" type="datetime1">
              <a:rPr lang="en-GB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8B65-1F94-FC4B-B439-4C191AC327CE}" type="datetime1">
              <a:rPr lang="en-GB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D13-99C3-264F-A425-8DCA3BD1A841}" type="datetime1">
              <a:rPr lang="en-GB" smtClean="0"/>
              <a:t>13/09/2018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10FB-00F7-604C-BD0A-9A8D6E5DF647}" type="datetime1">
              <a:rPr lang="en-GB" smtClean="0"/>
              <a:t>13/09/2018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D03-BA26-9846-BB34-4728624561AF}" type="datetime1">
              <a:rPr lang="en-GB" smtClean="0"/>
              <a:t>13/09/2018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ED16-5C52-CB4A-BB0E-22A9CACAF957}" type="datetime1">
              <a:rPr lang="en-GB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41-60EF-6D42-A299-6E0DA0B567CC}" type="datetime1">
              <a:rPr lang="en-GB" smtClean="0"/>
              <a:t>13/09/2018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6EAF80D4-5BC6-3749-8459-312E05DB224C}" type="datetime1">
              <a:rPr lang="en-GB" smtClean="0"/>
              <a:t>13/09/2018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62310" y="6356350"/>
            <a:ext cx="5242704" cy="365125"/>
          </a:xfrm>
        </p:spPr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Focus on single SUT at a time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711450" y="1484314"/>
            <a:ext cx="3816350" cy="941387"/>
            <a:chOff x="1187624" y="1484784"/>
            <a:chExt cx="3816424" cy="940905"/>
          </a:xfrm>
        </p:grpSpPr>
        <p:sp>
          <p:nvSpPr>
            <p:cNvPr id="5" name="Oval 4"/>
            <p:cNvSpPr/>
            <p:nvPr/>
          </p:nvSpPr>
          <p:spPr bwMode="auto">
            <a:xfrm>
              <a:off x="3995966" y="1484784"/>
              <a:ext cx="1008082" cy="94090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187624" y="1484784"/>
              <a:ext cx="1008083" cy="94090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9" name="Straight Arrow Connector 8"/>
            <p:cNvCxnSpPr>
              <a:stCxn id="7" idx="6"/>
              <a:endCxn id="5" idx="2"/>
            </p:cNvCxnSpPr>
            <p:nvPr/>
          </p:nvCxnSpPr>
          <p:spPr bwMode="auto">
            <a:xfrm>
              <a:off x="2195707" y="1956030"/>
              <a:ext cx="1800260" cy="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151313" y="3213100"/>
            <a:ext cx="3816350" cy="2884488"/>
            <a:chOff x="2627784" y="3212976"/>
            <a:chExt cx="3816424" cy="2885121"/>
          </a:xfrm>
        </p:grpSpPr>
        <p:sp>
          <p:nvSpPr>
            <p:cNvPr id="10" name="Oval 9"/>
            <p:cNvSpPr/>
            <p:nvPr/>
          </p:nvSpPr>
          <p:spPr bwMode="auto">
            <a:xfrm>
              <a:off x="5436125" y="3212976"/>
              <a:ext cx="1008083" cy="94159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627784" y="3212976"/>
              <a:ext cx="1008082" cy="94159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12" name="Straight Arrow Connector 11"/>
            <p:cNvCxnSpPr>
              <a:stCxn id="11" idx="6"/>
              <a:endCxn id="10" idx="2"/>
            </p:cNvCxnSpPr>
            <p:nvPr/>
          </p:nvCxnSpPr>
          <p:spPr bwMode="auto">
            <a:xfrm>
              <a:off x="3635866" y="3682979"/>
              <a:ext cx="1800260" cy="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3132619" y="4437208"/>
              <a:ext cx="1008082" cy="94159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16" name="Straight Arrow Connector 15"/>
            <p:cNvCxnSpPr>
              <a:stCxn id="14" idx="6"/>
              <a:endCxn id="10" idx="3"/>
            </p:cNvCxnSpPr>
            <p:nvPr/>
          </p:nvCxnSpPr>
          <p:spPr bwMode="auto">
            <a:xfrm flipV="1">
              <a:off x="4140700" y="4016427"/>
              <a:ext cx="1443066" cy="890783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4715386" y="5156502"/>
              <a:ext cx="1008083" cy="94159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20" name="Straight Arrow Connector 19"/>
            <p:cNvCxnSpPr>
              <a:stCxn id="18" idx="7"/>
              <a:endCxn id="10" idx="4"/>
            </p:cNvCxnSpPr>
            <p:nvPr/>
          </p:nvCxnSpPr>
          <p:spPr bwMode="auto">
            <a:xfrm flipV="1">
              <a:off x="5575828" y="4154571"/>
              <a:ext cx="363545" cy="1140075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Don’t test multiple units at once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11450" y="1484314"/>
            <a:ext cx="3816350" cy="941387"/>
            <a:chOff x="1187624" y="1484784"/>
            <a:chExt cx="3816424" cy="940905"/>
          </a:xfrm>
        </p:grpSpPr>
        <p:sp>
          <p:nvSpPr>
            <p:cNvPr id="6" name="Oval 5"/>
            <p:cNvSpPr/>
            <p:nvPr/>
          </p:nvSpPr>
          <p:spPr bwMode="auto">
            <a:xfrm>
              <a:off x="3995966" y="1484784"/>
              <a:ext cx="1008082" cy="94090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187624" y="1484784"/>
              <a:ext cx="1008083" cy="94090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8" name="Straight Arrow Connector 7"/>
            <p:cNvCxnSpPr>
              <a:stCxn id="7" idx="6"/>
              <a:endCxn id="6" idx="2"/>
            </p:cNvCxnSpPr>
            <p:nvPr/>
          </p:nvCxnSpPr>
          <p:spPr bwMode="auto">
            <a:xfrm>
              <a:off x="2195707" y="1956030"/>
              <a:ext cx="1800260" cy="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71876" y="2287588"/>
            <a:ext cx="2955925" cy="1217612"/>
            <a:chOff x="2048101" y="1207777"/>
            <a:chExt cx="2955947" cy="1217912"/>
          </a:xfrm>
        </p:grpSpPr>
        <p:sp>
          <p:nvSpPr>
            <p:cNvPr id="10" name="Oval 9"/>
            <p:cNvSpPr/>
            <p:nvPr/>
          </p:nvSpPr>
          <p:spPr bwMode="auto">
            <a:xfrm>
              <a:off x="3995978" y="1484070"/>
              <a:ext cx="1008070" cy="941619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cxnSp>
          <p:nvCxnSpPr>
            <p:cNvPr id="12" name="Straight Arrow Connector 11"/>
            <p:cNvCxnSpPr>
              <a:stCxn id="7" idx="5"/>
              <a:endCxn id="10" idx="2"/>
            </p:cNvCxnSpPr>
            <p:nvPr/>
          </p:nvCxnSpPr>
          <p:spPr bwMode="auto">
            <a:xfrm>
              <a:off x="2048101" y="1207777"/>
              <a:ext cx="1947877" cy="747896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216276" y="2425700"/>
            <a:ext cx="3387725" cy="2293938"/>
            <a:chOff x="1616053" y="132458"/>
            <a:chExt cx="3387995" cy="2293231"/>
          </a:xfrm>
        </p:grpSpPr>
        <p:sp>
          <p:nvSpPr>
            <p:cNvPr id="15" name="Oval 14"/>
            <p:cNvSpPr/>
            <p:nvPr/>
          </p:nvSpPr>
          <p:spPr bwMode="auto">
            <a:xfrm>
              <a:off x="3995906" y="1484591"/>
              <a:ext cx="1008142" cy="94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5" idx="2"/>
            </p:cNvCxnSpPr>
            <p:nvPr/>
          </p:nvCxnSpPr>
          <p:spPr bwMode="auto">
            <a:xfrm>
              <a:off x="1616053" y="132458"/>
              <a:ext cx="2379853" cy="1823476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Cross 17"/>
          <p:cNvSpPr/>
          <p:nvPr/>
        </p:nvSpPr>
        <p:spPr bwMode="auto">
          <a:xfrm rot="18978203">
            <a:off x="6934201" y="2179639"/>
            <a:ext cx="1965325" cy="1963737"/>
          </a:xfrm>
          <a:prstGeom prst="plus">
            <a:avLst>
              <a:gd name="adj" fmla="val 37581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-24488"/>
            <a:ext cx="10219427" cy="9332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Purpose of Unit Testing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3" y="1052514"/>
            <a:ext cx="11369615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3600" dirty="0">
                <a:latin typeface="Arial" charset="0"/>
                <a:ea typeface="宋体" charset="0"/>
                <a:cs typeface="宋体" charset="0"/>
              </a:rPr>
              <a:t>Validate whether code is consistent with the design and requirements.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3600" dirty="0">
                <a:latin typeface="Arial" charset="0"/>
                <a:ea typeface="宋体" charset="0"/>
                <a:cs typeface="宋体" charset="0"/>
                <a:sym typeface="Wingdings" charset="0"/>
              </a:rPr>
              <a:t>Discover the errors between requirements, the design and implementation.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Errors of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  <a:sym typeface="Wingdings" charset="0"/>
              </a:rPr>
              <a:t>omission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 (what was required, but not implemented)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Errors of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  <a:sym typeface="Wingdings" charset="0"/>
              </a:rPr>
              <a:t>commission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 (an incorrect implementation)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73" y="244354"/>
            <a:ext cx="11369615" cy="80815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Aims of Unit Tests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48573" y="1052513"/>
            <a:ext cx="11369615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Aim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ensure that module was implemented correctly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Input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detailed specification*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Process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design and implement tests and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analyse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results (see next slide)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Personnel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Developers and Testers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Test approaches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you can use black-box and white-box methods*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Evaluation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determine if the tests reveal errors. 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6086731" y="5728077"/>
            <a:ext cx="5731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/>
              <a:t>* We will think about this again when we discuss Agile Testing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151313" y="44451"/>
            <a:ext cx="3529012" cy="504825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Unit Test Plan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51313" y="981075"/>
            <a:ext cx="3529012" cy="503238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Design Tests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96225" y="3860801"/>
            <a:ext cx="2636838" cy="504825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Track Defects</a:t>
            </a:r>
          </a:p>
        </p:txBody>
      </p:sp>
      <p:sp>
        <p:nvSpPr>
          <p:cNvPr id="9" name="Diamond 8"/>
          <p:cNvSpPr/>
          <p:nvPr/>
        </p:nvSpPr>
        <p:spPr bwMode="auto">
          <a:xfrm>
            <a:off x="4295775" y="3644901"/>
            <a:ext cx="3240088" cy="936625"/>
          </a:xfrm>
          <a:prstGeom prst="diamond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Analysis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51313" y="1773239"/>
            <a:ext cx="3529012" cy="503237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Execute Tests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51313" y="2636839"/>
            <a:ext cx="3529012" cy="504825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Test Results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4224338" y="4941889"/>
            <a:ext cx="3384550" cy="935037"/>
          </a:xfrm>
          <a:prstGeom prst="diamond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Complete?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224338" y="6237289"/>
            <a:ext cx="3384550" cy="504825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Test Summary</a:t>
            </a:r>
          </a:p>
        </p:txBody>
      </p:sp>
      <p:cxnSp>
        <p:nvCxnSpPr>
          <p:cNvPr id="15" name="Straight Arrow Connector 14"/>
          <p:cNvCxnSpPr>
            <a:stCxn id="9" idx="3"/>
            <a:endCxn id="8" idx="1"/>
          </p:cNvCxnSpPr>
          <p:nvPr/>
        </p:nvCxnSpPr>
        <p:spPr bwMode="auto">
          <a:xfrm>
            <a:off x="7535863" y="4113213"/>
            <a:ext cx="360362" cy="0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922" name="Elbow Connector 16"/>
          <p:cNvCxnSpPr>
            <a:cxnSpLocks noChangeShapeType="1"/>
            <a:stCxn id="8" idx="0"/>
          </p:cNvCxnSpPr>
          <p:nvPr/>
        </p:nvCxnSpPr>
        <p:spPr bwMode="auto">
          <a:xfrm>
            <a:off x="9264650" y="3860800"/>
            <a:ext cx="914400" cy="91440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>
            <a:stCxn id="8" idx="0"/>
            <a:endCxn id="5" idx="3"/>
          </p:cNvCxnSpPr>
          <p:nvPr/>
        </p:nvCxnSpPr>
        <p:spPr bwMode="auto">
          <a:xfrm rot="16200000" flipV="1">
            <a:off x="6665120" y="1312070"/>
            <a:ext cx="3563937" cy="1533525"/>
          </a:xfrm>
          <a:prstGeom prst="bentConnector2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H="1">
            <a:off x="7680325" y="1989138"/>
            <a:ext cx="1511300" cy="0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H="1">
            <a:off x="7680325" y="1196975"/>
            <a:ext cx="1511300" cy="0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 bwMode="auto">
          <a:xfrm>
            <a:off x="5916613" y="549275"/>
            <a:ext cx="0" cy="431800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0" idx="0"/>
          </p:cNvCxnSpPr>
          <p:nvPr/>
        </p:nvCxnSpPr>
        <p:spPr bwMode="auto">
          <a:xfrm>
            <a:off x="5916613" y="1484314"/>
            <a:ext cx="0" cy="288925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 bwMode="auto">
          <a:xfrm>
            <a:off x="5916613" y="2276476"/>
            <a:ext cx="0" cy="360363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9" idx="0"/>
          </p:cNvCxnSpPr>
          <p:nvPr/>
        </p:nvCxnSpPr>
        <p:spPr bwMode="auto">
          <a:xfrm>
            <a:off x="5916613" y="3141664"/>
            <a:ext cx="0" cy="503237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2" idx="0"/>
          </p:cNvCxnSpPr>
          <p:nvPr/>
        </p:nvCxnSpPr>
        <p:spPr bwMode="auto">
          <a:xfrm>
            <a:off x="5916613" y="4581526"/>
            <a:ext cx="0" cy="360363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 bwMode="auto">
          <a:xfrm>
            <a:off x="5916613" y="5876926"/>
            <a:ext cx="0" cy="360363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2" idx="1"/>
            <a:endCxn id="5" idx="1"/>
          </p:cNvCxnSpPr>
          <p:nvPr/>
        </p:nvCxnSpPr>
        <p:spPr bwMode="auto">
          <a:xfrm rot="10800000">
            <a:off x="4151314" y="296863"/>
            <a:ext cx="73025" cy="5111750"/>
          </a:xfrm>
          <a:prstGeom prst="bentConnector3">
            <a:avLst>
              <a:gd name="adj1" fmla="val 1654747"/>
            </a:avLst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933" name="TextBox 57"/>
          <p:cNvSpPr txBox="1">
            <a:spLocks noChangeArrowheads="1"/>
          </p:cNvSpPr>
          <p:nvPr/>
        </p:nvSpPr>
        <p:spPr bwMode="auto">
          <a:xfrm>
            <a:off x="6383339" y="4581526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Pass</a:t>
            </a:r>
          </a:p>
        </p:txBody>
      </p:sp>
      <p:sp>
        <p:nvSpPr>
          <p:cNvPr id="38934" name="TextBox 58"/>
          <p:cNvSpPr txBox="1">
            <a:spLocks noChangeArrowheads="1"/>
          </p:cNvSpPr>
          <p:nvPr/>
        </p:nvSpPr>
        <p:spPr bwMode="auto">
          <a:xfrm>
            <a:off x="6489700" y="57324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Yes</a:t>
            </a:r>
          </a:p>
        </p:txBody>
      </p:sp>
      <p:sp>
        <p:nvSpPr>
          <p:cNvPr id="38935" name="TextBox 59"/>
          <p:cNvSpPr txBox="1">
            <a:spLocks noChangeArrowheads="1"/>
          </p:cNvSpPr>
          <p:nvPr/>
        </p:nvSpPr>
        <p:spPr bwMode="auto">
          <a:xfrm>
            <a:off x="6959600" y="3429001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Fail</a:t>
            </a:r>
          </a:p>
        </p:txBody>
      </p:sp>
      <p:sp>
        <p:nvSpPr>
          <p:cNvPr id="38936" name="TextBox 60"/>
          <p:cNvSpPr txBox="1">
            <a:spLocks noChangeArrowheads="1"/>
          </p:cNvSpPr>
          <p:nvPr/>
        </p:nvSpPr>
        <p:spPr bwMode="auto">
          <a:xfrm>
            <a:off x="3719513" y="4868863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No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3071813" y="1196975"/>
            <a:ext cx="1079500" cy="0"/>
          </a:xfrm>
          <a:prstGeom prst="straightConnector1">
            <a:avLst/>
          </a:prstGeom>
          <a:ln w="57150"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EF4F6-0CCE-3044-9B05-883C141DD596}" type="slidenum">
              <a:rPr lang="zh-CN" altLang="en-US" sz="1400" b="0">
                <a:ea typeface="宋体" charset="0"/>
                <a:cs typeface="宋体" charset="0"/>
              </a:rPr>
              <a:pPr eaLnBrk="1" hangingPunct="1"/>
              <a:t>15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Some benefits of unit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96752"/>
            <a:ext cx="11734800" cy="49373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Benefits ( Why do we need Unit Testing?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089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EF4F6-0CCE-3044-9B05-883C141DD596}" type="slidenum">
              <a:rPr lang="zh-CN" altLang="en-US" sz="1400" b="0">
                <a:ea typeface="宋体" charset="0"/>
                <a:cs typeface="宋体" charset="0"/>
              </a:rPr>
              <a:pPr eaLnBrk="1" hangingPunct="1"/>
              <a:t>16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Some benefits of unit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96752"/>
            <a:ext cx="11734800" cy="493734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Benefits ( Why do we need Unit Testing? )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The goal of unit testing is to isolate each part of the program and show that the individual parts are correct. </a:t>
            </a:r>
          </a:p>
          <a:p>
            <a:pPr lvl="2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Help to improve confidence in the software’s quality 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 unit test provides a strict, written contract that the piece of code must satisfy. </a:t>
            </a:r>
          </a:p>
          <a:p>
            <a:pPr lvl="2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Track when the code isn’t satisfying the requirements / design</a:t>
            </a:r>
          </a:p>
          <a:p>
            <a:pPr lvl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Easier to find issues when a test fails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Unit tests find problems early in the development cycle. Reduce the costs. 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Run the tests many times during development – easier to help with regression issues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14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Aspects of unit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 interface</a:t>
            </a:r>
          </a:p>
          <a:p>
            <a:pPr lvl="1">
              <a:defRPr/>
            </a:pPr>
            <a:r>
              <a:rPr lang="en-US" dirty="0"/>
              <a:t>State after unit has been created</a:t>
            </a:r>
          </a:p>
          <a:p>
            <a:pPr lvl="1">
              <a:defRPr/>
            </a:pPr>
            <a:r>
              <a:rPr lang="en-US" dirty="0"/>
              <a:t>Setting and Getting data (do we need to do this? Discuss…)</a:t>
            </a:r>
          </a:p>
          <a:p>
            <a:pPr lvl="1">
              <a:defRPr/>
            </a:pPr>
            <a:r>
              <a:rPr lang="en-US" dirty="0"/>
              <a:t>Calling operations (e.g. methods in Java)</a:t>
            </a:r>
          </a:p>
          <a:p>
            <a:pPr>
              <a:defRPr/>
            </a:pPr>
            <a:r>
              <a:rPr lang="en-US" dirty="0"/>
              <a:t>Functional tests – black box</a:t>
            </a:r>
          </a:p>
          <a:p>
            <a:pPr>
              <a:defRPr/>
            </a:pPr>
            <a:r>
              <a:rPr lang="en-US" dirty="0"/>
              <a:t>Structural tests – white box</a:t>
            </a:r>
          </a:p>
          <a:p>
            <a:pPr>
              <a:defRPr/>
            </a:pPr>
            <a:r>
              <a:rPr lang="en-US" dirty="0"/>
              <a:t>Error handling</a:t>
            </a:r>
          </a:p>
          <a:p>
            <a:pPr>
              <a:defRPr/>
            </a:pPr>
            <a:r>
              <a:rPr lang="en-US" dirty="0"/>
              <a:t>Incorrect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Unit Testing with a Framework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xUnit</a:t>
            </a:r>
            <a:r>
              <a:rPr lang="en-US" dirty="0"/>
              <a:t>: Unit Testing Frameworks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3512" y="1196976"/>
            <a:ext cx="8507288" cy="50514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xUnit</a:t>
            </a:r>
            <a:r>
              <a:rPr lang="en-US" dirty="0"/>
              <a:t>: help to write unit tests</a:t>
            </a:r>
          </a:p>
          <a:p>
            <a:pPr lvl="1">
              <a:defRPr/>
            </a:pPr>
            <a:r>
              <a:rPr lang="en-US" dirty="0" err="1"/>
              <a:t>SUnit</a:t>
            </a:r>
            <a:r>
              <a:rPr lang="en-US" dirty="0"/>
              <a:t> (original)</a:t>
            </a:r>
          </a:p>
          <a:p>
            <a:pPr lvl="1">
              <a:defRPr/>
            </a:pPr>
            <a:r>
              <a:rPr lang="en-US" dirty="0" err="1"/>
              <a:t>JUnit</a:t>
            </a:r>
            <a:r>
              <a:rPr lang="en-US" dirty="0"/>
              <a:t> (perhaps the best known)</a:t>
            </a:r>
          </a:p>
          <a:p>
            <a:pPr lvl="1">
              <a:defRPr/>
            </a:pPr>
            <a:r>
              <a:rPr lang="en-US" dirty="0" err="1"/>
              <a:t>NUnit</a:t>
            </a:r>
            <a:endParaRPr lang="en-US" dirty="0"/>
          </a:p>
          <a:p>
            <a:pPr lvl="1">
              <a:defRPr/>
            </a:pPr>
            <a:r>
              <a:rPr lang="en-US" dirty="0" err="1"/>
              <a:t>cppUnit</a:t>
            </a:r>
            <a:endParaRPr lang="en-US" dirty="0"/>
          </a:p>
          <a:p>
            <a:pPr lvl="1">
              <a:defRPr/>
            </a:pPr>
            <a:r>
              <a:rPr lang="en-US" dirty="0" err="1"/>
              <a:t>OCUnit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Check</a:t>
            </a:r>
          </a:p>
          <a:p>
            <a:pPr lvl="1">
              <a:defRPr/>
            </a:pPr>
            <a:r>
              <a:rPr lang="en-US" dirty="0"/>
              <a:t>…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79976" y="1772816"/>
            <a:ext cx="4320480" cy="4648582"/>
            <a:chOff x="4355976" y="1772816"/>
            <a:chExt cx="4320480" cy="4648582"/>
          </a:xfrm>
        </p:grpSpPr>
        <p:grpSp>
          <p:nvGrpSpPr>
            <p:cNvPr id="17" name="Group 16"/>
            <p:cNvGrpSpPr/>
            <p:nvPr/>
          </p:nvGrpSpPr>
          <p:grpSpPr>
            <a:xfrm>
              <a:off x="4355976" y="1772816"/>
              <a:ext cx="4320480" cy="4164253"/>
              <a:chOff x="4355976" y="1772816"/>
              <a:chExt cx="4320480" cy="41642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14731" r="15274"/>
              <a:stretch/>
            </p:blipFill>
            <p:spPr>
              <a:xfrm>
                <a:off x="4355976" y="3068960"/>
                <a:ext cx="4320480" cy="2868109"/>
              </a:xfrm>
              <a:prstGeom prst="rect">
                <a:avLst/>
              </a:prstGeom>
            </p:spPr>
          </p:pic>
          <p:sp>
            <p:nvSpPr>
              <p:cNvPr id="10" name="Right Brace 9"/>
              <p:cNvSpPr/>
              <p:nvPr/>
            </p:nvSpPr>
            <p:spPr>
              <a:xfrm>
                <a:off x="5580112" y="1772816"/>
                <a:ext cx="216024" cy="1080120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Elbow Connector 11"/>
              <p:cNvCxnSpPr>
                <a:stCxn id="10" idx="1"/>
                <a:endCxn id="2" idx="0"/>
              </p:cNvCxnSpPr>
              <p:nvPr/>
            </p:nvCxnSpPr>
            <p:spPr>
              <a:xfrm rot="10800000" flipH="1" flipV="1">
                <a:off x="5796136" y="2312876"/>
                <a:ext cx="720080" cy="756084"/>
              </a:xfrm>
              <a:prstGeom prst="bentConnector4">
                <a:avLst>
                  <a:gd name="adj1" fmla="val 99933"/>
                  <a:gd name="adj2" fmla="val 85714"/>
                </a:avLst>
              </a:prstGeom>
              <a:ln w="571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572000" y="6021288"/>
              <a:ext cx="3638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Picture of Kent Beck from Twitter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</a:p>
          <a:p>
            <a:r>
              <a:rPr lang="en-US" dirty="0"/>
              <a:t>Aspects of unit tests</a:t>
            </a:r>
          </a:p>
          <a:p>
            <a:r>
              <a:rPr lang="en-US" dirty="0"/>
              <a:t>Using JUnit – Unit Testing with a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808382"/>
          </a:xfrm>
        </p:spPr>
        <p:txBody>
          <a:bodyPr/>
          <a:lstStyle/>
          <a:p>
            <a:pPr>
              <a:defRPr/>
            </a:pPr>
            <a:r>
              <a:rPr lang="en-US" dirty="0"/>
              <a:t>Facilities in a </a:t>
            </a:r>
            <a:r>
              <a:rPr lang="en-US" dirty="0" err="1"/>
              <a:t>xUnit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52736"/>
            <a:ext cx="11246688" cy="4968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Ability to create test cases </a:t>
            </a:r>
          </a:p>
          <a:p>
            <a:pPr lvl="1">
              <a:defRPr/>
            </a:pPr>
            <a:r>
              <a:rPr lang="en-US" dirty="0"/>
              <a:t>Assertions on the state of the SUT</a:t>
            </a:r>
          </a:p>
          <a:p>
            <a:pPr lvl="1">
              <a:defRPr/>
            </a:pPr>
            <a:r>
              <a:rPr lang="en-US" dirty="0"/>
              <a:t>Fixtures to share common test data</a:t>
            </a:r>
          </a:p>
          <a:p>
            <a:pPr lvl="1">
              <a:defRPr/>
            </a:pPr>
            <a:r>
              <a:rPr lang="en-US" dirty="0"/>
              <a:t>Expected errors</a:t>
            </a:r>
          </a:p>
          <a:p>
            <a:pPr>
              <a:defRPr/>
            </a:pPr>
            <a:r>
              <a:rPr lang="en-US" dirty="0"/>
              <a:t>Facility to run the tests </a:t>
            </a:r>
          </a:p>
          <a:p>
            <a:pPr lvl="1">
              <a:defRPr/>
            </a:pPr>
            <a:r>
              <a:rPr lang="en-US" dirty="0"/>
              <a:t>Tests on a single unit </a:t>
            </a:r>
          </a:p>
          <a:p>
            <a:pPr lvl="1">
              <a:defRPr/>
            </a:pPr>
            <a:r>
              <a:rPr lang="en-US" dirty="0"/>
              <a:t>Groups of tests on different units</a:t>
            </a:r>
          </a:p>
          <a:p>
            <a:pPr lvl="1">
              <a:defRPr/>
            </a:pPr>
            <a:r>
              <a:rPr lang="en-US" dirty="0"/>
              <a:t>Automate…</a:t>
            </a:r>
          </a:p>
          <a:p>
            <a:pPr>
              <a:defRPr/>
            </a:pPr>
            <a:r>
              <a:rPr lang="en-US" dirty="0"/>
              <a:t>Collect and display the results</a:t>
            </a:r>
          </a:p>
          <a:p>
            <a:pPr lvl="1">
              <a:defRPr/>
            </a:pPr>
            <a:r>
              <a:rPr lang="en-US" dirty="0"/>
              <a:t>Graphical and textual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Desirable features of a unit test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58900"/>
            <a:ext cx="11246688" cy="4737100"/>
          </a:xfrm>
        </p:spPr>
        <p:txBody>
          <a:bodyPr>
            <a:normAutofit/>
          </a:bodyPr>
          <a:lstStyle/>
          <a:p>
            <a:pPr>
              <a:buFontTx/>
              <a:buChar char="•"/>
              <a:defRPr/>
            </a:pPr>
            <a:r>
              <a:rPr lang="en-US" dirty="0"/>
              <a:t>Easy to write</a:t>
            </a:r>
          </a:p>
          <a:p>
            <a:pPr>
              <a:buFontTx/>
              <a:buChar char="•"/>
              <a:defRPr/>
            </a:pPr>
            <a:r>
              <a:rPr lang="en-US" dirty="0"/>
              <a:t>Easy to learn to write</a:t>
            </a:r>
          </a:p>
          <a:p>
            <a:pPr>
              <a:buFontTx/>
              <a:buChar char="•"/>
              <a:defRPr/>
            </a:pPr>
            <a:r>
              <a:rPr lang="en-US" dirty="0"/>
              <a:t>Quick to execute </a:t>
            </a:r>
          </a:p>
          <a:p>
            <a:pPr>
              <a:buFontTx/>
              <a:buChar char="•"/>
              <a:defRPr/>
            </a:pPr>
            <a:r>
              <a:rPr lang="en-US" dirty="0"/>
              <a:t>Easy to execute </a:t>
            </a:r>
          </a:p>
          <a:p>
            <a:pPr>
              <a:buFontTx/>
              <a:buChar char="•"/>
              <a:defRPr/>
            </a:pPr>
            <a:r>
              <a:rPr lang="en-US" dirty="0"/>
              <a:t>Isolated</a:t>
            </a:r>
          </a:p>
          <a:p>
            <a:pPr>
              <a:buFontTx/>
              <a:buChar char="•"/>
              <a:defRPr/>
            </a:pPr>
            <a:r>
              <a:rPr lang="en-US" dirty="0" err="1"/>
              <a:t>Composable</a:t>
            </a:r>
            <a:endParaRPr lang="en-US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 algn="r">
              <a:buNone/>
              <a:defRPr/>
            </a:pPr>
            <a:r>
              <a:rPr lang="en-US" sz="1800" dirty="0"/>
              <a:t>Source: </a:t>
            </a:r>
            <a:r>
              <a:rPr lang="en-US" sz="1800" dirty="0" err="1"/>
              <a:t>JUnit</a:t>
            </a:r>
            <a:r>
              <a:rPr lang="en-US" sz="1800" dirty="0"/>
              <a:t> Pocket Guide, Kent Beck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800" y="1371599"/>
            <a:ext cx="11259387" cy="4360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Demo of Contact Manager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Look at the UML Class description for a Contact Manager application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6632"/>
            <a:ext cx="9148893" cy="65985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assert statements in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assertEquals</a:t>
            </a:r>
            <a:r>
              <a:rPr lang="en-US" dirty="0"/>
              <a:t>(expected, actual)</a:t>
            </a:r>
          </a:p>
          <a:p>
            <a:r>
              <a:rPr lang="en-US" dirty="0" err="1"/>
              <a:t>assertNotEquals</a:t>
            </a:r>
            <a:r>
              <a:rPr lang="en-US" dirty="0"/>
              <a:t>(unexpected, actual)</a:t>
            </a:r>
          </a:p>
          <a:p>
            <a:r>
              <a:rPr lang="en-US" dirty="0" err="1"/>
              <a:t>assertTrue</a:t>
            </a:r>
            <a:r>
              <a:rPr lang="en-US" dirty="0"/>
              <a:t>(condition)</a:t>
            </a:r>
          </a:p>
          <a:p>
            <a:r>
              <a:rPr lang="en-US" dirty="0" err="1"/>
              <a:t>assertFalse</a:t>
            </a:r>
            <a:r>
              <a:rPr lang="en-US" dirty="0"/>
              <a:t>(condition)</a:t>
            </a:r>
          </a:p>
          <a:p>
            <a:r>
              <a:rPr lang="en-US" dirty="0" err="1"/>
              <a:t>assertNull</a:t>
            </a:r>
            <a:r>
              <a:rPr lang="en-US" dirty="0"/>
              <a:t>(object)</a:t>
            </a:r>
          </a:p>
          <a:p>
            <a:r>
              <a:rPr lang="en-US" dirty="0" err="1"/>
              <a:t>assertNotNull</a:t>
            </a:r>
            <a:r>
              <a:rPr lang="en-US" dirty="0"/>
              <a:t>(object)</a:t>
            </a:r>
          </a:p>
          <a:p>
            <a:r>
              <a:rPr lang="en-US" dirty="0" err="1"/>
              <a:t>assertArrayEquals</a:t>
            </a:r>
            <a:r>
              <a:rPr lang="en-US" dirty="0"/>
              <a:t>(expected, actual) </a:t>
            </a:r>
          </a:p>
          <a:p>
            <a:r>
              <a:rPr lang="en-US" dirty="0" err="1"/>
              <a:t>assertSame</a:t>
            </a:r>
            <a:r>
              <a:rPr lang="en-US" dirty="0"/>
              <a:t>(expected, actual) </a:t>
            </a:r>
          </a:p>
          <a:p>
            <a:r>
              <a:rPr lang="en-US" dirty="0" err="1"/>
              <a:t>assertNotSame</a:t>
            </a:r>
            <a:r>
              <a:rPr lang="en-US" dirty="0"/>
              <a:t>(expected, actual)</a:t>
            </a:r>
          </a:p>
          <a:p>
            <a:r>
              <a:rPr lang="en-US" dirty="0"/>
              <a:t>fail(message)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58900"/>
            <a:ext cx="9626600" cy="4889501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JUnit</a:t>
            </a:r>
            <a:r>
              <a:rPr lang="en-US" dirty="0"/>
              <a:t> focused on public methods </a:t>
            </a:r>
          </a:p>
          <a:p>
            <a:pPr lvl="1">
              <a:defRPr/>
            </a:pPr>
            <a:r>
              <a:rPr lang="en-US" dirty="0"/>
              <a:t>Is this a problem? </a:t>
            </a:r>
          </a:p>
          <a:p>
            <a:pPr>
              <a:defRPr/>
            </a:pPr>
            <a:r>
              <a:rPr lang="en-US" dirty="0"/>
              <a:t>Not suitable </a:t>
            </a:r>
          </a:p>
          <a:p>
            <a:pPr lvl="1">
              <a:defRPr/>
            </a:pPr>
            <a:r>
              <a:rPr lang="en-US" dirty="0"/>
              <a:t>for multi-threaded / concurrent code </a:t>
            </a:r>
          </a:p>
          <a:p>
            <a:pPr lvl="1">
              <a:defRPr/>
            </a:pPr>
            <a:r>
              <a:rPr lang="en-US" dirty="0"/>
              <a:t>for GUI code..?</a:t>
            </a:r>
          </a:p>
          <a:p>
            <a:pPr lvl="1">
              <a:defRPr/>
            </a:pPr>
            <a:r>
              <a:rPr lang="en-US" dirty="0"/>
              <a:t>Web-based code…?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testing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447800"/>
            <a:ext cx="11369615" cy="4608392"/>
          </a:xfrm>
        </p:spPr>
        <p:txBody>
          <a:bodyPr/>
          <a:lstStyle/>
          <a:p>
            <a:r>
              <a:rPr lang="en-US" dirty="0"/>
              <a:t>Test Fixtures: Setup-Teardown </a:t>
            </a:r>
          </a:p>
          <a:p>
            <a:r>
              <a:rPr lang="en-US" dirty="0"/>
              <a:t>How many assertions per test method?</a:t>
            </a:r>
          </a:p>
          <a:p>
            <a:r>
              <a:rPr lang="en-US" dirty="0"/>
              <a:t>Access to private methods?  </a:t>
            </a:r>
          </a:p>
          <a:p>
            <a:r>
              <a:rPr lang="en-US" dirty="0"/>
              <a:t>Choosing Data Values</a:t>
            </a:r>
          </a:p>
          <a:p>
            <a:r>
              <a:rPr lang="en-US" dirty="0"/>
              <a:t>Using Test Suites</a:t>
            </a:r>
          </a:p>
          <a:p>
            <a:r>
              <a:rPr lang="en-US" dirty="0"/>
              <a:t>Print Statements</a:t>
            </a:r>
          </a:p>
          <a:p>
            <a:r>
              <a:rPr lang="en-US" dirty="0"/>
              <a:t>Handling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9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Fixtures: Setup -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Fixture: The starting point for the test </a:t>
            </a:r>
          </a:p>
          <a:p>
            <a:r>
              <a:rPr lang="en-US" dirty="0"/>
              <a:t>There is a common set of setup for tests:</a:t>
            </a:r>
          </a:p>
          <a:p>
            <a:pPr lvl="1"/>
            <a:r>
              <a:rPr lang="en-US" dirty="0"/>
              <a:t>Setup (might use common setup, e.g. @Before)</a:t>
            </a:r>
          </a:p>
          <a:p>
            <a:pPr lvl="2"/>
            <a:r>
              <a:rPr lang="en-US" dirty="0"/>
              <a:t>Might create some common data to be used by several tests </a:t>
            </a:r>
          </a:p>
          <a:p>
            <a:pPr lvl="2"/>
            <a:r>
              <a:rPr lang="en-US" dirty="0"/>
              <a:t>Or… might just be local setup in each test method </a:t>
            </a:r>
          </a:p>
          <a:p>
            <a:pPr lvl="1"/>
            <a:r>
              <a:rPr lang="en-US" dirty="0"/>
              <a:t>Exercise – call methods on the SUT</a:t>
            </a:r>
          </a:p>
          <a:p>
            <a:pPr lvl="1"/>
            <a:r>
              <a:rPr lang="en-US" dirty="0"/>
              <a:t>Verify (Assertions…) </a:t>
            </a:r>
          </a:p>
          <a:p>
            <a:pPr lvl="1"/>
            <a:r>
              <a:rPr lang="en-US" dirty="0"/>
              <a:t>Teardown (optional, e.g. @</a:t>
            </a:r>
            <a:r>
              <a:rPr lang="en-US" dirty="0" err="1"/>
              <a:t>AfterEach</a:t>
            </a:r>
            <a:r>
              <a:rPr lang="en-US" dirty="0"/>
              <a:t>, @</a:t>
            </a:r>
            <a:r>
              <a:rPr lang="en-US" dirty="0" err="1"/>
              <a:t>AfterAll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assertions in a test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OK to put multiple assert statements in one test statement? </a:t>
            </a:r>
          </a:p>
          <a:p>
            <a:r>
              <a:rPr lang="en-US" dirty="0"/>
              <a:t>It depends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If a test runs the exercise phase and then needs to check several items about the SUT, then it is OK to use several assert statements </a:t>
            </a:r>
          </a:p>
          <a:p>
            <a:r>
              <a:rPr lang="en-US" dirty="0">
                <a:sym typeface="Wingdings"/>
              </a:rPr>
              <a:t>Is a method trying to test too many things? e.g. one test checks if setup is successful and then checks if sending emails is successful.</a:t>
            </a:r>
          </a:p>
          <a:p>
            <a:pPr lvl="1"/>
            <a:r>
              <a:rPr lang="en-US" dirty="0">
                <a:sym typeface="Wingdings"/>
              </a:rPr>
              <a:t>If it is, then avoid doing this – split into separate methods.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Private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33500"/>
            <a:ext cx="11369615" cy="4722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like </a:t>
            </a:r>
            <a:r>
              <a:rPr lang="en-US" dirty="0" err="1"/>
              <a:t>JUnit</a:t>
            </a:r>
            <a:r>
              <a:rPr lang="en-US" dirty="0"/>
              <a:t> are designed to access the public interface </a:t>
            </a:r>
          </a:p>
          <a:p>
            <a:pPr lvl="1"/>
            <a:r>
              <a:rPr lang="en-US" dirty="0"/>
              <a:t> In a good design, the protected and private methods are there to support the operations of the public interface</a:t>
            </a:r>
          </a:p>
          <a:p>
            <a:pPr lvl="1"/>
            <a:r>
              <a:rPr lang="en-US" dirty="0"/>
              <a:t>Testing the public interface should also exercise the protected/private elements </a:t>
            </a:r>
          </a:p>
          <a:p>
            <a:r>
              <a:rPr lang="en-US" dirty="0"/>
              <a:t>If you really need to test a protected and private method directly, there are tools that can be used to get access to the private method</a:t>
            </a:r>
          </a:p>
          <a:p>
            <a:pPr lvl="1"/>
            <a:r>
              <a:rPr lang="en-US" dirty="0"/>
              <a:t>For protected, you can subclass the SUT and call the protected methods </a:t>
            </a:r>
          </a:p>
          <a:p>
            <a:pPr lvl="1"/>
            <a:r>
              <a:rPr lang="en-US" dirty="0"/>
              <a:t>For the private methods, you can use some tricks to change the access modifier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what a unit is with respect to testing</a:t>
            </a:r>
          </a:p>
          <a:p>
            <a:r>
              <a:rPr lang="en-US" dirty="0"/>
              <a:t>Discuss what can be tested in a typical Java program</a:t>
            </a:r>
          </a:p>
          <a:p>
            <a:r>
              <a:rPr lang="en-US" dirty="0"/>
              <a:t>Write tests with </a:t>
            </a:r>
            <a:r>
              <a:rPr lang="en-US" dirty="0" err="1"/>
              <a:t>JUnit</a:t>
            </a:r>
            <a:r>
              <a:rPr lang="en-US" dirty="0"/>
              <a:t> – build on your existing knowledge</a:t>
            </a:r>
          </a:p>
          <a:p>
            <a:r>
              <a:rPr lang="en-US" dirty="0"/>
              <a:t>Discuss what is good practice for writing a set of tests</a:t>
            </a:r>
          </a:p>
          <a:p>
            <a:r>
              <a:rPr lang="en-US" dirty="0"/>
              <a:t>Discuss the role of Stubs and Drivers for unit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Choosing/Generating Data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71600"/>
            <a:ext cx="11369615" cy="4684592"/>
          </a:xfrm>
        </p:spPr>
        <p:txBody>
          <a:bodyPr/>
          <a:lstStyle/>
          <a:p>
            <a:r>
              <a:rPr lang="en-US" dirty="0"/>
              <a:t>Test typically used values </a:t>
            </a:r>
          </a:p>
          <a:p>
            <a:r>
              <a:rPr lang="en-US" dirty="0"/>
              <a:t>You don’t always need to type in directly</a:t>
            </a:r>
          </a:p>
          <a:p>
            <a:pPr lvl="1"/>
            <a:r>
              <a:rPr lang="en-US" dirty="0"/>
              <a:t>Can create a function that generates predictable test values: </a:t>
            </a:r>
          </a:p>
          <a:p>
            <a:pPr lvl="2"/>
            <a:r>
              <a:rPr lang="en-US" dirty="0"/>
              <a:t>E.g. I need a set of unique names, create a method to generate names ‘Name1’, ‘Name2’, ‘Name3’, etc. </a:t>
            </a:r>
          </a:p>
          <a:p>
            <a:r>
              <a:rPr lang="en-US" dirty="0"/>
              <a:t>Should you use randomly generated values? </a:t>
            </a:r>
          </a:p>
          <a:p>
            <a:pPr lvl="1"/>
            <a:r>
              <a:rPr lang="en-US" dirty="0"/>
              <a:t>Maybe </a:t>
            </a:r>
          </a:p>
          <a:p>
            <a:pPr lvl="1"/>
            <a:r>
              <a:rPr lang="en-US" dirty="0"/>
              <a:t>BUT – how repeatable will your tests be?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84300"/>
            <a:ext cx="11369615" cy="4671892"/>
          </a:xfrm>
        </p:spPr>
        <p:txBody>
          <a:bodyPr/>
          <a:lstStyle/>
          <a:p>
            <a:r>
              <a:rPr lang="en-US" dirty="0"/>
              <a:t>You may choose to use </a:t>
            </a:r>
            <a:r>
              <a:rPr lang="en-US" dirty="0" err="1"/>
              <a:t>System.out.println</a:t>
            </a:r>
            <a:r>
              <a:rPr lang="en-US" dirty="0"/>
              <a:t>() to help debug some tests. </a:t>
            </a:r>
          </a:p>
          <a:p>
            <a:endParaRPr lang="en-US" dirty="0"/>
          </a:p>
          <a:p>
            <a:r>
              <a:rPr lang="en-US" dirty="0"/>
              <a:t>BUT – they are not the test.</a:t>
            </a:r>
          </a:p>
          <a:p>
            <a:endParaRPr lang="en-US" dirty="0"/>
          </a:p>
          <a:p>
            <a:r>
              <a:rPr lang="en-US" dirty="0"/>
              <a:t>We don’t want to generate a lot of tests output on the console and have to manually check it. We want the unit tests to check for 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0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-66196"/>
            <a:ext cx="11369615" cy="1325563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124550"/>
            <a:ext cx="11369615" cy="4621092"/>
          </a:xfrm>
        </p:spPr>
        <p:txBody>
          <a:bodyPr/>
          <a:lstStyle/>
          <a:p>
            <a:r>
              <a:rPr lang="en-GB" dirty="0"/>
              <a:t>We could run the code. If we get to the line following one that should have generated an exception, then we could use the fail() statement to indicate an error</a:t>
            </a:r>
          </a:p>
          <a:p>
            <a:r>
              <a:rPr lang="en-GB" dirty="0"/>
              <a:t>In JUnit 5, we can use: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90A41-90F6-1F4E-A416-583B011F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" y="3265860"/>
            <a:ext cx="12192000" cy="30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3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704854"/>
            <a:ext cx="11369615" cy="4351338"/>
          </a:xfrm>
        </p:spPr>
        <p:txBody>
          <a:bodyPr/>
          <a:lstStyle/>
          <a:p>
            <a:r>
              <a:rPr lang="en-US" dirty="0"/>
              <a:t>What is Unit Testing?</a:t>
            </a:r>
          </a:p>
          <a:p>
            <a:r>
              <a:rPr lang="en-US" dirty="0"/>
              <a:t>Aspects of unit tests</a:t>
            </a:r>
          </a:p>
          <a:p>
            <a:r>
              <a:rPr lang="en-US" dirty="0"/>
              <a:t>Using JUnit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8573" y="6356350"/>
            <a:ext cx="5658929" cy="365125"/>
          </a:xfrm>
        </p:spPr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7588" cy="365125"/>
          </a:xfrm>
        </p:spPr>
        <p:txBody>
          <a:bodyPr/>
          <a:lstStyle/>
          <a:p>
            <a:fld id="{81FF8363-EA71-3B4F-95CE-88CA3C0FA5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5657850" cy="365125"/>
          </a:xfrm>
        </p:spPr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What is Unit Testing?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573" y="1270000"/>
            <a:ext cx="11369615" cy="478619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“Unit-testing is a way to </a:t>
            </a:r>
            <a:r>
              <a:rPr lang="en-US" b="1" dirty="0">
                <a:cs typeface="+mn-cs"/>
              </a:rPr>
              <a:t>ensure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that the </a:t>
            </a:r>
            <a:r>
              <a:rPr lang="en-US" b="1" dirty="0">
                <a:cs typeface="+mn-cs"/>
              </a:rPr>
              <a:t>code you write adheres to design specifications </a:t>
            </a:r>
            <a:r>
              <a:rPr lang="en-US" dirty="0">
                <a:cs typeface="+mn-cs"/>
              </a:rPr>
              <a:t>and that it </a:t>
            </a:r>
            <a:r>
              <a:rPr lang="en-US" b="1" dirty="0">
                <a:cs typeface="+mn-cs"/>
              </a:rPr>
              <a:t>keeps adhering to those specifications </a:t>
            </a:r>
            <a:r>
              <a:rPr lang="en-US" dirty="0">
                <a:cs typeface="+mn-cs"/>
              </a:rPr>
              <a:t>as you modify it. </a:t>
            </a:r>
          </a:p>
          <a:p>
            <a:pPr>
              <a:defRPr/>
            </a:pPr>
            <a:r>
              <a:rPr lang="en-US" dirty="0">
                <a:cs typeface="+mn-cs"/>
              </a:rPr>
              <a:t>Unit-testing helps you write </a:t>
            </a:r>
            <a:r>
              <a:rPr lang="en-US" b="1" dirty="0">
                <a:cs typeface="+mn-cs"/>
              </a:rPr>
              <a:t>robust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and </a:t>
            </a:r>
            <a:r>
              <a:rPr lang="en-US" b="1" dirty="0">
                <a:cs typeface="+mn-cs"/>
              </a:rPr>
              <a:t>secure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</a:t>
            </a:r>
            <a:r>
              <a:rPr lang="en-US" dirty="0">
                <a:cs typeface="+mn-cs"/>
              </a:rPr>
              <a:t>apps. The essential component of unit-testing is a test case, which tests your code at the lowest testable level, or unit.”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755153" y="4675189"/>
            <a:ext cx="4063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Source: </a:t>
            </a:r>
            <a:r>
              <a:rPr lang="en-US" b="0" dirty="0" err="1"/>
              <a:t>Xcode</a:t>
            </a:r>
            <a:r>
              <a:rPr lang="en-US" b="0" dirty="0"/>
              <a:t> Unit Testing, </a:t>
            </a:r>
          </a:p>
          <a:p>
            <a:pPr eaLnBrk="1" hangingPunct="1"/>
            <a:r>
              <a:rPr lang="en-US" b="0" dirty="0"/>
              <a:t>Apple Inc. 2012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Unit Testing</a:t>
            </a:r>
            <a:endParaRPr lang="en-US" altLang="zh-CN" dirty="0">
              <a:latin typeface="Tw Cen MT" charset="0"/>
              <a:ea typeface="宋体" charset="0"/>
              <a:cs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48573" y="1295400"/>
            <a:ext cx="11369615" cy="476079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Software Units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A unit is the smallest unit of the design in a software project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In Java, a unit is a class or a method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In C, a unit is a function or .h/.c files</a:t>
            </a:r>
          </a:p>
          <a:p>
            <a:pPr eaLnBrk="1" hangingPunct="1"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Unit Testing: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 process to check that each unit is working correctly, according to the requirements and design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Test each unit independently of other units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We can use tools to help us, e.g.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JUnit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, but the tools aren’t required.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System Under Test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2" y="1295400"/>
            <a:ext cx="11369615" cy="4581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Test one unit at a time</a:t>
            </a:r>
          </a:p>
          <a:p>
            <a:pPr lvl="1"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Test the unit in isolation</a:t>
            </a:r>
          </a:p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Check that all units pass all tests</a:t>
            </a:r>
          </a:p>
          <a:p>
            <a:pPr lvl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Modern Unit testing frameworks use Red/Green to indicate success</a:t>
            </a:r>
          </a:p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Focus on the interface definition of the unit</a:t>
            </a:r>
          </a:p>
          <a:p>
            <a:pPr eaLnBrk="1" hangingPunct="1">
              <a:defRPr/>
            </a:pPr>
            <a:endParaRPr lang="en-GB" altLang="zh-CN" sz="1600" dirty="0">
              <a:latin typeface="Arial" charset="0"/>
              <a:ea typeface="宋体" charset="0"/>
              <a:cs typeface="宋体" charset="0"/>
              <a:sym typeface="Wingdings" charset="0"/>
            </a:endParaRPr>
          </a:p>
          <a:p>
            <a:pPr eaLnBrk="1" hangingPunct="1">
              <a:defRPr/>
            </a:pPr>
            <a:r>
              <a:rPr lang="en-US" dirty="0"/>
              <a:t>What Units are testable in the diagram on the next slide?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6632"/>
            <a:ext cx="9148893" cy="65985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System Under Test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2" y="1295400"/>
            <a:ext cx="11369615" cy="4581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Why do we use the term System Under Test? Aren’t we testing Units? </a:t>
            </a:r>
          </a:p>
          <a:p>
            <a:pPr eaLnBrk="1" hangingPunct="1">
              <a:defRPr/>
            </a:pPr>
            <a:endParaRPr lang="en-US" altLang="zh-CN" dirty="0">
              <a:latin typeface="Arial" charset="0"/>
              <a:ea typeface="宋体" charset="0"/>
              <a:cs typeface="宋体" charset="0"/>
              <a:sym typeface="Wingding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0"/>
  <p:tag name="QUESTION" val="1"/>
  <p:tag name="TYPE" val="-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550</TotalTime>
  <Words>1682</Words>
  <Application>Microsoft Macintosh PowerPoint</Application>
  <PresentationFormat>Widescreen</PresentationFormat>
  <Paragraphs>288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DengXian</vt:lpstr>
      <vt:lpstr>ＭＳ Ｐゴシック</vt:lpstr>
      <vt:lpstr>宋体</vt:lpstr>
      <vt:lpstr>Arial</vt:lpstr>
      <vt:lpstr>Calibri</vt:lpstr>
      <vt:lpstr>Calibri Light</vt:lpstr>
      <vt:lpstr>Tw Cen MT</vt:lpstr>
      <vt:lpstr>Wingdings</vt:lpstr>
      <vt:lpstr>Office Theme</vt:lpstr>
      <vt:lpstr>Unit Testing (Part 1)</vt:lpstr>
      <vt:lpstr>Overview</vt:lpstr>
      <vt:lpstr>Learning Objectives</vt:lpstr>
      <vt:lpstr>What is Unit Testing?</vt:lpstr>
      <vt:lpstr>Unit Testing</vt:lpstr>
      <vt:lpstr>Unit Testing</vt:lpstr>
      <vt:lpstr>System Under Test</vt:lpstr>
      <vt:lpstr>PowerPoint Presentation</vt:lpstr>
      <vt:lpstr>System Under Test</vt:lpstr>
      <vt:lpstr>Focus on single SUT at a time</vt:lpstr>
      <vt:lpstr>Don’t test multiple units at once</vt:lpstr>
      <vt:lpstr>Purpose of Unit Testing</vt:lpstr>
      <vt:lpstr>Aims of Unit Tests</vt:lpstr>
      <vt:lpstr>PowerPoint Presentation</vt:lpstr>
      <vt:lpstr>Some benefits of unit testing</vt:lpstr>
      <vt:lpstr>Some benefits of unit testing</vt:lpstr>
      <vt:lpstr>Aspects of unit tests</vt:lpstr>
      <vt:lpstr>Unit Testing with a Framework</vt:lpstr>
      <vt:lpstr>xUnit: Unit Testing Frameworks</vt:lpstr>
      <vt:lpstr>Facilities in a xUnit framework</vt:lpstr>
      <vt:lpstr>Desirable features of a unit test framework</vt:lpstr>
      <vt:lpstr>Demo</vt:lpstr>
      <vt:lpstr>PowerPoint Presentation</vt:lpstr>
      <vt:lpstr>Some example assert statements in JUnit</vt:lpstr>
      <vt:lpstr>Testing other features</vt:lpstr>
      <vt:lpstr>Comments on testing practice</vt:lpstr>
      <vt:lpstr>Test Fixtures: Setup - Teardown</vt:lpstr>
      <vt:lpstr>How many assertions in a test method?</vt:lpstr>
      <vt:lpstr>Access to Private Methods?</vt:lpstr>
      <vt:lpstr>Choosing/Generating Data Values</vt:lpstr>
      <vt:lpstr>Print Statements</vt:lpstr>
      <vt:lpstr>Handling Exceptions</vt:lpstr>
      <vt:lpstr>Summary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Taylor [nst]</dc:creator>
  <cp:lastModifiedBy>Neil Taylor [nst]</cp:lastModifiedBy>
  <cp:revision>30</cp:revision>
  <cp:lastPrinted>2017-04-14T05:49:58Z</cp:lastPrinted>
  <dcterms:created xsi:type="dcterms:W3CDTF">2016-03-29T21:55:14Z</dcterms:created>
  <dcterms:modified xsi:type="dcterms:W3CDTF">2018-09-13T07:24:46Z</dcterms:modified>
</cp:coreProperties>
</file>