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59" r:id="rId4"/>
    <p:sldId id="275" r:id="rId5"/>
    <p:sldId id="276" r:id="rId6"/>
    <p:sldId id="277" r:id="rId7"/>
    <p:sldId id="278" r:id="rId8"/>
    <p:sldId id="261" r:id="rId9"/>
    <p:sldId id="262" r:id="rId10"/>
    <p:sldId id="263"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6BCDAC-E05E-CF49-AC98-27AD62DE6240}">
          <p14:sldIdLst>
            <p14:sldId id="256"/>
            <p14:sldId id="258"/>
            <p14:sldId id="259"/>
          </p14:sldIdLst>
        </p14:section>
        <p14:section name="Unit Test Strategies" id="{1FD45FF1-40E7-A940-A37A-4551C29CB424}">
          <p14:sldIdLst>
            <p14:sldId id="275"/>
            <p14:sldId id="276"/>
            <p14:sldId id="277"/>
            <p14:sldId id="278"/>
            <p14:sldId id="261"/>
            <p14:sldId id="262"/>
            <p14:sldId id="263"/>
          </p14:sldIdLst>
        </p14:section>
        <p14:section name="Test Doubles" id="{691DD311-C7AB-0C4D-8D7D-6A2F57606814}">
          <p14:sldIdLst>
            <p14:sldId id="279"/>
            <p14:sldId id="280"/>
            <p14:sldId id="282"/>
            <p14:sldId id="283"/>
            <p14:sldId id="284"/>
            <p14:sldId id="285"/>
            <p14:sldId id="286"/>
            <p14:sldId id="287"/>
          </p14:sldIdLst>
        </p14:section>
        <p14:section name="Summary" id="{53A57157-7F3C-E34F-9085-3B922AD22EBE}">
          <p14:sldIdLst>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p:restoredTop sz="80756" autoAdjust="0"/>
  </p:normalViewPr>
  <p:slideViewPr>
    <p:cSldViewPr snapToGrid="0" snapToObjects="1">
      <p:cViewPr varScale="1">
        <p:scale>
          <a:sx n="70" d="100"/>
          <a:sy n="70" d="100"/>
        </p:scale>
        <p:origin x="11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A-test sub</a:t>
            </a:r>
          </a:p>
          <a:p>
            <a:r>
              <a:rPr lang="en-US" altLang="zh-CN" dirty="0"/>
              <a:t>B-correct</a:t>
            </a:r>
          </a:p>
          <a:p>
            <a:r>
              <a:rPr lang="en-US" altLang="zh-CN" dirty="0"/>
              <a:t>C-fake object</a:t>
            </a:r>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20</a:t>
            </a:fld>
            <a:endParaRPr lang="en-US"/>
          </a:p>
        </p:txBody>
      </p:sp>
    </p:spTree>
    <p:extLst>
      <p:ext uri="{BB962C8B-B14F-4D97-AF65-F5344CB8AC3E}">
        <p14:creationId xmlns:p14="http://schemas.microsoft.com/office/powerpoint/2010/main" val="320035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0722" name="Notes Placeholder 2"/>
          <p:cNvSpPr>
            <a:spLocks noGrp="1"/>
          </p:cNvSpPr>
          <p:nvPr>
            <p:ph type="body" idx="1"/>
          </p:nvPr>
        </p:nvSpPr>
        <p:spPr>
          <a:noFill/>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rPr>
              <a:t>I am very happy to be asked questions during the course, in the lecture and laboratory sessions. </a:t>
            </a:r>
          </a:p>
        </p:txBody>
      </p:sp>
      <p:sp>
        <p:nvSpPr>
          <p:cNvPr id="30723" name="Slide Number Placeholder 3"/>
          <p:cNvSpPr>
            <a:spLocks noGrp="1"/>
          </p:cNvSpPr>
          <p:nvPr>
            <p:ph type="sldNum" sz="quarter" idx="5"/>
          </p:nvPr>
        </p:nvSpPr>
        <p:spPr>
          <a:noFill/>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2481C13-BA49-B04A-B2F2-EDDFD5A7726F}" type="slidenum">
              <a:rPr lang="zh-CN" altLang="en-US" sz="1200" b="0">
                <a:ea typeface="宋体" charset="0"/>
                <a:cs typeface="宋体" charset="0"/>
              </a:rPr>
              <a:pPr eaLnBrk="1" hangingPunct="1"/>
              <a:t>22</a:t>
            </a:fld>
            <a:endParaRPr lang="en-US" altLang="zh-CN" sz="1200" b="0">
              <a:ea typeface="宋体" charset="0"/>
              <a:cs typeface="宋体" charset="0"/>
            </a:endParaRPr>
          </a:p>
        </p:txBody>
      </p:sp>
    </p:spTree>
    <p:extLst>
      <p:ext uri="{BB962C8B-B14F-4D97-AF65-F5344CB8AC3E}">
        <p14:creationId xmlns:p14="http://schemas.microsoft.com/office/powerpoint/2010/main" val="56469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learn more</a:t>
            </a:r>
            <a:r>
              <a:rPr lang="en-US" baseline="0" dirty="0"/>
              <a:t> about some unit testing approaches after this course, you may find the book a useful list of patterns. Some of the patterns will feel obvious when you read them, but that is partly the point of patterns. The patterns are written down to help document good practice and what has worked in different areas when testing systems. The book is part of a series from the Addison-Wesley publishers, which talks about good engineering practices. It is part of the Martin Fowler series, who is a developer that we will talk about in relation to TDD/Refactoring at the end of this module.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pPr>
                <a:defRPr/>
              </a:pPr>
              <a:t>4</a:t>
            </a:fld>
            <a:endParaRPr lang="en-US" altLang="zh-CN"/>
          </a:p>
        </p:txBody>
      </p:sp>
    </p:spTree>
    <p:extLst>
      <p:ext uri="{BB962C8B-B14F-4D97-AF65-F5344CB8AC3E}">
        <p14:creationId xmlns:p14="http://schemas.microsoft.com/office/powerpoint/2010/main" val="155927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Meszaros</a:t>
            </a:r>
            <a:r>
              <a:rPr lang="en-US" baseline="0" dirty="0"/>
              <a:t> is </a:t>
            </a:r>
            <a:r>
              <a:rPr lang="en-US" sz="1200" b="0" dirty="0"/>
              <a:t>author of </a:t>
            </a:r>
            <a:r>
              <a:rPr lang="en-US" sz="1200" b="0" dirty="0" err="1"/>
              <a:t>xUnit</a:t>
            </a:r>
            <a:r>
              <a:rPr lang="en-US" sz="1200" b="0" dirty="0"/>
              <a:t> Test Patterns</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pPr>
                <a:defRPr/>
              </a:pPr>
              <a:t>7</a:t>
            </a:fld>
            <a:endParaRPr lang="en-US" altLang="zh-CN"/>
          </a:p>
        </p:txBody>
      </p:sp>
    </p:spTree>
    <p:extLst>
      <p:ext uri="{BB962C8B-B14F-4D97-AF65-F5344CB8AC3E}">
        <p14:creationId xmlns:p14="http://schemas.microsoft.com/office/powerpoint/2010/main" val="87725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a:t>
            </a:r>
            <a:r>
              <a:rPr lang="en-US" baseline="0" dirty="0"/>
              <a:t> this piece of software. There were two main developers – one for the PC Software Tool and one for the software on the Data Measurement Tool. The software in the sensor was to be provided by the client company. The sensor had a defined interface and an earlier version of the sensor was available for some testing. </a:t>
            </a:r>
          </a:p>
          <a:p>
            <a:endParaRPr lang="en-US" baseline="0" dirty="0"/>
          </a:p>
          <a:p>
            <a:r>
              <a:rPr lang="en-US" baseline="0" dirty="0"/>
              <a:t>Different levels of test doubles needed – one to allow the data logger to be created. However, the data measurement tool was not available – there was only one prototype piece of hardware and that was being used to develop the measurement software. So, we used a Test Double to replace the Data Measurement Tool. We could also look at replacing the process to write out to disk. This was so that we could more easily test the values being written to the ‘disk’.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pPr>
                <a:defRPr/>
              </a:pPr>
              <a:t>11</a:t>
            </a:fld>
            <a:endParaRPr lang="en-US" altLang="zh-CN"/>
          </a:p>
        </p:txBody>
      </p:sp>
    </p:spTree>
    <p:extLst>
      <p:ext uri="{BB962C8B-B14F-4D97-AF65-F5344CB8AC3E}">
        <p14:creationId xmlns:p14="http://schemas.microsoft.com/office/powerpoint/2010/main" val="171441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dummy object: </a:t>
            </a:r>
            <a:r>
              <a:rPr lang="zh-CN" altLang="en-US" sz="1200" b="0" i="0" kern="1200" dirty="0">
                <a:solidFill>
                  <a:schemeClr val="tx1"/>
                </a:solidFill>
                <a:effectLst/>
                <a:latin typeface="+mn-lt"/>
                <a:ea typeface="+mn-ea"/>
                <a:cs typeface="+mn-cs"/>
              </a:rPr>
              <a:t>用于</a:t>
            </a:r>
            <a:r>
              <a:rPr lang="zh-CN" altLang="en-US" sz="1200" b="1" i="0" kern="1200" dirty="0">
                <a:solidFill>
                  <a:schemeClr val="tx1"/>
                </a:solidFill>
                <a:effectLst/>
                <a:latin typeface="+mn-lt"/>
                <a:ea typeface="+mn-ea"/>
                <a:cs typeface="+mn-cs"/>
              </a:rPr>
              <a:t>填充参数列表</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不被实际使用</a:t>
            </a:r>
            <a:r>
              <a:rPr lang="zh-CN" altLang="en-US" sz="1200" b="0" i="0" kern="1200" dirty="0">
                <a:solidFill>
                  <a:schemeClr val="tx1"/>
                </a:solidFill>
                <a:effectLst/>
                <a:latin typeface="+mn-lt"/>
                <a:ea typeface="+mn-ea"/>
                <a:cs typeface="+mn-cs"/>
              </a:rPr>
              <a:t>（有些情况下可能使用</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test stub: </a:t>
            </a:r>
            <a:r>
              <a:rPr lang="zh-CN" altLang="en-US" sz="1200" b="0" i="0" kern="1200" dirty="0">
                <a:solidFill>
                  <a:schemeClr val="tx1"/>
                </a:solidFill>
                <a:effectLst/>
                <a:latin typeface="+mn-lt"/>
                <a:ea typeface="+mn-ea"/>
                <a:cs typeface="+mn-cs"/>
              </a:rPr>
              <a:t>用于接受</a:t>
            </a:r>
            <a:r>
              <a:rPr lang="zh-CN" altLang="en-US" sz="1200" b="1" i="0" kern="1200" dirty="0">
                <a:solidFill>
                  <a:schemeClr val="tx1"/>
                </a:solidFill>
                <a:effectLst/>
                <a:latin typeface="+mn-lt"/>
                <a:ea typeface="+mn-ea"/>
                <a:cs typeface="+mn-cs"/>
              </a:rPr>
              <a:t>特定的输入参数调用</a:t>
            </a:r>
            <a:r>
              <a:rPr lang="zh-CN" altLang="en-US" sz="1200" b="0" i="0" kern="1200" dirty="0">
                <a:solidFill>
                  <a:schemeClr val="tx1"/>
                </a:solidFill>
                <a:effectLst/>
                <a:latin typeface="+mn-lt"/>
                <a:ea typeface="+mn-ea"/>
                <a:cs typeface="+mn-cs"/>
              </a:rPr>
              <a:t>，然后返回</a:t>
            </a:r>
            <a:r>
              <a:rPr lang="zh-CN" altLang="en-US" sz="1200" b="1" i="0" kern="1200" dirty="0">
                <a:solidFill>
                  <a:schemeClr val="tx1"/>
                </a:solidFill>
                <a:effectLst/>
                <a:latin typeface="+mn-lt"/>
                <a:ea typeface="+mn-ea"/>
                <a:cs typeface="+mn-cs"/>
              </a:rPr>
              <a:t>特定的值</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不在约定范围的调用没有响应或都是采用默认响应</a:t>
            </a:r>
            <a:r>
              <a:rPr lang="zh-CN" altLang="en-US" sz="1200" b="0" i="0" kern="1200" dirty="0">
                <a:solidFill>
                  <a:schemeClr val="tx1"/>
                </a:solidFill>
                <a:effectLst/>
                <a:latin typeface="+mn-lt"/>
                <a:ea typeface="+mn-ea"/>
                <a:cs typeface="+mn-cs"/>
              </a:rPr>
              <a:t>。交互完全在待测系统内部，它不会返回内容给测试用例，此外也不会对</a:t>
            </a:r>
            <a:r>
              <a:rPr lang="en-US" altLang="zh-CN" sz="1200" b="0" i="0" kern="1200" dirty="0">
                <a:solidFill>
                  <a:schemeClr val="tx1"/>
                </a:solidFill>
                <a:effectLst/>
                <a:latin typeface="+mn-lt"/>
                <a:ea typeface="+mn-ea"/>
                <a:cs typeface="+mn-cs"/>
              </a:rPr>
              <a:t>SUT</a:t>
            </a:r>
            <a:r>
              <a:rPr lang="zh-CN" altLang="en-US" sz="1200" b="0" i="0" kern="1200" dirty="0">
                <a:solidFill>
                  <a:schemeClr val="tx1"/>
                </a:solidFill>
                <a:effectLst/>
                <a:latin typeface="+mn-lt"/>
                <a:ea typeface="+mn-ea"/>
                <a:cs typeface="+mn-cs"/>
              </a:rPr>
              <a:t>内部的输入进行验证。</a:t>
            </a:r>
          </a:p>
          <a:p>
            <a:r>
              <a:rPr lang="en-US" altLang="zh-CN" sz="1200" b="0" i="0" kern="1200" dirty="0">
                <a:solidFill>
                  <a:schemeClr val="tx1"/>
                </a:solidFill>
                <a:effectLst/>
                <a:latin typeface="+mn-lt"/>
                <a:ea typeface="+mn-ea"/>
                <a:cs typeface="+mn-cs"/>
              </a:rPr>
              <a:t>mock object: </a:t>
            </a:r>
            <a:r>
              <a:rPr lang="zh-CN" altLang="en-US" sz="1200" b="0" i="0" kern="1200" dirty="0">
                <a:solidFill>
                  <a:schemeClr val="tx1"/>
                </a:solidFill>
                <a:effectLst/>
                <a:latin typeface="+mn-lt"/>
                <a:ea typeface="+mn-ea"/>
                <a:cs typeface="+mn-cs"/>
              </a:rPr>
              <a:t>主要的特点是它还会</a:t>
            </a:r>
            <a:r>
              <a:rPr lang="zh-CN" altLang="en-US" sz="1200" b="1" i="0" kern="1200" dirty="0">
                <a:solidFill>
                  <a:schemeClr val="tx1"/>
                </a:solidFill>
                <a:effectLst/>
                <a:latin typeface="+mn-lt"/>
                <a:ea typeface="+mn-ea"/>
                <a:cs typeface="+mn-cs"/>
              </a:rPr>
              <a:t>对调用进行验证</a:t>
            </a:r>
            <a:r>
              <a:rPr lang="zh-CN" altLang="en-US" sz="1200" b="0" i="0" kern="1200" dirty="0">
                <a:solidFill>
                  <a:schemeClr val="tx1"/>
                </a:solidFill>
                <a:effectLst/>
                <a:latin typeface="+mn-lt"/>
                <a:ea typeface="+mn-ea"/>
                <a:cs typeface="+mn-cs"/>
              </a:rPr>
              <a:t>，若碰到不在预期范围的调用还会</a:t>
            </a:r>
            <a:r>
              <a:rPr lang="zh-CN" altLang="en-US" sz="1200" b="1" i="0" kern="1200" dirty="0">
                <a:solidFill>
                  <a:schemeClr val="tx1"/>
                </a:solidFill>
                <a:effectLst/>
                <a:latin typeface="+mn-lt"/>
                <a:ea typeface="+mn-ea"/>
                <a:cs typeface="+mn-cs"/>
              </a:rPr>
              <a:t>抛出异常</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fake object: </a:t>
            </a:r>
            <a:r>
              <a:rPr lang="zh-CN" altLang="en-US" sz="1200" b="1" i="0" kern="1200" dirty="0">
                <a:solidFill>
                  <a:schemeClr val="tx1"/>
                </a:solidFill>
                <a:effectLst/>
                <a:latin typeface="+mn-lt"/>
                <a:ea typeface="+mn-ea"/>
                <a:cs typeface="+mn-cs"/>
              </a:rPr>
              <a:t>拥有几乎和实际对象一样的功能</a:t>
            </a:r>
            <a:r>
              <a:rPr lang="zh-CN" altLang="en-US" sz="1200" b="0" i="0" kern="1200" dirty="0">
                <a:solidFill>
                  <a:schemeClr val="tx1"/>
                </a:solidFill>
                <a:effectLst/>
                <a:latin typeface="+mn-lt"/>
                <a:ea typeface="+mn-ea"/>
                <a:cs typeface="+mn-cs"/>
              </a:rPr>
              <a:t>，一般为了规避生产环境复杂性或真实系统还没有研发出来而引入替代系统或模块，最常见情况如通过内存数据库来代替实际生产数据库等</a:t>
            </a:r>
          </a:p>
          <a:p>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13</a:t>
            </a:fld>
            <a:endParaRPr lang="en-US"/>
          </a:p>
        </p:txBody>
      </p:sp>
    </p:spTree>
    <p:extLst>
      <p:ext uri="{BB962C8B-B14F-4D97-AF65-F5344CB8AC3E}">
        <p14:creationId xmlns:p14="http://schemas.microsoft.com/office/powerpoint/2010/main" val="158606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a:t>
            </a:r>
            <a:r>
              <a:rPr lang="en-US" baseline="0" dirty="0"/>
              <a:t>t Spy – Example is trying to send emails. Rather than send out a lot of emails, we could insert a Test Spy which will log each email so that we can check if all of the details were correctly sent through to the DOC. The logged emails can be checked as part of the verification process.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pPr>
                <a:defRPr/>
              </a:pPr>
              <a:t>15</a:t>
            </a:fld>
            <a:endParaRPr lang="en-US" altLang="zh-CN"/>
          </a:p>
        </p:txBody>
      </p:sp>
    </p:spTree>
    <p:extLst>
      <p:ext uri="{BB962C8B-B14F-4D97-AF65-F5344CB8AC3E}">
        <p14:creationId xmlns:p14="http://schemas.microsoft.com/office/powerpoint/2010/main" val="159665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pPr>
                <a:defRPr/>
              </a:pPr>
              <a:t>16</a:t>
            </a:fld>
            <a:endParaRPr lang="en-US" altLang="zh-CN"/>
          </a:p>
        </p:txBody>
      </p:sp>
    </p:spTree>
    <p:extLst>
      <p:ext uri="{BB962C8B-B14F-4D97-AF65-F5344CB8AC3E}">
        <p14:creationId xmlns:p14="http://schemas.microsoft.com/office/powerpoint/2010/main" val="156427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18</a:t>
            </a:fld>
            <a:endParaRPr lang="en-US"/>
          </a:p>
        </p:txBody>
      </p:sp>
    </p:spTree>
    <p:extLst>
      <p:ext uri="{BB962C8B-B14F-4D97-AF65-F5344CB8AC3E}">
        <p14:creationId xmlns:p14="http://schemas.microsoft.com/office/powerpoint/2010/main" val="375247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19</a:t>
            </a:fld>
            <a:endParaRPr lang="en-US"/>
          </a:p>
        </p:txBody>
      </p:sp>
    </p:spTree>
    <p:extLst>
      <p:ext uri="{BB962C8B-B14F-4D97-AF65-F5344CB8AC3E}">
        <p14:creationId xmlns:p14="http://schemas.microsoft.com/office/powerpoint/2010/main" val="405752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8104F-BDCF-074D-A69B-EC170D65F93C}" type="datetime1">
              <a:rPr lang="en-GB" smtClean="0"/>
              <a:t>29/10/2018</a:t>
            </a:fld>
            <a:endParaRPr lang="en-US"/>
          </a:p>
        </p:txBody>
      </p:sp>
      <p:sp>
        <p:nvSpPr>
          <p:cNvPr id="5" name="Footer Placeholder 4"/>
          <p:cNvSpPr>
            <a:spLocks noGrp="1"/>
          </p:cNvSpPr>
          <p:nvPr>
            <p:ph type="ftr" sz="quarter" idx="11"/>
          </p:nvPr>
        </p:nvSpPr>
        <p:spPr/>
        <p:txBody>
          <a:bodyPr/>
          <a:lstStyle/>
          <a:p>
            <a:r>
              <a:rPr lang="en-US" dirty="0"/>
              <a:t>Chapter 4: Unit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715C2-41E4-C24B-8ED2-C0C9543B04C8}" type="datetime1">
              <a:rPr lang="en-GB" smtClean="0"/>
              <a:t>29/10/2018</a:t>
            </a:fld>
            <a:endParaRPr lang="en-US"/>
          </a:p>
        </p:txBody>
      </p:sp>
      <p:sp>
        <p:nvSpPr>
          <p:cNvPr id="5" name="Footer Placeholder 4"/>
          <p:cNvSpPr>
            <a:spLocks noGrp="1"/>
          </p:cNvSpPr>
          <p:nvPr>
            <p:ph type="ftr" sz="quarter" idx="11"/>
          </p:nvPr>
        </p:nvSpPr>
        <p:spPr/>
        <p:txBody>
          <a:bodyPr/>
          <a:lstStyle/>
          <a:p>
            <a:r>
              <a:rPr lang="en-US" dirty="0"/>
              <a:t>Chapter 4: Unit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99DBC6-0AA4-6F41-980C-7256ED718ADD}" type="datetime1">
              <a:rPr lang="en-GB" smtClean="0"/>
              <a:t>29/10/2018</a:t>
            </a:fld>
            <a:endParaRPr lang="en-US"/>
          </a:p>
        </p:txBody>
      </p:sp>
      <p:sp>
        <p:nvSpPr>
          <p:cNvPr id="5" name="Footer Placeholder 4"/>
          <p:cNvSpPr>
            <a:spLocks noGrp="1"/>
          </p:cNvSpPr>
          <p:nvPr>
            <p:ph type="ftr" sz="quarter" idx="11"/>
          </p:nvPr>
        </p:nvSpPr>
        <p:spPr/>
        <p:txBody>
          <a:bodyPr/>
          <a:lstStyle/>
          <a:p>
            <a:r>
              <a:rPr lang="en-US" dirty="0"/>
              <a:t>Chapter 4: Unit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271D-EA8A-9744-8159-C48A1ED4109B}" type="datetime1">
              <a:rPr lang="en-GB" smtClean="0"/>
              <a:t>29/10/2018</a:t>
            </a:fld>
            <a:endParaRPr lang="en-US"/>
          </a:p>
        </p:txBody>
      </p:sp>
      <p:sp>
        <p:nvSpPr>
          <p:cNvPr id="5" name="Footer Placeholder 4"/>
          <p:cNvSpPr>
            <a:spLocks noGrp="1"/>
          </p:cNvSpPr>
          <p:nvPr>
            <p:ph type="ftr" sz="quarter" idx="11"/>
          </p:nvPr>
        </p:nvSpPr>
        <p:spPr/>
        <p:txBody>
          <a:bodyPr/>
          <a:lstStyle/>
          <a:p>
            <a:r>
              <a:rPr lang="en-US" dirty="0"/>
              <a:t>Chapter 4: Unit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EA9E08-0FB4-554C-A985-F61698A9A2B3}" type="datetime1">
              <a:rPr lang="en-GB" smtClean="0"/>
              <a:t>29/10/2018</a:t>
            </a:fld>
            <a:endParaRPr lang="en-US"/>
          </a:p>
        </p:txBody>
      </p:sp>
      <p:sp>
        <p:nvSpPr>
          <p:cNvPr id="6" name="Footer Placeholder 5"/>
          <p:cNvSpPr>
            <a:spLocks noGrp="1"/>
          </p:cNvSpPr>
          <p:nvPr>
            <p:ph type="ftr" sz="quarter" idx="11"/>
          </p:nvPr>
        </p:nvSpPr>
        <p:spPr/>
        <p:txBody>
          <a:bodyPr/>
          <a:lstStyle/>
          <a:p>
            <a:r>
              <a:rPr lang="en-US" dirty="0"/>
              <a:t>Chapter 4: Unit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E10094-D227-3243-B840-AA60D997F014}" type="datetime1">
              <a:rPr lang="en-GB" smtClean="0"/>
              <a:t>29/10/2018</a:t>
            </a:fld>
            <a:endParaRPr lang="en-US"/>
          </a:p>
        </p:txBody>
      </p:sp>
      <p:sp>
        <p:nvSpPr>
          <p:cNvPr id="8" name="Footer Placeholder 7"/>
          <p:cNvSpPr>
            <a:spLocks noGrp="1"/>
          </p:cNvSpPr>
          <p:nvPr>
            <p:ph type="ftr" sz="quarter" idx="11"/>
          </p:nvPr>
        </p:nvSpPr>
        <p:spPr/>
        <p:txBody>
          <a:bodyPr/>
          <a:lstStyle/>
          <a:p>
            <a:r>
              <a:rPr lang="en-US" dirty="0"/>
              <a:t>Chapter 4: Unit Testing</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C54E8-4F92-3947-BD14-B5F66B25BB94}" type="datetime1">
              <a:rPr lang="en-GB" smtClean="0"/>
              <a:t>29/10/2018</a:t>
            </a:fld>
            <a:endParaRPr lang="en-US"/>
          </a:p>
        </p:txBody>
      </p:sp>
      <p:sp>
        <p:nvSpPr>
          <p:cNvPr id="4" name="Footer Placeholder 3"/>
          <p:cNvSpPr>
            <a:spLocks noGrp="1"/>
          </p:cNvSpPr>
          <p:nvPr>
            <p:ph type="ftr" sz="quarter" idx="11"/>
          </p:nvPr>
        </p:nvSpPr>
        <p:spPr/>
        <p:txBody>
          <a:bodyPr/>
          <a:lstStyle/>
          <a:p>
            <a:r>
              <a:rPr lang="en-US" dirty="0"/>
              <a:t>Chapter 4: Unit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0674B-D205-544D-8C29-9D347F3F63D5}" type="datetime1">
              <a:rPr lang="en-GB" smtClean="0"/>
              <a:t>29/10/2018</a:t>
            </a:fld>
            <a:endParaRPr lang="en-US"/>
          </a:p>
        </p:txBody>
      </p:sp>
      <p:sp>
        <p:nvSpPr>
          <p:cNvPr id="3" name="Footer Placeholder 2"/>
          <p:cNvSpPr>
            <a:spLocks noGrp="1"/>
          </p:cNvSpPr>
          <p:nvPr>
            <p:ph type="ftr" sz="quarter" idx="11"/>
          </p:nvPr>
        </p:nvSpPr>
        <p:spPr/>
        <p:txBody>
          <a:bodyPr/>
          <a:lstStyle/>
          <a:p>
            <a:r>
              <a:rPr lang="en-US" dirty="0"/>
              <a:t>Chapter 4: Unit Testing</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CA7BC-9E67-5442-9F3F-B342F3BF7791}" type="datetime1">
              <a:rPr lang="en-GB" smtClean="0"/>
              <a:t>29/10/2018</a:t>
            </a:fld>
            <a:endParaRPr lang="en-US"/>
          </a:p>
        </p:txBody>
      </p:sp>
      <p:sp>
        <p:nvSpPr>
          <p:cNvPr id="6" name="Footer Placeholder 5"/>
          <p:cNvSpPr>
            <a:spLocks noGrp="1"/>
          </p:cNvSpPr>
          <p:nvPr>
            <p:ph type="ftr" sz="quarter" idx="11"/>
          </p:nvPr>
        </p:nvSpPr>
        <p:spPr/>
        <p:txBody>
          <a:bodyPr/>
          <a:lstStyle/>
          <a:p>
            <a:r>
              <a:rPr lang="en-US" dirty="0"/>
              <a:t>Chapter 4: Unit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79AE9-514A-714F-89BF-D5DDD662AD4B}" type="datetime1">
              <a:rPr lang="en-GB" smtClean="0"/>
              <a:t>29/10/2018</a:t>
            </a:fld>
            <a:endParaRPr lang="en-US"/>
          </a:p>
        </p:txBody>
      </p:sp>
      <p:sp>
        <p:nvSpPr>
          <p:cNvPr id="6" name="Footer Placeholder 5"/>
          <p:cNvSpPr>
            <a:spLocks noGrp="1"/>
          </p:cNvSpPr>
          <p:nvPr>
            <p:ph type="ftr" sz="quarter" idx="11"/>
          </p:nvPr>
        </p:nvSpPr>
        <p:spPr/>
        <p:txBody>
          <a:bodyPr/>
          <a:lstStyle/>
          <a:p>
            <a:r>
              <a:rPr lang="en-US" dirty="0"/>
              <a:t>Chapter 4: Unit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9E20CD6-89B5-4446-A38B-34D12DCC00D4}" type="datetime1">
              <a:rPr lang="en-GB" smtClean="0"/>
              <a:t>29/10/2018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dirty="0"/>
              <a:t>Chapter 4: Unit Testing</a:t>
            </a:r>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 (Part 2)</a:t>
            </a:r>
          </a:p>
        </p:txBody>
      </p:sp>
      <p:sp>
        <p:nvSpPr>
          <p:cNvPr id="3" name="Subtitle 2"/>
          <p:cNvSpPr>
            <a:spLocks noGrp="1"/>
          </p:cNvSpPr>
          <p:nvPr>
            <p:ph type="subTitle" idx="1"/>
          </p:nvPr>
        </p:nvSpPr>
        <p:spPr/>
        <p:txBody>
          <a:bodyPr/>
          <a:lstStyle/>
          <a:p>
            <a:r>
              <a:rPr lang="en-US" dirty="0"/>
              <a:t>Chapter 4</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Chapter 4: Unit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84200" y="152400"/>
            <a:ext cx="10083800" cy="1143000"/>
          </a:xfrm>
        </p:spPr>
        <p:txBody>
          <a:bodyPr>
            <a:normAutofit/>
          </a:bodyPr>
          <a:lstStyle/>
          <a:p>
            <a:pPr eaLnBrk="1" hangingPunct="1">
              <a:defRPr/>
            </a:pPr>
            <a:r>
              <a:rPr lang="en-US" altLang="zh-CN" dirty="0">
                <a:latin typeface="Arial" charset="0"/>
                <a:ea typeface="宋体" charset="0"/>
                <a:cs typeface="宋体" charset="0"/>
              </a:rPr>
              <a:t>Traditional unit testing strategies </a:t>
            </a:r>
          </a:p>
        </p:txBody>
      </p:sp>
      <p:sp>
        <p:nvSpPr>
          <p:cNvPr id="20483" name="Rectangle 3"/>
          <p:cNvSpPr>
            <a:spLocks noGrp="1" noChangeArrowheads="1"/>
          </p:cNvSpPr>
          <p:nvPr>
            <p:ph type="body" idx="4294967295"/>
          </p:nvPr>
        </p:nvSpPr>
        <p:spPr>
          <a:xfrm>
            <a:off x="584200" y="1340768"/>
            <a:ext cx="11277600" cy="4508500"/>
          </a:xfrm>
        </p:spPr>
        <p:txBody>
          <a:bodyPr>
            <a:normAutofit/>
          </a:bodyPr>
          <a:lstStyle/>
          <a:p>
            <a:pPr eaLnBrk="1" hangingPunct="1">
              <a:defRPr/>
            </a:pPr>
            <a:r>
              <a:rPr lang="en-US" altLang="zh-CN" sz="2800" dirty="0">
                <a:solidFill>
                  <a:srgbClr val="333399"/>
                </a:solidFill>
                <a:latin typeface="Arial" charset="0"/>
                <a:ea typeface="宋体" charset="0"/>
                <a:cs typeface="宋体" charset="0"/>
              </a:rPr>
              <a:t>Top-down unit testing strategy</a:t>
            </a:r>
          </a:p>
          <a:p>
            <a:pPr lvl="1" eaLnBrk="1" hangingPunct="1">
              <a:defRPr/>
            </a:pPr>
            <a:r>
              <a:rPr lang="en-US" altLang="zh-CN" sz="2400" dirty="0">
                <a:latin typeface="Arial" charset="0"/>
                <a:ea typeface="宋体" charset="0"/>
                <a:cs typeface="宋体" charset="0"/>
              </a:rPr>
              <a:t>Test the top level first. Create test-doubles for units called by the top-level. Create driver for top-level. Then, use the tested unit as the driver for next level. </a:t>
            </a:r>
          </a:p>
          <a:p>
            <a:pPr eaLnBrk="1" hangingPunct="1">
              <a:defRPr/>
            </a:pPr>
            <a:r>
              <a:rPr lang="en-US" sz="2800" dirty="0">
                <a:latin typeface="Arial" charset="0"/>
                <a:ea typeface="宋体" charset="0"/>
                <a:cs typeface="宋体" charset="0"/>
              </a:rPr>
              <a:t> </a:t>
            </a:r>
            <a:r>
              <a:rPr lang="en-US" altLang="zh-CN" sz="2800" dirty="0">
                <a:solidFill>
                  <a:srgbClr val="333399"/>
                </a:solidFill>
                <a:latin typeface="Arial" charset="0"/>
                <a:ea typeface="宋体" charset="0"/>
                <a:cs typeface="宋体" charset="0"/>
              </a:rPr>
              <a:t>Bottom-up unit testing strategy</a:t>
            </a:r>
          </a:p>
          <a:p>
            <a:pPr lvl="1" eaLnBrk="1" hangingPunct="1">
              <a:defRPr/>
            </a:pPr>
            <a:r>
              <a:rPr lang="en-US" altLang="zh-CN" sz="2400" dirty="0">
                <a:latin typeface="Arial" charset="0"/>
                <a:ea typeface="宋体" charset="0"/>
                <a:cs typeface="宋体" charset="0"/>
              </a:rPr>
              <a:t>Test the bottom modules first. Create a driver module for it. When tested, move to next module up, creating a new driver. The tested lower-level module can be used instead of a stub. </a:t>
            </a:r>
          </a:p>
          <a:p>
            <a:pPr eaLnBrk="1" hangingPunct="1">
              <a:defRPr/>
            </a:pPr>
            <a:r>
              <a:rPr lang="en-US" altLang="zh-CN" sz="2800" dirty="0">
                <a:solidFill>
                  <a:srgbClr val="333399"/>
                </a:solidFill>
                <a:latin typeface="Arial" charset="0"/>
                <a:ea typeface="宋体" charset="0"/>
                <a:cs typeface="宋体" charset="0"/>
              </a:rPr>
              <a:t>Isolation testing</a:t>
            </a:r>
            <a:r>
              <a:rPr lang="en-US" altLang="zh-CN" dirty="0">
                <a:latin typeface="Arial" charset="0"/>
                <a:ea typeface="宋体" charset="0"/>
                <a:cs typeface="宋体" charset="0"/>
              </a:rPr>
              <a:t> </a:t>
            </a:r>
          </a:p>
          <a:p>
            <a:pPr lvl="1" eaLnBrk="1" hangingPunct="1">
              <a:defRPr/>
            </a:pPr>
            <a:r>
              <a:rPr lang="en-US" altLang="zh-CN" sz="2400" dirty="0">
                <a:latin typeface="Arial" charset="0"/>
                <a:ea typeface="宋体" charset="0"/>
                <a:cs typeface="宋体" charset="0"/>
              </a:rPr>
              <a:t>Do not consider the relationship between modules.  Design test doubles and driver for every unit.</a:t>
            </a:r>
          </a:p>
        </p:txBody>
      </p:sp>
      <p:sp>
        <p:nvSpPr>
          <p:cNvPr id="2" name="Footer Placeholder 1"/>
          <p:cNvSpPr>
            <a:spLocks noGrp="1"/>
          </p:cNvSpPr>
          <p:nvPr>
            <p:ph type="ftr" sz="quarter" idx="11"/>
          </p:nvPr>
        </p:nvSpPr>
        <p:spPr/>
        <p:txBody>
          <a:bodyPr/>
          <a:lstStyle/>
          <a:p>
            <a:r>
              <a:rPr lang="en-US"/>
              <a:t>Chapter 4: Unit Testing</a:t>
            </a:r>
            <a:endParaRPr lang="en-US" dirty="0"/>
          </a:p>
        </p:txBody>
      </p:sp>
      <p:sp>
        <p:nvSpPr>
          <p:cNvPr id="3" name="Slide Number Placeholder 2"/>
          <p:cNvSpPr>
            <a:spLocks noGrp="1"/>
          </p:cNvSpPr>
          <p:nvPr>
            <p:ph type="sldNum" sz="quarter" idx="12"/>
          </p:nvPr>
        </p:nvSpPr>
        <p:spPr/>
        <p:txBody>
          <a:bodyPr/>
          <a:lstStyle/>
          <a:p>
            <a:fld id="{D90AFF93-45AE-CC4D-A56A-612CB3C1AB5C}" type="slidenum">
              <a:rPr lang="en-US" smtClean="0"/>
              <a:t>10</a:t>
            </a:fld>
            <a:endParaRPr lang="en-US"/>
          </a:p>
        </p:txBody>
      </p:sp>
    </p:spTree>
    <p:extLst>
      <p:ext uri="{BB962C8B-B14F-4D97-AF65-F5344CB8AC3E}">
        <p14:creationId xmlns:p14="http://schemas.microsoft.com/office/powerpoint/2010/main" val="58313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4" y="0"/>
            <a:ext cx="11369615" cy="1325563"/>
          </a:xfrm>
        </p:spPr>
        <p:txBody>
          <a:bodyPr/>
          <a:lstStyle/>
          <a:p>
            <a:r>
              <a:rPr lang="en-US" dirty="0"/>
              <a:t>Example: Data Gathering Software</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pic>
        <p:nvPicPr>
          <p:cNvPr id="7" name="Picture 4" descr="IntegrationExamples_DataLogger1.png"/>
          <p:cNvPicPr>
            <a:picLocks noGrp="1" noChangeAspect="1"/>
          </p:cNvPicPr>
          <p:nvPr>
            <p:ph idx="1"/>
          </p:nvPr>
        </p:nvPicPr>
        <p:blipFill>
          <a:blip r:embed="rId3">
            <a:extLst>
              <a:ext uri="{28A0092B-C50C-407E-A947-70E740481C1C}">
                <a14:useLocalDpi xmlns:a14="http://schemas.microsoft.com/office/drawing/2010/main" val="0"/>
              </a:ext>
            </a:extLst>
          </a:blip>
          <a:srcRect t="-5752" b="-5752"/>
          <a:stretch>
            <a:fillRect/>
          </a:stretch>
        </p:blipFill>
        <p:spPr bwMode="auto">
          <a:xfrm>
            <a:off x="1615056" y="662781"/>
            <a:ext cx="8984890" cy="5573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4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75094" y="1336554"/>
            <a:ext cx="11369615" cy="4351338"/>
          </a:xfrm>
        </p:spPr>
        <p:txBody>
          <a:bodyPr>
            <a:normAutofit/>
          </a:bodyPr>
          <a:lstStyle/>
          <a:p>
            <a:r>
              <a:rPr lang="en-US" dirty="0"/>
              <a:t>We want to check the interactions that the SUT makes with the DOC</a:t>
            </a:r>
          </a:p>
          <a:p>
            <a:pPr lvl="1"/>
            <a:r>
              <a:rPr lang="en-US" dirty="0"/>
              <a:t>We might want to check how the SUT interacts with the DOC, e.g. does it call method1() first and then method2() after that? </a:t>
            </a:r>
          </a:p>
          <a:p>
            <a:pPr lvl="1"/>
            <a:r>
              <a:rPr lang="en-US" dirty="0"/>
              <a:t>The DOC might not return values that we can check</a:t>
            </a:r>
          </a:p>
          <a:p>
            <a:r>
              <a:rPr lang="en-US" dirty="0"/>
              <a:t>We want the DOC to return specific values to the SUT to test a specific issue </a:t>
            </a:r>
          </a:p>
          <a:p>
            <a:r>
              <a:rPr lang="en-US" dirty="0"/>
              <a:t>We want to log values received by the DOC so that we can check them during verification</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145530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 Double</a:t>
            </a:r>
          </a:p>
        </p:txBody>
      </p:sp>
      <p:sp>
        <p:nvSpPr>
          <p:cNvPr id="3" name="Content Placeholder 2"/>
          <p:cNvSpPr>
            <a:spLocks noGrp="1"/>
          </p:cNvSpPr>
          <p:nvPr>
            <p:ph idx="1"/>
          </p:nvPr>
        </p:nvSpPr>
        <p:spPr/>
        <p:txBody>
          <a:bodyPr/>
          <a:lstStyle/>
          <a:p>
            <a:r>
              <a:rPr lang="en-US" dirty="0"/>
              <a:t>Dummy Object</a:t>
            </a:r>
          </a:p>
          <a:p>
            <a:r>
              <a:rPr lang="en-US" dirty="0"/>
              <a:t>Test Stub </a:t>
            </a:r>
          </a:p>
          <a:p>
            <a:r>
              <a:rPr lang="en-US" dirty="0"/>
              <a:t>Mock Object </a:t>
            </a:r>
          </a:p>
          <a:p>
            <a:r>
              <a:rPr lang="en-US" dirty="0"/>
              <a:t>Fake Object</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98723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Objects</a:t>
            </a:r>
          </a:p>
        </p:txBody>
      </p:sp>
      <p:sp>
        <p:nvSpPr>
          <p:cNvPr id="3" name="Content Placeholder 2"/>
          <p:cNvSpPr>
            <a:spLocks noGrp="1"/>
          </p:cNvSpPr>
          <p:nvPr>
            <p:ph idx="1"/>
          </p:nvPr>
        </p:nvSpPr>
        <p:spPr/>
        <p:txBody>
          <a:bodyPr>
            <a:normAutofit/>
          </a:bodyPr>
          <a:lstStyle/>
          <a:p>
            <a:r>
              <a:rPr lang="en-US" dirty="0"/>
              <a:t>An SUT requires a data value as part of the test</a:t>
            </a:r>
          </a:p>
          <a:p>
            <a:pPr lvl="1"/>
            <a:r>
              <a:rPr lang="en-US" dirty="0"/>
              <a:t>It does not matter what value is actually in the data value, it just needs to exist</a:t>
            </a:r>
          </a:p>
          <a:p>
            <a:r>
              <a:rPr lang="en-US" dirty="0"/>
              <a:t>Example: Shopping Basket, testing the checkout feature requires a customer object, but it is not actually used. </a:t>
            </a:r>
          </a:p>
          <a:p>
            <a:r>
              <a:rPr lang="en-US" dirty="0"/>
              <a:t>In some situations, the value </a:t>
            </a:r>
            <a:r>
              <a:rPr lang="en-US" i="1" dirty="0"/>
              <a:t>null</a:t>
            </a:r>
            <a:r>
              <a:rPr lang="en-US" dirty="0"/>
              <a:t> might be used. It depends on what the SUT will do with the value. </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107415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Stub</a:t>
            </a:r>
          </a:p>
        </p:txBody>
      </p:sp>
      <p:sp>
        <p:nvSpPr>
          <p:cNvPr id="3" name="Content Placeholder 2"/>
          <p:cNvSpPr>
            <a:spLocks noGrp="1"/>
          </p:cNvSpPr>
          <p:nvPr>
            <p:ph idx="1"/>
          </p:nvPr>
        </p:nvSpPr>
        <p:spPr>
          <a:xfrm>
            <a:off x="448573" y="1320800"/>
            <a:ext cx="11369615" cy="3378200"/>
          </a:xfrm>
        </p:spPr>
        <p:txBody>
          <a:bodyPr/>
          <a:lstStyle/>
          <a:p>
            <a:r>
              <a:rPr lang="en-US" dirty="0"/>
              <a:t>A unit that allows us to insert some logic to respond to calls from the SUT</a:t>
            </a:r>
          </a:p>
          <a:p>
            <a:pPr lvl="1"/>
            <a:r>
              <a:rPr lang="en-US" dirty="0"/>
              <a:t>Responds with correct values (Responder)</a:t>
            </a:r>
          </a:p>
          <a:p>
            <a:pPr lvl="1"/>
            <a:r>
              <a:rPr lang="en-US" dirty="0"/>
              <a:t>Responds with errors, e.g. an exception (Saboteur)</a:t>
            </a:r>
          </a:p>
          <a:p>
            <a:pPr lvl="1"/>
            <a:r>
              <a:rPr lang="en-US" dirty="0"/>
              <a:t>Log values (Test Spy)</a:t>
            </a:r>
          </a:p>
          <a:p>
            <a:r>
              <a:rPr lang="en-US" dirty="0"/>
              <a:t>Example: Data Logging Software</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Tree>
    <p:extLst>
      <p:ext uri="{BB962C8B-B14F-4D97-AF65-F5344CB8AC3E}">
        <p14:creationId xmlns:p14="http://schemas.microsoft.com/office/powerpoint/2010/main" val="161872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Objects</a:t>
            </a:r>
          </a:p>
        </p:txBody>
      </p:sp>
      <p:sp>
        <p:nvSpPr>
          <p:cNvPr id="3" name="Content Placeholder 2"/>
          <p:cNvSpPr>
            <a:spLocks noGrp="1"/>
          </p:cNvSpPr>
          <p:nvPr>
            <p:ph idx="1"/>
          </p:nvPr>
        </p:nvSpPr>
        <p:spPr>
          <a:xfrm>
            <a:off x="448573" y="1270001"/>
            <a:ext cx="11369615" cy="4786192"/>
          </a:xfrm>
        </p:spPr>
        <p:txBody>
          <a:bodyPr>
            <a:normAutofit lnSpcReduction="10000"/>
          </a:bodyPr>
          <a:lstStyle/>
          <a:p>
            <a:r>
              <a:rPr lang="en-US" dirty="0"/>
              <a:t>An SUT needs to call methods in the DOC</a:t>
            </a:r>
          </a:p>
          <a:p>
            <a:pPr lvl="1"/>
            <a:r>
              <a:rPr lang="en-US" dirty="0"/>
              <a:t>We might want to confirm that the SUT makes:</a:t>
            </a:r>
          </a:p>
          <a:p>
            <a:pPr lvl="2"/>
            <a:r>
              <a:rPr lang="en-US" dirty="0"/>
              <a:t>The correct number of calls </a:t>
            </a:r>
          </a:p>
          <a:p>
            <a:pPr lvl="2"/>
            <a:r>
              <a:rPr lang="en-US" dirty="0"/>
              <a:t>The calls are in a specific order </a:t>
            </a:r>
          </a:p>
          <a:p>
            <a:pPr lvl="2"/>
            <a:r>
              <a:rPr lang="en-US" dirty="0"/>
              <a:t>That specific data is transferred to the DOC</a:t>
            </a:r>
          </a:p>
          <a:p>
            <a:r>
              <a:rPr lang="en-US" dirty="0"/>
              <a:t>A Mock Object is setup with information about what calls it should expect. It might also be setup with details of the data it should expect. </a:t>
            </a:r>
          </a:p>
          <a:p>
            <a:r>
              <a:rPr lang="en-US" dirty="0"/>
              <a:t>A lot of unit testing is checking the state after an interaction. </a:t>
            </a:r>
          </a:p>
          <a:p>
            <a:pPr lvl="1"/>
            <a:r>
              <a:rPr lang="en-US" dirty="0"/>
              <a:t>Mock Objects are testing the </a:t>
            </a:r>
            <a:r>
              <a:rPr lang="en-US" dirty="0" err="1"/>
              <a:t>behaviour</a:t>
            </a:r>
            <a:r>
              <a:rPr lang="en-US" dirty="0"/>
              <a:t> of the interaction between the SUT and DOC</a:t>
            </a:r>
          </a:p>
          <a:p>
            <a:endParaRPr lang="en-US" dirty="0"/>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Tree>
    <p:extLst>
      <p:ext uri="{BB962C8B-B14F-4D97-AF65-F5344CB8AC3E}">
        <p14:creationId xmlns:p14="http://schemas.microsoft.com/office/powerpoint/2010/main" val="2679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Objects: Example</a:t>
            </a:r>
          </a:p>
        </p:txBody>
      </p:sp>
      <p:sp>
        <p:nvSpPr>
          <p:cNvPr id="3" name="Content Placeholder 2"/>
          <p:cNvSpPr>
            <a:spLocks noGrp="1"/>
          </p:cNvSpPr>
          <p:nvPr>
            <p:ph idx="1"/>
          </p:nvPr>
        </p:nvSpPr>
        <p:spPr/>
        <p:txBody>
          <a:bodyPr/>
          <a:lstStyle/>
          <a:p>
            <a:r>
              <a:rPr lang="en-US" dirty="0"/>
              <a:t>The SUT needs to send log messages when it receives certain data. </a:t>
            </a:r>
          </a:p>
          <a:p>
            <a:r>
              <a:rPr lang="en-US" dirty="0"/>
              <a:t>The SUT might need to make several calls to the logging unit. </a:t>
            </a:r>
          </a:p>
          <a:p>
            <a:r>
              <a:rPr lang="en-US" dirty="0"/>
              <a:t>We want to check that the calls to the logging unit are made in the correct order. </a:t>
            </a:r>
          </a:p>
          <a:p>
            <a:pPr marL="0" indent="0">
              <a:buNone/>
            </a:pPr>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Tree>
    <p:custDataLst>
      <p:tags r:id="rId1"/>
    </p:custDataLst>
    <p:extLst>
      <p:ext uri="{BB962C8B-B14F-4D97-AF65-F5344CB8AC3E}">
        <p14:creationId xmlns:p14="http://schemas.microsoft.com/office/powerpoint/2010/main" val="124876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Objects</a:t>
            </a:r>
          </a:p>
        </p:txBody>
      </p:sp>
      <p:sp>
        <p:nvSpPr>
          <p:cNvPr id="3" name="Content Placeholder 2"/>
          <p:cNvSpPr>
            <a:spLocks noGrp="1"/>
          </p:cNvSpPr>
          <p:nvPr>
            <p:ph idx="1"/>
          </p:nvPr>
        </p:nvSpPr>
        <p:spPr/>
        <p:txBody>
          <a:bodyPr/>
          <a:lstStyle/>
          <a:p>
            <a:r>
              <a:rPr lang="en-US" dirty="0"/>
              <a:t>An object that replaces the functionality of the DOC</a:t>
            </a:r>
          </a:p>
          <a:p>
            <a:pPr lvl="1"/>
            <a:r>
              <a:rPr lang="en-US" dirty="0"/>
              <a:t>Possibly simplified </a:t>
            </a:r>
            <a:r>
              <a:rPr lang="en-US" dirty="0" err="1"/>
              <a:t>behaviour</a:t>
            </a:r>
            <a:r>
              <a:rPr lang="en-US" dirty="0"/>
              <a:t> </a:t>
            </a:r>
          </a:p>
          <a:p>
            <a:pPr lvl="1"/>
            <a:r>
              <a:rPr lang="en-US" dirty="0"/>
              <a:t>It does not need to return specific values or log values or return errors </a:t>
            </a:r>
          </a:p>
          <a:p>
            <a:pPr lvl="1"/>
            <a:r>
              <a:rPr lang="en-US" dirty="0"/>
              <a:t>The DOC connection may run slowly for testing</a:t>
            </a:r>
          </a:p>
          <a:p>
            <a:pPr lvl="1"/>
            <a:r>
              <a:rPr lang="en-US" dirty="0"/>
              <a:t>The DOC might not exist yet </a:t>
            </a:r>
          </a:p>
          <a:p>
            <a:r>
              <a:rPr lang="en-US" dirty="0"/>
              <a:t>Example: In Memory Database </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6365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404664"/>
            <a:ext cx="8229600" cy="1656184"/>
          </a:xfrm>
        </p:spPr>
        <p:txBody>
          <a:bodyPr>
            <a:normAutofit fontScale="90000"/>
          </a:bodyPr>
          <a:lstStyle/>
          <a:p>
            <a:r>
              <a:rPr lang="en-US" dirty="0"/>
              <a:t>For the data logging software, what type of test double can be used to replace the data Measurement Tool?</a:t>
            </a:r>
          </a:p>
        </p:txBody>
      </p:sp>
      <p:sp>
        <p:nvSpPr>
          <p:cNvPr id="3" name="Content Placeholder 2"/>
          <p:cNvSpPr>
            <a:spLocks noGrp="1"/>
          </p:cNvSpPr>
          <p:nvPr>
            <p:ph idx="1"/>
          </p:nvPr>
        </p:nvSpPr>
        <p:spPr>
          <a:xfrm>
            <a:off x="1981200" y="2348880"/>
            <a:ext cx="5122912" cy="3528392"/>
          </a:xfrm>
        </p:spPr>
        <p:txBody>
          <a:bodyPr/>
          <a:lstStyle/>
          <a:p>
            <a:pPr marL="514350" indent="-514350">
              <a:buFont typeface="+mj-lt"/>
              <a:buAutoNum type="alphaUcPeriod"/>
            </a:pPr>
            <a:r>
              <a:rPr lang="en-US" dirty="0"/>
              <a:t>Dummy Object</a:t>
            </a:r>
          </a:p>
          <a:p>
            <a:pPr marL="514350" indent="-514350">
              <a:buFont typeface="+mj-lt"/>
              <a:buAutoNum type="alphaUcPeriod"/>
            </a:pPr>
            <a:r>
              <a:rPr lang="en-US" dirty="0"/>
              <a:t>Test Stub</a:t>
            </a:r>
          </a:p>
          <a:p>
            <a:pPr marL="514350" indent="-514350">
              <a:buFont typeface="+mj-lt"/>
              <a:buAutoNum type="alphaUcPeriod"/>
            </a:pPr>
            <a:r>
              <a:rPr lang="en-US" dirty="0"/>
              <a:t>Mock Object</a:t>
            </a:r>
          </a:p>
          <a:p>
            <a:pPr marL="514350" indent="-514350">
              <a:buFont typeface="+mj-lt"/>
              <a:buAutoNum type="alphaUcPeriod"/>
            </a:pPr>
            <a:r>
              <a:rPr lang="en-US" dirty="0"/>
              <a:t>Fake Object</a:t>
            </a:r>
          </a:p>
          <a:p>
            <a:pPr marL="514350" indent="-514350">
              <a:buFont typeface="+mj-lt"/>
              <a:buAutoNum type="alphaUcPeriod"/>
            </a:pPr>
            <a:endParaRPr lang="en-US" dirty="0"/>
          </a:p>
          <a:p>
            <a:pPr marL="0" indent="0">
              <a:buNone/>
            </a:pPr>
            <a:r>
              <a:rPr lang="en-US" dirty="0"/>
              <a:t>(Pick One)</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pic>
        <p:nvPicPr>
          <p:cNvPr id="6" name="Picture 5" descr="Qwizdo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8693" y="692696"/>
            <a:ext cx="1016000" cy="1016000"/>
          </a:xfrm>
          <a:prstGeom prst="rect">
            <a:avLst/>
          </a:prstGeom>
        </p:spPr>
      </p:pic>
      <p:pic>
        <p:nvPicPr>
          <p:cNvPr id="7" name="Picture 4" descr="IntegrationExamples_DataLogger1.png"/>
          <p:cNvPicPr>
            <a:picLocks noChangeAspect="1"/>
          </p:cNvPicPr>
          <p:nvPr/>
        </p:nvPicPr>
        <p:blipFill>
          <a:blip r:embed="rId5">
            <a:extLst>
              <a:ext uri="{28A0092B-C50C-407E-A947-70E740481C1C}">
                <a14:useLocalDpi xmlns:a14="http://schemas.microsoft.com/office/drawing/2010/main" val="0"/>
              </a:ext>
            </a:extLst>
          </a:blip>
          <a:srcRect t="-5752" b="-5752"/>
          <a:stretch>
            <a:fillRect/>
          </a:stretch>
        </p:blipFill>
        <p:spPr bwMode="auto">
          <a:xfrm>
            <a:off x="5519936" y="2348880"/>
            <a:ext cx="4896544" cy="3037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6162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Unit Testing Strategy</a:t>
            </a:r>
          </a:p>
          <a:p>
            <a:pPr lvl="1"/>
            <a:r>
              <a:rPr lang="en-US" dirty="0"/>
              <a:t>Drivers and Test Doubles</a:t>
            </a:r>
          </a:p>
          <a:p>
            <a:r>
              <a:rPr lang="en-US" dirty="0"/>
              <a:t>Test Doubles</a:t>
            </a:r>
          </a:p>
          <a:p>
            <a:pPr lvl="1"/>
            <a:r>
              <a:rPr lang="en-US" dirty="0"/>
              <a:t>Examples and how they can be used to make it easier to test some parts of a system</a:t>
            </a:r>
          </a:p>
          <a:p>
            <a:endParaRPr lang="en-US" dirty="0"/>
          </a:p>
          <a:p>
            <a:endParaRPr lang="en-US" dirty="0"/>
          </a:p>
        </p:txBody>
      </p:sp>
      <p:sp>
        <p:nvSpPr>
          <p:cNvPr id="3" name="Footer Placeholder 2"/>
          <p:cNvSpPr>
            <a:spLocks noGrp="1"/>
          </p:cNvSpPr>
          <p:nvPr>
            <p:ph type="ftr" sz="quarter" idx="11"/>
          </p:nvPr>
        </p:nvSpPr>
        <p:spPr/>
        <p:txBody>
          <a:bodyPr/>
          <a:lstStyle/>
          <a:p>
            <a:r>
              <a:rPr lang="en-US"/>
              <a:t>Chapter 4: Unit Testing</a:t>
            </a:r>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p:spTree>
    <p:extLst>
      <p:ext uri="{BB962C8B-B14F-4D97-AF65-F5344CB8AC3E}">
        <p14:creationId xmlns:p14="http://schemas.microsoft.com/office/powerpoint/2010/main" val="126194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692696"/>
            <a:ext cx="7704856" cy="1143000"/>
          </a:xfrm>
        </p:spPr>
        <p:txBody>
          <a:bodyPr>
            <a:normAutofit fontScale="90000"/>
          </a:bodyPr>
          <a:lstStyle/>
          <a:p>
            <a:r>
              <a:rPr lang="en-US" dirty="0"/>
              <a:t>Which of the following statements are true?</a:t>
            </a:r>
          </a:p>
        </p:txBody>
      </p:sp>
      <p:sp>
        <p:nvSpPr>
          <p:cNvPr id="9" name="Content Placeholder 8"/>
          <p:cNvSpPr>
            <a:spLocks noGrp="1"/>
          </p:cNvSpPr>
          <p:nvPr>
            <p:ph idx="1"/>
          </p:nvPr>
        </p:nvSpPr>
        <p:spPr>
          <a:xfrm>
            <a:off x="1981200" y="1988840"/>
            <a:ext cx="8229600" cy="4259560"/>
          </a:xfrm>
        </p:spPr>
        <p:txBody>
          <a:bodyPr/>
          <a:lstStyle/>
          <a:p>
            <a:pPr marL="514350" indent="-514350">
              <a:buFont typeface="+mj-lt"/>
              <a:buAutoNum type="alphaUcPeriod"/>
            </a:pPr>
            <a:r>
              <a:rPr lang="en-US" dirty="0"/>
              <a:t>Mock Objects are used to return set test data from a DOC back to the SUT</a:t>
            </a:r>
          </a:p>
          <a:p>
            <a:pPr marL="514350" indent="-514350">
              <a:buFont typeface="+mj-lt"/>
              <a:buAutoNum type="alphaUcPeriod"/>
            </a:pPr>
            <a:r>
              <a:rPr lang="en-US" dirty="0"/>
              <a:t>Mock Objects are used to check the interactions between the SUT and the DOC</a:t>
            </a:r>
          </a:p>
          <a:p>
            <a:pPr marL="514350" indent="-514350">
              <a:buFont typeface="+mj-lt"/>
              <a:buAutoNum type="alphaUcPeriod"/>
            </a:pPr>
            <a:r>
              <a:rPr lang="en-US" dirty="0"/>
              <a:t>Mock Objects are used to provide simple implementations of DOCs, such as an In Memory Database</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dirty="0"/>
          </a:p>
        </p:txBody>
      </p:sp>
      <p:pic>
        <p:nvPicPr>
          <p:cNvPr id="6" name="Picture 5" descr="Qwizdo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8693" y="692696"/>
            <a:ext cx="1016000" cy="1016000"/>
          </a:xfrm>
          <a:prstGeom prst="rect">
            <a:avLst/>
          </a:prstGeom>
        </p:spPr>
      </p:pic>
    </p:spTree>
    <p:custDataLst>
      <p:tags r:id="rId1"/>
    </p:custDataLst>
    <p:extLst>
      <p:ext uri="{BB962C8B-B14F-4D97-AF65-F5344CB8AC3E}">
        <p14:creationId xmlns:p14="http://schemas.microsoft.com/office/powerpoint/2010/main" val="204257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Practice</a:t>
            </a:r>
          </a:p>
          <a:p>
            <a:pPr lvl="1"/>
            <a:r>
              <a:rPr lang="en-US" dirty="0"/>
              <a:t>Some issues related to testing with </a:t>
            </a:r>
            <a:r>
              <a:rPr lang="en-US" dirty="0" err="1"/>
              <a:t>JUnit</a:t>
            </a:r>
            <a:endParaRPr lang="en-US" dirty="0"/>
          </a:p>
          <a:p>
            <a:r>
              <a:rPr lang="en-US" dirty="0"/>
              <a:t>Test Doubles</a:t>
            </a:r>
          </a:p>
          <a:p>
            <a:pPr lvl="1"/>
            <a:r>
              <a:rPr lang="en-US" dirty="0"/>
              <a:t>Different top-level approaches for replacing the functionality of part of the system during testing</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Tree>
    <p:extLst>
      <p:ext uri="{BB962C8B-B14F-4D97-AF65-F5344CB8AC3E}">
        <p14:creationId xmlns:p14="http://schemas.microsoft.com/office/powerpoint/2010/main" val="198404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FF8363-EA71-3B4F-95CE-88CA3C0FA59B}" type="slidenum">
              <a:rPr lang="en-US" smtClean="0"/>
              <a:t>22</a:t>
            </a:fld>
            <a:endParaRPr lang="en-US"/>
          </a:p>
        </p:txBody>
      </p:sp>
      <p:sp>
        <p:nvSpPr>
          <p:cNvPr id="5" name="Subtitle 4"/>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pPr>
              <a:defRPr/>
            </a:pPr>
            <a:r>
              <a:rPr lang="en-US" dirty="0"/>
              <a:t>Any Questions?</a:t>
            </a:r>
          </a:p>
        </p:txBody>
      </p:sp>
      <p:sp>
        <p:nvSpPr>
          <p:cNvPr id="3" name="Footer Placeholder 2"/>
          <p:cNvSpPr>
            <a:spLocks noGrp="1"/>
          </p:cNvSpPr>
          <p:nvPr>
            <p:ph type="ftr" sz="quarter" idx="4294967295"/>
          </p:nvPr>
        </p:nvSpPr>
        <p:spPr>
          <a:xfrm>
            <a:off x="0" y="6356350"/>
            <a:ext cx="5657850" cy="365125"/>
          </a:xfrm>
        </p:spPr>
        <p:txBody>
          <a:bodyPr/>
          <a:lstStyle/>
          <a:p>
            <a:r>
              <a:rPr lang="en-US"/>
              <a:t>Chapter 4: Unit Testing</a:t>
            </a:r>
          </a:p>
        </p:txBody>
      </p:sp>
    </p:spTree>
    <p:extLst>
      <p:ext uri="{BB962C8B-B14F-4D97-AF65-F5344CB8AC3E}">
        <p14:creationId xmlns:p14="http://schemas.microsoft.com/office/powerpoint/2010/main" val="185836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Understand some issues on creating useful unit tests </a:t>
            </a:r>
          </a:p>
          <a:p>
            <a:r>
              <a:rPr lang="en-US" dirty="0"/>
              <a:t>Identify and choose between different Test Doubles when creating tests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extLst>
      <p:ext uri="{BB962C8B-B14F-4D97-AF65-F5344CB8AC3E}">
        <p14:creationId xmlns:p14="http://schemas.microsoft.com/office/powerpoint/2010/main" val="9515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8382"/>
          </a:xfrm>
        </p:spPr>
        <p:txBody>
          <a:bodyPr/>
          <a:lstStyle/>
          <a:p>
            <a:r>
              <a:rPr lang="en-US" dirty="0"/>
              <a:t>Test Doubles</a:t>
            </a:r>
          </a:p>
        </p:txBody>
      </p:sp>
      <p:sp>
        <p:nvSpPr>
          <p:cNvPr id="3" name="Content Placeholder 2"/>
          <p:cNvSpPr>
            <a:spLocks noGrp="1"/>
          </p:cNvSpPr>
          <p:nvPr>
            <p:ph idx="1"/>
          </p:nvPr>
        </p:nvSpPr>
        <p:spPr>
          <a:xfrm>
            <a:off x="647700" y="1052736"/>
            <a:ext cx="10845800" cy="4852764"/>
          </a:xfrm>
        </p:spPr>
        <p:txBody>
          <a:bodyPr>
            <a:normAutofit lnSpcReduction="10000"/>
          </a:bodyPr>
          <a:lstStyle/>
          <a:p>
            <a:r>
              <a:rPr lang="en-US" dirty="0"/>
              <a:t>There are times in testing when we need to use </a:t>
            </a:r>
            <a:r>
              <a:rPr lang="en-US" b="1" dirty="0"/>
              <a:t>Test Doubles</a:t>
            </a:r>
            <a:r>
              <a:rPr lang="en-US" dirty="0"/>
              <a:t>, which are units that are used to replace a real parts of the system for test purposes. Some examples: </a:t>
            </a:r>
          </a:p>
          <a:p>
            <a:pPr lvl="1"/>
            <a:r>
              <a:rPr lang="en-US" dirty="0"/>
              <a:t>Databases</a:t>
            </a:r>
          </a:p>
          <a:p>
            <a:pPr lvl="1"/>
            <a:r>
              <a:rPr lang="en-US" dirty="0"/>
              <a:t>Code that is not ready yet</a:t>
            </a:r>
          </a:p>
          <a:p>
            <a:pPr lvl="1"/>
            <a:r>
              <a:rPr lang="en-US" dirty="0"/>
              <a:t>External hardware</a:t>
            </a:r>
          </a:p>
          <a:p>
            <a:pPr lvl="1"/>
            <a:r>
              <a:rPr lang="en-US" dirty="0"/>
              <a:t>Components that do not return values</a:t>
            </a:r>
          </a:p>
          <a:p>
            <a:r>
              <a:rPr lang="en-US" dirty="0"/>
              <a:t>The issue is talked about widely in unit testing literature, but there is some different terminology for the same ideas. </a:t>
            </a:r>
          </a:p>
          <a:p>
            <a:r>
              <a:rPr lang="en-US" dirty="0"/>
              <a:t>We will use the definitions provided by </a:t>
            </a:r>
            <a:r>
              <a:rPr lang="en-US" dirty="0" err="1"/>
              <a:t>Meszaros</a:t>
            </a:r>
            <a:r>
              <a:rPr lang="en-US" dirty="0"/>
              <a:t>, author of </a:t>
            </a:r>
            <a:r>
              <a:rPr lang="en-US" dirty="0" err="1"/>
              <a:t>xUnit</a:t>
            </a:r>
            <a:r>
              <a:rPr lang="en-US" dirty="0"/>
              <a:t> Test Patterns. </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Tree>
    <p:extLst>
      <p:ext uri="{BB962C8B-B14F-4D97-AF65-F5344CB8AC3E}">
        <p14:creationId xmlns:p14="http://schemas.microsoft.com/office/powerpoint/2010/main" val="104719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46867"/>
            <a:ext cx="11369615" cy="1325563"/>
          </a:xfrm>
        </p:spPr>
        <p:txBody>
          <a:bodyPr/>
          <a:lstStyle/>
          <a:p>
            <a:pPr>
              <a:defRPr/>
            </a:pPr>
            <a:r>
              <a:rPr lang="en-US" dirty="0"/>
              <a:t>The problem: dependencies</a:t>
            </a:r>
          </a:p>
        </p:txBody>
      </p:sp>
      <p:grpSp>
        <p:nvGrpSpPr>
          <p:cNvPr id="18" name="Group 17"/>
          <p:cNvGrpSpPr/>
          <p:nvPr/>
        </p:nvGrpSpPr>
        <p:grpSpPr>
          <a:xfrm>
            <a:off x="723382" y="1106217"/>
            <a:ext cx="6679796" cy="4608066"/>
            <a:chOff x="2555875" y="1916113"/>
            <a:chExt cx="4176713" cy="2881312"/>
          </a:xfrm>
        </p:grpSpPr>
        <p:sp>
          <p:nvSpPr>
            <p:cNvPr id="19" name="Oval 18"/>
            <p:cNvSpPr/>
            <p:nvPr/>
          </p:nvSpPr>
          <p:spPr bwMode="auto">
            <a:xfrm>
              <a:off x="3851275" y="2781300"/>
              <a:ext cx="504825" cy="503238"/>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1" name="Oval 20"/>
            <p:cNvSpPr/>
            <p:nvPr/>
          </p:nvSpPr>
          <p:spPr bwMode="auto">
            <a:xfrm>
              <a:off x="5076825" y="2133600"/>
              <a:ext cx="503238" cy="503238"/>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2" name="Oval 21"/>
            <p:cNvSpPr/>
            <p:nvPr/>
          </p:nvSpPr>
          <p:spPr bwMode="auto">
            <a:xfrm>
              <a:off x="6227763" y="2708275"/>
              <a:ext cx="504825" cy="504825"/>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4" name="Oval 23"/>
            <p:cNvSpPr/>
            <p:nvPr/>
          </p:nvSpPr>
          <p:spPr bwMode="auto">
            <a:xfrm>
              <a:off x="5724525" y="4076700"/>
              <a:ext cx="503238" cy="504825"/>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5" name="Oval 24"/>
            <p:cNvSpPr/>
            <p:nvPr/>
          </p:nvSpPr>
          <p:spPr bwMode="auto">
            <a:xfrm>
              <a:off x="4716016" y="3429000"/>
              <a:ext cx="504056" cy="504056"/>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6" name="Oval 25"/>
            <p:cNvSpPr/>
            <p:nvPr/>
          </p:nvSpPr>
          <p:spPr bwMode="auto">
            <a:xfrm>
              <a:off x="3924300" y="4292600"/>
              <a:ext cx="503238" cy="504825"/>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8" name="Oval 27"/>
            <p:cNvSpPr/>
            <p:nvPr/>
          </p:nvSpPr>
          <p:spPr bwMode="auto">
            <a:xfrm>
              <a:off x="2916238" y="1916113"/>
              <a:ext cx="503237" cy="504825"/>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sp>
          <p:nvSpPr>
            <p:cNvPr id="29" name="Oval 28"/>
            <p:cNvSpPr/>
            <p:nvPr/>
          </p:nvSpPr>
          <p:spPr bwMode="auto">
            <a:xfrm>
              <a:off x="2555875" y="3429000"/>
              <a:ext cx="503238" cy="504825"/>
            </a:xfrm>
            <a:prstGeom prst="ellipse">
              <a:avLst/>
            </a:prstGeom>
            <a:ln/>
            <a:extLst/>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itchFamily="34" charset="0"/>
              </a:endParaRPr>
            </a:p>
          </p:txBody>
        </p:sp>
        <p:cxnSp>
          <p:nvCxnSpPr>
            <p:cNvPr id="31" name="Straight Arrow Connector 30"/>
            <p:cNvCxnSpPr>
              <a:stCxn id="28" idx="5"/>
              <a:endCxn id="19" idx="1"/>
            </p:cNvCxnSpPr>
            <p:nvPr/>
          </p:nvCxnSpPr>
          <p:spPr bwMode="auto">
            <a:xfrm>
              <a:off x="3346450" y="2346325"/>
              <a:ext cx="579438" cy="5080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a:stCxn id="29" idx="6"/>
              <a:endCxn id="19" idx="3"/>
            </p:cNvCxnSpPr>
            <p:nvPr/>
          </p:nvCxnSpPr>
          <p:spPr bwMode="auto">
            <a:xfrm flipV="1">
              <a:off x="3059113" y="3211513"/>
              <a:ext cx="866775"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stCxn id="26" idx="0"/>
            </p:cNvCxnSpPr>
            <p:nvPr/>
          </p:nvCxnSpPr>
          <p:spPr bwMode="auto">
            <a:xfrm flipV="1">
              <a:off x="4176713" y="3859213"/>
              <a:ext cx="612775" cy="43338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a:stCxn id="19" idx="4"/>
              <a:endCxn id="26" idx="1"/>
            </p:cNvCxnSpPr>
            <p:nvPr/>
          </p:nvCxnSpPr>
          <p:spPr bwMode="auto">
            <a:xfrm flipH="1">
              <a:off x="3997325" y="3284538"/>
              <a:ext cx="106363" cy="1082675"/>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a:stCxn id="19" idx="6"/>
              <a:endCxn id="21" idx="3"/>
            </p:cNvCxnSpPr>
            <p:nvPr/>
          </p:nvCxnSpPr>
          <p:spPr bwMode="auto">
            <a:xfrm flipV="1">
              <a:off x="4356100" y="2563813"/>
              <a:ext cx="793750"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a:stCxn id="25" idx="7"/>
              <a:endCxn id="22" idx="2"/>
            </p:cNvCxnSpPr>
            <p:nvPr/>
          </p:nvCxnSpPr>
          <p:spPr bwMode="auto">
            <a:xfrm flipV="1">
              <a:off x="5146675" y="2960688"/>
              <a:ext cx="1081088" cy="54133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a:stCxn id="25" idx="5"/>
              <a:endCxn id="24" idx="1"/>
            </p:cNvCxnSpPr>
            <p:nvPr/>
          </p:nvCxnSpPr>
          <p:spPr bwMode="auto">
            <a:xfrm>
              <a:off x="5146675" y="3859213"/>
              <a:ext cx="650875" cy="2921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grpSp>
      <p:sp>
        <p:nvSpPr>
          <p:cNvPr id="40" name="TextBox 39"/>
          <p:cNvSpPr txBox="1"/>
          <p:nvPr/>
        </p:nvSpPr>
        <p:spPr>
          <a:xfrm>
            <a:off x="7543800" y="1073640"/>
            <a:ext cx="4828926" cy="954107"/>
          </a:xfrm>
          <a:prstGeom prst="rect">
            <a:avLst/>
          </a:prstGeom>
          <a:noFill/>
        </p:spPr>
        <p:txBody>
          <a:bodyPr wrap="square" rtlCol="0">
            <a:spAutoFit/>
          </a:bodyPr>
          <a:lstStyle/>
          <a:p>
            <a:r>
              <a:rPr lang="en-US" sz="2800" dirty="0"/>
              <a:t>A program can have a lot of dependencies between units</a:t>
            </a:r>
          </a:p>
        </p:txBody>
      </p:sp>
      <p:sp>
        <p:nvSpPr>
          <p:cNvPr id="2" name="Footer Placeholder 1"/>
          <p:cNvSpPr>
            <a:spLocks noGrp="1"/>
          </p:cNvSpPr>
          <p:nvPr>
            <p:ph type="ftr" sz="quarter" idx="11"/>
          </p:nvPr>
        </p:nvSpPr>
        <p:spPr/>
        <p:txBody>
          <a:bodyPr/>
          <a:lstStyle/>
          <a:p>
            <a:r>
              <a:rPr lang="en-US"/>
              <a:t>Chapter 4: Unit Testing</a:t>
            </a:r>
            <a:endParaRPr lang="en-US" dirty="0"/>
          </a:p>
        </p:txBody>
      </p:sp>
      <p:sp>
        <p:nvSpPr>
          <p:cNvPr id="3" name="Slide Number Placeholder 2"/>
          <p:cNvSpPr>
            <a:spLocks noGrp="1"/>
          </p:cNvSpPr>
          <p:nvPr>
            <p:ph type="sldNum" sz="quarter" idx="12"/>
          </p:nvPr>
        </p:nvSpPr>
        <p:spPr/>
        <p:txBody>
          <a:bodyPr/>
          <a:lstStyle/>
          <a:p>
            <a:fld id="{D90AFF93-45AE-CC4D-A56A-612CB3C1AB5C}" type="slidenum">
              <a:rPr lang="en-US" smtClean="0"/>
              <a:t>5</a:t>
            </a:fld>
            <a:endParaRPr lang="en-US"/>
          </a:p>
        </p:txBody>
      </p:sp>
    </p:spTree>
    <p:extLst>
      <p:ext uri="{BB962C8B-B14F-4D97-AF65-F5344CB8AC3E}">
        <p14:creationId xmlns:p14="http://schemas.microsoft.com/office/powerpoint/2010/main" val="94972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46867"/>
            <a:ext cx="11369615" cy="1325563"/>
          </a:xfrm>
        </p:spPr>
        <p:txBody>
          <a:bodyPr/>
          <a:lstStyle/>
          <a:p>
            <a:pPr>
              <a:defRPr/>
            </a:pPr>
            <a:r>
              <a:rPr lang="en-US" dirty="0"/>
              <a:t>The problem: dependencies</a:t>
            </a:r>
          </a:p>
        </p:txBody>
      </p:sp>
      <p:grpSp>
        <p:nvGrpSpPr>
          <p:cNvPr id="2" name="Group 1"/>
          <p:cNvGrpSpPr/>
          <p:nvPr/>
        </p:nvGrpSpPr>
        <p:grpSpPr>
          <a:xfrm>
            <a:off x="471326" y="1128936"/>
            <a:ext cx="6679796" cy="4608066"/>
            <a:chOff x="2555875" y="1916113"/>
            <a:chExt cx="4176713" cy="2881312"/>
          </a:xfrm>
        </p:grpSpPr>
        <p:sp>
          <p:nvSpPr>
            <p:cNvPr id="7" name="Oval 6"/>
            <p:cNvSpPr/>
            <p:nvPr/>
          </p:nvSpPr>
          <p:spPr bwMode="auto">
            <a:xfrm>
              <a:off x="3851275" y="2781300"/>
              <a:ext cx="504825" cy="503238"/>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8" name="Oval 7"/>
            <p:cNvSpPr/>
            <p:nvPr/>
          </p:nvSpPr>
          <p:spPr bwMode="auto">
            <a:xfrm>
              <a:off x="5076825" y="2133600"/>
              <a:ext cx="503238" cy="503238"/>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9" name="Oval 8"/>
            <p:cNvSpPr/>
            <p:nvPr/>
          </p:nvSpPr>
          <p:spPr bwMode="auto">
            <a:xfrm>
              <a:off x="6227763" y="2708275"/>
              <a:ext cx="504825" cy="504825"/>
            </a:xfrm>
            <a:prstGeom prst="ellipse">
              <a:avLst/>
            </a:prstGeom>
            <a:ln/>
            <a:extLst/>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itchFamily="34" charset="0"/>
              </a:endParaRPr>
            </a:p>
          </p:txBody>
        </p:sp>
        <p:sp>
          <p:nvSpPr>
            <p:cNvPr id="10" name="Oval 9"/>
            <p:cNvSpPr/>
            <p:nvPr/>
          </p:nvSpPr>
          <p:spPr bwMode="auto">
            <a:xfrm>
              <a:off x="5724525" y="4076700"/>
              <a:ext cx="503238" cy="504825"/>
            </a:xfrm>
            <a:prstGeom prst="ellipse">
              <a:avLst/>
            </a:prstGeom>
            <a:ln/>
            <a:extLst/>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itchFamily="34" charset="0"/>
              </a:endParaRPr>
            </a:p>
          </p:txBody>
        </p:sp>
        <p:sp>
          <p:nvSpPr>
            <p:cNvPr id="11" name="Oval 10"/>
            <p:cNvSpPr/>
            <p:nvPr/>
          </p:nvSpPr>
          <p:spPr bwMode="auto">
            <a:xfrm>
              <a:off x="4716016" y="3429000"/>
              <a:ext cx="504056" cy="504056"/>
            </a:xfrm>
            <a:prstGeom prst="ellipse">
              <a:avLst/>
            </a:prstGeom>
            <a:ln/>
            <a:extLst/>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latin typeface="Arial" pitchFamily="34" charset="0"/>
              </a:endParaRPr>
            </a:p>
          </p:txBody>
        </p:sp>
        <p:sp>
          <p:nvSpPr>
            <p:cNvPr id="12" name="Oval 11"/>
            <p:cNvSpPr/>
            <p:nvPr/>
          </p:nvSpPr>
          <p:spPr bwMode="auto">
            <a:xfrm>
              <a:off x="3924300" y="4292600"/>
              <a:ext cx="503238" cy="504825"/>
            </a:xfrm>
            <a:prstGeom prst="ellipse">
              <a:avLst/>
            </a:prstGeom>
            <a:ln/>
            <a:extLst/>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itchFamily="34" charset="0"/>
              </a:endParaRPr>
            </a:p>
          </p:txBody>
        </p:sp>
        <p:sp>
          <p:nvSpPr>
            <p:cNvPr id="13" name="Oval 12"/>
            <p:cNvSpPr/>
            <p:nvPr/>
          </p:nvSpPr>
          <p:spPr bwMode="auto">
            <a:xfrm>
              <a:off x="2916238" y="1916113"/>
              <a:ext cx="503237" cy="504825"/>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14" name="Oval 13"/>
            <p:cNvSpPr/>
            <p:nvPr/>
          </p:nvSpPr>
          <p:spPr bwMode="auto">
            <a:xfrm>
              <a:off x="2555875" y="3429000"/>
              <a:ext cx="503238" cy="504825"/>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cxnSp>
          <p:nvCxnSpPr>
            <p:cNvPr id="16" name="Straight Arrow Connector 15"/>
            <p:cNvCxnSpPr>
              <a:stCxn id="13" idx="5"/>
              <a:endCxn id="7" idx="1"/>
            </p:cNvCxnSpPr>
            <p:nvPr/>
          </p:nvCxnSpPr>
          <p:spPr bwMode="auto">
            <a:xfrm>
              <a:off x="3346450" y="2346325"/>
              <a:ext cx="579438" cy="5080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14" idx="6"/>
              <a:endCxn id="7" idx="3"/>
            </p:cNvCxnSpPr>
            <p:nvPr/>
          </p:nvCxnSpPr>
          <p:spPr bwMode="auto">
            <a:xfrm flipV="1">
              <a:off x="3059113" y="3211513"/>
              <a:ext cx="866775"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2" idx="0"/>
            </p:cNvCxnSpPr>
            <p:nvPr/>
          </p:nvCxnSpPr>
          <p:spPr bwMode="auto">
            <a:xfrm flipV="1">
              <a:off x="4176713" y="3859213"/>
              <a:ext cx="612775" cy="43338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7" idx="4"/>
              <a:endCxn id="12" idx="1"/>
            </p:cNvCxnSpPr>
            <p:nvPr/>
          </p:nvCxnSpPr>
          <p:spPr bwMode="auto">
            <a:xfrm flipH="1">
              <a:off x="3997325" y="3284538"/>
              <a:ext cx="106363" cy="1082675"/>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6"/>
              <a:endCxn id="8" idx="3"/>
            </p:cNvCxnSpPr>
            <p:nvPr/>
          </p:nvCxnSpPr>
          <p:spPr bwMode="auto">
            <a:xfrm flipV="1">
              <a:off x="4356100" y="2563813"/>
              <a:ext cx="793750"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11" idx="7"/>
              <a:endCxn id="9" idx="2"/>
            </p:cNvCxnSpPr>
            <p:nvPr/>
          </p:nvCxnSpPr>
          <p:spPr bwMode="auto">
            <a:xfrm flipV="1">
              <a:off x="5146675" y="2960688"/>
              <a:ext cx="1081088" cy="54133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1" idx="5"/>
              <a:endCxn id="10" idx="1"/>
            </p:cNvCxnSpPr>
            <p:nvPr/>
          </p:nvCxnSpPr>
          <p:spPr bwMode="auto">
            <a:xfrm>
              <a:off x="5146675" y="3859213"/>
              <a:ext cx="650875" cy="2921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grpSp>
      <p:sp>
        <p:nvSpPr>
          <p:cNvPr id="78867" name="TextBox 1"/>
          <p:cNvSpPr txBox="1">
            <a:spLocks noChangeArrowheads="1"/>
          </p:cNvSpPr>
          <p:nvPr/>
        </p:nvSpPr>
        <p:spPr bwMode="auto">
          <a:xfrm>
            <a:off x="7958487" y="1195507"/>
            <a:ext cx="3859701"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b="0" dirty="0"/>
              <a:t>Want to focus on one </a:t>
            </a:r>
            <a:r>
              <a:rPr lang="en-US" b="0"/>
              <a:t>unit.</a:t>
            </a:r>
          </a:p>
          <a:p>
            <a:pPr eaLnBrk="1" hangingPunct="1"/>
            <a:r>
              <a:rPr lang="en-US" b="0" dirty="0"/>
              <a:t> </a:t>
            </a:r>
            <a:br>
              <a:rPr lang="en-US" b="0" dirty="0"/>
            </a:br>
            <a:r>
              <a:rPr lang="en-US" b="0" dirty="0"/>
              <a:t>How can we decouple the unit and test it?</a:t>
            </a:r>
          </a:p>
        </p:txBody>
      </p:sp>
      <p:sp>
        <p:nvSpPr>
          <p:cNvPr id="21" name="Rectangle 20"/>
          <p:cNvSpPr/>
          <p:nvPr/>
        </p:nvSpPr>
        <p:spPr>
          <a:xfrm>
            <a:off x="3938308" y="3643957"/>
            <a:ext cx="837089" cy="584775"/>
          </a:xfrm>
          <a:prstGeom prst="rect">
            <a:avLst/>
          </a:prstGeom>
        </p:spPr>
        <p:txBody>
          <a:bodyPr wrap="none">
            <a:spAutoFit/>
          </a:bodyPr>
          <a:lstStyle/>
          <a:p>
            <a:r>
              <a:rPr lang="en-US" sz="3200" dirty="0"/>
              <a:t>SUT</a:t>
            </a:r>
            <a:endParaRPr lang="en-US" dirty="0"/>
          </a:p>
        </p:txBody>
      </p:sp>
      <p:sp>
        <p:nvSpPr>
          <p:cNvPr id="3" name="Footer Placeholder 2"/>
          <p:cNvSpPr>
            <a:spLocks noGrp="1"/>
          </p:cNvSpPr>
          <p:nvPr>
            <p:ph type="ftr" sz="quarter" idx="11"/>
          </p:nvPr>
        </p:nvSpPr>
        <p:spPr/>
        <p:txBody>
          <a:bodyPr/>
          <a:lstStyle/>
          <a:p>
            <a:r>
              <a:rPr lang="en-US"/>
              <a:t>Chapter 4: Unit Testing</a:t>
            </a:r>
            <a:endParaRPr lang="en-US" dirty="0"/>
          </a:p>
        </p:txBody>
      </p:sp>
      <p:sp>
        <p:nvSpPr>
          <p:cNvPr id="4" name="Slide Number Placeholder 3"/>
          <p:cNvSpPr>
            <a:spLocks noGrp="1"/>
          </p:cNvSpPr>
          <p:nvPr>
            <p:ph type="sldNum" sz="quarter" idx="12"/>
          </p:nvPr>
        </p:nvSpPr>
        <p:spPr/>
        <p:txBody>
          <a:bodyPr/>
          <a:lstStyle/>
          <a:p>
            <a:fld id="{D90AFF93-45AE-CC4D-A56A-612CB3C1AB5C}" type="slidenum">
              <a:rPr lang="en-US" smtClean="0"/>
              <a:t>6</a:t>
            </a:fld>
            <a:endParaRPr lang="en-US"/>
          </a:p>
        </p:txBody>
      </p:sp>
    </p:spTree>
    <p:extLst>
      <p:ext uri="{BB962C8B-B14F-4D97-AF65-F5344CB8AC3E}">
        <p14:creationId xmlns:p14="http://schemas.microsoft.com/office/powerpoint/2010/main" val="197769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244355"/>
            <a:ext cx="11369615" cy="836204"/>
          </a:xfrm>
        </p:spPr>
        <p:txBody>
          <a:bodyPr/>
          <a:lstStyle/>
          <a:p>
            <a:pPr>
              <a:defRPr/>
            </a:pPr>
            <a:r>
              <a:rPr lang="en-US" dirty="0"/>
              <a:t>The problem: dependencies</a:t>
            </a:r>
          </a:p>
        </p:txBody>
      </p:sp>
      <p:grpSp>
        <p:nvGrpSpPr>
          <p:cNvPr id="2" name="Group 1"/>
          <p:cNvGrpSpPr/>
          <p:nvPr/>
        </p:nvGrpSpPr>
        <p:grpSpPr>
          <a:xfrm>
            <a:off x="448573" y="1080559"/>
            <a:ext cx="6679796" cy="4608066"/>
            <a:chOff x="2555875" y="1916113"/>
            <a:chExt cx="4176713" cy="2881312"/>
          </a:xfrm>
        </p:grpSpPr>
        <p:sp>
          <p:nvSpPr>
            <p:cNvPr id="7" name="Oval 6"/>
            <p:cNvSpPr/>
            <p:nvPr/>
          </p:nvSpPr>
          <p:spPr bwMode="auto">
            <a:xfrm>
              <a:off x="3851275" y="2781300"/>
              <a:ext cx="504825" cy="503238"/>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8" name="Oval 7"/>
            <p:cNvSpPr/>
            <p:nvPr/>
          </p:nvSpPr>
          <p:spPr bwMode="auto">
            <a:xfrm>
              <a:off x="5076825" y="2133600"/>
              <a:ext cx="503238" cy="503238"/>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9" name="Oval 8"/>
            <p:cNvSpPr/>
            <p:nvPr/>
          </p:nvSpPr>
          <p:spPr bwMode="auto">
            <a:xfrm>
              <a:off x="6227763" y="2708275"/>
              <a:ext cx="504825" cy="504825"/>
            </a:xfrm>
            <a:prstGeom prst="ellipse">
              <a:avLst/>
            </a:prstGeom>
            <a:ln/>
            <a:extLst/>
          </p:spPr>
          <p:style>
            <a:lnRef idx="3">
              <a:schemeClr val="lt1"/>
            </a:lnRef>
            <a:fillRef idx="1">
              <a:schemeClr val="accent2"/>
            </a:fillRef>
            <a:effectRef idx="1">
              <a:schemeClr val="accent2"/>
            </a:effectRef>
            <a:fontRef idx="minor">
              <a:schemeClr val="lt1"/>
            </a:fontRef>
          </p:style>
          <p:txBody>
            <a:bodyPr/>
            <a:lstStyle/>
            <a:p>
              <a:pPr>
                <a:defRPr/>
              </a:pPr>
              <a:endParaRPr lang="en-US">
                <a:solidFill>
                  <a:schemeClr val="tx1"/>
                </a:solidFill>
                <a:latin typeface="Arial" pitchFamily="34" charset="0"/>
              </a:endParaRPr>
            </a:p>
          </p:txBody>
        </p:sp>
        <p:sp>
          <p:nvSpPr>
            <p:cNvPr id="10" name="Oval 9"/>
            <p:cNvSpPr/>
            <p:nvPr/>
          </p:nvSpPr>
          <p:spPr bwMode="auto">
            <a:xfrm>
              <a:off x="5724525" y="4076700"/>
              <a:ext cx="503238" cy="504825"/>
            </a:xfrm>
            <a:prstGeom prst="ellipse">
              <a:avLst/>
            </a:prstGeom>
            <a:ln/>
            <a:extLst/>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itchFamily="34" charset="0"/>
              </a:endParaRPr>
            </a:p>
          </p:txBody>
        </p:sp>
        <p:sp>
          <p:nvSpPr>
            <p:cNvPr id="11" name="Oval 10"/>
            <p:cNvSpPr/>
            <p:nvPr/>
          </p:nvSpPr>
          <p:spPr bwMode="auto">
            <a:xfrm>
              <a:off x="4716016" y="3429000"/>
              <a:ext cx="504056" cy="504056"/>
            </a:xfrm>
            <a:prstGeom prst="ellipse">
              <a:avLst/>
            </a:prstGeom>
            <a:ln/>
            <a:extLst/>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latin typeface="Arial" pitchFamily="34" charset="0"/>
              </a:endParaRPr>
            </a:p>
          </p:txBody>
        </p:sp>
        <p:sp>
          <p:nvSpPr>
            <p:cNvPr id="12" name="Oval 11"/>
            <p:cNvSpPr/>
            <p:nvPr/>
          </p:nvSpPr>
          <p:spPr bwMode="auto">
            <a:xfrm>
              <a:off x="3924300" y="4292600"/>
              <a:ext cx="503238" cy="504825"/>
            </a:xfrm>
            <a:prstGeom prst="ellipse">
              <a:avLst/>
            </a:prstGeom>
            <a:ln/>
            <a:extLst/>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itchFamily="34" charset="0"/>
              </a:endParaRPr>
            </a:p>
          </p:txBody>
        </p:sp>
        <p:sp>
          <p:nvSpPr>
            <p:cNvPr id="13" name="Oval 12"/>
            <p:cNvSpPr/>
            <p:nvPr/>
          </p:nvSpPr>
          <p:spPr bwMode="auto">
            <a:xfrm>
              <a:off x="2916238" y="1916113"/>
              <a:ext cx="503237" cy="504825"/>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sp>
          <p:nvSpPr>
            <p:cNvPr id="14" name="Oval 13"/>
            <p:cNvSpPr/>
            <p:nvPr/>
          </p:nvSpPr>
          <p:spPr bwMode="auto">
            <a:xfrm>
              <a:off x="2555875" y="3429000"/>
              <a:ext cx="503238" cy="504825"/>
            </a:xfrm>
            <a:prstGeom prst="ellipse">
              <a:avLst/>
            </a:prstGeom>
            <a:ln/>
            <a:extLst/>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itchFamily="34" charset="0"/>
              </a:endParaRPr>
            </a:p>
          </p:txBody>
        </p:sp>
        <p:cxnSp>
          <p:nvCxnSpPr>
            <p:cNvPr id="16" name="Straight Arrow Connector 15"/>
            <p:cNvCxnSpPr>
              <a:stCxn id="13" idx="5"/>
              <a:endCxn id="7" idx="1"/>
            </p:cNvCxnSpPr>
            <p:nvPr/>
          </p:nvCxnSpPr>
          <p:spPr bwMode="auto">
            <a:xfrm>
              <a:off x="3346450" y="2346325"/>
              <a:ext cx="579438" cy="5080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14" idx="6"/>
              <a:endCxn id="7" idx="3"/>
            </p:cNvCxnSpPr>
            <p:nvPr/>
          </p:nvCxnSpPr>
          <p:spPr bwMode="auto">
            <a:xfrm flipV="1">
              <a:off x="3059113" y="3211513"/>
              <a:ext cx="866775"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2" idx="0"/>
            </p:cNvCxnSpPr>
            <p:nvPr/>
          </p:nvCxnSpPr>
          <p:spPr bwMode="auto">
            <a:xfrm flipV="1">
              <a:off x="4176713" y="3859213"/>
              <a:ext cx="612775" cy="43338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7" idx="4"/>
              <a:endCxn id="12" idx="1"/>
            </p:cNvCxnSpPr>
            <p:nvPr/>
          </p:nvCxnSpPr>
          <p:spPr bwMode="auto">
            <a:xfrm flipH="1">
              <a:off x="3997325" y="3284538"/>
              <a:ext cx="106363" cy="1082675"/>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6"/>
              <a:endCxn id="8" idx="3"/>
            </p:cNvCxnSpPr>
            <p:nvPr/>
          </p:nvCxnSpPr>
          <p:spPr bwMode="auto">
            <a:xfrm flipV="1">
              <a:off x="4356100" y="2563813"/>
              <a:ext cx="793750" cy="4699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11" idx="7"/>
              <a:endCxn id="9" idx="2"/>
            </p:cNvCxnSpPr>
            <p:nvPr/>
          </p:nvCxnSpPr>
          <p:spPr bwMode="auto">
            <a:xfrm flipV="1">
              <a:off x="5146675" y="2960688"/>
              <a:ext cx="1081088" cy="541337"/>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1" idx="5"/>
              <a:endCxn id="10" idx="1"/>
            </p:cNvCxnSpPr>
            <p:nvPr/>
          </p:nvCxnSpPr>
          <p:spPr bwMode="auto">
            <a:xfrm>
              <a:off x="5146675" y="3859213"/>
              <a:ext cx="650875" cy="292100"/>
            </a:xfrm>
            <a:prstGeom prst="straightConnector1">
              <a:avLst/>
            </a:prstGeom>
            <a:ln w="57150">
              <a:tailEnd type="arrow"/>
            </a:ln>
            <a:extLst/>
          </p:spPr>
          <p:style>
            <a:lnRef idx="3">
              <a:schemeClr val="accent4"/>
            </a:lnRef>
            <a:fillRef idx="0">
              <a:schemeClr val="accent4"/>
            </a:fillRef>
            <a:effectRef idx="2">
              <a:schemeClr val="accent4"/>
            </a:effectRef>
            <a:fontRef idx="minor">
              <a:schemeClr val="tx1"/>
            </a:fontRef>
          </p:style>
        </p:cxnSp>
      </p:grpSp>
      <p:sp>
        <p:nvSpPr>
          <p:cNvPr id="78867" name="TextBox 1"/>
          <p:cNvSpPr txBox="1">
            <a:spLocks noChangeArrowheads="1"/>
          </p:cNvSpPr>
          <p:nvPr/>
        </p:nvSpPr>
        <p:spPr bwMode="auto">
          <a:xfrm>
            <a:off x="8241227" y="798836"/>
            <a:ext cx="3691210"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2000" b="0" dirty="0" err="1"/>
              <a:t>Meszaros</a:t>
            </a:r>
            <a:r>
              <a:rPr lang="en-US" sz="2000" b="0" dirty="0"/>
              <a:t>, talks about the Depended-on Component (DOC) – this is part of the system that the SUT needs to use during tests. There are times when we want to control how the DOC interacts with the SUT</a:t>
            </a:r>
          </a:p>
        </p:txBody>
      </p:sp>
      <p:sp>
        <p:nvSpPr>
          <p:cNvPr id="3" name="Rectangle 2"/>
          <p:cNvSpPr/>
          <p:nvPr/>
        </p:nvSpPr>
        <p:spPr>
          <a:xfrm>
            <a:off x="6751484" y="3037676"/>
            <a:ext cx="833883" cy="523220"/>
          </a:xfrm>
          <a:prstGeom prst="rect">
            <a:avLst/>
          </a:prstGeom>
        </p:spPr>
        <p:txBody>
          <a:bodyPr wrap="none">
            <a:spAutoFit/>
          </a:bodyPr>
          <a:lstStyle/>
          <a:p>
            <a:r>
              <a:rPr lang="en-US" sz="2800" dirty="0"/>
              <a:t>DOC</a:t>
            </a:r>
          </a:p>
        </p:txBody>
      </p:sp>
      <p:sp>
        <p:nvSpPr>
          <p:cNvPr id="21" name="Rectangle 20"/>
          <p:cNvSpPr/>
          <p:nvPr/>
        </p:nvSpPr>
        <p:spPr>
          <a:xfrm>
            <a:off x="3962384" y="3631372"/>
            <a:ext cx="755335" cy="523220"/>
          </a:xfrm>
          <a:prstGeom prst="rect">
            <a:avLst/>
          </a:prstGeom>
        </p:spPr>
        <p:txBody>
          <a:bodyPr wrap="none">
            <a:spAutoFit/>
          </a:bodyPr>
          <a:lstStyle/>
          <a:p>
            <a:r>
              <a:rPr lang="en-US" sz="2800" dirty="0"/>
              <a:t>SUT</a:t>
            </a:r>
          </a:p>
        </p:txBody>
      </p:sp>
      <p:sp>
        <p:nvSpPr>
          <p:cNvPr id="4" name="Footer Placeholder 3"/>
          <p:cNvSpPr>
            <a:spLocks noGrp="1"/>
          </p:cNvSpPr>
          <p:nvPr>
            <p:ph type="ftr" sz="quarter" idx="11"/>
          </p:nvPr>
        </p:nvSpPr>
        <p:spPr/>
        <p:txBody>
          <a:bodyPr/>
          <a:lstStyle/>
          <a:p>
            <a:r>
              <a:rPr lang="en-US"/>
              <a:t>Chapter 4: Unit Testing</a:t>
            </a:r>
            <a:endParaRPr lang="en-US" dirty="0"/>
          </a:p>
        </p:txBody>
      </p:sp>
      <p:sp>
        <p:nvSpPr>
          <p:cNvPr id="6" name="Slide Number Placeholder 5"/>
          <p:cNvSpPr>
            <a:spLocks noGrp="1"/>
          </p:cNvSpPr>
          <p:nvPr>
            <p:ph type="sldNum" sz="quarter" idx="12"/>
          </p:nvPr>
        </p:nvSpPr>
        <p:spPr/>
        <p:txBody>
          <a:bodyPr/>
          <a:lstStyle/>
          <a:p>
            <a:fld id="{D90AFF93-45AE-CC4D-A56A-612CB3C1AB5C}" type="slidenum">
              <a:rPr lang="en-US" smtClean="0"/>
              <a:t>7</a:t>
            </a:fld>
            <a:endParaRPr lang="en-US"/>
          </a:p>
        </p:txBody>
      </p:sp>
    </p:spTree>
    <p:extLst>
      <p:ext uri="{BB962C8B-B14F-4D97-AF65-F5344CB8AC3E}">
        <p14:creationId xmlns:p14="http://schemas.microsoft.com/office/powerpoint/2010/main" val="37340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84200" y="152400"/>
            <a:ext cx="10083800" cy="1143000"/>
          </a:xfrm>
        </p:spPr>
        <p:txBody>
          <a:bodyPr/>
          <a:lstStyle/>
          <a:p>
            <a:pPr eaLnBrk="1" hangingPunct="1">
              <a:defRPr/>
            </a:pPr>
            <a:r>
              <a:rPr lang="en-US" altLang="zh-CN" dirty="0">
                <a:latin typeface="Arial" charset="0"/>
                <a:ea typeface="宋体" charset="0"/>
                <a:cs typeface="宋体" charset="0"/>
              </a:rPr>
              <a:t>Test Doubles and Driver Modules</a:t>
            </a:r>
          </a:p>
        </p:txBody>
      </p:sp>
      <p:sp>
        <p:nvSpPr>
          <p:cNvPr id="18435" name="Rectangle 3"/>
          <p:cNvSpPr>
            <a:spLocks noGrp="1" noChangeArrowheads="1"/>
          </p:cNvSpPr>
          <p:nvPr>
            <p:ph type="body" idx="4294967295"/>
          </p:nvPr>
        </p:nvSpPr>
        <p:spPr>
          <a:xfrm>
            <a:off x="711200" y="1295401"/>
            <a:ext cx="10947399" cy="4653882"/>
          </a:xfrm>
        </p:spPr>
        <p:txBody>
          <a:bodyPr>
            <a:normAutofit/>
          </a:bodyPr>
          <a:lstStyle/>
          <a:p>
            <a:pPr eaLnBrk="1" hangingPunct="1">
              <a:lnSpc>
                <a:spcPct val="100000"/>
              </a:lnSpc>
              <a:defRPr/>
            </a:pPr>
            <a:r>
              <a:rPr lang="en-US" altLang="zh-CN" sz="3400" b="1" dirty="0">
                <a:solidFill>
                  <a:srgbClr val="000000"/>
                </a:solidFill>
                <a:latin typeface="Arial" charset="0"/>
                <a:ea typeface="宋体" charset="0"/>
                <a:cs typeface="宋体" charset="0"/>
              </a:rPr>
              <a:t>Test Double</a:t>
            </a:r>
            <a:r>
              <a:rPr lang="zh-CN" altLang="en-US" sz="3400" dirty="0">
                <a:latin typeface="Arial" charset="0"/>
                <a:ea typeface="宋体" charset="0"/>
                <a:cs typeface="宋体" charset="0"/>
              </a:rPr>
              <a:t>：</a:t>
            </a:r>
            <a:r>
              <a:rPr lang="en-US" altLang="zh-CN" sz="3400" dirty="0">
                <a:latin typeface="Arial" charset="0"/>
                <a:ea typeface="宋体" charset="0"/>
                <a:cs typeface="宋体" charset="0"/>
              </a:rPr>
              <a:t>is used to simulate the modules that the SUT will interact with. These are typically used to process limited situations (‘pre-set data’)</a:t>
            </a:r>
            <a:endParaRPr lang="en-US" altLang="zh-CN" sz="3400" dirty="0">
              <a:solidFill>
                <a:srgbClr val="FF3300"/>
              </a:solidFill>
              <a:latin typeface="Arial" charset="0"/>
              <a:ea typeface="宋体" charset="0"/>
              <a:cs typeface="宋体" charset="0"/>
            </a:endParaRPr>
          </a:p>
          <a:p>
            <a:pPr eaLnBrk="1" hangingPunct="1">
              <a:lnSpc>
                <a:spcPct val="100000"/>
              </a:lnSpc>
              <a:defRPr/>
            </a:pPr>
            <a:r>
              <a:rPr lang="en-US" altLang="zh-CN" sz="3400" b="1" dirty="0">
                <a:latin typeface="Arial" charset="0"/>
                <a:ea typeface="宋体" charset="0"/>
                <a:cs typeface="宋体" charset="0"/>
              </a:rPr>
              <a:t>Driver module</a:t>
            </a:r>
            <a:r>
              <a:rPr lang="zh-CN" altLang="en-US" sz="3400" dirty="0">
                <a:latin typeface="Arial" charset="0"/>
                <a:ea typeface="宋体" charset="0"/>
                <a:cs typeface="宋体" charset="0"/>
              </a:rPr>
              <a:t>：</a:t>
            </a:r>
            <a:r>
              <a:rPr lang="en-US" altLang="zh-CN" sz="3400" dirty="0">
                <a:latin typeface="Arial" charset="0"/>
                <a:ea typeface="宋体" charset="0"/>
                <a:cs typeface="宋体" charset="0"/>
              </a:rPr>
              <a:t>is used to exercise the SUT. It receives testing data, transmits related to tested module, starts tested module and collects the results.</a:t>
            </a:r>
          </a:p>
        </p:txBody>
      </p:sp>
      <p:sp>
        <p:nvSpPr>
          <p:cNvPr id="2" name="Footer Placeholder 1"/>
          <p:cNvSpPr>
            <a:spLocks noGrp="1"/>
          </p:cNvSpPr>
          <p:nvPr>
            <p:ph type="ftr" sz="quarter" idx="11"/>
          </p:nvPr>
        </p:nvSpPr>
        <p:spPr/>
        <p:txBody>
          <a:bodyPr/>
          <a:lstStyle/>
          <a:p>
            <a:r>
              <a:rPr lang="en-US"/>
              <a:t>Chapter 4: Unit Testing</a:t>
            </a:r>
            <a:endParaRPr lang="en-US" dirty="0"/>
          </a:p>
        </p:txBody>
      </p:sp>
      <p:sp>
        <p:nvSpPr>
          <p:cNvPr id="3" name="Slide Number Placeholder 2"/>
          <p:cNvSpPr>
            <a:spLocks noGrp="1"/>
          </p:cNvSpPr>
          <p:nvPr>
            <p:ph type="sldNum" sz="quarter" idx="12"/>
          </p:nvPr>
        </p:nvSpPr>
        <p:spPr/>
        <p:txBody>
          <a:bodyPr/>
          <a:lstStyle/>
          <a:p>
            <a:fld id="{D90AFF93-45AE-CC4D-A56A-612CB3C1AB5C}" type="slidenum">
              <a:rPr lang="en-US" smtClean="0"/>
              <a:t>8</a:t>
            </a:fld>
            <a:endParaRPr lang="en-US"/>
          </a:p>
        </p:txBody>
      </p:sp>
    </p:spTree>
    <p:extLst>
      <p:ext uri="{BB962C8B-B14F-4D97-AF65-F5344CB8AC3E}">
        <p14:creationId xmlns:p14="http://schemas.microsoft.com/office/powerpoint/2010/main" val="8117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zh-CN" dirty="0">
                <a:latin typeface="Arial" charset="0"/>
                <a:ea typeface="宋体" charset="0"/>
                <a:cs typeface="宋体" charset="0"/>
              </a:rPr>
              <a:t>The role of the driver</a:t>
            </a:r>
            <a:endParaRPr lang="zh-CN" altLang="en-US" dirty="0">
              <a:latin typeface="Arial" charset="0"/>
              <a:ea typeface="宋体" charset="0"/>
              <a:cs typeface="宋体" charset="0"/>
            </a:endParaRPr>
          </a:p>
        </p:txBody>
      </p:sp>
      <p:sp>
        <p:nvSpPr>
          <p:cNvPr id="19460" name="Rectangle 4"/>
          <p:cNvSpPr>
            <a:spLocks noChangeArrowheads="1"/>
          </p:cNvSpPr>
          <p:nvPr/>
        </p:nvSpPr>
        <p:spPr bwMode="auto">
          <a:xfrm>
            <a:off x="7142583"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61" name="Text Box 5"/>
          <p:cNvSpPr txBox="1">
            <a:spLocks noChangeArrowheads="1"/>
          </p:cNvSpPr>
          <p:nvPr/>
        </p:nvSpPr>
        <p:spPr bwMode="auto">
          <a:xfrm>
            <a:off x="7142583" y="4235330"/>
            <a:ext cx="16557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dirty="0">
                <a:ea typeface="宋体" charset="0"/>
                <a:cs typeface="宋体" charset="0"/>
              </a:rPr>
              <a:t>TestDouble3</a:t>
            </a:r>
          </a:p>
        </p:txBody>
      </p:sp>
      <p:sp>
        <p:nvSpPr>
          <p:cNvPr id="19462" name="Rectangle 6"/>
          <p:cNvSpPr>
            <a:spLocks noChangeArrowheads="1"/>
          </p:cNvSpPr>
          <p:nvPr/>
        </p:nvSpPr>
        <p:spPr bwMode="auto">
          <a:xfrm>
            <a:off x="5053433"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63" name="Text Box 7"/>
          <p:cNvSpPr txBox="1">
            <a:spLocks noChangeArrowheads="1"/>
          </p:cNvSpPr>
          <p:nvPr/>
        </p:nvSpPr>
        <p:spPr bwMode="auto">
          <a:xfrm>
            <a:off x="5053433" y="4235330"/>
            <a:ext cx="16557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dirty="0">
                <a:ea typeface="宋体" charset="0"/>
                <a:cs typeface="宋体" charset="0"/>
              </a:rPr>
              <a:t>TestDouble</a:t>
            </a:r>
            <a:r>
              <a:rPr lang="en-US" altLang="zh-CN" sz="2000" b="0" dirty="0">
                <a:ea typeface="楷体_GB2312" charset="0"/>
                <a:cs typeface="楷体_GB2312" charset="0"/>
              </a:rPr>
              <a:t>2</a:t>
            </a:r>
            <a:endParaRPr lang="zh-CN" altLang="en-US" sz="2000" b="0" dirty="0">
              <a:ea typeface="楷体_GB2312" charset="0"/>
              <a:cs typeface="楷体_GB2312" charset="0"/>
            </a:endParaRPr>
          </a:p>
        </p:txBody>
      </p:sp>
      <p:sp>
        <p:nvSpPr>
          <p:cNvPr id="19464" name="Rectangle 8"/>
          <p:cNvSpPr>
            <a:spLocks noChangeArrowheads="1"/>
          </p:cNvSpPr>
          <p:nvPr/>
        </p:nvSpPr>
        <p:spPr bwMode="auto">
          <a:xfrm>
            <a:off x="3037308"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65" name="Text Box 9"/>
          <p:cNvSpPr txBox="1">
            <a:spLocks noChangeArrowheads="1"/>
          </p:cNvSpPr>
          <p:nvPr/>
        </p:nvSpPr>
        <p:spPr bwMode="auto">
          <a:xfrm>
            <a:off x="3037306" y="4235330"/>
            <a:ext cx="16557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dirty="0">
                <a:ea typeface="楷体_GB2312" charset="0"/>
                <a:cs typeface="楷体_GB2312" charset="0"/>
              </a:rPr>
              <a:t>TestDouble1</a:t>
            </a:r>
          </a:p>
        </p:txBody>
      </p:sp>
      <p:sp>
        <p:nvSpPr>
          <p:cNvPr id="19466" name="Rectangle 10"/>
          <p:cNvSpPr>
            <a:spLocks noChangeArrowheads="1"/>
          </p:cNvSpPr>
          <p:nvPr/>
        </p:nvSpPr>
        <p:spPr bwMode="auto">
          <a:xfrm>
            <a:off x="7574383" y="1569917"/>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67" name="Text Box 11"/>
          <p:cNvSpPr txBox="1">
            <a:spLocks noChangeArrowheads="1"/>
          </p:cNvSpPr>
          <p:nvPr/>
        </p:nvSpPr>
        <p:spPr bwMode="auto">
          <a:xfrm>
            <a:off x="7645820" y="1642942"/>
            <a:ext cx="15128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a:ea typeface="楷体_GB2312" charset="0"/>
                <a:cs typeface="楷体_GB2312" charset="0"/>
              </a:rPr>
              <a:t>Test result</a:t>
            </a:r>
          </a:p>
        </p:txBody>
      </p:sp>
      <p:sp>
        <p:nvSpPr>
          <p:cNvPr id="19468" name="Rectangle 12"/>
          <p:cNvSpPr>
            <a:spLocks noChangeArrowheads="1"/>
          </p:cNvSpPr>
          <p:nvPr/>
        </p:nvSpPr>
        <p:spPr bwMode="auto">
          <a:xfrm>
            <a:off x="5053433" y="2651004"/>
            <a:ext cx="1655762" cy="576262"/>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69" name="Text Box 13"/>
          <p:cNvSpPr txBox="1">
            <a:spLocks noChangeArrowheads="1"/>
          </p:cNvSpPr>
          <p:nvPr/>
        </p:nvSpPr>
        <p:spPr bwMode="auto">
          <a:xfrm>
            <a:off x="5124870" y="2722442"/>
            <a:ext cx="15128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dirty="0">
                <a:ea typeface="楷体_GB2312" charset="0"/>
                <a:cs typeface="楷体_GB2312" charset="0"/>
              </a:rPr>
              <a:t>Test unit</a:t>
            </a:r>
          </a:p>
        </p:txBody>
      </p:sp>
      <p:sp>
        <p:nvSpPr>
          <p:cNvPr id="19470" name="Rectangle 14"/>
          <p:cNvSpPr>
            <a:spLocks noChangeArrowheads="1"/>
          </p:cNvSpPr>
          <p:nvPr/>
        </p:nvSpPr>
        <p:spPr bwMode="auto">
          <a:xfrm>
            <a:off x="5053433" y="164294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71" name="Text Box 15"/>
          <p:cNvSpPr txBox="1">
            <a:spLocks noChangeArrowheads="1"/>
          </p:cNvSpPr>
          <p:nvPr/>
        </p:nvSpPr>
        <p:spPr bwMode="auto">
          <a:xfrm>
            <a:off x="5124870" y="1714380"/>
            <a:ext cx="15128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a:ea typeface="宋体" charset="0"/>
                <a:cs typeface="宋体" charset="0"/>
              </a:rPr>
              <a:t>Driver</a:t>
            </a:r>
            <a:endParaRPr lang="zh-CN" altLang="en-US" sz="2000" b="0">
              <a:ea typeface="宋体" charset="0"/>
              <a:cs typeface="宋体" charset="0"/>
            </a:endParaRPr>
          </a:p>
        </p:txBody>
      </p:sp>
      <p:sp>
        <p:nvSpPr>
          <p:cNvPr id="19472" name="Rectangle 16"/>
          <p:cNvSpPr>
            <a:spLocks noChangeArrowheads="1"/>
          </p:cNvSpPr>
          <p:nvPr/>
        </p:nvSpPr>
        <p:spPr bwMode="auto">
          <a:xfrm>
            <a:off x="2316583" y="2651004"/>
            <a:ext cx="1655762" cy="576262"/>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p>
        </p:txBody>
      </p:sp>
      <p:sp>
        <p:nvSpPr>
          <p:cNvPr id="19473" name="Text Box 17"/>
          <p:cNvSpPr txBox="1">
            <a:spLocks noChangeArrowheads="1"/>
          </p:cNvSpPr>
          <p:nvPr/>
        </p:nvSpPr>
        <p:spPr bwMode="auto">
          <a:xfrm>
            <a:off x="2389609" y="2722442"/>
            <a:ext cx="15128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b="1">
                <a:solidFill>
                  <a:schemeClr val="tx1"/>
                </a:solidFill>
                <a:latin typeface="Arial" charset="0"/>
                <a:ea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ctr" eaLnBrk="1" hangingPunct="1">
              <a:spcBef>
                <a:spcPct val="50000"/>
              </a:spcBef>
              <a:defRPr/>
            </a:pPr>
            <a:r>
              <a:rPr lang="en-US" altLang="zh-CN" sz="2000" b="0">
                <a:ea typeface="楷体_GB2312" charset="0"/>
                <a:cs typeface="楷体_GB2312" charset="0"/>
              </a:rPr>
              <a:t>Test case</a:t>
            </a:r>
          </a:p>
        </p:txBody>
      </p:sp>
      <p:sp>
        <p:nvSpPr>
          <p:cNvPr id="19474" name="Line 18"/>
          <p:cNvSpPr>
            <a:spLocks noChangeShapeType="1"/>
          </p:cNvSpPr>
          <p:nvPr/>
        </p:nvSpPr>
        <p:spPr bwMode="auto">
          <a:xfrm flipH="1">
            <a:off x="3758033" y="3227266"/>
            <a:ext cx="2087562" cy="9350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75" name="Line 19"/>
          <p:cNvSpPr>
            <a:spLocks noChangeShapeType="1"/>
          </p:cNvSpPr>
          <p:nvPr/>
        </p:nvSpPr>
        <p:spPr bwMode="auto">
          <a:xfrm>
            <a:off x="5845595" y="3227266"/>
            <a:ext cx="0" cy="9350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76" name="Line 20"/>
          <p:cNvSpPr>
            <a:spLocks noChangeShapeType="1"/>
          </p:cNvSpPr>
          <p:nvPr/>
        </p:nvSpPr>
        <p:spPr bwMode="auto">
          <a:xfrm>
            <a:off x="5845596" y="3227266"/>
            <a:ext cx="2087563" cy="9350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77" name="Line 21"/>
          <p:cNvSpPr>
            <a:spLocks noChangeShapeType="1"/>
          </p:cNvSpPr>
          <p:nvPr/>
        </p:nvSpPr>
        <p:spPr bwMode="auto">
          <a:xfrm>
            <a:off x="3973933" y="2938341"/>
            <a:ext cx="10795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78" name="Line 22"/>
          <p:cNvSpPr>
            <a:spLocks noChangeShapeType="1"/>
          </p:cNvSpPr>
          <p:nvPr/>
        </p:nvSpPr>
        <p:spPr bwMode="auto">
          <a:xfrm flipV="1">
            <a:off x="4477170" y="1858841"/>
            <a:ext cx="0" cy="1079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79" name="Line 23"/>
          <p:cNvSpPr>
            <a:spLocks noChangeShapeType="1"/>
          </p:cNvSpPr>
          <p:nvPr/>
        </p:nvSpPr>
        <p:spPr bwMode="auto">
          <a:xfrm>
            <a:off x="4477171" y="1858841"/>
            <a:ext cx="57626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80" name="Line 24"/>
          <p:cNvSpPr>
            <a:spLocks noChangeShapeType="1"/>
          </p:cNvSpPr>
          <p:nvPr/>
        </p:nvSpPr>
        <p:spPr bwMode="auto">
          <a:xfrm>
            <a:off x="6709195" y="1858841"/>
            <a:ext cx="8651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81" name="Line 25"/>
          <p:cNvSpPr>
            <a:spLocks noChangeShapeType="1"/>
          </p:cNvSpPr>
          <p:nvPr/>
        </p:nvSpPr>
        <p:spPr bwMode="auto">
          <a:xfrm>
            <a:off x="6709196" y="2938341"/>
            <a:ext cx="5048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19482" name="Line 26"/>
          <p:cNvSpPr>
            <a:spLocks noChangeShapeType="1"/>
          </p:cNvSpPr>
          <p:nvPr/>
        </p:nvSpPr>
        <p:spPr bwMode="auto">
          <a:xfrm>
            <a:off x="7214020" y="1858841"/>
            <a:ext cx="0" cy="1079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2" name="Footer Placeholder 1"/>
          <p:cNvSpPr>
            <a:spLocks noGrp="1"/>
          </p:cNvSpPr>
          <p:nvPr>
            <p:ph type="ftr" sz="quarter" idx="11"/>
          </p:nvPr>
        </p:nvSpPr>
        <p:spPr/>
        <p:txBody>
          <a:bodyPr/>
          <a:lstStyle/>
          <a:p>
            <a:r>
              <a:rPr lang="en-US"/>
              <a:t>Chapter 4: Unit Testing</a:t>
            </a:r>
            <a:endParaRPr lang="en-US" dirty="0"/>
          </a:p>
        </p:txBody>
      </p:sp>
      <p:sp>
        <p:nvSpPr>
          <p:cNvPr id="3" name="Slide Number Placeholder 2"/>
          <p:cNvSpPr>
            <a:spLocks noGrp="1"/>
          </p:cNvSpPr>
          <p:nvPr>
            <p:ph type="sldNum" sz="quarter" idx="12"/>
          </p:nvPr>
        </p:nvSpPr>
        <p:spPr/>
        <p:txBody>
          <a:bodyPr/>
          <a:lstStyle/>
          <a:p>
            <a:fld id="{D90AFF93-45AE-CC4D-A56A-612CB3C1AB5C}" type="slidenum">
              <a:rPr lang="en-US" smtClean="0"/>
              <a:t>9</a:t>
            </a:fld>
            <a:endParaRPr lang="en-US"/>
          </a:p>
        </p:txBody>
      </p:sp>
    </p:spTree>
    <p:extLst>
      <p:ext uri="{BB962C8B-B14F-4D97-AF65-F5344CB8AC3E}">
        <p14:creationId xmlns:p14="http://schemas.microsoft.com/office/powerpoint/2010/main" val="1628248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2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3"/>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2346</TotalTime>
  <Words>1592</Words>
  <Application>Microsoft Office PowerPoint</Application>
  <PresentationFormat>宽屏</PresentationFormat>
  <Paragraphs>179</Paragraphs>
  <Slides>22</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ＭＳ Ｐゴシック</vt:lpstr>
      <vt:lpstr>DengXian</vt:lpstr>
      <vt:lpstr>楷体_GB2312</vt:lpstr>
      <vt:lpstr>宋体</vt:lpstr>
      <vt:lpstr>Arial</vt:lpstr>
      <vt:lpstr>Calibri</vt:lpstr>
      <vt:lpstr>Calibri Light</vt:lpstr>
      <vt:lpstr>Office Theme</vt:lpstr>
      <vt:lpstr>Unit Testing (Part 2)</vt:lpstr>
      <vt:lpstr>Overview</vt:lpstr>
      <vt:lpstr>Learning Objectives</vt:lpstr>
      <vt:lpstr>Test Doubles</vt:lpstr>
      <vt:lpstr>The problem: dependencies</vt:lpstr>
      <vt:lpstr>The problem: dependencies</vt:lpstr>
      <vt:lpstr>The problem: dependencies</vt:lpstr>
      <vt:lpstr>Test Doubles and Driver Modules</vt:lpstr>
      <vt:lpstr>The role of the driver</vt:lpstr>
      <vt:lpstr>Traditional unit testing strategies </vt:lpstr>
      <vt:lpstr>Example: Data Gathering Software</vt:lpstr>
      <vt:lpstr>Motivation</vt:lpstr>
      <vt:lpstr>Types of Test Double</vt:lpstr>
      <vt:lpstr>Dummy Objects</vt:lpstr>
      <vt:lpstr>Test Stub</vt:lpstr>
      <vt:lpstr>Mock Objects</vt:lpstr>
      <vt:lpstr>Mock Objects: Example</vt:lpstr>
      <vt:lpstr>Fake Objects</vt:lpstr>
      <vt:lpstr>For the data logging software, what type of test double can be used to replace the data Measurement Tool?</vt:lpstr>
      <vt:lpstr>Which of the following statements are true?</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Taylor [nst]</dc:creator>
  <cp:lastModifiedBy>杨 沛怡</cp:lastModifiedBy>
  <cp:revision>33</cp:revision>
  <cp:lastPrinted>2017-04-14T08:06:10Z</cp:lastPrinted>
  <dcterms:created xsi:type="dcterms:W3CDTF">2016-03-29T21:55:14Z</dcterms:created>
  <dcterms:modified xsi:type="dcterms:W3CDTF">2018-10-29T14:13:54Z</dcterms:modified>
</cp:coreProperties>
</file>