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8" r:id="rId3"/>
    <p:sldId id="260" r:id="rId4"/>
    <p:sldId id="261" r:id="rId5"/>
    <p:sldId id="262" r:id="rId6"/>
    <p:sldId id="263" r:id="rId7"/>
    <p:sldId id="269" r:id="rId8"/>
    <p:sldId id="270" r:id="rId9"/>
    <p:sldId id="271" r:id="rId10"/>
    <p:sldId id="272" r:id="rId11"/>
    <p:sldId id="273" r:id="rId12"/>
    <p:sldId id="274" r:id="rId13"/>
    <p:sldId id="275" r:id="rId14"/>
    <p:sldId id="276" r:id="rId15"/>
    <p:sldId id="289" r:id="rId16"/>
    <p:sldId id="281" r:id="rId17"/>
    <p:sldId id="282" r:id="rId18"/>
    <p:sldId id="283" r:id="rId19"/>
    <p:sldId id="284" r:id="rId20"/>
    <p:sldId id="285" r:id="rId21"/>
    <p:sldId id="287"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F75045-A024-7445-9A68-D864FDBA4C9D}">
          <p14:sldIdLst>
            <p14:sldId id="256"/>
            <p14:sldId id="258"/>
          </p14:sldIdLst>
        </p14:section>
        <p14:section name="Concepts" id="{C0F8DD82-85F0-AC43-A7BF-F5D9720D8824}">
          <p14:sldIdLst>
            <p14:sldId id="260"/>
            <p14:sldId id="261"/>
            <p14:sldId id="262"/>
            <p14:sldId id="263"/>
            <p14:sldId id="269"/>
            <p14:sldId id="270"/>
            <p14:sldId id="271"/>
            <p14:sldId id="272"/>
            <p14:sldId id="273"/>
            <p14:sldId id="274"/>
            <p14:sldId id="275"/>
            <p14:sldId id="276"/>
            <p14:sldId id="289"/>
            <p14:sldId id="281"/>
            <p14:sldId id="282"/>
            <p14:sldId id="283"/>
            <p14:sldId id="284"/>
            <p14:sldId id="285"/>
          </p14:sldIdLst>
        </p14:section>
        <p14:section name="Summary" id="{A2987EFA-D139-9740-A0A4-E44C151CB98F}">
          <p14:sldIdLst>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6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71837"/>
  </p:normalViewPr>
  <p:slideViewPr>
    <p:cSldViewPr snapToGrid="0" snapToObjects="1">
      <p:cViewPr varScale="1">
        <p:scale>
          <a:sx n="64" d="100"/>
          <a:sy n="64"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04DE4-4CDE-5043-95F8-297FAED2FA85}" type="datetimeFigureOut">
              <a:rPr lang="en-US" smtClean="0"/>
              <a:t>9/16/18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847DF-6612-BE49-9021-2571CA1B61CC}" type="slidenum">
              <a:rPr lang="en-US" smtClean="0"/>
              <a:t>‹#›</a:t>
            </a:fld>
            <a:endParaRPr lang="en-US"/>
          </a:p>
        </p:txBody>
      </p:sp>
    </p:spTree>
    <p:extLst>
      <p:ext uri="{BB962C8B-B14F-4D97-AF65-F5344CB8AC3E}">
        <p14:creationId xmlns:p14="http://schemas.microsoft.com/office/powerpoint/2010/main" val="149844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4847DF-6612-BE49-9021-2571CA1B61CC}" type="slidenum">
              <a:rPr lang="en-US" smtClean="0"/>
              <a:t>1</a:t>
            </a:fld>
            <a:endParaRPr lang="en-US"/>
          </a:p>
        </p:txBody>
      </p:sp>
    </p:spTree>
    <p:extLst>
      <p:ext uri="{BB962C8B-B14F-4D97-AF65-F5344CB8AC3E}">
        <p14:creationId xmlns:p14="http://schemas.microsoft.com/office/powerpoint/2010/main" val="885564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4847DF-6612-BE49-9021-2571CA1B61CC}" type="slidenum">
              <a:rPr lang="en-US" smtClean="0"/>
              <a:t>2</a:t>
            </a:fld>
            <a:endParaRPr lang="en-US"/>
          </a:p>
        </p:txBody>
      </p:sp>
    </p:spTree>
    <p:extLst>
      <p:ext uri="{BB962C8B-B14F-4D97-AF65-F5344CB8AC3E}">
        <p14:creationId xmlns:p14="http://schemas.microsoft.com/office/powerpoint/2010/main" val="295397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drawings of the V-lifecycle</a:t>
            </a:r>
            <a:r>
              <a:rPr lang="en-US" baseline="0" dirty="0"/>
              <a:t> model. It shares a similar flow of tests as the waterfall model, but it tries to </a:t>
            </a:r>
            <a:r>
              <a:rPr lang="en-US" baseline="0" dirty="0" err="1"/>
              <a:t>emphasise</a:t>
            </a:r>
            <a:r>
              <a:rPr lang="en-US" baseline="0" dirty="0"/>
              <a:t> the link between earlier activities and the need for different parts of testing. Some of the aspects of the requirements and design are broken into a couple of different elements, e.g. we might normally talk about requirements and functional specification as one general task, but here it is split into two so that it is easier to see how that relates to the final stages of testing. The same is done for the general design, which is shown as two boxes in this diagram: Architecture and Module. </a:t>
            </a:r>
          </a:p>
          <a:p>
            <a:endParaRPr lang="en-US" baseline="0" dirty="0"/>
          </a:p>
          <a:p>
            <a:r>
              <a:rPr lang="en-US" baseline="0" dirty="0"/>
              <a:t>The solid lines in the diagram represent a flow from one task to another. The dashed lines represent a planning stage, where a plan for one type of testing on the right is made from the linked box on the left. </a:t>
            </a:r>
          </a:p>
        </p:txBody>
      </p:sp>
      <p:sp>
        <p:nvSpPr>
          <p:cNvPr id="4" name="Slide Number Placeholder 3"/>
          <p:cNvSpPr>
            <a:spLocks noGrp="1"/>
          </p:cNvSpPr>
          <p:nvPr>
            <p:ph type="sldNum" sz="quarter" idx="10"/>
          </p:nvPr>
        </p:nvSpPr>
        <p:spPr/>
        <p:txBody>
          <a:bodyPr/>
          <a:lstStyle/>
          <a:p>
            <a:pPr>
              <a:defRPr/>
            </a:pPr>
            <a:fld id="{ADB164A5-20F8-6542-971D-E0A8BEEFEF76}" type="slidenum">
              <a:rPr lang="zh-CN" altLang="en-US" smtClean="0"/>
              <a:pPr>
                <a:defRPr/>
              </a:pPr>
              <a:t>4</a:t>
            </a:fld>
            <a:endParaRPr lang="en-US" altLang="zh-CN"/>
          </a:p>
        </p:txBody>
      </p:sp>
    </p:spTree>
    <p:extLst>
      <p:ext uri="{BB962C8B-B14F-4D97-AF65-F5344CB8AC3E}">
        <p14:creationId xmlns:p14="http://schemas.microsoft.com/office/powerpoint/2010/main" val="1190110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3C84D-832D-6848-9270-6E23FCF42F02}" type="slidenum">
              <a:rPr lang="zh-CN" altLang="en-US" smtClean="0"/>
              <a:pPr>
                <a:defRPr/>
              </a:pPr>
              <a:t>7</a:t>
            </a:fld>
            <a:endParaRPr lang="en-US" altLang="zh-CN"/>
          </a:p>
        </p:txBody>
      </p:sp>
    </p:spTree>
    <p:extLst>
      <p:ext uri="{BB962C8B-B14F-4D97-AF65-F5344CB8AC3E}">
        <p14:creationId xmlns:p14="http://schemas.microsoft.com/office/powerpoint/2010/main" val="373047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3C84D-832D-6848-9270-6E23FCF42F02}" type="slidenum">
              <a:rPr lang="zh-CN" altLang="en-US" smtClean="0"/>
              <a:pPr>
                <a:defRPr/>
              </a:pPr>
              <a:t>9</a:t>
            </a:fld>
            <a:endParaRPr lang="en-US" altLang="zh-CN"/>
          </a:p>
        </p:txBody>
      </p:sp>
    </p:spTree>
    <p:extLst>
      <p:ext uri="{BB962C8B-B14F-4D97-AF65-F5344CB8AC3E}">
        <p14:creationId xmlns:p14="http://schemas.microsoft.com/office/powerpoint/2010/main" val="921940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on the right</a:t>
            </a:r>
            <a:r>
              <a:rPr lang="en-US" baseline="0" dirty="0"/>
              <a:t> is taken from an </a:t>
            </a:r>
            <a:r>
              <a:rPr lang="en-US" baseline="0" dirty="0" err="1"/>
              <a:t>iPad</a:t>
            </a:r>
            <a:r>
              <a:rPr lang="en-US" baseline="0" dirty="0"/>
              <a:t> preview of a PDF document of an earlier version of the slides. Whilst zooming in and out, visual defects became apparent , with black areas and white areas on the content. </a:t>
            </a:r>
            <a:endParaRPr lang="en-US" dirty="0"/>
          </a:p>
        </p:txBody>
      </p:sp>
      <p:sp>
        <p:nvSpPr>
          <p:cNvPr id="4" name="Slide Number Placeholder 3"/>
          <p:cNvSpPr>
            <a:spLocks noGrp="1"/>
          </p:cNvSpPr>
          <p:nvPr>
            <p:ph type="sldNum" sz="quarter" idx="10"/>
          </p:nvPr>
        </p:nvSpPr>
        <p:spPr/>
        <p:txBody>
          <a:bodyPr/>
          <a:lstStyle/>
          <a:p>
            <a:pPr>
              <a:defRPr/>
            </a:pPr>
            <a:fld id="{8F83C84D-832D-6848-9270-6E23FCF42F02}" type="slidenum">
              <a:rPr lang="zh-CN" altLang="en-US" smtClean="0"/>
              <a:pPr>
                <a:defRPr/>
              </a:pPr>
              <a:t>10</a:t>
            </a:fld>
            <a:endParaRPr lang="en-US" altLang="zh-CN"/>
          </a:p>
        </p:txBody>
      </p:sp>
    </p:spTree>
    <p:extLst>
      <p:ext uri="{BB962C8B-B14F-4D97-AF65-F5344CB8AC3E}">
        <p14:creationId xmlns:p14="http://schemas.microsoft.com/office/powerpoint/2010/main" val="51519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3C84D-832D-6848-9270-6E23FCF42F02}" type="slidenum">
              <a:rPr lang="zh-CN" altLang="en-US" smtClean="0"/>
              <a:pPr>
                <a:defRPr/>
              </a:pPr>
              <a:t>12</a:t>
            </a:fld>
            <a:endParaRPr lang="en-US" altLang="zh-CN"/>
          </a:p>
        </p:txBody>
      </p:sp>
    </p:spTree>
    <p:extLst>
      <p:ext uri="{BB962C8B-B14F-4D97-AF65-F5344CB8AC3E}">
        <p14:creationId xmlns:p14="http://schemas.microsoft.com/office/powerpoint/2010/main" val="1969289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54847DF-6612-BE49-9021-2571CA1B61CC}" type="slidenum">
              <a:rPr lang="en-US" smtClean="0"/>
              <a:t>16</a:t>
            </a:fld>
            <a:endParaRPr lang="en-US"/>
          </a:p>
        </p:txBody>
      </p:sp>
    </p:spTree>
    <p:extLst>
      <p:ext uri="{BB962C8B-B14F-4D97-AF65-F5344CB8AC3E}">
        <p14:creationId xmlns:p14="http://schemas.microsoft.com/office/powerpoint/2010/main" val="1750959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3C84D-832D-6848-9270-6E23FCF42F02}" type="slidenum">
              <a:rPr lang="zh-CN" altLang="en-US" smtClean="0"/>
              <a:pPr>
                <a:defRPr/>
              </a:pPr>
              <a:t>17</a:t>
            </a:fld>
            <a:endParaRPr lang="en-US" altLang="zh-CN"/>
          </a:p>
        </p:txBody>
      </p:sp>
    </p:spTree>
    <p:extLst>
      <p:ext uri="{BB962C8B-B14F-4D97-AF65-F5344CB8AC3E}">
        <p14:creationId xmlns:p14="http://schemas.microsoft.com/office/powerpoint/2010/main" val="154894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 y="3629819"/>
            <a:ext cx="12192000" cy="3255962"/>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0"/>
            <a:ext cx="12192000" cy="350996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endParaRPr lang="en-US" dirty="0">
              <a:solidFill>
                <a:schemeClr val="lt1">
                  <a:alpha val="1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baseline="0" dirty="0">
                <a:solidFill>
                  <a:schemeClr val="lt1">
                    <a:alpha val="30000"/>
                  </a:schemeClr>
                </a:solidFill>
              </a:rPr>
              <a:t> </a:t>
            </a:r>
            <a:endParaRPr lang="en-US" dirty="0">
              <a:solidFill>
                <a:schemeClr val="lt1">
                  <a:alpha val="30000"/>
                </a:schemeClr>
              </a:solidFill>
            </a:endParaRPr>
          </a:p>
          <a:p>
            <a:pPr algn="just"/>
            <a:endParaRPr lang="en-US" dirty="0">
              <a:solidFill>
                <a:schemeClr val="lt1">
                  <a:alpha val="30000"/>
                </a:schemeClr>
              </a:solidFill>
            </a:endParaRP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
        <p:nvSpPr>
          <p:cNvPr id="9" name="TextBox 8"/>
          <p:cNvSpPr txBox="1"/>
          <p:nvPr userDrawn="1"/>
        </p:nvSpPr>
        <p:spPr>
          <a:xfrm>
            <a:off x="511834" y="191849"/>
            <a:ext cx="11168331" cy="377493"/>
          </a:xfrm>
          <a:prstGeom prst="rect">
            <a:avLst/>
          </a:prstGeom>
          <a:noFill/>
        </p:spPr>
        <p:txBody>
          <a:bodyPr wrap="square" rtlCol="0">
            <a:spAutoFit/>
          </a:bodyPr>
          <a:lstStyle/>
          <a:p>
            <a:pPr algn="ctr"/>
            <a:r>
              <a:rPr lang="en-US" b="1" dirty="0">
                <a:solidFill>
                  <a:schemeClr val="bg1"/>
                </a:solidFill>
              </a:rPr>
              <a:t>Software Quality Assurance and Testing</a:t>
            </a:r>
          </a:p>
        </p:txBody>
      </p:sp>
      <p:sp>
        <p:nvSpPr>
          <p:cNvPr id="3" name="Subtitle 2"/>
          <p:cNvSpPr>
            <a:spLocks noGrp="1"/>
          </p:cNvSpPr>
          <p:nvPr>
            <p:ph type="subTitle" idx="1" hasCustomPrompt="1"/>
          </p:nvPr>
        </p:nvSpPr>
        <p:spPr>
          <a:xfrm>
            <a:off x="511834" y="3602038"/>
            <a:ext cx="11168332" cy="1655762"/>
          </a:xfrm>
        </p:spPr>
        <p:txBody>
          <a:bodyPr>
            <a:normAutofit/>
          </a:bodyPr>
          <a:lstStyle>
            <a:lvl1pPr marL="0" indent="0" algn="ctr">
              <a:buNone/>
              <a:defRPr sz="4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
        <p:nvSpPr>
          <p:cNvPr id="2" name="Title 1"/>
          <p:cNvSpPr>
            <a:spLocks noGrp="1"/>
          </p:cNvSpPr>
          <p:nvPr>
            <p:ph type="ctrTitle"/>
          </p:nvPr>
        </p:nvSpPr>
        <p:spPr>
          <a:xfrm>
            <a:off x="511834" y="1122363"/>
            <a:ext cx="11168332" cy="2387600"/>
          </a:xfrm>
        </p:spPr>
        <p:txBody>
          <a:bodyPr anchor="b">
            <a:noAutofit/>
          </a:bodyPr>
          <a:lstStyle>
            <a:lvl1pPr algn="ctr">
              <a:defRPr sz="8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47282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D399A4-1FB4-C14C-861D-6F31060A6443}" type="datetime1">
              <a:rPr lang="en-GB" smtClean="0"/>
              <a:t>16/09/2018</a:t>
            </a:fld>
            <a:endParaRPr lang="en-US"/>
          </a:p>
        </p:txBody>
      </p:sp>
      <p:sp>
        <p:nvSpPr>
          <p:cNvPr id="5" name="Footer Placeholder 4"/>
          <p:cNvSpPr>
            <a:spLocks noGrp="1"/>
          </p:cNvSpPr>
          <p:nvPr>
            <p:ph type="ftr" sz="quarter" idx="11"/>
          </p:nvPr>
        </p:nvSpPr>
        <p:spPr/>
        <p:txBody>
          <a:bodyPr/>
          <a:lstStyle/>
          <a:p>
            <a:r>
              <a:rPr lang="en-US"/>
              <a:t>Chapter 6: System Testing</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68390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4C9F7D-000A-8942-AF3B-10DC904D1ADA}" type="datetime1">
              <a:rPr lang="en-GB" smtClean="0"/>
              <a:t>16/09/2018</a:t>
            </a:fld>
            <a:endParaRPr lang="en-US"/>
          </a:p>
        </p:txBody>
      </p:sp>
      <p:sp>
        <p:nvSpPr>
          <p:cNvPr id="5" name="Footer Placeholder 4"/>
          <p:cNvSpPr>
            <a:spLocks noGrp="1"/>
          </p:cNvSpPr>
          <p:nvPr>
            <p:ph type="ftr" sz="quarter" idx="11"/>
          </p:nvPr>
        </p:nvSpPr>
        <p:spPr/>
        <p:txBody>
          <a:bodyPr/>
          <a:lstStyle/>
          <a:p>
            <a:r>
              <a:rPr lang="en-US"/>
              <a:t>Chapter 6: System Testing</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12555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922280-92B7-D74B-A3EF-27F13F324BA1}" type="datetime1">
              <a:rPr lang="en-GB" smtClean="0"/>
              <a:t>16/09/2018</a:t>
            </a:fld>
            <a:endParaRPr lang="en-US"/>
          </a:p>
        </p:txBody>
      </p:sp>
      <p:sp>
        <p:nvSpPr>
          <p:cNvPr id="5" name="Footer Placeholder 4"/>
          <p:cNvSpPr>
            <a:spLocks noGrp="1"/>
          </p:cNvSpPr>
          <p:nvPr>
            <p:ph type="ftr" sz="quarter" idx="11"/>
          </p:nvPr>
        </p:nvSpPr>
        <p:spPr/>
        <p:txBody>
          <a:bodyPr/>
          <a:lstStyle/>
          <a:p>
            <a:r>
              <a:rPr lang="en-US"/>
              <a:t>Chapter 6: System Testing</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937896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9F3346-8F70-9241-84C6-AEE0725F607E}" type="datetime1">
              <a:rPr lang="en-GB" smtClean="0"/>
              <a:t>16/09/2018</a:t>
            </a:fld>
            <a:endParaRPr lang="en-US"/>
          </a:p>
        </p:txBody>
      </p:sp>
      <p:sp>
        <p:nvSpPr>
          <p:cNvPr id="5" name="Footer Placeholder 4"/>
          <p:cNvSpPr>
            <a:spLocks noGrp="1"/>
          </p:cNvSpPr>
          <p:nvPr>
            <p:ph type="ftr" sz="quarter" idx="11"/>
          </p:nvPr>
        </p:nvSpPr>
        <p:spPr/>
        <p:txBody>
          <a:bodyPr/>
          <a:lstStyle/>
          <a:p>
            <a:r>
              <a:rPr lang="en-US"/>
              <a:t>Chapter 6: System Testing</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8397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5388C0-B113-D843-A5F3-754207B56951}" type="datetime1">
              <a:rPr lang="en-GB" smtClean="0"/>
              <a:t>16/09/2018</a:t>
            </a:fld>
            <a:endParaRPr lang="en-US"/>
          </a:p>
        </p:txBody>
      </p:sp>
      <p:sp>
        <p:nvSpPr>
          <p:cNvPr id="6" name="Footer Placeholder 5"/>
          <p:cNvSpPr>
            <a:spLocks noGrp="1"/>
          </p:cNvSpPr>
          <p:nvPr>
            <p:ph type="ftr" sz="quarter" idx="11"/>
          </p:nvPr>
        </p:nvSpPr>
        <p:spPr/>
        <p:txBody>
          <a:bodyPr/>
          <a:lstStyle/>
          <a:p>
            <a:r>
              <a:rPr lang="en-US"/>
              <a:t>Chapter 6: System Testing</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4908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B7B644-0B20-174A-962D-4AE81658BF22}" type="datetime1">
              <a:rPr lang="en-GB" smtClean="0"/>
              <a:t>16/09/2018</a:t>
            </a:fld>
            <a:endParaRPr lang="en-US"/>
          </a:p>
        </p:txBody>
      </p:sp>
      <p:sp>
        <p:nvSpPr>
          <p:cNvPr id="8" name="Footer Placeholder 7"/>
          <p:cNvSpPr>
            <a:spLocks noGrp="1"/>
          </p:cNvSpPr>
          <p:nvPr>
            <p:ph type="ftr" sz="quarter" idx="11"/>
          </p:nvPr>
        </p:nvSpPr>
        <p:spPr/>
        <p:txBody>
          <a:bodyPr/>
          <a:lstStyle/>
          <a:p>
            <a:r>
              <a:rPr lang="en-US"/>
              <a:t>Chapter 6: System Testing</a:t>
            </a:r>
          </a:p>
        </p:txBody>
      </p:sp>
      <p:sp>
        <p:nvSpPr>
          <p:cNvPr id="9" name="Slide Number Placeholder 8"/>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91178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A7277E-5BC0-2D4E-96D7-C509541C480C}" type="datetime1">
              <a:rPr lang="en-GB" smtClean="0"/>
              <a:t>16/09/2018</a:t>
            </a:fld>
            <a:endParaRPr lang="en-US"/>
          </a:p>
        </p:txBody>
      </p:sp>
      <p:sp>
        <p:nvSpPr>
          <p:cNvPr id="4" name="Footer Placeholder 3"/>
          <p:cNvSpPr>
            <a:spLocks noGrp="1"/>
          </p:cNvSpPr>
          <p:nvPr>
            <p:ph type="ftr" sz="quarter" idx="11"/>
          </p:nvPr>
        </p:nvSpPr>
        <p:spPr/>
        <p:txBody>
          <a:bodyPr/>
          <a:lstStyle/>
          <a:p>
            <a:r>
              <a:rPr lang="en-US"/>
              <a:t>Chapter 6: System Testing</a:t>
            </a:r>
          </a:p>
        </p:txBody>
      </p:sp>
      <p:sp>
        <p:nvSpPr>
          <p:cNvPr id="5" name="Slide Number Placeholder 4"/>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238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A5D7F-D66C-4645-9F41-B8E3A536D655}" type="datetime1">
              <a:rPr lang="en-GB" smtClean="0"/>
              <a:t>16/09/2018</a:t>
            </a:fld>
            <a:endParaRPr lang="en-US"/>
          </a:p>
        </p:txBody>
      </p:sp>
      <p:sp>
        <p:nvSpPr>
          <p:cNvPr id="3" name="Footer Placeholder 2"/>
          <p:cNvSpPr>
            <a:spLocks noGrp="1"/>
          </p:cNvSpPr>
          <p:nvPr>
            <p:ph type="ftr" sz="quarter" idx="11"/>
          </p:nvPr>
        </p:nvSpPr>
        <p:spPr/>
        <p:txBody>
          <a:bodyPr/>
          <a:lstStyle/>
          <a:p>
            <a:r>
              <a:rPr lang="en-US"/>
              <a:t>Chapter 6: System Testing</a:t>
            </a:r>
          </a:p>
        </p:txBody>
      </p:sp>
      <p:sp>
        <p:nvSpPr>
          <p:cNvPr id="4" name="Slide Number Placeholder 3"/>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3593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A8175B-DBAB-8A4C-9108-EEFFFCB74DF3}" type="datetime1">
              <a:rPr lang="en-GB" smtClean="0"/>
              <a:t>16/09/2018</a:t>
            </a:fld>
            <a:endParaRPr lang="en-US"/>
          </a:p>
        </p:txBody>
      </p:sp>
      <p:sp>
        <p:nvSpPr>
          <p:cNvPr id="6" name="Footer Placeholder 5"/>
          <p:cNvSpPr>
            <a:spLocks noGrp="1"/>
          </p:cNvSpPr>
          <p:nvPr>
            <p:ph type="ftr" sz="quarter" idx="11"/>
          </p:nvPr>
        </p:nvSpPr>
        <p:spPr/>
        <p:txBody>
          <a:bodyPr/>
          <a:lstStyle/>
          <a:p>
            <a:r>
              <a:rPr lang="en-US"/>
              <a:t>Chapter 6: System Testing</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7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C5884E-B55A-BA43-8F12-17311945EA72}" type="datetime1">
              <a:rPr lang="en-GB" smtClean="0"/>
              <a:t>16/09/2018</a:t>
            </a:fld>
            <a:endParaRPr lang="en-US"/>
          </a:p>
        </p:txBody>
      </p:sp>
      <p:sp>
        <p:nvSpPr>
          <p:cNvPr id="6" name="Footer Placeholder 5"/>
          <p:cNvSpPr>
            <a:spLocks noGrp="1"/>
          </p:cNvSpPr>
          <p:nvPr>
            <p:ph type="ftr" sz="quarter" idx="11"/>
          </p:nvPr>
        </p:nvSpPr>
        <p:spPr/>
        <p:txBody>
          <a:bodyPr/>
          <a:lstStyle/>
          <a:p>
            <a:r>
              <a:rPr lang="en-US"/>
              <a:t>Chapter 6: System Testing</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5011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176963"/>
            <a:ext cx="12192000" cy="681037"/>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48573" y="244354"/>
            <a:ext cx="1136961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48573" y="1704854"/>
            <a:ext cx="1136961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7666" y="6328411"/>
            <a:ext cx="1992702" cy="378139"/>
          </a:xfrm>
          <a:prstGeom prst="rect">
            <a:avLst/>
          </a:prstGeom>
        </p:spPr>
        <p:txBody>
          <a:bodyPr vert="horz" lIns="91440" tIns="45720" rIns="91440" bIns="45720" rtlCol="0" anchor="ctr"/>
          <a:lstStyle>
            <a:lvl1pPr algn="l">
              <a:defRPr sz="1600" b="1">
                <a:solidFill>
                  <a:schemeClr val="bg1"/>
                </a:solidFill>
              </a:defRPr>
            </a:lvl1pPr>
          </a:lstStyle>
          <a:p>
            <a:fld id="{4B2BC75C-B0D6-5A40-A7ED-919336DDD4F3}" type="datetime1">
              <a:rPr lang="en-GB" smtClean="0"/>
              <a:t>16/09/2018</a:t>
            </a:fld>
            <a:endParaRPr lang="en-US"/>
          </a:p>
        </p:txBody>
      </p:sp>
      <p:sp>
        <p:nvSpPr>
          <p:cNvPr id="5" name="Footer Placeholder 4"/>
          <p:cNvSpPr>
            <a:spLocks noGrp="1"/>
          </p:cNvSpPr>
          <p:nvPr>
            <p:ph type="ftr" sz="quarter" idx="3"/>
          </p:nvPr>
        </p:nvSpPr>
        <p:spPr>
          <a:xfrm>
            <a:off x="448573" y="6356350"/>
            <a:ext cx="5658929" cy="365125"/>
          </a:xfrm>
          <a:prstGeom prst="rect">
            <a:avLst/>
          </a:prstGeom>
        </p:spPr>
        <p:txBody>
          <a:bodyPr vert="horz" lIns="91440" tIns="45720" rIns="91440" bIns="45720" rtlCol="0" anchor="ctr"/>
          <a:lstStyle>
            <a:lvl1pPr algn="l">
              <a:defRPr sz="1600" b="1">
                <a:solidFill>
                  <a:schemeClr val="bg1"/>
                </a:solidFill>
              </a:defRPr>
            </a:lvl1pPr>
          </a:lstStyle>
          <a:p>
            <a:r>
              <a:rPr lang="en-US"/>
              <a:t>Chapter 6: System Testing</a:t>
            </a:r>
            <a:endParaRPr lang="en-US" dirty="0"/>
          </a:p>
        </p:txBody>
      </p:sp>
      <p:sp>
        <p:nvSpPr>
          <p:cNvPr id="6" name="Slide Number Placeholder 5"/>
          <p:cNvSpPr>
            <a:spLocks noGrp="1"/>
          </p:cNvSpPr>
          <p:nvPr>
            <p:ph type="sldNum" sz="quarter" idx="4"/>
          </p:nvPr>
        </p:nvSpPr>
        <p:spPr>
          <a:xfrm>
            <a:off x="8610600" y="6356350"/>
            <a:ext cx="3207588" cy="365125"/>
          </a:xfrm>
          <a:prstGeom prst="rect">
            <a:avLst/>
          </a:prstGeom>
        </p:spPr>
        <p:txBody>
          <a:bodyPr vert="horz" lIns="91440" tIns="45720" rIns="91440" bIns="45720" rtlCol="0" anchor="ctr"/>
          <a:lstStyle>
            <a:lvl1pPr algn="r">
              <a:defRPr sz="1600" b="1">
                <a:solidFill>
                  <a:schemeClr val="bg1"/>
                </a:solidFill>
              </a:defRPr>
            </a:lvl1pPr>
          </a:lstStyle>
          <a:p>
            <a:fld id="{D90AFF93-45AE-CC4D-A56A-612CB3C1AB5C}" type="slidenum">
              <a:rPr lang="en-US" smtClean="0"/>
              <a:pPr/>
              <a:t>‹#›</a:t>
            </a:fld>
            <a:endParaRPr lang="en-US"/>
          </a:p>
        </p:txBody>
      </p:sp>
    </p:spTree>
    <p:extLst>
      <p:ext uri="{BB962C8B-B14F-4D97-AF65-F5344CB8AC3E}">
        <p14:creationId xmlns:p14="http://schemas.microsoft.com/office/powerpoint/2010/main" val="137620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System Testing</a:t>
            </a:r>
          </a:p>
        </p:txBody>
      </p:sp>
      <p:sp>
        <p:nvSpPr>
          <p:cNvPr id="3" name="Subtitle 2"/>
          <p:cNvSpPr>
            <a:spLocks noGrp="1"/>
          </p:cNvSpPr>
          <p:nvPr>
            <p:ph type="subTitle" idx="1"/>
          </p:nvPr>
        </p:nvSpPr>
        <p:spPr/>
        <p:txBody>
          <a:bodyPr/>
          <a:lstStyle/>
          <a:p>
            <a:r>
              <a:rPr lang="en-US" dirty="0"/>
              <a:t>Chapter 6</a:t>
            </a:r>
          </a:p>
        </p:txBody>
      </p:sp>
      <p:sp>
        <p:nvSpPr>
          <p:cNvPr id="4" name="Footer Placeholder 3"/>
          <p:cNvSpPr>
            <a:spLocks noGrp="1"/>
          </p:cNvSpPr>
          <p:nvPr>
            <p:ph type="ftr" sz="quarter" idx="4294967295"/>
          </p:nvPr>
        </p:nvSpPr>
        <p:spPr>
          <a:xfrm>
            <a:off x="362310" y="6356350"/>
            <a:ext cx="5242704" cy="365125"/>
          </a:xfrm>
        </p:spPr>
        <p:txBody>
          <a:bodyPr/>
          <a:lstStyle/>
          <a:p>
            <a:r>
              <a:rPr lang="en-US"/>
              <a:t>Chapter 6: System Testing</a:t>
            </a:r>
          </a:p>
        </p:txBody>
      </p:sp>
      <p:sp>
        <p:nvSpPr>
          <p:cNvPr id="5" name="Slide Number Placeholder 4"/>
          <p:cNvSpPr>
            <a:spLocks noGrp="1"/>
          </p:cNvSpPr>
          <p:nvPr>
            <p:ph type="sldNum" sz="quarter" idx="12"/>
          </p:nvPr>
        </p:nvSpPr>
        <p:spPr/>
        <p:txBody>
          <a:bodyPr/>
          <a:lstStyle/>
          <a:p>
            <a:fld id="{D90AFF93-45AE-CC4D-A56A-612CB3C1AB5C}" type="slidenum">
              <a:rPr lang="en-US" smtClean="0"/>
              <a:t>1</a:t>
            </a:fld>
            <a:endParaRPr lang="en-US"/>
          </a:p>
        </p:txBody>
      </p:sp>
    </p:spTree>
    <p:extLst>
      <p:ext uri="{BB962C8B-B14F-4D97-AF65-F5344CB8AC3E}">
        <p14:creationId xmlns:p14="http://schemas.microsoft.com/office/powerpoint/2010/main" val="1883730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0"/>
            <a:ext cx="9652000" cy="1143000"/>
          </a:xfrm>
        </p:spPr>
        <p:txBody>
          <a:bodyPr>
            <a:noAutofit/>
          </a:bodyPr>
          <a:lstStyle/>
          <a:p>
            <a:r>
              <a:rPr lang="en-US" sz="3200" dirty="0"/>
              <a:t>Example: Exploratory Testing</a:t>
            </a:r>
            <a:br>
              <a:rPr lang="en-US" sz="3200" dirty="0"/>
            </a:br>
            <a:r>
              <a:rPr lang="en-US" sz="3200" dirty="0"/>
              <a:t>Less Formal</a:t>
            </a:r>
          </a:p>
        </p:txBody>
      </p:sp>
      <p:pic>
        <p:nvPicPr>
          <p:cNvPr id="6" name="Content Placeholder 5"/>
          <p:cNvPicPr>
            <a:picLocks noGrp="1" noChangeAspect="1"/>
          </p:cNvPicPr>
          <p:nvPr>
            <p:ph idx="1"/>
          </p:nvPr>
        </p:nvPicPr>
        <p:blipFill>
          <a:blip r:embed="rId3"/>
          <a:srcRect t="4266" b="4266"/>
          <a:stretch>
            <a:fillRect/>
          </a:stretch>
        </p:blipFill>
        <p:spPr>
          <a:xfrm>
            <a:off x="6269609" y="152400"/>
            <a:ext cx="4615059" cy="5628377"/>
          </a:xfrm>
          <a:effectLst>
            <a:outerShdw blurRad="50800" dist="38100" dir="2700000" algn="tl" rotWithShape="0">
              <a:prstClr val="black">
                <a:alpha val="40000"/>
              </a:prstClr>
            </a:outerShdw>
          </a:effectLst>
        </p:spPr>
      </p:pic>
      <p:sp>
        <p:nvSpPr>
          <p:cNvPr id="4" name="Footer Placeholder 3"/>
          <p:cNvSpPr>
            <a:spLocks noGrp="1"/>
          </p:cNvSpPr>
          <p:nvPr>
            <p:ph type="ftr" sz="quarter" idx="11"/>
          </p:nvPr>
        </p:nvSpPr>
        <p:spPr/>
        <p:txBody>
          <a:bodyPr/>
          <a:lstStyle/>
          <a:p>
            <a:r>
              <a:rPr lang="en-US"/>
              <a:t>Chapter 6: System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10</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610638660"/>
              </p:ext>
            </p:extLst>
          </p:nvPr>
        </p:nvGraphicFramePr>
        <p:xfrm>
          <a:off x="558801" y="1196752"/>
          <a:ext cx="5393183" cy="2377440"/>
        </p:xfrm>
        <a:graphic>
          <a:graphicData uri="http://schemas.openxmlformats.org/drawingml/2006/table">
            <a:tbl>
              <a:tblPr firstRow="1" bandRow="1">
                <a:tableStyleId>{5C22544A-7EE6-4342-B048-85BDC9FD1C3A}</a:tableStyleId>
              </a:tblPr>
              <a:tblGrid>
                <a:gridCol w="851555">
                  <a:extLst>
                    <a:ext uri="{9D8B030D-6E8A-4147-A177-3AD203B41FA5}">
                      <a16:colId xmlns:a16="http://schemas.microsoft.com/office/drawing/2014/main" val="20000"/>
                    </a:ext>
                  </a:extLst>
                </a:gridCol>
                <a:gridCol w="2270814">
                  <a:extLst>
                    <a:ext uri="{9D8B030D-6E8A-4147-A177-3AD203B41FA5}">
                      <a16:colId xmlns:a16="http://schemas.microsoft.com/office/drawing/2014/main" val="20001"/>
                    </a:ext>
                  </a:extLst>
                </a:gridCol>
                <a:gridCol w="2270814">
                  <a:extLst>
                    <a:ext uri="{9D8B030D-6E8A-4147-A177-3AD203B41FA5}">
                      <a16:colId xmlns:a16="http://schemas.microsoft.com/office/drawing/2014/main" val="20002"/>
                    </a:ext>
                  </a:extLst>
                </a:gridCol>
              </a:tblGrid>
              <a:tr h="370840">
                <a:tc>
                  <a:txBody>
                    <a:bodyPr/>
                    <a:lstStyle/>
                    <a:p>
                      <a:r>
                        <a:rPr lang="en-US" dirty="0"/>
                        <a:t>Test Case</a:t>
                      </a:r>
                    </a:p>
                  </a:txBody>
                  <a:tcPr/>
                </a:tc>
                <a:tc>
                  <a:txBody>
                    <a:bodyPr/>
                    <a:lstStyle/>
                    <a:p>
                      <a:r>
                        <a:rPr lang="en-US" dirty="0"/>
                        <a:t>Description</a:t>
                      </a:r>
                    </a:p>
                  </a:txBody>
                  <a:tcPr/>
                </a:tc>
                <a:tc>
                  <a:txBody>
                    <a:bodyPr/>
                    <a:lstStyle/>
                    <a:p>
                      <a:r>
                        <a:rPr lang="en-US" dirty="0"/>
                        <a:t>Expected</a:t>
                      </a:r>
                    </a:p>
                  </a:txBody>
                  <a:tcPr/>
                </a:tc>
                <a:extLst>
                  <a:ext uri="{0D108BD9-81ED-4DB2-BD59-A6C34878D82A}">
                    <a16:rowId xmlns:a16="http://schemas.microsoft.com/office/drawing/2014/main" val="10000"/>
                  </a:ext>
                </a:extLst>
              </a:tr>
              <a:tr h="370840">
                <a:tc>
                  <a:txBody>
                    <a:bodyPr/>
                    <a:lstStyle/>
                    <a:p>
                      <a:r>
                        <a:rPr lang="en-US" dirty="0"/>
                        <a:t>TC1</a:t>
                      </a:r>
                    </a:p>
                  </a:txBody>
                  <a:tcPr/>
                </a:tc>
                <a:tc>
                  <a:txBody>
                    <a:bodyPr/>
                    <a:lstStyle/>
                    <a:p>
                      <a:r>
                        <a:rPr lang="en-US" dirty="0"/>
                        <a:t>Open PDF &lt;filename&gt;</a:t>
                      </a:r>
                      <a:r>
                        <a:rPr lang="en-US" baseline="0" dirty="0"/>
                        <a:t> in </a:t>
                      </a:r>
                      <a:r>
                        <a:rPr lang="en-US" baseline="0" dirty="0" err="1"/>
                        <a:t>iBooks</a:t>
                      </a:r>
                      <a:r>
                        <a:rPr lang="en-US" baseline="0" dirty="0"/>
                        <a:t>.</a:t>
                      </a:r>
                    </a:p>
                    <a:p>
                      <a:endParaRPr lang="en-US" baseline="0" dirty="0"/>
                    </a:p>
                    <a:p>
                      <a:r>
                        <a:rPr lang="en-US" baseline="0" dirty="0"/>
                        <a:t>Swipe through the document and pan and zoom. </a:t>
                      </a:r>
                      <a:endParaRPr lang="en-US" dirty="0"/>
                    </a:p>
                  </a:txBody>
                  <a:tcPr/>
                </a:tc>
                <a:tc>
                  <a:txBody>
                    <a:bodyPr/>
                    <a:lstStyle/>
                    <a:p>
                      <a:r>
                        <a:rPr lang="en-US" dirty="0"/>
                        <a:t>The document should scale</a:t>
                      </a:r>
                      <a:r>
                        <a:rPr lang="en-US" baseline="0" dirty="0"/>
                        <a:t> and move appropriately, showing no visible failures. </a:t>
                      </a:r>
                      <a:endParaRPr lang="en-US" dirty="0"/>
                    </a:p>
                  </a:txBody>
                  <a:tcPr/>
                </a:tc>
                <a:extLst>
                  <a:ext uri="{0D108BD9-81ED-4DB2-BD59-A6C34878D82A}">
                    <a16:rowId xmlns:a16="http://schemas.microsoft.com/office/drawing/2014/main" val="10001"/>
                  </a:ext>
                </a:extLst>
              </a:tr>
            </a:tbl>
          </a:graphicData>
        </a:graphic>
      </p:graphicFrame>
      <p:sp>
        <p:nvSpPr>
          <p:cNvPr id="9" name="TextBox 8"/>
          <p:cNvSpPr txBox="1"/>
          <p:nvPr/>
        </p:nvSpPr>
        <p:spPr>
          <a:xfrm>
            <a:off x="558800" y="3749452"/>
            <a:ext cx="5548701" cy="2031325"/>
          </a:xfrm>
          <a:prstGeom prst="rect">
            <a:avLst/>
          </a:prstGeom>
          <a:noFill/>
        </p:spPr>
        <p:txBody>
          <a:bodyPr wrap="square" rtlCol="0">
            <a:spAutoFit/>
          </a:bodyPr>
          <a:lstStyle/>
          <a:p>
            <a:r>
              <a:rPr lang="en-US" dirty="0"/>
              <a:t>Useful to just explore the program and see if there are ways to reveal problems, as a user would approach the system. </a:t>
            </a:r>
          </a:p>
          <a:p>
            <a:endParaRPr lang="en-US" dirty="0"/>
          </a:p>
          <a:p>
            <a:r>
              <a:rPr lang="en-US" dirty="0"/>
              <a:t>Difficulty: If you find a problem, you then need to think carefully about the things that you did before the failure occurred. Capture as much information as you can. </a:t>
            </a:r>
          </a:p>
        </p:txBody>
      </p:sp>
    </p:spTree>
    <p:extLst>
      <p:ext uri="{BB962C8B-B14F-4D97-AF65-F5344CB8AC3E}">
        <p14:creationId xmlns:p14="http://schemas.microsoft.com/office/powerpoint/2010/main" val="965201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Testing</a:t>
            </a:r>
          </a:p>
        </p:txBody>
      </p:sp>
      <p:sp>
        <p:nvSpPr>
          <p:cNvPr id="3" name="Content Placeholder 2"/>
          <p:cNvSpPr>
            <a:spLocks noGrp="1"/>
          </p:cNvSpPr>
          <p:nvPr>
            <p:ph idx="1"/>
          </p:nvPr>
        </p:nvSpPr>
        <p:spPr>
          <a:xfrm>
            <a:off x="448573" y="1333500"/>
            <a:ext cx="11369615" cy="4722692"/>
          </a:xfrm>
        </p:spPr>
        <p:txBody>
          <a:bodyPr>
            <a:normAutofit/>
          </a:bodyPr>
          <a:lstStyle/>
          <a:p>
            <a:pPr>
              <a:lnSpc>
                <a:spcPct val="110000"/>
              </a:lnSpc>
              <a:defRPr/>
            </a:pPr>
            <a:r>
              <a:rPr lang="en-US" altLang="zh-CN" dirty="0">
                <a:latin typeface="Arial" charset="0"/>
                <a:ea typeface="宋体" charset="0"/>
                <a:cs typeface="宋体" charset="0"/>
              </a:rPr>
              <a:t>The difficulties of GUI software testing</a:t>
            </a:r>
          </a:p>
          <a:p>
            <a:pPr lvl="1">
              <a:lnSpc>
                <a:spcPct val="110000"/>
              </a:lnSpc>
              <a:defRPr/>
            </a:pPr>
            <a:r>
              <a:rPr lang="en-US" altLang="zh-CN" dirty="0">
                <a:latin typeface="Arial" charset="0"/>
                <a:ea typeface="宋体" charset="0"/>
                <a:cs typeface="宋体" charset="0"/>
              </a:rPr>
              <a:t>Possible interface test space is massive.</a:t>
            </a:r>
          </a:p>
          <a:p>
            <a:pPr lvl="1">
              <a:lnSpc>
                <a:spcPct val="110000"/>
              </a:lnSpc>
              <a:defRPr/>
            </a:pPr>
            <a:r>
              <a:rPr lang="en-US" altLang="zh-CN" dirty="0">
                <a:latin typeface="Arial" charset="0"/>
                <a:ea typeface="宋体" charset="0"/>
                <a:cs typeface="宋体" charset="0"/>
              </a:rPr>
              <a:t>Event-driven characteristics</a:t>
            </a:r>
          </a:p>
          <a:p>
            <a:pPr lvl="1">
              <a:lnSpc>
                <a:spcPct val="110000"/>
              </a:lnSpc>
              <a:defRPr/>
            </a:pPr>
            <a:r>
              <a:rPr lang="en-US" altLang="zh-CN" dirty="0">
                <a:latin typeface="Arial" charset="0"/>
                <a:ea typeface="宋体" charset="0"/>
                <a:cs typeface="宋体" charset="0"/>
              </a:rPr>
              <a:t>GUI test coverage is different from traditional structured coverage</a:t>
            </a:r>
          </a:p>
          <a:p>
            <a:pPr lvl="2">
              <a:lnSpc>
                <a:spcPct val="110000"/>
              </a:lnSpc>
              <a:defRPr/>
            </a:pPr>
            <a:r>
              <a:rPr lang="en-US" altLang="zh-CN" dirty="0">
                <a:latin typeface="Arial" charset="0"/>
                <a:ea typeface="宋体" charset="0"/>
                <a:cs typeface="宋体" charset="0"/>
              </a:rPr>
              <a:t>Test automation software</a:t>
            </a:r>
          </a:p>
          <a:p>
            <a:pPr lvl="1">
              <a:lnSpc>
                <a:spcPct val="110000"/>
              </a:lnSpc>
              <a:defRPr/>
            </a:pPr>
            <a:r>
              <a:rPr lang="en-US" altLang="zh-CN" dirty="0">
                <a:latin typeface="Arial" charset="0"/>
                <a:ea typeface="宋体" charset="0"/>
                <a:cs typeface="宋体" charset="0"/>
              </a:rPr>
              <a:t>Bad design mixes the interface with the ‘logic’ of the application. This can be harder to test. </a:t>
            </a:r>
          </a:p>
          <a:p>
            <a:pPr lvl="2">
              <a:lnSpc>
                <a:spcPct val="110000"/>
              </a:lnSpc>
              <a:defRPr/>
            </a:pPr>
            <a:r>
              <a:rPr lang="en-US" altLang="zh-CN" dirty="0">
                <a:latin typeface="Arial" charset="0"/>
                <a:ea typeface="宋体" charset="0"/>
                <a:cs typeface="宋体" charset="0"/>
              </a:rPr>
              <a:t>Design issue: create a separate module for the logic of the application</a:t>
            </a:r>
          </a:p>
          <a:p>
            <a:endParaRPr lang="en-US" dirty="0"/>
          </a:p>
        </p:txBody>
      </p:sp>
      <p:sp>
        <p:nvSpPr>
          <p:cNvPr id="4" name="Footer Placeholder 3"/>
          <p:cNvSpPr>
            <a:spLocks noGrp="1"/>
          </p:cNvSpPr>
          <p:nvPr>
            <p:ph type="ftr" sz="quarter" idx="11"/>
          </p:nvPr>
        </p:nvSpPr>
        <p:spPr/>
        <p:txBody>
          <a:bodyPr/>
          <a:lstStyle/>
          <a:p>
            <a:r>
              <a:rPr lang="en-US"/>
              <a:t>Chapter 6: System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11</a:t>
            </a:fld>
            <a:endParaRPr lang="en-US"/>
          </a:p>
        </p:txBody>
      </p:sp>
    </p:spTree>
    <p:extLst>
      <p:ext uri="{BB962C8B-B14F-4D97-AF65-F5344CB8AC3E}">
        <p14:creationId xmlns:p14="http://schemas.microsoft.com/office/powerpoint/2010/main" val="447889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694" y="0"/>
            <a:ext cx="11369615" cy="1325563"/>
          </a:xfrm>
        </p:spPr>
        <p:txBody>
          <a:bodyPr/>
          <a:lstStyle/>
          <a:p>
            <a:r>
              <a:rPr lang="en-US" dirty="0"/>
              <a:t>Example: ‘Robot’ facility in Java</a:t>
            </a:r>
          </a:p>
        </p:txBody>
      </p:sp>
      <p:sp>
        <p:nvSpPr>
          <p:cNvPr id="6" name="Content Placeholder 5"/>
          <p:cNvSpPr>
            <a:spLocks noGrp="1"/>
          </p:cNvSpPr>
          <p:nvPr>
            <p:ph sz="half" idx="1"/>
          </p:nvPr>
        </p:nvSpPr>
        <p:spPr>
          <a:xfrm>
            <a:off x="448573" y="1196752"/>
            <a:ext cx="5437555" cy="5184576"/>
          </a:xfrm>
        </p:spPr>
        <p:txBody>
          <a:bodyPr>
            <a:normAutofit lnSpcReduction="10000"/>
          </a:bodyPr>
          <a:lstStyle/>
          <a:p>
            <a:r>
              <a:rPr lang="en-US" dirty="0"/>
              <a:t>Not about Robotics</a:t>
            </a:r>
          </a:p>
          <a:p>
            <a:r>
              <a:rPr lang="en-US" dirty="0"/>
              <a:t>Java includes a facility to script a set of tests for driving a UI, e.g. </a:t>
            </a:r>
          </a:p>
          <a:p>
            <a:pPr lvl="1"/>
            <a:r>
              <a:rPr lang="en-US" dirty="0"/>
              <a:t>Key Presses</a:t>
            </a:r>
          </a:p>
          <a:p>
            <a:pPr lvl="1"/>
            <a:r>
              <a:rPr lang="en-US" dirty="0"/>
              <a:t>Key Input</a:t>
            </a:r>
          </a:p>
          <a:p>
            <a:pPr lvl="1"/>
            <a:r>
              <a:rPr lang="en-US" dirty="0"/>
              <a:t>Mouse Selection</a:t>
            </a:r>
          </a:p>
          <a:p>
            <a:r>
              <a:rPr lang="en-US" dirty="0"/>
              <a:t>Look at example of using this</a:t>
            </a:r>
          </a:p>
          <a:p>
            <a:r>
              <a:rPr lang="en-US" dirty="0"/>
              <a:t>Low level – would need to do more work to create a Test Driver or Test Case</a:t>
            </a:r>
          </a:p>
        </p:txBody>
      </p:sp>
      <p:pic>
        <p:nvPicPr>
          <p:cNvPr id="8" name="Content Placeholder 7"/>
          <p:cNvPicPr>
            <a:picLocks noGrp="1" noChangeAspect="1"/>
          </p:cNvPicPr>
          <p:nvPr>
            <p:ph sz="half" idx="2"/>
          </p:nvPr>
        </p:nvPicPr>
        <p:blipFill>
          <a:blip r:embed="rId3"/>
          <a:srcRect l="922" r="922"/>
          <a:stretch>
            <a:fillRect/>
          </a:stretch>
        </p:blipFill>
        <p:spPr>
          <a:xfrm>
            <a:off x="6107501" y="930052"/>
            <a:ext cx="4626292" cy="5184576"/>
          </a:xfrm>
        </p:spPr>
      </p:pic>
      <p:sp>
        <p:nvSpPr>
          <p:cNvPr id="4" name="Footer Placeholder 3"/>
          <p:cNvSpPr>
            <a:spLocks noGrp="1"/>
          </p:cNvSpPr>
          <p:nvPr>
            <p:ph type="ftr" sz="quarter" idx="11"/>
          </p:nvPr>
        </p:nvSpPr>
        <p:spPr/>
        <p:txBody>
          <a:bodyPr/>
          <a:lstStyle/>
          <a:p>
            <a:r>
              <a:rPr lang="en-US"/>
              <a:t>Chapter 6: System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12</a:t>
            </a:fld>
            <a:endParaRPr lang="en-US"/>
          </a:p>
        </p:txBody>
      </p:sp>
    </p:spTree>
    <p:extLst>
      <p:ext uri="{BB962C8B-B14F-4D97-AF65-F5344CB8AC3E}">
        <p14:creationId xmlns:p14="http://schemas.microsoft.com/office/powerpoint/2010/main" val="75219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ea typeface="宋体" charset="0"/>
                <a:cs typeface="宋体" charset="0"/>
                <a:sym typeface="Arial" charset="0"/>
              </a:rPr>
              <a:t>Usability and Accessibility</a:t>
            </a:r>
            <a:endParaRPr lang="en-US" dirty="0"/>
          </a:p>
        </p:txBody>
      </p:sp>
      <p:sp>
        <p:nvSpPr>
          <p:cNvPr id="3" name="Content Placeholder 2"/>
          <p:cNvSpPr>
            <a:spLocks noGrp="1"/>
          </p:cNvSpPr>
          <p:nvPr>
            <p:ph idx="1"/>
          </p:nvPr>
        </p:nvSpPr>
        <p:spPr/>
        <p:txBody>
          <a:bodyPr/>
          <a:lstStyle/>
          <a:p>
            <a:pPr>
              <a:defRPr/>
            </a:pPr>
            <a:r>
              <a:rPr lang="en-US" altLang="zh-CN" b="1" dirty="0">
                <a:latin typeface="Arial" charset="0"/>
                <a:ea typeface="宋体" charset="0"/>
                <a:cs typeface="宋体" charset="0"/>
              </a:rPr>
              <a:t>Usability testing</a:t>
            </a:r>
            <a:endParaRPr lang="zh-CN" altLang="en-US" sz="2800" dirty="0">
              <a:latin typeface="Arial" charset="0"/>
              <a:ea typeface="宋体" charset="0"/>
              <a:cs typeface="宋体" charset="0"/>
            </a:endParaRPr>
          </a:p>
          <a:p>
            <a:pPr lvl="1">
              <a:defRPr/>
            </a:pPr>
            <a:r>
              <a:rPr lang="en-US" altLang="zh-CN" dirty="0">
                <a:latin typeface="Arial" charset="0"/>
                <a:ea typeface="宋体" charset="0"/>
                <a:cs typeface="宋体" charset="0"/>
              </a:rPr>
              <a:t>Is a technique used to evaluate a product by testing it on users. </a:t>
            </a:r>
          </a:p>
          <a:p>
            <a:pPr lvl="1">
              <a:defRPr/>
            </a:pPr>
            <a:r>
              <a:rPr lang="en-US" altLang="zh-CN" dirty="0">
                <a:latin typeface="Arial" charset="0"/>
                <a:ea typeface="宋体" charset="0"/>
                <a:cs typeface="宋体" charset="0"/>
              </a:rPr>
              <a:t>Ask selected users to complete a given set of tasks. </a:t>
            </a:r>
          </a:p>
          <a:p>
            <a:pPr lvl="1">
              <a:defRPr/>
            </a:pPr>
            <a:r>
              <a:rPr lang="en-US" altLang="zh-CN" dirty="0">
                <a:latin typeface="Arial" charset="0"/>
                <a:ea typeface="宋体" charset="0"/>
                <a:cs typeface="宋体" charset="0"/>
              </a:rPr>
              <a:t>Might video the user’s progress with the tasks. </a:t>
            </a:r>
          </a:p>
          <a:p>
            <a:pPr lvl="1">
              <a:defRPr/>
            </a:pPr>
            <a:r>
              <a:rPr lang="en-US" altLang="zh-CN" dirty="0">
                <a:latin typeface="Arial" charset="0"/>
                <a:ea typeface="宋体" charset="0"/>
                <a:cs typeface="宋体" charset="0"/>
              </a:rPr>
              <a:t>Review the results, user feedback and videos</a:t>
            </a:r>
          </a:p>
          <a:p>
            <a:pPr>
              <a:defRPr/>
            </a:pPr>
            <a:r>
              <a:rPr lang="en-US" altLang="zh-CN" b="1" dirty="0">
                <a:latin typeface="Arial" charset="0"/>
                <a:ea typeface="宋体" charset="0"/>
                <a:cs typeface="宋体" charset="0"/>
              </a:rPr>
              <a:t>Accessibility testing</a:t>
            </a:r>
          </a:p>
          <a:p>
            <a:pPr lvl="1">
              <a:defRPr/>
            </a:pPr>
            <a:r>
              <a:rPr lang="en-US" altLang="zh-CN" dirty="0">
                <a:latin typeface="Arial" charset="0"/>
                <a:ea typeface="宋体" charset="0"/>
                <a:cs typeface="宋体" charset="0"/>
              </a:rPr>
              <a:t>Is there support for accessibility technologies?</a:t>
            </a:r>
          </a:p>
        </p:txBody>
      </p:sp>
      <p:sp>
        <p:nvSpPr>
          <p:cNvPr id="4" name="Footer Placeholder 3"/>
          <p:cNvSpPr>
            <a:spLocks noGrp="1"/>
          </p:cNvSpPr>
          <p:nvPr>
            <p:ph type="ftr" sz="quarter" idx="11"/>
          </p:nvPr>
        </p:nvSpPr>
        <p:spPr/>
        <p:txBody>
          <a:bodyPr/>
          <a:lstStyle/>
          <a:p>
            <a:r>
              <a:rPr lang="en-US"/>
              <a:t>Chapter 6: System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13</a:t>
            </a:fld>
            <a:endParaRPr lang="en-US"/>
          </a:p>
        </p:txBody>
      </p:sp>
    </p:spTree>
    <p:extLst>
      <p:ext uri="{BB962C8B-B14F-4D97-AF65-F5344CB8AC3E}">
        <p14:creationId xmlns:p14="http://schemas.microsoft.com/office/powerpoint/2010/main" val="833213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a:t>
            </a:r>
          </a:p>
        </p:txBody>
      </p:sp>
      <p:sp>
        <p:nvSpPr>
          <p:cNvPr id="3" name="Content Placeholder 2"/>
          <p:cNvSpPr>
            <a:spLocks noGrp="1"/>
          </p:cNvSpPr>
          <p:nvPr>
            <p:ph idx="1"/>
          </p:nvPr>
        </p:nvSpPr>
        <p:spPr>
          <a:xfrm>
            <a:off x="448573" y="1435100"/>
            <a:ext cx="11369615" cy="4621092"/>
          </a:xfrm>
        </p:spPr>
        <p:txBody>
          <a:bodyPr>
            <a:normAutofit fontScale="92500" lnSpcReduction="20000"/>
          </a:bodyPr>
          <a:lstStyle/>
          <a:p>
            <a:pPr>
              <a:lnSpc>
                <a:spcPct val="120000"/>
              </a:lnSpc>
              <a:defRPr/>
            </a:pPr>
            <a:r>
              <a:rPr lang="en-US" altLang="zh-CN" dirty="0">
                <a:latin typeface="Arial" charset="0"/>
                <a:ea typeface="宋体" charset="0"/>
                <a:cs typeface="宋体" charset="0"/>
              </a:rPr>
              <a:t>Performance testing is used to determine the speed or effectiveness of a computer, network, software program or device. </a:t>
            </a:r>
          </a:p>
          <a:p>
            <a:pPr lvl="1">
              <a:lnSpc>
                <a:spcPct val="120000"/>
              </a:lnSpc>
              <a:defRPr/>
            </a:pPr>
            <a:r>
              <a:rPr lang="en-US" altLang="zh-CN" dirty="0">
                <a:latin typeface="Arial" charset="0"/>
                <a:ea typeface="宋体" charset="0"/>
                <a:cs typeface="宋体" charset="0"/>
              </a:rPr>
              <a:t>can involve quantitative tests done in a lab</a:t>
            </a:r>
          </a:p>
          <a:p>
            <a:pPr>
              <a:lnSpc>
                <a:spcPct val="120000"/>
              </a:lnSpc>
              <a:defRPr/>
            </a:pPr>
            <a:r>
              <a:rPr lang="en-US" altLang="zh-CN" dirty="0">
                <a:latin typeface="Arial" charset="0"/>
                <a:ea typeface="宋体" charset="0"/>
                <a:cs typeface="宋体" charset="0"/>
              </a:rPr>
              <a:t>Qualitative attributes such as reliability, scalability and interoperability may also be evaluated. </a:t>
            </a:r>
          </a:p>
          <a:p>
            <a:pPr>
              <a:lnSpc>
                <a:spcPct val="120000"/>
              </a:lnSpc>
              <a:defRPr/>
            </a:pPr>
            <a:r>
              <a:rPr lang="en-US" altLang="zh-CN" dirty="0">
                <a:latin typeface="Arial" charset="0"/>
                <a:ea typeface="宋体" charset="0"/>
                <a:cs typeface="宋体" charset="0"/>
              </a:rPr>
              <a:t>Performance testing is often done in conjunction with stress testing.  </a:t>
            </a:r>
          </a:p>
          <a:p>
            <a:pPr>
              <a:lnSpc>
                <a:spcPct val="120000"/>
              </a:lnSpc>
              <a:defRPr/>
            </a:pPr>
            <a:r>
              <a:rPr lang="en-US" altLang="zh-CN" dirty="0">
                <a:latin typeface="Arial" charset="0"/>
                <a:ea typeface="宋体" charset="0"/>
                <a:cs typeface="宋体" charset="0"/>
              </a:rPr>
              <a:t>Goals:  eliminate bottlenecks and improve system reliability. </a:t>
            </a:r>
          </a:p>
          <a:p>
            <a:endParaRPr lang="en-US" dirty="0"/>
          </a:p>
        </p:txBody>
      </p:sp>
      <p:sp>
        <p:nvSpPr>
          <p:cNvPr id="4" name="Footer Placeholder 3"/>
          <p:cNvSpPr>
            <a:spLocks noGrp="1"/>
          </p:cNvSpPr>
          <p:nvPr>
            <p:ph type="ftr" sz="quarter" idx="11"/>
          </p:nvPr>
        </p:nvSpPr>
        <p:spPr/>
        <p:txBody>
          <a:bodyPr/>
          <a:lstStyle/>
          <a:p>
            <a:r>
              <a:rPr lang="en-US"/>
              <a:t>Chapter 6: System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14</a:t>
            </a:fld>
            <a:endParaRPr lang="en-US"/>
          </a:p>
        </p:txBody>
      </p:sp>
    </p:spTree>
    <p:extLst>
      <p:ext uri="{BB962C8B-B14F-4D97-AF65-F5344CB8AC3E}">
        <p14:creationId xmlns:p14="http://schemas.microsoft.com/office/powerpoint/2010/main" val="80113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57D7A-2A28-084E-B7E5-8AD8A4FDA2E6}"/>
              </a:ext>
            </a:extLst>
          </p:cNvPr>
          <p:cNvSpPr>
            <a:spLocks noGrp="1"/>
          </p:cNvSpPr>
          <p:nvPr>
            <p:ph type="title"/>
          </p:nvPr>
        </p:nvSpPr>
        <p:spPr/>
        <p:txBody>
          <a:bodyPr/>
          <a:lstStyle/>
          <a:p>
            <a:r>
              <a:rPr lang="en-GB" dirty="0"/>
              <a:t>Examples of Performance Tests</a:t>
            </a:r>
          </a:p>
        </p:txBody>
      </p:sp>
      <p:sp>
        <p:nvSpPr>
          <p:cNvPr id="3" name="Content Placeholder 2">
            <a:extLst>
              <a:ext uri="{FF2B5EF4-FFF2-40B4-BE49-F238E27FC236}">
                <a16:creationId xmlns:a16="http://schemas.microsoft.com/office/drawing/2014/main" id="{4282ABA7-E11E-0047-9E26-5DDF5AAB2A2F}"/>
              </a:ext>
            </a:extLst>
          </p:cNvPr>
          <p:cNvSpPr>
            <a:spLocks noGrp="1"/>
          </p:cNvSpPr>
          <p:nvPr>
            <p:ph idx="1"/>
          </p:nvPr>
        </p:nvSpPr>
        <p:spPr>
          <a:xfrm>
            <a:off x="448573" y="1293962"/>
            <a:ext cx="11369615" cy="4762230"/>
          </a:xfrm>
        </p:spPr>
        <p:txBody>
          <a:bodyPr>
            <a:normAutofit/>
          </a:bodyPr>
          <a:lstStyle/>
          <a:p>
            <a:r>
              <a:rPr lang="en-GB" b="1" dirty="0"/>
              <a:t>Load Testing </a:t>
            </a:r>
            <a:r>
              <a:rPr lang="en-GB" dirty="0"/>
              <a:t>- Testing demand on a system or device and measuring its response. For example, how many users can be supported on a web system.</a:t>
            </a:r>
          </a:p>
          <a:p>
            <a:r>
              <a:rPr lang="en-GB" b="1" dirty="0"/>
              <a:t>Volume Testing </a:t>
            </a:r>
            <a:r>
              <a:rPr lang="en-GB" dirty="0"/>
              <a:t>- testing a software application with a certain amount of data. For example, checking large databases or large image files.</a:t>
            </a:r>
          </a:p>
          <a:p>
            <a:r>
              <a:rPr lang="en-GB" b="1" dirty="0"/>
              <a:t>Stress Testing </a:t>
            </a:r>
            <a:r>
              <a:rPr lang="en-GB" dirty="0"/>
              <a:t>- tests that put a greater emphasis on robustness, availability, and error handling under a heavy load, rather than on what would be considered correct </a:t>
            </a:r>
            <a:r>
              <a:rPr lang="en-GB" dirty="0" err="1"/>
              <a:t>behavior</a:t>
            </a:r>
            <a:r>
              <a:rPr lang="en-GB" dirty="0"/>
              <a:t> under normal circumstances.</a:t>
            </a:r>
          </a:p>
          <a:p>
            <a:pPr marL="0" indent="0">
              <a:buNone/>
            </a:pPr>
            <a:endParaRPr lang="en-GB" dirty="0"/>
          </a:p>
        </p:txBody>
      </p:sp>
      <p:sp>
        <p:nvSpPr>
          <p:cNvPr id="4" name="Footer Placeholder 3">
            <a:extLst>
              <a:ext uri="{FF2B5EF4-FFF2-40B4-BE49-F238E27FC236}">
                <a16:creationId xmlns:a16="http://schemas.microsoft.com/office/drawing/2014/main" id="{E0A818A9-6802-CE45-A9AE-FD8C533C4EFA}"/>
              </a:ext>
            </a:extLst>
          </p:cNvPr>
          <p:cNvSpPr>
            <a:spLocks noGrp="1"/>
          </p:cNvSpPr>
          <p:nvPr>
            <p:ph type="ftr" sz="quarter" idx="11"/>
          </p:nvPr>
        </p:nvSpPr>
        <p:spPr/>
        <p:txBody>
          <a:bodyPr/>
          <a:lstStyle/>
          <a:p>
            <a:r>
              <a:rPr lang="en-US"/>
              <a:t>Chapter 6: System Testing</a:t>
            </a:r>
          </a:p>
        </p:txBody>
      </p:sp>
      <p:sp>
        <p:nvSpPr>
          <p:cNvPr id="5" name="Slide Number Placeholder 4">
            <a:extLst>
              <a:ext uri="{FF2B5EF4-FFF2-40B4-BE49-F238E27FC236}">
                <a16:creationId xmlns:a16="http://schemas.microsoft.com/office/drawing/2014/main" id="{249A80CD-D37A-1845-8C31-6AB7803D677E}"/>
              </a:ext>
            </a:extLst>
          </p:cNvPr>
          <p:cNvSpPr>
            <a:spLocks noGrp="1"/>
          </p:cNvSpPr>
          <p:nvPr>
            <p:ph type="sldNum" sz="quarter" idx="12"/>
          </p:nvPr>
        </p:nvSpPr>
        <p:spPr/>
        <p:txBody>
          <a:bodyPr/>
          <a:lstStyle/>
          <a:p>
            <a:fld id="{D90AFF93-45AE-CC4D-A56A-612CB3C1AB5C}" type="slidenum">
              <a:rPr lang="en-US" smtClean="0"/>
              <a:t>15</a:t>
            </a:fld>
            <a:endParaRPr lang="en-US"/>
          </a:p>
        </p:txBody>
      </p:sp>
    </p:spTree>
    <p:extLst>
      <p:ext uri="{BB962C8B-B14F-4D97-AF65-F5344CB8AC3E}">
        <p14:creationId xmlns:p14="http://schemas.microsoft.com/office/powerpoint/2010/main" val="148736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 Testing (1)</a:t>
            </a:r>
          </a:p>
        </p:txBody>
      </p:sp>
      <p:sp>
        <p:nvSpPr>
          <p:cNvPr id="3" name="Content Placeholder 2"/>
          <p:cNvSpPr>
            <a:spLocks noGrp="1"/>
          </p:cNvSpPr>
          <p:nvPr>
            <p:ph idx="1"/>
          </p:nvPr>
        </p:nvSpPr>
        <p:spPr>
          <a:xfrm>
            <a:off x="448573" y="1397000"/>
            <a:ext cx="11502127" cy="4699000"/>
          </a:xfrm>
        </p:spPr>
        <p:txBody>
          <a:bodyPr/>
          <a:lstStyle/>
          <a:p>
            <a:pPr>
              <a:defRPr/>
            </a:pPr>
            <a:r>
              <a:rPr lang="en-US" altLang="zh-CN" dirty="0">
                <a:latin typeface="Arial" charset="0"/>
                <a:ea typeface="宋体" charset="0"/>
                <a:cs typeface="宋体" charset="0"/>
              </a:rPr>
              <a:t>Compatibility testing</a:t>
            </a:r>
            <a:r>
              <a:rPr lang="zh-CN" altLang="en-US" dirty="0">
                <a:latin typeface="Arial" charset="0"/>
                <a:ea typeface="宋体" charset="0"/>
                <a:cs typeface="宋体" charset="0"/>
              </a:rPr>
              <a:t> </a:t>
            </a:r>
            <a:r>
              <a:rPr lang="en-GB" altLang="zh-CN" dirty="0">
                <a:latin typeface="Arial" charset="0"/>
                <a:ea typeface="宋体" charset="0"/>
                <a:cs typeface="宋体" charset="0"/>
              </a:rPr>
              <a:t>is </a:t>
            </a:r>
            <a:r>
              <a:rPr lang="en-US" altLang="zh-CN" dirty="0">
                <a:latin typeface="Arial" charset="0"/>
                <a:ea typeface="宋体" charset="0"/>
                <a:cs typeface="宋体" charset="0"/>
              </a:rPr>
              <a:t>part of software non-functional tests</a:t>
            </a:r>
          </a:p>
          <a:p>
            <a:pPr>
              <a:defRPr/>
            </a:pPr>
            <a:r>
              <a:rPr lang="en-US" altLang="zh-CN" dirty="0">
                <a:latin typeface="Arial" charset="0"/>
                <a:ea typeface="宋体" charset="0"/>
                <a:cs typeface="宋体" charset="0"/>
              </a:rPr>
              <a:t>Conducted on the application to evaluate the application's compatibility with the computing environment.</a:t>
            </a:r>
          </a:p>
          <a:p>
            <a:pPr>
              <a:defRPr/>
            </a:pPr>
            <a:r>
              <a:rPr lang="en-US" altLang="zh-CN" dirty="0">
                <a:latin typeface="Arial" charset="0"/>
                <a:ea typeface="宋体" charset="0"/>
                <a:cs typeface="宋体" charset="0"/>
              </a:rPr>
              <a:t>E.g. </a:t>
            </a:r>
          </a:p>
          <a:p>
            <a:pPr lvl="1">
              <a:lnSpc>
                <a:spcPct val="100000"/>
              </a:lnSpc>
              <a:defRPr/>
            </a:pPr>
            <a:r>
              <a:rPr lang="en-US" altLang="zh-CN" dirty="0">
                <a:latin typeface="Arial" charset="0"/>
                <a:ea typeface="宋体" charset="0"/>
                <a:cs typeface="宋体" charset="0"/>
              </a:rPr>
              <a:t>Computer Platforms (IBM, HP, Apple, Cloud, …) </a:t>
            </a:r>
          </a:p>
          <a:p>
            <a:pPr lvl="1">
              <a:lnSpc>
                <a:spcPct val="100000"/>
              </a:lnSpc>
              <a:defRPr/>
            </a:pPr>
            <a:r>
              <a:rPr lang="en-US" altLang="zh-CN" dirty="0">
                <a:latin typeface="Arial" charset="0"/>
                <a:ea typeface="宋体" charset="0"/>
                <a:cs typeface="宋体" charset="0"/>
              </a:rPr>
              <a:t>Network hardware </a:t>
            </a:r>
          </a:p>
          <a:p>
            <a:pPr lvl="1">
              <a:lnSpc>
                <a:spcPct val="100000"/>
              </a:lnSpc>
              <a:defRPr/>
            </a:pPr>
            <a:r>
              <a:rPr lang="en-US" altLang="zh-CN" dirty="0">
                <a:latin typeface="Arial" charset="0"/>
                <a:ea typeface="宋体" charset="0"/>
                <a:cs typeface="宋体" charset="0"/>
              </a:rPr>
              <a:t>Peripherals (Printers, CD/DVD, …)</a:t>
            </a:r>
          </a:p>
          <a:p>
            <a:pPr lvl="1">
              <a:lnSpc>
                <a:spcPct val="100000"/>
              </a:lnSpc>
              <a:defRPr/>
            </a:pPr>
            <a:r>
              <a:rPr lang="en-US" altLang="zh-CN" dirty="0">
                <a:latin typeface="Arial" charset="0"/>
                <a:ea typeface="宋体" charset="0"/>
                <a:cs typeface="宋体" charset="0"/>
              </a:rPr>
              <a:t>… see </a:t>
            </a:r>
            <a:r>
              <a:rPr lang="en-US" altLang="zh-CN">
                <a:latin typeface="Arial" charset="0"/>
                <a:ea typeface="宋体" charset="0"/>
                <a:cs typeface="宋体" charset="0"/>
              </a:rPr>
              <a:t>next slide … </a:t>
            </a:r>
            <a:endParaRPr lang="en-US" altLang="zh-CN" dirty="0">
              <a:latin typeface="Arial" charset="0"/>
              <a:ea typeface="宋体" charset="0"/>
              <a:cs typeface="宋体" charset="0"/>
            </a:endParaRPr>
          </a:p>
          <a:p>
            <a:endParaRPr lang="en-US" dirty="0"/>
          </a:p>
        </p:txBody>
      </p:sp>
      <p:sp>
        <p:nvSpPr>
          <p:cNvPr id="4" name="Footer Placeholder 3"/>
          <p:cNvSpPr>
            <a:spLocks noGrp="1"/>
          </p:cNvSpPr>
          <p:nvPr>
            <p:ph type="ftr" sz="quarter" idx="11"/>
          </p:nvPr>
        </p:nvSpPr>
        <p:spPr/>
        <p:txBody>
          <a:bodyPr/>
          <a:lstStyle/>
          <a:p>
            <a:r>
              <a:rPr lang="en-US"/>
              <a:t>Chapter 6: System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16</a:t>
            </a:fld>
            <a:endParaRPr lang="en-US"/>
          </a:p>
        </p:txBody>
      </p:sp>
    </p:spTree>
    <p:extLst>
      <p:ext uri="{BB962C8B-B14F-4D97-AF65-F5344CB8AC3E}">
        <p14:creationId xmlns:p14="http://schemas.microsoft.com/office/powerpoint/2010/main" val="1406242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 Testing (2)</a:t>
            </a:r>
          </a:p>
        </p:txBody>
      </p:sp>
      <p:sp>
        <p:nvSpPr>
          <p:cNvPr id="3" name="Content Placeholder 2"/>
          <p:cNvSpPr>
            <a:spLocks noGrp="1"/>
          </p:cNvSpPr>
          <p:nvPr>
            <p:ph idx="1"/>
          </p:nvPr>
        </p:nvSpPr>
        <p:spPr>
          <a:xfrm>
            <a:off x="448573" y="1384300"/>
            <a:ext cx="11582062" cy="4671892"/>
          </a:xfrm>
        </p:spPr>
        <p:txBody>
          <a:bodyPr>
            <a:normAutofit/>
          </a:bodyPr>
          <a:lstStyle/>
          <a:p>
            <a:pPr>
              <a:lnSpc>
                <a:spcPct val="110000"/>
              </a:lnSpc>
              <a:defRPr/>
            </a:pPr>
            <a:r>
              <a:rPr lang="en-US" altLang="zh-CN" dirty="0">
                <a:latin typeface="Arial" charset="0"/>
                <a:ea typeface="宋体" charset="0"/>
                <a:cs typeface="宋体" charset="0"/>
              </a:rPr>
              <a:t>Operating systems (Windows, UNIX, macOS, Emulators, …) </a:t>
            </a:r>
          </a:p>
          <a:p>
            <a:pPr>
              <a:lnSpc>
                <a:spcPct val="110000"/>
              </a:lnSpc>
              <a:defRPr/>
            </a:pPr>
            <a:r>
              <a:rPr lang="en-US" altLang="zh-CN" dirty="0">
                <a:latin typeface="Arial" charset="0"/>
                <a:ea typeface="宋体" charset="0"/>
                <a:cs typeface="宋体" charset="0"/>
              </a:rPr>
              <a:t>Database (Oracle, DB2, SQL Server, PostgreSQL, MySQL…) </a:t>
            </a:r>
          </a:p>
          <a:p>
            <a:pPr>
              <a:lnSpc>
                <a:spcPct val="110000"/>
              </a:lnSpc>
              <a:defRPr/>
            </a:pPr>
            <a:r>
              <a:rPr lang="en-US" altLang="zh-CN" dirty="0">
                <a:latin typeface="Arial" charset="0"/>
                <a:ea typeface="宋体" charset="0"/>
                <a:cs typeface="宋体" charset="0"/>
              </a:rPr>
              <a:t>Other System Software (Apache, IIS, Message Queues, …) </a:t>
            </a:r>
          </a:p>
          <a:p>
            <a:pPr>
              <a:lnSpc>
                <a:spcPct val="110000"/>
              </a:lnSpc>
              <a:defRPr/>
            </a:pPr>
            <a:r>
              <a:rPr lang="en-US" altLang="zh-CN" dirty="0">
                <a:latin typeface="Arial" charset="0"/>
                <a:ea typeface="宋体" charset="0"/>
                <a:cs typeface="宋体" charset="0"/>
              </a:rPr>
              <a:t>Browser compatibility (Internet Explorer, Firefox, Safari, Chrome, etc.) </a:t>
            </a:r>
          </a:p>
          <a:p>
            <a:pPr>
              <a:lnSpc>
                <a:spcPct val="110000"/>
              </a:lnSpc>
              <a:defRPr/>
            </a:pPr>
            <a:r>
              <a:rPr lang="en-US" altLang="zh-CN" dirty="0">
                <a:latin typeface="Arial" charset="0"/>
                <a:ea typeface="宋体" charset="0"/>
                <a:cs typeface="宋体" charset="0"/>
              </a:rPr>
              <a:t>Backwards compatibility </a:t>
            </a:r>
          </a:p>
          <a:p>
            <a:pPr>
              <a:lnSpc>
                <a:spcPct val="110000"/>
              </a:lnSpc>
              <a:defRPr/>
            </a:pPr>
            <a:r>
              <a:rPr lang="en-US" altLang="zh-CN" dirty="0">
                <a:latin typeface="Arial" charset="0"/>
                <a:ea typeface="宋体" charset="0"/>
                <a:cs typeface="宋体" charset="0"/>
              </a:rPr>
              <a:t>Different Compilers (compile the code correctly)</a:t>
            </a:r>
          </a:p>
          <a:p>
            <a:endParaRPr lang="en-US" dirty="0"/>
          </a:p>
        </p:txBody>
      </p:sp>
      <p:sp>
        <p:nvSpPr>
          <p:cNvPr id="4" name="Footer Placeholder 3"/>
          <p:cNvSpPr>
            <a:spLocks noGrp="1"/>
          </p:cNvSpPr>
          <p:nvPr>
            <p:ph type="ftr" sz="quarter" idx="11"/>
          </p:nvPr>
        </p:nvSpPr>
        <p:spPr/>
        <p:txBody>
          <a:bodyPr/>
          <a:lstStyle/>
          <a:p>
            <a:r>
              <a:rPr lang="en-US"/>
              <a:t>Chapter 6: System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17</a:t>
            </a:fld>
            <a:endParaRPr lang="en-US"/>
          </a:p>
        </p:txBody>
      </p:sp>
    </p:spTree>
    <p:extLst>
      <p:ext uri="{BB962C8B-B14F-4D97-AF65-F5344CB8AC3E}">
        <p14:creationId xmlns:p14="http://schemas.microsoft.com/office/powerpoint/2010/main" val="1662548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Testing</a:t>
            </a:r>
          </a:p>
        </p:txBody>
      </p:sp>
      <p:sp>
        <p:nvSpPr>
          <p:cNvPr id="3" name="Content Placeholder 2"/>
          <p:cNvSpPr>
            <a:spLocks noGrp="1"/>
          </p:cNvSpPr>
          <p:nvPr>
            <p:ph idx="1"/>
          </p:nvPr>
        </p:nvSpPr>
        <p:spPr>
          <a:xfrm>
            <a:off x="448573" y="1447800"/>
            <a:ext cx="11369615" cy="4608392"/>
          </a:xfrm>
        </p:spPr>
        <p:txBody>
          <a:bodyPr/>
          <a:lstStyle/>
          <a:p>
            <a:pPr>
              <a:defRPr/>
            </a:pPr>
            <a:r>
              <a:rPr lang="en-US" altLang="zh-CN" dirty="0">
                <a:latin typeface="Arial" charset="0"/>
                <a:ea typeface="宋体" charset="0"/>
                <a:cs typeface="宋体" charset="0"/>
              </a:rPr>
              <a:t>Is the application able to recover from crashes, hardware failures and other similar problems.</a:t>
            </a:r>
          </a:p>
          <a:p>
            <a:pPr>
              <a:defRPr/>
            </a:pPr>
            <a:r>
              <a:rPr lang="en-US" altLang="zh-CN" dirty="0">
                <a:latin typeface="Arial" charset="0"/>
                <a:ea typeface="宋体" charset="0"/>
                <a:cs typeface="宋体" charset="0"/>
              </a:rPr>
              <a:t>Force problems with the system and determine how the system responds</a:t>
            </a:r>
          </a:p>
          <a:p>
            <a:pPr>
              <a:defRPr/>
            </a:pPr>
            <a:r>
              <a:rPr lang="en-US" altLang="zh-CN" dirty="0">
                <a:latin typeface="Arial" charset="0"/>
                <a:ea typeface="宋体" charset="0"/>
                <a:cs typeface="宋体" charset="0"/>
              </a:rPr>
              <a:t>Does the system detect issues and restart if there was  system crash?</a:t>
            </a:r>
          </a:p>
          <a:p>
            <a:pPr>
              <a:defRPr/>
            </a:pPr>
            <a:r>
              <a:rPr lang="en-US" altLang="zh-CN" dirty="0">
                <a:latin typeface="Arial" charset="0"/>
                <a:ea typeface="宋体" charset="0"/>
                <a:cs typeface="宋体" charset="0"/>
              </a:rPr>
              <a:t>If manual restart is required, are there mechanisms in place so that it can be started within any specified time limits </a:t>
            </a:r>
          </a:p>
        </p:txBody>
      </p:sp>
      <p:sp>
        <p:nvSpPr>
          <p:cNvPr id="4" name="Footer Placeholder 3"/>
          <p:cNvSpPr>
            <a:spLocks noGrp="1"/>
          </p:cNvSpPr>
          <p:nvPr>
            <p:ph type="ftr" sz="quarter" idx="11"/>
          </p:nvPr>
        </p:nvSpPr>
        <p:spPr/>
        <p:txBody>
          <a:bodyPr/>
          <a:lstStyle/>
          <a:p>
            <a:r>
              <a:rPr lang="en-US" dirty="0"/>
              <a:t>Chapter 6: System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18</a:t>
            </a:fld>
            <a:endParaRPr lang="en-US"/>
          </a:p>
        </p:txBody>
      </p:sp>
    </p:spTree>
    <p:extLst>
      <p:ext uri="{BB962C8B-B14F-4D97-AF65-F5344CB8AC3E}">
        <p14:creationId xmlns:p14="http://schemas.microsoft.com/office/powerpoint/2010/main" val="1273038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Recovery Testing</a:t>
            </a:r>
          </a:p>
        </p:txBody>
      </p:sp>
      <p:sp>
        <p:nvSpPr>
          <p:cNvPr id="3" name="Content Placeholder 2"/>
          <p:cNvSpPr>
            <a:spLocks noGrp="1"/>
          </p:cNvSpPr>
          <p:nvPr>
            <p:ph idx="1"/>
          </p:nvPr>
        </p:nvSpPr>
        <p:spPr>
          <a:xfrm>
            <a:off x="448573" y="1257300"/>
            <a:ext cx="11369615" cy="4798892"/>
          </a:xfrm>
        </p:spPr>
        <p:txBody>
          <a:bodyPr>
            <a:normAutofit fontScale="92500" lnSpcReduction="10000"/>
          </a:bodyPr>
          <a:lstStyle/>
          <a:p>
            <a:pPr marL="609600" indent="-609600">
              <a:lnSpc>
                <a:spcPct val="120000"/>
              </a:lnSpc>
              <a:defRPr/>
            </a:pPr>
            <a:r>
              <a:rPr lang="en-US" altLang="zh-CN" dirty="0">
                <a:latin typeface="Arial" charset="0"/>
                <a:ea typeface="宋体" charset="0"/>
                <a:cs typeface="宋体" charset="0"/>
              </a:rPr>
              <a:t>Examples of recovery testing:</a:t>
            </a:r>
          </a:p>
          <a:p>
            <a:pPr marL="990600" lvl="1" indent="-533400">
              <a:lnSpc>
                <a:spcPct val="120000"/>
              </a:lnSpc>
              <a:defRPr/>
            </a:pPr>
            <a:r>
              <a:rPr lang="en-US" altLang="zh-CN" dirty="0">
                <a:latin typeface="Arial" charset="0"/>
                <a:ea typeface="宋体" charset="0"/>
                <a:cs typeface="宋体" charset="0"/>
              </a:rPr>
              <a:t>While the application is running, suddenly restart the computer and after that check the validity of the application's data integrity; </a:t>
            </a:r>
          </a:p>
          <a:p>
            <a:pPr marL="990600" lvl="1" indent="-533400">
              <a:lnSpc>
                <a:spcPct val="120000"/>
              </a:lnSpc>
              <a:defRPr/>
            </a:pPr>
            <a:r>
              <a:rPr lang="en-US" altLang="zh-CN" dirty="0">
                <a:latin typeface="Arial" charset="0"/>
                <a:ea typeface="宋体" charset="0"/>
                <a:cs typeface="宋体" charset="0"/>
              </a:rPr>
              <a:t>While the application receives data from the network, unplug and then in some time plug-in the cable, and analyze the application ability to continue receiving of data from the point, when network connection disappeared; </a:t>
            </a:r>
          </a:p>
          <a:p>
            <a:pPr marL="990600" lvl="1" indent="-533400">
              <a:lnSpc>
                <a:spcPct val="120000"/>
              </a:lnSpc>
              <a:defRPr/>
            </a:pPr>
            <a:r>
              <a:rPr lang="en-US" altLang="zh-CN" dirty="0">
                <a:latin typeface="Arial" charset="0"/>
                <a:ea typeface="宋体" charset="0"/>
                <a:cs typeface="宋体" charset="0"/>
              </a:rPr>
              <a:t>To restart the system while the browser will have definite number of sessions and after rebooting check, that it is able to recover all of them.</a:t>
            </a:r>
            <a:r>
              <a:rPr lang="en-US" altLang="zh-CN" sz="2400" dirty="0">
                <a:latin typeface="Arial" charset="0"/>
                <a:ea typeface="宋体" charset="0"/>
                <a:cs typeface="宋体" charset="0"/>
              </a:rPr>
              <a:t> </a:t>
            </a:r>
          </a:p>
          <a:p>
            <a:pPr marL="609600" indent="-609600">
              <a:lnSpc>
                <a:spcPct val="120000"/>
              </a:lnSpc>
              <a:defRPr/>
            </a:pPr>
            <a:endParaRPr lang="en-US" altLang="zh-CN" sz="2800" dirty="0">
              <a:latin typeface="Arial" charset="0"/>
              <a:ea typeface="宋体" charset="0"/>
              <a:cs typeface="宋体" charset="0"/>
            </a:endParaRPr>
          </a:p>
          <a:p>
            <a:endParaRPr lang="en-US" dirty="0"/>
          </a:p>
        </p:txBody>
      </p:sp>
      <p:sp>
        <p:nvSpPr>
          <p:cNvPr id="4" name="Footer Placeholder 3"/>
          <p:cNvSpPr>
            <a:spLocks noGrp="1"/>
          </p:cNvSpPr>
          <p:nvPr>
            <p:ph type="ftr" sz="quarter" idx="11"/>
          </p:nvPr>
        </p:nvSpPr>
        <p:spPr/>
        <p:txBody>
          <a:bodyPr/>
          <a:lstStyle/>
          <a:p>
            <a:r>
              <a:rPr lang="en-US"/>
              <a:t>Chapter 6: System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19</a:t>
            </a:fld>
            <a:endParaRPr lang="en-US"/>
          </a:p>
        </p:txBody>
      </p:sp>
    </p:spTree>
    <p:extLst>
      <p:ext uri="{BB962C8B-B14F-4D97-AF65-F5344CB8AC3E}">
        <p14:creationId xmlns:p14="http://schemas.microsoft.com/office/powerpoint/2010/main" val="57913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Overview</a:t>
            </a:r>
          </a:p>
        </p:txBody>
      </p:sp>
      <p:sp>
        <p:nvSpPr>
          <p:cNvPr id="7" name="Content Placeholder 6"/>
          <p:cNvSpPr>
            <a:spLocks noGrp="1"/>
          </p:cNvSpPr>
          <p:nvPr>
            <p:ph idx="1"/>
          </p:nvPr>
        </p:nvSpPr>
        <p:spPr/>
        <p:txBody>
          <a:bodyPr/>
          <a:lstStyle/>
          <a:p>
            <a:r>
              <a:rPr lang="en-US" dirty="0"/>
              <a:t>Reason for System Testing</a:t>
            </a:r>
          </a:p>
          <a:p>
            <a:r>
              <a:rPr lang="en-US" dirty="0"/>
              <a:t>Example of some issues </a:t>
            </a:r>
          </a:p>
          <a:p>
            <a:r>
              <a:rPr lang="en-US" dirty="0"/>
              <a:t>Discussion of problems with system testing</a:t>
            </a:r>
          </a:p>
          <a:p>
            <a:r>
              <a:rPr lang="en-US" dirty="0"/>
              <a:t>Reviewing some different types of system testing</a:t>
            </a:r>
          </a:p>
        </p:txBody>
      </p:sp>
      <p:sp>
        <p:nvSpPr>
          <p:cNvPr id="3" name="Footer Placeholder 2"/>
          <p:cNvSpPr>
            <a:spLocks noGrp="1"/>
          </p:cNvSpPr>
          <p:nvPr>
            <p:ph type="ftr" sz="quarter" idx="11"/>
          </p:nvPr>
        </p:nvSpPr>
        <p:spPr/>
        <p:txBody>
          <a:bodyPr/>
          <a:lstStyle/>
          <a:p>
            <a:r>
              <a:rPr lang="en-US"/>
              <a:t>Chapter 6: System Testing</a:t>
            </a:r>
            <a:endParaRPr lang="en-US" dirty="0"/>
          </a:p>
        </p:txBody>
      </p:sp>
      <p:sp>
        <p:nvSpPr>
          <p:cNvPr id="4" name="Slide Number Placeholder 3"/>
          <p:cNvSpPr>
            <a:spLocks noGrp="1"/>
          </p:cNvSpPr>
          <p:nvPr>
            <p:ph type="sldNum" sz="quarter" idx="12"/>
          </p:nvPr>
        </p:nvSpPr>
        <p:spPr/>
        <p:txBody>
          <a:bodyPr/>
          <a:lstStyle/>
          <a:p>
            <a:fld id="{81FF8363-EA71-3B4F-95CE-88CA3C0FA59B}" type="slidenum">
              <a:rPr lang="en-US" smtClean="0"/>
              <a:t>2</a:t>
            </a:fld>
            <a:endParaRPr lang="en-US"/>
          </a:p>
        </p:txBody>
      </p:sp>
    </p:spTree>
    <p:extLst>
      <p:ext uri="{BB962C8B-B14F-4D97-AF65-F5344CB8AC3E}">
        <p14:creationId xmlns:p14="http://schemas.microsoft.com/office/powerpoint/2010/main" val="601324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Testing</a:t>
            </a:r>
          </a:p>
        </p:txBody>
      </p:sp>
      <p:sp>
        <p:nvSpPr>
          <p:cNvPr id="3" name="Content Placeholder 2"/>
          <p:cNvSpPr>
            <a:spLocks noGrp="1"/>
          </p:cNvSpPr>
          <p:nvPr>
            <p:ph idx="1"/>
          </p:nvPr>
        </p:nvSpPr>
        <p:spPr/>
        <p:txBody>
          <a:bodyPr/>
          <a:lstStyle/>
          <a:p>
            <a:pPr>
              <a:defRPr/>
            </a:pPr>
            <a:r>
              <a:rPr lang="en-US" dirty="0"/>
              <a:t>Test installation instructions</a:t>
            </a:r>
          </a:p>
          <a:p>
            <a:pPr lvl="1">
              <a:defRPr/>
            </a:pPr>
            <a:r>
              <a:rPr lang="en-US" dirty="0"/>
              <a:t>How much of this can be automated?</a:t>
            </a:r>
          </a:p>
          <a:p>
            <a:pPr lvl="1">
              <a:defRPr/>
            </a:pPr>
            <a:r>
              <a:rPr lang="en-US" dirty="0"/>
              <a:t>Example of the interview software.</a:t>
            </a:r>
          </a:p>
          <a:p>
            <a:pPr>
              <a:defRPr/>
            </a:pPr>
            <a:r>
              <a:rPr lang="en-US" dirty="0"/>
              <a:t>Test on different computer platforms, if appropriate</a:t>
            </a:r>
          </a:p>
        </p:txBody>
      </p:sp>
      <p:sp>
        <p:nvSpPr>
          <p:cNvPr id="4" name="Footer Placeholder 3"/>
          <p:cNvSpPr>
            <a:spLocks noGrp="1"/>
          </p:cNvSpPr>
          <p:nvPr>
            <p:ph type="ftr" sz="quarter" idx="11"/>
          </p:nvPr>
        </p:nvSpPr>
        <p:spPr/>
        <p:txBody>
          <a:bodyPr/>
          <a:lstStyle/>
          <a:p>
            <a:r>
              <a:rPr lang="en-US"/>
              <a:t>Chapter 6: System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20</a:t>
            </a:fld>
            <a:endParaRPr lang="en-US"/>
          </a:p>
        </p:txBody>
      </p:sp>
    </p:spTree>
    <p:extLst>
      <p:ext uri="{BB962C8B-B14F-4D97-AF65-F5344CB8AC3E}">
        <p14:creationId xmlns:p14="http://schemas.microsoft.com/office/powerpoint/2010/main" val="1094207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Reason for System Testing</a:t>
            </a:r>
          </a:p>
          <a:p>
            <a:r>
              <a:rPr lang="en-US" dirty="0"/>
              <a:t>Example of some issues </a:t>
            </a:r>
          </a:p>
          <a:p>
            <a:r>
              <a:rPr lang="en-US" dirty="0"/>
              <a:t>Discussion of problems with system testing</a:t>
            </a:r>
          </a:p>
          <a:p>
            <a:r>
              <a:rPr lang="en-US" dirty="0"/>
              <a:t>Reviewing some different types of system testing, e.g. </a:t>
            </a:r>
          </a:p>
          <a:p>
            <a:pPr lvl="1"/>
            <a:r>
              <a:rPr lang="en-US" dirty="0"/>
              <a:t>GUI Testing </a:t>
            </a:r>
          </a:p>
          <a:p>
            <a:pPr lvl="1"/>
            <a:r>
              <a:rPr lang="en-US" dirty="0"/>
              <a:t>Exploratory Testing</a:t>
            </a:r>
          </a:p>
          <a:p>
            <a:pPr lvl="1"/>
            <a:r>
              <a:rPr lang="en-US" dirty="0"/>
              <a:t>Usability Testing</a:t>
            </a:r>
          </a:p>
          <a:p>
            <a:pPr lvl="1"/>
            <a:endParaRPr lang="en-US" dirty="0"/>
          </a:p>
        </p:txBody>
      </p:sp>
      <p:sp>
        <p:nvSpPr>
          <p:cNvPr id="4" name="Footer Placeholder 3"/>
          <p:cNvSpPr>
            <a:spLocks noGrp="1"/>
          </p:cNvSpPr>
          <p:nvPr>
            <p:ph type="ftr" sz="quarter" idx="11"/>
          </p:nvPr>
        </p:nvSpPr>
        <p:spPr/>
        <p:txBody>
          <a:bodyPr/>
          <a:lstStyle/>
          <a:p>
            <a:r>
              <a:rPr lang="en-US"/>
              <a:t>Chapter 6: System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21</a:t>
            </a:fld>
            <a:endParaRPr lang="en-US"/>
          </a:p>
        </p:txBody>
      </p:sp>
    </p:spTree>
    <p:extLst>
      <p:ext uri="{BB962C8B-B14F-4D97-AF65-F5344CB8AC3E}">
        <p14:creationId xmlns:p14="http://schemas.microsoft.com/office/powerpoint/2010/main" val="853270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90AFF93-45AE-CC4D-A56A-612CB3C1AB5C}" type="slidenum">
              <a:rPr lang="en-US" smtClean="0"/>
              <a:t>22</a:t>
            </a:fld>
            <a:endParaRPr lang="en-US"/>
          </a:p>
        </p:txBody>
      </p:sp>
      <p:sp>
        <p:nvSpPr>
          <p:cNvPr id="5" name="Subtitle 4"/>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a:t>Any Questions?</a:t>
            </a:r>
          </a:p>
        </p:txBody>
      </p:sp>
      <p:sp>
        <p:nvSpPr>
          <p:cNvPr id="3" name="Footer Placeholder 2"/>
          <p:cNvSpPr>
            <a:spLocks noGrp="1"/>
          </p:cNvSpPr>
          <p:nvPr>
            <p:ph type="ftr" sz="quarter" idx="4294967295"/>
          </p:nvPr>
        </p:nvSpPr>
        <p:spPr>
          <a:xfrm>
            <a:off x="0" y="6356350"/>
            <a:ext cx="5657850" cy="365125"/>
          </a:xfrm>
        </p:spPr>
        <p:txBody>
          <a:bodyPr/>
          <a:lstStyle/>
          <a:p>
            <a:r>
              <a:rPr lang="en-US"/>
              <a:t>Chapter 6: System Testing</a:t>
            </a:r>
          </a:p>
        </p:txBody>
      </p:sp>
    </p:spTree>
    <p:extLst>
      <p:ext uri="{BB962C8B-B14F-4D97-AF65-F5344CB8AC3E}">
        <p14:creationId xmlns:p14="http://schemas.microsoft.com/office/powerpoint/2010/main" val="20372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p>
        </p:txBody>
      </p:sp>
      <p:sp>
        <p:nvSpPr>
          <p:cNvPr id="3" name="Content Placeholder 2"/>
          <p:cNvSpPr>
            <a:spLocks noGrp="1"/>
          </p:cNvSpPr>
          <p:nvPr>
            <p:ph idx="1"/>
          </p:nvPr>
        </p:nvSpPr>
        <p:spPr/>
        <p:txBody>
          <a:bodyPr/>
          <a:lstStyle/>
          <a:p>
            <a:pPr>
              <a:defRPr/>
            </a:pPr>
            <a:r>
              <a:rPr lang="en-US" altLang="zh-CN" b="1" dirty="0">
                <a:latin typeface="Arial" charset="0"/>
                <a:ea typeface="宋体" charset="0"/>
                <a:cs typeface="宋体" charset="0"/>
              </a:rPr>
              <a:t>System testing</a:t>
            </a:r>
            <a:r>
              <a:rPr lang="zh-CN" altLang="en-US" dirty="0">
                <a:latin typeface="Arial" charset="0"/>
                <a:ea typeface="宋体" charset="0"/>
                <a:cs typeface="宋体" charset="0"/>
              </a:rPr>
              <a:t> </a:t>
            </a:r>
            <a:r>
              <a:rPr lang="en-US" altLang="zh-CN" dirty="0">
                <a:latin typeface="Arial" charset="0"/>
                <a:ea typeface="宋体" charset="0"/>
                <a:cs typeface="宋体" charset="0"/>
              </a:rPr>
              <a:t>is testing conducted on a complete, integrated system to evaluate the system's compliance with its requirements specifications. </a:t>
            </a:r>
          </a:p>
          <a:p>
            <a:pPr>
              <a:defRPr/>
            </a:pPr>
            <a:r>
              <a:rPr lang="en-US" altLang="zh-CN" dirty="0">
                <a:latin typeface="Arial" charset="0"/>
                <a:ea typeface="宋体" charset="0"/>
                <a:cs typeface="宋体" charset="0"/>
              </a:rPr>
              <a:t>System testing falls within the scope of black box testing, and as such, should require no knowledge of the inner design of the code or logic. </a:t>
            </a:r>
          </a:p>
          <a:p>
            <a:endParaRPr lang="en-US" dirty="0"/>
          </a:p>
        </p:txBody>
      </p:sp>
      <p:sp>
        <p:nvSpPr>
          <p:cNvPr id="4" name="Footer Placeholder 3"/>
          <p:cNvSpPr>
            <a:spLocks noGrp="1"/>
          </p:cNvSpPr>
          <p:nvPr>
            <p:ph type="ftr" sz="quarter" idx="11"/>
          </p:nvPr>
        </p:nvSpPr>
        <p:spPr/>
        <p:txBody>
          <a:bodyPr/>
          <a:lstStyle/>
          <a:p>
            <a:r>
              <a:rPr lang="en-US"/>
              <a:t>Chapter 6: System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3</a:t>
            </a:fld>
            <a:endParaRPr lang="en-US"/>
          </a:p>
        </p:txBody>
      </p:sp>
    </p:spTree>
    <p:extLst>
      <p:ext uri="{BB962C8B-B14F-4D97-AF65-F5344CB8AC3E}">
        <p14:creationId xmlns:p14="http://schemas.microsoft.com/office/powerpoint/2010/main" val="1366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836712"/>
          </a:xfrm>
        </p:spPr>
        <p:txBody>
          <a:bodyPr/>
          <a:lstStyle/>
          <a:p>
            <a:r>
              <a:rPr lang="en-US" dirty="0"/>
              <a:t>The V-model highlights testing</a:t>
            </a:r>
          </a:p>
        </p:txBody>
      </p:sp>
      <p:sp>
        <p:nvSpPr>
          <p:cNvPr id="4" name="Footer Placeholder 3"/>
          <p:cNvSpPr>
            <a:spLocks noGrp="1"/>
          </p:cNvSpPr>
          <p:nvPr>
            <p:ph type="ftr" sz="quarter" idx="11"/>
          </p:nvPr>
        </p:nvSpPr>
        <p:spPr/>
        <p:txBody>
          <a:bodyPr/>
          <a:lstStyle/>
          <a:p>
            <a:r>
              <a:rPr lang="en-US"/>
              <a:t>Chapter 6: System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4</a:t>
            </a:fld>
            <a:endParaRPr lang="en-US"/>
          </a:p>
        </p:txBody>
      </p:sp>
      <p:sp>
        <p:nvSpPr>
          <p:cNvPr id="6" name="Rectangle 5"/>
          <p:cNvSpPr/>
          <p:nvPr/>
        </p:nvSpPr>
        <p:spPr>
          <a:xfrm>
            <a:off x="2351584" y="2276872"/>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Functional</a:t>
            </a:r>
          </a:p>
          <a:p>
            <a:pPr algn="ctr"/>
            <a:r>
              <a:rPr lang="en-US" dirty="0"/>
              <a:t>Specification</a:t>
            </a:r>
          </a:p>
        </p:txBody>
      </p:sp>
      <p:sp>
        <p:nvSpPr>
          <p:cNvPr id="7" name="Rectangle 6"/>
          <p:cNvSpPr/>
          <p:nvPr/>
        </p:nvSpPr>
        <p:spPr>
          <a:xfrm>
            <a:off x="1703512" y="908720"/>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Requirements </a:t>
            </a:r>
          </a:p>
          <a:p>
            <a:pPr algn="ctr"/>
            <a:r>
              <a:rPr lang="en-US" dirty="0"/>
              <a:t>Specification</a:t>
            </a:r>
          </a:p>
        </p:txBody>
      </p:sp>
      <p:sp>
        <p:nvSpPr>
          <p:cNvPr id="8" name="Rectangle 7"/>
          <p:cNvSpPr/>
          <p:nvPr/>
        </p:nvSpPr>
        <p:spPr>
          <a:xfrm>
            <a:off x="3143672" y="3645024"/>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Architecture</a:t>
            </a:r>
          </a:p>
          <a:p>
            <a:pPr algn="ctr"/>
            <a:r>
              <a:rPr lang="en-US" dirty="0"/>
              <a:t>Specification</a:t>
            </a:r>
          </a:p>
        </p:txBody>
      </p:sp>
      <p:sp>
        <p:nvSpPr>
          <p:cNvPr id="9" name="Rectangle 8"/>
          <p:cNvSpPr/>
          <p:nvPr/>
        </p:nvSpPr>
        <p:spPr>
          <a:xfrm>
            <a:off x="4079776" y="4941168"/>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Module</a:t>
            </a:r>
          </a:p>
          <a:p>
            <a:pPr algn="ctr"/>
            <a:r>
              <a:rPr lang="en-US" dirty="0"/>
              <a:t>Specification</a:t>
            </a:r>
          </a:p>
        </p:txBody>
      </p:sp>
      <p:sp>
        <p:nvSpPr>
          <p:cNvPr id="10" name="Rectangle 9"/>
          <p:cNvSpPr/>
          <p:nvPr/>
        </p:nvSpPr>
        <p:spPr>
          <a:xfrm>
            <a:off x="6528048" y="4941168"/>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Unit</a:t>
            </a:r>
          </a:p>
          <a:p>
            <a:pPr algn="ctr"/>
            <a:r>
              <a:rPr lang="en-US" dirty="0"/>
              <a:t>Testing</a:t>
            </a:r>
          </a:p>
        </p:txBody>
      </p:sp>
      <p:sp>
        <p:nvSpPr>
          <p:cNvPr id="11" name="Rectangle 10"/>
          <p:cNvSpPr/>
          <p:nvPr/>
        </p:nvSpPr>
        <p:spPr>
          <a:xfrm>
            <a:off x="7320136" y="3645024"/>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Integration</a:t>
            </a:r>
          </a:p>
          <a:p>
            <a:pPr algn="ctr"/>
            <a:r>
              <a:rPr lang="en-US" dirty="0"/>
              <a:t>Testing</a:t>
            </a:r>
          </a:p>
        </p:txBody>
      </p:sp>
      <p:sp>
        <p:nvSpPr>
          <p:cNvPr id="12" name="Rectangle 11"/>
          <p:cNvSpPr/>
          <p:nvPr/>
        </p:nvSpPr>
        <p:spPr>
          <a:xfrm>
            <a:off x="7968208" y="2276872"/>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System</a:t>
            </a:r>
          </a:p>
          <a:p>
            <a:pPr algn="ctr"/>
            <a:r>
              <a:rPr lang="en-US" dirty="0"/>
              <a:t>Testing</a:t>
            </a:r>
          </a:p>
        </p:txBody>
      </p:sp>
      <p:sp>
        <p:nvSpPr>
          <p:cNvPr id="14" name="Rectangle 13"/>
          <p:cNvSpPr/>
          <p:nvPr/>
        </p:nvSpPr>
        <p:spPr>
          <a:xfrm>
            <a:off x="8688288" y="908720"/>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Acceptance Testing</a:t>
            </a:r>
          </a:p>
        </p:txBody>
      </p:sp>
      <p:sp>
        <p:nvSpPr>
          <p:cNvPr id="15" name="Rectangle 14"/>
          <p:cNvSpPr/>
          <p:nvPr/>
        </p:nvSpPr>
        <p:spPr>
          <a:xfrm>
            <a:off x="5663952" y="6165304"/>
            <a:ext cx="1080120" cy="5760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Coding</a:t>
            </a:r>
          </a:p>
        </p:txBody>
      </p:sp>
      <p:cxnSp>
        <p:nvCxnSpPr>
          <p:cNvPr id="17" name="Straight Arrow Connector 16"/>
          <p:cNvCxnSpPr>
            <a:stCxn id="7" idx="2"/>
            <a:endCxn id="6" idx="0"/>
          </p:cNvCxnSpPr>
          <p:nvPr/>
        </p:nvCxnSpPr>
        <p:spPr>
          <a:xfrm>
            <a:off x="2567608" y="1844824"/>
            <a:ext cx="648072"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6" idx="2"/>
            <a:endCxn id="8" idx="0"/>
          </p:cNvCxnSpPr>
          <p:nvPr/>
        </p:nvCxnSpPr>
        <p:spPr>
          <a:xfrm>
            <a:off x="3215680" y="3212976"/>
            <a:ext cx="792088"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2"/>
            <a:endCxn id="9" idx="0"/>
          </p:cNvCxnSpPr>
          <p:nvPr/>
        </p:nvCxnSpPr>
        <p:spPr>
          <a:xfrm>
            <a:off x="4007768" y="4581128"/>
            <a:ext cx="936104"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9" idx="2"/>
            <a:endCxn id="15" idx="1"/>
          </p:cNvCxnSpPr>
          <p:nvPr/>
        </p:nvCxnSpPr>
        <p:spPr>
          <a:xfrm>
            <a:off x="4943872" y="5877272"/>
            <a:ext cx="720080" cy="5760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15" idx="3"/>
            <a:endCxn id="10" idx="2"/>
          </p:cNvCxnSpPr>
          <p:nvPr/>
        </p:nvCxnSpPr>
        <p:spPr>
          <a:xfrm flipV="1">
            <a:off x="6744072" y="5877272"/>
            <a:ext cx="648072" cy="5760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0" idx="0"/>
            <a:endCxn id="11" idx="2"/>
          </p:cNvCxnSpPr>
          <p:nvPr/>
        </p:nvCxnSpPr>
        <p:spPr>
          <a:xfrm flipV="1">
            <a:off x="7392144" y="4581128"/>
            <a:ext cx="792088"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1" idx="0"/>
            <a:endCxn id="12" idx="2"/>
          </p:cNvCxnSpPr>
          <p:nvPr/>
        </p:nvCxnSpPr>
        <p:spPr>
          <a:xfrm flipV="1">
            <a:off x="8184232" y="3212976"/>
            <a:ext cx="648072"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12" idx="0"/>
            <a:endCxn id="14" idx="2"/>
          </p:cNvCxnSpPr>
          <p:nvPr/>
        </p:nvCxnSpPr>
        <p:spPr>
          <a:xfrm flipV="1">
            <a:off x="8832304" y="1844824"/>
            <a:ext cx="72008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7" idx="3"/>
            <a:endCxn id="14" idx="1"/>
          </p:cNvCxnSpPr>
          <p:nvPr/>
        </p:nvCxnSpPr>
        <p:spPr>
          <a:xfrm>
            <a:off x="3431704" y="1376772"/>
            <a:ext cx="5256584" cy="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6" idx="3"/>
            <a:endCxn id="12" idx="1"/>
          </p:cNvCxnSpPr>
          <p:nvPr/>
        </p:nvCxnSpPr>
        <p:spPr>
          <a:xfrm>
            <a:off x="4079776" y="2744924"/>
            <a:ext cx="3888432" cy="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8" idx="3"/>
            <a:endCxn id="11" idx="1"/>
          </p:cNvCxnSpPr>
          <p:nvPr/>
        </p:nvCxnSpPr>
        <p:spPr>
          <a:xfrm>
            <a:off x="4871864" y="4113076"/>
            <a:ext cx="2448272" cy="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9" idx="3"/>
            <a:endCxn id="10" idx="1"/>
          </p:cNvCxnSpPr>
          <p:nvPr/>
        </p:nvCxnSpPr>
        <p:spPr>
          <a:xfrm>
            <a:off x="5807968" y="5409220"/>
            <a:ext cx="720080" cy="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1165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 Concepts</a:t>
            </a:r>
          </a:p>
        </p:txBody>
      </p:sp>
      <p:sp>
        <p:nvSpPr>
          <p:cNvPr id="3" name="Content Placeholder 2"/>
          <p:cNvSpPr>
            <a:spLocks noGrp="1"/>
          </p:cNvSpPr>
          <p:nvPr>
            <p:ph idx="1"/>
          </p:nvPr>
        </p:nvSpPr>
        <p:spPr/>
        <p:txBody>
          <a:bodyPr/>
          <a:lstStyle/>
          <a:p>
            <a:pPr>
              <a:defRPr/>
            </a:pPr>
            <a:r>
              <a:rPr lang="en-US" altLang="zh-CN" b="1" dirty="0">
                <a:latin typeface="Arial" charset="0"/>
                <a:ea typeface="宋体" charset="0"/>
                <a:cs typeface="宋体" charset="0"/>
              </a:rPr>
              <a:t>Why is system testing necessary?</a:t>
            </a:r>
          </a:p>
          <a:p>
            <a:pPr lvl="1">
              <a:defRPr/>
            </a:pPr>
            <a:r>
              <a:rPr lang="en-US" altLang="zh-CN" dirty="0">
                <a:latin typeface="Arial" charset="0"/>
                <a:ea typeface="宋体" charset="0"/>
                <a:cs typeface="宋体" charset="0"/>
              </a:rPr>
              <a:t>Some properties only verifiable at system level</a:t>
            </a:r>
          </a:p>
          <a:p>
            <a:pPr lvl="2">
              <a:defRPr/>
            </a:pPr>
            <a:r>
              <a:rPr lang="en-US" altLang="zh-CN" dirty="0">
                <a:latin typeface="Arial" charset="0"/>
                <a:ea typeface="宋体" charset="0"/>
                <a:cs typeface="宋体" charset="0"/>
              </a:rPr>
              <a:t>Installation</a:t>
            </a:r>
            <a:r>
              <a:rPr lang="en-US" altLang="zh-CN" dirty="0">
                <a:latin typeface="Arial" charset="0"/>
              </a:rPr>
              <a:t> , usability, compatibility, etc. </a:t>
            </a:r>
            <a:endParaRPr lang="en-US" altLang="zh-CN" dirty="0">
              <a:latin typeface="Arial" charset="0"/>
              <a:ea typeface="宋体" charset="0"/>
              <a:cs typeface="宋体" charset="0"/>
            </a:endParaRPr>
          </a:p>
          <a:p>
            <a:pPr lvl="1">
              <a:defRPr/>
            </a:pPr>
            <a:r>
              <a:rPr lang="en-US" altLang="zh-CN" dirty="0">
                <a:latin typeface="Arial" charset="0"/>
                <a:ea typeface="宋体" charset="0"/>
                <a:cs typeface="宋体" charset="0"/>
              </a:rPr>
              <a:t>We may involve users at this level</a:t>
            </a:r>
          </a:p>
          <a:p>
            <a:pPr lvl="2">
              <a:defRPr/>
            </a:pPr>
            <a:r>
              <a:rPr lang="en-US" altLang="zh-CN" dirty="0">
                <a:latin typeface="Arial" charset="0"/>
                <a:ea typeface="宋体" charset="0"/>
                <a:cs typeface="宋体" charset="0"/>
              </a:rPr>
              <a:t>Use cases may not map to any specific integration unit</a:t>
            </a:r>
          </a:p>
          <a:p>
            <a:pPr lvl="2">
              <a:defRPr/>
            </a:pPr>
            <a:r>
              <a:rPr lang="en-US" altLang="zh-CN" dirty="0">
                <a:latin typeface="Arial" charset="0"/>
                <a:ea typeface="宋体" charset="0"/>
                <a:cs typeface="宋体" charset="0"/>
              </a:rPr>
              <a:t>Use of alpha and beta tests</a:t>
            </a:r>
          </a:p>
          <a:p>
            <a:pPr lvl="1">
              <a:defRPr/>
            </a:pPr>
            <a:r>
              <a:rPr lang="en-US" altLang="zh-CN" dirty="0">
                <a:latin typeface="Arial" charset="0"/>
                <a:ea typeface="宋体" charset="0"/>
                <a:cs typeface="宋体" charset="0"/>
              </a:rPr>
              <a:t>The environment of the system is taken into account</a:t>
            </a:r>
          </a:p>
        </p:txBody>
      </p:sp>
      <p:sp>
        <p:nvSpPr>
          <p:cNvPr id="4" name="Footer Placeholder 3"/>
          <p:cNvSpPr>
            <a:spLocks noGrp="1"/>
          </p:cNvSpPr>
          <p:nvPr>
            <p:ph type="ftr" sz="quarter" idx="11"/>
          </p:nvPr>
        </p:nvSpPr>
        <p:spPr/>
        <p:txBody>
          <a:bodyPr/>
          <a:lstStyle/>
          <a:p>
            <a:r>
              <a:rPr lang="en-US"/>
              <a:t>Chapter 6: System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5</a:t>
            </a:fld>
            <a:endParaRPr lang="en-US"/>
          </a:p>
        </p:txBody>
      </p:sp>
    </p:spTree>
    <p:extLst>
      <p:ext uri="{BB962C8B-B14F-4D97-AF65-F5344CB8AC3E}">
        <p14:creationId xmlns:p14="http://schemas.microsoft.com/office/powerpoint/2010/main" val="52712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448573" y="152400"/>
            <a:ext cx="10219427" cy="1143000"/>
          </a:xfrm>
        </p:spPr>
        <p:txBody>
          <a:bodyPr/>
          <a:lstStyle/>
          <a:p>
            <a:pPr eaLnBrk="1" hangingPunct="1">
              <a:defRPr/>
            </a:pPr>
            <a:r>
              <a:rPr lang="en-US" altLang="zh-CN" dirty="0">
                <a:latin typeface="Arial" charset="0"/>
                <a:ea typeface="宋体" charset="0"/>
                <a:cs typeface="宋体" charset="0"/>
              </a:rPr>
              <a:t>System Testing Concepts</a:t>
            </a:r>
          </a:p>
        </p:txBody>
      </p:sp>
      <p:sp>
        <p:nvSpPr>
          <p:cNvPr id="20483" name="Rectangle 17"/>
          <p:cNvSpPr>
            <a:spLocks noChangeArrowheads="1"/>
          </p:cNvSpPr>
          <p:nvPr/>
        </p:nvSpPr>
        <p:spPr bwMode="auto">
          <a:xfrm>
            <a:off x="4224338" y="3230564"/>
            <a:ext cx="1655762" cy="935037"/>
          </a:xfrm>
          <a:prstGeom prst="rect">
            <a:avLst/>
          </a:prstGeom>
          <a:ln/>
          <a:extLst>
            <a:ext uri="{91240B29-F687-4f45-9708-019B960494DF}">
              <a14:hiddenLine xmlns="" xmlns:a14="http://schemas.microsoft.com/office/drawing/2010/main" w="9525">
                <a:solidFill>
                  <a:srgbClr val="000000"/>
                </a:solidFill>
                <a:miter lim="800000"/>
                <a:headEnd/>
                <a:tailEnd/>
              </a14:hiddenLine>
            </a:ext>
          </a:extLst>
        </p:spPr>
        <p:style>
          <a:lnRef idx="1">
            <a:schemeClr val="accent6"/>
          </a:lnRef>
          <a:fillRef idx="3">
            <a:schemeClr val="accent6"/>
          </a:fillRef>
          <a:effectRef idx="2">
            <a:schemeClr val="accent6"/>
          </a:effectRef>
          <a:fontRef idx="minor">
            <a:schemeClr val="lt1"/>
          </a:fontRef>
        </p:style>
        <p:txBody>
          <a:bodyPr anchor="ctr"/>
          <a:lstStyle/>
          <a:p>
            <a:pPr algn="ctr"/>
            <a:r>
              <a:rPr lang="en-US" altLang="zh-CN">
                <a:latin typeface="Arial" charset="0"/>
                <a:ea typeface="宋体" charset="0"/>
                <a:cs typeface="宋体" charset="0"/>
              </a:rPr>
              <a:t>Non-functional Test</a:t>
            </a:r>
          </a:p>
        </p:txBody>
      </p:sp>
      <p:sp>
        <p:nvSpPr>
          <p:cNvPr id="20484" name="Rectangle 18"/>
          <p:cNvSpPr>
            <a:spLocks noChangeArrowheads="1"/>
          </p:cNvSpPr>
          <p:nvPr/>
        </p:nvSpPr>
        <p:spPr bwMode="auto">
          <a:xfrm>
            <a:off x="6311901" y="3230564"/>
            <a:ext cx="1655763" cy="935037"/>
          </a:xfrm>
          <a:prstGeom prst="rect">
            <a:avLst/>
          </a:prstGeom>
          <a:ln/>
          <a:extLst>
            <a:ext uri="{91240B29-F687-4f45-9708-019B960494DF}">
              <a14:hiddenLine xmlns="" xmlns:a14="http://schemas.microsoft.com/office/drawing/2010/main" w="9525">
                <a:solidFill>
                  <a:srgbClr val="000000"/>
                </a:solidFill>
                <a:miter lim="800000"/>
                <a:headEnd/>
                <a:tailEnd/>
              </a14:hiddenLine>
            </a:ext>
          </a:extLst>
        </p:spPr>
        <p:style>
          <a:lnRef idx="1">
            <a:schemeClr val="accent6"/>
          </a:lnRef>
          <a:fillRef idx="3">
            <a:schemeClr val="accent6"/>
          </a:fillRef>
          <a:effectRef idx="2">
            <a:schemeClr val="accent6"/>
          </a:effectRef>
          <a:fontRef idx="minor">
            <a:schemeClr val="lt1"/>
          </a:fontRef>
        </p:style>
        <p:txBody>
          <a:bodyPr anchor="ctr"/>
          <a:lstStyle/>
          <a:p>
            <a:pPr algn="ctr"/>
            <a:r>
              <a:rPr lang="en-US" altLang="zh-CN">
                <a:latin typeface="Arial" charset="0"/>
                <a:ea typeface="宋体" charset="0"/>
                <a:cs typeface="宋体" charset="0"/>
              </a:rPr>
              <a:t>Acceptance Test</a:t>
            </a:r>
          </a:p>
        </p:txBody>
      </p:sp>
      <p:sp>
        <p:nvSpPr>
          <p:cNvPr id="20485" name="Rectangle 19"/>
          <p:cNvSpPr>
            <a:spLocks noChangeArrowheads="1"/>
          </p:cNvSpPr>
          <p:nvPr/>
        </p:nvSpPr>
        <p:spPr bwMode="auto">
          <a:xfrm>
            <a:off x="2135188" y="3230564"/>
            <a:ext cx="1655762" cy="935037"/>
          </a:xfrm>
          <a:prstGeom prst="rect">
            <a:avLst/>
          </a:prstGeom>
          <a:ln/>
          <a:extLst>
            <a:ext uri="{91240B29-F687-4f45-9708-019B960494DF}">
              <a14:hiddenLine xmlns="" xmlns:a14="http://schemas.microsoft.com/office/drawing/2010/main" w="9525">
                <a:solidFill>
                  <a:srgbClr val="000000"/>
                </a:solidFill>
                <a:miter lim="800000"/>
                <a:headEnd/>
                <a:tailEnd/>
              </a14:hiddenLine>
            </a:ext>
          </a:extLst>
        </p:spPr>
        <p:style>
          <a:lnRef idx="1">
            <a:schemeClr val="accent6"/>
          </a:lnRef>
          <a:fillRef idx="3">
            <a:schemeClr val="accent6"/>
          </a:fillRef>
          <a:effectRef idx="2">
            <a:schemeClr val="accent6"/>
          </a:effectRef>
          <a:fontRef idx="minor">
            <a:schemeClr val="lt1"/>
          </a:fontRef>
        </p:style>
        <p:txBody>
          <a:bodyPr anchor="ctr"/>
          <a:lstStyle/>
          <a:p>
            <a:pPr algn="ctr"/>
            <a:r>
              <a:rPr lang="en-US" altLang="zh-CN">
                <a:latin typeface="Arial" charset="0"/>
                <a:ea typeface="宋体" charset="0"/>
                <a:cs typeface="宋体" charset="0"/>
              </a:rPr>
              <a:t>Function Test</a:t>
            </a:r>
          </a:p>
        </p:txBody>
      </p:sp>
      <p:sp>
        <p:nvSpPr>
          <p:cNvPr id="20486" name="Rectangle 20"/>
          <p:cNvSpPr>
            <a:spLocks noChangeArrowheads="1"/>
          </p:cNvSpPr>
          <p:nvPr/>
        </p:nvSpPr>
        <p:spPr bwMode="auto">
          <a:xfrm>
            <a:off x="8401051" y="3230564"/>
            <a:ext cx="1655763" cy="935037"/>
          </a:xfrm>
          <a:prstGeom prst="rect">
            <a:avLst/>
          </a:prstGeom>
          <a:ln/>
          <a:extLst>
            <a:ext uri="{91240B29-F687-4f45-9708-019B960494DF}">
              <a14:hiddenLine xmlns="" xmlns:a14="http://schemas.microsoft.com/office/drawing/2010/main" w="9525">
                <a:solidFill>
                  <a:srgbClr val="000000"/>
                </a:solidFill>
                <a:miter lim="800000"/>
                <a:headEnd/>
                <a:tailEnd/>
              </a14:hiddenLine>
            </a:ext>
          </a:extLst>
        </p:spPr>
        <p:style>
          <a:lnRef idx="1">
            <a:schemeClr val="accent6"/>
          </a:lnRef>
          <a:fillRef idx="3">
            <a:schemeClr val="accent6"/>
          </a:fillRef>
          <a:effectRef idx="2">
            <a:schemeClr val="accent6"/>
          </a:effectRef>
          <a:fontRef idx="minor">
            <a:schemeClr val="lt1"/>
          </a:fontRef>
        </p:style>
        <p:txBody>
          <a:bodyPr anchor="ctr"/>
          <a:lstStyle/>
          <a:p>
            <a:pPr algn="ctr"/>
            <a:r>
              <a:rPr lang="en-US" altLang="zh-CN">
                <a:latin typeface="Arial" charset="0"/>
                <a:ea typeface="宋体" charset="0"/>
                <a:cs typeface="宋体" charset="0"/>
              </a:rPr>
              <a:t>Installation Test</a:t>
            </a:r>
          </a:p>
        </p:txBody>
      </p:sp>
      <p:cxnSp>
        <p:nvCxnSpPr>
          <p:cNvPr id="20487" name="AutoShape 22"/>
          <p:cNvCxnSpPr>
            <a:cxnSpLocks noChangeShapeType="1"/>
            <a:stCxn id="20485" idx="3"/>
            <a:endCxn id="20483" idx="1"/>
          </p:cNvCxnSpPr>
          <p:nvPr/>
        </p:nvCxnSpPr>
        <p:spPr bwMode="auto">
          <a:xfrm>
            <a:off x="3790950" y="3698875"/>
            <a:ext cx="433388" cy="0"/>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0488" name="AutoShape 23"/>
          <p:cNvCxnSpPr>
            <a:cxnSpLocks noChangeShapeType="1"/>
            <a:stCxn id="20483" idx="3"/>
            <a:endCxn id="20484" idx="1"/>
          </p:cNvCxnSpPr>
          <p:nvPr/>
        </p:nvCxnSpPr>
        <p:spPr bwMode="auto">
          <a:xfrm>
            <a:off x="5880100" y="3698875"/>
            <a:ext cx="431800" cy="0"/>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0489" name="AutoShape 24"/>
          <p:cNvCxnSpPr>
            <a:cxnSpLocks noChangeShapeType="1"/>
            <a:stCxn id="20484" idx="3"/>
            <a:endCxn id="20486" idx="1"/>
          </p:cNvCxnSpPr>
          <p:nvPr/>
        </p:nvCxnSpPr>
        <p:spPr bwMode="auto">
          <a:xfrm>
            <a:off x="7967664" y="3698875"/>
            <a:ext cx="433387" cy="0"/>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0490" name="Line 25"/>
          <p:cNvSpPr>
            <a:spLocks noChangeShapeType="1"/>
          </p:cNvSpPr>
          <p:nvPr/>
        </p:nvSpPr>
        <p:spPr bwMode="auto">
          <a:xfrm>
            <a:off x="1774826" y="3733800"/>
            <a:ext cx="360363"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0491" name="Line 26"/>
          <p:cNvSpPr>
            <a:spLocks noChangeShapeType="1"/>
          </p:cNvSpPr>
          <p:nvPr/>
        </p:nvSpPr>
        <p:spPr bwMode="auto">
          <a:xfrm>
            <a:off x="10056813" y="3662363"/>
            <a:ext cx="360362"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0492" name="Text Box 27"/>
          <p:cNvSpPr txBox="1">
            <a:spLocks noChangeArrowheads="1"/>
          </p:cNvSpPr>
          <p:nvPr/>
        </p:nvSpPr>
        <p:spPr bwMode="auto">
          <a:xfrm>
            <a:off x="2100262" y="1646238"/>
            <a:ext cx="1800225" cy="915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w Cen MT" charset="0"/>
                <a:ea typeface="ＭＳ Ｐゴシック" charset="0"/>
                <a:cs typeface="ＭＳ Ｐゴシック" charset="0"/>
              </a:defRPr>
            </a:lvl1pPr>
            <a:lvl2pPr marL="742950" indent="-285750" eaLnBrk="0" hangingPunct="0">
              <a:defRPr sz="2400" b="1">
                <a:solidFill>
                  <a:schemeClr val="tx1"/>
                </a:solidFill>
                <a:latin typeface="Tw Cen MT" charset="0"/>
                <a:ea typeface="ＭＳ Ｐゴシック" charset="0"/>
              </a:defRPr>
            </a:lvl2pPr>
            <a:lvl3pPr marL="1143000" indent="-228600" eaLnBrk="0" hangingPunct="0">
              <a:defRPr sz="2400" b="1">
                <a:solidFill>
                  <a:schemeClr val="tx1"/>
                </a:solidFill>
                <a:latin typeface="Tw Cen MT" charset="0"/>
                <a:ea typeface="ＭＳ Ｐゴシック" charset="0"/>
              </a:defRPr>
            </a:lvl3pPr>
            <a:lvl4pPr marL="1600200" indent="-228600" eaLnBrk="0" hangingPunct="0">
              <a:defRPr sz="2400" b="1">
                <a:solidFill>
                  <a:schemeClr val="tx1"/>
                </a:solidFill>
                <a:latin typeface="Tw Cen MT" charset="0"/>
                <a:ea typeface="ＭＳ Ｐゴシック" charset="0"/>
              </a:defRPr>
            </a:lvl4pPr>
            <a:lvl5pPr marL="2057400" indent="-228600" eaLnBrk="0" hangingPunct="0">
              <a:defRPr sz="2400" b="1">
                <a:solidFill>
                  <a:schemeClr val="tx1"/>
                </a:solidFill>
                <a:latin typeface="Tw Cen MT" charset="0"/>
                <a:ea typeface="ＭＳ Ｐゴシック" charset="0"/>
              </a:defRPr>
            </a:lvl5pPr>
            <a:lvl6pPr marL="2514600" indent="-228600" eaLnBrk="0" fontAlgn="base" hangingPunct="0">
              <a:spcBef>
                <a:spcPct val="0"/>
              </a:spcBef>
              <a:spcAft>
                <a:spcPct val="0"/>
              </a:spcAft>
              <a:defRPr sz="2400" b="1">
                <a:solidFill>
                  <a:schemeClr val="tx1"/>
                </a:solidFill>
                <a:latin typeface="Tw Cen MT" charset="0"/>
                <a:ea typeface="ＭＳ Ｐゴシック" charset="0"/>
              </a:defRPr>
            </a:lvl6pPr>
            <a:lvl7pPr marL="2971800" indent="-228600" eaLnBrk="0" fontAlgn="base" hangingPunct="0">
              <a:spcBef>
                <a:spcPct val="0"/>
              </a:spcBef>
              <a:spcAft>
                <a:spcPct val="0"/>
              </a:spcAft>
              <a:defRPr sz="2400" b="1">
                <a:solidFill>
                  <a:schemeClr val="tx1"/>
                </a:solidFill>
                <a:latin typeface="Tw Cen MT" charset="0"/>
                <a:ea typeface="ＭＳ Ｐゴシック" charset="0"/>
              </a:defRPr>
            </a:lvl7pPr>
            <a:lvl8pPr marL="3429000" indent="-228600" eaLnBrk="0" fontAlgn="base" hangingPunct="0">
              <a:spcBef>
                <a:spcPct val="0"/>
              </a:spcBef>
              <a:spcAft>
                <a:spcPct val="0"/>
              </a:spcAft>
              <a:defRPr sz="2400" b="1">
                <a:solidFill>
                  <a:schemeClr val="tx1"/>
                </a:solidFill>
                <a:latin typeface="Tw Cen MT" charset="0"/>
                <a:ea typeface="ＭＳ Ｐゴシック" charset="0"/>
              </a:defRPr>
            </a:lvl8pPr>
            <a:lvl9pPr marL="3886200" indent="-228600" eaLnBrk="0" fontAlgn="base" hangingPunct="0">
              <a:spcBef>
                <a:spcPct val="0"/>
              </a:spcBef>
              <a:spcAft>
                <a:spcPct val="0"/>
              </a:spcAft>
              <a:defRPr sz="2400" b="1">
                <a:solidFill>
                  <a:schemeClr val="tx1"/>
                </a:solidFill>
                <a:latin typeface="Tw Cen MT" charset="0"/>
                <a:ea typeface="ＭＳ Ｐゴシック" charset="0"/>
              </a:defRPr>
            </a:lvl9pPr>
          </a:lstStyle>
          <a:p>
            <a:pPr algn="ctr" eaLnBrk="1" hangingPunct="1"/>
            <a:r>
              <a:rPr lang="en-US" altLang="zh-CN" sz="1800" dirty="0">
                <a:latin typeface="Arial" charset="0"/>
                <a:ea typeface="宋体" charset="0"/>
                <a:cs typeface="宋体" charset="0"/>
              </a:rPr>
              <a:t>System functional requirements</a:t>
            </a:r>
          </a:p>
        </p:txBody>
      </p:sp>
      <p:sp>
        <p:nvSpPr>
          <p:cNvPr id="20493" name="Text Box 28"/>
          <p:cNvSpPr txBox="1">
            <a:spLocks noChangeArrowheads="1"/>
          </p:cNvSpPr>
          <p:nvPr/>
        </p:nvSpPr>
        <p:spPr bwMode="auto">
          <a:xfrm>
            <a:off x="4152106" y="1661321"/>
            <a:ext cx="1800225" cy="915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w Cen MT" charset="0"/>
                <a:ea typeface="ＭＳ Ｐゴシック" charset="0"/>
                <a:cs typeface="ＭＳ Ｐゴシック" charset="0"/>
              </a:defRPr>
            </a:lvl1pPr>
            <a:lvl2pPr marL="742950" indent="-285750" eaLnBrk="0" hangingPunct="0">
              <a:defRPr sz="2400" b="1">
                <a:solidFill>
                  <a:schemeClr val="tx1"/>
                </a:solidFill>
                <a:latin typeface="Tw Cen MT" charset="0"/>
                <a:ea typeface="ＭＳ Ｐゴシック" charset="0"/>
              </a:defRPr>
            </a:lvl2pPr>
            <a:lvl3pPr marL="1143000" indent="-228600" eaLnBrk="0" hangingPunct="0">
              <a:defRPr sz="2400" b="1">
                <a:solidFill>
                  <a:schemeClr val="tx1"/>
                </a:solidFill>
                <a:latin typeface="Tw Cen MT" charset="0"/>
                <a:ea typeface="ＭＳ Ｐゴシック" charset="0"/>
              </a:defRPr>
            </a:lvl3pPr>
            <a:lvl4pPr marL="1600200" indent="-228600" eaLnBrk="0" hangingPunct="0">
              <a:defRPr sz="2400" b="1">
                <a:solidFill>
                  <a:schemeClr val="tx1"/>
                </a:solidFill>
                <a:latin typeface="Tw Cen MT" charset="0"/>
                <a:ea typeface="ＭＳ Ｐゴシック" charset="0"/>
              </a:defRPr>
            </a:lvl4pPr>
            <a:lvl5pPr marL="2057400" indent="-228600" eaLnBrk="0" hangingPunct="0">
              <a:defRPr sz="2400" b="1">
                <a:solidFill>
                  <a:schemeClr val="tx1"/>
                </a:solidFill>
                <a:latin typeface="Tw Cen MT" charset="0"/>
                <a:ea typeface="ＭＳ Ｐゴシック" charset="0"/>
              </a:defRPr>
            </a:lvl5pPr>
            <a:lvl6pPr marL="2514600" indent="-228600" eaLnBrk="0" fontAlgn="base" hangingPunct="0">
              <a:spcBef>
                <a:spcPct val="0"/>
              </a:spcBef>
              <a:spcAft>
                <a:spcPct val="0"/>
              </a:spcAft>
              <a:defRPr sz="2400" b="1">
                <a:solidFill>
                  <a:schemeClr val="tx1"/>
                </a:solidFill>
                <a:latin typeface="Tw Cen MT" charset="0"/>
                <a:ea typeface="ＭＳ Ｐゴシック" charset="0"/>
              </a:defRPr>
            </a:lvl6pPr>
            <a:lvl7pPr marL="2971800" indent="-228600" eaLnBrk="0" fontAlgn="base" hangingPunct="0">
              <a:spcBef>
                <a:spcPct val="0"/>
              </a:spcBef>
              <a:spcAft>
                <a:spcPct val="0"/>
              </a:spcAft>
              <a:defRPr sz="2400" b="1">
                <a:solidFill>
                  <a:schemeClr val="tx1"/>
                </a:solidFill>
                <a:latin typeface="Tw Cen MT" charset="0"/>
                <a:ea typeface="ＭＳ Ｐゴシック" charset="0"/>
              </a:defRPr>
            </a:lvl7pPr>
            <a:lvl8pPr marL="3429000" indent="-228600" eaLnBrk="0" fontAlgn="base" hangingPunct="0">
              <a:spcBef>
                <a:spcPct val="0"/>
              </a:spcBef>
              <a:spcAft>
                <a:spcPct val="0"/>
              </a:spcAft>
              <a:defRPr sz="2400" b="1">
                <a:solidFill>
                  <a:schemeClr val="tx1"/>
                </a:solidFill>
                <a:latin typeface="Tw Cen MT" charset="0"/>
                <a:ea typeface="ＭＳ Ｐゴシック" charset="0"/>
              </a:defRPr>
            </a:lvl8pPr>
            <a:lvl9pPr marL="3886200" indent="-228600" eaLnBrk="0" fontAlgn="base" hangingPunct="0">
              <a:spcBef>
                <a:spcPct val="0"/>
              </a:spcBef>
              <a:spcAft>
                <a:spcPct val="0"/>
              </a:spcAft>
              <a:defRPr sz="2400" b="1">
                <a:solidFill>
                  <a:schemeClr val="tx1"/>
                </a:solidFill>
                <a:latin typeface="Tw Cen MT" charset="0"/>
                <a:ea typeface="ＭＳ Ｐゴシック" charset="0"/>
              </a:defRPr>
            </a:lvl9pPr>
          </a:lstStyle>
          <a:p>
            <a:pPr algn="ctr" eaLnBrk="1" hangingPunct="1"/>
            <a:r>
              <a:rPr lang="en-US" altLang="zh-CN" sz="1800" dirty="0">
                <a:latin typeface="Arial" charset="0"/>
                <a:ea typeface="宋体" charset="0"/>
                <a:cs typeface="宋体" charset="0"/>
              </a:rPr>
              <a:t>Other</a:t>
            </a:r>
          </a:p>
          <a:p>
            <a:pPr algn="ctr" eaLnBrk="1" hangingPunct="1"/>
            <a:r>
              <a:rPr lang="en-US" altLang="zh-CN" sz="1800" dirty="0">
                <a:latin typeface="Arial" charset="0"/>
                <a:ea typeface="宋体" charset="0"/>
                <a:cs typeface="宋体" charset="0"/>
              </a:rPr>
              <a:t>software requirements</a:t>
            </a:r>
          </a:p>
        </p:txBody>
      </p:sp>
      <p:sp>
        <p:nvSpPr>
          <p:cNvPr id="20494" name="Text Box 29"/>
          <p:cNvSpPr txBox="1">
            <a:spLocks noChangeArrowheads="1"/>
          </p:cNvSpPr>
          <p:nvPr/>
        </p:nvSpPr>
        <p:spPr bwMode="auto">
          <a:xfrm>
            <a:off x="6383339" y="1657350"/>
            <a:ext cx="1728787" cy="91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w Cen MT" charset="0"/>
                <a:ea typeface="ＭＳ Ｐゴシック" charset="0"/>
                <a:cs typeface="ＭＳ Ｐゴシック" charset="0"/>
              </a:defRPr>
            </a:lvl1pPr>
            <a:lvl2pPr marL="742950" indent="-285750" eaLnBrk="0" hangingPunct="0">
              <a:defRPr sz="2400" b="1">
                <a:solidFill>
                  <a:schemeClr val="tx1"/>
                </a:solidFill>
                <a:latin typeface="Tw Cen MT" charset="0"/>
                <a:ea typeface="ＭＳ Ｐゴシック" charset="0"/>
              </a:defRPr>
            </a:lvl2pPr>
            <a:lvl3pPr marL="1143000" indent="-228600" eaLnBrk="0" hangingPunct="0">
              <a:defRPr sz="2400" b="1">
                <a:solidFill>
                  <a:schemeClr val="tx1"/>
                </a:solidFill>
                <a:latin typeface="Tw Cen MT" charset="0"/>
                <a:ea typeface="ＭＳ Ｐゴシック" charset="0"/>
              </a:defRPr>
            </a:lvl3pPr>
            <a:lvl4pPr marL="1600200" indent="-228600" eaLnBrk="0" hangingPunct="0">
              <a:defRPr sz="2400" b="1">
                <a:solidFill>
                  <a:schemeClr val="tx1"/>
                </a:solidFill>
                <a:latin typeface="Tw Cen MT" charset="0"/>
                <a:ea typeface="ＭＳ Ｐゴシック" charset="0"/>
              </a:defRPr>
            </a:lvl4pPr>
            <a:lvl5pPr marL="2057400" indent="-228600" eaLnBrk="0" hangingPunct="0">
              <a:defRPr sz="2400" b="1">
                <a:solidFill>
                  <a:schemeClr val="tx1"/>
                </a:solidFill>
                <a:latin typeface="Tw Cen MT" charset="0"/>
                <a:ea typeface="ＭＳ Ｐゴシック" charset="0"/>
              </a:defRPr>
            </a:lvl5pPr>
            <a:lvl6pPr marL="2514600" indent="-228600" eaLnBrk="0" fontAlgn="base" hangingPunct="0">
              <a:spcBef>
                <a:spcPct val="0"/>
              </a:spcBef>
              <a:spcAft>
                <a:spcPct val="0"/>
              </a:spcAft>
              <a:defRPr sz="2400" b="1">
                <a:solidFill>
                  <a:schemeClr val="tx1"/>
                </a:solidFill>
                <a:latin typeface="Tw Cen MT" charset="0"/>
                <a:ea typeface="ＭＳ Ｐゴシック" charset="0"/>
              </a:defRPr>
            </a:lvl6pPr>
            <a:lvl7pPr marL="2971800" indent="-228600" eaLnBrk="0" fontAlgn="base" hangingPunct="0">
              <a:spcBef>
                <a:spcPct val="0"/>
              </a:spcBef>
              <a:spcAft>
                <a:spcPct val="0"/>
              </a:spcAft>
              <a:defRPr sz="2400" b="1">
                <a:solidFill>
                  <a:schemeClr val="tx1"/>
                </a:solidFill>
                <a:latin typeface="Tw Cen MT" charset="0"/>
                <a:ea typeface="ＭＳ Ｐゴシック" charset="0"/>
              </a:defRPr>
            </a:lvl7pPr>
            <a:lvl8pPr marL="3429000" indent="-228600" eaLnBrk="0" fontAlgn="base" hangingPunct="0">
              <a:spcBef>
                <a:spcPct val="0"/>
              </a:spcBef>
              <a:spcAft>
                <a:spcPct val="0"/>
              </a:spcAft>
              <a:defRPr sz="2400" b="1">
                <a:solidFill>
                  <a:schemeClr val="tx1"/>
                </a:solidFill>
                <a:latin typeface="Tw Cen MT" charset="0"/>
                <a:ea typeface="ＭＳ Ｐゴシック" charset="0"/>
              </a:defRPr>
            </a:lvl8pPr>
            <a:lvl9pPr marL="3886200" indent="-228600" eaLnBrk="0" fontAlgn="base" hangingPunct="0">
              <a:spcBef>
                <a:spcPct val="0"/>
              </a:spcBef>
              <a:spcAft>
                <a:spcPct val="0"/>
              </a:spcAft>
              <a:defRPr sz="2400" b="1">
                <a:solidFill>
                  <a:schemeClr val="tx1"/>
                </a:solidFill>
                <a:latin typeface="Tw Cen MT" charset="0"/>
                <a:ea typeface="ＭＳ Ｐゴシック" charset="0"/>
              </a:defRPr>
            </a:lvl9pPr>
          </a:lstStyle>
          <a:p>
            <a:pPr algn="ctr" eaLnBrk="1" hangingPunct="1"/>
            <a:r>
              <a:rPr lang="en-US" altLang="zh-CN" sz="1800" dirty="0">
                <a:latin typeface="Arial" charset="0"/>
                <a:ea typeface="宋体" charset="0"/>
                <a:cs typeface="宋体" charset="0"/>
              </a:rPr>
              <a:t>Customer requirements</a:t>
            </a:r>
          </a:p>
          <a:p>
            <a:pPr algn="ctr" eaLnBrk="1" hangingPunct="1"/>
            <a:r>
              <a:rPr lang="en-US" altLang="zh-CN" sz="1800" dirty="0">
                <a:latin typeface="Arial" charset="0"/>
                <a:ea typeface="宋体" charset="0"/>
                <a:cs typeface="宋体" charset="0"/>
              </a:rPr>
              <a:t>specification</a:t>
            </a:r>
          </a:p>
        </p:txBody>
      </p:sp>
      <p:sp>
        <p:nvSpPr>
          <p:cNvPr id="20495" name="Text Box 30"/>
          <p:cNvSpPr txBox="1">
            <a:spLocks noChangeArrowheads="1"/>
          </p:cNvSpPr>
          <p:nvPr/>
        </p:nvSpPr>
        <p:spPr bwMode="auto">
          <a:xfrm>
            <a:off x="8472489" y="1646238"/>
            <a:ext cx="158432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w Cen MT" charset="0"/>
                <a:ea typeface="ＭＳ Ｐゴシック" charset="0"/>
                <a:cs typeface="ＭＳ Ｐゴシック" charset="0"/>
              </a:defRPr>
            </a:lvl1pPr>
            <a:lvl2pPr marL="742950" indent="-285750" eaLnBrk="0" hangingPunct="0">
              <a:defRPr sz="2400" b="1">
                <a:solidFill>
                  <a:schemeClr val="tx1"/>
                </a:solidFill>
                <a:latin typeface="Tw Cen MT" charset="0"/>
                <a:ea typeface="ＭＳ Ｐゴシック" charset="0"/>
              </a:defRPr>
            </a:lvl2pPr>
            <a:lvl3pPr marL="1143000" indent="-228600" eaLnBrk="0" hangingPunct="0">
              <a:defRPr sz="2400" b="1">
                <a:solidFill>
                  <a:schemeClr val="tx1"/>
                </a:solidFill>
                <a:latin typeface="Tw Cen MT" charset="0"/>
                <a:ea typeface="ＭＳ Ｐゴシック" charset="0"/>
              </a:defRPr>
            </a:lvl3pPr>
            <a:lvl4pPr marL="1600200" indent="-228600" eaLnBrk="0" hangingPunct="0">
              <a:defRPr sz="2400" b="1">
                <a:solidFill>
                  <a:schemeClr val="tx1"/>
                </a:solidFill>
                <a:latin typeface="Tw Cen MT" charset="0"/>
                <a:ea typeface="ＭＳ Ｐゴシック" charset="0"/>
              </a:defRPr>
            </a:lvl4pPr>
            <a:lvl5pPr marL="2057400" indent="-228600" eaLnBrk="0" hangingPunct="0">
              <a:defRPr sz="2400" b="1">
                <a:solidFill>
                  <a:schemeClr val="tx1"/>
                </a:solidFill>
                <a:latin typeface="Tw Cen MT" charset="0"/>
                <a:ea typeface="ＭＳ Ｐゴシック" charset="0"/>
              </a:defRPr>
            </a:lvl5pPr>
            <a:lvl6pPr marL="2514600" indent="-228600" eaLnBrk="0" fontAlgn="base" hangingPunct="0">
              <a:spcBef>
                <a:spcPct val="0"/>
              </a:spcBef>
              <a:spcAft>
                <a:spcPct val="0"/>
              </a:spcAft>
              <a:defRPr sz="2400" b="1">
                <a:solidFill>
                  <a:schemeClr val="tx1"/>
                </a:solidFill>
                <a:latin typeface="Tw Cen MT" charset="0"/>
                <a:ea typeface="ＭＳ Ｐゴシック" charset="0"/>
              </a:defRPr>
            </a:lvl6pPr>
            <a:lvl7pPr marL="2971800" indent="-228600" eaLnBrk="0" fontAlgn="base" hangingPunct="0">
              <a:spcBef>
                <a:spcPct val="0"/>
              </a:spcBef>
              <a:spcAft>
                <a:spcPct val="0"/>
              </a:spcAft>
              <a:defRPr sz="2400" b="1">
                <a:solidFill>
                  <a:schemeClr val="tx1"/>
                </a:solidFill>
                <a:latin typeface="Tw Cen MT" charset="0"/>
                <a:ea typeface="ＭＳ Ｐゴシック" charset="0"/>
              </a:defRPr>
            </a:lvl7pPr>
            <a:lvl8pPr marL="3429000" indent="-228600" eaLnBrk="0" fontAlgn="base" hangingPunct="0">
              <a:spcBef>
                <a:spcPct val="0"/>
              </a:spcBef>
              <a:spcAft>
                <a:spcPct val="0"/>
              </a:spcAft>
              <a:defRPr sz="2400" b="1">
                <a:solidFill>
                  <a:schemeClr val="tx1"/>
                </a:solidFill>
                <a:latin typeface="Tw Cen MT" charset="0"/>
                <a:ea typeface="ＭＳ Ｐゴシック" charset="0"/>
              </a:defRPr>
            </a:lvl8pPr>
            <a:lvl9pPr marL="3886200" indent="-228600" eaLnBrk="0" fontAlgn="base" hangingPunct="0">
              <a:spcBef>
                <a:spcPct val="0"/>
              </a:spcBef>
              <a:spcAft>
                <a:spcPct val="0"/>
              </a:spcAft>
              <a:defRPr sz="2400" b="1">
                <a:solidFill>
                  <a:schemeClr val="tx1"/>
                </a:solidFill>
                <a:latin typeface="Tw Cen MT" charset="0"/>
                <a:ea typeface="ＭＳ Ｐゴシック" charset="0"/>
              </a:defRPr>
            </a:lvl9pPr>
          </a:lstStyle>
          <a:p>
            <a:pPr algn="ctr" eaLnBrk="1" hangingPunct="1"/>
            <a:r>
              <a:rPr lang="en-US" altLang="zh-CN" sz="1800" dirty="0">
                <a:latin typeface="Arial" charset="0"/>
                <a:ea typeface="宋体" charset="0"/>
                <a:cs typeface="宋体" charset="0"/>
              </a:rPr>
              <a:t>User</a:t>
            </a:r>
          </a:p>
          <a:p>
            <a:pPr algn="ctr" eaLnBrk="1" hangingPunct="1"/>
            <a:r>
              <a:rPr lang="en-US" altLang="zh-CN" sz="1800" dirty="0">
                <a:latin typeface="Arial" charset="0"/>
                <a:ea typeface="宋体" charset="0"/>
                <a:cs typeface="宋体" charset="0"/>
              </a:rPr>
              <a:t>environment</a:t>
            </a:r>
          </a:p>
        </p:txBody>
      </p:sp>
      <p:sp>
        <p:nvSpPr>
          <p:cNvPr id="20496" name="Line 32"/>
          <p:cNvSpPr>
            <a:spLocks noChangeShapeType="1"/>
          </p:cNvSpPr>
          <p:nvPr/>
        </p:nvSpPr>
        <p:spPr bwMode="auto">
          <a:xfrm>
            <a:off x="3000375" y="2654301"/>
            <a:ext cx="0" cy="576263"/>
          </a:xfrm>
          <a:prstGeom prst="line">
            <a:avLst/>
          </a:prstGeom>
          <a:noFill/>
          <a:ln w="38100">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0497" name="Line 33"/>
          <p:cNvSpPr>
            <a:spLocks noChangeShapeType="1"/>
          </p:cNvSpPr>
          <p:nvPr/>
        </p:nvSpPr>
        <p:spPr bwMode="auto">
          <a:xfrm>
            <a:off x="5087938" y="2654301"/>
            <a:ext cx="0" cy="576263"/>
          </a:xfrm>
          <a:prstGeom prst="line">
            <a:avLst/>
          </a:prstGeom>
          <a:noFill/>
          <a:ln w="38100">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0498" name="Line 34"/>
          <p:cNvSpPr>
            <a:spLocks noChangeShapeType="1"/>
          </p:cNvSpPr>
          <p:nvPr/>
        </p:nvSpPr>
        <p:spPr bwMode="auto">
          <a:xfrm>
            <a:off x="7175500" y="2654301"/>
            <a:ext cx="0" cy="576263"/>
          </a:xfrm>
          <a:prstGeom prst="line">
            <a:avLst/>
          </a:prstGeom>
          <a:noFill/>
          <a:ln w="38100">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0499" name="Line 35"/>
          <p:cNvSpPr>
            <a:spLocks noChangeShapeType="1"/>
          </p:cNvSpPr>
          <p:nvPr/>
        </p:nvSpPr>
        <p:spPr bwMode="auto">
          <a:xfrm>
            <a:off x="9264650" y="2654301"/>
            <a:ext cx="0" cy="576263"/>
          </a:xfrm>
          <a:prstGeom prst="line">
            <a:avLst/>
          </a:prstGeom>
          <a:noFill/>
          <a:ln w="38100">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0502" name="Text Box 39"/>
          <p:cNvSpPr txBox="1">
            <a:spLocks noChangeArrowheads="1"/>
          </p:cNvSpPr>
          <p:nvPr/>
        </p:nvSpPr>
        <p:spPr bwMode="auto">
          <a:xfrm>
            <a:off x="3287714" y="4330700"/>
            <a:ext cx="1512887"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w Cen MT" charset="0"/>
                <a:ea typeface="ＭＳ Ｐゴシック" charset="0"/>
                <a:cs typeface="ＭＳ Ｐゴシック" charset="0"/>
              </a:defRPr>
            </a:lvl1pPr>
            <a:lvl2pPr marL="742950" indent="-285750" eaLnBrk="0" hangingPunct="0">
              <a:defRPr sz="2400" b="1">
                <a:solidFill>
                  <a:schemeClr val="tx1"/>
                </a:solidFill>
                <a:latin typeface="Tw Cen MT" charset="0"/>
                <a:ea typeface="ＭＳ Ｐゴシック" charset="0"/>
              </a:defRPr>
            </a:lvl2pPr>
            <a:lvl3pPr marL="1143000" indent="-228600" eaLnBrk="0" hangingPunct="0">
              <a:defRPr sz="2400" b="1">
                <a:solidFill>
                  <a:schemeClr val="tx1"/>
                </a:solidFill>
                <a:latin typeface="Tw Cen MT" charset="0"/>
                <a:ea typeface="ＭＳ Ｐゴシック" charset="0"/>
              </a:defRPr>
            </a:lvl3pPr>
            <a:lvl4pPr marL="1600200" indent="-228600" eaLnBrk="0" hangingPunct="0">
              <a:defRPr sz="2400" b="1">
                <a:solidFill>
                  <a:schemeClr val="tx1"/>
                </a:solidFill>
                <a:latin typeface="Tw Cen MT" charset="0"/>
                <a:ea typeface="ＭＳ Ｐゴシック" charset="0"/>
              </a:defRPr>
            </a:lvl4pPr>
            <a:lvl5pPr marL="2057400" indent="-228600" eaLnBrk="0" hangingPunct="0">
              <a:defRPr sz="2400" b="1">
                <a:solidFill>
                  <a:schemeClr val="tx1"/>
                </a:solidFill>
                <a:latin typeface="Tw Cen MT" charset="0"/>
                <a:ea typeface="ＭＳ Ｐゴシック" charset="0"/>
              </a:defRPr>
            </a:lvl5pPr>
            <a:lvl6pPr marL="2514600" indent="-228600" eaLnBrk="0" fontAlgn="base" hangingPunct="0">
              <a:spcBef>
                <a:spcPct val="0"/>
              </a:spcBef>
              <a:spcAft>
                <a:spcPct val="0"/>
              </a:spcAft>
              <a:defRPr sz="2400" b="1">
                <a:solidFill>
                  <a:schemeClr val="tx1"/>
                </a:solidFill>
                <a:latin typeface="Tw Cen MT" charset="0"/>
                <a:ea typeface="ＭＳ Ｐゴシック" charset="0"/>
              </a:defRPr>
            </a:lvl6pPr>
            <a:lvl7pPr marL="2971800" indent="-228600" eaLnBrk="0" fontAlgn="base" hangingPunct="0">
              <a:spcBef>
                <a:spcPct val="0"/>
              </a:spcBef>
              <a:spcAft>
                <a:spcPct val="0"/>
              </a:spcAft>
              <a:defRPr sz="2400" b="1">
                <a:solidFill>
                  <a:schemeClr val="tx1"/>
                </a:solidFill>
                <a:latin typeface="Tw Cen MT" charset="0"/>
                <a:ea typeface="ＭＳ Ｐゴシック" charset="0"/>
              </a:defRPr>
            </a:lvl7pPr>
            <a:lvl8pPr marL="3429000" indent="-228600" eaLnBrk="0" fontAlgn="base" hangingPunct="0">
              <a:spcBef>
                <a:spcPct val="0"/>
              </a:spcBef>
              <a:spcAft>
                <a:spcPct val="0"/>
              </a:spcAft>
              <a:defRPr sz="2400" b="1">
                <a:solidFill>
                  <a:schemeClr val="tx1"/>
                </a:solidFill>
                <a:latin typeface="Tw Cen MT" charset="0"/>
                <a:ea typeface="ＭＳ Ｐゴシック" charset="0"/>
              </a:defRPr>
            </a:lvl8pPr>
            <a:lvl9pPr marL="3886200" indent="-228600" eaLnBrk="0" fontAlgn="base" hangingPunct="0">
              <a:spcBef>
                <a:spcPct val="0"/>
              </a:spcBef>
              <a:spcAft>
                <a:spcPct val="0"/>
              </a:spcAft>
              <a:defRPr sz="2400" b="1">
                <a:solidFill>
                  <a:schemeClr val="tx1"/>
                </a:solidFill>
                <a:latin typeface="Tw Cen MT" charset="0"/>
                <a:ea typeface="ＭＳ Ｐゴシック" charset="0"/>
              </a:defRPr>
            </a:lvl9pPr>
          </a:lstStyle>
          <a:p>
            <a:pPr algn="ctr" eaLnBrk="1" hangingPunct="1"/>
            <a:r>
              <a:rPr lang="en-US" altLang="zh-CN" sz="1800" dirty="0">
                <a:latin typeface="Arial" charset="0"/>
                <a:ea typeface="宋体" charset="0"/>
                <a:cs typeface="宋体" charset="0"/>
              </a:rPr>
              <a:t>Functioning system</a:t>
            </a:r>
          </a:p>
        </p:txBody>
      </p:sp>
      <p:sp>
        <p:nvSpPr>
          <p:cNvPr id="20503" name="Text Box 41"/>
          <p:cNvSpPr txBox="1">
            <a:spLocks noChangeArrowheads="1"/>
          </p:cNvSpPr>
          <p:nvPr/>
        </p:nvSpPr>
        <p:spPr bwMode="auto">
          <a:xfrm>
            <a:off x="5448300" y="4343401"/>
            <a:ext cx="1460500" cy="1190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w Cen MT" charset="0"/>
                <a:ea typeface="ＭＳ Ｐゴシック" charset="0"/>
                <a:cs typeface="ＭＳ Ｐゴシック" charset="0"/>
              </a:defRPr>
            </a:lvl1pPr>
            <a:lvl2pPr marL="742950" indent="-285750" eaLnBrk="0" hangingPunct="0">
              <a:defRPr sz="2400" b="1">
                <a:solidFill>
                  <a:schemeClr val="tx1"/>
                </a:solidFill>
                <a:latin typeface="Tw Cen MT" charset="0"/>
                <a:ea typeface="ＭＳ Ｐゴシック" charset="0"/>
              </a:defRPr>
            </a:lvl2pPr>
            <a:lvl3pPr marL="1143000" indent="-228600" eaLnBrk="0" hangingPunct="0">
              <a:defRPr sz="2400" b="1">
                <a:solidFill>
                  <a:schemeClr val="tx1"/>
                </a:solidFill>
                <a:latin typeface="Tw Cen MT" charset="0"/>
                <a:ea typeface="ＭＳ Ｐゴシック" charset="0"/>
              </a:defRPr>
            </a:lvl3pPr>
            <a:lvl4pPr marL="1600200" indent="-228600" eaLnBrk="0" hangingPunct="0">
              <a:defRPr sz="2400" b="1">
                <a:solidFill>
                  <a:schemeClr val="tx1"/>
                </a:solidFill>
                <a:latin typeface="Tw Cen MT" charset="0"/>
                <a:ea typeface="ＭＳ Ｐゴシック" charset="0"/>
              </a:defRPr>
            </a:lvl4pPr>
            <a:lvl5pPr marL="2057400" indent="-228600" eaLnBrk="0" hangingPunct="0">
              <a:defRPr sz="2400" b="1">
                <a:solidFill>
                  <a:schemeClr val="tx1"/>
                </a:solidFill>
                <a:latin typeface="Tw Cen MT" charset="0"/>
                <a:ea typeface="ＭＳ Ｐゴシック" charset="0"/>
              </a:defRPr>
            </a:lvl5pPr>
            <a:lvl6pPr marL="2514600" indent="-228600" eaLnBrk="0" fontAlgn="base" hangingPunct="0">
              <a:spcBef>
                <a:spcPct val="0"/>
              </a:spcBef>
              <a:spcAft>
                <a:spcPct val="0"/>
              </a:spcAft>
              <a:defRPr sz="2400" b="1">
                <a:solidFill>
                  <a:schemeClr val="tx1"/>
                </a:solidFill>
                <a:latin typeface="Tw Cen MT" charset="0"/>
                <a:ea typeface="ＭＳ Ｐゴシック" charset="0"/>
              </a:defRPr>
            </a:lvl6pPr>
            <a:lvl7pPr marL="2971800" indent="-228600" eaLnBrk="0" fontAlgn="base" hangingPunct="0">
              <a:spcBef>
                <a:spcPct val="0"/>
              </a:spcBef>
              <a:spcAft>
                <a:spcPct val="0"/>
              </a:spcAft>
              <a:defRPr sz="2400" b="1">
                <a:solidFill>
                  <a:schemeClr val="tx1"/>
                </a:solidFill>
                <a:latin typeface="Tw Cen MT" charset="0"/>
                <a:ea typeface="ＭＳ Ｐゴシック" charset="0"/>
              </a:defRPr>
            </a:lvl7pPr>
            <a:lvl8pPr marL="3429000" indent="-228600" eaLnBrk="0" fontAlgn="base" hangingPunct="0">
              <a:spcBef>
                <a:spcPct val="0"/>
              </a:spcBef>
              <a:spcAft>
                <a:spcPct val="0"/>
              </a:spcAft>
              <a:defRPr sz="2400" b="1">
                <a:solidFill>
                  <a:schemeClr val="tx1"/>
                </a:solidFill>
                <a:latin typeface="Tw Cen MT" charset="0"/>
                <a:ea typeface="ＭＳ Ｐゴシック" charset="0"/>
              </a:defRPr>
            </a:lvl8pPr>
            <a:lvl9pPr marL="3886200" indent="-228600" eaLnBrk="0" fontAlgn="base" hangingPunct="0">
              <a:spcBef>
                <a:spcPct val="0"/>
              </a:spcBef>
              <a:spcAft>
                <a:spcPct val="0"/>
              </a:spcAft>
              <a:defRPr sz="2400" b="1">
                <a:solidFill>
                  <a:schemeClr val="tx1"/>
                </a:solidFill>
                <a:latin typeface="Tw Cen MT" charset="0"/>
                <a:ea typeface="ＭＳ Ｐゴシック" charset="0"/>
              </a:defRPr>
            </a:lvl9pPr>
          </a:lstStyle>
          <a:p>
            <a:pPr algn="ctr" eaLnBrk="1" hangingPunct="1"/>
            <a:r>
              <a:rPr lang="en-US" altLang="zh-CN" sz="1800">
                <a:latin typeface="Arial" charset="0"/>
                <a:ea typeface="宋体" charset="0"/>
                <a:cs typeface="宋体" charset="0"/>
              </a:rPr>
              <a:t>Verified</a:t>
            </a:r>
          </a:p>
          <a:p>
            <a:pPr algn="ctr" eaLnBrk="1" hangingPunct="1"/>
            <a:r>
              <a:rPr lang="en-US" altLang="zh-CN" sz="1800">
                <a:latin typeface="Arial" charset="0"/>
                <a:ea typeface="宋体" charset="0"/>
                <a:cs typeface="宋体" charset="0"/>
              </a:rPr>
              <a:t>validated</a:t>
            </a:r>
          </a:p>
          <a:p>
            <a:pPr algn="ctr" eaLnBrk="1" hangingPunct="1"/>
            <a:r>
              <a:rPr lang="en-US" altLang="zh-CN" sz="1800">
                <a:latin typeface="Arial" charset="0"/>
                <a:ea typeface="宋体" charset="0"/>
                <a:cs typeface="宋体" charset="0"/>
              </a:rPr>
              <a:t>software</a:t>
            </a:r>
          </a:p>
          <a:p>
            <a:pPr algn="ctr" eaLnBrk="1" hangingPunct="1"/>
            <a:endParaRPr lang="en-US" altLang="zh-CN" sz="1800">
              <a:latin typeface="Arial" charset="0"/>
              <a:ea typeface="宋体" charset="0"/>
              <a:cs typeface="宋体" charset="0"/>
            </a:endParaRPr>
          </a:p>
        </p:txBody>
      </p:sp>
      <p:sp>
        <p:nvSpPr>
          <p:cNvPr id="20504" name="Text Box 42"/>
          <p:cNvSpPr txBox="1">
            <a:spLocks noChangeArrowheads="1"/>
          </p:cNvSpPr>
          <p:nvPr/>
        </p:nvSpPr>
        <p:spPr bwMode="auto">
          <a:xfrm>
            <a:off x="7608888" y="4383088"/>
            <a:ext cx="14605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w Cen MT" charset="0"/>
                <a:ea typeface="ＭＳ Ｐゴシック" charset="0"/>
                <a:cs typeface="ＭＳ Ｐゴシック" charset="0"/>
              </a:defRPr>
            </a:lvl1pPr>
            <a:lvl2pPr marL="742950" indent="-285750" eaLnBrk="0" hangingPunct="0">
              <a:defRPr sz="2400" b="1">
                <a:solidFill>
                  <a:schemeClr val="tx1"/>
                </a:solidFill>
                <a:latin typeface="Tw Cen MT" charset="0"/>
                <a:ea typeface="ＭＳ Ｐゴシック" charset="0"/>
              </a:defRPr>
            </a:lvl2pPr>
            <a:lvl3pPr marL="1143000" indent="-228600" eaLnBrk="0" hangingPunct="0">
              <a:defRPr sz="2400" b="1">
                <a:solidFill>
                  <a:schemeClr val="tx1"/>
                </a:solidFill>
                <a:latin typeface="Tw Cen MT" charset="0"/>
                <a:ea typeface="ＭＳ Ｐゴシック" charset="0"/>
              </a:defRPr>
            </a:lvl3pPr>
            <a:lvl4pPr marL="1600200" indent="-228600" eaLnBrk="0" hangingPunct="0">
              <a:defRPr sz="2400" b="1">
                <a:solidFill>
                  <a:schemeClr val="tx1"/>
                </a:solidFill>
                <a:latin typeface="Tw Cen MT" charset="0"/>
                <a:ea typeface="ＭＳ Ｐゴシック" charset="0"/>
              </a:defRPr>
            </a:lvl4pPr>
            <a:lvl5pPr marL="2057400" indent="-228600" eaLnBrk="0" hangingPunct="0">
              <a:defRPr sz="2400" b="1">
                <a:solidFill>
                  <a:schemeClr val="tx1"/>
                </a:solidFill>
                <a:latin typeface="Tw Cen MT" charset="0"/>
                <a:ea typeface="ＭＳ Ｐゴシック" charset="0"/>
              </a:defRPr>
            </a:lvl5pPr>
            <a:lvl6pPr marL="2514600" indent="-228600" eaLnBrk="0" fontAlgn="base" hangingPunct="0">
              <a:spcBef>
                <a:spcPct val="0"/>
              </a:spcBef>
              <a:spcAft>
                <a:spcPct val="0"/>
              </a:spcAft>
              <a:defRPr sz="2400" b="1">
                <a:solidFill>
                  <a:schemeClr val="tx1"/>
                </a:solidFill>
                <a:latin typeface="Tw Cen MT" charset="0"/>
                <a:ea typeface="ＭＳ Ｐゴシック" charset="0"/>
              </a:defRPr>
            </a:lvl6pPr>
            <a:lvl7pPr marL="2971800" indent="-228600" eaLnBrk="0" fontAlgn="base" hangingPunct="0">
              <a:spcBef>
                <a:spcPct val="0"/>
              </a:spcBef>
              <a:spcAft>
                <a:spcPct val="0"/>
              </a:spcAft>
              <a:defRPr sz="2400" b="1">
                <a:solidFill>
                  <a:schemeClr val="tx1"/>
                </a:solidFill>
                <a:latin typeface="Tw Cen MT" charset="0"/>
                <a:ea typeface="ＭＳ Ｐゴシック" charset="0"/>
              </a:defRPr>
            </a:lvl7pPr>
            <a:lvl8pPr marL="3429000" indent="-228600" eaLnBrk="0" fontAlgn="base" hangingPunct="0">
              <a:spcBef>
                <a:spcPct val="0"/>
              </a:spcBef>
              <a:spcAft>
                <a:spcPct val="0"/>
              </a:spcAft>
              <a:defRPr sz="2400" b="1">
                <a:solidFill>
                  <a:schemeClr val="tx1"/>
                </a:solidFill>
                <a:latin typeface="Tw Cen MT" charset="0"/>
                <a:ea typeface="ＭＳ Ｐゴシック" charset="0"/>
              </a:defRPr>
            </a:lvl8pPr>
            <a:lvl9pPr marL="3886200" indent="-228600" eaLnBrk="0" fontAlgn="base" hangingPunct="0">
              <a:spcBef>
                <a:spcPct val="0"/>
              </a:spcBef>
              <a:spcAft>
                <a:spcPct val="0"/>
              </a:spcAft>
              <a:defRPr sz="2400" b="1">
                <a:solidFill>
                  <a:schemeClr val="tx1"/>
                </a:solidFill>
                <a:latin typeface="Tw Cen MT" charset="0"/>
                <a:ea typeface="ＭＳ Ｐゴシック" charset="0"/>
              </a:defRPr>
            </a:lvl9pPr>
          </a:lstStyle>
          <a:p>
            <a:pPr algn="ctr" eaLnBrk="1" hangingPunct="1"/>
            <a:r>
              <a:rPr lang="en-US" altLang="zh-CN" sz="1800">
                <a:latin typeface="Arial" charset="0"/>
                <a:ea typeface="宋体" charset="0"/>
                <a:cs typeface="宋体" charset="0"/>
              </a:rPr>
              <a:t>Accepted system</a:t>
            </a:r>
          </a:p>
        </p:txBody>
      </p:sp>
      <p:sp>
        <p:nvSpPr>
          <p:cNvPr id="2" name="Footer Placeholder 1"/>
          <p:cNvSpPr>
            <a:spLocks noGrp="1"/>
          </p:cNvSpPr>
          <p:nvPr>
            <p:ph type="ftr" sz="quarter" idx="11"/>
          </p:nvPr>
        </p:nvSpPr>
        <p:spPr/>
        <p:txBody>
          <a:bodyPr/>
          <a:lstStyle/>
          <a:p>
            <a:r>
              <a:rPr lang="en-US"/>
              <a:t>Chapter 6: System Testing</a:t>
            </a:r>
          </a:p>
        </p:txBody>
      </p:sp>
      <p:sp>
        <p:nvSpPr>
          <p:cNvPr id="3" name="Slide Number Placeholder 2"/>
          <p:cNvSpPr>
            <a:spLocks noGrp="1"/>
          </p:cNvSpPr>
          <p:nvPr>
            <p:ph type="sldNum" sz="quarter" idx="12"/>
          </p:nvPr>
        </p:nvSpPr>
        <p:spPr/>
        <p:txBody>
          <a:bodyPr/>
          <a:lstStyle/>
          <a:p>
            <a:fld id="{D90AFF93-45AE-CC4D-A56A-612CB3C1AB5C}" type="slidenum">
              <a:rPr lang="en-US" smtClean="0"/>
              <a:t>6</a:t>
            </a:fld>
            <a:endParaRPr lang="en-US"/>
          </a:p>
        </p:txBody>
      </p:sp>
      <p:sp>
        <p:nvSpPr>
          <p:cNvPr id="28" name="Text Box 39">
            <a:extLst>
              <a:ext uri="{FF2B5EF4-FFF2-40B4-BE49-F238E27FC236}">
                <a16:creationId xmlns:a16="http://schemas.microsoft.com/office/drawing/2014/main" id="{3A9B16B1-8169-D24C-9CA7-37433B3B100C}"/>
              </a:ext>
            </a:extLst>
          </p:cNvPr>
          <p:cNvSpPr txBox="1">
            <a:spLocks noChangeArrowheads="1"/>
          </p:cNvSpPr>
          <p:nvPr/>
        </p:nvSpPr>
        <p:spPr bwMode="auto">
          <a:xfrm>
            <a:off x="230189" y="3344862"/>
            <a:ext cx="151288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w Cen MT" charset="0"/>
                <a:ea typeface="ＭＳ Ｐゴシック" charset="0"/>
                <a:cs typeface="ＭＳ Ｐゴシック" charset="0"/>
              </a:defRPr>
            </a:lvl1pPr>
            <a:lvl2pPr marL="742950" indent="-285750" eaLnBrk="0" hangingPunct="0">
              <a:defRPr sz="2400" b="1">
                <a:solidFill>
                  <a:schemeClr val="tx1"/>
                </a:solidFill>
                <a:latin typeface="Tw Cen MT" charset="0"/>
                <a:ea typeface="ＭＳ Ｐゴシック" charset="0"/>
              </a:defRPr>
            </a:lvl2pPr>
            <a:lvl3pPr marL="1143000" indent="-228600" eaLnBrk="0" hangingPunct="0">
              <a:defRPr sz="2400" b="1">
                <a:solidFill>
                  <a:schemeClr val="tx1"/>
                </a:solidFill>
                <a:latin typeface="Tw Cen MT" charset="0"/>
                <a:ea typeface="ＭＳ Ｐゴシック" charset="0"/>
              </a:defRPr>
            </a:lvl3pPr>
            <a:lvl4pPr marL="1600200" indent="-228600" eaLnBrk="0" hangingPunct="0">
              <a:defRPr sz="2400" b="1">
                <a:solidFill>
                  <a:schemeClr val="tx1"/>
                </a:solidFill>
                <a:latin typeface="Tw Cen MT" charset="0"/>
                <a:ea typeface="ＭＳ Ｐゴシック" charset="0"/>
              </a:defRPr>
            </a:lvl4pPr>
            <a:lvl5pPr marL="2057400" indent="-228600" eaLnBrk="0" hangingPunct="0">
              <a:defRPr sz="2400" b="1">
                <a:solidFill>
                  <a:schemeClr val="tx1"/>
                </a:solidFill>
                <a:latin typeface="Tw Cen MT" charset="0"/>
                <a:ea typeface="ＭＳ Ｐゴシック" charset="0"/>
              </a:defRPr>
            </a:lvl5pPr>
            <a:lvl6pPr marL="2514600" indent="-228600" eaLnBrk="0" fontAlgn="base" hangingPunct="0">
              <a:spcBef>
                <a:spcPct val="0"/>
              </a:spcBef>
              <a:spcAft>
                <a:spcPct val="0"/>
              </a:spcAft>
              <a:defRPr sz="2400" b="1">
                <a:solidFill>
                  <a:schemeClr val="tx1"/>
                </a:solidFill>
                <a:latin typeface="Tw Cen MT" charset="0"/>
                <a:ea typeface="ＭＳ Ｐゴシック" charset="0"/>
              </a:defRPr>
            </a:lvl6pPr>
            <a:lvl7pPr marL="2971800" indent="-228600" eaLnBrk="0" fontAlgn="base" hangingPunct="0">
              <a:spcBef>
                <a:spcPct val="0"/>
              </a:spcBef>
              <a:spcAft>
                <a:spcPct val="0"/>
              </a:spcAft>
              <a:defRPr sz="2400" b="1">
                <a:solidFill>
                  <a:schemeClr val="tx1"/>
                </a:solidFill>
                <a:latin typeface="Tw Cen MT" charset="0"/>
                <a:ea typeface="ＭＳ Ｐゴシック" charset="0"/>
              </a:defRPr>
            </a:lvl7pPr>
            <a:lvl8pPr marL="3429000" indent="-228600" eaLnBrk="0" fontAlgn="base" hangingPunct="0">
              <a:spcBef>
                <a:spcPct val="0"/>
              </a:spcBef>
              <a:spcAft>
                <a:spcPct val="0"/>
              </a:spcAft>
              <a:defRPr sz="2400" b="1">
                <a:solidFill>
                  <a:schemeClr val="tx1"/>
                </a:solidFill>
                <a:latin typeface="Tw Cen MT" charset="0"/>
                <a:ea typeface="ＭＳ Ｐゴシック" charset="0"/>
              </a:defRPr>
            </a:lvl8pPr>
            <a:lvl9pPr marL="3886200" indent="-228600" eaLnBrk="0" fontAlgn="base" hangingPunct="0">
              <a:spcBef>
                <a:spcPct val="0"/>
              </a:spcBef>
              <a:spcAft>
                <a:spcPct val="0"/>
              </a:spcAft>
              <a:defRPr sz="2400" b="1">
                <a:solidFill>
                  <a:schemeClr val="tx1"/>
                </a:solidFill>
                <a:latin typeface="Tw Cen MT" charset="0"/>
                <a:ea typeface="ＭＳ Ｐゴシック" charset="0"/>
              </a:defRPr>
            </a:lvl9pPr>
          </a:lstStyle>
          <a:p>
            <a:pPr algn="ctr" eaLnBrk="1" hangingPunct="1"/>
            <a:r>
              <a:rPr lang="en-US" altLang="zh-CN" sz="1800" dirty="0">
                <a:latin typeface="Arial" charset="0"/>
                <a:ea typeface="宋体" charset="0"/>
                <a:cs typeface="宋体" charset="0"/>
              </a:rPr>
              <a:t>Integrated</a:t>
            </a:r>
          </a:p>
          <a:p>
            <a:pPr algn="ctr" eaLnBrk="1" hangingPunct="1"/>
            <a:r>
              <a:rPr lang="en-US" altLang="zh-CN" sz="1800" dirty="0">
                <a:latin typeface="Arial" charset="0"/>
                <a:ea typeface="宋体" charset="0"/>
                <a:cs typeface="宋体" charset="0"/>
              </a:rPr>
              <a:t>Modules</a:t>
            </a:r>
          </a:p>
        </p:txBody>
      </p:sp>
      <p:sp>
        <p:nvSpPr>
          <p:cNvPr id="29" name="Text Box 39">
            <a:extLst>
              <a:ext uri="{FF2B5EF4-FFF2-40B4-BE49-F238E27FC236}">
                <a16:creationId xmlns:a16="http://schemas.microsoft.com/office/drawing/2014/main" id="{445BFE3D-2125-4343-BA9A-9DB780A8B35B}"/>
              </a:ext>
            </a:extLst>
          </p:cNvPr>
          <p:cNvSpPr txBox="1">
            <a:spLocks noChangeArrowheads="1"/>
          </p:cNvSpPr>
          <p:nvPr/>
        </p:nvSpPr>
        <p:spPr bwMode="auto">
          <a:xfrm>
            <a:off x="10431464" y="3287712"/>
            <a:ext cx="151288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w Cen MT" charset="0"/>
                <a:ea typeface="ＭＳ Ｐゴシック" charset="0"/>
                <a:cs typeface="ＭＳ Ｐゴシック" charset="0"/>
              </a:defRPr>
            </a:lvl1pPr>
            <a:lvl2pPr marL="742950" indent="-285750" eaLnBrk="0" hangingPunct="0">
              <a:defRPr sz="2400" b="1">
                <a:solidFill>
                  <a:schemeClr val="tx1"/>
                </a:solidFill>
                <a:latin typeface="Tw Cen MT" charset="0"/>
                <a:ea typeface="ＭＳ Ｐゴシック" charset="0"/>
              </a:defRPr>
            </a:lvl2pPr>
            <a:lvl3pPr marL="1143000" indent="-228600" eaLnBrk="0" hangingPunct="0">
              <a:defRPr sz="2400" b="1">
                <a:solidFill>
                  <a:schemeClr val="tx1"/>
                </a:solidFill>
                <a:latin typeface="Tw Cen MT" charset="0"/>
                <a:ea typeface="ＭＳ Ｐゴシック" charset="0"/>
              </a:defRPr>
            </a:lvl3pPr>
            <a:lvl4pPr marL="1600200" indent="-228600" eaLnBrk="0" hangingPunct="0">
              <a:defRPr sz="2400" b="1">
                <a:solidFill>
                  <a:schemeClr val="tx1"/>
                </a:solidFill>
                <a:latin typeface="Tw Cen MT" charset="0"/>
                <a:ea typeface="ＭＳ Ｐゴシック" charset="0"/>
              </a:defRPr>
            </a:lvl4pPr>
            <a:lvl5pPr marL="2057400" indent="-228600" eaLnBrk="0" hangingPunct="0">
              <a:defRPr sz="2400" b="1">
                <a:solidFill>
                  <a:schemeClr val="tx1"/>
                </a:solidFill>
                <a:latin typeface="Tw Cen MT" charset="0"/>
                <a:ea typeface="ＭＳ Ｐゴシック" charset="0"/>
              </a:defRPr>
            </a:lvl5pPr>
            <a:lvl6pPr marL="2514600" indent="-228600" eaLnBrk="0" fontAlgn="base" hangingPunct="0">
              <a:spcBef>
                <a:spcPct val="0"/>
              </a:spcBef>
              <a:spcAft>
                <a:spcPct val="0"/>
              </a:spcAft>
              <a:defRPr sz="2400" b="1">
                <a:solidFill>
                  <a:schemeClr val="tx1"/>
                </a:solidFill>
                <a:latin typeface="Tw Cen MT" charset="0"/>
                <a:ea typeface="ＭＳ Ｐゴシック" charset="0"/>
              </a:defRPr>
            </a:lvl6pPr>
            <a:lvl7pPr marL="2971800" indent="-228600" eaLnBrk="0" fontAlgn="base" hangingPunct="0">
              <a:spcBef>
                <a:spcPct val="0"/>
              </a:spcBef>
              <a:spcAft>
                <a:spcPct val="0"/>
              </a:spcAft>
              <a:defRPr sz="2400" b="1">
                <a:solidFill>
                  <a:schemeClr val="tx1"/>
                </a:solidFill>
                <a:latin typeface="Tw Cen MT" charset="0"/>
                <a:ea typeface="ＭＳ Ｐゴシック" charset="0"/>
              </a:defRPr>
            </a:lvl7pPr>
            <a:lvl8pPr marL="3429000" indent="-228600" eaLnBrk="0" fontAlgn="base" hangingPunct="0">
              <a:spcBef>
                <a:spcPct val="0"/>
              </a:spcBef>
              <a:spcAft>
                <a:spcPct val="0"/>
              </a:spcAft>
              <a:defRPr sz="2400" b="1">
                <a:solidFill>
                  <a:schemeClr val="tx1"/>
                </a:solidFill>
                <a:latin typeface="Tw Cen MT" charset="0"/>
                <a:ea typeface="ＭＳ Ｐゴシック" charset="0"/>
              </a:defRPr>
            </a:lvl8pPr>
            <a:lvl9pPr marL="3886200" indent="-228600" eaLnBrk="0" fontAlgn="base" hangingPunct="0">
              <a:spcBef>
                <a:spcPct val="0"/>
              </a:spcBef>
              <a:spcAft>
                <a:spcPct val="0"/>
              </a:spcAft>
              <a:defRPr sz="2400" b="1">
                <a:solidFill>
                  <a:schemeClr val="tx1"/>
                </a:solidFill>
                <a:latin typeface="Tw Cen MT" charset="0"/>
                <a:ea typeface="ＭＳ Ｐゴシック" charset="0"/>
              </a:defRPr>
            </a:lvl9pPr>
          </a:lstStyle>
          <a:p>
            <a:pPr algn="ctr" eaLnBrk="1" hangingPunct="1"/>
            <a:r>
              <a:rPr lang="en-US" altLang="zh-CN" sz="1800" dirty="0">
                <a:latin typeface="Arial" charset="0"/>
                <a:ea typeface="宋体" charset="0"/>
                <a:cs typeface="宋体" charset="0"/>
              </a:rPr>
              <a:t>System in </a:t>
            </a:r>
          </a:p>
          <a:p>
            <a:pPr algn="ctr" eaLnBrk="1" hangingPunct="1"/>
            <a:r>
              <a:rPr lang="en-US" altLang="zh-CN" sz="1800" dirty="0">
                <a:latin typeface="Arial" charset="0"/>
                <a:ea typeface="宋体" charset="0"/>
                <a:cs typeface="宋体" charset="0"/>
              </a:rPr>
              <a:t>use</a:t>
            </a:r>
          </a:p>
        </p:txBody>
      </p:sp>
    </p:spTree>
    <p:extLst>
      <p:ext uri="{BB962C8B-B14F-4D97-AF65-F5344CB8AC3E}">
        <p14:creationId xmlns:p14="http://schemas.microsoft.com/office/powerpoint/2010/main" val="100371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50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49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4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4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48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50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49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49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4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48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50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49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49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48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49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nimBg="1"/>
      <p:bldP spid="20484" grpId="0" animBg="1"/>
      <p:bldP spid="20485" grpId="0" animBg="1"/>
      <p:bldP spid="20486" grpId="0" animBg="1"/>
      <p:bldP spid="20490" grpId="0" animBg="1"/>
      <p:bldP spid="20491" grpId="0" animBg="1"/>
      <p:bldP spid="20492" grpId="0"/>
      <p:bldP spid="20493" grpId="0"/>
      <p:bldP spid="20494" grpId="0"/>
      <p:bldP spid="20495" grpId="0"/>
      <p:bldP spid="20496" grpId="0" animBg="1"/>
      <p:bldP spid="20497" grpId="0" animBg="1"/>
      <p:bldP spid="20498" grpId="0" animBg="1"/>
      <p:bldP spid="20499" grpId="0" animBg="1"/>
      <p:bldP spid="20502" grpId="0"/>
      <p:bldP spid="20503" grpId="0"/>
      <p:bldP spid="20504"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 Methods</a:t>
            </a:r>
          </a:p>
        </p:txBody>
      </p:sp>
      <p:sp>
        <p:nvSpPr>
          <p:cNvPr id="3" name="Content Placeholder 2"/>
          <p:cNvSpPr>
            <a:spLocks noGrp="1"/>
          </p:cNvSpPr>
          <p:nvPr>
            <p:ph idx="1"/>
          </p:nvPr>
        </p:nvSpPr>
        <p:spPr/>
        <p:txBody>
          <a:bodyPr/>
          <a:lstStyle/>
          <a:p>
            <a:pPr>
              <a:defRPr/>
            </a:pPr>
            <a:r>
              <a:rPr lang="en-US" dirty="0"/>
              <a:t>Some example system testing methods: </a:t>
            </a:r>
          </a:p>
          <a:p>
            <a:pPr lvl="1">
              <a:defRPr/>
            </a:pPr>
            <a:r>
              <a:rPr lang="en-US" i="1" dirty="0"/>
              <a:t>System functionality Testing</a:t>
            </a:r>
          </a:p>
          <a:p>
            <a:pPr lvl="1">
              <a:defRPr/>
            </a:pPr>
            <a:r>
              <a:rPr lang="en-US" dirty="0"/>
              <a:t>GUI Testing</a:t>
            </a:r>
          </a:p>
          <a:p>
            <a:pPr lvl="1">
              <a:defRPr/>
            </a:pPr>
            <a:r>
              <a:rPr lang="en-US" dirty="0"/>
              <a:t>Usability Testing and Accessibility Testing </a:t>
            </a:r>
          </a:p>
          <a:p>
            <a:pPr lvl="1">
              <a:defRPr/>
            </a:pPr>
            <a:r>
              <a:rPr lang="en-US" dirty="0"/>
              <a:t>Performance Testing </a:t>
            </a:r>
          </a:p>
          <a:p>
            <a:pPr lvl="1">
              <a:defRPr/>
            </a:pPr>
            <a:r>
              <a:rPr lang="en-US" dirty="0"/>
              <a:t>Recovery Testing</a:t>
            </a:r>
          </a:p>
          <a:p>
            <a:pPr lvl="1">
              <a:defRPr/>
            </a:pPr>
            <a:r>
              <a:rPr lang="en-US" dirty="0"/>
              <a:t>Installation Testing</a:t>
            </a:r>
          </a:p>
          <a:p>
            <a:endParaRPr lang="en-US" dirty="0"/>
          </a:p>
        </p:txBody>
      </p:sp>
      <p:sp>
        <p:nvSpPr>
          <p:cNvPr id="4" name="Footer Placeholder 3"/>
          <p:cNvSpPr>
            <a:spLocks noGrp="1"/>
          </p:cNvSpPr>
          <p:nvPr>
            <p:ph type="ftr" sz="quarter" idx="11"/>
          </p:nvPr>
        </p:nvSpPr>
        <p:spPr/>
        <p:txBody>
          <a:bodyPr/>
          <a:lstStyle/>
          <a:p>
            <a:r>
              <a:rPr lang="en-US"/>
              <a:t>Chapter 6: System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7</a:t>
            </a:fld>
            <a:endParaRPr lang="en-US"/>
          </a:p>
        </p:txBody>
      </p:sp>
    </p:spTree>
    <p:extLst>
      <p:ext uri="{BB962C8B-B14F-4D97-AF65-F5344CB8AC3E}">
        <p14:creationId xmlns:p14="http://schemas.microsoft.com/office/powerpoint/2010/main" val="12927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Functionality Testing</a:t>
            </a:r>
          </a:p>
        </p:txBody>
      </p:sp>
      <p:sp>
        <p:nvSpPr>
          <p:cNvPr id="3" name="Content Placeholder 2"/>
          <p:cNvSpPr>
            <a:spLocks noGrp="1"/>
          </p:cNvSpPr>
          <p:nvPr>
            <p:ph idx="1"/>
          </p:nvPr>
        </p:nvSpPr>
        <p:spPr>
          <a:xfrm>
            <a:off x="448573" y="1428809"/>
            <a:ext cx="11369615" cy="4351338"/>
          </a:xfrm>
        </p:spPr>
        <p:txBody>
          <a:bodyPr/>
          <a:lstStyle/>
          <a:p>
            <a:r>
              <a:rPr lang="en-US" dirty="0"/>
              <a:t>Automate tests where possible</a:t>
            </a:r>
          </a:p>
          <a:p>
            <a:r>
              <a:rPr lang="en-US" dirty="0"/>
              <a:t>Create test scripts for other areas where a user will perform manual testing </a:t>
            </a:r>
          </a:p>
          <a:p>
            <a:pPr lvl="1"/>
            <a:r>
              <a:rPr lang="en-US" dirty="0"/>
              <a:t>Fixed script with a lot of detail</a:t>
            </a:r>
          </a:p>
          <a:p>
            <a:pPr lvl="1"/>
            <a:r>
              <a:rPr lang="en-US" dirty="0"/>
              <a:t>A general script that talks about things to test, but does not specify every item in the test</a:t>
            </a:r>
          </a:p>
          <a:p>
            <a:pPr lvl="2"/>
            <a:r>
              <a:rPr lang="en-US" dirty="0"/>
              <a:t>Exploratory Testing </a:t>
            </a:r>
          </a:p>
        </p:txBody>
      </p:sp>
      <p:sp>
        <p:nvSpPr>
          <p:cNvPr id="4" name="Footer Placeholder 3"/>
          <p:cNvSpPr>
            <a:spLocks noGrp="1"/>
          </p:cNvSpPr>
          <p:nvPr>
            <p:ph type="ftr" sz="quarter" idx="11"/>
          </p:nvPr>
        </p:nvSpPr>
        <p:spPr/>
        <p:txBody>
          <a:bodyPr/>
          <a:lstStyle/>
          <a:p>
            <a:r>
              <a:rPr lang="en-US"/>
              <a:t>Chapter 6: System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8</a:t>
            </a:fld>
            <a:endParaRPr lang="en-US"/>
          </a:p>
        </p:txBody>
      </p:sp>
    </p:spTree>
    <p:extLst>
      <p:ext uri="{BB962C8B-B14F-4D97-AF65-F5344CB8AC3E}">
        <p14:creationId xmlns:p14="http://schemas.microsoft.com/office/powerpoint/2010/main" val="1303810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7143"/>
            <a:ext cx="11369615" cy="1325563"/>
          </a:xfrm>
        </p:spPr>
        <p:txBody>
          <a:bodyPr/>
          <a:lstStyle/>
          <a:p>
            <a:r>
              <a:rPr lang="en-US" dirty="0"/>
              <a:t>Example Test System: More formal</a:t>
            </a:r>
          </a:p>
        </p:txBody>
      </p:sp>
      <p:sp>
        <p:nvSpPr>
          <p:cNvPr id="4" name="Footer Placeholder 3"/>
          <p:cNvSpPr>
            <a:spLocks noGrp="1"/>
          </p:cNvSpPr>
          <p:nvPr>
            <p:ph type="ftr" sz="quarter" idx="11"/>
          </p:nvPr>
        </p:nvSpPr>
        <p:spPr/>
        <p:txBody>
          <a:bodyPr/>
          <a:lstStyle/>
          <a:p>
            <a:r>
              <a:rPr lang="en-US"/>
              <a:t>Chapter 6: System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9</a:t>
            </a:fld>
            <a:endParaRPr lang="en-US"/>
          </a:p>
        </p:txBody>
      </p:sp>
      <p:pic>
        <p:nvPicPr>
          <p:cNvPr id="6" name="Content Placeholder 5"/>
          <p:cNvPicPr>
            <a:picLocks noGrp="1" noChangeAspect="1"/>
          </p:cNvPicPr>
          <p:nvPr>
            <p:ph idx="1"/>
          </p:nvPr>
        </p:nvPicPr>
        <p:blipFill>
          <a:blip r:embed="rId3"/>
          <a:srcRect t="-12840" b="-12840"/>
          <a:stretch>
            <a:fillRect/>
          </a:stretch>
        </p:blipFill>
        <p:spPr>
          <a:xfrm>
            <a:off x="596347" y="426022"/>
            <a:ext cx="10021113" cy="6216802"/>
          </a:xfrm>
          <a:prstGeom prst="rect">
            <a:avLst/>
          </a:prstGeom>
        </p:spPr>
      </p:pic>
    </p:spTree>
    <p:extLst>
      <p:ext uri="{BB962C8B-B14F-4D97-AF65-F5344CB8AC3E}">
        <p14:creationId xmlns:p14="http://schemas.microsoft.com/office/powerpoint/2010/main" val="221485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emplate" id="{152554A7-787E-AD44-B073-DFEA633F6A56}" vid="{58114130-8BE6-0D42-A791-7ADB79B59F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SlideTemplate</Template>
  <TotalTime>1579</TotalTime>
  <Words>1400</Words>
  <Application>Microsoft Macintosh PowerPoint</Application>
  <PresentationFormat>Widescreen</PresentationFormat>
  <Paragraphs>213</Paragraphs>
  <Slides>22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DengXian</vt:lpstr>
      <vt:lpstr>宋体</vt:lpstr>
      <vt:lpstr>Arial</vt:lpstr>
      <vt:lpstr>Calibri</vt:lpstr>
      <vt:lpstr>Calibri Light</vt:lpstr>
      <vt:lpstr>Office Theme</vt:lpstr>
      <vt:lpstr>System Testing</vt:lpstr>
      <vt:lpstr>Overview</vt:lpstr>
      <vt:lpstr>Concepts</vt:lpstr>
      <vt:lpstr>The V-model highlights testing</vt:lpstr>
      <vt:lpstr>System Testing Concepts</vt:lpstr>
      <vt:lpstr>System Testing Concepts</vt:lpstr>
      <vt:lpstr>System Testing Methods</vt:lpstr>
      <vt:lpstr>System Functionality Testing</vt:lpstr>
      <vt:lpstr>Example Test System: More formal</vt:lpstr>
      <vt:lpstr>Example: Exploratory Testing Less Formal</vt:lpstr>
      <vt:lpstr>GUI Testing</vt:lpstr>
      <vt:lpstr>Example: ‘Robot’ facility in Java</vt:lpstr>
      <vt:lpstr>Usability and Accessibility</vt:lpstr>
      <vt:lpstr>Performance Testing</vt:lpstr>
      <vt:lpstr>Examples of Performance Tests</vt:lpstr>
      <vt:lpstr>Compatibility Testing (1)</vt:lpstr>
      <vt:lpstr>Compatibility Testing (2)</vt:lpstr>
      <vt:lpstr>Recovery Testing</vt:lpstr>
      <vt:lpstr>Examples of Recovery Testing</vt:lpstr>
      <vt:lpstr>Installation Testing</vt:lpstr>
      <vt:lpstr>Summary</vt:lpstr>
      <vt:lpstr>Any 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Testing</dc:title>
  <dc:creator>Neil Taylor [nst]</dc:creator>
  <cp:lastModifiedBy>Neil Taylor [nst]</cp:lastModifiedBy>
  <cp:revision>20</cp:revision>
  <dcterms:created xsi:type="dcterms:W3CDTF">2016-04-04T22:48:53Z</dcterms:created>
  <dcterms:modified xsi:type="dcterms:W3CDTF">2018-09-17T05:31:22Z</dcterms:modified>
</cp:coreProperties>
</file>