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85" r:id="rId4"/>
    <p:sldId id="286" r:id="rId5"/>
    <p:sldId id="287" r:id="rId6"/>
    <p:sldId id="260" r:id="rId7"/>
    <p:sldId id="261" r:id="rId8"/>
    <p:sldId id="288" r:id="rId9"/>
    <p:sldId id="262" r:id="rId10"/>
    <p:sldId id="289" r:id="rId11"/>
    <p:sldId id="290" r:id="rId12"/>
    <p:sldId id="291" r:id="rId13"/>
    <p:sldId id="263" r:id="rId14"/>
    <p:sldId id="264" r:id="rId15"/>
    <p:sldId id="265" r:id="rId16"/>
    <p:sldId id="266" r:id="rId17"/>
    <p:sldId id="292"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93" r:id="rId34"/>
    <p:sldId id="283"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9"/>
    <p:restoredTop sz="60750"/>
  </p:normalViewPr>
  <p:slideViewPr>
    <p:cSldViewPr snapToGrid="0" snapToObjects="1">
      <p:cViewPr>
        <p:scale>
          <a:sx n="69" d="100"/>
          <a:sy n="69" d="100"/>
        </p:scale>
        <p:origin x="39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question on this application in the</a:t>
            </a:r>
            <a:r>
              <a:rPr lang="en-US" baseline="0" dirty="0"/>
              <a:t> next slide.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19</a:t>
            </a:fld>
            <a:endParaRPr lang="en-US" altLang="zh-CN"/>
          </a:p>
        </p:txBody>
      </p:sp>
    </p:spTree>
    <p:extLst>
      <p:ext uri="{BB962C8B-B14F-4D97-AF65-F5344CB8AC3E}">
        <p14:creationId xmlns:p14="http://schemas.microsoft.com/office/powerpoint/2010/main" val="21379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 bit about the application. Sound</a:t>
            </a:r>
            <a:r>
              <a:rPr lang="en-US" baseline="0" dirty="0"/>
              <a:t> is used in several parts of the application.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20</a:t>
            </a:fld>
            <a:endParaRPr lang="en-US" altLang="zh-CN"/>
          </a:p>
        </p:txBody>
      </p:sp>
    </p:spTree>
    <p:extLst>
      <p:ext uri="{BB962C8B-B14F-4D97-AF65-F5344CB8AC3E}">
        <p14:creationId xmlns:p14="http://schemas.microsoft.com/office/powerpoint/2010/main" val="961447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screen is from Apple’s bug reporting</a:t>
            </a:r>
            <a:r>
              <a:rPr lang="en-US" baseline="0" dirty="0"/>
              <a:t> software that can be used by anyone with an Apple ID. I would expect that this is mostly used by the developers who write applications for Apple devices. The first stage is to identify the product area.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22</a:t>
            </a:fld>
            <a:endParaRPr lang="en-US" altLang="zh-CN"/>
          </a:p>
        </p:txBody>
      </p:sp>
    </p:spTree>
    <p:extLst>
      <p:ext uri="{BB962C8B-B14F-4D97-AF65-F5344CB8AC3E}">
        <p14:creationId xmlns:p14="http://schemas.microsoft.com/office/powerpoint/2010/main" val="88567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next stage is to provide details.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23</a:t>
            </a:fld>
            <a:endParaRPr lang="en-US" altLang="zh-CN"/>
          </a:p>
        </p:txBody>
      </p:sp>
    </p:spTree>
    <p:extLst>
      <p:ext uri="{BB962C8B-B14F-4D97-AF65-F5344CB8AC3E}">
        <p14:creationId xmlns:p14="http://schemas.microsoft.com/office/powerpoint/2010/main" val="105385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 shows a list</a:t>
            </a:r>
            <a:r>
              <a:rPr lang="en-US" baseline="0" dirty="0"/>
              <a:t> of possible items managed by the tool at </a:t>
            </a:r>
            <a:r>
              <a:rPr lang="en-US" baseline="0" dirty="0" err="1"/>
              <a:t>Bugzilla</a:t>
            </a:r>
            <a:r>
              <a:rPr lang="en-US" baseline="0" dirty="0"/>
              <a:t>.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25</a:t>
            </a:fld>
            <a:endParaRPr lang="en-US" altLang="zh-CN"/>
          </a:p>
        </p:txBody>
      </p:sp>
    </p:spTree>
    <p:extLst>
      <p:ext uri="{BB962C8B-B14F-4D97-AF65-F5344CB8AC3E}">
        <p14:creationId xmlns:p14="http://schemas.microsoft.com/office/powerpoint/2010/main" val="209221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screen shows</a:t>
            </a:r>
            <a:r>
              <a:rPr lang="en-US" baseline="0" dirty="0"/>
              <a:t> the top part of the bug report information. Quite a lot of this information is not filled in, but that might be typical in bug report. There needs to be some initial information and other information will be added as it becomes relevant. This bug is listed as Resolved and listed as a duplicate.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26</a:t>
            </a:fld>
            <a:endParaRPr lang="en-US" altLang="zh-CN"/>
          </a:p>
        </p:txBody>
      </p:sp>
    </p:spTree>
    <p:extLst>
      <p:ext uri="{BB962C8B-B14F-4D97-AF65-F5344CB8AC3E}">
        <p14:creationId xmlns:p14="http://schemas.microsoft.com/office/powerpoint/2010/main" val="386136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lower part of the same page. It provides some interaction between people who are trying to assess the relevance of this bug. The original reporter, </a:t>
            </a:r>
            <a:r>
              <a:rPr lang="en-US" baseline="0" dirty="0" err="1"/>
              <a:t>jwatt</a:t>
            </a:r>
            <a:r>
              <a:rPr lang="en-US" baseline="0" dirty="0"/>
              <a:t>, has a comment and then people from the team add other comments.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27</a:t>
            </a:fld>
            <a:endParaRPr lang="en-US" altLang="zh-CN"/>
          </a:p>
        </p:txBody>
      </p:sp>
    </p:spTree>
    <p:extLst>
      <p:ext uri="{BB962C8B-B14F-4D97-AF65-F5344CB8AC3E}">
        <p14:creationId xmlns:p14="http://schemas.microsoft.com/office/powerpoint/2010/main" val="145489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28</a:t>
            </a:fld>
            <a:endParaRPr lang="en-US"/>
          </a:p>
        </p:txBody>
      </p:sp>
    </p:spTree>
    <p:extLst>
      <p:ext uri="{BB962C8B-B14F-4D97-AF65-F5344CB8AC3E}">
        <p14:creationId xmlns:p14="http://schemas.microsoft.com/office/powerpoint/2010/main" val="75021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Alan Page</a:t>
            </a:r>
            <a:r>
              <a:rPr lang="en-US" baseline="0" dirty="0"/>
              <a:t> gives a good example of a bug that was found late in the product lifecycle. There had to be discussion about the significance of the bug  and what would happen if they didn’t fix the bug before the release. That required the input of senior management and legal representatives. Sometimes, the bug can have a lot of implications for you and your customers.</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29</a:t>
            </a:fld>
            <a:endParaRPr lang="en-US" altLang="zh-CN"/>
          </a:p>
        </p:txBody>
      </p:sp>
    </p:spTree>
    <p:extLst>
      <p:ext uri="{BB962C8B-B14F-4D97-AF65-F5344CB8AC3E}">
        <p14:creationId xmlns:p14="http://schemas.microsoft.com/office/powerpoint/2010/main" val="1389045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31</a:t>
            </a:fld>
            <a:endParaRPr lang="en-US" altLang="zh-CN"/>
          </a:p>
        </p:txBody>
      </p:sp>
    </p:spTree>
    <p:extLst>
      <p:ext uri="{BB962C8B-B14F-4D97-AF65-F5344CB8AC3E}">
        <p14:creationId xmlns:p14="http://schemas.microsoft.com/office/powerpoint/2010/main" val="113491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from a paper that Winston Royce wrote about software development. Winston Royce is the person who is credited with the Waterfall Methodology for software development. </a:t>
            </a:r>
          </a:p>
          <a:p>
            <a:endParaRPr lang="en-GB" dirty="0"/>
          </a:p>
          <a:p>
            <a:r>
              <a:rPr lang="en-GB" dirty="0"/>
              <a:t>He goes on to write “This short, very simple implementation concept is in fact all that is required if the effort is sufficiently small and if the final product is to be operated by those who built it – as is typically done with computer programs for internal use.  It is also the kind of development effort for which most customers are happy to pay, since both steps involve genuinely creative work which directly contributes to the usefulness of the final product. An implementation plan to manufacture a larger software system, and keyed only to these steps, however, is doomed to failure. Many additional development steps are required, none contribute as directly to the final product as analysis or coding, and all drive up the development costs. Customer personnel typically would rather not pay for them, and development personnel would rather not implement them. The prime function of management is to sell thee concepts to both groups and then enforce compliance on the part of development personnel.”</a:t>
            </a:r>
          </a:p>
        </p:txBody>
      </p:sp>
      <p:sp>
        <p:nvSpPr>
          <p:cNvPr id="4" name="Slide Number Placeholder 3"/>
          <p:cNvSpPr>
            <a:spLocks noGrp="1"/>
          </p:cNvSpPr>
          <p:nvPr>
            <p:ph type="sldNum" sz="quarter" idx="5"/>
          </p:nvPr>
        </p:nvSpPr>
        <p:spPr/>
        <p:txBody>
          <a:bodyPr/>
          <a:lstStyle/>
          <a:p>
            <a:fld id="{C54847DF-6612-BE49-9021-2571CA1B61CC}" type="slidenum">
              <a:rPr lang="en-US" smtClean="0"/>
              <a:t>3</a:t>
            </a:fld>
            <a:endParaRPr lang="en-US"/>
          </a:p>
        </p:txBody>
      </p:sp>
    </p:spTree>
    <p:extLst>
      <p:ext uri="{BB962C8B-B14F-4D97-AF65-F5344CB8AC3E}">
        <p14:creationId xmlns:p14="http://schemas.microsoft.com/office/powerpoint/2010/main" val="2525929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33</a:t>
            </a:fld>
            <a:endParaRPr lang="en-US"/>
          </a:p>
        </p:txBody>
      </p:sp>
    </p:spTree>
    <p:extLst>
      <p:ext uri="{BB962C8B-B14F-4D97-AF65-F5344CB8AC3E}">
        <p14:creationId xmlns:p14="http://schemas.microsoft.com/office/powerpoint/2010/main" val="1977491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34</a:t>
            </a:fld>
            <a:endParaRPr lang="en-US"/>
          </a:p>
        </p:txBody>
      </p:sp>
    </p:spTree>
    <p:extLst>
      <p:ext uri="{BB962C8B-B14F-4D97-AF65-F5344CB8AC3E}">
        <p14:creationId xmlns:p14="http://schemas.microsoft.com/office/powerpoint/2010/main" val="89301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4</a:t>
            </a:fld>
            <a:endParaRPr lang="en-US"/>
          </a:p>
        </p:txBody>
      </p:sp>
    </p:spTree>
    <p:extLst>
      <p:ext uri="{BB962C8B-B14F-4D97-AF65-F5344CB8AC3E}">
        <p14:creationId xmlns:p14="http://schemas.microsoft.com/office/powerpoint/2010/main" val="366637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methodology gives us a way to structure our work. It gives a common way to talk to our team about what we expect. It sets expectations on what steps we will follow as we aim to deliver the software.</a:t>
            </a:r>
          </a:p>
        </p:txBody>
      </p:sp>
      <p:sp>
        <p:nvSpPr>
          <p:cNvPr id="4" name="Slide Number Placeholder 3"/>
          <p:cNvSpPr>
            <a:spLocks noGrp="1"/>
          </p:cNvSpPr>
          <p:nvPr>
            <p:ph type="sldNum" sz="quarter" idx="5"/>
          </p:nvPr>
        </p:nvSpPr>
        <p:spPr/>
        <p:txBody>
          <a:bodyPr/>
          <a:lstStyle/>
          <a:p>
            <a:fld id="{C54847DF-6612-BE49-9021-2571CA1B61CC}" type="slidenum">
              <a:rPr lang="en-US" smtClean="0"/>
              <a:t>5</a:t>
            </a:fld>
            <a:endParaRPr lang="en-US"/>
          </a:p>
        </p:txBody>
      </p:sp>
    </p:spTree>
    <p:extLst>
      <p:ext uri="{BB962C8B-B14F-4D97-AF65-F5344CB8AC3E}">
        <p14:creationId xmlns:p14="http://schemas.microsoft.com/office/powerpoint/2010/main" val="393003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7</a:t>
            </a:fld>
            <a:endParaRPr lang="en-US" altLang="zh-CN"/>
          </a:p>
        </p:txBody>
      </p:sp>
    </p:spTree>
    <p:extLst>
      <p:ext uri="{BB962C8B-B14F-4D97-AF65-F5344CB8AC3E}">
        <p14:creationId xmlns:p14="http://schemas.microsoft.com/office/powerpoint/2010/main" val="130838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Organisation Example: A company</a:t>
            </a:r>
            <a:r>
              <a:rPr lang="en-GB" baseline="0" noProof="0" dirty="0"/>
              <a:t> identifies that it currently has 2.5 bugs per KLOC. Is that a problem? Does it allow an organisation to compare the outputs from different product teams? If it wants to bid on a new project, are there any requirements from the customer that state what a measure of bugs / KLOC should be? How would this affect the process? It is OK to set a new goal, e.g. we need to have 2 bugs / KLOC, but it is important to look at how that can be achieved. This measure can be useful for general comparisons, but one needs to understand the issues at a deeper level before goals are set at this level. </a:t>
            </a:r>
          </a:p>
          <a:p>
            <a:endParaRPr lang="en-GB" baseline="0" noProof="0" dirty="0"/>
          </a:p>
          <a:p>
            <a:r>
              <a:rPr lang="en-GB" noProof="0" dirty="0"/>
              <a:t>Process</a:t>
            </a:r>
            <a:r>
              <a:rPr lang="en-GB" baseline="0" noProof="0" dirty="0"/>
              <a:t> Example: Data is gathered about the number of bugs found at different stages of a product. If it was shown that customers identify 15% of new bug reports, system testing identified  45% of bugs, integration testing identified 20% of bugs and unit testing revealed the remaining 20%. Does this suggest any problems with our process? It might do. Again, the numbers are a starting point. We should look at the types of bugs found in system and integration testing and ask if they could be identified at earlier stages. For example, should these bugs have been found at the unit testing stage? If so, how can we improve the process to help improve this? </a:t>
            </a:r>
          </a:p>
          <a:p>
            <a:endParaRPr lang="en-GB" baseline="0" noProof="0" dirty="0"/>
          </a:p>
          <a:p>
            <a:r>
              <a:rPr lang="en-GB" baseline="0" noProof="0" dirty="0"/>
              <a:t>Product Example: If we look at different areas of the product, we could look to see how many bugs are identified in each area. So, are we finding a high level of bugs in networking, or data storage, or user interface, …  If we do see particular problems in areas of the product, where the number of bugs seems very high compared to other areas, can we look at the detail and see if there are ways to improve? </a:t>
            </a:r>
          </a:p>
          <a:p>
            <a:endParaRPr lang="en-GB" baseline="0" noProof="0" dirty="0"/>
          </a:p>
          <a:p>
            <a:endParaRPr lang="en-GB" noProof="0" dirty="0"/>
          </a:p>
          <a:p>
            <a:endParaRPr lang="en-GB" noProof="0"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13</a:t>
            </a:fld>
            <a:endParaRPr lang="en-US" altLang="zh-CN"/>
          </a:p>
        </p:txBody>
      </p:sp>
    </p:spTree>
    <p:extLst>
      <p:ext uri="{BB962C8B-B14F-4D97-AF65-F5344CB8AC3E}">
        <p14:creationId xmlns:p14="http://schemas.microsoft.com/office/powerpoint/2010/main" val="93045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14</a:t>
            </a:fld>
            <a:endParaRPr lang="en-US" altLang="zh-CN"/>
          </a:p>
        </p:txBody>
      </p:sp>
    </p:spTree>
    <p:extLst>
      <p:ext uri="{BB962C8B-B14F-4D97-AF65-F5344CB8AC3E}">
        <p14:creationId xmlns:p14="http://schemas.microsoft.com/office/powerpoint/2010/main" val="165647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15</a:t>
            </a:fld>
            <a:endParaRPr lang="en-US"/>
          </a:p>
        </p:txBody>
      </p:sp>
    </p:spTree>
    <p:extLst>
      <p:ext uri="{BB962C8B-B14F-4D97-AF65-F5344CB8AC3E}">
        <p14:creationId xmlns:p14="http://schemas.microsoft.com/office/powerpoint/2010/main" val="351673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18</a:t>
            </a:fld>
            <a:endParaRPr lang="en-US" altLang="zh-CN"/>
          </a:p>
        </p:txBody>
      </p:sp>
    </p:spTree>
    <p:extLst>
      <p:ext uri="{BB962C8B-B14F-4D97-AF65-F5344CB8AC3E}">
        <p14:creationId xmlns:p14="http://schemas.microsoft.com/office/powerpoint/2010/main" val="46868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lvl1pPr>
          </a:lstStyle>
          <a:p>
            <a:r>
              <a:rPr lang="en-US" dirty="0"/>
              <a:t>Chapter 8: Software QA and Test Management</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lvl1pPr>
          </a:lstStyle>
          <a:p>
            <a:r>
              <a:rPr lang="en-US" dirty="0"/>
              <a:t>Chapter 8: Software QA and Test Management</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lvl1pPr>
          </a:lstStyle>
          <a:p>
            <a:r>
              <a:rPr lang="en-US" dirty="0"/>
              <a:t>Chapter 8: Software QA and Test Management</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lvl1pPr>
          </a:lstStyle>
          <a:p>
            <a:r>
              <a:rPr lang="en-US" dirty="0"/>
              <a:t>Chapter 8: Software QA and Test Management</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lvl1pPr>
          </a:lstStyle>
          <a:p>
            <a:r>
              <a:rPr lang="en-US" dirty="0"/>
              <a:t>Chapter 8: Software QA and Test Management</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lvl1pPr>
          </a:lstStyle>
          <a:p>
            <a:r>
              <a:rPr lang="en-US" dirty="0"/>
              <a:t>Chapter 8: Software QA and Test Management</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lvl1pPr>
              <a:defRPr/>
            </a:lvl1p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a:lvl1pPr>
          </a:lstStyle>
          <a:p>
            <a:r>
              <a:rPr lang="en-US" dirty="0"/>
              <a:t>Chapter 8: Software QA and Test Management</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lvl1pPr>
          </a:lstStyle>
          <a:p>
            <a:r>
              <a:rPr lang="en-US" dirty="0"/>
              <a:t>Chapter 8: Software QA and Test Management</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lvl1pPr>
          </a:lstStyle>
          <a:p>
            <a:r>
              <a:rPr lang="en-US" dirty="0"/>
              <a:t>Chapter 8: Software QA and Test Management</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dirty="0"/>
              <a:t>Chapter 8: Software QA and Test Management</a:t>
            </a:r>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cf.usc.edu/~csci201/lectures/Lecture11/royce1970.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dirty="0"/>
              <a:t>Software Quality Assurance and Test Management</a:t>
            </a:r>
          </a:p>
        </p:txBody>
      </p:sp>
      <p:sp>
        <p:nvSpPr>
          <p:cNvPr id="3" name="Subtitle 2"/>
          <p:cNvSpPr>
            <a:spLocks noGrp="1"/>
          </p:cNvSpPr>
          <p:nvPr>
            <p:ph type="subTitle" idx="1"/>
          </p:nvPr>
        </p:nvSpPr>
        <p:spPr/>
        <p:txBody>
          <a:bodyPr/>
          <a:lstStyle/>
          <a:p>
            <a:r>
              <a:rPr lang="en-US" dirty="0"/>
              <a:t>Chapter 8</a:t>
            </a:r>
          </a:p>
        </p:txBody>
      </p:sp>
      <p:sp>
        <p:nvSpPr>
          <p:cNvPr id="4" name="Footer Placeholder 3"/>
          <p:cNvSpPr>
            <a:spLocks noGrp="1"/>
          </p:cNvSpPr>
          <p:nvPr>
            <p:ph type="ftr" sz="quarter" idx="4294967295"/>
          </p:nvPr>
        </p:nvSpPr>
        <p:spPr>
          <a:xfrm>
            <a:off x="362310" y="6356350"/>
            <a:ext cx="5242704" cy="365125"/>
          </a:xfr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F953-10F1-0A49-818A-395E9B066804}"/>
              </a:ext>
            </a:extLst>
          </p:cNvPr>
          <p:cNvSpPr>
            <a:spLocks noGrp="1"/>
          </p:cNvSpPr>
          <p:nvPr>
            <p:ph type="title"/>
          </p:nvPr>
        </p:nvSpPr>
        <p:spPr/>
        <p:txBody>
          <a:bodyPr/>
          <a:lstStyle/>
          <a:p>
            <a:r>
              <a:rPr lang="en-GB" dirty="0"/>
              <a:t>Quality attributes</a:t>
            </a:r>
          </a:p>
        </p:txBody>
      </p:sp>
      <p:sp>
        <p:nvSpPr>
          <p:cNvPr id="3" name="Content Placeholder 2">
            <a:extLst>
              <a:ext uri="{FF2B5EF4-FFF2-40B4-BE49-F238E27FC236}">
                <a16:creationId xmlns:a16="http://schemas.microsoft.com/office/drawing/2014/main" id="{C9671B1A-792B-454C-84BD-F84A1A4A12B2}"/>
              </a:ext>
            </a:extLst>
          </p:cNvPr>
          <p:cNvSpPr>
            <a:spLocks noGrp="1"/>
          </p:cNvSpPr>
          <p:nvPr>
            <p:ph idx="1"/>
          </p:nvPr>
        </p:nvSpPr>
        <p:spPr>
          <a:xfrm>
            <a:off x="448574" y="1569917"/>
            <a:ext cx="11369614" cy="4486275"/>
          </a:xfrm>
        </p:spPr>
        <p:txBody>
          <a:bodyPr/>
          <a:lstStyle/>
          <a:p>
            <a:r>
              <a:rPr lang="en-GB" dirty="0"/>
              <a:t>Somerville lists some possible ways to judge quality for software.</a:t>
            </a:r>
          </a:p>
          <a:p>
            <a:endParaRPr lang="en-GB" dirty="0"/>
          </a:p>
          <a:p>
            <a:endParaRPr lang="en-GB" dirty="0"/>
          </a:p>
          <a:p>
            <a:endParaRPr lang="en-GB" dirty="0"/>
          </a:p>
          <a:p>
            <a:endParaRPr lang="en-GB" dirty="0"/>
          </a:p>
          <a:p>
            <a:endParaRPr lang="en-GB" dirty="0"/>
          </a:p>
          <a:p>
            <a:r>
              <a:rPr lang="en-GB" dirty="0"/>
              <a:t>These are difficult to judge.</a:t>
            </a:r>
          </a:p>
        </p:txBody>
      </p:sp>
      <p:sp>
        <p:nvSpPr>
          <p:cNvPr id="4" name="Footer Placeholder 3">
            <a:extLst>
              <a:ext uri="{FF2B5EF4-FFF2-40B4-BE49-F238E27FC236}">
                <a16:creationId xmlns:a16="http://schemas.microsoft.com/office/drawing/2014/main" id="{8B4A4ABA-F304-A142-8D23-644615F5D69D}"/>
              </a:ext>
            </a:extLst>
          </p:cNvPr>
          <p:cNvSpPr>
            <a:spLocks noGrp="1"/>
          </p:cNvSpPr>
          <p:nvPr>
            <p:ph type="ftr" sz="quarter" idx="11"/>
          </p:nvPr>
        </p:nvSpPr>
        <p:spPr/>
        <p:txBody>
          <a:bodyPr/>
          <a:lstStyle/>
          <a:p>
            <a:r>
              <a:rPr lang="en-US" dirty="0"/>
              <a:t>Chapter 8: Software QA and Test Management</a:t>
            </a:r>
          </a:p>
        </p:txBody>
      </p:sp>
      <p:sp>
        <p:nvSpPr>
          <p:cNvPr id="5" name="Slide Number Placeholder 4">
            <a:extLst>
              <a:ext uri="{FF2B5EF4-FFF2-40B4-BE49-F238E27FC236}">
                <a16:creationId xmlns:a16="http://schemas.microsoft.com/office/drawing/2014/main" id="{EE9E862D-E612-D74D-B2A3-26A98932A180}"/>
              </a:ext>
            </a:extLst>
          </p:cNvPr>
          <p:cNvSpPr>
            <a:spLocks noGrp="1"/>
          </p:cNvSpPr>
          <p:nvPr>
            <p:ph type="sldNum" sz="quarter" idx="12"/>
          </p:nvPr>
        </p:nvSpPr>
        <p:spPr/>
        <p:txBody>
          <a:bodyPr/>
          <a:lstStyle/>
          <a:p>
            <a:fld id="{D90AFF93-45AE-CC4D-A56A-612CB3C1AB5C}" type="slidenum">
              <a:rPr lang="en-US" smtClean="0"/>
              <a:t>10</a:t>
            </a:fld>
            <a:endParaRPr lang="en-US"/>
          </a:p>
        </p:txBody>
      </p:sp>
      <p:graphicFrame>
        <p:nvGraphicFramePr>
          <p:cNvPr id="6" name="Table 5">
            <a:extLst>
              <a:ext uri="{FF2B5EF4-FFF2-40B4-BE49-F238E27FC236}">
                <a16:creationId xmlns:a16="http://schemas.microsoft.com/office/drawing/2014/main" id="{FF9364FF-7FF7-434D-8F4B-ECCD9A2940F2}"/>
              </a:ext>
            </a:extLst>
          </p:cNvPr>
          <p:cNvGraphicFramePr>
            <a:graphicFrameLocks noGrp="1"/>
          </p:cNvGraphicFramePr>
          <p:nvPr>
            <p:extLst>
              <p:ext uri="{D42A27DB-BD31-4B8C-83A1-F6EECF244321}">
                <p14:modId xmlns:p14="http://schemas.microsoft.com/office/powerpoint/2010/main" val="2475046476"/>
              </p:ext>
            </p:extLst>
          </p:nvPr>
        </p:nvGraphicFramePr>
        <p:xfrm>
          <a:off x="746449" y="2211992"/>
          <a:ext cx="10599573" cy="2590800"/>
        </p:xfrm>
        <a:graphic>
          <a:graphicData uri="http://schemas.openxmlformats.org/drawingml/2006/table">
            <a:tbl>
              <a:tblPr firstRow="1" bandRow="1">
                <a:tableStyleId>{69CF1AB2-1976-4502-BF36-3FF5EA218861}</a:tableStyleId>
              </a:tblPr>
              <a:tblGrid>
                <a:gridCol w="3533191">
                  <a:extLst>
                    <a:ext uri="{9D8B030D-6E8A-4147-A177-3AD203B41FA5}">
                      <a16:colId xmlns:a16="http://schemas.microsoft.com/office/drawing/2014/main" val="2033639011"/>
                    </a:ext>
                  </a:extLst>
                </a:gridCol>
                <a:gridCol w="3533191">
                  <a:extLst>
                    <a:ext uri="{9D8B030D-6E8A-4147-A177-3AD203B41FA5}">
                      <a16:colId xmlns:a16="http://schemas.microsoft.com/office/drawing/2014/main" val="1784635965"/>
                    </a:ext>
                  </a:extLst>
                </a:gridCol>
                <a:gridCol w="3533191">
                  <a:extLst>
                    <a:ext uri="{9D8B030D-6E8A-4147-A177-3AD203B41FA5}">
                      <a16:colId xmlns:a16="http://schemas.microsoft.com/office/drawing/2014/main" val="1214760500"/>
                    </a:ext>
                  </a:extLst>
                </a:gridCol>
              </a:tblGrid>
              <a:tr h="370840">
                <a:tc>
                  <a:txBody>
                    <a:bodyPr/>
                    <a:lstStyle/>
                    <a:p>
                      <a:r>
                        <a:rPr lang="en-GB" sz="2800" b="0" dirty="0"/>
                        <a:t>Safety</a:t>
                      </a:r>
                    </a:p>
                  </a:txBody>
                  <a:tcPr/>
                </a:tc>
                <a:tc>
                  <a:txBody>
                    <a:bodyPr/>
                    <a:lstStyle/>
                    <a:p>
                      <a:r>
                        <a:rPr lang="en-GB" sz="2800" b="0" dirty="0"/>
                        <a:t>Understandability</a:t>
                      </a:r>
                    </a:p>
                  </a:txBody>
                  <a:tcPr/>
                </a:tc>
                <a:tc>
                  <a:txBody>
                    <a:bodyPr/>
                    <a:lstStyle/>
                    <a:p>
                      <a:r>
                        <a:rPr lang="en-GB" sz="2800" b="0" dirty="0"/>
                        <a:t>Portability</a:t>
                      </a:r>
                    </a:p>
                  </a:txBody>
                  <a:tcPr/>
                </a:tc>
                <a:extLst>
                  <a:ext uri="{0D108BD9-81ED-4DB2-BD59-A6C34878D82A}">
                    <a16:rowId xmlns:a16="http://schemas.microsoft.com/office/drawing/2014/main" val="3717598077"/>
                  </a:ext>
                </a:extLst>
              </a:tr>
              <a:tr h="370840">
                <a:tc>
                  <a:txBody>
                    <a:bodyPr/>
                    <a:lstStyle/>
                    <a:p>
                      <a:r>
                        <a:rPr lang="en-GB" sz="2800" b="0" dirty="0"/>
                        <a:t>Security</a:t>
                      </a:r>
                    </a:p>
                  </a:txBody>
                  <a:tcPr/>
                </a:tc>
                <a:tc>
                  <a:txBody>
                    <a:bodyPr/>
                    <a:lstStyle/>
                    <a:p>
                      <a:r>
                        <a:rPr lang="en-GB" sz="2800" b="0" dirty="0"/>
                        <a:t>Testability</a:t>
                      </a:r>
                    </a:p>
                  </a:txBody>
                  <a:tcPr/>
                </a:tc>
                <a:tc>
                  <a:txBody>
                    <a:bodyPr/>
                    <a:lstStyle/>
                    <a:p>
                      <a:r>
                        <a:rPr lang="en-GB" sz="2800" b="0" dirty="0"/>
                        <a:t>Usability</a:t>
                      </a:r>
                    </a:p>
                  </a:txBody>
                  <a:tcPr/>
                </a:tc>
                <a:extLst>
                  <a:ext uri="{0D108BD9-81ED-4DB2-BD59-A6C34878D82A}">
                    <a16:rowId xmlns:a16="http://schemas.microsoft.com/office/drawing/2014/main" val="3644974475"/>
                  </a:ext>
                </a:extLst>
              </a:tr>
              <a:tr h="370840">
                <a:tc>
                  <a:txBody>
                    <a:bodyPr/>
                    <a:lstStyle/>
                    <a:p>
                      <a:r>
                        <a:rPr lang="en-GB" sz="2800" b="0" dirty="0"/>
                        <a:t>Reliability</a:t>
                      </a:r>
                    </a:p>
                  </a:txBody>
                  <a:tcPr/>
                </a:tc>
                <a:tc>
                  <a:txBody>
                    <a:bodyPr/>
                    <a:lstStyle/>
                    <a:p>
                      <a:r>
                        <a:rPr lang="en-GB" sz="2800" b="0" dirty="0"/>
                        <a:t>Adaptability</a:t>
                      </a:r>
                    </a:p>
                  </a:txBody>
                  <a:tcPr/>
                </a:tc>
                <a:tc>
                  <a:txBody>
                    <a:bodyPr/>
                    <a:lstStyle/>
                    <a:p>
                      <a:r>
                        <a:rPr lang="en-GB" sz="2800" b="0" dirty="0"/>
                        <a:t>Reusability</a:t>
                      </a:r>
                    </a:p>
                  </a:txBody>
                  <a:tcPr/>
                </a:tc>
                <a:extLst>
                  <a:ext uri="{0D108BD9-81ED-4DB2-BD59-A6C34878D82A}">
                    <a16:rowId xmlns:a16="http://schemas.microsoft.com/office/drawing/2014/main" val="1705567070"/>
                  </a:ext>
                </a:extLst>
              </a:tr>
              <a:tr h="370840">
                <a:tc>
                  <a:txBody>
                    <a:bodyPr/>
                    <a:lstStyle/>
                    <a:p>
                      <a:r>
                        <a:rPr lang="en-GB" sz="2800" b="0" dirty="0"/>
                        <a:t>Resilience</a:t>
                      </a:r>
                    </a:p>
                  </a:txBody>
                  <a:tcPr/>
                </a:tc>
                <a:tc>
                  <a:txBody>
                    <a:bodyPr/>
                    <a:lstStyle/>
                    <a:p>
                      <a:r>
                        <a:rPr lang="en-GB" sz="2800" b="0" dirty="0"/>
                        <a:t>Modularity</a:t>
                      </a:r>
                    </a:p>
                  </a:txBody>
                  <a:tcPr/>
                </a:tc>
                <a:tc>
                  <a:txBody>
                    <a:bodyPr/>
                    <a:lstStyle/>
                    <a:p>
                      <a:r>
                        <a:rPr lang="en-GB" sz="2800" b="0" dirty="0"/>
                        <a:t>Efficiency</a:t>
                      </a:r>
                    </a:p>
                  </a:txBody>
                  <a:tcPr/>
                </a:tc>
                <a:extLst>
                  <a:ext uri="{0D108BD9-81ED-4DB2-BD59-A6C34878D82A}">
                    <a16:rowId xmlns:a16="http://schemas.microsoft.com/office/drawing/2014/main" val="3592293330"/>
                  </a:ext>
                </a:extLst>
              </a:tr>
              <a:tr h="370840">
                <a:tc>
                  <a:txBody>
                    <a:bodyPr/>
                    <a:lstStyle/>
                    <a:p>
                      <a:r>
                        <a:rPr lang="en-GB" sz="2800" b="0" dirty="0"/>
                        <a:t>Robustness</a:t>
                      </a:r>
                    </a:p>
                  </a:txBody>
                  <a:tcPr/>
                </a:tc>
                <a:tc>
                  <a:txBody>
                    <a:bodyPr/>
                    <a:lstStyle/>
                    <a:p>
                      <a:r>
                        <a:rPr lang="en-GB" sz="2800" b="0" dirty="0"/>
                        <a:t>Complexity</a:t>
                      </a:r>
                    </a:p>
                  </a:txBody>
                  <a:tcPr/>
                </a:tc>
                <a:tc>
                  <a:txBody>
                    <a:bodyPr/>
                    <a:lstStyle/>
                    <a:p>
                      <a:r>
                        <a:rPr lang="en-GB" sz="2800" b="0" dirty="0"/>
                        <a:t>Learnability</a:t>
                      </a:r>
                    </a:p>
                  </a:txBody>
                  <a:tcPr/>
                </a:tc>
                <a:extLst>
                  <a:ext uri="{0D108BD9-81ED-4DB2-BD59-A6C34878D82A}">
                    <a16:rowId xmlns:a16="http://schemas.microsoft.com/office/drawing/2014/main" val="3578269648"/>
                  </a:ext>
                </a:extLst>
              </a:tr>
            </a:tbl>
          </a:graphicData>
        </a:graphic>
      </p:graphicFrame>
      <p:sp>
        <p:nvSpPr>
          <p:cNvPr id="7" name="TextBox 6">
            <a:extLst>
              <a:ext uri="{FF2B5EF4-FFF2-40B4-BE49-F238E27FC236}">
                <a16:creationId xmlns:a16="http://schemas.microsoft.com/office/drawing/2014/main" id="{C428FE9C-5200-6142-A1BA-34F4D326CDC9}"/>
              </a:ext>
            </a:extLst>
          </p:cNvPr>
          <p:cNvSpPr txBox="1"/>
          <p:nvPr/>
        </p:nvSpPr>
        <p:spPr>
          <a:xfrm>
            <a:off x="5498766" y="5836939"/>
            <a:ext cx="6319422" cy="369332"/>
          </a:xfrm>
          <a:prstGeom prst="rect">
            <a:avLst/>
          </a:prstGeom>
          <a:noFill/>
        </p:spPr>
        <p:txBody>
          <a:bodyPr wrap="none" rtlCol="0">
            <a:spAutoFit/>
          </a:bodyPr>
          <a:lstStyle/>
          <a:p>
            <a:r>
              <a:rPr lang="en-GB" dirty="0"/>
              <a:t>Table taken from Software Engineering, Tenth Edition. Figure 24.2.</a:t>
            </a:r>
          </a:p>
        </p:txBody>
      </p:sp>
    </p:spTree>
    <p:extLst>
      <p:ext uri="{BB962C8B-B14F-4D97-AF65-F5344CB8AC3E}">
        <p14:creationId xmlns:p14="http://schemas.microsoft.com/office/powerpoint/2010/main" val="282675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271F-383D-FE48-AAE4-D6DF26D42D8B}"/>
              </a:ext>
            </a:extLst>
          </p:cNvPr>
          <p:cNvSpPr>
            <a:spLocks noGrp="1"/>
          </p:cNvSpPr>
          <p:nvPr>
            <p:ph type="title"/>
          </p:nvPr>
        </p:nvSpPr>
        <p:spPr/>
        <p:txBody>
          <a:bodyPr/>
          <a:lstStyle/>
          <a:p>
            <a:r>
              <a:rPr lang="en-GB" dirty="0"/>
              <a:t>Software Standards</a:t>
            </a:r>
          </a:p>
        </p:txBody>
      </p:sp>
      <p:sp>
        <p:nvSpPr>
          <p:cNvPr id="3" name="Content Placeholder 2">
            <a:extLst>
              <a:ext uri="{FF2B5EF4-FFF2-40B4-BE49-F238E27FC236}">
                <a16:creationId xmlns:a16="http://schemas.microsoft.com/office/drawing/2014/main" id="{D60E7757-48F0-AF46-9B50-92ACA88B0AD1}"/>
              </a:ext>
            </a:extLst>
          </p:cNvPr>
          <p:cNvSpPr>
            <a:spLocks noGrp="1"/>
          </p:cNvSpPr>
          <p:nvPr>
            <p:ph idx="1"/>
          </p:nvPr>
        </p:nvSpPr>
        <p:spPr>
          <a:xfrm>
            <a:off x="448573" y="1343608"/>
            <a:ext cx="11369615" cy="4712584"/>
          </a:xfrm>
        </p:spPr>
        <p:txBody>
          <a:bodyPr/>
          <a:lstStyle/>
          <a:p>
            <a:r>
              <a:rPr lang="en-GB" dirty="0"/>
              <a:t>Can standards documents help us to develop quality software?</a:t>
            </a:r>
          </a:p>
          <a:p>
            <a:r>
              <a:rPr lang="en-GB" dirty="0"/>
              <a:t>ISO 9001 – A set of standards about Quality Management</a:t>
            </a:r>
          </a:p>
          <a:p>
            <a:pPr lvl="1"/>
            <a:r>
              <a:rPr lang="en-GB" dirty="0"/>
              <a:t>Encourages you to look at the whole organisation</a:t>
            </a:r>
          </a:p>
          <a:p>
            <a:pPr lvl="1"/>
            <a:r>
              <a:rPr lang="en-GB" dirty="0"/>
              <a:t>Encourages the need for management to take the lead</a:t>
            </a:r>
          </a:p>
          <a:p>
            <a:pPr lvl="1"/>
            <a:r>
              <a:rPr lang="en-GB" dirty="0"/>
              <a:t>Encourages putting the customer first </a:t>
            </a:r>
          </a:p>
          <a:p>
            <a:pPr lvl="1"/>
            <a:r>
              <a:rPr lang="en-GB" dirty="0"/>
              <a:t>Encourages managing the risks</a:t>
            </a:r>
          </a:p>
          <a:p>
            <a:pPr lvl="2"/>
            <a:endParaRPr lang="en-GB" dirty="0"/>
          </a:p>
          <a:p>
            <a:r>
              <a:rPr lang="en-GB" dirty="0"/>
              <a:t>ISO/IEC/IEEE 29119 – Software Testing Standards (in 5 parts)</a:t>
            </a:r>
          </a:p>
          <a:p>
            <a:pPr lvl="1"/>
            <a:r>
              <a:rPr lang="en-GB" dirty="0"/>
              <a:t>Definition of good practice to follow for a testing process</a:t>
            </a:r>
          </a:p>
        </p:txBody>
      </p:sp>
      <p:sp>
        <p:nvSpPr>
          <p:cNvPr id="4" name="Footer Placeholder 3">
            <a:extLst>
              <a:ext uri="{FF2B5EF4-FFF2-40B4-BE49-F238E27FC236}">
                <a16:creationId xmlns:a16="http://schemas.microsoft.com/office/drawing/2014/main" id="{DFDA1637-3BFF-124D-8B1E-C29E913497E3}"/>
              </a:ext>
            </a:extLst>
          </p:cNvPr>
          <p:cNvSpPr>
            <a:spLocks noGrp="1"/>
          </p:cNvSpPr>
          <p:nvPr>
            <p:ph type="ftr" sz="quarter" idx="11"/>
          </p:nvPr>
        </p:nvSpPr>
        <p:spPr/>
        <p:txBody>
          <a:bodyPr/>
          <a:lstStyle/>
          <a:p>
            <a:r>
              <a:rPr lang="en-US"/>
              <a:t>Chapter 8: Software QA and Test Management</a:t>
            </a:r>
            <a:endParaRPr lang="en-US" dirty="0"/>
          </a:p>
        </p:txBody>
      </p:sp>
      <p:sp>
        <p:nvSpPr>
          <p:cNvPr id="5" name="Slide Number Placeholder 4">
            <a:extLst>
              <a:ext uri="{FF2B5EF4-FFF2-40B4-BE49-F238E27FC236}">
                <a16:creationId xmlns:a16="http://schemas.microsoft.com/office/drawing/2014/main" id="{29334BF4-568D-5346-8E53-8546B5A9C280}"/>
              </a:ext>
            </a:extLst>
          </p:cNvPr>
          <p:cNvSpPr>
            <a:spLocks noGrp="1"/>
          </p:cNvSpPr>
          <p:nvPr>
            <p:ph type="sldNum" sz="quarter" idx="12"/>
          </p:nvPr>
        </p:nvSpPr>
        <p:spPr/>
        <p:txBody>
          <a:bodyPr/>
          <a:lstStyle/>
          <a:p>
            <a:fld id="{D90AFF93-45AE-CC4D-A56A-612CB3C1AB5C}" type="slidenum">
              <a:rPr lang="en-US" smtClean="0"/>
              <a:t>11</a:t>
            </a:fld>
            <a:endParaRPr lang="en-US"/>
          </a:p>
        </p:txBody>
      </p:sp>
    </p:spTree>
    <p:extLst>
      <p:ext uri="{BB962C8B-B14F-4D97-AF65-F5344CB8AC3E}">
        <p14:creationId xmlns:p14="http://schemas.microsoft.com/office/powerpoint/2010/main" val="299313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FBEF-D3C2-5140-A901-4AE6F65B7958}"/>
              </a:ext>
            </a:extLst>
          </p:cNvPr>
          <p:cNvSpPr>
            <a:spLocks noGrp="1"/>
          </p:cNvSpPr>
          <p:nvPr>
            <p:ph type="title"/>
          </p:nvPr>
        </p:nvSpPr>
        <p:spPr/>
        <p:txBody>
          <a:bodyPr/>
          <a:lstStyle/>
          <a:p>
            <a:r>
              <a:rPr lang="en-GB" dirty="0"/>
              <a:t>The benefits of standards</a:t>
            </a:r>
          </a:p>
        </p:txBody>
      </p:sp>
      <p:sp>
        <p:nvSpPr>
          <p:cNvPr id="3" name="Content Placeholder 2">
            <a:extLst>
              <a:ext uri="{FF2B5EF4-FFF2-40B4-BE49-F238E27FC236}">
                <a16:creationId xmlns:a16="http://schemas.microsoft.com/office/drawing/2014/main" id="{60B87EB0-4634-844B-B0FF-1D9F206CE779}"/>
              </a:ext>
            </a:extLst>
          </p:cNvPr>
          <p:cNvSpPr>
            <a:spLocks noGrp="1"/>
          </p:cNvSpPr>
          <p:nvPr>
            <p:ph idx="1"/>
          </p:nvPr>
        </p:nvSpPr>
        <p:spPr/>
        <p:txBody>
          <a:bodyPr>
            <a:normAutofit lnSpcReduction="10000"/>
          </a:bodyPr>
          <a:lstStyle/>
          <a:p>
            <a:r>
              <a:rPr lang="en-GB" dirty="0"/>
              <a:t>Sommerville lists three reasons why standards are important:</a:t>
            </a:r>
          </a:p>
          <a:p>
            <a:pPr lvl="1">
              <a:lnSpc>
                <a:spcPct val="100000"/>
              </a:lnSpc>
              <a:spcAft>
                <a:spcPts val="1200"/>
              </a:spcAft>
            </a:pPr>
            <a:r>
              <a:rPr lang="en-GB" dirty="0"/>
              <a:t>Standards capture wisdom that is of value to the organisation</a:t>
            </a:r>
          </a:p>
          <a:p>
            <a:pPr lvl="1">
              <a:lnSpc>
                <a:spcPct val="100000"/>
              </a:lnSpc>
              <a:spcAft>
                <a:spcPts val="1200"/>
              </a:spcAft>
            </a:pPr>
            <a:r>
              <a:rPr lang="en-GB" dirty="0"/>
              <a:t>Standards provide a framework for defining what quality means in a particular setting</a:t>
            </a:r>
          </a:p>
          <a:p>
            <a:pPr lvl="1">
              <a:lnSpc>
                <a:spcPct val="100000"/>
              </a:lnSpc>
              <a:spcAft>
                <a:spcPts val="1200"/>
              </a:spcAft>
            </a:pPr>
            <a:r>
              <a:rPr lang="en-GB" dirty="0"/>
              <a:t>Standards assist continuity when work carried out by one person is taken up and continued by another.</a:t>
            </a:r>
          </a:p>
          <a:p>
            <a:pPr>
              <a:lnSpc>
                <a:spcPct val="100000"/>
              </a:lnSpc>
              <a:spcAft>
                <a:spcPts val="1200"/>
              </a:spcAft>
            </a:pPr>
            <a:r>
              <a:rPr lang="en-GB" dirty="0"/>
              <a:t> We also need the organisation and team to ‘own’ the standards and processes. Why is this a good idea?</a:t>
            </a:r>
          </a:p>
          <a:p>
            <a:pPr lvl="1">
              <a:lnSpc>
                <a:spcPct val="100000"/>
              </a:lnSpc>
              <a:spcAft>
                <a:spcPts val="1200"/>
              </a:spcAft>
            </a:pPr>
            <a:endParaRPr lang="en-GB" dirty="0"/>
          </a:p>
        </p:txBody>
      </p:sp>
      <p:sp>
        <p:nvSpPr>
          <p:cNvPr id="4" name="Footer Placeholder 3">
            <a:extLst>
              <a:ext uri="{FF2B5EF4-FFF2-40B4-BE49-F238E27FC236}">
                <a16:creationId xmlns:a16="http://schemas.microsoft.com/office/drawing/2014/main" id="{E7D9F6CF-0B94-8D4E-84E5-97D313F05575}"/>
              </a:ext>
            </a:extLst>
          </p:cNvPr>
          <p:cNvSpPr>
            <a:spLocks noGrp="1"/>
          </p:cNvSpPr>
          <p:nvPr>
            <p:ph type="ftr" sz="quarter" idx="11"/>
          </p:nvPr>
        </p:nvSpPr>
        <p:spPr/>
        <p:txBody>
          <a:bodyPr/>
          <a:lstStyle/>
          <a:p>
            <a:r>
              <a:rPr lang="en-US"/>
              <a:t>Chapter 8: Software QA and Test Management</a:t>
            </a:r>
            <a:endParaRPr lang="en-US" dirty="0"/>
          </a:p>
        </p:txBody>
      </p:sp>
      <p:sp>
        <p:nvSpPr>
          <p:cNvPr id="5" name="Slide Number Placeholder 4">
            <a:extLst>
              <a:ext uri="{FF2B5EF4-FFF2-40B4-BE49-F238E27FC236}">
                <a16:creationId xmlns:a16="http://schemas.microsoft.com/office/drawing/2014/main" id="{FFCB5D23-2A27-6746-80CA-2E1513F75D1B}"/>
              </a:ext>
            </a:extLst>
          </p:cNvPr>
          <p:cNvSpPr>
            <a:spLocks noGrp="1"/>
          </p:cNvSpPr>
          <p:nvPr>
            <p:ph type="sldNum" sz="quarter" idx="12"/>
          </p:nvPr>
        </p:nvSpPr>
        <p:spPr/>
        <p:txBody>
          <a:bodyPr/>
          <a:lstStyle/>
          <a:p>
            <a:fld id="{D90AFF93-45AE-CC4D-A56A-612CB3C1AB5C}" type="slidenum">
              <a:rPr lang="en-US" smtClean="0"/>
              <a:t>12</a:t>
            </a:fld>
            <a:endParaRPr lang="en-US"/>
          </a:p>
        </p:txBody>
      </p:sp>
    </p:spTree>
    <p:extLst>
      <p:ext uri="{BB962C8B-B14F-4D97-AF65-F5344CB8AC3E}">
        <p14:creationId xmlns:p14="http://schemas.microsoft.com/office/powerpoint/2010/main" val="273870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8229600" cy="836712"/>
          </a:xfrm>
        </p:spPr>
        <p:txBody>
          <a:bodyPr/>
          <a:lstStyle/>
          <a:p>
            <a:r>
              <a:rPr lang="en-US" dirty="0"/>
              <a:t>Test Metrics</a:t>
            </a:r>
          </a:p>
        </p:txBody>
      </p:sp>
      <p:sp>
        <p:nvSpPr>
          <p:cNvPr id="3" name="Content Placeholder 2"/>
          <p:cNvSpPr>
            <a:spLocks noGrp="1"/>
          </p:cNvSpPr>
          <p:nvPr>
            <p:ph idx="1"/>
          </p:nvPr>
        </p:nvSpPr>
        <p:spPr>
          <a:xfrm>
            <a:off x="571500" y="836712"/>
            <a:ext cx="11246688" cy="5195788"/>
          </a:xfrm>
        </p:spPr>
        <p:txBody>
          <a:bodyPr>
            <a:normAutofit fontScale="92500" lnSpcReduction="20000"/>
          </a:bodyPr>
          <a:lstStyle/>
          <a:p>
            <a:pPr>
              <a:defRPr/>
            </a:pPr>
            <a:r>
              <a:rPr lang="en-US" dirty="0"/>
              <a:t>Measure the progress of testing in an </a:t>
            </a:r>
            <a:r>
              <a:rPr lang="en-US" dirty="0" err="1"/>
              <a:t>organisation</a:t>
            </a:r>
            <a:r>
              <a:rPr lang="en-US" dirty="0"/>
              <a:t> and on projects </a:t>
            </a:r>
          </a:p>
          <a:p>
            <a:pPr>
              <a:defRPr/>
            </a:pPr>
            <a:r>
              <a:rPr lang="en-US" dirty="0"/>
              <a:t>Help to understand issues about project progress and testing </a:t>
            </a:r>
          </a:p>
          <a:p>
            <a:pPr lvl="1">
              <a:defRPr/>
            </a:pPr>
            <a:r>
              <a:rPr lang="en-US" dirty="0" err="1"/>
              <a:t>Organisation</a:t>
            </a:r>
            <a:r>
              <a:rPr lang="en-US" dirty="0"/>
              <a:t> – general metrics to indicate quality</a:t>
            </a:r>
          </a:p>
          <a:p>
            <a:pPr lvl="2">
              <a:defRPr/>
            </a:pPr>
            <a:r>
              <a:rPr lang="en-US" dirty="0"/>
              <a:t>E.g. number of defects per thousand lines of code (KLOC)</a:t>
            </a:r>
          </a:p>
          <a:p>
            <a:pPr lvl="2">
              <a:defRPr/>
            </a:pPr>
            <a:r>
              <a:rPr lang="en-US" dirty="0"/>
              <a:t>Is this too general?</a:t>
            </a:r>
          </a:p>
          <a:p>
            <a:pPr lvl="1">
              <a:defRPr/>
            </a:pPr>
            <a:r>
              <a:rPr lang="en-US" dirty="0"/>
              <a:t>Project</a:t>
            </a:r>
          </a:p>
          <a:p>
            <a:pPr lvl="2">
              <a:defRPr/>
            </a:pPr>
            <a:r>
              <a:rPr lang="en-US" dirty="0"/>
              <a:t>E.g. Percentage of successful tests in a testing phase.  How many of the planned tests have been completed?</a:t>
            </a:r>
          </a:p>
          <a:p>
            <a:pPr lvl="1">
              <a:defRPr/>
            </a:pPr>
            <a:r>
              <a:rPr lang="en-US" dirty="0"/>
              <a:t>Process</a:t>
            </a:r>
          </a:p>
          <a:p>
            <a:pPr lvl="2">
              <a:defRPr/>
            </a:pPr>
            <a:r>
              <a:rPr lang="en-US" dirty="0"/>
              <a:t> E.g. statistics about when a defect is found. What if a large number are found at system or user testing? </a:t>
            </a:r>
          </a:p>
          <a:p>
            <a:pPr lvl="1">
              <a:defRPr/>
            </a:pPr>
            <a:r>
              <a:rPr lang="en-US" dirty="0"/>
              <a:t>Product</a:t>
            </a:r>
          </a:p>
          <a:p>
            <a:pPr lvl="2">
              <a:defRPr/>
            </a:pPr>
            <a:r>
              <a:rPr lang="en-US" dirty="0"/>
              <a:t>E.g. test coverage – high coverage is desirable</a:t>
            </a:r>
          </a:p>
          <a:p>
            <a:pPr>
              <a:defRPr/>
            </a:pPr>
            <a:r>
              <a:rPr lang="en-US" dirty="0"/>
              <a:t>Testability – how easy is it to specify and perform tests?</a:t>
            </a:r>
          </a:p>
          <a:p>
            <a:pPr lvl="2">
              <a:defRPr/>
            </a:pPr>
            <a:r>
              <a:rPr lang="en-US" dirty="0"/>
              <a:t>E.g. does low test coverage suggest problems with the </a:t>
            </a:r>
            <a:r>
              <a:rPr lang="en-US" dirty="0" err="1"/>
              <a:t>testabilty</a:t>
            </a:r>
            <a:r>
              <a:rPr lang="en-US" dirty="0"/>
              <a:t> of the system? </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extLst>
      <p:ext uri="{BB962C8B-B14F-4D97-AF65-F5344CB8AC3E}">
        <p14:creationId xmlns:p14="http://schemas.microsoft.com/office/powerpoint/2010/main" val="1377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425117"/>
          </a:xfrm>
        </p:spPr>
        <p:txBody>
          <a:bodyPr>
            <a:normAutofit fontScale="90000"/>
          </a:bodyPr>
          <a:lstStyle/>
          <a:p>
            <a:r>
              <a:rPr lang="en-US" dirty="0"/>
              <a:t>Good use of metrics?</a:t>
            </a:r>
          </a:p>
        </p:txBody>
      </p:sp>
      <p:sp>
        <p:nvSpPr>
          <p:cNvPr id="3" name="Content Placeholder 2"/>
          <p:cNvSpPr>
            <a:spLocks noGrp="1"/>
          </p:cNvSpPr>
          <p:nvPr>
            <p:ph idx="1"/>
          </p:nvPr>
        </p:nvSpPr>
        <p:spPr>
          <a:xfrm>
            <a:off x="604157" y="1045030"/>
            <a:ext cx="11214031" cy="4767942"/>
          </a:xfrm>
        </p:spPr>
        <p:txBody>
          <a:bodyPr/>
          <a:lstStyle/>
          <a:p>
            <a:r>
              <a:rPr lang="en-US" dirty="0"/>
              <a:t>Early detection of issues</a:t>
            </a:r>
          </a:p>
          <a:p>
            <a:pPr lvl="1"/>
            <a:r>
              <a:rPr lang="en-US" dirty="0"/>
              <a:t>Collecting the metrics can help to manage our process. For example, we can prompt people to fix bugs before adding more functionality </a:t>
            </a:r>
          </a:p>
          <a:p>
            <a:pPr lvl="2"/>
            <a:r>
              <a:rPr lang="en-US" dirty="0"/>
              <a:t>Make this part of your team’s quality process</a:t>
            </a:r>
          </a:p>
          <a:p>
            <a:pPr lvl="1"/>
            <a:r>
              <a:rPr lang="en-US" dirty="0"/>
              <a:t>Review processes early </a:t>
            </a:r>
          </a:p>
          <a:p>
            <a:r>
              <a:rPr lang="en-US" dirty="0"/>
              <a:t>Setting goals? </a:t>
            </a:r>
          </a:p>
          <a:p>
            <a:pPr lvl="1"/>
            <a:r>
              <a:rPr lang="en-US" dirty="0"/>
              <a:t>Performance – how many bugs a tester is expected to find a week</a:t>
            </a:r>
          </a:p>
          <a:p>
            <a:pPr lvl="1"/>
            <a:r>
              <a:rPr lang="en-US" dirty="0"/>
              <a:t>How many bugs a developer can be assigned before they must fix bugs</a:t>
            </a:r>
          </a:p>
          <a:p>
            <a:pPr lvl="1"/>
            <a:r>
              <a:rPr lang="en-US" dirty="0"/>
              <a:t>Good discussion in the Microsoft book</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18153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Planning and Test Case Recording</a:t>
            </a:r>
          </a:p>
        </p:txBody>
      </p:sp>
      <p:sp>
        <p:nvSpPr>
          <p:cNvPr id="3" name="Content Placeholder 2"/>
          <p:cNvSpPr>
            <a:spLocks noGrp="1"/>
          </p:cNvSpPr>
          <p:nvPr>
            <p:ph idx="1"/>
          </p:nvPr>
        </p:nvSpPr>
        <p:spPr>
          <a:xfrm>
            <a:off x="448573" y="1474320"/>
            <a:ext cx="11369615" cy="4351338"/>
          </a:xfrm>
        </p:spPr>
        <p:txBody>
          <a:bodyPr>
            <a:normAutofit lnSpcReduction="10000"/>
          </a:bodyPr>
          <a:lstStyle/>
          <a:p>
            <a:r>
              <a:rPr lang="en-US" dirty="0"/>
              <a:t>How do we record the planning and sets of test cases? </a:t>
            </a:r>
          </a:p>
          <a:p>
            <a:r>
              <a:rPr lang="en-US" dirty="0"/>
              <a:t>Test Planning </a:t>
            </a:r>
          </a:p>
          <a:p>
            <a:pPr lvl="1"/>
            <a:r>
              <a:rPr lang="en-US" dirty="0"/>
              <a:t>Documents should be available to the whole team </a:t>
            </a:r>
          </a:p>
          <a:p>
            <a:pPr lvl="1"/>
            <a:r>
              <a:rPr lang="en-US" dirty="0"/>
              <a:t>Need an easy way to track changes to documents </a:t>
            </a:r>
          </a:p>
          <a:p>
            <a:pPr lvl="1"/>
            <a:r>
              <a:rPr lang="en-US" dirty="0"/>
              <a:t>Use version control software?  </a:t>
            </a:r>
          </a:p>
          <a:p>
            <a:r>
              <a:rPr lang="en-US" dirty="0"/>
              <a:t>Test Cases </a:t>
            </a:r>
          </a:p>
          <a:p>
            <a:pPr lvl="1"/>
            <a:r>
              <a:rPr lang="en-US" dirty="0"/>
              <a:t>Where should these be stored? Text documents? Spreadsheets? Database? </a:t>
            </a:r>
          </a:p>
          <a:p>
            <a:pPr lvl="1"/>
            <a:r>
              <a:rPr lang="en-US" dirty="0"/>
              <a:t>This does depend on the project, but you want an easy way for testers to enter and track test cases. </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sp>
        <p:nvSpPr>
          <p:cNvPr id="6" name="TextBox 5"/>
          <p:cNvSpPr txBox="1"/>
          <p:nvPr/>
        </p:nvSpPr>
        <p:spPr>
          <a:xfrm>
            <a:off x="4064086" y="6948278"/>
            <a:ext cx="184666" cy="369332"/>
          </a:xfrm>
          <a:prstGeom prst="rect">
            <a:avLst/>
          </a:prstGeom>
          <a:noFill/>
        </p:spPr>
        <p:txBody>
          <a:bodyPr wrap="none" rtlCol="0">
            <a:spAutoFit/>
          </a:bodyPr>
          <a:lstStyle/>
          <a:p>
            <a:endParaRPr lang="en-US"/>
          </a:p>
        </p:txBody>
      </p:sp>
    </p:spTree>
    <p:custDataLst>
      <p:tags r:id="rId1"/>
    </p:custDataLst>
    <p:extLst>
      <p:ext uri="{BB962C8B-B14F-4D97-AF65-F5344CB8AC3E}">
        <p14:creationId xmlns:p14="http://schemas.microsoft.com/office/powerpoint/2010/main" val="32784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8" y="0"/>
            <a:ext cx="11743427" cy="1325563"/>
          </a:xfrm>
        </p:spPr>
        <p:txBody>
          <a:bodyPr>
            <a:normAutofit/>
          </a:bodyPr>
          <a:lstStyle/>
          <a:p>
            <a:r>
              <a:rPr lang="en-US" dirty="0"/>
              <a:t>Exercise: What should be recorded in a bug report?</a:t>
            </a:r>
          </a:p>
        </p:txBody>
      </p:sp>
      <p:sp>
        <p:nvSpPr>
          <p:cNvPr id="3" name="Content Placeholder 2"/>
          <p:cNvSpPr>
            <a:spLocks noGrp="1"/>
          </p:cNvSpPr>
          <p:nvPr>
            <p:ph idx="1"/>
          </p:nvPr>
        </p:nvSpPr>
        <p:spPr>
          <a:xfrm>
            <a:off x="448572" y="1170789"/>
            <a:ext cx="11369615" cy="4805468"/>
          </a:xfrm>
        </p:spPr>
        <p:txBody>
          <a:bodyPr/>
          <a:lstStyle/>
          <a:p>
            <a:r>
              <a:rPr lang="en-US" b="1" dirty="0"/>
              <a:t>On your own</a:t>
            </a:r>
            <a:r>
              <a:rPr lang="en-US" dirty="0"/>
              <a:t>: Think about what items should be included in a bug report. </a:t>
            </a:r>
          </a:p>
          <a:p>
            <a:endParaRPr lang="en-US" dirty="0"/>
          </a:p>
          <a:p>
            <a:r>
              <a:rPr lang="en-US" b="1" dirty="0"/>
              <a:t>In groups</a:t>
            </a:r>
            <a:r>
              <a:rPr lang="en-US" dirty="0"/>
              <a:t>:  Discuss your ideas with those around you. </a:t>
            </a:r>
          </a:p>
          <a:p>
            <a:endParaRPr lang="en-US" dirty="0"/>
          </a:p>
          <a:p>
            <a:r>
              <a:rPr lang="en-US" b="1" dirty="0"/>
              <a:t>As a class</a:t>
            </a:r>
            <a:r>
              <a:rPr lang="en-US" dirty="0"/>
              <a:t>: we will discuss your ideas. </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a:p>
        </p:txBody>
      </p:sp>
    </p:spTree>
    <p:extLst>
      <p:ext uri="{BB962C8B-B14F-4D97-AF65-F5344CB8AC3E}">
        <p14:creationId xmlns:p14="http://schemas.microsoft.com/office/powerpoint/2010/main" val="179794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89BC-5335-824D-9B35-391C77EBDF0E}"/>
              </a:ext>
            </a:extLst>
          </p:cNvPr>
          <p:cNvSpPr>
            <a:spLocks noGrp="1"/>
          </p:cNvSpPr>
          <p:nvPr>
            <p:ph type="title"/>
          </p:nvPr>
        </p:nvSpPr>
        <p:spPr/>
        <p:txBody>
          <a:bodyPr/>
          <a:lstStyle/>
          <a:p>
            <a:r>
              <a:rPr lang="en-GB" dirty="0"/>
              <a:t> Bug Reports….</a:t>
            </a:r>
          </a:p>
        </p:txBody>
      </p:sp>
      <p:sp>
        <p:nvSpPr>
          <p:cNvPr id="3" name="Content Placeholder 2">
            <a:extLst>
              <a:ext uri="{FF2B5EF4-FFF2-40B4-BE49-F238E27FC236}">
                <a16:creationId xmlns:a16="http://schemas.microsoft.com/office/drawing/2014/main" id="{E5EC7BA6-2FD9-144F-87DE-BF872B8C3770}"/>
              </a:ext>
            </a:extLst>
          </p:cNvPr>
          <p:cNvSpPr>
            <a:spLocks noGrp="1"/>
          </p:cNvSpPr>
          <p:nvPr>
            <p:ph idx="1"/>
          </p:nvPr>
        </p:nvSpPr>
        <p:spPr>
          <a:xfrm>
            <a:off x="448573" y="1343608"/>
            <a:ext cx="11369615" cy="4712584"/>
          </a:xfrm>
        </p:spPr>
        <p:txBody>
          <a:bodyPr/>
          <a:lstStyle/>
          <a:p>
            <a:endParaRPr lang="en-GB"/>
          </a:p>
        </p:txBody>
      </p:sp>
      <p:sp>
        <p:nvSpPr>
          <p:cNvPr id="4" name="Footer Placeholder 3">
            <a:extLst>
              <a:ext uri="{FF2B5EF4-FFF2-40B4-BE49-F238E27FC236}">
                <a16:creationId xmlns:a16="http://schemas.microsoft.com/office/drawing/2014/main" id="{0FD8A733-C74B-AA48-93FF-B6A97ED717EC}"/>
              </a:ext>
            </a:extLst>
          </p:cNvPr>
          <p:cNvSpPr>
            <a:spLocks noGrp="1"/>
          </p:cNvSpPr>
          <p:nvPr>
            <p:ph type="ftr" sz="quarter" idx="11"/>
          </p:nvPr>
        </p:nvSpPr>
        <p:spPr/>
        <p:txBody>
          <a:bodyPr/>
          <a:lstStyle/>
          <a:p>
            <a:r>
              <a:rPr lang="en-US"/>
              <a:t>Chapter 8: Software QA and Test Management</a:t>
            </a:r>
            <a:endParaRPr lang="en-US" dirty="0"/>
          </a:p>
        </p:txBody>
      </p:sp>
      <p:sp>
        <p:nvSpPr>
          <p:cNvPr id="5" name="Slide Number Placeholder 4">
            <a:extLst>
              <a:ext uri="{FF2B5EF4-FFF2-40B4-BE49-F238E27FC236}">
                <a16:creationId xmlns:a16="http://schemas.microsoft.com/office/drawing/2014/main" id="{E733D0C7-7293-AE4A-B94E-7A878C908963}"/>
              </a:ext>
            </a:extLst>
          </p:cNvPr>
          <p:cNvSpPr>
            <a:spLocks noGrp="1"/>
          </p:cNvSpPr>
          <p:nvPr>
            <p:ph type="sldNum" sz="quarter" idx="12"/>
          </p:nvPr>
        </p:nvSpPr>
        <p:spPr/>
        <p:txBody>
          <a:bodyPr/>
          <a:lstStyle/>
          <a:p>
            <a:fld id="{D90AFF93-45AE-CC4D-A56A-612CB3C1AB5C}" type="slidenum">
              <a:rPr lang="en-US" smtClean="0"/>
              <a:t>17</a:t>
            </a:fld>
            <a:endParaRPr lang="en-US"/>
          </a:p>
        </p:txBody>
      </p:sp>
    </p:spTree>
    <p:extLst>
      <p:ext uri="{BB962C8B-B14F-4D97-AF65-F5344CB8AC3E}">
        <p14:creationId xmlns:p14="http://schemas.microsoft.com/office/powerpoint/2010/main" val="195019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Bug Report Information</a:t>
            </a:r>
          </a:p>
        </p:txBody>
      </p:sp>
      <p:sp>
        <p:nvSpPr>
          <p:cNvPr id="3" name="Content Placeholder 2"/>
          <p:cNvSpPr>
            <a:spLocks noGrp="1"/>
          </p:cNvSpPr>
          <p:nvPr>
            <p:ph idx="1"/>
          </p:nvPr>
        </p:nvSpPr>
        <p:spPr/>
        <p:txBody>
          <a:bodyPr>
            <a:normAutofit/>
          </a:bodyPr>
          <a:lstStyle/>
          <a:p>
            <a:pPr>
              <a:defRPr/>
            </a:pPr>
            <a:r>
              <a:rPr lang="en-US" b="1" dirty="0"/>
              <a:t>Title</a:t>
            </a:r>
            <a:r>
              <a:rPr lang="en-US" dirty="0"/>
              <a:t> (short description) </a:t>
            </a:r>
          </a:p>
          <a:p>
            <a:pPr>
              <a:defRPr/>
            </a:pPr>
            <a:r>
              <a:rPr lang="en-US" b="1" dirty="0"/>
              <a:t>Categories</a:t>
            </a:r>
            <a:r>
              <a:rPr lang="en-US" dirty="0"/>
              <a:t> (e.g. missing feature, incorrect operation, …)</a:t>
            </a:r>
          </a:p>
          <a:p>
            <a:pPr>
              <a:defRPr/>
            </a:pPr>
            <a:r>
              <a:rPr lang="en-US" b="1" dirty="0"/>
              <a:t>Detail</a:t>
            </a:r>
            <a:r>
              <a:rPr lang="en-US" dirty="0"/>
              <a:t> (long description)</a:t>
            </a:r>
          </a:p>
          <a:p>
            <a:pPr lvl="1">
              <a:defRPr/>
            </a:pPr>
            <a:r>
              <a:rPr lang="en-US" dirty="0"/>
              <a:t>Actual results and expected results</a:t>
            </a:r>
          </a:p>
          <a:p>
            <a:pPr>
              <a:defRPr/>
            </a:pPr>
            <a:r>
              <a:rPr lang="en-US" b="1" dirty="0"/>
              <a:t>Steps to reproduce</a:t>
            </a:r>
          </a:p>
          <a:p>
            <a:pPr lvl="1">
              <a:defRPr/>
            </a:pPr>
            <a:r>
              <a:rPr lang="en-US" dirty="0"/>
              <a:t>Important to help users think through this part of a bug report.</a:t>
            </a:r>
          </a:p>
          <a:p>
            <a:pPr>
              <a:defRPr/>
            </a:pPr>
            <a:r>
              <a:rPr lang="en-US" b="1" dirty="0"/>
              <a:t>Test environment </a:t>
            </a:r>
            <a:r>
              <a:rPr lang="en-US" dirty="0"/>
              <a:t>(hardware, other processes, …)</a:t>
            </a:r>
          </a:p>
          <a:p>
            <a:endParaRPr lang="en-US" dirty="0"/>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p:spTree>
    <p:extLst>
      <p:ext uri="{BB962C8B-B14F-4D97-AF65-F5344CB8AC3E}">
        <p14:creationId xmlns:p14="http://schemas.microsoft.com/office/powerpoint/2010/main" val="88179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p:pic>
        <p:nvPicPr>
          <p:cNvPr id="6" name="Picture 5"/>
          <p:cNvPicPr>
            <a:picLocks noChangeAspect="1"/>
          </p:cNvPicPr>
          <p:nvPr/>
        </p:nvPicPr>
        <p:blipFill>
          <a:blip r:embed="rId3"/>
          <a:stretch>
            <a:fillRect/>
          </a:stretch>
        </p:blipFill>
        <p:spPr>
          <a:xfrm>
            <a:off x="1525076" y="216024"/>
            <a:ext cx="2954158" cy="5229200"/>
          </a:xfrm>
          <a:prstGeom prst="rect">
            <a:avLst/>
          </a:prstGeom>
        </p:spPr>
      </p:pic>
      <p:pic>
        <p:nvPicPr>
          <p:cNvPr id="7" name="Picture 6"/>
          <p:cNvPicPr>
            <a:picLocks noChangeAspect="1"/>
          </p:cNvPicPr>
          <p:nvPr/>
        </p:nvPicPr>
        <p:blipFill>
          <a:blip r:embed="rId4"/>
          <a:stretch>
            <a:fillRect/>
          </a:stretch>
        </p:blipFill>
        <p:spPr>
          <a:xfrm>
            <a:off x="4583832" y="216024"/>
            <a:ext cx="2937880" cy="5229200"/>
          </a:xfrm>
          <a:prstGeom prst="rect">
            <a:avLst/>
          </a:prstGeom>
        </p:spPr>
      </p:pic>
      <p:pic>
        <p:nvPicPr>
          <p:cNvPr id="8" name="Picture 7"/>
          <p:cNvPicPr>
            <a:picLocks noChangeAspect="1"/>
          </p:cNvPicPr>
          <p:nvPr/>
        </p:nvPicPr>
        <p:blipFill>
          <a:blip r:embed="rId5"/>
          <a:stretch>
            <a:fillRect/>
          </a:stretch>
        </p:blipFill>
        <p:spPr>
          <a:xfrm>
            <a:off x="7709749" y="188640"/>
            <a:ext cx="2958251" cy="5256584"/>
          </a:xfrm>
          <a:prstGeom prst="rect">
            <a:avLst/>
          </a:prstGeom>
        </p:spPr>
      </p:pic>
      <p:sp>
        <p:nvSpPr>
          <p:cNvPr id="9" name="TextBox 8"/>
          <p:cNvSpPr txBox="1"/>
          <p:nvPr/>
        </p:nvSpPr>
        <p:spPr>
          <a:xfrm>
            <a:off x="3503712" y="5805264"/>
            <a:ext cx="4321952" cy="369332"/>
          </a:xfrm>
          <a:prstGeom prst="rect">
            <a:avLst/>
          </a:prstGeom>
          <a:noFill/>
        </p:spPr>
        <p:txBody>
          <a:bodyPr wrap="none" rtlCol="0">
            <a:spAutoFit/>
          </a:bodyPr>
          <a:lstStyle/>
          <a:p>
            <a:r>
              <a:rPr lang="en-US" dirty="0"/>
              <a:t>Example sound bug in an iPhone application</a:t>
            </a:r>
          </a:p>
        </p:txBody>
      </p:sp>
    </p:spTree>
    <p:extLst>
      <p:ext uri="{BB962C8B-B14F-4D97-AF65-F5344CB8AC3E}">
        <p14:creationId xmlns:p14="http://schemas.microsoft.com/office/powerpoint/2010/main" val="28467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idx="1"/>
          </p:nvPr>
        </p:nvSpPr>
        <p:spPr/>
        <p:txBody>
          <a:bodyPr/>
          <a:lstStyle/>
          <a:p>
            <a:r>
              <a:rPr lang="en-US" dirty="0"/>
              <a:t>Software Methodologies and Risk</a:t>
            </a:r>
          </a:p>
          <a:p>
            <a:r>
              <a:rPr lang="en-US" dirty="0"/>
              <a:t>Quality Assurance and Quality Control </a:t>
            </a:r>
          </a:p>
          <a:p>
            <a:r>
              <a:rPr lang="en-US" dirty="0"/>
              <a:t>Test Metrics</a:t>
            </a:r>
          </a:p>
          <a:p>
            <a:r>
              <a:rPr lang="en-US" dirty="0"/>
              <a:t>Test Planning and Test Case Recording</a:t>
            </a:r>
          </a:p>
          <a:p>
            <a:r>
              <a:rPr lang="en-US" dirty="0"/>
              <a:t>Bug Reporting </a:t>
            </a:r>
          </a:p>
          <a:p>
            <a:r>
              <a:rPr lang="en-US" dirty="0"/>
              <a:t>Test teams</a:t>
            </a:r>
          </a:p>
        </p:txBody>
      </p:sp>
      <p:sp>
        <p:nvSpPr>
          <p:cNvPr id="3" name="Footer Placeholder 2"/>
          <p:cNvSpPr>
            <a:spLocks noGrp="1"/>
          </p:cNvSpPr>
          <p:nvPr>
            <p:ph type="ftr" sz="quarter" idx="11"/>
          </p:nvPr>
        </p:nvSpPr>
        <p:spPr/>
        <p:txBody>
          <a:bodyPr/>
          <a:lstStyle/>
          <a:p>
            <a:r>
              <a:rPr lang="en-US" dirty="0"/>
              <a:t>Chapter 8: Software QA and Test Management</a:t>
            </a:r>
          </a:p>
        </p:txBody>
      </p:sp>
      <p:sp>
        <p:nvSpPr>
          <p:cNvPr id="4" name="Slide Number Placeholder 3"/>
          <p:cNvSpPr>
            <a:spLocks noGrp="1"/>
          </p:cNvSpPr>
          <p:nvPr>
            <p:ph type="sldNum" sz="quarter" idx="12"/>
          </p:nvPr>
        </p:nvSpPr>
        <p:spPr/>
        <p:txBody>
          <a:bodyPr/>
          <a:lstStyle/>
          <a:p>
            <a:fld id="{81FF8363-EA71-3B4F-95CE-88CA3C0FA59B}" type="slidenum">
              <a:rPr lang="en-US" smtClean="0"/>
              <a:t>2</a:t>
            </a:fld>
            <a:endParaRPr lang="en-US"/>
          </a:p>
        </p:txBody>
      </p:sp>
    </p:spTree>
    <p:extLst>
      <p:ext uri="{BB962C8B-B14F-4D97-AF65-F5344CB8AC3E}">
        <p14:creationId xmlns:p14="http://schemas.microsoft.com/office/powerpoint/2010/main" val="145911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103811" cy="1143000"/>
          </a:xfrm>
        </p:spPr>
        <p:txBody>
          <a:bodyPr>
            <a:noAutofit/>
          </a:bodyPr>
          <a:lstStyle/>
          <a:p>
            <a:r>
              <a:rPr lang="en-US" sz="3200" dirty="0"/>
              <a:t>Look at the following short bug titles. Which one do you think is the best description? </a:t>
            </a:r>
          </a:p>
        </p:txBody>
      </p:sp>
      <p:sp>
        <p:nvSpPr>
          <p:cNvPr id="3" name="Content Placeholder 2"/>
          <p:cNvSpPr>
            <a:spLocks noGrp="1"/>
          </p:cNvSpPr>
          <p:nvPr>
            <p:ph idx="1"/>
          </p:nvPr>
        </p:nvSpPr>
        <p:spPr>
          <a:xfrm>
            <a:off x="448573" y="1412776"/>
            <a:ext cx="11369615" cy="4835624"/>
          </a:xfrm>
        </p:spPr>
        <p:txBody>
          <a:bodyPr>
            <a:normAutofit/>
          </a:bodyPr>
          <a:lstStyle/>
          <a:p>
            <a:pPr marL="514350" indent="-514350">
              <a:buFont typeface="+mj-lt"/>
              <a:buAutoNum type="alphaUcPeriod"/>
            </a:pPr>
            <a:r>
              <a:rPr lang="en-US" dirty="0"/>
              <a:t>The sound isn’t working when I hit the Arrow</a:t>
            </a:r>
          </a:p>
          <a:p>
            <a:pPr marL="514350" indent="-514350">
              <a:buFont typeface="+mj-lt"/>
              <a:buAutoNum type="alphaUcPeriod"/>
            </a:pPr>
            <a:r>
              <a:rPr lang="en-US" dirty="0"/>
              <a:t>The sound does not work</a:t>
            </a:r>
          </a:p>
          <a:p>
            <a:pPr marL="514350" indent="-514350">
              <a:buFont typeface="+mj-lt"/>
              <a:buAutoNum type="alphaUcPeriod"/>
            </a:pPr>
            <a:r>
              <a:rPr lang="en-US" dirty="0"/>
              <a:t>I cannot hear sound when I am working in Unit 3. </a:t>
            </a:r>
          </a:p>
          <a:p>
            <a:pPr marL="514350" indent="-514350">
              <a:buFont typeface="+mj-lt"/>
              <a:buAutoNum type="alphaUcPeriod"/>
            </a:pPr>
            <a:r>
              <a:rPr lang="en-US" dirty="0"/>
              <a:t>I cannot start a recording if the play button was pressed first. </a:t>
            </a:r>
          </a:p>
          <a:p>
            <a:pPr marL="514350" indent="-514350">
              <a:buFont typeface="+mj-lt"/>
              <a:buAutoNum type="alphaUcPeriod"/>
            </a:pPr>
            <a:r>
              <a:rPr lang="en-US" dirty="0"/>
              <a:t>The recording button does not work on the sound recording screen.</a:t>
            </a:r>
          </a:p>
          <a:p>
            <a:pPr marL="514350" indent="-514350">
              <a:buFont typeface="+mj-lt"/>
              <a:buAutoNum type="alphaUcPeriod"/>
            </a:pPr>
            <a:endParaRPr lang="en-US" dirty="0"/>
          </a:p>
          <a:p>
            <a:pPr marL="514350" indent="-514350">
              <a:buFont typeface="+mj-lt"/>
              <a:buAutoNum type="alphaUcPeriod"/>
            </a:pPr>
            <a:endParaRPr lang="en-US" dirty="0"/>
          </a:p>
          <a:p>
            <a:pPr marL="514350" indent="-514350">
              <a:buFont typeface="+mj-lt"/>
              <a:buAutoNum type="alphaUcPeriod"/>
            </a:pPr>
            <a:endParaRPr lang="en-US" dirty="0"/>
          </a:p>
          <a:p>
            <a:pPr marL="514350" indent="-514350">
              <a:buFont typeface="+mj-lt"/>
              <a:buAutoNum type="alphaUcPeriod"/>
            </a:pPr>
            <a:endParaRPr lang="en-US" dirty="0"/>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a:p>
        </p:txBody>
      </p:sp>
      <p:pic>
        <p:nvPicPr>
          <p:cNvPr id="6" name="Picture 5" descr="Qwizdo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2218" y="127000"/>
            <a:ext cx="1016000" cy="1016000"/>
          </a:xfrm>
          <a:prstGeom prst="rect">
            <a:avLst/>
          </a:prstGeom>
        </p:spPr>
      </p:pic>
    </p:spTree>
    <p:custDataLst>
      <p:tags r:id="rId1"/>
    </p:custDataLst>
    <p:extLst>
      <p:ext uri="{BB962C8B-B14F-4D97-AF65-F5344CB8AC3E}">
        <p14:creationId xmlns:p14="http://schemas.microsoft.com/office/powerpoint/2010/main" val="34670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21</a:t>
            </a:fld>
            <a:endParaRPr lang="en-US"/>
          </a:p>
        </p:txBody>
      </p:sp>
      <p:sp>
        <p:nvSpPr>
          <p:cNvPr id="6" name="Title 5"/>
          <p:cNvSpPr>
            <a:spLocks noGrp="1"/>
          </p:cNvSpPr>
          <p:nvPr>
            <p:ph type="ctrTitle" idx="4294967295"/>
          </p:nvPr>
        </p:nvSpPr>
        <p:spPr>
          <a:xfrm>
            <a:off x="564776" y="1122363"/>
            <a:ext cx="10604874" cy="2387600"/>
          </a:xfrm>
        </p:spPr>
        <p:txBody>
          <a:bodyPr/>
          <a:lstStyle/>
          <a:p>
            <a:r>
              <a:rPr lang="en-US" dirty="0"/>
              <a:t>Apple’s Bug Reporting Tool</a:t>
            </a:r>
          </a:p>
        </p:txBody>
      </p:sp>
      <p:sp>
        <p:nvSpPr>
          <p:cNvPr id="7" name="Subtitle 6"/>
          <p:cNvSpPr>
            <a:spLocks noGrp="1"/>
          </p:cNvSpPr>
          <p:nvPr>
            <p:ph type="subTitle" idx="4294967295"/>
          </p:nvPr>
        </p:nvSpPr>
        <p:spPr>
          <a:xfrm>
            <a:off x="564776" y="3602038"/>
            <a:ext cx="10604874" cy="1655762"/>
          </a:xfrm>
        </p:spPr>
        <p:txBody>
          <a:bodyPr>
            <a:normAutofit/>
          </a:bodyPr>
          <a:lstStyle/>
          <a:p>
            <a:r>
              <a:rPr lang="en-US" dirty="0"/>
              <a:t>Apple uses two approaches to gathering bug report details: developer focused and consumer focused</a:t>
            </a:r>
          </a:p>
        </p:txBody>
      </p:sp>
    </p:spTree>
    <p:extLst>
      <p:ext uri="{BB962C8B-B14F-4D97-AF65-F5344CB8AC3E}">
        <p14:creationId xmlns:p14="http://schemas.microsoft.com/office/powerpoint/2010/main" val="138912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22</a:t>
            </a:fld>
            <a:endParaRPr lang="en-US"/>
          </a:p>
        </p:txBody>
      </p:sp>
      <p:pic>
        <p:nvPicPr>
          <p:cNvPr id="6" name="Picture 5"/>
          <p:cNvPicPr>
            <a:picLocks noChangeAspect="1"/>
          </p:cNvPicPr>
          <p:nvPr/>
        </p:nvPicPr>
        <p:blipFill>
          <a:blip r:embed="rId3"/>
          <a:stretch>
            <a:fillRect/>
          </a:stretch>
        </p:blipFill>
        <p:spPr>
          <a:xfrm>
            <a:off x="1524000" y="190501"/>
            <a:ext cx="9144000" cy="6475989"/>
          </a:xfrm>
          <a:prstGeom prst="rect">
            <a:avLst/>
          </a:prstGeom>
        </p:spPr>
      </p:pic>
    </p:spTree>
    <p:extLst>
      <p:ext uri="{BB962C8B-B14F-4D97-AF65-F5344CB8AC3E}">
        <p14:creationId xmlns:p14="http://schemas.microsoft.com/office/powerpoint/2010/main" val="168180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23</a:t>
            </a:fld>
            <a:endParaRPr lang="en-US"/>
          </a:p>
        </p:txBody>
      </p:sp>
      <p:pic>
        <p:nvPicPr>
          <p:cNvPr id="6" name="Picture 5"/>
          <p:cNvPicPr>
            <a:picLocks noChangeAspect="1"/>
          </p:cNvPicPr>
          <p:nvPr/>
        </p:nvPicPr>
        <p:blipFill>
          <a:blip r:embed="rId3"/>
          <a:stretch>
            <a:fillRect/>
          </a:stretch>
        </p:blipFill>
        <p:spPr>
          <a:xfrm>
            <a:off x="1527985" y="-16915"/>
            <a:ext cx="4621147" cy="6686275"/>
          </a:xfrm>
          <a:prstGeom prst="rect">
            <a:avLst/>
          </a:prstGeom>
        </p:spPr>
      </p:pic>
      <p:pic>
        <p:nvPicPr>
          <p:cNvPr id="7" name="Picture 6"/>
          <p:cNvPicPr>
            <a:picLocks noChangeAspect="1"/>
          </p:cNvPicPr>
          <p:nvPr/>
        </p:nvPicPr>
        <p:blipFill>
          <a:blip r:embed="rId4"/>
          <a:stretch>
            <a:fillRect/>
          </a:stretch>
        </p:blipFill>
        <p:spPr>
          <a:xfrm>
            <a:off x="6231751" y="1"/>
            <a:ext cx="4443533" cy="6669360"/>
          </a:xfrm>
          <a:prstGeom prst="rect">
            <a:avLst/>
          </a:prstGeom>
        </p:spPr>
      </p:pic>
    </p:spTree>
    <p:extLst>
      <p:ext uri="{BB962C8B-B14F-4D97-AF65-F5344CB8AC3E}">
        <p14:creationId xmlns:p14="http://schemas.microsoft.com/office/powerpoint/2010/main" val="1404417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2674640" cy="1772816"/>
          </a:xfrm>
        </p:spPr>
        <p:txBody>
          <a:bodyPr>
            <a:normAutofit/>
          </a:bodyPr>
          <a:lstStyle/>
          <a:p>
            <a:r>
              <a:rPr lang="en-US" dirty="0"/>
              <a:t>Consumer Feedback</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24</a:t>
            </a:fld>
            <a:endParaRPr lang="en-US"/>
          </a:p>
        </p:txBody>
      </p:sp>
      <p:pic>
        <p:nvPicPr>
          <p:cNvPr id="6" name="Picture 5"/>
          <p:cNvPicPr>
            <a:picLocks noChangeAspect="1"/>
          </p:cNvPicPr>
          <p:nvPr/>
        </p:nvPicPr>
        <p:blipFill>
          <a:blip r:embed="rId2"/>
          <a:stretch>
            <a:fillRect/>
          </a:stretch>
        </p:blipFill>
        <p:spPr>
          <a:xfrm>
            <a:off x="4776131" y="31154"/>
            <a:ext cx="5884905" cy="6858000"/>
          </a:xfrm>
          <a:prstGeom prst="rect">
            <a:avLst/>
          </a:prstGeom>
        </p:spPr>
      </p:pic>
      <p:sp>
        <p:nvSpPr>
          <p:cNvPr id="7" name="TextBox 6"/>
          <p:cNvSpPr txBox="1"/>
          <p:nvPr/>
        </p:nvSpPr>
        <p:spPr>
          <a:xfrm>
            <a:off x="1991544" y="1772816"/>
            <a:ext cx="2736304" cy="3416320"/>
          </a:xfrm>
          <a:prstGeom prst="rect">
            <a:avLst/>
          </a:prstGeom>
          <a:noFill/>
        </p:spPr>
        <p:txBody>
          <a:bodyPr wrap="square" rtlCol="0">
            <a:spAutoFit/>
          </a:bodyPr>
          <a:lstStyle/>
          <a:p>
            <a:r>
              <a:rPr lang="en-US" dirty="0"/>
              <a:t>Different level of feedback expected from consumers. </a:t>
            </a:r>
          </a:p>
          <a:p>
            <a:endParaRPr lang="en-US" dirty="0"/>
          </a:p>
          <a:p>
            <a:r>
              <a:rPr lang="en-US" dirty="0"/>
              <a:t>As well as information about any incident (or suggestion for improvement), the form asks some questions to understand how the customer uses the application, e.g. work, home or both. </a:t>
            </a:r>
          </a:p>
        </p:txBody>
      </p:sp>
    </p:spTree>
    <p:extLst>
      <p:ext uri="{BB962C8B-B14F-4D97-AF65-F5344CB8AC3E}">
        <p14:creationId xmlns:p14="http://schemas.microsoft.com/office/powerpoint/2010/main" val="185729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524000" y="-7783"/>
            <a:ext cx="1869154" cy="6858000"/>
          </a:xfrm>
          <a:prstGeom prst="rect">
            <a:avLst/>
          </a:prstGeom>
        </p:spPr>
      </p:pic>
      <p:sp>
        <p:nvSpPr>
          <p:cNvPr id="4" name="Footer Placeholder 3"/>
          <p:cNvSpPr>
            <a:spLocks noGrp="1"/>
          </p:cNvSpPr>
          <p:nvPr>
            <p:ph type="ftr" sz="quarter" idx="11"/>
          </p:nvPr>
        </p:nvSpPr>
        <p:spPr>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25</a:t>
            </a:fld>
            <a:endParaRPr lang="en-US"/>
          </a:p>
        </p:txBody>
      </p:sp>
      <p:sp>
        <p:nvSpPr>
          <p:cNvPr id="6" name="Title 5"/>
          <p:cNvSpPr>
            <a:spLocks noGrp="1"/>
          </p:cNvSpPr>
          <p:nvPr>
            <p:ph type="ctrTitle" idx="4294967295"/>
          </p:nvPr>
        </p:nvSpPr>
        <p:spPr>
          <a:xfrm>
            <a:off x="4419600" y="2130425"/>
            <a:ext cx="7772400" cy="1470025"/>
          </a:xfrm>
        </p:spPr>
        <p:txBody>
          <a:bodyPr/>
          <a:lstStyle/>
          <a:p>
            <a:r>
              <a:rPr lang="en-US" dirty="0" err="1"/>
              <a:t>Bugzilla</a:t>
            </a:r>
            <a:r>
              <a:rPr lang="en-US" dirty="0"/>
              <a:t> Bug Reporting Tool</a:t>
            </a:r>
          </a:p>
        </p:txBody>
      </p:sp>
      <p:sp>
        <p:nvSpPr>
          <p:cNvPr id="7" name="Subtitle 6"/>
          <p:cNvSpPr>
            <a:spLocks noGrp="1"/>
          </p:cNvSpPr>
          <p:nvPr>
            <p:ph type="subTitle" idx="4294967295"/>
          </p:nvPr>
        </p:nvSpPr>
        <p:spPr>
          <a:xfrm>
            <a:off x="4468581" y="3600450"/>
            <a:ext cx="6400800" cy="1752600"/>
          </a:xfrm>
        </p:spPr>
        <p:txBody>
          <a:bodyPr>
            <a:normAutofit fontScale="70000" lnSpcReduction="20000"/>
          </a:bodyPr>
          <a:lstStyle/>
          <a:p>
            <a:r>
              <a:rPr lang="en-US" dirty="0"/>
              <a:t>Open Source tool that you can download and use</a:t>
            </a:r>
          </a:p>
          <a:p>
            <a:endParaRPr lang="en-US" dirty="0"/>
          </a:p>
          <a:p>
            <a:r>
              <a:rPr lang="en-US" dirty="0"/>
              <a:t>Used to manage bug reports for products including </a:t>
            </a:r>
            <a:r>
              <a:rPr lang="en-US" dirty="0" err="1"/>
              <a:t>FireFox</a:t>
            </a:r>
            <a:r>
              <a:rPr lang="en-US" dirty="0"/>
              <a:t>, Thunderbird, </a:t>
            </a:r>
            <a:r>
              <a:rPr lang="en-US" dirty="0" err="1"/>
              <a:t>Bugzilla</a:t>
            </a:r>
            <a:r>
              <a:rPr lang="en-US" dirty="0"/>
              <a:t>, and many more</a:t>
            </a:r>
          </a:p>
        </p:txBody>
      </p:sp>
    </p:spTree>
    <p:extLst>
      <p:ext uri="{BB962C8B-B14F-4D97-AF65-F5344CB8AC3E}">
        <p14:creationId xmlns:p14="http://schemas.microsoft.com/office/powerpoint/2010/main" val="193269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26</a:t>
            </a:fld>
            <a:endParaRPr lang="en-US"/>
          </a:p>
        </p:txBody>
      </p:sp>
      <p:pic>
        <p:nvPicPr>
          <p:cNvPr id="6" name="Picture 5"/>
          <p:cNvPicPr>
            <a:picLocks noChangeAspect="1"/>
          </p:cNvPicPr>
          <p:nvPr/>
        </p:nvPicPr>
        <p:blipFill>
          <a:blip r:embed="rId3"/>
          <a:stretch>
            <a:fillRect/>
          </a:stretch>
        </p:blipFill>
        <p:spPr>
          <a:xfrm>
            <a:off x="1415480" y="-16190"/>
            <a:ext cx="9361126" cy="6874190"/>
          </a:xfrm>
          <a:prstGeom prst="rect">
            <a:avLst/>
          </a:prstGeom>
        </p:spPr>
      </p:pic>
    </p:spTree>
    <p:extLst>
      <p:ext uri="{BB962C8B-B14F-4D97-AF65-F5344CB8AC3E}">
        <p14:creationId xmlns:p14="http://schemas.microsoft.com/office/powerpoint/2010/main" val="98310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27</a:t>
            </a:fld>
            <a:endParaRPr lang="en-US"/>
          </a:p>
        </p:txBody>
      </p:sp>
      <p:pic>
        <p:nvPicPr>
          <p:cNvPr id="6" name="Picture 5"/>
          <p:cNvPicPr>
            <a:picLocks noChangeAspect="1"/>
          </p:cNvPicPr>
          <p:nvPr/>
        </p:nvPicPr>
        <p:blipFill rotWithShape="1">
          <a:blip r:embed="rId3"/>
          <a:srcRect r="21852" b="19618"/>
          <a:stretch/>
        </p:blipFill>
        <p:spPr>
          <a:xfrm>
            <a:off x="1524000" y="-40390"/>
            <a:ext cx="9144000" cy="6898390"/>
          </a:xfrm>
          <a:prstGeom prst="rect">
            <a:avLst/>
          </a:prstGeom>
        </p:spPr>
      </p:pic>
    </p:spTree>
    <p:extLst>
      <p:ext uri="{BB962C8B-B14F-4D97-AF65-F5344CB8AC3E}">
        <p14:creationId xmlns:p14="http://schemas.microsoft.com/office/powerpoint/2010/main" val="9430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Microsoft’s Experience</a:t>
            </a:r>
          </a:p>
        </p:txBody>
      </p:sp>
      <p:sp>
        <p:nvSpPr>
          <p:cNvPr id="3" name="Content Placeholder 2"/>
          <p:cNvSpPr>
            <a:spLocks noGrp="1"/>
          </p:cNvSpPr>
          <p:nvPr>
            <p:ph idx="1"/>
          </p:nvPr>
        </p:nvSpPr>
        <p:spPr>
          <a:xfrm>
            <a:off x="448573" y="1338943"/>
            <a:ext cx="11369615" cy="4717249"/>
          </a:xfrm>
        </p:spPr>
        <p:txBody>
          <a:bodyPr>
            <a:normAutofit/>
          </a:bodyPr>
          <a:lstStyle/>
          <a:p>
            <a:r>
              <a:rPr lang="en-US" dirty="0"/>
              <a:t>Use of an internal tool to report bugs</a:t>
            </a:r>
          </a:p>
          <a:p>
            <a:pPr lvl="1"/>
            <a:r>
              <a:rPr lang="en-US" dirty="0"/>
              <a:t>Alan Page, in How Microsoft Tests Software, talks about the early days when an Excel Spreadsheet was used </a:t>
            </a:r>
          </a:p>
          <a:p>
            <a:pPr lvl="1"/>
            <a:r>
              <a:rPr lang="en-US" dirty="0"/>
              <a:t>Now running on custom software that stored on SQL Server database</a:t>
            </a:r>
          </a:p>
          <a:p>
            <a:r>
              <a:rPr lang="en-US" dirty="0"/>
              <a:t>A lot of possible fields that can be filled in</a:t>
            </a:r>
          </a:p>
          <a:p>
            <a:pPr lvl="1"/>
            <a:r>
              <a:rPr lang="en-US" dirty="0"/>
              <a:t>Different product teams choose which fields are to be used. </a:t>
            </a:r>
          </a:p>
          <a:p>
            <a:pPr lvl="1"/>
            <a:r>
              <a:rPr lang="en-US" dirty="0"/>
              <a:t>Core set of fields that need to be entered, e.g. Short description, longer description, product and severity of the bug.</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28</a:t>
            </a:fld>
            <a:endParaRPr lang="en-US"/>
          </a:p>
        </p:txBody>
      </p:sp>
    </p:spTree>
    <p:extLst>
      <p:ext uri="{BB962C8B-B14F-4D97-AF65-F5344CB8AC3E}">
        <p14:creationId xmlns:p14="http://schemas.microsoft.com/office/powerpoint/2010/main" val="140225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a bug report</a:t>
            </a:r>
          </a:p>
        </p:txBody>
      </p:sp>
      <p:sp>
        <p:nvSpPr>
          <p:cNvPr id="3" name="Content Placeholder 2"/>
          <p:cNvSpPr>
            <a:spLocks noGrp="1"/>
          </p:cNvSpPr>
          <p:nvPr>
            <p:ph idx="1"/>
          </p:nvPr>
        </p:nvSpPr>
        <p:spPr>
          <a:xfrm>
            <a:off x="448573" y="1287624"/>
            <a:ext cx="11369615" cy="4768568"/>
          </a:xfrm>
        </p:spPr>
        <p:txBody>
          <a:bodyPr>
            <a:normAutofit fontScale="92500" lnSpcReduction="20000"/>
          </a:bodyPr>
          <a:lstStyle/>
          <a:p>
            <a:r>
              <a:rPr lang="en-US" dirty="0"/>
              <a:t>When a bug is reported, it is evaluated </a:t>
            </a:r>
          </a:p>
          <a:p>
            <a:pPr lvl="1"/>
            <a:r>
              <a:rPr lang="en-US" dirty="0"/>
              <a:t>You might see the term Triage – trying to decide how severe the bug is </a:t>
            </a:r>
          </a:p>
          <a:p>
            <a:r>
              <a:rPr lang="en-US" dirty="0"/>
              <a:t>Do we need more information? </a:t>
            </a:r>
          </a:p>
          <a:p>
            <a:r>
              <a:rPr lang="en-US" dirty="0"/>
              <a:t>Is this a duplicate of an existing bug? </a:t>
            </a:r>
          </a:p>
          <a:p>
            <a:r>
              <a:rPr lang="en-US" dirty="0"/>
              <a:t>Is enough known to fix a bug? </a:t>
            </a:r>
          </a:p>
          <a:p>
            <a:r>
              <a:rPr lang="en-US" dirty="0"/>
              <a:t>Do we need to investigate further?</a:t>
            </a:r>
          </a:p>
          <a:p>
            <a:r>
              <a:rPr lang="en-US" dirty="0"/>
              <a:t>Will this be fixed? </a:t>
            </a:r>
          </a:p>
          <a:p>
            <a:pPr lvl="1"/>
            <a:r>
              <a:rPr lang="en-US" dirty="0"/>
              <a:t>In this release? </a:t>
            </a:r>
          </a:p>
          <a:p>
            <a:pPr lvl="1"/>
            <a:r>
              <a:rPr lang="en-US" dirty="0"/>
              <a:t>In a future release? </a:t>
            </a:r>
          </a:p>
          <a:p>
            <a:r>
              <a:rPr lang="en-US" dirty="0"/>
              <a:t>Do you need advice on how to respond to a bug report – e.g. your management or legal input?</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29</a:t>
            </a:fld>
            <a:endParaRPr lang="en-US"/>
          </a:p>
        </p:txBody>
      </p:sp>
    </p:spTree>
    <p:extLst>
      <p:ext uri="{BB962C8B-B14F-4D97-AF65-F5344CB8AC3E}">
        <p14:creationId xmlns:p14="http://schemas.microsoft.com/office/powerpoint/2010/main" val="126478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8B31B-2735-3E4F-89C0-112A1C274D84}"/>
              </a:ext>
            </a:extLst>
          </p:cNvPr>
          <p:cNvSpPr>
            <a:spLocks noGrp="1"/>
          </p:cNvSpPr>
          <p:nvPr>
            <p:ph idx="1"/>
          </p:nvPr>
        </p:nvSpPr>
        <p:spPr>
          <a:xfrm>
            <a:off x="448573" y="5229225"/>
            <a:ext cx="11369615" cy="826967"/>
          </a:xfrm>
        </p:spPr>
        <p:txBody>
          <a:bodyPr>
            <a:normAutofit/>
          </a:bodyPr>
          <a:lstStyle/>
          <a:p>
            <a:pPr marL="0" indent="0">
              <a:lnSpc>
                <a:spcPct val="120000"/>
              </a:lnSpc>
              <a:buNone/>
            </a:pPr>
            <a:r>
              <a:rPr lang="en-GB" sz="1800" dirty="0"/>
              <a:t>[1] Royce, W. (1970) Managing the Development of Large Software Systems. Proceedings of IEEE WESCON 26 (August): 1–9 (Online) </a:t>
            </a:r>
            <a:r>
              <a:rPr lang="en-GB" sz="1800" dirty="0">
                <a:hlinkClick r:id="rId3"/>
              </a:rPr>
              <a:t>http://www-scf.usc.edu/~csci201/lectures/Lecture11/royce1970.pdf</a:t>
            </a:r>
            <a:r>
              <a:rPr lang="en-GB" sz="1800" dirty="0"/>
              <a:t> (Accessed 2018-09-19).</a:t>
            </a:r>
          </a:p>
        </p:txBody>
      </p:sp>
      <p:sp>
        <p:nvSpPr>
          <p:cNvPr id="4" name="Footer Placeholder 3">
            <a:extLst>
              <a:ext uri="{FF2B5EF4-FFF2-40B4-BE49-F238E27FC236}">
                <a16:creationId xmlns:a16="http://schemas.microsoft.com/office/drawing/2014/main" id="{8350B547-998C-8644-A030-C00468853880}"/>
              </a:ext>
            </a:extLst>
          </p:cNvPr>
          <p:cNvSpPr>
            <a:spLocks noGrp="1"/>
          </p:cNvSpPr>
          <p:nvPr>
            <p:ph type="ftr" sz="quarter" idx="11"/>
          </p:nvPr>
        </p:nvSpPr>
        <p:spPr/>
        <p:txBody>
          <a:bodyPr/>
          <a:lstStyle/>
          <a:p>
            <a:r>
              <a:rPr lang="en-US" dirty="0"/>
              <a:t>Chapter 8: Software QA and Test Management</a:t>
            </a:r>
          </a:p>
        </p:txBody>
      </p:sp>
      <p:sp>
        <p:nvSpPr>
          <p:cNvPr id="5" name="Slide Number Placeholder 4">
            <a:extLst>
              <a:ext uri="{FF2B5EF4-FFF2-40B4-BE49-F238E27FC236}">
                <a16:creationId xmlns:a16="http://schemas.microsoft.com/office/drawing/2014/main" id="{51AD6745-772F-8047-8AAD-6EA5E2FE7C0B}"/>
              </a:ext>
            </a:extLst>
          </p:cNvPr>
          <p:cNvSpPr>
            <a:spLocks noGrp="1"/>
          </p:cNvSpPr>
          <p:nvPr>
            <p:ph type="sldNum" sz="quarter" idx="12"/>
          </p:nvPr>
        </p:nvSpPr>
        <p:spPr/>
        <p:txBody>
          <a:bodyPr/>
          <a:lstStyle/>
          <a:p>
            <a:fld id="{D90AFF93-45AE-CC4D-A56A-612CB3C1AB5C}" type="slidenum">
              <a:rPr lang="en-US" smtClean="0"/>
              <a:t>3</a:t>
            </a:fld>
            <a:endParaRPr lang="en-US"/>
          </a:p>
        </p:txBody>
      </p:sp>
      <p:sp>
        <p:nvSpPr>
          <p:cNvPr id="6" name="TextBox 5">
            <a:extLst>
              <a:ext uri="{FF2B5EF4-FFF2-40B4-BE49-F238E27FC236}">
                <a16:creationId xmlns:a16="http://schemas.microsoft.com/office/drawing/2014/main" id="{55ED739D-7A1B-CF47-89F3-812E7A344757}"/>
              </a:ext>
            </a:extLst>
          </p:cNvPr>
          <p:cNvSpPr txBox="1"/>
          <p:nvPr/>
        </p:nvSpPr>
        <p:spPr>
          <a:xfrm>
            <a:off x="334273" y="257176"/>
            <a:ext cx="11638652" cy="1384995"/>
          </a:xfrm>
          <a:prstGeom prst="rect">
            <a:avLst/>
          </a:prstGeom>
          <a:noFill/>
        </p:spPr>
        <p:txBody>
          <a:bodyPr wrap="square" rtlCol="0">
            <a:spAutoFit/>
          </a:bodyPr>
          <a:lstStyle/>
          <a:p>
            <a:r>
              <a:rPr lang="en-GB" sz="2800" dirty="0"/>
              <a:t>"There are two essential steps common to all computer program developments, regardless of size or complexity. There is first an analysis step, followed second by a coding step, as depicted in Figure1.” [1] </a:t>
            </a:r>
          </a:p>
        </p:txBody>
      </p:sp>
      <p:pic>
        <p:nvPicPr>
          <p:cNvPr id="7" name="Picture 6">
            <a:extLst>
              <a:ext uri="{FF2B5EF4-FFF2-40B4-BE49-F238E27FC236}">
                <a16:creationId xmlns:a16="http://schemas.microsoft.com/office/drawing/2014/main" id="{42C9A286-8029-604E-BF99-3B8916FB3AFC}"/>
              </a:ext>
            </a:extLst>
          </p:cNvPr>
          <p:cNvPicPr>
            <a:picLocks noChangeAspect="1"/>
          </p:cNvPicPr>
          <p:nvPr/>
        </p:nvPicPr>
        <p:blipFill>
          <a:blip r:embed="rId4"/>
          <a:stretch>
            <a:fillRect/>
          </a:stretch>
        </p:blipFill>
        <p:spPr>
          <a:xfrm>
            <a:off x="2549914" y="1906507"/>
            <a:ext cx="7115175" cy="3022560"/>
          </a:xfrm>
          <a:prstGeom prst="rect">
            <a:avLst/>
          </a:prstGeom>
        </p:spPr>
      </p:pic>
    </p:spTree>
    <p:extLst>
      <p:ext uri="{BB962C8B-B14F-4D97-AF65-F5344CB8AC3E}">
        <p14:creationId xmlns:p14="http://schemas.microsoft.com/office/powerpoint/2010/main" val="45298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(1)</a:t>
            </a:r>
          </a:p>
        </p:txBody>
      </p:sp>
      <p:sp>
        <p:nvSpPr>
          <p:cNvPr id="3" name="Content Placeholder 2"/>
          <p:cNvSpPr>
            <a:spLocks noGrp="1"/>
          </p:cNvSpPr>
          <p:nvPr>
            <p:ph idx="1"/>
          </p:nvPr>
        </p:nvSpPr>
        <p:spPr/>
        <p:txBody>
          <a:bodyPr>
            <a:normAutofit fontScale="92500"/>
          </a:bodyPr>
          <a:lstStyle/>
          <a:p>
            <a:pPr>
              <a:lnSpc>
                <a:spcPct val="110000"/>
              </a:lnSpc>
              <a:defRPr/>
            </a:pPr>
            <a:r>
              <a:rPr lang="en-US" altLang="zh-CN" sz="2800" b="1" dirty="0">
                <a:latin typeface="Arial" charset="0"/>
                <a:ea typeface="宋体" charset="0"/>
                <a:cs typeface="宋体" charset="0"/>
              </a:rPr>
              <a:t>Example of status associated with a defect</a:t>
            </a:r>
          </a:p>
          <a:p>
            <a:pPr lvl="1">
              <a:lnSpc>
                <a:spcPct val="110000"/>
              </a:lnSpc>
              <a:defRPr/>
            </a:pPr>
            <a:r>
              <a:rPr lang="en-US" altLang="zh-CN" sz="2400" b="1" dirty="0">
                <a:latin typeface="Arial" charset="0"/>
                <a:ea typeface="宋体" charset="0"/>
                <a:cs typeface="宋体" charset="0"/>
              </a:rPr>
              <a:t>New:</a:t>
            </a:r>
            <a:r>
              <a:rPr lang="en-US" altLang="zh-CN" sz="2400" dirty="0">
                <a:latin typeface="Arial" charset="0"/>
                <a:ea typeface="宋体" charset="0"/>
                <a:cs typeface="宋体" charset="0"/>
              </a:rPr>
              <a:t> When a bug is found/revealed for the first time, the software tester communicates it to his/her team leader in order to confirm if that is a valid bug. After getting confirmation from the test lead the software tester logs the bug and the status of “New” is assigned to the bug.</a:t>
            </a:r>
          </a:p>
          <a:p>
            <a:pPr lvl="1">
              <a:lnSpc>
                <a:spcPct val="110000"/>
              </a:lnSpc>
              <a:defRPr/>
            </a:pPr>
            <a:r>
              <a:rPr lang="en-US" altLang="zh-CN" sz="2400" b="1" dirty="0">
                <a:latin typeface="Arial" charset="0"/>
                <a:ea typeface="宋体" charset="0"/>
                <a:cs typeface="宋体" charset="0"/>
              </a:rPr>
              <a:t>Assigned:</a:t>
            </a:r>
            <a:r>
              <a:rPr lang="en-US" altLang="zh-CN" sz="2400" dirty="0">
                <a:latin typeface="Arial" charset="0"/>
                <a:ea typeface="宋体" charset="0"/>
                <a:cs typeface="宋体" charset="0"/>
              </a:rPr>
              <a:t> after the bug is reported as “New” it comes to the development team. The development team verifies if the bug is valid. If the bug is valid, development leader assigns it to a developer to fix it and a status of “assigned”  is assigned to it.</a:t>
            </a:r>
          </a:p>
          <a:p>
            <a:pPr lvl="1">
              <a:lnSpc>
                <a:spcPct val="110000"/>
              </a:lnSpc>
              <a:defRPr/>
            </a:pPr>
            <a:r>
              <a:rPr lang="en-US" altLang="zh-CN" sz="2400" b="1" dirty="0">
                <a:latin typeface="Arial" charset="0"/>
                <a:ea typeface="宋体" charset="0"/>
                <a:cs typeface="宋体" charset="0"/>
              </a:rPr>
              <a:t>Open:</a:t>
            </a:r>
            <a:r>
              <a:rPr lang="en-US" altLang="zh-CN" sz="2400" dirty="0">
                <a:latin typeface="Arial" charset="0"/>
                <a:ea typeface="宋体" charset="0"/>
                <a:cs typeface="宋体" charset="0"/>
              </a:rPr>
              <a:t> Once the developer starts working on the bug, he/she changes the status of the bug to “Open” to indicate that he/she is working on it to find a solution.</a:t>
            </a:r>
            <a:endParaRPr lang="zh-CN" altLang="en-US" sz="2000" dirty="0">
              <a:latin typeface="Arial" charset="0"/>
              <a:ea typeface="宋体" charset="0"/>
              <a:cs typeface="宋体" charset="0"/>
            </a:endParaRPr>
          </a:p>
          <a:p>
            <a:endParaRPr lang="en-US" dirty="0"/>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30</a:t>
            </a:fld>
            <a:endParaRPr lang="en-US"/>
          </a:p>
        </p:txBody>
      </p:sp>
    </p:spTree>
    <p:extLst>
      <p:ext uri="{BB962C8B-B14F-4D97-AF65-F5344CB8AC3E}">
        <p14:creationId xmlns:p14="http://schemas.microsoft.com/office/powerpoint/2010/main" val="38611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846531"/>
          </a:xfrm>
        </p:spPr>
        <p:txBody>
          <a:bodyPr/>
          <a:lstStyle/>
          <a:p>
            <a:r>
              <a:rPr lang="en-US" dirty="0"/>
              <a:t>Defect Management (2)</a:t>
            </a:r>
          </a:p>
        </p:txBody>
      </p:sp>
      <p:sp>
        <p:nvSpPr>
          <p:cNvPr id="3" name="Content Placeholder 2"/>
          <p:cNvSpPr>
            <a:spLocks noGrp="1"/>
          </p:cNvSpPr>
          <p:nvPr>
            <p:ph idx="1"/>
          </p:nvPr>
        </p:nvSpPr>
        <p:spPr>
          <a:xfrm>
            <a:off x="448573" y="1090885"/>
            <a:ext cx="11478968" cy="4745139"/>
          </a:xfrm>
        </p:spPr>
        <p:txBody>
          <a:bodyPr>
            <a:normAutofit fontScale="70000" lnSpcReduction="20000"/>
          </a:bodyPr>
          <a:lstStyle/>
          <a:p>
            <a:pPr>
              <a:lnSpc>
                <a:spcPct val="120000"/>
              </a:lnSpc>
              <a:defRPr/>
            </a:pPr>
            <a:r>
              <a:rPr lang="en-US" altLang="zh-CN" b="1" dirty="0">
                <a:latin typeface="Arial" charset="0"/>
                <a:ea typeface="宋体" charset="0"/>
                <a:cs typeface="宋体" charset="0"/>
              </a:rPr>
              <a:t>Fixed:</a:t>
            </a:r>
            <a:r>
              <a:rPr lang="en-US" altLang="zh-CN" dirty="0">
                <a:latin typeface="Arial" charset="0"/>
                <a:ea typeface="宋体" charset="0"/>
                <a:cs typeface="宋体" charset="0"/>
              </a:rPr>
              <a:t> Once the developer makes necessary changes in the code, he/she marks the bug as “Fixed” and passes it over to the development Lead in order to pass it to the testing team.</a:t>
            </a:r>
          </a:p>
          <a:p>
            <a:pPr>
              <a:lnSpc>
                <a:spcPct val="120000"/>
              </a:lnSpc>
              <a:defRPr/>
            </a:pPr>
            <a:r>
              <a:rPr lang="en-US" altLang="zh-CN" b="1" dirty="0">
                <a:latin typeface="Arial" charset="0"/>
                <a:ea typeface="宋体" charset="0"/>
                <a:cs typeface="宋体" charset="0"/>
              </a:rPr>
              <a:t>Pending re-test:</a:t>
            </a:r>
            <a:r>
              <a:rPr lang="en-US" altLang="zh-CN" dirty="0">
                <a:latin typeface="Arial" charset="0"/>
                <a:ea typeface="宋体" charset="0"/>
                <a:cs typeface="宋体" charset="0"/>
              </a:rPr>
              <a:t> After the bug is fixed, it is passed back to the testing team to get retested and the status of “Pending Retest” is assigned to it.</a:t>
            </a:r>
          </a:p>
          <a:p>
            <a:pPr>
              <a:lnSpc>
                <a:spcPct val="120000"/>
              </a:lnSpc>
              <a:defRPr/>
            </a:pPr>
            <a:r>
              <a:rPr lang="en-US" altLang="zh-CN" b="1" dirty="0">
                <a:latin typeface="Arial" charset="0"/>
                <a:ea typeface="宋体" charset="0"/>
                <a:cs typeface="宋体" charset="0"/>
              </a:rPr>
              <a:t>Re-test:</a:t>
            </a:r>
            <a:r>
              <a:rPr lang="en-US" altLang="zh-CN" dirty="0">
                <a:latin typeface="Arial" charset="0"/>
                <a:ea typeface="宋体" charset="0"/>
                <a:cs typeface="宋体" charset="0"/>
              </a:rPr>
              <a:t> The testing team leader changes the status of the bug, which is previously marked with “Pending Retest” to “Retest” and assigns it to a tester for retesting.</a:t>
            </a:r>
            <a:endParaRPr lang="en-US" altLang="zh-CN" b="1" dirty="0">
              <a:latin typeface="Arial" charset="0"/>
              <a:ea typeface="宋体" charset="0"/>
              <a:cs typeface="宋体" charset="0"/>
            </a:endParaRPr>
          </a:p>
          <a:p>
            <a:pPr>
              <a:lnSpc>
                <a:spcPct val="120000"/>
              </a:lnSpc>
              <a:defRPr/>
            </a:pPr>
            <a:r>
              <a:rPr lang="en-US" altLang="zh-CN" b="1" dirty="0">
                <a:latin typeface="Arial" charset="0"/>
                <a:ea typeface="宋体" charset="0"/>
                <a:cs typeface="宋体" charset="0"/>
              </a:rPr>
              <a:t>Closed:</a:t>
            </a:r>
            <a:r>
              <a:rPr lang="en-US" altLang="zh-CN" dirty="0">
                <a:latin typeface="Arial" charset="0"/>
                <a:ea typeface="宋体" charset="0"/>
                <a:cs typeface="宋体" charset="0"/>
              </a:rPr>
              <a:t> After the bug is assigned a status of Retest, it is again tested. If the problem is solved, the tester closes it and mark it with “closed” status.</a:t>
            </a:r>
          </a:p>
          <a:p>
            <a:pPr>
              <a:lnSpc>
                <a:spcPct val="120000"/>
              </a:lnSpc>
              <a:defRPr/>
            </a:pPr>
            <a:r>
              <a:rPr lang="en-US" altLang="zh-CN" b="1" dirty="0">
                <a:latin typeface="Arial" charset="0"/>
                <a:ea typeface="宋体" charset="0"/>
                <a:cs typeface="宋体" charset="0"/>
              </a:rPr>
              <a:t>Re-open</a:t>
            </a:r>
          </a:p>
          <a:p>
            <a:pPr>
              <a:lnSpc>
                <a:spcPct val="120000"/>
              </a:lnSpc>
              <a:defRPr/>
            </a:pPr>
            <a:r>
              <a:rPr lang="en-US" altLang="zh-CN" b="1" dirty="0">
                <a:latin typeface="Arial" charset="0"/>
                <a:ea typeface="宋体" charset="0"/>
                <a:cs typeface="宋体" charset="0"/>
              </a:rPr>
              <a:t>Rejected</a:t>
            </a:r>
            <a:endParaRPr lang="en-US" dirty="0"/>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31</a:t>
            </a:fld>
            <a:endParaRPr lang="en-US"/>
          </a:p>
        </p:txBody>
      </p:sp>
    </p:spTree>
    <p:extLst>
      <p:ext uri="{BB962C8B-B14F-4D97-AF65-F5344CB8AC3E}">
        <p14:creationId xmlns:p14="http://schemas.microsoft.com/office/powerpoint/2010/main" val="193544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313612"/>
            <a:ext cx="10353615" cy="1143000"/>
          </a:xfrm>
        </p:spPr>
        <p:txBody>
          <a:bodyPr>
            <a:normAutofit/>
          </a:bodyPr>
          <a:lstStyle/>
          <a:p>
            <a:r>
              <a:rPr lang="en-US" dirty="0"/>
              <a:t>Question about duplicate bug reports? </a:t>
            </a:r>
          </a:p>
        </p:txBody>
      </p:sp>
      <p:sp>
        <p:nvSpPr>
          <p:cNvPr id="3" name="Content Placeholder 2"/>
          <p:cNvSpPr>
            <a:spLocks noGrp="1"/>
          </p:cNvSpPr>
          <p:nvPr>
            <p:ph idx="1"/>
          </p:nvPr>
        </p:nvSpPr>
        <p:spPr>
          <a:xfrm>
            <a:off x="448573" y="1700808"/>
            <a:ext cx="11419966" cy="3755504"/>
          </a:xfrm>
        </p:spPr>
        <p:txBody>
          <a:bodyPr>
            <a:normAutofit/>
          </a:bodyPr>
          <a:lstStyle/>
          <a:p>
            <a:pPr marL="0" indent="0" algn="ctr">
              <a:buNone/>
            </a:pPr>
            <a:r>
              <a:rPr lang="en-US" dirty="0"/>
              <a:t>Your manager has said that he doesn’t want to see his team of testers creating bug reports for issues that have already been found. </a:t>
            </a:r>
          </a:p>
          <a:p>
            <a:pPr marL="0" indent="0" algn="ctr">
              <a:buNone/>
            </a:pPr>
            <a:endParaRPr lang="en-US" dirty="0"/>
          </a:p>
          <a:p>
            <a:pPr marL="0" indent="0" algn="ctr">
              <a:buNone/>
            </a:pPr>
            <a:r>
              <a:rPr lang="en-US" dirty="0"/>
              <a:t>Is that a good idea? </a:t>
            </a:r>
          </a:p>
          <a:p>
            <a:pPr marL="0" indent="0" algn="ctr">
              <a:buNone/>
            </a:pPr>
            <a:endParaRPr lang="en-US" dirty="0"/>
          </a:p>
          <a:p>
            <a:pPr marL="0" indent="0" algn="ctr">
              <a:buNone/>
            </a:pPr>
            <a:r>
              <a:rPr lang="en-US" dirty="0"/>
              <a:t>Answer Yes or No. </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32</a:t>
            </a:fld>
            <a:endParaRPr lang="en-US"/>
          </a:p>
        </p:txBody>
      </p:sp>
      <p:pic>
        <p:nvPicPr>
          <p:cNvPr id="6" name="Picture 5" descr="Qwizd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2188" y="313612"/>
            <a:ext cx="1016000" cy="1016000"/>
          </a:xfrm>
          <a:prstGeom prst="rect">
            <a:avLst/>
          </a:prstGeom>
        </p:spPr>
      </p:pic>
    </p:spTree>
    <p:custDataLst>
      <p:tags r:id="rId1"/>
    </p:custDataLst>
    <p:extLst>
      <p:ext uri="{BB962C8B-B14F-4D97-AF65-F5344CB8AC3E}">
        <p14:creationId xmlns:p14="http://schemas.microsoft.com/office/powerpoint/2010/main" val="50416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BAC9-C6D7-F344-B751-9AFD5857F1C6}"/>
              </a:ext>
            </a:extLst>
          </p:cNvPr>
          <p:cNvSpPr>
            <a:spLocks noGrp="1"/>
          </p:cNvSpPr>
          <p:nvPr>
            <p:ph type="title"/>
          </p:nvPr>
        </p:nvSpPr>
        <p:spPr/>
        <p:txBody>
          <a:bodyPr/>
          <a:lstStyle/>
          <a:p>
            <a:r>
              <a:rPr lang="en-GB" dirty="0"/>
              <a:t>Test Teams</a:t>
            </a:r>
          </a:p>
        </p:txBody>
      </p:sp>
      <p:sp>
        <p:nvSpPr>
          <p:cNvPr id="3" name="Content Placeholder 2">
            <a:extLst>
              <a:ext uri="{FF2B5EF4-FFF2-40B4-BE49-F238E27FC236}">
                <a16:creationId xmlns:a16="http://schemas.microsoft.com/office/drawing/2014/main" id="{10AFF367-A63F-E44F-8259-75BCA4EF2CC7}"/>
              </a:ext>
            </a:extLst>
          </p:cNvPr>
          <p:cNvSpPr>
            <a:spLocks noGrp="1"/>
          </p:cNvSpPr>
          <p:nvPr>
            <p:ph idx="1"/>
          </p:nvPr>
        </p:nvSpPr>
        <p:spPr/>
        <p:txBody>
          <a:bodyPr/>
          <a:lstStyle/>
          <a:p>
            <a:r>
              <a:rPr lang="en-GB" dirty="0"/>
              <a:t>Have a look at a description of possible test teams on Bb. </a:t>
            </a:r>
          </a:p>
          <a:p>
            <a:r>
              <a:rPr lang="en-GB" dirty="0"/>
              <a:t>Is it a good idea for developers to be responsible for testing the software? </a:t>
            </a:r>
          </a:p>
          <a:p>
            <a:pPr lvl="1"/>
            <a:r>
              <a:rPr lang="en-GB" dirty="0"/>
              <a:t>Why or why not?</a:t>
            </a:r>
          </a:p>
          <a:p>
            <a:r>
              <a:rPr lang="en-GB" dirty="0"/>
              <a:t>Think about the other options listed.</a:t>
            </a:r>
          </a:p>
        </p:txBody>
      </p:sp>
      <p:sp>
        <p:nvSpPr>
          <p:cNvPr id="4" name="Footer Placeholder 3">
            <a:extLst>
              <a:ext uri="{FF2B5EF4-FFF2-40B4-BE49-F238E27FC236}">
                <a16:creationId xmlns:a16="http://schemas.microsoft.com/office/drawing/2014/main" id="{6F546054-C004-F745-98CF-A5CF80137F38}"/>
              </a:ext>
            </a:extLst>
          </p:cNvPr>
          <p:cNvSpPr>
            <a:spLocks noGrp="1"/>
          </p:cNvSpPr>
          <p:nvPr>
            <p:ph type="ftr" sz="quarter" idx="11"/>
          </p:nvPr>
        </p:nvSpPr>
        <p:spPr/>
        <p:txBody>
          <a:bodyPr/>
          <a:lstStyle/>
          <a:p>
            <a:r>
              <a:rPr lang="en-US"/>
              <a:t>Chapter 8: Software QA and Test Management</a:t>
            </a:r>
            <a:endParaRPr lang="en-US" dirty="0"/>
          </a:p>
        </p:txBody>
      </p:sp>
      <p:sp>
        <p:nvSpPr>
          <p:cNvPr id="5" name="Slide Number Placeholder 4">
            <a:extLst>
              <a:ext uri="{FF2B5EF4-FFF2-40B4-BE49-F238E27FC236}">
                <a16:creationId xmlns:a16="http://schemas.microsoft.com/office/drawing/2014/main" id="{E1EE8233-A487-274C-BAE7-048076A15028}"/>
              </a:ext>
            </a:extLst>
          </p:cNvPr>
          <p:cNvSpPr>
            <a:spLocks noGrp="1"/>
          </p:cNvSpPr>
          <p:nvPr>
            <p:ph type="sldNum" sz="quarter" idx="12"/>
          </p:nvPr>
        </p:nvSpPr>
        <p:spPr/>
        <p:txBody>
          <a:bodyPr/>
          <a:lstStyle/>
          <a:p>
            <a:fld id="{D90AFF93-45AE-CC4D-A56A-612CB3C1AB5C}" type="slidenum">
              <a:rPr lang="en-US" smtClean="0"/>
              <a:t>33</a:t>
            </a:fld>
            <a:endParaRPr lang="en-US"/>
          </a:p>
        </p:txBody>
      </p:sp>
    </p:spTree>
    <p:extLst>
      <p:ext uri="{BB962C8B-B14F-4D97-AF65-F5344CB8AC3E}">
        <p14:creationId xmlns:p14="http://schemas.microsoft.com/office/powerpoint/2010/main" val="4234911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p>
        </p:txBody>
      </p:sp>
      <p:sp>
        <p:nvSpPr>
          <p:cNvPr id="7" name="Content Placeholder 6"/>
          <p:cNvSpPr>
            <a:spLocks noGrp="1"/>
          </p:cNvSpPr>
          <p:nvPr>
            <p:ph idx="1"/>
          </p:nvPr>
        </p:nvSpPr>
        <p:spPr/>
        <p:txBody>
          <a:bodyPr/>
          <a:lstStyle/>
          <a:p>
            <a:r>
              <a:rPr lang="en-US" dirty="0"/>
              <a:t>Software Methodologies and Risk</a:t>
            </a:r>
          </a:p>
          <a:p>
            <a:r>
              <a:rPr lang="en-US" dirty="0"/>
              <a:t>Quality Assurance and Quality Control </a:t>
            </a:r>
          </a:p>
          <a:p>
            <a:r>
              <a:rPr lang="en-US" dirty="0"/>
              <a:t>Test Metrics</a:t>
            </a:r>
          </a:p>
          <a:p>
            <a:r>
              <a:rPr lang="en-US" dirty="0"/>
              <a:t>Test Planning and Test Case Recording</a:t>
            </a:r>
          </a:p>
          <a:p>
            <a:r>
              <a:rPr lang="en-US" dirty="0"/>
              <a:t>Bug Reporting </a:t>
            </a:r>
          </a:p>
          <a:p>
            <a:r>
              <a:rPr lang="en-US" dirty="0"/>
              <a:t>Test teams</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34</a:t>
            </a:fld>
            <a:endParaRPr lang="en-US"/>
          </a:p>
        </p:txBody>
      </p:sp>
    </p:spTree>
    <p:extLst>
      <p:ext uri="{BB962C8B-B14F-4D97-AF65-F5344CB8AC3E}">
        <p14:creationId xmlns:p14="http://schemas.microsoft.com/office/powerpoint/2010/main" val="1929273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Any Questions?</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4294967295"/>
          </p:nvPr>
        </p:nvSpPr>
        <p:spPr>
          <a:xfrm>
            <a:off x="1981200" y="6356351"/>
            <a:ext cx="5842000" cy="365125"/>
          </a:xfrm>
          <a:prstGeom prst="rect">
            <a:avLst/>
          </a:prstGeom>
        </p:spPr>
        <p:txBody>
          <a:bodyPr/>
          <a:lstStyle/>
          <a:p>
            <a:r>
              <a:rPr lang="en-US"/>
              <a:t>Chapter 9: Test Management</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35</a:t>
            </a:fld>
            <a:endParaRPr lang="en-US"/>
          </a:p>
        </p:txBody>
      </p:sp>
    </p:spTree>
    <p:extLst>
      <p:ext uri="{BB962C8B-B14F-4D97-AF65-F5344CB8AC3E}">
        <p14:creationId xmlns:p14="http://schemas.microsoft.com/office/powerpoint/2010/main" val="4524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BE07-5099-3649-BC53-985975CEAE78}"/>
              </a:ext>
            </a:extLst>
          </p:cNvPr>
          <p:cNvSpPr>
            <a:spLocks noGrp="1"/>
          </p:cNvSpPr>
          <p:nvPr>
            <p:ph type="title"/>
          </p:nvPr>
        </p:nvSpPr>
        <p:spPr/>
        <p:txBody>
          <a:bodyPr/>
          <a:lstStyle/>
          <a:p>
            <a:r>
              <a:rPr lang="en-GB" dirty="0"/>
              <a:t>Steps in Software Development</a:t>
            </a:r>
          </a:p>
        </p:txBody>
      </p:sp>
      <p:sp>
        <p:nvSpPr>
          <p:cNvPr id="3" name="Content Placeholder 2">
            <a:extLst>
              <a:ext uri="{FF2B5EF4-FFF2-40B4-BE49-F238E27FC236}">
                <a16:creationId xmlns:a16="http://schemas.microsoft.com/office/drawing/2014/main" id="{AC242574-BA43-3D40-87F6-8FAE44CEA040}"/>
              </a:ext>
            </a:extLst>
          </p:cNvPr>
          <p:cNvSpPr>
            <a:spLocks noGrp="1"/>
          </p:cNvSpPr>
          <p:nvPr>
            <p:ph idx="1"/>
          </p:nvPr>
        </p:nvSpPr>
        <p:spPr/>
        <p:txBody>
          <a:bodyPr/>
          <a:lstStyle/>
          <a:p>
            <a:r>
              <a:rPr lang="en-GB" dirty="0"/>
              <a:t>Winston Royce said that there are more steps necessary for building a software system.</a:t>
            </a:r>
          </a:p>
          <a:p>
            <a:endParaRPr lang="en-GB" dirty="0"/>
          </a:p>
          <a:p>
            <a:r>
              <a:rPr lang="en-GB" dirty="0"/>
              <a:t>What steps (stages) are needed to build software systems? </a:t>
            </a:r>
          </a:p>
        </p:txBody>
      </p:sp>
      <p:sp>
        <p:nvSpPr>
          <p:cNvPr id="4" name="Footer Placeholder 3">
            <a:extLst>
              <a:ext uri="{FF2B5EF4-FFF2-40B4-BE49-F238E27FC236}">
                <a16:creationId xmlns:a16="http://schemas.microsoft.com/office/drawing/2014/main" id="{DD2110E6-E9B7-C741-92C4-0E5C627426B4}"/>
              </a:ext>
            </a:extLst>
          </p:cNvPr>
          <p:cNvSpPr>
            <a:spLocks noGrp="1"/>
          </p:cNvSpPr>
          <p:nvPr>
            <p:ph type="ftr" sz="quarter" idx="11"/>
          </p:nvPr>
        </p:nvSpPr>
        <p:spPr/>
        <p:txBody>
          <a:bodyPr/>
          <a:lstStyle/>
          <a:p>
            <a:r>
              <a:rPr lang="en-US" dirty="0"/>
              <a:t>Chapter 8: Software QA and Test Management</a:t>
            </a:r>
          </a:p>
        </p:txBody>
      </p:sp>
      <p:sp>
        <p:nvSpPr>
          <p:cNvPr id="5" name="Slide Number Placeholder 4">
            <a:extLst>
              <a:ext uri="{FF2B5EF4-FFF2-40B4-BE49-F238E27FC236}">
                <a16:creationId xmlns:a16="http://schemas.microsoft.com/office/drawing/2014/main" id="{B663EC60-835C-904E-910E-F786407EB35A}"/>
              </a:ext>
            </a:extLst>
          </p:cNvPr>
          <p:cNvSpPr>
            <a:spLocks noGrp="1"/>
          </p:cNvSpPr>
          <p:nvPr>
            <p:ph type="sldNum" sz="quarter" idx="12"/>
          </p:nvPr>
        </p:nvSpPr>
        <p:spPr/>
        <p:txBody>
          <a:bodyPr/>
          <a:lstStyle/>
          <a:p>
            <a:fld id="{D90AFF93-45AE-CC4D-A56A-612CB3C1AB5C}" type="slidenum">
              <a:rPr lang="en-US" smtClean="0"/>
              <a:t>4</a:t>
            </a:fld>
            <a:endParaRPr lang="en-US"/>
          </a:p>
        </p:txBody>
      </p:sp>
    </p:spTree>
    <p:extLst>
      <p:ext uri="{BB962C8B-B14F-4D97-AF65-F5344CB8AC3E}">
        <p14:creationId xmlns:p14="http://schemas.microsoft.com/office/powerpoint/2010/main" val="162551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FB9C-4D57-D146-BC9E-E3B66D8E2D8E}"/>
              </a:ext>
            </a:extLst>
          </p:cNvPr>
          <p:cNvSpPr>
            <a:spLocks noGrp="1"/>
          </p:cNvSpPr>
          <p:nvPr>
            <p:ph type="title"/>
          </p:nvPr>
        </p:nvSpPr>
        <p:spPr/>
        <p:txBody>
          <a:bodyPr/>
          <a:lstStyle/>
          <a:p>
            <a:r>
              <a:rPr lang="en-GB" dirty="0"/>
              <a:t>Software Development Methodology</a:t>
            </a:r>
          </a:p>
        </p:txBody>
      </p:sp>
      <p:sp>
        <p:nvSpPr>
          <p:cNvPr id="3" name="Content Placeholder 2">
            <a:extLst>
              <a:ext uri="{FF2B5EF4-FFF2-40B4-BE49-F238E27FC236}">
                <a16:creationId xmlns:a16="http://schemas.microsoft.com/office/drawing/2014/main" id="{B52D70B0-FFD8-0A42-8E76-255A5489BF5E}"/>
              </a:ext>
            </a:extLst>
          </p:cNvPr>
          <p:cNvSpPr>
            <a:spLocks noGrp="1"/>
          </p:cNvSpPr>
          <p:nvPr>
            <p:ph idx="1"/>
          </p:nvPr>
        </p:nvSpPr>
        <p:spPr>
          <a:xfrm>
            <a:off x="448573" y="1441663"/>
            <a:ext cx="11369615" cy="4351338"/>
          </a:xfrm>
        </p:spPr>
        <p:txBody>
          <a:bodyPr/>
          <a:lstStyle/>
          <a:p>
            <a:r>
              <a:rPr lang="en-GB" dirty="0"/>
              <a:t>There are several different ways to build software. </a:t>
            </a:r>
          </a:p>
          <a:p>
            <a:pPr lvl="1"/>
            <a:r>
              <a:rPr lang="en-GB" dirty="0"/>
              <a:t>Waterfall</a:t>
            </a:r>
          </a:p>
          <a:p>
            <a:pPr lvl="1"/>
            <a:r>
              <a:rPr lang="en-GB" dirty="0"/>
              <a:t>Spiral</a:t>
            </a:r>
          </a:p>
          <a:p>
            <a:pPr lvl="1"/>
            <a:r>
              <a:rPr lang="en-GB" dirty="0"/>
              <a:t>Incremental</a:t>
            </a:r>
          </a:p>
          <a:p>
            <a:pPr lvl="1"/>
            <a:r>
              <a:rPr lang="en-GB" dirty="0"/>
              <a:t>Rapid Prototyping</a:t>
            </a:r>
          </a:p>
          <a:p>
            <a:pPr lvl="1"/>
            <a:r>
              <a:rPr lang="en-GB" dirty="0"/>
              <a:t>Agile </a:t>
            </a:r>
          </a:p>
          <a:p>
            <a:pPr lvl="2"/>
            <a:r>
              <a:rPr lang="en-GB" dirty="0"/>
              <a:t>well, this is really lots of different approaches. Which ones do you know?</a:t>
            </a:r>
          </a:p>
          <a:p>
            <a:endParaRPr lang="en-GB" dirty="0"/>
          </a:p>
          <a:p>
            <a:r>
              <a:rPr lang="en-GB" dirty="0"/>
              <a:t>Why do we talk about methodologies?</a:t>
            </a:r>
          </a:p>
        </p:txBody>
      </p:sp>
      <p:sp>
        <p:nvSpPr>
          <p:cNvPr id="4" name="Footer Placeholder 3">
            <a:extLst>
              <a:ext uri="{FF2B5EF4-FFF2-40B4-BE49-F238E27FC236}">
                <a16:creationId xmlns:a16="http://schemas.microsoft.com/office/drawing/2014/main" id="{569A2DB1-36E0-FD4A-A479-5CA3791E3311}"/>
              </a:ext>
            </a:extLst>
          </p:cNvPr>
          <p:cNvSpPr>
            <a:spLocks noGrp="1"/>
          </p:cNvSpPr>
          <p:nvPr>
            <p:ph type="ftr" sz="quarter" idx="11"/>
          </p:nvPr>
        </p:nvSpPr>
        <p:spPr/>
        <p:txBody>
          <a:bodyPr/>
          <a:lstStyle/>
          <a:p>
            <a:r>
              <a:rPr lang="en-US" dirty="0"/>
              <a:t>Chapter 8: Software QA and Test Management</a:t>
            </a:r>
          </a:p>
        </p:txBody>
      </p:sp>
      <p:sp>
        <p:nvSpPr>
          <p:cNvPr id="5" name="Slide Number Placeholder 4">
            <a:extLst>
              <a:ext uri="{FF2B5EF4-FFF2-40B4-BE49-F238E27FC236}">
                <a16:creationId xmlns:a16="http://schemas.microsoft.com/office/drawing/2014/main" id="{033A3E09-13A5-C546-95DF-E5963C1B7CE5}"/>
              </a:ext>
            </a:extLst>
          </p:cNvPr>
          <p:cNvSpPr>
            <a:spLocks noGrp="1"/>
          </p:cNvSpPr>
          <p:nvPr>
            <p:ph type="sldNum" sz="quarter" idx="12"/>
          </p:nvPr>
        </p:nvSpPr>
        <p:spPr/>
        <p:txBody>
          <a:bodyPr/>
          <a:lstStyle/>
          <a:p>
            <a:fld id="{D90AFF93-45AE-CC4D-A56A-612CB3C1AB5C}" type="slidenum">
              <a:rPr lang="en-US" smtClean="0"/>
              <a:t>5</a:t>
            </a:fld>
            <a:endParaRPr lang="en-US"/>
          </a:p>
        </p:txBody>
      </p:sp>
    </p:spTree>
    <p:extLst>
      <p:ext uri="{BB962C8B-B14F-4D97-AF65-F5344CB8AC3E}">
        <p14:creationId xmlns:p14="http://schemas.microsoft.com/office/powerpoint/2010/main" val="25093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do we test software?</a:t>
            </a:r>
          </a:p>
        </p:txBody>
      </p:sp>
      <p:sp>
        <p:nvSpPr>
          <p:cNvPr id="7" name="Content Placeholder 6"/>
          <p:cNvSpPr>
            <a:spLocks noGrp="1"/>
          </p:cNvSpPr>
          <p:nvPr>
            <p:ph idx="1"/>
          </p:nvPr>
        </p:nvSpPr>
        <p:spPr>
          <a:xfrm>
            <a:off x="448573" y="1418253"/>
            <a:ext cx="11369615" cy="4637939"/>
          </a:xfrm>
        </p:spPr>
        <p:txBody>
          <a:bodyPr/>
          <a:lstStyle/>
          <a:p>
            <a:pPr>
              <a:defRPr/>
            </a:pPr>
            <a:r>
              <a:rPr lang="en-US" dirty="0"/>
              <a:t>To have confidence that the system meets it’s requirements?</a:t>
            </a:r>
          </a:p>
          <a:p>
            <a:pPr lvl="1">
              <a:defRPr/>
            </a:pPr>
            <a:r>
              <a:rPr lang="en-US" dirty="0"/>
              <a:t>Customer satisfaction – meeting their business needs</a:t>
            </a:r>
          </a:p>
          <a:p>
            <a:pPr lvl="1">
              <a:defRPr/>
            </a:pPr>
            <a:r>
              <a:rPr lang="en-US" dirty="0"/>
              <a:t>Developer satisfaction – customer sign-off (getting paid?)</a:t>
            </a:r>
          </a:p>
          <a:p>
            <a:pPr>
              <a:defRPr/>
            </a:pPr>
            <a:r>
              <a:rPr lang="en-US" dirty="0"/>
              <a:t>To produce a high-quality product?</a:t>
            </a:r>
          </a:p>
          <a:p>
            <a:pPr lvl="1">
              <a:defRPr/>
            </a:pPr>
            <a:r>
              <a:rPr lang="en-US" dirty="0"/>
              <a:t>What is Quality?</a:t>
            </a:r>
          </a:p>
          <a:p>
            <a:pPr lvl="1">
              <a:defRPr/>
            </a:pPr>
            <a:endParaRPr lang="en-US" dirty="0"/>
          </a:p>
          <a:p>
            <a:pPr>
              <a:defRPr/>
            </a:pPr>
            <a:r>
              <a:rPr lang="en-US" dirty="0"/>
              <a:t>To reduce (minimize) the risk that we fail to achieve the above?</a:t>
            </a:r>
          </a:p>
          <a:p>
            <a:endParaRPr lang="en-US" dirty="0"/>
          </a:p>
        </p:txBody>
      </p:sp>
      <p:sp>
        <p:nvSpPr>
          <p:cNvPr id="3" name="Footer Placeholder 2"/>
          <p:cNvSpPr>
            <a:spLocks noGrp="1"/>
          </p:cNvSpPr>
          <p:nvPr>
            <p:ph type="ftr" sz="quarter" idx="11"/>
          </p:nvPr>
        </p:nvSpPr>
        <p:spPr/>
        <p:txBody>
          <a:bodyPr/>
          <a:lstStyle/>
          <a:p>
            <a:r>
              <a:rPr lang="en-US" dirty="0"/>
              <a:t>Chapter 8: Software QA and Test Management</a:t>
            </a:r>
          </a:p>
        </p:txBody>
      </p:sp>
      <p:sp>
        <p:nvSpPr>
          <p:cNvPr id="4" name="Slide Number Placeholder 3"/>
          <p:cNvSpPr>
            <a:spLocks noGrp="1"/>
          </p:cNvSpPr>
          <p:nvPr>
            <p:ph type="sldNum" sz="quarter" idx="12"/>
          </p:nvPr>
        </p:nvSpPr>
        <p:spPr/>
        <p:txBody>
          <a:bodyPr/>
          <a:lstStyle/>
          <a:p>
            <a:fld id="{81FF8363-EA71-3B4F-95CE-88CA3C0FA59B}" type="slidenum">
              <a:rPr lang="en-US" smtClean="0"/>
              <a:t>6</a:t>
            </a:fld>
            <a:endParaRPr lang="en-US"/>
          </a:p>
        </p:txBody>
      </p:sp>
    </p:spTree>
    <p:extLst>
      <p:ext uri="{BB962C8B-B14F-4D97-AF65-F5344CB8AC3E}">
        <p14:creationId xmlns:p14="http://schemas.microsoft.com/office/powerpoint/2010/main" val="13472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66" y="279336"/>
            <a:ext cx="11369615" cy="808382"/>
          </a:xfrm>
        </p:spPr>
        <p:txBody>
          <a:bodyPr/>
          <a:lstStyle/>
          <a:p>
            <a:r>
              <a:rPr lang="en-US" dirty="0"/>
              <a:t>Testing and Risk</a:t>
            </a:r>
          </a:p>
        </p:txBody>
      </p:sp>
      <p:sp>
        <p:nvSpPr>
          <p:cNvPr id="3" name="Content Placeholder 2"/>
          <p:cNvSpPr>
            <a:spLocks noGrp="1"/>
          </p:cNvSpPr>
          <p:nvPr>
            <p:ph idx="1"/>
          </p:nvPr>
        </p:nvSpPr>
        <p:spPr>
          <a:xfrm>
            <a:off x="261666" y="922107"/>
            <a:ext cx="11743427" cy="5195663"/>
          </a:xfrm>
        </p:spPr>
        <p:txBody>
          <a:bodyPr>
            <a:normAutofit/>
          </a:bodyPr>
          <a:lstStyle/>
          <a:p>
            <a:pPr>
              <a:defRPr/>
            </a:pPr>
            <a:r>
              <a:rPr lang="en-US" dirty="0"/>
              <a:t>Project Risks</a:t>
            </a:r>
          </a:p>
          <a:p>
            <a:pPr lvl="1">
              <a:defRPr/>
            </a:pPr>
            <a:r>
              <a:rPr lang="en-US" dirty="0"/>
              <a:t>Supplier Issues – e.g. do we need information about components (hardware, software) from suppliers? </a:t>
            </a:r>
          </a:p>
          <a:p>
            <a:pPr lvl="1">
              <a:defRPr/>
            </a:pPr>
            <a:r>
              <a:rPr lang="en-US" dirty="0" err="1"/>
              <a:t>Organisation</a:t>
            </a:r>
            <a:r>
              <a:rPr lang="en-US" dirty="0"/>
              <a:t> Issues – e.g. do we have staff available to work on the project? </a:t>
            </a:r>
          </a:p>
          <a:p>
            <a:pPr lvl="1">
              <a:defRPr/>
            </a:pPr>
            <a:r>
              <a:rPr lang="en-US" dirty="0"/>
              <a:t>Technical Issues – e.g. have we done something similar? Are we using a new toolkit? </a:t>
            </a:r>
          </a:p>
          <a:p>
            <a:pPr>
              <a:defRPr/>
            </a:pPr>
            <a:r>
              <a:rPr lang="en-US" dirty="0"/>
              <a:t>Product Risks</a:t>
            </a:r>
          </a:p>
          <a:p>
            <a:pPr lvl="1">
              <a:defRPr/>
            </a:pPr>
            <a:r>
              <a:rPr lang="en-US" dirty="0"/>
              <a:t>Failure prone software, incorrect functions, data migration issues, …</a:t>
            </a:r>
          </a:p>
          <a:p>
            <a:pPr>
              <a:defRPr/>
            </a:pPr>
            <a:r>
              <a:rPr lang="en-US" dirty="0"/>
              <a:t>Level of Risk – probability of risk occurring </a:t>
            </a:r>
            <a:r>
              <a:rPr lang="en-US" dirty="0">
                <a:latin typeface="Courier New"/>
                <a:cs typeface="Courier New"/>
              </a:rPr>
              <a:t>*</a:t>
            </a:r>
            <a:r>
              <a:rPr lang="en-US" dirty="0"/>
              <a:t> impact if it did happen</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extLst>
      <p:ext uri="{BB962C8B-B14F-4D97-AF65-F5344CB8AC3E}">
        <p14:creationId xmlns:p14="http://schemas.microsoft.com/office/powerpoint/2010/main" val="3859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15065-8B14-FA4B-A9AD-E9B4EB1A431B}"/>
              </a:ext>
            </a:extLst>
          </p:cNvPr>
          <p:cNvSpPr>
            <a:spLocks noGrp="1"/>
          </p:cNvSpPr>
          <p:nvPr>
            <p:ph idx="1"/>
          </p:nvPr>
        </p:nvSpPr>
        <p:spPr/>
        <p:txBody>
          <a:bodyPr/>
          <a:lstStyle/>
          <a:p>
            <a:endParaRPr lang="en-GB" dirty="0"/>
          </a:p>
          <a:p>
            <a:pPr marL="0" indent="0" algn="ctr">
              <a:buNone/>
            </a:pPr>
            <a:r>
              <a:rPr lang="en-GB" dirty="0"/>
              <a:t>Are there any aspects of building software that are not described by the methodologies?</a:t>
            </a:r>
          </a:p>
          <a:p>
            <a:pPr marL="0" indent="0">
              <a:buNone/>
            </a:pPr>
            <a:endParaRPr lang="en-GB" dirty="0"/>
          </a:p>
        </p:txBody>
      </p:sp>
      <p:sp>
        <p:nvSpPr>
          <p:cNvPr id="4" name="Footer Placeholder 3">
            <a:extLst>
              <a:ext uri="{FF2B5EF4-FFF2-40B4-BE49-F238E27FC236}">
                <a16:creationId xmlns:a16="http://schemas.microsoft.com/office/drawing/2014/main" id="{A9DD0CF6-487A-4E4D-B08D-6772EC058A74}"/>
              </a:ext>
            </a:extLst>
          </p:cNvPr>
          <p:cNvSpPr>
            <a:spLocks noGrp="1"/>
          </p:cNvSpPr>
          <p:nvPr>
            <p:ph type="ftr" sz="quarter" idx="11"/>
          </p:nvPr>
        </p:nvSpPr>
        <p:spPr/>
        <p:txBody>
          <a:bodyPr/>
          <a:lstStyle/>
          <a:p>
            <a:r>
              <a:rPr lang="en-US"/>
              <a:t>Chapter 8: Software QA and Test Management</a:t>
            </a:r>
            <a:endParaRPr lang="en-US" dirty="0"/>
          </a:p>
        </p:txBody>
      </p:sp>
      <p:sp>
        <p:nvSpPr>
          <p:cNvPr id="5" name="Slide Number Placeholder 4">
            <a:extLst>
              <a:ext uri="{FF2B5EF4-FFF2-40B4-BE49-F238E27FC236}">
                <a16:creationId xmlns:a16="http://schemas.microsoft.com/office/drawing/2014/main" id="{34B975B3-6B19-064D-B948-B074ECA960AB}"/>
              </a:ext>
            </a:extLst>
          </p:cNvPr>
          <p:cNvSpPr>
            <a:spLocks noGrp="1"/>
          </p:cNvSpPr>
          <p:nvPr>
            <p:ph type="sldNum" sz="quarter" idx="12"/>
          </p:nvPr>
        </p:nvSpPr>
        <p:spPr/>
        <p:txBody>
          <a:bodyPr/>
          <a:lstStyle/>
          <a:p>
            <a:fld id="{D90AFF93-45AE-CC4D-A56A-612CB3C1AB5C}" type="slidenum">
              <a:rPr lang="en-US" smtClean="0"/>
              <a:t>8</a:t>
            </a:fld>
            <a:endParaRPr lang="en-US"/>
          </a:p>
        </p:txBody>
      </p:sp>
    </p:spTree>
    <p:extLst>
      <p:ext uri="{BB962C8B-B14F-4D97-AF65-F5344CB8AC3E}">
        <p14:creationId xmlns:p14="http://schemas.microsoft.com/office/powerpoint/2010/main" val="149079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11369615" cy="1325563"/>
          </a:xfrm>
        </p:spPr>
        <p:txBody>
          <a:bodyPr/>
          <a:lstStyle/>
          <a:p>
            <a:r>
              <a:rPr lang="en-US" dirty="0"/>
              <a:t>Quality Assurance, Quality Control</a:t>
            </a:r>
          </a:p>
        </p:txBody>
      </p:sp>
      <p:sp>
        <p:nvSpPr>
          <p:cNvPr id="3" name="Content Placeholder 2"/>
          <p:cNvSpPr>
            <a:spLocks noGrp="1"/>
          </p:cNvSpPr>
          <p:nvPr>
            <p:ph idx="1"/>
          </p:nvPr>
        </p:nvSpPr>
        <p:spPr>
          <a:xfrm>
            <a:off x="584200" y="1181100"/>
            <a:ext cx="11379200" cy="4749800"/>
          </a:xfrm>
        </p:spPr>
        <p:txBody>
          <a:bodyPr>
            <a:normAutofit fontScale="92500" lnSpcReduction="10000"/>
          </a:bodyPr>
          <a:lstStyle/>
          <a:p>
            <a:pPr>
              <a:defRPr/>
            </a:pPr>
            <a:r>
              <a:rPr lang="en-US" dirty="0"/>
              <a:t>Manage the process (Quality Assurance, QA)</a:t>
            </a:r>
          </a:p>
          <a:p>
            <a:pPr lvl="1">
              <a:defRPr/>
            </a:pPr>
            <a:r>
              <a:rPr lang="en-US" dirty="0"/>
              <a:t>For example, detail quality audit that checks if the specified processes are being followed</a:t>
            </a:r>
          </a:p>
          <a:p>
            <a:pPr lvl="1">
              <a:defRPr/>
            </a:pPr>
            <a:r>
              <a:rPr lang="en-US" dirty="0"/>
              <a:t>Focus on the process and not the product</a:t>
            </a:r>
          </a:p>
          <a:p>
            <a:pPr lvl="2">
              <a:defRPr/>
            </a:pPr>
            <a:r>
              <a:rPr lang="en-US" dirty="0"/>
              <a:t>Production and review of test plans </a:t>
            </a:r>
          </a:p>
          <a:p>
            <a:pPr lvl="2">
              <a:defRPr/>
            </a:pPr>
            <a:r>
              <a:rPr lang="en-US" dirty="0"/>
              <a:t>Recording test results </a:t>
            </a:r>
          </a:p>
          <a:p>
            <a:pPr lvl="2">
              <a:defRPr/>
            </a:pPr>
            <a:r>
              <a:rPr lang="en-US" dirty="0"/>
              <a:t>Review of test results</a:t>
            </a:r>
          </a:p>
          <a:p>
            <a:pPr lvl="1">
              <a:defRPr/>
            </a:pPr>
            <a:r>
              <a:rPr lang="en-US" dirty="0"/>
              <a:t>Aiming to prevent issues</a:t>
            </a:r>
          </a:p>
          <a:p>
            <a:pPr>
              <a:defRPr/>
            </a:pPr>
            <a:r>
              <a:rPr lang="en-US" dirty="0"/>
              <a:t>Manage the product (Quality Control, QC)</a:t>
            </a:r>
          </a:p>
          <a:p>
            <a:pPr lvl="1">
              <a:defRPr/>
            </a:pPr>
            <a:r>
              <a:rPr lang="en-US" dirty="0"/>
              <a:t>For example, testing and code reviews</a:t>
            </a:r>
          </a:p>
          <a:p>
            <a:pPr lvl="1">
              <a:defRPr/>
            </a:pPr>
            <a:r>
              <a:rPr lang="en-US" dirty="0"/>
              <a:t>Focus on product, identifying deficiencies and suggesting improvements</a:t>
            </a:r>
          </a:p>
          <a:p>
            <a:pPr lvl="1">
              <a:defRPr/>
            </a:pPr>
            <a:r>
              <a:rPr lang="en-US" dirty="0"/>
              <a:t>Aiming to detect issues</a:t>
            </a:r>
          </a:p>
        </p:txBody>
      </p:sp>
      <p:sp>
        <p:nvSpPr>
          <p:cNvPr id="4" name="Footer Placeholder 3"/>
          <p:cNvSpPr>
            <a:spLocks noGrp="1"/>
          </p:cNvSpPr>
          <p:nvPr>
            <p:ph type="ftr" sz="quarter" idx="11"/>
          </p:nvPr>
        </p:nvSpPr>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spTree>
    <p:extLst>
      <p:ext uri="{BB962C8B-B14F-4D97-AF65-F5344CB8AC3E}">
        <p14:creationId xmlns:p14="http://schemas.microsoft.com/office/powerpoint/2010/main" val="18807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QUESTION" val="1"/>
  <p:tag name="TYPE" val="-1"/>
  <p:tag name="POINTS" val="0"/>
  <p:tag name="TIME" val="0"/>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4"/>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QUESTION" val="3"/>
  <p:tag name="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3327</TotalTime>
  <Words>3050</Words>
  <Application>Microsoft Macintosh PowerPoint</Application>
  <PresentationFormat>Widescreen</PresentationFormat>
  <Paragraphs>319</Paragraphs>
  <Slides>35</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DengXian</vt:lpstr>
      <vt:lpstr>宋体</vt:lpstr>
      <vt:lpstr>Arial</vt:lpstr>
      <vt:lpstr>Calibri</vt:lpstr>
      <vt:lpstr>Calibri Light</vt:lpstr>
      <vt:lpstr>Courier New</vt:lpstr>
      <vt:lpstr>Office Theme</vt:lpstr>
      <vt:lpstr>Software Quality Assurance and Test Management</vt:lpstr>
      <vt:lpstr>Overview</vt:lpstr>
      <vt:lpstr>PowerPoint Presentation</vt:lpstr>
      <vt:lpstr>Steps in Software Development</vt:lpstr>
      <vt:lpstr>Software Development Methodology</vt:lpstr>
      <vt:lpstr>Why do we test software?</vt:lpstr>
      <vt:lpstr>Testing and Risk</vt:lpstr>
      <vt:lpstr>PowerPoint Presentation</vt:lpstr>
      <vt:lpstr>Quality Assurance, Quality Control</vt:lpstr>
      <vt:lpstr>Quality attributes</vt:lpstr>
      <vt:lpstr>Software Standards</vt:lpstr>
      <vt:lpstr>The benefits of standards</vt:lpstr>
      <vt:lpstr>Test Metrics</vt:lpstr>
      <vt:lpstr>Good use of metrics?</vt:lpstr>
      <vt:lpstr>Test Planning and Test Case Recording</vt:lpstr>
      <vt:lpstr>Exercise: What should be recorded in a bug report?</vt:lpstr>
      <vt:lpstr> Bug Reports….</vt:lpstr>
      <vt:lpstr>Possible Bug Report Information</vt:lpstr>
      <vt:lpstr>PowerPoint Presentation</vt:lpstr>
      <vt:lpstr>Look at the following short bug titles. Which one do you think is the best description? </vt:lpstr>
      <vt:lpstr>Apple’s Bug Reporting Tool</vt:lpstr>
      <vt:lpstr>PowerPoint Presentation</vt:lpstr>
      <vt:lpstr>PowerPoint Presentation</vt:lpstr>
      <vt:lpstr>Consumer Feedback</vt:lpstr>
      <vt:lpstr>Bugzilla Bug Reporting Tool</vt:lpstr>
      <vt:lpstr>PowerPoint Presentation</vt:lpstr>
      <vt:lpstr>PowerPoint Presentation</vt:lpstr>
      <vt:lpstr>Microsoft’s Experience</vt:lpstr>
      <vt:lpstr>Assessing a bug report</vt:lpstr>
      <vt:lpstr>Defect Management (1)</vt:lpstr>
      <vt:lpstr>Defect Management (2)</vt:lpstr>
      <vt:lpstr>Question about duplicate bug reports? </vt:lpstr>
      <vt:lpstr>Test Teams</vt:lpstr>
      <vt:lpstr>Summary</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Taylor [nst]</dc:creator>
  <cp:lastModifiedBy>Neil Taylor [nst]</cp:lastModifiedBy>
  <cp:revision>39</cp:revision>
  <cp:lastPrinted>2016-04-07T09:11:22Z</cp:lastPrinted>
  <dcterms:created xsi:type="dcterms:W3CDTF">2016-04-07T09:01:37Z</dcterms:created>
  <dcterms:modified xsi:type="dcterms:W3CDTF">2018-09-18T10:11:48Z</dcterms:modified>
</cp:coreProperties>
</file>