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74" r:id="rId3"/>
    <p:sldId id="275" r:id="rId4"/>
    <p:sldId id="257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C6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2981"/>
  </p:normalViewPr>
  <p:slideViewPr>
    <p:cSldViewPr snapToGrid="0" snapToObjects="1">
      <p:cViewPr varScale="1">
        <p:scale>
          <a:sx n="74" d="100"/>
          <a:sy n="74" d="100"/>
        </p:scale>
        <p:origin x="17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804DE4-4CDE-5043-95F8-297FAED2FA85}" type="datetimeFigureOut">
              <a:rPr lang="en-US" smtClean="0"/>
              <a:t>9/18/18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4847DF-6612-BE49-9021-2571CA1B6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448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4847DF-6612-BE49-9021-2571CA1B61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64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idea comes from the </a:t>
            </a:r>
            <a:r>
              <a:rPr lang="en-GB" dirty="0" err="1"/>
              <a:t>eXtreme</a:t>
            </a:r>
            <a:r>
              <a:rPr lang="en-GB" dirty="0"/>
              <a:t> Programming method of developing software.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4847DF-6612-BE49-9021-2571CA1B61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582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4847DF-6612-BE49-9021-2571CA1B61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655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3629819"/>
            <a:ext cx="12192000" cy="3255962"/>
          </a:xfrm>
          <a:prstGeom prst="rect">
            <a:avLst/>
          </a:prstGeom>
          <a:solidFill>
            <a:srgbClr val="B8C6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" y="0"/>
            <a:ext cx="12192000" cy="350996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lt1">
                    <a:alpha val="10000"/>
                  </a:schemeClr>
                </a:solidFill>
              </a:rPr>
              <a:t>Software</a:t>
            </a:r>
            <a:r>
              <a:rPr lang="en-US" baseline="0" dirty="0">
                <a:solidFill>
                  <a:schemeClr val="lt1">
                    <a:alpha val="10000"/>
                  </a:schemeClr>
                </a:solidFill>
              </a:rPr>
              <a:t> Testing • Black Box Testing • White Box Testing • Unit Testing • </a:t>
            </a:r>
            <a:r>
              <a:rPr lang="en-US" baseline="0" dirty="0" err="1">
                <a:solidFill>
                  <a:schemeClr val="lt1">
                    <a:alpha val="10000"/>
                  </a:schemeClr>
                </a:solidFill>
              </a:rPr>
              <a:t>xUnit</a:t>
            </a:r>
            <a:r>
              <a:rPr lang="en-US" baseline="0" dirty="0">
                <a:solidFill>
                  <a:schemeClr val="lt1">
                    <a:alpha val="10000"/>
                  </a:schemeClr>
                </a:solidFill>
              </a:rPr>
              <a:t> Testing • Test Doubles • Stubs • Mocks • Test Frameworks • Web System Testing • </a:t>
            </a:r>
            <a:r>
              <a:rPr lang="en-US" dirty="0">
                <a:solidFill>
                  <a:schemeClr val="lt1">
                    <a:alpha val="10000"/>
                  </a:schemeClr>
                </a:solidFill>
              </a:rPr>
              <a:t>Software</a:t>
            </a:r>
            <a:r>
              <a:rPr lang="en-US" baseline="0" dirty="0">
                <a:solidFill>
                  <a:schemeClr val="lt1">
                    <a:alpha val="10000"/>
                  </a:schemeClr>
                </a:solidFill>
              </a:rPr>
              <a:t> Testing • Black Box Testing • White Box Testing • Unit Testing • </a:t>
            </a:r>
            <a:r>
              <a:rPr lang="en-US" baseline="0" dirty="0" err="1">
                <a:solidFill>
                  <a:schemeClr val="lt1">
                    <a:alpha val="10000"/>
                  </a:schemeClr>
                </a:solidFill>
              </a:rPr>
              <a:t>xUnit</a:t>
            </a:r>
            <a:r>
              <a:rPr lang="en-US" baseline="0" dirty="0">
                <a:solidFill>
                  <a:schemeClr val="lt1">
                    <a:alpha val="10000"/>
                  </a:schemeClr>
                </a:solidFill>
              </a:rPr>
              <a:t> Testing • Test Doubles • Stubs • Mocks • Test Frameworks • Web System Testing • </a:t>
            </a:r>
            <a:r>
              <a:rPr lang="en-US" dirty="0">
                <a:solidFill>
                  <a:schemeClr val="lt1">
                    <a:alpha val="10000"/>
                  </a:schemeClr>
                </a:solidFill>
              </a:rPr>
              <a:t>Software</a:t>
            </a:r>
            <a:r>
              <a:rPr lang="en-US" baseline="0" dirty="0">
                <a:solidFill>
                  <a:schemeClr val="lt1">
                    <a:alpha val="10000"/>
                  </a:schemeClr>
                </a:solidFill>
              </a:rPr>
              <a:t> Testing • Black Box Testing • White Box Testing • Unit Testing • </a:t>
            </a:r>
            <a:r>
              <a:rPr lang="en-US" baseline="0" dirty="0" err="1">
                <a:solidFill>
                  <a:schemeClr val="lt1">
                    <a:alpha val="10000"/>
                  </a:schemeClr>
                </a:solidFill>
              </a:rPr>
              <a:t>xUnit</a:t>
            </a:r>
            <a:r>
              <a:rPr lang="en-US" baseline="0" dirty="0">
                <a:solidFill>
                  <a:schemeClr val="lt1">
                    <a:alpha val="10000"/>
                  </a:schemeClr>
                </a:solidFill>
              </a:rPr>
              <a:t> Testing • Test Doubles • Stubs • Mocks • Test Frameworks • Web System Testing • </a:t>
            </a:r>
            <a:r>
              <a:rPr lang="en-US" dirty="0">
                <a:solidFill>
                  <a:schemeClr val="lt1">
                    <a:alpha val="10000"/>
                  </a:schemeClr>
                </a:solidFill>
              </a:rPr>
              <a:t>Software</a:t>
            </a:r>
            <a:r>
              <a:rPr lang="en-US" baseline="0" dirty="0">
                <a:solidFill>
                  <a:schemeClr val="lt1">
                    <a:alpha val="10000"/>
                  </a:schemeClr>
                </a:solidFill>
              </a:rPr>
              <a:t> Testing • Black Box Testing • White Box Testing • Unit Testing • </a:t>
            </a:r>
            <a:r>
              <a:rPr lang="en-US" baseline="0" dirty="0" err="1">
                <a:solidFill>
                  <a:schemeClr val="lt1">
                    <a:alpha val="10000"/>
                  </a:schemeClr>
                </a:solidFill>
              </a:rPr>
              <a:t>xUnit</a:t>
            </a:r>
            <a:r>
              <a:rPr lang="en-US" baseline="0" dirty="0">
                <a:solidFill>
                  <a:schemeClr val="lt1">
                    <a:alpha val="10000"/>
                  </a:schemeClr>
                </a:solidFill>
              </a:rPr>
              <a:t> Testing • Test Doubles • Stubs • Mocks • Test Frameworks • Web System Testing • </a:t>
            </a:r>
            <a:r>
              <a:rPr lang="en-US" dirty="0">
                <a:solidFill>
                  <a:schemeClr val="lt1">
                    <a:alpha val="10000"/>
                  </a:schemeClr>
                </a:solidFill>
              </a:rPr>
              <a:t>Software</a:t>
            </a:r>
            <a:r>
              <a:rPr lang="en-US" baseline="0" dirty="0">
                <a:solidFill>
                  <a:schemeClr val="lt1">
                    <a:alpha val="10000"/>
                  </a:schemeClr>
                </a:solidFill>
              </a:rPr>
              <a:t> Testing • Black Box Testing • White Box Testing • Unit Testing • </a:t>
            </a:r>
            <a:r>
              <a:rPr lang="en-US" baseline="0" dirty="0" err="1">
                <a:solidFill>
                  <a:schemeClr val="lt1">
                    <a:alpha val="10000"/>
                  </a:schemeClr>
                </a:solidFill>
              </a:rPr>
              <a:t>xUnit</a:t>
            </a:r>
            <a:r>
              <a:rPr lang="en-US" baseline="0" dirty="0">
                <a:solidFill>
                  <a:schemeClr val="lt1">
                    <a:alpha val="10000"/>
                  </a:schemeClr>
                </a:solidFill>
              </a:rPr>
              <a:t> Testing • Test Doubles • Stubs • Mocks • Test Frameworks • Web System Testing • </a:t>
            </a:r>
            <a:r>
              <a:rPr lang="en-US" dirty="0">
                <a:solidFill>
                  <a:schemeClr val="lt1">
                    <a:alpha val="10000"/>
                  </a:schemeClr>
                </a:solidFill>
              </a:rPr>
              <a:t>Software</a:t>
            </a:r>
            <a:r>
              <a:rPr lang="en-US" baseline="0" dirty="0">
                <a:solidFill>
                  <a:schemeClr val="lt1">
                    <a:alpha val="10000"/>
                  </a:schemeClr>
                </a:solidFill>
              </a:rPr>
              <a:t> Testing • Black Box Testing • White Box Testing • Unit Testing • </a:t>
            </a:r>
            <a:r>
              <a:rPr lang="en-US" baseline="0" dirty="0" err="1">
                <a:solidFill>
                  <a:schemeClr val="lt1">
                    <a:alpha val="10000"/>
                  </a:schemeClr>
                </a:solidFill>
              </a:rPr>
              <a:t>xUnit</a:t>
            </a:r>
            <a:r>
              <a:rPr lang="en-US" baseline="0" dirty="0">
                <a:solidFill>
                  <a:schemeClr val="lt1">
                    <a:alpha val="10000"/>
                  </a:schemeClr>
                </a:solidFill>
              </a:rPr>
              <a:t> Testing • Test Doubles • Stubs • Mocks • Test Frameworks • Web System Testing • </a:t>
            </a:r>
            <a:r>
              <a:rPr lang="en-US" dirty="0">
                <a:solidFill>
                  <a:schemeClr val="lt1">
                    <a:alpha val="10000"/>
                  </a:schemeClr>
                </a:solidFill>
              </a:rPr>
              <a:t>Software</a:t>
            </a:r>
            <a:r>
              <a:rPr lang="en-US" baseline="0" dirty="0">
                <a:solidFill>
                  <a:schemeClr val="lt1">
                    <a:alpha val="10000"/>
                  </a:schemeClr>
                </a:solidFill>
              </a:rPr>
              <a:t> Testing • Black Box Testing • White Box Testing • Unit Testing • </a:t>
            </a:r>
            <a:r>
              <a:rPr lang="en-US" baseline="0" dirty="0" err="1">
                <a:solidFill>
                  <a:schemeClr val="lt1">
                    <a:alpha val="10000"/>
                  </a:schemeClr>
                </a:solidFill>
              </a:rPr>
              <a:t>xUnit</a:t>
            </a:r>
            <a:r>
              <a:rPr lang="en-US" baseline="0" dirty="0">
                <a:solidFill>
                  <a:schemeClr val="lt1">
                    <a:alpha val="10000"/>
                  </a:schemeClr>
                </a:solidFill>
              </a:rPr>
              <a:t> Testing • Test Doubles • Stubs • Mocks • Test Frameworks • Web System Testing • </a:t>
            </a:r>
            <a:r>
              <a:rPr lang="en-US" dirty="0">
                <a:solidFill>
                  <a:schemeClr val="lt1">
                    <a:alpha val="10000"/>
                  </a:schemeClr>
                </a:solidFill>
              </a:rPr>
              <a:t>Software</a:t>
            </a:r>
            <a:r>
              <a:rPr lang="en-US" baseline="0" dirty="0">
                <a:solidFill>
                  <a:schemeClr val="lt1">
                    <a:alpha val="10000"/>
                  </a:schemeClr>
                </a:solidFill>
              </a:rPr>
              <a:t> Testing • Black Box Testing • White Box Testing • Unit Testing • </a:t>
            </a:r>
            <a:r>
              <a:rPr lang="en-US" baseline="0" dirty="0" err="1">
                <a:solidFill>
                  <a:schemeClr val="lt1">
                    <a:alpha val="10000"/>
                  </a:schemeClr>
                </a:solidFill>
              </a:rPr>
              <a:t>xUnit</a:t>
            </a:r>
            <a:r>
              <a:rPr lang="en-US" baseline="0" dirty="0">
                <a:solidFill>
                  <a:schemeClr val="lt1">
                    <a:alpha val="10000"/>
                  </a:schemeClr>
                </a:solidFill>
              </a:rPr>
              <a:t> Testing • Test Doubles • Stubs • Mocks • Test Frameworks • Web System Testing • </a:t>
            </a:r>
            <a:r>
              <a:rPr lang="en-US" dirty="0">
                <a:solidFill>
                  <a:schemeClr val="lt1">
                    <a:alpha val="10000"/>
                  </a:schemeClr>
                </a:solidFill>
              </a:rPr>
              <a:t>Software</a:t>
            </a:r>
            <a:r>
              <a:rPr lang="en-US" baseline="0" dirty="0">
                <a:solidFill>
                  <a:schemeClr val="lt1">
                    <a:alpha val="10000"/>
                  </a:schemeClr>
                </a:solidFill>
              </a:rPr>
              <a:t> Testing • Black Box Testing • White Box Testing • Unit Testing • </a:t>
            </a:r>
            <a:r>
              <a:rPr lang="en-US" baseline="0" dirty="0" err="1">
                <a:solidFill>
                  <a:schemeClr val="lt1">
                    <a:alpha val="10000"/>
                  </a:schemeClr>
                </a:solidFill>
              </a:rPr>
              <a:t>xUnit</a:t>
            </a:r>
            <a:r>
              <a:rPr lang="en-US" baseline="0" dirty="0">
                <a:solidFill>
                  <a:schemeClr val="lt1">
                    <a:alpha val="10000"/>
                  </a:schemeClr>
                </a:solidFill>
              </a:rPr>
              <a:t> Testing • Test Doubles • Stubs • Mocks • Test Frameworks • Web System Testing • </a:t>
            </a:r>
            <a:r>
              <a:rPr lang="en-US" dirty="0">
                <a:solidFill>
                  <a:schemeClr val="lt1">
                    <a:alpha val="10000"/>
                  </a:schemeClr>
                </a:solidFill>
              </a:rPr>
              <a:t>Software</a:t>
            </a:r>
            <a:r>
              <a:rPr lang="en-US" baseline="0" dirty="0">
                <a:solidFill>
                  <a:schemeClr val="lt1">
                    <a:alpha val="10000"/>
                  </a:schemeClr>
                </a:solidFill>
              </a:rPr>
              <a:t> Testing • Black Box Testing • White Box Testing • Unit Testing • </a:t>
            </a:r>
            <a:r>
              <a:rPr lang="en-US" baseline="0" dirty="0" err="1">
                <a:solidFill>
                  <a:schemeClr val="lt1">
                    <a:alpha val="10000"/>
                  </a:schemeClr>
                </a:solidFill>
              </a:rPr>
              <a:t>xUnit</a:t>
            </a:r>
            <a:r>
              <a:rPr lang="en-US" baseline="0" dirty="0">
                <a:solidFill>
                  <a:schemeClr val="lt1">
                    <a:alpha val="10000"/>
                  </a:schemeClr>
                </a:solidFill>
              </a:rPr>
              <a:t> Testing • Test Doubles • Stubs • Mocks • Test Frameworks • Web System Testing • </a:t>
            </a:r>
            <a:endParaRPr lang="en-US" dirty="0">
              <a:solidFill>
                <a:schemeClr val="lt1">
                  <a:alpha val="10000"/>
                </a:schemeClr>
              </a:solidFill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chemeClr val="lt1">
                  <a:alpha val="30000"/>
                </a:schemeClr>
              </a:solidFill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chemeClr val="lt1">
                  <a:alpha val="30000"/>
                </a:schemeClr>
              </a:solidFill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chemeClr val="lt1">
                  <a:alpha val="30000"/>
                </a:schemeClr>
              </a:solidFill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chemeClr val="lt1">
                  <a:alpha val="30000"/>
                </a:schemeClr>
              </a:solidFill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chemeClr val="lt1">
                  <a:alpha val="30000"/>
                </a:schemeClr>
              </a:solidFill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chemeClr val="lt1">
                  <a:alpha val="30000"/>
                </a:schemeClr>
              </a:solidFill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>
                <a:solidFill>
                  <a:schemeClr val="lt1">
                    <a:alpha val="30000"/>
                  </a:schemeClr>
                </a:solidFill>
              </a:rPr>
              <a:t> </a:t>
            </a:r>
            <a:endParaRPr lang="en-US" dirty="0">
              <a:solidFill>
                <a:schemeClr val="lt1">
                  <a:alpha val="30000"/>
                </a:schemeClr>
              </a:solidFill>
            </a:endParaRPr>
          </a:p>
          <a:p>
            <a:pPr algn="just"/>
            <a:endParaRPr lang="en-US" dirty="0">
              <a:solidFill>
                <a:schemeClr val="lt1">
                  <a:alpha val="3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FF93-45AE-CC4D-A56A-612CB3C1AB5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511834" y="191849"/>
            <a:ext cx="1116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Software Quality Assurance and Testing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1834" y="3602038"/>
            <a:ext cx="11168332" cy="1655762"/>
          </a:xfrm>
        </p:spPr>
        <p:txBody>
          <a:bodyPr>
            <a:normAutofit/>
          </a:bodyPr>
          <a:lstStyle>
            <a:lvl1pPr marL="0" indent="0" algn="ctr">
              <a:buNone/>
              <a:defRPr sz="40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Enter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1834" y="1122363"/>
            <a:ext cx="11168332" cy="2387600"/>
          </a:xfrm>
        </p:spPr>
        <p:txBody>
          <a:bodyPr anchor="b">
            <a:noAutofit/>
          </a:bodyPr>
          <a:lstStyle>
            <a:lvl1pPr algn="ctr">
              <a:defRPr sz="8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825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Chapter 9: Design, Testing and Agile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FF93-45AE-CC4D-A56A-612CB3C1A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0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Chapter 9: Design, Testing and Agile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FF93-45AE-CC4D-A56A-612CB3C1A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558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Chapter 9: Design, Testing and Agile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FF93-45AE-CC4D-A56A-612CB3C1A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96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Chapter 9: Design, Testing and Agile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FF93-45AE-CC4D-A56A-612CB3C1A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72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Chapter 9: Design, Testing and Agile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FF93-45AE-CC4D-A56A-612CB3C1A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84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Chapter 9: Design, Testing and Agile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FF93-45AE-CC4D-A56A-612CB3C1A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81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Chapter 9: Design, Testing and Agile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FF93-45AE-CC4D-A56A-612CB3C1A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87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Chapter 9: Design, Testing and Agile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FF93-45AE-CC4D-A56A-612CB3C1A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38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Chapter 9: Design, Testing and Agile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FF93-45AE-CC4D-A56A-612CB3C1A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4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Chapter 9: Design, Testing and Agile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FF93-45AE-CC4D-A56A-612CB3C1A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1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176963"/>
            <a:ext cx="12192000" cy="681037"/>
          </a:xfrm>
          <a:prstGeom prst="rect">
            <a:avLst/>
          </a:prstGeom>
          <a:solidFill>
            <a:srgbClr val="B8C6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8573" y="244354"/>
            <a:ext cx="1136961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573" y="1704854"/>
            <a:ext cx="1136961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7666" y="6328411"/>
            <a:ext cx="1992702" cy="37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8573" y="6356350"/>
            <a:ext cx="56589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Chapter 9: Design, Testing and Agile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2075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bg1"/>
                </a:solidFill>
              </a:defRPr>
            </a:lvl1pPr>
          </a:lstStyle>
          <a:p>
            <a:fld id="{D90AFF93-45AE-CC4D-A56A-612CB3C1AB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04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/>
              <a:t>Design, Testing and Agile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62310" y="6356350"/>
            <a:ext cx="5242704" cy="365125"/>
          </a:xfrm>
        </p:spPr>
        <p:txBody>
          <a:bodyPr/>
          <a:lstStyle/>
          <a:p>
            <a:r>
              <a:rPr lang="en-US" dirty="0"/>
              <a:t>Chapter 9: Design, Testing and Agile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FF93-45AE-CC4D-A56A-612CB3C1AB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730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9: Design, Testing and Agile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8363-EA71-3B4F-95CE-88CA3C0FA59B}" type="slidenum">
              <a:rPr lang="en-US" smtClean="0"/>
              <a:t>10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719736" y="980728"/>
            <a:ext cx="1224136" cy="122413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719513" y="4005263"/>
            <a:ext cx="1223962" cy="1223962"/>
          </a:xfrm>
          <a:prstGeom prst="ellipse">
            <a:avLst/>
          </a:prstGeom>
          <a:solidFill>
            <a:srgbClr val="FFC33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719513" y="2492376"/>
            <a:ext cx="1223962" cy="1223963"/>
          </a:xfrm>
          <a:prstGeom prst="ellipse">
            <a:avLst/>
          </a:prstGeom>
          <a:solidFill>
            <a:srgbClr val="65D44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591175" y="1196976"/>
            <a:ext cx="13484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4800"/>
              <a:t>Red</a:t>
            </a:r>
            <a:endParaRPr lang="en-US" sz="1800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591176" y="2565401"/>
            <a:ext cx="196560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4800"/>
              <a:t>Green</a:t>
            </a:r>
            <a:endParaRPr lang="en-US" sz="1800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591175" y="4221164"/>
            <a:ext cx="268374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4800"/>
              <a:t>Refactor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57026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9: Design, Testing and Agile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8363-EA71-3B4F-95CE-88CA3C0FA59B}" type="slidenum">
              <a:rPr lang="en-US" smtClean="0"/>
              <a:t>11</a:t>
            </a:fld>
            <a:endParaRPr lang="en-US"/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2524126" y="44450"/>
            <a:ext cx="6524625" cy="2641600"/>
            <a:chOff x="395536" y="427360"/>
            <a:chExt cx="6524476" cy="2641600"/>
          </a:xfrm>
        </p:grpSpPr>
        <p:pic>
          <p:nvPicPr>
            <p:cNvPr id="7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9712" y="427360"/>
              <a:ext cx="4940300" cy="264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Oval 7"/>
            <p:cNvSpPr/>
            <p:nvPr/>
          </p:nvSpPr>
          <p:spPr>
            <a:xfrm>
              <a:off x="395536" y="1268760"/>
              <a:ext cx="1224136" cy="1224136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5400" dirty="0"/>
                <a:t>1</a:t>
              </a:r>
              <a:endParaRPr lang="en-US" dirty="0"/>
            </a:p>
          </p:txBody>
        </p:sp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2524126" y="2757488"/>
            <a:ext cx="6511925" cy="2705100"/>
            <a:chOff x="395536" y="3140968"/>
            <a:chExt cx="6511776" cy="2705100"/>
          </a:xfrm>
        </p:grpSpPr>
        <p:pic>
          <p:nvPicPr>
            <p:cNvPr id="10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9712" y="3140968"/>
              <a:ext cx="4927600" cy="2705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Oval 10"/>
            <p:cNvSpPr/>
            <p:nvPr/>
          </p:nvSpPr>
          <p:spPr>
            <a:xfrm>
              <a:off x="395536" y="3717230"/>
              <a:ext cx="1223935" cy="1223963"/>
            </a:xfrm>
            <a:prstGeom prst="ellipse">
              <a:avLst/>
            </a:prstGeom>
            <a:solidFill>
              <a:srgbClr val="65D44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5400" dirty="0"/>
                <a:t>2</a:t>
              </a:r>
            </a:p>
          </p:txBody>
        </p: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2524125" y="5133976"/>
            <a:ext cx="4196508" cy="1223963"/>
            <a:chOff x="395536" y="5517232"/>
            <a:chExt cx="4196589" cy="1224136"/>
          </a:xfrm>
        </p:grpSpPr>
        <p:sp>
          <p:nvSpPr>
            <p:cNvPr id="13" name="Oval 12"/>
            <p:cNvSpPr/>
            <p:nvPr/>
          </p:nvSpPr>
          <p:spPr>
            <a:xfrm>
              <a:off x="395536" y="5517232"/>
              <a:ext cx="1223987" cy="1224136"/>
            </a:xfrm>
            <a:prstGeom prst="ellipse">
              <a:avLst/>
            </a:prstGeom>
            <a:solidFill>
              <a:srgbClr val="FFC33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5400" dirty="0"/>
                <a:t>3</a:t>
              </a:r>
            </a:p>
          </p:txBody>
        </p:sp>
        <p:sp>
          <p:nvSpPr>
            <p:cNvPr id="14" name="TextBox 10"/>
            <p:cNvSpPr txBox="1">
              <a:spLocks noChangeArrowheads="1"/>
            </p:cNvSpPr>
            <p:nvPr/>
          </p:nvSpPr>
          <p:spPr bwMode="auto">
            <a:xfrm>
              <a:off x="1908325" y="5805264"/>
              <a:ext cx="2683800" cy="831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4800"/>
                <a:t>Refactor</a:t>
              </a:r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453102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573" y="244355"/>
            <a:ext cx="11369615" cy="790816"/>
          </a:xfrm>
        </p:spPr>
        <p:txBody>
          <a:bodyPr>
            <a:normAutofit/>
          </a:bodyPr>
          <a:lstStyle/>
          <a:p>
            <a:r>
              <a:rPr lang="en-GB" dirty="0"/>
              <a:t>Test-Driven Development (TDD)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573" y="1035171"/>
            <a:ext cx="11369615" cy="5021021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en-GB" sz="2800" dirty="0"/>
              <a:t>Write tests before writing code implementation</a:t>
            </a:r>
          </a:p>
          <a:p>
            <a:pPr lvl="1">
              <a:lnSpc>
                <a:spcPct val="120000"/>
              </a:lnSpc>
              <a:defRPr/>
            </a:pPr>
            <a:r>
              <a:rPr lang="en-GB" sz="2400" dirty="0"/>
              <a:t>Unit tests: written by programmer to define what it means for the code to work</a:t>
            </a:r>
          </a:p>
          <a:p>
            <a:pPr lvl="1">
              <a:lnSpc>
                <a:spcPct val="120000"/>
              </a:lnSpc>
              <a:defRPr/>
            </a:pPr>
            <a:r>
              <a:rPr lang="en-GB" sz="2400" dirty="0"/>
              <a:t>Acceptance tests: written by customer to test that system behaves as required</a:t>
            </a:r>
          </a:p>
          <a:p>
            <a:pPr>
              <a:lnSpc>
                <a:spcPct val="120000"/>
              </a:lnSpc>
              <a:defRPr/>
            </a:pPr>
            <a:r>
              <a:rPr lang="en-GB" sz="2800" dirty="0"/>
              <a:t>Write minimum amount of code to pass the test </a:t>
            </a:r>
          </a:p>
          <a:p>
            <a:pPr>
              <a:lnSpc>
                <a:spcPct val="120000"/>
              </a:lnSpc>
              <a:defRPr/>
            </a:pPr>
            <a:r>
              <a:rPr lang="en-GB" sz="2800" dirty="0"/>
              <a:t>Use your tests as a safety net that allows change</a:t>
            </a:r>
          </a:p>
          <a:p>
            <a:pPr>
              <a:lnSpc>
                <a:spcPct val="120000"/>
              </a:lnSpc>
              <a:defRPr/>
            </a:pPr>
            <a:r>
              <a:rPr lang="en-GB" sz="2800" dirty="0"/>
              <a:t>Use tests as documentation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9: Design, Testing and Agile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8363-EA71-3B4F-95CE-88CA3C0FA59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90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TDD Movie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Taken from Test Driven Development, David </a:t>
            </a:r>
            <a:r>
              <a:rPr lang="en-GB" dirty="0" err="1"/>
              <a:t>Astels</a:t>
            </a:r>
            <a:r>
              <a:rPr lang="en-GB" dirty="0"/>
              <a:t>, Prentice Hall.</a:t>
            </a:r>
          </a:p>
          <a:p>
            <a:pPr>
              <a:defRPr/>
            </a:pPr>
            <a:r>
              <a:rPr lang="en-GB" dirty="0"/>
              <a:t>XP Story. Movie List:</a:t>
            </a:r>
          </a:p>
          <a:p>
            <a:pPr lvl="1">
              <a:defRPr/>
            </a:pPr>
            <a:r>
              <a:rPr lang="en-GB" i="1" dirty="0"/>
              <a:t>As a Manager, I want a way to create a list of movies and a way to add movies to it. Ordering of the list isn’t a concern.</a:t>
            </a:r>
          </a:p>
          <a:p>
            <a:pPr>
              <a:defRPr/>
            </a:pPr>
            <a:r>
              <a:rPr lang="en-GB" dirty="0"/>
              <a:t>One of the tasks derived from this story:</a:t>
            </a:r>
          </a:p>
          <a:p>
            <a:pPr lvl="1">
              <a:defRPr/>
            </a:pPr>
            <a:r>
              <a:rPr lang="en-GB" i="1" dirty="0"/>
              <a:t>Task 1-1. Make a container for movies with a way to add to it. Doesn’t have to be ordered or sorted.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9: Design, Testing and Agile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8363-EA71-3B4F-95CE-88CA3C0FA59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447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Developing the task:</a:t>
            </a:r>
            <a:br>
              <a:rPr lang="en-GB" dirty="0"/>
            </a:br>
            <a:r>
              <a:rPr lang="en-GB" i="1" dirty="0"/>
              <a:t>Make a Movie Container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10000"/>
              </a:lnSpc>
              <a:defRPr/>
            </a:pPr>
            <a:r>
              <a:rPr lang="en-GB" sz="2800" dirty="0"/>
              <a:t>The first test</a:t>
            </a:r>
          </a:p>
          <a:p>
            <a:pPr lvl="1">
              <a:lnSpc>
                <a:spcPct val="110000"/>
              </a:lnSpc>
              <a:defRPr/>
            </a:pPr>
            <a:r>
              <a:rPr lang="en-GB" sz="2400" dirty="0"/>
              <a:t>Look for the simplest test possible</a:t>
            </a:r>
          </a:p>
          <a:p>
            <a:pPr lvl="1">
              <a:lnSpc>
                <a:spcPct val="110000"/>
              </a:lnSpc>
              <a:defRPr/>
            </a:pPr>
            <a:r>
              <a:rPr lang="en-GB" sz="2400" dirty="0"/>
              <a:t>We need to keep a list of movies, so build a data structure for movies: this is the focus</a:t>
            </a:r>
          </a:p>
          <a:p>
            <a:pPr>
              <a:lnSpc>
                <a:spcPct val="110000"/>
              </a:lnSpc>
              <a:defRPr/>
            </a:pPr>
            <a:r>
              <a:rPr lang="en-GB" sz="2800" b="1" dirty="0"/>
              <a:t>Test 1</a:t>
            </a:r>
            <a:r>
              <a:rPr lang="en-GB" sz="2800" dirty="0"/>
              <a:t>: An empty list must have a size zero</a:t>
            </a:r>
          </a:p>
          <a:p>
            <a:pPr>
              <a:lnSpc>
                <a:spcPct val="110000"/>
              </a:lnSpc>
              <a:defRPr/>
            </a:pPr>
            <a:r>
              <a:rPr lang="en-GB" sz="2800" b="1" dirty="0"/>
              <a:t>Test 2</a:t>
            </a:r>
            <a:r>
              <a:rPr lang="en-GB" sz="2800" dirty="0"/>
              <a:t>: Adding a movie to empty list must result in a list with size of one</a:t>
            </a:r>
          </a:p>
          <a:p>
            <a:pPr>
              <a:lnSpc>
                <a:spcPct val="110000"/>
              </a:lnSpc>
              <a:defRPr/>
            </a:pPr>
            <a:r>
              <a:rPr lang="en-GB" sz="2800" b="1" dirty="0"/>
              <a:t>Test 3</a:t>
            </a:r>
            <a:r>
              <a:rPr lang="en-GB" sz="2800" dirty="0"/>
              <a:t>: Adding two movies to an empty list must result in a list with size of two</a:t>
            </a:r>
          </a:p>
          <a:p>
            <a:pPr>
              <a:lnSpc>
                <a:spcPct val="110000"/>
              </a:lnSpc>
              <a:defRPr/>
            </a:pPr>
            <a:r>
              <a:rPr lang="en-GB" sz="2800" b="1" dirty="0"/>
              <a:t>Test 4</a:t>
            </a:r>
            <a:r>
              <a:rPr lang="en-GB" sz="2800" dirty="0"/>
              <a:t>: If we add a movie to the list can we find if it is there? Also, if we ask for a movie not in the list do we get the correct negative response?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9: Design, Testing and Agile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8363-EA71-3B4F-95CE-88CA3C0FA59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57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Developed the solution in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 developed the solution in the class. </a:t>
            </a:r>
          </a:p>
          <a:p>
            <a:pPr>
              <a:defRPr/>
            </a:pPr>
            <a:r>
              <a:rPr lang="en-US" dirty="0"/>
              <a:t>A copy of the solution will be provided on Blackboard. </a:t>
            </a:r>
          </a:p>
          <a:p>
            <a:pPr lvl="1">
              <a:defRPr/>
            </a:pPr>
            <a:r>
              <a:rPr lang="en-US" dirty="0"/>
              <a:t>Look at this. Do you think you could do something similar?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9: Design, Testing and Agile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8363-EA71-3B4F-95CE-88CA3C0FA59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796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FF93-45AE-CC4D-A56A-612CB3C1AB5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33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34A99-49F6-EF41-98C5-A2CBD9B88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56944"/>
            <a:ext cx="12191999" cy="88307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5400" dirty="0"/>
              <a:t>If it’s important, do it often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16D20A-E6EC-0141-BBC9-CCC5B6EF1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9: Design, Testing and Agile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7813C1-F85A-604C-B41A-C187F1504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FF93-45AE-CC4D-A56A-612CB3C1AB5C}" type="slidenum">
              <a:rPr lang="en-US" smtClean="0"/>
              <a:t>2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3776092-BFD1-314C-A64B-C210D277B7AB}"/>
              </a:ext>
            </a:extLst>
          </p:cNvPr>
          <p:cNvSpPr txBox="1">
            <a:spLocks/>
          </p:cNvSpPr>
          <p:nvPr/>
        </p:nvSpPr>
        <p:spPr>
          <a:xfrm>
            <a:off x="-1" y="3865111"/>
            <a:ext cx="12191999" cy="8830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GB" sz="4000" dirty="0"/>
              <a:t>What is important when developing software?</a:t>
            </a:r>
          </a:p>
        </p:txBody>
      </p:sp>
    </p:spTree>
    <p:extLst>
      <p:ext uri="{BB962C8B-B14F-4D97-AF65-F5344CB8AC3E}">
        <p14:creationId xmlns:p14="http://schemas.microsoft.com/office/powerpoint/2010/main" val="3826559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this relate to Testing?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573" y="1431985"/>
            <a:ext cx="11369615" cy="4624207"/>
          </a:xfrm>
        </p:spPr>
        <p:txBody>
          <a:bodyPr>
            <a:normAutofit/>
          </a:bodyPr>
          <a:lstStyle/>
          <a:p>
            <a:r>
              <a:rPr lang="en-US" dirty="0"/>
              <a:t>If it is important… do it to the ‘</a:t>
            </a:r>
            <a:r>
              <a:rPr lang="en-US" b="1" dirty="0"/>
              <a:t>extreme</a:t>
            </a:r>
            <a:r>
              <a:rPr lang="en-US" dirty="0"/>
              <a:t>’! </a:t>
            </a:r>
          </a:p>
          <a:p>
            <a:pPr lvl="1"/>
            <a:r>
              <a:rPr lang="en-US" dirty="0"/>
              <a:t>Or, do it regularly as part of your work</a:t>
            </a:r>
          </a:p>
          <a:p>
            <a:endParaRPr lang="en-US" dirty="0"/>
          </a:p>
          <a:p>
            <a:r>
              <a:rPr lang="en-US" dirty="0"/>
              <a:t>Testing is one of 14 practices that </a:t>
            </a:r>
            <a:r>
              <a:rPr lang="en-US" dirty="0" err="1"/>
              <a:t>eXtreme</a:t>
            </a:r>
            <a:r>
              <a:rPr lang="en-US" dirty="0"/>
              <a:t> Programming (XP) uses </a:t>
            </a:r>
          </a:p>
          <a:p>
            <a:pPr lvl="1"/>
            <a:r>
              <a:rPr lang="en-US" dirty="0"/>
              <a:t>It is the combination of those practices that are important</a:t>
            </a:r>
          </a:p>
          <a:p>
            <a:pPr lvl="1"/>
            <a:r>
              <a:rPr lang="en-US" dirty="0"/>
              <a:t>Each practice is designed to work with the weaknesses of the other</a:t>
            </a:r>
          </a:p>
          <a:p>
            <a:pPr lvl="1"/>
            <a:r>
              <a:rPr lang="en-US" dirty="0"/>
              <a:t>If we only do some of these, are we are just pretending to be extreme?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9: Test Management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8363-EA71-3B4F-95CE-88CA3C0FA5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464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48573" y="1397479"/>
            <a:ext cx="11369615" cy="4658713"/>
          </a:xfrm>
        </p:spPr>
        <p:txBody>
          <a:bodyPr/>
          <a:lstStyle/>
          <a:p>
            <a:r>
              <a:rPr lang="en-US" dirty="0"/>
              <a:t>Pair Programming</a:t>
            </a:r>
          </a:p>
          <a:p>
            <a:r>
              <a:rPr lang="en-US" dirty="0"/>
              <a:t>Test-Driven Development (TDD)</a:t>
            </a:r>
          </a:p>
          <a:p>
            <a:r>
              <a:rPr lang="en-US" dirty="0"/>
              <a:t>Reviewing Code and Discussing the Design</a:t>
            </a:r>
          </a:p>
          <a:p>
            <a:r>
              <a:rPr lang="en-US" dirty="0"/>
              <a:t>Keeping a maintainable Design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9: Design, Testing and Agile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8363-EA71-3B4F-95CE-88CA3C0FA59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76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Two people work together to develop new features. </a:t>
            </a:r>
          </a:p>
          <a:p>
            <a:pPr>
              <a:defRPr/>
            </a:pPr>
            <a:r>
              <a:rPr lang="en-US" dirty="0"/>
              <a:t>Advantages? </a:t>
            </a:r>
          </a:p>
          <a:p>
            <a:pPr>
              <a:defRPr/>
            </a:pPr>
            <a:r>
              <a:rPr lang="en-US" dirty="0"/>
              <a:t>Disadvantages?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9: Design, Testing and Agile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8363-EA71-3B4F-95CE-88CA3C0FA59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40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 Programming 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573" y="1345721"/>
            <a:ext cx="11369615" cy="4710471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GB" dirty="0"/>
              <a:t>To increase code/design quality</a:t>
            </a:r>
          </a:p>
          <a:p>
            <a:pPr lvl="1">
              <a:lnSpc>
                <a:spcPct val="90000"/>
              </a:lnSpc>
              <a:defRPr/>
            </a:pPr>
            <a:r>
              <a:rPr lang="en-GB" dirty="0"/>
              <a:t>Pairing allows for continual review</a:t>
            </a:r>
          </a:p>
          <a:p>
            <a:pPr lvl="1">
              <a:lnSpc>
                <a:spcPct val="90000"/>
              </a:lnSpc>
              <a:defRPr/>
            </a:pPr>
            <a:r>
              <a:rPr lang="en-GB" dirty="0"/>
              <a:t>The reviewer is fully involved</a:t>
            </a:r>
          </a:p>
          <a:p>
            <a:pPr lvl="1">
              <a:lnSpc>
                <a:spcPct val="90000"/>
              </a:lnSpc>
              <a:defRPr/>
            </a:pPr>
            <a:r>
              <a:rPr lang="en-GB" dirty="0"/>
              <a:t>Pair reviewing is less intimidating than formal reviews</a:t>
            </a:r>
          </a:p>
          <a:p>
            <a:pPr lvl="1">
              <a:lnSpc>
                <a:spcPct val="90000"/>
              </a:lnSpc>
              <a:defRPr/>
            </a:pPr>
            <a:r>
              <a:rPr lang="en-GB" dirty="0"/>
              <a:t>Formal reviews still have their place…</a:t>
            </a:r>
          </a:p>
          <a:p>
            <a:pPr>
              <a:lnSpc>
                <a:spcPct val="90000"/>
              </a:lnSpc>
              <a:defRPr/>
            </a:pPr>
            <a:r>
              <a:rPr lang="en-GB" dirty="0"/>
              <a:t>Improved communication</a:t>
            </a:r>
          </a:p>
          <a:p>
            <a:pPr>
              <a:lnSpc>
                <a:spcPct val="90000"/>
              </a:lnSpc>
              <a:defRPr/>
            </a:pPr>
            <a:r>
              <a:rPr lang="en-GB" dirty="0"/>
              <a:t>Reduced risk</a:t>
            </a:r>
          </a:p>
          <a:p>
            <a:pPr lvl="1">
              <a:lnSpc>
                <a:spcPct val="90000"/>
              </a:lnSpc>
              <a:defRPr/>
            </a:pPr>
            <a:r>
              <a:rPr lang="en-GB" dirty="0"/>
              <a:t>More team members are familiar with the code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9: Design, Testing and Agile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8363-EA71-3B4F-95CE-88CA3C0FA59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3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 Programming 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573" y="1328468"/>
            <a:ext cx="11369615" cy="4727724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GB" dirty="0"/>
              <a:t>Risk of shared assumptions</a:t>
            </a:r>
          </a:p>
          <a:p>
            <a:pPr lvl="1">
              <a:lnSpc>
                <a:spcPct val="90000"/>
              </a:lnSpc>
              <a:defRPr/>
            </a:pPr>
            <a:r>
              <a:rPr lang="en-GB" dirty="0"/>
              <a:t>Experience</a:t>
            </a:r>
          </a:p>
          <a:p>
            <a:pPr>
              <a:lnSpc>
                <a:spcPct val="90000"/>
              </a:lnSpc>
              <a:defRPr/>
            </a:pPr>
            <a:r>
              <a:rPr lang="en-GB" dirty="0"/>
              <a:t>Personalities</a:t>
            </a:r>
          </a:p>
          <a:p>
            <a:pPr lvl="1">
              <a:lnSpc>
                <a:spcPct val="90000"/>
              </a:lnSpc>
              <a:defRPr/>
            </a:pPr>
            <a:r>
              <a:rPr lang="en-GB" dirty="0"/>
              <a:t>Expert, extrovert, novice, average, introvert</a:t>
            </a:r>
          </a:p>
          <a:p>
            <a:pPr>
              <a:lnSpc>
                <a:spcPct val="90000"/>
              </a:lnSpc>
              <a:defRPr/>
            </a:pPr>
            <a:r>
              <a:rPr lang="en-GB" dirty="0"/>
              <a:t>Workstation layout</a:t>
            </a:r>
          </a:p>
          <a:p>
            <a:pPr>
              <a:lnSpc>
                <a:spcPct val="90000"/>
              </a:lnSpc>
              <a:defRPr/>
            </a:pPr>
            <a:r>
              <a:rPr lang="en-GB" dirty="0"/>
              <a:t>Need for concentration</a:t>
            </a:r>
          </a:p>
          <a:p>
            <a:pPr>
              <a:lnSpc>
                <a:spcPct val="90000"/>
              </a:lnSpc>
              <a:defRPr/>
            </a:pPr>
            <a:r>
              <a:rPr lang="en-GB" dirty="0"/>
              <a:t>May not be a good idea to pair during exploration / spike work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9: Design, Testing and Agile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8363-EA71-3B4F-95CE-88CA3C0FA59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94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573" y="1259457"/>
            <a:ext cx="11369615" cy="479673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Driver – </a:t>
            </a:r>
          </a:p>
          <a:p>
            <a:pPr lvl="1">
              <a:defRPr/>
            </a:pPr>
            <a:r>
              <a:rPr lang="en-GB" dirty="0"/>
              <a:t>Decides what to do and type</a:t>
            </a:r>
          </a:p>
          <a:p>
            <a:pPr lvl="1">
              <a:defRPr/>
            </a:pPr>
            <a:r>
              <a:rPr lang="en-GB" dirty="0"/>
              <a:t>Listens to the navigator for advice</a:t>
            </a:r>
          </a:p>
          <a:p>
            <a:pPr lvl="1">
              <a:defRPr/>
            </a:pPr>
            <a:r>
              <a:rPr lang="en-GB" dirty="0"/>
              <a:t>Makes sure the navigator understands what you’re doing</a:t>
            </a:r>
            <a:endParaRPr lang="en-US" dirty="0"/>
          </a:p>
          <a:p>
            <a:pPr>
              <a:defRPr/>
            </a:pPr>
            <a:r>
              <a:rPr lang="en-US" dirty="0"/>
              <a:t>Navigator – </a:t>
            </a:r>
          </a:p>
          <a:p>
            <a:pPr lvl="1">
              <a:defRPr/>
            </a:pPr>
            <a:r>
              <a:rPr lang="en-GB" dirty="0"/>
              <a:t>Asks questions to clarify</a:t>
            </a:r>
          </a:p>
          <a:p>
            <a:pPr lvl="1">
              <a:defRPr/>
            </a:pPr>
            <a:r>
              <a:rPr lang="en-GB" dirty="0"/>
              <a:t>Suggests alternative approaches</a:t>
            </a:r>
          </a:p>
          <a:p>
            <a:pPr lvl="1">
              <a:defRPr/>
            </a:pPr>
            <a:r>
              <a:rPr lang="en-GB" dirty="0"/>
              <a:t>Needs to understand fully what is being done</a:t>
            </a:r>
          </a:p>
          <a:p>
            <a:pPr lvl="1">
              <a:defRPr/>
            </a:pPr>
            <a:r>
              <a:rPr lang="en-GB" dirty="0"/>
              <a:t>Prepared to take over if the driver gets stuck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9: Design, Testing and Agile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8363-EA71-3B4F-95CE-88CA3C0FA59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38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9: Design, Testing and Agile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8363-EA71-3B4F-95CE-88CA3C0FA59B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424113" y="260351"/>
            <a:ext cx="7556500" cy="5048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GB" sz="3200"/>
              <a:t>The XP Day with Test-Driven Development</a:t>
            </a:r>
            <a:endParaRPr lang="en-GB" sz="32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065034" y="836614"/>
            <a:ext cx="165712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sz="2000">
                <a:solidFill>
                  <a:srgbClr val="000000"/>
                </a:solidFill>
              </a:rPr>
              <a:t>Stand-up </a:t>
            </a:r>
          </a:p>
          <a:p>
            <a:pPr algn="ctr"/>
            <a:r>
              <a:rPr lang="en-GB" sz="2000">
                <a:solidFill>
                  <a:srgbClr val="000000"/>
                </a:solidFill>
              </a:rPr>
              <a:t>Meeting at 9am</a:t>
            </a:r>
            <a:endParaRPr lang="en-GB" sz="320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162785" y="2060576"/>
            <a:ext cx="1652119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sz="2000">
                <a:solidFill>
                  <a:srgbClr val="000000"/>
                </a:solidFill>
              </a:rPr>
              <a:t>Pair Up – Quick </a:t>
            </a:r>
          </a:p>
          <a:p>
            <a:pPr algn="ctr"/>
            <a:r>
              <a:rPr lang="en-GB" sz="2000">
                <a:solidFill>
                  <a:srgbClr val="000000"/>
                </a:solidFill>
              </a:rPr>
              <a:t>Design</a:t>
            </a:r>
            <a:endParaRPr lang="en-GB" sz="3200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5407025" y="3141664"/>
            <a:ext cx="105464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sz="2000">
                <a:solidFill>
                  <a:srgbClr val="000000"/>
                </a:solidFill>
              </a:rPr>
              <a:t>Write Test</a:t>
            </a:r>
            <a:endParaRPr lang="en-GB" sz="3200"/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4175125" y="4005264"/>
            <a:ext cx="5338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sz="2000">
                <a:solidFill>
                  <a:srgbClr val="000000"/>
                </a:solidFill>
              </a:rPr>
              <a:t>Code</a:t>
            </a:r>
            <a:endParaRPr lang="en-GB" sz="3200"/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7312025" y="4005264"/>
            <a:ext cx="87607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sz="2000">
                <a:solidFill>
                  <a:srgbClr val="000000"/>
                </a:solidFill>
              </a:rPr>
              <a:t>Refactor</a:t>
            </a:r>
            <a:endParaRPr lang="en-GB" sz="3200"/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6696075" y="4724400"/>
            <a:ext cx="3144838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GB" sz="2000">
                <a:solidFill>
                  <a:srgbClr val="000000"/>
                </a:solidFill>
              </a:rPr>
              <a:t>Integrate (plus regression test) or throw</a:t>
            </a:r>
            <a:endParaRPr lang="en-GB" sz="3200"/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7154863" y="5732464"/>
            <a:ext cx="138909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sz="2000">
                <a:solidFill>
                  <a:srgbClr val="000000"/>
                </a:solidFill>
              </a:rPr>
              <a:t>Leave at 5pm</a:t>
            </a:r>
            <a:endParaRPr lang="en-GB" sz="3200"/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5975350" y="1484313"/>
            <a:ext cx="1588" cy="461962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17"/>
          <p:cNvSpPr>
            <a:spLocks/>
          </p:cNvSpPr>
          <p:nvPr/>
        </p:nvSpPr>
        <p:spPr bwMode="auto">
          <a:xfrm>
            <a:off x="5903913" y="1989139"/>
            <a:ext cx="112712" cy="85725"/>
          </a:xfrm>
          <a:custGeom>
            <a:avLst/>
            <a:gdLst>
              <a:gd name="T0" fmla="*/ 2147483647 w 71"/>
              <a:gd name="T1" fmla="*/ 0 h 54"/>
              <a:gd name="T2" fmla="*/ 2147483647 w 71"/>
              <a:gd name="T3" fmla="*/ 2147483647 h 54"/>
              <a:gd name="T4" fmla="*/ 0 w 71"/>
              <a:gd name="T5" fmla="*/ 0 h 54"/>
              <a:gd name="T6" fmla="*/ 2147483647 w 71"/>
              <a:gd name="T7" fmla="*/ 0 h 54"/>
              <a:gd name="T8" fmla="*/ 0 60000 65536"/>
              <a:gd name="T9" fmla="*/ 0 60000 65536"/>
              <a:gd name="T10" fmla="*/ 0 60000 65536"/>
              <a:gd name="T11" fmla="*/ 0 60000 65536"/>
              <a:gd name="T12" fmla="*/ 0 w 71"/>
              <a:gd name="T13" fmla="*/ 0 h 54"/>
              <a:gd name="T14" fmla="*/ 71 w 71"/>
              <a:gd name="T15" fmla="*/ 54 h 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1" h="54">
                <a:moveTo>
                  <a:pt x="71" y="0"/>
                </a:moveTo>
                <a:lnTo>
                  <a:pt x="36" y="54"/>
                </a:lnTo>
                <a:lnTo>
                  <a:pt x="0" y="0"/>
                </a:lnTo>
                <a:lnTo>
                  <a:pt x="7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5975350" y="2708275"/>
            <a:ext cx="1588" cy="363538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Freeform 19"/>
          <p:cNvSpPr>
            <a:spLocks/>
          </p:cNvSpPr>
          <p:nvPr/>
        </p:nvSpPr>
        <p:spPr bwMode="auto">
          <a:xfrm>
            <a:off x="5918201" y="3060701"/>
            <a:ext cx="112713" cy="85725"/>
          </a:xfrm>
          <a:custGeom>
            <a:avLst/>
            <a:gdLst>
              <a:gd name="T0" fmla="*/ 2147483647 w 71"/>
              <a:gd name="T1" fmla="*/ 0 h 54"/>
              <a:gd name="T2" fmla="*/ 2147483647 w 71"/>
              <a:gd name="T3" fmla="*/ 2147483647 h 54"/>
              <a:gd name="T4" fmla="*/ 0 w 71"/>
              <a:gd name="T5" fmla="*/ 0 h 54"/>
              <a:gd name="T6" fmla="*/ 2147483647 w 71"/>
              <a:gd name="T7" fmla="*/ 0 h 54"/>
              <a:gd name="T8" fmla="*/ 0 60000 65536"/>
              <a:gd name="T9" fmla="*/ 0 60000 65536"/>
              <a:gd name="T10" fmla="*/ 0 60000 65536"/>
              <a:gd name="T11" fmla="*/ 0 60000 65536"/>
              <a:gd name="T12" fmla="*/ 0 w 71"/>
              <a:gd name="T13" fmla="*/ 0 h 54"/>
              <a:gd name="T14" fmla="*/ 71 w 71"/>
              <a:gd name="T15" fmla="*/ 54 h 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1" h="54">
                <a:moveTo>
                  <a:pt x="71" y="0"/>
                </a:moveTo>
                <a:lnTo>
                  <a:pt x="36" y="54"/>
                </a:lnTo>
                <a:lnTo>
                  <a:pt x="0" y="0"/>
                </a:lnTo>
                <a:lnTo>
                  <a:pt x="7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 flipH="1">
            <a:off x="4895850" y="3500439"/>
            <a:ext cx="788988" cy="452437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Freeform 21"/>
          <p:cNvSpPr>
            <a:spLocks/>
          </p:cNvSpPr>
          <p:nvPr/>
        </p:nvSpPr>
        <p:spPr bwMode="auto">
          <a:xfrm>
            <a:off x="4751388" y="3933826"/>
            <a:ext cx="125412" cy="87313"/>
          </a:xfrm>
          <a:custGeom>
            <a:avLst/>
            <a:gdLst>
              <a:gd name="T0" fmla="*/ 2147483647 w 79"/>
              <a:gd name="T1" fmla="*/ 2147483647 h 55"/>
              <a:gd name="T2" fmla="*/ 0 w 79"/>
              <a:gd name="T3" fmla="*/ 2147483647 h 55"/>
              <a:gd name="T4" fmla="*/ 2147483647 w 79"/>
              <a:gd name="T5" fmla="*/ 0 h 55"/>
              <a:gd name="T6" fmla="*/ 2147483647 w 79"/>
              <a:gd name="T7" fmla="*/ 2147483647 h 55"/>
              <a:gd name="T8" fmla="*/ 0 60000 65536"/>
              <a:gd name="T9" fmla="*/ 0 60000 65536"/>
              <a:gd name="T10" fmla="*/ 0 60000 65536"/>
              <a:gd name="T11" fmla="*/ 0 60000 65536"/>
              <a:gd name="T12" fmla="*/ 0 w 79"/>
              <a:gd name="T13" fmla="*/ 0 h 55"/>
              <a:gd name="T14" fmla="*/ 79 w 79"/>
              <a:gd name="T15" fmla="*/ 55 h 5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9" h="55">
                <a:moveTo>
                  <a:pt x="79" y="43"/>
                </a:moveTo>
                <a:lnTo>
                  <a:pt x="0" y="55"/>
                </a:lnTo>
                <a:lnTo>
                  <a:pt x="36" y="0"/>
                </a:lnTo>
                <a:lnTo>
                  <a:pt x="79" y="4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24"/>
          <p:cNvSpPr>
            <a:spLocks noChangeShapeType="1"/>
          </p:cNvSpPr>
          <p:nvPr/>
        </p:nvSpPr>
        <p:spPr bwMode="auto">
          <a:xfrm flipH="1" flipV="1">
            <a:off x="6407151" y="3573463"/>
            <a:ext cx="1008063" cy="431800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Freeform 25"/>
          <p:cNvSpPr>
            <a:spLocks/>
          </p:cNvSpPr>
          <p:nvPr/>
        </p:nvSpPr>
        <p:spPr bwMode="auto">
          <a:xfrm>
            <a:off x="6321426" y="3536951"/>
            <a:ext cx="125413" cy="79375"/>
          </a:xfrm>
          <a:custGeom>
            <a:avLst/>
            <a:gdLst>
              <a:gd name="T0" fmla="*/ 2147483647 w 79"/>
              <a:gd name="T1" fmla="*/ 2147483647 h 50"/>
              <a:gd name="T2" fmla="*/ 0 w 79"/>
              <a:gd name="T3" fmla="*/ 0 h 50"/>
              <a:gd name="T4" fmla="*/ 2147483647 w 79"/>
              <a:gd name="T5" fmla="*/ 2147483647 h 50"/>
              <a:gd name="T6" fmla="*/ 2147483647 w 79"/>
              <a:gd name="T7" fmla="*/ 2147483647 h 50"/>
              <a:gd name="T8" fmla="*/ 0 60000 65536"/>
              <a:gd name="T9" fmla="*/ 0 60000 65536"/>
              <a:gd name="T10" fmla="*/ 0 60000 65536"/>
              <a:gd name="T11" fmla="*/ 0 60000 65536"/>
              <a:gd name="T12" fmla="*/ 0 w 79"/>
              <a:gd name="T13" fmla="*/ 0 h 50"/>
              <a:gd name="T14" fmla="*/ 79 w 79"/>
              <a:gd name="T15" fmla="*/ 50 h 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9" h="50">
                <a:moveTo>
                  <a:pt x="43" y="50"/>
                </a:moveTo>
                <a:lnTo>
                  <a:pt x="0" y="0"/>
                </a:lnTo>
                <a:lnTo>
                  <a:pt x="79" y="3"/>
                </a:lnTo>
                <a:lnTo>
                  <a:pt x="43" y="5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6"/>
          <p:cNvSpPr>
            <a:spLocks noChangeShapeType="1"/>
          </p:cNvSpPr>
          <p:nvPr/>
        </p:nvSpPr>
        <p:spPr bwMode="auto">
          <a:xfrm>
            <a:off x="7832725" y="4365625"/>
            <a:ext cx="1588" cy="323850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27"/>
          <p:cNvSpPr>
            <a:spLocks/>
          </p:cNvSpPr>
          <p:nvPr/>
        </p:nvSpPr>
        <p:spPr bwMode="auto">
          <a:xfrm>
            <a:off x="7775576" y="4678364"/>
            <a:ext cx="112713" cy="85725"/>
          </a:xfrm>
          <a:custGeom>
            <a:avLst/>
            <a:gdLst>
              <a:gd name="T0" fmla="*/ 2147483647 w 71"/>
              <a:gd name="T1" fmla="*/ 0 h 54"/>
              <a:gd name="T2" fmla="*/ 2147483647 w 71"/>
              <a:gd name="T3" fmla="*/ 2147483647 h 54"/>
              <a:gd name="T4" fmla="*/ 0 w 71"/>
              <a:gd name="T5" fmla="*/ 0 h 54"/>
              <a:gd name="T6" fmla="*/ 2147483647 w 71"/>
              <a:gd name="T7" fmla="*/ 0 h 54"/>
              <a:gd name="T8" fmla="*/ 0 60000 65536"/>
              <a:gd name="T9" fmla="*/ 0 60000 65536"/>
              <a:gd name="T10" fmla="*/ 0 60000 65536"/>
              <a:gd name="T11" fmla="*/ 0 60000 65536"/>
              <a:gd name="T12" fmla="*/ 0 w 71"/>
              <a:gd name="T13" fmla="*/ 0 h 54"/>
              <a:gd name="T14" fmla="*/ 71 w 71"/>
              <a:gd name="T15" fmla="*/ 54 h 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1" h="54">
                <a:moveTo>
                  <a:pt x="71" y="0"/>
                </a:moveTo>
                <a:lnTo>
                  <a:pt x="36" y="54"/>
                </a:lnTo>
                <a:lnTo>
                  <a:pt x="0" y="0"/>
                </a:lnTo>
                <a:lnTo>
                  <a:pt x="7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28"/>
          <p:cNvSpPr>
            <a:spLocks noChangeShapeType="1"/>
          </p:cNvSpPr>
          <p:nvPr/>
        </p:nvSpPr>
        <p:spPr bwMode="auto">
          <a:xfrm>
            <a:off x="7848600" y="5373688"/>
            <a:ext cx="1588" cy="336550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Freeform 29"/>
          <p:cNvSpPr>
            <a:spLocks/>
          </p:cNvSpPr>
          <p:nvPr/>
        </p:nvSpPr>
        <p:spPr bwMode="auto">
          <a:xfrm>
            <a:off x="7791451" y="5699126"/>
            <a:ext cx="112713" cy="85725"/>
          </a:xfrm>
          <a:custGeom>
            <a:avLst/>
            <a:gdLst>
              <a:gd name="T0" fmla="*/ 2147483647 w 71"/>
              <a:gd name="T1" fmla="*/ 0 h 54"/>
              <a:gd name="T2" fmla="*/ 2147483647 w 71"/>
              <a:gd name="T3" fmla="*/ 2147483647 h 54"/>
              <a:gd name="T4" fmla="*/ 0 w 71"/>
              <a:gd name="T5" fmla="*/ 0 h 54"/>
              <a:gd name="T6" fmla="*/ 2147483647 w 71"/>
              <a:gd name="T7" fmla="*/ 0 h 54"/>
              <a:gd name="T8" fmla="*/ 0 60000 65536"/>
              <a:gd name="T9" fmla="*/ 0 60000 65536"/>
              <a:gd name="T10" fmla="*/ 0 60000 65536"/>
              <a:gd name="T11" fmla="*/ 0 60000 65536"/>
              <a:gd name="T12" fmla="*/ 0 w 71"/>
              <a:gd name="T13" fmla="*/ 0 h 54"/>
              <a:gd name="T14" fmla="*/ 71 w 71"/>
              <a:gd name="T15" fmla="*/ 54 h 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1" h="54">
                <a:moveTo>
                  <a:pt x="71" y="0"/>
                </a:moveTo>
                <a:lnTo>
                  <a:pt x="36" y="54"/>
                </a:lnTo>
                <a:lnTo>
                  <a:pt x="0" y="0"/>
                </a:lnTo>
                <a:lnTo>
                  <a:pt x="7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5" name="Group 1"/>
          <p:cNvGrpSpPr>
            <a:grpSpLocks/>
          </p:cNvGrpSpPr>
          <p:nvPr/>
        </p:nvGrpSpPr>
        <p:grpSpPr bwMode="auto">
          <a:xfrm>
            <a:off x="3455989" y="2205038"/>
            <a:ext cx="3743325" cy="3816350"/>
            <a:chOff x="1901825" y="3076575"/>
            <a:chExt cx="3763963" cy="3233738"/>
          </a:xfrm>
        </p:grpSpPr>
        <p:sp>
          <p:nvSpPr>
            <p:cNvPr id="26" name="Freeform 30"/>
            <p:cNvSpPr>
              <a:spLocks/>
            </p:cNvSpPr>
            <p:nvPr/>
          </p:nvSpPr>
          <p:spPr bwMode="auto">
            <a:xfrm>
              <a:off x="1901825" y="3117850"/>
              <a:ext cx="3763963" cy="3192463"/>
            </a:xfrm>
            <a:custGeom>
              <a:avLst/>
              <a:gdLst>
                <a:gd name="T0" fmla="*/ 2147483647 w 2371"/>
                <a:gd name="T1" fmla="*/ 2147483647 h 2011"/>
                <a:gd name="T2" fmla="*/ 2147483647 w 2371"/>
                <a:gd name="T3" fmla="*/ 2147483647 h 2011"/>
                <a:gd name="T4" fmla="*/ 2147483647 w 2371"/>
                <a:gd name="T5" fmla="*/ 2147483647 h 2011"/>
                <a:gd name="T6" fmla="*/ 2147483647 w 2371"/>
                <a:gd name="T7" fmla="*/ 2147483647 h 2011"/>
                <a:gd name="T8" fmla="*/ 2147483647 w 2371"/>
                <a:gd name="T9" fmla="*/ 2147483647 h 2011"/>
                <a:gd name="T10" fmla="*/ 2147483647 w 2371"/>
                <a:gd name="T11" fmla="*/ 2147483647 h 2011"/>
                <a:gd name="T12" fmla="*/ 2147483647 w 2371"/>
                <a:gd name="T13" fmla="*/ 2147483647 h 2011"/>
                <a:gd name="T14" fmla="*/ 2147483647 w 2371"/>
                <a:gd name="T15" fmla="*/ 2147483647 h 2011"/>
                <a:gd name="T16" fmla="*/ 2147483647 w 2371"/>
                <a:gd name="T17" fmla="*/ 2147483647 h 2011"/>
                <a:gd name="T18" fmla="*/ 2147483647 w 2371"/>
                <a:gd name="T19" fmla="*/ 2147483647 h 2011"/>
                <a:gd name="T20" fmla="*/ 2147483647 w 2371"/>
                <a:gd name="T21" fmla="*/ 2147483647 h 2011"/>
                <a:gd name="T22" fmla="*/ 2147483647 w 2371"/>
                <a:gd name="T23" fmla="*/ 2147483647 h 2011"/>
                <a:gd name="T24" fmla="*/ 2147483647 w 2371"/>
                <a:gd name="T25" fmla="*/ 2147483647 h 2011"/>
                <a:gd name="T26" fmla="*/ 2147483647 w 2371"/>
                <a:gd name="T27" fmla="*/ 2147483647 h 2011"/>
                <a:gd name="T28" fmla="*/ 2147483647 w 2371"/>
                <a:gd name="T29" fmla="*/ 2147483647 h 2011"/>
                <a:gd name="T30" fmla="*/ 2147483647 w 2371"/>
                <a:gd name="T31" fmla="*/ 2147483647 h 2011"/>
                <a:gd name="T32" fmla="*/ 2147483647 w 2371"/>
                <a:gd name="T33" fmla="*/ 2147483647 h 2011"/>
                <a:gd name="T34" fmla="*/ 2147483647 w 2371"/>
                <a:gd name="T35" fmla="*/ 2147483647 h 2011"/>
                <a:gd name="T36" fmla="*/ 2147483647 w 2371"/>
                <a:gd name="T37" fmla="*/ 2147483647 h 2011"/>
                <a:gd name="T38" fmla="*/ 2147483647 w 2371"/>
                <a:gd name="T39" fmla="*/ 2147483647 h 2011"/>
                <a:gd name="T40" fmla="*/ 2147483647 w 2371"/>
                <a:gd name="T41" fmla="*/ 2147483647 h 2011"/>
                <a:gd name="T42" fmla="*/ 2147483647 w 2371"/>
                <a:gd name="T43" fmla="*/ 2147483647 h 2011"/>
                <a:gd name="T44" fmla="*/ 2147483647 w 2371"/>
                <a:gd name="T45" fmla="*/ 2147483647 h 2011"/>
                <a:gd name="T46" fmla="*/ 2147483647 w 2371"/>
                <a:gd name="T47" fmla="*/ 2147483647 h 2011"/>
                <a:gd name="T48" fmla="*/ 2147483647 w 2371"/>
                <a:gd name="T49" fmla="*/ 2147483647 h 2011"/>
                <a:gd name="T50" fmla="*/ 2147483647 w 2371"/>
                <a:gd name="T51" fmla="*/ 2147483647 h 2011"/>
                <a:gd name="T52" fmla="*/ 2147483647 w 2371"/>
                <a:gd name="T53" fmla="*/ 2147483647 h 2011"/>
                <a:gd name="T54" fmla="*/ 2147483647 w 2371"/>
                <a:gd name="T55" fmla="*/ 2147483647 h 2011"/>
                <a:gd name="T56" fmla="*/ 2147483647 w 2371"/>
                <a:gd name="T57" fmla="*/ 2147483647 h 2011"/>
                <a:gd name="T58" fmla="*/ 2147483647 w 2371"/>
                <a:gd name="T59" fmla="*/ 2147483647 h 2011"/>
                <a:gd name="T60" fmla="*/ 2147483647 w 2371"/>
                <a:gd name="T61" fmla="*/ 2147483647 h 2011"/>
                <a:gd name="T62" fmla="*/ 2147483647 w 2371"/>
                <a:gd name="T63" fmla="*/ 2147483647 h 2011"/>
                <a:gd name="T64" fmla="*/ 2147483647 w 2371"/>
                <a:gd name="T65" fmla="*/ 2147483647 h 2011"/>
                <a:gd name="T66" fmla="*/ 2147483647 w 2371"/>
                <a:gd name="T67" fmla="*/ 2147483647 h 2011"/>
                <a:gd name="T68" fmla="*/ 2147483647 w 2371"/>
                <a:gd name="T69" fmla="*/ 2147483647 h 201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371"/>
                <a:gd name="T106" fmla="*/ 0 h 2011"/>
                <a:gd name="T107" fmla="*/ 2371 w 2371"/>
                <a:gd name="T108" fmla="*/ 2011 h 201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371" h="2011">
                  <a:moveTo>
                    <a:pt x="2371" y="1593"/>
                  </a:moveTo>
                  <a:lnTo>
                    <a:pt x="2368" y="1629"/>
                  </a:lnTo>
                  <a:lnTo>
                    <a:pt x="2359" y="1665"/>
                  </a:lnTo>
                  <a:lnTo>
                    <a:pt x="2345" y="1702"/>
                  </a:lnTo>
                  <a:lnTo>
                    <a:pt x="2323" y="1735"/>
                  </a:lnTo>
                  <a:lnTo>
                    <a:pt x="2297" y="1769"/>
                  </a:lnTo>
                  <a:lnTo>
                    <a:pt x="2266" y="1802"/>
                  </a:lnTo>
                  <a:lnTo>
                    <a:pt x="2229" y="1832"/>
                  </a:lnTo>
                  <a:lnTo>
                    <a:pt x="2186" y="1862"/>
                  </a:lnTo>
                  <a:lnTo>
                    <a:pt x="2139" y="1888"/>
                  </a:lnTo>
                  <a:lnTo>
                    <a:pt x="2088" y="1913"/>
                  </a:lnTo>
                  <a:lnTo>
                    <a:pt x="2034" y="1936"/>
                  </a:lnTo>
                  <a:lnTo>
                    <a:pt x="1976" y="1955"/>
                  </a:lnTo>
                  <a:lnTo>
                    <a:pt x="1915" y="1973"/>
                  </a:lnTo>
                  <a:lnTo>
                    <a:pt x="1850" y="1987"/>
                  </a:lnTo>
                  <a:lnTo>
                    <a:pt x="1786" y="1997"/>
                  </a:lnTo>
                  <a:lnTo>
                    <a:pt x="1718" y="2005"/>
                  </a:lnTo>
                  <a:lnTo>
                    <a:pt x="1650" y="2010"/>
                  </a:lnTo>
                  <a:lnTo>
                    <a:pt x="1580" y="2011"/>
                  </a:lnTo>
                  <a:lnTo>
                    <a:pt x="1486" y="2010"/>
                  </a:lnTo>
                  <a:lnTo>
                    <a:pt x="1390" y="2006"/>
                  </a:lnTo>
                  <a:lnTo>
                    <a:pt x="1296" y="2001"/>
                  </a:lnTo>
                  <a:lnTo>
                    <a:pt x="1202" y="1994"/>
                  </a:lnTo>
                  <a:lnTo>
                    <a:pt x="1111" y="1983"/>
                  </a:lnTo>
                  <a:lnTo>
                    <a:pt x="1020" y="1970"/>
                  </a:lnTo>
                  <a:lnTo>
                    <a:pt x="932" y="1956"/>
                  </a:lnTo>
                  <a:lnTo>
                    <a:pt x="847" y="1939"/>
                  </a:lnTo>
                  <a:lnTo>
                    <a:pt x="763" y="1920"/>
                  </a:lnTo>
                  <a:lnTo>
                    <a:pt x="683" y="1899"/>
                  </a:lnTo>
                  <a:lnTo>
                    <a:pt x="606" y="1877"/>
                  </a:lnTo>
                  <a:lnTo>
                    <a:pt x="533" y="1852"/>
                  </a:lnTo>
                  <a:lnTo>
                    <a:pt x="464" y="1825"/>
                  </a:lnTo>
                  <a:lnTo>
                    <a:pt x="397" y="1797"/>
                  </a:lnTo>
                  <a:lnTo>
                    <a:pt x="337" y="1768"/>
                  </a:lnTo>
                  <a:lnTo>
                    <a:pt x="280" y="1738"/>
                  </a:lnTo>
                  <a:lnTo>
                    <a:pt x="227" y="1705"/>
                  </a:lnTo>
                  <a:lnTo>
                    <a:pt x="181" y="1672"/>
                  </a:lnTo>
                  <a:lnTo>
                    <a:pt x="139" y="1637"/>
                  </a:lnTo>
                  <a:lnTo>
                    <a:pt x="102" y="1602"/>
                  </a:lnTo>
                  <a:lnTo>
                    <a:pt x="71" y="1566"/>
                  </a:lnTo>
                  <a:lnTo>
                    <a:pt x="45" y="1529"/>
                  </a:lnTo>
                  <a:lnTo>
                    <a:pt x="25" y="1491"/>
                  </a:lnTo>
                  <a:lnTo>
                    <a:pt x="11" y="1454"/>
                  </a:lnTo>
                  <a:lnTo>
                    <a:pt x="3" y="1415"/>
                  </a:lnTo>
                  <a:lnTo>
                    <a:pt x="0" y="1377"/>
                  </a:lnTo>
                  <a:lnTo>
                    <a:pt x="2" y="1297"/>
                  </a:lnTo>
                  <a:lnTo>
                    <a:pt x="6" y="1217"/>
                  </a:lnTo>
                  <a:lnTo>
                    <a:pt x="14" y="1139"/>
                  </a:lnTo>
                  <a:lnTo>
                    <a:pt x="26" y="1060"/>
                  </a:lnTo>
                  <a:lnTo>
                    <a:pt x="40" y="982"/>
                  </a:lnTo>
                  <a:lnTo>
                    <a:pt x="59" y="906"/>
                  </a:lnTo>
                  <a:lnTo>
                    <a:pt x="81" y="832"/>
                  </a:lnTo>
                  <a:lnTo>
                    <a:pt x="104" y="759"/>
                  </a:lnTo>
                  <a:lnTo>
                    <a:pt x="131" y="689"/>
                  </a:lnTo>
                  <a:lnTo>
                    <a:pt x="161" y="621"/>
                  </a:lnTo>
                  <a:lnTo>
                    <a:pt x="195" y="556"/>
                  </a:lnTo>
                  <a:lnTo>
                    <a:pt x="229" y="493"/>
                  </a:lnTo>
                  <a:lnTo>
                    <a:pt x="267" y="433"/>
                  </a:lnTo>
                  <a:lnTo>
                    <a:pt x="308" y="376"/>
                  </a:lnTo>
                  <a:lnTo>
                    <a:pt x="351" y="322"/>
                  </a:lnTo>
                  <a:lnTo>
                    <a:pt x="396" y="273"/>
                  </a:lnTo>
                  <a:lnTo>
                    <a:pt x="442" y="226"/>
                  </a:lnTo>
                  <a:lnTo>
                    <a:pt x="491" y="184"/>
                  </a:lnTo>
                  <a:lnTo>
                    <a:pt x="541" y="146"/>
                  </a:lnTo>
                  <a:lnTo>
                    <a:pt x="593" y="112"/>
                  </a:lnTo>
                  <a:lnTo>
                    <a:pt x="646" y="83"/>
                  </a:lnTo>
                  <a:lnTo>
                    <a:pt x="701" y="57"/>
                  </a:lnTo>
                  <a:lnTo>
                    <a:pt x="755" y="36"/>
                  </a:lnTo>
                  <a:lnTo>
                    <a:pt x="813" y="19"/>
                  </a:lnTo>
                  <a:lnTo>
                    <a:pt x="868" y="8"/>
                  </a:lnTo>
                  <a:lnTo>
                    <a:pt x="925" y="0"/>
                  </a:lnTo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auto">
            <a:xfrm>
              <a:off x="3354388" y="3076575"/>
              <a:ext cx="114300" cy="85725"/>
            </a:xfrm>
            <a:custGeom>
              <a:avLst/>
              <a:gdLst>
                <a:gd name="T0" fmla="*/ 0 w 72"/>
                <a:gd name="T1" fmla="*/ 0 h 54"/>
                <a:gd name="T2" fmla="*/ 2147483647 w 72"/>
                <a:gd name="T3" fmla="*/ 2147483647 h 54"/>
                <a:gd name="T4" fmla="*/ 2147483647 w 72"/>
                <a:gd name="T5" fmla="*/ 2147483647 h 54"/>
                <a:gd name="T6" fmla="*/ 0 w 72"/>
                <a:gd name="T7" fmla="*/ 0 h 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2"/>
                <a:gd name="T13" fmla="*/ 0 h 54"/>
                <a:gd name="T14" fmla="*/ 72 w 72"/>
                <a:gd name="T15" fmla="*/ 54 h 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2" h="54">
                  <a:moveTo>
                    <a:pt x="0" y="0"/>
                  </a:moveTo>
                  <a:lnTo>
                    <a:pt x="72" y="23"/>
                  </a:lnTo>
                  <a:lnTo>
                    <a:pt x="4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" name="Rectangle 32"/>
          <p:cNvSpPr>
            <a:spLocks noChangeArrowheads="1"/>
          </p:cNvSpPr>
          <p:nvPr/>
        </p:nvSpPr>
        <p:spPr bwMode="auto">
          <a:xfrm>
            <a:off x="5759450" y="3860801"/>
            <a:ext cx="466474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sz="2000">
                <a:solidFill>
                  <a:srgbClr val="000000"/>
                </a:solidFill>
              </a:rPr>
              <a:t>Run </a:t>
            </a:r>
          </a:p>
          <a:p>
            <a:r>
              <a:rPr lang="en-GB" sz="2000">
                <a:solidFill>
                  <a:srgbClr val="000000"/>
                </a:solidFill>
              </a:rPr>
              <a:t>Test</a:t>
            </a:r>
            <a:endParaRPr lang="en-GB" sz="3200"/>
          </a:p>
        </p:txBody>
      </p:sp>
      <p:sp>
        <p:nvSpPr>
          <p:cNvPr id="29" name="Line 33"/>
          <p:cNvSpPr>
            <a:spLocks noChangeShapeType="1"/>
          </p:cNvSpPr>
          <p:nvPr/>
        </p:nvSpPr>
        <p:spPr bwMode="auto">
          <a:xfrm>
            <a:off x="4862513" y="422116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34"/>
          <p:cNvSpPr>
            <a:spLocks noChangeShapeType="1"/>
          </p:cNvSpPr>
          <p:nvPr/>
        </p:nvSpPr>
        <p:spPr bwMode="auto">
          <a:xfrm>
            <a:off x="6407150" y="4221163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Freeform 35"/>
          <p:cNvSpPr>
            <a:spLocks/>
          </p:cNvSpPr>
          <p:nvPr/>
        </p:nvSpPr>
        <p:spPr bwMode="auto">
          <a:xfrm>
            <a:off x="6335713" y="4365625"/>
            <a:ext cx="1143000" cy="152400"/>
          </a:xfrm>
          <a:custGeom>
            <a:avLst/>
            <a:gdLst>
              <a:gd name="T0" fmla="*/ 2147483647 w 720"/>
              <a:gd name="T1" fmla="*/ 0 h 96"/>
              <a:gd name="T2" fmla="*/ 2147483647 w 720"/>
              <a:gd name="T3" fmla="*/ 2147483647 h 96"/>
              <a:gd name="T4" fmla="*/ 0 w 720"/>
              <a:gd name="T5" fmla="*/ 0 h 96"/>
              <a:gd name="T6" fmla="*/ 0 60000 65536"/>
              <a:gd name="T7" fmla="*/ 0 60000 65536"/>
              <a:gd name="T8" fmla="*/ 0 60000 65536"/>
              <a:gd name="T9" fmla="*/ 0 w 720"/>
              <a:gd name="T10" fmla="*/ 0 h 96"/>
              <a:gd name="T11" fmla="*/ 720 w 720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0" h="96">
                <a:moveTo>
                  <a:pt x="720" y="0"/>
                </a:moveTo>
                <a:cubicBezTo>
                  <a:pt x="612" y="48"/>
                  <a:pt x="504" y="96"/>
                  <a:pt x="384" y="96"/>
                </a:cubicBezTo>
                <a:cubicBezTo>
                  <a:pt x="264" y="96"/>
                  <a:pt x="132" y="48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Freeform 36"/>
          <p:cNvSpPr>
            <a:spLocks/>
          </p:cNvSpPr>
          <p:nvPr/>
        </p:nvSpPr>
        <p:spPr bwMode="auto">
          <a:xfrm>
            <a:off x="4535488" y="4365625"/>
            <a:ext cx="1143000" cy="152400"/>
          </a:xfrm>
          <a:custGeom>
            <a:avLst/>
            <a:gdLst>
              <a:gd name="T0" fmla="*/ 2147483647 w 720"/>
              <a:gd name="T1" fmla="*/ 0 h 96"/>
              <a:gd name="T2" fmla="*/ 2147483647 w 720"/>
              <a:gd name="T3" fmla="*/ 2147483647 h 96"/>
              <a:gd name="T4" fmla="*/ 0 w 720"/>
              <a:gd name="T5" fmla="*/ 0 h 96"/>
              <a:gd name="T6" fmla="*/ 0 60000 65536"/>
              <a:gd name="T7" fmla="*/ 0 60000 65536"/>
              <a:gd name="T8" fmla="*/ 0 60000 65536"/>
              <a:gd name="T9" fmla="*/ 0 w 720"/>
              <a:gd name="T10" fmla="*/ 0 h 96"/>
              <a:gd name="T11" fmla="*/ 720 w 720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0" h="96">
                <a:moveTo>
                  <a:pt x="720" y="0"/>
                </a:moveTo>
                <a:cubicBezTo>
                  <a:pt x="612" y="48"/>
                  <a:pt x="504" y="96"/>
                  <a:pt x="384" y="96"/>
                </a:cubicBezTo>
                <a:cubicBezTo>
                  <a:pt x="264" y="96"/>
                  <a:pt x="132" y="48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90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Template" id="{152554A7-787E-AD44-B073-DFEA633F6A56}" vid="{58114130-8BE6-0D42-A791-7ADB79B59F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SlideTemplate</Template>
  <TotalTime>90</TotalTime>
  <Words>763</Words>
  <Application>Microsoft Macintosh PowerPoint</Application>
  <PresentationFormat>Widescreen</PresentationFormat>
  <Paragraphs>128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ＭＳ Ｐゴシック</vt:lpstr>
      <vt:lpstr>Arial</vt:lpstr>
      <vt:lpstr>Calibri</vt:lpstr>
      <vt:lpstr>Calibri Light</vt:lpstr>
      <vt:lpstr>Office Theme</vt:lpstr>
      <vt:lpstr>Design, Testing and Agile</vt:lpstr>
      <vt:lpstr>PowerPoint Presentation</vt:lpstr>
      <vt:lpstr>How does this relate to Testing?</vt:lpstr>
      <vt:lpstr>Overview</vt:lpstr>
      <vt:lpstr>Pair Programming</vt:lpstr>
      <vt:lpstr>Pair Programming Advantages</vt:lpstr>
      <vt:lpstr>Pair Programming Disadvantages</vt:lpstr>
      <vt:lpstr>Developer Roles</vt:lpstr>
      <vt:lpstr>PowerPoint Presentation</vt:lpstr>
      <vt:lpstr>PowerPoint Presentation</vt:lpstr>
      <vt:lpstr>PowerPoint Presentation</vt:lpstr>
      <vt:lpstr>Test-Driven Development (TDD)</vt:lpstr>
      <vt:lpstr>TDD Movie Example</vt:lpstr>
      <vt:lpstr>Developing the task: Make a Movie Container</vt:lpstr>
      <vt:lpstr>Developed the solution in class</vt:lpstr>
      <vt:lpstr>Any Questions?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 Taylor [nst]</dc:creator>
  <cp:lastModifiedBy>Neil Taylor [nst]</cp:lastModifiedBy>
  <cp:revision>7</cp:revision>
  <cp:lastPrinted>2016-04-07T01:21:52Z</cp:lastPrinted>
  <dcterms:created xsi:type="dcterms:W3CDTF">2016-04-06T21:54:03Z</dcterms:created>
  <dcterms:modified xsi:type="dcterms:W3CDTF">2018-09-18T10:19:54Z</dcterms:modified>
</cp:coreProperties>
</file>