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75" r:id="rId2"/>
    <p:sldId id="382" r:id="rId3"/>
    <p:sldId id="383" r:id="rId4"/>
    <p:sldId id="385" r:id="rId5"/>
    <p:sldId id="386" r:id="rId6"/>
    <p:sldId id="395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F8F8F"/>
    <a:srgbClr val="9D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:/Users/liuch/Desktop/&#33426;&#26524;&#2417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:/Users/liuch/Desktop/&#33426;&#26524;&#2417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芒果干收购价（每斤）</a:t>
            </a:r>
          </a:p>
        </c:rich>
      </c:tx>
      <c:layout>
        <c:manualLayout>
          <c:xMode val="edge"/>
          <c:yMode val="edge"/>
          <c:x val="0.36923076923076925"/>
          <c:y val="3.31950207468879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最低价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Sheet1!$A$1:$F$1</c:f>
              <c:strCache>
                <c:ptCount val="6"/>
                <c:pt idx="0">
                  <c:v>广西南宁</c:v>
                </c:pt>
                <c:pt idx="1">
                  <c:v>广东汕头</c:v>
                </c:pt>
                <c:pt idx="2">
                  <c:v>福建漳州</c:v>
                </c:pt>
                <c:pt idx="3">
                  <c:v>云南昆明</c:v>
                </c:pt>
                <c:pt idx="4">
                  <c:v>河北沧州</c:v>
                </c:pt>
                <c:pt idx="5">
                  <c:v>四川攀枝花</c:v>
                </c:pt>
              </c:strCache>
            </c:strRef>
          </c:cat>
          <c:val>
            <c:numRef>
              <c:f>Sheet1!$A$2:$F$2</c:f>
              <c:numCache>
                <c:formatCode>General</c:formatCode>
                <c:ptCount val="6"/>
                <c:pt idx="0">
                  <c:v>28</c:v>
                </c:pt>
                <c:pt idx="1">
                  <c:v>22</c:v>
                </c:pt>
                <c:pt idx="2">
                  <c:v>19</c:v>
                </c:pt>
                <c:pt idx="3">
                  <c:v>20</c:v>
                </c:pt>
                <c:pt idx="4">
                  <c:v>26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4-4EED-8A03-A73D0F4DA1E7}"/>
            </c:ext>
          </c:extLst>
        </c:ser>
        <c:ser>
          <c:idx val="1"/>
          <c:order val="1"/>
          <c:tx>
            <c:v>最高价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Sheet1!$A$1:$F$1</c:f>
              <c:strCache>
                <c:ptCount val="6"/>
                <c:pt idx="0">
                  <c:v>广西南宁</c:v>
                </c:pt>
                <c:pt idx="1">
                  <c:v>广东汕头</c:v>
                </c:pt>
                <c:pt idx="2">
                  <c:v>福建漳州</c:v>
                </c:pt>
                <c:pt idx="3">
                  <c:v>云南昆明</c:v>
                </c:pt>
                <c:pt idx="4">
                  <c:v>河北沧州</c:v>
                </c:pt>
                <c:pt idx="5">
                  <c:v>四川攀枝花</c:v>
                </c:pt>
              </c:strCache>
            </c:strRef>
          </c:cat>
          <c:val>
            <c:numRef>
              <c:f>Sheet1!$A$3:$F$3</c:f>
              <c:numCache>
                <c:formatCode>General</c:formatCode>
                <c:ptCount val="6"/>
                <c:pt idx="0">
                  <c:v>35</c:v>
                </c:pt>
                <c:pt idx="1">
                  <c:v>23</c:v>
                </c:pt>
                <c:pt idx="2">
                  <c:v>25</c:v>
                </c:pt>
                <c:pt idx="3">
                  <c:v>20</c:v>
                </c:pt>
                <c:pt idx="4">
                  <c:v>26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C4-4EED-8A03-A73D0F4DA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1447328"/>
        <c:axId val="436953248"/>
      </c:barChart>
      <c:catAx>
        <c:axId val="44144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产地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6953248"/>
        <c:crosses val="autoZero"/>
        <c:auto val="1"/>
        <c:lblAlgn val="ctr"/>
        <c:lblOffset val="100"/>
        <c:noMultiLvlLbl val="0"/>
      </c:catAx>
      <c:valAx>
        <c:axId val="43695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收购价</a:t>
                </a:r>
                <a:r>
                  <a:rPr lang="en-US" altLang="zh-CN"/>
                  <a:t>/</a:t>
                </a:r>
                <a:r>
                  <a:rPr lang="zh-CN" altLang="en-US"/>
                  <a:t>元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144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u="none" strike="noStrike" baseline="0">
                <a:effectLst/>
              </a:rPr>
              <a:t>淘宝网</a:t>
            </a:r>
            <a:r>
              <a:rPr lang="zh-CN" altLang="en-US" sz="1400" b="0" i="0" u="none" strike="noStrike" baseline="0">
                <a:effectLst/>
              </a:rPr>
              <a:t>主要</a:t>
            </a:r>
            <a:r>
              <a:rPr lang="zh-CN" altLang="zh-CN" sz="1400" b="0" i="0" u="none" strike="noStrike" baseline="0">
                <a:effectLst/>
              </a:rPr>
              <a:t>芒果干</a:t>
            </a:r>
            <a:r>
              <a:rPr lang="zh-CN" altLang="en-US" sz="1400" b="0" i="0" u="none" strike="noStrike" baseline="0">
                <a:effectLst/>
              </a:rPr>
              <a:t>商品</a:t>
            </a:r>
            <a:r>
              <a:rPr lang="zh-CN" altLang="zh-CN" sz="1400" b="0" i="0" u="none" strike="noStrike" baseline="0">
                <a:effectLst/>
              </a:rPr>
              <a:t>价格对比</a:t>
            </a:r>
            <a:r>
              <a:rPr lang="zh-CN" altLang="en-US" sz="1400" b="0" i="0" u="none" strike="noStrike" baseline="0">
                <a:effectLst/>
              </a:rPr>
              <a:t>（每斤）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Sheet1!$A$23:$A$32</c:f>
              <c:strCache>
                <c:ptCount val="10"/>
                <c:pt idx="0">
                  <c:v>7d（菲律宾）</c:v>
                </c:pt>
                <c:pt idx="1">
                  <c:v>来伊份（广西）</c:v>
                </c:pt>
                <c:pt idx="2">
                  <c:v>攀枝花芒果干</c:v>
                </c:pt>
                <c:pt idx="3">
                  <c:v>良品铺子（越南）</c:v>
                </c:pt>
                <c:pt idx="4">
                  <c:v>百草味（泰国）</c:v>
                </c:pt>
                <c:pt idx="5">
                  <c:v>云小咪（云南）</c:v>
                </c:pt>
                <c:pt idx="6">
                  <c:v>三只松鼠（东南亚）</c:v>
                </c:pt>
                <c:pt idx="7">
                  <c:v>CEBU（菲律宾）</c:v>
                </c:pt>
                <c:pt idx="8">
                  <c:v>BIG GOOD（泰国）</c:v>
                </c:pt>
                <c:pt idx="9">
                  <c:v>MANGO（泰国）</c:v>
                </c:pt>
              </c:strCache>
            </c:strRef>
          </c:cat>
          <c:val>
            <c:numRef>
              <c:f>Sheet1!$B$23:$B$32</c:f>
              <c:numCache>
                <c:formatCode>General</c:formatCode>
                <c:ptCount val="10"/>
                <c:pt idx="0">
                  <c:v>76.8</c:v>
                </c:pt>
                <c:pt idx="1">
                  <c:v>69.2</c:v>
                </c:pt>
                <c:pt idx="2">
                  <c:v>69</c:v>
                </c:pt>
                <c:pt idx="3">
                  <c:v>46.1</c:v>
                </c:pt>
                <c:pt idx="4">
                  <c:v>41.5</c:v>
                </c:pt>
                <c:pt idx="5">
                  <c:v>39</c:v>
                </c:pt>
                <c:pt idx="6">
                  <c:v>35.799999999999997</c:v>
                </c:pt>
                <c:pt idx="7">
                  <c:v>29.9</c:v>
                </c:pt>
                <c:pt idx="8">
                  <c:v>28.4</c:v>
                </c:pt>
                <c:pt idx="9">
                  <c:v>26.8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3-411B-B2D0-C86D89AFC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656064"/>
        <c:axId val="167122496"/>
      </c:barChart>
      <c:catAx>
        <c:axId val="533656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品牌（产地）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122496"/>
        <c:crosses val="autoZero"/>
        <c:auto val="1"/>
        <c:lblAlgn val="ctr"/>
        <c:lblOffset val="100"/>
        <c:noMultiLvlLbl val="0"/>
      </c:catAx>
      <c:valAx>
        <c:axId val="16712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商品价格</a:t>
                </a:r>
                <a:r>
                  <a:rPr lang="en-US" altLang="zh-CN"/>
                  <a:t>/</a:t>
                </a:r>
                <a:r>
                  <a:rPr lang="zh-CN" altLang="en-US"/>
                  <a:t>元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65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67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46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2371" y="381122"/>
            <a:ext cx="1121354" cy="288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99788" y="309552"/>
            <a:ext cx="440920" cy="439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4650" y="5547391"/>
            <a:ext cx="2633434" cy="1270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83577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5823" y="1673859"/>
            <a:ext cx="2793365" cy="343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82488" y="1519046"/>
            <a:ext cx="3061970" cy="376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26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37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29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2371" y="381122"/>
            <a:ext cx="1121354" cy="288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99788" y="309552"/>
            <a:ext cx="440920" cy="4394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4650" y="5547391"/>
            <a:ext cx="2633434" cy="1270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187" y="339090"/>
            <a:ext cx="8383625" cy="780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058" y="3049523"/>
            <a:ext cx="7853883" cy="1882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53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0048371E-14D9-408A-8E13-5DC7D09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b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24">
            <a:extLst>
              <a:ext uri="{FF2B5EF4-FFF2-40B4-BE49-F238E27FC236}">
                <a16:creationId xmlns:a16="http://schemas.microsoft.com/office/drawing/2014/main" id="{33DB0F4C-0461-4444-A364-5181CE3FE2C9}"/>
              </a:ext>
            </a:extLst>
          </p:cNvPr>
          <p:cNvSpPr txBox="1">
            <a:spLocks/>
          </p:cNvSpPr>
          <p:nvPr/>
        </p:nvSpPr>
        <p:spPr>
          <a:xfrm>
            <a:off x="730757" y="481228"/>
            <a:ext cx="1829613" cy="567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研究步骤</a:t>
            </a:r>
            <a:br>
              <a:rPr kumimoji="0" lang="zh-CN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</a:br>
            <a:endParaRPr kumimoji="0" lang="zh-CN" altLang="en-US" sz="2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1025B1-3F1D-44F6-BEB6-1AC397BE5299}"/>
              </a:ext>
            </a:extLst>
          </p:cNvPr>
          <p:cNvSpPr/>
          <p:nvPr/>
        </p:nvSpPr>
        <p:spPr>
          <a:xfrm>
            <a:off x="-2" y="-3227"/>
            <a:ext cx="4572001" cy="6847309"/>
          </a:xfrm>
          <a:prstGeom prst="rect">
            <a:avLst/>
          </a:prstGeom>
          <a:solidFill>
            <a:srgbClr val="9D2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4D006B-DCBD-42A8-A328-993695FEC99F}"/>
              </a:ext>
            </a:extLst>
          </p:cNvPr>
          <p:cNvSpPr txBox="1"/>
          <p:nvPr/>
        </p:nvSpPr>
        <p:spPr>
          <a:xfrm>
            <a:off x="5354387" y="2967335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深加工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0BE2B8-96AB-4A37-82E4-4010E50967BC}"/>
              </a:ext>
            </a:extLst>
          </p:cNvPr>
          <p:cNvSpPr txBox="1"/>
          <p:nvPr/>
        </p:nvSpPr>
        <p:spPr>
          <a:xfrm>
            <a:off x="5830637" y="3985383"/>
            <a:ext cx="213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71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7474F-CD05-4669-807B-3F1BB4E6CF2E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6CFA8-3DB1-46BF-B103-1B2EB62A3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A004D03-0B11-4164-939E-5D4E6EF15144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ctr" defTabSz="914400">
              <a:lnSpc>
                <a:spcPct val="150000"/>
              </a:lnSpc>
              <a:tabLst>
                <a:tab pos="2531110" algn="l"/>
                <a:tab pos="4930140" algn="l"/>
              </a:tabLst>
              <a:defRPr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对攀枝花芒果干加工的建议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08AA6-CE27-4AC6-8286-39787B0F5E4B}"/>
              </a:ext>
            </a:extLst>
          </p:cNvPr>
          <p:cNvSpPr txBox="1"/>
          <p:nvPr/>
        </p:nvSpPr>
        <p:spPr>
          <a:xfrm>
            <a:off x="1076324" y="1675767"/>
            <a:ext cx="69913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	协同攀枝花芒果进行宣传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/>
              <a:t>目前攀枝花芒果的名声越来越</a:t>
            </a:r>
            <a:r>
              <a:rPr lang="zh-CN" altLang="en-US" dirty="0"/>
              <a:t>响</a:t>
            </a:r>
            <a:r>
              <a:rPr lang="zh-CN" altLang="zh-CN" dirty="0"/>
              <a:t>，甚至出口到了俄罗斯。对此不妨采用协同宣传的方式，将芒果干与芒果在同一平台</a:t>
            </a:r>
            <a:r>
              <a:rPr lang="zh-CN" altLang="en-US" dirty="0"/>
              <a:t>宣传</a:t>
            </a:r>
            <a:r>
              <a:rPr lang="zh-CN" altLang="zh-CN" dirty="0"/>
              <a:t>销售，或将作为消费者购买芒果的赠品。其独特的风味与口感必将取得口味挑剔的消费者的认可。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D6A6A80-3696-480C-BD52-627877706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32" y="3183872"/>
            <a:ext cx="4697518" cy="31267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140772-E29E-47E7-AAC7-C01DDD705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05" y="3228233"/>
            <a:ext cx="2956963" cy="29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7474F-CD05-4669-807B-3F1BB4E6CF2E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6CFA8-3DB1-46BF-B103-1B2EB62A3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A004D03-0B11-4164-939E-5D4E6EF15144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ctr" defTabSz="914400">
              <a:lnSpc>
                <a:spcPct val="150000"/>
              </a:lnSpc>
              <a:tabLst>
                <a:tab pos="2531110" algn="l"/>
                <a:tab pos="4930140" algn="l"/>
              </a:tabLst>
              <a:defRPr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对攀枝花芒果干加工的建议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08AA6-CE27-4AC6-8286-39787B0F5E4B}"/>
              </a:ext>
            </a:extLst>
          </p:cNvPr>
          <p:cNvSpPr txBox="1"/>
          <p:nvPr/>
        </p:nvSpPr>
        <p:spPr>
          <a:xfrm>
            <a:off x="1076324" y="1675767"/>
            <a:ext cx="69913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	研究推广相关技术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/>
              <a:t>攀枝花芒果干的一个独特之处在于其非糖渍的生产工艺。这虽然带来了独特的风味，然而保鲜效果难以保证。针对此不妨研究不使用糖渍的保鲜技术，将该技术投入生产线</a:t>
            </a:r>
            <a:r>
              <a:rPr lang="zh-CN" altLang="en-US" dirty="0"/>
              <a:t>，</a:t>
            </a:r>
            <a:r>
              <a:rPr lang="zh-CN" altLang="zh-CN" dirty="0"/>
              <a:t>进行芒果干的加工生产。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12447D3-27F1-4057-85EB-93D1BF324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105" y="3074447"/>
            <a:ext cx="5524497" cy="3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标题 24">
            <a:extLst>
              <a:ext uri="{FF2B5EF4-FFF2-40B4-BE49-F238E27FC236}">
                <a16:creationId xmlns:a16="http://schemas.microsoft.com/office/drawing/2014/main" id="{33DB0F4C-0461-4444-A364-5181CE3FE2C9}"/>
              </a:ext>
            </a:extLst>
          </p:cNvPr>
          <p:cNvSpPr txBox="1">
            <a:spLocks/>
          </p:cNvSpPr>
          <p:nvPr/>
        </p:nvSpPr>
        <p:spPr>
          <a:xfrm>
            <a:off x="730757" y="481228"/>
            <a:ext cx="1829613" cy="567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研究步骤</a:t>
            </a:r>
            <a:br>
              <a:rPr kumimoji="0" lang="zh-CN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</a:br>
            <a:endParaRPr kumimoji="0" lang="zh-CN" altLang="en-US" sz="2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1110" algn="l"/>
                <a:tab pos="4930140" algn="l"/>
              </a:tabLst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芒果冻干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5EC92A-A559-42AD-A4CF-1D568BFA7653}"/>
              </a:ext>
            </a:extLst>
          </p:cNvPr>
          <p:cNvSpPr txBox="1"/>
          <p:nvPr/>
        </p:nvSpPr>
        <p:spPr>
          <a:xfrm>
            <a:off x="646851" y="1726338"/>
            <a:ext cx="7840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、外观：</a:t>
            </a:r>
            <a:endParaRPr lang="en-US" altLang="zh-CN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冻干芒果 成品外观淡黄， 疏松多孔细腻， 切块基本保持原有切块的形状。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而烘干芒果干色泽不均匀，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色泽较深，组织坚硬，产品收缩度比较大。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0108" y="4783015"/>
            <a:ext cx="48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761" y="3640016"/>
            <a:ext cx="4156997" cy="243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 descr="https://timgsa.baidu.com/timg?image&amp;quality=80&amp;size=b9999_10000&amp;sec=1564520732391&amp;di=725ceb6b17291066e28703e1b86b5aed&amp;imgtype=0&amp;src=http%3A%2F%2Fimage10.71.net%2Fimage10%2F04%2F29%2F30%2F88%2F0a6057f4-18b4-47f3-b6c6-54269006833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17124" y="3501901"/>
            <a:ext cx="3209192" cy="2672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797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标题 24">
            <a:extLst>
              <a:ext uri="{FF2B5EF4-FFF2-40B4-BE49-F238E27FC236}">
                <a16:creationId xmlns:a16="http://schemas.microsoft.com/office/drawing/2014/main" id="{33DB0F4C-0461-4444-A364-5181CE3FE2C9}"/>
              </a:ext>
            </a:extLst>
          </p:cNvPr>
          <p:cNvSpPr txBox="1">
            <a:spLocks/>
          </p:cNvSpPr>
          <p:nvPr/>
        </p:nvSpPr>
        <p:spPr>
          <a:xfrm>
            <a:off x="730757" y="481228"/>
            <a:ext cx="1829613" cy="567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研究步骤</a:t>
            </a:r>
            <a:br>
              <a:rPr kumimoji="0" lang="zh-CN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</a:br>
            <a:endParaRPr kumimoji="0" lang="zh-CN" altLang="en-US" sz="2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1110" algn="l"/>
                <a:tab pos="4930140" algn="l"/>
              </a:tabLst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芒果冻干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5EC92A-A559-42AD-A4CF-1D568BFA7653}"/>
              </a:ext>
            </a:extLst>
          </p:cNvPr>
          <p:cNvSpPr txBox="1"/>
          <p:nvPr/>
        </p:nvSpPr>
        <p:spPr>
          <a:xfrm>
            <a:off x="2202660" y="1553827"/>
            <a:ext cx="4793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、保鲜性：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芒果冻干的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产品复水性能较好。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、营养价值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营养成分破坏大幅减少。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761" y="3640016"/>
            <a:ext cx="4156997" cy="243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 descr="https://timgsa.baidu.com/timg?image&amp;quality=80&amp;size=b9999_10000&amp;sec=1564520732391&amp;di=725ceb6b17291066e28703e1b86b5aed&amp;imgtype=0&amp;src=http%3A%2F%2Fimage10.71.net%2Fimage10%2F04%2F29%2F30%2F88%2F0a6057f4-18b4-47f3-b6c6-54269006833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17124" y="3501901"/>
            <a:ext cx="3209192" cy="2672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23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标题 24">
            <a:extLst>
              <a:ext uri="{FF2B5EF4-FFF2-40B4-BE49-F238E27FC236}">
                <a16:creationId xmlns:a16="http://schemas.microsoft.com/office/drawing/2014/main" id="{33DB0F4C-0461-4444-A364-5181CE3FE2C9}"/>
              </a:ext>
            </a:extLst>
          </p:cNvPr>
          <p:cNvSpPr txBox="1">
            <a:spLocks/>
          </p:cNvSpPr>
          <p:nvPr/>
        </p:nvSpPr>
        <p:spPr>
          <a:xfrm>
            <a:off x="730757" y="481228"/>
            <a:ext cx="1829613" cy="567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微软雅黑"/>
                <a:ea typeface="+mj-ea"/>
                <a:cs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研究步骤</a:t>
            </a:r>
            <a:br>
              <a:rPr kumimoji="0" lang="zh-CN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</a:br>
            <a:endParaRPr kumimoji="0" lang="zh-CN" altLang="en-US" sz="2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1110" algn="l"/>
                <a:tab pos="4930140" algn="l"/>
              </a:tabLst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芒果冻干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5EC92A-A559-42AD-A4CF-1D568BFA7653}"/>
              </a:ext>
            </a:extLst>
          </p:cNvPr>
          <p:cNvSpPr txBox="1"/>
          <p:nvPr/>
        </p:nvSpPr>
        <p:spPr>
          <a:xfrm>
            <a:off x="754571" y="1688840"/>
            <a:ext cx="78401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en-US" altLang="zh-CN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芒果干是一种延长水果保质期的储存手段，随着水果冻干技术的发展，果干的品质将得到进一步提升。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7062" y="3499338"/>
            <a:ext cx="48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8574C5-5DDC-4D9D-86A2-12E8991DBDE7}"/>
              </a:ext>
            </a:extLst>
          </p:cNvPr>
          <p:cNvGrpSpPr/>
          <p:nvPr/>
        </p:nvGrpSpPr>
        <p:grpSpPr>
          <a:xfrm>
            <a:off x="730757" y="3163810"/>
            <a:ext cx="7682486" cy="2672862"/>
            <a:chOff x="730757" y="3163810"/>
            <a:chExt cx="7682486" cy="26728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0757" y="3358662"/>
              <a:ext cx="4156997" cy="2438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 descr="https://timgsa.baidu.com/timg?image&amp;quality=80&amp;size=b9999_10000&amp;sec=1564520732391&amp;di=725ceb6b17291066e28703e1b86b5aed&amp;imgtype=0&amp;src=http%3A%2F%2Fimage10.71.net%2Fimage10%2F04%2F29%2F30%2F88%2F0a6057f4-18b4-47f3-b6c6-54269006833f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04051" y="3163810"/>
              <a:ext cx="3209192" cy="267286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504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EB2B684-FAE9-408E-A35D-BCD5AB567909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0FADCE3-4718-4080-901B-095E5CFCF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B8FC8E62-0E4D-4D61-AA40-11EAE5BA7A62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1110" algn="l"/>
                <a:tab pos="4930140" algn="l"/>
              </a:tabLst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芒果干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3AA792-8075-493D-A71E-D22A255CB3A6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3AD900-877E-417F-AF78-D27FED0F7425}"/>
              </a:ext>
            </a:extLst>
          </p:cNvPr>
          <p:cNvSpPr txBox="1"/>
          <p:nvPr/>
        </p:nvSpPr>
        <p:spPr>
          <a:xfrm>
            <a:off x="2103804" y="2042173"/>
            <a:ext cx="4991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攀枝花芒果干深加工现状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攀枝花芒果干的优势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对攀枝花芒果干加工的建议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0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7474F-CD05-4669-807B-3F1BB4E6CF2E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6CFA8-3DB1-46BF-B103-1B2EB62A3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A004D03-0B11-4164-939E-5D4E6EF15144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ctr" defTabSz="914400">
              <a:lnSpc>
                <a:spcPct val="150000"/>
              </a:lnSpc>
              <a:tabLst>
                <a:tab pos="2531110" algn="l"/>
                <a:tab pos="4930140" algn="l"/>
              </a:tabLst>
              <a:defRPr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攀枝花芒果干深加工现状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474450-1708-4A41-A373-B1D25D70B41D}"/>
              </a:ext>
            </a:extLst>
          </p:cNvPr>
          <p:cNvSpPr txBox="1"/>
          <p:nvPr/>
        </p:nvSpPr>
        <p:spPr>
          <a:xfrm>
            <a:off x="1274240" y="1671670"/>
            <a:ext cx="6890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芒果自身价格较高，加工成芒果干成本过高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FCD9B30C-85BE-4D65-A33B-7FD08C4193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250773"/>
              </p:ext>
            </p:extLst>
          </p:nvPr>
        </p:nvGraphicFramePr>
        <p:xfrm>
          <a:off x="1710855" y="2318001"/>
          <a:ext cx="6017572" cy="372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0005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7474F-CD05-4669-807B-3F1BB4E6CF2E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6CFA8-3DB1-46BF-B103-1B2EB62A3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A004D03-0B11-4164-939E-5D4E6EF15144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ctr" defTabSz="914400">
              <a:lnSpc>
                <a:spcPct val="150000"/>
              </a:lnSpc>
              <a:tabLst>
                <a:tab pos="2531110" algn="l"/>
                <a:tab pos="4930140" algn="l"/>
              </a:tabLst>
              <a:defRPr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攀枝花芒果干深加工现状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D1886F-91A7-45CA-BB21-7A32BD31ED19}"/>
              </a:ext>
            </a:extLst>
          </p:cNvPr>
          <p:cNvSpPr txBox="1"/>
          <p:nvPr/>
        </p:nvSpPr>
        <p:spPr>
          <a:xfrm>
            <a:off x="1274240" y="1671670"/>
            <a:ext cx="6890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芒果品牌不响亮，知名度低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C4B0FC7-DB35-4D55-8097-413EFAFE4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39" y="2169964"/>
            <a:ext cx="1975320" cy="19753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884660C-E8D4-4C20-9011-3626AA2CE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29" y="2217369"/>
            <a:ext cx="1927915" cy="192791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6EB6414-3FD7-444A-B8ED-FC6DC622C6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63" y="4111697"/>
            <a:ext cx="2149265" cy="214926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68BA0B6-8889-438D-952D-B922E21C9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29" y="4249042"/>
            <a:ext cx="2770261" cy="20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7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7474F-CD05-4669-807B-3F1BB4E6CF2E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6CFA8-3DB1-46BF-B103-1B2EB62A3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A004D03-0B11-4164-939E-5D4E6EF15144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ctr" defTabSz="914400">
              <a:lnSpc>
                <a:spcPct val="150000"/>
              </a:lnSpc>
              <a:tabLst>
                <a:tab pos="2531110" algn="l"/>
                <a:tab pos="4930140" algn="l"/>
              </a:tabLst>
              <a:defRPr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攀枝花芒果干深加工现状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2210F0-73D4-4471-8179-4BBE096EF1D5}"/>
              </a:ext>
            </a:extLst>
          </p:cNvPr>
          <p:cNvSpPr txBox="1"/>
          <p:nvPr/>
        </p:nvSpPr>
        <p:spPr>
          <a:xfrm>
            <a:off x="1274240" y="1671670"/>
            <a:ext cx="6890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的生产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没有做到标准化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7D4E75-1C73-454F-8881-8FF3A95B3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69" y="2298827"/>
            <a:ext cx="2927185" cy="39013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D159BCE-3029-48EC-A13F-7C0E77036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83" y="2298827"/>
            <a:ext cx="2927186" cy="39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5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7474F-CD05-4669-807B-3F1BB4E6CF2E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6CFA8-3DB1-46BF-B103-1B2EB62A3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A004D03-0B11-4164-939E-5D4E6EF15144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ctr" defTabSz="914400">
              <a:lnSpc>
                <a:spcPct val="150000"/>
              </a:lnSpc>
              <a:tabLst>
                <a:tab pos="2531110" algn="l"/>
                <a:tab pos="4930140" algn="l"/>
              </a:tabLst>
              <a:defRPr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攀枝花芒果干深加工现状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0C148CE8-2319-46B2-BA51-549F1D3FD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648904"/>
              </p:ext>
            </p:extLst>
          </p:nvPr>
        </p:nvGraphicFramePr>
        <p:xfrm>
          <a:off x="865928" y="1535253"/>
          <a:ext cx="7412143" cy="443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604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7474F-CD05-4669-807B-3F1BB4E6CF2E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6CFA8-3DB1-46BF-B103-1B2EB62A3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A004D03-0B11-4164-939E-5D4E6EF15144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ctr" defTabSz="914400">
              <a:lnSpc>
                <a:spcPct val="150000"/>
              </a:lnSpc>
              <a:tabLst>
                <a:tab pos="2531110" algn="l"/>
                <a:tab pos="4930140" algn="l"/>
              </a:tabLst>
              <a:defRPr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攀枝花芒果干的优势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2210F0-73D4-4471-8179-4BBE096EF1D5}"/>
              </a:ext>
            </a:extLst>
          </p:cNvPr>
          <p:cNvSpPr txBox="1"/>
          <p:nvPr/>
        </p:nvSpPr>
        <p:spPr>
          <a:xfrm>
            <a:off x="1366859" y="1796286"/>
            <a:ext cx="64649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得天独厚的自然优势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攀枝花的芒果具有得天独厚的自然优势。芒果可溶性固形物含量高、口感好，品质上乘。制成的芒果干品质优良、风味独特。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充足的芒果原料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攀枝花市目前芒果产量巨大。每批芒果中都会有大量的二级果</a:t>
            </a:r>
            <a:r>
              <a:rPr lang="zh-CN" altLang="en-US" dirty="0"/>
              <a:t>，</a:t>
            </a:r>
            <a:r>
              <a:rPr lang="zh-CN" altLang="zh-CN" dirty="0"/>
              <a:t>其中过于成熟的果子由于数量巨大，已被当地人用于加工芒果干卖出，避免浪费。芒果干加工的原材料十分丰富，且在利用上有很大的可提升空间。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独特的加工方式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攀枝花的芒果干加工工艺与市场上普遍使用的工艺不同。当地芒果干不使用糖渍和煮制，而是直接将鲜果肉切块烘烤。这样制成的芒果</a:t>
            </a:r>
            <a:r>
              <a:rPr lang="zh-CN" altLang="en-US" dirty="0"/>
              <a:t>风味独特</a:t>
            </a:r>
            <a:r>
              <a:rPr lang="zh-CN" altLang="zh-CN" dirty="0"/>
              <a:t>。可作为攀枝花的独特商品进入市场。</a:t>
            </a:r>
          </a:p>
        </p:txBody>
      </p:sp>
    </p:spTree>
    <p:extLst>
      <p:ext uri="{BB962C8B-B14F-4D97-AF65-F5344CB8AC3E}">
        <p14:creationId xmlns:p14="http://schemas.microsoft.com/office/powerpoint/2010/main" val="35036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7474F-CD05-4669-807B-3F1BB4E6CF2E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6CFA8-3DB1-46BF-B103-1B2EB62A3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A004D03-0B11-4164-939E-5D4E6EF15144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ctr" defTabSz="914400">
              <a:lnSpc>
                <a:spcPct val="150000"/>
              </a:lnSpc>
              <a:tabLst>
                <a:tab pos="2531110" algn="l"/>
                <a:tab pos="4930140" algn="l"/>
              </a:tabLst>
              <a:defRPr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对攀枝花芒果干加工的建议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08AA6-CE27-4AC6-8286-39787B0F5E4B}"/>
              </a:ext>
            </a:extLst>
          </p:cNvPr>
          <p:cNvSpPr txBox="1"/>
          <p:nvPr/>
        </p:nvSpPr>
        <p:spPr>
          <a:xfrm>
            <a:off x="1076324" y="1675767"/>
            <a:ext cx="69913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建立大公司收购成熟芒果的合作方式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/>
              <a:t>当地加工者主要为散户，品质参差不齐</a:t>
            </a:r>
            <a:r>
              <a:rPr lang="zh-CN" altLang="en-US" dirty="0"/>
              <a:t>，</a:t>
            </a:r>
            <a:r>
              <a:rPr lang="zh-CN" altLang="zh-CN" dirty="0"/>
              <a:t>不妨建立大公司统一收购成熟芒果的合作方式</a:t>
            </a:r>
            <a:r>
              <a:rPr lang="zh-CN" altLang="en-US" dirty="0"/>
              <a:t>，进行流水线标准化生产，可以大幅提高产品品质。</a:t>
            </a:r>
            <a:endParaRPr lang="zh-CN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134637E-6252-48A2-BAE5-B059ED0D1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61" y="3008104"/>
            <a:ext cx="5582075" cy="31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5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337474F-CD05-4669-807B-3F1BB4E6CF2E}"/>
              </a:ext>
            </a:extLst>
          </p:cNvPr>
          <p:cNvGrpSpPr/>
          <p:nvPr/>
        </p:nvGrpSpPr>
        <p:grpSpPr>
          <a:xfrm>
            <a:off x="-114300" y="-95250"/>
            <a:ext cx="2149265" cy="2137423"/>
            <a:chOff x="-114300" y="-95250"/>
            <a:chExt cx="2149265" cy="213742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6CFA8-3DB1-46BF-B103-1B2EB62A3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4300" y="-95250"/>
              <a:ext cx="2149265" cy="2137423"/>
            </a:xfrm>
            <a:prstGeom prst="line">
              <a:avLst/>
            </a:prstGeom>
            <a:ln w="76200">
              <a:solidFill>
                <a:srgbClr val="FFEB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EA004D03-0B11-4164-939E-5D4E6EF15144}"/>
                </a:ext>
              </a:extLst>
            </p:cNvPr>
            <p:cNvSpPr/>
            <p:nvPr/>
          </p:nvSpPr>
          <p:spPr>
            <a:xfrm flipV="1">
              <a:off x="-1" y="-3714"/>
              <a:ext cx="1800000" cy="18000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rgbClr val="FF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68250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0" y="0"/>
                </a:lnTo>
              </a:path>
            </a:pathLst>
          </a:custGeom>
          <a:ln w="44438">
            <a:solidFill>
              <a:srgbClr val="931F2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6087" y="6538124"/>
            <a:ext cx="838191" cy="242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10002" y="6529910"/>
            <a:ext cx="406685" cy="25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4752" y="6494191"/>
            <a:ext cx="513591" cy="339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96854E5C-4AA8-4687-9891-806BEC752E45}"/>
              </a:ext>
            </a:extLst>
          </p:cNvPr>
          <p:cNvSpPr txBox="1"/>
          <p:nvPr/>
        </p:nvSpPr>
        <p:spPr>
          <a:xfrm>
            <a:off x="682021" y="729297"/>
            <a:ext cx="7834666" cy="81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ctr" defTabSz="914400">
              <a:lnSpc>
                <a:spcPct val="150000"/>
              </a:lnSpc>
              <a:tabLst>
                <a:tab pos="2531110" algn="l"/>
                <a:tab pos="4930140" algn="l"/>
              </a:tabLst>
              <a:defRPr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对攀枝花芒果干加工的建议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7D1C2-5743-4DFE-AA04-E8524C68D25F}"/>
              </a:ext>
            </a:extLst>
          </p:cNvPr>
          <p:cNvSpPr txBox="1"/>
          <p:nvPr/>
        </p:nvSpPr>
        <p:spPr>
          <a:xfrm>
            <a:off x="207186" y="103300"/>
            <a:ext cx="213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8F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芒果干</a:t>
            </a:r>
            <a:endParaRPr lang="en-US" altLang="zh-CN" sz="1600" dirty="0">
              <a:solidFill>
                <a:srgbClr val="FF8F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D23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芒果冻干</a:t>
            </a:r>
            <a:endParaRPr lang="en-US" altLang="zh-CN" sz="1600" dirty="0">
              <a:solidFill>
                <a:srgbClr val="9D23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08AA6-CE27-4AC6-8286-39787B0F5E4B}"/>
              </a:ext>
            </a:extLst>
          </p:cNvPr>
          <p:cNvSpPr txBox="1"/>
          <p:nvPr/>
        </p:nvSpPr>
        <p:spPr>
          <a:xfrm>
            <a:off x="1076324" y="1675767"/>
            <a:ext cx="69913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	完善包装等产品信息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/>
              <a:t>目前作为原料的攀枝花芒果价格难以降低，芒果干商品的价格也居高不下，因此唯一的方式是销售高档的芒果干，打入高端市场。为此必须完善包装工艺，将详细的产品信息印在包装上。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A190D4-3E4E-49BE-891D-58EC02392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70" y="2906873"/>
            <a:ext cx="2639430" cy="351786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A826C0D6-4636-4E0C-B04E-B74D9A35DAFF}"/>
              </a:ext>
            </a:extLst>
          </p:cNvPr>
          <p:cNvSpPr/>
          <p:nvPr/>
        </p:nvSpPr>
        <p:spPr>
          <a:xfrm>
            <a:off x="4161204" y="4452647"/>
            <a:ext cx="876299" cy="34789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314D6F-543F-4BC9-AA9E-DDF0A5D18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68" y="2915449"/>
            <a:ext cx="3622675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3000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440</Words>
  <Application>Microsoft Office PowerPoint</Application>
  <PresentationFormat>全屏显示(4:3)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Calibri</vt:lpstr>
      <vt:lpstr>Office Theme</vt:lpstr>
      <vt:lpstr>关键词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仁宇 蔡</dc:creator>
  <cp:lastModifiedBy>chengqi liu</cp:lastModifiedBy>
  <cp:revision>58</cp:revision>
  <dcterms:created xsi:type="dcterms:W3CDTF">2019-07-29T12:34:35Z</dcterms:created>
  <dcterms:modified xsi:type="dcterms:W3CDTF">2019-07-30T18:42:53Z</dcterms:modified>
</cp:coreProperties>
</file>