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56" r:id="rId3"/>
    <p:sldId id="260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91" r:id="rId12"/>
    <p:sldId id="293" r:id="rId13"/>
    <p:sldId id="295" r:id="rId14"/>
    <p:sldId id="294" r:id="rId15"/>
    <p:sldId id="280" r:id="rId16"/>
    <p:sldId id="281" r:id="rId17"/>
  </p:sldIdLst>
  <p:sldSz cx="9144000" cy="5143500" type="screen16x9"/>
  <p:notesSz cx="6858000" cy="9144000"/>
  <p:defaultTextStyle>
    <a:lvl1pPr marL="0" lvl="0" algn="l" defTabSz="914282">
      <a:defRPr sz="1800" kern="1200">
        <a:solidFill>
          <a:schemeClr val="tx1"/>
        </a:solidFill>
        <a:latin typeface="Calibri"/>
        <a:ea typeface="宋体"/>
      </a:defRPr>
    </a:lvl1pPr>
    <a:lvl2pPr marL="457140" lvl="1" algn="l" defTabSz="914282">
      <a:defRPr sz="1800" kern="1200">
        <a:solidFill>
          <a:schemeClr val="tx1"/>
        </a:solidFill>
        <a:latin typeface="Calibri"/>
        <a:ea typeface="宋体"/>
      </a:defRPr>
    </a:lvl2pPr>
    <a:lvl3pPr marL="914282" lvl="2" algn="l" defTabSz="914282">
      <a:defRPr sz="1800" kern="1200">
        <a:solidFill>
          <a:schemeClr val="tx1"/>
        </a:solidFill>
        <a:latin typeface="Calibri"/>
        <a:ea typeface="宋体"/>
      </a:defRPr>
    </a:lvl3pPr>
    <a:lvl4pPr marL="1371422" lvl="3" algn="l" defTabSz="914282">
      <a:defRPr sz="1800" kern="1200">
        <a:solidFill>
          <a:schemeClr val="tx1"/>
        </a:solidFill>
        <a:latin typeface="Calibri"/>
        <a:ea typeface="宋体"/>
      </a:defRPr>
    </a:lvl4pPr>
    <a:lvl5pPr marL="1828563" lvl="4" algn="l" defTabSz="914282">
      <a:defRPr sz="1800" kern="1200">
        <a:solidFill>
          <a:schemeClr val="tx1"/>
        </a:solidFill>
        <a:latin typeface="Calibri"/>
        <a:ea typeface="宋体"/>
      </a:defRPr>
    </a:lvl5pPr>
    <a:lvl6pPr marL="2285704" lvl="5" algn="l" defTabSz="914282">
      <a:defRPr sz="1800" kern="1200">
        <a:solidFill>
          <a:schemeClr val="tx1"/>
        </a:solidFill>
        <a:latin typeface="Calibri"/>
        <a:ea typeface="宋体"/>
      </a:defRPr>
    </a:lvl6pPr>
    <a:lvl7pPr marL="2742845" lvl="6" algn="l" defTabSz="914282">
      <a:defRPr sz="1800" kern="1200">
        <a:solidFill>
          <a:schemeClr val="tx1"/>
        </a:solidFill>
        <a:latin typeface="Calibri"/>
        <a:ea typeface="宋体"/>
      </a:defRPr>
    </a:lvl7pPr>
    <a:lvl8pPr marL="3199985" lvl="7" algn="l" defTabSz="914282">
      <a:defRPr sz="1800" kern="1200">
        <a:solidFill>
          <a:schemeClr val="tx1"/>
        </a:solidFill>
        <a:latin typeface="Calibri"/>
        <a:ea typeface="宋体"/>
      </a:defRPr>
    </a:lvl8pPr>
    <a:lvl9pPr marL="3657126" lvl="8" algn="l" defTabSz="914282">
      <a:defRPr sz="1800" kern="1200">
        <a:solidFill>
          <a:schemeClr val="tx1"/>
        </a:solidFill>
        <a:latin typeface="Calibri"/>
        <a:ea typeface="宋体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/>
          <p:nvPr/>
        </p:nvSpPr>
        <p:spPr>
          <a:xfrm>
            <a:off x="615670" y="243648"/>
            <a:ext cx="1796090" cy="311878"/>
          </a:xfrm>
          <a:prstGeom prst="rect">
            <a:avLst/>
          </a:prstGeom>
          <a:noFill/>
          <a:ln>
            <a:noFill/>
          </a:ln>
        </p:spPr>
        <p:txBody>
          <a:bodyPr wrap="square" lIns="65023" tIns="32511" rIns="65023" bIns="32511">
            <a:spAutoFit/>
          </a:bodyPr>
          <a:lstStyle>
            <a:lvl1pPr lvl="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9pPr>
          </a:lstStyle>
          <a:p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点击添加文字</a:t>
            </a:r>
          </a:p>
        </p:txBody>
      </p:sp>
      <p:sp>
        <p:nvSpPr>
          <p:cNvPr id="6" name="燕尾形 5"/>
          <p:cNvSpPr/>
          <p:nvPr/>
        </p:nvSpPr>
        <p:spPr>
          <a:xfrm>
            <a:off x="243136" y="267494"/>
            <a:ext cx="216024" cy="2880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95536" y="267494"/>
            <a:ext cx="216024" cy="2880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>
                <a:defRPr>
                  <a:solidFill>
                    <a:schemeClr val="lt1"/>
                  </a:solidFill>
                </a:defRPr>
              </a:pPr>
              <a:endParaRPr lang="zh-CN" sz="1400">
                <a:solidFill>
                  <a:schemeClr val="lt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>
                <a:defRPr>
                  <a:solidFill>
                    <a:schemeClr val="lt1"/>
                  </a:solidFill>
                </a:defRPr>
              </a:pPr>
              <a:endParaRPr lang="zh-CN" sz="1400">
                <a:solidFill>
                  <a:schemeClr val="lt1"/>
                </a:solidFill>
              </a:endParaRPr>
            </a:p>
          </p:txBody>
        </p:sp>
      </p:grpSp>
      <p:sp>
        <p:nvSpPr>
          <p:cNvPr id="6" name="文本框 12"/>
          <p:cNvSpPr txBox="1"/>
          <p:nvPr/>
        </p:nvSpPr>
        <p:spPr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</p:spPr>
        <p:txBody>
          <a:bodyPr wrap="square" lIns="65023" tIns="32511" rIns="65023" bIns="32511">
            <a:spAutoFit/>
          </a:bodyPr>
          <a:lstStyle>
            <a:lvl1pPr lvl="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9pPr>
          </a:lstStyle>
          <a:p>
            <a:r>
              <a:rPr lang="zh-CN">
                <a:solidFill>
                  <a:schemeClr val="bg1"/>
                </a:solidFill>
                <a:latin typeface="微软雅黑"/>
                <a:ea typeface="微软雅黑"/>
              </a:rPr>
              <a:t>点击添加相关标题文字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lvl="0" algn="ctr" defTabSz="914282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855" lvl="0" indent="-342855" algn="l" defTabSz="914282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854" lvl="1" indent="-285713" algn="l" defTabSz="914282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2852" lvl="2" indent="-228570" algn="l" defTabSz="914282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599993" lvl="3" indent="-228570" algn="l" defTabSz="914282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133" lvl="4" indent="-228570" algn="l" defTabSz="914282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275" lvl="5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415" lvl="6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8556" lvl="7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5697" lvl="8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282">
        <a:defRPr sz="1800" kern="1200">
          <a:solidFill>
            <a:schemeClr val="tx1"/>
          </a:solidFill>
          <a:latin typeface="Calibri"/>
          <a:ea typeface="宋体"/>
        </a:defRPr>
      </a:lvl1pPr>
      <a:lvl2pPr marL="457140" lvl="1" algn="l" defTabSz="914282">
        <a:defRPr sz="1800" kern="1200">
          <a:solidFill>
            <a:schemeClr val="tx1"/>
          </a:solidFill>
          <a:latin typeface="Calibri"/>
          <a:ea typeface="宋体"/>
        </a:defRPr>
      </a:lvl2pPr>
      <a:lvl3pPr marL="914282" lvl="2" algn="l" defTabSz="914282">
        <a:defRPr sz="1800" kern="1200">
          <a:solidFill>
            <a:schemeClr val="tx1"/>
          </a:solidFill>
          <a:latin typeface="Calibri"/>
          <a:ea typeface="宋体"/>
        </a:defRPr>
      </a:lvl3pPr>
      <a:lvl4pPr marL="1371422" lvl="3" algn="l" defTabSz="914282">
        <a:defRPr sz="1800" kern="1200">
          <a:solidFill>
            <a:schemeClr val="tx1"/>
          </a:solidFill>
          <a:latin typeface="Calibri"/>
          <a:ea typeface="宋体"/>
        </a:defRPr>
      </a:lvl4pPr>
      <a:lvl5pPr marL="1828563" lvl="4" algn="l" defTabSz="914282">
        <a:defRPr sz="1800" kern="1200">
          <a:solidFill>
            <a:schemeClr val="tx1"/>
          </a:solidFill>
          <a:latin typeface="Calibri"/>
          <a:ea typeface="宋体"/>
        </a:defRPr>
      </a:lvl5pPr>
      <a:lvl6pPr marL="2285704" lvl="5" algn="l" defTabSz="914282">
        <a:defRPr sz="1800" kern="1200">
          <a:solidFill>
            <a:schemeClr val="tx1"/>
          </a:solidFill>
          <a:latin typeface="Calibri"/>
          <a:ea typeface="宋体"/>
        </a:defRPr>
      </a:lvl6pPr>
      <a:lvl7pPr marL="2742845" lvl="6" algn="l" defTabSz="914282">
        <a:defRPr sz="1800" kern="1200">
          <a:solidFill>
            <a:schemeClr val="tx1"/>
          </a:solidFill>
          <a:latin typeface="Calibri"/>
          <a:ea typeface="宋体"/>
        </a:defRPr>
      </a:lvl7pPr>
      <a:lvl8pPr marL="3199985" lvl="7" algn="l" defTabSz="914282">
        <a:defRPr sz="1800" kern="1200">
          <a:solidFill>
            <a:schemeClr val="tx1"/>
          </a:solidFill>
          <a:latin typeface="Calibri"/>
          <a:ea typeface="宋体"/>
        </a:defRPr>
      </a:lvl8pPr>
      <a:lvl9pPr marL="3657126" lvl="8" algn="l" defTabSz="914282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宋体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宋体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宋体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宋体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宋体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宋体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宋体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宋体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宋体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宋体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/>
        </p:blipFill>
        <p:spPr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/>
          <p:nvPr/>
        </p:nvSpPr>
        <p:spPr>
          <a:xfrm>
            <a:off x="3827729" y="1455266"/>
            <a:ext cx="4899702" cy="10002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+mj-ea"/>
                <a:ea typeface="+mj-ea"/>
              </a:rPr>
              <a:t>前生物期的化学演化</a:t>
            </a:r>
            <a:endParaRPr lang="en-US" altLang="zh-CN" sz="3600" b="1" dirty="0">
              <a:solidFill>
                <a:srgbClr val="595959"/>
              </a:solidFill>
              <a:latin typeface="+mj-ea"/>
              <a:ea typeface="+mj-ea"/>
            </a:endParaRPr>
          </a:p>
          <a:p>
            <a:pPr algn="ctr"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+mj-ea"/>
                <a:ea typeface="+mj-ea"/>
              </a:rPr>
              <a:t>及其意义</a:t>
            </a:r>
            <a:endParaRPr lang="zh-CN" sz="36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8746" y="3111254"/>
            <a:ext cx="4057668" cy="127056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主讲：刘承奇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组员：曹松晖，刘承奇，谢雨豪，杨  易为，杨俊豪，张昊宇</a:t>
            </a:r>
          </a:p>
          <a:p>
            <a:endParaRPr lang="zh-CN" dirty="0">
              <a:latin typeface="Calibri"/>
              <a:ea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7"/>
            <a:ext cx="3288937" cy="405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4" y="219749"/>
            <a:ext cx="3505068" cy="40593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7.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费米悖论（</a:t>
            </a:r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Fermi paradox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）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Fermi paradox. Wikipedia. [OL] [2019-12-10] https://zh.wikipedia.org/wiki/%E8%B4%B9%E7%B1%B3%E6%82%96%E8%AE%BA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F3DEE7-0197-4A32-9108-502135B33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4" y="698017"/>
            <a:ext cx="3554450" cy="2847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8DCEC4-451F-4113-A1F3-176D3C98EA1A}"/>
              </a:ext>
            </a:extLst>
          </p:cNvPr>
          <p:cNvSpPr/>
          <p:nvPr/>
        </p:nvSpPr>
        <p:spPr>
          <a:xfrm>
            <a:off x="429360" y="3617865"/>
            <a:ext cx="32253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</a:rPr>
              <a:t>恩里科</a:t>
            </a:r>
            <a:r>
              <a:rPr lang="en-US" altLang="zh-CN" sz="1600" dirty="0">
                <a:latin typeface="+mn-ea"/>
                <a:ea typeface="+mn-ea"/>
              </a:rPr>
              <a:t>·</a:t>
            </a:r>
            <a:r>
              <a:rPr lang="zh-CN" altLang="en-US" sz="1600" dirty="0">
                <a:latin typeface="+mn-ea"/>
                <a:ea typeface="+mn-ea"/>
              </a:rPr>
              <a:t>费米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Enrico Fermi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en-US" altLang="zh-CN" sz="1600" dirty="0">
                <a:latin typeface="+mn-ea"/>
                <a:ea typeface="+mn-ea"/>
              </a:rPr>
              <a:t>1938</a:t>
            </a:r>
            <a:r>
              <a:rPr lang="zh-CN" altLang="en-US" sz="1600" dirty="0">
                <a:latin typeface="+mn-ea"/>
                <a:ea typeface="+mn-ea"/>
              </a:rPr>
              <a:t>年诺贝尔物理学奖得主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307741-5908-4860-8248-C6114076EA74}"/>
              </a:ext>
            </a:extLst>
          </p:cNvPr>
          <p:cNvSpPr txBox="1"/>
          <p:nvPr/>
        </p:nvSpPr>
        <p:spPr>
          <a:xfrm>
            <a:off x="4181302" y="1074096"/>
            <a:ext cx="4414058" cy="226485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1950</a:t>
            </a:r>
            <a:r>
              <a:rPr lang="zh-CN" altLang="en-US" sz="1600" dirty="0">
                <a:latin typeface="+mn-ea"/>
                <a:ea typeface="+mn-ea"/>
              </a:rPr>
              <a:t>年，费米在洛斯阿拉莫斯国家实验室工作。在一次去吃午饭的路上，他和同事谈论当时流行的</a:t>
            </a:r>
            <a:r>
              <a:rPr lang="en-US" altLang="zh-CN" sz="1600" dirty="0">
                <a:latin typeface="+mn-ea"/>
                <a:ea typeface="+mn-ea"/>
              </a:rPr>
              <a:t>UFO</a:t>
            </a:r>
            <a:r>
              <a:rPr lang="zh-CN" altLang="en-US" sz="1600" dirty="0">
                <a:latin typeface="+mn-ea"/>
                <a:ea typeface="+mn-ea"/>
              </a:rPr>
              <a:t>报导。费米当时用了几个估计的数值做了一系列的快速计算（据他的同事回忆，他很擅长这个）。在午餐时，费米突然问道“</a:t>
            </a:r>
            <a:r>
              <a:rPr lang="en-US" altLang="zh-CN" sz="1600" dirty="0">
                <a:latin typeface="+mn-ea"/>
                <a:ea typeface="+mn-ea"/>
              </a:rPr>
              <a:t>Where are they</a:t>
            </a:r>
            <a:r>
              <a:rPr lang="zh-CN" altLang="en-US" sz="1600" dirty="0">
                <a:latin typeface="+mn-ea"/>
                <a:ea typeface="+mn-ea"/>
              </a:rPr>
              <a:t>？”</a:t>
            </a:r>
            <a:r>
              <a:rPr lang="en-US" altLang="zh-CN" sz="1600" dirty="0">
                <a:latin typeface="+mn-ea"/>
                <a:ea typeface="+mn-ea"/>
              </a:rPr>
              <a:t>——</a:t>
            </a:r>
            <a:r>
              <a:rPr lang="zh-CN" altLang="en-US" sz="1600" dirty="0">
                <a:latin typeface="+mn-ea"/>
                <a:ea typeface="+mn-ea"/>
              </a:rPr>
              <a:t>“他们在哪里？”。</a:t>
            </a:r>
          </a:p>
        </p:txBody>
      </p:sp>
    </p:spTree>
    <p:extLst>
      <p:ext uri="{BB962C8B-B14F-4D97-AF65-F5344CB8AC3E}">
        <p14:creationId xmlns:p14="http://schemas.microsoft.com/office/powerpoint/2010/main" val="335619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7"/>
            <a:ext cx="3613134" cy="405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4" y="219749"/>
            <a:ext cx="3505068" cy="40593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8.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“大过滤器”假说（</a:t>
            </a:r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Great Filter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）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Fermi paradox. Wikipedia. [OL] [2019-12-10] https://zh.wikipedia.org/wiki/%E8%B4%B9%E7%B1%B3%E6%82%96%E8%AE%BA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8DCEC4-451F-4113-A1F3-176D3C98EA1A}"/>
              </a:ext>
            </a:extLst>
          </p:cNvPr>
          <p:cNvSpPr/>
          <p:nvPr/>
        </p:nvSpPr>
        <p:spPr>
          <a:xfrm>
            <a:off x="356781" y="3349045"/>
            <a:ext cx="37353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</a:rPr>
              <a:t>罗宾</a:t>
            </a:r>
            <a:r>
              <a:rPr lang="en-US" altLang="zh-CN" sz="1600" dirty="0">
                <a:latin typeface="+mn-ea"/>
                <a:ea typeface="+mn-ea"/>
              </a:rPr>
              <a:t>·</a:t>
            </a:r>
            <a:r>
              <a:rPr lang="zh-CN" altLang="en-US" sz="1600" dirty="0">
                <a:latin typeface="+mn-ea"/>
                <a:ea typeface="+mn-ea"/>
              </a:rPr>
              <a:t>汉森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Robin Hanson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zh-CN" altLang="en-US" sz="1600" dirty="0">
                <a:latin typeface="+mn-ea"/>
                <a:ea typeface="+mn-ea"/>
              </a:rPr>
              <a:t>牛津大学“人类未来研究所”研究员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en-US" altLang="zh-CN" sz="1600" dirty="0">
                <a:latin typeface="+mn-ea"/>
                <a:ea typeface="+mn-ea"/>
              </a:rPr>
              <a:t>1996</a:t>
            </a:r>
            <a:r>
              <a:rPr lang="zh-CN" altLang="en-US" sz="1600" dirty="0">
                <a:latin typeface="+mn-ea"/>
                <a:ea typeface="+mn-ea"/>
              </a:rPr>
              <a:t>年提出“大过滤器”假说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E1BBC5-A39D-48F3-AB74-60707FA0C611}"/>
              </a:ext>
            </a:extLst>
          </p:cNvPr>
          <p:cNvSpPr txBox="1"/>
          <p:nvPr/>
        </p:nvSpPr>
        <p:spPr>
          <a:xfrm>
            <a:off x="4427546" y="83126"/>
            <a:ext cx="4661638" cy="485017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“大过滤器”假说（</a:t>
            </a:r>
            <a:r>
              <a:rPr lang="en-US" altLang="zh-CN" sz="1600" dirty="0">
                <a:latin typeface="+mn-ea"/>
                <a:ea typeface="+mn-ea"/>
              </a:rPr>
              <a:t>Great Filter</a:t>
            </a:r>
            <a:r>
              <a:rPr lang="zh-CN" altLang="en-US" sz="1600" dirty="0">
                <a:latin typeface="+mn-ea"/>
                <a:ea typeface="+mn-ea"/>
              </a:rPr>
              <a:t>）：文明的发展具有一个瓶颈，在某个阶段可能存在一个“大过滤器”，将绝大多数的文明都过滤掉了：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合适的行星系统（存在有机物以及可能宜居的行星）；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可自我复制的分子（如</a:t>
            </a:r>
            <a:r>
              <a:rPr lang="en-US" altLang="zh-CN" sz="1600" dirty="0">
                <a:latin typeface="+mn-ea"/>
                <a:ea typeface="+mn-ea"/>
              </a:rPr>
              <a:t>RNA</a:t>
            </a:r>
            <a:r>
              <a:rPr lang="zh-CN" altLang="en-US" sz="1600" dirty="0">
                <a:latin typeface="+mn-ea"/>
                <a:ea typeface="+mn-ea"/>
              </a:rPr>
              <a:t>）；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简单（原核）单细胞生命；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复杂（真核）单细胞生命；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有性生殖；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多细胞生命；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脑量较大、使用工具的动物；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我们目前所处的阶段；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星际殖民扩张。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D95BE4-E54D-4C7A-8909-2873F9A4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" y="703561"/>
            <a:ext cx="4339244" cy="24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7"/>
            <a:ext cx="3613134" cy="405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4" y="219749"/>
            <a:ext cx="3505068" cy="40593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9.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德雷克公式及其最新研究进展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Drake equation. Wikipedia. [OL] [2019-12-10] https://zh.wikipedia.org/wiki/%E5%BE%B7%E9%9B%B7%E5%85%8B%E5%85%AC%E5%BC%8F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B23E1D2-D4CC-4E8C-BDA7-40F0B946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676909"/>
            <a:ext cx="5902037" cy="294179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6EAD5EF-8F26-4A08-8500-6546FC7305F4}"/>
              </a:ext>
            </a:extLst>
          </p:cNvPr>
          <p:cNvSpPr txBox="1"/>
          <p:nvPr/>
        </p:nvSpPr>
        <p:spPr>
          <a:xfrm>
            <a:off x="177938" y="3618706"/>
            <a:ext cx="8788122" cy="134690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  <a:ea typeface="+mn-ea"/>
              </a:rPr>
              <a:t>德雷克公式</a:t>
            </a:r>
            <a:r>
              <a:rPr lang="zh-CN" altLang="en-US" sz="1400" dirty="0">
                <a:latin typeface="+mn-ea"/>
                <a:ea typeface="+mn-ea"/>
              </a:rPr>
              <a:t>（</a:t>
            </a:r>
            <a:r>
              <a:rPr lang="en-US" altLang="zh-CN" sz="1400" dirty="0">
                <a:latin typeface="+mn-ea"/>
                <a:ea typeface="+mn-ea"/>
              </a:rPr>
              <a:t>Drake equation</a:t>
            </a:r>
            <a:r>
              <a:rPr lang="zh-CN" altLang="en-US" sz="1400" dirty="0">
                <a:latin typeface="+mn-ea"/>
                <a:ea typeface="+mn-ea"/>
              </a:rPr>
              <a:t>），由天文学家德雷克在</a:t>
            </a:r>
            <a:r>
              <a:rPr lang="en-US" altLang="zh-CN" sz="1400" dirty="0">
                <a:latin typeface="+mn-ea"/>
                <a:ea typeface="+mn-ea"/>
              </a:rPr>
              <a:t>1959</a:t>
            </a:r>
            <a:r>
              <a:rPr lang="zh-CN" altLang="en-US" sz="1400" dirty="0">
                <a:latin typeface="+mn-ea"/>
                <a:ea typeface="+mn-ea"/>
              </a:rPr>
              <a:t>年提出，发表在当年的</a:t>
            </a:r>
            <a:r>
              <a:rPr lang="en-US" altLang="zh-CN" sz="1400" dirty="0">
                <a:latin typeface="+mn-ea"/>
                <a:ea typeface="+mn-ea"/>
              </a:rPr>
              <a:t>《Nature》</a:t>
            </a:r>
            <a:r>
              <a:rPr lang="zh-CN" altLang="en-US" sz="1400" dirty="0">
                <a:latin typeface="+mn-ea"/>
                <a:ea typeface="+mn-ea"/>
              </a:rPr>
              <a:t>上。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</a:rPr>
              <a:t>含义是：能与我们交流的文明数目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zh-CN" altLang="en-US" sz="1400" dirty="0">
                <a:latin typeface="+mn-ea"/>
                <a:ea typeface="+mn-ea"/>
              </a:rPr>
              <a:t>每年形成恒星的速率*恒星带有行星的几率*行星中具有适宜生存环境的几率*其中孕育出生命的几率*生命进化出智能的几率*该物种可以被我们检测，与我们产生联系的几率*此类文明的平均寿命（年）</a:t>
            </a:r>
          </a:p>
        </p:txBody>
      </p:sp>
    </p:spTree>
    <p:extLst>
      <p:ext uri="{BB962C8B-B14F-4D97-AF65-F5344CB8AC3E}">
        <p14:creationId xmlns:p14="http://schemas.microsoft.com/office/powerpoint/2010/main" val="29913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7"/>
            <a:ext cx="3613134" cy="405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4" y="219749"/>
            <a:ext cx="3505068" cy="40593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9.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德雷克公式及其最新研究进展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Anders Sandberg, Eric Drexler and Toby Ord. Dissolving the Fermi Paradox.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[J] 2018-06-08 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90324FC-FA79-45B7-8F07-E33DD257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" y="645467"/>
            <a:ext cx="4365264" cy="428131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1E2F295-EA4C-4AFB-A07C-09D2A6F49FF7}"/>
              </a:ext>
            </a:extLst>
          </p:cNvPr>
          <p:cNvSpPr txBox="1"/>
          <p:nvPr/>
        </p:nvSpPr>
        <p:spPr>
          <a:xfrm>
            <a:off x="4572000" y="407450"/>
            <a:ext cx="4414058" cy="2438616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  <a:ea typeface="+mn-ea"/>
              </a:rPr>
              <a:t>2018</a:t>
            </a:r>
            <a:r>
              <a:rPr lang="zh-CN" altLang="en-US" sz="1600" dirty="0">
                <a:latin typeface="+mn-ea"/>
                <a:ea typeface="+mn-ea"/>
              </a:rPr>
              <a:t>年</a:t>
            </a:r>
            <a:r>
              <a:rPr lang="en-US" altLang="zh-CN" sz="1600" dirty="0">
                <a:latin typeface="+mn-ea"/>
                <a:ea typeface="+mn-ea"/>
              </a:rPr>
              <a:t>6</a:t>
            </a:r>
            <a:r>
              <a:rPr lang="zh-CN" altLang="en-US" sz="1600" dirty="0">
                <a:latin typeface="+mn-ea"/>
                <a:ea typeface="+mn-ea"/>
              </a:rPr>
              <a:t>月，牛津大学人类未来研究所发布了一项研究，首次计算了德雷克公式的各项系数的不确定度。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该研究结果是：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宇宙内存在有其它可接触文明的概率极低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28BB17-981F-40CE-81D2-E680AE8BBCEC}"/>
              </a:ext>
            </a:extLst>
          </p:cNvPr>
          <p:cNvSpPr txBox="1"/>
          <p:nvPr/>
        </p:nvSpPr>
        <p:spPr>
          <a:xfrm>
            <a:off x="4572000" y="3031264"/>
            <a:ext cx="4414058" cy="189551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A</a:t>
            </a:r>
            <a:r>
              <a:rPr lang="zh-CN" altLang="en-US" sz="1600" dirty="0">
                <a:latin typeface="+mn-ea"/>
                <a:ea typeface="+mn-ea"/>
              </a:rPr>
              <a:t>）基于作者对每个参数当前不确定性的最佳估计，由蒙特卡罗模拟生成的</a:t>
            </a:r>
            <a:r>
              <a:rPr lang="en-US" altLang="zh-CN" sz="1600" dirty="0">
                <a:latin typeface="+mn-ea"/>
                <a:ea typeface="+mn-ea"/>
              </a:rPr>
              <a:t>N</a:t>
            </a:r>
            <a:r>
              <a:rPr lang="zh-CN" altLang="en-US" sz="1600">
                <a:latin typeface="+mn-ea"/>
                <a:ea typeface="+mn-ea"/>
              </a:rPr>
              <a:t>的概率密度函数</a:t>
            </a:r>
            <a:r>
              <a:rPr lang="zh-CN" altLang="en-US" sz="1600" dirty="0">
                <a:latin typeface="+mn-ea"/>
                <a:ea typeface="+mn-ea"/>
              </a:rPr>
              <a:t>。（</a:t>
            </a:r>
            <a:r>
              <a:rPr lang="en-US" altLang="zh-CN" sz="1600" dirty="0">
                <a:latin typeface="+mn-ea"/>
                <a:ea typeface="+mn-ea"/>
              </a:rPr>
              <a:t>B</a:t>
            </a:r>
            <a:r>
              <a:rPr lang="zh-CN" altLang="en-US" sz="1600" dirty="0">
                <a:latin typeface="+mn-ea"/>
                <a:ea typeface="+mn-ea"/>
              </a:rPr>
              <a:t>）相应的累积密度函数。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C</a:t>
            </a:r>
            <a:r>
              <a:rPr lang="zh-CN" altLang="en-US" sz="1600" dirty="0">
                <a:latin typeface="+mn-ea"/>
                <a:ea typeface="+mn-ea"/>
              </a:rPr>
              <a:t>）最近的可探测文明距离的累积密度函数。（</a:t>
            </a:r>
            <a:r>
              <a:rPr lang="en-US" altLang="zh-CN" sz="1600" dirty="0">
                <a:latin typeface="+mn-ea"/>
                <a:ea typeface="+mn-ea"/>
              </a:rPr>
              <a:t>pc</a:t>
            </a:r>
            <a:r>
              <a:rPr lang="zh-CN" altLang="en-US" sz="1600" dirty="0">
                <a:latin typeface="+mn-ea"/>
                <a:ea typeface="+mn-ea"/>
              </a:rPr>
              <a:t>：秒差距，</a:t>
            </a:r>
            <a:r>
              <a:rPr lang="en-US" altLang="zh-CN" sz="1600" dirty="0">
                <a:latin typeface="+mn-ea"/>
                <a:ea typeface="+mn-ea"/>
              </a:rPr>
              <a:t>1pc</a:t>
            </a:r>
            <a:r>
              <a:rPr lang="zh-CN" altLang="en-US" sz="1600" dirty="0">
                <a:latin typeface="+mn-ea"/>
                <a:ea typeface="+mn-ea"/>
              </a:rPr>
              <a:t>约为</a:t>
            </a:r>
            <a:r>
              <a:rPr lang="en-US" altLang="zh-CN" sz="1600" dirty="0">
                <a:latin typeface="+mn-ea"/>
                <a:ea typeface="+mn-ea"/>
              </a:rPr>
              <a:t>3.26</a:t>
            </a:r>
            <a:r>
              <a:rPr lang="zh-CN" altLang="en-US" sz="1600" dirty="0">
                <a:latin typeface="+mn-ea"/>
                <a:ea typeface="+mn-ea"/>
              </a:rPr>
              <a:t>光年）</a:t>
            </a:r>
          </a:p>
        </p:txBody>
      </p:sp>
    </p:spTree>
    <p:extLst>
      <p:ext uri="{BB962C8B-B14F-4D97-AF65-F5344CB8AC3E}">
        <p14:creationId xmlns:p14="http://schemas.microsoft.com/office/powerpoint/2010/main" val="366512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/>
        </p:blipFill>
        <p:spPr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/>
          <p:nvPr/>
        </p:nvSpPr>
        <p:spPr>
          <a:xfrm>
            <a:off x="4032448" y="1665030"/>
            <a:ext cx="3695898" cy="12134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>
              <a:buNone/>
            </a:pPr>
            <a:r>
              <a:rPr lang="zh-CN" sz="3600" b="1" dirty="0">
                <a:solidFill>
                  <a:srgbClr val="595959"/>
                </a:solidFill>
                <a:latin typeface="Arial"/>
                <a:ea typeface="微软雅黑"/>
              </a:rPr>
              <a:t>Thanks For Your Attention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EF03EA-E425-423B-B42C-DF5107E82E6D}"/>
              </a:ext>
            </a:extLst>
          </p:cNvPr>
          <p:cNvSpPr txBox="1"/>
          <p:nvPr/>
        </p:nvSpPr>
        <p:spPr>
          <a:xfrm>
            <a:off x="4248746" y="3111254"/>
            <a:ext cx="4057668" cy="127056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主讲：刘承奇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组员：曹松晖，刘承奇，谢雨豪，杨易为，杨俊豪，张昊宇</a:t>
            </a:r>
          </a:p>
          <a:p>
            <a:endParaRPr lang="zh-CN" dirty="0">
              <a:latin typeface="Calibri"/>
              <a:ea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666149" y="1854299"/>
            <a:ext cx="2321460" cy="841796"/>
          </a:xfrm>
          <a:prstGeom prst="rect">
            <a:avLst/>
          </a:prstGeom>
        </p:spPr>
        <p:txBody>
          <a:bodyPr wrap="square" lIns="0" tIns="0" rIns="0" bIns="0"/>
          <a:lstStyle/>
          <a:p>
            <a:pPr algn="ctr"/>
            <a:r>
              <a:rPr lang="zh-CN" sz="4000" b="1" dirty="0">
                <a:solidFill>
                  <a:srgbClr val="33739F"/>
                </a:solidFill>
                <a:latin typeface="Arial"/>
                <a:ea typeface="微软雅黑"/>
              </a:rPr>
              <a:t>Q  &amp;  A</a:t>
            </a:r>
          </a:p>
        </p:txBody>
      </p:sp>
      <p:pic>
        <p:nvPicPr>
          <p:cNvPr id="15" name="Picture 2"/>
          <p:cNvPicPr/>
          <p:nvPr/>
        </p:nvPicPr>
        <p:blipFill>
          <a:blip r:embed="rId2"/>
          <a:stretch/>
        </p:blipFill>
        <p:spPr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10535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105353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Calibri"/>
                <a:ea typeface="Arial"/>
              </a:rPr>
              <a:t>1.</a:t>
            </a:r>
            <a:r>
              <a:rPr lang="zh-CN" altLang="en-US" b="1" dirty="0">
                <a:latin typeface="Calibri"/>
                <a:ea typeface="Arial"/>
              </a:rPr>
              <a:t>前生物期 </a:t>
            </a:r>
            <a:r>
              <a:rPr lang="en-US" altLang="zh-CN" b="1" dirty="0">
                <a:latin typeface="Calibri"/>
                <a:ea typeface="Arial"/>
              </a:rPr>
              <a:t>(prebiotic period)</a:t>
            </a:r>
            <a:endParaRPr lang="zh-CN" b="1" dirty="0">
              <a:latin typeface="Calibri"/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459241" y="961232"/>
            <a:ext cx="4071981" cy="336739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ea typeface="+mn-ea"/>
              </a:rPr>
              <a:t>氨基酸、核苷酸等有机单体分子的非生物合成和积累；</a:t>
            </a:r>
            <a:endParaRPr lang="en-US" altLang="zh-CN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ea typeface="+mn-ea"/>
              </a:rPr>
              <a:t>有机单体分子在非生物体系中在非生物体系中聚合成多聚体；</a:t>
            </a:r>
            <a:endParaRPr lang="en-US" altLang="zh-CN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ea typeface="+mn-ea"/>
              </a:rPr>
              <a:t>多聚体整合成为多分子体系颗粒；</a:t>
            </a:r>
            <a:endParaRPr lang="en-US" altLang="zh-CN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ea typeface="+mn-ea"/>
              </a:rPr>
              <a:t>代谢与遗传体系的形成和演化最终产生出最简单的生命形式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原核细胞。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C2E73E5-EE55-454D-A782-444326243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569559"/>
            <a:ext cx="4109585" cy="29318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76D80E0-4D4A-4423-A328-A78857C4E98D}"/>
              </a:ext>
            </a:extLst>
          </p:cNvPr>
          <p:cNvSpPr txBox="1"/>
          <p:nvPr/>
        </p:nvSpPr>
        <p:spPr>
          <a:xfrm>
            <a:off x="4773495" y="3682910"/>
            <a:ext cx="3995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图：元古代（距今</a:t>
            </a:r>
            <a:r>
              <a:rPr lang="en-US" altLang="zh-CN" sz="1400" dirty="0">
                <a:latin typeface="+mn-ea"/>
                <a:ea typeface="+mn-ea"/>
              </a:rPr>
              <a:t>25.0</a:t>
            </a:r>
            <a:r>
              <a:rPr lang="zh-CN" altLang="en-US" sz="1400" dirty="0">
                <a:latin typeface="+mn-ea"/>
                <a:ea typeface="+mn-ea"/>
              </a:rPr>
              <a:t>亿</a:t>
            </a:r>
            <a:r>
              <a:rPr lang="en-US" altLang="zh-CN" sz="1400" dirty="0">
                <a:latin typeface="+mn-ea"/>
                <a:ea typeface="+mn-ea"/>
              </a:rPr>
              <a:t>~8.0</a:t>
            </a:r>
            <a:r>
              <a:rPr lang="zh-CN" altLang="en-US" sz="1400" dirty="0">
                <a:latin typeface="+mn-ea"/>
                <a:ea typeface="+mn-ea"/>
              </a:rPr>
              <a:t>亿年）地层中的叠层石化石，清晰展示了蓝细菌细胞层和碳酸盐沉积的周期性分布。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吴庆余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基础生命科学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:Essentials of Life Science [M] 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月第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,2006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205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895767" cy="449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23269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Calibri"/>
                <a:ea typeface="Arial"/>
              </a:rPr>
              <a:t>2.</a:t>
            </a:r>
            <a:r>
              <a:rPr lang="zh-CN" altLang="en-US" b="1" dirty="0">
                <a:latin typeface="Calibri"/>
                <a:ea typeface="Arial"/>
              </a:rPr>
              <a:t>米勒实验 </a:t>
            </a:r>
            <a:r>
              <a:rPr lang="en-US" altLang="zh-CN" b="1" dirty="0">
                <a:latin typeface="Calibri"/>
                <a:ea typeface="Arial"/>
              </a:rPr>
              <a:t>(</a:t>
            </a:r>
            <a:r>
              <a:rPr lang="en-US" altLang="zh-CN" b="1" dirty="0">
                <a:ea typeface="Arial"/>
              </a:rPr>
              <a:t>Miller–Urey experiment)</a:t>
            </a:r>
            <a:endParaRPr lang="zh-CN" b="1" dirty="0">
              <a:latin typeface="Calibri"/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5392156" y="627681"/>
            <a:ext cx="3571960" cy="263956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1953</a:t>
            </a:r>
            <a:r>
              <a:rPr lang="zh-CN" altLang="en-US" sz="1400" dirty="0">
                <a:latin typeface="+mn-ea"/>
                <a:ea typeface="+mn-ea"/>
              </a:rPr>
              <a:t>年的一次演讲中，芝加哥大学的教授尤里（</a:t>
            </a:r>
            <a:r>
              <a:rPr lang="en-US" altLang="zh-CN" sz="1400" dirty="0">
                <a:latin typeface="+mn-ea"/>
                <a:ea typeface="+mn-ea"/>
              </a:rPr>
              <a:t>Harold Urey</a:t>
            </a:r>
            <a:r>
              <a:rPr lang="zh-CN" altLang="en-US" sz="1400" dirty="0">
                <a:latin typeface="+mn-ea"/>
                <a:ea typeface="+mn-ea"/>
              </a:rPr>
              <a:t>）概述了他关于“原始汤”的想法，受此启发，作为研究生的米勒提议在实验室煮出这锅“原始汤”。尤里对此表示怀疑。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考虑到当时</a:t>
            </a:r>
            <a:r>
              <a:rPr lang="en-US" altLang="zh-CN" sz="1400" dirty="0">
                <a:latin typeface="+mn-ea"/>
                <a:ea typeface="+mn-ea"/>
              </a:rPr>
              <a:t>23</a:t>
            </a:r>
            <a:r>
              <a:rPr lang="zh-CN" altLang="en-US" sz="1400" dirty="0">
                <a:latin typeface="+mn-ea"/>
                <a:ea typeface="+mn-ea"/>
              </a:rPr>
              <a:t>岁的米勒作为一个实验家经验不足，尤里只给了他一年的时间，该实验的预算不到</a:t>
            </a:r>
            <a:r>
              <a:rPr lang="en-US" altLang="zh-CN" sz="1400" dirty="0">
                <a:latin typeface="+mn-ea"/>
                <a:ea typeface="+mn-ea"/>
              </a:rPr>
              <a:t>1000</a:t>
            </a:r>
            <a:r>
              <a:rPr lang="zh-CN" altLang="en-US" sz="1400" dirty="0">
                <a:latin typeface="+mn-ea"/>
                <a:ea typeface="+mn-ea"/>
              </a:rPr>
              <a:t>美元。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16794" y="4923751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Cooking Up Early-Earth Conditions.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Discover.[OL][2016-06-20] https://www.discovermagazine.com/the-sciences/cooking-up-early-earth-conditions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62A4F1-C3BC-4022-BA15-5661013CE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" y="713271"/>
            <a:ext cx="5242805" cy="40369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63848B-31C9-4109-95D0-18EDF60EB4F1}"/>
              </a:ext>
            </a:extLst>
          </p:cNvPr>
          <p:cNvSpPr txBox="1"/>
          <p:nvPr/>
        </p:nvSpPr>
        <p:spPr>
          <a:xfrm>
            <a:off x="5568149" y="3557166"/>
            <a:ext cx="3219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图：一位</a:t>
            </a:r>
            <a:r>
              <a:rPr lang="en-US" altLang="zh-CN" sz="1400" dirty="0">
                <a:latin typeface="+mn-ea"/>
                <a:ea typeface="+mn-ea"/>
              </a:rPr>
              <a:t>23</a:t>
            </a:r>
            <a:r>
              <a:rPr lang="zh-CN" altLang="en-US" sz="1400" dirty="0">
                <a:latin typeface="+mn-ea"/>
                <a:ea typeface="+mn-ea"/>
              </a:rPr>
              <a:t>岁的学生斯坦利</a:t>
            </a:r>
            <a:r>
              <a:rPr lang="en-US" altLang="zh-CN" sz="1400" dirty="0">
                <a:latin typeface="+mn-ea"/>
                <a:ea typeface="+mn-ea"/>
              </a:rPr>
              <a:t>·</a:t>
            </a:r>
            <a:r>
              <a:rPr lang="zh-CN" altLang="en-US" sz="1400" dirty="0">
                <a:latin typeface="+mn-ea"/>
                <a:ea typeface="+mn-ea"/>
              </a:rPr>
              <a:t>米勒（</a:t>
            </a:r>
            <a:r>
              <a:rPr lang="en-US" altLang="zh-CN" sz="1400" dirty="0">
                <a:latin typeface="+mn-ea"/>
                <a:ea typeface="+mn-ea"/>
              </a:rPr>
              <a:t>Stanley Miller</a:t>
            </a:r>
            <a:r>
              <a:rPr lang="zh-CN" altLang="en-US" sz="1400" dirty="0">
                <a:latin typeface="+mn-ea"/>
                <a:ea typeface="+mn-ea"/>
              </a:rPr>
              <a:t>）与他的“生命酿造装置”</a:t>
            </a:r>
          </a:p>
        </p:txBody>
      </p:sp>
    </p:spTree>
    <p:extLst>
      <p:ext uri="{BB962C8B-B14F-4D97-AF65-F5344CB8AC3E}">
        <p14:creationId xmlns:p14="http://schemas.microsoft.com/office/powerpoint/2010/main" val="91237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895767" cy="449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23269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Calibri"/>
                <a:ea typeface="Arial"/>
              </a:rPr>
              <a:t>2.</a:t>
            </a:r>
            <a:r>
              <a:rPr lang="zh-CN" altLang="en-US" b="1" dirty="0">
                <a:latin typeface="Calibri"/>
                <a:ea typeface="Arial"/>
              </a:rPr>
              <a:t>米勒实验 </a:t>
            </a:r>
            <a:r>
              <a:rPr lang="en-US" altLang="zh-CN" b="1" dirty="0">
                <a:ea typeface="Arial"/>
              </a:rPr>
              <a:t>(Miller–Urey experiment)</a:t>
            </a:r>
            <a:endParaRPr lang="zh-CN" b="1" dirty="0">
              <a:latin typeface="Calibri"/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5231440" y="689674"/>
            <a:ext cx="3571960" cy="393223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米勒指示学校里的吹玻璃工人制造了这样一种设备，它有两个相互连接的房间，一个模拟原始海洋，另一个模拟原始大气。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不到一周，烧瓶中的无色透明液体变成了暗褐色，其中发现了</a:t>
            </a:r>
            <a:r>
              <a:rPr lang="en-US" altLang="zh-CN" sz="1400" dirty="0">
                <a:latin typeface="+mn-ea"/>
                <a:ea typeface="+mn-ea"/>
              </a:rPr>
              <a:t>5</a:t>
            </a:r>
            <a:r>
              <a:rPr lang="zh-CN" altLang="en-US" sz="1400" dirty="0">
                <a:latin typeface="+mn-ea"/>
                <a:ea typeface="+mn-ea"/>
              </a:rPr>
              <a:t>种氨基酸和多种有机酸类。该研究结果发表在</a:t>
            </a:r>
            <a:r>
              <a:rPr lang="en-US" altLang="zh-CN" sz="1400" dirty="0">
                <a:latin typeface="+mn-ea"/>
                <a:ea typeface="+mn-ea"/>
              </a:rPr>
              <a:t>1953</a:t>
            </a:r>
            <a:r>
              <a:rPr lang="zh-CN" altLang="en-US" sz="1400" dirty="0">
                <a:latin typeface="+mn-ea"/>
                <a:ea typeface="+mn-ea"/>
              </a:rPr>
              <a:t>年的</a:t>
            </a:r>
            <a:r>
              <a:rPr lang="en-US" altLang="zh-CN" sz="1400" dirty="0">
                <a:latin typeface="+mn-ea"/>
                <a:ea typeface="+mn-ea"/>
              </a:rPr>
              <a:t>《Science》</a:t>
            </a:r>
            <a:r>
              <a:rPr lang="zh-CN" altLang="en-US" sz="1400" dirty="0">
                <a:latin typeface="+mn-ea"/>
                <a:ea typeface="+mn-ea"/>
              </a:rPr>
              <a:t>上。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2007</a:t>
            </a:r>
            <a:r>
              <a:rPr lang="zh-CN" altLang="en-US" sz="1400" dirty="0">
                <a:latin typeface="+mn-ea"/>
                <a:ea typeface="+mn-ea"/>
              </a:rPr>
              <a:t>年米勒去世后，科学家检查了原始实验中保存的密封小瓶，结果表明，米勒实验中实际上产生了</a:t>
            </a:r>
            <a:r>
              <a:rPr lang="en-US" altLang="zh-CN" sz="1400" dirty="0">
                <a:latin typeface="+mn-ea"/>
                <a:ea typeface="+mn-ea"/>
              </a:rPr>
              <a:t>20</a:t>
            </a:r>
            <a:r>
              <a:rPr lang="zh-CN" altLang="en-US" sz="1400" dirty="0">
                <a:latin typeface="+mn-ea"/>
                <a:ea typeface="+mn-ea"/>
              </a:rPr>
              <a:t>多种不同的氨基酸，这远远超过了米勒最初的报告。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Cooking Up Early-Earth Conditions.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Discover.[OL][2016-06-20] https://www.discovermagazine.com/the-sciences/cooking-up-early-earth-conditions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3E785F-6749-44C8-A85A-34B6FCFCC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11" y="627681"/>
            <a:ext cx="4555207" cy="42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1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4555207" cy="449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872160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Calibri"/>
                <a:ea typeface="Arial"/>
              </a:rPr>
              <a:t>3.</a:t>
            </a:r>
            <a:r>
              <a:rPr lang="zh-CN" altLang="en-US" b="1" dirty="0">
                <a:latin typeface="Calibri"/>
                <a:ea typeface="Arial"/>
              </a:rPr>
              <a:t>团聚体 </a:t>
            </a:r>
            <a:r>
              <a:rPr lang="en-US" altLang="zh-CN" b="1" dirty="0">
                <a:latin typeface="Calibri"/>
                <a:ea typeface="Arial"/>
              </a:rPr>
              <a:t>(coacervate)</a:t>
            </a:r>
            <a:r>
              <a:rPr lang="zh-CN" altLang="en-US" b="1" dirty="0">
                <a:latin typeface="Calibri"/>
                <a:ea typeface="Arial"/>
              </a:rPr>
              <a:t>、微球体 </a:t>
            </a:r>
            <a:r>
              <a:rPr lang="en-US" altLang="zh-CN" b="1" dirty="0">
                <a:latin typeface="Calibri"/>
                <a:ea typeface="Arial"/>
              </a:rPr>
              <a:t>(microsphere)</a:t>
            </a:r>
            <a:endParaRPr lang="zh-CN" b="1" dirty="0">
              <a:latin typeface="Calibri"/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4349151" y="652850"/>
            <a:ext cx="4555207" cy="1993238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</a:rPr>
              <a:t>前苏联生物化学家奥巴林（</a:t>
            </a:r>
            <a:r>
              <a:rPr lang="en-US" altLang="zh-CN" sz="1400" dirty="0">
                <a:latin typeface="+mn-ea"/>
                <a:ea typeface="+mn-ea"/>
              </a:rPr>
              <a:t>Oparin</a:t>
            </a:r>
            <a:r>
              <a:rPr lang="zh-CN" altLang="en-US" sz="1400" dirty="0">
                <a:latin typeface="+mn-ea"/>
                <a:ea typeface="+mn-ea"/>
              </a:rPr>
              <a:t>）发现，将多肽、核酸和多糖等放在合适的溶液中能够自动缩聚成分散的球状小滴。他将其称为“团聚体”。团聚体能从外部溶液中吸入某些分子作为反应物，并将产物释放到溶液中，完成一些简单的代谢反应。（如将</a:t>
            </a:r>
            <a:r>
              <a:rPr lang="en-US" altLang="zh-CN" sz="1400" dirty="0">
                <a:latin typeface="+mn-ea"/>
                <a:ea typeface="+mn-ea"/>
              </a:rPr>
              <a:t>1-</a:t>
            </a:r>
            <a:r>
              <a:rPr lang="zh-CN" altLang="en-US" sz="1400" dirty="0">
                <a:latin typeface="+mn-ea"/>
                <a:ea typeface="+mn-ea"/>
              </a:rPr>
              <a:t>磷酸葡萄糖转化为淀粉。）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吴庆余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基础生命科学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:Essentials of Life Science [M] 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月第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,2006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207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FC2D9E-5DD2-4AC0-B81E-8FB2216AC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56" y="660112"/>
            <a:ext cx="2557051" cy="1985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883BD9-2B89-4160-BCEC-D3E4BD3CB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" y="648185"/>
            <a:ext cx="1454655" cy="203651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0A255E-E150-44E1-A5D9-BD9D44FCFE4D}"/>
              </a:ext>
            </a:extLst>
          </p:cNvPr>
          <p:cNvGrpSpPr/>
          <p:nvPr/>
        </p:nvGrpSpPr>
        <p:grpSpPr>
          <a:xfrm>
            <a:off x="60157" y="2761559"/>
            <a:ext cx="8665389" cy="2104447"/>
            <a:chOff x="60157" y="2761559"/>
            <a:chExt cx="8665389" cy="210444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9ED0AA-9205-4B50-BD51-DE3A142F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79" y="2775660"/>
              <a:ext cx="2157467" cy="2090346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A48609F-7C84-4101-826D-C761D2FCF83B}"/>
                </a:ext>
              </a:extLst>
            </p:cNvPr>
            <p:cNvSpPr txBox="1"/>
            <p:nvPr/>
          </p:nvSpPr>
          <p:spPr>
            <a:xfrm>
              <a:off x="60157" y="2761559"/>
              <a:ext cx="4511843" cy="1993238"/>
            </a:xfrm>
            <a:prstGeom prst="rect">
              <a:avLst/>
            </a:prstGeom>
            <a:solidFill>
              <a:srgbClr val="E9E9E9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+mn-ea"/>
                  <a:ea typeface="+mn-ea"/>
                </a:rPr>
                <a:t>美国生物化学家悉尼</a:t>
              </a:r>
              <a:r>
                <a:rPr lang="en-US" altLang="zh-CN" sz="1400" dirty="0">
                  <a:latin typeface="+mn-ea"/>
                  <a:ea typeface="+mn-ea"/>
                </a:rPr>
                <a:t>·</a:t>
              </a:r>
              <a:r>
                <a:rPr lang="zh-CN" altLang="en-US" sz="1400" dirty="0">
                  <a:latin typeface="+mn-ea"/>
                  <a:ea typeface="+mn-ea"/>
                </a:rPr>
                <a:t>福克斯（</a:t>
              </a:r>
              <a:r>
                <a:rPr lang="en-US" altLang="zh-CN" sz="1400" dirty="0">
                  <a:latin typeface="+mn-ea"/>
                  <a:ea typeface="+mn-ea"/>
                </a:rPr>
                <a:t>Sidney Fox</a:t>
              </a:r>
              <a:r>
                <a:rPr lang="zh-CN" altLang="en-US" sz="1400" dirty="0">
                  <a:latin typeface="+mn-ea"/>
                  <a:ea typeface="+mn-ea"/>
                </a:rPr>
                <a:t>）发现，浓缩干燥的氨基酸在水溶液中可以形成微小的蛋白质球体，他将其称为“微球体”。它们可以从外界吸收更多的生物多聚体分子，出芽形成新的微球体。其表面膜具有选择透过性。膜内外的电荷梯度差能维持微球体能量的聚集和贮存。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F05401E-09B3-4E64-9959-7AB689FD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434" y="2761559"/>
              <a:ext cx="1585190" cy="209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6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219749"/>
            <a:ext cx="2911625" cy="4001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872160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Calibri"/>
                <a:ea typeface="Arial"/>
              </a:rPr>
              <a:t>4.</a:t>
            </a:r>
            <a:r>
              <a:rPr lang="zh-CN" altLang="en-US" b="1" dirty="0">
                <a:latin typeface="Calibri"/>
                <a:ea typeface="Arial"/>
              </a:rPr>
              <a:t>原始生命体中代谢的进化</a:t>
            </a:r>
            <a:endParaRPr lang="zh-CN" b="1" dirty="0">
              <a:latin typeface="Calibri"/>
              <a:ea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1ADFB4-F8FC-4C90-BE19-8EA50957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00" y="0"/>
            <a:ext cx="35154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23E83-094D-42B5-BA48-D2D4377514A4}"/>
              </a:ext>
            </a:extLst>
          </p:cNvPr>
          <p:cNvSpPr txBox="1"/>
          <p:nvPr/>
        </p:nvSpPr>
        <p:spPr>
          <a:xfrm>
            <a:off x="676233" y="919369"/>
            <a:ext cx="4469204" cy="360906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原球体的代谢最初极为简单：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例如，</a:t>
            </a:r>
            <a:r>
              <a:rPr lang="en-US" altLang="zh-CN" sz="1400" dirty="0">
                <a:latin typeface="+mn-ea"/>
                <a:ea typeface="+mn-ea"/>
              </a:rPr>
              <a:t>A</a:t>
            </a:r>
            <a:r>
              <a:rPr lang="zh-CN" altLang="en-US" sz="1400" dirty="0">
                <a:latin typeface="+mn-ea"/>
                <a:ea typeface="+mn-ea"/>
              </a:rPr>
              <a:t>分子能够被吸收和利用，并为该原球体提供能量，则拥有这种简单代谢系统的原球体就比不具有的原球体更有优势；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若</a:t>
            </a:r>
            <a:r>
              <a:rPr lang="en-US" altLang="zh-CN" sz="1400" dirty="0">
                <a:latin typeface="+mn-ea"/>
                <a:ea typeface="+mn-ea"/>
              </a:rPr>
              <a:t>A</a:t>
            </a:r>
            <a:r>
              <a:rPr lang="zh-CN" altLang="en-US" sz="1400" dirty="0">
                <a:latin typeface="+mn-ea"/>
                <a:ea typeface="+mn-ea"/>
              </a:rPr>
              <a:t>分子逐渐被耗尽，</a:t>
            </a:r>
            <a:r>
              <a:rPr lang="en-US" altLang="zh-CN" sz="1400" dirty="0">
                <a:latin typeface="+mn-ea"/>
                <a:ea typeface="+mn-ea"/>
              </a:rPr>
              <a:t>B</a:t>
            </a:r>
            <a:r>
              <a:rPr lang="zh-CN" altLang="en-US" sz="1400" dirty="0">
                <a:latin typeface="+mn-ea"/>
                <a:ea typeface="+mn-ea"/>
              </a:rPr>
              <a:t>分子却很丰富，自然选择将有利于能将</a:t>
            </a:r>
            <a:r>
              <a:rPr lang="en-US" altLang="zh-CN" sz="1400" dirty="0">
                <a:latin typeface="+mn-ea"/>
                <a:ea typeface="+mn-ea"/>
              </a:rPr>
              <a:t>B</a:t>
            </a:r>
            <a:r>
              <a:rPr lang="zh-CN" altLang="en-US" sz="1400" dirty="0">
                <a:latin typeface="+mn-ea"/>
                <a:ea typeface="+mn-ea"/>
              </a:rPr>
              <a:t>分子转化的团聚体；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若</a:t>
            </a:r>
            <a:r>
              <a:rPr lang="en-US" altLang="zh-CN" sz="1400" dirty="0">
                <a:latin typeface="+mn-ea"/>
                <a:ea typeface="+mn-ea"/>
              </a:rPr>
              <a:t>B</a:t>
            </a:r>
            <a:r>
              <a:rPr lang="zh-CN" altLang="en-US" sz="1400" dirty="0">
                <a:latin typeface="+mn-ea"/>
                <a:ea typeface="+mn-ea"/>
              </a:rPr>
              <a:t>分子被耗尽，</a:t>
            </a:r>
            <a:r>
              <a:rPr lang="en-US" altLang="zh-CN" sz="1400" dirty="0">
                <a:latin typeface="+mn-ea"/>
                <a:ea typeface="+mn-ea"/>
              </a:rPr>
              <a:t>C</a:t>
            </a:r>
            <a:r>
              <a:rPr lang="zh-CN" altLang="en-US" sz="1400" dirty="0">
                <a:latin typeface="+mn-ea"/>
                <a:ea typeface="+mn-ea"/>
              </a:rPr>
              <a:t>分子却很丰富，自然选择将有利于能将</a:t>
            </a:r>
            <a:r>
              <a:rPr lang="en-US" altLang="zh-CN" sz="1400" dirty="0">
                <a:latin typeface="+mn-ea"/>
                <a:ea typeface="+mn-ea"/>
              </a:rPr>
              <a:t>C</a:t>
            </a:r>
            <a:r>
              <a:rPr lang="zh-CN" altLang="en-US" sz="1400" dirty="0">
                <a:latin typeface="+mn-ea"/>
                <a:ea typeface="+mn-ea"/>
              </a:rPr>
              <a:t>分子转化的团聚体；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自然选择持续发挥作用，导致生命的代谢体系逐渐复杂以适应变化的环境。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FAC7B2-B129-4975-A036-5803448D2C19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吴庆余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基础生命科学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:Essentials of Life Science [M] 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月第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,2006</a:t>
            </a:r>
            <a:r>
              <a:rPr lang="zh-CN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208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4" y="219750"/>
            <a:ext cx="1454784" cy="4079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872160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5.RNA World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CE24EB-461E-4AC1-ACAB-7FD963CC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69" y="0"/>
            <a:ext cx="2343131" cy="5114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DDC2D1-DDAF-4333-9E41-38DB749F4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7" y="774916"/>
            <a:ext cx="2286781" cy="28584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D80A25-AEF8-4C9F-A3B7-821CAE4A71E7}"/>
              </a:ext>
            </a:extLst>
          </p:cNvPr>
          <p:cNvSpPr txBox="1"/>
          <p:nvPr/>
        </p:nvSpPr>
        <p:spPr>
          <a:xfrm>
            <a:off x="27205" y="3780619"/>
            <a:ext cx="266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</a:rPr>
              <a:t>沃特</a:t>
            </a:r>
            <a:r>
              <a:rPr lang="en-US" altLang="zh-CN" sz="1600" dirty="0">
                <a:latin typeface="+mn-ea"/>
                <a:ea typeface="+mn-ea"/>
              </a:rPr>
              <a:t>·</a:t>
            </a:r>
            <a:r>
              <a:rPr lang="zh-CN" altLang="en-US" sz="1600" dirty="0">
                <a:latin typeface="+mn-ea"/>
                <a:ea typeface="+mn-ea"/>
              </a:rPr>
              <a:t>吉尔伯特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Walter Gilbert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  <a:p>
            <a:pPr algn="ctr"/>
            <a:r>
              <a:rPr lang="en-US" altLang="zh-CN" sz="1600" dirty="0">
                <a:latin typeface="+mn-ea"/>
                <a:ea typeface="+mn-ea"/>
              </a:rPr>
              <a:t>1980</a:t>
            </a:r>
            <a:r>
              <a:rPr lang="zh-CN" altLang="en-US" sz="1600" dirty="0">
                <a:latin typeface="+mn-ea"/>
                <a:ea typeface="+mn-ea"/>
              </a:rPr>
              <a:t>年诺贝尔化学奖得主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A0AFB8-0540-418E-9E0B-C88673648EE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RNA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世界学说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. [OL] [2019-12-10] https://baike.baidu.com/item/RNA%E4%B8%96%E7%95%8C%E5%AD%A6%E8%AF%B4/8691802?fr=aladdin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11EFA1-26F4-4BC3-B27F-C816474B691C}"/>
              </a:ext>
            </a:extLst>
          </p:cNvPr>
          <p:cNvSpPr txBox="1"/>
          <p:nvPr/>
        </p:nvSpPr>
        <p:spPr>
          <a:xfrm>
            <a:off x="2796648" y="380853"/>
            <a:ext cx="3550704" cy="102374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</a:rPr>
              <a:t>“</a:t>
            </a:r>
            <a:r>
              <a:rPr lang="en-US" altLang="zh-CN" sz="1400" dirty="0">
                <a:latin typeface="+mn-ea"/>
                <a:ea typeface="+mn-ea"/>
              </a:rPr>
              <a:t>DNA→RNA→</a:t>
            </a:r>
            <a:r>
              <a:rPr lang="zh-CN" altLang="en-US" sz="1400" dirty="0">
                <a:latin typeface="+mn-ea"/>
                <a:ea typeface="+mn-ea"/>
              </a:rPr>
              <a:t>多肽链”的法则过于复杂，不太可能在演化中突然出现，那么哪一种才是最早的储存遗传信息的物质呢？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733B8-8E8C-4163-819B-E487313E566F}"/>
              </a:ext>
            </a:extLst>
          </p:cNvPr>
          <p:cNvSpPr txBox="1"/>
          <p:nvPr/>
        </p:nvSpPr>
        <p:spPr>
          <a:xfrm>
            <a:off x="2846011" y="1565699"/>
            <a:ext cx="3501341" cy="167007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DNA</a:t>
            </a:r>
            <a:r>
              <a:rPr lang="zh-CN" altLang="en-US" sz="1400" dirty="0">
                <a:latin typeface="+mn-ea"/>
                <a:ea typeface="+mn-ea"/>
              </a:rPr>
              <a:t>：无法指导蛋白质的合成；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蛋白质：自身无法进行简单的复制；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RNA</a:t>
            </a:r>
            <a:r>
              <a:rPr lang="zh-CN" altLang="en-US" sz="1400" dirty="0">
                <a:latin typeface="+mn-ea"/>
                <a:ea typeface="+mn-ea"/>
              </a:rPr>
              <a:t>：能够自我复制；能够指导蛋白质的合成；某些</a:t>
            </a:r>
            <a:r>
              <a:rPr lang="en-US" altLang="zh-CN" sz="1400" dirty="0">
                <a:latin typeface="+mn-ea"/>
                <a:ea typeface="+mn-ea"/>
              </a:rPr>
              <a:t>RNA</a:t>
            </a:r>
            <a:r>
              <a:rPr lang="zh-CN" altLang="en-US" sz="1400" dirty="0">
                <a:latin typeface="+mn-ea"/>
                <a:ea typeface="+mn-ea"/>
              </a:rPr>
              <a:t>（核酶）甚至具有酶的性质。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1ABB29-144D-4392-B020-FD7EA95FEBCB}"/>
              </a:ext>
            </a:extLst>
          </p:cNvPr>
          <p:cNvSpPr/>
          <p:nvPr/>
        </p:nvSpPr>
        <p:spPr>
          <a:xfrm>
            <a:off x="2796648" y="1565699"/>
            <a:ext cx="3550704" cy="3285900"/>
          </a:xfrm>
          <a:prstGeom prst="rect">
            <a:avLst/>
          </a:prstGeom>
          <a:solidFill>
            <a:srgbClr val="E9E9E9"/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原始汤中随机产生了具有短链</a:t>
            </a:r>
            <a:r>
              <a:rPr lang="en-US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分子</a:t>
            </a:r>
            <a:r>
              <a:rPr lang="zh-CN" altLang="en-US" sz="1400" kern="100" dirty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一些</a:t>
            </a:r>
            <a:r>
              <a:rPr lang="en-US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片段碰巧获得了能催化自身复制的功能，获得了自然选择的机会</a:t>
            </a:r>
            <a:r>
              <a:rPr lang="zh-CN" altLang="en-US" sz="1400" kern="100" dirty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lang="zh-CN" altLang="zh-CN" sz="1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进一步，自复制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的突变体获得了催化氨基酸缩合成肽的能力，形成的肽类偶然又反过来强化了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的自复制能力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分子和协助的肽类开始协同演化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，产生出更有效的系统；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RNA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基因组开始拷贝到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DNA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上，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DNA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储存和复制遗传信息的能力更加有效。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4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23135A-C9BC-48E8-8F37-FE5392B77A5C}"/>
              </a:ext>
            </a:extLst>
          </p:cNvPr>
          <p:cNvSpPr txBox="1"/>
          <p:nvPr/>
        </p:nvSpPr>
        <p:spPr>
          <a:xfrm>
            <a:off x="1737360" y="2047763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研究这个有什么意义？</a:t>
            </a:r>
          </a:p>
        </p:txBody>
      </p:sp>
    </p:spTree>
    <p:extLst>
      <p:ext uri="{BB962C8B-B14F-4D97-AF65-F5344CB8AC3E}">
        <p14:creationId xmlns:p14="http://schemas.microsoft.com/office/powerpoint/2010/main" val="186383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63291" cy="457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423269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6.</a:t>
            </a:r>
            <a:r>
              <a:rPr lang="zh-CN" alt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我们如何了解人类文明的未来？</a:t>
            </a:r>
            <a:endParaRPr lang="zh-CN" b="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878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Mediocrity principle. Wikipedia. [OL] [2019-12-10] https://en.wikipedia.org/wiki/Mediocrity_principle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19C84B-E638-4BFB-9E13-456FCE00C497}"/>
              </a:ext>
            </a:extLst>
          </p:cNvPr>
          <p:cNvSpPr txBox="1"/>
          <p:nvPr/>
        </p:nvSpPr>
        <p:spPr>
          <a:xfrm>
            <a:off x="472738" y="722081"/>
            <a:ext cx="5089985" cy="189551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  <a:ea typeface="+mn-ea"/>
              </a:rPr>
              <a:t>平庸原理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mediocrity principle</a:t>
            </a:r>
            <a:r>
              <a:rPr lang="zh-CN" altLang="en-US" sz="1600" dirty="0">
                <a:latin typeface="+mn-ea"/>
                <a:ea typeface="+mn-ea"/>
              </a:rPr>
              <a:t>）：银河系只是宇宙众多棒旋星系中平凡的一个，太阳系只是一个普通的行星系统，地球只是其中的一颗普通岩石行星。</a:t>
            </a:r>
            <a:endParaRPr lang="en-US" altLang="zh-CN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宇宙的年龄约为</a:t>
            </a:r>
            <a:r>
              <a:rPr lang="en-US" altLang="zh-CN" sz="1600" dirty="0">
                <a:latin typeface="+mn-ea"/>
                <a:ea typeface="+mn-ea"/>
              </a:rPr>
              <a:t>138.2</a:t>
            </a:r>
            <a:r>
              <a:rPr lang="zh-CN" altLang="en-US" sz="1600" dirty="0">
                <a:latin typeface="+mn-ea"/>
                <a:ea typeface="+mn-ea"/>
              </a:rPr>
              <a:t>亿年，人类诞生至今只有约两三百万年。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F763AB6-BA06-4C4D-96B9-AC37021A3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2" y="0"/>
            <a:ext cx="3423148" cy="192674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B52621-7E3C-4B1B-BFDF-64CA72AFA4B4}"/>
              </a:ext>
            </a:extLst>
          </p:cNvPr>
          <p:cNvGrpSpPr/>
          <p:nvPr/>
        </p:nvGrpSpPr>
        <p:grpSpPr>
          <a:xfrm>
            <a:off x="472738" y="1995024"/>
            <a:ext cx="8489889" cy="2970590"/>
            <a:chOff x="472738" y="1995024"/>
            <a:chExt cx="8489889" cy="297059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D5DFD61-579D-48EA-8105-2FCE2DBF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852" y="1995024"/>
              <a:ext cx="3241775" cy="289767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5496239-CB96-4771-AFBC-162CC4E58842}"/>
                </a:ext>
              </a:extLst>
            </p:cNvPr>
            <p:cNvSpPr txBox="1"/>
            <p:nvPr/>
          </p:nvSpPr>
          <p:spPr>
            <a:xfrm>
              <a:off x="472738" y="2700763"/>
              <a:ext cx="5089985" cy="2264851"/>
            </a:xfrm>
            <a:prstGeom prst="rect">
              <a:avLst/>
            </a:prstGeom>
            <a:solidFill>
              <a:srgbClr val="E9E9E9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+mn-ea"/>
                  <a:ea typeface="+mn-ea"/>
                </a:rPr>
                <a:t>Hint</a:t>
              </a:r>
              <a:r>
                <a:rPr lang="zh-CN" altLang="en-US" sz="1600" dirty="0">
                  <a:latin typeface="+mn-ea"/>
                  <a:ea typeface="+mn-ea"/>
                </a:rPr>
                <a:t>：我们观察细胞周期的时候，没有必要一直盯着一个细胞看，只需数一数某个瞬间处于各阶段的细胞分别有多少个即可。</a:t>
              </a:r>
              <a:endParaRPr lang="en-US" altLang="zh-CN" sz="1600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+mn-ea"/>
                  <a:ea typeface="+mn-ea"/>
                </a:rPr>
                <a:t>因此，若想知道一个文明各个阶段的发展情况，没有必要一直观察人类文明，只需观察一下我们周围宇宙中其他文明的发展情况即可。</a:t>
              </a:r>
              <a:endParaRPr lang="en-US" altLang="zh-CN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1776</Words>
  <Application>Microsoft Office PowerPoint</Application>
  <PresentationFormat>全屏显示(16:9)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Calibri Light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tzz</dc:creator>
  <cp:lastModifiedBy>liu chengqi</cp:lastModifiedBy>
  <cp:revision>93</cp:revision>
  <dcterms:modified xsi:type="dcterms:W3CDTF">2019-12-10T18:13:24Z</dcterms:modified>
</cp:coreProperties>
</file>