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67" r:id="rId4"/>
    <p:sldId id="257" r:id="rId5"/>
    <p:sldId id="265" r:id="rId6"/>
    <p:sldId id="260" r:id="rId7"/>
    <p:sldId id="261" r:id="rId8"/>
    <p:sldId id="262" r:id="rId9"/>
    <p:sldId id="263" r:id="rId10"/>
    <p:sldId id="264" r:id="rId11"/>
    <p:sldId id="271" r:id="rId12"/>
    <p:sldId id="277" r:id="rId13"/>
    <p:sldId id="273" r:id="rId14"/>
    <p:sldId id="274" r:id="rId15"/>
    <p:sldId id="278" r:id="rId16"/>
    <p:sldId id="268" r:id="rId17"/>
    <p:sldId id="279"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740" autoAdjust="0"/>
  </p:normalViewPr>
  <p:slideViewPr>
    <p:cSldViewPr snapToGrid="0">
      <p:cViewPr varScale="1">
        <p:scale>
          <a:sx n="93" d="100"/>
          <a:sy n="93" d="100"/>
        </p:scale>
        <p:origin x="16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E8A00-39E3-4829-A8EE-8483B84B52EB}"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E6D2-8D5D-426E-AD43-36823B421151}" type="slidenum">
              <a:rPr lang="zh-CN" altLang="en-US" smtClean="0"/>
              <a:t>‹#›</a:t>
            </a:fld>
            <a:endParaRPr lang="zh-CN" altLang="en-US"/>
          </a:p>
        </p:txBody>
      </p:sp>
    </p:spTree>
    <p:extLst>
      <p:ext uri="{BB962C8B-B14F-4D97-AF65-F5344CB8AC3E}">
        <p14:creationId xmlns:p14="http://schemas.microsoft.com/office/powerpoint/2010/main" val="71042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idu.com/s?wd=DNA%E8%81%9A%E5%90%88%E9%85%B6&amp;tn=SE_PcZhidaonwhc_ngpagmjz&amp;rsv_dl=gh_pc_zhidao"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baidu.com/s?wd=%E4%BB%8E%E5%A4%B4%E5%BC%80%E5%A7%8B&amp;tn=SE_PcZhidaonwhc_ngpagmjz&amp;rsv_dl=gh_pc_zhida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1</a:t>
            </a:fld>
            <a:endParaRPr lang="zh-CN" altLang="en-US"/>
          </a:p>
        </p:txBody>
      </p:sp>
    </p:spTree>
    <p:extLst>
      <p:ext uri="{BB962C8B-B14F-4D97-AF65-F5344CB8AC3E}">
        <p14:creationId xmlns:p14="http://schemas.microsoft.com/office/powerpoint/2010/main" val="13633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10</a:t>
            </a:fld>
            <a:endParaRPr lang="zh-CN" altLang="en-US"/>
          </a:p>
        </p:txBody>
      </p:sp>
    </p:spTree>
    <p:extLst>
      <p:ext uri="{BB962C8B-B14F-4D97-AF65-F5344CB8AC3E}">
        <p14:creationId xmlns:p14="http://schemas.microsoft.com/office/powerpoint/2010/main" val="2841469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首先，引物会与样品中的</a:t>
            </a:r>
            <a:r>
              <a:rPr lang="en-US" altLang="zh-CN" sz="1200" kern="1200" dirty="0">
                <a:solidFill>
                  <a:schemeClr val="tx1"/>
                </a:solidFill>
                <a:effectLst/>
                <a:latin typeface="+mn-lt"/>
                <a:ea typeface="+mn-ea"/>
                <a:cs typeface="+mn-cs"/>
              </a:rPr>
              <a:t>DNA</a:t>
            </a:r>
            <a:r>
              <a:rPr lang="zh-CN" altLang="zh-CN" sz="1200" kern="1200" dirty="0">
                <a:solidFill>
                  <a:schemeClr val="tx1"/>
                </a:solidFill>
                <a:effectLst/>
                <a:latin typeface="+mn-lt"/>
                <a:ea typeface="+mn-ea"/>
                <a:cs typeface="+mn-cs"/>
              </a:rPr>
              <a:t>片段的接头序列互补配对，固定在通道表</a:t>
            </a:r>
          </a:p>
          <a:p>
            <a:r>
              <a:rPr lang="zh-CN" altLang="zh-CN" sz="1200" kern="1200" dirty="0">
                <a:solidFill>
                  <a:schemeClr val="tx1"/>
                </a:solidFill>
                <a:effectLst/>
                <a:latin typeface="+mn-lt"/>
                <a:ea typeface="+mn-ea"/>
                <a:cs typeface="+mn-cs"/>
              </a:rPr>
              <a:t>通过合酶生成杂交片段的互补片段，然后加入</a:t>
            </a:r>
            <a:r>
              <a:rPr lang="en-US" altLang="zh-CN" sz="1200" kern="1200" dirty="0">
                <a:solidFill>
                  <a:schemeClr val="tx1"/>
                </a:solidFill>
                <a:effectLst/>
                <a:latin typeface="+mn-lt"/>
                <a:ea typeface="+mn-ea"/>
                <a:cs typeface="+mn-cs"/>
              </a:rPr>
              <a:t>NaOH</a:t>
            </a:r>
            <a:r>
              <a:rPr lang="zh-CN" altLang="zh-CN" sz="1200" kern="1200" dirty="0">
                <a:solidFill>
                  <a:schemeClr val="tx1"/>
                </a:solidFill>
                <a:effectLst/>
                <a:latin typeface="+mn-lt"/>
                <a:ea typeface="+mn-ea"/>
                <a:cs typeface="+mn-cs"/>
              </a:rPr>
              <a:t>碱溶液后，双链分子变性，原始模板链（左边的链）被流动池中的液体洗去</a:t>
            </a:r>
          </a:p>
          <a:p>
            <a:r>
              <a:rPr lang="zh-CN" altLang="zh-CN" sz="1200" kern="1200" dirty="0">
                <a:solidFill>
                  <a:schemeClr val="tx1"/>
                </a:solidFill>
                <a:effectLst/>
                <a:latin typeface="+mn-lt"/>
                <a:ea typeface="+mn-ea"/>
                <a:cs typeface="+mn-cs"/>
              </a:rPr>
              <a:t>加入中性液体用于中和碱溶液，剩下的单链拷贝链另一端的接头就会与通道表面的引物结合，形成单链桥。</a:t>
            </a:r>
          </a:p>
          <a:p>
            <a:r>
              <a:rPr lang="zh-CN" altLang="zh-CN" sz="1200" kern="1200" dirty="0">
                <a:solidFill>
                  <a:schemeClr val="tx1"/>
                </a:solidFill>
                <a:effectLst/>
                <a:latin typeface="+mn-lt"/>
                <a:ea typeface="+mn-ea"/>
                <a:cs typeface="+mn-cs"/>
              </a:rPr>
              <a:t>同样的，在聚合酶参与下，生成互补链，最终形成双链桥</a:t>
            </a:r>
          </a:p>
          <a:p>
            <a:r>
              <a:rPr lang="zh-CN" altLang="zh-CN" sz="1200" kern="1200" dirty="0">
                <a:solidFill>
                  <a:schemeClr val="tx1"/>
                </a:solidFill>
                <a:effectLst/>
                <a:latin typeface="+mn-lt"/>
                <a:ea typeface="+mn-ea"/>
                <a:cs typeface="+mn-cs"/>
              </a:rPr>
              <a:t>通过变性，</a:t>
            </a:r>
            <a:r>
              <a:rPr lang="en-US" altLang="zh-CN" sz="1200" kern="1200" dirty="0">
                <a:solidFill>
                  <a:schemeClr val="tx1"/>
                </a:solidFill>
                <a:effectLst/>
                <a:latin typeface="+mn-lt"/>
                <a:ea typeface="+mn-ea"/>
                <a:cs typeface="+mn-cs"/>
              </a:rPr>
              <a:t>DNA</a:t>
            </a:r>
            <a:r>
              <a:rPr lang="zh-CN" altLang="zh-CN" sz="1200" kern="1200" dirty="0">
                <a:solidFill>
                  <a:schemeClr val="tx1"/>
                </a:solidFill>
                <a:effectLst/>
                <a:latin typeface="+mn-lt"/>
                <a:ea typeface="+mn-ea"/>
                <a:cs typeface="+mn-cs"/>
              </a:rPr>
              <a:t>分子线性化，变为两个单链拷贝</a:t>
            </a:r>
          </a:p>
          <a:p>
            <a:r>
              <a:rPr lang="zh-CN" altLang="zh-CN" sz="1200" kern="1200" dirty="0">
                <a:solidFill>
                  <a:schemeClr val="tx1"/>
                </a:solidFill>
                <a:effectLst/>
                <a:latin typeface="+mn-lt"/>
                <a:ea typeface="+mn-ea"/>
                <a:cs typeface="+mn-cs"/>
              </a:rPr>
              <a:t>它们又分别与自己配对的引物结合</a:t>
            </a:r>
          </a:p>
          <a:p>
            <a:r>
              <a:rPr lang="zh-CN" altLang="zh-CN" sz="1200" kern="1200" dirty="0">
                <a:solidFill>
                  <a:schemeClr val="tx1"/>
                </a:solidFill>
                <a:effectLst/>
                <a:latin typeface="+mn-lt"/>
                <a:ea typeface="+mn-ea"/>
                <a:cs typeface="+mn-cs"/>
              </a:rPr>
              <a:t>重复这个循环，同时形成数百万的簇。在这个过程中，所有的</a:t>
            </a:r>
            <a:r>
              <a:rPr lang="en-US" altLang="zh-CN" sz="1200" kern="1200" dirty="0">
                <a:solidFill>
                  <a:schemeClr val="tx1"/>
                </a:solidFill>
                <a:effectLst/>
                <a:latin typeface="+mn-lt"/>
                <a:ea typeface="+mn-ea"/>
                <a:cs typeface="+mn-cs"/>
              </a:rPr>
              <a:t>DNA</a:t>
            </a:r>
            <a:r>
              <a:rPr lang="zh-CN" altLang="zh-CN" sz="1200" kern="1200" dirty="0">
                <a:solidFill>
                  <a:schemeClr val="tx1"/>
                </a:solidFill>
                <a:effectLst/>
                <a:latin typeface="+mn-lt"/>
                <a:ea typeface="+mn-ea"/>
                <a:cs typeface="+mn-cs"/>
              </a:rPr>
              <a:t>片段都会被克隆扩增。</a:t>
            </a:r>
          </a:p>
          <a:p>
            <a:r>
              <a:rPr lang="zh-CN" altLang="zh-CN" sz="1200" kern="1200" dirty="0">
                <a:solidFill>
                  <a:schemeClr val="tx1"/>
                </a:solidFill>
                <a:effectLst/>
                <a:latin typeface="+mn-lt"/>
                <a:ea typeface="+mn-ea"/>
                <a:cs typeface="+mn-cs"/>
              </a:rPr>
              <a:t>桥式扩增后，反向链会被切断洗去，仅留下正向链。为防止特异性结合重新形成单链桥，</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端被封锁</a:t>
            </a:r>
          </a:p>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11</a:t>
            </a:fld>
            <a:endParaRPr lang="zh-CN" altLang="en-US"/>
          </a:p>
        </p:txBody>
      </p:sp>
    </p:spTree>
    <p:extLst>
      <p:ext uri="{BB962C8B-B14F-4D97-AF65-F5344CB8AC3E}">
        <p14:creationId xmlns:p14="http://schemas.microsoft.com/office/powerpoint/2010/main" val="325358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12</a:t>
            </a:fld>
            <a:endParaRPr lang="zh-CN" altLang="en-US"/>
          </a:p>
        </p:txBody>
      </p:sp>
    </p:spTree>
    <p:extLst>
      <p:ext uri="{BB962C8B-B14F-4D97-AF65-F5344CB8AC3E}">
        <p14:creationId xmlns:p14="http://schemas.microsoft.com/office/powerpoint/2010/main" val="3704865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四代测序技术</a:t>
            </a:r>
            <a:r>
              <a:rPr lang="en-US" altLang="zh-CN" dirty="0"/>
              <a:t>,</a:t>
            </a:r>
            <a:r>
              <a:rPr lang="zh-CN" altLang="en-US" dirty="0"/>
              <a:t>即纳米孔测序技术</a:t>
            </a:r>
            <a:r>
              <a:rPr lang="en-US" altLang="zh-CN" dirty="0"/>
              <a:t>,</a:t>
            </a:r>
            <a:r>
              <a:rPr lang="zh-CN" altLang="en-US" dirty="0"/>
              <a:t>该方法不同于其他测序方法</a:t>
            </a:r>
            <a:r>
              <a:rPr lang="en-US" altLang="zh-CN" dirty="0"/>
              <a:t>,</a:t>
            </a:r>
            <a:r>
              <a:rPr lang="zh-CN" altLang="en-US" dirty="0"/>
              <a:t>不需要对</a:t>
            </a:r>
            <a:r>
              <a:rPr lang="en-US" altLang="zh-CN" dirty="0"/>
              <a:t>DNA</a:t>
            </a:r>
            <a:r>
              <a:rPr lang="zh-CN" altLang="en-US" dirty="0"/>
              <a:t>进行生物或化学处理</a:t>
            </a:r>
            <a:r>
              <a:rPr lang="en-US" altLang="zh-CN" dirty="0"/>
              <a:t>,</a:t>
            </a:r>
            <a:r>
              <a:rPr lang="zh-CN" altLang="en-US" dirty="0"/>
              <a:t>而采用物理办法直接读出 </a:t>
            </a:r>
            <a:r>
              <a:rPr lang="en-US" altLang="zh-CN" dirty="0"/>
              <a:t>DNA</a:t>
            </a:r>
            <a:r>
              <a:rPr lang="zh-CN" altLang="en-US" dirty="0"/>
              <a:t>序列。原理可以简单的描述为</a:t>
            </a:r>
            <a:r>
              <a:rPr lang="en-US" altLang="zh-CN" dirty="0"/>
              <a:t>: </a:t>
            </a:r>
            <a:r>
              <a:rPr lang="zh-CN" altLang="en-US" dirty="0"/>
              <a:t>单个碱基通过纳米尺度的通道时</a:t>
            </a:r>
            <a:r>
              <a:rPr lang="en-US" altLang="zh-CN" dirty="0"/>
              <a:t>, </a:t>
            </a:r>
            <a:r>
              <a:rPr lang="zh-CN" altLang="en-US" dirty="0"/>
              <a:t>会引起通道电学性质的变化。</a:t>
            </a:r>
          </a:p>
        </p:txBody>
      </p:sp>
      <p:sp>
        <p:nvSpPr>
          <p:cNvPr id="4" name="灯片编号占位符 3"/>
          <p:cNvSpPr>
            <a:spLocks noGrp="1"/>
          </p:cNvSpPr>
          <p:nvPr>
            <p:ph type="sldNum" sz="quarter" idx="5"/>
          </p:nvPr>
        </p:nvSpPr>
        <p:spPr/>
        <p:txBody>
          <a:bodyPr/>
          <a:lstStyle/>
          <a:p>
            <a:fld id="{8F24E6D2-8D5D-426E-AD43-36823B421151}" type="slidenum">
              <a:rPr lang="zh-CN" altLang="en-US" smtClean="0"/>
              <a:t>14</a:t>
            </a:fld>
            <a:endParaRPr lang="zh-CN" altLang="en-US"/>
          </a:p>
        </p:txBody>
      </p:sp>
    </p:spTree>
    <p:extLst>
      <p:ext uri="{BB962C8B-B14F-4D97-AF65-F5344CB8AC3E}">
        <p14:creationId xmlns:p14="http://schemas.microsoft.com/office/powerpoint/2010/main" val="169165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虽然三代测序现在已经商用，但是目前的主流还是二代测序，尤其是</a:t>
            </a:r>
            <a:r>
              <a:rPr lang="en-US" altLang="zh-CN" dirty="0"/>
              <a:t>Illumina</a:t>
            </a:r>
            <a:r>
              <a:rPr lang="zh-CN" altLang="en-US" dirty="0"/>
              <a:t>公司的测序方式更是大行其道。</a:t>
            </a:r>
          </a:p>
        </p:txBody>
      </p:sp>
      <p:sp>
        <p:nvSpPr>
          <p:cNvPr id="4" name="灯片编号占位符 3"/>
          <p:cNvSpPr>
            <a:spLocks noGrp="1"/>
          </p:cNvSpPr>
          <p:nvPr>
            <p:ph type="sldNum" sz="quarter" idx="5"/>
          </p:nvPr>
        </p:nvSpPr>
        <p:spPr/>
        <p:txBody>
          <a:bodyPr/>
          <a:lstStyle/>
          <a:p>
            <a:fld id="{8F24E6D2-8D5D-426E-AD43-36823B421151}" type="slidenum">
              <a:rPr lang="zh-CN" altLang="en-US" smtClean="0"/>
              <a:t>15</a:t>
            </a:fld>
            <a:endParaRPr lang="zh-CN" altLang="en-US"/>
          </a:p>
        </p:txBody>
      </p:sp>
    </p:spTree>
    <p:extLst>
      <p:ext uri="{BB962C8B-B14F-4D97-AF65-F5344CB8AC3E}">
        <p14:creationId xmlns:p14="http://schemas.microsoft.com/office/powerpoint/2010/main" val="1059683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高通量测序设备的广泛应用，基因数据量也呈倍数增长。数据量的增长，也使得基因测序的工作重心从繁重的人工测序转到了中游的数据分析上。从二代测序仪运行下来得到的原始数据并不能提供关于疾病的信息，需要后期经过基因组的比对，数据的过滤筛选等多个步骤才能得到基因组上的变异信息，才能为疾病的诊断和治疗提供参考。基因数据分析和解读，关系到下游基因测序的应用，其是掣肘基因测序行业发展的关键环节。目前基因测序数据分析市场行业集中度比较低，全球约有超过</a:t>
            </a:r>
            <a:r>
              <a:rPr lang="en-US" altLang="zh-CN" dirty="0"/>
              <a:t>100</a:t>
            </a:r>
            <a:r>
              <a:rPr lang="zh-CN" altLang="en-US" dirty="0"/>
              <a:t>家生物信息公司从事基因数据的分析和处理。同时现阶段生物信息公司业务往往大而杂，而专注某一医疗领域的生物信息公司（如精准癌症）少之又少。国内市场专注基因组数据分析的生物信息公司并不多，以华大基因、荣之联等为代表，自己拥有核心算法的公司将从中受益，该领域值得期待。</a:t>
            </a:r>
          </a:p>
        </p:txBody>
      </p:sp>
      <p:sp>
        <p:nvSpPr>
          <p:cNvPr id="4" name="灯片编号占位符 3"/>
          <p:cNvSpPr>
            <a:spLocks noGrp="1"/>
          </p:cNvSpPr>
          <p:nvPr>
            <p:ph type="sldNum" sz="quarter" idx="5"/>
          </p:nvPr>
        </p:nvSpPr>
        <p:spPr/>
        <p:txBody>
          <a:bodyPr/>
          <a:lstStyle/>
          <a:p>
            <a:fld id="{8F24E6D2-8D5D-426E-AD43-36823B421151}" type="slidenum">
              <a:rPr lang="zh-CN" altLang="en-US" smtClean="0"/>
              <a:t>16</a:t>
            </a:fld>
            <a:endParaRPr lang="zh-CN" altLang="en-US"/>
          </a:p>
        </p:txBody>
      </p:sp>
    </p:spTree>
    <p:extLst>
      <p:ext uri="{BB962C8B-B14F-4D97-AF65-F5344CB8AC3E}">
        <p14:creationId xmlns:p14="http://schemas.microsoft.com/office/powerpoint/2010/main" val="3851348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E6D2-8D5D-426E-AD43-36823B42115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6034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选题：近些年，基因测序市场规模在逐渐增大，因此我们做就选了这么个题目。</a:t>
            </a:r>
          </a:p>
        </p:txBody>
      </p:sp>
      <p:sp>
        <p:nvSpPr>
          <p:cNvPr id="4" name="灯片编号占位符 3"/>
          <p:cNvSpPr>
            <a:spLocks noGrp="1"/>
          </p:cNvSpPr>
          <p:nvPr>
            <p:ph type="sldNum" sz="quarter" idx="5"/>
          </p:nvPr>
        </p:nvSpPr>
        <p:spPr/>
        <p:txBody>
          <a:bodyPr/>
          <a:lstStyle/>
          <a:p>
            <a:fld id="{8F24E6D2-8D5D-426E-AD43-36823B421151}" type="slidenum">
              <a:rPr lang="zh-CN" altLang="en-US" smtClean="0"/>
              <a:t>2</a:t>
            </a:fld>
            <a:endParaRPr lang="zh-CN" altLang="en-US"/>
          </a:p>
        </p:txBody>
      </p:sp>
    </p:spTree>
    <p:extLst>
      <p:ext uri="{BB962C8B-B14F-4D97-AF65-F5344CB8AC3E}">
        <p14:creationId xmlns:p14="http://schemas.microsoft.com/office/powerpoint/2010/main" val="427399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简单了解下基因测序的发展历史。基因测序技术，又称</a:t>
            </a:r>
            <a:r>
              <a:rPr lang="en-US" altLang="zh-CN" dirty="0"/>
              <a:t>DNA</a:t>
            </a:r>
            <a:r>
              <a:rPr lang="zh-CN" altLang="en-US" dirty="0"/>
              <a:t>测序技术，是分子生物学研究中最常用的技术，它的出现极大地推动了生物学的发展成熟。该技术始于</a:t>
            </a:r>
            <a:r>
              <a:rPr lang="en-US" altLang="zh-CN" dirty="0"/>
              <a:t>20</a:t>
            </a:r>
            <a:r>
              <a:rPr lang="zh-CN" altLang="en-US" dirty="0"/>
              <a:t>世纪</a:t>
            </a:r>
            <a:r>
              <a:rPr lang="en-US" altLang="zh-CN" dirty="0"/>
              <a:t>70</a:t>
            </a:r>
            <a:r>
              <a:rPr lang="zh-CN" altLang="en-US" dirty="0"/>
              <a:t>年代中期。</a:t>
            </a:r>
            <a:r>
              <a:rPr lang="en-US" altLang="zh-CN" dirty="0"/>
              <a:t>1977</a:t>
            </a:r>
            <a:r>
              <a:rPr lang="zh-CN" altLang="en-US" dirty="0"/>
              <a:t>年</a:t>
            </a:r>
            <a:r>
              <a:rPr lang="en-US" altLang="zh-CN" dirty="0"/>
              <a:t>Maxam</a:t>
            </a:r>
            <a:r>
              <a:rPr lang="zh-CN" altLang="en-US" dirty="0"/>
              <a:t>和</a:t>
            </a:r>
            <a:r>
              <a:rPr lang="en-US" altLang="zh-CN" dirty="0"/>
              <a:t>Gilbert</a:t>
            </a:r>
            <a:r>
              <a:rPr lang="zh-CN" altLang="en-US" dirty="0"/>
              <a:t>报道了通过化学降解测定</a:t>
            </a:r>
            <a:r>
              <a:rPr lang="en-US" altLang="zh-CN" dirty="0"/>
              <a:t>DNA</a:t>
            </a:r>
            <a:r>
              <a:rPr lang="zh-CN" altLang="en-US" dirty="0"/>
              <a:t>序列的方法。</a:t>
            </a:r>
            <a:r>
              <a:rPr lang="en-US" altLang="zh-CN" dirty="0"/>
              <a:t>[1]</a:t>
            </a:r>
            <a:r>
              <a:rPr lang="zh-CN" altLang="en-US" dirty="0"/>
              <a:t>同一时期，</a:t>
            </a:r>
            <a:r>
              <a:rPr lang="en-US" altLang="zh-CN" dirty="0"/>
              <a:t>Sanger</a:t>
            </a:r>
            <a:r>
              <a:rPr lang="zh-CN" altLang="en-US" dirty="0"/>
              <a:t>发明了双脱氧链终止法。</a:t>
            </a:r>
            <a:r>
              <a:rPr lang="en-US" altLang="zh-CN" dirty="0"/>
              <a:t>20</a:t>
            </a:r>
            <a:r>
              <a:rPr lang="zh-CN" altLang="en-US" dirty="0"/>
              <a:t>世纪</a:t>
            </a:r>
            <a:r>
              <a:rPr lang="en-US" altLang="zh-CN" dirty="0"/>
              <a:t>90</a:t>
            </a:r>
            <a:r>
              <a:rPr lang="zh-CN" altLang="en-US" dirty="0"/>
              <a:t>年代初出现的荧光自动测序技术将</a:t>
            </a:r>
            <a:r>
              <a:rPr lang="en-US" altLang="zh-CN" dirty="0"/>
              <a:t>DNA </a:t>
            </a:r>
            <a:r>
              <a:rPr lang="zh-CN" altLang="en-US" dirty="0"/>
              <a:t>测序带入自动化测序的时代。这些技术统称为第一代基因测序技术。最近几年发展起来的第二代基因测序技术则使得</a:t>
            </a:r>
            <a:r>
              <a:rPr lang="en-US" altLang="zh-CN" dirty="0"/>
              <a:t>DNA </a:t>
            </a:r>
            <a:r>
              <a:rPr lang="zh-CN" altLang="en-US" dirty="0"/>
              <a:t>测序进入了高通量、低成本的时代。目前，基于单分子读取技术的第三代测序技术已经出现，该技术测定</a:t>
            </a:r>
            <a:r>
              <a:rPr lang="en-US" altLang="zh-CN" dirty="0"/>
              <a:t>DNA </a:t>
            </a:r>
            <a:r>
              <a:rPr lang="zh-CN" altLang="en-US" dirty="0"/>
              <a:t>序列更快，并有望进一步降低测序成本。</a:t>
            </a:r>
          </a:p>
        </p:txBody>
      </p:sp>
      <p:sp>
        <p:nvSpPr>
          <p:cNvPr id="4" name="灯片编号占位符 3"/>
          <p:cNvSpPr>
            <a:spLocks noGrp="1"/>
          </p:cNvSpPr>
          <p:nvPr>
            <p:ph type="sldNum" sz="quarter" idx="5"/>
          </p:nvPr>
        </p:nvSpPr>
        <p:spPr/>
        <p:txBody>
          <a:bodyPr/>
          <a:lstStyle/>
          <a:p>
            <a:fld id="{8F24E6D2-8D5D-426E-AD43-36823B421151}" type="slidenum">
              <a:rPr lang="zh-CN" altLang="en-US" smtClean="0"/>
              <a:t>3</a:t>
            </a:fld>
            <a:endParaRPr lang="zh-CN" altLang="en-US"/>
          </a:p>
        </p:txBody>
      </p:sp>
    </p:spTree>
    <p:extLst>
      <p:ext uri="{BB962C8B-B14F-4D97-AF65-F5344CB8AC3E}">
        <p14:creationId xmlns:p14="http://schemas.microsoft.com/office/powerpoint/2010/main" val="237343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提到基因测序就不得不提到</a:t>
            </a:r>
            <a:r>
              <a:rPr lang="en-US" altLang="zh-CN" dirty="0" err="1"/>
              <a:t>sange</a:t>
            </a:r>
            <a:r>
              <a:rPr lang="zh-CN" altLang="en-US" dirty="0"/>
              <a:t>，</a:t>
            </a:r>
          </a:p>
        </p:txBody>
      </p:sp>
      <p:sp>
        <p:nvSpPr>
          <p:cNvPr id="4" name="灯片编号占位符 3"/>
          <p:cNvSpPr>
            <a:spLocks noGrp="1"/>
          </p:cNvSpPr>
          <p:nvPr>
            <p:ph type="sldNum" sz="quarter" idx="5"/>
          </p:nvPr>
        </p:nvSpPr>
        <p:spPr/>
        <p:txBody>
          <a:bodyPr/>
          <a:lstStyle/>
          <a:p>
            <a:fld id="{8F24E6D2-8D5D-426E-AD43-36823B421151}" type="slidenum">
              <a:rPr lang="zh-CN" altLang="en-US" smtClean="0"/>
              <a:t>4</a:t>
            </a:fld>
            <a:endParaRPr lang="zh-CN" altLang="en-US"/>
          </a:p>
        </p:txBody>
      </p:sp>
    </p:spTree>
    <p:extLst>
      <p:ext uri="{BB962C8B-B14F-4D97-AF65-F5344CB8AC3E}">
        <p14:creationId xmlns:p14="http://schemas.microsoft.com/office/powerpoint/2010/main" val="342038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PCR:</a:t>
            </a:r>
            <a:r>
              <a:rPr lang="zh-CN" altLang="en-US" dirty="0"/>
              <a:t>聚合酶链反应</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3020204020204" pitchFamily="34" charset="-122"/>
                <a:ea typeface="微软雅黑" panose="020B0503020204020204" pitchFamily="34" charset="-122"/>
              </a:rPr>
              <a:t>简单来讲就是复制出足够多的样品片段，以保证测序样品的纯度和浓度</a:t>
            </a:r>
            <a:r>
              <a:rPr lang="zh-CN" altLang="en-US" dirty="0">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5</a:t>
            </a:fld>
            <a:endParaRPr lang="zh-CN" altLang="en-US"/>
          </a:p>
        </p:txBody>
      </p:sp>
    </p:spTree>
    <p:extLst>
      <p:ext uri="{BB962C8B-B14F-4D97-AF65-F5344CB8AC3E}">
        <p14:creationId xmlns:p14="http://schemas.microsoft.com/office/powerpoint/2010/main" val="3464166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ddNTP</a:t>
            </a:r>
            <a:r>
              <a:rPr lang="zh-CN" altLang="en-US" dirty="0"/>
              <a:t>有四种分别为</a:t>
            </a:r>
            <a:r>
              <a:rPr lang="en-US" altLang="zh-CN" dirty="0"/>
              <a:t>ddATP ddTTP ddCTP ddGTP</a:t>
            </a:r>
            <a:r>
              <a:rPr lang="zh-CN" altLang="en-US" dirty="0"/>
              <a:t>，其实也是对应</a:t>
            </a:r>
            <a:r>
              <a:rPr lang="en-US" altLang="zh-CN" dirty="0"/>
              <a:t>DNA</a:t>
            </a:r>
            <a:r>
              <a:rPr lang="zh-CN" altLang="en-US" dirty="0"/>
              <a:t>四个碱基。</a:t>
            </a:r>
            <a:endParaRPr lang="en-US" altLang="zh-CN" dirty="0"/>
          </a:p>
          <a:p>
            <a:r>
              <a:rPr lang="en-US" altLang="zh-CN" dirty="0"/>
              <a:t>//</a:t>
            </a:r>
            <a:r>
              <a:rPr lang="zh-CN" altLang="en-US" dirty="0"/>
              <a:t>复制时需要引物的原因很简单，因为</a:t>
            </a:r>
            <a:r>
              <a:rPr lang="en-US" altLang="zh-CN" dirty="0">
                <a:hlinkClick r:id="rId3"/>
              </a:rPr>
              <a:t>DNA</a:t>
            </a:r>
            <a:r>
              <a:rPr lang="zh-CN" altLang="en-US" dirty="0">
                <a:hlinkClick r:id="rId3"/>
              </a:rPr>
              <a:t>聚合酶</a:t>
            </a:r>
            <a:r>
              <a:rPr lang="zh-CN" altLang="en-US" dirty="0"/>
              <a:t>不能</a:t>
            </a:r>
            <a:r>
              <a:rPr lang="zh-CN" altLang="en-US" dirty="0">
                <a:hlinkClick r:id="rId4"/>
              </a:rPr>
              <a:t>从头开始</a:t>
            </a:r>
            <a:r>
              <a:rPr lang="zh-CN" altLang="en-US" dirty="0"/>
              <a:t>合成</a:t>
            </a:r>
            <a:r>
              <a:rPr lang="en-US" altLang="zh-CN" dirty="0"/>
              <a:t>DNA</a:t>
            </a:r>
            <a:r>
              <a:rPr lang="zh-CN" altLang="en-US" dirty="0"/>
              <a:t>，前面必须有一段</a:t>
            </a:r>
            <a:r>
              <a:rPr lang="en-US" altLang="zh-CN" dirty="0"/>
              <a:t>DNA</a:t>
            </a:r>
            <a:r>
              <a:rPr lang="zh-CN" altLang="en-US" dirty="0"/>
              <a:t>或</a:t>
            </a:r>
            <a:r>
              <a:rPr lang="en-US" altLang="zh-CN" dirty="0"/>
              <a:t>RNA</a:t>
            </a:r>
            <a:r>
              <a:rPr lang="zh-CN" altLang="en-US" dirty="0"/>
              <a:t>作为引物。</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6</a:t>
            </a:fld>
            <a:endParaRPr lang="zh-CN" altLang="en-US"/>
          </a:p>
        </p:txBody>
      </p:sp>
    </p:spTree>
    <p:extLst>
      <p:ext uri="{BB962C8B-B14F-4D97-AF65-F5344CB8AC3E}">
        <p14:creationId xmlns:p14="http://schemas.microsoft.com/office/powerpoint/2010/main" val="3806070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rPr>
              <a:t>ddNTP</a:t>
            </a:r>
            <a:r>
              <a:rPr lang="zh-CN" altLang="en-US" sz="1200" dirty="0">
                <a:latin typeface="微软雅黑" panose="020B0503020204020204" pitchFamily="34" charset="-122"/>
                <a:ea typeface="微软雅黑" panose="020B0503020204020204" pitchFamily="34" charset="-122"/>
              </a:rPr>
              <a:t>（双脱氧核苷酸分子）</a:t>
            </a:r>
            <a:r>
              <a:rPr lang="zh-CN" altLang="zh-CN"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2'</a:t>
            </a:r>
            <a:r>
              <a:rPr lang="zh-CN" altLang="zh-CN"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3'</a:t>
            </a:r>
            <a:r>
              <a:rPr lang="zh-CN" altLang="zh-CN" sz="1200" dirty="0">
                <a:latin typeface="微软雅黑" panose="020B0503020204020204" pitchFamily="34" charset="-122"/>
                <a:ea typeface="微软雅黑" panose="020B0503020204020204" pitchFamily="34" charset="-122"/>
              </a:rPr>
              <a:t>端都不含羟基，因此其结合到</a:t>
            </a:r>
            <a:r>
              <a:rPr lang="en-US" altLang="zh-CN" sz="1200" dirty="0">
                <a:latin typeface="微软雅黑" panose="020B0503020204020204" pitchFamily="34" charset="-122"/>
                <a:ea typeface="微软雅黑" panose="020B0503020204020204" pitchFamily="34" charset="-122"/>
              </a:rPr>
              <a:t>DNA</a:t>
            </a:r>
            <a:r>
              <a:rPr lang="zh-CN" altLang="zh-CN" sz="1200" dirty="0">
                <a:latin typeface="微软雅黑" panose="020B0503020204020204" pitchFamily="34" charset="-122"/>
                <a:ea typeface="微软雅黑" panose="020B0503020204020204" pitchFamily="34" charset="-122"/>
              </a:rPr>
              <a:t>链上之后，合成核酸链的过程中无法形成磷酸二酯键，从而导致</a:t>
            </a:r>
            <a:r>
              <a:rPr lang="en-US" altLang="zh-CN" sz="1200" dirty="0">
                <a:latin typeface="微软雅黑" panose="020B0503020204020204" pitchFamily="34" charset="-122"/>
                <a:ea typeface="微软雅黑" panose="020B0503020204020204" pitchFamily="34" charset="-122"/>
              </a:rPr>
              <a:t>DNA</a:t>
            </a:r>
            <a:r>
              <a:rPr lang="zh-CN" altLang="zh-CN" sz="1200" dirty="0">
                <a:latin typeface="微软雅黑" panose="020B0503020204020204" pitchFamily="34" charset="-122"/>
                <a:ea typeface="微软雅黑" panose="020B0503020204020204" pitchFamily="34" charset="-122"/>
              </a:rPr>
              <a:t>合成反应中断。</a:t>
            </a:r>
          </a:p>
          <a:p>
            <a:pPr marL="0" indent="0">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ddNTP</a:t>
            </a:r>
            <a:r>
              <a:rPr lang="zh-CN" altLang="en-US" sz="1200" dirty="0">
                <a:latin typeface="微软雅黑" panose="020B0503020204020204" pitchFamily="34" charset="-122"/>
                <a:ea typeface="微软雅黑" panose="020B0503020204020204" pitchFamily="34" charset="-122"/>
              </a:rPr>
              <a:t>包括</a:t>
            </a:r>
            <a:r>
              <a:rPr lang="en-US" altLang="zh-CN" sz="1200" dirty="0">
                <a:latin typeface="微软雅黑" panose="020B0503020204020204" pitchFamily="34" charset="-122"/>
                <a:ea typeface="微软雅黑" panose="020B0503020204020204" pitchFamily="34" charset="-122"/>
              </a:rPr>
              <a:t>ddATP</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ddTTP</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ddCTP</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ddGTP</a:t>
            </a:r>
            <a:r>
              <a:rPr lang="zh-CN" altLang="en-US" sz="1200" dirty="0">
                <a:latin typeface="微软雅黑" panose="020B0503020204020204" pitchFamily="34" charset="-122"/>
                <a:ea typeface="微软雅黑" panose="020B0503020204020204" pitchFamily="34" charset="-122"/>
              </a:rPr>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7</a:t>
            </a:fld>
            <a:endParaRPr lang="zh-CN" altLang="en-US"/>
          </a:p>
        </p:txBody>
      </p:sp>
    </p:spTree>
    <p:extLst>
      <p:ext uri="{BB962C8B-B14F-4D97-AF65-F5344CB8AC3E}">
        <p14:creationId xmlns:p14="http://schemas.microsoft.com/office/powerpoint/2010/main" val="357035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（电泳的原理：由于其磷酸盐主链赋予的负电荷，</a:t>
            </a:r>
            <a:r>
              <a:rPr lang="en-US" altLang="zh-CN" sz="1200" dirty="0">
                <a:latin typeface="微软雅黑" panose="020B0503020204020204" pitchFamily="34" charset="-122"/>
                <a:ea typeface="微软雅黑" panose="020B0503020204020204" pitchFamily="34" charset="-122"/>
              </a:rPr>
              <a:t>DNA</a:t>
            </a:r>
            <a:r>
              <a:rPr lang="zh-CN" altLang="en-US" sz="1200" dirty="0">
                <a:latin typeface="微软雅黑" panose="020B0503020204020204" pitchFamily="34" charset="-122"/>
                <a:ea typeface="微软雅黑" panose="020B0503020204020204" pitchFamily="34" charset="-122"/>
              </a:rPr>
              <a:t>从负极开始迁移，较小的较轻长度的</a:t>
            </a:r>
            <a:r>
              <a:rPr lang="en-US" altLang="zh-CN" sz="1200" dirty="0">
                <a:latin typeface="微软雅黑" panose="020B0503020204020204" pitchFamily="34" charset="-122"/>
                <a:ea typeface="微软雅黑" panose="020B0503020204020204" pitchFamily="34" charset="-122"/>
              </a:rPr>
              <a:t>DNA</a:t>
            </a:r>
            <a:r>
              <a:rPr lang="zh-CN" altLang="en-US" sz="1200" dirty="0">
                <a:latin typeface="微软雅黑" panose="020B0503020204020204" pitchFamily="34" charset="-122"/>
                <a:ea typeface="微软雅黑" panose="020B0503020204020204" pitchFamily="34" charset="-122"/>
              </a:rPr>
              <a:t>进一步迁移到电泳板的底部。）</a:t>
            </a:r>
            <a:endParaRPr lang="zh-CN"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8</a:t>
            </a:fld>
            <a:endParaRPr lang="zh-CN" altLang="en-US"/>
          </a:p>
        </p:txBody>
      </p:sp>
    </p:spTree>
    <p:extLst>
      <p:ext uri="{BB962C8B-B14F-4D97-AF65-F5344CB8AC3E}">
        <p14:creationId xmlns:p14="http://schemas.microsoft.com/office/powerpoint/2010/main" val="59280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E6D2-8D5D-426E-AD43-36823B421151}" type="slidenum">
              <a:rPr lang="zh-CN" altLang="en-US" smtClean="0"/>
              <a:t>9</a:t>
            </a:fld>
            <a:endParaRPr lang="zh-CN" altLang="en-US"/>
          </a:p>
        </p:txBody>
      </p:sp>
    </p:spTree>
    <p:extLst>
      <p:ext uri="{BB962C8B-B14F-4D97-AF65-F5344CB8AC3E}">
        <p14:creationId xmlns:p14="http://schemas.microsoft.com/office/powerpoint/2010/main" val="276570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8EF56-E9E1-4C7E-A161-9CAC6ABCB8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3CB62C9-B63A-4C29-885B-23D7D2C5B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724462-1882-4FC3-9557-797A510B27EF}"/>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F9AB71E0-7A0F-45FC-8447-68CB079604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DEA57F-7F9E-4E32-BE41-7CB956911CF1}"/>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263811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FCDE7-A004-44A4-813D-261C76535A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A544C6-DEB5-400E-87E2-C255E15C162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9AFD8C-2966-4590-94D0-EE76E837D8E2}"/>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C6C93293-351B-4760-A3B1-28D5125BDA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B66BC4-97F5-4E20-801D-F5A400C181A9}"/>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40663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F6F379-8979-4064-A949-8D8867E0AE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52EE10-B791-4D44-BDBC-EE65465E422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001813-886F-4945-9A2E-9BE150F94347}"/>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7449FB27-7670-47E0-8CDB-A0FD776D58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14180-B79D-4ED8-BE35-F264304536F4}"/>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395704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3586246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23110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298188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10572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175554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1425881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1309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292189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EF23D-A6CE-4058-81D5-5421A5DF5A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2B02E7-53A9-4EEA-9C3B-38B2F7C1C11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C4A464-8A03-4C16-9014-199F8F4AEFD3}"/>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E65DD560-EE7B-4ECB-8346-8837FA860E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0A7FBB-3929-4ED4-AF0C-3F83AB43D3CC}"/>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1809882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2413168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640402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0EE9D2-3417-482D-831C-2F43FE7830A6}" type="datetimeFigureOut">
              <a:rPr lang="zh-CN" altLang="en-US" smtClean="0"/>
              <a:t>2019/11/12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BD45812-9948-4B08-B8B7-FEEEBF4E230F}" type="slidenum">
              <a:rPr lang="zh-CN" altLang="en-US" smtClean="0"/>
              <a:t>‹#›</a:t>
            </a:fld>
            <a:endParaRPr lang="zh-CN" altLang="en-US"/>
          </a:p>
        </p:txBody>
      </p:sp>
    </p:spTree>
    <p:extLst>
      <p:ext uri="{BB962C8B-B14F-4D97-AF65-F5344CB8AC3E}">
        <p14:creationId xmlns:p14="http://schemas.microsoft.com/office/powerpoint/2010/main" val="6349108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a:defRPr/>
            </a:lvl1pPr>
          </a:lstStyle>
          <a:p>
            <a:fld id="{48F984E1-D343-4798-BB0A-AB241DDDBDE9}" type="datetime1">
              <a:rPr lang="zh-CN" altLang="en-US"/>
              <a:pPr/>
              <a:t>2019/11/12</a:t>
            </a:fld>
            <a:endParaRPr lang="zh-CN" altLang="en-US" sz="1800">
              <a:solidFill>
                <a:schemeClr val="tx1"/>
              </a:solidFill>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lvl1pPr>
              <a:defRPr/>
            </a:lvl1pPr>
          </a:lstStyle>
          <a:p>
            <a:fld id="{73B368F4-5B3A-412B-AA97-BF617C97D8F0}" type="slidenum">
              <a:rPr lang="zh-CN" altLang="en-US"/>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28538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内容页1">
    <p:bg>
      <p:bgPr>
        <a:gradFill>
          <a:gsLst>
            <a:gs pos="0">
              <a:schemeClr val="tx1">
                <a:lumMod val="65000"/>
                <a:lumOff val="35000"/>
              </a:schemeClr>
            </a:gs>
            <a:gs pos="55000">
              <a:schemeClr val="tx1">
                <a:lumMod val="85000"/>
                <a:lumOff val="15000"/>
              </a:schemeClr>
            </a:gs>
            <a:gs pos="97000">
              <a:schemeClr val="tx1">
                <a:lumMod val="95000"/>
                <a:lumOff val="5000"/>
              </a:schemeClr>
            </a:gs>
          </a:gsLst>
          <a:lin ang="5400000" scaled="1"/>
        </a:gradFill>
        <a:effectLst/>
      </p:bgPr>
    </p:bg>
    <p:spTree>
      <p:nvGrpSpPr>
        <p:cNvPr id="1" name=""/>
        <p:cNvGrpSpPr/>
        <p:nvPr/>
      </p:nvGrpSpPr>
      <p:grpSpPr>
        <a:xfrm>
          <a:off x="0" y="0"/>
          <a:ext cx="0" cy="0"/>
          <a:chOff x="0" y="0"/>
          <a:chExt cx="0" cy="0"/>
        </a:xfrm>
      </p:grpSpPr>
      <p:cxnSp>
        <p:nvCxnSpPr>
          <p:cNvPr id="9" name="直接连接符 8"/>
          <p:cNvCxnSpPr/>
          <p:nvPr userDrawn="1"/>
        </p:nvCxnSpPr>
        <p:spPr>
          <a:xfrm>
            <a:off x="558800" y="491067"/>
            <a:ext cx="32088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占位符 8"/>
          <p:cNvSpPr>
            <a:spLocks noGrp="1"/>
          </p:cNvSpPr>
          <p:nvPr>
            <p:ph type="body" sz="quarter" idx="10" hasCustomPrompt="1"/>
          </p:nvPr>
        </p:nvSpPr>
        <p:spPr>
          <a:xfrm>
            <a:off x="558800" y="719582"/>
            <a:ext cx="3157037" cy="887620"/>
          </a:xfrm>
          <a:prstGeom prst="rect">
            <a:avLst/>
          </a:prstGeom>
        </p:spPr>
        <p:txBody>
          <a:bodyPr/>
          <a:lstStyle>
            <a:lvl1pPr marL="0" indent="0" algn="l">
              <a:buNone/>
              <a:defRPr sz="5400" b="1">
                <a:solidFill>
                  <a:schemeClr val="bg1"/>
                </a:solidFill>
              </a:defRPr>
            </a:lvl1pPr>
          </a:lstStyle>
          <a:p>
            <a:pPr lvl="0"/>
            <a:r>
              <a:rPr lang="zh-CN" altLang="en-US" dirty="0"/>
              <a:t>输入标题</a:t>
            </a:r>
          </a:p>
        </p:txBody>
      </p:sp>
      <p:sp>
        <p:nvSpPr>
          <p:cNvPr id="14" name="文本占位符 8"/>
          <p:cNvSpPr>
            <a:spLocks noGrp="1"/>
          </p:cNvSpPr>
          <p:nvPr>
            <p:ph type="body" sz="quarter" idx="11" hasCustomPrompt="1"/>
          </p:nvPr>
        </p:nvSpPr>
        <p:spPr>
          <a:xfrm>
            <a:off x="558800" y="1615584"/>
            <a:ext cx="3157037" cy="475683"/>
          </a:xfrm>
          <a:prstGeom prst="rect">
            <a:avLst/>
          </a:prstGeom>
        </p:spPr>
        <p:txBody>
          <a:bodyPr/>
          <a:lstStyle>
            <a:lvl1pPr marL="0" indent="0" algn="l">
              <a:buNone/>
              <a:defRPr sz="2800" b="0">
                <a:solidFill>
                  <a:schemeClr val="bg1"/>
                </a:solidFill>
              </a:defRPr>
            </a:lvl1pPr>
          </a:lstStyle>
          <a:p>
            <a:pPr lvl="0"/>
            <a:r>
              <a:rPr lang="en-US" altLang="zh-CN" dirty="0"/>
              <a:t>Add text</a:t>
            </a:r>
            <a:endParaRPr lang="zh-CN" altLang="en-US" dirty="0"/>
          </a:p>
        </p:txBody>
      </p:sp>
    </p:spTree>
    <p:extLst>
      <p:ext uri="{BB962C8B-B14F-4D97-AF65-F5344CB8AC3E}">
        <p14:creationId xmlns:p14="http://schemas.microsoft.com/office/powerpoint/2010/main" val="50802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6706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D4F14-F4E8-4CA2-B11F-481A366D86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76CE2B-2806-42EE-8286-E95A3C7A2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3D7D576-A4AE-4583-BB80-202F8A615BAF}"/>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7F9BF3B2-9974-4D34-A60A-130A33590F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FBFA62-83F4-41C9-8FB8-92B4CBF61CBD}"/>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403107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FABF-B5A5-4C60-8574-3311857F72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510C3F-B6DF-453F-9A87-73D8F09B5B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722BF3-84B9-4075-8B94-65059E2514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438028B-0B24-4274-81C9-3FAD6288E9FF}"/>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18B86A9D-78D1-4256-9B7C-9871C4963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1DD3BC-408E-4AAF-A114-811CBD5D1211}"/>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21657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0459A-C260-4254-8EE4-2FEFAEB699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9B051E-2C7C-4F48-AE2F-80E496442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7CE4030-607C-4025-9371-D7374C822D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B406A6-4F6F-4794-B4CC-E39B2959A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26ABCE-D1D2-4956-9BD5-1259CA1E1F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F1B4A0-1000-4036-A0D0-D7FE3D67DA57}"/>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8" name="页脚占位符 7">
            <a:extLst>
              <a:ext uri="{FF2B5EF4-FFF2-40B4-BE49-F238E27FC236}">
                <a16:creationId xmlns:a16="http://schemas.microsoft.com/office/drawing/2014/main" id="{9E7B9720-C15E-4428-80F7-4ED030D1C9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8BC796-BD2A-4BA2-B26E-5DEBCC0DBF6D}"/>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165229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E2235-8326-478A-BE4D-DE6498FBEC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9CDEAB-71DC-4DC9-9381-0FF7FEC03E73}"/>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4" name="页脚占位符 3">
            <a:extLst>
              <a:ext uri="{FF2B5EF4-FFF2-40B4-BE49-F238E27FC236}">
                <a16:creationId xmlns:a16="http://schemas.microsoft.com/office/drawing/2014/main" id="{B7264A81-C706-490A-A829-D2EC08F2B9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768E15-33F6-45B3-BED6-1DF98584F6A0}"/>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295525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BC8ED7-5A80-4D38-A31C-A26B7304E50D}"/>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3" name="页脚占位符 2">
            <a:extLst>
              <a:ext uri="{FF2B5EF4-FFF2-40B4-BE49-F238E27FC236}">
                <a16:creationId xmlns:a16="http://schemas.microsoft.com/office/drawing/2014/main" id="{6CFD959D-9412-49DF-BF00-D8BF709707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746509-2F0C-4649-B65C-50A3B0B95D3A}"/>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392923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F4A98-C8A0-410E-9C86-DF4CDEFEE2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F3F9BB-AF57-40AE-857A-92BF6C4A9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0D01CFF-802A-410E-B453-C4FC9425D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3B8A28-3F76-4764-B63C-8EC06EC77E92}"/>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3FDFD498-A975-420E-842A-0AFEFF54B8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B43C08-937F-4024-B3DC-20FB01CD102E}"/>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326503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001AE-7A9D-45E7-A442-001B85FB6E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C241AD-FB12-40BA-BFDC-0F4E5202D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106A82-5BEB-4C2F-A21A-708F4E04E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DBC98E-D196-42AA-9BA6-7C77C1394773}"/>
              </a:ext>
            </a:extLst>
          </p:cNvPr>
          <p:cNvSpPr>
            <a:spLocks noGrp="1"/>
          </p:cNvSpPr>
          <p:nvPr>
            <p:ph type="dt" sz="half" idx="10"/>
          </p:nvPr>
        </p:nvSpPr>
        <p:spPr/>
        <p:txBody>
          <a:bodyPr/>
          <a:lstStyle/>
          <a:p>
            <a:fld id="{FD1B4352-C706-4AFA-8D46-F9500EE13FB4}"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109AD71F-8B38-4E6E-9E05-060F489580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4B3740-FBC5-4218-94FD-FFC80B259F82}"/>
              </a:ext>
            </a:extLst>
          </p:cNvPr>
          <p:cNvSpPr>
            <a:spLocks noGrp="1"/>
          </p:cNvSpPr>
          <p:nvPr>
            <p:ph type="sldNum" sz="quarter" idx="12"/>
          </p:nvPr>
        </p:nvSpPr>
        <p:spPr/>
        <p:txBody>
          <a:body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218692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942C9D-9DBF-4613-A20C-E550587E8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10E440-141D-4A0A-8AAB-6FF661B21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0D64CD-8EB9-46B1-99CA-7F2BBA584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B4352-C706-4AFA-8D46-F9500EE13FB4}"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A789CBBF-B9CC-4B4C-B380-36C30363F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E21DA2-C859-4FE9-950E-ED0ED960E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67EE3-69F0-400E-B3D7-EA6BBFD22C43}" type="slidenum">
              <a:rPr lang="zh-CN" altLang="en-US" smtClean="0"/>
              <a:t>‹#›</a:t>
            </a:fld>
            <a:endParaRPr lang="zh-CN" altLang="en-US"/>
          </a:p>
        </p:txBody>
      </p:sp>
    </p:spTree>
    <p:extLst>
      <p:ext uri="{BB962C8B-B14F-4D97-AF65-F5344CB8AC3E}">
        <p14:creationId xmlns:p14="http://schemas.microsoft.com/office/powerpoint/2010/main" val="383692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16">
            <a:extLst>
              <a:ext uri="{28A0092B-C50C-407E-A947-70E740481C1C}">
                <a14:useLocalDpi xmlns:a14="http://schemas.microsoft.com/office/drawing/2010/main" val="0"/>
              </a:ext>
            </a:extLst>
          </a:blip>
          <a:srcRect t="6941" b="6941"/>
          <a:stretch/>
        </p:blipFill>
        <p:spPr>
          <a:xfrm>
            <a:off x="3628" y="7257"/>
            <a:ext cx="12184744" cy="6843486"/>
          </a:xfrm>
          <a:prstGeom prst="rect">
            <a:avLst/>
          </a:prstGeom>
        </p:spPr>
      </p:pic>
    </p:spTree>
    <p:extLst>
      <p:ext uri="{BB962C8B-B14F-4D97-AF65-F5344CB8AC3E}">
        <p14:creationId xmlns:p14="http://schemas.microsoft.com/office/powerpoint/2010/main" val="1640189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ianshu.com/p/ee9e5de8664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aike.baidu.com/item/%E5%BC%97%E9%9B%B7%E5%BE%B7%E9%87%8C%E5%85%8B%C2%B7%E6%A1%91%E6%A0%BC/7318234?fr=aladdi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zhuanlan.zhihu.com/p/77663085?utm_source=qq&amp;utm_medium=social&amp;utm_oi=78363620882685542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zhuanlan.zhihu.com/p/29270914?utm_source=qq&amp;utm_medium=social&amp;utm_oi=78363620882685542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hyperlink" Target="https://www.sohu.com/a/161835624_74432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zhuanlan.zhihu.com/p/29270914?utm_source=qq&amp;utm_medium=social&amp;utm_oi=78363620882685542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hyperlink" Target="https://zhuanlan.zhihu.com/p/29270914?utm_source=qq&amp;utm_medium=social&amp;utm_oi=78363620882685542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a:grpSpLocks/>
          </p:cNvGrpSpPr>
          <p:nvPr/>
        </p:nvGrpSpPr>
        <p:grpSpPr bwMode="auto">
          <a:xfrm>
            <a:off x="1315720" y="1031081"/>
            <a:ext cx="9560560" cy="4795840"/>
            <a:chOff x="-2454161" y="0"/>
            <a:chExt cx="9561972" cy="4795419"/>
          </a:xfrm>
        </p:grpSpPr>
        <p:sp>
          <p:nvSpPr>
            <p:cNvPr id="6" name="文本框 70"/>
            <p:cNvSpPr txBox="1">
              <a:spLocks noChangeArrowheads="1"/>
            </p:cNvSpPr>
            <p:nvPr/>
          </p:nvSpPr>
          <p:spPr bwMode="auto">
            <a:xfrm>
              <a:off x="-2454161" y="1018901"/>
              <a:ext cx="9561972" cy="1323323"/>
            </a:xfrm>
            <a:prstGeom prst="rect">
              <a:avLst/>
            </a:prstGeom>
            <a:noFill/>
            <a:ln w="9525">
              <a:noFill/>
              <a:miter lim="800000"/>
              <a:headEnd/>
              <a:tailEnd/>
            </a:ln>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8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基因测序</a:t>
              </a:r>
            </a:p>
          </p:txBody>
        </p:sp>
        <p:sp>
          <p:nvSpPr>
            <p:cNvPr id="7" name="文本框 71"/>
            <p:cNvSpPr txBox="1">
              <a:spLocks noChangeArrowheads="1"/>
            </p:cNvSpPr>
            <p:nvPr/>
          </p:nvSpPr>
          <p:spPr bwMode="auto">
            <a:xfrm>
              <a:off x="1842314" y="2824195"/>
              <a:ext cx="4923054" cy="523174"/>
            </a:xfrm>
            <a:prstGeom prst="rect">
              <a:avLst/>
            </a:prstGeom>
            <a:noFill/>
            <a:ln w="9525">
              <a:noFill/>
              <a:miter lim="800000"/>
              <a:headEnd/>
              <a:tailEnd/>
            </a:ln>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defTabSz="457200" eaLnBrk="1" fontAlgn="auto" hangingPunct="1">
                <a:spcBef>
                  <a:spcPts val="0"/>
                </a:spcBef>
                <a:spcAft>
                  <a:spcPts val="0"/>
                </a:spcAft>
                <a:defRPr/>
              </a:pPr>
              <a:r>
                <a:rPr kumimoji="1" lang="zh-CN" altLang="en-US" sz="1400" dirty="0">
                  <a:solidFill>
                    <a:srgbClr val="FFFFFF"/>
                  </a:solidFill>
                  <a:latin typeface="黑体" panose="02010609060101010101" pitchFamily="49" charset="-122"/>
                  <a:ea typeface="黑体" panose="02010609060101010101" pitchFamily="49" charset="-122"/>
                  <a:cs typeface="Arial"/>
                </a:rPr>
                <a:t>主讲：杨俊豪</a:t>
              </a:r>
              <a:endParaRPr kumimoji="1" lang="en-US" altLang="zh-CN" sz="1400" dirty="0">
                <a:solidFill>
                  <a:srgbClr val="FFFFFF"/>
                </a:solidFill>
                <a:latin typeface="黑体" panose="02010609060101010101" pitchFamily="49" charset="-122"/>
                <a:ea typeface="黑体" panose="02010609060101010101" pitchFamily="49" charset="-122"/>
                <a:cs typeface="Arial"/>
              </a:endParaRPr>
            </a:p>
            <a:p>
              <a:pPr lvl="0" defTabSz="457200" eaLnBrk="1" fontAlgn="auto" hangingPunct="1">
                <a:spcBef>
                  <a:spcPts val="0"/>
                </a:spcBef>
                <a:spcAft>
                  <a:spcPts val="0"/>
                </a:spcAft>
                <a:defRPr/>
              </a:pPr>
              <a:r>
                <a:rPr kumimoji="1" lang="zh-CN" altLang="en-US" sz="1400" dirty="0">
                  <a:solidFill>
                    <a:srgbClr val="FFFFFF"/>
                  </a:solidFill>
                  <a:latin typeface="黑体" panose="02010609060101010101" pitchFamily="49" charset="-122"/>
                  <a:ea typeface="黑体" panose="02010609060101010101" pitchFamily="49" charset="-122"/>
                  <a:cs typeface="Arial"/>
                </a:rPr>
                <a:t>组员：刘承奇，杨易为，曹松晖，杨俊豪，张昊宇，谢雨豪</a:t>
              </a:r>
            </a:p>
          </p:txBody>
        </p:sp>
        <p:grpSp>
          <p:nvGrpSpPr>
            <p:cNvPr id="8" name="组合 7"/>
            <p:cNvGrpSpPr>
              <a:grpSpLocks/>
            </p:cNvGrpSpPr>
            <p:nvPr/>
          </p:nvGrpSpPr>
          <p:grpSpPr bwMode="auto">
            <a:xfrm>
              <a:off x="47547" y="2461759"/>
              <a:ext cx="4597803" cy="80216"/>
              <a:chOff x="0" y="0"/>
              <a:chExt cx="4597803" cy="80216"/>
            </a:xfrm>
          </p:grpSpPr>
          <p:sp>
            <p:nvSpPr>
              <p:cNvPr id="38" name="椭圆 37"/>
              <p:cNvSpPr>
                <a:spLocks noChangeArrowheads="1"/>
              </p:cNvSpPr>
              <p:nvPr/>
            </p:nvSpPr>
            <p:spPr bwMode="auto">
              <a:xfrm flipV="1">
                <a:off x="2239170" y="0"/>
                <a:ext cx="80216" cy="80216"/>
              </a:xfrm>
              <a:prstGeom prst="ellipse">
                <a:avLst/>
              </a:prstGeom>
              <a:solidFill>
                <a:schemeClr val="bg1"/>
              </a:solidFill>
              <a:ln w="9525">
                <a:noFill/>
                <a:round/>
                <a:headEnd/>
                <a:tailEnd/>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400" b="0" i="0" u="none" strike="noStrike" kern="1200" cap="none" spc="0" normalizeH="0" baseline="0" noProof="0" dirty="0">
                  <a:ln>
                    <a:noFill/>
                  </a:ln>
                  <a:solidFill>
                    <a:srgbClr val="FFFFFF"/>
                  </a:solidFill>
                  <a:effectLst/>
                  <a:uLnTx/>
                  <a:uFillTx/>
                  <a:latin typeface="Calibri" pitchFamily="34" charset="0"/>
                  <a:ea typeface="微软雅黑" panose="020B0503020204020204" pitchFamily="34" charset="-122"/>
                  <a:cs typeface="+mn-cs"/>
                </a:endParaRPr>
              </a:p>
            </p:txBody>
          </p:sp>
          <p:cxnSp>
            <p:nvCxnSpPr>
              <p:cNvPr id="39" name="直接连接符 38"/>
              <p:cNvCxnSpPr>
                <a:cxnSpLocks noChangeShapeType="1"/>
              </p:cNvCxnSpPr>
              <p:nvPr/>
            </p:nvCxnSpPr>
            <p:spPr bwMode="auto">
              <a:xfrm>
                <a:off x="0" y="27829"/>
                <a:ext cx="2077186" cy="0"/>
              </a:xfrm>
              <a:prstGeom prst="line">
                <a:avLst/>
              </a:prstGeom>
              <a:noFill/>
              <a:ln w="6350" cap="rnd">
                <a:solidFill>
                  <a:schemeClr val="bg1"/>
                </a:solidFill>
                <a:round/>
                <a:headEnd/>
                <a:tailEnd/>
              </a:ln>
            </p:spPr>
          </p:cxnSp>
          <p:cxnSp>
            <p:nvCxnSpPr>
              <p:cNvPr id="40" name="直接连接符 39"/>
              <p:cNvCxnSpPr>
                <a:cxnSpLocks noChangeShapeType="1"/>
              </p:cNvCxnSpPr>
              <p:nvPr/>
            </p:nvCxnSpPr>
            <p:spPr bwMode="auto">
              <a:xfrm>
                <a:off x="2488215" y="27829"/>
                <a:ext cx="2109588" cy="0"/>
              </a:xfrm>
              <a:prstGeom prst="line">
                <a:avLst/>
              </a:prstGeom>
              <a:noFill/>
              <a:ln w="6350" cap="rnd">
                <a:solidFill>
                  <a:schemeClr val="bg1"/>
                </a:solidFill>
                <a:round/>
                <a:headEnd/>
                <a:tailEnd/>
              </a:ln>
            </p:spPr>
          </p:cxnSp>
        </p:grpSp>
        <p:grpSp>
          <p:nvGrpSpPr>
            <p:cNvPr id="9" name="组合 8"/>
            <p:cNvGrpSpPr>
              <a:grpSpLocks/>
            </p:cNvGrpSpPr>
            <p:nvPr/>
          </p:nvGrpSpPr>
          <p:grpSpPr bwMode="auto">
            <a:xfrm>
              <a:off x="15053" y="0"/>
              <a:ext cx="4572001" cy="4795419"/>
              <a:chOff x="0" y="0"/>
              <a:chExt cx="4572001" cy="4795419"/>
            </a:xfrm>
          </p:grpSpPr>
          <p:grpSp>
            <p:nvGrpSpPr>
              <p:cNvPr id="10" name="组合 9"/>
              <p:cNvGrpSpPr>
                <a:grpSpLocks/>
              </p:cNvGrpSpPr>
              <p:nvPr/>
            </p:nvGrpSpPr>
            <p:grpSpPr bwMode="auto">
              <a:xfrm>
                <a:off x="0" y="0"/>
                <a:ext cx="4572001" cy="852010"/>
                <a:chOff x="0" y="0"/>
                <a:chExt cx="4572001" cy="852010"/>
              </a:xfrm>
            </p:grpSpPr>
            <p:grpSp>
              <p:nvGrpSpPr>
                <p:cNvPr id="25" name="组合 24"/>
                <p:cNvGrpSpPr>
                  <a:grpSpLocks/>
                </p:cNvGrpSpPr>
                <p:nvPr/>
              </p:nvGrpSpPr>
              <p:grpSpPr bwMode="auto">
                <a:xfrm>
                  <a:off x="1421435" y="0"/>
                  <a:ext cx="1693320" cy="852010"/>
                  <a:chOff x="0" y="0"/>
                  <a:chExt cx="3698748" cy="1861058"/>
                </a:xfrm>
              </p:grpSpPr>
              <p:sp>
                <p:nvSpPr>
                  <p:cNvPr id="28" name="菱形 27"/>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Calibri" pitchFamily="34" charset="0"/>
                      <a:ea typeface="微软雅黑" panose="020B0503020204020204" pitchFamily="34" charset="-122"/>
                      <a:cs typeface="+mn-cs"/>
                    </a:endParaRPr>
                  </a:p>
                </p:txBody>
              </p:sp>
              <p:grpSp>
                <p:nvGrpSpPr>
                  <p:cNvPr id="29" name="组合 28"/>
                  <p:cNvGrpSpPr>
                    <a:grpSpLocks/>
                  </p:cNvGrpSpPr>
                  <p:nvPr/>
                </p:nvGrpSpPr>
                <p:grpSpPr bwMode="auto">
                  <a:xfrm>
                    <a:off x="0" y="1244600"/>
                    <a:ext cx="1232916" cy="616458"/>
                    <a:chOff x="0" y="0"/>
                    <a:chExt cx="1232916" cy="616458"/>
                  </a:xfrm>
                </p:grpSpPr>
                <p:cxnSp>
                  <p:nvCxnSpPr>
                    <p:cNvPr id="36" name="直接连接符 35"/>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37" name="直接连接符 36"/>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30" name="组合 29"/>
                  <p:cNvGrpSpPr>
                    <a:grpSpLocks/>
                  </p:cNvGrpSpPr>
                  <p:nvPr/>
                </p:nvGrpSpPr>
                <p:grpSpPr bwMode="auto">
                  <a:xfrm>
                    <a:off x="1232916" y="1244600"/>
                    <a:ext cx="1232916" cy="616458"/>
                    <a:chOff x="0" y="0"/>
                    <a:chExt cx="1232916" cy="616458"/>
                  </a:xfrm>
                </p:grpSpPr>
                <p:cxnSp>
                  <p:nvCxnSpPr>
                    <p:cNvPr id="34" name="直接连接符 33"/>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35" name="直接连接符 34"/>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31" name="组合 30"/>
                  <p:cNvGrpSpPr>
                    <a:grpSpLocks/>
                  </p:cNvGrpSpPr>
                  <p:nvPr/>
                </p:nvGrpSpPr>
                <p:grpSpPr bwMode="auto">
                  <a:xfrm>
                    <a:off x="2465832" y="1244600"/>
                    <a:ext cx="1232916" cy="616458"/>
                    <a:chOff x="0" y="0"/>
                    <a:chExt cx="1232916" cy="616458"/>
                  </a:xfrm>
                </p:grpSpPr>
                <p:cxnSp>
                  <p:nvCxnSpPr>
                    <p:cNvPr id="32" name="直接连接符 31"/>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33" name="直接连接符 32"/>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26" name="直接连接符 25"/>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27" name="直接连接符 26"/>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nvGrpSpPr>
              <p:cNvPr id="11" name="组合 10"/>
              <p:cNvGrpSpPr>
                <a:grpSpLocks/>
              </p:cNvGrpSpPr>
              <p:nvPr/>
            </p:nvGrpSpPr>
            <p:grpSpPr bwMode="auto">
              <a:xfrm flipV="1">
                <a:off x="0" y="3943409"/>
                <a:ext cx="4572001" cy="852010"/>
                <a:chOff x="0" y="0"/>
                <a:chExt cx="4572001" cy="852010"/>
              </a:xfrm>
            </p:grpSpPr>
            <p:grpSp>
              <p:nvGrpSpPr>
                <p:cNvPr id="12" name="组合 11"/>
                <p:cNvGrpSpPr>
                  <a:grpSpLocks/>
                </p:cNvGrpSpPr>
                <p:nvPr/>
              </p:nvGrpSpPr>
              <p:grpSpPr bwMode="auto">
                <a:xfrm>
                  <a:off x="1421435" y="0"/>
                  <a:ext cx="1693320" cy="852010"/>
                  <a:chOff x="0" y="0"/>
                  <a:chExt cx="3698748" cy="1861058"/>
                </a:xfrm>
              </p:grpSpPr>
              <p:sp>
                <p:nvSpPr>
                  <p:cNvPr id="15" name="菱形 14"/>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Calibri" pitchFamily="34" charset="0"/>
                      <a:ea typeface="微软雅黑" panose="020B0503020204020204" pitchFamily="34" charset="-122"/>
                      <a:cs typeface="+mn-cs"/>
                    </a:endParaRPr>
                  </a:p>
                </p:txBody>
              </p:sp>
              <p:grpSp>
                <p:nvGrpSpPr>
                  <p:cNvPr id="16" name="组合 15"/>
                  <p:cNvGrpSpPr>
                    <a:grpSpLocks/>
                  </p:cNvGrpSpPr>
                  <p:nvPr/>
                </p:nvGrpSpPr>
                <p:grpSpPr bwMode="auto">
                  <a:xfrm>
                    <a:off x="0" y="1244600"/>
                    <a:ext cx="1232916" cy="616458"/>
                    <a:chOff x="0" y="0"/>
                    <a:chExt cx="1232916" cy="616458"/>
                  </a:xfrm>
                </p:grpSpPr>
                <p:cxnSp>
                  <p:nvCxnSpPr>
                    <p:cNvPr id="23" name="直接连接符 22"/>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24" name="直接连接符 23"/>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17" name="组合 16"/>
                  <p:cNvGrpSpPr>
                    <a:grpSpLocks/>
                  </p:cNvGrpSpPr>
                  <p:nvPr/>
                </p:nvGrpSpPr>
                <p:grpSpPr bwMode="auto">
                  <a:xfrm>
                    <a:off x="1232916" y="1244600"/>
                    <a:ext cx="1232916" cy="616458"/>
                    <a:chOff x="0" y="0"/>
                    <a:chExt cx="1232916" cy="616458"/>
                  </a:xfrm>
                </p:grpSpPr>
                <p:cxnSp>
                  <p:nvCxnSpPr>
                    <p:cNvPr id="21" name="直接连接符 20"/>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22" name="直接连接符 21"/>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18" name="组合 17"/>
                  <p:cNvGrpSpPr>
                    <a:grpSpLocks/>
                  </p:cNvGrpSpPr>
                  <p:nvPr/>
                </p:nvGrpSpPr>
                <p:grpSpPr bwMode="auto">
                  <a:xfrm>
                    <a:off x="2465832" y="1244600"/>
                    <a:ext cx="1232916" cy="616458"/>
                    <a:chOff x="0" y="0"/>
                    <a:chExt cx="1232916" cy="616458"/>
                  </a:xfrm>
                </p:grpSpPr>
                <p:cxnSp>
                  <p:nvCxnSpPr>
                    <p:cNvPr id="19" name="直接连接符 18"/>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20" name="直接连接符 19"/>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13" name="直接连接符 12"/>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14" name="直接连接符 13"/>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grpSp>
    </p:spTree>
    <p:extLst>
      <p:ext uri="{BB962C8B-B14F-4D97-AF65-F5344CB8AC3E}">
        <p14:creationId xmlns:p14="http://schemas.microsoft.com/office/powerpoint/2010/main" val="296401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199" y="1503153"/>
            <a:ext cx="10515600" cy="4351338"/>
          </a:xfrm>
        </p:spPr>
        <p:txBody>
          <a:bodyPr>
            <a:normAutofit fontScale="97500"/>
          </a:bodyPr>
          <a:lstStyle/>
          <a:p>
            <a:r>
              <a:rPr lang="zh-CN" altLang="en-US" sz="2600" b="1" dirty="0">
                <a:latin typeface="微软雅黑" panose="020B0503020204020204" pitchFamily="34" charset="-122"/>
                <a:ea typeface="微软雅黑" panose="020B0503020204020204" pitchFamily="34" charset="-122"/>
              </a:rPr>
              <a:t>基本原理：</a:t>
            </a:r>
            <a:r>
              <a:rPr lang="zh-CN" altLang="en-US" sz="2600" dirty="0">
                <a:latin typeface="微软雅黑" panose="020B0503020204020204" pitchFamily="34" charset="-122"/>
                <a:ea typeface="微软雅黑" panose="020B0503020204020204" pitchFamily="34" charset="-122"/>
              </a:rPr>
              <a:t>基于可逆终止的，荧光标记dNTP，做边合成边测序。</a:t>
            </a:r>
            <a:endParaRPr lang="en-US" altLang="zh-CN" sz="2600" b="1" dirty="0">
              <a:latin typeface="微软雅黑" panose="020B0503020204020204" pitchFamily="34" charset="-122"/>
              <a:ea typeface="微软雅黑" panose="020B0503020204020204" pitchFamily="34" charset="-122"/>
            </a:endParaRPr>
          </a:p>
          <a:p>
            <a:r>
              <a:rPr lang="zh-CN" altLang="en-US" sz="2600" b="1" dirty="0">
                <a:latin typeface="微软雅黑" panose="020B0503020204020204" pitchFamily="34" charset="-122"/>
                <a:ea typeface="微软雅黑" panose="020B0503020204020204" pitchFamily="34" charset="-122"/>
              </a:rPr>
              <a:t>样本准备 Sample Prep：</a:t>
            </a:r>
            <a:r>
              <a:rPr lang="zh-CN" altLang="en-US" sz="2600" dirty="0">
                <a:latin typeface="微软雅黑" panose="020B0503020204020204" pitchFamily="34" charset="-122"/>
                <a:ea typeface="微软雅黑" panose="020B0503020204020204" pitchFamily="34" charset="-122"/>
              </a:rPr>
              <a:t>需要先提取样本基因组中的DNA，用超声波将其随机打断。然后使用酶将两端补平，使用 Klenow 酶在3‘ 端加一个 A 碱基</a:t>
            </a:r>
            <a:endParaRPr lang="en-US" altLang="zh-CN" sz="2500" b="1" dirty="0">
              <a:latin typeface="微软雅黑" panose="020B0503020204020204" pitchFamily="34" charset="-122"/>
              <a:ea typeface="微软雅黑" panose="020B0503020204020204" pitchFamily="34" charset="-122"/>
            </a:endParaRPr>
          </a:p>
        </p:txBody>
      </p:sp>
      <p:sp>
        <p:nvSpPr>
          <p:cNvPr id="3" name="标题 1">
            <a:extLst>
              <a:ext uri="{FF2B5EF4-FFF2-40B4-BE49-F238E27FC236}">
                <a16:creationId xmlns:a16="http://schemas.microsoft.com/office/drawing/2014/main" id="{A8B62826-706D-4A0F-A3F0-AEB89468A170}"/>
              </a:ext>
            </a:extLst>
          </p:cNvPr>
          <p:cNvSpPr>
            <a:spLocks noGrp="1"/>
          </p:cNvSpPr>
          <p:nvPr>
            <p:ph type="title"/>
          </p:nvPr>
        </p:nvSpPr>
        <p:spPr>
          <a:xfrm>
            <a:off x="838200" y="249936"/>
            <a:ext cx="10270787" cy="1455647"/>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第二代</a:t>
            </a:r>
            <a:r>
              <a:rPr lang="en-US" altLang="zh-CN" sz="4000" dirty="0">
                <a:latin typeface="微软雅黑" panose="020B0503020204020204" pitchFamily="34" charset="-122"/>
                <a:ea typeface="微软雅黑" panose="020B0503020204020204" pitchFamily="34" charset="-122"/>
              </a:rPr>
              <a:t>DNA</a:t>
            </a:r>
            <a:r>
              <a:rPr lang="zh-CN" altLang="en-US" sz="4000" dirty="0">
                <a:latin typeface="微软雅黑" panose="020B0503020204020204" pitchFamily="34" charset="-122"/>
                <a:ea typeface="微软雅黑" panose="020B0503020204020204" pitchFamily="34" charset="-122"/>
              </a:rPr>
              <a:t>测序法（</a:t>
            </a:r>
            <a:r>
              <a:rPr lang="en-US" altLang="zh-CN" sz="4000" dirty="0">
                <a:latin typeface="微软雅黑" panose="020B0503020204020204" pitchFamily="34" charset="-122"/>
                <a:ea typeface="微软雅黑" panose="020B0503020204020204" pitchFamily="34" charset="-122"/>
              </a:rPr>
              <a:t>Illumina</a:t>
            </a:r>
            <a:r>
              <a:rPr lang="zh-CN" altLang="en-US" sz="4000" dirty="0">
                <a:latin typeface="微软雅黑" panose="020B0503020204020204" pitchFamily="34" charset="-122"/>
                <a:ea typeface="微软雅黑" panose="020B0503020204020204" pitchFamily="34" charset="-122"/>
              </a:rPr>
              <a:t>）</a:t>
            </a:r>
            <a:br>
              <a:rPr lang="zh-CN" altLang="en-US" sz="4000" b="1" dirty="0"/>
            </a:br>
            <a:endParaRPr lang="zh-CN" altLang="en-US" sz="4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DD1ED2B-8EB2-408B-9C01-2A5CF419721B}"/>
              </a:ext>
            </a:extLst>
          </p:cNvPr>
          <p:cNvSpPr txBox="1"/>
          <p:nvPr/>
        </p:nvSpPr>
        <p:spPr>
          <a:xfrm>
            <a:off x="9629647" y="6182600"/>
            <a:ext cx="2390398" cy="246221"/>
          </a:xfrm>
          <a:prstGeom prst="rect">
            <a:avLst/>
          </a:prstGeom>
          <a:noFill/>
        </p:spPr>
        <p:txBody>
          <a:bodyPr wrap="none" rtlCol="0">
            <a:spAutoFit/>
          </a:bodyPr>
          <a:lstStyle/>
          <a:p>
            <a:r>
              <a:rPr lang="en-US" altLang="zh-CN" sz="1000" dirty="0"/>
              <a:t>https://zhuanlan.zhihu.com/p/58708887</a:t>
            </a:r>
            <a:endParaRPr lang="zh-CN" altLang="en-US" sz="1000" dirty="0"/>
          </a:p>
        </p:txBody>
      </p:sp>
      <p:pic>
        <p:nvPicPr>
          <p:cNvPr id="8" name="Picture 3">
            <a:extLst>
              <a:ext uri="{FF2B5EF4-FFF2-40B4-BE49-F238E27FC236}">
                <a16:creationId xmlns:a16="http://schemas.microsoft.com/office/drawing/2014/main" id="{F2F8D46E-D82A-4FEA-935B-C816CE9DD5ED}"/>
              </a:ext>
            </a:extLst>
          </p:cNvPr>
          <p:cNvPicPr>
            <a:picLocks noChangeAspect="1"/>
          </p:cNvPicPr>
          <p:nvPr/>
        </p:nvPicPr>
        <p:blipFill>
          <a:blip r:embed="rId3"/>
          <a:stretch>
            <a:fillRect/>
          </a:stretch>
        </p:blipFill>
        <p:spPr>
          <a:xfrm>
            <a:off x="2388870" y="3370580"/>
            <a:ext cx="6858000" cy="2543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91FDBA-B4C5-455B-83EA-ABDF323C31D4}"/>
              </a:ext>
            </a:extLst>
          </p:cNvPr>
          <p:cNvSpPr>
            <a:spLocks noGrp="1"/>
          </p:cNvSpPr>
          <p:nvPr>
            <p:ph idx="1"/>
          </p:nvPr>
        </p:nvSpPr>
        <p:spPr/>
        <p:txBody>
          <a:bodyPr/>
          <a:lstStyle/>
          <a:p>
            <a:r>
              <a:rPr lang="zh-CN" altLang="en-US" sz="2500" b="1" dirty="0">
                <a:latin typeface="微软雅黑" panose="020B0503020204020204" pitchFamily="34" charset="-122"/>
                <a:ea typeface="微软雅黑" panose="020B0503020204020204" pitchFamily="34" charset="-122"/>
              </a:rPr>
              <a:t>成簇 Cluster Generation：</a:t>
            </a:r>
            <a:r>
              <a:rPr lang="zh-CN" altLang="en-US" sz="2500" dirty="0">
                <a:latin typeface="微软雅黑" panose="020B0503020204020204" pitchFamily="34" charset="-122"/>
                <a:ea typeface="微软雅黑" panose="020B0503020204020204" pitchFamily="34" charset="-122"/>
              </a:rPr>
              <a:t>成一片带有8条通道（lanes）的玻璃载玻，每个通道内表面附有两种DN簇是DNA片段被扩增的过程，该过程在流动池 (Flowcell) 中完成。</a:t>
            </a:r>
          </a:p>
        </p:txBody>
      </p:sp>
      <p:pic>
        <p:nvPicPr>
          <p:cNvPr id="4" name="内容占位符 3">
            <a:extLst>
              <a:ext uri="{FF2B5EF4-FFF2-40B4-BE49-F238E27FC236}">
                <a16:creationId xmlns:a16="http://schemas.microsoft.com/office/drawing/2014/main" id="{D73AC8C3-7919-4606-81A9-59E650176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5410200" cy="1190625"/>
          </a:xfrm>
          <a:prstGeom prst="rect">
            <a:avLst/>
          </a:prstGeom>
        </p:spPr>
      </p:pic>
      <p:sp>
        <p:nvSpPr>
          <p:cNvPr id="5" name="标题 1">
            <a:extLst>
              <a:ext uri="{FF2B5EF4-FFF2-40B4-BE49-F238E27FC236}">
                <a16:creationId xmlns:a16="http://schemas.microsoft.com/office/drawing/2014/main" id="{86DEE7D2-5C6C-476D-9359-CA64AC4D3769}"/>
              </a:ext>
            </a:extLst>
          </p:cNvPr>
          <p:cNvSpPr>
            <a:spLocks noGrp="1"/>
          </p:cNvSpPr>
          <p:nvPr>
            <p:ph type="title"/>
          </p:nvPr>
        </p:nvSpPr>
        <p:spPr>
          <a:xfrm>
            <a:off x="838200" y="365125"/>
            <a:ext cx="10515600" cy="1325563"/>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第二代</a:t>
            </a:r>
            <a:r>
              <a:rPr lang="en-US" altLang="zh-CN" sz="4000" dirty="0">
                <a:latin typeface="微软雅黑" panose="020B0503020204020204" pitchFamily="34" charset="-122"/>
                <a:ea typeface="微软雅黑" panose="020B0503020204020204" pitchFamily="34" charset="-122"/>
              </a:rPr>
              <a:t>DNA</a:t>
            </a:r>
            <a:r>
              <a:rPr lang="zh-CN" altLang="en-US" sz="4000" dirty="0">
                <a:latin typeface="微软雅黑" panose="020B0503020204020204" pitchFamily="34" charset="-122"/>
                <a:ea typeface="微软雅黑" panose="020B0503020204020204" pitchFamily="34" charset="-122"/>
              </a:rPr>
              <a:t>测序法（</a:t>
            </a:r>
            <a:r>
              <a:rPr lang="en-US" altLang="zh-CN" sz="4000" dirty="0">
                <a:latin typeface="微软雅黑" panose="020B0503020204020204" pitchFamily="34" charset="-122"/>
                <a:ea typeface="微软雅黑" panose="020B0503020204020204" pitchFamily="34" charset="-122"/>
              </a:rPr>
              <a:t>Illumina</a:t>
            </a:r>
            <a:r>
              <a:rPr lang="zh-CN" altLang="en-US" sz="4000" dirty="0">
                <a:latin typeface="微软雅黑" panose="020B0503020204020204" pitchFamily="34" charset="-122"/>
                <a:ea typeface="微软雅黑" panose="020B0503020204020204" pitchFamily="34" charset="-122"/>
              </a:rPr>
              <a:t>）</a:t>
            </a:r>
            <a:br>
              <a:rPr lang="zh-CN" altLang="en-US" sz="4000" b="1" dirty="0"/>
            </a:br>
            <a:endParaRPr lang="zh-CN" altLang="en-US" sz="4000" dirty="0">
              <a:latin typeface="微软雅黑" panose="020B0503020204020204" pitchFamily="34" charset="-122"/>
              <a:ea typeface="微软雅黑" panose="020B0503020204020204" pitchFamily="34" charset="-122"/>
            </a:endParaRPr>
          </a:p>
        </p:txBody>
      </p:sp>
      <p:pic>
        <p:nvPicPr>
          <p:cNvPr id="6" name="Picture 4">
            <a:extLst>
              <a:ext uri="{FF2B5EF4-FFF2-40B4-BE49-F238E27FC236}">
                <a16:creationId xmlns:a16="http://schemas.microsoft.com/office/drawing/2014/main" id="{0D41EA23-E8DB-4C6A-ADC8-C95B272DC116}"/>
              </a:ext>
            </a:extLst>
          </p:cNvPr>
          <p:cNvPicPr>
            <a:picLocks noChangeAspect="1"/>
          </p:cNvPicPr>
          <p:nvPr/>
        </p:nvPicPr>
        <p:blipFill>
          <a:blip r:embed="rId4"/>
          <a:stretch>
            <a:fillRect/>
          </a:stretch>
        </p:blipFill>
        <p:spPr>
          <a:xfrm>
            <a:off x="8029062" y="3429000"/>
            <a:ext cx="3106828" cy="1753059"/>
          </a:xfrm>
          <a:prstGeom prst="rect">
            <a:avLst/>
          </a:prstGeom>
        </p:spPr>
      </p:pic>
    </p:spTree>
    <p:extLst>
      <p:ext uri="{BB962C8B-B14F-4D97-AF65-F5344CB8AC3E}">
        <p14:creationId xmlns:p14="http://schemas.microsoft.com/office/powerpoint/2010/main" val="145150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C3B7AF2-AFAC-415B-8E65-80E1245907E8}"/>
              </a:ext>
            </a:extLst>
          </p:cNvPr>
          <p:cNvSpPr>
            <a:spLocks noGrp="1"/>
          </p:cNvSpPr>
          <p:nvPr>
            <p:ph idx="1"/>
          </p:nvPr>
        </p:nvSpPr>
        <p:spPr>
          <a:xfrm>
            <a:off x="838200" y="1825625"/>
            <a:ext cx="10515600" cy="1455839"/>
          </a:xfrm>
        </p:spPr>
        <p:txBody>
          <a:bodyPr>
            <a:normAutofit/>
          </a:bodyPr>
          <a:lstStyle/>
          <a:p>
            <a:r>
              <a:rPr lang="zh-CN" altLang="en-US" sz="2400" b="1" dirty="0">
                <a:latin typeface="微软雅黑" panose="020B0503020204020204" pitchFamily="34" charset="-122"/>
                <a:ea typeface="微软雅黑" panose="020B0503020204020204" pitchFamily="34" charset="-122"/>
              </a:rPr>
              <a:t>测序 Sequencing</a:t>
            </a:r>
            <a:r>
              <a:rPr lang="en-US" altLang="zh-CN"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首先，在Flowcell中加入荧光标记的dNTP和酶，由引物起始开始合成子链。但是dNTP存在 3’端叠氮基会阻碍子链延伸，这使得每个循环只能测得一个碱基。</a:t>
            </a:r>
          </a:p>
        </p:txBody>
      </p:sp>
      <p:sp>
        <p:nvSpPr>
          <p:cNvPr id="4" name="标题 1">
            <a:extLst>
              <a:ext uri="{FF2B5EF4-FFF2-40B4-BE49-F238E27FC236}">
                <a16:creationId xmlns:a16="http://schemas.microsoft.com/office/drawing/2014/main" id="{23343E91-E3DF-4189-A758-BF2A784344DF}"/>
              </a:ext>
            </a:extLst>
          </p:cNvPr>
          <p:cNvSpPr>
            <a:spLocks noGrp="1"/>
          </p:cNvSpPr>
          <p:nvPr>
            <p:ph type="title"/>
          </p:nvPr>
        </p:nvSpPr>
        <p:spPr>
          <a:xfrm>
            <a:off x="838200" y="249936"/>
            <a:ext cx="10270787" cy="1455647"/>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第二代</a:t>
            </a:r>
            <a:r>
              <a:rPr lang="en-US" altLang="zh-CN" sz="4000" dirty="0">
                <a:latin typeface="微软雅黑" panose="020B0503020204020204" pitchFamily="34" charset="-122"/>
                <a:ea typeface="微软雅黑" panose="020B0503020204020204" pitchFamily="34" charset="-122"/>
              </a:rPr>
              <a:t>DNA</a:t>
            </a:r>
            <a:r>
              <a:rPr lang="zh-CN" altLang="en-US" sz="4000" dirty="0">
                <a:latin typeface="微软雅黑" panose="020B0503020204020204" pitchFamily="34" charset="-122"/>
                <a:ea typeface="微软雅黑" panose="020B0503020204020204" pitchFamily="34" charset="-122"/>
              </a:rPr>
              <a:t>测序法（</a:t>
            </a:r>
            <a:r>
              <a:rPr lang="en-US" altLang="zh-CN" sz="4000" dirty="0">
                <a:latin typeface="微软雅黑" panose="020B0503020204020204" pitchFamily="34" charset="-122"/>
                <a:ea typeface="微软雅黑" panose="020B0503020204020204" pitchFamily="34" charset="-122"/>
              </a:rPr>
              <a:t>Illumina</a:t>
            </a:r>
            <a:r>
              <a:rPr lang="zh-CN" altLang="en-US" sz="4000" dirty="0">
                <a:latin typeface="微软雅黑" panose="020B0503020204020204" pitchFamily="34" charset="-122"/>
                <a:ea typeface="微软雅黑" panose="020B0503020204020204" pitchFamily="34" charset="-122"/>
              </a:rPr>
              <a:t>）</a:t>
            </a:r>
            <a:br>
              <a:rPr lang="zh-CN" altLang="en-US" sz="4000" b="1" dirty="0"/>
            </a:b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12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7A66B7-23EE-4CAE-B649-89F5D130F511}"/>
              </a:ext>
            </a:extLst>
          </p:cNvPr>
          <p:cNvSpPr>
            <a:spLocks noGrp="1"/>
          </p:cNvSpPr>
          <p:nvPr>
            <p:ph idx="1"/>
          </p:nvPr>
        </p:nvSpPr>
        <p:spPr>
          <a:xfrm>
            <a:off x="1384138" y="1203055"/>
            <a:ext cx="4695217" cy="4351338"/>
          </a:xfrm>
        </p:spPr>
        <p:txBody>
          <a:bodyPr/>
          <a:lstStyle/>
          <a:p>
            <a:r>
              <a:rPr lang="zh-CN" altLang="en-US" b="1" dirty="0">
                <a:latin typeface="微软雅黑" panose="020B0503020204020204" pitchFamily="34" charset="-122"/>
                <a:ea typeface="微软雅黑" panose="020B0503020204020204" pitchFamily="34" charset="-122"/>
              </a:rPr>
              <a:t>数据分析 Data Analysis</a:t>
            </a:r>
            <a:r>
              <a:rPr lang="en-US"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测序完成后会产生数百万个 reads，基于在样品准备时构建的 index 分类来自不同样本的序列。对于每个样品来说，具有相似延伸的碱基被聚在一起。正向和反向read配对生成连续序列。这些序列通过与参考基因组匹配后，实现完整序列的构建。</a:t>
            </a:r>
          </a:p>
          <a:p>
            <a:endParaRPr lang="zh-CN" altLang="en-US" dirty="0"/>
          </a:p>
        </p:txBody>
      </p:sp>
      <p:pic>
        <p:nvPicPr>
          <p:cNvPr id="4" name="Content Placeholder 3">
            <a:extLst>
              <a:ext uri="{FF2B5EF4-FFF2-40B4-BE49-F238E27FC236}">
                <a16:creationId xmlns:a16="http://schemas.microsoft.com/office/drawing/2014/main" id="{A12EE1E4-5069-40C2-8698-0292D3B8F217}"/>
              </a:ext>
            </a:extLst>
          </p:cNvPr>
          <p:cNvPicPr>
            <a:picLocks noChangeAspect="1"/>
          </p:cNvPicPr>
          <p:nvPr/>
        </p:nvPicPr>
        <p:blipFill>
          <a:blip r:embed="rId2"/>
          <a:stretch>
            <a:fillRect/>
          </a:stretch>
        </p:blipFill>
        <p:spPr>
          <a:xfrm>
            <a:off x="6232188" y="1192729"/>
            <a:ext cx="4137498" cy="5002303"/>
          </a:xfrm>
          <a:prstGeom prst="rect">
            <a:avLst/>
          </a:prstGeom>
        </p:spPr>
      </p:pic>
      <p:sp>
        <p:nvSpPr>
          <p:cNvPr id="5" name="标题 1">
            <a:extLst>
              <a:ext uri="{FF2B5EF4-FFF2-40B4-BE49-F238E27FC236}">
                <a16:creationId xmlns:a16="http://schemas.microsoft.com/office/drawing/2014/main" id="{B5FA20F9-8D58-4623-AFCF-B3734851889B}"/>
              </a:ext>
            </a:extLst>
          </p:cNvPr>
          <p:cNvSpPr>
            <a:spLocks noGrp="1"/>
          </p:cNvSpPr>
          <p:nvPr>
            <p:ph type="title"/>
          </p:nvPr>
        </p:nvSpPr>
        <p:spPr>
          <a:xfrm>
            <a:off x="838200" y="365125"/>
            <a:ext cx="10515600" cy="1325563"/>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第二代</a:t>
            </a:r>
            <a:r>
              <a:rPr lang="en-US" altLang="zh-CN" sz="4000" dirty="0">
                <a:latin typeface="微软雅黑" panose="020B0503020204020204" pitchFamily="34" charset="-122"/>
                <a:ea typeface="微软雅黑" panose="020B0503020204020204" pitchFamily="34" charset="-122"/>
              </a:rPr>
              <a:t>DNA</a:t>
            </a:r>
            <a:r>
              <a:rPr lang="zh-CN" altLang="en-US" sz="4000" dirty="0">
                <a:latin typeface="微软雅黑" panose="020B0503020204020204" pitchFamily="34" charset="-122"/>
                <a:ea typeface="微软雅黑" panose="020B0503020204020204" pitchFamily="34" charset="-122"/>
              </a:rPr>
              <a:t>测序法（</a:t>
            </a:r>
            <a:r>
              <a:rPr lang="en-US" altLang="zh-CN" sz="4000" dirty="0">
                <a:latin typeface="微软雅黑" panose="020B0503020204020204" pitchFamily="34" charset="-122"/>
                <a:ea typeface="微软雅黑" panose="020B0503020204020204" pitchFamily="34" charset="-122"/>
              </a:rPr>
              <a:t>Illumina</a:t>
            </a:r>
            <a:r>
              <a:rPr lang="zh-CN" altLang="en-US" sz="4000" dirty="0">
                <a:latin typeface="微软雅黑" panose="020B0503020204020204" pitchFamily="34" charset="-122"/>
                <a:ea typeface="微软雅黑" panose="020B0503020204020204" pitchFamily="34" charset="-122"/>
              </a:rPr>
              <a:t>）</a:t>
            </a:r>
            <a:br>
              <a:rPr lang="zh-CN" altLang="en-US" sz="4000" b="1" dirty="0"/>
            </a:b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73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DCEA4-2E03-4885-9795-26DEDA188518}"/>
              </a:ext>
            </a:extLst>
          </p:cNvPr>
          <p:cNvSpPr>
            <a:spLocks noGrp="1"/>
          </p:cNvSpPr>
          <p:nvPr>
            <p:ph type="title"/>
          </p:nvPr>
        </p:nvSpPr>
        <p:spPr/>
        <p:txBody>
          <a:bodyPr>
            <a:normAutofit/>
          </a:bodyPr>
          <a:lstStyle/>
          <a:p>
            <a:pPr algn="ctr"/>
            <a:r>
              <a:rPr lang="zh-CN" altLang="en-US" sz="4000" dirty="0">
                <a:latin typeface="微软雅黑" panose="020B0503020204020204" pitchFamily="34" charset="-122"/>
                <a:ea typeface="微软雅黑" panose="020B0503020204020204" pitchFamily="34" charset="-122"/>
              </a:rPr>
              <a:t>第三代测序技术</a:t>
            </a:r>
          </a:p>
        </p:txBody>
      </p:sp>
      <p:sp>
        <p:nvSpPr>
          <p:cNvPr id="3" name="内容占位符 2">
            <a:extLst>
              <a:ext uri="{FF2B5EF4-FFF2-40B4-BE49-F238E27FC236}">
                <a16:creationId xmlns:a16="http://schemas.microsoft.com/office/drawing/2014/main" id="{7685C7D9-4EFA-40CA-8527-CF735722E342}"/>
              </a:ext>
            </a:extLst>
          </p:cNvPr>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与前两代相比，特点是单分子测序，无需</a:t>
            </a:r>
            <a:r>
              <a:rPr lang="en-US" altLang="zh-CN" dirty="0">
                <a:latin typeface="微软雅黑" panose="020B0503020204020204" pitchFamily="34" charset="-122"/>
                <a:ea typeface="微软雅黑" panose="020B0503020204020204" pitchFamily="34" charset="-122"/>
              </a:rPr>
              <a:t>PCR</a:t>
            </a:r>
            <a:r>
              <a:rPr lang="zh-CN" altLang="en-US" dirty="0">
                <a:latin typeface="微软雅黑" panose="020B0503020204020204" pitchFamily="34" charset="-122"/>
                <a:ea typeface="微软雅黑" panose="020B0503020204020204" pitchFamily="34" charset="-122"/>
              </a:rPr>
              <a:t>扩增，且超长读取。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代表技术：</a:t>
            </a:r>
            <a:r>
              <a:rPr lang="en-US" altLang="zh-CN" dirty="0">
                <a:latin typeface="微软雅黑" panose="020B0503020204020204" pitchFamily="34" charset="-122"/>
                <a:ea typeface="微软雅黑" panose="020B0503020204020204" pitchFamily="34" charset="-122"/>
              </a:rPr>
              <a:t>PacBio</a:t>
            </a:r>
            <a:r>
              <a:rPr lang="zh-CN" altLang="en-US" dirty="0">
                <a:latin typeface="微软雅黑" panose="020B0503020204020204" pitchFamily="34" charset="-122"/>
                <a:ea typeface="微软雅黑" panose="020B0503020204020204" pitchFamily="34" charset="-122"/>
              </a:rPr>
              <a:t>公司的</a:t>
            </a:r>
            <a:r>
              <a:rPr lang="en-US" altLang="zh-CN" dirty="0">
                <a:latin typeface="微软雅黑" panose="020B0503020204020204" pitchFamily="34" charset="-122"/>
                <a:ea typeface="微软雅黑" panose="020B0503020204020204" pitchFamily="34" charset="-122"/>
              </a:rPr>
              <a:t>SMRT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Oxford Nanopore Technologies</a:t>
            </a:r>
            <a:r>
              <a:rPr lang="zh-CN" altLang="en-US" dirty="0">
                <a:latin typeface="微软雅黑" panose="020B0503020204020204" pitchFamily="34" charset="-122"/>
                <a:ea typeface="微软雅黑" panose="020B0503020204020204" pitchFamily="34" charset="-122"/>
              </a:rPr>
              <a:t>的纳米孔单分子测序技术</a:t>
            </a:r>
          </a:p>
        </p:txBody>
      </p:sp>
      <p:sp>
        <p:nvSpPr>
          <p:cNvPr id="4" name="文本框 3">
            <a:extLst>
              <a:ext uri="{FF2B5EF4-FFF2-40B4-BE49-F238E27FC236}">
                <a16:creationId xmlns:a16="http://schemas.microsoft.com/office/drawing/2014/main" id="{939A2198-D427-4043-8970-E8B5600C76EA}"/>
              </a:ext>
            </a:extLst>
          </p:cNvPr>
          <p:cNvSpPr txBox="1"/>
          <p:nvPr/>
        </p:nvSpPr>
        <p:spPr>
          <a:xfrm>
            <a:off x="61546" y="6492875"/>
            <a:ext cx="5427785" cy="369332"/>
          </a:xfrm>
          <a:prstGeom prst="rect">
            <a:avLst/>
          </a:prstGeom>
          <a:noFill/>
        </p:spPr>
        <p:txBody>
          <a:bodyPr wrap="square" rtlCol="0">
            <a:spAutoFit/>
          </a:bodyPr>
          <a:lstStyle/>
          <a:p>
            <a:r>
              <a:rPr lang="en-US" altLang="zh-CN" dirty="0"/>
              <a:t>https://zhuanlan.zhihu.com/p/28299643</a:t>
            </a:r>
            <a:endParaRPr lang="zh-CN" altLang="en-US" dirty="0"/>
          </a:p>
        </p:txBody>
      </p:sp>
    </p:spTree>
    <p:extLst>
      <p:ext uri="{BB962C8B-B14F-4D97-AF65-F5344CB8AC3E}">
        <p14:creationId xmlns:p14="http://schemas.microsoft.com/office/powerpoint/2010/main" val="69770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zh-CN" altLang="en-US" sz="4000" dirty="0">
                <a:latin typeface="微软雅黑" panose="020B0503020204020204" pitchFamily="34" charset="-122"/>
                <a:ea typeface="微软雅黑" panose="020B0503020204020204" pitchFamily="34" charset="-122"/>
              </a:rPr>
              <a:t>领先的基因测序公司：Illumina</a:t>
            </a:r>
          </a:p>
        </p:txBody>
      </p:sp>
      <p:sp>
        <p:nvSpPr>
          <p:cNvPr id="3" name="Content Placeholder 2"/>
          <p:cNvSpPr>
            <a:spLocks noGrp="1"/>
          </p:cNvSpPr>
          <p:nvPr>
            <p:ph idx="1"/>
          </p:nvPr>
        </p:nvSpPr>
        <p:spPr>
          <a:xfrm>
            <a:off x="760378" y="1553250"/>
            <a:ext cx="10251333" cy="1728214"/>
          </a:xfrm>
        </p:spPr>
        <p:txBody>
          <a:bodyPr/>
          <a:lstStyle/>
          <a:p>
            <a:pPr marL="342900" indent="-342900"/>
            <a:r>
              <a:rPr lang="zh-CN" altLang="en-US" sz="2400" dirty="0">
                <a:latin typeface="微软雅黑" panose="020B0503020204020204" pitchFamily="34" charset="-122"/>
                <a:ea typeface="微软雅黑" panose="020B0503020204020204" pitchFamily="34" charset="-122"/>
              </a:rPr>
              <a:t>2018年收入33.33亿美元</a:t>
            </a:r>
          </a:p>
          <a:p>
            <a:pPr marL="342900" indent="-342900"/>
            <a:r>
              <a:rPr lang="zh-CN" altLang="en-US" sz="2400" dirty="0">
                <a:latin typeface="微软雅黑" panose="020B0503020204020204" pitchFamily="34" charset="-122"/>
                <a:ea typeface="微软雅黑" panose="020B0503020204020204" pitchFamily="34" charset="-122"/>
              </a:rPr>
              <a:t>测序成本已降低至100美元</a:t>
            </a:r>
          </a:p>
          <a:p>
            <a:pPr marL="342900" indent="-342900"/>
            <a:r>
              <a:rPr lang="zh-CN" altLang="en-US" sz="2400" dirty="0">
                <a:latin typeface="微软雅黑" panose="020B0503020204020204" pitchFamily="34" charset="-122"/>
                <a:ea typeface="微软雅黑" panose="020B0503020204020204" pitchFamily="34" charset="-122"/>
              </a:rPr>
              <a:t>其仪器在临床环境以及研究和应用市场中的更广泛使用，将有助于推动增长。</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EF89-D7F6-4A06-9587-B838133035FB}"/>
              </a:ext>
            </a:extLst>
          </p:cNvPr>
          <p:cNvSpPr>
            <a:spLocks noGrp="1"/>
          </p:cNvSpPr>
          <p:nvPr>
            <p:ph type="title"/>
          </p:nvPr>
        </p:nvSpPr>
        <p:spPr/>
        <p:txBody>
          <a:bodyPr/>
          <a:lstStyle/>
          <a:p>
            <a:pPr algn="ctr"/>
            <a:r>
              <a:rPr lang="zh-CN" altLang="en-US" sz="4000" dirty="0">
                <a:latin typeface="微软雅黑" panose="020B0503020204020204" pitchFamily="34" charset="-122"/>
                <a:ea typeface="微软雅黑" panose="020B0503020204020204" pitchFamily="34" charset="-122"/>
              </a:rPr>
              <a:t>发展趋势</a:t>
            </a:r>
          </a:p>
        </p:txBody>
      </p:sp>
      <p:sp>
        <p:nvSpPr>
          <p:cNvPr id="3" name="内容占位符 2">
            <a:extLst>
              <a:ext uri="{FF2B5EF4-FFF2-40B4-BE49-F238E27FC236}">
                <a16:creationId xmlns:a16="http://schemas.microsoft.com/office/drawing/2014/main" id="{2DBD18E3-8A8B-4A80-ADB9-27F5D80AF46C}"/>
              </a:ext>
            </a:extLst>
          </p:cNvPr>
          <p:cNvSpPr>
            <a:spLocks noGrp="1"/>
          </p:cNvSpPr>
          <p:nvPr>
            <p:ph idx="1"/>
          </p:nvPr>
        </p:nvSpPr>
        <p:spPr/>
        <p:txBody>
          <a:bodyPr/>
          <a:lstStyle/>
          <a:p>
            <a:r>
              <a:rPr lang="zh-CN" altLang="en-US" dirty="0"/>
              <a:t>基因数据分析和解读</a:t>
            </a:r>
            <a:endParaRPr lang="en-US" altLang="zh-CN" dirty="0"/>
          </a:p>
          <a:p>
            <a:r>
              <a:rPr lang="zh-CN" altLang="en-US" dirty="0"/>
              <a:t>专注某一医疗领域</a:t>
            </a:r>
          </a:p>
        </p:txBody>
      </p:sp>
    </p:spTree>
    <p:extLst>
      <p:ext uri="{BB962C8B-B14F-4D97-AF65-F5344CB8AC3E}">
        <p14:creationId xmlns:p14="http://schemas.microsoft.com/office/powerpoint/2010/main" val="25736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a:grpSpLocks/>
          </p:cNvGrpSpPr>
          <p:nvPr/>
        </p:nvGrpSpPr>
        <p:grpSpPr bwMode="auto">
          <a:xfrm>
            <a:off x="1315720" y="1031081"/>
            <a:ext cx="9560560" cy="4795840"/>
            <a:chOff x="-2454161" y="0"/>
            <a:chExt cx="9561972" cy="4795419"/>
          </a:xfrm>
        </p:grpSpPr>
        <p:sp>
          <p:nvSpPr>
            <p:cNvPr id="6" name="文本框 70"/>
            <p:cNvSpPr txBox="1">
              <a:spLocks noChangeArrowheads="1"/>
            </p:cNvSpPr>
            <p:nvPr/>
          </p:nvSpPr>
          <p:spPr bwMode="auto">
            <a:xfrm>
              <a:off x="-2454161" y="1018901"/>
              <a:ext cx="9561972" cy="1323323"/>
            </a:xfrm>
            <a:prstGeom prst="rect">
              <a:avLst/>
            </a:prstGeom>
            <a:noFill/>
            <a:ln w="9525">
              <a:noFill/>
              <a:miter lim="800000"/>
              <a:headEnd/>
              <a:tailEnd/>
            </a:ln>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lgn="ctr" eaLnBrk="1" hangingPunct="1"/>
              <a:r>
                <a:rPr kumimoji="0" lang="en-US" altLang="zh-CN" sz="8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T</a:t>
              </a:r>
              <a:r>
                <a:rPr lang="en-US" altLang="zh-CN" sz="8000" b="1" dirty="0">
                  <a:solidFill>
                    <a:prstClr val="white"/>
                  </a:solidFill>
                  <a:latin typeface="微软雅黑" pitchFamily="34" charset="-122"/>
                  <a:ea typeface="微软雅黑" pitchFamily="34" charset="-122"/>
                </a:rPr>
                <a:t>hanks</a:t>
              </a:r>
              <a:endParaRPr kumimoji="0" lang="zh-CN" altLang="en-US" sz="8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nvGrpSpPr>
            <p:cNvPr id="8" name="组合 7"/>
            <p:cNvGrpSpPr>
              <a:grpSpLocks/>
            </p:cNvGrpSpPr>
            <p:nvPr/>
          </p:nvGrpSpPr>
          <p:grpSpPr bwMode="auto">
            <a:xfrm>
              <a:off x="47547" y="2461759"/>
              <a:ext cx="4597803" cy="80216"/>
              <a:chOff x="0" y="0"/>
              <a:chExt cx="4597803" cy="80216"/>
            </a:xfrm>
          </p:grpSpPr>
          <p:sp>
            <p:nvSpPr>
              <p:cNvPr id="38" name="椭圆 37"/>
              <p:cNvSpPr>
                <a:spLocks noChangeArrowheads="1"/>
              </p:cNvSpPr>
              <p:nvPr/>
            </p:nvSpPr>
            <p:spPr bwMode="auto">
              <a:xfrm flipV="1">
                <a:off x="2239170" y="0"/>
                <a:ext cx="80216" cy="80216"/>
              </a:xfrm>
              <a:prstGeom prst="ellipse">
                <a:avLst/>
              </a:prstGeom>
              <a:solidFill>
                <a:schemeClr val="bg1"/>
              </a:solidFill>
              <a:ln w="9525">
                <a:noFill/>
                <a:round/>
                <a:headEnd/>
                <a:tailEnd/>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400" b="0" i="0" u="none" strike="noStrike" kern="1200" cap="none" spc="0" normalizeH="0" baseline="0" noProof="0" dirty="0">
                  <a:ln>
                    <a:noFill/>
                  </a:ln>
                  <a:solidFill>
                    <a:srgbClr val="FFFFFF"/>
                  </a:solidFill>
                  <a:effectLst/>
                  <a:uLnTx/>
                  <a:uFillTx/>
                  <a:latin typeface="Calibri" pitchFamily="34" charset="0"/>
                  <a:ea typeface="微软雅黑" panose="020B0503020204020204" pitchFamily="34" charset="-122"/>
                  <a:cs typeface="+mn-cs"/>
                </a:endParaRPr>
              </a:p>
            </p:txBody>
          </p:sp>
          <p:cxnSp>
            <p:nvCxnSpPr>
              <p:cNvPr id="39" name="直接连接符 38"/>
              <p:cNvCxnSpPr>
                <a:cxnSpLocks noChangeShapeType="1"/>
              </p:cNvCxnSpPr>
              <p:nvPr/>
            </p:nvCxnSpPr>
            <p:spPr bwMode="auto">
              <a:xfrm>
                <a:off x="0" y="27829"/>
                <a:ext cx="2077186" cy="0"/>
              </a:xfrm>
              <a:prstGeom prst="line">
                <a:avLst/>
              </a:prstGeom>
              <a:noFill/>
              <a:ln w="6350" cap="rnd">
                <a:solidFill>
                  <a:schemeClr val="bg1"/>
                </a:solidFill>
                <a:round/>
                <a:headEnd/>
                <a:tailEnd/>
              </a:ln>
            </p:spPr>
          </p:cxnSp>
          <p:cxnSp>
            <p:nvCxnSpPr>
              <p:cNvPr id="40" name="直接连接符 39"/>
              <p:cNvCxnSpPr>
                <a:cxnSpLocks noChangeShapeType="1"/>
              </p:cNvCxnSpPr>
              <p:nvPr/>
            </p:nvCxnSpPr>
            <p:spPr bwMode="auto">
              <a:xfrm>
                <a:off x="2488215" y="27829"/>
                <a:ext cx="2109588" cy="0"/>
              </a:xfrm>
              <a:prstGeom prst="line">
                <a:avLst/>
              </a:prstGeom>
              <a:noFill/>
              <a:ln w="6350" cap="rnd">
                <a:solidFill>
                  <a:schemeClr val="bg1"/>
                </a:solidFill>
                <a:round/>
                <a:headEnd/>
                <a:tailEnd/>
              </a:ln>
            </p:spPr>
          </p:cxnSp>
        </p:grpSp>
        <p:grpSp>
          <p:nvGrpSpPr>
            <p:cNvPr id="9" name="组合 8"/>
            <p:cNvGrpSpPr>
              <a:grpSpLocks/>
            </p:cNvGrpSpPr>
            <p:nvPr/>
          </p:nvGrpSpPr>
          <p:grpSpPr bwMode="auto">
            <a:xfrm>
              <a:off x="15053" y="0"/>
              <a:ext cx="4572001" cy="4795419"/>
              <a:chOff x="0" y="0"/>
              <a:chExt cx="4572001" cy="4795419"/>
            </a:xfrm>
          </p:grpSpPr>
          <p:grpSp>
            <p:nvGrpSpPr>
              <p:cNvPr id="10" name="组合 9"/>
              <p:cNvGrpSpPr>
                <a:grpSpLocks/>
              </p:cNvGrpSpPr>
              <p:nvPr/>
            </p:nvGrpSpPr>
            <p:grpSpPr bwMode="auto">
              <a:xfrm>
                <a:off x="0" y="0"/>
                <a:ext cx="4572001" cy="852010"/>
                <a:chOff x="0" y="0"/>
                <a:chExt cx="4572001" cy="852010"/>
              </a:xfrm>
            </p:grpSpPr>
            <p:grpSp>
              <p:nvGrpSpPr>
                <p:cNvPr id="25" name="组合 24"/>
                <p:cNvGrpSpPr>
                  <a:grpSpLocks/>
                </p:cNvGrpSpPr>
                <p:nvPr/>
              </p:nvGrpSpPr>
              <p:grpSpPr bwMode="auto">
                <a:xfrm>
                  <a:off x="1421435" y="0"/>
                  <a:ext cx="1693320" cy="852010"/>
                  <a:chOff x="0" y="0"/>
                  <a:chExt cx="3698748" cy="1861058"/>
                </a:xfrm>
              </p:grpSpPr>
              <p:sp>
                <p:nvSpPr>
                  <p:cNvPr id="28" name="菱形 27"/>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Calibri" pitchFamily="34" charset="0"/>
                      <a:ea typeface="微软雅黑" panose="020B0503020204020204" pitchFamily="34" charset="-122"/>
                      <a:cs typeface="+mn-cs"/>
                    </a:endParaRPr>
                  </a:p>
                </p:txBody>
              </p:sp>
              <p:grpSp>
                <p:nvGrpSpPr>
                  <p:cNvPr id="29" name="组合 28"/>
                  <p:cNvGrpSpPr>
                    <a:grpSpLocks/>
                  </p:cNvGrpSpPr>
                  <p:nvPr/>
                </p:nvGrpSpPr>
                <p:grpSpPr bwMode="auto">
                  <a:xfrm>
                    <a:off x="0" y="1244600"/>
                    <a:ext cx="1232916" cy="616458"/>
                    <a:chOff x="0" y="0"/>
                    <a:chExt cx="1232916" cy="616458"/>
                  </a:xfrm>
                </p:grpSpPr>
                <p:cxnSp>
                  <p:nvCxnSpPr>
                    <p:cNvPr id="36" name="直接连接符 35"/>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37" name="直接连接符 36"/>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30" name="组合 29"/>
                  <p:cNvGrpSpPr>
                    <a:grpSpLocks/>
                  </p:cNvGrpSpPr>
                  <p:nvPr/>
                </p:nvGrpSpPr>
                <p:grpSpPr bwMode="auto">
                  <a:xfrm>
                    <a:off x="1232916" y="1244600"/>
                    <a:ext cx="1232916" cy="616458"/>
                    <a:chOff x="0" y="0"/>
                    <a:chExt cx="1232916" cy="616458"/>
                  </a:xfrm>
                </p:grpSpPr>
                <p:cxnSp>
                  <p:nvCxnSpPr>
                    <p:cNvPr id="34" name="直接连接符 33"/>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35" name="直接连接符 34"/>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31" name="组合 30"/>
                  <p:cNvGrpSpPr>
                    <a:grpSpLocks/>
                  </p:cNvGrpSpPr>
                  <p:nvPr/>
                </p:nvGrpSpPr>
                <p:grpSpPr bwMode="auto">
                  <a:xfrm>
                    <a:off x="2465832" y="1244600"/>
                    <a:ext cx="1232916" cy="616458"/>
                    <a:chOff x="0" y="0"/>
                    <a:chExt cx="1232916" cy="616458"/>
                  </a:xfrm>
                </p:grpSpPr>
                <p:cxnSp>
                  <p:nvCxnSpPr>
                    <p:cNvPr id="32" name="直接连接符 31"/>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33" name="直接连接符 32"/>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26" name="直接连接符 25"/>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27" name="直接连接符 26"/>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nvGrpSpPr>
              <p:cNvPr id="11" name="组合 10"/>
              <p:cNvGrpSpPr>
                <a:grpSpLocks/>
              </p:cNvGrpSpPr>
              <p:nvPr/>
            </p:nvGrpSpPr>
            <p:grpSpPr bwMode="auto">
              <a:xfrm flipV="1">
                <a:off x="0" y="3943409"/>
                <a:ext cx="4572001" cy="852010"/>
                <a:chOff x="0" y="0"/>
                <a:chExt cx="4572001" cy="852010"/>
              </a:xfrm>
            </p:grpSpPr>
            <p:grpSp>
              <p:nvGrpSpPr>
                <p:cNvPr id="12" name="组合 11"/>
                <p:cNvGrpSpPr>
                  <a:grpSpLocks/>
                </p:cNvGrpSpPr>
                <p:nvPr/>
              </p:nvGrpSpPr>
              <p:grpSpPr bwMode="auto">
                <a:xfrm>
                  <a:off x="1421435" y="0"/>
                  <a:ext cx="1693320" cy="852010"/>
                  <a:chOff x="0" y="0"/>
                  <a:chExt cx="3698748" cy="1861058"/>
                </a:xfrm>
              </p:grpSpPr>
              <p:sp>
                <p:nvSpPr>
                  <p:cNvPr id="15" name="菱形 14"/>
                  <p:cNvSpPr>
                    <a:spLocks noChangeArrowheads="1"/>
                  </p:cNvSpPr>
                  <p:nvPr/>
                </p:nvSpPr>
                <p:spPr bwMode="auto">
                  <a:xfrm>
                    <a:off x="1232916" y="0"/>
                    <a:ext cx="1244600" cy="1244600"/>
                  </a:xfrm>
                  <a:prstGeom prst="diamond">
                    <a:avLst/>
                  </a:prstGeom>
                  <a:noFill/>
                  <a:ln w="12700">
                    <a:solidFill>
                      <a:schemeClr val="bg1"/>
                    </a:solidFill>
                    <a:miter lim="800000"/>
                    <a:headEnd/>
                    <a:tailEnd/>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Calibri" pitchFamily="34" charset="0"/>
                      <a:ea typeface="微软雅黑" panose="020B0503020204020204" pitchFamily="34" charset="-122"/>
                      <a:cs typeface="+mn-cs"/>
                    </a:endParaRPr>
                  </a:p>
                </p:txBody>
              </p:sp>
              <p:grpSp>
                <p:nvGrpSpPr>
                  <p:cNvPr id="16" name="组合 15"/>
                  <p:cNvGrpSpPr>
                    <a:grpSpLocks/>
                  </p:cNvGrpSpPr>
                  <p:nvPr/>
                </p:nvGrpSpPr>
                <p:grpSpPr bwMode="auto">
                  <a:xfrm>
                    <a:off x="0" y="1244600"/>
                    <a:ext cx="1232916" cy="616458"/>
                    <a:chOff x="0" y="0"/>
                    <a:chExt cx="1232916" cy="616458"/>
                  </a:xfrm>
                </p:grpSpPr>
                <p:cxnSp>
                  <p:nvCxnSpPr>
                    <p:cNvPr id="23" name="直接连接符 22"/>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24" name="直接连接符 23"/>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17" name="组合 16"/>
                  <p:cNvGrpSpPr>
                    <a:grpSpLocks/>
                  </p:cNvGrpSpPr>
                  <p:nvPr/>
                </p:nvGrpSpPr>
                <p:grpSpPr bwMode="auto">
                  <a:xfrm>
                    <a:off x="1232916" y="1244600"/>
                    <a:ext cx="1232916" cy="616458"/>
                    <a:chOff x="0" y="0"/>
                    <a:chExt cx="1232916" cy="616458"/>
                  </a:xfrm>
                </p:grpSpPr>
                <p:cxnSp>
                  <p:nvCxnSpPr>
                    <p:cNvPr id="21" name="直接连接符 20"/>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22" name="直接连接符 21"/>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nvGrpSpPr>
                  <p:cNvPr id="18" name="组合 17"/>
                  <p:cNvGrpSpPr>
                    <a:grpSpLocks/>
                  </p:cNvGrpSpPr>
                  <p:nvPr/>
                </p:nvGrpSpPr>
                <p:grpSpPr bwMode="auto">
                  <a:xfrm>
                    <a:off x="2465832" y="1244600"/>
                    <a:ext cx="1232916" cy="616458"/>
                    <a:chOff x="0" y="0"/>
                    <a:chExt cx="1232916" cy="616458"/>
                  </a:xfrm>
                </p:grpSpPr>
                <p:cxnSp>
                  <p:nvCxnSpPr>
                    <p:cNvPr id="19" name="直接连接符 18"/>
                    <p:cNvCxnSpPr>
                      <a:cxnSpLocks noChangeShapeType="1"/>
                    </p:cNvCxnSpPr>
                    <p:nvPr/>
                  </p:nvCxnSpPr>
                  <p:spPr bwMode="auto">
                    <a:xfrm flipV="1">
                      <a:off x="0" y="0"/>
                      <a:ext cx="616458" cy="616458"/>
                    </a:xfrm>
                    <a:prstGeom prst="line">
                      <a:avLst/>
                    </a:prstGeom>
                    <a:noFill/>
                    <a:ln w="12700" cap="rnd">
                      <a:solidFill>
                        <a:schemeClr val="bg1"/>
                      </a:solidFill>
                      <a:round/>
                      <a:headEnd/>
                      <a:tailEnd/>
                    </a:ln>
                  </p:spPr>
                </p:cxnSp>
                <p:cxnSp>
                  <p:nvCxnSpPr>
                    <p:cNvPr id="20" name="直接连接符 19"/>
                    <p:cNvCxnSpPr>
                      <a:cxnSpLocks noChangeShapeType="1"/>
                    </p:cNvCxnSpPr>
                    <p:nvPr/>
                  </p:nvCxnSpPr>
                  <p:spPr bwMode="auto">
                    <a:xfrm flipH="1" flipV="1">
                      <a:off x="616458" y="0"/>
                      <a:ext cx="616458" cy="616458"/>
                    </a:xfrm>
                    <a:prstGeom prst="line">
                      <a:avLst/>
                    </a:prstGeom>
                    <a:noFill/>
                    <a:ln w="12700" cap="rnd">
                      <a:solidFill>
                        <a:schemeClr val="bg1"/>
                      </a:solidFill>
                      <a:round/>
                      <a:headEnd/>
                      <a:tailEnd/>
                    </a:ln>
                  </p:spPr>
                </p:cxnSp>
              </p:grpSp>
            </p:grpSp>
            <p:cxnSp>
              <p:nvCxnSpPr>
                <p:cNvPr id="13" name="直接连接符 12"/>
                <p:cNvCxnSpPr>
                  <a:cxnSpLocks noChangeShapeType="1"/>
                </p:cNvCxnSpPr>
                <p:nvPr/>
              </p:nvCxnSpPr>
              <p:spPr bwMode="auto">
                <a:xfrm>
                  <a:off x="3114755" y="852010"/>
                  <a:ext cx="1457246" cy="0"/>
                </a:xfrm>
                <a:prstGeom prst="line">
                  <a:avLst/>
                </a:prstGeom>
                <a:noFill/>
                <a:ln w="6350" cap="rnd">
                  <a:solidFill>
                    <a:schemeClr val="bg1"/>
                  </a:solidFill>
                  <a:round/>
                  <a:headEnd/>
                  <a:tailEnd/>
                </a:ln>
              </p:spPr>
            </p:cxnSp>
            <p:cxnSp>
              <p:nvCxnSpPr>
                <p:cNvPr id="14" name="直接连接符 13"/>
                <p:cNvCxnSpPr>
                  <a:cxnSpLocks noChangeShapeType="1"/>
                </p:cNvCxnSpPr>
                <p:nvPr/>
              </p:nvCxnSpPr>
              <p:spPr bwMode="auto">
                <a:xfrm>
                  <a:off x="0" y="852010"/>
                  <a:ext cx="1421435" cy="0"/>
                </a:xfrm>
                <a:prstGeom prst="line">
                  <a:avLst/>
                </a:prstGeom>
                <a:noFill/>
                <a:ln w="6350" cap="rnd">
                  <a:solidFill>
                    <a:schemeClr val="bg1"/>
                  </a:solidFill>
                  <a:round/>
                  <a:headEnd/>
                  <a:tailEnd/>
                </a:ln>
              </p:spPr>
            </p:cxnSp>
          </p:grpSp>
        </p:grpSp>
      </p:grpSp>
    </p:spTree>
    <p:extLst>
      <p:ext uri="{BB962C8B-B14F-4D97-AF65-F5344CB8AC3E}">
        <p14:creationId xmlns:p14="http://schemas.microsoft.com/office/powerpoint/2010/main" val="277171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zh-CN" altLang="en-US" sz="4000" dirty="0">
                <a:latin typeface="微软雅黑" panose="020B0503020204020204" pitchFamily="34" charset="-122"/>
                <a:ea typeface="微软雅黑" panose="020B0503020204020204" pitchFamily="34" charset="-122"/>
              </a:rPr>
              <a:t>基因测序市场规模</a:t>
            </a:r>
          </a:p>
        </p:txBody>
      </p:sp>
      <p:pic>
        <p:nvPicPr>
          <p:cNvPr id="4" name="Content Placeholder 3"/>
          <p:cNvPicPr>
            <a:picLocks noGrp="1" noChangeAspect="1"/>
          </p:cNvPicPr>
          <p:nvPr>
            <p:ph idx="1"/>
          </p:nvPr>
        </p:nvPicPr>
        <p:blipFill>
          <a:blip r:embed="rId3"/>
          <a:stretch>
            <a:fillRect/>
          </a:stretch>
        </p:blipFill>
        <p:spPr>
          <a:xfrm>
            <a:off x="3043744" y="1690688"/>
            <a:ext cx="6000750" cy="3409950"/>
          </a:xfrm>
          <a:prstGeom prst="rect">
            <a:avLst/>
          </a:prstGeom>
        </p:spPr>
      </p:pic>
      <p:sp>
        <p:nvSpPr>
          <p:cNvPr id="5" name="Title 1"/>
          <p:cNvSpPr>
            <a:spLocks noGrp="1"/>
          </p:cNvSpPr>
          <p:nvPr/>
        </p:nvSpPr>
        <p:spPr>
          <a:xfrm>
            <a:off x="3043744" y="5495917"/>
            <a:ext cx="3537112" cy="3555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000" dirty="0">
                <a:latin typeface="+mn-lt"/>
                <a:ea typeface="+mn-ea"/>
                <a:cs typeface="+mn-cs"/>
              </a:rPr>
              <a:t>数据来源：汇众医疗-因钽数据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DB11A-6DFC-4646-920F-15FBEF632F05}"/>
              </a:ext>
            </a:extLst>
          </p:cNvPr>
          <p:cNvSpPr>
            <a:spLocks noGrp="1"/>
          </p:cNvSpPr>
          <p:nvPr>
            <p:ph type="title"/>
          </p:nvPr>
        </p:nvSpPr>
        <p:spPr/>
        <p:txBody>
          <a:bodyPr>
            <a:normAutofit/>
          </a:bodyPr>
          <a:lstStyle/>
          <a:p>
            <a:pPr algn="ctr"/>
            <a:r>
              <a:rPr lang="zh-CN" altLang="en-US" sz="4000" dirty="0">
                <a:latin typeface="微软雅黑" panose="020B0503020204020204" pitchFamily="34" charset="-122"/>
                <a:ea typeface="微软雅黑" panose="020B0503020204020204" pitchFamily="34" charset="-122"/>
              </a:rPr>
              <a:t>基因测序技术发展历史</a:t>
            </a:r>
          </a:p>
        </p:txBody>
      </p:sp>
      <p:sp>
        <p:nvSpPr>
          <p:cNvPr id="9" name="文本框 8">
            <a:extLst>
              <a:ext uri="{FF2B5EF4-FFF2-40B4-BE49-F238E27FC236}">
                <a16:creationId xmlns:a16="http://schemas.microsoft.com/office/drawing/2014/main" id="{3916ED34-459F-47AE-BE8E-FF3D8830AB74}"/>
              </a:ext>
            </a:extLst>
          </p:cNvPr>
          <p:cNvSpPr txBox="1"/>
          <p:nvPr/>
        </p:nvSpPr>
        <p:spPr>
          <a:xfrm>
            <a:off x="1089060" y="6471934"/>
            <a:ext cx="2488182" cy="246221"/>
          </a:xfrm>
          <a:prstGeom prst="rect">
            <a:avLst/>
          </a:prstGeom>
          <a:noFill/>
        </p:spPr>
        <p:txBody>
          <a:bodyPr wrap="none" rtlCol="0">
            <a:spAutoFit/>
          </a:bodyPr>
          <a:lstStyle/>
          <a:p>
            <a:r>
              <a:rPr lang="en-US" altLang="zh-CN" sz="1000" dirty="0">
                <a:hlinkClick r:id="rId3"/>
              </a:rPr>
              <a:t>https://www.jianshu.com/p/ee9e5de8664f</a:t>
            </a:r>
            <a:endParaRPr lang="zh-CN" altLang="en-US" sz="1000" dirty="0"/>
          </a:p>
        </p:txBody>
      </p:sp>
      <p:pic>
        <p:nvPicPr>
          <p:cNvPr id="11" name="图片 10">
            <a:extLst>
              <a:ext uri="{FF2B5EF4-FFF2-40B4-BE49-F238E27FC236}">
                <a16:creationId xmlns:a16="http://schemas.microsoft.com/office/drawing/2014/main" id="{132B621B-F3C7-41A0-9538-47BC05B6DF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81871" y="1319319"/>
            <a:ext cx="9628257" cy="4831959"/>
          </a:xfrm>
          <a:prstGeom prst="rect">
            <a:avLst/>
          </a:prstGeom>
        </p:spPr>
      </p:pic>
    </p:spTree>
    <p:extLst>
      <p:ext uri="{BB962C8B-B14F-4D97-AF65-F5344CB8AC3E}">
        <p14:creationId xmlns:p14="http://schemas.microsoft.com/office/powerpoint/2010/main" val="226284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DB11A-6DFC-4646-920F-15FBEF632F05}"/>
              </a:ext>
            </a:extLst>
          </p:cNvPr>
          <p:cNvSpPr>
            <a:spLocks noGrp="1"/>
          </p:cNvSpPr>
          <p:nvPr>
            <p:ph type="title"/>
          </p:nvPr>
        </p:nvSpPr>
        <p:spPr/>
        <p:txBody>
          <a:bodyPr>
            <a:normAutofit/>
          </a:bodyPr>
          <a:lstStyle/>
          <a:p>
            <a:r>
              <a:rPr lang="zh-CN" altLang="zh-CN" sz="4000" dirty="0">
                <a:latin typeface="微软雅黑" panose="020B0503020204020204" pitchFamily="34" charset="-122"/>
                <a:ea typeface="微软雅黑" panose="020B0503020204020204" pitchFamily="34" charset="-122"/>
              </a:rPr>
              <a:t>第一代</a:t>
            </a:r>
            <a:r>
              <a:rPr lang="en-US" altLang="zh-CN" sz="4000" dirty="0">
                <a:latin typeface="微软雅黑" panose="020B0503020204020204" pitchFamily="34" charset="-122"/>
                <a:ea typeface="微软雅黑" panose="020B0503020204020204" pitchFamily="34" charset="-122"/>
              </a:rPr>
              <a:t>DNA</a:t>
            </a:r>
            <a:r>
              <a:rPr lang="zh-CN" altLang="zh-CN" sz="4000" dirty="0">
                <a:latin typeface="微软雅黑" panose="020B0503020204020204" pitchFamily="34" charset="-122"/>
                <a:ea typeface="微软雅黑" panose="020B0503020204020204" pitchFamily="34" charset="-122"/>
              </a:rPr>
              <a:t>测序技术（</a:t>
            </a:r>
            <a:r>
              <a:rPr lang="en-US" altLang="zh-CN" sz="4000" dirty="0">
                <a:latin typeface="微软雅黑" panose="020B0503020204020204" pitchFamily="34" charset="-122"/>
                <a:ea typeface="微软雅黑" panose="020B0503020204020204" pitchFamily="34" charset="-122"/>
              </a:rPr>
              <a:t>Sanger</a:t>
            </a:r>
            <a:r>
              <a:rPr lang="zh-CN" altLang="zh-CN" sz="4000" dirty="0">
                <a:latin typeface="微软雅黑" panose="020B0503020204020204" pitchFamily="34" charset="-122"/>
                <a:ea typeface="微软雅黑" panose="020B0503020204020204" pitchFamily="34" charset="-122"/>
              </a:rPr>
              <a:t>法测序）</a:t>
            </a:r>
            <a:br>
              <a:rPr lang="zh-CN" altLang="zh-CN" sz="4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C0D2C27-A87F-4E5C-A1EA-A30105074B10}"/>
              </a:ext>
            </a:extLst>
          </p:cNvPr>
          <p:cNvSpPr txBox="1"/>
          <p:nvPr/>
        </p:nvSpPr>
        <p:spPr>
          <a:xfrm>
            <a:off x="1089060" y="1417834"/>
            <a:ext cx="5681609" cy="544764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Frederick Sanger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1918-2013</a:t>
            </a:r>
            <a:r>
              <a:rPr lang="zh-CN" altLang="en-US" sz="2400" dirty="0">
                <a:latin typeface="微软雅黑" panose="020B0503020204020204" pitchFamily="34" charset="-122"/>
                <a:ea typeface="微软雅黑" panose="020B0503020204020204" pitchFamily="34" charset="-122"/>
              </a:rPr>
              <a:t>）英国生物化学家，唯一一位两度获得诺贝尔化学奖的人。</a:t>
            </a: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上世纪</a:t>
            </a:r>
            <a:r>
              <a:rPr lang="en-US" altLang="zh-CN" sz="2400" dirty="0">
                <a:latin typeface="微软雅黑" panose="020B0503020204020204" pitchFamily="34" charset="-122"/>
                <a:ea typeface="微软雅黑" panose="020B0503020204020204" pitchFamily="34" charset="-122"/>
              </a:rPr>
              <a:t>70</a:t>
            </a:r>
            <a:r>
              <a:rPr lang="zh-CN" altLang="en-US" sz="2400" dirty="0">
                <a:latin typeface="微软雅黑" panose="020B0503020204020204" pitchFamily="34" charset="-122"/>
                <a:ea typeface="微软雅黑" panose="020B0503020204020204" pitchFamily="34" charset="-122"/>
              </a:rPr>
              <a:t>年代末，他提出快速测定脱氧核糖核酸序列的技术“双脱氧链终止法”，也被称作“</a:t>
            </a:r>
            <a:r>
              <a:rPr lang="en-US" altLang="zh-CN" sz="2400" dirty="0">
                <a:latin typeface="微软雅黑" panose="020B0503020204020204" pitchFamily="34" charset="-122"/>
                <a:ea typeface="微软雅黑" panose="020B0503020204020204" pitchFamily="34" charset="-122"/>
              </a:rPr>
              <a:t>Sanger</a:t>
            </a:r>
            <a:r>
              <a:rPr lang="zh-CN" altLang="zh-CN" sz="2400" dirty="0">
                <a:latin typeface="微软雅黑" panose="020B0503020204020204" pitchFamily="34" charset="-122"/>
                <a:ea typeface="微软雅黑" panose="020B0503020204020204" pitchFamily="34" charset="-122"/>
              </a:rPr>
              <a:t>法</a:t>
            </a:r>
            <a:r>
              <a:rPr lang="zh-CN" altLang="en-US" sz="2400" dirty="0">
                <a:latin typeface="微软雅黑" panose="020B0503020204020204" pitchFamily="34" charset="-122"/>
                <a:ea typeface="微软雅黑" panose="020B0503020204020204" pitchFamily="34" charset="-122"/>
              </a:rPr>
              <a:t>”，因此与另外两名科学家共同获得了</a:t>
            </a:r>
            <a:r>
              <a:rPr lang="en-US" altLang="zh-CN" sz="2400" dirty="0">
                <a:latin typeface="微软雅黑" panose="020B0503020204020204" pitchFamily="34" charset="-122"/>
                <a:ea typeface="微软雅黑" panose="020B0503020204020204" pitchFamily="34" charset="-122"/>
              </a:rPr>
              <a:t>1980</a:t>
            </a:r>
            <a:r>
              <a:rPr lang="zh-CN" altLang="en-US" sz="2400" dirty="0">
                <a:latin typeface="微软雅黑" panose="020B0503020204020204" pitchFamily="34" charset="-122"/>
                <a:ea typeface="微软雅黑" panose="020B0503020204020204" pitchFamily="34" charset="-122"/>
              </a:rPr>
              <a:t>年诺贝尔化学奖。</a:t>
            </a: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1977</a:t>
            </a:r>
            <a:r>
              <a:rPr lang="zh-CN" altLang="en-US" sz="2400" dirty="0">
                <a:latin typeface="微软雅黑" panose="020B0503020204020204" pitchFamily="34" charset="-122"/>
                <a:ea typeface="微软雅黑" panose="020B0503020204020204" pitchFamily="34" charset="-122"/>
              </a:rPr>
              <a:t>年他应用 </a:t>
            </a:r>
            <a:r>
              <a:rPr lang="en-US" altLang="zh-CN" sz="2400" dirty="0">
                <a:latin typeface="微软雅黑" panose="020B0503020204020204" pitchFamily="34" charset="-122"/>
                <a:ea typeface="微软雅黑" panose="020B0503020204020204" pitchFamily="34" charset="-122"/>
              </a:rPr>
              <a:t>Sanger </a:t>
            </a:r>
            <a:r>
              <a:rPr lang="zh-CN" altLang="en-US" sz="2400" dirty="0">
                <a:latin typeface="微软雅黑" panose="020B0503020204020204" pitchFamily="34" charset="-122"/>
                <a:ea typeface="微软雅黑" panose="020B0503020204020204" pitchFamily="34" charset="-122"/>
              </a:rPr>
              <a:t>测序法进行了人类历史上第一个基因序列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噬菌体</a:t>
            </a:r>
            <a:r>
              <a:rPr lang="en-US" altLang="zh-CN" sz="2400" dirty="0">
                <a:latin typeface="微软雅黑" panose="020B0503020204020204" pitchFamily="34" charset="-122"/>
                <a:ea typeface="微软雅黑" panose="020B0503020204020204" pitchFamily="34" charset="-122"/>
              </a:rPr>
              <a:t>X174</a:t>
            </a:r>
            <a:r>
              <a:rPr lang="zh-CN" altLang="en-US" sz="2400" dirty="0">
                <a:latin typeface="微软雅黑" panose="020B0503020204020204" pitchFamily="34" charset="-122"/>
                <a:ea typeface="微软雅黑" panose="020B0503020204020204" pitchFamily="34" charset="-122"/>
              </a:rPr>
              <a:t>的测定。自此，人类获得了窥探生命遗传差异本质的能力，并以此为开端步入基因组学时代。</a:t>
            </a:r>
          </a:p>
          <a:p>
            <a:br>
              <a:rPr lang="zh-CN" altLang="en-US" dirty="0"/>
            </a:br>
            <a:endParaRPr lang="zh-CN" altLang="en-US" dirty="0"/>
          </a:p>
        </p:txBody>
      </p:sp>
      <p:pic>
        <p:nvPicPr>
          <p:cNvPr id="8" name="图片 7">
            <a:extLst>
              <a:ext uri="{FF2B5EF4-FFF2-40B4-BE49-F238E27FC236}">
                <a16:creationId xmlns:a16="http://schemas.microsoft.com/office/drawing/2014/main" id="{21C5C1C4-F84B-4129-BD91-D5FFA90F9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529" y="1301191"/>
            <a:ext cx="3650539" cy="5049912"/>
          </a:xfrm>
          <a:prstGeom prst="rect">
            <a:avLst/>
          </a:prstGeom>
        </p:spPr>
      </p:pic>
      <p:sp>
        <p:nvSpPr>
          <p:cNvPr id="9" name="文本框 8">
            <a:extLst>
              <a:ext uri="{FF2B5EF4-FFF2-40B4-BE49-F238E27FC236}">
                <a16:creationId xmlns:a16="http://schemas.microsoft.com/office/drawing/2014/main" id="{3916ED34-459F-47AE-BE8E-FF3D8830AB74}"/>
              </a:ext>
            </a:extLst>
          </p:cNvPr>
          <p:cNvSpPr txBox="1"/>
          <p:nvPr/>
        </p:nvSpPr>
        <p:spPr>
          <a:xfrm>
            <a:off x="1089060" y="6471934"/>
            <a:ext cx="7637027" cy="246221"/>
          </a:xfrm>
          <a:prstGeom prst="rect">
            <a:avLst/>
          </a:prstGeom>
          <a:noFill/>
        </p:spPr>
        <p:txBody>
          <a:bodyPr wrap="none" rtlCol="0">
            <a:spAutoFit/>
          </a:bodyPr>
          <a:lstStyle/>
          <a:p>
            <a:r>
              <a:rPr lang="en-US" altLang="zh-CN" sz="1000" dirty="0">
                <a:hlinkClick r:id="rId4"/>
              </a:rPr>
              <a:t>https://baike.baidu.com/item/%E5%BC%97%E9%9B%B7%E5%BE%B7%E9%87%8C%E5%85%8B%C2%B7%E6%A1%91%E6%A0%BC/7318234?fr=aladdin</a:t>
            </a:r>
            <a:endParaRPr lang="zh-CN" altLang="en-US" sz="1000" dirty="0"/>
          </a:p>
        </p:txBody>
      </p:sp>
    </p:spTree>
    <p:extLst>
      <p:ext uri="{BB962C8B-B14F-4D97-AF65-F5344CB8AC3E}">
        <p14:creationId xmlns:p14="http://schemas.microsoft.com/office/powerpoint/2010/main" val="281974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DB11A-6DFC-4646-920F-15FBEF632F05}"/>
              </a:ext>
            </a:extLst>
          </p:cNvPr>
          <p:cNvSpPr>
            <a:spLocks noGrp="1"/>
          </p:cNvSpPr>
          <p:nvPr>
            <p:ph type="title"/>
          </p:nvPr>
        </p:nvSpPr>
        <p:spPr/>
        <p:txBody>
          <a:bodyPr>
            <a:normAutofit/>
          </a:bodyPr>
          <a:lstStyle/>
          <a:p>
            <a:pPr algn="ctr"/>
            <a:r>
              <a:rPr lang="en-US" altLang="zh-CN" sz="4000" dirty="0">
                <a:latin typeface="微软雅黑" panose="020B0503020204020204" pitchFamily="34" charset="-122"/>
                <a:ea typeface="微软雅黑" panose="020B0503020204020204" pitchFamily="34" charset="-122"/>
              </a:rPr>
              <a:t>Sanger</a:t>
            </a:r>
            <a:r>
              <a:rPr lang="zh-CN" altLang="en-US" sz="4000" dirty="0">
                <a:latin typeface="微软雅黑" panose="020B0503020204020204" pitchFamily="34" charset="-122"/>
                <a:ea typeface="微软雅黑" panose="020B0503020204020204" pitchFamily="34" charset="-122"/>
              </a:rPr>
              <a:t>法测序</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准备阶段</a:t>
            </a:r>
            <a:br>
              <a:rPr lang="zh-CN" altLang="zh-CN" sz="4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C0D2C27-A87F-4E5C-A1EA-A30105074B10}"/>
              </a:ext>
            </a:extLst>
          </p:cNvPr>
          <p:cNvSpPr txBox="1"/>
          <p:nvPr/>
        </p:nvSpPr>
        <p:spPr>
          <a:xfrm>
            <a:off x="1284270" y="1431195"/>
            <a:ext cx="4893924" cy="3139321"/>
          </a:xfrm>
          <a:prstGeom prst="rect">
            <a:avLst/>
          </a:prstGeom>
          <a:noFill/>
        </p:spPr>
        <p:txBody>
          <a:bodyPr wrap="square" rtlCol="0">
            <a:spAutoFit/>
          </a:bodyPr>
          <a:lstStyle/>
          <a:p>
            <a:pPr marL="342900" indent="-34290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DNA</a:t>
            </a:r>
            <a:r>
              <a:rPr lang="zh-CN" altLang="en-US" b="1" dirty="0">
                <a:latin typeface="微软雅黑" panose="020B0503020204020204" pitchFamily="34" charset="-122"/>
                <a:ea typeface="微软雅黑" panose="020B0503020204020204" pitchFamily="34" charset="-122"/>
              </a:rPr>
              <a:t>碎片化：</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如要利用</a:t>
            </a:r>
            <a:r>
              <a:rPr lang="en-US" altLang="zh-CN" dirty="0">
                <a:latin typeface="微软雅黑" panose="020B0503020204020204" pitchFamily="34" charset="-122"/>
                <a:ea typeface="微软雅黑" panose="020B0503020204020204" pitchFamily="34" charset="-122"/>
              </a:rPr>
              <a:t>Sanger</a:t>
            </a:r>
            <a:r>
              <a:rPr lang="zh-CN" altLang="en-US" dirty="0">
                <a:latin typeface="微软雅黑" panose="020B0503020204020204" pitchFamily="34" charset="-122"/>
                <a:ea typeface="微软雅黑" panose="020B0503020204020204" pitchFamily="34" charset="-122"/>
              </a:rPr>
              <a:t>测序方法进行完整基因组的测定，首先要将提取得到的样品完整</a:t>
            </a:r>
            <a:r>
              <a:rPr lang="en-US" altLang="zh-CN" dirty="0">
                <a:latin typeface="微软雅黑" panose="020B0503020204020204" pitchFamily="34" charset="-122"/>
                <a:ea typeface="微软雅黑" panose="020B0503020204020204" pitchFamily="34" charset="-122"/>
              </a:rPr>
              <a:t>DNA</a:t>
            </a:r>
            <a:r>
              <a:rPr lang="zh-CN" altLang="en-US" dirty="0">
                <a:latin typeface="微软雅黑" panose="020B0503020204020204" pitchFamily="34" charset="-122"/>
                <a:ea typeface="微软雅黑" panose="020B0503020204020204" pitchFamily="34" charset="-122"/>
              </a:rPr>
              <a:t>打碎，形成</a:t>
            </a:r>
            <a:r>
              <a:rPr lang="en-US" altLang="zh-CN" dirty="0">
                <a:latin typeface="微软雅黑" panose="020B0503020204020204" pitchFamily="34" charset="-122"/>
                <a:ea typeface="微软雅黑" panose="020B0503020204020204" pitchFamily="34" charset="-122"/>
              </a:rPr>
              <a:t>DNA</a:t>
            </a:r>
            <a:r>
              <a:rPr lang="zh-CN" altLang="en-US" dirty="0">
                <a:latin typeface="微软雅黑" panose="020B0503020204020204" pitchFamily="34" charset="-122"/>
                <a:ea typeface="微软雅黑" panose="020B0503020204020204" pitchFamily="34" charset="-122"/>
              </a:rPr>
              <a:t>片段。（如只是测定单个目的基因的序列，则无需进行</a:t>
            </a:r>
            <a:r>
              <a:rPr lang="en-US" altLang="zh-CN" dirty="0">
                <a:latin typeface="微软雅黑" panose="020B0503020204020204" pitchFamily="34" charset="-122"/>
                <a:ea typeface="微软雅黑" panose="020B0503020204020204" pitchFamily="34" charset="-122"/>
              </a:rPr>
              <a:t>DNA</a:t>
            </a:r>
            <a:r>
              <a:rPr lang="zh-CN" altLang="en-US" dirty="0">
                <a:latin typeface="微软雅黑" panose="020B0503020204020204" pitchFamily="34" charset="-122"/>
                <a:ea typeface="微软雅黑" panose="020B0503020204020204" pitchFamily="34" charset="-122"/>
              </a:rPr>
              <a:t>碎片化）。</a:t>
            </a:r>
            <a:endParaRPr lang="en-US" altLang="zh-CN"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PCR</a:t>
            </a:r>
            <a:r>
              <a:rPr lang="zh-CN" altLang="en-US" b="1" dirty="0">
                <a:latin typeface="微软雅黑" panose="020B0503020204020204" pitchFamily="34" charset="-122"/>
                <a:ea typeface="微软雅黑" panose="020B0503020204020204" pitchFamily="34" charset="-122"/>
              </a:rPr>
              <a:t>扩增和体外克隆：</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针对特定目的核酸片段的测序，首先要对目的测序区域进行</a:t>
            </a:r>
            <a:r>
              <a:rPr lang="en-US" altLang="zh-CN" dirty="0">
                <a:latin typeface="微软雅黑" panose="020B0503020204020204" pitchFamily="34" charset="-122"/>
                <a:ea typeface="微软雅黑" panose="020B0503020204020204" pitchFamily="34" charset="-122"/>
              </a:rPr>
              <a:t>PCR</a:t>
            </a:r>
            <a:r>
              <a:rPr lang="zh-CN" altLang="en-US" dirty="0">
                <a:latin typeface="微软雅黑" panose="020B0503020204020204" pitchFamily="34" charset="-122"/>
                <a:ea typeface="微软雅黑" panose="020B0503020204020204" pitchFamily="34" charset="-122"/>
              </a:rPr>
              <a:t>扩增；而针对碎片化</a:t>
            </a:r>
            <a:r>
              <a:rPr lang="en-US" altLang="zh-CN" dirty="0">
                <a:latin typeface="微软雅黑" panose="020B0503020204020204" pitchFamily="34" charset="-122"/>
                <a:ea typeface="微软雅黑" panose="020B0503020204020204" pitchFamily="34" charset="-122"/>
              </a:rPr>
              <a:t>DNA</a:t>
            </a:r>
            <a:r>
              <a:rPr lang="zh-CN" altLang="en-US" dirty="0">
                <a:latin typeface="微软雅黑" panose="020B0503020204020204" pitchFamily="34" charset="-122"/>
                <a:ea typeface="微软雅黑" panose="020B0503020204020204" pitchFamily="34" charset="-122"/>
              </a:rPr>
              <a:t>的测序，则要将碎片化的</a:t>
            </a:r>
            <a:r>
              <a:rPr lang="en-US" altLang="zh-CN" dirty="0">
                <a:latin typeface="微软雅黑" panose="020B0503020204020204" pitchFamily="34" charset="-122"/>
                <a:ea typeface="微软雅黑" panose="020B0503020204020204" pitchFamily="34" charset="-122"/>
              </a:rPr>
              <a:t>DNA</a:t>
            </a:r>
            <a:r>
              <a:rPr lang="zh-CN" altLang="en-US" dirty="0">
                <a:latin typeface="微软雅黑" panose="020B0503020204020204" pitchFamily="34" charset="-122"/>
                <a:ea typeface="微软雅黑" panose="020B0503020204020204" pitchFamily="34" charset="-122"/>
              </a:rPr>
              <a:t>片段通过克隆的方式连接到质粒载体中。</a:t>
            </a:r>
            <a:endParaRPr lang="en-US" altLang="zh-CN"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916ED34-459F-47AE-BE8E-FF3D8830AB74}"/>
              </a:ext>
            </a:extLst>
          </p:cNvPr>
          <p:cNvSpPr txBox="1"/>
          <p:nvPr/>
        </p:nvSpPr>
        <p:spPr>
          <a:xfrm>
            <a:off x="1646481" y="5932878"/>
            <a:ext cx="6292107" cy="246221"/>
          </a:xfrm>
          <a:prstGeom prst="rect">
            <a:avLst/>
          </a:prstGeom>
          <a:noFill/>
        </p:spPr>
        <p:txBody>
          <a:bodyPr wrap="none" rtlCol="0">
            <a:spAutoFit/>
          </a:bodyPr>
          <a:lstStyle/>
          <a:p>
            <a:r>
              <a:rPr lang="en-US" altLang="zh-CN" sz="1000" dirty="0">
                <a:hlinkClick r:id="rId3"/>
              </a:rPr>
              <a:t>https://zhuanlan.zhihu.com/p/77663085?utm_source=qq&amp;utm_medium=social&amp;utm_oi=783636208826855424</a:t>
            </a:r>
            <a:endParaRPr lang="zh-CN" altLang="en-US" sz="1000" dirty="0"/>
          </a:p>
        </p:txBody>
      </p:sp>
      <p:pic>
        <p:nvPicPr>
          <p:cNvPr id="8" name="图片 7">
            <a:extLst>
              <a:ext uri="{FF2B5EF4-FFF2-40B4-BE49-F238E27FC236}">
                <a16:creationId xmlns:a16="http://schemas.microsoft.com/office/drawing/2014/main" id="{9CE73A0E-A7B3-44EB-9C24-F46AA8D24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264" y="1436572"/>
            <a:ext cx="3751906" cy="3133944"/>
          </a:xfrm>
          <a:prstGeom prst="rect">
            <a:avLst/>
          </a:prstGeom>
        </p:spPr>
      </p:pic>
    </p:spTree>
    <p:extLst>
      <p:ext uri="{BB962C8B-B14F-4D97-AF65-F5344CB8AC3E}">
        <p14:creationId xmlns:p14="http://schemas.microsoft.com/office/powerpoint/2010/main" val="309387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DB11A-6DFC-4646-920F-15FBEF632F05}"/>
              </a:ext>
            </a:extLst>
          </p:cNvPr>
          <p:cNvSpPr>
            <a:spLocks noGrp="1"/>
          </p:cNvSpPr>
          <p:nvPr>
            <p:ph type="title"/>
          </p:nvPr>
        </p:nvSpPr>
        <p:spPr/>
        <p:txBody>
          <a:bodyPr>
            <a:normAutofit/>
          </a:bodyPr>
          <a:lstStyle/>
          <a:p>
            <a:pPr algn="ctr"/>
            <a:r>
              <a:rPr lang="en-US" altLang="zh-CN" sz="4000" dirty="0">
                <a:latin typeface="微软雅黑" panose="020B0503020204020204" pitchFamily="34" charset="-122"/>
                <a:ea typeface="微软雅黑" panose="020B0503020204020204" pitchFamily="34" charset="-122"/>
              </a:rPr>
              <a:t>Sanger</a:t>
            </a:r>
            <a:r>
              <a:rPr lang="zh-CN" altLang="en-US" sz="4000" dirty="0">
                <a:latin typeface="微软雅黑" panose="020B0503020204020204" pitchFamily="34" charset="-122"/>
                <a:ea typeface="微软雅黑" panose="020B0503020204020204" pitchFamily="34" charset="-122"/>
              </a:rPr>
              <a:t>法测序</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步骤</a:t>
            </a:r>
            <a:r>
              <a:rPr lang="en-US" altLang="zh-CN" sz="4000" dirty="0">
                <a:latin typeface="微软雅黑" panose="020B0503020204020204" pitchFamily="34" charset="-122"/>
                <a:ea typeface="微软雅黑" panose="020B0503020204020204" pitchFamily="34" charset="-122"/>
              </a:rPr>
              <a:t>1</a:t>
            </a:r>
            <a:br>
              <a:rPr lang="zh-CN" altLang="zh-CN" sz="4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C0D2C27-A87F-4E5C-A1EA-A30105074B10}"/>
              </a:ext>
            </a:extLst>
          </p:cNvPr>
          <p:cNvSpPr txBox="1"/>
          <p:nvPr/>
        </p:nvSpPr>
        <p:spPr>
          <a:xfrm>
            <a:off x="1124166" y="1144150"/>
            <a:ext cx="9144000" cy="1323439"/>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只试管中加入适当的引物、</a:t>
            </a:r>
            <a:r>
              <a:rPr lang="zh-CN" altLang="en-US" sz="2000" dirty="0">
                <a:latin typeface="微软雅黑" panose="020B0503020204020204" pitchFamily="34" charset="-122"/>
                <a:ea typeface="微软雅黑" panose="020B0503020204020204" pitchFamily="34" charset="-122"/>
              </a:rPr>
              <a:t>等量的待测</a:t>
            </a:r>
            <a:r>
              <a:rPr lang="zh-CN" altLang="zh-CN" sz="2000" dirty="0">
                <a:latin typeface="微软雅黑" panose="020B0503020204020204" pitchFamily="34" charset="-122"/>
                <a:ea typeface="微软雅黑" panose="020B0503020204020204" pitchFamily="34" charset="-122"/>
              </a:rPr>
              <a:t>模板、</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种</a:t>
            </a:r>
            <a:r>
              <a:rPr lang="en-US" altLang="zh-CN" sz="2000" dirty="0">
                <a:latin typeface="微软雅黑" panose="020B0503020204020204" pitchFamily="34" charset="-122"/>
                <a:ea typeface="微软雅黑" panose="020B0503020204020204" pitchFamily="34" charset="-122"/>
              </a:rPr>
              <a:t>dNTP</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DNA</a:t>
            </a:r>
            <a:r>
              <a:rPr lang="zh-CN" altLang="zh-CN" sz="2000" dirty="0">
                <a:latin typeface="微软雅黑" panose="020B0503020204020204" pitchFamily="34" charset="-122"/>
                <a:ea typeface="微软雅黑" panose="020B0503020204020204" pitchFamily="34" charset="-122"/>
              </a:rPr>
              <a:t>聚合酶（如以</a:t>
            </a:r>
            <a:r>
              <a:rPr lang="en-US" altLang="zh-CN" sz="2000" dirty="0">
                <a:latin typeface="微软雅黑" panose="020B0503020204020204" pitchFamily="34" charset="-122"/>
                <a:ea typeface="微软雅黑" panose="020B0503020204020204" pitchFamily="34" charset="-122"/>
              </a:rPr>
              <a:t>RNA</a:t>
            </a:r>
            <a:r>
              <a:rPr lang="zh-CN" altLang="zh-CN" sz="2000" dirty="0">
                <a:latin typeface="微软雅黑" panose="020B0503020204020204" pitchFamily="34" charset="-122"/>
                <a:ea typeface="微软雅黑" panose="020B0503020204020204" pitchFamily="34" charset="-122"/>
              </a:rPr>
              <a:t>为模板，则用反转录酶）</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再在上述</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只管中分别只加入一种一定浓度的</a:t>
            </a:r>
            <a:r>
              <a:rPr lang="zh-CN" altLang="en-US" sz="2000" dirty="0">
                <a:latin typeface="微软雅黑" panose="020B0503020204020204" pitchFamily="34" charset="-122"/>
                <a:ea typeface="微软雅黑" panose="020B0503020204020204" pitchFamily="34" charset="-122"/>
              </a:rPr>
              <a:t>放射性标记的</a:t>
            </a:r>
            <a:r>
              <a:rPr lang="en-US" altLang="zh-CN" sz="2000" dirty="0">
                <a:latin typeface="微软雅黑" panose="020B0503020204020204" pitchFamily="34" charset="-122"/>
                <a:ea typeface="微软雅黑" panose="020B0503020204020204" pitchFamily="34" charset="-122"/>
              </a:rPr>
              <a:t>ddNTP</a:t>
            </a:r>
            <a:r>
              <a:rPr lang="zh-CN" altLang="zh-CN" sz="2000" dirty="0">
                <a:latin typeface="微软雅黑" panose="020B0503020204020204" pitchFamily="34" charset="-122"/>
                <a:ea typeface="微软雅黑" panose="020B0503020204020204" pitchFamily="34" charset="-122"/>
              </a:rPr>
              <a:t>（双脱氧核苷酸）。</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916ED34-459F-47AE-BE8E-FF3D8830AB74}"/>
              </a:ext>
            </a:extLst>
          </p:cNvPr>
          <p:cNvSpPr txBox="1"/>
          <p:nvPr/>
        </p:nvSpPr>
        <p:spPr>
          <a:xfrm>
            <a:off x="1646481" y="5932878"/>
            <a:ext cx="6292107" cy="246221"/>
          </a:xfrm>
          <a:prstGeom prst="rect">
            <a:avLst/>
          </a:prstGeom>
          <a:noFill/>
        </p:spPr>
        <p:txBody>
          <a:bodyPr wrap="none" rtlCol="0">
            <a:spAutoFit/>
          </a:bodyPr>
          <a:lstStyle/>
          <a:p>
            <a:r>
              <a:rPr lang="en-US" altLang="zh-CN" sz="1000" dirty="0">
                <a:hlinkClick r:id="rId3"/>
              </a:rPr>
              <a:t>https://zhuanlan.zhihu.com/p/29270914?utm_source=qq&amp;utm_medium=social&amp;utm_oi=783636208826855424</a:t>
            </a:r>
            <a:endParaRPr lang="zh-CN" altLang="en-US" sz="1000" dirty="0"/>
          </a:p>
        </p:txBody>
      </p:sp>
      <p:pic>
        <p:nvPicPr>
          <p:cNvPr id="4" name="图片 3">
            <a:extLst>
              <a:ext uri="{FF2B5EF4-FFF2-40B4-BE49-F238E27FC236}">
                <a16:creationId xmlns:a16="http://schemas.microsoft.com/office/drawing/2014/main" id="{2C9592D8-B068-44FE-A943-8A97B631A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146" y="2464629"/>
            <a:ext cx="5009506" cy="3249221"/>
          </a:xfrm>
          <a:prstGeom prst="rect">
            <a:avLst/>
          </a:prstGeom>
        </p:spPr>
      </p:pic>
      <p:pic>
        <p:nvPicPr>
          <p:cNvPr id="8" name="图片 7">
            <a:extLst>
              <a:ext uri="{FF2B5EF4-FFF2-40B4-BE49-F238E27FC236}">
                <a16:creationId xmlns:a16="http://schemas.microsoft.com/office/drawing/2014/main" id="{C57CADA4-49FF-444B-9EDA-3082D9770B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3652" y="2464631"/>
            <a:ext cx="5952769" cy="3249220"/>
          </a:xfrm>
          <a:prstGeom prst="rect">
            <a:avLst/>
          </a:prstGeom>
        </p:spPr>
      </p:pic>
    </p:spTree>
    <p:extLst>
      <p:ext uri="{BB962C8B-B14F-4D97-AF65-F5344CB8AC3E}">
        <p14:creationId xmlns:p14="http://schemas.microsoft.com/office/powerpoint/2010/main" val="112374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DB11A-6DFC-4646-920F-15FBEF632F05}"/>
              </a:ext>
            </a:extLst>
          </p:cNvPr>
          <p:cNvSpPr>
            <a:spLocks noGrp="1"/>
          </p:cNvSpPr>
          <p:nvPr>
            <p:ph type="title"/>
          </p:nvPr>
        </p:nvSpPr>
        <p:spPr/>
        <p:txBody>
          <a:bodyPr>
            <a:normAutofit/>
          </a:bodyPr>
          <a:lstStyle/>
          <a:p>
            <a:pPr algn="ctr"/>
            <a:r>
              <a:rPr lang="en-US" altLang="zh-CN" sz="4000" dirty="0">
                <a:latin typeface="微软雅黑" panose="020B0503020204020204" pitchFamily="34" charset="-122"/>
                <a:ea typeface="微软雅黑" panose="020B0503020204020204" pitchFamily="34" charset="-122"/>
              </a:rPr>
              <a:t>Sanger</a:t>
            </a:r>
            <a:r>
              <a:rPr lang="zh-CN" altLang="en-US" sz="4000" dirty="0">
                <a:latin typeface="微软雅黑" panose="020B0503020204020204" pitchFamily="34" charset="-122"/>
                <a:ea typeface="微软雅黑" panose="020B0503020204020204" pitchFamily="34" charset="-122"/>
              </a:rPr>
              <a:t>法测序</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步骤</a:t>
            </a:r>
            <a:r>
              <a:rPr lang="en-US" altLang="zh-CN" sz="4000" dirty="0">
                <a:latin typeface="微软雅黑" panose="020B0503020204020204" pitchFamily="34" charset="-122"/>
                <a:ea typeface="微软雅黑" panose="020B0503020204020204" pitchFamily="34" charset="-122"/>
              </a:rPr>
              <a:t>2</a:t>
            </a:r>
            <a:br>
              <a:rPr lang="zh-CN" altLang="zh-CN" sz="4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C0D2C27-A87F-4E5C-A1EA-A30105074B10}"/>
              </a:ext>
            </a:extLst>
          </p:cNvPr>
          <p:cNvSpPr txBox="1"/>
          <p:nvPr/>
        </p:nvSpPr>
        <p:spPr>
          <a:xfrm>
            <a:off x="1330257" y="1361915"/>
            <a:ext cx="3745177" cy="3477875"/>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与单链模板结合的引物在</a:t>
            </a:r>
            <a:r>
              <a:rPr lang="en-US" altLang="zh-CN" sz="2000" dirty="0">
                <a:latin typeface="微软雅黑" panose="020B0503020204020204" pitchFamily="34" charset="-122"/>
                <a:ea typeface="微软雅黑" panose="020B0503020204020204" pitchFamily="34" charset="-122"/>
              </a:rPr>
              <a:t>DNA</a:t>
            </a:r>
            <a:r>
              <a:rPr lang="zh-CN" altLang="zh-CN" sz="2000" dirty="0">
                <a:latin typeface="微软雅黑" panose="020B0503020204020204" pitchFamily="34" charset="-122"/>
                <a:ea typeface="微软雅黑" panose="020B0503020204020204" pitchFamily="34" charset="-122"/>
              </a:rPr>
              <a:t>聚合酶作用下从</a:t>
            </a:r>
            <a:r>
              <a:rPr lang="en-US" altLang="zh-CN" sz="2000" dirty="0">
                <a:latin typeface="微软雅黑" panose="020B0503020204020204" pitchFamily="34" charset="-122"/>
                <a:ea typeface="微软雅黑" panose="020B0503020204020204" pitchFamily="34" charset="-122"/>
              </a:rPr>
              <a:t>5’</a:t>
            </a:r>
            <a:r>
              <a:rPr lang="zh-CN" altLang="zh-CN" sz="2000" dirty="0">
                <a:latin typeface="微软雅黑" panose="020B0503020204020204" pitchFamily="34" charset="-122"/>
                <a:ea typeface="微软雅黑" panose="020B0503020204020204" pitchFamily="34" charset="-122"/>
              </a:rPr>
              <a:t>端向</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端进行延伸反应，</a:t>
            </a:r>
            <a:r>
              <a:rPr lang="en-US" altLang="zh-CN" sz="2000" dirty="0">
                <a:latin typeface="微软雅黑" panose="020B0503020204020204" pitchFamily="34" charset="-122"/>
                <a:ea typeface="微软雅黑" panose="020B0503020204020204" pitchFamily="34" charset="-122"/>
              </a:rPr>
              <a:t>32P</a:t>
            </a:r>
            <a:r>
              <a:rPr lang="zh-CN" altLang="zh-CN" sz="2000" dirty="0">
                <a:latin typeface="微软雅黑" panose="020B0503020204020204" pitchFamily="34" charset="-122"/>
                <a:ea typeface="微软雅黑" panose="020B0503020204020204" pitchFamily="34" charset="-122"/>
              </a:rPr>
              <a:t>随着引物延长掺入到新合成链中。当</a:t>
            </a:r>
            <a:r>
              <a:rPr lang="en-US" altLang="zh-CN" sz="2000" dirty="0">
                <a:latin typeface="微软雅黑" panose="020B0503020204020204" pitchFamily="34" charset="-122"/>
                <a:ea typeface="微软雅黑" panose="020B0503020204020204" pitchFamily="34" charset="-122"/>
              </a:rPr>
              <a:t>ddNTP</a:t>
            </a:r>
            <a:r>
              <a:rPr lang="zh-CN" altLang="zh-CN" sz="2000" dirty="0">
                <a:latin typeface="微软雅黑" panose="020B0503020204020204" pitchFamily="34" charset="-122"/>
                <a:ea typeface="微软雅黑" panose="020B0503020204020204" pitchFamily="34" charset="-122"/>
              </a:rPr>
              <a:t>掺入时，由于它</a:t>
            </a:r>
            <a:r>
              <a:rPr lang="zh-CN" altLang="en-US" sz="2000" dirty="0">
                <a:latin typeface="微软雅黑" panose="020B0503020204020204" pitchFamily="34" charset="-122"/>
                <a:ea typeface="微软雅黑" panose="020B0503020204020204" pitchFamily="34" charset="-122"/>
              </a:rPr>
              <a:t>无法形成磷酸二酯键</a:t>
            </a:r>
            <a:r>
              <a:rPr lang="zh-CN" altLang="zh-CN" sz="2000" dirty="0">
                <a:latin typeface="微软雅黑" panose="020B0503020204020204" pitchFamily="34" charset="-122"/>
                <a:ea typeface="微软雅黑" panose="020B0503020204020204" pitchFamily="34" charset="-122"/>
              </a:rPr>
              <a:t>，从而使链延伸终止。</a:t>
            </a:r>
            <a:r>
              <a:rPr lang="en-US" altLang="zh-CN" sz="2000" dirty="0">
                <a:latin typeface="微软雅黑" panose="020B0503020204020204" pitchFamily="34" charset="-122"/>
                <a:ea typeface="微软雅黑" panose="020B0503020204020204" pitchFamily="34" charset="-122"/>
              </a:rPr>
              <a:t>ddNTP</a:t>
            </a:r>
            <a:r>
              <a:rPr lang="zh-CN" altLang="zh-CN" sz="2000" dirty="0">
                <a:latin typeface="微软雅黑" panose="020B0503020204020204" pitchFamily="34" charset="-122"/>
                <a:ea typeface="微软雅黑" panose="020B0503020204020204" pitchFamily="34" charset="-122"/>
              </a:rPr>
              <a:t>在不同位置掺入，因而产生一系列不同长度的新的</a:t>
            </a:r>
            <a:r>
              <a:rPr lang="en-US" altLang="zh-CN" sz="2000" dirty="0">
                <a:latin typeface="微软雅黑" panose="020B0503020204020204" pitchFamily="34" charset="-122"/>
                <a:ea typeface="微软雅黑" panose="020B0503020204020204" pitchFamily="34" charset="-122"/>
              </a:rPr>
              <a:t>DNA</a:t>
            </a:r>
            <a:r>
              <a:rPr lang="zh-CN" altLang="zh-CN" sz="2000" dirty="0">
                <a:latin typeface="微软雅黑" panose="020B0503020204020204" pitchFamily="34" charset="-122"/>
                <a:ea typeface="微软雅黑" panose="020B0503020204020204" pitchFamily="34" charset="-122"/>
              </a:rPr>
              <a:t>链。</a:t>
            </a:r>
            <a:endParaRPr lang="en-US" altLang="zh-CN" sz="2000" dirty="0">
              <a:latin typeface="微软雅黑" panose="020B0503020204020204" pitchFamily="34" charset="-122"/>
              <a:ea typeface="微软雅黑" panose="020B0503020204020204" pitchFamily="34" charset="-122"/>
            </a:endParaRPr>
          </a:p>
          <a:p>
            <a:endParaRPr lang="zh-CN"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916ED34-459F-47AE-BE8E-FF3D8830AB74}"/>
              </a:ext>
            </a:extLst>
          </p:cNvPr>
          <p:cNvSpPr txBox="1"/>
          <p:nvPr/>
        </p:nvSpPr>
        <p:spPr>
          <a:xfrm>
            <a:off x="1646481" y="5932878"/>
            <a:ext cx="2643672" cy="246221"/>
          </a:xfrm>
          <a:prstGeom prst="rect">
            <a:avLst/>
          </a:prstGeom>
          <a:noFill/>
        </p:spPr>
        <p:txBody>
          <a:bodyPr wrap="none" rtlCol="0">
            <a:spAutoFit/>
          </a:bodyPr>
          <a:lstStyle/>
          <a:p>
            <a:r>
              <a:rPr lang="en-US" altLang="zh-CN" sz="1000" dirty="0">
                <a:hlinkClick r:id="rId3"/>
              </a:rPr>
              <a:t>https://www.sohu.com/a/161835624_744324</a:t>
            </a:r>
            <a:endParaRPr lang="zh-CN" altLang="en-US" sz="1000" dirty="0"/>
          </a:p>
        </p:txBody>
      </p:sp>
      <p:pic>
        <p:nvPicPr>
          <p:cNvPr id="7" name="图片 6">
            <a:extLst>
              <a:ext uri="{FF2B5EF4-FFF2-40B4-BE49-F238E27FC236}">
                <a16:creationId xmlns:a16="http://schemas.microsoft.com/office/drawing/2014/main" id="{C4DFBD82-8C32-48D1-92B0-8C43D945D1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5434" y="1361915"/>
            <a:ext cx="5666367" cy="3477875"/>
          </a:xfrm>
          <a:prstGeom prst="rect">
            <a:avLst/>
          </a:prstGeom>
        </p:spPr>
      </p:pic>
    </p:spTree>
    <p:extLst>
      <p:ext uri="{BB962C8B-B14F-4D97-AF65-F5344CB8AC3E}">
        <p14:creationId xmlns:p14="http://schemas.microsoft.com/office/powerpoint/2010/main" val="172134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DB11A-6DFC-4646-920F-15FBEF632F05}"/>
              </a:ext>
            </a:extLst>
          </p:cNvPr>
          <p:cNvSpPr>
            <a:spLocks noGrp="1"/>
          </p:cNvSpPr>
          <p:nvPr>
            <p:ph type="title"/>
          </p:nvPr>
        </p:nvSpPr>
        <p:spPr/>
        <p:txBody>
          <a:bodyPr>
            <a:normAutofit/>
          </a:bodyPr>
          <a:lstStyle/>
          <a:p>
            <a:pPr algn="ctr"/>
            <a:r>
              <a:rPr lang="en-US" altLang="zh-CN" sz="4000" dirty="0">
                <a:latin typeface="微软雅黑" panose="020B0503020204020204" pitchFamily="34" charset="-122"/>
                <a:ea typeface="微软雅黑" panose="020B0503020204020204" pitchFamily="34" charset="-122"/>
              </a:rPr>
              <a:t>Sanger</a:t>
            </a:r>
            <a:r>
              <a:rPr lang="zh-CN" altLang="en-US" sz="4000" dirty="0">
                <a:latin typeface="微软雅黑" panose="020B0503020204020204" pitchFamily="34" charset="-122"/>
                <a:ea typeface="微软雅黑" panose="020B0503020204020204" pitchFamily="34" charset="-122"/>
              </a:rPr>
              <a:t>法测序</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步骤</a:t>
            </a:r>
            <a:r>
              <a:rPr lang="en-US" altLang="zh-CN" sz="4000" dirty="0">
                <a:latin typeface="微软雅黑" panose="020B0503020204020204" pitchFamily="34" charset="-122"/>
                <a:ea typeface="微软雅黑" panose="020B0503020204020204" pitchFamily="34" charset="-122"/>
              </a:rPr>
              <a:t>3</a:t>
            </a:r>
            <a:br>
              <a:rPr lang="zh-CN" altLang="zh-CN" sz="4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C0D2C27-A87F-4E5C-A1EA-A30105074B10}"/>
              </a:ext>
            </a:extLst>
          </p:cNvPr>
          <p:cNvSpPr txBox="1"/>
          <p:nvPr/>
        </p:nvSpPr>
        <p:spPr>
          <a:xfrm>
            <a:off x="1145322" y="1300348"/>
            <a:ext cx="3745177" cy="2862322"/>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用变性聚丙烯酰胺凝胶电泳同时分离</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只反应管中的反应产物，由于每一反应管中只加一种</a:t>
            </a:r>
            <a:r>
              <a:rPr lang="en-US" altLang="zh-CN" sz="2000" dirty="0" err="1">
                <a:latin typeface="微软雅黑" panose="020B0503020204020204" pitchFamily="34" charset="-122"/>
                <a:ea typeface="微软雅黑" panose="020B0503020204020204" pitchFamily="34" charset="-122"/>
              </a:rPr>
              <a:t>ddNTP</a:t>
            </a:r>
            <a:r>
              <a:rPr lang="zh-CN" altLang="zh-CN" sz="2000" dirty="0">
                <a:latin typeface="微软雅黑" panose="020B0503020204020204" pitchFamily="34" charset="-122"/>
                <a:ea typeface="微软雅黑" panose="020B0503020204020204" pitchFamily="34" charset="-122"/>
              </a:rPr>
              <a:t>（如</a:t>
            </a:r>
            <a:r>
              <a:rPr lang="en-US" altLang="zh-CN" sz="2000" dirty="0" err="1">
                <a:latin typeface="微软雅黑" panose="020B0503020204020204" pitchFamily="34" charset="-122"/>
                <a:ea typeface="微软雅黑" panose="020B0503020204020204" pitchFamily="34" charset="-122"/>
              </a:rPr>
              <a:t>ddATP</a:t>
            </a:r>
            <a:r>
              <a:rPr lang="zh-CN" altLang="zh-CN" sz="2000" dirty="0">
                <a:latin typeface="微软雅黑" panose="020B0503020204020204" pitchFamily="34" charset="-122"/>
                <a:ea typeface="微软雅黑" panose="020B0503020204020204" pitchFamily="34" charset="-122"/>
              </a:rPr>
              <a:t>），则该管中各种长度的</a:t>
            </a:r>
            <a:r>
              <a:rPr lang="en-US" altLang="zh-CN" sz="2000" dirty="0">
                <a:latin typeface="微软雅黑" panose="020B0503020204020204" pitchFamily="34" charset="-122"/>
                <a:ea typeface="微软雅黑" panose="020B0503020204020204" pitchFamily="34" charset="-122"/>
              </a:rPr>
              <a:t>DNA</a:t>
            </a:r>
            <a:r>
              <a:rPr lang="zh-CN" altLang="zh-CN" sz="2000" dirty="0">
                <a:latin typeface="微软雅黑" panose="020B0503020204020204" pitchFamily="34" charset="-122"/>
                <a:ea typeface="微软雅黑" panose="020B0503020204020204" pitchFamily="34" charset="-122"/>
              </a:rPr>
              <a:t>都终止于该种碱基（如</a:t>
            </a:r>
            <a:r>
              <a:rPr lang="en-US" altLang="zh-CN" sz="2000" dirty="0">
                <a:latin typeface="微软雅黑" panose="020B0503020204020204" pitchFamily="34" charset="-122"/>
                <a:ea typeface="微软雅黑" panose="020B0503020204020204" pitchFamily="34" charset="-122"/>
              </a:rPr>
              <a:t>A</a:t>
            </a:r>
            <a:r>
              <a:rPr lang="zh-CN" altLang="zh-CN" sz="2000" dirty="0">
                <a:latin typeface="微软雅黑" panose="020B0503020204020204" pitchFamily="34" charset="-122"/>
                <a:ea typeface="微软雅黑" panose="020B0503020204020204" pitchFamily="34" charset="-122"/>
              </a:rPr>
              <a:t>）处。所以凝胶电泳中该泳道不同带的</a:t>
            </a:r>
            <a:r>
              <a:rPr lang="en-US" altLang="zh-CN" sz="2000" dirty="0">
                <a:latin typeface="微软雅黑" panose="020B0503020204020204" pitchFamily="34" charset="-122"/>
                <a:ea typeface="微软雅黑" panose="020B0503020204020204" pitchFamily="34" charset="-122"/>
              </a:rPr>
              <a:t>DNA 3’ </a:t>
            </a:r>
            <a:r>
              <a:rPr lang="zh-CN" altLang="zh-CN" sz="2000" dirty="0">
                <a:latin typeface="微软雅黑" panose="020B0503020204020204" pitchFamily="34" charset="-122"/>
                <a:ea typeface="微软雅黑" panose="020B0503020204020204" pitchFamily="34" charset="-122"/>
              </a:rPr>
              <a:t>末端都为同一种双脱氧碱基。</a:t>
            </a: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916ED34-459F-47AE-BE8E-FF3D8830AB74}"/>
              </a:ext>
            </a:extLst>
          </p:cNvPr>
          <p:cNvSpPr txBox="1"/>
          <p:nvPr/>
        </p:nvSpPr>
        <p:spPr>
          <a:xfrm>
            <a:off x="1646481" y="5932878"/>
            <a:ext cx="6292107" cy="246221"/>
          </a:xfrm>
          <a:prstGeom prst="rect">
            <a:avLst/>
          </a:prstGeom>
          <a:noFill/>
        </p:spPr>
        <p:txBody>
          <a:bodyPr wrap="none" rtlCol="0">
            <a:spAutoFit/>
          </a:bodyPr>
          <a:lstStyle/>
          <a:p>
            <a:r>
              <a:rPr lang="en-US" altLang="zh-CN" sz="1000" dirty="0">
                <a:hlinkClick r:id="rId3"/>
              </a:rPr>
              <a:t>https://zhuanlan.zhihu.com/p/29270914?utm_source=qq&amp;utm_medium=social&amp;utm_oi=783636208826855424</a:t>
            </a:r>
            <a:endParaRPr lang="zh-CN" altLang="en-US" sz="1000" dirty="0"/>
          </a:p>
        </p:txBody>
      </p:sp>
      <p:pic>
        <p:nvPicPr>
          <p:cNvPr id="4" name="图片 3">
            <a:extLst>
              <a:ext uri="{FF2B5EF4-FFF2-40B4-BE49-F238E27FC236}">
                <a16:creationId xmlns:a16="http://schemas.microsoft.com/office/drawing/2014/main" id="{77612B35-31FA-4452-9141-DDA852BB8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806" y="1504244"/>
            <a:ext cx="5796888" cy="3993412"/>
          </a:xfrm>
          <a:prstGeom prst="rect">
            <a:avLst/>
          </a:prstGeom>
        </p:spPr>
      </p:pic>
      <p:pic>
        <p:nvPicPr>
          <p:cNvPr id="11" name="图片 10">
            <a:extLst>
              <a:ext uri="{FF2B5EF4-FFF2-40B4-BE49-F238E27FC236}">
                <a16:creationId xmlns:a16="http://schemas.microsoft.com/office/drawing/2014/main" id="{3927B567-8EFE-4AB4-A8C3-7DEF45B6C0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9806" y="1504244"/>
            <a:ext cx="5796888" cy="4299359"/>
          </a:xfrm>
          <a:prstGeom prst="rect">
            <a:avLst/>
          </a:prstGeom>
        </p:spPr>
      </p:pic>
      <p:pic>
        <p:nvPicPr>
          <p:cNvPr id="8" name="图片 7">
            <a:extLst>
              <a:ext uri="{FF2B5EF4-FFF2-40B4-BE49-F238E27FC236}">
                <a16:creationId xmlns:a16="http://schemas.microsoft.com/office/drawing/2014/main" id="{1D4753B3-3896-415F-8AF4-F9055FBD62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1317" y="1848383"/>
            <a:ext cx="3195377" cy="3491578"/>
          </a:xfrm>
          <a:prstGeom prst="rect">
            <a:avLst/>
          </a:prstGeom>
        </p:spPr>
      </p:pic>
    </p:spTree>
    <p:extLst>
      <p:ext uri="{BB962C8B-B14F-4D97-AF65-F5344CB8AC3E}">
        <p14:creationId xmlns:p14="http://schemas.microsoft.com/office/powerpoint/2010/main" val="127975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DB11A-6DFC-4646-920F-15FBEF632F05}"/>
              </a:ext>
            </a:extLst>
          </p:cNvPr>
          <p:cNvSpPr>
            <a:spLocks noGrp="1"/>
          </p:cNvSpPr>
          <p:nvPr>
            <p:ph type="title"/>
          </p:nvPr>
        </p:nvSpPr>
        <p:spPr/>
        <p:txBody>
          <a:bodyPr>
            <a:normAutofit/>
          </a:bodyPr>
          <a:lstStyle/>
          <a:p>
            <a:pPr algn="ctr"/>
            <a:r>
              <a:rPr lang="en-US" altLang="zh-CN" sz="4000" dirty="0">
                <a:latin typeface="微软雅黑" panose="020B0503020204020204" pitchFamily="34" charset="-122"/>
                <a:ea typeface="微软雅黑" panose="020B0503020204020204" pitchFamily="34" charset="-122"/>
              </a:rPr>
              <a:t>Sanger</a:t>
            </a:r>
            <a:r>
              <a:rPr lang="zh-CN" altLang="en-US" sz="4000" dirty="0">
                <a:latin typeface="微软雅黑" panose="020B0503020204020204" pitchFamily="34" charset="-122"/>
                <a:ea typeface="微软雅黑" panose="020B0503020204020204" pitchFamily="34" charset="-122"/>
              </a:rPr>
              <a:t>法测序</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步骤</a:t>
            </a:r>
            <a:r>
              <a:rPr lang="en-US" altLang="zh-CN" sz="4000" dirty="0">
                <a:latin typeface="微软雅黑" panose="020B0503020204020204" pitchFamily="34" charset="-122"/>
                <a:ea typeface="微软雅黑" panose="020B0503020204020204" pitchFamily="34" charset="-122"/>
              </a:rPr>
              <a:t>4</a:t>
            </a:r>
            <a:br>
              <a:rPr lang="zh-CN" altLang="zh-CN" sz="4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C0D2C27-A87F-4E5C-A1EA-A30105074B10}"/>
              </a:ext>
            </a:extLst>
          </p:cNvPr>
          <p:cNvSpPr txBox="1"/>
          <p:nvPr/>
        </p:nvSpPr>
        <p:spPr>
          <a:xfrm>
            <a:off x="1728470" y="1386177"/>
            <a:ext cx="3745177"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放射自显影</a:t>
            </a: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通过高分辨率变性凝胶电泳分离并根据其长度排序，凝胶处理后可用</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光胶片放射自显影进行检测，从而确定目的核酸片段各个位置的碱基。</a:t>
            </a:r>
            <a:endParaRPr lang="zh-CN"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916ED34-459F-47AE-BE8E-FF3D8830AB74}"/>
              </a:ext>
            </a:extLst>
          </p:cNvPr>
          <p:cNvSpPr txBox="1"/>
          <p:nvPr/>
        </p:nvSpPr>
        <p:spPr>
          <a:xfrm>
            <a:off x="1646481" y="5932878"/>
            <a:ext cx="6292107" cy="246221"/>
          </a:xfrm>
          <a:prstGeom prst="rect">
            <a:avLst/>
          </a:prstGeom>
          <a:noFill/>
        </p:spPr>
        <p:txBody>
          <a:bodyPr wrap="none" rtlCol="0">
            <a:spAutoFit/>
          </a:bodyPr>
          <a:lstStyle/>
          <a:p>
            <a:r>
              <a:rPr lang="en-US" altLang="zh-CN" sz="1000" dirty="0">
                <a:hlinkClick r:id="rId3"/>
              </a:rPr>
              <a:t>https://zhuanlan.zhihu.com/p/29270914?utm_source=qq&amp;utm_medium=social&amp;utm_oi=783636208826855424</a:t>
            </a:r>
            <a:endParaRPr lang="zh-CN" altLang="en-US" sz="1000" dirty="0"/>
          </a:p>
        </p:txBody>
      </p:sp>
      <p:pic>
        <p:nvPicPr>
          <p:cNvPr id="10" name="图片 9">
            <a:extLst>
              <a:ext uri="{FF2B5EF4-FFF2-40B4-BE49-F238E27FC236}">
                <a16:creationId xmlns:a16="http://schemas.microsoft.com/office/drawing/2014/main" id="{36D05DC7-166A-42C3-89F2-328A5106B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952" y="1386177"/>
            <a:ext cx="4706578" cy="4281679"/>
          </a:xfrm>
          <a:prstGeom prst="rect">
            <a:avLst/>
          </a:prstGeom>
        </p:spPr>
      </p:pic>
    </p:spTree>
    <p:extLst>
      <p:ext uri="{BB962C8B-B14F-4D97-AF65-F5344CB8AC3E}">
        <p14:creationId xmlns:p14="http://schemas.microsoft.com/office/powerpoint/2010/main" val="11239661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1951</Words>
  <Application>Microsoft Office PowerPoint</Application>
  <PresentationFormat>宽屏</PresentationFormat>
  <Paragraphs>90</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等线</vt:lpstr>
      <vt:lpstr>等线 Light</vt:lpstr>
      <vt:lpstr>黑体</vt:lpstr>
      <vt:lpstr>微软雅黑</vt:lpstr>
      <vt:lpstr>Arial</vt:lpstr>
      <vt:lpstr>Calibri</vt:lpstr>
      <vt:lpstr>Calibri Light</vt:lpstr>
      <vt:lpstr>Office 主题​​</vt:lpstr>
      <vt:lpstr>Office 主题</vt:lpstr>
      <vt:lpstr>PowerPoint 演示文稿</vt:lpstr>
      <vt:lpstr>基因测序市场规模</vt:lpstr>
      <vt:lpstr>基因测序技术发展历史</vt:lpstr>
      <vt:lpstr>第一代DNA测序技术（Sanger法测序） </vt:lpstr>
      <vt:lpstr>Sanger法测序-准备阶段 </vt:lpstr>
      <vt:lpstr>Sanger法测序-步骤1 </vt:lpstr>
      <vt:lpstr>Sanger法测序-步骤2 </vt:lpstr>
      <vt:lpstr>Sanger法测序-步骤3 </vt:lpstr>
      <vt:lpstr>Sanger法测序-步骤4 </vt:lpstr>
      <vt:lpstr>第二代DNA测序法（Illumina） </vt:lpstr>
      <vt:lpstr>第二代DNA测序法（Illumina） </vt:lpstr>
      <vt:lpstr>第二代DNA测序法（Illumina） </vt:lpstr>
      <vt:lpstr>第二代DNA测序法（Illumina） </vt:lpstr>
      <vt:lpstr>第三代测序技术</vt:lpstr>
      <vt:lpstr>领先的基因测序公司：Illumina</vt:lpstr>
      <vt:lpstr>发展趋势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第一代DNA测序技术（Sanger法测序） </dc:title>
  <dc:creator>liu chengqi</dc:creator>
  <cp:lastModifiedBy>杨 俊豪</cp:lastModifiedBy>
  <cp:revision>33</cp:revision>
  <dcterms:created xsi:type="dcterms:W3CDTF">2019-11-10T17:00:38Z</dcterms:created>
  <dcterms:modified xsi:type="dcterms:W3CDTF">2019-11-12T15:26:27Z</dcterms:modified>
</cp:coreProperties>
</file>