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7" r:id="rId3"/>
    <p:sldId id="258" r:id="rId4"/>
    <p:sldId id="259" r:id="rId5"/>
    <p:sldId id="260" r:id="rId6"/>
    <p:sldId id="261" r:id="rId7"/>
    <p:sldId id="262" r:id="rId8"/>
    <p:sldId id="269" r:id="rId9"/>
    <p:sldId id="271" r:id="rId10"/>
    <p:sldId id="272" r:id="rId11"/>
    <p:sldId id="273" r:id="rId12"/>
    <p:sldId id="274" r:id="rId13"/>
    <p:sldId id="275" r:id="rId14"/>
    <p:sldId id="276" r:id="rId15"/>
    <p:sldId id="277" r:id="rId16"/>
    <p:sldId id="278" r:id="rId17"/>
    <p:sldId id="270" r:id="rId18"/>
    <p:sldId id="263" r:id="rId19"/>
    <p:sldId id="264" r:id="rId20"/>
    <p:sldId id="265" r:id="rId21"/>
    <p:sldId id="266" r:id="rId22"/>
    <p:sldId id="267" r:id="rId23"/>
    <p:sldId id="26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90" autoAdjust="0"/>
    <p:restoredTop sz="78473" autoAdjust="0"/>
  </p:normalViewPr>
  <p:slideViewPr>
    <p:cSldViewPr snapToGrid="0">
      <p:cViewPr varScale="1">
        <p:scale>
          <a:sx n="53" d="100"/>
          <a:sy n="53" d="100"/>
        </p:scale>
        <p:origin x="118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258B70-A47E-4D89-B5E0-56F39F8E4EF2}" type="datetimeFigureOut">
              <a:rPr lang="zh-CN" altLang="en-US" smtClean="0"/>
              <a:t>2019/7/17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B28175-2322-47AB-B25F-3427ECD8D0FB}" type="slidenum">
              <a:rPr lang="zh-CN" altLang="en-US" smtClean="0"/>
              <a:t>‹#›</a:t>
            </a:fld>
            <a:endParaRPr lang="zh-CN" altLang="en-US"/>
          </a:p>
        </p:txBody>
      </p:sp>
    </p:spTree>
    <p:extLst>
      <p:ext uri="{BB962C8B-B14F-4D97-AF65-F5344CB8AC3E}">
        <p14:creationId xmlns:p14="http://schemas.microsoft.com/office/powerpoint/2010/main" val="561922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大家好，我们</a:t>
            </a:r>
            <a:r>
              <a:rPr lang="zh-CN" altLang="en-US" sz="1200" kern="1200" dirty="0">
                <a:solidFill>
                  <a:schemeClr val="tx1"/>
                </a:solidFill>
                <a:latin typeface="+mn-lt"/>
                <a:ea typeface="+mn-ea"/>
                <a:cs typeface="+mn-cs"/>
              </a:rPr>
              <a:t>组做的话题是关于</a:t>
            </a:r>
            <a:r>
              <a:rPr lang="zh-CN" altLang="zh-CN" sz="1200" kern="1200" dirty="0">
                <a:solidFill>
                  <a:schemeClr val="tx1"/>
                </a:solidFill>
                <a:latin typeface="+mn-lt"/>
                <a:ea typeface="+mn-ea"/>
                <a:cs typeface="+mn-cs"/>
              </a:rPr>
              <a:t>刘欣</a:t>
            </a:r>
            <a:r>
              <a:rPr lang="en-US" altLang="zh-CN" sz="1200" kern="1200" dirty="0">
                <a:solidFill>
                  <a:schemeClr val="tx1"/>
                </a:solidFill>
                <a:latin typeface="+mn-lt"/>
                <a:ea typeface="+mn-ea"/>
                <a:cs typeface="+mn-cs"/>
              </a:rPr>
              <a:t>-Trish</a:t>
            </a:r>
            <a:r>
              <a:rPr lang="zh-CN" altLang="zh-CN" sz="1200" kern="1200" dirty="0">
                <a:solidFill>
                  <a:schemeClr val="tx1"/>
                </a:solidFill>
                <a:latin typeface="+mn-lt"/>
                <a:ea typeface="+mn-ea"/>
                <a:cs typeface="+mn-cs"/>
              </a:rPr>
              <a:t>对话背后的跨文化理解价值</a:t>
            </a:r>
            <a:r>
              <a:rPr lang="zh-CN" altLang="en-US" sz="1200" kern="1200" dirty="0">
                <a:solidFill>
                  <a:schemeClr val="tx1"/>
                </a:solidFill>
                <a:latin typeface="+mn-lt"/>
                <a:ea typeface="+mn-ea"/>
                <a:cs typeface="+mn-cs"/>
              </a:rPr>
              <a:t>。</a:t>
            </a:r>
          </a:p>
        </p:txBody>
      </p:sp>
      <p:sp>
        <p:nvSpPr>
          <p:cNvPr id="4" name="灯片编号占位符 3"/>
          <p:cNvSpPr>
            <a:spLocks noGrp="1"/>
          </p:cNvSpPr>
          <p:nvPr>
            <p:ph type="sldNum" sz="quarter" idx="5"/>
          </p:nvPr>
        </p:nvSpPr>
        <p:spPr/>
        <p:txBody>
          <a:bodyPr/>
          <a:lstStyle/>
          <a:p>
            <a:fld id="{33B28175-2322-47AB-B25F-3427ECD8D0FB}" type="slidenum">
              <a:rPr lang="zh-CN" altLang="en-US" smtClean="0"/>
              <a:t>1</a:t>
            </a:fld>
            <a:endParaRPr lang="zh-CN" altLang="en-US"/>
          </a:p>
        </p:txBody>
      </p:sp>
    </p:spTree>
    <p:extLst>
      <p:ext uri="{BB962C8B-B14F-4D97-AF65-F5344CB8AC3E}">
        <p14:creationId xmlns:p14="http://schemas.microsoft.com/office/powerpoint/2010/main" val="36947360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首先，我们的一切阐述都应当基于跨文化的视角，用对方能够理解的方式表达我们的观点。</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我们也许会习惯于用</a:t>
            </a:r>
            <a:r>
              <a:rPr lang="zh-CN" altLang="en-US" sz="1200" kern="1200" dirty="0">
                <a:solidFill>
                  <a:schemeClr val="tx1"/>
                </a:solidFill>
                <a:effectLst/>
                <a:latin typeface="+mn-lt"/>
                <a:ea typeface="+mn-ea"/>
                <a:cs typeface="+mn-cs"/>
              </a:rPr>
              <a:t>平常</a:t>
            </a:r>
            <a:r>
              <a:rPr lang="zh-CN" altLang="zh-CN" sz="1200" kern="1200" dirty="0">
                <a:solidFill>
                  <a:schemeClr val="tx1"/>
                </a:solidFill>
                <a:effectLst/>
                <a:latin typeface="+mn-lt"/>
                <a:ea typeface="+mn-ea"/>
                <a:cs typeface="+mn-cs"/>
              </a:rPr>
              <a:t>的方式表述，这在平时的交流中</a:t>
            </a:r>
            <a:r>
              <a:rPr lang="zh-CN" altLang="en-US" sz="1200" kern="1200" dirty="0">
                <a:solidFill>
                  <a:schemeClr val="tx1"/>
                </a:solidFill>
                <a:effectLst/>
                <a:latin typeface="+mn-lt"/>
                <a:ea typeface="+mn-ea"/>
                <a:cs typeface="+mn-cs"/>
              </a:rPr>
              <a:t>没有</a:t>
            </a:r>
            <a:r>
              <a:rPr lang="zh-CN" altLang="zh-CN" sz="1200" kern="1200" dirty="0">
                <a:solidFill>
                  <a:schemeClr val="tx1"/>
                </a:solidFill>
                <a:effectLst/>
                <a:latin typeface="+mn-lt"/>
                <a:ea typeface="+mn-ea"/>
                <a:cs typeface="+mn-cs"/>
              </a:rPr>
              <a:t>问题，然而在跨文化交流中</a:t>
            </a:r>
            <a:r>
              <a:rPr lang="zh-CN" altLang="en-US" sz="1200" kern="1200" dirty="0">
                <a:solidFill>
                  <a:schemeClr val="tx1"/>
                </a:solidFill>
                <a:effectLst/>
                <a:latin typeface="+mn-lt"/>
                <a:ea typeface="+mn-ea"/>
                <a:cs typeface="+mn-cs"/>
              </a:rPr>
              <a:t>则不是这样</a:t>
            </a:r>
            <a:r>
              <a:rPr lang="zh-CN" altLang="zh-CN" sz="1200" kern="1200" dirty="0">
                <a:solidFill>
                  <a:schemeClr val="tx1"/>
                </a:solidFill>
                <a:effectLst/>
                <a:latin typeface="+mn-lt"/>
                <a:ea typeface="+mn-ea"/>
                <a:cs typeface="+mn-cs"/>
              </a:rPr>
              <a:t>。在跨文化交流中，我们的听众还有其他国家不同文化背景的人，他们</a:t>
            </a:r>
            <a:r>
              <a:rPr lang="zh-CN" altLang="en-US" sz="1200" kern="1200" dirty="0">
                <a:solidFill>
                  <a:schemeClr val="tx1"/>
                </a:solidFill>
                <a:effectLst/>
                <a:latin typeface="+mn-lt"/>
                <a:ea typeface="+mn-ea"/>
                <a:cs typeface="+mn-cs"/>
              </a:rPr>
              <a:t>非常容易</a:t>
            </a:r>
            <a:r>
              <a:rPr lang="zh-CN" altLang="zh-CN" sz="1200" kern="1200" dirty="0">
                <a:solidFill>
                  <a:schemeClr val="tx1"/>
                </a:solidFill>
                <a:effectLst/>
                <a:latin typeface="+mn-lt"/>
                <a:ea typeface="+mn-ea"/>
                <a:cs typeface="+mn-cs"/>
              </a:rPr>
              <a:t>产生误读</a:t>
            </a:r>
            <a:r>
              <a:rPr lang="zh-CN" altLang="en-US" sz="1200" kern="1200" dirty="0">
                <a:solidFill>
                  <a:schemeClr val="tx1"/>
                </a:solidFill>
                <a:effectLst/>
                <a:latin typeface="+mn-lt"/>
                <a:ea typeface="+mn-ea"/>
                <a:cs typeface="+mn-cs"/>
              </a:rPr>
              <a:t>。就好比刘欣</a:t>
            </a:r>
            <a:r>
              <a:rPr lang="zh-CN" altLang="zh-CN" sz="1200" kern="1200" dirty="0">
                <a:solidFill>
                  <a:schemeClr val="tx1"/>
                </a:solidFill>
                <a:effectLst/>
                <a:latin typeface="+mn-lt"/>
                <a:ea typeface="+mn-ea"/>
                <a:cs typeface="+mn-cs"/>
              </a:rPr>
              <a:t>的</a:t>
            </a:r>
            <a:r>
              <a:rPr lang="zh-CN" altLang="en-US" sz="1200" kern="1200" dirty="0">
                <a:solidFill>
                  <a:schemeClr val="tx1"/>
                </a:solidFill>
                <a:effectLst/>
                <a:latin typeface="+mn-lt"/>
                <a:ea typeface="+mn-ea"/>
                <a:cs typeface="+mn-cs"/>
              </a:rPr>
              <a:t>这个开场白</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PPT,</a:t>
            </a:r>
            <a:r>
              <a:rPr lang="zh-CN" altLang="en-US" sz="1200" kern="1200" dirty="0">
                <a:solidFill>
                  <a:schemeClr val="tx1"/>
                </a:solidFill>
                <a:effectLst/>
                <a:latin typeface="+mn-lt"/>
                <a:ea typeface="+mn-ea"/>
                <a:cs typeface="+mn-cs"/>
              </a:rPr>
              <a:t>中文）</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在我们看来，这是一个常见的开场白，刘欣显得很谦虚</a:t>
            </a:r>
            <a:r>
              <a:rPr lang="zh-CN" altLang="en-US" sz="1200" kern="1200" dirty="0">
                <a:solidFill>
                  <a:schemeClr val="tx1"/>
                </a:solidFill>
                <a:effectLst/>
                <a:latin typeface="+mn-lt"/>
                <a:ea typeface="+mn-ea"/>
                <a:cs typeface="+mn-cs"/>
              </a:rPr>
              <a:t>很</a:t>
            </a:r>
            <a:r>
              <a:rPr lang="zh-CN" altLang="zh-CN" sz="1200" kern="1200" dirty="0">
                <a:solidFill>
                  <a:schemeClr val="tx1"/>
                </a:solidFill>
                <a:effectLst/>
                <a:latin typeface="+mn-lt"/>
                <a:ea typeface="+mn-ea"/>
                <a:cs typeface="+mn-cs"/>
              </a:rPr>
              <a:t>有礼貌</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然而在一些不了解中国的美国普通观众看来，</a:t>
            </a:r>
            <a:r>
              <a:rPr lang="zh-CN" altLang="en-US" sz="1200" kern="1200" dirty="0">
                <a:solidFill>
                  <a:schemeClr val="tx1"/>
                </a:solidFill>
                <a:effectLst/>
                <a:latin typeface="+mn-lt"/>
                <a:ea typeface="+mn-ea"/>
                <a:cs typeface="+mn-cs"/>
              </a:rPr>
              <a:t>会觉得怎样？会觉得</a:t>
            </a:r>
            <a:r>
              <a:rPr lang="zh-CN" altLang="zh-CN" sz="1200" kern="1200" dirty="0">
                <a:solidFill>
                  <a:schemeClr val="tx1"/>
                </a:solidFill>
                <a:effectLst/>
                <a:latin typeface="+mn-lt"/>
                <a:ea typeface="+mn-ea"/>
                <a:cs typeface="+mn-cs"/>
              </a:rPr>
              <a:t>刘欣这个说法显得有点匪夷所思——她怎么会没想到自己会有这个机会呢？因此他们在对话的一开始，就会怀疑刘欣是否具有一个主持人应当具备的资质。这</a:t>
            </a:r>
            <a:r>
              <a:rPr lang="zh-CN" altLang="en-US" sz="1200" kern="1200" dirty="0">
                <a:solidFill>
                  <a:schemeClr val="tx1"/>
                </a:solidFill>
                <a:effectLst/>
                <a:latin typeface="+mn-lt"/>
                <a:ea typeface="+mn-ea"/>
                <a:cs typeface="+mn-cs"/>
              </a:rPr>
              <a:t>种</a:t>
            </a:r>
            <a:r>
              <a:rPr lang="zh-CN" altLang="zh-CN" sz="1200" kern="1200" dirty="0">
                <a:solidFill>
                  <a:schemeClr val="tx1"/>
                </a:solidFill>
                <a:effectLst/>
                <a:latin typeface="+mn-lt"/>
                <a:ea typeface="+mn-ea"/>
                <a:cs typeface="+mn-cs"/>
              </a:rPr>
              <a:t>误解是我们应当极力避免的。在跨文化交流中，我们很有必要用对方能理解的方式进行阐述，尽管这种方式有时不是我们所习惯的。</a:t>
            </a:r>
          </a:p>
          <a:p>
            <a:endParaRPr lang="zh-CN" altLang="en-US" dirty="0"/>
          </a:p>
        </p:txBody>
      </p:sp>
      <p:sp>
        <p:nvSpPr>
          <p:cNvPr id="4" name="灯片编号占位符 3"/>
          <p:cNvSpPr>
            <a:spLocks noGrp="1"/>
          </p:cNvSpPr>
          <p:nvPr>
            <p:ph type="sldNum" sz="quarter" idx="5"/>
          </p:nvPr>
        </p:nvSpPr>
        <p:spPr/>
        <p:txBody>
          <a:bodyPr/>
          <a:lstStyle/>
          <a:p>
            <a:fld id="{33B28175-2322-47AB-B25F-3427ECD8D0FB}" type="slidenum">
              <a:rPr lang="zh-CN" altLang="en-US" smtClean="0"/>
              <a:t>10</a:t>
            </a:fld>
            <a:endParaRPr lang="zh-CN" altLang="en-US"/>
          </a:p>
        </p:txBody>
      </p:sp>
    </p:spTree>
    <p:extLst>
      <p:ext uri="{BB962C8B-B14F-4D97-AF65-F5344CB8AC3E}">
        <p14:creationId xmlns:p14="http://schemas.microsoft.com/office/powerpoint/2010/main" val="31974224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其次，我们应当以不卑不亢的态度进行阐述</a:t>
            </a:r>
            <a:endParaRPr lang="en-US" altLang="zh-CN" dirty="0"/>
          </a:p>
          <a:p>
            <a:r>
              <a:rPr lang="en-US" altLang="zh-CN" dirty="0"/>
              <a:t>(PPT)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刘欣</a:t>
            </a:r>
            <a:r>
              <a:rPr lang="zh-CN" altLang="zh-CN" sz="1200" kern="1200" dirty="0">
                <a:solidFill>
                  <a:schemeClr val="tx1"/>
                </a:solidFill>
                <a:effectLst/>
                <a:latin typeface="+mn-lt"/>
                <a:ea typeface="+mn-ea"/>
                <a:cs typeface="+mn-cs"/>
              </a:rPr>
              <a:t>在对话的末尾邀请</a:t>
            </a:r>
            <a:r>
              <a:rPr lang="en-US" altLang="zh-CN" sz="1200" kern="1200" dirty="0">
                <a:solidFill>
                  <a:schemeClr val="tx1"/>
                </a:solidFill>
                <a:effectLst/>
                <a:latin typeface="+mn-lt"/>
                <a:ea typeface="+mn-ea"/>
                <a:cs typeface="+mn-cs"/>
              </a:rPr>
              <a:t>Trish</a:t>
            </a:r>
            <a:r>
              <a:rPr lang="zh-CN" altLang="zh-CN" sz="1200" kern="1200" dirty="0">
                <a:solidFill>
                  <a:schemeClr val="tx1"/>
                </a:solidFill>
                <a:effectLst/>
                <a:latin typeface="+mn-lt"/>
                <a:ea typeface="+mn-ea"/>
                <a:cs typeface="+mn-cs"/>
              </a:rPr>
              <a:t>来访中国，表示自己可以带她到处看看，则显得十分友善真诚。</a:t>
            </a:r>
          </a:p>
          <a:p>
            <a:endParaRPr lang="zh-CN" altLang="en-US" dirty="0"/>
          </a:p>
        </p:txBody>
      </p:sp>
      <p:sp>
        <p:nvSpPr>
          <p:cNvPr id="4" name="灯片编号占位符 3"/>
          <p:cNvSpPr>
            <a:spLocks noGrp="1"/>
          </p:cNvSpPr>
          <p:nvPr>
            <p:ph type="sldNum" sz="quarter" idx="5"/>
          </p:nvPr>
        </p:nvSpPr>
        <p:spPr/>
        <p:txBody>
          <a:bodyPr/>
          <a:lstStyle/>
          <a:p>
            <a:fld id="{33B28175-2322-47AB-B25F-3427ECD8D0FB}" type="slidenum">
              <a:rPr lang="zh-CN" altLang="en-US" smtClean="0"/>
              <a:t>11</a:t>
            </a:fld>
            <a:endParaRPr lang="zh-CN" altLang="en-US"/>
          </a:p>
        </p:txBody>
      </p:sp>
    </p:spTree>
    <p:extLst>
      <p:ext uri="{BB962C8B-B14F-4D97-AF65-F5344CB8AC3E}">
        <p14:creationId xmlns:p14="http://schemas.microsoft.com/office/powerpoint/2010/main" val="9546324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第三，我们在遇到对方的攻击时要适当的回应。（</a:t>
            </a:r>
            <a:r>
              <a:rPr lang="en-US" altLang="zh-CN" dirty="0"/>
              <a:t>PPT</a:t>
            </a:r>
            <a:r>
              <a:rPr lang="zh-CN" altLang="en-US" dirty="0"/>
              <a:t>）</a:t>
            </a:r>
            <a:endParaRPr lang="en-US" altLang="zh-CN" dirty="0"/>
          </a:p>
        </p:txBody>
      </p:sp>
      <p:sp>
        <p:nvSpPr>
          <p:cNvPr id="4" name="灯片编号占位符 3"/>
          <p:cNvSpPr>
            <a:spLocks noGrp="1"/>
          </p:cNvSpPr>
          <p:nvPr>
            <p:ph type="sldNum" sz="quarter" idx="5"/>
          </p:nvPr>
        </p:nvSpPr>
        <p:spPr/>
        <p:txBody>
          <a:bodyPr/>
          <a:lstStyle/>
          <a:p>
            <a:fld id="{33B28175-2322-47AB-B25F-3427ECD8D0FB}" type="slidenum">
              <a:rPr lang="zh-CN" altLang="en-US" smtClean="0"/>
              <a:t>12</a:t>
            </a:fld>
            <a:endParaRPr lang="zh-CN" altLang="en-US"/>
          </a:p>
        </p:txBody>
      </p:sp>
    </p:spTree>
    <p:extLst>
      <p:ext uri="{BB962C8B-B14F-4D97-AF65-F5344CB8AC3E}">
        <p14:creationId xmlns:p14="http://schemas.microsoft.com/office/powerpoint/2010/main" val="42686764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首先是“大胆应对，阐述事实”。（点）</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在对话后期，</a:t>
            </a:r>
            <a:r>
              <a:rPr lang="en-US" altLang="zh-CN" sz="1200" kern="1200" dirty="0">
                <a:solidFill>
                  <a:schemeClr val="tx1"/>
                </a:solidFill>
                <a:effectLst/>
                <a:latin typeface="+mn-lt"/>
                <a:ea typeface="+mn-ea"/>
                <a:cs typeface="+mn-cs"/>
              </a:rPr>
              <a:t>Trish</a:t>
            </a:r>
            <a:r>
              <a:rPr lang="zh-CN" altLang="zh-CN" sz="1200" kern="1200" dirty="0">
                <a:solidFill>
                  <a:schemeClr val="tx1"/>
                </a:solidFill>
                <a:effectLst/>
                <a:latin typeface="+mn-lt"/>
                <a:ea typeface="+mn-ea"/>
                <a:cs typeface="+mn-cs"/>
              </a:rPr>
              <a:t>忽然转变了话题，问道：</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你是如何定义</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国家资本主义</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（点）刘欣在回答的一开始就立刻阐明，正确的表述应当是“中国特色社会主义”。（点）</a:t>
            </a:r>
            <a:r>
              <a:rPr lang="zh-CN" altLang="zh-CN" sz="1200" kern="1200" dirty="0">
                <a:solidFill>
                  <a:schemeClr val="tx1"/>
                </a:solidFill>
                <a:effectLst/>
                <a:latin typeface="+mn-lt"/>
                <a:ea typeface="+mn-ea"/>
                <a:cs typeface="+mn-cs"/>
              </a:rPr>
              <a:t>为了让听众能够理解可能之前闻所未闻的名词：“中国特色社会主义”，刘欣直接列出了统计数据：</a:t>
            </a:r>
            <a:r>
              <a:rPr lang="en-US" altLang="zh-CN" sz="1200" kern="1200" dirty="0">
                <a:solidFill>
                  <a:schemeClr val="tx1"/>
                </a:solidFill>
                <a:effectLst/>
                <a:latin typeface="+mn-lt"/>
                <a:ea typeface="+mn-ea"/>
                <a:cs typeface="+mn-cs"/>
              </a:rPr>
              <a:t>80%</a:t>
            </a:r>
            <a:r>
              <a:rPr lang="zh-CN" altLang="zh-CN" sz="1200" kern="1200" dirty="0">
                <a:solidFill>
                  <a:schemeClr val="tx1"/>
                </a:solidFill>
                <a:effectLst/>
                <a:latin typeface="+mn-lt"/>
                <a:ea typeface="+mn-ea"/>
                <a:cs typeface="+mn-cs"/>
              </a:rPr>
              <a:t>的员工在私人企业工作，</a:t>
            </a:r>
            <a:r>
              <a:rPr lang="en-US" altLang="zh-CN" sz="1200" kern="1200" dirty="0">
                <a:solidFill>
                  <a:schemeClr val="tx1"/>
                </a:solidFill>
                <a:effectLst/>
                <a:latin typeface="+mn-lt"/>
                <a:ea typeface="+mn-ea"/>
                <a:cs typeface="+mn-cs"/>
              </a:rPr>
              <a:t>80%</a:t>
            </a:r>
            <a:r>
              <a:rPr lang="zh-CN" altLang="zh-CN" sz="1200" kern="1200" dirty="0">
                <a:solidFill>
                  <a:schemeClr val="tx1"/>
                </a:solidFill>
                <a:effectLst/>
                <a:latin typeface="+mn-lt"/>
                <a:ea typeface="+mn-ea"/>
                <a:cs typeface="+mn-cs"/>
              </a:rPr>
              <a:t>的出口产品和</a:t>
            </a:r>
            <a:r>
              <a:rPr lang="en-US" altLang="zh-CN" sz="1200" kern="1200" dirty="0">
                <a:solidFill>
                  <a:schemeClr val="tx1"/>
                </a:solidFill>
                <a:effectLst/>
                <a:latin typeface="+mn-lt"/>
                <a:ea typeface="+mn-ea"/>
                <a:cs typeface="+mn-cs"/>
              </a:rPr>
              <a:t>65%</a:t>
            </a:r>
            <a:r>
              <a:rPr lang="zh-CN" altLang="zh-CN" sz="1200" kern="1200" dirty="0">
                <a:solidFill>
                  <a:schemeClr val="tx1"/>
                </a:solidFill>
                <a:effectLst/>
                <a:latin typeface="+mn-lt"/>
                <a:ea typeface="+mn-ea"/>
                <a:cs typeface="+mn-cs"/>
              </a:rPr>
              <a:t>的技术创新都来自私人企业。</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这番回答非常直接地展现了事实，显得非常具有说服力。</a:t>
            </a:r>
          </a:p>
          <a:p>
            <a:endParaRPr lang="zh-CN" altLang="en-US" dirty="0"/>
          </a:p>
        </p:txBody>
      </p:sp>
      <p:sp>
        <p:nvSpPr>
          <p:cNvPr id="4" name="灯片编号占位符 3"/>
          <p:cNvSpPr>
            <a:spLocks noGrp="1"/>
          </p:cNvSpPr>
          <p:nvPr>
            <p:ph type="sldNum" sz="quarter" idx="5"/>
          </p:nvPr>
        </p:nvSpPr>
        <p:spPr/>
        <p:txBody>
          <a:bodyPr/>
          <a:lstStyle/>
          <a:p>
            <a:fld id="{33B28175-2322-47AB-B25F-3427ECD8D0FB}" type="slidenum">
              <a:rPr lang="zh-CN" altLang="en-US" smtClean="0"/>
              <a:t>13</a:t>
            </a:fld>
            <a:endParaRPr lang="zh-CN" altLang="en-US"/>
          </a:p>
        </p:txBody>
      </p:sp>
    </p:spTree>
    <p:extLst>
      <p:ext uri="{BB962C8B-B14F-4D97-AF65-F5344CB8AC3E}">
        <p14:creationId xmlns:p14="http://schemas.microsoft.com/office/powerpoint/2010/main" val="7354897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另一方面是“大胆应对，阐述事实”。（</a:t>
            </a:r>
            <a:r>
              <a:rPr lang="en-US" altLang="zh-CN" dirty="0"/>
              <a:t>PPT</a:t>
            </a:r>
            <a:r>
              <a:rPr lang="zh-CN" altLang="en-US" dirty="0"/>
              <a:t>）</a:t>
            </a:r>
          </a:p>
        </p:txBody>
      </p:sp>
      <p:sp>
        <p:nvSpPr>
          <p:cNvPr id="4" name="灯片编号占位符 3"/>
          <p:cNvSpPr>
            <a:spLocks noGrp="1"/>
          </p:cNvSpPr>
          <p:nvPr>
            <p:ph type="sldNum" sz="quarter" idx="5"/>
          </p:nvPr>
        </p:nvSpPr>
        <p:spPr/>
        <p:txBody>
          <a:bodyPr/>
          <a:lstStyle/>
          <a:p>
            <a:fld id="{33B28175-2322-47AB-B25F-3427ECD8D0FB}" type="slidenum">
              <a:rPr lang="zh-CN" altLang="en-US" smtClean="0"/>
              <a:t>14</a:t>
            </a:fld>
            <a:endParaRPr lang="zh-CN" altLang="en-US"/>
          </a:p>
        </p:txBody>
      </p:sp>
    </p:spTree>
    <p:extLst>
      <p:ext uri="{BB962C8B-B14F-4D97-AF65-F5344CB8AC3E}">
        <p14:creationId xmlns:p14="http://schemas.microsoft.com/office/powerpoint/2010/main" val="13120510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第四点，</a:t>
            </a:r>
            <a:r>
              <a:rPr lang="zh-CN" altLang="zh-CN" sz="1200" kern="1200" dirty="0">
                <a:solidFill>
                  <a:schemeClr val="tx1"/>
                </a:solidFill>
                <a:effectLst/>
                <a:latin typeface="+mn-lt"/>
                <a:ea typeface="+mn-ea"/>
                <a:cs typeface="+mn-cs"/>
              </a:rPr>
              <a:t>我们不要回避对方所提出的问题，而应正面应对。</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PPT</a:t>
            </a:r>
            <a:r>
              <a:rPr lang="zh-CN" altLang="en-US" sz="120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5"/>
          </p:nvPr>
        </p:nvSpPr>
        <p:spPr/>
        <p:txBody>
          <a:bodyPr/>
          <a:lstStyle/>
          <a:p>
            <a:fld id="{33B28175-2322-47AB-B25F-3427ECD8D0FB}" type="slidenum">
              <a:rPr lang="zh-CN" altLang="en-US" smtClean="0"/>
              <a:t>15</a:t>
            </a:fld>
            <a:endParaRPr lang="zh-CN" altLang="en-US"/>
          </a:p>
        </p:txBody>
      </p:sp>
    </p:spTree>
    <p:extLst>
      <p:ext uri="{BB962C8B-B14F-4D97-AF65-F5344CB8AC3E}">
        <p14:creationId xmlns:p14="http://schemas.microsoft.com/office/powerpoint/2010/main" val="39381778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最后，我们在适当的时机应当主动交流。很多西方国家对中国产生误解的很大原因在于他们根本不了解中国。</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（点）</a:t>
            </a:r>
            <a:r>
              <a:rPr lang="en-US" altLang="zh-CN" sz="1200" kern="1200" dirty="0">
                <a:solidFill>
                  <a:schemeClr val="tx1"/>
                </a:solidFill>
                <a:effectLst/>
                <a:latin typeface="+mn-lt"/>
                <a:ea typeface="+mn-ea"/>
                <a:cs typeface="+mn-cs"/>
              </a:rPr>
              <a:t>Trish</a:t>
            </a:r>
            <a:r>
              <a:rPr lang="zh-CN" altLang="zh-CN" sz="1200" kern="1200" dirty="0">
                <a:solidFill>
                  <a:schemeClr val="tx1"/>
                </a:solidFill>
                <a:effectLst/>
                <a:latin typeface="+mn-lt"/>
                <a:ea typeface="+mn-ea"/>
                <a:cs typeface="+mn-cs"/>
              </a:rPr>
              <a:t>在谈话结束之后对谈话进行了回顾，其中再一次地把刘欣的发言解读为</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非常坚持共产党政府的路线</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 </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（点）</a:t>
            </a:r>
            <a:r>
              <a:rPr lang="zh-CN" altLang="zh-CN" sz="1200" kern="1200" dirty="0">
                <a:solidFill>
                  <a:schemeClr val="tx1"/>
                </a:solidFill>
                <a:effectLst/>
                <a:latin typeface="+mn-lt"/>
                <a:ea typeface="+mn-ea"/>
                <a:cs typeface="+mn-cs"/>
              </a:rPr>
              <a:t>她把“我看不懂中文”说成了“我看不懂普通话”</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（点）</a:t>
            </a:r>
            <a:r>
              <a:rPr lang="zh-CN" altLang="zh-CN" sz="1200" kern="1200" dirty="0">
                <a:solidFill>
                  <a:schemeClr val="tx1"/>
                </a:solidFill>
                <a:effectLst/>
                <a:latin typeface="+mn-lt"/>
                <a:ea typeface="+mn-ea"/>
                <a:cs typeface="+mn-cs"/>
              </a:rPr>
              <a:t>她请来的专家则认为她把刘欣称作</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欣</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会让对方感到满意，因为</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欣</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在中文里的意思是</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快乐</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这太可笑了，说真的</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表明</a:t>
            </a:r>
            <a:r>
              <a:rPr lang="en-US" altLang="zh-CN" sz="1200" kern="1200" dirty="0">
                <a:solidFill>
                  <a:schemeClr val="tx1"/>
                </a:solidFill>
                <a:effectLst/>
                <a:latin typeface="+mn-lt"/>
                <a:ea typeface="+mn-ea"/>
                <a:cs typeface="+mn-cs"/>
              </a:rPr>
              <a:t>Trish</a:t>
            </a:r>
            <a:r>
              <a:rPr lang="zh-CN" altLang="zh-CN" sz="1200" kern="1200" dirty="0">
                <a:solidFill>
                  <a:schemeClr val="tx1"/>
                </a:solidFill>
                <a:effectLst/>
                <a:latin typeface="+mn-lt"/>
                <a:ea typeface="+mn-ea"/>
                <a:cs typeface="+mn-cs"/>
              </a:rPr>
              <a:t>实际上对中国所知甚少</a:t>
            </a:r>
            <a:r>
              <a:rPr lang="zh-CN" altLang="en-US" sz="1200" kern="1200" dirty="0">
                <a:solidFill>
                  <a:schemeClr val="tx1"/>
                </a:solidFill>
                <a:effectLst/>
                <a:latin typeface="+mn-lt"/>
                <a:ea typeface="+mn-ea"/>
                <a:cs typeface="+mn-cs"/>
              </a:rPr>
              <a:t>，更别说美国普通观众了</a:t>
            </a:r>
            <a:r>
              <a:rPr lang="zh-CN" altLang="zh-CN" sz="1200" kern="1200" dirty="0">
                <a:solidFill>
                  <a:schemeClr val="tx1"/>
                </a:solidFill>
                <a:effectLst/>
                <a:latin typeface="+mn-lt"/>
                <a:ea typeface="+mn-ea"/>
                <a:cs typeface="+mn-cs"/>
              </a:rPr>
              <a:t>，他们对中国的了解非常片面，几乎都来自美国国内的媒体报道，很容易被</a:t>
            </a:r>
            <a:r>
              <a:rPr lang="en-US" altLang="zh-CN" sz="1200" kern="1200" dirty="0">
                <a:solidFill>
                  <a:schemeClr val="tx1"/>
                </a:solidFill>
                <a:effectLst/>
                <a:latin typeface="+mn-lt"/>
                <a:ea typeface="+mn-ea"/>
                <a:cs typeface="+mn-cs"/>
              </a:rPr>
              <a:t>Trish</a:t>
            </a:r>
            <a:r>
              <a:rPr lang="zh-CN" altLang="zh-CN" sz="1200" kern="1200" dirty="0">
                <a:solidFill>
                  <a:schemeClr val="tx1"/>
                </a:solidFill>
                <a:effectLst/>
                <a:latin typeface="+mn-lt"/>
                <a:ea typeface="+mn-ea"/>
                <a:cs typeface="+mn-cs"/>
              </a:rPr>
              <a:t>单方面的发言所误导。</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他人的观点总会有所偏颇，我们应当主动向世界展示我们，主动与他们交流，用他们能够理解的方式讲好我们的故事。刘欣在这方面迈出了一步，我们还可以做得更好。</a:t>
            </a:r>
          </a:p>
          <a:p>
            <a:endParaRPr lang="zh-CN" altLang="en-US" dirty="0"/>
          </a:p>
        </p:txBody>
      </p:sp>
      <p:sp>
        <p:nvSpPr>
          <p:cNvPr id="4" name="灯片编号占位符 3"/>
          <p:cNvSpPr>
            <a:spLocks noGrp="1"/>
          </p:cNvSpPr>
          <p:nvPr>
            <p:ph type="sldNum" sz="quarter" idx="5"/>
          </p:nvPr>
        </p:nvSpPr>
        <p:spPr/>
        <p:txBody>
          <a:bodyPr/>
          <a:lstStyle/>
          <a:p>
            <a:fld id="{33B28175-2322-47AB-B25F-3427ECD8D0FB}" type="slidenum">
              <a:rPr lang="zh-CN" altLang="en-US" smtClean="0"/>
              <a:t>16</a:t>
            </a:fld>
            <a:endParaRPr lang="zh-CN" altLang="en-US"/>
          </a:p>
        </p:txBody>
      </p:sp>
    </p:spTree>
    <p:extLst>
      <p:ext uri="{BB962C8B-B14F-4D97-AF65-F5344CB8AC3E}">
        <p14:creationId xmlns:p14="http://schemas.microsoft.com/office/powerpoint/2010/main" val="7322570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3B28175-2322-47AB-B25F-3427ECD8D0FB}" type="slidenum">
              <a:rPr lang="zh-CN" altLang="en-US" smtClean="0"/>
              <a:t>17</a:t>
            </a:fld>
            <a:endParaRPr lang="zh-CN" altLang="en-US"/>
          </a:p>
        </p:txBody>
      </p:sp>
    </p:spTree>
    <p:extLst>
      <p:ext uri="{BB962C8B-B14F-4D97-AF65-F5344CB8AC3E}">
        <p14:creationId xmlns:p14="http://schemas.microsoft.com/office/powerpoint/2010/main" val="36365460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刘欣和</a:t>
            </a:r>
            <a:r>
              <a:rPr lang="en-US" altLang="zh-CN" sz="1200" kern="1200" dirty="0">
                <a:solidFill>
                  <a:schemeClr val="tx1"/>
                </a:solidFill>
                <a:effectLst/>
                <a:latin typeface="+mn-lt"/>
                <a:ea typeface="+mn-ea"/>
                <a:cs typeface="+mn-cs"/>
              </a:rPr>
              <a:t>Trish</a:t>
            </a:r>
            <a:r>
              <a:rPr lang="zh-CN" altLang="zh-CN" sz="1200" kern="1200" dirty="0">
                <a:solidFill>
                  <a:schemeClr val="tx1"/>
                </a:solidFill>
                <a:effectLst/>
                <a:latin typeface="+mn-lt"/>
                <a:ea typeface="+mn-ea"/>
                <a:cs typeface="+mn-cs"/>
              </a:rPr>
              <a:t>的这段谈话与其说是交流，不如说是单方面的答记者问。我们认为，这次对话除了中、美双方这两个直接参与者外，世界上的第三方国家也是这次对话的受影响者。作为问题的提出者，</a:t>
            </a:r>
            <a:r>
              <a:rPr lang="en-US" altLang="zh-CN" sz="1200" kern="1200" dirty="0">
                <a:solidFill>
                  <a:schemeClr val="tx1"/>
                </a:solidFill>
                <a:effectLst/>
                <a:latin typeface="+mn-lt"/>
                <a:ea typeface="+mn-ea"/>
                <a:cs typeface="+mn-cs"/>
              </a:rPr>
              <a:t>Trish</a:t>
            </a:r>
            <a:r>
              <a:rPr lang="zh-CN" altLang="zh-CN" sz="1200" kern="1200" dirty="0">
                <a:solidFill>
                  <a:schemeClr val="tx1"/>
                </a:solidFill>
                <a:effectLst/>
                <a:latin typeface="+mn-lt"/>
                <a:ea typeface="+mn-ea"/>
                <a:cs typeface="+mn-cs"/>
              </a:rPr>
              <a:t>有足够的时间准备在第三者面前塑造中国形象的</a:t>
            </a:r>
            <a:r>
              <a:rPr lang="zh-CN" altLang="en-US" sz="1200" kern="1200" dirty="0">
                <a:solidFill>
                  <a:schemeClr val="tx1"/>
                </a:solidFill>
                <a:effectLst/>
                <a:latin typeface="+mn-lt"/>
                <a:ea typeface="+mn-ea"/>
                <a:cs typeface="+mn-cs"/>
              </a:rPr>
              <a:t>发言</a:t>
            </a:r>
            <a:r>
              <a:rPr lang="zh-CN" altLang="zh-CN" sz="1200" kern="1200" dirty="0">
                <a:solidFill>
                  <a:schemeClr val="tx1"/>
                </a:solidFill>
                <a:effectLst/>
                <a:latin typeface="+mn-lt"/>
                <a:ea typeface="+mn-ea"/>
                <a:cs typeface="+mn-cs"/>
              </a:rPr>
              <a:t>，无论真假，会去调查深究真相的人只是极少数，</a:t>
            </a:r>
            <a:r>
              <a:rPr lang="zh-CN" altLang="en-US" sz="1200" kern="1200" dirty="0">
                <a:solidFill>
                  <a:schemeClr val="tx1"/>
                </a:solidFill>
                <a:effectLst/>
                <a:latin typeface="+mn-lt"/>
                <a:ea typeface="+mn-ea"/>
                <a:cs typeface="+mn-cs"/>
              </a:rPr>
              <a:t>大多</a:t>
            </a:r>
            <a:r>
              <a:rPr lang="zh-CN" altLang="zh-CN" sz="1200" kern="1200" dirty="0">
                <a:solidFill>
                  <a:schemeClr val="tx1"/>
                </a:solidFill>
                <a:effectLst/>
                <a:latin typeface="+mn-lt"/>
                <a:ea typeface="+mn-ea"/>
                <a:cs typeface="+mn-cs"/>
              </a:rPr>
              <a:t>听众对中国的第一印象会被美方的提问单方面塑造。</a:t>
            </a:r>
            <a:r>
              <a:rPr lang="zh-CN" altLang="en-US" sz="1200" kern="1200" dirty="0">
                <a:solidFill>
                  <a:schemeClr val="tx1"/>
                </a:solidFill>
                <a:effectLst/>
                <a:latin typeface="+mn-lt"/>
                <a:ea typeface="+mn-ea"/>
                <a:cs typeface="+mn-cs"/>
              </a:rPr>
              <a:t>只有</a:t>
            </a:r>
            <a:r>
              <a:rPr lang="zh-CN" altLang="zh-CN" sz="1200" kern="1200" dirty="0">
                <a:solidFill>
                  <a:schemeClr val="tx1"/>
                </a:solidFill>
                <a:effectLst/>
                <a:latin typeface="+mn-lt"/>
                <a:ea typeface="+mn-ea"/>
                <a:cs typeface="+mn-cs"/>
              </a:rPr>
              <a:t>应对得当，</a:t>
            </a:r>
            <a:r>
              <a:rPr lang="zh-CN" altLang="en-US" sz="1200" kern="1200" dirty="0">
                <a:solidFill>
                  <a:schemeClr val="tx1"/>
                </a:solidFill>
                <a:effectLst/>
                <a:latin typeface="+mn-lt"/>
                <a:ea typeface="+mn-ea"/>
                <a:cs typeface="+mn-cs"/>
              </a:rPr>
              <a:t>才可能纠正</a:t>
            </a:r>
            <a:r>
              <a:rPr lang="zh-CN" altLang="zh-CN" sz="1200" kern="1200" dirty="0">
                <a:solidFill>
                  <a:schemeClr val="tx1"/>
                </a:solidFill>
                <a:effectLst/>
                <a:latin typeface="+mn-lt"/>
                <a:ea typeface="+mn-ea"/>
                <a:cs typeface="+mn-cs"/>
              </a:rPr>
              <a:t>绝大多数听众</a:t>
            </a:r>
            <a:r>
              <a:rPr lang="zh-CN" altLang="en-US" sz="1200" kern="1200" dirty="0">
                <a:solidFill>
                  <a:schemeClr val="tx1"/>
                </a:solidFill>
                <a:effectLst/>
                <a:latin typeface="+mn-lt"/>
                <a:ea typeface="+mn-ea"/>
                <a:cs typeface="+mn-cs"/>
              </a:rPr>
              <a:t>被问题</a:t>
            </a:r>
            <a:r>
              <a:rPr lang="zh-CN" altLang="zh-CN" sz="1200" kern="1200" dirty="0">
                <a:solidFill>
                  <a:schemeClr val="tx1"/>
                </a:solidFill>
                <a:effectLst/>
                <a:latin typeface="+mn-lt"/>
                <a:ea typeface="+mn-ea"/>
                <a:cs typeface="+mn-cs"/>
              </a:rPr>
              <a:t>先入为主的概念。</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Trish</a:t>
            </a:r>
            <a:r>
              <a:rPr lang="zh-CN" altLang="zh-CN" sz="1200" kern="1200" dirty="0">
                <a:solidFill>
                  <a:schemeClr val="tx1"/>
                </a:solidFill>
                <a:effectLst/>
                <a:latin typeface="+mn-lt"/>
                <a:ea typeface="+mn-ea"/>
                <a:cs typeface="+mn-cs"/>
              </a:rPr>
              <a:t>在对话开始时说刘欣是中共的代表</a:t>
            </a:r>
            <a:r>
              <a:rPr lang="zh-CN" altLang="en-US" sz="1200" kern="1200" dirty="0">
                <a:solidFill>
                  <a:schemeClr val="tx1"/>
                </a:solidFill>
                <a:effectLst/>
                <a:latin typeface="+mn-lt"/>
                <a:ea typeface="+mn-ea"/>
                <a:cs typeface="+mn-cs"/>
              </a:rPr>
              <a:t>，我们</a:t>
            </a:r>
            <a:r>
              <a:rPr lang="zh-CN" altLang="zh-CN" sz="1200" kern="1200" dirty="0">
                <a:solidFill>
                  <a:schemeClr val="tx1"/>
                </a:solidFill>
                <a:effectLst/>
                <a:latin typeface="+mn-lt"/>
                <a:ea typeface="+mn-ea"/>
                <a:cs typeface="+mn-cs"/>
              </a:rPr>
              <a:t>我们善意揣测可能是由于中美双方之间过于不了解，以至于</a:t>
            </a:r>
            <a:r>
              <a:rPr lang="zh-CN" altLang="en-US" sz="1200" kern="1200" dirty="0">
                <a:solidFill>
                  <a:schemeClr val="tx1"/>
                </a:solidFill>
                <a:effectLst/>
                <a:latin typeface="+mn-lt"/>
                <a:ea typeface="+mn-ea"/>
                <a:cs typeface="+mn-cs"/>
              </a:rPr>
              <a:t>连</a:t>
            </a:r>
            <a:r>
              <a:rPr lang="zh-CN" altLang="zh-CN" sz="1200" kern="1200" dirty="0">
                <a:solidFill>
                  <a:schemeClr val="tx1"/>
                </a:solidFill>
                <a:effectLst/>
                <a:latin typeface="+mn-lt"/>
                <a:ea typeface="+mn-ea"/>
                <a:cs typeface="+mn-cs"/>
              </a:rPr>
              <a:t>美方的</a:t>
            </a:r>
            <a:r>
              <a:rPr lang="zh-CN" altLang="en-US" sz="1200" kern="1200" dirty="0">
                <a:solidFill>
                  <a:schemeClr val="tx1"/>
                </a:solidFill>
                <a:effectLst/>
                <a:latin typeface="+mn-lt"/>
                <a:ea typeface="+mn-ea"/>
                <a:cs typeface="+mn-cs"/>
              </a:rPr>
              <a:t>谈话</a:t>
            </a:r>
            <a:r>
              <a:rPr lang="zh-CN" altLang="zh-CN" sz="1200" kern="1200" dirty="0">
                <a:solidFill>
                  <a:schemeClr val="tx1"/>
                </a:solidFill>
                <a:effectLst/>
                <a:latin typeface="+mn-lt"/>
                <a:ea typeface="+mn-ea"/>
                <a:cs typeface="+mn-cs"/>
              </a:rPr>
              <a:t>代表都有“</a:t>
            </a:r>
            <a:r>
              <a:rPr lang="en-US" altLang="zh-CN" sz="1200" kern="1200" dirty="0">
                <a:solidFill>
                  <a:schemeClr val="tx1"/>
                </a:solidFill>
                <a:effectLst/>
                <a:latin typeface="+mn-lt"/>
                <a:ea typeface="+mn-ea"/>
                <a:cs typeface="+mn-cs"/>
              </a:rPr>
              <a:t>CGTN</a:t>
            </a:r>
            <a:r>
              <a:rPr lang="zh-CN" altLang="zh-CN" sz="1200" kern="1200" dirty="0">
                <a:solidFill>
                  <a:schemeClr val="tx1"/>
                </a:solidFill>
                <a:effectLst/>
                <a:latin typeface="+mn-lt"/>
                <a:ea typeface="+mn-ea"/>
                <a:cs typeface="+mn-cs"/>
              </a:rPr>
              <a:t>的主持人就一定是中共的喉舌”这种误解。但是就结果而论，</a:t>
            </a:r>
            <a:r>
              <a:rPr lang="zh-CN" altLang="en-US" sz="1200" kern="1200" dirty="0">
                <a:solidFill>
                  <a:schemeClr val="tx1"/>
                </a:solidFill>
                <a:effectLst/>
                <a:latin typeface="+mn-lt"/>
                <a:ea typeface="+mn-ea"/>
                <a:cs typeface="+mn-cs"/>
              </a:rPr>
              <a:t>因为</a:t>
            </a:r>
            <a:r>
              <a:rPr lang="en-US" altLang="zh-CN" sz="1200" kern="1200" dirty="0">
                <a:solidFill>
                  <a:schemeClr val="tx1"/>
                </a:solidFill>
                <a:effectLst/>
                <a:latin typeface="+mn-lt"/>
                <a:ea typeface="+mn-ea"/>
                <a:cs typeface="+mn-cs"/>
              </a:rPr>
              <a:t>Trish</a:t>
            </a:r>
            <a:r>
              <a:rPr lang="zh-CN" altLang="en-US" sz="1200" kern="1200" dirty="0">
                <a:solidFill>
                  <a:schemeClr val="tx1"/>
                </a:solidFill>
                <a:effectLst/>
                <a:latin typeface="+mn-lt"/>
                <a:ea typeface="+mn-ea"/>
                <a:cs typeface="+mn-cs"/>
              </a:rPr>
              <a:t>的这番话，</a:t>
            </a:r>
            <a:r>
              <a:rPr lang="zh-CN" altLang="zh-CN" sz="1200" kern="1200" dirty="0">
                <a:solidFill>
                  <a:schemeClr val="tx1"/>
                </a:solidFill>
                <a:effectLst/>
                <a:latin typeface="+mn-lt"/>
                <a:ea typeface="+mn-ea"/>
                <a:cs typeface="+mn-cs"/>
              </a:rPr>
              <a:t>听众把刘欣真</a:t>
            </a:r>
            <a:r>
              <a:rPr lang="zh-CN" altLang="en-US" sz="1200" kern="1200" dirty="0">
                <a:solidFill>
                  <a:schemeClr val="tx1"/>
                </a:solidFill>
                <a:effectLst/>
                <a:latin typeface="+mn-lt"/>
                <a:ea typeface="+mn-ea"/>
                <a:cs typeface="+mn-cs"/>
              </a:rPr>
              <a:t>的</a:t>
            </a:r>
            <a:r>
              <a:rPr lang="zh-CN" altLang="zh-CN" sz="1200" kern="1200" dirty="0">
                <a:solidFill>
                  <a:schemeClr val="tx1"/>
                </a:solidFill>
                <a:effectLst/>
                <a:latin typeface="+mn-lt"/>
                <a:ea typeface="+mn-ea"/>
                <a:cs typeface="+mn-cs"/>
              </a:rPr>
              <a:t>当做中共的代表</a:t>
            </a:r>
            <a:r>
              <a:rPr lang="zh-CN" altLang="en-US" sz="1200" kern="1200" dirty="0">
                <a:solidFill>
                  <a:schemeClr val="tx1"/>
                </a:solidFill>
                <a:effectLst/>
                <a:latin typeface="+mn-lt"/>
                <a:ea typeface="+mn-ea"/>
                <a:cs typeface="+mn-cs"/>
              </a:rPr>
              <a:t>了</a:t>
            </a:r>
            <a:r>
              <a:rPr lang="zh-CN" altLang="zh-CN" sz="1200" kern="1200" dirty="0">
                <a:solidFill>
                  <a:schemeClr val="tx1"/>
                </a:solidFill>
                <a:effectLst/>
                <a:latin typeface="+mn-lt"/>
                <a:ea typeface="+mn-ea"/>
                <a:cs typeface="+mn-cs"/>
              </a:rPr>
              <a:t>，那么刘欣的一点差错就会引起对中国整个国家的巨大误解。所以刘欣以中共喉舌的身份进行这次对话对中方是极为不利的，</a:t>
            </a:r>
            <a:r>
              <a:rPr lang="zh-CN" altLang="en-US" sz="1200" kern="1200" dirty="0">
                <a:solidFill>
                  <a:schemeClr val="tx1"/>
                </a:solidFill>
                <a:effectLst/>
                <a:latin typeface="+mn-lt"/>
                <a:ea typeface="+mn-ea"/>
                <a:cs typeface="+mn-cs"/>
              </a:rPr>
              <a:t>正确的做法就如同</a:t>
            </a:r>
            <a:r>
              <a:rPr lang="zh-CN" altLang="zh-CN" sz="1200" kern="1200" dirty="0">
                <a:solidFill>
                  <a:schemeClr val="tx1"/>
                </a:solidFill>
                <a:effectLst/>
                <a:latin typeface="+mn-lt"/>
                <a:ea typeface="+mn-ea"/>
                <a:cs typeface="+mn-cs"/>
              </a:rPr>
              <a:t>刘欣所做的那样，在一开始阐明立场：“</a:t>
            </a:r>
            <a:r>
              <a:rPr lang="en-US" altLang="zh-CN" sz="1200" kern="1200" dirty="0">
                <a:solidFill>
                  <a:schemeClr val="tx1"/>
                </a:solidFill>
                <a:effectLst/>
                <a:latin typeface="+mn-lt"/>
                <a:ea typeface="+mn-ea"/>
                <a:cs typeface="+mn-cs"/>
              </a:rPr>
              <a:t>I’m only speaking for myself.”</a:t>
            </a:r>
            <a:r>
              <a:rPr lang="zh-CN" altLang="zh-CN" sz="1200" kern="1200" dirty="0">
                <a:solidFill>
                  <a:schemeClr val="tx1"/>
                </a:solidFill>
                <a:effectLst/>
                <a:latin typeface="+mn-lt"/>
                <a:ea typeface="+mn-ea"/>
                <a:cs typeface="+mn-cs"/>
              </a:rPr>
              <a:t>（“我只是为自己说话。”）</a:t>
            </a:r>
          </a:p>
          <a:p>
            <a:endParaRPr lang="en-US"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33B28175-2322-47AB-B25F-3427ECD8D0FB}" type="slidenum">
              <a:rPr lang="zh-CN" altLang="en-US" smtClean="0"/>
              <a:t>18</a:t>
            </a:fld>
            <a:endParaRPr lang="zh-CN" altLang="en-US"/>
          </a:p>
        </p:txBody>
      </p:sp>
    </p:spTree>
    <p:extLst>
      <p:ext uri="{BB962C8B-B14F-4D97-AF65-F5344CB8AC3E}">
        <p14:creationId xmlns:p14="http://schemas.microsoft.com/office/powerpoint/2010/main" val="14644049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在第一个关于知识产权的讨论中，</a:t>
            </a:r>
            <a:r>
              <a:rPr lang="en-US" altLang="zh-CN" sz="1200" kern="1200" dirty="0">
                <a:solidFill>
                  <a:schemeClr val="tx1"/>
                </a:solidFill>
                <a:effectLst/>
                <a:latin typeface="+mn-lt"/>
                <a:ea typeface="+mn-ea"/>
                <a:cs typeface="+mn-cs"/>
              </a:rPr>
              <a:t>Trish</a:t>
            </a:r>
            <a:r>
              <a:rPr lang="zh-CN" altLang="zh-CN" sz="1200" kern="1200" dirty="0">
                <a:solidFill>
                  <a:schemeClr val="tx1"/>
                </a:solidFill>
                <a:effectLst/>
                <a:latin typeface="+mn-lt"/>
                <a:ea typeface="+mn-ea"/>
                <a:cs typeface="+mn-cs"/>
              </a:rPr>
              <a:t>直接给出了一系列所谓中国剽窃知识产权的例子。刘欣回应的方式是，世界各地都存在剽窃行为，美国公司也会剽窃别人的知识产权，所以不能因为中国公司曾有剽窃行为就给中国打上剽窃他人知识产权的标签。这种说法虽然提出了中美双方知识产权环境的一致性，但是等同于承认了剽窃行为正发生于中国。我认为更好的回应方式是明确表示中国已经在制裁这种剽窃行为，并正在努力建设一个良好的知识产权环境，传达出剽窃行为在未来的中国将不再发生的信息。</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而后</a:t>
            </a:r>
            <a:r>
              <a:rPr lang="en-US" altLang="zh-CN" sz="1200" kern="1200" dirty="0">
                <a:solidFill>
                  <a:schemeClr val="tx1"/>
                </a:solidFill>
                <a:effectLst/>
                <a:latin typeface="+mn-lt"/>
                <a:ea typeface="+mn-ea"/>
                <a:cs typeface="+mn-cs"/>
              </a:rPr>
              <a:t>Trish</a:t>
            </a:r>
            <a:r>
              <a:rPr lang="zh-CN" altLang="zh-CN" sz="1200" kern="1200" dirty="0">
                <a:solidFill>
                  <a:schemeClr val="tx1"/>
                </a:solidFill>
                <a:effectLst/>
                <a:latin typeface="+mn-lt"/>
                <a:ea typeface="+mn-ea"/>
                <a:cs typeface="+mn-cs"/>
              </a:rPr>
              <a:t>提出允许华为进入美国市场，但是需要交出知识产权的假说，我们应当对此严正回应。这看似为假说，实则是向听众传达美国企业在中国遭受的知识产权剽窃遭遇，并且过分夸大。事实是在美国企业想在中国获利的前提下，美方主动进入中国市场，中方通过长时间合作中的不断学习才摸索出美方早先掌握的技术。有两个要点，一是美方在利益驱使下的主动合作；二是中方在合作中的长时间学习</a:t>
            </a:r>
            <a:r>
              <a:rPr lang="zh-CN" altLang="en-US" sz="1200" kern="1200" dirty="0">
                <a:solidFill>
                  <a:schemeClr val="tx1"/>
                </a:solidFill>
                <a:effectLst/>
                <a:latin typeface="+mn-lt"/>
                <a:ea typeface="+mn-ea"/>
                <a:cs typeface="+mn-cs"/>
              </a:rPr>
              <a:t>才能掌握美方早先就掌握了的技术</a:t>
            </a:r>
            <a:r>
              <a:rPr lang="zh-CN" altLang="zh-CN" sz="1200" kern="1200" dirty="0">
                <a:solidFill>
                  <a:schemeClr val="tx1"/>
                </a:solidFill>
                <a:effectLst/>
                <a:latin typeface="+mn-lt"/>
                <a:ea typeface="+mn-ea"/>
                <a:cs typeface="+mn-cs"/>
              </a:rPr>
              <a:t>。而</a:t>
            </a:r>
            <a:r>
              <a:rPr lang="en-US" altLang="zh-CN" sz="1200" kern="1200" dirty="0">
                <a:solidFill>
                  <a:schemeClr val="tx1"/>
                </a:solidFill>
                <a:effectLst/>
                <a:latin typeface="+mn-lt"/>
                <a:ea typeface="+mn-ea"/>
                <a:cs typeface="+mn-cs"/>
              </a:rPr>
              <a:t>Trish</a:t>
            </a:r>
            <a:r>
              <a:rPr lang="zh-CN" altLang="zh-CN" sz="1200" kern="1200" dirty="0">
                <a:solidFill>
                  <a:schemeClr val="tx1"/>
                </a:solidFill>
                <a:effectLst/>
                <a:latin typeface="+mn-lt"/>
                <a:ea typeface="+mn-ea"/>
                <a:cs typeface="+mn-cs"/>
              </a:rPr>
              <a:t>所提出的假设的意思是，既然想从中得利，就得随即交出知识产权。科学技术的学习向来不是一蹴而就，把学习说成是将知识产权双手奉上，这属于偷换概念，会对中方的国际形象产生极为恶劣的影响。</a:t>
            </a:r>
          </a:p>
          <a:p>
            <a:endParaRPr lang="zh-CN" altLang="en-US" dirty="0"/>
          </a:p>
        </p:txBody>
      </p:sp>
      <p:sp>
        <p:nvSpPr>
          <p:cNvPr id="4" name="灯片编号占位符 3"/>
          <p:cNvSpPr>
            <a:spLocks noGrp="1"/>
          </p:cNvSpPr>
          <p:nvPr>
            <p:ph type="sldNum" sz="quarter" idx="5"/>
          </p:nvPr>
        </p:nvSpPr>
        <p:spPr/>
        <p:txBody>
          <a:bodyPr/>
          <a:lstStyle/>
          <a:p>
            <a:fld id="{33B28175-2322-47AB-B25F-3427ECD8D0FB}" type="slidenum">
              <a:rPr lang="zh-CN" altLang="en-US" smtClean="0"/>
              <a:t>19</a:t>
            </a:fld>
            <a:endParaRPr lang="zh-CN" altLang="en-US"/>
          </a:p>
        </p:txBody>
      </p:sp>
    </p:spTree>
    <p:extLst>
      <p:ext uri="{BB962C8B-B14F-4D97-AF65-F5344CB8AC3E}">
        <p14:creationId xmlns:p14="http://schemas.microsoft.com/office/powerpoint/2010/main" val="4141296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月</a:t>
            </a:r>
            <a:r>
              <a:rPr lang="en-US" altLang="zh-CN" sz="1200" kern="1200" dirty="0">
                <a:solidFill>
                  <a:schemeClr val="tx1"/>
                </a:solidFill>
                <a:effectLst/>
                <a:latin typeface="+mn-lt"/>
                <a:ea typeface="+mn-ea"/>
                <a:cs typeface="+mn-cs"/>
              </a:rPr>
              <a:t>30</a:t>
            </a:r>
            <a:r>
              <a:rPr lang="zh-CN" altLang="zh-CN" sz="1200" kern="1200" dirty="0">
                <a:solidFill>
                  <a:schemeClr val="tx1"/>
                </a:solidFill>
                <a:effectLst/>
                <a:latin typeface="+mn-lt"/>
                <a:ea typeface="+mn-ea"/>
                <a:cs typeface="+mn-cs"/>
              </a:rPr>
              <a:t>日，</a:t>
            </a:r>
            <a:r>
              <a:rPr lang="en-US" altLang="zh-CN" sz="1200" kern="1200" dirty="0">
                <a:solidFill>
                  <a:schemeClr val="tx1"/>
                </a:solidFill>
                <a:effectLst/>
                <a:latin typeface="+mn-lt"/>
                <a:ea typeface="+mn-ea"/>
                <a:cs typeface="+mn-cs"/>
              </a:rPr>
              <a:t>CGTN</a:t>
            </a:r>
            <a:r>
              <a:rPr lang="zh-CN" altLang="zh-CN" sz="1200" kern="1200" dirty="0">
                <a:solidFill>
                  <a:schemeClr val="tx1"/>
                </a:solidFill>
                <a:effectLst/>
                <a:latin typeface="+mn-lt"/>
                <a:ea typeface="+mn-ea"/>
                <a:cs typeface="+mn-cs"/>
              </a:rPr>
              <a:t>女主播刘欣与美国</a:t>
            </a:r>
            <a:r>
              <a:rPr lang="en-US" altLang="zh-CN" sz="1200" kern="1200" dirty="0">
                <a:solidFill>
                  <a:schemeClr val="tx1"/>
                </a:solidFill>
                <a:effectLst/>
                <a:latin typeface="+mn-lt"/>
                <a:ea typeface="+mn-ea"/>
                <a:cs typeface="+mn-cs"/>
              </a:rPr>
              <a:t>Fox</a:t>
            </a:r>
            <a:r>
              <a:rPr lang="zh-CN" altLang="zh-CN" sz="1200" kern="1200" dirty="0">
                <a:solidFill>
                  <a:schemeClr val="tx1"/>
                </a:solidFill>
                <a:effectLst/>
                <a:latin typeface="+mn-lt"/>
                <a:ea typeface="+mn-ea"/>
                <a:cs typeface="+mn-cs"/>
              </a:rPr>
              <a:t>频道主持人</a:t>
            </a:r>
            <a:r>
              <a:rPr lang="en-US" altLang="zh-CN" sz="1200" kern="1200" dirty="0">
                <a:solidFill>
                  <a:schemeClr val="tx1"/>
                </a:solidFill>
                <a:effectLst/>
                <a:latin typeface="+mn-lt"/>
                <a:ea typeface="+mn-ea"/>
                <a:cs typeface="+mn-cs"/>
              </a:rPr>
              <a:t>Trish</a:t>
            </a:r>
            <a:r>
              <a:rPr lang="zh-CN" altLang="zh-CN" sz="1200" kern="1200" dirty="0">
                <a:solidFill>
                  <a:schemeClr val="tx1"/>
                </a:solidFill>
                <a:effectLst/>
                <a:latin typeface="+mn-lt"/>
                <a:ea typeface="+mn-ea"/>
                <a:cs typeface="+mn-cs"/>
              </a:rPr>
              <a:t>就中美贸易问题展开了对话。整段对话时长约</a:t>
            </a:r>
            <a:r>
              <a:rPr lang="en-US" altLang="zh-CN" sz="1200" kern="1200" dirty="0">
                <a:solidFill>
                  <a:schemeClr val="tx1"/>
                </a:solidFill>
                <a:effectLst/>
                <a:latin typeface="+mn-lt"/>
                <a:ea typeface="+mn-ea"/>
                <a:cs typeface="+mn-cs"/>
              </a:rPr>
              <a:t>17</a:t>
            </a:r>
            <a:r>
              <a:rPr lang="zh-CN" altLang="zh-CN" sz="1200" kern="1200" dirty="0">
                <a:solidFill>
                  <a:schemeClr val="tx1"/>
                </a:solidFill>
                <a:effectLst/>
                <a:latin typeface="+mn-lt"/>
                <a:ea typeface="+mn-ea"/>
                <a:cs typeface="+mn-cs"/>
              </a:rPr>
              <a:t>分钟，</a:t>
            </a:r>
            <a:r>
              <a:rPr lang="en-US" altLang="zh-CN" sz="1200" kern="1200" dirty="0">
                <a:solidFill>
                  <a:schemeClr val="tx1"/>
                </a:solidFill>
                <a:effectLst/>
                <a:latin typeface="+mn-lt"/>
                <a:ea typeface="+mn-ea"/>
                <a:cs typeface="+mn-cs"/>
              </a:rPr>
              <a:t>Trish</a:t>
            </a:r>
            <a:r>
              <a:rPr lang="zh-CN" altLang="zh-CN" sz="1200" kern="1200" dirty="0">
                <a:solidFill>
                  <a:schemeClr val="tx1"/>
                </a:solidFill>
                <a:effectLst/>
                <a:latin typeface="+mn-lt"/>
                <a:ea typeface="+mn-ea"/>
                <a:cs typeface="+mn-cs"/>
              </a:rPr>
              <a:t>和刘欣主要就知识产权、中国发展中国家的身份、关税</a:t>
            </a:r>
            <a:r>
              <a:rPr lang="zh-CN" altLang="en-US" sz="1200" kern="1200" dirty="0">
                <a:solidFill>
                  <a:schemeClr val="tx1"/>
                </a:solidFill>
                <a:effectLst/>
                <a:latin typeface="+mn-lt"/>
                <a:ea typeface="+mn-ea"/>
                <a:cs typeface="+mn-cs"/>
              </a:rPr>
              <a:t>和</a:t>
            </a:r>
            <a:r>
              <a:rPr lang="zh-CN" altLang="zh-CN" sz="1200" kern="1200" dirty="0">
                <a:solidFill>
                  <a:schemeClr val="tx1"/>
                </a:solidFill>
                <a:effectLst/>
                <a:latin typeface="+mn-lt"/>
                <a:ea typeface="+mn-ea"/>
                <a:cs typeface="+mn-cs"/>
              </a:rPr>
              <a:t>经济体制四个话题展开了问答。</a:t>
            </a:r>
            <a:r>
              <a:rPr lang="zh-CN" altLang="en-US" sz="1200" kern="1200" dirty="0">
                <a:solidFill>
                  <a:schemeClr val="tx1"/>
                </a:solidFill>
                <a:effectLst/>
                <a:latin typeface="+mn-lt"/>
                <a:ea typeface="+mn-ea"/>
                <a:cs typeface="+mn-cs"/>
              </a:rPr>
              <a:t>我们</a:t>
            </a:r>
            <a:r>
              <a:rPr lang="zh-CN" altLang="zh-CN" sz="1200" kern="1200" dirty="0">
                <a:solidFill>
                  <a:schemeClr val="tx1"/>
                </a:solidFill>
                <a:effectLst/>
                <a:latin typeface="+mn-lt"/>
                <a:ea typeface="+mn-ea"/>
                <a:cs typeface="+mn-cs"/>
              </a:rPr>
              <a:t>通过分析对话内容，探究跨文化交流中应注意的要点，并对刘欣</a:t>
            </a:r>
            <a:r>
              <a:rPr lang="zh-CN" altLang="en-US" sz="1200" kern="1200" dirty="0">
                <a:solidFill>
                  <a:schemeClr val="tx1"/>
                </a:solidFill>
                <a:effectLst/>
                <a:latin typeface="+mn-lt"/>
                <a:ea typeface="+mn-ea"/>
                <a:cs typeface="+mn-cs"/>
              </a:rPr>
              <a:t>的表达方式</a:t>
            </a:r>
            <a:r>
              <a:rPr lang="zh-CN" altLang="zh-CN" sz="1200" kern="1200" dirty="0">
                <a:solidFill>
                  <a:schemeClr val="tx1"/>
                </a:solidFill>
                <a:effectLst/>
                <a:latin typeface="+mn-lt"/>
                <a:ea typeface="+mn-ea"/>
                <a:cs typeface="+mn-cs"/>
              </a:rPr>
              <a:t>提出合理的建议。</a:t>
            </a:r>
            <a:endParaRPr lang="en-US" altLang="zh-CN" sz="1200" kern="1200" dirty="0">
              <a:solidFill>
                <a:schemeClr val="tx1"/>
              </a:solidFill>
              <a:effectLst/>
              <a:latin typeface="+mn-lt"/>
              <a:ea typeface="+mn-ea"/>
              <a:cs typeface="+mn-cs"/>
            </a:endParaRPr>
          </a:p>
          <a:p>
            <a:endParaRPr lang="en-US" altLang="zh-CN" dirty="0"/>
          </a:p>
          <a:p>
            <a:r>
              <a:rPr lang="zh-CN" altLang="en-US" dirty="0"/>
              <a:t>因此我们的报告主要分为如下三个部分。我负责讲的是第一部分</a:t>
            </a:r>
            <a:r>
              <a:rPr lang="en-US" altLang="zh-CN" dirty="0"/>
              <a:t>——</a:t>
            </a:r>
            <a:r>
              <a:rPr lang="zh-CN" altLang="en-US" dirty="0"/>
              <a:t>重现她们对话的内容。</a:t>
            </a:r>
          </a:p>
        </p:txBody>
      </p:sp>
      <p:sp>
        <p:nvSpPr>
          <p:cNvPr id="4" name="灯片编号占位符 3"/>
          <p:cNvSpPr>
            <a:spLocks noGrp="1"/>
          </p:cNvSpPr>
          <p:nvPr>
            <p:ph type="sldNum" sz="quarter" idx="5"/>
          </p:nvPr>
        </p:nvSpPr>
        <p:spPr/>
        <p:txBody>
          <a:bodyPr/>
          <a:lstStyle/>
          <a:p>
            <a:fld id="{33B28175-2322-47AB-B25F-3427ECD8D0FB}" type="slidenum">
              <a:rPr lang="zh-CN" altLang="en-US" smtClean="0"/>
              <a:t>2</a:t>
            </a:fld>
            <a:endParaRPr lang="zh-CN" altLang="en-US"/>
          </a:p>
        </p:txBody>
      </p:sp>
    </p:spTree>
    <p:extLst>
      <p:ext uri="{BB962C8B-B14F-4D97-AF65-F5344CB8AC3E}">
        <p14:creationId xmlns:p14="http://schemas.microsoft.com/office/powerpoint/2010/main" val="24657793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第二个有关中国发展中国家身份的讨论，刘欣以人均</a:t>
            </a:r>
            <a:r>
              <a:rPr lang="en-US" altLang="zh-CN" sz="1200" kern="1200" dirty="0">
                <a:solidFill>
                  <a:schemeClr val="tx1"/>
                </a:solidFill>
                <a:effectLst/>
                <a:latin typeface="+mn-lt"/>
                <a:ea typeface="+mn-ea"/>
                <a:cs typeface="+mn-cs"/>
              </a:rPr>
              <a:t>GDP</a:t>
            </a:r>
            <a:r>
              <a:rPr lang="zh-CN" altLang="zh-CN" sz="1200" kern="1200" dirty="0">
                <a:solidFill>
                  <a:schemeClr val="tx1"/>
                </a:solidFill>
                <a:effectLst/>
                <a:latin typeface="+mn-lt"/>
                <a:ea typeface="+mn-ea"/>
                <a:cs typeface="+mn-cs"/>
              </a:rPr>
              <a:t>回应</a:t>
            </a:r>
            <a:r>
              <a:rPr lang="zh-CN" altLang="en-US" sz="1200" kern="1200" dirty="0">
                <a:solidFill>
                  <a:schemeClr val="tx1"/>
                </a:solidFill>
                <a:effectLst/>
                <a:latin typeface="+mn-lt"/>
                <a:ea typeface="+mn-ea"/>
                <a:cs typeface="+mn-cs"/>
              </a:rPr>
              <a:t>是正确的</a:t>
            </a:r>
            <a:r>
              <a:rPr lang="zh-CN" altLang="zh-CN" sz="1200" kern="1200" dirty="0">
                <a:solidFill>
                  <a:schemeClr val="tx1"/>
                </a:solidFill>
                <a:effectLst/>
                <a:latin typeface="+mn-lt"/>
                <a:ea typeface="+mn-ea"/>
                <a:cs typeface="+mn-cs"/>
              </a:rPr>
              <a:t>。而对于我们之所以能在国际上做出贡献的原因，应当如此回应：中国的思维讲究公天下，世界环境与世界上每个国家都息息相关，所以我们认为，自己富有的同时帮助大家一同富有才是真的富有，于是我们提出一带一路倡议来帮助共同发展。我们能为世界做出贡献的直接原因是我们文化中存在这样的一份责任心，而正是因为这份责任心，我们才在共同富裕中实现了自己的富裕。</a:t>
            </a:r>
            <a:endParaRPr lang="zh-CN" altLang="en-US" dirty="0"/>
          </a:p>
        </p:txBody>
      </p:sp>
      <p:sp>
        <p:nvSpPr>
          <p:cNvPr id="4" name="灯片编号占位符 3"/>
          <p:cNvSpPr>
            <a:spLocks noGrp="1"/>
          </p:cNvSpPr>
          <p:nvPr>
            <p:ph type="sldNum" sz="quarter" idx="5"/>
          </p:nvPr>
        </p:nvSpPr>
        <p:spPr/>
        <p:txBody>
          <a:bodyPr/>
          <a:lstStyle/>
          <a:p>
            <a:fld id="{33B28175-2322-47AB-B25F-3427ECD8D0FB}" type="slidenum">
              <a:rPr lang="zh-CN" altLang="en-US" smtClean="0"/>
              <a:t>20</a:t>
            </a:fld>
            <a:endParaRPr lang="zh-CN" altLang="en-US"/>
          </a:p>
        </p:txBody>
      </p:sp>
    </p:spTree>
    <p:extLst>
      <p:ext uri="{BB962C8B-B14F-4D97-AF65-F5344CB8AC3E}">
        <p14:creationId xmlns:p14="http://schemas.microsoft.com/office/powerpoint/2010/main" val="32628434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第三个关税问题，对于最近美国向中国加征的关税，</a:t>
            </a:r>
            <a:r>
              <a:rPr lang="en-US" altLang="zh-CN" sz="1200" kern="1200" dirty="0">
                <a:solidFill>
                  <a:schemeClr val="tx1"/>
                </a:solidFill>
                <a:effectLst/>
                <a:latin typeface="+mn-lt"/>
                <a:ea typeface="+mn-ea"/>
                <a:cs typeface="+mn-cs"/>
              </a:rPr>
              <a:t>Trish</a:t>
            </a:r>
            <a:r>
              <a:rPr lang="zh-CN" altLang="zh-CN" sz="1200" kern="1200" dirty="0">
                <a:solidFill>
                  <a:schemeClr val="tx1"/>
                </a:solidFill>
                <a:effectLst/>
                <a:latin typeface="+mn-lt"/>
                <a:ea typeface="+mn-ea"/>
                <a:cs typeface="+mn-cs"/>
              </a:rPr>
              <a:t>表示</a:t>
            </a:r>
            <a:r>
              <a:rPr lang="en-US" altLang="zh-CN" sz="1200" kern="1200" dirty="0">
                <a:solidFill>
                  <a:schemeClr val="tx1"/>
                </a:solidFill>
                <a:effectLst/>
                <a:latin typeface="+mn-lt"/>
                <a:ea typeface="+mn-ea"/>
                <a:cs typeface="+mn-cs"/>
              </a:rPr>
              <a:t>2016</a:t>
            </a:r>
            <a:r>
              <a:rPr lang="zh-CN" altLang="zh-CN" sz="1200" kern="1200" dirty="0">
                <a:solidFill>
                  <a:schemeClr val="tx1"/>
                </a:solidFill>
                <a:effectLst/>
                <a:latin typeface="+mn-lt"/>
                <a:ea typeface="+mn-ea"/>
                <a:cs typeface="+mn-cs"/>
              </a:rPr>
              <a:t>年中对美关税是美对中关税的三倍，问都不收关税是否可行。刘欣回应得非常好，她从一开始便跳脱中美双方的关税冲突，站在国际立场提出：国家对外的关税应当是与其他所有国家一同协商所权衡得出的，如果只因为与美方的问题单单取消对美关税，必将引起第三方国家的不满。她的回应</a:t>
            </a:r>
            <a:r>
              <a:rPr lang="zh-CN" altLang="en-US" sz="1200" kern="1200" dirty="0">
                <a:solidFill>
                  <a:schemeClr val="tx1"/>
                </a:solidFill>
                <a:effectLst/>
                <a:latin typeface="+mn-lt"/>
                <a:ea typeface="+mn-ea"/>
                <a:cs typeface="+mn-cs"/>
              </a:rPr>
              <a:t>还</a:t>
            </a:r>
            <a:r>
              <a:rPr lang="zh-CN" altLang="zh-CN" sz="1200" kern="1200" dirty="0">
                <a:solidFill>
                  <a:schemeClr val="tx1"/>
                </a:solidFill>
                <a:effectLst/>
                <a:latin typeface="+mn-lt"/>
                <a:ea typeface="+mn-ea"/>
                <a:cs typeface="+mn-cs"/>
              </a:rPr>
              <a:t>间接地将美方的利己主义昭示天下。</a:t>
            </a:r>
            <a:r>
              <a:rPr lang="en-US" altLang="zh-CN" sz="1200" kern="1200" dirty="0">
                <a:solidFill>
                  <a:schemeClr val="tx1"/>
                </a:solidFill>
                <a:effectLst/>
                <a:latin typeface="+mn-lt"/>
                <a:ea typeface="+mn-ea"/>
                <a:cs typeface="+mn-cs"/>
              </a:rPr>
              <a:t>Trish</a:t>
            </a:r>
            <a:r>
              <a:rPr lang="zh-CN" altLang="zh-CN" sz="1200" kern="1200" dirty="0">
                <a:solidFill>
                  <a:schemeClr val="tx1"/>
                </a:solidFill>
                <a:effectLst/>
                <a:latin typeface="+mn-lt"/>
                <a:ea typeface="+mn-ea"/>
                <a:cs typeface="+mn-cs"/>
              </a:rPr>
              <a:t>也意识到了自己在关税问题上落了下乘</a:t>
            </a:r>
            <a:r>
              <a:rPr lang="zh-CN" altLang="en-US" sz="1200" kern="1200" dirty="0">
                <a:solidFill>
                  <a:schemeClr val="tx1"/>
                </a:solidFill>
                <a:effectLst/>
                <a:latin typeface="+mn-lt"/>
                <a:ea typeface="+mn-ea"/>
                <a:cs typeface="+mn-cs"/>
              </a:rPr>
              <a:t>，后来又</a:t>
            </a:r>
            <a:r>
              <a:rPr lang="zh-CN" altLang="zh-CN" sz="1200" kern="1200" dirty="0">
                <a:solidFill>
                  <a:schemeClr val="tx1"/>
                </a:solidFill>
                <a:effectLst/>
                <a:latin typeface="+mn-lt"/>
                <a:ea typeface="+mn-ea"/>
                <a:cs typeface="+mn-cs"/>
              </a:rPr>
              <a:t>搬出</a:t>
            </a:r>
            <a:r>
              <a:rPr lang="en-US" altLang="zh-CN" sz="1200" kern="1200" dirty="0">
                <a:solidFill>
                  <a:schemeClr val="tx1"/>
                </a:solidFill>
                <a:effectLst/>
                <a:latin typeface="+mn-lt"/>
                <a:ea typeface="+mn-ea"/>
                <a:cs typeface="+mn-cs"/>
              </a:rPr>
              <a:t>1974</a:t>
            </a:r>
            <a:r>
              <a:rPr lang="zh-CN" altLang="zh-CN" sz="1200" kern="1200" dirty="0">
                <a:solidFill>
                  <a:schemeClr val="tx1"/>
                </a:solidFill>
                <a:effectLst/>
                <a:latin typeface="+mn-lt"/>
                <a:ea typeface="+mn-ea"/>
                <a:cs typeface="+mn-cs"/>
              </a:rPr>
              <a:t>年美方制定的贸易法</a:t>
            </a:r>
            <a:r>
              <a:rPr lang="en-US" altLang="zh-CN" sz="1200" kern="1200" dirty="0">
                <a:solidFill>
                  <a:schemeClr val="tx1"/>
                </a:solidFill>
                <a:effectLst/>
                <a:latin typeface="+mn-lt"/>
                <a:ea typeface="+mn-ea"/>
                <a:cs typeface="+mn-cs"/>
              </a:rPr>
              <a:t>301</a:t>
            </a:r>
            <a:r>
              <a:rPr lang="zh-CN" altLang="zh-CN" sz="1200" kern="1200" dirty="0">
                <a:solidFill>
                  <a:schemeClr val="tx1"/>
                </a:solidFill>
                <a:effectLst/>
                <a:latin typeface="+mn-lt"/>
                <a:ea typeface="+mn-ea"/>
                <a:cs typeface="+mn-cs"/>
              </a:rPr>
              <a:t>条款：“可以通过加征关税的方式制裁他国的知识产权剽窃行为</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。实际上</a:t>
            </a:r>
            <a:r>
              <a:rPr lang="en-US" altLang="zh-CN" sz="1200" kern="1200" dirty="0">
                <a:solidFill>
                  <a:schemeClr val="tx1"/>
                </a:solidFill>
                <a:effectLst/>
                <a:latin typeface="+mn-lt"/>
                <a:ea typeface="+mn-ea"/>
                <a:cs typeface="+mn-cs"/>
              </a:rPr>
              <a:t>301</a:t>
            </a:r>
            <a:r>
              <a:rPr lang="zh-CN" altLang="zh-CN" sz="1200" kern="1200" dirty="0">
                <a:solidFill>
                  <a:schemeClr val="tx1"/>
                </a:solidFill>
                <a:effectLst/>
                <a:latin typeface="+mn-lt"/>
                <a:ea typeface="+mn-ea"/>
                <a:cs typeface="+mn-cs"/>
              </a:rPr>
              <a:t>条款正是美国当年制裁日本工业的工具。当然刘欣没</a:t>
            </a:r>
            <a:r>
              <a:rPr lang="zh-CN" altLang="en-US" sz="1200" kern="1200" dirty="0">
                <a:solidFill>
                  <a:schemeClr val="tx1"/>
                </a:solidFill>
                <a:effectLst/>
                <a:latin typeface="+mn-lt"/>
                <a:ea typeface="+mn-ea"/>
                <a:cs typeface="+mn-cs"/>
              </a:rPr>
              <a:t>有质问</a:t>
            </a:r>
            <a:r>
              <a:rPr lang="en-US" altLang="zh-CN" sz="1200" kern="1200" dirty="0">
                <a:solidFill>
                  <a:schemeClr val="tx1"/>
                </a:solidFill>
                <a:effectLst/>
                <a:latin typeface="+mn-lt"/>
                <a:ea typeface="+mn-ea"/>
                <a:cs typeface="+mn-cs"/>
              </a:rPr>
              <a:t>Trish</a:t>
            </a:r>
            <a:r>
              <a:rPr lang="zh-CN" altLang="en-US" sz="1200" kern="1200" dirty="0">
                <a:solidFill>
                  <a:schemeClr val="tx1"/>
                </a:solidFill>
                <a:effectLst/>
                <a:latin typeface="+mn-lt"/>
                <a:ea typeface="+mn-ea"/>
                <a:cs typeface="+mn-cs"/>
              </a:rPr>
              <a:t>条款的合理性这种做法是正确的</a:t>
            </a:r>
            <a:r>
              <a:rPr lang="zh-CN" altLang="zh-CN" sz="1200" kern="1200" dirty="0">
                <a:solidFill>
                  <a:schemeClr val="tx1"/>
                </a:solidFill>
                <a:effectLst/>
                <a:latin typeface="+mn-lt"/>
                <a:ea typeface="+mn-ea"/>
                <a:cs typeface="+mn-cs"/>
              </a:rPr>
              <a:t>，因为</a:t>
            </a:r>
            <a:r>
              <a:rPr lang="en-US" altLang="zh-CN" sz="1200" kern="1200" dirty="0">
                <a:solidFill>
                  <a:schemeClr val="tx1"/>
                </a:solidFill>
                <a:effectLst/>
                <a:latin typeface="+mn-lt"/>
                <a:ea typeface="+mn-ea"/>
                <a:cs typeface="+mn-cs"/>
              </a:rPr>
              <a:t>Trish</a:t>
            </a:r>
            <a:r>
              <a:rPr lang="zh-CN" altLang="zh-CN" sz="1200" kern="1200" dirty="0">
                <a:solidFill>
                  <a:schemeClr val="tx1"/>
                </a:solidFill>
                <a:effectLst/>
                <a:latin typeface="+mn-lt"/>
                <a:ea typeface="+mn-ea"/>
                <a:cs typeface="+mn-cs"/>
              </a:rPr>
              <a:t>已经草草结束这个话题，我们</a:t>
            </a:r>
            <a:r>
              <a:rPr lang="zh-CN" altLang="en-US" sz="1200" kern="1200" dirty="0">
                <a:solidFill>
                  <a:schemeClr val="tx1"/>
                </a:solidFill>
                <a:effectLst/>
                <a:latin typeface="+mn-lt"/>
                <a:ea typeface="+mn-ea"/>
                <a:cs typeface="+mn-cs"/>
              </a:rPr>
              <a:t>已然</a:t>
            </a:r>
            <a:r>
              <a:rPr lang="zh-CN" altLang="zh-CN" sz="1200" kern="1200" dirty="0">
                <a:solidFill>
                  <a:schemeClr val="tx1"/>
                </a:solidFill>
                <a:effectLst/>
                <a:latin typeface="+mn-lt"/>
                <a:ea typeface="+mn-ea"/>
                <a:cs typeface="+mn-cs"/>
              </a:rPr>
              <a:t>在这个问题的应对上棋高一着。</a:t>
            </a:r>
          </a:p>
          <a:p>
            <a:endParaRPr lang="zh-CN" altLang="en-US" dirty="0"/>
          </a:p>
        </p:txBody>
      </p:sp>
      <p:sp>
        <p:nvSpPr>
          <p:cNvPr id="4" name="灯片编号占位符 3"/>
          <p:cNvSpPr>
            <a:spLocks noGrp="1"/>
          </p:cNvSpPr>
          <p:nvPr>
            <p:ph type="sldNum" sz="quarter" idx="5"/>
          </p:nvPr>
        </p:nvSpPr>
        <p:spPr/>
        <p:txBody>
          <a:bodyPr/>
          <a:lstStyle/>
          <a:p>
            <a:fld id="{33B28175-2322-47AB-B25F-3427ECD8D0FB}" type="slidenum">
              <a:rPr lang="zh-CN" altLang="en-US" smtClean="0"/>
              <a:t>21</a:t>
            </a:fld>
            <a:endParaRPr lang="zh-CN" altLang="en-US"/>
          </a:p>
        </p:txBody>
      </p:sp>
    </p:spTree>
    <p:extLst>
      <p:ext uri="{BB962C8B-B14F-4D97-AF65-F5344CB8AC3E}">
        <p14:creationId xmlns:p14="http://schemas.microsoft.com/office/powerpoint/2010/main" val="41508203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最后一个问题，</a:t>
            </a:r>
            <a:r>
              <a:rPr lang="en-US" altLang="zh-CN" sz="1200" kern="1200" dirty="0">
                <a:solidFill>
                  <a:schemeClr val="tx1"/>
                </a:solidFill>
                <a:effectLst/>
                <a:latin typeface="+mn-lt"/>
                <a:ea typeface="+mn-ea"/>
                <a:cs typeface="+mn-cs"/>
              </a:rPr>
              <a:t>Trish</a:t>
            </a:r>
            <a:r>
              <a:rPr lang="zh-CN" altLang="zh-CN" sz="1200" kern="1200" dirty="0">
                <a:solidFill>
                  <a:schemeClr val="tx1"/>
                </a:solidFill>
                <a:effectLst/>
                <a:latin typeface="+mn-lt"/>
                <a:ea typeface="+mn-ea"/>
                <a:cs typeface="+mn-cs"/>
              </a:rPr>
              <a:t>让刘欣阐述她自己对中国的</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国家经营的资本主义制度</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的看法。刘欣在一开始便指出她的表述错误，并列出了具体统计数据。即便听众不懂中国特色主义市场经济体系，也能从大比例的私有企业中明白，中国不是所谓的“国家经营的资本主义制度”。</a:t>
            </a:r>
            <a:r>
              <a:rPr lang="zh-CN" altLang="zh-CN" dirty="0">
                <a:solidFill>
                  <a:schemeClr val="tx1"/>
                </a:solidFill>
              </a:rPr>
              <a:t>而是综合型、开放的，充满活力的经济体制。</a:t>
            </a:r>
            <a:r>
              <a:rPr lang="zh-CN" altLang="zh-CN" sz="1200" kern="1200" dirty="0">
                <a:solidFill>
                  <a:schemeClr val="tx1"/>
                </a:solidFill>
                <a:effectLst/>
                <a:latin typeface="+mn-lt"/>
                <a:ea typeface="+mn-ea"/>
                <a:cs typeface="+mn-cs"/>
              </a:rPr>
              <a:t>这种表述非常值得认可。</a:t>
            </a:r>
          </a:p>
          <a:p>
            <a:endParaRPr lang="zh-CN" altLang="en-US" dirty="0"/>
          </a:p>
        </p:txBody>
      </p:sp>
      <p:sp>
        <p:nvSpPr>
          <p:cNvPr id="4" name="灯片编号占位符 3"/>
          <p:cNvSpPr>
            <a:spLocks noGrp="1"/>
          </p:cNvSpPr>
          <p:nvPr>
            <p:ph type="sldNum" sz="quarter" idx="5"/>
          </p:nvPr>
        </p:nvSpPr>
        <p:spPr/>
        <p:txBody>
          <a:bodyPr/>
          <a:lstStyle/>
          <a:p>
            <a:fld id="{33B28175-2322-47AB-B25F-3427ECD8D0FB}" type="slidenum">
              <a:rPr lang="zh-CN" altLang="en-US" smtClean="0"/>
              <a:t>22</a:t>
            </a:fld>
            <a:endParaRPr lang="zh-CN" altLang="en-US"/>
          </a:p>
        </p:txBody>
      </p:sp>
    </p:spTree>
    <p:extLst>
      <p:ext uri="{BB962C8B-B14F-4D97-AF65-F5344CB8AC3E}">
        <p14:creationId xmlns:p14="http://schemas.microsoft.com/office/powerpoint/2010/main" val="14225095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交流中，我们可以归纳出三个部分，发出者、传播内容、接受者。对于一个我们想要表达的事物，首先要通过我们自身的理解，然后在以某种方式表达出来，接受的人通过我们所表达的内容以自己的理解构想出原本表达的事物。正是因为交流中的接受者往往只能通过传播内容来构想其中表达的事物，所以发出者与接受者之间的差异性就会导致对相同事物的不同解读。而跨文化交流，就是考虑到文化之间的这种差异性，通过研究别的文化的理解方式，改变自己的表达内容，从而使对方文化的接受者能以其自己的理解方式明白发出者想要表达的绝大部分甚至所有内容。</a:t>
            </a:r>
          </a:p>
          <a:p>
            <a:endParaRPr lang="zh-CN" altLang="en-US" dirty="0"/>
          </a:p>
        </p:txBody>
      </p:sp>
      <p:sp>
        <p:nvSpPr>
          <p:cNvPr id="4" name="灯片编号占位符 3"/>
          <p:cNvSpPr>
            <a:spLocks noGrp="1"/>
          </p:cNvSpPr>
          <p:nvPr>
            <p:ph type="sldNum" sz="quarter" idx="5"/>
          </p:nvPr>
        </p:nvSpPr>
        <p:spPr/>
        <p:txBody>
          <a:bodyPr/>
          <a:lstStyle/>
          <a:p>
            <a:fld id="{33B28175-2322-47AB-B25F-3427ECD8D0FB}" type="slidenum">
              <a:rPr lang="zh-CN" altLang="en-US" smtClean="0"/>
              <a:t>23</a:t>
            </a:fld>
            <a:endParaRPr lang="zh-CN" altLang="en-US"/>
          </a:p>
        </p:txBody>
      </p:sp>
    </p:spTree>
    <p:extLst>
      <p:ext uri="{BB962C8B-B14F-4D97-AF65-F5344CB8AC3E}">
        <p14:creationId xmlns:p14="http://schemas.microsoft.com/office/powerpoint/2010/main" val="2111015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开场时，</a:t>
            </a:r>
            <a:r>
              <a:rPr lang="en-US" altLang="zh-CN" sz="1200" kern="1200" dirty="0">
                <a:solidFill>
                  <a:schemeClr val="tx1"/>
                </a:solidFill>
                <a:effectLst/>
                <a:latin typeface="+mn-lt"/>
                <a:ea typeface="+mn-ea"/>
                <a:cs typeface="+mn-cs"/>
              </a:rPr>
              <a:t>Trish</a:t>
            </a:r>
            <a:r>
              <a:rPr lang="zh-CN" altLang="zh-CN" sz="1200" kern="1200" dirty="0">
                <a:solidFill>
                  <a:schemeClr val="tx1"/>
                </a:solidFill>
                <a:effectLst/>
                <a:latin typeface="+mn-lt"/>
                <a:ea typeface="+mn-ea"/>
                <a:cs typeface="+mn-cs"/>
              </a:rPr>
              <a:t>强调自己尽管是</a:t>
            </a:r>
            <a:r>
              <a:rPr lang="en-US" altLang="zh-CN" sz="1200" kern="1200" dirty="0">
                <a:solidFill>
                  <a:schemeClr val="tx1"/>
                </a:solidFill>
                <a:effectLst/>
                <a:latin typeface="+mn-lt"/>
                <a:ea typeface="+mn-ea"/>
                <a:cs typeface="+mn-cs"/>
              </a:rPr>
              <a:t>Fox</a:t>
            </a:r>
            <a:r>
              <a:rPr lang="zh-CN" altLang="zh-CN" sz="1200" kern="1200" dirty="0">
                <a:solidFill>
                  <a:schemeClr val="tx1"/>
                </a:solidFill>
                <a:effectLst/>
                <a:latin typeface="+mn-lt"/>
                <a:ea typeface="+mn-ea"/>
                <a:cs typeface="+mn-cs"/>
              </a:rPr>
              <a:t>商务频道主持人，她的观点只代表个人。接着又说刘欣来自共产党。这说明</a:t>
            </a:r>
            <a:r>
              <a:rPr lang="en-US" altLang="zh-CN" sz="1200" kern="1200" dirty="0">
                <a:solidFill>
                  <a:schemeClr val="tx1"/>
                </a:solidFill>
                <a:effectLst/>
                <a:latin typeface="+mn-lt"/>
                <a:ea typeface="+mn-ea"/>
                <a:cs typeface="+mn-cs"/>
              </a:rPr>
              <a:t>Trish</a:t>
            </a:r>
            <a:r>
              <a:rPr lang="zh-CN" altLang="zh-CN" sz="1200" kern="1200" dirty="0">
                <a:solidFill>
                  <a:schemeClr val="tx1"/>
                </a:solidFill>
                <a:effectLst/>
                <a:latin typeface="+mn-lt"/>
                <a:ea typeface="+mn-ea"/>
                <a:cs typeface="+mn-cs"/>
              </a:rPr>
              <a:t>要撇清自己和美国政府的关系，却将刘欣和共产党捆绑在一起。</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刘欣也发现了这个问题，她在开场白中对此进行了纠正</a:t>
            </a:r>
            <a:r>
              <a:rPr lang="zh-CN" altLang="en-US" sz="1200" kern="1200" dirty="0">
                <a:solidFill>
                  <a:schemeClr val="tx1"/>
                </a:solidFill>
                <a:effectLst/>
                <a:latin typeface="+mn-lt"/>
                <a:ea typeface="+mn-ea"/>
                <a:cs typeface="+mn-cs"/>
              </a:rPr>
              <a:t>，明确</a:t>
            </a:r>
            <a:r>
              <a:rPr lang="zh-CN" altLang="zh-CN" sz="1200" kern="1200" dirty="0">
                <a:solidFill>
                  <a:schemeClr val="tx1"/>
                </a:solidFill>
                <a:effectLst/>
                <a:latin typeface="+mn-lt"/>
                <a:ea typeface="+mn-ea"/>
                <a:cs typeface="+mn-cs"/>
              </a:rPr>
              <a:t>自己不是共产党员</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然而，</a:t>
            </a:r>
            <a:r>
              <a:rPr lang="en-US" altLang="zh-CN" sz="1200" kern="1200" dirty="0">
                <a:solidFill>
                  <a:schemeClr val="tx1"/>
                </a:solidFill>
                <a:effectLst/>
                <a:latin typeface="+mn-lt"/>
                <a:ea typeface="+mn-ea"/>
                <a:cs typeface="+mn-cs"/>
              </a:rPr>
              <a:t>Trish</a:t>
            </a:r>
            <a:r>
              <a:rPr lang="zh-CN" altLang="zh-CN" sz="1200" kern="1200" dirty="0">
                <a:solidFill>
                  <a:schemeClr val="tx1"/>
                </a:solidFill>
                <a:effectLst/>
                <a:latin typeface="+mn-lt"/>
                <a:ea typeface="+mn-ea"/>
                <a:cs typeface="+mn-cs"/>
              </a:rPr>
              <a:t>多次在刘欣讲话过程中插话，仍然试图表示刘欣的节目也不过是共产党的喉舌。</a:t>
            </a:r>
            <a:endParaRPr lang="zh-CN" altLang="en-US" dirty="0"/>
          </a:p>
        </p:txBody>
      </p:sp>
      <p:sp>
        <p:nvSpPr>
          <p:cNvPr id="4" name="灯片编号占位符 3"/>
          <p:cNvSpPr>
            <a:spLocks noGrp="1"/>
          </p:cNvSpPr>
          <p:nvPr>
            <p:ph type="sldNum" sz="quarter" idx="5"/>
          </p:nvPr>
        </p:nvSpPr>
        <p:spPr/>
        <p:txBody>
          <a:bodyPr/>
          <a:lstStyle/>
          <a:p>
            <a:fld id="{33B28175-2322-47AB-B25F-3427ECD8D0FB}" type="slidenum">
              <a:rPr lang="zh-CN" altLang="en-US" smtClean="0"/>
              <a:t>3</a:t>
            </a:fld>
            <a:endParaRPr lang="zh-CN" altLang="en-US"/>
          </a:p>
        </p:txBody>
      </p:sp>
    </p:spTree>
    <p:extLst>
      <p:ext uri="{BB962C8B-B14F-4D97-AF65-F5344CB8AC3E}">
        <p14:creationId xmlns:p14="http://schemas.microsoft.com/office/powerpoint/2010/main" val="3197422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Trish</a:t>
            </a:r>
            <a:r>
              <a:rPr lang="zh-CN" altLang="zh-CN" sz="1200" kern="1200" dirty="0">
                <a:solidFill>
                  <a:schemeClr val="tx1"/>
                </a:solidFill>
                <a:effectLst/>
                <a:latin typeface="+mn-lt"/>
                <a:ea typeface="+mn-ea"/>
                <a:cs typeface="+mn-cs"/>
              </a:rPr>
              <a:t>继续提到一个巨大问题：中国的知识产权问题。她</a:t>
            </a:r>
            <a:r>
              <a:rPr lang="zh-CN" altLang="en-US" sz="1200" kern="1200" dirty="0">
                <a:solidFill>
                  <a:schemeClr val="tx1"/>
                </a:solidFill>
                <a:effectLst/>
                <a:latin typeface="+mn-lt"/>
                <a:ea typeface="+mn-ea"/>
                <a:cs typeface="+mn-cs"/>
              </a:rPr>
              <a:t>列</a:t>
            </a:r>
            <a:r>
              <a:rPr lang="zh-CN" altLang="zh-CN" sz="1200" kern="1200" dirty="0">
                <a:solidFill>
                  <a:schemeClr val="tx1"/>
                </a:solidFill>
                <a:effectLst/>
                <a:latin typeface="+mn-lt"/>
                <a:ea typeface="+mn-ea"/>
                <a:cs typeface="+mn-cs"/>
              </a:rPr>
              <a:t>出了大量案例，说明中国偷窃了美国上千亿美元的知识产权成果，并质问刘欣：如果美国公司面临研究成果被盗窃的风险，如何在中国发展业务。</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刘欣没有做出正面回答，而是反问</a:t>
            </a:r>
            <a:r>
              <a:rPr lang="en-US" altLang="zh-CN" sz="1200" kern="1200" dirty="0">
                <a:solidFill>
                  <a:schemeClr val="tx1"/>
                </a:solidFill>
                <a:effectLst/>
                <a:latin typeface="+mn-lt"/>
                <a:ea typeface="+mn-ea"/>
                <a:cs typeface="+mn-cs"/>
              </a:rPr>
              <a:t>Trish</a:t>
            </a:r>
            <a:r>
              <a:rPr lang="zh-CN" altLang="zh-CN" sz="1200" kern="1200" dirty="0">
                <a:solidFill>
                  <a:schemeClr val="tx1"/>
                </a:solidFill>
                <a:effectLst/>
                <a:latin typeface="+mn-lt"/>
                <a:ea typeface="+mn-ea"/>
                <a:cs typeface="+mn-cs"/>
              </a:rPr>
              <a:t>说：</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您问那些在中国开展业务的公司。他们与中国企业合作是否有利可图？</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刘欣表示，</a:t>
            </a:r>
            <a:r>
              <a:rPr lang="zh-CN" altLang="en-US" sz="1200" kern="1200" dirty="0">
                <a:solidFill>
                  <a:schemeClr val="tx1"/>
                </a:solidFill>
                <a:effectLst/>
                <a:latin typeface="+mn-lt"/>
                <a:ea typeface="+mn-ea"/>
                <a:cs typeface="+mn-cs"/>
              </a:rPr>
              <a:t>这些</a:t>
            </a:r>
            <a:r>
              <a:rPr lang="zh-CN" altLang="zh-CN" sz="1200" kern="1200" dirty="0">
                <a:solidFill>
                  <a:schemeClr val="tx1"/>
                </a:solidFill>
                <a:effectLst/>
                <a:latin typeface="+mn-lt"/>
                <a:ea typeface="+mn-ea"/>
                <a:cs typeface="+mn-cs"/>
              </a:rPr>
              <a:t>公司获得了巨大利益，并打算继续拓展中国市场。</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但刘欣并没有回避知识产权的问题。她如实</a:t>
            </a:r>
            <a:r>
              <a:rPr lang="zh-CN" altLang="en-US" sz="1200" kern="1200" dirty="0">
                <a:solidFill>
                  <a:schemeClr val="tx1"/>
                </a:solidFill>
                <a:effectLst/>
                <a:latin typeface="+mn-lt"/>
                <a:ea typeface="+mn-ea"/>
                <a:cs typeface="+mn-cs"/>
              </a:rPr>
              <a:t>说</a:t>
            </a:r>
            <a:r>
              <a:rPr lang="zh-CN" altLang="zh-CN" sz="1200" kern="1200" dirty="0">
                <a:solidFill>
                  <a:schemeClr val="tx1"/>
                </a:solidFill>
                <a:effectLst/>
                <a:latin typeface="+mn-lt"/>
                <a:ea typeface="+mn-ea"/>
                <a:cs typeface="+mn-cs"/>
              </a:rPr>
              <a:t>，中国确实存在</a:t>
            </a:r>
            <a:r>
              <a:rPr lang="zh-CN" altLang="en-US" sz="1200" kern="1200" dirty="0">
                <a:solidFill>
                  <a:schemeClr val="tx1"/>
                </a:solidFill>
                <a:effectLst/>
                <a:latin typeface="+mn-lt"/>
                <a:ea typeface="+mn-ea"/>
                <a:cs typeface="+mn-cs"/>
              </a:rPr>
              <a:t>类似的侵权</a:t>
            </a:r>
            <a:r>
              <a:rPr lang="zh-CN" altLang="zh-CN" sz="1200" kern="1200" dirty="0">
                <a:solidFill>
                  <a:schemeClr val="tx1"/>
                </a:solidFill>
                <a:effectLst/>
                <a:latin typeface="+mn-lt"/>
                <a:ea typeface="+mn-ea"/>
                <a:cs typeface="+mn-cs"/>
              </a:rPr>
              <a:t>行为。然而，这些只是部分中国公司的侵权案例，许多国家</a:t>
            </a:r>
            <a:r>
              <a:rPr lang="zh-CN" altLang="en-US" sz="1200" kern="1200" dirty="0">
                <a:solidFill>
                  <a:schemeClr val="tx1"/>
                </a:solidFill>
                <a:effectLst/>
                <a:latin typeface="+mn-lt"/>
                <a:ea typeface="+mn-ea"/>
                <a:cs typeface="+mn-cs"/>
              </a:rPr>
              <a:t>（包括美国）</a:t>
            </a:r>
            <a:r>
              <a:rPr lang="zh-CN" altLang="zh-CN" sz="1200" kern="1200" dirty="0">
                <a:solidFill>
                  <a:schemeClr val="tx1"/>
                </a:solidFill>
                <a:effectLst/>
                <a:latin typeface="+mn-lt"/>
                <a:ea typeface="+mn-ea"/>
                <a:cs typeface="+mn-cs"/>
              </a:rPr>
              <a:t>也存在类似问题。这种以偏概全的观点对谈判是没有意义的。</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Trish</a:t>
            </a:r>
            <a:r>
              <a:rPr lang="zh-CN" altLang="zh-CN" sz="1200" kern="1200" dirty="0">
                <a:solidFill>
                  <a:schemeClr val="tx1"/>
                </a:solidFill>
                <a:effectLst/>
                <a:latin typeface="+mn-lt"/>
                <a:ea typeface="+mn-ea"/>
                <a:cs typeface="+mn-cs"/>
              </a:rPr>
              <a:t>随后提到华为的问题。华为被赶出美国市场，中国对此十分不满。但是如果允许华为进入美国市场，就必须共享知识产权，那中方又是</a:t>
            </a:r>
            <a:r>
              <a:rPr lang="zh-CN" altLang="en-US" sz="1200" kern="1200" dirty="0">
                <a:solidFill>
                  <a:schemeClr val="tx1"/>
                </a:solidFill>
                <a:effectLst/>
                <a:latin typeface="+mn-lt"/>
                <a:ea typeface="+mn-ea"/>
                <a:cs typeface="+mn-cs"/>
              </a:rPr>
              <a:t>会</a:t>
            </a:r>
            <a:r>
              <a:rPr lang="zh-CN" altLang="zh-CN" sz="1200" kern="1200" dirty="0">
                <a:solidFill>
                  <a:schemeClr val="tx1"/>
                </a:solidFill>
                <a:effectLst/>
                <a:latin typeface="+mn-lt"/>
                <a:ea typeface="+mn-ea"/>
                <a:cs typeface="+mn-cs"/>
              </a:rPr>
              <a:t>否愿意</a:t>
            </a:r>
            <a:r>
              <a:rPr lang="zh-CN" altLang="en-US" sz="1200" kern="1200" dirty="0">
                <a:solidFill>
                  <a:schemeClr val="tx1"/>
                </a:solidFill>
                <a:effectLst/>
                <a:latin typeface="+mn-lt"/>
                <a:ea typeface="+mn-ea"/>
                <a:cs typeface="+mn-cs"/>
              </a:rPr>
              <a:t>呢？</a:t>
            </a:r>
            <a:endParaRPr lang="zh-CN"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刘欣回答道，如果是通过互相学习，为技术和产权支付相应的费用，这当然是好的。只要这种学习是合法的，那么就应当积极合作，互利共赢。</a:t>
            </a: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然后</a:t>
            </a:r>
            <a:r>
              <a:rPr lang="en-US" altLang="zh-CN" sz="1200" kern="1200" dirty="0">
                <a:solidFill>
                  <a:schemeClr val="tx1"/>
                </a:solidFill>
                <a:effectLst/>
                <a:latin typeface="+mn-lt"/>
                <a:ea typeface="+mn-ea"/>
                <a:cs typeface="+mn-cs"/>
              </a:rPr>
              <a:t>Trish</a:t>
            </a:r>
            <a:r>
              <a:rPr lang="zh-CN" altLang="zh-CN" sz="1200" kern="1200" dirty="0">
                <a:solidFill>
                  <a:schemeClr val="tx1"/>
                </a:solidFill>
                <a:effectLst/>
                <a:latin typeface="+mn-lt"/>
                <a:ea typeface="+mn-ea"/>
                <a:cs typeface="+mn-cs"/>
              </a:rPr>
              <a:t>表示，正如刘欣所说，获取相关技术是需要支付费用的，国际间应当建立良好的法制体系对知识产权进行保护。</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33B28175-2322-47AB-B25F-3427ECD8D0FB}" type="slidenum">
              <a:rPr lang="zh-CN" altLang="en-US" smtClean="0"/>
              <a:t>4</a:t>
            </a:fld>
            <a:endParaRPr lang="zh-CN" altLang="en-US"/>
          </a:p>
        </p:txBody>
      </p:sp>
    </p:spTree>
    <p:extLst>
      <p:ext uri="{BB962C8B-B14F-4D97-AF65-F5344CB8AC3E}">
        <p14:creationId xmlns:p14="http://schemas.microsoft.com/office/powerpoint/2010/main" val="1540705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Trish</a:t>
            </a:r>
            <a:r>
              <a:rPr lang="zh-CN" altLang="zh-CN" sz="1200" kern="1200" dirty="0">
                <a:solidFill>
                  <a:schemeClr val="tx1"/>
                </a:solidFill>
                <a:effectLst/>
                <a:latin typeface="+mn-lt"/>
                <a:ea typeface="+mn-ea"/>
                <a:cs typeface="+mn-cs"/>
              </a:rPr>
              <a:t>提到，中国现在作为世界第二大经济体，何时才会放弃发展中国家的身份，而且不再向世界银行申请贷款？可以看出，在</a:t>
            </a:r>
            <a:r>
              <a:rPr lang="en-US" altLang="zh-CN" sz="1200" kern="1200" dirty="0">
                <a:solidFill>
                  <a:schemeClr val="tx1"/>
                </a:solidFill>
                <a:effectLst/>
                <a:latin typeface="+mn-lt"/>
                <a:ea typeface="+mn-ea"/>
                <a:cs typeface="+mn-cs"/>
              </a:rPr>
              <a:t>Trish</a:t>
            </a:r>
            <a:r>
              <a:rPr lang="zh-CN" altLang="zh-CN" sz="1200" kern="1200" dirty="0">
                <a:solidFill>
                  <a:schemeClr val="tx1"/>
                </a:solidFill>
                <a:effectLst/>
                <a:latin typeface="+mn-lt"/>
                <a:ea typeface="+mn-ea"/>
                <a:cs typeface="+mn-cs"/>
              </a:rPr>
              <a:t>眼里，中国已经长大，却仍要贷款进行发展，这与世界第二大经济体的地位是不相符的。</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刘欣</a:t>
            </a:r>
            <a:r>
              <a:rPr lang="zh-CN" altLang="en-US" sz="1200" kern="1200" dirty="0">
                <a:solidFill>
                  <a:schemeClr val="tx1"/>
                </a:solidFill>
                <a:effectLst/>
                <a:latin typeface="+mn-lt"/>
                <a:ea typeface="+mn-ea"/>
                <a:cs typeface="+mn-cs"/>
              </a:rPr>
              <a:t>的</a:t>
            </a:r>
            <a:r>
              <a:rPr lang="zh-CN" altLang="zh-CN" sz="1200" kern="1200" dirty="0">
                <a:solidFill>
                  <a:schemeClr val="tx1"/>
                </a:solidFill>
                <a:effectLst/>
                <a:latin typeface="+mn-lt"/>
                <a:ea typeface="+mn-ea"/>
                <a:cs typeface="+mn-cs"/>
              </a:rPr>
              <a:t>回答</a:t>
            </a:r>
            <a:r>
              <a:rPr lang="zh-CN" altLang="en-US" sz="1200" kern="1200" dirty="0">
                <a:solidFill>
                  <a:schemeClr val="tx1"/>
                </a:solidFill>
                <a:effectLst/>
                <a:latin typeface="+mn-lt"/>
                <a:ea typeface="+mn-ea"/>
                <a:cs typeface="+mn-cs"/>
              </a:rPr>
              <a:t>很</a:t>
            </a:r>
            <a:r>
              <a:rPr lang="zh-CN" altLang="zh-CN" sz="1200" kern="1200" dirty="0">
                <a:solidFill>
                  <a:schemeClr val="tx1"/>
                </a:solidFill>
                <a:effectLst/>
                <a:latin typeface="+mn-lt"/>
                <a:ea typeface="+mn-ea"/>
                <a:cs typeface="+mn-cs"/>
              </a:rPr>
              <a:t>有说服力：虽然中国整体经济规模巨大，但中国人口</a:t>
            </a:r>
            <a:r>
              <a:rPr lang="en-US" altLang="zh-CN" sz="1200" kern="1200" dirty="0">
                <a:solidFill>
                  <a:schemeClr val="tx1"/>
                </a:solidFill>
                <a:effectLst/>
                <a:latin typeface="+mn-lt"/>
                <a:ea typeface="+mn-ea"/>
                <a:cs typeface="+mn-cs"/>
              </a:rPr>
              <a:t>14</a:t>
            </a:r>
            <a:r>
              <a:rPr lang="zh-CN" altLang="zh-CN" sz="1200" kern="1200" dirty="0">
                <a:solidFill>
                  <a:schemeClr val="tx1"/>
                </a:solidFill>
                <a:effectLst/>
                <a:latin typeface="+mn-lt"/>
                <a:ea typeface="+mn-ea"/>
                <a:cs typeface="+mn-cs"/>
              </a:rPr>
              <a:t>亿，超过了美国的三倍。中国的人均</a:t>
            </a:r>
            <a:r>
              <a:rPr lang="en-US" altLang="zh-CN" sz="1200" kern="1200" dirty="0">
                <a:solidFill>
                  <a:schemeClr val="tx1"/>
                </a:solidFill>
                <a:effectLst/>
                <a:latin typeface="+mn-lt"/>
                <a:ea typeface="+mn-ea"/>
                <a:cs typeface="+mn-cs"/>
              </a:rPr>
              <a:t>GDP</a:t>
            </a:r>
            <a:r>
              <a:rPr lang="zh-CN" altLang="zh-CN" sz="1200" kern="1200" dirty="0">
                <a:solidFill>
                  <a:schemeClr val="tx1"/>
                </a:solidFill>
                <a:effectLst/>
                <a:latin typeface="+mn-lt"/>
                <a:ea typeface="+mn-ea"/>
                <a:cs typeface="+mn-cs"/>
              </a:rPr>
              <a:t>尚不足美国的六分之一，也比不上发达的欧洲国家。因此，中国依然是发展中国家。当然，作为经济大国，中国确实也为世界做出了许多自己的贡献，例如维护和平、提供人道主义资源等。</a:t>
            </a:r>
          </a:p>
          <a:p>
            <a:endParaRPr lang="zh-CN" altLang="en-US" dirty="0"/>
          </a:p>
        </p:txBody>
      </p:sp>
      <p:sp>
        <p:nvSpPr>
          <p:cNvPr id="4" name="灯片编号占位符 3"/>
          <p:cNvSpPr>
            <a:spLocks noGrp="1"/>
          </p:cNvSpPr>
          <p:nvPr>
            <p:ph type="sldNum" sz="quarter" idx="5"/>
          </p:nvPr>
        </p:nvSpPr>
        <p:spPr/>
        <p:txBody>
          <a:bodyPr/>
          <a:lstStyle/>
          <a:p>
            <a:fld id="{33B28175-2322-47AB-B25F-3427ECD8D0FB}" type="slidenum">
              <a:rPr lang="zh-CN" altLang="en-US" smtClean="0"/>
              <a:t>5</a:t>
            </a:fld>
            <a:endParaRPr lang="zh-CN" altLang="en-US"/>
          </a:p>
        </p:txBody>
      </p:sp>
    </p:spTree>
    <p:extLst>
      <p:ext uri="{BB962C8B-B14F-4D97-AF65-F5344CB8AC3E}">
        <p14:creationId xmlns:p14="http://schemas.microsoft.com/office/powerpoint/2010/main" val="1619766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对于关税问题，</a:t>
            </a:r>
            <a:r>
              <a:rPr lang="en-US" altLang="zh-CN" sz="1200" kern="1200" dirty="0">
                <a:solidFill>
                  <a:schemeClr val="tx1"/>
                </a:solidFill>
                <a:effectLst/>
                <a:latin typeface="+mn-lt"/>
                <a:ea typeface="+mn-ea"/>
                <a:cs typeface="+mn-cs"/>
              </a:rPr>
              <a:t>Trish</a:t>
            </a:r>
            <a:r>
              <a:rPr lang="zh-CN" altLang="zh-CN" sz="1200" kern="1200" dirty="0">
                <a:solidFill>
                  <a:schemeClr val="tx1"/>
                </a:solidFill>
                <a:effectLst/>
                <a:latin typeface="+mn-lt"/>
                <a:ea typeface="+mn-ea"/>
                <a:cs typeface="+mn-cs"/>
              </a:rPr>
              <a:t>表示在</a:t>
            </a:r>
            <a:r>
              <a:rPr lang="en-US" altLang="zh-CN" sz="1200" kern="1200" dirty="0">
                <a:solidFill>
                  <a:schemeClr val="tx1"/>
                </a:solidFill>
                <a:effectLst/>
                <a:latin typeface="+mn-lt"/>
                <a:ea typeface="+mn-ea"/>
                <a:cs typeface="+mn-cs"/>
              </a:rPr>
              <a:t>2016</a:t>
            </a:r>
            <a:r>
              <a:rPr lang="zh-CN" altLang="zh-CN" sz="1200" kern="1200" dirty="0">
                <a:solidFill>
                  <a:schemeClr val="tx1"/>
                </a:solidFill>
                <a:effectLst/>
                <a:latin typeface="+mn-lt"/>
                <a:ea typeface="+mn-ea"/>
                <a:cs typeface="+mn-cs"/>
              </a:rPr>
              <a:t>年，中国对美国收取的关税高达</a:t>
            </a:r>
            <a:r>
              <a:rPr lang="en-US" altLang="zh-CN" sz="1200" kern="1200" dirty="0">
                <a:solidFill>
                  <a:schemeClr val="tx1"/>
                </a:solidFill>
                <a:effectLst/>
                <a:latin typeface="+mn-lt"/>
                <a:ea typeface="+mn-ea"/>
                <a:cs typeface="+mn-cs"/>
              </a:rPr>
              <a:t>9.9%</a:t>
            </a:r>
            <a:r>
              <a:rPr lang="zh-CN" altLang="zh-CN" sz="1200" kern="1200" dirty="0">
                <a:solidFill>
                  <a:schemeClr val="tx1"/>
                </a:solidFill>
                <a:effectLst/>
                <a:latin typeface="+mn-lt"/>
                <a:ea typeface="+mn-ea"/>
                <a:cs typeface="+mn-cs"/>
              </a:rPr>
              <a:t>，接近美国向中方收税的三倍。</a:t>
            </a:r>
            <a:r>
              <a:rPr lang="en-US" altLang="zh-CN" sz="1200" kern="1200" dirty="0">
                <a:solidFill>
                  <a:schemeClr val="tx1"/>
                </a:solidFill>
                <a:effectLst/>
                <a:latin typeface="+mn-lt"/>
                <a:ea typeface="+mn-ea"/>
                <a:cs typeface="+mn-cs"/>
              </a:rPr>
              <a:t>Trish</a:t>
            </a:r>
            <a:r>
              <a:rPr lang="zh-CN" altLang="zh-CN" sz="1200" kern="1200" dirty="0">
                <a:solidFill>
                  <a:schemeClr val="tx1"/>
                </a:solidFill>
                <a:effectLst/>
                <a:latin typeface="+mn-lt"/>
                <a:ea typeface="+mn-ea"/>
                <a:cs typeface="+mn-cs"/>
              </a:rPr>
              <a:t>问刘欣怎样看待关税，又是否可以取消关税</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刘欣认为取消关税是个好主意，对中美双方都有利。但是改变关税需要达成多方共识。如果降低中美之间的关税，</a:t>
            </a:r>
            <a:r>
              <a:rPr lang="zh-CN" altLang="en-US" sz="1200" kern="1200" dirty="0">
                <a:solidFill>
                  <a:schemeClr val="tx1"/>
                </a:solidFill>
                <a:effectLst/>
                <a:latin typeface="+mn-lt"/>
                <a:ea typeface="+mn-ea"/>
                <a:cs typeface="+mn-cs"/>
              </a:rPr>
              <a:t>其他国家都会</a:t>
            </a:r>
            <a:r>
              <a:rPr lang="zh-CN" altLang="zh-CN" sz="1200" kern="1200" dirty="0">
                <a:solidFill>
                  <a:schemeClr val="tx1"/>
                </a:solidFill>
                <a:effectLst/>
                <a:latin typeface="+mn-lt"/>
                <a:ea typeface="+mn-ea"/>
                <a:cs typeface="+mn-cs"/>
              </a:rPr>
              <a:t>要求同样的低水平关税。也就是说，国家之间不能区别对待，所以达成关税协议是一个复杂的过程。</a:t>
            </a:r>
            <a:endParaRPr lang="en-US" altLang="zh-CN" sz="1200" kern="1200" dirty="0">
              <a:solidFill>
                <a:schemeClr val="tx1"/>
              </a:solidFill>
              <a:effectLst/>
              <a:latin typeface="+mn-lt"/>
              <a:ea typeface="+mn-ea"/>
              <a:cs typeface="+mn-cs"/>
            </a:endParaRPr>
          </a:p>
          <a:p>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刘欣提到，上一次中国达成减少关税也经过了多年的谈判过程。美国当时为了自身利益，决定可以将关税降低到何种水平。如果现在想要降低关税，同样需要经历谈判。</a:t>
            </a:r>
          </a:p>
          <a:p>
            <a:endParaRPr lang="zh-CN" altLang="en-US" dirty="0"/>
          </a:p>
        </p:txBody>
      </p:sp>
      <p:sp>
        <p:nvSpPr>
          <p:cNvPr id="4" name="灯片编号占位符 3"/>
          <p:cNvSpPr>
            <a:spLocks noGrp="1"/>
          </p:cNvSpPr>
          <p:nvPr>
            <p:ph type="sldNum" sz="quarter" idx="5"/>
          </p:nvPr>
        </p:nvSpPr>
        <p:spPr/>
        <p:txBody>
          <a:bodyPr/>
          <a:lstStyle/>
          <a:p>
            <a:fld id="{33B28175-2322-47AB-B25F-3427ECD8D0FB}" type="slidenum">
              <a:rPr lang="zh-CN" altLang="en-US" smtClean="0"/>
              <a:t>6</a:t>
            </a:fld>
            <a:endParaRPr lang="zh-CN" altLang="en-US"/>
          </a:p>
        </p:txBody>
      </p:sp>
    </p:spTree>
    <p:extLst>
      <p:ext uri="{BB962C8B-B14F-4D97-AF65-F5344CB8AC3E}">
        <p14:creationId xmlns:p14="http://schemas.microsoft.com/office/powerpoint/2010/main" val="2363696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Trish</a:t>
            </a:r>
            <a:r>
              <a:rPr lang="zh-CN" altLang="zh-CN" sz="1200" kern="1200" dirty="0">
                <a:solidFill>
                  <a:schemeClr val="tx1"/>
                </a:solidFill>
                <a:effectLst/>
                <a:latin typeface="+mn-lt"/>
                <a:ea typeface="+mn-ea"/>
                <a:cs typeface="+mn-cs"/>
              </a:rPr>
              <a:t>问刘欣如何定义</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国家资本主义</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，怎么看待中国的经济制度。</a:t>
            </a:r>
            <a:endParaRPr lang="en-US" altLang="zh-CN" sz="1200" kern="1200" dirty="0">
              <a:solidFill>
                <a:schemeClr val="tx1"/>
              </a:solidFill>
              <a:effectLst/>
              <a:latin typeface="+mn-lt"/>
              <a:ea typeface="+mn-ea"/>
              <a:cs typeface="+mn-cs"/>
            </a:endParaRPr>
          </a:p>
          <a:p>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刘欣说，</a:t>
            </a:r>
            <a:r>
              <a:rPr lang="zh-CN" altLang="en-US" sz="1200" kern="1200" dirty="0">
                <a:solidFill>
                  <a:schemeClr val="tx1"/>
                </a:solidFill>
                <a:effectLst/>
                <a:latin typeface="+mn-lt"/>
                <a:ea typeface="+mn-ea"/>
                <a:cs typeface="+mn-cs"/>
              </a:rPr>
              <a:t>我们</a:t>
            </a:r>
            <a:r>
              <a:rPr lang="zh-CN" altLang="zh-CN" sz="1200" kern="1200" dirty="0">
                <a:solidFill>
                  <a:schemeClr val="tx1"/>
                </a:solidFill>
                <a:effectLst/>
                <a:latin typeface="+mn-lt"/>
                <a:ea typeface="+mn-ea"/>
                <a:cs typeface="+mn-cs"/>
              </a:rPr>
              <a:t>是具有中国特色社会主义的经济制度，市场在资源分配上起着主导作用。在市场经济中</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一些国有企业起着重要作用，但它们的影响在日渐减少，并不是一切都由国家控制。</a:t>
            </a:r>
            <a:endParaRPr lang="en-US" altLang="zh-CN" sz="1200" kern="1200" dirty="0">
              <a:solidFill>
                <a:schemeClr val="tx1"/>
              </a:solidFill>
              <a:effectLst/>
              <a:latin typeface="+mn-lt"/>
              <a:ea typeface="+mn-ea"/>
              <a:cs typeface="+mn-cs"/>
            </a:endParaRPr>
          </a:p>
          <a:p>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同时，刘欣拿出了一组统计数据：</a:t>
            </a:r>
            <a:r>
              <a:rPr lang="en-US" altLang="zh-CN" sz="1200" kern="1200" dirty="0">
                <a:solidFill>
                  <a:schemeClr val="tx1"/>
                </a:solidFill>
                <a:effectLst/>
                <a:latin typeface="+mn-lt"/>
                <a:ea typeface="+mn-ea"/>
                <a:cs typeface="+mn-cs"/>
              </a:rPr>
              <a:t>80%</a:t>
            </a:r>
            <a:r>
              <a:rPr lang="zh-CN" altLang="zh-CN" sz="1200" kern="1200" dirty="0">
                <a:solidFill>
                  <a:schemeClr val="tx1"/>
                </a:solidFill>
                <a:effectLst/>
                <a:latin typeface="+mn-lt"/>
                <a:ea typeface="+mn-ea"/>
                <a:cs typeface="+mn-cs"/>
              </a:rPr>
              <a:t>的员工在私人企业工作，</a:t>
            </a:r>
            <a:r>
              <a:rPr lang="en-US" altLang="zh-CN" sz="1200" kern="1200" dirty="0">
                <a:solidFill>
                  <a:schemeClr val="tx1"/>
                </a:solidFill>
                <a:effectLst/>
                <a:latin typeface="+mn-lt"/>
                <a:ea typeface="+mn-ea"/>
                <a:cs typeface="+mn-cs"/>
              </a:rPr>
              <a:t>80%</a:t>
            </a:r>
            <a:r>
              <a:rPr lang="zh-CN" altLang="zh-CN" sz="1200" kern="1200" dirty="0">
                <a:solidFill>
                  <a:schemeClr val="tx1"/>
                </a:solidFill>
                <a:effectLst/>
                <a:latin typeface="+mn-lt"/>
                <a:ea typeface="+mn-ea"/>
                <a:cs typeface="+mn-cs"/>
              </a:rPr>
              <a:t>的出口产品由民营企业生产，</a:t>
            </a:r>
            <a:r>
              <a:rPr lang="en-US" altLang="zh-CN" sz="1200" kern="1200" dirty="0">
                <a:solidFill>
                  <a:schemeClr val="tx1"/>
                </a:solidFill>
                <a:effectLst/>
                <a:latin typeface="+mn-lt"/>
                <a:ea typeface="+mn-ea"/>
                <a:cs typeface="+mn-cs"/>
              </a:rPr>
              <a:t>65%</a:t>
            </a:r>
            <a:r>
              <a:rPr lang="zh-CN" altLang="zh-CN" sz="1200" kern="1200" dirty="0">
                <a:solidFill>
                  <a:schemeClr val="tx1"/>
                </a:solidFill>
                <a:effectLst/>
                <a:latin typeface="+mn-lt"/>
                <a:ea typeface="+mn-ea"/>
                <a:cs typeface="+mn-cs"/>
              </a:rPr>
              <a:t>的技术创新来自私人企业。另外，很多对我们生活影响很大，有些还是国际领先的公司，大多数都是私企。中国的经济并不是一切由国家控制，而是综合型、开放的，充满活力的经济体制。</a:t>
            </a:r>
          </a:p>
          <a:p>
            <a:endParaRPr lang="zh-CN" altLang="en-US" dirty="0"/>
          </a:p>
        </p:txBody>
      </p:sp>
      <p:sp>
        <p:nvSpPr>
          <p:cNvPr id="4" name="灯片编号占位符 3"/>
          <p:cNvSpPr>
            <a:spLocks noGrp="1"/>
          </p:cNvSpPr>
          <p:nvPr>
            <p:ph type="sldNum" sz="quarter" idx="5"/>
          </p:nvPr>
        </p:nvSpPr>
        <p:spPr/>
        <p:txBody>
          <a:bodyPr/>
          <a:lstStyle/>
          <a:p>
            <a:fld id="{33B28175-2322-47AB-B25F-3427ECD8D0FB}" type="slidenum">
              <a:rPr lang="zh-CN" altLang="en-US" smtClean="0"/>
              <a:t>7</a:t>
            </a:fld>
            <a:endParaRPr lang="zh-CN" altLang="en-US"/>
          </a:p>
        </p:txBody>
      </p:sp>
    </p:spTree>
    <p:extLst>
      <p:ext uri="{BB962C8B-B14F-4D97-AF65-F5344CB8AC3E}">
        <p14:creationId xmlns:p14="http://schemas.microsoft.com/office/powerpoint/2010/main" val="1825234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大家好，我是刘承奇，我负责讲的是第二部分</a:t>
            </a:r>
            <a:r>
              <a:rPr lang="en-US" altLang="zh-CN" dirty="0"/>
              <a:t>——</a:t>
            </a:r>
            <a:r>
              <a:rPr lang="zh-CN" altLang="en-US" dirty="0"/>
              <a:t>我们从对话中概括出的跨文化交流中应注意的要点。</a:t>
            </a:r>
          </a:p>
        </p:txBody>
      </p:sp>
      <p:sp>
        <p:nvSpPr>
          <p:cNvPr id="4" name="灯片编号占位符 3"/>
          <p:cNvSpPr>
            <a:spLocks noGrp="1"/>
          </p:cNvSpPr>
          <p:nvPr>
            <p:ph type="sldNum" sz="quarter" idx="5"/>
          </p:nvPr>
        </p:nvSpPr>
        <p:spPr/>
        <p:txBody>
          <a:bodyPr/>
          <a:lstStyle/>
          <a:p>
            <a:fld id="{33B28175-2322-47AB-B25F-3427ECD8D0FB}" type="slidenum">
              <a:rPr lang="zh-CN" altLang="en-US" smtClean="0"/>
              <a:t>8</a:t>
            </a:fld>
            <a:endParaRPr lang="zh-CN" altLang="en-US"/>
          </a:p>
        </p:txBody>
      </p:sp>
    </p:spTree>
    <p:extLst>
      <p:ext uri="{BB962C8B-B14F-4D97-AF65-F5344CB8AC3E}">
        <p14:creationId xmlns:p14="http://schemas.microsoft.com/office/powerpoint/2010/main" val="1761097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我们将要点分为以下五个部分加以阐述：</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PPT</a:t>
            </a:r>
            <a:r>
              <a:rPr lang="zh-CN" altLang="en-US" dirty="0"/>
              <a:t>）</a:t>
            </a:r>
          </a:p>
        </p:txBody>
      </p:sp>
      <p:sp>
        <p:nvSpPr>
          <p:cNvPr id="4" name="灯片编号占位符 3"/>
          <p:cNvSpPr>
            <a:spLocks noGrp="1"/>
          </p:cNvSpPr>
          <p:nvPr>
            <p:ph type="sldNum" sz="quarter" idx="5"/>
          </p:nvPr>
        </p:nvSpPr>
        <p:spPr/>
        <p:txBody>
          <a:bodyPr/>
          <a:lstStyle/>
          <a:p>
            <a:fld id="{33B28175-2322-47AB-B25F-3427ECD8D0FB}" type="slidenum">
              <a:rPr lang="zh-CN" altLang="en-US" smtClean="0"/>
              <a:t>9</a:t>
            </a:fld>
            <a:endParaRPr lang="zh-CN" altLang="en-US"/>
          </a:p>
        </p:txBody>
      </p:sp>
    </p:spTree>
    <p:extLst>
      <p:ext uri="{BB962C8B-B14F-4D97-AF65-F5344CB8AC3E}">
        <p14:creationId xmlns:p14="http://schemas.microsoft.com/office/powerpoint/2010/main" val="2465779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5369D12-E8F6-44E8-9F20-2C28E3CEF475}" type="datetimeFigureOut">
              <a:rPr lang="zh-CN" altLang="en-US" smtClean="0"/>
              <a:t>2019/7/17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9C8FD57-313A-42D3-BC77-9694FEE2ABAF}" type="slidenum">
              <a:rPr lang="zh-CN" altLang="en-US" smtClean="0"/>
              <a:t>‹#›</a:t>
            </a:fld>
            <a:endParaRPr lang="zh-CN" altLang="en-US"/>
          </a:p>
        </p:txBody>
      </p:sp>
    </p:spTree>
    <p:extLst>
      <p:ext uri="{BB962C8B-B14F-4D97-AF65-F5344CB8AC3E}">
        <p14:creationId xmlns:p14="http://schemas.microsoft.com/office/powerpoint/2010/main" val="2768508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5369D12-E8F6-44E8-9F20-2C28E3CEF475}" type="datetimeFigureOut">
              <a:rPr lang="zh-CN" altLang="en-US" smtClean="0"/>
              <a:t>2019/7/17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9C8FD57-313A-42D3-BC77-9694FEE2ABAF}" type="slidenum">
              <a:rPr lang="zh-CN" altLang="en-US" smtClean="0"/>
              <a:t>‹#›</a:t>
            </a:fld>
            <a:endParaRPr lang="zh-CN" altLang="en-US"/>
          </a:p>
        </p:txBody>
      </p:sp>
    </p:spTree>
    <p:extLst>
      <p:ext uri="{BB962C8B-B14F-4D97-AF65-F5344CB8AC3E}">
        <p14:creationId xmlns:p14="http://schemas.microsoft.com/office/powerpoint/2010/main" val="1878492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5369D12-E8F6-44E8-9F20-2C28E3CEF475}" type="datetimeFigureOut">
              <a:rPr lang="zh-CN" altLang="en-US" smtClean="0"/>
              <a:t>2019/7/17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9C8FD57-313A-42D3-BC77-9694FEE2ABAF}"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060652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5369D12-E8F6-44E8-9F20-2C28E3CEF475}" type="datetimeFigureOut">
              <a:rPr lang="zh-CN" altLang="en-US" smtClean="0"/>
              <a:t>2019/7/17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9C8FD57-313A-42D3-BC77-9694FEE2ABAF}" type="slidenum">
              <a:rPr lang="zh-CN" altLang="en-US" smtClean="0"/>
              <a:t>‹#›</a:t>
            </a:fld>
            <a:endParaRPr lang="zh-CN" altLang="en-US"/>
          </a:p>
        </p:txBody>
      </p:sp>
    </p:spTree>
    <p:extLst>
      <p:ext uri="{BB962C8B-B14F-4D97-AF65-F5344CB8AC3E}">
        <p14:creationId xmlns:p14="http://schemas.microsoft.com/office/powerpoint/2010/main" val="3515955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5369D12-E8F6-44E8-9F20-2C28E3CEF475}" type="datetimeFigureOut">
              <a:rPr lang="zh-CN" altLang="en-US" smtClean="0"/>
              <a:t>2019/7/17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9C8FD57-313A-42D3-BC77-9694FEE2ABAF}"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153430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5369D12-E8F6-44E8-9F20-2C28E3CEF475}" type="datetimeFigureOut">
              <a:rPr lang="zh-CN" altLang="en-US" smtClean="0"/>
              <a:t>2019/7/17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9C8FD57-313A-42D3-BC77-9694FEE2ABAF}" type="slidenum">
              <a:rPr lang="zh-CN" altLang="en-US" smtClean="0"/>
              <a:t>‹#›</a:t>
            </a:fld>
            <a:endParaRPr lang="zh-CN" altLang="en-US"/>
          </a:p>
        </p:txBody>
      </p:sp>
    </p:spTree>
    <p:extLst>
      <p:ext uri="{BB962C8B-B14F-4D97-AF65-F5344CB8AC3E}">
        <p14:creationId xmlns:p14="http://schemas.microsoft.com/office/powerpoint/2010/main" val="34138106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5369D12-E8F6-44E8-9F20-2C28E3CEF475}" type="datetimeFigureOut">
              <a:rPr lang="zh-CN" altLang="en-US" smtClean="0"/>
              <a:t>2019/7/17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9C8FD57-313A-42D3-BC77-9694FEE2ABAF}" type="slidenum">
              <a:rPr lang="zh-CN" altLang="en-US" smtClean="0"/>
              <a:t>‹#›</a:t>
            </a:fld>
            <a:endParaRPr lang="zh-CN" altLang="en-US"/>
          </a:p>
        </p:txBody>
      </p:sp>
    </p:spTree>
    <p:extLst>
      <p:ext uri="{BB962C8B-B14F-4D97-AF65-F5344CB8AC3E}">
        <p14:creationId xmlns:p14="http://schemas.microsoft.com/office/powerpoint/2010/main" val="11609381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5369D12-E8F6-44E8-9F20-2C28E3CEF475}" type="datetimeFigureOut">
              <a:rPr lang="zh-CN" altLang="en-US" smtClean="0"/>
              <a:t>2019/7/17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9C8FD57-313A-42D3-BC77-9694FEE2ABAF}" type="slidenum">
              <a:rPr lang="zh-CN" altLang="en-US" smtClean="0"/>
              <a:t>‹#›</a:t>
            </a:fld>
            <a:endParaRPr lang="zh-CN" altLang="en-US"/>
          </a:p>
        </p:txBody>
      </p:sp>
    </p:spTree>
    <p:extLst>
      <p:ext uri="{BB962C8B-B14F-4D97-AF65-F5344CB8AC3E}">
        <p14:creationId xmlns:p14="http://schemas.microsoft.com/office/powerpoint/2010/main" val="2757560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5369D12-E8F6-44E8-9F20-2C28E3CEF475}" type="datetimeFigureOut">
              <a:rPr lang="zh-CN" altLang="en-US" smtClean="0"/>
              <a:t>2019/7/17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9C8FD57-313A-42D3-BC77-9694FEE2ABAF}" type="slidenum">
              <a:rPr lang="zh-CN" altLang="en-US" smtClean="0"/>
              <a:t>‹#›</a:t>
            </a:fld>
            <a:endParaRPr lang="zh-CN" altLang="en-US"/>
          </a:p>
        </p:txBody>
      </p:sp>
    </p:spTree>
    <p:extLst>
      <p:ext uri="{BB962C8B-B14F-4D97-AF65-F5344CB8AC3E}">
        <p14:creationId xmlns:p14="http://schemas.microsoft.com/office/powerpoint/2010/main" val="457863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5369D12-E8F6-44E8-9F20-2C28E3CEF475}" type="datetimeFigureOut">
              <a:rPr lang="zh-CN" altLang="en-US" smtClean="0"/>
              <a:t>2019/7/17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9C8FD57-313A-42D3-BC77-9694FEE2ABAF}" type="slidenum">
              <a:rPr lang="zh-CN" altLang="en-US" smtClean="0"/>
              <a:t>‹#›</a:t>
            </a:fld>
            <a:endParaRPr lang="zh-CN" altLang="en-US"/>
          </a:p>
        </p:txBody>
      </p:sp>
    </p:spTree>
    <p:extLst>
      <p:ext uri="{BB962C8B-B14F-4D97-AF65-F5344CB8AC3E}">
        <p14:creationId xmlns:p14="http://schemas.microsoft.com/office/powerpoint/2010/main" val="989469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05369D12-E8F6-44E8-9F20-2C28E3CEF475}" type="datetimeFigureOut">
              <a:rPr lang="zh-CN" altLang="en-US" smtClean="0"/>
              <a:t>2019/7/17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9C8FD57-313A-42D3-BC77-9694FEE2ABAF}" type="slidenum">
              <a:rPr lang="zh-CN" altLang="en-US" smtClean="0"/>
              <a:t>‹#›</a:t>
            </a:fld>
            <a:endParaRPr lang="zh-CN" altLang="en-US"/>
          </a:p>
        </p:txBody>
      </p:sp>
    </p:spTree>
    <p:extLst>
      <p:ext uri="{BB962C8B-B14F-4D97-AF65-F5344CB8AC3E}">
        <p14:creationId xmlns:p14="http://schemas.microsoft.com/office/powerpoint/2010/main" val="2325270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05369D12-E8F6-44E8-9F20-2C28E3CEF475}" type="datetimeFigureOut">
              <a:rPr lang="zh-CN" altLang="en-US" smtClean="0"/>
              <a:t>2019/7/17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9C8FD57-313A-42D3-BC77-9694FEE2ABAF}" type="slidenum">
              <a:rPr lang="zh-CN" altLang="en-US" smtClean="0"/>
              <a:t>‹#›</a:t>
            </a:fld>
            <a:endParaRPr lang="zh-CN" altLang="en-US"/>
          </a:p>
        </p:txBody>
      </p:sp>
    </p:spTree>
    <p:extLst>
      <p:ext uri="{BB962C8B-B14F-4D97-AF65-F5344CB8AC3E}">
        <p14:creationId xmlns:p14="http://schemas.microsoft.com/office/powerpoint/2010/main" val="1756935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5369D12-E8F6-44E8-9F20-2C28E3CEF475}" type="datetimeFigureOut">
              <a:rPr lang="zh-CN" altLang="en-US" smtClean="0"/>
              <a:t>2019/7/17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9C8FD57-313A-42D3-BC77-9694FEE2ABAF}" type="slidenum">
              <a:rPr lang="zh-CN" altLang="en-US" smtClean="0"/>
              <a:t>‹#›</a:t>
            </a:fld>
            <a:endParaRPr lang="zh-CN" altLang="en-US"/>
          </a:p>
        </p:txBody>
      </p:sp>
    </p:spTree>
    <p:extLst>
      <p:ext uri="{BB962C8B-B14F-4D97-AF65-F5344CB8AC3E}">
        <p14:creationId xmlns:p14="http://schemas.microsoft.com/office/powerpoint/2010/main" val="3008944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369D12-E8F6-44E8-9F20-2C28E3CEF475}" type="datetimeFigureOut">
              <a:rPr lang="zh-CN" altLang="en-US" smtClean="0"/>
              <a:t>2019/7/17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9C8FD57-313A-42D3-BC77-9694FEE2ABAF}" type="slidenum">
              <a:rPr lang="zh-CN" altLang="en-US" smtClean="0"/>
              <a:t>‹#›</a:t>
            </a:fld>
            <a:endParaRPr lang="zh-CN" altLang="en-US"/>
          </a:p>
        </p:txBody>
      </p:sp>
    </p:spTree>
    <p:extLst>
      <p:ext uri="{BB962C8B-B14F-4D97-AF65-F5344CB8AC3E}">
        <p14:creationId xmlns:p14="http://schemas.microsoft.com/office/powerpoint/2010/main" val="726086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5369D12-E8F6-44E8-9F20-2C28E3CEF475}" type="datetimeFigureOut">
              <a:rPr lang="zh-CN" altLang="en-US" smtClean="0"/>
              <a:t>2019/7/17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9C8FD57-313A-42D3-BC77-9694FEE2ABAF}" type="slidenum">
              <a:rPr lang="zh-CN" altLang="en-US" smtClean="0"/>
              <a:t>‹#›</a:t>
            </a:fld>
            <a:endParaRPr lang="zh-CN" altLang="en-US"/>
          </a:p>
        </p:txBody>
      </p:sp>
    </p:spTree>
    <p:extLst>
      <p:ext uri="{BB962C8B-B14F-4D97-AF65-F5344CB8AC3E}">
        <p14:creationId xmlns:p14="http://schemas.microsoft.com/office/powerpoint/2010/main" val="3829068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5369D12-E8F6-44E8-9F20-2C28E3CEF475}" type="datetimeFigureOut">
              <a:rPr lang="zh-CN" altLang="en-US" smtClean="0"/>
              <a:t>2019/7/17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9C8FD57-313A-42D3-BC77-9694FEE2ABAF}" type="slidenum">
              <a:rPr lang="zh-CN" altLang="en-US" smtClean="0"/>
              <a:t>‹#›</a:t>
            </a:fld>
            <a:endParaRPr lang="zh-CN" altLang="en-US"/>
          </a:p>
        </p:txBody>
      </p:sp>
    </p:spTree>
    <p:extLst>
      <p:ext uri="{BB962C8B-B14F-4D97-AF65-F5344CB8AC3E}">
        <p14:creationId xmlns:p14="http://schemas.microsoft.com/office/powerpoint/2010/main" val="801674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69D12-E8F6-44E8-9F20-2C28E3CEF475}" type="datetimeFigureOut">
              <a:rPr lang="zh-CN" altLang="en-US" smtClean="0"/>
              <a:t>2019/7/17</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9C8FD57-313A-42D3-BC77-9694FEE2ABAF}" type="slidenum">
              <a:rPr lang="zh-CN" altLang="en-US" smtClean="0"/>
              <a:t>‹#›</a:t>
            </a:fld>
            <a:endParaRPr lang="zh-CN" altLang="en-US"/>
          </a:p>
        </p:txBody>
      </p:sp>
    </p:spTree>
    <p:extLst>
      <p:ext uri="{BB962C8B-B14F-4D97-AF65-F5344CB8AC3E}">
        <p14:creationId xmlns:p14="http://schemas.microsoft.com/office/powerpoint/2010/main" val="4169984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2C4A74-DAA9-48B6-BC51-F72C4AB24535}"/>
              </a:ext>
            </a:extLst>
          </p:cNvPr>
          <p:cNvSpPr>
            <a:spLocks noGrp="1"/>
          </p:cNvSpPr>
          <p:nvPr>
            <p:ph type="ctrTitle"/>
          </p:nvPr>
        </p:nvSpPr>
        <p:spPr/>
        <p:txBody>
          <a:bodyPr>
            <a:normAutofit fontScale="90000"/>
          </a:bodyPr>
          <a:lstStyle/>
          <a:p>
            <a:r>
              <a:rPr lang="zh-CN" altLang="zh-CN" b="1" dirty="0"/>
              <a:t>刘欣</a:t>
            </a:r>
            <a:r>
              <a:rPr lang="en-US" altLang="zh-CN" b="1" dirty="0"/>
              <a:t>-Trish</a:t>
            </a:r>
            <a:r>
              <a:rPr lang="zh-CN" altLang="zh-CN" b="1" dirty="0"/>
              <a:t>对话背后的跨文化理解价值</a:t>
            </a:r>
            <a:br>
              <a:rPr lang="zh-CN" altLang="zh-CN" dirty="0"/>
            </a:br>
            <a:endParaRPr lang="zh-CN" altLang="en-US" dirty="0"/>
          </a:p>
        </p:txBody>
      </p:sp>
      <p:sp>
        <p:nvSpPr>
          <p:cNvPr id="3" name="副标题 2">
            <a:extLst>
              <a:ext uri="{FF2B5EF4-FFF2-40B4-BE49-F238E27FC236}">
                <a16:creationId xmlns:a16="http://schemas.microsoft.com/office/drawing/2014/main" id="{B1D15E14-47DC-4332-ACEC-992626469F56}"/>
              </a:ext>
            </a:extLst>
          </p:cNvPr>
          <p:cNvSpPr>
            <a:spLocks noGrp="1"/>
          </p:cNvSpPr>
          <p:nvPr>
            <p:ph type="subTitle" idx="1"/>
          </p:nvPr>
        </p:nvSpPr>
        <p:spPr/>
        <p:txBody>
          <a:bodyPr>
            <a:normAutofit/>
          </a:bodyPr>
          <a:lstStyle/>
          <a:p>
            <a:r>
              <a:rPr lang="zh-CN" altLang="zh-CN" sz="2800" dirty="0"/>
              <a:t>侯云山、葛煦、刘承奇</a:t>
            </a:r>
            <a:endParaRPr lang="zh-CN" altLang="en-US" sz="2800" dirty="0"/>
          </a:p>
        </p:txBody>
      </p:sp>
    </p:spTree>
    <p:extLst>
      <p:ext uri="{BB962C8B-B14F-4D97-AF65-F5344CB8AC3E}">
        <p14:creationId xmlns:p14="http://schemas.microsoft.com/office/powerpoint/2010/main" val="3246933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B7C96F-9087-4F4C-9EF4-63BD20182E18}"/>
              </a:ext>
            </a:extLst>
          </p:cNvPr>
          <p:cNvSpPr>
            <a:spLocks noGrp="1"/>
          </p:cNvSpPr>
          <p:nvPr>
            <p:ph type="title"/>
          </p:nvPr>
        </p:nvSpPr>
        <p:spPr>
          <a:xfrm>
            <a:off x="677334" y="609600"/>
            <a:ext cx="8596668" cy="1320800"/>
          </a:xfrm>
        </p:spPr>
        <p:txBody>
          <a:bodyPr>
            <a:normAutofit fontScale="90000"/>
          </a:bodyPr>
          <a:lstStyle/>
          <a:p>
            <a:pPr algn="ctr"/>
            <a:r>
              <a:rPr lang="en-US" altLang="zh-CN" sz="4800" dirty="0"/>
              <a:t>1</a:t>
            </a:r>
            <a:r>
              <a:rPr lang="zh-CN" altLang="en-US" sz="4800" dirty="0"/>
              <a:t>、</a:t>
            </a:r>
            <a:r>
              <a:rPr lang="zh-CN" altLang="en-US" sz="4900" b="1" dirty="0"/>
              <a:t>我们的一切阐述都应当基于</a:t>
            </a:r>
            <a:br>
              <a:rPr lang="en-US" altLang="zh-CN" sz="4900" b="1" dirty="0"/>
            </a:br>
            <a:r>
              <a:rPr lang="zh-CN" altLang="en-US" sz="4900" b="1" dirty="0"/>
              <a:t>跨文化的视角</a:t>
            </a:r>
            <a:br>
              <a:rPr lang="en-US" altLang="zh-CN" sz="4800" b="1" dirty="0"/>
            </a:br>
            <a:endParaRPr lang="zh-CN" altLang="en-US" sz="4800" dirty="0"/>
          </a:p>
        </p:txBody>
      </p:sp>
      <p:sp>
        <p:nvSpPr>
          <p:cNvPr id="3" name="内容占位符 2">
            <a:extLst>
              <a:ext uri="{FF2B5EF4-FFF2-40B4-BE49-F238E27FC236}">
                <a16:creationId xmlns:a16="http://schemas.microsoft.com/office/drawing/2014/main" id="{580ED0BD-E603-468D-B9F2-9861F6683FAE}"/>
              </a:ext>
            </a:extLst>
          </p:cNvPr>
          <p:cNvSpPr>
            <a:spLocks noGrp="1"/>
          </p:cNvSpPr>
          <p:nvPr>
            <p:ph idx="1"/>
          </p:nvPr>
        </p:nvSpPr>
        <p:spPr>
          <a:xfrm>
            <a:off x="677334" y="2367627"/>
            <a:ext cx="8596668" cy="3880773"/>
          </a:xfrm>
        </p:spPr>
        <p:txBody>
          <a:bodyPr>
            <a:normAutofit/>
          </a:bodyPr>
          <a:lstStyle/>
          <a:p>
            <a:pPr marL="0" indent="0">
              <a:buNone/>
            </a:pPr>
            <a:r>
              <a:rPr lang="en-US" altLang="zh-CN" sz="2800" dirty="0"/>
              <a:t>    </a:t>
            </a:r>
            <a:r>
              <a:rPr lang="en-US" altLang="zh-CN" sz="2600" dirty="0"/>
              <a:t>“Thank you, Trish. Thank you, Trish, for having me. It’s a great opportunity for me unprecedented. I’ve never dreamed that I would have this kind of opportunity to speak to you and to speak to many audiences in ordinary households in the United States.”</a:t>
            </a:r>
          </a:p>
          <a:p>
            <a:pPr marL="0" indent="0">
              <a:buNone/>
            </a:pPr>
            <a:r>
              <a:rPr lang="en-US" altLang="zh-CN" sz="2600" dirty="0"/>
              <a:t>    (“</a:t>
            </a:r>
            <a:r>
              <a:rPr lang="zh-CN" altLang="en-US" sz="2600" dirty="0"/>
              <a:t>谢谢你，崔西，谢谢你邀请我。这对我来说是一个前所未有的机会，我做梦也没想到会有这样的机会与你对话，能面对美国这么多来自普通家庭的观众。”</a:t>
            </a:r>
            <a:r>
              <a:rPr lang="en-US" altLang="zh-CN" sz="2600" dirty="0"/>
              <a:t>)</a:t>
            </a:r>
            <a:endParaRPr lang="zh-CN" altLang="en-US" sz="2600" dirty="0"/>
          </a:p>
        </p:txBody>
      </p:sp>
    </p:spTree>
    <p:extLst>
      <p:ext uri="{BB962C8B-B14F-4D97-AF65-F5344CB8AC3E}">
        <p14:creationId xmlns:p14="http://schemas.microsoft.com/office/powerpoint/2010/main" val="2193366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B7C96F-9087-4F4C-9EF4-63BD20182E18}"/>
              </a:ext>
            </a:extLst>
          </p:cNvPr>
          <p:cNvSpPr>
            <a:spLocks noGrp="1"/>
          </p:cNvSpPr>
          <p:nvPr>
            <p:ph type="title"/>
          </p:nvPr>
        </p:nvSpPr>
        <p:spPr>
          <a:xfrm>
            <a:off x="677334" y="883920"/>
            <a:ext cx="8596668" cy="1320800"/>
          </a:xfrm>
        </p:spPr>
        <p:txBody>
          <a:bodyPr>
            <a:noAutofit/>
          </a:bodyPr>
          <a:lstStyle/>
          <a:p>
            <a:pPr algn="ctr"/>
            <a:r>
              <a:rPr lang="en-US" altLang="zh-CN" sz="4400" dirty="0"/>
              <a:t>2</a:t>
            </a:r>
            <a:r>
              <a:rPr lang="zh-CN" altLang="en-US" sz="4400" dirty="0"/>
              <a:t>、</a:t>
            </a:r>
            <a:r>
              <a:rPr lang="zh-CN" altLang="en-US" sz="4400" b="1" dirty="0"/>
              <a:t>我们应当以不卑不亢的态度</a:t>
            </a:r>
            <a:br>
              <a:rPr lang="en-US" altLang="zh-CN" sz="4400" b="1" dirty="0"/>
            </a:br>
            <a:r>
              <a:rPr lang="zh-CN" altLang="en-US" sz="4400" b="1" dirty="0"/>
              <a:t>进行阐述</a:t>
            </a:r>
            <a:endParaRPr lang="zh-CN" altLang="en-US" sz="4400" dirty="0"/>
          </a:p>
        </p:txBody>
      </p:sp>
      <p:sp>
        <p:nvSpPr>
          <p:cNvPr id="3" name="内容占位符 2">
            <a:extLst>
              <a:ext uri="{FF2B5EF4-FFF2-40B4-BE49-F238E27FC236}">
                <a16:creationId xmlns:a16="http://schemas.microsoft.com/office/drawing/2014/main" id="{580ED0BD-E603-468D-B9F2-9861F6683FAE}"/>
              </a:ext>
            </a:extLst>
          </p:cNvPr>
          <p:cNvSpPr>
            <a:spLocks noGrp="1"/>
          </p:cNvSpPr>
          <p:nvPr>
            <p:ph idx="1"/>
          </p:nvPr>
        </p:nvSpPr>
        <p:spPr>
          <a:xfrm>
            <a:off x="677334" y="2600498"/>
            <a:ext cx="8596668" cy="3107343"/>
          </a:xfrm>
        </p:spPr>
        <p:txBody>
          <a:bodyPr>
            <a:normAutofit/>
          </a:bodyPr>
          <a:lstStyle/>
          <a:p>
            <a:pPr marL="0" indent="0">
              <a:buNone/>
            </a:pPr>
            <a:r>
              <a:rPr lang="en-US" altLang="zh-CN" sz="3600" dirty="0"/>
              <a:t>		</a:t>
            </a:r>
            <a:r>
              <a:rPr lang="zh-CN" altLang="en-US" sz="3600" dirty="0"/>
              <a:t>中国文化提倡适当的谦虚和礼貌，而这有时可能成为我们展示自身的阻碍。在跨文化交流中，相互沟通与理解是重点，我们可以表现出中国的谦虚和礼貌，不过这应当在对方能理解的基础上。</a:t>
            </a:r>
          </a:p>
        </p:txBody>
      </p:sp>
    </p:spTree>
    <p:extLst>
      <p:ext uri="{BB962C8B-B14F-4D97-AF65-F5344CB8AC3E}">
        <p14:creationId xmlns:p14="http://schemas.microsoft.com/office/powerpoint/2010/main" val="3224623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B7C96F-9087-4F4C-9EF4-63BD20182E18}"/>
              </a:ext>
            </a:extLst>
          </p:cNvPr>
          <p:cNvSpPr>
            <a:spLocks noGrp="1"/>
          </p:cNvSpPr>
          <p:nvPr>
            <p:ph type="title"/>
          </p:nvPr>
        </p:nvSpPr>
        <p:spPr>
          <a:xfrm>
            <a:off x="677334" y="1135380"/>
            <a:ext cx="8596668" cy="1320800"/>
          </a:xfrm>
        </p:spPr>
        <p:txBody>
          <a:bodyPr>
            <a:normAutofit fontScale="90000"/>
          </a:bodyPr>
          <a:lstStyle/>
          <a:p>
            <a:pPr algn="ctr"/>
            <a:r>
              <a:rPr lang="en-US" altLang="zh-CN" sz="4800" dirty="0"/>
              <a:t>3</a:t>
            </a:r>
            <a:r>
              <a:rPr lang="zh-CN" altLang="en-US" sz="4900" b="1" dirty="0"/>
              <a:t>、我们在遇到对方的攻击时</a:t>
            </a:r>
            <a:br>
              <a:rPr lang="en-US" altLang="zh-CN" sz="4900" b="1" dirty="0"/>
            </a:br>
            <a:r>
              <a:rPr lang="zh-CN" altLang="en-US" sz="4900" b="1" dirty="0"/>
              <a:t>要适当的回应</a:t>
            </a:r>
            <a:br>
              <a:rPr lang="zh-CN" altLang="en-US" sz="4800" b="1" dirty="0"/>
            </a:br>
            <a:endParaRPr lang="zh-CN" altLang="en-US" sz="4800" dirty="0"/>
          </a:p>
        </p:txBody>
      </p:sp>
      <p:sp>
        <p:nvSpPr>
          <p:cNvPr id="3" name="内容占位符 2">
            <a:extLst>
              <a:ext uri="{FF2B5EF4-FFF2-40B4-BE49-F238E27FC236}">
                <a16:creationId xmlns:a16="http://schemas.microsoft.com/office/drawing/2014/main" id="{580ED0BD-E603-468D-B9F2-9861F6683FAE}"/>
              </a:ext>
            </a:extLst>
          </p:cNvPr>
          <p:cNvSpPr>
            <a:spLocks noGrp="1"/>
          </p:cNvSpPr>
          <p:nvPr>
            <p:ph idx="1"/>
          </p:nvPr>
        </p:nvSpPr>
        <p:spPr>
          <a:xfrm>
            <a:off x="677334" y="2950557"/>
            <a:ext cx="8596668" cy="2135793"/>
          </a:xfrm>
        </p:spPr>
        <p:txBody>
          <a:bodyPr>
            <a:normAutofit/>
          </a:bodyPr>
          <a:lstStyle/>
          <a:p>
            <a:r>
              <a:rPr lang="zh-CN" altLang="en-US" sz="3600" dirty="0"/>
              <a:t>我们可以大胆应对，阐述事实，将国家的发展与改善展现给对方</a:t>
            </a:r>
            <a:endParaRPr lang="en-US" altLang="zh-CN" sz="3600" dirty="0"/>
          </a:p>
          <a:p>
            <a:r>
              <a:rPr lang="zh-CN" altLang="en-US" sz="3600" dirty="0"/>
              <a:t>我们可以抓住时机做出反问，抢占上风</a:t>
            </a:r>
          </a:p>
        </p:txBody>
      </p:sp>
    </p:spTree>
    <p:extLst>
      <p:ext uri="{BB962C8B-B14F-4D97-AF65-F5344CB8AC3E}">
        <p14:creationId xmlns:p14="http://schemas.microsoft.com/office/powerpoint/2010/main" val="1212079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B7C96F-9087-4F4C-9EF4-63BD20182E18}"/>
              </a:ext>
            </a:extLst>
          </p:cNvPr>
          <p:cNvSpPr>
            <a:spLocks noGrp="1"/>
          </p:cNvSpPr>
          <p:nvPr>
            <p:ph type="title"/>
          </p:nvPr>
        </p:nvSpPr>
        <p:spPr>
          <a:xfrm>
            <a:off x="677334" y="735330"/>
            <a:ext cx="8596668" cy="1059180"/>
          </a:xfrm>
        </p:spPr>
        <p:txBody>
          <a:bodyPr>
            <a:normAutofit fontScale="90000"/>
          </a:bodyPr>
          <a:lstStyle/>
          <a:p>
            <a:pPr algn="ctr"/>
            <a:r>
              <a:rPr lang="zh-CN" altLang="en-US" sz="4900" b="1" dirty="0"/>
              <a:t>大胆应对，阐述事实</a:t>
            </a:r>
            <a:br>
              <a:rPr lang="zh-CN" altLang="en-US" sz="4800" b="1" dirty="0"/>
            </a:br>
            <a:endParaRPr lang="zh-CN" altLang="en-US" sz="4800" dirty="0"/>
          </a:p>
        </p:txBody>
      </p:sp>
      <p:sp>
        <p:nvSpPr>
          <p:cNvPr id="3" name="内容占位符 2">
            <a:extLst>
              <a:ext uri="{FF2B5EF4-FFF2-40B4-BE49-F238E27FC236}">
                <a16:creationId xmlns:a16="http://schemas.microsoft.com/office/drawing/2014/main" id="{580ED0BD-E603-468D-B9F2-9861F6683FAE}"/>
              </a:ext>
            </a:extLst>
          </p:cNvPr>
          <p:cNvSpPr>
            <a:spLocks noGrp="1"/>
          </p:cNvSpPr>
          <p:nvPr>
            <p:ph idx="1"/>
          </p:nvPr>
        </p:nvSpPr>
        <p:spPr>
          <a:xfrm>
            <a:off x="677334" y="1794510"/>
            <a:ext cx="8596668" cy="4537710"/>
          </a:xfrm>
        </p:spPr>
        <p:txBody>
          <a:bodyPr>
            <a:noAutofit/>
          </a:bodyPr>
          <a:lstStyle/>
          <a:p>
            <a:pPr marL="0" indent="0">
              <a:buNone/>
            </a:pPr>
            <a:r>
              <a:rPr lang="en-US" altLang="zh-CN" sz="2600" dirty="0"/>
              <a:t>Trish :“How do you define State Capitalism?” (“</a:t>
            </a:r>
            <a:r>
              <a:rPr lang="zh-CN" altLang="en-US" sz="2600" dirty="0"/>
              <a:t>你是如何定义‘国家资本主义’的？”</a:t>
            </a:r>
            <a:r>
              <a:rPr lang="en-US" altLang="zh-CN" sz="2600" dirty="0"/>
              <a:t>)</a:t>
            </a:r>
          </a:p>
          <a:p>
            <a:pPr marL="0" indent="0">
              <a:buNone/>
            </a:pPr>
            <a:r>
              <a:rPr lang="zh-CN" altLang="en-US" sz="2600" dirty="0"/>
              <a:t>刘欣：正确的表述应当是“中国特色社会主义</a:t>
            </a:r>
            <a:r>
              <a:rPr lang="en-US" altLang="zh-CN" sz="2600" dirty="0"/>
              <a:t>(Socialism with Chinese characteristics)”</a:t>
            </a:r>
            <a:r>
              <a:rPr lang="zh-CN" altLang="en-US" sz="2600" dirty="0"/>
              <a:t>。</a:t>
            </a:r>
            <a:endParaRPr lang="en-US" altLang="zh-CN" sz="2600" dirty="0"/>
          </a:p>
          <a:p>
            <a:pPr marL="0" indent="0">
              <a:buNone/>
            </a:pPr>
            <a:r>
              <a:rPr lang="en-US" altLang="zh-CN" sz="2600" dirty="0"/>
              <a:t>“80% of Chinese employees were employed by private enterprises, 80% of Chinese exports done by private companies were produced, by private companies, about 65% of technology innovation were achieved.”</a:t>
            </a:r>
          </a:p>
          <a:p>
            <a:pPr marL="0" indent="0">
              <a:buNone/>
            </a:pPr>
            <a:r>
              <a:rPr lang="en-US" altLang="zh-CN" sz="2600" dirty="0"/>
              <a:t>(“80%</a:t>
            </a:r>
            <a:r>
              <a:rPr lang="zh-CN" altLang="en-US" sz="2600" dirty="0"/>
              <a:t>的员工在私人企业工作，</a:t>
            </a:r>
            <a:r>
              <a:rPr lang="en-US" altLang="zh-CN" sz="2600" dirty="0"/>
              <a:t>80%</a:t>
            </a:r>
            <a:r>
              <a:rPr lang="zh-CN" altLang="en-US" sz="2600" dirty="0"/>
              <a:t>的出口产品和</a:t>
            </a:r>
            <a:r>
              <a:rPr lang="en-US" altLang="zh-CN" sz="2600" dirty="0"/>
              <a:t>65%</a:t>
            </a:r>
            <a:r>
              <a:rPr lang="zh-CN" altLang="en-US" sz="2600" dirty="0"/>
              <a:t>的技术创新都来自私人企业。”</a:t>
            </a:r>
            <a:r>
              <a:rPr lang="en-US" altLang="zh-CN" sz="2600" dirty="0"/>
              <a:t>)</a:t>
            </a:r>
            <a:endParaRPr lang="zh-CN" altLang="en-US" sz="2600" dirty="0"/>
          </a:p>
        </p:txBody>
      </p:sp>
    </p:spTree>
    <p:extLst>
      <p:ext uri="{BB962C8B-B14F-4D97-AF65-F5344CB8AC3E}">
        <p14:creationId xmlns:p14="http://schemas.microsoft.com/office/powerpoint/2010/main" val="2882300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B7C96F-9087-4F4C-9EF4-63BD20182E18}"/>
              </a:ext>
            </a:extLst>
          </p:cNvPr>
          <p:cNvSpPr>
            <a:spLocks noGrp="1"/>
          </p:cNvSpPr>
          <p:nvPr>
            <p:ph type="title"/>
          </p:nvPr>
        </p:nvSpPr>
        <p:spPr>
          <a:xfrm>
            <a:off x="677334" y="735330"/>
            <a:ext cx="8596668" cy="1059180"/>
          </a:xfrm>
        </p:spPr>
        <p:txBody>
          <a:bodyPr>
            <a:normAutofit fontScale="90000"/>
          </a:bodyPr>
          <a:lstStyle/>
          <a:p>
            <a:pPr algn="ctr"/>
            <a:r>
              <a:rPr lang="zh-CN" altLang="en-US" sz="4900" b="1" dirty="0"/>
              <a:t>抓住时机做出反问，抢占上风</a:t>
            </a:r>
            <a:br>
              <a:rPr lang="zh-CN" altLang="en-US" sz="4800" b="1" dirty="0"/>
            </a:br>
            <a:endParaRPr lang="zh-CN" altLang="en-US" sz="4800" dirty="0"/>
          </a:p>
        </p:txBody>
      </p:sp>
      <p:sp>
        <p:nvSpPr>
          <p:cNvPr id="3" name="内容占位符 2">
            <a:extLst>
              <a:ext uri="{FF2B5EF4-FFF2-40B4-BE49-F238E27FC236}">
                <a16:creationId xmlns:a16="http://schemas.microsoft.com/office/drawing/2014/main" id="{580ED0BD-E603-468D-B9F2-9861F6683FAE}"/>
              </a:ext>
            </a:extLst>
          </p:cNvPr>
          <p:cNvSpPr>
            <a:spLocks noGrp="1"/>
          </p:cNvSpPr>
          <p:nvPr>
            <p:ph idx="1"/>
          </p:nvPr>
        </p:nvSpPr>
        <p:spPr>
          <a:xfrm>
            <a:off x="677334" y="1794510"/>
            <a:ext cx="8596668" cy="4537710"/>
          </a:xfrm>
        </p:spPr>
        <p:txBody>
          <a:bodyPr>
            <a:noAutofit/>
          </a:bodyPr>
          <a:lstStyle/>
          <a:p>
            <a:r>
              <a:rPr lang="zh-CN" altLang="en-US" sz="3200" dirty="0"/>
              <a:t>刘欣在整个对话当中，特别是在开始时几乎处于明显的劣势。</a:t>
            </a:r>
            <a:endParaRPr lang="en-US" altLang="zh-CN" sz="3200" dirty="0"/>
          </a:p>
          <a:p>
            <a:r>
              <a:rPr lang="en-US" altLang="zh-CN" sz="3200" dirty="0"/>
              <a:t>Trish</a:t>
            </a:r>
            <a:r>
              <a:rPr lang="zh-CN" altLang="en-US" sz="3200" dirty="0"/>
              <a:t>不断抛出新的问题，刘欣在整个对话中却几乎单纯地展示了自己的善意和真诚，没有做出回击。</a:t>
            </a:r>
            <a:endParaRPr lang="en-US" altLang="zh-CN" sz="3200" dirty="0"/>
          </a:p>
          <a:p>
            <a:r>
              <a:rPr lang="zh-CN" altLang="en-US" sz="3200" dirty="0"/>
              <a:t>适当的回击可以改善这种不利的处境，让美国观众意识到</a:t>
            </a:r>
            <a:r>
              <a:rPr lang="en-US" altLang="zh-CN" sz="3200" dirty="0"/>
              <a:t>Trish</a:t>
            </a:r>
            <a:r>
              <a:rPr lang="zh-CN" altLang="en-US" sz="3200" dirty="0"/>
              <a:t>自身发言的漏洞。</a:t>
            </a:r>
          </a:p>
        </p:txBody>
      </p:sp>
    </p:spTree>
    <p:extLst>
      <p:ext uri="{BB962C8B-B14F-4D97-AF65-F5344CB8AC3E}">
        <p14:creationId xmlns:p14="http://schemas.microsoft.com/office/powerpoint/2010/main" val="2075887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B7C96F-9087-4F4C-9EF4-63BD20182E18}"/>
              </a:ext>
            </a:extLst>
          </p:cNvPr>
          <p:cNvSpPr>
            <a:spLocks noGrp="1"/>
          </p:cNvSpPr>
          <p:nvPr>
            <p:ph type="title"/>
          </p:nvPr>
        </p:nvSpPr>
        <p:spPr>
          <a:xfrm>
            <a:off x="677334" y="1066800"/>
            <a:ext cx="8596668" cy="1320800"/>
          </a:xfrm>
        </p:spPr>
        <p:txBody>
          <a:bodyPr>
            <a:normAutofit/>
          </a:bodyPr>
          <a:lstStyle/>
          <a:p>
            <a:pPr algn="ctr"/>
            <a:r>
              <a:rPr lang="en-US" altLang="zh-CN" sz="4300" b="1" dirty="0"/>
              <a:t>4</a:t>
            </a:r>
            <a:r>
              <a:rPr lang="zh-CN" altLang="en-US" sz="4400" b="1" dirty="0"/>
              <a:t>、我们不要回避</a:t>
            </a:r>
          </a:p>
        </p:txBody>
      </p:sp>
      <p:sp>
        <p:nvSpPr>
          <p:cNvPr id="3" name="内容占位符 2">
            <a:extLst>
              <a:ext uri="{FF2B5EF4-FFF2-40B4-BE49-F238E27FC236}">
                <a16:creationId xmlns:a16="http://schemas.microsoft.com/office/drawing/2014/main" id="{580ED0BD-E603-468D-B9F2-9861F6683FAE}"/>
              </a:ext>
            </a:extLst>
          </p:cNvPr>
          <p:cNvSpPr>
            <a:spLocks noGrp="1"/>
          </p:cNvSpPr>
          <p:nvPr>
            <p:ph idx="1"/>
          </p:nvPr>
        </p:nvSpPr>
        <p:spPr>
          <a:xfrm>
            <a:off x="677334" y="2068830"/>
            <a:ext cx="8596668" cy="3520439"/>
          </a:xfrm>
        </p:spPr>
        <p:txBody>
          <a:bodyPr>
            <a:normAutofit fontScale="85000" lnSpcReduction="20000"/>
          </a:bodyPr>
          <a:lstStyle/>
          <a:p>
            <a:r>
              <a:rPr lang="zh-CN" altLang="en-US" sz="3600" dirty="0"/>
              <a:t>一味地回避搪塞只会增加他人的猜疑，听众会误以为我们真的存在这些问题，从而对我们更加不信任。</a:t>
            </a:r>
            <a:endParaRPr lang="en-US" altLang="zh-CN" sz="3600" dirty="0"/>
          </a:p>
          <a:p>
            <a:r>
              <a:rPr lang="zh-CN" altLang="en-US" sz="3600" dirty="0"/>
              <a:t>我们不妨阐述事实，说明我们在这个问题上做出了哪些努力，取得了哪些进步。</a:t>
            </a:r>
            <a:endParaRPr lang="en-US" altLang="zh-CN" sz="3600" dirty="0"/>
          </a:p>
          <a:p>
            <a:r>
              <a:rPr lang="zh-CN" altLang="en-US" sz="3600" dirty="0"/>
              <a:t>如果问题纯粹是歪曲事实的攻击，则可以加以拆穿和驳斥，用事实予以反击。这些做法所取得的效果都比单纯的回避、搪塞要好。</a:t>
            </a:r>
          </a:p>
        </p:txBody>
      </p:sp>
    </p:spTree>
    <p:extLst>
      <p:ext uri="{BB962C8B-B14F-4D97-AF65-F5344CB8AC3E}">
        <p14:creationId xmlns:p14="http://schemas.microsoft.com/office/powerpoint/2010/main" val="678381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B7C96F-9087-4F4C-9EF4-63BD20182E18}"/>
              </a:ext>
            </a:extLst>
          </p:cNvPr>
          <p:cNvSpPr>
            <a:spLocks noGrp="1"/>
          </p:cNvSpPr>
          <p:nvPr>
            <p:ph type="title"/>
          </p:nvPr>
        </p:nvSpPr>
        <p:spPr>
          <a:xfrm>
            <a:off x="677334" y="1135380"/>
            <a:ext cx="8596668" cy="1320800"/>
          </a:xfrm>
        </p:spPr>
        <p:txBody>
          <a:bodyPr>
            <a:normAutofit/>
          </a:bodyPr>
          <a:lstStyle/>
          <a:p>
            <a:pPr algn="ctr"/>
            <a:r>
              <a:rPr lang="en-US" altLang="zh-CN" sz="4400" b="1" dirty="0"/>
              <a:t>5</a:t>
            </a:r>
            <a:r>
              <a:rPr lang="zh-CN" altLang="en-US" sz="4400" b="1" dirty="0"/>
              <a:t>、我们应当主动交流</a:t>
            </a:r>
          </a:p>
        </p:txBody>
      </p:sp>
      <p:sp>
        <p:nvSpPr>
          <p:cNvPr id="3" name="内容占位符 2">
            <a:extLst>
              <a:ext uri="{FF2B5EF4-FFF2-40B4-BE49-F238E27FC236}">
                <a16:creationId xmlns:a16="http://schemas.microsoft.com/office/drawing/2014/main" id="{580ED0BD-E603-468D-B9F2-9861F6683FAE}"/>
              </a:ext>
            </a:extLst>
          </p:cNvPr>
          <p:cNvSpPr>
            <a:spLocks noGrp="1"/>
          </p:cNvSpPr>
          <p:nvPr>
            <p:ph idx="1"/>
          </p:nvPr>
        </p:nvSpPr>
        <p:spPr>
          <a:xfrm>
            <a:off x="677334" y="2068830"/>
            <a:ext cx="8596668" cy="3520439"/>
          </a:xfrm>
        </p:spPr>
        <p:txBody>
          <a:bodyPr>
            <a:normAutofit/>
          </a:bodyPr>
          <a:lstStyle/>
          <a:p>
            <a:r>
              <a:rPr lang="en-US" altLang="zh-CN" sz="2600" dirty="0"/>
              <a:t>Trish</a:t>
            </a:r>
            <a:r>
              <a:rPr lang="zh-CN" altLang="en-US" sz="2600" dirty="0"/>
              <a:t>在谈话结束之后对谈话进行了回顾，其中再一次地把刘欣的发言解读为“非常坚持共产党政府的路线”（“</a:t>
            </a:r>
            <a:r>
              <a:rPr lang="en-US" altLang="zh-CN" sz="2600" dirty="0"/>
              <a:t>She very much sticks to the line of the Chinese Communist Government.”</a:t>
            </a:r>
            <a:r>
              <a:rPr lang="zh-CN" altLang="en-US" sz="2600" dirty="0"/>
              <a:t>）。</a:t>
            </a:r>
            <a:endParaRPr lang="en-US" altLang="zh-CN" sz="2600" dirty="0"/>
          </a:p>
          <a:p>
            <a:r>
              <a:rPr lang="en-US" altLang="zh-CN" sz="2600" dirty="0"/>
              <a:t>Trish</a:t>
            </a:r>
            <a:r>
              <a:rPr lang="zh-CN" altLang="en-US" sz="2600" dirty="0"/>
              <a:t>把“我看不懂中文”说成了“我看不懂普通话”（“</a:t>
            </a:r>
            <a:r>
              <a:rPr lang="en-US" altLang="zh-CN" sz="2600" dirty="0"/>
              <a:t>I can’t read Mandarin.”</a:t>
            </a:r>
            <a:r>
              <a:rPr lang="zh-CN" altLang="en-US" sz="2600" dirty="0"/>
              <a:t>）。</a:t>
            </a:r>
            <a:endParaRPr lang="en-US" altLang="zh-CN" sz="2600" dirty="0"/>
          </a:p>
          <a:p>
            <a:r>
              <a:rPr lang="en-US" altLang="zh-CN" sz="2600" dirty="0"/>
              <a:t>Trish</a:t>
            </a:r>
            <a:r>
              <a:rPr lang="zh-CN" altLang="en-US" sz="2600" dirty="0"/>
              <a:t>请来的专家认为她把刘欣称作“欣”会让对方感到满意，因为“欣”在中文里的意思是“快乐”。</a:t>
            </a:r>
          </a:p>
        </p:txBody>
      </p:sp>
    </p:spTree>
    <p:extLst>
      <p:ext uri="{BB962C8B-B14F-4D97-AF65-F5344CB8AC3E}">
        <p14:creationId xmlns:p14="http://schemas.microsoft.com/office/powerpoint/2010/main" val="1674247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2C4A74-DAA9-48B6-BC51-F72C4AB24535}"/>
              </a:ext>
            </a:extLst>
          </p:cNvPr>
          <p:cNvSpPr>
            <a:spLocks noGrp="1"/>
          </p:cNvSpPr>
          <p:nvPr>
            <p:ph type="ctrTitle"/>
          </p:nvPr>
        </p:nvSpPr>
        <p:spPr>
          <a:xfrm>
            <a:off x="1507067" y="1543852"/>
            <a:ext cx="7766936" cy="2222032"/>
          </a:xfrm>
        </p:spPr>
        <p:txBody>
          <a:bodyPr>
            <a:normAutofit/>
          </a:bodyPr>
          <a:lstStyle/>
          <a:p>
            <a:pPr algn="ctr"/>
            <a:r>
              <a:rPr lang="zh-CN" altLang="en-US" sz="4900" b="1" dirty="0">
                <a:latin typeface="+mj-ea"/>
              </a:rPr>
              <a:t>三、</a:t>
            </a:r>
            <a:r>
              <a:rPr lang="zh-CN" altLang="zh-CN" sz="4900" b="1" dirty="0">
                <a:latin typeface="+mj-ea"/>
              </a:rPr>
              <a:t>刘欣在对话中如何表述</a:t>
            </a:r>
            <a:br>
              <a:rPr lang="en-US" altLang="zh-CN" sz="4900" b="1" dirty="0">
                <a:latin typeface="+mj-ea"/>
              </a:rPr>
            </a:br>
            <a:r>
              <a:rPr lang="zh-CN" altLang="zh-CN" sz="4900" b="1" dirty="0">
                <a:latin typeface="+mj-ea"/>
              </a:rPr>
              <a:t>才能取得更好的效果</a:t>
            </a:r>
            <a:endParaRPr lang="zh-CN" altLang="en-US" sz="4900" dirty="0">
              <a:latin typeface="+mj-ea"/>
            </a:endParaRPr>
          </a:p>
        </p:txBody>
      </p:sp>
      <p:sp>
        <p:nvSpPr>
          <p:cNvPr id="3" name="副标题 2">
            <a:extLst>
              <a:ext uri="{FF2B5EF4-FFF2-40B4-BE49-F238E27FC236}">
                <a16:creationId xmlns:a16="http://schemas.microsoft.com/office/drawing/2014/main" id="{B1D15E14-47DC-4332-ACEC-992626469F56}"/>
              </a:ext>
            </a:extLst>
          </p:cNvPr>
          <p:cNvSpPr>
            <a:spLocks noGrp="1"/>
          </p:cNvSpPr>
          <p:nvPr>
            <p:ph type="subTitle" idx="1"/>
          </p:nvPr>
        </p:nvSpPr>
        <p:spPr>
          <a:xfrm>
            <a:off x="1507067" y="4050530"/>
            <a:ext cx="7766936" cy="1096899"/>
          </a:xfrm>
        </p:spPr>
        <p:txBody>
          <a:bodyPr/>
          <a:lstStyle/>
          <a:p>
            <a:r>
              <a:rPr lang="zh-CN" altLang="en-US" dirty="0"/>
              <a:t>侯云山</a:t>
            </a:r>
          </a:p>
        </p:txBody>
      </p:sp>
    </p:spTree>
    <p:extLst>
      <p:ext uri="{BB962C8B-B14F-4D97-AF65-F5344CB8AC3E}">
        <p14:creationId xmlns:p14="http://schemas.microsoft.com/office/powerpoint/2010/main" val="864734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8FCDD7-B395-4CF2-BD56-B56F1EC64A12}"/>
              </a:ext>
            </a:extLst>
          </p:cNvPr>
          <p:cNvSpPr>
            <a:spLocks noGrp="1"/>
          </p:cNvSpPr>
          <p:nvPr>
            <p:ph type="title"/>
          </p:nvPr>
        </p:nvSpPr>
        <p:spPr>
          <a:xfrm>
            <a:off x="677334" y="609600"/>
            <a:ext cx="8596668" cy="1320800"/>
          </a:xfrm>
        </p:spPr>
        <p:txBody>
          <a:bodyPr>
            <a:normAutofit fontScale="90000"/>
          </a:bodyPr>
          <a:lstStyle/>
          <a:p>
            <a:r>
              <a:rPr lang="zh-CN" altLang="en-US" dirty="0"/>
              <a:t>三、</a:t>
            </a:r>
            <a:r>
              <a:rPr lang="zh-CN" altLang="zh-CN" b="1" dirty="0"/>
              <a:t>刘欣在对话中如何表述才能取得更好的效果</a:t>
            </a:r>
            <a:br>
              <a:rPr lang="zh-CN" altLang="en-US" dirty="0"/>
            </a:br>
            <a:endParaRPr lang="zh-CN" altLang="en-US" dirty="0"/>
          </a:p>
        </p:txBody>
      </p:sp>
      <p:sp>
        <p:nvSpPr>
          <p:cNvPr id="3" name="内容占位符 2">
            <a:extLst>
              <a:ext uri="{FF2B5EF4-FFF2-40B4-BE49-F238E27FC236}">
                <a16:creationId xmlns:a16="http://schemas.microsoft.com/office/drawing/2014/main" id="{8C615DB9-2F3E-458B-B940-495EEC13F06D}"/>
              </a:ext>
            </a:extLst>
          </p:cNvPr>
          <p:cNvSpPr>
            <a:spLocks noGrp="1"/>
          </p:cNvSpPr>
          <p:nvPr>
            <p:ph idx="1"/>
          </p:nvPr>
        </p:nvSpPr>
        <p:spPr>
          <a:xfrm>
            <a:off x="799485" y="2674939"/>
            <a:ext cx="8352366" cy="3880773"/>
          </a:xfrm>
        </p:spPr>
        <p:txBody>
          <a:bodyPr/>
          <a:lstStyle/>
          <a:p>
            <a:r>
              <a:rPr lang="en-US" altLang="zh-CN" dirty="0"/>
              <a:t>Q</a:t>
            </a:r>
            <a:r>
              <a:rPr lang="zh-CN" altLang="en-US" dirty="0"/>
              <a:t>：</a:t>
            </a:r>
            <a:r>
              <a:rPr lang="en-US" altLang="zh-CN" dirty="0"/>
              <a:t>I don’t</a:t>
            </a:r>
            <a:r>
              <a:rPr lang="zh-CN" altLang="en-US" dirty="0"/>
              <a:t> </a:t>
            </a:r>
            <a:r>
              <a:rPr lang="en-US" altLang="zh-CN" dirty="0"/>
              <a:t>speak</a:t>
            </a:r>
            <a:r>
              <a:rPr lang="zh-CN" altLang="en-US" dirty="0"/>
              <a:t> </a:t>
            </a:r>
            <a:r>
              <a:rPr lang="en-US" altLang="zh-CN" dirty="0"/>
              <a:t>for</a:t>
            </a:r>
            <a:r>
              <a:rPr lang="zh-CN" altLang="en-US" dirty="0"/>
              <a:t> </a:t>
            </a:r>
            <a:r>
              <a:rPr lang="en-US" altLang="zh-CN" dirty="0"/>
              <a:t>anyone but myself. My guest however, is part of CCP.</a:t>
            </a:r>
          </a:p>
          <a:p>
            <a:pPr marL="0" indent="0">
              <a:buNone/>
            </a:pPr>
            <a:r>
              <a:rPr lang="en-US" altLang="zh-CN" dirty="0"/>
              <a:t>		</a:t>
            </a:r>
            <a:r>
              <a:rPr lang="zh-CN" altLang="en-US" dirty="0"/>
              <a:t>我要澄清我仅代表我个人。我的嘉宾是中共的一份子。</a:t>
            </a:r>
            <a:endParaRPr lang="en-US" altLang="zh-CN" dirty="0"/>
          </a:p>
          <a:p>
            <a:r>
              <a:rPr lang="en-US" altLang="zh-CN" dirty="0"/>
              <a:t>A</a:t>
            </a:r>
            <a:r>
              <a:rPr lang="zh-CN" altLang="en-US" dirty="0"/>
              <a:t>：</a:t>
            </a:r>
            <a:r>
              <a:rPr lang="en-US" altLang="zh-CN" dirty="0"/>
              <a:t>I need correct. I am not a member of CCP. And I’m only speaking for myself.</a:t>
            </a:r>
          </a:p>
          <a:p>
            <a:pPr marL="0" indent="0">
              <a:buNone/>
            </a:pPr>
            <a:r>
              <a:rPr lang="en-US" altLang="zh-CN" dirty="0"/>
              <a:t>		</a:t>
            </a:r>
            <a:r>
              <a:rPr lang="zh-CN" altLang="en-US" dirty="0"/>
              <a:t>我得纠正，我并不是中国共产党的成员。在此我仅代表我个人发表观点。</a:t>
            </a:r>
            <a:endParaRPr lang="en-US" altLang="zh-CN" dirty="0"/>
          </a:p>
          <a:p>
            <a:endParaRPr lang="zh-CN" altLang="en-US" dirty="0"/>
          </a:p>
        </p:txBody>
      </p:sp>
    </p:spTree>
    <p:extLst>
      <p:ext uri="{BB962C8B-B14F-4D97-AF65-F5344CB8AC3E}">
        <p14:creationId xmlns:p14="http://schemas.microsoft.com/office/powerpoint/2010/main" val="71933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659411-092C-49B2-8421-0030A06643A3}"/>
              </a:ext>
            </a:extLst>
          </p:cNvPr>
          <p:cNvSpPr>
            <a:spLocks noGrp="1"/>
          </p:cNvSpPr>
          <p:nvPr>
            <p:ph type="title"/>
          </p:nvPr>
        </p:nvSpPr>
        <p:spPr/>
        <p:txBody>
          <a:bodyPr/>
          <a:lstStyle/>
          <a:p>
            <a:r>
              <a:rPr lang="zh-CN" altLang="en-US" dirty="0"/>
              <a:t>话题</a:t>
            </a:r>
            <a:r>
              <a:rPr lang="en-US" altLang="zh-CN" dirty="0"/>
              <a:t>1</a:t>
            </a:r>
            <a:r>
              <a:rPr lang="zh-CN" altLang="en-US" dirty="0"/>
              <a:t>：知识产权</a:t>
            </a:r>
          </a:p>
        </p:txBody>
      </p:sp>
      <p:sp>
        <p:nvSpPr>
          <p:cNvPr id="7" name="内容占位符 2">
            <a:extLst>
              <a:ext uri="{FF2B5EF4-FFF2-40B4-BE49-F238E27FC236}">
                <a16:creationId xmlns:a16="http://schemas.microsoft.com/office/drawing/2014/main" id="{E0EAFCC6-AB2D-43F7-B0BE-E5F6832944FE}"/>
              </a:ext>
            </a:extLst>
          </p:cNvPr>
          <p:cNvSpPr txBox="1">
            <a:spLocks/>
          </p:cNvSpPr>
          <p:nvPr/>
        </p:nvSpPr>
        <p:spPr>
          <a:xfrm>
            <a:off x="799485" y="1600519"/>
            <a:ext cx="8352366" cy="1828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dirty="0"/>
              <a:t>Q</a:t>
            </a:r>
            <a:r>
              <a:rPr lang="zh-CN" altLang="en-US" dirty="0"/>
              <a:t>：</a:t>
            </a:r>
            <a:r>
              <a:rPr lang="zh-CN" altLang="zh-CN" dirty="0">
                <a:solidFill>
                  <a:schemeClr val="tx1"/>
                </a:solidFill>
              </a:rPr>
              <a:t>大量案例说明中国偷窃了美国上千亿美元的知识产权成果</a:t>
            </a:r>
            <a:r>
              <a:rPr lang="zh-CN" altLang="en-US" dirty="0">
                <a:solidFill>
                  <a:schemeClr val="tx1"/>
                </a:solidFill>
              </a:rPr>
              <a:t>。</a:t>
            </a:r>
            <a:r>
              <a:rPr lang="zh-CN" altLang="zh-CN" dirty="0">
                <a:solidFill>
                  <a:schemeClr val="tx1"/>
                </a:solidFill>
              </a:rPr>
              <a:t>如果美国公司面临研究成果被盗窃的风险，如何在中国发展业务。</a:t>
            </a:r>
            <a:endParaRPr lang="en-US" altLang="zh-CN" dirty="0"/>
          </a:p>
          <a:p>
            <a:r>
              <a:rPr lang="en-US" altLang="zh-CN" dirty="0"/>
              <a:t>A</a:t>
            </a:r>
            <a:r>
              <a:rPr lang="zh-CN" altLang="en-US" dirty="0"/>
              <a:t>：</a:t>
            </a:r>
            <a:r>
              <a:rPr lang="zh-CN" altLang="zh-CN" dirty="0">
                <a:solidFill>
                  <a:schemeClr val="tx1"/>
                </a:solidFill>
              </a:rPr>
              <a:t>在中国开展业务的公司</a:t>
            </a:r>
            <a:r>
              <a:rPr lang="zh-CN" altLang="en-US" dirty="0">
                <a:solidFill>
                  <a:schemeClr val="tx1"/>
                </a:solidFill>
              </a:rPr>
              <a:t>实在利益的驱使下主动选择与中方展开合作。</a:t>
            </a:r>
            <a:endParaRPr lang="en-US" altLang="zh-CN" dirty="0">
              <a:solidFill>
                <a:schemeClr val="tx1"/>
              </a:solidFill>
            </a:endParaRPr>
          </a:p>
          <a:p>
            <a:pPr marL="0" indent="0">
              <a:buNone/>
            </a:pPr>
            <a:r>
              <a:rPr lang="en-US" altLang="zh-CN" dirty="0">
                <a:solidFill>
                  <a:schemeClr val="tx1"/>
                </a:solidFill>
              </a:rPr>
              <a:t>	    </a:t>
            </a:r>
            <a:r>
              <a:rPr lang="zh-CN" altLang="zh-CN" dirty="0"/>
              <a:t>中国已经在制裁</a:t>
            </a:r>
            <a:r>
              <a:rPr lang="zh-CN" altLang="en-US" dirty="0"/>
              <a:t>有关知识产权的</a:t>
            </a:r>
            <a:r>
              <a:rPr lang="zh-CN" altLang="zh-CN" dirty="0"/>
              <a:t>剽窃行为，并正在努力</a:t>
            </a:r>
            <a:r>
              <a:rPr lang="zh-CN" altLang="en-US" dirty="0"/>
              <a:t>打造</a:t>
            </a:r>
            <a:r>
              <a:rPr lang="zh-CN" altLang="zh-CN" dirty="0"/>
              <a:t>一个良好的知</a:t>
            </a:r>
            <a:r>
              <a:rPr lang="en-US" altLang="zh-CN" dirty="0"/>
              <a:t>	</a:t>
            </a:r>
            <a:r>
              <a:rPr lang="zh-CN" altLang="zh-CN" dirty="0"/>
              <a:t>识产权环境</a:t>
            </a:r>
            <a:r>
              <a:rPr lang="zh-CN" altLang="en-US" dirty="0"/>
              <a:t>，未来的中国将不会再有这种剽窃行为发生。</a:t>
            </a:r>
            <a:endParaRPr lang="en-US" altLang="zh-CN" dirty="0">
              <a:solidFill>
                <a:schemeClr val="tx1"/>
              </a:solidFill>
            </a:endParaRPr>
          </a:p>
        </p:txBody>
      </p:sp>
      <p:sp>
        <p:nvSpPr>
          <p:cNvPr id="8" name="内容占位符 2">
            <a:extLst>
              <a:ext uri="{FF2B5EF4-FFF2-40B4-BE49-F238E27FC236}">
                <a16:creationId xmlns:a16="http://schemas.microsoft.com/office/drawing/2014/main" id="{6AD264D5-03D1-477B-A847-667376EB112D}"/>
              </a:ext>
            </a:extLst>
          </p:cNvPr>
          <p:cNvSpPr txBox="1">
            <a:spLocks/>
          </p:cNvSpPr>
          <p:nvPr/>
        </p:nvSpPr>
        <p:spPr>
          <a:xfrm>
            <a:off x="799485" y="3505678"/>
            <a:ext cx="8352366" cy="2323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dirty="0"/>
              <a:t>Q</a:t>
            </a:r>
            <a:r>
              <a:rPr lang="zh-CN" altLang="en-US" dirty="0"/>
              <a:t>：</a:t>
            </a:r>
            <a:r>
              <a:rPr lang="zh-CN" altLang="zh-CN" dirty="0"/>
              <a:t>允许华为进入美国市场，</a:t>
            </a:r>
            <a:r>
              <a:rPr lang="zh-CN" altLang="en-US" dirty="0"/>
              <a:t>但</a:t>
            </a:r>
            <a:r>
              <a:rPr lang="zh-CN" altLang="zh-CN" dirty="0"/>
              <a:t>必须共享知识产权，那中方是否愿意</a:t>
            </a:r>
            <a:r>
              <a:rPr lang="zh-CN" altLang="en-US" dirty="0"/>
              <a:t>？</a:t>
            </a:r>
            <a:endParaRPr lang="en-US" altLang="zh-CN" dirty="0"/>
          </a:p>
          <a:p>
            <a:r>
              <a:rPr lang="en-US" altLang="zh-CN" dirty="0"/>
              <a:t>A</a:t>
            </a:r>
            <a:r>
              <a:rPr lang="zh-CN" altLang="en-US" dirty="0"/>
              <a:t>：进入市场的条件向来不是也不可能是共享知识产权。</a:t>
            </a:r>
            <a:r>
              <a:rPr lang="zh-CN" altLang="zh-CN" dirty="0"/>
              <a:t>美国</a:t>
            </a:r>
            <a:r>
              <a:rPr lang="zh-CN" altLang="en-US" dirty="0"/>
              <a:t>的</a:t>
            </a:r>
            <a:r>
              <a:rPr lang="zh-CN" altLang="zh-CN" dirty="0"/>
              <a:t>企业进入中国市场</a:t>
            </a:r>
            <a:r>
              <a:rPr lang="zh-CN" altLang="en-US" dirty="0"/>
              <a:t>是</a:t>
            </a:r>
            <a:r>
              <a:rPr lang="zh-CN" altLang="zh-CN" dirty="0"/>
              <a:t>想在中国获利的前提下</a:t>
            </a:r>
            <a:r>
              <a:rPr lang="zh-CN" altLang="en-US" dirty="0"/>
              <a:t>发起的主动行为</a:t>
            </a:r>
            <a:r>
              <a:rPr lang="zh-CN" altLang="zh-CN" dirty="0"/>
              <a:t>，中方通过长时间合作中的不断学习才</a:t>
            </a:r>
            <a:r>
              <a:rPr lang="zh-CN" altLang="en-US" dirty="0"/>
              <a:t>能</a:t>
            </a:r>
            <a:r>
              <a:rPr lang="zh-CN" altLang="zh-CN" dirty="0"/>
              <a:t>摸索出美方早先掌握的技术。</a:t>
            </a:r>
            <a:r>
              <a:rPr lang="zh-CN" altLang="en-US" dirty="0"/>
              <a:t>其中</a:t>
            </a:r>
            <a:r>
              <a:rPr lang="zh-CN" altLang="zh-CN" dirty="0"/>
              <a:t>有两个要点，一是美方在利益驱使下的主动合作；二是中方</a:t>
            </a:r>
            <a:r>
              <a:rPr lang="zh-CN" altLang="en-US" dirty="0"/>
              <a:t>掌握</a:t>
            </a:r>
            <a:r>
              <a:rPr lang="zh-CN" altLang="zh-CN" dirty="0"/>
              <a:t>早先</a:t>
            </a:r>
            <a:r>
              <a:rPr lang="zh-CN" altLang="en-US" dirty="0"/>
              <a:t>的技术是因为</a:t>
            </a:r>
            <a:r>
              <a:rPr lang="zh-CN" altLang="zh-CN" dirty="0"/>
              <a:t>合作中的长时间学习。科学技术的学习向来不是一蹴而就，把学习说成是</a:t>
            </a:r>
            <a:r>
              <a:rPr lang="zh-CN" altLang="en-US" dirty="0"/>
              <a:t>直接</a:t>
            </a:r>
            <a:r>
              <a:rPr lang="zh-CN" altLang="zh-CN" dirty="0"/>
              <a:t>将知识产权双手奉上，这属于偷换概念</a:t>
            </a:r>
            <a:r>
              <a:rPr lang="zh-CN" altLang="en-US" dirty="0"/>
              <a:t>。</a:t>
            </a:r>
            <a:endParaRPr lang="en-US" altLang="zh-CN" dirty="0">
              <a:solidFill>
                <a:schemeClr val="tx1"/>
              </a:solidFill>
            </a:endParaRPr>
          </a:p>
        </p:txBody>
      </p:sp>
    </p:spTree>
    <p:extLst>
      <p:ext uri="{BB962C8B-B14F-4D97-AF65-F5344CB8AC3E}">
        <p14:creationId xmlns:p14="http://schemas.microsoft.com/office/powerpoint/2010/main" val="1486075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14E9F6-451F-4CC5-8500-8AD7D0F2AB54}"/>
              </a:ext>
            </a:extLst>
          </p:cNvPr>
          <p:cNvSpPr>
            <a:spLocks noGrp="1"/>
          </p:cNvSpPr>
          <p:nvPr>
            <p:ph type="title"/>
          </p:nvPr>
        </p:nvSpPr>
        <p:spPr/>
        <p:txBody>
          <a:bodyPr>
            <a:normAutofit/>
          </a:bodyPr>
          <a:lstStyle/>
          <a:p>
            <a:r>
              <a:rPr lang="zh-CN" altLang="en-US" sz="4400" dirty="0"/>
              <a:t>概述</a:t>
            </a:r>
          </a:p>
        </p:txBody>
      </p:sp>
      <p:sp>
        <p:nvSpPr>
          <p:cNvPr id="3" name="内容占位符 2">
            <a:extLst>
              <a:ext uri="{FF2B5EF4-FFF2-40B4-BE49-F238E27FC236}">
                <a16:creationId xmlns:a16="http://schemas.microsoft.com/office/drawing/2014/main" id="{B89D8AF0-04E4-4E0D-9C73-A2EF7421AC7C}"/>
              </a:ext>
            </a:extLst>
          </p:cNvPr>
          <p:cNvSpPr>
            <a:spLocks noGrp="1"/>
          </p:cNvSpPr>
          <p:nvPr>
            <p:ph idx="1"/>
          </p:nvPr>
        </p:nvSpPr>
        <p:spPr/>
        <p:txBody>
          <a:bodyPr>
            <a:normAutofit/>
          </a:bodyPr>
          <a:lstStyle/>
          <a:p>
            <a:r>
              <a:rPr lang="zh-CN" altLang="en-US" sz="2800" b="1" dirty="0"/>
              <a:t>对话内容重现</a:t>
            </a:r>
            <a:endParaRPr lang="en-US" altLang="zh-CN" sz="2800" b="1" dirty="0"/>
          </a:p>
          <a:p>
            <a:endParaRPr lang="en-US" altLang="zh-CN" sz="2800" b="1" dirty="0"/>
          </a:p>
          <a:p>
            <a:r>
              <a:rPr lang="zh-CN" altLang="zh-CN" sz="2800" b="1" dirty="0"/>
              <a:t>跨文化交流中应注意的要点</a:t>
            </a:r>
            <a:endParaRPr lang="en-US" altLang="zh-CN" sz="2800" b="1" dirty="0"/>
          </a:p>
          <a:p>
            <a:endParaRPr lang="en-US" altLang="zh-CN" sz="2800" b="1" dirty="0"/>
          </a:p>
          <a:p>
            <a:r>
              <a:rPr lang="zh-CN" altLang="zh-CN" sz="2800" b="1" dirty="0"/>
              <a:t>刘欣在对话中如何表述才能取得更好的效果</a:t>
            </a:r>
            <a:endParaRPr lang="zh-CN" altLang="en-US" sz="2800" dirty="0"/>
          </a:p>
        </p:txBody>
      </p:sp>
    </p:spTree>
    <p:extLst>
      <p:ext uri="{BB962C8B-B14F-4D97-AF65-F5344CB8AC3E}">
        <p14:creationId xmlns:p14="http://schemas.microsoft.com/office/powerpoint/2010/main" val="2025849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3767CF6-C999-4ED9-8B89-066EC5EC2607}"/>
              </a:ext>
            </a:extLst>
          </p:cNvPr>
          <p:cNvSpPr>
            <a:spLocks noGrp="1"/>
          </p:cNvSpPr>
          <p:nvPr>
            <p:ph idx="1"/>
          </p:nvPr>
        </p:nvSpPr>
        <p:spPr>
          <a:xfrm>
            <a:off x="677863" y="2286319"/>
            <a:ext cx="8596668" cy="2948621"/>
          </a:xfrm>
        </p:spPr>
        <p:txBody>
          <a:bodyPr/>
          <a:lstStyle/>
          <a:p>
            <a:r>
              <a:rPr lang="en-US" altLang="zh-CN" dirty="0"/>
              <a:t>Q</a:t>
            </a:r>
            <a:r>
              <a:rPr lang="zh-CN" altLang="en-US" dirty="0"/>
              <a:t>：</a:t>
            </a:r>
            <a:r>
              <a:rPr lang="zh-CN" altLang="zh-CN" dirty="0"/>
              <a:t>中国现在作为世界第二大经济体，那中国何时才会放弃发展中国家的身份，而且不再向世界银行申请贷款？</a:t>
            </a:r>
            <a:endParaRPr lang="en-US" altLang="zh-CN" dirty="0"/>
          </a:p>
          <a:p>
            <a:r>
              <a:rPr lang="en-US" altLang="zh-CN" dirty="0"/>
              <a:t>A</a:t>
            </a:r>
            <a:r>
              <a:rPr lang="zh-CN" altLang="en-US" dirty="0"/>
              <a:t>：</a:t>
            </a:r>
            <a:r>
              <a:rPr lang="zh-CN" altLang="zh-CN" dirty="0">
                <a:solidFill>
                  <a:schemeClr val="tx1"/>
                </a:solidFill>
              </a:rPr>
              <a:t>虽然中国整体经济规模巨大，但中国人口</a:t>
            </a:r>
            <a:r>
              <a:rPr lang="en-US" altLang="zh-CN" dirty="0">
                <a:solidFill>
                  <a:schemeClr val="tx1"/>
                </a:solidFill>
              </a:rPr>
              <a:t>14</a:t>
            </a:r>
            <a:r>
              <a:rPr lang="zh-CN" altLang="zh-CN" dirty="0">
                <a:solidFill>
                  <a:schemeClr val="tx1"/>
                </a:solidFill>
              </a:rPr>
              <a:t>亿，超过了美国的三倍。中国的人均</a:t>
            </a:r>
            <a:r>
              <a:rPr lang="en-US" altLang="zh-CN" dirty="0">
                <a:solidFill>
                  <a:schemeClr val="tx1"/>
                </a:solidFill>
              </a:rPr>
              <a:t>GDP</a:t>
            </a:r>
            <a:r>
              <a:rPr lang="zh-CN" altLang="zh-CN" dirty="0">
                <a:solidFill>
                  <a:schemeClr val="tx1"/>
                </a:solidFill>
              </a:rPr>
              <a:t>尚不足美国的六分之一，也比不上发达的欧洲国家。因此，中国依然是发展中国家。当然，作为经济</a:t>
            </a:r>
            <a:r>
              <a:rPr lang="zh-CN" altLang="en-US" dirty="0">
                <a:solidFill>
                  <a:schemeClr val="tx1"/>
                </a:solidFill>
              </a:rPr>
              <a:t>总量</a:t>
            </a:r>
            <a:r>
              <a:rPr lang="zh-CN" altLang="zh-CN" dirty="0">
                <a:solidFill>
                  <a:schemeClr val="tx1"/>
                </a:solidFill>
              </a:rPr>
              <a:t>大国，</a:t>
            </a:r>
            <a:r>
              <a:rPr lang="zh-CN" altLang="zh-CN" dirty="0"/>
              <a:t>我们能在国际上做出贡献</a:t>
            </a:r>
            <a:r>
              <a:rPr lang="zh-CN" altLang="en-US" dirty="0"/>
              <a:t>。</a:t>
            </a:r>
            <a:r>
              <a:rPr lang="zh-CN" altLang="zh-CN" dirty="0"/>
              <a:t>中国的思维讲究公天下，世界环境与</a:t>
            </a:r>
            <a:r>
              <a:rPr lang="zh-CN" altLang="en-US" dirty="0"/>
              <a:t>每个个体</a:t>
            </a:r>
            <a:r>
              <a:rPr lang="zh-CN" altLang="zh-CN" dirty="0"/>
              <a:t>都息息相关，所以我们认为，自己富有的同时帮助大家一同富有才是真的富有，于是我们提出一带一路倡议来帮助共同发展。我们能为世界做出贡献的直接原因是我们文化中存在这样的一份责任心，而正是因为这份责任心，我们才在共同富裕中实现了自己的富裕。</a:t>
            </a:r>
            <a:endParaRPr lang="en-US" altLang="zh-CN" dirty="0"/>
          </a:p>
          <a:p>
            <a:endParaRPr lang="zh-CN" altLang="en-US" dirty="0"/>
          </a:p>
        </p:txBody>
      </p:sp>
      <p:sp>
        <p:nvSpPr>
          <p:cNvPr id="4" name="标题 1">
            <a:extLst>
              <a:ext uri="{FF2B5EF4-FFF2-40B4-BE49-F238E27FC236}">
                <a16:creationId xmlns:a16="http://schemas.microsoft.com/office/drawing/2014/main" id="{03B379ED-3D88-4D06-AFF9-4244E1547351}"/>
              </a:ext>
            </a:extLst>
          </p:cNvPr>
          <p:cNvSpPr>
            <a:spLocks noGrp="1"/>
          </p:cNvSpPr>
          <p:nvPr>
            <p:ph type="title"/>
          </p:nvPr>
        </p:nvSpPr>
        <p:spPr>
          <a:xfrm>
            <a:off x="677863" y="609600"/>
            <a:ext cx="8596312" cy="1320800"/>
          </a:xfrm>
        </p:spPr>
        <p:txBody>
          <a:bodyPr/>
          <a:lstStyle/>
          <a:p>
            <a:r>
              <a:rPr lang="zh-CN" altLang="en-US" dirty="0"/>
              <a:t>话题</a:t>
            </a:r>
            <a:r>
              <a:rPr lang="en-US" altLang="zh-CN" dirty="0"/>
              <a:t>2</a:t>
            </a:r>
            <a:r>
              <a:rPr lang="zh-CN" altLang="en-US" dirty="0"/>
              <a:t>：</a:t>
            </a:r>
            <a:r>
              <a:rPr lang="zh-CN" altLang="zh-CN" b="1" dirty="0"/>
              <a:t>中国国际地位（发展中国家身份）问题</a:t>
            </a:r>
            <a:endParaRPr lang="zh-CN" altLang="en-US" dirty="0"/>
          </a:p>
        </p:txBody>
      </p:sp>
    </p:spTree>
    <p:extLst>
      <p:ext uri="{BB962C8B-B14F-4D97-AF65-F5344CB8AC3E}">
        <p14:creationId xmlns:p14="http://schemas.microsoft.com/office/powerpoint/2010/main" val="12440234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673E19C-BD2A-43DE-9C44-87E5C432DF1B}"/>
              </a:ext>
            </a:extLst>
          </p:cNvPr>
          <p:cNvSpPr>
            <a:spLocks noGrp="1"/>
          </p:cNvSpPr>
          <p:nvPr>
            <p:ph idx="1"/>
          </p:nvPr>
        </p:nvSpPr>
        <p:spPr>
          <a:xfrm>
            <a:off x="677863" y="1990410"/>
            <a:ext cx="8596668" cy="2937191"/>
          </a:xfrm>
        </p:spPr>
        <p:txBody>
          <a:bodyPr/>
          <a:lstStyle/>
          <a:p>
            <a:r>
              <a:rPr lang="en-US" altLang="zh-CN" dirty="0"/>
              <a:t>Q</a:t>
            </a:r>
            <a:r>
              <a:rPr lang="zh-CN" altLang="en-US" dirty="0"/>
              <a:t>：</a:t>
            </a:r>
            <a:r>
              <a:rPr lang="en-US" altLang="zh-CN" dirty="0"/>
              <a:t>2016</a:t>
            </a:r>
            <a:r>
              <a:rPr lang="zh-CN" altLang="zh-CN" dirty="0"/>
              <a:t>年中对美关税是美对中关税的三倍，</a:t>
            </a:r>
            <a:r>
              <a:rPr lang="zh-CN" altLang="en-US" dirty="0"/>
              <a:t>你</a:t>
            </a:r>
            <a:r>
              <a:rPr lang="zh-CN" altLang="zh-CN" dirty="0"/>
              <a:t>怎样看待关税，又是否可以取消关税</a:t>
            </a:r>
            <a:r>
              <a:rPr lang="zh-CN" altLang="en-US" dirty="0"/>
              <a:t>？</a:t>
            </a:r>
            <a:endParaRPr lang="en-US" altLang="zh-CN" dirty="0"/>
          </a:p>
          <a:p>
            <a:r>
              <a:rPr lang="en-US" altLang="zh-CN" dirty="0"/>
              <a:t>A</a:t>
            </a:r>
            <a:r>
              <a:rPr lang="zh-CN" altLang="en-US" dirty="0"/>
              <a:t>：</a:t>
            </a:r>
            <a:r>
              <a:rPr lang="zh-CN" altLang="zh-CN" dirty="0"/>
              <a:t>取消关税可能是个好主意，这能使得中美两国相互出口的商品都更加便宜，对中美双方都是有利的。但是改变关税并不只是中美两国的事情，而是需要达成多方共识。如果降低中美之间的关税，欧洲人、日本人、甚至委内瑞拉人都会来，要求同样的低水平关税。也就是说，国家之间不能区别对待，所以达成关税协议是一个复杂的过程。上一次中国达成减少关税相关协议也是经过了多年的谈判过程的。美国当时为了自身利益，决定可以将关税降低到何种水平，中国也同意了大幅降低关税。如果现在想要降低关税，同样需要经历谈判，最终得到多国同意。</a:t>
            </a:r>
          </a:p>
          <a:p>
            <a:endParaRPr lang="zh-CN" altLang="en-US" dirty="0"/>
          </a:p>
        </p:txBody>
      </p:sp>
      <p:sp>
        <p:nvSpPr>
          <p:cNvPr id="4" name="标题 1">
            <a:extLst>
              <a:ext uri="{FF2B5EF4-FFF2-40B4-BE49-F238E27FC236}">
                <a16:creationId xmlns:a16="http://schemas.microsoft.com/office/drawing/2014/main" id="{D070D49B-F0FC-46C8-92F1-3D707955C90B}"/>
              </a:ext>
            </a:extLst>
          </p:cNvPr>
          <p:cNvSpPr>
            <a:spLocks noGrp="1"/>
          </p:cNvSpPr>
          <p:nvPr>
            <p:ph type="title"/>
          </p:nvPr>
        </p:nvSpPr>
        <p:spPr>
          <a:xfrm>
            <a:off x="677863" y="609600"/>
            <a:ext cx="8596312" cy="1320800"/>
          </a:xfrm>
        </p:spPr>
        <p:txBody>
          <a:bodyPr/>
          <a:lstStyle/>
          <a:p>
            <a:r>
              <a:rPr lang="zh-CN" altLang="en-US" dirty="0"/>
              <a:t>话题</a:t>
            </a:r>
            <a:r>
              <a:rPr lang="en-US" altLang="zh-CN" dirty="0"/>
              <a:t>3</a:t>
            </a:r>
            <a:r>
              <a:rPr lang="zh-CN" altLang="en-US" dirty="0"/>
              <a:t>：关税问题</a:t>
            </a:r>
          </a:p>
        </p:txBody>
      </p:sp>
    </p:spTree>
    <p:extLst>
      <p:ext uri="{BB962C8B-B14F-4D97-AF65-F5344CB8AC3E}">
        <p14:creationId xmlns:p14="http://schemas.microsoft.com/office/powerpoint/2010/main" val="18289724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D89E996-24DF-4B12-9A18-C10292EE993D}"/>
              </a:ext>
            </a:extLst>
          </p:cNvPr>
          <p:cNvSpPr>
            <a:spLocks noGrp="1"/>
          </p:cNvSpPr>
          <p:nvPr>
            <p:ph idx="1"/>
          </p:nvPr>
        </p:nvSpPr>
        <p:spPr>
          <a:xfrm>
            <a:off x="677690" y="2459040"/>
            <a:ext cx="8596668" cy="2468561"/>
          </a:xfrm>
        </p:spPr>
        <p:txBody>
          <a:bodyPr/>
          <a:lstStyle/>
          <a:p>
            <a:r>
              <a:rPr lang="en-US" altLang="zh-CN" dirty="0"/>
              <a:t>Q</a:t>
            </a:r>
            <a:r>
              <a:rPr lang="zh-CN" altLang="en-US" dirty="0"/>
              <a:t>：</a:t>
            </a:r>
            <a:r>
              <a:rPr lang="zh-CN" altLang="zh-CN" dirty="0"/>
              <a:t>如何定义</a:t>
            </a:r>
            <a:r>
              <a:rPr lang="en-US" altLang="zh-CN" dirty="0"/>
              <a:t>“</a:t>
            </a:r>
            <a:r>
              <a:rPr lang="zh-CN" altLang="zh-CN" dirty="0"/>
              <a:t>国家资本主义</a:t>
            </a:r>
            <a:r>
              <a:rPr lang="en-US" altLang="zh-CN" dirty="0"/>
              <a:t>”</a:t>
            </a:r>
            <a:r>
              <a:rPr lang="zh-CN" altLang="en-US" dirty="0"/>
              <a:t>？</a:t>
            </a:r>
            <a:r>
              <a:rPr lang="zh-CN" altLang="zh-CN" dirty="0">
                <a:solidFill>
                  <a:schemeClr val="tx1"/>
                </a:solidFill>
              </a:rPr>
              <a:t>怎么看待中国的经济制度。</a:t>
            </a:r>
            <a:endParaRPr lang="en-US" altLang="zh-CN" dirty="0">
              <a:solidFill>
                <a:schemeClr val="tx1"/>
              </a:solidFill>
            </a:endParaRPr>
          </a:p>
          <a:p>
            <a:r>
              <a:rPr lang="en-US" altLang="zh-CN" dirty="0">
                <a:solidFill>
                  <a:schemeClr val="tx1"/>
                </a:solidFill>
              </a:rPr>
              <a:t>A</a:t>
            </a:r>
            <a:r>
              <a:rPr lang="zh-CN" altLang="en-US" dirty="0">
                <a:solidFill>
                  <a:schemeClr val="tx1"/>
                </a:solidFill>
              </a:rPr>
              <a:t>：我们</a:t>
            </a:r>
            <a:r>
              <a:rPr lang="zh-CN" altLang="zh-CN" dirty="0">
                <a:solidFill>
                  <a:schemeClr val="tx1"/>
                </a:solidFill>
              </a:rPr>
              <a:t>经济制度</a:t>
            </a:r>
            <a:r>
              <a:rPr lang="zh-CN" altLang="zh-CN" dirty="0"/>
              <a:t>的正确表述应当是</a:t>
            </a:r>
            <a:r>
              <a:rPr lang="en-US" altLang="zh-CN" dirty="0"/>
              <a:t>“</a:t>
            </a:r>
            <a:r>
              <a:rPr lang="zh-CN" altLang="zh-CN" dirty="0"/>
              <a:t>中国特色社会主义</a:t>
            </a:r>
            <a:r>
              <a:rPr lang="en-US" altLang="zh-CN" dirty="0"/>
              <a:t>(Socialism with Chinese characteristics)” </a:t>
            </a:r>
            <a:r>
              <a:rPr lang="zh-CN" altLang="en-US" dirty="0">
                <a:solidFill>
                  <a:schemeClr val="tx1"/>
                </a:solidFill>
              </a:rPr>
              <a:t>。</a:t>
            </a:r>
            <a:r>
              <a:rPr lang="zh-CN" altLang="zh-CN" dirty="0">
                <a:solidFill>
                  <a:schemeClr val="tx1"/>
                </a:solidFill>
              </a:rPr>
              <a:t>市场在资源分配上起着主导作用。在市场经济中</a:t>
            </a:r>
            <a:r>
              <a:rPr lang="zh-CN" altLang="en-US" dirty="0">
                <a:solidFill>
                  <a:schemeClr val="tx1"/>
                </a:solidFill>
              </a:rPr>
              <a:t>，</a:t>
            </a:r>
            <a:r>
              <a:rPr lang="zh-CN" altLang="zh-CN" dirty="0">
                <a:solidFill>
                  <a:schemeClr val="tx1"/>
                </a:solidFill>
              </a:rPr>
              <a:t>一些国有企业起着重要作用，但它们的影响在日渐减少，并不是一切都由国家控制。</a:t>
            </a:r>
            <a:r>
              <a:rPr lang="zh-CN" altLang="en-US" dirty="0">
                <a:solidFill>
                  <a:schemeClr val="tx1"/>
                </a:solidFill>
              </a:rPr>
              <a:t>在中国，</a:t>
            </a:r>
            <a:r>
              <a:rPr lang="en-US" altLang="zh-CN" dirty="0">
                <a:solidFill>
                  <a:schemeClr val="tx1"/>
                </a:solidFill>
              </a:rPr>
              <a:t>80%</a:t>
            </a:r>
            <a:r>
              <a:rPr lang="zh-CN" altLang="zh-CN" dirty="0">
                <a:solidFill>
                  <a:schemeClr val="tx1"/>
                </a:solidFill>
              </a:rPr>
              <a:t>的员工在私人企业工作，</a:t>
            </a:r>
            <a:r>
              <a:rPr lang="en-US" altLang="zh-CN" dirty="0">
                <a:solidFill>
                  <a:schemeClr val="tx1"/>
                </a:solidFill>
              </a:rPr>
              <a:t>80%</a:t>
            </a:r>
            <a:r>
              <a:rPr lang="zh-CN" altLang="zh-CN" dirty="0">
                <a:solidFill>
                  <a:schemeClr val="tx1"/>
                </a:solidFill>
              </a:rPr>
              <a:t>的出口产品由民营企业生产，</a:t>
            </a:r>
            <a:r>
              <a:rPr lang="en-US" altLang="zh-CN" dirty="0">
                <a:solidFill>
                  <a:schemeClr val="tx1"/>
                </a:solidFill>
              </a:rPr>
              <a:t>65%</a:t>
            </a:r>
            <a:r>
              <a:rPr lang="zh-CN" altLang="zh-CN" dirty="0">
                <a:solidFill>
                  <a:schemeClr val="tx1"/>
                </a:solidFill>
              </a:rPr>
              <a:t>的技术创新来自私人企业。另外，很多对我们生活影响很大，有些还是国际领先的公司，大多数都是私企。中国的经济并不是一切由国家控制，而是综合型、开放的，充满活力的经济体制。</a:t>
            </a:r>
          </a:p>
          <a:p>
            <a:endParaRPr lang="en-US" altLang="zh-CN" dirty="0">
              <a:solidFill>
                <a:schemeClr val="tx1"/>
              </a:solidFill>
            </a:endParaRPr>
          </a:p>
          <a:p>
            <a:endParaRPr lang="en-US" altLang="zh-CN" dirty="0"/>
          </a:p>
          <a:p>
            <a:endParaRPr lang="zh-CN" altLang="en-US" dirty="0"/>
          </a:p>
        </p:txBody>
      </p:sp>
      <p:sp>
        <p:nvSpPr>
          <p:cNvPr id="5" name="标题 1">
            <a:extLst>
              <a:ext uri="{FF2B5EF4-FFF2-40B4-BE49-F238E27FC236}">
                <a16:creationId xmlns:a16="http://schemas.microsoft.com/office/drawing/2014/main" id="{8D6C700C-2EAE-4AEC-ACB9-6D6B84980BB1}"/>
              </a:ext>
            </a:extLst>
          </p:cNvPr>
          <p:cNvSpPr>
            <a:spLocks noGrp="1"/>
          </p:cNvSpPr>
          <p:nvPr>
            <p:ph type="title"/>
          </p:nvPr>
        </p:nvSpPr>
        <p:spPr>
          <a:xfrm>
            <a:off x="677863" y="609600"/>
            <a:ext cx="8596312" cy="1320800"/>
          </a:xfrm>
        </p:spPr>
        <p:txBody>
          <a:bodyPr/>
          <a:lstStyle/>
          <a:p>
            <a:r>
              <a:rPr lang="zh-CN" altLang="en-US" dirty="0"/>
              <a:t>话题</a:t>
            </a:r>
            <a:r>
              <a:rPr lang="en-US" altLang="zh-CN" dirty="0"/>
              <a:t>4</a:t>
            </a:r>
            <a:r>
              <a:rPr lang="zh-CN" altLang="en-US" dirty="0"/>
              <a:t>：</a:t>
            </a:r>
            <a:r>
              <a:rPr lang="en-US" altLang="zh-CN" b="1" dirty="0"/>
              <a:t>“</a:t>
            </a:r>
            <a:r>
              <a:rPr lang="zh-CN" altLang="zh-CN" b="1" dirty="0"/>
              <a:t>国家资本主义</a:t>
            </a:r>
            <a:r>
              <a:rPr lang="en-US" altLang="zh-CN" b="1" dirty="0"/>
              <a:t>”</a:t>
            </a:r>
            <a:r>
              <a:rPr lang="zh-CN" altLang="zh-CN" b="1" dirty="0"/>
              <a:t>定义及中国经济制度的认识</a:t>
            </a:r>
            <a:endParaRPr lang="zh-CN" altLang="en-US" dirty="0"/>
          </a:p>
        </p:txBody>
      </p:sp>
    </p:spTree>
    <p:extLst>
      <p:ext uri="{BB962C8B-B14F-4D97-AF65-F5344CB8AC3E}">
        <p14:creationId xmlns:p14="http://schemas.microsoft.com/office/powerpoint/2010/main" val="4964755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525D5A-F363-47B4-8E01-3639EE4357F4}"/>
              </a:ext>
            </a:extLst>
          </p:cNvPr>
          <p:cNvSpPr>
            <a:spLocks noGrp="1"/>
          </p:cNvSpPr>
          <p:nvPr>
            <p:ph type="title"/>
          </p:nvPr>
        </p:nvSpPr>
        <p:spPr>
          <a:xfrm>
            <a:off x="3812964" y="1463040"/>
            <a:ext cx="1696296" cy="828041"/>
          </a:xfrm>
        </p:spPr>
        <p:txBody>
          <a:bodyPr/>
          <a:lstStyle/>
          <a:p>
            <a:r>
              <a:rPr lang="zh-CN" altLang="en-US" dirty="0"/>
              <a:t>发出者</a:t>
            </a:r>
          </a:p>
        </p:txBody>
      </p:sp>
      <p:sp>
        <p:nvSpPr>
          <p:cNvPr id="4" name="标题 1">
            <a:extLst>
              <a:ext uri="{FF2B5EF4-FFF2-40B4-BE49-F238E27FC236}">
                <a16:creationId xmlns:a16="http://schemas.microsoft.com/office/drawing/2014/main" id="{0179F0C1-5DB4-4326-B37D-04511B9FDB35}"/>
              </a:ext>
            </a:extLst>
          </p:cNvPr>
          <p:cNvSpPr txBox="1">
            <a:spLocks/>
          </p:cNvSpPr>
          <p:nvPr/>
        </p:nvSpPr>
        <p:spPr>
          <a:xfrm>
            <a:off x="3812964" y="4704079"/>
            <a:ext cx="1696296" cy="82804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t>接受者</a:t>
            </a:r>
          </a:p>
        </p:txBody>
      </p:sp>
      <p:sp>
        <p:nvSpPr>
          <p:cNvPr id="5" name="标题 1">
            <a:extLst>
              <a:ext uri="{FF2B5EF4-FFF2-40B4-BE49-F238E27FC236}">
                <a16:creationId xmlns:a16="http://schemas.microsoft.com/office/drawing/2014/main" id="{87011D47-DB22-42DF-A7DC-E20537A1346F}"/>
              </a:ext>
            </a:extLst>
          </p:cNvPr>
          <p:cNvSpPr txBox="1">
            <a:spLocks/>
          </p:cNvSpPr>
          <p:nvPr/>
        </p:nvSpPr>
        <p:spPr>
          <a:xfrm>
            <a:off x="3590079" y="3146425"/>
            <a:ext cx="2142066" cy="70230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t>传播内容</a:t>
            </a:r>
          </a:p>
        </p:txBody>
      </p:sp>
      <p:sp>
        <p:nvSpPr>
          <p:cNvPr id="8" name="箭头: 下 7">
            <a:extLst>
              <a:ext uri="{FF2B5EF4-FFF2-40B4-BE49-F238E27FC236}">
                <a16:creationId xmlns:a16="http://schemas.microsoft.com/office/drawing/2014/main" id="{5AE0EA62-07FE-44BA-A90B-397EE7EAD452}"/>
              </a:ext>
            </a:extLst>
          </p:cNvPr>
          <p:cNvSpPr/>
          <p:nvPr/>
        </p:nvSpPr>
        <p:spPr>
          <a:xfrm>
            <a:off x="3063133" y="1463040"/>
            <a:ext cx="526946" cy="3825874"/>
          </a:xfrm>
          <a:prstGeom prst="down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箭头: 下 8">
            <a:extLst>
              <a:ext uri="{FF2B5EF4-FFF2-40B4-BE49-F238E27FC236}">
                <a16:creationId xmlns:a16="http://schemas.microsoft.com/office/drawing/2014/main" id="{A6D71799-8810-49B9-AD64-995AA7BD6795}"/>
              </a:ext>
            </a:extLst>
          </p:cNvPr>
          <p:cNvSpPr/>
          <p:nvPr/>
        </p:nvSpPr>
        <p:spPr>
          <a:xfrm rot="10800000">
            <a:off x="5661077" y="3146425"/>
            <a:ext cx="526946" cy="2142489"/>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14942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B7C96F-9087-4F4C-9EF4-63BD20182E18}"/>
              </a:ext>
            </a:extLst>
          </p:cNvPr>
          <p:cNvSpPr>
            <a:spLocks noGrp="1"/>
          </p:cNvSpPr>
          <p:nvPr>
            <p:ph type="title"/>
          </p:nvPr>
        </p:nvSpPr>
        <p:spPr/>
        <p:txBody>
          <a:bodyPr>
            <a:normAutofit/>
          </a:bodyPr>
          <a:lstStyle/>
          <a:p>
            <a:r>
              <a:rPr lang="zh-CN" altLang="en-US" sz="4800" dirty="0"/>
              <a:t>一、对话内容</a:t>
            </a:r>
          </a:p>
        </p:txBody>
      </p:sp>
      <p:sp>
        <p:nvSpPr>
          <p:cNvPr id="3" name="内容占位符 2">
            <a:extLst>
              <a:ext uri="{FF2B5EF4-FFF2-40B4-BE49-F238E27FC236}">
                <a16:creationId xmlns:a16="http://schemas.microsoft.com/office/drawing/2014/main" id="{580ED0BD-E603-468D-B9F2-9861F6683FAE}"/>
              </a:ext>
            </a:extLst>
          </p:cNvPr>
          <p:cNvSpPr>
            <a:spLocks noGrp="1"/>
          </p:cNvSpPr>
          <p:nvPr>
            <p:ph idx="1"/>
          </p:nvPr>
        </p:nvSpPr>
        <p:spPr/>
        <p:txBody>
          <a:bodyPr>
            <a:normAutofit/>
          </a:bodyPr>
          <a:lstStyle/>
          <a:p>
            <a:r>
              <a:rPr lang="zh-CN" altLang="en-US" sz="2800" dirty="0"/>
              <a:t>主要分为四个话题：</a:t>
            </a:r>
            <a:endParaRPr lang="en-US" altLang="zh-CN" sz="2800" dirty="0"/>
          </a:p>
          <a:p>
            <a:pPr marL="0" indent="0">
              <a:buNone/>
            </a:pPr>
            <a:r>
              <a:rPr lang="en-US" altLang="zh-CN" sz="2400" dirty="0"/>
              <a:t>        </a:t>
            </a:r>
            <a:r>
              <a:rPr lang="zh-CN" altLang="zh-CN" sz="2400" dirty="0"/>
              <a:t>知识产权</a:t>
            </a:r>
            <a:endParaRPr lang="en-US" altLang="zh-CN" sz="2400" dirty="0"/>
          </a:p>
          <a:p>
            <a:pPr marL="0" indent="0">
              <a:buNone/>
            </a:pPr>
            <a:r>
              <a:rPr lang="en-US" altLang="zh-CN" sz="2400" dirty="0"/>
              <a:t>        </a:t>
            </a:r>
            <a:r>
              <a:rPr lang="zh-CN" altLang="zh-CN" sz="2400" dirty="0"/>
              <a:t>中国发展中国家的身份</a:t>
            </a:r>
            <a:endParaRPr lang="en-US" altLang="zh-CN" sz="2400" dirty="0"/>
          </a:p>
          <a:p>
            <a:pPr marL="0" indent="0">
              <a:buNone/>
            </a:pPr>
            <a:r>
              <a:rPr lang="en-US" altLang="zh-CN" sz="2400" dirty="0"/>
              <a:t>        </a:t>
            </a:r>
            <a:r>
              <a:rPr lang="zh-CN" altLang="zh-CN" sz="2400" dirty="0"/>
              <a:t>关税</a:t>
            </a:r>
            <a:endParaRPr lang="en-US" altLang="zh-CN" sz="2400" dirty="0"/>
          </a:p>
          <a:p>
            <a:pPr marL="0" indent="0">
              <a:buNone/>
            </a:pPr>
            <a:r>
              <a:rPr lang="en-US" altLang="zh-CN" sz="2400" dirty="0"/>
              <a:t>        </a:t>
            </a:r>
            <a:r>
              <a:rPr lang="zh-CN" altLang="zh-CN" sz="2400" dirty="0"/>
              <a:t>经济体制</a:t>
            </a:r>
            <a:endParaRPr lang="en-US" altLang="zh-CN" sz="2400" dirty="0"/>
          </a:p>
          <a:p>
            <a:endParaRPr lang="zh-CN" altLang="en-US" sz="2800" dirty="0"/>
          </a:p>
        </p:txBody>
      </p:sp>
    </p:spTree>
    <p:extLst>
      <p:ext uri="{BB962C8B-B14F-4D97-AF65-F5344CB8AC3E}">
        <p14:creationId xmlns:p14="http://schemas.microsoft.com/office/powerpoint/2010/main" val="366943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D10694-D393-4DC2-82A5-B8B6435532A9}"/>
              </a:ext>
            </a:extLst>
          </p:cNvPr>
          <p:cNvSpPr>
            <a:spLocks noGrp="1"/>
          </p:cNvSpPr>
          <p:nvPr>
            <p:ph type="title"/>
          </p:nvPr>
        </p:nvSpPr>
        <p:spPr/>
        <p:txBody>
          <a:bodyPr/>
          <a:lstStyle/>
          <a:p>
            <a:r>
              <a:rPr lang="zh-CN" altLang="en-US" dirty="0"/>
              <a:t>话题</a:t>
            </a:r>
            <a:r>
              <a:rPr lang="en-US" altLang="zh-CN" dirty="0"/>
              <a:t>1</a:t>
            </a:r>
            <a:r>
              <a:rPr lang="zh-CN" altLang="en-US" dirty="0"/>
              <a:t>：知识产权</a:t>
            </a:r>
          </a:p>
        </p:txBody>
      </p:sp>
      <p:sp>
        <p:nvSpPr>
          <p:cNvPr id="3" name="内容占位符 2">
            <a:extLst>
              <a:ext uri="{FF2B5EF4-FFF2-40B4-BE49-F238E27FC236}">
                <a16:creationId xmlns:a16="http://schemas.microsoft.com/office/drawing/2014/main" id="{12F2BEFA-611A-421E-9A5F-AC3A42E98A80}"/>
              </a:ext>
            </a:extLst>
          </p:cNvPr>
          <p:cNvSpPr>
            <a:spLocks noGrp="1"/>
          </p:cNvSpPr>
          <p:nvPr>
            <p:ph idx="1"/>
          </p:nvPr>
        </p:nvSpPr>
        <p:spPr>
          <a:xfrm>
            <a:off x="677334" y="2160589"/>
            <a:ext cx="8596668" cy="3880773"/>
          </a:xfrm>
        </p:spPr>
        <p:txBody>
          <a:bodyPr>
            <a:normAutofit/>
          </a:bodyPr>
          <a:lstStyle/>
          <a:p>
            <a:r>
              <a:rPr lang="zh-CN" altLang="zh-CN" sz="2400" dirty="0"/>
              <a:t>如果美国公司面临研究成果被盗窃的风险，如何在中国发展业务</a:t>
            </a:r>
            <a:r>
              <a:rPr lang="zh-CN" altLang="en-US" sz="2400" dirty="0"/>
              <a:t>？</a:t>
            </a:r>
            <a:endParaRPr lang="en-US" altLang="zh-CN" sz="2400" dirty="0"/>
          </a:p>
          <a:p>
            <a:pPr marL="0" indent="0">
              <a:buNone/>
            </a:pPr>
            <a:r>
              <a:rPr lang="en-US" altLang="zh-CN" sz="2400" dirty="0">
                <a:solidFill>
                  <a:schemeClr val="tx1"/>
                </a:solidFill>
              </a:rPr>
              <a:t>	</a:t>
            </a:r>
            <a:r>
              <a:rPr lang="zh-CN" altLang="en-US" sz="2000" dirty="0">
                <a:solidFill>
                  <a:srgbClr val="7030A0"/>
                </a:solidFill>
                <a:latin typeface="华文楷体" panose="02010600040101010101" pitchFamily="2" charset="-122"/>
                <a:ea typeface="华文楷体" panose="02010600040101010101" pitchFamily="2" charset="-122"/>
              </a:rPr>
              <a:t>在</a:t>
            </a:r>
            <a:r>
              <a:rPr lang="zh-CN" altLang="zh-CN" sz="2000" dirty="0">
                <a:solidFill>
                  <a:srgbClr val="7030A0"/>
                </a:solidFill>
                <a:latin typeface="华文楷体" panose="02010600040101010101" pitchFamily="2" charset="-122"/>
                <a:ea typeface="华文楷体" panose="02010600040101010101" pitchFamily="2" charset="-122"/>
              </a:rPr>
              <a:t>中国开展业务的</a:t>
            </a:r>
            <a:r>
              <a:rPr lang="zh-CN" altLang="en-US" sz="2000" dirty="0">
                <a:solidFill>
                  <a:srgbClr val="7030A0"/>
                </a:solidFill>
                <a:latin typeface="华文楷体" panose="02010600040101010101" pitchFamily="2" charset="-122"/>
                <a:ea typeface="华文楷体" panose="02010600040101010101" pitchFamily="2" charset="-122"/>
              </a:rPr>
              <a:t>美国</a:t>
            </a:r>
            <a:r>
              <a:rPr lang="zh-CN" altLang="zh-CN" sz="2000" dirty="0">
                <a:solidFill>
                  <a:srgbClr val="7030A0"/>
                </a:solidFill>
                <a:latin typeface="华文楷体" panose="02010600040101010101" pitchFamily="2" charset="-122"/>
                <a:ea typeface="华文楷体" panose="02010600040101010101" pitchFamily="2" charset="-122"/>
              </a:rPr>
              <a:t>公司</a:t>
            </a:r>
            <a:r>
              <a:rPr lang="zh-CN" altLang="en-US" sz="2000" dirty="0">
                <a:solidFill>
                  <a:srgbClr val="7030A0"/>
                </a:solidFill>
                <a:latin typeface="华文楷体" panose="02010600040101010101" pitchFamily="2" charset="-122"/>
                <a:ea typeface="华文楷体" panose="02010600040101010101" pitchFamily="2" charset="-122"/>
              </a:rPr>
              <a:t>同样</a:t>
            </a:r>
            <a:r>
              <a:rPr lang="zh-CN" altLang="zh-CN" sz="2000" dirty="0">
                <a:solidFill>
                  <a:srgbClr val="7030A0"/>
                </a:solidFill>
                <a:latin typeface="华文楷体" panose="02010600040101010101" pitchFamily="2" charset="-122"/>
                <a:ea typeface="华文楷体" panose="02010600040101010101" pitchFamily="2" charset="-122"/>
              </a:rPr>
              <a:t>有利可图</a:t>
            </a:r>
            <a:endParaRPr lang="en-US" altLang="zh-CN" sz="2000" dirty="0">
              <a:solidFill>
                <a:srgbClr val="7030A0"/>
              </a:solidFill>
              <a:latin typeface="华文楷体" panose="02010600040101010101" pitchFamily="2" charset="-122"/>
              <a:ea typeface="华文楷体" panose="02010600040101010101" pitchFamily="2" charset="-122"/>
            </a:endParaRPr>
          </a:p>
          <a:p>
            <a:endParaRPr lang="en-US" altLang="zh-CN" sz="2400" dirty="0"/>
          </a:p>
          <a:p>
            <a:r>
              <a:rPr lang="zh-CN" altLang="zh-CN" sz="2400" dirty="0"/>
              <a:t>华为被赶出美国市场，中国对此十分不满。但是如果允许华为进入美国市场，就必须共享知识产权，那中方又是否愿意</a:t>
            </a:r>
            <a:r>
              <a:rPr lang="zh-CN" altLang="en-US" sz="2400" dirty="0"/>
              <a:t>？</a:t>
            </a:r>
            <a:endParaRPr lang="zh-CN" altLang="zh-CN" sz="2400" dirty="0"/>
          </a:p>
          <a:p>
            <a:pPr marL="0" indent="0">
              <a:buNone/>
            </a:pPr>
            <a:r>
              <a:rPr lang="en-US" altLang="zh-CN" sz="2000" dirty="0">
                <a:solidFill>
                  <a:srgbClr val="7030A0"/>
                </a:solidFill>
                <a:latin typeface="华文楷体" panose="02010600040101010101" pitchFamily="2" charset="-122"/>
                <a:ea typeface="华文楷体" panose="02010600040101010101" pitchFamily="2" charset="-122"/>
              </a:rPr>
              <a:t>	</a:t>
            </a:r>
            <a:r>
              <a:rPr lang="zh-CN" altLang="en-US" sz="2000" dirty="0">
                <a:solidFill>
                  <a:srgbClr val="7030A0"/>
                </a:solidFill>
                <a:latin typeface="华文楷体" panose="02010600040101010101" pitchFamily="2" charset="-122"/>
                <a:ea typeface="华文楷体" panose="02010600040101010101" pitchFamily="2" charset="-122"/>
              </a:rPr>
              <a:t>要</a:t>
            </a:r>
            <a:r>
              <a:rPr lang="zh-CN" altLang="zh-CN" sz="2000" dirty="0">
                <a:solidFill>
                  <a:srgbClr val="7030A0"/>
                </a:solidFill>
                <a:latin typeface="华文楷体" panose="02010600040101010101" pitchFamily="2" charset="-122"/>
                <a:ea typeface="华文楷体" panose="02010600040101010101" pitchFamily="2" charset="-122"/>
              </a:rPr>
              <a:t>互相学习，</a:t>
            </a:r>
            <a:r>
              <a:rPr lang="zh-CN" altLang="en-US" sz="2000" dirty="0">
                <a:solidFill>
                  <a:srgbClr val="7030A0"/>
                </a:solidFill>
                <a:latin typeface="华文楷体" panose="02010600040101010101" pitchFamily="2" charset="-122"/>
                <a:ea typeface="华文楷体" panose="02010600040101010101" pitchFamily="2" charset="-122"/>
              </a:rPr>
              <a:t>并</a:t>
            </a:r>
            <a:r>
              <a:rPr lang="zh-CN" altLang="zh-CN" sz="2000" dirty="0">
                <a:solidFill>
                  <a:srgbClr val="7030A0"/>
                </a:solidFill>
                <a:latin typeface="华文楷体" panose="02010600040101010101" pitchFamily="2" charset="-122"/>
                <a:ea typeface="华文楷体" panose="02010600040101010101" pitchFamily="2" charset="-122"/>
              </a:rPr>
              <a:t>为技术和产权支付相应的费用</a:t>
            </a:r>
            <a:endParaRPr lang="en-US" altLang="zh-CN" sz="2000" dirty="0">
              <a:solidFill>
                <a:srgbClr val="7030A0"/>
              </a:solidFill>
              <a:latin typeface="华文楷体" panose="02010600040101010101" pitchFamily="2" charset="-122"/>
              <a:ea typeface="华文楷体" panose="02010600040101010101" pitchFamily="2" charset="-122"/>
            </a:endParaRPr>
          </a:p>
          <a:p>
            <a:pPr marL="0" indent="0">
              <a:buNone/>
            </a:pPr>
            <a:endParaRPr lang="zh-CN" altLang="zh-CN" sz="2400" dirty="0"/>
          </a:p>
          <a:p>
            <a:endParaRPr lang="zh-CN" altLang="en-US" sz="2400" dirty="0"/>
          </a:p>
        </p:txBody>
      </p:sp>
    </p:spTree>
    <p:extLst>
      <p:ext uri="{BB962C8B-B14F-4D97-AF65-F5344CB8AC3E}">
        <p14:creationId xmlns:p14="http://schemas.microsoft.com/office/powerpoint/2010/main" val="3665837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670177-DCAA-4F2E-A2FB-B59C7611322D}"/>
              </a:ext>
            </a:extLst>
          </p:cNvPr>
          <p:cNvSpPr>
            <a:spLocks noGrp="1"/>
          </p:cNvSpPr>
          <p:nvPr>
            <p:ph type="title"/>
          </p:nvPr>
        </p:nvSpPr>
        <p:spPr/>
        <p:txBody>
          <a:bodyPr/>
          <a:lstStyle/>
          <a:p>
            <a:r>
              <a:rPr lang="zh-CN" altLang="en-US" dirty="0"/>
              <a:t>话题</a:t>
            </a:r>
            <a:r>
              <a:rPr lang="en-US" altLang="zh-CN" dirty="0"/>
              <a:t>2</a:t>
            </a:r>
            <a:r>
              <a:rPr lang="zh-CN" altLang="en-US" dirty="0"/>
              <a:t>：</a:t>
            </a:r>
            <a:r>
              <a:rPr lang="zh-CN" altLang="zh-CN" b="1" dirty="0"/>
              <a:t>中国国际地位（发展中国家身份）问题</a:t>
            </a:r>
            <a:endParaRPr lang="zh-CN" altLang="en-US" dirty="0"/>
          </a:p>
        </p:txBody>
      </p:sp>
      <p:sp>
        <p:nvSpPr>
          <p:cNvPr id="3" name="内容占位符 2">
            <a:extLst>
              <a:ext uri="{FF2B5EF4-FFF2-40B4-BE49-F238E27FC236}">
                <a16:creationId xmlns:a16="http://schemas.microsoft.com/office/drawing/2014/main" id="{AD8D9A01-4304-4088-970B-5A775C60E59E}"/>
              </a:ext>
            </a:extLst>
          </p:cNvPr>
          <p:cNvSpPr>
            <a:spLocks noGrp="1"/>
          </p:cNvSpPr>
          <p:nvPr>
            <p:ph idx="1"/>
          </p:nvPr>
        </p:nvSpPr>
        <p:spPr/>
        <p:txBody>
          <a:bodyPr>
            <a:normAutofit/>
          </a:bodyPr>
          <a:lstStyle/>
          <a:p>
            <a:r>
              <a:rPr lang="zh-CN" altLang="zh-CN" sz="2400" dirty="0"/>
              <a:t>中国现在作为世界第二大经济体，那中国何时才会放弃发展中国家的身份，而且不再向世界银行申请贷款？</a:t>
            </a:r>
            <a:endParaRPr lang="en-US" altLang="zh-CN" sz="2400" dirty="0"/>
          </a:p>
          <a:p>
            <a:pPr marL="0" indent="0">
              <a:buNone/>
            </a:pPr>
            <a:endParaRPr lang="en-US" altLang="zh-CN" sz="2000" dirty="0">
              <a:solidFill>
                <a:srgbClr val="7030A0"/>
              </a:solidFill>
              <a:latin typeface="华文楷体" panose="02010600040101010101" pitchFamily="2" charset="-122"/>
              <a:ea typeface="华文楷体" panose="02010600040101010101" pitchFamily="2" charset="-122"/>
            </a:endParaRPr>
          </a:p>
          <a:p>
            <a:pPr marL="0" indent="0">
              <a:buNone/>
            </a:pPr>
            <a:r>
              <a:rPr lang="en-US" altLang="zh-CN" sz="2000" dirty="0">
                <a:solidFill>
                  <a:srgbClr val="7030A0"/>
                </a:solidFill>
                <a:latin typeface="华文楷体" panose="02010600040101010101" pitchFamily="2" charset="-122"/>
                <a:ea typeface="华文楷体" panose="02010600040101010101" pitchFamily="2" charset="-122"/>
              </a:rPr>
              <a:t>	</a:t>
            </a:r>
            <a:r>
              <a:rPr lang="zh-CN" altLang="en-US" sz="2000" dirty="0">
                <a:solidFill>
                  <a:srgbClr val="7030A0"/>
                </a:solidFill>
                <a:latin typeface="华文楷体" panose="02010600040101010101" pitchFamily="2" charset="-122"/>
                <a:ea typeface="华文楷体" panose="02010600040101010101" pitchFamily="2" charset="-122"/>
              </a:rPr>
              <a:t>经济总体规模巨大，但人均</a:t>
            </a:r>
            <a:r>
              <a:rPr lang="en-US" altLang="zh-CN" sz="2000" dirty="0">
                <a:solidFill>
                  <a:srgbClr val="7030A0"/>
                </a:solidFill>
                <a:latin typeface="华文楷体" panose="02010600040101010101" pitchFamily="2" charset="-122"/>
                <a:ea typeface="华文楷体" panose="02010600040101010101" pitchFamily="2" charset="-122"/>
              </a:rPr>
              <a:t>GDP</a:t>
            </a:r>
            <a:r>
              <a:rPr lang="zh-CN" altLang="en-US" sz="2000" dirty="0">
                <a:solidFill>
                  <a:srgbClr val="7030A0"/>
                </a:solidFill>
                <a:latin typeface="华文楷体" panose="02010600040101010101" pitchFamily="2" charset="-122"/>
                <a:ea typeface="华文楷体" panose="02010600040101010101" pitchFamily="2" charset="-122"/>
              </a:rPr>
              <a:t>不足</a:t>
            </a:r>
            <a:endParaRPr lang="en-US" altLang="zh-CN" sz="2000" dirty="0">
              <a:solidFill>
                <a:srgbClr val="7030A0"/>
              </a:solidFill>
              <a:latin typeface="华文楷体" panose="02010600040101010101" pitchFamily="2" charset="-122"/>
              <a:ea typeface="华文楷体" panose="02010600040101010101" pitchFamily="2" charset="-122"/>
            </a:endParaRPr>
          </a:p>
          <a:p>
            <a:pPr marL="0" indent="0">
              <a:buNone/>
            </a:pPr>
            <a:endParaRPr lang="en-US" altLang="zh-CN" sz="2000" dirty="0">
              <a:solidFill>
                <a:srgbClr val="7030A0"/>
              </a:solidFill>
              <a:latin typeface="华文楷体" panose="02010600040101010101" pitchFamily="2" charset="-122"/>
              <a:ea typeface="华文楷体" panose="02010600040101010101" pitchFamily="2" charset="-122"/>
            </a:endParaRPr>
          </a:p>
          <a:p>
            <a:pPr marL="0" indent="0">
              <a:buNone/>
            </a:pPr>
            <a:r>
              <a:rPr lang="en-US" altLang="zh-CN" sz="2000" dirty="0">
                <a:solidFill>
                  <a:srgbClr val="7030A0"/>
                </a:solidFill>
                <a:latin typeface="华文楷体" panose="02010600040101010101" pitchFamily="2" charset="-122"/>
                <a:ea typeface="华文楷体" panose="02010600040101010101" pitchFamily="2" charset="-122"/>
              </a:rPr>
              <a:t>	</a:t>
            </a:r>
            <a:r>
              <a:rPr lang="zh-CN" altLang="en-US" sz="2000" dirty="0">
                <a:solidFill>
                  <a:srgbClr val="7030A0"/>
                </a:solidFill>
                <a:latin typeface="华文楷体" panose="02010600040101010101" pitchFamily="2" charset="-122"/>
                <a:ea typeface="华文楷体" panose="02010600040101010101" pitchFamily="2" charset="-122"/>
              </a:rPr>
              <a:t>中国为世界作出了许多贡献</a:t>
            </a:r>
          </a:p>
        </p:txBody>
      </p:sp>
    </p:spTree>
    <p:extLst>
      <p:ext uri="{BB962C8B-B14F-4D97-AF65-F5344CB8AC3E}">
        <p14:creationId xmlns:p14="http://schemas.microsoft.com/office/powerpoint/2010/main" val="3855913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2212EE-0871-4924-BF96-421C5C6695A1}"/>
              </a:ext>
            </a:extLst>
          </p:cNvPr>
          <p:cNvSpPr>
            <a:spLocks noGrp="1"/>
          </p:cNvSpPr>
          <p:nvPr>
            <p:ph type="title"/>
          </p:nvPr>
        </p:nvSpPr>
        <p:spPr/>
        <p:txBody>
          <a:bodyPr/>
          <a:lstStyle/>
          <a:p>
            <a:r>
              <a:rPr lang="zh-CN" altLang="en-US" dirty="0"/>
              <a:t>话题</a:t>
            </a:r>
            <a:r>
              <a:rPr lang="en-US" altLang="zh-CN" dirty="0"/>
              <a:t>3</a:t>
            </a:r>
            <a:r>
              <a:rPr lang="zh-CN" altLang="en-US" dirty="0"/>
              <a:t>：关税问题</a:t>
            </a:r>
          </a:p>
        </p:txBody>
      </p:sp>
      <p:sp>
        <p:nvSpPr>
          <p:cNvPr id="3" name="内容占位符 2">
            <a:extLst>
              <a:ext uri="{FF2B5EF4-FFF2-40B4-BE49-F238E27FC236}">
                <a16:creationId xmlns:a16="http://schemas.microsoft.com/office/drawing/2014/main" id="{BA278421-B6AA-4333-A98B-8872D36FF9D5}"/>
              </a:ext>
            </a:extLst>
          </p:cNvPr>
          <p:cNvSpPr>
            <a:spLocks noGrp="1"/>
          </p:cNvSpPr>
          <p:nvPr>
            <p:ph idx="1"/>
          </p:nvPr>
        </p:nvSpPr>
        <p:spPr/>
        <p:txBody>
          <a:bodyPr>
            <a:normAutofit/>
          </a:bodyPr>
          <a:lstStyle/>
          <a:p>
            <a:r>
              <a:rPr lang="en-US" altLang="zh-CN" sz="2400" dirty="0"/>
              <a:t>Trish</a:t>
            </a:r>
            <a:r>
              <a:rPr lang="zh-CN" altLang="zh-CN" sz="2400" dirty="0"/>
              <a:t>表示在</a:t>
            </a:r>
            <a:r>
              <a:rPr lang="en-US" altLang="zh-CN" sz="2400" dirty="0"/>
              <a:t>2016</a:t>
            </a:r>
            <a:r>
              <a:rPr lang="zh-CN" altLang="zh-CN" sz="2400" dirty="0"/>
              <a:t>年，中国对美国收取的关税高达</a:t>
            </a:r>
            <a:r>
              <a:rPr lang="en-US" altLang="zh-CN" sz="2400" dirty="0"/>
              <a:t>9.9%</a:t>
            </a:r>
            <a:r>
              <a:rPr lang="zh-CN" altLang="zh-CN" sz="2400" dirty="0"/>
              <a:t>。</a:t>
            </a:r>
            <a:endParaRPr lang="en-US" altLang="zh-CN" sz="2400" dirty="0"/>
          </a:p>
          <a:p>
            <a:pPr marL="0" indent="0">
              <a:buNone/>
            </a:pPr>
            <a:r>
              <a:rPr lang="en-US" altLang="zh-CN" sz="2000" dirty="0">
                <a:solidFill>
                  <a:srgbClr val="7030A0"/>
                </a:solidFill>
                <a:latin typeface="华文楷体" panose="02010600040101010101" pitchFamily="2" charset="-122"/>
                <a:ea typeface="华文楷体" panose="02010600040101010101" pitchFamily="2" charset="-122"/>
              </a:rPr>
              <a:t>	</a:t>
            </a:r>
            <a:endParaRPr lang="en-US" altLang="zh-CN" sz="2400" dirty="0"/>
          </a:p>
          <a:p>
            <a:r>
              <a:rPr lang="en-US" altLang="zh-CN" sz="2400" dirty="0"/>
              <a:t>Trish</a:t>
            </a:r>
            <a:r>
              <a:rPr lang="zh-CN" altLang="zh-CN" sz="2400" dirty="0"/>
              <a:t>问刘欣怎样看待关税，又是否可以取消关税</a:t>
            </a:r>
            <a:r>
              <a:rPr lang="zh-CN" altLang="en-US" sz="2400" dirty="0"/>
              <a:t>？</a:t>
            </a:r>
            <a:endParaRPr lang="en-US" altLang="zh-CN" sz="2400" dirty="0"/>
          </a:p>
          <a:p>
            <a:endParaRPr lang="en-US" altLang="zh-CN" sz="2000" dirty="0">
              <a:solidFill>
                <a:srgbClr val="7030A0"/>
              </a:solidFill>
              <a:latin typeface="华文楷体" panose="02010600040101010101" pitchFamily="2" charset="-122"/>
              <a:ea typeface="华文楷体" panose="02010600040101010101" pitchFamily="2" charset="-122"/>
            </a:endParaRPr>
          </a:p>
          <a:p>
            <a:pPr marL="0" indent="0">
              <a:buNone/>
            </a:pPr>
            <a:r>
              <a:rPr lang="en-US" altLang="zh-CN" sz="2000" dirty="0">
                <a:solidFill>
                  <a:srgbClr val="7030A0"/>
                </a:solidFill>
                <a:latin typeface="华文楷体" panose="02010600040101010101" pitchFamily="2" charset="-122"/>
                <a:ea typeface="华文楷体" panose="02010600040101010101" pitchFamily="2" charset="-122"/>
              </a:rPr>
              <a:t>	</a:t>
            </a:r>
            <a:r>
              <a:rPr lang="zh-CN" altLang="zh-CN" sz="2000" dirty="0">
                <a:solidFill>
                  <a:srgbClr val="7030A0"/>
                </a:solidFill>
                <a:latin typeface="华文楷体" panose="02010600040101010101" pitchFamily="2" charset="-122"/>
                <a:ea typeface="华文楷体" panose="02010600040101010101" pitchFamily="2" charset="-122"/>
              </a:rPr>
              <a:t>改变关税需要达成多方共识</a:t>
            </a:r>
            <a:endParaRPr lang="en-US" altLang="zh-CN" sz="2000" dirty="0">
              <a:solidFill>
                <a:srgbClr val="7030A0"/>
              </a:solidFill>
              <a:latin typeface="华文楷体" panose="02010600040101010101" pitchFamily="2" charset="-122"/>
              <a:ea typeface="华文楷体" panose="02010600040101010101" pitchFamily="2" charset="-122"/>
            </a:endParaRPr>
          </a:p>
          <a:p>
            <a:endParaRPr lang="en-US" altLang="zh-CN" sz="2400" dirty="0"/>
          </a:p>
          <a:p>
            <a:endParaRPr lang="zh-CN" altLang="en-US" sz="2400" dirty="0"/>
          </a:p>
        </p:txBody>
      </p:sp>
    </p:spTree>
    <p:extLst>
      <p:ext uri="{BB962C8B-B14F-4D97-AF65-F5344CB8AC3E}">
        <p14:creationId xmlns:p14="http://schemas.microsoft.com/office/powerpoint/2010/main" val="2002849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AAC8A6-F65A-422C-BB22-EB02C224EC49}"/>
              </a:ext>
            </a:extLst>
          </p:cNvPr>
          <p:cNvSpPr>
            <a:spLocks noGrp="1"/>
          </p:cNvSpPr>
          <p:nvPr>
            <p:ph type="title"/>
          </p:nvPr>
        </p:nvSpPr>
        <p:spPr/>
        <p:txBody>
          <a:bodyPr/>
          <a:lstStyle/>
          <a:p>
            <a:r>
              <a:rPr lang="zh-CN" altLang="en-US" dirty="0"/>
              <a:t>话题</a:t>
            </a:r>
            <a:r>
              <a:rPr lang="en-US" altLang="zh-CN" dirty="0"/>
              <a:t>4</a:t>
            </a:r>
            <a:r>
              <a:rPr lang="zh-CN" altLang="en-US" dirty="0"/>
              <a:t>：</a:t>
            </a:r>
            <a:r>
              <a:rPr lang="en-US" altLang="zh-CN" b="1" dirty="0"/>
              <a:t>“</a:t>
            </a:r>
            <a:r>
              <a:rPr lang="zh-CN" altLang="zh-CN" b="1" dirty="0"/>
              <a:t>国家资本主义</a:t>
            </a:r>
            <a:r>
              <a:rPr lang="en-US" altLang="zh-CN" b="1" dirty="0"/>
              <a:t>”</a:t>
            </a:r>
            <a:r>
              <a:rPr lang="zh-CN" altLang="zh-CN" b="1" dirty="0"/>
              <a:t>定义及中国经济制度的认识</a:t>
            </a:r>
            <a:endParaRPr lang="zh-CN" altLang="en-US" dirty="0"/>
          </a:p>
        </p:txBody>
      </p:sp>
      <p:sp>
        <p:nvSpPr>
          <p:cNvPr id="3" name="内容占位符 2">
            <a:extLst>
              <a:ext uri="{FF2B5EF4-FFF2-40B4-BE49-F238E27FC236}">
                <a16:creationId xmlns:a16="http://schemas.microsoft.com/office/drawing/2014/main" id="{C826B09E-DB16-4CBB-9F59-CCA0F806DE7A}"/>
              </a:ext>
            </a:extLst>
          </p:cNvPr>
          <p:cNvSpPr>
            <a:spLocks noGrp="1"/>
          </p:cNvSpPr>
          <p:nvPr>
            <p:ph idx="1"/>
          </p:nvPr>
        </p:nvSpPr>
        <p:spPr/>
        <p:txBody>
          <a:bodyPr>
            <a:normAutofit/>
          </a:bodyPr>
          <a:lstStyle/>
          <a:p>
            <a:endParaRPr lang="en-US" altLang="zh-CN" sz="2400" dirty="0"/>
          </a:p>
          <a:p>
            <a:r>
              <a:rPr lang="zh-CN" altLang="zh-CN" sz="2400" dirty="0"/>
              <a:t>刘欣如何定义</a:t>
            </a:r>
            <a:r>
              <a:rPr lang="en-US" altLang="zh-CN" sz="2400" dirty="0"/>
              <a:t>“</a:t>
            </a:r>
            <a:r>
              <a:rPr lang="zh-CN" altLang="zh-CN" sz="2400" dirty="0"/>
              <a:t>国家资本主义</a:t>
            </a:r>
            <a:r>
              <a:rPr lang="en-US" altLang="zh-CN" sz="2400" dirty="0"/>
              <a:t>”</a:t>
            </a:r>
            <a:r>
              <a:rPr lang="zh-CN" altLang="en-US" sz="2400" dirty="0"/>
              <a:t>？</a:t>
            </a:r>
            <a:endParaRPr lang="en-US" altLang="zh-CN" sz="2400" dirty="0"/>
          </a:p>
          <a:p>
            <a:pPr marL="0" indent="0">
              <a:buNone/>
            </a:pPr>
            <a:endParaRPr lang="en-US" altLang="zh-CN" sz="2000" dirty="0">
              <a:solidFill>
                <a:srgbClr val="7030A0"/>
              </a:solidFill>
              <a:latin typeface="华文楷体" panose="02010600040101010101" pitchFamily="2" charset="-122"/>
              <a:ea typeface="华文楷体" panose="02010600040101010101" pitchFamily="2" charset="-122"/>
            </a:endParaRPr>
          </a:p>
          <a:p>
            <a:pPr marL="0" indent="0">
              <a:buNone/>
            </a:pPr>
            <a:r>
              <a:rPr lang="en-US" altLang="zh-CN" sz="2000" dirty="0">
                <a:solidFill>
                  <a:srgbClr val="7030A0"/>
                </a:solidFill>
                <a:latin typeface="华文楷体" panose="02010600040101010101" pitchFamily="2" charset="-122"/>
                <a:ea typeface="华文楷体" panose="02010600040101010101" pitchFamily="2" charset="-122"/>
              </a:rPr>
              <a:t>	</a:t>
            </a:r>
            <a:r>
              <a:rPr lang="zh-CN" altLang="zh-CN" sz="2000" dirty="0">
                <a:solidFill>
                  <a:srgbClr val="7030A0"/>
                </a:solidFill>
                <a:latin typeface="华文楷体" panose="02010600040101010101" pitchFamily="2" charset="-122"/>
                <a:ea typeface="华文楷体" panose="02010600040101010101" pitchFamily="2" charset="-122"/>
              </a:rPr>
              <a:t>具有中国特色社会主义的经济制度，市场在资源分配上起着主导作用</a:t>
            </a:r>
            <a:endParaRPr lang="en-US" altLang="zh-CN" sz="2000" dirty="0">
              <a:solidFill>
                <a:srgbClr val="7030A0"/>
              </a:solidFill>
              <a:latin typeface="华文楷体" panose="02010600040101010101" pitchFamily="2" charset="-122"/>
              <a:ea typeface="华文楷体" panose="02010600040101010101" pitchFamily="2" charset="-122"/>
            </a:endParaRPr>
          </a:p>
          <a:p>
            <a:pPr marL="0" indent="0">
              <a:buNone/>
            </a:pPr>
            <a:endParaRPr lang="en-US" altLang="zh-CN" sz="2000" dirty="0">
              <a:solidFill>
                <a:srgbClr val="7030A0"/>
              </a:solidFill>
              <a:latin typeface="华文楷体" panose="02010600040101010101" pitchFamily="2" charset="-122"/>
              <a:ea typeface="华文楷体" panose="02010600040101010101" pitchFamily="2" charset="-122"/>
            </a:endParaRPr>
          </a:p>
          <a:p>
            <a:pPr marL="0" indent="0">
              <a:buNone/>
            </a:pPr>
            <a:r>
              <a:rPr lang="en-US" altLang="zh-CN" sz="2000" dirty="0">
                <a:solidFill>
                  <a:srgbClr val="7030A0"/>
                </a:solidFill>
                <a:latin typeface="华文楷体" panose="02010600040101010101" pitchFamily="2" charset="-122"/>
                <a:ea typeface="华文楷体" panose="02010600040101010101" pitchFamily="2" charset="-122"/>
              </a:rPr>
              <a:t>	</a:t>
            </a:r>
            <a:r>
              <a:rPr lang="zh-CN" altLang="en-US" sz="2000" dirty="0">
                <a:solidFill>
                  <a:srgbClr val="7030A0"/>
                </a:solidFill>
                <a:latin typeface="华文楷体" panose="02010600040101010101" pitchFamily="2" charset="-122"/>
                <a:ea typeface="华文楷体" panose="02010600040101010101" pitchFamily="2" charset="-122"/>
              </a:rPr>
              <a:t>统计数据说明</a:t>
            </a:r>
          </a:p>
        </p:txBody>
      </p:sp>
    </p:spTree>
    <p:extLst>
      <p:ext uri="{BB962C8B-B14F-4D97-AF65-F5344CB8AC3E}">
        <p14:creationId xmlns:p14="http://schemas.microsoft.com/office/powerpoint/2010/main" val="669354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2C4A74-DAA9-48B6-BC51-F72C4AB24535}"/>
              </a:ext>
            </a:extLst>
          </p:cNvPr>
          <p:cNvSpPr>
            <a:spLocks noGrp="1"/>
          </p:cNvSpPr>
          <p:nvPr>
            <p:ph type="ctrTitle"/>
          </p:nvPr>
        </p:nvSpPr>
        <p:spPr>
          <a:xfrm>
            <a:off x="1507067" y="1852863"/>
            <a:ext cx="7766936" cy="1876928"/>
          </a:xfrm>
        </p:spPr>
        <p:txBody>
          <a:bodyPr>
            <a:normAutofit/>
          </a:bodyPr>
          <a:lstStyle/>
          <a:p>
            <a:pPr algn="ctr"/>
            <a:r>
              <a:rPr lang="zh-CN" altLang="en-US" sz="4900" b="1" dirty="0">
                <a:latin typeface="+mj-ea"/>
              </a:rPr>
              <a:t>二、</a:t>
            </a:r>
            <a:r>
              <a:rPr lang="zh-CN" altLang="zh-CN" sz="4900" b="1" dirty="0">
                <a:latin typeface="+mj-ea"/>
              </a:rPr>
              <a:t>跨文化交流中</a:t>
            </a:r>
            <a:br>
              <a:rPr lang="en-US" altLang="zh-CN" sz="4900" b="1" dirty="0">
                <a:latin typeface="+mj-ea"/>
              </a:rPr>
            </a:br>
            <a:r>
              <a:rPr lang="zh-CN" altLang="zh-CN" sz="4900" b="1" dirty="0">
                <a:latin typeface="+mj-ea"/>
              </a:rPr>
              <a:t>应注意的要点</a:t>
            </a:r>
            <a:endParaRPr lang="zh-CN" altLang="en-US" sz="4900" dirty="0"/>
          </a:p>
        </p:txBody>
      </p:sp>
      <p:sp>
        <p:nvSpPr>
          <p:cNvPr id="3" name="副标题 2">
            <a:extLst>
              <a:ext uri="{FF2B5EF4-FFF2-40B4-BE49-F238E27FC236}">
                <a16:creationId xmlns:a16="http://schemas.microsoft.com/office/drawing/2014/main" id="{B1D15E14-47DC-4332-ACEC-992626469F56}"/>
              </a:ext>
            </a:extLst>
          </p:cNvPr>
          <p:cNvSpPr>
            <a:spLocks noGrp="1"/>
          </p:cNvSpPr>
          <p:nvPr>
            <p:ph type="subTitle" idx="1"/>
          </p:nvPr>
        </p:nvSpPr>
        <p:spPr>
          <a:xfrm>
            <a:off x="1507067" y="3910264"/>
            <a:ext cx="7766936" cy="1096899"/>
          </a:xfrm>
        </p:spPr>
        <p:txBody>
          <a:bodyPr/>
          <a:lstStyle/>
          <a:p>
            <a:r>
              <a:rPr lang="zh-CN" altLang="zh-CN" dirty="0"/>
              <a:t>刘承奇</a:t>
            </a:r>
            <a:endParaRPr lang="zh-CN" altLang="en-US" dirty="0"/>
          </a:p>
        </p:txBody>
      </p:sp>
    </p:spTree>
    <p:extLst>
      <p:ext uri="{BB962C8B-B14F-4D97-AF65-F5344CB8AC3E}">
        <p14:creationId xmlns:p14="http://schemas.microsoft.com/office/powerpoint/2010/main" val="2398888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14E9F6-451F-4CC5-8500-8AD7D0F2AB54}"/>
              </a:ext>
            </a:extLst>
          </p:cNvPr>
          <p:cNvSpPr>
            <a:spLocks noGrp="1"/>
          </p:cNvSpPr>
          <p:nvPr>
            <p:ph type="title"/>
          </p:nvPr>
        </p:nvSpPr>
        <p:spPr>
          <a:xfrm>
            <a:off x="768774" y="1079500"/>
            <a:ext cx="8596668" cy="1320800"/>
          </a:xfrm>
        </p:spPr>
        <p:txBody>
          <a:bodyPr>
            <a:normAutofit/>
          </a:bodyPr>
          <a:lstStyle/>
          <a:p>
            <a:r>
              <a:rPr lang="zh-CN" altLang="en-US" sz="4400" b="1" dirty="0"/>
              <a:t>二、</a:t>
            </a:r>
            <a:r>
              <a:rPr lang="zh-CN" altLang="zh-CN" sz="4400" b="1" dirty="0"/>
              <a:t>跨文化交流中应注意的要点</a:t>
            </a:r>
            <a:endParaRPr lang="zh-CN" altLang="en-US" sz="4400" dirty="0"/>
          </a:p>
        </p:txBody>
      </p:sp>
      <p:sp>
        <p:nvSpPr>
          <p:cNvPr id="3" name="内容占位符 2">
            <a:extLst>
              <a:ext uri="{FF2B5EF4-FFF2-40B4-BE49-F238E27FC236}">
                <a16:creationId xmlns:a16="http://schemas.microsoft.com/office/drawing/2014/main" id="{B89D8AF0-04E4-4E0D-9C73-A2EF7421AC7C}"/>
              </a:ext>
            </a:extLst>
          </p:cNvPr>
          <p:cNvSpPr>
            <a:spLocks noGrp="1"/>
          </p:cNvSpPr>
          <p:nvPr>
            <p:ph idx="1"/>
          </p:nvPr>
        </p:nvSpPr>
        <p:spPr>
          <a:xfrm>
            <a:off x="768774" y="2400300"/>
            <a:ext cx="8596668" cy="2811780"/>
          </a:xfrm>
        </p:spPr>
        <p:txBody>
          <a:bodyPr>
            <a:normAutofit/>
          </a:bodyPr>
          <a:lstStyle/>
          <a:p>
            <a:r>
              <a:rPr lang="zh-CN" altLang="en-US" sz="2800" b="1" dirty="0"/>
              <a:t>我们的一切阐述都应当基于跨文化的视角</a:t>
            </a:r>
            <a:endParaRPr lang="en-US" altLang="zh-CN" sz="2800" b="1" dirty="0"/>
          </a:p>
          <a:p>
            <a:r>
              <a:rPr lang="zh-CN" altLang="en-US" sz="2800" b="1" dirty="0"/>
              <a:t>我们应当以不卑不亢的态度进行阐述</a:t>
            </a:r>
            <a:endParaRPr lang="en-US" altLang="zh-CN" sz="2800" b="1" dirty="0"/>
          </a:p>
          <a:p>
            <a:r>
              <a:rPr lang="zh-CN" altLang="en-US" sz="2800" b="1" dirty="0"/>
              <a:t>我们在遇到对方的攻击时要适当的回应</a:t>
            </a:r>
            <a:endParaRPr lang="en-US" altLang="zh-CN" sz="2800" b="1" dirty="0"/>
          </a:p>
          <a:p>
            <a:r>
              <a:rPr lang="zh-CN" altLang="en-US" sz="2800" b="1" dirty="0"/>
              <a:t>我们不要回避对方所提出的问题</a:t>
            </a:r>
            <a:endParaRPr lang="en-US" altLang="zh-CN" sz="2800" b="1" dirty="0"/>
          </a:p>
          <a:p>
            <a:r>
              <a:rPr lang="zh-CN" altLang="en-US" sz="2800" b="1" dirty="0"/>
              <a:t>我们应当在适当的时机主动交流</a:t>
            </a:r>
            <a:endParaRPr lang="en-US" altLang="zh-CN" sz="2800" b="1" dirty="0"/>
          </a:p>
        </p:txBody>
      </p:sp>
    </p:spTree>
    <p:extLst>
      <p:ext uri="{BB962C8B-B14F-4D97-AF65-F5344CB8AC3E}">
        <p14:creationId xmlns:p14="http://schemas.microsoft.com/office/powerpoint/2010/main" val="3661060739"/>
      </p:ext>
    </p:extLst>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206</TotalTime>
  <Words>4258</Words>
  <Application>Microsoft Office PowerPoint</Application>
  <PresentationFormat>宽屏</PresentationFormat>
  <Paragraphs>182</Paragraphs>
  <Slides>23</Slides>
  <Notes>23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23</vt:i4>
      </vt:variant>
    </vt:vector>
  </HeadingPairs>
  <TitlesOfParts>
    <vt:vector size="30" baseType="lpstr">
      <vt:lpstr>等线</vt:lpstr>
      <vt:lpstr>方正姚体</vt:lpstr>
      <vt:lpstr>华文楷体</vt:lpstr>
      <vt:lpstr>Arial</vt:lpstr>
      <vt:lpstr>Trebuchet MS</vt:lpstr>
      <vt:lpstr>Wingdings 3</vt:lpstr>
      <vt:lpstr>平面</vt:lpstr>
      <vt:lpstr>刘欣-Trish对话背后的跨文化理解价值 </vt:lpstr>
      <vt:lpstr>概述</vt:lpstr>
      <vt:lpstr>一、对话内容</vt:lpstr>
      <vt:lpstr>话题1：知识产权</vt:lpstr>
      <vt:lpstr>话题2：中国国际地位（发展中国家身份）问题</vt:lpstr>
      <vt:lpstr>话题3：关税问题</vt:lpstr>
      <vt:lpstr>话题4：“国家资本主义”定义及中国经济制度的认识</vt:lpstr>
      <vt:lpstr>二、跨文化交流中 应注意的要点</vt:lpstr>
      <vt:lpstr>二、跨文化交流中应注意的要点</vt:lpstr>
      <vt:lpstr>1、我们的一切阐述都应当基于 跨文化的视角 </vt:lpstr>
      <vt:lpstr>2、我们应当以不卑不亢的态度 进行阐述</vt:lpstr>
      <vt:lpstr>3、我们在遇到对方的攻击时 要适当的回应 </vt:lpstr>
      <vt:lpstr>大胆应对，阐述事实 </vt:lpstr>
      <vt:lpstr>抓住时机做出反问，抢占上风 </vt:lpstr>
      <vt:lpstr>4、我们不要回避</vt:lpstr>
      <vt:lpstr>5、我们应当主动交流</vt:lpstr>
      <vt:lpstr>三、刘欣在对话中如何表述 才能取得更好的效果</vt:lpstr>
      <vt:lpstr>三、刘欣在对话中如何表述才能取得更好的效果 </vt:lpstr>
      <vt:lpstr>话题1：知识产权</vt:lpstr>
      <vt:lpstr>话题2：中国国际地位（发展中国家身份）问题</vt:lpstr>
      <vt:lpstr>话题3：关税问题</vt:lpstr>
      <vt:lpstr>话题4：“国家资本主义”定义及中国经济制度的认识</vt:lpstr>
      <vt:lpstr>发出者</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刘欣-Trish对话背后的跨文化理解价值 </dc:title>
  <dc:creator>葛 煦</dc:creator>
  <cp:lastModifiedBy>chengqi liu</cp:lastModifiedBy>
  <cp:revision>52</cp:revision>
  <dcterms:created xsi:type="dcterms:W3CDTF">2019-07-16T09:59:52Z</dcterms:created>
  <dcterms:modified xsi:type="dcterms:W3CDTF">2019-07-16T18:10:23Z</dcterms:modified>
</cp:coreProperties>
</file>