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7" r:id="rId3"/>
    <p:sldId id="257" r:id="rId4"/>
    <p:sldId id="258" r:id="rId5"/>
    <p:sldId id="330" r:id="rId6"/>
    <p:sldId id="259" r:id="rId7"/>
    <p:sldId id="260" r:id="rId8"/>
    <p:sldId id="328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319" r:id="rId20"/>
    <p:sldId id="320" r:id="rId21"/>
    <p:sldId id="271" r:id="rId22"/>
    <p:sldId id="275" r:id="rId23"/>
    <p:sldId id="285" r:id="rId24"/>
    <p:sldId id="286" r:id="rId25"/>
    <p:sldId id="289" r:id="rId26"/>
    <p:sldId id="321" r:id="rId27"/>
    <p:sldId id="322" r:id="rId28"/>
    <p:sldId id="318" r:id="rId29"/>
    <p:sldId id="323" r:id="rId30"/>
    <p:sldId id="324" r:id="rId31"/>
    <p:sldId id="325" r:id="rId32"/>
    <p:sldId id="32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>
      <p:cViewPr varScale="1">
        <p:scale>
          <a:sx n="94" d="100"/>
          <a:sy n="94" d="100"/>
        </p:scale>
        <p:origin x="78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513" y="685800"/>
            <a:ext cx="8308975" cy="838200"/>
          </a:xfrm>
        </p:spPr>
        <p:txBody>
          <a:bodyPr/>
          <a:lstStyle>
            <a:lvl1pPr algn="l">
              <a:defRPr sz="4600" b="1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513" y="1524000"/>
            <a:ext cx="8308975" cy="52863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CBDB2C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add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2020/9/7</a:t>
            </a:fld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重建“深时间”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7513" y="1524000"/>
            <a:ext cx="8308975" cy="968896"/>
          </a:xfrm>
        </p:spPr>
        <p:txBody>
          <a:bodyPr/>
          <a:lstStyle/>
          <a:p>
            <a:r>
              <a:rPr lang="zh-CN" altLang="en-US" dirty="0" smtClean="0"/>
              <a:t>科技文明通论第一讲</a:t>
            </a:r>
            <a:endParaRPr lang="en-US" altLang="zh-CN" dirty="0" smtClean="0"/>
          </a:p>
          <a:p>
            <a:r>
              <a:rPr lang="zh-CN" altLang="en-US" dirty="0" smtClean="0"/>
              <a:t>上海辰山植物园高级工程师　刘夙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本门课程的基本思路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28800"/>
            <a:ext cx="7990656" cy="4267200"/>
          </a:xfrm>
        </p:spPr>
        <p:txBody>
          <a:bodyPr/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“传统”的四大来源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/>
              <a:t>先天本能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受情绪和意志严重影响</a:t>
            </a:r>
            <a:endParaRPr lang="en-US" altLang="zh-CN" dirty="0" smtClean="0"/>
          </a:p>
          <a:p>
            <a:r>
              <a:rPr lang="zh-CN" altLang="en-US" dirty="0" smtClean="0"/>
              <a:t>自然环境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季风气候区对社会形态的塑造</a:t>
            </a:r>
            <a:endParaRPr lang="en-US" altLang="zh-CN" dirty="0" smtClean="0"/>
          </a:p>
          <a:p>
            <a:r>
              <a:rPr lang="zh-CN" altLang="en-US" dirty="0" smtClean="0"/>
              <a:t>本土文化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对中医药的迷恋</a:t>
            </a:r>
            <a:endParaRPr lang="en-US" altLang="zh-CN" dirty="0" smtClean="0"/>
          </a:p>
          <a:p>
            <a:r>
              <a:rPr lang="zh-CN" altLang="en-US" dirty="0" smtClean="0"/>
              <a:t>西方近代影响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自由主义经济学的时兴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本门课程的基本思路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28800"/>
            <a:ext cx="8280920" cy="4696544"/>
          </a:xfrm>
        </p:spPr>
        <p:txBody>
          <a:bodyPr/>
          <a:lstStyle/>
          <a:p>
            <a:r>
              <a:rPr lang="zh-CN" altLang="en-US" dirty="0" smtClean="0"/>
              <a:t>既客观又主观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传统并不一定是坏的，现代并不一定是好的；对于我们“看不惯”的传统思维，要有同情的理解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但是我们既然生在现代社会，如果你无法从根本上摆脱它，就只能去“捍卫”它</a:t>
            </a:r>
            <a:endParaRPr lang="en-US" altLang="zh-CN" dirty="0" smtClean="0"/>
          </a:p>
          <a:p>
            <a:r>
              <a:rPr lang="zh-CN" altLang="en-US" dirty="0" smtClean="0"/>
              <a:t>既具体又一般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数学、物理学、生物学、历史学、经济学、心理学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这些学科是怎样现代化的？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整个人类的思维方式是怎样现代化的？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267200"/>
          </a:xfrm>
        </p:spPr>
        <p:txBody>
          <a:bodyPr/>
          <a:lstStyle/>
          <a:p>
            <a:r>
              <a:rPr lang="zh-CN" altLang="en-US" dirty="0" smtClean="0"/>
              <a:t>现实主义（</a:t>
            </a:r>
            <a:r>
              <a:rPr lang="en-US" altLang="zh-CN" dirty="0" err="1" smtClean="0"/>
              <a:t>actualism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指一种“以今论古”的地质学研究方法论</a:t>
            </a:r>
            <a:endParaRPr lang="en-US" altLang="zh-CN" dirty="0" smtClean="0"/>
          </a:p>
        </p:txBody>
      </p:sp>
      <p:pic>
        <p:nvPicPr>
          <p:cNvPr id="4" name="图片 3" descr="01现实主义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068960"/>
            <a:ext cx="7200800" cy="333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zh-CN" altLang="en-US" dirty="0" smtClean="0"/>
              <a:t>现实主义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均变论</a:t>
            </a:r>
            <a:endParaRPr lang="en-US" altLang="zh-CN" dirty="0" smtClean="0"/>
          </a:p>
          <a:p>
            <a:r>
              <a:rPr lang="zh-CN" altLang="en-US" dirty="0" smtClean="0"/>
              <a:t>赫顿（</a:t>
            </a:r>
            <a:r>
              <a:rPr lang="en-US" altLang="zh-CN" dirty="0" smtClean="0"/>
              <a:t>J. Hutton</a:t>
            </a:r>
            <a:r>
              <a:rPr lang="zh-CN" altLang="en-US" dirty="0" smtClean="0"/>
              <a:t>）和莱伊尔（</a:t>
            </a:r>
            <a:r>
              <a:rPr lang="en-US" altLang="zh-CN" dirty="0" smtClean="0"/>
              <a:t>C. Lyell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 descr="01 Hutton_James_portrait_Raeburn.jpg"/>
          <p:cNvPicPr>
            <a:picLocks noChangeAspect="1"/>
          </p:cNvPicPr>
          <p:nvPr/>
        </p:nvPicPr>
        <p:blipFill>
          <a:blip r:embed="rId2" cstate="print"/>
          <a:srcRect b="21628"/>
          <a:stretch>
            <a:fillRect/>
          </a:stretch>
        </p:blipFill>
        <p:spPr>
          <a:xfrm>
            <a:off x="971600" y="3212976"/>
            <a:ext cx="3096344" cy="3384376"/>
          </a:xfrm>
          <a:prstGeom prst="rect">
            <a:avLst/>
          </a:prstGeom>
        </p:spPr>
      </p:pic>
      <p:pic>
        <p:nvPicPr>
          <p:cNvPr id="5" name="图片 4" descr="01 Lyell_18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212976"/>
            <a:ext cx="3387088" cy="3387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天文学上的现实主义</a:t>
            </a:r>
            <a:endParaRPr lang="zh-CN" altLang="en-US" dirty="0"/>
          </a:p>
        </p:txBody>
      </p:sp>
      <p:pic>
        <p:nvPicPr>
          <p:cNvPr id="4" name="内容占位符 3" descr="01赫罗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524034"/>
            <a:ext cx="4794286" cy="5073318"/>
          </a:xfrm>
        </p:spPr>
      </p:pic>
      <p:sp>
        <p:nvSpPr>
          <p:cNvPr id="5" name="TextBox 4"/>
          <p:cNvSpPr txBox="1"/>
          <p:nvPr/>
        </p:nvSpPr>
        <p:spPr>
          <a:xfrm>
            <a:off x="7308304" y="60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赫罗图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物理学上的现实主义</a:t>
            </a:r>
            <a:endParaRPr lang="zh-CN" altLang="en-US" dirty="0"/>
          </a:p>
        </p:txBody>
      </p:sp>
      <p:pic>
        <p:nvPicPr>
          <p:cNvPr id="4" name="内容占位符 3" descr="01 Big Ba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9538" y="1828800"/>
            <a:ext cx="6564923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生物学上的现实主义</a:t>
            </a:r>
            <a:endParaRPr lang="zh-CN" altLang="en-US" dirty="0"/>
          </a:p>
        </p:txBody>
      </p:sp>
      <p:pic>
        <p:nvPicPr>
          <p:cNvPr id="4" name="内容占位符 3" descr="01 evolution tr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9272" y="1772816"/>
            <a:ext cx="6465455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生物学上的现实主义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分子钟</a:t>
            </a:r>
            <a:endParaRPr lang="zh-CN" altLang="en-US" dirty="0"/>
          </a:p>
        </p:txBody>
      </p:sp>
      <p:pic>
        <p:nvPicPr>
          <p:cNvPr id="5" name="图片 4" descr="01分子钟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564904"/>
            <a:ext cx="6560464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两种演化图景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错误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  <p:pic>
        <p:nvPicPr>
          <p:cNvPr id="5" name="图片 4" descr="01大猩猩卡通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573016"/>
            <a:ext cx="1242329" cy="1326186"/>
          </a:xfrm>
          <a:prstGeom prst="rect">
            <a:avLst/>
          </a:prstGeom>
        </p:spPr>
      </p:pic>
      <p:pic>
        <p:nvPicPr>
          <p:cNvPr id="7" name="图片 6" descr="01猴卡通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229200"/>
            <a:ext cx="1296144" cy="129614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 rot="18785919">
            <a:off x="1238179" y="4669377"/>
            <a:ext cx="720080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0" name="图片 9" descr="01猴卡通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2564904"/>
            <a:ext cx="1296144" cy="1296144"/>
          </a:xfrm>
          <a:prstGeom prst="rect">
            <a:avLst/>
          </a:prstGeom>
        </p:spPr>
      </p:pic>
      <p:pic>
        <p:nvPicPr>
          <p:cNvPr id="11" name="图片 10" descr="01大猩猩卡通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2564904"/>
            <a:ext cx="1242329" cy="1326186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 rot="16200000">
            <a:off x="6422756" y="6049672"/>
            <a:ext cx="720080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4339535">
            <a:off x="4861796" y="4614372"/>
            <a:ext cx="2292478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 rot="18593468">
            <a:off x="6867105" y="5390105"/>
            <a:ext cx="634326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8593468">
            <a:off x="7166542" y="4376323"/>
            <a:ext cx="1775309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5388574">
            <a:off x="6285995" y="4304759"/>
            <a:ext cx="1423409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1" name="图片 20" descr="01刘昊然.jpg"/>
          <p:cNvPicPr>
            <a:picLocks noChangeAspect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>
          <a:xfrm>
            <a:off x="7596336" y="2564904"/>
            <a:ext cx="1217237" cy="1296144"/>
          </a:xfrm>
          <a:prstGeom prst="rect">
            <a:avLst/>
          </a:prstGeom>
        </p:spPr>
      </p:pic>
      <p:pic>
        <p:nvPicPr>
          <p:cNvPr id="22" name="图片 21" descr="01刘昊然.jpg"/>
          <p:cNvPicPr>
            <a:picLocks noChangeAspect="1"/>
          </p:cNvPicPr>
          <p:nvPr/>
        </p:nvPicPr>
        <p:blipFill>
          <a:blip r:embed="rId4" cstate="print"/>
          <a:srcRect b="25000"/>
          <a:stretch>
            <a:fillRect/>
          </a:stretch>
        </p:blipFill>
        <p:spPr>
          <a:xfrm>
            <a:off x="3131840" y="1916832"/>
            <a:ext cx="1217237" cy="129614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 rot="18785919">
            <a:off x="2606331" y="3085202"/>
            <a:ext cx="720080" cy="648072"/>
          </a:xfrm>
          <a:prstGeom prst="rightArrow">
            <a:avLst>
              <a:gd name="adj1" fmla="val 50000"/>
              <a:gd name="adj2" fmla="val 47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528" y="1828800"/>
            <a:ext cx="3956248" cy="4267200"/>
          </a:xfrm>
        </p:spPr>
        <p:txBody>
          <a:bodyPr/>
          <a:lstStyle/>
          <a:p>
            <a:r>
              <a:rPr lang="zh-CN" altLang="en-US" dirty="0" smtClean="0"/>
              <a:t>“深时间”（</a:t>
            </a:r>
            <a:r>
              <a:rPr lang="en-US" altLang="zh-CN" dirty="0" smtClean="0"/>
              <a:t>deep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“世界由上帝在公元前</a:t>
            </a:r>
            <a:r>
              <a:rPr lang="en-US" altLang="zh-CN" dirty="0" smtClean="0"/>
              <a:t>4004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23</a:t>
            </a:r>
            <a:r>
              <a:rPr lang="zh-CN" altLang="en-US" dirty="0" smtClean="0"/>
              <a:t>日黄昏创造”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詹姆斯</a:t>
            </a:r>
            <a:r>
              <a:rPr lang="en-US" altLang="zh-CN" dirty="0" smtClean="0"/>
              <a:t>·</a:t>
            </a:r>
            <a:r>
              <a:rPr lang="zh-CN" altLang="en-US" dirty="0" smtClean="0"/>
              <a:t>厄舍尔</a:t>
            </a:r>
            <a:r>
              <a:rPr lang="en-US" altLang="zh-CN" dirty="0" smtClean="0"/>
              <a:t>(1581–1656)</a:t>
            </a:r>
          </a:p>
        </p:txBody>
      </p:sp>
      <p:pic>
        <p:nvPicPr>
          <p:cNvPr id="5" name="内容占位符 4" descr="01 James Ussh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0247" y="1828800"/>
            <a:ext cx="3565905" cy="42672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群：科技文明通论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zh-CN" altLang="en-US" dirty="0" smtClean="0"/>
              <a:t>秋</a:t>
            </a:r>
            <a:endParaRPr lang="en-US" altLang="zh-CN" dirty="0" smtClean="0"/>
          </a:p>
          <a:p>
            <a:r>
              <a:rPr lang="zh-CN" altLang="en-US" dirty="0" smtClean="0"/>
              <a:t>群号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1041188052</a:t>
            </a:r>
            <a:endParaRPr lang="en-US" altLang="zh-CN" dirty="0" smtClean="0"/>
          </a:p>
          <a:p>
            <a:r>
              <a:rPr lang="zh-CN" altLang="en-US" dirty="0" smtClean="0"/>
              <a:t>教师</a:t>
            </a:r>
            <a:r>
              <a:rPr lang="en-US" altLang="zh-CN" dirty="0" smtClean="0"/>
              <a:t>Email: su.liu1982@foxmail.com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828800"/>
            <a:ext cx="8136904" cy="45525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任何在你出生时已经有的技术都稀松平常，不过是世界本来秩序的一部分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任何在你</a:t>
            </a:r>
            <a:r>
              <a:rPr lang="en-US" altLang="zh-CN" dirty="0" smtClean="0"/>
              <a:t>15–35</a:t>
            </a:r>
            <a:r>
              <a:rPr lang="zh-CN" altLang="zh-CN" dirty="0" smtClean="0"/>
              <a:t>岁之间发明的技术都是新颖刺激的革命性产物，你很可能会拿它当职业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任何在你</a:t>
            </a:r>
            <a:r>
              <a:rPr lang="en-US" altLang="zh-CN" dirty="0" smtClean="0"/>
              <a:t>35</a:t>
            </a:r>
            <a:r>
              <a:rPr lang="zh-CN" altLang="zh-CN" dirty="0" smtClean="0"/>
              <a:t>岁以后发明的技术都是违反自然秩序的玩意儿</a:t>
            </a:r>
          </a:p>
          <a:p>
            <a:r>
              <a:rPr lang="en-US" altLang="zh-CN" dirty="0" smtClean="0"/>
              <a:t>——</a:t>
            </a:r>
            <a:r>
              <a:rPr lang="zh-CN" altLang="zh-CN" dirty="0" smtClean="0"/>
              <a:t>道格拉斯·亚当斯（</a:t>
            </a:r>
            <a:r>
              <a:rPr lang="en-US" altLang="zh-CN" dirty="0" smtClean="0"/>
              <a:t>Douglas N. Adams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828800"/>
          <a:ext cx="7486600" cy="44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944"/>
                <a:gridCol w="5904656"/>
              </a:tblGrid>
              <a:tr h="89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学科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现实主义方法论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9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地质学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大地构造学，地球化学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9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天文学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恒星天文学，星系天文学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9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物理学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量子物理，相对论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96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生物学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生物化学，演化论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人族的演化</a:t>
            </a:r>
            <a:endParaRPr lang="zh-CN" altLang="en-US" dirty="0"/>
          </a:p>
        </p:txBody>
      </p:sp>
      <p:pic>
        <p:nvPicPr>
          <p:cNvPr id="4" name="内容占位符 3" descr="01人族系谱详细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39180" y="1340768"/>
            <a:ext cx="535133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人族的演化</a:t>
            </a:r>
            <a:endParaRPr lang="zh-CN" altLang="en-US" dirty="0"/>
          </a:p>
        </p:txBody>
      </p:sp>
      <p:pic>
        <p:nvPicPr>
          <p:cNvPr id="4" name="内容占位符 3" descr="01人族系谱详细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9180" y="1340768"/>
            <a:ext cx="5351332" cy="5328592"/>
          </a:xfrm>
        </p:spPr>
      </p:pic>
      <p:sp>
        <p:nvSpPr>
          <p:cNvPr id="5" name="同心圆 4"/>
          <p:cNvSpPr/>
          <p:nvPr/>
        </p:nvSpPr>
        <p:spPr bwMode="auto">
          <a:xfrm>
            <a:off x="5292080" y="1628800"/>
            <a:ext cx="720080" cy="864096"/>
          </a:xfrm>
          <a:prstGeom prst="donut">
            <a:avLst>
              <a:gd name="adj" fmla="val 1153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628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尼安德特人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Homo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neanderthalensis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 descr="01尼安德特女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0648"/>
            <a:ext cx="4176464" cy="3596173"/>
          </a:xfrm>
          <a:prstGeom prst="rect">
            <a:avLst/>
          </a:prstGeom>
        </p:spPr>
      </p:pic>
      <p:pic>
        <p:nvPicPr>
          <p:cNvPr id="8" name="图片 7" descr="01尼安德特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9808" y="1505744"/>
            <a:ext cx="4014192" cy="5352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42986 2.22222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尼安德特人、丹尼索瓦人和智人</a:t>
            </a:r>
            <a:endParaRPr lang="zh-CN" altLang="en-US" dirty="0"/>
          </a:p>
        </p:txBody>
      </p:sp>
      <p:pic>
        <p:nvPicPr>
          <p:cNvPr id="8" name="内容占位符 7" descr="01世界地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154088"/>
            <a:ext cx="7605216" cy="5703912"/>
          </a:xfrm>
        </p:spPr>
      </p:pic>
      <p:sp>
        <p:nvSpPr>
          <p:cNvPr id="9" name="椭圆 8"/>
          <p:cNvSpPr/>
          <p:nvPr/>
        </p:nvSpPr>
        <p:spPr bwMode="auto">
          <a:xfrm>
            <a:off x="4716016" y="335699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350100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932040" y="429309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图片 11" descr="01尼安德特女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7230" y="1700808"/>
            <a:ext cx="2524770" cy="2173970"/>
          </a:xfrm>
          <a:prstGeom prst="rect">
            <a:avLst/>
          </a:prstGeom>
        </p:spPr>
      </p:pic>
      <p:pic>
        <p:nvPicPr>
          <p:cNvPr id="13" name="图片 12" descr="01丹尼索瓦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4248" y="1556792"/>
            <a:ext cx="2046163" cy="2481242"/>
          </a:xfrm>
          <a:prstGeom prst="rect">
            <a:avLst/>
          </a:prstGeom>
        </p:spPr>
      </p:pic>
      <p:pic>
        <p:nvPicPr>
          <p:cNvPr id="14" name="图片 13" descr="01长者智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221088"/>
            <a:ext cx="1748616" cy="26369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智人的扩张</a:t>
            </a:r>
            <a:endParaRPr lang="zh-CN" altLang="en-US" dirty="0"/>
          </a:p>
        </p:txBody>
      </p:sp>
      <p:pic>
        <p:nvPicPr>
          <p:cNvPr id="4" name="内容占位符 3" descr="01走出非洲之智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3629" y="1340768"/>
            <a:ext cx="8919342" cy="5256584"/>
          </a:xfrm>
        </p:spPr>
      </p:pic>
      <p:sp>
        <p:nvSpPr>
          <p:cNvPr id="5" name="椭圆 4"/>
          <p:cNvSpPr/>
          <p:nvPr/>
        </p:nvSpPr>
        <p:spPr bwMode="auto">
          <a:xfrm>
            <a:off x="1043608" y="242088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779912" y="321297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499992" y="443711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8" name="图片 7" descr="01尼安德特女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524770" cy="2173970"/>
          </a:xfrm>
          <a:prstGeom prst="rect">
            <a:avLst/>
          </a:prstGeom>
        </p:spPr>
      </p:pic>
      <p:pic>
        <p:nvPicPr>
          <p:cNvPr id="9" name="图片 8" descr="01丹尼索瓦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340768"/>
            <a:ext cx="2046163" cy="2481242"/>
          </a:xfrm>
          <a:prstGeom prst="rect">
            <a:avLst/>
          </a:prstGeom>
        </p:spPr>
      </p:pic>
      <p:pic>
        <p:nvPicPr>
          <p:cNvPr id="10" name="图片 9" descr="01弗洛勒斯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47" y="4149080"/>
            <a:ext cx="2806909" cy="18722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东亚古史的重建</a:t>
            </a:r>
            <a:endParaRPr lang="zh-CN" altLang="en-US" dirty="0"/>
          </a:p>
        </p:txBody>
      </p:sp>
      <p:pic>
        <p:nvPicPr>
          <p:cNvPr id="8" name="内容占位符 7" descr="01顾颉刚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04048" y="1772816"/>
            <a:ext cx="3024336" cy="4142710"/>
          </a:xfrm>
        </p:spPr>
      </p:pic>
      <p:sp>
        <p:nvSpPr>
          <p:cNvPr id="10" name="TextBox 9"/>
          <p:cNvSpPr txBox="1"/>
          <p:nvPr/>
        </p:nvSpPr>
        <p:spPr>
          <a:xfrm>
            <a:off x="6156176" y="60932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顾颉刚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67544" y="1772816"/>
            <a:ext cx="3810000" cy="4267200"/>
          </a:xfrm>
        </p:spPr>
        <p:txBody>
          <a:bodyPr/>
          <a:lstStyle/>
          <a:p>
            <a:r>
              <a:rPr lang="zh-CN" altLang="en-US" dirty="0" smtClean="0"/>
              <a:t>“层叠造成古史”说（</a:t>
            </a:r>
            <a:r>
              <a:rPr lang="en-US" altLang="zh-CN" dirty="0" smtClean="0"/>
              <a:t>1923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“中国史学现代化的第一个奠基人”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余英时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东亚古史的重建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898104"/>
            <a:ext cx="4102224" cy="4267200"/>
          </a:xfrm>
        </p:spPr>
        <p:txBody>
          <a:bodyPr/>
          <a:lstStyle/>
          <a:p>
            <a:r>
              <a:rPr lang="zh-CN" altLang="en-US" dirty="0" smtClean="0"/>
              <a:t>五帝本是中原地区各个部落的始祖，在战国时大一统的历史气氛影响下，相关的神话传说逐渐被整合到一起，最终成为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史记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五帝本纪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5949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徐旭生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15" y="1700808"/>
            <a:ext cx="3263900" cy="4000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东亚古史的重建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5800" y="1628800"/>
          <a:ext cx="7846641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68"/>
                <a:gridCol w="2808312"/>
                <a:gridCol w="3240361"/>
              </a:tblGrid>
              <a:tr h="806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旧说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06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中国人的先祖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黄帝、炎帝（、盘古）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从非洲迁徙来的早东亚人和晚东亚人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806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最早的王朝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不确定，有证据可查的是商</a:t>
                      </a:r>
                      <a:endParaRPr lang="zh-CN" altLang="en-US" dirty="0"/>
                    </a:p>
                  </a:txBody>
                  <a:tcPr/>
                </a:tc>
              </a:tr>
              <a:tr h="806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中国的历史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上下五千年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约</a:t>
                      </a:r>
                      <a:r>
                        <a:rPr lang="en-US" altLang="zh-CN" dirty="0" smtClean="0"/>
                        <a:t>3700</a:t>
                      </a:r>
                      <a:r>
                        <a:rPr lang="zh-CN" altLang="en-US" dirty="0" smtClean="0"/>
                        <a:t>年（从二里头起算）</a:t>
                      </a:r>
                      <a:endParaRPr lang="zh-CN" altLang="en-US" dirty="0"/>
                    </a:p>
                  </a:txBody>
                  <a:tcPr/>
                </a:tc>
              </a:tr>
              <a:tr h="806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尧、舜、禹的本质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相继禅让的古君王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不同部落的传说始祖，战国时期整合为统一的古史传说</a:t>
                      </a:r>
                      <a:endParaRPr lang="zh-CN" altLang="en-US" dirty="0"/>
                    </a:p>
                  </a:txBody>
                  <a:tcPr/>
                </a:tc>
              </a:tr>
              <a:tr h="806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《</a:t>
                      </a:r>
                      <a:r>
                        <a:rPr lang="zh-CN" altLang="en-US" dirty="0" smtClean="0"/>
                        <a:t>黄帝内经</a:t>
                      </a:r>
                      <a:r>
                        <a:rPr lang="en-US" altLang="zh-CN" dirty="0" smtClean="0"/>
                        <a:t>》《</a:t>
                      </a:r>
                      <a:r>
                        <a:rPr lang="zh-CN" altLang="en-US" dirty="0" smtClean="0"/>
                        <a:t>尚书</a:t>
                      </a:r>
                      <a:r>
                        <a:rPr lang="en-US" altLang="zh-CN" dirty="0" smtClean="0"/>
                        <a:t>》</a:t>
                      </a:r>
                      <a:r>
                        <a:rPr lang="zh-CN" altLang="en-US" dirty="0" smtClean="0"/>
                        <a:t>等古籍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为黄帝、尧、舜、禹等人或同时代人所作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后人伪托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280920" cy="4824536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人类学研究揭示的“层累”和“联宗”现象</a:t>
            </a:r>
          </a:p>
          <a:p>
            <a:r>
              <a:rPr lang="zh-CN" altLang="en-US" dirty="0" smtClean="0"/>
              <a:t>扁鹊和秦越人</a:t>
            </a:r>
            <a:endParaRPr lang="en-US" altLang="zh-CN" dirty="0" smtClean="0"/>
          </a:p>
          <a:p>
            <a:r>
              <a:rPr lang="zh-CN" altLang="en-US" dirty="0" smtClean="0"/>
              <a:t>华佗和华旉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75665"/>
            <a:ext cx="2448272" cy="3184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475665"/>
            <a:ext cx="2307991" cy="3167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知彼才能知己</a:t>
            </a:r>
            <a:endParaRPr lang="zh-CN" altLang="en-US" dirty="0"/>
          </a:p>
        </p:txBody>
      </p:sp>
      <p:pic>
        <p:nvPicPr>
          <p:cNvPr id="6" name="内容占位符 5" descr="01烧卖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636912"/>
            <a:ext cx="3810000" cy="2613025"/>
          </a:xfrm>
        </p:spPr>
      </p:pic>
      <p:pic>
        <p:nvPicPr>
          <p:cNvPr id="7" name="内容占位符 6" descr="01豆腐脑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4048" y="2636912"/>
            <a:ext cx="3456384" cy="2592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历史学的现代思维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现实主义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624536"/>
          </a:xfrm>
        </p:spPr>
        <p:txBody>
          <a:bodyPr/>
          <a:lstStyle/>
          <a:p>
            <a:r>
              <a:rPr lang="zh-CN" altLang="en-US" dirty="0" smtClean="0"/>
              <a:t>“炎黄子孙”说的兴起（</a:t>
            </a:r>
            <a:r>
              <a:rPr lang="en-US" altLang="zh-CN" dirty="0" smtClean="0"/>
              <a:t>19</a:t>
            </a:r>
            <a:r>
              <a:rPr lang="zh-CN" altLang="en-US" dirty="0" smtClean="0"/>
              <a:t>世纪末）</a:t>
            </a:r>
            <a:endParaRPr lang="en-US" altLang="zh-CN" dirty="0" smtClean="0"/>
          </a:p>
          <a:p>
            <a:r>
              <a:rPr lang="zh-CN" altLang="en-US" dirty="0" smtClean="0"/>
              <a:t>“中华民族”说的提出（</a:t>
            </a:r>
            <a:r>
              <a:rPr lang="en-US" altLang="zh-CN" dirty="0" smtClean="0"/>
              <a:t>1902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“龙图腾”的确立（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40</a:t>
            </a:r>
            <a:r>
              <a:rPr lang="zh-CN" altLang="en-US" dirty="0" smtClean="0"/>
              <a:t>年代）</a:t>
            </a:r>
            <a:endParaRPr lang="en-US" altLang="zh-CN" dirty="0" smtClean="0"/>
          </a:p>
          <a:p>
            <a:r>
              <a:rPr lang="zh-CN" altLang="en-US" dirty="0" smtClean="0"/>
              <a:t>“龙的传人”说的发明（</a:t>
            </a:r>
            <a:r>
              <a:rPr lang="en-US" altLang="zh-CN" dirty="0" smtClean="0"/>
              <a:t>1978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r>
              <a:rPr lang="zh-CN" altLang="en-US" dirty="0" smtClean="0"/>
              <a:t>“八大菜系”说的诞生（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80</a:t>
            </a:r>
            <a:r>
              <a:rPr lang="zh-CN" altLang="en-US" dirty="0" smtClean="0"/>
              <a:t>年代初）</a:t>
            </a:r>
            <a:endParaRPr lang="en-US" altLang="zh-CN" dirty="0" smtClean="0"/>
          </a:p>
          <a:p>
            <a:r>
              <a:rPr lang="zh-CN" altLang="en-US" dirty="0" smtClean="0"/>
              <a:t>“中国人的种族天赋是种菜”（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年代）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现代思维和传统思维对比（一）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45281"/>
              </p:ext>
            </p:extLst>
          </p:nvPr>
        </p:nvGraphicFramePr>
        <p:xfrm>
          <a:off x="685800" y="1700808"/>
          <a:ext cx="7846640" cy="47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320"/>
                <a:gridCol w="3923320"/>
              </a:tblGrid>
              <a:tr h="735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传统思维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现代思维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735031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受情绪和意志严重影响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剥离情绪和意志的影响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735031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不强调怀疑和探索精神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强调怀疑和探索精神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735031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无法把握深时空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可以把握深时空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81240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不能区分传说和史实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通过现实主义方法论的应用，有较为严格的区分传说和史实的方法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知彼才能知己</a:t>
            </a:r>
            <a:endParaRPr lang="zh-CN" altLang="en-US" dirty="0"/>
          </a:p>
        </p:txBody>
      </p:sp>
      <p:pic>
        <p:nvPicPr>
          <p:cNvPr id="6" name="内容占位符 5" descr="01插座类型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8685" y="1828800"/>
            <a:ext cx="6226629" cy="4267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知彼才能知己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5184576" cy="3888432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28800"/>
            <a:ext cx="3488432" cy="4651243"/>
          </a:xfrm>
        </p:spPr>
      </p:pic>
    </p:spTree>
    <p:extLst>
      <p:ext uri="{BB962C8B-B14F-4D97-AF65-F5344CB8AC3E}">
        <p14:creationId xmlns:p14="http://schemas.microsoft.com/office/powerpoint/2010/main" val="219139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知彼才能知己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98104"/>
            <a:ext cx="5472608" cy="4467200"/>
          </a:xfrm>
        </p:spPr>
        <p:txBody>
          <a:bodyPr/>
          <a:lstStyle/>
          <a:p>
            <a:r>
              <a:rPr lang="zh-CN" altLang="en-US" dirty="0" smtClean="0"/>
              <a:t>我们生活在一个现代化的社会中，我们身边的物质和精神都已经在很大程度上现代化了，以致我们意识不到很多东西在历史上还曾经有其他认识角度</a:t>
            </a:r>
            <a:endParaRPr lang="en-US" altLang="zh-CN" dirty="0" smtClean="0"/>
          </a:p>
          <a:p>
            <a:r>
              <a:rPr lang="zh-CN" altLang="en-US" dirty="0" smtClean="0"/>
              <a:t>人类学这门学科，就记载了很多有趣的非现代思维方式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卢里亚调查</a:t>
            </a:r>
            <a:endParaRPr lang="zh-CN" altLang="en-US" dirty="0"/>
          </a:p>
        </p:txBody>
      </p:sp>
      <p:pic>
        <p:nvPicPr>
          <p:cNvPr id="4" name="图片 3" descr="01卢里亚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132856"/>
            <a:ext cx="2926221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卢里亚调查</a:t>
            </a:r>
            <a:endParaRPr lang="zh-CN" altLang="en-US" dirty="0"/>
          </a:p>
        </p:txBody>
      </p:sp>
      <p:pic>
        <p:nvPicPr>
          <p:cNvPr id="4" name="内容占位符 3" descr="01卢里亚调查-锤子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39952" y="1772816"/>
            <a:ext cx="3598168" cy="1845860"/>
          </a:xfrm>
        </p:spPr>
      </p:pic>
      <p:pic>
        <p:nvPicPr>
          <p:cNvPr id="5" name="图片 4" descr="01卢里亚调查-斧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772816"/>
            <a:ext cx="2133600" cy="2133600"/>
          </a:xfrm>
          <a:prstGeom prst="rect">
            <a:avLst/>
          </a:prstGeom>
        </p:spPr>
      </p:pic>
      <p:pic>
        <p:nvPicPr>
          <p:cNvPr id="6" name="图片 5" descr="01卢里亚调查-原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444402"/>
            <a:ext cx="2913426" cy="1936926"/>
          </a:xfrm>
          <a:prstGeom prst="rect">
            <a:avLst/>
          </a:prstGeom>
        </p:spPr>
      </p:pic>
      <p:pic>
        <p:nvPicPr>
          <p:cNvPr id="7" name="图片 6" descr="01卢里亚调查-锯子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0072" y="3861048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卢里亚调查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152"/>
            <a:ext cx="7918647" cy="5277036"/>
          </a:xfrm>
        </p:spPr>
      </p:pic>
    </p:spTree>
    <p:extLst>
      <p:ext uri="{BB962C8B-B14F-4D97-AF65-F5344CB8AC3E}">
        <p14:creationId xmlns:p14="http://schemas.microsoft.com/office/powerpoint/2010/main" val="1040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269"/>
            <a:ext cx="9144000" cy="5519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本门课程的基本思路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896544"/>
          </a:xfrm>
        </p:spPr>
        <p:txBody>
          <a:bodyPr/>
          <a:lstStyle/>
          <a:p>
            <a:r>
              <a:rPr lang="zh-CN" altLang="en-US" dirty="0" smtClean="0"/>
              <a:t>所谓“科技文明”，在当前语境中即是“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现代科技文明</a:t>
            </a:r>
            <a:r>
              <a:rPr lang="zh-CN" altLang="en-US" dirty="0" smtClean="0"/>
              <a:t>”，它是人类社会几千年来把现代思维一点一滴积累起来形成的产物</a:t>
            </a:r>
            <a:endParaRPr lang="en-US" altLang="zh-CN" dirty="0" smtClean="0"/>
          </a:p>
          <a:p>
            <a:r>
              <a:rPr lang="zh-CN" altLang="en-US" dirty="0" smtClean="0"/>
              <a:t>现代思维是一套特殊的思维，它把现代人和传统人（“原始人”）区分开来，是现代社会赖以生存的基石</a:t>
            </a:r>
            <a:endParaRPr lang="en-US" altLang="zh-CN" dirty="0" smtClean="0"/>
          </a:p>
          <a:p>
            <a:r>
              <a:rPr lang="zh-CN" altLang="en-US" dirty="0" smtClean="0"/>
              <a:t>理解现代思维和传统思维的差异，才能理解现代科技文明的本质，才能理解科技创新的核心要素和当下中国的历史处境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工业">
  <a:themeElements>
    <a:clrScheme name="TR_0704 print PowerPlugs Templates for PowerPoint 15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A8A4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D1CFAA"/>
      </a:accent5>
      <a:accent6>
        <a:srgbClr val="8AB900"/>
      </a:accent6>
      <a:hlink>
        <a:srgbClr val="FF9933"/>
      </a:hlink>
      <a:folHlink>
        <a:srgbClr val="808080"/>
      </a:folHlink>
    </a:clrScheme>
    <a:fontScheme name="TR_0704 print PowerPlugs Templates for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R_0704 print PowerPlugs Templates for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3">
        <a:dk1>
          <a:srgbClr val="000000"/>
        </a:dk1>
        <a:lt1>
          <a:srgbClr val="FFFFFF"/>
        </a:lt1>
        <a:dk2>
          <a:srgbClr val="66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0704 print PowerPlugs Templates for PowerPoint 14">
        <a:dk1>
          <a:srgbClr val="336699"/>
        </a:dk1>
        <a:lt1>
          <a:srgbClr val="FFFFFF"/>
        </a:lt1>
        <a:dk2>
          <a:srgbClr val="000000"/>
        </a:dk2>
        <a:lt2>
          <a:srgbClr val="FFFFFF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_0704 print PowerPlugs Templates for PowerPoint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A8A4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D1CFAA"/>
        </a:accent5>
        <a:accent6>
          <a:srgbClr val="8AB900"/>
        </a:accent6>
        <a:hlink>
          <a:srgbClr val="FF9933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工业</Template>
  <TotalTime>4930</TotalTime>
  <Words>886</Words>
  <Application>Microsoft Office PowerPoint</Application>
  <PresentationFormat>全屏显示(4:3)</PresentationFormat>
  <Paragraphs>121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宋体</vt:lpstr>
      <vt:lpstr>微软雅黑</vt:lpstr>
      <vt:lpstr>Arial</vt:lpstr>
      <vt:lpstr>Times</vt:lpstr>
      <vt:lpstr>工业</vt:lpstr>
      <vt:lpstr>重建“深时间”</vt:lpstr>
      <vt:lpstr>课程信息</vt:lpstr>
      <vt:lpstr>知彼才能知己</vt:lpstr>
      <vt:lpstr>知彼才能知己</vt:lpstr>
      <vt:lpstr>知彼才能知己</vt:lpstr>
      <vt:lpstr>知彼才能知己</vt:lpstr>
      <vt:lpstr>卢里亚调查</vt:lpstr>
      <vt:lpstr>卢里亚调查</vt:lpstr>
      <vt:lpstr>本门课程的基本思路</vt:lpstr>
      <vt:lpstr>本门课程的基本思路</vt:lpstr>
      <vt:lpstr>本门课程的基本思路</vt:lpstr>
      <vt:lpstr>历史学的现代思维——现实主义</vt:lpstr>
      <vt:lpstr>历史学的现代思维——现实主义</vt:lpstr>
      <vt:lpstr>天文学上的现实主义</vt:lpstr>
      <vt:lpstr>物理学上的现实主义</vt:lpstr>
      <vt:lpstr>生物学上的现实主义</vt:lpstr>
      <vt:lpstr>生物学上的现实主义</vt:lpstr>
      <vt:lpstr>两种演化图景</vt:lpstr>
      <vt:lpstr>历史学的现代思维——现实主义</vt:lpstr>
      <vt:lpstr>历史学的现代思维——现实主义</vt:lpstr>
      <vt:lpstr>历史学的现代思维——现实主义</vt:lpstr>
      <vt:lpstr>人族的演化</vt:lpstr>
      <vt:lpstr>人族的演化</vt:lpstr>
      <vt:lpstr>尼安德特人、丹尼索瓦人和智人</vt:lpstr>
      <vt:lpstr>智人的扩张</vt:lpstr>
      <vt:lpstr>东亚古史的重建</vt:lpstr>
      <vt:lpstr>东亚古史的重建</vt:lpstr>
      <vt:lpstr>东亚古史的重建</vt:lpstr>
      <vt:lpstr>历史学的现代思维——现实主义</vt:lpstr>
      <vt:lpstr>历史学的现代思维——现实主义</vt:lpstr>
      <vt:lpstr>现代思维和传统思维对比（一）</vt:lpstr>
      <vt:lpstr>谢谢大家！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重建“深时间”</dc:title>
  <dc:creator>Benjamin Liu</dc:creator>
  <cp:lastModifiedBy>Benjamin Liu</cp:lastModifiedBy>
  <cp:revision>128</cp:revision>
  <dcterms:created xsi:type="dcterms:W3CDTF">2018-02-25T02:33:29Z</dcterms:created>
  <dcterms:modified xsi:type="dcterms:W3CDTF">2020-09-07T07:37:19Z</dcterms:modified>
</cp:coreProperties>
</file>