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9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7" r:id="rId19"/>
    <p:sldId id="323" r:id="rId20"/>
    <p:sldId id="324" r:id="rId21"/>
    <p:sldId id="326" r:id="rId22"/>
    <p:sldId id="325" r:id="rId23"/>
    <p:sldId id="328" r:id="rId24"/>
    <p:sldId id="332" r:id="rId25"/>
    <p:sldId id="331" r:id="rId26"/>
    <p:sldId id="329" r:id="rId27"/>
    <p:sldId id="259" r:id="rId28"/>
    <p:sldId id="330" r:id="rId29"/>
    <p:sldId id="333" r:id="rId30"/>
    <p:sldId id="334" r:id="rId31"/>
    <p:sldId id="335" r:id="rId32"/>
    <p:sldId id="336" r:id="rId33"/>
    <p:sldId id="337" r:id="rId34"/>
    <p:sldId id="338" r:id="rId35"/>
    <p:sldId id="303" r:id="rId36"/>
    <p:sldId id="30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513" y="685800"/>
            <a:ext cx="8308975" cy="838200"/>
          </a:xfrm>
        </p:spPr>
        <p:txBody>
          <a:bodyPr/>
          <a:lstStyle>
            <a:lvl1pPr algn="l">
              <a:defRPr sz="46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513" y="1524000"/>
            <a:ext cx="8308975" cy="52863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CBDB2C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迈入概率王国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科技文明通论第九讲</a:t>
            </a:r>
            <a:endParaRPr lang="en-US" altLang="zh-CN" dirty="0" smtClean="0"/>
          </a:p>
          <a:p>
            <a:r>
              <a:rPr lang="zh-CN" altLang="en-US" dirty="0" smtClean="0"/>
              <a:t>上海辰山植物园高级工程师　刘夙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合取谬误（</a:t>
            </a:r>
            <a:r>
              <a:rPr lang="en-US" altLang="zh-CN" dirty="0" err="1" smtClean="0"/>
              <a:t>conjuction</a:t>
            </a:r>
            <a:r>
              <a:rPr lang="en-US" altLang="zh-CN" dirty="0" smtClean="0"/>
              <a:t> fallacy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赵琳达是某大学的一名教师，平时经常进实验室工作，常常加班加点；她业余的时候则喜欢画画、听古典音乐。请问以下判断你觉得最可能的是：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赵琳达是一名理科教师；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赵琳达是一名敬业的理科教师；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赵琳达是一名喜欢艺术的理科教师。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析取谬误（</a:t>
            </a:r>
            <a:r>
              <a:rPr lang="en-US" altLang="zh-CN" dirty="0" smtClean="0"/>
              <a:t>disjunction fallacy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赵琳达是某大学的一名教师，平时经常进实验室工作，在实验中会用到统计分析软件和用于扩增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片段的</a:t>
            </a:r>
            <a:r>
              <a:rPr lang="en-US" altLang="zh-CN" dirty="0" smtClean="0"/>
              <a:t>PCR</a:t>
            </a:r>
            <a:r>
              <a:rPr lang="zh-CN" altLang="en-US" dirty="0" smtClean="0"/>
              <a:t>仪。请问以下判断你觉得最可能的是：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赵琳达是生命科学学院的教授；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赵琳达是人文学院的教授；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赵琳达是生命科学学院或人文学院的教授。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贝叶斯偏差（一）：三门问题</a:t>
            </a:r>
            <a:endParaRPr lang="zh-CN" altLang="en-US" dirty="0"/>
          </a:p>
        </p:txBody>
      </p:sp>
      <p:pic>
        <p:nvPicPr>
          <p:cNvPr id="4" name="图片 3" descr="09 Monty Hall probl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564904"/>
            <a:ext cx="6804248" cy="382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28800"/>
            <a:ext cx="9324528" cy="4840560"/>
          </a:xfrm>
        </p:spPr>
        <p:txBody>
          <a:bodyPr/>
          <a:lstStyle/>
          <a:p>
            <a:r>
              <a:rPr lang="zh-CN" altLang="en-US" dirty="0" smtClean="0"/>
              <a:t>三门问题的解答一：以下为等可能事件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号门车，开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号门车，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，开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号门车，开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号门车，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，开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号门车，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，开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号门车，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号门山羊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，开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号门</a:t>
            </a:r>
            <a:endParaRPr lang="en-US" altLang="zh-CN" dirty="0" smtClean="0"/>
          </a:p>
          <a:p>
            <a:pPr marL="571500" indent="-514350"/>
            <a:r>
              <a:rPr lang="en-US" altLang="zh-CN" dirty="0" smtClean="0"/>
              <a:t>1–4</a:t>
            </a:r>
            <a:r>
              <a:rPr lang="zh-CN" altLang="en-US" dirty="0" smtClean="0"/>
              <a:t>的情况下，换门可得车</a:t>
            </a:r>
            <a:endParaRPr lang="en-US" altLang="zh-CN" dirty="0" smtClean="0"/>
          </a:p>
          <a:p>
            <a:pPr marL="571500" indent="-514350"/>
            <a:r>
              <a:rPr lang="en-US" altLang="zh-CN" dirty="0" smtClean="0"/>
              <a:t>5–6</a:t>
            </a:r>
            <a:r>
              <a:rPr lang="zh-CN" altLang="en-US" dirty="0" smtClean="0"/>
              <a:t>的情况下，换门失去车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611216"/>
          </a:xfrm>
        </p:spPr>
        <p:txBody>
          <a:bodyPr/>
          <a:lstStyle/>
          <a:p>
            <a:r>
              <a:rPr lang="zh-CN" altLang="en-US" dirty="0" smtClean="0"/>
              <a:t>三门问题的解答二：</a:t>
            </a:r>
            <a:endParaRPr lang="en-US" altLang="zh-CN" dirty="0" smtClean="0"/>
          </a:p>
          <a:p>
            <a:r>
              <a:rPr lang="en-US" altLang="zh-CN" i="1" dirty="0" smtClean="0"/>
              <a:t>A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号门后猜中车，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号门是山羊</a:t>
            </a:r>
            <a:endParaRPr lang="en-US" altLang="zh-CN" dirty="0" smtClean="0"/>
          </a:p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= 1/3; </a:t>
            </a:r>
            <a:r>
              <a:rPr lang="en-US" altLang="zh-CN" i="1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) = 1/2</a:t>
            </a:r>
            <a:r>
              <a:rPr lang="en-US" altLang="zh-CN" dirty="0" smtClean="0"/>
              <a:t>; P(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= 1/2</a:t>
            </a:r>
          </a:p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	= P(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)·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/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		= 1/2·1/3 / (1/2) = 1/3</a:t>
            </a:r>
          </a:p>
        </p:txBody>
      </p:sp>
      <p:pic>
        <p:nvPicPr>
          <p:cNvPr id="4" name="图片 3" descr="09 Monty Hall probl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3960440" cy="222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贝叶斯偏差（二）：假阳性问题</a:t>
            </a:r>
            <a:endParaRPr lang="en-US" altLang="zh-CN" dirty="0" smtClean="0"/>
          </a:p>
          <a:p>
            <a:r>
              <a:rPr lang="zh-CN" altLang="en-US" dirty="0" smtClean="0"/>
              <a:t>某传染病在人群中的感染率是</a:t>
            </a:r>
            <a:r>
              <a:rPr lang="en-US" altLang="zh-CN" dirty="0" smtClean="0"/>
              <a:t>0.1%</a:t>
            </a:r>
            <a:r>
              <a:rPr lang="zh-CN" altLang="en-US" dirty="0" smtClean="0"/>
              <a:t>。有一种针对某传染病的检验法，正常人被误检出传染病的概率是</a:t>
            </a:r>
            <a:r>
              <a:rPr lang="en-US" altLang="zh-CN" dirty="0" smtClean="0"/>
              <a:t>0.05%</a:t>
            </a:r>
            <a:r>
              <a:rPr lang="zh-CN" altLang="en-US" dirty="0" smtClean="0"/>
              <a:t>，感染者被误判为正常人的概率是</a:t>
            </a:r>
            <a:r>
              <a:rPr lang="en-US" altLang="zh-CN" dirty="0" smtClean="0"/>
              <a:t>5%</a:t>
            </a:r>
            <a:r>
              <a:rPr lang="zh-CN" altLang="en-US" dirty="0" smtClean="0"/>
              <a:t>。现在你接受了一次检验，检验结果表明你被感染了。那么你实际被感染的概率是多少？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395192"/>
          </a:xfrm>
        </p:spPr>
        <p:txBody>
          <a:bodyPr/>
          <a:lstStyle/>
          <a:p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</a:t>
            </a:r>
            <a:r>
              <a:rPr lang="zh-CN" altLang="en-US" dirty="0" smtClean="0"/>
              <a:t>你是感染者，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</a:t>
            </a:r>
            <a:r>
              <a:rPr lang="zh-CN" altLang="en-US" dirty="0" smtClean="0"/>
              <a:t>你是正常人，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</a:t>
            </a:r>
            <a:r>
              <a:rPr lang="zh-CN" altLang="en-US" dirty="0" smtClean="0"/>
              <a:t>检测结果阳性</a:t>
            </a:r>
            <a:endParaRPr lang="en-US" altLang="zh-CN" dirty="0" smtClean="0"/>
          </a:p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0.001;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= 0.999; P(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0.95; P(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= 0.0005; </a:t>
            </a:r>
          </a:p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	=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)·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)+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)·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		= 0.95·0.001+0.0005·0.999</a:t>
            </a:r>
            <a:br>
              <a:rPr lang="en-US" altLang="zh-CN" dirty="0" smtClean="0"/>
            </a:br>
            <a:r>
              <a:rPr lang="en-US" altLang="zh-CN" dirty="0" smtClean="0"/>
              <a:t>		= 0.00095 + 0.0004995 = 0.0014495</a:t>
            </a:r>
            <a:endParaRPr lang="en-US" altLang="zh-CN" i="1" baseline="-25000" dirty="0" smtClean="0"/>
          </a:p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	= P(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)·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/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		= 0.0005·0.999 / 0.0014495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34%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贝叶斯偏差（三）</a:t>
            </a:r>
            <a:endParaRPr lang="en-US" altLang="zh-CN" dirty="0" smtClean="0"/>
          </a:p>
          <a:p>
            <a:r>
              <a:rPr lang="zh-CN" altLang="en-US" dirty="0" smtClean="0"/>
              <a:t>有一家你没去过的餐厅，你之前听说它并不好吃，但在一些点评网站上却显示，去吃的顾客有</a:t>
            </a:r>
            <a:r>
              <a:rPr lang="en-US" altLang="zh-CN" dirty="0" smtClean="0"/>
              <a:t>95%</a:t>
            </a:r>
            <a:r>
              <a:rPr lang="zh-CN" altLang="en-US" dirty="0" smtClean="0"/>
              <a:t>都给了好评。假设这些点评没有刷分的嫌疑，这家餐厅值得去吗？</a:t>
            </a:r>
            <a:endParaRPr lang="en-US" altLang="zh-CN" dirty="0" smtClean="0"/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请勿忽略备择假设！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实验设计的基本原则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足够的样本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随机性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对照组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盲　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（以后再讲）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生动性偏差</a:t>
            </a:r>
            <a:endParaRPr lang="en-US" altLang="zh-CN" dirty="0" smtClean="0"/>
          </a:p>
          <a:p>
            <a:r>
              <a:rPr lang="zh-CN" altLang="en-US" dirty="0" smtClean="0"/>
              <a:t>马拉维的粮食短缺问题影响了超过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万儿童；在赞比亚，大暴雨导致了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年以来玉米产量下降了</a:t>
            </a:r>
            <a:r>
              <a:rPr lang="en-US" altLang="zh-CN" dirty="0" smtClean="0"/>
              <a:t>42%</a:t>
            </a:r>
            <a:r>
              <a:rPr lang="zh-CN" altLang="en-US" dirty="0" smtClean="0"/>
              <a:t>，致使约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万赞比亚人面临</a:t>
            </a:r>
            <a:r>
              <a:rPr lang="zh-CN" altLang="en-US" dirty="0"/>
              <a:t>着</a:t>
            </a:r>
            <a:r>
              <a:rPr lang="zh-CN" altLang="en-US" dirty="0" smtClean="0"/>
              <a:t>饥荒；埃塞俄比亚有超过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万人急需食物援助。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概率论和数理统计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80920" cy="4968552"/>
          </a:xfrm>
        </p:spPr>
        <p:txBody>
          <a:bodyPr/>
          <a:lstStyle/>
          <a:p>
            <a:r>
              <a:rPr lang="zh-CN" altLang="en-US" dirty="0" smtClean="0"/>
              <a:t>概率论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基础数学的一个分支，以概率公理系统为研究对象</a:t>
            </a:r>
            <a:endParaRPr lang="en-US" altLang="zh-CN" dirty="0" smtClean="0"/>
          </a:p>
          <a:p>
            <a:r>
              <a:rPr lang="zh-CN" altLang="en-US" dirty="0" smtClean="0"/>
              <a:t>数理统计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应用数学与科学方法论的交叉学科，在西方一般直接叫“统计学”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以正确的方式收集带有随机误差的数据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对这些数据进行统计分析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根据分析结果做出推断：参数估计和假设检验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pic>
        <p:nvPicPr>
          <p:cNvPr id="4" name="内容占位符 3" descr="09马拉维儿童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308698"/>
            <a:ext cx="7772400" cy="33074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偏倚样本谬误（</a:t>
            </a:r>
            <a:r>
              <a:rPr lang="en-US" altLang="zh-CN" dirty="0" smtClean="0"/>
              <a:t>biased sample fallacy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我想知道一家餐厅好吃不好吃，就在一个据说很有饮食格调的群里问大家意见，结果大家都说好吃。去了之后才发现不好吃。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28800"/>
            <a:ext cx="8424936" cy="4267200"/>
          </a:xfrm>
        </p:spPr>
        <p:txBody>
          <a:bodyPr/>
          <a:lstStyle/>
          <a:p>
            <a:r>
              <a:rPr lang="zh-CN" altLang="en-US" dirty="0" smtClean="0"/>
              <a:t>小样本谬误</a:t>
            </a:r>
            <a:r>
              <a:rPr lang="en-US" altLang="zh-CN" dirty="0" smtClean="0"/>
              <a:t>/</a:t>
            </a:r>
            <a:r>
              <a:rPr lang="zh-CN" altLang="en-US" dirty="0" smtClean="0"/>
              <a:t>草率概括（</a:t>
            </a:r>
            <a:r>
              <a:rPr lang="en-US" altLang="zh-CN" dirty="0" smtClean="0"/>
              <a:t>hasty generalization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我想知道一家餐厅好吃不好吃，就随机挑了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个人问大家意见，结果大家都说好吃。去了之后才发现不好吃。回来问了更多人，果然还是说不好吃的人多。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680520"/>
          </a:xfrm>
        </p:spPr>
        <p:txBody>
          <a:bodyPr/>
          <a:lstStyle/>
          <a:p>
            <a:r>
              <a:rPr lang="zh-CN" altLang="en-US" dirty="0" smtClean="0"/>
              <a:t>归因谬误</a:t>
            </a:r>
            <a:endParaRPr lang="en-US" altLang="zh-CN" dirty="0" smtClean="0"/>
          </a:p>
          <a:p>
            <a:r>
              <a:rPr lang="zh-CN" altLang="en-US" dirty="0" smtClean="0"/>
              <a:t>在没有对照组的情况下，无法确定作为结果的事件是否以另一个事件为原因</a:t>
            </a:r>
            <a:endParaRPr lang="en-US" altLang="zh-CN" dirty="0" smtClean="0"/>
          </a:p>
          <a:p>
            <a:r>
              <a:rPr lang="zh-CN" altLang="en-US" dirty="0" smtClean="0"/>
              <a:t>一个好中学的学生考上了好大学，是因为学校好还是因为个人水平高？</a:t>
            </a:r>
            <a:endParaRPr lang="en-US" altLang="zh-CN" dirty="0" smtClean="0"/>
          </a:p>
          <a:p>
            <a:r>
              <a:rPr lang="zh-CN" altLang="en-US" dirty="0" smtClean="0"/>
              <a:t>社会学统计结果令人吃惊：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只要一个学校能保证满足基本教学质量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，考试成绩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主要和个人水平相关，而和学校好坏基本无关！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基本归因谬误（</a:t>
            </a:r>
            <a:r>
              <a:rPr lang="en-US" altLang="zh-CN" dirty="0" smtClean="0"/>
              <a:t>fundamental attribution fallacy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个体倾向于把他人的行为归因于内部原因，把自己的行为归因于外部原因</a:t>
            </a:r>
            <a:endParaRPr lang="en-US" altLang="zh-CN" dirty="0" smtClean="0"/>
          </a:p>
          <a:p>
            <a:r>
              <a:rPr lang="zh-CN" altLang="en-US" dirty="0" smtClean="0"/>
              <a:t>特别是负面的行为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683224"/>
          </a:xfrm>
        </p:spPr>
        <p:txBody>
          <a:bodyPr/>
          <a:lstStyle/>
          <a:p>
            <a:r>
              <a:rPr lang="zh-CN" altLang="en-US" dirty="0" smtClean="0"/>
              <a:t>第一类错误（纳伪错误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虚警）</a:t>
            </a:r>
            <a:endParaRPr lang="en-US" altLang="zh-CN" dirty="0" smtClean="0"/>
          </a:p>
          <a:p>
            <a:r>
              <a:rPr lang="zh-CN" altLang="en-US" dirty="0" smtClean="0"/>
              <a:t>第二类错误（拒真错误</a:t>
            </a:r>
            <a:r>
              <a:rPr lang="en-US" altLang="zh-CN" dirty="0" smtClean="0"/>
              <a:t>/</a:t>
            </a:r>
            <a:r>
              <a:rPr lang="zh-CN" altLang="en-US" dirty="0" smtClean="0"/>
              <a:t>漏警）</a:t>
            </a:r>
            <a:endParaRPr lang="zh-CN" altLang="en-US" dirty="0"/>
          </a:p>
        </p:txBody>
      </p:sp>
      <p:pic>
        <p:nvPicPr>
          <p:cNvPr id="4" name="内容占位符 3" descr="第一型和第二型错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55576" y="2708920"/>
            <a:ext cx="746390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20" y="152400"/>
            <a:ext cx="9144000" cy="1143000"/>
          </a:xfrm>
        </p:spPr>
        <p:txBody>
          <a:bodyPr/>
          <a:lstStyle/>
          <a:p>
            <a:r>
              <a:rPr lang="zh-CN" altLang="en-US" sz="3600" dirty="0" smtClean="0"/>
              <a:t>统计偏差种种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数理统计的一般思维是严控第一类错误（虚警），因为它危害更大</a:t>
            </a:r>
            <a:endParaRPr lang="en-US" altLang="zh-CN" dirty="0" smtClean="0"/>
          </a:p>
          <a:p>
            <a:r>
              <a:rPr lang="zh-CN" altLang="en-US" dirty="0" smtClean="0"/>
              <a:t>在此基础上尽量减少第二类错误（漏警）</a:t>
            </a:r>
            <a:endParaRPr lang="en-US" altLang="zh-CN" dirty="0" smtClean="0"/>
          </a:p>
          <a:p>
            <a:r>
              <a:rPr lang="zh-CN" altLang="en-US" dirty="0" smtClean="0"/>
              <a:t>如果对第二类错误的危害估计过大，这就是所谓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“国防思维谬误”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“国防思维”是极端的技术思维，强调“不择一切代价达成目标（避免某个危害）”（漏警率要求接近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556792"/>
          <a:ext cx="8424936" cy="480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756"/>
                <a:gridCol w="2965764"/>
                <a:gridCol w="3744416"/>
              </a:tblGrid>
              <a:tr h="7227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科学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核心问题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怎么做（</a:t>
                      </a:r>
                      <a:r>
                        <a:rPr lang="en-US" altLang="zh-CN" dirty="0" smtClean="0"/>
                        <a:t>how to do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怎么知道（</a:t>
                      </a:r>
                      <a:r>
                        <a:rPr lang="en-US" altLang="zh-CN" dirty="0" smtClean="0"/>
                        <a:t>how to know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主要衡量标准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是否更有效地达到了目的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是否把知识组织成统一合理的体系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从事者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工程师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科学家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彼此关系</a:t>
                      </a:r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　●在多数古代文明国家，科学附庸于技术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（科为技用）</a:t>
                      </a:r>
                      <a:endParaRPr lang="en-US" altLang="zh-CN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l"/>
                      <a:r>
                        <a:rPr lang="zh-CN" altLang="en-US" dirty="0" smtClean="0"/>
                        <a:t>　●古希腊首次（也是唯一一次）出现了纯粹的科学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（科技分离）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　●文艺复兴之后科学逐渐和技术结合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　●</a:t>
                      </a:r>
                      <a:r>
                        <a:rPr lang="en-US" altLang="zh-CN" dirty="0" smtClean="0"/>
                        <a:t>19</a:t>
                      </a:r>
                      <a:r>
                        <a:rPr lang="zh-CN" altLang="en-US" dirty="0" smtClean="0"/>
                        <a:t>世纪开始紧密结合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（科技共进）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22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极端形式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国防工程和国防思维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古希腊科学研究及其思维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统计偏差种种</a:t>
            </a:r>
            <a:endParaRPr lang="zh-CN" altLang="en-US" dirty="0"/>
          </a:p>
        </p:txBody>
      </p:sp>
      <p:pic>
        <p:nvPicPr>
          <p:cNvPr id="7" name="内容占位符 6" descr="11苏联特异功能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772816"/>
            <a:ext cx="3333750" cy="2466975"/>
          </a:xfrm>
        </p:spPr>
      </p:pic>
      <p:pic>
        <p:nvPicPr>
          <p:cNvPr id="6" name="内容占位符 5" descr="11气功热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4008" y="3861048"/>
            <a:ext cx="3810000" cy="208886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量子物理的提出</a:t>
            </a:r>
            <a:endParaRPr lang="zh-CN" altLang="en-US" dirty="0"/>
          </a:p>
        </p:txBody>
      </p:sp>
      <p:pic>
        <p:nvPicPr>
          <p:cNvPr id="6" name="内容占位符 5" descr="10开尔文勋爵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828800"/>
            <a:ext cx="3375355" cy="4267200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139952" y="1828800"/>
            <a:ext cx="4608512" cy="4267200"/>
          </a:xfrm>
        </p:spPr>
        <p:txBody>
          <a:bodyPr/>
          <a:lstStyle/>
          <a:p>
            <a:r>
              <a:rPr lang="en-US" altLang="zh-CN" dirty="0" smtClean="0"/>
              <a:t>William Thomson, Lord Kelvin (1824–1907)</a:t>
            </a:r>
          </a:p>
          <a:p>
            <a:r>
              <a:rPr lang="zh-CN" altLang="en-US" dirty="0" smtClean="0"/>
              <a:t>物理大厦已经落成，所剩只是一些修饰工作</a:t>
            </a:r>
            <a:endParaRPr lang="en-US" altLang="zh-CN" dirty="0" smtClean="0"/>
          </a:p>
          <a:p>
            <a:r>
              <a:rPr lang="zh-CN" altLang="en-US" dirty="0" smtClean="0"/>
              <a:t>动力理论肯定了热和光是运动的两种方式，现在，它的美丽而晴朗的天空却被两朵云笼罩了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>
            <a:off x="3851920" y="2204864"/>
            <a:ext cx="4896544" cy="40324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995936" y="2276872"/>
            <a:ext cx="4608512" cy="316835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4391891" y="2382982"/>
            <a:ext cx="4045527" cy="2895600"/>
          </a:xfrm>
          <a:custGeom>
            <a:avLst/>
            <a:gdLst>
              <a:gd name="connsiteX0" fmla="*/ 1440873 w 4045527"/>
              <a:gd name="connsiteY0" fmla="*/ 0 h 2895600"/>
              <a:gd name="connsiteX1" fmla="*/ 1427018 w 4045527"/>
              <a:gd name="connsiteY1" fmla="*/ 1773382 h 2895600"/>
              <a:gd name="connsiteX2" fmla="*/ 0 w 4045527"/>
              <a:gd name="connsiteY2" fmla="*/ 2216727 h 2895600"/>
              <a:gd name="connsiteX3" fmla="*/ 360218 w 4045527"/>
              <a:gd name="connsiteY3" fmla="*/ 2895600 h 2895600"/>
              <a:gd name="connsiteX4" fmla="*/ 4045527 w 4045527"/>
              <a:gd name="connsiteY4" fmla="*/ 2895600 h 2895600"/>
              <a:gd name="connsiteX5" fmla="*/ 4031673 w 4045527"/>
              <a:gd name="connsiteY5" fmla="*/ 13854 h 2895600"/>
              <a:gd name="connsiteX6" fmla="*/ 1440873 w 4045527"/>
              <a:gd name="connsiteY6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5527" h="2895600">
                <a:moveTo>
                  <a:pt x="1440873" y="0"/>
                </a:moveTo>
                <a:lnTo>
                  <a:pt x="1427018" y="1773382"/>
                </a:lnTo>
                <a:lnTo>
                  <a:pt x="0" y="2216727"/>
                </a:lnTo>
                <a:lnTo>
                  <a:pt x="360218" y="2895600"/>
                </a:lnTo>
                <a:lnTo>
                  <a:pt x="4045527" y="2895600"/>
                </a:lnTo>
                <a:lnTo>
                  <a:pt x="4031673" y="13854"/>
                </a:lnTo>
                <a:lnTo>
                  <a:pt x="1440873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156176" y="2780928"/>
            <a:ext cx="1944216" cy="216024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4788024" y="5517232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771800" y="1412776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444208" y="4005064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123728" y="3645024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372200" y="3140968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572000" y="4437112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139952" y="3140968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11560" y="2708920"/>
            <a:ext cx="1296144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世纪的自然科学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32129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力学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32129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414908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磁学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5091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56612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光学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15567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化学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天文学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数学</a:t>
            </a:r>
            <a:endParaRPr lang="zh-CN" altLang="en-US" dirty="0"/>
          </a:p>
        </p:txBody>
      </p:sp>
      <p:cxnSp>
        <p:nvCxnSpPr>
          <p:cNvPr id="25" name="直接连接符 24"/>
          <p:cNvCxnSpPr>
            <a:endCxn id="18" idx="2"/>
          </p:cNvCxnSpPr>
          <p:nvPr/>
        </p:nvCxnSpPr>
        <p:spPr bwMode="auto">
          <a:xfrm>
            <a:off x="1691680" y="3284984"/>
            <a:ext cx="432048" cy="68407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14" idx="6"/>
            <a:endCxn id="15" idx="2"/>
          </p:cNvCxnSpPr>
          <p:nvPr/>
        </p:nvCxnSpPr>
        <p:spPr bwMode="auto">
          <a:xfrm>
            <a:off x="1907704" y="3032956"/>
            <a:ext cx="2232248" cy="43204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12" idx="3"/>
            <a:endCxn id="15" idx="3"/>
          </p:cNvCxnSpPr>
          <p:nvPr/>
        </p:nvCxnSpPr>
        <p:spPr bwMode="auto">
          <a:xfrm flipV="1">
            <a:off x="3419872" y="3694132"/>
            <a:ext cx="909896" cy="25373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0" idx="5"/>
            <a:endCxn id="17" idx="1"/>
          </p:cNvCxnSpPr>
          <p:nvPr/>
        </p:nvCxnSpPr>
        <p:spPr bwMode="auto">
          <a:xfrm>
            <a:off x="3878128" y="1965940"/>
            <a:ext cx="2683888" cy="12699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14" idx="7"/>
            <a:endCxn id="20" idx="3"/>
          </p:cNvCxnSpPr>
          <p:nvPr/>
        </p:nvCxnSpPr>
        <p:spPr bwMode="auto">
          <a:xfrm flipV="1">
            <a:off x="1717888" y="1965940"/>
            <a:ext cx="1243728" cy="837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0" idx="4"/>
            <a:endCxn id="18" idx="0"/>
          </p:cNvCxnSpPr>
          <p:nvPr/>
        </p:nvCxnSpPr>
        <p:spPr bwMode="auto">
          <a:xfrm flipH="1">
            <a:off x="2771800" y="2060848"/>
            <a:ext cx="648072" cy="158417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1" idx="2"/>
            <a:endCxn id="18" idx="4"/>
          </p:cNvCxnSpPr>
          <p:nvPr/>
        </p:nvCxnSpPr>
        <p:spPr bwMode="auto">
          <a:xfrm flipH="1" flipV="1">
            <a:off x="2771800" y="4293096"/>
            <a:ext cx="2016224" cy="15481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椭圆 44"/>
          <p:cNvSpPr/>
          <p:nvPr/>
        </p:nvSpPr>
        <p:spPr bwMode="auto">
          <a:xfrm>
            <a:off x="467544" y="5013176"/>
            <a:ext cx="1296144" cy="64807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生命科学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971600" y="5805264"/>
            <a:ext cx="1296144" cy="648072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Times" pitchFamily="18" charset="0"/>
              </a:rPr>
              <a:t>地球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科学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 bwMode="auto">
          <a:xfrm>
            <a:off x="2339752" y="1374904"/>
            <a:ext cx="1656184" cy="111799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量子物理的提出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628800"/>
            <a:ext cx="8134672" cy="1080120"/>
          </a:xfrm>
        </p:spPr>
        <p:txBody>
          <a:bodyPr/>
          <a:lstStyle/>
          <a:p>
            <a:r>
              <a:rPr lang="zh-CN" altLang="en-US" dirty="0" smtClean="0"/>
              <a:t>第二朵　乌云　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“紫外灾难”问题</a:t>
            </a:r>
            <a:endParaRPr lang="en-US" altLang="zh-CN" dirty="0" smtClean="0"/>
          </a:p>
        </p:txBody>
      </p:sp>
      <p:pic>
        <p:nvPicPr>
          <p:cNvPr id="7" name="图片 6" descr="10紫外灾难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013" y="2636912"/>
            <a:ext cx="5929323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36104" y="1524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量子物理的提出</a:t>
            </a:r>
            <a:endParaRPr lang="zh-CN" altLang="en-US" dirty="0"/>
          </a:p>
        </p:txBody>
      </p:sp>
      <p:pic>
        <p:nvPicPr>
          <p:cNvPr id="7" name="内容占位符 6" descr="10普朗克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50161"/>
            <a:ext cx="1512168" cy="6763215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563888" y="1828800"/>
            <a:ext cx="3810000" cy="4267200"/>
          </a:xfrm>
        </p:spPr>
        <p:txBody>
          <a:bodyPr/>
          <a:lstStyle/>
          <a:p>
            <a:r>
              <a:rPr lang="en-US" altLang="zh-CN" dirty="0" smtClean="0"/>
              <a:t>Max K. Planck (1858–1947)</a:t>
            </a:r>
          </a:p>
          <a:p>
            <a:r>
              <a:rPr lang="en-US" altLang="zh-CN" dirty="0" smtClean="0"/>
              <a:t>1900</a:t>
            </a:r>
            <a:r>
              <a:rPr lang="zh-CN" altLang="en-US" dirty="0" smtClean="0"/>
              <a:t>年普朗克提出量子论</a:t>
            </a:r>
            <a:endParaRPr lang="en-US" altLang="zh-CN" dirty="0" smtClean="0"/>
          </a:p>
          <a:p>
            <a:r>
              <a:rPr lang="en-US" altLang="zh-CN" dirty="0" smtClean="0"/>
              <a:t>1905</a:t>
            </a:r>
            <a:r>
              <a:rPr lang="zh-CN" altLang="en-US" dirty="0" smtClean="0"/>
              <a:t>年爱因斯坦用量子论解释光电效应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量子物理的提出</a:t>
            </a:r>
            <a:endParaRPr lang="zh-CN" altLang="en-US" dirty="0"/>
          </a:p>
        </p:txBody>
      </p:sp>
      <p:pic>
        <p:nvPicPr>
          <p:cNvPr id="5" name="内容占位符 4" descr="10玻尔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4986"/>
            <a:ext cx="3289334" cy="4682326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Niels</a:t>
            </a:r>
            <a:r>
              <a:rPr lang="en-US" altLang="zh-CN" dirty="0" smtClean="0"/>
              <a:t> Bohr (1885–1962)</a:t>
            </a:r>
          </a:p>
          <a:p>
            <a:r>
              <a:rPr lang="en-US" altLang="zh-CN" dirty="0" smtClean="0"/>
              <a:t>1913</a:t>
            </a:r>
            <a:r>
              <a:rPr lang="zh-CN" altLang="en-US" dirty="0" smtClean="0"/>
              <a:t>年提出氢原子的量子模型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量子物理的提出</a:t>
            </a:r>
            <a:endParaRPr lang="zh-CN" altLang="en-US" dirty="0"/>
          </a:p>
        </p:txBody>
      </p:sp>
      <p:pic>
        <p:nvPicPr>
          <p:cNvPr id="5" name="内容占位符 4" descr="10索尔维会议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3626321"/>
            <a:ext cx="6120680" cy="3855233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512" y="1412776"/>
            <a:ext cx="8640960" cy="2088232"/>
          </a:xfrm>
        </p:spPr>
        <p:txBody>
          <a:bodyPr/>
          <a:lstStyle/>
          <a:p>
            <a:r>
              <a:rPr lang="en-US" altLang="zh-CN" sz="2400" dirty="0" smtClean="0"/>
              <a:t>1923</a:t>
            </a:r>
            <a:r>
              <a:rPr lang="zh-CN" altLang="en-US" sz="2400" dirty="0" smtClean="0"/>
              <a:t>年德布罗意提出物质波理论</a:t>
            </a:r>
            <a:endParaRPr lang="en-US" altLang="zh-CN" sz="2400" dirty="0" smtClean="0"/>
          </a:p>
          <a:p>
            <a:r>
              <a:rPr lang="en-US" altLang="zh-CN" sz="2400" dirty="0" smtClean="0"/>
              <a:t>1925</a:t>
            </a:r>
            <a:r>
              <a:rPr lang="zh-CN" altLang="en-US" sz="2400" dirty="0" smtClean="0"/>
              <a:t>年海森堡提出量子物理的矩阵力学方程</a:t>
            </a:r>
            <a:endParaRPr lang="en-US" altLang="zh-CN" sz="2400" dirty="0" smtClean="0"/>
          </a:p>
          <a:p>
            <a:r>
              <a:rPr lang="en-US" altLang="zh-CN" sz="2400" dirty="0" smtClean="0"/>
              <a:t>1926</a:t>
            </a:r>
            <a:r>
              <a:rPr lang="zh-CN" altLang="en-US" sz="2400" dirty="0" smtClean="0"/>
              <a:t>年薛定谔提出薛定谔波动方程</a:t>
            </a:r>
            <a:endParaRPr lang="en-US" altLang="zh-CN" sz="2400" dirty="0" smtClean="0"/>
          </a:p>
          <a:p>
            <a:r>
              <a:rPr lang="en-US" altLang="zh-CN" sz="2400" dirty="0" smtClean="0"/>
              <a:t>1927</a:t>
            </a:r>
            <a:r>
              <a:rPr lang="zh-CN" altLang="en-US" sz="2400" dirty="0" smtClean="0"/>
              <a:t>年海森堡提出不确定性原理</a:t>
            </a:r>
            <a:endParaRPr lang="en-US" altLang="zh-CN" sz="2400" dirty="0" smtClean="0"/>
          </a:p>
          <a:p>
            <a:r>
              <a:rPr lang="zh-CN" altLang="en-US" sz="2400" dirty="0" smtClean="0"/>
              <a:t>哥本哈根学派形成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2060846"/>
          <a:ext cx="8136906" cy="452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/>
                <a:gridCol w="1356151"/>
                <a:gridCol w="1356151"/>
                <a:gridCol w="1356151"/>
                <a:gridCol w="1356151"/>
                <a:gridCol w="1356151"/>
              </a:tblGrid>
              <a:tr h="657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亚里士多德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牛顿物理学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麦克斯韦电磁学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相对论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量子物理学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3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距离无作用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2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惯性的目的论解释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7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实体性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3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绝对时空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683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连续路线运动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3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客体永存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朴素物理观的突破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量子物理学建立了间断的、概率性的、非因果性的、整体论的世界图景。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现代思维和传统思维</a:t>
            </a:r>
            <a:r>
              <a:rPr lang="zh-CN" altLang="en-US" smtClean="0"/>
              <a:t>对比（九）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193387"/>
              </p:ext>
            </p:extLst>
          </p:nvPr>
        </p:nvGraphicFramePr>
        <p:xfrm>
          <a:off x="685800" y="1828800"/>
          <a:ext cx="7846640" cy="4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0"/>
                <a:gridCol w="3923320"/>
              </a:tblGrid>
              <a:tr h="12001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传统思维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现代思维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60416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无概率论和统计思维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大量依赖于概率论和统计思维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60416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受俗常物理观的较大影响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突破俗常物理观的影响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概率论的早期历史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世纪帕斯卡等人从赌博入手研究古典概率论</a:t>
            </a:r>
            <a:endParaRPr lang="en-US" altLang="zh-CN" dirty="0" smtClean="0"/>
          </a:p>
          <a:p>
            <a:r>
              <a:rPr lang="zh-CN" altLang="en-US" dirty="0" smtClean="0"/>
              <a:t>“帕斯卡赌注”</a:t>
            </a:r>
            <a:endParaRPr lang="en-US" altLang="zh-CN" dirty="0" smtClean="0"/>
          </a:p>
          <a:p>
            <a:r>
              <a:rPr lang="zh-CN" altLang="en-US" dirty="0" smtClean="0"/>
              <a:t>雅各布</a:t>
            </a:r>
            <a:r>
              <a:rPr lang="en-US" altLang="zh-CN" dirty="0" smtClean="0"/>
              <a:t>·</a:t>
            </a:r>
            <a:r>
              <a:rPr lang="zh-CN" altLang="en-US" dirty="0" smtClean="0"/>
              <a:t>伯努利提出伯努利大数定律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世纪初，棣莫弗把微积分引入概率研究</a:t>
            </a:r>
            <a:endParaRPr lang="en-US" altLang="zh-CN" dirty="0" smtClean="0"/>
          </a:p>
          <a:p>
            <a:r>
              <a:rPr lang="zh-CN" altLang="en-US" dirty="0" smtClean="0"/>
              <a:t>贝叶斯提出主观概率论</a:t>
            </a:r>
            <a:endParaRPr lang="en-US" altLang="zh-CN" dirty="0" smtClean="0"/>
          </a:p>
          <a:p>
            <a:r>
              <a:rPr lang="en-US" altLang="zh-CN" dirty="0" smtClean="0"/>
              <a:t>19</a:t>
            </a:r>
            <a:r>
              <a:rPr lang="zh-CN" altLang="en-US" dirty="0" smtClean="0"/>
              <a:t>世纪初，拉普拉斯、高斯等人用数学方法研究测量误差问题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生物学家促进了概率论的发展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5445224"/>
            <a:ext cx="3810000" cy="1226840"/>
          </a:xfrm>
        </p:spPr>
        <p:txBody>
          <a:bodyPr/>
          <a:lstStyle/>
          <a:p>
            <a:r>
              <a:rPr lang="en-US" altLang="zh-CN" dirty="0" smtClean="0"/>
              <a:t>Karl Pearson</a:t>
            </a:r>
          </a:p>
          <a:p>
            <a:r>
              <a:rPr lang="en-US" altLang="zh-CN" dirty="0" smtClean="0"/>
              <a:t>1857–1936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5445224"/>
            <a:ext cx="3810000" cy="1226840"/>
          </a:xfrm>
        </p:spPr>
        <p:txBody>
          <a:bodyPr/>
          <a:lstStyle/>
          <a:p>
            <a:r>
              <a:rPr lang="en-US" altLang="zh-CN" dirty="0" smtClean="0"/>
              <a:t>Ronald Fisher</a:t>
            </a:r>
          </a:p>
          <a:p>
            <a:r>
              <a:rPr lang="en-US" altLang="zh-CN" dirty="0" smtClean="0"/>
              <a:t>1890–1962</a:t>
            </a:r>
            <a:endParaRPr lang="zh-CN" altLang="en-US" dirty="0"/>
          </a:p>
        </p:txBody>
      </p:sp>
      <p:pic>
        <p:nvPicPr>
          <p:cNvPr id="5" name="图片 4" descr="09 Karl_Pears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2644353" cy="3734043"/>
          </a:xfrm>
          <a:prstGeom prst="rect">
            <a:avLst/>
          </a:prstGeom>
        </p:spPr>
      </p:pic>
      <p:pic>
        <p:nvPicPr>
          <p:cNvPr id="6" name="图片 5" descr="09 Youngronaldfish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4757" y="1628800"/>
            <a:ext cx="2669058" cy="3742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概率论在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世纪末以后的进展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772816"/>
            <a:ext cx="3956248" cy="4323184"/>
          </a:xfrm>
        </p:spPr>
        <p:txBody>
          <a:bodyPr/>
          <a:lstStyle/>
          <a:p>
            <a:r>
              <a:rPr lang="zh-CN" altLang="en-US" dirty="0" smtClean="0"/>
              <a:t>高尔顿提出回归分析</a:t>
            </a:r>
            <a:endParaRPr lang="en-US" altLang="zh-CN" dirty="0" smtClean="0"/>
          </a:p>
          <a:p>
            <a:r>
              <a:rPr lang="zh-CN" altLang="en-US" dirty="0" smtClean="0"/>
              <a:t>皮尔逊提出卡方分布</a:t>
            </a:r>
            <a:endParaRPr lang="en-US" altLang="zh-CN" dirty="0" smtClean="0"/>
          </a:p>
          <a:p>
            <a:r>
              <a:rPr lang="zh-CN" altLang="en-US" dirty="0" smtClean="0"/>
              <a:t>戈塞特提出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r>
              <a:rPr lang="zh-CN" altLang="en-US" dirty="0" smtClean="0"/>
              <a:t>费歇尔提出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r>
              <a:rPr lang="en-US" altLang="zh-CN" dirty="0" smtClean="0"/>
              <a:t>1933</a:t>
            </a:r>
            <a:r>
              <a:rPr lang="zh-CN" altLang="en-US" dirty="0" smtClean="0"/>
              <a:t>年，科尔莫戈罗夫在前人基础上建立概率公理系统</a:t>
            </a:r>
            <a:endParaRPr lang="zh-CN" altLang="en-US" dirty="0"/>
          </a:p>
        </p:txBody>
      </p:sp>
      <p:pic>
        <p:nvPicPr>
          <p:cNvPr id="5" name="内容占位符 4" descr="09 Andrey Kormogorov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01021" y="1772816"/>
            <a:ext cx="3294367" cy="4392488"/>
          </a:xfrm>
        </p:spPr>
      </p:pic>
      <p:sp>
        <p:nvSpPr>
          <p:cNvPr id="6" name="TextBox 5"/>
          <p:cNvSpPr txBox="1"/>
          <p:nvPr/>
        </p:nvSpPr>
        <p:spPr>
          <a:xfrm>
            <a:off x="1331640" y="5661248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altLang="zh-CN" sz="2400" dirty="0" smtClean="0"/>
              <a:t>A. N. </a:t>
            </a:r>
            <a:r>
              <a:rPr lang="en-US" altLang="zh-CN" sz="2400" dirty="0" err="1" smtClean="0"/>
              <a:t>Kolmogorov</a:t>
            </a:r>
            <a:endParaRPr lang="en-US" altLang="zh-CN" sz="2400" dirty="0" smtClean="0"/>
          </a:p>
          <a:p>
            <a:pPr marL="342900" indent="-342900" algn="r"/>
            <a:r>
              <a:rPr lang="en-US" altLang="zh-CN" sz="2400" dirty="0" smtClean="0"/>
              <a:t>1903–1987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独立性误判（一）</a:t>
            </a:r>
            <a:endParaRPr lang="zh-CN" altLang="en-US" dirty="0"/>
          </a:p>
        </p:txBody>
      </p:sp>
      <p:pic>
        <p:nvPicPr>
          <p:cNvPr id="4" name="图片 3" descr="09彩票号码分析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7315913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755232"/>
          </a:xfrm>
        </p:spPr>
        <p:txBody>
          <a:bodyPr/>
          <a:lstStyle/>
          <a:p>
            <a:r>
              <a:rPr lang="zh-CN" altLang="en-US" dirty="0" smtClean="0"/>
              <a:t>独立性误判（一）</a:t>
            </a:r>
            <a:endParaRPr lang="zh-CN" altLang="en-US" dirty="0"/>
          </a:p>
        </p:txBody>
      </p:sp>
      <p:pic>
        <p:nvPicPr>
          <p:cNvPr id="4" name="图片 3" descr="09河图洛书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708920"/>
            <a:ext cx="3123717" cy="2868720"/>
          </a:xfrm>
          <a:prstGeom prst="rect">
            <a:avLst/>
          </a:prstGeom>
        </p:spPr>
      </p:pic>
      <p:pic>
        <p:nvPicPr>
          <p:cNvPr id="5" name="图片 4" descr="09奇门遁甲预测彩票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204864"/>
            <a:ext cx="2784309" cy="2088232"/>
          </a:xfrm>
          <a:prstGeom prst="rect">
            <a:avLst/>
          </a:prstGeom>
        </p:spPr>
      </p:pic>
      <p:pic>
        <p:nvPicPr>
          <p:cNvPr id="6" name="图片 5" descr="09五行绝算彩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8765" y="4581128"/>
            <a:ext cx="2187691" cy="1640768"/>
          </a:xfrm>
          <a:prstGeom prst="rect">
            <a:avLst/>
          </a:prstGeom>
        </p:spPr>
      </p:pic>
      <p:pic>
        <p:nvPicPr>
          <p:cNvPr id="7" name="图片 6" descr="09易数彩票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6382670" y="2050378"/>
            <a:ext cx="2796560" cy="2097420"/>
          </a:xfrm>
          <a:prstGeom prst="rect">
            <a:avLst/>
          </a:prstGeom>
        </p:spPr>
      </p:pic>
      <p:pic>
        <p:nvPicPr>
          <p:cNvPr id="8" name="图片 7" descr="09周易预测彩票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3872" y="4365104"/>
            <a:ext cx="2218328" cy="2218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概率偏差种种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独立性误判（二）</a:t>
            </a:r>
            <a:endParaRPr lang="en-US" altLang="zh-CN" dirty="0" smtClean="0"/>
          </a:p>
          <a:p>
            <a:r>
              <a:rPr lang="en-US" altLang="zh-CN" dirty="0" smtClean="0"/>
              <a:t>2003</a:t>
            </a:r>
            <a:r>
              <a:rPr lang="zh-CN" altLang="en-US" dirty="0" smtClean="0"/>
              <a:t>年，英国一对夫妇被控谋杀他们的两个婴儿</a:t>
            </a:r>
            <a:endParaRPr lang="en-US" altLang="zh-CN" dirty="0" smtClean="0"/>
          </a:p>
          <a:p>
            <a:r>
              <a:rPr lang="zh-CN" altLang="en-US" dirty="0" smtClean="0"/>
              <a:t>一位儿科医生的指控理由：如果两个婴儿都是在正常情况下猝死，其概率是</a:t>
            </a:r>
            <a:r>
              <a:rPr lang="en-US" altLang="zh-CN" dirty="0" smtClean="0"/>
              <a:t>1/8550 × 1/8550 </a:t>
            </a:r>
            <a:r>
              <a:rPr lang="zh-CN" altLang="en-US" dirty="0" smtClean="0"/>
              <a:t>≈ </a:t>
            </a:r>
            <a:r>
              <a:rPr lang="en-US" altLang="zh-CN" dirty="0" smtClean="0"/>
              <a:t>1/73 000 000</a:t>
            </a:r>
            <a:r>
              <a:rPr lang="zh-CN" altLang="en-US" dirty="0" smtClean="0"/>
              <a:t>，非常小</a:t>
            </a:r>
            <a:endParaRPr lang="en-US" altLang="zh-CN" dirty="0" smtClean="0"/>
          </a:p>
          <a:p>
            <a:r>
              <a:rPr lang="zh-CN" altLang="en-US" dirty="0" smtClean="0"/>
              <a:t>所以这对夫妇有罪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工业">
  <a:themeElements>
    <a:clrScheme name="TR_0704 print PowerPlugs Templates for PowerPoint 15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A8A4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D1CFAA"/>
      </a:accent5>
      <a:accent6>
        <a:srgbClr val="8AB900"/>
      </a:accent6>
      <a:hlink>
        <a:srgbClr val="FF9933"/>
      </a:hlink>
      <a:folHlink>
        <a:srgbClr val="808080"/>
      </a:folHlink>
    </a:clrScheme>
    <a:fontScheme name="TR_0704 print PowerPlugs Templates for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R_0704 print PowerPlugs Templates for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3">
        <a:dk1>
          <a:srgbClr val="000000"/>
        </a:dk1>
        <a:lt1>
          <a:srgbClr val="FFFFFF"/>
        </a:lt1>
        <a:dk2>
          <a:srgbClr val="66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14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A8A4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D1CFAA"/>
        </a:accent5>
        <a:accent6>
          <a:srgbClr val="8AB900"/>
        </a:accent6>
        <a:hlink>
          <a:srgbClr val="FF9933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工业</Template>
  <TotalTime>2084</TotalTime>
  <Words>1547</Words>
  <Application>Microsoft Office PowerPoint</Application>
  <PresentationFormat>全屏显示(4:3)</PresentationFormat>
  <Paragraphs>216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宋体</vt:lpstr>
      <vt:lpstr>微软雅黑</vt:lpstr>
      <vt:lpstr>Arial</vt:lpstr>
      <vt:lpstr>Times</vt:lpstr>
      <vt:lpstr>工业</vt:lpstr>
      <vt:lpstr>迈入概率王国</vt:lpstr>
      <vt:lpstr>概率论和数理统计</vt:lpstr>
      <vt:lpstr>19世纪的自然科学</vt:lpstr>
      <vt:lpstr>概率论的早期历史</vt:lpstr>
      <vt:lpstr>生物学家促进了概率论的发展</vt:lpstr>
      <vt:lpstr>概率论在19世纪末以后的进展</vt:lpstr>
      <vt:lpstr>概率偏差种种</vt:lpstr>
      <vt:lpstr>概率偏差种种</vt:lpstr>
      <vt:lpstr>概率偏差种种</vt:lpstr>
      <vt:lpstr>概率偏差种种</vt:lpstr>
      <vt:lpstr>概率偏差种种</vt:lpstr>
      <vt:lpstr>概率偏差种种</vt:lpstr>
      <vt:lpstr>概率偏差种种</vt:lpstr>
      <vt:lpstr>概率偏差种种</vt:lpstr>
      <vt:lpstr>概率偏差种种</vt:lpstr>
      <vt:lpstr>概率偏差种种</vt:lpstr>
      <vt:lpstr>概率偏差种种</vt:lpstr>
      <vt:lpstr>实验设计的基本原则</vt:lpstr>
      <vt:lpstr>统计偏差种种</vt:lpstr>
      <vt:lpstr>统计偏差种种</vt:lpstr>
      <vt:lpstr>统计偏差种种</vt:lpstr>
      <vt:lpstr>统计偏差种种</vt:lpstr>
      <vt:lpstr>统计偏差种种</vt:lpstr>
      <vt:lpstr>统计偏差种种</vt:lpstr>
      <vt:lpstr>统计偏差种种</vt:lpstr>
      <vt:lpstr>统计偏差种种</vt:lpstr>
      <vt:lpstr>科学 vs 技术</vt:lpstr>
      <vt:lpstr>统计偏差种种</vt:lpstr>
      <vt:lpstr>量子物理的提出</vt:lpstr>
      <vt:lpstr>量子物理的提出</vt:lpstr>
      <vt:lpstr>量子物理的提出</vt:lpstr>
      <vt:lpstr>量子物理的提出</vt:lpstr>
      <vt:lpstr>量子物理的提出</vt:lpstr>
      <vt:lpstr>朴素物理观的突破</vt:lpstr>
      <vt:lpstr>现代思维和传统思维对比（九）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知与行的联姻</dc:title>
  <dc:creator>Benjamin Liu</dc:creator>
  <cp:lastModifiedBy>Benjamin Liu</cp:lastModifiedBy>
  <cp:revision>51</cp:revision>
  <dcterms:created xsi:type="dcterms:W3CDTF">2018-04-16T03:48:48Z</dcterms:created>
  <dcterms:modified xsi:type="dcterms:W3CDTF">2020-05-26T02:01:50Z</dcterms:modified>
</cp:coreProperties>
</file>