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31" r:id="rId14"/>
    <p:sldId id="332" r:id="rId15"/>
    <p:sldId id="319" r:id="rId16"/>
    <p:sldId id="322" r:id="rId17"/>
    <p:sldId id="321" r:id="rId18"/>
    <p:sldId id="324" r:id="rId19"/>
    <p:sldId id="320" r:id="rId20"/>
    <p:sldId id="323" r:id="rId21"/>
    <p:sldId id="325" r:id="rId22"/>
    <p:sldId id="328" r:id="rId23"/>
    <p:sldId id="326" r:id="rId24"/>
    <p:sldId id="327" r:id="rId25"/>
    <p:sldId id="330" r:id="rId26"/>
    <p:sldId id="329" r:id="rId27"/>
    <p:sldId id="333" r:id="rId28"/>
    <p:sldId id="307" r:id="rId29"/>
    <p:sldId id="25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47" autoAdjust="0"/>
    <p:restoredTop sz="94660"/>
  </p:normalViewPr>
  <p:slideViewPr>
    <p:cSldViewPr>
      <p:cViewPr varScale="1">
        <p:scale>
          <a:sx n="76" d="100"/>
          <a:sy n="76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2014年盖洛普调查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非宗教人士</c:v>
                </c:pt>
                <c:pt idx="1">
                  <c:v>宗教人士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</c:v>
                </c:pt>
                <c:pt idx="1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79363517060362"/>
          <c:y val="0.79260506889763782"/>
          <c:w val="0.29593484710849122"/>
          <c:h val="0.161930610236220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2010年普度大学研究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宗教人士</c:v>
                </c:pt>
                <c:pt idx="1">
                  <c:v>民间信仰者</c:v>
                </c:pt>
                <c:pt idx="2">
                  <c:v>无神论者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</c:v>
                </c:pt>
                <c:pt idx="1">
                  <c:v>62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513" y="685800"/>
            <a:ext cx="8308975" cy="838200"/>
          </a:xfrm>
        </p:spPr>
        <p:txBody>
          <a:bodyPr/>
          <a:lstStyle>
            <a:lvl1pPr algn="l">
              <a:defRPr sz="46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513" y="1524000"/>
            <a:ext cx="8308975" cy="52863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CBDB2C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2020/5/18</a:t>
            </a:fld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用科学的方法研究社会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科技文明通论第十二讲</a:t>
            </a:r>
            <a:endParaRPr lang="en-US" altLang="zh-CN" dirty="0" smtClean="0"/>
          </a:p>
          <a:p>
            <a:r>
              <a:rPr lang="zh-CN" altLang="en-US" dirty="0" smtClean="0"/>
              <a:t>上海辰山植物园高级工程师　刘夙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从中国人的信仰理解人类学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484784"/>
            <a:ext cx="7990656" cy="4968552"/>
          </a:xfrm>
        </p:spPr>
        <p:txBody>
          <a:bodyPr/>
          <a:lstStyle/>
          <a:p>
            <a:r>
              <a:rPr lang="zh-CN" altLang="en-US" dirty="0" smtClean="0"/>
              <a:t>在保持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主位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emic</a:t>
            </a:r>
            <a:r>
              <a:rPr lang="zh-CN" altLang="en-US" dirty="0" smtClean="0"/>
              <a:t>）文化视角的同时，从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客位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etic</a:t>
            </a:r>
            <a:r>
              <a:rPr lang="zh-CN" altLang="en-US" dirty="0" smtClean="0"/>
              <a:t>）文化视角反思主体文化，从而更好地理解主体文化，达成主客相互理解的文化的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主体间性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intersubjectivity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从中国以外的文化来看，中国人和传统非洲人、大洋洲人区别不大，主要信仰祖先崇拜和各种巫术，即使经过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世纪现代思潮的熏陶，大多数人也不是无神论者</a:t>
            </a:r>
            <a:endParaRPr lang="en-US" altLang="zh-CN" dirty="0" smtClean="0"/>
          </a:p>
          <a:p>
            <a:r>
              <a:rPr lang="zh-CN" altLang="en-US" dirty="0" smtClean="0"/>
              <a:t>认为中国人比较“世俗”、中国文化比较优越的宣传，缺乏人类学上的正当性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人类学的内部张力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395192"/>
          </a:xfrm>
        </p:spPr>
        <p:txBody>
          <a:bodyPr/>
          <a:lstStyle/>
          <a:p>
            <a:r>
              <a:rPr lang="zh-CN" altLang="en-US" dirty="0" smtClean="0"/>
              <a:t>去世界各种偏僻的角落，调查各种社会、各种文化的基本面貌，试图呈现人类文化的多样性</a:t>
            </a:r>
            <a:endParaRPr lang="en-US" altLang="zh-CN" dirty="0" smtClean="0"/>
          </a:p>
          <a:p>
            <a:r>
              <a:rPr lang="zh-CN" altLang="en-US" dirty="0" smtClean="0"/>
              <a:t>从大量人类学田野调查资料出发（包括对现代化社会本身的观察），试图总结人类社会的一些基本规律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157192"/>
            <a:ext cx="1415772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亲属制度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5157192"/>
            <a:ext cx="1415772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经济生活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5949280"/>
            <a:ext cx="1415772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权力系统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5949280"/>
            <a:ext cx="1415772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信仰体系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婚配制度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总结失败的例子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768552"/>
          </a:xfrm>
        </p:spPr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世纪后期：“人是一种略微一夫多妻的动物”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共同抚养假说</a:t>
            </a:r>
            <a:endParaRPr lang="en-US" altLang="zh-CN" dirty="0" smtClean="0"/>
          </a:p>
          <a:p>
            <a:r>
              <a:rPr lang="en-US" altLang="zh-CN" dirty="0" smtClean="0"/>
              <a:t>21</a:t>
            </a:r>
            <a:r>
              <a:rPr lang="zh-CN" altLang="en-US" dirty="0" smtClean="0"/>
              <a:t>世纪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灵长类的研究认为一夫一妻源于父亲对亲子关系不确定性的忧虑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哺乳类的研究认为源于雌性个体的稀缺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和性病的扩散有关？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择偶策略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总结成功的例子</a:t>
            </a:r>
            <a:endParaRPr lang="zh-CN" altLang="en-US" dirty="0"/>
          </a:p>
        </p:txBody>
      </p:sp>
      <p:pic>
        <p:nvPicPr>
          <p:cNvPr id="6" name="内容占位符 5" descr="12 David Bus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7240" y="1988840"/>
            <a:ext cx="3744416" cy="3744416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David M. Buss</a:t>
            </a:r>
          </a:p>
          <a:p>
            <a:r>
              <a:rPr lang="en-US" altLang="zh-CN" dirty="0" smtClean="0"/>
              <a:t>1953–</a:t>
            </a:r>
          </a:p>
          <a:p>
            <a:r>
              <a:rPr lang="zh-CN" altLang="en-US" dirty="0" smtClean="0"/>
              <a:t>演化心理学家</a:t>
            </a:r>
            <a:endParaRPr lang="en-US" altLang="zh-CN" dirty="0" smtClean="0"/>
          </a:p>
          <a:p>
            <a:r>
              <a:rPr lang="zh-CN" altLang="en-US" dirty="0" smtClean="0"/>
              <a:t>著有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欲望的演化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择偶策略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总结成功的例子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51845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男性和女性都有长期择偶策略和短期择偶策略，演化根源来自繁衍后代的需求</a:t>
            </a:r>
            <a:endParaRPr lang="en-US" altLang="zh-CN" dirty="0" smtClean="0"/>
          </a:p>
          <a:p>
            <a:r>
              <a:rPr lang="zh-CN" altLang="en-US" dirty="0" smtClean="0"/>
              <a:t>对长期择偶来说，智力、健康程度等都是两性最看重的特性</a:t>
            </a:r>
            <a:endParaRPr lang="en-US" altLang="zh-CN" dirty="0" smtClean="0"/>
          </a:p>
          <a:p>
            <a:r>
              <a:rPr lang="zh-CN" altLang="en-US" dirty="0" smtClean="0"/>
              <a:t>对长期择偶来说，两性的差异在于，男性更看重对方的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外表</a:t>
            </a:r>
            <a:r>
              <a:rPr lang="zh-CN" altLang="en-US" dirty="0" smtClean="0"/>
              <a:t>，而女性更看重对方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获取资源的当前能力或潜在能力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男性择偶倾向于较小的年龄，女性择偶倾向于较大的年龄</a:t>
            </a:r>
            <a:endParaRPr lang="en-US" altLang="zh-CN" dirty="0" smtClean="0"/>
          </a:p>
          <a:p>
            <a:r>
              <a:rPr lang="zh-CN" altLang="en-US" dirty="0" smtClean="0"/>
              <a:t>甲女丁男理论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心理学史</a:t>
            </a:r>
            <a:endParaRPr lang="zh-CN" altLang="en-US" dirty="0"/>
          </a:p>
        </p:txBody>
      </p:sp>
      <p:pic>
        <p:nvPicPr>
          <p:cNvPr id="6" name="内容占位符 5" descr="12 Sigmund_Freud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22032" y="1828800"/>
            <a:ext cx="3137535" cy="4267200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Sigmund Freud</a:t>
            </a:r>
          </a:p>
          <a:p>
            <a:r>
              <a:rPr lang="en-US" altLang="zh-CN" dirty="0" smtClean="0"/>
              <a:t>1856–1939</a:t>
            </a:r>
          </a:p>
          <a:p>
            <a:r>
              <a:rPr lang="zh-CN" altLang="en-US" dirty="0" smtClean="0"/>
              <a:t>精神分析的创始人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心理学史</a:t>
            </a:r>
            <a:endParaRPr lang="zh-CN" altLang="en-US" dirty="0"/>
          </a:p>
        </p:txBody>
      </p:sp>
      <p:pic>
        <p:nvPicPr>
          <p:cNvPr id="5" name="内容占位符 4" descr="12 Gustav_Le_Bo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76093" y="1828800"/>
            <a:ext cx="2629414" cy="42672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Gustave</a:t>
            </a:r>
            <a:r>
              <a:rPr lang="en-US" altLang="zh-CN" dirty="0" smtClean="0"/>
              <a:t> Le Bon</a:t>
            </a:r>
          </a:p>
          <a:p>
            <a:r>
              <a:rPr lang="en-US" altLang="zh-CN" dirty="0" smtClean="0"/>
              <a:t>1841–1931</a:t>
            </a:r>
          </a:p>
          <a:p>
            <a:r>
              <a:rPr lang="zh-CN" altLang="en-US" dirty="0" smtClean="0"/>
              <a:t>著有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乌合之众：大众心理研究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心理学史</a:t>
            </a:r>
            <a:endParaRPr lang="zh-CN" altLang="en-US" dirty="0"/>
          </a:p>
        </p:txBody>
      </p:sp>
      <p:pic>
        <p:nvPicPr>
          <p:cNvPr id="5" name="内容占位符 4" descr="12 Abraham Maslow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374900"/>
            <a:ext cx="3810000" cy="31750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00264" cy="4267200"/>
          </a:xfrm>
        </p:spPr>
        <p:txBody>
          <a:bodyPr/>
          <a:lstStyle/>
          <a:p>
            <a:r>
              <a:rPr lang="en-US" altLang="zh-CN" dirty="0" smtClean="0"/>
              <a:t>Abraham H. Maslow</a:t>
            </a:r>
          </a:p>
          <a:p>
            <a:r>
              <a:rPr lang="en-US" altLang="zh-CN" dirty="0" smtClean="0"/>
              <a:t>1908–1970</a:t>
            </a:r>
          </a:p>
          <a:p>
            <a:r>
              <a:rPr lang="zh-CN" altLang="en-US" dirty="0" smtClean="0"/>
              <a:t>以“需求金字塔”而知名</a:t>
            </a:r>
            <a:endParaRPr lang="zh-CN" altLang="en-US" dirty="0"/>
          </a:p>
        </p:txBody>
      </p:sp>
      <p:pic>
        <p:nvPicPr>
          <p:cNvPr id="6" name="图片 5" descr="12 Maslows-hierarchy-of-nee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645024"/>
            <a:ext cx="3384376" cy="2961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这才是心理学！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752528"/>
          </a:xfrm>
        </p:spPr>
        <p:txBody>
          <a:bodyPr/>
          <a:lstStyle/>
          <a:p>
            <a:r>
              <a:rPr lang="zh-CN" altLang="en-US" dirty="0" smtClean="0"/>
              <a:t>提出有清晰内涵的定义</a:t>
            </a:r>
            <a:endParaRPr lang="en-US" altLang="zh-CN" dirty="0" smtClean="0"/>
          </a:p>
          <a:p>
            <a:r>
              <a:rPr lang="zh-CN" altLang="en-US" dirty="0" smtClean="0"/>
              <a:t>提出可以证伪的假说</a:t>
            </a:r>
            <a:endParaRPr lang="en-US" altLang="zh-CN" dirty="0" smtClean="0"/>
          </a:p>
          <a:p>
            <a:r>
              <a:rPr lang="zh-CN" altLang="en-US" dirty="0" smtClean="0"/>
              <a:t>运用实验等方法检验假说</a:t>
            </a:r>
            <a:endParaRPr lang="en-US" altLang="zh-CN" dirty="0" smtClean="0"/>
          </a:p>
          <a:p>
            <a:r>
              <a:rPr lang="zh-CN" altLang="en-US" dirty="0" smtClean="0"/>
              <a:t>实验结果要发表在有同行评议的出版物上</a:t>
            </a:r>
            <a:endParaRPr lang="en-US" altLang="zh-CN" dirty="0" smtClean="0"/>
          </a:p>
          <a:p>
            <a:r>
              <a:rPr lang="zh-CN" altLang="en-US" dirty="0" smtClean="0"/>
              <a:t>汇总大量数据之后才能得出概率性的结论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社会科学实验的基本原则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/>
              <a:t>足量样本，随机，对照，盲法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通过伦理审查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行为主义心理学</a:t>
            </a:r>
            <a:endParaRPr lang="zh-CN" altLang="en-US" dirty="0"/>
          </a:p>
        </p:txBody>
      </p:sp>
      <p:pic>
        <p:nvPicPr>
          <p:cNvPr id="5" name="内容占位符 4" descr="12 John-B-Watso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2664296" cy="389897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31840" y="1556792"/>
            <a:ext cx="5688632" cy="5040560"/>
          </a:xfrm>
        </p:spPr>
        <p:txBody>
          <a:bodyPr/>
          <a:lstStyle/>
          <a:p>
            <a:r>
              <a:rPr lang="en-US" altLang="zh-CN" dirty="0" smtClean="0"/>
              <a:t>John B. Watson</a:t>
            </a:r>
          </a:p>
          <a:p>
            <a:r>
              <a:rPr lang="en-US" altLang="zh-CN" dirty="0" smtClean="0"/>
              <a:t>1878–1958</a:t>
            </a:r>
          </a:p>
          <a:p>
            <a:r>
              <a:rPr lang="zh-CN" altLang="en-US" dirty="0" smtClean="0"/>
              <a:t>行为主义心理学的创始人之一</a:t>
            </a:r>
            <a:endParaRPr lang="en-US" altLang="zh-CN" dirty="0" smtClean="0"/>
          </a:p>
          <a:p>
            <a:r>
              <a:rPr lang="zh-CN" altLang="en-US" sz="2400" dirty="0" smtClean="0"/>
              <a:t>给我一打健康而又没有形态缺陷的婴儿，给我一个由我支配的专门环境，让我可以抚养他们，我可以保证，随机从中挑出任何一个人，不管他的天赋、嗜好、倾向、能力、长处以及祖先的种族如何，我都能把他训练成我选择的任何一种职业的专家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医生，律师，艺术家，商业大亨，甚至是乞丐和小偷。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社会科学的分支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060848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文　学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414908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哲　学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62880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伦理学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2852936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美　学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877272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心理学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5301208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政治学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5805264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经济学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450912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法　学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3501008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社会学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24328" y="4293096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人类学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234888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宗教学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162880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教育学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3212976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历史学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行为主义心理学</a:t>
            </a:r>
            <a:endParaRPr lang="zh-CN" altLang="en-US" dirty="0"/>
          </a:p>
        </p:txBody>
      </p:sp>
      <p:pic>
        <p:nvPicPr>
          <p:cNvPr id="5" name="内容占位符 4" descr="12 B.F._Skinne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870034"/>
            <a:ext cx="3849585" cy="422326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B. F. Skinner</a:t>
            </a:r>
          </a:p>
          <a:p>
            <a:r>
              <a:rPr lang="en-US" altLang="zh-CN" dirty="0" smtClean="0"/>
              <a:t>1904–1990</a:t>
            </a:r>
          </a:p>
          <a:p>
            <a:r>
              <a:rPr lang="zh-CN" altLang="en-US" dirty="0" smtClean="0"/>
              <a:t>行为主义心理学的创始人之一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智商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定义：反映一个人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智力</a:t>
            </a:r>
            <a:r>
              <a:rPr lang="zh-CN" altLang="en-US" dirty="0" smtClean="0"/>
              <a:t>水平的指标。智力是一种一般性的认识事物和解决问题的能力</a:t>
            </a:r>
            <a:endParaRPr lang="en-US" altLang="zh-CN" dirty="0" smtClean="0"/>
          </a:p>
          <a:p>
            <a:r>
              <a:rPr lang="zh-CN" altLang="en-US" dirty="0" smtClean="0"/>
              <a:t>智力不是让人成功的能力，不应包括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情绪、社会交往能力等所谓“广义智力”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理性（正确决策的能力）</a:t>
            </a:r>
            <a:endParaRPr lang="en-US" altLang="zh-CN" dirty="0" smtClean="0"/>
          </a:p>
          <a:p>
            <a:r>
              <a:rPr lang="zh-CN" altLang="en-US" dirty="0" smtClean="0"/>
              <a:t>智力可划分为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流体智力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晶体智力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智力受遗传因素影响很大，智商差异有</a:t>
            </a:r>
            <a:r>
              <a:rPr lang="en-US" altLang="zh-CN" dirty="0" smtClean="0"/>
              <a:t>60%-80%</a:t>
            </a:r>
            <a:r>
              <a:rPr lang="zh-CN" altLang="en-US" dirty="0" smtClean="0"/>
              <a:t>由遗传决定</a:t>
            </a:r>
            <a:endParaRPr lang="en-US" altLang="zh-CN" dirty="0" smtClean="0"/>
          </a:p>
          <a:p>
            <a:r>
              <a:rPr lang="zh-CN" altLang="en-US" dirty="0" smtClean="0"/>
              <a:t>但影响智力的基因很多，并无决定性的基因，因此智力是一个典型的数量性状</a:t>
            </a:r>
            <a:endParaRPr lang="en-US" altLang="zh-CN" dirty="0" smtClean="0"/>
          </a:p>
          <a:p>
            <a:r>
              <a:rPr lang="zh-CN" altLang="en-US" dirty="0" smtClean="0"/>
              <a:t>后天对智力发展也有较大影响</a:t>
            </a:r>
            <a:endParaRPr lang="en-US" altLang="zh-CN" dirty="0" smtClean="0"/>
          </a:p>
          <a:p>
            <a:r>
              <a:rPr lang="zh-CN" altLang="en-US" dirty="0" smtClean="0"/>
              <a:t>“原生家庭”对智力发展的影响不大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目前没有证据表明智力差异和种族有关系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pic>
        <p:nvPicPr>
          <p:cNvPr id="4" name="内容占位符 3" descr="12三重心智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5868" y="1828800"/>
            <a:ext cx="4952263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772400" cy="4768552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影响理性（反省心智）的主要原因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认知吝啬鬼</a:t>
            </a:r>
            <a:endParaRPr lang="en-US" altLang="zh-CN" dirty="0" smtClean="0"/>
          </a:p>
          <a:p>
            <a:r>
              <a:rPr lang="zh-CN" altLang="en-US" dirty="0" smtClean="0"/>
              <a:t>污化的心智程序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产生生理伤害的</a:t>
            </a:r>
          </a:p>
          <a:p>
            <a:pPr lvl="1"/>
            <a:r>
              <a:rPr lang="zh-CN" altLang="en-US" dirty="0" smtClean="0"/>
              <a:t>影响目标或妨碍目标选择的多样性</a:t>
            </a:r>
          </a:p>
          <a:p>
            <a:pPr lvl="1"/>
            <a:r>
              <a:rPr lang="zh-CN" altLang="en-US" dirty="0" smtClean="0"/>
              <a:t>不能真实反映世界的信念和模型</a:t>
            </a:r>
          </a:p>
          <a:p>
            <a:pPr lvl="1"/>
            <a:r>
              <a:rPr lang="zh-CN" altLang="en-US" dirty="0" smtClean="0"/>
              <a:t>拒绝对其本身进行评估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孪生子实验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30" y="2636912"/>
          <a:ext cx="8208912" cy="380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528"/>
                <a:gridCol w="1099758"/>
                <a:gridCol w="1296144"/>
                <a:gridCol w="1584178"/>
                <a:gridCol w="1368152"/>
                <a:gridCol w="1368152"/>
              </a:tblGrid>
              <a:tr h="6240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遗传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胎盘环境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其他子宫环境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家庭环境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社会环境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单绒同卵孪生子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双绒同卵孪生子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异卵孪生子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同胞兄弟姐妹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被领养者及其兄弟姐妹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824536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同性恋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要区分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性取向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性取向认同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性取向是个连续谱，在成年后基本确定</a:t>
            </a:r>
            <a:endParaRPr lang="en-US" altLang="zh-CN" dirty="0" smtClean="0"/>
          </a:p>
          <a:p>
            <a:r>
              <a:rPr lang="zh-CN" altLang="en-US" dirty="0" smtClean="0"/>
              <a:t>成年后性取向认同可能会改变，但性取向不易改变</a:t>
            </a:r>
            <a:endParaRPr lang="en-US" altLang="zh-CN" dirty="0" smtClean="0"/>
          </a:p>
          <a:p>
            <a:r>
              <a:rPr lang="zh-CN" altLang="en-US" dirty="0" smtClean="0"/>
              <a:t>性取向有一定的遗传因素，但目前的研究表明后天因素可能影响更大</a:t>
            </a:r>
            <a:endParaRPr lang="en-US" altLang="zh-CN" dirty="0" smtClean="0"/>
          </a:p>
          <a:p>
            <a:r>
              <a:rPr lang="zh-CN" altLang="en-US" dirty="0" smtClean="0"/>
              <a:t>影响性取向的后天因素仍不完全清楚，激素环境的不同很可能是原因之一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12彩虹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8176" y="1278632"/>
            <a:ext cx="1646312" cy="1646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现代心理学的一些共识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504056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有关性侵害的一些研究结果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性侵害并非都在陌生人之间发生，相当一部分是熟人作案</a:t>
            </a:r>
            <a:endParaRPr lang="en-US" altLang="zh-CN" dirty="0" smtClean="0"/>
          </a:p>
          <a:p>
            <a:r>
              <a:rPr lang="zh-CN" altLang="en-US" dirty="0" smtClean="0"/>
              <a:t>受到性侵害的女性很多相貌普通、衣着不扬，“打扮热辣”的女性反而不易成为性侵害对象</a:t>
            </a:r>
            <a:endParaRPr lang="en-US" altLang="zh-CN" dirty="0" smtClean="0"/>
          </a:p>
          <a:p>
            <a:r>
              <a:rPr lang="zh-CN" altLang="en-US" dirty="0" smtClean="0"/>
              <a:t>主流研究并不支持“强奸是男性的本能”</a:t>
            </a:r>
            <a:endParaRPr lang="en-US" altLang="zh-CN" dirty="0" smtClean="0"/>
          </a:p>
          <a:p>
            <a:r>
              <a:rPr lang="zh-CN" altLang="en-US" dirty="0" smtClean="0"/>
              <a:t>强奸经常与控制欲有强烈相关性</a:t>
            </a:r>
            <a:endParaRPr lang="en-US" altLang="zh-CN" dirty="0" smtClean="0"/>
          </a:p>
          <a:p>
            <a:r>
              <a:rPr lang="zh-CN" altLang="en-US" dirty="0" smtClean="0"/>
              <a:t>社会舆论对强奸的宽容和轻罪化是强奸高发的主要原因之一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现代思维和传统思维对比（十二）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58850"/>
              </p:ext>
            </p:extLst>
          </p:nvPr>
        </p:nvGraphicFramePr>
        <p:xfrm>
          <a:off x="611560" y="1844824"/>
          <a:ext cx="7846640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0"/>
                <a:gridCol w="3923320"/>
              </a:tblGrid>
              <a:tr h="771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传统思维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现代思维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231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对人类社会的研究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基本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不依赖数学化思维和实验方法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对人类社会的研究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普遍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依赖数学化思维和实验方法</a:t>
                      </a:r>
                    </a:p>
                  </a:txBody>
                  <a:tcPr marL="68580" marR="68580" marT="0" marB="0" anchor="ctr"/>
                </a:tc>
              </a:tr>
              <a:tr h="1231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缺乏客观认识主体文化和客体文化的原则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秉持文化相对主义，能够客观认识主体文化和客体文化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1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对于人类心理，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倾向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建立缺乏生理学依据的纯理论叙事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倾向建立有生理学依据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现代心理学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实证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理论体系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社会科学的分支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611560" y="1412776"/>
            <a:ext cx="7846640" cy="4683224"/>
          </a:xfrm>
        </p:spPr>
        <p:txBody>
          <a:bodyPr/>
          <a:lstStyle/>
          <a:p>
            <a:r>
              <a:rPr lang="zh-CN" altLang="en-US" dirty="0" smtClean="0"/>
              <a:t>以思辩（理性）讨论为主，不能科学化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表达主观感受占据较大比重，不能科学化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介于人文和社会之间</a:t>
            </a:r>
            <a:endParaRPr lang="en-US" altLang="zh-CN" dirty="0" smtClean="0"/>
          </a:p>
          <a:p>
            <a:r>
              <a:rPr lang="zh-CN" altLang="en-US" dirty="0" smtClean="0"/>
              <a:t>社会科学的核心学科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社会科学的两个基础学科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212976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文　学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98884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哲　学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198884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伦理学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8884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美　学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5932" y="6135687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心理学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1796" y="4983559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政治学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15932" y="4983559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经济学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0068" y="4983559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法　学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4204" y="4983559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社会学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91796" y="6135687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人类学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88340" y="4983559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宗教学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12476" y="4983559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教育学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3789040"/>
            <a:ext cx="1107996" cy="46166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历史学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社会科学的还原结构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455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521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自然科学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社会科学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2171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生命科学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社会科学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2171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分类和系统发育，生态学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人类学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0050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植物学，动物学，微生物学</a:t>
                      </a:r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政治学，经济学，法学，社会学，宗教学</a:t>
                      </a:r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2171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医学，农学</a:t>
                      </a:r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教育学，管理学</a:t>
                      </a:r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2171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分子生物学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心理学</a:t>
                      </a:r>
                      <a:endParaRPr lang="zh-CN" alt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171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古生物学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历史学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2171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演化论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哲学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人类学的基本原则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在保持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主位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emic</a:t>
            </a:r>
            <a:r>
              <a:rPr lang="zh-CN" altLang="en-US" dirty="0" smtClean="0"/>
              <a:t>）文化视角的同时，从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客位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etic</a:t>
            </a:r>
            <a:r>
              <a:rPr lang="zh-CN" altLang="en-US" dirty="0" smtClean="0"/>
              <a:t>）文化视角反思主体文化，从而更好地理解主体文化，达成主客相互理解的文化的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主体间性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intersubjectivity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文化相对主义</a:t>
            </a:r>
            <a:endParaRPr lang="en-US" altLang="zh-CN" dirty="0" smtClean="0"/>
          </a:p>
          <a:p>
            <a:r>
              <a:rPr lang="zh-CN" altLang="en-US" dirty="0" smtClean="0"/>
              <a:t>如果你觉得这些术语神神道道的话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从中国人的信仰理解人类学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88840"/>
            <a:ext cx="3744416" cy="4267200"/>
          </a:xfrm>
        </p:spPr>
        <p:txBody>
          <a:bodyPr/>
          <a:lstStyle/>
          <a:p>
            <a:r>
              <a:rPr lang="zh-CN" altLang="en-US" dirty="0" smtClean="0"/>
              <a:t>“主流说法”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中国人大多数是无神论者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中国人崇拜的不是神，而是人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中国人有独特的世俗信仰体系</a:t>
            </a:r>
            <a:endParaRPr lang="en-US" altLang="zh-CN" dirty="0" smtClean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26634276"/>
              </p:ext>
            </p:extLst>
          </p:nvPr>
        </p:nvGraphicFramePr>
        <p:xfrm>
          <a:off x="3995936" y="2132856"/>
          <a:ext cx="489654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从中国人的信仰理解人类学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040560"/>
          </a:xfrm>
        </p:spPr>
        <p:txBody>
          <a:bodyPr/>
          <a:lstStyle/>
          <a:p>
            <a:r>
              <a:rPr lang="zh-CN" altLang="en-US" dirty="0" smtClean="0"/>
              <a:t>真相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中国人（以及日本人等）对宗教的理解过于狭隘，以为宗教就是五大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建制宗教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宗教</a:t>
            </a:r>
            <a:r>
              <a:rPr lang="zh-CN" altLang="en-US" dirty="0" smtClean="0"/>
              <a:t>：以寻求道德、追求永生为目的，对人格化或非人格化的超自然事物的崇拜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巫术</a:t>
            </a:r>
            <a:r>
              <a:rPr lang="zh-CN" altLang="en-US" dirty="0" smtClean="0"/>
              <a:t>：以当下的功利主义目标为目的，对人格化或非人格化的超自然事物的崇拜</a:t>
            </a:r>
            <a:endParaRPr lang="en-US" altLang="zh-CN" dirty="0" smtClean="0"/>
          </a:p>
          <a:p>
            <a:r>
              <a:rPr lang="zh-CN" altLang="en-US" dirty="0" smtClean="0"/>
              <a:t>拜佛、上香、请道士做法、算命、看风水、去教堂、相信天堂和地狱、相信轮回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星座、血型、转锦鲤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从中国人的信仰理解人类学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从中国人的信仰理解人类学</a:t>
            </a:r>
            <a:endParaRPr lang="zh-CN" altLang="en-US" dirty="0"/>
          </a:p>
        </p:txBody>
      </p:sp>
      <p:pic>
        <p:nvPicPr>
          <p:cNvPr id="6" name="内容占位符 5" descr="12中国祖先崇拜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4234340" cy="3168352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58594"/>
            <a:ext cx="5125988" cy="2873419"/>
          </a:xfrm>
          <a:prstGeom prst="rect">
            <a:avLst/>
          </a:prstGeom>
        </p:spPr>
      </p:pic>
      <p:pic>
        <p:nvPicPr>
          <p:cNvPr id="7" name="内容占位符 6" descr="12加纳祖先崇拜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6535" y="3789040"/>
            <a:ext cx="4239521" cy="284297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工业">
  <a:themeElements>
    <a:clrScheme name="TR_0704 print PowerPlugs Templates for PowerPoint 15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A8A4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D1CFAA"/>
      </a:accent5>
      <a:accent6>
        <a:srgbClr val="8AB900"/>
      </a:accent6>
      <a:hlink>
        <a:srgbClr val="FF9933"/>
      </a:hlink>
      <a:folHlink>
        <a:srgbClr val="808080"/>
      </a:folHlink>
    </a:clrScheme>
    <a:fontScheme name="TR_0704 print PowerPlugs Templates for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R_0704 print PowerPlugs Templates for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3">
        <a:dk1>
          <a:srgbClr val="000000"/>
        </a:dk1>
        <a:lt1>
          <a:srgbClr val="FFFFFF"/>
        </a:lt1>
        <a:dk2>
          <a:srgbClr val="66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14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A8A4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D1CFAA"/>
        </a:accent5>
        <a:accent6>
          <a:srgbClr val="8AB900"/>
        </a:accent6>
        <a:hlink>
          <a:srgbClr val="FF9933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工业</Template>
  <TotalTime>7495</TotalTime>
  <Words>1345</Words>
  <Application>Microsoft Office PowerPoint</Application>
  <PresentationFormat>全屏显示(4:3)</PresentationFormat>
  <Paragraphs>219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Times New Roman</vt:lpstr>
      <vt:lpstr>工业</vt:lpstr>
      <vt:lpstr>用科学的方法研究社会</vt:lpstr>
      <vt:lpstr>社会科学的分支</vt:lpstr>
      <vt:lpstr>社会科学的分支</vt:lpstr>
      <vt:lpstr>社会科学的还原结构</vt:lpstr>
      <vt:lpstr>人类学的基本原则</vt:lpstr>
      <vt:lpstr>从中国人的信仰理解人类学</vt:lpstr>
      <vt:lpstr>从中国人的信仰理解人类学</vt:lpstr>
      <vt:lpstr>从中国人的信仰理解人类学</vt:lpstr>
      <vt:lpstr>从中国人的信仰理解人类学</vt:lpstr>
      <vt:lpstr>从中国人的信仰理解人类学</vt:lpstr>
      <vt:lpstr>人类学的内部张力</vt:lpstr>
      <vt:lpstr>婚配制度——总结失败的例子</vt:lpstr>
      <vt:lpstr>择偶策略——总结成功的例子</vt:lpstr>
      <vt:lpstr>择偶策略——总结成功的例子</vt:lpstr>
      <vt:lpstr>心理学史</vt:lpstr>
      <vt:lpstr>心理学史</vt:lpstr>
      <vt:lpstr>心理学史</vt:lpstr>
      <vt:lpstr>这才是心理学！</vt:lpstr>
      <vt:lpstr>行为主义心理学</vt:lpstr>
      <vt:lpstr>行为主义心理学</vt:lpstr>
      <vt:lpstr>现代心理学的一些共识</vt:lpstr>
      <vt:lpstr>现代心理学的一些共识</vt:lpstr>
      <vt:lpstr>现代心理学的一些共识</vt:lpstr>
      <vt:lpstr>现代心理学的一些共识</vt:lpstr>
      <vt:lpstr>现代心理学的一些共识</vt:lpstr>
      <vt:lpstr>现代心理学的一些共识</vt:lpstr>
      <vt:lpstr>现代心理学的一些共识</vt:lpstr>
      <vt:lpstr>现代思维和传统思维对比（十二）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了解我们的身体</dc:title>
  <dc:creator>Benjamin Liu</dc:creator>
  <cp:lastModifiedBy>Benjamin Liu</cp:lastModifiedBy>
  <cp:revision>71</cp:revision>
  <dcterms:created xsi:type="dcterms:W3CDTF">2018-05-07T02:43:59Z</dcterms:created>
  <dcterms:modified xsi:type="dcterms:W3CDTF">2020-05-18T00:56:34Z</dcterms:modified>
</cp:coreProperties>
</file>