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4" r:id="rId3"/>
    <p:sldId id="338" r:id="rId4"/>
    <p:sldId id="361" r:id="rId5"/>
    <p:sldId id="335" r:id="rId6"/>
    <p:sldId id="359" r:id="rId7"/>
    <p:sldId id="336" r:id="rId8"/>
    <p:sldId id="337" r:id="rId9"/>
    <p:sldId id="362" r:id="rId10"/>
    <p:sldId id="340" r:id="rId11"/>
    <p:sldId id="339" r:id="rId12"/>
    <p:sldId id="341" r:id="rId13"/>
    <p:sldId id="345" r:id="rId14"/>
    <p:sldId id="347" r:id="rId15"/>
    <p:sldId id="346" r:id="rId16"/>
    <p:sldId id="348" r:id="rId17"/>
    <p:sldId id="349" r:id="rId18"/>
    <p:sldId id="350" r:id="rId19"/>
    <p:sldId id="351" r:id="rId20"/>
    <p:sldId id="342" r:id="rId21"/>
    <p:sldId id="355" r:id="rId22"/>
    <p:sldId id="356" r:id="rId23"/>
    <p:sldId id="343" r:id="rId24"/>
    <p:sldId id="353" r:id="rId25"/>
    <p:sldId id="357" r:id="rId26"/>
    <p:sldId id="344" r:id="rId27"/>
    <p:sldId id="352" r:id="rId28"/>
    <p:sldId id="354" r:id="rId29"/>
    <p:sldId id="358" r:id="rId30"/>
    <p:sldId id="307" r:id="rId31"/>
    <p:sldId id="25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7" autoAdjust="0"/>
    <p:restoredTop sz="94660"/>
  </p:normalViewPr>
  <p:slideViewPr>
    <p:cSldViewPr>
      <p:cViewPr varScale="1">
        <p:scale>
          <a:sx n="89" d="100"/>
          <a:sy n="89" d="100"/>
        </p:scale>
        <p:origin x="90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513" y="685800"/>
            <a:ext cx="8308975" cy="838200"/>
          </a:xfrm>
        </p:spPr>
        <p:txBody>
          <a:bodyPr/>
          <a:lstStyle>
            <a:lvl1pPr algn="l">
              <a:defRPr sz="4600" b="1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513" y="1524000"/>
            <a:ext cx="8308975" cy="52863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CBDB2C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add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尴尬的经济学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科技文明通论第十三讲</a:t>
            </a:r>
            <a:endParaRPr lang="en-US" altLang="zh-CN" dirty="0" smtClean="0"/>
          </a:p>
          <a:p>
            <a:r>
              <a:rPr lang="zh-CN" altLang="en-US" dirty="0" smtClean="0"/>
              <a:t>上海辰山植物园高级工程师　刘夙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现代经济学的基本原理</a:t>
            </a:r>
            <a:endParaRPr lang="zh-CN" altLang="en-US" dirty="0"/>
          </a:p>
        </p:txBody>
      </p:sp>
      <p:pic>
        <p:nvPicPr>
          <p:cNvPr id="4" name="内容占位符 3" descr="13供求曲线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586136"/>
            <a:ext cx="4896544" cy="4896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现代经济学理论的演化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062664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分清“是”和“应当”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研究客观的经济现象，总结规律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在某种价值观的指导下提出“应当”如何的建议</a:t>
            </a:r>
            <a:endParaRPr lang="en-US" altLang="zh-CN" dirty="0" smtClean="0"/>
          </a:p>
          <a:p>
            <a:r>
              <a:rPr lang="zh-CN" altLang="en-US" dirty="0" smtClean="0"/>
              <a:t>与其他学科的交流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政治学，历史学，心理学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逐渐破除“基本假设”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市场出清假设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完全信息假设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经济人假设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现代经济学的主要领域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83568" y="1628800"/>
            <a:ext cx="3384376" cy="20162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微观经济学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zh-CN" altLang="en-US" sz="2800" dirty="0" smtClean="0">
                <a:latin typeface="Times" pitchFamily="18" charset="0"/>
              </a:rPr>
              <a:t>非理性 </a:t>
            </a:r>
            <a:r>
              <a:rPr lang="en-US" altLang="zh-CN" sz="2800" dirty="0" err="1" smtClean="0">
                <a:latin typeface="Times" pitchFamily="18" charset="0"/>
              </a:rPr>
              <a:t>vs</a:t>
            </a:r>
            <a:r>
              <a:rPr lang="en-US" altLang="zh-CN" sz="2800" dirty="0" smtClean="0">
                <a:latin typeface="Times" pitchFamily="18" charset="0"/>
              </a:rPr>
              <a:t> </a:t>
            </a:r>
            <a:r>
              <a:rPr lang="zh-CN" altLang="en-US" sz="2800" dirty="0" smtClean="0">
                <a:latin typeface="Times" pitchFamily="18" charset="0"/>
              </a:rPr>
              <a:t>理性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4293096"/>
            <a:ext cx="3384376" cy="20162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Times" pitchFamily="18" charset="0"/>
              </a:rPr>
              <a:t>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观经济学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zh-CN" altLang="en-US" sz="2800" dirty="0" smtClean="0">
                <a:latin typeface="Times" pitchFamily="18" charset="0"/>
              </a:rPr>
              <a:t>政府 </a:t>
            </a:r>
            <a:r>
              <a:rPr lang="en-US" altLang="zh-CN" sz="2800" dirty="0" err="1" smtClean="0">
                <a:latin typeface="Times" pitchFamily="18" charset="0"/>
              </a:rPr>
              <a:t>vs</a:t>
            </a:r>
            <a:r>
              <a:rPr lang="en-US" altLang="zh-CN" sz="2800" dirty="0" smtClean="0">
                <a:latin typeface="Times" pitchFamily="18" charset="0"/>
              </a:rPr>
              <a:t> </a:t>
            </a:r>
            <a:r>
              <a:rPr lang="zh-CN" altLang="en-US" sz="2800" dirty="0" smtClean="0">
                <a:latin typeface="Times" pitchFamily="18" charset="0"/>
              </a:rPr>
              <a:t>市场</a:t>
            </a:r>
            <a:endParaRPr lang="en-US" altLang="zh-CN" sz="2800" dirty="0" smtClean="0">
              <a:latin typeface="Times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4048" y="2852936"/>
            <a:ext cx="3384376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国际经济学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zh-CN" altLang="en-US" sz="2800" dirty="0" smtClean="0">
                <a:latin typeface="Times" pitchFamily="18" charset="0"/>
              </a:rPr>
              <a:t>全球化 </a:t>
            </a:r>
            <a:r>
              <a:rPr lang="en-US" altLang="zh-CN" sz="2800" dirty="0" err="1" smtClean="0">
                <a:latin typeface="Times" pitchFamily="18" charset="0"/>
              </a:rPr>
              <a:t>vs</a:t>
            </a:r>
            <a:r>
              <a:rPr lang="en-US" altLang="zh-CN" sz="2800" dirty="0" smtClean="0">
                <a:latin typeface="Times" pitchFamily="18" charset="0"/>
              </a:rPr>
              <a:t> </a:t>
            </a:r>
            <a:r>
              <a:rPr lang="zh-CN" altLang="en-US" sz="2800" dirty="0" smtClean="0">
                <a:latin typeface="Times" pitchFamily="18" charset="0"/>
              </a:rPr>
              <a:t>反全球化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经济学争论：政府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市场</a:t>
            </a:r>
            <a:endParaRPr lang="zh-CN" altLang="en-US" dirty="0"/>
          </a:p>
        </p:txBody>
      </p:sp>
      <p:pic>
        <p:nvPicPr>
          <p:cNvPr id="6" name="内容占位符 5" descr="13凯恩斯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691592"/>
            <a:ext cx="3529618" cy="4545720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John Maynard Keynes</a:t>
            </a:r>
            <a:br>
              <a:rPr lang="en-US" altLang="zh-CN" dirty="0" smtClean="0"/>
            </a:br>
            <a:r>
              <a:rPr lang="en-US" altLang="zh-CN" dirty="0" smtClean="0"/>
              <a:t>1883–1946</a:t>
            </a:r>
          </a:p>
          <a:p>
            <a:r>
              <a:rPr lang="zh-CN" altLang="en-US" dirty="0" smtClean="0"/>
              <a:t>凯恩斯主义的创始人，宏观经济学的建立者之一</a:t>
            </a:r>
            <a:endParaRPr lang="en-US" altLang="zh-CN" dirty="0" smtClean="0"/>
          </a:p>
          <a:p>
            <a:r>
              <a:rPr lang="zh-CN" altLang="en-US" dirty="0" smtClean="0"/>
              <a:t>“长期来看我们都死了。”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1929–1933</a:t>
            </a:r>
            <a:r>
              <a:rPr lang="zh-CN" altLang="en-US" dirty="0" smtClean="0"/>
              <a:t>年经济大萧条</a:t>
            </a:r>
            <a:endParaRPr lang="zh-CN" altLang="en-US" dirty="0"/>
          </a:p>
        </p:txBody>
      </p:sp>
      <p:pic>
        <p:nvPicPr>
          <p:cNvPr id="4" name="内容占位符 3" descr="13大萧条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613454"/>
            <a:ext cx="5904656" cy="48398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凯恩斯主义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新古典主义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858825"/>
              </p:ext>
            </p:extLst>
          </p:nvPr>
        </p:nvGraphicFramePr>
        <p:xfrm>
          <a:off x="395536" y="1844824"/>
          <a:ext cx="8352928" cy="45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91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凯恩斯主义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新古典主义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91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市场是不完善的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市场是完善的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91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因为种种原因，人们难于做出理性的预期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人们可以做出理性的预期</a:t>
                      </a:r>
                    </a:p>
                  </a:txBody>
                  <a:tcPr anchor="ctr"/>
                </a:tc>
              </a:tr>
              <a:tr h="910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经济恢复均衡是长期过程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经济恢复均衡未必是长期过程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9105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积极发挥政府在短期经济危机中的功能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政府应该尽量不干预市场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经济学争论：全球化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反全球化</a:t>
            </a:r>
            <a:endParaRPr lang="zh-CN" altLang="en-US" dirty="0"/>
          </a:p>
        </p:txBody>
      </p:sp>
      <p:pic>
        <p:nvPicPr>
          <p:cNvPr id="6" name="内容占位符 5" descr="13 David Ricardo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37260" y="1828800"/>
            <a:ext cx="3307080" cy="4267200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David Ricardo</a:t>
            </a:r>
            <a:br>
              <a:rPr lang="en-US" altLang="zh-CN" dirty="0" smtClean="0"/>
            </a:br>
            <a:r>
              <a:rPr lang="en-US" altLang="zh-CN" dirty="0" smtClean="0"/>
              <a:t>1772–1823</a:t>
            </a:r>
          </a:p>
          <a:p>
            <a:r>
              <a:rPr lang="zh-CN" altLang="en-US" dirty="0" smtClean="0"/>
              <a:t>古典经济学的最后总结者</a:t>
            </a:r>
            <a:endParaRPr lang="en-US" altLang="zh-CN" dirty="0" smtClean="0"/>
          </a:p>
          <a:p>
            <a:r>
              <a:rPr lang="zh-CN" altLang="en-US" dirty="0" smtClean="0"/>
              <a:t>提出“比较优势理论”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经济学争论：全球化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反全球化</a:t>
            </a:r>
            <a:endParaRPr lang="zh-CN" altLang="en-US" dirty="0"/>
          </a:p>
        </p:txBody>
      </p:sp>
      <p:pic>
        <p:nvPicPr>
          <p:cNvPr id="6" name="内容占位符 5" descr="13反全球化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855539"/>
            <a:ext cx="6545492" cy="44537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制度经济学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突破现代主流经济学只关注经济要素的局限</a:t>
            </a:r>
            <a:endParaRPr lang="en-US" altLang="zh-CN" dirty="0" smtClean="0"/>
          </a:p>
          <a:p>
            <a:r>
              <a:rPr lang="zh-CN" altLang="en-US" dirty="0" smtClean="0"/>
              <a:t>把制度、文化（本质是人与人之间的关系）纳入到考察范畴</a:t>
            </a:r>
            <a:endParaRPr lang="en-US" altLang="zh-CN" dirty="0" smtClean="0"/>
          </a:p>
          <a:p>
            <a:r>
              <a:rPr lang="zh-CN" altLang="en-US" dirty="0" smtClean="0"/>
              <a:t>经济学与其他社会科学理论的融合</a:t>
            </a:r>
            <a:endParaRPr lang="en-US" altLang="zh-CN" dirty="0" smtClean="0"/>
          </a:p>
        </p:txBody>
      </p:sp>
      <p:pic>
        <p:nvPicPr>
          <p:cNvPr id="5" name="内容占位符 4" descr="13科斯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48064" y="1700808"/>
            <a:ext cx="2967789" cy="44516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世纪以来的奥地利学派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916832"/>
            <a:ext cx="4248472" cy="4179168"/>
          </a:xfrm>
        </p:spPr>
        <p:txBody>
          <a:bodyPr/>
          <a:lstStyle/>
          <a:p>
            <a:r>
              <a:rPr lang="zh-CN" altLang="en-US" dirty="0" smtClean="0"/>
              <a:t>拒绝实证研究</a:t>
            </a:r>
            <a:endParaRPr lang="en-US" altLang="zh-CN" dirty="0" smtClean="0"/>
          </a:p>
          <a:p>
            <a:r>
              <a:rPr lang="zh-CN" altLang="en-US" dirty="0" smtClean="0"/>
              <a:t>拒绝数学化</a:t>
            </a:r>
            <a:endParaRPr lang="en-US" altLang="zh-CN" dirty="0" smtClean="0"/>
          </a:p>
          <a:p>
            <a:r>
              <a:rPr lang="zh-CN" altLang="en-US" dirty="0" smtClean="0"/>
              <a:t>强调演绎推理的可靠性</a:t>
            </a:r>
            <a:endParaRPr lang="en-US" altLang="zh-CN" dirty="0" smtClean="0"/>
          </a:p>
          <a:p>
            <a:r>
              <a:rPr lang="zh-CN" altLang="en-US" dirty="0" smtClean="0"/>
              <a:t>比起事实，更强调价值</a:t>
            </a:r>
            <a:endParaRPr lang="en-US" altLang="zh-CN" dirty="0" smtClean="0"/>
          </a:p>
          <a:p>
            <a:r>
              <a:rPr lang="zh-CN" altLang="en-US" dirty="0" smtClean="0"/>
              <a:t>提倡自由主义</a:t>
            </a:r>
            <a:endParaRPr lang="en-US" altLang="zh-CN" dirty="0" smtClean="0"/>
          </a:p>
          <a:p>
            <a:r>
              <a:rPr lang="zh-CN" altLang="en-US" dirty="0" smtClean="0"/>
              <a:t>后期一些代表人物走向无政府主义</a:t>
            </a:r>
            <a:endParaRPr lang="zh-CN" altLang="en-US" dirty="0"/>
          </a:p>
        </p:txBody>
      </p:sp>
      <p:pic>
        <p:nvPicPr>
          <p:cNvPr id="5" name="内容占位符 4" descr="13 Murray Rothbar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64088" y="1844824"/>
            <a:ext cx="2972015" cy="429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683224"/>
          </a:xfrm>
        </p:spPr>
        <p:txBody>
          <a:bodyPr/>
          <a:lstStyle/>
          <a:p>
            <a:r>
              <a:rPr lang="zh-CN" altLang="en-US" dirty="0" smtClean="0"/>
              <a:t>经济现象的本质：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稀缺性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经济学就是研究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决策</a:t>
            </a:r>
            <a:r>
              <a:rPr lang="zh-CN" altLang="en-US" dirty="0" smtClean="0"/>
              <a:t>的科学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决策：如何配置有限的资源，去最大程度地满足欲望</a:t>
            </a:r>
            <a:endParaRPr lang="zh-CN" altLang="en-US" dirty="0"/>
          </a:p>
        </p:txBody>
      </p:sp>
      <p:pic>
        <p:nvPicPr>
          <p:cNvPr id="4" name="图片 3" descr="13比特币耗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25273"/>
            <a:ext cx="9144000" cy="3232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诱饵效应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经济学人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广告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单订电子版：</a:t>
            </a:r>
            <a:r>
              <a:rPr lang="en-US" altLang="zh-CN" dirty="0" smtClean="0"/>
              <a:t>59</a:t>
            </a:r>
            <a:r>
              <a:rPr lang="zh-CN" altLang="en-US" dirty="0" smtClean="0"/>
              <a:t>美元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单订印刷版：</a:t>
            </a:r>
            <a:r>
              <a:rPr lang="en-US" altLang="zh-CN" dirty="0" smtClean="0"/>
              <a:t>125</a:t>
            </a:r>
            <a:r>
              <a:rPr lang="zh-CN" altLang="en-US" dirty="0" smtClean="0"/>
              <a:t>美元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印刷版加电子版套餐：</a:t>
            </a:r>
            <a:r>
              <a:rPr lang="en-US" altLang="zh-CN" dirty="0" smtClean="0"/>
              <a:t>125</a:t>
            </a:r>
            <a:r>
              <a:rPr lang="zh-CN" altLang="en-US" dirty="0" smtClean="0"/>
              <a:t>美元</a:t>
            </a:r>
            <a:endParaRPr lang="en-US" altLang="zh-CN" dirty="0" smtClean="0"/>
          </a:p>
          <a:p>
            <a:r>
              <a:rPr lang="zh-CN" altLang="en-US" dirty="0" smtClean="0"/>
              <a:t>参加聚会时，带上一个没有你漂亮</a:t>
            </a:r>
            <a:r>
              <a:rPr lang="en-US" altLang="zh-CN" dirty="0" smtClean="0"/>
              <a:t>/</a:t>
            </a:r>
            <a:r>
              <a:rPr lang="zh-CN" altLang="en-US" dirty="0" smtClean="0"/>
              <a:t>英俊的同伴，可以对他人产生类似的“诱饵效应”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752528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相对性偏差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如果你在一家店里看中一支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元的钢笔，有人告诉你在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公里以外的另一家店中，同款钢笔只卖</a:t>
            </a:r>
            <a:r>
              <a:rPr lang="en-US" altLang="zh-CN" dirty="0" smtClean="0"/>
              <a:t>50</a:t>
            </a:r>
            <a:r>
              <a:rPr lang="zh-CN" altLang="en-US" dirty="0" smtClean="0"/>
              <a:t>元，你会花时间去那家店吗？</a:t>
            </a:r>
            <a:endParaRPr lang="en-US" altLang="zh-CN" dirty="0" smtClean="0"/>
          </a:p>
          <a:p>
            <a:r>
              <a:rPr lang="zh-CN" altLang="en-US" dirty="0" smtClean="0"/>
              <a:t>如果你在一家店里看中一件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元的衣服，有人告诉你在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公里以外的另一家店中，同款衣服只卖</a:t>
            </a:r>
            <a:r>
              <a:rPr lang="en-US" altLang="zh-CN" dirty="0" smtClean="0"/>
              <a:t>950</a:t>
            </a:r>
            <a:r>
              <a:rPr lang="zh-CN" altLang="en-US" dirty="0" smtClean="0"/>
              <a:t>元，你会花时间去那家店吗？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相对性偏差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中国承诺降低从美国进口现代药物的关税</a:t>
            </a:r>
            <a:endParaRPr lang="en-US" altLang="zh-CN" dirty="0" smtClean="0"/>
          </a:p>
          <a:p>
            <a:r>
              <a:rPr lang="zh-CN" altLang="en-US" dirty="0" smtClean="0"/>
              <a:t>一种治疗恶性肿瘤的药，一年的费用是</a:t>
            </a:r>
            <a:r>
              <a:rPr lang="en-US" altLang="zh-CN" dirty="0" smtClean="0"/>
              <a:t>17–18</a:t>
            </a:r>
            <a:r>
              <a:rPr lang="zh-CN" altLang="en-US" dirty="0" smtClean="0"/>
              <a:t>万元人民币</a:t>
            </a:r>
            <a:endParaRPr lang="en-US" altLang="zh-CN" dirty="0" smtClean="0"/>
          </a:p>
          <a:p>
            <a:r>
              <a:rPr lang="zh-CN" altLang="en-US" dirty="0" smtClean="0"/>
              <a:t>关税降低后，每年可节省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5040560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锚定效应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当人们对一件商品的价格没有概念时，任何一个出现在他们眼中的数字都可能成为“锚”，让他们将这个数字作为评估的基准</a:t>
            </a:r>
            <a:endParaRPr lang="en-US" altLang="zh-CN" dirty="0" smtClean="0"/>
          </a:p>
          <a:p>
            <a:r>
              <a:rPr lang="zh-CN" altLang="en-US" dirty="0" smtClean="0"/>
              <a:t>实验：给学生出示几件他们不熟悉的商品，然后让他们在一张表格上估价，但在估价前先把自己的社会保险号后两位写在表格上方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18457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框架效应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在“得”和“失”的不同框架之下，对同一个问题产生不同的心理反应，喜爱收益，厌恶损失</a:t>
            </a:r>
            <a:endParaRPr lang="en-US" altLang="zh-CN" dirty="0" smtClean="0"/>
          </a:p>
        </p:txBody>
      </p:sp>
      <p:pic>
        <p:nvPicPr>
          <p:cNvPr id="4" name="图片 3" descr="13像蛇的树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3140968"/>
            <a:ext cx="4788024" cy="3576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968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中国正准备对付一种罕见的美洲疾病，预计该疾病的发作将导致</a:t>
            </a:r>
            <a:r>
              <a:rPr lang="en-US" altLang="zh-CN" dirty="0" smtClean="0"/>
              <a:t>600</a:t>
            </a:r>
            <a:r>
              <a:rPr lang="zh-CN" altLang="en-US" dirty="0" smtClean="0"/>
              <a:t>人死亡。现有两种与疾病作斗争的方案可供选择：</a:t>
            </a:r>
          </a:p>
          <a:p>
            <a:r>
              <a:rPr lang="zh-CN" altLang="en-US" dirty="0" smtClean="0"/>
              <a:t>情景一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如果采用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方案，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人将生还。（</a:t>
            </a:r>
            <a:r>
              <a:rPr lang="en-US" altLang="zh-CN" dirty="0" smtClean="0"/>
              <a:t>72%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如果采用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方案，有</a:t>
            </a:r>
            <a:r>
              <a:rPr lang="en-US" altLang="zh-CN" dirty="0" smtClean="0"/>
              <a:t>1/3</a:t>
            </a:r>
            <a:r>
              <a:rPr lang="zh-CN" altLang="en-US" dirty="0" smtClean="0"/>
              <a:t>的机会</a:t>
            </a:r>
            <a:r>
              <a:rPr lang="en-US" altLang="zh-CN" dirty="0" smtClean="0"/>
              <a:t>600</a:t>
            </a:r>
            <a:r>
              <a:rPr lang="zh-CN" altLang="en-US" dirty="0" smtClean="0"/>
              <a:t>人将生还，而有</a:t>
            </a:r>
            <a:r>
              <a:rPr lang="en-US" altLang="zh-CN" dirty="0" smtClean="0"/>
              <a:t>2/3</a:t>
            </a:r>
            <a:r>
              <a:rPr lang="zh-CN" altLang="en-US" dirty="0" smtClean="0"/>
              <a:t>的机会无人将生还。（</a:t>
            </a:r>
            <a:r>
              <a:rPr lang="en-US" altLang="zh-CN" dirty="0" smtClean="0"/>
              <a:t>28%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情景二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如果采用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方案，</a:t>
            </a:r>
            <a:r>
              <a:rPr lang="en-US" altLang="zh-CN" dirty="0" smtClean="0"/>
              <a:t>400</a:t>
            </a:r>
            <a:r>
              <a:rPr lang="zh-CN" altLang="en-US" dirty="0" smtClean="0"/>
              <a:t>人将死去。（</a:t>
            </a:r>
            <a:r>
              <a:rPr lang="en-US" altLang="zh-CN" dirty="0" smtClean="0"/>
              <a:t>22%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如果采用</a:t>
            </a:r>
            <a:r>
              <a:rPr lang="en-US" altLang="zh-CN" dirty="0" smtClean="0"/>
              <a:t>D</a:t>
            </a:r>
            <a:r>
              <a:rPr lang="zh-CN" altLang="en-US" dirty="0" smtClean="0"/>
              <a:t>方案，有</a:t>
            </a:r>
            <a:r>
              <a:rPr lang="en-US" altLang="zh-CN" dirty="0" smtClean="0"/>
              <a:t>1/3</a:t>
            </a:r>
            <a:r>
              <a:rPr lang="zh-CN" altLang="en-US" dirty="0" smtClean="0"/>
              <a:t>的机会无人将死去，而有</a:t>
            </a:r>
            <a:r>
              <a:rPr lang="en-US" altLang="zh-CN" dirty="0" smtClean="0"/>
              <a:t>2/3</a:t>
            </a:r>
            <a:r>
              <a:rPr lang="zh-CN" altLang="en-US" dirty="0" smtClean="0"/>
              <a:t>的机会</a:t>
            </a:r>
            <a:r>
              <a:rPr lang="en-US" altLang="zh-CN" dirty="0" smtClean="0"/>
              <a:t>600</a:t>
            </a:r>
            <a:r>
              <a:rPr lang="zh-CN" altLang="en-US" dirty="0" smtClean="0"/>
              <a:t>人将死去。（</a:t>
            </a:r>
            <a:r>
              <a:rPr lang="en-US" altLang="zh-CN" dirty="0" smtClean="0"/>
              <a:t>78%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免费效应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实验：以远低于进货成本的价格出售两种巧克力，每人限购一块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高档巧克力定价</a:t>
            </a:r>
            <a:r>
              <a:rPr lang="en-US" altLang="zh-CN" dirty="0" smtClean="0"/>
              <a:t>15</a:t>
            </a:r>
            <a:r>
              <a:rPr lang="zh-CN" altLang="en-US" dirty="0" smtClean="0"/>
              <a:t>美分，低档巧克力定价</a:t>
            </a:r>
            <a:r>
              <a:rPr lang="en-US" altLang="zh-CN" dirty="0" smtClean="0"/>
              <a:t>1</a:t>
            </a:r>
            <a:r>
              <a:rPr lang="zh-CN" altLang="en-US" dirty="0" smtClean="0"/>
              <a:t>美分（</a:t>
            </a:r>
            <a:r>
              <a:rPr lang="en-US" altLang="zh-CN" dirty="0" smtClean="0"/>
              <a:t>73%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27%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高档巧克力定价</a:t>
            </a:r>
            <a:r>
              <a:rPr lang="en-US" altLang="zh-CN" dirty="0" smtClean="0"/>
              <a:t>14</a:t>
            </a:r>
            <a:r>
              <a:rPr lang="zh-CN" altLang="en-US" dirty="0" smtClean="0"/>
              <a:t>美分，低档巧克力免费（</a:t>
            </a:r>
            <a:r>
              <a:rPr lang="en-US" altLang="zh-CN" dirty="0" smtClean="0"/>
              <a:t>31%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69%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pic>
        <p:nvPicPr>
          <p:cNvPr id="7" name="内容占位符 6" descr="13路怒症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928812"/>
            <a:ext cx="6096000" cy="4067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1828800"/>
            <a:ext cx="4028256" cy="4336504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所有权依恋症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人容易对自己拥有过的东西产生特别依恋，而高估其价值</a:t>
            </a:r>
            <a:endParaRPr lang="en-US" altLang="zh-CN" dirty="0" smtClean="0"/>
          </a:p>
          <a:p>
            <a:r>
              <a:rPr lang="zh-CN" altLang="en-US" dirty="0" smtClean="0"/>
              <a:t>人甚至容易对自己只是想象拥有的东西产生这种依恋，而有强烈想拥有它的欲望</a:t>
            </a:r>
            <a:endParaRPr lang="zh-CN" altLang="en-US" dirty="0"/>
          </a:p>
        </p:txBody>
      </p:sp>
      <p:pic>
        <p:nvPicPr>
          <p:cNvPr id="5" name="内容占位符 4" descr="13宜家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057400"/>
            <a:ext cx="3810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行为经济学革命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行为经济学研究的先驱卡尼曼于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年获得诺贝尔经济学奖</a:t>
            </a:r>
            <a:endParaRPr lang="en-US" altLang="zh-CN" dirty="0" smtClean="0"/>
          </a:p>
          <a:p>
            <a:r>
              <a:rPr lang="zh-CN" altLang="en-US" dirty="0" smtClean="0"/>
              <a:t>快系统（自主心智）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慢系统（算法心智＋反省心智）</a:t>
            </a:r>
            <a:endParaRPr lang="en-US" altLang="zh-CN" dirty="0" smtClean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年美国金融危机的起源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992" y="1828800"/>
            <a:ext cx="3328416" cy="4267200"/>
          </a:xfrm>
        </p:spPr>
      </p:pic>
    </p:spTree>
    <p:extLst>
      <p:ext uri="{BB962C8B-B14F-4D97-AF65-F5344CB8AC3E}">
        <p14:creationId xmlns:p14="http://schemas.microsoft.com/office/powerpoint/2010/main" val="20648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51125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市场规范和社会规范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你在岳母家参加感恩节家庭宴会。看看她为你们摆出的那丰盛的一大桌子佳肴吧！火鸡烤成油亮的金黄色，火鸡里面塞的全是你最喜欢的家庭自制馅料，孩子们吃得兴高采烈，甘薯上面是厚厚的蜀葵糖浆。你妻子也非常得意，餐后甜点是她最拿手的南瓜派。</a:t>
            </a:r>
            <a:endParaRPr lang="en-US" altLang="zh-CN" dirty="0" smtClean="0"/>
          </a:p>
          <a:p>
            <a:r>
              <a:rPr lang="zh-CN" altLang="en-US" dirty="0" smtClean="0"/>
              <a:t>节日庆祝一直持续到深夜。你松了松腰带，啜了一小口葡萄酒，深情地注视着坐在对面的岳母。你站起身来，掏出了钱夹。“妈，对于您在这一切中所倾注的爱，我应该付您多少钱？”你诚心诚意地问。屋子里顿时鸦雀无声，你晃了晃手中的一沓钞票。“您觉得</a:t>
            </a:r>
            <a:r>
              <a:rPr lang="en-US" altLang="zh-CN" dirty="0" smtClean="0"/>
              <a:t>300</a:t>
            </a:r>
            <a:r>
              <a:rPr lang="zh-CN" altLang="en-US" dirty="0" smtClean="0"/>
              <a:t>美元够吗？不对，等一等，我应该付您</a:t>
            </a:r>
            <a:r>
              <a:rPr lang="en-US" altLang="zh-CN" dirty="0" smtClean="0"/>
              <a:t>400</a:t>
            </a:r>
            <a:r>
              <a:rPr lang="zh-CN" altLang="en-US" dirty="0" smtClean="0"/>
              <a:t>美元！”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现代思维和传统思维对比（十三）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1636856"/>
          <a:ext cx="7846640" cy="452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0"/>
                <a:gridCol w="3923320"/>
              </a:tblGrid>
              <a:tr h="14362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传统思维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现代思维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309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在经济学理论上，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倾向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于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建立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信仰式体系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在经济学理论上，倾向于解决实际问题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经济学简史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79512" y="2994992"/>
            <a:ext cx="208823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Times" pitchFamily="18" charset="0"/>
              </a:rPr>
              <a:t>近代经济学古典科学派</a:t>
            </a:r>
            <a:endParaRPr lang="en-US" altLang="zh-CN" sz="2400" dirty="0" smtClean="0">
              <a:latin typeface="Times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31840" y="2994992"/>
            <a:ext cx="244827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Times" pitchFamily="18" charset="0"/>
              </a:rPr>
              <a:t>“现代”经济学</a:t>
            </a:r>
            <a:endParaRPr lang="en-US" altLang="zh-CN" sz="2400" dirty="0" smtClean="0">
              <a:latin typeface="Times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Times" pitchFamily="18" charset="0"/>
              </a:rPr>
              <a:t>（晚近代经济学？）</a:t>
            </a:r>
            <a:endParaRPr lang="en-US" altLang="zh-CN" dirty="0" smtClean="0">
              <a:latin typeface="Times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43708" y="5174813"/>
            <a:ext cx="2376264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Times" pitchFamily="18" charset="0"/>
              </a:rPr>
              <a:t>反对数学化的近代经济学流派</a:t>
            </a:r>
            <a:endParaRPr lang="en-US" altLang="zh-CN" sz="2400" dirty="0" smtClean="0">
              <a:latin typeface="Times" pitchFamily="18" charset="0"/>
            </a:endParaRPr>
          </a:p>
        </p:txBody>
      </p:sp>
      <p:cxnSp>
        <p:nvCxnSpPr>
          <p:cNvPr id="11" name="直接箭头连接符 10"/>
          <p:cNvCxnSpPr>
            <a:stCxn id="4" idx="3"/>
            <a:endCxn id="8" idx="1"/>
          </p:cNvCxnSpPr>
          <p:nvPr/>
        </p:nvCxnSpPr>
        <p:spPr bwMode="auto">
          <a:xfrm>
            <a:off x="2267744" y="3452192"/>
            <a:ext cx="86409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1475656" y="1670883"/>
            <a:ext cx="1656184" cy="515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Times" pitchFamily="18" charset="0"/>
              </a:rPr>
              <a:t>高等数学方法</a:t>
            </a:r>
            <a:endParaRPr lang="en-US" altLang="zh-CN" dirty="0" smtClean="0">
              <a:latin typeface="Times" pitchFamily="18" charset="0"/>
            </a:endParaRPr>
          </a:p>
        </p:txBody>
      </p:sp>
      <p:cxnSp>
        <p:nvCxnSpPr>
          <p:cNvPr id="22" name="曲线连接符 21"/>
          <p:cNvCxnSpPr>
            <a:stCxn id="17" idx="2"/>
            <a:endCxn id="8" idx="1"/>
          </p:cNvCxnSpPr>
          <p:nvPr/>
        </p:nvCxnSpPr>
        <p:spPr bwMode="auto">
          <a:xfrm rot="16200000" flipH="1">
            <a:off x="2085084" y="2405435"/>
            <a:ext cx="1265421" cy="828092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228184" y="2994992"/>
            <a:ext cx="26642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Times" pitchFamily="18" charset="0"/>
              </a:rPr>
              <a:t>（</a:t>
            </a:r>
            <a:r>
              <a:rPr lang="zh-CN" altLang="en-US" sz="2400" dirty="0" smtClean="0">
                <a:latin typeface="Times" pitchFamily="18" charset="0"/>
              </a:rPr>
              <a:t>真</a:t>
            </a:r>
            <a:r>
              <a:rPr lang="zh-CN" altLang="en-US" sz="2400" dirty="0">
                <a:latin typeface="Times" pitchFamily="18" charset="0"/>
              </a:rPr>
              <a:t>）</a:t>
            </a:r>
            <a:r>
              <a:rPr lang="zh-CN" altLang="en-US" sz="2400" dirty="0" smtClean="0">
                <a:latin typeface="Times" pitchFamily="18" charset="0"/>
              </a:rPr>
              <a:t>现代经济学</a:t>
            </a:r>
            <a:endParaRPr lang="en-US" altLang="zh-CN" sz="2400" dirty="0" smtClean="0">
              <a:latin typeface="Times" pitchFamily="18" charset="0"/>
            </a:endParaRPr>
          </a:p>
        </p:txBody>
      </p:sp>
      <p:cxnSp>
        <p:nvCxnSpPr>
          <p:cNvPr id="28" name="曲线连接符 27"/>
          <p:cNvCxnSpPr>
            <a:stCxn id="4" idx="3"/>
            <a:endCxn id="9" idx="0"/>
          </p:cNvCxnSpPr>
          <p:nvPr/>
        </p:nvCxnSpPr>
        <p:spPr bwMode="auto">
          <a:xfrm>
            <a:off x="2267744" y="3452192"/>
            <a:ext cx="864096" cy="1722621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直接箭头连接符 30"/>
          <p:cNvCxnSpPr>
            <a:stCxn id="8" idx="3"/>
            <a:endCxn id="24" idx="1"/>
          </p:cNvCxnSpPr>
          <p:nvPr/>
        </p:nvCxnSpPr>
        <p:spPr bwMode="auto">
          <a:xfrm>
            <a:off x="5580112" y="3452192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4932040" y="4916869"/>
            <a:ext cx="1656184" cy="515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Times" pitchFamily="18" charset="0"/>
              </a:rPr>
              <a:t>实验方法</a:t>
            </a:r>
            <a:endParaRPr lang="en-US" altLang="zh-CN" dirty="0" smtClean="0">
              <a:latin typeface="Times" pitchFamily="18" charset="0"/>
            </a:endParaRPr>
          </a:p>
        </p:txBody>
      </p:sp>
      <p:cxnSp>
        <p:nvCxnSpPr>
          <p:cNvPr id="35" name="曲线连接符 34"/>
          <p:cNvCxnSpPr>
            <a:stCxn id="34" idx="0"/>
            <a:endCxn id="24" idx="1"/>
          </p:cNvCxnSpPr>
          <p:nvPr/>
        </p:nvCxnSpPr>
        <p:spPr bwMode="auto">
          <a:xfrm rot="5400000" flipH="1" flipV="1">
            <a:off x="5261820" y="3950505"/>
            <a:ext cx="1464677" cy="468052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325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7" grpId="0" animBg="1"/>
      <p:bldP spid="24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经济学简史</a:t>
            </a:r>
            <a:endParaRPr lang="zh-CN" altLang="en-US" dirty="0"/>
          </a:p>
        </p:txBody>
      </p:sp>
      <p:pic>
        <p:nvPicPr>
          <p:cNvPr id="6" name="内容占位符 5" descr="13 Adam_Smith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30650" y="1828800"/>
            <a:ext cx="3320300" cy="4267200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Adam Smith</a:t>
            </a:r>
            <a:br>
              <a:rPr lang="en-US" altLang="zh-CN" dirty="0" smtClean="0"/>
            </a:br>
            <a:r>
              <a:rPr lang="en-US" altLang="zh-CN" dirty="0" smtClean="0"/>
              <a:t>(1723–1790)</a:t>
            </a:r>
          </a:p>
          <a:p>
            <a:r>
              <a:rPr lang="zh-CN" altLang="en-US" dirty="0" smtClean="0"/>
              <a:t>近代经济学的奠基人</a:t>
            </a:r>
            <a:endParaRPr lang="en-US" altLang="zh-CN" dirty="0" smtClean="0"/>
          </a:p>
          <a:p>
            <a:r>
              <a:rPr lang="zh-CN" altLang="en-US" dirty="0" smtClean="0"/>
              <a:t>理性人假设</a:t>
            </a:r>
            <a:endParaRPr lang="en-US" altLang="zh-CN" dirty="0" smtClean="0"/>
          </a:p>
          <a:p>
            <a:r>
              <a:rPr lang="zh-CN" altLang="en-US" dirty="0" smtClean="0"/>
              <a:t>市场经济和自由竞争</a:t>
            </a:r>
            <a:endParaRPr lang="en-US" altLang="zh-CN" dirty="0" smtClean="0"/>
          </a:p>
          <a:p>
            <a:r>
              <a:rPr lang="zh-CN" altLang="en-US" dirty="0" smtClean="0"/>
              <a:t>社会分工</a:t>
            </a:r>
            <a:endParaRPr lang="en-US" altLang="zh-CN" dirty="0" smtClean="0"/>
          </a:p>
          <a:p>
            <a:r>
              <a:rPr lang="zh-CN" altLang="en-US" dirty="0" smtClean="0"/>
              <a:t>劳动价值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经济学简史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1828800"/>
            <a:ext cx="3307080" cy="426720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David Ricardo</a:t>
            </a:r>
            <a:br>
              <a:rPr lang="en-US" altLang="zh-CN" dirty="0" smtClean="0"/>
            </a:br>
            <a:r>
              <a:rPr lang="en-US" altLang="zh-CN" dirty="0" smtClean="0"/>
              <a:t>(1772–1823)</a:t>
            </a:r>
          </a:p>
          <a:p>
            <a:r>
              <a:rPr lang="zh-CN" altLang="en-US" dirty="0" smtClean="0"/>
              <a:t>继承和发展了斯密的劳动价值论</a:t>
            </a:r>
            <a:endParaRPr lang="en-US" altLang="zh-CN" dirty="0" smtClean="0"/>
          </a:p>
          <a:p>
            <a:r>
              <a:rPr lang="zh-CN" altLang="en-US" dirty="0" smtClean="0"/>
              <a:t>在论述地租时首次提出边际思想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29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经济学简史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3585790"/>
            <a:ext cx="1800200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亚当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斯密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4695527"/>
            <a:ext cx="2088232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大卫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李嘉图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5775647"/>
            <a:ext cx="2088232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卡尔</a:t>
            </a:r>
            <a:r>
              <a:rPr lang="en-US" altLang="zh-CN" sz="2400" dirty="0" smtClean="0"/>
              <a:t>·</a:t>
            </a:r>
            <a:r>
              <a:rPr lang="zh-CN" altLang="en-US" sz="2400" dirty="0" smtClean="0"/>
              <a:t>马克思</a:t>
            </a:r>
            <a:endParaRPr lang="zh-CN" altLang="en-US" sz="2400" dirty="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 bwMode="auto">
          <a:xfrm flipH="1">
            <a:off x="2159732" y="4047455"/>
            <a:ext cx="230425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9" idx="2"/>
            <a:endCxn id="10" idx="0"/>
          </p:cNvCxnSpPr>
          <p:nvPr/>
        </p:nvCxnSpPr>
        <p:spPr bwMode="auto">
          <a:xfrm>
            <a:off x="2159732" y="5157192"/>
            <a:ext cx="0" cy="618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084168" y="4695527"/>
            <a:ext cx="2088232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边际主义学派</a:t>
            </a:r>
            <a:endParaRPr lang="zh-CN" altLang="en-US" sz="2400" dirty="0"/>
          </a:p>
        </p:txBody>
      </p:sp>
      <p:cxnSp>
        <p:nvCxnSpPr>
          <p:cNvPr id="17" name="直接箭头连接符 16"/>
          <p:cNvCxnSpPr>
            <a:stCxn id="8" idx="2"/>
            <a:endCxn id="16" idx="0"/>
          </p:cNvCxnSpPr>
          <p:nvPr/>
        </p:nvCxnSpPr>
        <p:spPr bwMode="auto">
          <a:xfrm>
            <a:off x="4463988" y="4047455"/>
            <a:ext cx="266429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084168" y="5775647"/>
            <a:ext cx="2088232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现代经济学</a:t>
            </a:r>
            <a:endParaRPr lang="zh-CN" altLang="en-US" sz="2400" dirty="0"/>
          </a:p>
        </p:txBody>
      </p:sp>
      <p:cxnSp>
        <p:nvCxnSpPr>
          <p:cNvPr id="21" name="直接箭头连接符 20"/>
          <p:cNvCxnSpPr>
            <a:stCxn id="16" idx="2"/>
            <a:endCxn id="20" idx="0"/>
          </p:cNvCxnSpPr>
          <p:nvPr/>
        </p:nvCxnSpPr>
        <p:spPr bwMode="auto">
          <a:xfrm>
            <a:off x="7128284" y="5157192"/>
            <a:ext cx="0" cy="618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" name="内容占位符 5" descr="13 Adam_Smith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707903" y="1412776"/>
            <a:ext cx="1512790" cy="1944216"/>
          </a:xfrm>
        </p:spPr>
      </p:pic>
      <p:cxnSp>
        <p:nvCxnSpPr>
          <p:cNvPr id="33" name="直接箭头连接符 32"/>
          <p:cNvCxnSpPr>
            <a:stCxn id="9" idx="3"/>
            <a:endCxn id="16" idx="1"/>
          </p:cNvCxnSpPr>
          <p:nvPr/>
        </p:nvCxnSpPr>
        <p:spPr bwMode="auto">
          <a:xfrm>
            <a:off x="3203848" y="4926360"/>
            <a:ext cx="2880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关于价值本质的观点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11560" y="1484784"/>
          <a:ext cx="7772400" cy="511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765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客观价值论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（劳动价值论）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主观价值论</a:t>
                      </a:r>
                      <a:endParaRPr lang="en-US" altLang="zh-CN" sz="2400" dirty="0" smtClean="0"/>
                    </a:p>
                    <a:p>
                      <a:pPr algn="ctr"/>
                      <a:r>
                        <a:rPr lang="zh-CN" altLang="en-US" sz="2400" dirty="0" smtClean="0"/>
                        <a:t>（边际主义）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65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亚当</a:t>
                      </a:r>
                      <a:r>
                        <a:rPr lang="en-US" altLang="zh-CN" sz="2400" dirty="0" smtClean="0"/>
                        <a:t>·</a:t>
                      </a:r>
                      <a:r>
                        <a:rPr lang="zh-CN" altLang="en-US" sz="2400" dirty="0" smtClean="0"/>
                        <a:t>斯密，大卫</a:t>
                      </a:r>
                      <a:r>
                        <a:rPr lang="en-US" altLang="zh-CN" sz="2400" dirty="0" smtClean="0"/>
                        <a:t>·</a:t>
                      </a:r>
                      <a:r>
                        <a:rPr lang="zh-CN" altLang="en-US" sz="2400" dirty="0" smtClean="0"/>
                        <a:t>李嘉图，卡尔</a:t>
                      </a:r>
                      <a:r>
                        <a:rPr lang="en-US" altLang="zh-CN" sz="2400" dirty="0" smtClean="0"/>
                        <a:t>·</a:t>
                      </a:r>
                      <a:r>
                        <a:rPr lang="zh-CN" altLang="en-US" sz="2400" dirty="0" smtClean="0"/>
                        <a:t>马克思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边际主义学派和现代经济学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65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商品价值是凝聚在商品中的人类劳动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商品价值在根本上是人类主观的想象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65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只有劳动能创造价值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主观上认为包括劳动在内的多种要素都对价值有贡献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65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价值不是价格，价格要围绕价值上下波动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价格就是价值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98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资本家剥削剩余价值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剩余价值是多余的概念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98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难以证伪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可以构建用事实检验的模型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边际主义两大阵营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80520"/>
          </a:xfrm>
        </p:spPr>
        <p:txBody>
          <a:bodyPr/>
          <a:lstStyle/>
          <a:p>
            <a:r>
              <a:rPr lang="zh-CN" altLang="en-US" dirty="0" smtClean="0"/>
              <a:t>奥地利学派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代表人物：门格尔，维塞尔，庞巴维克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极为重视逻辑演绎，</a:t>
            </a:r>
            <a:r>
              <a:rPr lang="zh-CN" altLang="en-US" dirty="0" smtClean="0"/>
              <a:t>以“心理学”理论</a:t>
            </a:r>
            <a:r>
              <a:rPr lang="zh-CN" altLang="en-US" dirty="0" smtClean="0"/>
              <a:t>作为经济学理论的基础</a:t>
            </a:r>
            <a:endParaRPr lang="en-US" altLang="zh-CN" dirty="0" smtClean="0"/>
          </a:p>
          <a:p>
            <a:r>
              <a:rPr lang="zh-CN" altLang="en-US" dirty="0" smtClean="0"/>
              <a:t>数理学派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代表人物：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英</a:t>
            </a:r>
            <a:r>
              <a:rPr lang="en-US" altLang="zh-CN" dirty="0" smtClean="0"/>
              <a:t>)</a:t>
            </a:r>
            <a:r>
              <a:rPr lang="zh-CN" altLang="en-US" dirty="0" smtClean="0"/>
              <a:t>杰文斯，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瓦尔拉斯，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意</a:t>
            </a:r>
            <a:r>
              <a:rPr lang="en-US" altLang="zh-CN" dirty="0" smtClean="0"/>
              <a:t>)</a:t>
            </a:r>
            <a:r>
              <a:rPr lang="zh-CN" altLang="en-US" dirty="0" smtClean="0"/>
              <a:t>帕累托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把高等数学引入经济学研究，为现代经济学开辟了道路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工业">
  <a:themeElements>
    <a:clrScheme name="TR_0704 print PowerPlugs Templates for PowerPoint 15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A8A4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D1CFAA"/>
      </a:accent5>
      <a:accent6>
        <a:srgbClr val="8AB900"/>
      </a:accent6>
      <a:hlink>
        <a:srgbClr val="FF9933"/>
      </a:hlink>
      <a:folHlink>
        <a:srgbClr val="808080"/>
      </a:folHlink>
    </a:clrScheme>
    <a:fontScheme name="TR_0704 print PowerPlugs Templates for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R_0704 print PowerPlugs Templates for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3">
        <a:dk1>
          <a:srgbClr val="000000"/>
        </a:dk1>
        <a:lt1>
          <a:srgbClr val="FFFFFF"/>
        </a:lt1>
        <a:dk2>
          <a:srgbClr val="66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14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A8A4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D1CFAA"/>
        </a:accent5>
        <a:accent6>
          <a:srgbClr val="8AB900"/>
        </a:accent6>
        <a:hlink>
          <a:srgbClr val="FF9933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工业</Template>
  <TotalTime>1471</TotalTime>
  <Words>1275</Words>
  <Application>Microsoft Office PowerPoint</Application>
  <PresentationFormat>全屏显示(4:3)</PresentationFormat>
  <Paragraphs>162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Times</vt:lpstr>
      <vt:lpstr>Times New Roman</vt:lpstr>
      <vt:lpstr>工业</vt:lpstr>
      <vt:lpstr>尴尬的经济学</vt:lpstr>
      <vt:lpstr>经济学的定义</vt:lpstr>
      <vt:lpstr>经济学的定义</vt:lpstr>
      <vt:lpstr>经济学简史</vt:lpstr>
      <vt:lpstr>经济学简史</vt:lpstr>
      <vt:lpstr>经济学简史</vt:lpstr>
      <vt:lpstr>经济学简史</vt:lpstr>
      <vt:lpstr>关于价值本质的观点</vt:lpstr>
      <vt:lpstr>边际主义两大阵营</vt:lpstr>
      <vt:lpstr>现代经济学的基本原理</vt:lpstr>
      <vt:lpstr>现代经济学理论的演化</vt:lpstr>
      <vt:lpstr>现代经济学的主要领域</vt:lpstr>
      <vt:lpstr>经济学争论：政府 vs 市场</vt:lpstr>
      <vt:lpstr>1929–1933年经济大萧条</vt:lpstr>
      <vt:lpstr>凯恩斯主义 vs 新古典主义</vt:lpstr>
      <vt:lpstr>经济学争论：全球化 vs 反全球化</vt:lpstr>
      <vt:lpstr>经济学争论：全球化 vs 反全球化</vt:lpstr>
      <vt:lpstr>制度经济学</vt:lpstr>
      <vt:lpstr>20世纪以来的奥地利学派</vt:lpstr>
      <vt:lpstr>行为经济学革命</vt:lpstr>
      <vt:lpstr>行为经济学革命</vt:lpstr>
      <vt:lpstr>行为经济学革命</vt:lpstr>
      <vt:lpstr>行为经济学革命</vt:lpstr>
      <vt:lpstr>行为经济学革命</vt:lpstr>
      <vt:lpstr>行为经济学革命</vt:lpstr>
      <vt:lpstr>行为经济学革命</vt:lpstr>
      <vt:lpstr>行为经济学革命</vt:lpstr>
      <vt:lpstr>行为经济学革命</vt:lpstr>
      <vt:lpstr>行为经济学革命</vt:lpstr>
      <vt:lpstr>现代思维和传统思维对比（十三）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了解我们的身体</dc:title>
  <dc:creator>Benjamin Liu</dc:creator>
  <cp:lastModifiedBy>Benjamin Liu</cp:lastModifiedBy>
  <cp:revision>119</cp:revision>
  <dcterms:created xsi:type="dcterms:W3CDTF">2018-05-07T02:43:59Z</dcterms:created>
  <dcterms:modified xsi:type="dcterms:W3CDTF">2020-12-07T07:25:09Z</dcterms:modified>
</cp:coreProperties>
</file>