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92" r:id="rId3"/>
    <p:sldId id="419" r:id="rId4"/>
    <p:sldId id="397" r:id="rId5"/>
    <p:sldId id="418" r:id="rId6"/>
    <p:sldId id="398" r:id="rId7"/>
    <p:sldId id="399" r:id="rId8"/>
    <p:sldId id="400" r:id="rId9"/>
    <p:sldId id="401" r:id="rId10"/>
    <p:sldId id="402" r:id="rId11"/>
    <p:sldId id="393" r:id="rId12"/>
    <p:sldId id="403" r:id="rId13"/>
    <p:sldId id="412" r:id="rId14"/>
    <p:sldId id="404" r:id="rId15"/>
    <p:sldId id="417" r:id="rId16"/>
    <p:sldId id="405" r:id="rId17"/>
    <p:sldId id="413" r:id="rId18"/>
    <p:sldId id="407" r:id="rId19"/>
    <p:sldId id="406" r:id="rId20"/>
    <p:sldId id="408" r:id="rId21"/>
    <p:sldId id="409" r:id="rId22"/>
    <p:sldId id="410" r:id="rId23"/>
    <p:sldId id="411" r:id="rId24"/>
    <p:sldId id="420" r:id="rId25"/>
    <p:sldId id="414" r:id="rId26"/>
    <p:sldId id="415" r:id="rId27"/>
    <p:sldId id="416" r:id="rId28"/>
    <p:sldId id="25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03" autoAdjust="0"/>
    <p:restoredTop sz="94660"/>
  </p:normalViewPr>
  <p:slideViewPr>
    <p:cSldViewPr>
      <p:cViewPr varScale="1">
        <p:scale>
          <a:sx n="89" d="100"/>
          <a:sy n="89" d="100"/>
        </p:scale>
        <p:origin x="81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17513" y="685800"/>
            <a:ext cx="8308975" cy="838200"/>
          </a:xfrm>
        </p:spPr>
        <p:txBody>
          <a:bodyPr/>
          <a:lstStyle>
            <a:lvl1pPr algn="l">
              <a:defRPr sz="4600" b="1">
                <a:solidFill>
                  <a:srgbClr val="FFFFFF"/>
                </a:solidFill>
              </a:defRPr>
            </a:lvl1pPr>
          </a:lstStyle>
          <a:p>
            <a:r>
              <a:rPr lang="zh-CN" altLang="en-US" smtClean="0"/>
              <a:t>单击此处编辑母版标题样式</a:t>
            </a:r>
            <a:endParaRPr lang="en-US" altLang="zh-CN"/>
          </a:p>
        </p:txBody>
      </p:sp>
      <p:sp>
        <p:nvSpPr>
          <p:cNvPr id="5123" name="Rectangle 3"/>
          <p:cNvSpPr>
            <a:spLocks noGrp="1" noChangeArrowheads="1"/>
          </p:cNvSpPr>
          <p:nvPr>
            <p:ph type="subTitle" idx="1"/>
          </p:nvPr>
        </p:nvSpPr>
        <p:spPr>
          <a:xfrm>
            <a:off x="417513" y="1524000"/>
            <a:ext cx="8308975" cy="528638"/>
          </a:xfrm>
        </p:spPr>
        <p:txBody>
          <a:bodyPr/>
          <a:lstStyle>
            <a:lvl1pPr marL="0" indent="0">
              <a:buFontTx/>
              <a:buNone/>
              <a:defRPr sz="2400">
                <a:solidFill>
                  <a:srgbClr val="CBDB2C"/>
                </a:solidFill>
              </a:defRPr>
            </a:lvl1pPr>
          </a:lstStyle>
          <a:p>
            <a:r>
              <a:rPr lang="zh-CN" altLang="en-US" smtClean="0"/>
              <a:t>单击此处编辑母版副标题样式</a:t>
            </a:r>
            <a:endParaRPr lang="en-US" altLang="zh-CN"/>
          </a:p>
        </p:txBody>
      </p:sp>
      <p:sp>
        <p:nvSpPr>
          <p:cNvPr id="5125" name="Rectangle 5"/>
          <p:cNvSpPr>
            <a:spLocks noGrp="1" noChangeArrowheads="1"/>
          </p:cNvSpPr>
          <p:nvPr>
            <p:ph type="dt" sz="half" idx="2"/>
          </p:nvPr>
        </p:nvSpPr>
        <p:spPr>
          <a:effectLst>
            <a:outerShdw dist="17961" dir="2700000" algn="ctr" rotWithShape="0">
              <a:srgbClr val="000000"/>
            </a:outerShdw>
          </a:effectLst>
        </p:spPr>
        <p:txBody>
          <a:bodyPr/>
          <a:lstStyle>
            <a:lvl1pPr>
              <a:defRPr>
                <a:solidFill>
                  <a:srgbClr val="FFFFFF"/>
                </a:solidFill>
              </a:defRPr>
            </a:lvl1pPr>
          </a:lstStyle>
          <a:p>
            <a:fld id="{530820CF-B880-4189-942D-D702A7CBA730}" type="datetimeFigureOut">
              <a:rPr lang="zh-CN" altLang="en-US" smtClean="0"/>
              <a:pPr/>
              <a:t>2020/12/21</a:t>
            </a:fld>
            <a:endParaRPr lang="zh-CN" altLang="en-US"/>
          </a:p>
        </p:txBody>
      </p:sp>
      <p:sp>
        <p:nvSpPr>
          <p:cNvPr id="5126" name="Rectangle 6"/>
          <p:cNvSpPr>
            <a:spLocks noGrp="1" noChangeArrowheads="1"/>
          </p:cNvSpPr>
          <p:nvPr>
            <p:ph type="ftr" sz="quarter" idx="3"/>
          </p:nvPr>
        </p:nvSpPr>
        <p:spPr>
          <a:effectLst>
            <a:outerShdw dist="17961" dir="2700000" algn="ctr" rotWithShape="0">
              <a:srgbClr val="000000"/>
            </a:outerShdw>
          </a:effectLst>
        </p:spPr>
        <p:txBody>
          <a:bodyPr/>
          <a:lstStyle>
            <a:lvl1pPr>
              <a:defRPr>
                <a:solidFill>
                  <a:srgbClr val="FFFFFF"/>
                </a:solidFill>
              </a:defRPr>
            </a:lvl1pPr>
          </a:lstStyle>
          <a:p>
            <a:endParaRPr lang="zh-CN" altLang="en-US"/>
          </a:p>
        </p:txBody>
      </p:sp>
      <p:sp>
        <p:nvSpPr>
          <p:cNvPr id="5127" name="Rectangle 7"/>
          <p:cNvSpPr>
            <a:spLocks noGrp="1" noChangeArrowheads="1"/>
          </p:cNvSpPr>
          <p:nvPr>
            <p:ph type="sldNum" sz="quarter" idx="4"/>
          </p:nvPr>
        </p:nvSpPr>
        <p:spPr>
          <a:effectLst>
            <a:outerShdw dist="17961" dir="2700000" algn="ctr" rotWithShape="0">
              <a:srgbClr val="000000"/>
            </a:outerShdw>
          </a:effectLst>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2020/12/21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152400"/>
            <a:ext cx="7772400" cy="1143000"/>
          </a:xfrm>
          <a:prstGeom prst="rect">
            <a:avLst/>
          </a:prstGeom>
          <a:noFill/>
          <a:ln w="9525">
            <a:noFill/>
            <a:miter lim="800000"/>
            <a:headEnd/>
            <a:tailEnd/>
          </a:ln>
          <a:effectLst>
            <a:outerShdw dist="35921" dir="2700000" algn="ctr" rotWithShape="0">
              <a:srgbClr val="000000"/>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4099" name="Rectangle 3"/>
          <p:cNvSpPr>
            <a:spLocks noGrp="1" noChangeArrowheads="1"/>
          </p:cNvSpPr>
          <p:nvPr>
            <p:ph type="body" idx="1"/>
          </p:nvPr>
        </p:nvSpPr>
        <p:spPr bwMode="auto">
          <a:xfrm>
            <a:off x="685800" y="1828800"/>
            <a:ext cx="77724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add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宋体" charset="-122"/>
              </a:defRPr>
            </a:lvl1pPr>
          </a:lstStyle>
          <a:p>
            <a:fld id="{530820CF-B880-4189-942D-D702A7CBA730}" type="datetimeFigureOut">
              <a:rPr lang="zh-CN" altLang="en-US" smtClean="0"/>
              <a:pPr/>
              <a:t>2020/12/21</a:t>
            </a:fld>
            <a:endParaRPr lang="zh-CN" alt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宋体" charset="-122"/>
              </a:defRPr>
            </a:lvl1pPr>
          </a:lstStyle>
          <a:p>
            <a:endParaRPr lang="zh-CN" altLang="en-US"/>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宋体" charset="-122"/>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defRPr>
      </a:lvl2pPr>
      <a:lvl3pPr algn="ctr" rtl="0" eaLnBrk="1" fontAlgn="base" hangingPunct="1">
        <a:spcBef>
          <a:spcPct val="0"/>
        </a:spcBef>
        <a:spcAft>
          <a:spcPct val="0"/>
        </a:spcAft>
        <a:defRPr sz="4000">
          <a:solidFill>
            <a:schemeClr val="tx2"/>
          </a:solidFill>
          <a:latin typeface="Arial" charset="0"/>
        </a:defRPr>
      </a:lvl3pPr>
      <a:lvl4pPr algn="ctr" rtl="0" eaLnBrk="1" fontAlgn="base" hangingPunct="1">
        <a:spcBef>
          <a:spcPct val="0"/>
        </a:spcBef>
        <a:spcAft>
          <a:spcPct val="0"/>
        </a:spcAft>
        <a:defRPr sz="4000">
          <a:solidFill>
            <a:schemeClr val="tx2"/>
          </a:solidFill>
          <a:latin typeface="Arial" charset="0"/>
        </a:defRPr>
      </a:lvl4pPr>
      <a:lvl5pPr algn="ctr" rtl="0" eaLnBrk="1" fontAlgn="base" hangingPunct="1">
        <a:spcBef>
          <a:spcPct val="0"/>
        </a:spcBef>
        <a:spcAft>
          <a:spcPct val="0"/>
        </a:spcAft>
        <a:defRPr sz="4000">
          <a:solidFill>
            <a:schemeClr val="tx2"/>
          </a:solidFill>
          <a:latin typeface="Arial" charset="0"/>
        </a:defRPr>
      </a:lvl5pPr>
      <a:lvl6pPr marL="457200" algn="ctr" rtl="0" eaLnBrk="1" fontAlgn="base" hangingPunct="1">
        <a:spcBef>
          <a:spcPct val="0"/>
        </a:spcBef>
        <a:spcAft>
          <a:spcPct val="0"/>
        </a:spcAft>
        <a:defRPr sz="4000">
          <a:solidFill>
            <a:schemeClr val="tx2"/>
          </a:solidFill>
          <a:latin typeface="Arial" charset="0"/>
        </a:defRPr>
      </a:lvl6pPr>
      <a:lvl7pPr marL="914400" algn="ctr" rtl="0" eaLnBrk="1" fontAlgn="base" hangingPunct="1">
        <a:spcBef>
          <a:spcPct val="0"/>
        </a:spcBef>
        <a:spcAft>
          <a:spcPct val="0"/>
        </a:spcAft>
        <a:defRPr sz="4000">
          <a:solidFill>
            <a:schemeClr val="tx2"/>
          </a:solidFill>
          <a:latin typeface="Arial" charset="0"/>
        </a:defRPr>
      </a:lvl7pPr>
      <a:lvl8pPr marL="1371600" algn="ctr" rtl="0" eaLnBrk="1" fontAlgn="base" hangingPunct="1">
        <a:spcBef>
          <a:spcPct val="0"/>
        </a:spcBef>
        <a:spcAft>
          <a:spcPct val="0"/>
        </a:spcAft>
        <a:defRPr sz="4000">
          <a:solidFill>
            <a:schemeClr val="tx2"/>
          </a:solidFill>
          <a:latin typeface="Arial" charset="0"/>
        </a:defRPr>
      </a:lvl8pPr>
      <a:lvl9pPr marL="1828800" algn="ctr" rtl="0" eaLnBrk="1" fontAlgn="base" hangingPunct="1">
        <a:spcBef>
          <a:spcPct val="0"/>
        </a:spcBef>
        <a:spcAft>
          <a:spcPct val="0"/>
        </a:spcAft>
        <a:defRPr sz="40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中华文明与现代科技</a:t>
            </a:r>
            <a:endParaRPr lang="zh-CN" altLang="en-US" dirty="0"/>
          </a:p>
        </p:txBody>
      </p:sp>
      <p:sp>
        <p:nvSpPr>
          <p:cNvPr id="3" name="副标题 2"/>
          <p:cNvSpPr>
            <a:spLocks noGrp="1"/>
          </p:cNvSpPr>
          <p:nvPr>
            <p:ph type="subTitle" idx="1"/>
          </p:nvPr>
        </p:nvSpPr>
        <p:spPr/>
        <p:txBody>
          <a:bodyPr/>
          <a:lstStyle/>
          <a:p>
            <a:r>
              <a:rPr lang="zh-CN" altLang="en-US" dirty="0" smtClean="0"/>
              <a:t>科技文明通论第十五讲</a:t>
            </a:r>
            <a:endParaRPr lang="en-US" altLang="zh-CN" dirty="0" smtClean="0"/>
          </a:p>
          <a:p>
            <a:r>
              <a:rPr lang="zh-CN" altLang="en-US" dirty="0" smtClean="0"/>
              <a:t>上海辰山植物园高级工程师　刘夙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中国传统思维简介</a:t>
            </a:r>
            <a:endParaRPr lang="zh-CN" altLang="en-US" dirty="0"/>
          </a:p>
        </p:txBody>
      </p:sp>
      <p:sp>
        <p:nvSpPr>
          <p:cNvPr id="3" name="内容占位符 2"/>
          <p:cNvSpPr>
            <a:spLocks noGrp="1"/>
          </p:cNvSpPr>
          <p:nvPr>
            <p:ph idx="1"/>
          </p:nvPr>
        </p:nvSpPr>
        <p:spPr>
          <a:xfrm>
            <a:off x="539552" y="1556792"/>
            <a:ext cx="7918648" cy="4896544"/>
          </a:xfrm>
        </p:spPr>
        <p:txBody>
          <a:bodyPr/>
          <a:lstStyle/>
          <a:p>
            <a:r>
              <a:rPr lang="zh-CN" altLang="en-US" sz="2800" dirty="0" smtClean="0"/>
              <a:t>如何找到个体永生的方式？</a:t>
            </a:r>
            <a:endParaRPr lang="en-US" altLang="zh-CN" sz="2800" dirty="0" smtClean="0"/>
          </a:p>
          <a:p>
            <a:pPr lvl="1"/>
            <a:r>
              <a:rPr lang="zh-CN" altLang="en-US" sz="2400" dirty="0" smtClean="0"/>
              <a:t>（祖先崇拜）</a:t>
            </a:r>
            <a:endParaRPr lang="en-US" altLang="zh-CN" sz="2400" dirty="0" smtClean="0"/>
          </a:p>
          <a:p>
            <a:r>
              <a:rPr lang="zh-CN" altLang="en-US" sz="2800" dirty="0" smtClean="0"/>
              <a:t>如何“安身立命”，满足现世的幸福？</a:t>
            </a:r>
            <a:endParaRPr lang="en-US" altLang="zh-CN" sz="2800" dirty="0" smtClean="0"/>
          </a:p>
          <a:p>
            <a:pPr lvl="1"/>
            <a:r>
              <a:rPr lang="zh-CN" altLang="en-US" sz="2400" dirty="0" smtClean="0"/>
              <a:t>宋以后：正心，诚意，格物，致知</a:t>
            </a:r>
            <a:endParaRPr lang="en-US" altLang="zh-CN" sz="2400" dirty="0" smtClean="0"/>
          </a:p>
          <a:p>
            <a:pPr lvl="1"/>
            <a:r>
              <a:rPr lang="zh-CN" altLang="en-US" sz="2400" dirty="0" smtClean="0"/>
              <a:t>一生坦荡，便可死而无憾</a:t>
            </a:r>
            <a:endParaRPr lang="en-US" altLang="zh-CN" sz="2400" dirty="0" smtClean="0"/>
          </a:p>
          <a:p>
            <a:r>
              <a:rPr lang="zh-CN" altLang="en-US" sz="2800" dirty="0" smtClean="0"/>
              <a:t>如何看待个体（以及人类社会）与自然界的关系？</a:t>
            </a:r>
            <a:endParaRPr lang="en-US" altLang="zh-CN" sz="2800" dirty="0" smtClean="0"/>
          </a:p>
          <a:p>
            <a:pPr lvl="1"/>
            <a:r>
              <a:rPr lang="zh-CN" altLang="en-US" sz="2400" dirty="0" smtClean="0"/>
              <a:t>以人与人之间的仁爱之心，感悟天地好生之德</a:t>
            </a:r>
            <a:endParaRPr lang="en-US" altLang="zh-CN" sz="2400" dirty="0" smtClean="0"/>
          </a:p>
          <a:p>
            <a:r>
              <a:rPr lang="zh-CN" altLang="en-US" sz="2800" dirty="0" smtClean="0"/>
              <a:t>如何看待人际关系？</a:t>
            </a:r>
            <a:endParaRPr lang="en-US" altLang="zh-CN" sz="2800" dirty="0" smtClean="0"/>
          </a:p>
          <a:p>
            <a:pPr lvl="1"/>
            <a:r>
              <a:rPr lang="zh-CN" altLang="en-US" sz="2400" dirty="0" smtClean="0"/>
              <a:t>仁爱是人之本性，或者“养”，或者“致”，让它发挥出来而不被邪念遮蔽</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现代思维汇总</a:t>
            </a:r>
            <a:endParaRPr lang="zh-CN" altLang="en-US" dirty="0"/>
          </a:p>
        </p:txBody>
      </p:sp>
      <p:sp>
        <p:nvSpPr>
          <p:cNvPr id="3" name="内容占位符 2"/>
          <p:cNvSpPr>
            <a:spLocks noGrp="1"/>
          </p:cNvSpPr>
          <p:nvPr>
            <p:ph idx="1"/>
          </p:nvPr>
        </p:nvSpPr>
        <p:spPr>
          <a:xfrm>
            <a:off x="467544" y="1628800"/>
            <a:ext cx="8280920" cy="5040560"/>
          </a:xfrm>
        </p:spPr>
        <p:txBody>
          <a:bodyPr/>
          <a:lstStyle/>
          <a:p>
            <a:r>
              <a:rPr lang="zh-CN" altLang="en-US" dirty="0" smtClean="0"/>
              <a:t>如何找到个体永生的方式？</a:t>
            </a:r>
            <a:endParaRPr lang="en-US" altLang="zh-CN" dirty="0" smtClean="0"/>
          </a:p>
          <a:p>
            <a:pPr lvl="1"/>
            <a:r>
              <a:rPr lang="zh-CN" altLang="en-US" dirty="0" smtClean="0"/>
              <a:t>阙而不论，但基本只允许在无神论框架下发挥</a:t>
            </a:r>
            <a:endParaRPr lang="en-US" altLang="zh-CN" dirty="0" smtClean="0"/>
          </a:p>
          <a:p>
            <a:r>
              <a:rPr lang="zh-CN" altLang="en-US" dirty="0" smtClean="0"/>
              <a:t>如何“安身立命”，满足现世的幸福？</a:t>
            </a:r>
            <a:endParaRPr lang="en-US" altLang="zh-CN" dirty="0" smtClean="0"/>
          </a:p>
          <a:p>
            <a:pPr lvl="1"/>
            <a:r>
              <a:rPr lang="zh-CN" altLang="en-US" dirty="0" smtClean="0"/>
              <a:t>阙而不论，但基本只允许在无神论框架下发挥</a:t>
            </a:r>
            <a:endParaRPr lang="en-US" altLang="zh-CN" dirty="0" smtClean="0"/>
          </a:p>
          <a:p>
            <a:r>
              <a:rPr lang="zh-CN" altLang="en-US" dirty="0" smtClean="0"/>
              <a:t>如何看待个体（以及人类社会）与自然界的关系？</a:t>
            </a:r>
            <a:endParaRPr lang="en-US" altLang="zh-CN" dirty="0" smtClean="0"/>
          </a:p>
          <a:p>
            <a:pPr lvl="1"/>
            <a:r>
              <a:rPr lang="zh-CN" altLang="en-US" dirty="0" smtClean="0"/>
              <a:t>人与环境二分，环境图景化、数学化</a:t>
            </a:r>
            <a:endParaRPr lang="en-US" altLang="zh-CN" dirty="0" smtClean="0"/>
          </a:p>
          <a:p>
            <a:r>
              <a:rPr lang="zh-CN" altLang="en-US" dirty="0" smtClean="0"/>
              <a:t>如何看待人际关系？</a:t>
            </a:r>
            <a:endParaRPr lang="en-US" altLang="zh-CN" dirty="0" smtClean="0"/>
          </a:p>
          <a:p>
            <a:pPr lvl="1"/>
            <a:r>
              <a:rPr lang="zh-CN" altLang="en-US" dirty="0" smtClean="0"/>
              <a:t>社会也是环境图景的一部分</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 </a:t>
            </a:r>
            <a:r>
              <a:rPr lang="en-US" altLang="zh-CN" dirty="0" err="1" smtClean="0"/>
              <a:t>vs</a:t>
            </a:r>
            <a:r>
              <a:rPr lang="en-US" altLang="zh-CN" dirty="0" smtClean="0"/>
              <a:t> </a:t>
            </a:r>
            <a:r>
              <a:rPr lang="zh-CN" altLang="en-US" dirty="0" smtClean="0"/>
              <a:t>现代思维</a:t>
            </a:r>
            <a:endParaRPr lang="zh-CN" altLang="en-US" dirty="0"/>
          </a:p>
        </p:txBody>
      </p:sp>
      <p:graphicFrame>
        <p:nvGraphicFramePr>
          <p:cNvPr id="4" name="内容占位符 3"/>
          <p:cNvGraphicFramePr>
            <a:graphicFrameLocks noGrp="1"/>
          </p:cNvGraphicFramePr>
          <p:nvPr>
            <p:ph idx="1"/>
          </p:nvPr>
        </p:nvGraphicFramePr>
        <p:xfrm>
          <a:off x="685800" y="1828800"/>
          <a:ext cx="7772400" cy="4408510"/>
        </p:xfrm>
        <a:graphic>
          <a:graphicData uri="http://schemas.openxmlformats.org/drawingml/2006/table">
            <a:tbl>
              <a:tblPr firstRow="1" bandRow="1">
                <a:tableStyleId>{5C22544A-7EE6-4342-B048-85BDC9FD1C3A}</a:tableStyleId>
              </a:tblPr>
              <a:tblGrid>
                <a:gridCol w="2590800"/>
                <a:gridCol w="2590800"/>
                <a:gridCol w="2590800"/>
              </a:tblGrid>
              <a:tr h="881702">
                <a:tc>
                  <a:txBody>
                    <a:bodyPr/>
                    <a:lstStyle/>
                    <a:p>
                      <a:pPr algn="ctr"/>
                      <a:r>
                        <a:rPr lang="zh-CN" altLang="en-US" dirty="0" smtClean="0"/>
                        <a:t>议题</a:t>
                      </a:r>
                      <a:endParaRPr lang="zh-CN" altLang="en-US" dirty="0"/>
                    </a:p>
                  </a:txBody>
                  <a:tcPr anchor="ctr"/>
                </a:tc>
                <a:tc>
                  <a:txBody>
                    <a:bodyPr/>
                    <a:lstStyle/>
                    <a:p>
                      <a:pPr algn="ctr"/>
                      <a:r>
                        <a:rPr lang="zh-CN" altLang="en-US" dirty="0" smtClean="0"/>
                        <a:t>中国传统思维</a:t>
                      </a:r>
                      <a:endParaRPr lang="zh-CN" altLang="en-US" dirty="0"/>
                    </a:p>
                  </a:txBody>
                  <a:tcPr anchor="ctr"/>
                </a:tc>
                <a:tc>
                  <a:txBody>
                    <a:bodyPr/>
                    <a:lstStyle/>
                    <a:p>
                      <a:pPr algn="ctr"/>
                      <a:r>
                        <a:rPr lang="zh-CN" altLang="en-US" dirty="0" smtClean="0"/>
                        <a:t>现代思维</a:t>
                      </a:r>
                      <a:endParaRPr lang="zh-CN" altLang="en-US" dirty="0"/>
                    </a:p>
                  </a:txBody>
                  <a:tcPr anchor="ctr"/>
                </a:tc>
              </a:tr>
              <a:tr h="881702">
                <a:tc>
                  <a:txBody>
                    <a:bodyPr/>
                    <a:lstStyle/>
                    <a:p>
                      <a:r>
                        <a:rPr lang="zh-CN" altLang="en-US" dirty="0" smtClean="0"/>
                        <a:t>如何永生？</a:t>
                      </a:r>
                      <a:endParaRPr lang="zh-CN" altLang="en-US" dirty="0"/>
                    </a:p>
                  </a:txBody>
                  <a:tcPr anchor="ctr"/>
                </a:tc>
                <a:tc>
                  <a:txBody>
                    <a:bodyPr/>
                    <a:lstStyle/>
                    <a:p>
                      <a:r>
                        <a:rPr lang="zh-CN" altLang="en-US" dirty="0" smtClean="0"/>
                        <a:t>（祖先崇拜）</a:t>
                      </a:r>
                      <a:endParaRPr lang="zh-CN" altLang="en-US" dirty="0"/>
                    </a:p>
                  </a:txBody>
                  <a:tcPr anchor="ctr"/>
                </a:tc>
                <a:tc>
                  <a:txBody>
                    <a:bodyPr/>
                    <a:lstStyle/>
                    <a:p>
                      <a:r>
                        <a:rPr lang="zh-CN" altLang="en-US" dirty="0" smtClean="0"/>
                        <a:t>（倾向无神论）</a:t>
                      </a:r>
                      <a:endParaRPr lang="zh-CN" altLang="en-US" dirty="0"/>
                    </a:p>
                  </a:txBody>
                  <a:tcPr anchor="ctr"/>
                </a:tc>
              </a:tr>
              <a:tr h="881702">
                <a:tc>
                  <a:txBody>
                    <a:bodyPr/>
                    <a:lstStyle/>
                    <a:p>
                      <a:r>
                        <a:rPr lang="zh-CN" altLang="en-US" dirty="0" smtClean="0"/>
                        <a:t>如何满足现世？</a:t>
                      </a:r>
                      <a:endParaRPr lang="zh-CN" altLang="en-US" dirty="0"/>
                    </a:p>
                  </a:txBody>
                  <a:tcPr anchor="ctr"/>
                </a:tc>
                <a:tc>
                  <a:txBody>
                    <a:bodyPr/>
                    <a:lstStyle/>
                    <a:p>
                      <a:r>
                        <a:rPr lang="zh-CN" altLang="en-US" dirty="0" smtClean="0"/>
                        <a:t>正心诚意格物致知</a:t>
                      </a:r>
                      <a:endParaRPr lang="zh-CN" altLang="en-US" dirty="0"/>
                    </a:p>
                  </a:txBody>
                  <a:tcPr anchor="ctr"/>
                </a:tc>
                <a:tc>
                  <a:txBody>
                    <a:bodyPr/>
                    <a:lstStyle/>
                    <a:p>
                      <a:r>
                        <a:rPr lang="zh-CN" altLang="en-US" dirty="0" smtClean="0"/>
                        <a:t>（阙而不论）</a:t>
                      </a:r>
                      <a:endParaRPr lang="zh-CN" altLang="en-US" dirty="0"/>
                    </a:p>
                  </a:txBody>
                  <a:tcPr anchor="ctr"/>
                </a:tc>
              </a:tr>
              <a:tr h="881702">
                <a:tc>
                  <a:txBody>
                    <a:bodyPr/>
                    <a:lstStyle/>
                    <a:p>
                      <a:r>
                        <a:rPr lang="zh-CN" altLang="en-US" dirty="0" smtClean="0"/>
                        <a:t>如何看待自然界？</a:t>
                      </a:r>
                      <a:endParaRPr lang="zh-CN" altLang="en-US" dirty="0"/>
                    </a:p>
                  </a:txBody>
                  <a:tcPr anchor="ctr"/>
                </a:tc>
                <a:tc>
                  <a:txBody>
                    <a:bodyPr/>
                    <a:lstStyle/>
                    <a:p>
                      <a:r>
                        <a:rPr lang="zh-CN" altLang="en-US" dirty="0" smtClean="0"/>
                        <a:t>天人合一，以人道体会天道</a:t>
                      </a:r>
                      <a:endParaRPr lang="zh-CN" altLang="en-US" dirty="0"/>
                    </a:p>
                  </a:txBody>
                  <a:tcPr anchor="ctr"/>
                </a:tc>
                <a:tc>
                  <a:txBody>
                    <a:bodyPr/>
                    <a:lstStyle/>
                    <a:p>
                      <a:r>
                        <a:rPr lang="zh-CN" altLang="en-US" dirty="0" smtClean="0"/>
                        <a:t>人与环境二分，环境图景化、数学化</a:t>
                      </a:r>
                      <a:endParaRPr lang="zh-CN" altLang="en-US" dirty="0"/>
                    </a:p>
                  </a:txBody>
                  <a:tcPr anchor="ctr"/>
                </a:tc>
              </a:tr>
              <a:tr h="881702">
                <a:tc>
                  <a:txBody>
                    <a:bodyPr/>
                    <a:lstStyle/>
                    <a:p>
                      <a:r>
                        <a:rPr lang="zh-CN" altLang="en-US" dirty="0" smtClean="0"/>
                        <a:t>如何看待人际关系？</a:t>
                      </a:r>
                      <a:endParaRPr lang="zh-CN" altLang="en-US" dirty="0"/>
                    </a:p>
                  </a:txBody>
                  <a:tcPr anchor="ctr"/>
                </a:tc>
                <a:tc>
                  <a:txBody>
                    <a:bodyPr/>
                    <a:lstStyle/>
                    <a:p>
                      <a:r>
                        <a:rPr lang="zh-CN" altLang="en-US" dirty="0" smtClean="0"/>
                        <a:t>凭传统、情绪去处理</a:t>
                      </a:r>
                      <a:endParaRPr lang="zh-CN" altLang="en-US" dirty="0"/>
                    </a:p>
                  </a:txBody>
                  <a:tcPr anchor="ctr"/>
                </a:tc>
                <a:tc>
                  <a:txBody>
                    <a:bodyPr/>
                    <a:lstStyle/>
                    <a:p>
                      <a:r>
                        <a:rPr lang="zh-CN" altLang="en-US" dirty="0" smtClean="0"/>
                        <a:t>以研究自然环境的方法研究社会环境</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中国传统思维与现代思维的融合</a:t>
            </a:r>
            <a:endParaRPr lang="zh-CN" altLang="en-US" dirty="0"/>
          </a:p>
        </p:txBody>
      </p:sp>
      <p:sp>
        <p:nvSpPr>
          <p:cNvPr id="3" name="内容占位符 2"/>
          <p:cNvSpPr>
            <a:spLocks noGrp="1"/>
          </p:cNvSpPr>
          <p:nvPr>
            <p:ph idx="1"/>
          </p:nvPr>
        </p:nvSpPr>
        <p:spPr>
          <a:xfrm>
            <a:off x="685800" y="1700808"/>
            <a:ext cx="7772400" cy="4395192"/>
          </a:xfrm>
        </p:spPr>
        <p:txBody>
          <a:bodyPr/>
          <a:lstStyle/>
          <a:p>
            <a:r>
              <a:rPr lang="zh-CN" altLang="en-US" dirty="0" smtClean="0"/>
              <a:t>中国传统思维有比较强的实用倾向和漠视心灵哲学的倾向，与现代思维的实用主义比较容易结合，这是中国人容易接受西方科技的思想原因</a:t>
            </a:r>
            <a:endParaRPr lang="zh-CN" altLang="en-US" dirty="0"/>
          </a:p>
        </p:txBody>
      </p:sp>
      <p:pic>
        <p:nvPicPr>
          <p:cNvPr id="4" name="图片 3" descr="evolution.jpg"/>
          <p:cNvPicPr>
            <a:picLocks noChangeAspect="1"/>
          </p:cNvPicPr>
          <p:nvPr/>
        </p:nvPicPr>
        <p:blipFill>
          <a:blip r:embed="rId2" cstate="print"/>
          <a:stretch>
            <a:fillRect/>
          </a:stretch>
        </p:blipFill>
        <p:spPr>
          <a:xfrm>
            <a:off x="1907704" y="4005064"/>
            <a:ext cx="5707473" cy="27089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中国传统思维与现代思维的融合</a:t>
            </a:r>
            <a:endParaRPr lang="zh-CN" altLang="en-US" dirty="0"/>
          </a:p>
        </p:txBody>
      </p:sp>
      <p:sp>
        <p:nvSpPr>
          <p:cNvPr id="3" name="内容占位符 2"/>
          <p:cNvSpPr>
            <a:spLocks noGrp="1"/>
          </p:cNvSpPr>
          <p:nvPr>
            <p:ph idx="1"/>
          </p:nvPr>
        </p:nvSpPr>
        <p:spPr>
          <a:xfrm>
            <a:off x="685800" y="1700808"/>
            <a:ext cx="7772400" cy="4824536"/>
          </a:xfrm>
        </p:spPr>
        <p:txBody>
          <a:bodyPr/>
          <a:lstStyle/>
          <a:p>
            <a:r>
              <a:rPr lang="zh-CN" altLang="en-US" dirty="0" smtClean="0"/>
              <a:t>在信念层面，现代思维出于实用主义原则，不去探究如何永生、现世如何满足的心灵哲学问题，在这方面可以与中国传统思维中的相关层面对接</a:t>
            </a:r>
            <a:endParaRPr lang="en-US" altLang="zh-CN" dirty="0" smtClean="0"/>
          </a:p>
          <a:p>
            <a:r>
              <a:rPr lang="zh-CN" altLang="en-US" dirty="0" smtClean="0"/>
              <a:t>就是主张“心外无物”，也未尝不可，只要：</a:t>
            </a:r>
            <a:endParaRPr lang="en-US" altLang="zh-CN" dirty="0" smtClean="0"/>
          </a:p>
          <a:p>
            <a:pPr lvl="1"/>
            <a:r>
              <a:rPr lang="zh-CN" altLang="en-US" dirty="0" smtClean="0"/>
              <a:t>承认心可以感知到不以意志为转移的物</a:t>
            </a:r>
            <a:endParaRPr lang="en-US" altLang="zh-CN" dirty="0" smtClean="0"/>
          </a:p>
          <a:p>
            <a:pPr lvl="1"/>
            <a:r>
              <a:rPr lang="zh-CN" altLang="en-US" dirty="0" smtClean="0"/>
              <a:t>承认心对物的认识需要磨炼，才能在物上“致良知”</a:t>
            </a:r>
            <a:endParaRPr lang="en-US" altLang="zh-CN" dirty="0" smtClean="0"/>
          </a:p>
          <a:p>
            <a:pPr lvl="1"/>
            <a:r>
              <a:rPr lang="zh-CN" altLang="en-US" dirty="0" smtClean="0"/>
              <a:t>就包容了心物二分的现代思维</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a:xfrm>
            <a:off x="539552" y="1340768"/>
            <a:ext cx="7918648" cy="4755232"/>
          </a:xfrm>
        </p:spPr>
        <p:txBody>
          <a:bodyPr/>
          <a:lstStyle/>
          <a:p>
            <a:r>
              <a:rPr lang="zh-CN" altLang="en-US" dirty="0" smtClean="0"/>
              <a:t>现代科技不是只有物质层面的人造物，背后也有完整的世界观，虽然大多人可能意识不到</a:t>
            </a:r>
            <a:endParaRPr lang="en-US" altLang="zh-CN" dirty="0" smtClean="0"/>
          </a:p>
          <a:p>
            <a:r>
              <a:rPr lang="zh-CN" altLang="en-US" dirty="0" smtClean="0"/>
              <a:t>发展现代科技不可能只接受人造物而不接受世界观</a:t>
            </a:r>
            <a:endParaRPr lang="zh-CN" altLang="en-US" dirty="0"/>
          </a:p>
        </p:txBody>
      </p:sp>
      <p:pic>
        <p:nvPicPr>
          <p:cNvPr id="4" name="图片 3" descr="15拿AK47的恐怖分子.jpg"/>
          <p:cNvPicPr>
            <a:picLocks noChangeAspect="1"/>
          </p:cNvPicPr>
          <p:nvPr/>
        </p:nvPicPr>
        <p:blipFill>
          <a:blip r:embed="rId2" cstate="print"/>
          <a:stretch>
            <a:fillRect/>
          </a:stretch>
        </p:blipFill>
        <p:spPr>
          <a:xfrm>
            <a:off x="4427984" y="3708856"/>
            <a:ext cx="4716016" cy="314204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a:xfrm>
            <a:off x="685800" y="1628800"/>
            <a:ext cx="7772400" cy="4467200"/>
          </a:xfrm>
        </p:spPr>
        <p:txBody>
          <a:bodyPr/>
          <a:lstStyle/>
          <a:p>
            <a:r>
              <a:rPr lang="zh-CN" altLang="en-US" dirty="0" smtClean="0"/>
              <a:t>传统的“关联式思维”与现代的“分析式思维”格格不入，无论如何不可能调和</a:t>
            </a:r>
            <a:endParaRPr lang="zh-CN" altLang="en-US" dirty="0"/>
          </a:p>
        </p:txBody>
      </p:sp>
      <p:pic>
        <p:nvPicPr>
          <p:cNvPr id="4" name="图片 3" descr="15太极图.jpg"/>
          <p:cNvPicPr>
            <a:picLocks noChangeAspect="1"/>
          </p:cNvPicPr>
          <p:nvPr/>
        </p:nvPicPr>
        <p:blipFill>
          <a:blip r:embed="rId2" cstate="print"/>
          <a:stretch>
            <a:fillRect/>
          </a:stretch>
        </p:blipFill>
        <p:spPr>
          <a:xfrm>
            <a:off x="2699792" y="2996952"/>
            <a:ext cx="3528392" cy="352839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a:xfrm>
            <a:off x="685800" y="1556792"/>
            <a:ext cx="7772400" cy="4539208"/>
          </a:xfrm>
        </p:spPr>
        <p:txBody>
          <a:bodyPr/>
          <a:lstStyle/>
          <a:p>
            <a:r>
              <a:rPr lang="zh-CN" altLang="en-US" dirty="0" smtClean="0"/>
              <a:t>猴子，香蕉，熊猫</a:t>
            </a:r>
            <a:br>
              <a:rPr lang="zh-CN" altLang="en-US" dirty="0" smtClean="0"/>
            </a:br>
            <a:r>
              <a:rPr lang="zh-CN" altLang="en-US" dirty="0" smtClean="0"/>
              <a:t>老师，医生，作业</a:t>
            </a:r>
            <a:endParaRPr lang="zh-CN" altLang="en-US" dirty="0"/>
          </a:p>
        </p:txBody>
      </p:sp>
      <p:pic>
        <p:nvPicPr>
          <p:cNvPr id="4" name="图片 3" descr="15分析思维实验.jpg"/>
          <p:cNvPicPr>
            <a:picLocks noChangeAspect="1"/>
          </p:cNvPicPr>
          <p:nvPr/>
        </p:nvPicPr>
        <p:blipFill>
          <a:blip r:embed="rId2" cstate="print"/>
          <a:stretch>
            <a:fillRect/>
          </a:stretch>
        </p:blipFill>
        <p:spPr>
          <a:xfrm>
            <a:off x="1979712" y="2747558"/>
            <a:ext cx="5284118" cy="3993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p:txBody>
          <a:bodyPr/>
          <a:lstStyle/>
          <a:p>
            <a:r>
              <a:rPr lang="zh-CN" altLang="en-US" dirty="0" smtClean="0"/>
              <a:t>泛灵崇拜</a:t>
            </a:r>
            <a:endParaRPr lang="zh-CN" altLang="en-US" dirty="0"/>
          </a:p>
        </p:txBody>
      </p:sp>
      <p:pic>
        <p:nvPicPr>
          <p:cNvPr id="4" name="图片 3" descr="15西双版纳陨石.png"/>
          <p:cNvPicPr>
            <a:picLocks noChangeAspect="1"/>
          </p:cNvPicPr>
          <p:nvPr/>
        </p:nvPicPr>
        <p:blipFill>
          <a:blip r:embed="rId2" cstate="print"/>
          <a:stretch>
            <a:fillRect/>
          </a:stretch>
        </p:blipFill>
        <p:spPr>
          <a:xfrm>
            <a:off x="683568" y="2708920"/>
            <a:ext cx="7776864" cy="337743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p:txBody>
          <a:bodyPr/>
          <a:lstStyle/>
          <a:p>
            <a:r>
              <a:rPr lang="zh-CN" altLang="en-US" dirty="0" smtClean="0"/>
              <a:t>坐月子</a:t>
            </a:r>
            <a:endParaRPr lang="zh-CN" altLang="en-US" dirty="0"/>
          </a:p>
        </p:txBody>
      </p:sp>
      <p:pic>
        <p:nvPicPr>
          <p:cNvPr id="4" name="图片 3" descr="15坐月子.jpg"/>
          <p:cNvPicPr>
            <a:picLocks noChangeAspect="1"/>
          </p:cNvPicPr>
          <p:nvPr/>
        </p:nvPicPr>
        <p:blipFill>
          <a:blip r:embed="rId2" cstate="print"/>
          <a:stretch>
            <a:fillRect/>
          </a:stretch>
        </p:blipFill>
        <p:spPr>
          <a:xfrm>
            <a:off x="3275856" y="1772816"/>
            <a:ext cx="5238750" cy="46672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52400"/>
            <a:ext cx="8856984" cy="1143000"/>
          </a:xfrm>
        </p:spPr>
        <p:txBody>
          <a:bodyPr/>
          <a:lstStyle/>
          <a:p>
            <a:r>
              <a:rPr lang="zh-CN" altLang="en-US" dirty="0" smtClean="0"/>
              <a:t>思考中华文明与现代思维关系的框架</a:t>
            </a:r>
            <a:endParaRPr lang="zh-CN" altLang="en-US" dirty="0"/>
          </a:p>
        </p:txBody>
      </p:sp>
      <p:sp>
        <p:nvSpPr>
          <p:cNvPr id="3" name="内容占位符 2"/>
          <p:cNvSpPr>
            <a:spLocks noGrp="1"/>
          </p:cNvSpPr>
          <p:nvPr>
            <p:ph idx="1"/>
          </p:nvPr>
        </p:nvSpPr>
        <p:spPr>
          <a:xfrm>
            <a:off x="539552" y="1556792"/>
            <a:ext cx="7918648" cy="4539208"/>
          </a:xfrm>
        </p:spPr>
        <p:txBody>
          <a:bodyPr/>
          <a:lstStyle/>
          <a:p>
            <a:r>
              <a:rPr lang="zh-CN" altLang="en-US" sz="2800" dirty="0" smtClean="0"/>
              <a:t>如何找到个体永生的方式？</a:t>
            </a:r>
            <a:endParaRPr lang="en-US" altLang="zh-CN" sz="2800" dirty="0" smtClean="0"/>
          </a:p>
          <a:p>
            <a:r>
              <a:rPr lang="zh-CN" altLang="en-US" sz="2800" dirty="0" smtClean="0"/>
              <a:t>如何“安身立命”，满足现世的幸福？</a:t>
            </a:r>
            <a:endParaRPr lang="en-US" altLang="zh-CN" sz="2800" dirty="0" smtClean="0"/>
          </a:p>
          <a:p>
            <a:r>
              <a:rPr lang="zh-CN" altLang="en-US" sz="2800" dirty="0" smtClean="0"/>
              <a:t>如何看待个体（以及人类社会）与自然界的关系？</a:t>
            </a:r>
            <a:endParaRPr lang="en-US" altLang="zh-CN" sz="2800" dirty="0" smtClean="0"/>
          </a:p>
          <a:p>
            <a:r>
              <a:rPr lang="zh-CN" altLang="en-US" sz="2800" dirty="0" smtClean="0"/>
              <a:t>如何看待人际关系？</a:t>
            </a:r>
            <a:endParaRPr lang="zh-CN" altLang="en-US" sz="2800" dirty="0"/>
          </a:p>
        </p:txBody>
      </p:sp>
      <p:pic>
        <p:nvPicPr>
          <p:cNvPr id="4" name="图片 3" descr="15横渠四句.jpg"/>
          <p:cNvPicPr>
            <a:picLocks noChangeAspect="1"/>
          </p:cNvPicPr>
          <p:nvPr/>
        </p:nvPicPr>
        <p:blipFill>
          <a:blip r:embed="rId2" cstate="print"/>
          <a:stretch>
            <a:fillRect/>
          </a:stretch>
        </p:blipFill>
        <p:spPr>
          <a:xfrm>
            <a:off x="201488" y="4089400"/>
            <a:ext cx="8763000" cy="2768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a:xfrm>
            <a:off x="685800" y="1556792"/>
            <a:ext cx="7772400" cy="4539208"/>
          </a:xfrm>
        </p:spPr>
        <p:txBody>
          <a:bodyPr/>
          <a:lstStyle/>
          <a:p>
            <a:r>
              <a:rPr lang="zh-CN" altLang="en-US" dirty="0" smtClean="0"/>
              <a:t>食物相克</a:t>
            </a:r>
            <a:endParaRPr lang="zh-CN" altLang="en-US" dirty="0"/>
          </a:p>
        </p:txBody>
      </p:sp>
      <p:pic>
        <p:nvPicPr>
          <p:cNvPr id="4" name="图片 3" descr="15食物相克.jpg"/>
          <p:cNvPicPr>
            <a:picLocks noChangeAspect="1"/>
          </p:cNvPicPr>
          <p:nvPr/>
        </p:nvPicPr>
        <p:blipFill>
          <a:blip r:embed="rId2" cstate="print"/>
          <a:stretch>
            <a:fillRect/>
          </a:stretch>
        </p:blipFill>
        <p:spPr>
          <a:xfrm>
            <a:off x="1403648" y="2204864"/>
            <a:ext cx="6480720" cy="438461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a:xfrm>
            <a:off x="685800" y="1628800"/>
            <a:ext cx="7772400" cy="4467200"/>
          </a:xfrm>
        </p:spPr>
        <p:txBody>
          <a:bodyPr/>
          <a:lstStyle/>
          <a:p>
            <a:r>
              <a:rPr lang="zh-CN" altLang="en-US" dirty="0" smtClean="0"/>
              <a:t>植物与音乐</a:t>
            </a:r>
            <a:endParaRPr lang="zh-CN" altLang="en-US" dirty="0"/>
          </a:p>
        </p:txBody>
      </p:sp>
      <p:pic>
        <p:nvPicPr>
          <p:cNvPr id="4" name="图片 3" descr="15植物与音乐.jpg"/>
          <p:cNvPicPr>
            <a:picLocks noChangeAspect="1"/>
          </p:cNvPicPr>
          <p:nvPr/>
        </p:nvPicPr>
        <p:blipFill>
          <a:blip r:embed="rId2" cstate="print"/>
          <a:stretch>
            <a:fillRect/>
          </a:stretch>
        </p:blipFill>
        <p:spPr>
          <a:xfrm>
            <a:off x="2027717" y="2420888"/>
            <a:ext cx="5496611" cy="412245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p:txBody>
          <a:bodyPr/>
          <a:lstStyle/>
          <a:p>
            <a:r>
              <a:rPr lang="zh-CN" altLang="en-US" dirty="0" smtClean="0"/>
              <a:t>血型与性格</a:t>
            </a:r>
            <a:endParaRPr lang="zh-CN" altLang="en-US" dirty="0"/>
          </a:p>
        </p:txBody>
      </p:sp>
      <p:pic>
        <p:nvPicPr>
          <p:cNvPr id="4" name="图片 3" descr="15日本血型文化.png"/>
          <p:cNvPicPr>
            <a:picLocks noChangeAspect="1"/>
          </p:cNvPicPr>
          <p:nvPr/>
        </p:nvPicPr>
        <p:blipFill>
          <a:blip r:embed="rId2" cstate="print"/>
          <a:stretch>
            <a:fillRect/>
          </a:stretch>
        </p:blipFill>
        <p:spPr>
          <a:xfrm>
            <a:off x="1259632" y="2564904"/>
            <a:ext cx="6706536" cy="373432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中国传统思维与现代思维的冲突</a:t>
            </a:r>
            <a:endParaRPr lang="zh-CN" altLang="en-US" dirty="0"/>
          </a:p>
        </p:txBody>
      </p:sp>
      <p:sp>
        <p:nvSpPr>
          <p:cNvPr id="3" name="内容占位符 2"/>
          <p:cNvSpPr>
            <a:spLocks noGrp="1"/>
          </p:cNvSpPr>
          <p:nvPr>
            <p:ph idx="1"/>
          </p:nvPr>
        </p:nvSpPr>
        <p:spPr>
          <a:xfrm>
            <a:off x="685800" y="1556792"/>
            <a:ext cx="7772400" cy="4539208"/>
          </a:xfrm>
        </p:spPr>
        <p:txBody>
          <a:bodyPr/>
          <a:lstStyle/>
          <a:p>
            <a:r>
              <a:rPr lang="zh-CN" altLang="en-US" dirty="0" smtClean="0"/>
              <a:t>虽然很在乎人际关系，却不了解真正的人性和真正的人际关系</a:t>
            </a:r>
            <a:endParaRPr lang="en-US" altLang="zh-CN" dirty="0" smtClean="0"/>
          </a:p>
          <a:p>
            <a:r>
              <a:rPr lang="zh-CN" altLang="en-US" dirty="0" smtClean="0"/>
              <a:t>对精神疾病的强烈误解</a:t>
            </a:r>
            <a:endParaRPr lang="zh-CN" altLang="en-US" dirty="0"/>
          </a:p>
        </p:txBody>
      </p:sp>
      <p:pic>
        <p:nvPicPr>
          <p:cNvPr id="4" name="图片 3" descr="15抑郁.jpg"/>
          <p:cNvPicPr>
            <a:picLocks noChangeAspect="1"/>
          </p:cNvPicPr>
          <p:nvPr/>
        </p:nvPicPr>
        <p:blipFill>
          <a:blip r:embed="rId2" cstate="print"/>
          <a:stretch>
            <a:fillRect/>
          </a:stretch>
        </p:blipFill>
        <p:spPr>
          <a:xfrm>
            <a:off x="899592" y="3429000"/>
            <a:ext cx="7281059" cy="3429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中国传统思维与现代思维的冲突</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911" y="1828800"/>
            <a:ext cx="4580178" cy="4267200"/>
          </a:xfrm>
        </p:spPr>
      </p:pic>
    </p:spTree>
    <p:extLst>
      <p:ext uri="{BB962C8B-B14F-4D97-AF65-F5344CB8AC3E}">
        <p14:creationId xmlns:p14="http://schemas.microsoft.com/office/powerpoint/2010/main" val="1258032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传统思维对工业文化的误解</a:t>
            </a:r>
            <a:endParaRPr lang="zh-CN" altLang="en-US" dirty="0"/>
          </a:p>
        </p:txBody>
      </p:sp>
      <p:sp>
        <p:nvSpPr>
          <p:cNvPr id="3" name="内容占位符 2"/>
          <p:cNvSpPr>
            <a:spLocks noGrp="1"/>
          </p:cNvSpPr>
          <p:nvPr>
            <p:ph idx="1"/>
          </p:nvPr>
        </p:nvSpPr>
        <p:spPr>
          <a:xfrm>
            <a:off x="685800" y="1628800"/>
            <a:ext cx="7772400" cy="4467200"/>
          </a:xfrm>
        </p:spPr>
        <p:txBody>
          <a:bodyPr/>
          <a:lstStyle/>
          <a:p>
            <a:r>
              <a:rPr lang="zh-CN" altLang="en-US" dirty="0" smtClean="0"/>
              <a:t>纯天然崇拜</a:t>
            </a:r>
            <a:endParaRPr lang="zh-CN" altLang="en-US" dirty="0"/>
          </a:p>
        </p:txBody>
      </p:sp>
      <p:pic>
        <p:nvPicPr>
          <p:cNvPr id="4" name="图片 3" descr="15有机食品.jpg"/>
          <p:cNvPicPr>
            <a:picLocks noChangeAspect="1"/>
          </p:cNvPicPr>
          <p:nvPr/>
        </p:nvPicPr>
        <p:blipFill>
          <a:blip r:embed="rId2" cstate="print"/>
          <a:stretch>
            <a:fillRect/>
          </a:stretch>
        </p:blipFill>
        <p:spPr>
          <a:xfrm>
            <a:off x="1331640" y="2348880"/>
            <a:ext cx="6264696" cy="417855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传统思维对工业文化的误解</a:t>
            </a:r>
            <a:endParaRPr lang="zh-CN" altLang="en-US" dirty="0"/>
          </a:p>
        </p:txBody>
      </p:sp>
      <p:sp>
        <p:nvSpPr>
          <p:cNvPr id="3" name="内容占位符 2"/>
          <p:cNvSpPr>
            <a:spLocks noGrp="1"/>
          </p:cNvSpPr>
          <p:nvPr>
            <p:ph idx="1"/>
          </p:nvPr>
        </p:nvSpPr>
        <p:spPr/>
        <p:txBody>
          <a:bodyPr/>
          <a:lstStyle/>
          <a:p>
            <a:r>
              <a:rPr lang="zh-CN" altLang="en-US" dirty="0" smtClean="0"/>
              <a:t>添加剂</a:t>
            </a:r>
            <a:endParaRPr lang="zh-CN" altLang="en-US" dirty="0"/>
          </a:p>
        </p:txBody>
      </p:sp>
      <p:pic>
        <p:nvPicPr>
          <p:cNvPr id="4" name="图片 3" descr="15添加剂.jpg"/>
          <p:cNvPicPr>
            <a:picLocks noChangeAspect="1"/>
          </p:cNvPicPr>
          <p:nvPr/>
        </p:nvPicPr>
        <p:blipFill>
          <a:blip r:embed="rId2" cstate="print"/>
          <a:stretch>
            <a:fillRect/>
          </a:stretch>
        </p:blipFill>
        <p:spPr>
          <a:xfrm>
            <a:off x="2915816" y="1556792"/>
            <a:ext cx="5112568" cy="511256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中华文明如何与现代科技结合？</a:t>
            </a:r>
            <a:endParaRPr lang="zh-CN" altLang="en-US" dirty="0"/>
          </a:p>
        </p:txBody>
      </p:sp>
      <p:sp>
        <p:nvSpPr>
          <p:cNvPr id="3" name="内容占位符 2"/>
          <p:cNvSpPr>
            <a:spLocks noGrp="1"/>
          </p:cNvSpPr>
          <p:nvPr>
            <p:ph idx="1"/>
          </p:nvPr>
        </p:nvSpPr>
        <p:spPr>
          <a:xfrm>
            <a:off x="685800" y="1556792"/>
            <a:ext cx="7772400" cy="5040560"/>
          </a:xfrm>
        </p:spPr>
        <p:txBody>
          <a:bodyPr>
            <a:normAutofit fontScale="92500"/>
          </a:bodyPr>
          <a:lstStyle/>
          <a:p>
            <a:r>
              <a:rPr lang="zh-CN" altLang="en-US" dirty="0" smtClean="0"/>
              <a:t>在看待世界（以及人类社会）的具体方式上，必须转变，没有商量</a:t>
            </a:r>
            <a:endParaRPr lang="en-US" altLang="zh-CN" dirty="0" smtClean="0"/>
          </a:p>
          <a:p>
            <a:r>
              <a:rPr lang="zh-CN" altLang="en-US" dirty="0" smtClean="0"/>
              <a:t>在心灵哲学层面上，传统思维方式可以保留，但也要经历一定程度的现代化改造</a:t>
            </a:r>
            <a:endParaRPr lang="en-US" altLang="zh-CN" dirty="0" smtClean="0"/>
          </a:p>
          <a:p>
            <a:r>
              <a:rPr lang="zh-CN" altLang="en-US" dirty="0" smtClean="0"/>
              <a:t>不太可能指望儒家思想像包容道家和法家或包容佛教那样包容现代科技思维，因为</a:t>
            </a:r>
            <a:r>
              <a:rPr lang="zh-CN" altLang="en-US" b="1" dirty="0" smtClean="0">
                <a:latin typeface="微软雅黑" pitchFamily="34" charset="-122"/>
                <a:ea typeface="微软雅黑" pitchFamily="34" charset="-122"/>
              </a:rPr>
              <a:t>现代科技思维在根本上不可能</a:t>
            </a:r>
            <a:r>
              <a:rPr lang="zh-CN" altLang="en-US" b="1" dirty="0" smtClean="0">
                <a:latin typeface="微软雅黑" pitchFamily="34" charset="-122"/>
                <a:ea typeface="微软雅黑" pitchFamily="34" charset="-122"/>
              </a:rPr>
              <a:t>“中国化”</a:t>
            </a:r>
            <a:endParaRPr lang="en-US" altLang="zh-CN" b="1"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不要对“中华文明启迪现代科技”抱什么希望，因为中国传统思维也只是全世界多种传统思维的一种</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谢谢大家！</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中国传统思维简介</a:t>
            </a:r>
            <a:endParaRPr lang="zh-CN" altLang="en-US" dirty="0"/>
          </a:p>
        </p:txBody>
      </p:sp>
      <p:sp>
        <p:nvSpPr>
          <p:cNvPr id="3" name="内容占位符 2"/>
          <p:cNvSpPr>
            <a:spLocks noGrp="1"/>
          </p:cNvSpPr>
          <p:nvPr>
            <p:ph idx="1"/>
          </p:nvPr>
        </p:nvSpPr>
        <p:spPr>
          <a:xfrm>
            <a:off x="685800" y="1556792"/>
            <a:ext cx="7772400" cy="4539208"/>
          </a:xfrm>
        </p:spPr>
        <p:txBody>
          <a:bodyPr/>
          <a:lstStyle/>
          <a:p>
            <a:r>
              <a:rPr lang="zh-CN" altLang="en-US" dirty="0"/>
              <a:t>商代：宗教气氛浓郁</a:t>
            </a:r>
            <a:endParaRPr lang="en-US" altLang="zh-CN" dirty="0"/>
          </a:p>
          <a:p>
            <a:r>
              <a:rPr lang="zh-CN" altLang="en-US" dirty="0" smtClean="0"/>
              <a:t>杀戮甚多</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786" y="2369017"/>
            <a:ext cx="4762500" cy="11906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590925"/>
            <a:ext cx="8667750" cy="3267075"/>
          </a:xfrm>
          <a:prstGeom prst="rect">
            <a:avLst/>
          </a:prstGeom>
        </p:spPr>
      </p:pic>
    </p:spTree>
    <p:extLst>
      <p:ext uri="{BB962C8B-B14F-4D97-AF65-F5344CB8AC3E}">
        <p14:creationId xmlns:p14="http://schemas.microsoft.com/office/powerpoint/2010/main" val="400649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中国传统思维简介</a:t>
            </a:r>
            <a:endParaRPr lang="zh-CN" altLang="en-US" dirty="0"/>
          </a:p>
        </p:txBody>
      </p:sp>
      <p:sp>
        <p:nvSpPr>
          <p:cNvPr id="3" name="内容占位符 2"/>
          <p:cNvSpPr>
            <a:spLocks noGrp="1"/>
          </p:cNvSpPr>
          <p:nvPr>
            <p:ph idx="1"/>
          </p:nvPr>
        </p:nvSpPr>
        <p:spPr/>
        <p:txBody>
          <a:bodyPr/>
          <a:lstStyle/>
          <a:p>
            <a:r>
              <a:rPr lang="zh-CN" altLang="en-US" dirty="0" smtClean="0"/>
              <a:t>商代：宗教气氛浓郁</a:t>
            </a:r>
            <a:endParaRPr lang="en-US" altLang="zh-CN" dirty="0" smtClean="0"/>
          </a:p>
          <a:p>
            <a:r>
              <a:rPr lang="zh-CN" altLang="en-US" dirty="0" smtClean="0"/>
              <a:t>周代早期：严密的宗法制和等级制，重视“尊尊”</a:t>
            </a:r>
            <a:endParaRPr lang="en-US" altLang="zh-CN" dirty="0" smtClean="0"/>
          </a:p>
          <a:p>
            <a:r>
              <a:rPr lang="zh-CN" altLang="en-US" dirty="0" smtClean="0"/>
              <a:t>春秋：孔子调合“尊尊”与“亲亲”，确立</a:t>
            </a:r>
            <a:r>
              <a:rPr lang="zh-CN" altLang="en-US" b="1" dirty="0" smtClean="0">
                <a:latin typeface="微软雅黑" pitchFamily="34" charset="-122"/>
                <a:ea typeface="微软雅黑" pitchFamily="34" charset="-122"/>
              </a:rPr>
              <a:t>以人类个体关系为中心</a:t>
            </a:r>
            <a:r>
              <a:rPr lang="zh-CN" altLang="en-US" dirty="0" smtClean="0"/>
              <a:t>、</a:t>
            </a:r>
            <a:r>
              <a:rPr lang="zh-CN" altLang="en-US" b="1" dirty="0" smtClean="0">
                <a:latin typeface="微软雅黑" pitchFamily="34" charset="-122"/>
                <a:ea typeface="微软雅黑" pitchFamily="34" charset="-122"/>
              </a:rPr>
              <a:t>淡化</a:t>
            </a:r>
            <a:r>
              <a:rPr lang="zh-CN" altLang="en-US" b="1" dirty="0" smtClean="0">
                <a:solidFill>
                  <a:srgbClr val="FF0000"/>
                </a:solidFill>
                <a:latin typeface="微软雅黑" pitchFamily="34" charset="-122"/>
                <a:ea typeface="微软雅黑" pitchFamily="34" charset="-122"/>
              </a:rPr>
              <a:t>本体论</a:t>
            </a:r>
            <a:r>
              <a:rPr lang="zh-CN" altLang="en-US" dirty="0" smtClean="0"/>
              <a:t>、具有强烈</a:t>
            </a:r>
            <a:r>
              <a:rPr lang="zh-CN" altLang="en-US" b="1" dirty="0" smtClean="0">
                <a:latin typeface="微软雅黑" pitchFamily="34" charset="-122"/>
                <a:ea typeface="微软雅黑" pitchFamily="34" charset="-122"/>
              </a:rPr>
              <a:t>规范性</a:t>
            </a:r>
            <a:r>
              <a:rPr lang="zh-CN" altLang="en-US" dirty="0" smtClean="0"/>
              <a:t>的儒家哲学</a:t>
            </a:r>
            <a:endParaRPr lang="en-US" altLang="zh-CN" dirty="0" smtClean="0"/>
          </a:p>
          <a:p>
            <a:pPr lvl="1"/>
            <a:r>
              <a:rPr lang="zh-CN" altLang="en-US" dirty="0" smtClean="0"/>
              <a:t>并非中国传统思维所独有，而是所有前现代思维普遍具有的“关联式思维”</a:t>
            </a:r>
            <a:endParaRPr lang="en-US" altLang="zh-CN" dirty="0" smtClean="0"/>
          </a:p>
          <a:p>
            <a:pPr lvl="1"/>
            <a:r>
              <a:rPr lang="zh-CN" altLang="en-US" dirty="0" smtClean="0"/>
              <a:t>“情本位”</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中国传统思维简介</a:t>
            </a:r>
            <a:endParaRPr lang="zh-CN" altLang="en-US" dirty="0"/>
          </a:p>
        </p:txBody>
      </p:sp>
      <p:sp>
        <p:nvSpPr>
          <p:cNvPr id="3" name="内容占位符 2"/>
          <p:cNvSpPr>
            <a:spLocks noGrp="1"/>
          </p:cNvSpPr>
          <p:nvPr>
            <p:ph idx="1"/>
          </p:nvPr>
        </p:nvSpPr>
        <p:spPr>
          <a:xfrm>
            <a:off x="539552" y="1556792"/>
            <a:ext cx="7918648" cy="5184576"/>
          </a:xfrm>
        </p:spPr>
        <p:txBody>
          <a:bodyPr>
            <a:normAutofit fontScale="92500" lnSpcReduction="10000"/>
          </a:bodyPr>
          <a:lstStyle/>
          <a:p>
            <a:r>
              <a:rPr lang="zh-CN" altLang="en-US" dirty="0"/>
              <a:t>宰我问：“三年之丧，期已久矣！君子三年不为礼，礼必坏；三年不为乐，乐必崩。旧谷既没，新谷既升，钻燧改火，期可已矣。</a:t>
            </a:r>
            <a:r>
              <a:rPr lang="zh-CN" altLang="en-US" dirty="0" smtClean="0"/>
              <a:t>”</a:t>
            </a:r>
            <a:endParaRPr lang="en-US" altLang="zh-CN" dirty="0" smtClean="0"/>
          </a:p>
          <a:p>
            <a:r>
              <a:rPr lang="zh-CN" altLang="en-US" dirty="0" smtClean="0"/>
              <a:t>子</a:t>
            </a:r>
            <a:r>
              <a:rPr lang="zh-CN" altLang="en-US" dirty="0"/>
              <a:t>曰：“食夫稻，衣夫锦，于女安乎？</a:t>
            </a:r>
            <a:r>
              <a:rPr lang="zh-CN" altLang="en-US" dirty="0" smtClean="0"/>
              <a:t>”</a:t>
            </a:r>
            <a:endParaRPr lang="en-US" altLang="zh-CN" dirty="0" smtClean="0"/>
          </a:p>
          <a:p>
            <a:r>
              <a:rPr lang="zh-CN" altLang="en-US" dirty="0" smtClean="0"/>
              <a:t>曰</a:t>
            </a:r>
            <a:r>
              <a:rPr lang="zh-CN" altLang="en-US" dirty="0"/>
              <a:t>：</a:t>
            </a:r>
            <a:r>
              <a:rPr lang="zh-CN" altLang="en-US" dirty="0" smtClean="0"/>
              <a:t>“安！”</a:t>
            </a:r>
            <a:endParaRPr lang="en-US" altLang="zh-CN" dirty="0" smtClean="0"/>
          </a:p>
          <a:p>
            <a:r>
              <a:rPr lang="zh-CN" altLang="en-US" dirty="0" smtClean="0"/>
              <a:t>“</a:t>
            </a:r>
            <a:r>
              <a:rPr lang="zh-CN" altLang="en-US" dirty="0"/>
              <a:t>女安则为之！夫君子之居丧，食旨不甘，闻乐不乐，居处不安，故不为也。今女安，则为之！</a:t>
            </a:r>
            <a:r>
              <a:rPr lang="zh-CN" altLang="en-US" dirty="0" smtClean="0"/>
              <a:t>”</a:t>
            </a:r>
            <a:endParaRPr lang="en-US" altLang="zh-CN" dirty="0" smtClean="0"/>
          </a:p>
          <a:p>
            <a:r>
              <a:rPr lang="zh-CN" altLang="en-US" dirty="0" smtClean="0"/>
              <a:t>宰</a:t>
            </a:r>
            <a:r>
              <a:rPr lang="zh-CN" altLang="en-US" dirty="0"/>
              <a:t>我出，子曰：“予之不仁也！子生三年，然后免于父母之怀。夫三年之丧，天下之通丧也，予也有三年之爱于其父母乎！”</a:t>
            </a:r>
          </a:p>
        </p:txBody>
      </p:sp>
      <p:cxnSp>
        <p:nvCxnSpPr>
          <p:cNvPr id="5" name="直接连接符 4"/>
          <p:cNvCxnSpPr/>
          <p:nvPr/>
        </p:nvCxnSpPr>
        <p:spPr bwMode="auto">
          <a:xfrm>
            <a:off x="7380312" y="2420888"/>
            <a:ext cx="936104"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 name="直接连接符 5"/>
          <p:cNvCxnSpPr/>
          <p:nvPr/>
        </p:nvCxnSpPr>
        <p:spPr bwMode="auto">
          <a:xfrm>
            <a:off x="971600" y="2852936"/>
            <a:ext cx="691276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 name="文本框 7"/>
          <p:cNvSpPr txBox="1"/>
          <p:nvPr/>
        </p:nvSpPr>
        <p:spPr>
          <a:xfrm>
            <a:off x="7596336" y="2895327"/>
            <a:ext cx="1512168" cy="461665"/>
          </a:xfrm>
          <a:prstGeom prst="rect">
            <a:avLst/>
          </a:prstGeom>
          <a:noFill/>
        </p:spPr>
        <p:txBody>
          <a:bodyPr wrap="square" rtlCol="0">
            <a:spAutoFit/>
          </a:bodyPr>
          <a:lstStyle/>
          <a:p>
            <a:pPr algn="ctr"/>
            <a:r>
              <a:rPr lang="zh-CN" altLang="en-US" sz="2400" dirty="0" smtClean="0">
                <a:solidFill>
                  <a:srgbClr val="FF0000"/>
                </a:solidFill>
              </a:rPr>
              <a:t>取象比类</a:t>
            </a:r>
            <a:endParaRPr lang="zh-CN" altLang="en-US" sz="2400" dirty="0">
              <a:solidFill>
                <a:srgbClr val="FF0000"/>
              </a:solidFill>
            </a:endParaRPr>
          </a:p>
        </p:txBody>
      </p:sp>
      <p:cxnSp>
        <p:nvCxnSpPr>
          <p:cNvPr id="9" name="直接连接符 8"/>
          <p:cNvCxnSpPr/>
          <p:nvPr/>
        </p:nvCxnSpPr>
        <p:spPr bwMode="auto">
          <a:xfrm>
            <a:off x="3275856" y="4365104"/>
            <a:ext cx="504056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971600" y="4725144"/>
            <a:ext cx="734481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971600" y="5157192"/>
            <a:ext cx="108012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6" name="文本框 15"/>
          <p:cNvSpPr txBox="1"/>
          <p:nvPr/>
        </p:nvSpPr>
        <p:spPr>
          <a:xfrm>
            <a:off x="7271184" y="4755704"/>
            <a:ext cx="1512168" cy="461665"/>
          </a:xfrm>
          <a:prstGeom prst="rect">
            <a:avLst/>
          </a:prstGeom>
          <a:noFill/>
        </p:spPr>
        <p:txBody>
          <a:bodyPr wrap="square" rtlCol="0">
            <a:spAutoFit/>
          </a:bodyPr>
          <a:lstStyle/>
          <a:p>
            <a:pPr algn="ctr"/>
            <a:r>
              <a:rPr lang="zh-CN" altLang="en-US" sz="2400" dirty="0" smtClean="0">
                <a:solidFill>
                  <a:srgbClr val="FF0000"/>
                </a:solidFill>
              </a:rPr>
              <a:t>诉诸情感</a:t>
            </a:r>
            <a:endParaRPr lang="zh-CN" altLang="en-US" sz="2400" dirty="0">
              <a:solidFill>
                <a:srgbClr val="FF0000"/>
              </a:solidFill>
            </a:endParaRPr>
          </a:p>
        </p:txBody>
      </p:sp>
    </p:spTree>
    <p:extLst>
      <p:ext uri="{BB962C8B-B14F-4D97-AF65-F5344CB8AC3E}">
        <p14:creationId xmlns:p14="http://schemas.microsoft.com/office/powerpoint/2010/main" val="404407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中国传统思维简介</a:t>
            </a:r>
            <a:endParaRPr lang="zh-CN" altLang="en-US" dirty="0"/>
          </a:p>
        </p:txBody>
      </p:sp>
      <p:sp>
        <p:nvSpPr>
          <p:cNvPr id="3" name="内容占位符 2"/>
          <p:cNvSpPr>
            <a:spLocks noGrp="1"/>
          </p:cNvSpPr>
          <p:nvPr>
            <p:ph idx="1"/>
          </p:nvPr>
        </p:nvSpPr>
        <p:spPr>
          <a:xfrm>
            <a:off x="685800" y="1412776"/>
            <a:ext cx="7772400" cy="5184576"/>
          </a:xfrm>
        </p:spPr>
        <p:txBody>
          <a:bodyPr/>
          <a:lstStyle/>
          <a:p>
            <a:r>
              <a:rPr lang="zh-CN" altLang="en-US" dirty="0" smtClean="0"/>
              <a:t>战国：诸子百家</a:t>
            </a:r>
            <a:endParaRPr lang="en-US" altLang="zh-CN" dirty="0" smtClean="0"/>
          </a:p>
          <a:p>
            <a:pPr lvl="1"/>
            <a:r>
              <a:rPr lang="zh-CN" altLang="en-US" dirty="0" smtClean="0"/>
              <a:t>道家：重视个人体验，但是出世</a:t>
            </a:r>
            <a:endParaRPr lang="en-US" altLang="zh-CN" dirty="0" smtClean="0"/>
          </a:p>
          <a:p>
            <a:pPr lvl="1"/>
            <a:r>
              <a:rPr lang="zh-CN" altLang="en-US" dirty="0" smtClean="0"/>
              <a:t>墨家：与儒家类似，以人类个体关系为中心，而对鬼神颇为崇敬，反映了平民阶层的理念</a:t>
            </a:r>
            <a:endParaRPr lang="en-US" altLang="zh-CN" dirty="0" smtClean="0"/>
          </a:p>
          <a:p>
            <a:pPr lvl="1"/>
            <a:r>
              <a:rPr lang="zh-CN" altLang="en-US" dirty="0" smtClean="0"/>
              <a:t>法家：具有实用主义精神</a:t>
            </a:r>
            <a:endParaRPr lang="en-US" altLang="zh-CN" dirty="0" smtClean="0"/>
          </a:p>
          <a:p>
            <a:pPr lvl="1"/>
            <a:r>
              <a:rPr lang="zh-CN" altLang="en-US" dirty="0" smtClean="0"/>
              <a:t>阴阳家：具有中国特色的本体论哲学</a:t>
            </a:r>
            <a:endParaRPr lang="en-US" altLang="zh-CN" dirty="0" smtClean="0"/>
          </a:p>
          <a:p>
            <a:pPr lvl="1"/>
            <a:r>
              <a:rPr lang="zh-CN" altLang="en-US" dirty="0" smtClean="0"/>
              <a:t>神仙家：巫术的残余，以方术满足民众需求</a:t>
            </a:r>
            <a:endParaRPr lang="en-US" altLang="zh-CN" dirty="0" smtClean="0"/>
          </a:p>
          <a:p>
            <a:pPr lvl="1"/>
            <a:r>
              <a:rPr lang="zh-CN" altLang="en-US" dirty="0" smtClean="0"/>
              <a:t>儒家对以上诸家学说的吸收</a:t>
            </a:r>
            <a:endParaRPr lang="en-US" altLang="zh-CN" dirty="0" smtClean="0"/>
          </a:p>
          <a:p>
            <a:r>
              <a:rPr lang="zh-CN" altLang="en-US" dirty="0" smtClean="0"/>
              <a:t>两汉：用阴阳家的天人感应、五德终始补上儒家本体论的缺失</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中国传统思维简介</a:t>
            </a:r>
            <a:endParaRPr lang="zh-CN" altLang="en-US" dirty="0"/>
          </a:p>
        </p:txBody>
      </p:sp>
      <p:sp>
        <p:nvSpPr>
          <p:cNvPr id="3" name="内容占位符 2"/>
          <p:cNvSpPr>
            <a:spLocks noGrp="1"/>
          </p:cNvSpPr>
          <p:nvPr>
            <p:ph idx="1"/>
          </p:nvPr>
        </p:nvSpPr>
        <p:spPr>
          <a:xfrm>
            <a:off x="541784" y="2042120"/>
            <a:ext cx="4390256" cy="4267200"/>
          </a:xfrm>
        </p:spPr>
        <p:txBody>
          <a:bodyPr/>
          <a:lstStyle/>
          <a:p>
            <a:r>
              <a:rPr lang="zh-CN" altLang="en-US" dirty="0" smtClean="0"/>
              <a:t>三国两晋南北朝</a:t>
            </a:r>
            <a:endParaRPr lang="en-US" altLang="zh-CN" dirty="0" smtClean="0"/>
          </a:p>
          <a:p>
            <a:pPr lvl="1"/>
            <a:r>
              <a:rPr lang="zh-CN" altLang="en-US" dirty="0" smtClean="0"/>
              <a:t>社会混乱，儒家处于消沉期</a:t>
            </a:r>
            <a:endParaRPr lang="en-US" altLang="zh-CN" dirty="0" smtClean="0"/>
          </a:p>
          <a:p>
            <a:pPr lvl="1"/>
            <a:r>
              <a:rPr lang="zh-CN" altLang="en-US" dirty="0" smtClean="0"/>
              <a:t>结合了道家、阴阳家和神仙家的道教兴起</a:t>
            </a:r>
            <a:endParaRPr lang="en-US" altLang="zh-CN" dirty="0" smtClean="0"/>
          </a:p>
          <a:p>
            <a:pPr lvl="1"/>
            <a:r>
              <a:rPr lang="zh-CN" altLang="en-US" dirty="0" smtClean="0"/>
              <a:t>从西域传入的佛教兴起</a:t>
            </a:r>
            <a:endParaRPr lang="en-US" altLang="zh-CN" dirty="0" smtClean="0"/>
          </a:p>
        </p:txBody>
      </p:sp>
      <p:pic>
        <p:nvPicPr>
          <p:cNvPr id="4" name="图片 3" descr="15洛阳白马寺.jpg"/>
          <p:cNvPicPr>
            <a:picLocks noChangeAspect="1"/>
          </p:cNvPicPr>
          <p:nvPr/>
        </p:nvPicPr>
        <p:blipFill>
          <a:blip r:embed="rId2" cstate="print"/>
          <a:stretch>
            <a:fillRect/>
          </a:stretch>
        </p:blipFill>
        <p:spPr>
          <a:xfrm>
            <a:off x="5292080" y="1916832"/>
            <a:ext cx="3301954" cy="45091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中国传统思维简介</a:t>
            </a:r>
            <a:endParaRPr lang="zh-CN" altLang="en-US" dirty="0"/>
          </a:p>
        </p:txBody>
      </p:sp>
      <p:sp>
        <p:nvSpPr>
          <p:cNvPr id="3" name="内容占位符 2"/>
          <p:cNvSpPr>
            <a:spLocks noGrp="1"/>
          </p:cNvSpPr>
          <p:nvPr>
            <p:ph idx="1"/>
          </p:nvPr>
        </p:nvSpPr>
        <p:spPr>
          <a:xfrm>
            <a:off x="467544" y="1556792"/>
            <a:ext cx="8064896" cy="4539208"/>
          </a:xfrm>
        </p:spPr>
        <p:txBody>
          <a:bodyPr/>
          <a:lstStyle/>
          <a:p>
            <a:r>
              <a:rPr lang="zh-CN" altLang="en-US" dirty="0" smtClean="0"/>
              <a:t>两宋：程朱理学兴起</a:t>
            </a:r>
            <a:endParaRPr lang="en-US" altLang="zh-CN" dirty="0" smtClean="0"/>
          </a:p>
          <a:p>
            <a:pPr lvl="1"/>
            <a:r>
              <a:rPr lang="zh-CN" altLang="en-US" dirty="0" smtClean="0"/>
              <a:t>开始重视子思－孟子一路的“思孟学派”</a:t>
            </a:r>
            <a:endParaRPr lang="en-US" altLang="zh-CN" dirty="0" smtClean="0"/>
          </a:p>
          <a:p>
            <a:pPr lvl="1"/>
            <a:r>
              <a:rPr lang="zh-CN" altLang="en-US" dirty="0" smtClean="0"/>
              <a:t>受佛教、道教的影响，引入“理”（道）作为世界的本原，“理”体现在“气”中</a:t>
            </a:r>
            <a:endParaRPr lang="en-US" altLang="zh-CN" dirty="0" smtClean="0"/>
          </a:p>
          <a:p>
            <a:pPr lvl="1"/>
            <a:r>
              <a:rPr lang="zh-CN" altLang="en-US" dirty="0" smtClean="0"/>
              <a:t>心是“气”，心体现着“性”（理）</a:t>
            </a:r>
            <a:endParaRPr lang="en-US" altLang="zh-CN" dirty="0" smtClean="0"/>
          </a:p>
          <a:p>
            <a:pPr lvl="1"/>
            <a:r>
              <a:rPr lang="zh-CN" altLang="en-US" dirty="0" smtClean="0"/>
              <a:t>以“敬”养心（气），以“格物致知”穷理</a:t>
            </a:r>
            <a:endParaRPr lang="en-US" altLang="zh-CN" dirty="0" smtClean="0"/>
          </a:p>
          <a:p>
            <a:pPr lvl="1"/>
            <a:r>
              <a:rPr lang="zh-CN" altLang="en-US" dirty="0" smtClean="0"/>
              <a:t>为现世的幸福如何追求建立了严密的理论依据</a:t>
            </a:r>
            <a:endParaRPr lang="en-US" altLang="zh-CN" dirty="0" smtClean="0"/>
          </a:p>
          <a:p>
            <a:pPr lvl="1"/>
            <a:r>
              <a:rPr lang="zh-CN" altLang="en-US" dirty="0" smtClean="0"/>
              <a:t>但没有完全解决个人永生的问题</a:t>
            </a:r>
            <a:endParaRPr lang="en-US" altLang="zh-CN" dirty="0" smtClean="0"/>
          </a:p>
          <a:p>
            <a:pPr lvl="1"/>
            <a:r>
              <a:rPr lang="zh-CN" altLang="en-US" dirty="0" smtClean="0"/>
              <a:t>倡导以人际关系的孝悌、仁爱类推到天地，感悟“天地有好生之德”</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中国传统思维简介</a:t>
            </a:r>
            <a:endParaRPr lang="zh-CN" altLang="en-US" dirty="0"/>
          </a:p>
        </p:txBody>
      </p:sp>
      <p:sp>
        <p:nvSpPr>
          <p:cNvPr id="3" name="内容占位符 2"/>
          <p:cNvSpPr>
            <a:spLocks noGrp="1"/>
          </p:cNvSpPr>
          <p:nvPr>
            <p:ph idx="1"/>
          </p:nvPr>
        </p:nvSpPr>
        <p:spPr>
          <a:xfrm>
            <a:off x="685800" y="1628800"/>
            <a:ext cx="7772400" cy="5040560"/>
          </a:xfrm>
        </p:spPr>
        <p:txBody>
          <a:bodyPr/>
          <a:lstStyle/>
          <a:p>
            <a:r>
              <a:rPr lang="zh-CN" altLang="en-US" dirty="0" smtClean="0"/>
              <a:t>明代：王阳明对心学的弘扬</a:t>
            </a:r>
            <a:endParaRPr lang="en-US" altLang="zh-CN" dirty="0" smtClean="0"/>
          </a:p>
          <a:p>
            <a:pPr lvl="1"/>
            <a:r>
              <a:rPr lang="zh-CN" altLang="en-US" dirty="0" smtClean="0"/>
              <a:t>受禅学的很大影响</a:t>
            </a:r>
            <a:endParaRPr lang="en-US" altLang="zh-CN" dirty="0" smtClean="0"/>
          </a:p>
          <a:p>
            <a:pPr lvl="1"/>
            <a:r>
              <a:rPr lang="zh-CN" altLang="en-US" dirty="0" smtClean="0"/>
              <a:t>认为心即“理”，而且心外不仅无理，心外根本无物</a:t>
            </a:r>
            <a:endParaRPr lang="en-US" altLang="zh-CN" dirty="0" smtClean="0"/>
          </a:p>
          <a:p>
            <a:pPr lvl="1"/>
            <a:r>
              <a:rPr lang="zh-CN" altLang="en-US" dirty="0" smtClean="0"/>
              <a:t>先通过对自我的反思，明了任何人都有的本心，再通过控制杂念，把良知落实和扩大</a:t>
            </a:r>
            <a:endParaRPr lang="en-US" altLang="zh-CN" dirty="0" smtClean="0"/>
          </a:p>
          <a:p>
            <a:pPr lvl="1"/>
            <a:r>
              <a:rPr lang="zh-CN" altLang="en-US" dirty="0" smtClean="0"/>
              <a:t>特别是要通过“在事上磨炼”，做到知行合一，在行的过程中致良知</a:t>
            </a:r>
            <a:endParaRPr lang="en-US" altLang="zh-CN" dirty="0" smtClean="0"/>
          </a:p>
          <a:p>
            <a:pPr lvl="1"/>
            <a:r>
              <a:rPr lang="zh-CN" altLang="en-US" dirty="0" smtClean="0"/>
              <a:t>把儒学推进到以个体为主体，蕴含了个体德性平等的意义</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工业">
  <a:themeElements>
    <a:clrScheme name="TR_0704 print PowerPlugs Templates for PowerPoint 15">
      <a:dk1>
        <a:srgbClr val="000000"/>
      </a:dk1>
      <a:lt1>
        <a:srgbClr val="FFFFFF"/>
      </a:lt1>
      <a:dk2>
        <a:srgbClr val="FFFFFF"/>
      </a:dk2>
      <a:lt2>
        <a:srgbClr val="B2B2B2"/>
      </a:lt2>
      <a:accent1>
        <a:srgbClr val="A8A400"/>
      </a:accent1>
      <a:accent2>
        <a:srgbClr val="99CC00"/>
      </a:accent2>
      <a:accent3>
        <a:srgbClr val="FFFFFF"/>
      </a:accent3>
      <a:accent4>
        <a:srgbClr val="000000"/>
      </a:accent4>
      <a:accent5>
        <a:srgbClr val="D1CFAA"/>
      </a:accent5>
      <a:accent6>
        <a:srgbClr val="8AB900"/>
      </a:accent6>
      <a:hlink>
        <a:srgbClr val="FF9933"/>
      </a:hlink>
      <a:folHlink>
        <a:srgbClr val="808080"/>
      </a:folHlink>
    </a:clrScheme>
    <a:fontScheme name="TR_0704 print PowerPlugs Templates for 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TR_0704 print PowerPlugs Templates for 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R_0704 print PowerPlugs Templates for 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R_0704 print PowerPlugs Templates for 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R_0704 print PowerPlugs Templates for 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R_0704 print PowerPlugs Templates for 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R_0704 print PowerPlugs Templates for 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R_0704 print PowerPlugs Templates for PowerPoin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R_0704 print PowerPlugs Templates for 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R_0704 print PowerPlugs Templates for 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R_0704 print PowerPlugs Templates for 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R_0704 print PowerPlugs Templates for 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R_0704 print PowerPlugs Templates for 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R_0704 print PowerPlugs Templates for PowerPoint 13">
        <a:dk1>
          <a:srgbClr val="000000"/>
        </a:dk1>
        <a:lt1>
          <a:srgbClr val="FFFFFF"/>
        </a:lt1>
        <a:dk2>
          <a:srgbClr val="660066"/>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R_0704 print PowerPlugs Templates for PowerPoint 14">
        <a:dk1>
          <a:srgbClr val="336699"/>
        </a:dk1>
        <a:lt1>
          <a:srgbClr val="FFFFFF"/>
        </a:lt1>
        <a:dk2>
          <a:srgbClr val="000000"/>
        </a:dk2>
        <a:lt2>
          <a:srgbClr val="FFFFFF"/>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R_0704 print PowerPlugs Templates for PowerPoint 15">
        <a:dk1>
          <a:srgbClr val="000000"/>
        </a:dk1>
        <a:lt1>
          <a:srgbClr val="FFFFFF"/>
        </a:lt1>
        <a:dk2>
          <a:srgbClr val="FFFFFF"/>
        </a:dk2>
        <a:lt2>
          <a:srgbClr val="B2B2B2"/>
        </a:lt2>
        <a:accent1>
          <a:srgbClr val="A8A400"/>
        </a:accent1>
        <a:accent2>
          <a:srgbClr val="99CC00"/>
        </a:accent2>
        <a:accent3>
          <a:srgbClr val="FFFFFF"/>
        </a:accent3>
        <a:accent4>
          <a:srgbClr val="000000"/>
        </a:accent4>
        <a:accent5>
          <a:srgbClr val="D1CFAA"/>
        </a:accent5>
        <a:accent6>
          <a:srgbClr val="8AB900"/>
        </a:accent6>
        <a:hlink>
          <a:srgbClr val="FF9933"/>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工业</Template>
  <TotalTime>1607</TotalTime>
  <Words>1287</Words>
  <Application>Microsoft Office PowerPoint</Application>
  <PresentationFormat>全屏显示(4:3)</PresentationFormat>
  <Paragraphs>129</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宋体</vt:lpstr>
      <vt:lpstr>微软雅黑</vt:lpstr>
      <vt:lpstr>Arial</vt:lpstr>
      <vt:lpstr>工业</vt:lpstr>
      <vt:lpstr>中华文明与现代科技</vt:lpstr>
      <vt:lpstr>思考中华文明与现代思维关系的框架</vt:lpstr>
      <vt:lpstr>中国传统思维简介</vt:lpstr>
      <vt:lpstr>中国传统思维简介</vt:lpstr>
      <vt:lpstr>中国传统思维简介</vt:lpstr>
      <vt:lpstr>中国传统思维简介</vt:lpstr>
      <vt:lpstr>中国传统思维简介</vt:lpstr>
      <vt:lpstr>中国传统思维简介</vt:lpstr>
      <vt:lpstr>中国传统思维简介</vt:lpstr>
      <vt:lpstr>中国传统思维简介</vt:lpstr>
      <vt:lpstr>现代思维汇总</vt:lpstr>
      <vt:lpstr>中国传统思维 vs 现代思维</vt:lpstr>
      <vt:lpstr>中国传统思维与现代思维的融合</vt:lpstr>
      <vt:lpstr>中国传统思维与现代思维的融合</vt:lpstr>
      <vt:lpstr>中国传统思维与现代思维的冲突</vt:lpstr>
      <vt:lpstr>中国传统思维与现代思维的冲突</vt:lpstr>
      <vt:lpstr>中国传统思维与现代思维的冲突</vt:lpstr>
      <vt:lpstr>中国传统思维与现代思维的冲突</vt:lpstr>
      <vt:lpstr>中国传统思维与现代思维的冲突</vt:lpstr>
      <vt:lpstr>中国传统思维与现代思维的冲突</vt:lpstr>
      <vt:lpstr>中国传统思维与现代思维的冲突</vt:lpstr>
      <vt:lpstr>中国传统思维与现代思维的冲突</vt:lpstr>
      <vt:lpstr>中国传统思维与现代思维的冲突</vt:lpstr>
      <vt:lpstr>中国传统思维与现代思维的冲突</vt:lpstr>
      <vt:lpstr>传统思维对工业文化的误解</vt:lpstr>
      <vt:lpstr>传统思维对工业文化的误解</vt:lpstr>
      <vt:lpstr>中华文明如何与现代科技结合？</vt:lpstr>
      <vt:lpstr>谢谢大家！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了解我们的身体</dc:title>
  <dc:creator>Benjamin Liu</dc:creator>
  <cp:lastModifiedBy>Benjamin Liu</cp:lastModifiedBy>
  <cp:revision>157</cp:revision>
  <dcterms:created xsi:type="dcterms:W3CDTF">2018-05-07T02:43:59Z</dcterms:created>
  <dcterms:modified xsi:type="dcterms:W3CDTF">2020-12-21T07:15:36Z</dcterms:modified>
</cp:coreProperties>
</file>