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18" r:id="rId3"/>
    <p:sldId id="420" r:id="rId4"/>
    <p:sldId id="421" r:id="rId5"/>
    <p:sldId id="422" r:id="rId6"/>
    <p:sldId id="423" r:id="rId7"/>
    <p:sldId id="424" r:id="rId8"/>
    <p:sldId id="425" r:id="rId9"/>
    <p:sldId id="426" r:id="rId10"/>
    <p:sldId id="419" r:id="rId11"/>
    <p:sldId id="429" r:id="rId12"/>
    <p:sldId id="439" r:id="rId13"/>
    <p:sldId id="433" r:id="rId14"/>
    <p:sldId id="428" r:id="rId15"/>
    <p:sldId id="430" r:id="rId16"/>
    <p:sldId id="431" r:id="rId17"/>
    <p:sldId id="432" r:id="rId18"/>
    <p:sldId id="434" r:id="rId19"/>
    <p:sldId id="438" r:id="rId20"/>
    <p:sldId id="435" r:id="rId21"/>
    <p:sldId id="437" r:id="rId22"/>
    <p:sldId id="436" r:id="rId23"/>
    <p:sldId id="25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247" autoAdjust="0"/>
    <p:restoredTop sz="94660"/>
  </p:normalViewPr>
  <p:slideViewPr>
    <p:cSldViewPr>
      <p:cViewPr varScale="1">
        <p:scale>
          <a:sx n="89" d="100"/>
          <a:sy n="89" d="100"/>
        </p:scale>
        <p:origin x="533"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17513" y="685800"/>
            <a:ext cx="8308975" cy="838200"/>
          </a:xfrm>
        </p:spPr>
        <p:txBody>
          <a:bodyPr/>
          <a:lstStyle>
            <a:lvl1pPr algn="l">
              <a:defRPr sz="4600" b="1">
                <a:solidFill>
                  <a:srgbClr val="FFFFFF"/>
                </a:solidFill>
              </a:defRPr>
            </a:lvl1pPr>
          </a:lstStyle>
          <a:p>
            <a:r>
              <a:rPr lang="zh-CN" altLang="en-US" smtClean="0"/>
              <a:t>单击此处编辑母版标题样式</a:t>
            </a:r>
            <a:endParaRPr lang="en-US" altLang="zh-CN"/>
          </a:p>
        </p:txBody>
      </p:sp>
      <p:sp>
        <p:nvSpPr>
          <p:cNvPr id="5123" name="Rectangle 3"/>
          <p:cNvSpPr>
            <a:spLocks noGrp="1" noChangeArrowheads="1"/>
          </p:cNvSpPr>
          <p:nvPr>
            <p:ph type="subTitle" idx="1"/>
          </p:nvPr>
        </p:nvSpPr>
        <p:spPr>
          <a:xfrm>
            <a:off x="417513" y="1524000"/>
            <a:ext cx="8308975" cy="528638"/>
          </a:xfrm>
        </p:spPr>
        <p:txBody>
          <a:bodyPr/>
          <a:lstStyle>
            <a:lvl1pPr marL="0" indent="0">
              <a:buFontTx/>
              <a:buNone/>
              <a:defRPr sz="2400">
                <a:solidFill>
                  <a:srgbClr val="CBDB2C"/>
                </a:solidFill>
              </a:defRPr>
            </a:lvl1pPr>
          </a:lstStyle>
          <a:p>
            <a:r>
              <a:rPr lang="zh-CN" altLang="en-US" smtClean="0"/>
              <a:t>单击此处编辑母版副标题样式</a:t>
            </a:r>
            <a:endParaRPr lang="en-US" altLang="zh-CN"/>
          </a:p>
        </p:txBody>
      </p:sp>
      <p:sp>
        <p:nvSpPr>
          <p:cNvPr id="5125" name="Rectangle 5"/>
          <p:cNvSpPr>
            <a:spLocks noGrp="1" noChangeArrowheads="1"/>
          </p:cNvSpPr>
          <p:nvPr>
            <p:ph type="dt" sz="half" idx="2"/>
          </p:nvPr>
        </p:nvSpPr>
        <p:spPr>
          <a:effectLst>
            <a:outerShdw dist="17961" dir="2700000" algn="ctr" rotWithShape="0">
              <a:srgbClr val="000000"/>
            </a:outerShdw>
          </a:effectLst>
        </p:spPr>
        <p:txBody>
          <a:bodyPr/>
          <a:lstStyle>
            <a:lvl1pPr>
              <a:defRPr>
                <a:solidFill>
                  <a:srgbClr val="FFFFFF"/>
                </a:solidFill>
              </a:defRPr>
            </a:lvl1pPr>
          </a:lstStyle>
          <a:p>
            <a:fld id="{530820CF-B880-4189-942D-D702A7CBA730}" type="datetimeFigureOut">
              <a:rPr lang="zh-CN" altLang="en-US" smtClean="0"/>
              <a:pPr/>
              <a:t>2021/1/11</a:t>
            </a:fld>
            <a:endParaRPr lang="zh-CN" altLang="en-US"/>
          </a:p>
        </p:txBody>
      </p:sp>
      <p:sp>
        <p:nvSpPr>
          <p:cNvPr id="5126" name="Rectangle 6"/>
          <p:cNvSpPr>
            <a:spLocks noGrp="1" noChangeArrowheads="1"/>
          </p:cNvSpPr>
          <p:nvPr>
            <p:ph type="ftr" sz="quarter" idx="3"/>
          </p:nvPr>
        </p:nvSpPr>
        <p:spPr>
          <a:effectLst>
            <a:outerShdw dist="17961" dir="2700000" algn="ctr" rotWithShape="0">
              <a:srgbClr val="000000"/>
            </a:outerShdw>
          </a:effectLst>
        </p:spPr>
        <p:txBody>
          <a:bodyPr/>
          <a:lstStyle>
            <a:lvl1pPr>
              <a:defRPr>
                <a:solidFill>
                  <a:srgbClr val="FFFFFF"/>
                </a:solidFill>
              </a:defRPr>
            </a:lvl1pPr>
          </a:lstStyle>
          <a:p>
            <a:endParaRPr lang="zh-CN" altLang="en-US"/>
          </a:p>
        </p:txBody>
      </p:sp>
      <p:sp>
        <p:nvSpPr>
          <p:cNvPr id="5127" name="Rectangle 7"/>
          <p:cNvSpPr>
            <a:spLocks noGrp="1" noChangeArrowheads="1"/>
          </p:cNvSpPr>
          <p:nvPr>
            <p:ph type="sldNum" sz="quarter" idx="4"/>
          </p:nvPr>
        </p:nvSpPr>
        <p:spPr>
          <a:effectLst>
            <a:outerShdw dist="17961" dir="2700000" algn="ctr" rotWithShape="0">
              <a:srgbClr val="000000"/>
            </a:outerShdw>
          </a:effectLst>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a:outerShdw dist="35921" dir="2700000" algn="ctr" rotWithShape="0">
              <a:srgbClr val="000000"/>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099"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add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宋体" charset="-122"/>
              </a:defRPr>
            </a:lvl1pPr>
          </a:lstStyle>
          <a:p>
            <a:fld id="{530820CF-B880-4189-942D-D702A7CBA730}" type="datetimeFigureOut">
              <a:rPr lang="zh-CN" altLang="en-US" smtClean="0"/>
              <a:pPr/>
              <a:t>2021/1/11</a:t>
            </a:fld>
            <a:endParaRPr lang="zh-CN" alt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charset="-122"/>
              </a:defRPr>
            </a:lvl1pPr>
          </a:lstStyle>
          <a:p>
            <a:endParaRPr lang="zh-CN" alt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defRPr>
      </a:lvl2pPr>
      <a:lvl3pPr algn="ctr" rtl="0" eaLnBrk="1" fontAlgn="base" hangingPunct="1">
        <a:spcBef>
          <a:spcPct val="0"/>
        </a:spcBef>
        <a:spcAft>
          <a:spcPct val="0"/>
        </a:spcAft>
        <a:defRPr sz="4000">
          <a:solidFill>
            <a:schemeClr val="tx2"/>
          </a:solidFill>
          <a:latin typeface="Arial" charset="0"/>
        </a:defRPr>
      </a:lvl3pPr>
      <a:lvl4pPr algn="ctr" rtl="0" eaLnBrk="1" fontAlgn="base" hangingPunct="1">
        <a:spcBef>
          <a:spcPct val="0"/>
        </a:spcBef>
        <a:spcAft>
          <a:spcPct val="0"/>
        </a:spcAft>
        <a:defRPr sz="4000">
          <a:solidFill>
            <a:schemeClr val="tx2"/>
          </a:solidFill>
          <a:latin typeface="Arial" charset="0"/>
        </a:defRPr>
      </a:lvl4pPr>
      <a:lvl5pPr algn="ctr" rtl="0" eaLnBrk="1" fontAlgn="base" hangingPunct="1">
        <a:spcBef>
          <a:spcPct val="0"/>
        </a:spcBef>
        <a:spcAft>
          <a:spcPct val="0"/>
        </a:spcAft>
        <a:defRPr sz="4000">
          <a:solidFill>
            <a:schemeClr val="tx2"/>
          </a:solidFill>
          <a:latin typeface="Arial" charset="0"/>
        </a:defRPr>
      </a:lvl5pPr>
      <a:lvl6pPr marL="457200" algn="ctr" rtl="0" eaLnBrk="1" fontAlgn="base" hangingPunct="1">
        <a:spcBef>
          <a:spcPct val="0"/>
        </a:spcBef>
        <a:spcAft>
          <a:spcPct val="0"/>
        </a:spcAft>
        <a:defRPr sz="4000">
          <a:solidFill>
            <a:schemeClr val="tx2"/>
          </a:solidFill>
          <a:latin typeface="Arial" charset="0"/>
        </a:defRPr>
      </a:lvl6pPr>
      <a:lvl7pPr marL="914400" algn="ctr" rtl="0" eaLnBrk="1" fontAlgn="base" hangingPunct="1">
        <a:spcBef>
          <a:spcPct val="0"/>
        </a:spcBef>
        <a:spcAft>
          <a:spcPct val="0"/>
        </a:spcAft>
        <a:defRPr sz="4000">
          <a:solidFill>
            <a:schemeClr val="tx2"/>
          </a:solidFill>
          <a:latin typeface="Arial" charset="0"/>
        </a:defRPr>
      </a:lvl7pPr>
      <a:lvl8pPr marL="1371600" algn="ctr" rtl="0" eaLnBrk="1" fontAlgn="base" hangingPunct="1">
        <a:spcBef>
          <a:spcPct val="0"/>
        </a:spcBef>
        <a:spcAft>
          <a:spcPct val="0"/>
        </a:spcAft>
        <a:defRPr sz="4000">
          <a:solidFill>
            <a:schemeClr val="tx2"/>
          </a:solidFill>
          <a:latin typeface="Arial" charset="0"/>
        </a:defRPr>
      </a:lvl8pPr>
      <a:lvl9pPr marL="1828800" algn="ctr" rtl="0" eaLnBrk="1" fontAlgn="base" hangingPunct="1">
        <a:spcBef>
          <a:spcPct val="0"/>
        </a:spcBef>
        <a:spcAft>
          <a:spcPct val="0"/>
        </a:spcAft>
        <a:defRPr sz="40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如何现代地想象未来</a:t>
            </a:r>
            <a:endParaRPr lang="zh-CN" altLang="en-US" dirty="0"/>
          </a:p>
        </p:txBody>
      </p:sp>
      <p:sp>
        <p:nvSpPr>
          <p:cNvPr id="3" name="副标题 2"/>
          <p:cNvSpPr>
            <a:spLocks noGrp="1"/>
          </p:cNvSpPr>
          <p:nvPr>
            <p:ph type="subTitle" idx="1"/>
          </p:nvPr>
        </p:nvSpPr>
        <p:spPr/>
        <p:txBody>
          <a:bodyPr/>
          <a:lstStyle/>
          <a:p>
            <a:r>
              <a:rPr lang="zh-CN" altLang="en-US" dirty="0" smtClean="0"/>
              <a:t>科技文明通论第十六讲</a:t>
            </a:r>
            <a:endParaRPr lang="en-US" altLang="zh-CN" dirty="0" smtClean="0"/>
          </a:p>
          <a:p>
            <a:r>
              <a:rPr lang="zh-CN" altLang="en-US" dirty="0" smtClean="0"/>
              <a:t>上海辰山植物园高级工程师　刘夙</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556792"/>
            <a:ext cx="7772400" cy="4968552"/>
          </a:xfrm>
        </p:spPr>
        <p:txBody>
          <a:bodyPr>
            <a:normAutofit lnSpcReduction="10000"/>
          </a:bodyPr>
          <a:lstStyle/>
          <a:p>
            <a:r>
              <a:rPr lang="zh-CN" altLang="en-US" dirty="0" smtClean="0"/>
              <a:t>（续）</a:t>
            </a:r>
            <a:endParaRPr lang="en-US" altLang="zh-CN" dirty="0" smtClean="0"/>
          </a:p>
          <a:p>
            <a:r>
              <a:rPr lang="zh-CN" altLang="en-US" dirty="0" smtClean="0"/>
              <a:t>要是看到机器需要的原料短少了，</a:t>
            </a:r>
            <a:r>
              <a:rPr lang="zh-CN" altLang="en-US" b="1" dirty="0" smtClean="0">
                <a:latin typeface="微软雅黑" pitchFamily="34" charset="-122"/>
                <a:ea typeface="微软雅黑" pitchFamily="34" charset="-122"/>
              </a:rPr>
              <a:t>就近的人自动带一些矿石、再生利用能源放在万能机器的仓库里</a:t>
            </a:r>
            <a:r>
              <a:rPr lang="zh-CN" altLang="en-US" dirty="0" smtClean="0"/>
              <a:t>。会造某样东西的人相帮造出某项大字报上所需的东西后，写上注释，或当场向其他人解说。</a:t>
            </a:r>
          </a:p>
          <a:p>
            <a:r>
              <a:rPr lang="zh-CN" altLang="en-US" dirty="0" smtClean="0"/>
              <a:t>住的方面，新造的工人新村到了一定时候有了多余，</a:t>
            </a:r>
            <a:r>
              <a:rPr lang="zh-CN" altLang="en-US" b="1" dirty="0" smtClean="0">
                <a:latin typeface="微软雅黑" pitchFamily="34" charset="-122"/>
                <a:ea typeface="微软雅黑" pitchFamily="34" charset="-122"/>
              </a:rPr>
              <a:t>加上家庭的取消，今天住到这里，明天住到那里，</a:t>
            </a:r>
            <a:r>
              <a:rPr lang="zh-CN" altLang="en-US" dirty="0" smtClean="0"/>
              <a:t>住个几天，用的东西自动消毒好。</a:t>
            </a:r>
          </a:p>
          <a:p>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心理学的重要性</a:t>
            </a:r>
            <a:endParaRPr lang="zh-CN" altLang="en-US" dirty="0"/>
          </a:p>
        </p:txBody>
      </p:sp>
      <p:sp>
        <p:nvSpPr>
          <p:cNvPr id="4" name="矩形 3"/>
          <p:cNvSpPr/>
          <p:nvPr/>
        </p:nvSpPr>
        <p:spPr bwMode="auto">
          <a:xfrm>
            <a:off x="4211960" y="2780928"/>
            <a:ext cx="1296144" cy="22322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4400" b="1" i="0" u="none" strike="noStrike" cap="none" normalizeH="0" baseline="0" dirty="0" smtClean="0">
                <a:ln>
                  <a:noFill/>
                </a:ln>
                <a:solidFill>
                  <a:schemeClr val="tx1"/>
                </a:solidFill>
                <a:effectLst/>
                <a:latin typeface="微软雅黑" pitchFamily="34" charset="-122"/>
                <a:ea typeface="微软雅黑" pitchFamily="34" charset="-122"/>
              </a:rPr>
              <a:t>心理学</a:t>
            </a:r>
          </a:p>
        </p:txBody>
      </p:sp>
      <p:sp>
        <p:nvSpPr>
          <p:cNvPr id="6" name="矩形 5"/>
          <p:cNvSpPr/>
          <p:nvPr/>
        </p:nvSpPr>
        <p:spPr bwMode="auto">
          <a:xfrm>
            <a:off x="827584" y="1700808"/>
            <a:ext cx="1872208" cy="64807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pitchFamily="18" charset="0"/>
              </a:rPr>
              <a:t>社会学</a:t>
            </a:r>
          </a:p>
        </p:txBody>
      </p:sp>
      <p:sp>
        <p:nvSpPr>
          <p:cNvPr id="7" name="矩形 6"/>
          <p:cNvSpPr/>
          <p:nvPr/>
        </p:nvSpPr>
        <p:spPr bwMode="auto">
          <a:xfrm>
            <a:off x="827584" y="2636912"/>
            <a:ext cx="1872208" cy="64807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dirty="0" smtClean="0">
                <a:latin typeface="Times" pitchFamily="18" charset="0"/>
              </a:rPr>
              <a:t>政治</a:t>
            </a:r>
            <a:r>
              <a:rPr kumimoji="0" lang="zh-CN" altLang="en-US" sz="2400" b="0" i="0" u="none" strike="noStrike" cap="none" normalizeH="0" baseline="0" dirty="0" smtClean="0">
                <a:ln>
                  <a:noFill/>
                </a:ln>
                <a:solidFill>
                  <a:schemeClr val="tx1"/>
                </a:solidFill>
                <a:effectLst/>
                <a:latin typeface="Times" pitchFamily="18" charset="0"/>
              </a:rPr>
              <a:t>学</a:t>
            </a:r>
          </a:p>
        </p:txBody>
      </p:sp>
      <p:sp>
        <p:nvSpPr>
          <p:cNvPr id="8" name="矩形 7"/>
          <p:cNvSpPr/>
          <p:nvPr/>
        </p:nvSpPr>
        <p:spPr bwMode="auto">
          <a:xfrm>
            <a:off x="827584" y="3573016"/>
            <a:ext cx="1872208" cy="64807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dirty="0" smtClean="0">
                <a:latin typeface="Times" pitchFamily="18" charset="0"/>
              </a:rPr>
              <a:t>经济</a:t>
            </a:r>
            <a:r>
              <a:rPr kumimoji="0" lang="zh-CN" altLang="en-US" sz="2400" b="0" i="0" u="none" strike="noStrike" cap="none" normalizeH="0" baseline="0" dirty="0" smtClean="0">
                <a:ln>
                  <a:noFill/>
                </a:ln>
                <a:solidFill>
                  <a:schemeClr val="tx1"/>
                </a:solidFill>
                <a:effectLst/>
                <a:latin typeface="Times" pitchFamily="18" charset="0"/>
              </a:rPr>
              <a:t>学</a:t>
            </a:r>
          </a:p>
        </p:txBody>
      </p:sp>
      <p:sp>
        <p:nvSpPr>
          <p:cNvPr id="9" name="矩形 8"/>
          <p:cNvSpPr/>
          <p:nvPr/>
        </p:nvSpPr>
        <p:spPr bwMode="auto">
          <a:xfrm>
            <a:off x="827584" y="4509120"/>
            <a:ext cx="1872208" cy="64807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dirty="0" smtClean="0">
                <a:latin typeface="Times" pitchFamily="18" charset="0"/>
              </a:rPr>
              <a:t>法　</a:t>
            </a:r>
            <a:r>
              <a:rPr kumimoji="0" lang="zh-CN" altLang="en-US" sz="2400" b="0" i="0" u="none" strike="noStrike" cap="none" normalizeH="0" baseline="0" dirty="0" smtClean="0">
                <a:ln>
                  <a:noFill/>
                </a:ln>
                <a:solidFill>
                  <a:schemeClr val="tx1"/>
                </a:solidFill>
                <a:effectLst/>
                <a:latin typeface="Times" pitchFamily="18" charset="0"/>
              </a:rPr>
              <a:t>学</a:t>
            </a:r>
          </a:p>
        </p:txBody>
      </p:sp>
      <p:sp>
        <p:nvSpPr>
          <p:cNvPr id="10" name="矩形 9"/>
          <p:cNvSpPr/>
          <p:nvPr/>
        </p:nvSpPr>
        <p:spPr bwMode="auto">
          <a:xfrm>
            <a:off x="827584" y="5373216"/>
            <a:ext cx="1872208" cy="64807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dirty="0" smtClean="0">
                <a:latin typeface="Times" pitchFamily="18" charset="0"/>
              </a:rPr>
              <a:t>宗教</a:t>
            </a:r>
            <a:r>
              <a:rPr kumimoji="0" lang="zh-CN" altLang="en-US" sz="2400" b="0" i="0" u="none" strike="noStrike" cap="none" normalizeH="0" baseline="0" dirty="0" smtClean="0">
                <a:ln>
                  <a:noFill/>
                </a:ln>
                <a:solidFill>
                  <a:schemeClr val="tx1"/>
                </a:solidFill>
                <a:effectLst/>
                <a:latin typeface="Times" pitchFamily="18" charset="0"/>
              </a:rPr>
              <a:t>学</a:t>
            </a:r>
            <a:r>
              <a:rPr kumimoji="0" lang="en-US" altLang="zh-CN" sz="2400" b="0" i="0" u="none" strike="noStrike" cap="none" normalizeH="0" baseline="0" dirty="0" smtClean="0">
                <a:ln>
                  <a:noFill/>
                </a:ln>
                <a:solidFill>
                  <a:schemeClr val="tx1"/>
                </a:solidFill>
                <a:effectLst/>
                <a:latin typeface="Times" pitchFamily="18" charset="0"/>
              </a:rPr>
              <a:t>……</a:t>
            </a:r>
            <a:endParaRPr kumimoji="0" lang="zh-CN" altLang="en-US" sz="2400" b="0" i="0" u="none" strike="noStrike" cap="none" normalizeH="0" baseline="0" dirty="0" smtClean="0">
              <a:ln>
                <a:noFill/>
              </a:ln>
              <a:solidFill>
                <a:schemeClr val="tx1"/>
              </a:solidFill>
              <a:effectLst/>
              <a:latin typeface="Times" pitchFamily="18" charset="0"/>
            </a:endParaRPr>
          </a:p>
        </p:txBody>
      </p:sp>
      <p:cxnSp>
        <p:nvCxnSpPr>
          <p:cNvPr id="12" name="直接箭头连接符 11"/>
          <p:cNvCxnSpPr>
            <a:stCxn id="6" idx="3"/>
            <a:endCxn id="4" idx="1"/>
          </p:cNvCxnSpPr>
          <p:nvPr/>
        </p:nvCxnSpPr>
        <p:spPr bwMode="auto">
          <a:xfrm>
            <a:off x="2699792" y="2024844"/>
            <a:ext cx="1512168" cy="18722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a:stCxn id="7" idx="3"/>
            <a:endCxn id="4" idx="1"/>
          </p:cNvCxnSpPr>
          <p:nvPr/>
        </p:nvCxnSpPr>
        <p:spPr bwMode="auto">
          <a:xfrm>
            <a:off x="2699792" y="2960948"/>
            <a:ext cx="1512168"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a:stCxn id="8" idx="3"/>
            <a:endCxn id="4" idx="1"/>
          </p:cNvCxnSpPr>
          <p:nvPr/>
        </p:nvCxnSpPr>
        <p:spPr bwMode="auto">
          <a:xfrm>
            <a:off x="2699792" y="3897052"/>
            <a:ext cx="151216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9" idx="3"/>
            <a:endCxn id="4" idx="1"/>
          </p:cNvCxnSpPr>
          <p:nvPr/>
        </p:nvCxnSpPr>
        <p:spPr bwMode="auto">
          <a:xfrm flipV="1">
            <a:off x="2699792" y="3897052"/>
            <a:ext cx="1512168"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a:stCxn id="10" idx="3"/>
            <a:endCxn id="4" idx="1"/>
          </p:cNvCxnSpPr>
          <p:nvPr/>
        </p:nvCxnSpPr>
        <p:spPr bwMode="auto">
          <a:xfrm flipV="1">
            <a:off x="2699792" y="3897052"/>
            <a:ext cx="1512168" cy="1800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矩形 25"/>
          <p:cNvSpPr/>
          <p:nvPr/>
        </p:nvSpPr>
        <p:spPr bwMode="auto">
          <a:xfrm>
            <a:off x="6516216" y="2348880"/>
            <a:ext cx="1296144" cy="30963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4400" b="1" dirty="0" smtClean="0">
                <a:latin typeface="微软雅黑" pitchFamily="34" charset="-122"/>
                <a:ea typeface="微软雅黑" pitchFamily="34" charset="-122"/>
              </a:rPr>
              <a:t>生命科</a:t>
            </a:r>
            <a:r>
              <a:rPr kumimoji="0" lang="zh-CN" altLang="en-US" sz="4400" b="1" i="0" u="none" strike="noStrike" cap="none" normalizeH="0" baseline="0" dirty="0" smtClean="0">
                <a:ln>
                  <a:noFill/>
                </a:ln>
                <a:solidFill>
                  <a:schemeClr val="tx1"/>
                </a:solidFill>
                <a:effectLst/>
                <a:latin typeface="微软雅黑" pitchFamily="34" charset="-122"/>
                <a:ea typeface="微软雅黑" pitchFamily="34" charset="-122"/>
              </a:rPr>
              <a:t>学</a:t>
            </a:r>
          </a:p>
        </p:txBody>
      </p:sp>
      <p:cxnSp>
        <p:nvCxnSpPr>
          <p:cNvPr id="27" name="直接箭头连接符 26"/>
          <p:cNvCxnSpPr>
            <a:stCxn id="4" idx="3"/>
            <a:endCxn id="26" idx="1"/>
          </p:cNvCxnSpPr>
          <p:nvPr/>
        </p:nvCxnSpPr>
        <p:spPr bwMode="auto">
          <a:xfrm>
            <a:off x="5508104" y="3897052"/>
            <a:ext cx="100811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矩形 30"/>
          <p:cNvSpPr/>
          <p:nvPr/>
        </p:nvSpPr>
        <p:spPr bwMode="auto">
          <a:xfrm>
            <a:off x="4572000" y="5877272"/>
            <a:ext cx="2952328"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pitchFamily="18" charset="0"/>
              </a:rPr>
              <a:t>演化论</a:t>
            </a:r>
          </a:p>
        </p:txBody>
      </p:sp>
      <p:cxnSp>
        <p:nvCxnSpPr>
          <p:cNvPr id="33" name="直接箭头连接符 32"/>
          <p:cNvCxnSpPr>
            <a:stCxn id="31" idx="0"/>
            <a:endCxn id="26" idx="2"/>
          </p:cNvCxnSpPr>
          <p:nvPr/>
        </p:nvCxnSpPr>
        <p:spPr bwMode="auto">
          <a:xfrm flipV="1">
            <a:off x="6048164" y="5445224"/>
            <a:ext cx="1116124"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31" idx="0"/>
            <a:endCxn id="4" idx="2"/>
          </p:cNvCxnSpPr>
          <p:nvPr/>
        </p:nvCxnSpPr>
        <p:spPr bwMode="auto">
          <a:xfrm flipH="1" flipV="1">
            <a:off x="4860032" y="5013176"/>
            <a:ext cx="1188132" cy="864096"/>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a:xfrm>
            <a:off x="251520" y="1828800"/>
            <a:ext cx="5040560" cy="4267200"/>
          </a:xfrm>
        </p:spPr>
        <p:txBody>
          <a:bodyPr/>
          <a:lstStyle/>
          <a:p>
            <a:r>
              <a:rPr lang="zh-CN" altLang="en-US" dirty="0" smtClean="0"/>
              <a:t>基因组检测可以在一定程度上预测一个人的未来</a:t>
            </a:r>
            <a:endParaRPr lang="en-US" altLang="zh-CN" dirty="0" smtClean="0"/>
          </a:p>
          <a:p>
            <a:r>
              <a:rPr lang="zh-CN" altLang="en-US" dirty="0"/>
              <a:t>乳腺癌相关基因</a:t>
            </a:r>
            <a:r>
              <a:rPr lang="en-US" altLang="zh-CN" i="1" dirty="0"/>
              <a:t>BRCA1</a:t>
            </a:r>
            <a:r>
              <a:rPr lang="zh-CN" altLang="en-US" dirty="0"/>
              <a:t>和</a:t>
            </a:r>
            <a:r>
              <a:rPr lang="en-US" altLang="zh-CN" i="1" dirty="0"/>
              <a:t>BRCA2</a:t>
            </a:r>
            <a:endParaRPr lang="zh-CN" altLang="en-US" i="1" dirty="0"/>
          </a:p>
          <a:p>
            <a:r>
              <a:rPr lang="zh-CN" altLang="en-US" dirty="0"/>
              <a:t>“爆发力基因”</a:t>
            </a:r>
            <a:r>
              <a:rPr lang="en-US" altLang="zh-CN" i="1" dirty="0"/>
              <a:t>ACTN3</a:t>
            </a:r>
          </a:p>
          <a:p>
            <a:r>
              <a:rPr lang="zh-CN" altLang="en-US" dirty="0" smtClean="0"/>
              <a:t>“战士基因”</a:t>
            </a:r>
            <a:r>
              <a:rPr lang="en-US" altLang="zh-CN" i="1" dirty="0" smtClean="0"/>
              <a:t>MAOA</a:t>
            </a:r>
          </a:p>
          <a:p>
            <a:r>
              <a:rPr lang="zh-CN" altLang="en-US" dirty="0" smtClean="0"/>
              <a:t>基因隐私问题</a:t>
            </a:r>
            <a:endParaRPr lang="en-US" altLang="zh-CN" dirty="0" smtClean="0"/>
          </a:p>
        </p:txBody>
      </p:sp>
      <p:pic>
        <p:nvPicPr>
          <p:cNvPr id="4" name="图片 3" descr="16Angelina Jolie.jpg"/>
          <p:cNvPicPr>
            <a:picLocks noChangeAspect="1"/>
          </p:cNvPicPr>
          <p:nvPr/>
        </p:nvPicPr>
        <p:blipFill>
          <a:blip r:embed="rId2" cstate="print"/>
          <a:stretch>
            <a:fillRect/>
          </a:stretch>
        </p:blipFill>
        <p:spPr>
          <a:xfrm>
            <a:off x="5508104" y="1988840"/>
            <a:ext cx="3238500" cy="3886200"/>
          </a:xfrm>
          <a:prstGeom prst="rect">
            <a:avLst/>
          </a:prstGeom>
        </p:spPr>
      </p:pic>
    </p:spTree>
    <p:extLst>
      <p:ext uri="{BB962C8B-B14F-4D97-AF65-F5344CB8AC3E}">
        <p14:creationId xmlns:p14="http://schemas.microsoft.com/office/powerpoint/2010/main" val="3337504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p:txBody>
          <a:bodyPr/>
          <a:lstStyle/>
          <a:p>
            <a:r>
              <a:rPr lang="zh-CN" altLang="en-US" b="1" dirty="0" smtClean="0">
                <a:latin typeface="微软雅黑" pitchFamily="34" charset="-122"/>
                <a:ea typeface="微软雅黑" pitchFamily="34" charset="-122"/>
              </a:rPr>
              <a:t>体验自我和叙事自我</a:t>
            </a:r>
            <a:endParaRPr lang="en-US" altLang="zh-CN" b="1" dirty="0" smtClean="0">
              <a:latin typeface="微软雅黑" pitchFamily="34" charset="-122"/>
              <a:ea typeface="微软雅黑" pitchFamily="34" charset="-122"/>
            </a:endParaRPr>
          </a:p>
          <a:p>
            <a:r>
              <a:rPr lang="zh-CN" altLang="en-US" dirty="0" smtClean="0"/>
              <a:t>意识与记忆密切结合，体验自我产生的意识会有选择地转化为记忆，最终成为经常与体验自我感受相悖的叙事自我</a:t>
            </a:r>
            <a:endParaRPr lang="en-US" altLang="zh-CN" dirty="0" smtClean="0"/>
          </a:p>
          <a:p>
            <a:r>
              <a:rPr lang="zh-CN" altLang="en-US" b="1" dirty="0" smtClean="0">
                <a:latin typeface="微软雅黑" pitchFamily="34" charset="-122"/>
                <a:ea typeface="微软雅黑" pitchFamily="34" charset="-122"/>
              </a:rPr>
              <a:t>峰－终律：</a:t>
            </a:r>
            <a:r>
              <a:rPr lang="zh-CN" altLang="en-US" dirty="0" smtClean="0"/>
              <a:t>在一个完整的体验中，感受高峰（无论正负）和结尾时的体验决定了最终记忆的主要面貌，也因此决定了叙事自我的意识。</a:t>
            </a:r>
            <a:endParaRPr lang="zh-CN" altLang="en-US" b="1"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a:xfrm>
            <a:off x="685800" y="1828800"/>
            <a:ext cx="7702624" cy="4267200"/>
          </a:xfrm>
        </p:spPr>
        <p:txBody>
          <a:bodyPr/>
          <a:lstStyle/>
          <a:p>
            <a:r>
              <a:rPr lang="zh-CN" altLang="en-US" b="1" dirty="0" smtClean="0">
                <a:latin typeface="微软雅黑" pitchFamily="34" charset="-122"/>
                <a:ea typeface="微软雅黑" pitchFamily="34" charset="-122"/>
              </a:rPr>
              <a:t>“自由意志”错觉</a:t>
            </a:r>
            <a:r>
              <a:rPr lang="en-US" altLang="zh-CN" dirty="0" smtClean="0"/>
              <a:t>——</a:t>
            </a:r>
            <a:r>
              <a:rPr lang="zh-CN" altLang="en-US" dirty="0" smtClean="0"/>
              <a:t>你的意识只是完整的大脑活动中浮在“台面”上的东西，在很大程度上由先前的“台面”下的活动所决定</a:t>
            </a:r>
            <a:endParaRPr lang="en-US" altLang="zh-CN" dirty="0" smtClean="0"/>
          </a:p>
          <a:p>
            <a:r>
              <a:rPr lang="zh-CN" altLang="en-US" dirty="0" smtClean="0">
                <a:solidFill>
                  <a:schemeClr val="bg1">
                    <a:lumMod val="50000"/>
                  </a:schemeClr>
                </a:solidFill>
              </a:rPr>
              <a:t>功能磁共振成像（</a:t>
            </a:r>
            <a:r>
              <a:rPr lang="en-US" altLang="zh-CN" dirty="0" err="1" smtClean="0">
                <a:solidFill>
                  <a:schemeClr val="bg1">
                    <a:lumMod val="50000"/>
                  </a:schemeClr>
                </a:solidFill>
              </a:rPr>
              <a:t>fMRI</a:t>
            </a:r>
            <a:r>
              <a:rPr lang="zh-CN" altLang="en-US" dirty="0" smtClean="0">
                <a:solidFill>
                  <a:schemeClr val="bg1">
                    <a:lumMod val="50000"/>
                  </a:schemeClr>
                </a:solidFill>
              </a:rPr>
              <a:t>）和电极植入实验都进一步证实，在人的意识出现前</a:t>
            </a:r>
            <a:r>
              <a:rPr lang="en-US" altLang="zh-CN" dirty="0" smtClean="0">
                <a:solidFill>
                  <a:schemeClr val="bg1">
                    <a:lumMod val="50000"/>
                  </a:schemeClr>
                </a:solidFill>
              </a:rPr>
              <a:t>1–10</a:t>
            </a:r>
            <a:r>
              <a:rPr lang="zh-CN" altLang="en-US" dirty="0" smtClean="0">
                <a:solidFill>
                  <a:schemeClr val="bg1">
                    <a:lumMod val="50000"/>
                  </a:schemeClr>
                </a:solidFill>
              </a:rPr>
              <a:t>秒不等，已经可以检测到相关的“准备电位”</a:t>
            </a:r>
            <a:endParaRPr lang="zh-CN" altLang="en-US"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p:txBody>
          <a:bodyPr/>
          <a:lstStyle/>
          <a:p>
            <a:r>
              <a:rPr lang="zh-CN" altLang="en-US" dirty="0" smtClean="0"/>
              <a:t>结合</a:t>
            </a:r>
            <a:r>
              <a:rPr lang="en-US" altLang="zh-CN" dirty="0" err="1" smtClean="0"/>
              <a:t>fMRI</a:t>
            </a:r>
            <a:r>
              <a:rPr lang="zh-CN" altLang="en-US" dirty="0" smtClean="0"/>
              <a:t>技术和深度学习算法，神经科学研究者已经可以根据大脑活动构建视觉图像</a:t>
            </a:r>
            <a:endParaRPr lang="zh-CN" altLang="en-US" dirty="0"/>
          </a:p>
        </p:txBody>
      </p:sp>
      <p:pic>
        <p:nvPicPr>
          <p:cNvPr id="4" name="图片 3" descr="16 fMRI.jpg"/>
          <p:cNvPicPr>
            <a:picLocks noChangeAspect="1"/>
          </p:cNvPicPr>
          <p:nvPr/>
        </p:nvPicPr>
        <p:blipFill>
          <a:blip r:embed="rId2" cstate="print"/>
          <a:stretch>
            <a:fillRect/>
          </a:stretch>
        </p:blipFill>
        <p:spPr>
          <a:xfrm>
            <a:off x="1043608" y="3645024"/>
            <a:ext cx="7048500" cy="2619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p:txBody>
          <a:bodyPr/>
          <a:lstStyle/>
          <a:p>
            <a:r>
              <a:rPr lang="zh-CN" altLang="en-US" b="1" dirty="0" smtClean="0">
                <a:latin typeface="微软雅黑" pitchFamily="34" charset="-122"/>
                <a:ea typeface="微软雅黑" pitchFamily="34" charset="-122"/>
              </a:rPr>
              <a:t>“比你自己更了解你自己”</a:t>
            </a:r>
            <a:endParaRPr lang="en-US" altLang="zh-CN" b="1" dirty="0" smtClean="0">
              <a:latin typeface="微软雅黑" pitchFamily="34" charset="-122"/>
              <a:ea typeface="微软雅黑" pitchFamily="34" charset="-122"/>
            </a:endParaRPr>
          </a:p>
          <a:p>
            <a:r>
              <a:rPr lang="zh-CN" altLang="en-US" dirty="0" smtClean="0"/>
              <a:t>各种智能手环、智能手表等可以随时监测生理活动信息，对你的运动、睡眠等活动做出适当建议</a:t>
            </a:r>
            <a:endParaRPr lang="en-US" altLang="zh-CN" dirty="0" smtClean="0"/>
          </a:p>
          <a:p>
            <a:r>
              <a:rPr lang="zh-CN" altLang="en-US" dirty="0" smtClean="0"/>
              <a:t>大数据技术可以分析你的各种行为，形成对你人格的认知，并以此预测你在约会等活动中的成功率，或给出适当建议</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大数据时代的心理学</a:t>
            </a:r>
            <a:endParaRPr lang="zh-CN" altLang="en-US" dirty="0"/>
          </a:p>
        </p:txBody>
      </p:sp>
      <p:sp>
        <p:nvSpPr>
          <p:cNvPr id="3" name="内容占位符 2"/>
          <p:cNvSpPr>
            <a:spLocks noGrp="1"/>
          </p:cNvSpPr>
          <p:nvPr>
            <p:ph idx="1"/>
          </p:nvPr>
        </p:nvSpPr>
        <p:spPr>
          <a:xfrm>
            <a:off x="539552" y="1484784"/>
            <a:ext cx="7918648" cy="4611216"/>
          </a:xfrm>
        </p:spPr>
        <p:txBody>
          <a:bodyPr/>
          <a:lstStyle/>
          <a:p>
            <a:r>
              <a:rPr lang="zh-CN" altLang="en-US" b="1" dirty="0" smtClean="0">
                <a:latin typeface="微软雅黑" pitchFamily="34" charset="-122"/>
                <a:ea typeface="微软雅黑" pitchFamily="34" charset="-122"/>
              </a:rPr>
              <a:t>通过改变神经电位改变意识</a:t>
            </a:r>
            <a:endParaRPr lang="en-US" altLang="zh-CN" b="1" dirty="0" smtClean="0">
              <a:latin typeface="微软雅黑" pitchFamily="34" charset="-122"/>
              <a:ea typeface="微软雅黑" pitchFamily="34" charset="-122"/>
            </a:endParaRPr>
          </a:p>
          <a:p>
            <a:r>
              <a:rPr lang="zh-CN" altLang="en-US" dirty="0" smtClean="0"/>
              <a:t>美军“人类效能指挥部”测试的经颅直流电刺激器</a:t>
            </a:r>
            <a:endParaRPr lang="zh-CN" altLang="en-US" dirty="0"/>
          </a:p>
        </p:txBody>
      </p:sp>
      <p:pic>
        <p:nvPicPr>
          <p:cNvPr id="4" name="图片 3" descr="16 transcranial electrical stimulation.png"/>
          <p:cNvPicPr>
            <a:picLocks noChangeAspect="1"/>
          </p:cNvPicPr>
          <p:nvPr/>
        </p:nvPicPr>
        <p:blipFill>
          <a:blip r:embed="rId2" cstate="print"/>
          <a:stretch>
            <a:fillRect/>
          </a:stretch>
        </p:blipFill>
        <p:spPr>
          <a:xfrm>
            <a:off x="2843808" y="3130590"/>
            <a:ext cx="3951362" cy="3538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人工智能的发展</a:t>
            </a:r>
            <a:endParaRPr lang="zh-CN" altLang="en-US" dirty="0"/>
          </a:p>
        </p:txBody>
      </p:sp>
      <p:sp>
        <p:nvSpPr>
          <p:cNvPr id="3" name="内容占位符 2"/>
          <p:cNvSpPr>
            <a:spLocks noGrp="1"/>
          </p:cNvSpPr>
          <p:nvPr>
            <p:ph sz="half" idx="1"/>
          </p:nvPr>
        </p:nvSpPr>
        <p:spPr>
          <a:xfrm>
            <a:off x="611560" y="1640160"/>
            <a:ext cx="3810000" cy="5029200"/>
          </a:xfrm>
        </p:spPr>
        <p:txBody>
          <a:bodyPr>
            <a:normAutofit fontScale="92500" lnSpcReduction="10000"/>
          </a:bodyPr>
          <a:lstStyle/>
          <a:p>
            <a:r>
              <a:rPr lang="en-US" altLang="zh-CN" b="1" dirty="0" smtClean="0">
                <a:latin typeface="微软雅黑" pitchFamily="34" charset="-122"/>
                <a:ea typeface="微软雅黑" pitchFamily="34" charset="-122"/>
              </a:rPr>
              <a:t>2013</a:t>
            </a:r>
            <a:r>
              <a:rPr lang="zh-CN" altLang="en-US" b="1" dirty="0" smtClean="0">
                <a:latin typeface="微软雅黑" pitchFamily="34" charset="-122"/>
                <a:ea typeface="微软雅黑" pitchFamily="34" charset="-122"/>
              </a:rPr>
              <a:t>年</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就业的未来</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的预测：未来</a:t>
            </a:r>
            <a:r>
              <a:rPr lang="en-US" altLang="zh-CN" b="1" dirty="0" smtClean="0">
                <a:latin typeface="微软雅黑" pitchFamily="34" charset="-122"/>
                <a:ea typeface="微软雅黑" pitchFamily="34" charset="-122"/>
              </a:rPr>
              <a:t>20</a:t>
            </a:r>
            <a:r>
              <a:rPr lang="zh-CN" altLang="en-US" b="1" dirty="0" smtClean="0">
                <a:latin typeface="微软雅黑" pitchFamily="34" charset="-122"/>
                <a:ea typeface="微软雅黑" pitchFamily="34" charset="-122"/>
              </a:rPr>
              <a:t>年中，美国将有</a:t>
            </a:r>
            <a:r>
              <a:rPr lang="en-US" altLang="zh-CN" b="1" dirty="0" smtClean="0">
                <a:latin typeface="微软雅黑" pitchFamily="34" charset="-122"/>
                <a:ea typeface="微软雅黑" pitchFamily="34" charset="-122"/>
              </a:rPr>
              <a:t>47%</a:t>
            </a:r>
            <a:r>
              <a:rPr lang="zh-CN" altLang="en-US" b="1" dirty="0" smtClean="0">
                <a:latin typeface="微软雅黑" pitchFamily="34" charset="-122"/>
                <a:ea typeface="微软雅黑" pitchFamily="34" charset="-122"/>
              </a:rPr>
              <a:t>的工作岗位被计算机取代</a:t>
            </a:r>
          </a:p>
          <a:p>
            <a:r>
              <a:rPr lang="zh-CN" altLang="en-US" dirty="0" smtClean="0"/>
              <a:t>电话营销人员和保险业务员：</a:t>
            </a:r>
            <a:r>
              <a:rPr lang="en-US" altLang="zh-CN" dirty="0" smtClean="0"/>
              <a:t>99%</a:t>
            </a:r>
          </a:p>
          <a:p>
            <a:r>
              <a:rPr lang="zh-CN" altLang="en-US" dirty="0" smtClean="0"/>
              <a:t>运动赛事裁判：</a:t>
            </a:r>
            <a:r>
              <a:rPr lang="en-US" altLang="zh-CN" dirty="0" smtClean="0"/>
              <a:t>98%</a:t>
            </a:r>
          </a:p>
          <a:p>
            <a:r>
              <a:rPr lang="zh-CN" altLang="en-US" dirty="0" smtClean="0"/>
              <a:t>收银员：</a:t>
            </a:r>
            <a:r>
              <a:rPr lang="en-US" altLang="zh-CN" dirty="0" smtClean="0"/>
              <a:t>97%</a:t>
            </a:r>
          </a:p>
          <a:p>
            <a:r>
              <a:rPr lang="zh-CN" altLang="en-US" dirty="0" smtClean="0"/>
              <a:t>厨师：</a:t>
            </a:r>
            <a:r>
              <a:rPr lang="en-US" altLang="zh-CN" dirty="0" smtClean="0"/>
              <a:t>96%</a:t>
            </a:r>
          </a:p>
          <a:p>
            <a:r>
              <a:rPr lang="zh-CN" altLang="en-US" dirty="0" smtClean="0"/>
              <a:t>服务员：</a:t>
            </a:r>
            <a:r>
              <a:rPr lang="en-US" altLang="zh-CN" dirty="0" smtClean="0"/>
              <a:t>94%</a:t>
            </a:r>
          </a:p>
          <a:p>
            <a:r>
              <a:rPr lang="zh-CN" altLang="en-US" dirty="0" smtClean="0"/>
              <a:t>律师助手：</a:t>
            </a:r>
            <a:r>
              <a:rPr lang="en-US" altLang="zh-CN" dirty="0" smtClean="0"/>
              <a:t>94%</a:t>
            </a:r>
          </a:p>
          <a:p>
            <a:r>
              <a:rPr lang="zh-CN" altLang="en-US" dirty="0" smtClean="0"/>
              <a:t>导游：</a:t>
            </a:r>
            <a:r>
              <a:rPr lang="en-US" altLang="zh-CN" dirty="0" smtClean="0"/>
              <a:t>91%</a:t>
            </a:r>
          </a:p>
          <a:p>
            <a:endParaRPr lang="zh-CN" altLang="en-US" dirty="0"/>
          </a:p>
        </p:txBody>
      </p:sp>
      <p:sp>
        <p:nvSpPr>
          <p:cNvPr id="4" name="内容占位符 3"/>
          <p:cNvSpPr>
            <a:spLocks noGrp="1"/>
          </p:cNvSpPr>
          <p:nvPr>
            <p:ph sz="half" idx="2"/>
          </p:nvPr>
        </p:nvSpPr>
        <p:spPr>
          <a:xfrm>
            <a:off x="4722440" y="1556792"/>
            <a:ext cx="3810000" cy="4267200"/>
          </a:xfrm>
        </p:spPr>
        <p:txBody>
          <a:bodyPr/>
          <a:lstStyle/>
          <a:p>
            <a:r>
              <a:rPr lang="zh-CN" altLang="en-US" dirty="0" smtClean="0"/>
              <a:t>面包师：</a:t>
            </a:r>
            <a:r>
              <a:rPr lang="en-US" altLang="zh-CN" dirty="0" smtClean="0"/>
              <a:t>89%</a:t>
            </a:r>
          </a:p>
          <a:p>
            <a:r>
              <a:rPr lang="zh-CN" altLang="en-US" dirty="0" smtClean="0"/>
              <a:t>公交车司机：</a:t>
            </a:r>
            <a:r>
              <a:rPr lang="en-US" altLang="zh-CN" dirty="0" smtClean="0"/>
              <a:t>89%</a:t>
            </a:r>
          </a:p>
          <a:p>
            <a:r>
              <a:rPr lang="zh-CN" altLang="en-US" dirty="0" smtClean="0"/>
              <a:t>建筑工人：</a:t>
            </a:r>
            <a:r>
              <a:rPr lang="en-US" altLang="zh-CN" dirty="0" smtClean="0"/>
              <a:t>88%</a:t>
            </a:r>
          </a:p>
          <a:p>
            <a:r>
              <a:rPr lang="zh-CN" altLang="en-US" dirty="0" smtClean="0"/>
              <a:t>兽医助手：</a:t>
            </a:r>
            <a:r>
              <a:rPr lang="en-US" altLang="zh-CN" dirty="0" smtClean="0"/>
              <a:t>86%</a:t>
            </a:r>
          </a:p>
          <a:p>
            <a:r>
              <a:rPr lang="zh-CN" altLang="en-US" dirty="0" smtClean="0"/>
              <a:t>安保人员：</a:t>
            </a:r>
            <a:r>
              <a:rPr lang="en-US" altLang="zh-CN" dirty="0" smtClean="0"/>
              <a:t>84%</a:t>
            </a:r>
          </a:p>
          <a:p>
            <a:r>
              <a:rPr lang="zh-CN" altLang="en-US" dirty="0" smtClean="0"/>
              <a:t>船员：</a:t>
            </a:r>
            <a:r>
              <a:rPr lang="en-US" altLang="zh-CN" dirty="0" smtClean="0"/>
              <a:t>83%</a:t>
            </a:r>
          </a:p>
          <a:p>
            <a:r>
              <a:rPr lang="zh-CN" altLang="en-US" dirty="0" smtClean="0"/>
              <a:t>调酒师：</a:t>
            </a:r>
            <a:r>
              <a:rPr lang="en-US" altLang="zh-CN" dirty="0" smtClean="0"/>
              <a:t>77%</a:t>
            </a:r>
          </a:p>
          <a:p>
            <a:r>
              <a:rPr lang="zh-CN" altLang="en-US" dirty="0" smtClean="0"/>
              <a:t>档案管理员：</a:t>
            </a:r>
            <a:r>
              <a:rPr lang="en-US" altLang="zh-CN" dirty="0" smtClean="0"/>
              <a:t>76%</a:t>
            </a:r>
          </a:p>
          <a:p>
            <a:r>
              <a:rPr lang="zh-CN" altLang="en-US" dirty="0" smtClean="0"/>
              <a:t>木匠：</a:t>
            </a:r>
            <a:r>
              <a:rPr lang="en-US" altLang="zh-CN" dirty="0" smtClean="0"/>
              <a:t>72%</a:t>
            </a:r>
          </a:p>
          <a:p>
            <a:r>
              <a:rPr lang="zh-CN" altLang="en-US" dirty="0" smtClean="0"/>
              <a:t>救生员：</a:t>
            </a:r>
            <a:r>
              <a:rPr lang="en-US" altLang="zh-CN" dirty="0" smtClean="0"/>
              <a:t>67%</a:t>
            </a: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人工智能的发展</a:t>
            </a:r>
            <a:endParaRPr lang="zh-CN" altLang="en-US" dirty="0"/>
          </a:p>
        </p:txBody>
      </p:sp>
      <p:sp>
        <p:nvSpPr>
          <p:cNvPr id="5" name="内容占位符 4"/>
          <p:cNvSpPr>
            <a:spLocks noGrp="1"/>
          </p:cNvSpPr>
          <p:nvPr>
            <p:ph idx="1"/>
          </p:nvPr>
        </p:nvSpPr>
        <p:spPr/>
        <p:txBody>
          <a:bodyPr/>
          <a:lstStyle/>
          <a:p>
            <a:r>
              <a:rPr lang="zh-CN" altLang="en-US" dirty="0" smtClean="0"/>
              <a:t>中国科学院院士张钹</a:t>
            </a:r>
            <a:endParaRPr lang="en-US" altLang="zh-CN" dirty="0" smtClean="0"/>
          </a:p>
          <a:p>
            <a:pPr lvl="1"/>
            <a:r>
              <a:rPr lang="zh-CN" altLang="en-US" dirty="0" smtClean="0"/>
              <a:t>基于深度学习的人工智能可能已经触及天花板</a:t>
            </a:r>
            <a:endParaRPr lang="en-US" altLang="zh-CN" dirty="0" smtClean="0"/>
          </a:p>
          <a:p>
            <a:pPr lvl="1"/>
            <a:r>
              <a:rPr lang="zh-CN" altLang="en-US" dirty="0" smtClean="0"/>
              <a:t>相对擅长识别图像和语音（以及下围棋），它们的共同特点是学习库大、规律确定、信息完全、静态、领域特殊</a:t>
            </a:r>
            <a:endParaRPr lang="en-US" altLang="zh-CN" dirty="0" smtClean="0"/>
          </a:p>
          <a:p>
            <a:pPr lvl="1"/>
            <a:r>
              <a:rPr lang="zh-CN" altLang="en-US" dirty="0" smtClean="0"/>
              <a:t>更高水平的人工智能（知识表示、不确定性处理、人机交互）需要另辟蹊径</a:t>
            </a:r>
            <a:endParaRPr lang="zh-CN" altLang="en-US" dirty="0"/>
          </a:p>
        </p:txBody>
      </p:sp>
    </p:spTree>
    <p:extLst>
      <p:ext uri="{BB962C8B-B14F-4D97-AF65-F5344CB8AC3E}">
        <p14:creationId xmlns:p14="http://schemas.microsoft.com/office/powerpoint/2010/main" val="3257516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628800"/>
            <a:ext cx="7772400" cy="4824536"/>
          </a:xfrm>
        </p:spPr>
        <p:txBody>
          <a:bodyPr>
            <a:normAutofit fontScale="92500" lnSpcReduction="10000"/>
          </a:bodyPr>
          <a:lstStyle/>
          <a:p>
            <a:r>
              <a:rPr lang="en-US" altLang="zh-CN" dirty="0" smtClean="0"/>
              <a:t>60</a:t>
            </a:r>
            <a:r>
              <a:rPr lang="zh-CN" altLang="en-US" dirty="0" smtClean="0"/>
              <a:t>年前的</a:t>
            </a:r>
            <a:r>
              <a:rPr lang="en-US" altLang="zh-CN" dirty="0" smtClean="0"/>
              <a:t>1958</a:t>
            </a:r>
            <a:r>
              <a:rPr lang="zh-CN" altLang="en-US" dirty="0" smtClean="0"/>
              <a:t>年，时任中共上海市委书记处书记的陈丕显在上海新华分社知识分子座谈会上，与新华总社社长穆青“规划”了</a:t>
            </a:r>
            <a:r>
              <a:rPr lang="en-US" altLang="zh-CN" dirty="0" smtClean="0"/>
              <a:t>2000</a:t>
            </a:r>
            <a:r>
              <a:rPr lang="zh-CN" altLang="en-US" dirty="0" smtClean="0"/>
              <a:t>年完全实现“四个现代化”后的上海的面貌。</a:t>
            </a:r>
            <a:endParaRPr lang="en-US" altLang="zh-CN" dirty="0" smtClean="0"/>
          </a:p>
          <a:p>
            <a:r>
              <a:rPr lang="zh-CN" altLang="en-US" dirty="0" smtClean="0"/>
              <a:t>（正文见下）</a:t>
            </a:r>
          </a:p>
          <a:p>
            <a:r>
              <a:rPr lang="zh-CN" altLang="en-US" dirty="0" smtClean="0"/>
              <a:t>　　问题：以上预言，与</a:t>
            </a:r>
            <a:r>
              <a:rPr lang="en-US" altLang="zh-CN" dirty="0" smtClean="0"/>
              <a:t>60</a:t>
            </a:r>
            <a:r>
              <a:rPr lang="zh-CN" altLang="en-US" dirty="0" smtClean="0"/>
              <a:t>年后的今日上海有很大差距。其中有一些预言的失误可能是因为无法对科技的进步做出预测，但你认为是否也可能有一些预言是因为缺乏某种现代思维才做出，而如果具备这种现代思维，即使在</a:t>
            </a:r>
            <a:r>
              <a:rPr lang="en-US" altLang="zh-CN" dirty="0" smtClean="0"/>
              <a:t>60</a:t>
            </a:r>
            <a:r>
              <a:rPr lang="zh-CN" altLang="en-US" dirty="0" smtClean="0"/>
              <a:t>年前也能避免如此预测？</a:t>
            </a: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从心理学出发对未来大势的预测</a:t>
            </a:r>
            <a:endParaRPr lang="zh-CN" altLang="en-US" dirty="0"/>
          </a:p>
        </p:txBody>
      </p:sp>
      <p:sp>
        <p:nvSpPr>
          <p:cNvPr id="6" name="内容占位符 5"/>
          <p:cNvSpPr>
            <a:spLocks noGrp="1"/>
          </p:cNvSpPr>
          <p:nvPr>
            <p:ph idx="1"/>
          </p:nvPr>
        </p:nvSpPr>
        <p:spPr/>
        <p:txBody>
          <a:bodyPr/>
          <a:lstStyle/>
          <a:p>
            <a:r>
              <a:rPr lang="zh-CN" altLang="en-US" dirty="0" smtClean="0"/>
              <a:t>脑神经科学、大数据、人工智能技术的进一步发展，会凸显人类个体的局限性</a:t>
            </a:r>
            <a:endParaRPr lang="en-US" altLang="zh-CN" dirty="0" smtClean="0"/>
          </a:p>
          <a:p>
            <a:r>
              <a:rPr lang="zh-CN" altLang="en-US" b="1" dirty="0" smtClean="0">
                <a:latin typeface="微软雅黑" pitchFamily="34" charset="-122"/>
                <a:ea typeface="微软雅黑" pitchFamily="34" charset="-122"/>
              </a:rPr>
              <a:t>“大分裂”</a:t>
            </a:r>
            <a:endParaRPr lang="en-US" altLang="zh-CN" b="1" dirty="0" smtClean="0">
              <a:latin typeface="微软雅黑" pitchFamily="34" charset="-122"/>
              <a:ea typeface="微软雅黑" pitchFamily="34" charset="-122"/>
            </a:endParaRPr>
          </a:p>
          <a:p>
            <a:r>
              <a:rPr lang="zh-CN" altLang="en-US" dirty="0" smtClean="0"/>
              <a:t>一部分人在新技术的帮助下“成神”，拥有更大的能力（以及权力）</a:t>
            </a:r>
            <a:endParaRPr lang="en-US" altLang="zh-CN" dirty="0" smtClean="0"/>
          </a:p>
          <a:p>
            <a:r>
              <a:rPr lang="zh-CN" altLang="en-US" dirty="0" smtClean="0"/>
              <a:t>另一部分人因其能力的局限性，被排斥在“上层”社会之外</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关于中美贸易战</a:t>
            </a:r>
            <a:endParaRPr lang="zh-CN" altLang="en-US" dirty="0"/>
          </a:p>
        </p:txBody>
      </p:sp>
      <p:sp>
        <p:nvSpPr>
          <p:cNvPr id="4" name="内容占位符 3"/>
          <p:cNvSpPr>
            <a:spLocks noGrp="1"/>
          </p:cNvSpPr>
          <p:nvPr>
            <p:ph sz="half" idx="1"/>
          </p:nvPr>
        </p:nvSpPr>
        <p:spPr>
          <a:xfrm>
            <a:off x="685800" y="1628800"/>
            <a:ext cx="3810000" cy="4267200"/>
          </a:xfrm>
        </p:spPr>
        <p:txBody>
          <a:bodyPr/>
          <a:lstStyle/>
          <a:p>
            <a:r>
              <a:rPr lang="zh-CN" altLang="en-US" dirty="0" smtClean="0"/>
              <a:t>人类的演化</a:t>
            </a:r>
            <a:endParaRPr lang="zh-CN" altLang="en-US" dirty="0"/>
          </a:p>
        </p:txBody>
      </p:sp>
      <p:sp>
        <p:nvSpPr>
          <p:cNvPr id="5" name="内容占位符 4"/>
          <p:cNvSpPr>
            <a:spLocks noGrp="1"/>
          </p:cNvSpPr>
          <p:nvPr>
            <p:ph sz="half" idx="2"/>
          </p:nvPr>
        </p:nvSpPr>
        <p:spPr>
          <a:xfrm>
            <a:off x="4648200" y="1610072"/>
            <a:ext cx="3810000" cy="4267200"/>
          </a:xfrm>
        </p:spPr>
        <p:txBody>
          <a:bodyPr/>
          <a:lstStyle/>
          <a:p>
            <a:r>
              <a:rPr lang="zh-CN" altLang="en-US" dirty="0" smtClean="0"/>
              <a:t>政体的演化</a:t>
            </a:r>
            <a:endParaRPr lang="zh-CN" altLang="en-US" dirty="0"/>
          </a:p>
        </p:txBody>
      </p:sp>
      <p:sp>
        <p:nvSpPr>
          <p:cNvPr id="6" name="下箭头 5"/>
          <p:cNvSpPr/>
          <p:nvPr/>
        </p:nvSpPr>
        <p:spPr bwMode="auto">
          <a:xfrm flipV="1">
            <a:off x="755576" y="5517232"/>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7" name="下箭头 6"/>
          <p:cNvSpPr/>
          <p:nvPr/>
        </p:nvSpPr>
        <p:spPr bwMode="auto">
          <a:xfrm flipV="1">
            <a:off x="755576" y="4293096"/>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8" name="下箭头 7"/>
          <p:cNvSpPr/>
          <p:nvPr/>
        </p:nvSpPr>
        <p:spPr bwMode="auto">
          <a:xfrm flipV="1">
            <a:off x="1979712" y="5517232"/>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10" name="下箭头 9"/>
          <p:cNvSpPr/>
          <p:nvPr/>
        </p:nvSpPr>
        <p:spPr bwMode="auto">
          <a:xfrm flipV="1">
            <a:off x="3419872" y="5517232"/>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15" name="TextBox 14"/>
          <p:cNvSpPr txBox="1"/>
          <p:nvPr/>
        </p:nvSpPr>
        <p:spPr>
          <a:xfrm>
            <a:off x="467544" y="6093296"/>
            <a:ext cx="3600400" cy="461665"/>
          </a:xfrm>
          <a:prstGeom prst="rect">
            <a:avLst/>
          </a:prstGeom>
          <a:solidFill>
            <a:schemeClr val="accent1"/>
          </a:solidFill>
          <a:ln>
            <a:solidFill>
              <a:schemeClr val="tx1"/>
            </a:solidFill>
          </a:ln>
        </p:spPr>
        <p:txBody>
          <a:bodyPr wrap="square" rtlCol="0" anchor="ctr">
            <a:spAutoFit/>
          </a:bodyPr>
          <a:lstStyle/>
          <a:p>
            <a:pPr algn="ctr"/>
            <a:r>
              <a:rPr lang="zh-CN" altLang="en-US" dirty="0" smtClean="0"/>
              <a:t>人族共同祖先</a:t>
            </a:r>
            <a:endParaRPr lang="zh-CN" altLang="en-US" dirty="0"/>
          </a:p>
        </p:txBody>
      </p:sp>
      <p:sp>
        <p:nvSpPr>
          <p:cNvPr id="17" name="TextBox 16"/>
          <p:cNvSpPr txBox="1"/>
          <p:nvPr/>
        </p:nvSpPr>
        <p:spPr>
          <a:xfrm>
            <a:off x="251520" y="4865385"/>
            <a:ext cx="1152128" cy="646331"/>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南方古猿共同祖先</a:t>
            </a:r>
            <a:endParaRPr lang="zh-CN" altLang="en-US" sz="1800" dirty="0"/>
          </a:p>
        </p:txBody>
      </p:sp>
      <p:sp>
        <p:nvSpPr>
          <p:cNvPr id="18" name="TextBox 17"/>
          <p:cNvSpPr txBox="1"/>
          <p:nvPr/>
        </p:nvSpPr>
        <p:spPr>
          <a:xfrm>
            <a:off x="1619672" y="5013176"/>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地猿</a:t>
            </a:r>
            <a:endParaRPr lang="zh-CN" altLang="en-US" sz="1800" dirty="0"/>
          </a:p>
        </p:txBody>
      </p:sp>
      <p:sp>
        <p:nvSpPr>
          <p:cNvPr id="19" name="TextBox 18"/>
          <p:cNvSpPr txBox="1"/>
          <p:nvPr/>
        </p:nvSpPr>
        <p:spPr>
          <a:xfrm>
            <a:off x="2987824" y="5013176"/>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千禧人</a:t>
            </a:r>
            <a:endParaRPr lang="zh-CN" altLang="en-US" sz="1800" dirty="0"/>
          </a:p>
        </p:txBody>
      </p:sp>
      <p:sp>
        <p:nvSpPr>
          <p:cNvPr id="20" name="TextBox 19"/>
          <p:cNvSpPr txBox="1"/>
          <p:nvPr/>
        </p:nvSpPr>
        <p:spPr>
          <a:xfrm>
            <a:off x="251520" y="3578533"/>
            <a:ext cx="1152128" cy="646331"/>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人属共同祖先</a:t>
            </a:r>
            <a:endParaRPr lang="zh-CN" altLang="en-US" sz="1800" dirty="0"/>
          </a:p>
        </p:txBody>
      </p:sp>
      <p:sp>
        <p:nvSpPr>
          <p:cNvPr id="21" name="TextBox 20"/>
          <p:cNvSpPr txBox="1"/>
          <p:nvPr/>
        </p:nvSpPr>
        <p:spPr>
          <a:xfrm>
            <a:off x="1619672" y="3726324"/>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南方古猿</a:t>
            </a:r>
            <a:endParaRPr lang="zh-CN" altLang="en-US" sz="1800" dirty="0"/>
          </a:p>
        </p:txBody>
      </p:sp>
      <p:sp>
        <p:nvSpPr>
          <p:cNvPr id="22" name="TextBox 21"/>
          <p:cNvSpPr txBox="1"/>
          <p:nvPr/>
        </p:nvSpPr>
        <p:spPr>
          <a:xfrm>
            <a:off x="2987824" y="3726324"/>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傍人</a:t>
            </a:r>
            <a:endParaRPr lang="zh-CN" altLang="en-US" sz="1800" dirty="0"/>
          </a:p>
        </p:txBody>
      </p:sp>
      <p:sp>
        <p:nvSpPr>
          <p:cNvPr id="23" name="下箭头 22"/>
          <p:cNvSpPr/>
          <p:nvPr/>
        </p:nvSpPr>
        <p:spPr bwMode="auto">
          <a:xfrm flipV="1">
            <a:off x="1979712" y="4149080"/>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24" name="下箭头 23"/>
          <p:cNvSpPr/>
          <p:nvPr/>
        </p:nvSpPr>
        <p:spPr bwMode="auto">
          <a:xfrm flipV="1">
            <a:off x="3419872" y="4149080"/>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27" name="矩形 26"/>
          <p:cNvSpPr/>
          <p:nvPr/>
        </p:nvSpPr>
        <p:spPr bwMode="auto">
          <a:xfrm>
            <a:off x="1043608" y="4653136"/>
            <a:ext cx="2664296"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28" name="下箭头 27"/>
          <p:cNvSpPr/>
          <p:nvPr/>
        </p:nvSpPr>
        <p:spPr bwMode="auto">
          <a:xfrm flipV="1">
            <a:off x="755576" y="2996952"/>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29" name="下箭头 28"/>
          <p:cNvSpPr/>
          <p:nvPr/>
        </p:nvSpPr>
        <p:spPr bwMode="auto">
          <a:xfrm flipV="1">
            <a:off x="1979712" y="2852936"/>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0" name="下箭头 29"/>
          <p:cNvSpPr/>
          <p:nvPr/>
        </p:nvSpPr>
        <p:spPr bwMode="auto">
          <a:xfrm flipV="1">
            <a:off x="3419872" y="2852936"/>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1" name="矩形 30"/>
          <p:cNvSpPr/>
          <p:nvPr/>
        </p:nvSpPr>
        <p:spPr bwMode="auto">
          <a:xfrm>
            <a:off x="1043608" y="3356992"/>
            <a:ext cx="2664296"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2" name="TextBox 31"/>
          <p:cNvSpPr txBox="1"/>
          <p:nvPr/>
        </p:nvSpPr>
        <p:spPr>
          <a:xfrm>
            <a:off x="1547664" y="2411596"/>
            <a:ext cx="1368152"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尼安德特人</a:t>
            </a:r>
            <a:endParaRPr lang="zh-CN" altLang="en-US" sz="1800" dirty="0"/>
          </a:p>
        </p:txBody>
      </p:sp>
      <p:sp>
        <p:nvSpPr>
          <p:cNvPr id="33" name="TextBox 32"/>
          <p:cNvSpPr txBox="1"/>
          <p:nvPr/>
        </p:nvSpPr>
        <p:spPr>
          <a:xfrm>
            <a:off x="2987824" y="2411596"/>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直立人</a:t>
            </a:r>
            <a:endParaRPr lang="zh-CN" altLang="en-US" sz="1800" dirty="0"/>
          </a:p>
        </p:txBody>
      </p:sp>
      <p:sp>
        <p:nvSpPr>
          <p:cNvPr id="36" name="TextBox 35"/>
          <p:cNvSpPr txBox="1"/>
          <p:nvPr/>
        </p:nvSpPr>
        <p:spPr>
          <a:xfrm>
            <a:off x="323528" y="2420888"/>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智人</a:t>
            </a:r>
            <a:endParaRPr lang="zh-CN" altLang="en-US" sz="1800" dirty="0"/>
          </a:p>
        </p:txBody>
      </p:sp>
      <p:sp>
        <p:nvSpPr>
          <p:cNvPr id="37" name="下箭头 36"/>
          <p:cNvSpPr/>
          <p:nvPr/>
        </p:nvSpPr>
        <p:spPr bwMode="auto">
          <a:xfrm flipV="1">
            <a:off x="5076056" y="5526524"/>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8" name="下箭头 37"/>
          <p:cNvSpPr/>
          <p:nvPr/>
        </p:nvSpPr>
        <p:spPr bwMode="auto">
          <a:xfrm flipV="1">
            <a:off x="5076056" y="4302388"/>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9" name="下箭头 38"/>
          <p:cNvSpPr/>
          <p:nvPr/>
        </p:nvSpPr>
        <p:spPr bwMode="auto">
          <a:xfrm flipV="1">
            <a:off x="6300192" y="5526524"/>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40" name="下箭头 39"/>
          <p:cNvSpPr/>
          <p:nvPr/>
        </p:nvSpPr>
        <p:spPr bwMode="auto">
          <a:xfrm flipV="1">
            <a:off x="7740352" y="5526524"/>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41" name="TextBox 40"/>
          <p:cNvSpPr txBox="1"/>
          <p:nvPr/>
        </p:nvSpPr>
        <p:spPr>
          <a:xfrm>
            <a:off x="4788024" y="6102588"/>
            <a:ext cx="3600400" cy="461665"/>
          </a:xfrm>
          <a:prstGeom prst="rect">
            <a:avLst/>
          </a:prstGeom>
          <a:solidFill>
            <a:schemeClr val="accent1"/>
          </a:solidFill>
          <a:ln>
            <a:solidFill>
              <a:schemeClr val="tx1"/>
            </a:solidFill>
          </a:ln>
        </p:spPr>
        <p:txBody>
          <a:bodyPr wrap="square" rtlCol="0" anchor="ctr">
            <a:spAutoFit/>
          </a:bodyPr>
          <a:lstStyle/>
          <a:p>
            <a:pPr algn="ctr"/>
            <a:r>
              <a:rPr lang="zh-CN" altLang="en-US" dirty="0" smtClean="0"/>
              <a:t>文明起源时的人类</a:t>
            </a:r>
            <a:endParaRPr lang="zh-CN" altLang="en-US" dirty="0"/>
          </a:p>
        </p:txBody>
      </p:sp>
      <p:sp>
        <p:nvSpPr>
          <p:cNvPr id="42" name="TextBox 41"/>
          <p:cNvSpPr txBox="1"/>
          <p:nvPr/>
        </p:nvSpPr>
        <p:spPr>
          <a:xfrm>
            <a:off x="4499992" y="4874677"/>
            <a:ext cx="1224136" cy="646331"/>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欧洲民族国家</a:t>
            </a:r>
            <a:endParaRPr lang="zh-CN" altLang="en-US" sz="1800" dirty="0"/>
          </a:p>
        </p:txBody>
      </p:sp>
      <p:sp>
        <p:nvSpPr>
          <p:cNvPr id="43" name="TextBox 42"/>
          <p:cNvSpPr txBox="1"/>
          <p:nvPr/>
        </p:nvSpPr>
        <p:spPr>
          <a:xfrm>
            <a:off x="5940152" y="5022468"/>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东方帝国</a:t>
            </a:r>
            <a:endParaRPr lang="zh-CN" altLang="en-US" sz="1800" dirty="0"/>
          </a:p>
        </p:txBody>
      </p:sp>
      <p:sp>
        <p:nvSpPr>
          <p:cNvPr id="44" name="TextBox 43"/>
          <p:cNvSpPr txBox="1"/>
          <p:nvPr/>
        </p:nvSpPr>
        <p:spPr>
          <a:xfrm>
            <a:off x="7308304" y="5022468"/>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游牧社会</a:t>
            </a:r>
            <a:endParaRPr lang="zh-CN" altLang="en-US" sz="1800" dirty="0"/>
          </a:p>
        </p:txBody>
      </p:sp>
      <p:sp>
        <p:nvSpPr>
          <p:cNvPr id="45" name="TextBox 44"/>
          <p:cNvSpPr txBox="1"/>
          <p:nvPr/>
        </p:nvSpPr>
        <p:spPr>
          <a:xfrm>
            <a:off x="4572000" y="3726324"/>
            <a:ext cx="1368152"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中央集权制</a:t>
            </a:r>
            <a:endParaRPr lang="zh-CN" altLang="en-US" sz="1800" dirty="0"/>
          </a:p>
        </p:txBody>
      </p:sp>
      <p:sp>
        <p:nvSpPr>
          <p:cNvPr id="47" name="TextBox 46"/>
          <p:cNvSpPr txBox="1"/>
          <p:nvPr/>
        </p:nvSpPr>
        <p:spPr>
          <a:xfrm>
            <a:off x="7380312" y="3735616"/>
            <a:ext cx="1152128"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自由放任</a:t>
            </a:r>
            <a:endParaRPr lang="zh-CN" altLang="en-US" sz="1800" dirty="0"/>
          </a:p>
        </p:txBody>
      </p:sp>
      <p:sp>
        <p:nvSpPr>
          <p:cNvPr id="49" name="下箭头 48"/>
          <p:cNvSpPr/>
          <p:nvPr/>
        </p:nvSpPr>
        <p:spPr bwMode="auto">
          <a:xfrm flipV="1">
            <a:off x="7740352" y="4158372"/>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0" name="矩形 49"/>
          <p:cNvSpPr/>
          <p:nvPr/>
        </p:nvSpPr>
        <p:spPr bwMode="auto">
          <a:xfrm>
            <a:off x="5364088" y="4662428"/>
            <a:ext cx="2664296"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1" name="下箭头 50"/>
          <p:cNvSpPr/>
          <p:nvPr/>
        </p:nvSpPr>
        <p:spPr bwMode="auto">
          <a:xfrm flipV="1">
            <a:off x="5076056" y="3068960"/>
            <a:ext cx="360040"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2" name="下箭头 51"/>
          <p:cNvSpPr/>
          <p:nvPr/>
        </p:nvSpPr>
        <p:spPr bwMode="auto">
          <a:xfrm flipV="1">
            <a:off x="6300192" y="2862228"/>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3" name="下箭头 52"/>
          <p:cNvSpPr/>
          <p:nvPr/>
        </p:nvSpPr>
        <p:spPr bwMode="auto">
          <a:xfrm flipV="1">
            <a:off x="7740352" y="2862228"/>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4" name="矩形 53"/>
          <p:cNvSpPr/>
          <p:nvPr/>
        </p:nvSpPr>
        <p:spPr bwMode="auto">
          <a:xfrm>
            <a:off x="5364088" y="3366284"/>
            <a:ext cx="2664296"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5" name="TextBox 54"/>
          <p:cNvSpPr txBox="1"/>
          <p:nvPr/>
        </p:nvSpPr>
        <p:spPr>
          <a:xfrm>
            <a:off x="6084168" y="2420888"/>
            <a:ext cx="1080120" cy="369332"/>
          </a:xfrm>
          <a:prstGeom prst="rect">
            <a:avLst/>
          </a:prstGeom>
          <a:solidFill>
            <a:schemeClr val="accent1"/>
          </a:solidFill>
          <a:ln>
            <a:solidFill>
              <a:schemeClr val="tx1"/>
            </a:solidFill>
          </a:ln>
        </p:spPr>
        <p:txBody>
          <a:bodyPr wrap="square" rtlCol="0" anchor="ctr">
            <a:spAutoFit/>
          </a:bodyPr>
          <a:lstStyle/>
          <a:p>
            <a:pPr algn="ctr"/>
            <a:endParaRPr lang="zh-CN" altLang="en-US" sz="1800" dirty="0"/>
          </a:p>
        </p:txBody>
      </p:sp>
      <p:sp>
        <p:nvSpPr>
          <p:cNvPr id="56" name="TextBox 55"/>
          <p:cNvSpPr txBox="1"/>
          <p:nvPr/>
        </p:nvSpPr>
        <p:spPr>
          <a:xfrm>
            <a:off x="7308304" y="2420888"/>
            <a:ext cx="1152128" cy="369332"/>
          </a:xfrm>
          <a:prstGeom prst="rect">
            <a:avLst/>
          </a:prstGeom>
          <a:solidFill>
            <a:schemeClr val="accent1"/>
          </a:solidFill>
          <a:ln>
            <a:solidFill>
              <a:schemeClr val="tx1"/>
            </a:solidFill>
          </a:ln>
        </p:spPr>
        <p:txBody>
          <a:bodyPr wrap="square" rtlCol="0" anchor="ctr">
            <a:spAutoFit/>
          </a:bodyPr>
          <a:lstStyle/>
          <a:p>
            <a:pPr algn="ctr"/>
            <a:endParaRPr lang="zh-CN" altLang="en-US" sz="1800" dirty="0"/>
          </a:p>
        </p:txBody>
      </p:sp>
      <p:sp>
        <p:nvSpPr>
          <p:cNvPr id="57" name="TextBox 56"/>
          <p:cNvSpPr txBox="1"/>
          <p:nvPr/>
        </p:nvSpPr>
        <p:spPr>
          <a:xfrm>
            <a:off x="4499992" y="2291681"/>
            <a:ext cx="1440160" cy="646331"/>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更集中的中央集权制</a:t>
            </a:r>
            <a:endParaRPr lang="zh-CN" altLang="en-US" sz="1800" dirty="0"/>
          </a:p>
        </p:txBody>
      </p:sp>
      <p:sp>
        <p:nvSpPr>
          <p:cNvPr id="58" name="下箭头 57"/>
          <p:cNvSpPr/>
          <p:nvPr/>
        </p:nvSpPr>
        <p:spPr bwMode="auto">
          <a:xfrm flipV="1">
            <a:off x="6300192" y="4149080"/>
            <a:ext cx="360040"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59" name="TextBox 58"/>
          <p:cNvSpPr txBox="1"/>
          <p:nvPr/>
        </p:nvSpPr>
        <p:spPr>
          <a:xfrm>
            <a:off x="6012160" y="3717032"/>
            <a:ext cx="1296144" cy="369332"/>
          </a:xfrm>
          <a:prstGeom prst="rect">
            <a:avLst/>
          </a:prstGeom>
          <a:solidFill>
            <a:schemeClr val="accent1"/>
          </a:solidFill>
          <a:ln>
            <a:solidFill>
              <a:schemeClr val="tx1"/>
            </a:solidFill>
          </a:ln>
        </p:spPr>
        <p:txBody>
          <a:bodyPr wrap="square" rtlCol="0" anchor="ctr">
            <a:spAutoFit/>
          </a:bodyPr>
          <a:lstStyle/>
          <a:p>
            <a:pPr algn="ctr"/>
            <a:r>
              <a:rPr lang="zh-CN" altLang="en-US" sz="1800" dirty="0" smtClean="0"/>
              <a:t>自由放任</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关于中美贸易战</a:t>
            </a:r>
            <a:endParaRPr lang="zh-CN" altLang="en-US" dirty="0"/>
          </a:p>
        </p:txBody>
      </p:sp>
      <p:sp>
        <p:nvSpPr>
          <p:cNvPr id="3" name="内容占位符 2"/>
          <p:cNvSpPr>
            <a:spLocks noGrp="1"/>
          </p:cNvSpPr>
          <p:nvPr>
            <p:ph idx="1"/>
          </p:nvPr>
        </p:nvSpPr>
        <p:spPr/>
        <p:txBody>
          <a:bodyPr/>
          <a:lstStyle/>
          <a:p>
            <a:r>
              <a:rPr lang="zh-CN" altLang="en-US" dirty="0" smtClean="0"/>
              <a:t>中美贸易战的深层原因，在于中国作为“后来者”，其崛起模式挑战了西方模式</a:t>
            </a:r>
            <a:endParaRPr lang="en-US" altLang="zh-CN" dirty="0" smtClean="0"/>
          </a:p>
          <a:p>
            <a:r>
              <a:rPr lang="zh-CN" altLang="en-US" dirty="0" smtClean="0"/>
              <a:t>扬西方模式之长</a:t>
            </a:r>
            <a:r>
              <a:rPr lang="en-US" altLang="zh-CN" dirty="0" smtClean="0"/>
              <a:t>——</a:t>
            </a:r>
            <a:r>
              <a:rPr lang="zh-CN" altLang="en-US" dirty="0" smtClean="0"/>
              <a:t>实用主义，市场经济，全球化模式的国际贸易，甚至资本主义的原始积累</a:t>
            </a:r>
            <a:endParaRPr lang="en-US" altLang="zh-CN" dirty="0" smtClean="0"/>
          </a:p>
          <a:p>
            <a:r>
              <a:rPr lang="zh-CN" altLang="en-US" dirty="0" smtClean="0"/>
              <a:t>避西方模式之“短”</a:t>
            </a:r>
            <a:r>
              <a:rPr lang="en-US" altLang="zh-CN" dirty="0" smtClean="0"/>
              <a:t>——</a:t>
            </a:r>
            <a:r>
              <a:rPr lang="zh-CN" altLang="en-US" dirty="0" smtClean="0"/>
              <a:t>（不展开）</a:t>
            </a:r>
            <a:endParaRPr lang="en-US" altLang="zh-CN" dirty="0" smtClean="0"/>
          </a:p>
          <a:p>
            <a:r>
              <a:rPr lang="zh-CN" altLang="en-US" b="1" dirty="0" smtClean="0">
                <a:latin typeface="微软雅黑" pitchFamily="34" charset="-122"/>
                <a:ea typeface="微软雅黑" pitchFamily="34" charset="-122"/>
              </a:rPr>
              <a:t>中国向西方演进？西方向中国学习？</a:t>
            </a:r>
            <a:endParaRPr lang="zh-CN" altLang="en-US" b="1"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谢谢大家！</a:t>
            </a:r>
            <a:endParaRPr lang="zh-CN" altLang="en-US" dirty="0"/>
          </a:p>
        </p:txBody>
      </p:sp>
      <p:sp>
        <p:nvSpPr>
          <p:cNvPr id="5" name="副标题 4"/>
          <p:cNvSpPr>
            <a:spLocks noGrp="1"/>
          </p:cNvSpPr>
          <p:nvPr>
            <p:ph type="subTitle" idx="1"/>
          </p:nvPr>
        </p:nvSpPr>
        <p:spPr/>
        <p:txBody>
          <a:bodyPr/>
          <a:lstStyle/>
          <a:p>
            <a:r>
              <a:rPr lang="zh-CN" altLang="en-US" dirty="0" smtClean="0"/>
              <a:t>后会有期！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pic>
        <p:nvPicPr>
          <p:cNvPr id="7" name="内容占位符 6" descr="16小灵通漫游未来.jpg"/>
          <p:cNvPicPr>
            <a:picLocks noGrp="1" noChangeAspect="1"/>
          </p:cNvPicPr>
          <p:nvPr>
            <p:ph sz="half" idx="1"/>
          </p:nvPr>
        </p:nvPicPr>
        <p:blipFill>
          <a:blip r:embed="rId2" cstate="print"/>
          <a:stretch>
            <a:fillRect/>
          </a:stretch>
        </p:blipFill>
        <p:spPr>
          <a:xfrm>
            <a:off x="755576" y="1828800"/>
            <a:ext cx="3437165" cy="4577906"/>
          </a:xfrm>
        </p:spPr>
      </p:pic>
      <p:sp>
        <p:nvSpPr>
          <p:cNvPr id="8" name="内容占位符 7"/>
          <p:cNvSpPr>
            <a:spLocks noGrp="1"/>
          </p:cNvSpPr>
          <p:nvPr>
            <p:ph sz="half" idx="2"/>
          </p:nvPr>
        </p:nvSpPr>
        <p:spPr>
          <a:xfrm>
            <a:off x="4648200" y="2060848"/>
            <a:ext cx="3810000" cy="4035152"/>
          </a:xfrm>
        </p:spPr>
        <p:txBody>
          <a:bodyPr/>
          <a:lstStyle/>
          <a:p>
            <a:r>
              <a:rPr lang="en-US" altLang="zh-CN" dirty="0" smtClean="0"/>
              <a:t>《</a:t>
            </a:r>
            <a:r>
              <a:rPr lang="zh-CN" altLang="en-US" dirty="0" smtClean="0"/>
              <a:t>小灵通漫游未来</a:t>
            </a:r>
            <a:r>
              <a:rPr lang="en-US" altLang="zh-CN" dirty="0" smtClean="0"/>
              <a:t>》</a:t>
            </a:r>
          </a:p>
          <a:p>
            <a:r>
              <a:rPr lang="zh-CN" altLang="en-US" dirty="0" smtClean="0"/>
              <a:t>叶永烈著</a:t>
            </a:r>
            <a:endParaRPr lang="en-US" altLang="zh-CN" dirty="0" smtClean="0"/>
          </a:p>
          <a:p>
            <a:r>
              <a:rPr lang="en-US" altLang="zh-CN" dirty="0" smtClean="0"/>
              <a:t>1978</a:t>
            </a:r>
            <a:r>
              <a:rPr lang="zh-CN" altLang="en-US" dirty="0" smtClean="0"/>
              <a:t>年</a:t>
            </a:r>
            <a:r>
              <a:rPr lang="en-US" altLang="zh-CN" dirty="0" smtClean="0"/>
              <a:t>8</a:t>
            </a:r>
            <a:r>
              <a:rPr lang="zh-CN" altLang="en-US" dirty="0" smtClean="0"/>
              <a:t>月出版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pic>
        <p:nvPicPr>
          <p:cNvPr id="4" name="内容占位符 3" descr="16回到未来剧照.jpg"/>
          <p:cNvPicPr>
            <a:picLocks noGrp="1" noChangeAspect="1"/>
          </p:cNvPicPr>
          <p:nvPr>
            <p:ph idx="1"/>
          </p:nvPr>
        </p:nvPicPr>
        <p:blipFill>
          <a:blip r:embed="rId2" cstate="print"/>
          <a:stretch>
            <a:fillRect/>
          </a:stretch>
        </p:blipFill>
        <p:spPr>
          <a:xfrm>
            <a:off x="889000" y="1898650"/>
            <a:ext cx="7366000" cy="41275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484784"/>
            <a:ext cx="7772400" cy="4611216"/>
          </a:xfrm>
        </p:spPr>
        <p:txBody>
          <a:bodyPr/>
          <a:lstStyle/>
          <a:p>
            <a:r>
              <a:rPr lang="zh-CN" altLang="en-US" dirty="0" smtClean="0"/>
              <a:t>美国学者菲利普</a:t>
            </a:r>
            <a:r>
              <a:rPr lang="en-US" altLang="zh-CN" dirty="0" smtClean="0"/>
              <a:t>•</a:t>
            </a:r>
            <a:r>
              <a:rPr lang="zh-CN" altLang="en-US" dirty="0" smtClean="0"/>
              <a:t>泰特罗克（</a:t>
            </a:r>
            <a:r>
              <a:rPr lang="en-US" altLang="zh-CN" dirty="0" smtClean="0"/>
              <a:t>Philip </a:t>
            </a:r>
            <a:r>
              <a:rPr lang="en-US" altLang="zh-CN" dirty="0" err="1" smtClean="0"/>
              <a:t>Tetlock</a:t>
            </a:r>
            <a:r>
              <a:rPr lang="zh-CN" altLang="en-US" dirty="0" smtClean="0"/>
              <a:t>）曾对专家预测的准确度做过一次大规模的检查，最后的结论是</a:t>
            </a:r>
            <a:r>
              <a:rPr lang="en-US" altLang="zh-CN" dirty="0" smtClean="0"/>
              <a:t>——</a:t>
            </a:r>
          </a:p>
          <a:p>
            <a:r>
              <a:rPr lang="zh-CN" altLang="en-US" b="1" dirty="0" smtClean="0">
                <a:latin typeface="微软雅黑" pitchFamily="34" charset="-122"/>
                <a:ea typeface="微软雅黑" pitchFamily="34" charset="-122"/>
              </a:rPr>
              <a:t>“平均而言，专家的预测只比投掷飞镖的黑猩猩略微准确一些。”</a:t>
            </a:r>
            <a:endParaRPr lang="zh-CN" altLang="en-US" b="1" dirty="0">
              <a:latin typeface="微软雅黑" pitchFamily="34" charset="-122"/>
              <a:ea typeface="微软雅黑" pitchFamily="34" charset="-122"/>
            </a:endParaRPr>
          </a:p>
        </p:txBody>
      </p:sp>
      <p:pic>
        <p:nvPicPr>
          <p:cNvPr id="4" name="图片 3" descr="16Chimpanzee throwing darts.jpg"/>
          <p:cNvPicPr>
            <a:picLocks noChangeAspect="1"/>
          </p:cNvPicPr>
          <p:nvPr/>
        </p:nvPicPr>
        <p:blipFill>
          <a:blip r:embed="rId2" cstate="print"/>
          <a:stretch>
            <a:fillRect/>
          </a:stretch>
        </p:blipFill>
        <p:spPr>
          <a:xfrm>
            <a:off x="2771800" y="4221088"/>
            <a:ext cx="3733323" cy="24928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p:txBody>
          <a:bodyPr/>
          <a:lstStyle/>
          <a:p>
            <a:r>
              <a:rPr lang="zh-CN" altLang="en-US" dirty="0" smtClean="0"/>
              <a:t>当下人类预测未来的真实能力，介于两个极端之间</a:t>
            </a:r>
            <a:endParaRPr lang="en-US" altLang="zh-CN" dirty="0" smtClean="0"/>
          </a:p>
          <a:p>
            <a:r>
              <a:rPr lang="zh-CN" altLang="en-US" dirty="0" smtClean="0"/>
              <a:t>心理学揭示的“人性之常”，虽然不能让我们精确地预测未来，但可以筛选掉一些基本不可能发生的场景，从而不必在这些场景的想象上浪费精力</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484784"/>
            <a:ext cx="7772400" cy="5229200"/>
          </a:xfrm>
        </p:spPr>
        <p:txBody>
          <a:bodyPr>
            <a:normAutofit fontScale="92500" lnSpcReduction="10000"/>
          </a:bodyPr>
          <a:lstStyle/>
          <a:p>
            <a:r>
              <a:rPr lang="zh-CN" altLang="en-US" b="1" dirty="0" smtClean="0">
                <a:latin typeface="微软雅黑" pitchFamily="34" charset="-122"/>
                <a:ea typeface="微软雅黑" pitchFamily="34" charset="-122"/>
              </a:rPr>
              <a:t>第一类：基于当前现实对物质文明的具体预测，由于受到时代局限，可以理解</a:t>
            </a:r>
            <a:endParaRPr lang="en-US" altLang="zh-CN" b="1" dirty="0" smtClean="0">
              <a:latin typeface="微软雅黑" pitchFamily="34" charset="-122"/>
              <a:ea typeface="微软雅黑" pitchFamily="34" charset="-122"/>
            </a:endParaRPr>
          </a:p>
          <a:p>
            <a:r>
              <a:rPr lang="zh-CN" altLang="en-US" dirty="0" smtClean="0"/>
              <a:t>穿的方面，玲珑五色，男女服饰的差异极大缩小，基本上都是涤纶面料，棉布面料不要有了。</a:t>
            </a:r>
            <a:endParaRPr lang="en-US" altLang="zh-CN" dirty="0" smtClean="0"/>
          </a:p>
          <a:p>
            <a:r>
              <a:rPr lang="zh-CN" altLang="en-US" dirty="0" smtClean="0"/>
              <a:t>行的方面，脚踏车给小孩用，大人一律用三轮机动车，这样油料节省；老人因为吃了长生药，寿命不断延长，开车</a:t>
            </a:r>
            <a:r>
              <a:rPr lang="en-US" altLang="zh-CN" dirty="0" smtClean="0"/>
              <a:t>100</a:t>
            </a:r>
            <a:r>
              <a:rPr lang="zh-CN" altLang="en-US" dirty="0" smtClean="0"/>
              <a:t>岁也没有问题，</a:t>
            </a:r>
            <a:r>
              <a:rPr lang="en-US" altLang="zh-CN" dirty="0" smtClean="0"/>
              <a:t>1958</a:t>
            </a:r>
            <a:r>
              <a:rPr lang="zh-CN" altLang="en-US" dirty="0" smtClean="0"/>
              <a:t>年时候的中年人到那时候照样有力气劳动。火车自动化无人化，好像流水线一样在全国来回走，也不要钱，长距离旅行就靠火车。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700808"/>
            <a:ext cx="7772400" cy="4824536"/>
          </a:xfrm>
        </p:spPr>
        <p:txBody>
          <a:bodyPr/>
          <a:lstStyle/>
          <a:p>
            <a:r>
              <a:rPr lang="zh-CN" altLang="en-US" b="1" dirty="0" smtClean="0">
                <a:latin typeface="微软雅黑" pitchFamily="34" charset="-122"/>
                <a:ea typeface="微软雅黑" pitchFamily="34" charset="-122"/>
              </a:rPr>
              <a:t>第二类：对“万能机器”的迷恋，出于非实证性的信仰</a:t>
            </a:r>
            <a:endParaRPr lang="en-US" altLang="zh-CN" b="1" dirty="0" smtClean="0">
              <a:latin typeface="微软雅黑" pitchFamily="34" charset="-122"/>
              <a:ea typeface="微软雅黑" pitchFamily="34" charset="-122"/>
            </a:endParaRPr>
          </a:p>
          <a:p>
            <a:r>
              <a:rPr lang="zh-CN" altLang="en-US" dirty="0" smtClean="0"/>
              <a:t>用的方面，大致是原来的工厂解散后，留下几个万能机器，你要点什么东西，去看看有没有；没有的当场又造不出来的，写一张大字报贴在门口，请会做的人来做；</a:t>
            </a:r>
            <a:r>
              <a:rPr lang="en-US" altLang="zh-CN" dirty="0" smtClean="0"/>
              <a:t>……</a:t>
            </a:r>
          </a:p>
          <a:p>
            <a:r>
              <a:rPr lang="zh-CN" altLang="en-US" dirty="0" smtClean="0"/>
              <a:t>破掉的被子和日用品可以去万能机器那里自己制造或者领取。</a:t>
            </a:r>
            <a:endParaRPr lang="en-US" altLang="zh-CN" dirty="0" smtClean="0"/>
          </a:p>
          <a:p>
            <a:endParaRPr lang="zh-CN" altLang="en-US" b="1"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从一则预言说起</a:t>
            </a:r>
            <a:endParaRPr lang="zh-CN" altLang="en-US" dirty="0"/>
          </a:p>
        </p:txBody>
      </p:sp>
      <p:sp>
        <p:nvSpPr>
          <p:cNvPr id="3" name="内容占位符 2"/>
          <p:cNvSpPr>
            <a:spLocks noGrp="1"/>
          </p:cNvSpPr>
          <p:nvPr>
            <p:ph idx="1"/>
          </p:nvPr>
        </p:nvSpPr>
        <p:spPr>
          <a:xfrm>
            <a:off x="685800" y="1556792"/>
            <a:ext cx="7772400" cy="5040560"/>
          </a:xfrm>
        </p:spPr>
        <p:txBody>
          <a:bodyPr>
            <a:normAutofit lnSpcReduction="10000"/>
          </a:bodyPr>
          <a:lstStyle/>
          <a:p>
            <a:r>
              <a:rPr lang="zh-CN" altLang="en-US" b="1" dirty="0" smtClean="0">
                <a:latin typeface="微软雅黑" pitchFamily="34" charset="-122"/>
                <a:ea typeface="微软雅黑" pitchFamily="34" charset="-122"/>
              </a:rPr>
              <a:t>第三类：涉及到人类心理和社会的预言，完全违背心理学规律</a:t>
            </a:r>
            <a:endParaRPr lang="en-US" altLang="zh-CN" b="1" dirty="0" smtClean="0">
              <a:latin typeface="微软雅黑" pitchFamily="34" charset="-122"/>
              <a:ea typeface="微软雅黑" pitchFamily="34" charset="-122"/>
            </a:endParaRPr>
          </a:p>
          <a:p>
            <a:r>
              <a:rPr lang="en-US" altLang="zh-CN" dirty="0" smtClean="0"/>
              <a:t> </a:t>
            </a:r>
            <a:r>
              <a:rPr lang="zh-CN" altLang="en-US" dirty="0" smtClean="0"/>
              <a:t>吃的方面，凡是重要的路口，原来设立饭店、点心店、茶水店的地方，早上</a:t>
            </a:r>
            <a:r>
              <a:rPr lang="zh-CN" altLang="en-US" b="1" dirty="0" smtClean="0">
                <a:latin typeface="微软雅黑" pitchFamily="34" charset="-122"/>
                <a:ea typeface="微软雅黑" pitchFamily="34" charset="-122"/>
              </a:rPr>
              <a:t>自动有人</a:t>
            </a:r>
            <a:r>
              <a:rPr lang="zh-CN" altLang="en-US" dirty="0" smtClean="0"/>
              <a:t>把客饭烧好，米饭和几种面食做好，放在保温桶里，</a:t>
            </a:r>
            <a:r>
              <a:rPr lang="zh-CN" altLang="en-US" b="1" dirty="0" smtClean="0">
                <a:latin typeface="微软雅黑" pitchFamily="34" charset="-122"/>
                <a:ea typeface="微软雅黑" pitchFamily="34" charset="-122"/>
              </a:rPr>
              <a:t>谁路过的就可以进来吃，看到吃得差不多了，就从旁边的预留的小仓库里拿出一些原料来烧好，给后面的人吃。</a:t>
            </a:r>
            <a:r>
              <a:rPr lang="en-US" altLang="zh-CN" dirty="0" smtClean="0"/>
              <a:t>……</a:t>
            </a:r>
            <a:r>
              <a:rPr lang="zh-CN" altLang="en-US" dirty="0" smtClean="0"/>
              <a:t>郊外的土地里的菜和猪，</a:t>
            </a:r>
            <a:r>
              <a:rPr lang="zh-CN" altLang="en-US" b="1" dirty="0" smtClean="0">
                <a:latin typeface="微软雅黑" pitchFamily="34" charset="-122"/>
                <a:ea typeface="微软雅黑" pitchFamily="34" charset="-122"/>
              </a:rPr>
              <a:t>都自动有人杀好、切好、摘好，自动就近送来</a:t>
            </a:r>
            <a:r>
              <a:rPr lang="zh-CN" altLang="en-US"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工业">
  <a:themeElements>
    <a:clrScheme name="TR_0704 print PowerPlugs Templates for PowerPoint 15">
      <a:dk1>
        <a:srgbClr val="000000"/>
      </a:dk1>
      <a:lt1>
        <a:srgbClr val="FFFFFF"/>
      </a:lt1>
      <a:dk2>
        <a:srgbClr val="FFFFFF"/>
      </a:dk2>
      <a:lt2>
        <a:srgbClr val="B2B2B2"/>
      </a:lt2>
      <a:accent1>
        <a:srgbClr val="A8A400"/>
      </a:accent1>
      <a:accent2>
        <a:srgbClr val="99CC00"/>
      </a:accent2>
      <a:accent3>
        <a:srgbClr val="FFFFFF"/>
      </a:accent3>
      <a:accent4>
        <a:srgbClr val="000000"/>
      </a:accent4>
      <a:accent5>
        <a:srgbClr val="D1CFAA"/>
      </a:accent5>
      <a:accent6>
        <a:srgbClr val="8AB900"/>
      </a:accent6>
      <a:hlink>
        <a:srgbClr val="FF9933"/>
      </a:hlink>
      <a:folHlink>
        <a:srgbClr val="808080"/>
      </a:folHlink>
    </a:clrScheme>
    <a:fontScheme name="TR_0704 print PowerPlugs Templates for 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TR_0704 print PowerPlugs Templates for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_0704 print PowerPlugs Templates for 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R_0704 print PowerPlugs Templates for 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R_0704 print PowerPlugs Templates for 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R_0704 print PowerPlugs Templates for 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R_0704 print PowerPlugs Templates for 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R_0704 print PowerPlugs Templates for PowerPoin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R_0704 print PowerPlugs Templates for 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R_0704 print PowerPlugs Templates for 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_0704 print PowerPlugs Templates for 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R_0704 print PowerPlugs Templates for 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R_0704 print PowerPlugs Templates for 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R_0704 print PowerPlugs Templates for PowerPoint 13">
        <a:dk1>
          <a:srgbClr val="000000"/>
        </a:dk1>
        <a:lt1>
          <a:srgbClr val="FFFFFF"/>
        </a:lt1>
        <a:dk2>
          <a:srgbClr val="6600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_0704 print PowerPlugs Templates for PowerPoint 14">
        <a:dk1>
          <a:srgbClr val="336699"/>
        </a:dk1>
        <a:lt1>
          <a:srgbClr val="FFFFFF"/>
        </a:lt1>
        <a:dk2>
          <a:srgbClr val="000000"/>
        </a:dk2>
        <a:lt2>
          <a:srgbClr val="FFFFFF"/>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_0704 print PowerPlugs Templates for PowerPoint 15">
        <a:dk1>
          <a:srgbClr val="000000"/>
        </a:dk1>
        <a:lt1>
          <a:srgbClr val="FFFFFF"/>
        </a:lt1>
        <a:dk2>
          <a:srgbClr val="FFFFFF"/>
        </a:dk2>
        <a:lt2>
          <a:srgbClr val="B2B2B2"/>
        </a:lt2>
        <a:accent1>
          <a:srgbClr val="A8A400"/>
        </a:accent1>
        <a:accent2>
          <a:srgbClr val="99CC00"/>
        </a:accent2>
        <a:accent3>
          <a:srgbClr val="FFFFFF"/>
        </a:accent3>
        <a:accent4>
          <a:srgbClr val="000000"/>
        </a:accent4>
        <a:accent5>
          <a:srgbClr val="D1CFAA"/>
        </a:accent5>
        <a:accent6>
          <a:srgbClr val="8AB900"/>
        </a:accent6>
        <a:hlink>
          <a:srgbClr val="FF9933"/>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工业</Template>
  <TotalTime>1907</TotalTime>
  <Words>1293</Words>
  <Application>Microsoft Office PowerPoint</Application>
  <PresentationFormat>全屏显示(4:3)</PresentationFormat>
  <Paragraphs>121</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微软雅黑</vt:lpstr>
      <vt:lpstr>Arial</vt:lpstr>
      <vt:lpstr>Times</vt:lpstr>
      <vt:lpstr>工业</vt:lpstr>
      <vt:lpstr>如何现代地想象未来</vt:lpstr>
      <vt:lpstr>从一则预言说起</vt:lpstr>
      <vt:lpstr>从一则预言说起</vt:lpstr>
      <vt:lpstr>从一则预言说起</vt:lpstr>
      <vt:lpstr>从一则预言说起</vt:lpstr>
      <vt:lpstr>从一则预言说起</vt:lpstr>
      <vt:lpstr>从一则预言说起</vt:lpstr>
      <vt:lpstr>从一则预言说起</vt:lpstr>
      <vt:lpstr>从一则预言说起</vt:lpstr>
      <vt:lpstr>从一则预言说起</vt:lpstr>
      <vt:lpstr>心理学的重要性</vt:lpstr>
      <vt:lpstr>大数据时代的心理学</vt:lpstr>
      <vt:lpstr>大数据时代的心理学</vt:lpstr>
      <vt:lpstr>大数据时代的心理学</vt:lpstr>
      <vt:lpstr>大数据时代的心理学</vt:lpstr>
      <vt:lpstr>大数据时代的心理学</vt:lpstr>
      <vt:lpstr>大数据时代的心理学</vt:lpstr>
      <vt:lpstr>人工智能的发展</vt:lpstr>
      <vt:lpstr>人工智能的发展</vt:lpstr>
      <vt:lpstr>从心理学出发对未来大势的预测</vt:lpstr>
      <vt:lpstr>关于中美贸易战</vt:lpstr>
      <vt:lpstr>关于中美贸易战</vt:lpstr>
      <vt:lpstr>谢谢大家！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了解我们的身体</dc:title>
  <dc:creator>Benjamin Liu</dc:creator>
  <cp:lastModifiedBy>Benjamin Liu</cp:lastModifiedBy>
  <cp:revision>169</cp:revision>
  <dcterms:created xsi:type="dcterms:W3CDTF">2018-05-07T02:43:59Z</dcterms:created>
  <dcterms:modified xsi:type="dcterms:W3CDTF">2021-01-11T10:44:50Z</dcterms:modified>
</cp:coreProperties>
</file>