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276" r:id="rId3"/>
    <p:sldId id="257" r:id="rId4"/>
    <p:sldId id="277" r:id="rId5"/>
    <p:sldId id="278" r:id="rId6"/>
    <p:sldId id="279" r:id="rId7"/>
    <p:sldId id="280" r:id="rId8"/>
    <p:sldId id="281" r:id="rId9"/>
    <p:sldId id="285" r:id="rId10"/>
    <p:sldId id="283" r:id="rId11"/>
    <p:sldId id="275" r:id="rId12"/>
    <p:sldId id="28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4660"/>
  </p:normalViewPr>
  <p:slideViewPr>
    <p:cSldViewPr snapToGrid="0">
      <p:cViewPr varScale="1">
        <p:scale>
          <a:sx n="57" d="100"/>
          <a:sy n="57" d="100"/>
        </p:scale>
        <p:origin x="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BF919-F1C0-4445-A0AB-7EB5F666F73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85F6746-8784-40C9-BD3B-440C3C45E33C}">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商品和货币</a:t>
          </a:r>
        </a:p>
      </dgm:t>
    </dgm:pt>
    <dgm:pt modelId="{A11CB0F3-7FA6-48BC-B597-D0C2730AFB43}" type="parTrans" cxnId="{49F86A92-C84C-4372-A39E-39D8A804CB8D}">
      <dgm:prSet/>
      <dgm:spPr/>
      <dgm:t>
        <a:bodyPr/>
        <a:lstStyle/>
        <a:p>
          <a:endParaRPr lang="zh-CN" altLang="en-US"/>
        </a:p>
      </dgm:t>
    </dgm:pt>
    <dgm:pt modelId="{DBD7511A-2DF6-448B-B24E-CB90C1F46A51}" type="sibTrans" cxnId="{49F86A92-C84C-4372-A39E-39D8A804CB8D}">
      <dgm:prSet/>
      <dgm:spPr/>
      <dgm:t>
        <a:bodyPr/>
        <a:lstStyle/>
        <a:p>
          <a:endParaRPr lang="zh-CN" altLang="en-US"/>
        </a:p>
      </dgm:t>
    </dgm:pt>
    <dgm:pt modelId="{F6D6BF69-FD2D-40B5-BD01-DAAB784D4047}">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资本和剩余价值</a:t>
          </a:r>
        </a:p>
      </dgm:t>
    </dgm:pt>
    <dgm:pt modelId="{EC9E8165-2724-4FA0-B1D8-E6B685D8E0D6}" type="parTrans" cxnId="{52ECDB91-89FE-40ED-BDBF-92DA6D71D48D}">
      <dgm:prSet/>
      <dgm:spPr/>
      <dgm:t>
        <a:bodyPr/>
        <a:lstStyle/>
        <a:p>
          <a:endParaRPr lang="zh-CN" altLang="en-US"/>
        </a:p>
      </dgm:t>
    </dgm:pt>
    <dgm:pt modelId="{CA02A831-07B9-41E4-A05F-2613487C573B}" type="sibTrans" cxnId="{52ECDB91-89FE-40ED-BDBF-92DA6D71D48D}">
      <dgm:prSet/>
      <dgm:spPr/>
      <dgm:t>
        <a:bodyPr/>
        <a:lstStyle/>
        <a:p>
          <a:endParaRPr lang="zh-CN" altLang="en-US"/>
        </a:p>
      </dgm:t>
    </dgm:pt>
    <dgm:pt modelId="{3CA44E1C-9C59-4F1C-87A9-53312B4E5573}">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资本的流通过程</a:t>
          </a:r>
        </a:p>
      </dgm:t>
    </dgm:pt>
    <dgm:pt modelId="{F16E4FCD-284E-424F-8252-5300B40B52B5}" type="parTrans" cxnId="{C81D294C-25D0-4BD5-BF49-F14482907A7B}">
      <dgm:prSet/>
      <dgm:spPr/>
      <dgm:t>
        <a:bodyPr/>
        <a:lstStyle/>
        <a:p>
          <a:endParaRPr lang="zh-CN" altLang="en-US"/>
        </a:p>
      </dgm:t>
    </dgm:pt>
    <dgm:pt modelId="{778F0046-3B7B-4963-9DC1-2849F6926BFF}" type="sibTrans" cxnId="{C81D294C-25D0-4BD5-BF49-F14482907A7B}">
      <dgm:prSet/>
      <dgm:spPr/>
      <dgm:t>
        <a:bodyPr/>
        <a:lstStyle/>
        <a:p>
          <a:endParaRPr lang="zh-CN" altLang="en-US"/>
        </a:p>
      </dgm:t>
    </dgm:pt>
    <dgm:pt modelId="{EBAD9E6C-C9A0-4AF9-80C6-EE98BDB48B89}">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平均利润和生产价格</a:t>
          </a:r>
        </a:p>
      </dgm:t>
    </dgm:pt>
    <dgm:pt modelId="{B0DB5181-F44A-4D26-A450-CB7715BC6A9C}" type="parTrans" cxnId="{51804013-4E80-4792-94B3-9A4C870D8C8E}">
      <dgm:prSet/>
      <dgm:spPr/>
      <dgm:t>
        <a:bodyPr/>
        <a:lstStyle/>
        <a:p>
          <a:endParaRPr lang="zh-CN" altLang="en-US"/>
        </a:p>
      </dgm:t>
    </dgm:pt>
    <dgm:pt modelId="{30E9402E-D62C-46BF-BAB2-5BD990E700F0}" type="sibTrans" cxnId="{51804013-4E80-4792-94B3-9A4C870D8C8E}">
      <dgm:prSet/>
      <dgm:spPr/>
      <dgm:t>
        <a:bodyPr/>
        <a:lstStyle/>
        <a:p>
          <a:endParaRPr lang="zh-CN" altLang="en-US"/>
        </a:p>
      </dgm:t>
    </dgm:pt>
    <dgm:pt modelId="{8EE2836D-04DD-446A-BA7A-4698018289B8}">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商业利润、借贷利息和地租</a:t>
          </a:r>
        </a:p>
      </dgm:t>
    </dgm:pt>
    <dgm:pt modelId="{9E701840-96E7-4586-BC6A-9ED8BAF95D54}" type="parTrans" cxnId="{ED2A2B7C-7EEE-4B4C-8890-D1F6517D9186}">
      <dgm:prSet/>
      <dgm:spPr/>
      <dgm:t>
        <a:bodyPr/>
        <a:lstStyle/>
        <a:p>
          <a:endParaRPr lang="zh-CN" altLang="en-US"/>
        </a:p>
      </dgm:t>
    </dgm:pt>
    <dgm:pt modelId="{993F4AA2-6983-4A8A-BE83-22D56E1A7162}" type="sibTrans" cxnId="{ED2A2B7C-7EEE-4B4C-8890-D1F6517D9186}">
      <dgm:prSet/>
      <dgm:spPr/>
      <dgm:t>
        <a:bodyPr/>
        <a:lstStyle/>
        <a:p>
          <a:endParaRPr lang="zh-CN" altLang="en-US"/>
        </a:p>
      </dgm:t>
    </dgm:pt>
    <dgm:pt modelId="{2E983C78-18CA-4C1F-BA8B-73CB0C6EDF14}" type="pres">
      <dgm:prSet presAssocID="{C8BBF919-F1C0-4445-A0AB-7EB5F666F738}" presName="Name0" presStyleCnt="0">
        <dgm:presLayoutVars>
          <dgm:chMax val="7"/>
          <dgm:chPref val="7"/>
          <dgm:dir/>
        </dgm:presLayoutVars>
      </dgm:prSet>
      <dgm:spPr/>
    </dgm:pt>
    <dgm:pt modelId="{A6D5087C-45D5-4643-99F1-B6FEF8EF6F0B}" type="pres">
      <dgm:prSet presAssocID="{C8BBF919-F1C0-4445-A0AB-7EB5F666F738}" presName="Name1" presStyleCnt="0"/>
      <dgm:spPr/>
    </dgm:pt>
    <dgm:pt modelId="{6AA5476F-5A1A-44D0-8485-9F106FB99A21}" type="pres">
      <dgm:prSet presAssocID="{C8BBF919-F1C0-4445-A0AB-7EB5F666F738}" presName="cycle" presStyleCnt="0"/>
      <dgm:spPr/>
    </dgm:pt>
    <dgm:pt modelId="{323C02CE-C089-4D8F-BB4E-3EB79E3DEE12}" type="pres">
      <dgm:prSet presAssocID="{C8BBF919-F1C0-4445-A0AB-7EB5F666F738}" presName="srcNode" presStyleLbl="node1" presStyleIdx="0" presStyleCnt="5"/>
      <dgm:spPr/>
    </dgm:pt>
    <dgm:pt modelId="{06B85713-9814-4364-AA61-A832898B2B00}" type="pres">
      <dgm:prSet presAssocID="{C8BBF919-F1C0-4445-A0AB-7EB5F666F738}" presName="conn" presStyleLbl="parChTrans1D2" presStyleIdx="0" presStyleCnt="1"/>
      <dgm:spPr/>
    </dgm:pt>
    <dgm:pt modelId="{D78BFB10-7919-4026-B035-39EDFE5BB48E}" type="pres">
      <dgm:prSet presAssocID="{C8BBF919-F1C0-4445-A0AB-7EB5F666F738}" presName="extraNode" presStyleLbl="node1" presStyleIdx="0" presStyleCnt="5"/>
      <dgm:spPr/>
    </dgm:pt>
    <dgm:pt modelId="{A233C59C-2DDD-4190-8C69-763588F16D2F}" type="pres">
      <dgm:prSet presAssocID="{C8BBF919-F1C0-4445-A0AB-7EB5F666F738}" presName="dstNode" presStyleLbl="node1" presStyleIdx="0" presStyleCnt="5"/>
      <dgm:spPr/>
    </dgm:pt>
    <dgm:pt modelId="{7D635C54-F0ED-4D73-8D9F-41C34727EE9E}" type="pres">
      <dgm:prSet presAssocID="{385F6746-8784-40C9-BD3B-440C3C45E33C}" presName="text_1" presStyleLbl="node1" presStyleIdx="0" presStyleCnt="5">
        <dgm:presLayoutVars>
          <dgm:bulletEnabled val="1"/>
        </dgm:presLayoutVars>
      </dgm:prSet>
      <dgm:spPr/>
    </dgm:pt>
    <dgm:pt modelId="{3A03C6E7-AE8F-43E6-AE4A-10CC4F131906}" type="pres">
      <dgm:prSet presAssocID="{385F6746-8784-40C9-BD3B-440C3C45E33C}" presName="accent_1" presStyleCnt="0"/>
      <dgm:spPr/>
    </dgm:pt>
    <dgm:pt modelId="{7097CC8A-D6B0-45A4-AF13-88E9E24BC17E}" type="pres">
      <dgm:prSet presAssocID="{385F6746-8784-40C9-BD3B-440C3C45E33C}" presName="accentRepeatNode" presStyleLbl="solidFgAcc1" presStyleIdx="0" presStyleCnt="5"/>
      <dgm:spPr/>
    </dgm:pt>
    <dgm:pt modelId="{0CA6DFB0-0DC6-4BE7-BA36-45A907379057}" type="pres">
      <dgm:prSet presAssocID="{F6D6BF69-FD2D-40B5-BD01-DAAB784D4047}" presName="text_2" presStyleLbl="node1" presStyleIdx="1" presStyleCnt="5">
        <dgm:presLayoutVars>
          <dgm:bulletEnabled val="1"/>
        </dgm:presLayoutVars>
      </dgm:prSet>
      <dgm:spPr/>
    </dgm:pt>
    <dgm:pt modelId="{220F334A-4683-4B1A-98A6-2E1E03AEE1C2}" type="pres">
      <dgm:prSet presAssocID="{F6D6BF69-FD2D-40B5-BD01-DAAB784D4047}" presName="accent_2" presStyleCnt="0"/>
      <dgm:spPr/>
    </dgm:pt>
    <dgm:pt modelId="{C8352B33-CC1D-4C42-8E38-CC42863FE896}" type="pres">
      <dgm:prSet presAssocID="{F6D6BF69-FD2D-40B5-BD01-DAAB784D4047}" presName="accentRepeatNode" presStyleLbl="solidFgAcc1" presStyleIdx="1" presStyleCnt="5"/>
      <dgm:spPr/>
    </dgm:pt>
    <dgm:pt modelId="{64285868-8C93-4D0F-B022-7B6437E6E7B7}" type="pres">
      <dgm:prSet presAssocID="{3CA44E1C-9C59-4F1C-87A9-53312B4E5573}" presName="text_3" presStyleLbl="node1" presStyleIdx="2" presStyleCnt="5">
        <dgm:presLayoutVars>
          <dgm:bulletEnabled val="1"/>
        </dgm:presLayoutVars>
      </dgm:prSet>
      <dgm:spPr/>
    </dgm:pt>
    <dgm:pt modelId="{C76FA3F2-E11C-49CA-870C-C2945460AF9B}" type="pres">
      <dgm:prSet presAssocID="{3CA44E1C-9C59-4F1C-87A9-53312B4E5573}" presName="accent_3" presStyleCnt="0"/>
      <dgm:spPr/>
    </dgm:pt>
    <dgm:pt modelId="{E035461C-8E71-4DD1-9AE4-B56D0C27F755}" type="pres">
      <dgm:prSet presAssocID="{3CA44E1C-9C59-4F1C-87A9-53312B4E5573}" presName="accentRepeatNode" presStyleLbl="solidFgAcc1" presStyleIdx="2" presStyleCnt="5"/>
      <dgm:spPr/>
    </dgm:pt>
    <dgm:pt modelId="{ABD907C5-5A76-4A56-8047-66786652B440}" type="pres">
      <dgm:prSet presAssocID="{EBAD9E6C-C9A0-4AF9-80C6-EE98BDB48B89}" presName="text_4" presStyleLbl="node1" presStyleIdx="3" presStyleCnt="5">
        <dgm:presLayoutVars>
          <dgm:bulletEnabled val="1"/>
        </dgm:presLayoutVars>
      </dgm:prSet>
      <dgm:spPr/>
    </dgm:pt>
    <dgm:pt modelId="{D6EB3A5C-3CFF-4421-989E-8EEC5DE11099}" type="pres">
      <dgm:prSet presAssocID="{EBAD9E6C-C9A0-4AF9-80C6-EE98BDB48B89}" presName="accent_4" presStyleCnt="0"/>
      <dgm:spPr/>
    </dgm:pt>
    <dgm:pt modelId="{C83C2B49-C758-4B75-8867-94010CEFF12E}" type="pres">
      <dgm:prSet presAssocID="{EBAD9E6C-C9A0-4AF9-80C6-EE98BDB48B89}" presName="accentRepeatNode" presStyleLbl="solidFgAcc1" presStyleIdx="3" presStyleCnt="5"/>
      <dgm:spPr/>
    </dgm:pt>
    <dgm:pt modelId="{8A415A4A-49D9-4F18-8762-AE9F78EE54CF}" type="pres">
      <dgm:prSet presAssocID="{8EE2836D-04DD-446A-BA7A-4698018289B8}" presName="text_5" presStyleLbl="node1" presStyleIdx="4" presStyleCnt="5">
        <dgm:presLayoutVars>
          <dgm:bulletEnabled val="1"/>
        </dgm:presLayoutVars>
      </dgm:prSet>
      <dgm:spPr/>
    </dgm:pt>
    <dgm:pt modelId="{1FD33213-740C-4746-922A-8B4030B046A4}" type="pres">
      <dgm:prSet presAssocID="{8EE2836D-04DD-446A-BA7A-4698018289B8}" presName="accent_5" presStyleCnt="0"/>
      <dgm:spPr/>
    </dgm:pt>
    <dgm:pt modelId="{4055BC96-146D-464B-A598-E754CF354C56}" type="pres">
      <dgm:prSet presAssocID="{8EE2836D-04DD-446A-BA7A-4698018289B8}" presName="accentRepeatNode" presStyleLbl="solidFgAcc1" presStyleIdx="4" presStyleCnt="5"/>
      <dgm:spPr/>
    </dgm:pt>
  </dgm:ptLst>
  <dgm:cxnLst>
    <dgm:cxn modelId="{51804013-4E80-4792-94B3-9A4C870D8C8E}" srcId="{C8BBF919-F1C0-4445-A0AB-7EB5F666F738}" destId="{EBAD9E6C-C9A0-4AF9-80C6-EE98BDB48B89}" srcOrd="3" destOrd="0" parTransId="{B0DB5181-F44A-4D26-A450-CB7715BC6A9C}" sibTransId="{30E9402E-D62C-46BF-BAB2-5BD990E700F0}"/>
    <dgm:cxn modelId="{81C6EE17-C2E8-4894-B111-3638596F7429}" type="presOf" srcId="{F6D6BF69-FD2D-40B5-BD01-DAAB784D4047}" destId="{0CA6DFB0-0DC6-4BE7-BA36-45A907379057}" srcOrd="0" destOrd="0" presId="urn:microsoft.com/office/officeart/2008/layout/VerticalCurvedList"/>
    <dgm:cxn modelId="{4BA18E1B-313F-4B7F-BDBA-66FE9BB66812}" type="presOf" srcId="{DBD7511A-2DF6-448B-B24E-CB90C1F46A51}" destId="{06B85713-9814-4364-AA61-A832898B2B00}" srcOrd="0" destOrd="0" presId="urn:microsoft.com/office/officeart/2008/layout/VerticalCurvedList"/>
    <dgm:cxn modelId="{AFF85425-59ED-407B-8DD8-E16E96CB5521}" type="presOf" srcId="{C8BBF919-F1C0-4445-A0AB-7EB5F666F738}" destId="{2E983C78-18CA-4C1F-BA8B-73CB0C6EDF14}" srcOrd="0" destOrd="0" presId="urn:microsoft.com/office/officeart/2008/layout/VerticalCurvedList"/>
    <dgm:cxn modelId="{1169BB5D-B832-47CB-8A2F-38CEB8728EE9}" type="presOf" srcId="{8EE2836D-04DD-446A-BA7A-4698018289B8}" destId="{8A415A4A-49D9-4F18-8762-AE9F78EE54CF}" srcOrd="0" destOrd="0" presId="urn:microsoft.com/office/officeart/2008/layout/VerticalCurvedList"/>
    <dgm:cxn modelId="{C81D294C-25D0-4BD5-BF49-F14482907A7B}" srcId="{C8BBF919-F1C0-4445-A0AB-7EB5F666F738}" destId="{3CA44E1C-9C59-4F1C-87A9-53312B4E5573}" srcOrd="2" destOrd="0" parTransId="{F16E4FCD-284E-424F-8252-5300B40B52B5}" sibTransId="{778F0046-3B7B-4963-9DC1-2849F6926BFF}"/>
    <dgm:cxn modelId="{ED2A2B7C-7EEE-4B4C-8890-D1F6517D9186}" srcId="{C8BBF919-F1C0-4445-A0AB-7EB5F666F738}" destId="{8EE2836D-04DD-446A-BA7A-4698018289B8}" srcOrd="4" destOrd="0" parTransId="{9E701840-96E7-4586-BC6A-9ED8BAF95D54}" sibTransId="{993F4AA2-6983-4A8A-BE83-22D56E1A7162}"/>
    <dgm:cxn modelId="{52ECDB91-89FE-40ED-BDBF-92DA6D71D48D}" srcId="{C8BBF919-F1C0-4445-A0AB-7EB5F666F738}" destId="{F6D6BF69-FD2D-40B5-BD01-DAAB784D4047}" srcOrd="1" destOrd="0" parTransId="{EC9E8165-2724-4FA0-B1D8-E6B685D8E0D6}" sibTransId="{CA02A831-07B9-41E4-A05F-2613487C573B}"/>
    <dgm:cxn modelId="{49F86A92-C84C-4372-A39E-39D8A804CB8D}" srcId="{C8BBF919-F1C0-4445-A0AB-7EB5F666F738}" destId="{385F6746-8784-40C9-BD3B-440C3C45E33C}" srcOrd="0" destOrd="0" parTransId="{A11CB0F3-7FA6-48BC-B597-D0C2730AFB43}" sibTransId="{DBD7511A-2DF6-448B-B24E-CB90C1F46A51}"/>
    <dgm:cxn modelId="{926EE7A8-9DAE-4312-B800-125721CD638B}" type="presOf" srcId="{3CA44E1C-9C59-4F1C-87A9-53312B4E5573}" destId="{64285868-8C93-4D0F-B022-7B6437E6E7B7}" srcOrd="0" destOrd="0" presId="urn:microsoft.com/office/officeart/2008/layout/VerticalCurvedList"/>
    <dgm:cxn modelId="{5D1C5CA9-E303-4606-98D6-0FFEF2951C1D}" type="presOf" srcId="{385F6746-8784-40C9-BD3B-440C3C45E33C}" destId="{7D635C54-F0ED-4D73-8D9F-41C34727EE9E}" srcOrd="0" destOrd="0" presId="urn:microsoft.com/office/officeart/2008/layout/VerticalCurvedList"/>
    <dgm:cxn modelId="{0CC3E4C0-0E01-47A4-AE8E-FA8B7FC14215}" type="presOf" srcId="{EBAD9E6C-C9A0-4AF9-80C6-EE98BDB48B89}" destId="{ABD907C5-5A76-4A56-8047-66786652B440}" srcOrd="0" destOrd="0" presId="urn:microsoft.com/office/officeart/2008/layout/VerticalCurvedList"/>
    <dgm:cxn modelId="{958E0A56-23FC-4DA0-A182-D8061FB990A0}" type="presParOf" srcId="{2E983C78-18CA-4C1F-BA8B-73CB0C6EDF14}" destId="{A6D5087C-45D5-4643-99F1-B6FEF8EF6F0B}" srcOrd="0" destOrd="0" presId="urn:microsoft.com/office/officeart/2008/layout/VerticalCurvedList"/>
    <dgm:cxn modelId="{AD8D5F3A-F7F2-49D3-8A31-9D8B82134655}" type="presParOf" srcId="{A6D5087C-45D5-4643-99F1-B6FEF8EF6F0B}" destId="{6AA5476F-5A1A-44D0-8485-9F106FB99A21}" srcOrd="0" destOrd="0" presId="urn:microsoft.com/office/officeart/2008/layout/VerticalCurvedList"/>
    <dgm:cxn modelId="{0CB04E99-DCF5-408F-B9DD-4B673ED32263}" type="presParOf" srcId="{6AA5476F-5A1A-44D0-8485-9F106FB99A21}" destId="{323C02CE-C089-4D8F-BB4E-3EB79E3DEE12}" srcOrd="0" destOrd="0" presId="urn:microsoft.com/office/officeart/2008/layout/VerticalCurvedList"/>
    <dgm:cxn modelId="{28A399CE-B236-460B-B4FF-686ECDE5D778}" type="presParOf" srcId="{6AA5476F-5A1A-44D0-8485-9F106FB99A21}" destId="{06B85713-9814-4364-AA61-A832898B2B00}" srcOrd="1" destOrd="0" presId="urn:microsoft.com/office/officeart/2008/layout/VerticalCurvedList"/>
    <dgm:cxn modelId="{9AC26358-A262-41C8-9DF2-FBB319E0068B}" type="presParOf" srcId="{6AA5476F-5A1A-44D0-8485-9F106FB99A21}" destId="{D78BFB10-7919-4026-B035-39EDFE5BB48E}" srcOrd="2" destOrd="0" presId="urn:microsoft.com/office/officeart/2008/layout/VerticalCurvedList"/>
    <dgm:cxn modelId="{89ED362D-05EE-49EE-9AC6-79584F2550EF}" type="presParOf" srcId="{6AA5476F-5A1A-44D0-8485-9F106FB99A21}" destId="{A233C59C-2DDD-4190-8C69-763588F16D2F}" srcOrd="3" destOrd="0" presId="urn:microsoft.com/office/officeart/2008/layout/VerticalCurvedList"/>
    <dgm:cxn modelId="{87367D6B-4D9F-42CB-A02F-3E0D89476537}" type="presParOf" srcId="{A6D5087C-45D5-4643-99F1-B6FEF8EF6F0B}" destId="{7D635C54-F0ED-4D73-8D9F-41C34727EE9E}" srcOrd="1" destOrd="0" presId="urn:microsoft.com/office/officeart/2008/layout/VerticalCurvedList"/>
    <dgm:cxn modelId="{81D06C5E-5D88-4963-9736-5C0B2E45BE3E}" type="presParOf" srcId="{A6D5087C-45D5-4643-99F1-B6FEF8EF6F0B}" destId="{3A03C6E7-AE8F-43E6-AE4A-10CC4F131906}" srcOrd="2" destOrd="0" presId="urn:microsoft.com/office/officeart/2008/layout/VerticalCurvedList"/>
    <dgm:cxn modelId="{F0DF38E3-3C21-4B23-BE52-3BADFA6EB2CE}" type="presParOf" srcId="{3A03C6E7-AE8F-43E6-AE4A-10CC4F131906}" destId="{7097CC8A-D6B0-45A4-AF13-88E9E24BC17E}" srcOrd="0" destOrd="0" presId="urn:microsoft.com/office/officeart/2008/layout/VerticalCurvedList"/>
    <dgm:cxn modelId="{888FDC47-87A8-4A76-9341-2768C819242F}" type="presParOf" srcId="{A6D5087C-45D5-4643-99F1-B6FEF8EF6F0B}" destId="{0CA6DFB0-0DC6-4BE7-BA36-45A907379057}" srcOrd="3" destOrd="0" presId="urn:microsoft.com/office/officeart/2008/layout/VerticalCurvedList"/>
    <dgm:cxn modelId="{3AA184F2-5FAA-4112-BBE0-D3B10B33895D}" type="presParOf" srcId="{A6D5087C-45D5-4643-99F1-B6FEF8EF6F0B}" destId="{220F334A-4683-4B1A-98A6-2E1E03AEE1C2}" srcOrd="4" destOrd="0" presId="urn:microsoft.com/office/officeart/2008/layout/VerticalCurvedList"/>
    <dgm:cxn modelId="{240C0899-4AF2-4C8F-8B23-9084306D24B3}" type="presParOf" srcId="{220F334A-4683-4B1A-98A6-2E1E03AEE1C2}" destId="{C8352B33-CC1D-4C42-8E38-CC42863FE896}" srcOrd="0" destOrd="0" presId="urn:microsoft.com/office/officeart/2008/layout/VerticalCurvedList"/>
    <dgm:cxn modelId="{747E485F-73A9-4FAE-8401-8053AB768F00}" type="presParOf" srcId="{A6D5087C-45D5-4643-99F1-B6FEF8EF6F0B}" destId="{64285868-8C93-4D0F-B022-7B6437E6E7B7}" srcOrd="5" destOrd="0" presId="urn:microsoft.com/office/officeart/2008/layout/VerticalCurvedList"/>
    <dgm:cxn modelId="{2D42DE63-3122-40F1-B298-9A2F07DA4785}" type="presParOf" srcId="{A6D5087C-45D5-4643-99F1-B6FEF8EF6F0B}" destId="{C76FA3F2-E11C-49CA-870C-C2945460AF9B}" srcOrd="6" destOrd="0" presId="urn:microsoft.com/office/officeart/2008/layout/VerticalCurvedList"/>
    <dgm:cxn modelId="{4F657562-B574-4CFF-9982-A6AC856F2057}" type="presParOf" srcId="{C76FA3F2-E11C-49CA-870C-C2945460AF9B}" destId="{E035461C-8E71-4DD1-9AE4-B56D0C27F755}" srcOrd="0" destOrd="0" presId="urn:microsoft.com/office/officeart/2008/layout/VerticalCurvedList"/>
    <dgm:cxn modelId="{E45E358F-D4D2-43FC-9B85-135F73F9F437}" type="presParOf" srcId="{A6D5087C-45D5-4643-99F1-B6FEF8EF6F0B}" destId="{ABD907C5-5A76-4A56-8047-66786652B440}" srcOrd="7" destOrd="0" presId="urn:microsoft.com/office/officeart/2008/layout/VerticalCurvedList"/>
    <dgm:cxn modelId="{8F70D71F-18AC-4B27-92D3-A209AF3CF9B2}" type="presParOf" srcId="{A6D5087C-45D5-4643-99F1-B6FEF8EF6F0B}" destId="{D6EB3A5C-3CFF-4421-989E-8EEC5DE11099}" srcOrd="8" destOrd="0" presId="urn:microsoft.com/office/officeart/2008/layout/VerticalCurvedList"/>
    <dgm:cxn modelId="{F4299B6E-7A13-4911-B35F-7CC6A46E2C7C}" type="presParOf" srcId="{D6EB3A5C-3CFF-4421-989E-8EEC5DE11099}" destId="{C83C2B49-C758-4B75-8867-94010CEFF12E}" srcOrd="0" destOrd="0" presId="urn:microsoft.com/office/officeart/2008/layout/VerticalCurvedList"/>
    <dgm:cxn modelId="{7C97996A-F233-4F26-8924-7AB7B171F9DB}" type="presParOf" srcId="{A6D5087C-45D5-4643-99F1-B6FEF8EF6F0B}" destId="{8A415A4A-49D9-4F18-8762-AE9F78EE54CF}" srcOrd="9" destOrd="0" presId="urn:microsoft.com/office/officeart/2008/layout/VerticalCurvedList"/>
    <dgm:cxn modelId="{A6FB14D0-2325-45CC-8A72-B039097D87DA}" type="presParOf" srcId="{A6D5087C-45D5-4643-99F1-B6FEF8EF6F0B}" destId="{1FD33213-740C-4746-922A-8B4030B046A4}" srcOrd="10" destOrd="0" presId="urn:microsoft.com/office/officeart/2008/layout/VerticalCurvedList"/>
    <dgm:cxn modelId="{39369078-6BE4-45D6-8A88-A565D934E3B5}" type="presParOf" srcId="{1FD33213-740C-4746-922A-8B4030B046A4}" destId="{4055BC96-146D-464B-A598-E754CF354C5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BBF919-F1C0-4445-A0AB-7EB5F666F73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85F6746-8784-40C9-BD3B-440C3C45E33C}">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商品和货币</a:t>
          </a:r>
        </a:p>
      </dgm:t>
    </dgm:pt>
    <dgm:pt modelId="{A11CB0F3-7FA6-48BC-B597-D0C2730AFB43}" type="parTrans" cxnId="{49F86A92-C84C-4372-A39E-39D8A804CB8D}">
      <dgm:prSet/>
      <dgm:spPr/>
      <dgm:t>
        <a:bodyPr/>
        <a:lstStyle/>
        <a:p>
          <a:endParaRPr lang="zh-CN" altLang="en-US"/>
        </a:p>
      </dgm:t>
    </dgm:pt>
    <dgm:pt modelId="{DBD7511A-2DF6-448B-B24E-CB90C1F46A51}" type="sibTrans" cxnId="{49F86A92-C84C-4372-A39E-39D8A804CB8D}">
      <dgm:prSet/>
      <dgm:spPr/>
      <dgm:t>
        <a:bodyPr/>
        <a:lstStyle/>
        <a:p>
          <a:endParaRPr lang="zh-CN" altLang="en-US"/>
        </a:p>
      </dgm:t>
    </dgm:pt>
    <dgm:pt modelId="{F6D6BF69-FD2D-40B5-BD01-DAAB784D4047}">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资本和剩余价值</a:t>
          </a:r>
        </a:p>
      </dgm:t>
    </dgm:pt>
    <dgm:pt modelId="{EC9E8165-2724-4FA0-B1D8-E6B685D8E0D6}" type="parTrans" cxnId="{52ECDB91-89FE-40ED-BDBF-92DA6D71D48D}">
      <dgm:prSet/>
      <dgm:spPr/>
      <dgm:t>
        <a:bodyPr/>
        <a:lstStyle/>
        <a:p>
          <a:endParaRPr lang="zh-CN" altLang="en-US"/>
        </a:p>
      </dgm:t>
    </dgm:pt>
    <dgm:pt modelId="{CA02A831-07B9-41E4-A05F-2613487C573B}" type="sibTrans" cxnId="{52ECDB91-89FE-40ED-BDBF-92DA6D71D48D}">
      <dgm:prSet/>
      <dgm:spPr/>
      <dgm:t>
        <a:bodyPr/>
        <a:lstStyle/>
        <a:p>
          <a:endParaRPr lang="zh-CN" altLang="en-US"/>
        </a:p>
      </dgm:t>
    </dgm:pt>
    <dgm:pt modelId="{3CA44E1C-9C59-4F1C-87A9-53312B4E5573}">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资本的流通过程</a:t>
          </a:r>
        </a:p>
      </dgm:t>
    </dgm:pt>
    <dgm:pt modelId="{F16E4FCD-284E-424F-8252-5300B40B52B5}" type="parTrans" cxnId="{C81D294C-25D0-4BD5-BF49-F14482907A7B}">
      <dgm:prSet/>
      <dgm:spPr/>
      <dgm:t>
        <a:bodyPr/>
        <a:lstStyle/>
        <a:p>
          <a:endParaRPr lang="zh-CN" altLang="en-US"/>
        </a:p>
      </dgm:t>
    </dgm:pt>
    <dgm:pt modelId="{778F0046-3B7B-4963-9DC1-2849F6926BFF}" type="sibTrans" cxnId="{C81D294C-25D0-4BD5-BF49-F14482907A7B}">
      <dgm:prSet/>
      <dgm:spPr/>
      <dgm:t>
        <a:bodyPr/>
        <a:lstStyle/>
        <a:p>
          <a:endParaRPr lang="zh-CN" altLang="en-US"/>
        </a:p>
      </dgm:t>
    </dgm:pt>
    <dgm:pt modelId="{EBAD9E6C-C9A0-4AF9-80C6-EE98BDB48B89}">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平均利润和生产价格</a:t>
          </a:r>
        </a:p>
      </dgm:t>
    </dgm:pt>
    <dgm:pt modelId="{B0DB5181-F44A-4D26-A450-CB7715BC6A9C}" type="parTrans" cxnId="{51804013-4E80-4792-94B3-9A4C870D8C8E}">
      <dgm:prSet/>
      <dgm:spPr/>
      <dgm:t>
        <a:bodyPr/>
        <a:lstStyle/>
        <a:p>
          <a:endParaRPr lang="zh-CN" altLang="en-US"/>
        </a:p>
      </dgm:t>
    </dgm:pt>
    <dgm:pt modelId="{30E9402E-D62C-46BF-BAB2-5BD990E700F0}" type="sibTrans" cxnId="{51804013-4E80-4792-94B3-9A4C870D8C8E}">
      <dgm:prSet/>
      <dgm:spPr/>
      <dgm:t>
        <a:bodyPr/>
        <a:lstStyle/>
        <a:p>
          <a:endParaRPr lang="zh-CN" altLang="en-US"/>
        </a:p>
      </dgm:t>
    </dgm:pt>
    <dgm:pt modelId="{8EE2836D-04DD-446A-BA7A-4698018289B8}">
      <dgm:prSet phldrT="[文本]" custT="1"/>
      <dgm:spPr>
        <a:solidFill>
          <a:srgbClr val="C00000"/>
        </a:solidFill>
      </dgm:spPr>
      <dgm:t>
        <a:bodyPr/>
        <a:lstStyle/>
        <a:p>
          <a:r>
            <a:rPr lang="zh-CN" altLang="en-US" sz="2800" b="1" dirty="0">
              <a:latin typeface="楷体" panose="02010609060101010101" pitchFamily="49" charset="-122"/>
              <a:ea typeface="楷体" panose="02010609060101010101" pitchFamily="49" charset="-122"/>
            </a:rPr>
            <a:t>商业利润、借贷利息和地租</a:t>
          </a:r>
        </a:p>
      </dgm:t>
    </dgm:pt>
    <dgm:pt modelId="{9E701840-96E7-4586-BC6A-9ED8BAF95D54}" type="parTrans" cxnId="{ED2A2B7C-7EEE-4B4C-8890-D1F6517D9186}">
      <dgm:prSet/>
      <dgm:spPr/>
      <dgm:t>
        <a:bodyPr/>
        <a:lstStyle/>
        <a:p>
          <a:endParaRPr lang="zh-CN" altLang="en-US"/>
        </a:p>
      </dgm:t>
    </dgm:pt>
    <dgm:pt modelId="{993F4AA2-6983-4A8A-BE83-22D56E1A7162}" type="sibTrans" cxnId="{ED2A2B7C-7EEE-4B4C-8890-D1F6517D9186}">
      <dgm:prSet/>
      <dgm:spPr/>
      <dgm:t>
        <a:bodyPr/>
        <a:lstStyle/>
        <a:p>
          <a:endParaRPr lang="zh-CN" altLang="en-US"/>
        </a:p>
      </dgm:t>
    </dgm:pt>
    <dgm:pt modelId="{2E983C78-18CA-4C1F-BA8B-73CB0C6EDF14}" type="pres">
      <dgm:prSet presAssocID="{C8BBF919-F1C0-4445-A0AB-7EB5F666F738}" presName="Name0" presStyleCnt="0">
        <dgm:presLayoutVars>
          <dgm:chMax val="7"/>
          <dgm:chPref val="7"/>
          <dgm:dir/>
        </dgm:presLayoutVars>
      </dgm:prSet>
      <dgm:spPr/>
    </dgm:pt>
    <dgm:pt modelId="{A6D5087C-45D5-4643-99F1-B6FEF8EF6F0B}" type="pres">
      <dgm:prSet presAssocID="{C8BBF919-F1C0-4445-A0AB-7EB5F666F738}" presName="Name1" presStyleCnt="0"/>
      <dgm:spPr/>
    </dgm:pt>
    <dgm:pt modelId="{6AA5476F-5A1A-44D0-8485-9F106FB99A21}" type="pres">
      <dgm:prSet presAssocID="{C8BBF919-F1C0-4445-A0AB-7EB5F666F738}" presName="cycle" presStyleCnt="0"/>
      <dgm:spPr/>
    </dgm:pt>
    <dgm:pt modelId="{323C02CE-C089-4D8F-BB4E-3EB79E3DEE12}" type="pres">
      <dgm:prSet presAssocID="{C8BBF919-F1C0-4445-A0AB-7EB5F666F738}" presName="srcNode" presStyleLbl="node1" presStyleIdx="0" presStyleCnt="5"/>
      <dgm:spPr/>
    </dgm:pt>
    <dgm:pt modelId="{06B85713-9814-4364-AA61-A832898B2B00}" type="pres">
      <dgm:prSet presAssocID="{C8BBF919-F1C0-4445-A0AB-7EB5F666F738}" presName="conn" presStyleLbl="parChTrans1D2" presStyleIdx="0" presStyleCnt="1"/>
      <dgm:spPr/>
    </dgm:pt>
    <dgm:pt modelId="{D78BFB10-7919-4026-B035-39EDFE5BB48E}" type="pres">
      <dgm:prSet presAssocID="{C8BBF919-F1C0-4445-A0AB-7EB5F666F738}" presName="extraNode" presStyleLbl="node1" presStyleIdx="0" presStyleCnt="5"/>
      <dgm:spPr/>
    </dgm:pt>
    <dgm:pt modelId="{A233C59C-2DDD-4190-8C69-763588F16D2F}" type="pres">
      <dgm:prSet presAssocID="{C8BBF919-F1C0-4445-A0AB-7EB5F666F738}" presName="dstNode" presStyleLbl="node1" presStyleIdx="0" presStyleCnt="5"/>
      <dgm:spPr/>
    </dgm:pt>
    <dgm:pt modelId="{7D635C54-F0ED-4D73-8D9F-41C34727EE9E}" type="pres">
      <dgm:prSet presAssocID="{385F6746-8784-40C9-BD3B-440C3C45E33C}" presName="text_1" presStyleLbl="node1" presStyleIdx="0" presStyleCnt="5">
        <dgm:presLayoutVars>
          <dgm:bulletEnabled val="1"/>
        </dgm:presLayoutVars>
      </dgm:prSet>
      <dgm:spPr/>
    </dgm:pt>
    <dgm:pt modelId="{3A03C6E7-AE8F-43E6-AE4A-10CC4F131906}" type="pres">
      <dgm:prSet presAssocID="{385F6746-8784-40C9-BD3B-440C3C45E33C}" presName="accent_1" presStyleCnt="0"/>
      <dgm:spPr/>
    </dgm:pt>
    <dgm:pt modelId="{7097CC8A-D6B0-45A4-AF13-88E9E24BC17E}" type="pres">
      <dgm:prSet presAssocID="{385F6746-8784-40C9-BD3B-440C3C45E33C}" presName="accentRepeatNode" presStyleLbl="solidFgAcc1" presStyleIdx="0" presStyleCnt="5"/>
      <dgm:spPr/>
    </dgm:pt>
    <dgm:pt modelId="{0CA6DFB0-0DC6-4BE7-BA36-45A907379057}" type="pres">
      <dgm:prSet presAssocID="{F6D6BF69-FD2D-40B5-BD01-DAAB784D4047}" presName="text_2" presStyleLbl="node1" presStyleIdx="1" presStyleCnt="5">
        <dgm:presLayoutVars>
          <dgm:bulletEnabled val="1"/>
        </dgm:presLayoutVars>
      </dgm:prSet>
      <dgm:spPr/>
    </dgm:pt>
    <dgm:pt modelId="{220F334A-4683-4B1A-98A6-2E1E03AEE1C2}" type="pres">
      <dgm:prSet presAssocID="{F6D6BF69-FD2D-40B5-BD01-DAAB784D4047}" presName="accent_2" presStyleCnt="0"/>
      <dgm:spPr/>
    </dgm:pt>
    <dgm:pt modelId="{C8352B33-CC1D-4C42-8E38-CC42863FE896}" type="pres">
      <dgm:prSet presAssocID="{F6D6BF69-FD2D-40B5-BD01-DAAB784D4047}" presName="accentRepeatNode" presStyleLbl="solidFgAcc1" presStyleIdx="1" presStyleCnt="5"/>
      <dgm:spPr/>
    </dgm:pt>
    <dgm:pt modelId="{64285868-8C93-4D0F-B022-7B6437E6E7B7}" type="pres">
      <dgm:prSet presAssocID="{3CA44E1C-9C59-4F1C-87A9-53312B4E5573}" presName="text_3" presStyleLbl="node1" presStyleIdx="2" presStyleCnt="5">
        <dgm:presLayoutVars>
          <dgm:bulletEnabled val="1"/>
        </dgm:presLayoutVars>
      </dgm:prSet>
      <dgm:spPr/>
    </dgm:pt>
    <dgm:pt modelId="{C76FA3F2-E11C-49CA-870C-C2945460AF9B}" type="pres">
      <dgm:prSet presAssocID="{3CA44E1C-9C59-4F1C-87A9-53312B4E5573}" presName="accent_3" presStyleCnt="0"/>
      <dgm:spPr/>
    </dgm:pt>
    <dgm:pt modelId="{E035461C-8E71-4DD1-9AE4-B56D0C27F755}" type="pres">
      <dgm:prSet presAssocID="{3CA44E1C-9C59-4F1C-87A9-53312B4E5573}" presName="accentRepeatNode" presStyleLbl="solidFgAcc1" presStyleIdx="2" presStyleCnt="5"/>
      <dgm:spPr/>
    </dgm:pt>
    <dgm:pt modelId="{ABD907C5-5A76-4A56-8047-66786652B440}" type="pres">
      <dgm:prSet presAssocID="{EBAD9E6C-C9A0-4AF9-80C6-EE98BDB48B89}" presName="text_4" presStyleLbl="node1" presStyleIdx="3" presStyleCnt="5">
        <dgm:presLayoutVars>
          <dgm:bulletEnabled val="1"/>
        </dgm:presLayoutVars>
      </dgm:prSet>
      <dgm:spPr/>
    </dgm:pt>
    <dgm:pt modelId="{D6EB3A5C-3CFF-4421-989E-8EEC5DE11099}" type="pres">
      <dgm:prSet presAssocID="{EBAD9E6C-C9A0-4AF9-80C6-EE98BDB48B89}" presName="accent_4" presStyleCnt="0"/>
      <dgm:spPr/>
    </dgm:pt>
    <dgm:pt modelId="{C83C2B49-C758-4B75-8867-94010CEFF12E}" type="pres">
      <dgm:prSet presAssocID="{EBAD9E6C-C9A0-4AF9-80C6-EE98BDB48B89}" presName="accentRepeatNode" presStyleLbl="solidFgAcc1" presStyleIdx="3" presStyleCnt="5"/>
      <dgm:spPr/>
    </dgm:pt>
    <dgm:pt modelId="{8A415A4A-49D9-4F18-8762-AE9F78EE54CF}" type="pres">
      <dgm:prSet presAssocID="{8EE2836D-04DD-446A-BA7A-4698018289B8}" presName="text_5" presStyleLbl="node1" presStyleIdx="4" presStyleCnt="5">
        <dgm:presLayoutVars>
          <dgm:bulletEnabled val="1"/>
        </dgm:presLayoutVars>
      </dgm:prSet>
      <dgm:spPr/>
    </dgm:pt>
    <dgm:pt modelId="{1FD33213-740C-4746-922A-8B4030B046A4}" type="pres">
      <dgm:prSet presAssocID="{8EE2836D-04DD-446A-BA7A-4698018289B8}" presName="accent_5" presStyleCnt="0"/>
      <dgm:spPr/>
    </dgm:pt>
    <dgm:pt modelId="{4055BC96-146D-464B-A598-E754CF354C56}" type="pres">
      <dgm:prSet presAssocID="{8EE2836D-04DD-446A-BA7A-4698018289B8}" presName="accentRepeatNode" presStyleLbl="solidFgAcc1" presStyleIdx="4" presStyleCnt="5"/>
      <dgm:spPr/>
    </dgm:pt>
  </dgm:ptLst>
  <dgm:cxnLst>
    <dgm:cxn modelId="{51804013-4E80-4792-94B3-9A4C870D8C8E}" srcId="{C8BBF919-F1C0-4445-A0AB-7EB5F666F738}" destId="{EBAD9E6C-C9A0-4AF9-80C6-EE98BDB48B89}" srcOrd="3" destOrd="0" parTransId="{B0DB5181-F44A-4D26-A450-CB7715BC6A9C}" sibTransId="{30E9402E-D62C-46BF-BAB2-5BD990E700F0}"/>
    <dgm:cxn modelId="{81C6EE17-C2E8-4894-B111-3638596F7429}" type="presOf" srcId="{F6D6BF69-FD2D-40B5-BD01-DAAB784D4047}" destId="{0CA6DFB0-0DC6-4BE7-BA36-45A907379057}" srcOrd="0" destOrd="0" presId="urn:microsoft.com/office/officeart/2008/layout/VerticalCurvedList"/>
    <dgm:cxn modelId="{4BA18E1B-313F-4B7F-BDBA-66FE9BB66812}" type="presOf" srcId="{DBD7511A-2DF6-448B-B24E-CB90C1F46A51}" destId="{06B85713-9814-4364-AA61-A832898B2B00}" srcOrd="0" destOrd="0" presId="urn:microsoft.com/office/officeart/2008/layout/VerticalCurvedList"/>
    <dgm:cxn modelId="{AFF85425-59ED-407B-8DD8-E16E96CB5521}" type="presOf" srcId="{C8BBF919-F1C0-4445-A0AB-7EB5F666F738}" destId="{2E983C78-18CA-4C1F-BA8B-73CB0C6EDF14}" srcOrd="0" destOrd="0" presId="urn:microsoft.com/office/officeart/2008/layout/VerticalCurvedList"/>
    <dgm:cxn modelId="{1169BB5D-B832-47CB-8A2F-38CEB8728EE9}" type="presOf" srcId="{8EE2836D-04DD-446A-BA7A-4698018289B8}" destId="{8A415A4A-49D9-4F18-8762-AE9F78EE54CF}" srcOrd="0" destOrd="0" presId="urn:microsoft.com/office/officeart/2008/layout/VerticalCurvedList"/>
    <dgm:cxn modelId="{C81D294C-25D0-4BD5-BF49-F14482907A7B}" srcId="{C8BBF919-F1C0-4445-A0AB-7EB5F666F738}" destId="{3CA44E1C-9C59-4F1C-87A9-53312B4E5573}" srcOrd="2" destOrd="0" parTransId="{F16E4FCD-284E-424F-8252-5300B40B52B5}" sibTransId="{778F0046-3B7B-4963-9DC1-2849F6926BFF}"/>
    <dgm:cxn modelId="{ED2A2B7C-7EEE-4B4C-8890-D1F6517D9186}" srcId="{C8BBF919-F1C0-4445-A0AB-7EB5F666F738}" destId="{8EE2836D-04DD-446A-BA7A-4698018289B8}" srcOrd="4" destOrd="0" parTransId="{9E701840-96E7-4586-BC6A-9ED8BAF95D54}" sibTransId="{993F4AA2-6983-4A8A-BE83-22D56E1A7162}"/>
    <dgm:cxn modelId="{52ECDB91-89FE-40ED-BDBF-92DA6D71D48D}" srcId="{C8BBF919-F1C0-4445-A0AB-7EB5F666F738}" destId="{F6D6BF69-FD2D-40B5-BD01-DAAB784D4047}" srcOrd="1" destOrd="0" parTransId="{EC9E8165-2724-4FA0-B1D8-E6B685D8E0D6}" sibTransId="{CA02A831-07B9-41E4-A05F-2613487C573B}"/>
    <dgm:cxn modelId="{49F86A92-C84C-4372-A39E-39D8A804CB8D}" srcId="{C8BBF919-F1C0-4445-A0AB-7EB5F666F738}" destId="{385F6746-8784-40C9-BD3B-440C3C45E33C}" srcOrd="0" destOrd="0" parTransId="{A11CB0F3-7FA6-48BC-B597-D0C2730AFB43}" sibTransId="{DBD7511A-2DF6-448B-B24E-CB90C1F46A51}"/>
    <dgm:cxn modelId="{926EE7A8-9DAE-4312-B800-125721CD638B}" type="presOf" srcId="{3CA44E1C-9C59-4F1C-87A9-53312B4E5573}" destId="{64285868-8C93-4D0F-B022-7B6437E6E7B7}" srcOrd="0" destOrd="0" presId="urn:microsoft.com/office/officeart/2008/layout/VerticalCurvedList"/>
    <dgm:cxn modelId="{5D1C5CA9-E303-4606-98D6-0FFEF2951C1D}" type="presOf" srcId="{385F6746-8784-40C9-BD3B-440C3C45E33C}" destId="{7D635C54-F0ED-4D73-8D9F-41C34727EE9E}" srcOrd="0" destOrd="0" presId="urn:microsoft.com/office/officeart/2008/layout/VerticalCurvedList"/>
    <dgm:cxn modelId="{0CC3E4C0-0E01-47A4-AE8E-FA8B7FC14215}" type="presOf" srcId="{EBAD9E6C-C9A0-4AF9-80C6-EE98BDB48B89}" destId="{ABD907C5-5A76-4A56-8047-66786652B440}" srcOrd="0" destOrd="0" presId="urn:microsoft.com/office/officeart/2008/layout/VerticalCurvedList"/>
    <dgm:cxn modelId="{958E0A56-23FC-4DA0-A182-D8061FB990A0}" type="presParOf" srcId="{2E983C78-18CA-4C1F-BA8B-73CB0C6EDF14}" destId="{A6D5087C-45D5-4643-99F1-B6FEF8EF6F0B}" srcOrd="0" destOrd="0" presId="urn:microsoft.com/office/officeart/2008/layout/VerticalCurvedList"/>
    <dgm:cxn modelId="{AD8D5F3A-F7F2-49D3-8A31-9D8B82134655}" type="presParOf" srcId="{A6D5087C-45D5-4643-99F1-B6FEF8EF6F0B}" destId="{6AA5476F-5A1A-44D0-8485-9F106FB99A21}" srcOrd="0" destOrd="0" presId="urn:microsoft.com/office/officeart/2008/layout/VerticalCurvedList"/>
    <dgm:cxn modelId="{0CB04E99-DCF5-408F-B9DD-4B673ED32263}" type="presParOf" srcId="{6AA5476F-5A1A-44D0-8485-9F106FB99A21}" destId="{323C02CE-C089-4D8F-BB4E-3EB79E3DEE12}" srcOrd="0" destOrd="0" presId="urn:microsoft.com/office/officeart/2008/layout/VerticalCurvedList"/>
    <dgm:cxn modelId="{28A399CE-B236-460B-B4FF-686ECDE5D778}" type="presParOf" srcId="{6AA5476F-5A1A-44D0-8485-9F106FB99A21}" destId="{06B85713-9814-4364-AA61-A832898B2B00}" srcOrd="1" destOrd="0" presId="urn:microsoft.com/office/officeart/2008/layout/VerticalCurvedList"/>
    <dgm:cxn modelId="{9AC26358-A262-41C8-9DF2-FBB319E0068B}" type="presParOf" srcId="{6AA5476F-5A1A-44D0-8485-9F106FB99A21}" destId="{D78BFB10-7919-4026-B035-39EDFE5BB48E}" srcOrd="2" destOrd="0" presId="urn:microsoft.com/office/officeart/2008/layout/VerticalCurvedList"/>
    <dgm:cxn modelId="{89ED362D-05EE-49EE-9AC6-79584F2550EF}" type="presParOf" srcId="{6AA5476F-5A1A-44D0-8485-9F106FB99A21}" destId="{A233C59C-2DDD-4190-8C69-763588F16D2F}" srcOrd="3" destOrd="0" presId="urn:microsoft.com/office/officeart/2008/layout/VerticalCurvedList"/>
    <dgm:cxn modelId="{87367D6B-4D9F-42CB-A02F-3E0D89476537}" type="presParOf" srcId="{A6D5087C-45D5-4643-99F1-B6FEF8EF6F0B}" destId="{7D635C54-F0ED-4D73-8D9F-41C34727EE9E}" srcOrd="1" destOrd="0" presId="urn:microsoft.com/office/officeart/2008/layout/VerticalCurvedList"/>
    <dgm:cxn modelId="{81D06C5E-5D88-4963-9736-5C0B2E45BE3E}" type="presParOf" srcId="{A6D5087C-45D5-4643-99F1-B6FEF8EF6F0B}" destId="{3A03C6E7-AE8F-43E6-AE4A-10CC4F131906}" srcOrd="2" destOrd="0" presId="urn:microsoft.com/office/officeart/2008/layout/VerticalCurvedList"/>
    <dgm:cxn modelId="{F0DF38E3-3C21-4B23-BE52-3BADFA6EB2CE}" type="presParOf" srcId="{3A03C6E7-AE8F-43E6-AE4A-10CC4F131906}" destId="{7097CC8A-D6B0-45A4-AF13-88E9E24BC17E}" srcOrd="0" destOrd="0" presId="urn:microsoft.com/office/officeart/2008/layout/VerticalCurvedList"/>
    <dgm:cxn modelId="{888FDC47-87A8-4A76-9341-2768C819242F}" type="presParOf" srcId="{A6D5087C-45D5-4643-99F1-B6FEF8EF6F0B}" destId="{0CA6DFB0-0DC6-4BE7-BA36-45A907379057}" srcOrd="3" destOrd="0" presId="urn:microsoft.com/office/officeart/2008/layout/VerticalCurvedList"/>
    <dgm:cxn modelId="{3AA184F2-5FAA-4112-BBE0-D3B10B33895D}" type="presParOf" srcId="{A6D5087C-45D5-4643-99F1-B6FEF8EF6F0B}" destId="{220F334A-4683-4B1A-98A6-2E1E03AEE1C2}" srcOrd="4" destOrd="0" presId="urn:microsoft.com/office/officeart/2008/layout/VerticalCurvedList"/>
    <dgm:cxn modelId="{240C0899-4AF2-4C8F-8B23-9084306D24B3}" type="presParOf" srcId="{220F334A-4683-4B1A-98A6-2E1E03AEE1C2}" destId="{C8352B33-CC1D-4C42-8E38-CC42863FE896}" srcOrd="0" destOrd="0" presId="urn:microsoft.com/office/officeart/2008/layout/VerticalCurvedList"/>
    <dgm:cxn modelId="{747E485F-73A9-4FAE-8401-8053AB768F00}" type="presParOf" srcId="{A6D5087C-45D5-4643-99F1-B6FEF8EF6F0B}" destId="{64285868-8C93-4D0F-B022-7B6437E6E7B7}" srcOrd="5" destOrd="0" presId="urn:microsoft.com/office/officeart/2008/layout/VerticalCurvedList"/>
    <dgm:cxn modelId="{2D42DE63-3122-40F1-B298-9A2F07DA4785}" type="presParOf" srcId="{A6D5087C-45D5-4643-99F1-B6FEF8EF6F0B}" destId="{C76FA3F2-E11C-49CA-870C-C2945460AF9B}" srcOrd="6" destOrd="0" presId="urn:microsoft.com/office/officeart/2008/layout/VerticalCurvedList"/>
    <dgm:cxn modelId="{4F657562-B574-4CFF-9982-A6AC856F2057}" type="presParOf" srcId="{C76FA3F2-E11C-49CA-870C-C2945460AF9B}" destId="{E035461C-8E71-4DD1-9AE4-B56D0C27F755}" srcOrd="0" destOrd="0" presId="urn:microsoft.com/office/officeart/2008/layout/VerticalCurvedList"/>
    <dgm:cxn modelId="{E45E358F-D4D2-43FC-9B85-135F73F9F437}" type="presParOf" srcId="{A6D5087C-45D5-4643-99F1-B6FEF8EF6F0B}" destId="{ABD907C5-5A76-4A56-8047-66786652B440}" srcOrd="7" destOrd="0" presId="urn:microsoft.com/office/officeart/2008/layout/VerticalCurvedList"/>
    <dgm:cxn modelId="{8F70D71F-18AC-4B27-92D3-A209AF3CF9B2}" type="presParOf" srcId="{A6D5087C-45D5-4643-99F1-B6FEF8EF6F0B}" destId="{D6EB3A5C-3CFF-4421-989E-8EEC5DE11099}" srcOrd="8" destOrd="0" presId="urn:microsoft.com/office/officeart/2008/layout/VerticalCurvedList"/>
    <dgm:cxn modelId="{F4299B6E-7A13-4911-B35F-7CC6A46E2C7C}" type="presParOf" srcId="{D6EB3A5C-3CFF-4421-989E-8EEC5DE11099}" destId="{C83C2B49-C758-4B75-8867-94010CEFF12E}" srcOrd="0" destOrd="0" presId="urn:microsoft.com/office/officeart/2008/layout/VerticalCurvedList"/>
    <dgm:cxn modelId="{7C97996A-F233-4F26-8924-7AB7B171F9DB}" type="presParOf" srcId="{A6D5087C-45D5-4643-99F1-B6FEF8EF6F0B}" destId="{8A415A4A-49D9-4F18-8762-AE9F78EE54CF}" srcOrd="9" destOrd="0" presId="urn:microsoft.com/office/officeart/2008/layout/VerticalCurvedList"/>
    <dgm:cxn modelId="{A6FB14D0-2325-45CC-8A72-B039097D87DA}" type="presParOf" srcId="{A6D5087C-45D5-4643-99F1-B6FEF8EF6F0B}" destId="{1FD33213-740C-4746-922A-8B4030B046A4}" srcOrd="10" destOrd="0" presId="urn:microsoft.com/office/officeart/2008/layout/VerticalCurvedList"/>
    <dgm:cxn modelId="{39369078-6BE4-45D6-8A88-A565D934E3B5}" type="presParOf" srcId="{1FD33213-740C-4746-922A-8B4030B046A4}" destId="{4055BC96-146D-464B-A598-E754CF354C5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85713-9814-4364-AA61-A832898B2B00}">
      <dsp:nvSpPr>
        <dsp:cNvPr id="0" name=""/>
        <dsp:cNvSpPr/>
      </dsp:nvSpPr>
      <dsp:spPr>
        <a:xfrm>
          <a:off x="-5720471" y="-875610"/>
          <a:ext cx="6810583" cy="6810583"/>
        </a:xfrm>
        <a:prstGeom prst="blockArc">
          <a:avLst>
            <a:gd name="adj1" fmla="val 18900000"/>
            <a:gd name="adj2" fmla="val 2700000"/>
            <a:gd name="adj3" fmla="val 31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635C54-F0ED-4D73-8D9F-41C34727EE9E}">
      <dsp:nvSpPr>
        <dsp:cNvPr id="0" name=""/>
        <dsp:cNvSpPr/>
      </dsp:nvSpPr>
      <dsp:spPr>
        <a:xfrm>
          <a:off x="476515" y="316109"/>
          <a:ext cx="4980886"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商品和货币</a:t>
          </a:r>
        </a:p>
      </dsp:txBody>
      <dsp:txXfrm>
        <a:off x="476515" y="316109"/>
        <a:ext cx="4980886" cy="632622"/>
      </dsp:txXfrm>
    </dsp:sp>
    <dsp:sp modelId="{7097CC8A-D6B0-45A4-AF13-88E9E24BC17E}">
      <dsp:nvSpPr>
        <dsp:cNvPr id="0" name=""/>
        <dsp:cNvSpPr/>
      </dsp:nvSpPr>
      <dsp:spPr>
        <a:xfrm>
          <a:off x="81126" y="237031"/>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A6DFB0-0DC6-4BE7-BA36-45A907379057}">
      <dsp:nvSpPr>
        <dsp:cNvPr id="0" name=""/>
        <dsp:cNvSpPr/>
      </dsp:nvSpPr>
      <dsp:spPr>
        <a:xfrm>
          <a:off x="929834" y="1264739"/>
          <a:ext cx="4527567"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资本和剩余价值</a:t>
          </a:r>
        </a:p>
      </dsp:txBody>
      <dsp:txXfrm>
        <a:off x="929834" y="1264739"/>
        <a:ext cx="4527567" cy="632622"/>
      </dsp:txXfrm>
    </dsp:sp>
    <dsp:sp modelId="{C8352B33-CC1D-4C42-8E38-CC42863FE896}">
      <dsp:nvSpPr>
        <dsp:cNvPr id="0" name=""/>
        <dsp:cNvSpPr/>
      </dsp:nvSpPr>
      <dsp:spPr>
        <a:xfrm>
          <a:off x="534445" y="1185661"/>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285868-8C93-4D0F-B022-7B6437E6E7B7}">
      <dsp:nvSpPr>
        <dsp:cNvPr id="0" name=""/>
        <dsp:cNvSpPr/>
      </dsp:nvSpPr>
      <dsp:spPr>
        <a:xfrm>
          <a:off x="1068967" y="2213370"/>
          <a:ext cx="4388435"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资本的流通过程</a:t>
          </a:r>
        </a:p>
      </dsp:txBody>
      <dsp:txXfrm>
        <a:off x="1068967" y="2213370"/>
        <a:ext cx="4388435" cy="632622"/>
      </dsp:txXfrm>
    </dsp:sp>
    <dsp:sp modelId="{E035461C-8E71-4DD1-9AE4-B56D0C27F755}">
      <dsp:nvSpPr>
        <dsp:cNvPr id="0" name=""/>
        <dsp:cNvSpPr/>
      </dsp:nvSpPr>
      <dsp:spPr>
        <a:xfrm>
          <a:off x="673577" y="2134292"/>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D907C5-5A76-4A56-8047-66786652B440}">
      <dsp:nvSpPr>
        <dsp:cNvPr id="0" name=""/>
        <dsp:cNvSpPr/>
      </dsp:nvSpPr>
      <dsp:spPr>
        <a:xfrm>
          <a:off x="929834" y="3162000"/>
          <a:ext cx="4527567"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平均利润和生产价格</a:t>
          </a:r>
        </a:p>
      </dsp:txBody>
      <dsp:txXfrm>
        <a:off x="929834" y="3162000"/>
        <a:ext cx="4527567" cy="632622"/>
      </dsp:txXfrm>
    </dsp:sp>
    <dsp:sp modelId="{C83C2B49-C758-4B75-8867-94010CEFF12E}">
      <dsp:nvSpPr>
        <dsp:cNvPr id="0" name=""/>
        <dsp:cNvSpPr/>
      </dsp:nvSpPr>
      <dsp:spPr>
        <a:xfrm>
          <a:off x="534445" y="3082922"/>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415A4A-49D9-4F18-8762-AE9F78EE54CF}">
      <dsp:nvSpPr>
        <dsp:cNvPr id="0" name=""/>
        <dsp:cNvSpPr/>
      </dsp:nvSpPr>
      <dsp:spPr>
        <a:xfrm>
          <a:off x="476515" y="4110631"/>
          <a:ext cx="4980886"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商业利润、借贷利息和地租</a:t>
          </a:r>
        </a:p>
      </dsp:txBody>
      <dsp:txXfrm>
        <a:off x="476515" y="4110631"/>
        <a:ext cx="4980886" cy="632622"/>
      </dsp:txXfrm>
    </dsp:sp>
    <dsp:sp modelId="{4055BC96-146D-464B-A598-E754CF354C56}">
      <dsp:nvSpPr>
        <dsp:cNvPr id="0" name=""/>
        <dsp:cNvSpPr/>
      </dsp:nvSpPr>
      <dsp:spPr>
        <a:xfrm>
          <a:off x="81126" y="4031553"/>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85713-9814-4364-AA61-A832898B2B00}">
      <dsp:nvSpPr>
        <dsp:cNvPr id="0" name=""/>
        <dsp:cNvSpPr/>
      </dsp:nvSpPr>
      <dsp:spPr>
        <a:xfrm>
          <a:off x="-5720471" y="-875610"/>
          <a:ext cx="6810583" cy="6810583"/>
        </a:xfrm>
        <a:prstGeom prst="blockArc">
          <a:avLst>
            <a:gd name="adj1" fmla="val 18900000"/>
            <a:gd name="adj2" fmla="val 2700000"/>
            <a:gd name="adj3" fmla="val 31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635C54-F0ED-4D73-8D9F-41C34727EE9E}">
      <dsp:nvSpPr>
        <dsp:cNvPr id="0" name=""/>
        <dsp:cNvSpPr/>
      </dsp:nvSpPr>
      <dsp:spPr>
        <a:xfrm>
          <a:off x="476515" y="316109"/>
          <a:ext cx="4980886"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商品和货币</a:t>
          </a:r>
        </a:p>
      </dsp:txBody>
      <dsp:txXfrm>
        <a:off x="476515" y="316109"/>
        <a:ext cx="4980886" cy="632622"/>
      </dsp:txXfrm>
    </dsp:sp>
    <dsp:sp modelId="{7097CC8A-D6B0-45A4-AF13-88E9E24BC17E}">
      <dsp:nvSpPr>
        <dsp:cNvPr id="0" name=""/>
        <dsp:cNvSpPr/>
      </dsp:nvSpPr>
      <dsp:spPr>
        <a:xfrm>
          <a:off x="81126" y="237031"/>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A6DFB0-0DC6-4BE7-BA36-45A907379057}">
      <dsp:nvSpPr>
        <dsp:cNvPr id="0" name=""/>
        <dsp:cNvSpPr/>
      </dsp:nvSpPr>
      <dsp:spPr>
        <a:xfrm>
          <a:off x="929834" y="1264739"/>
          <a:ext cx="4527567"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资本和剩余价值</a:t>
          </a:r>
        </a:p>
      </dsp:txBody>
      <dsp:txXfrm>
        <a:off x="929834" y="1264739"/>
        <a:ext cx="4527567" cy="632622"/>
      </dsp:txXfrm>
    </dsp:sp>
    <dsp:sp modelId="{C8352B33-CC1D-4C42-8E38-CC42863FE896}">
      <dsp:nvSpPr>
        <dsp:cNvPr id="0" name=""/>
        <dsp:cNvSpPr/>
      </dsp:nvSpPr>
      <dsp:spPr>
        <a:xfrm>
          <a:off x="534445" y="1185661"/>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285868-8C93-4D0F-B022-7B6437E6E7B7}">
      <dsp:nvSpPr>
        <dsp:cNvPr id="0" name=""/>
        <dsp:cNvSpPr/>
      </dsp:nvSpPr>
      <dsp:spPr>
        <a:xfrm>
          <a:off x="1068967" y="2213370"/>
          <a:ext cx="4388435"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资本的流通过程</a:t>
          </a:r>
        </a:p>
      </dsp:txBody>
      <dsp:txXfrm>
        <a:off x="1068967" y="2213370"/>
        <a:ext cx="4388435" cy="632622"/>
      </dsp:txXfrm>
    </dsp:sp>
    <dsp:sp modelId="{E035461C-8E71-4DD1-9AE4-B56D0C27F755}">
      <dsp:nvSpPr>
        <dsp:cNvPr id="0" name=""/>
        <dsp:cNvSpPr/>
      </dsp:nvSpPr>
      <dsp:spPr>
        <a:xfrm>
          <a:off x="673577" y="2134292"/>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D907C5-5A76-4A56-8047-66786652B440}">
      <dsp:nvSpPr>
        <dsp:cNvPr id="0" name=""/>
        <dsp:cNvSpPr/>
      </dsp:nvSpPr>
      <dsp:spPr>
        <a:xfrm>
          <a:off x="929834" y="3162000"/>
          <a:ext cx="4527567"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平均利润和生产价格</a:t>
          </a:r>
        </a:p>
      </dsp:txBody>
      <dsp:txXfrm>
        <a:off x="929834" y="3162000"/>
        <a:ext cx="4527567" cy="632622"/>
      </dsp:txXfrm>
    </dsp:sp>
    <dsp:sp modelId="{C83C2B49-C758-4B75-8867-94010CEFF12E}">
      <dsp:nvSpPr>
        <dsp:cNvPr id="0" name=""/>
        <dsp:cNvSpPr/>
      </dsp:nvSpPr>
      <dsp:spPr>
        <a:xfrm>
          <a:off x="534445" y="3082922"/>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415A4A-49D9-4F18-8762-AE9F78EE54CF}">
      <dsp:nvSpPr>
        <dsp:cNvPr id="0" name=""/>
        <dsp:cNvSpPr/>
      </dsp:nvSpPr>
      <dsp:spPr>
        <a:xfrm>
          <a:off x="476515" y="4110631"/>
          <a:ext cx="4980886" cy="63262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2144"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楷体" panose="02010609060101010101" pitchFamily="49" charset="-122"/>
              <a:ea typeface="楷体" panose="02010609060101010101" pitchFamily="49" charset="-122"/>
            </a:rPr>
            <a:t>商业利润、借贷利息和地租</a:t>
          </a:r>
        </a:p>
      </dsp:txBody>
      <dsp:txXfrm>
        <a:off x="476515" y="4110631"/>
        <a:ext cx="4980886" cy="632622"/>
      </dsp:txXfrm>
    </dsp:sp>
    <dsp:sp modelId="{4055BC96-146D-464B-A598-E754CF354C56}">
      <dsp:nvSpPr>
        <dsp:cNvPr id="0" name=""/>
        <dsp:cNvSpPr/>
      </dsp:nvSpPr>
      <dsp:spPr>
        <a:xfrm>
          <a:off x="81126" y="4031553"/>
          <a:ext cx="790778" cy="79077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49623-8730-4F2F-B435-EE85AB2769C8}"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291B6-B7A9-47A4-BC1A-651AE063AC5C}" type="slidenum">
              <a:rPr lang="zh-CN" altLang="en-US" smtClean="0"/>
              <a:t>‹#›</a:t>
            </a:fld>
            <a:endParaRPr lang="zh-CN" altLang="en-US"/>
          </a:p>
        </p:txBody>
      </p:sp>
    </p:spTree>
    <p:extLst>
      <p:ext uri="{BB962C8B-B14F-4D97-AF65-F5344CB8AC3E}">
        <p14:creationId xmlns:p14="http://schemas.microsoft.com/office/powerpoint/2010/main" val="4037843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376DC-6F17-4522-ACAA-BF0743017A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56AC6CD-D46A-4CA6-9AD8-51F3DD8DC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8E1179-7405-4AAF-A683-2497A676958B}"/>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12A02991-0FA3-4187-93F0-1956A378F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B14EF7-B6FC-4972-8378-44580C2E986E}"/>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311177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F5308-CDBB-4FAF-A3FD-F75AD265AA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E185B4-5FA9-4276-BC9B-D3CF056825B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140CEF-D312-4A32-8665-EAA2DFCD0A3D}"/>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BB8AB8CA-548E-42A5-BAAD-CB09A2918B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5BCF37-4763-47B1-BF51-3DC0DA03DE55}"/>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119577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71E49A-2B42-4864-BC7C-EF90483BE05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6E3C20-6664-4E26-AADB-6F9725D121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E4C293-8280-4689-B588-8B4A6E7D44AE}"/>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26EDCF35-A1C0-4EAE-9989-E90DC5C5F0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BC30A4-AE0B-4BE0-B457-37254EE40F8B}"/>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283509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75B07-4762-4BEE-8431-CE4883FCFE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9B0FF57-9302-4664-BDFB-71542FE51ED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C573BF1-B685-4E1B-8D06-765670B4F273}"/>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54381BD0-FCA2-4D8A-B1FD-5843EBC1B5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AACF10-9C89-4BBF-A5AF-E79259599EEE}"/>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47369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41896-5002-4C6E-8C4C-264428B279D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B71919-69CC-4D3A-920A-5EC8D4273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E8315AF-970E-44B0-A73F-AFA9C285EC90}"/>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A2C68256-D7A9-4DF3-9020-958F896BF3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792C08-8ADF-4BC6-84E3-E55AFB4DE9FA}"/>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213330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1F07D-6F6C-4A13-9C5D-428F0A77BA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19AD6F-E249-4D64-BB6C-7497842658B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5096D62-4C1C-4E85-A372-83C3E114CE6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72E14BF-BFB6-4397-9773-1A4D61C9A0AD}"/>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84DA3B48-9BB7-4723-B4C6-9282498C36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E2757F-6BC9-4FBE-AF9F-80A5C59EB9BC}"/>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180486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93AA3-031E-43A4-894C-A2C15D14A6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5EF407-5947-4501-A24E-495878A2C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DBF6E08-3E19-443B-BAE9-21A37EE9A6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A6F623-41B7-4D74-9B55-FA1F20507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6E63378-A273-4E60-9649-6DF5DE382C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CCBCEA-CC13-4B22-8E7D-751F59507188}"/>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8" name="页脚占位符 7">
            <a:extLst>
              <a:ext uri="{FF2B5EF4-FFF2-40B4-BE49-F238E27FC236}">
                <a16:creationId xmlns:a16="http://schemas.microsoft.com/office/drawing/2014/main" id="{7F840617-E376-471F-94FF-7EB791AC67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DC49F9-5576-4EE9-81AF-1E07D1192E65}"/>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183291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617CC-F605-4D08-AA44-5312AD334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90A839-D8D2-4F2F-8781-48D1DB37442E}"/>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4" name="页脚占位符 3">
            <a:extLst>
              <a:ext uri="{FF2B5EF4-FFF2-40B4-BE49-F238E27FC236}">
                <a16:creationId xmlns:a16="http://schemas.microsoft.com/office/drawing/2014/main" id="{3646DB2E-E0DB-4E1A-AD65-AF745BEF2D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02E330-CF46-4689-9AC4-475792C75C8C}"/>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164132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954F0A-CFD7-421C-A00C-34B74807D3F7}"/>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3" name="页脚占位符 2">
            <a:extLst>
              <a:ext uri="{FF2B5EF4-FFF2-40B4-BE49-F238E27FC236}">
                <a16:creationId xmlns:a16="http://schemas.microsoft.com/office/drawing/2014/main" id="{0D01BABE-FD12-4640-A3BD-94C7F2932E7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58419A-0572-402F-84DF-ED9549B6F56C}"/>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399312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6EDB7-2420-4932-ACE6-FA695AABA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DF6F96-EC8A-43F3-AB37-51B1065E7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F6F9FA2-D1E0-447F-9053-EDBFAC5D0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CE0DBB4-FD14-41ED-B4CC-038845EEB942}"/>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2417E149-69D9-4254-8F30-4BD6FD4250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8501BE-1EC0-4EA6-80B3-8FA1955031EB}"/>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45609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0D175-2640-4C6E-8A92-A0442589C3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AA4359-806C-458E-B4AA-13A63E4DA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A559D7-3574-4368-BBE4-231BD56DF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468FCD-35C8-476D-A1BE-491448B1EECA}"/>
              </a:ext>
            </a:extLst>
          </p:cNvPr>
          <p:cNvSpPr>
            <a:spLocks noGrp="1"/>
          </p:cNvSpPr>
          <p:nvPr>
            <p:ph type="dt" sz="half" idx="10"/>
          </p:nvPr>
        </p:nvSpPr>
        <p:spPr/>
        <p:txBody>
          <a:bodyPr/>
          <a:lstStyle/>
          <a:p>
            <a:fld id="{EA96EC20-B10C-445C-B305-6D07C11263AD}" type="datetimeFigureOut">
              <a:rPr lang="zh-CN" altLang="en-US" smtClean="0"/>
              <a:t>2020/12/15</a:t>
            </a:fld>
            <a:endParaRPr lang="zh-CN" altLang="en-US"/>
          </a:p>
        </p:txBody>
      </p:sp>
      <p:sp>
        <p:nvSpPr>
          <p:cNvPr id="6" name="页脚占位符 5">
            <a:extLst>
              <a:ext uri="{FF2B5EF4-FFF2-40B4-BE49-F238E27FC236}">
                <a16:creationId xmlns:a16="http://schemas.microsoft.com/office/drawing/2014/main" id="{46172A17-4ED2-49F7-B963-2DEEFFEB8E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AA8D38-3444-42E4-AA5C-930CE76A3FEB}"/>
              </a:ext>
            </a:extLst>
          </p:cNvPr>
          <p:cNvSpPr>
            <a:spLocks noGrp="1"/>
          </p:cNvSpPr>
          <p:nvPr>
            <p:ph type="sldNum" sz="quarter" idx="12"/>
          </p:nvPr>
        </p:nvSpPr>
        <p:spPr/>
        <p:txBody>
          <a:body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419709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2DAED9-4780-41DE-A98A-1CF38B1B55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046B40-6CA9-4E4C-8BED-EA99FCC3F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D05206-B6F7-445E-B667-60966528D2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6EC20-B10C-445C-B305-6D07C11263AD}" type="datetimeFigureOut">
              <a:rPr lang="zh-CN" altLang="en-US" smtClean="0"/>
              <a:t>2020/12/15</a:t>
            </a:fld>
            <a:endParaRPr lang="zh-CN" altLang="en-US"/>
          </a:p>
        </p:txBody>
      </p:sp>
      <p:sp>
        <p:nvSpPr>
          <p:cNvPr id="5" name="页脚占位符 4">
            <a:extLst>
              <a:ext uri="{FF2B5EF4-FFF2-40B4-BE49-F238E27FC236}">
                <a16:creationId xmlns:a16="http://schemas.microsoft.com/office/drawing/2014/main" id="{1C09BCE2-0487-491C-8D2E-59BEAD96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AA51F5-5F2D-48E9-8B7B-5EEA67113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EDBD0-5736-45F3-9E64-104398543C72}" type="slidenum">
              <a:rPr lang="zh-CN" altLang="en-US" smtClean="0"/>
              <a:t>‹#›</a:t>
            </a:fld>
            <a:endParaRPr lang="zh-CN" altLang="en-US"/>
          </a:p>
        </p:txBody>
      </p:sp>
    </p:spTree>
    <p:extLst>
      <p:ext uri="{BB962C8B-B14F-4D97-AF65-F5344CB8AC3E}">
        <p14:creationId xmlns:p14="http://schemas.microsoft.com/office/powerpoint/2010/main" val="1053649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176E6A9-FE14-4133-9930-FF2DA0F21D7B}"/>
              </a:ext>
            </a:extLst>
          </p:cNvPr>
          <p:cNvSpPr txBox="1"/>
          <p:nvPr/>
        </p:nvSpPr>
        <p:spPr>
          <a:xfrm>
            <a:off x="523240" y="776625"/>
            <a:ext cx="11145520"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“马克思主义基本原理概论”课堂报告</a:t>
            </a:r>
          </a:p>
        </p:txBody>
      </p:sp>
      <p:sp>
        <p:nvSpPr>
          <p:cNvPr id="5" name="文本框 4">
            <a:extLst>
              <a:ext uri="{FF2B5EF4-FFF2-40B4-BE49-F238E27FC236}">
                <a16:creationId xmlns:a16="http://schemas.microsoft.com/office/drawing/2014/main" id="{16524B51-1076-47E0-A384-3579DAB75C96}"/>
              </a:ext>
            </a:extLst>
          </p:cNvPr>
          <p:cNvSpPr txBox="1"/>
          <p:nvPr/>
        </p:nvSpPr>
        <p:spPr>
          <a:xfrm>
            <a:off x="1529080" y="2613392"/>
            <a:ext cx="9133840" cy="1631216"/>
          </a:xfrm>
          <a:prstGeom prst="rect">
            <a:avLst/>
          </a:prstGeom>
          <a:noFill/>
        </p:spPr>
        <p:txBody>
          <a:bodyPr wrap="square" rtlCol="0">
            <a:spAutoFit/>
          </a:bodyPr>
          <a:lstStyle/>
          <a:p>
            <a:pPr algn="ctr"/>
            <a:r>
              <a:rPr lang="zh-CN" altLang="en-US" sz="6000" b="1" dirty="0">
                <a:latin typeface="黑体" panose="02010609060101010101" pitchFamily="49" charset="-122"/>
                <a:ea typeface="黑体" panose="02010609060101010101" pitchFamily="49" charset="-122"/>
              </a:rPr>
              <a:t>马克思主义政治经济学</a:t>
            </a:r>
            <a:endParaRPr lang="en-US" altLang="zh-CN" sz="2400" dirty="0">
              <a:latin typeface="楷体" panose="02010609060101010101" pitchFamily="49" charset="-122"/>
              <a:ea typeface="楷体" panose="02010609060101010101" pitchFamily="49" charset="-122"/>
            </a:endParaRPr>
          </a:p>
          <a:p>
            <a:pPr algn="ctr"/>
            <a:r>
              <a:rPr lang="en-US" altLang="zh-CN" sz="4000" b="0" i="0" dirty="0">
                <a:solidFill>
                  <a:srgbClr val="000000"/>
                </a:solidFill>
                <a:effectLst/>
                <a:latin typeface="Times New Roman" panose="02020603050405020304" pitchFamily="18" charset="0"/>
                <a:cs typeface="Times New Roman" panose="02020603050405020304" pitchFamily="18" charset="0"/>
              </a:rPr>
              <a:t>Marxian Economics</a:t>
            </a:r>
          </a:p>
        </p:txBody>
      </p:sp>
      <p:sp>
        <p:nvSpPr>
          <p:cNvPr id="7" name="文本框 6">
            <a:extLst>
              <a:ext uri="{FF2B5EF4-FFF2-40B4-BE49-F238E27FC236}">
                <a16:creationId xmlns:a16="http://schemas.microsoft.com/office/drawing/2014/main" id="{5993A95B-1A1F-45F8-8461-99F939FB0E30}"/>
              </a:ext>
            </a:extLst>
          </p:cNvPr>
          <p:cNvSpPr txBox="1"/>
          <p:nvPr/>
        </p:nvSpPr>
        <p:spPr>
          <a:xfrm>
            <a:off x="523240" y="5492095"/>
            <a:ext cx="11145520" cy="830997"/>
          </a:xfrm>
          <a:prstGeom prst="rect">
            <a:avLst/>
          </a:prstGeom>
          <a:noFill/>
        </p:spPr>
        <p:txBody>
          <a:bodyPr wrap="square" rtlCol="0">
            <a:spAutoFit/>
          </a:bodyPr>
          <a:lstStyle/>
          <a:p>
            <a:pPr algn="r"/>
            <a:r>
              <a:rPr lang="zh-CN" altLang="en-US" sz="2400" dirty="0">
                <a:latin typeface="楷体" panose="02010609060101010101" pitchFamily="49" charset="-122"/>
                <a:ea typeface="楷体" panose="02010609060101010101" pitchFamily="49" charset="-122"/>
              </a:rPr>
              <a:t>刘 承 奇  </a:t>
            </a:r>
            <a:endParaRPr lang="en-US" altLang="zh-CN" sz="2400" dirty="0">
              <a:latin typeface="楷体" panose="02010609060101010101" pitchFamily="49" charset="-122"/>
              <a:ea typeface="楷体" panose="02010609060101010101" pitchFamily="49" charset="-122"/>
            </a:endParaRPr>
          </a:p>
          <a:p>
            <a:pPr algn="r"/>
            <a:r>
              <a:rPr lang="en-US" altLang="zh-CN" sz="2400" dirty="0">
                <a:latin typeface="楷体" panose="02010609060101010101" pitchFamily="49" charset="-122"/>
                <a:ea typeface="楷体" panose="02010609060101010101" pitchFamily="49" charset="-122"/>
              </a:rPr>
              <a:t>2018533249</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2822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4. </a:t>
            </a:r>
            <a:r>
              <a:rPr lang="zh-CN" altLang="en-US" sz="3200" b="1" dirty="0">
                <a:latin typeface="黑体" panose="02010609060101010101" pitchFamily="49" charset="-122"/>
                <a:ea typeface="黑体" panose="02010609060101010101" pitchFamily="49" charset="-122"/>
              </a:rPr>
              <a:t>对马克思主义政治经济学的评价</a:t>
            </a:r>
          </a:p>
        </p:txBody>
      </p:sp>
      <p:sp>
        <p:nvSpPr>
          <p:cNvPr id="7" name="内容占位符 2">
            <a:extLst>
              <a:ext uri="{FF2B5EF4-FFF2-40B4-BE49-F238E27FC236}">
                <a16:creationId xmlns:a16="http://schemas.microsoft.com/office/drawing/2014/main" id="{8DC74456-EB67-4CA4-8FC8-3674B28A4462}"/>
              </a:ext>
            </a:extLst>
          </p:cNvPr>
          <p:cNvSpPr>
            <a:spLocks noGrp="1"/>
          </p:cNvSpPr>
          <p:nvPr>
            <p:ph idx="1"/>
          </p:nvPr>
        </p:nvSpPr>
        <p:spPr>
          <a:xfrm>
            <a:off x="838201" y="1217295"/>
            <a:ext cx="10515600" cy="5143500"/>
          </a:xfrm>
        </p:spPr>
        <p:txBody>
          <a:bodyPr>
            <a:no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该理论目前被认为是“异端经济学（</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Heterodoxy</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）”。与“主流经济学派”（主要是新古典主义经济学派）不和的经济学流派都被归</a:t>
            </a:r>
            <a:r>
              <a:rPr lang="zh-CN" altLang="en-US" sz="2400" dirty="0">
                <a:latin typeface="楷体" panose="02010609060101010101" pitchFamily="49" charset="-122"/>
                <a:ea typeface="楷体" panose="02010609060101010101" pitchFamily="49" charset="-122"/>
                <a:cs typeface="Times New Roman" panose="02020603050405020304" pitchFamily="18" charset="0"/>
              </a:rPr>
              <a:t>为此类</a:t>
            </a:r>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如奥</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地利学派、乔治主义、后凯恩斯主义、无政府主义等。</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马克思经济学中的很多思想被后人接纳，被认为对主流经济学派有所帮助，特别是与“资本积累”和“经济周期”有关的概念。</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奥地利学派的博特基维奇（</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Ladislaus</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von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Bortkiewicz</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及随后的批评家声称马克思的“劳动价值论”和“利润率下降趋势定律”在内部不一致。他们认为，马克思得出的结论实际上不是从他的理论前提得出的，一旦纠正了这些所谓的错误，马克思关于总价格和利润由总价值和剩余价值决定并等于总价值和剩余价值的结论就不再成立</a:t>
            </a:r>
            <a:r>
              <a:rPr lang="zh-CN" altLang="en-US" sz="2400">
                <a:latin typeface="Times New Roman" panose="02020603050405020304" pitchFamily="18" charset="0"/>
                <a:ea typeface="楷体" panose="02010609060101010101" pitchFamily="49" charset="-122"/>
                <a:cs typeface="Times New Roman" panose="02020603050405020304" pitchFamily="18" charset="0"/>
              </a:rPr>
              <a:t>。一些案例研究</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发现，利润不是完全由劳动者的剩余价值决定的。</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后来许多经济学者尝试弥补马克思主义政治经济学的不足，提出了“新马克思主义经济学”。该理论主要强调资本主义的垄断性质。</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9114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6524B51-1076-47E0-A384-3579DAB75C96}"/>
              </a:ext>
            </a:extLst>
          </p:cNvPr>
          <p:cNvSpPr txBox="1"/>
          <p:nvPr/>
        </p:nvSpPr>
        <p:spPr>
          <a:xfrm>
            <a:off x="1529080" y="2921168"/>
            <a:ext cx="9133840" cy="1015663"/>
          </a:xfrm>
          <a:prstGeom prst="rect">
            <a:avLst/>
          </a:prstGeom>
          <a:noFill/>
        </p:spPr>
        <p:txBody>
          <a:bodyPr wrap="square" rtlCol="0">
            <a:spAutoFit/>
          </a:bodyPr>
          <a:lstStyle/>
          <a:p>
            <a:pPr algn="ctr"/>
            <a:r>
              <a:rPr lang="zh-CN" altLang="en-US" sz="6000" dirty="0">
                <a:latin typeface="华文楷体" panose="02010600040101010101" pitchFamily="2" charset="-122"/>
                <a:ea typeface="华文楷体" panose="02010600040101010101" pitchFamily="2" charset="-122"/>
              </a:rPr>
              <a:t>谢谢大家！</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9464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6524B51-1076-47E0-A384-3579DAB75C96}"/>
              </a:ext>
            </a:extLst>
          </p:cNvPr>
          <p:cNvSpPr txBox="1"/>
          <p:nvPr/>
        </p:nvSpPr>
        <p:spPr>
          <a:xfrm>
            <a:off x="1529080" y="2921168"/>
            <a:ext cx="9133840" cy="1200329"/>
          </a:xfrm>
          <a:prstGeom prst="rect">
            <a:avLst/>
          </a:prstGeom>
          <a:noFill/>
        </p:spPr>
        <p:txBody>
          <a:bodyPr wrap="square" rtlCol="0">
            <a:spAutoFit/>
          </a:bodyPr>
          <a:lstStyle/>
          <a:p>
            <a:pPr algn="ctr"/>
            <a:r>
              <a:rPr lang="en-US" altLang="zh-CN" sz="7200" dirty="0">
                <a:latin typeface="Times New Roman" panose="02020603050405020304" pitchFamily="18" charset="0"/>
                <a:ea typeface="华文楷体" panose="02010600040101010101" pitchFamily="2" charset="-122"/>
                <a:cs typeface="Times New Roman" panose="02020603050405020304" pitchFamily="18" charset="0"/>
              </a:rPr>
              <a:t>Q &amp; A</a:t>
            </a:r>
            <a:endParaRPr lang="zh-CN" altLang="en-US" sz="3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0644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1. </a:t>
            </a:r>
            <a:r>
              <a:rPr lang="zh-CN" altLang="en-US" sz="3200" b="1" dirty="0">
                <a:latin typeface="黑体" panose="02010609060101010101" pitchFamily="49" charset="-122"/>
                <a:ea typeface="黑体" panose="02010609060101010101" pitchFamily="49" charset="-122"/>
              </a:rPr>
              <a:t>政治经济学概述</a:t>
            </a:r>
          </a:p>
        </p:txBody>
      </p:sp>
      <p:sp>
        <p:nvSpPr>
          <p:cNvPr id="3" name="内容占位符 2">
            <a:extLst>
              <a:ext uri="{FF2B5EF4-FFF2-40B4-BE49-F238E27FC236}">
                <a16:creationId xmlns:a16="http://schemas.microsoft.com/office/drawing/2014/main" id="{7FA28407-2FFC-4562-91DC-3C163F0B49D9}"/>
              </a:ext>
            </a:extLst>
          </p:cNvPr>
          <p:cNvSpPr>
            <a:spLocks noGrp="1"/>
          </p:cNvSpPr>
          <p:nvPr>
            <p:ph idx="1"/>
          </p:nvPr>
        </p:nvSpPr>
        <p:spPr>
          <a:xfrm>
            <a:off x="838200" y="1117600"/>
            <a:ext cx="10515600" cy="5059363"/>
          </a:xfrm>
        </p:spPr>
        <p:txBody>
          <a:bodyPr>
            <a:no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政治经济学（</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political economy</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）是研究一个社会生产、资本、流通、交换、分配和消费等经济活动、经济关系和经济规律的学科。</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它并不是“政治学</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经济学”的意思</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，而是指它的研究内容超出了家庭经济管理的范围，拓展为整个国家和社会的经济学管理。</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该名词并非马克思的首创。</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法国经济学家安托万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德</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蒙克莱田（</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Antoine de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Montchrestien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1575-1621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）被认为是该名词的最早提出者。他在</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1615</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年出版了给国王路易十三的进言书</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政治经济学概论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无论是马克思的著作中，还是在西方经济学的著作中，都曾经将“政治经济学（</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political economy</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）”和“经济学（</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economy</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）”作为通用名词使用过。</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这两个名词并不是完全对立的概念。</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一些经济学家主张统一使用“经济学”这个名词。</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古典政治经济学由威廉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配第（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1623-1687</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）创立，亚当</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斯密（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1723-1790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）集其大成，大卫</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李嘉图（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1772-1823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）予以完善。它的主要任务是批判封建主义，阐述资本主义生产和分配的规律。</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1536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2. </a:t>
            </a:r>
            <a:r>
              <a:rPr lang="zh-CN" altLang="en-US" sz="3200" b="1" dirty="0">
                <a:latin typeface="黑体" panose="02010609060101010101" pitchFamily="49" charset="-122"/>
                <a:ea typeface="黑体" panose="02010609060101010101" pitchFamily="49" charset="-122"/>
              </a:rPr>
              <a:t>马克思主义政治经济学的提出</a:t>
            </a:r>
          </a:p>
        </p:txBody>
      </p:sp>
      <p:sp>
        <p:nvSpPr>
          <p:cNvPr id="3" name="内容占位符 2">
            <a:extLst>
              <a:ext uri="{FF2B5EF4-FFF2-40B4-BE49-F238E27FC236}">
                <a16:creationId xmlns:a16="http://schemas.microsoft.com/office/drawing/2014/main" id="{7FA28407-2FFC-4562-91DC-3C163F0B49D9}"/>
              </a:ext>
            </a:extLst>
          </p:cNvPr>
          <p:cNvSpPr>
            <a:spLocks noGrp="1"/>
          </p:cNvSpPr>
          <p:nvPr>
            <p:ph idx="1"/>
          </p:nvPr>
        </p:nvSpPr>
        <p:spPr>
          <a:xfrm>
            <a:off x="838200" y="1117601"/>
            <a:ext cx="10515600" cy="1001131"/>
          </a:xfrm>
        </p:spPr>
        <p:txBody>
          <a:bodyPr>
            <a:noAutofit/>
          </a:bodyPr>
          <a:lstStyle/>
          <a:p>
            <a:r>
              <a:rPr lang="zh-CN" altLang="en-US" sz="2400" dirty="0">
                <a:latin typeface="楷体" panose="02010609060101010101" pitchFamily="49" charset="-122"/>
                <a:ea typeface="楷体" panose="02010609060101010101" pitchFamily="49" charset="-122"/>
              </a:rPr>
              <a:t>马克思在</a:t>
            </a:r>
            <a:r>
              <a:rPr lang="en-US" altLang="zh-CN" sz="2400" dirty="0">
                <a:latin typeface="楷体" panose="02010609060101010101" pitchFamily="49" charset="-122"/>
                <a:ea typeface="楷体" panose="02010609060101010101" pitchFamily="49" charset="-122"/>
              </a:rPr>
              <a:t>1841</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9</a:t>
            </a:r>
            <a:r>
              <a:rPr lang="zh-CN" altLang="en-US"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-1842</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月担任</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莱茵报</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的编辑工作。</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他担任编辑期间遇到的许多“难事”引发了他对政治经济学的认真思考。</a:t>
            </a:r>
            <a:endParaRPr lang="en-US" altLang="zh-CN" sz="2400" dirty="0">
              <a:latin typeface="楷体" panose="02010609060101010101" pitchFamily="49" charset="-122"/>
              <a:ea typeface="楷体" panose="02010609060101010101" pitchFamily="49" charset="-122"/>
            </a:endParaRPr>
          </a:p>
        </p:txBody>
      </p:sp>
      <p:sp>
        <p:nvSpPr>
          <p:cNvPr id="5" name="内容占位符 2">
            <a:extLst>
              <a:ext uri="{FF2B5EF4-FFF2-40B4-BE49-F238E27FC236}">
                <a16:creationId xmlns:a16="http://schemas.microsoft.com/office/drawing/2014/main" id="{7EE30EFB-C74D-41B0-B003-A1F1B3E85A90}"/>
              </a:ext>
            </a:extLst>
          </p:cNvPr>
          <p:cNvSpPr txBox="1">
            <a:spLocks/>
          </p:cNvSpPr>
          <p:nvPr/>
        </p:nvSpPr>
        <p:spPr>
          <a:xfrm>
            <a:off x="743414" y="2118732"/>
            <a:ext cx="6172975" cy="32227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zh-CN" altLang="en-US" sz="2000" dirty="0">
                <a:latin typeface="仿宋" panose="02010609060101010101" pitchFamily="49" charset="-122"/>
                <a:ea typeface="仿宋" panose="02010609060101010101" pitchFamily="49" charset="-122"/>
              </a:rPr>
              <a:t>“林木盗窃案”：大量失业农民故意违反普鲁士林木盗窃法，在私人森林里大肆砍伐，只为了被关进监狱领一份免费的午餐。</a:t>
            </a:r>
            <a:endParaRPr lang="en-US" altLang="zh-CN" sz="2000" dirty="0">
              <a:latin typeface="仿宋" panose="02010609060101010101" pitchFamily="49" charset="-122"/>
              <a:ea typeface="仿宋" panose="02010609060101010101" pitchFamily="49" charset="-122"/>
            </a:endParaRPr>
          </a:p>
          <a:p>
            <a:pPr marL="457200" indent="-457200">
              <a:buFont typeface="+mj-lt"/>
              <a:buAutoNum type="arabicPeriod"/>
            </a:pPr>
            <a:r>
              <a:rPr lang="zh-CN" altLang="en-US" sz="2000" dirty="0">
                <a:latin typeface="仿宋" panose="02010609060101010101" pitchFamily="49" charset="-122"/>
                <a:ea typeface="仿宋" panose="02010609060101010101" pitchFamily="49" charset="-122"/>
              </a:rPr>
              <a:t>地产析分问题：社会出现了把大块土地被析分成小块土地的情况，引发封建地主阶级的反对。</a:t>
            </a:r>
            <a:endParaRPr lang="en-US" altLang="zh-CN" sz="2000" dirty="0">
              <a:latin typeface="仿宋" panose="02010609060101010101" pitchFamily="49" charset="-122"/>
              <a:ea typeface="仿宋" panose="02010609060101010101" pitchFamily="49" charset="-122"/>
            </a:endParaRPr>
          </a:p>
          <a:p>
            <a:pPr marL="457200" indent="-457200">
              <a:buFont typeface="+mj-lt"/>
              <a:buAutoNum type="arabicPeriod"/>
            </a:pP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莱茵报</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记者报道了葡萄种植农民的困苦处境，遭到了莱茵省总督的指责，而马克思认为必须对官方指责予以坚决反击。</a:t>
            </a:r>
            <a:endParaRPr lang="en-US" altLang="zh-CN" sz="2000" dirty="0">
              <a:latin typeface="仿宋" panose="02010609060101010101" pitchFamily="49" charset="-122"/>
              <a:ea typeface="仿宋" panose="02010609060101010101" pitchFamily="49" charset="-122"/>
            </a:endParaRPr>
          </a:p>
          <a:p>
            <a:pPr marL="457200" indent="-457200">
              <a:buFont typeface="+mj-lt"/>
              <a:buAutoNum type="arabicPeriod"/>
            </a:pPr>
            <a:r>
              <a:rPr lang="zh-CN" altLang="en-US" sz="2000" dirty="0">
                <a:latin typeface="仿宋" panose="02010609060101010101" pitchFamily="49" charset="-122"/>
                <a:ea typeface="仿宋" panose="02010609060101010101" pitchFamily="49" charset="-122"/>
              </a:rPr>
              <a:t>关于自由贸易派和关税保护派的争论。</a:t>
            </a:r>
            <a:endParaRPr lang="en-US" altLang="zh-CN" sz="2000" dirty="0">
              <a:latin typeface="仿宋" panose="02010609060101010101" pitchFamily="49" charset="-122"/>
              <a:ea typeface="仿宋" panose="02010609060101010101" pitchFamily="49" charset="-122"/>
            </a:endParaRPr>
          </a:p>
        </p:txBody>
      </p:sp>
      <p:pic>
        <p:nvPicPr>
          <p:cNvPr id="7" name="图片 6">
            <a:extLst>
              <a:ext uri="{FF2B5EF4-FFF2-40B4-BE49-F238E27FC236}">
                <a16:creationId xmlns:a16="http://schemas.microsoft.com/office/drawing/2014/main" id="{017DB8E3-F90C-41E9-9875-ACB8EBF96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961" y="2118732"/>
            <a:ext cx="5016500" cy="3810000"/>
          </a:xfrm>
          <a:prstGeom prst="rect">
            <a:avLst/>
          </a:prstGeom>
        </p:spPr>
      </p:pic>
      <p:sp>
        <p:nvSpPr>
          <p:cNvPr id="8" name="文本框 7">
            <a:extLst>
              <a:ext uri="{FF2B5EF4-FFF2-40B4-BE49-F238E27FC236}">
                <a16:creationId xmlns:a16="http://schemas.microsoft.com/office/drawing/2014/main" id="{99101F55-8E42-4B2D-B98D-E39E8E37D53F}"/>
              </a:ext>
            </a:extLst>
          </p:cNvPr>
          <p:cNvSpPr txBox="1"/>
          <p:nvPr/>
        </p:nvSpPr>
        <p:spPr>
          <a:xfrm>
            <a:off x="648629" y="5380878"/>
            <a:ext cx="6362546" cy="738664"/>
          </a:xfrm>
          <a:prstGeom prst="rect">
            <a:avLst/>
          </a:prstGeom>
          <a:noFill/>
        </p:spPr>
        <p:txBody>
          <a:bodyPr wrap="square" rtlCol="0">
            <a:spAutoFit/>
          </a:bodyPr>
          <a:lstStyle/>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莱茵报</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在</a:t>
            </a:r>
            <a:r>
              <a:rPr lang="en-US" altLang="zh-CN" sz="2400" dirty="0">
                <a:latin typeface="楷体" panose="02010609060101010101" pitchFamily="49" charset="-122"/>
                <a:ea typeface="楷体" panose="02010609060101010101" pitchFamily="49" charset="-122"/>
              </a:rPr>
              <a:t>1843</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日被普鲁士政府查封。</a:t>
            </a:r>
            <a:endParaRPr lang="en-US" altLang="zh-CN" sz="24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217597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2. </a:t>
            </a:r>
            <a:r>
              <a:rPr lang="zh-CN" altLang="en-US" sz="3200" b="1" dirty="0">
                <a:latin typeface="黑体" panose="02010609060101010101" pitchFamily="49" charset="-122"/>
                <a:ea typeface="黑体" panose="02010609060101010101" pitchFamily="49" charset="-122"/>
              </a:rPr>
              <a:t>马克思主义政治经济学的提出</a:t>
            </a:r>
          </a:p>
        </p:txBody>
      </p:sp>
      <p:sp>
        <p:nvSpPr>
          <p:cNvPr id="3" name="内容占位符 2">
            <a:extLst>
              <a:ext uri="{FF2B5EF4-FFF2-40B4-BE49-F238E27FC236}">
                <a16:creationId xmlns:a16="http://schemas.microsoft.com/office/drawing/2014/main" id="{7FA28407-2FFC-4562-91DC-3C163F0B49D9}"/>
              </a:ext>
            </a:extLst>
          </p:cNvPr>
          <p:cNvSpPr>
            <a:spLocks noGrp="1"/>
          </p:cNvSpPr>
          <p:nvPr>
            <p:ph idx="1"/>
          </p:nvPr>
        </p:nvSpPr>
        <p:spPr>
          <a:xfrm>
            <a:off x="4562708" y="1117599"/>
            <a:ext cx="7324493" cy="5350107"/>
          </a:xfrm>
        </p:spPr>
        <p:txBody>
          <a:bodyPr>
            <a:noAutofit/>
          </a:bodyPr>
          <a:lstStyle/>
          <a:p>
            <a:r>
              <a:rPr lang="en-US" altLang="zh-CN" sz="2400" dirty="0">
                <a:latin typeface="楷体" panose="02010609060101010101" pitchFamily="49" charset="-122"/>
                <a:ea typeface="楷体" panose="02010609060101010101" pitchFamily="49" charset="-122"/>
              </a:rPr>
              <a:t>1843</a:t>
            </a:r>
            <a:r>
              <a:rPr lang="zh-CN" altLang="en-US" sz="2400" dirty="0">
                <a:latin typeface="楷体" panose="02010609060101010101" pitchFamily="49" charset="-122"/>
                <a:ea typeface="楷体" panose="02010609060101010101" pitchFamily="49" charset="-122"/>
              </a:rPr>
              <a:t>年，马克思流亡到巴黎，开始专心研究政治经济学。他后来又因创办</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新莱茵报</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被法国政府驱逐，于是又逃往英国伦敦（由于大英图书馆拥有充足的文献资料）。</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马克思批判地吸收和发展了亚当</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斯密和大卫</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李嘉图的“劳动创造价值”的有关理论，并且采纳了黑格尔的唯物辩证法作为其方法论。他也批判了当时的“空想社会主义”有关理论，认为阶级斗争不能够通过改良的方法，而是应当通过革命的方式实现。</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恩格斯的</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在马克思墓前的讲话</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将马克思一生的两大发现概括为“人类历史的发展规律”和“现代资本主义生产方式和它所产生的资产阶级社会的特殊的运动规律”，即“唯物史观”和“剩余价值学说”。</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p:txBody>
      </p:sp>
      <p:pic>
        <p:nvPicPr>
          <p:cNvPr id="12" name="图片 11">
            <a:extLst>
              <a:ext uri="{FF2B5EF4-FFF2-40B4-BE49-F238E27FC236}">
                <a16:creationId xmlns:a16="http://schemas.microsoft.com/office/drawing/2014/main" id="{70F33067-35EC-4D1D-AC61-B5E773795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31" y="1078569"/>
            <a:ext cx="3878457" cy="2404643"/>
          </a:xfrm>
          <a:prstGeom prst="rect">
            <a:avLst/>
          </a:prstGeom>
        </p:spPr>
      </p:pic>
      <p:pic>
        <p:nvPicPr>
          <p:cNvPr id="14" name="图片 13">
            <a:extLst>
              <a:ext uri="{FF2B5EF4-FFF2-40B4-BE49-F238E27FC236}">
                <a16:creationId xmlns:a16="http://schemas.microsoft.com/office/drawing/2014/main" id="{E2C3265C-D16C-4956-8972-E29948EB7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3483212"/>
            <a:ext cx="4319859" cy="2877583"/>
          </a:xfrm>
          <a:prstGeom prst="rect">
            <a:avLst/>
          </a:prstGeom>
        </p:spPr>
      </p:pic>
    </p:spTree>
    <p:extLst>
      <p:ext uri="{BB962C8B-B14F-4D97-AF65-F5344CB8AC3E}">
        <p14:creationId xmlns:p14="http://schemas.microsoft.com/office/powerpoint/2010/main" val="276799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3.</a:t>
            </a:r>
            <a:r>
              <a:rPr lang="zh-CN" altLang="en-US" sz="3200" b="1" dirty="0">
                <a:latin typeface="黑体" panose="02010609060101010101" pitchFamily="49" charset="-122"/>
                <a:ea typeface="黑体" panose="02010609060101010101" pitchFamily="49" charset="-122"/>
              </a:rPr>
              <a:t>主要内容</a:t>
            </a:r>
          </a:p>
        </p:txBody>
      </p:sp>
      <p:graphicFrame>
        <p:nvGraphicFramePr>
          <p:cNvPr id="8" name="内容占位符 3">
            <a:extLst>
              <a:ext uri="{FF2B5EF4-FFF2-40B4-BE49-F238E27FC236}">
                <a16:creationId xmlns:a16="http://schemas.microsoft.com/office/drawing/2014/main" id="{5A2BE326-F8D8-4AD3-B804-DA52FF4E726D}"/>
              </a:ext>
            </a:extLst>
          </p:cNvPr>
          <p:cNvGraphicFramePr>
            <a:graphicFrameLocks noGrp="1"/>
          </p:cNvGraphicFramePr>
          <p:nvPr>
            <p:ph idx="1"/>
            <p:extLst>
              <p:ext uri="{D42A27DB-BD31-4B8C-83A1-F6EECF244321}">
                <p14:modId xmlns:p14="http://schemas.microsoft.com/office/powerpoint/2010/main" val="1623555195"/>
              </p:ext>
            </p:extLst>
          </p:nvPr>
        </p:nvGraphicFramePr>
        <p:xfrm>
          <a:off x="6427470" y="1117600"/>
          <a:ext cx="5528310" cy="5059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内容占位符 2">
            <a:extLst>
              <a:ext uri="{FF2B5EF4-FFF2-40B4-BE49-F238E27FC236}">
                <a16:creationId xmlns:a16="http://schemas.microsoft.com/office/drawing/2014/main" id="{B0D94BAF-B50B-463A-855C-55E09220536C}"/>
              </a:ext>
            </a:extLst>
          </p:cNvPr>
          <p:cNvSpPr txBox="1">
            <a:spLocks/>
          </p:cNvSpPr>
          <p:nvPr/>
        </p:nvSpPr>
        <p:spPr>
          <a:xfrm>
            <a:off x="567690" y="1237429"/>
            <a:ext cx="6004560" cy="4626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资本论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在</a:t>
            </a:r>
            <a:r>
              <a:rPr lang="en-US" altLang="zh-CN" sz="2400" dirty="0">
                <a:latin typeface="楷体" panose="02010609060101010101" pitchFamily="49" charset="-122"/>
                <a:ea typeface="楷体" panose="02010609060101010101" pitchFamily="49" charset="-122"/>
              </a:rPr>
              <a:t>1867—1894</a:t>
            </a:r>
            <a:r>
              <a:rPr lang="zh-CN" altLang="en-US" sz="2400" dirty="0">
                <a:latin typeface="楷体" panose="02010609060101010101" pitchFamily="49" charset="-122"/>
                <a:ea typeface="楷体" panose="02010609060101010101" pitchFamily="49" charset="-122"/>
              </a:rPr>
              <a:t>年分为三卷出版。</a:t>
            </a:r>
          </a:p>
          <a:p>
            <a:r>
              <a:rPr lang="zh-CN" altLang="en-US" sz="2400" dirty="0">
                <a:latin typeface="楷体" panose="02010609060101010101" pitchFamily="49" charset="-122"/>
                <a:ea typeface="楷体" panose="02010609060101010101" pitchFamily="49" charset="-122"/>
              </a:rPr>
              <a:t>第一卷通过对直接生产过程的分析，揭示了资本主义的一般基础（商品经济）、剩余价值的秘密、资本的本质、资本主义的基本矛盾及其发展的历史趋势。阐明了资本主义最主要、最基本的问题。</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第二卷考察的是广义的资本流通过程。该卷主要分析单个资本的再生产（资本的循环和周转）和社会总资本的再生产。</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第三卷是对资本运动总过程的分析，分别研究了资本和剩余价值的具体形式，对许多问题进行了更加深入的论证。</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5048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3.1 </a:t>
            </a:r>
            <a:r>
              <a:rPr lang="zh-CN" altLang="en-US" sz="3200" b="1" dirty="0">
                <a:latin typeface="黑体" panose="02010609060101010101" pitchFamily="49" charset="-122"/>
                <a:ea typeface="黑体" panose="02010609060101010101" pitchFamily="49" charset="-122"/>
              </a:rPr>
              <a:t>商品和货币</a:t>
            </a:r>
          </a:p>
        </p:txBody>
      </p:sp>
      <p:sp>
        <p:nvSpPr>
          <p:cNvPr id="7" name="内容占位符 2">
            <a:extLst>
              <a:ext uri="{FF2B5EF4-FFF2-40B4-BE49-F238E27FC236}">
                <a16:creationId xmlns:a16="http://schemas.microsoft.com/office/drawing/2014/main" id="{8DC74456-EB67-4CA4-8FC8-3674B28A4462}"/>
              </a:ext>
            </a:extLst>
          </p:cNvPr>
          <p:cNvSpPr>
            <a:spLocks noGrp="1"/>
          </p:cNvSpPr>
          <p:nvPr>
            <p:ph idx="1"/>
          </p:nvPr>
        </p:nvSpPr>
        <p:spPr>
          <a:xfrm>
            <a:off x="838200" y="1117601"/>
            <a:ext cx="10515600" cy="5066029"/>
          </a:xfrm>
        </p:spPr>
        <p:txBody>
          <a:bodyPr>
            <a:noAutofit/>
          </a:bodyPr>
          <a:lstStyle/>
          <a:p>
            <a:r>
              <a:rPr lang="zh-CN" altLang="en-US" sz="2400" dirty="0">
                <a:latin typeface="楷体" panose="02010609060101010101" pitchFamily="49" charset="-122"/>
                <a:ea typeface="楷体" panose="02010609060101010101" pitchFamily="49" charset="-122"/>
              </a:rPr>
              <a:t>商品具有二因素：价值和使用价值。</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价值是凝结在商品中的无差别一般人类劳动，即人的脑力和体力耗费。</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使用价值是商品能满足人的某种需要的有用性。</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马克思认为，商品的价值由生产商品所需要的社会必要劳动时间决定。</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劳动力具有二重性：具体劳动和抽象劳动。</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具体劳动指生产一定价值的具体形式的劳动。抽象劳动指无差别的人类劳动，即人的脑力和体力耗费。</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马克思认为，在商品的交换过程中，具体的劳动是不能够直接进行量的比较的，只有抽象成一般人类劳动，才能进行量的比较。</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货币是在长期交换中形成的充当一般等价物的商品，其价值是生产（开采，冶炼等）所需的劳动时间。纸币几乎没有其本身的价值，但根据国家法令流通。</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0785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3.2 </a:t>
            </a:r>
            <a:r>
              <a:rPr lang="zh-CN" altLang="en-US" sz="3200" b="1" dirty="0">
                <a:latin typeface="黑体" panose="02010609060101010101" pitchFamily="49" charset="-122"/>
                <a:ea typeface="黑体" panose="02010609060101010101" pitchFamily="49" charset="-122"/>
              </a:rPr>
              <a:t>资本和剩余价值</a:t>
            </a:r>
          </a:p>
        </p:txBody>
      </p:sp>
      <p:sp>
        <p:nvSpPr>
          <p:cNvPr id="7" name="内容占位符 2">
            <a:extLst>
              <a:ext uri="{FF2B5EF4-FFF2-40B4-BE49-F238E27FC236}">
                <a16:creationId xmlns:a16="http://schemas.microsoft.com/office/drawing/2014/main" id="{8DC74456-EB67-4CA4-8FC8-3674B28A4462}"/>
              </a:ext>
            </a:extLst>
          </p:cNvPr>
          <p:cNvSpPr>
            <a:spLocks noGrp="1"/>
          </p:cNvSpPr>
          <p:nvPr>
            <p:ph idx="1"/>
          </p:nvPr>
        </p:nvSpPr>
        <p:spPr>
          <a:xfrm>
            <a:off x="838200" y="1117601"/>
            <a:ext cx="10515600" cy="5066029"/>
          </a:xfrm>
        </p:spPr>
        <p:txBody>
          <a:bodyPr>
            <a:noAutofit/>
          </a:bodyPr>
          <a:lstStyle/>
          <a:p>
            <a:r>
              <a:rPr lang="zh-CN" altLang="en-US" sz="2400" dirty="0">
                <a:latin typeface="楷体" panose="02010609060101010101" pitchFamily="49" charset="-122"/>
                <a:ea typeface="楷体" panose="02010609060101010101" pitchFamily="49" charset="-122"/>
              </a:rPr>
              <a:t>资本的原始积累过程</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劳动力成为商品</a:t>
            </a:r>
            <a:endParaRPr lang="en-US" altLang="zh-CN" sz="2400" dirty="0">
              <a:latin typeface="楷体" panose="02010609060101010101" pitchFamily="49" charset="-122"/>
              <a:ea typeface="楷体" panose="02010609060101010101" pitchFamily="49" charset="-122"/>
            </a:endParaRPr>
          </a:p>
          <a:p>
            <a:pPr marL="457200" indent="-457200">
              <a:buFont typeface="+mj-lt"/>
              <a:buAutoNum type="arabicPeriod"/>
            </a:pPr>
            <a:r>
              <a:rPr lang="zh-CN" altLang="en-US" sz="2400" dirty="0">
                <a:latin typeface="楷体" panose="02010609060101010101" pitchFamily="49" charset="-122"/>
                <a:ea typeface="楷体" panose="02010609060101010101" pitchFamily="49" charset="-122"/>
              </a:rPr>
              <a:t>劳动者是自由人，能够把自己的劳动力当作自己的商品来支配。</a:t>
            </a:r>
            <a:endParaRPr lang="en-US" altLang="zh-CN" sz="2400" dirty="0">
              <a:latin typeface="楷体" panose="02010609060101010101" pitchFamily="49" charset="-122"/>
              <a:ea typeface="楷体" panose="02010609060101010101" pitchFamily="49" charset="-122"/>
            </a:endParaRPr>
          </a:p>
          <a:p>
            <a:pPr marL="457200" indent="-457200">
              <a:buFont typeface="+mj-lt"/>
              <a:buAutoNum type="arabicPeriod"/>
            </a:pPr>
            <a:r>
              <a:rPr lang="zh-CN" altLang="en-US" sz="2400" dirty="0">
                <a:latin typeface="楷体" panose="02010609060101010101" pitchFamily="49" charset="-122"/>
                <a:ea typeface="楷体" panose="02010609060101010101" pitchFamily="49" charset="-122"/>
              </a:rPr>
              <a:t>劳动者没有别的商品可以出卖，没有任何实现自己劳动力所必须的物质条件。</a:t>
            </a:r>
            <a:endParaRPr lang="en-US" altLang="zh-CN" sz="240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劳动者和资本家之间的关系，形式上是“自由”“平等”的关系，实际上是资本家支配和剥削工人的关系。</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剩余价值是劳动者所生产的新价值中，劳动创造的价值和劳动报酬之间的差额。生产剩余价值，是资本主义生产方式的绝对规律。</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资本家付给工人的工资（表现为“劳动的价格”），模糊了工人的实际劳动和必要劳动的界限，掩盖了资本主义的剥削关系。</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剩余价值转化为资本，或者说，剩余价值的资本化，就是资本积累。</a:t>
            </a: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7932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3.3 </a:t>
            </a:r>
            <a:r>
              <a:rPr lang="zh-CN" altLang="en-US" sz="3200" b="1" dirty="0">
                <a:latin typeface="黑体" panose="02010609060101010101" pitchFamily="49" charset="-122"/>
                <a:ea typeface="黑体" panose="02010609060101010101" pitchFamily="49" charset="-122"/>
              </a:rPr>
              <a:t>资本的流通过程</a:t>
            </a:r>
          </a:p>
        </p:txBody>
      </p:sp>
      <p:sp>
        <p:nvSpPr>
          <p:cNvPr id="7" name="内容占位符 2">
            <a:extLst>
              <a:ext uri="{FF2B5EF4-FFF2-40B4-BE49-F238E27FC236}">
                <a16:creationId xmlns:a16="http://schemas.microsoft.com/office/drawing/2014/main" id="{8DC74456-EB67-4CA4-8FC8-3674B28A4462}"/>
              </a:ext>
            </a:extLst>
          </p:cNvPr>
          <p:cNvSpPr>
            <a:spLocks noGrp="1"/>
          </p:cNvSpPr>
          <p:nvPr>
            <p:ph idx="1"/>
          </p:nvPr>
        </p:nvSpPr>
        <p:spPr>
          <a:xfrm>
            <a:off x="296227" y="1217295"/>
            <a:ext cx="5276850" cy="5143500"/>
          </a:xfrm>
        </p:spPr>
        <p:txBody>
          <a:bodyPr>
            <a:noAutofit/>
          </a:bodyPr>
          <a:lstStyle/>
          <a:p>
            <a:r>
              <a:rPr lang="zh-CN" altLang="en-US" sz="2400" dirty="0">
                <a:latin typeface="楷体" panose="02010609060101010101" pitchFamily="49" charset="-122"/>
                <a:ea typeface="楷体" panose="02010609060101010101" pitchFamily="49" charset="-122"/>
              </a:rPr>
              <a:t>资本的循环和周转规律：</a:t>
            </a:r>
            <a:endParaRPr lang="en-US" altLang="zh-CN" sz="2400" dirty="0">
              <a:latin typeface="楷体" panose="02010609060101010101" pitchFamily="49" charset="-122"/>
              <a:ea typeface="楷体" panose="02010609060101010101" pitchFamily="49" charset="-122"/>
            </a:endParaRPr>
          </a:p>
          <a:p>
            <a:pPr marL="457200" indent="-457200">
              <a:buFont typeface="+mj-lt"/>
              <a:buAutoNum type="arabicPeriod"/>
            </a:pPr>
            <a:r>
              <a:rPr lang="zh-CN" altLang="en-US" sz="2400" dirty="0">
                <a:latin typeface="楷体" panose="02010609060101010101" pitchFamily="49" charset="-122"/>
                <a:ea typeface="楷体" panose="02010609060101010101" pitchFamily="49" charset="-122"/>
              </a:rPr>
              <a:t>购买阶段，资本执行货币资本的职能。</a:t>
            </a:r>
            <a:endParaRPr lang="en-US" altLang="zh-CN" sz="2400" dirty="0">
              <a:latin typeface="楷体" panose="02010609060101010101" pitchFamily="49" charset="-122"/>
              <a:ea typeface="楷体" panose="02010609060101010101" pitchFamily="49" charset="-122"/>
            </a:endParaRPr>
          </a:p>
          <a:p>
            <a:pPr marL="457200" indent="-457200">
              <a:buFont typeface="+mj-lt"/>
              <a:buAutoNum type="arabicPeriod"/>
            </a:pPr>
            <a:r>
              <a:rPr lang="zh-CN" altLang="en-US" sz="2400" dirty="0">
                <a:latin typeface="楷体" panose="02010609060101010101" pitchFamily="49" charset="-122"/>
                <a:ea typeface="楷体" panose="02010609060101010101" pitchFamily="49" charset="-122"/>
              </a:rPr>
              <a:t>生产阶段，生产资料与劳动者结合，生产物质财富，资本得以增殖。</a:t>
            </a:r>
            <a:endParaRPr lang="en-US" altLang="zh-CN" sz="2400" dirty="0">
              <a:latin typeface="楷体" panose="02010609060101010101" pitchFamily="49" charset="-122"/>
              <a:ea typeface="楷体" panose="02010609060101010101" pitchFamily="49" charset="-122"/>
            </a:endParaRPr>
          </a:p>
          <a:p>
            <a:pPr marL="457200" indent="-457200">
              <a:buFont typeface="+mj-lt"/>
              <a:buAutoNum type="arabicPeriod"/>
            </a:pPr>
            <a:r>
              <a:rPr lang="zh-CN" altLang="en-US" sz="2400" dirty="0">
                <a:latin typeface="楷体" panose="02010609060101010101" pitchFamily="49" charset="-122"/>
                <a:ea typeface="楷体" panose="02010609060101010101" pitchFamily="49" charset="-122"/>
              </a:rPr>
              <a:t>售卖阶段，资本执行商品资本的职能，由商品资本向货币资本转化。</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资本主义的基本矛盾是：生产的社会化和生产资料的资本主义私人占有之间的矛盾。</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资本主义发展到一定阶段，就会发生以生产过剩为基本特征的经济危机。</a:t>
            </a:r>
            <a:endParaRPr lang="en-US" altLang="zh-CN" sz="240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B5D1924D-BF45-47C9-9741-4EF765215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077" y="1363027"/>
            <a:ext cx="6618923" cy="4131945"/>
          </a:xfrm>
          <a:prstGeom prst="rect">
            <a:avLst/>
          </a:prstGeom>
        </p:spPr>
      </p:pic>
      <p:sp>
        <p:nvSpPr>
          <p:cNvPr id="5" name="文本框 4">
            <a:extLst>
              <a:ext uri="{FF2B5EF4-FFF2-40B4-BE49-F238E27FC236}">
                <a16:creationId xmlns:a16="http://schemas.microsoft.com/office/drawing/2014/main" id="{4C0ED022-A3C0-4AC9-8D6E-CD1D9FEB6AE1}"/>
              </a:ext>
            </a:extLst>
          </p:cNvPr>
          <p:cNvSpPr txBox="1"/>
          <p:nvPr/>
        </p:nvSpPr>
        <p:spPr>
          <a:xfrm>
            <a:off x="6714648" y="5740399"/>
            <a:ext cx="4335780" cy="461665"/>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经济周期（</a:t>
            </a:r>
            <a:r>
              <a:rPr lang="en-US" altLang="zh-CN" sz="2400" dirty="0">
                <a:latin typeface="楷体" panose="02010609060101010101" pitchFamily="49" charset="-122"/>
                <a:ea typeface="楷体" panose="02010609060101010101" pitchFamily="49" charset="-122"/>
              </a:rPr>
              <a:t>Business Cycle</a:t>
            </a:r>
            <a:r>
              <a:rPr lang="zh-CN" altLang="en-US" sz="24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57083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001D-E3BB-43E6-BB79-07444EA3FCF5}"/>
              </a:ext>
            </a:extLst>
          </p:cNvPr>
          <p:cNvSpPr>
            <a:spLocks noGrp="1"/>
          </p:cNvSpPr>
          <p:nvPr>
            <p:ph type="title"/>
          </p:nvPr>
        </p:nvSpPr>
        <p:spPr>
          <a:xfrm>
            <a:off x="838200" y="497205"/>
            <a:ext cx="10515600" cy="620395"/>
          </a:xfrm>
        </p:spPr>
        <p:txBody>
          <a:bodyPr>
            <a:normAutofit/>
          </a:bodyPr>
          <a:lstStyle/>
          <a:p>
            <a:r>
              <a:rPr lang="en-US" altLang="zh-CN" sz="3200" b="1" dirty="0">
                <a:latin typeface="黑体" panose="02010609060101010101" pitchFamily="49" charset="-122"/>
                <a:ea typeface="黑体" panose="02010609060101010101" pitchFamily="49" charset="-122"/>
              </a:rPr>
              <a:t>3.</a:t>
            </a:r>
            <a:r>
              <a:rPr lang="zh-CN" altLang="en-US" sz="3200" b="1" dirty="0">
                <a:latin typeface="黑体" panose="02010609060101010101" pitchFamily="49" charset="-122"/>
                <a:ea typeface="黑体" panose="02010609060101010101" pitchFamily="49" charset="-122"/>
              </a:rPr>
              <a:t>主要内容</a:t>
            </a:r>
          </a:p>
        </p:txBody>
      </p:sp>
      <p:graphicFrame>
        <p:nvGraphicFramePr>
          <p:cNvPr id="8" name="内容占位符 3">
            <a:extLst>
              <a:ext uri="{FF2B5EF4-FFF2-40B4-BE49-F238E27FC236}">
                <a16:creationId xmlns:a16="http://schemas.microsoft.com/office/drawing/2014/main" id="{5A2BE326-F8D8-4AD3-B804-DA52FF4E726D}"/>
              </a:ext>
            </a:extLst>
          </p:cNvPr>
          <p:cNvGraphicFramePr>
            <a:graphicFrameLocks noGrp="1"/>
          </p:cNvGraphicFramePr>
          <p:nvPr>
            <p:ph idx="1"/>
            <p:extLst>
              <p:ext uri="{D42A27DB-BD31-4B8C-83A1-F6EECF244321}">
                <p14:modId xmlns:p14="http://schemas.microsoft.com/office/powerpoint/2010/main" val="2157229069"/>
              </p:ext>
            </p:extLst>
          </p:nvPr>
        </p:nvGraphicFramePr>
        <p:xfrm>
          <a:off x="656590" y="1117600"/>
          <a:ext cx="5528310" cy="5059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图片 3">
            <a:extLst>
              <a:ext uri="{FF2B5EF4-FFF2-40B4-BE49-F238E27FC236}">
                <a16:creationId xmlns:a16="http://schemas.microsoft.com/office/drawing/2014/main" id="{AF39ABCC-077A-40CF-8D61-0C1B058B4367}"/>
              </a:ext>
            </a:extLst>
          </p:cNvPr>
          <p:cNvPicPr>
            <a:picLocks noChangeAspect="1"/>
          </p:cNvPicPr>
          <p:nvPr/>
        </p:nvPicPr>
        <p:blipFill rotWithShape="1">
          <a:blip r:embed="rId7">
            <a:extLst>
              <a:ext uri="{28A0092B-C50C-407E-A947-70E740481C1C}">
                <a14:useLocalDpi xmlns:a14="http://schemas.microsoft.com/office/drawing/2010/main" val="0"/>
              </a:ext>
            </a:extLst>
          </a:blip>
          <a:srcRect l="1299" t="7556" r="1180" b="6730"/>
          <a:stretch/>
        </p:blipFill>
        <p:spPr>
          <a:xfrm>
            <a:off x="6807595" y="1569561"/>
            <a:ext cx="4727815" cy="4155440"/>
          </a:xfrm>
          <a:prstGeom prst="rect">
            <a:avLst/>
          </a:prstGeom>
        </p:spPr>
      </p:pic>
    </p:spTree>
    <p:extLst>
      <p:ext uri="{BB962C8B-B14F-4D97-AF65-F5344CB8AC3E}">
        <p14:creationId xmlns:p14="http://schemas.microsoft.com/office/powerpoint/2010/main" val="41866824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TotalTime>
  <Words>1346</Words>
  <Application>Microsoft Office PowerPoint</Application>
  <PresentationFormat>宽屏</PresentationFormat>
  <Paragraphs>72</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仿宋</vt:lpstr>
      <vt:lpstr>黑体</vt:lpstr>
      <vt:lpstr>华文楷体</vt:lpstr>
      <vt:lpstr>楷体</vt:lpstr>
      <vt:lpstr>Arial</vt:lpstr>
      <vt:lpstr>Times New Roman</vt:lpstr>
      <vt:lpstr>Office 主题​​</vt:lpstr>
      <vt:lpstr>PowerPoint 演示文稿</vt:lpstr>
      <vt:lpstr>1. 政治经济学概述</vt:lpstr>
      <vt:lpstr>2. 马克思主义政治经济学的提出</vt:lpstr>
      <vt:lpstr>2. 马克思主义政治经济学的提出</vt:lpstr>
      <vt:lpstr>3.主要内容</vt:lpstr>
      <vt:lpstr>3.1 商品和货币</vt:lpstr>
      <vt:lpstr>3.2 资本和剩余价值</vt:lpstr>
      <vt:lpstr>3.3 资本的流通过程</vt:lpstr>
      <vt:lpstr>3.主要内容</vt:lpstr>
      <vt:lpstr>4. 对马克思主义政治经济学的评价</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chengqi</dc:creator>
  <cp:lastModifiedBy>liu chengqi</cp:lastModifiedBy>
  <cp:revision>117</cp:revision>
  <dcterms:created xsi:type="dcterms:W3CDTF">2018-10-28T12:31:02Z</dcterms:created>
  <dcterms:modified xsi:type="dcterms:W3CDTF">2020-12-15T07:24:40Z</dcterms:modified>
</cp:coreProperties>
</file>