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56" r:id="rId3"/>
    <p:sldId id="302" r:id="rId4"/>
    <p:sldId id="303" r:id="rId5"/>
    <p:sldId id="304" r:id="rId6"/>
    <p:sldId id="305" r:id="rId7"/>
    <p:sldId id="282" r:id="rId8"/>
    <p:sldId id="283" r:id="rId9"/>
    <p:sldId id="285" r:id="rId10"/>
    <p:sldId id="286" r:id="rId11"/>
    <p:sldId id="291" r:id="rId12"/>
    <p:sldId id="292" r:id="rId13"/>
    <p:sldId id="293" r:id="rId14"/>
    <p:sldId id="287" r:id="rId15"/>
    <p:sldId id="294" r:id="rId16"/>
    <p:sldId id="295" r:id="rId17"/>
    <p:sldId id="288" r:id="rId18"/>
    <p:sldId id="296" r:id="rId19"/>
    <p:sldId id="298" r:id="rId20"/>
    <p:sldId id="280" r:id="rId21"/>
  </p:sldIdLst>
  <p:sldSz cx="9144000" cy="5143500" type="screen16x9"/>
  <p:notesSz cx="6858000" cy="9144000"/>
  <p:defaultTextStyle>
    <a:lvl1pPr marL="0" lvl="0" algn="l" defTabSz="914282">
      <a:defRPr sz="1800" kern="1200">
        <a:solidFill>
          <a:schemeClr val="tx1"/>
        </a:solidFill>
        <a:latin typeface="Calibri"/>
        <a:ea typeface="宋体"/>
      </a:defRPr>
    </a:lvl1pPr>
    <a:lvl2pPr marL="457140" lvl="1" algn="l" defTabSz="914282">
      <a:defRPr sz="1800" kern="1200">
        <a:solidFill>
          <a:schemeClr val="tx1"/>
        </a:solidFill>
        <a:latin typeface="Calibri"/>
        <a:ea typeface="宋体"/>
      </a:defRPr>
    </a:lvl2pPr>
    <a:lvl3pPr marL="914282" lvl="2" algn="l" defTabSz="914282">
      <a:defRPr sz="1800" kern="1200">
        <a:solidFill>
          <a:schemeClr val="tx1"/>
        </a:solidFill>
        <a:latin typeface="Calibri"/>
        <a:ea typeface="宋体"/>
      </a:defRPr>
    </a:lvl3pPr>
    <a:lvl4pPr marL="1371422" lvl="3" algn="l" defTabSz="914282">
      <a:defRPr sz="1800" kern="1200">
        <a:solidFill>
          <a:schemeClr val="tx1"/>
        </a:solidFill>
        <a:latin typeface="Calibri"/>
        <a:ea typeface="宋体"/>
      </a:defRPr>
    </a:lvl4pPr>
    <a:lvl5pPr marL="1828563" lvl="4" algn="l" defTabSz="914282">
      <a:defRPr sz="1800" kern="1200">
        <a:solidFill>
          <a:schemeClr val="tx1"/>
        </a:solidFill>
        <a:latin typeface="Calibri"/>
        <a:ea typeface="宋体"/>
      </a:defRPr>
    </a:lvl5pPr>
    <a:lvl6pPr marL="2285704" lvl="5" algn="l" defTabSz="914282">
      <a:defRPr sz="1800" kern="1200">
        <a:solidFill>
          <a:schemeClr val="tx1"/>
        </a:solidFill>
        <a:latin typeface="Calibri"/>
        <a:ea typeface="宋体"/>
      </a:defRPr>
    </a:lvl6pPr>
    <a:lvl7pPr marL="2742845" lvl="6" algn="l" defTabSz="914282">
      <a:defRPr sz="1800" kern="1200">
        <a:solidFill>
          <a:schemeClr val="tx1"/>
        </a:solidFill>
        <a:latin typeface="Calibri"/>
        <a:ea typeface="宋体"/>
      </a:defRPr>
    </a:lvl7pPr>
    <a:lvl8pPr marL="3199985" lvl="7" algn="l" defTabSz="914282">
      <a:defRPr sz="1800" kern="1200">
        <a:solidFill>
          <a:schemeClr val="tx1"/>
        </a:solidFill>
        <a:latin typeface="Calibri"/>
        <a:ea typeface="宋体"/>
      </a:defRPr>
    </a:lvl8pPr>
    <a:lvl9pPr marL="3657126" lvl="8" algn="l" defTabSz="914282">
      <a:defRPr sz="1800" kern="1200">
        <a:solidFill>
          <a:schemeClr val="tx1"/>
        </a:solidFill>
        <a:latin typeface="Calibri"/>
        <a:ea typeface="宋体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89" d="100"/>
          <a:sy n="89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/>
          <p:nvPr/>
        </p:nvSpPr>
        <p:spPr>
          <a:xfrm>
            <a:off x="615670" y="243648"/>
            <a:ext cx="1796090" cy="311878"/>
          </a:xfrm>
          <a:prstGeom prst="rect">
            <a:avLst/>
          </a:prstGeom>
          <a:noFill/>
          <a:ln>
            <a:noFill/>
          </a:ln>
        </p:spPr>
        <p:txBody>
          <a:bodyPr wrap="square" lIns="65023" tIns="32511" rIns="65023" bIns="32511">
            <a:spAutoFit/>
          </a:bodyPr>
          <a:lstStyle>
            <a:lvl1pPr lvl="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9pPr>
          </a:lstStyle>
          <a:p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点击添加文字</a:t>
            </a:r>
          </a:p>
        </p:txBody>
      </p:sp>
      <p:sp>
        <p:nvSpPr>
          <p:cNvPr id="6" name="燕尾形 5"/>
          <p:cNvSpPr/>
          <p:nvPr/>
        </p:nvSpPr>
        <p:spPr>
          <a:xfrm>
            <a:off x="243136" y="267494"/>
            <a:ext cx="216024" cy="2880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95536" y="267494"/>
            <a:ext cx="216024" cy="2880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>
                <a:defRPr>
                  <a:solidFill>
                    <a:schemeClr val="lt1"/>
                  </a:solidFill>
                </a:defRPr>
              </a:pPr>
              <a:endParaRPr lang="zh-CN" sz="1400">
                <a:solidFill>
                  <a:schemeClr val="lt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>
                <a:defRPr>
                  <a:solidFill>
                    <a:schemeClr val="lt1"/>
                  </a:solidFill>
                </a:defRPr>
              </a:pPr>
              <a:endParaRPr lang="zh-CN" sz="1400">
                <a:solidFill>
                  <a:schemeClr val="lt1"/>
                </a:solidFill>
              </a:endParaRPr>
            </a:p>
          </p:txBody>
        </p:sp>
      </p:grpSp>
      <p:sp>
        <p:nvSpPr>
          <p:cNvPr id="6" name="文本框 12"/>
          <p:cNvSpPr txBox="1"/>
          <p:nvPr/>
        </p:nvSpPr>
        <p:spPr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</p:spPr>
        <p:txBody>
          <a:bodyPr wrap="square" lIns="65023" tIns="32511" rIns="65023" bIns="32511">
            <a:spAutoFit/>
          </a:bodyPr>
          <a:lstStyle>
            <a:lvl1pPr lvl="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  <a:ea typeface="冬青黑体简体中文 W3"/>
              </a:defRPr>
            </a:lvl9pPr>
          </a:lstStyle>
          <a:p>
            <a:r>
              <a:rPr lang="zh-CN">
                <a:solidFill>
                  <a:schemeClr val="bg1"/>
                </a:solidFill>
                <a:latin typeface="微软雅黑"/>
                <a:ea typeface="微软雅黑"/>
              </a:rPr>
              <a:t>点击添加相关标题文字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txStyles>
    <p:titleStyle>
      <a:lvl1pPr lvl="0" algn="ctr" defTabSz="914282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855" lvl="0" indent="-342855" algn="l" defTabSz="914282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854" lvl="1" indent="-285713" algn="l" defTabSz="914282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2852" lvl="2" indent="-228570" algn="l" defTabSz="914282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599993" lvl="3" indent="-228570" algn="l" defTabSz="914282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133" lvl="4" indent="-228570" algn="l" defTabSz="914282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275" lvl="5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415" lvl="6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8556" lvl="7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5697" lvl="8" indent="-228570" algn="l" defTabSz="914282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282">
        <a:defRPr sz="1800" kern="1200">
          <a:solidFill>
            <a:schemeClr val="tx1"/>
          </a:solidFill>
          <a:latin typeface="Calibri"/>
          <a:ea typeface="宋体"/>
        </a:defRPr>
      </a:lvl1pPr>
      <a:lvl2pPr marL="457140" lvl="1" algn="l" defTabSz="914282">
        <a:defRPr sz="1800" kern="1200">
          <a:solidFill>
            <a:schemeClr val="tx1"/>
          </a:solidFill>
          <a:latin typeface="Calibri"/>
          <a:ea typeface="宋体"/>
        </a:defRPr>
      </a:lvl2pPr>
      <a:lvl3pPr marL="914282" lvl="2" algn="l" defTabSz="914282">
        <a:defRPr sz="1800" kern="1200">
          <a:solidFill>
            <a:schemeClr val="tx1"/>
          </a:solidFill>
          <a:latin typeface="Calibri"/>
          <a:ea typeface="宋体"/>
        </a:defRPr>
      </a:lvl3pPr>
      <a:lvl4pPr marL="1371422" lvl="3" algn="l" defTabSz="914282">
        <a:defRPr sz="1800" kern="1200">
          <a:solidFill>
            <a:schemeClr val="tx1"/>
          </a:solidFill>
          <a:latin typeface="Calibri"/>
          <a:ea typeface="宋体"/>
        </a:defRPr>
      </a:lvl4pPr>
      <a:lvl5pPr marL="1828563" lvl="4" algn="l" defTabSz="914282">
        <a:defRPr sz="1800" kern="1200">
          <a:solidFill>
            <a:schemeClr val="tx1"/>
          </a:solidFill>
          <a:latin typeface="Calibri"/>
          <a:ea typeface="宋体"/>
        </a:defRPr>
      </a:lvl5pPr>
      <a:lvl6pPr marL="2285704" lvl="5" algn="l" defTabSz="914282">
        <a:defRPr sz="1800" kern="1200">
          <a:solidFill>
            <a:schemeClr val="tx1"/>
          </a:solidFill>
          <a:latin typeface="Calibri"/>
          <a:ea typeface="宋体"/>
        </a:defRPr>
      </a:lvl6pPr>
      <a:lvl7pPr marL="2742845" lvl="6" algn="l" defTabSz="914282">
        <a:defRPr sz="1800" kern="1200">
          <a:solidFill>
            <a:schemeClr val="tx1"/>
          </a:solidFill>
          <a:latin typeface="Calibri"/>
          <a:ea typeface="宋体"/>
        </a:defRPr>
      </a:lvl7pPr>
      <a:lvl8pPr marL="3199985" lvl="7" algn="l" defTabSz="914282">
        <a:defRPr sz="1800" kern="1200">
          <a:solidFill>
            <a:schemeClr val="tx1"/>
          </a:solidFill>
          <a:latin typeface="Calibri"/>
          <a:ea typeface="宋体"/>
        </a:defRPr>
      </a:lvl8pPr>
      <a:lvl9pPr marL="3657126" lvl="8" algn="l" defTabSz="914282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宋体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宋体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宋体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宋体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宋体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宋体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宋体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宋体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宋体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宋体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/>
        </p:blipFill>
        <p:spPr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/>
          <p:nvPr/>
        </p:nvSpPr>
        <p:spPr>
          <a:xfrm>
            <a:off x="3827729" y="1455266"/>
            <a:ext cx="4899702" cy="10002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en-US" altLang="zh-CN" sz="3600" b="1" dirty="0">
                <a:solidFill>
                  <a:srgbClr val="595959"/>
                </a:solidFill>
                <a:latin typeface="+mj-ea"/>
                <a:ea typeface="+mj-ea"/>
              </a:rPr>
              <a:t>Facial Expression Recognition</a:t>
            </a:r>
            <a:endParaRPr lang="zh-CN" sz="36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8746" y="3588875"/>
            <a:ext cx="4057668" cy="127056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Speaker: Liu Chengqi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Team Members: Liu Chengqi, Yang </a:t>
            </a:r>
            <a:r>
              <a:rPr lang="en-US" altLang="zh-CN" sz="1400" dirty="0" err="1">
                <a:latin typeface="+mn-ea"/>
                <a:ea typeface="+mn-ea"/>
              </a:rPr>
              <a:t>Junhao</a:t>
            </a:r>
            <a:r>
              <a:rPr lang="en-US" altLang="zh-CN" sz="1400" dirty="0">
                <a:latin typeface="+mn-ea"/>
                <a:ea typeface="+mn-ea"/>
              </a:rPr>
              <a:t> and Sun </a:t>
            </a:r>
            <a:r>
              <a:rPr lang="en-US" altLang="zh-CN" sz="1400" dirty="0" err="1">
                <a:latin typeface="+mn-ea"/>
                <a:ea typeface="+mn-ea"/>
              </a:rPr>
              <a:t>Zhenhuan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29760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2" y="219749"/>
            <a:ext cx="389576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5.1 </a:t>
            </a:r>
            <a:r>
              <a:rPr lang="en-US" altLang="zh-CN" sz="2000" b="1" dirty="0"/>
              <a:t>Sequence Ensemble Method</a:t>
            </a:r>
            <a:endParaRPr lang="zh-CN" sz="2000" b="1" dirty="0">
              <a:ea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131A05-CF02-49F5-B45A-1777622193E0}"/>
              </a:ext>
            </a:extLst>
          </p:cNvPr>
          <p:cNvSpPr txBox="1"/>
          <p:nvPr/>
        </p:nvSpPr>
        <p:spPr>
          <a:xfrm>
            <a:off x="1179534" y="762363"/>
            <a:ext cx="1727758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AEDDF1-EA54-4F85-A228-231384214BD7}"/>
              </a:ext>
            </a:extLst>
          </p:cNvPr>
          <p:cNvSpPr txBox="1"/>
          <p:nvPr/>
        </p:nvSpPr>
        <p:spPr>
          <a:xfrm>
            <a:off x="4982766" y="728796"/>
            <a:ext cx="2698193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Gradient Boost (GDBT)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5D4D43-2345-4C4B-BE2B-FD7C7B3C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4731" y="1323468"/>
            <a:ext cx="3697365" cy="34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72C8F0-FB24-45CC-95F8-648C759D6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98" y="1323467"/>
            <a:ext cx="4947424" cy="34786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69D811-009D-4BE2-8E2B-2AF53F3D2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7" y="1345626"/>
            <a:ext cx="4379526" cy="32846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463914-56F5-408F-948F-0D8FCBACA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01" y="1323467"/>
            <a:ext cx="4354768" cy="32660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017AD96-09BD-437C-A654-2ED7FEFED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5" y="1312059"/>
            <a:ext cx="4157265" cy="3611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D98D9C4-EE8F-4417-B009-0B17AAB14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29" y="1312059"/>
            <a:ext cx="4157265" cy="36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41362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59650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5.2 Parallel </a:t>
            </a:r>
            <a:r>
              <a:rPr lang="en-US" altLang="zh-CN" sz="2000" b="1" dirty="0"/>
              <a:t>Ensemble Methods</a:t>
            </a:r>
            <a:endParaRPr lang="zh-CN" sz="2000" b="1" dirty="0">
              <a:ea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47FE7-6FD3-4C72-90F1-C1C99F970102}"/>
              </a:ext>
            </a:extLst>
          </p:cNvPr>
          <p:cNvSpPr txBox="1"/>
          <p:nvPr/>
        </p:nvSpPr>
        <p:spPr>
          <a:xfrm>
            <a:off x="5527962" y="923462"/>
            <a:ext cx="2553223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Random Forest (RF)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4B2EF8-F28C-43AE-AA18-123C13B66953}"/>
              </a:ext>
            </a:extLst>
          </p:cNvPr>
          <p:cNvSpPr txBox="1"/>
          <p:nvPr/>
        </p:nvSpPr>
        <p:spPr>
          <a:xfrm>
            <a:off x="1402790" y="918931"/>
            <a:ext cx="1727758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Bagging</a:t>
            </a:r>
          </a:p>
        </p:txBody>
      </p:sp>
      <p:pic>
        <p:nvPicPr>
          <p:cNvPr id="4098" name="Picture 2" descr="The bagging approach. Several classifier are trained on bootstrap ...">
            <a:extLst>
              <a:ext uri="{FF2B5EF4-FFF2-40B4-BE49-F238E27FC236}">
                <a16:creationId xmlns:a16="http://schemas.microsoft.com/office/drawing/2014/main" id="{3A4E940C-A9F8-4D55-BEC6-40174C52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130"/>
            <a:ext cx="4416946" cy="26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PLYING RANDOM FOREST (CLASSIFICATION) — MACHINE LEARNING ...">
            <a:extLst>
              <a:ext uri="{FF2B5EF4-FFF2-40B4-BE49-F238E27FC236}">
                <a16:creationId xmlns:a16="http://schemas.microsoft.com/office/drawing/2014/main" id="{B60ED2DA-77A8-4C7F-983F-07D1D37E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9" y="1717129"/>
            <a:ext cx="4678851" cy="26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41362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59650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5.2 Parallel </a:t>
            </a:r>
            <a:r>
              <a:rPr lang="en-US" altLang="zh-CN" sz="2000" b="1" dirty="0"/>
              <a:t>Ensemble Methods</a:t>
            </a:r>
            <a:endParaRPr lang="zh-CN" sz="2000" b="1" dirty="0">
              <a:ea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47FE7-6FD3-4C72-90F1-C1C99F970102}"/>
              </a:ext>
            </a:extLst>
          </p:cNvPr>
          <p:cNvSpPr txBox="1"/>
          <p:nvPr/>
        </p:nvSpPr>
        <p:spPr>
          <a:xfrm>
            <a:off x="5486398" y="798771"/>
            <a:ext cx="2553223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Random Forest (RF)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4B2EF8-F28C-43AE-AA18-123C13B66953}"/>
              </a:ext>
            </a:extLst>
          </p:cNvPr>
          <p:cNvSpPr txBox="1"/>
          <p:nvPr/>
        </p:nvSpPr>
        <p:spPr>
          <a:xfrm>
            <a:off x="1308103" y="806421"/>
            <a:ext cx="1727758" cy="46487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Bagging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F93D2-54EE-4205-BBFB-12D1AB0A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" y="1411585"/>
            <a:ext cx="4463935" cy="3347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94846D-5B5F-4229-94B5-FC709101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35" y="1411585"/>
            <a:ext cx="4463935" cy="33479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030AA8-8116-4611-A1D6-1AB7FB55D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" y="1311333"/>
            <a:ext cx="4411044" cy="3832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C3A63F-F19E-49E1-9A3D-AD9E16CEC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66" y="1263642"/>
            <a:ext cx="4367238" cy="37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28761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6. </a:t>
            </a:r>
            <a:r>
              <a:rPr lang="en-US" altLang="zh-CN" sz="2000" b="1" dirty="0"/>
              <a:t>Residual Network (Resnet)</a:t>
            </a:r>
            <a:endParaRPr lang="zh-CN" sz="2000" b="1" dirty="0">
              <a:ea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646EC8-B737-481A-B36D-1076C1D39986}"/>
                  </a:ext>
                </a:extLst>
              </p:cNvPr>
              <p:cNvSpPr txBox="1"/>
              <p:nvPr/>
            </p:nvSpPr>
            <p:spPr>
              <a:xfrm>
                <a:off x="276158" y="791186"/>
                <a:ext cx="4295842" cy="3799758"/>
              </a:xfrm>
              <a:prstGeom prst="rect">
                <a:avLst/>
              </a:prstGeom>
              <a:solidFill>
                <a:srgbClr val="E9E9E9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 new neural network proposed in 2015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and was improved in 2016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Deal with the residual mapping function.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Problems of gradient explosion and gradient disappearance are well corrected.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Achieve good results even on hundreds or even thousands of layers of neural networks.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646EC8-B737-481A-B36D-1076C1D3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8" y="791186"/>
                <a:ext cx="4295842" cy="3799758"/>
              </a:xfrm>
              <a:prstGeom prst="rect">
                <a:avLst/>
              </a:prstGeom>
              <a:blipFill>
                <a:blip r:embed="rId3"/>
                <a:stretch>
                  <a:fillRect l="-851" r="-709" b="-1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CD1A5CC-0BD0-4BAE-9361-132030244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22" y="778758"/>
            <a:ext cx="4059828" cy="38121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AF9E12-F20B-4C5B-BD87-CB53A58456FC}"/>
              </a:ext>
            </a:extLst>
          </p:cNvPr>
          <p:cNvSpPr/>
          <p:nvPr/>
        </p:nvSpPr>
        <p:spPr>
          <a:xfrm>
            <a:off x="-22266" y="4716002"/>
            <a:ext cx="23423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https://arxiv.org/pdf/1512.03385.pdf</a:t>
            </a:r>
          </a:p>
          <a:p>
            <a:pPr algn="just">
              <a:spcAft>
                <a:spcPts val="0"/>
              </a:spcAft>
            </a:pP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https://arxiv.org/pdf/1603.05027.pdf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28761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6. </a:t>
            </a:r>
            <a:r>
              <a:rPr lang="en-US" altLang="zh-CN" sz="2000" b="1" dirty="0"/>
              <a:t>Residual Network (Resnet)</a:t>
            </a:r>
            <a:endParaRPr lang="zh-CN" sz="2000" b="1" dirty="0"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276157" y="791186"/>
            <a:ext cx="4077219" cy="2310248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Further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standardization and PCA.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three colors RGB.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</a:t>
            </a:r>
            <a:r>
              <a:rPr lang="en-US" altLang="zh-CN" sz="1600" dirty="0"/>
              <a:t>image data augmentation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 whether the computer has GPU, if so, use the GPU to process the image.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30F9D-3FA6-4468-9DBE-0F81890C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486" y="108065"/>
            <a:ext cx="3936936" cy="2036618"/>
          </a:xfrm>
          <a:prstGeom prst="rect">
            <a:avLst/>
          </a:prstGeom>
        </p:spPr>
      </p:pic>
      <p:pic>
        <p:nvPicPr>
          <p:cNvPr id="5122" name="Picture 2" descr="A Survey on Face Data Augmentation">
            <a:extLst>
              <a:ext uri="{FF2B5EF4-FFF2-40B4-BE49-F238E27FC236}">
                <a16:creationId xmlns:a16="http://schemas.microsoft.com/office/drawing/2014/main" id="{2E1031E6-9202-4B9F-9B3B-1BCD7F76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31" y="2306301"/>
            <a:ext cx="4217046" cy="261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9605B3-9995-4F68-B35B-B10BCCE20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" y="3325091"/>
            <a:ext cx="4132001" cy="15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28761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6. </a:t>
            </a:r>
            <a:r>
              <a:rPr lang="en-US" altLang="zh-CN" sz="2000" b="1" dirty="0"/>
              <a:t>Residual Network (Resnet)</a:t>
            </a:r>
            <a:endParaRPr lang="zh-CN" sz="2000" b="1" dirty="0"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729275" y="750603"/>
            <a:ext cx="2458853" cy="135043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Epoch is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Learning rate is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layers is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Freeze the model</a:t>
            </a:r>
            <a:endParaRPr lang="en-US" altLang="zh-CN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B7646-A0A9-47E7-B27B-BAB6E2EC6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" y="2125016"/>
            <a:ext cx="3787463" cy="2840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5883CB-61A3-4D25-8442-67BADB0C0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28" y="750603"/>
            <a:ext cx="5203947" cy="39029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ECF783-96FC-4436-ABDB-4031D4556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87" y="634764"/>
            <a:ext cx="4985057" cy="43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176770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7. </a:t>
            </a:r>
            <a:r>
              <a:rPr lang="en-US" altLang="zh-CN" sz="2000" b="1" dirty="0"/>
              <a:t>Conclusion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359286" y="818445"/>
            <a:ext cx="3032306" cy="378206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 five traditional methods in a new data set on Kaggle.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summarizing the experience, we tried the Resnet method of deep learning then, and significantly improved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effect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AD8EE-0C6F-4F49-AA39-B77B1449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39" y="542993"/>
            <a:ext cx="5410017" cy="40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4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176770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7. </a:t>
            </a:r>
            <a:r>
              <a:rPr lang="en-US" altLang="zh-CN" sz="2000" b="1" dirty="0"/>
              <a:t>Conclusion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309409" y="919369"/>
            <a:ext cx="3223499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Reasons for Insufficient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picture is not clear enough.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noise is large, affected by the environment.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sample data is not balanced.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AD8EE-0C6F-4F49-AA39-B77B1449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39" y="542993"/>
            <a:ext cx="5410017" cy="40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1767709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287619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7. </a:t>
            </a:r>
            <a:r>
              <a:rPr lang="en-US" altLang="zh-CN" sz="2000" b="1" dirty="0"/>
              <a:t>Conclusion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309410" y="919369"/>
            <a:ext cx="3032306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Improvement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clearer images and shoot from multiple angles.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samples to the same size.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depth and complexity of neural network.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AD8EE-0C6F-4F49-AA39-B77B1449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39" y="542993"/>
            <a:ext cx="5410017" cy="40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/>
          <a:stretch/>
        </p:blipFill>
        <p:spPr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5D32BF-16FB-4E30-8893-7B059C0F1E0C}"/>
              </a:ext>
            </a:extLst>
          </p:cNvPr>
          <p:cNvSpPr txBox="1"/>
          <p:nvPr/>
        </p:nvSpPr>
        <p:spPr>
          <a:xfrm>
            <a:off x="4248746" y="3588875"/>
            <a:ext cx="4057668" cy="127056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Speaker: Liu Chengqi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Team Members: Liu Chengqi, Yang </a:t>
            </a:r>
            <a:r>
              <a:rPr lang="en-US" altLang="zh-CN" sz="1400" dirty="0" err="1">
                <a:latin typeface="+mn-ea"/>
                <a:ea typeface="+mn-ea"/>
              </a:rPr>
              <a:t>Junhao</a:t>
            </a:r>
            <a:r>
              <a:rPr lang="en-US" altLang="zh-CN" sz="1400" dirty="0">
                <a:latin typeface="+mn-ea"/>
                <a:ea typeface="+mn-ea"/>
              </a:rPr>
              <a:t> and Sun </a:t>
            </a:r>
            <a:r>
              <a:rPr lang="en-US" altLang="zh-CN" sz="1400" dirty="0" err="1">
                <a:latin typeface="+mn-ea"/>
                <a:ea typeface="+mn-ea"/>
              </a:rPr>
              <a:t>Zhenhuan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420E7326-C475-4498-ACB0-026176DBC723}"/>
              </a:ext>
            </a:extLst>
          </p:cNvPr>
          <p:cNvSpPr/>
          <p:nvPr/>
        </p:nvSpPr>
        <p:spPr>
          <a:xfrm>
            <a:off x="3827729" y="1455266"/>
            <a:ext cx="4899702" cy="10002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>
            <a:lvl1pPr lvl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algn="ctr">
              <a:buNone/>
            </a:pPr>
            <a:r>
              <a:rPr lang="en-US" altLang="zh-CN" sz="3600" b="1" dirty="0">
                <a:solidFill>
                  <a:srgbClr val="595959"/>
                </a:solidFill>
                <a:latin typeface="+mj-ea"/>
                <a:ea typeface="+mj-ea"/>
              </a:rPr>
              <a:t>Thanks For Your Attention</a:t>
            </a:r>
            <a:endParaRPr lang="zh-CN" sz="3600" b="1" dirty="0">
              <a:solidFill>
                <a:srgbClr val="5959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6002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89576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1.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Reasons For Selecting the Topic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https://www.kaggle.com/mahmoudima/mma-facial-expression?select=MMAFEDB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9F57A1-86BD-4B6E-883F-36DBDD0D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48" y="783159"/>
            <a:ext cx="4565649" cy="34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A5AE681-5F6D-4F05-BA8C-6BB789CF48BB}"/>
              </a:ext>
            </a:extLst>
          </p:cNvPr>
          <p:cNvSpPr txBox="1"/>
          <p:nvPr/>
        </p:nvSpPr>
        <p:spPr>
          <a:xfrm>
            <a:off x="315194" y="828952"/>
            <a:ext cx="3285256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need of human-computer communication in modern society.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a wide range of commercial applications.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hot topic and there are a lot of research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71152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6002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89576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1.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Reasons For Selecting the Topic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https://www.kaggle.com/mahmoudima/mma-facial-expression?select=MMAFEDB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B6F09C-FAD2-43DA-BF23-D39B7007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981" y="803048"/>
            <a:ext cx="5226319" cy="34672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F9DBA2-4418-4053-9B82-8DCC1D2527AA}"/>
              </a:ext>
            </a:extLst>
          </p:cNvPr>
          <p:cNvSpPr txBox="1"/>
          <p:nvPr/>
        </p:nvSpPr>
        <p:spPr>
          <a:xfrm>
            <a:off x="315194" y="828952"/>
            <a:ext cx="3285256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need of human-computer communication in modern society.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a wide range of commercial applications.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hot topic and there are a lot of research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12024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6002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89576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1.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Reasons For Selecting the Topic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https://www.kaggle.com/mahmoudima/mma-facial-expression?select=MMAFEDB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F9F57A1-86BD-4B6E-883F-36DBDD0D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7195" y="783159"/>
            <a:ext cx="3756493" cy="34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1CD208-8AF4-4823-A7B1-9446F26C37C3}"/>
              </a:ext>
            </a:extLst>
          </p:cNvPr>
          <p:cNvSpPr txBox="1"/>
          <p:nvPr/>
        </p:nvSpPr>
        <p:spPr>
          <a:xfrm>
            <a:off x="315194" y="828952"/>
            <a:ext cx="3285256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need of human-computer communication in modern society.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a wide range of commercial applications.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hot topic and there are a lot of research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28804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66002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895767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1.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Reasons For Selecting the Topic</a:t>
            </a:r>
            <a:endParaRPr lang="zh-CN" sz="2000" b="1" dirty="0">
              <a:ea typeface="Aria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https://www.kaggle.com/mahmoudima/mma-facial-expression?select=MMAFEDB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85DF27-8D16-454C-940E-E162B88741D1}"/>
                  </a:ext>
                </a:extLst>
              </p:cNvPr>
              <p:cNvSpPr txBox="1"/>
              <p:nvPr/>
            </p:nvSpPr>
            <p:spPr>
              <a:xfrm>
                <a:off x="4177215" y="769549"/>
                <a:ext cx="3895767" cy="34778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Open Questions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zh-CN" sz="20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Compared with face recognition, data is insufficient and over fitting is easy to occur.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Greatly affected by the environment, such as illumination.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Large intraclass variance.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Compared with face recognition, expression is more abstract and subtle.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85DF27-8D16-454C-940E-E162B8874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15" y="769549"/>
                <a:ext cx="3895767" cy="3477875"/>
              </a:xfrm>
              <a:prstGeom prst="rect">
                <a:avLst/>
              </a:prstGeom>
              <a:blipFill>
                <a:blip r:embed="rId3"/>
                <a:stretch>
                  <a:fillRect l="-1240" r="-2636" b="-19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26959FD-1B3F-4897-AE3B-A22C80019E8A}"/>
              </a:ext>
            </a:extLst>
          </p:cNvPr>
          <p:cNvSpPr txBox="1"/>
          <p:nvPr/>
        </p:nvSpPr>
        <p:spPr>
          <a:xfrm>
            <a:off x="315194" y="828952"/>
            <a:ext cx="3285256" cy="3366563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need of human-computer communication in modern society.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a wide range of commercial applications.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hot topic and there are a lot of research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136756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10535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105353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2.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Data Collection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646EC8-B737-481A-B36D-1076C1D39986}"/>
                  </a:ext>
                </a:extLst>
              </p:cNvPr>
              <p:cNvSpPr txBox="1"/>
              <p:nvPr/>
            </p:nvSpPr>
            <p:spPr>
              <a:xfrm>
                <a:off x="379487" y="825613"/>
                <a:ext cx="3402099" cy="3782061"/>
              </a:xfrm>
              <a:prstGeom prst="rect">
                <a:avLst/>
              </a:prstGeom>
              <a:solidFill>
                <a:srgbClr val="E9E9E9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We found an up-to-date (June. 6) dataset of 128k face images from Kaggle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These images are divided into 7 categories according to the basic expressions.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simplicity, we rearrange them into three categories: positive, negative and neutral.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646EC8-B737-481A-B36D-1076C1D3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7" y="825613"/>
                <a:ext cx="3402099" cy="3782061"/>
              </a:xfrm>
              <a:prstGeom prst="rect">
                <a:avLst/>
              </a:prstGeom>
              <a:blipFill>
                <a:blip r:embed="rId3"/>
                <a:stretch>
                  <a:fillRect l="-1075" r="-717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A22CA09-6D4C-46AC-9D8E-4250A4351A8C}"/>
              </a:ext>
            </a:extLst>
          </p:cNvPr>
          <p:cNvSpPr txBox="1"/>
          <p:nvPr/>
        </p:nvSpPr>
        <p:spPr>
          <a:xfrm>
            <a:off x="0" y="4928056"/>
            <a:ext cx="6346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https://www.kaggle.com/mahmoudima/mma-facial-expression?select=MMAFEDB</a:t>
            </a:r>
            <a:endParaRPr lang="zh-CN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1676E9-C6A7-4472-B113-F8CEFDC8F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586" y="198801"/>
            <a:ext cx="5276807" cy="1960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E59470-E216-41F2-9F65-2F2393EC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118" y="2218536"/>
            <a:ext cx="5013165" cy="2529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E3381A-B4DA-4523-A12A-FE6C334B5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844" y="275773"/>
            <a:ext cx="4741863" cy="44717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31EB60-39D7-446D-B985-80703D31F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333" y="825613"/>
            <a:ext cx="5248667" cy="35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10535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105353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b="1" dirty="0">
                <a:ea typeface="Arial"/>
              </a:rPr>
              <a:t>3.</a:t>
            </a:r>
            <a:r>
              <a:rPr lang="zh-CN" altLang="en-US" b="1" dirty="0">
                <a:ea typeface="Arial"/>
              </a:rPr>
              <a:t> </a:t>
            </a:r>
            <a:r>
              <a:rPr lang="en-US" altLang="zh-CN" sz="2000" b="1" dirty="0">
                <a:ea typeface="Arial"/>
              </a:rPr>
              <a:t>Data Preprocessing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276158" y="919369"/>
            <a:ext cx="3402099" cy="295106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Reclassification.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images are converted to grayscale.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Standardization.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Principal Component Analysis (PCA)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60*60 =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3600 dimension to 20 dimension.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D8CE0F-056B-49CD-AFDC-66F77F19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81" y="219749"/>
            <a:ext cx="4558750" cy="1555703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9C9F0E-D7EB-42B6-BEA9-D70C9FAC49AE}"/>
              </a:ext>
            </a:extLst>
          </p:cNvPr>
          <p:cNvGrpSpPr/>
          <p:nvPr/>
        </p:nvGrpSpPr>
        <p:grpSpPr>
          <a:xfrm>
            <a:off x="6346555" y="1957558"/>
            <a:ext cx="2606089" cy="2874349"/>
            <a:chOff x="4243597" y="1816061"/>
            <a:chExt cx="2798300" cy="292015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E893306-8404-4F0E-AEA1-7EB4F39E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598" y="2230400"/>
              <a:ext cx="2798299" cy="250581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692DD23-4665-4477-BE29-58257869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597" y="1816061"/>
              <a:ext cx="2798298" cy="75568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B9A302-8A70-48FA-BC7B-86E5841AE7FB}"/>
              </a:ext>
            </a:extLst>
          </p:cNvPr>
          <p:cNvGrpSpPr/>
          <p:nvPr/>
        </p:nvGrpSpPr>
        <p:grpSpPr>
          <a:xfrm>
            <a:off x="3746372" y="1904190"/>
            <a:ext cx="2532068" cy="2927717"/>
            <a:chOff x="6662905" y="1817232"/>
            <a:chExt cx="2532068" cy="292771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930618F-71C6-4B1C-A93E-797853121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62905" y="2244045"/>
              <a:ext cx="2532068" cy="250090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5661232-0B1D-435D-9F48-8A9A7EEA2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0076" y="1817232"/>
              <a:ext cx="1537726" cy="637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88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3" y="177886"/>
            <a:ext cx="3105353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105353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4. Logistic Regression (LR)</a:t>
            </a:r>
            <a:endParaRPr lang="zh-CN" sz="2000" b="1" dirty="0">
              <a:ea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9" y="1402007"/>
            <a:ext cx="4232698" cy="205429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 lang="zh-CN" sz="2000" dirty="0">
              <a:latin typeface="Calibri"/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447521" y="736923"/>
            <a:ext cx="3750015" cy="1156086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first tried some simple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actual test, the classification effect is not very good.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F0F79D-46E5-4F6F-976B-34A1FC2E0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0" y="1939830"/>
            <a:ext cx="4232698" cy="3174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7B2D21-57DA-4FBB-BB3E-58D389905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4" y="736923"/>
            <a:ext cx="4755421" cy="41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9BB005-645B-410F-A707-8AABED6FFF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6234" y="177886"/>
            <a:ext cx="2507542" cy="488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33" y="219749"/>
            <a:ext cx="3105353" cy="69962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140" lvl="1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282" lvl="2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422" lvl="3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563" lvl="4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5704" lvl="5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2845" lvl="6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199985" lvl="7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126" lvl="8" algn="l" defTabSz="914282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altLang="zh-CN" sz="2000" b="1" dirty="0">
                <a:ea typeface="Arial"/>
              </a:rPr>
              <a:t>5. </a:t>
            </a:r>
            <a:r>
              <a:rPr lang="en-US" altLang="zh-CN" sz="2000" b="1" dirty="0"/>
              <a:t>Ensemble Methods</a:t>
            </a:r>
            <a:endParaRPr lang="zh-CN" sz="2000" b="1" dirty="0">
              <a:ea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46EC8-B737-481A-B36D-1076C1D39986}"/>
              </a:ext>
            </a:extLst>
          </p:cNvPr>
          <p:cNvSpPr txBox="1"/>
          <p:nvPr/>
        </p:nvSpPr>
        <p:spPr>
          <a:xfrm>
            <a:off x="276159" y="970593"/>
            <a:ext cx="3313824" cy="326865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 use multiple learning algorithms to obtain better predictive performance than could be obtained from any of the constituent learning algorithms alone.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779E4F-49C9-4B85-A17A-E70A8D248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7358" y="248396"/>
            <a:ext cx="2622528" cy="3550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84CAB3-0BA4-4967-B983-8A347A77F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12" y="346366"/>
            <a:ext cx="2596464" cy="33547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131A05-CF02-49F5-B45A-1777622193E0}"/>
              </a:ext>
            </a:extLst>
          </p:cNvPr>
          <p:cNvSpPr txBox="1"/>
          <p:nvPr/>
        </p:nvSpPr>
        <p:spPr>
          <a:xfrm>
            <a:off x="3751774" y="3860323"/>
            <a:ext cx="2568112" cy="88036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Gradient Boost (GDBT)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373054-40C3-4CCA-A9CC-2E957AA85F9A}"/>
              </a:ext>
            </a:extLst>
          </p:cNvPr>
          <p:cNvSpPr txBox="1"/>
          <p:nvPr/>
        </p:nvSpPr>
        <p:spPr>
          <a:xfrm>
            <a:off x="6533881" y="3860322"/>
            <a:ext cx="2513695" cy="88036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Bagging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Random Forest (RF)</a:t>
            </a:r>
          </a:p>
        </p:txBody>
      </p:sp>
    </p:spTree>
    <p:extLst>
      <p:ext uri="{BB962C8B-B14F-4D97-AF65-F5344CB8AC3E}">
        <p14:creationId xmlns:p14="http://schemas.microsoft.com/office/powerpoint/2010/main" val="38799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749</Words>
  <Application>Microsoft Office PowerPoint</Application>
  <PresentationFormat>全屏显示(16:9)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tzz</dc:creator>
  <cp:lastModifiedBy>liu chengqi</cp:lastModifiedBy>
  <cp:revision>199</cp:revision>
  <dcterms:modified xsi:type="dcterms:W3CDTF">2020-07-04T12:03:09Z</dcterms:modified>
</cp:coreProperties>
</file>