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85" r:id="rId2"/>
    <p:sldMasterId id="2147483809" r:id="rId3"/>
  </p:sldMasterIdLst>
  <p:notesMasterIdLst>
    <p:notesMasterId r:id="rId23"/>
  </p:notesMasterIdLst>
  <p:handoutMasterIdLst>
    <p:handoutMasterId r:id="rId24"/>
  </p:handoutMasterIdLst>
  <p:sldIdLst>
    <p:sldId id="743" r:id="rId4"/>
    <p:sldId id="994" r:id="rId5"/>
    <p:sldId id="1214" r:id="rId6"/>
    <p:sldId id="1223" r:id="rId7"/>
    <p:sldId id="1137" r:id="rId8"/>
    <p:sldId id="1216" r:id="rId9"/>
    <p:sldId id="1221" r:id="rId10"/>
    <p:sldId id="1224" r:id="rId11"/>
    <p:sldId id="1222" r:id="rId12"/>
    <p:sldId id="1217" r:id="rId13"/>
    <p:sldId id="1218" r:id="rId14"/>
    <p:sldId id="1225" r:id="rId15"/>
    <p:sldId id="1231" r:id="rId16"/>
    <p:sldId id="1219" r:id="rId17"/>
    <p:sldId id="1230" r:id="rId18"/>
    <p:sldId id="1232" r:id="rId19"/>
    <p:sldId id="1233" r:id="rId20"/>
    <p:sldId id="1234" r:id="rId21"/>
    <p:sldId id="1211" r:id="rId22"/>
  </p:sldIdLst>
  <p:sldSz cx="9144000" cy="6858000" type="screen4x3"/>
  <p:notesSz cx="6797675" cy="9928225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汉仪中圆简"/>
        <a:cs typeface="汉仪中圆简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汉仪中圆简"/>
        <a:cs typeface="汉仪中圆简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汉仪中圆简"/>
        <a:cs typeface="汉仪中圆简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汉仪中圆简"/>
        <a:cs typeface="汉仪中圆简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汉仪中圆简"/>
        <a:cs typeface="汉仪中圆简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汉仪中圆简"/>
        <a:cs typeface="汉仪中圆简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汉仪中圆简"/>
        <a:cs typeface="汉仪中圆简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汉仪中圆简"/>
        <a:cs typeface="汉仪中圆简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汉仪中圆简"/>
        <a:cs typeface="汉仪中圆简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DDDDD"/>
    <a:srgbClr val="0000FF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88551" autoAdjust="0"/>
  </p:normalViewPr>
  <p:slideViewPr>
    <p:cSldViewPr>
      <p:cViewPr varScale="1">
        <p:scale>
          <a:sx n="75" d="100"/>
          <a:sy n="75" d="100"/>
        </p:scale>
        <p:origin x="10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100" d="100"/>
          <a:sy n="100" d="100"/>
        </p:scale>
        <p:origin x="1648" y="-16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BB0670-F093-45FB-BA7C-1989650188A8}" type="datetimeFigureOut">
              <a:rPr lang="zh-CN" altLang="en-US"/>
              <a:pPr>
                <a:defRPr/>
              </a:pPr>
              <a:t>20/6/26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F89CAB-720A-418B-840B-42F822D4AF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15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B9610D-5493-4495-BB37-42B0454140C6}" type="datetimeFigureOut">
              <a:rPr lang="en-US"/>
              <a:pPr>
                <a:defRPr/>
              </a:pPr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40A291-03EA-4409-A874-5C76DFE51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420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02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7788-31EC-4B7A-BFC2-453572D327F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3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7788-31EC-4B7A-BFC2-453572D327F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9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 </a:t>
            </a:r>
            <a:r>
              <a:rPr lang="zh-CN" altLang="en-US" dirty="0" smtClean="0"/>
              <a:t>自顶向下的设计，有了需求之后就可以知道我的内部的节点可以设置的范围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 </a:t>
            </a:r>
            <a:r>
              <a:rPr lang="zh-CN" altLang="en-US" dirty="0" smtClean="0"/>
              <a:t>抗干扰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7788-31EC-4B7A-BFC2-453572D327F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7788-31EC-4B7A-BFC2-453572D327F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2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7788-31EC-4B7A-BFC2-453572D327F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 smtClean="0"/>
              <a:t>机器人通过交互排成一列，个体没有控制一致性的权限，</a:t>
            </a:r>
            <a:endParaRPr lang="en-US" altLang="zh-CN" sz="105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 smtClean="0"/>
              <a:t>每一个个体都有限制的情况下的一致性</a:t>
            </a:r>
            <a:endParaRPr lang="en-US" sz="105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947788-31EC-4B7A-BFC2-453572D327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0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每一个节点都有通过自身的限制来限制整体的一致性的可能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zh-CN" altLang="en-US" dirty="0" smtClean="0"/>
              <a:t>是构成有向强连通图的矩阵 </a:t>
            </a:r>
            <a:r>
              <a:rPr lang="en-US" altLang="zh-CN" dirty="0" smtClean="0"/>
              <a:t>Δ</a:t>
            </a:r>
            <a:r>
              <a:rPr lang="zh-CN" altLang="en-US" dirty="0" smtClean="0"/>
              <a:t>是输入直该节点的权重之和， </a:t>
            </a:r>
            <a:r>
              <a:rPr lang="en-US" altLang="zh-CN" dirty="0" err="1" smtClean="0"/>
              <a:t>psai</a:t>
            </a:r>
            <a:r>
              <a:rPr lang="zh-CN" altLang="en-US" dirty="0" smtClean="0"/>
              <a:t>是每一个节点向外输出的限定范围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理论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对于这样的情况，一定限制在这个范围内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7788-31EC-4B7A-BFC2-453572D327F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5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分为四个阶段，前两个阶段是</a:t>
            </a:r>
            <a:r>
              <a:rPr lang="en-US" altLang="zh-CN" dirty="0" err="1" smtClean="0"/>
              <a:t>lasalle</a:t>
            </a:r>
            <a:r>
              <a:rPr lang="zh-CN" altLang="en-US" dirty="0" smtClean="0"/>
              <a:t>证明收敛性 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Step 1</a:t>
            </a:r>
            <a:r>
              <a:rPr lang="zh-CN" altLang="en-US" dirty="0" smtClean="0"/>
              <a:t>说明这样构建的</a:t>
            </a:r>
            <a:r>
              <a:rPr lang="en-US" altLang="zh-CN" dirty="0" smtClean="0"/>
              <a:t>V(x(t))</a:t>
            </a:r>
            <a:r>
              <a:rPr lang="zh-CN" altLang="en-US" dirty="0" smtClean="0"/>
              <a:t>一定是导数非正且满足连续和局部</a:t>
            </a:r>
            <a:r>
              <a:rPr lang="en-US" altLang="zh-CN" dirty="0" smtClean="0"/>
              <a:t>lip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Step 2</a:t>
            </a:r>
            <a:r>
              <a:rPr lang="zh-CN" altLang="en-US" dirty="0" smtClean="0"/>
              <a:t>说明满足导数为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的点一定在交集内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7788-31EC-4B7A-BFC2-453572D327F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后两个阶段证明一致性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导数的拆解使其满足</a:t>
            </a:r>
            <a:r>
              <a:rPr lang="en-US" altLang="zh-CN" dirty="0" smtClean="0"/>
              <a:t>lemma 4</a:t>
            </a:r>
            <a:r>
              <a:rPr lang="zh-CN" altLang="en-US" dirty="0" smtClean="0"/>
              <a:t>的条件，证明最终会达到一致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7788-31EC-4B7A-BFC2-453572D327F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1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介绍随机网络 无向连通图 目标还是不变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关注不同： 离散（</a:t>
            </a:r>
            <a:r>
              <a:rPr lang="en-US" altLang="zh-CN" dirty="0" smtClean="0"/>
              <a:t>Laplacian matrix</a:t>
            </a:r>
            <a:r>
              <a:rPr lang="zh-CN" altLang="en-US" dirty="0" smtClean="0"/>
              <a:t>拆开了），对权重的限制，概率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7788-31EC-4B7A-BFC2-453572D327F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29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证明一致性 主要运用的是</a:t>
            </a:r>
            <a:r>
              <a:rPr lang="en-US" altLang="zh-CN" dirty="0" smtClean="0"/>
              <a:t>lemma</a:t>
            </a:r>
            <a:r>
              <a:rPr lang="zh-CN" altLang="en-US" dirty="0" smtClean="0"/>
              <a:t>，表示。。。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凑出一个和</a:t>
            </a:r>
            <a:r>
              <a:rPr lang="en-US" altLang="zh-CN" dirty="0" smtClean="0"/>
              <a:t>x(t)</a:t>
            </a:r>
            <a:r>
              <a:rPr lang="zh-CN" altLang="en-US" baseline="0" dirty="0" smtClean="0"/>
              <a:t>有关的</a:t>
            </a:r>
            <a:r>
              <a:rPr lang="en-US" altLang="zh-CN" dirty="0" smtClean="0"/>
              <a:t>y(t)</a:t>
            </a:r>
            <a:r>
              <a:rPr lang="zh-CN" altLang="en-US" dirty="0" smtClean="0"/>
              <a:t>使得通过</a:t>
            </a:r>
            <a:r>
              <a:rPr lang="en-US" altLang="zh-CN" dirty="0" smtClean="0"/>
              <a:t>lemma</a:t>
            </a:r>
            <a:r>
              <a:rPr lang="en-US" altLang="zh-CN" baseline="0" dirty="0" smtClean="0"/>
              <a:t> 1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lemma 3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y(t+1)^2</a:t>
            </a:r>
            <a:r>
              <a:rPr lang="zh-CN" altLang="en-US" baseline="0" dirty="0" smtClean="0"/>
              <a:t>可以满足</a:t>
            </a:r>
            <a:r>
              <a:rPr lang="en-US" altLang="zh-CN" baseline="0" dirty="0" smtClean="0"/>
              <a:t>lemma2</a:t>
            </a:r>
            <a:r>
              <a:rPr lang="zh-CN" altLang="en-US" baseline="0" dirty="0" smtClean="0"/>
              <a:t>，也即极限为</a:t>
            </a:r>
            <a:r>
              <a:rPr lang="en-US" altLang="zh-CN" baseline="0" dirty="0" smtClean="0"/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之后讲</a:t>
            </a:r>
            <a:r>
              <a:rPr lang="en-US" altLang="zh-CN" baseline="0" dirty="0" smtClean="0"/>
              <a:t>y(t)</a:t>
            </a:r>
            <a:r>
              <a:rPr lang="zh-CN" altLang="en-US" baseline="0" dirty="0" smtClean="0"/>
              <a:t>用</a:t>
            </a:r>
            <a:r>
              <a:rPr lang="en-US" altLang="zh-CN" baseline="0" dirty="0" smtClean="0"/>
              <a:t>x(t)</a:t>
            </a:r>
            <a:r>
              <a:rPr lang="zh-CN" altLang="en-US" baseline="0" dirty="0" smtClean="0"/>
              <a:t>表示，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7788-31EC-4B7A-BFC2-453572D327F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Lemma 4 </a:t>
            </a:r>
            <a:r>
              <a:rPr lang="zh-CN" altLang="en-US" dirty="0" smtClean="0"/>
              <a:t>说明在。。的情况下，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不增</a:t>
            </a:r>
            <a:r>
              <a:rPr lang="en-US" altLang="zh-CN" dirty="0" smtClean="0"/>
              <a:t> h(x)</a:t>
            </a:r>
            <a:r>
              <a:rPr lang="zh-CN" altLang="en-US" dirty="0" smtClean="0"/>
              <a:t>不减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Lemma 5 </a:t>
            </a:r>
            <a:r>
              <a:rPr lang="zh-CN" altLang="en-US" dirty="0" smtClean="0"/>
              <a:t>结合</a:t>
            </a:r>
            <a:r>
              <a:rPr lang="en-US" altLang="zh-CN" dirty="0" smtClean="0"/>
              <a:t>Lemma 4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H(x),h(x)</a:t>
            </a:r>
            <a:r>
              <a:rPr lang="zh-CN" altLang="en-US" dirty="0" smtClean="0"/>
              <a:t>最终会收敛到交集之内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根据以上证明的，可以得出离散的表达式可以拆成。。加上一个测度，注意这个测度和连续的是一致的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因为这个测度满足以上引理，命题的条件，所以原方程证明出收敛且在区间内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7788-31EC-4B7A-BFC2-453572D327F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01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947788-31EC-4B7A-BFC2-453572D327F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gradFill>
            <a:gsLst>
              <a:gs pos="0">
                <a:srgbClr val="DDDDDD">
                  <a:alpha val="37000"/>
                </a:srgbClr>
              </a:gs>
              <a:gs pos="100000">
                <a:srgbClr val="DDDDDD">
                  <a:gamma/>
                  <a:shade val="87843"/>
                  <a:invGamma/>
                  <a:alpha val="33000"/>
                </a:srgbClr>
              </a:gs>
            </a:gsLst>
            <a:lin ang="5400000" scaled="1"/>
          </a:gradFill>
        </p:spPr>
        <p:txBody>
          <a:bodyPr/>
          <a:lstStyle>
            <a:lvl1pPr algn="ctr">
              <a:defRPr b="1"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rgbClr val="FFC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>
                <a:solidFill>
                  <a:srgbClr val="DDDDDD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025" y="64484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B2E05-A70B-49F5-B870-3BABD99428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BCC147C-2CF9-4AFB-B24F-CC5372E49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63885"/>
            <a:ext cx="2057400" cy="5073427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63885"/>
            <a:ext cx="6019800" cy="507342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D93942-E009-4D71-BB75-3F6829ACD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unxy\Desktop\图片1_conew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1288"/>
            <a:ext cx="91440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gradFill>
            <a:gsLst>
              <a:gs pos="0">
                <a:srgbClr val="DDDDDD">
                  <a:alpha val="37000"/>
                </a:srgbClr>
              </a:gs>
              <a:gs pos="100000">
                <a:srgbClr val="DDDDDD">
                  <a:gamma/>
                  <a:shade val="87843"/>
                  <a:invGamma/>
                  <a:alpha val="33000"/>
                </a:srgbClr>
              </a:gs>
            </a:gsLst>
            <a:lin ang="5400000" scaled="1"/>
          </a:gradFill>
        </p:spPr>
        <p:txBody>
          <a:bodyPr/>
          <a:lstStyle>
            <a:lvl1pPr algn="ctr">
              <a:defRPr b="1"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rgbClr val="FFC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>
                <a:solidFill>
                  <a:srgbClr val="DDDDDD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63B2C-5AED-4E25-BA75-E1387D442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996952"/>
            <a:ext cx="7772400" cy="1362075"/>
          </a:xfrm>
        </p:spPr>
        <p:txBody>
          <a:bodyPr anchor="t"/>
          <a:lstStyle>
            <a:lvl1pPr algn="ct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494B1-5136-4C0B-B295-53FF7745B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4864"/>
            <a:ext cx="4038600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038600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DFA54-DB99-495C-9E17-0B06E1488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27687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68960"/>
            <a:ext cx="4040188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27687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68959"/>
            <a:ext cx="4041775" cy="3057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126DD-23C4-420A-815F-7CD9278C2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3B5F-B86A-4853-8529-569790E7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EF403-5119-4423-A2D1-EF6C60BEA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9E6C2-1029-4676-A2B7-E8491DD53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4625" indent="-174625">
              <a:buSzPct val="70000"/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174625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2950" indent="-277813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8"/>
            <a:ext cx="5486400" cy="338680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B6852-9BD1-4230-90A2-6E27FBE79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64E1E-1E7F-48C7-8F72-FD3E5CFC4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63885"/>
            <a:ext cx="2057400" cy="50734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63885"/>
            <a:ext cx="6019800" cy="50734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F4A80-3A1C-4EA7-BFA3-AEF7DF204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unxy\Desktop\图片1_conew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1288"/>
            <a:ext cx="91440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gradFill>
            <a:gsLst>
              <a:gs pos="0">
                <a:srgbClr val="DDDDDD">
                  <a:alpha val="37000"/>
                </a:srgbClr>
              </a:gs>
              <a:gs pos="100000">
                <a:srgbClr val="DDDDDD">
                  <a:gamma/>
                  <a:shade val="87843"/>
                  <a:invGamma/>
                  <a:alpha val="33000"/>
                </a:srgbClr>
              </a:gs>
            </a:gsLst>
            <a:lin ang="5400000" scaled="1"/>
          </a:gradFill>
        </p:spPr>
        <p:txBody>
          <a:bodyPr/>
          <a:lstStyle>
            <a:lvl1pPr algn="ctr">
              <a:defRPr b="1"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rgbClr val="FFC00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mtClean="0">
                <a:solidFill>
                  <a:srgbClr val="DDDDDD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F788B-493D-4B08-922D-707C483D19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996952"/>
            <a:ext cx="7772400" cy="1362075"/>
          </a:xfrm>
        </p:spPr>
        <p:txBody>
          <a:bodyPr anchor="t"/>
          <a:lstStyle>
            <a:lvl1pPr algn="ctr">
              <a:defRPr sz="3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443FB-2118-43A2-8CF2-46C2D7F05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4864"/>
            <a:ext cx="4038600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038600" cy="39212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BD1E5-0638-4B21-BF21-411ACEB65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27687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68960"/>
            <a:ext cx="4040188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27687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68959"/>
            <a:ext cx="4041775" cy="3057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8B918-77A1-425C-B4FC-6DCF2C8EF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E3A3-8081-4FFC-9C45-F0DD7729E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1FD9C-E5A0-48EC-939D-625826D9A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996952"/>
            <a:ext cx="7772400" cy="1362075"/>
          </a:xfrm>
        </p:spPr>
        <p:txBody>
          <a:bodyPr anchor="t"/>
          <a:lstStyle>
            <a:lvl1pPr algn="ctr">
              <a:defRPr sz="32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0F8122-8C77-4F1C-9B97-0ACF8EDCD8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7B3C-8F54-4877-932F-AAE24AA40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8"/>
            <a:ext cx="5486400" cy="338680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09EFE-5502-4F93-8477-9AA3A923A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35DD0-1088-4A1E-AC9D-426AB3C8E1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63885"/>
            <a:ext cx="2057400" cy="507342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63885"/>
            <a:ext cx="6019800" cy="50734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43CD1-65F6-4197-863F-40888F167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3921299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3921299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09790C-C2FC-43C9-BC12-29449CAAA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227687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68960"/>
            <a:ext cx="4040188" cy="305720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227687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68959"/>
            <a:ext cx="4041775" cy="305720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8DC2D5-EE6F-4809-93DA-E02973ABC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FFD96A-5064-4FD4-BC1B-B90878AA0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96D575-AF8D-4FE6-959E-D18B8A9DF2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B948434-C55A-4342-8E30-E6605E253B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40768"/>
            <a:ext cx="5486400" cy="338680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48425"/>
            <a:ext cx="2133600" cy="365125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9113" y="6448425"/>
            <a:ext cx="3168650" cy="365125"/>
          </a:xfrm>
        </p:spPr>
        <p:txBody>
          <a:bodyPr/>
          <a:lstStyle>
            <a:lvl1pPr algn="l">
              <a:defRPr dirty="0" smtClean="0"/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530D2E-F171-4D73-80AB-07D2E7302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18" Type="http://schemas.openxmlformats.org/officeDocument/2006/relationships/image" Target="../media/image9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90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5800"/>
            <a:ext cx="82296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F6491F-0D33-437D-8851-E65E278D0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8613" y="1219200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000">
                <a:latin typeface="Calibri" pitchFamily="34" charset="0"/>
                <a:ea typeface="宋体" pitchFamily="2" charset="-122"/>
                <a:cs typeface="Calibri" pitchFamily="34" charset="0"/>
              </a:rPr>
              <a:t>  </a:t>
            </a:r>
            <a:endParaRPr lang="en-US" altLang="zh-TW"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005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000">
                <a:latin typeface="Calibri" pitchFamily="34" charset="0"/>
                <a:ea typeface="宋体" pitchFamily="2" charset="-122"/>
                <a:cs typeface="Calibri" pitchFamily="34" charset="0"/>
              </a:rPr>
              <a:t>  </a:t>
            </a:r>
            <a:endParaRPr lang="en-US" altLang="zh-TW"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0005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000">
                <a:latin typeface="Calibri" pitchFamily="34" charset="0"/>
                <a:ea typeface="PMingLiU" pitchFamily="18" charset="-120"/>
                <a:cs typeface="Calibri" pitchFamily="34" charset="0"/>
              </a:rPr>
              <a:t>  </a:t>
            </a:r>
            <a:endParaRPr lang="en-US" altLang="zh-TW">
              <a:ea typeface="PMingLiU" pitchFamily="18" charset="-120"/>
              <a:cs typeface="Arial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0050" y="3733800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238" y="6448425"/>
            <a:ext cx="345598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dirty="0" smtClean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7788"/>
            <a:ext cx="2133600" cy="365125"/>
          </a:xfrm>
          <a:prstGeom prst="rect">
            <a:avLst/>
          </a:prstGeom>
        </p:spPr>
        <p:txBody>
          <a:bodyPr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0" y="584200"/>
            <a:ext cx="9144000" cy="25401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68327" y="4985"/>
            <a:ext cx="1004073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84738" y="-2953"/>
            <a:ext cx="1006862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333202" y="0"/>
            <a:ext cx="1000798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62600" y="0"/>
            <a:ext cx="980038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6" descr="C:\Users\sunxy\Desktop\图片1_conew3.jp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21901" y="-2953"/>
            <a:ext cx="992899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200" y="0"/>
            <a:ext cx="2971800" cy="5914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汉仪中圆简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9pPr>
    </p:titleStyle>
    <p:bodyStyle>
      <a:lvl1pPr marL="225425" indent="-225425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100000"/>
        <a:buFont typeface="Cambria" panose="02040503050406030204" pitchFamily="18" charset="0"/>
        <a:buChar char="•"/>
        <a:defRPr sz="3000" kern="1200">
          <a:solidFill>
            <a:schemeClr val="tx1"/>
          </a:solidFill>
          <a:latin typeface="+mn-lt"/>
          <a:ea typeface="+mn-ea"/>
          <a:cs typeface="汉仪中圆简"/>
        </a:defRPr>
      </a:lvl1pPr>
      <a:lvl2pPr marL="569913" indent="-225425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汉仪中圆简"/>
        </a:defRPr>
      </a:lvl2pPr>
      <a:lvl3pPr marL="742950" indent="-1714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100000"/>
        <a:buFont typeface="华文中宋" pitchFamily="2" charset="-122"/>
        <a:buChar char="–"/>
        <a:defRPr sz="2000" kern="1200">
          <a:solidFill>
            <a:schemeClr val="tx1"/>
          </a:solidFill>
          <a:latin typeface="+mn-lt"/>
          <a:ea typeface="+mn-ea"/>
          <a:cs typeface="汉仪中圆简"/>
        </a:defRPr>
      </a:lvl3pPr>
      <a:lvl4pPr marL="1258888" indent="-1714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4pPr>
      <a:lvl5pPr marL="1603375" indent="-225425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物质学院师资招聘</a:t>
            </a:r>
            <a:endParaRPr lang="en-US" altLang="zh-CN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4550"/>
            <a:ext cx="8229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A5C54F4-202D-47E1-A798-E11A30D9CC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mbria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8613" y="1219200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0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  </a:t>
            </a:r>
            <a:endParaRPr lang="en-US" altLang="zh-TW">
              <a:solidFill>
                <a:srgbClr val="000000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005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0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  </a:t>
            </a:r>
            <a:endParaRPr lang="en-US" altLang="zh-TW">
              <a:solidFill>
                <a:srgbClr val="000000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0005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000">
                <a:solidFill>
                  <a:srgbClr val="000000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  </a:t>
            </a:r>
            <a:endParaRPr lang="en-US" altLang="zh-TW">
              <a:solidFill>
                <a:srgbClr val="000000"/>
              </a:solidFill>
              <a:ea typeface="PMingLiU" pitchFamily="18" charset="-120"/>
              <a:cs typeface="Arial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0050" y="3733800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144463"/>
            <a:ext cx="179388" cy="9001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47150" y="144463"/>
            <a:ext cx="179388" cy="9001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238" y="6448425"/>
            <a:ext cx="345598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dirty="0" smtClean="0">
                <a:solidFill>
                  <a:srgbClr val="FFFFFF">
                    <a:lumMod val="65000"/>
                  </a:srgb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7788"/>
            <a:ext cx="2133600" cy="365125"/>
          </a:xfrm>
          <a:prstGeom prst="rect">
            <a:avLst/>
          </a:prstGeom>
        </p:spPr>
        <p:txBody>
          <a:bodyPr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74876" y="167536"/>
            <a:ext cx="4640262" cy="8269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汉仪中圆简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itchFamily="2" charset="2"/>
        <a:buChar char="u"/>
        <a:defRPr sz="3000" kern="1200">
          <a:solidFill>
            <a:schemeClr val="tx1"/>
          </a:solidFill>
          <a:latin typeface="+mn-lt"/>
          <a:ea typeface="+mn-ea"/>
          <a:cs typeface="汉仪中圆简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汉仪中圆简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SzPct val="80000"/>
        <a:buFont typeface="华文中宋" pitchFamily="2" charset="-122"/>
        <a:buChar char="–"/>
        <a:defRPr sz="2000" kern="1200">
          <a:solidFill>
            <a:schemeClr val="tx1"/>
          </a:solidFill>
          <a:latin typeface="+mn-lt"/>
          <a:ea typeface="+mn-ea"/>
          <a:cs typeface="汉仪中圆简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物质学院师资招聘</a:t>
            </a:r>
            <a:endParaRPr lang="en-US" altLang="zh-CN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114550"/>
            <a:ext cx="8229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97039BD-1EF7-4B65-89F1-ADF1BF389C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101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63988" y="144463"/>
            <a:ext cx="14589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66950" y="144463"/>
            <a:ext cx="14414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683250" y="144463"/>
            <a:ext cx="14541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346950" y="144463"/>
            <a:ext cx="14239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mbria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8613" y="1095375"/>
            <a:ext cx="214312" cy="2476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endParaRPr lang="en-US" altLang="zh-TW" dirty="0">
              <a:solidFill>
                <a:srgbClr val="000000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00050" y="1990725"/>
            <a:ext cx="214313" cy="2476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 </a:t>
            </a:r>
            <a:endParaRPr lang="en-US" altLang="zh-TW" dirty="0">
              <a:solidFill>
                <a:srgbClr val="000000"/>
              </a:solidFill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00050" y="2800350"/>
            <a:ext cx="214313" cy="2476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TW" sz="1000" dirty="0">
                <a:solidFill>
                  <a:srgbClr val="000000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 </a:t>
            </a:r>
            <a:endParaRPr lang="en-US" altLang="zh-TW" dirty="0">
              <a:solidFill>
                <a:srgbClr val="000000"/>
              </a:solidFill>
              <a:ea typeface="PMingLiU" pitchFamily="18" charset="-120"/>
              <a:cs typeface="Arial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0050" y="3733800"/>
            <a:ext cx="9144000" cy="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pic>
        <p:nvPicPr>
          <p:cNvPr id="4110" name="Picture 1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87450" y="157163"/>
            <a:ext cx="8683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0" y="144463"/>
            <a:ext cx="179388" cy="9001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47150" y="144463"/>
            <a:ext cx="179388" cy="9001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38575" y="107950"/>
            <a:ext cx="0" cy="90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53075" y="107950"/>
            <a:ext cx="0" cy="90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5" name="Picture 1" descr="D:\名片\129531W554P-5FM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3850" y="188913"/>
            <a:ext cx="792163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2"/>
          <p:cNvCxnSpPr/>
          <p:nvPr/>
        </p:nvCxnSpPr>
        <p:spPr>
          <a:xfrm>
            <a:off x="2141538" y="107950"/>
            <a:ext cx="0" cy="90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4"/>
          <p:cNvCxnSpPr/>
          <p:nvPr/>
        </p:nvCxnSpPr>
        <p:spPr>
          <a:xfrm>
            <a:off x="7235825" y="107950"/>
            <a:ext cx="0" cy="9001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6238" y="6448425"/>
            <a:ext cx="3455987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smtClean="0">
                <a:solidFill>
                  <a:srgbClr val="FFFFFF">
                    <a:lumMod val="65000"/>
                  </a:srgbClr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 altLang="en-US" smtClean="0"/>
              <a:t>上海科技大学  </a:t>
            </a:r>
            <a:r>
              <a:rPr lang="en-US" altLang="zh-CN" smtClean="0"/>
              <a:t>ShanghaiTech University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27788"/>
            <a:ext cx="2133600" cy="365125"/>
          </a:xfrm>
          <a:prstGeom prst="rect">
            <a:avLst/>
          </a:prstGeom>
        </p:spPr>
        <p:txBody>
          <a:bodyPr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>
                    <a:lumMod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汉仪中圆简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mbria" pitchFamily="18" charset="0"/>
          <a:ea typeface="汉仪中圆简"/>
          <a:cs typeface="汉仪中圆简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itchFamily="2" charset="2"/>
        <a:buChar char="u"/>
        <a:defRPr sz="3000" kern="1200">
          <a:solidFill>
            <a:schemeClr val="tx1"/>
          </a:solidFill>
          <a:latin typeface="+mn-lt"/>
          <a:ea typeface="+mn-ea"/>
          <a:cs typeface="汉仪中圆简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60000"/>
        <a:buFont typeface="Wingdings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汉仪中圆简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0000"/>
        <a:buFont typeface="华文中宋" pitchFamily="2" charset="-122"/>
        <a:buChar char="–"/>
        <a:defRPr sz="2000" kern="1200">
          <a:solidFill>
            <a:schemeClr val="tx1"/>
          </a:solidFill>
          <a:latin typeface="+mn-lt"/>
          <a:ea typeface="+mn-ea"/>
          <a:cs typeface="汉仪中圆简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汉仪中圆简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1685656"/>
            <a:ext cx="7772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Interval Consensus in Network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4099" name="Subtitle 7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228850" y="3124200"/>
            <a:ext cx="46863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None/>
            </a:pPr>
            <a:r>
              <a:rPr lang="en-US" altLang="zh-CN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Chengrui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Zhang</a:t>
            </a:r>
          </a:p>
          <a:p>
            <a:pPr marL="0" indent="0" algn="ctr">
              <a:buNone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2019233183</a:t>
            </a:r>
          </a:p>
        </p:txBody>
      </p:sp>
      <p:pic>
        <p:nvPicPr>
          <p:cNvPr id="6" name="Picture 6" descr="http://a.hiphotos.baidu.com/baike/w%3D268%3Bg%3D0/sign=3b782647d362853592e0d527a8d411fb/8718367adab44aed8e5be251b51c8701a18bfb6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63" y="4343400"/>
            <a:ext cx="1316474" cy="131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52400" y="609600"/>
            <a:ext cx="8526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32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3.1 Derivation—Consensus</a:t>
            </a:r>
            <a:endParaRPr lang="en-US" altLang="zh-CN" sz="32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51" y="3733800"/>
            <a:ext cx="4320000" cy="19285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7200" y="6448425"/>
            <a:ext cx="81454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 W, Qin J, Wu J, et al. Interval consensus over random networks[J].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111: 108603.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5638" y="1508662"/>
            <a:ext cx="4320000" cy="1955248"/>
            <a:chOff x="209931" y="2895600"/>
            <a:chExt cx="4320000" cy="195524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931" y="2895600"/>
              <a:ext cx="4320000" cy="1955248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209931" y="4824000"/>
              <a:ext cx="2304669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219200" y="4320000"/>
              <a:ext cx="1676400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467" y="3502561"/>
            <a:ext cx="4009498" cy="609631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V="1">
            <a:off x="4876800" y="1371600"/>
            <a:ext cx="0" cy="4724400"/>
          </a:xfrm>
          <a:prstGeom prst="line">
            <a:avLst/>
          </a:prstGeom>
          <a:ln w="28575">
            <a:prstDash val="dash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5467" y="1511383"/>
            <a:ext cx="3616228" cy="18513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7"/>
          <a:srcRect t="115"/>
          <a:stretch/>
        </p:blipFill>
        <p:spPr>
          <a:xfrm>
            <a:off x="5056680" y="4191000"/>
            <a:ext cx="3630120" cy="1650332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 rot="10800000">
            <a:off x="4771968" y="4876800"/>
            <a:ext cx="284712" cy="2051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6477000" y="3810000"/>
            <a:ext cx="190500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304800" y="1677903"/>
            <a:ext cx="3960000" cy="1488073"/>
            <a:chOff x="-391566" y="2286001"/>
            <a:chExt cx="4534495" cy="170395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86743" y="2286001"/>
              <a:ext cx="4529672" cy="11659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91566" y="3481339"/>
              <a:ext cx="4529672" cy="508617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435980"/>
            <a:ext cx="3960000" cy="265230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52400" y="609600"/>
            <a:ext cx="8526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3200" kern="10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3.1 Derivation—Convergence</a:t>
            </a:r>
            <a:endParaRPr lang="en-US" altLang="zh-CN" sz="32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648200" y="1371600"/>
            <a:ext cx="0" cy="4724400"/>
          </a:xfrm>
          <a:prstGeom prst="line">
            <a:avLst/>
          </a:prstGeom>
          <a:ln w="28575">
            <a:prstDash val="dash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 rot="5400000">
            <a:off x="2122916" y="3236290"/>
            <a:ext cx="195141" cy="1293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1595034"/>
            <a:ext cx="3240000" cy="166221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9839" y="3631585"/>
            <a:ext cx="3240000" cy="238261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57200" y="6248400"/>
            <a:ext cx="81454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 W, Qin J, Wu J, et al. Interval consensus over random networks[J].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111: 108603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https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://en.wikipedia.org/wiki/%CE%A3-algebra</a:t>
            </a:r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https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://en.wikipedia.org/wiki/Measure_(mathematics)#Definition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876800" y="1194214"/>
                <a:ext cx="1472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-algebra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[5]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194214"/>
                <a:ext cx="1472711" cy="369332"/>
              </a:xfrm>
              <a:prstGeom prst="rect">
                <a:avLst/>
              </a:prstGeom>
              <a:blipFill>
                <a:blip r:embed="rId8"/>
                <a:stretch>
                  <a:fillRect t="-10000" r="-41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4876800" y="3288268"/>
            <a:ext cx="1278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85800" y="3810000"/>
            <a:ext cx="45720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7969" y="4724400"/>
            <a:ext cx="1017431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09600" y="4659868"/>
                <a:ext cx="3359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59868"/>
                <a:ext cx="33598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82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137" y="762000"/>
            <a:ext cx="8526463" cy="58936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9pPr>
          </a:lstStyle>
          <a:p>
            <a:pPr>
              <a:buFontTx/>
            </a:pPr>
            <a:r>
              <a:rPr lang="en-US" sz="32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28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2" y="1524000"/>
            <a:ext cx="6605588" cy="4800600"/>
          </a:xfrm>
          <a:prstGeom prst="rect">
            <a:avLst/>
          </a:prstGeom>
        </p:spPr>
        <p:txBody>
          <a:bodyPr/>
          <a:lstStyle>
            <a:lvl1pPr marL="22542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Cambria" panose="02040503050406030204" pitchFamily="18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9913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2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华文中宋" pitchFamily="2" charset="-12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337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Interval Consensus in Deterministic       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Network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Interval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in Random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Experiment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Comment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65137" y="6086431"/>
            <a:ext cx="81454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Fontan 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Shi G, Hu X, et al. Interval Consensus: a novel class of constrained consensus problems for </a:t>
            </a:r>
            <a:r>
              <a:rPr lang="en-US" altLang="zh-CN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networks[C]//2017 IEEE 56th Annual Conference on Decision and Control (CDC). IEEE, 2017: 4155-4160</a:t>
            </a:r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 W, Qin J, Wu J, et al. Interval consensus over random networks[J].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111: 108603.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3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96194"/>
            <a:ext cx="4320000" cy="32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96194"/>
            <a:ext cx="4320000" cy="3240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33400" y="1752600"/>
            <a:ext cx="7924800" cy="841561"/>
            <a:chOff x="533400" y="1752600"/>
            <a:chExt cx="7924800" cy="841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533400" y="1752600"/>
                  <a:ext cx="7924800" cy="3103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R="152400">
                    <a:lnSpc>
                      <a:spcPts val="1680"/>
                    </a:lnSpc>
                    <a:spcAft>
                      <a:spcPts val="0"/>
                    </a:spcAft>
                  </a:pPr>
                  <a:r>
                    <a:rPr lang="en-US" altLang="zh-CN" sz="1600" kern="0" dirty="0" smtClean="0"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Common Interval </a:t>
                  </a:r>
                  <a14:m>
                    <m:oMath xmlns:m="http://schemas.openxmlformats.org/officeDocument/2006/math">
                      <m:r>
                        <a:rPr lang="en-US" altLang="zh-CN" sz="160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sz="16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[−0.5, 0.2]</m:t>
                      </m:r>
                    </m:oMath>
                  </a14:m>
                  <a:endParaRPr lang="en-US" altLang="zh-CN" sz="1600" kern="0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1752600"/>
                  <a:ext cx="7924800" cy="310341"/>
                </a:xfrm>
                <a:prstGeom prst="rect">
                  <a:avLst/>
                </a:prstGeom>
                <a:blipFill>
                  <a:blip r:embed="rId5"/>
                  <a:stretch>
                    <a:fillRect l="-462" t="-14000"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>
              <a:off x="1905000" y="2296194"/>
              <a:ext cx="1447800" cy="297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52400">
                <a:lnSpc>
                  <a:spcPts val="1680"/>
                </a:lnSpc>
                <a:spcAft>
                  <a:spcPts val="0"/>
                </a:spcAft>
              </a:pPr>
              <a:r>
                <a:rPr lang="en-US" altLang="zh-CN" sz="12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Deterministic [1]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324600" y="2296194"/>
              <a:ext cx="1447800" cy="297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52400">
                <a:lnSpc>
                  <a:spcPts val="1680"/>
                </a:lnSpc>
                <a:spcAft>
                  <a:spcPts val="0"/>
                </a:spcAft>
              </a:pPr>
              <a:r>
                <a:rPr lang="en-US" altLang="zh-CN" sz="12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Random [2]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152400" y="609600"/>
            <a:ext cx="8526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2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Experiment</a:t>
            </a:r>
            <a:endParaRPr lang="en-US" altLang="zh-CN" sz="32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137" y="6086431"/>
            <a:ext cx="81454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Fontan 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Shi G, Hu X, et al. Interval Consensus: a novel class of constrained consensus problems for </a:t>
            </a:r>
            <a:r>
              <a:rPr lang="en-US" altLang="zh-CN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networks[C]//2017 IEEE 56th Annual Conference on Decision and Control (CDC). IEEE, 2017: 4155-4160</a:t>
            </a:r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 W, Qin J, Wu J, et al. Interval consensus over random networks[J].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111: 108603.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1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96194"/>
            <a:ext cx="4320000" cy="32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96194"/>
            <a:ext cx="4320000" cy="3240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33400" y="1752600"/>
            <a:ext cx="7924800" cy="841561"/>
            <a:chOff x="533400" y="1752600"/>
            <a:chExt cx="7924800" cy="841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33400" y="1752600"/>
                  <a:ext cx="7924800" cy="3103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R="152400">
                    <a:lnSpc>
                      <a:spcPts val="1680"/>
                    </a:lnSpc>
                    <a:spcAft>
                      <a:spcPts val="0"/>
                    </a:spcAft>
                  </a:pPr>
                  <a:r>
                    <a:rPr lang="en-US" altLang="zh-CN" sz="1600" kern="0" dirty="0" smtClean="0"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Common Interval </a:t>
                  </a:r>
                  <a14:m>
                    <m:oMath xmlns:m="http://schemas.openxmlformats.org/officeDocument/2006/math">
                      <m:r>
                        <a:rPr lang="en-US" altLang="zh-CN" sz="1600" i="1" ker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b="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0.5</m:t>
                      </m:r>
                    </m:oMath>
                  </a14:m>
                  <a:endParaRPr lang="en-US" altLang="zh-CN" sz="1600" kern="0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1752600"/>
                  <a:ext cx="7924800" cy="310341"/>
                </a:xfrm>
                <a:prstGeom prst="rect">
                  <a:avLst/>
                </a:prstGeom>
                <a:blipFill>
                  <a:blip r:embed="rId5"/>
                  <a:stretch>
                    <a:fillRect l="-462" t="-14000"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1905000" y="2296194"/>
              <a:ext cx="1447800" cy="297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52400">
                <a:lnSpc>
                  <a:spcPts val="1680"/>
                </a:lnSpc>
                <a:spcAft>
                  <a:spcPts val="0"/>
                </a:spcAft>
              </a:pPr>
              <a:r>
                <a:rPr lang="en-US" altLang="zh-CN" sz="12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Deterministic [1]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324600" y="2296194"/>
              <a:ext cx="1447800" cy="297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52400">
                <a:lnSpc>
                  <a:spcPts val="1680"/>
                </a:lnSpc>
                <a:spcAft>
                  <a:spcPts val="0"/>
                </a:spcAft>
              </a:pPr>
              <a:r>
                <a:rPr lang="en-US" altLang="zh-CN" sz="12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Random [2]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152400" y="609600"/>
            <a:ext cx="8526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2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Experiment</a:t>
            </a:r>
            <a:endParaRPr lang="en-US" altLang="zh-CN" sz="32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137" y="6086431"/>
            <a:ext cx="81454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Fontan 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Shi G, Hu X, et al. Interval Consensus: a novel class of constrained consensus problems for </a:t>
            </a:r>
            <a:r>
              <a:rPr lang="en-US" altLang="zh-CN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networks[C]//2017 IEEE 56th Annual Conference on Decision and Control (CDC). IEEE, 2017: 4155-4160</a:t>
            </a:r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 W, Qin J, Wu J, et al. Interval consensus over random networks[J].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111: 108603.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96194"/>
            <a:ext cx="4320000" cy="32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96194"/>
            <a:ext cx="4320000" cy="3240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33400" y="1752600"/>
            <a:ext cx="7924800" cy="841561"/>
            <a:chOff x="533400" y="1752600"/>
            <a:chExt cx="7924800" cy="841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533400" y="1752600"/>
                  <a:ext cx="7924800" cy="3103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R="152400">
                    <a:lnSpc>
                      <a:spcPts val="1680"/>
                    </a:lnSpc>
                    <a:spcAft>
                      <a:spcPts val="0"/>
                    </a:spcAft>
                  </a:pPr>
                  <a:r>
                    <a:rPr lang="en-US" altLang="zh-CN" sz="1600" kern="0" dirty="0" smtClean="0">
                      <a:solidFill>
                        <a:srgbClr val="3333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Common Interval </a:t>
                  </a:r>
                  <a14:m>
                    <m:oMath xmlns:m="http://schemas.openxmlformats.org/officeDocument/2006/math">
                      <m:r>
                        <a:rPr lang="en-US" altLang="zh-CN" sz="1600" i="1" kern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∈∅</m:t>
                      </m:r>
                    </m:oMath>
                  </a14:m>
                  <a:endParaRPr lang="en-US" altLang="zh-CN" sz="1600" kern="0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1752600"/>
                  <a:ext cx="7924800" cy="310341"/>
                </a:xfrm>
                <a:prstGeom prst="rect">
                  <a:avLst/>
                </a:prstGeom>
                <a:blipFill>
                  <a:blip r:embed="rId5"/>
                  <a:stretch>
                    <a:fillRect l="-462" t="-14000"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1905000" y="2296194"/>
              <a:ext cx="1447800" cy="2900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52400">
                <a:lnSpc>
                  <a:spcPts val="1680"/>
                </a:lnSpc>
                <a:spcAft>
                  <a:spcPts val="0"/>
                </a:spcAft>
              </a:pPr>
              <a:r>
                <a:rPr lang="en-US" altLang="zh-CN" sz="12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Deterministic [4]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324600" y="2296194"/>
              <a:ext cx="1447800" cy="297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52400">
                <a:lnSpc>
                  <a:spcPts val="1680"/>
                </a:lnSpc>
                <a:spcAft>
                  <a:spcPts val="0"/>
                </a:spcAft>
              </a:pPr>
              <a:r>
                <a:rPr lang="en-US" altLang="zh-CN" sz="12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Random [2]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152400" y="609600"/>
            <a:ext cx="8526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2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Experiment</a:t>
            </a:r>
            <a:endParaRPr lang="en-US" altLang="zh-CN" sz="32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137" y="6096000"/>
            <a:ext cx="8145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 W, Qin J, Wu J, et al. Interval consensus over random networks[J].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111: 108603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1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Fontan A, Shi G, Hu X, et al. Interval Consensus for </a:t>
            </a:r>
            <a:r>
              <a:rPr lang="en-US" altLang="zh-CN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Networks[J]. IEEE Transactions on Automatic Control, 2019.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137" y="762000"/>
            <a:ext cx="8526463" cy="58936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9pPr>
          </a:lstStyle>
          <a:p>
            <a:pPr>
              <a:buFontTx/>
            </a:pPr>
            <a:r>
              <a:rPr lang="en-US" sz="32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28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2" y="1524000"/>
            <a:ext cx="6605588" cy="4800600"/>
          </a:xfrm>
          <a:prstGeom prst="rect">
            <a:avLst/>
          </a:prstGeom>
        </p:spPr>
        <p:txBody>
          <a:bodyPr/>
          <a:lstStyle>
            <a:lvl1pPr marL="22542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Cambria" panose="02040503050406030204" pitchFamily="18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9913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2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华文中宋" pitchFamily="2" charset="-12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337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Interval Consensus in Deterministic       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Network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Interval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Consensus in Random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Experiment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Comment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65137" y="6086431"/>
            <a:ext cx="81454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Fontan 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Shi G, Hu X, et al. Interval Consensus: a novel class of constrained consensus problems for </a:t>
            </a:r>
            <a:r>
              <a:rPr lang="en-US" altLang="zh-CN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networks[C]//2017 IEEE 56th Annual Conference on Decision and Control (CDC). IEEE, 2017: 4155-4160</a:t>
            </a:r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 W, Qin J, Wu J, et al. Interval consensus over random networks[J].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111: 108603.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6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96194"/>
            <a:ext cx="4320000" cy="32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96194"/>
            <a:ext cx="4320000" cy="3240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09600" y="1447800"/>
            <a:ext cx="7924800" cy="1146361"/>
            <a:chOff x="609600" y="1447800"/>
            <a:chExt cx="7924800" cy="1146361"/>
          </a:xfrm>
        </p:grpSpPr>
        <p:sp>
          <p:nvSpPr>
            <p:cNvPr id="7" name="矩形 6"/>
            <p:cNvSpPr/>
            <p:nvPr/>
          </p:nvSpPr>
          <p:spPr>
            <a:xfrm>
              <a:off x="609600" y="1447800"/>
              <a:ext cx="7924800" cy="1049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1. Give an theoretical </a:t>
              </a:r>
              <a:r>
                <a:rPr lang="en-US" altLang="zh-CN" sz="16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guide </a:t>
              </a:r>
              <a:r>
                <a:rPr lang="en-US" altLang="zh-CN" sz="16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to </a:t>
              </a:r>
              <a:r>
                <a:rPr lang="en-US" altLang="zh-CN" sz="16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design a system with consensus</a:t>
              </a:r>
            </a:p>
            <a:p>
              <a:pPr marR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2. Robustness</a:t>
              </a:r>
            </a:p>
            <a:p>
              <a:pPr marR="152400">
                <a:lnSpc>
                  <a:spcPts val="1680"/>
                </a:lnSpc>
                <a:spcAft>
                  <a:spcPts val="0"/>
                </a:spcAft>
              </a:pPr>
              <a:endPara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05000" y="2296194"/>
              <a:ext cx="1447800" cy="297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52400">
                <a:lnSpc>
                  <a:spcPts val="1680"/>
                </a:lnSpc>
                <a:spcAft>
                  <a:spcPts val="0"/>
                </a:spcAft>
              </a:pPr>
              <a:r>
                <a:rPr lang="en-US" altLang="zh-CN" sz="12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Deterministic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324600" y="2296194"/>
              <a:ext cx="1447800" cy="297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52400">
                <a:lnSpc>
                  <a:spcPts val="1680"/>
                </a:lnSpc>
                <a:spcAft>
                  <a:spcPts val="0"/>
                </a:spcAft>
              </a:pPr>
              <a:r>
                <a:rPr lang="en-US" altLang="zh-CN" sz="12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Random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152400" y="609600"/>
            <a:ext cx="8526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32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5. Comment—Advantages </a:t>
            </a:r>
            <a:endParaRPr lang="en-US" altLang="zh-CN" sz="32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0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96194"/>
            <a:ext cx="4320000" cy="32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60" y="2290012"/>
            <a:ext cx="4320000" cy="3240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09600" y="1489848"/>
            <a:ext cx="7924800" cy="1104313"/>
            <a:chOff x="609600" y="1489848"/>
            <a:chExt cx="7924800" cy="1104313"/>
          </a:xfrm>
        </p:grpSpPr>
        <p:sp>
          <p:nvSpPr>
            <p:cNvPr id="10" name="矩形 9"/>
            <p:cNvSpPr/>
            <p:nvPr/>
          </p:nvSpPr>
          <p:spPr>
            <a:xfrm>
              <a:off x="609600" y="1489848"/>
              <a:ext cx="7924800" cy="746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52400">
                <a:lnSpc>
                  <a:spcPts val="1680"/>
                </a:lnSpc>
                <a:spcAft>
                  <a:spcPts val="0"/>
                </a:spcAft>
              </a:pPr>
              <a:r>
                <a:rPr lang="en-US" altLang="zh-CN" sz="16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For length of interaction of </a:t>
              </a:r>
              <a:r>
                <a:rPr lang="en-US" altLang="zh-CN" sz="16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16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ntervals &gt; 0.</a:t>
              </a:r>
            </a:p>
            <a:p>
              <a:pPr marR="152400">
                <a:lnSpc>
                  <a:spcPts val="1680"/>
                </a:lnSpc>
                <a:spcAft>
                  <a:spcPts val="0"/>
                </a:spcAft>
              </a:pPr>
              <a:r>
                <a:rPr lang="en-US" altLang="zh-CN" sz="16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This system is asymptotically </a:t>
              </a:r>
              <a:r>
                <a:rPr lang="en-US" altLang="zh-CN" sz="16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stable outside the intersection of the allowed consensus intervals</a:t>
              </a:r>
              <a:r>
                <a:rPr lang="en-US" altLang="zh-CN" sz="16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600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because of the </a:t>
              </a:r>
              <a:r>
                <a:rPr lang="en-US" altLang="zh-CN" sz="16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saturations, but </a:t>
              </a:r>
              <a:r>
                <a:rPr lang="en-US" altLang="zh-CN" sz="1600" b="1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marginally </a:t>
              </a:r>
              <a:r>
                <a:rPr lang="en-US" altLang="zh-CN" sz="1600" b="1" kern="0" dirty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stable </a:t>
              </a:r>
              <a:r>
                <a:rPr lang="en-US" altLang="zh-CN" sz="16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inside it.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905000" y="2296194"/>
              <a:ext cx="1447800" cy="297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52400">
                <a:lnSpc>
                  <a:spcPts val="1680"/>
                </a:lnSpc>
                <a:spcAft>
                  <a:spcPts val="0"/>
                </a:spcAft>
              </a:pPr>
              <a:r>
                <a:rPr lang="en-US" altLang="zh-CN" sz="12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Disturbance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096000" y="2296194"/>
              <a:ext cx="1447800" cy="297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152400">
                <a:lnSpc>
                  <a:spcPts val="1680"/>
                </a:lnSpc>
                <a:spcAft>
                  <a:spcPts val="0"/>
                </a:spcAft>
              </a:pPr>
              <a:r>
                <a:rPr lang="en-US" altLang="zh-CN" sz="1200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Deterministic</a:t>
              </a:r>
            </a:p>
          </p:txBody>
        </p:sp>
      </p:grpSp>
      <p:sp>
        <p:nvSpPr>
          <p:cNvPr id="5" name="不等号 4"/>
          <p:cNvSpPr/>
          <p:nvPr/>
        </p:nvSpPr>
        <p:spPr>
          <a:xfrm>
            <a:off x="4114800" y="3757612"/>
            <a:ext cx="497340" cy="304800"/>
          </a:xfrm>
          <a:prstGeom prst="mathNotEqual">
            <a:avLst>
              <a:gd name="adj1" fmla="val 15484"/>
              <a:gd name="adj2" fmla="val 6600000"/>
              <a:gd name="adj3" fmla="val 1176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52400" y="609600"/>
            <a:ext cx="8526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32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5. Comment—Drawback </a:t>
            </a:r>
            <a:endParaRPr lang="en-US" altLang="zh-CN" sz="32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24200" y="3124200"/>
            <a:ext cx="2743200" cy="685800"/>
          </a:xfrm>
        </p:spPr>
        <p:txBody>
          <a:bodyPr/>
          <a:lstStyle/>
          <a:p>
            <a:pPr algn="ctr">
              <a:spcAft>
                <a:spcPts val="0"/>
              </a:spcAft>
            </a:pPr>
            <a:r>
              <a:rPr lang="en-US" altLang="zh-CN" sz="60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Thanks!</a:t>
            </a:r>
            <a:endParaRPr lang="zh-CN" altLang="zh-CN" sz="4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0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137" y="762000"/>
            <a:ext cx="8526463" cy="58936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9pPr>
          </a:lstStyle>
          <a:p>
            <a:pPr>
              <a:buFontTx/>
            </a:pPr>
            <a:r>
              <a:rPr lang="en-US" sz="32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28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2" y="1524000"/>
            <a:ext cx="6605588" cy="4800600"/>
          </a:xfrm>
          <a:prstGeom prst="rect">
            <a:avLst/>
          </a:prstGeom>
        </p:spPr>
        <p:txBody>
          <a:bodyPr/>
          <a:lstStyle>
            <a:lvl1pPr marL="22542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Cambria" panose="02040503050406030204" pitchFamily="18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9913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2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华文中宋" pitchFamily="2" charset="-12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337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Interval Consensus in Deterministic       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Network [1]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Interval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in Random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[2]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Experiment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Comment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65137" y="6086431"/>
            <a:ext cx="81454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Fontan 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Shi G, Hu X, et al. Interval Consensus: a novel class of constrained consensus problems for </a:t>
            </a:r>
            <a:r>
              <a:rPr lang="en-US" altLang="zh-CN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networks[C]//2017 IEEE 56th Annual Conference on Decision and Control (CDC). IEEE, 2017: 4155-4160</a:t>
            </a:r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 W, Qin J, Wu J, et al. Interval consensus over random networks[J].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111: 108603.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2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3399" y="1371600"/>
            <a:ext cx="7924800" cy="243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>
              <a:lnSpc>
                <a:spcPts val="1680"/>
              </a:lnSpc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Consensus Problem: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Goal: Achieve </a:t>
            </a:r>
            <a:r>
              <a:rPr lang="en-US" altLang="zh-CN" sz="1600" kern="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agreement among a group of agents in a distributed </a:t>
            </a: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manner.</a:t>
            </a:r>
          </a:p>
          <a:p>
            <a:pPr marL="457200" lvl="0" indent="-457200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Example: Formation </a:t>
            </a:r>
            <a:r>
              <a:rPr lang="en-US" altLang="zh-CN" sz="1600" kern="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 of mobile </a:t>
            </a: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robots </a:t>
            </a: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Alignment [3]</a:t>
            </a:r>
            <a:endParaRPr lang="en-US" altLang="zh-CN" sz="1600" kern="0" dirty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altLang="zh-CN" sz="1600" kern="0" dirty="0" smtClean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Limitation:</a:t>
            </a:r>
          </a:p>
          <a:p>
            <a:pPr marL="457200" lvl="0" indent="-457200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</a:t>
            </a:r>
            <a:r>
              <a:rPr lang="en-US" altLang="zh-CN" sz="1600" kern="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agent has no authority to veto certain values of consensus </a:t>
            </a: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state constraint to the consensus </a:t>
            </a: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problem</a:t>
            </a:r>
          </a:p>
          <a:p>
            <a:pPr lvl="0">
              <a:spcBef>
                <a:spcPts val="60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Consensus Problem with constrains:</a:t>
            </a:r>
          </a:p>
          <a:p>
            <a:pPr marL="457200" lvl="0" indent="-457200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Optimization algorithms</a:t>
            </a:r>
            <a:r>
              <a:rPr lang="en-US" altLang="zh-CN" sz="1600" kern="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Projection-based methods etc. </a:t>
            </a:r>
            <a:r>
              <a:rPr lang="en-US" altLang="zh-CN" sz="1600" kern="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achieve consensus </a:t>
            </a: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respecting </a:t>
            </a:r>
            <a:r>
              <a:rPr lang="en-US" altLang="zh-CN" sz="1600" kern="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positivity of the state </a:t>
            </a: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variables [1]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6" b="28759"/>
          <a:stretch/>
        </p:blipFill>
        <p:spPr>
          <a:xfrm>
            <a:off x="1295400" y="4038600"/>
            <a:ext cx="6339013" cy="169721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5137" y="6086431"/>
            <a:ext cx="81454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Fontan 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Shi G, Hu X, et al. Interval Consensus: a novel class of constrained consensus problems for </a:t>
            </a:r>
            <a:r>
              <a:rPr lang="en-US" altLang="zh-CN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networks[C]//2017 IEEE 56th Annual Conference on Decision and Control (CDC). IEEE, 2017: 4155-4160</a:t>
            </a:r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Zhiyun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Lin, M.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Broucke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B. Francis, "Local control strategies for groups of mobile autonomous agents," in IEEE Transactions on Automatic Control, vol. 49, no. 4, pp. 622-629, April 2004,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10.1109/TAC.2004.825639.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52400" y="609600"/>
            <a:ext cx="8526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32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 Introduction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5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137" y="762000"/>
            <a:ext cx="8526463" cy="58936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9pPr>
          </a:lstStyle>
          <a:p>
            <a:pPr>
              <a:buFontTx/>
            </a:pPr>
            <a:r>
              <a:rPr lang="en-US" sz="32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28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2" y="1524000"/>
            <a:ext cx="6605588" cy="4800600"/>
          </a:xfrm>
          <a:prstGeom prst="rect">
            <a:avLst/>
          </a:prstGeom>
        </p:spPr>
        <p:txBody>
          <a:bodyPr/>
          <a:lstStyle>
            <a:lvl1pPr marL="22542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Cambria" panose="02040503050406030204" pitchFamily="18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9913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2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华文中宋" pitchFamily="2" charset="-12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337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Interval Consensus in Deterministic       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Network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Interval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in Random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Experiment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Comment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65137" y="6086431"/>
            <a:ext cx="81454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Fontan 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Shi G, Hu X, et al. Interval Consensus: a novel class of constrained consensus problems for </a:t>
            </a:r>
            <a:r>
              <a:rPr lang="en-US" altLang="zh-CN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networks[C]//2017 IEEE 56th Annual Conference on Decision and Control (CDC). IEEE, 2017: 4155-4160</a:t>
            </a:r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 W, Qin J, Wu J, et al. Interval consensus over random networks[J].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111: 108603.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52400" y="609600"/>
            <a:ext cx="8526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32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Interval Consensus in Deterministic Network</a:t>
            </a:r>
          </a:p>
        </p:txBody>
      </p:sp>
      <p:sp>
        <p:nvSpPr>
          <p:cNvPr id="14" name="矩形 13"/>
          <p:cNvSpPr/>
          <p:nvPr/>
        </p:nvSpPr>
        <p:spPr>
          <a:xfrm>
            <a:off x="533400" y="1453976"/>
            <a:ext cx="7924800" cy="80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>
              <a:lnSpc>
                <a:spcPts val="1680"/>
              </a:lnSpc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Interval Consensus: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Goal</a:t>
            </a:r>
            <a:r>
              <a:rPr lang="en-US" altLang="zh-CN" sz="1600" kern="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give to each agent the possibility of limiting the interval of values in which a consensus value can be </a:t>
            </a: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accepted. [1]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29" y="4038600"/>
            <a:ext cx="3001639" cy="17170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481858"/>
            <a:ext cx="4333875" cy="373370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029200" y="2431508"/>
            <a:ext cx="34174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>
              <a:spcAft>
                <a:spcPts val="0"/>
              </a:spcAft>
            </a:pP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Assumption:</a:t>
            </a:r>
          </a:p>
          <a:p>
            <a:pPr marL="457200" marR="1524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</a:t>
            </a:r>
            <a:r>
              <a:rPr lang="en-US" altLang="zh-CN" sz="1400" kern="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interactions is directed and strongly connected</a:t>
            </a: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457200" marR="1524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1400" kern="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intervals allowed by the agents have a nonempty intersection </a:t>
            </a:r>
            <a:endParaRPr lang="en-US" altLang="zh-CN" sz="1400" kern="0" dirty="0" smtClean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5137" y="6350913"/>
            <a:ext cx="8145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Fontan 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Shi G, Hu X, et al. Interval Consensus: a novel class of constrained consensus problems for </a:t>
            </a:r>
            <a:r>
              <a:rPr lang="en-US" altLang="zh-CN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networks[C]//2017 IEEE 56th Annual Conference on Decision and Control (CDC). IEEE, 2017: 4155-4160</a:t>
            </a:r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6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52400" y="609600"/>
            <a:ext cx="8526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32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2.1 Derivation—Step 1, 2</a:t>
            </a:r>
            <a:endParaRPr lang="en-US" altLang="zh-CN" sz="32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21138" y="5158117"/>
                <a:ext cx="4100445" cy="766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52400">
                  <a:spcAft>
                    <a:spcPts val="0"/>
                  </a:spcAft>
                </a:pPr>
                <a:r>
                  <a:rPr lang="en-US" altLang="zh-CN" sz="1400" kern="0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14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4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400" b="0" i="1" kern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kern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14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4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4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4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4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4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1400" b="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sz="1400" kern="0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is continuous and locally Lipschitz, 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i="1" ker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4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4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4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1400" kern="0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is continuous and locally Lipschitz.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38" y="5158117"/>
                <a:ext cx="4100445" cy="766364"/>
              </a:xfrm>
              <a:prstGeom prst="rect">
                <a:avLst/>
              </a:prstGeom>
              <a:blipFill>
                <a:blip r:embed="rId3"/>
                <a:stretch>
                  <a:fillRect l="-446" b="-7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59127" y="1432046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00600" y="1432045"/>
            <a:ext cx="944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4500000" y="1371600"/>
            <a:ext cx="0" cy="4724400"/>
          </a:xfrm>
          <a:prstGeom prst="line">
            <a:avLst/>
          </a:prstGeom>
          <a:ln w="28575">
            <a:prstDash val="dash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65137" y="6350913"/>
            <a:ext cx="8145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Fontan 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Shi G, Hu X, et al. Interval Consensus: a novel class of constrained consensus problems for </a:t>
            </a:r>
            <a:r>
              <a:rPr lang="en-US" altLang="zh-CN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networks[C]//2017 IEEE 56th Annual Conference on Decision and Control (CDC). IEEE, 2017: 4155-4160</a:t>
            </a:r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137" y="2028392"/>
            <a:ext cx="1713371" cy="213409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800600" y="2414209"/>
            <a:ext cx="4100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>
              <a:spcAft>
                <a:spcPts val="0"/>
              </a:spcAft>
            </a:pP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this graph </a:t>
            </a:r>
            <a:r>
              <a:rPr lang="en-US" altLang="zh-CN" sz="1400" kern="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strongly </a:t>
            </a: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connected, the Z will belong to: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007" y="3109837"/>
            <a:ext cx="855631" cy="23125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638" y="3513497"/>
            <a:ext cx="4248368" cy="2413124"/>
          </a:xfrm>
          <a:prstGeom prst="rect">
            <a:avLst/>
          </a:prstGeom>
        </p:spPr>
      </p:pic>
      <p:cxnSp>
        <p:nvCxnSpPr>
          <p:cNvPr id="34" name="直接连接符 33"/>
          <p:cNvCxnSpPr/>
          <p:nvPr/>
        </p:nvCxnSpPr>
        <p:spPr>
          <a:xfrm>
            <a:off x="4648200" y="5715000"/>
            <a:ext cx="1521762" cy="0"/>
          </a:xfrm>
          <a:prstGeom prst="line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948234" y="2171933"/>
            <a:ext cx="2590263" cy="2707962"/>
            <a:chOff x="755260" y="2132920"/>
            <a:chExt cx="2590263" cy="2707962"/>
          </a:xfrm>
        </p:grpSpPr>
        <p:sp>
          <p:nvSpPr>
            <p:cNvPr id="6" name="右箭头 5"/>
            <p:cNvSpPr/>
            <p:nvPr/>
          </p:nvSpPr>
          <p:spPr>
            <a:xfrm rot="5400000">
              <a:off x="2249103" y="2849830"/>
              <a:ext cx="381000" cy="17519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右箭头 9"/>
            <p:cNvSpPr/>
            <p:nvPr/>
          </p:nvSpPr>
          <p:spPr>
            <a:xfrm rot="5400000">
              <a:off x="479872" y="3401018"/>
              <a:ext cx="1326446" cy="14675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74718" y="2132920"/>
              <a:ext cx="2570805" cy="505992"/>
              <a:chOff x="166757" y="2046269"/>
              <a:chExt cx="3926530" cy="77282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7863" y="2433341"/>
                <a:ext cx="3556981" cy="385757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1000" y="2046269"/>
                <a:ext cx="3712287" cy="365718"/>
              </a:xfrm>
              <a:prstGeom prst="rect">
                <a:avLst/>
              </a:prstGeom>
            </p:spPr>
          </p:pic>
          <p:sp>
            <p:nvSpPr>
              <p:cNvPr id="9" name="左大括号 8"/>
              <p:cNvSpPr/>
              <p:nvPr/>
            </p:nvSpPr>
            <p:spPr>
              <a:xfrm>
                <a:off x="166757" y="2131590"/>
                <a:ext cx="152398" cy="560794"/>
              </a:xfrm>
              <a:prstGeom prst="leftBrace">
                <a:avLst>
                  <a:gd name="adj1" fmla="val 42295"/>
                  <a:gd name="adj2" fmla="val 50000"/>
                </a:avLst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806310" y="3235948"/>
              <a:ext cx="1266586" cy="471147"/>
              <a:chOff x="1040501" y="3052150"/>
              <a:chExt cx="1916416" cy="712872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2899" y="3052150"/>
                <a:ext cx="1764018" cy="304141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1955" y="3451523"/>
                <a:ext cx="1623645" cy="313499"/>
              </a:xfrm>
              <a:prstGeom prst="rect">
                <a:avLst/>
              </a:prstGeom>
            </p:spPr>
          </p:pic>
          <p:sp>
            <p:nvSpPr>
              <p:cNvPr id="13" name="左大括号 12"/>
              <p:cNvSpPr/>
              <p:nvPr/>
            </p:nvSpPr>
            <p:spPr>
              <a:xfrm>
                <a:off x="1040501" y="3144240"/>
                <a:ext cx="152398" cy="560794"/>
              </a:xfrm>
              <a:prstGeom prst="leftBrace">
                <a:avLst>
                  <a:gd name="adj1" fmla="val 42295"/>
                  <a:gd name="adj2" fmla="val 50000"/>
                </a:avLst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55260" y="4304131"/>
              <a:ext cx="2373721" cy="536751"/>
              <a:chOff x="212715" y="4262012"/>
              <a:chExt cx="3368686" cy="761734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6089" y="4262012"/>
                <a:ext cx="3215312" cy="364722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863" y="4680158"/>
                <a:ext cx="1717938" cy="343588"/>
              </a:xfrm>
              <a:prstGeom prst="rect">
                <a:avLst/>
              </a:prstGeom>
            </p:spPr>
          </p:pic>
          <p:sp>
            <p:nvSpPr>
              <p:cNvPr id="20" name="左大括号 19"/>
              <p:cNvSpPr/>
              <p:nvPr/>
            </p:nvSpPr>
            <p:spPr>
              <a:xfrm>
                <a:off x="212715" y="4374157"/>
                <a:ext cx="152398" cy="560794"/>
              </a:xfrm>
              <a:prstGeom prst="leftBrace">
                <a:avLst>
                  <a:gd name="adj1" fmla="val 42295"/>
                  <a:gd name="adj2" fmla="val 50000"/>
                </a:avLst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右箭头 34"/>
            <p:cNvSpPr/>
            <p:nvPr/>
          </p:nvSpPr>
          <p:spPr>
            <a:xfrm rot="5400000">
              <a:off x="2249103" y="3918013"/>
              <a:ext cx="381000" cy="175199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79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52400" y="609600"/>
            <a:ext cx="8526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32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2.1 Derivation—Step 3, </a:t>
            </a:r>
            <a:r>
              <a:rPr lang="en-US" altLang="zh-CN" sz="3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259127" y="1432046"/>
            <a:ext cx="944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800600" y="1432045"/>
            <a:ext cx="944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4500000" y="1371600"/>
            <a:ext cx="0" cy="4724400"/>
          </a:xfrm>
          <a:prstGeom prst="line">
            <a:avLst/>
          </a:prstGeom>
          <a:ln w="28575">
            <a:prstDash val="dash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65137" y="6350913"/>
            <a:ext cx="81454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Fontan 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Shi G, Hu X, et al. Interval Consensus: a novel class of constrained consensus problems for </a:t>
            </a:r>
            <a:r>
              <a:rPr lang="en-US" altLang="zh-CN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networks[C]//2017 IEEE 56th Annual Conference on Decision and Control (CDC). IEEE, 2017: 4155-4160</a:t>
            </a:r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3" y="1954157"/>
            <a:ext cx="4343623" cy="23115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65" y="4489548"/>
            <a:ext cx="2663219" cy="46345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902" y="5275559"/>
            <a:ext cx="2550945" cy="40735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218152" y="5786731"/>
            <a:ext cx="4100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>
              <a:spcAft>
                <a:spcPts val="0"/>
              </a:spcAft>
            </a:pP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 the node will converge to a consensus value when t </a:t>
            </a: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∞</a:t>
            </a: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800600" y="2012788"/>
                <a:ext cx="358140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52400">
                  <a:spcAft>
                    <a:spcPts val="0"/>
                  </a:spcAft>
                </a:pPr>
                <a:r>
                  <a:rPr lang="en-US" altLang="zh-CN" sz="1400" kern="0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zh-CN" altLang="en-US" sz="140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altLang="zh-CN" sz="1400" kern="0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4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400" kern="0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 kern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kern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kern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400" b="0" i="1" kern="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kern="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400" b="0" i="1" kern="0" smtClean="0">
                                    <a:solidFill>
                                      <a:srgbClr val="333333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400" b="0" i="1" kern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400" i="1" ker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kern="0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1400" i="1" ker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140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zh-CN" altLang="en-US" sz="1400" i="1" kern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altLang="zh-CN" sz="1400" kern="0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for all </a:t>
                </a:r>
                <a:r>
                  <a:rPr lang="en-US" altLang="zh-CN" sz="1400" i="1" kern="0" dirty="0" err="1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endParaRPr lang="en-US" altLang="zh-CN" sz="1400" i="1" kern="0" dirty="0" smtClean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R="152400">
                  <a:spcAft>
                    <a:spcPts val="0"/>
                  </a:spcAft>
                </a:pPr>
                <a:r>
                  <a:rPr lang="en-US" altLang="zh-CN" sz="1400" kern="0" dirty="0" smtClean="0">
                    <a:solidFill>
                      <a:srgbClr val="3333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Easy to prove because:</a:t>
                </a: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012788"/>
                <a:ext cx="3581400" cy="738664"/>
              </a:xfrm>
              <a:prstGeom prst="rect">
                <a:avLst/>
              </a:prstGeom>
              <a:blipFill>
                <a:blip r:embed="rId6"/>
                <a:stretch>
                  <a:fillRect l="-511" t="-1653" b="-8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2894840"/>
            <a:ext cx="2211389" cy="22305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4805423" y="3953270"/>
            <a:ext cx="3987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>
              <a:spcAft>
                <a:spcPts val="0"/>
              </a:spcAft>
            </a:pPr>
            <a:r>
              <a:rPr lang="en-US" altLang="zh-CN" sz="2400" i="1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lang="zh-CN" altLang="en-US" sz="2400" i="1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i="1" kern="0" dirty="0" smtClean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4500001" y="3744000"/>
            <a:ext cx="4034399" cy="0"/>
          </a:xfrm>
          <a:prstGeom prst="line">
            <a:avLst/>
          </a:prstGeom>
          <a:ln w="28575">
            <a:prstDash val="dash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805423" y="4512447"/>
            <a:ext cx="39871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>
              <a:spcAft>
                <a:spcPts val="0"/>
              </a:spcAft>
            </a:pP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 of this theorem is the combination of </a:t>
            </a:r>
            <a:r>
              <a:rPr lang="en-US" altLang="zh-CN" sz="1400" kern="0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Lasalle</a:t>
            </a: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principle and the consensus in Lemma 4.</a:t>
            </a:r>
          </a:p>
          <a:p>
            <a:pPr marR="152400">
              <a:spcAft>
                <a:spcPts val="0"/>
              </a:spcAft>
            </a:pPr>
            <a:endParaRPr lang="en-US" altLang="zh-CN" sz="1400" kern="0" dirty="0" smtClean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152400">
              <a:spcAft>
                <a:spcPts val="0"/>
              </a:spcAft>
            </a:pPr>
            <a:r>
              <a:rPr lang="en-US" altLang="zh-CN" sz="1400" kern="0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Lasalle</a:t>
            </a: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converge and limitation</a:t>
            </a:r>
          </a:p>
          <a:p>
            <a:pPr marR="152400">
              <a:spcAft>
                <a:spcPts val="0"/>
              </a:spcAft>
            </a:pPr>
            <a:r>
              <a:rPr lang="en-US" altLang="zh-CN" sz="14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Lemma 4  consensus of each node.</a:t>
            </a:r>
            <a:endParaRPr lang="en-US" altLang="zh-CN" sz="1400" kern="0" dirty="0" smtClean="0">
              <a:solidFill>
                <a:srgbClr val="33333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309" y="4936774"/>
            <a:ext cx="2540131" cy="234962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 rot="5400000">
            <a:off x="2113368" y="4310567"/>
            <a:ext cx="167755" cy="1289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7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5137" y="762000"/>
            <a:ext cx="8526463" cy="58936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Gill Sans Std" pitchFamily="1" charset="0"/>
              </a:defRPr>
            </a:lvl9pPr>
          </a:lstStyle>
          <a:p>
            <a:pPr>
              <a:buFontTx/>
            </a:pPr>
            <a:r>
              <a:rPr lang="en-US" sz="3200" b="1" kern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2800" b="1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012" y="1524000"/>
            <a:ext cx="6605588" cy="4800600"/>
          </a:xfrm>
          <a:prstGeom prst="rect">
            <a:avLst/>
          </a:prstGeom>
        </p:spPr>
        <p:txBody>
          <a:bodyPr/>
          <a:lstStyle>
            <a:lvl1pPr marL="22542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Cambria" panose="02040503050406030204" pitchFamily="18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9913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2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100000"/>
              <a:buFont typeface="华文中宋" pitchFamily="2" charset="-122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3375" indent="-2254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Interval Consensus in Deterministic       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Network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Interval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in Random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Experiment</a:t>
            </a:r>
          </a:p>
          <a:p>
            <a:pPr marL="344488" lvl="1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Comment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6D575-AF8D-4FE6-959E-D18B8A9DF2F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65137" y="6086431"/>
            <a:ext cx="81454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Fontan 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Shi G, Hu X, et al. Interval Consensus: a novel class of constrained consensus problems for </a:t>
            </a:r>
            <a:r>
              <a:rPr lang="en-US" altLang="zh-CN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networks[C]//2017 IEEE 56th Annual Conference on Decision and Control (CDC). IEEE, 2017: 4155-4160</a:t>
            </a:r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 W, Qin J, Wu J, et al. Interval consensus over random networks[J].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111: 108603.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68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D994E-70FD-473E-83E8-491C3A21404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52400" y="609600"/>
            <a:ext cx="85264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C00000"/>
                </a:solidFill>
                <a:latin typeface="Cambria" pitchFamily="18" charset="0"/>
                <a:ea typeface="汉仪中圆简"/>
                <a:cs typeface="汉仪中圆简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3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2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200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Interval Consensus in </a:t>
            </a:r>
            <a:r>
              <a:rPr lang="en-US" altLang="zh-CN" sz="3200" kern="1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Random Network [2]</a:t>
            </a:r>
            <a:endParaRPr lang="en-US" altLang="zh-CN" sz="3200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00" y="1323105"/>
            <a:ext cx="7924800" cy="80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>
              <a:lnSpc>
                <a:spcPts val="1680"/>
              </a:lnSpc>
              <a:spcAft>
                <a:spcPts val="0"/>
              </a:spcAft>
            </a:pP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Interval Consensus: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Goal</a:t>
            </a:r>
            <a:r>
              <a:rPr lang="en-US" altLang="zh-CN" sz="1600" kern="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give to each agent the possibility of limiting the interval of values in which a consensus value can be </a:t>
            </a:r>
            <a:r>
              <a:rPr lang="en-US" altLang="zh-CN" sz="1600" kern="0" dirty="0" smtClean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accepted. [1]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32" y="2346511"/>
            <a:ext cx="3001639" cy="1717039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 rot="5400000">
            <a:off x="6773375" y="4177098"/>
            <a:ext cx="359552" cy="2051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t="42544"/>
          <a:stretch/>
        </p:blipFill>
        <p:spPr>
          <a:xfrm>
            <a:off x="685800" y="4579502"/>
            <a:ext cx="3960000" cy="119687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65137" y="6086431"/>
            <a:ext cx="81454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Fontan 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Shi G, Hu X, et al. Interval Consensus: a novel class of constrained consensus problems for </a:t>
            </a:r>
            <a:r>
              <a:rPr lang="en-US" altLang="zh-CN" sz="11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multiagent</a:t>
            </a:r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networks[C]//2017 IEEE 56th Annual Conference on Decision and Control (CDC). IEEE, 2017: 4155-4160</a:t>
            </a:r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1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 W, Qin J, Wu J, et al. Interval consensus over random networks[J].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111: 108603.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702" y="4495800"/>
            <a:ext cx="3314898" cy="15535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438400"/>
            <a:ext cx="3960000" cy="207601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524000" y="4824000"/>
            <a:ext cx="274320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85800" y="3733800"/>
            <a:ext cx="274320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62000" y="5410200"/>
            <a:ext cx="167640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X240@CUDDJMMPUVW1Y552" val="5192"/>
</p:tagLst>
</file>

<file path=ppt/theme/theme1.xml><?xml version="1.0" encoding="utf-8"?>
<a:theme xmlns:a="http://schemas.openxmlformats.org/drawingml/2006/main" name="上海科技大学模板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4">
      <a:majorFont>
        <a:latin typeface="Cambria"/>
        <a:ea typeface="汉仪中圆简"/>
        <a:cs typeface=""/>
      </a:majorFont>
      <a:minorFont>
        <a:latin typeface="Cambria"/>
        <a:ea typeface="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FF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hanghaiTech Introduction I" id="{58949A58-C8E9-4E3F-8896-3C24083A4677}" vid="{BA724D2A-11AF-4C0D-A473-32ACF25B4944}"/>
    </a:ext>
  </a:extLst>
</a:theme>
</file>

<file path=ppt/theme/theme2.xml><?xml version="1.0" encoding="utf-8"?>
<a:theme xmlns:a="http://schemas.openxmlformats.org/drawingml/2006/main" name="1_上海科技大学模板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4">
      <a:majorFont>
        <a:latin typeface="Cambria"/>
        <a:ea typeface="汉仪中圆简"/>
        <a:cs typeface=""/>
      </a:majorFont>
      <a:minorFont>
        <a:latin typeface="Cambria"/>
        <a:ea typeface="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nghaiTech Introduction I" id="{58949A58-C8E9-4E3F-8896-3C24083A4677}" vid="{538FA5B3-423D-4151-8A98-3D501C7AA472}"/>
    </a:ext>
  </a:extLst>
</a:theme>
</file>

<file path=ppt/theme/theme3.xml><?xml version="1.0" encoding="utf-8"?>
<a:theme xmlns:a="http://schemas.openxmlformats.org/drawingml/2006/main" name="3_上海科技大学模板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4">
      <a:majorFont>
        <a:latin typeface="Cambria"/>
        <a:ea typeface="汉仪中圆简"/>
        <a:cs typeface=""/>
      </a:majorFont>
      <a:minorFont>
        <a:latin typeface="Cambria"/>
        <a:ea typeface="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nghaiTech Introduction I" id="{58949A58-C8E9-4E3F-8896-3C24083A4677}" vid="{18B20801-30BD-40A3-AA98-A2C4159B2E8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Samsung-talk</Template>
  <TotalTime>42643</TotalTime>
  <Words>1872</Words>
  <Application>Microsoft Office PowerPoint</Application>
  <PresentationFormat>全屏显示(4:3)</PresentationFormat>
  <Paragraphs>179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PMingLiU</vt:lpstr>
      <vt:lpstr>等线</vt:lpstr>
      <vt:lpstr>汉仪中圆简</vt:lpstr>
      <vt:lpstr>华文中宋</vt:lpstr>
      <vt:lpstr>宋体</vt:lpstr>
      <vt:lpstr>Arial</vt:lpstr>
      <vt:lpstr>Calibri</vt:lpstr>
      <vt:lpstr>Cambria</vt:lpstr>
      <vt:lpstr>Cambria Math</vt:lpstr>
      <vt:lpstr>Times New Roman</vt:lpstr>
      <vt:lpstr>Wingdings</vt:lpstr>
      <vt:lpstr>上海科技大学模板</vt:lpstr>
      <vt:lpstr>1_上海科技大学模板</vt:lpstr>
      <vt:lpstr>3_上海科技大学模板</vt:lpstr>
      <vt:lpstr>Interval Consensus in 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pingqiang</dc:creator>
  <cp:lastModifiedBy>呈瑞 张</cp:lastModifiedBy>
  <cp:revision>2358</cp:revision>
  <dcterms:created xsi:type="dcterms:W3CDTF">2014-05-26T15:48:10Z</dcterms:created>
  <dcterms:modified xsi:type="dcterms:W3CDTF">2020-06-27T07:20:04Z</dcterms:modified>
</cp:coreProperties>
</file>