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69" r:id="rId4"/>
    <p:sldId id="263" r:id="rId5"/>
    <p:sldId id="265" r:id="rId6"/>
    <p:sldId id="266" r:id="rId7"/>
    <p:sldId id="267" r:id="rId8"/>
    <p:sldId id="268" r:id="rId9"/>
    <p:sldId id="262" r:id="rId10"/>
  </p:sldIdLst>
  <p:sldSz cx="12384088" cy="698341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2">
          <p15:clr>
            <a:srgbClr val="A4A3A4"/>
          </p15:clr>
        </p15:guide>
        <p15:guide id="2" pos="39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E1FD"/>
    <a:srgbClr val="C3CEFD"/>
    <a:srgbClr val="C5DAFB"/>
    <a:srgbClr val="C2E6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538" y="67"/>
      </p:cViewPr>
      <p:guideLst>
        <p:guide orient="horz" pos="2182"/>
        <p:guide pos="390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/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Arial" panose="020B0604020202020204" pitchFamily="34"/>
              <a:ea typeface="Droid Sans Fallback" pitchFamily="2"/>
              <a:cs typeface="Lohit Hindi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/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Arial" panose="020B0604020202020204" pitchFamily="34"/>
              <a:ea typeface="Droid Sans Fallback" pitchFamily="2"/>
              <a:cs typeface="Lohit Hindi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/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Arial" panose="020B0604020202020204" pitchFamily="34"/>
              <a:ea typeface="Droid Sans Fallback" pitchFamily="2"/>
              <a:cs typeface="Lohit Hindi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/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CC3E233-C2A7-4EB4-BCDE-18BD78C6AAA4}" type="slidenum">
              <a:rPr/>
              <a:t>‹#›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Arial" panose="020B0604020202020204" pitchFamily="34"/>
              <a:ea typeface="Droid Sans Fallback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8328430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225363" y="812517"/>
            <a:ext cx="7108920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/>
          <a:p>
            <a:pPr lvl="0"/>
            <a:endParaRPr lang="de-DE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de-DE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anose="02020603050405020304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de-DE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anose="02020603050405020304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de-DE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anose="02020603050405020304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de-DE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anose="02020603050405020304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6838B809-8910-4C3F-9998-EEAC9A68DE5F}" type="slidenum">
              <a:r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979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00" marR="0" lvl="0" indent="-215900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defRPr lang="de-DE" sz="2000" b="0" i="0" u="none" strike="noStrike" kern="1200" cap="none" spc="0" baseline="0">
        <a:solidFill>
          <a:srgbClr val="000000"/>
        </a:solidFill>
        <a:uFillTx/>
        <a:latin typeface="Arial" panose="020B0604020202020204" pitchFamily="34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8B27CEA-C5DB-4B52-83C5-BF712B0C35AA}" type="slidenum">
              <a:rPr/>
              <a:t>1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Times New Roman" panose="02020603050405020304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5425" y="812800"/>
            <a:ext cx="7108825" cy="4008438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185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8B27CEA-C5DB-4B52-83C5-BF712B0C35AA}" type="slidenum">
              <a:rPr/>
              <a:t>2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Times New Roman" panose="02020603050405020304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5425" y="812800"/>
            <a:ext cx="7108825" cy="4008438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498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8B27CEA-C5DB-4B52-83C5-BF712B0C35AA}" type="slidenum">
              <a:rPr/>
              <a:t>3</a:t>
            </a:fld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Times New Roman" panose="02020603050405020304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5425" y="812800"/>
            <a:ext cx="7108825" cy="4008438"/>
          </a:xfrm>
          <a:solidFill>
            <a:srgbClr val="CFE7F5"/>
          </a:solidFill>
          <a:ln w="25402">
            <a:solidFill>
              <a:srgbClr val="808080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511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547814" y="1143000"/>
            <a:ext cx="9288466" cy="2430466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547814" y="3667128"/>
            <a:ext cx="9288466" cy="1687516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Slide </a:t>
            </a:r>
            <a:fld id="{BD6BD37C-3060-49D2-93BD-3A8AAEA5A50E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Slide </a:t>
            </a:r>
            <a:fld id="{99999555-A8AA-4FCA-A06E-BB063AB55FFE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9328151" y="279404"/>
            <a:ext cx="2436811" cy="5405439"/>
          </a:xfrm>
        </p:spPr>
        <p:txBody>
          <a:bodyPr vert="eaVert"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2016123" y="279404"/>
            <a:ext cx="7159623" cy="5405439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Slide </a:t>
            </a:r>
            <a:fld id="{883DF374-CB6A-4368-AB38-46DB7FF59B6A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 lang="nb-NO"/>
            </a:lvl1pPr>
          </a:lstStyle>
          <a:p>
            <a:pPr lvl="0"/>
            <a:endParaRPr lang="nb-NO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 lang="nb-NO"/>
            </a:lvl1pPr>
          </a:lstStyle>
          <a:p>
            <a:pPr lvl="0"/>
            <a:endParaRPr lang="nb-NO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Slide </a:t>
            </a:r>
            <a:fld id="{A240E3D8-9E35-4495-BF38-2F82D374D6E8}" type="slidenum">
              <a:rPr lang="de-DE"/>
              <a:t>‹#›</a:t>
            </a:fld>
            <a:endParaRPr lang="de-DE"/>
          </a:p>
        </p:txBody>
      </p:sp>
      <p:sp>
        <p:nvSpPr>
          <p:cNvPr id="5" name="Title 4"/>
          <p:cNvSpPr txBox="1">
            <a:spLocks noGrp="1"/>
          </p:cNvSpPr>
          <p:nvPr>
            <p:ph type="title" idx="4294967295"/>
          </p:nvPr>
        </p:nvSpPr>
        <p:spPr>
          <a:xfrm>
            <a:off x="619204" y="278279"/>
            <a:ext cx="11145237" cy="1165677"/>
          </a:xfrm>
        </p:spPr>
        <p:txBody>
          <a:bodyPr/>
          <a:lstStyle>
            <a:lvl1pPr>
              <a:defRPr lang="nb-NO"/>
            </a:lvl1pPr>
          </a:lstStyle>
          <a:p>
            <a:pPr lvl="0"/>
            <a:endParaRPr lang="nb-NO"/>
          </a:p>
        </p:txBody>
      </p:sp>
      <p:sp>
        <p:nvSpPr>
          <p:cNvPr id="6" name="Text Placeholder 5"/>
          <p:cNvSpPr txBox="1">
            <a:spLocks noGrp="1"/>
          </p:cNvSpPr>
          <p:nvPr>
            <p:ph type="body" idx="19"/>
          </p:nvPr>
        </p:nvSpPr>
        <p:spPr>
          <a:xfrm>
            <a:off x="619204" y="1634041"/>
            <a:ext cx="11145237" cy="4049639"/>
          </a:xfrm>
        </p:spPr>
        <p:txBody>
          <a:bodyPr/>
          <a:lstStyle>
            <a:lvl1pPr>
              <a:spcBef>
                <a:spcPts val="1415"/>
              </a:spcBef>
              <a:spcAft>
                <a:spcPts val="0"/>
              </a:spcAft>
              <a:defRPr lang="nb-NO" sz="320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微软雅黑" panose="020B0503020204020204" pitchFamily="2" charset="-122"/>
                <a:cs typeface="Arial" panose="020B0604020202020204" pitchFamily="34"/>
              </a:defRPr>
            </a:lvl1pPr>
          </a:lstStyle>
          <a:p>
            <a:pPr lvl="0"/>
            <a:endParaRPr lang="nb-NO"/>
          </a:p>
        </p:txBody>
      </p:sp>
    </p:spTree>
  </p:cSld>
  <p:clrMapOvr>
    <a:masterClrMapping/>
  </p:clrMapOvr>
  <p:transition/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Slide </a:t>
            </a:r>
            <a:fld id="{08749B5C-9D0D-490F-BAED-05F5DD51585D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44548" y="1741483"/>
            <a:ext cx="10682285" cy="2905121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44548" y="4673598"/>
            <a:ext cx="10682285" cy="1527176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Slide </a:t>
            </a:r>
            <a:fld id="{A3C8DAB8-8E75-4344-80BA-CDDA74188AF9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2016123" y="1633539"/>
            <a:ext cx="4673598" cy="405130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842126" y="1633539"/>
            <a:ext cx="4675190" cy="405130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Slide </a:t>
            </a:r>
            <a:fld id="{58083F74-FFB8-42A4-AD10-080C19BF4BD7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52485" y="371475"/>
            <a:ext cx="10682285" cy="1349370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52485" y="1711327"/>
            <a:ext cx="5240334" cy="83978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852485" y="2551111"/>
            <a:ext cx="5240334" cy="3751261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6269034" y="1711327"/>
            <a:ext cx="5265736" cy="83978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6269034" y="2551111"/>
            <a:ext cx="5265736" cy="3751261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Slide </a:t>
            </a:r>
            <a:fld id="{0BFC3E37-6B0D-43D3-99DC-FC74710BCEA0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Slide </a:t>
            </a:r>
            <a:fld id="{4662A72C-7B23-4A45-AC71-68C6D7B3CC07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Slide </a:t>
            </a:r>
            <a:fld id="{785F58CE-5BAD-43BC-BCE5-20B65003C230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  <p:transition/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52485" y="465136"/>
            <a:ext cx="3994154" cy="1630366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5264145" y="1004889"/>
            <a:ext cx="6270626" cy="4964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852485" y="2095503"/>
            <a:ext cx="3994154" cy="388143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Slide </a:t>
            </a:r>
            <a:fld id="{AE4E9CE1-6BC8-4A7F-AC90-416226CD64E9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52485" y="465136"/>
            <a:ext cx="3994154" cy="1630366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5264145" y="1004889"/>
            <a:ext cx="6270626" cy="4964113"/>
          </a:xfrm>
        </p:spPr>
        <p:txBody>
          <a:bodyPr/>
          <a:lstStyle>
            <a:lvl1pPr>
              <a:defRPr sz="3200"/>
            </a:lvl1pPr>
          </a:lstStyle>
          <a:p>
            <a:pPr lvl="0"/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852485" y="2095503"/>
            <a:ext cx="3994154" cy="388143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Slide </a:t>
            </a:r>
            <a:fld id="{7CD5F5B2-003E-40DD-BE98-D91D20B45FE3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4" cstate="print">
            <a:lum/>
          </a:blip>
          <a:srcRect/>
          <a:stretch>
            <a:fillRect/>
          </a:stretch>
        </p:blipFill>
        <p:spPr>
          <a:xfrm>
            <a:off x="0" y="0"/>
            <a:ext cx="12416399" cy="698399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2015995" y="278635"/>
            <a:ext cx="9748436" cy="116567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/>
          <a:lstStyle/>
          <a:p>
            <a:pPr lvl="0"/>
            <a:endParaRPr lang="de-DE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2015995" y="1634041"/>
            <a:ext cx="9500762" cy="405071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2"/>
          </p:nvPr>
        </p:nvSpPr>
        <p:spPr>
          <a:xfrm>
            <a:off x="619204" y="6362276"/>
            <a:ext cx="2885041" cy="48132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de-DE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anose="02020603050405020304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3"/>
          </p:nvPr>
        </p:nvSpPr>
        <p:spPr>
          <a:xfrm>
            <a:off x="4235043" y="6362276"/>
            <a:ext cx="3925080" cy="48132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/>
          <a:lstStyle>
            <a:lvl1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de-DE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anose="02020603050405020304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4"/>
          </p:nvPr>
        </p:nvSpPr>
        <p:spPr>
          <a:xfrm>
            <a:off x="8879043" y="6362276"/>
            <a:ext cx="2885041" cy="48132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de-DE" sz="1400" b="0" i="0" u="none" strike="noStrike" kern="1200" cap="none" spc="0" baseline="0">
                <a:solidFill>
                  <a:srgbClr val="000000"/>
                </a:solidFill>
                <a:uFillTx/>
                <a:latin typeface="TlwgTypewriter" pitchFamily="50"/>
                <a:ea typeface="DejaVu Sans" pitchFamily="2"/>
                <a:cs typeface="DejaVu Sans" pitchFamily="2"/>
              </a:defRPr>
            </a:lvl1pPr>
          </a:lstStyle>
          <a:p>
            <a:pPr lvl="0"/>
            <a:r>
              <a:rPr lang="de-DE"/>
              <a:t>Slide </a:t>
            </a:r>
            <a:fld id="{3F11B8B0-43D1-455C-A00C-97AC4B323493}" type="slidenum">
              <a:rPr lang="de-DE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defRPr lang="de-DE" sz="4060" b="0" i="0" u="none" strike="noStrike" kern="1200" cap="none" spc="0" baseline="0">
          <a:solidFill>
            <a:srgbClr val="050505"/>
          </a:solidFill>
          <a:uFillTx/>
          <a:latin typeface="Raleway" pitchFamily="2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0"/>
        </a:spcBef>
        <a:spcAft>
          <a:spcPts val="1305"/>
        </a:spcAft>
        <a:buNone/>
        <a:defRPr lang="en-US" sz="2960" b="0" i="0" u="none" strike="noStrike" kern="1200" cap="none" spc="0" baseline="0">
          <a:solidFill>
            <a:srgbClr val="050505"/>
          </a:solidFill>
          <a:uFillTx/>
          <a:latin typeface="TlwgTypewriter" pitchFamily="50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anose="020B0604020202020204" pitchFamily="34"/>
        <a:buChar char="•"/>
        <a:defRPr lang="en-US" sz="2400" b="0" i="0" u="none" strike="noStrike" kern="1200" cap="none" spc="0" baseline="0">
          <a:solidFill>
            <a:srgbClr val="000000"/>
          </a:solidFill>
          <a:uFillTx/>
          <a:latin typeface="Calibri" panose="020F0502020204030204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anose="020B0604020202020204" pitchFamily="34"/>
        <a:buChar char="•"/>
        <a:defRPr lang="en-US" sz="2000" b="0" i="0" u="none" strike="noStrike" kern="1200" cap="none" spc="0" baseline="0">
          <a:solidFill>
            <a:srgbClr val="000000"/>
          </a:solidFill>
          <a:uFillTx/>
          <a:latin typeface="Calibri" panose="020F0502020204030204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anose="020B0604020202020204" pitchFamily="34"/>
        <a:buChar char="•"/>
        <a:defRPr lang="en-US" sz="1800" b="0" i="0" u="none" strike="noStrike" kern="1200" cap="none" spc="0" baseline="0">
          <a:solidFill>
            <a:srgbClr val="000000"/>
          </a:solidFill>
          <a:uFillTx/>
          <a:latin typeface="Calibri" panose="020F0502020204030204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anose="020B0604020202020204" pitchFamily="34"/>
        <a:buChar char="•"/>
        <a:defRPr lang="en-US" sz="1800" b="0" i="0" u="none" strike="noStrike" kern="1200" cap="none" spc="0" baseline="0">
          <a:solidFill>
            <a:srgbClr val="000000"/>
          </a:solidFill>
          <a:uFillTx/>
          <a:latin typeface="Calibri" panose="020F0502020204030204"/>
        </a:defRPr>
      </a:lvl5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nome.jp/kegg-bin/show_pathway?hsa05223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hyperlink" Target="https://www.genome.jp/kegg-bin/show_pathway?hsa05152" TargetMode="External"/><Relationship Id="rId4" Type="http://schemas.openxmlformats.org/officeDocument/2006/relationships/hyperlink" Target="https://www.genome.jp/kegg-bin/show_pathway?hsa04610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915444" y="1739106"/>
            <a:ext cx="7681600" cy="3505200"/>
          </a:xfrm>
        </p:spPr>
        <p:txBody>
          <a:bodyPr anchorCtr="1"/>
          <a:lstStyle/>
          <a:p>
            <a:pPr algn="ctr"/>
            <a:r>
              <a:rPr lang="en-US" sz="3600" b="1" i="1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PIGSARData</a:t>
            </a:r>
            <a:r>
              <a:rPr lang="en-US" sz="3600" b="1" i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- R package of Data for PIGSAR project</a:t>
            </a:r>
            <a:endParaRPr lang="en-US" sz="20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ctr"/>
            <a:endParaRPr lang="en-US" sz="2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Chengshu</a:t>
            </a:r>
            <a:endParaRPr lang="de-DE" sz="24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lvl="0" algn="ctr"/>
            <a:r>
              <a:rPr lang="de-DE" sz="24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Mora Lab</a:t>
            </a:r>
            <a:endParaRPr lang="de-DE" sz="24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lvl="0" algn="ctr"/>
            <a:r>
              <a:rPr lang="de-DE" sz="24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Group </a:t>
            </a:r>
            <a:r>
              <a:rPr lang="de-DE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Meeting, </a:t>
            </a:r>
            <a:r>
              <a:rPr lang="de-DE" sz="24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15/01/2019</a:t>
            </a:r>
            <a:endParaRPr lang="en-US" sz="4000" b="1" i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24844" y="634673"/>
            <a:ext cx="8151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Datasets sources</a:t>
            </a:r>
            <a:endParaRPr lang="en-US" sz="2400" i="1" dirty="0"/>
          </a:p>
        </p:txBody>
      </p:sp>
      <p:sp>
        <p:nvSpPr>
          <p:cNvPr id="2" name="8-Point Star 1"/>
          <p:cNvSpPr/>
          <p:nvPr/>
        </p:nvSpPr>
        <p:spPr>
          <a:xfrm>
            <a:off x="11998580" y="6592684"/>
            <a:ext cx="377790" cy="367507"/>
          </a:xfrm>
          <a:prstGeom prst="star8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" name="TextBox 15"/>
          <p:cNvSpPr txBox="1">
            <a:spLocks noChangeArrowheads="1"/>
          </p:cNvSpPr>
          <p:nvPr/>
        </p:nvSpPr>
        <p:spPr bwMode="auto">
          <a:xfrm flipH="1">
            <a:off x="2153444" y="1205706"/>
            <a:ext cx="7363460" cy="1034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algn="just">
              <a:buNone/>
            </a:pPr>
            <a:r>
              <a:rPr lang="en-US" sz="1800" dirty="0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Disease information from KEGG:</a:t>
            </a:r>
          </a:p>
          <a:p>
            <a:pPr marL="285750" indent="-285750" algn="just">
              <a:buNone/>
            </a:pPr>
            <a:r>
              <a:rPr lang="en-US" sz="1800" dirty="0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COPD</a:t>
            </a:r>
            <a:r>
              <a:rPr lang="en-US" sz="18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, lung cancer(LUAD), Non-small cells lung cancer (NSCLC), 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Asthma,</a:t>
            </a:r>
          </a:p>
          <a:p>
            <a:pPr marL="285750" indent="-285750" algn="just">
              <a:buNone/>
            </a:pPr>
            <a:r>
              <a:rPr lang="en-US" sz="18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Mycobacterium 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tuberculosis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44" y="2882106"/>
            <a:ext cx="12769596" cy="264718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24844" y="634673"/>
            <a:ext cx="8151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Datasets sources</a:t>
            </a:r>
            <a:endParaRPr lang="en-US" sz="2400" i="1" dirty="0"/>
          </a:p>
        </p:txBody>
      </p:sp>
      <p:sp>
        <p:nvSpPr>
          <p:cNvPr id="2" name="8-Point Star 1"/>
          <p:cNvSpPr/>
          <p:nvPr/>
        </p:nvSpPr>
        <p:spPr>
          <a:xfrm>
            <a:off x="11998580" y="6592684"/>
            <a:ext cx="377790" cy="367507"/>
          </a:xfrm>
          <a:prstGeom prst="star8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" name="TextBox 15"/>
          <p:cNvSpPr txBox="1">
            <a:spLocks noChangeArrowheads="1"/>
          </p:cNvSpPr>
          <p:nvPr/>
        </p:nvSpPr>
        <p:spPr bwMode="auto">
          <a:xfrm flipH="1">
            <a:off x="2153444" y="1205706"/>
            <a:ext cx="7363460" cy="1366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algn="just">
              <a:buNone/>
            </a:pPr>
            <a:r>
              <a:rPr lang="en-US" sz="1800" dirty="0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18 GSE series datasets</a:t>
            </a:r>
          </a:p>
          <a:p>
            <a:pPr marL="285750" indent="-285750" algn="just">
              <a:buNone/>
            </a:pPr>
            <a:r>
              <a:rPr lang="en-US" sz="1800" dirty="0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913 samples in total </a:t>
            </a:r>
          </a:p>
          <a:p>
            <a:pPr marL="285750" indent="-285750" algn="just">
              <a:buNone/>
            </a:pPr>
            <a:r>
              <a:rPr lang="en-US" sz="1800" dirty="0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hlinkClick r:id="rId3"/>
              </a:rPr>
              <a:t>hsa05223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, 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hlinkClick r:id="rId4"/>
              </a:rPr>
              <a:t>hsa04610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,</a:t>
            </a:r>
          </a:p>
          <a:p>
            <a:pPr marL="285750" indent="-285750" algn="just">
              <a:buNone/>
            </a:pPr>
            <a:r>
              <a:rPr lang="en-US" sz="1800" dirty="0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hlinkClick r:id="rId5"/>
              </a:rPr>
              <a:t>hsa05152</a:t>
            </a:r>
            <a:endParaRPr lang="en-US" sz="1800" dirty="0" smtClean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8920" y="1096338"/>
            <a:ext cx="7439660" cy="433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4553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5"/>
          <p:cNvSpPr txBox="1">
            <a:spLocks noChangeArrowheads="1"/>
          </p:cNvSpPr>
          <p:nvPr/>
        </p:nvSpPr>
        <p:spPr bwMode="auto">
          <a:xfrm flipH="1">
            <a:off x="2422670" y="1129506"/>
            <a:ext cx="7363460" cy="591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algn="just">
              <a:buNone/>
            </a:pPr>
            <a:r>
              <a:rPr lang="en-US" sz="1600" dirty="0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Format:</a:t>
            </a:r>
          </a:p>
          <a:p>
            <a:pPr marL="285750" indent="-285750" algn="just">
              <a:buNone/>
            </a:pPr>
            <a:endParaRPr lang="en-US" sz="160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just"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ExpressionSet</a:t>
            </a:r>
            <a:r>
              <a:rPr lang="en-US" sz="1600" dirty="0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 class in R </a:t>
            </a:r>
            <a:r>
              <a:rPr lang="en-US" sz="1600" dirty="0" err="1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pacjage</a:t>
            </a:r>
            <a:r>
              <a:rPr lang="en-US" sz="1600" dirty="0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 “</a:t>
            </a:r>
            <a:r>
              <a:rPr lang="en-US" sz="1600" dirty="0" err="1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Biobase</a:t>
            </a:r>
            <a:r>
              <a:rPr lang="en-US" sz="1600" dirty="0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”</a:t>
            </a:r>
          </a:p>
          <a:p>
            <a:pPr marL="285750" indent="-285750" algn="just">
              <a:buNone/>
            </a:pPr>
            <a:r>
              <a:rPr lang="en-US" sz="1600" dirty="0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The functions used in “</a:t>
            </a:r>
            <a:r>
              <a:rPr lang="en-US" sz="1600" dirty="0" err="1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E</a:t>
            </a:r>
            <a:r>
              <a:rPr lang="en-US" altLang="zh-CN" sz="1600" dirty="0" err="1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xpressionSet</a:t>
            </a:r>
            <a:r>
              <a:rPr lang="en-US" sz="1600" dirty="0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” class  can be used to extract the information.</a:t>
            </a:r>
          </a:p>
          <a:p>
            <a:pPr marL="285750" indent="-285750" algn="just">
              <a:buNone/>
            </a:pPr>
            <a:endParaRPr lang="en-US" sz="1600" dirty="0" smtClean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just">
              <a:buNone/>
            </a:pPr>
            <a:endParaRPr lang="en-US" sz="1600" dirty="0" smtClean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just">
              <a:buNone/>
            </a:pPr>
            <a:r>
              <a:rPr lang="en-US" sz="1600" dirty="0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Like :</a:t>
            </a:r>
          </a:p>
          <a:p>
            <a:pPr marL="285750" indent="-285750" algn="just">
              <a:buNone/>
            </a:pPr>
            <a:r>
              <a:rPr lang="en-US" sz="1600" dirty="0" err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e</a:t>
            </a:r>
            <a:r>
              <a:rPr lang="en-US" sz="1600" dirty="0" err="1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xprs</a:t>
            </a:r>
            <a:r>
              <a:rPr lang="en-US" sz="1600" dirty="0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() : get the expression data of the object</a:t>
            </a:r>
          </a:p>
          <a:p>
            <a:pPr marL="285750" indent="-285750" algn="just"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pData</a:t>
            </a:r>
            <a:r>
              <a:rPr lang="en-US" sz="1600" dirty="0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() : get the phenotypic data of the object</a:t>
            </a:r>
          </a:p>
          <a:p>
            <a:pPr marL="285750" indent="-285750" algn="just"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fData</a:t>
            </a:r>
            <a:r>
              <a:rPr lang="en-US" sz="1600" dirty="0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() : get the feature data of the object</a:t>
            </a:r>
          </a:p>
          <a:p>
            <a:pPr marL="285750" indent="-285750" algn="just"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experimentData</a:t>
            </a:r>
            <a:r>
              <a:rPr lang="en-US" sz="1600" dirty="0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() : experiment information</a:t>
            </a:r>
          </a:p>
          <a:p>
            <a:pPr marL="285750" indent="-285750" algn="just">
              <a:buNone/>
            </a:pPr>
            <a:r>
              <a:rPr lang="en-US" sz="1600" dirty="0" err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s</a:t>
            </a:r>
            <a:r>
              <a:rPr lang="en-US" sz="1600" dirty="0" err="1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ampleNames</a:t>
            </a:r>
            <a:r>
              <a:rPr lang="en-US" sz="1600" dirty="0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(): get sample names</a:t>
            </a:r>
          </a:p>
          <a:p>
            <a:pPr marL="285750" indent="-285750" algn="just">
              <a:buNone/>
            </a:pPr>
            <a:r>
              <a:rPr lang="en-US" altLang="en-US" sz="1600" dirty="0" err="1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featureNames</a:t>
            </a:r>
            <a:r>
              <a:rPr lang="en-US" altLang="en-US" sz="1600" dirty="0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(): get features(genes) names</a:t>
            </a:r>
          </a:p>
          <a:p>
            <a:pPr marL="285750" indent="-285750" algn="just">
              <a:buNone/>
            </a:pPr>
            <a:r>
              <a:rPr lang="en-US" sz="16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a</a:t>
            </a:r>
            <a:r>
              <a:rPr lang="en-US" sz="1600" dirty="0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nnotation(): get the platform ID or other information</a:t>
            </a:r>
          </a:p>
          <a:p>
            <a:pPr marL="285750" indent="-285750" algn="just">
              <a:buNone/>
            </a:pPr>
            <a:endParaRPr lang="en-US" sz="1600" dirty="0" smtClean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just">
              <a:buNone/>
            </a:pPr>
            <a:endParaRPr lang="en-US" sz="160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just">
              <a:buNone/>
            </a:pPr>
            <a:endParaRPr lang="en-US" sz="1600" dirty="0" smtClean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just">
              <a:buNone/>
            </a:pPr>
            <a:endParaRPr lang="en-US" sz="1600" dirty="0" smtClean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just">
              <a:buNone/>
            </a:pPr>
            <a:endParaRPr lang="en-US" sz="160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just">
              <a:buNone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8-Point Star 2"/>
          <p:cNvSpPr/>
          <p:nvPr/>
        </p:nvSpPr>
        <p:spPr>
          <a:xfrm>
            <a:off x="11998580" y="6592684"/>
            <a:ext cx="377790" cy="367507"/>
          </a:xfrm>
          <a:prstGeom prst="star8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321978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8-Point Star 2"/>
          <p:cNvSpPr/>
          <p:nvPr/>
        </p:nvSpPr>
        <p:spPr>
          <a:xfrm>
            <a:off x="11998580" y="6592684"/>
            <a:ext cx="377790" cy="367507"/>
          </a:xfrm>
          <a:prstGeom prst="star8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2703"/>
          <a:stretch/>
        </p:blipFill>
        <p:spPr>
          <a:xfrm>
            <a:off x="3296444" y="4278721"/>
            <a:ext cx="6657975" cy="2057400"/>
          </a:xfrm>
          <a:prstGeom prst="rect">
            <a:avLst/>
          </a:prstGeom>
        </p:spPr>
      </p:pic>
      <p:sp>
        <p:nvSpPr>
          <p:cNvPr id="5" name="TextBox 15"/>
          <p:cNvSpPr txBox="1">
            <a:spLocks noChangeArrowheads="1"/>
          </p:cNvSpPr>
          <p:nvPr/>
        </p:nvSpPr>
        <p:spPr bwMode="auto">
          <a:xfrm flipH="1">
            <a:off x="2382044" y="672306"/>
            <a:ext cx="7363460" cy="4635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algn="just">
              <a:buNone/>
            </a:pPr>
            <a:r>
              <a:rPr lang="en-US" sz="1600" dirty="0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“</a:t>
            </a:r>
            <a:r>
              <a:rPr lang="en-US" sz="1600" dirty="0" err="1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ExpressionSet</a:t>
            </a:r>
            <a:r>
              <a:rPr lang="en-US" sz="1600" dirty="0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“ class:</a:t>
            </a:r>
          </a:p>
          <a:p>
            <a:pPr marL="285750" indent="-285750" algn="just">
              <a:buNone/>
            </a:pPr>
            <a:r>
              <a:rPr lang="en-US" sz="1600" dirty="0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Container </a:t>
            </a:r>
            <a:r>
              <a:rPr lang="en-US" sz="16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for high-throughput assays and experimental </a:t>
            </a:r>
            <a:r>
              <a:rPr lang="en-US" sz="1600" dirty="0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metadata.</a:t>
            </a:r>
          </a:p>
          <a:p>
            <a:pPr marL="285750" indent="-285750" algn="just">
              <a:buNone/>
            </a:pPr>
            <a:endParaRPr lang="en-US" sz="1600" dirty="0" smtClean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just">
              <a:buNone/>
            </a:pPr>
            <a:endParaRPr lang="en-US" sz="160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just">
              <a:buNone/>
            </a:pPr>
            <a:endParaRPr lang="en-US" sz="1600" dirty="0" smtClean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just">
              <a:buNone/>
            </a:pPr>
            <a:endParaRPr lang="en-US" sz="160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just">
              <a:buNone/>
            </a:pPr>
            <a:endParaRPr lang="en-US" sz="1600" dirty="0" smtClean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just">
              <a:buNone/>
            </a:pPr>
            <a:endParaRPr lang="en-US" sz="160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just">
              <a:buNone/>
            </a:pPr>
            <a:r>
              <a:rPr lang="en-US" sz="1600" dirty="0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In my data package: “</a:t>
            </a:r>
            <a:r>
              <a:rPr lang="en-US" sz="1600" dirty="0" err="1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GSEXXX_exp</a:t>
            </a:r>
            <a:r>
              <a:rPr lang="en-US" sz="1600" dirty="0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” is the object with </a:t>
            </a:r>
            <a:r>
              <a:rPr lang="en-US" sz="1600" dirty="0" err="1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ExpressionSet</a:t>
            </a:r>
            <a:r>
              <a:rPr lang="en-US" sz="1600" dirty="0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 class, which includes </a:t>
            </a:r>
            <a:r>
              <a:rPr lang="en-US" sz="1600" dirty="0" err="1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assayData</a:t>
            </a:r>
            <a:r>
              <a:rPr lang="en-US" sz="1600" dirty="0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, phenotypic Data, features data and experiment data(the matrix series information from GEO database).</a:t>
            </a:r>
          </a:p>
          <a:p>
            <a:pPr marL="285750" indent="-285750" algn="just">
              <a:buNone/>
            </a:pPr>
            <a:r>
              <a:rPr lang="en-US" sz="1600" dirty="0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Not include protocol data</a:t>
            </a:r>
          </a:p>
          <a:p>
            <a:pPr marL="285750" indent="-285750" algn="just">
              <a:buNone/>
            </a:pPr>
            <a:endParaRPr lang="en-US" sz="1600" dirty="0" smtClean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just">
              <a:buNone/>
            </a:pPr>
            <a:endParaRPr lang="en-US" sz="1600" dirty="0" smtClean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just">
              <a:buNone/>
            </a:pPr>
            <a:endParaRPr lang="en-US" sz="160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just">
              <a:buNone/>
            </a:pP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444" y="1434306"/>
            <a:ext cx="4029075" cy="13144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915444" y="1739106"/>
            <a:ext cx="3429000" cy="10096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20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8-Point Star 2"/>
          <p:cNvSpPr/>
          <p:nvPr/>
        </p:nvSpPr>
        <p:spPr>
          <a:xfrm>
            <a:off x="11998580" y="6592684"/>
            <a:ext cx="377790" cy="367507"/>
          </a:xfrm>
          <a:prstGeom prst="star8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044" y="824706"/>
            <a:ext cx="8953500" cy="520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5214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8-Point Star 2"/>
          <p:cNvSpPr/>
          <p:nvPr/>
        </p:nvSpPr>
        <p:spPr>
          <a:xfrm>
            <a:off x="11998580" y="6592684"/>
            <a:ext cx="377790" cy="367507"/>
          </a:xfrm>
          <a:prstGeom prst="star8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644" y="1281906"/>
            <a:ext cx="9020175" cy="1190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2466"/>
          <a:stretch/>
        </p:blipFill>
        <p:spPr>
          <a:xfrm>
            <a:off x="2534444" y="2653506"/>
            <a:ext cx="8201025" cy="14957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624003" y="3911093"/>
            <a:ext cx="5486400" cy="238125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15"/>
          <p:cNvSpPr txBox="1">
            <a:spLocks noChangeArrowheads="1"/>
          </p:cNvSpPr>
          <p:nvPr/>
        </p:nvSpPr>
        <p:spPr bwMode="auto">
          <a:xfrm flipH="1">
            <a:off x="2610644" y="4863306"/>
            <a:ext cx="7363460" cy="1483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algn="just">
              <a:buNone/>
            </a:pPr>
            <a:r>
              <a:rPr lang="en-US" sz="1600" dirty="0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You can use abstract () to get the abstract or summary of this experiment.</a:t>
            </a:r>
          </a:p>
          <a:p>
            <a:pPr marL="285750" indent="-285750" algn="just"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pubMedIDs</a:t>
            </a:r>
            <a:r>
              <a:rPr lang="en-US" sz="1600" dirty="0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() is used to get the published papers.</a:t>
            </a:r>
          </a:p>
          <a:p>
            <a:pPr marL="285750" indent="-285750" algn="just">
              <a:buNone/>
            </a:pPr>
            <a:endParaRPr lang="en-US" sz="1600" dirty="0" smtClean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just">
              <a:buNone/>
            </a:pPr>
            <a:endParaRPr lang="en-US" sz="160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just">
              <a:buNone/>
            </a:pP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6578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8-Point Star 2"/>
          <p:cNvSpPr/>
          <p:nvPr/>
        </p:nvSpPr>
        <p:spPr>
          <a:xfrm>
            <a:off x="11998580" y="6592684"/>
            <a:ext cx="377790" cy="367507"/>
          </a:xfrm>
          <a:prstGeom prst="star8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" name="TextBox 15"/>
          <p:cNvSpPr txBox="1">
            <a:spLocks noChangeArrowheads="1"/>
          </p:cNvSpPr>
          <p:nvPr/>
        </p:nvSpPr>
        <p:spPr bwMode="auto">
          <a:xfrm flipH="1">
            <a:off x="2305844" y="443706"/>
            <a:ext cx="7363460" cy="426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algn="just">
              <a:buNone/>
            </a:pPr>
            <a:r>
              <a:rPr lang="en-US" sz="2400" dirty="0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Applied to methods: </a:t>
            </a:r>
          </a:p>
          <a:p>
            <a:pPr marL="285750" indent="-285750" algn="just">
              <a:buNone/>
            </a:pPr>
            <a:r>
              <a:rPr lang="en-US" sz="2400" dirty="0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GSVA……</a:t>
            </a:r>
          </a:p>
          <a:p>
            <a:pPr marL="285750" indent="-285750" algn="just">
              <a:buNone/>
            </a:pPr>
            <a:endParaRPr lang="en-US" sz="240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457200" indent="-457200" algn="just">
              <a:buAutoNum type="arabicPeriod"/>
            </a:pPr>
            <a:r>
              <a:rPr lang="en-US" sz="2400" dirty="0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Expression data </a:t>
            </a:r>
          </a:p>
          <a:p>
            <a:pPr marL="457200" indent="-457200" algn="just">
              <a:buAutoNum type="arabicPeriod"/>
            </a:pPr>
            <a:r>
              <a:rPr lang="en-US" sz="2400" dirty="0" smtClean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Gene sets information</a:t>
            </a:r>
          </a:p>
          <a:p>
            <a:pPr algn="just">
              <a:buNone/>
            </a:pPr>
            <a:endParaRPr lang="en-US" sz="2400" dirty="0" smtClean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just">
              <a:buNone/>
            </a:pPr>
            <a:endParaRPr lang="en-US" sz="2400" dirty="0" smtClean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just">
              <a:buNone/>
            </a:pPr>
            <a:endParaRPr lang="en-US" sz="1600" dirty="0" smtClean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just">
              <a:buNone/>
            </a:pPr>
            <a:endParaRPr lang="en-US" sz="1600" dirty="0" smtClean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just">
              <a:buNone/>
            </a:pPr>
            <a:endParaRPr lang="en-US" sz="160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 algn="just">
              <a:buNone/>
            </a:pP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1158"/>
          <a:stretch/>
        </p:blipFill>
        <p:spPr>
          <a:xfrm>
            <a:off x="2610644" y="2653506"/>
            <a:ext cx="6334125" cy="2438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8244" y="5472906"/>
            <a:ext cx="747712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4418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660898" y="3339306"/>
            <a:ext cx="9217024" cy="860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2" charset="-122"/>
              </a:defRPr>
            </a:lvl9pPr>
          </a:lstStyle>
          <a:p>
            <a:pPr algn="ctr"/>
            <a:r>
              <a:rPr lang="en-US" altLang="zh-CN" sz="6000" b="1" dirty="0" smtClean="0">
                <a:solidFill>
                  <a:schemeClr val="tx1"/>
                </a:solidFill>
                <a:latin typeface="微软雅黑" panose="020B0503020204020204" pitchFamily="2" charset="-122"/>
              </a:rPr>
              <a:t>Thank you!</a:t>
            </a:r>
            <a:endParaRPr lang="zh-CN" altLang="en-US" sz="6000" b="1" dirty="0">
              <a:solidFill>
                <a:schemeClr val="tx1"/>
              </a:solidFill>
              <a:latin typeface="微软雅黑" panose="020B0503020204020204" pitchFamily="2" charset="-122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40244" y="27474"/>
            <a:ext cx="1563687" cy="8142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493" y="70952"/>
            <a:ext cx="636751" cy="63024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na fix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236</Words>
  <Application>Microsoft Office PowerPoint</Application>
  <PresentationFormat>Custom</PresentationFormat>
  <Paragraphs>67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2" baseType="lpstr">
      <vt:lpstr>DejaVu Sans</vt:lpstr>
      <vt:lpstr>Droid Sans Fallback</vt:lpstr>
      <vt:lpstr>Liberation Sans</vt:lpstr>
      <vt:lpstr>Lohit Hindi</vt:lpstr>
      <vt:lpstr>微软雅黑</vt:lpstr>
      <vt:lpstr>Raleway</vt:lpstr>
      <vt:lpstr>宋体</vt:lpstr>
      <vt:lpstr>TlwgTypewriter</vt:lpstr>
      <vt:lpstr>Arial</vt:lpstr>
      <vt:lpstr>Calibri</vt:lpstr>
      <vt:lpstr>Tahoma</vt:lpstr>
      <vt:lpstr>Times New Roman</vt:lpstr>
      <vt:lpstr>dna fix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</dc:title>
  <dc:creator>admin</dc:creator>
  <cp:lastModifiedBy>Master1</cp:lastModifiedBy>
  <cp:revision>158</cp:revision>
  <dcterms:created xsi:type="dcterms:W3CDTF">2012-05-20T03:16:00Z</dcterms:created>
  <dcterms:modified xsi:type="dcterms:W3CDTF">2019-07-02T06:04:33Z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2052-10.1.0.7697</vt:lpwstr>
  </property>
</Properties>
</file>