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0" r:id="rId3"/>
    <p:sldId id="257" r:id="rId4"/>
    <p:sldId id="278" r:id="rId5"/>
    <p:sldId id="270" r:id="rId6"/>
    <p:sldId id="271" r:id="rId7"/>
    <p:sldId id="269" r:id="rId8"/>
    <p:sldId id="263" r:id="rId9"/>
    <p:sldId id="279" r:id="rId10"/>
    <p:sldId id="265" r:id="rId11"/>
    <p:sldId id="284" r:id="rId12"/>
    <p:sldId id="283" r:id="rId13"/>
    <p:sldId id="285" r:id="rId14"/>
    <p:sldId id="274" r:id="rId15"/>
    <p:sldId id="277" r:id="rId16"/>
    <p:sldId id="262" r:id="rId17"/>
  </p:sldIdLst>
  <p:sldSz cx="12384088" cy="698341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1FD"/>
    <a:srgbClr val="C3CEFD"/>
    <a:srgbClr val="C5DAFB"/>
    <a:srgbClr val="C2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538" y="67"/>
      </p:cViewPr>
      <p:guideLst>
        <p:guide orient="horz" pos="2182"/>
        <p:guide pos="39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anose="020B0604020202020204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anose="020B0604020202020204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anose="020B0604020202020204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C3E233-C2A7-4EB4-BCDE-18BD78C6AAA4}" type="slidenum">
              <a:rPr/>
              <a:t>‹#›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anose="020B0604020202020204" pitchFamily="34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32843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25363" y="812517"/>
            <a:ext cx="710892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838B809-8910-4C3F-9998-EEAC9A68DE5F}" type="slidenum">
              <a:r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97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marR="0" lvl="0" indent="-21590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defRPr lang="de-DE" sz="2000" b="0" i="0" u="none" strike="noStrike" kern="1200" cap="none" spc="0" baseline="0">
        <a:solidFill>
          <a:srgbClr val="000000"/>
        </a:solidFill>
        <a:uFillTx/>
        <a:latin typeface="Arial" panose="020B0604020202020204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rPr/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8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rPr/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rPr/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9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rPr/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8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rPr/>
              <a:t>5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13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rPr/>
              <a:t>7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1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rPr/>
              <a:t>9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1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47814" y="1143000"/>
            <a:ext cx="9288466" cy="2430466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47814" y="3667128"/>
            <a:ext cx="9288466" cy="1687516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BD6BD37C-3060-49D2-93BD-3A8AAEA5A50E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99999555-A8AA-4FCA-A06E-BB063AB55FFE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328151" y="279404"/>
            <a:ext cx="2436811" cy="540543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2016123" y="279404"/>
            <a:ext cx="7159623" cy="540543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883DF374-CB6A-4368-AB38-46DB7FF59B6A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nb-NO"/>
            </a:lvl1pPr>
          </a:lstStyle>
          <a:p>
            <a:pPr lvl="0"/>
            <a:endParaRPr lang="nb-NO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nb-NO"/>
            </a:lvl1pPr>
          </a:lstStyle>
          <a:p>
            <a:pPr lvl="0"/>
            <a:endParaRPr lang="nb-NO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A240E3D8-9E35-4495-BF38-2F82D374D6E8}" type="slidenum">
              <a:rPr lang="de-DE"/>
              <a:t>‹#›</a:t>
            </a:fld>
            <a:endParaRPr lang="de-DE"/>
          </a:p>
        </p:txBody>
      </p:sp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619204" y="278279"/>
            <a:ext cx="11145237" cy="1165677"/>
          </a:xfrm>
        </p:spPr>
        <p:txBody>
          <a:bodyPr/>
          <a:lstStyle>
            <a:lvl1pPr>
              <a:defRPr lang="nb-NO"/>
            </a:lvl1pPr>
          </a:lstStyle>
          <a:p>
            <a:pPr lvl="0"/>
            <a:endParaRPr lang="nb-NO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9"/>
          </p:nvPr>
        </p:nvSpPr>
        <p:spPr>
          <a:xfrm>
            <a:off x="619204" y="1634041"/>
            <a:ext cx="11145237" cy="4049639"/>
          </a:xfrm>
        </p:spPr>
        <p:txBody>
          <a:bodyPr/>
          <a:lstStyle>
            <a:lvl1pPr>
              <a:spcBef>
                <a:spcPts val="1415"/>
              </a:spcBef>
              <a:spcAft>
                <a:spcPts val="0"/>
              </a:spcAft>
              <a:defRPr lang="nb-NO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微软雅黑" panose="020B0503020204020204" pitchFamily="2" charset="-122"/>
                <a:cs typeface="Arial" panose="020B0604020202020204" pitchFamily="34"/>
              </a:defRPr>
            </a:lvl1pPr>
          </a:lstStyle>
          <a:p>
            <a:pPr lvl="0"/>
            <a:endParaRPr lang="nb-NO"/>
          </a:p>
        </p:txBody>
      </p:sp>
    </p:spTree>
  </p:cSld>
  <p:clrMapOvr>
    <a:masterClrMapping/>
  </p:clrMapOvr>
  <p:transition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08749B5C-9D0D-490F-BAED-05F5DD51585D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4548" y="1741483"/>
            <a:ext cx="10682285" cy="290512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4548" y="4673598"/>
            <a:ext cx="10682285" cy="152717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A3C8DAB8-8E75-4344-80BA-CDDA74188AF9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2016123" y="1633539"/>
            <a:ext cx="4673598" cy="40513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842126" y="1633539"/>
            <a:ext cx="4675190" cy="40513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58083F74-FFB8-42A4-AD10-080C19BF4BD7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52485" y="371475"/>
            <a:ext cx="10682285" cy="134937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52485" y="1711327"/>
            <a:ext cx="5240334" cy="83978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52485" y="2551111"/>
            <a:ext cx="5240334" cy="37512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269034" y="1711327"/>
            <a:ext cx="5265736" cy="83978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269034" y="2551111"/>
            <a:ext cx="5265736" cy="37512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0BFC3E37-6B0D-43D3-99DC-FC74710BCEA0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4662A72C-7B23-4A45-AC71-68C6D7B3CC07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785F58CE-5BAD-43BC-BCE5-20B65003C230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52485" y="465136"/>
            <a:ext cx="3994154" cy="1630366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264145" y="1004889"/>
            <a:ext cx="6270626" cy="4964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52485" y="2095503"/>
            <a:ext cx="3994154" cy="388143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AE4E9CE1-6BC8-4A7F-AC90-416226CD64E9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52485" y="465136"/>
            <a:ext cx="3994154" cy="1630366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264145" y="1004889"/>
            <a:ext cx="6270626" cy="4964113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52485" y="2095503"/>
            <a:ext cx="3994154" cy="388143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7CD5F5B2-003E-40DD-BE98-D91D20B45FE3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lum/>
          </a:blip>
          <a:srcRect/>
          <a:stretch>
            <a:fillRect/>
          </a:stretch>
        </p:blipFill>
        <p:spPr>
          <a:xfrm>
            <a:off x="0" y="0"/>
            <a:ext cx="12416399" cy="69839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015995" y="278635"/>
            <a:ext cx="9748436" cy="11656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de-D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2015995" y="1634041"/>
            <a:ext cx="9500762" cy="40507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619204" y="6362276"/>
            <a:ext cx="2885041" cy="481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4235043" y="6362276"/>
            <a:ext cx="3925080" cy="481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8879043" y="6362276"/>
            <a:ext cx="2885041" cy="481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de-DE"/>
              <a:t>Slide </a:t>
            </a:r>
            <a:fld id="{3F11B8B0-43D1-455C-A00C-97AC4B323493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defRPr lang="de-DE" sz="4060" b="0" i="0" u="none" strike="noStrike" kern="1200" cap="none" spc="0" baseline="0">
          <a:solidFill>
            <a:srgbClr val="050505"/>
          </a:solidFill>
          <a:uFillTx/>
          <a:latin typeface="Raleway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305"/>
        </a:spcAft>
        <a:buNone/>
        <a:defRPr lang="en-US" sz="2960" b="0" i="0" u="none" strike="noStrike" kern="1200" cap="none" spc="0" baseline="0">
          <a:solidFill>
            <a:srgbClr val="050505"/>
          </a:solidFill>
          <a:uFillTx/>
          <a:latin typeface="TlwgTypewriter" pitchFamily="50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anose="020B0604020202020204" pitchFamily="34"/>
        <a:buChar char="•"/>
        <a:defRPr lang="en-US" sz="2400" b="0" i="0" u="none" strike="noStrike" kern="1200" cap="none" spc="0" baseline="0">
          <a:solidFill>
            <a:srgbClr val="000000"/>
          </a:solidFill>
          <a:uFillTx/>
          <a:latin typeface="Calibri" panose="020F050202020403020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anose="020B0604020202020204" pitchFamily="34"/>
        <a:buChar char="•"/>
        <a:defRPr lang="en-US" sz="2000" b="0" i="0" u="none" strike="noStrike" kern="1200" cap="none" spc="0" baseline="0">
          <a:solidFill>
            <a:srgbClr val="000000"/>
          </a:solidFill>
          <a:uFillTx/>
          <a:latin typeface="Calibri" panose="020F050202020403020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anose="020B0604020202020204" pitchFamily="34"/>
        <a:buChar char="•"/>
        <a:defRPr lang="en-US" sz="1800" b="0" i="0" u="none" strike="noStrike" kern="1200" cap="none" spc="0" baseline="0">
          <a:solidFill>
            <a:srgbClr val="000000"/>
          </a:solidFill>
          <a:uFillTx/>
          <a:latin typeface="Calibri" panose="020F050202020403020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anose="020B0604020202020204" pitchFamily="34"/>
        <a:buChar char="•"/>
        <a:defRPr lang="en-US" sz="1800" b="0" i="0" u="none" strike="noStrike" kern="1200" cap="none" spc="0" baseline="0">
          <a:solidFill>
            <a:srgbClr val="000000"/>
          </a:solidFill>
          <a:uFillTx/>
          <a:latin typeface="Calibri" panose="020F0502020204030204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39244" y="1739106"/>
            <a:ext cx="7681600" cy="3505200"/>
          </a:xfrm>
        </p:spPr>
        <p:txBody>
          <a:bodyPr anchorCtr="1"/>
          <a:lstStyle/>
          <a:p>
            <a:pPr algn="ctr"/>
            <a:r>
              <a:rPr lang="en-US" altLang="zh-CN" sz="3600" b="1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</a:t>
            </a:r>
            <a:r>
              <a:rPr lang="en-US" sz="3600" b="1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PIGSARData</a:t>
            </a:r>
          </a:p>
          <a:p>
            <a:pPr algn="ctr"/>
            <a:r>
              <a:rPr lang="en-US" altLang="zh-CN" sz="3600" b="1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2.PIGSAR(I)</a:t>
            </a:r>
            <a:endParaRPr lang="en-US" sz="3600" b="1" i="1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Chengshu</a:t>
            </a:r>
            <a:endParaRPr lang="de-DE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 algn="ctr"/>
            <a:r>
              <a:rPr lang="de-DE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Mora Lab</a:t>
            </a:r>
            <a:endParaRPr lang="de-DE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 algn="ctr"/>
            <a:r>
              <a:rPr lang="de-DE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Group </a:t>
            </a:r>
            <a:r>
              <a:rPr lang="de-DE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Meeting, </a:t>
            </a:r>
            <a:r>
              <a:rPr lang="de-DE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30/04/2019</a:t>
            </a:r>
            <a:endParaRPr lang="en-US" sz="4000" b="1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-Point Star 2"/>
          <p:cNvSpPr/>
          <p:nvPr/>
        </p:nvSpPr>
        <p:spPr>
          <a:xfrm>
            <a:off x="11754644" y="6547416"/>
            <a:ext cx="621726" cy="412776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 flipH="1">
            <a:off x="2153444" y="215106"/>
            <a:ext cx="9525000" cy="667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Applied to methods: </a:t>
            </a:r>
          </a:p>
          <a:p>
            <a:pPr marL="285750" indent="-285750" algn="just"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GSVA(methods =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ssgsea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plage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gsva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zscore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)……</a:t>
            </a:r>
            <a:endParaRPr lang="en-US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1. Input format</a:t>
            </a:r>
          </a:p>
          <a:p>
            <a:pPr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gsva</a:t>
            </a: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() needs two input file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:  expression data file(matrix class)</a:t>
            </a:r>
            <a:r>
              <a:rPr lang="zh-CN" alt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、</a:t>
            </a:r>
            <a:endParaRPr lang="en-US" altLang="zh-CN" sz="18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                                           pathway file(</a:t>
            </a:r>
            <a:r>
              <a:rPr lang="en-US" sz="18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genesetcollection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class)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2. Output format</a:t>
            </a:r>
          </a:p>
          <a:p>
            <a:pPr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list </a:t>
            </a: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of 4 result due to different methods</a:t>
            </a:r>
          </a:p>
          <a:p>
            <a:pPr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“</a:t>
            </a: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try_H00342” : the result of “tuberculosis” disease(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keggID</a:t>
            </a: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is H00342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)</a:t>
            </a:r>
          </a:p>
          <a:p>
            <a:pPr algn="just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3. Objects in R</a:t>
            </a:r>
          </a:p>
          <a:p>
            <a:pPr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2 datasets : GSE52819_setentrez(42 samples), GSE50834_setentrez(6 samples)</a:t>
            </a:r>
          </a:p>
          <a:p>
            <a:pPr algn="just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pathway file</a:t>
            </a: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 sz="18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KEGG_genesetcollection</a:t>
            </a:r>
            <a:endParaRPr lang="en-US" sz="18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                  </a:t>
            </a:r>
            <a:r>
              <a:rPr lang="en-US" sz="18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KEGG_genesetlist</a:t>
            </a:r>
            <a:endParaRPr lang="en-US" sz="24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24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2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-Point Star 2"/>
          <p:cNvSpPr/>
          <p:nvPr/>
        </p:nvSpPr>
        <p:spPr>
          <a:xfrm>
            <a:off x="11830844" y="6506234"/>
            <a:ext cx="619760" cy="457200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 flipH="1">
            <a:off x="2153444" y="367506"/>
            <a:ext cx="7363460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Applied to methods: </a:t>
            </a:r>
          </a:p>
          <a:p>
            <a:pPr marL="285750" indent="-28575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        GSVA(methods =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ssgsea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plage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gsva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zscore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)……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Example: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2.1 Clustering in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heatmap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ssgsea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result)</a:t>
            </a:r>
          </a:p>
          <a:p>
            <a:pPr marL="285750" indent="-285750" algn="just">
              <a:buNone/>
            </a:pPr>
            <a:endParaRPr lang="en-US" sz="24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 flipH="1">
            <a:off x="7581186" y="1826765"/>
            <a:ext cx="3705860" cy="148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 Clustering:</a:t>
            </a:r>
          </a:p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6,  19,  23 </a:t>
            </a: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44" y="2091330"/>
            <a:ext cx="4937919" cy="48920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2839244" y="2216285"/>
            <a:ext cx="0" cy="4767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439444" y="2216285"/>
            <a:ext cx="0" cy="4767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15"/>
          <p:cNvSpPr txBox="1">
            <a:spLocks noChangeArrowheads="1"/>
          </p:cNvSpPr>
          <p:nvPr/>
        </p:nvSpPr>
        <p:spPr bwMode="auto">
          <a:xfrm flipH="1">
            <a:off x="7377907" y="2506326"/>
            <a:ext cx="4905533" cy="202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The values mean the scores of each sample in different pathways</a:t>
            </a: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So, the higher the score, the </a:t>
            </a:r>
            <a:r>
              <a:rPr lang="en-US" sz="16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higher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the rank</a:t>
            </a: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136" y="2464822"/>
            <a:ext cx="4420708" cy="37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0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-Point Star 2"/>
          <p:cNvSpPr/>
          <p:nvPr/>
        </p:nvSpPr>
        <p:spPr>
          <a:xfrm>
            <a:off x="11830844" y="6506234"/>
            <a:ext cx="619760" cy="457200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 flipH="1">
            <a:off x="2153444" y="367506"/>
            <a:ext cx="7363460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Applied to methods: </a:t>
            </a:r>
          </a:p>
          <a:p>
            <a:pPr marL="285750" indent="-28575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        GSVA(methods =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ssgsea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plage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gsva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zscore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)……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Example: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2.1 Clustering in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heatmap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ssgsea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result)</a:t>
            </a:r>
          </a:p>
          <a:p>
            <a:pPr marL="285750" indent="-285750" algn="just">
              <a:buNone/>
            </a:pPr>
            <a:endParaRPr lang="en-US" sz="24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43" y="2272506"/>
            <a:ext cx="10080625" cy="24193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4" y="4939506"/>
            <a:ext cx="9467850" cy="1933575"/>
          </a:xfrm>
          <a:prstGeom prst="rect">
            <a:avLst/>
          </a:prstGeom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 flipH="1">
            <a:off x="10078244" y="5389598"/>
            <a:ext cx="3705860" cy="118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From left to right</a:t>
            </a: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0611644" y="2501106"/>
            <a:ext cx="0" cy="2057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57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-Point Star 2"/>
          <p:cNvSpPr/>
          <p:nvPr/>
        </p:nvSpPr>
        <p:spPr>
          <a:xfrm>
            <a:off x="11830844" y="6506234"/>
            <a:ext cx="619760" cy="457200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 flipH="1">
            <a:off x="2153444" y="367506"/>
            <a:ext cx="7363460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Applied to methods: </a:t>
            </a:r>
          </a:p>
          <a:p>
            <a:pPr marL="285750" indent="-28575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        GSVA(methods =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ssgsea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plage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gsva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zscore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)……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Example: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2.1 Clustering in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heatmap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ssgsea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result)</a:t>
            </a:r>
          </a:p>
          <a:p>
            <a:pPr marL="285750" indent="-285750" algn="just">
              <a:buNone/>
            </a:pPr>
            <a:endParaRPr lang="en-US" sz="24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4" y="2272506"/>
            <a:ext cx="7162800" cy="1379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644" y="4025106"/>
            <a:ext cx="3352800" cy="283892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144044" y="3746893"/>
            <a:ext cx="914400" cy="50681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5"/>
          <p:cNvSpPr txBox="1">
            <a:spLocks noChangeArrowheads="1"/>
          </p:cNvSpPr>
          <p:nvPr/>
        </p:nvSpPr>
        <p:spPr bwMode="auto">
          <a:xfrm flipH="1">
            <a:off x="7716044" y="2737993"/>
            <a:ext cx="4648200" cy="229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Choose the largest value of each sample in all pathway</a:t>
            </a:r>
          </a:p>
          <a:p>
            <a:pPr marL="285750" indent="-285750" algn="just">
              <a:buNone/>
            </a:pPr>
            <a:endParaRPr lang="en-US" sz="24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21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-Point Star 2"/>
          <p:cNvSpPr/>
          <p:nvPr/>
        </p:nvSpPr>
        <p:spPr>
          <a:xfrm>
            <a:off x="11754644" y="6539706"/>
            <a:ext cx="621726" cy="420485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 flipH="1">
            <a:off x="2458244" y="138906"/>
            <a:ext cx="8534400" cy="41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One function can be written to get all result of </a:t>
            </a:r>
            <a:r>
              <a:rPr lang="en-US" sz="2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different methods(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ssgsea</a:t>
            </a:r>
            <a:r>
              <a:rPr lang="en-US" sz="2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plage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gsva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zscore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,)……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Question: choose the better way to rank</a:t>
            </a:r>
          </a:p>
          <a:p>
            <a:pPr algn="just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buNone/>
            </a:pPr>
            <a:endParaRPr lang="en-US" sz="24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24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48" y="2039374"/>
            <a:ext cx="4937919" cy="48920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644" y="2877574"/>
            <a:ext cx="4420708" cy="37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52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-Point Star 2"/>
          <p:cNvSpPr/>
          <p:nvPr/>
        </p:nvSpPr>
        <p:spPr>
          <a:xfrm>
            <a:off x="11754644" y="6539706"/>
            <a:ext cx="621726" cy="420485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 flipH="1">
            <a:off x="2839244" y="824706"/>
            <a:ext cx="8686800" cy="559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Next plan:</a:t>
            </a:r>
          </a:p>
          <a:p>
            <a:pPr marL="285750" indent="-285750" algn="just">
              <a:buNone/>
            </a:pPr>
            <a:endParaRPr lang="en-US" sz="24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1. mRNA</a:t>
            </a:r>
          </a:p>
          <a:p>
            <a:pPr marL="285750" indent="-28575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1.1. Get r</a:t>
            </a:r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anks from </a:t>
            </a:r>
            <a:r>
              <a:rPr lang="en-US" altLang="zh-CN" sz="24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clusterings</a:t>
            </a:r>
            <a:endParaRPr lang="en-US" altLang="zh-CN" sz="24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1.2. Calculate precision, specificity and sensitivity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1.3. Comparison of different methods(4 methods </a:t>
            </a:r>
            <a:r>
              <a:rPr lang="en-US" sz="2400" dirty="0">
                <a:solidFill>
                  <a:schemeClr val="tx1"/>
                </a:solidFill>
              </a:rPr>
              <a:t>temporarily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)</a:t>
            </a:r>
          </a:p>
          <a:p>
            <a:pPr algn="just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2.miRNA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2.1 Read paper : “CORNA(2009)”</a:t>
            </a:r>
          </a:p>
          <a:p>
            <a:pPr algn="just">
              <a:buNone/>
            </a:pPr>
            <a:endParaRPr lang="en-US" sz="24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28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60898" y="3339306"/>
            <a:ext cx="9217024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9pPr>
          </a:lstStyle>
          <a:p>
            <a:pPr algn="ctr"/>
            <a:r>
              <a:rPr lang="en-US" altLang="zh-CN" sz="6000" b="1" dirty="0" smtClean="0">
                <a:solidFill>
                  <a:schemeClr val="tx1"/>
                </a:solidFill>
                <a:latin typeface="微软雅黑" panose="020B0503020204020204" pitchFamily="2" charset="-122"/>
              </a:rPr>
              <a:t>Thank you!</a:t>
            </a:r>
            <a:endParaRPr lang="zh-CN" altLang="en-US" sz="6000" b="1" dirty="0">
              <a:solidFill>
                <a:schemeClr val="tx1"/>
              </a:solidFill>
              <a:latin typeface="微软雅黑" panose="020B0503020204020204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0244" y="27474"/>
            <a:ext cx="1563687" cy="814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493" y="70952"/>
            <a:ext cx="636751" cy="6302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8-Point Star 1"/>
          <p:cNvSpPr/>
          <p:nvPr/>
        </p:nvSpPr>
        <p:spPr>
          <a:xfrm>
            <a:off x="11998580" y="6592684"/>
            <a:ext cx="377790" cy="367507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4844" y="138906"/>
            <a:ext cx="815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Goals of this project</a:t>
            </a:r>
            <a:endParaRPr lang="en-US" sz="40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844" y="1358106"/>
            <a:ext cx="8379685" cy="53832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82244" y="818058"/>
            <a:ext cx="6952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A pipeline for </a:t>
            </a:r>
            <a:r>
              <a:rPr lang="en-US" dirty="0" smtClean="0"/>
              <a:t>single-sample analysis and </a:t>
            </a:r>
            <a:r>
              <a:rPr lang="en-US" dirty="0"/>
              <a:t>integrative mRNA-</a:t>
            </a:r>
            <a:r>
              <a:rPr lang="en-US" dirty="0" err="1"/>
              <a:t>ncRNA</a:t>
            </a:r>
            <a:r>
              <a:rPr lang="en-US" dirty="0"/>
              <a:t> data.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86844" y="1883528"/>
            <a:ext cx="2057400" cy="1981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3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06044" y="2348706"/>
            <a:ext cx="815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hlinkClick r:id="rId3" action="ppaction://hlinksldjump"/>
              </a:rPr>
              <a:t>I. Changes in Datasets</a:t>
            </a:r>
            <a:endParaRPr lang="en-US" sz="3200" i="1" dirty="0"/>
          </a:p>
        </p:txBody>
      </p:sp>
      <p:sp>
        <p:nvSpPr>
          <p:cNvPr id="2" name="8-Point Star 1"/>
          <p:cNvSpPr/>
          <p:nvPr/>
        </p:nvSpPr>
        <p:spPr>
          <a:xfrm>
            <a:off x="11998580" y="6592684"/>
            <a:ext cx="377790" cy="367507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6043" y="3263106"/>
            <a:ext cx="815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II. </a:t>
            </a:r>
            <a:r>
              <a:rPr lang="en-US" sz="3200" i="1" dirty="0"/>
              <a:t>P</a:t>
            </a:r>
            <a:r>
              <a:rPr lang="en-US" sz="3200" i="1" dirty="0" smtClean="0"/>
              <a:t>rogresses in project</a:t>
            </a:r>
            <a:endParaRPr lang="en-US" sz="3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001044" y="518303"/>
            <a:ext cx="815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CONTENTS</a:t>
            </a:r>
            <a:endParaRPr lang="en-US" sz="4000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6521" y="2729706"/>
            <a:ext cx="815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hlinkClick r:id="rId3" action="ppaction://hlinksldjump"/>
              </a:rPr>
              <a:t>I. Changes in Datasets</a:t>
            </a:r>
            <a:endParaRPr lang="en-US" sz="3200" i="1" dirty="0"/>
          </a:p>
        </p:txBody>
      </p:sp>
      <p:sp>
        <p:nvSpPr>
          <p:cNvPr id="2" name="8-Point Star 1"/>
          <p:cNvSpPr/>
          <p:nvPr/>
        </p:nvSpPr>
        <p:spPr>
          <a:xfrm>
            <a:off x="11998580" y="6592684"/>
            <a:ext cx="377790" cy="367507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1044" y="518303"/>
            <a:ext cx="815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CONTENTS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1226096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1044" y="322709"/>
            <a:ext cx="815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Datasets changing</a:t>
            </a:r>
            <a:endParaRPr lang="en-US" sz="2400" i="1" dirty="0"/>
          </a:p>
        </p:txBody>
      </p:sp>
      <p:sp>
        <p:nvSpPr>
          <p:cNvPr id="2" name="8-Point Star 1"/>
          <p:cNvSpPr/>
          <p:nvPr/>
        </p:nvSpPr>
        <p:spPr>
          <a:xfrm>
            <a:off x="11998580" y="6592684"/>
            <a:ext cx="377790" cy="367507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 flipH="1">
            <a:off x="7563644" y="1281906"/>
            <a:ext cx="9829799" cy="169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7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disease</a:t>
            </a:r>
            <a:r>
              <a:rPr lang="en-US" altLang="zh-CN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: COPD</a:t>
            </a: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lung </a:t>
            </a: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cancer(LUAD), Asthma, </a:t>
            </a:r>
            <a:endParaRPr lang="en-US" sz="18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          Non-small </a:t>
            </a: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cells lung cancer (NSCLC), </a:t>
            </a:r>
            <a:endParaRPr lang="en-US" sz="18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          Alpha-1-antitrypsin deficiency, </a:t>
            </a:r>
          </a:p>
          <a:p>
            <a:pPr marL="285750" indent="-285750" algn="just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          Mycobacterium</a:t>
            </a: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 tuberculosis, </a:t>
            </a:r>
            <a:endParaRPr lang="en-US" sz="18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          primary </a:t>
            </a: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ciliary dyskinesia </a:t>
            </a:r>
            <a:endParaRPr lang="en-US" sz="18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9875"/>
          <a:stretch/>
        </p:blipFill>
        <p:spPr>
          <a:xfrm>
            <a:off x="1841132" y="1070213"/>
            <a:ext cx="5711710" cy="236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44" y="4863306"/>
            <a:ext cx="10487025" cy="19768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72444" y="3662977"/>
            <a:ext cx="619125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6</a:t>
            </a:r>
            <a:r>
              <a:rPr lang="en-US" dirty="0" smtClean="0"/>
              <a:t> </a:t>
            </a:r>
            <a:r>
              <a:rPr lang="en-US" dirty="0"/>
              <a:t>diseases: COPD, </a:t>
            </a:r>
            <a:r>
              <a:rPr lang="en-US" dirty="0" smtClean="0"/>
              <a:t>Non-small </a:t>
            </a:r>
            <a:r>
              <a:rPr lang="en-US" dirty="0"/>
              <a:t>cells lung cancer (NSCLC),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Alpha-1-antitrypsin </a:t>
            </a:r>
            <a:r>
              <a:rPr lang="en-US" dirty="0"/>
              <a:t>deficiency, Asthma,  </a:t>
            </a:r>
            <a:endParaRPr lang="en-US" dirty="0" smtClean="0"/>
          </a:p>
          <a:p>
            <a:r>
              <a:rPr lang="en-US" dirty="0" smtClean="0"/>
              <a:t>                     Mycobacterium</a:t>
            </a:r>
            <a:r>
              <a:rPr lang="en-US" dirty="0"/>
              <a:t> tuberculosis,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primary </a:t>
            </a:r>
            <a:r>
              <a:rPr lang="en-US" dirty="0"/>
              <a:t>ciliary dyskinesia 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92445" y="1358106"/>
            <a:ext cx="17526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26982" y="2353741"/>
            <a:ext cx="5725860" cy="1131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41132" y="2120106"/>
            <a:ext cx="5711710" cy="1162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826982" y="1662906"/>
            <a:ext cx="5725860" cy="342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841132" y="2605917"/>
            <a:ext cx="5725860" cy="4285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98983" y="6311106"/>
            <a:ext cx="10446061" cy="381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43844" y="4863306"/>
            <a:ext cx="2667000" cy="22627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935244" y="4863306"/>
            <a:ext cx="2264086" cy="22627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51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6" grpId="0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-Point Star 2"/>
          <p:cNvSpPr/>
          <p:nvPr/>
        </p:nvSpPr>
        <p:spPr>
          <a:xfrm>
            <a:off x="11998580" y="6592684"/>
            <a:ext cx="377790" cy="367507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4844" y="367506"/>
            <a:ext cx="10210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/>
              <a:t>Why to change?</a:t>
            </a:r>
          </a:p>
          <a:p>
            <a:r>
              <a:rPr lang="en-US" dirty="0" smtClean="0"/>
              <a:t>                    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1. Removed all RNA-</a:t>
            </a:r>
            <a:r>
              <a:rPr lang="en-US" dirty="0" err="1" smtClean="0"/>
              <a:t>Seq</a:t>
            </a:r>
            <a:r>
              <a:rPr lang="en-US" dirty="0" smtClean="0"/>
              <a:t> data in current presentation,  and there are a new form of RNA-SEQ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2</a:t>
            </a:r>
            <a:r>
              <a:rPr lang="en-US" dirty="0" smtClean="0"/>
              <a:t>. Lung cancer doesn’t have a specific KEGG Disease ID….Difficult to match…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 smtClean="0"/>
              <a:t>The datasets presented here are just </a:t>
            </a:r>
            <a:r>
              <a:rPr lang="en-US" dirty="0"/>
              <a:t>as </a:t>
            </a:r>
            <a:r>
              <a:rPr lang="en-US" dirty="0" smtClean="0"/>
              <a:t>pre-demonstration, with time going by, if there are other better datasets, we could add.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36043"/>
              </p:ext>
            </p:extLst>
          </p:nvPr>
        </p:nvGraphicFramePr>
        <p:xfrm>
          <a:off x="2001044" y="3753086"/>
          <a:ext cx="8802790" cy="2993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537">
                  <a:extLst>
                    <a:ext uri="{9D8B030D-6E8A-4147-A177-3AD203B41FA5}">
                      <a16:colId xmlns:a16="http://schemas.microsoft.com/office/drawing/2014/main" val="2509655580"/>
                    </a:ext>
                  </a:extLst>
                </a:gridCol>
                <a:gridCol w="774956">
                  <a:extLst>
                    <a:ext uri="{9D8B030D-6E8A-4147-A177-3AD203B41FA5}">
                      <a16:colId xmlns:a16="http://schemas.microsoft.com/office/drawing/2014/main" val="3979188734"/>
                    </a:ext>
                  </a:extLst>
                </a:gridCol>
                <a:gridCol w="1023464">
                  <a:extLst>
                    <a:ext uri="{9D8B030D-6E8A-4147-A177-3AD203B41FA5}">
                      <a16:colId xmlns:a16="http://schemas.microsoft.com/office/drawing/2014/main" val="3578568137"/>
                    </a:ext>
                  </a:extLst>
                </a:gridCol>
                <a:gridCol w="800034">
                  <a:extLst>
                    <a:ext uri="{9D8B030D-6E8A-4147-A177-3AD203B41FA5}">
                      <a16:colId xmlns:a16="http://schemas.microsoft.com/office/drawing/2014/main" val="3213376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7015858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40448360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046667905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3709961588"/>
                    </a:ext>
                  </a:extLst>
                </a:gridCol>
              </a:tblGrid>
              <a:tr h="454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GSE85214</a:t>
                      </a:r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GPL16791</a:t>
                      </a:r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homo sapiens</a:t>
                      </a:r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RNA-seq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miRNA</a:t>
                      </a:r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Asthma</a:t>
                      </a:r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hsa05310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H00079</a:t>
                      </a:r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extLst>
                  <a:ext uri="{0D108BD9-81ED-4DB2-BD59-A6C34878D82A}">
                    <a16:rowId xmlns:a16="http://schemas.microsoft.com/office/drawing/2014/main" val="2964733621"/>
                  </a:ext>
                </a:extLst>
              </a:tr>
              <a:tr h="454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GSE94907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GPL16791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homo sapiens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RNA-</a:t>
                      </a:r>
                      <a:r>
                        <a:rPr lang="en-US" sz="1050" u="none" strike="noStrike" dirty="0" err="1">
                          <a:effectLst/>
                        </a:rPr>
                        <a:t>Seq</a:t>
                      </a:r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mRNA</a:t>
                      </a:r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Tuberculosis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hsa05152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H00342    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extLst>
                  <a:ext uri="{0D108BD9-81ED-4DB2-BD59-A6C34878D82A}">
                    <a16:rowId xmlns:a16="http://schemas.microsoft.com/office/drawing/2014/main" val="2498018090"/>
                  </a:ext>
                </a:extLst>
              </a:tr>
              <a:tr h="7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GSE106899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GPL11154</a:t>
                      </a:r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homo sapiens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RNA-Seq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mRNA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COPD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H01714 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extLst>
                  <a:ext uri="{0D108BD9-81ED-4DB2-BD59-A6C34878D82A}">
                    <a16:rowId xmlns:a16="http://schemas.microsoft.com/office/drawing/2014/main" val="1401300952"/>
                  </a:ext>
                </a:extLst>
              </a:tr>
              <a:tr h="503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GSE102511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GPL17303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homo sapiens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RNA-</a:t>
                      </a:r>
                      <a:r>
                        <a:rPr lang="en-US" sz="1050" u="none" strike="noStrike" dirty="0" err="1">
                          <a:effectLst/>
                        </a:rPr>
                        <a:t>Seq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mRNA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Non-small cells lung cancer (NSCLC)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hsa05223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H00014 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extLst>
                  <a:ext uri="{0D108BD9-81ED-4DB2-BD59-A6C34878D82A}">
                    <a16:rowId xmlns:a16="http://schemas.microsoft.com/office/drawing/2014/main" val="504062492"/>
                  </a:ext>
                </a:extLst>
              </a:tr>
              <a:tr h="861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GSE55320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GPL16558</a:t>
                      </a:r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homo sapiens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RNA-seq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mRNA</a:t>
                      </a:r>
                      <a:endParaRPr lang="en-US" sz="105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Asthma</a:t>
                      </a:r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hsa05310</a:t>
                      </a:r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H00079</a:t>
                      </a:r>
                      <a:endParaRPr lang="en-US" sz="105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80" marR="3080" marT="3080" marB="0" anchor="b"/>
                </a:tc>
                <a:extLst>
                  <a:ext uri="{0D108BD9-81ED-4DB2-BD59-A6C34878D82A}">
                    <a16:rowId xmlns:a16="http://schemas.microsoft.com/office/drawing/2014/main" val="146763744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9875"/>
          <a:stretch/>
        </p:blipFill>
        <p:spPr>
          <a:xfrm>
            <a:off x="3296444" y="4068632"/>
            <a:ext cx="5711710" cy="2362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526138" y="4777924"/>
            <a:ext cx="1808905" cy="2377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37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46155" y="170542"/>
            <a:ext cx="815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Target Pathways of different diseases </a:t>
            </a:r>
            <a:endParaRPr lang="en-US" sz="2400" i="1" dirty="0"/>
          </a:p>
        </p:txBody>
      </p:sp>
      <p:sp>
        <p:nvSpPr>
          <p:cNvPr id="2" name="8-Point Star 1"/>
          <p:cNvSpPr/>
          <p:nvPr/>
        </p:nvSpPr>
        <p:spPr>
          <a:xfrm>
            <a:off x="11998580" y="6592684"/>
            <a:ext cx="377790" cy="367507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444" y="575634"/>
            <a:ext cx="7439660" cy="433572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192044" y="1904213"/>
            <a:ext cx="6858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192044" y="2480178"/>
            <a:ext cx="6858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020844" y="3123413"/>
            <a:ext cx="6096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478044" y="2839896"/>
            <a:ext cx="6858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630444" y="3699378"/>
            <a:ext cx="6858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078244" y="1730268"/>
            <a:ext cx="6858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078244" y="3585077"/>
            <a:ext cx="685800" cy="4527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7873"/>
          <a:stretch/>
        </p:blipFill>
        <p:spPr>
          <a:xfrm>
            <a:off x="96044" y="1009802"/>
            <a:ext cx="4437170" cy="1788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4" y="2743497"/>
            <a:ext cx="4467049" cy="134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55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>
            <a:spLocks noChangeArrowheads="1"/>
          </p:cNvSpPr>
          <p:nvPr/>
        </p:nvSpPr>
        <p:spPr bwMode="auto">
          <a:xfrm flipH="1">
            <a:off x="2839244" y="1281906"/>
            <a:ext cx="736346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Expression Data Format:</a:t>
            </a:r>
          </a:p>
          <a:p>
            <a:pPr marL="285750" indent="-285750" algn="just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ExpressionSet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class</a:t>
            </a:r>
            <a:r>
              <a:rPr lang="zh-CN" alt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zh-CN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and matrix</a:t>
            </a: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Pathway Data Format:</a:t>
            </a:r>
          </a:p>
          <a:p>
            <a:pPr marL="285750" indent="-285750" algn="just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Genesetcollection</a:t>
            </a:r>
            <a:r>
              <a:rPr lang="zh-CN" alt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list </a:t>
            </a: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Object:</a:t>
            </a:r>
          </a:p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GSE50834eSet-----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ExpressionSet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class</a:t>
            </a:r>
            <a:endParaRPr lang="en-US" altLang="zh-CN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GSE50834_</a:t>
            </a:r>
            <a:r>
              <a:rPr lang="en-US" altLang="zh-CN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setentrez----matrix</a:t>
            </a:r>
          </a:p>
          <a:p>
            <a:pPr marL="285750" indent="-285750" algn="just">
              <a:buNone/>
            </a:pPr>
            <a:r>
              <a:rPr lang="en-US" sz="16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KEGG_genesetcollection</a:t>
            </a:r>
            <a:r>
              <a:rPr lang="en-US" sz="16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-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----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GeneSetCollection</a:t>
            </a: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KEGG_genesetlist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-----list</a:t>
            </a: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8-Point Star 2"/>
          <p:cNvSpPr/>
          <p:nvPr/>
        </p:nvSpPr>
        <p:spPr>
          <a:xfrm>
            <a:off x="11998580" y="6592684"/>
            <a:ext cx="377790" cy="367507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32197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8-Point Star 1"/>
          <p:cNvSpPr/>
          <p:nvPr/>
        </p:nvSpPr>
        <p:spPr>
          <a:xfrm>
            <a:off x="11754644" y="6615906"/>
            <a:ext cx="621726" cy="344285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6043" y="3263106"/>
            <a:ext cx="815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II. </a:t>
            </a:r>
            <a:r>
              <a:rPr lang="en-US" sz="3200" i="1" dirty="0"/>
              <a:t>P</a:t>
            </a:r>
            <a:r>
              <a:rPr lang="en-US" sz="3200" i="1" dirty="0" smtClean="0"/>
              <a:t>rogresses in project</a:t>
            </a:r>
            <a:endParaRPr lang="en-US" sz="3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001044" y="518303"/>
            <a:ext cx="815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CONTENTS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1575001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dna f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539</Words>
  <Application>Microsoft Office PowerPoint</Application>
  <PresentationFormat>Custom</PresentationFormat>
  <Paragraphs>184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DejaVu Sans</vt:lpstr>
      <vt:lpstr>Droid Sans Fallback</vt:lpstr>
      <vt:lpstr>Liberation Sans</vt:lpstr>
      <vt:lpstr>Lohit Hindi</vt:lpstr>
      <vt:lpstr>微软雅黑</vt:lpstr>
      <vt:lpstr>Raleway</vt:lpstr>
      <vt:lpstr>宋体</vt:lpstr>
      <vt:lpstr>TlwgTypewriter</vt:lpstr>
      <vt:lpstr>Arial</vt:lpstr>
      <vt:lpstr>Calibri</vt:lpstr>
      <vt:lpstr>Tahoma</vt:lpstr>
      <vt:lpstr>Times New Roman</vt:lpstr>
      <vt:lpstr>Wingdings</vt:lpstr>
      <vt:lpstr>dna fix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admin</dc:creator>
  <cp:lastModifiedBy>Master1</cp:lastModifiedBy>
  <cp:revision>197</cp:revision>
  <dcterms:created xsi:type="dcterms:W3CDTF">2012-05-20T03:16:00Z</dcterms:created>
  <dcterms:modified xsi:type="dcterms:W3CDTF">2019-07-02T06:03:25Z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